
<file path=[Content_Types].xml><?xml version="1.0" encoding="utf-8"?>
<Types xmlns="http://schemas.openxmlformats.org/package/2006/content-types">
  <Default Extension="png" ContentType="image/png"/>
  <Default Extension="tmp"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60" r:id="rId4"/>
  </p:sldMasterIdLst>
  <p:notesMasterIdLst>
    <p:notesMasterId r:id="rId51"/>
  </p:notesMasterIdLst>
  <p:sldIdLst>
    <p:sldId id="256" r:id="rId5"/>
    <p:sldId id="331" r:id="rId6"/>
    <p:sldId id="320" r:id="rId7"/>
    <p:sldId id="345" r:id="rId8"/>
    <p:sldId id="325" r:id="rId9"/>
    <p:sldId id="323" r:id="rId10"/>
    <p:sldId id="324" r:id="rId11"/>
    <p:sldId id="332" r:id="rId12"/>
    <p:sldId id="333" r:id="rId13"/>
    <p:sldId id="300" r:id="rId14"/>
    <p:sldId id="318" r:id="rId15"/>
    <p:sldId id="344" r:id="rId16"/>
    <p:sldId id="326" r:id="rId17"/>
    <p:sldId id="327" r:id="rId18"/>
    <p:sldId id="328" r:id="rId19"/>
    <p:sldId id="329" r:id="rId20"/>
    <p:sldId id="334" r:id="rId21"/>
    <p:sldId id="316" r:id="rId22"/>
    <p:sldId id="330" r:id="rId23"/>
    <p:sldId id="301" r:id="rId24"/>
    <p:sldId id="302" r:id="rId25"/>
    <p:sldId id="303" r:id="rId26"/>
    <p:sldId id="304" r:id="rId27"/>
    <p:sldId id="305" r:id="rId28"/>
    <p:sldId id="306" r:id="rId29"/>
    <p:sldId id="307" r:id="rId30"/>
    <p:sldId id="308" r:id="rId31"/>
    <p:sldId id="309" r:id="rId32"/>
    <p:sldId id="311" r:id="rId33"/>
    <p:sldId id="310" r:id="rId34"/>
    <p:sldId id="312" r:id="rId35"/>
    <p:sldId id="346" r:id="rId36"/>
    <p:sldId id="347" r:id="rId37"/>
    <p:sldId id="313" r:id="rId38"/>
    <p:sldId id="314" r:id="rId39"/>
    <p:sldId id="315" r:id="rId40"/>
    <p:sldId id="335" r:id="rId41"/>
    <p:sldId id="340" r:id="rId42"/>
    <p:sldId id="341" r:id="rId43"/>
    <p:sldId id="342" r:id="rId44"/>
    <p:sldId id="343" r:id="rId45"/>
    <p:sldId id="337" r:id="rId46"/>
    <p:sldId id="338" r:id="rId47"/>
    <p:sldId id="339" r:id="rId48"/>
    <p:sldId id="336" r:id="rId49"/>
    <p:sldId id="284" r:id="rId50"/>
  </p:sldIdLst>
  <p:sldSz cx="9144000" cy="6858000" type="screen4x3"/>
  <p:notesSz cx="6724650"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94"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imangele Radebe" initials="SR"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C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702"/>
    <p:restoredTop sz="92109"/>
  </p:normalViewPr>
  <p:slideViewPr>
    <p:cSldViewPr snapToGrid="0" snapToObjects="1">
      <p:cViewPr varScale="1">
        <p:scale>
          <a:sx n="77" d="100"/>
          <a:sy n="77" d="100"/>
        </p:scale>
        <p:origin x="1128" y="43"/>
      </p:cViewPr>
      <p:guideLst>
        <p:guide orient="horz" pos="1094"/>
        <p:guide pos="2880"/>
      </p:guideLst>
    </p:cSldViewPr>
  </p:slideViewPr>
  <p:notesTextViewPr>
    <p:cViewPr>
      <p:scale>
        <a:sx n="1" d="1"/>
        <a:sy n="1" d="1"/>
      </p:scale>
      <p:origin x="0" y="0"/>
    </p:cViewPr>
  </p:notesTextViewPr>
  <p:sorterViewPr>
    <p:cViewPr>
      <p:scale>
        <a:sx n="100" d="100"/>
        <a:sy n="100" d="100"/>
      </p:scale>
      <p:origin x="0" y="28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14015" cy="49542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9080" y="2"/>
            <a:ext cx="2914015" cy="495427"/>
          </a:xfrm>
          <a:prstGeom prst="rect">
            <a:avLst/>
          </a:prstGeom>
        </p:spPr>
        <p:txBody>
          <a:bodyPr vert="horz" lIns="91440" tIns="45720" rIns="91440" bIns="45720" rtlCol="0"/>
          <a:lstStyle>
            <a:lvl1pPr algn="r">
              <a:defRPr sz="1200"/>
            </a:lvl1pPr>
          </a:lstStyle>
          <a:p>
            <a:fld id="{A357C929-F5A2-B944-A14F-16451897D16C}" type="datetimeFigureOut">
              <a:rPr lang="en-US" smtClean="0"/>
              <a:t>10/6/2022</a:t>
            </a:fld>
            <a:endParaRPr lang="en-US" dirty="0"/>
          </a:p>
        </p:txBody>
      </p:sp>
      <p:sp>
        <p:nvSpPr>
          <p:cNvPr id="4" name="Slide Image Placeholder 3"/>
          <p:cNvSpPr>
            <a:spLocks noGrp="1" noRot="1" noChangeAspect="1"/>
          </p:cNvSpPr>
          <p:nvPr>
            <p:ph type="sldImg" idx="2"/>
          </p:nvPr>
        </p:nvSpPr>
        <p:spPr>
          <a:xfrm>
            <a:off x="1139825" y="1233488"/>
            <a:ext cx="4445000" cy="3333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2465" y="4751983"/>
            <a:ext cx="5379720" cy="3887986"/>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378824"/>
            <a:ext cx="2914015" cy="495426"/>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9080" y="9378824"/>
            <a:ext cx="2914015" cy="495426"/>
          </a:xfrm>
          <a:prstGeom prst="rect">
            <a:avLst/>
          </a:prstGeom>
        </p:spPr>
        <p:txBody>
          <a:bodyPr vert="horz" lIns="91440" tIns="45720" rIns="91440" bIns="45720" rtlCol="0" anchor="b"/>
          <a:lstStyle>
            <a:lvl1pPr algn="r">
              <a:defRPr sz="1200"/>
            </a:lvl1pPr>
          </a:lstStyle>
          <a:p>
            <a:fld id="{50B2B449-F1C8-6F47-A588-55ED763A9793}" type="slidenum">
              <a:rPr lang="en-US" smtClean="0"/>
              <a:t>‹#›</a:t>
            </a:fld>
            <a:endParaRPr lang="en-US" dirty="0"/>
          </a:p>
        </p:txBody>
      </p:sp>
    </p:spTree>
    <p:extLst>
      <p:ext uri="{BB962C8B-B14F-4D97-AF65-F5344CB8AC3E}">
        <p14:creationId xmlns:p14="http://schemas.microsoft.com/office/powerpoint/2010/main" val="459981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B2B449-F1C8-6F47-A588-55ED763A9793}" type="slidenum">
              <a:rPr lang="en-US" smtClean="0"/>
              <a:t>0</a:t>
            </a:fld>
            <a:endParaRPr lang="en-US" dirty="0"/>
          </a:p>
        </p:txBody>
      </p:sp>
    </p:spTree>
    <p:extLst>
      <p:ext uri="{BB962C8B-B14F-4D97-AF65-F5344CB8AC3E}">
        <p14:creationId xmlns:p14="http://schemas.microsoft.com/office/powerpoint/2010/main" val="1140851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B2B449-F1C8-6F47-A588-55ED763A9793}" type="slidenum">
              <a:rPr lang="en-US" smtClean="0"/>
              <a:t>45</a:t>
            </a:fld>
            <a:endParaRPr lang="en-US" dirty="0"/>
          </a:p>
        </p:txBody>
      </p:sp>
    </p:spTree>
    <p:extLst>
      <p:ext uri="{BB962C8B-B14F-4D97-AF65-F5344CB8AC3E}">
        <p14:creationId xmlns:p14="http://schemas.microsoft.com/office/powerpoint/2010/main" val="20977494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4" name="Date Placeholder 13"/>
          <p:cNvSpPr>
            <a:spLocks noGrp="1"/>
          </p:cNvSpPr>
          <p:nvPr>
            <p:ph type="dt" sz="half" idx="10"/>
          </p:nvPr>
        </p:nvSpPr>
        <p:spPr>
          <a:xfrm>
            <a:off x="2122260" y="5913438"/>
            <a:ext cx="4899479" cy="301756"/>
          </a:xfrm>
          <a:prstGeom prst="rect">
            <a:avLst/>
          </a:prstGeom>
        </p:spPr>
        <p:txBody>
          <a:bodyPr/>
          <a:lstStyle>
            <a:lvl1pPr algn="ctr">
              <a:defRPr sz="1600" b="0" i="0" baseline="0">
                <a:solidFill>
                  <a:schemeClr val="bg1"/>
                </a:solidFill>
                <a:latin typeface="Arial" charset="0"/>
              </a:defRPr>
            </a:lvl1pPr>
          </a:lstStyle>
          <a:p>
            <a:endParaRPr lang="en-US" dirty="0"/>
          </a:p>
        </p:txBody>
      </p:sp>
      <p:sp>
        <p:nvSpPr>
          <p:cNvPr id="17" name="Title 16"/>
          <p:cNvSpPr>
            <a:spLocks noGrp="1"/>
          </p:cNvSpPr>
          <p:nvPr>
            <p:ph type="title" hasCustomPrompt="1"/>
          </p:nvPr>
        </p:nvSpPr>
        <p:spPr>
          <a:xfrm>
            <a:off x="1199696" y="4005620"/>
            <a:ext cx="6744607" cy="514117"/>
          </a:xfrm>
        </p:spPr>
        <p:txBody>
          <a:bodyPr>
            <a:noAutofit/>
          </a:bodyPr>
          <a:lstStyle>
            <a:lvl1pPr algn="ctr">
              <a:defRPr sz="3200" b="1" i="0" baseline="0">
                <a:solidFill>
                  <a:schemeClr val="bg1"/>
                </a:solidFill>
                <a:latin typeface="Arial" charset="0"/>
              </a:defRPr>
            </a:lvl1pPr>
          </a:lstStyle>
          <a:p>
            <a:r>
              <a:rPr lang="en-US" dirty="0"/>
              <a:t>Click to edit Title</a:t>
            </a:r>
          </a:p>
        </p:txBody>
      </p:sp>
      <p:sp>
        <p:nvSpPr>
          <p:cNvPr id="4" name="Text Placeholder 3"/>
          <p:cNvSpPr>
            <a:spLocks noGrp="1"/>
          </p:cNvSpPr>
          <p:nvPr>
            <p:ph type="body" sz="quarter" idx="11" hasCustomPrompt="1"/>
          </p:nvPr>
        </p:nvSpPr>
        <p:spPr>
          <a:xfrm>
            <a:off x="2138589" y="4992693"/>
            <a:ext cx="4866821" cy="488950"/>
          </a:xfrm>
        </p:spPr>
        <p:txBody>
          <a:bodyPr>
            <a:normAutofit/>
          </a:bodyPr>
          <a:lstStyle>
            <a:lvl1pPr marL="0" indent="0" algn="ctr">
              <a:buFontTx/>
              <a:buNone/>
              <a:defRPr sz="2400" baseline="0">
                <a:solidFill>
                  <a:schemeClr val="bg1"/>
                </a:solidFill>
              </a:defRPr>
            </a:lvl1pPr>
          </a:lstStyle>
          <a:p>
            <a:pPr lvl="0"/>
            <a:r>
              <a:rPr lang="en-US" dirty="0"/>
              <a:t>Click to edit Master Division</a:t>
            </a:r>
          </a:p>
        </p:txBody>
      </p:sp>
      <p:pic>
        <p:nvPicPr>
          <p:cNvPr id="9" name="Picture 8" descr="Graphical user interface, website&#10;&#10;Description automatically generated">
            <a:extLst>
              <a:ext uri="{FF2B5EF4-FFF2-40B4-BE49-F238E27FC236}">
                <a16:creationId xmlns:a16="http://schemas.microsoft.com/office/drawing/2014/main" id="{768B10F3-7AA8-B56C-6BD6-D6E17091EEC8}"/>
              </a:ext>
            </a:extLst>
          </p:cNvPr>
          <p:cNvPicPr>
            <a:picLocks noChangeAspect="1"/>
          </p:cNvPicPr>
          <p:nvPr userDrawn="1"/>
        </p:nvPicPr>
        <p:blipFill>
          <a:blip r:embed="rId2"/>
          <a:stretch>
            <a:fillRect/>
          </a:stretch>
        </p:blipFill>
        <p:spPr>
          <a:xfrm>
            <a:off x="-1" y="-1"/>
            <a:ext cx="9138125" cy="7076662"/>
          </a:xfrm>
          <a:prstGeom prst="rect">
            <a:avLst/>
          </a:prstGeom>
        </p:spPr>
      </p:pic>
    </p:spTree>
    <p:extLst>
      <p:ext uri="{BB962C8B-B14F-4D97-AF65-F5344CB8AC3E}">
        <p14:creationId xmlns:p14="http://schemas.microsoft.com/office/powerpoint/2010/main" val="221606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a:xfrm>
            <a:off x="341993" y="6429826"/>
            <a:ext cx="423320" cy="365125"/>
          </a:xfrm>
        </p:spPr>
        <p:txBody>
          <a:bodyPr/>
          <a:lstStyle/>
          <a:p>
            <a:fld id="{B540B12B-D968-2643-8E7F-238A3C456CC9}" type="slidenum">
              <a:rPr lang="en-US" smtClean="0"/>
              <a:pPr/>
              <a:t>‹#›</a:t>
            </a:fld>
            <a:endParaRPr lang="en-US" dirty="0"/>
          </a:p>
        </p:txBody>
      </p:sp>
      <p:sp>
        <p:nvSpPr>
          <p:cNvPr id="12" name="Text Placeholder 11"/>
          <p:cNvSpPr>
            <a:spLocks noGrp="1"/>
          </p:cNvSpPr>
          <p:nvPr>
            <p:ph type="body" sz="quarter" idx="11"/>
          </p:nvPr>
        </p:nvSpPr>
        <p:spPr>
          <a:xfrm>
            <a:off x="341312" y="1844673"/>
            <a:ext cx="8370887" cy="4248151"/>
          </a:xfrm>
        </p:spPr>
        <p:txBody>
          <a:bodyPr>
            <a:normAutofit/>
          </a:bodyPr>
          <a:lstStyle>
            <a:lvl1pPr marL="0" indent="0">
              <a:lnSpc>
                <a:spcPct val="100000"/>
              </a:lnSpc>
              <a:spcBef>
                <a:spcPts val="0"/>
              </a:spcBef>
              <a:buFontTx/>
              <a:buNone/>
              <a:defRPr sz="1800"/>
            </a:lvl1pPr>
            <a:lvl2pPr marL="457200" indent="0">
              <a:buFontTx/>
              <a:buNone/>
              <a:defRPr sz="1800">
                <a:solidFill>
                  <a:schemeClr val="tx1">
                    <a:lumMod val="75000"/>
                    <a:lumOff val="25000"/>
                  </a:schemeClr>
                </a:solidFill>
              </a:defRPr>
            </a:lvl2pPr>
            <a:lvl3pPr marL="914400" indent="0">
              <a:buFontTx/>
              <a:buNone/>
              <a:defRPr sz="1800">
                <a:solidFill>
                  <a:schemeClr val="tx1">
                    <a:lumMod val="75000"/>
                    <a:lumOff val="25000"/>
                  </a:schemeClr>
                </a:solidFill>
              </a:defRPr>
            </a:lvl3pPr>
            <a:lvl4pPr marL="1371600" indent="0">
              <a:buFontTx/>
              <a:buNone/>
              <a:defRPr sz="1800">
                <a:solidFill>
                  <a:schemeClr val="tx1">
                    <a:lumMod val="75000"/>
                    <a:lumOff val="25000"/>
                  </a:schemeClr>
                </a:solidFill>
              </a:defRPr>
            </a:lvl4pPr>
            <a:lvl5pPr marL="1828800" indent="0">
              <a:buFontTx/>
              <a:buNone/>
              <a:defRPr sz="1800">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ext Placeholder 16"/>
          <p:cNvSpPr>
            <a:spLocks noGrp="1"/>
          </p:cNvSpPr>
          <p:nvPr>
            <p:ph type="body" sz="quarter" idx="12"/>
          </p:nvPr>
        </p:nvSpPr>
        <p:spPr>
          <a:xfrm>
            <a:off x="341313" y="1052513"/>
            <a:ext cx="7886700" cy="437806"/>
          </a:xfrm>
        </p:spPr>
        <p:txBody>
          <a:bodyPr>
            <a:normAutofit/>
          </a:bodyPr>
          <a:lstStyle>
            <a:lvl1pPr>
              <a:defRPr sz="2000" b="1"/>
            </a:lvl1pPr>
          </a:lstStyle>
          <a:p>
            <a:pPr lvl="0"/>
            <a:r>
              <a:rPr lang="en-US"/>
              <a:t>Click to edit Master text styles</a:t>
            </a:r>
          </a:p>
        </p:txBody>
      </p:sp>
      <p:pic>
        <p:nvPicPr>
          <p:cNvPr id="6" name="Picture 5" descr="Text, logo&#10;&#10;Description automatically generated">
            <a:extLst>
              <a:ext uri="{FF2B5EF4-FFF2-40B4-BE49-F238E27FC236}">
                <a16:creationId xmlns:a16="http://schemas.microsoft.com/office/drawing/2014/main" id="{70FF3F6F-6524-3640-BD7B-EA758569EEB3}"/>
              </a:ext>
            </a:extLst>
          </p:cNvPr>
          <p:cNvPicPr>
            <a:picLocks noChangeAspect="1"/>
          </p:cNvPicPr>
          <p:nvPr userDrawn="1"/>
        </p:nvPicPr>
        <p:blipFill>
          <a:blip r:embed="rId2"/>
          <a:stretch>
            <a:fillRect/>
          </a:stretch>
        </p:blipFill>
        <p:spPr>
          <a:xfrm>
            <a:off x="798786" y="6408806"/>
            <a:ext cx="855717" cy="283312"/>
          </a:xfrm>
          <a:prstGeom prst="rect">
            <a:avLst/>
          </a:prstGeom>
        </p:spPr>
      </p:pic>
    </p:spTree>
    <p:extLst>
      <p:ext uri="{BB962C8B-B14F-4D97-AF65-F5344CB8AC3E}">
        <p14:creationId xmlns:p14="http://schemas.microsoft.com/office/powerpoint/2010/main" val="760728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Bullet Poi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Placeholder 2"/>
          <p:cNvSpPr>
            <a:spLocks noGrp="1"/>
          </p:cNvSpPr>
          <p:nvPr>
            <p:ph type="sldNum" sz="quarter" idx="10"/>
          </p:nvPr>
        </p:nvSpPr>
        <p:spPr/>
        <p:txBody>
          <a:bodyPr/>
          <a:lstStyle/>
          <a:p>
            <a:fld id="{B540B12B-D968-2643-8E7F-238A3C456CC9}" type="slidenum">
              <a:rPr lang="en-US" smtClean="0"/>
              <a:pPr/>
              <a:t>‹#›</a:t>
            </a:fld>
            <a:endParaRPr lang="en-US" dirty="0"/>
          </a:p>
        </p:txBody>
      </p:sp>
      <p:sp>
        <p:nvSpPr>
          <p:cNvPr id="12" name="Text Placeholder 11"/>
          <p:cNvSpPr>
            <a:spLocks noGrp="1"/>
          </p:cNvSpPr>
          <p:nvPr>
            <p:ph type="body" sz="quarter" idx="11"/>
          </p:nvPr>
        </p:nvSpPr>
        <p:spPr>
          <a:xfrm>
            <a:off x="341312" y="1844673"/>
            <a:ext cx="8370887" cy="4248151"/>
          </a:xfrm>
        </p:spPr>
        <p:txBody>
          <a:bodyPr>
            <a:normAutofit/>
          </a:bodyPr>
          <a:lstStyle>
            <a:lvl1pPr marL="285750" indent="-285750">
              <a:lnSpc>
                <a:spcPct val="90000"/>
              </a:lnSpc>
              <a:spcBef>
                <a:spcPts val="0"/>
              </a:spcBef>
              <a:buFontTx/>
              <a:buBlip>
                <a:blip r:embed="rId2"/>
              </a:buBlip>
              <a:defRPr sz="1800"/>
            </a:lvl1pPr>
            <a:lvl2pPr marL="685800" indent="-228600">
              <a:lnSpc>
                <a:spcPct val="90000"/>
              </a:lnSpc>
              <a:spcBef>
                <a:spcPts val="0"/>
              </a:spcBef>
              <a:buFontTx/>
              <a:buBlip>
                <a:blip r:embed="rId2"/>
              </a:buBlip>
              <a:defRPr sz="1800">
                <a:solidFill>
                  <a:schemeClr val="tx1">
                    <a:lumMod val="75000"/>
                    <a:lumOff val="25000"/>
                  </a:schemeClr>
                </a:solidFill>
              </a:defRPr>
            </a:lvl2pPr>
            <a:lvl3pPr marL="1143000" indent="-228600">
              <a:lnSpc>
                <a:spcPct val="90000"/>
              </a:lnSpc>
              <a:spcBef>
                <a:spcPts val="0"/>
              </a:spcBef>
              <a:buFontTx/>
              <a:buBlip>
                <a:blip r:embed="rId2"/>
              </a:buBlip>
              <a:defRPr sz="1800">
                <a:solidFill>
                  <a:schemeClr val="tx1">
                    <a:lumMod val="75000"/>
                    <a:lumOff val="25000"/>
                  </a:schemeClr>
                </a:solidFill>
              </a:defRPr>
            </a:lvl3pPr>
            <a:lvl4pPr marL="1600200" indent="-228600">
              <a:lnSpc>
                <a:spcPct val="90000"/>
              </a:lnSpc>
              <a:spcBef>
                <a:spcPts val="0"/>
              </a:spcBef>
              <a:buFontTx/>
              <a:buBlip>
                <a:blip r:embed="rId2"/>
              </a:buBlip>
              <a:defRPr sz="1800">
                <a:solidFill>
                  <a:schemeClr val="tx1">
                    <a:lumMod val="75000"/>
                    <a:lumOff val="25000"/>
                  </a:schemeClr>
                </a:solidFill>
              </a:defRPr>
            </a:lvl4pPr>
            <a:lvl5pPr marL="2057400" indent="-228600">
              <a:lnSpc>
                <a:spcPct val="90000"/>
              </a:lnSpc>
              <a:spcBef>
                <a:spcPts val="0"/>
              </a:spcBef>
              <a:buFontTx/>
              <a:buBlip>
                <a:blip r:embed="rId2"/>
              </a:buBlip>
              <a:defRPr sz="1800">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ext Placeholder 16"/>
          <p:cNvSpPr>
            <a:spLocks noGrp="1"/>
          </p:cNvSpPr>
          <p:nvPr>
            <p:ph type="body" sz="quarter" idx="12"/>
          </p:nvPr>
        </p:nvSpPr>
        <p:spPr>
          <a:xfrm>
            <a:off x="341313" y="1052513"/>
            <a:ext cx="7886700" cy="437806"/>
          </a:xfrm>
        </p:spPr>
        <p:txBody>
          <a:bodyPr>
            <a:normAutofit/>
          </a:bodyPr>
          <a:lstStyle>
            <a:lvl1pPr>
              <a:defRPr sz="2000" b="1"/>
            </a:lvl1pPr>
          </a:lstStyle>
          <a:p>
            <a:pPr lvl="0"/>
            <a:r>
              <a:rPr lang="en-US"/>
              <a:t>Click to edit Master text styles</a:t>
            </a:r>
          </a:p>
        </p:txBody>
      </p:sp>
      <p:pic>
        <p:nvPicPr>
          <p:cNvPr id="6" name="Picture 5" descr="Text, logo&#10;&#10;Description automatically generated">
            <a:extLst>
              <a:ext uri="{FF2B5EF4-FFF2-40B4-BE49-F238E27FC236}">
                <a16:creationId xmlns:a16="http://schemas.microsoft.com/office/drawing/2014/main" id="{70FF3F6F-6524-3640-BD7B-EA758569EEB3}"/>
              </a:ext>
            </a:extLst>
          </p:cNvPr>
          <p:cNvPicPr>
            <a:picLocks noChangeAspect="1"/>
          </p:cNvPicPr>
          <p:nvPr userDrawn="1"/>
        </p:nvPicPr>
        <p:blipFill>
          <a:blip r:embed="rId3"/>
          <a:stretch>
            <a:fillRect/>
          </a:stretch>
        </p:blipFill>
        <p:spPr>
          <a:xfrm>
            <a:off x="4124692" y="6369978"/>
            <a:ext cx="855717" cy="283312"/>
          </a:xfrm>
          <a:prstGeom prst="rect">
            <a:avLst/>
          </a:prstGeom>
        </p:spPr>
      </p:pic>
    </p:spTree>
    <p:extLst>
      <p:ext uri="{BB962C8B-B14F-4D97-AF65-F5344CB8AC3E}">
        <p14:creationId xmlns:p14="http://schemas.microsoft.com/office/powerpoint/2010/main" val="801566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Image">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341993" y="441325"/>
            <a:ext cx="7886700" cy="532606"/>
          </a:xfrm>
          <a:prstGeom prst="rect">
            <a:avLst/>
          </a:prstGeom>
        </p:spPr>
        <p:txBody>
          <a:bodyPr vert="horz" lIns="91440" tIns="45720" rIns="91440" bIns="45720" rtlCol="0" anchor="t" anchorCtr="0">
            <a:normAutofit/>
          </a:bodyPr>
          <a:lstStyle/>
          <a:p>
            <a:r>
              <a:rPr lang="en-US"/>
              <a:t>Click to edit Master title style</a:t>
            </a:r>
            <a:endParaRPr lang="en-US" dirty="0"/>
          </a:p>
        </p:txBody>
      </p:sp>
      <p:sp>
        <p:nvSpPr>
          <p:cNvPr id="10" name="Slide Number Placeholder 5"/>
          <p:cNvSpPr>
            <a:spLocks noGrp="1"/>
          </p:cNvSpPr>
          <p:nvPr>
            <p:ph type="sldNum" sz="quarter" idx="4"/>
          </p:nvPr>
        </p:nvSpPr>
        <p:spPr>
          <a:xfrm>
            <a:off x="341993" y="6429826"/>
            <a:ext cx="2057400" cy="365125"/>
          </a:xfrm>
          <a:prstGeom prst="rect">
            <a:avLst/>
          </a:prstGeom>
        </p:spPr>
        <p:txBody>
          <a:bodyPr vert="horz" lIns="91440" tIns="45720" rIns="91440" bIns="45720" rtlCol="0" anchor="ctr"/>
          <a:lstStyle>
            <a:lvl1pPr algn="l">
              <a:defRPr sz="1200" b="0" i="0">
                <a:solidFill>
                  <a:srgbClr val="004C85"/>
                </a:solidFill>
                <a:latin typeface="Arial" charset="0"/>
              </a:defRPr>
            </a:lvl1pPr>
          </a:lstStyle>
          <a:p>
            <a:fld id="{B540B12B-D968-2643-8E7F-238A3C456CC9}" type="slidenum">
              <a:rPr lang="en-US" smtClean="0"/>
              <a:pPr/>
              <a:t>‹#›</a:t>
            </a:fld>
            <a:endParaRPr lang="en-US" dirty="0"/>
          </a:p>
        </p:txBody>
      </p:sp>
      <p:sp>
        <p:nvSpPr>
          <p:cNvPr id="3" name="Text Placeholder 2"/>
          <p:cNvSpPr>
            <a:spLocks noGrp="1"/>
          </p:cNvSpPr>
          <p:nvPr>
            <p:ph type="body" sz="quarter" idx="10"/>
          </p:nvPr>
        </p:nvSpPr>
        <p:spPr>
          <a:xfrm>
            <a:off x="341993" y="1052513"/>
            <a:ext cx="7886700" cy="437807"/>
          </a:xfrm>
        </p:spPr>
        <p:txBody>
          <a:bodyPr/>
          <a:lstStyle>
            <a:lvl1pPr>
              <a:defRPr b="1"/>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5" name="Content Placeholder 4"/>
          <p:cNvSpPr>
            <a:spLocks noGrp="1"/>
          </p:cNvSpPr>
          <p:nvPr>
            <p:ph sz="quarter" idx="11"/>
          </p:nvPr>
        </p:nvSpPr>
        <p:spPr>
          <a:xfrm>
            <a:off x="341312" y="1844674"/>
            <a:ext cx="8370887" cy="4248151"/>
          </a:xfrm>
        </p:spPr>
        <p:txBody>
          <a:bodyPr>
            <a:normAutofit/>
          </a:bodyPr>
          <a:lstStyle>
            <a:lvl1pPr>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pic>
        <p:nvPicPr>
          <p:cNvPr id="7" name="Picture 6" descr="Text, logo&#10;&#10;Description automatically generated">
            <a:extLst>
              <a:ext uri="{FF2B5EF4-FFF2-40B4-BE49-F238E27FC236}">
                <a16:creationId xmlns:a16="http://schemas.microsoft.com/office/drawing/2014/main" id="{70FF3F6F-6524-3640-BD7B-EA758569EEB3}"/>
              </a:ext>
            </a:extLst>
          </p:cNvPr>
          <p:cNvPicPr>
            <a:picLocks noChangeAspect="1"/>
          </p:cNvPicPr>
          <p:nvPr userDrawn="1"/>
        </p:nvPicPr>
        <p:blipFill>
          <a:blip r:embed="rId2"/>
          <a:stretch>
            <a:fillRect/>
          </a:stretch>
        </p:blipFill>
        <p:spPr>
          <a:xfrm>
            <a:off x="4124692" y="6369978"/>
            <a:ext cx="855717" cy="283312"/>
          </a:xfrm>
          <a:prstGeom prst="rect">
            <a:avLst/>
          </a:prstGeom>
        </p:spPr>
      </p:pic>
    </p:spTree>
    <p:extLst>
      <p:ext uri="{BB962C8B-B14F-4D97-AF65-F5344CB8AC3E}">
        <p14:creationId xmlns:p14="http://schemas.microsoft.com/office/powerpoint/2010/main" val="759399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pic>
        <p:nvPicPr>
          <p:cNvPr id="5" name="Picture 4" descr="Graphical user interface&#10;&#10;Description automatically generated">
            <a:extLst>
              <a:ext uri="{FF2B5EF4-FFF2-40B4-BE49-F238E27FC236}">
                <a16:creationId xmlns:a16="http://schemas.microsoft.com/office/drawing/2014/main" id="{88BE068B-7BBA-C473-440F-A7076F4A27BD}"/>
              </a:ext>
            </a:extLst>
          </p:cNvPr>
          <p:cNvPicPr>
            <a:picLocks noChangeAspect="1"/>
          </p:cNvPicPr>
          <p:nvPr userDrawn="1"/>
        </p:nvPicPr>
        <p:blipFill>
          <a:blip r:embed="rId2"/>
          <a:stretch>
            <a:fillRect/>
          </a:stretch>
        </p:blipFill>
        <p:spPr>
          <a:xfrm>
            <a:off x="-1" y="0"/>
            <a:ext cx="9140415" cy="7078436"/>
          </a:xfrm>
          <a:prstGeom prst="rect">
            <a:avLst/>
          </a:prstGeom>
        </p:spPr>
      </p:pic>
    </p:spTree>
    <p:extLst>
      <p:ext uri="{BB962C8B-B14F-4D97-AF65-F5344CB8AC3E}">
        <p14:creationId xmlns:p14="http://schemas.microsoft.com/office/powerpoint/2010/main" val="78482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w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1993" y="441325"/>
            <a:ext cx="7886700" cy="532606"/>
          </a:xfrm>
          <a:prstGeom prst="rect">
            <a:avLst/>
          </a:prstGeom>
        </p:spPr>
        <p:txBody>
          <a:bodyPr vert="horz" lIns="91440" tIns="45720" rIns="91440" bIns="45720" rtlCol="0" anchor="t" anchorCtr="0">
            <a:normAutofit/>
          </a:bodyPr>
          <a:lstStyle/>
          <a:p>
            <a:r>
              <a:rPr lang="en-US" dirty="0"/>
              <a:t>Click to edit Master Headline</a:t>
            </a:r>
          </a:p>
        </p:txBody>
      </p:sp>
      <p:sp>
        <p:nvSpPr>
          <p:cNvPr id="3" name="Text Placeholder 2"/>
          <p:cNvSpPr>
            <a:spLocks noGrp="1"/>
          </p:cNvSpPr>
          <p:nvPr>
            <p:ph type="body" idx="1"/>
          </p:nvPr>
        </p:nvSpPr>
        <p:spPr>
          <a:xfrm>
            <a:off x="341993" y="1052513"/>
            <a:ext cx="7886700" cy="433268"/>
          </a:xfrm>
          <a:prstGeom prst="rect">
            <a:avLst/>
          </a:prstGeom>
        </p:spPr>
        <p:txBody>
          <a:bodyPr vert="horz" lIns="91440" tIns="45720" rIns="91440" bIns="45720" rtlCol="0">
            <a:normAutofit/>
          </a:bodyPr>
          <a:lstStyle/>
          <a:p>
            <a:pPr lvl="0"/>
            <a:r>
              <a:rPr lang="en-US" b="1" i="0" baseline="0" dirty="0">
                <a:solidFill>
                  <a:schemeClr val="tx1">
                    <a:lumMod val="75000"/>
                    <a:lumOff val="25000"/>
                  </a:schemeClr>
                </a:solidFill>
                <a:latin typeface="Arial" charset="0"/>
              </a:rPr>
              <a:t>Click to edit Master Sub-header</a:t>
            </a:r>
          </a:p>
        </p:txBody>
      </p:sp>
      <p:sp>
        <p:nvSpPr>
          <p:cNvPr id="6" name="Slide Number Placeholder 5"/>
          <p:cNvSpPr>
            <a:spLocks noGrp="1"/>
          </p:cNvSpPr>
          <p:nvPr>
            <p:ph type="sldNum" sz="quarter" idx="4"/>
          </p:nvPr>
        </p:nvSpPr>
        <p:spPr>
          <a:xfrm>
            <a:off x="341993" y="6429826"/>
            <a:ext cx="2057400" cy="365125"/>
          </a:xfrm>
          <a:prstGeom prst="rect">
            <a:avLst/>
          </a:prstGeom>
        </p:spPr>
        <p:txBody>
          <a:bodyPr vert="horz" lIns="91440" tIns="45720" rIns="91440" bIns="45720" rtlCol="0" anchor="ctr"/>
          <a:lstStyle>
            <a:lvl1pPr algn="l">
              <a:defRPr sz="1200" b="0" i="0">
                <a:solidFill>
                  <a:srgbClr val="004C85"/>
                </a:solidFill>
                <a:latin typeface="Arial" charset="0"/>
              </a:defRPr>
            </a:lvl1pPr>
          </a:lstStyle>
          <a:p>
            <a:fld id="{B540B12B-D968-2643-8E7F-238A3C456CC9}" type="slidenum">
              <a:rPr lang="en-US" smtClean="0"/>
              <a:pPr/>
              <a:t>‹#›</a:t>
            </a:fld>
            <a:endParaRPr lang="en-US" dirty="0"/>
          </a:p>
        </p:txBody>
      </p:sp>
      <p:pic>
        <p:nvPicPr>
          <p:cNvPr id="13" name="Picture 12"/>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7649935" y="6365971"/>
            <a:ext cx="1062263" cy="304133"/>
          </a:xfrm>
          <a:prstGeom prst="rect">
            <a:avLst/>
          </a:prstGeom>
        </p:spPr>
      </p:pic>
      <p:cxnSp>
        <p:nvCxnSpPr>
          <p:cNvPr id="7" name="Straight Connector 6"/>
          <p:cNvCxnSpPr/>
          <p:nvPr/>
        </p:nvCxnSpPr>
        <p:spPr>
          <a:xfrm>
            <a:off x="431801" y="6237514"/>
            <a:ext cx="8280399" cy="0"/>
          </a:xfrm>
          <a:prstGeom prst="line">
            <a:avLst/>
          </a:prstGeom>
          <a:ln w="25400">
            <a:solidFill>
              <a:srgbClr val="004C85"/>
            </a:solidFill>
          </a:ln>
        </p:spPr>
        <p:style>
          <a:lnRef idx="1">
            <a:schemeClr val="accent1"/>
          </a:lnRef>
          <a:fillRef idx="0">
            <a:schemeClr val="accent1"/>
          </a:fillRef>
          <a:effectRef idx="0">
            <a:schemeClr val="accent1"/>
          </a:effectRef>
          <a:fontRef idx="minor">
            <a:schemeClr val="tx1"/>
          </a:fontRef>
        </p:style>
      </p:cxnSp>
      <p:pic>
        <p:nvPicPr>
          <p:cNvPr id="8" name="Picture 7" descr="Text, logo&#10;&#10;Description automatically generated">
            <a:extLst>
              <a:ext uri="{FF2B5EF4-FFF2-40B4-BE49-F238E27FC236}">
                <a16:creationId xmlns:a16="http://schemas.microsoft.com/office/drawing/2014/main" id="{70FF3F6F-6524-3640-BD7B-EA758569EEB3}"/>
              </a:ext>
            </a:extLst>
          </p:cNvPr>
          <p:cNvPicPr>
            <a:picLocks noChangeAspect="1"/>
          </p:cNvPicPr>
          <p:nvPr userDrawn="1"/>
        </p:nvPicPr>
        <p:blipFill>
          <a:blip r:embed="rId8"/>
          <a:stretch>
            <a:fillRect/>
          </a:stretch>
        </p:blipFill>
        <p:spPr>
          <a:xfrm>
            <a:off x="4124692" y="6369978"/>
            <a:ext cx="855717" cy="283312"/>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5" r:id="rId2"/>
    <p:sldLayoutId id="2147483662" r:id="rId3"/>
    <p:sldLayoutId id="2147483663" r:id="rId4"/>
    <p:sldLayoutId id="2147483664" r:id="rId5"/>
  </p:sldLayoutIdLst>
  <p:hf hdr="0" ftr="0" dt="0"/>
  <p:txStyles>
    <p:titleStyle>
      <a:lvl1pPr algn="l" defTabSz="914400" rtl="0" eaLnBrk="1" latinLnBrk="0" hangingPunct="1">
        <a:lnSpc>
          <a:spcPct val="90000"/>
        </a:lnSpc>
        <a:spcBef>
          <a:spcPct val="0"/>
        </a:spcBef>
        <a:buNone/>
        <a:defRPr sz="3000" b="1" kern="1200">
          <a:solidFill>
            <a:srgbClr val="004C85"/>
          </a:solidFill>
          <a:latin typeface="+mj-lt"/>
          <a:ea typeface="+mj-ea"/>
          <a:cs typeface="+mj-cs"/>
        </a:defRPr>
      </a:lvl1pPr>
    </p:titleStyle>
    <p:bodyStyle>
      <a:lvl1pPr marL="0" indent="0" algn="l" defTabSz="914400" rtl="0" eaLnBrk="1" latinLnBrk="0" hangingPunct="1">
        <a:lnSpc>
          <a:spcPct val="90000"/>
        </a:lnSpc>
        <a:spcBef>
          <a:spcPts val="1000"/>
        </a:spcBef>
        <a:buFontTx/>
        <a:buNone/>
        <a:defRPr sz="2000" b="0" i="0" kern="1200">
          <a:solidFill>
            <a:schemeClr val="tx1">
              <a:lumMod val="75000"/>
              <a:lumOff val="25000"/>
            </a:schemeClr>
          </a:solidFill>
          <a:latin typeface="Arial" charset="0"/>
          <a:ea typeface="+mn-ea"/>
          <a:cs typeface="+mn-cs"/>
        </a:defRPr>
      </a:lvl1pPr>
      <a:lvl2pPr marL="685800" indent="-228600" algn="l" defTabSz="914400" rtl="0" eaLnBrk="1" latinLnBrk="0" hangingPunct="1">
        <a:lnSpc>
          <a:spcPct val="90000"/>
        </a:lnSpc>
        <a:spcBef>
          <a:spcPts val="500"/>
        </a:spcBef>
        <a:buFontTx/>
        <a:buBlip>
          <a:blip r:embed="rId9"/>
        </a:buBlip>
        <a:defRPr sz="2000" b="0" i="0" kern="1200">
          <a:solidFill>
            <a:schemeClr val="tx1">
              <a:lumMod val="75000"/>
              <a:lumOff val="25000"/>
            </a:schemeClr>
          </a:solidFill>
          <a:latin typeface="Arial" charset="0"/>
          <a:ea typeface="+mn-ea"/>
          <a:cs typeface="+mn-cs"/>
        </a:defRPr>
      </a:lvl2pPr>
      <a:lvl3pPr marL="1143000" indent="-228600" algn="l" defTabSz="914400" rtl="0" eaLnBrk="1" latinLnBrk="0" hangingPunct="1">
        <a:lnSpc>
          <a:spcPct val="90000"/>
        </a:lnSpc>
        <a:spcBef>
          <a:spcPts val="500"/>
        </a:spcBef>
        <a:buFont typeface="Arial"/>
        <a:buChar char="•"/>
        <a:defRPr sz="2200" b="0" i="0" kern="1200">
          <a:solidFill>
            <a:schemeClr val="tx1"/>
          </a:solidFill>
          <a:latin typeface="Arial" charset="0"/>
          <a:ea typeface="+mn-ea"/>
          <a:cs typeface="+mn-cs"/>
        </a:defRPr>
      </a:lvl3pPr>
      <a:lvl4pPr marL="1600200" indent="-228600" algn="l" defTabSz="914400" rtl="0" eaLnBrk="1" latinLnBrk="0" hangingPunct="1">
        <a:lnSpc>
          <a:spcPct val="90000"/>
        </a:lnSpc>
        <a:spcBef>
          <a:spcPts val="500"/>
        </a:spcBef>
        <a:buFont typeface="Arial"/>
        <a:buChar char="•"/>
        <a:defRPr sz="2200" b="0" i="0" kern="1200">
          <a:solidFill>
            <a:schemeClr val="tx1"/>
          </a:solidFill>
          <a:latin typeface="Arial" charset="0"/>
          <a:ea typeface="+mn-ea"/>
          <a:cs typeface="+mn-cs"/>
        </a:defRPr>
      </a:lvl4pPr>
      <a:lvl5pPr marL="2057400" indent="-228600" algn="l" defTabSz="914400" rtl="0" eaLnBrk="1" latinLnBrk="0" hangingPunct="1">
        <a:lnSpc>
          <a:spcPct val="90000"/>
        </a:lnSpc>
        <a:spcBef>
          <a:spcPts val="500"/>
        </a:spcBef>
        <a:buFont typeface="Arial"/>
        <a:buChar char="•"/>
        <a:defRPr sz="2200" b="0" i="0" kern="1200">
          <a:solidFill>
            <a:schemeClr val="tx1"/>
          </a:solidFill>
          <a:latin typeface="Arial" charset="0"/>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78" userDrawn="1">
          <p15:clr>
            <a:srgbClr val="F26B43"/>
          </p15:clr>
        </p15:guide>
        <p15:guide id="2" pos="272" userDrawn="1">
          <p15:clr>
            <a:srgbClr val="F26B43"/>
          </p15:clr>
        </p15:guide>
        <p15:guide id="3" pos="5488" userDrawn="1">
          <p15:clr>
            <a:srgbClr val="F26B43"/>
          </p15:clr>
        </p15:guide>
        <p15:guide id="4" orient="horz" pos="4201" userDrawn="1">
          <p15:clr>
            <a:srgbClr val="F26B43"/>
          </p15:clr>
        </p15:guide>
        <p15:guide id="5" orient="horz" pos="663" userDrawn="1">
          <p15:clr>
            <a:srgbClr val="F26B43"/>
          </p15:clr>
        </p15:guide>
        <p15:guide id="6" orient="horz" pos="1162" userDrawn="1">
          <p15:clr>
            <a:srgbClr val="F26B43"/>
          </p15:clr>
        </p15:guide>
        <p15:guide id="7" orient="horz" pos="38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www.sars.gov.za/" TargetMode="Externa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FE69BCB-94C4-597C-7108-58F9E218FB62}"/>
              </a:ext>
            </a:extLst>
          </p:cNvPr>
          <p:cNvSpPr txBox="1"/>
          <p:nvPr/>
        </p:nvSpPr>
        <p:spPr>
          <a:xfrm>
            <a:off x="2640894" y="751114"/>
            <a:ext cx="3862211" cy="400110"/>
          </a:xfrm>
          <a:prstGeom prst="rect">
            <a:avLst/>
          </a:prstGeom>
          <a:noFill/>
        </p:spPr>
        <p:txBody>
          <a:bodyPr wrap="none" rtlCol="0">
            <a:spAutoFit/>
          </a:bodyPr>
          <a:lstStyle/>
          <a:p>
            <a:r>
              <a:rPr lang="en-US" sz="2000" dirty="0">
                <a:solidFill>
                  <a:schemeClr val="bg1"/>
                </a:solidFill>
              </a:rPr>
              <a:t>South African Revenue Services</a:t>
            </a:r>
          </a:p>
        </p:txBody>
      </p:sp>
      <p:sp>
        <p:nvSpPr>
          <p:cNvPr id="3" name="TextBox 2">
            <a:extLst>
              <a:ext uri="{FF2B5EF4-FFF2-40B4-BE49-F238E27FC236}">
                <a16:creationId xmlns:a16="http://schemas.microsoft.com/office/drawing/2014/main" id="{E860E62A-53F9-E727-CA06-5C579AB3B9C1}"/>
              </a:ext>
            </a:extLst>
          </p:cNvPr>
          <p:cNvSpPr txBox="1"/>
          <p:nvPr/>
        </p:nvSpPr>
        <p:spPr>
          <a:xfrm>
            <a:off x="504496" y="3962400"/>
            <a:ext cx="1941557" cy="369332"/>
          </a:xfrm>
          <a:prstGeom prst="rect">
            <a:avLst/>
          </a:prstGeom>
          <a:noFill/>
        </p:spPr>
        <p:txBody>
          <a:bodyPr wrap="none" rtlCol="0">
            <a:spAutoFit/>
          </a:bodyPr>
          <a:lstStyle/>
          <a:p>
            <a:r>
              <a:rPr lang="en-US" dirty="0">
                <a:solidFill>
                  <a:schemeClr val="bg1"/>
                </a:solidFill>
              </a:rPr>
              <a:t>Koenraad Burger</a:t>
            </a:r>
          </a:p>
        </p:txBody>
      </p:sp>
      <p:sp>
        <p:nvSpPr>
          <p:cNvPr id="4" name="Rectangle 3"/>
          <p:cNvSpPr/>
          <p:nvPr/>
        </p:nvSpPr>
        <p:spPr>
          <a:xfrm>
            <a:off x="431800" y="2410096"/>
            <a:ext cx="8280400" cy="461665"/>
          </a:xfrm>
          <a:prstGeom prst="rect">
            <a:avLst/>
          </a:prstGeom>
        </p:spPr>
        <p:txBody>
          <a:bodyPr wrap="square">
            <a:spAutoFit/>
          </a:bodyPr>
          <a:lstStyle/>
          <a:p>
            <a:pPr algn="ctr"/>
            <a:r>
              <a:rPr lang="en-US" sz="2400" b="1" dirty="0">
                <a:solidFill>
                  <a:schemeClr val="bg1"/>
                </a:solidFill>
              </a:rPr>
              <a:t>Additional Medical and Disability Expenses Tax Credit</a:t>
            </a:r>
            <a:endParaRPr lang="en-GB" sz="2400" b="1" dirty="0">
              <a:solidFill>
                <a:schemeClr val="bg1"/>
              </a:solidFill>
            </a:endParaRPr>
          </a:p>
        </p:txBody>
      </p:sp>
    </p:spTree>
    <p:extLst>
      <p:ext uri="{BB962C8B-B14F-4D97-AF65-F5344CB8AC3E}">
        <p14:creationId xmlns:p14="http://schemas.microsoft.com/office/powerpoint/2010/main" val="8752991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7796893" cy="532606"/>
          </a:xfrm>
        </p:spPr>
        <p:txBody>
          <a:bodyPr/>
          <a:lstStyle/>
          <a:p>
            <a:r>
              <a:rPr lang="en-GB" dirty="0"/>
              <a:t>Additional Medical Expenses Tax Credit</a:t>
            </a:r>
          </a:p>
        </p:txBody>
      </p:sp>
      <p:sp>
        <p:nvSpPr>
          <p:cNvPr id="3" name="Slide Number Placeholder 2"/>
          <p:cNvSpPr>
            <a:spLocks noGrp="1"/>
          </p:cNvSpPr>
          <p:nvPr>
            <p:ph type="sldNum" sz="quarter" idx="10"/>
          </p:nvPr>
        </p:nvSpPr>
        <p:spPr/>
        <p:txBody>
          <a:bodyPr/>
          <a:lstStyle/>
          <a:p>
            <a:fld id="{B540B12B-D968-2643-8E7F-238A3C456CC9}" type="slidenum">
              <a:rPr lang="en-US" smtClean="0"/>
              <a:pPr/>
              <a:t>9</a:t>
            </a:fld>
            <a:endParaRPr lang="en-US" dirty="0"/>
          </a:p>
        </p:txBody>
      </p:sp>
      <p:sp>
        <p:nvSpPr>
          <p:cNvPr id="4" name="Text Placeholder 3"/>
          <p:cNvSpPr>
            <a:spLocks noGrp="1"/>
          </p:cNvSpPr>
          <p:nvPr>
            <p:ph type="body" sz="quarter" idx="11"/>
          </p:nvPr>
        </p:nvSpPr>
        <p:spPr>
          <a:xfrm>
            <a:off x="431799" y="1844673"/>
            <a:ext cx="8280400" cy="4387162"/>
          </a:xfrm>
        </p:spPr>
        <p:txBody>
          <a:bodyPr>
            <a:noAutofit/>
          </a:bodyPr>
          <a:lstStyle/>
          <a:p>
            <a:pPr marL="396000" indent="-396000">
              <a:lnSpc>
                <a:spcPct val="113000"/>
              </a:lnSpc>
            </a:pPr>
            <a:r>
              <a:rPr lang="en-US" sz="2000" dirty="0" smtClean="0">
                <a:solidFill>
                  <a:schemeClr val="tx1"/>
                </a:solidFill>
              </a:rPr>
              <a:t>Any </a:t>
            </a:r>
            <a:r>
              <a:rPr lang="en-US" sz="2000" dirty="0">
                <a:solidFill>
                  <a:schemeClr val="tx1"/>
                </a:solidFill>
              </a:rPr>
              <a:t>amounts (other than amounts recoverable by a </a:t>
            </a:r>
            <a:r>
              <a:rPr lang="en-US" sz="2000" b="1" dirty="0">
                <a:solidFill>
                  <a:srgbClr val="004C85"/>
                </a:solidFill>
              </a:rPr>
              <a:t>person</a:t>
            </a:r>
            <a:r>
              <a:rPr lang="en-US" sz="2000" dirty="0">
                <a:solidFill>
                  <a:schemeClr val="tx1"/>
                </a:solidFill>
              </a:rPr>
              <a:t> or his or her spouse) which were </a:t>
            </a:r>
            <a:r>
              <a:rPr lang="en-US" sz="2000" b="1" dirty="0">
                <a:solidFill>
                  <a:srgbClr val="004C85"/>
                </a:solidFill>
              </a:rPr>
              <a:t>paid</a:t>
            </a:r>
            <a:r>
              <a:rPr lang="en-US" sz="2000" dirty="0">
                <a:solidFill>
                  <a:schemeClr val="tx1"/>
                </a:solidFill>
              </a:rPr>
              <a:t> by the person during the year of assessment to any duly registered:</a:t>
            </a:r>
          </a:p>
          <a:p>
            <a:pPr marL="0" indent="0">
              <a:lnSpc>
                <a:spcPct val="113000"/>
              </a:lnSpc>
              <a:buNone/>
            </a:pPr>
            <a:endParaRPr lang="en-US" sz="2000" dirty="0">
              <a:solidFill>
                <a:schemeClr val="tx1"/>
              </a:solidFill>
            </a:endParaRPr>
          </a:p>
          <a:p>
            <a:pPr marL="796050" lvl="1" indent="-396000">
              <a:lnSpc>
                <a:spcPct val="113000"/>
              </a:lnSpc>
              <a:buFont typeface="Wingdings" panose="05000000000000000000" pitchFamily="2" charset="2"/>
              <a:buChar char="Ø"/>
            </a:pPr>
            <a:r>
              <a:rPr lang="en-US" sz="2000" dirty="0">
                <a:solidFill>
                  <a:schemeClr val="tx1"/>
                </a:solidFill>
              </a:rPr>
              <a:t>medical practitioner, dentist, optometrist, homeopath, naturopath, osteopath, herbalist, physiotherapist, chiropractor, or orthopedist for professional services rendered or medicines supplied to the </a:t>
            </a:r>
            <a:r>
              <a:rPr lang="en-US" sz="2000" b="1" dirty="0">
                <a:solidFill>
                  <a:srgbClr val="004C85"/>
                </a:solidFill>
              </a:rPr>
              <a:t>person</a:t>
            </a:r>
            <a:r>
              <a:rPr lang="en-US" sz="2000" dirty="0">
                <a:solidFill>
                  <a:schemeClr val="tx1"/>
                </a:solidFill>
              </a:rPr>
              <a:t> or any </a:t>
            </a:r>
            <a:r>
              <a:rPr lang="en-US" sz="2000" b="1" dirty="0">
                <a:solidFill>
                  <a:srgbClr val="004C85"/>
                </a:solidFill>
              </a:rPr>
              <a:t>dependant</a:t>
            </a:r>
            <a:r>
              <a:rPr lang="en-US" sz="2000" dirty="0">
                <a:solidFill>
                  <a:schemeClr val="tx1"/>
                </a:solidFill>
              </a:rPr>
              <a:t> of the person;</a:t>
            </a:r>
          </a:p>
        </p:txBody>
      </p:sp>
      <p:sp>
        <p:nvSpPr>
          <p:cNvPr id="5" name="Text Placeholder 4"/>
          <p:cNvSpPr>
            <a:spLocks noGrp="1"/>
          </p:cNvSpPr>
          <p:nvPr>
            <p:ph type="body" sz="quarter" idx="12"/>
          </p:nvPr>
        </p:nvSpPr>
        <p:spPr>
          <a:xfrm>
            <a:off x="431799" y="1052513"/>
            <a:ext cx="7796214" cy="437806"/>
          </a:xfrm>
        </p:spPr>
        <p:txBody>
          <a:bodyPr/>
          <a:lstStyle/>
          <a:p>
            <a:r>
              <a:rPr lang="en-US" dirty="0" smtClean="0">
                <a:solidFill>
                  <a:schemeClr val="tx1"/>
                </a:solidFill>
              </a:rPr>
              <a:t>“Qualifying </a:t>
            </a:r>
            <a:r>
              <a:rPr lang="en-US" dirty="0">
                <a:solidFill>
                  <a:schemeClr val="tx1"/>
                </a:solidFill>
              </a:rPr>
              <a:t>Medical </a:t>
            </a:r>
            <a:r>
              <a:rPr lang="en-US" dirty="0" smtClean="0">
                <a:solidFill>
                  <a:schemeClr val="tx1"/>
                </a:solidFill>
              </a:rPr>
              <a:t>Expenses”</a:t>
            </a:r>
            <a:endParaRPr lang="en-GB" dirty="0">
              <a:solidFill>
                <a:schemeClr val="tx1"/>
              </a:solidFill>
            </a:endParaRPr>
          </a:p>
        </p:txBody>
      </p:sp>
    </p:spTree>
    <p:extLst>
      <p:ext uri="{BB962C8B-B14F-4D97-AF65-F5344CB8AC3E}">
        <p14:creationId xmlns:p14="http://schemas.microsoft.com/office/powerpoint/2010/main" val="37681715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7796893" cy="532606"/>
          </a:xfrm>
        </p:spPr>
        <p:txBody>
          <a:bodyPr/>
          <a:lstStyle/>
          <a:p>
            <a:r>
              <a:rPr lang="en-GB" dirty="0"/>
              <a:t>Additional Medical Expenses Tax Credit</a:t>
            </a:r>
          </a:p>
        </p:txBody>
      </p:sp>
      <p:sp>
        <p:nvSpPr>
          <p:cNvPr id="3" name="Slide Number Placeholder 2"/>
          <p:cNvSpPr>
            <a:spLocks noGrp="1"/>
          </p:cNvSpPr>
          <p:nvPr>
            <p:ph type="sldNum" sz="quarter" idx="10"/>
          </p:nvPr>
        </p:nvSpPr>
        <p:spPr/>
        <p:txBody>
          <a:bodyPr/>
          <a:lstStyle/>
          <a:p>
            <a:fld id="{B540B12B-D968-2643-8E7F-238A3C456CC9}" type="slidenum">
              <a:rPr lang="en-US" smtClean="0"/>
              <a:pPr/>
              <a:t>10</a:t>
            </a:fld>
            <a:endParaRPr lang="en-US" dirty="0"/>
          </a:p>
        </p:txBody>
      </p:sp>
      <p:sp>
        <p:nvSpPr>
          <p:cNvPr id="4" name="Text Placeholder 3"/>
          <p:cNvSpPr>
            <a:spLocks noGrp="1"/>
          </p:cNvSpPr>
          <p:nvPr>
            <p:ph type="body" sz="quarter" idx="11"/>
          </p:nvPr>
        </p:nvSpPr>
        <p:spPr>
          <a:xfrm>
            <a:off x="457201" y="1729548"/>
            <a:ext cx="8254999" cy="4522165"/>
          </a:xfrm>
        </p:spPr>
        <p:txBody>
          <a:bodyPr>
            <a:noAutofit/>
          </a:bodyPr>
          <a:lstStyle/>
          <a:p>
            <a:pPr marL="796050" lvl="1" indent="-396000">
              <a:lnSpc>
                <a:spcPct val="113000"/>
              </a:lnSpc>
              <a:buFont typeface="Wingdings" panose="05000000000000000000" pitchFamily="2" charset="2"/>
              <a:buChar char="Ø"/>
            </a:pPr>
            <a:r>
              <a:rPr lang="en-US" sz="2000" dirty="0">
                <a:solidFill>
                  <a:schemeClr val="tx1"/>
                </a:solidFill>
              </a:rPr>
              <a:t>nursing home or hospital or any duly registered or enrolled nurse, midwife or nursing assistant (or to any nursing agency in respect of services of such nurse, midwife or nursing assistant) in respect of the illness or confinement of the person or any dependant of the person; or</a:t>
            </a:r>
          </a:p>
          <a:p>
            <a:pPr marL="400050" lvl="1" indent="0">
              <a:lnSpc>
                <a:spcPct val="113000"/>
              </a:lnSpc>
              <a:buNone/>
            </a:pPr>
            <a:endParaRPr lang="en-US" sz="2000" dirty="0">
              <a:solidFill>
                <a:schemeClr val="tx1"/>
              </a:solidFill>
            </a:endParaRPr>
          </a:p>
          <a:p>
            <a:pPr marL="796050" lvl="1" indent="-396000">
              <a:lnSpc>
                <a:spcPct val="113000"/>
              </a:lnSpc>
              <a:buFont typeface="Wingdings" panose="05000000000000000000" pitchFamily="2" charset="2"/>
              <a:buChar char="Ø"/>
            </a:pPr>
            <a:r>
              <a:rPr lang="en-US" sz="2000" b="1" dirty="0">
                <a:solidFill>
                  <a:srgbClr val="004C85"/>
                </a:solidFill>
              </a:rPr>
              <a:t>pharmacist for medicines supplied on the prescription </a:t>
            </a:r>
            <a:r>
              <a:rPr lang="en-US" sz="2000" dirty="0">
                <a:solidFill>
                  <a:schemeClr val="tx1"/>
                </a:solidFill>
              </a:rPr>
              <a:t>of any person or any dependant of the person</a:t>
            </a:r>
          </a:p>
          <a:p>
            <a:pPr marL="0" indent="0">
              <a:buNone/>
            </a:pPr>
            <a:endParaRPr lang="en-GB" sz="2000" dirty="0"/>
          </a:p>
        </p:txBody>
      </p:sp>
      <p:sp>
        <p:nvSpPr>
          <p:cNvPr id="5" name="Text Placeholder 4"/>
          <p:cNvSpPr>
            <a:spLocks noGrp="1"/>
          </p:cNvSpPr>
          <p:nvPr>
            <p:ph type="body" sz="quarter" idx="12"/>
          </p:nvPr>
        </p:nvSpPr>
        <p:spPr>
          <a:xfrm>
            <a:off x="431799" y="1052513"/>
            <a:ext cx="7796214" cy="437806"/>
          </a:xfrm>
        </p:spPr>
        <p:txBody>
          <a:bodyPr/>
          <a:lstStyle/>
          <a:p>
            <a:r>
              <a:rPr lang="en-US" dirty="0" smtClean="0">
                <a:solidFill>
                  <a:schemeClr val="tx1"/>
                </a:solidFill>
              </a:rPr>
              <a:t>“Qualifying </a:t>
            </a:r>
            <a:r>
              <a:rPr lang="en-US" dirty="0">
                <a:solidFill>
                  <a:schemeClr val="tx1"/>
                </a:solidFill>
              </a:rPr>
              <a:t>Medical </a:t>
            </a:r>
            <a:r>
              <a:rPr lang="en-US" dirty="0" smtClean="0">
                <a:solidFill>
                  <a:schemeClr val="tx1"/>
                </a:solidFill>
              </a:rPr>
              <a:t>Expenses”</a:t>
            </a:r>
            <a:endParaRPr lang="en-GB" dirty="0">
              <a:solidFill>
                <a:schemeClr val="tx1"/>
              </a:solidFill>
            </a:endParaRPr>
          </a:p>
        </p:txBody>
      </p:sp>
    </p:spTree>
    <p:extLst>
      <p:ext uri="{BB962C8B-B14F-4D97-AF65-F5344CB8AC3E}">
        <p14:creationId xmlns:p14="http://schemas.microsoft.com/office/powerpoint/2010/main" val="7103466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7796893" cy="532606"/>
          </a:xfrm>
        </p:spPr>
        <p:txBody>
          <a:bodyPr/>
          <a:lstStyle/>
          <a:p>
            <a:r>
              <a:rPr lang="en-GB" dirty="0"/>
              <a:t>Additional Medical Expenses Tax Credit</a:t>
            </a:r>
          </a:p>
        </p:txBody>
      </p:sp>
      <p:sp>
        <p:nvSpPr>
          <p:cNvPr id="3" name="Slide Number Placeholder 2"/>
          <p:cNvSpPr>
            <a:spLocks noGrp="1"/>
          </p:cNvSpPr>
          <p:nvPr>
            <p:ph type="sldNum" sz="quarter" idx="10"/>
          </p:nvPr>
        </p:nvSpPr>
        <p:spPr/>
        <p:txBody>
          <a:bodyPr/>
          <a:lstStyle/>
          <a:p>
            <a:fld id="{B540B12B-D968-2643-8E7F-238A3C456CC9}" type="slidenum">
              <a:rPr lang="en-US" smtClean="0"/>
              <a:pPr/>
              <a:t>11</a:t>
            </a:fld>
            <a:endParaRPr lang="en-US" dirty="0"/>
          </a:p>
        </p:txBody>
      </p:sp>
      <p:sp>
        <p:nvSpPr>
          <p:cNvPr id="4" name="Text Placeholder 3"/>
          <p:cNvSpPr>
            <a:spLocks noGrp="1"/>
          </p:cNvSpPr>
          <p:nvPr>
            <p:ph type="body" sz="quarter" idx="11"/>
          </p:nvPr>
        </p:nvSpPr>
        <p:spPr>
          <a:xfrm>
            <a:off x="457201" y="1729548"/>
            <a:ext cx="8254999" cy="4522165"/>
          </a:xfrm>
        </p:spPr>
        <p:txBody>
          <a:bodyPr>
            <a:noAutofit/>
          </a:bodyPr>
          <a:lstStyle/>
          <a:p>
            <a:pPr marL="396000" indent="-396000">
              <a:lnSpc>
                <a:spcPct val="113000"/>
              </a:lnSpc>
            </a:pPr>
            <a:r>
              <a:rPr lang="en-US" sz="2000" dirty="0" smtClean="0">
                <a:solidFill>
                  <a:schemeClr val="tx1"/>
                </a:solidFill>
              </a:rPr>
              <a:t>Any </a:t>
            </a:r>
            <a:r>
              <a:rPr lang="en-US" sz="2000" dirty="0">
                <a:solidFill>
                  <a:schemeClr val="tx1"/>
                </a:solidFill>
              </a:rPr>
              <a:t>amounts (other than amounts recoverable by a person or his or her spouse) which were paid by the person during the year of assessment in respect of expenditure incurred </a:t>
            </a:r>
            <a:r>
              <a:rPr lang="en-US" sz="2000" b="1" dirty="0">
                <a:solidFill>
                  <a:srgbClr val="004C85"/>
                </a:solidFill>
              </a:rPr>
              <a:t>outside the Republic </a:t>
            </a:r>
            <a:r>
              <a:rPr lang="en-US" sz="2000" dirty="0">
                <a:solidFill>
                  <a:schemeClr val="tx1"/>
                </a:solidFill>
              </a:rPr>
              <a:t>on services rendered or medicines supplied to the person or any </a:t>
            </a:r>
            <a:r>
              <a:rPr lang="en-GB" sz="2000" dirty="0" smtClean="0">
                <a:solidFill>
                  <a:schemeClr val="tx1"/>
                </a:solidFill>
              </a:rPr>
              <a:t>dependant</a:t>
            </a:r>
            <a:r>
              <a:rPr lang="en-US" sz="2000" dirty="0" smtClean="0">
                <a:solidFill>
                  <a:schemeClr val="tx1"/>
                </a:solidFill>
              </a:rPr>
              <a:t> </a:t>
            </a:r>
            <a:r>
              <a:rPr lang="en-US" sz="2000" dirty="0">
                <a:solidFill>
                  <a:schemeClr val="tx1"/>
                </a:solidFill>
              </a:rPr>
              <a:t>of the </a:t>
            </a:r>
            <a:r>
              <a:rPr lang="en-US" sz="2000" dirty="0" smtClean="0">
                <a:solidFill>
                  <a:schemeClr val="tx1"/>
                </a:solidFill>
              </a:rPr>
              <a:t>person; and</a:t>
            </a:r>
          </a:p>
          <a:p>
            <a:pPr marL="396000" indent="-396000">
              <a:lnSpc>
                <a:spcPct val="113000"/>
              </a:lnSpc>
            </a:pPr>
            <a:endParaRPr lang="en-US" sz="2000" dirty="0">
              <a:solidFill>
                <a:schemeClr val="tx1"/>
              </a:solidFill>
            </a:endParaRPr>
          </a:p>
          <a:p>
            <a:pPr marL="396000" indent="-396000">
              <a:lnSpc>
                <a:spcPct val="113000"/>
              </a:lnSpc>
            </a:pPr>
            <a:r>
              <a:rPr lang="en-US" sz="2000" dirty="0" smtClean="0">
                <a:solidFill>
                  <a:schemeClr val="tx1"/>
                </a:solidFill>
              </a:rPr>
              <a:t>Qualifying </a:t>
            </a:r>
            <a:r>
              <a:rPr lang="en-US" sz="2000" dirty="0">
                <a:solidFill>
                  <a:schemeClr val="tx1"/>
                </a:solidFill>
              </a:rPr>
              <a:t>medical expenses incurred and paid for a </a:t>
            </a:r>
            <a:r>
              <a:rPr lang="en-US" sz="2000" b="1" dirty="0">
                <a:solidFill>
                  <a:srgbClr val="004C85"/>
                </a:solidFill>
              </a:rPr>
              <a:t>physical </a:t>
            </a:r>
            <a:r>
              <a:rPr lang="en-US" sz="2000" b="1" dirty="0" smtClean="0">
                <a:solidFill>
                  <a:srgbClr val="004C85"/>
                </a:solidFill>
              </a:rPr>
              <a:t>impairment/disability of the person, spouse </a:t>
            </a:r>
            <a:r>
              <a:rPr lang="en-US" sz="2000" dirty="0" smtClean="0">
                <a:solidFill>
                  <a:schemeClr val="tx1"/>
                </a:solidFill>
              </a:rPr>
              <a:t>or</a:t>
            </a:r>
            <a:r>
              <a:rPr lang="en-US" sz="2000" b="1" dirty="0" smtClean="0">
                <a:solidFill>
                  <a:srgbClr val="004C85"/>
                </a:solidFill>
              </a:rPr>
              <a:t> </a:t>
            </a:r>
            <a:r>
              <a:rPr lang="en-GB" sz="2000" b="1" dirty="0" smtClean="0">
                <a:solidFill>
                  <a:srgbClr val="004C85"/>
                </a:solidFill>
              </a:rPr>
              <a:t>dependant</a:t>
            </a:r>
            <a:r>
              <a:rPr lang="en-US" sz="2000" b="1" dirty="0" smtClean="0">
                <a:solidFill>
                  <a:srgbClr val="004C85"/>
                </a:solidFill>
              </a:rPr>
              <a:t> </a:t>
            </a:r>
            <a:r>
              <a:rPr lang="en-US" sz="2000" dirty="0" smtClean="0">
                <a:solidFill>
                  <a:schemeClr val="tx1"/>
                </a:solidFill>
              </a:rPr>
              <a:t>of the person.</a:t>
            </a:r>
            <a:endParaRPr lang="en-GB" sz="2000" dirty="0">
              <a:solidFill>
                <a:schemeClr val="tx1"/>
              </a:solidFill>
            </a:endParaRPr>
          </a:p>
        </p:txBody>
      </p:sp>
      <p:sp>
        <p:nvSpPr>
          <p:cNvPr id="5" name="Text Placeholder 4"/>
          <p:cNvSpPr>
            <a:spLocks noGrp="1"/>
          </p:cNvSpPr>
          <p:nvPr>
            <p:ph type="body" sz="quarter" idx="12"/>
          </p:nvPr>
        </p:nvSpPr>
        <p:spPr>
          <a:xfrm>
            <a:off x="431799" y="1052513"/>
            <a:ext cx="7796214" cy="437806"/>
          </a:xfrm>
        </p:spPr>
        <p:txBody>
          <a:bodyPr/>
          <a:lstStyle/>
          <a:p>
            <a:r>
              <a:rPr lang="en-US" dirty="0" smtClean="0">
                <a:solidFill>
                  <a:schemeClr val="tx1"/>
                </a:solidFill>
              </a:rPr>
              <a:t>“Qualifying </a:t>
            </a:r>
            <a:r>
              <a:rPr lang="en-US" dirty="0">
                <a:solidFill>
                  <a:schemeClr val="tx1"/>
                </a:solidFill>
              </a:rPr>
              <a:t>Medical </a:t>
            </a:r>
            <a:r>
              <a:rPr lang="en-US" dirty="0" smtClean="0">
                <a:solidFill>
                  <a:schemeClr val="tx1"/>
                </a:solidFill>
              </a:rPr>
              <a:t>Expenses”</a:t>
            </a:r>
            <a:endParaRPr lang="en-GB" dirty="0">
              <a:solidFill>
                <a:schemeClr val="tx1"/>
              </a:solidFill>
            </a:endParaRPr>
          </a:p>
        </p:txBody>
      </p:sp>
    </p:spTree>
    <p:extLst>
      <p:ext uri="{BB962C8B-B14F-4D97-AF65-F5344CB8AC3E}">
        <p14:creationId xmlns:p14="http://schemas.microsoft.com/office/powerpoint/2010/main" val="13372304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7796893" cy="532606"/>
          </a:xfrm>
        </p:spPr>
        <p:txBody>
          <a:bodyPr/>
          <a:lstStyle/>
          <a:p>
            <a:r>
              <a:rPr lang="en-GB" dirty="0"/>
              <a:t>Additional Medical Expenses Tax Credit</a:t>
            </a:r>
          </a:p>
        </p:txBody>
      </p:sp>
      <p:sp>
        <p:nvSpPr>
          <p:cNvPr id="3" name="Slide Number Placeholder 2"/>
          <p:cNvSpPr>
            <a:spLocks noGrp="1"/>
          </p:cNvSpPr>
          <p:nvPr>
            <p:ph type="sldNum" sz="quarter" idx="10"/>
          </p:nvPr>
        </p:nvSpPr>
        <p:spPr/>
        <p:txBody>
          <a:bodyPr/>
          <a:lstStyle/>
          <a:p>
            <a:fld id="{B540B12B-D968-2643-8E7F-238A3C456CC9}" type="slidenum">
              <a:rPr lang="en-US" smtClean="0"/>
              <a:pPr/>
              <a:t>12</a:t>
            </a:fld>
            <a:endParaRPr lang="en-US" dirty="0"/>
          </a:p>
        </p:txBody>
      </p:sp>
      <p:sp>
        <p:nvSpPr>
          <p:cNvPr id="4" name="Text Placeholder 3"/>
          <p:cNvSpPr>
            <a:spLocks noGrp="1"/>
          </p:cNvSpPr>
          <p:nvPr>
            <p:ph type="body" sz="quarter" idx="11"/>
          </p:nvPr>
        </p:nvSpPr>
        <p:spPr>
          <a:xfrm>
            <a:off x="431799" y="1719471"/>
            <a:ext cx="8280399" cy="4373353"/>
          </a:xfrm>
        </p:spPr>
        <p:txBody>
          <a:bodyPr>
            <a:noAutofit/>
          </a:bodyPr>
          <a:lstStyle/>
          <a:p>
            <a:pPr marL="396000" lvl="0" indent="-396000">
              <a:lnSpc>
                <a:spcPct val="113000"/>
              </a:lnSpc>
            </a:pPr>
            <a:r>
              <a:rPr lang="en-US" sz="2000" dirty="0" smtClean="0">
                <a:solidFill>
                  <a:schemeClr val="tx1"/>
                </a:solidFill>
              </a:rPr>
              <a:t>Medicines/vitamins </a:t>
            </a:r>
            <a:r>
              <a:rPr lang="en-US" sz="2000" b="1" dirty="0">
                <a:solidFill>
                  <a:srgbClr val="C00000"/>
                </a:solidFill>
              </a:rPr>
              <a:t>can only be </a:t>
            </a:r>
            <a:r>
              <a:rPr lang="en-US" sz="2000" dirty="0">
                <a:solidFill>
                  <a:schemeClr val="tx1"/>
                </a:solidFill>
              </a:rPr>
              <a:t>claimed if the over-the-counter </a:t>
            </a:r>
            <a:r>
              <a:rPr lang="en-US" sz="2000" dirty="0" smtClean="0">
                <a:solidFill>
                  <a:schemeClr val="tx1"/>
                </a:solidFill>
              </a:rPr>
              <a:t>medicines/vitamins </a:t>
            </a:r>
            <a:r>
              <a:rPr lang="en-US" sz="2000" dirty="0">
                <a:solidFill>
                  <a:schemeClr val="tx1"/>
                </a:solidFill>
              </a:rPr>
              <a:t>are </a:t>
            </a:r>
            <a:r>
              <a:rPr lang="en-US" sz="2000" b="1" dirty="0">
                <a:solidFill>
                  <a:srgbClr val="004C85"/>
                </a:solidFill>
              </a:rPr>
              <a:t>supplied by a pharmacist on the prescription.</a:t>
            </a:r>
            <a:r>
              <a:rPr lang="en-US" sz="2000" dirty="0">
                <a:solidFill>
                  <a:schemeClr val="tx1"/>
                </a:solidFill>
              </a:rPr>
              <a:t>  </a:t>
            </a:r>
          </a:p>
        </p:txBody>
      </p:sp>
      <p:sp>
        <p:nvSpPr>
          <p:cNvPr id="5" name="Text Placeholder 4"/>
          <p:cNvSpPr>
            <a:spLocks noGrp="1"/>
          </p:cNvSpPr>
          <p:nvPr>
            <p:ph type="body" sz="quarter" idx="12"/>
          </p:nvPr>
        </p:nvSpPr>
        <p:spPr>
          <a:xfrm>
            <a:off x="431798" y="1052513"/>
            <a:ext cx="8280399" cy="437806"/>
          </a:xfrm>
        </p:spPr>
        <p:txBody>
          <a:bodyPr>
            <a:normAutofit/>
          </a:bodyPr>
          <a:lstStyle/>
          <a:p>
            <a:r>
              <a:rPr lang="en-US" dirty="0">
                <a:solidFill>
                  <a:schemeClr val="tx1"/>
                </a:solidFill>
              </a:rPr>
              <a:t>Can medicine/vitamins bought over the counter be claimed?</a:t>
            </a:r>
            <a:endParaRPr lang="en-GB" dirty="0">
              <a:solidFill>
                <a:schemeClr val="tx1"/>
              </a:solidFill>
            </a:endParaRPr>
          </a:p>
        </p:txBody>
      </p:sp>
    </p:spTree>
    <p:extLst>
      <p:ext uri="{BB962C8B-B14F-4D97-AF65-F5344CB8AC3E}">
        <p14:creationId xmlns:p14="http://schemas.microsoft.com/office/powerpoint/2010/main" val="13296588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7796893" cy="532606"/>
          </a:xfrm>
        </p:spPr>
        <p:txBody>
          <a:bodyPr/>
          <a:lstStyle/>
          <a:p>
            <a:r>
              <a:rPr lang="en-GB" dirty="0"/>
              <a:t>Additional Medical Expenses Tax Credit</a:t>
            </a:r>
          </a:p>
        </p:txBody>
      </p:sp>
      <p:sp>
        <p:nvSpPr>
          <p:cNvPr id="3" name="Slide Number Placeholder 2"/>
          <p:cNvSpPr>
            <a:spLocks noGrp="1"/>
          </p:cNvSpPr>
          <p:nvPr>
            <p:ph type="sldNum" sz="quarter" idx="10"/>
          </p:nvPr>
        </p:nvSpPr>
        <p:spPr/>
        <p:txBody>
          <a:bodyPr/>
          <a:lstStyle/>
          <a:p>
            <a:fld id="{B540B12B-D968-2643-8E7F-238A3C456CC9}" type="slidenum">
              <a:rPr lang="en-US" smtClean="0"/>
              <a:pPr/>
              <a:t>13</a:t>
            </a:fld>
            <a:endParaRPr lang="en-US" dirty="0"/>
          </a:p>
        </p:txBody>
      </p:sp>
      <p:sp>
        <p:nvSpPr>
          <p:cNvPr id="4" name="Text Placeholder 3"/>
          <p:cNvSpPr>
            <a:spLocks noGrp="1"/>
          </p:cNvSpPr>
          <p:nvPr>
            <p:ph type="body" sz="quarter" idx="11"/>
          </p:nvPr>
        </p:nvSpPr>
        <p:spPr>
          <a:xfrm>
            <a:off x="431799" y="1719471"/>
            <a:ext cx="8280399" cy="4373353"/>
          </a:xfrm>
        </p:spPr>
        <p:txBody>
          <a:bodyPr>
            <a:noAutofit/>
          </a:bodyPr>
          <a:lstStyle/>
          <a:p>
            <a:pPr marL="396000" lvl="0" indent="-396000">
              <a:lnSpc>
                <a:spcPct val="113000"/>
              </a:lnSpc>
            </a:pPr>
            <a:r>
              <a:rPr lang="en-US" sz="2000" dirty="0">
                <a:solidFill>
                  <a:schemeClr val="tx1"/>
                </a:solidFill>
              </a:rPr>
              <a:t>These are:</a:t>
            </a:r>
          </a:p>
          <a:p>
            <a:pPr marL="0" lvl="0" indent="0">
              <a:lnSpc>
                <a:spcPct val="113000"/>
              </a:lnSpc>
              <a:buNone/>
            </a:pPr>
            <a:endParaRPr lang="en-US" sz="2000" dirty="0">
              <a:solidFill>
                <a:schemeClr val="tx1"/>
              </a:solidFill>
            </a:endParaRPr>
          </a:p>
          <a:p>
            <a:pPr marL="796050" lvl="1" indent="-396000">
              <a:lnSpc>
                <a:spcPct val="113000"/>
              </a:lnSpc>
              <a:buFont typeface="Wingdings" panose="05000000000000000000" pitchFamily="2" charset="2"/>
              <a:buChar char="Ø"/>
            </a:pPr>
            <a:r>
              <a:rPr lang="en-US" sz="2000" dirty="0" smtClean="0">
                <a:solidFill>
                  <a:schemeClr val="tx1"/>
                </a:solidFill>
              </a:rPr>
              <a:t>the </a:t>
            </a:r>
            <a:r>
              <a:rPr lang="en-US" sz="2000" b="1" dirty="0">
                <a:solidFill>
                  <a:srgbClr val="004C85"/>
                </a:solidFill>
              </a:rPr>
              <a:t>co-payments</a:t>
            </a:r>
            <a:r>
              <a:rPr lang="en-US" sz="2000" dirty="0">
                <a:solidFill>
                  <a:schemeClr val="tx1"/>
                </a:solidFill>
              </a:rPr>
              <a:t> required by the medical aid;</a:t>
            </a:r>
          </a:p>
          <a:p>
            <a:pPr marL="796050" lvl="1" indent="-396000">
              <a:lnSpc>
                <a:spcPct val="113000"/>
              </a:lnSpc>
              <a:buFont typeface="Wingdings" panose="05000000000000000000" pitchFamily="2" charset="2"/>
              <a:buChar char="Ø"/>
            </a:pPr>
            <a:r>
              <a:rPr lang="en-US" sz="2000" b="1" dirty="0" smtClean="0">
                <a:solidFill>
                  <a:srgbClr val="004C85"/>
                </a:solidFill>
              </a:rPr>
              <a:t>“qualifying expenses</a:t>
            </a:r>
            <a:r>
              <a:rPr lang="en-US" sz="2000" b="1" dirty="0">
                <a:solidFill>
                  <a:srgbClr val="004C85"/>
                </a:solidFill>
              </a:rPr>
              <a:t>” </a:t>
            </a:r>
            <a:r>
              <a:rPr lang="en-US" sz="2000" dirty="0">
                <a:solidFill>
                  <a:schemeClr val="tx1"/>
                </a:solidFill>
              </a:rPr>
              <a:t>paid but </a:t>
            </a:r>
            <a:r>
              <a:rPr lang="en-US" sz="2000" b="1" dirty="0">
                <a:solidFill>
                  <a:srgbClr val="C00000"/>
                </a:solidFill>
              </a:rPr>
              <a:t>not</a:t>
            </a:r>
            <a:r>
              <a:rPr lang="en-US" sz="2000" dirty="0">
                <a:solidFill>
                  <a:srgbClr val="C00000"/>
                </a:solidFill>
              </a:rPr>
              <a:t> </a:t>
            </a:r>
            <a:r>
              <a:rPr lang="en-US" sz="2000" b="1" dirty="0">
                <a:solidFill>
                  <a:srgbClr val="C00000"/>
                </a:solidFill>
              </a:rPr>
              <a:t>covered</a:t>
            </a:r>
            <a:r>
              <a:rPr lang="en-US" sz="2000" dirty="0">
                <a:solidFill>
                  <a:srgbClr val="C00000"/>
                </a:solidFill>
              </a:rPr>
              <a:t> </a:t>
            </a:r>
            <a:r>
              <a:rPr lang="en-US" sz="2000" dirty="0">
                <a:solidFill>
                  <a:schemeClr val="tx1"/>
                </a:solidFill>
              </a:rPr>
              <a:t>by the medical aid;</a:t>
            </a:r>
          </a:p>
          <a:p>
            <a:pPr marL="796050" lvl="1" indent="-396000">
              <a:lnSpc>
                <a:spcPct val="113000"/>
              </a:lnSpc>
              <a:buFont typeface="Wingdings" panose="05000000000000000000" pitchFamily="2" charset="2"/>
              <a:buChar char="Ø"/>
            </a:pPr>
            <a:r>
              <a:rPr lang="en-US" sz="2000" b="1" dirty="0" smtClean="0">
                <a:solidFill>
                  <a:srgbClr val="004C85"/>
                </a:solidFill>
              </a:rPr>
              <a:t>“qualifying expense</a:t>
            </a:r>
            <a:r>
              <a:rPr lang="en-US" sz="2000" b="1" dirty="0">
                <a:solidFill>
                  <a:srgbClr val="004C85"/>
                </a:solidFill>
              </a:rPr>
              <a:t>” </a:t>
            </a:r>
            <a:r>
              <a:rPr lang="en-US" sz="2000" dirty="0">
                <a:solidFill>
                  <a:schemeClr val="tx1"/>
                </a:solidFill>
              </a:rPr>
              <a:t>paid but </a:t>
            </a:r>
            <a:r>
              <a:rPr lang="en-US" sz="2000" b="1" dirty="0">
                <a:solidFill>
                  <a:srgbClr val="C00000"/>
                </a:solidFill>
              </a:rPr>
              <a:t>not claimed</a:t>
            </a:r>
            <a:r>
              <a:rPr lang="en-US" sz="2000" dirty="0">
                <a:solidFill>
                  <a:srgbClr val="C00000"/>
                </a:solidFill>
              </a:rPr>
              <a:t> </a:t>
            </a:r>
            <a:r>
              <a:rPr lang="en-US" sz="2000" dirty="0">
                <a:solidFill>
                  <a:schemeClr val="tx1"/>
                </a:solidFill>
              </a:rPr>
              <a:t>from the medical </a:t>
            </a:r>
            <a:r>
              <a:rPr lang="en-US" sz="2000" dirty="0" smtClean="0">
                <a:solidFill>
                  <a:schemeClr val="tx1"/>
                </a:solidFill>
              </a:rPr>
              <a:t>aid; and</a:t>
            </a:r>
            <a:endParaRPr lang="en-US" sz="2000" dirty="0">
              <a:solidFill>
                <a:schemeClr val="tx1"/>
              </a:solidFill>
            </a:endParaRPr>
          </a:p>
          <a:p>
            <a:pPr marL="796050" lvl="1" indent="-396000">
              <a:lnSpc>
                <a:spcPct val="113000"/>
              </a:lnSpc>
              <a:buFont typeface="Wingdings" panose="05000000000000000000" pitchFamily="2" charset="2"/>
              <a:buChar char="Ø"/>
            </a:pPr>
            <a:r>
              <a:rPr lang="en-US" sz="2000" b="1" dirty="0" smtClean="0">
                <a:solidFill>
                  <a:srgbClr val="004C85"/>
                </a:solidFill>
              </a:rPr>
              <a:t>listed </a:t>
            </a:r>
            <a:r>
              <a:rPr lang="en-US" sz="2000" b="1" dirty="0">
                <a:solidFill>
                  <a:srgbClr val="004C85"/>
                </a:solidFill>
              </a:rPr>
              <a:t>physical impairment and disability expenses </a:t>
            </a:r>
            <a:r>
              <a:rPr lang="en-US" sz="2000" dirty="0">
                <a:solidFill>
                  <a:schemeClr val="tx1"/>
                </a:solidFill>
              </a:rPr>
              <a:t>paid, but </a:t>
            </a:r>
            <a:r>
              <a:rPr lang="en-US" sz="2000" b="1" dirty="0">
                <a:solidFill>
                  <a:srgbClr val="C00000"/>
                </a:solidFill>
              </a:rPr>
              <a:t>not</a:t>
            </a:r>
            <a:r>
              <a:rPr lang="en-US" sz="2000" dirty="0">
                <a:solidFill>
                  <a:srgbClr val="C00000"/>
                </a:solidFill>
              </a:rPr>
              <a:t> </a:t>
            </a:r>
            <a:r>
              <a:rPr lang="en-US" sz="2000" dirty="0">
                <a:solidFill>
                  <a:schemeClr val="tx1"/>
                </a:solidFill>
              </a:rPr>
              <a:t>claimable from the medical aid</a:t>
            </a:r>
          </a:p>
          <a:p>
            <a:pPr marL="396000" lvl="0" indent="-396000">
              <a:lnSpc>
                <a:spcPct val="113000"/>
              </a:lnSpc>
            </a:pPr>
            <a:endParaRPr lang="en-US" sz="2000" dirty="0">
              <a:solidFill>
                <a:schemeClr val="tx1"/>
              </a:solidFill>
            </a:endParaRPr>
          </a:p>
          <a:p>
            <a:pPr marL="396000" lvl="0" indent="-396000">
              <a:lnSpc>
                <a:spcPct val="113000"/>
              </a:lnSpc>
            </a:pPr>
            <a:r>
              <a:rPr lang="en-US" sz="2000" b="1" dirty="0">
                <a:solidFill>
                  <a:srgbClr val="004C85"/>
                </a:solidFill>
              </a:rPr>
              <a:t>If you paid an expense </a:t>
            </a:r>
            <a:r>
              <a:rPr lang="en-US" sz="2000" b="1" dirty="0">
                <a:solidFill>
                  <a:srgbClr val="C00000"/>
                </a:solidFill>
              </a:rPr>
              <a:t>upfront</a:t>
            </a:r>
            <a:r>
              <a:rPr lang="en-US" sz="2000" b="1" dirty="0">
                <a:solidFill>
                  <a:srgbClr val="004C85"/>
                </a:solidFill>
              </a:rPr>
              <a:t> and your medical aid </a:t>
            </a:r>
            <a:r>
              <a:rPr lang="en-US" sz="2000" b="1" dirty="0">
                <a:solidFill>
                  <a:srgbClr val="C00000"/>
                </a:solidFill>
              </a:rPr>
              <a:t>reimburses </a:t>
            </a:r>
            <a:r>
              <a:rPr lang="en-US" sz="2000" b="1" dirty="0">
                <a:solidFill>
                  <a:srgbClr val="004C85"/>
                </a:solidFill>
              </a:rPr>
              <a:t>you later, </a:t>
            </a:r>
            <a:r>
              <a:rPr lang="en-US" sz="2000" b="1" dirty="0">
                <a:solidFill>
                  <a:srgbClr val="C00000"/>
                </a:solidFill>
              </a:rPr>
              <a:t>that portion of the expense reimbursed is no longer an out-of-pocket expense.</a:t>
            </a:r>
            <a:r>
              <a:rPr lang="en-US" sz="2000" dirty="0">
                <a:solidFill>
                  <a:srgbClr val="C00000"/>
                </a:solidFill>
              </a:rPr>
              <a:t> </a:t>
            </a:r>
          </a:p>
          <a:p>
            <a:pPr marL="396000" lvl="0" indent="-396000">
              <a:lnSpc>
                <a:spcPct val="113000"/>
              </a:lnSpc>
            </a:pPr>
            <a:endParaRPr lang="en-US" sz="2000" dirty="0">
              <a:solidFill>
                <a:schemeClr val="tx1"/>
              </a:solidFill>
            </a:endParaRPr>
          </a:p>
          <a:p>
            <a:pPr marL="396000" lvl="0" indent="-396000">
              <a:lnSpc>
                <a:spcPct val="113000"/>
              </a:lnSpc>
            </a:pPr>
            <a:endParaRPr lang="en-US" sz="2000" dirty="0">
              <a:solidFill>
                <a:schemeClr val="tx1"/>
              </a:solidFill>
            </a:endParaRPr>
          </a:p>
        </p:txBody>
      </p:sp>
      <p:sp>
        <p:nvSpPr>
          <p:cNvPr id="5" name="Text Placeholder 4"/>
          <p:cNvSpPr>
            <a:spLocks noGrp="1"/>
          </p:cNvSpPr>
          <p:nvPr>
            <p:ph type="body" sz="quarter" idx="12"/>
          </p:nvPr>
        </p:nvSpPr>
        <p:spPr>
          <a:xfrm>
            <a:off x="431798" y="1052513"/>
            <a:ext cx="8280399" cy="437806"/>
          </a:xfrm>
        </p:spPr>
        <p:txBody>
          <a:bodyPr>
            <a:normAutofit/>
          </a:bodyPr>
          <a:lstStyle/>
          <a:p>
            <a:r>
              <a:rPr lang="en-US" dirty="0">
                <a:solidFill>
                  <a:schemeClr val="tx1"/>
                </a:solidFill>
              </a:rPr>
              <a:t>What is out-of-pocket medical expenses? </a:t>
            </a:r>
            <a:endParaRPr lang="en-GB" dirty="0">
              <a:solidFill>
                <a:schemeClr val="tx1"/>
              </a:solidFill>
            </a:endParaRPr>
          </a:p>
        </p:txBody>
      </p:sp>
    </p:spTree>
    <p:extLst>
      <p:ext uri="{BB962C8B-B14F-4D97-AF65-F5344CB8AC3E}">
        <p14:creationId xmlns:p14="http://schemas.microsoft.com/office/powerpoint/2010/main" val="30036525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8280400" cy="532606"/>
          </a:xfrm>
        </p:spPr>
        <p:txBody>
          <a:bodyPr>
            <a:normAutofit/>
          </a:bodyPr>
          <a:lstStyle/>
          <a:p>
            <a:r>
              <a:rPr lang="en-US" dirty="0"/>
              <a:t>Claiming Out-of-Pocket Medical Expenses</a:t>
            </a:r>
            <a:endParaRPr lang="en-GB"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14</a:t>
            </a:fld>
            <a:endParaRPr lang="en-US" dirty="0"/>
          </a:p>
        </p:txBody>
      </p:sp>
      <p:sp>
        <p:nvSpPr>
          <p:cNvPr id="4" name="Text Placeholder 3"/>
          <p:cNvSpPr>
            <a:spLocks noGrp="1"/>
          </p:cNvSpPr>
          <p:nvPr>
            <p:ph type="body" sz="quarter" idx="11"/>
          </p:nvPr>
        </p:nvSpPr>
        <p:spPr>
          <a:xfrm>
            <a:off x="431799" y="1844673"/>
            <a:ext cx="8280400" cy="4248151"/>
          </a:xfrm>
        </p:spPr>
        <p:txBody>
          <a:bodyPr>
            <a:noAutofit/>
          </a:bodyPr>
          <a:lstStyle/>
          <a:p>
            <a:pPr marL="396000" indent="-396000">
              <a:lnSpc>
                <a:spcPct val="113000"/>
              </a:lnSpc>
            </a:pPr>
            <a:r>
              <a:rPr lang="en-US" sz="2000" dirty="0"/>
              <a:t>The </a:t>
            </a:r>
            <a:r>
              <a:rPr lang="en-US" sz="2000" b="1" dirty="0">
                <a:solidFill>
                  <a:srgbClr val="004C85"/>
                </a:solidFill>
              </a:rPr>
              <a:t>certificate from your medical aid </a:t>
            </a:r>
            <a:r>
              <a:rPr lang="en-US" sz="2000" dirty="0">
                <a:solidFill>
                  <a:schemeClr val="tx1"/>
                </a:solidFill>
              </a:rPr>
              <a:t>stating the </a:t>
            </a:r>
            <a:r>
              <a:rPr lang="en-US" sz="2000" dirty="0" smtClean="0">
                <a:solidFill>
                  <a:schemeClr val="tx1"/>
                </a:solidFill>
              </a:rPr>
              <a:t>contributions </a:t>
            </a:r>
            <a:r>
              <a:rPr lang="en-US" sz="2000" dirty="0">
                <a:solidFill>
                  <a:schemeClr val="tx1"/>
                </a:solidFill>
              </a:rPr>
              <a:t>you had made and the amounts not covered by the medical </a:t>
            </a:r>
            <a:r>
              <a:rPr lang="en-US" sz="2000" dirty="0" smtClean="0">
                <a:solidFill>
                  <a:schemeClr val="tx1"/>
                </a:solidFill>
              </a:rPr>
              <a:t>aid; and</a:t>
            </a:r>
            <a:endParaRPr lang="en-US" sz="2000" dirty="0">
              <a:solidFill>
                <a:schemeClr val="tx1"/>
              </a:solidFill>
            </a:endParaRPr>
          </a:p>
          <a:p>
            <a:pPr marL="396000" indent="-396000">
              <a:lnSpc>
                <a:spcPct val="113000"/>
              </a:lnSpc>
            </a:pPr>
            <a:endParaRPr lang="en-US" sz="2000" dirty="0">
              <a:solidFill>
                <a:schemeClr val="tx1"/>
              </a:solidFill>
            </a:endParaRPr>
          </a:p>
          <a:p>
            <a:pPr marL="396000" indent="-396000">
              <a:lnSpc>
                <a:spcPct val="113000"/>
              </a:lnSpc>
            </a:pPr>
            <a:r>
              <a:rPr lang="en-US" sz="2000" b="1" dirty="0" smtClean="0">
                <a:solidFill>
                  <a:srgbClr val="004C85"/>
                </a:solidFill>
              </a:rPr>
              <a:t>proof </a:t>
            </a:r>
            <a:r>
              <a:rPr lang="en-US" sz="2000" b="1" dirty="0">
                <a:solidFill>
                  <a:srgbClr val="004C85"/>
                </a:solidFill>
              </a:rPr>
              <a:t>payment</a:t>
            </a:r>
            <a:r>
              <a:rPr lang="en-US" sz="2000" dirty="0">
                <a:solidFill>
                  <a:srgbClr val="004C85"/>
                </a:solidFill>
              </a:rPr>
              <a:t> </a:t>
            </a:r>
            <a:r>
              <a:rPr lang="en-US" sz="2000" dirty="0">
                <a:solidFill>
                  <a:schemeClr val="tx1"/>
                </a:solidFill>
              </a:rPr>
              <a:t>for your out-of-pocket medical expenses paid. </a:t>
            </a:r>
            <a:r>
              <a:rPr lang="en-US" sz="2000" b="1" dirty="0">
                <a:solidFill>
                  <a:srgbClr val="C00000"/>
                </a:solidFill>
              </a:rPr>
              <a:t>Retain</a:t>
            </a:r>
            <a:r>
              <a:rPr lang="en-US" sz="2000" dirty="0">
                <a:solidFill>
                  <a:schemeClr val="tx1"/>
                </a:solidFill>
              </a:rPr>
              <a:t> your proof of payment; </a:t>
            </a:r>
            <a:r>
              <a:rPr lang="en-US" sz="2000" b="1" dirty="0">
                <a:solidFill>
                  <a:srgbClr val="004C85"/>
                </a:solidFill>
              </a:rPr>
              <a:t>SARS may request it</a:t>
            </a:r>
          </a:p>
          <a:p>
            <a:pPr marL="396000" lvl="0" indent="-396000">
              <a:lnSpc>
                <a:spcPct val="113000"/>
              </a:lnSpc>
            </a:pPr>
            <a:endParaRPr lang="en-US" sz="2000" dirty="0">
              <a:solidFill>
                <a:schemeClr val="tx1"/>
              </a:solidFill>
            </a:endParaRPr>
          </a:p>
          <a:p>
            <a:pPr marL="396000" lvl="0" indent="-396000">
              <a:lnSpc>
                <a:spcPct val="113000"/>
              </a:lnSpc>
            </a:pPr>
            <a:r>
              <a:rPr lang="en-US" sz="2000" dirty="0">
                <a:solidFill>
                  <a:schemeClr val="tx1"/>
                </a:solidFill>
              </a:rPr>
              <a:t>Prepare a </a:t>
            </a:r>
            <a:r>
              <a:rPr lang="en-US" sz="2000" b="1" dirty="0">
                <a:solidFill>
                  <a:srgbClr val="004C85"/>
                </a:solidFill>
              </a:rPr>
              <a:t>schedule</a:t>
            </a:r>
            <a:r>
              <a:rPr lang="en-US" sz="2000" dirty="0">
                <a:solidFill>
                  <a:schemeClr val="tx1"/>
                </a:solidFill>
              </a:rPr>
              <a:t> of the out-of-pocket expenses.</a:t>
            </a:r>
          </a:p>
          <a:p>
            <a:pPr marL="396000" lvl="0" indent="-396000">
              <a:lnSpc>
                <a:spcPct val="113000"/>
              </a:lnSpc>
            </a:pPr>
            <a:endParaRPr lang="en-US" sz="2000" dirty="0">
              <a:solidFill>
                <a:prstClr val="black"/>
              </a:solidFill>
            </a:endParaRPr>
          </a:p>
          <a:p>
            <a:pPr marL="396000" lvl="0" indent="-396000">
              <a:lnSpc>
                <a:spcPct val="113000"/>
              </a:lnSpc>
            </a:pPr>
            <a:endParaRPr lang="en-US" sz="2000" dirty="0">
              <a:solidFill>
                <a:prstClr val="black"/>
              </a:solidFill>
            </a:endParaRPr>
          </a:p>
        </p:txBody>
      </p:sp>
      <p:sp>
        <p:nvSpPr>
          <p:cNvPr id="5" name="Text Placeholder 4"/>
          <p:cNvSpPr>
            <a:spLocks noGrp="1"/>
          </p:cNvSpPr>
          <p:nvPr>
            <p:ph type="body" sz="quarter" idx="12"/>
          </p:nvPr>
        </p:nvSpPr>
        <p:spPr>
          <a:xfrm>
            <a:off x="431799" y="1052513"/>
            <a:ext cx="7796214" cy="437806"/>
          </a:xfrm>
        </p:spPr>
        <p:txBody>
          <a:bodyPr>
            <a:normAutofit/>
          </a:bodyPr>
          <a:lstStyle/>
          <a:p>
            <a:r>
              <a:rPr lang="en-US" dirty="0">
                <a:solidFill>
                  <a:schemeClr val="tx1"/>
                </a:solidFill>
              </a:rPr>
              <a:t> What documents are needed for your Income Tax Return?</a:t>
            </a:r>
            <a:endParaRPr lang="en-GB" dirty="0">
              <a:solidFill>
                <a:schemeClr val="tx1"/>
              </a:solidFill>
            </a:endParaRPr>
          </a:p>
        </p:txBody>
      </p:sp>
    </p:spTree>
    <p:extLst>
      <p:ext uri="{BB962C8B-B14F-4D97-AF65-F5344CB8AC3E}">
        <p14:creationId xmlns:p14="http://schemas.microsoft.com/office/powerpoint/2010/main" val="39787613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8280400" cy="532606"/>
          </a:xfrm>
        </p:spPr>
        <p:txBody>
          <a:bodyPr>
            <a:normAutofit/>
          </a:bodyPr>
          <a:lstStyle/>
          <a:p>
            <a:r>
              <a:rPr lang="en-US" dirty="0"/>
              <a:t>Claiming Medical and Disability Expenses</a:t>
            </a:r>
            <a:endParaRPr lang="en-GB"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15</a:t>
            </a:fld>
            <a:endParaRPr lang="en-US" dirty="0"/>
          </a:p>
        </p:txBody>
      </p:sp>
      <p:sp>
        <p:nvSpPr>
          <p:cNvPr id="4" name="Text Placeholder 3"/>
          <p:cNvSpPr>
            <a:spLocks noGrp="1"/>
          </p:cNvSpPr>
          <p:nvPr>
            <p:ph type="body" sz="quarter" idx="11"/>
          </p:nvPr>
        </p:nvSpPr>
        <p:spPr>
          <a:xfrm>
            <a:off x="431799" y="1844673"/>
            <a:ext cx="8280400" cy="4248151"/>
          </a:xfrm>
        </p:spPr>
        <p:txBody>
          <a:bodyPr>
            <a:noAutofit/>
          </a:bodyPr>
          <a:lstStyle/>
          <a:p>
            <a:pPr marL="396000" indent="-396000">
              <a:lnSpc>
                <a:spcPct val="113000"/>
              </a:lnSpc>
            </a:pPr>
            <a:r>
              <a:rPr lang="en-US" sz="2000" dirty="0">
                <a:solidFill>
                  <a:schemeClr val="tx1"/>
                </a:solidFill>
              </a:rPr>
              <a:t>This schedule must contain:</a:t>
            </a:r>
          </a:p>
          <a:p>
            <a:pPr marL="396000" indent="-396000">
              <a:lnSpc>
                <a:spcPct val="113000"/>
              </a:lnSpc>
            </a:pPr>
            <a:endParaRPr lang="en-US" sz="2000" dirty="0">
              <a:solidFill>
                <a:schemeClr val="tx1"/>
              </a:solidFill>
            </a:endParaRPr>
          </a:p>
          <a:p>
            <a:pPr marL="796050" lvl="1" indent="-396000">
              <a:lnSpc>
                <a:spcPct val="113000"/>
              </a:lnSpc>
              <a:buFont typeface="Wingdings" panose="05000000000000000000" pitchFamily="2" charset="2"/>
              <a:buChar char="Ø"/>
            </a:pPr>
            <a:r>
              <a:rPr lang="en-US" sz="2000" dirty="0">
                <a:solidFill>
                  <a:schemeClr val="tx1"/>
                </a:solidFill>
              </a:rPr>
              <a:t>The date on which the payment was made;</a:t>
            </a:r>
          </a:p>
          <a:p>
            <a:pPr marL="400050" lvl="1" indent="0">
              <a:lnSpc>
                <a:spcPct val="113000"/>
              </a:lnSpc>
              <a:buNone/>
            </a:pPr>
            <a:endParaRPr lang="en-US" sz="2000" dirty="0">
              <a:solidFill>
                <a:schemeClr val="tx1"/>
              </a:solidFill>
            </a:endParaRPr>
          </a:p>
          <a:p>
            <a:pPr marL="796050" lvl="1" indent="-396000">
              <a:lnSpc>
                <a:spcPct val="113000"/>
              </a:lnSpc>
              <a:buFont typeface="Wingdings" panose="05000000000000000000" pitchFamily="2" charset="2"/>
              <a:buChar char="Ø"/>
            </a:pPr>
            <a:r>
              <a:rPr lang="en-US" sz="2000" dirty="0" smtClean="0">
                <a:solidFill>
                  <a:schemeClr val="tx1"/>
                </a:solidFill>
              </a:rPr>
              <a:t>to </a:t>
            </a:r>
            <a:r>
              <a:rPr lang="en-US" sz="2000" dirty="0">
                <a:solidFill>
                  <a:schemeClr val="tx1"/>
                </a:solidFill>
              </a:rPr>
              <a:t>whom was the payment made;</a:t>
            </a:r>
          </a:p>
          <a:p>
            <a:pPr marL="796050" lvl="1" indent="-396000">
              <a:lnSpc>
                <a:spcPct val="113000"/>
              </a:lnSpc>
              <a:buFont typeface="Wingdings" panose="05000000000000000000" pitchFamily="2" charset="2"/>
              <a:buChar char="Ø"/>
            </a:pPr>
            <a:endParaRPr lang="en-US" sz="2000" dirty="0">
              <a:solidFill>
                <a:schemeClr val="tx1"/>
              </a:solidFill>
            </a:endParaRPr>
          </a:p>
          <a:p>
            <a:pPr marL="796050" lvl="1" indent="-396000">
              <a:lnSpc>
                <a:spcPct val="113000"/>
              </a:lnSpc>
              <a:buFont typeface="Wingdings" panose="05000000000000000000" pitchFamily="2" charset="2"/>
              <a:buChar char="Ø"/>
            </a:pPr>
            <a:r>
              <a:rPr lang="en-US" sz="2000" dirty="0" smtClean="0">
                <a:solidFill>
                  <a:schemeClr val="tx1"/>
                </a:solidFill>
              </a:rPr>
              <a:t>a </a:t>
            </a:r>
            <a:r>
              <a:rPr lang="en-US" sz="2000" dirty="0">
                <a:solidFill>
                  <a:schemeClr val="tx1"/>
                </a:solidFill>
              </a:rPr>
              <a:t>short description of the goods or services rendered (e.g. pharmacist medicine);</a:t>
            </a:r>
          </a:p>
          <a:p>
            <a:pPr marL="796050" lvl="1" indent="-396000">
              <a:lnSpc>
                <a:spcPct val="113000"/>
              </a:lnSpc>
              <a:buFont typeface="Wingdings" panose="05000000000000000000" pitchFamily="2" charset="2"/>
              <a:buChar char="Ø"/>
            </a:pPr>
            <a:endParaRPr lang="en-US" sz="2000" dirty="0">
              <a:solidFill>
                <a:schemeClr val="tx1"/>
              </a:solidFill>
            </a:endParaRPr>
          </a:p>
          <a:p>
            <a:pPr marL="796050" lvl="1" indent="-396000">
              <a:lnSpc>
                <a:spcPct val="113000"/>
              </a:lnSpc>
              <a:buFont typeface="Wingdings" panose="05000000000000000000" pitchFamily="2" charset="2"/>
              <a:buChar char="Ø"/>
            </a:pPr>
            <a:r>
              <a:rPr lang="en-US" sz="2000" dirty="0" smtClean="0">
                <a:solidFill>
                  <a:schemeClr val="tx1"/>
                </a:solidFill>
              </a:rPr>
              <a:t>the </a:t>
            </a:r>
            <a:r>
              <a:rPr lang="en-US" sz="2000" dirty="0">
                <a:solidFill>
                  <a:schemeClr val="tx1"/>
                </a:solidFill>
              </a:rPr>
              <a:t>person to whom the goods or services rendered; and </a:t>
            </a:r>
          </a:p>
          <a:p>
            <a:pPr marL="796050" lvl="1" indent="-396000">
              <a:lnSpc>
                <a:spcPct val="113000"/>
              </a:lnSpc>
              <a:buFont typeface="Wingdings" panose="05000000000000000000" pitchFamily="2" charset="2"/>
              <a:buChar char="Ø"/>
            </a:pPr>
            <a:endParaRPr lang="en-US" sz="2000" dirty="0">
              <a:solidFill>
                <a:schemeClr val="tx1"/>
              </a:solidFill>
            </a:endParaRPr>
          </a:p>
          <a:p>
            <a:pPr marL="796050" lvl="1" indent="-396000">
              <a:lnSpc>
                <a:spcPct val="113000"/>
              </a:lnSpc>
              <a:buFont typeface="Wingdings" panose="05000000000000000000" pitchFamily="2" charset="2"/>
              <a:buChar char="Ø"/>
            </a:pPr>
            <a:r>
              <a:rPr lang="en-US" sz="2000" dirty="0" smtClean="0">
                <a:solidFill>
                  <a:schemeClr val="tx1"/>
                </a:solidFill>
              </a:rPr>
              <a:t>the </a:t>
            </a:r>
            <a:r>
              <a:rPr lang="en-US" sz="2000" dirty="0">
                <a:solidFill>
                  <a:schemeClr val="tx1"/>
                </a:solidFill>
              </a:rPr>
              <a:t>amount paid.</a:t>
            </a:r>
          </a:p>
          <a:p>
            <a:pPr marL="0" indent="0">
              <a:lnSpc>
                <a:spcPct val="113000"/>
              </a:lnSpc>
              <a:buNone/>
            </a:pPr>
            <a:endParaRPr lang="en-US" sz="2000" dirty="0">
              <a:solidFill>
                <a:schemeClr val="tx1"/>
              </a:solidFill>
            </a:endParaRPr>
          </a:p>
          <a:p>
            <a:pPr marL="396000" indent="-396000">
              <a:lnSpc>
                <a:spcPct val="113000"/>
              </a:lnSpc>
            </a:pPr>
            <a:endParaRPr lang="en-US" sz="2000" dirty="0">
              <a:solidFill>
                <a:schemeClr val="tx1"/>
              </a:solidFill>
            </a:endParaRPr>
          </a:p>
          <a:p>
            <a:pPr marL="400050" lvl="1" indent="0">
              <a:lnSpc>
                <a:spcPct val="113000"/>
              </a:lnSpc>
              <a:buNone/>
            </a:pPr>
            <a:r>
              <a:rPr lang="en-US" sz="2000" dirty="0">
                <a:solidFill>
                  <a:schemeClr val="tx1"/>
                </a:solidFill>
              </a:rPr>
              <a:t>  </a:t>
            </a:r>
          </a:p>
          <a:p>
            <a:pPr marL="396000" indent="-396000">
              <a:lnSpc>
                <a:spcPct val="113000"/>
              </a:lnSpc>
            </a:pPr>
            <a:endParaRPr lang="en-US" sz="2000" dirty="0">
              <a:solidFill>
                <a:schemeClr val="tx1"/>
              </a:solidFill>
            </a:endParaRPr>
          </a:p>
          <a:p>
            <a:pPr marL="0" indent="0">
              <a:lnSpc>
                <a:spcPct val="113000"/>
              </a:lnSpc>
              <a:buNone/>
            </a:pPr>
            <a:endParaRPr lang="en-US" sz="2000" dirty="0">
              <a:solidFill>
                <a:schemeClr val="tx1"/>
              </a:solidFill>
            </a:endParaRPr>
          </a:p>
          <a:p>
            <a:pPr marL="396000" indent="-396000">
              <a:lnSpc>
                <a:spcPct val="113000"/>
              </a:lnSpc>
            </a:pPr>
            <a:endParaRPr lang="en-US" sz="2000" dirty="0">
              <a:solidFill>
                <a:schemeClr val="tx1"/>
              </a:solidFill>
            </a:endParaRPr>
          </a:p>
        </p:txBody>
      </p:sp>
      <p:sp>
        <p:nvSpPr>
          <p:cNvPr id="5" name="Text Placeholder 4"/>
          <p:cNvSpPr>
            <a:spLocks noGrp="1"/>
          </p:cNvSpPr>
          <p:nvPr>
            <p:ph type="body" sz="quarter" idx="12"/>
          </p:nvPr>
        </p:nvSpPr>
        <p:spPr>
          <a:xfrm>
            <a:off x="431799" y="1052513"/>
            <a:ext cx="7796214" cy="437806"/>
          </a:xfrm>
        </p:spPr>
        <p:txBody>
          <a:bodyPr>
            <a:normAutofit/>
          </a:bodyPr>
          <a:lstStyle/>
          <a:p>
            <a:r>
              <a:rPr lang="en-US" dirty="0"/>
              <a:t> </a:t>
            </a:r>
            <a:r>
              <a:rPr lang="en-US" dirty="0">
                <a:solidFill>
                  <a:schemeClr val="tx1"/>
                </a:solidFill>
              </a:rPr>
              <a:t>What documents are needed for your Income Tax Return?</a:t>
            </a:r>
            <a:endParaRPr lang="en-GB" dirty="0">
              <a:solidFill>
                <a:schemeClr val="tx1"/>
              </a:solidFill>
            </a:endParaRPr>
          </a:p>
        </p:txBody>
      </p:sp>
    </p:spTree>
    <p:extLst>
      <p:ext uri="{BB962C8B-B14F-4D97-AF65-F5344CB8AC3E}">
        <p14:creationId xmlns:p14="http://schemas.microsoft.com/office/powerpoint/2010/main" val="35946944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4"/>
            <a:ext cx="8280400" cy="811005"/>
          </a:xfrm>
        </p:spPr>
        <p:txBody>
          <a:bodyPr>
            <a:normAutofit fontScale="90000"/>
          </a:bodyPr>
          <a:lstStyle/>
          <a:p>
            <a:pPr>
              <a:lnSpc>
                <a:spcPct val="113000"/>
              </a:lnSpc>
            </a:pPr>
            <a:r>
              <a:rPr lang="en-US" dirty="0"/>
              <a:t>Calculating the Additional Medical Expenses Tax Credit</a:t>
            </a:r>
            <a:endParaRPr lang="en-GB"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16</a:t>
            </a:fld>
            <a:endParaRPr lang="en-US" dirty="0"/>
          </a:p>
        </p:txBody>
      </p:sp>
      <p:sp>
        <p:nvSpPr>
          <p:cNvPr id="4" name="Text Placeholder 3"/>
          <p:cNvSpPr>
            <a:spLocks noGrp="1"/>
          </p:cNvSpPr>
          <p:nvPr>
            <p:ph type="body" sz="quarter" idx="11"/>
          </p:nvPr>
        </p:nvSpPr>
        <p:spPr>
          <a:xfrm>
            <a:off x="431799" y="2415208"/>
            <a:ext cx="8280400" cy="3091209"/>
          </a:xfrm>
        </p:spPr>
        <p:txBody>
          <a:bodyPr>
            <a:noAutofit/>
          </a:bodyPr>
          <a:lstStyle/>
          <a:p>
            <a:pPr marL="396000" indent="-396000">
              <a:lnSpc>
                <a:spcPct val="113000"/>
              </a:lnSpc>
            </a:pPr>
            <a:r>
              <a:rPr lang="en-US" sz="2000" dirty="0">
                <a:solidFill>
                  <a:schemeClr val="tx1"/>
                </a:solidFill>
              </a:rPr>
              <a:t>25% of </a:t>
            </a:r>
            <a:r>
              <a:rPr lang="en-US" sz="2000" b="1" dirty="0">
                <a:solidFill>
                  <a:srgbClr val="004C85"/>
                </a:solidFill>
              </a:rPr>
              <a:t>qualifying expense</a:t>
            </a:r>
            <a:r>
              <a:rPr lang="en-US" sz="2000" dirty="0">
                <a:solidFill>
                  <a:schemeClr val="tx1"/>
                </a:solidFill>
              </a:rPr>
              <a:t> incurred and paid, which exceeds 7.5% of a taxpayer’s taxable income.</a:t>
            </a:r>
          </a:p>
          <a:p>
            <a:pPr marL="0" indent="0">
              <a:lnSpc>
                <a:spcPct val="113000"/>
              </a:lnSpc>
              <a:buNone/>
            </a:pPr>
            <a:endParaRPr lang="en-US" sz="2000" dirty="0">
              <a:solidFill>
                <a:schemeClr val="tx1"/>
              </a:solidFill>
            </a:endParaRPr>
          </a:p>
          <a:p>
            <a:pPr marL="396000" indent="-396000">
              <a:lnSpc>
                <a:spcPct val="113000"/>
              </a:lnSpc>
            </a:pPr>
            <a:endParaRPr lang="en-US" sz="2000" dirty="0">
              <a:solidFill>
                <a:schemeClr val="tx1"/>
              </a:solidFill>
            </a:endParaRPr>
          </a:p>
          <a:p>
            <a:pPr marL="400050" lvl="1" indent="0">
              <a:lnSpc>
                <a:spcPct val="113000"/>
              </a:lnSpc>
              <a:buNone/>
            </a:pPr>
            <a:r>
              <a:rPr lang="en-US" sz="2000" dirty="0">
                <a:solidFill>
                  <a:schemeClr val="tx1"/>
                </a:solidFill>
              </a:rPr>
              <a:t>  </a:t>
            </a:r>
          </a:p>
          <a:p>
            <a:pPr marL="396000" indent="-396000">
              <a:lnSpc>
                <a:spcPct val="113000"/>
              </a:lnSpc>
            </a:pPr>
            <a:endParaRPr lang="en-US" sz="2000" dirty="0">
              <a:solidFill>
                <a:schemeClr val="tx1"/>
              </a:solidFill>
            </a:endParaRPr>
          </a:p>
          <a:p>
            <a:pPr marL="0" indent="0">
              <a:lnSpc>
                <a:spcPct val="113000"/>
              </a:lnSpc>
              <a:buNone/>
            </a:pPr>
            <a:endParaRPr lang="en-US" sz="2000" dirty="0">
              <a:solidFill>
                <a:schemeClr val="tx1"/>
              </a:solidFill>
            </a:endParaRPr>
          </a:p>
          <a:p>
            <a:pPr marL="396000" indent="-396000">
              <a:lnSpc>
                <a:spcPct val="113000"/>
              </a:lnSpc>
            </a:pPr>
            <a:endParaRPr lang="en-US" sz="2000" dirty="0">
              <a:solidFill>
                <a:schemeClr val="tx1"/>
              </a:solidFill>
            </a:endParaRPr>
          </a:p>
        </p:txBody>
      </p:sp>
      <p:sp>
        <p:nvSpPr>
          <p:cNvPr id="5" name="Text Placeholder 4"/>
          <p:cNvSpPr>
            <a:spLocks noGrp="1"/>
          </p:cNvSpPr>
          <p:nvPr>
            <p:ph type="body" sz="quarter" idx="12"/>
          </p:nvPr>
        </p:nvSpPr>
        <p:spPr>
          <a:xfrm>
            <a:off x="431799" y="1748248"/>
            <a:ext cx="7796214" cy="437806"/>
          </a:xfrm>
        </p:spPr>
        <p:txBody>
          <a:bodyPr>
            <a:normAutofit/>
          </a:bodyPr>
          <a:lstStyle/>
          <a:p>
            <a:r>
              <a:rPr lang="en-US" dirty="0"/>
              <a:t> </a:t>
            </a:r>
            <a:r>
              <a:rPr lang="en-US" dirty="0">
                <a:solidFill>
                  <a:schemeClr val="tx1"/>
                </a:solidFill>
              </a:rPr>
              <a:t>Persons under 65 or a person with a physical impairment</a:t>
            </a:r>
            <a:endParaRPr lang="en-GB" dirty="0">
              <a:solidFill>
                <a:schemeClr val="tx1"/>
              </a:solidFill>
            </a:endParaRPr>
          </a:p>
        </p:txBody>
      </p:sp>
    </p:spTree>
    <p:extLst>
      <p:ext uri="{BB962C8B-B14F-4D97-AF65-F5344CB8AC3E}">
        <p14:creationId xmlns:p14="http://schemas.microsoft.com/office/powerpoint/2010/main" val="38589500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7796893" cy="532606"/>
          </a:xfrm>
        </p:spPr>
        <p:txBody>
          <a:bodyPr/>
          <a:lstStyle/>
          <a:p>
            <a:r>
              <a:rPr lang="en-US" dirty="0"/>
              <a:t> The Meaning of Disability</a:t>
            </a:r>
            <a:endParaRPr lang="en-GB"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17</a:t>
            </a:fld>
            <a:endParaRPr lang="en-US" dirty="0"/>
          </a:p>
        </p:txBody>
      </p:sp>
      <p:sp>
        <p:nvSpPr>
          <p:cNvPr id="4" name="Text Placeholder 3"/>
          <p:cNvSpPr>
            <a:spLocks noGrp="1"/>
          </p:cNvSpPr>
          <p:nvPr>
            <p:ph type="body" sz="quarter" idx="11"/>
          </p:nvPr>
        </p:nvSpPr>
        <p:spPr>
          <a:xfrm>
            <a:off x="431800" y="1755221"/>
            <a:ext cx="8280400" cy="4248151"/>
          </a:xfrm>
        </p:spPr>
        <p:txBody>
          <a:bodyPr>
            <a:normAutofit/>
          </a:bodyPr>
          <a:lstStyle/>
          <a:p>
            <a:pPr marL="396000" indent="-396000">
              <a:lnSpc>
                <a:spcPct val="113000"/>
              </a:lnSpc>
            </a:pPr>
            <a:r>
              <a:rPr lang="en-US" sz="2000" dirty="0">
                <a:solidFill>
                  <a:schemeClr val="tx1"/>
                </a:solidFill>
              </a:rPr>
              <a:t>Unlike many countries, in South Africa disability is not legislated for in one piece of </a:t>
            </a:r>
            <a:r>
              <a:rPr lang="en-US" sz="2000" dirty="0" smtClean="0">
                <a:solidFill>
                  <a:schemeClr val="tx1"/>
                </a:solidFill>
              </a:rPr>
              <a:t>legislation.</a:t>
            </a:r>
            <a:endParaRPr lang="en-US" sz="2000" dirty="0">
              <a:solidFill>
                <a:schemeClr val="tx1"/>
              </a:solidFill>
            </a:endParaRPr>
          </a:p>
          <a:p>
            <a:pPr marL="396000" indent="-396000">
              <a:lnSpc>
                <a:spcPct val="113000"/>
              </a:lnSpc>
            </a:pPr>
            <a:endParaRPr lang="en-US" sz="2000" dirty="0">
              <a:solidFill>
                <a:schemeClr val="tx1"/>
              </a:solidFill>
            </a:endParaRPr>
          </a:p>
          <a:p>
            <a:pPr marL="396000" indent="-396000">
              <a:lnSpc>
                <a:spcPct val="113000"/>
              </a:lnSpc>
            </a:pPr>
            <a:r>
              <a:rPr lang="en-US" sz="2000" b="1" u="sng" dirty="0">
                <a:solidFill>
                  <a:srgbClr val="004C85"/>
                </a:solidFill>
              </a:rPr>
              <a:t>For example</a:t>
            </a:r>
            <a:r>
              <a:rPr lang="en-US" sz="2000" dirty="0">
                <a:solidFill>
                  <a:schemeClr val="tx1"/>
                </a:solidFill>
              </a:rPr>
              <a:t>, “disability” is defined in Social Assistance Act, Employment Equity Act, and the Income Tax </a:t>
            </a:r>
            <a:r>
              <a:rPr lang="en-US" sz="2000" dirty="0" smtClean="0">
                <a:solidFill>
                  <a:schemeClr val="tx1"/>
                </a:solidFill>
              </a:rPr>
              <a:t>Act.</a:t>
            </a:r>
            <a:endParaRPr lang="en-US" sz="2000" dirty="0">
              <a:solidFill>
                <a:schemeClr val="tx1"/>
              </a:solidFill>
            </a:endParaRPr>
          </a:p>
          <a:p>
            <a:pPr marL="396000" indent="-396000">
              <a:lnSpc>
                <a:spcPct val="113000"/>
              </a:lnSpc>
            </a:pPr>
            <a:endParaRPr lang="en-US" sz="2000" dirty="0">
              <a:solidFill>
                <a:schemeClr val="tx1"/>
              </a:solidFill>
            </a:endParaRPr>
          </a:p>
          <a:p>
            <a:pPr marL="396000" lvl="1" indent="-396000">
              <a:lnSpc>
                <a:spcPct val="113000"/>
              </a:lnSpc>
            </a:pPr>
            <a:r>
              <a:rPr lang="en-US" sz="2000" dirty="0">
                <a:solidFill>
                  <a:schemeClr val="tx1"/>
                </a:solidFill>
              </a:rPr>
              <a:t>While the core of these definitions is in accordance with the </a:t>
            </a:r>
          </a:p>
          <a:p>
            <a:pPr marL="457200" lvl="2" indent="0">
              <a:lnSpc>
                <a:spcPct val="113000"/>
              </a:lnSpc>
              <a:buNone/>
            </a:pPr>
            <a:r>
              <a:rPr lang="en-US" sz="2000" dirty="0">
                <a:solidFill>
                  <a:schemeClr val="tx1"/>
                </a:solidFill>
              </a:rPr>
              <a:t>UN Convention on the Rights of Persons with Disabilities and the SA White Paper on the Rights of Persons with Disabilities, there are subtle differences to serve the specific objectives of each of these Acts.</a:t>
            </a:r>
            <a:endParaRPr lang="en-GB" sz="2000" dirty="0">
              <a:solidFill>
                <a:schemeClr val="tx1"/>
              </a:solidFill>
            </a:endParaRPr>
          </a:p>
        </p:txBody>
      </p:sp>
      <p:sp>
        <p:nvSpPr>
          <p:cNvPr id="5" name="Text Placeholder 4"/>
          <p:cNvSpPr>
            <a:spLocks noGrp="1"/>
          </p:cNvSpPr>
          <p:nvPr>
            <p:ph type="body" sz="quarter" idx="12"/>
          </p:nvPr>
        </p:nvSpPr>
        <p:spPr>
          <a:xfrm>
            <a:off x="431799" y="1052513"/>
            <a:ext cx="7796214" cy="437806"/>
          </a:xfrm>
        </p:spPr>
        <p:txBody>
          <a:bodyPr/>
          <a:lstStyle/>
          <a:p>
            <a:r>
              <a:rPr lang="en-US" dirty="0">
                <a:solidFill>
                  <a:schemeClr val="tx1"/>
                </a:solidFill>
              </a:rPr>
              <a:t>Background</a:t>
            </a:r>
            <a:endParaRPr lang="en-GB" dirty="0">
              <a:solidFill>
                <a:schemeClr val="tx1"/>
              </a:solidFill>
            </a:endParaRPr>
          </a:p>
        </p:txBody>
      </p:sp>
    </p:spTree>
    <p:extLst>
      <p:ext uri="{BB962C8B-B14F-4D97-AF65-F5344CB8AC3E}">
        <p14:creationId xmlns:p14="http://schemas.microsoft.com/office/powerpoint/2010/main" val="35447908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7796893" cy="532606"/>
          </a:xfrm>
        </p:spPr>
        <p:txBody>
          <a:bodyPr/>
          <a:lstStyle/>
          <a:p>
            <a:r>
              <a:rPr lang="en-US" dirty="0"/>
              <a:t>The Meaning of Disability</a:t>
            </a:r>
            <a:endParaRPr lang="en-GB"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18</a:t>
            </a:fld>
            <a:endParaRPr lang="en-US" dirty="0"/>
          </a:p>
        </p:txBody>
      </p:sp>
      <p:sp>
        <p:nvSpPr>
          <p:cNvPr id="4" name="Text Placeholder 3"/>
          <p:cNvSpPr>
            <a:spLocks noGrp="1"/>
          </p:cNvSpPr>
          <p:nvPr>
            <p:ph type="body" sz="quarter" idx="11"/>
          </p:nvPr>
        </p:nvSpPr>
        <p:spPr>
          <a:xfrm>
            <a:off x="431799" y="1844673"/>
            <a:ext cx="8280400" cy="4248151"/>
          </a:xfrm>
        </p:spPr>
        <p:txBody>
          <a:bodyPr>
            <a:normAutofit/>
          </a:bodyPr>
          <a:lstStyle/>
          <a:p>
            <a:pPr marL="396000" indent="-396000">
              <a:lnSpc>
                <a:spcPct val="113000"/>
              </a:lnSpc>
            </a:pPr>
            <a:r>
              <a:rPr lang="en-US" sz="2000" dirty="0">
                <a:solidFill>
                  <a:schemeClr val="tx1"/>
                </a:solidFill>
              </a:rPr>
              <a:t>This means that while a person may be recognised as a person with disability under for example the Employment Equity Act; it does </a:t>
            </a:r>
            <a:r>
              <a:rPr lang="en-US" sz="2000" b="1" dirty="0">
                <a:solidFill>
                  <a:srgbClr val="C00000"/>
                </a:solidFill>
              </a:rPr>
              <a:t>not</a:t>
            </a:r>
            <a:r>
              <a:rPr lang="en-US" sz="2000" dirty="0">
                <a:solidFill>
                  <a:schemeClr val="tx1"/>
                </a:solidFill>
              </a:rPr>
              <a:t>  </a:t>
            </a:r>
            <a:r>
              <a:rPr lang="en-US" sz="2000" b="1" dirty="0">
                <a:solidFill>
                  <a:srgbClr val="004C85"/>
                </a:solidFill>
              </a:rPr>
              <a:t>automatically</a:t>
            </a:r>
            <a:r>
              <a:rPr lang="en-US" sz="2000" dirty="0">
                <a:solidFill>
                  <a:schemeClr val="tx1"/>
                </a:solidFill>
              </a:rPr>
              <a:t> mean that the person will be recognised as a person with disability under the Income Tax </a:t>
            </a:r>
            <a:r>
              <a:rPr lang="en-US" sz="2000" dirty="0" smtClean="0">
                <a:solidFill>
                  <a:schemeClr val="tx1"/>
                </a:solidFill>
              </a:rPr>
              <a:t>Act.</a:t>
            </a:r>
            <a:endParaRPr lang="en-US" sz="2000" dirty="0">
              <a:solidFill>
                <a:schemeClr val="tx1"/>
              </a:solidFill>
            </a:endParaRPr>
          </a:p>
          <a:p>
            <a:pPr marL="396000" indent="-396000">
              <a:lnSpc>
                <a:spcPct val="113000"/>
              </a:lnSpc>
            </a:pPr>
            <a:endParaRPr lang="en-US" sz="2000" dirty="0">
              <a:solidFill>
                <a:schemeClr val="tx1"/>
              </a:solidFill>
            </a:endParaRPr>
          </a:p>
          <a:p>
            <a:pPr marL="396000" indent="-396000">
              <a:lnSpc>
                <a:spcPct val="113000"/>
              </a:lnSpc>
            </a:pPr>
            <a:r>
              <a:rPr lang="en-US" sz="2000" dirty="0">
                <a:solidFill>
                  <a:schemeClr val="tx1"/>
                </a:solidFill>
              </a:rPr>
              <a:t>The Income Tax Act has </a:t>
            </a:r>
            <a:r>
              <a:rPr lang="en-US" sz="2000" b="1" dirty="0">
                <a:solidFill>
                  <a:srgbClr val="004C85"/>
                </a:solidFill>
              </a:rPr>
              <a:t>its own criteria </a:t>
            </a:r>
            <a:r>
              <a:rPr lang="en-US" sz="2000" dirty="0">
                <a:solidFill>
                  <a:schemeClr val="tx1"/>
                </a:solidFill>
              </a:rPr>
              <a:t>which a person must meet to be recognised as a person with disability.  </a:t>
            </a:r>
            <a:endParaRPr lang="en-GB" sz="2000" dirty="0">
              <a:solidFill>
                <a:schemeClr val="tx1"/>
              </a:solidFill>
            </a:endParaRPr>
          </a:p>
        </p:txBody>
      </p:sp>
      <p:sp>
        <p:nvSpPr>
          <p:cNvPr id="5" name="Text Placeholder 4"/>
          <p:cNvSpPr>
            <a:spLocks noGrp="1"/>
          </p:cNvSpPr>
          <p:nvPr>
            <p:ph type="body" sz="quarter" idx="12"/>
          </p:nvPr>
        </p:nvSpPr>
        <p:spPr>
          <a:xfrm>
            <a:off x="431799" y="1052513"/>
            <a:ext cx="7796214" cy="437806"/>
          </a:xfrm>
        </p:spPr>
        <p:txBody>
          <a:bodyPr/>
          <a:lstStyle/>
          <a:p>
            <a:r>
              <a:rPr lang="en-US" dirty="0"/>
              <a:t>Background</a:t>
            </a:r>
            <a:endParaRPr lang="en-GB" dirty="0"/>
          </a:p>
        </p:txBody>
      </p:sp>
    </p:spTree>
    <p:extLst>
      <p:ext uri="{BB962C8B-B14F-4D97-AF65-F5344CB8AC3E}">
        <p14:creationId xmlns:p14="http://schemas.microsoft.com/office/powerpoint/2010/main" val="3986736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7796893" cy="532606"/>
          </a:xfrm>
        </p:spPr>
        <p:txBody>
          <a:bodyPr/>
          <a:lstStyle/>
          <a:p>
            <a:r>
              <a:rPr lang="en-GB" dirty="0"/>
              <a:t>Objective</a:t>
            </a:r>
          </a:p>
        </p:txBody>
      </p:sp>
      <p:sp>
        <p:nvSpPr>
          <p:cNvPr id="3" name="Slide Number Placeholder 2"/>
          <p:cNvSpPr>
            <a:spLocks noGrp="1"/>
          </p:cNvSpPr>
          <p:nvPr>
            <p:ph type="sldNum" sz="quarter" idx="10"/>
          </p:nvPr>
        </p:nvSpPr>
        <p:spPr/>
        <p:txBody>
          <a:bodyPr/>
          <a:lstStyle/>
          <a:p>
            <a:fld id="{B540B12B-D968-2643-8E7F-238A3C456CC9}" type="slidenum">
              <a:rPr lang="en-US" smtClean="0"/>
              <a:pPr/>
              <a:t>1</a:t>
            </a:fld>
            <a:endParaRPr lang="en-US" dirty="0"/>
          </a:p>
        </p:txBody>
      </p:sp>
      <p:sp>
        <p:nvSpPr>
          <p:cNvPr id="4" name="Text Placeholder 3"/>
          <p:cNvSpPr>
            <a:spLocks noGrp="1"/>
          </p:cNvSpPr>
          <p:nvPr>
            <p:ph type="body" sz="quarter" idx="11"/>
          </p:nvPr>
        </p:nvSpPr>
        <p:spPr>
          <a:xfrm>
            <a:off x="457199" y="1510752"/>
            <a:ext cx="8254999" cy="4373353"/>
          </a:xfrm>
        </p:spPr>
        <p:txBody>
          <a:bodyPr>
            <a:noAutofit/>
          </a:bodyPr>
          <a:lstStyle/>
          <a:p>
            <a:pPr marL="396000" indent="-396000">
              <a:lnSpc>
                <a:spcPct val="113000"/>
              </a:lnSpc>
            </a:pPr>
            <a:r>
              <a:rPr lang="en-US" sz="2000" dirty="0">
                <a:solidFill>
                  <a:schemeClr val="tx1"/>
                </a:solidFill>
              </a:rPr>
              <a:t>Understand the Additional Medical Expenses Tax Credit as it relates to out-of-pocket expenses for:</a:t>
            </a:r>
          </a:p>
          <a:p>
            <a:pPr marL="396000" indent="-396000">
              <a:lnSpc>
                <a:spcPct val="113000"/>
              </a:lnSpc>
              <a:buNone/>
            </a:pPr>
            <a:endParaRPr lang="en-US" sz="2000" b="1" dirty="0">
              <a:solidFill>
                <a:srgbClr val="FF0000"/>
              </a:solidFill>
            </a:endParaRPr>
          </a:p>
          <a:p>
            <a:pPr marL="796050" lvl="1" indent="-396000">
              <a:lnSpc>
                <a:spcPct val="113000"/>
              </a:lnSpc>
              <a:buFont typeface="Wingdings" panose="05000000000000000000" pitchFamily="2" charset="2"/>
              <a:buChar char="Ø"/>
            </a:pPr>
            <a:r>
              <a:rPr lang="en-US" sz="2000" dirty="0">
                <a:solidFill>
                  <a:schemeClr val="tx1"/>
                </a:solidFill>
              </a:rPr>
              <a:t>medical/physical impairment </a:t>
            </a:r>
            <a:r>
              <a:rPr lang="en-US" sz="2000" dirty="0" smtClean="0">
                <a:solidFill>
                  <a:schemeClr val="tx1"/>
                </a:solidFill>
              </a:rPr>
              <a:t>expenses incurred </a:t>
            </a:r>
            <a:r>
              <a:rPr lang="en-US" sz="2000" dirty="0">
                <a:solidFill>
                  <a:schemeClr val="tx1"/>
                </a:solidFill>
              </a:rPr>
              <a:t>and paid; and</a:t>
            </a:r>
          </a:p>
          <a:p>
            <a:pPr marL="796050" lvl="1" indent="-396000">
              <a:lnSpc>
                <a:spcPct val="113000"/>
              </a:lnSpc>
              <a:buFont typeface="Wingdings" panose="05000000000000000000" pitchFamily="2" charset="2"/>
              <a:buChar char="Ø"/>
            </a:pPr>
            <a:endParaRPr lang="en-US" sz="2000" dirty="0">
              <a:solidFill>
                <a:schemeClr val="tx1"/>
              </a:solidFill>
            </a:endParaRPr>
          </a:p>
          <a:p>
            <a:pPr marL="796050" lvl="1" indent="-396000">
              <a:lnSpc>
                <a:spcPct val="113000"/>
              </a:lnSpc>
              <a:buFont typeface="Wingdings" panose="05000000000000000000" pitchFamily="2" charset="2"/>
              <a:buChar char="Ø"/>
            </a:pPr>
            <a:r>
              <a:rPr lang="en-US" sz="2000" dirty="0">
                <a:solidFill>
                  <a:schemeClr val="tx1"/>
                </a:solidFill>
              </a:rPr>
              <a:t>disability expenses incurred and paid.</a:t>
            </a:r>
            <a:endParaRPr lang="en-GB" sz="2000" b="1" dirty="0">
              <a:solidFill>
                <a:srgbClr val="FF0000"/>
              </a:solidFill>
            </a:endParaRPr>
          </a:p>
        </p:txBody>
      </p:sp>
    </p:spTree>
    <p:extLst>
      <p:ext uri="{BB962C8B-B14F-4D97-AF65-F5344CB8AC3E}">
        <p14:creationId xmlns:p14="http://schemas.microsoft.com/office/powerpoint/2010/main" val="4177656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7796893" cy="532606"/>
          </a:xfrm>
        </p:spPr>
        <p:txBody>
          <a:bodyPr/>
          <a:lstStyle/>
          <a:p>
            <a:r>
              <a:rPr lang="en-US" dirty="0"/>
              <a:t>The Meaning of Disability</a:t>
            </a:r>
            <a:endParaRPr lang="en-GB"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19</a:t>
            </a:fld>
            <a:endParaRPr lang="en-US" dirty="0"/>
          </a:p>
        </p:txBody>
      </p:sp>
      <p:sp>
        <p:nvSpPr>
          <p:cNvPr id="4" name="Text Placeholder 3"/>
          <p:cNvSpPr>
            <a:spLocks noGrp="1"/>
          </p:cNvSpPr>
          <p:nvPr>
            <p:ph type="body" sz="quarter" idx="11"/>
          </p:nvPr>
        </p:nvSpPr>
        <p:spPr>
          <a:xfrm>
            <a:off x="431799" y="2205038"/>
            <a:ext cx="8280400" cy="3887786"/>
          </a:xfrm>
        </p:spPr>
        <p:txBody>
          <a:bodyPr>
            <a:normAutofit/>
          </a:bodyPr>
          <a:lstStyle/>
          <a:p>
            <a:pPr marL="396000" indent="-396000">
              <a:lnSpc>
                <a:spcPct val="113000"/>
              </a:lnSpc>
            </a:pPr>
            <a:r>
              <a:rPr lang="en-US" sz="2000" dirty="0" smtClean="0">
                <a:solidFill>
                  <a:schemeClr val="tx1"/>
                </a:solidFill>
              </a:rPr>
              <a:t>ʺa </a:t>
            </a:r>
            <a:r>
              <a:rPr lang="en-US" sz="2000" b="1" dirty="0">
                <a:solidFill>
                  <a:srgbClr val="004C85"/>
                </a:solidFill>
              </a:rPr>
              <a:t>moderate to severe</a:t>
            </a:r>
            <a:r>
              <a:rPr lang="en-US" sz="2000" dirty="0">
                <a:solidFill>
                  <a:schemeClr val="tx1"/>
                </a:solidFill>
              </a:rPr>
              <a:t> limitation of any person’s </a:t>
            </a:r>
            <a:r>
              <a:rPr lang="en-US" sz="2000" b="1" dirty="0">
                <a:solidFill>
                  <a:srgbClr val="004C85"/>
                </a:solidFill>
              </a:rPr>
              <a:t>ability to function</a:t>
            </a:r>
            <a:r>
              <a:rPr lang="en-US" sz="2000" dirty="0">
                <a:solidFill>
                  <a:schemeClr val="tx1"/>
                </a:solidFill>
              </a:rPr>
              <a:t> or </a:t>
            </a:r>
            <a:r>
              <a:rPr lang="en-US" sz="2000" b="1" dirty="0">
                <a:solidFill>
                  <a:srgbClr val="004C85"/>
                </a:solidFill>
              </a:rPr>
              <a:t>perform daily activities</a:t>
            </a:r>
            <a:r>
              <a:rPr lang="en-US" sz="2000" dirty="0">
                <a:solidFill>
                  <a:schemeClr val="tx1"/>
                </a:solidFill>
              </a:rPr>
              <a:t> as a result of a </a:t>
            </a:r>
            <a:r>
              <a:rPr lang="en-US" sz="2000" b="1" u="sng" dirty="0">
                <a:solidFill>
                  <a:srgbClr val="004C85"/>
                </a:solidFill>
              </a:rPr>
              <a:t>physical, sensory, communication, intellectual or mental impairment</a:t>
            </a:r>
            <a:r>
              <a:rPr lang="en-US" sz="2000" b="1" dirty="0">
                <a:solidFill>
                  <a:srgbClr val="004C85"/>
                </a:solidFill>
              </a:rPr>
              <a:t>,</a:t>
            </a:r>
            <a:r>
              <a:rPr lang="en-US" sz="2000" dirty="0">
                <a:solidFill>
                  <a:schemeClr val="tx1"/>
                </a:solidFill>
              </a:rPr>
              <a:t> if the limitation:</a:t>
            </a:r>
          </a:p>
          <a:p>
            <a:pPr marL="396000" indent="-396000">
              <a:lnSpc>
                <a:spcPct val="113000"/>
              </a:lnSpc>
            </a:pPr>
            <a:endParaRPr lang="en-US" sz="2000" dirty="0">
              <a:solidFill>
                <a:schemeClr val="tx1"/>
              </a:solidFill>
            </a:endParaRPr>
          </a:p>
          <a:p>
            <a:pPr marL="396000" indent="-226800">
              <a:lnSpc>
                <a:spcPct val="113000"/>
              </a:lnSpc>
              <a:buNone/>
            </a:pPr>
            <a:r>
              <a:rPr lang="en-US" sz="2000" dirty="0">
                <a:solidFill>
                  <a:schemeClr val="tx1"/>
                </a:solidFill>
              </a:rPr>
              <a:t>(a)	has </a:t>
            </a:r>
            <a:r>
              <a:rPr lang="en-US" sz="2000" b="1" dirty="0">
                <a:solidFill>
                  <a:srgbClr val="004C85"/>
                </a:solidFill>
              </a:rPr>
              <a:t>lasted or has a prognosis of lasting more than a year</a:t>
            </a:r>
            <a:r>
              <a:rPr lang="en-US" sz="2000" dirty="0">
                <a:solidFill>
                  <a:schemeClr val="tx1"/>
                </a:solidFill>
              </a:rPr>
              <a:t>; 	and </a:t>
            </a:r>
          </a:p>
          <a:p>
            <a:pPr marL="396000" indent="-396000">
              <a:lnSpc>
                <a:spcPct val="113000"/>
              </a:lnSpc>
            </a:pPr>
            <a:endParaRPr lang="en-US" sz="2000" dirty="0">
              <a:solidFill>
                <a:schemeClr val="tx1"/>
              </a:solidFill>
            </a:endParaRPr>
          </a:p>
          <a:p>
            <a:pPr marL="396000" indent="-226800">
              <a:lnSpc>
                <a:spcPct val="113000"/>
              </a:lnSpc>
              <a:buNone/>
            </a:pPr>
            <a:r>
              <a:rPr lang="en-US" sz="2000" dirty="0">
                <a:solidFill>
                  <a:schemeClr val="tx1"/>
                </a:solidFill>
              </a:rPr>
              <a:t>(b)	is </a:t>
            </a:r>
            <a:r>
              <a:rPr lang="en-US" sz="2000" b="1" u="sng" dirty="0">
                <a:solidFill>
                  <a:srgbClr val="004C85"/>
                </a:solidFill>
              </a:rPr>
              <a:t>diagnosed</a:t>
            </a:r>
            <a:r>
              <a:rPr lang="en-US" sz="2000" dirty="0">
                <a:solidFill>
                  <a:schemeClr val="tx1"/>
                </a:solidFill>
              </a:rPr>
              <a:t> by a duly registered </a:t>
            </a:r>
            <a:r>
              <a:rPr lang="en-US" sz="2000" b="1" dirty="0">
                <a:solidFill>
                  <a:srgbClr val="004C85"/>
                </a:solidFill>
              </a:rPr>
              <a:t>medical practitioner</a:t>
            </a:r>
            <a:r>
              <a:rPr lang="en-US" sz="2000" dirty="0">
                <a:solidFill>
                  <a:schemeClr val="tx1"/>
                </a:solidFill>
              </a:rPr>
              <a:t> in 	accordance with </a:t>
            </a:r>
            <a:r>
              <a:rPr lang="en-US" sz="2000" b="1" u="sng" dirty="0">
                <a:solidFill>
                  <a:srgbClr val="004C85"/>
                </a:solidFill>
              </a:rPr>
              <a:t>criteria prescribed</a:t>
            </a:r>
            <a:r>
              <a:rPr lang="en-US" sz="2000" b="1" dirty="0">
                <a:solidFill>
                  <a:srgbClr val="004C85"/>
                </a:solidFill>
              </a:rPr>
              <a:t> </a:t>
            </a:r>
            <a:r>
              <a:rPr lang="en-US" sz="2000" dirty="0">
                <a:solidFill>
                  <a:schemeClr val="tx1"/>
                </a:solidFill>
              </a:rPr>
              <a:t>by the Commissioner.ʺ</a:t>
            </a:r>
          </a:p>
        </p:txBody>
      </p:sp>
      <p:sp>
        <p:nvSpPr>
          <p:cNvPr id="5" name="Text Placeholder 4"/>
          <p:cNvSpPr>
            <a:spLocks noGrp="1"/>
          </p:cNvSpPr>
          <p:nvPr>
            <p:ph type="body" sz="quarter" idx="12"/>
          </p:nvPr>
        </p:nvSpPr>
        <p:spPr>
          <a:xfrm>
            <a:off x="431798" y="1052512"/>
            <a:ext cx="8280401" cy="792163"/>
          </a:xfrm>
        </p:spPr>
        <p:txBody>
          <a:bodyPr>
            <a:normAutofit/>
          </a:bodyPr>
          <a:lstStyle/>
          <a:p>
            <a:pPr>
              <a:lnSpc>
                <a:spcPct val="113000"/>
              </a:lnSpc>
            </a:pPr>
            <a:r>
              <a:rPr lang="en-US" dirty="0">
                <a:solidFill>
                  <a:schemeClr val="tx1"/>
                </a:solidFill>
              </a:rPr>
              <a:t>For purposes of the Additional Medical Expenses Tax Credit disability is defined as:</a:t>
            </a:r>
            <a:endParaRPr lang="en-GB" dirty="0">
              <a:solidFill>
                <a:schemeClr val="tx1"/>
              </a:solidFill>
            </a:endParaRPr>
          </a:p>
        </p:txBody>
      </p:sp>
    </p:spTree>
    <p:extLst>
      <p:ext uri="{BB962C8B-B14F-4D97-AF65-F5344CB8AC3E}">
        <p14:creationId xmlns:p14="http://schemas.microsoft.com/office/powerpoint/2010/main" val="24084367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7796893" cy="532606"/>
          </a:xfrm>
        </p:spPr>
        <p:txBody>
          <a:bodyPr/>
          <a:lstStyle/>
          <a:p>
            <a:r>
              <a:rPr lang="en-US" dirty="0"/>
              <a:t>The Meaning of Disability</a:t>
            </a:r>
            <a:endParaRPr lang="en-GB"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20</a:t>
            </a:fld>
            <a:endParaRPr lang="en-US" dirty="0"/>
          </a:p>
        </p:txBody>
      </p:sp>
      <p:sp>
        <p:nvSpPr>
          <p:cNvPr id="4" name="Text Placeholder 3"/>
          <p:cNvSpPr>
            <a:spLocks noGrp="1"/>
          </p:cNvSpPr>
          <p:nvPr>
            <p:ph type="body" sz="quarter" idx="11"/>
          </p:nvPr>
        </p:nvSpPr>
        <p:spPr>
          <a:xfrm>
            <a:off x="431799" y="1844673"/>
            <a:ext cx="8280400" cy="4367284"/>
          </a:xfrm>
        </p:spPr>
        <p:txBody>
          <a:bodyPr>
            <a:normAutofit fontScale="92500" lnSpcReduction="10000"/>
          </a:bodyPr>
          <a:lstStyle/>
          <a:p>
            <a:pPr marL="396000" indent="-396000">
              <a:lnSpc>
                <a:spcPct val="113000"/>
              </a:lnSpc>
            </a:pPr>
            <a:r>
              <a:rPr lang="en-US" sz="2000" b="1" dirty="0" smtClean="0">
                <a:solidFill>
                  <a:srgbClr val="004C85"/>
                </a:solidFill>
              </a:rPr>
              <a:t>The </a:t>
            </a:r>
            <a:r>
              <a:rPr lang="en-US" sz="2000" b="1" dirty="0">
                <a:solidFill>
                  <a:srgbClr val="004C85"/>
                </a:solidFill>
              </a:rPr>
              <a:t>Commissioner has prescribed criteria </a:t>
            </a:r>
            <a:r>
              <a:rPr lang="en-US" sz="2000" dirty="0">
                <a:solidFill>
                  <a:schemeClr val="tx1"/>
                </a:solidFill>
              </a:rPr>
              <a:t>for moderate to severe physical, sensory, communication, intellectual or mental </a:t>
            </a:r>
            <a:r>
              <a:rPr lang="en-US" sz="2000" dirty="0" smtClean="0">
                <a:solidFill>
                  <a:schemeClr val="tx1"/>
                </a:solidFill>
              </a:rPr>
              <a:t>impairment.</a:t>
            </a:r>
            <a:endParaRPr lang="en-US" sz="2000" dirty="0">
              <a:solidFill>
                <a:schemeClr val="tx1"/>
              </a:solidFill>
            </a:endParaRPr>
          </a:p>
          <a:p>
            <a:pPr marL="396000" indent="-396000">
              <a:lnSpc>
                <a:spcPct val="113000"/>
              </a:lnSpc>
            </a:pPr>
            <a:endParaRPr lang="en-US" sz="2000" dirty="0">
              <a:solidFill>
                <a:schemeClr val="tx1"/>
              </a:solidFill>
            </a:endParaRPr>
          </a:p>
          <a:p>
            <a:pPr marL="396000" indent="-396000">
              <a:lnSpc>
                <a:spcPct val="113000"/>
              </a:lnSpc>
            </a:pPr>
            <a:r>
              <a:rPr lang="en-US" sz="2000" dirty="0">
                <a:solidFill>
                  <a:schemeClr val="tx1"/>
                </a:solidFill>
              </a:rPr>
              <a:t>These criteria seek to </a:t>
            </a:r>
            <a:r>
              <a:rPr lang="en-US" sz="2000" b="1" dirty="0">
                <a:solidFill>
                  <a:srgbClr val="004C85"/>
                </a:solidFill>
              </a:rPr>
              <a:t>assess the functional impact </a:t>
            </a:r>
            <a:r>
              <a:rPr lang="en-US" sz="2000" dirty="0">
                <a:solidFill>
                  <a:schemeClr val="tx1"/>
                </a:solidFill>
              </a:rPr>
              <a:t>of the impairment on a person’s </a:t>
            </a:r>
            <a:r>
              <a:rPr lang="en-US" sz="2000" b="1" dirty="0">
                <a:solidFill>
                  <a:srgbClr val="004C85"/>
                </a:solidFill>
              </a:rPr>
              <a:t>ability to perform daily activities </a:t>
            </a:r>
            <a:r>
              <a:rPr lang="en-US" sz="2000" dirty="0">
                <a:solidFill>
                  <a:schemeClr val="tx1"/>
                </a:solidFill>
              </a:rPr>
              <a:t>and not the diagnosis of a medical condition. So a </a:t>
            </a:r>
            <a:r>
              <a:rPr lang="en-US" sz="2000" b="1" dirty="0">
                <a:solidFill>
                  <a:srgbClr val="004C85"/>
                </a:solidFill>
              </a:rPr>
              <a:t>medical condition </a:t>
            </a:r>
            <a:r>
              <a:rPr lang="en-US" sz="2000" dirty="0">
                <a:solidFill>
                  <a:schemeClr val="tx1"/>
                </a:solidFill>
              </a:rPr>
              <a:t>is </a:t>
            </a:r>
            <a:r>
              <a:rPr lang="en-US" sz="2000" b="1" dirty="0">
                <a:solidFill>
                  <a:srgbClr val="C00000"/>
                </a:solidFill>
              </a:rPr>
              <a:t>not</a:t>
            </a:r>
            <a:r>
              <a:rPr lang="en-US" sz="2000" dirty="0">
                <a:solidFill>
                  <a:srgbClr val="C00000"/>
                </a:solidFill>
              </a:rPr>
              <a:t> </a:t>
            </a:r>
            <a:r>
              <a:rPr lang="en-US" sz="2000" dirty="0">
                <a:solidFill>
                  <a:schemeClr val="tx1"/>
                </a:solidFill>
              </a:rPr>
              <a:t>a </a:t>
            </a:r>
            <a:r>
              <a:rPr lang="en-US" sz="2000" dirty="0" smtClean="0">
                <a:solidFill>
                  <a:schemeClr val="tx1"/>
                </a:solidFill>
              </a:rPr>
              <a:t>disability.</a:t>
            </a:r>
            <a:endParaRPr lang="en-US" sz="2000" dirty="0">
              <a:solidFill>
                <a:schemeClr val="tx1"/>
              </a:solidFill>
            </a:endParaRPr>
          </a:p>
          <a:p>
            <a:pPr marL="396000" indent="-396000">
              <a:lnSpc>
                <a:spcPct val="113000"/>
              </a:lnSpc>
            </a:pPr>
            <a:endParaRPr lang="en-US" sz="2000" dirty="0">
              <a:solidFill>
                <a:schemeClr val="tx1"/>
              </a:solidFill>
            </a:endParaRPr>
          </a:p>
          <a:p>
            <a:pPr marL="396000" indent="-396000">
              <a:lnSpc>
                <a:spcPct val="113000"/>
              </a:lnSpc>
            </a:pPr>
            <a:r>
              <a:rPr lang="en-US" sz="2000" dirty="0" smtClean="0">
                <a:solidFill>
                  <a:schemeClr val="tx1"/>
                </a:solidFill>
              </a:rPr>
              <a:t>A </a:t>
            </a:r>
            <a:r>
              <a:rPr lang="en-US" sz="2000" dirty="0">
                <a:solidFill>
                  <a:schemeClr val="tx1"/>
                </a:solidFill>
              </a:rPr>
              <a:t>person</a:t>
            </a:r>
            <a:r>
              <a:rPr lang="en-US" sz="2000" b="1" dirty="0">
                <a:solidFill>
                  <a:srgbClr val="004C85"/>
                </a:solidFill>
              </a:rPr>
              <a:t> must either meet the criteria </a:t>
            </a:r>
            <a:r>
              <a:rPr lang="en-US" sz="2000" dirty="0">
                <a:solidFill>
                  <a:schemeClr val="tx1"/>
                </a:solidFill>
              </a:rPr>
              <a:t>for moderate to severe physical, sensory, communication, intellectual or mental impairment</a:t>
            </a:r>
            <a:r>
              <a:rPr lang="en-US" sz="2000" b="1" dirty="0">
                <a:solidFill>
                  <a:srgbClr val="004C85"/>
                </a:solidFill>
              </a:rPr>
              <a:t> before that person is recognised as a person with disability </a:t>
            </a:r>
            <a:r>
              <a:rPr lang="en-US" sz="2000" dirty="0">
                <a:solidFill>
                  <a:schemeClr val="tx1"/>
                </a:solidFill>
              </a:rPr>
              <a:t>for income tax </a:t>
            </a:r>
            <a:r>
              <a:rPr lang="en-US" sz="2000" dirty="0" smtClean="0">
                <a:solidFill>
                  <a:schemeClr val="tx1"/>
                </a:solidFill>
              </a:rPr>
              <a:t>purposes.</a:t>
            </a:r>
            <a:endParaRPr lang="en-US" sz="2000" dirty="0">
              <a:solidFill>
                <a:schemeClr val="tx1"/>
              </a:solidFill>
            </a:endParaRPr>
          </a:p>
          <a:p>
            <a:pPr marL="396000" indent="-396000">
              <a:lnSpc>
                <a:spcPct val="113000"/>
              </a:lnSpc>
            </a:pPr>
            <a:endParaRPr lang="en-US" sz="2000" dirty="0">
              <a:solidFill>
                <a:schemeClr val="tx1"/>
              </a:solidFill>
            </a:endParaRPr>
          </a:p>
          <a:p>
            <a:pPr marL="396000" indent="-396000">
              <a:lnSpc>
                <a:spcPct val="113000"/>
              </a:lnSpc>
            </a:pPr>
            <a:r>
              <a:rPr lang="en-US" sz="2000" dirty="0">
                <a:solidFill>
                  <a:schemeClr val="tx1"/>
                </a:solidFill>
              </a:rPr>
              <a:t>This criteria can be found on the </a:t>
            </a:r>
            <a:r>
              <a:rPr lang="en-US" sz="2000" b="1" dirty="0">
                <a:solidFill>
                  <a:srgbClr val="004C85"/>
                </a:solidFill>
              </a:rPr>
              <a:t>Confirmation of Diagnosis of Disability (ITR-DD)</a:t>
            </a:r>
            <a:r>
              <a:rPr lang="en-US" sz="2000" dirty="0">
                <a:solidFill>
                  <a:schemeClr val="tx1"/>
                </a:solidFill>
              </a:rPr>
              <a:t> Form.  </a:t>
            </a:r>
          </a:p>
          <a:p>
            <a:pPr marL="396000" indent="-396000">
              <a:lnSpc>
                <a:spcPct val="113000"/>
              </a:lnSpc>
            </a:pPr>
            <a:endParaRPr lang="en-US" sz="2000" dirty="0">
              <a:solidFill>
                <a:schemeClr val="tx1"/>
              </a:solidFill>
            </a:endParaRPr>
          </a:p>
          <a:p>
            <a:pPr marL="0" indent="0">
              <a:lnSpc>
                <a:spcPct val="113000"/>
              </a:lnSpc>
              <a:buNone/>
            </a:pPr>
            <a:endParaRPr lang="en-GB" sz="2000" dirty="0">
              <a:solidFill>
                <a:schemeClr val="tx1"/>
              </a:solidFill>
            </a:endParaRPr>
          </a:p>
        </p:txBody>
      </p:sp>
      <p:sp>
        <p:nvSpPr>
          <p:cNvPr id="5" name="Text Placeholder 4"/>
          <p:cNvSpPr>
            <a:spLocks noGrp="1"/>
          </p:cNvSpPr>
          <p:nvPr>
            <p:ph type="body" sz="quarter" idx="12"/>
          </p:nvPr>
        </p:nvSpPr>
        <p:spPr>
          <a:xfrm>
            <a:off x="431799" y="1052513"/>
            <a:ext cx="7796214" cy="437806"/>
          </a:xfrm>
        </p:spPr>
        <p:txBody>
          <a:bodyPr/>
          <a:lstStyle/>
          <a:p>
            <a:r>
              <a:rPr lang="en-US" dirty="0"/>
              <a:t>Prescribed Criteria for Disability</a:t>
            </a:r>
            <a:endParaRPr lang="en-GB" dirty="0"/>
          </a:p>
        </p:txBody>
      </p:sp>
    </p:spTree>
    <p:extLst>
      <p:ext uri="{BB962C8B-B14F-4D97-AF65-F5344CB8AC3E}">
        <p14:creationId xmlns:p14="http://schemas.microsoft.com/office/powerpoint/2010/main" val="29474887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8280401" cy="532606"/>
          </a:xfrm>
        </p:spPr>
        <p:txBody>
          <a:bodyPr>
            <a:normAutofit fontScale="90000"/>
          </a:bodyPr>
          <a:lstStyle/>
          <a:p>
            <a:r>
              <a:rPr lang="en-US" dirty="0"/>
              <a:t>Confirmation of Diagnosis of Disability (ITR-DD)</a:t>
            </a:r>
            <a:endParaRPr lang="en-GB"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21</a:t>
            </a:fld>
            <a:endParaRPr lang="en-US" dirty="0"/>
          </a:p>
        </p:txBody>
      </p:sp>
      <p:sp>
        <p:nvSpPr>
          <p:cNvPr id="4" name="Text Placeholder 3"/>
          <p:cNvSpPr>
            <a:spLocks noGrp="1"/>
          </p:cNvSpPr>
          <p:nvPr>
            <p:ph type="body" sz="quarter" idx="11"/>
          </p:nvPr>
        </p:nvSpPr>
        <p:spPr>
          <a:xfrm>
            <a:off x="431799" y="1844673"/>
            <a:ext cx="8280400" cy="4416979"/>
          </a:xfrm>
        </p:spPr>
        <p:txBody>
          <a:bodyPr>
            <a:noAutofit/>
          </a:bodyPr>
          <a:lstStyle/>
          <a:p>
            <a:pPr marL="396000" indent="-396000">
              <a:lnSpc>
                <a:spcPct val="113000"/>
              </a:lnSpc>
            </a:pPr>
            <a:r>
              <a:rPr lang="en-US" sz="2000" dirty="0">
                <a:solidFill>
                  <a:schemeClr val="tx1"/>
                </a:solidFill>
              </a:rPr>
              <a:t>The ITR-DD must be </a:t>
            </a:r>
            <a:r>
              <a:rPr lang="en-US" sz="2000" b="1" dirty="0">
                <a:solidFill>
                  <a:srgbClr val="004C85"/>
                </a:solidFill>
              </a:rPr>
              <a:t>completed </a:t>
            </a:r>
            <a:r>
              <a:rPr lang="en-US" sz="2000" dirty="0">
                <a:solidFill>
                  <a:schemeClr val="tx1"/>
                </a:solidFill>
              </a:rPr>
              <a:t>and</a:t>
            </a:r>
            <a:r>
              <a:rPr lang="en-US" sz="2000" b="1" dirty="0">
                <a:solidFill>
                  <a:srgbClr val="004C85"/>
                </a:solidFill>
              </a:rPr>
              <a:t> endorsed by a </a:t>
            </a:r>
            <a:r>
              <a:rPr lang="en-US" sz="2000" dirty="0">
                <a:solidFill>
                  <a:schemeClr val="tx1"/>
                </a:solidFill>
              </a:rPr>
              <a:t>duly</a:t>
            </a:r>
            <a:r>
              <a:rPr lang="en-US" sz="2000" b="1" dirty="0">
                <a:solidFill>
                  <a:srgbClr val="004C85"/>
                </a:solidFill>
              </a:rPr>
              <a:t> registered medical practitioner who is qualified to express an opinion on the disability, i.e</a:t>
            </a:r>
            <a:r>
              <a:rPr lang="en-US" sz="2000" b="1" dirty="0" smtClean="0">
                <a:solidFill>
                  <a:srgbClr val="004C85"/>
                </a:solidFill>
              </a:rPr>
              <a:t>.:</a:t>
            </a:r>
            <a:endParaRPr lang="en-US" sz="2000" b="1" dirty="0">
              <a:solidFill>
                <a:srgbClr val="004C85"/>
              </a:solidFill>
            </a:endParaRPr>
          </a:p>
          <a:p>
            <a:pPr marL="0" indent="0">
              <a:lnSpc>
                <a:spcPct val="113000"/>
              </a:lnSpc>
              <a:buNone/>
            </a:pPr>
            <a:endParaRPr lang="en-US" sz="2000" b="1" dirty="0">
              <a:solidFill>
                <a:srgbClr val="004C85"/>
              </a:solidFill>
            </a:endParaRPr>
          </a:p>
          <a:p>
            <a:pPr marL="796050" lvl="1" indent="-396000">
              <a:lnSpc>
                <a:spcPct val="113000"/>
              </a:lnSpc>
              <a:buFont typeface="Wingdings" panose="05000000000000000000" pitchFamily="2" charset="2"/>
              <a:buChar char="Ø"/>
            </a:pPr>
            <a:r>
              <a:rPr lang="en-US" sz="2000" b="1" dirty="0">
                <a:solidFill>
                  <a:srgbClr val="C00000"/>
                </a:solidFill>
              </a:rPr>
              <a:t>Vision</a:t>
            </a:r>
            <a:r>
              <a:rPr lang="en-US" sz="2000" b="1" dirty="0">
                <a:solidFill>
                  <a:srgbClr val="004C85"/>
                </a:solidFill>
              </a:rPr>
              <a:t> –  </a:t>
            </a:r>
            <a:r>
              <a:rPr lang="en-US" sz="2000" dirty="0">
                <a:solidFill>
                  <a:schemeClr val="tx1"/>
                </a:solidFill>
              </a:rPr>
              <a:t>Practitioner trained to </a:t>
            </a:r>
            <a:r>
              <a:rPr lang="en-US" sz="2000" b="1" dirty="0">
                <a:solidFill>
                  <a:srgbClr val="004C85"/>
                </a:solidFill>
              </a:rPr>
              <a:t>use the Snellen chart (e.g. an optometrist or ophthalmologist)</a:t>
            </a:r>
          </a:p>
          <a:p>
            <a:pPr>
              <a:lnSpc>
                <a:spcPct val="113000"/>
              </a:lnSpc>
              <a:buFont typeface="Wingdings" panose="05000000000000000000" pitchFamily="2" charset="2"/>
              <a:buChar char="Ø"/>
            </a:pPr>
            <a:endParaRPr lang="en-US" sz="2000" b="1" dirty="0">
              <a:solidFill>
                <a:srgbClr val="C00000"/>
              </a:solidFill>
            </a:endParaRPr>
          </a:p>
          <a:p>
            <a:pPr marL="796050" lvl="1" indent="-396000">
              <a:lnSpc>
                <a:spcPct val="113000"/>
              </a:lnSpc>
              <a:buFont typeface="Wingdings" panose="05000000000000000000" pitchFamily="2" charset="2"/>
              <a:buChar char="Ø"/>
            </a:pPr>
            <a:r>
              <a:rPr lang="en-US" sz="2000" b="1" dirty="0">
                <a:solidFill>
                  <a:srgbClr val="C00000"/>
                </a:solidFill>
              </a:rPr>
              <a:t>Hearing </a:t>
            </a:r>
            <a:r>
              <a:rPr lang="en-US" sz="2000" b="1" dirty="0">
                <a:solidFill>
                  <a:srgbClr val="004C85"/>
                </a:solidFill>
              </a:rPr>
              <a:t>– </a:t>
            </a:r>
            <a:r>
              <a:rPr lang="en-US" sz="2000" dirty="0">
                <a:solidFill>
                  <a:schemeClr val="tx1"/>
                </a:solidFill>
              </a:rPr>
              <a:t>Practitioner trained to</a:t>
            </a:r>
            <a:r>
              <a:rPr lang="en-US" sz="2000" b="1" dirty="0">
                <a:solidFill>
                  <a:srgbClr val="004C85"/>
                </a:solidFill>
              </a:rPr>
              <a:t> perform or conduct a battery of Diagnostic Audiometry tests. (e.g. an Ear, Nose and Throat Specialist or Audiologist)</a:t>
            </a:r>
          </a:p>
          <a:p>
            <a:pPr>
              <a:lnSpc>
                <a:spcPct val="113000"/>
              </a:lnSpc>
              <a:buFont typeface="Wingdings" panose="05000000000000000000" pitchFamily="2" charset="2"/>
              <a:buChar char="Ø"/>
            </a:pPr>
            <a:endParaRPr lang="en-US" sz="2000" b="1" dirty="0">
              <a:solidFill>
                <a:srgbClr val="C00000"/>
              </a:solidFill>
            </a:endParaRPr>
          </a:p>
          <a:p>
            <a:pPr marL="796050" lvl="1" indent="-396000">
              <a:lnSpc>
                <a:spcPct val="113000"/>
              </a:lnSpc>
              <a:buFont typeface="Wingdings" panose="05000000000000000000" pitchFamily="2" charset="2"/>
              <a:buChar char="Ø"/>
            </a:pPr>
            <a:r>
              <a:rPr lang="en-US" sz="2000" b="1" dirty="0">
                <a:solidFill>
                  <a:srgbClr val="C00000"/>
                </a:solidFill>
              </a:rPr>
              <a:t>Speech </a:t>
            </a:r>
            <a:r>
              <a:rPr lang="en-US" sz="2000" b="1" dirty="0">
                <a:solidFill>
                  <a:srgbClr val="004C85"/>
                </a:solidFill>
              </a:rPr>
              <a:t>– (e.g. Speech-Language Pathologist).</a:t>
            </a:r>
          </a:p>
        </p:txBody>
      </p:sp>
      <p:sp>
        <p:nvSpPr>
          <p:cNvPr id="5" name="Text Placeholder 4"/>
          <p:cNvSpPr>
            <a:spLocks noGrp="1"/>
          </p:cNvSpPr>
          <p:nvPr>
            <p:ph type="body" sz="quarter" idx="12"/>
          </p:nvPr>
        </p:nvSpPr>
        <p:spPr>
          <a:xfrm>
            <a:off x="431799" y="1052513"/>
            <a:ext cx="7796214" cy="437806"/>
          </a:xfrm>
        </p:spPr>
        <p:txBody>
          <a:bodyPr/>
          <a:lstStyle/>
          <a:p>
            <a:r>
              <a:rPr lang="en-US" dirty="0"/>
              <a:t>Who must Complete the ITR-DD?</a:t>
            </a:r>
            <a:endParaRPr lang="en-GB" dirty="0"/>
          </a:p>
        </p:txBody>
      </p:sp>
    </p:spTree>
    <p:extLst>
      <p:ext uri="{BB962C8B-B14F-4D97-AF65-F5344CB8AC3E}">
        <p14:creationId xmlns:p14="http://schemas.microsoft.com/office/powerpoint/2010/main" val="41859526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8280400" cy="532606"/>
          </a:xfrm>
        </p:spPr>
        <p:txBody>
          <a:bodyPr>
            <a:normAutofit fontScale="90000"/>
          </a:bodyPr>
          <a:lstStyle/>
          <a:p>
            <a:r>
              <a:rPr lang="en-US" dirty="0"/>
              <a:t>Confirmation of Diagnosis of Disability (ITR-DD)</a:t>
            </a:r>
            <a:endParaRPr lang="en-GB"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22</a:t>
            </a:fld>
            <a:endParaRPr lang="en-US" dirty="0"/>
          </a:p>
        </p:txBody>
      </p:sp>
      <p:sp>
        <p:nvSpPr>
          <p:cNvPr id="4" name="Text Placeholder 3"/>
          <p:cNvSpPr>
            <a:spLocks noGrp="1"/>
          </p:cNvSpPr>
          <p:nvPr>
            <p:ph type="body" sz="quarter" idx="11"/>
          </p:nvPr>
        </p:nvSpPr>
        <p:spPr>
          <a:xfrm>
            <a:off x="431799" y="1844673"/>
            <a:ext cx="8280400" cy="4248151"/>
          </a:xfrm>
        </p:spPr>
        <p:txBody>
          <a:bodyPr>
            <a:noAutofit/>
          </a:bodyPr>
          <a:lstStyle/>
          <a:p>
            <a:pPr marL="742950" lvl="1" indent="-342900">
              <a:lnSpc>
                <a:spcPct val="113000"/>
              </a:lnSpc>
              <a:buFont typeface="Wingdings" panose="05000000000000000000" pitchFamily="2" charset="2"/>
              <a:buChar char="Ø"/>
            </a:pPr>
            <a:r>
              <a:rPr lang="en-US" sz="2000" b="1" dirty="0">
                <a:solidFill>
                  <a:srgbClr val="C00000"/>
                </a:solidFill>
              </a:rPr>
              <a:t>Physical</a:t>
            </a:r>
            <a:r>
              <a:rPr lang="en-US" sz="2000" b="1" dirty="0">
                <a:solidFill>
                  <a:srgbClr val="004C85"/>
                </a:solidFill>
              </a:rPr>
              <a:t> – (e.g. Orthopedic Surgeon, Neuro Surgeon, Physiotherapist or Occupational Therapist)</a:t>
            </a:r>
          </a:p>
          <a:p>
            <a:pPr marL="742950" lvl="1" indent="-342900">
              <a:lnSpc>
                <a:spcPct val="113000"/>
              </a:lnSpc>
              <a:buFont typeface="Wingdings" panose="05000000000000000000" pitchFamily="2" charset="2"/>
              <a:buChar char="Ø"/>
            </a:pPr>
            <a:endParaRPr lang="en-US" sz="2000" b="1" dirty="0">
              <a:solidFill>
                <a:srgbClr val="004C85"/>
              </a:solidFill>
            </a:endParaRPr>
          </a:p>
          <a:p>
            <a:pPr marL="742950" lvl="1" indent="-342900">
              <a:lnSpc>
                <a:spcPct val="113000"/>
              </a:lnSpc>
              <a:buFont typeface="Wingdings" panose="05000000000000000000" pitchFamily="2" charset="2"/>
              <a:buChar char="Ø"/>
            </a:pPr>
            <a:r>
              <a:rPr lang="en-US" sz="2000" b="1" dirty="0">
                <a:solidFill>
                  <a:srgbClr val="C00000"/>
                </a:solidFill>
              </a:rPr>
              <a:t>Intellectual</a:t>
            </a:r>
            <a:r>
              <a:rPr lang="en-US" sz="2000" b="1" dirty="0">
                <a:solidFill>
                  <a:srgbClr val="004C85"/>
                </a:solidFill>
              </a:rPr>
              <a:t> – (e.g. Psychiatrist or Clinical Psychologist)</a:t>
            </a:r>
          </a:p>
          <a:p>
            <a:pPr marL="742950" lvl="1" indent="-342900">
              <a:lnSpc>
                <a:spcPct val="113000"/>
              </a:lnSpc>
              <a:buFont typeface="Wingdings" panose="05000000000000000000" pitchFamily="2" charset="2"/>
              <a:buChar char="Ø"/>
            </a:pPr>
            <a:endParaRPr lang="en-US" sz="2000" b="1" dirty="0">
              <a:solidFill>
                <a:srgbClr val="C00000"/>
              </a:solidFill>
            </a:endParaRPr>
          </a:p>
          <a:p>
            <a:pPr marL="742950" lvl="1" indent="-342900">
              <a:lnSpc>
                <a:spcPct val="113000"/>
              </a:lnSpc>
              <a:buFont typeface="Wingdings" panose="05000000000000000000" pitchFamily="2" charset="2"/>
              <a:buChar char="Ø"/>
            </a:pPr>
            <a:r>
              <a:rPr lang="en-US" sz="2000" b="1" dirty="0">
                <a:solidFill>
                  <a:srgbClr val="C00000"/>
                </a:solidFill>
              </a:rPr>
              <a:t>Mental </a:t>
            </a:r>
            <a:r>
              <a:rPr lang="en-US" sz="2000" b="1" dirty="0">
                <a:solidFill>
                  <a:srgbClr val="004C85"/>
                </a:solidFill>
              </a:rPr>
              <a:t>– (E.g. Psychiatrist or Clinical Psychologist)</a:t>
            </a:r>
          </a:p>
          <a:p>
            <a:pPr marL="396000" indent="-396000">
              <a:lnSpc>
                <a:spcPct val="113000"/>
              </a:lnSpc>
            </a:pPr>
            <a:endParaRPr lang="en-US" sz="2000" b="1" dirty="0">
              <a:solidFill>
                <a:srgbClr val="004C85"/>
              </a:solidFill>
            </a:endParaRPr>
          </a:p>
          <a:p>
            <a:pPr marL="396000" indent="-396000">
              <a:lnSpc>
                <a:spcPct val="113000"/>
              </a:lnSpc>
            </a:pPr>
            <a:r>
              <a:rPr lang="en-US" sz="2000" dirty="0">
                <a:solidFill>
                  <a:schemeClr val="tx1"/>
                </a:solidFill>
              </a:rPr>
              <a:t>A </a:t>
            </a:r>
            <a:r>
              <a:rPr lang="en-US" sz="2000" b="1" dirty="0">
                <a:solidFill>
                  <a:srgbClr val="004C85"/>
                </a:solidFill>
              </a:rPr>
              <a:t>General Practitioner</a:t>
            </a:r>
            <a:r>
              <a:rPr lang="en-US" sz="2000" dirty="0">
                <a:solidFill>
                  <a:schemeClr val="tx1"/>
                </a:solidFill>
              </a:rPr>
              <a:t> may complete an ITR-DD as long as the GP is </a:t>
            </a:r>
            <a:r>
              <a:rPr lang="en-US" sz="2000" b="1" dirty="0">
                <a:solidFill>
                  <a:srgbClr val="004C85"/>
                </a:solidFill>
              </a:rPr>
              <a:t>in possession of a report</a:t>
            </a:r>
            <a:r>
              <a:rPr lang="en-US" sz="2000" dirty="0">
                <a:solidFill>
                  <a:schemeClr val="tx1"/>
                </a:solidFill>
              </a:rPr>
              <a:t> from a practitioner above </a:t>
            </a:r>
            <a:r>
              <a:rPr lang="en-US" sz="2000" b="1" dirty="0">
                <a:solidFill>
                  <a:srgbClr val="004C85"/>
                </a:solidFill>
              </a:rPr>
              <a:t>confirming the disability.</a:t>
            </a:r>
          </a:p>
        </p:txBody>
      </p:sp>
      <p:sp>
        <p:nvSpPr>
          <p:cNvPr id="5" name="Text Placeholder 4"/>
          <p:cNvSpPr>
            <a:spLocks noGrp="1"/>
          </p:cNvSpPr>
          <p:nvPr>
            <p:ph type="body" sz="quarter" idx="12"/>
          </p:nvPr>
        </p:nvSpPr>
        <p:spPr>
          <a:xfrm>
            <a:off x="431799" y="1052513"/>
            <a:ext cx="7796214" cy="437806"/>
          </a:xfrm>
        </p:spPr>
        <p:txBody>
          <a:bodyPr/>
          <a:lstStyle/>
          <a:p>
            <a:r>
              <a:rPr lang="en-US" dirty="0"/>
              <a:t>Who must Complete the ITR-DD?</a:t>
            </a:r>
            <a:endParaRPr lang="en-GB" dirty="0"/>
          </a:p>
        </p:txBody>
      </p:sp>
    </p:spTree>
    <p:extLst>
      <p:ext uri="{BB962C8B-B14F-4D97-AF65-F5344CB8AC3E}">
        <p14:creationId xmlns:p14="http://schemas.microsoft.com/office/powerpoint/2010/main" val="3571493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8280400" cy="532606"/>
          </a:xfrm>
        </p:spPr>
        <p:txBody>
          <a:bodyPr>
            <a:normAutofit fontScale="90000"/>
          </a:bodyPr>
          <a:lstStyle/>
          <a:p>
            <a:r>
              <a:rPr lang="en-US" dirty="0"/>
              <a:t>Confirmation of Diagnosis of Disability (ITR-DD)</a:t>
            </a:r>
            <a:endParaRPr lang="en-GB"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23</a:t>
            </a:fld>
            <a:endParaRPr lang="en-US" dirty="0"/>
          </a:p>
        </p:txBody>
      </p:sp>
      <p:sp>
        <p:nvSpPr>
          <p:cNvPr id="4" name="Text Placeholder 3"/>
          <p:cNvSpPr>
            <a:spLocks noGrp="1"/>
          </p:cNvSpPr>
          <p:nvPr>
            <p:ph type="body" sz="quarter" idx="11"/>
          </p:nvPr>
        </p:nvSpPr>
        <p:spPr>
          <a:xfrm>
            <a:off x="431799" y="1844673"/>
            <a:ext cx="8280400" cy="4248151"/>
          </a:xfrm>
        </p:spPr>
        <p:txBody>
          <a:bodyPr>
            <a:noAutofit/>
          </a:bodyPr>
          <a:lstStyle/>
          <a:p>
            <a:pPr marL="396000" indent="-396000">
              <a:lnSpc>
                <a:spcPct val="113000"/>
              </a:lnSpc>
            </a:pPr>
            <a:r>
              <a:rPr lang="en-US" sz="2000" b="1" dirty="0">
                <a:solidFill>
                  <a:srgbClr val="C00000"/>
                </a:solidFill>
              </a:rPr>
              <a:t>Part B of the ITR-DD</a:t>
            </a:r>
            <a:r>
              <a:rPr lang="en-US" sz="2000" dirty="0">
                <a:solidFill>
                  <a:srgbClr val="C00000"/>
                </a:solidFill>
              </a:rPr>
              <a:t> </a:t>
            </a:r>
            <a:r>
              <a:rPr lang="en-US" sz="2000" dirty="0">
                <a:solidFill>
                  <a:schemeClr val="tx1"/>
                </a:solidFill>
              </a:rPr>
              <a:t>– The medical practitioner </a:t>
            </a:r>
            <a:r>
              <a:rPr lang="en-US" sz="2000" b="1" dirty="0">
                <a:solidFill>
                  <a:srgbClr val="C00000"/>
                </a:solidFill>
              </a:rPr>
              <a:t>must</a:t>
            </a:r>
            <a:r>
              <a:rPr lang="en-US" sz="2000" dirty="0">
                <a:solidFill>
                  <a:schemeClr val="tx1"/>
                </a:solidFill>
              </a:rPr>
              <a:t> </a:t>
            </a:r>
            <a:r>
              <a:rPr lang="en-US" sz="2000" b="1" dirty="0">
                <a:solidFill>
                  <a:srgbClr val="004C85"/>
                </a:solidFill>
              </a:rPr>
              <a:t>complete the appropriate diagnostic </a:t>
            </a:r>
            <a:r>
              <a:rPr lang="en-US" sz="2000" b="1" dirty="0" smtClean="0">
                <a:solidFill>
                  <a:srgbClr val="004C85"/>
                </a:solidFill>
              </a:rPr>
              <a:t>criteria.</a:t>
            </a:r>
            <a:endParaRPr lang="en-US" sz="2000" b="1" dirty="0">
              <a:solidFill>
                <a:srgbClr val="004C85"/>
              </a:solidFill>
            </a:endParaRPr>
          </a:p>
          <a:p>
            <a:pPr marL="0" indent="0">
              <a:lnSpc>
                <a:spcPct val="113000"/>
              </a:lnSpc>
              <a:buNone/>
            </a:pPr>
            <a:endParaRPr lang="en-US" sz="2000" dirty="0">
              <a:solidFill>
                <a:schemeClr val="tx1"/>
              </a:solidFill>
            </a:endParaRPr>
          </a:p>
          <a:p>
            <a:pPr marL="396000" indent="-396000">
              <a:lnSpc>
                <a:spcPct val="113000"/>
              </a:lnSpc>
            </a:pPr>
            <a:r>
              <a:rPr lang="en-US" sz="2000" b="1" dirty="0">
                <a:solidFill>
                  <a:srgbClr val="C00000"/>
                </a:solidFill>
              </a:rPr>
              <a:t>Part C of the ITR-DD </a:t>
            </a:r>
            <a:r>
              <a:rPr lang="en-US" sz="2000" dirty="0">
                <a:solidFill>
                  <a:schemeClr val="tx1"/>
                </a:solidFill>
              </a:rPr>
              <a:t>– the medical practitioner </a:t>
            </a:r>
            <a:r>
              <a:rPr lang="en-US" sz="2000" b="1" dirty="0">
                <a:solidFill>
                  <a:srgbClr val="C00000"/>
                </a:solidFill>
              </a:rPr>
              <a:t>must</a:t>
            </a:r>
            <a:r>
              <a:rPr lang="en-US" sz="2000" dirty="0">
                <a:solidFill>
                  <a:schemeClr val="tx1"/>
                </a:solidFill>
              </a:rPr>
              <a:t>, amongst other things:</a:t>
            </a:r>
          </a:p>
          <a:p>
            <a:pPr marL="0" indent="0">
              <a:lnSpc>
                <a:spcPct val="113000"/>
              </a:lnSpc>
              <a:buNone/>
            </a:pPr>
            <a:endParaRPr lang="en-US" sz="2000" dirty="0">
              <a:solidFill>
                <a:schemeClr val="tx1"/>
              </a:solidFill>
            </a:endParaRPr>
          </a:p>
          <a:p>
            <a:pPr marL="796050" lvl="1" indent="-396000">
              <a:lnSpc>
                <a:spcPct val="113000"/>
              </a:lnSpc>
              <a:buFont typeface="Wingdings" panose="05000000000000000000" pitchFamily="2" charset="2"/>
              <a:buChar char="Ø"/>
            </a:pPr>
            <a:r>
              <a:rPr lang="en-US" sz="2000" b="1" dirty="0">
                <a:solidFill>
                  <a:srgbClr val="004C85"/>
                </a:solidFill>
              </a:rPr>
              <a:t>indicate and describe if the functional limitations</a:t>
            </a:r>
            <a:r>
              <a:rPr lang="en-US" sz="2000" b="1" dirty="0">
                <a:solidFill>
                  <a:schemeClr val="tx1"/>
                </a:solidFill>
              </a:rPr>
              <a:t> </a:t>
            </a:r>
            <a:r>
              <a:rPr lang="en-US" sz="2000" dirty="0">
                <a:solidFill>
                  <a:schemeClr val="tx1"/>
                </a:solidFill>
              </a:rPr>
              <a:t>with respect to </a:t>
            </a:r>
            <a:r>
              <a:rPr lang="en-US" sz="2000" b="1" dirty="0">
                <a:solidFill>
                  <a:srgbClr val="004C85"/>
                </a:solidFill>
              </a:rPr>
              <a:t>performing activities of daily living</a:t>
            </a:r>
            <a:r>
              <a:rPr lang="en-US" sz="2000" dirty="0">
                <a:solidFill>
                  <a:srgbClr val="004C85"/>
                </a:solidFill>
              </a:rPr>
              <a:t> </a:t>
            </a:r>
            <a:r>
              <a:rPr lang="en-US" sz="2000" dirty="0">
                <a:solidFill>
                  <a:schemeClr val="tx1"/>
                </a:solidFill>
              </a:rPr>
              <a:t>are regarded as either </a:t>
            </a:r>
            <a:r>
              <a:rPr lang="en-US" sz="2000" b="1" dirty="0">
                <a:solidFill>
                  <a:srgbClr val="004C85"/>
                </a:solidFill>
              </a:rPr>
              <a:t>“mild” or “moderate to severe”; </a:t>
            </a:r>
            <a:r>
              <a:rPr lang="en-US" sz="2000" dirty="0">
                <a:solidFill>
                  <a:schemeClr val="tx1"/>
                </a:solidFill>
              </a:rPr>
              <a:t>and</a:t>
            </a:r>
          </a:p>
          <a:p>
            <a:pPr marL="400050" lvl="1" indent="0">
              <a:lnSpc>
                <a:spcPct val="113000"/>
              </a:lnSpc>
              <a:buNone/>
            </a:pPr>
            <a:endParaRPr lang="en-US" sz="2000" dirty="0">
              <a:solidFill>
                <a:schemeClr val="tx1"/>
              </a:solidFill>
            </a:endParaRPr>
          </a:p>
          <a:p>
            <a:pPr marL="796050" lvl="1" indent="-396000">
              <a:lnSpc>
                <a:spcPct val="113000"/>
              </a:lnSpc>
              <a:buFont typeface="Wingdings" panose="05000000000000000000" pitchFamily="2" charset="2"/>
              <a:buChar char="Ø"/>
            </a:pPr>
            <a:r>
              <a:rPr lang="en-US" sz="2000" dirty="0">
                <a:solidFill>
                  <a:schemeClr val="tx1"/>
                </a:solidFill>
              </a:rPr>
              <a:t>indicate if the disability has </a:t>
            </a:r>
            <a:r>
              <a:rPr lang="en-US" sz="2000" b="1" dirty="0">
                <a:solidFill>
                  <a:srgbClr val="004C85"/>
                </a:solidFill>
              </a:rPr>
              <a:t>lasted, or is expected to last for a continuous period of more than 12 months.</a:t>
            </a:r>
            <a:endParaRPr lang="en-US" sz="2000" dirty="0">
              <a:solidFill>
                <a:schemeClr val="tx1"/>
              </a:solidFill>
            </a:endParaRPr>
          </a:p>
        </p:txBody>
      </p:sp>
      <p:sp>
        <p:nvSpPr>
          <p:cNvPr id="5" name="Text Placeholder 4"/>
          <p:cNvSpPr>
            <a:spLocks noGrp="1"/>
          </p:cNvSpPr>
          <p:nvPr>
            <p:ph type="body" sz="quarter" idx="12"/>
          </p:nvPr>
        </p:nvSpPr>
        <p:spPr>
          <a:xfrm>
            <a:off x="431799" y="1052513"/>
            <a:ext cx="7796214" cy="437806"/>
          </a:xfrm>
        </p:spPr>
        <p:txBody>
          <a:bodyPr>
            <a:normAutofit/>
          </a:bodyPr>
          <a:lstStyle/>
          <a:p>
            <a:r>
              <a:rPr lang="en-US" dirty="0"/>
              <a:t>What </a:t>
            </a:r>
            <a:r>
              <a:rPr lang="en-US" u="sng" dirty="0">
                <a:solidFill>
                  <a:srgbClr val="004C85"/>
                </a:solidFill>
              </a:rPr>
              <a:t>must</a:t>
            </a:r>
            <a:r>
              <a:rPr lang="en-US" dirty="0"/>
              <a:t> the Medical Practitioner Complete?</a:t>
            </a:r>
            <a:endParaRPr lang="en-GB" dirty="0"/>
          </a:p>
        </p:txBody>
      </p:sp>
    </p:spTree>
    <p:extLst>
      <p:ext uri="{BB962C8B-B14F-4D97-AF65-F5344CB8AC3E}">
        <p14:creationId xmlns:p14="http://schemas.microsoft.com/office/powerpoint/2010/main" val="22741136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8280400" cy="532606"/>
          </a:xfrm>
        </p:spPr>
        <p:txBody>
          <a:bodyPr>
            <a:normAutofit fontScale="90000"/>
          </a:bodyPr>
          <a:lstStyle/>
          <a:p>
            <a:r>
              <a:rPr lang="en-US" dirty="0"/>
              <a:t>Confirmation of Diagnosis of Disability (ITR-DD)</a:t>
            </a:r>
            <a:endParaRPr lang="en-GB"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24</a:t>
            </a:fld>
            <a:endParaRPr lang="en-US" dirty="0"/>
          </a:p>
        </p:txBody>
      </p:sp>
      <p:sp>
        <p:nvSpPr>
          <p:cNvPr id="4" name="Text Placeholder 3"/>
          <p:cNvSpPr>
            <a:spLocks noGrp="1"/>
          </p:cNvSpPr>
          <p:nvPr>
            <p:ph type="body" sz="quarter" idx="11"/>
          </p:nvPr>
        </p:nvSpPr>
        <p:spPr>
          <a:xfrm>
            <a:off x="431799" y="1844673"/>
            <a:ext cx="8280400" cy="4248151"/>
          </a:xfrm>
        </p:spPr>
        <p:txBody>
          <a:bodyPr>
            <a:noAutofit/>
          </a:bodyPr>
          <a:lstStyle/>
          <a:p>
            <a:pPr marL="396000" indent="-396000">
              <a:lnSpc>
                <a:spcPct val="113000"/>
              </a:lnSpc>
            </a:pPr>
            <a:r>
              <a:rPr lang="en-US" sz="2000" dirty="0">
                <a:solidFill>
                  <a:schemeClr val="tx1"/>
                </a:solidFill>
              </a:rPr>
              <a:t>If the disability is</a:t>
            </a:r>
            <a:r>
              <a:rPr lang="en-US" sz="2000" b="1" dirty="0">
                <a:solidFill>
                  <a:srgbClr val="FF0000"/>
                </a:solidFill>
              </a:rPr>
              <a:t> </a:t>
            </a:r>
            <a:r>
              <a:rPr lang="en-US" sz="2000" b="1" dirty="0">
                <a:solidFill>
                  <a:srgbClr val="C00000"/>
                </a:solidFill>
              </a:rPr>
              <a:t>temporary</a:t>
            </a:r>
            <a:r>
              <a:rPr lang="en-US" sz="2000" dirty="0">
                <a:solidFill>
                  <a:schemeClr val="tx1"/>
                </a:solidFill>
              </a:rPr>
              <a:t> (the disability is expected to last for </a:t>
            </a:r>
            <a:r>
              <a:rPr lang="en-US" sz="2000" b="1" dirty="0">
                <a:solidFill>
                  <a:srgbClr val="004C85"/>
                </a:solidFill>
              </a:rPr>
              <a:t>12 months or less)</a:t>
            </a:r>
            <a:r>
              <a:rPr lang="en-US" sz="2000" dirty="0">
                <a:solidFill>
                  <a:schemeClr val="tx1"/>
                </a:solidFill>
              </a:rPr>
              <a:t> – the ITR-DD is </a:t>
            </a:r>
            <a:r>
              <a:rPr lang="en-US" sz="2000" b="1" dirty="0">
                <a:solidFill>
                  <a:srgbClr val="004C85"/>
                </a:solidFill>
              </a:rPr>
              <a:t>valid for 12 </a:t>
            </a:r>
            <a:r>
              <a:rPr lang="en-US" sz="2000" b="1" dirty="0" smtClean="0">
                <a:solidFill>
                  <a:srgbClr val="004C85"/>
                </a:solidFill>
              </a:rPr>
              <a:t>months. </a:t>
            </a:r>
            <a:endParaRPr lang="en-US" sz="2000" b="1" dirty="0">
              <a:solidFill>
                <a:srgbClr val="004C85"/>
              </a:solidFill>
            </a:endParaRPr>
          </a:p>
          <a:p>
            <a:pPr marL="0" indent="0">
              <a:lnSpc>
                <a:spcPct val="113000"/>
              </a:lnSpc>
              <a:buNone/>
            </a:pPr>
            <a:endParaRPr lang="en-US" sz="2000" dirty="0">
              <a:solidFill>
                <a:schemeClr val="tx1"/>
              </a:solidFill>
            </a:endParaRPr>
          </a:p>
          <a:p>
            <a:pPr marL="396000" indent="-396000">
              <a:lnSpc>
                <a:spcPct val="113000"/>
              </a:lnSpc>
            </a:pPr>
            <a:r>
              <a:rPr lang="en-US" sz="2000" dirty="0">
                <a:solidFill>
                  <a:schemeClr val="tx1"/>
                </a:solidFill>
              </a:rPr>
              <a:t>If the disability is</a:t>
            </a:r>
            <a:r>
              <a:rPr lang="en-US" sz="2000" b="1" dirty="0">
                <a:solidFill>
                  <a:schemeClr val="tx1"/>
                </a:solidFill>
              </a:rPr>
              <a:t> </a:t>
            </a:r>
            <a:r>
              <a:rPr lang="en-US" sz="2000" b="1" dirty="0">
                <a:solidFill>
                  <a:srgbClr val="C00000"/>
                </a:solidFill>
              </a:rPr>
              <a:t>permanent</a:t>
            </a:r>
            <a:r>
              <a:rPr lang="en-US" sz="2000" b="1" dirty="0">
                <a:solidFill>
                  <a:schemeClr val="tx1"/>
                </a:solidFill>
              </a:rPr>
              <a:t> </a:t>
            </a:r>
            <a:r>
              <a:rPr lang="en-US" sz="2000" dirty="0">
                <a:solidFill>
                  <a:schemeClr val="tx1"/>
                </a:solidFill>
              </a:rPr>
              <a:t>(the disability is expected to last for </a:t>
            </a:r>
            <a:r>
              <a:rPr lang="en-US" sz="2000" b="1" u="sng" dirty="0">
                <a:solidFill>
                  <a:srgbClr val="004C85"/>
                </a:solidFill>
              </a:rPr>
              <a:t>more</a:t>
            </a:r>
            <a:r>
              <a:rPr lang="en-US" sz="2000" b="1" dirty="0">
                <a:solidFill>
                  <a:srgbClr val="004C85"/>
                </a:solidFill>
              </a:rPr>
              <a:t> than 12 months</a:t>
            </a:r>
            <a:r>
              <a:rPr lang="en-US" sz="2000" dirty="0">
                <a:solidFill>
                  <a:schemeClr val="tx1"/>
                </a:solidFill>
              </a:rPr>
              <a:t>)</a:t>
            </a:r>
            <a:r>
              <a:rPr lang="en-US" sz="2000" b="1" dirty="0">
                <a:solidFill>
                  <a:schemeClr val="tx1"/>
                </a:solidFill>
              </a:rPr>
              <a:t>:</a:t>
            </a:r>
            <a:endParaRPr lang="en-US" sz="2000" dirty="0">
              <a:solidFill>
                <a:schemeClr val="tx1"/>
              </a:solidFill>
            </a:endParaRPr>
          </a:p>
          <a:p>
            <a:pPr marL="396000" indent="-396000">
              <a:lnSpc>
                <a:spcPct val="113000"/>
              </a:lnSpc>
            </a:pPr>
            <a:endParaRPr lang="en-US" sz="2000" dirty="0">
              <a:solidFill>
                <a:schemeClr val="tx1"/>
              </a:solidFill>
            </a:endParaRPr>
          </a:p>
          <a:p>
            <a:pPr marL="796050" lvl="1" indent="-396000">
              <a:lnSpc>
                <a:spcPct val="113000"/>
              </a:lnSpc>
              <a:buFont typeface="Wingdings" panose="05000000000000000000" pitchFamily="2" charset="2"/>
              <a:buChar char="Ø"/>
            </a:pPr>
            <a:r>
              <a:rPr lang="en-US" sz="2000" dirty="0">
                <a:solidFill>
                  <a:schemeClr val="tx1"/>
                </a:solidFill>
              </a:rPr>
              <a:t>If the person qualified as a person with a disability for the first time on or after 1 March 2019, the ITR-DD will be </a:t>
            </a:r>
            <a:r>
              <a:rPr lang="en-US" sz="2000" b="1" dirty="0">
                <a:solidFill>
                  <a:srgbClr val="004C85"/>
                </a:solidFill>
              </a:rPr>
              <a:t>valid for 10 years; </a:t>
            </a:r>
            <a:r>
              <a:rPr lang="en-US" sz="2000" dirty="0">
                <a:solidFill>
                  <a:schemeClr val="tx1"/>
                </a:solidFill>
              </a:rPr>
              <a:t>and</a:t>
            </a:r>
          </a:p>
          <a:p>
            <a:pPr marL="396000" indent="-396000">
              <a:lnSpc>
                <a:spcPct val="113000"/>
              </a:lnSpc>
            </a:pPr>
            <a:endParaRPr lang="en-US" sz="2000" dirty="0">
              <a:solidFill>
                <a:schemeClr val="tx1"/>
              </a:solidFill>
            </a:endParaRPr>
          </a:p>
        </p:txBody>
      </p:sp>
      <p:sp>
        <p:nvSpPr>
          <p:cNvPr id="5" name="Text Placeholder 4"/>
          <p:cNvSpPr>
            <a:spLocks noGrp="1"/>
          </p:cNvSpPr>
          <p:nvPr>
            <p:ph type="body" sz="quarter" idx="12"/>
          </p:nvPr>
        </p:nvSpPr>
        <p:spPr>
          <a:xfrm>
            <a:off x="431799" y="1052513"/>
            <a:ext cx="7796214" cy="437806"/>
          </a:xfrm>
        </p:spPr>
        <p:txBody>
          <a:bodyPr>
            <a:normAutofit/>
          </a:bodyPr>
          <a:lstStyle/>
          <a:p>
            <a:r>
              <a:rPr lang="en-US" dirty="0"/>
              <a:t>For How long is the ITR-DD Valid?</a:t>
            </a:r>
            <a:endParaRPr lang="en-GB" dirty="0"/>
          </a:p>
        </p:txBody>
      </p:sp>
    </p:spTree>
    <p:extLst>
      <p:ext uri="{BB962C8B-B14F-4D97-AF65-F5344CB8AC3E}">
        <p14:creationId xmlns:p14="http://schemas.microsoft.com/office/powerpoint/2010/main" val="37849405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8280400" cy="532606"/>
          </a:xfrm>
        </p:spPr>
        <p:txBody>
          <a:bodyPr>
            <a:normAutofit fontScale="90000"/>
          </a:bodyPr>
          <a:lstStyle/>
          <a:p>
            <a:r>
              <a:rPr lang="en-US" dirty="0"/>
              <a:t>Confirmation of Diagnosis of Disability (ITR-DD)</a:t>
            </a:r>
            <a:endParaRPr lang="en-GB"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25</a:t>
            </a:fld>
            <a:endParaRPr lang="en-US" dirty="0"/>
          </a:p>
        </p:txBody>
      </p:sp>
      <p:sp>
        <p:nvSpPr>
          <p:cNvPr id="4" name="Text Placeholder 3"/>
          <p:cNvSpPr>
            <a:spLocks noGrp="1"/>
          </p:cNvSpPr>
          <p:nvPr>
            <p:ph type="body" sz="quarter" idx="11"/>
          </p:nvPr>
        </p:nvSpPr>
        <p:spPr>
          <a:xfrm>
            <a:off x="431799" y="1844673"/>
            <a:ext cx="8280400" cy="4248151"/>
          </a:xfrm>
        </p:spPr>
        <p:txBody>
          <a:bodyPr>
            <a:noAutofit/>
          </a:bodyPr>
          <a:lstStyle/>
          <a:p>
            <a:pPr lvl="1">
              <a:lnSpc>
                <a:spcPct val="113000"/>
              </a:lnSpc>
              <a:buFont typeface="Wingdings" panose="05000000000000000000" pitchFamily="2" charset="2"/>
              <a:buChar char="Ø"/>
            </a:pPr>
            <a:r>
              <a:rPr lang="en-US" sz="2000" dirty="0">
                <a:solidFill>
                  <a:schemeClr val="tx1"/>
                </a:solidFill>
              </a:rPr>
              <a:t>If the person qualified as a person with a disability for the first time </a:t>
            </a:r>
            <a:r>
              <a:rPr lang="en-US" sz="2000" b="1" dirty="0">
                <a:solidFill>
                  <a:srgbClr val="004C85"/>
                </a:solidFill>
              </a:rPr>
              <a:t>before 1 March 2019</a:t>
            </a:r>
            <a:r>
              <a:rPr lang="en-US" sz="2000" dirty="0">
                <a:solidFill>
                  <a:schemeClr val="tx1"/>
                </a:solidFill>
              </a:rPr>
              <a:t> and, on 1 March 2019, that person held a valid ITR-DD form expiring after that date, that ITR-DD will be </a:t>
            </a:r>
            <a:r>
              <a:rPr lang="en-US" sz="2000" b="1" dirty="0">
                <a:solidFill>
                  <a:srgbClr val="004C85"/>
                </a:solidFill>
              </a:rPr>
              <a:t>valid for a further five years from its date of </a:t>
            </a:r>
            <a:r>
              <a:rPr lang="en-US" sz="2000" b="1" dirty="0" smtClean="0">
                <a:solidFill>
                  <a:srgbClr val="004C85"/>
                </a:solidFill>
              </a:rPr>
              <a:t>expiry.</a:t>
            </a:r>
            <a:endParaRPr lang="en-US" sz="2000" b="1" dirty="0">
              <a:solidFill>
                <a:srgbClr val="004C85"/>
              </a:solidFill>
            </a:endParaRPr>
          </a:p>
          <a:p>
            <a:pPr marL="396000" indent="-396000">
              <a:lnSpc>
                <a:spcPct val="113000"/>
              </a:lnSpc>
            </a:pPr>
            <a:endParaRPr lang="en-US" sz="2000" dirty="0">
              <a:solidFill>
                <a:schemeClr val="tx1"/>
              </a:solidFill>
            </a:endParaRPr>
          </a:p>
          <a:p>
            <a:pPr marL="396000" indent="-396000">
              <a:lnSpc>
                <a:spcPct val="113000"/>
              </a:lnSpc>
            </a:pPr>
            <a:r>
              <a:rPr lang="en-US" sz="2000" dirty="0">
                <a:solidFill>
                  <a:schemeClr val="tx1"/>
                </a:solidFill>
              </a:rPr>
              <a:t>It is not necessary to complete a new ITR-DD until the date of expiry of that </a:t>
            </a:r>
            <a:r>
              <a:rPr lang="en-US" sz="2000" dirty="0" smtClean="0">
                <a:solidFill>
                  <a:schemeClr val="tx1"/>
                </a:solidFill>
              </a:rPr>
              <a:t>ITR-DD.</a:t>
            </a:r>
            <a:endParaRPr lang="en-US" sz="2000" dirty="0">
              <a:solidFill>
                <a:schemeClr val="tx1"/>
              </a:solidFill>
            </a:endParaRPr>
          </a:p>
          <a:p>
            <a:pPr marL="396000" indent="-396000">
              <a:lnSpc>
                <a:spcPct val="113000"/>
              </a:lnSpc>
            </a:pPr>
            <a:endParaRPr lang="en-US" sz="2000" dirty="0">
              <a:solidFill>
                <a:schemeClr val="tx1"/>
              </a:solidFill>
            </a:endParaRPr>
          </a:p>
          <a:p>
            <a:pPr marL="396000" indent="-396000">
              <a:lnSpc>
                <a:spcPct val="113000"/>
              </a:lnSpc>
            </a:pPr>
            <a:r>
              <a:rPr lang="en-US" sz="2000" dirty="0">
                <a:solidFill>
                  <a:schemeClr val="tx1"/>
                </a:solidFill>
              </a:rPr>
              <a:t>The </a:t>
            </a:r>
            <a:r>
              <a:rPr lang="en-US" sz="2000" b="1" dirty="0">
                <a:solidFill>
                  <a:srgbClr val="C00000"/>
                </a:solidFill>
              </a:rPr>
              <a:t>bottom line</a:t>
            </a:r>
            <a:r>
              <a:rPr lang="en-US" sz="2000" dirty="0">
                <a:solidFill>
                  <a:srgbClr val="C00000"/>
                </a:solidFill>
              </a:rPr>
              <a:t> </a:t>
            </a:r>
            <a:r>
              <a:rPr lang="en-US" sz="2000" dirty="0">
                <a:solidFill>
                  <a:schemeClr val="tx1"/>
                </a:solidFill>
              </a:rPr>
              <a:t>is that if the disability of a person is </a:t>
            </a:r>
            <a:r>
              <a:rPr lang="en-US" sz="2000" b="1" dirty="0">
                <a:solidFill>
                  <a:srgbClr val="C00000"/>
                </a:solidFill>
              </a:rPr>
              <a:t>permanent</a:t>
            </a:r>
            <a:r>
              <a:rPr lang="en-US" sz="2000" dirty="0">
                <a:solidFill>
                  <a:srgbClr val="C00000"/>
                </a:solidFill>
              </a:rPr>
              <a:t> </a:t>
            </a:r>
            <a:r>
              <a:rPr lang="en-US" sz="2000" dirty="0">
                <a:solidFill>
                  <a:schemeClr val="tx1"/>
                </a:solidFill>
              </a:rPr>
              <a:t>then a </a:t>
            </a:r>
            <a:r>
              <a:rPr lang="en-US" sz="2000" b="1" dirty="0">
                <a:solidFill>
                  <a:srgbClr val="004C85"/>
                </a:solidFill>
              </a:rPr>
              <a:t>“new” ITR-DD</a:t>
            </a:r>
            <a:r>
              <a:rPr lang="en-US" sz="2000" dirty="0">
                <a:solidFill>
                  <a:schemeClr val="tx1"/>
                </a:solidFill>
              </a:rPr>
              <a:t> </a:t>
            </a:r>
            <a:r>
              <a:rPr lang="en-US" sz="2000" b="1" dirty="0">
                <a:solidFill>
                  <a:srgbClr val="C00000"/>
                </a:solidFill>
              </a:rPr>
              <a:t>need not </a:t>
            </a:r>
            <a:r>
              <a:rPr lang="en-US" sz="2000" b="1" dirty="0">
                <a:solidFill>
                  <a:srgbClr val="004C85"/>
                </a:solidFill>
              </a:rPr>
              <a:t>be obtained for every year</a:t>
            </a:r>
            <a:r>
              <a:rPr lang="en-US" sz="2000" dirty="0">
                <a:solidFill>
                  <a:srgbClr val="004C85"/>
                </a:solidFill>
              </a:rPr>
              <a:t>! </a:t>
            </a:r>
            <a:r>
              <a:rPr lang="en-US" sz="2000" b="1" dirty="0">
                <a:solidFill>
                  <a:srgbClr val="004C85"/>
                </a:solidFill>
              </a:rPr>
              <a:t>A </a:t>
            </a:r>
            <a:r>
              <a:rPr lang="en-US" sz="2000" b="1" dirty="0">
                <a:solidFill>
                  <a:srgbClr val="C00000"/>
                </a:solidFill>
              </a:rPr>
              <a:t>“new” </a:t>
            </a:r>
            <a:r>
              <a:rPr lang="en-US" sz="2000" b="1" dirty="0">
                <a:solidFill>
                  <a:srgbClr val="004C85"/>
                </a:solidFill>
              </a:rPr>
              <a:t>ITR-DD </a:t>
            </a:r>
            <a:r>
              <a:rPr lang="en-US" sz="2000" b="1" dirty="0">
                <a:solidFill>
                  <a:srgbClr val="C00000"/>
                </a:solidFill>
              </a:rPr>
              <a:t>must </a:t>
            </a:r>
            <a:r>
              <a:rPr lang="en-US" sz="2000" b="1" dirty="0">
                <a:solidFill>
                  <a:srgbClr val="004C85"/>
                </a:solidFill>
              </a:rPr>
              <a:t>only be obtained once the validity period of an ITR-DD has lapsed.</a:t>
            </a:r>
          </a:p>
          <a:p>
            <a:pPr marL="396000" indent="-396000">
              <a:lnSpc>
                <a:spcPct val="113000"/>
              </a:lnSpc>
            </a:pPr>
            <a:endParaRPr lang="en-US" sz="2000" dirty="0">
              <a:solidFill>
                <a:srgbClr val="004C85"/>
              </a:solidFill>
            </a:endParaRPr>
          </a:p>
        </p:txBody>
      </p:sp>
      <p:sp>
        <p:nvSpPr>
          <p:cNvPr id="5" name="Text Placeholder 4"/>
          <p:cNvSpPr>
            <a:spLocks noGrp="1"/>
          </p:cNvSpPr>
          <p:nvPr>
            <p:ph type="body" sz="quarter" idx="12"/>
          </p:nvPr>
        </p:nvSpPr>
        <p:spPr>
          <a:xfrm>
            <a:off x="431799" y="1052513"/>
            <a:ext cx="7796214" cy="437806"/>
          </a:xfrm>
        </p:spPr>
        <p:txBody>
          <a:bodyPr>
            <a:normAutofit/>
          </a:bodyPr>
          <a:lstStyle/>
          <a:p>
            <a:r>
              <a:rPr lang="en-US" dirty="0"/>
              <a:t>For How long is the ITR-DD Valid?</a:t>
            </a:r>
            <a:endParaRPr lang="en-GB" dirty="0"/>
          </a:p>
        </p:txBody>
      </p:sp>
    </p:spTree>
    <p:extLst>
      <p:ext uri="{BB962C8B-B14F-4D97-AF65-F5344CB8AC3E}">
        <p14:creationId xmlns:p14="http://schemas.microsoft.com/office/powerpoint/2010/main" val="34024727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8280400" cy="532606"/>
          </a:xfrm>
        </p:spPr>
        <p:txBody>
          <a:bodyPr>
            <a:normAutofit/>
          </a:bodyPr>
          <a:lstStyle/>
          <a:p>
            <a:r>
              <a:rPr lang="en-US" dirty="0"/>
              <a:t>Disability Expenses</a:t>
            </a:r>
            <a:endParaRPr lang="en-GB"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26</a:t>
            </a:fld>
            <a:endParaRPr lang="en-US" dirty="0"/>
          </a:p>
        </p:txBody>
      </p:sp>
      <p:sp>
        <p:nvSpPr>
          <p:cNvPr id="4" name="Text Placeholder 3"/>
          <p:cNvSpPr>
            <a:spLocks noGrp="1"/>
          </p:cNvSpPr>
          <p:nvPr>
            <p:ph type="body" sz="quarter" idx="11"/>
          </p:nvPr>
        </p:nvSpPr>
        <p:spPr>
          <a:xfrm>
            <a:off x="431799" y="1844673"/>
            <a:ext cx="8280400" cy="4248151"/>
          </a:xfrm>
        </p:spPr>
        <p:txBody>
          <a:bodyPr>
            <a:noAutofit/>
          </a:bodyPr>
          <a:lstStyle/>
          <a:p>
            <a:pPr marL="396000" indent="-396000">
              <a:lnSpc>
                <a:spcPct val="113000"/>
              </a:lnSpc>
            </a:pPr>
            <a:r>
              <a:rPr lang="en-US" sz="2000" dirty="0">
                <a:solidFill>
                  <a:schemeClr val="tx1"/>
                </a:solidFill>
              </a:rPr>
              <a:t>The </a:t>
            </a:r>
            <a:r>
              <a:rPr lang="en-US" sz="2000" b="1" dirty="0">
                <a:solidFill>
                  <a:srgbClr val="004C85"/>
                </a:solidFill>
              </a:rPr>
              <a:t>Taxpayer</a:t>
            </a:r>
            <a:r>
              <a:rPr lang="en-US" sz="2000" dirty="0">
                <a:solidFill>
                  <a:schemeClr val="tx1"/>
                </a:solidFill>
              </a:rPr>
              <a:t>;</a:t>
            </a:r>
          </a:p>
          <a:p>
            <a:pPr marL="396000" indent="-396000">
              <a:lnSpc>
                <a:spcPct val="113000"/>
              </a:lnSpc>
            </a:pPr>
            <a:endParaRPr lang="en-US" sz="2000" dirty="0">
              <a:solidFill>
                <a:schemeClr val="tx1"/>
              </a:solidFill>
            </a:endParaRPr>
          </a:p>
          <a:p>
            <a:pPr marL="396000" indent="-396000">
              <a:lnSpc>
                <a:spcPct val="113000"/>
              </a:lnSpc>
            </a:pPr>
            <a:r>
              <a:rPr lang="en-US" sz="2000" dirty="0" smtClean="0">
                <a:solidFill>
                  <a:schemeClr val="tx1"/>
                </a:solidFill>
              </a:rPr>
              <a:t>the </a:t>
            </a:r>
            <a:r>
              <a:rPr lang="en-US" sz="2000" dirty="0">
                <a:solidFill>
                  <a:schemeClr val="tx1"/>
                </a:solidFill>
              </a:rPr>
              <a:t>taxpayer’s </a:t>
            </a:r>
            <a:r>
              <a:rPr lang="en-US" sz="2000" b="1" dirty="0">
                <a:solidFill>
                  <a:srgbClr val="004C85"/>
                </a:solidFill>
              </a:rPr>
              <a:t>Spouse</a:t>
            </a:r>
            <a:r>
              <a:rPr lang="en-US" sz="2000" dirty="0">
                <a:solidFill>
                  <a:schemeClr val="tx1"/>
                </a:solidFill>
              </a:rPr>
              <a:t>;</a:t>
            </a:r>
          </a:p>
          <a:p>
            <a:pPr marL="0" indent="0">
              <a:lnSpc>
                <a:spcPct val="113000"/>
              </a:lnSpc>
              <a:buNone/>
            </a:pPr>
            <a:endParaRPr lang="en-US" sz="2000" dirty="0">
              <a:solidFill>
                <a:schemeClr val="tx1"/>
              </a:solidFill>
            </a:endParaRPr>
          </a:p>
          <a:p>
            <a:pPr marL="396000" indent="-396000">
              <a:lnSpc>
                <a:spcPct val="113000"/>
              </a:lnSpc>
            </a:pPr>
            <a:r>
              <a:rPr lang="en-US" sz="2000" dirty="0" smtClean="0">
                <a:solidFill>
                  <a:schemeClr val="tx1"/>
                </a:solidFill>
              </a:rPr>
              <a:t>the </a:t>
            </a:r>
            <a:r>
              <a:rPr lang="en-US" sz="2000" dirty="0">
                <a:solidFill>
                  <a:schemeClr val="tx1"/>
                </a:solidFill>
              </a:rPr>
              <a:t>taxpayer’s </a:t>
            </a:r>
            <a:r>
              <a:rPr lang="en-US" sz="2000" b="1" dirty="0">
                <a:solidFill>
                  <a:srgbClr val="004C85"/>
                </a:solidFill>
              </a:rPr>
              <a:t>Child</a:t>
            </a:r>
            <a:r>
              <a:rPr lang="en-US" sz="2000" dirty="0">
                <a:solidFill>
                  <a:schemeClr val="tx1"/>
                </a:solidFill>
              </a:rPr>
              <a:t> and the </a:t>
            </a:r>
            <a:r>
              <a:rPr lang="en-US" sz="2000" b="1" dirty="0">
                <a:solidFill>
                  <a:srgbClr val="004C85"/>
                </a:solidFill>
              </a:rPr>
              <a:t>Child of the Spouse</a:t>
            </a:r>
            <a:r>
              <a:rPr lang="en-US" sz="2000" dirty="0">
                <a:solidFill>
                  <a:schemeClr val="tx1"/>
                </a:solidFill>
              </a:rPr>
              <a:t>;</a:t>
            </a:r>
          </a:p>
          <a:p>
            <a:pPr marL="0" indent="0">
              <a:lnSpc>
                <a:spcPct val="113000"/>
              </a:lnSpc>
              <a:buNone/>
            </a:pPr>
            <a:endParaRPr lang="en-US" sz="2000" dirty="0">
              <a:solidFill>
                <a:schemeClr val="tx1"/>
              </a:solidFill>
            </a:endParaRPr>
          </a:p>
          <a:p>
            <a:pPr marL="396000" indent="-396000">
              <a:lnSpc>
                <a:spcPct val="113000"/>
              </a:lnSpc>
            </a:pPr>
            <a:r>
              <a:rPr lang="en-US" sz="2000" dirty="0" smtClean="0">
                <a:solidFill>
                  <a:schemeClr val="tx1"/>
                </a:solidFill>
              </a:rPr>
              <a:t>any </a:t>
            </a:r>
            <a:r>
              <a:rPr lang="en-US" sz="2000" dirty="0">
                <a:solidFill>
                  <a:schemeClr val="tx1"/>
                </a:solidFill>
              </a:rPr>
              <a:t>other </a:t>
            </a:r>
            <a:r>
              <a:rPr lang="en-US" sz="2000" b="1" dirty="0">
                <a:solidFill>
                  <a:srgbClr val="004C85"/>
                </a:solidFill>
              </a:rPr>
              <a:t>member</a:t>
            </a:r>
            <a:r>
              <a:rPr lang="en-US" sz="2000" dirty="0">
                <a:solidFill>
                  <a:schemeClr val="tx1"/>
                </a:solidFill>
              </a:rPr>
              <a:t> of a taxpayer’s </a:t>
            </a:r>
            <a:r>
              <a:rPr lang="en-US" sz="2000" b="1" dirty="0">
                <a:solidFill>
                  <a:srgbClr val="004C85"/>
                </a:solidFill>
              </a:rPr>
              <a:t>family</a:t>
            </a:r>
            <a:r>
              <a:rPr lang="en-US" sz="2000" dirty="0">
                <a:solidFill>
                  <a:schemeClr val="tx1"/>
                </a:solidFill>
              </a:rPr>
              <a:t> in respect of whom the taxpayer is liable for family care and </a:t>
            </a:r>
            <a:r>
              <a:rPr lang="en-US" sz="2000" dirty="0" smtClean="0">
                <a:solidFill>
                  <a:schemeClr val="tx1"/>
                </a:solidFill>
              </a:rPr>
              <a:t>support; </a:t>
            </a:r>
            <a:r>
              <a:rPr lang="en-US" sz="2000" dirty="0">
                <a:solidFill>
                  <a:schemeClr val="tx1"/>
                </a:solidFill>
              </a:rPr>
              <a:t>and</a:t>
            </a:r>
          </a:p>
          <a:p>
            <a:pPr marL="396000" indent="-396000">
              <a:lnSpc>
                <a:spcPct val="113000"/>
              </a:lnSpc>
            </a:pPr>
            <a:endParaRPr lang="en-US" sz="2000" dirty="0">
              <a:solidFill>
                <a:schemeClr val="tx1"/>
              </a:solidFill>
            </a:endParaRPr>
          </a:p>
          <a:p>
            <a:pPr marL="396000" indent="-396000">
              <a:lnSpc>
                <a:spcPct val="113000"/>
              </a:lnSpc>
            </a:pPr>
            <a:r>
              <a:rPr lang="en-US" sz="2000" dirty="0" smtClean="0">
                <a:solidFill>
                  <a:schemeClr val="tx1"/>
                </a:solidFill>
              </a:rPr>
              <a:t>any </a:t>
            </a:r>
            <a:r>
              <a:rPr lang="en-US" sz="2000" dirty="0">
                <a:solidFill>
                  <a:schemeClr val="tx1"/>
                </a:solidFill>
              </a:rPr>
              <a:t>other </a:t>
            </a:r>
            <a:r>
              <a:rPr lang="en-US" sz="2000" b="1" dirty="0">
                <a:solidFill>
                  <a:srgbClr val="004C85"/>
                </a:solidFill>
              </a:rPr>
              <a:t>person who is </a:t>
            </a:r>
            <a:r>
              <a:rPr lang="en-GB" sz="2000" b="1" dirty="0">
                <a:solidFill>
                  <a:srgbClr val="004C85"/>
                </a:solidFill>
              </a:rPr>
              <a:t>recognised</a:t>
            </a:r>
            <a:r>
              <a:rPr lang="en-US" sz="2000" b="1" dirty="0">
                <a:solidFill>
                  <a:srgbClr val="004C85"/>
                </a:solidFill>
              </a:rPr>
              <a:t> as a dependant </a:t>
            </a:r>
            <a:r>
              <a:rPr lang="en-US" sz="2000" dirty="0">
                <a:solidFill>
                  <a:schemeClr val="tx1"/>
                </a:solidFill>
              </a:rPr>
              <a:t>of that </a:t>
            </a:r>
            <a:r>
              <a:rPr lang="en-US" sz="2000" b="1" dirty="0">
                <a:solidFill>
                  <a:srgbClr val="004C85"/>
                </a:solidFill>
              </a:rPr>
              <a:t>taxpayer’s medical scheme. </a:t>
            </a:r>
          </a:p>
          <a:p>
            <a:pPr marL="396000" indent="-396000">
              <a:lnSpc>
                <a:spcPct val="113000"/>
              </a:lnSpc>
            </a:pPr>
            <a:endParaRPr lang="en-US" sz="2000" dirty="0">
              <a:solidFill>
                <a:schemeClr val="tx1"/>
              </a:solidFill>
            </a:endParaRPr>
          </a:p>
        </p:txBody>
      </p:sp>
      <p:sp>
        <p:nvSpPr>
          <p:cNvPr id="5" name="Text Placeholder 4"/>
          <p:cNvSpPr>
            <a:spLocks noGrp="1"/>
          </p:cNvSpPr>
          <p:nvPr>
            <p:ph type="body" sz="quarter" idx="12"/>
          </p:nvPr>
        </p:nvSpPr>
        <p:spPr>
          <a:xfrm>
            <a:off x="431799" y="1052513"/>
            <a:ext cx="7796214" cy="437806"/>
          </a:xfrm>
        </p:spPr>
        <p:txBody>
          <a:bodyPr>
            <a:normAutofit/>
          </a:bodyPr>
          <a:lstStyle/>
          <a:p>
            <a:r>
              <a:rPr lang="en-US" dirty="0"/>
              <a:t>Who’s Disability Expenses can be claimed?</a:t>
            </a:r>
            <a:endParaRPr lang="en-GB" dirty="0"/>
          </a:p>
        </p:txBody>
      </p:sp>
    </p:spTree>
    <p:extLst>
      <p:ext uri="{BB962C8B-B14F-4D97-AF65-F5344CB8AC3E}">
        <p14:creationId xmlns:p14="http://schemas.microsoft.com/office/powerpoint/2010/main" val="31133318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8280400" cy="532606"/>
          </a:xfrm>
        </p:spPr>
        <p:txBody>
          <a:bodyPr>
            <a:normAutofit/>
          </a:bodyPr>
          <a:lstStyle/>
          <a:p>
            <a:r>
              <a:rPr lang="en-US" dirty="0"/>
              <a:t>Disability Expenses</a:t>
            </a:r>
            <a:endParaRPr lang="en-GB"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27</a:t>
            </a:fld>
            <a:endParaRPr lang="en-US" dirty="0"/>
          </a:p>
        </p:txBody>
      </p:sp>
      <p:sp>
        <p:nvSpPr>
          <p:cNvPr id="4" name="Text Placeholder 3"/>
          <p:cNvSpPr>
            <a:spLocks noGrp="1"/>
          </p:cNvSpPr>
          <p:nvPr>
            <p:ph type="body" sz="quarter" idx="11"/>
          </p:nvPr>
        </p:nvSpPr>
        <p:spPr>
          <a:xfrm>
            <a:off x="431799" y="1844673"/>
            <a:ext cx="8280400" cy="4248151"/>
          </a:xfrm>
        </p:spPr>
        <p:txBody>
          <a:bodyPr>
            <a:noAutofit/>
          </a:bodyPr>
          <a:lstStyle/>
          <a:p>
            <a:pPr marL="396000" indent="-396000">
              <a:lnSpc>
                <a:spcPct val="113000"/>
              </a:lnSpc>
            </a:pPr>
            <a:r>
              <a:rPr lang="en-US" sz="2000" dirty="0">
                <a:solidFill>
                  <a:schemeClr val="tx1"/>
                </a:solidFill>
              </a:rPr>
              <a:t>Any expenditure that is </a:t>
            </a:r>
            <a:r>
              <a:rPr lang="en-US" sz="2000" b="1" dirty="0">
                <a:solidFill>
                  <a:srgbClr val="004C85"/>
                </a:solidFill>
              </a:rPr>
              <a:t>prescribed (listed) by the Commissioner;</a:t>
            </a:r>
          </a:p>
          <a:p>
            <a:pPr marL="396000" indent="-396000">
              <a:lnSpc>
                <a:spcPct val="113000"/>
              </a:lnSpc>
            </a:pPr>
            <a:endParaRPr lang="en-US" sz="2000" dirty="0">
              <a:solidFill>
                <a:schemeClr val="tx1"/>
              </a:solidFill>
            </a:endParaRPr>
          </a:p>
          <a:p>
            <a:pPr marL="396000" indent="-396000">
              <a:lnSpc>
                <a:spcPct val="113000"/>
              </a:lnSpc>
            </a:pPr>
            <a:r>
              <a:rPr lang="en-US" sz="2000" dirty="0">
                <a:solidFill>
                  <a:schemeClr val="tx1"/>
                </a:solidFill>
              </a:rPr>
              <a:t>other than expenditure </a:t>
            </a:r>
            <a:r>
              <a:rPr lang="en-US" sz="2000" b="1" dirty="0">
                <a:solidFill>
                  <a:srgbClr val="004C85"/>
                </a:solidFill>
              </a:rPr>
              <a:t>recoverable</a:t>
            </a:r>
            <a:r>
              <a:rPr lang="en-US" sz="2000" dirty="0">
                <a:solidFill>
                  <a:schemeClr val="tx1"/>
                </a:solidFill>
              </a:rPr>
              <a:t> by the taxpayer or his or her spouse;</a:t>
            </a:r>
          </a:p>
          <a:p>
            <a:pPr marL="0" indent="0">
              <a:lnSpc>
                <a:spcPct val="113000"/>
              </a:lnSpc>
              <a:buNone/>
            </a:pPr>
            <a:endParaRPr lang="en-US" sz="2000" dirty="0">
              <a:solidFill>
                <a:schemeClr val="tx1"/>
              </a:solidFill>
            </a:endParaRPr>
          </a:p>
          <a:p>
            <a:pPr marL="396000" indent="-396000">
              <a:lnSpc>
                <a:spcPct val="113000"/>
              </a:lnSpc>
            </a:pPr>
            <a:r>
              <a:rPr lang="en-US" sz="2000" b="1" dirty="0">
                <a:solidFill>
                  <a:srgbClr val="004C85"/>
                </a:solidFill>
              </a:rPr>
              <a:t>necessarily incurred</a:t>
            </a:r>
            <a:r>
              <a:rPr lang="en-US" sz="2000" dirty="0">
                <a:solidFill>
                  <a:schemeClr val="tx1"/>
                </a:solidFill>
              </a:rPr>
              <a:t> and </a:t>
            </a:r>
            <a:r>
              <a:rPr lang="en-US" sz="2000" b="1" dirty="0">
                <a:solidFill>
                  <a:srgbClr val="004C85"/>
                </a:solidFill>
              </a:rPr>
              <a:t>paid</a:t>
            </a:r>
            <a:r>
              <a:rPr lang="en-US" sz="2000" dirty="0">
                <a:solidFill>
                  <a:schemeClr val="tx1"/>
                </a:solidFill>
              </a:rPr>
              <a:t> by the taxpayer;</a:t>
            </a:r>
          </a:p>
          <a:p>
            <a:pPr marL="396000" indent="-396000">
              <a:lnSpc>
                <a:spcPct val="113000"/>
              </a:lnSpc>
            </a:pPr>
            <a:endParaRPr lang="en-US" sz="2000" dirty="0">
              <a:solidFill>
                <a:schemeClr val="tx1"/>
              </a:solidFill>
            </a:endParaRPr>
          </a:p>
          <a:p>
            <a:pPr marL="396000" indent="-396000">
              <a:lnSpc>
                <a:spcPct val="113000"/>
              </a:lnSpc>
            </a:pPr>
            <a:r>
              <a:rPr lang="en-US" sz="2000" dirty="0">
                <a:solidFill>
                  <a:schemeClr val="tx1"/>
                </a:solidFill>
              </a:rPr>
              <a:t>during the </a:t>
            </a:r>
            <a:r>
              <a:rPr lang="en-US" sz="2000" b="1" dirty="0">
                <a:solidFill>
                  <a:srgbClr val="004C85"/>
                </a:solidFill>
              </a:rPr>
              <a:t>year of assessment;</a:t>
            </a:r>
          </a:p>
          <a:p>
            <a:pPr marL="396000" indent="-396000">
              <a:lnSpc>
                <a:spcPct val="113000"/>
              </a:lnSpc>
            </a:pPr>
            <a:endParaRPr lang="en-US" sz="2000" dirty="0">
              <a:solidFill>
                <a:schemeClr val="tx1"/>
              </a:solidFill>
            </a:endParaRPr>
          </a:p>
          <a:p>
            <a:pPr marL="396000" indent="-396000">
              <a:lnSpc>
                <a:spcPct val="113000"/>
              </a:lnSpc>
            </a:pPr>
            <a:r>
              <a:rPr lang="en-US" sz="2000" dirty="0">
                <a:solidFill>
                  <a:schemeClr val="tx1"/>
                </a:solidFill>
              </a:rPr>
              <a:t>in </a:t>
            </a:r>
            <a:r>
              <a:rPr lang="en-US" sz="2000" b="1" dirty="0">
                <a:solidFill>
                  <a:srgbClr val="004C85"/>
                </a:solidFill>
              </a:rPr>
              <a:t>consequence</a:t>
            </a:r>
            <a:r>
              <a:rPr lang="en-US" sz="2000" dirty="0">
                <a:solidFill>
                  <a:schemeClr val="tx1"/>
                </a:solidFill>
              </a:rPr>
              <a:t> of any </a:t>
            </a:r>
            <a:r>
              <a:rPr lang="en-US" sz="2000" b="1" dirty="0">
                <a:solidFill>
                  <a:srgbClr val="004C85"/>
                </a:solidFill>
              </a:rPr>
              <a:t>physical impairment </a:t>
            </a:r>
            <a:r>
              <a:rPr lang="en-US" sz="2000" dirty="0">
                <a:solidFill>
                  <a:schemeClr val="tx1"/>
                </a:solidFill>
              </a:rPr>
              <a:t>or</a:t>
            </a:r>
            <a:r>
              <a:rPr lang="en-US" sz="2000" b="1" dirty="0">
                <a:solidFill>
                  <a:srgbClr val="004C85"/>
                </a:solidFill>
              </a:rPr>
              <a:t> disability; </a:t>
            </a:r>
            <a:r>
              <a:rPr lang="en-US" sz="2000" dirty="0">
                <a:solidFill>
                  <a:schemeClr val="tx1"/>
                </a:solidFill>
              </a:rPr>
              <a:t>and</a:t>
            </a:r>
          </a:p>
          <a:p>
            <a:pPr marL="396000" indent="-396000">
              <a:lnSpc>
                <a:spcPct val="113000"/>
              </a:lnSpc>
            </a:pPr>
            <a:endParaRPr lang="en-US" sz="2000" dirty="0">
              <a:solidFill>
                <a:schemeClr val="tx1"/>
              </a:solidFill>
            </a:endParaRPr>
          </a:p>
          <a:p>
            <a:pPr marL="396000" indent="-396000">
              <a:lnSpc>
                <a:spcPct val="113000"/>
              </a:lnSpc>
            </a:pPr>
            <a:r>
              <a:rPr lang="en-US" sz="2000" dirty="0">
                <a:solidFill>
                  <a:schemeClr val="tx1"/>
                </a:solidFill>
              </a:rPr>
              <a:t>suffered by the taxpayer or any dependant of the taxpayer.</a:t>
            </a:r>
          </a:p>
        </p:txBody>
      </p:sp>
      <p:sp>
        <p:nvSpPr>
          <p:cNvPr id="5" name="Text Placeholder 4"/>
          <p:cNvSpPr>
            <a:spLocks noGrp="1"/>
          </p:cNvSpPr>
          <p:nvPr>
            <p:ph type="body" sz="quarter" idx="12"/>
          </p:nvPr>
        </p:nvSpPr>
        <p:spPr>
          <a:xfrm>
            <a:off x="431799" y="1052513"/>
            <a:ext cx="7796214" cy="437806"/>
          </a:xfrm>
        </p:spPr>
        <p:txBody>
          <a:bodyPr>
            <a:normAutofit/>
          </a:bodyPr>
          <a:lstStyle/>
          <a:p>
            <a:r>
              <a:rPr lang="en-US" dirty="0"/>
              <a:t>What is Disability Expenses?</a:t>
            </a:r>
            <a:endParaRPr lang="en-GB" dirty="0"/>
          </a:p>
        </p:txBody>
      </p:sp>
    </p:spTree>
    <p:extLst>
      <p:ext uri="{BB962C8B-B14F-4D97-AF65-F5344CB8AC3E}">
        <p14:creationId xmlns:p14="http://schemas.microsoft.com/office/powerpoint/2010/main" val="1859793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8280400" cy="532606"/>
          </a:xfrm>
        </p:spPr>
        <p:txBody>
          <a:bodyPr>
            <a:normAutofit/>
          </a:bodyPr>
          <a:lstStyle/>
          <a:p>
            <a:r>
              <a:rPr lang="en-US" dirty="0"/>
              <a:t>Disability Expenses</a:t>
            </a:r>
            <a:endParaRPr lang="en-GB"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28</a:t>
            </a:fld>
            <a:endParaRPr lang="en-US" dirty="0"/>
          </a:p>
        </p:txBody>
      </p:sp>
      <p:sp>
        <p:nvSpPr>
          <p:cNvPr id="4" name="Text Placeholder 3"/>
          <p:cNvSpPr>
            <a:spLocks noGrp="1"/>
          </p:cNvSpPr>
          <p:nvPr>
            <p:ph type="body" sz="quarter" idx="11"/>
          </p:nvPr>
        </p:nvSpPr>
        <p:spPr>
          <a:xfrm>
            <a:off x="431799" y="1844673"/>
            <a:ext cx="8280400" cy="4248151"/>
          </a:xfrm>
        </p:spPr>
        <p:txBody>
          <a:bodyPr>
            <a:noAutofit/>
          </a:bodyPr>
          <a:lstStyle/>
          <a:p>
            <a:pPr marL="396000" indent="-396000">
              <a:lnSpc>
                <a:spcPct val="113000"/>
              </a:lnSpc>
            </a:pPr>
            <a:r>
              <a:rPr lang="en-US" sz="2000" dirty="0">
                <a:solidFill>
                  <a:schemeClr val="tx1"/>
                </a:solidFill>
              </a:rPr>
              <a:t>The </a:t>
            </a:r>
            <a:r>
              <a:rPr lang="en-US" sz="2000" b="1" dirty="0">
                <a:solidFill>
                  <a:srgbClr val="004C85"/>
                </a:solidFill>
              </a:rPr>
              <a:t>prescribed expenditure</a:t>
            </a:r>
            <a:r>
              <a:rPr lang="en-US" sz="2000" dirty="0">
                <a:solidFill>
                  <a:srgbClr val="004C85"/>
                </a:solidFill>
              </a:rPr>
              <a:t> </a:t>
            </a:r>
            <a:r>
              <a:rPr lang="en-US" sz="2000" dirty="0">
                <a:solidFill>
                  <a:schemeClr val="tx1"/>
                </a:solidFill>
              </a:rPr>
              <a:t>was listed in the </a:t>
            </a:r>
            <a:r>
              <a:rPr lang="en-US" sz="2000" b="1" dirty="0">
                <a:solidFill>
                  <a:srgbClr val="004C85"/>
                </a:solidFill>
              </a:rPr>
              <a:t>List of Qualifying Physical Impairment or Disability Expenditure</a:t>
            </a:r>
            <a:r>
              <a:rPr lang="en-US" sz="2000" dirty="0">
                <a:solidFill>
                  <a:schemeClr val="tx1"/>
                </a:solidFill>
              </a:rPr>
              <a:t> </a:t>
            </a:r>
            <a:r>
              <a:rPr lang="en-US" sz="2000" b="1" dirty="0">
                <a:solidFill>
                  <a:srgbClr val="C00000"/>
                </a:solidFill>
              </a:rPr>
              <a:t>(Revised on 29 October 2021, effective date: 1 March 2020</a:t>
            </a:r>
            <a:r>
              <a:rPr lang="en-US" sz="2000" b="1" dirty="0" smtClean="0">
                <a:solidFill>
                  <a:srgbClr val="C00000"/>
                </a:solidFill>
              </a:rPr>
              <a:t>).</a:t>
            </a:r>
            <a:endParaRPr lang="en-US" sz="2000" b="1" dirty="0">
              <a:solidFill>
                <a:srgbClr val="C00000"/>
              </a:solidFill>
            </a:endParaRPr>
          </a:p>
          <a:p>
            <a:pPr marL="396000" indent="-396000">
              <a:lnSpc>
                <a:spcPct val="113000"/>
              </a:lnSpc>
            </a:pPr>
            <a:endParaRPr lang="en-US" sz="2000" dirty="0">
              <a:solidFill>
                <a:schemeClr val="tx1"/>
              </a:solidFill>
            </a:endParaRPr>
          </a:p>
          <a:p>
            <a:pPr marL="396000" indent="-396000">
              <a:lnSpc>
                <a:spcPct val="113000"/>
              </a:lnSpc>
            </a:pPr>
            <a:r>
              <a:rPr lang="en-US" sz="2000" dirty="0">
                <a:solidFill>
                  <a:schemeClr val="tx1"/>
                </a:solidFill>
              </a:rPr>
              <a:t> The list categorises expenses as follows:</a:t>
            </a:r>
          </a:p>
          <a:p>
            <a:pPr marL="0" indent="0">
              <a:lnSpc>
                <a:spcPct val="113000"/>
              </a:lnSpc>
              <a:buNone/>
            </a:pPr>
            <a:endParaRPr lang="en-US" sz="2000" dirty="0">
              <a:solidFill>
                <a:schemeClr val="tx1"/>
              </a:solidFill>
            </a:endParaRPr>
          </a:p>
          <a:p>
            <a:pPr marL="796050" lvl="1" indent="-396000">
              <a:lnSpc>
                <a:spcPct val="113000"/>
              </a:lnSpc>
              <a:buFont typeface="Wingdings" panose="05000000000000000000" pitchFamily="2" charset="2"/>
              <a:buChar char="Ø"/>
            </a:pPr>
            <a:r>
              <a:rPr lang="en-US" sz="2000" dirty="0" smtClean="0">
                <a:solidFill>
                  <a:schemeClr val="tx1"/>
                </a:solidFill>
              </a:rPr>
              <a:t>personal care attendant expenses</a:t>
            </a:r>
            <a:r>
              <a:rPr lang="en-US" sz="2000" dirty="0">
                <a:solidFill>
                  <a:schemeClr val="tx1"/>
                </a:solidFill>
              </a:rPr>
              <a:t>;</a:t>
            </a:r>
          </a:p>
          <a:p>
            <a:pPr marL="796050" lvl="1" indent="-396000">
              <a:lnSpc>
                <a:spcPct val="113000"/>
              </a:lnSpc>
              <a:buFont typeface="Wingdings" panose="05000000000000000000" pitchFamily="2" charset="2"/>
              <a:buChar char="Ø"/>
            </a:pPr>
            <a:endParaRPr lang="en-US" sz="2000" dirty="0">
              <a:solidFill>
                <a:schemeClr val="tx1"/>
              </a:solidFill>
            </a:endParaRPr>
          </a:p>
          <a:p>
            <a:pPr marL="796050" lvl="1" indent="-396000">
              <a:lnSpc>
                <a:spcPct val="113000"/>
              </a:lnSpc>
              <a:buFont typeface="Wingdings" panose="05000000000000000000" pitchFamily="2" charset="2"/>
              <a:buChar char="Ø"/>
            </a:pPr>
            <a:r>
              <a:rPr lang="en-US" sz="2000" dirty="0" smtClean="0">
                <a:solidFill>
                  <a:schemeClr val="tx1"/>
                </a:solidFill>
              </a:rPr>
              <a:t>travel </a:t>
            </a:r>
            <a:r>
              <a:rPr lang="en-US" sz="2000" dirty="0">
                <a:solidFill>
                  <a:schemeClr val="tx1"/>
                </a:solidFill>
              </a:rPr>
              <a:t>and </a:t>
            </a:r>
            <a:r>
              <a:rPr lang="en-US" sz="2000" dirty="0" smtClean="0">
                <a:solidFill>
                  <a:schemeClr val="tx1"/>
                </a:solidFill>
              </a:rPr>
              <a:t>transportation</a:t>
            </a:r>
            <a:r>
              <a:rPr lang="en-US" sz="2000" dirty="0">
                <a:solidFill>
                  <a:schemeClr val="tx1"/>
                </a:solidFill>
              </a:rPr>
              <a:t>;</a:t>
            </a:r>
          </a:p>
          <a:p>
            <a:pPr marL="742950" lvl="1" indent="-342900">
              <a:lnSpc>
                <a:spcPct val="113000"/>
              </a:lnSpc>
              <a:buFont typeface="Wingdings" panose="05000000000000000000" pitchFamily="2" charset="2"/>
              <a:buChar char="Ø"/>
            </a:pPr>
            <a:endParaRPr lang="en-US" sz="2000" dirty="0">
              <a:solidFill>
                <a:schemeClr val="tx1"/>
              </a:solidFill>
            </a:endParaRPr>
          </a:p>
          <a:p>
            <a:pPr marL="796050" lvl="1" indent="-396000">
              <a:lnSpc>
                <a:spcPct val="113000"/>
              </a:lnSpc>
              <a:buFont typeface="Wingdings" panose="05000000000000000000" pitchFamily="2" charset="2"/>
              <a:buChar char="Ø"/>
            </a:pPr>
            <a:r>
              <a:rPr lang="en-US" sz="2000" dirty="0" smtClean="0">
                <a:solidFill>
                  <a:schemeClr val="tx1"/>
                </a:solidFill>
              </a:rPr>
              <a:t>insurance</a:t>
            </a:r>
            <a:r>
              <a:rPr lang="en-US" sz="2000" dirty="0">
                <a:solidFill>
                  <a:schemeClr val="tx1"/>
                </a:solidFill>
              </a:rPr>
              <a:t>, </a:t>
            </a:r>
            <a:r>
              <a:rPr lang="en-US" sz="2000" dirty="0" smtClean="0">
                <a:solidFill>
                  <a:schemeClr val="tx1"/>
                </a:solidFill>
              </a:rPr>
              <a:t>maintenance</a:t>
            </a:r>
            <a:r>
              <a:rPr lang="en-US" sz="2000" dirty="0">
                <a:solidFill>
                  <a:schemeClr val="tx1"/>
                </a:solidFill>
              </a:rPr>
              <a:t>, </a:t>
            </a:r>
            <a:r>
              <a:rPr lang="en-US" sz="2000" dirty="0" smtClean="0">
                <a:solidFill>
                  <a:schemeClr val="tx1"/>
                </a:solidFill>
              </a:rPr>
              <a:t>repairs </a:t>
            </a:r>
            <a:r>
              <a:rPr lang="en-US" sz="2000" dirty="0">
                <a:solidFill>
                  <a:schemeClr val="tx1"/>
                </a:solidFill>
              </a:rPr>
              <a:t>and </a:t>
            </a:r>
            <a:r>
              <a:rPr lang="en-US" sz="2000" dirty="0" smtClean="0">
                <a:solidFill>
                  <a:schemeClr val="tx1"/>
                </a:solidFill>
              </a:rPr>
              <a:t>supplies</a:t>
            </a:r>
            <a:r>
              <a:rPr lang="en-US" sz="2000" dirty="0">
                <a:solidFill>
                  <a:schemeClr val="tx1"/>
                </a:solidFill>
              </a:rPr>
              <a:t>;</a:t>
            </a:r>
          </a:p>
        </p:txBody>
      </p:sp>
      <p:sp>
        <p:nvSpPr>
          <p:cNvPr id="5" name="Text Placeholder 4"/>
          <p:cNvSpPr>
            <a:spLocks noGrp="1"/>
          </p:cNvSpPr>
          <p:nvPr>
            <p:ph type="body" sz="quarter" idx="12"/>
          </p:nvPr>
        </p:nvSpPr>
        <p:spPr>
          <a:xfrm>
            <a:off x="431799" y="1052513"/>
            <a:ext cx="7796214" cy="437806"/>
          </a:xfrm>
        </p:spPr>
        <p:txBody>
          <a:bodyPr>
            <a:normAutofit/>
          </a:bodyPr>
          <a:lstStyle/>
          <a:p>
            <a:r>
              <a:rPr lang="en-US" dirty="0"/>
              <a:t>What is Listed Expenses?</a:t>
            </a:r>
            <a:endParaRPr lang="en-GB" dirty="0"/>
          </a:p>
        </p:txBody>
      </p:sp>
    </p:spTree>
    <p:extLst>
      <p:ext uri="{BB962C8B-B14F-4D97-AF65-F5344CB8AC3E}">
        <p14:creationId xmlns:p14="http://schemas.microsoft.com/office/powerpoint/2010/main" val="35542012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7796893" cy="532606"/>
          </a:xfrm>
        </p:spPr>
        <p:txBody>
          <a:bodyPr/>
          <a:lstStyle/>
          <a:p>
            <a:r>
              <a:rPr lang="en-GB" dirty="0"/>
              <a:t>Clarification of Terms</a:t>
            </a:r>
          </a:p>
        </p:txBody>
      </p:sp>
      <p:sp>
        <p:nvSpPr>
          <p:cNvPr id="3" name="Slide Number Placeholder 2"/>
          <p:cNvSpPr>
            <a:spLocks noGrp="1"/>
          </p:cNvSpPr>
          <p:nvPr>
            <p:ph type="sldNum" sz="quarter" idx="10"/>
          </p:nvPr>
        </p:nvSpPr>
        <p:spPr/>
        <p:txBody>
          <a:bodyPr/>
          <a:lstStyle/>
          <a:p>
            <a:fld id="{B540B12B-D968-2643-8E7F-238A3C456CC9}" type="slidenum">
              <a:rPr lang="en-US" smtClean="0"/>
              <a:pPr/>
              <a:t>2</a:t>
            </a:fld>
            <a:endParaRPr lang="en-US" dirty="0"/>
          </a:p>
        </p:txBody>
      </p:sp>
      <p:sp>
        <p:nvSpPr>
          <p:cNvPr id="4" name="Text Placeholder 3"/>
          <p:cNvSpPr>
            <a:spLocks noGrp="1"/>
          </p:cNvSpPr>
          <p:nvPr>
            <p:ph type="body" sz="quarter" idx="11"/>
          </p:nvPr>
        </p:nvSpPr>
        <p:spPr>
          <a:xfrm>
            <a:off x="431799" y="1689653"/>
            <a:ext cx="8280399" cy="4403172"/>
          </a:xfrm>
        </p:spPr>
        <p:txBody>
          <a:bodyPr>
            <a:noAutofit/>
          </a:bodyPr>
          <a:lstStyle/>
          <a:p>
            <a:pPr marL="396000" indent="-396000">
              <a:lnSpc>
                <a:spcPct val="113000"/>
              </a:lnSpc>
            </a:pPr>
            <a:r>
              <a:rPr lang="en-US" sz="2000" dirty="0" smtClean="0">
                <a:solidFill>
                  <a:schemeClr val="tx1"/>
                </a:solidFill>
              </a:rPr>
              <a:t>A </a:t>
            </a:r>
            <a:r>
              <a:rPr lang="en-GB" sz="2000" dirty="0" smtClean="0">
                <a:solidFill>
                  <a:schemeClr val="tx1"/>
                </a:solidFill>
              </a:rPr>
              <a:t>dependant</a:t>
            </a:r>
            <a:r>
              <a:rPr lang="en-US" sz="2000" dirty="0" smtClean="0">
                <a:solidFill>
                  <a:schemeClr val="tx1"/>
                </a:solidFill>
              </a:rPr>
              <a:t> </a:t>
            </a:r>
            <a:r>
              <a:rPr lang="en-GB" sz="2000" dirty="0" smtClean="0">
                <a:solidFill>
                  <a:schemeClr val="tx1"/>
                </a:solidFill>
              </a:rPr>
              <a:t>is</a:t>
            </a:r>
            <a:r>
              <a:rPr lang="en-US" sz="2000" dirty="0" smtClean="0">
                <a:solidFill>
                  <a:schemeClr val="tx1"/>
                </a:solidFill>
              </a:rPr>
              <a:t>:</a:t>
            </a:r>
            <a:endParaRPr lang="en-US" sz="2000" dirty="0">
              <a:solidFill>
                <a:schemeClr val="tx1"/>
              </a:solidFill>
            </a:endParaRPr>
          </a:p>
          <a:p>
            <a:pPr marL="396000" indent="-396000">
              <a:lnSpc>
                <a:spcPct val="113000"/>
              </a:lnSpc>
              <a:buNone/>
            </a:pPr>
            <a:endParaRPr lang="en-US" sz="2000" b="1" dirty="0">
              <a:solidFill>
                <a:schemeClr val="tx1"/>
              </a:solidFill>
            </a:endParaRPr>
          </a:p>
          <a:p>
            <a:pPr lvl="1">
              <a:lnSpc>
                <a:spcPct val="113000"/>
              </a:lnSpc>
              <a:buFont typeface="Wingdings" panose="05000000000000000000" pitchFamily="2" charset="2"/>
              <a:buChar char="Ø"/>
            </a:pPr>
            <a:r>
              <a:rPr lang="en-GB" sz="2000" dirty="0" smtClean="0">
                <a:solidFill>
                  <a:schemeClr val="tx1"/>
                </a:solidFill>
              </a:rPr>
              <a:t>a </a:t>
            </a:r>
            <a:r>
              <a:rPr lang="en-GB" sz="2000" dirty="0">
                <a:solidFill>
                  <a:schemeClr val="tx1"/>
                </a:solidFill>
              </a:rPr>
              <a:t>person’s </a:t>
            </a:r>
            <a:r>
              <a:rPr lang="en-GB" sz="2000" b="1" dirty="0">
                <a:solidFill>
                  <a:srgbClr val="004C85"/>
                </a:solidFill>
              </a:rPr>
              <a:t>spouse</a:t>
            </a:r>
            <a:r>
              <a:rPr lang="en-GB" sz="2000" dirty="0" smtClean="0">
                <a:solidFill>
                  <a:schemeClr val="tx1"/>
                </a:solidFill>
              </a:rPr>
              <a:t>;</a:t>
            </a:r>
          </a:p>
          <a:p>
            <a:pPr marL="457200" lvl="1" indent="0">
              <a:lnSpc>
                <a:spcPct val="113000"/>
              </a:lnSpc>
              <a:buNone/>
            </a:pPr>
            <a:endParaRPr lang="en-GB" sz="2000" dirty="0">
              <a:solidFill>
                <a:schemeClr val="tx1"/>
              </a:solidFill>
            </a:endParaRPr>
          </a:p>
          <a:p>
            <a:pPr lvl="1">
              <a:lnSpc>
                <a:spcPct val="113000"/>
              </a:lnSpc>
              <a:buFont typeface="Wingdings" panose="05000000000000000000" pitchFamily="2" charset="2"/>
              <a:buChar char="Ø"/>
            </a:pPr>
            <a:r>
              <a:rPr lang="en-GB" sz="2000" dirty="0" smtClean="0">
                <a:solidFill>
                  <a:schemeClr val="tx1"/>
                </a:solidFill>
              </a:rPr>
              <a:t>a </a:t>
            </a:r>
            <a:r>
              <a:rPr lang="en-GB" sz="2000" b="1" dirty="0">
                <a:solidFill>
                  <a:srgbClr val="004C85"/>
                </a:solidFill>
              </a:rPr>
              <a:t>person’s child </a:t>
            </a:r>
            <a:r>
              <a:rPr lang="en-GB" sz="2000" dirty="0">
                <a:solidFill>
                  <a:schemeClr val="tx1"/>
                </a:solidFill>
              </a:rPr>
              <a:t>and the </a:t>
            </a:r>
            <a:r>
              <a:rPr lang="en-GB" sz="2000" b="1" dirty="0">
                <a:solidFill>
                  <a:srgbClr val="004C85"/>
                </a:solidFill>
              </a:rPr>
              <a:t>child </a:t>
            </a:r>
            <a:r>
              <a:rPr lang="en-GB" sz="2000" dirty="0">
                <a:solidFill>
                  <a:schemeClr val="tx1"/>
                </a:solidFill>
              </a:rPr>
              <a:t>of his or her </a:t>
            </a:r>
            <a:r>
              <a:rPr lang="en-GB" sz="2000" b="1" dirty="0">
                <a:solidFill>
                  <a:srgbClr val="004C85"/>
                </a:solidFill>
              </a:rPr>
              <a:t>spouse</a:t>
            </a:r>
            <a:r>
              <a:rPr lang="en-GB" sz="2000" dirty="0" smtClean="0">
                <a:solidFill>
                  <a:schemeClr val="tx1"/>
                </a:solidFill>
              </a:rPr>
              <a:t>;</a:t>
            </a:r>
          </a:p>
          <a:p>
            <a:pPr marL="457200" lvl="1" indent="0">
              <a:lnSpc>
                <a:spcPct val="113000"/>
              </a:lnSpc>
              <a:buNone/>
            </a:pPr>
            <a:endParaRPr lang="en-GB" sz="2000" dirty="0">
              <a:solidFill>
                <a:schemeClr val="tx1"/>
              </a:solidFill>
            </a:endParaRPr>
          </a:p>
          <a:p>
            <a:pPr lvl="1">
              <a:lnSpc>
                <a:spcPct val="113000"/>
              </a:lnSpc>
              <a:buFont typeface="Wingdings" panose="05000000000000000000" pitchFamily="2" charset="2"/>
              <a:buChar char="Ø"/>
            </a:pPr>
            <a:r>
              <a:rPr lang="en-GB" sz="2000" dirty="0" smtClean="0">
                <a:solidFill>
                  <a:schemeClr val="tx1"/>
                </a:solidFill>
              </a:rPr>
              <a:t>any other member of a </a:t>
            </a:r>
            <a:r>
              <a:rPr lang="en-GB" sz="2000" b="1" dirty="0" smtClean="0">
                <a:solidFill>
                  <a:srgbClr val="004C85"/>
                </a:solidFill>
              </a:rPr>
              <a:t>person’s family </a:t>
            </a:r>
            <a:r>
              <a:rPr lang="en-GB" sz="2000" dirty="0" smtClean="0">
                <a:solidFill>
                  <a:schemeClr val="tx1"/>
                </a:solidFill>
              </a:rPr>
              <a:t>in respect of whom he or she is </a:t>
            </a:r>
            <a:r>
              <a:rPr lang="en-GB" sz="2000" b="1" dirty="0" smtClean="0">
                <a:solidFill>
                  <a:srgbClr val="004C85"/>
                </a:solidFill>
              </a:rPr>
              <a:t>liable for family care and support</a:t>
            </a:r>
            <a:r>
              <a:rPr lang="en-GB" sz="2000" dirty="0" smtClean="0">
                <a:solidFill>
                  <a:schemeClr val="tx1"/>
                </a:solidFill>
              </a:rPr>
              <a:t>; or</a:t>
            </a:r>
          </a:p>
          <a:p>
            <a:pPr marL="457200" lvl="1" indent="0">
              <a:lnSpc>
                <a:spcPct val="113000"/>
              </a:lnSpc>
              <a:buNone/>
            </a:pPr>
            <a:endParaRPr lang="en-GB" sz="2000" dirty="0">
              <a:solidFill>
                <a:schemeClr val="tx1"/>
              </a:solidFill>
            </a:endParaRPr>
          </a:p>
          <a:p>
            <a:pPr lvl="1">
              <a:lnSpc>
                <a:spcPct val="113000"/>
              </a:lnSpc>
              <a:buFont typeface="Wingdings" panose="05000000000000000000" pitchFamily="2" charset="2"/>
              <a:buChar char="Ø"/>
            </a:pPr>
            <a:r>
              <a:rPr lang="en-GB" sz="2000" dirty="0" smtClean="0">
                <a:solidFill>
                  <a:schemeClr val="tx1"/>
                </a:solidFill>
              </a:rPr>
              <a:t>any </a:t>
            </a:r>
            <a:r>
              <a:rPr lang="en-GB" sz="2000" dirty="0">
                <a:solidFill>
                  <a:schemeClr val="tx1"/>
                </a:solidFill>
              </a:rPr>
              <a:t>other person who is </a:t>
            </a:r>
            <a:r>
              <a:rPr lang="en-GB" sz="2000" b="1" dirty="0">
                <a:solidFill>
                  <a:srgbClr val="004C85"/>
                </a:solidFill>
              </a:rPr>
              <a:t>recognised as a dependant</a:t>
            </a:r>
            <a:r>
              <a:rPr lang="en-GB" sz="2000" dirty="0">
                <a:solidFill>
                  <a:schemeClr val="tx1"/>
                </a:solidFill>
              </a:rPr>
              <a:t> of that person in terms of the </a:t>
            </a:r>
            <a:r>
              <a:rPr lang="en-GB" sz="2000" b="1" dirty="0">
                <a:solidFill>
                  <a:srgbClr val="004C85"/>
                </a:solidFill>
              </a:rPr>
              <a:t>rules of a medical scheme </a:t>
            </a:r>
            <a:r>
              <a:rPr lang="en-GB" sz="2000" dirty="0">
                <a:solidFill>
                  <a:schemeClr val="tx1"/>
                </a:solidFill>
              </a:rPr>
              <a:t>or </a:t>
            </a:r>
            <a:r>
              <a:rPr lang="en-GB" sz="2000" dirty="0" smtClean="0">
                <a:solidFill>
                  <a:schemeClr val="tx1"/>
                </a:solidFill>
              </a:rPr>
              <a:t>fund.</a:t>
            </a:r>
            <a:endParaRPr lang="en-GB" sz="2000" dirty="0">
              <a:solidFill>
                <a:schemeClr val="tx1"/>
              </a:solidFill>
            </a:endParaRPr>
          </a:p>
        </p:txBody>
      </p:sp>
      <p:sp>
        <p:nvSpPr>
          <p:cNvPr id="5" name="Text Placeholder 4"/>
          <p:cNvSpPr>
            <a:spLocks noGrp="1"/>
          </p:cNvSpPr>
          <p:nvPr>
            <p:ph type="body" sz="quarter" idx="12"/>
          </p:nvPr>
        </p:nvSpPr>
        <p:spPr>
          <a:xfrm>
            <a:off x="431799" y="1052513"/>
            <a:ext cx="7796214" cy="437806"/>
          </a:xfrm>
        </p:spPr>
        <p:txBody>
          <a:bodyPr/>
          <a:lstStyle/>
          <a:p>
            <a:r>
              <a:rPr lang="en-US" dirty="0" smtClean="0">
                <a:solidFill>
                  <a:schemeClr val="tx1"/>
                </a:solidFill>
              </a:rPr>
              <a:t>“</a:t>
            </a:r>
            <a:r>
              <a:rPr lang="en-GB" dirty="0" smtClean="0">
                <a:solidFill>
                  <a:schemeClr val="tx1"/>
                </a:solidFill>
              </a:rPr>
              <a:t>Dependant”</a:t>
            </a:r>
            <a:endParaRPr lang="en-GB" dirty="0">
              <a:solidFill>
                <a:schemeClr val="tx1"/>
              </a:solidFill>
            </a:endParaRPr>
          </a:p>
        </p:txBody>
      </p:sp>
    </p:spTree>
    <p:extLst>
      <p:ext uri="{BB962C8B-B14F-4D97-AF65-F5344CB8AC3E}">
        <p14:creationId xmlns:p14="http://schemas.microsoft.com/office/powerpoint/2010/main" val="17627043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8280400" cy="532606"/>
          </a:xfrm>
        </p:spPr>
        <p:txBody>
          <a:bodyPr>
            <a:normAutofit/>
          </a:bodyPr>
          <a:lstStyle/>
          <a:p>
            <a:r>
              <a:rPr lang="en-US" dirty="0"/>
              <a:t>Disability Expenses</a:t>
            </a:r>
            <a:endParaRPr lang="en-GB"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29</a:t>
            </a:fld>
            <a:endParaRPr lang="en-US" dirty="0"/>
          </a:p>
        </p:txBody>
      </p:sp>
      <p:sp>
        <p:nvSpPr>
          <p:cNvPr id="4" name="Text Placeholder 3"/>
          <p:cNvSpPr>
            <a:spLocks noGrp="1"/>
          </p:cNvSpPr>
          <p:nvPr>
            <p:ph type="body" sz="quarter" idx="11"/>
          </p:nvPr>
        </p:nvSpPr>
        <p:spPr>
          <a:xfrm>
            <a:off x="431799" y="1844673"/>
            <a:ext cx="8280400" cy="4248151"/>
          </a:xfrm>
        </p:spPr>
        <p:txBody>
          <a:bodyPr>
            <a:noAutofit/>
          </a:bodyPr>
          <a:lstStyle/>
          <a:p>
            <a:pPr lvl="1">
              <a:lnSpc>
                <a:spcPct val="113000"/>
              </a:lnSpc>
              <a:buFont typeface="Wingdings" panose="05000000000000000000" pitchFamily="2" charset="2"/>
              <a:buChar char="Ø"/>
            </a:pPr>
            <a:r>
              <a:rPr lang="en-US" sz="2000" dirty="0" smtClean="0">
                <a:solidFill>
                  <a:schemeClr val="tx1"/>
                </a:solidFill>
              </a:rPr>
              <a:t>aids and other devices</a:t>
            </a:r>
            <a:r>
              <a:rPr lang="en-US" sz="2000" dirty="0">
                <a:solidFill>
                  <a:schemeClr val="tx1"/>
                </a:solidFill>
              </a:rPr>
              <a:t>;</a:t>
            </a:r>
          </a:p>
          <a:p>
            <a:pPr lvl="1">
              <a:lnSpc>
                <a:spcPct val="113000"/>
              </a:lnSpc>
              <a:buFont typeface="Wingdings" panose="05000000000000000000" pitchFamily="2" charset="2"/>
              <a:buChar char="Ø"/>
            </a:pPr>
            <a:endParaRPr lang="en-US" sz="2000" dirty="0">
              <a:solidFill>
                <a:schemeClr val="tx1"/>
              </a:solidFill>
            </a:endParaRPr>
          </a:p>
          <a:p>
            <a:pPr lvl="1">
              <a:lnSpc>
                <a:spcPct val="113000"/>
              </a:lnSpc>
              <a:buFont typeface="Wingdings" panose="05000000000000000000" pitchFamily="2" charset="2"/>
              <a:buChar char="Ø"/>
            </a:pPr>
            <a:r>
              <a:rPr lang="en-US" sz="2000" dirty="0" smtClean="0">
                <a:solidFill>
                  <a:schemeClr val="tx1"/>
                </a:solidFill>
              </a:rPr>
              <a:t>services</a:t>
            </a:r>
            <a:r>
              <a:rPr lang="en-US" sz="2000" dirty="0">
                <a:solidFill>
                  <a:schemeClr val="tx1"/>
                </a:solidFill>
              </a:rPr>
              <a:t>;</a:t>
            </a:r>
          </a:p>
          <a:p>
            <a:pPr lvl="1">
              <a:lnSpc>
                <a:spcPct val="113000"/>
              </a:lnSpc>
              <a:buFont typeface="Wingdings" panose="05000000000000000000" pitchFamily="2" charset="2"/>
              <a:buChar char="Ø"/>
            </a:pPr>
            <a:endParaRPr lang="en-US" sz="2000" dirty="0">
              <a:solidFill>
                <a:schemeClr val="tx1"/>
              </a:solidFill>
            </a:endParaRPr>
          </a:p>
          <a:p>
            <a:pPr lvl="1">
              <a:lnSpc>
                <a:spcPct val="113000"/>
              </a:lnSpc>
              <a:buFont typeface="Wingdings" panose="05000000000000000000" pitchFamily="2" charset="2"/>
              <a:buChar char="Ø"/>
            </a:pPr>
            <a:r>
              <a:rPr lang="en-US" sz="2000" dirty="0" smtClean="0">
                <a:solidFill>
                  <a:schemeClr val="tx1"/>
                </a:solidFill>
              </a:rPr>
              <a:t>continence products</a:t>
            </a:r>
            <a:r>
              <a:rPr lang="en-US" sz="2000" dirty="0">
                <a:solidFill>
                  <a:schemeClr val="tx1"/>
                </a:solidFill>
              </a:rPr>
              <a:t>;</a:t>
            </a:r>
          </a:p>
          <a:p>
            <a:pPr lvl="1">
              <a:lnSpc>
                <a:spcPct val="113000"/>
              </a:lnSpc>
              <a:buFont typeface="Wingdings" panose="05000000000000000000" pitchFamily="2" charset="2"/>
              <a:buChar char="Ø"/>
            </a:pPr>
            <a:endParaRPr lang="en-US" sz="2000" dirty="0">
              <a:solidFill>
                <a:schemeClr val="tx1"/>
              </a:solidFill>
            </a:endParaRPr>
          </a:p>
          <a:p>
            <a:pPr lvl="1">
              <a:lnSpc>
                <a:spcPct val="113000"/>
              </a:lnSpc>
              <a:buFont typeface="Wingdings" panose="05000000000000000000" pitchFamily="2" charset="2"/>
              <a:buChar char="Ø"/>
            </a:pPr>
            <a:r>
              <a:rPr lang="en-US" sz="2000" dirty="0" smtClean="0">
                <a:solidFill>
                  <a:schemeClr val="tx1"/>
                </a:solidFill>
              </a:rPr>
              <a:t>service animals</a:t>
            </a:r>
            <a:r>
              <a:rPr lang="en-US" sz="2000" dirty="0">
                <a:solidFill>
                  <a:schemeClr val="tx1"/>
                </a:solidFill>
              </a:rPr>
              <a:t>; and</a:t>
            </a:r>
          </a:p>
          <a:p>
            <a:pPr marL="457200" lvl="1" indent="0">
              <a:lnSpc>
                <a:spcPct val="113000"/>
              </a:lnSpc>
              <a:buNone/>
            </a:pPr>
            <a:endParaRPr lang="en-US" sz="2000" dirty="0">
              <a:solidFill>
                <a:schemeClr val="tx1"/>
              </a:solidFill>
            </a:endParaRPr>
          </a:p>
          <a:p>
            <a:pPr lvl="1">
              <a:lnSpc>
                <a:spcPct val="113000"/>
              </a:lnSpc>
              <a:buFont typeface="Wingdings" panose="05000000000000000000" pitchFamily="2" charset="2"/>
              <a:buChar char="Ø"/>
            </a:pPr>
            <a:r>
              <a:rPr lang="en-US" sz="2000" dirty="0" smtClean="0">
                <a:solidFill>
                  <a:schemeClr val="tx1"/>
                </a:solidFill>
              </a:rPr>
              <a:t>alterations </a:t>
            </a:r>
            <a:r>
              <a:rPr lang="en-US" sz="2000" dirty="0">
                <a:solidFill>
                  <a:schemeClr val="tx1"/>
                </a:solidFill>
              </a:rPr>
              <a:t>or </a:t>
            </a:r>
            <a:r>
              <a:rPr lang="en-US" sz="2000" dirty="0" smtClean="0">
                <a:solidFill>
                  <a:schemeClr val="tx1"/>
                </a:solidFill>
              </a:rPr>
              <a:t>modifications </a:t>
            </a:r>
            <a:r>
              <a:rPr lang="en-US" sz="2000" dirty="0">
                <a:solidFill>
                  <a:schemeClr val="tx1"/>
                </a:solidFill>
              </a:rPr>
              <a:t>to </a:t>
            </a:r>
            <a:r>
              <a:rPr lang="en-US" sz="2000" dirty="0" smtClean="0">
                <a:solidFill>
                  <a:schemeClr val="tx1"/>
                </a:solidFill>
              </a:rPr>
              <a:t>assets acquired </a:t>
            </a:r>
            <a:r>
              <a:rPr lang="en-US" sz="2000" dirty="0">
                <a:solidFill>
                  <a:schemeClr val="tx1"/>
                </a:solidFill>
              </a:rPr>
              <a:t>or </a:t>
            </a:r>
            <a:r>
              <a:rPr lang="en-US" sz="2000" dirty="0" smtClean="0">
                <a:solidFill>
                  <a:schemeClr val="tx1"/>
                </a:solidFill>
              </a:rPr>
              <a:t>to be acquired</a:t>
            </a:r>
            <a:endParaRPr lang="en-US" sz="2000" dirty="0">
              <a:solidFill>
                <a:schemeClr val="tx1"/>
              </a:solidFill>
            </a:endParaRPr>
          </a:p>
          <a:p>
            <a:pPr marL="457200" lvl="1" indent="0">
              <a:lnSpc>
                <a:spcPct val="113000"/>
              </a:lnSpc>
              <a:buNone/>
            </a:pPr>
            <a:endParaRPr lang="en-US" sz="2000" dirty="0">
              <a:solidFill>
                <a:schemeClr val="tx1"/>
              </a:solidFill>
            </a:endParaRPr>
          </a:p>
          <a:p>
            <a:pPr marL="396000" indent="-396000">
              <a:lnSpc>
                <a:spcPct val="113000"/>
              </a:lnSpc>
            </a:pPr>
            <a:r>
              <a:rPr lang="en-US" sz="2000" dirty="0">
                <a:solidFill>
                  <a:schemeClr val="tx1"/>
                </a:solidFill>
              </a:rPr>
              <a:t>If an expense has </a:t>
            </a:r>
            <a:r>
              <a:rPr lang="en-US" sz="2000" b="1" dirty="0">
                <a:solidFill>
                  <a:srgbClr val="C00000"/>
                </a:solidFill>
              </a:rPr>
              <a:t>not</a:t>
            </a:r>
            <a:r>
              <a:rPr lang="en-US" sz="2000" dirty="0">
                <a:solidFill>
                  <a:schemeClr val="tx1"/>
                </a:solidFill>
              </a:rPr>
              <a:t> been listed it </a:t>
            </a:r>
            <a:r>
              <a:rPr lang="en-US" sz="2000" b="1" dirty="0">
                <a:solidFill>
                  <a:srgbClr val="C00000"/>
                </a:solidFill>
              </a:rPr>
              <a:t>cannot</a:t>
            </a:r>
            <a:r>
              <a:rPr lang="en-US" sz="2000" dirty="0">
                <a:solidFill>
                  <a:schemeClr val="tx1"/>
                </a:solidFill>
              </a:rPr>
              <a:t> be claimed!</a:t>
            </a:r>
            <a:endParaRPr lang="en-US" sz="2000" b="1" dirty="0">
              <a:solidFill>
                <a:srgbClr val="FF0000"/>
              </a:solidFill>
            </a:endParaRPr>
          </a:p>
          <a:p>
            <a:pPr marL="396000" indent="-396000">
              <a:lnSpc>
                <a:spcPct val="113000"/>
              </a:lnSpc>
            </a:pPr>
            <a:endParaRPr lang="en-US" sz="2000" dirty="0">
              <a:solidFill>
                <a:schemeClr val="tx1"/>
              </a:solidFill>
            </a:endParaRPr>
          </a:p>
          <a:p>
            <a:pPr marL="57150" indent="0">
              <a:lnSpc>
                <a:spcPct val="113000"/>
              </a:lnSpc>
              <a:buNone/>
            </a:pPr>
            <a:endParaRPr lang="en-US" sz="2000" dirty="0">
              <a:solidFill>
                <a:schemeClr val="tx1"/>
              </a:solidFill>
            </a:endParaRPr>
          </a:p>
        </p:txBody>
      </p:sp>
      <p:sp>
        <p:nvSpPr>
          <p:cNvPr id="5" name="Text Placeholder 4"/>
          <p:cNvSpPr>
            <a:spLocks noGrp="1"/>
          </p:cNvSpPr>
          <p:nvPr>
            <p:ph type="body" sz="quarter" idx="12"/>
          </p:nvPr>
        </p:nvSpPr>
        <p:spPr>
          <a:xfrm>
            <a:off x="431799" y="1052513"/>
            <a:ext cx="7796214" cy="437806"/>
          </a:xfrm>
        </p:spPr>
        <p:txBody>
          <a:bodyPr>
            <a:normAutofit/>
          </a:bodyPr>
          <a:lstStyle/>
          <a:p>
            <a:r>
              <a:rPr lang="en-US" dirty="0"/>
              <a:t>What is Listed Expenses?</a:t>
            </a:r>
            <a:endParaRPr lang="en-GB" dirty="0"/>
          </a:p>
        </p:txBody>
      </p:sp>
    </p:spTree>
    <p:extLst>
      <p:ext uri="{BB962C8B-B14F-4D97-AF65-F5344CB8AC3E}">
        <p14:creationId xmlns:p14="http://schemas.microsoft.com/office/powerpoint/2010/main" val="10348823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8280400" cy="532606"/>
          </a:xfrm>
        </p:spPr>
        <p:txBody>
          <a:bodyPr>
            <a:normAutofit/>
          </a:bodyPr>
          <a:lstStyle/>
          <a:p>
            <a:r>
              <a:rPr lang="en-US" dirty="0"/>
              <a:t>Disability Expenses</a:t>
            </a:r>
            <a:endParaRPr lang="en-GB"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30</a:t>
            </a:fld>
            <a:endParaRPr lang="en-US" dirty="0"/>
          </a:p>
        </p:txBody>
      </p:sp>
      <p:sp>
        <p:nvSpPr>
          <p:cNvPr id="4" name="Text Placeholder 3"/>
          <p:cNvSpPr>
            <a:spLocks noGrp="1"/>
          </p:cNvSpPr>
          <p:nvPr>
            <p:ph type="body" sz="quarter" idx="11"/>
          </p:nvPr>
        </p:nvSpPr>
        <p:spPr>
          <a:xfrm>
            <a:off x="431799" y="1844673"/>
            <a:ext cx="8280400" cy="4248151"/>
          </a:xfrm>
        </p:spPr>
        <p:txBody>
          <a:bodyPr>
            <a:noAutofit/>
          </a:bodyPr>
          <a:lstStyle/>
          <a:p>
            <a:pPr marL="396000" indent="-396000">
              <a:lnSpc>
                <a:spcPct val="113000"/>
              </a:lnSpc>
            </a:pPr>
            <a:r>
              <a:rPr lang="en-US" sz="2000" dirty="0"/>
              <a:t>Incontinence</a:t>
            </a:r>
            <a:r>
              <a:rPr lang="en-US" sz="2000" dirty="0">
                <a:solidFill>
                  <a:schemeClr val="tx1"/>
                </a:solidFill>
              </a:rPr>
              <a:t> on its own is a medical condition and </a:t>
            </a:r>
            <a:r>
              <a:rPr lang="en-US" sz="2000" b="1" dirty="0">
                <a:solidFill>
                  <a:srgbClr val="C00000"/>
                </a:solidFill>
              </a:rPr>
              <a:t>not</a:t>
            </a:r>
            <a:r>
              <a:rPr lang="en-US" sz="2000" dirty="0">
                <a:solidFill>
                  <a:schemeClr val="tx1"/>
                </a:solidFill>
              </a:rPr>
              <a:t> a </a:t>
            </a:r>
            <a:r>
              <a:rPr lang="en-US" sz="2000" dirty="0" smtClean="0">
                <a:solidFill>
                  <a:schemeClr val="tx1"/>
                </a:solidFill>
              </a:rPr>
              <a:t>disability.  </a:t>
            </a:r>
            <a:endParaRPr lang="en-US" sz="2000" b="1" dirty="0">
              <a:solidFill>
                <a:srgbClr val="FF0000"/>
              </a:solidFill>
            </a:endParaRPr>
          </a:p>
          <a:p>
            <a:pPr marL="396000" indent="-396000">
              <a:lnSpc>
                <a:spcPct val="113000"/>
              </a:lnSpc>
            </a:pPr>
            <a:endParaRPr lang="en-US" sz="2000" dirty="0">
              <a:solidFill>
                <a:schemeClr val="tx1"/>
              </a:solidFill>
            </a:endParaRPr>
          </a:p>
          <a:p>
            <a:pPr marL="396000" indent="-396000">
              <a:lnSpc>
                <a:spcPct val="113000"/>
              </a:lnSpc>
            </a:pPr>
            <a:r>
              <a:rPr lang="en-US" sz="2000" dirty="0">
                <a:solidFill>
                  <a:schemeClr val="tx1"/>
                </a:solidFill>
              </a:rPr>
              <a:t>However continence products are listed because incontinence is an unfortunate concomitant of a couple of physical </a:t>
            </a:r>
            <a:r>
              <a:rPr lang="en-US" sz="2000" dirty="0" smtClean="0">
                <a:solidFill>
                  <a:schemeClr val="tx1"/>
                </a:solidFill>
              </a:rPr>
              <a:t>disabilities.</a:t>
            </a:r>
            <a:endParaRPr lang="en-US" sz="2000" dirty="0">
              <a:solidFill>
                <a:schemeClr val="tx1"/>
              </a:solidFill>
            </a:endParaRPr>
          </a:p>
          <a:p>
            <a:pPr marL="396000" indent="-396000">
              <a:lnSpc>
                <a:spcPct val="113000"/>
              </a:lnSpc>
            </a:pPr>
            <a:endParaRPr lang="en-US" sz="2000" dirty="0">
              <a:solidFill>
                <a:schemeClr val="tx1"/>
              </a:solidFill>
            </a:endParaRPr>
          </a:p>
          <a:p>
            <a:pPr marL="396000" indent="-396000">
              <a:lnSpc>
                <a:spcPct val="113000"/>
              </a:lnSpc>
            </a:pPr>
            <a:r>
              <a:rPr lang="en-US" sz="2000" b="1" dirty="0">
                <a:solidFill>
                  <a:srgbClr val="004C85"/>
                </a:solidFill>
              </a:rPr>
              <a:t>For example</a:t>
            </a:r>
            <a:r>
              <a:rPr lang="en-US" sz="2000" dirty="0">
                <a:solidFill>
                  <a:schemeClr val="tx1"/>
                </a:solidFill>
              </a:rPr>
              <a:t> a person with quadriplegia meets the criteria for physical disability because the person is a wheelchair user. And the injury to the spinal cord, unfortunately, makes the person incontinent.     </a:t>
            </a:r>
          </a:p>
        </p:txBody>
      </p:sp>
      <p:sp>
        <p:nvSpPr>
          <p:cNvPr id="5" name="Text Placeholder 4"/>
          <p:cNvSpPr>
            <a:spLocks noGrp="1"/>
          </p:cNvSpPr>
          <p:nvPr>
            <p:ph type="body" sz="quarter" idx="12"/>
          </p:nvPr>
        </p:nvSpPr>
        <p:spPr>
          <a:xfrm>
            <a:off x="431799" y="1052513"/>
            <a:ext cx="7796214" cy="437806"/>
          </a:xfrm>
        </p:spPr>
        <p:txBody>
          <a:bodyPr>
            <a:normAutofit/>
          </a:bodyPr>
          <a:lstStyle/>
          <a:p>
            <a:r>
              <a:rPr lang="en-US" dirty="0">
                <a:solidFill>
                  <a:schemeClr val="tx1"/>
                </a:solidFill>
              </a:rPr>
              <a:t> Is Incontinence a Disability?</a:t>
            </a:r>
            <a:endParaRPr lang="en-GB" dirty="0">
              <a:solidFill>
                <a:schemeClr val="tx1"/>
              </a:solidFill>
            </a:endParaRPr>
          </a:p>
        </p:txBody>
      </p:sp>
    </p:spTree>
    <p:extLst>
      <p:ext uri="{BB962C8B-B14F-4D97-AF65-F5344CB8AC3E}">
        <p14:creationId xmlns:p14="http://schemas.microsoft.com/office/powerpoint/2010/main" val="2117088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8280400" cy="532606"/>
          </a:xfrm>
        </p:spPr>
        <p:txBody>
          <a:bodyPr>
            <a:normAutofit/>
          </a:bodyPr>
          <a:lstStyle/>
          <a:p>
            <a:r>
              <a:rPr lang="en-US" dirty="0"/>
              <a:t>Disability Expenses</a:t>
            </a:r>
            <a:endParaRPr lang="en-GB"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31</a:t>
            </a:fld>
            <a:endParaRPr lang="en-US" dirty="0"/>
          </a:p>
        </p:txBody>
      </p:sp>
      <p:sp>
        <p:nvSpPr>
          <p:cNvPr id="4" name="Text Placeholder 3"/>
          <p:cNvSpPr>
            <a:spLocks noGrp="1"/>
          </p:cNvSpPr>
          <p:nvPr>
            <p:ph type="body" sz="quarter" idx="11"/>
          </p:nvPr>
        </p:nvSpPr>
        <p:spPr>
          <a:xfrm>
            <a:off x="431799" y="1844673"/>
            <a:ext cx="8280400" cy="4248151"/>
          </a:xfrm>
        </p:spPr>
        <p:txBody>
          <a:bodyPr>
            <a:noAutofit/>
          </a:bodyPr>
          <a:lstStyle/>
          <a:p>
            <a:pPr marL="396000" indent="-396000">
              <a:lnSpc>
                <a:spcPct val="113000"/>
              </a:lnSpc>
            </a:pPr>
            <a:r>
              <a:rPr lang="en-GB" sz="2000" dirty="0" smtClean="0">
                <a:solidFill>
                  <a:schemeClr val="tx1"/>
                </a:solidFill>
              </a:rPr>
              <a:t>The claimable expenses include:</a:t>
            </a:r>
          </a:p>
          <a:p>
            <a:pPr marL="0" indent="0">
              <a:lnSpc>
                <a:spcPct val="113000"/>
              </a:lnSpc>
              <a:buNone/>
            </a:pPr>
            <a:endParaRPr lang="en-GB" sz="2000" dirty="0" smtClean="0">
              <a:solidFill>
                <a:schemeClr val="tx1"/>
              </a:solidFill>
            </a:endParaRPr>
          </a:p>
          <a:p>
            <a:pPr marL="396000" indent="-396000">
              <a:lnSpc>
                <a:spcPct val="113000"/>
              </a:lnSpc>
            </a:pPr>
            <a:r>
              <a:rPr lang="en-GB" sz="2000" b="1" dirty="0" smtClean="0">
                <a:solidFill>
                  <a:srgbClr val="004C85"/>
                </a:solidFill>
              </a:rPr>
              <a:t>school assistant or classroom </a:t>
            </a:r>
            <a:r>
              <a:rPr lang="en-GB" sz="2000" dirty="0" smtClean="0">
                <a:solidFill>
                  <a:schemeClr val="tx1"/>
                </a:solidFill>
              </a:rPr>
              <a:t>costs; and</a:t>
            </a:r>
          </a:p>
          <a:p>
            <a:pPr marL="0" indent="0">
              <a:lnSpc>
                <a:spcPct val="113000"/>
              </a:lnSpc>
              <a:buNone/>
            </a:pPr>
            <a:endParaRPr lang="en-GB" sz="2000" dirty="0" smtClean="0">
              <a:solidFill>
                <a:schemeClr val="tx1"/>
              </a:solidFill>
            </a:endParaRPr>
          </a:p>
          <a:p>
            <a:pPr marL="396000" lvl="0" indent="-396000">
              <a:lnSpc>
                <a:spcPct val="113000"/>
              </a:lnSpc>
            </a:pPr>
            <a:r>
              <a:rPr lang="en-GB" sz="2000" b="1" dirty="0" smtClean="0">
                <a:solidFill>
                  <a:srgbClr val="004C85"/>
                </a:solidFill>
              </a:rPr>
              <a:t>school fees</a:t>
            </a:r>
            <a:r>
              <a:rPr lang="en-GB" sz="2000" b="1" dirty="0" smtClean="0">
                <a:solidFill>
                  <a:schemeClr val="tx1"/>
                </a:solidFill>
              </a:rPr>
              <a:t> </a:t>
            </a:r>
            <a:r>
              <a:rPr lang="en-GB" sz="2000" b="1" dirty="0" smtClean="0">
                <a:solidFill>
                  <a:srgbClr val="FF0000"/>
                </a:solidFill>
              </a:rPr>
              <a:t>limited</a:t>
            </a:r>
            <a:r>
              <a:rPr lang="en-GB" sz="2000" dirty="0" smtClean="0">
                <a:solidFill>
                  <a:schemeClr val="tx1"/>
                </a:solidFill>
              </a:rPr>
              <a:t> to the amount in excess of the fees that would have been payable if the person attended the closest fee-paying public school not specialising in learners with special educational needs.</a:t>
            </a:r>
          </a:p>
          <a:p>
            <a:pPr marL="396000" lvl="0" indent="-396000">
              <a:lnSpc>
                <a:spcPct val="113000"/>
              </a:lnSpc>
            </a:pPr>
            <a:endParaRPr lang="en-GB" sz="2000" b="1" dirty="0">
              <a:solidFill>
                <a:schemeClr val="tx1"/>
              </a:solidFill>
            </a:endParaRPr>
          </a:p>
          <a:p>
            <a:pPr marL="396000" lvl="0" indent="-396000">
              <a:lnSpc>
                <a:spcPct val="113000"/>
              </a:lnSpc>
            </a:pPr>
            <a:r>
              <a:rPr lang="en-GB" sz="2000" b="1" dirty="0" smtClean="0">
                <a:solidFill>
                  <a:srgbClr val="004C85"/>
                </a:solidFill>
              </a:rPr>
              <a:t>School not specialising </a:t>
            </a:r>
            <a:r>
              <a:rPr lang="en-GB" sz="2000" dirty="0" smtClean="0">
                <a:solidFill>
                  <a:schemeClr val="tx1"/>
                </a:solidFill>
              </a:rPr>
              <a:t>in learners with special educational needs, limited to additional expenses incurred and paid as a result of the disability.</a:t>
            </a:r>
            <a:endParaRPr lang="en-GB" sz="2000" dirty="0">
              <a:solidFill>
                <a:schemeClr val="tx1"/>
              </a:solidFill>
            </a:endParaRPr>
          </a:p>
        </p:txBody>
      </p:sp>
      <p:sp>
        <p:nvSpPr>
          <p:cNvPr id="5" name="Text Placeholder 4"/>
          <p:cNvSpPr>
            <a:spLocks noGrp="1"/>
          </p:cNvSpPr>
          <p:nvPr>
            <p:ph type="body" sz="quarter" idx="12"/>
          </p:nvPr>
        </p:nvSpPr>
        <p:spPr>
          <a:xfrm>
            <a:off x="431799" y="1052513"/>
            <a:ext cx="7796214" cy="437806"/>
          </a:xfrm>
        </p:spPr>
        <p:txBody>
          <a:bodyPr>
            <a:normAutofit/>
          </a:bodyPr>
          <a:lstStyle/>
          <a:p>
            <a:r>
              <a:rPr lang="en-US" dirty="0">
                <a:solidFill>
                  <a:schemeClr val="tx1"/>
                </a:solidFill>
              </a:rPr>
              <a:t> </a:t>
            </a:r>
            <a:r>
              <a:rPr lang="en-US" dirty="0" smtClean="0">
                <a:solidFill>
                  <a:schemeClr val="tx1"/>
                </a:solidFill>
              </a:rPr>
              <a:t>Is School Fees a Claimable Expense?</a:t>
            </a:r>
            <a:endParaRPr lang="en-GB" dirty="0">
              <a:solidFill>
                <a:schemeClr val="tx1"/>
              </a:solidFill>
            </a:endParaRPr>
          </a:p>
        </p:txBody>
      </p:sp>
    </p:spTree>
    <p:extLst>
      <p:ext uri="{BB962C8B-B14F-4D97-AF65-F5344CB8AC3E}">
        <p14:creationId xmlns:p14="http://schemas.microsoft.com/office/powerpoint/2010/main" val="30798730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8280400" cy="532606"/>
          </a:xfrm>
        </p:spPr>
        <p:txBody>
          <a:bodyPr>
            <a:normAutofit/>
          </a:bodyPr>
          <a:lstStyle/>
          <a:p>
            <a:r>
              <a:rPr lang="en-US" dirty="0"/>
              <a:t>Disability Expenses</a:t>
            </a:r>
            <a:endParaRPr lang="en-GB"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32</a:t>
            </a:fld>
            <a:endParaRPr lang="en-US" dirty="0"/>
          </a:p>
        </p:txBody>
      </p:sp>
      <p:sp>
        <p:nvSpPr>
          <p:cNvPr id="4" name="Text Placeholder 3"/>
          <p:cNvSpPr>
            <a:spLocks noGrp="1"/>
          </p:cNvSpPr>
          <p:nvPr>
            <p:ph type="body" sz="quarter" idx="11"/>
          </p:nvPr>
        </p:nvSpPr>
        <p:spPr>
          <a:xfrm>
            <a:off x="431799" y="1844673"/>
            <a:ext cx="8280400" cy="4248151"/>
          </a:xfrm>
        </p:spPr>
        <p:txBody>
          <a:bodyPr>
            <a:noAutofit/>
          </a:bodyPr>
          <a:lstStyle/>
          <a:p>
            <a:pPr marL="396000" indent="-396000">
              <a:lnSpc>
                <a:spcPct val="113000"/>
              </a:lnSpc>
            </a:pPr>
            <a:r>
              <a:rPr lang="en-GB" sz="2000" b="1" dirty="0" smtClean="0">
                <a:solidFill>
                  <a:srgbClr val="004C85"/>
                </a:solidFill>
              </a:rPr>
              <a:t>Tutoring services </a:t>
            </a:r>
            <a:r>
              <a:rPr lang="en-GB" sz="2000" dirty="0" smtClean="0">
                <a:solidFill>
                  <a:schemeClr val="tx1"/>
                </a:solidFill>
              </a:rPr>
              <a:t>used by a person with a disability, and which are supplementary to the primary education of a person with a learning disability or impairment in intellectual or mental functions, and paid to someone in the business of providing such services.</a:t>
            </a:r>
            <a:endParaRPr lang="en-GB" sz="2000" dirty="0">
              <a:solidFill>
                <a:schemeClr val="tx1"/>
              </a:solidFill>
            </a:endParaRPr>
          </a:p>
        </p:txBody>
      </p:sp>
      <p:sp>
        <p:nvSpPr>
          <p:cNvPr id="5" name="Text Placeholder 4"/>
          <p:cNvSpPr>
            <a:spLocks noGrp="1"/>
          </p:cNvSpPr>
          <p:nvPr>
            <p:ph type="body" sz="quarter" idx="12"/>
          </p:nvPr>
        </p:nvSpPr>
        <p:spPr>
          <a:xfrm>
            <a:off x="431799" y="1052513"/>
            <a:ext cx="7796214" cy="437806"/>
          </a:xfrm>
        </p:spPr>
        <p:txBody>
          <a:bodyPr>
            <a:normAutofit/>
          </a:bodyPr>
          <a:lstStyle/>
          <a:p>
            <a:r>
              <a:rPr lang="en-US" dirty="0"/>
              <a:t> </a:t>
            </a:r>
            <a:r>
              <a:rPr lang="en-US" dirty="0" smtClean="0"/>
              <a:t>Is School Fees a Claimable Expense</a:t>
            </a:r>
            <a:endParaRPr lang="en-GB" dirty="0"/>
          </a:p>
        </p:txBody>
      </p:sp>
    </p:spTree>
    <p:extLst>
      <p:ext uri="{BB962C8B-B14F-4D97-AF65-F5344CB8AC3E}">
        <p14:creationId xmlns:p14="http://schemas.microsoft.com/office/powerpoint/2010/main" val="30324223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8280400" cy="532606"/>
          </a:xfrm>
        </p:spPr>
        <p:txBody>
          <a:bodyPr>
            <a:normAutofit/>
          </a:bodyPr>
          <a:lstStyle/>
          <a:p>
            <a:r>
              <a:rPr lang="en-US" dirty="0"/>
              <a:t>Claiming Medical and Disability Expenses</a:t>
            </a:r>
            <a:endParaRPr lang="en-GB"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33</a:t>
            </a:fld>
            <a:endParaRPr lang="en-US" dirty="0"/>
          </a:p>
        </p:txBody>
      </p:sp>
      <p:sp>
        <p:nvSpPr>
          <p:cNvPr id="4" name="Text Placeholder 3"/>
          <p:cNvSpPr>
            <a:spLocks noGrp="1"/>
          </p:cNvSpPr>
          <p:nvPr>
            <p:ph type="body" sz="quarter" idx="11"/>
          </p:nvPr>
        </p:nvSpPr>
        <p:spPr>
          <a:xfrm>
            <a:off x="431799" y="1844673"/>
            <a:ext cx="8280400" cy="4248151"/>
          </a:xfrm>
        </p:spPr>
        <p:txBody>
          <a:bodyPr>
            <a:noAutofit/>
          </a:bodyPr>
          <a:lstStyle/>
          <a:p>
            <a:pPr marL="396000" indent="-396000">
              <a:lnSpc>
                <a:spcPct val="113000"/>
              </a:lnSpc>
            </a:pPr>
            <a:r>
              <a:rPr lang="en-US" sz="2000" dirty="0" smtClean="0">
                <a:solidFill>
                  <a:schemeClr val="tx1"/>
                </a:solidFill>
              </a:rPr>
              <a:t>The </a:t>
            </a:r>
            <a:r>
              <a:rPr lang="en-US" sz="2000" b="1" dirty="0" smtClean="0">
                <a:solidFill>
                  <a:srgbClr val="004C85"/>
                </a:solidFill>
              </a:rPr>
              <a:t>certificate</a:t>
            </a:r>
            <a:r>
              <a:rPr lang="en-US" sz="2000" dirty="0" smtClean="0">
                <a:solidFill>
                  <a:schemeClr val="tx1"/>
                </a:solidFill>
              </a:rPr>
              <a:t> from your medical aid stating the contributions you had made and the amounts not covered by the medical aid.</a:t>
            </a:r>
          </a:p>
          <a:p>
            <a:pPr marL="396000" indent="-396000">
              <a:lnSpc>
                <a:spcPct val="113000"/>
              </a:lnSpc>
            </a:pPr>
            <a:endParaRPr lang="en-US" sz="2000" dirty="0" smtClean="0">
              <a:solidFill>
                <a:schemeClr val="tx1"/>
              </a:solidFill>
            </a:endParaRPr>
          </a:p>
          <a:p>
            <a:pPr marL="396000" indent="-396000">
              <a:lnSpc>
                <a:spcPct val="113000"/>
              </a:lnSpc>
            </a:pPr>
            <a:r>
              <a:rPr lang="en-US" sz="2000" dirty="0" smtClean="0">
                <a:solidFill>
                  <a:schemeClr val="tx1"/>
                </a:solidFill>
              </a:rPr>
              <a:t>A </a:t>
            </a:r>
            <a:r>
              <a:rPr lang="en-US" sz="2000" b="1" dirty="0" smtClean="0">
                <a:solidFill>
                  <a:srgbClr val="C00000"/>
                </a:solidFill>
              </a:rPr>
              <a:t>valid</a:t>
            </a:r>
            <a:r>
              <a:rPr lang="en-US" sz="2000" dirty="0" smtClean="0">
                <a:solidFill>
                  <a:schemeClr val="tx1"/>
                </a:solidFill>
              </a:rPr>
              <a:t> ITR-DD.</a:t>
            </a:r>
            <a:endParaRPr lang="en-US" sz="2000" b="1" dirty="0" smtClean="0">
              <a:solidFill>
                <a:schemeClr val="tx1"/>
              </a:solidFill>
            </a:endParaRPr>
          </a:p>
          <a:p>
            <a:pPr marL="396000" indent="-396000">
              <a:lnSpc>
                <a:spcPct val="113000"/>
              </a:lnSpc>
            </a:pPr>
            <a:endParaRPr lang="en-US" sz="2000" dirty="0" smtClean="0">
              <a:solidFill>
                <a:schemeClr val="tx1"/>
              </a:solidFill>
            </a:endParaRPr>
          </a:p>
          <a:p>
            <a:pPr marL="396000" indent="-396000">
              <a:lnSpc>
                <a:spcPct val="113000"/>
              </a:lnSpc>
            </a:pPr>
            <a:r>
              <a:rPr lang="en-US" sz="2000" dirty="0" smtClean="0">
                <a:solidFill>
                  <a:schemeClr val="tx1"/>
                </a:solidFill>
              </a:rPr>
              <a:t>Proof of payment for your </a:t>
            </a:r>
            <a:r>
              <a:rPr lang="en-US" sz="2000" b="1" dirty="0" smtClean="0">
                <a:solidFill>
                  <a:srgbClr val="004C85"/>
                </a:solidFill>
              </a:rPr>
              <a:t>out-of-pocket</a:t>
            </a:r>
            <a:r>
              <a:rPr lang="en-US" sz="2000" dirty="0" smtClean="0">
                <a:solidFill>
                  <a:schemeClr val="tx1"/>
                </a:solidFill>
              </a:rPr>
              <a:t> and </a:t>
            </a:r>
            <a:r>
              <a:rPr lang="en-US" sz="2000" b="1" dirty="0" smtClean="0">
                <a:solidFill>
                  <a:srgbClr val="004C85"/>
                </a:solidFill>
              </a:rPr>
              <a:t>disability and medical</a:t>
            </a:r>
            <a:r>
              <a:rPr lang="en-US" sz="2000" dirty="0" smtClean="0">
                <a:solidFill>
                  <a:srgbClr val="004C85"/>
                </a:solidFill>
              </a:rPr>
              <a:t> </a:t>
            </a:r>
            <a:r>
              <a:rPr lang="en-US" sz="2000" dirty="0" smtClean="0">
                <a:solidFill>
                  <a:schemeClr val="tx1"/>
                </a:solidFill>
              </a:rPr>
              <a:t>expenses paid.</a:t>
            </a:r>
          </a:p>
          <a:p>
            <a:pPr marL="396000" indent="-396000">
              <a:lnSpc>
                <a:spcPct val="113000"/>
              </a:lnSpc>
            </a:pPr>
            <a:endParaRPr lang="en-US" sz="2000" dirty="0" smtClean="0">
              <a:solidFill>
                <a:schemeClr val="tx1"/>
              </a:solidFill>
            </a:endParaRPr>
          </a:p>
          <a:p>
            <a:pPr marL="396000" indent="-396000">
              <a:lnSpc>
                <a:spcPct val="113000"/>
              </a:lnSpc>
            </a:pPr>
            <a:r>
              <a:rPr lang="en-US" sz="2000" b="1" dirty="0" smtClean="0">
                <a:solidFill>
                  <a:srgbClr val="004C85"/>
                </a:solidFill>
              </a:rPr>
              <a:t>If </a:t>
            </a:r>
            <a:r>
              <a:rPr lang="en-US" sz="2000" b="1" dirty="0">
                <a:solidFill>
                  <a:srgbClr val="004C85"/>
                </a:solidFill>
              </a:rPr>
              <a:t>you paid an expense </a:t>
            </a:r>
            <a:r>
              <a:rPr lang="en-US" sz="2000" b="1" dirty="0">
                <a:solidFill>
                  <a:srgbClr val="C00000"/>
                </a:solidFill>
              </a:rPr>
              <a:t>upfront</a:t>
            </a:r>
            <a:r>
              <a:rPr lang="en-US" sz="2000" b="1" dirty="0">
                <a:solidFill>
                  <a:srgbClr val="004C85"/>
                </a:solidFill>
              </a:rPr>
              <a:t> and your medical aid </a:t>
            </a:r>
            <a:r>
              <a:rPr lang="en-US" sz="2000" b="1" dirty="0">
                <a:solidFill>
                  <a:srgbClr val="C00000"/>
                </a:solidFill>
              </a:rPr>
              <a:t>reimburses</a:t>
            </a:r>
            <a:r>
              <a:rPr lang="en-US" sz="2000" b="1" dirty="0">
                <a:solidFill>
                  <a:srgbClr val="004C85"/>
                </a:solidFill>
              </a:rPr>
              <a:t> you later, </a:t>
            </a:r>
            <a:r>
              <a:rPr lang="en-US" sz="2000" b="1" dirty="0">
                <a:solidFill>
                  <a:srgbClr val="C00000"/>
                </a:solidFill>
              </a:rPr>
              <a:t>that portion of the expense reimbursed is no longer an out-of-pocket </a:t>
            </a:r>
            <a:r>
              <a:rPr lang="en-US" sz="2000" b="1" dirty="0" smtClean="0">
                <a:solidFill>
                  <a:srgbClr val="C00000"/>
                </a:solidFill>
              </a:rPr>
              <a:t>expense</a:t>
            </a:r>
            <a:r>
              <a:rPr lang="en-US" sz="2000" b="1" dirty="0">
                <a:solidFill>
                  <a:srgbClr val="C00000"/>
                </a:solidFill>
              </a:rPr>
              <a:t>.</a:t>
            </a:r>
            <a:r>
              <a:rPr lang="en-US" sz="2000" dirty="0" smtClean="0">
                <a:solidFill>
                  <a:srgbClr val="00B050"/>
                </a:solidFill>
              </a:rPr>
              <a:t> </a:t>
            </a:r>
            <a:endParaRPr lang="en-US" sz="2000" dirty="0">
              <a:solidFill>
                <a:srgbClr val="00B050"/>
              </a:solidFill>
            </a:endParaRPr>
          </a:p>
        </p:txBody>
      </p:sp>
      <p:sp>
        <p:nvSpPr>
          <p:cNvPr id="5" name="Text Placeholder 4"/>
          <p:cNvSpPr>
            <a:spLocks noGrp="1"/>
          </p:cNvSpPr>
          <p:nvPr>
            <p:ph type="body" sz="quarter" idx="12"/>
          </p:nvPr>
        </p:nvSpPr>
        <p:spPr>
          <a:xfrm>
            <a:off x="431799" y="1052513"/>
            <a:ext cx="7796214" cy="437806"/>
          </a:xfrm>
        </p:spPr>
        <p:txBody>
          <a:bodyPr>
            <a:normAutofit/>
          </a:bodyPr>
          <a:lstStyle/>
          <a:p>
            <a:r>
              <a:rPr lang="en-US" dirty="0"/>
              <a:t> What documents are needed?</a:t>
            </a:r>
            <a:endParaRPr lang="en-GB" dirty="0"/>
          </a:p>
        </p:txBody>
      </p:sp>
    </p:spTree>
    <p:extLst>
      <p:ext uri="{BB962C8B-B14F-4D97-AF65-F5344CB8AC3E}">
        <p14:creationId xmlns:p14="http://schemas.microsoft.com/office/powerpoint/2010/main" val="19998964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8280400" cy="532606"/>
          </a:xfrm>
        </p:spPr>
        <p:txBody>
          <a:bodyPr>
            <a:normAutofit/>
          </a:bodyPr>
          <a:lstStyle/>
          <a:p>
            <a:r>
              <a:rPr lang="en-US" dirty="0"/>
              <a:t>Claiming Medical and Disability Expenses</a:t>
            </a:r>
            <a:endParaRPr lang="en-GB"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34</a:t>
            </a:fld>
            <a:endParaRPr lang="en-US" dirty="0"/>
          </a:p>
        </p:txBody>
      </p:sp>
      <p:sp>
        <p:nvSpPr>
          <p:cNvPr id="4" name="Text Placeholder 3"/>
          <p:cNvSpPr>
            <a:spLocks noGrp="1"/>
          </p:cNvSpPr>
          <p:nvPr>
            <p:ph type="body" sz="quarter" idx="11"/>
          </p:nvPr>
        </p:nvSpPr>
        <p:spPr>
          <a:xfrm>
            <a:off x="431799" y="1844673"/>
            <a:ext cx="8280400" cy="4506431"/>
          </a:xfrm>
        </p:spPr>
        <p:txBody>
          <a:bodyPr>
            <a:noAutofit/>
          </a:bodyPr>
          <a:lstStyle/>
          <a:p>
            <a:pPr marL="396000" indent="-396000">
              <a:lnSpc>
                <a:spcPct val="113000"/>
              </a:lnSpc>
            </a:pPr>
            <a:r>
              <a:rPr lang="en-US" sz="2000" dirty="0">
                <a:solidFill>
                  <a:schemeClr val="tx1"/>
                </a:solidFill>
              </a:rPr>
              <a:t>Prepare a schedule of the out-of-pocket medical and disability expenses. </a:t>
            </a:r>
          </a:p>
          <a:p>
            <a:pPr marL="396000" indent="-396000">
              <a:lnSpc>
                <a:spcPct val="113000"/>
              </a:lnSpc>
            </a:pPr>
            <a:endParaRPr lang="en-US" sz="2000" dirty="0">
              <a:solidFill>
                <a:schemeClr val="tx1"/>
              </a:solidFill>
            </a:endParaRPr>
          </a:p>
          <a:p>
            <a:pPr marL="396000" indent="-396000">
              <a:lnSpc>
                <a:spcPct val="113000"/>
              </a:lnSpc>
            </a:pPr>
            <a:r>
              <a:rPr lang="en-US" sz="2000" dirty="0">
                <a:solidFill>
                  <a:schemeClr val="tx1"/>
                </a:solidFill>
              </a:rPr>
              <a:t>The out-of-pocket disability expenses can be added to the same schedule as explained </a:t>
            </a:r>
            <a:r>
              <a:rPr lang="en-US" sz="2000" dirty="0" smtClean="0">
                <a:solidFill>
                  <a:schemeClr val="tx1"/>
                </a:solidFill>
              </a:rPr>
              <a:t>above.</a:t>
            </a:r>
            <a:endParaRPr lang="en-US" sz="2000" dirty="0">
              <a:solidFill>
                <a:schemeClr val="tx1"/>
              </a:solidFill>
            </a:endParaRPr>
          </a:p>
          <a:p>
            <a:pPr marL="0" indent="0">
              <a:lnSpc>
                <a:spcPct val="113000"/>
              </a:lnSpc>
              <a:buNone/>
            </a:pPr>
            <a:endParaRPr lang="en-US" sz="2000" dirty="0">
              <a:solidFill>
                <a:schemeClr val="tx1"/>
              </a:solidFill>
            </a:endParaRPr>
          </a:p>
          <a:p>
            <a:pPr marL="396000" indent="-396000">
              <a:lnSpc>
                <a:spcPct val="113000"/>
              </a:lnSpc>
            </a:pPr>
            <a:r>
              <a:rPr lang="en-US" sz="2000" b="1" dirty="0">
                <a:solidFill>
                  <a:srgbClr val="C00000"/>
                </a:solidFill>
              </a:rPr>
              <a:t>Retain your proof of payment as SARS may request </a:t>
            </a:r>
            <a:r>
              <a:rPr lang="en-US" sz="2000" b="1" dirty="0" smtClean="0">
                <a:solidFill>
                  <a:srgbClr val="C00000"/>
                </a:solidFill>
              </a:rPr>
              <a:t>it.</a:t>
            </a:r>
            <a:endParaRPr lang="en-US" sz="2000" b="1" dirty="0">
              <a:solidFill>
                <a:srgbClr val="C00000"/>
              </a:solidFill>
            </a:endParaRPr>
          </a:p>
          <a:p>
            <a:pPr marL="396000" indent="-396000">
              <a:lnSpc>
                <a:spcPct val="113000"/>
              </a:lnSpc>
            </a:pPr>
            <a:endParaRPr lang="en-US" sz="2000" b="1" dirty="0">
              <a:solidFill>
                <a:srgbClr val="00B050"/>
              </a:solidFill>
            </a:endParaRPr>
          </a:p>
          <a:p>
            <a:pPr marL="396000" indent="-396000">
              <a:lnSpc>
                <a:spcPct val="113000"/>
              </a:lnSpc>
            </a:pPr>
            <a:r>
              <a:rPr lang="en-US" sz="2000" b="1" dirty="0">
                <a:solidFill>
                  <a:srgbClr val="C00000"/>
                </a:solidFill>
              </a:rPr>
              <a:t>If no proof of payment on request the claim will be disqualified.</a:t>
            </a:r>
          </a:p>
          <a:p>
            <a:pPr marL="396000" indent="-396000">
              <a:lnSpc>
                <a:spcPct val="113000"/>
              </a:lnSpc>
            </a:pPr>
            <a:endParaRPr lang="en-US" sz="2000" dirty="0">
              <a:solidFill>
                <a:srgbClr val="C00000"/>
              </a:solidFill>
            </a:endParaRPr>
          </a:p>
          <a:p>
            <a:pPr marL="400050" lvl="1" indent="0">
              <a:lnSpc>
                <a:spcPct val="113000"/>
              </a:lnSpc>
              <a:buNone/>
            </a:pPr>
            <a:r>
              <a:rPr lang="en-US" sz="2000" dirty="0">
                <a:solidFill>
                  <a:schemeClr val="tx1"/>
                </a:solidFill>
              </a:rPr>
              <a:t>  </a:t>
            </a:r>
          </a:p>
          <a:p>
            <a:pPr marL="0" indent="0">
              <a:lnSpc>
                <a:spcPct val="113000"/>
              </a:lnSpc>
              <a:buNone/>
            </a:pPr>
            <a:endParaRPr lang="en-US" sz="2000" dirty="0">
              <a:solidFill>
                <a:schemeClr val="tx1"/>
              </a:solidFill>
            </a:endParaRPr>
          </a:p>
          <a:p>
            <a:pPr marL="0" indent="0">
              <a:lnSpc>
                <a:spcPct val="113000"/>
              </a:lnSpc>
              <a:buNone/>
            </a:pPr>
            <a:endParaRPr lang="en-US" sz="2000" dirty="0">
              <a:solidFill>
                <a:schemeClr val="tx1"/>
              </a:solidFill>
            </a:endParaRPr>
          </a:p>
          <a:p>
            <a:pPr marL="396000" indent="-396000">
              <a:lnSpc>
                <a:spcPct val="113000"/>
              </a:lnSpc>
            </a:pPr>
            <a:endParaRPr lang="en-US" sz="2000" dirty="0">
              <a:solidFill>
                <a:schemeClr val="tx1"/>
              </a:solidFill>
            </a:endParaRPr>
          </a:p>
        </p:txBody>
      </p:sp>
      <p:sp>
        <p:nvSpPr>
          <p:cNvPr id="5" name="Text Placeholder 4"/>
          <p:cNvSpPr>
            <a:spLocks noGrp="1"/>
          </p:cNvSpPr>
          <p:nvPr>
            <p:ph type="body" sz="quarter" idx="12"/>
          </p:nvPr>
        </p:nvSpPr>
        <p:spPr>
          <a:xfrm>
            <a:off x="431799" y="1052513"/>
            <a:ext cx="7796214" cy="437806"/>
          </a:xfrm>
        </p:spPr>
        <p:txBody>
          <a:bodyPr>
            <a:normAutofit/>
          </a:bodyPr>
          <a:lstStyle/>
          <a:p>
            <a:r>
              <a:rPr lang="en-US" dirty="0"/>
              <a:t> What documents are needed?</a:t>
            </a:r>
            <a:endParaRPr lang="en-GB" dirty="0"/>
          </a:p>
        </p:txBody>
      </p:sp>
    </p:spTree>
    <p:extLst>
      <p:ext uri="{BB962C8B-B14F-4D97-AF65-F5344CB8AC3E}">
        <p14:creationId xmlns:p14="http://schemas.microsoft.com/office/powerpoint/2010/main" val="32729387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8280400" cy="532606"/>
          </a:xfrm>
        </p:spPr>
        <p:txBody>
          <a:bodyPr>
            <a:normAutofit/>
          </a:bodyPr>
          <a:lstStyle/>
          <a:p>
            <a:r>
              <a:rPr lang="en-US" dirty="0"/>
              <a:t>Claiming Medical and Disability Expenses</a:t>
            </a:r>
            <a:endParaRPr lang="en-GB"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35</a:t>
            </a:fld>
            <a:endParaRPr lang="en-US" dirty="0"/>
          </a:p>
        </p:txBody>
      </p:sp>
      <p:sp>
        <p:nvSpPr>
          <p:cNvPr id="4" name="Text Placeholder 3"/>
          <p:cNvSpPr>
            <a:spLocks noGrp="1"/>
          </p:cNvSpPr>
          <p:nvPr>
            <p:ph type="body" sz="quarter" idx="11"/>
          </p:nvPr>
        </p:nvSpPr>
        <p:spPr>
          <a:xfrm>
            <a:off x="431799" y="1844673"/>
            <a:ext cx="8280400" cy="4248151"/>
          </a:xfrm>
        </p:spPr>
        <p:txBody>
          <a:bodyPr>
            <a:noAutofit/>
          </a:bodyPr>
          <a:lstStyle/>
          <a:p>
            <a:pPr marL="396000" indent="-396000">
              <a:lnSpc>
                <a:spcPct val="113000"/>
              </a:lnSpc>
            </a:pPr>
            <a:r>
              <a:rPr lang="en-US" sz="2000" dirty="0">
                <a:solidFill>
                  <a:schemeClr val="tx1"/>
                </a:solidFill>
              </a:rPr>
              <a:t>The</a:t>
            </a:r>
            <a:r>
              <a:rPr lang="en-US" sz="2000" dirty="0"/>
              <a:t> </a:t>
            </a:r>
            <a:r>
              <a:rPr lang="en-US" sz="2000" b="1" dirty="0">
                <a:solidFill>
                  <a:srgbClr val="004C85"/>
                </a:solidFill>
              </a:rPr>
              <a:t>certificate from your medical aid </a:t>
            </a:r>
            <a:r>
              <a:rPr lang="en-US" sz="2000" dirty="0" smtClean="0">
                <a:solidFill>
                  <a:schemeClr val="tx1"/>
                </a:solidFill>
              </a:rPr>
              <a:t>the </a:t>
            </a:r>
            <a:r>
              <a:rPr lang="en-US" sz="2000" dirty="0">
                <a:solidFill>
                  <a:schemeClr val="tx1"/>
                </a:solidFill>
              </a:rPr>
              <a:t>stating the contributions you had made and the amounts not covered by medical aid</a:t>
            </a:r>
          </a:p>
          <a:p>
            <a:pPr marL="396000" indent="-396000">
              <a:lnSpc>
                <a:spcPct val="113000"/>
              </a:lnSpc>
            </a:pPr>
            <a:endParaRPr lang="en-US" sz="2000" dirty="0">
              <a:solidFill>
                <a:schemeClr val="tx1"/>
              </a:solidFill>
            </a:endParaRPr>
          </a:p>
          <a:p>
            <a:pPr marL="396000" indent="-396000">
              <a:lnSpc>
                <a:spcPct val="113000"/>
              </a:lnSpc>
            </a:pPr>
            <a:r>
              <a:rPr lang="en-US" sz="2000" dirty="0">
                <a:solidFill>
                  <a:schemeClr val="tx1"/>
                </a:solidFill>
              </a:rPr>
              <a:t>A </a:t>
            </a:r>
            <a:r>
              <a:rPr lang="en-US" sz="2000" b="1" dirty="0">
                <a:solidFill>
                  <a:srgbClr val="C00000"/>
                </a:solidFill>
              </a:rPr>
              <a:t>valid</a:t>
            </a:r>
            <a:r>
              <a:rPr lang="en-US" sz="2000" dirty="0">
                <a:solidFill>
                  <a:schemeClr val="tx1"/>
                </a:solidFill>
              </a:rPr>
              <a:t> </a:t>
            </a:r>
            <a:r>
              <a:rPr lang="en-US" sz="2000" dirty="0" smtClean="0">
                <a:solidFill>
                  <a:schemeClr val="tx1"/>
                </a:solidFill>
              </a:rPr>
              <a:t>ITR-DD.</a:t>
            </a:r>
            <a:endParaRPr lang="en-US" sz="2000" b="1" dirty="0">
              <a:solidFill>
                <a:schemeClr val="tx1"/>
              </a:solidFill>
            </a:endParaRPr>
          </a:p>
          <a:p>
            <a:pPr marL="396000" indent="-396000">
              <a:lnSpc>
                <a:spcPct val="113000"/>
              </a:lnSpc>
            </a:pPr>
            <a:endParaRPr lang="en-US" sz="2000" dirty="0">
              <a:solidFill>
                <a:schemeClr val="tx1"/>
              </a:solidFill>
            </a:endParaRPr>
          </a:p>
          <a:p>
            <a:pPr marL="396000" indent="-396000">
              <a:lnSpc>
                <a:spcPct val="113000"/>
              </a:lnSpc>
            </a:pPr>
            <a:r>
              <a:rPr lang="en-US" sz="2000" dirty="0">
                <a:solidFill>
                  <a:schemeClr val="tx1"/>
                </a:solidFill>
              </a:rPr>
              <a:t>A </a:t>
            </a:r>
            <a:r>
              <a:rPr lang="en-US" sz="2000" b="1" dirty="0">
                <a:solidFill>
                  <a:srgbClr val="004C85"/>
                </a:solidFill>
              </a:rPr>
              <a:t>schedule of the out-of-pocket medical and disability expenses.</a:t>
            </a:r>
          </a:p>
          <a:p>
            <a:pPr marL="396000" indent="-396000">
              <a:lnSpc>
                <a:spcPct val="113000"/>
              </a:lnSpc>
            </a:pPr>
            <a:endParaRPr lang="en-US" sz="2000" b="1" dirty="0">
              <a:solidFill>
                <a:srgbClr val="004C85"/>
              </a:solidFill>
            </a:endParaRPr>
          </a:p>
          <a:p>
            <a:pPr marL="0" indent="0">
              <a:lnSpc>
                <a:spcPct val="113000"/>
              </a:lnSpc>
              <a:buNone/>
            </a:pPr>
            <a:endParaRPr lang="en-US" sz="2000" dirty="0">
              <a:solidFill>
                <a:schemeClr val="tx1"/>
              </a:solidFill>
            </a:endParaRPr>
          </a:p>
        </p:txBody>
      </p:sp>
      <p:sp>
        <p:nvSpPr>
          <p:cNvPr id="5" name="Text Placeholder 4"/>
          <p:cNvSpPr>
            <a:spLocks noGrp="1"/>
          </p:cNvSpPr>
          <p:nvPr>
            <p:ph type="body" sz="quarter" idx="12"/>
          </p:nvPr>
        </p:nvSpPr>
        <p:spPr>
          <a:xfrm>
            <a:off x="431799" y="1052513"/>
            <a:ext cx="7796214" cy="437806"/>
          </a:xfrm>
        </p:spPr>
        <p:txBody>
          <a:bodyPr>
            <a:normAutofit/>
          </a:bodyPr>
          <a:lstStyle/>
          <a:p>
            <a:r>
              <a:rPr lang="en-US" dirty="0"/>
              <a:t> What to include in the submission of the Income Tax Return?</a:t>
            </a:r>
            <a:endParaRPr lang="en-GB" dirty="0"/>
          </a:p>
        </p:txBody>
      </p:sp>
    </p:spTree>
    <p:extLst>
      <p:ext uri="{BB962C8B-B14F-4D97-AF65-F5344CB8AC3E}">
        <p14:creationId xmlns:p14="http://schemas.microsoft.com/office/powerpoint/2010/main" val="27024342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391629"/>
            <a:ext cx="8280400" cy="920336"/>
          </a:xfrm>
        </p:spPr>
        <p:txBody>
          <a:bodyPr>
            <a:normAutofit fontScale="90000"/>
          </a:bodyPr>
          <a:lstStyle/>
          <a:p>
            <a:pPr>
              <a:lnSpc>
                <a:spcPct val="113000"/>
              </a:lnSpc>
            </a:pPr>
            <a:r>
              <a:rPr lang="en-US" dirty="0"/>
              <a:t>Calculating the Additional Medical Expenses Tax Credit</a:t>
            </a:r>
            <a:endParaRPr lang="en-GB"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36</a:t>
            </a:fld>
            <a:endParaRPr lang="en-US" dirty="0"/>
          </a:p>
        </p:txBody>
      </p:sp>
      <p:sp>
        <p:nvSpPr>
          <p:cNvPr id="4" name="Text Placeholder 3"/>
          <p:cNvSpPr>
            <a:spLocks noGrp="1"/>
          </p:cNvSpPr>
          <p:nvPr>
            <p:ph type="body" sz="quarter" idx="11"/>
          </p:nvPr>
        </p:nvSpPr>
        <p:spPr>
          <a:xfrm>
            <a:off x="431799" y="2286009"/>
            <a:ext cx="8280400" cy="3289991"/>
          </a:xfrm>
        </p:spPr>
        <p:txBody>
          <a:bodyPr>
            <a:noAutofit/>
          </a:bodyPr>
          <a:lstStyle/>
          <a:p>
            <a:pPr marL="396000" indent="-396000">
              <a:lnSpc>
                <a:spcPct val="113000"/>
              </a:lnSpc>
            </a:pPr>
            <a:r>
              <a:rPr lang="en-US" sz="2000" dirty="0">
                <a:solidFill>
                  <a:schemeClr val="tx1"/>
                </a:solidFill>
              </a:rPr>
              <a:t>33.3% of qualifying expense incurred and paid. </a:t>
            </a:r>
          </a:p>
          <a:p>
            <a:pPr marL="396000" indent="-396000">
              <a:lnSpc>
                <a:spcPct val="113000"/>
              </a:lnSpc>
            </a:pPr>
            <a:endParaRPr lang="en-US" sz="2000" dirty="0">
              <a:solidFill>
                <a:schemeClr val="tx1"/>
              </a:solidFill>
            </a:endParaRPr>
          </a:p>
          <a:p>
            <a:pPr marL="400050" lvl="1" indent="0">
              <a:lnSpc>
                <a:spcPct val="113000"/>
              </a:lnSpc>
              <a:buNone/>
            </a:pPr>
            <a:r>
              <a:rPr lang="en-US" sz="2000" dirty="0">
                <a:solidFill>
                  <a:schemeClr val="tx1"/>
                </a:solidFill>
              </a:rPr>
              <a:t>  </a:t>
            </a:r>
          </a:p>
          <a:p>
            <a:pPr marL="396000" indent="-396000">
              <a:lnSpc>
                <a:spcPct val="113000"/>
              </a:lnSpc>
            </a:pPr>
            <a:endParaRPr lang="en-US" sz="2000" dirty="0">
              <a:solidFill>
                <a:schemeClr val="tx1"/>
              </a:solidFill>
            </a:endParaRPr>
          </a:p>
          <a:p>
            <a:pPr marL="0" indent="0">
              <a:lnSpc>
                <a:spcPct val="113000"/>
              </a:lnSpc>
              <a:buNone/>
            </a:pPr>
            <a:endParaRPr lang="en-US" sz="2000" dirty="0">
              <a:solidFill>
                <a:schemeClr val="tx1"/>
              </a:solidFill>
            </a:endParaRPr>
          </a:p>
          <a:p>
            <a:pPr marL="396000" indent="-396000">
              <a:lnSpc>
                <a:spcPct val="113000"/>
              </a:lnSpc>
            </a:pPr>
            <a:endParaRPr lang="en-US" sz="2000" dirty="0">
              <a:solidFill>
                <a:schemeClr val="tx1"/>
              </a:solidFill>
            </a:endParaRPr>
          </a:p>
        </p:txBody>
      </p:sp>
      <p:sp>
        <p:nvSpPr>
          <p:cNvPr id="5" name="Text Placeholder 4"/>
          <p:cNvSpPr>
            <a:spLocks noGrp="1"/>
          </p:cNvSpPr>
          <p:nvPr>
            <p:ph type="body" sz="quarter" idx="12"/>
          </p:nvPr>
        </p:nvSpPr>
        <p:spPr>
          <a:xfrm>
            <a:off x="431799" y="1738308"/>
            <a:ext cx="7796214" cy="437806"/>
          </a:xfrm>
        </p:spPr>
        <p:txBody>
          <a:bodyPr>
            <a:normAutofit/>
          </a:bodyPr>
          <a:lstStyle/>
          <a:p>
            <a:r>
              <a:rPr lang="en-US" dirty="0"/>
              <a:t> </a:t>
            </a:r>
            <a:r>
              <a:rPr lang="en-US" dirty="0">
                <a:solidFill>
                  <a:schemeClr val="tx1"/>
                </a:solidFill>
              </a:rPr>
              <a:t>Person over 65 or a person with a disability</a:t>
            </a:r>
            <a:endParaRPr lang="en-GB" dirty="0">
              <a:solidFill>
                <a:schemeClr val="tx1"/>
              </a:solidFill>
            </a:endParaRPr>
          </a:p>
        </p:txBody>
      </p:sp>
    </p:spTree>
    <p:extLst>
      <p:ext uri="{BB962C8B-B14F-4D97-AF65-F5344CB8AC3E}">
        <p14:creationId xmlns:p14="http://schemas.microsoft.com/office/powerpoint/2010/main" val="330662330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41F39-57A9-A50D-A392-A7BB1879FE77}"/>
              </a:ext>
            </a:extLst>
          </p:cNvPr>
          <p:cNvSpPr>
            <a:spLocks noGrp="1"/>
          </p:cNvSpPr>
          <p:nvPr>
            <p:ph type="title"/>
          </p:nvPr>
        </p:nvSpPr>
        <p:spPr/>
        <p:txBody>
          <a:bodyPr>
            <a:normAutofit/>
          </a:bodyPr>
          <a:lstStyle/>
          <a:p>
            <a:pPr algn="ctr"/>
            <a:r>
              <a:rPr lang="en-ZA" dirty="0"/>
              <a:t>Sample of an ITRDD </a:t>
            </a:r>
          </a:p>
        </p:txBody>
      </p:sp>
      <p:sp>
        <p:nvSpPr>
          <p:cNvPr id="3" name="Slide Number Placeholder 2">
            <a:extLst>
              <a:ext uri="{FF2B5EF4-FFF2-40B4-BE49-F238E27FC236}">
                <a16:creationId xmlns:a16="http://schemas.microsoft.com/office/drawing/2014/main" id="{2D214D6E-23B8-94D6-F5CB-A831CA6A3DC2}"/>
              </a:ext>
            </a:extLst>
          </p:cNvPr>
          <p:cNvSpPr>
            <a:spLocks noGrp="1"/>
          </p:cNvSpPr>
          <p:nvPr>
            <p:ph type="sldNum" sz="quarter" idx="10"/>
          </p:nvPr>
        </p:nvSpPr>
        <p:spPr/>
        <p:txBody>
          <a:bodyPr/>
          <a:lstStyle/>
          <a:p>
            <a:fld id="{B540B12B-D968-2643-8E7F-238A3C456CC9}" type="slidenum">
              <a:rPr lang="en-US" smtClean="0"/>
              <a:pPr/>
              <a:t>37</a:t>
            </a:fld>
            <a:endParaRPr lang="en-US" dirty="0"/>
          </a:p>
        </p:txBody>
      </p:sp>
      <p:pic>
        <p:nvPicPr>
          <p:cNvPr id="9" name="Picture 8" descr="Graphical user interface&#10;&#10;Description automatically generated with medium confidence">
            <a:extLst>
              <a:ext uri="{FF2B5EF4-FFF2-40B4-BE49-F238E27FC236}">
                <a16:creationId xmlns:a16="http://schemas.microsoft.com/office/drawing/2014/main" id="{29F3C9C6-22E3-E590-4FC7-C4FA1FB22FA0}"/>
              </a:ext>
            </a:extLst>
          </p:cNvPr>
          <p:cNvPicPr>
            <a:picLocks noChangeAspect="1"/>
          </p:cNvPicPr>
          <p:nvPr/>
        </p:nvPicPr>
        <p:blipFill>
          <a:blip r:embed="rId2"/>
          <a:stretch>
            <a:fillRect/>
          </a:stretch>
        </p:blipFill>
        <p:spPr>
          <a:xfrm>
            <a:off x="477520" y="1158240"/>
            <a:ext cx="8026400" cy="4854163"/>
          </a:xfrm>
          <a:prstGeom prst="rect">
            <a:avLst/>
          </a:prstGeom>
        </p:spPr>
      </p:pic>
    </p:spTree>
    <p:extLst>
      <p:ext uri="{BB962C8B-B14F-4D97-AF65-F5344CB8AC3E}">
        <p14:creationId xmlns:p14="http://schemas.microsoft.com/office/powerpoint/2010/main" val="128042095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41F39-57A9-A50D-A392-A7BB1879FE77}"/>
              </a:ext>
            </a:extLst>
          </p:cNvPr>
          <p:cNvSpPr>
            <a:spLocks noGrp="1"/>
          </p:cNvSpPr>
          <p:nvPr>
            <p:ph type="title"/>
          </p:nvPr>
        </p:nvSpPr>
        <p:spPr/>
        <p:txBody>
          <a:bodyPr>
            <a:normAutofit/>
          </a:bodyPr>
          <a:lstStyle/>
          <a:p>
            <a:pPr algn="ctr"/>
            <a:r>
              <a:rPr lang="en-ZA" dirty="0"/>
              <a:t>Sample of an ITRDD (Cont.)</a:t>
            </a:r>
          </a:p>
        </p:txBody>
      </p:sp>
      <p:sp>
        <p:nvSpPr>
          <p:cNvPr id="3" name="Slide Number Placeholder 2">
            <a:extLst>
              <a:ext uri="{FF2B5EF4-FFF2-40B4-BE49-F238E27FC236}">
                <a16:creationId xmlns:a16="http://schemas.microsoft.com/office/drawing/2014/main" id="{2D214D6E-23B8-94D6-F5CB-A831CA6A3DC2}"/>
              </a:ext>
            </a:extLst>
          </p:cNvPr>
          <p:cNvSpPr>
            <a:spLocks noGrp="1"/>
          </p:cNvSpPr>
          <p:nvPr>
            <p:ph type="sldNum" sz="quarter" idx="10"/>
          </p:nvPr>
        </p:nvSpPr>
        <p:spPr/>
        <p:txBody>
          <a:bodyPr/>
          <a:lstStyle/>
          <a:p>
            <a:fld id="{B540B12B-D968-2643-8E7F-238A3C456CC9}" type="slidenum">
              <a:rPr lang="en-US" smtClean="0"/>
              <a:pPr/>
              <a:t>38</a:t>
            </a:fld>
            <a:endParaRPr lang="en-US" dirty="0"/>
          </a:p>
        </p:txBody>
      </p:sp>
      <p:pic>
        <p:nvPicPr>
          <p:cNvPr id="5" name="Picture 4" descr="Graphical user interface, text, application, email&#10;&#10;Description automatically generated">
            <a:extLst>
              <a:ext uri="{FF2B5EF4-FFF2-40B4-BE49-F238E27FC236}">
                <a16:creationId xmlns:a16="http://schemas.microsoft.com/office/drawing/2014/main" id="{C4F9E518-23DB-3592-27AB-5F696A2C0BAF}"/>
              </a:ext>
            </a:extLst>
          </p:cNvPr>
          <p:cNvPicPr>
            <a:picLocks noChangeAspect="1"/>
          </p:cNvPicPr>
          <p:nvPr/>
        </p:nvPicPr>
        <p:blipFill>
          <a:blip r:embed="rId2"/>
          <a:stretch>
            <a:fillRect/>
          </a:stretch>
        </p:blipFill>
        <p:spPr>
          <a:xfrm>
            <a:off x="72000" y="1039923"/>
            <a:ext cx="9000000" cy="4778154"/>
          </a:xfrm>
          <a:prstGeom prst="rect">
            <a:avLst/>
          </a:prstGeom>
        </p:spPr>
      </p:pic>
    </p:spTree>
    <p:extLst>
      <p:ext uri="{BB962C8B-B14F-4D97-AF65-F5344CB8AC3E}">
        <p14:creationId xmlns:p14="http://schemas.microsoft.com/office/powerpoint/2010/main" val="42813364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7796893" cy="532606"/>
          </a:xfrm>
        </p:spPr>
        <p:txBody>
          <a:bodyPr/>
          <a:lstStyle/>
          <a:p>
            <a:r>
              <a:rPr lang="en-GB" dirty="0"/>
              <a:t>Clarification of Terms</a:t>
            </a:r>
          </a:p>
        </p:txBody>
      </p:sp>
      <p:sp>
        <p:nvSpPr>
          <p:cNvPr id="3" name="Slide Number Placeholder 2"/>
          <p:cNvSpPr>
            <a:spLocks noGrp="1"/>
          </p:cNvSpPr>
          <p:nvPr>
            <p:ph type="sldNum" sz="quarter" idx="10"/>
          </p:nvPr>
        </p:nvSpPr>
        <p:spPr/>
        <p:txBody>
          <a:bodyPr/>
          <a:lstStyle/>
          <a:p>
            <a:fld id="{B540B12B-D968-2643-8E7F-238A3C456CC9}" type="slidenum">
              <a:rPr lang="en-US" smtClean="0"/>
              <a:pPr/>
              <a:t>3</a:t>
            </a:fld>
            <a:endParaRPr lang="en-US" dirty="0"/>
          </a:p>
        </p:txBody>
      </p:sp>
      <p:sp>
        <p:nvSpPr>
          <p:cNvPr id="4" name="Text Placeholder 3"/>
          <p:cNvSpPr>
            <a:spLocks noGrp="1"/>
          </p:cNvSpPr>
          <p:nvPr>
            <p:ph type="body" sz="quarter" idx="11"/>
          </p:nvPr>
        </p:nvSpPr>
        <p:spPr>
          <a:xfrm>
            <a:off x="457199" y="1719471"/>
            <a:ext cx="8254999" cy="4373353"/>
          </a:xfrm>
        </p:spPr>
        <p:txBody>
          <a:bodyPr>
            <a:noAutofit/>
          </a:bodyPr>
          <a:lstStyle/>
          <a:p>
            <a:pPr marL="396000" indent="-396000">
              <a:lnSpc>
                <a:spcPct val="113000"/>
              </a:lnSpc>
            </a:pPr>
            <a:r>
              <a:rPr lang="en-US" sz="2000" dirty="0">
                <a:solidFill>
                  <a:schemeClr val="tx1"/>
                </a:solidFill>
              </a:rPr>
              <a:t>Is a person who is in a:</a:t>
            </a:r>
          </a:p>
          <a:p>
            <a:pPr marL="396000" indent="-396000">
              <a:lnSpc>
                <a:spcPct val="113000"/>
              </a:lnSpc>
              <a:buNone/>
            </a:pPr>
            <a:endParaRPr lang="en-US" sz="2000" b="1" dirty="0">
              <a:solidFill>
                <a:srgbClr val="FF0000"/>
              </a:solidFill>
            </a:endParaRPr>
          </a:p>
          <a:p>
            <a:pPr marL="796050" lvl="1" indent="-396000">
              <a:lnSpc>
                <a:spcPct val="113000"/>
              </a:lnSpc>
              <a:buFont typeface="Wingdings" panose="05000000000000000000" pitchFamily="2" charset="2"/>
              <a:buChar char="Ø"/>
            </a:pPr>
            <a:r>
              <a:rPr lang="en-US" sz="2000" b="1" dirty="0">
                <a:solidFill>
                  <a:srgbClr val="004C85"/>
                </a:solidFill>
              </a:rPr>
              <a:t>marriage or customary union recognised in terms of the </a:t>
            </a:r>
            <a:r>
              <a:rPr lang="en-US" sz="2000" b="1" dirty="0">
                <a:solidFill>
                  <a:srgbClr val="C00000"/>
                </a:solidFill>
              </a:rPr>
              <a:t>law </a:t>
            </a:r>
            <a:r>
              <a:rPr lang="en-US" sz="2000" dirty="0">
                <a:solidFill>
                  <a:schemeClr val="tx1"/>
                </a:solidFill>
              </a:rPr>
              <a:t>of the Republic;</a:t>
            </a:r>
          </a:p>
          <a:p>
            <a:pPr marL="796050" lvl="1" indent="-396000">
              <a:lnSpc>
                <a:spcPct val="113000"/>
              </a:lnSpc>
              <a:buFont typeface="Wingdings" panose="05000000000000000000" pitchFamily="2" charset="2"/>
              <a:buChar char="Ø"/>
            </a:pPr>
            <a:endParaRPr lang="en-US" sz="2000" dirty="0">
              <a:solidFill>
                <a:schemeClr val="tx1"/>
              </a:solidFill>
            </a:endParaRPr>
          </a:p>
          <a:p>
            <a:pPr marL="796050" lvl="1" indent="-396000">
              <a:lnSpc>
                <a:spcPct val="113000"/>
              </a:lnSpc>
              <a:buFont typeface="Wingdings" panose="05000000000000000000" pitchFamily="2" charset="2"/>
              <a:buChar char="Ø"/>
            </a:pPr>
            <a:r>
              <a:rPr lang="en-US" sz="2000" b="1" dirty="0">
                <a:solidFill>
                  <a:srgbClr val="004C85"/>
                </a:solidFill>
              </a:rPr>
              <a:t>union </a:t>
            </a:r>
            <a:r>
              <a:rPr lang="en-ZA" sz="2000" b="1" dirty="0" smtClean="0">
                <a:solidFill>
                  <a:srgbClr val="004C85"/>
                </a:solidFill>
              </a:rPr>
              <a:t>recognised</a:t>
            </a:r>
            <a:r>
              <a:rPr lang="en-US" sz="2000" b="1" dirty="0" smtClean="0">
                <a:solidFill>
                  <a:srgbClr val="004C85"/>
                </a:solidFill>
              </a:rPr>
              <a:t> </a:t>
            </a:r>
            <a:r>
              <a:rPr lang="en-US" sz="2000" b="1" dirty="0">
                <a:solidFill>
                  <a:srgbClr val="004C85"/>
                </a:solidFill>
              </a:rPr>
              <a:t>as a marriage in accordance with the </a:t>
            </a:r>
            <a:r>
              <a:rPr lang="en-US" sz="2000" b="1" dirty="0">
                <a:solidFill>
                  <a:srgbClr val="C00000"/>
                </a:solidFill>
              </a:rPr>
              <a:t>tenets of any religion</a:t>
            </a:r>
            <a:r>
              <a:rPr lang="en-US" sz="2000" dirty="0">
                <a:solidFill>
                  <a:schemeClr val="tx1"/>
                </a:solidFill>
              </a:rPr>
              <a:t>; or</a:t>
            </a:r>
          </a:p>
          <a:p>
            <a:pPr marL="796050" lvl="1" indent="-396000">
              <a:lnSpc>
                <a:spcPct val="113000"/>
              </a:lnSpc>
              <a:buFont typeface="Wingdings" panose="05000000000000000000" pitchFamily="2" charset="2"/>
              <a:buChar char="Ø"/>
            </a:pPr>
            <a:endParaRPr lang="en-GB" sz="2000" dirty="0" smtClean="0">
              <a:solidFill>
                <a:schemeClr val="tx1"/>
              </a:solidFill>
            </a:endParaRPr>
          </a:p>
          <a:p>
            <a:pPr marL="796050" lvl="1" indent="-396000">
              <a:lnSpc>
                <a:spcPct val="113000"/>
              </a:lnSpc>
              <a:buFont typeface="Wingdings" panose="05000000000000000000" pitchFamily="2" charset="2"/>
              <a:buChar char="Ø"/>
            </a:pPr>
            <a:r>
              <a:rPr lang="en-US" sz="2000" b="1" dirty="0" smtClean="0">
                <a:solidFill>
                  <a:srgbClr val="004C85"/>
                </a:solidFill>
              </a:rPr>
              <a:t>same-sex </a:t>
            </a:r>
            <a:r>
              <a:rPr lang="en-US" sz="2000" b="1" dirty="0">
                <a:solidFill>
                  <a:srgbClr val="004C85"/>
                </a:solidFill>
              </a:rPr>
              <a:t>or heterosexual union </a:t>
            </a:r>
            <a:r>
              <a:rPr lang="en-US" sz="2000" dirty="0">
                <a:solidFill>
                  <a:schemeClr val="tx1"/>
                </a:solidFill>
              </a:rPr>
              <a:t>which the</a:t>
            </a:r>
            <a:r>
              <a:rPr lang="en-US" sz="2000" b="1" dirty="0">
                <a:solidFill>
                  <a:srgbClr val="004C85"/>
                </a:solidFill>
              </a:rPr>
              <a:t> Commissioner is satisfied is </a:t>
            </a:r>
            <a:r>
              <a:rPr lang="en-US" sz="2000" b="1" dirty="0">
                <a:solidFill>
                  <a:srgbClr val="C00000"/>
                </a:solidFill>
              </a:rPr>
              <a:t>intended to be permanent.</a:t>
            </a:r>
            <a:endParaRPr lang="en-GB" sz="2000" b="1" dirty="0">
              <a:solidFill>
                <a:srgbClr val="C00000"/>
              </a:solidFill>
            </a:endParaRPr>
          </a:p>
        </p:txBody>
      </p:sp>
      <p:sp>
        <p:nvSpPr>
          <p:cNvPr id="5" name="Text Placeholder 4"/>
          <p:cNvSpPr>
            <a:spLocks noGrp="1"/>
          </p:cNvSpPr>
          <p:nvPr>
            <p:ph type="body" sz="quarter" idx="12"/>
          </p:nvPr>
        </p:nvSpPr>
        <p:spPr>
          <a:xfrm>
            <a:off x="431799" y="1052513"/>
            <a:ext cx="7796214" cy="437806"/>
          </a:xfrm>
        </p:spPr>
        <p:txBody>
          <a:bodyPr/>
          <a:lstStyle/>
          <a:p>
            <a:r>
              <a:rPr lang="en-US" dirty="0">
                <a:solidFill>
                  <a:schemeClr val="tx1"/>
                </a:solidFill>
              </a:rPr>
              <a:t>“Spouse”</a:t>
            </a:r>
            <a:endParaRPr lang="en-GB" dirty="0">
              <a:solidFill>
                <a:schemeClr val="tx1"/>
              </a:solidFill>
            </a:endParaRPr>
          </a:p>
        </p:txBody>
      </p:sp>
    </p:spTree>
    <p:extLst>
      <p:ext uri="{BB962C8B-B14F-4D97-AF65-F5344CB8AC3E}">
        <p14:creationId xmlns:p14="http://schemas.microsoft.com/office/powerpoint/2010/main" val="200397267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41F39-57A9-A50D-A392-A7BB1879FE77}"/>
              </a:ext>
            </a:extLst>
          </p:cNvPr>
          <p:cNvSpPr>
            <a:spLocks noGrp="1"/>
          </p:cNvSpPr>
          <p:nvPr>
            <p:ph type="title"/>
          </p:nvPr>
        </p:nvSpPr>
        <p:spPr/>
        <p:txBody>
          <a:bodyPr>
            <a:normAutofit/>
          </a:bodyPr>
          <a:lstStyle/>
          <a:p>
            <a:pPr algn="ctr"/>
            <a:r>
              <a:rPr lang="en-ZA" dirty="0"/>
              <a:t>Sample of an ITRDD (Cont.)</a:t>
            </a:r>
          </a:p>
        </p:txBody>
      </p:sp>
      <p:sp>
        <p:nvSpPr>
          <p:cNvPr id="3" name="Slide Number Placeholder 2">
            <a:extLst>
              <a:ext uri="{FF2B5EF4-FFF2-40B4-BE49-F238E27FC236}">
                <a16:creationId xmlns:a16="http://schemas.microsoft.com/office/drawing/2014/main" id="{2D214D6E-23B8-94D6-F5CB-A831CA6A3DC2}"/>
              </a:ext>
            </a:extLst>
          </p:cNvPr>
          <p:cNvSpPr>
            <a:spLocks noGrp="1"/>
          </p:cNvSpPr>
          <p:nvPr>
            <p:ph type="sldNum" sz="quarter" idx="10"/>
          </p:nvPr>
        </p:nvSpPr>
        <p:spPr/>
        <p:txBody>
          <a:bodyPr/>
          <a:lstStyle/>
          <a:p>
            <a:fld id="{B540B12B-D968-2643-8E7F-238A3C456CC9}" type="slidenum">
              <a:rPr lang="en-US" smtClean="0"/>
              <a:pPr/>
              <a:t>39</a:t>
            </a:fld>
            <a:endParaRPr lang="en-US" dirty="0"/>
          </a:p>
        </p:txBody>
      </p:sp>
      <p:pic>
        <p:nvPicPr>
          <p:cNvPr id="6" name="Picture 5" descr="Graphical user interface, text, application, email&#10;&#10;Description automatically generated">
            <a:extLst>
              <a:ext uri="{FF2B5EF4-FFF2-40B4-BE49-F238E27FC236}">
                <a16:creationId xmlns:a16="http://schemas.microsoft.com/office/drawing/2014/main" id="{9B1FC5C3-3A77-EEF4-F467-523471BB98AA}"/>
              </a:ext>
            </a:extLst>
          </p:cNvPr>
          <p:cNvPicPr>
            <a:picLocks noChangeAspect="1"/>
          </p:cNvPicPr>
          <p:nvPr/>
        </p:nvPicPr>
        <p:blipFill>
          <a:blip r:embed="rId2"/>
          <a:stretch>
            <a:fillRect/>
          </a:stretch>
        </p:blipFill>
        <p:spPr>
          <a:xfrm>
            <a:off x="322197" y="1066799"/>
            <a:ext cx="8395083" cy="4865587"/>
          </a:xfrm>
          <a:prstGeom prst="rect">
            <a:avLst/>
          </a:prstGeom>
        </p:spPr>
      </p:pic>
    </p:spTree>
    <p:extLst>
      <p:ext uri="{BB962C8B-B14F-4D97-AF65-F5344CB8AC3E}">
        <p14:creationId xmlns:p14="http://schemas.microsoft.com/office/powerpoint/2010/main" val="394791915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41F39-57A9-A50D-A392-A7BB1879FE77}"/>
              </a:ext>
            </a:extLst>
          </p:cNvPr>
          <p:cNvSpPr>
            <a:spLocks noGrp="1"/>
          </p:cNvSpPr>
          <p:nvPr>
            <p:ph type="title"/>
          </p:nvPr>
        </p:nvSpPr>
        <p:spPr/>
        <p:txBody>
          <a:bodyPr>
            <a:normAutofit/>
          </a:bodyPr>
          <a:lstStyle/>
          <a:p>
            <a:pPr algn="ctr"/>
            <a:r>
              <a:rPr lang="en-ZA" dirty="0"/>
              <a:t>Sample of an ITRDD (Cont.)</a:t>
            </a:r>
          </a:p>
        </p:txBody>
      </p:sp>
      <p:sp>
        <p:nvSpPr>
          <p:cNvPr id="3" name="Slide Number Placeholder 2">
            <a:extLst>
              <a:ext uri="{FF2B5EF4-FFF2-40B4-BE49-F238E27FC236}">
                <a16:creationId xmlns:a16="http://schemas.microsoft.com/office/drawing/2014/main" id="{2D214D6E-23B8-94D6-F5CB-A831CA6A3DC2}"/>
              </a:ext>
            </a:extLst>
          </p:cNvPr>
          <p:cNvSpPr>
            <a:spLocks noGrp="1"/>
          </p:cNvSpPr>
          <p:nvPr>
            <p:ph type="sldNum" sz="quarter" idx="10"/>
          </p:nvPr>
        </p:nvSpPr>
        <p:spPr/>
        <p:txBody>
          <a:bodyPr/>
          <a:lstStyle/>
          <a:p>
            <a:fld id="{B540B12B-D968-2643-8E7F-238A3C456CC9}" type="slidenum">
              <a:rPr lang="en-US" smtClean="0"/>
              <a:pPr/>
              <a:t>40</a:t>
            </a:fld>
            <a:endParaRPr lang="en-US" dirty="0"/>
          </a:p>
        </p:txBody>
      </p:sp>
      <p:pic>
        <p:nvPicPr>
          <p:cNvPr id="5" name="Picture 4" descr="A picture containing table&#10;&#10;Description automatically generated">
            <a:extLst>
              <a:ext uri="{FF2B5EF4-FFF2-40B4-BE49-F238E27FC236}">
                <a16:creationId xmlns:a16="http://schemas.microsoft.com/office/drawing/2014/main" id="{9F591FAC-10C8-6893-277E-606C174A5DDF}"/>
              </a:ext>
            </a:extLst>
          </p:cNvPr>
          <p:cNvPicPr>
            <a:picLocks noChangeAspect="1"/>
          </p:cNvPicPr>
          <p:nvPr/>
        </p:nvPicPr>
        <p:blipFill>
          <a:blip r:embed="rId2"/>
          <a:stretch>
            <a:fillRect/>
          </a:stretch>
        </p:blipFill>
        <p:spPr>
          <a:xfrm>
            <a:off x="436879" y="1321887"/>
            <a:ext cx="8249921" cy="4214225"/>
          </a:xfrm>
          <a:prstGeom prst="rect">
            <a:avLst/>
          </a:prstGeom>
        </p:spPr>
      </p:pic>
    </p:spTree>
    <p:extLst>
      <p:ext uri="{BB962C8B-B14F-4D97-AF65-F5344CB8AC3E}">
        <p14:creationId xmlns:p14="http://schemas.microsoft.com/office/powerpoint/2010/main" val="79177369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41F39-57A9-A50D-A392-A7BB1879FE77}"/>
              </a:ext>
            </a:extLst>
          </p:cNvPr>
          <p:cNvSpPr>
            <a:spLocks noGrp="1"/>
          </p:cNvSpPr>
          <p:nvPr>
            <p:ph type="title"/>
          </p:nvPr>
        </p:nvSpPr>
        <p:spPr/>
        <p:txBody>
          <a:bodyPr>
            <a:normAutofit fontScale="90000"/>
          </a:bodyPr>
          <a:lstStyle/>
          <a:p>
            <a:pPr algn="ctr"/>
            <a:r>
              <a:rPr lang="en-ZA" dirty="0"/>
              <a:t>Disability expenses on eFiling- ITR12 Form</a:t>
            </a:r>
          </a:p>
        </p:txBody>
      </p:sp>
      <p:sp>
        <p:nvSpPr>
          <p:cNvPr id="3" name="Slide Number Placeholder 2">
            <a:extLst>
              <a:ext uri="{FF2B5EF4-FFF2-40B4-BE49-F238E27FC236}">
                <a16:creationId xmlns:a16="http://schemas.microsoft.com/office/drawing/2014/main" id="{2D214D6E-23B8-94D6-F5CB-A831CA6A3DC2}"/>
              </a:ext>
            </a:extLst>
          </p:cNvPr>
          <p:cNvSpPr>
            <a:spLocks noGrp="1"/>
          </p:cNvSpPr>
          <p:nvPr>
            <p:ph type="sldNum" sz="quarter" idx="10"/>
          </p:nvPr>
        </p:nvSpPr>
        <p:spPr/>
        <p:txBody>
          <a:bodyPr/>
          <a:lstStyle/>
          <a:p>
            <a:fld id="{B540B12B-D968-2643-8E7F-238A3C456CC9}" type="slidenum">
              <a:rPr lang="en-US" smtClean="0"/>
              <a:pPr/>
              <a:t>41</a:t>
            </a:fld>
            <a:endParaRPr lang="en-US" dirty="0"/>
          </a:p>
        </p:txBody>
      </p:sp>
      <p:sp>
        <p:nvSpPr>
          <p:cNvPr id="8" name="Text Placeholder 7">
            <a:extLst>
              <a:ext uri="{FF2B5EF4-FFF2-40B4-BE49-F238E27FC236}">
                <a16:creationId xmlns:a16="http://schemas.microsoft.com/office/drawing/2014/main" id="{A858B2F2-160D-73A6-D1E4-68502A9D98E2}"/>
              </a:ext>
            </a:extLst>
          </p:cNvPr>
          <p:cNvSpPr>
            <a:spLocks noGrp="1"/>
          </p:cNvSpPr>
          <p:nvPr>
            <p:ph type="body" sz="quarter" idx="11"/>
          </p:nvPr>
        </p:nvSpPr>
        <p:spPr>
          <a:xfrm>
            <a:off x="341312" y="1306286"/>
            <a:ext cx="8370887" cy="4786538"/>
          </a:xfrm>
        </p:spPr>
        <p:txBody>
          <a:bodyPr/>
          <a:lstStyle/>
          <a:p>
            <a:r>
              <a:rPr lang="en-ZA" b="1" dirty="0"/>
              <a:t>On the ITR12 Form, Go to 1.“</a:t>
            </a:r>
            <a:r>
              <a:rPr lang="en-ZA" b="1" dirty="0">
                <a:solidFill>
                  <a:schemeClr val="accent5">
                    <a:lumMod val="50000"/>
                  </a:schemeClr>
                </a:solidFill>
              </a:rPr>
              <a:t>Taxpayer Information- Deductions&gt; </a:t>
            </a:r>
          </a:p>
          <a:p>
            <a:r>
              <a:rPr lang="en-ZA" b="1" dirty="0">
                <a:solidFill>
                  <a:schemeClr val="accent5">
                    <a:lumMod val="50000"/>
                  </a:schemeClr>
                </a:solidFill>
              </a:rPr>
              <a:t>2. Medical Deductions.</a:t>
            </a:r>
          </a:p>
        </p:txBody>
      </p:sp>
      <p:pic>
        <p:nvPicPr>
          <p:cNvPr id="7" name="Picture 6">
            <a:extLst>
              <a:ext uri="{FF2B5EF4-FFF2-40B4-BE49-F238E27FC236}">
                <a16:creationId xmlns:a16="http://schemas.microsoft.com/office/drawing/2014/main" id="{399ED954-63CC-CE58-9E59-87434758DA67}"/>
              </a:ext>
            </a:extLst>
          </p:cNvPr>
          <p:cNvPicPr>
            <a:picLocks noChangeAspect="1"/>
          </p:cNvPicPr>
          <p:nvPr/>
        </p:nvPicPr>
        <p:blipFill>
          <a:blip r:embed="rId2"/>
          <a:stretch>
            <a:fillRect/>
          </a:stretch>
        </p:blipFill>
        <p:spPr>
          <a:xfrm>
            <a:off x="341313" y="2264229"/>
            <a:ext cx="8294688" cy="3686628"/>
          </a:xfrm>
          <a:prstGeom prst="rect">
            <a:avLst/>
          </a:prstGeom>
        </p:spPr>
      </p:pic>
      <p:sp>
        <p:nvSpPr>
          <p:cNvPr id="10" name="TextBox 9">
            <a:extLst>
              <a:ext uri="{FF2B5EF4-FFF2-40B4-BE49-F238E27FC236}">
                <a16:creationId xmlns:a16="http://schemas.microsoft.com/office/drawing/2014/main" id="{4F7DA447-E542-9D9A-F5ED-715E8B010726}"/>
              </a:ext>
            </a:extLst>
          </p:cNvPr>
          <p:cNvSpPr txBox="1"/>
          <p:nvPr/>
        </p:nvSpPr>
        <p:spPr>
          <a:xfrm>
            <a:off x="1494971" y="2380343"/>
            <a:ext cx="1349829" cy="369332"/>
          </a:xfrm>
          <a:prstGeom prst="rect">
            <a:avLst/>
          </a:prstGeom>
          <a:noFill/>
          <a:ln w="28575">
            <a:solidFill>
              <a:srgbClr val="FF0000"/>
            </a:solidFill>
          </a:ln>
        </p:spPr>
        <p:txBody>
          <a:bodyPr wrap="square" rtlCol="0">
            <a:spAutoFit/>
          </a:bodyPr>
          <a:lstStyle/>
          <a:p>
            <a:r>
              <a:rPr lang="en-ZA" dirty="0">
                <a:solidFill>
                  <a:srgbClr val="FF0000"/>
                </a:solidFill>
              </a:rPr>
              <a:t>1.</a:t>
            </a:r>
          </a:p>
        </p:txBody>
      </p:sp>
      <p:sp>
        <p:nvSpPr>
          <p:cNvPr id="11" name="TextBox 10">
            <a:extLst>
              <a:ext uri="{FF2B5EF4-FFF2-40B4-BE49-F238E27FC236}">
                <a16:creationId xmlns:a16="http://schemas.microsoft.com/office/drawing/2014/main" id="{2C0780F3-8242-3F5B-E7FC-A7BF896B41ED}"/>
              </a:ext>
            </a:extLst>
          </p:cNvPr>
          <p:cNvSpPr txBox="1"/>
          <p:nvPr/>
        </p:nvSpPr>
        <p:spPr>
          <a:xfrm>
            <a:off x="420913" y="2923155"/>
            <a:ext cx="1349829" cy="369332"/>
          </a:xfrm>
          <a:prstGeom prst="rect">
            <a:avLst/>
          </a:prstGeom>
          <a:noFill/>
          <a:ln w="28575">
            <a:solidFill>
              <a:srgbClr val="FF0000"/>
            </a:solidFill>
          </a:ln>
        </p:spPr>
        <p:txBody>
          <a:bodyPr wrap="square" rtlCol="0">
            <a:spAutoFit/>
          </a:bodyPr>
          <a:lstStyle/>
          <a:p>
            <a:r>
              <a:rPr lang="en-ZA" dirty="0">
                <a:solidFill>
                  <a:srgbClr val="FF0000"/>
                </a:solidFill>
              </a:rPr>
              <a:t>2.</a:t>
            </a:r>
          </a:p>
        </p:txBody>
      </p:sp>
    </p:spTree>
    <p:extLst>
      <p:ext uri="{BB962C8B-B14F-4D97-AF65-F5344CB8AC3E}">
        <p14:creationId xmlns:p14="http://schemas.microsoft.com/office/powerpoint/2010/main" val="203142327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F4801-72B5-DBE3-6C32-436E8F27807A}"/>
              </a:ext>
            </a:extLst>
          </p:cNvPr>
          <p:cNvSpPr>
            <a:spLocks noGrp="1"/>
          </p:cNvSpPr>
          <p:nvPr>
            <p:ph type="title"/>
          </p:nvPr>
        </p:nvSpPr>
        <p:spPr/>
        <p:txBody>
          <a:bodyPr>
            <a:normAutofit fontScale="90000"/>
          </a:bodyPr>
          <a:lstStyle/>
          <a:p>
            <a:r>
              <a:rPr lang="en-ZA" dirty="0"/>
              <a:t>Disability expenses on eFiling- ITR12 Form</a:t>
            </a:r>
          </a:p>
        </p:txBody>
      </p:sp>
      <p:sp>
        <p:nvSpPr>
          <p:cNvPr id="3" name="Slide Number Placeholder 2">
            <a:extLst>
              <a:ext uri="{FF2B5EF4-FFF2-40B4-BE49-F238E27FC236}">
                <a16:creationId xmlns:a16="http://schemas.microsoft.com/office/drawing/2014/main" id="{973D10D5-3ACC-549E-F7B0-E457A38C4CC8}"/>
              </a:ext>
            </a:extLst>
          </p:cNvPr>
          <p:cNvSpPr>
            <a:spLocks noGrp="1"/>
          </p:cNvSpPr>
          <p:nvPr>
            <p:ph type="sldNum" sz="quarter" idx="10"/>
          </p:nvPr>
        </p:nvSpPr>
        <p:spPr/>
        <p:txBody>
          <a:bodyPr/>
          <a:lstStyle/>
          <a:p>
            <a:fld id="{B540B12B-D968-2643-8E7F-238A3C456CC9}" type="slidenum">
              <a:rPr lang="en-US" smtClean="0"/>
              <a:pPr/>
              <a:t>42</a:t>
            </a:fld>
            <a:endParaRPr lang="en-US" dirty="0"/>
          </a:p>
        </p:txBody>
      </p:sp>
      <p:sp>
        <p:nvSpPr>
          <p:cNvPr id="4" name="Text Placeholder 3">
            <a:extLst>
              <a:ext uri="{FF2B5EF4-FFF2-40B4-BE49-F238E27FC236}">
                <a16:creationId xmlns:a16="http://schemas.microsoft.com/office/drawing/2014/main" id="{6762B8FA-A8DF-859B-158E-247337C12D97}"/>
              </a:ext>
            </a:extLst>
          </p:cNvPr>
          <p:cNvSpPr>
            <a:spLocks noGrp="1"/>
          </p:cNvSpPr>
          <p:nvPr>
            <p:ph type="body" sz="quarter" idx="11"/>
          </p:nvPr>
        </p:nvSpPr>
        <p:spPr>
          <a:xfrm>
            <a:off x="436880" y="1103087"/>
            <a:ext cx="8275320" cy="4989738"/>
          </a:xfrm>
        </p:spPr>
        <p:txBody>
          <a:bodyPr/>
          <a:lstStyle/>
          <a:p>
            <a:r>
              <a:rPr lang="en-ZA" b="1" dirty="0"/>
              <a:t>Click the “ Disability” container</a:t>
            </a:r>
          </a:p>
        </p:txBody>
      </p:sp>
      <p:pic>
        <p:nvPicPr>
          <p:cNvPr id="7" name="Picture 6">
            <a:extLst>
              <a:ext uri="{FF2B5EF4-FFF2-40B4-BE49-F238E27FC236}">
                <a16:creationId xmlns:a16="http://schemas.microsoft.com/office/drawing/2014/main" id="{4C9915BB-CD00-B2B2-CB07-EB1754269D5F}"/>
              </a:ext>
            </a:extLst>
          </p:cNvPr>
          <p:cNvPicPr>
            <a:picLocks noChangeAspect="1"/>
          </p:cNvPicPr>
          <p:nvPr/>
        </p:nvPicPr>
        <p:blipFill>
          <a:blip r:embed="rId2"/>
          <a:stretch>
            <a:fillRect/>
          </a:stretch>
        </p:blipFill>
        <p:spPr>
          <a:xfrm>
            <a:off x="765312" y="1915887"/>
            <a:ext cx="7463381" cy="3839026"/>
          </a:xfrm>
          <a:prstGeom prst="rect">
            <a:avLst/>
          </a:prstGeom>
        </p:spPr>
      </p:pic>
      <p:sp>
        <p:nvSpPr>
          <p:cNvPr id="8" name="TextBox 7">
            <a:extLst>
              <a:ext uri="{FF2B5EF4-FFF2-40B4-BE49-F238E27FC236}">
                <a16:creationId xmlns:a16="http://schemas.microsoft.com/office/drawing/2014/main" id="{0A911F32-9F21-7C72-2775-5EB9B92339D6}"/>
              </a:ext>
            </a:extLst>
          </p:cNvPr>
          <p:cNvSpPr txBox="1"/>
          <p:nvPr/>
        </p:nvSpPr>
        <p:spPr>
          <a:xfrm>
            <a:off x="870857" y="4862286"/>
            <a:ext cx="1436914" cy="711200"/>
          </a:xfrm>
          <a:prstGeom prst="rect">
            <a:avLst/>
          </a:prstGeom>
          <a:noFill/>
          <a:ln w="38100">
            <a:solidFill>
              <a:srgbClr val="FF0000"/>
            </a:solidFill>
          </a:ln>
        </p:spPr>
        <p:txBody>
          <a:bodyPr wrap="square" rtlCol="0">
            <a:spAutoFit/>
          </a:bodyPr>
          <a:lstStyle/>
          <a:p>
            <a:endParaRPr lang="en-ZA" dirty="0"/>
          </a:p>
        </p:txBody>
      </p:sp>
    </p:spTree>
    <p:extLst>
      <p:ext uri="{BB962C8B-B14F-4D97-AF65-F5344CB8AC3E}">
        <p14:creationId xmlns:p14="http://schemas.microsoft.com/office/powerpoint/2010/main" val="373418394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E882B-885C-38AC-8132-F0E8B7CDD6B3}"/>
              </a:ext>
            </a:extLst>
          </p:cNvPr>
          <p:cNvSpPr>
            <a:spLocks noGrp="1"/>
          </p:cNvSpPr>
          <p:nvPr>
            <p:ph type="title"/>
          </p:nvPr>
        </p:nvSpPr>
        <p:spPr/>
        <p:txBody>
          <a:bodyPr>
            <a:normAutofit fontScale="90000"/>
          </a:bodyPr>
          <a:lstStyle/>
          <a:p>
            <a:r>
              <a:rPr lang="en-ZA" dirty="0"/>
              <a:t>Disability expenses on eFiling- ITR12 Form</a:t>
            </a:r>
          </a:p>
        </p:txBody>
      </p:sp>
      <p:sp>
        <p:nvSpPr>
          <p:cNvPr id="3" name="Slide Number Placeholder 2">
            <a:extLst>
              <a:ext uri="{FF2B5EF4-FFF2-40B4-BE49-F238E27FC236}">
                <a16:creationId xmlns:a16="http://schemas.microsoft.com/office/drawing/2014/main" id="{9999BD06-3455-80DD-5F70-CDB81BA97252}"/>
              </a:ext>
            </a:extLst>
          </p:cNvPr>
          <p:cNvSpPr>
            <a:spLocks noGrp="1"/>
          </p:cNvSpPr>
          <p:nvPr>
            <p:ph type="sldNum" sz="quarter" idx="10"/>
          </p:nvPr>
        </p:nvSpPr>
        <p:spPr/>
        <p:txBody>
          <a:bodyPr/>
          <a:lstStyle/>
          <a:p>
            <a:fld id="{B540B12B-D968-2643-8E7F-238A3C456CC9}" type="slidenum">
              <a:rPr lang="en-US" smtClean="0"/>
              <a:pPr/>
              <a:t>43</a:t>
            </a:fld>
            <a:endParaRPr lang="en-US" dirty="0"/>
          </a:p>
        </p:txBody>
      </p:sp>
      <p:sp>
        <p:nvSpPr>
          <p:cNvPr id="4" name="Text Placeholder 3">
            <a:extLst>
              <a:ext uri="{FF2B5EF4-FFF2-40B4-BE49-F238E27FC236}">
                <a16:creationId xmlns:a16="http://schemas.microsoft.com/office/drawing/2014/main" id="{450C626A-4A63-B69D-E048-0DDC7CA698C4}"/>
              </a:ext>
            </a:extLst>
          </p:cNvPr>
          <p:cNvSpPr>
            <a:spLocks noGrp="1"/>
          </p:cNvSpPr>
          <p:nvPr>
            <p:ph type="body" sz="quarter" idx="11"/>
          </p:nvPr>
        </p:nvSpPr>
        <p:spPr>
          <a:xfrm>
            <a:off x="341312" y="973931"/>
            <a:ext cx="8370887" cy="5118894"/>
          </a:xfrm>
        </p:spPr>
        <p:txBody>
          <a:bodyPr/>
          <a:lstStyle/>
          <a:p>
            <a:r>
              <a:rPr lang="en-ZA" b="1" dirty="0"/>
              <a:t>Complete the mandatory information by completing the required information as per ITR-DD Form</a:t>
            </a:r>
          </a:p>
          <a:p>
            <a:r>
              <a:rPr lang="en-ZA" b="1" dirty="0"/>
              <a:t>Disability Expenses must be captured under code:4023</a:t>
            </a:r>
          </a:p>
          <a:p>
            <a:endParaRPr lang="en-ZA" b="1" dirty="0"/>
          </a:p>
        </p:txBody>
      </p:sp>
      <p:pic>
        <p:nvPicPr>
          <p:cNvPr id="7" name="Picture 6">
            <a:extLst>
              <a:ext uri="{FF2B5EF4-FFF2-40B4-BE49-F238E27FC236}">
                <a16:creationId xmlns:a16="http://schemas.microsoft.com/office/drawing/2014/main" id="{26993CCA-77BC-2C94-83BF-593A4CEF31C6}"/>
              </a:ext>
            </a:extLst>
          </p:cNvPr>
          <p:cNvPicPr>
            <a:picLocks noChangeAspect="1"/>
          </p:cNvPicPr>
          <p:nvPr/>
        </p:nvPicPr>
        <p:blipFill>
          <a:blip r:embed="rId2"/>
          <a:stretch>
            <a:fillRect/>
          </a:stretch>
        </p:blipFill>
        <p:spPr>
          <a:xfrm>
            <a:off x="609599" y="2032000"/>
            <a:ext cx="7837715" cy="4012165"/>
          </a:xfrm>
          <a:prstGeom prst="rect">
            <a:avLst/>
          </a:prstGeom>
        </p:spPr>
      </p:pic>
      <p:sp>
        <p:nvSpPr>
          <p:cNvPr id="8" name="TextBox 7">
            <a:extLst>
              <a:ext uri="{FF2B5EF4-FFF2-40B4-BE49-F238E27FC236}">
                <a16:creationId xmlns:a16="http://schemas.microsoft.com/office/drawing/2014/main" id="{1574AF71-F383-27E9-4E44-3E90C58D1DF2}"/>
              </a:ext>
            </a:extLst>
          </p:cNvPr>
          <p:cNvSpPr txBox="1"/>
          <p:nvPr/>
        </p:nvSpPr>
        <p:spPr>
          <a:xfrm>
            <a:off x="6734630" y="2409371"/>
            <a:ext cx="1494064" cy="682172"/>
          </a:xfrm>
          <a:prstGeom prst="rect">
            <a:avLst/>
          </a:prstGeom>
          <a:noFill/>
          <a:ln w="19050">
            <a:solidFill>
              <a:srgbClr val="FF0000"/>
            </a:solidFill>
          </a:ln>
        </p:spPr>
        <p:txBody>
          <a:bodyPr wrap="square" rtlCol="0">
            <a:spAutoFit/>
          </a:bodyPr>
          <a:lstStyle/>
          <a:p>
            <a:endParaRPr lang="en-ZA" dirty="0"/>
          </a:p>
        </p:txBody>
      </p:sp>
    </p:spTree>
    <p:extLst>
      <p:ext uri="{BB962C8B-B14F-4D97-AF65-F5344CB8AC3E}">
        <p14:creationId xmlns:p14="http://schemas.microsoft.com/office/powerpoint/2010/main" val="260044583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391629"/>
            <a:ext cx="8280400" cy="660884"/>
          </a:xfrm>
        </p:spPr>
        <p:txBody>
          <a:bodyPr>
            <a:normAutofit/>
          </a:bodyPr>
          <a:lstStyle/>
          <a:p>
            <a:pPr>
              <a:lnSpc>
                <a:spcPct val="113000"/>
              </a:lnSpc>
            </a:pPr>
            <a:r>
              <a:rPr lang="en-US" dirty="0"/>
              <a:t>Further Reading</a:t>
            </a:r>
            <a:endParaRPr lang="en-GB" dirty="0"/>
          </a:p>
        </p:txBody>
      </p:sp>
      <p:sp>
        <p:nvSpPr>
          <p:cNvPr id="3" name="Slide Number Placeholder 2"/>
          <p:cNvSpPr>
            <a:spLocks noGrp="1"/>
          </p:cNvSpPr>
          <p:nvPr>
            <p:ph type="sldNum" sz="quarter" idx="10"/>
          </p:nvPr>
        </p:nvSpPr>
        <p:spPr/>
        <p:txBody>
          <a:bodyPr/>
          <a:lstStyle/>
          <a:p>
            <a:fld id="{B540B12B-D968-2643-8E7F-238A3C456CC9}" type="slidenum">
              <a:rPr lang="en-US" smtClean="0"/>
              <a:pPr/>
              <a:t>44</a:t>
            </a:fld>
            <a:endParaRPr lang="en-US" dirty="0"/>
          </a:p>
        </p:txBody>
      </p:sp>
      <p:sp>
        <p:nvSpPr>
          <p:cNvPr id="4" name="Text Placeholder 3"/>
          <p:cNvSpPr>
            <a:spLocks noGrp="1"/>
          </p:cNvSpPr>
          <p:nvPr>
            <p:ph type="body" sz="quarter" idx="11"/>
          </p:nvPr>
        </p:nvSpPr>
        <p:spPr>
          <a:xfrm>
            <a:off x="431799" y="1828803"/>
            <a:ext cx="8280400" cy="3230213"/>
          </a:xfrm>
          <a:ln w="12700">
            <a:solidFill>
              <a:schemeClr val="tx2"/>
            </a:solidFill>
          </a:ln>
        </p:spPr>
        <p:txBody>
          <a:bodyPr>
            <a:noAutofit/>
          </a:bodyPr>
          <a:lstStyle/>
          <a:p>
            <a:pPr marL="396000" indent="-396000">
              <a:lnSpc>
                <a:spcPct val="113000"/>
              </a:lnSpc>
            </a:pPr>
            <a:r>
              <a:rPr lang="en-US" sz="2000" b="1" dirty="0">
                <a:solidFill>
                  <a:srgbClr val="004C85"/>
                </a:solidFill>
              </a:rPr>
              <a:t>Guide on the Determination of Medical Tax Credits</a:t>
            </a:r>
          </a:p>
          <a:p>
            <a:pPr marL="0" indent="0">
              <a:lnSpc>
                <a:spcPct val="113000"/>
              </a:lnSpc>
              <a:buNone/>
            </a:pPr>
            <a:endParaRPr lang="en-US" sz="2000" dirty="0">
              <a:solidFill>
                <a:schemeClr val="tx1"/>
              </a:solidFill>
            </a:endParaRPr>
          </a:p>
          <a:p>
            <a:pPr marL="396000" indent="-396000">
              <a:lnSpc>
                <a:spcPct val="113000"/>
              </a:lnSpc>
            </a:pPr>
            <a:r>
              <a:rPr lang="en-US" sz="2000" b="1" dirty="0">
                <a:solidFill>
                  <a:srgbClr val="004C85"/>
                </a:solidFill>
              </a:rPr>
              <a:t>List of Qualifying Physical Impairment or Disability Expenditure</a:t>
            </a:r>
            <a:r>
              <a:rPr lang="en-US" sz="2000" dirty="0">
                <a:solidFill>
                  <a:schemeClr val="tx1"/>
                </a:solidFill>
              </a:rPr>
              <a:t> </a:t>
            </a:r>
            <a:r>
              <a:rPr lang="en-US" sz="2000" b="1" dirty="0">
                <a:solidFill>
                  <a:srgbClr val="C00000"/>
                </a:solidFill>
              </a:rPr>
              <a:t>(Revised on 29 October 2021, effective date: 1 March 2020)</a:t>
            </a:r>
          </a:p>
          <a:p>
            <a:pPr marL="396000" indent="-396000">
              <a:lnSpc>
                <a:spcPct val="113000"/>
              </a:lnSpc>
            </a:pPr>
            <a:endParaRPr lang="en-US" sz="2000" b="1" dirty="0">
              <a:solidFill>
                <a:srgbClr val="FF0000"/>
              </a:solidFill>
            </a:endParaRPr>
          </a:p>
          <a:p>
            <a:pPr marL="396000" indent="-396000">
              <a:lnSpc>
                <a:spcPct val="113000"/>
              </a:lnSpc>
            </a:pPr>
            <a:r>
              <a:rPr lang="en-US" sz="2000" b="1" dirty="0">
                <a:solidFill>
                  <a:srgbClr val="004C85"/>
                </a:solidFill>
              </a:rPr>
              <a:t>Confirmation of Diagnosis of Disability From (ITR-DD)</a:t>
            </a:r>
          </a:p>
          <a:p>
            <a:pPr marL="396000" indent="-396000">
              <a:lnSpc>
                <a:spcPct val="113000"/>
              </a:lnSpc>
            </a:pPr>
            <a:endParaRPr lang="en-US" sz="2000" b="1" dirty="0">
              <a:solidFill>
                <a:schemeClr val="tx1"/>
              </a:solidFill>
            </a:endParaRPr>
          </a:p>
          <a:p>
            <a:pPr marL="396000" indent="-396000">
              <a:lnSpc>
                <a:spcPct val="113000"/>
              </a:lnSpc>
            </a:pPr>
            <a:r>
              <a:rPr lang="en-US" sz="2000" b="1" dirty="0">
                <a:solidFill>
                  <a:schemeClr val="tx1"/>
                </a:solidFill>
              </a:rPr>
              <a:t>Available on the SARS website: </a:t>
            </a:r>
            <a:r>
              <a:rPr lang="en-US" sz="2000" b="1" dirty="0">
                <a:solidFill>
                  <a:schemeClr val="tx1"/>
                </a:solidFill>
                <a:hlinkClick r:id="rId2"/>
              </a:rPr>
              <a:t>www.sars.gov.za</a:t>
            </a:r>
            <a:r>
              <a:rPr lang="en-US" sz="2000" b="1" dirty="0">
                <a:solidFill>
                  <a:schemeClr val="tx1"/>
                </a:solidFill>
              </a:rPr>
              <a:t> Individuals → Tax and Disability </a:t>
            </a:r>
            <a:endParaRPr lang="en-US" sz="2000" dirty="0">
              <a:solidFill>
                <a:schemeClr val="tx1"/>
              </a:solidFill>
            </a:endParaRPr>
          </a:p>
        </p:txBody>
      </p:sp>
    </p:spTree>
    <p:extLst>
      <p:ext uri="{BB962C8B-B14F-4D97-AF65-F5344CB8AC3E}">
        <p14:creationId xmlns:p14="http://schemas.microsoft.com/office/powerpoint/2010/main" val="70313415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12117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7796893" cy="532606"/>
          </a:xfrm>
        </p:spPr>
        <p:txBody>
          <a:bodyPr/>
          <a:lstStyle/>
          <a:p>
            <a:r>
              <a:rPr lang="en-GB" dirty="0"/>
              <a:t>Clarification of Terms</a:t>
            </a:r>
          </a:p>
        </p:txBody>
      </p:sp>
      <p:sp>
        <p:nvSpPr>
          <p:cNvPr id="3" name="Slide Number Placeholder 2"/>
          <p:cNvSpPr>
            <a:spLocks noGrp="1"/>
          </p:cNvSpPr>
          <p:nvPr>
            <p:ph type="sldNum" sz="quarter" idx="10"/>
          </p:nvPr>
        </p:nvSpPr>
        <p:spPr/>
        <p:txBody>
          <a:bodyPr/>
          <a:lstStyle/>
          <a:p>
            <a:fld id="{B540B12B-D968-2643-8E7F-238A3C456CC9}" type="slidenum">
              <a:rPr lang="en-US" smtClean="0"/>
              <a:pPr/>
              <a:t>4</a:t>
            </a:fld>
            <a:endParaRPr lang="en-US" dirty="0"/>
          </a:p>
        </p:txBody>
      </p:sp>
      <p:sp>
        <p:nvSpPr>
          <p:cNvPr id="4" name="Text Placeholder 3"/>
          <p:cNvSpPr>
            <a:spLocks noGrp="1"/>
          </p:cNvSpPr>
          <p:nvPr>
            <p:ph type="body" sz="quarter" idx="11"/>
          </p:nvPr>
        </p:nvSpPr>
        <p:spPr>
          <a:xfrm>
            <a:off x="457199" y="1719471"/>
            <a:ext cx="8254999" cy="4373353"/>
          </a:xfrm>
        </p:spPr>
        <p:txBody>
          <a:bodyPr>
            <a:noAutofit/>
          </a:bodyPr>
          <a:lstStyle/>
          <a:p>
            <a:pPr marL="396000" indent="-396000">
              <a:lnSpc>
                <a:spcPct val="113000"/>
              </a:lnSpc>
            </a:pPr>
            <a:r>
              <a:rPr lang="en-US" sz="2000" dirty="0">
                <a:solidFill>
                  <a:schemeClr val="tx1"/>
                </a:solidFill>
              </a:rPr>
              <a:t>Is a child of a person or the child of a spouse, who was alive during any portion of the year of assessment, and who was </a:t>
            </a:r>
            <a:r>
              <a:rPr lang="en-US" sz="2000" b="1" dirty="0">
                <a:solidFill>
                  <a:srgbClr val="004C85"/>
                </a:solidFill>
              </a:rPr>
              <a:t>unmarried </a:t>
            </a:r>
            <a:r>
              <a:rPr lang="en-US" sz="2000" dirty="0">
                <a:solidFill>
                  <a:schemeClr val="tx1"/>
                </a:solidFill>
              </a:rPr>
              <a:t>and is:</a:t>
            </a:r>
          </a:p>
          <a:p>
            <a:pPr marL="396000" indent="-396000">
              <a:lnSpc>
                <a:spcPct val="113000"/>
              </a:lnSpc>
            </a:pPr>
            <a:endParaRPr lang="en-US" sz="2000" dirty="0">
              <a:solidFill>
                <a:schemeClr val="tx1"/>
              </a:solidFill>
            </a:endParaRPr>
          </a:p>
          <a:p>
            <a:pPr marL="796050" lvl="1" indent="-396000">
              <a:lnSpc>
                <a:spcPct val="113000"/>
              </a:lnSpc>
              <a:buFont typeface="Wingdings" panose="05000000000000000000" pitchFamily="2" charset="2"/>
              <a:buChar char="Ø"/>
            </a:pPr>
            <a:r>
              <a:rPr lang="en-US" sz="2000" b="1" dirty="0">
                <a:solidFill>
                  <a:srgbClr val="C00000"/>
                </a:solidFill>
              </a:rPr>
              <a:t>under</a:t>
            </a:r>
            <a:r>
              <a:rPr lang="en-US" sz="2000" b="1" dirty="0">
                <a:solidFill>
                  <a:srgbClr val="004C85"/>
                </a:solidFill>
              </a:rPr>
              <a:t> </a:t>
            </a:r>
            <a:r>
              <a:rPr lang="en-US" sz="2000" dirty="0">
                <a:solidFill>
                  <a:schemeClr val="tx1"/>
                </a:solidFill>
              </a:rPr>
              <a:t>the age of</a:t>
            </a:r>
            <a:r>
              <a:rPr lang="en-US" sz="2000" b="1" dirty="0">
                <a:solidFill>
                  <a:srgbClr val="004C85"/>
                </a:solidFill>
              </a:rPr>
              <a:t> 18 years; </a:t>
            </a:r>
          </a:p>
          <a:p>
            <a:pPr marL="796050" lvl="1" indent="-396000">
              <a:lnSpc>
                <a:spcPct val="113000"/>
              </a:lnSpc>
              <a:buFont typeface="Wingdings" panose="05000000000000000000" pitchFamily="2" charset="2"/>
              <a:buChar char="Ø"/>
            </a:pPr>
            <a:endParaRPr lang="en-US" sz="2000" b="1" dirty="0">
              <a:solidFill>
                <a:srgbClr val="004C85"/>
              </a:solidFill>
            </a:endParaRPr>
          </a:p>
          <a:p>
            <a:pPr marL="796050" lvl="1" indent="-396000">
              <a:lnSpc>
                <a:spcPct val="113000"/>
              </a:lnSpc>
              <a:buFont typeface="Wingdings" panose="05000000000000000000" pitchFamily="2" charset="2"/>
              <a:buChar char="Ø"/>
            </a:pPr>
            <a:r>
              <a:rPr lang="en-US" sz="2000" b="1" dirty="0">
                <a:solidFill>
                  <a:srgbClr val="004C85"/>
                </a:solidFill>
              </a:rPr>
              <a:t>over the age of 18 years </a:t>
            </a:r>
            <a:r>
              <a:rPr lang="en-US" sz="2000" dirty="0">
                <a:solidFill>
                  <a:schemeClr val="tx1"/>
                </a:solidFill>
              </a:rPr>
              <a:t>but</a:t>
            </a:r>
            <a:r>
              <a:rPr lang="en-US" sz="2000" b="1" dirty="0">
                <a:solidFill>
                  <a:srgbClr val="004C85"/>
                </a:solidFill>
              </a:rPr>
              <a:t> </a:t>
            </a:r>
            <a:r>
              <a:rPr lang="en-US" sz="2000" b="1" dirty="0">
                <a:solidFill>
                  <a:srgbClr val="C00000"/>
                </a:solidFill>
              </a:rPr>
              <a:t>under</a:t>
            </a:r>
            <a:r>
              <a:rPr lang="en-US" sz="2000" dirty="0">
                <a:solidFill>
                  <a:schemeClr val="tx1"/>
                </a:solidFill>
              </a:rPr>
              <a:t> the age of 21</a:t>
            </a:r>
            <a:r>
              <a:rPr lang="en-US" sz="2000" b="1" dirty="0">
                <a:solidFill>
                  <a:srgbClr val="004C85"/>
                </a:solidFill>
              </a:rPr>
              <a:t> </a:t>
            </a:r>
            <a:r>
              <a:rPr lang="en-US" sz="2000" dirty="0">
                <a:solidFill>
                  <a:schemeClr val="tx1"/>
                </a:solidFill>
              </a:rPr>
              <a:t>years;</a:t>
            </a:r>
          </a:p>
          <a:p>
            <a:pPr marL="796050" lvl="1" indent="-396000">
              <a:lnSpc>
                <a:spcPct val="113000"/>
              </a:lnSpc>
              <a:buFont typeface="Wingdings" panose="05000000000000000000" pitchFamily="2" charset="2"/>
              <a:buChar char="Ø"/>
            </a:pPr>
            <a:endParaRPr lang="en-US" sz="2000" dirty="0">
              <a:solidFill>
                <a:schemeClr val="tx1"/>
              </a:solidFill>
            </a:endParaRPr>
          </a:p>
          <a:p>
            <a:pPr marL="796050" lvl="1" indent="-396000">
              <a:lnSpc>
                <a:spcPct val="113000"/>
              </a:lnSpc>
              <a:buFont typeface="Wingdings" panose="05000000000000000000" pitchFamily="2" charset="2"/>
              <a:buChar char="Ø"/>
            </a:pPr>
            <a:r>
              <a:rPr lang="en-US" sz="2000" b="1" dirty="0">
                <a:solidFill>
                  <a:srgbClr val="004C85"/>
                </a:solidFill>
              </a:rPr>
              <a:t>over the age of 21 </a:t>
            </a:r>
            <a:r>
              <a:rPr lang="en-US" sz="2000" dirty="0">
                <a:solidFill>
                  <a:schemeClr val="tx1"/>
                </a:solidFill>
              </a:rPr>
              <a:t>years but was wholly or partially </a:t>
            </a:r>
            <a:r>
              <a:rPr lang="en-US" sz="2000" b="1" dirty="0">
                <a:solidFill>
                  <a:srgbClr val="C00000"/>
                </a:solidFill>
              </a:rPr>
              <a:t>dependant for maintenance </a:t>
            </a:r>
            <a:r>
              <a:rPr lang="en-US" sz="2000" dirty="0">
                <a:solidFill>
                  <a:schemeClr val="tx1"/>
                </a:solidFill>
              </a:rPr>
              <a:t>upon the person and has not become liable for the payment of Income Tax;</a:t>
            </a:r>
          </a:p>
        </p:txBody>
      </p:sp>
      <p:sp>
        <p:nvSpPr>
          <p:cNvPr id="5" name="Text Placeholder 4"/>
          <p:cNvSpPr>
            <a:spLocks noGrp="1"/>
          </p:cNvSpPr>
          <p:nvPr>
            <p:ph type="body" sz="quarter" idx="12"/>
          </p:nvPr>
        </p:nvSpPr>
        <p:spPr>
          <a:xfrm>
            <a:off x="431799" y="1052513"/>
            <a:ext cx="7796214" cy="437806"/>
          </a:xfrm>
        </p:spPr>
        <p:txBody>
          <a:bodyPr/>
          <a:lstStyle/>
          <a:p>
            <a:r>
              <a:rPr lang="en-US" dirty="0">
                <a:solidFill>
                  <a:schemeClr val="tx1"/>
                </a:solidFill>
              </a:rPr>
              <a:t>“Child”</a:t>
            </a:r>
            <a:endParaRPr lang="en-GB" dirty="0">
              <a:solidFill>
                <a:schemeClr val="tx1"/>
              </a:solidFill>
            </a:endParaRPr>
          </a:p>
        </p:txBody>
      </p:sp>
    </p:spTree>
    <p:extLst>
      <p:ext uri="{BB962C8B-B14F-4D97-AF65-F5344CB8AC3E}">
        <p14:creationId xmlns:p14="http://schemas.microsoft.com/office/powerpoint/2010/main" val="20258287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7796893" cy="532606"/>
          </a:xfrm>
        </p:spPr>
        <p:txBody>
          <a:bodyPr/>
          <a:lstStyle/>
          <a:p>
            <a:r>
              <a:rPr lang="en-GB" dirty="0"/>
              <a:t>Clarification of Terms</a:t>
            </a:r>
          </a:p>
        </p:txBody>
      </p:sp>
      <p:sp>
        <p:nvSpPr>
          <p:cNvPr id="3" name="Slide Number Placeholder 2"/>
          <p:cNvSpPr>
            <a:spLocks noGrp="1"/>
          </p:cNvSpPr>
          <p:nvPr>
            <p:ph type="sldNum" sz="quarter" idx="10"/>
          </p:nvPr>
        </p:nvSpPr>
        <p:spPr/>
        <p:txBody>
          <a:bodyPr/>
          <a:lstStyle/>
          <a:p>
            <a:fld id="{B540B12B-D968-2643-8E7F-238A3C456CC9}" type="slidenum">
              <a:rPr lang="en-US" smtClean="0"/>
              <a:pPr/>
              <a:t>5</a:t>
            </a:fld>
            <a:endParaRPr lang="en-US" dirty="0"/>
          </a:p>
        </p:txBody>
      </p:sp>
      <p:sp>
        <p:nvSpPr>
          <p:cNvPr id="4" name="Text Placeholder 3"/>
          <p:cNvSpPr>
            <a:spLocks noGrp="1"/>
          </p:cNvSpPr>
          <p:nvPr>
            <p:ph type="body" sz="quarter" idx="11"/>
          </p:nvPr>
        </p:nvSpPr>
        <p:spPr>
          <a:xfrm>
            <a:off x="457199" y="1719471"/>
            <a:ext cx="8254999" cy="4373353"/>
          </a:xfrm>
        </p:spPr>
        <p:txBody>
          <a:bodyPr>
            <a:noAutofit/>
          </a:bodyPr>
          <a:lstStyle/>
          <a:p>
            <a:pPr marL="796050" lvl="1" indent="-396000">
              <a:lnSpc>
                <a:spcPct val="113000"/>
              </a:lnSpc>
              <a:buFont typeface="Wingdings" panose="05000000000000000000" pitchFamily="2" charset="2"/>
              <a:buChar char="Ø"/>
            </a:pPr>
            <a:r>
              <a:rPr lang="en-US" sz="2000" b="1" dirty="0">
                <a:solidFill>
                  <a:srgbClr val="004C85"/>
                </a:solidFill>
              </a:rPr>
              <a:t>over the age of 26 </a:t>
            </a:r>
            <a:r>
              <a:rPr lang="en-US" sz="2000" dirty="0">
                <a:solidFill>
                  <a:schemeClr val="tx1"/>
                </a:solidFill>
              </a:rPr>
              <a:t>years and was </a:t>
            </a:r>
            <a:r>
              <a:rPr lang="en-US" sz="2000" b="1" dirty="0">
                <a:solidFill>
                  <a:srgbClr val="004C85"/>
                </a:solidFill>
              </a:rPr>
              <a:t>wholly or partially dependent for maintenance</a:t>
            </a:r>
            <a:r>
              <a:rPr lang="en-US" sz="2000" dirty="0">
                <a:solidFill>
                  <a:schemeClr val="tx1"/>
                </a:solidFill>
              </a:rPr>
              <a:t> upon the person and has not become liable for the payment of Income Tax and is a </a:t>
            </a:r>
            <a:r>
              <a:rPr lang="en-US" sz="2000" b="1" dirty="0">
                <a:solidFill>
                  <a:srgbClr val="004C85"/>
                </a:solidFill>
              </a:rPr>
              <a:t>full-time student at an educational institution of a public character</a:t>
            </a:r>
            <a:r>
              <a:rPr lang="en-US" sz="2000" dirty="0">
                <a:solidFill>
                  <a:schemeClr val="tx1"/>
                </a:solidFill>
              </a:rPr>
              <a:t>; or</a:t>
            </a:r>
          </a:p>
          <a:p>
            <a:pPr marL="796050" lvl="1" indent="-396000">
              <a:lnSpc>
                <a:spcPct val="113000"/>
              </a:lnSpc>
              <a:buFont typeface="Wingdings" panose="05000000000000000000" pitchFamily="2" charset="2"/>
              <a:buChar char="Ø"/>
            </a:pPr>
            <a:endParaRPr lang="en-US" sz="2000" dirty="0">
              <a:solidFill>
                <a:schemeClr val="tx1"/>
              </a:solidFill>
            </a:endParaRPr>
          </a:p>
          <a:p>
            <a:pPr marL="796050" lvl="1" indent="-396000">
              <a:lnSpc>
                <a:spcPct val="113000"/>
              </a:lnSpc>
              <a:buFont typeface="Wingdings" panose="05000000000000000000" pitchFamily="2" charset="2"/>
              <a:buChar char="Ø"/>
            </a:pPr>
            <a:r>
              <a:rPr lang="en-US" sz="2000" b="1" dirty="0">
                <a:solidFill>
                  <a:srgbClr val="004C85"/>
                </a:solidFill>
              </a:rPr>
              <a:t>incapacitated by a disability </a:t>
            </a:r>
            <a:r>
              <a:rPr lang="en-US" sz="2000" b="1" dirty="0">
                <a:solidFill>
                  <a:srgbClr val="C00000"/>
                </a:solidFill>
              </a:rPr>
              <a:t>unable</a:t>
            </a:r>
            <a:r>
              <a:rPr lang="en-US" sz="2000" dirty="0">
                <a:solidFill>
                  <a:srgbClr val="00B050"/>
                </a:solidFill>
              </a:rPr>
              <a:t> </a:t>
            </a:r>
            <a:r>
              <a:rPr lang="en-US" sz="2000" b="1" dirty="0">
                <a:solidFill>
                  <a:srgbClr val="004C85"/>
                </a:solidFill>
              </a:rPr>
              <a:t>to maintain himself/ herself</a:t>
            </a:r>
            <a:r>
              <a:rPr lang="en-US" sz="2000" dirty="0">
                <a:solidFill>
                  <a:schemeClr val="tx1"/>
                </a:solidFill>
              </a:rPr>
              <a:t> and wholly or partially dependent for maintenance upon the person and has not become liable for the payment of normal tax.</a:t>
            </a:r>
          </a:p>
        </p:txBody>
      </p:sp>
      <p:sp>
        <p:nvSpPr>
          <p:cNvPr id="5" name="Text Placeholder 4"/>
          <p:cNvSpPr>
            <a:spLocks noGrp="1"/>
          </p:cNvSpPr>
          <p:nvPr>
            <p:ph type="body" sz="quarter" idx="12"/>
          </p:nvPr>
        </p:nvSpPr>
        <p:spPr>
          <a:xfrm>
            <a:off x="431799" y="1052513"/>
            <a:ext cx="7796214" cy="437806"/>
          </a:xfrm>
        </p:spPr>
        <p:txBody>
          <a:bodyPr/>
          <a:lstStyle/>
          <a:p>
            <a:r>
              <a:rPr lang="en-US" dirty="0">
                <a:solidFill>
                  <a:schemeClr val="tx1"/>
                </a:solidFill>
              </a:rPr>
              <a:t>“Child”</a:t>
            </a:r>
            <a:endParaRPr lang="en-GB" dirty="0">
              <a:solidFill>
                <a:schemeClr val="tx1"/>
              </a:solidFill>
            </a:endParaRPr>
          </a:p>
        </p:txBody>
      </p:sp>
    </p:spTree>
    <p:extLst>
      <p:ext uri="{BB962C8B-B14F-4D97-AF65-F5344CB8AC3E}">
        <p14:creationId xmlns:p14="http://schemas.microsoft.com/office/powerpoint/2010/main" val="1572082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7796893" cy="532606"/>
          </a:xfrm>
        </p:spPr>
        <p:txBody>
          <a:bodyPr/>
          <a:lstStyle/>
          <a:p>
            <a:r>
              <a:rPr lang="en-GB" dirty="0"/>
              <a:t>Clarification of Terms</a:t>
            </a:r>
          </a:p>
        </p:txBody>
      </p:sp>
      <p:sp>
        <p:nvSpPr>
          <p:cNvPr id="3" name="Slide Number Placeholder 2"/>
          <p:cNvSpPr>
            <a:spLocks noGrp="1"/>
          </p:cNvSpPr>
          <p:nvPr>
            <p:ph type="sldNum" sz="quarter" idx="10"/>
          </p:nvPr>
        </p:nvSpPr>
        <p:spPr/>
        <p:txBody>
          <a:bodyPr/>
          <a:lstStyle/>
          <a:p>
            <a:fld id="{B540B12B-D968-2643-8E7F-238A3C456CC9}" type="slidenum">
              <a:rPr lang="en-US" smtClean="0"/>
              <a:pPr/>
              <a:t>6</a:t>
            </a:fld>
            <a:endParaRPr lang="en-US" dirty="0"/>
          </a:p>
        </p:txBody>
      </p:sp>
      <p:sp>
        <p:nvSpPr>
          <p:cNvPr id="4" name="Text Placeholder 3"/>
          <p:cNvSpPr>
            <a:spLocks noGrp="1"/>
          </p:cNvSpPr>
          <p:nvPr>
            <p:ph type="body" sz="quarter" idx="11"/>
          </p:nvPr>
        </p:nvSpPr>
        <p:spPr>
          <a:xfrm>
            <a:off x="457199" y="1719471"/>
            <a:ext cx="8254999" cy="4373353"/>
          </a:xfrm>
        </p:spPr>
        <p:txBody>
          <a:bodyPr>
            <a:noAutofit/>
          </a:bodyPr>
          <a:lstStyle/>
          <a:p>
            <a:pPr marL="396000" indent="-396000">
              <a:lnSpc>
                <a:spcPct val="113000"/>
              </a:lnSpc>
            </a:pPr>
            <a:r>
              <a:rPr lang="en-US" sz="2000" b="1" dirty="0">
                <a:solidFill>
                  <a:srgbClr val="004C85"/>
                </a:solidFill>
              </a:rPr>
              <a:t>A foster child </a:t>
            </a:r>
            <a:r>
              <a:rPr lang="en-US" sz="2000" dirty="0">
                <a:solidFill>
                  <a:schemeClr val="tx1"/>
                </a:solidFill>
              </a:rPr>
              <a:t>– the period that the child is in your care does not play any role;</a:t>
            </a:r>
          </a:p>
          <a:p>
            <a:pPr marL="0" indent="0">
              <a:lnSpc>
                <a:spcPct val="113000"/>
              </a:lnSpc>
              <a:buNone/>
            </a:pPr>
            <a:endParaRPr lang="en-US" sz="2000" dirty="0">
              <a:solidFill>
                <a:schemeClr val="tx1"/>
              </a:solidFill>
            </a:endParaRPr>
          </a:p>
          <a:p>
            <a:pPr marL="396000" indent="-396000">
              <a:lnSpc>
                <a:spcPct val="113000"/>
              </a:lnSpc>
            </a:pPr>
            <a:r>
              <a:rPr lang="en-US" sz="2000" dirty="0" smtClean="0">
                <a:solidFill>
                  <a:schemeClr val="tx1"/>
                </a:solidFill>
              </a:rPr>
              <a:t>a </a:t>
            </a:r>
            <a:r>
              <a:rPr lang="en-US" sz="2000" dirty="0">
                <a:solidFill>
                  <a:schemeClr val="tx1"/>
                </a:solidFill>
              </a:rPr>
              <a:t>child who has </a:t>
            </a:r>
            <a:r>
              <a:rPr lang="en-US" sz="2000" b="1" dirty="0">
                <a:solidFill>
                  <a:srgbClr val="C00000"/>
                </a:solidFill>
              </a:rPr>
              <a:t>not</a:t>
            </a:r>
            <a:r>
              <a:rPr lang="en-US" sz="2000" dirty="0">
                <a:solidFill>
                  <a:schemeClr val="tx1"/>
                </a:solidFill>
              </a:rPr>
              <a:t> yet been </a:t>
            </a:r>
            <a:r>
              <a:rPr lang="en-US" sz="2000" b="1" dirty="0">
                <a:solidFill>
                  <a:srgbClr val="004C85"/>
                </a:solidFill>
              </a:rPr>
              <a:t>legally adopted</a:t>
            </a:r>
            <a:r>
              <a:rPr lang="en-US" sz="2000" dirty="0">
                <a:solidFill>
                  <a:schemeClr val="tx1"/>
                </a:solidFill>
              </a:rPr>
              <a:t>; or</a:t>
            </a:r>
          </a:p>
          <a:p>
            <a:pPr marL="0" indent="0">
              <a:lnSpc>
                <a:spcPct val="113000"/>
              </a:lnSpc>
              <a:buNone/>
            </a:pPr>
            <a:endParaRPr lang="en-US" sz="2000" dirty="0">
              <a:solidFill>
                <a:schemeClr val="tx1"/>
              </a:solidFill>
            </a:endParaRPr>
          </a:p>
          <a:p>
            <a:pPr marL="396000" indent="-396000">
              <a:lnSpc>
                <a:spcPct val="113000"/>
              </a:lnSpc>
            </a:pPr>
            <a:r>
              <a:rPr lang="en-US" sz="2000" dirty="0" smtClean="0">
                <a:solidFill>
                  <a:schemeClr val="tx1"/>
                </a:solidFill>
              </a:rPr>
              <a:t>a </a:t>
            </a:r>
            <a:r>
              <a:rPr lang="en-US" sz="2000" dirty="0">
                <a:solidFill>
                  <a:schemeClr val="tx1"/>
                </a:solidFill>
              </a:rPr>
              <a:t>child who is </a:t>
            </a:r>
            <a:r>
              <a:rPr lang="en-US" sz="2000" b="1" dirty="0">
                <a:solidFill>
                  <a:srgbClr val="C00000"/>
                </a:solidFill>
              </a:rPr>
              <a:t>under</a:t>
            </a:r>
            <a:r>
              <a:rPr lang="en-US" sz="2000" dirty="0">
                <a:solidFill>
                  <a:srgbClr val="00B050"/>
                </a:solidFill>
              </a:rPr>
              <a:t> </a:t>
            </a:r>
            <a:r>
              <a:rPr lang="en-US" sz="2000" dirty="0">
                <a:solidFill>
                  <a:schemeClr val="tx1"/>
                </a:solidFill>
              </a:rPr>
              <a:t>your </a:t>
            </a:r>
            <a:r>
              <a:rPr lang="en-US" sz="2000" b="1" dirty="0">
                <a:solidFill>
                  <a:srgbClr val="004C85"/>
                </a:solidFill>
              </a:rPr>
              <a:t>custodianship.</a:t>
            </a:r>
          </a:p>
        </p:txBody>
      </p:sp>
      <p:sp>
        <p:nvSpPr>
          <p:cNvPr id="5" name="Text Placeholder 4"/>
          <p:cNvSpPr>
            <a:spLocks noGrp="1"/>
          </p:cNvSpPr>
          <p:nvPr>
            <p:ph type="body" sz="quarter" idx="12"/>
          </p:nvPr>
        </p:nvSpPr>
        <p:spPr>
          <a:xfrm>
            <a:off x="431799" y="1052513"/>
            <a:ext cx="7796214" cy="437806"/>
          </a:xfrm>
        </p:spPr>
        <p:txBody>
          <a:bodyPr/>
          <a:lstStyle/>
          <a:p>
            <a:r>
              <a:rPr lang="en-US" dirty="0">
                <a:solidFill>
                  <a:schemeClr val="tx1"/>
                </a:solidFill>
              </a:rPr>
              <a:t> Who is </a:t>
            </a:r>
            <a:r>
              <a:rPr lang="en-US" dirty="0">
                <a:solidFill>
                  <a:srgbClr val="C00000"/>
                </a:solidFill>
              </a:rPr>
              <a:t>not</a:t>
            </a:r>
            <a:r>
              <a:rPr lang="en-US" dirty="0">
                <a:solidFill>
                  <a:srgbClr val="00B050"/>
                </a:solidFill>
              </a:rPr>
              <a:t> </a:t>
            </a:r>
            <a:r>
              <a:rPr lang="en-US" dirty="0">
                <a:solidFill>
                  <a:schemeClr val="tx1"/>
                </a:solidFill>
              </a:rPr>
              <a:t>“Child”</a:t>
            </a:r>
            <a:endParaRPr lang="en-GB" dirty="0">
              <a:solidFill>
                <a:schemeClr val="tx1"/>
              </a:solidFill>
            </a:endParaRPr>
          </a:p>
        </p:txBody>
      </p:sp>
    </p:spTree>
    <p:extLst>
      <p:ext uri="{BB962C8B-B14F-4D97-AF65-F5344CB8AC3E}">
        <p14:creationId xmlns:p14="http://schemas.microsoft.com/office/powerpoint/2010/main" val="35399483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7796893" cy="532606"/>
          </a:xfrm>
        </p:spPr>
        <p:txBody>
          <a:bodyPr/>
          <a:lstStyle/>
          <a:p>
            <a:r>
              <a:rPr lang="en-GB" dirty="0"/>
              <a:t>Clarification of Terms Used</a:t>
            </a:r>
          </a:p>
        </p:txBody>
      </p:sp>
      <p:sp>
        <p:nvSpPr>
          <p:cNvPr id="3" name="Slide Number Placeholder 2"/>
          <p:cNvSpPr>
            <a:spLocks noGrp="1"/>
          </p:cNvSpPr>
          <p:nvPr>
            <p:ph type="sldNum" sz="quarter" idx="10"/>
          </p:nvPr>
        </p:nvSpPr>
        <p:spPr/>
        <p:txBody>
          <a:bodyPr/>
          <a:lstStyle/>
          <a:p>
            <a:fld id="{B540B12B-D968-2643-8E7F-238A3C456CC9}" type="slidenum">
              <a:rPr lang="en-US" smtClean="0"/>
              <a:pPr/>
              <a:t>7</a:t>
            </a:fld>
            <a:endParaRPr lang="en-US" dirty="0"/>
          </a:p>
        </p:txBody>
      </p:sp>
      <p:sp>
        <p:nvSpPr>
          <p:cNvPr id="4" name="Text Placeholder 3"/>
          <p:cNvSpPr>
            <a:spLocks noGrp="1"/>
          </p:cNvSpPr>
          <p:nvPr>
            <p:ph type="body" sz="quarter" idx="11"/>
          </p:nvPr>
        </p:nvSpPr>
        <p:spPr>
          <a:xfrm>
            <a:off x="431799" y="1844675"/>
            <a:ext cx="8280400" cy="4248150"/>
          </a:xfrm>
        </p:spPr>
        <p:txBody>
          <a:bodyPr>
            <a:normAutofit/>
          </a:bodyPr>
          <a:lstStyle/>
          <a:p>
            <a:pPr marL="396000" indent="-396000">
              <a:lnSpc>
                <a:spcPct val="113000"/>
              </a:lnSpc>
            </a:pPr>
            <a:r>
              <a:rPr lang="en-US" sz="2000" dirty="0" smtClean="0">
                <a:solidFill>
                  <a:schemeClr val="tx1"/>
                </a:solidFill>
              </a:rPr>
              <a:t>Means “a </a:t>
            </a:r>
            <a:r>
              <a:rPr lang="en-US" sz="2000" b="1" dirty="0">
                <a:solidFill>
                  <a:srgbClr val="004C85"/>
                </a:solidFill>
              </a:rPr>
              <a:t>moderate to severe</a:t>
            </a:r>
            <a:r>
              <a:rPr lang="en-US" sz="2000" dirty="0">
                <a:solidFill>
                  <a:schemeClr val="tx1"/>
                </a:solidFill>
              </a:rPr>
              <a:t> limitation of any person’s </a:t>
            </a:r>
            <a:r>
              <a:rPr lang="en-US" sz="2000" b="1" dirty="0">
                <a:solidFill>
                  <a:srgbClr val="004C85"/>
                </a:solidFill>
              </a:rPr>
              <a:t>ability to function</a:t>
            </a:r>
            <a:r>
              <a:rPr lang="en-US" sz="2000" dirty="0">
                <a:solidFill>
                  <a:schemeClr val="tx1"/>
                </a:solidFill>
              </a:rPr>
              <a:t> or </a:t>
            </a:r>
            <a:r>
              <a:rPr lang="en-US" sz="2000" b="1" dirty="0">
                <a:solidFill>
                  <a:srgbClr val="004C85"/>
                </a:solidFill>
              </a:rPr>
              <a:t>perform daily activities</a:t>
            </a:r>
            <a:r>
              <a:rPr lang="en-US" sz="2000" dirty="0">
                <a:solidFill>
                  <a:schemeClr val="tx1"/>
                </a:solidFill>
              </a:rPr>
              <a:t> as a result of a </a:t>
            </a:r>
            <a:r>
              <a:rPr lang="en-US" sz="2000" b="1" u="sng" dirty="0">
                <a:solidFill>
                  <a:srgbClr val="004C85"/>
                </a:solidFill>
              </a:rPr>
              <a:t>physical, sensory, communication, intellectual or mental impairment</a:t>
            </a:r>
            <a:r>
              <a:rPr lang="en-US" sz="2000" b="1" dirty="0">
                <a:solidFill>
                  <a:srgbClr val="004C85"/>
                </a:solidFill>
              </a:rPr>
              <a:t>,</a:t>
            </a:r>
            <a:r>
              <a:rPr lang="en-US" sz="2000" dirty="0">
                <a:solidFill>
                  <a:schemeClr val="tx1"/>
                </a:solidFill>
              </a:rPr>
              <a:t> if the limitation:</a:t>
            </a:r>
          </a:p>
          <a:p>
            <a:pPr marL="396000" indent="-396000">
              <a:lnSpc>
                <a:spcPct val="113000"/>
              </a:lnSpc>
            </a:pPr>
            <a:endParaRPr lang="en-US" sz="2000" dirty="0">
              <a:solidFill>
                <a:schemeClr val="tx1"/>
              </a:solidFill>
            </a:endParaRPr>
          </a:p>
          <a:p>
            <a:pPr marL="893763" indent="-723900">
              <a:lnSpc>
                <a:spcPct val="113000"/>
              </a:lnSpc>
              <a:buNone/>
            </a:pPr>
            <a:r>
              <a:rPr lang="en-US" sz="2000" dirty="0">
                <a:solidFill>
                  <a:schemeClr val="tx1"/>
                </a:solidFill>
              </a:rPr>
              <a:t>(</a:t>
            </a:r>
            <a:r>
              <a:rPr lang="en-US" sz="2000" dirty="0" smtClean="0">
                <a:solidFill>
                  <a:schemeClr val="tx1"/>
                </a:solidFill>
              </a:rPr>
              <a:t>a)	has </a:t>
            </a:r>
            <a:r>
              <a:rPr lang="en-US" sz="2000" b="1" dirty="0">
                <a:solidFill>
                  <a:srgbClr val="004C85"/>
                </a:solidFill>
              </a:rPr>
              <a:t>lasted or has a prognosis of lasting more than a year</a:t>
            </a:r>
            <a:r>
              <a:rPr lang="en-US" sz="2000" dirty="0">
                <a:solidFill>
                  <a:schemeClr val="tx1"/>
                </a:solidFill>
              </a:rPr>
              <a:t>; 	and </a:t>
            </a:r>
          </a:p>
          <a:p>
            <a:pPr marL="396000" indent="-396000">
              <a:lnSpc>
                <a:spcPct val="113000"/>
              </a:lnSpc>
            </a:pPr>
            <a:endParaRPr lang="en-US" sz="2000" dirty="0">
              <a:solidFill>
                <a:schemeClr val="tx1"/>
              </a:solidFill>
            </a:endParaRPr>
          </a:p>
          <a:p>
            <a:pPr marL="396000" indent="-226800">
              <a:lnSpc>
                <a:spcPct val="113000"/>
              </a:lnSpc>
              <a:buNone/>
            </a:pPr>
            <a:r>
              <a:rPr lang="en-US" sz="2000" dirty="0">
                <a:solidFill>
                  <a:schemeClr val="tx1"/>
                </a:solidFill>
              </a:rPr>
              <a:t>(b)	is </a:t>
            </a:r>
            <a:r>
              <a:rPr lang="en-US" sz="2000" b="1" u="sng" dirty="0">
                <a:solidFill>
                  <a:srgbClr val="004C85"/>
                </a:solidFill>
              </a:rPr>
              <a:t>diagnosed</a:t>
            </a:r>
            <a:r>
              <a:rPr lang="en-US" sz="2000" dirty="0">
                <a:solidFill>
                  <a:schemeClr val="tx1"/>
                </a:solidFill>
              </a:rPr>
              <a:t> by a duly registered </a:t>
            </a:r>
            <a:r>
              <a:rPr lang="en-US" sz="2000" b="1" dirty="0">
                <a:solidFill>
                  <a:srgbClr val="004C85"/>
                </a:solidFill>
              </a:rPr>
              <a:t>medical practitioner</a:t>
            </a:r>
            <a:r>
              <a:rPr lang="en-US" sz="2000" dirty="0">
                <a:solidFill>
                  <a:schemeClr val="tx1"/>
                </a:solidFill>
              </a:rPr>
              <a:t> in 	accordance with </a:t>
            </a:r>
            <a:r>
              <a:rPr lang="en-US" sz="2000" b="1" u="sng" dirty="0">
                <a:solidFill>
                  <a:srgbClr val="004C85"/>
                </a:solidFill>
              </a:rPr>
              <a:t>criteria prescribed</a:t>
            </a:r>
            <a:r>
              <a:rPr lang="en-US" sz="2000" b="1" dirty="0">
                <a:solidFill>
                  <a:srgbClr val="004C85"/>
                </a:solidFill>
              </a:rPr>
              <a:t> </a:t>
            </a:r>
            <a:r>
              <a:rPr lang="en-US" sz="2000" dirty="0">
                <a:solidFill>
                  <a:schemeClr val="tx1"/>
                </a:solidFill>
              </a:rPr>
              <a:t>by the Commissioner.ʺ</a:t>
            </a:r>
          </a:p>
        </p:txBody>
      </p:sp>
      <p:sp>
        <p:nvSpPr>
          <p:cNvPr id="5" name="Text Placeholder 4"/>
          <p:cNvSpPr>
            <a:spLocks noGrp="1"/>
          </p:cNvSpPr>
          <p:nvPr>
            <p:ph type="body" sz="quarter" idx="12"/>
          </p:nvPr>
        </p:nvSpPr>
        <p:spPr>
          <a:xfrm>
            <a:off x="431799" y="1052512"/>
            <a:ext cx="7796214" cy="431801"/>
          </a:xfrm>
        </p:spPr>
        <p:txBody>
          <a:bodyPr>
            <a:normAutofit lnSpcReduction="10000"/>
          </a:bodyPr>
          <a:lstStyle/>
          <a:p>
            <a:pPr>
              <a:lnSpc>
                <a:spcPct val="113000"/>
              </a:lnSpc>
            </a:pPr>
            <a:r>
              <a:rPr lang="en-US" dirty="0">
                <a:solidFill>
                  <a:schemeClr val="tx1"/>
                </a:solidFill>
              </a:rPr>
              <a:t>“Disability”</a:t>
            </a:r>
            <a:endParaRPr lang="en-GB" dirty="0">
              <a:solidFill>
                <a:schemeClr val="tx1"/>
              </a:solidFill>
            </a:endParaRPr>
          </a:p>
        </p:txBody>
      </p:sp>
    </p:spTree>
    <p:extLst>
      <p:ext uri="{BB962C8B-B14F-4D97-AF65-F5344CB8AC3E}">
        <p14:creationId xmlns:p14="http://schemas.microsoft.com/office/powerpoint/2010/main" val="33560629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799" y="441325"/>
            <a:ext cx="7796893" cy="532606"/>
          </a:xfrm>
        </p:spPr>
        <p:txBody>
          <a:bodyPr/>
          <a:lstStyle/>
          <a:p>
            <a:r>
              <a:rPr lang="en-GB" dirty="0"/>
              <a:t>Clarification of Terms</a:t>
            </a:r>
          </a:p>
        </p:txBody>
      </p:sp>
      <p:sp>
        <p:nvSpPr>
          <p:cNvPr id="3" name="Slide Number Placeholder 2"/>
          <p:cNvSpPr>
            <a:spLocks noGrp="1"/>
          </p:cNvSpPr>
          <p:nvPr>
            <p:ph type="sldNum" sz="quarter" idx="10"/>
          </p:nvPr>
        </p:nvSpPr>
        <p:spPr/>
        <p:txBody>
          <a:bodyPr/>
          <a:lstStyle/>
          <a:p>
            <a:fld id="{B540B12B-D968-2643-8E7F-238A3C456CC9}" type="slidenum">
              <a:rPr lang="en-US" smtClean="0"/>
              <a:pPr/>
              <a:t>8</a:t>
            </a:fld>
            <a:endParaRPr lang="en-US" dirty="0"/>
          </a:p>
        </p:txBody>
      </p:sp>
      <p:sp>
        <p:nvSpPr>
          <p:cNvPr id="4" name="Text Placeholder 3"/>
          <p:cNvSpPr>
            <a:spLocks noGrp="1"/>
          </p:cNvSpPr>
          <p:nvPr>
            <p:ph type="body" sz="quarter" idx="11"/>
          </p:nvPr>
        </p:nvSpPr>
        <p:spPr>
          <a:xfrm>
            <a:off x="431799" y="1844675"/>
            <a:ext cx="8280400" cy="4248150"/>
          </a:xfrm>
        </p:spPr>
        <p:txBody>
          <a:bodyPr>
            <a:normAutofit/>
          </a:bodyPr>
          <a:lstStyle/>
          <a:p>
            <a:pPr marL="396000" indent="-396000">
              <a:lnSpc>
                <a:spcPct val="113000"/>
              </a:lnSpc>
            </a:pPr>
            <a:r>
              <a:rPr lang="en-US" sz="2000" dirty="0">
                <a:solidFill>
                  <a:schemeClr val="tx1"/>
                </a:solidFill>
              </a:rPr>
              <a:t>It has been interpreted as a disability that is </a:t>
            </a:r>
            <a:r>
              <a:rPr lang="en-US" sz="2000" b="1" dirty="0">
                <a:solidFill>
                  <a:srgbClr val="004C85"/>
                </a:solidFill>
              </a:rPr>
              <a:t>less restraining than a “disability” as defined. </a:t>
            </a:r>
            <a:r>
              <a:rPr lang="en-US" sz="2000" dirty="0">
                <a:solidFill>
                  <a:schemeClr val="tx1"/>
                </a:solidFill>
              </a:rPr>
              <a:t>This means the restriction on the person’s ability to </a:t>
            </a:r>
            <a:r>
              <a:rPr lang="en-US" sz="2000" b="1" dirty="0">
                <a:solidFill>
                  <a:srgbClr val="004C85"/>
                </a:solidFill>
              </a:rPr>
              <a:t>function or perform daily activities is </a:t>
            </a:r>
            <a:r>
              <a:rPr lang="en-US" sz="2000" b="1" dirty="0" smtClean="0">
                <a:solidFill>
                  <a:srgbClr val="00B050"/>
                </a:solidFill>
              </a:rPr>
              <a:t>mild.</a:t>
            </a:r>
            <a:endParaRPr lang="en-US" sz="2000" b="1" dirty="0">
              <a:solidFill>
                <a:srgbClr val="00B050"/>
              </a:solidFill>
            </a:endParaRPr>
          </a:p>
          <a:p>
            <a:pPr marL="396000" indent="-396000">
              <a:lnSpc>
                <a:spcPct val="113000"/>
              </a:lnSpc>
            </a:pPr>
            <a:endParaRPr lang="en-US" sz="2000" dirty="0">
              <a:solidFill>
                <a:schemeClr val="tx1"/>
              </a:solidFill>
            </a:endParaRPr>
          </a:p>
          <a:p>
            <a:pPr marL="396000" indent="-396000">
              <a:lnSpc>
                <a:spcPct val="113000"/>
              </a:lnSpc>
            </a:pPr>
            <a:r>
              <a:rPr lang="en-US" sz="2000" dirty="0">
                <a:solidFill>
                  <a:schemeClr val="tx1"/>
                </a:solidFill>
              </a:rPr>
              <a:t>A person with a </a:t>
            </a:r>
            <a:r>
              <a:rPr lang="en-US" sz="2000" b="1" dirty="0">
                <a:solidFill>
                  <a:srgbClr val="004C85"/>
                </a:solidFill>
              </a:rPr>
              <a:t>physical impairment</a:t>
            </a:r>
            <a:r>
              <a:rPr lang="en-US" sz="2000" dirty="0">
                <a:solidFill>
                  <a:schemeClr val="tx1"/>
                </a:solidFill>
              </a:rPr>
              <a:t> may claim the expenses as listed in the </a:t>
            </a:r>
            <a:r>
              <a:rPr lang="en-US" sz="2000" b="1" dirty="0">
                <a:solidFill>
                  <a:srgbClr val="004C85"/>
                </a:solidFill>
              </a:rPr>
              <a:t>List of Qualifying Physical Impairment or Disability Expenditure</a:t>
            </a:r>
            <a:r>
              <a:rPr lang="en-US" sz="2000" dirty="0">
                <a:solidFill>
                  <a:schemeClr val="tx1"/>
                </a:solidFill>
              </a:rPr>
              <a:t> </a:t>
            </a:r>
            <a:r>
              <a:rPr lang="en-US" sz="2000" b="1" dirty="0">
                <a:solidFill>
                  <a:srgbClr val="C00000"/>
                </a:solidFill>
              </a:rPr>
              <a:t>(Revised on 29 October 2021, effective date: 1 March 2020</a:t>
            </a:r>
            <a:r>
              <a:rPr lang="en-US" sz="2000" b="1" dirty="0" smtClean="0">
                <a:solidFill>
                  <a:srgbClr val="C00000"/>
                </a:solidFill>
              </a:rPr>
              <a:t>),</a:t>
            </a:r>
            <a:r>
              <a:rPr lang="en-US" sz="2000" b="1" dirty="0" smtClean="0">
                <a:solidFill>
                  <a:srgbClr val="FF0000"/>
                </a:solidFill>
              </a:rPr>
              <a:t> </a:t>
            </a:r>
            <a:r>
              <a:rPr lang="en-US" sz="2000" b="1" dirty="0" smtClean="0">
                <a:solidFill>
                  <a:srgbClr val="004C85"/>
                </a:solidFill>
              </a:rPr>
              <a:t>but </a:t>
            </a:r>
            <a:r>
              <a:rPr lang="en-US" sz="2000" b="1" dirty="0">
                <a:solidFill>
                  <a:srgbClr val="004C85"/>
                </a:solidFill>
              </a:rPr>
              <a:t>it will be </a:t>
            </a:r>
            <a:r>
              <a:rPr lang="en-US" sz="2000" b="1" dirty="0" smtClean="0">
                <a:solidFill>
                  <a:srgbClr val="C00000"/>
                </a:solidFill>
              </a:rPr>
              <a:t>limited.</a:t>
            </a:r>
          </a:p>
          <a:p>
            <a:pPr marL="396000" indent="-396000">
              <a:lnSpc>
                <a:spcPct val="113000"/>
              </a:lnSpc>
            </a:pPr>
            <a:endParaRPr lang="en-US" sz="2000" b="1" dirty="0">
              <a:solidFill>
                <a:srgbClr val="C00000"/>
              </a:solidFill>
            </a:endParaRPr>
          </a:p>
          <a:p>
            <a:pPr marL="396000" indent="-396000">
              <a:lnSpc>
                <a:spcPct val="113000"/>
              </a:lnSpc>
            </a:pPr>
            <a:r>
              <a:rPr lang="en-US" sz="2000" dirty="0" smtClean="0">
                <a:solidFill>
                  <a:schemeClr val="tx1"/>
                </a:solidFill>
              </a:rPr>
              <a:t>If the person is </a:t>
            </a:r>
            <a:r>
              <a:rPr lang="en-US" sz="2000" b="1" dirty="0" smtClean="0">
                <a:solidFill>
                  <a:srgbClr val="004C85"/>
                </a:solidFill>
              </a:rPr>
              <a:t>under 65</a:t>
            </a:r>
            <a:r>
              <a:rPr lang="en-US" sz="2000" dirty="0" smtClean="0">
                <a:solidFill>
                  <a:schemeClr val="tx1"/>
                </a:solidFill>
              </a:rPr>
              <a:t> then the </a:t>
            </a:r>
            <a:r>
              <a:rPr lang="en-US" sz="2000" b="1" dirty="0" smtClean="0">
                <a:solidFill>
                  <a:srgbClr val="004C85"/>
                </a:solidFill>
              </a:rPr>
              <a:t>Additional Medical Expenses Tax Credit </a:t>
            </a:r>
            <a:r>
              <a:rPr lang="en-US" sz="2000" dirty="0" smtClean="0">
                <a:solidFill>
                  <a:schemeClr val="tx1"/>
                </a:solidFill>
              </a:rPr>
              <a:t>will be </a:t>
            </a:r>
            <a:r>
              <a:rPr lang="en-US" sz="2000" b="1" dirty="0">
                <a:solidFill>
                  <a:srgbClr val="C00000"/>
                </a:solidFill>
              </a:rPr>
              <a:t>25% of qualifying expense incurred and paid, which exceeds 7.5%</a:t>
            </a:r>
            <a:r>
              <a:rPr lang="en-US" sz="2000" b="1" dirty="0">
                <a:solidFill>
                  <a:srgbClr val="004C85"/>
                </a:solidFill>
              </a:rPr>
              <a:t> </a:t>
            </a:r>
            <a:r>
              <a:rPr lang="en-US" sz="2000" dirty="0">
                <a:solidFill>
                  <a:schemeClr val="tx1"/>
                </a:solidFill>
              </a:rPr>
              <a:t>of a taxpayer’s taxable income </a:t>
            </a:r>
            <a:endParaRPr lang="en-US" sz="2000" dirty="0" smtClean="0">
              <a:solidFill>
                <a:schemeClr val="tx1"/>
              </a:solidFill>
            </a:endParaRPr>
          </a:p>
          <a:p>
            <a:pPr marL="396000" indent="-396000">
              <a:lnSpc>
                <a:spcPct val="113000"/>
              </a:lnSpc>
            </a:pPr>
            <a:endParaRPr lang="en-US" sz="2000" b="1" dirty="0">
              <a:solidFill>
                <a:srgbClr val="C00000"/>
              </a:solidFill>
            </a:endParaRPr>
          </a:p>
          <a:p>
            <a:pPr marL="396000" indent="-396000">
              <a:lnSpc>
                <a:spcPct val="113000"/>
              </a:lnSpc>
            </a:pPr>
            <a:endParaRPr lang="en-US" sz="2000" dirty="0">
              <a:solidFill>
                <a:schemeClr val="tx1"/>
              </a:solidFill>
            </a:endParaRPr>
          </a:p>
        </p:txBody>
      </p:sp>
      <p:sp>
        <p:nvSpPr>
          <p:cNvPr id="5" name="Text Placeholder 4"/>
          <p:cNvSpPr>
            <a:spLocks noGrp="1"/>
          </p:cNvSpPr>
          <p:nvPr>
            <p:ph type="body" sz="quarter" idx="12"/>
          </p:nvPr>
        </p:nvSpPr>
        <p:spPr>
          <a:xfrm>
            <a:off x="431799" y="1052512"/>
            <a:ext cx="7796214" cy="431801"/>
          </a:xfrm>
        </p:spPr>
        <p:txBody>
          <a:bodyPr>
            <a:normAutofit lnSpcReduction="10000"/>
          </a:bodyPr>
          <a:lstStyle/>
          <a:p>
            <a:pPr>
              <a:lnSpc>
                <a:spcPct val="113000"/>
              </a:lnSpc>
            </a:pPr>
            <a:r>
              <a:rPr lang="en-US" dirty="0">
                <a:solidFill>
                  <a:schemeClr val="tx1"/>
                </a:solidFill>
              </a:rPr>
              <a:t>“Physical Impairment”</a:t>
            </a:r>
            <a:endParaRPr lang="en-GB" dirty="0">
              <a:solidFill>
                <a:schemeClr val="tx1"/>
              </a:solidFill>
            </a:endParaRPr>
          </a:p>
        </p:txBody>
      </p:sp>
    </p:spTree>
    <p:extLst>
      <p:ext uri="{BB962C8B-B14F-4D97-AF65-F5344CB8AC3E}">
        <p14:creationId xmlns:p14="http://schemas.microsoft.com/office/powerpoint/2010/main" val="593748331"/>
      </p:ext>
    </p:extLst>
  </p:cSld>
  <p:clrMapOvr>
    <a:masterClrMapping/>
  </p:clrMapOvr>
  <p:timing>
    <p:tnLst>
      <p:par>
        <p:cTn id="1" dur="indefinite" restart="never" nodeType="tmRoot"/>
      </p:par>
    </p:tnLst>
  </p:timing>
</p:sld>
</file>

<file path=ppt/theme/theme1.xml><?xml version="1.0" encoding="utf-8"?>
<a:theme xmlns:a="http://schemas.openxmlformats.org/drawingml/2006/main" name="Corporate Identity presentation_MANCO_2017 v1.3 S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5606_SARS_PLAIN_PPT.pptx" id="{6DB6358A-5B68-E44E-AD01-63344069B75A}" vid="{702AC70A-0333-DF4E-AA47-865E57494EE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A0F01450D51C248A13762FEF3653C9C" ma:contentTypeVersion="3" ma:contentTypeDescription="Create a new document." ma:contentTypeScope="" ma:versionID="8970a0fe6d3ad7727213c3d9a000550a">
  <xsd:schema xmlns:xsd="http://www.w3.org/2001/XMLSchema" xmlns:xs="http://www.w3.org/2001/XMLSchema" xmlns:p="http://schemas.microsoft.com/office/2006/metadata/properties" xmlns:ns1="http://schemas.microsoft.com/sharepoint/v3" xmlns:ns2="77346db6-4ad3-4091-ac3f-0d28eb710522" targetNamespace="http://schemas.microsoft.com/office/2006/metadata/properties" ma:root="true" ma:fieldsID="a4704b9bc4a014bdf33931594177159a" ns1:_="" ns2:_="">
    <xsd:import namespace="http://schemas.microsoft.com/sharepoint/v3"/>
    <xsd:import namespace="77346db6-4ad3-4091-ac3f-0d28eb710522"/>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7346db6-4ad3-4091-ac3f-0d28eb71052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FE6FEF6F-3EDD-4CDA-96D1-84A754F6BCC6}">
  <ds:schemaRefs>
    <ds:schemaRef ds:uri="http://schemas.microsoft.com/sharepoint/v3/contenttype/forms"/>
  </ds:schemaRefs>
</ds:datastoreItem>
</file>

<file path=customXml/itemProps2.xml><?xml version="1.0" encoding="utf-8"?>
<ds:datastoreItem xmlns:ds="http://schemas.openxmlformats.org/officeDocument/2006/customXml" ds:itemID="{C07C9481-6D56-4315-A781-1FB8DD7F00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7346db6-4ad3-4091-ac3f-0d28eb7105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6A6FB1A-60FB-48D3-9433-0EC83991451A}">
  <ds:schemaRefs>
    <ds:schemaRef ds:uri="http://www.w3.org/XML/1998/namespace"/>
    <ds:schemaRef ds:uri="http://purl.org/dc/terms/"/>
    <ds:schemaRef ds:uri="http://purl.org/dc/elements/1.1/"/>
    <ds:schemaRef ds:uri="77346db6-4ad3-4091-ac3f-0d28eb710522"/>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schemas.microsoft.com/sharepoint/v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Corporate Identity presentation_MANCO_2017 v1.3 SR</Template>
  <TotalTime>6916</TotalTime>
  <Words>2853</Words>
  <Application>Microsoft Office PowerPoint</Application>
  <PresentationFormat>On-screen Show (4:3)</PresentationFormat>
  <Paragraphs>362</Paragraphs>
  <Slides>46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46</vt:i4>
      </vt:variant>
    </vt:vector>
  </HeadingPairs>
  <TitlesOfParts>
    <vt:vector size="50" baseType="lpstr">
      <vt:lpstr>Arial</vt:lpstr>
      <vt:lpstr>Calibri</vt:lpstr>
      <vt:lpstr>Wingdings</vt:lpstr>
      <vt:lpstr>Corporate Identity presentation_MANCO_2017 v1.3 SR</vt:lpstr>
      <vt:lpstr>PowerPoint Presentation</vt:lpstr>
      <vt:lpstr>Objective</vt:lpstr>
      <vt:lpstr>Clarification of Terms</vt:lpstr>
      <vt:lpstr>Clarification of Terms</vt:lpstr>
      <vt:lpstr>Clarification of Terms</vt:lpstr>
      <vt:lpstr>Clarification of Terms</vt:lpstr>
      <vt:lpstr>Clarification of Terms</vt:lpstr>
      <vt:lpstr>Clarification of Terms Used</vt:lpstr>
      <vt:lpstr>Clarification of Terms</vt:lpstr>
      <vt:lpstr>Additional Medical Expenses Tax Credit</vt:lpstr>
      <vt:lpstr>Additional Medical Expenses Tax Credit</vt:lpstr>
      <vt:lpstr>Additional Medical Expenses Tax Credit</vt:lpstr>
      <vt:lpstr>Additional Medical Expenses Tax Credit</vt:lpstr>
      <vt:lpstr>Additional Medical Expenses Tax Credit</vt:lpstr>
      <vt:lpstr>Claiming Out-of-Pocket Medical Expenses</vt:lpstr>
      <vt:lpstr>Claiming Medical and Disability Expenses</vt:lpstr>
      <vt:lpstr>Calculating the Additional Medical Expenses Tax Credit</vt:lpstr>
      <vt:lpstr> The Meaning of Disability</vt:lpstr>
      <vt:lpstr>The Meaning of Disability</vt:lpstr>
      <vt:lpstr>The Meaning of Disability</vt:lpstr>
      <vt:lpstr>The Meaning of Disability</vt:lpstr>
      <vt:lpstr>Confirmation of Diagnosis of Disability (ITR-DD)</vt:lpstr>
      <vt:lpstr>Confirmation of Diagnosis of Disability (ITR-DD)</vt:lpstr>
      <vt:lpstr>Confirmation of Diagnosis of Disability (ITR-DD)</vt:lpstr>
      <vt:lpstr>Confirmation of Diagnosis of Disability (ITR-DD)</vt:lpstr>
      <vt:lpstr>Confirmation of Diagnosis of Disability (ITR-DD)</vt:lpstr>
      <vt:lpstr>Disability Expenses</vt:lpstr>
      <vt:lpstr>Disability Expenses</vt:lpstr>
      <vt:lpstr>Disability Expenses</vt:lpstr>
      <vt:lpstr>Disability Expenses</vt:lpstr>
      <vt:lpstr>Disability Expenses</vt:lpstr>
      <vt:lpstr>Disability Expenses</vt:lpstr>
      <vt:lpstr>Disability Expenses</vt:lpstr>
      <vt:lpstr>Claiming Medical and Disability Expenses</vt:lpstr>
      <vt:lpstr>Claiming Medical and Disability Expenses</vt:lpstr>
      <vt:lpstr>Claiming Medical and Disability Expenses</vt:lpstr>
      <vt:lpstr>Calculating the Additional Medical Expenses Tax Credit</vt:lpstr>
      <vt:lpstr>Sample of an ITRDD </vt:lpstr>
      <vt:lpstr>Sample of an ITRDD (Cont.)</vt:lpstr>
      <vt:lpstr>Sample of an ITRDD (Cont.)</vt:lpstr>
      <vt:lpstr>Sample of an ITRDD (Cont.)</vt:lpstr>
      <vt:lpstr>Disability expenses on eFiling- ITR12 Form</vt:lpstr>
      <vt:lpstr>Disability expenses on eFiling- ITR12 Form</vt:lpstr>
      <vt:lpstr>Disability expenses on eFiling- ITR12 Form</vt:lpstr>
      <vt:lpstr>Further Reading</vt:lpstr>
      <vt:lpstr>PowerPoint Presentation</vt:lpstr>
    </vt:vector>
  </TitlesOfParts>
  <Company>SARS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SARS 25 Year Anniversary Powerpoint Template A</dc:title>
  <dc:creator>Simangele Radebe</dc:creator>
  <cp:lastModifiedBy>Koenraad Burger</cp:lastModifiedBy>
  <cp:revision>204</cp:revision>
  <cp:lastPrinted>2019-07-22T09:05:08Z</cp:lastPrinted>
  <dcterms:created xsi:type="dcterms:W3CDTF">2017-08-25T14:16:48Z</dcterms:created>
  <dcterms:modified xsi:type="dcterms:W3CDTF">2022-10-06T12:31:18Z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0x010100CA0F01450D51C248A13762FEF3653C9C</vt:lpwstr>
  </property>
  <property fmtid="{D5CDD505-2E9C-101B-9397-08002B2CF9AE}" pid="3" name="_dlc_DocIdItemGuid">
    <vt:lpwstr>2143bd4b-7c40-4309-8067-dc47fc5ba370</vt:lpwstr>
  </property>
  <property fmtid="{D5CDD505-2E9C-101B-9397-08002B2CF9AE}" pid="4" name="SARS SuppServ Keywords">
    <vt:lpwstr>1889;#communications|99f118ec-bc8c-499e-90c2-01975f38d542</vt:lpwstr>
  </property>
  <property fmtid="{D5CDD505-2E9C-101B-9397-08002B2CF9AE}" pid="5" name="Place in SuppServ Navigation">
    <vt:lpwstr>1888;#Templates|b43f2ca6-37ed-425a-b6bf-873d5f19db93;#2024;#Communications|8fe426ae-a6ff-4e04-a79e-3995fc7c51fa</vt:lpwstr>
  </property>
  <property fmtid="{D5CDD505-2E9C-101B-9397-08002B2CF9AE}" pid="6" name="SARS SuppServ Function">
    <vt:lpwstr>1884;#Communications|2b378cf1-a46b-45a4-b05e-8c7d84352a5f</vt:lpwstr>
  </property>
  <property fmtid="{D5CDD505-2E9C-101B-9397-08002B2CF9AE}" pid="7" name="SARS SuppServ Function0">
    <vt:lpwstr>1884;#Communications|2b378cf1-a46b-45a4-b05e-8c7d84352a5f</vt:lpwstr>
  </property>
  <property fmtid="{D5CDD505-2E9C-101B-9397-08002B2CF9AE}" pid="8" name="Order">
    <vt:r8>7400</vt:r8>
  </property>
  <property fmtid="{D5CDD505-2E9C-101B-9397-08002B2CF9AE}" pid="9" name="xd_ProgID">
    <vt:lpwstr/>
  </property>
  <property fmtid="{D5CDD505-2E9C-101B-9397-08002B2CF9AE}" pid="10" name="_CopySource">
    <vt:lpwstr>http://sarsportal/ProdQMS/Supp/SARS SuppServ Doc Router/COMMS-CI-01-T47 - PowerPoint Presentation Template Plain - Internal Template.potx</vt:lpwstr>
  </property>
  <property fmtid="{D5CDD505-2E9C-101B-9397-08002B2CF9AE}" pid="11" name="TemplateUrl">
    <vt:lpwstr/>
  </property>
  <property fmtid="{D5CDD505-2E9C-101B-9397-08002B2CF9AE}" pid="12" name="Synopsis">
    <vt:lpwstr/>
  </property>
  <property fmtid="{D5CDD505-2E9C-101B-9397-08002B2CF9AE}" pid="13" name="Applicable Year">
    <vt:lpwstr/>
  </property>
  <property fmtid="{D5CDD505-2E9C-101B-9397-08002B2CF9AE}" pid="14" name="Tender Type">
    <vt:lpwstr/>
  </property>
  <property fmtid="{D5CDD505-2E9C-101B-9397-08002B2CF9AE}" pid="15" name="Tender Number">
    <vt:lpwstr/>
  </property>
  <property fmtid="{D5CDD505-2E9C-101B-9397-08002B2CF9AE}" pid="16" name="Scam Institution">
    <vt:lpwstr/>
  </property>
  <property fmtid="{D5CDD505-2E9C-101B-9397-08002B2CF9AE}" pid="17" name="Tender Doc Type">
    <vt:lpwstr/>
  </property>
  <property fmtid="{D5CDD505-2E9C-101B-9397-08002B2CF9AE}" pid="18" name="Scam Subject">
    <vt:lpwstr/>
  </property>
  <property fmtid="{D5CDD505-2E9C-101B-9397-08002B2CF9AE}" pid="19" name="Scam Source">
    <vt:lpwstr/>
  </property>
</Properties>
</file>