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7" r:id="rId2"/>
    <p:sldId id="278" r:id="rId3"/>
    <p:sldId id="279" r:id="rId4"/>
  </p:sldIdLst>
  <p:sldSz cx="6858000" cy="9906000" type="A4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67" autoAdjust="0"/>
    <p:restoredTop sz="88857" autoAdjust="0"/>
  </p:normalViewPr>
  <p:slideViewPr>
    <p:cSldViewPr snapToObjects="1">
      <p:cViewPr varScale="1">
        <p:scale>
          <a:sx n="63" d="100"/>
          <a:sy n="63" d="100"/>
        </p:scale>
        <p:origin x="3312" y="28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1099" y="0"/>
            <a:ext cx="2944958" cy="49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t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7/8/2025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1099" y="9429269"/>
            <a:ext cx="2944958" cy="49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8" tIns="45779" rIns="91558" bIns="45779" numCol="1" anchor="b" anchorCtr="0" compatLnSpc="1">
            <a:prstTxWarp prst="textNoShape">
              <a:avLst/>
            </a:prstTxWarp>
          </a:bodyPr>
          <a:lstStyle>
            <a:lvl1pPr algn="r" defTabSz="457046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099" y="0"/>
            <a:ext cx="2944958" cy="495775"/>
          </a:xfrm>
          <a:prstGeom prst="rect">
            <a:avLst/>
          </a:prstGeom>
        </p:spPr>
        <p:txBody>
          <a:bodyPr vert="horz" lIns="92372" tIns="46186" rIns="92372" bIns="4618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7/8/2025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6" rIns="92372" bIns="4618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6" y="4715432"/>
            <a:ext cx="5438464" cy="4466747"/>
          </a:xfrm>
          <a:prstGeom prst="rect">
            <a:avLst/>
          </a:prstGeom>
        </p:spPr>
        <p:txBody>
          <a:bodyPr vert="horz" lIns="92372" tIns="46186" rIns="92372" bIns="4618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099" y="9429269"/>
            <a:ext cx="2944958" cy="495774"/>
          </a:xfrm>
          <a:prstGeom prst="rect">
            <a:avLst/>
          </a:prstGeom>
        </p:spPr>
        <p:txBody>
          <a:bodyPr vert="horz" lIns="92372" tIns="46186" rIns="92372" bIns="4618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461F6-9968-9312-3B0D-477BA6198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B03EBB4-BE0C-F3DB-32E0-7103E55CB2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5C48168-B3BF-97A7-7576-0D560529C6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1DBE98B-8652-A04D-7B5B-F90205066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5D0D95-621D-4C3F-B790-7192DD515E0D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5891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461F6-9968-9312-3B0D-477BA6198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B03EBB4-BE0C-F3DB-32E0-7103E55CB2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5C48168-B3BF-97A7-7576-0D560529C6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1DBE98B-8652-A04D-7B5B-F90205066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5D0D95-621D-4C3F-B790-7192DD515E0D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5891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461F6-9968-9312-3B0D-477BA6198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6B03EBB4-BE0C-F3DB-32E0-7103E55CB2C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5C48168-B3BF-97A7-7576-0D560529C6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A1DBE98B-8652-A04D-7B5B-F902050667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25D0D95-621D-4C3F-B790-7192DD515E0D}" type="slidenum">
              <a:rPr kumimoji="0" lang="en-Z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589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460F1-2605-AC09-579B-14176EF92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18882844-209E-2522-8241-4F618486843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Office 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F4CF8971-47A1-61FB-967C-5690E989EBD4}"/>
              </a:ext>
            </a:extLst>
          </p:cNvPr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Tax Season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3351F4C8-C830-2134-869A-F65A04B81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3534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/>
              </a:rPr>
              <a:t>The South African Revenue Service will be visiting the areas listed below to assist taxpayers with the SARS general queries and any tax matters.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ＭＳ Ｐゴシック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D9275205-F005-F8ED-1E8F-4FDEE825A5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86" y="9693487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1B50AE9A-062D-9438-CAEC-E41F9EA7E7DE}"/>
              </a:ext>
            </a:extLst>
          </p:cNvPr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MTU11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A8AF5460-5370-8D91-6799-C2CE7AAFD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507803"/>
              </p:ext>
            </p:extLst>
          </p:nvPr>
        </p:nvGraphicFramePr>
        <p:xfrm>
          <a:off x="142378" y="1999286"/>
          <a:ext cx="6601325" cy="5763799"/>
        </p:xfrm>
        <a:graphic>
          <a:graphicData uri="http://schemas.openxmlformats.org/drawingml/2006/table">
            <a:tbl>
              <a:tblPr/>
              <a:tblGrid>
                <a:gridCol w="2386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1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3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58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Bhunga Hall</a:t>
                      </a: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 – Sterkspruit 79 Main Road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Sterkspruit , 9762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29-31 July 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Kungie Giyose- Kupiso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063 623 924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65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Aliwal North Library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Somerset Street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Aliwal North , 9750 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12 – 14                August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Nomabali Yamile 064 614 0400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Ladybrand Town Hall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38 Joubert Street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Ladybrand ,9745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19-21 August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Chantelle Carelse 063 620 4278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388914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Bhunga Hall</a:t>
                      </a: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 – Sterkspruit 79 Main Road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Sterkspruit , 9762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26-28   August   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Kungie Giyose- Kupiso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063 623 924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83919"/>
                  </a:ext>
                </a:extLst>
              </a:tr>
              <a:tr h="62485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Aliwal North Library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Somerset Street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Aliwal North , 9750 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02-04 September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09:00 -15:00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Chantelle Carelse 063 620 4278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97985"/>
                  </a:ext>
                </a:extLst>
              </a:tr>
              <a:tr h="727933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4825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ZA" sz="1400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ZA" sz="1400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ZA" sz="1400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ZA" sz="1400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60198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D868D74-9103-E93B-D0AB-97789A00762E}"/>
              </a:ext>
            </a:extLst>
          </p:cNvPr>
          <p:cNvSpPr/>
          <p:nvPr/>
        </p:nvSpPr>
        <p:spPr>
          <a:xfrm>
            <a:off x="114297" y="7010400"/>
            <a:ext cx="3280869" cy="253068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Tax Services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Completion &amp; submission of tax returns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on eFiling and Mobi App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 of account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General queries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Banking detail changes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Changes to registered particulars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Required: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Original ID, relevant material, bank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statements, etc.</a:t>
            </a:r>
            <a:endParaRPr kumimoji="0" lang="en-ZA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R="0" lvl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ZA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CA4879EA-77CA-2E0D-7F33-1D7F166A0565}"/>
              </a:ext>
            </a:extLst>
          </p:cNvPr>
          <p:cNvSpPr/>
          <p:nvPr/>
        </p:nvSpPr>
        <p:spPr>
          <a:xfrm>
            <a:off x="3733802" y="7010400"/>
            <a:ext cx="3009900" cy="268308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The following services will be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For more information contact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Tel: 0800 00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WhatsApp: 0800 11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SMS services : 47277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USSD : *134*7277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#</a:t>
            </a:r>
            <a:endParaRPr kumimoji="0" lang="en-GB" sz="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30816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460F1-2605-AC09-579B-14176EF92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18882844-209E-2522-8241-4F618486843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Office 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F4CF8971-47A1-61FB-967C-5690E989EBD4}"/>
              </a:ext>
            </a:extLst>
          </p:cNvPr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Tax Season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3351F4C8-C830-2134-869A-F65A04B81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3534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/>
              </a:rPr>
              <a:t>The South African Revenue Service will be visiting the areas listed below to assist taxpayers with the SARS general queries and any tax matters.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ＭＳ Ｐゴシック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D9275205-F005-F8ED-1E8F-4FDEE825A5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86" y="9693487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1B50AE9A-062D-9438-CAEC-E41F9EA7E7DE}"/>
              </a:ext>
            </a:extLst>
          </p:cNvPr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MTU11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A8AF5460-5370-8D91-6799-C2CE7AAFD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22056"/>
              </p:ext>
            </p:extLst>
          </p:nvPr>
        </p:nvGraphicFramePr>
        <p:xfrm>
          <a:off x="142378" y="1999286"/>
          <a:ext cx="6601325" cy="5972063"/>
        </p:xfrm>
        <a:graphic>
          <a:graphicData uri="http://schemas.openxmlformats.org/drawingml/2006/table">
            <a:tbl>
              <a:tblPr/>
              <a:tblGrid>
                <a:gridCol w="2386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4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200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073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Colesberg Town Hall   21A Church Street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Colesberg , 9795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09–11 September 2025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09:00 – 15:00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Nomabali Yamile 064 614 0400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433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Bhunga Hall</a:t>
                      </a: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 – Sterkspruit 79 Main Road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Sterkspruit , 9762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16-18  September   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fr-FR" sz="1400" b="1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Chantelle Carelse 063 620 4278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  <a:tr h="794854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Aliwal North Library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Somerset Street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Aliwal North , 9750 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30 September 2025 - 02 October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09:00-15:00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Kungie Giyose- Kupiso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063 623 924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388914"/>
                  </a:ext>
                </a:extLst>
              </a:tr>
              <a:tr h="822133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Ficksburg Town Hall 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Voortrekker Street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Ficksburg ,9730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07 – 09  October 2025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MS PGothic" panose="020B0600070205080204" pitchFamily="34" charset="-128"/>
                          <a:cs typeface="MS PGothic" panose="020B0600070205080204" pitchFamily="34" charset="-128"/>
                        </a:rPr>
                        <a:t>09:00 – 15:00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Nomabali Yamile 064 614 0400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83919"/>
                  </a:ext>
                </a:extLst>
              </a:tr>
              <a:tr h="624626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Bhunga Hall – Sterkspruit 79 Main Road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Sterkspruit , 9762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14-16 October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 – 16:00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fr-FR" sz="1400" b="1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Chantelle Carelse 063 620 4278</a:t>
                      </a:r>
                      <a:endParaRPr lang="en-ZA" sz="14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97985"/>
                  </a:ext>
                </a:extLst>
              </a:tr>
              <a:tr h="794854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Colesberg Town Hall   21A Church Street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Colesberg , 9795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04-06 November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Kungie Giyose- Kupiso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063 623 924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48257"/>
                  </a:ext>
                </a:extLst>
              </a:tr>
              <a:tr h="558364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60198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D868D74-9103-E93B-D0AB-97789A00762E}"/>
              </a:ext>
            </a:extLst>
          </p:cNvPr>
          <p:cNvSpPr/>
          <p:nvPr/>
        </p:nvSpPr>
        <p:spPr>
          <a:xfrm>
            <a:off x="114297" y="7467600"/>
            <a:ext cx="3280869" cy="2225887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Tax Services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Completion &amp; submission of tax returns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on eFiling and Mobi App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 of account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General queries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Banking detail changes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Changes to registered particulars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Required: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Original ID, relevant material, bank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statements, etc.</a:t>
            </a:r>
            <a:endParaRPr kumimoji="0" lang="en-ZA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.</a:t>
            </a: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CA4879EA-77CA-2E0D-7F33-1D7F166A0565}"/>
              </a:ext>
            </a:extLst>
          </p:cNvPr>
          <p:cNvSpPr/>
          <p:nvPr/>
        </p:nvSpPr>
        <p:spPr>
          <a:xfrm>
            <a:off x="3733802" y="7467600"/>
            <a:ext cx="3009900" cy="2225886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The following services will be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For more information contact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Tel: 0800 00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WhatsApp: 0800 11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SMS services : 47277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USSD : *134*7277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#</a:t>
            </a:r>
            <a:endParaRPr kumimoji="0" lang="en-GB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493601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4460F1-2605-AC09-579B-14176EF92C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18882844-209E-2522-8241-4F618486843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Office 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F4CF8971-47A1-61FB-967C-5690E989EBD4}"/>
              </a:ext>
            </a:extLst>
          </p:cNvPr>
          <p:cNvSpPr txBox="1">
            <a:spLocks/>
          </p:cNvSpPr>
          <p:nvPr/>
        </p:nvSpPr>
        <p:spPr bwMode="auto">
          <a:xfrm>
            <a:off x="5067300" y="990600"/>
            <a:ext cx="17907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Tax Season 2025</a:t>
            </a:r>
          </a:p>
        </p:txBody>
      </p:sp>
      <p:sp>
        <p:nvSpPr>
          <p:cNvPr id="2052" name="TextBox 5">
            <a:extLst>
              <a:ext uri="{FF2B5EF4-FFF2-40B4-BE49-F238E27FC236}">
                <a16:creationId xmlns:a16="http://schemas.microsoft.com/office/drawing/2014/main" id="{3351F4C8-C830-2134-869A-F65A04B81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3534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just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/>
              </a:rPr>
              <a:t>The South African Revenue Service will be visiting the areas listed below to assist taxpayers with the SARS general queries and any tax matters.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" pitchFamily="34" charset="0"/>
              <a:ea typeface="ＭＳ Ｐゴシック"/>
            </a:endParaRPr>
          </a:p>
        </p:txBody>
      </p:sp>
      <p:pic>
        <p:nvPicPr>
          <p:cNvPr id="2053" name="Picture 6">
            <a:extLst>
              <a:ext uri="{FF2B5EF4-FFF2-40B4-BE49-F238E27FC236}">
                <a16:creationId xmlns:a16="http://schemas.microsoft.com/office/drawing/2014/main" id="{D9275205-F005-F8ED-1E8F-4FDEE825A5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86" y="9693487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>
            <a:extLst>
              <a:ext uri="{FF2B5EF4-FFF2-40B4-BE49-F238E27FC236}">
                <a16:creationId xmlns:a16="http://schemas.microsoft.com/office/drawing/2014/main" id="{1B50AE9A-062D-9438-CAEC-E41F9EA7E7DE}"/>
              </a:ext>
            </a:extLst>
          </p:cNvPr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itchFamily="34" charset="0"/>
                <a:ea typeface="ＭＳ Ｐゴシック"/>
              </a:rPr>
              <a:t>MTU11</a:t>
            </a:r>
          </a:p>
        </p:txBody>
      </p:sp>
      <p:graphicFrame>
        <p:nvGraphicFramePr>
          <p:cNvPr id="15440" name="Group 80">
            <a:extLst>
              <a:ext uri="{FF2B5EF4-FFF2-40B4-BE49-F238E27FC236}">
                <a16:creationId xmlns:a16="http://schemas.microsoft.com/office/drawing/2014/main" id="{A8AF5460-5370-8D91-6799-C2CE7AAFD1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745616"/>
              </p:ext>
            </p:extLst>
          </p:nvPr>
        </p:nvGraphicFramePr>
        <p:xfrm>
          <a:off x="94503" y="1981200"/>
          <a:ext cx="6601325" cy="5315913"/>
        </p:xfrm>
        <a:graphic>
          <a:graphicData uri="http://schemas.openxmlformats.org/drawingml/2006/table">
            <a:tbl>
              <a:tblPr/>
              <a:tblGrid>
                <a:gridCol w="2386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6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1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6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5314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AREA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CONTACT DETAILS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758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Aliwal North Library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Somerset Street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Aliwal North , 9750</a:t>
                      </a:r>
                      <a:endParaRPr kumimoji="0" lang="en-Z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11 November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Nomabali Yamile 064 614 0400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9658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Bhunga Hall – Sterkspruit 79 Main Road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Sterkspruit , 9762</a:t>
                      </a: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ＭＳ Ｐゴシック"/>
                          <a:cs typeface="ＭＳ Ｐゴシック"/>
                        </a:rPr>
                        <a:t>12 – 13 November 2025</a:t>
                      </a: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lt"/>
                          <a:ea typeface="ＭＳ Ｐゴシック"/>
                          <a:cs typeface="ＭＳ Ｐゴシック"/>
                        </a:rPr>
                        <a:t>09:00 – 15:00</a:t>
                      </a: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ZA" sz="1400" b="1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Nomabali Yamile 064 614 0400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9228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388914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83919"/>
                  </a:ext>
                </a:extLst>
              </a:tr>
              <a:tr h="681942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797985"/>
                  </a:ext>
                </a:extLst>
              </a:tr>
              <a:tr h="727933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64825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ZA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ZA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L="9525" marR="9525" marT="9524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marT="45717" marB="45717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60198"/>
                  </a:ext>
                </a:extLst>
              </a:tr>
            </a:tbl>
          </a:graphicData>
        </a:graphic>
      </p:graphicFrame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D868D74-9103-E93B-D0AB-97789A00762E}"/>
              </a:ext>
            </a:extLst>
          </p:cNvPr>
          <p:cNvSpPr/>
          <p:nvPr/>
        </p:nvSpPr>
        <p:spPr>
          <a:xfrm>
            <a:off x="162172" y="6400800"/>
            <a:ext cx="3418121" cy="3124199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Tax Services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Completion &amp; submission of tax returns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on eFiling and Mobi App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 of account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General queries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Banking detail changes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• Changes to registered particulars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Required: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Original ID, relevant material, bank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statements, etc.</a:t>
            </a:r>
            <a:endParaRPr kumimoji="0" lang="en-ZA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CA4879EA-77CA-2E0D-7F33-1D7F166A0565}"/>
              </a:ext>
            </a:extLst>
          </p:cNvPr>
          <p:cNvSpPr/>
          <p:nvPr/>
        </p:nvSpPr>
        <p:spPr>
          <a:xfrm>
            <a:off x="3832860" y="6400800"/>
            <a:ext cx="3009900" cy="3292685"/>
          </a:xfrm>
          <a:prstGeom prst="roundRect">
            <a:avLst/>
          </a:prstGeom>
          <a:solidFill>
            <a:schemeClr val="bg1"/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The following services will be offered: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For more information contact: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Tel: 0800 00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WhatsApp: 0800 11 72 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SMS services : 47277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USSD : *134*7277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ＭＳ Ｐゴシック"/>
              </a:rPr>
              <a:t>#</a:t>
            </a:r>
            <a:endParaRPr kumimoji="0" lang="en-GB" sz="9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ZA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817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13460</TotalTime>
  <Words>623</Words>
  <Application>Microsoft Office PowerPoint</Application>
  <PresentationFormat>A4 Paper (210x297 mm)</PresentationFormat>
  <Paragraphs>167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ＭＳ Ｐゴシック</vt:lpstr>
      <vt:lpstr>Arial</vt:lpstr>
      <vt:lpstr>Calibri</vt:lpstr>
      <vt:lpstr>Office Theme</vt:lpstr>
      <vt:lpstr>SARS Mobile Tax Office </vt:lpstr>
      <vt:lpstr>SARS Mobile Tax Office </vt:lpstr>
      <vt:lpstr>SARS Mobile Tax Office 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Letshego Metwa</cp:lastModifiedBy>
  <cp:revision>572</cp:revision>
  <cp:lastPrinted>2022-05-06T06:11:26Z</cp:lastPrinted>
  <dcterms:created xsi:type="dcterms:W3CDTF">2011-02-03T13:22:32Z</dcterms:created>
  <dcterms:modified xsi:type="dcterms:W3CDTF">2025-07-08T10:08:23Z</dcterms:modified>
</cp:coreProperties>
</file>