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5" r:id="rId5"/>
    <p:sldMasterId id="2147483794" r:id="rId6"/>
  </p:sldMasterIdLst>
  <p:notesMasterIdLst>
    <p:notesMasterId r:id="rId40"/>
  </p:notesMasterIdLst>
  <p:handoutMasterIdLst>
    <p:handoutMasterId r:id="rId41"/>
  </p:handoutMasterIdLst>
  <p:sldIdLst>
    <p:sldId id="256" r:id="rId7"/>
    <p:sldId id="355" r:id="rId8"/>
    <p:sldId id="324" r:id="rId9"/>
    <p:sldId id="399" r:id="rId10"/>
    <p:sldId id="353" r:id="rId11"/>
    <p:sldId id="444" r:id="rId12"/>
    <p:sldId id="380" r:id="rId13"/>
    <p:sldId id="343" r:id="rId14"/>
    <p:sldId id="438" r:id="rId15"/>
    <p:sldId id="425" r:id="rId16"/>
    <p:sldId id="358" r:id="rId17"/>
    <p:sldId id="445" r:id="rId18"/>
    <p:sldId id="446" r:id="rId19"/>
    <p:sldId id="447" r:id="rId20"/>
    <p:sldId id="448" r:id="rId21"/>
    <p:sldId id="449" r:id="rId22"/>
    <p:sldId id="450" r:id="rId23"/>
    <p:sldId id="451" r:id="rId24"/>
    <p:sldId id="452" r:id="rId25"/>
    <p:sldId id="453" r:id="rId26"/>
    <p:sldId id="454" r:id="rId27"/>
    <p:sldId id="455" r:id="rId28"/>
    <p:sldId id="456" r:id="rId29"/>
    <p:sldId id="457" r:id="rId30"/>
    <p:sldId id="458" r:id="rId31"/>
    <p:sldId id="427" r:id="rId32"/>
    <p:sldId id="429" r:id="rId33"/>
    <p:sldId id="428" r:id="rId34"/>
    <p:sldId id="349" r:id="rId35"/>
    <p:sldId id="350" r:id="rId36"/>
    <p:sldId id="459" r:id="rId37"/>
    <p:sldId id="335" r:id="rId38"/>
    <p:sldId id="345" r:id="rId39"/>
  </p:sldIdLst>
  <p:sldSz cx="9144000" cy="6858000" type="screen4x3"/>
  <p:notesSz cx="6808788" cy="9940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lashé Lundall" initials="LL" lastIdx="5" clrIdx="0"/>
  <p:cmAuthor id="1" name="Nicola Symington" initials="N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483E"/>
    <a:srgbClr val="ED2BD6"/>
    <a:srgbClr val="996633"/>
    <a:srgbClr val="009242"/>
    <a:srgbClr val="D7736B"/>
    <a:srgbClr val="F89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522" autoAdjust="0"/>
  </p:normalViewPr>
  <p:slideViewPr>
    <p:cSldViewPr snapToGrid="0">
      <p:cViewPr varScale="1">
        <p:scale>
          <a:sx n="68" d="100"/>
          <a:sy n="68" d="100"/>
        </p:scale>
        <p:origin x="141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18"/>
    </p:cViewPr>
  </p:sorterViewPr>
  <p:notesViewPr>
    <p:cSldViewPr snapToGrid="0">
      <p:cViewPr varScale="1">
        <p:scale>
          <a:sx n="77" d="100"/>
          <a:sy n="77" d="100"/>
        </p:scale>
        <p:origin x="-2190" y="-90"/>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5777" y="9441816"/>
            <a:ext cx="2951392" cy="497524"/>
          </a:xfrm>
          <a:prstGeom prst="rect">
            <a:avLst/>
          </a:prstGeom>
        </p:spPr>
        <p:txBody>
          <a:bodyPr vert="horz" lIns="91442" tIns="45721" rIns="91442" bIns="45721" rtlCol="0" anchor="b"/>
          <a:lstStyle>
            <a:lvl1pPr algn="r" fontAlgn="auto">
              <a:spcBef>
                <a:spcPts val="0"/>
              </a:spcBef>
              <a:spcAft>
                <a:spcPts val="0"/>
              </a:spcAft>
              <a:defRPr sz="1200">
                <a:latin typeface="+mn-lt"/>
              </a:defRPr>
            </a:lvl1pPr>
          </a:lstStyle>
          <a:p>
            <a:pPr>
              <a:defRPr/>
            </a:pPr>
            <a:fld id="{924F0001-9A20-4D4D-8806-FE43A3CE0D53}" type="slidenum">
              <a:rPr lang="en-ZA"/>
              <a:pPr>
                <a:defRPr/>
              </a:pPr>
              <a:t>‹#›</a:t>
            </a:fld>
            <a:endParaRPr lang="en-ZA" dirty="0"/>
          </a:p>
        </p:txBody>
      </p:sp>
      <p:sp>
        <p:nvSpPr>
          <p:cNvPr id="6" name="Footer Placeholder 5"/>
          <p:cNvSpPr>
            <a:spLocks noGrp="1"/>
          </p:cNvSpPr>
          <p:nvPr>
            <p:ph type="ftr" sz="quarter" idx="2"/>
          </p:nvPr>
        </p:nvSpPr>
        <p:spPr>
          <a:xfrm>
            <a:off x="2" y="9442284"/>
            <a:ext cx="2951217" cy="497046"/>
          </a:xfrm>
          <a:prstGeom prst="rect">
            <a:avLst/>
          </a:prstGeom>
        </p:spPr>
        <p:txBody>
          <a:bodyPr vert="horz" lIns="92254" tIns="46127" rIns="92254" bIns="46127" rtlCol="0" anchor="b"/>
          <a:lstStyle>
            <a:lvl1pPr algn="l">
              <a:defRPr sz="1200"/>
            </a:lvl1pPr>
          </a:lstStyle>
          <a:p>
            <a:endParaRPr lang="en-ZA" dirty="0"/>
          </a:p>
        </p:txBody>
      </p:sp>
    </p:spTree>
    <p:extLst>
      <p:ext uri="{BB962C8B-B14F-4D97-AF65-F5344CB8AC3E}">
        <p14:creationId xmlns:p14="http://schemas.microsoft.com/office/powerpoint/2010/main" val="388289946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51393" cy="497524"/>
          </a:xfrm>
          <a:prstGeom prst="rect">
            <a:avLst/>
          </a:prstGeom>
        </p:spPr>
        <p:txBody>
          <a:bodyPr vert="horz" lIns="91442" tIns="45721" rIns="91442" bIns="45721" rtlCol="0"/>
          <a:lstStyle>
            <a:lvl1pPr algn="l" fontAlgn="auto">
              <a:spcBef>
                <a:spcPts val="0"/>
              </a:spcBef>
              <a:spcAft>
                <a:spcPts val="0"/>
              </a:spcAft>
              <a:defRPr sz="1200">
                <a:latin typeface="+mn-lt"/>
              </a:defRPr>
            </a:lvl1pPr>
          </a:lstStyle>
          <a:p>
            <a:pPr>
              <a:defRPr/>
            </a:pPr>
            <a:endParaRPr lang="en-ZA" dirty="0"/>
          </a:p>
        </p:txBody>
      </p:sp>
      <p:sp>
        <p:nvSpPr>
          <p:cNvPr id="3" name="Date Placeholder 2"/>
          <p:cNvSpPr>
            <a:spLocks noGrp="1"/>
          </p:cNvSpPr>
          <p:nvPr>
            <p:ph type="dt" idx="1"/>
          </p:nvPr>
        </p:nvSpPr>
        <p:spPr>
          <a:xfrm>
            <a:off x="3855777" y="3"/>
            <a:ext cx="2951392" cy="497524"/>
          </a:xfrm>
          <a:prstGeom prst="rect">
            <a:avLst/>
          </a:prstGeom>
        </p:spPr>
        <p:txBody>
          <a:bodyPr vert="horz" lIns="91442" tIns="45721" rIns="91442" bIns="45721" rtlCol="0"/>
          <a:lstStyle>
            <a:lvl1pPr algn="r" fontAlgn="auto">
              <a:spcBef>
                <a:spcPts val="0"/>
              </a:spcBef>
              <a:spcAft>
                <a:spcPts val="0"/>
              </a:spcAft>
              <a:defRPr sz="1200">
                <a:latin typeface="+mn-lt"/>
              </a:defRPr>
            </a:lvl1pPr>
          </a:lstStyle>
          <a:p>
            <a:pPr>
              <a:defRPr/>
            </a:pPr>
            <a:r>
              <a:rPr lang="en-US" dirty="0"/>
              <a:t>08/07/2010</a:t>
            </a:r>
            <a:endParaRPr lang="en-ZA" dirty="0"/>
          </a:p>
        </p:txBody>
      </p:sp>
      <p:sp>
        <p:nvSpPr>
          <p:cNvPr id="4" name="Slide Image Placeholder 3"/>
          <p:cNvSpPr>
            <a:spLocks noGrp="1" noRot="1" noChangeAspect="1"/>
          </p:cNvSpPr>
          <p:nvPr>
            <p:ph type="sldImg" idx="2"/>
          </p:nvPr>
        </p:nvSpPr>
        <p:spPr>
          <a:xfrm>
            <a:off x="922338" y="746125"/>
            <a:ext cx="4967287" cy="3725863"/>
          </a:xfrm>
          <a:prstGeom prst="rect">
            <a:avLst/>
          </a:prstGeom>
          <a:noFill/>
          <a:ln w="12700">
            <a:solidFill>
              <a:prstClr val="black"/>
            </a:solidFill>
          </a:ln>
        </p:spPr>
        <p:txBody>
          <a:bodyPr vert="horz" lIns="91442" tIns="45721" rIns="91442" bIns="45721" rtlCol="0" anchor="ctr"/>
          <a:lstStyle/>
          <a:p>
            <a:pPr lvl="0"/>
            <a:endParaRPr lang="en-ZA" noProof="0" dirty="0"/>
          </a:p>
        </p:txBody>
      </p:sp>
      <p:sp>
        <p:nvSpPr>
          <p:cNvPr id="5" name="Notes Placeholder 4"/>
          <p:cNvSpPr>
            <a:spLocks noGrp="1"/>
          </p:cNvSpPr>
          <p:nvPr>
            <p:ph type="body" sz="quarter" idx="3"/>
          </p:nvPr>
        </p:nvSpPr>
        <p:spPr>
          <a:xfrm>
            <a:off x="680719" y="4722500"/>
            <a:ext cx="5447354" cy="4472939"/>
          </a:xfrm>
          <a:prstGeom prst="rect">
            <a:avLst/>
          </a:prstGeom>
        </p:spPr>
        <p:txBody>
          <a:bodyPr vert="horz" lIns="91442" tIns="45721" rIns="91442" bIns="4572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1" y="9441816"/>
            <a:ext cx="2951393" cy="497524"/>
          </a:xfrm>
          <a:prstGeom prst="rect">
            <a:avLst/>
          </a:prstGeom>
        </p:spPr>
        <p:txBody>
          <a:bodyPr vert="horz" lIns="91442" tIns="45721" rIns="91442" bIns="45721" rtlCol="0" anchor="b"/>
          <a:lstStyle>
            <a:lvl1pPr algn="l" fontAlgn="auto">
              <a:spcBef>
                <a:spcPts val="0"/>
              </a:spcBef>
              <a:spcAft>
                <a:spcPts val="0"/>
              </a:spcAft>
              <a:defRPr sz="1200">
                <a:latin typeface="+mn-lt"/>
              </a:defRPr>
            </a:lvl1pPr>
          </a:lstStyle>
          <a:p>
            <a:pPr>
              <a:defRPr/>
            </a:pPr>
            <a:endParaRPr lang="en-ZA" dirty="0"/>
          </a:p>
        </p:txBody>
      </p:sp>
      <p:sp>
        <p:nvSpPr>
          <p:cNvPr id="7" name="Slide Number Placeholder 6"/>
          <p:cNvSpPr>
            <a:spLocks noGrp="1"/>
          </p:cNvSpPr>
          <p:nvPr>
            <p:ph type="sldNum" sz="quarter" idx="5"/>
          </p:nvPr>
        </p:nvSpPr>
        <p:spPr>
          <a:xfrm>
            <a:off x="3855777" y="9441816"/>
            <a:ext cx="2951392" cy="497524"/>
          </a:xfrm>
          <a:prstGeom prst="rect">
            <a:avLst/>
          </a:prstGeom>
        </p:spPr>
        <p:txBody>
          <a:bodyPr vert="horz" lIns="91442" tIns="45721" rIns="91442" bIns="45721" rtlCol="0" anchor="b"/>
          <a:lstStyle>
            <a:lvl1pPr algn="r" fontAlgn="auto">
              <a:spcBef>
                <a:spcPts val="0"/>
              </a:spcBef>
              <a:spcAft>
                <a:spcPts val="0"/>
              </a:spcAft>
              <a:defRPr sz="1200">
                <a:latin typeface="+mn-lt"/>
              </a:defRPr>
            </a:lvl1pPr>
          </a:lstStyle>
          <a:p>
            <a:pPr>
              <a:defRPr/>
            </a:pPr>
            <a:fld id="{F9E74D0E-94CF-46E7-9A66-C54E7F85D869}" type="slidenum">
              <a:rPr lang="en-ZA"/>
              <a:pPr>
                <a:defRPr/>
              </a:pPr>
              <a:t>‹#›</a:t>
            </a:fld>
            <a:endParaRPr lang="en-ZA" dirty="0"/>
          </a:p>
        </p:txBody>
      </p:sp>
    </p:spTree>
    <p:extLst>
      <p:ext uri="{BB962C8B-B14F-4D97-AF65-F5344CB8AC3E}">
        <p14:creationId xmlns:p14="http://schemas.microsoft.com/office/powerpoint/2010/main" val="2388366024"/>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E92060-C4AC-49BE-BF8A-C2435EA113BF}" type="slidenum">
              <a:rPr lang="en-ZA" smtClean="0"/>
              <a:pPr fontAlgn="base">
                <a:spcBef>
                  <a:spcPct val="0"/>
                </a:spcBef>
                <a:spcAft>
                  <a:spcPct val="0"/>
                </a:spcAft>
                <a:defRPr/>
              </a:pPr>
              <a:t>1</a:t>
            </a:fld>
            <a:endParaRPr lang="en-ZA" dirty="0"/>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08/07/2010</a:t>
            </a:r>
            <a:endParaRPr lang="en-ZA" dirty="0"/>
          </a:p>
        </p:txBody>
      </p:sp>
      <p:sp>
        <p:nvSpPr>
          <p:cNvPr id="16389"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Z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a:defRPr/>
            </a:pPr>
            <a:endParaRPr lang="en-ZA" dirty="0">
              <a:solidFill>
                <a:prstClr val="black"/>
              </a:solidFill>
            </a:endParaRPr>
          </a:p>
        </p:txBody>
      </p:sp>
      <p:sp>
        <p:nvSpPr>
          <p:cNvPr id="5" name="Date Placeholder 4"/>
          <p:cNvSpPr>
            <a:spLocks noGrp="1"/>
          </p:cNvSpPr>
          <p:nvPr>
            <p:ph type="dt" idx="11"/>
          </p:nvPr>
        </p:nvSpPr>
        <p:spPr/>
        <p:txBody>
          <a:bodyPr/>
          <a:lstStyle/>
          <a:p>
            <a:pPr>
              <a:defRPr/>
            </a:pPr>
            <a:r>
              <a:rPr lang="en-US" dirty="0">
                <a:solidFill>
                  <a:prstClr val="black"/>
                </a:solidFill>
              </a:rPr>
              <a:t>08/07/2010</a:t>
            </a:r>
            <a:endParaRPr lang="en-ZA" dirty="0">
              <a:solidFill>
                <a:prstClr val="black"/>
              </a:solidFill>
            </a:endParaRPr>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solidFill>
                  <a:prstClr val="black"/>
                </a:solidFill>
              </a:rPr>
              <a:pPr>
                <a:defRPr/>
              </a:pPr>
              <a:t>13</a:t>
            </a:fld>
            <a:endParaRPr lang="en-ZA" dirty="0">
              <a:solidFill>
                <a:prstClr val="black"/>
              </a:solidFill>
            </a:endParaRPr>
          </a:p>
        </p:txBody>
      </p:sp>
    </p:spTree>
    <p:extLst>
      <p:ext uri="{BB962C8B-B14F-4D97-AF65-F5344CB8AC3E}">
        <p14:creationId xmlns:p14="http://schemas.microsoft.com/office/powerpoint/2010/main" val="345415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E92060-C4AC-49BE-BF8A-C2435EA113BF}" type="slidenum">
              <a:rPr lang="en-ZA" smtClean="0">
                <a:solidFill>
                  <a:prstClr val="black"/>
                </a:solidFill>
              </a:rPr>
              <a:pPr>
                <a:defRPr/>
              </a:pPr>
              <a:t>14</a:t>
            </a:fld>
            <a:endParaRPr lang="en-ZA" dirty="0">
              <a:solidFill>
                <a:prstClr val="black"/>
              </a:solidFill>
            </a:endParaRPr>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en-US" dirty="0">
                <a:solidFill>
                  <a:prstClr val="black"/>
                </a:solidFill>
              </a:rPr>
              <a:t>08/07/2010</a:t>
            </a:r>
            <a:endParaRPr lang="en-ZA" dirty="0">
              <a:solidFill>
                <a:prstClr val="black"/>
              </a:solidFill>
            </a:endParaRPr>
          </a:p>
        </p:txBody>
      </p:sp>
      <p:sp>
        <p:nvSpPr>
          <p:cNvPr id="16389"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endParaRPr lang="en-ZA"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a:defRPr/>
            </a:pPr>
            <a:endParaRPr lang="en-ZA" dirty="0">
              <a:solidFill>
                <a:prstClr val="black"/>
              </a:solidFill>
            </a:endParaRPr>
          </a:p>
        </p:txBody>
      </p:sp>
      <p:sp>
        <p:nvSpPr>
          <p:cNvPr id="5" name="Date Placeholder 4"/>
          <p:cNvSpPr>
            <a:spLocks noGrp="1"/>
          </p:cNvSpPr>
          <p:nvPr>
            <p:ph type="dt" idx="11"/>
          </p:nvPr>
        </p:nvSpPr>
        <p:spPr/>
        <p:txBody>
          <a:bodyPr/>
          <a:lstStyle/>
          <a:p>
            <a:pPr>
              <a:defRPr/>
            </a:pPr>
            <a:r>
              <a:rPr lang="en-US" dirty="0">
                <a:solidFill>
                  <a:prstClr val="black"/>
                </a:solidFill>
              </a:rPr>
              <a:t>08/07/2010</a:t>
            </a:r>
            <a:endParaRPr lang="en-ZA" dirty="0">
              <a:solidFill>
                <a:prstClr val="black"/>
              </a:solidFill>
            </a:endParaRPr>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solidFill>
                  <a:prstClr val="black"/>
                </a:solidFill>
              </a:rPr>
              <a:pPr>
                <a:defRPr/>
              </a:pPr>
              <a:t>17</a:t>
            </a:fld>
            <a:endParaRPr lang="en-ZA" dirty="0">
              <a:solidFill>
                <a:prstClr val="black"/>
              </a:solidFill>
            </a:endParaRPr>
          </a:p>
        </p:txBody>
      </p:sp>
    </p:spTree>
    <p:extLst>
      <p:ext uri="{BB962C8B-B14F-4D97-AF65-F5344CB8AC3E}">
        <p14:creationId xmlns:p14="http://schemas.microsoft.com/office/powerpoint/2010/main" val="594346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a:defRPr/>
            </a:pPr>
            <a:endParaRPr lang="en-ZA" dirty="0">
              <a:solidFill>
                <a:prstClr val="black"/>
              </a:solidFill>
            </a:endParaRPr>
          </a:p>
        </p:txBody>
      </p:sp>
      <p:sp>
        <p:nvSpPr>
          <p:cNvPr id="5" name="Date Placeholder 4"/>
          <p:cNvSpPr>
            <a:spLocks noGrp="1"/>
          </p:cNvSpPr>
          <p:nvPr>
            <p:ph type="dt" idx="11"/>
          </p:nvPr>
        </p:nvSpPr>
        <p:spPr/>
        <p:txBody>
          <a:bodyPr/>
          <a:lstStyle/>
          <a:p>
            <a:pPr>
              <a:defRPr/>
            </a:pPr>
            <a:r>
              <a:rPr lang="en-US">
                <a:solidFill>
                  <a:prstClr val="black"/>
                </a:solidFill>
              </a:rPr>
              <a:t>08/07/2010</a:t>
            </a:r>
            <a:endParaRPr lang="en-ZA" dirty="0">
              <a:solidFill>
                <a:prstClr val="black"/>
              </a:solidFill>
            </a:endParaRPr>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solidFill>
                  <a:prstClr val="black"/>
                </a:solidFill>
              </a:rPr>
              <a:pPr>
                <a:defRPr/>
              </a:pPr>
              <a:t>23</a:t>
            </a:fld>
            <a:endParaRPr lang="en-ZA" dirty="0">
              <a:solidFill>
                <a:prstClr val="black"/>
              </a:solidFill>
            </a:endParaRPr>
          </a:p>
        </p:txBody>
      </p:sp>
    </p:spTree>
    <p:extLst>
      <p:ext uri="{BB962C8B-B14F-4D97-AF65-F5344CB8AC3E}">
        <p14:creationId xmlns:p14="http://schemas.microsoft.com/office/powerpoint/2010/main" val="264414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E92060-C4AC-49BE-BF8A-C2435EA113BF}" type="slidenum">
              <a:rPr lang="en-ZA" smtClean="0">
                <a:solidFill>
                  <a:prstClr val="black"/>
                </a:solidFill>
              </a:rPr>
              <a:pPr>
                <a:defRPr/>
              </a:pPr>
              <a:t>24</a:t>
            </a:fld>
            <a:endParaRPr lang="en-ZA" dirty="0">
              <a:solidFill>
                <a:prstClr val="black"/>
              </a:solidFill>
            </a:endParaRPr>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en-US" dirty="0">
                <a:solidFill>
                  <a:prstClr val="black"/>
                </a:solidFill>
              </a:rPr>
              <a:t>08/07/2010</a:t>
            </a:r>
            <a:endParaRPr lang="en-ZA" dirty="0">
              <a:solidFill>
                <a:prstClr val="black"/>
              </a:solidFill>
            </a:endParaRPr>
          </a:p>
        </p:txBody>
      </p:sp>
      <p:sp>
        <p:nvSpPr>
          <p:cNvPr id="16389"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endParaRPr lang="en-ZA"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26</a:t>
            </a:fld>
            <a:endParaRPr lang="en-Z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28</a:t>
            </a:fld>
            <a:endParaRPr lang="en-Z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29</a:t>
            </a:fld>
            <a:endParaRPr lang="en-Z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30</a:t>
            </a:fld>
            <a:endParaRPr lang="en-Z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31</a:t>
            </a:fld>
            <a:endParaRPr lang="en-Z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dirty="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2</a:t>
            </a:fld>
            <a:endParaRPr lang="en-Z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dirty="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4</a:t>
            </a:fld>
            <a:endParaRPr lang="en-Z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dirty="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6</a:t>
            </a:fld>
            <a:endParaRPr lang="en-Z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dirty="0"/>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8</a:t>
            </a:fld>
            <a:endParaRPr lang="en-Z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9</a:t>
            </a:fld>
            <a:endParaRPr lang="en-Z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3">
              <a:defRPr/>
            </a:pPr>
            <a:r>
              <a:rPr lang="en-ZA" dirty="0"/>
              <a:t>Bradley’s notes 16 June 2014</a:t>
            </a:r>
          </a:p>
          <a:p>
            <a:endParaRPr lang="en-ZA" dirty="0"/>
          </a:p>
          <a:p>
            <a:pPr marL="171484" indent="-171484">
              <a:buFontTx/>
              <a:buChar char="-"/>
            </a:pPr>
            <a:r>
              <a:rPr lang="en-ZA" baseline="0" dirty="0"/>
              <a:t>The implementation plan phase 1 needs to be high level in terms of duration, resources required + other. Exact dates and times will be dictated by SARS CCO Leadership</a:t>
            </a:r>
          </a:p>
          <a:p>
            <a:pPr marL="171484" indent="-171484">
              <a:buFontTx/>
              <a:buChar char="-"/>
            </a:pPr>
            <a:r>
              <a:rPr lang="en-ZA" dirty="0"/>
              <a:t>The method</a:t>
            </a:r>
            <a:r>
              <a:rPr lang="en-ZA" baseline="0" dirty="0"/>
              <a:t> of delivery should explain how the trainer plans to relay information. The tools he will be utilizing in class, the process deployed to teach adults, and how continuous assessment is used to develop learners.</a:t>
            </a:r>
          </a:p>
          <a:p>
            <a:pPr marL="171484" indent="-171484">
              <a:buFontTx/>
              <a:buChar char="-"/>
            </a:pPr>
            <a:r>
              <a:rPr lang="en-ZA" baseline="0" dirty="0"/>
              <a:t>Special needs refer to visually impaired staff, slow learners, etc... </a:t>
            </a:r>
          </a:p>
          <a:p>
            <a:pPr marL="171484" indent="-171484">
              <a:buFontTx/>
              <a:buChar char="-"/>
            </a:pPr>
            <a:r>
              <a:rPr lang="en-ZA" baseline="0" dirty="0"/>
              <a:t>Provide SARS with clear recommendations on staff unable to grasp new learnings being taught ??</a:t>
            </a:r>
          </a:p>
          <a:p>
            <a:pPr marL="171484" indent="-171484">
              <a:buFontTx/>
              <a:buChar char="-"/>
            </a:pPr>
            <a:r>
              <a:rPr lang="en-ZA" baseline="0" dirty="0"/>
              <a:t>Multiple training venues example = 2 x venues per 4 sites (regions) = 8 simultaneous sessions...</a:t>
            </a:r>
          </a:p>
          <a:p>
            <a:pPr marL="171484" indent="-171484">
              <a:buFontTx/>
              <a:buChar char="-"/>
            </a:pPr>
            <a:r>
              <a:rPr lang="en-ZA" baseline="0" dirty="0"/>
              <a:t>On the job support means</a:t>
            </a:r>
          </a:p>
          <a:p>
            <a:pPr marL="628776" lvl="1" indent="-171484">
              <a:buFontTx/>
              <a:buChar char="-"/>
            </a:pPr>
            <a:r>
              <a:rPr lang="en-ZA" baseline="0" dirty="0"/>
              <a:t>Teaching QA’s how to interpret good /bad quality and recommend improvement, more so the interventions required to improve performance</a:t>
            </a:r>
          </a:p>
          <a:p>
            <a:pPr marL="628776" lvl="1" indent="-171484">
              <a:buFontTx/>
              <a:buChar char="-"/>
            </a:pPr>
            <a:r>
              <a:rPr lang="en-ZA" baseline="0" dirty="0"/>
              <a:t>Side by Side assistance and support offered by trainers to Agents</a:t>
            </a:r>
          </a:p>
          <a:p>
            <a:pPr marL="628776" lvl="1" indent="-171484" defTabSz="914583">
              <a:buFontTx/>
              <a:buChar char="-"/>
              <a:defRPr/>
            </a:pPr>
            <a:r>
              <a:rPr lang="en-ZA" baseline="0" dirty="0"/>
              <a:t>Side by Side assistance and support offered by trainers to ops Managers </a:t>
            </a:r>
          </a:p>
          <a:p>
            <a:pPr marL="628776" lvl="1" indent="-171484" defTabSz="914583">
              <a:buFontTx/>
              <a:buChar char="-"/>
              <a:defRPr/>
            </a:pPr>
            <a:r>
              <a:rPr lang="en-ZA" baseline="0" dirty="0"/>
              <a:t>Facilitate focus groups and performing root cause analysis supporting management with post on the job quality </a:t>
            </a:r>
          </a:p>
          <a:p>
            <a:pPr marL="628776" lvl="1" indent="-171484">
              <a:buFontTx/>
              <a:buChar char="-"/>
            </a:pPr>
            <a:endParaRPr lang="en-ZA" baseline="0" dirty="0"/>
          </a:p>
          <a:p>
            <a:pPr marL="628776" lvl="1" indent="-171484">
              <a:buFontTx/>
              <a:buChar char="-"/>
            </a:pPr>
            <a:endParaRPr lang="en-GB" dirty="0"/>
          </a:p>
        </p:txBody>
      </p:sp>
      <p:sp>
        <p:nvSpPr>
          <p:cNvPr id="4" name="Header Placeholder 3"/>
          <p:cNvSpPr>
            <a:spLocks noGrp="1"/>
          </p:cNvSpPr>
          <p:nvPr>
            <p:ph type="hdr" sz="quarter" idx="10"/>
          </p:nvPr>
        </p:nvSpPr>
        <p:spPr/>
        <p:txBody>
          <a:bodyPr/>
          <a:lstStyle/>
          <a:p>
            <a:pPr>
              <a:defRPr/>
            </a:pPr>
            <a:endParaRPr lang="en-ZA" dirty="0"/>
          </a:p>
        </p:txBody>
      </p:sp>
      <p:sp>
        <p:nvSpPr>
          <p:cNvPr id="5" name="Date Placeholder 4"/>
          <p:cNvSpPr>
            <a:spLocks noGrp="1"/>
          </p:cNvSpPr>
          <p:nvPr>
            <p:ph type="dt" idx="11"/>
          </p:nvPr>
        </p:nvSpPr>
        <p:spPr/>
        <p:txBody>
          <a:bodyPr/>
          <a:lstStyle/>
          <a:p>
            <a:pPr>
              <a:defRPr/>
            </a:pPr>
            <a:r>
              <a:rPr lang="en-US"/>
              <a:t>08/07/2010</a:t>
            </a:r>
            <a:endParaRPr lang="en-ZA" dirty="0"/>
          </a:p>
        </p:txBody>
      </p:sp>
      <p:sp>
        <p:nvSpPr>
          <p:cNvPr id="6" name="Slide Number Placeholder 5"/>
          <p:cNvSpPr>
            <a:spLocks noGrp="1"/>
          </p:cNvSpPr>
          <p:nvPr>
            <p:ph type="sldNum" sz="quarter" idx="12"/>
          </p:nvPr>
        </p:nvSpPr>
        <p:spPr/>
        <p:txBody>
          <a:bodyPr/>
          <a:lstStyle/>
          <a:p>
            <a:pPr>
              <a:defRPr/>
            </a:pPr>
            <a:fld id="{F9E74D0E-94CF-46E7-9A66-C54E7F85D869}" type="slidenum">
              <a:rPr lang="en-ZA" smtClean="0"/>
              <a:pPr>
                <a:defRPr/>
              </a:pPr>
              <a:t>10</a:t>
            </a:fld>
            <a:endParaRPr lang="en-ZA" dirty="0"/>
          </a:p>
        </p:txBody>
      </p:sp>
    </p:spTree>
    <p:extLst>
      <p:ext uri="{BB962C8B-B14F-4D97-AF65-F5344CB8AC3E}">
        <p14:creationId xmlns:p14="http://schemas.microsoft.com/office/powerpoint/2010/main" val="295082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11</a:t>
            </a:fld>
            <a:endParaRPr lang="en-Z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1E92060-C4AC-49BE-BF8A-C2435EA113BF}" type="slidenum">
              <a:rPr lang="en-ZA" smtClean="0">
                <a:solidFill>
                  <a:prstClr val="black"/>
                </a:solidFill>
              </a:rPr>
              <a:pPr>
                <a:defRPr/>
              </a:pPr>
              <a:t>12</a:t>
            </a:fld>
            <a:endParaRPr lang="en-ZA" dirty="0">
              <a:solidFill>
                <a:prstClr val="black"/>
              </a:solidFill>
            </a:endParaRPr>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en-US" dirty="0">
                <a:solidFill>
                  <a:prstClr val="black"/>
                </a:solidFill>
              </a:rPr>
              <a:t>08/07/2010</a:t>
            </a:r>
            <a:endParaRPr lang="en-ZA" dirty="0">
              <a:solidFill>
                <a:prstClr val="black"/>
              </a:solidFill>
            </a:endParaRPr>
          </a:p>
        </p:txBody>
      </p:sp>
      <p:sp>
        <p:nvSpPr>
          <p:cNvPr id="16389"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endParaRPr lang="en-ZA"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64" descr="capa-1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5" name="Rectangle 1059" hidden="1"/>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0" name="Rectangle 105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McK Title Elements"/>
          <p:cNvGrpSpPr>
            <a:grpSpLocks/>
          </p:cNvGrpSpPr>
          <p:nvPr/>
        </p:nvGrpSpPr>
        <p:grpSpPr bwMode="auto">
          <a:xfrm>
            <a:off x="2693988" y="2182813"/>
            <a:ext cx="5129212" cy="4602162"/>
            <a:chOff x="1663" y="1348"/>
            <a:chExt cx="3167" cy="2841"/>
          </a:xfrm>
        </p:grpSpPr>
        <p:sp>
          <p:nvSpPr>
            <p:cNvPr id="7"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GB" sz="1400" dirty="0">
                  <a:latin typeface="+mn-lt"/>
                </a:rPr>
                <a:t>CONFIDENTIAL</a:t>
              </a:r>
            </a:p>
          </p:txBody>
        </p:sp>
        <p:sp>
          <p:nvSpPr>
            <p:cNvPr id="8" name="McK Document" hidden="1"/>
            <p:cNvSpPr txBox="1">
              <a:spLocks noChangeArrowheads="1"/>
            </p:cNvSpPr>
            <p:nvPr/>
          </p:nvSpPr>
          <p:spPr bwMode="gray">
            <a:xfrm>
              <a:off x="1663" y="3049"/>
              <a:ext cx="3167" cy="126"/>
            </a:xfrm>
            <a:prstGeom prst="rect">
              <a:avLst/>
            </a:prstGeom>
            <a:noFill/>
            <a:ln w="9525">
              <a:noFill/>
              <a:miter lim="800000"/>
              <a:headEnd/>
              <a:tailEnd/>
            </a:ln>
            <a:effectLst/>
          </p:spPr>
          <p:txBody>
            <a:bodyPr lIns="0" tIns="0" rIns="0" bIns="0" anchor="b">
              <a:spAutoFit/>
            </a:bodyPr>
            <a:lstStyle/>
            <a:p>
              <a:pPr fontAlgn="auto">
                <a:spcBef>
                  <a:spcPts val="0"/>
                </a:spcBef>
                <a:spcAft>
                  <a:spcPts val="0"/>
                </a:spcAft>
                <a:defRPr/>
              </a:pPr>
              <a:r>
                <a:rPr lang="en-GB" sz="1400" dirty="0">
                  <a:latin typeface="+mn-lt"/>
                </a:rPr>
                <a:t>Document</a:t>
              </a:r>
            </a:p>
          </p:txBody>
        </p:sp>
        <p:sp>
          <p:nvSpPr>
            <p:cNvPr id="9"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GB" sz="1400" dirty="0">
                  <a:latin typeface="+mn-lt"/>
                </a:rPr>
                <a:t>Date</a:t>
              </a:r>
            </a:p>
          </p:txBody>
        </p:sp>
        <p:sp>
          <p:nvSpPr>
            <p:cNvPr id="10" name="McK Disclaimer" hidden="1"/>
            <p:cNvSpPr>
              <a:spLocks noChangeArrowheads="1"/>
            </p:cNvSpPr>
            <p:nvPr>
              <p:custDataLst>
                <p:tags r:id="rId1"/>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defTabSz="821202" eaLnBrk="0" fontAlgn="auto" hangingPunct="0">
                <a:spcBef>
                  <a:spcPts val="0"/>
                </a:spcBef>
                <a:spcAft>
                  <a:spcPts val="0"/>
                </a:spcAft>
                <a:defRPr/>
              </a:pPr>
              <a:r>
                <a:rPr lang="en-GB" sz="900" dirty="0">
                  <a:latin typeface="+mn-lt"/>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14338" y="504825"/>
            <a:ext cx="3109912" cy="217488"/>
          </a:xfrm>
          <a:prstGeom prst="rect">
            <a:avLst/>
          </a:prstGeom>
          <a:noFill/>
          <a:ln w="9525">
            <a:noFill/>
            <a:miter lim="800000"/>
            <a:headEnd/>
            <a:tailEnd/>
          </a:ln>
          <a:effectLst/>
        </p:spPr>
        <p:txBody>
          <a:bodyPr lIns="0" tIns="0" rIns="0" bIns="0">
            <a:spAutoFit/>
          </a:bodyPr>
          <a:lstStyle/>
          <a:p>
            <a:pPr defTabSz="913526" fontAlgn="auto">
              <a:spcBef>
                <a:spcPts val="0"/>
              </a:spcBef>
              <a:spcAft>
                <a:spcPts val="0"/>
              </a:spcAft>
              <a:defRPr/>
            </a:pPr>
            <a:r>
              <a:rPr lang="en-US" sz="1400" dirty="0">
                <a:solidFill>
                  <a:schemeClr val="bg1"/>
                </a:solidFill>
                <a:latin typeface="+mn-lt"/>
              </a:rPr>
              <a:t>Working Draft    </a:t>
            </a:r>
          </a:p>
        </p:txBody>
      </p:sp>
      <p:sp>
        <p:nvSpPr>
          <p:cNvPr id="12" name="Working Draft" hidden="1"/>
          <p:cNvSpPr txBox="1">
            <a:spLocks noChangeArrowheads="1"/>
          </p:cNvSpPr>
          <p:nvPr/>
        </p:nvSpPr>
        <p:spPr bwMode="gray">
          <a:xfrm>
            <a:off x="414338" y="749300"/>
            <a:ext cx="4337050" cy="187325"/>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ZA" sz="1200" dirty="0">
                <a:solidFill>
                  <a:schemeClr val="bg1"/>
                </a:solidFill>
                <a:latin typeface="+mn-lt"/>
              </a:rPr>
              <a:t>Last Modified 2008/08/03 23:52:45 South Africa Standard Time</a:t>
            </a:r>
            <a:endParaRPr lang="en-US" sz="1200" dirty="0">
              <a:solidFill>
                <a:schemeClr val="bg1"/>
              </a:solidFill>
              <a:latin typeface="+mn-lt"/>
            </a:endParaRPr>
          </a:p>
        </p:txBody>
      </p:sp>
      <p:sp>
        <p:nvSpPr>
          <p:cNvPr id="13" name="Printed" hidden="1"/>
          <p:cNvSpPr txBox="1">
            <a:spLocks noChangeArrowheads="1"/>
          </p:cNvSpPr>
          <p:nvPr/>
        </p:nvSpPr>
        <p:spPr bwMode="gray">
          <a:xfrm>
            <a:off x="414338" y="971550"/>
            <a:ext cx="3905250" cy="187325"/>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ZA" sz="1200" dirty="0">
                <a:solidFill>
                  <a:schemeClr val="bg1"/>
                </a:solidFill>
                <a:latin typeface="+mn-lt"/>
              </a:rPr>
              <a:t>Printed 2008/07/21 10:16:55 South Africa Standard Time</a:t>
            </a:r>
            <a:endParaRPr lang="en-US" sz="1200" dirty="0">
              <a:solidFill>
                <a:schemeClr val="bg1"/>
              </a:solidFill>
              <a:latin typeface="+mn-lt"/>
            </a:endParaRPr>
          </a:p>
        </p:txBody>
      </p:sp>
      <p:sp>
        <p:nvSpPr>
          <p:cNvPr id="13314" name="Rectangle 1026"/>
          <p:cNvSpPr>
            <a:spLocks noGrp="1" noChangeArrowheads="1"/>
          </p:cNvSpPr>
          <p:nvPr>
            <p:ph type="ctrTitle"/>
          </p:nvPr>
        </p:nvSpPr>
        <p:spPr>
          <a:xfrm>
            <a:off x="2693795" y="2756806"/>
            <a:ext cx="5130034" cy="304512"/>
          </a:xfrm>
        </p:spPr>
        <p:txBody>
          <a:bodyPr anchor="t"/>
          <a:lstStyle>
            <a:lvl1pPr>
              <a:defRPr sz="2300" b="0"/>
            </a:lvl1pPr>
          </a:lstStyle>
          <a:p>
            <a:r>
              <a:rPr lang="en-US"/>
              <a:t>Click to edit Master title style</a:t>
            </a:r>
            <a:endParaRPr lang="en-GB"/>
          </a:p>
        </p:txBody>
      </p:sp>
      <p:sp>
        <p:nvSpPr>
          <p:cNvPr id="13315" name="Rectangle 1027"/>
          <p:cNvSpPr>
            <a:spLocks noGrp="1" noChangeArrowheads="1"/>
          </p:cNvSpPr>
          <p:nvPr>
            <p:ph type="subTitle" idx="1"/>
          </p:nvPr>
        </p:nvSpPr>
        <p:spPr>
          <a:xfrm>
            <a:off x="2693795" y="3961896"/>
            <a:ext cx="5130034" cy="217046"/>
          </a:xfrm>
        </p:spPr>
        <p:txBody>
          <a:bodyPr/>
          <a:lstStyle>
            <a:lvl1pPr>
              <a:defRPr sz="1400">
                <a:solidFill>
                  <a:schemeClr val="bg1"/>
                </a:solidFill>
              </a:defRPr>
            </a:lvl1pPr>
          </a:lstStyle>
          <a:p>
            <a:r>
              <a:rPr lang="en-US"/>
              <a:t>Click to edit Master subtitle style</a:t>
            </a:r>
            <a:endParaRPr lang="en-GB"/>
          </a:p>
        </p:txBody>
      </p:sp>
      <p:sp>
        <p:nvSpPr>
          <p:cNvPr id="14" name="doc id"/>
          <p:cNvSpPr>
            <a:spLocks noGrp="1" noChangeArrowheads="1"/>
          </p:cNvSpPr>
          <p:nvPr>
            <p:ph type="ftr" sz="quarter" idx="10"/>
          </p:nvPr>
        </p:nvSpPr>
        <p:spPr>
          <a:xfrm>
            <a:off x="7775575" y="36513"/>
            <a:ext cx="1139825" cy="93662"/>
          </a:xfrm>
        </p:spPr>
        <p:txBody>
          <a:bodyPr/>
          <a:lstStyle>
            <a:lvl1pPr>
              <a:buSzPct val="120000"/>
              <a:defRPr sz="600"/>
            </a:lvl1pPr>
          </a:lstStyle>
          <a:p>
            <a:pPr>
              <a:defRPr/>
            </a:pPr>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6456630" y="1299036"/>
            <a:ext cx="2462213" cy="12472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p>
        </p:txBody>
      </p:sp>
      <p:sp>
        <p:nvSpPr>
          <p:cNvPr id="5" name="pg num"/>
          <p:cNvSpPr>
            <a:spLocks noGrp="1" noChangeArrowheads="1"/>
          </p:cNvSpPr>
          <p:nvPr>
            <p:ph type="sldNum" sz="quarter" idx="11"/>
          </p:nvPr>
        </p:nvSpPr>
        <p:spPr>
          <a:ln/>
        </p:spPr>
        <p:txBody>
          <a:bodyPr/>
          <a:lstStyle>
            <a:lvl1pPr>
              <a:defRPr/>
            </a:lvl1pPr>
          </a:lstStyle>
          <a:p>
            <a:pPr>
              <a:defRPr/>
            </a:pPr>
            <a:fld id="{D9E27632-AE1F-4BCB-B572-C7174DC2D099}" type="slidenum">
              <a:rPr lang="en-ZA"/>
              <a:pPr>
                <a:defRPr/>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0719" y="230004"/>
            <a:ext cx="2198123" cy="231623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087887" y="230004"/>
            <a:ext cx="1477328" cy="23162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p>
        </p:txBody>
      </p:sp>
      <p:sp>
        <p:nvSpPr>
          <p:cNvPr id="5" name="pg num"/>
          <p:cNvSpPr>
            <a:spLocks noGrp="1" noChangeArrowheads="1"/>
          </p:cNvSpPr>
          <p:nvPr>
            <p:ph type="sldNum" sz="quarter" idx="11"/>
          </p:nvPr>
        </p:nvSpPr>
        <p:spPr>
          <a:ln/>
        </p:spPr>
        <p:txBody>
          <a:bodyPr/>
          <a:lstStyle>
            <a:lvl1pPr>
              <a:defRPr/>
            </a:lvl1pPr>
          </a:lstStyle>
          <a:p>
            <a:pPr>
              <a:defRPr/>
            </a:pPr>
            <a:fld id="{EF07BA11-81D8-4B49-AC80-8952A11A1DAF}" type="slidenum">
              <a:rPr lang="en-ZA"/>
              <a:pPr>
                <a:defRPr/>
              </a:pPr>
              <a:t>‹#›</a:t>
            </a:fld>
            <a:endParaRPr lang="en-Z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80772"/>
            <a:ext cx="7772400" cy="369332"/>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36933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4137487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549573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231106"/>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435"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89123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26023" y="1298575"/>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592516" y="1298575"/>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608201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1472"/>
            <a:ext cx="8229600" cy="369332"/>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436211"/>
            <a:ext cx="4040066"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270" y="1436211"/>
            <a:ext cx="4041531"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0" y="2174875"/>
            <a:ext cx="4041531"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055395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959622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343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9547"/>
            <a:ext cx="3008435" cy="615553"/>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538" y="273051"/>
            <a:ext cx="5111262"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1"/>
            <a:ext cx="3008435"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011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p>
        </p:txBody>
      </p:sp>
      <p:sp>
        <p:nvSpPr>
          <p:cNvPr id="5" name="pg num"/>
          <p:cNvSpPr>
            <a:spLocks noGrp="1" noChangeArrowheads="1"/>
          </p:cNvSpPr>
          <p:nvPr>
            <p:ph type="sldNum" sz="quarter" idx="11"/>
          </p:nvPr>
        </p:nvSpPr>
        <p:spPr>
          <a:ln/>
        </p:spPr>
        <p:txBody>
          <a:bodyPr/>
          <a:lstStyle>
            <a:lvl1pPr>
              <a:defRPr/>
            </a:lvl1pPr>
          </a:lstStyle>
          <a:p>
            <a:pPr>
              <a:defRPr/>
            </a:pPr>
            <a:fld id="{7ABC2798-EB18-44DC-8EE5-F31FF9AF6718}" type="slidenum">
              <a:rPr lang="en-ZA"/>
              <a:pPr>
                <a:defRPr/>
              </a:pPr>
              <a:t>‹#›</a:t>
            </a:fld>
            <a:endParaRPr lang="en-Z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5059561"/>
            <a:ext cx="5486400" cy="307777"/>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166" y="612775"/>
            <a:ext cx="5486400"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166"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4277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855680" y="1298575"/>
            <a:ext cx="4062651" cy="16312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4227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9960" y="166689"/>
            <a:ext cx="738664" cy="27463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9029" y="166689"/>
            <a:ext cx="2000548" cy="2746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10208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64" descr="capa-1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5" name="Rectangle 1059" hidden="1"/>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McK Title Elements"/>
          <p:cNvGrpSpPr>
            <a:grpSpLocks/>
          </p:cNvGrpSpPr>
          <p:nvPr/>
        </p:nvGrpSpPr>
        <p:grpSpPr bwMode="auto">
          <a:xfrm>
            <a:off x="2693988" y="2182813"/>
            <a:ext cx="5129212" cy="4602162"/>
            <a:chOff x="1663" y="1348"/>
            <a:chExt cx="3167" cy="2841"/>
          </a:xfrm>
        </p:grpSpPr>
        <p:sp>
          <p:nvSpPr>
            <p:cNvPr id="7"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GB" sz="1400" dirty="0">
                  <a:solidFill>
                    <a:srgbClr val="000000"/>
                  </a:solidFill>
                  <a:latin typeface="Arial"/>
                </a:rPr>
                <a:t>CONFIDENTIAL</a:t>
              </a:r>
            </a:p>
          </p:txBody>
        </p:sp>
        <p:sp>
          <p:nvSpPr>
            <p:cNvPr id="8" name="McK Document" hidden="1"/>
            <p:cNvSpPr txBox="1">
              <a:spLocks noChangeArrowheads="1"/>
            </p:cNvSpPr>
            <p:nvPr/>
          </p:nvSpPr>
          <p:spPr bwMode="gray">
            <a:xfrm>
              <a:off x="1663" y="3049"/>
              <a:ext cx="3167" cy="126"/>
            </a:xfrm>
            <a:prstGeom prst="rect">
              <a:avLst/>
            </a:prstGeom>
            <a:noFill/>
            <a:ln w="9525">
              <a:noFill/>
              <a:miter lim="800000"/>
              <a:headEnd/>
              <a:tailEnd/>
            </a:ln>
            <a:effectLst/>
          </p:spPr>
          <p:txBody>
            <a:bodyPr lIns="0" tIns="0" rIns="0" bIns="0" anchor="b">
              <a:spAutoFit/>
            </a:bodyPr>
            <a:lstStyle/>
            <a:p>
              <a:pPr fontAlgn="auto">
                <a:spcBef>
                  <a:spcPts val="0"/>
                </a:spcBef>
                <a:spcAft>
                  <a:spcPts val="0"/>
                </a:spcAft>
                <a:defRPr/>
              </a:pPr>
              <a:r>
                <a:rPr lang="en-GB" sz="1400" dirty="0">
                  <a:solidFill>
                    <a:srgbClr val="000000"/>
                  </a:solidFill>
                  <a:latin typeface="Arial"/>
                </a:rPr>
                <a:t>Document</a:t>
              </a:r>
            </a:p>
          </p:txBody>
        </p:sp>
        <p:sp>
          <p:nvSpPr>
            <p:cNvPr id="9"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fontAlgn="auto">
                <a:spcBef>
                  <a:spcPts val="0"/>
                </a:spcBef>
                <a:spcAft>
                  <a:spcPts val="0"/>
                </a:spcAft>
                <a:defRPr/>
              </a:pPr>
              <a:r>
                <a:rPr lang="en-GB" sz="1400" dirty="0">
                  <a:solidFill>
                    <a:srgbClr val="000000"/>
                  </a:solidFill>
                  <a:latin typeface="Arial"/>
                </a:rPr>
                <a:t>Date</a:t>
              </a:r>
            </a:p>
          </p:txBody>
        </p:sp>
        <p:sp>
          <p:nvSpPr>
            <p:cNvPr id="10" name="McK Disclaimer" hidden="1"/>
            <p:cNvSpPr>
              <a:spLocks noChangeArrowheads="1"/>
            </p:cNvSpPr>
            <p:nvPr>
              <p:custDataLst>
                <p:tags r:id="rId1"/>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defTabSz="821202" eaLnBrk="0" fontAlgn="auto" hangingPunct="0">
                <a:spcBef>
                  <a:spcPts val="0"/>
                </a:spcBef>
                <a:spcAft>
                  <a:spcPts val="0"/>
                </a:spcAft>
                <a:defRPr/>
              </a:pPr>
              <a:r>
                <a:rPr lang="en-GB" sz="900" dirty="0">
                  <a:solidFill>
                    <a:srgbClr val="000000"/>
                  </a:solidFill>
                  <a:latin typeface="Aria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1" name="Working Draft Text" hidden="1"/>
          <p:cNvSpPr>
            <a:spLocks noChangeArrowheads="1"/>
          </p:cNvSpPr>
          <p:nvPr/>
        </p:nvSpPr>
        <p:spPr bwMode="gray">
          <a:xfrm>
            <a:off x="414338" y="504825"/>
            <a:ext cx="3109912" cy="217488"/>
          </a:xfrm>
          <a:prstGeom prst="rect">
            <a:avLst/>
          </a:prstGeom>
          <a:noFill/>
          <a:ln w="9525">
            <a:noFill/>
            <a:miter lim="800000"/>
            <a:headEnd/>
            <a:tailEnd/>
          </a:ln>
          <a:effectLst/>
        </p:spPr>
        <p:txBody>
          <a:bodyPr lIns="0" tIns="0" rIns="0" bIns="0">
            <a:spAutoFit/>
          </a:bodyPr>
          <a:lstStyle/>
          <a:p>
            <a:pPr defTabSz="913526" fontAlgn="auto">
              <a:spcBef>
                <a:spcPts val="0"/>
              </a:spcBef>
              <a:spcAft>
                <a:spcPts val="0"/>
              </a:spcAft>
              <a:defRPr/>
            </a:pPr>
            <a:r>
              <a:rPr lang="en-US" sz="1400" dirty="0">
                <a:solidFill>
                  <a:srgbClr val="FFFFFF"/>
                </a:solidFill>
                <a:latin typeface="Arial"/>
              </a:rPr>
              <a:t>Working Draft    </a:t>
            </a:r>
          </a:p>
        </p:txBody>
      </p:sp>
      <p:sp>
        <p:nvSpPr>
          <p:cNvPr id="12" name="Working Draft" hidden="1"/>
          <p:cNvSpPr txBox="1">
            <a:spLocks noChangeArrowheads="1"/>
          </p:cNvSpPr>
          <p:nvPr/>
        </p:nvSpPr>
        <p:spPr bwMode="gray">
          <a:xfrm>
            <a:off x="414338" y="749300"/>
            <a:ext cx="4337050" cy="187325"/>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ZA" sz="1200" dirty="0">
                <a:solidFill>
                  <a:srgbClr val="FFFFFF"/>
                </a:solidFill>
                <a:latin typeface="Arial"/>
              </a:rPr>
              <a:t>Last Modified 2008/08/03 23:52:45 South Africa Standard Time</a:t>
            </a:r>
            <a:endParaRPr lang="en-US" sz="1200" dirty="0">
              <a:solidFill>
                <a:srgbClr val="FFFFFF"/>
              </a:solidFill>
              <a:latin typeface="Arial"/>
            </a:endParaRPr>
          </a:p>
        </p:txBody>
      </p:sp>
      <p:sp>
        <p:nvSpPr>
          <p:cNvPr id="13" name="Printed" hidden="1"/>
          <p:cNvSpPr txBox="1">
            <a:spLocks noChangeArrowheads="1"/>
          </p:cNvSpPr>
          <p:nvPr/>
        </p:nvSpPr>
        <p:spPr bwMode="gray">
          <a:xfrm>
            <a:off x="414338" y="971550"/>
            <a:ext cx="3905250" cy="187325"/>
          </a:xfrm>
          <a:prstGeom prst="rect">
            <a:avLst/>
          </a:prstGeom>
          <a:noFill/>
          <a:ln w="9525">
            <a:noFill/>
            <a:miter lim="800000"/>
            <a:headEnd/>
            <a:tailEnd/>
          </a:ln>
          <a:effectLst/>
        </p:spPr>
        <p:txBody>
          <a:bodyPr wrap="none" lIns="0" tIns="0" rIns="0" bIns="0">
            <a:spAutoFit/>
          </a:bodyPr>
          <a:lstStyle/>
          <a:p>
            <a:pPr fontAlgn="auto">
              <a:spcBef>
                <a:spcPts val="0"/>
              </a:spcBef>
              <a:spcAft>
                <a:spcPts val="0"/>
              </a:spcAft>
              <a:defRPr/>
            </a:pPr>
            <a:r>
              <a:rPr lang="en-ZA" sz="1200" dirty="0">
                <a:solidFill>
                  <a:srgbClr val="FFFFFF"/>
                </a:solidFill>
                <a:latin typeface="Arial"/>
              </a:rPr>
              <a:t>Printed 2008/07/21 10:16:55 South Africa Standard Time</a:t>
            </a:r>
            <a:endParaRPr lang="en-US" sz="1200" dirty="0">
              <a:solidFill>
                <a:srgbClr val="FFFFFF"/>
              </a:solidFill>
              <a:latin typeface="Arial"/>
            </a:endParaRPr>
          </a:p>
        </p:txBody>
      </p:sp>
      <p:sp>
        <p:nvSpPr>
          <p:cNvPr id="13314" name="Rectangle 1026"/>
          <p:cNvSpPr>
            <a:spLocks noGrp="1" noChangeArrowheads="1"/>
          </p:cNvSpPr>
          <p:nvPr>
            <p:ph type="ctrTitle"/>
          </p:nvPr>
        </p:nvSpPr>
        <p:spPr>
          <a:xfrm>
            <a:off x="2693795" y="2756806"/>
            <a:ext cx="5130034" cy="304512"/>
          </a:xfrm>
        </p:spPr>
        <p:txBody>
          <a:bodyPr anchor="t"/>
          <a:lstStyle>
            <a:lvl1pPr>
              <a:defRPr sz="2300" b="0"/>
            </a:lvl1pPr>
          </a:lstStyle>
          <a:p>
            <a:r>
              <a:rPr lang="en-US"/>
              <a:t>Click to edit Master title style</a:t>
            </a:r>
            <a:endParaRPr lang="en-GB"/>
          </a:p>
        </p:txBody>
      </p:sp>
      <p:sp>
        <p:nvSpPr>
          <p:cNvPr id="13315" name="Rectangle 1027"/>
          <p:cNvSpPr>
            <a:spLocks noGrp="1" noChangeArrowheads="1"/>
          </p:cNvSpPr>
          <p:nvPr>
            <p:ph type="subTitle" idx="1"/>
          </p:nvPr>
        </p:nvSpPr>
        <p:spPr>
          <a:xfrm>
            <a:off x="2693795" y="3961896"/>
            <a:ext cx="5130034" cy="217046"/>
          </a:xfrm>
        </p:spPr>
        <p:txBody>
          <a:bodyPr/>
          <a:lstStyle>
            <a:lvl1pPr>
              <a:defRPr sz="1400">
                <a:solidFill>
                  <a:schemeClr val="bg1"/>
                </a:solidFill>
              </a:defRPr>
            </a:lvl1pPr>
          </a:lstStyle>
          <a:p>
            <a:r>
              <a:rPr lang="en-US"/>
              <a:t>Click to edit Master subtitle style</a:t>
            </a:r>
            <a:endParaRPr lang="en-GB"/>
          </a:p>
        </p:txBody>
      </p:sp>
      <p:sp>
        <p:nvSpPr>
          <p:cNvPr id="14" name="doc id"/>
          <p:cNvSpPr>
            <a:spLocks noGrp="1" noChangeArrowheads="1"/>
          </p:cNvSpPr>
          <p:nvPr>
            <p:ph type="ftr" sz="quarter" idx="10"/>
          </p:nvPr>
        </p:nvSpPr>
        <p:spPr>
          <a:xfrm>
            <a:off x="7775575" y="36513"/>
            <a:ext cx="1139825" cy="93662"/>
          </a:xfrm>
        </p:spPr>
        <p:txBody>
          <a:bodyPr/>
          <a:lstStyle>
            <a:lvl1pPr>
              <a:buSzPct val="120000"/>
              <a:defRPr sz="600"/>
            </a:lvl1pPr>
          </a:lstStyle>
          <a:p>
            <a:pPr>
              <a:defRPr/>
            </a:pPr>
            <a:endParaRPr lang="en-ZA" dirty="0">
              <a:solidFill>
                <a:srgbClr val="6AAED8"/>
              </a:solidFill>
            </a:endParaRPr>
          </a:p>
        </p:txBody>
      </p:sp>
    </p:spTree>
    <p:extLst>
      <p:ext uri="{BB962C8B-B14F-4D97-AF65-F5344CB8AC3E}">
        <p14:creationId xmlns:p14="http://schemas.microsoft.com/office/powerpoint/2010/main" val="2027146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5" name="pg num"/>
          <p:cNvSpPr>
            <a:spLocks noGrp="1" noChangeArrowheads="1"/>
          </p:cNvSpPr>
          <p:nvPr>
            <p:ph type="sldNum" sz="quarter" idx="11"/>
          </p:nvPr>
        </p:nvSpPr>
        <p:spPr>
          <a:ln/>
        </p:spPr>
        <p:txBody>
          <a:bodyPr/>
          <a:lstStyle>
            <a:lvl1pPr>
              <a:defRPr/>
            </a:lvl1pPr>
          </a:lstStyle>
          <a:p>
            <a:pPr>
              <a:defRPr/>
            </a:pPr>
            <a:fld id="{7ABC2798-EB18-44DC-8EE5-F31FF9AF6718}"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50299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072601"/>
          </a:xfrm>
        </p:spPr>
        <p:txBody>
          <a:bodyPr anchor="t"/>
          <a:lstStyle>
            <a:lvl1pPr algn="l">
              <a:defRPr sz="4100" b="1" cap="all"/>
            </a:lvl1pPr>
          </a:lstStyle>
          <a:p>
            <a:r>
              <a:rPr lang="en-US"/>
              <a:t>Click to edit Master title style</a:t>
            </a:r>
            <a:endParaRPr lang="en-ZA"/>
          </a:p>
        </p:txBody>
      </p:sp>
      <p:sp>
        <p:nvSpPr>
          <p:cNvPr id="3" name="Text Placeholder 2"/>
          <p:cNvSpPr>
            <a:spLocks noGrp="1"/>
          </p:cNvSpPr>
          <p:nvPr>
            <p:ph type="body" idx="1"/>
          </p:nvPr>
        </p:nvSpPr>
        <p:spPr>
          <a:xfrm>
            <a:off x="722449" y="2907443"/>
            <a:ext cx="7771995" cy="307777"/>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a:t>Click to edit Master text styles</a:t>
            </a:r>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5" name="pg num"/>
          <p:cNvSpPr>
            <a:spLocks noGrp="1" noChangeArrowheads="1"/>
          </p:cNvSpPr>
          <p:nvPr>
            <p:ph type="sldNum" sz="quarter" idx="11"/>
          </p:nvPr>
        </p:nvSpPr>
        <p:spPr>
          <a:ln/>
        </p:spPr>
        <p:txBody>
          <a:bodyPr/>
          <a:lstStyle>
            <a:lvl1pPr>
              <a:defRPr/>
            </a:lvl1pPr>
          </a:lstStyle>
          <a:p>
            <a:pPr>
              <a:defRPr/>
            </a:pPr>
            <a:fld id="{2E3AE70B-3CD8-4F92-AC7F-2C2AD4F12AF6}"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771989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24729" y="1299036"/>
            <a:ext cx="4318495"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598728" y="1299036"/>
            <a:ext cx="4320114"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6" name="pg num"/>
          <p:cNvSpPr>
            <a:spLocks noGrp="1" noChangeArrowheads="1"/>
          </p:cNvSpPr>
          <p:nvPr>
            <p:ph type="sldNum" sz="quarter" idx="11"/>
          </p:nvPr>
        </p:nvSpPr>
        <p:spPr>
          <a:ln/>
        </p:spPr>
        <p:txBody>
          <a:bodyPr/>
          <a:lstStyle>
            <a:lvl1pPr>
              <a:defRPr/>
            </a:lvl1pPr>
          </a:lstStyle>
          <a:p>
            <a:pPr>
              <a:defRPr/>
            </a:pPr>
            <a:fld id="{B3F25361-EA2F-45DE-B34F-A9042E9020FE}"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551485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6"/>
            <a:ext cx="8230410" cy="235449"/>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6796" y="1535519"/>
            <a:ext cx="403988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a:t>Click to edit Master text styles</a:t>
            </a:r>
          </a:p>
        </p:txBody>
      </p:sp>
      <p:sp>
        <p:nvSpPr>
          <p:cNvPr id="4" name="Content Placeholder 3"/>
          <p:cNvSpPr>
            <a:spLocks noGrp="1"/>
          </p:cNvSpPr>
          <p:nvPr>
            <p:ph sz="half" idx="2"/>
          </p:nvPr>
        </p:nvSpPr>
        <p:spPr>
          <a:xfrm>
            <a:off x="456796" y="2175318"/>
            <a:ext cx="403988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703" y="1535519"/>
            <a:ext cx="404150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703" y="2175318"/>
            <a:ext cx="404150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8" name="pg num"/>
          <p:cNvSpPr>
            <a:spLocks noGrp="1" noChangeArrowheads="1"/>
          </p:cNvSpPr>
          <p:nvPr>
            <p:ph type="sldNum" sz="quarter" idx="11"/>
          </p:nvPr>
        </p:nvSpPr>
        <p:spPr>
          <a:ln/>
        </p:spPr>
        <p:txBody>
          <a:bodyPr/>
          <a:lstStyle>
            <a:lvl1pPr>
              <a:defRPr/>
            </a:lvl1pPr>
          </a:lstStyle>
          <a:p>
            <a:pPr>
              <a:defRPr/>
            </a:pPr>
            <a:fld id="{849780DE-CBD6-4665-8300-A9372B66A8DA}"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2472762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4" name="pg num"/>
          <p:cNvSpPr>
            <a:spLocks noGrp="1" noChangeArrowheads="1"/>
          </p:cNvSpPr>
          <p:nvPr>
            <p:ph type="sldNum" sz="quarter" idx="11"/>
          </p:nvPr>
        </p:nvSpPr>
        <p:spPr>
          <a:ln/>
        </p:spPr>
        <p:txBody>
          <a:bodyPr/>
          <a:lstStyle>
            <a:lvl1pPr>
              <a:defRPr/>
            </a:lvl1pPr>
          </a:lstStyle>
          <a:p>
            <a:pPr>
              <a:defRPr/>
            </a:pPr>
            <a:fld id="{25B0C65C-ACB3-41B3-B9D6-603EB25AD180}"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214493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22220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072601"/>
          </a:xfrm>
        </p:spPr>
        <p:txBody>
          <a:bodyPr anchor="t"/>
          <a:lstStyle>
            <a:lvl1pPr algn="l">
              <a:defRPr sz="4100" b="1" cap="all"/>
            </a:lvl1pPr>
          </a:lstStyle>
          <a:p>
            <a:r>
              <a:rPr lang="en-US"/>
              <a:t>Click to edit Master title style</a:t>
            </a:r>
            <a:endParaRPr lang="en-ZA"/>
          </a:p>
        </p:txBody>
      </p:sp>
      <p:sp>
        <p:nvSpPr>
          <p:cNvPr id="3" name="Text Placeholder 2"/>
          <p:cNvSpPr>
            <a:spLocks noGrp="1"/>
          </p:cNvSpPr>
          <p:nvPr>
            <p:ph type="body" idx="1"/>
          </p:nvPr>
        </p:nvSpPr>
        <p:spPr>
          <a:xfrm>
            <a:off x="722449" y="2907443"/>
            <a:ext cx="7771995" cy="307777"/>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a:t>Click to edit Master text styles</a:t>
            </a:r>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p>
        </p:txBody>
      </p:sp>
      <p:sp>
        <p:nvSpPr>
          <p:cNvPr id="5" name="pg num"/>
          <p:cNvSpPr>
            <a:spLocks noGrp="1" noChangeArrowheads="1"/>
          </p:cNvSpPr>
          <p:nvPr>
            <p:ph type="sldNum" sz="quarter" idx="11"/>
          </p:nvPr>
        </p:nvSpPr>
        <p:spPr>
          <a:ln/>
        </p:spPr>
        <p:txBody>
          <a:bodyPr/>
          <a:lstStyle>
            <a:lvl1pPr>
              <a:defRPr/>
            </a:lvl1pPr>
          </a:lstStyle>
          <a:p>
            <a:pPr>
              <a:defRPr/>
            </a:pPr>
            <a:fld id="{2E3AE70B-3CD8-4F92-AC7F-2C2AD4F12AF6}" type="slidenum">
              <a:rPr lang="en-ZA"/>
              <a:pPr>
                <a:defRPr/>
              </a:pPr>
              <a:t>‹#›</a:t>
            </a:fld>
            <a:endParaRPr lang="en-Z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3738"/>
            <a:ext cx="3008044" cy="52322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4988" y="273738"/>
            <a:ext cx="5112217" cy="244682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6795" y="1435094"/>
            <a:ext cx="3008044"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6" name="pg num"/>
          <p:cNvSpPr>
            <a:spLocks noGrp="1" noChangeArrowheads="1"/>
          </p:cNvSpPr>
          <p:nvPr>
            <p:ph type="sldNum" sz="quarter" idx="11"/>
          </p:nvPr>
        </p:nvSpPr>
        <p:spPr>
          <a:ln/>
        </p:spPr>
        <p:txBody>
          <a:bodyPr/>
          <a:lstStyle>
            <a:lvl1pPr>
              <a:defRPr/>
            </a:lvl1pPr>
          </a:lstStyle>
          <a:p>
            <a:pPr>
              <a:defRPr/>
            </a:pPr>
            <a:fld id="{CB4D1A03-3B74-41C6-A61B-3D935DEAC631}"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635405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4800924"/>
            <a:ext cx="5486400" cy="261610"/>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1544" y="612264"/>
            <a:ext cx="5486400" cy="507831"/>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r>
              <a:rPr lang="en-US" noProof="0" dirty="0"/>
              <a:t>Click icon to add picture</a:t>
            </a:r>
            <a:endParaRPr lang="en-ZA" noProof="0" dirty="0"/>
          </a:p>
        </p:txBody>
      </p:sp>
      <p:sp>
        <p:nvSpPr>
          <p:cNvPr id="4" name="Text Placeholder 3"/>
          <p:cNvSpPr>
            <a:spLocks noGrp="1"/>
          </p:cNvSpPr>
          <p:nvPr>
            <p:ph type="body" sz="half" idx="2"/>
          </p:nvPr>
        </p:nvSpPr>
        <p:spPr>
          <a:xfrm>
            <a:off x="1791544" y="5367835"/>
            <a:ext cx="5486400"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6" name="pg num"/>
          <p:cNvSpPr>
            <a:spLocks noGrp="1" noChangeArrowheads="1"/>
          </p:cNvSpPr>
          <p:nvPr>
            <p:ph type="sldNum" sz="quarter" idx="11"/>
          </p:nvPr>
        </p:nvSpPr>
        <p:spPr>
          <a:ln/>
        </p:spPr>
        <p:txBody>
          <a:bodyPr/>
          <a:lstStyle>
            <a:lvl1pPr>
              <a:defRPr/>
            </a:lvl1pPr>
          </a:lstStyle>
          <a:p>
            <a:pPr>
              <a:defRPr/>
            </a:pPr>
            <a:fld id="{5CDCB21E-F91D-489D-964A-AB22525D6B40}"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418736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6456630" y="1299036"/>
            <a:ext cx="2462213" cy="12472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5" name="pg num"/>
          <p:cNvSpPr>
            <a:spLocks noGrp="1" noChangeArrowheads="1"/>
          </p:cNvSpPr>
          <p:nvPr>
            <p:ph type="sldNum" sz="quarter" idx="11"/>
          </p:nvPr>
        </p:nvSpPr>
        <p:spPr>
          <a:ln/>
        </p:spPr>
        <p:txBody>
          <a:bodyPr/>
          <a:lstStyle>
            <a:lvl1pPr>
              <a:defRPr/>
            </a:lvl1pPr>
          </a:lstStyle>
          <a:p>
            <a:pPr>
              <a:defRPr/>
            </a:pPr>
            <a:fld id="{D9E27632-AE1F-4BCB-B572-C7174DC2D099}"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1977338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0719" y="230004"/>
            <a:ext cx="2198123" cy="231623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087887" y="230004"/>
            <a:ext cx="1477328" cy="23162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oc id"/>
          <p:cNvSpPr>
            <a:spLocks noGrp="1" noChangeArrowheads="1"/>
          </p:cNvSpPr>
          <p:nvPr>
            <p:ph type="ftr" sz="quarter" idx="10"/>
          </p:nvPr>
        </p:nvSpPr>
        <p:spPr>
          <a:ln/>
        </p:spPr>
        <p:txBody>
          <a:bodyPr/>
          <a:lstStyle>
            <a:lvl1pPr>
              <a:defRPr/>
            </a:lvl1pPr>
          </a:lstStyle>
          <a:p>
            <a:pPr>
              <a:defRPr/>
            </a:pPr>
            <a:endParaRPr lang="en-ZA" dirty="0">
              <a:solidFill>
                <a:srgbClr val="6AAED8"/>
              </a:solidFill>
            </a:endParaRPr>
          </a:p>
        </p:txBody>
      </p:sp>
      <p:sp>
        <p:nvSpPr>
          <p:cNvPr id="5" name="pg num"/>
          <p:cNvSpPr>
            <a:spLocks noGrp="1" noChangeArrowheads="1"/>
          </p:cNvSpPr>
          <p:nvPr>
            <p:ph type="sldNum" sz="quarter" idx="11"/>
          </p:nvPr>
        </p:nvSpPr>
        <p:spPr>
          <a:ln/>
        </p:spPr>
        <p:txBody>
          <a:bodyPr/>
          <a:lstStyle>
            <a:lvl1pPr>
              <a:defRPr/>
            </a:lvl1pPr>
          </a:lstStyle>
          <a:p>
            <a:pPr>
              <a:defRPr/>
            </a:pPr>
            <a:fld id="{EF07BA11-81D8-4B49-AC80-8952A11A1DAF}" type="slidenum">
              <a:rPr lang="en-ZA">
                <a:solidFill>
                  <a:srgbClr val="FFFFFF"/>
                </a:solidFill>
              </a:rPr>
              <a:pPr>
                <a:defRPr/>
              </a:pPr>
              <a:t>‹#›</a:t>
            </a:fld>
            <a:endParaRPr lang="en-ZA" dirty="0">
              <a:solidFill>
                <a:srgbClr val="FFFFFF"/>
              </a:solidFill>
            </a:endParaRPr>
          </a:p>
        </p:txBody>
      </p:sp>
    </p:spTree>
    <p:extLst>
      <p:ext uri="{BB962C8B-B14F-4D97-AF65-F5344CB8AC3E}">
        <p14:creationId xmlns:p14="http://schemas.microsoft.com/office/powerpoint/2010/main" val="38668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24729" y="1299036"/>
            <a:ext cx="4318495"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598728" y="1299036"/>
            <a:ext cx="4320114" cy="212365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p>
        </p:txBody>
      </p:sp>
      <p:sp>
        <p:nvSpPr>
          <p:cNvPr id="6" name="pg num"/>
          <p:cNvSpPr>
            <a:spLocks noGrp="1" noChangeArrowheads="1"/>
          </p:cNvSpPr>
          <p:nvPr>
            <p:ph type="sldNum" sz="quarter" idx="11"/>
          </p:nvPr>
        </p:nvSpPr>
        <p:spPr>
          <a:ln/>
        </p:spPr>
        <p:txBody>
          <a:bodyPr/>
          <a:lstStyle>
            <a:lvl1pPr>
              <a:defRPr/>
            </a:lvl1pPr>
          </a:lstStyle>
          <a:p>
            <a:pPr>
              <a:defRPr/>
            </a:pPr>
            <a:fld id="{B3F25361-EA2F-45DE-B34F-A9042E9020FE}" type="slidenum">
              <a:rPr lang="en-ZA"/>
              <a:pPr>
                <a:defRPr/>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6"/>
            <a:ext cx="8230410" cy="235449"/>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6796" y="1535519"/>
            <a:ext cx="403988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a:t>Click to edit Master text styles</a:t>
            </a:r>
          </a:p>
        </p:txBody>
      </p:sp>
      <p:sp>
        <p:nvSpPr>
          <p:cNvPr id="4" name="Content Placeholder 3"/>
          <p:cNvSpPr>
            <a:spLocks noGrp="1"/>
          </p:cNvSpPr>
          <p:nvPr>
            <p:ph sz="half" idx="2"/>
          </p:nvPr>
        </p:nvSpPr>
        <p:spPr>
          <a:xfrm>
            <a:off x="456796" y="2175318"/>
            <a:ext cx="403988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703" y="1535519"/>
            <a:ext cx="4041502" cy="738664"/>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703" y="2175318"/>
            <a:ext cx="4041502"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oc id"/>
          <p:cNvSpPr>
            <a:spLocks noGrp="1" noChangeArrowheads="1"/>
          </p:cNvSpPr>
          <p:nvPr>
            <p:ph type="ftr" sz="quarter" idx="10"/>
          </p:nvPr>
        </p:nvSpPr>
        <p:spPr>
          <a:ln/>
        </p:spPr>
        <p:txBody>
          <a:bodyPr/>
          <a:lstStyle>
            <a:lvl1pPr>
              <a:defRPr/>
            </a:lvl1pPr>
          </a:lstStyle>
          <a:p>
            <a:pPr>
              <a:defRPr/>
            </a:pPr>
            <a:endParaRPr lang="en-ZA" dirty="0"/>
          </a:p>
        </p:txBody>
      </p:sp>
      <p:sp>
        <p:nvSpPr>
          <p:cNvPr id="8" name="pg num"/>
          <p:cNvSpPr>
            <a:spLocks noGrp="1" noChangeArrowheads="1"/>
          </p:cNvSpPr>
          <p:nvPr>
            <p:ph type="sldNum" sz="quarter" idx="11"/>
          </p:nvPr>
        </p:nvSpPr>
        <p:spPr>
          <a:ln/>
        </p:spPr>
        <p:txBody>
          <a:bodyPr/>
          <a:lstStyle>
            <a:lvl1pPr>
              <a:defRPr/>
            </a:lvl1pPr>
          </a:lstStyle>
          <a:p>
            <a:pPr>
              <a:defRPr/>
            </a:pPr>
            <a:fld id="{849780DE-CBD6-4665-8300-A9372B66A8DA}" type="slidenum">
              <a:rPr lang="en-ZA"/>
              <a:pPr>
                <a:defRPr/>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oc id"/>
          <p:cNvSpPr>
            <a:spLocks noGrp="1" noChangeArrowheads="1"/>
          </p:cNvSpPr>
          <p:nvPr>
            <p:ph type="ftr" sz="quarter" idx="10"/>
          </p:nvPr>
        </p:nvSpPr>
        <p:spPr>
          <a:ln/>
        </p:spPr>
        <p:txBody>
          <a:bodyPr/>
          <a:lstStyle>
            <a:lvl1pPr>
              <a:defRPr/>
            </a:lvl1pPr>
          </a:lstStyle>
          <a:p>
            <a:pPr>
              <a:defRPr/>
            </a:pPr>
            <a:endParaRPr lang="en-ZA" dirty="0"/>
          </a:p>
        </p:txBody>
      </p:sp>
      <p:sp>
        <p:nvSpPr>
          <p:cNvPr id="4" name="pg num"/>
          <p:cNvSpPr>
            <a:spLocks noGrp="1" noChangeArrowheads="1"/>
          </p:cNvSpPr>
          <p:nvPr>
            <p:ph type="sldNum" sz="quarter" idx="11"/>
          </p:nvPr>
        </p:nvSpPr>
        <p:spPr>
          <a:ln/>
        </p:spPr>
        <p:txBody>
          <a:bodyPr/>
          <a:lstStyle>
            <a:lvl1pPr>
              <a:defRPr/>
            </a:lvl1pPr>
          </a:lstStyle>
          <a:p>
            <a:pPr>
              <a:defRPr/>
            </a:pPr>
            <a:fld id="{25B0C65C-ACB3-41B3-B9D6-603EB25AD180}" type="slidenum">
              <a:rPr lang="en-ZA"/>
              <a:pPr>
                <a:defRPr/>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3738"/>
            <a:ext cx="3008044" cy="52322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4988" y="273738"/>
            <a:ext cx="5112217" cy="2446824"/>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6795" y="1435094"/>
            <a:ext cx="3008044"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p>
        </p:txBody>
      </p:sp>
      <p:sp>
        <p:nvSpPr>
          <p:cNvPr id="6" name="pg num"/>
          <p:cNvSpPr>
            <a:spLocks noGrp="1" noChangeArrowheads="1"/>
          </p:cNvSpPr>
          <p:nvPr>
            <p:ph type="sldNum" sz="quarter" idx="11"/>
          </p:nvPr>
        </p:nvSpPr>
        <p:spPr>
          <a:ln/>
        </p:spPr>
        <p:txBody>
          <a:bodyPr/>
          <a:lstStyle>
            <a:lvl1pPr>
              <a:defRPr/>
            </a:lvl1pPr>
          </a:lstStyle>
          <a:p>
            <a:pPr>
              <a:defRPr/>
            </a:pPr>
            <a:fld id="{CB4D1A03-3B74-41C6-A61B-3D935DEAC631}" type="slidenum">
              <a:rPr lang="en-ZA"/>
              <a:pPr>
                <a:defRPr/>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4800924"/>
            <a:ext cx="5486400" cy="261610"/>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1544" y="612264"/>
            <a:ext cx="5486400" cy="507831"/>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r>
              <a:rPr lang="en-US" noProof="0" dirty="0"/>
              <a:t>Click icon to add picture</a:t>
            </a:r>
            <a:endParaRPr lang="en-ZA" noProof="0" dirty="0"/>
          </a:p>
        </p:txBody>
      </p:sp>
      <p:sp>
        <p:nvSpPr>
          <p:cNvPr id="4" name="Text Placeholder 3"/>
          <p:cNvSpPr>
            <a:spLocks noGrp="1"/>
          </p:cNvSpPr>
          <p:nvPr>
            <p:ph type="body" sz="half" idx="2"/>
          </p:nvPr>
        </p:nvSpPr>
        <p:spPr>
          <a:xfrm>
            <a:off x="1791544" y="5367835"/>
            <a:ext cx="5486400" cy="21544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ZA" dirty="0"/>
          </a:p>
        </p:txBody>
      </p:sp>
      <p:sp>
        <p:nvSpPr>
          <p:cNvPr id="6" name="pg num"/>
          <p:cNvSpPr>
            <a:spLocks noGrp="1" noChangeArrowheads="1"/>
          </p:cNvSpPr>
          <p:nvPr>
            <p:ph type="sldNum" sz="quarter" idx="11"/>
          </p:nvPr>
        </p:nvSpPr>
        <p:spPr>
          <a:ln/>
        </p:spPr>
        <p:txBody>
          <a:bodyPr/>
          <a:lstStyle>
            <a:lvl1pPr>
              <a:defRPr/>
            </a:lvl1pPr>
          </a:lstStyle>
          <a:p>
            <a:pPr>
              <a:defRPr/>
            </a:pPr>
            <a:fld id="{5CDCB21E-F91D-489D-964A-AB22525D6B40}" type="slidenum">
              <a:rPr lang="en-ZA"/>
              <a:pPr>
                <a:defRPr/>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oleObject" Target="../embeddings/oleObject3.bin"/><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7.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oleObject" Target="../embeddings/oleObject4.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8" name="Picture 778" descr="miolo1 fundo branco"/>
          <p:cNvPicPr>
            <a:picLocks noChangeArrowheads="1"/>
          </p:cNvPicPr>
          <p:nvPr>
            <p:custDataLst>
              <p:tags r:id="rId13"/>
            </p:custDataLst>
          </p:nvPr>
        </p:nvPicPr>
        <p:blipFill>
          <a:blip r:embed="rId15"/>
          <a:srcRect/>
          <a:stretch>
            <a:fillRect/>
          </a:stretch>
        </p:blipFill>
        <p:spPr bwMode="auto">
          <a:xfrm>
            <a:off x="1588" y="-3175"/>
            <a:ext cx="9144000" cy="6858000"/>
          </a:xfrm>
          <a:prstGeom prst="rect">
            <a:avLst/>
          </a:prstGeom>
          <a:noFill/>
          <a:ln w="9525">
            <a:noFill/>
            <a:miter lim="800000"/>
            <a:headEnd/>
            <a:tailEnd/>
          </a:ln>
        </p:spPr>
      </p:pic>
      <p:sp>
        <p:nvSpPr>
          <p:cNvPr id="1029" name="doc id"/>
          <p:cNvSpPr>
            <a:spLocks noGrp="1" noChangeArrowheads="1"/>
          </p:cNvSpPr>
          <p:nvPr>
            <p:ph type="ftr" sz="quarter" idx="3"/>
          </p:nvPr>
        </p:nvSpPr>
        <p:spPr bwMode="gray">
          <a:xfrm>
            <a:off x="7975600" y="-3175"/>
            <a:ext cx="939800" cy="762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500">
                <a:solidFill>
                  <a:schemeClr val="accent2"/>
                </a:solidFill>
              </a:defRPr>
            </a:lvl1pPr>
          </a:lstStyle>
          <a:p>
            <a:pPr>
              <a:defRPr/>
            </a:pPr>
            <a:endParaRPr lang="en-ZA" dirty="0"/>
          </a:p>
        </p:txBody>
      </p:sp>
      <p:sp>
        <p:nvSpPr>
          <p:cNvPr id="1030" name="Rectangle 2"/>
          <p:cNvSpPr>
            <a:spLocks noGrp="1" noChangeArrowheads="1"/>
          </p:cNvSpPr>
          <p:nvPr>
            <p:ph type="title"/>
          </p:nvPr>
        </p:nvSpPr>
        <p:spPr bwMode="gray">
          <a:xfrm>
            <a:off x="122238" y="230188"/>
            <a:ext cx="8793162" cy="2381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a:t>Click to edit Master title style</a:t>
            </a:r>
            <a:endParaRPr lang="en-GB"/>
          </a:p>
        </p:txBody>
      </p:sp>
      <p:sp>
        <p:nvSpPr>
          <p:cNvPr id="1031" name="Rectangle 3"/>
          <p:cNvSpPr>
            <a:spLocks noGrp="1" noChangeArrowheads="1"/>
          </p:cNvSpPr>
          <p:nvPr>
            <p:ph type="body" idx="1"/>
            <p:custDataLst>
              <p:tags r:id="rId14"/>
            </p:custDataLst>
          </p:nvPr>
        </p:nvSpPr>
        <p:spPr bwMode="gray">
          <a:xfrm>
            <a:off x="125413" y="1298575"/>
            <a:ext cx="8793162" cy="12477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032" name="McK Slide Elements"/>
          <p:cNvGrpSpPr>
            <a:grpSpLocks/>
          </p:cNvGrpSpPr>
          <p:nvPr/>
        </p:nvGrpSpPr>
        <p:grpSpPr bwMode="auto">
          <a:xfrm>
            <a:off x="125413" y="542925"/>
            <a:ext cx="8793162" cy="6288088"/>
            <a:chOff x="77" y="335"/>
            <a:chExt cx="5429" cy="3882"/>
          </a:xfrm>
        </p:grpSpPr>
        <p:sp>
          <p:nvSpPr>
            <p:cNvPr id="2" name="McK Measure" hidden="1"/>
            <p:cNvSpPr txBox="1">
              <a:spLocks noChangeArrowheads="1"/>
            </p:cNvSpPr>
            <p:nvPr userDrawn="1"/>
          </p:nvSpPr>
          <p:spPr bwMode="gray">
            <a:xfrm>
              <a:off x="77" y="335"/>
              <a:ext cx="5429" cy="154"/>
            </a:xfrm>
            <a:prstGeom prst="rect">
              <a:avLst/>
            </a:prstGeom>
            <a:noFill/>
            <a:ln w="9525">
              <a:noFill/>
              <a:miter lim="800000"/>
              <a:headEnd/>
              <a:tailEnd/>
            </a:ln>
            <a:effectLst/>
          </p:spPr>
          <p:txBody>
            <a:bodyPr lIns="0" tIns="0" rIns="0" bIns="0">
              <a:spAutoFit/>
            </a:bodyPr>
            <a:lstStyle/>
            <a:p>
              <a:pPr defTabSz="913526" fontAlgn="auto">
                <a:spcBef>
                  <a:spcPts val="0"/>
                </a:spcBef>
                <a:spcAft>
                  <a:spcPts val="0"/>
                </a:spcAft>
                <a:defRPr/>
              </a:pPr>
              <a:r>
                <a:rPr lang="en-GB" dirty="0">
                  <a:latin typeface="+mn-lt"/>
                </a:rPr>
                <a:t>Unit of measure</a:t>
              </a:r>
            </a:p>
          </p:txBody>
        </p:sp>
        <p:sp>
          <p:nvSpPr>
            <p:cNvPr id="1033" name="McK Footnote" hidden="1"/>
            <p:cNvSpPr txBox="1">
              <a:spLocks noChangeArrowheads="1"/>
            </p:cNvSpPr>
            <p:nvPr userDrawn="1"/>
          </p:nvSpPr>
          <p:spPr bwMode="gray">
            <a:xfrm>
              <a:off x="79" y="3964"/>
              <a:ext cx="5145" cy="253"/>
            </a:xfrm>
            <a:prstGeom prst="rect">
              <a:avLst/>
            </a:prstGeom>
            <a:noFill/>
            <a:ln w="9525">
              <a:noFill/>
              <a:miter lim="800000"/>
              <a:headEnd/>
              <a:tailEnd/>
            </a:ln>
            <a:effectLst/>
          </p:spPr>
          <p:txBody>
            <a:bodyPr lIns="0" tIns="0" rIns="0" bIns="0" anchor="b">
              <a:spAutoFit/>
            </a:bodyPr>
            <a:lstStyle/>
            <a:p>
              <a:pPr marL="586341" indent="-586341" defTabSz="913526" fontAlgn="auto">
                <a:spcBef>
                  <a:spcPts val="0"/>
                </a:spcBef>
                <a:spcAft>
                  <a:spcPts val="0"/>
                </a:spcAft>
                <a:tabLst>
                  <a:tab pos="544228" algn="r"/>
                </a:tabLst>
                <a:defRPr/>
              </a:pPr>
              <a:r>
                <a:rPr lang="en-GB" sz="1200" dirty="0">
                  <a:solidFill>
                    <a:srgbClr val="000000"/>
                  </a:solidFill>
                  <a:latin typeface="+mn-lt"/>
                </a:rPr>
                <a:t>	*	Footnote</a:t>
              </a:r>
            </a:p>
            <a:p>
              <a:pPr marL="586341" indent="-586341" defTabSz="913526" fontAlgn="auto">
                <a:spcBef>
                  <a:spcPct val="20000"/>
                </a:spcBef>
                <a:spcAft>
                  <a:spcPts val="0"/>
                </a:spcAft>
                <a:tabLst>
                  <a:tab pos="544228" algn="r"/>
                </a:tabLst>
                <a:defRPr/>
              </a:pPr>
              <a:r>
                <a:rPr lang="en-GB" sz="1200" dirty="0">
                  <a:solidFill>
                    <a:srgbClr val="000000"/>
                  </a:solidFill>
                  <a:latin typeface="+mn-lt"/>
                </a:rPr>
                <a:t>Source:		Source</a:t>
              </a:r>
            </a:p>
          </p:txBody>
        </p:sp>
      </p:grpSp>
      <p:sp>
        <p:nvSpPr>
          <p:cNvPr id="1057" name="pg num"/>
          <p:cNvSpPr>
            <a:spLocks noGrp="1" noChangeArrowheads="1"/>
          </p:cNvSpPr>
          <p:nvPr>
            <p:ph type="sldNum" sz="quarter" idx="4"/>
          </p:nvPr>
        </p:nvSpPr>
        <p:spPr bwMode="gray">
          <a:xfrm>
            <a:off x="8053388" y="6611938"/>
            <a:ext cx="862012"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defRPr>
            </a:lvl1pPr>
          </a:lstStyle>
          <a:p>
            <a:pPr>
              <a:defRPr/>
            </a:pPr>
            <a:fld id="{B3DE87F4-0109-4B0E-B87E-7451EC998711}" type="slidenum">
              <a:rPr lang="en-ZA"/>
              <a:pPr>
                <a:defRPr/>
              </a:pPr>
              <a:t>‹#›</a:t>
            </a:fld>
            <a:endParaRPr lang="en-ZA" dirty="0"/>
          </a:p>
        </p:txBody>
      </p:sp>
      <p:graphicFrame>
        <p:nvGraphicFramePr>
          <p:cNvPr id="1026" name="Rectangle 34" hidden="1"/>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r:id="rId16" imgW="0" imgH="0" progId="">
                  <p:embed/>
                </p:oleObj>
              </mc:Choice>
              <mc:Fallback>
                <p:oleObj r:id="rId16" imgW="0" imgH="0" progId="">
                  <p:embed/>
                  <p:pic>
                    <p:nvPicPr>
                      <p:cNvPr id="0" name="Rectangle 3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2813" rtl="0" eaLnBrk="0" fontAlgn="base" hangingPunct="0">
        <a:lnSpc>
          <a:spcPct val="85000"/>
        </a:lnSpc>
        <a:spcBef>
          <a:spcPct val="0"/>
        </a:spcBef>
        <a:spcAft>
          <a:spcPct val="0"/>
        </a:spcAft>
        <a:defRPr sz="4400" b="1">
          <a:solidFill>
            <a:schemeClr val="bg1"/>
          </a:solidFill>
          <a:latin typeface="+mj-lt"/>
          <a:ea typeface="+mj-ea"/>
          <a:cs typeface="+mj-cs"/>
        </a:defRPr>
      </a:lvl1pPr>
      <a:lvl2pPr algn="l" defTabSz="912813" rtl="0" eaLnBrk="0" fontAlgn="base" hangingPunct="0">
        <a:lnSpc>
          <a:spcPct val="85000"/>
        </a:lnSpc>
        <a:spcBef>
          <a:spcPct val="0"/>
        </a:spcBef>
        <a:spcAft>
          <a:spcPct val="0"/>
        </a:spcAft>
        <a:defRPr sz="4400" b="1">
          <a:solidFill>
            <a:schemeClr val="bg1"/>
          </a:solidFill>
          <a:latin typeface="Arial" charset="0"/>
        </a:defRPr>
      </a:lvl2pPr>
      <a:lvl3pPr algn="l" defTabSz="912813" rtl="0" eaLnBrk="0" fontAlgn="base" hangingPunct="0">
        <a:lnSpc>
          <a:spcPct val="85000"/>
        </a:lnSpc>
        <a:spcBef>
          <a:spcPct val="0"/>
        </a:spcBef>
        <a:spcAft>
          <a:spcPct val="0"/>
        </a:spcAft>
        <a:defRPr sz="4400" b="1">
          <a:solidFill>
            <a:schemeClr val="bg1"/>
          </a:solidFill>
          <a:latin typeface="Arial" charset="0"/>
        </a:defRPr>
      </a:lvl3pPr>
      <a:lvl4pPr algn="l" defTabSz="912813" rtl="0" eaLnBrk="0" fontAlgn="base" hangingPunct="0">
        <a:lnSpc>
          <a:spcPct val="85000"/>
        </a:lnSpc>
        <a:spcBef>
          <a:spcPct val="0"/>
        </a:spcBef>
        <a:spcAft>
          <a:spcPct val="0"/>
        </a:spcAft>
        <a:defRPr sz="4400" b="1">
          <a:solidFill>
            <a:schemeClr val="bg1"/>
          </a:solidFill>
          <a:latin typeface="Arial" charset="0"/>
        </a:defRPr>
      </a:lvl4pPr>
      <a:lvl5pPr algn="l" defTabSz="912813" rtl="0" eaLnBrk="0" fontAlgn="base" hangingPunct="0">
        <a:lnSpc>
          <a:spcPct val="85000"/>
        </a:lnSpc>
        <a:spcBef>
          <a:spcPct val="0"/>
        </a:spcBef>
        <a:spcAft>
          <a:spcPct val="0"/>
        </a:spcAft>
        <a:defRPr sz="4400" b="1">
          <a:solidFill>
            <a:schemeClr val="bg1"/>
          </a:solidFill>
          <a:latin typeface="Arial" charset="0"/>
        </a:defRPr>
      </a:lvl5pPr>
      <a:lvl6pPr marL="466481" algn="l" defTabSz="913526" rtl="0" eaLnBrk="1" fontAlgn="base" hangingPunct="1">
        <a:lnSpc>
          <a:spcPct val="85000"/>
        </a:lnSpc>
        <a:spcBef>
          <a:spcPct val="0"/>
        </a:spcBef>
        <a:spcAft>
          <a:spcPct val="0"/>
        </a:spcAft>
        <a:defRPr b="1">
          <a:solidFill>
            <a:schemeClr val="bg1"/>
          </a:solidFill>
          <a:latin typeface="Arial" charset="0"/>
        </a:defRPr>
      </a:lvl6pPr>
      <a:lvl7pPr marL="932962" algn="l" defTabSz="913526" rtl="0" eaLnBrk="1" fontAlgn="base" hangingPunct="1">
        <a:lnSpc>
          <a:spcPct val="85000"/>
        </a:lnSpc>
        <a:spcBef>
          <a:spcPct val="0"/>
        </a:spcBef>
        <a:spcAft>
          <a:spcPct val="0"/>
        </a:spcAft>
        <a:defRPr b="1">
          <a:solidFill>
            <a:schemeClr val="bg1"/>
          </a:solidFill>
          <a:latin typeface="Arial" charset="0"/>
        </a:defRPr>
      </a:lvl7pPr>
      <a:lvl8pPr marL="1399443" algn="l" defTabSz="913526" rtl="0" eaLnBrk="1" fontAlgn="base" hangingPunct="1">
        <a:lnSpc>
          <a:spcPct val="85000"/>
        </a:lnSpc>
        <a:spcBef>
          <a:spcPct val="0"/>
        </a:spcBef>
        <a:spcAft>
          <a:spcPct val="0"/>
        </a:spcAft>
        <a:defRPr b="1">
          <a:solidFill>
            <a:schemeClr val="bg1"/>
          </a:solidFill>
          <a:latin typeface="Arial" charset="0"/>
        </a:defRPr>
      </a:lvl8pPr>
      <a:lvl9pPr marL="1865925" algn="l" defTabSz="913526" rtl="0" eaLnBrk="1" fontAlgn="base" hangingPunct="1">
        <a:lnSpc>
          <a:spcPct val="85000"/>
        </a:lnSpc>
        <a:spcBef>
          <a:spcPct val="0"/>
        </a:spcBef>
        <a:spcAft>
          <a:spcPct val="0"/>
        </a:spcAft>
        <a:defRPr b="1">
          <a:solidFill>
            <a:schemeClr val="bg1"/>
          </a:solidFill>
          <a:latin typeface="Arial" charset="0"/>
        </a:defRPr>
      </a:lvl9pPr>
    </p:titleStyle>
    <p:bodyStyle>
      <a:lvl1pPr marL="342900" indent="-342900" algn="l" defTabSz="912813" rtl="0" eaLnBrk="0" fontAlgn="base" hangingPunct="0">
        <a:spcBef>
          <a:spcPct val="0"/>
        </a:spcBef>
        <a:spcAft>
          <a:spcPct val="0"/>
        </a:spcAft>
        <a:buSzPct val="120000"/>
        <a:buChar char="•"/>
        <a:defRPr sz="1600">
          <a:solidFill>
            <a:schemeClr val="tx1"/>
          </a:solidFill>
          <a:latin typeface="+mn-lt"/>
          <a:ea typeface="+mn-ea"/>
          <a:cs typeface="+mn-cs"/>
        </a:defRPr>
      </a:lvl1pPr>
      <a:lvl2pPr marL="146050" indent="-144463" algn="l" defTabSz="912813" rtl="0" eaLnBrk="0" fontAlgn="base" hangingPunct="0">
        <a:spcBef>
          <a:spcPct val="0"/>
        </a:spcBef>
        <a:spcAft>
          <a:spcPct val="0"/>
        </a:spcAft>
        <a:buClr>
          <a:schemeClr val="tx2"/>
        </a:buClr>
        <a:buSzPct val="120000"/>
        <a:buChar char="•"/>
        <a:defRPr sz="1600">
          <a:solidFill>
            <a:schemeClr val="tx1"/>
          </a:solidFill>
          <a:latin typeface="+mn-lt"/>
        </a:defRPr>
      </a:lvl2pPr>
      <a:lvl3pPr marL="300038" indent="-150813" algn="l" defTabSz="912813"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39738" indent="-136525" algn="l" defTabSz="912813" rtl="0" eaLnBrk="0" fontAlgn="base" hangingPunct="0">
        <a:spcBef>
          <a:spcPct val="0"/>
        </a:spcBef>
        <a:spcAft>
          <a:spcPct val="0"/>
        </a:spcAft>
        <a:buClr>
          <a:schemeClr val="tx2"/>
        </a:buClr>
        <a:buSzPct val="89000"/>
        <a:buChar char="•"/>
        <a:defRPr sz="1600">
          <a:solidFill>
            <a:schemeClr val="tx1"/>
          </a:solidFill>
          <a:latin typeface="+mn-lt"/>
        </a:defRPr>
      </a:lvl4pPr>
      <a:lvl5pPr marL="593725" indent="-150813" algn="l" defTabSz="912813"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0921"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27402"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3884"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0365"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8" name="Picture 2" descr="capa-1 copy"/>
          <p:cNvPicPr>
            <a:picLocks noChangeAspect="1" noChangeArrowheads="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graphicFrame>
        <p:nvGraphicFramePr>
          <p:cNvPr id="1026" name="Rectangle 3" hidden="1"/>
          <p:cNvGraphicFramePr>
            <a:graphicFrameLocks/>
          </p:cNvGraphicFramePr>
          <p:nvPr/>
        </p:nvGraphicFramePr>
        <p:xfrm>
          <a:off x="5862" y="1"/>
          <a:ext cx="149469" cy="161925"/>
        </p:xfrm>
        <a:graphic>
          <a:graphicData uri="http://schemas.openxmlformats.org/presentationml/2006/ole">
            <mc:AlternateContent xmlns:mc="http://schemas.openxmlformats.org/markup-compatibility/2006">
              <mc:Choice xmlns:v="urn:schemas-microsoft-com:vml" Requires="v">
                <p:oleObj r:id="rId17" imgW="0" imgH="0" progId="">
                  <p:embed/>
                </p:oleObj>
              </mc:Choice>
              <mc:Fallback>
                <p:oleObj r:id="rId1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62" y="1"/>
                        <a:ext cx="149469"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9" name="McK Title Elements"/>
          <p:cNvGrpSpPr>
            <a:grpSpLocks/>
          </p:cNvGrpSpPr>
          <p:nvPr/>
        </p:nvGrpSpPr>
        <p:grpSpPr bwMode="auto">
          <a:xfrm>
            <a:off x="2693377" y="2182813"/>
            <a:ext cx="5130312" cy="4602162"/>
            <a:chOff x="1663" y="1348"/>
            <a:chExt cx="3167" cy="2841"/>
          </a:xfrm>
        </p:grpSpPr>
        <p:sp>
          <p:nvSpPr>
            <p:cNvPr id="13"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defTabSz="933450">
                <a:defRPr/>
              </a:pPr>
              <a:r>
                <a:rPr lang="en-GB" sz="1400" dirty="0">
                  <a:solidFill>
                    <a:srgbClr val="000000"/>
                  </a:solidFill>
                  <a:latin typeface="Arial"/>
                </a:rPr>
                <a:t>CONFIDENTIAL</a:t>
              </a:r>
            </a:p>
          </p:txBody>
        </p:sp>
        <p:sp>
          <p:nvSpPr>
            <p:cNvPr id="14" name="McK Document" hidden="1"/>
            <p:cNvSpPr txBox="1">
              <a:spLocks noChangeArrowheads="1"/>
            </p:cNvSpPr>
            <p:nvPr/>
          </p:nvSpPr>
          <p:spPr bwMode="gray">
            <a:xfrm>
              <a:off x="1663" y="3038"/>
              <a:ext cx="3167" cy="133"/>
            </a:xfrm>
            <a:prstGeom prst="rect">
              <a:avLst/>
            </a:prstGeom>
            <a:noFill/>
            <a:ln w="9525">
              <a:noFill/>
              <a:miter lim="800000"/>
              <a:headEnd/>
              <a:tailEnd/>
            </a:ln>
            <a:effectLst/>
          </p:spPr>
          <p:txBody>
            <a:bodyPr lIns="0" tIns="0" rIns="0" bIns="0" anchor="b">
              <a:spAutoFit/>
            </a:bodyPr>
            <a:lstStyle/>
            <a:p>
              <a:pPr defTabSz="933450">
                <a:defRPr/>
              </a:pPr>
              <a:r>
                <a:rPr lang="en-GB" sz="1400" dirty="0">
                  <a:solidFill>
                    <a:srgbClr val="000000"/>
                  </a:solidFill>
                  <a:latin typeface="Arial"/>
                </a:rPr>
                <a:t>Document</a:t>
              </a:r>
            </a:p>
          </p:txBody>
        </p:sp>
        <p:sp>
          <p:nvSpPr>
            <p:cNvPr id="15"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defTabSz="933450">
                <a:defRPr/>
              </a:pPr>
              <a:r>
                <a:rPr lang="en-GB" sz="1400" dirty="0">
                  <a:solidFill>
                    <a:srgbClr val="000000"/>
                  </a:solidFill>
                  <a:latin typeface="Arial"/>
                </a:rPr>
                <a:t>Date</a:t>
              </a:r>
            </a:p>
          </p:txBody>
        </p:sp>
        <p:sp>
          <p:nvSpPr>
            <p:cNvPr id="16" name="McK Disclaimer" hidden="1"/>
            <p:cNvSpPr>
              <a:spLocks noChangeArrowheads="1"/>
            </p:cNvSpPr>
            <p:nvPr>
              <p:custDataLst>
                <p:tags r:id="rId15"/>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defTabSz="820738" eaLnBrk="0" hangingPunct="0">
                <a:defRPr/>
              </a:pPr>
              <a:r>
                <a:rPr lang="en-GB" sz="900" dirty="0">
                  <a:solidFill>
                    <a:srgbClr val="000000"/>
                  </a:solidFill>
                  <a:latin typeface="Aria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7" name="Working Draft Text" hidden="1"/>
          <p:cNvSpPr>
            <a:spLocks noChangeArrowheads="1"/>
          </p:cNvSpPr>
          <p:nvPr/>
        </p:nvSpPr>
        <p:spPr bwMode="gray">
          <a:xfrm>
            <a:off x="414705" y="504825"/>
            <a:ext cx="3109546" cy="276999"/>
          </a:xfrm>
          <a:prstGeom prst="rect">
            <a:avLst/>
          </a:prstGeom>
          <a:noFill/>
          <a:ln w="9525">
            <a:noFill/>
            <a:miter lim="800000"/>
            <a:headEnd/>
            <a:tailEnd/>
          </a:ln>
          <a:effectLst/>
        </p:spPr>
        <p:txBody>
          <a:bodyPr lIns="0" tIns="0" rIns="0" bIns="0">
            <a:spAutoFit/>
          </a:bodyPr>
          <a:lstStyle/>
          <a:p>
            <a:pPr defTabSz="912813">
              <a:defRPr/>
            </a:pPr>
            <a:r>
              <a:rPr lang="en-US" dirty="0">
                <a:solidFill>
                  <a:srgbClr val="000000"/>
                </a:solidFill>
                <a:latin typeface="Arial"/>
              </a:rPr>
              <a:t>Working Draft    </a:t>
            </a:r>
          </a:p>
        </p:txBody>
      </p:sp>
      <p:sp>
        <p:nvSpPr>
          <p:cNvPr id="18" name="Working Draft" hidden="1"/>
          <p:cNvSpPr txBox="1">
            <a:spLocks noChangeArrowheads="1"/>
          </p:cNvSpPr>
          <p:nvPr/>
        </p:nvSpPr>
        <p:spPr bwMode="gray">
          <a:xfrm>
            <a:off x="414704" y="749301"/>
            <a:ext cx="4043479" cy="184666"/>
          </a:xfrm>
          <a:prstGeom prst="rect">
            <a:avLst/>
          </a:prstGeom>
          <a:noFill/>
          <a:ln w="9525">
            <a:noFill/>
            <a:miter lim="800000"/>
            <a:headEnd/>
            <a:tailEnd/>
          </a:ln>
          <a:effectLst/>
        </p:spPr>
        <p:txBody>
          <a:bodyPr wrap="none" lIns="0" tIns="0" rIns="0" bIns="0">
            <a:spAutoFit/>
          </a:bodyPr>
          <a:lstStyle/>
          <a:p>
            <a:pPr defTabSz="933450">
              <a:defRPr/>
            </a:pPr>
            <a:r>
              <a:rPr lang="en-US" sz="1200" dirty="0">
                <a:solidFill>
                  <a:srgbClr val="FFFFFF"/>
                </a:solidFill>
                <a:latin typeface="Arial"/>
              </a:rPr>
              <a:t>Last Modified 09/20/2007 10:49:20 AM India Standard Time</a:t>
            </a:r>
          </a:p>
        </p:txBody>
      </p:sp>
      <p:sp>
        <p:nvSpPr>
          <p:cNvPr id="19" name="Printed" hidden="1"/>
          <p:cNvSpPr txBox="1">
            <a:spLocks noChangeArrowheads="1"/>
          </p:cNvSpPr>
          <p:nvPr/>
        </p:nvSpPr>
        <p:spPr bwMode="gray">
          <a:xfrm>
            <a:off x="414705" y="971551"/>
            <a:ext cx="3905250" cy="187325"/>
          </a:xfrm>
          <a:prstGeom prst="rect">
            <a:avLst/>
          </a:prstGeom>
          <a:noFill/>
          <a:ln w="9525">
            <a:noFill/>
            <a:miter lim="800000"/>
            <a:headEnd/>
            <a:tailEnd/>
          </a:ln>
          <a:effectLst/>
        </p:spPr>
        <p:txBody>
          <a:bodyPr wrap="none" lIns="0" tIns="0" rIns="0" bIns="0">
            <a:spAutoFit/>
          </a:bodyPr>
          <a:lstStyle/>
          <a:p>
            <a:pPr defTabSz="933450">
              <a:defRPr/>
            </a:pPr>
            <a:r>
              <a:rPr lang="en-US" sz="1200" dirty="0">
                <a:solidFill>
                  <a:srgbClr val="FFFFFF"/>
                </a:solidFill>
                <a:latin typeface="Arial"/>
              </a:rPr>
              <a:t>Printed 06/08/2007 18:26:04 South Africa Standard Time</a:t>
            </a:r>
          </a:p>
        </p:txBody>
      </p:sp>
      <p:sp>
        <p:nvSpPr>
          <p:cNvPr id="1033" name="Rectangle 3"/>
          <p:cNvSpPr>
            <a:spLocks noGrp="1" noChangeArrowheads="1"/>
          </p:cNvSpPr>
          <p:nvPr>
            <p:ph type="title"/>
            <p:custDataLst>
              <p:tags r:id="rId13"/>
            </p:custDataLst>
          </p:nvPr>
        </p:nvSpPr>
        <p:spPr bwMode="gray">
          <a:xfrm>
            <a:off x="121628" y="164586"/>
            <a:ext cx="8793773"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a:t>Click to edit Master title style</a:t>
            </a:r>
          </a:p>
        </p:txBody>
      </p:sp>
      <p:sp>
        <p:nvSpPr>
          <p:cNvPr id="1034" name="Rectangle 4"/>
          <p:cNvSpPr>
            <a:spLocks noGrp="1" noChangeArrowheads="1"/>
          </p:cNvSpPr>
          <p:nvPr>
            <p:ph type="body" idx="1"/>
            <p:custDataLst>
              <p:tags r:id="rId14"/>
            </p:custDataLst>
          </p:nvPr>
        </p:nvSpPr>
        <p:spPr bwMode="gray">
          <a:xfrm>
            <a:off x="126023" y="1298575"/>
            <a:ext cx="8792308" cy="163121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8089933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2813" rtl="0" eaLnBrk="0" fontAlgn="base" hangingPunct="0">
        <a:spcBef>
          <a:spcPct val="0"/>
        </a:spcBef>
        <a:spcAft>
          <a:spcPct val="0"/>
        </a:spcAft>
        <a:defRPr sz="2400" b="1">
          <a:solidFill>
            <a:schemeClr val="bg1"/>
          </a:solidFill>
          <a:latin typeface="+mj-lt"/>
          <a:ea typeface="+mj-ea"/>
          <a:cs typeface="+mj-cs"/>
        </a:defRPr>
      </a:lvl1pPr>
      <a:lvl2pPr algn="l" defTabSz="912813" rtl="0" eaLnBrk="0" fontAlgn="base" hangingPunct="0">
        <a:spcBef>
          <a:spcPct val="0"/>
        </a:spcBef>
        <a:spcAft>
          <a:spcPct val="0"/>
        </a:spcAft>
        <a:defRPr sz="2400" b="1">
          <a:solidFill>
            <a:schemeClr val="bg1"/>
          </a:solidFill>
          <a:latin typeface="Arial Rounded MT Bold" pitchFamily="34" charset="0"/>
        </a:defRPr>
      </a:lvl2pPr>
      <a:lvl3pPr algn="l" defTabSz="912813" rtl="0" eaLnBrk="0" fontAlgn="base" hangingPunct="0">
        <a:spcBef>
          <a:spcPct val="0"/>
        </a:spcBef>
        <a:spcAft>
          <a:spcPct val="0"/>
        </a:spcAft>
        <a:defRPr sz="2400" b="1">
          <a:solidFill>
            <a:schemeClr val="bg1"/>
          </a:solidFill>
          <a:latin typeface="Arial Rounded MT Bold" pitchFamily="34" charset="0"/>
        </a:defRPr>
      </a:lvl3pPr>
      <a:lvl4pPr algn="l" defTabSz="912813" rtl="0" eaLnBrk="0" fontAlgn="base" hangingPunct="0">
        <a:spcBef>
          <a:spcPct val="0"/>
        </a:spcBef>
        <a:spcAft>
          <a:spcPct val="0"/>
        </a:spcAft>
        <a:defRPr sz="2400" b="1">
          <a:solidFill>
            <a:schemeClr val="bg1"/>
          </a:solidFill>
          <a:latin typeface="Arial Rounded MT Bold" pitchFamily="34" charset="0"/>
        </a:defRPr>
      </a:lvl4pPr>
      <a:lvl5pPr algn="l" defTabSz="912813" rtl="0" eaLnBrk="0" fontAlgn="base" hangingPunct="0">
        <a:spcBef>
          <a:spcPct val="0"/>
        </a:spcBef>
        <a:spcAft>
          <a:spcPct val="0"/>
        </a:spcAft>
        <a:defRPr sz="2400" b="1">
          <a:solidFill>
            <a:schemeClr val="bg1"/>
          </a:solidFill>
          <a:latin typeface="Arial Rounded MT Bold" pitchFamily="34" charset="0"/>
        </a:defRPr>
      </a:lvl5pPr>
      <a:lvl6pPr marL="457200" algn="l" defTabSz="912813" rtl="0" eaLnBrk="0" fontAlgn="base" hangingPunct="0">
        <a:spcBef>
          <a:spcPct val="0"/>
        </a:spcBef>
        <a:spcAft>
          <a:spcPct val="0"/>
        </a:spcAft>
        <a:defRPr sz="2400" b="1">
          <a:solidFill>
            <a:schemeClr val="bg1"/>
          </a:solidFill>
          <a:latin typeface="Arial Rounded MT Bold" pitchFamily="34" charset="0"/>
        </a:defRPr>
      </a:lvl6pPr>
      <a:lvl7pPr marL="914400" algn="l" defTabSz="912813" rtl="0" eaLnBrk="0" fontAlgn="base" hangingPunct="0">
        <a:spcBef>
          <a:spcPct val="0"/>
        </a:spcBef>
        <a:spcAft>
          <a:spcPct val="0"/>
        </a:spcAft>
        <a:defRPr sz="2400" b="1">
          <a:solidFill>
            <a:schemeClr val="bg1"/>
          </a:solidFill>
          <a:latin typeface="Arial Rounded MT Bold" pitchFamily="34" charset="0"/>
        </a:defRPr>
      </a:lvl7pPr>
      <a:lvl8pPr marL="1371600" algn="l" defTabSz="912813" rtl="0" eaLnBrk="0" fontAlgn="base" hangingPunct="0">
        <a:spcBef>
          <a:spcPct val="0"/>
        </a:spcBef>
        <a:spcAft>
          <a:spcPct val="0"/>
        </a:spcAft>
        <a:defRPr sz="2400" b="1">
          <a:solidFill>
            <a:schemeClr val="bg1"/>
          </a:solidFill>
          <a:latin typeface="Arial Rounded MT Bold" pitchFamily="34" charset="0"/>
        </a:defRPr>
      </a:lvl8pPr>
      <a:lvl9pPr marL="1828800" algn="l" defTabSz="912813" rtl="0" eaLnBrk="0" fontAlgn="base" hangingPunct="0">
        <a:spcBef>
          <a:spcPct val="0"/>
        </a:spcBef>
        <a:spcAft>
          <a:spcPct val="0"/>
        </a:spcAft>
        <a:defRPr sz="2400" b="1">
          <a:solidFill>
            <a:schemeClr val="bg1"/>
          </a:solidFill>
          <a:latin typeface="Arial Rounded MT Bold" pitchFamily="34" charset="0"/>
        </a:defRPr>
      </a:lvl9pPr>
    </p:titleStyle>
    <p:bodyStyle>
      <a:lvl1pPr marL="342900" indent="-342900" algn="l" defTabSz="950913" rtl="0" eaLnBrk="0" fontAlgn="base" hangingPunct="0">
        <a:spcBef>
          <a:spcPct val="0"/>
        </a:spcBef>
        <a:spcAft>
          <a:spcPct val="0"/>
        </a:spcAft>
        <a:buSzPct val="120000"/>
        <a:buChar char="•"/>
        <a:defRPr sz="2400">
          <a:solidFill>
            <a:schemeClr val="tx1"/>
          </a:solidFill>
          <a:latin typeface="+mn-lt"/>
          <a:ea typeface="+mn-ea"/>
          <a:cs typeface="+mn-cs"/>
        </a:defRPr>
      </a:lvl1pPr>
      <a:lvl2pPr marL="153988" indent="-152400" algn="l" defTabSz="950913" rtl="0" eaLnBrk="0" fontAlgn="base" hangingPunct="0">
        <a:spcBef>
          <a:spcPct val="0"/>
        </a:spcBef>
        <a:spcAft>
          <a:spcPct val="0"/>
        </a:spcAft>
        <a:buClr>
          <a:schemeClr val="tx2"/>
        </a:buClr>
        <a:buSzPct val="120000"/>
        <a:buChar char="•"/>
        <a:defRPr sz="2200">
          <a:solidFill>
            <a:schemeClr val="tx1"/>
          </a:solidFill>
          <a:latin typeface="+mn-lt"/>
        </a:defRPr>
      </a:lvl2pPr>
      <a:lvl3pPr marL="314325" indent="-158750" algn="l" defTabSz="950913" rtl="0" eaLnBrk="0" fontAlgn="base" hangingPunct="0">
        <a:spcBef>
          <a:spcPct val="0"/>
        </a:spcBef>
        <a:spcAft>
          <a:spcPct val="0"/>
        </a:spcAft>
        <a:buClr>
          <a:schemeClr val="tx2"/>
        </a:buClr>
        <a:buFont typeface="Times New Roman" pitchFamily="18" charset="0"/>
        <a:buChar char="–"/>
        <a:defRPr sz="2000">
          <a:solidFill>
            <a:schemeClr val="tx1"/>
          </a:solidFill>
          <a:latin typeface="+mn-lt"/>
        </a:defRPr>
      </a:lvl3pPr>
      <a:lvl4pPr marL="460375" indent="-144463" algn="l" defTabSz="950913" rtl="0" eaLnBrk="0" fontAlgn="base" hangingPunct="0">
        <a:spcBef>
          <a:spcPct val="0"/>
        </a:spcBef>
        <a:spcAft>
          <a:spcPct val="0"/>
        </a:spcAft>
        <a:buClr>
          <a:schemeClr val="tx2"/>
        </a:buClr>
        <a:buSzPct val="89000"/>
        <a:buChar char="•"/>
        <a:defRPr sz="2000">
          <a:solidFill>
            <a:schemeClr val="tx1"/>
          </a:solidFill>
          <a:latin typeface="+mn-lt"/>
        </a:defRPr>
      </a:lvl4pPr>
      <a:lvl5pPr marL="6191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5pPr>
      <a:lvl6pPr marL="10763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6pPr>
      <a:lvl7pPr marL="15335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7pPr>
      <a:lvl8pPr marL="19907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8pPr>
      <a:lvl9pPr marL="24479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8" name="Picture 778" descr="miolo1 fundo branco"/>
          <p:cNvPicPr>
            <a:picLocks noChangeArrowheads="1"/>
          </p:cNvPicPr>
          <p:nvPr>
            <p:custDataLst>
              <p:tags r:id="rId13"/>
            </p:custDataLst>
          </p:nvPr>
        </p:nvPicPr>
        <p:blipFill>
          <a:blip r:embed="rId15"/>
          <a:srcRect/>
          <a:stretch>
            <a:fillRect/>
          </a:stretch>
        </p:blipFill>
        <p:spPr bwMode="auto">
          <a:xfrm>
            <a:off x="1588" y="-3175"/>
            <a:ext cx="9144000" cy="6858000"/>
          </a:xfrm>
          <a:prstGeom prst="rect">
            <a:avLst/>
          </a:prstGeom>
          <a:noFill/>
          <a:ln w="9525">
            <a:noFill/>
            <a:miter lim="800000"/>
            <a:headEnd/>
            <a:tailEnd/>
          </a:ln>
        </p:spPr>
      </p:pic>
      <p:sp>
        <p:nvSpPr>
          <p:cNvPr id="1029" name="doc id"/>
          <p:cNvSpPr>
            <a:spLocks noGrp="1" noChangeArrowheads="1"/>
          </p:cNvSpPr>
          <p:nvPr>
            <p:ph type="ftr" sz="quarter" idx="3"/>
          </p:nvPr>
        </p:nvSpPr>
        <p:spPr bwMode="gray">
          <a:xfrm>
            <a:off x="7975600" y="-3175"/>
            <a:ext cx="939800" cy="762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500">
                <a:solidFill>
                  <a:schemeClr val="accent2"/>
                </a:solidFill>
              </a:defRPr>
            </a:lvl1pPr>
          </a:lstStyle>
          <a:p>
            <a:pPr>
              <a:defRPr/>
            </a:pPr>
            <a:endParaRPr lang="en-ZA" dirty="0">
              <a:solidFill>
                <a:srgbClr val="6AAED8"/>
              </a:solidFill>
            </a:endParaRPr>
          </a:p>
        </p:txBody>
      </p:sp>
      <p:sp>
        <p:nvSpPr>
          <p:cNvPr id="1030" name="Rectangle 2"/>
          <p:cNvSpPr>
            <a:spLocks noGrp="1" noChangeArrowheads="1"/>
          </p:cNvSpPr>
          <p:nvPr>
            <p:ph type="title"/>
          </p:nvPr>
        </p:nvSpPr>
        <p:spPr bwMode="gray">
          <a:xfrm>
            <a:off x="122238" y="230188"/>
            <a:ext cx="8793162" cy="2381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a:t>Click to edit Master title style</a:t>
            </a:r>
            <a:endParaRPr lang="en-GB"/>
          </a:p>
        </p:txBody>
      </p:sp>
      <p:sp>
        <p:nvSpPr>
          <p:cNvPr id="1031" name="Rectangle 3"/>
          <p:cNvSpPr>
            <a:spLocks noGrp="1" noChangeArrowheads="1"/>
          </p:cNvSpPr>
          <p:nvPr>
            <p:ph type="body" idx="1"/>
            <p:custDataLst>
              <p:tags r:id="rId14"/>
            </p:custDataLst>
          </p:nvPr>
        </p:nvSpPr>
        <p:spPr bwMode="gray">
          <a:xfrm>
            <a:off x="125413" y="1298575"/>
            <a:ext cx="8793162" cy="12477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032" name="McK Slide Elements"/>
          <p:cNvGrpSpPr>
            <a:grpSpLocks/>
          </p:cNvGrpSpPr>
          <p:nvPr/>
        </p:nvGrpSpPr>
        <p:grpSpPr bwMode="auto">
          <a:xfrm>
            <a:off x="125413" y="542925"/>
            <a:ext cx="8793162" cy="6288088"/>
            <a:chOff x="77" y="335"/>
            <a:chExt cx="5429" cy="3882"/>
          </a:xfrm>
        </p:grpSpPr>
        <p:sp>
          <p:nvSpPr>
            <p:cNvPr id="2" name="McK Measure" hidden="1"/>
            <p:cNvSpPr txBox="1">
              <a:spLocks noChangeArrowheads="1"/>
            </p:cNvSpPr>
            <p:nvPr userDrawn="1"/>
          </p:nvSpPr>
          <p:spPr bwMode="gray">
            <a:xfrm>
              <a:off x="77" y="335"/>
              <a:ext cx="5429" cy="154"/>
            </a:xfrm>
            <a:prstGeom prst="rect">
              <a:avLst/>
            </a:prstGeom>
            <a:noFill/>
            <a:ln w="9525">
              <a:noFill/>
              <a:miter lim="800000"/>
              <a:headEnd/>
              <a:tailEnd/>
            </a:ln>
            <a:effectLst/>
          </p:spPr>
          <p:txBody>
            <a:bodyPr lIns="0" tIns="0" rIns="0" bIns="0">
              <a:spAutoFit/>
            </a:bodyPr>
            <a:lstStyle/>
            <a:p>
              <a:pPr defTabSz="913526" fontAlgn="auto">
                <a:spcBef>
                  <a:spcPts val="0"/>
                </a:spcBef>
                <a:spcAft>
                  <a:spcPts val="0"/>
                </a:spcAft>
                <a:defRPr/>
              </a:pPr>
              <a:r>
                <a:rPr lang="en-GB" dirty="0">
                  <a:solidFill>
                    <a:srgbClr val="000000"/>
                  </a:solidFill>
                  <a:latin typeface="Arial"/>
                </a:rPr>
                <a:t>Unit of measure</a:t>
              </a:r>
            </a:p>
          </p:txBody>
        </p:sp>
        <p:sp>
          <p:nvSpPr>
            <p:cNvPr id="1033" name="McK Footnote" hidden="1"/>
            <p:cNvSpPr txBox="1">
              <a:spLocks noChangeArrowheads="1"/>
            </p:cNvSpPr>
            <p:nvPr userDrawn="1"/>
          </p:nvSpPr>
          <p:spPr bwMode="gray">
            <a:xfrm>
              <a:off x="79" y="3964"/>
              <a:ext cx="5145" cy="253"/>
            </a:xfrm>
            <a:prstGeom prst="rect">
              <a:avLst/>
            </a:prstGeom>
            <a:noFill/>
            <a:ln w="9525">
              <a:noFill/>
              <a:miter lim="800000"/>
              <a:headEnd/>
              <a:tailEnd/>
            </a:ln>
            <a:effectLst/>
          </p:spPr>
          <p:txBody>
            <a:bodyPr lIns="0" tIns="0" rIns="0" bIns="0" anchor="b">
              <a:spAutoFit/>
            </a:bodyPr>
            <a:lstStyle/>
            <a:p>
              <a:pPr marL="586341" indent="-586341" defTabSz="913526" fontAlgn="auto">
                <a:spcBef>
                  <a:spcPts val="0"/>
                </a:spcBef>
                <a:spcAft>
                  <a:spcPts val="0"/>
                </a:spcAft>
                <a:tabLst>
                  <a:tab pos="544228" algn="r"/>
                </a:tabLst>
                <a:defRPr/>
              </a:pPr>
              <a:r>
                <a:rPr lang="en-GB" sz="1200" dirty="0">
                  <a:solidFill>
                    <a:srgbClr val="000000"/>
                  </a:solidFill>
                  <a:latin typeface="Arial"/>
                </a:rPr>
                <a:t>	*	Footnote</a:t>
              </a:r>
            </a:p>
            <a:p>
              <a:pPr marL="586341" indent="-586341" defTabSz="913526" fontAlgn="auto">
                <a:spcBef>
                  <a:spcPct val="20000"/>
                </a:spcBef>
                <a:spcAft>
                  <a:spcPts val="0"/>
                </a:spcAft>
                <a:tabLst>
                  <a:tab pos="544228" algn="r"/>
                </a:tabLst>
                <a:defRPr/>
              </a:pPr>
              <a:r>
                <a:rPr lang="en-GB" sz="1200" dirty="0">
                  <a:solidFill>
                    <a:srgbClr val="000000"/>
                  </a:solidFill>
                  <a:latin typeface="Arial"/>
                </a:rPr>
                <a:t>Source:		Source</a:t>
              </a:r>
            </a:p>
          </p:txBody>
        </p:sp>
      </p:grpSp>
      <p:sp>
        <p:nvSpPr>
          <p:cNvPr id="1057" name="pg num"/>
          <p:cNvSpPr>
            <a:spLocks noGrp="1" noChangeArrowheads="1"/>
          </p:cNvSpPr>
          <p:nvPr>
            <p:ph type="sldNum" sz="quarter" idx="4"/>
          </p:nvPr>
        </p:nvSpPr>
        <p:spPr bwMode="gray">
          <a:xfrm>
            <a:off x="8053388" y="6611938"/>
            <a:ext cx="862012"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bg1"/>
                </a:solidFill>
              </a:defRPr>
            </a:lvl1pPr>
          </a:lstStyle>
          <a:p>
            <a:pPr>
              <a:defRPr/>
            </a:pPr>
            <a:fld id="{B3DE87F4-0109-4B0E-B87E-7451EC998711}" type="slidenum">
              <a:rPr lang="en-ZA">
                <a:solidFill>
                  <a:srgbClr val="FFFFFF"/>
                </a:solidFill>
              </a:rPr>
              <a:pPr>
                <a:defRPr/>
              </a:pPr>
              <a:t>‹#›</a:t>
            </a:fld>
            <a:endParaRPr lang="en-ZA" dirty="0">
              <a:solidFill>
                <a:srgbClr val="FFFFFF"/>
              </a:solidFill>
            </a:endParaRPr>
          </a:p>
        </p:txBody>
      </p:sp>
      <p:graphicFrame>
        <p:nvGraphicFramePr>
          <p:cNvPr id="1026" name="Rectangle 34" hidden="1"/>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r:id="rId16" imgW="0" imgH="0" progId="">
                  <p:embed/>
                </p:oleObj>
              </mc:Choice>
              <mc:Fallback>
                <p:oleObj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857112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l" defTabSz="912813" rtl="0" eaLnBrk="0" fontAlgn="base" hangingPunct="0">
        <a:lnSpc>
          <a:spcPct val="85000"/>
        </a:lnSpc>
        <a:spcBef>
          <a:spcPct val="0"/>
        </a:spcBef>
        <a:spcAft>
          <a:spcPct val="0"/>
        </a:spcAft>
        <a:defRPr sz="4400" b="1">
          <a:solidFill>
            <a:schemeClr val="bg1"/>
          </a:solidFill>
          <a:latin typeface="+mj-lt"/>
          <a:ea typeface="+mj-ea"/>
          <a:cs typeface="+mj-cs"/>
        </a:defRPr>
      </a:lvl1pPr>
      <a:lvl2pPr algn="l" defTabSz="912813" rtl="0" eaLnBrk="0" fontAlgn="base" hangingPunct="0">
        <a:lnSpc>
          <a:spcPct val="85000"/>
        </a:lnSpc>
        <a:spcBef>
          <a:spcPct val="0"/>
        </a:spcBef>
        <a:spcAft>
          <a:spcPct val="0"/>
        </a:spcAft>
        <a:defRPr sz="4400" b="1">
          <a:solidFill>
            <a:schemeClr val="bg1"/>
          </a:solidFill>
          <a:latin typeface="Arial" charset="0"/>
        </a:defRPr>
      </a:lvl2pPr>
      <a:lvl3pPr algn="l" defTabSz="912813" rtl="0" eaLnBrk="0" fontAlgn="base" hangingPunct="0">
        <a:lnSpc>
          <a:spcPct val="85000"/>
        </a:lnSpc>
        <a:spcBef>
          <a:spcPct val="0"/>
        </a:spcBef>
        <a:spcAft>
          <a:spcPct val="0"/>
        </a:spcAft>
        <a:defRPr sz="4400" b="1">
          <a:solidFill>
            <a:schemeClr val="bg1"/>
          </a:solidFill>
          <a:latin typeface="Arial" charset="0"/>
        </a:defRPr>
      </a:lvl3pPr>
      <a:lvl4pPr algn="l" defTabSz="912813" rtl="0" eaLnBrk="0" fontAlgn="base" hangingPunct="0">
        <a:lnSpc>
          <a:spcPct val="85000"/>
        </a:lnSpc>
        <a:spcBef>
          <a:spcPct val="0"/>
        </a:spcBef>
        <a:spcAft>
          <a:spcPct val="0"/>
        </a:spcAft>
        <a:defRPr sz="4400" b="1">
          <a:solidFill>
            <a:schemeClr val="bg1"/>
          </a:solidFill>
          <a:latin typeface="Arial" charset="0"/>
        </a:defRPr>
      </a:lvl4pPr>
      <a:lvl5pPr algn="l" defTabSz="912813" rtl="0" eaLnBrk="0" fontAlgn="base" hangingPunct="0">
        <a:lnSpc>
          <a:spcPct val="85000"/>
        </a:lnSpc>
        <a:spcBef>
          <a:spcPct val="0"/>
        </a:spcBef>
        <a:spcAft>
          <a:spcPct val="0"/>
        </a:spcAft>
        <a:defRPr sz="4400" b="1">
          <a:solidFill>
            <a:schemeClr val="bg1"/>
          </a:solidFill>
          <a:latin typeface="Arial" charset="0"/>
        </a:defRPr>
      </a:lvl5pPr>
      <a:lvl6pPr marL="466481" algn="l" defTabSz="913526" rtl="0" eaLnBrk="1" fontAlgn="base" hangingPunct="1">
        <a:lnSpc>
          <a:spcPct val="85000"/>
        </a:lnSpc>
        <a:spcBef>
          <a:spcPct val="0"/>
        </a:spcBef>
        <a:spcAft>
          <a:spcPct val="0"/>
        </a:spcAft>
        <a:defRPr b="1">
          <a:solidFill>
            <a:schemeClr val="bg1"/>
          </a:solidFill>
          <a:latin typeface="Arial" charset="0"/>
        </a:defRPr>
      </a:lvl6pPr>
      <a:lvl7pPr marL="932962" algn="l" defTabSz="913526" rtl="0" eaLnBrk="1" fontAlgn="base" hangingPunct="1">
        <a:lnSpc>
          <a:spcPct val="85000"/>
        </a:lnSpc>
        <a:spcBef>
          <a:spcPct val="0"/>
        </a:spcBef>
        <a:spcAft>
          <a:spcPct val="0"/>
        </a:spcAft>
        <a:defRPr b="1">
          <a:solidFill>
            <a:schemeClr val="bg1"/>
          </a:solidFill>
          <a:latin typeface="Arial" charset="0"/>
        </a:defRPr>
      </a:lvl7pPr>
      <a:lvl8pPr marL="1399443" algn="l" defTabSz="913526" rtl="0" eaLnBrk="1" fontAlgn="base" hangingPunct="1">
        <a:lnSpc>
          <a:spcPct val="85000"/>
        </a:lnSpc>
        <a:spcBef>
          <a:spcPct val="0"/>
        </a:spcBef>
        <a:spcAft>
          <a:spcPct val="0"/>
        </a:spcAft>
        <a:defRPr b="1">
          <a:solidFill>
            <a:schemeClr val="bg1"/>
          </a:solidFill>
          <a:latin typeface="Arial" charset="0"/>
        </a:defRPr>
      </a:lvl8pPr>
      <a:lvl9pPr marL="1865925" algn="l" defTabSz="913526" rtl="0" eaLnBrk="1" fontAlgn="base" hangingPunct="1">
        <a:lnSpc>
          <a:spcPct val="85000"/>
        </a:lnSpc>
        <a:spcBef>
          <a:spcPct val="0"/>
        </a:spcBef>
        <a:spcAft>
          <a:spcPct val="0"/>
        </a:spcAft>
        <a:defRPr b="1">
          <a:solidFill>
            <a:schemeClr val="bg1"/>
          </a:solidFill>
          <a:latin typeface="Arial" charset="0"/>
        </a:defRPr>
      </a:lvl9pPr>
    </p:titleStyle>
    <p:bodyStyle>
      <a:lvl1pPr marL="342900" indent="-342900" algn="l" defTabSz="912813" rtl="0" eaLnBrk="0" fontAlgn="base" hangingPunct="0">
        <a:spcBef>
          <a:spcPct val="0"/>
        </a:spcBef>
        <a:spcAft>
          <a:spcPct val="0"/>
        </a:spcAft>
        <a:buSzPct val="120000"/>
        <a:buChar char="•"/>
        <a:defRPr sz="1600">
          <a:solidFill>
            <a:schemeClr val="tx1"/>
          </a:solidFill>
          <a:latin typeface="+mn-lt"/>
          <a:ea typeface="+mn-ea"/>
          <a:cs typeface="+mn-cs"/>
        </a:defRPr>
      </a:lvl1pPr>
      <a:lvl2pPr marL="146050" indent="-144463" algn="l" defTabSz="912813" rtl="0" eaLnBrk="0" fontAlgn="base" hangingPunct="0">
        <a:spcBef>
          <a:spcPct val="0"/>
        </a:spcBef>
        <a:spcAft>
          <a:spcPct val="0"/>
        </a:spcAft>
        <a:buClr>
          <a:schemeClr val="tx2"/>
        </a:buClr>
        <a:buSzPct val="120000"/>
        <a:buChar char="•"/>
        <a:defRPr sz="1600">
          <a:solidFill>
            <a:schemeClr val="tx1"/>
          </a:solidFill>
          <a:latin typeface="+mn-lt"/>
        </a:defRPr>
      </a:lvl2pPr>
      <a:lvl3pPr marL="300038" indent="-150813" algn="l" defTabSz="912813"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39738" indent="-136525" algn="l" defTabSz="912813" rtl="0" eaLnBrk="0" fontAlgn="base" hangingPunct="0">
        <a:spcBef>
          <a:spcPct val="0"/>
        </a:spcBef>
        <a:spcAft>
          <a:spcPct val="0"/>
        </a:spcAft>
        <a:buClr>
          <a:schemeClr val="tx2"/>
        </a:buClr>
        <a:buSzPct val="89000"/>
        <a:buChar char="•"/>
        <a:defRPr sz="1600">
          <a:solidFill>
            <a:schemeClr val="tx1"/>
          </a:solidFill>
          <a:latin typeface="+mn-lt"/>
        </a:defRPr>
      </a:lvl4pPr>
      <a:lvl5pPr marL="593725" indent="-150813" algn="l" defTabSz="912813"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0921"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27402"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3884"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0365"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7.wmf"/><Relationship Id="rId5" Type="http://schemas.openxmlformats.org/officeDocument/2006/relationships/package" Target="../embeddings/Microsoft_Excel_Worksheet.xlsx"/><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mailto:tenderoffice@sars.gov.za" TargetMode="External"/><Relationship Id="rId4" Type="http://schemas.openxmlformats.org/officeDocument/2006/relationships/hyperlink" Target="mailto:rft-professionalservices@sars.gov.z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hyperlink" Target="file:///E:\RFP%2016-2016%20Provision%20of%20Medical%20Aid%20Brokerage%20services%20-final.pdf" TargetMode="Externa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575" y="620159"/>
            <a:ext cx="8240485" cy="866327"/>
          </a:xfrm>
        </p:spPr>
        <p:txBody>
          <a:bodyPr/>
          <a:lstStyle/>
          <a:p>
            <a:pPr marL="268288" indent="0">
              <a:lnSpc>
                <a:spcPct val="150000"/>
              </a:lnSpc>
              <a:buNone/>
              <a:tabLst>
                <a:tab pos="173038" algn="l"/>
                <a:tab pos="898525" algn="l"/>
              </a:tabLst>
            </a:pPr>
            <a:r>
              <a:rPr lang="en-ZA" sz="2000" b="1" dirty="0"/>
              <a:t>Provision of Consultancy Services for the Implementation of Procurement Strategic Initiatives</a:t>
            </a:r>
          </a:p>
        </p:txBody>
      </p:sp>
      <p:sp>
        <p:nvSpPr>
          <p:cNvPr id="8" name="Subtitle 3"/>
          <p:cNvSpPr txBox="1">
            <a:spLocks/>
          </p:cNvSpPr>
          <p:nvPr/>
        </p:nvSpPr>
        <p:spPr bwMode="auto">
          <a:xfrm>
            <a:off x="609601" y="3200096"/>
            <a:ext cx="6942082" cy="1477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Briefing Session	</a:t>
            </a:r>
            <a:r>
              <a:rPr lang="en-ZA" sz="2000" b="1" kern="0" noProof="0" dirty="0">
                <a:solidFill>
                  <a:schemeClr val="bg1"/>
                </a:solidFill>
                <a:cs typeface="Arial" charset="0"/>
              </a:rPr>
              <a:t>25</a:t>
            </a:r>
            <a:r>
              <a:rPr lang="en-ZA" sz="2000" b="1" kern="0" dirty="0">
                <a:solidFill>
                  <a:schemeClr val="bg1"/>
                </a:solidFill>
                <a:cs typeface="Arial" charset="0"/>
              </a:rPr>
              <a:t> July  2017, </a:t>
            </a:r>
            <a:r>
              <a:rPr kumimoji="0" lang="en-ZA" sz="2000" b="1" i="0" u="none" strike="noStrike" kern="0" cap="none" spc="0" normalizeH="0" baseline="0" noProof="0" dirty="0">
                <a:ln>
                  <a:noFill/>
                </a:ln>
                <a:solidFill>
                  <a:schemeClr val="bg1"/>
                </a:solidFill>
                <a:effectLst/>
                <a:uLnTx/>
                <a:uFillTx/>
                <a:cs typeface="Arial" charset="0"/>
              </a:rPr>
              <a:t>14h00</a:t>
            </a:r>
          </a:p>
          <a:p>
            <a:pPr marR="0" lvl="0" algn="l" defTabSz="912813" rtl="0" eaLnBrk="0" fontAlgn="base" latinLnBrk="0" hangingPunct="0">
              <a:lnSpc>
                <a:spcPct val="150000"/>
              </a:lnSpc>
              <a:spcBef>
                <a:spcPct val="0"/>
              </a:spcBef>
              <a:spcAft>
                <a:spcPct val="0"/>
              </a:spcAft>
              <a:buClrTx/>
              <a:buSzPct val="120000"/>
              <a:tabLst>
                <a:tab pos="2244725" algn="l"/>
                <a:tab pos="2336800" algn="l"/>
              </a:tabLst>
              <a:defRPr/>
            </a:pPr>
            <a:r>
              <a:rPr kumimoji="0" lang="en-ZA" sz="2000" b="1" i="0" u="none" strike="noStrike" kern="0" cap="none" spc="0" normalizeH="0" baseline="0" noProof="0" dirty="0">
                <a:ln>
                  <a:noFill/>
                </a:ln>
                <a:solidFill>
                  <a:schemeClr val="bg1"/>
                </a:solidFill>
                <a:effectLst/>
                <a:uLnTx/>
                <a:uFillTx/>
                <a:cs typeface="Arial" charset="0"/>
              </a:rPr>
              <a:t>RFP No</a:t>
            </a:r>
            <a:r>
              <a:rPr lang="en-ZA" sz="2000" b="1" kern="0" noProof="0" dirty="0">
                <a:solidFill>
                  <a:schemeClr val="bg1"/>
                </a:solidFill>
                <a:cs typeface="Arial" charset="0"/>
              </a:rPr>
              <a:t> 		      </a:t>
            </a:r>
            <a:r>
              <a:rPr kumimoji="0" lang="en-ZA" sz="2000" b="1" i="0" u="none" strike="noStrike" kern="0" cap="none" spc="0" normalizeH="0" baseline="0" noProof="0" dirty="0">
                <a:ln>
                  <a:noFill/>
                </a:ln>
                <a:solidFill>
                  <a:schemeClr val="bg1"/>
                </a:solidFill>
                <a:effectLst/>
                <a:uLnTx/>
                <a:uFillTx/>
                <a:cs typeface="Arial" charset="0"/>
              </a:rPr>
              <a:t>RFP </a:t>
            </a:r>
            <a:r>
              <a:rPr lang="en-ZA" sz="2000" b="1" kern="0" noProof="0" dirty="0">
                <a:solidFill>
                  <a:schemeClr val="bg1"/>
                </a:solidFill>
                <a:cs typeface="Arial" charset="0"/>
              </a:rPr>
              <a:t>10</a:t>
            </a:r>
            <a:r>
              <a:rPr kumimoji="0" lang="en-ZA" sz="2000" b="1" i="0" u="none" strike="noStrike" kern="0" cap="none" spc="0" normalizeH="0" baseline="0" noProof="0" dirty="0">
                <a:ln>
                  <a:noFill/>
                </a:ln>
                <a:solidFill>
                  <a:schemeClr val="bg1"/>
                </a:solidFill>
                <a:effectLst/>
                <a:uLnTx/>
                <a:uFillTx/>
                <a:cs typeface="Arial" charset="0"/>
              </a:rPr>
              <a:t>/2017</a:t>
            </a:r>
          </a:p>
          <a:p>
            <a:pPr marR="0" lvl="0" algn="l" defTabSz="912813" rtl="0" eaLnBrk="0" fontAlgn="base" latinLnBrk="0" hangingPunct="0">
              <a:lnSpc>
                <a:spcPct val="150000"/>
              </a:lnSpc>
              <a:spcBef>
                <a:spcPct val="0"/>
              </a:spcBef>
              <a:spcAft>
                <a:spcPct val="0"/>
              </a:spcAft>
              <a:buClrTx/>
              <a:buSzPct val="120000"/>
              <a:tabLst/>
              <a:defRPr/>
            </a:pPr>
            <a:r>
              <a:rPr kumimoji="0" lang="en-ZA" sz="2000" b="1" i="0" u="none" strike="noStrike" kern="0" cap="none" spc="0" normalizeH="0" baseline="0" noProof="0" dirty="0">
                <a:ln>
                  <a:noFill/>
                </a:ln>
                <a:solidFill>
                  <a:schemeClr val="bg1"/>
                </a:solidFill>
                <a:effectLst/>
                <a:uLnTx/>
                <a:uFillTx/>
                <a:cs typeface="Arial" charset="0"/>
              </a:rPr>
              <a:t>Closing Date      	</a:t>
            </a:r>
            <a:r>
              <a:rPr lang="en-ZA" sz="2000" b="1" kern="0" noProof="0" dirty="0">
                <a:solidFill>
                  <a:schemeClr val="bg1"/>
                </a:solidFill>
                <a:cs typeface="Arial" charset="0"/>
              </a:rPr>
              <a:t>16 August</a:t>
            </a:r>
            <a:r>
              <a:rPr kumimoji="0" lang="en-ZA" sz="2000" b="1" i="0" u="none" strike="noStrike" kern="0" cap="none" spc="0" normalizeH="0" noProof="0" dirty="0">
                <a:ln>
                  <a:noFill/>
                </a:ln>
                <a:solidFill>
                  <a:schemeClr val="bg1"/>
                </a:solidFill>
                <a:effectLst/>
                <a:uLnTx/>
                <a:uFillTx/>
                <a:cs typeface="Arial" charset="0"/>
              </a:rPr>
              <a:t> </a:t>
            </a:r>
            <a:r>
              <a:rPr kumimoji="0" lang="en-ZA" sz="2000" b="1" i="0" u="none" strike="noStrike" kern="0" cap="none" spc="0" normalizeH="0" baseline="0" noProof="0" dirty="0">
                <a:ln>
                  <a:noFill/>
                </a:ln>
                <a:solidFill>
                  <a:schemeClr val="bg1"/>
                </a:solidFill>
                <a:effectLst/>
                <a:uLnTx/>
                <a:uFillTx/>
                <a:cs typeface="Arial" charset="0"/>
              </a:rPr>
              <a:t>2017,</a:t>
            </a:r>
            <a:r>
              <a:rPr kumimoji="0" lang="en-ZA" sz="2000" b="1" i="0" u="none" strike="noStrike" kern="0" cap="none" spc="0" normalizeH="0" noProof="0" dirty="0">
                <a:ln>
                  <a:noFill/>
                </a:ln>
                <a:solidFill>
                  <a:schemeClr val="bg1"/>
                </a:solidFill>
                <a:effectLst/>
                <a:uLnTx/>
                <a:uFillTx/>
                <a:cs typeface="Arial" charset="0"/>
              </a:rPr>
              <a:t>  </a:t>
            </a:r>
            <a:r>
              <a:rPr kumimoji="0" lang="en-ZA" sz="2000" b="1" i="0" u="none" strike="noStrike" kern="0" cap="none" spc="0" normalizeH="0" baseline="0" noProof="0" dirty="0">
                <a:ln>
                  <a:noFill/>
                </a:ln>
                <a:solidFill>
                  <a:schemeClr val="bg1"/>
                </a:solidFill>
                <a:effectLst/>
                <a:uLnTx/>
                <a:uFillTx/>
                <a:cs typeface="Arial" charset="0"/>
              </a:rPr>
              <a:t>11h00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 y="218446"/>
            <a:ext cx="9009993" cy="261610"/>
          </a:xfrm>
          <a:noFill/>
          <a:ln w="9525">
            <a:noFill/>
            <a:miter lim="800000"/>
            <a:headEnd/>
            <a:tailEnd/>
          </a:ln>
        </p:spPr>
        <p:txBody>
          <a:bodyPr vert="horz" wrap="square" lIns="360000" tIns="0" rIns="0" bIns="0" numCol="1" anchor="ctr" anchorCtr="0" compatLnSpc="1">
            <a:prstTxWarp prst="textNoShape">
              <a:avLst/>
            </a:prstTxWarp>
            <a:spAutoFit/>
          </a:bodyPr>
          <a:lstStyle/>
          <a:p>
            <a:pPr defTabSz="914400" eaLnBrk="1" hangingPunct="1"/>
            <a:r>
              <a:rPr lang="en-ZA" sz="2000" kern="1200" dirty="0">
                <a:effectLst>
                  <a:outerShdw blurRad="38100" dist="38100" dir="2700000" algn="tl">
                    <a:srgbClr val="000000">
                      <a:alpha val="43137"/>
                    </a:srgbClr>
                  </a:outerShdw>
                </a:effectLst>
              </a:rPr>
              <a:t>Technical Requirements</a:t>
            </a:r>
          </a:p>
        </p:txBody>
      </p:sp>
      <p:sp>
        <p:nvSpPr>
          <p:cNvPr id="3" name="Content Placeholder 2"/>
          <p:cNvSpPr>
            <a:spLocks noGrp="1"/>
          </p:cNvSpPr>
          <p:nvPr>
            <p:ph idx="1"/>
          </p:nvPr>
        </p:nvSpPr>
        <p:spPr>
          <a:xfrm>
            <a:off x="110359" y="760094"/>
            <a:ext cx="9033641" cy="693010"/>
          </a:xfrm>
        </p:spPr>
        <p:txBody>
          <a:bodyPr/>
          <a:lstStyle/>
          <a:p>
            <a:pPr marL="180975" indent="-3175">
              <a:lnSpc>
                <a:spcPct val="150000"/>
              </a:lnSpc>
              <a:buNone/>
            </a:pPr>
            <a:r>
              <a:rPr lang="en-GB" kern="1200" dirty="0">
                <a:solidFill>
                  <a:schemeClr val="tx2">
                    <a:lumMod val="50000"/>
                  </a:schemeClr>
                </a:solidFill>
                <a:latin typeface="Arial" charset="0"/>
              </a:rPr>
              <a:t>Bidders are required to </a:t>
            </a:r>
            <a:r>
              <a:rPr lang="en-ZA" kern="1200" dirty="0">
                <a:solidFill>
                  <a:schemeClr val="tx2">
                    <a:lumMod val="50000"/>
                  </a:schemeClr>
                </a:solidFill>
                <a:latin typeface="Arial" charset="0"/>
              </a:rPr>
              <a:t>complete Annexure A2 to assist the evaluators to locate technical responses.</a:t>
            </a:r>
            <a:endParaRPr lang="en-ZA" sz="1400" dirty="0">
              <a:solidFill>
                <a:schemeClr val="tx2">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7ABC2798-EB18-44DC-8EE5-F31FF9AF6718}" type="slidenum">
              <a:rPr lang="en-ZA" smtClean="0"/>
              <a:pPr>
                <a:defRPr/>
              </a:pPr>
              <a:t>10</a:t>
            </a:fld>
            <a:endParaRPr lang="en-ZA" dirty="0"/>
          </a:p>
        </p:txBody>
      </p:sp>
      <p:graphicFrame>
        <p:nvGraphicFramePr>
          <p:cNvPr id="5" name="Object 4"/>
          <p:cNvGraphicFramePr>
            <a:graphicFrameLocks noChangeAspect="1"/>
          </p:cNvGraphicFramePr>
          <p:nvPr>
            <p:extLst>
              <p:ext uri="{D42A27DB-BD31-4B8C-83A1-F6EECF244321}">
                <p14:modId xmlns:p14="http://schemas.microsoft.com/office/powerpoint/2010/main" val="2557899783"/>
              </p:ext>
            </p:extLst>
          </p:nvPr>
        </p:nvGraphicFramePr>
        <p:xfrm>
          <a:off x="160338" y="1806575"/>
          <a:ext cx="8876982" cy="2765425"/>
        </p:xfrm>
        <a:graphic>
          <a:graphicData uri="http://schemas.openxmlformats.org/presentationml/2006/ole">
            <mc:AlternateContent xmlns:mc="http://schemas.openxmlformats.org/markup-compatibility/2006">
              <mc:Choice xmlns:v="urn:schemas-microsoft-com:vml" Requires="v">
                <p:oleObj name="Document" r:id="rId3" imgW="8293639" imgH="2825761" progId="Word.Document.12">
                  <p:embed/>
                </p:oleObj>
              </mc:Choice>
              <mc:Fallback>
                <p:oleObj name="Document" r:id="rId3" imgW="8293639" imgH="2825761" progId="Word.Document.12">
                  <p:embed/>
                  <p:pic>
                    <p:nvPicPr>
                      <p:cNvPr id="0" name=""/>
                      <p:cNvPicPr/>
                      <p:nvPr/>
                    </p:nvPicPr>
                    <p:blipFill>
                      <a:blip r:embed="rId4"/>
                      <a:stretch>
                        <a:fillRect/>
                      </a:stretch>
                    </p:blipFill>
                    <p:spPr>
                      <a:xfrm>
                        <a:off x="160338" y="1806575"/>
                        <a:ext cx="8876982" cy="2765425"/>
                      </a:xfrm>
                      <a:prstGeom prst="rect">
                        <a:avLst/>
                      </a:prstGeom>
                      <a:solidFill>
                        <a:schemeClr val="accent1"/>
                      </a:solidFill>
                    </p:spPr>
                  </p:pic>
                </p:oleObj>
              </mc:Fallback>
            </mc:AlternateContent>
          </a:graphicData>
        </a:graphic>
      </p:graphicFrame>
      <p:sp>
        <p:nvSpPr>
          <p:cNvPr id="8" name="Slide Number Placeholder 7"/>
          <p:cNvSpPr txBox="1">
            <a:spLocks/>
          </p:cNvSpPr>
          <p:nvPr/>
        </p:nvSpPr>
        <p:spPr bwMode="gray">
          <a:xfrm>
            <a:off x="6963021" y="6519723"/>
            <a:ext cx="86201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ZA" dirty="0">
                <a:solidFill>
                  <a:schemeClr val="tx1"/>
                </a:solidFill>
              </a:rPr>
              <a:t>             </a:t>
            </a:r>
            <a:fld id="{1D46AC71-C261-4AF3-BFB1-CCAEF8821007}" type="slidenum">
              <a:rPr lang="en-ZA" smtClean="0">
                <a:solidFill>
                  <a:schemeClr val="tx1"/>
                </a:solidFill>
              </a:rPr>
              <a:pPr algn="ctr">
                <a:defRPr/>
              </a:pPr>
              <a:t>10</a:t>
            </a:fld>
            <a:endParaRPr lang="en-ZA" dirty="0">
              <a:solidFill>
                <a:schemeClr val="tx1"/>
              </a:solidFill>
            </a:endParaRPr>
          </a:p>
        </p:txBody>
      </p:sp>
    </p:spTree>
    <p:extLst>
      <p:ext uri="{BB962C8B-B14F-4D97-AF65-F5344CB8AC3E}">
        <p14:creationId xmlns:p14="http://schemas.microsoft.com/office/powerpoint/2010/main" val="363671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44080" y="6534142"/>
            <a:ext cx="862012" cy="184666"/>
          </a:xfrm>
        </p:spPr>
        <p:txBody>
          <a:bodyPr/>
          <a:lstStyle/>
          <a:p>
            <a:pPr algn="ctr">
              <a:defRPr/>
            </a:pPr>
            <a:fld id="{1D46AC71-C261-4AF3-BFB1-CCAEF8821007}" type="slidenum">
              <a:rPr lang="en-ZA" smtClean="0">
                <a:solidFill>
                  <a:schemeClr val="tx1"/>
                </a:solidFill>
              </a:rPr>
              <a:pPr algn="ctr">
                <a:defRPr/>
              </a:pPr>
              <a:t>11</a:t>
            </a:fld>
            <a:endParaRPr lang="en-ZA" dirty="0">
              <a:solidFill>
                <a:schemeClr val="tx1"/>
              </a:solidFill>
            </a:endParaRPr>
          </a:p>
        </p:txBody>
      </p:sp>
      <p:sp>
        <p:nvSpPr>
          <p:cNvPr id="7" name="Rectangle 3"/>
          <p:cNvSpPr>
            <a:spLocks noChangeArrowheads="1"/>
          </p:cNvSpPr>
          <p:nvPr/>
        </p:nvSpPr>
        <p:spPr bwMode="auto">
          <a:xfrm>
            <a:off x="500034" y="1071563"/>
            <a:ext cx="8215341" cy="5218112"/>
          </a:xfrm>
          <a:prstGeom prst="rect">
            <a:avLst/>
          </a:prstGeom>
          <a:noFill/>
          <a:ln w="9525" algn="ctr">
            <a:noFill/>
            <a:miter lim="800000"/>
            <a:headEnd/>
            <a:tailEnd/>
          </a:ln>
        </p:spPr>
        <p:txBody>
          <a:bodyPr/>
          <a:lstStyle/>
          <a:p>
            <a:pPr marL="228600" indent="-228600" algn="l">
              <a:lnSpc>
                <a:spcPct val="135000"/>
              </a:lnSpc>
              <a:spcBef>
                <a:spcPct val="75000"/>
              </a:spcBef>
              <a:spcAft>
                <a:spcPct val="10000"/>
              </a:spcAft>
              <a:buClr>
                <a:schemeClr val="accent1"/>
              </a:buClr>
            </a:pPr>
            <a:r>
              <a:rPr lang="en-US" sz="2000" b="1" dirty="0">
                <a:solidFill>
                  <a:srgbClr val="BFBFBF"/>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2000" b="1" dirty="0">
                <a:solidFill>
                  <a:srgbClr val="BFBFBF"/>
                </a:solidFill>
              </a:rPr>
              <a:t>2. RFP Timelines </a:t>
            </a:r>
          </a:p>
          <a:p>
            <a:pPr marL="228600" indent="-228600">
              <a:lnSpc>
                <a:spcPct val="135000"/>
              </a:lnSpc>
              <a:spcBef>
                <a:spcPct val="75000"/>
              </a:spcBef>
              <a:spcAft>
                <a:spcPct val="10000"/>
              </a:spcAft>
              <a:buClr>
                <a:schemeClr val="accent1"/>
              </a:buClr>
            </a:pPr>
            <a:r>
              <a:rPr lang="en-ZA" sz="2000" b="1" dirty="0">
                <a:solidFill>
                  <a:srgbClr val="BFBFBF"/>
                </a:solidFill>
              </a:rPr>
              <a:t>3. Background &amp; Scope of work</a:t>
            </a:r>
          </a:p>
          <a:p>
            <a:pPr marL="228600" indent="-228600">
              <a:lnSpc>
                <a:spcPct val="135000"/>
              </a:lnSpc>
              <a:spcBef>
                <a:spcPct val="75000"/>
              </a:spcBef>
              <a:spcAft>
                <a:spcPct val="10000"/>
              </a:spcAft>
              <a:buClr>
                <a:schemeClr val="accent1"/>
              </a:buClr>
            </a:pPr>
            <a:r>
              <a:rPr lang="en-ZA" sz="2000" b="1" dirty="0">
                <a:solidFill>
                  <a:srgbClr val="BFBFBF"/>
                </a:solidFill>
              </a:rPr>
              <a:t>4. Bid Evaluation Process </a:t>
            </a:r>
          </a:p>
          <a:p>
            <a:pPr marL="228600" indent="-228600">
              <a:lnSpc>
                <a:spcPct val="135000"/>
              </a:lnSpc>
              <a:spcBef>
                <a:spcPct val="75000"/>
              </a:spcBef>
              <a:spcAft>
                <a:spcPct val="10000"/>
              </a:spcAft>
              <a:buClr>
                <a:schemeClr val="accent1"/>
              </a:buClr>
            </a:pPr>
            <a:r>
              <a:rPr lang="en-ZA" sz="2000" b="1" dirty="0">
                <a:solidFill>
                  <a:srgbClr val="FF0000"/>
                </a:solidFill>
              </a:rPr>
              <a:t>5. PRICE &amp; BBBEE</a:t>
            </a:r>
          </a:p>
          <a:p>
            <a:pPr marL="228600" indent="-228600">
              <a:lnSpc>
                <a:spcPct val="135000"/>
              </a:lnSpc>
              <a:spcBef>
                <a:spcPct val="75000"/>
              </a:spcBef>
              <a:spcAft>
                <a:spcPct val="10000"/>
              </a:spcAft>
              <a:buClr>
                <a:schemeClr val="accent1"/>
              </a:buClr>
            </a:pPr>
            <a:r>
              <a:rPr lang="en-ZA" sz="2000" b="1" dirty="0">
                <a:solidFill>
                  <a:schemeClr val="tx2"/>
                </a:solidFill>
              </a:rPr>
              <a:t>6. Draft SLA</a:t>
            </a:r>
          </a:p>
          <a:p>
            <a:pPr marL="228600" indent="-228600">
              <a:lnSpc>
                <a:spcPct val="135000"/>
              </a:lnSpc>
              <a:spcBef>
                <a:spcPct val="75000"/>
              </a:spcBef>
              <a:spcAft>
                <a:spcPct val="10000"/>
              </a:spcAft>
              <a:buClr>
                <a:schemeClr val="accent1"/>
              </a:buClr>
            </a:pPr>
            <a:r>
              <a:rPr lang="en-ZA" sz="2000" b="1" dirty="0">
                <a:solidFill>
                  <a:schemeClr val="tx2"/>
                </a:solidFill>
              </a:rPr>
              <a:t>7. RFP submission and contact details</a:t>
            </a:r>
          </a:p>
          <a:p>
            <a:pPr marL="228600" indent="-228600">
              <a:lnSpc>
                <a:spcPct val="135000"/>
              </a:lnSpc>
              <a:spcBef>
                <a:spcPct val="75000"/>
              </a:spcBef>
              <a:spcAft>
                <a:spcPct val="10000"/>
              </a:spcAft>
              <a:buClr>
                <a:schemeClr val="accent1"/>
              </a:buClr>
            </a:pPr>
            <a:r>
              <a:rPr lang="en-ZA" sz="2000" b="1" dirty="0">
                <a:solidFill>
                  <a:schemeClr val="tx2"/>
                </a:solidFill>
              </a:rPr>
              <a:t>8. Q&amp;A</a:t>
            </a:r>
            <a:endParaRPr lang="en-ZA" sz="1200" dirty="0"/>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lvl1pPr defTabSz="914400" eaLnBrk="1" hangingPunct="1">
              <a:lnSpc>
                <a:spcPct val="85000"/>
              </a:lnSpc>
              <a:defRPr sz="2000" b="1">
                <a:solidFill>
                  <a:schemeClr val="bg1"/>
                </a:solidFill>
                <a:effectLst>
                  <a:outerShdw blurRad="38100" dist="38100" dir="2700000" algn="tl">
                    <a:srgbClr val="000000">
                      <a:alpha val="43137"/>
                    </a:srgbClr>
                  </a:outerShdw>
                </a:effectLst>
                <a:latin typeface="+mj-lt"/>
                <a:ea typeface="+mj-ea"/>
                <a:cs typeface="+mj-cs"/>
              </a:defRPr>
            </a:lvl1pPr>
            <a:lvl2pPr defTabSz="912813" eaLnBrk="0" hangingPunct="0">
              <a:lnSpc>
                <a:spcPct val="85000"/>
              </a:lnSpc>
              <a:defRPr sz="4400" b="1">
                <a:solidFill>
                  <a:schemeClr val="bg1"/>
                </a:solidFill>
              </a:defRPr>
            </a:lvl2pPr>
            <a:lvl3pPr defTabSz="912813" eaLnBrk="0" hangingPunct="0">
              <a:lnSpc>
                <a:spcPct val="85000"/>
              </a:lnSpc>
              <a:defRPr sz="4400" b="1">
                <a:solidFill>
                  <a:schemeClr val="bg1"/>
                </a:solidFill>
              </a:defRPr>
            </a:lvl3pPr>
            <a:lvl4pPr defTabSz="912813" eaLnBrk="0" hangingPunct="0">
              <a:lnSpc>
                <a:spcPct val="85000"/>
              </a:lnSpc>
              <a:defRPr sz="4400" b="1">
                <a:solidFill>
                  <a:schemeClr val="bg1"/>
                </a:solidFill>
              </a:defRPr>
            </a:lvl4pPr>
            <a:lvl5pPr defTabSz="912813" eaLnBrk="0" hangingPunct="0">
              <a:lnSpc>
                <a:spcPct val="85000"/>
              </a:lnSpc>
              <a:defRPr sz="4400" b="1">
                <a:solidFill>
                  <a:schemeClr val="bg1"/>
                </a:solidFill>
              </a:defRPr>
            </a:lvl5pPr>
            <a:lvl6pPr marL="466481" defTabSz="913526" fontAlgn="base">
              <a:lnSpc>
                <a:spcPct val="85000"/>
              </a:lnSpc>
              <a:spcBef>
                <a:spcPct val="0"/>
              </a:spcBef>
              <a:spcAft>
                <a:spcPct val="0"/>
              </a:spcAft>
              <a:defRPr b="1">
                <a:solidFill>
                  <a:schemeClr val="bg1"/>
                </a:solidFill>
              </a:defRPr>
            </a:lvl6pPr>
            <a:lvl7pPr marL="932962" defTabSz="913526" fontAlgn="base">
              <a:lnSpc>
                <a:spcPct val="85000"/>
              </a:lnSpc>
              <a:spcBef>
                <a:spcPct val="0"/>
              </a:spcBef>
              <a:spcAft>
                <a:spcPct val="0"/>
              </a:spcAft>
              <a:defRPr b="1">
                <a:solidFill>
                  <a:schemeClr val="bg1"/>
                </a:solidFill>
              </a:defRPr>
            </a:lvl7pPr>
            <a:lvl8pPr marL="1399443" defTabSz="913526" fontAlgn="base">
              <a:lnSpc>
                <a:spcPct val="85000"/>
              </a:lnSpc>
              <a:spcBef>
                <a:spcPct val="0"/>
              </a:spcBef>
              <a:spcAft>
                <a:spcPct val="0"/>
              </a:spcAft>
              <a:defRPr b="1">
                <a:solidFill>
                  <a:schemeClr val="bg1"/>
                </a:solidFill>
              </a:defRPr>
            </a:lvl8pPr>
            <a:lvl9pPr marL="1865925" defTabSz="913526" fontAlgn="base">
              <a:lnSpc>
                <a:spcPct val="85000"/>
              </a:lnSpc>
              <a:spcBef>
                <a:spcPct val="0"/>
              </a:spcBef>
              <a:spcAft>
                <a:spcPct val="0"/>
              </a:spcAft>
              <a:defRPr b="1">
                <a:solidFill>
                  <a:schemeClr val="bg1"/>
                </a:solidFill>
              </a:defRPr>
            </a:lvl9pPr>
          </a:lstStyle>
          <a:p>
            <a:r>
              <a:rPr lang="en-ZA" dirty="0"/>
              <a:t>Table of Content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3811" y="2230211"/>
            <a:ext cx="8240485" cy="1169551"/>
          </a:xfrm>
        </p:spPr>
        <p:txBody>
          <a:bodyPr/>
          <a:lstStyle/>
          <a:p>
            <a:pPr marL="0" indent="0" algn="ctr">
              <a:buNone/>
            </a:pPr>
            <a:endParaRPr lang="en-ZA" sz="1600" dirty="0"/>
          </a:p>
          <a:p>
            <a:pPr marL="0" indent="0" algn="ctr">
              <a:buNone/>
            </a:pPr>
            <a:r>
              <a:rPr lang="en-ZA" sz="2000" b="1" dirty="0">
                <a:effectLst>
                  <a:outerShdw blurRad="38100" dist="38100" dir="2700000" algn="tl">
                    <a:srgbClr val="000000">
                      <a:alpha val="43137"/>
                    </a:srgbClr>
                  </a:outerShdw>
                </a:effectLst>
              </a:rPr>
              <a:t>Bid Evaluation Process  Gate 2 (Price &amp; BBBEE) </a:t>
            </a:r>
          </a:p>
          <a:p>
            <a:pPr marL="0" indent="0" algn="ctr">
              <a:buNone/>
            </a:pPr>
            <a:endParaRPr lang="en-ZA" sz="2000" b="1" dirty="0"/>
          </a:p>
          <a:p>
            <a:pPr marL="0" indent="0" algn="ctr">
              <a:buNone/>
            </a:pPr>
            <a:r>
              <a:rPr lang="en-ZA" sz="2000" b="1" dirty="0"/>
              <a:t>PRICING </a:t>
            </a:r>
          </a:p>
        </p:txBody>
      </p:sp>
    </p:spTree>
    <p:extLst>
      <p:ext uri="{BB962C8B-B14F-4D97-AF65-F5344CB8AC3E}">
        <p14:creationId xmlns:p14="http://schemas.microsoft.com/office/powerpoint/2010/main" val="43140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fld id="{25B0C65C-ACB3-41B3-B9D6-603EB25AD180}" type="slidenum">
              <a:rPr lang="en-ZA" smtClean="0">
                <a:solidFill>
                  <a:srgbClr val="000000"/>
                </a:solidFill>
              </a:rPr>
              <a:pPr/>
              <a:t>13</a:t>
            </a:fld>
            <a:endParaRPr lang="en-ZA" dirty="0">
              <a:solidFill>
                <a:srgbClr val="000000"/>
              </a:solidFill>
            </a:endParaRPr>
          </a:p>
        </p:txBody>
      </p:sp>
      <p:sp>
        <p:nvSpPr>
          <p:cNvPr id="7"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a:solidFill>
                  <a:srgbClr val="FFFFFF"/>
                </a:solidFill>
                <a:effectLst>
                  <a:outerShdw blurRad="38100" dist="38100" dir="2700000" algn="tl">
                    <a:srgbClr val="000000">
                      <a:alpha val="43137"/>
                    </a:srgbClr>
                  </a:outerShdw>
                </a:effectLst>
              </a:rPr>
              <a:t>Bid Evaluation Process  Gate 2 – </a:t>
            </a:r>
            <a:r>
              <a:rPr lang="en-ZA" sz="2000" b="1" dirty="0">
                <a:solidFill>
                  <a:srgbClr val="FFFFFF"/>
                </a:solidFill>
                <a:effectLst>
                  <a:outerShdw blurRad="38100" dist="38100" dir="2700000" algn="tl">
                    <a:srgbClr val="000000">
                      <a:alpha val="43137"/>
                    </a:srgbClr>
                  </a:outerShdw>
                </a:effectLst>
                <a:latin typeface="Arial"/>
              </a:rPr>
              <a:t>Price</a:t>
            </a:r>
          </a:p>
        </p:txBody>
      </p:sp>
      <p:sp>
        <p:nvSpPr>
          <p:cNvPr id="5" name="Rectangle 4"/>
          <p:cNvSpPr/>
          <p:nvPr/>
        </p:nvSpPr>
        <p:spPr>
          <a:xfrm>
            <a:off x="149542" y="1717288"/>
            <a:ext cx="8844915" cy="461665"/>
          </a:xfrm>
          <a:prstGeom prst="rect">
            <a:avLst/>
          </a:prstGeom>
        </p:spPr>
        <p:txBody>
          <a:bodyPr wrap="square">
            <a:spAutoFit/>
          </a:bodyPr>
          <a:lstStyle/>
          <a:p>
            <a:pPr algn="just">
              <a:lnSpc>
                <a:spcPct val="150000"/>
              </a:lnSpc>
            </a:pPr>
            <a:r>
              <a:rPr lang="en-ZA" sz="1400" b="1" u="sng" dirty="0">
                <a:solidFill>
                  <a:srgbClr val="003366"/>
                </a:solidFill>
                <a:ea typeface="Times New Roman" pitchFamily="18" charset="0"/>
                <a:cs typeface="Tahoma" pitchFamily="34" charset="0"/>
              </a:rPr>
              <a:t>Stage 1: Price Evaluation (80 points)</a:t>
            </a:r>
            <a:r>
              <a:rPr lang="en-ZA" sz="1600" b="1" u="sng" dirty="0">
                <a:solidFill>
                  <a:srgbClr val="003366"/>
                </a:solidFill>
                <a:ea typeface="Times New Roman" pitchFamily="18" charset="0"/>
                <a:cs typeface="Tahoma"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2727035029"/>
              </p:ext>
            </p:extLst>
          </p:nvPr>
        </p:nvGraphicFramePr>
        <p:xfrm>
          <a:off x="447675" y="4271834"/>
          <a:ext cx="6243161" cy="1141846"/>
        </p:xfrm>
        <a:graphic>
          <a:graphicData uri="http://schemas.openxmlformats.org/drawingml/2006/table">
            <a:tbl>
              <a:tblPr firstRow="1" firstCol="1" bandRow="1">
                <a:tableStyleId>{5C22544A-7EE6-4342-B048-85BDC9FD1C3A}</a:tableStyleId>
              </a:tblPr>
              <a:tblGrid>
                <a:gridCol w="3738087">
                  <a:extLst>
                    <a:ext uri="{9D8B030D-6E8A-4147-A177-3AD203B41FA5}">
                      <a16:colId xmlns:a16="http://schemas.microsoft.com/office/drawing/2014/main" val="20000"/>
                    </a:ext>
                  </a:extLst>
                </a:gridCol>
                <a:gridCol w="2505074">
                  <a:extLst>
                    <a:ext uri="{9D8B030D-6E8A-4147-A177-3AD203B41FA5}">
                      <a16:colId xmlns:a16="http://schemas.microsoft.com/office/drawing/2014/main" val="20001"/>
                    </a:ext>
                  </a:extLst>
                </a:gridCol>
              </a:tblGrid>
              <a:tr h="178934">
                <a:tc>
                  <a:txBody>
                    <a:body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Adjudication Criteria</a:t>
                      </a:r>
                      <a:endParaRPr lang="en-ZA" sz="1400" b="1" kern="1200" dirty="0">
                        <a:solidFill>
                          <a:schemeClr val="bg1"/>
                        </a:solidFill>
                        <a:latin typeface="Arial" charset="0"/>
                        <a:ea typeface="+mn-ea"/>
                        <a:cs typeface="+mn-cs"/>
                      </a:endParaRPr>
                    </a:p>
                  </a:txBody>
                  <a:tcPr marL="68580" marR="68580" marT="0" marB="0" anchor="ctr">
                    <a:solidFill>
                      <a:schemeClr val="tx2">
                        <a:lumMod val="75000"/>
                      </a:schemeClr>
                    </a:solidFill>
                  </a:tcPr>
                </a:tc>
                <a:tc>
                  <a:txBody>
                    <a:body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Points</a:t>
                      </a:r>
                      <a:endParaRPr lang="en-ZA" sz="1400" b="1" kern="1200" dirty="0">
                        <a:solidFill>
                          <a:schemeClr val="bg1"/>
                        </a:solidFill>
                        <a:latin typeface="Arial" charset="0"/>
                        <a:ea typeface="+mn-ea"/>
                        <a:cs typeface="+mn-cs"/>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928486">
                <a:tc>
                  <a:txBody>
                    <a:body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200" b="1" kern="1200" dirty="0">
                          <a:solidFill>
                            <a:schemeClr val="tx2">
                              <a:lumMod val="75000"/>
                            </a:schemeClr>
                          </a:solidFill>
                          <a:latin typeface="+mn-lt"/>
                          <a:ea typeface="+mn-ea"/>
                          <a:cs typeface="+mn-cs"/>
                        </a:rPr>
                        <a:t>Price Evaluation</a:t>
                      </a:r>
                    </a:p>
                    <a:p>
                      <a:pPr marL="270510" algn="just">
                        <a:lnSpc>
                          <a:spcPct val="150000"/>
                        </a:lnSpc>
                        <a:spcBef>
                          <a:spcPts val="1200"/>
                        </a:spcBef>
                        <a:spcAft>
                          <a:spcPts val="600"/>
                        </a:spcAft>
                      </a:pPr>
                      <a:endParaRPr lang="en-ZA" sz="1100" dirty="0">
                        <a:effectLst/>
                        <a:latin typeface="Arial"/>
                        <a:ea typeface="Times New Roman"/>
                        <a:cs typeface="Times New Roman"/>
                      </a:endParaRPr>
                    </a:p>
                  </a:txBody>
                  <a:tcPr marL="68580" marR="68580" marT="0" marB="0" anchor="ctr"/>
                </a:tc>
                <a:tc>
                  <a:txBody>
                    <a:bodyPr/>
                    <a:lstStyle/>
                    <a:p>
                      <a:pPr algn="ctr">
                        <a:lnSpc>
                          <a:spcPct val="150000"/>
                        </a:lnSpc>
                        <a:spcBef>
                          <a:spcPts val="1200"/>
                        </a:spcBef>
                        <a:spcAft>
                          <a:spcPts val="600"/>
                        </a:spcAft>
                      </a:pPr>
                      <a:r>
                        <a:rPr lang="en-ZA" sz="1100" dirty="0">
                          <a:effectLst/>
                        </a:rPr>
                        <a:t>80</a:t>
                      </a:r>
                      <a:endParaRPr lang="en-ZA" sz="10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64085824"/>
              </p:ext>
            </p:extLst>
          </p:nvPr>
        </p:nvGraphicFramePr>
        <p:xfrm>
          <a:off x="2281238" y="4772025"/>
          <a:ext cx="1504950" cy="419100"/>
        </p:xfrm>
        <a:graphic>
          <a:graphicData uri="http://schemas.openxmlformats.org/presentationml/2006/ole">
            <mc:AlternateContent xmlns:mc="http://schemas.openxmlformats.org/markup-compatibility/2006">
              <mc:Choice xmlns:v="urn:schemas-microsoft-com:vml" Requires="v">
                <p:oleObj name="Equation" r:id="rId3" imgW="1511280" imgH="431640" progId="Equation.3">
                  <p:embed/>
                </p:oleObj>
              </mc:Choice>
              <mc:Fallback>
                <p:oleObj name="Equation" r:id="rId3" imgW="1511280" imgH="431640" progId="Equation.3">
                  <p:embed/>
                  <p:pic>
                    <p:nvPicPr>
                      <p:cNvPr id="0" name=""/>
                      <p:cNvPicPr>
                        <a:picLocks noChangeAspect="1" noChangeArrowheads="1"/>
                      </p:cNvPicPr>
                      <p:nvPr/>
                    </p:nvPicPr>
                    <p:blipFill>
                      <a:blip r:embed="rId4"/>
                      <a:srcRect/>
                      <a:stretch>
                        <a:fillRect/>
                      </a:stretch>
                    </p:blipFill>
                    <p:spPr bwMode="auto">
                      <a:xfrm>
                        <a:off x="2281238" y="4772025"/>
                        <a:ext cx="1504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19075" y="5670888"/>
            <a:ext cx="7505700" cy="738664"/>
          </a:xfrm>
          <a:prstGeom prst="rect">
            <a:avLst/>
          </a:prstGeom>
        </p:spPr>
        <p:txBody>
          <a:bodyPr wrap="square">
            <a:spAutoFit/>
          </a:bodyPr>
          <a:lstStyle/>
          <a:p>
            <a:r>
              <a:rPr lang="en-ZA" sz="1400" dirty="0">
                <a:solidFill>
                  <a:srgbClr val="004F87">
                    <a:lumMod val="75000"/>
                  </a:srgbClr>
                </a:solidFill>
              </a:rPr>
              <a:t>Ps	=	Points scored for price of Bid under consideration</a:t>
            </a:r>
          </a:p>
          <a:p>
            <a:r>
              <a:rPr lang="en-ZA" sz="1400" dirty="0">
                <a:solidFill>
                  <a:srgbClr val="004F87">
                    <a:lumMod val="75000"/>
                  </a:srgbClr>
                </a:solidFill>
              </a:rPr>
              <a:t>Pt.	=	Rand value of Bid under consideration</a:t>
            </a:r>
          </a:p>
          <a:p>
            <a:r>
              <a:rPr lang="en-ZA" sz="1400" dirty="0">
                <a:solidFill>
                  <a:srgbClr val="004F87">
                    <a:lumMod val="75000"/>
                  </a:srgbClr>
                </a:solidFill>
              </a:rPr>
              <a:t>Pmin	=	Rand value of lowest acceptable Bid</a:t>
            </a:r>
          </a:p>
        </p:txBody>
      </p:sp>
      <p:sp>
        <p:nvSpPr>
          <p:cNvPr id="9" name="Rectangle 8"/>
          <p:cNvSpPr/>
          <p:nvPr/>
        </p:nvSpPr>
        <p:spPr>
          <a:xfrm>
            <a:off x="149542" y="839063"/>
            <a:ext cx="8594408" cy="698717"/>
          </a:xfrm>
          <a:prstGeom prst="rect">
            <a:avLst/>
          </a:prstGeom>
        </p:spPr>
        <p:txBody>
          <a:bodyPr wrap="square">
            <a:spAutoFit/>
          </a:bodyPr>
          <a:lstStyle/>
          <a:p>
            <a:pPr>
              <a:lnSpc>
                <a:spcPct val="150000"/>
              </a:lnSpc>
            </a:pPr>
            <a:r>
              <a:rPr lang="en-ZA" sz="1400" dirty="0">
                <a:solidFill>
                  <a:srgbClr val="003366"/>
                </a:solidFill>
                <a:ea typeface="Times New Roman" pitchFamily="18" charset="0"/>
                <a:cs typeface="Tahoma" pitchFamily="34" charset="0"/>
              </a:rPr>
              <a:t>The Price and B-BBEE points will be added together to determine each bidder’s overall score out of 100 points. </a:t>
            </a:r>
          </a:p>
        </p:txBody>
      </p:sp>
      <p:sp>
        <p:nvSpPr>
          <p:cNvPr id="10" name="Rectangle 9"/>
          <p:cNvSpPr/>
          <p:nvPr/>
        </p:nvSpPr>
        <p:spPr>
          <a:xfrm>
            <a:off x="112871" y="2178953"/>
            <a:ext cx="8667750" cy="2092881"/>
          </a:xfrm>
          <a:prstGeom prst="rect">
            <a:avLst/>
          </a:prstGeom>
        </p:spPr>
        <p:txBody>
          <a:bodyPr wrap="square">
            <a:spAutoFit/>
          </a:bodyPr>
          <a:lstStyle/>
          <a:p>
            <a:r>
              <a:rPr lang="en-ZA" sz="1400" dirty="0">
                <a:solidFill>
                  <a:srgbClr val="003366"/>
                </a:solidFill>
                <a:ea typeface="Times New Roman" pitchFamily="18" charset="0"/>
                <a:cs typeface="Tahoma" pitchFamily="34" charset="0"/>
              </a:rPr>
              <a:t>Bidders are required to complete all line items on the Pricing template (Annexure B) under these headings:  </a:t>
            </a:r>
          </a:p>
          <a:p>
            <a:endParaRPr lang="en-ZA" dirty="0">
              <a:solidFill>
                <a:srgbClr val="000000"/>
              </a:solidFill>
            </a:endParaRPr>
          </a:p>
          <a:p>
            <a:pPr marL="342900" indent="-342900">
              <a:buFontTx/>
              <a:buAutoNum type="arabicPeriod"/>
            </a:pPr>
            <a:r>
              <a:rPr lang="en-ZA" sz="1400" dirty="0">
                <a:solidFill>
                  <a:srgbClr val="003366"/>
                </a:solidFill>
                <a:ea typeface="Times New Roman" pitchFamily="18" charset="0"/>
                <a:cs typeface="Tahoma" pitchFamily="34" charset="0"/>
              </a:rPr>
              <a:t>Phase 0</a:t>
            </a:r>
          </a:p>
          <a:p>
            <a:pPr marL="342900" indent="-342900">
              <a:buFontTx/>
              <a:buAutoNum type="arabicPeriod"/>
            </a:pPr>
            <a:r>
              <a:rPr lang="en-ZA" sz="1400" dirty="0">
                <a:solidFill>
                  <a:srgbClr val="003366"/>
                </a:solidFill>
                <a:ea typeface="Times New Roman" pitchFamily="18" charset="0"/>
                <a:cs typeface="Tahoma" pitchFamily="34" charset="0"/>
              </a:rPr>
              <a:t>Phase 1</a:t>
            </a:r>
          </a:p>
          <a:p>
            <a:pPr marL="342900" indent="-342900">
              <a:buFontTx/>
              <a:buAutoNum type="arabicPeriod"/>
            </a:pPr>
            <a:r>
              <a:rPr lang="en-ZA" sz="1400" dirty="0">
                <a:solidFill>
                  <a:srgbClr val="003366"/>
                </a:solidFill>
                <a:ea typeface="Times New Roman" pitchFamily="18" charset="0"/>
                <a:cs typeface="Tahoma" pitchFamily="34" charset="0"/>
              </a:rPr>
              <a:t>Phase 2</a:t>
            </a:r>
          </a:p>
          <a:p>
            <a:endParaRPr lang="en-ZA" sz="1400" dirty="0">
              <a:solidFill>
                <a:srgbClr val="003366"/>
              </a:solidFill>
              <a:ea typeface="Times New Roman" pitchFamily="18" charset="0"/>
              <a:cs typeface="Tahoma" pitchFamily="34" charset="0"/>
            </a:endParaRPr>
          </a:p>
          <a:p>
            <a:endParaRPr lang="en-ZA" sz="1400" dirty="0">
              <a:solidFill>
                <a:srgbClr val="003366"/>
              </a:solidFill>
              <a:ea typeface="Times New Roman" pitchFamily="18" charset="0"/>
              <a:cs typeface="Tahoma" pitchFamily="34" charset="0"/>
            </a:endParaRPr>
          </a:p>
          <a:p>
            <a:r>
              <a:rPr lang="en-ZA" sz="1400" dirty="0">
                <a:solidFill>
                  <a:srgbClr val="003366"/>
                </a:solidFill>
                <a:ea typeface="Times New Roman" pitchFamily="18" charset="0"/>
                <a:cs typeface="Tahoma" pitchFamily="34" charset="0"/>
              </a:rPr>
              <a:t>Any changes to the template or an </a:t>
            </a:r>
            <a:r>
              <a:rPr lang="en-ZA" sz="1400" u="sng" dirty="0">
                <a:solidFill>
                  <a:srgbClr val="003366"/>
                </a:solidFill>
                <a:ea typeface="Times New Roman" pitchFamily="18" charset="0"/>
                <a:cs typeface="Tahoma" pitchFamily="34" charset="0"/>
              </a:rPr>
              <a:t>incomplete template </a:t>
            </a:r>
            <a:r>
              <a:rPr lang="en-ZA" sz="1400" dirty="0">
                <a:solidFill>
                  <a:srgbClr val="003366"/>
                </a:solidFill>
                <a:ea typeface="Times New Roman" pitchFamily="18" charset="0"/>
                <a:cs typeface="Tahoma" pitchFamily="34" charset="0"/>
              </a:rPr>
              <a:t>may results in non-responsive bid</a:t>
            </a:r>
            <a:r>
              <a:rPr lang="en-ZA" sz="1400" dirty="0">
                <a:solidFill>
                  <a:srgbClr val="000000"/>
                </a:solidFill>
              </a:rPr>
              <a:t>.</a:t>
            </a:r>
          </a:p>
          <a:p>
            <a:pPr marL="342900" indent="-342900">
              <a:buFontTx/>
              <a:buAutoNum type="arabicPeriod"/>
            </a:pPr>
            <a:endParaRPr lang="en-ZA" sz="1400" dirty="0">
              <a:solidFill>
                <a:srgbClr val="003366"/>
              </a:solidFill>
              <a:ea typeface="Times New Roman" pitchFamily="18" charset="0"/>
              <a:cs typeface="Tahoma"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34668179"/>
              </p:ext>
            </p:extLst>
          </p:nvPr>
        </p:nvGraphicFramePr>
        <p:xfrm>
          <a:off x="7866221" y="5268695"/>
          <a:ext cx="914400" cy="771525"/>
        </p:xfrm>
        <a:graphic>
          <a:graphicData uri="http://schemas.openxmlformats.org/presentationml/2006/ole">
            <mc:AlternateContent xmlns:mc="http://schemas.openxmlformats.org/markup-compatibility/2006">
              <mc:Choice xmlns:v="urn:schemas-microsoft-com:vml" Requires="v">
                <p:oleObj name="Worksheet" showAsIcon="1" r:id="rId5" imgW="914400" imgH="771480" progId="Excel.Sheet.12">
                  <p:embed/>
                </p:oleObj>
              </mc:Choice>
              <mc:Fallback>
                <p:oleObj name="Worksheet" showAsIcon="1" r:id="rId5" imgW="914400" imgH="771480" progId="Excel.Sheet.12">
                  <p:embed/>
                  <p:pic>
                    <p:nvPicPr>
                      <p:cNvPr id="0" name=""/>
                      <p:cNvPicPr/>
                      <p:nvPr/>
                    </p:nvPicPr>
                    <p:blipFill>
                      <a:blip r:embed="rId6"/>
                      <a:stretch>
                        <a:fillRect/>
                      </a:stretch>
                    </p:blipFill>
                    <p:spPr>
                      <a:xfrm>
                        <a:off x="7866221" y="526869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1340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3811" y="2230211"/>
            <a:ext cx="8240485" cy="1169551"/>
          </a:xfrm>
        </p:spPr>
        <p:txBody>
          <a:bodyPr/>
          <a:lstStyle/>
          <a:p>
            <a:pPr marL="0" indent="0" algn="ctr">
              <a:buNone/>
            </a:pPr>
            <a:endParaRPr lang="en-ZA" sz="1600" dirty="0"/>
          </a:p>
          <a:p>
            <a:pPr marL="0" indent="0" algn="ctr">
              <a:buNone/>
            </a:pPr>
            <a:r>
              <a:rPr lang="en-ZA" sz="2000" b="1" dirty="0">
                <a:effectLst>
                  <a:outerShdw blurRad="38100" dist="38100" dir="2700000" algn="tl">
                    <a:srgbClr val="000000">
                      <a:alpha val="43137"/>
                    </a:srgbClr>
                  </a:outerShdw>
                </a:effectLst>
              </a:rPr>
              <a:t>Bid Evaluation Process  Gate 2 (Price &amp; BBBEE) </a:t>
            </a:r>
          </a:p>
          <a:p>
            <a:pPr marL="0" indent="0" algn="ctr">
              <a:buNone/>
            </a:pPr>
            <a:r>
              <a:rPr lang="en-ZA" sz="2000" b="1" dirty="0">
                <a:effectLst>
                  <a:outerShdw blurRad="38100" dist="38100" dir="2700000" algn="tl">
                    <a:srgbClr val="000000">
                      <a:alpha val="43137"/>
                    </a:srgbClr>
                  </a:outerShdw>
                </a:effectLst>
              </a:rPr>
              <a:t> </a:t>
            </a:r>
            <a:endParaRPr lang="en-ZA" sz="2000" b="1" dirty="0"/>
          </a:p>
          <a:p>
            <a:pPr marL="0" indent="0" algn="ctr">
              <a:buNone/>
            </a:pPr>
            <a:r>
              <a:rPr lang="en-ZA" sz="2000" b="1" dirty="0"/>
              <a:t>B-BBEE</a:t>
            </a:r>
          </a:p>
        </p:txBody>
      </p:sp>
    </p:spTree>
    <p:extLst>
      <p:ext uri="{BB962C8B-B14F-4D97-AF65-F5344CB8AC3E}">
        <p14:creationId xmlns:p14="http://schemas.microsoft.com/office/powerpoint/2010/main" val="289955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fld id="{25B0C65C-ACB3-41B3-B9D6-603EB25AD180}" type="slidenum">
              <a:rPr lang="en-ZA" smtClean="0">
                <a:solidFill>
                  <a:srgbClr val="000000"/>
                </a:solidFill>
              </a:rPr>
              <a:pPr/>
              <a:t>15</a:t>
            </a:fld>
            <a:endParaRPr lang="en-ZA" dirty="0">
              <a:solidFill>
                <a:srgbClr val="000000"/>
              </a:solidFill>
            </a:endParaRPr>
          </a:p>
        </p:txBody>
      </p:sp>
      <p:sp>
        <p:nvSpPr>
          <p:cNvPr id="5" name="Rectangle 4"/>
          <p:cNvSpPr/>
          <p:nvPr/>
        </p:nvSpPr>
        <p:spPr>
          <a:xfrm>
            <a:off x="175259" y="800100"/>
            <a:ext cx="8844915" cy="3739485"/>
          </a:xfrm>
          <a:prstGeom prst="rect">
            <a:avLst/>
          </a:prstGeom>
        </p:spPr>
        <p:txBody>
          <a:bodyPr wrap="square">
            <a:spAutoFit/>
          </a:bodyPr>
          <a:lstStyle/>
          <a:p>
            <a:pPr algn="just">
              <a:lnSpc>
                <a:spcPct val="150000"/>
              </a:lnSpc>
            </a:pPr>
            <a:r>
              <a:rPr lang="en-ZA" sz="1400" b="1" u="sng" dirty="0">
                <a:solidFill>
                  <a:srgbClr val="003366"/>
                </a:solidFill>
                <a:ea typeface="Times New Roman" pitchFamily="18" charset="0"/>
                <a:cs typeface="Tahoma" pitchFamily="34" charset="0"/>
              </a:rPr>
              <a:t>Stage 2: B-BBEE Evaluation (20 points) </a:t>
            </a:r>
          </a:p>
          <a:p>
            <a:pPr algn="just">
              <a:lnSpc>
                <a:spcPct val="150000"/>
              </a:lnSpc>
            </a:pPr>
            <a:endParaRPr lang="en-ZA" sz="1400" dirty="0">
              <a:solidFill>
                <a:srgbClr val="003366"/>
              </a:solidFill>
              <a:ea typeface="Times New Roman" pitchFamily="18" charset="0"/>
              <a:cs typeface="Tahoma" pitchFamily="34" charset="0"/>
            </a:endParaRPr>
          </a:p>
          <a:p>
            <a:pPr algn="just">
              <a:lnSpc>
                <a:spcPct val="150000"/>
              </a:lnSpc>
            </a:pPr>
            <a:r>
              <a:rPr lang="en-ZA" sz="1400" dirty="0">
                <a:solidFill>
                  <a:srgbClr val="003366"/>
                </a:solidFill>
                <a:ea typeface="Times New Roman" pitchFamily="18" charset="0"/>
                <a:cs typeface="Tahoma" pitchFamily="34" charset="0"/>
              </a:rPr>
              <a:t>B-BBEE points may be allocated to Bidders on submission of documentation or evidence as follows:</a:t>
            </a:r>
          </a:p>
          <a:p>
            <a:pPr algn="just">
              <a:lnSpc>
                <a:spcPct val="150000"/>
              </a:lnSpc>
            </a:pPr>
            <a:endParaRPr lang="en-ZA" sz="1400" dirty="0">
              <a:solidFill>
                <a:srgbClr val="003366"/>
              </a:solidFill>
              <a:ea typeface="Times New Roman" pitchFamily="18" charset="0"/>
              <a:cs typeface="Tahoma" pitchFamily="34" charset="0"/>
            </a:endParaRPr>
          </a:p>
          <a:p>
            <a:pPr algn="just">
              <a:lnSpc>
                <a:spcPct val="150000"/>
              </a:lnSpc>
            </a:pPr>
            <a:endParaRPr lang="en-ZA" sz="1400" dirty="0">
              <a:solidFill>
                <a:srgbClr val="003366"/>
              </a:solidFill>
              <a:ea typeface="Times New Roman" pitchFamily="18" charset="0"/>
              <a:cs typeface="Tahoma" pitchFamily="34" charset="0"/>
            </a:endParaRPr>
          </a:p>
          <a:p>
            <a:pPr algn="just">
              <a:lnSpc>
                <a:spcPct val="150000"/>
              </a:lnSpc>
            </a:pPr>
            <a:endParaRPr lang="en-ZA" sz="1400" dirty="0">
              <a:solidFill>
                <a:srgbClr val="003366"/>
              </a:solidFill>
              <a:ea typeface="Times New Roman" pitchFamily="18" charset="0"/>
              <a:cs typeface="Tahoma" pitchFamily="34" charset="0"/>
            </a:endParaRPr>
          </a:p>
          <a:p>
            <a:pPr algn="just">
              <a:lnSpc>
                <a:spcPct val="150000"/>
              </a:lnSpc>
            </a:pPr>
            <a:endParaRPr lang="en-ZA" sz="1400" dirty="0">
              <a:solidFill>
                <a:srgbClr val="003366"/>
              </a:solidFill>
              <a:ea typeface="Times New Roman" pitchFamily="18" charset="0"/>
              <a:cs typeface="Tahoma" pitchFamily="34" charset="0"/>
            </a:endParaRPr>
          </a:p>
          <a:p>
            <a:pPr algn="just">
              <a:lnSpc>
                <a:spcPct val="150000"/>
              </a:lnSpc>
            </a:pPr>
            <a:endParaRPr lang="en-ZA" sz="1400" dirty="0">
              <a:solidFill>
                <a:srgbClr val="003366"/>
              </a:solidFill>
              <a:ea typeface="Times New Roman" pitchFamily="18" charset="0"/>
              <a:cs typeface="Tahoma" pitchFamily="34" charset="0"/>
            </a:endParaRPr>
          </a:p>
          <a:p>
            <a:pPr algn="just">
              <a:lnSpc>
                <a:spcPct val="150000"/>
              </a:lnSpc>
            </a:pPr>
            <a:r>
              <a:rPr lang="en-ZA" sz="1400" dirty="0">
                <a:solidFill>
                  <a:srgbClr val="003366"/>
                </a:solidFill>
                <a:ea typeface="Times New Roman" pitchFamily="18" charset="0"/>
                <a:cs typeface="Tahoma" pitchFamily="34" charset="0"/>
              </a:rPr>
              <a:t>Bidders, who do not complete  SBD 6.1 in its entirety, will not be awarded points for B-BBEE.</a:t>
            </a:r>
          </a:p>
          <a:p>
            <a:pPr algn="just">
              <a:lnSpc>
                <a:spcPct val="150000"/>
              </a:lnSpc>
            </a:pPr>
            <a:endParaRPr lang="en-ZA" sz="16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33125148"/>
              </p:ext>
            </p:extLst>
          </p:nvPr>
        </p:nvGraphicFramePr>
        <p:xfrm>
          <a:off x="320991" y="2307740"/>
          <a:ext cx="8553450" cy="919480"/>
        </p:xfrm>
        <a:graphic>
          <a:graphicData uri="http://schemas.openxmlformats.org/drawingml/2006/table">
            <a:tbl>
              <a:tblPr firstRow="1" bandRow="1">
                <a:tableStyleId>{5C22544A-7EE6-4342-B048-85BDC9FD1C3A}</a:tableStyleId>
              </a:tblPr>
              <a:tblGrid>
                <a:gridCol w="4622484">
                  <a:extLst>
                    <a:ext uri="{9D8B030D-6E8A-4147-A177-3AD203B41FA5}">
                      <a16:colId xmlns:a16="http://schemas.microsoft.com/office/drawing/2014/main" val="20000"/>
                    </a:ext>
                  </a:extLst>
                </a:gridCol>
                <a:gridCol w="3930966">
                  <a:extLst>
                    <a:ext uri="{9D8B030D-6E8A-4147-A177-3AD203B41FA5}">
                      <a16:colId xmlns:a16="http://schemas.microsoft.com/office/drawing/2014/main" val="20001"/>
                    </a:ext>
                  </a:extLst>
                </a:gridCol>
              </a:tblGrid>
              <a:tr h="370840">
                <a:tc>
                  <a:txBody>
                    <a:bodyPr/>
                    <a:lstStyle/>
                    <a:p>
                      <a:pPr marL="0" algn="ctr" defTabSz="932962" rtl="0" eaLnBrk="1" latinLnBrk="0" hangingPunct="1">
                        <a:lnSpc>
                          <a:spcPct val="100000"/>
                        </a:lnSpc>
                        <a:spcBef>
                          <a:spcPts val="1200"/>
                        </a:spcBef>
                        <a:spcAft>
                          <a:spcPts val="600"/>
                        </a:spcAft>
                      </a:pPr>
                      <a:r>
                        <a:rPr lang="en-GB" sz="1400" b="1" kern="1200" dirty="0">
                          <a:solidFill>
                            <a:schemeClr val="bg1"/>
                          </a:solidFill>
                          <a:latin typeface="Arial" charset="0"/>
                          <a:ea typeface="+mn-ea"/>
                          <a:cs typeface="+mn-cs"/>
                        </a:rPr>
                        <a:t>Adjudication Criteria </a:t>
                      </a:r>
                      <a:endParaRPr lang="en-ZA" sz="1400" b="1" kern="1200" dirty="0">
                        <a:solidFill>
                          <a:schemeClr val="bg1"/>
                        </a:solidFill>
                        <a:latin typeface="Arial" charset="0"/>
                        <a:ea typeface="+mn-ea"/>
                        <a:cs typeface="+mn-cs"/>
                      </a:endParaRPr>
                    </a:p>
                  </a:txBody>
                  <a:tcPr marL="0" marR="0" marT="0" marB="0" anchor="ctr">
                    <a:solidFill>
                      <a:schemeClr val="tx2">
                        <a:lumMod val="75000"/>
                      </a:schemeClr>
                    </a:solidFill>
                  </a:tcPr>
                </a:tc>
                <a:tc>
                  <a:txBody>
                    <a:bodyPr/>
                    <a:lstStyle/>
                    <a:p>
                      <a:pPr marL="0" algn="ctr" defTabSz="932962" rtl="0" eaLnBrk="1" latinLnBrk="0" hangingPunct="1">
                        <a:lnSpc>
                          <a:spcPct val="100000"/>
                        </a:lnSpc>
                        <a:spcBef>
                          <a:spcPts val="1200"/>
                        </a:spcBef>
                        <a:spcAft>
                          <a:spcPts val="600"/>
                        </a:spcAft>
                      </a:pPr>
                      <a:r>
                        <a:rPr lang="en-GB" sz="1400" b="1" kern="1200" dirty="0">
                          <a:solidFill>
                            <a:schemeClr val="bg1"/>
                          </a:solidFill>
                          <a:latin typeface="Arial" charset="0"/>
                          <a:ea typeface="+mn-ea"/>
                          <a:cs typeface="+mn-cs"/>
                        </a:rPr>
                        <a:t>Points</a:t>
                      </a:r>
                      <a:endParaRPr lang="en-ZA" sz="1400" b="1" kern="1200" dirty="0">
                        <a:solidFill>
                          <a:schemeClr val="bg1"/>
                        </a:solidFill>
                        <a:latin typeface="Arial" charset="0"/>
                        <a:ea typeface="+mn-ea"/>
                        <a:cs typeface="+mn-cs"/>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370840">
                <a:tc>
                  <a:txBody>
                    <a:bodyPr/>
                    <a:lstStyle/>
                    <a:p>
                      <a:pPr marL="90170" marR="89535" algn="just">
                        <a:lnSpc>
                          <a:spcPct val="150000"/>
                        </a:lnSpc>
                        <a:spcAft>
                          <a:spcPts val="0"/>
                        </a:spcAft>
                      </a:pPr>
                      <a:r>
                        <a:rPr lang="en-GB" sz="1200" kern="1200" dirty="0">
                          <a:solidFill>
                            <a:schemeClr val="tx2">
                              <a:lumMod val="75000"/>
                            </a:schemeClr>
                          </a:solidFill>
                          <a:latin typeface="Arial" charset="0"/>
                          <a:ea typeface="+mn-ea"/>
                          <a:cs typeface="+mn-cs"/>
                        </a:rPr>
                        <a:t>A duly completed Preference Point Claim Form: Standard Bidding Document (SBD 6.1) and a B-BBEE certificate.</a:t>
                      </a:r>
                      <a:endParaRPr lang="en-ZA" sz="1200" kern="1200" dirty="0">
                        <a:solidFill>
                          <a:schemeClr val="tx2">
                            <a:lumMod val="75000"/>
                          </a:schemeClr>
                        </a:solidFill>
                        <a:latin typeface="Arial" charset="0"/>
                        <a:ea typeface="+mn-ea"/>
                        <a:cs typeface="+mn-cs"/>
                      </a:endParaRPr>
                    </a:p>
                  </a:txBody>
                  <a:tcPr marL="0" marR="0" marT="0" marB="0"/>
                </a:tc>
                <a:tc>
                  <a:txBody>
                    <a:bodyPr/>
                    <a:lstStyle/>
                    <a:p>
                      <a:pPr algn="ctr">
                        <a:lnSpc>
                          <a:spcPct val="150000"/>
                        </a:lnSpc>
                        <a:spcAft>
                          <a:spcPts val="0"/>
                        </a:spcAft>
                      </a:pPr>
                      <a:r>
                        <a:rPr lang="en-GB" sz="1200" kern="1200" dirty="0">
                          <a:solidFill>
                            <a:schemeClr val="tx2">
                              <a:lumMod val="75000"/>
                            </a:schemeClr>
                          </a:solidFill>
                          <a:latin typeface="Arial" charset="0"/>
                          <a:ea typeface="+mn-ea"/>
                          <a:cs typeface="+mn-cs"/>
                        </a:rPr>
                        <a:t>20</a:t>
                      </a:r>
                      <a:endParaRPr lang="en-ZA" sz="1200" kern="1200" dirty="0">
                        <a:solidFill>
                          <a:schemeClr val="tx2">
                            <a:lumMod val="75000"/>
                          </a:schemeClr>
                        </a:solidFill>
                        <a:latin typeface="Arial" charset="0"/>
                        <a:ea typeface="+mn-ea"/>
                        <a:cs typeface="+mn-cs"/>
                      </a:endParaRPr>
                    </a:p>
                  </a:txBody>
                  <a:tcPr marL="68580" marR="68580" marT="0" marB="0" anchor="ctr"/>
                </a:tc>
                <a:extLst>
                  <a:ext uri="{0D108BD9-81ED-4DB2-BD59-A6C34878D82A}">
                    <a16:rowId xmlns:a16="http://schemas.microsoft.com/office/drawing/2014/main" val="10001"/>
                  </a:ext>
                </a:extLst>
              </a:tr>
            </a:tbl>
          </a:graphicData>
        </a:graphic>
      </p:graphicFrame>
      <p:sp>
        <p:nvSpPr>
          <p:cNvPr id="6" name="Title 1"/>
          <p:cNvSpPr txBox="1">
            <a:spLocks/>
          </p:cNvSpPr>
          <p:nvPr/>
        </p:nvSpPr>
        <p:spPr>
          <a:xfrm>
            <a:off x="-147145" y="285750"/>
            <a:ext cx="9291145" cy="261938"/>
          </a:xfrm>
          <a:prstGeom prst="rect">
            <a:avLst/>
          </a:prstGeom>
        </p:spPr>
        <p:txBody>
          <a:bodyPr lIns="360000"/>
          <a:lstStyle/>
          <a:p>
            <a:pPr>
              <a:lnSpc>
                <a:spcPct val="85000"/>
              </a:lnSpc>
              <a:defRPr/>
            </a:pPr>
            <a:r>
              <a:rPr lang="en-ZA" sz="2000" b="1" dirty="0">
                <a:solidFill>
                  <a:srgbClr val="FFFFFF"/>
                </a:solidFill>
                <a:effectLst>
                  <a:outerShdw blurRad="38100" dist="38100" dir="2700000" algn="tl">
                    <a:srgbClr val="000000">
                      <a:alpha val="43137"/>
                    </a:srgbClr>
                  </a:outerShdw>
                </a:effectLst>
              </a:rPr>
              <a:t> Bid Evaluation Process  Gate 2 –</a:t>
            </a:r>
            <a:r>
              <a:rPr lang="en-ZA" sz="2000" b="1" dirty="0">
                <a:solidFill>
                  <a:srgbClr val="FFFFFF"/>
                </a:solidFill>
                <a:effectLst>
                  <a:outerShdw blurRad="38100" dist="38100" dir="2700000" algn="tl">
                    <a:srgbClr val="000000">
                      <a:alpha val="43137"/>
                    </a:srgbClr>
                  </a:outerShdw>
                </a:effectLst>
                <a:latin typeface="Arial"/>
              </a:rPr>
              <a:t>BBBEE  </a:t>
            </a:r>
          </a:p>
        </p:txBody>
      </p:sp>
    </p:spTree>
    <p:extLst>
      <p:ext uri="{BB962C8B-B14F-4D97-AF65-F5344CB8AC3E}">
        <p14:creationId xmlns:p14="http://schemas.microsoft.com/office/powerpoint/2010/main" val="96565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fld id="{25B0C65C-ACB3-41B3-B9D6-603EB25AD180}" type="slidenum">
              <a:rPr lang="en-ZA" smtClean="0">
                <a:solidFill>
                  <a:srgbClr val="000000"/>
                </a:solidFill>
              </a:rPr>
              <a:pPr/>
              <a:t>16</a:t>
            </a:fld>
            <a:endParaRPr lang="en-ZA" dirty="0">
              <a:solidFill>
                <a:srgbClr val="000000"/>
              </a:solidFill>
            </a:endParaRPr>
          </a:p>
        </p:txBody>
      </p:sp>
      <p:sp>
        <p:nvSpPr>
          <p:cNvPr id="7"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a:solidFill>
                  <a:srgbClr val="FFFFFF"/>
                </a:solidFill>
                <a:effectLst>
                  <a:outerShdw blurRad="38100" dist="38100" dir="2700000" algn="tl">
                    <a:srgbClr val="000000">
                      <a:alpha val="43137"/>
                    </a:srgbClr>
                  </a:outerShdw>
                </a:effectLst>
                <a:latin typeface="Arial"/>
              </a:rPr>
              <a:t>B-BBEE Certificate</a:t>
            </a:r>
          </a:p>
        </p:txBody>
      </p:sp>
      <p:sp>
        <p:nvSpPr>
          <p:cNvPr id="5" name="Rectangle 4"/>
          <p:cNvSpPr/>
          <p:nvPr/>
        </p:nvSpPr>
        <p:spPr>
          <a:xfrm>
            <a:off x="95251" y="800100"/>
            <a:ext cx="8924924" cy="4524315"/>
          </a:xfrm>
          <a:prstGeom prst="rect">
            <a:avLst/>
          </a:prstGeom>
        </p:spPr>
        <p:txBody>
          <a:bodyPr wrap="square">
            <a:spAutoFit/>
          </a:bodyPr>
          <a:lstStyle/>
          <a:p>
            <a:pPr algn="just">
              <a:lnSpc>
                <a:spcPct val="150000"/>
              </a:lnSpc>
            </a:pPr>
            <a:r>
              <a:rPr lang="en-ZA" sz="1200" dirty="0">
                <a:solidFill>
                  <a:srgbClr val="003366"/>
                </a:solidFill>
                <a:ea typeface="Times New Roman" pitchFamily="18" charset="0"/>
                <a:cs typeface="Tahoma" pitchFamily="34" charset="0"/>
              </a:rPr>
              <a:t>The table below indicates the B-BBEE documents that must be submitted for this bid.  Failure to submit the required documents will result in bidder(s) scoring zero (0) for B-BBEE.</a:t>
            </a: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endParaRPr lang="en-ZA" sz="1200" dirty="0">
              <a:solidFill>
                <a:srgbClr val="003366"/>
              </a:solidFill>
              <a:ea typeface="Times New Roman" pitchFamily="18" charset="0"/>
              <a:cs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06322285"/>
              </p:ext>
            </p:extLst>
          </p:nvPr>
        </p:nvGraphicFramePr>
        <p:xfrm>
          <a:off x="175259" y="1597025"/>
          <a:ext cx="8844915" cy="3490497"/>
        </p:xfrm>
        <a:graphic>
          <a:graphicData uri="http://schemas.openxmlformats.org/drawingml/2006/table">
            <a:tbl>
              <a:tblPr firstRow="1" bandRow="1">
                <a:tableStyleId>{5C22544A-7EE6-4342-B048-85BDC9FD1C3A}</a:tableStyleId>
              </a:tblPr>
              <a:tblGrid>
                <a:gridCol w="343587">
                  <a:extLst>
                    <a:ext uri="{9D8B030D-6E8A-4147-A177-3AD203B41FA5}">
                      <a16:colId xmlns:a16="http://schemas.microsoft.com/office/drawing/2014/main" val="20000"/>
                    </a:ext>
                  </a:extLst>
                </a:gridCol>
                <a:gridCol w="1727753">
                  <a:extLst>
                    <a:ext uri="{9D8B030D-6E8A-4147-A177-3AD203B41FA5}">
                      <a16:colId xmlns:a16="http://schemas.microsoft.com/office/drawing/2014/main" val="20001"/>
                    </a:ext>
                  </a:extLst>
                </a:gridCol>
                <a:gridCol w="2110607">
                  <a:extLst>
                    <a:ext uri="{9D8B030D-6E8A-4147-A177-3AD203B41FA5}">
                      <a16:colId xmlns:a16="http://schemas.microsoft.com/office/drawing/2014/main" val="20002"/>
                    </a:ext>
                  </a:extLst>
                </a:gridCol>
                <a:gridCol w="4662968">
                  <a:extLst>
                    <a:ext uri="{9D8B030D-6E8A-4147-A177-3AD203B41FA5}">
                      <a16:colId xmlns:a16="http://schemas.microsoft.com/office/drawing/2014/main" val="20003"/>
                    </a:ext>
                  </a:extLst>
                </a:gridCol>
              </a:tblGrid>
              <a:tr h="456418">
                <a:tc>
                  <a:txBody>
                    <a:bodyPr/>
                    <a:lstStyle/>
                    <a:p>
                      <a:pPr algn="ctr">
                        <a:lnSpc>
                          <a:spcPct val="150000"/>
                        </a:lnSpc>
                        <a:spcAft>
                          <a:spcPts val="0"/>
                        </a:spcAft>
                      </a:pPr>
                      <a:r>
                        <a:rPr lang="en-GB" sz="1200" b="1" kern="1200" dirty="0">
                          <a:solidFill>
                            <a:schemeClr val="bg1"/>
                          </a:solidFill>
                          <a:latin typeface="Arial" charset="0"/>
                          <a:ea typeface="+mn-ea"/>
                          <a:cs typeface="+mn-cs"/>
                        </a:rPr>
                        <a:t>No.</a:t>
                      </a:r>
                      <a:endParaRPr lang="en-ZA" sz="1200" b="1" kern="1200" dirty="0">
                        <a:solidFill>
                          <a:schemeClr val="bg1"/>
                        </a:solidFill>
                        <a:latin typeface="Arial" charset="0"/>
                        <a:ea typeface="+mn-ea"/>
                        <a:cs typeface="+mn-cs"/>
                      </a:endParaRPr>
                    </a:p>
                  </a:txBody>
                  <a:tcPr marL="0" marR="0" marT="0" marB="0">
                    <a:solidFill>
                      <a:schemeClr val="tx2">
                        <a:lumMod val="75000"/>
                      </a:schemeClr>
                    </a:solidFill>
                  </a:tcPr>
                </a:tc>
                <a:tc>
                  <a:txBody>
                    <a:bodyPr/>
                    <a:lstStyle/>
                    <a:p>
                      <a:pPr algn="just">
                        <a:lnSpc>
                          <a:spcPct val="150000"/>
                        </a:lnSpc>
                        <a:spcAft>
                          <a:spcPts val="0"/>
                        </a:spcAft>
                      </a:pPr>
                      <a:r>
                        <a:rPr lang="en-GB" sz="1200" b="1" kern="1200" dirty="0">
                          <a:solidFill>
                            <a:schemeClr val="bg1"/>
                          </a:solidFill>
                          <a:latin typeface="Arial" charset="0"/>
                          <a:ea typeface="+mn-ea"/>
                          <a:cs typeface="+mn-cs"/>
                        </a:rPr>
                        <a:t>Classification</a:t>
                      </a:r>
                      <a:endParaRPr lang="en-ZA" sz="1200" b="1" kern="1200" dirty="0">
                        <a:solidFill>
                          <a:schemeClr val="bg1"/>
                        </a:solidFill>
                        <a:latin typeface="Arial" charset="0"/>
                        <a:ea typeface="+mn-ea"/>
                        <a:cs typeface="+mn-cs"/>
                      </a:endParaRPr>
                    </a:p>
                  </a:txBody>
                  <a:tcPr marL="68580" marR="68580" marT="0" marB="0">
                    <a:solidFill>
                      <a:schemeClr val="tx2">
                        <a:lumMod val="75000"/>
                      </a:schemeClr>
                    </a:solidFill>
                  </a:tcPr>
                </a:tc>
                <a:tc>
                  <a:txBody>
                    <a:bodyPr/>
                    <a:lstStyle/>
                    <a:p>
                      <a:pPr algn="just">
                        <a:lnSpc>
                          <a:spcPct val="150000"/>
                        </a:lnSpc>
                        <a:spcAft>
                          <a:spcPts val="0"/>
                        </a:spcAft>
                      </a:pPr>
                      <a:r>
                        <a:rPr lang="en-GB" sz="1200" b="1" kern="1200" dirty="0">
                          <a:solidFill>
                            <a:schemeClr val="bg1"/>
                          </a:solidFill>
                          <a:latin typeface="Arial" charset="0"/>
                          <a:ea typeface="+mn-ea"/>
                          <a:cs typeface="+mn-cs"/>
                        </a:rPr>
                        <a:t>Turnover</a:t>
                      </a:r>
                      <a:endParaRPr lang="en-ZA" sz="1200" b="1" kern="1200" dirty="0">
                        <a:solidFill>
                          <a:schemeClr val="bg1"/>
                        </a:solidFill>
                        <a:latin typeface="Arial" charset="0"/>
                        <a:ea typeface="+mn-ea"/>
                        <a:cs typeface="+mn-cs"/>
                      </a:endParaRPr>
                    </a:p>
                  </a:txBody>
                  <a:tcPr marL="68580" marR="68580" marT="0" marB="0">
                    <a:solidFill>
                      <a:schemeClr val="tx2">
                        <a:lumMod val="75000"/>
                      </a:schemeClr>
                    </a:solidFill>
                  </a:tcPr>
                </a:tc>
                <a:tc>
                  <a:txBody>
                    <a:bodyPr/>
                    <a:lstStyle/>
                    <a:p>
                      <a:pPr algn="just">
                        <a:lnSpc>
                          <a:spcPct val="150000"/>
                        </a:lnSpc>
                        <a:spcAft>
                          <a:spcPts val="0"/>
                        </a:spcAft>
                      </a:pPr>
                      <a:r>
                        <a:rPr lang="en-GB" sz="1200" b="1" kern="1200" dirty="0">
                          <a:solidFill>
                            <a:schemeClr val="bg1"/>
                          </a:solidFill>
                          <a:latin typeface="Arial" charset="0"/>
                          <a:ea typeface="+mn-ea"/>
                          <a:cs typeface="+mn-cs"/>
                        </a:rPr>
                        <a:t>Submission Requirement</a:t>
                      </a:r>
                      <a:endParaRPr lang="en-ZA" sz="1200" b="1" kern="1200" dirty="0">
                        <a:solidFill>
                          <a:schemeClr val="bg1"/>
                        </a:solidFill>
                        <a:latin typeface="Arial" charset="0"/>
                        <a:ea typeface="+mn-ea"/>
                        <a:cs typeface="+mn-cs"/>
                      </a:endParaRPr>
                    </a:p>
                  </a:txBody>
                  <a:tcPr marL="68580" marR="68580" marT="0" marB="0">
                    <a:solidFill>
                      <a:schemeClr val="tx2">
                        <a:lumMod val="75000"/>
                      </a:schemeClr>
                    </a:solidFill>
                  </a:tcPr>
                </a:tc>
                <a:extLst>
                  <a:ext uri="{0D108BD9-81ED-4DB2-BD59-A6C34878D82A}">
                    <a16:rowId xmlns:a16="http://schemas.microsoft.com/office/drawing/2014/main" val="10000"/>
                  </a:ext>
                </a:extLst>
              </a:tr>
              <a:tr h="1280307">
                <a:tc>
                  <a:txBody>
                    <a:bodyPr/>
                    <a:lstStyle/>
                    <a:p>
                      <a:pPr algn="ctr">
                        <a:lnSpc>
                          <a:spcPct val="150000"/>
                        </a:lnSpc>
                        <a:spcAft>
                          <a:spcPts val="0"/>
                        </a:spcAft>
                      </a:pPr>
                      <a:r>
                        <a:rPr lang="en-GB" sz="1200" b="0" kern="1200" dirty="0">
                          <a:solidFill>
                            <a:schemeClr val="tx2">
                              <a:lumMod val="75000"/>
                            </a:schemeClr>
                          </a:solidFill>
                          <a:latin typeface="Arial" charset="0"/>
                          <a:ea typeface="+mn-ea"/>
                          <a:cs typeface="+mn-cs"/>
                        </a:rPr>
                        <a:t>1.</a:t>
                      </a:r>
                      <a:endParaRPr lang="en-ZA" sz="1200" b="0" kern="1200" dirty="0">
                        <a:solidFill>
                          <a:schemeClr val="tx2">
                            <a:lumMod val="75000"/>
                          </a:schemeClr>
                        </a:solidFill>
                        <a:latin typeface="Arial" charset="0"/>
                        <a:ea typeface="+mn-ea"/>
                        <a:cs typeface="+mn-cs"/>
                      </a:endParaRPr>
                    </a:p>
                  </a:txBody>
                  <a:tcPr marL="0" marR="0" marT="0" marB="0"/>
                </a:tc>
                <a:tc>
                  <a:txBody>
                    <a:bodyPr/>
                    <a:lstStyle/>
                    <a:p>
                      <a:pPr algn="l">
                        <a:lnSpc>
                          <a:spcPct val="150000"/>
                        </a:lnSpc>
                        <a:spcAft>
                          <a:spcPts val="0"/>
                        </a:spcAft>
                      </a:pPr>
                      <a:r>
                        <a:rPr lang="en-GB" sz="1200" b="0" kern="1200" dirty="0">
                          <a:solidFill>
                            <a:schemeClr val="tx2">
                              <a:lumMod val="75000"/>
                            </a:schemeClr>
                          </a:solidFill>
                          <a:latin typeface="Arial" charset="0"/>
                          <a:ea typeface="+mn-ea"/>
                          <a:cs typeface="+mn-cs"/>
                        </a:rPr>
                        <a:t>Exempted Micro Enterprise (EME)</a:t>
                      </a:r>
                      <a:endParaRPr lang="en-ZA" sz="1200" b="0" kern="1200" dirty="0">
                        <a:solidFill>
                          <a:schemeClr val="tx2">
                            <a:lumMod val="75000"/>
                          </a:schemeClr>
                        </a:solidFill>
                        <a:latin typeface="Arial" charset="0"/>
                        <a:ea typeface="+mn-ea"/>
                        <a:cs typeface="+mn-cs"/>
                      </a:endParaRPr>
                    </a:p>
                  </a:txBody>
                  <a:tcPr marL="68580" marR="68580" marT="0" marB="0"/>
                </a:tc>
                <a:tc>
                  <a:txBody>
                    <a:bodyPr/>
                    <a:lstStyle/>
                    <a:p>
                      <a:pPr algn="l">
                        <a:lnSpc>
                          <a:spcPct val="150000"/>
                        </a:lnSpc>
                        <a:spcAft>
                          <a:spcPts val="0"/>
                        </a:spcAft>
                      </a:pPr>
                      <a:r>
                        <a:rPr lang="en-GB" sz="1200" b="0" kern="1200" dirty="0">
                          <a:solidFill>
                            <a:schemeClr val="tx2">
                              <a:lumMod val="75000"/>
                            </a:schemeClr>
                          </a:solidFill>
                          <a:latin typeface="Arial" charset="0"/>
                          <a:ea typeface="+mn-ea"/>
                          <a:cs typeface="+mn-cs"/>
                        </a:rPr>
                        <a:t>Below R10 million p.a.</a:t>
                      </a:r>
                      <a:endParaRPr lang="en-ZA" sz="1200" b="0" kern="1200" dirty="0">
                        <a:solidFill>
                          <a:schemeClr val="tx2">
                            <a:lumMod val="75000"/>
                          </a:schemeClr>
                        </a:solidFill>
                        <a:latin typeface="Arial" charset="0"/>
                        <a:ea typeface="+mn-ea"/>
                        <a:cs typeface="+mn-cs"/>
                      </a:endParaRPr>
                    </a:p>
                  </a:txBody>
                  <a:tcPr marL="68580" marR="68580" marT="0" marB="0"/>
                </a:tc>
                <a:tc>
                  <a:txBody>
                    <a:bodyPr/>
                    <a:lstStyle/>
                    <a:p>
                      <a:pPr algn="just">
                        <a:lnSpc>
                          <a:spcPct val="150000"/>
                        </a:lnSpc>
                        <a:spcAft>
                          <a:spcPts val="0"/>
                        </a:spcAft>
                      </a:pPr>
                      <a:r>
                        <a:rPr lang="en-GB" sz="1200" b="0" kern="1200" dirty="0">
                          <a:solidFill>
                            <a:schemeClr val="tx2">
                              <a:lumMod val="75000"/>
                            </a:schemeClr>
                          </a:solidFill>
                          <a:latin typeface="Arial" charset="0"/>
                          <a:ea typeface="+mn-ea"/>
                          <a:cs typeface="+mn-cs"/>
                        </a:rPr>
                        <a:t>Certified copy of B-BBEE Rating Certificate from a SANAS Accredited rating agency or a Registered Auditor approved by the Independent Regulatory Board for Auditors (“IRBA”) or sworn affidavits. </a:t>
                      </a:r>
                      <a:endParaRPr lang="en-ZA" sz="1200" b="0" kern="1200" dirty="0">
                        <a:solidFill>
                          <a:schemeClr val="tx2">
                            <a:lumMod val="75000"/>
                          </a:schemeClr>
                        </a:solidFill>
                        <a:latin typeface="Arial" charset="0"/>
                        <a:ea typeface="+mn-ea"/>
                        <a:cs typeface="+mn-cs"/>
                      </a:endParaRPr>
                    </a:p>
                  </a:txBody>
                  <a:tcPr marL="68580" marR="68580" marT="0" marB="0"/>
                </a:tc>
                <a:extLst>
                  <a:ext uri="{0D108BD9-81ED-4DB2-BD59-A6C34878D82A}">
                    <a16:rowId xmlns:a16="http://schemas.microsoft.com/office/drawing/2014/main" val="10001"/>
                  </a:ext>
                </a:extLst>
              </a:tr>
              <a:tr h="930812">
                <a:tc>
                  <a:txBody>
                    <a:bodyPr/>
                    <a:lstStyle/>
                    <a:p>
                      <a:pPr algn="ctr">
                        <a:lnSpc>
                          <a:spcPct val="150000"/>
                        </a:lnSpc>
                        <a:spcAft>
                          <a:spcPts val="0"/>
                        </a:spcAft>
                      </a:pPr>
                      <a:r>
                        <a:rPr lang="en-GB" sz="1200" b="0" kern="1200" dirty="0">
                          <a:solidFill>
                            <a:schemeClr val="tx2">
                              <a:lumMod val="75000"/>
                            </a:schemeClr>
                          </a:solidFill>
                          <a:latin typeface="Arial" charset="0"/>
                          <a:ea typeface="+mn-ea"/>
                          <a:cs typeface="+mn-cs"/>
                        </a:rPr>
                        <a:t>2.</a:t>
                      </a:r>
                      <a:endParaRPr lang="en-ZA" sz="1200" b="0" kern="1200" dirty="0">
                        <a:solidFill>
                          <a:schemeClr val="tx2">
                            <a:lumMod val="75000"/>
                          </a:schemeClr>
                        </a:solidFill>
                        <a:latin typeface="Arial" charset="0"/>
                        <a:ea typeface="+mn-ea"/>
                        <a:cs typeface="+mn-cs"/>
                      </a:endParaRPr>
                    </a:p>
                  </a:txBody>
                  <a:tcPr marL="0" marR="0" marT="0" marB="0"/>
                </a:tc>
                <a:tc>
                  <a:txBody>
                    <a:bodyPr/>
                    <a:lstStyle/>
                    <a:p>
                      <a:pPr algn="l">
                        <a:lnSpc>
                          <a:spcPct val="150000"/>
                        </a:lnSpc>
                        <a:spcAft>
                          <a:spcPts val="0"/>
                        </a:spcAft>
                      </a:pPr>
                      <a:r>
                        <a:rPr lang="en-GB" sz="1200" b="0" kern="1200" dirty="0">
                          <a:solidFill>
                            <a:schemeClr val="tx2">
                              <a:lumMod val="75000"/>
                            </a:schemeClr>
                          </a:solidFill>
                          <a:latin typeface="Arial" charset="0"/>
                          <a:ea typeface="+mn-ea"/>
                          <a:cs typeface="+mn-cs"/>
                        </a:rPr>
                        <a:t>Qualifying Small Enterprise (QSE)</a:t>
                      </a:r>
                      <a:endParaRPr lang="en-ZA" sz="1200" b="0" kern="1200" dirty="0">
                        <a:solidFill>
                          <a:schemeClr val="tx2">
                            <a:lumMod val="75000"/>
                          </a:schemeClr>
                        </a:solidFill>
                        <a:latin typeface="Arial" charset="0"/>
                        <a:ea typeface="+mn-ea"/>
                        <a:cs typeface="+mn-cs"/>
                      </a:endParaRPr>
                    </a:p>
                  </a:txBody>
                  <a:tcPr marL="68580" marR="68580" marT="0" marB="0"/>
                </a:tc>
                <a:tc>
                  <a:txBody>
                    <a:bodyPr/>
                    <a:lstStyle/>
                    <a:p>
                      <a:pPr algn="l">
                        <a:lnSpc>
                          <a:spcPct val="150000"/>
                        </a:lnSpc>
                        <a:spcAft>
                          <a:spcPts val="0"/>
                        </a:spcAft>
                      </a:pPr>
                      <a:r>
                        <a:rPr lang="en-GB" sz="1200" b="0" kern="1200" dirty="0">
                          <a:solidFill>
                            <a:schemeClr val="tx2">
                              <a:lumMod val="75000"/>
                            </a:schemeClr>
                          </a:solidFill>
                          <a:latin typeface="Arial" charset="0"/>
                          <a:ea typeface="+mn-ea"/>
                          <a:cs typeface="+mn-cs"/>
                        </a:rPr>
                        <a:t>Between R10 million and R50 million p.a.</a:t>
                      </a:r>
                      <a:endParaRPr lang="en-ZA" sz="1200" b="0" kern="1200" dirty="0">
                        <a:solidFill>
                          <a:schemeClr val="tx2">
                            <a:lumMod val="75000"/>
                          </a:schemeClr>
                        </a:solidFill>
                        <a:latin typeface="Arial" charset="0"/>
                        <a:ea typeface="+mn-ea"/>
                        <a:cs typeface="+mn-cs"/>
                      </a:endParaRPr>
                    </a:p>
                  </a:txBody>
                  <a:tcPr marL="68580" marR="68580" marT="0" marB="0"/>
                </a:tc>
                <a:tc>
                  <a:txBody>
                    <a:bodyPr/>
                    <a:lstStyle/>
                    <a:p>
                      <a:pPr algn="just">
                        <a:lnSpc>
                          <a:spcPct val="150000"/>
                        </a:lnSpc>
                        <a:spcAft>
                          <a:spcPts val="0"/>
                        </a:spcAft>
                      </a:pPr>
                      <a:r>
                        <a:rPr lang="en-GB" sz="1200" b="0" kern="1200" dirty="0">
                          <a:solidFill>
                            <a:schemeClr val="tx2">
                              <a:lumMod val="75000"/>
                            </a:schemeClr>
                          </a:solidFill>
                          <a:latin typeface="Arial" charset="0"/>
                          <a:ea typeface="+mn-ea"/>
                          <a:cs typeface="+mn-cs"/>
                        </a:rPr>
                        <a:t>Certified copy of B-BBEE Rating Certificate from a SANAS Accredited rating agency or a Registered Auditor approved by the IRBA</a:t>
                      </a:r>
                      <a:r>
                        <a:rPr lang="en-GB" sz="1200" b="0" kern="1200" baseline="0" dirty="0">
                          <a:solidFill>
                            <a:schemeClr val="tx2">
                              <a:lumMod val="75000"/>
                            </a:schemeClr>
                          </a:solidFill>
                          <a:latin typeface="Arial" charset="0"/>
                          <a:ea typeface="+mn-ea"/>
                          <a:cs typeface="+mn-cs"/>
                        </a:rPr>
                        <a:t> </a:t>
                      </a:r>
                      <a:r>
                        <a:rPr lang="en-GB" sz="1200" b="0" kern="1200" dirty="0">
                          <a:solidFill>
                            <a:schemeClr val="tx2">
                              <a:lumMod val="75000"/>
                            </a:schemeClr>
                          </a:solidFill>
                          <a:latin typeface="Arial" charset="0"/>
                          <a:ea typeface="+mn-ea"/>
                          <a:cs typeface="+mn-cs"/>
                        </a:rPr>
                        <a:t>or sworn affidavits.</a:t>
                      </a:r>
                      <a:endParaRPr lang="en-ZA" sz="1200" b="0" kern="1200" dirty="0">
                        <a:solidFill>
                          <a:schemeClr val="tx2">
                            <a:lumMod val="75000"/>
                          </a:schemeClr>
                        </a:solidFill>
                        <a:latin typeface="Arial" charset="0"/>
                        <a:ea typeface="+mn-ea"/>
                        <a:cs typeface="+mn-cs"/>
                      </a:endParaRPr>
                    </a:p>
                  </a:txBody>
                  <a:tcPr marL="68580" marR="68580" marT="0" marB="0"/>
                </a:tc>
                <a:extLst>
                  <a:ext uri="{0D108BD9-81ED-4DB2-BD59-A6C34878D82A}">
                    <a16:rowId xmlns:a16="http://schemas.microsoft.com/office/drawing/2014/main" val="10002"/>
                  </a:ext>
                </a:extLst>
              </a:tr>
              <a:tr h="791308">
                <a:tc>
                  <a:txBody>
                    <a:bodyPr/>
                    <a:lstStyle/>
                    <a:p>
                      <a:pPr algn="ctr">
                        <a:lnSpc>
                          <a:spcPct val="150000"/>
                        </a:lnSpc>
                        <a:spcAft>
                          <a:spcPts val="0"/>
                        </a:spcAft>
                      </a:pPr>
                      <a:r>
                        <a:rPr lang="en-GB" sz="1200" b="0" kern="1200" dirty="0">
                          <a:solidFill>
                            <a:schemeClr val="tx2">
                              <a:lumMod val="75000"/>
                            </a:schemeClr>
                          </a:solidFill>
                          <a:latin typeface="Arial" charset="0"/>
                          <a:ea typeface="+mn-ea"/>
                          <a:cs typeface="+mn-cs"/>
                        </a:rPr>
                        <a:t>3.</a:t>
                      </a:r>
                      <a:endParaRPr lang="en-ZA" sz="1200" b="0" kern="1200" dirty="0">
                        <a:solidFill>
                          <a:schemeClr val="tx2">
                            <a:lumMod val="75000"/>
                          </a:schemeClr>
                        </a:solidFill>
                        <a:latin typeface="Arial" charset="0"/>
                        <a:ea typeface="+mn-ea"/>
                        <a:cs typeface="+mn-cs"/>
                      </a:endParaRPr>
                    </a:p>
                  </a:txBody>
                  <a:tcPr marL="0" marR="0" marT="0" marB="0"/>
                </a:tc>
                <a:tc>
                  <a:txBody>
                    <a:bodyPr/>
                    <a:lstStyle/>
                    <a:p>
                      <a:pPr algn="l">
                        <a:lnSpc>
                          <a:spcPct val="150000"/>
                        </a:lnSpc>
                        <a:spcAft>
                          <a:spcPts val="0"/>
                        </a:spcAft>
                      </a:pPr>
                      <a:r>
                        <a:rPr lang="en-GB" sz="1200" b="0" kern="1200" dirty="0">
                          <a:solidFill>
                            <a:schemeClr val="tx2">
                              <a:lumMod val="75000"/>
                            </a:schemeClr>
                          </a:solidFill>
                          <a:latin typeface="Arial" charset="0"/>
                          <a:ea typeface="+mn-ea"/>
                          <a:cs typeface="+mn-cs"/>
                        </a:rPr>
                        <a:t>Large Enterprise (LE)</a:t>
                      </a:r>
                      <a:endParaRPr lang="en-ZA" sz="1200" b="0" kern="1200" dirty="0">
                        <a:solidFill>
                          <a:schemeClr val="tx2">
                            <a:lumMod val="75000"/>
                          </a:schemeClr>
                        </a:solidFill>
                        <a:latin typeface="Arial" charset="0"/>
                        <a:ea typeface="+mn-ea"/>
                        <a:cs typeface="+mn-cs"/>
                      </a:endParaRPr>
                    </a:p>
                  </a:txBody>
                  <a:tcPr marL="68580" marR="68580" marT="0" marB="0"/>
                </a:tc>
                <a:tc>
                  <a:txBody>
                    <a:bodyPr/>
                    <a:lstStyle/>
                    <a:p>
                      <a:pPr algn="l">
                        <a:lnSpc>
                          <a:spcPct val="150000"/>
                        </a:lnSpc>
                        <a:spcAft>
                          <a:spcPts val="0"/>
                        </a:spcAft>
                      </a:pPr>
                      <a:r>
                        <a:rPr lang="en-GB" sz="1200" b="0" kern="1200" dirty="0">
                          <a:solidFill>
                            <a:schemeClr val="tx2">
                              <a:lumMod val="75000"/>
                            </a:schemeClr>
                          </a:solidFill>
                          <a:latin typeface="Arial" charset="0"/>
                          <a:ea typeface="+mn-ea"/>
                          <a:cs typeface="+mn-cs"/>
                        </a:rPr>
                        <a:t>Above R50 million p.a.</a:t>
                      </a:r>
                      <a:endParaRPr lang="en-ZA" sz="1200" b="0" kern="1200" dirty="0">
                        <a:solidFill>
                          <a:schemeClr val="tx2">
                            <a:lumMod val="75000"/>
                          </a:schemeClr>
                        </a:solidFill>
                        <a:latin typeface="Arial" charset="0"/>
                        <a:ea typeface="+mn-ea"/>
                        <a:cs typeface="+mn-cs"/>
                      </a:endParaRPr>
                    </a:p>
                  </a:txBody>
                  <a:tcPr marL="68580" marR="68580" marT="0" marB="0"/>
                </a:tc>
                <a:tc>
                  <a:txBody>
                    <a:bodyPr/>
                    <a:lstStyle/>
                    <a:p>
                      <a:pPr algn="just">
                        <a:lnSpc>
                          <a:spcPct val="150000"/>
                        </a:lnSpc>
                        <a:spcAft>
                          <a:spcPts val="0"/>
                        </a:spcAft>
                      </a:pPr>
                      <a:r>
                        <a:rPr lang="en-GB" sz="1200" b="0" kern="1200" dirty="0">
                          <a:solidFill>
                            <a:schemeClr val="tx2">
                              <a:lumMod val="75000"/>
                            </a:schemeClr>
                          </a:solidFill>
                          <a:latin typeface="Arial" charset="0"/>
                          <a:ea typeface="+mn-ea"/>
                          <a:cs typeface="+mn-cs"/>
                        </a:rPr>
                        <a:t>Certified copy of B-BBEE Rating Certificate from a SANAS Accredited rating agency or a Registered Auditor approved by the IRBA.</a:t>
                      </a:r>
                      <a:endParaRPr lang="en-ZA" sz="1200" b="0" kern="1200" dirty="0">
                        <a:solidFill>
                          <a:schemeClr val="tx2">
                            <a:lumMod val="75000"/>
                          </a:schemeClr>
                        </a:solidFill>
                        <a:latin typeface="Arial" charset="0"/>
                        <a:ea typeface="+mn-ea"/>
                        <a:cs typeface="+mn-cs"/>
                      </a:endParaRPr>
                    </a:p>
                  </a:txBody>
                  <a:tcPr marL="68580" marR="68580" marT="0" marB="0"/>
                </a:tc>
                <a:extLst>
                  <a:ext uri="{0D108BD9-81ED-4DB2-BD59-A6C34878D82A}">
                    <a16:rowId xmlns:a16="http://schemas.microsoft.com/office/drawing/2014/main" val="10003"/>
                  </a:ext>
                </a:extLst>
              </a:tr>
            </a:tbl>
          </a:graphicData>
        </a:graphic>
      </p:graphicFrame>
      <p:sp>
        <p:nvSpPr>
          <p:cNvPr id="4" name="Rectangle 3"/>
          <p:cNvSpPr/>
          <p:nvPr/>
        </p:nvSpPr>
        <p:spPr>
          <a:xfrm>
            <a:off x="238124" y="5456367"/>
            <a:ext cx="8696325" cy="738664"/>
          </a:xfrm>
          <a:prstGeom prst="rect">
            <a:avLst/>
          </a:prstGeom>
        </p:spPr>
        <p:txBody>
          <a:bodyPr wrap="square">
            <a:spAutoFit/>
          </a:bodyPr>
          <a:lstStyle/>
          <a:p>
            <a:pPr algn="just">
              <a:lnSpc>
                <a:spcPct val="150000"/>
              </a:lnSpc>
            </a:pPr>
            <a:r>
              <a:rPr lang="en-ZA" sz="1400" dirty="0">
                <a:solidFill>
                  <a:srgbClr val="003366"/>
                </a:solidFill>
                <a:ea typeface="Times New Roman" pitchFamily="18" charset="0"/>
                <a:cs typeface="Tahoma" pitchFamily="34" charset="0"/>
              </a:rPr>
              <a:t>SARS reserves the right to request that bidders submit proof of their black ownership and turnover information, in support of their sworn affidavits.</a:t>
            </a:r>
          </a:p>
        </p:txBody>
      </p:sp>
    </p:spTree>
    <p:extLst>
      <p:ext uri="{BB962C8B-B14F-4D97-AF65-F5344CB8AC3E}">
        <p14:creationId xmlns:p14="http://schemas.microsoft.com/office/powerpoint/2010/main" val="2379243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46AC71-C261-4AF3-BFB1-CCAEF8821007}" type="slidenum">
              <a:rPr lang="en-ZA" smtClean="0">
                <a:solidFill>
                  <a:srgbClr val="FFFFFF"/>
                </a:solidFill>
              </a:rPr>
              <a:pPr>
                <a:defRPr/>
              </a:pPr>
              <a:t>17</a:t>
            </a:fld>
            <a:endParaRPr lang="en-ZA" dirty="0">
              <a:solidFill>
                <a:srgbClr val="FFFFFF"/>
              </a:solidFill>
            </a:endParaRPr>
          </a:p>
        </p:txBody>
      </p:sp>
      <p:sp>
        <p:nvSpPr>
          <p:cNvPr id="6" name="Rectangle 5"/>
          <p:cNvSpPr/>
          <p:nvPr/>
        </p:nvSpPr>
        <p:spPr>
          <a:xfrm>
            <a:off x="175259" y="118795"/>
            <a:ext cx="8273415" cy="400110"/>
          </a:xfrm>
          <a:prstGeom prst="rect">
            <a:avLst/>
          </a:prstGeom>
        </p:spPr>
        <p:txBody>
          <a:bodyPr wrap="square">
            <a:spAutoFit/>
          </a:bodyPr>
          <a:lstStyle/>
          <a:p>
            <a:r>
              <a:rPr lang="en-ZA" sz="2000" b="1" dirty="0">
                <a:solidFill>
                  <a:srgbClr val="FFFFFF"/>
                </a:solidFill>
                <a:effectLst>
                  <a:outerShdw blurRad="38100" dist="38100" dir="2700000" algn="tl">
                    <a:srgbClr val="000000">
                      <a:alpha val="43137"/>
                    </a:srgbClr>
                  </a:outerShdw>
                </a:effectLst>
                <a:latin typeface="Arial"/>
              </a:rPr>
              <a:t>Preferential Procurement Policy Framework </a:t>
            </a:r>
          </a:p>
        </p:txBody>
      </p:sp>
      <p:sp>
        <p:nvSpPr>
          <p:cNvPr id="2" name="Rectangle 1"/>
          <p:cNvSpPr/>
          <p:nvPr/>
        </p:nvSpPr>
        <p:spPr>
          <a:xfrm>
            <a:off x="175259" y="799475"/>
            <a:ext cx="8686800" cy="4524315"/>
          </a:xfrm>
          <a:prstGeom prst="rect">
            <a:avLst/>
          </a:prstGeom>
        </p:spPr>
        <p:txBody>
          <a:bodyPr wrap="square">
            <a:spAutoFit/>
          </a:bodyPr>
          <a:lstStyle/>
          <a:p>
            <a:pPr marL="0" lvl="3" algn="just">
              <a:lnSpc>
                <a:spcPct val="150000"/>
              </a:lnSpc>
            </a:pPr>
            <a:r>
              <a:rPr lang="en-ZA" sz="1200" dirty="0">
                <a:solidFill>
                  <a:srgbClr val="003366"/>
                </a:solidFill>
                <a:ea typeface="Times New Roman" pitchFamily="18" charset="0"/>
                <a:cs typeface="Tahoma" pitchFamily="34" charset="0"/>
              </a:rPr>
              <a:t>Introduction of pre-qualification criteria in the allocation of contracts based on B-BBEE Status Levels.</a:t>
            </a:r>
          </a:p>
          <a:p>
            <a:pPr marL="0" lvl="3" algn="just">
              <a:lnSpc>
                <a:spcPct val="150000"/>
              </a:lnSpc>
            </a:pPr>
            <a:r>
              <a:rPr lang="en-ZA" sz="1200" dirty="0">
                <a:solidFill>
                  <a:srgbClr val="003366"/>
                </a:solidFill>
                <a:ea typeface="Times New Roman" pitchFamily="18" charset="0"/>
                <a:cs typeface="Tahoma" pitchFamily="34" charset="0"/>
              </a:rPr>
              <a:t>According to the new Preferential Procurement Policy Framework effective from 1 April 2017 tenders may be pre-qualified on: </a:t>
            </a:r>
          </a:p>
          <a:p>
            <a:pPr marL="685800" lvl="4" indent="-228600" algn="just">
              <a:lnSpc>
                <a:spcPct val="150000"/>
              </a:lnSpc>
              <a:buFont typeface="+mj-lt"/>
              <a:buAutoNum type="alphaLcPeriod"/>
            </a:pPr>
            <a:r>
              <a:rPr lang="en-ZA" sz="1200" dirty="0">
                <a:solidFill>
                  <a:srgbClr val="003366"/>
                </a:solidFill>
                <a:ea typeface="Times New Roman" pitchFamily="18" charset="0"/>
                <a:cs typeface="Tahoma" pitchFamily="34" charset="0"/>
              </a:rPr>
              <a:t>A tenderer having a stipulated minimum B-BBEE status level of contributor,</a:t>
            </a:r>
          </a:p>
          <a:p>
            <a:pPr marL="685800" lvl="4" indent="-228600" algn="just">
              <a:lnSpc>
                <a:spcPct val="150000"/>
              </a:lnSpc>
              <a:buFont typeface="+mj-lt"/>
              <a:buAutoNum type="alphaLcPeriod"/>
            </a:pPr>
            <a:r>
              <a:rPr lang="en-ZA" sz="1200" dirty="0">
                <a:solidFill>
                  <a:srgbClr val="003366"/>
                </a:solidFill>
                <a:ea typeface="Times New Roman" pitchFamily="18" charset="0"/>
                <a:cs typeface="Tahoma" pitchFamily="34" charset="0"/>
              </a:rPr>
              <a:t>An Exempted Micro Enterprises (EME) or Qualifying Small business Enterprises (QSE) </a:t>
            </a:r>
          </a:p>
          <a:p>
            <a:pPr marL="685800" lvl="4" indent="-228600" algn="just">
              <a:lnSpc>
                <a:spcPct val="150000"/>
              </a:lnSpc>
              <a:buFont typeface="+mj-lt"/>
              <a:buAutoNum type="alphaLcPeriod"/>
            </a:pPr>
            <a:r>
              <a:rPr lang="en-ZA" sz="1200" dirty="0">
                <a:solidFill>
                  <a:srgbClr val="003366"/>
                </a:solidFill>
                <a:ea typeface="Times New Roman" pitchFamily="18" charset="0"/>
                <a:cs typeface="Tahoma" pitchFamily="34" charset="0"/>
              </a:rPr>
              <a:t>A  tenderer subcontracting a minimum of 30% to:</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 who are youth</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 who are women</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 with disabilities</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 living in rural or underdeveloped areas or townships</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 cooperative which is at least 51% owned by black people</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An EME or QSE which is at least 51% owned by black people who are military veterans </a:t>
            </a:r>
          </a:p>
          <a:p>
            <a:pPr marL="1200150" lvl="5" indent="-285750" algn="just">
              <a:lnSpc>
                <a:spcPct val="150000"/>
              </a:lnSpc>
              <a:buFont typeface="Arial" pitchFamily="34" charset="0"/>
              <a:buChar char="•"/>
            </a:pPr>
            <a:r>
              <a:rPr lang="en-ZA" sz="1200" dirty="0">
                <a:solidFill>
                  <a:srgbClr val="003366"/>
                </a:solidFill>
                <a:ea typeface="Times New Roman" pitchFamily="18" charset="0"/>
                <a:cs typeface="Tahoma" pitchFamily="34" charset="0"/>
              </a:rPr>
              <a:t> An EME or QSE</a:t>
            </a:r>
          </a:p>
          <a:p>
            <a:pPr marL="0" lvl="3" algn="just">
              <a:lnSpc>
                <a:spcPct val="150000"/>
              </a:lnSpc>
            </a:pPr>
            <a:r>
              <a:rPr lang="en-ZA" sz="1200" b="1" dirty="0">
                <a:solidFill>
                  <a:srgbClr val="003366"/>
                </a:solidFill>
                <a:ea typeface="Times New Roman" pitchFamily="18" charset="0"/>
                <a:cs typeface="Tahoma" pitchFamily="34" charset="0"/>
              </a:rPr>
              <a:t>A tender that fails to meet any qualifying criteria stipulated in the tender documents is NOT an acceptable tender</a:t>
            </a:r>
          </a:p>
        </p:txBody>
      </p:sp>
      <p:sp>
        <p:nvSpPr>
          <p:cNvPr id="7" name="Slide Number Placeholder 7"/>
          <p:cNvSpPr txBox="1">
            <a:spLocks/>
          </p:cNvSpPr>
          <p:nvPr/>
        </p:nvSpPr>
        <p:spPr bwMode="gray">
          <a:xfrm>
            <a:off x="6963021" y="6519723"/>
            <a:ext cx="86201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ZA" dirty="0">
                <a:solidFill>
                  <a:schemeClr val="tx1"/>
                </a:solidFill>
              </a:rPr>
              <a:t>            </a:t>
            </a:r>
            <a:fld id="{1D46AC71-C261-4AF3-BFB1-CCAEF8821007}" type="slidenum">
              <a:rPr lang="en-ZA" smtClean="0">
                <a:solidFill>
                  <a:schemeClr val="tx1"/>
                </a:solidFill>
              </a:rPr>
              <a:pPr algn="ctr">
                <a:defRPr/>
              </a:pPr>
              <a:t>17</a:t>
            </a:fld>
            <a:endParaRPr lang="en-ZA" dirty="0">
              <a:solidFill>
                <a:schemeClr val="tx1"/>
              </a:solidFill>
            </a:endParaRPr>
          </a:p>
        </p:txBody>
      </p:sp>
    </p:spTree>
    <p:extLst>
      <p:ext uri="{BB962C8B-B14F-4D97-AF65-F5344CB8AC3E}">
        <p14:creationId xmlns:p14="http://schemas.microsoft.com/office/powerpoint/2010/main" val="81014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fld id="{25B0C65C-ACB3-41B3-B9D6-603EB25AD180}" type="slidenum">
              <a:rPr lang="en-ZA" smtClean="0">
                <a:solidFill>
                  <a:srgbClr val="000000"/>
                </a:solidFill>
              </a:rPr>
              <a:pPr/>
              <a:t>18</a:t>
            </a:fld>
            <a:endParaRPr lang="en-ZA" dirty="0">
              <a:solidFill>
                <a:srgbClr val="000000"/>
              </a:solidFill>
            </a:endParaRPr>
          </a:p>
        </p:txBody>
      </p:sp>
      <p:sp>
        <p:nvSpPr>
          <p:cNvPr id="7"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a:solidFill>
                  <a:srgbClr val="FFFFFF"/>
                </a:solidFill>
                <a:effectLst>
                  <a:outerShdw blurRad="38100" dist="38100" dir="2700000" algn="tl">
                    <a:srgbClr val="000000">
                      <a:alpha val="43137"/>
                    </a:srgbClr>
                  </a:outerShdw>
                </a:effectLst>
                <a:latin typeface="Arial"/>
              </a:rPr>
              <a:t>B-BBEE key Sections to complete in SBD6.1</a:t>
            </a:r>
          </a:p>
        </p:txBody>
      </p:sp>
      <p:sp>
        <p:nvSpPr>
          <p:cNvPr id="5" name="Rectangle 4"/>
          <p:cNvSpPr/>
          <p:nvPr/>
        </p:nvSpPr>
        <p:spPr>
          <a:xfrm>
            <a:off x="175259" y="800100"/>
            <a:ext cx="8844915" cy="6001643"/>
          </a:xfrm>
          <a:prstGeom prst="rect">
            <a:avLst/>
          </a:prstGeom>
        </p:spPr>
        <p:txBody>
          <a:bodyPr wrap="square">
            <a:spAutoFit/>
          </a:bodyPr>
          <a:lstStyle/>
          <a:p>
            <a:pPr marL="228600" indent="-228600" algn="just">
              <a:lnSpc>
                <a:spcPct val="150000"/>
              </a:lnSpc>
              <a:buFont typeface="+mj-lt"/>
              <a:buAutoNum type="arabicPeriod" startAt="5"/>
            </a:pPr>
            <a:r>
              <a:rPr lang="en-ZA" sz="1200" b="1" dirty="0">
                <a:solidFill>
                  <a:srgbClr val="003366"/>
                </a:solidFill>
                <a:ea typeface="Times New Roman" pitchFamily="18" charset="0"/>
                <a:cs typeface="Tahoma" pitchFamily="34" charset="0"/>
              </a:rPr>
              <a:t>BID DECLARATION</a:t>
            </a:r>
          </a:p>
          <a:p>
            <a:pPr algn="just">
              <a:lnSpc>
                <a:spcPct val="150000"/>
              </a:lnSpc>
            </a:pPr>
            <a:r>
              <a:rPr lang="en-ZA" sz="1200" dirty="0">
                <a:solidFill>
                  <a:srgbClr val="003366"/>
                </a:solidFill>
                <a:ea typeface="Times New Roman" pitchFamily="18" charset="0"/>
                <a:cs typeface="Tahoma" pitchFamily="34" charset="0"/>
              </a:rPr>
              <a:t>      5.1    Bidders who claim points in respect of B-BBEE Status Level of Contribution must complete the following:</a:t>
            </a:r>
          </a:p>
          <a:p>
            <a:pPr algn="just">
              <a:lnSpc>
                <a:spcPct val="150000"/>
              </a:lnSpc>
            </a:pPr>
            <a:endParaRPr lang="en-ZA" sz="1200" dirty="0">
              <a:solidFill>
                <a:srgbClr val="003366"/>
              </a:solidFill>
              <a:ea typeface="Times New Roman" pitchFamily="18" charset="0"/>
              <a:cs typeface="Tahoma" pitchFamily="34" charset="0"/>
            </a:endParaRPr>
          </a:p>
          <a:p>
            <a:pPr marL="228600" indent="-228600" algn="just">
              <a:lnSpc>
                <a:spcPct val="150000"/>
              </a:lnSpc>
              <a:buFont typeface="+mj-lt"/>
              <a:buAutoNum type="arabicPeriod" startAt="6"/>
            </a:pPr>
            <a:r>
              <a:rPr lang="en-ZA" sz="1200" b="1" dirty="0">
                <a:solidFill>
                  <a:srgbClr val="003366"/>
                </a:solidFill>
                <a:ea typeface="Times New Roman" pitchFamily="18" charset="0"/>
                <a:cs typeface="Tahoma" pitchFamily="34" charset="0"/>
              </a:rPr>
              <a:t>B-BBEE STATUS LEVEL OF CONTRIBUTION CLAIMED IN TERMS OF PARAGRAPHS 1.4 AND 5.1 </a:t>
            </a:r>
          </a:p>
          <a:p>
            <a:pPr algn="just">
              <a:lnSpc>
                <a:spcPct val="150000"/>
              </a:lnSpc>
            </a:pPr>
            <a:r>
              <a:rPr lang="en-ZA" sz="1200" dirty="0">
                <a:solidFill>
                  <a:srgbClr val="003366"/>
                </a:solidFill>
                <a:ea typeface="Times New Roman" pitchFamily="18" charset="0"/>
                <a:cs typeface="Tahoma" pitchFamily="34" charset="0"/>
              </a:rPr>
              <a:t>       6.1    B-BBEE Status Level of Contribution:…….= ………(maximum of 10 or 20 points)</a:t>
            </a:r>
          </a:p>
          <a:p>
            <a:pPr algn="just">
              <a:lnSpc>
                <a:spcPct val="150000"/>
              </a:lnSpc>
            </a:pPr>
            <a:r>
              <a:rPr lang="en-ZA" sz="1200" dirty="0">
                <a:solidFill>
                  <a:srgbClr val="003366"/>
                </a:solidFill>
                <a:ea typeface="Times New Roman" pitchFamily="18" charset="0"/>
                <a:cs typeface="Tahoma" pitchFamily="34" charset="0"/>
              </a:rPr>
              <a:t>                (Points claimed in respect of paragraph 7.1 must be in accordance with the table reflected in paragraph  5.1 and must </a:t>
            </a:r>
          </a:p>
          <a:p>
            <a:pPr algn="just">
              <a:lnSpc>
                <a:spcPct val="150000"/>
              </a:lnSpc>
            </a:pPr>
            <a:r>
              <a:rPr lang="en-ZA" sz="1200" dirty="0">
                <a:solidFill>
                  <a:srgbClr val="003366"/>
                </a:solidFill>
                <a:ea typeface="Times New Roman" pitchFamily="18" charset="0"/>
                <a:cs typeface="Tahoma" pitchFamily="34" charset="0"/>
              </a:rPr>
              <a:t>                be substantiated by means of a B-BBEE certificate issued by a Verification Agency accredited by SANAS or a </a:t>
            </a:r>
          </a:p>
          <a:p>
            <a:pPr algn="just">
              <a:lnSpc>
                <a:spcPct val="150000"/>
              </a:lnSpc>
            </a:pPr>
            <a:r>
              <a:rPr lang="en-ZA" sz="1200" dirty="0">
                <a:solidFill>
                  <a:srgbClr val="003366"/>
                </a:solidFill>
                <a:ea typeface="Times New Roman" pitchFamily="18" charset="0"/>
                <a:cs typeface="Tahoma" pitchFamily="34" charset="0"/>
              </a:rPr>
              <a:t>                Registered Auditor approved by IRBA or a sworn affidavit.</a:t>
            </a:r>
          </a:p>
          <a:p>
            <a:pPr marL="228600" indent="-228600" algn="just">
              <a:lnSpc>
                <a:spcPct val="150000"/>
              </a:lnSpc>
              <a:buFont typeface="+mj-lt"/>
              <a:buAutoNum type="arabicPeriod" startAt="7"/>
            </a:pPr>
            <a:r>
              <a:rPr lang="en-GB" sz="1200" b="1" dirty="0">
                <a:solidFill>
                  <a:srgbClr val="003366"/>
                </a:solidFill>
                <a:ea typeface="Times New Roman" pitchFamily="18" charset="0"/>
                <a:cs typeface="Tahoma" pitchFamily="34" charset="0"/>
              </a:rPr>
              <a:t>SUB-CONTRACTING</a:t>
            </a:r>
          </a:p>
          <a:p>
            <a:pPr lvl="1" algn="just">
              <a:lnSpc>
                <a:spcPct val="150000"/>
              </a:lnSpc>
            </a:pPr>
            <a:r>
              <a:rPr lang="en-ZA" sz="1200" dirty="0">
                <a:solidFill>
                  <a:srgbClr val="003366"/>
                </a:solidFill>
                <a:ea typeface="Times New Roman" pitchFamily="18" charset="0"/>
                <a:cs typeface="Tahoma" pitchFamily="34" charset="0"/>
              </a:rPr>
              <a:t>Compulsory Subcontracting of a minimum 30% to contracts or projects above R30 million to EMEs or QSEs.</a:t>
            </a:r>
          </a:p>
          <a:p>
            <a:pPr lvl="1" algn="just">
              <a:lnSpc>
                <a:spcPct val="150000"/>
              </a:lnSpc>
            </a:pPr>
            <a:r>
              <a:rPr lang="en-ZA" sz="1200" dirty="0">
                <a:solidFill>
                  <a:srgbClr val="003366"/>
                </a:solidFill>
                <a:ea typeface="Times New Roman" pitchFamily="18" charset="0"/>
                <a:cs typeface="Tahoma" pitchFamily="34" charset="0"/>
              </a:rPr>
              <a:t>Organs of state are not prevented from enforcing sub-contracting ( where applicable) to contracts or projects below R30 million</a:t>
            </a:r>
            <a:endParaRPr lang="en-ZA" sz="1200" b="1" dirty="0">
              <a:solidFill>
                <a:srgbClr val="003366"/>
              </a:solidFill>
              <a:ea typeface="Times New Roman" pitchFamily="18" charset="0"/>
              <a:cs typeface="Tahoma" pitchFamily="34" charset="0"/>
            </a:endParaRPr>
          </a:p>
          <a:p>
            <a:pPr algn="just">
              <a:lnSpc>
                <a:spcPct val="150000"/>
              </a:lnSpc>
            </a:pPr>
            <a:r>
              <a:rPr lang="en-ZA" sz="1200" dirty="0">
                <a:solidFill>
                  <a:srgbClr val="003366"/>
                </a:solidFill>
                <a:ea typeface="Times New Roman" pitchFamily="18" charset="0"/>
                <a:cs typeface="Tahoma" pitchFamily="34" charset="0"/>
              </a:rPr>
              <a:t>      7.1    Will any portion of the contract be sub-contracted?  </a:t>
            </a:r>
          </a:p>
          <a:p>
            <a:pPr algn="just">
              <a:lnSpc>
                <a:spcPct val="150000"/>
              </a:lnSpc>
            </a:pPr>
            <a:r>
              <a:rPr lang="en-ZA" sz="1200" dirty="0">
                <a:solidFill>
                  <a:srgbClr val="003366"/>
                </a:solidFill>
                <a:ea typeface="Times New Roman" pitchFamily="18" charset="0"/>
                <a:cs typeface="Tahoma" pitchFamily="34" charset="0"/>
              </a:rPr>
              <a:t>               (Tick applicable box) </a:t>
            </a:r>
          </a:p>
          <a:p>
            <a:pPr algn="just">
              <a:lnSpc>
                <a:spcPct val="150000"/>
              </a:lnSpc>
            </a:pPr>
            <a:r>
              <a:rPr lang="en-ZA" sz="1200" dirty="0">
                <a:solidFill>
                  <a:srgbClr val="003366"/>
                </a:solidFill>
                <a:ea typeface="Times New Roman" pitchFamily="18" charset="0"/>
                <a:cs typeface="Tahoma" pitchFamily="34" charset="0"/>
              </a:rPr>
              <a:t>      7.1.1 If yes, indicate:</a:t>
            </a:r>
          </a:p>
          <a:p>
            <a:pPr algn="just">
              <a:lnSpc>
                <a:spcPct val="150000"/>
              </a:lnSpc>
            </a:pPr>
            <a:r>
              <a:rPr lang="en-ZA" sz="1200" dirty="0">
                <a:solidFill>
                  <a:srgbClr val="003366"/>
                </a:solidFill>
                <a:ea typeface="Times New Roman" pitchFamily="18" charset="0"/>
                <a:cs typeface="Tahoma" pitchFamily="34" charset="0"/>
              </a:rPr>
              <a:t>            i) What percentage of the contract will be subcontracted............…………….…………%</a:t>
            </a:r>
          </a:p>
          <a:p>
            <a:pPr algn="just">
              <a:lnSpc>
                <a:spcPct val="150000"/>
              </a:lnSpc>
            </a:pPr>
            <a:r>
              <a:rPr lang="en-ZA" sz="1200" dirty="0">
                <a:solidFill>
                  <a:srgbClr val="003366"/>
                </a:solidFill>
                <a:ea typeface="Times New Roman" pitchFamily="18" charset="0"/>
                <a:cs typeface="Tahoma" pitchFamily="34" charset="0"/>
              </a:rPr>
              <a:t>            ii)The name of the sub-contractor…………………………………………………………..</a:t>
            </a:r>
          </a:p>
          <a:p>
            <a:pPr algn="just">
              <a:lnSpc>
                <a:spcPct val="150000"/>
              </a:lnSpc>
            </a:pPr>
            <a:r>
              <a:rPr lang="en-ZA" sz="1200" dirty="0">
                <a:solidFill>
                  <a:srgbClr val="003366"/>
                </a:solidFill>
                <a:ea typeface="Times New Roman" pitchFamily="18" charset="0"/>
                <a:cs typeface="Tahoma" pitchFamily="34" charset="0"/>
              </a:rPr>
              <a:t>            iii) The B-BBEE status level of the sub-contractor......................................……………..</a:t>
            </a:r>
          </a:p>
          <a:p>
            <a:pPr algn="just">
              <a:lnSpc>
                <a:spcPct val="150000"/>
              </a:lnSpc>
            </a:pPr>
            <a:r>
              <a:rPr lang="en-ZA" sz="1200" dirty="0">
                <a:solidFill>
                  <a:srgbClr val="003366"/>
                </a:solidFill>
                <a:ea typeface="Times New Roman" pitchFamily="18" charset="0"/>
                <a:cs typeface="Tahoma" pitchFamily="34" charset="0"/>
              </a:rPr>
              <a:t>            iv)Whether the sub-contractor is an EME or QSE</a:t>
            </a:r>
          </a:p>
          <a:p>
            <a:pPr algn="just">
              <a:lnSpc>
                <a:spcPct val="150000"/>
              </a:lnSpc>
            </a:pPr>
            <a:r>
              <a:rPr lang="en-ZA" sz="1200" dirty="0">
                <a:solidFill>
                  <a:srgbClr val="003366"/>
                </a:solidFill>
                <a:ea typeface="Times New Roman" pitchFamily="18" charset="0"/>
                <a:cs typeface="Tahoma" pitchFamily="34" charset="0"/>
              </a:rPr>
              <a:t>               (Tick applicable box)</a:t>
            </a:r>
          </a:p>
          <a:p>
            <a:pPr algn="just">
              <a:lnSpc>
                <a:spcPct val="150000"/>
              </a:lnSpc>
            </a:pPr>
            <a:endParaRPr lang="en-ZA" sz="1600" dirty="0">
              <a:solidFill>
                <a:srgbClr val="003366"/>
              </a:solidFill>
              <a:ea typeface="Times New Roman" pitchFamily="18" charset="0"/>
              <a:cs typeface="Tahoma" pitchFamily="34" charset="0"/>
            </a:endParaRPr>
          </a:p>
        </p:txBody>
      </p:sp>
      <p:pic>
        <p:nvPicPr>
          <p:cNvPr id="798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350" y="4727576"/>
            <a:ext cx="526415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0" y="6107112"/>
            <a:ext cx="605155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36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46AC71-C261-4AF3-BFB1-CCAEF8821007}" type="slidenum">
              <a:rPr lang="en-ZA" smtClean="0">
                <a:solidFill>
                  <a:srgbClr val="FFFFFF"/>
                </a:solidFill>
              </a:rPr>
              <a:pPr>
                <a:defRPr/>
              </a:pPr>
              <a:t>19</a:t>
            </a:fld>
            <a:endParaRPr lang="en-ZA" dirty="0">
              <a:solidFill>
                <a:srgbClr val="FFFFFF"/>
              </a:solidFill>
            </a:endParaRPr>
          </a:p>
        </p:txBody>
      </p:sp>
      <p:sp>
        <p:nvSpPr>
          <p:cNvPr id="4" name="Rectangle 3"/>
          <p:cNvSpPr/>
          <p:nvPr/>
        </p:nvSpPr>
        <p:spPr>
          <a:xfrm>
            <a:off x="504826" y="962026"/>
            <a:ext cx="8220074" cy="738664"/>
          </a:xfrm>
          <a:prstGeom prst="rect">
            <a:avLst/>
          </a:prstGeom>
        </p:spPr>
        <p:txBody>
          <a:bodyPr wrap="square">
            <a:spAutoFit/>
          </a:bodyPr>
          <a:lstStyle/>
          <a:p>
            <a:endParaRPr lang="en-ZA" dirty="0">
              <a:solidFill>
                <a:srgbClr val="000000"/>
              </a:solidFill>
            </a:endParaRPr>
          </a:p>
          <a:p>
            <a:r>
              <a:rPr lang="en-ZA" sz="1200" dirty="0">
                <a:solidFill>
                  <a:srgbClr val="6AAED8">
                    <a:lumMod val="50000"/>
                  </a:srgbClr>
                </a:solidFill>
              </a:rPr>
              <a:t>V) Specify, by ticking the appropriate box, if subcontracting with an enterprise in terms of Preferential Procurement Regulations,2017:</a:t>
            </a:r>
          </a:p>
        </p:txBody>
      </p:sp>
      <p:graphicFrame>
        <p:nvGraphicFramePr>
          <p:cNvPr id="5" name="Table 4"/>
          <p:cNvGraphicFramePr>
            <a:graphicFrameLocks noGrp="1"/>
          </p:cNvGraphicFramePr>
          <p:nvPr>
            <p:extLst>
              <p:ext uri="{D42A27DB-BD31-4B8C-83A1-F6EECF244321}">
                <p14:modId xmlns:p14="http://schemas.microsoft.com/office/powerpoint/2010/main" val="1204393572"/>
              </p:ext>
            </p:extLst>
          </p:nvPr>
        </p:nvGraphicFramePr>
        <p:xfrm>
          <a:off x="638177" y="2181222"/>
          <a:ext cx="7829548" cy="4010027"/>
        </p:xfrm>
        <a:graphic>
          <a:graphicData uri="http://schemas.openxmlformats.org/drawingml/2006/table">
            <a:tbl>
              <a:tblPr firstRow="1" firstCol="1" bandRow="1"/>
              <a:tblGrid>
                <a:gridCol w="5917040">
                  <a:extLst>
                    <a:ext uri="{9D8B030D-6E8A-4147-A177-3AD203B41FA5}">
                      <a16:colId xmlns:a16="http://schemas.microsoft.com/office/drawing/2014/main" val="20000"/>
                    </a:ext>
                  </a:extLst>
                </a:gridCol>
                <a:gridCol w="956254">
                  <a:extLst>
                    <a:ext uri="{9D8B030D-6E8A-4147-A177-3AD203B41FA5}">
                      <a16:colId xmlns:a16="http://schemas.microsoft.com/office/drawing/2014/main" val="20001"/>
                    </a:ext>
                  </a:extLst>
                </a:gridCol>
                <a:gridCol w="956254">
                  <a:extLst>
                    <a:ext uri="{9D8B030D-6E8A-4147-A177-3AD203B41FA5}">
                      <a16:colId xmlns:a16="http://schemas.microsoft.com/office/drawing/2014/main" val="20002"/>
                    </a:ext>
                  </a:extLst>
                </a:gridCol>
              </a:tblGrid>
              <a:tr h="668337">
                <a:tc>
                  <a:txBody>
                    <a:bodyPr/>
                    <a:lstStyle/>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Designated Group:</a:t>
                      </a:r>
                    </a:p>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An EME or QSE which is at last 51% owned by:</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EME</a:t>
                      </a:r>
                      <a:endParaRPr lang="en-ZA" sz="1200" kern="1200" dirty="0">
                        <a:solidFill>
                          <a:srgbClr val="6AAED8">
                            <a:lumMod val="50000"/>
                          </a:srgbClr>
                        </a:solidFill>
                        <a:latin typeface="Arial" charset="0"/>
                        <a:ea typeface="+mn-ea"/>
                        <a:cs typeface="+mn-cs"/>
                      </a:endParaRPr>
                    </a:p>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QSE</a:t>
                      </a:r>
                      <a:endParaRPr lang="en-ZA" sz="1200" kern="1200" dirty="0">
                        <a:solidFill>
                          <a:srgbClr val="6AAED8">
                            <a:lumMod val="50000"/>
                          </a:srgbClr>
                        </a:solidFill>
                        <a:latin typeface="Arial" charset="0"/>
                        <a:ea typeface="+mn-ea"/>
                        <a:cs typeface="+mn-cs"/>
                      </a:endParaRPr>
                    </a:p>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Black people</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Black people who are youth</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 </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Black people who are women</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 </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Black people with disabilities</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Black people living in rural or underdeveloped areas or townships</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Cooperative owned by black people</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Black people who are military veterans</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 </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4169">
                <a:tc gridSpan="3">
                  <a:txBody>
                    <a:bodyPr/>
                    <a:lstStyle/>
                    <a:p>
                      <a:pPr algn="ctr">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OR</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Any EME </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 </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4169">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Any QSE</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a:solidFill>
                            <a:srgbClr val="6AAED8">
                              <a:lumMod val="50000"/>
                            </a:srgbClr>
                          </a:solidFill>
                          <a:latin typeface="Arial" charset="0"/>
                          <a:ea typeface="+mn-ea"/>
                          <a:cs typeface="+mn-cs"/>
                        </a:rPr>
                        <a:t> </a:t>
                      </a:r>
                      <a:endParaRPr lang="en-ZA" sz="1200" kern="120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028700" algn="l"/>
                          <a:tab pos="1371600" algn="l"/>
                          <a:tab pos="1714500" algn="l"/>
                          <a:tab pos="5029200" algn="l"/>
                          <a:tab pos="-697865" algn="l"/>
                          <a:tab pos="-457200" algn="l"/>
                          <a:tab pos="450215" algn="l"/>
                          <a:tab pos="571500" algn="l"/>
                          <a:tab pos="914400" algn="l"/>
                          <a:tab pos="1371600" algn="l"/>
                          <a:tab pos="1828800" algn="l"/>
                          <a:tab pos="2171700" algn="l"/>
                          <a:tab pos="2857500" algn="l"/>
                          <a:tab pos="3200400" algn="l"/>
                          <a:tab pos="3657600" algn="l"/>
                          <a:tab pos="4343400" algn="l"/>
                          <a:tab pos="5029200" algn="l"/>
                          <a:tab pos="5486400" algn="l"/>
                        </a:tabLst>
                      </a:pPr>
                      <a:r>
                        <a:rPr lang="en-GB" sz="1200" kern="1200" dirty="0">
                          <a:solidFill>
                            <a:srgbClr val="6AAED8">
                              <a:lumMod val="50000"/>
                            </a:srgbClr>
                          </a:solidFill>
                          <a:latin typeface="Arial" charset="0"/>
                          <a:ea typeface="+mn-ea"/>
                          <a:cs typeface="+mn-cs"/>
                        </a:rPr>
                        <a:t> </a:t>
                      </a:r>
                      <a:endParaRPr lang="en-ZA" sz="1200" kern="1200" dirty="0">
                        <a:solidFill>
                          <a:srgbClr val="6AAED8">
                            <a:lumMod val="50000"/>
                          </a:srgbClr>
                        </a:solidFill>
                        <a:latin typeface="Arial" charset="0"/>
                        <a:ea typeface="+mn-ea"/>
                        <a:cs typeface="+mn-cs"/>
                      </a:endParaRPr>
                    </a:p>
                  </a:txBody>
                  <a:tcPr marL="42538" marR="42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Slide Number Placeholder 7"/>
          <p:cNvSpPr txBox="1">
            <a:spLocks/>
          </p:cNvSpPr>
          <p:nvPr/>
        </p:nvSpPr>
        <p:spPr bwMode="gray">
          <a:xfrm>
            <a:off x="6963021" y="6519723"/>
            <a:ext cx="86201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ZA" dirty="0">
                <a:solidFill>
                  <a:schemeClr val="tx1"/>
                </a:solidFill>
              </a:rPr>
              <a:t>              </a:t>
            </a:r>
            <a:fld id="{1D46AC71-C261-4AF3-BFB1-CCAEF8821007}" type="slidenum">
              <a:rPr lang="en-ZA" smtClean="0">
                <a:solidFill>
                  <a:schemeClr val="tx1"/>
                </a:solidFill>
              </a:rPr>
              <a:pPr algn="ctr">
                <a:defRPr/>
              </a:pPr>
              <a:t>19</a:t>
            </a:fld>
            <a:endParaRPr lang="en-ZA" dirty="0">
              <a:solidFill>
                <a:schemeClr val="tx1"/>
              </a:solidFill>
            </a:endParaRPr>
          </a:p>
        </p:txBody>
      </p:sp>
    </p:spTree>
    <p:extLst>
      <p:ext uri="{BB962C8B-B14F-4D97-AF65-F5344CB8AC3E}">
        <p14:creationId xmlns:p14="http://schemas.microsoft.com/office/powerpoint/2010/main" val="217310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1"/>
          <p:cNvSpPr txBox="1"/>
          <p:nvPr/>
        </p:nvSpPr>
        <p:spPr>
          <a:xfrm>
            <a:off x="3203027" y="5021786"/>
            <a:ext cx="280837" cy="2360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ZA" sz="1000" b="1" i="1" dirty="0">
              <a:solidFill>
                <a:srgbClr val="0070C0"/>
              </a:solidFill>
            </a:endParaRPr>
          </a:p>
        </p:txBody>
      </p:sp>
      <p:sp>
        <p:nvSpPr>
          <p:cNvPr id="13" name="Rectangle 3"/>
          <p:cNvSpPr>
            <a:spLocks noChangeArrowheads="1"/>
          </p:cNvSpPr>
          <p:nvPr/>
        </p:nvSpPr>
        <p:spPr bwMode="auto">
          <a:xfrm>
            <a:off x="285720" y="870858"/>
            <a:ext cx="8429655" cy="5418818"/>
          </a:xfrm>
          <a:prstGeom prst="rect">
            <a:avLst/>
          </a:prstGeom>
          <a:noFill/>
          <a:ln w="9525" algn="ctr">
            <a:noFill/>
            <a:miter lim="800000"/>
            <a:headEnd/>
            <a:tailEnd/>
          </a:ln>
        </p:spPr>
        <p:txBody>
          <a:bodyPr/>
          <a:lstStyle/>
          <a:p>
            <a:pPr algn="l">
              <a:lnSpc>
                <a:spcPct val="135000"/>
              </a:lnSpc>
              <a:spcBef>
                <a:spcPct val="75000"/>
              </a:spcBef>
              <a:spcAft>
                <a:spcPct val="10000"/>
              </a:spcAft>
              <a:buClr>
                <a:schemeClr val="accent1"/>
              </a:buClr>
            </a:pPr>
            <a:r>
              <a:rPr lang="en-US" sz="2000" b="1" dirty="0">
                <a:solidFill>
                  <a:srgbClr val="FF0000"/>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2000" b="1" dirty="0">
                <a:solidFill>
                  <a:schemeClr val="tx2"/>
                </a:solidFill>
              </a:rPr>
              <a:t>2. RFP Timelines</a:t>
            </a:r>
          </a:p>
          <a:p>
            <a:pPr marL="228600" indent="-228600">
              <a:lnSpc>
                <a:spcPct val="135000"/>
              </a:lnSpc>
              <a:spcBef>
                <a:spcPct val="75000"/>
              </a:spcBef>
              <a:spcAft>
                <a:spcPct val="10000"/>
              </a:spcAft>
              <a:buClr>
                <a:schemeClr val="accent1"/>
              </a:buClr>
            </a:pPr>
            <a:r>
              <a:rPr lang="en-ZA" sz="2000" b="1" dirty="0">
                <a:solidFill>
                  <a:schemeClr val="tx2"/>
                </a:solidFill>
              </a:rPr>
              <a:t>3. Background and Scope of Work </a:t>
            </a:r>
          </a:p>
          <a:p>
            <a:pPr marL="228600" indent="-228600">
              <a:lnSpc>
                <a:spcPct val="135000"/>
              </a:lnSpc>
              <a:spcBef>
                <a:spcPct val="75000"/>
              </a:spcBef>
              <a:spcAft>
                <a:spcPct val="10000"/>
              </a:spcAft>
              <a:buClr>
                <a:schemeClr val="accent1"/>
              </a:buClr>
            </a:pPr>
            <a:r>
              <a:rPr lang="en-ZA" sz="2000" b="1" dirty="0">
                <a:solidFill>
                  <a:schemeClr val="tx2"/>
                </a:solidFill>
              </a:rPr>
              <a:t>4. Bid Evaluation Process </a:t>
            </a:r>
          </a:p>
          <a:p>
            <a:pPr marL="228600" indent="-228600">
              <a:lnSpc>
                <a:spcPct val="135000"/>
              </a:lnSpc>
              <a:spcBef>
                <a:spcPct val="75000"/>
              </a:spcBef>
              <a:spcAft>
                <a:spcPct val="10000"/>
              </a:spcAft>
              <a:buClr>
                <a:schemeClr val="accent1"/>
              </a:buClr>
            </a:pPr>
            <a:r>
              <a:rPr lang="en-ZA" sz="2000" b="1" dirty="0">
                <a:solidFill>
                  <a:schemeClr val="tx2"/>
                </a:solidFill>
              </a:rPr>
              <a:t>5. Price &amp; BBBEE</a:t>
            </a:r>
          </a:p>
          <a:p>
            <a:pPr marL="228600" indent="-228600">
              <a:lnSpc>
                <a:spcPct val="135000"/>
              </a:lnSpc>
              <a:spcBef>
                <a:spcPct val="75000"/>
              </a:spcBef>
              <a:spcAft>
                <a:spcPct val="10000"/>
              </a:spcAft>
              <a:buClr>
                <a:schemeClr val="accent1"/>
              </a:buClr>
            </a:pPr>
            <a:r>
              <a:rPr lang="en-ZA" sz="2000" b="1" dirty="0">
                <a:solidFill>
                  <a:schemeClr val="tx2"/>
                </a:solidFill>
              </a:rPr>
              <a:t>6. Draft SLA</a:t>
            </a:r>
          </a:p>
          <a:p>
            <a:pPr marL="228600" indent="-228600">
              <a:lnSpc>
                <a:spcPct val="135000"/>
              </a:lnSpc>
              <a:spcBef>
                <a:spcPct val="75000"/>
              </a:spcBef>
              <a:spcAft>
                <a:spcPct val="10000"/>
              </a:spcAft>
              <a:buClr>
                <a:schemeClr val="accent1"/>
              </a:buClr>
            </a:pPr>
            <a:r>
              <a:rPr lang="en-ZA" sz="2000" b="1" dirty="0">
                <a:solidFill>
                  <a:schemeClr val="tx2"/>
                </a:solidFill>
              </a:rPr>
              <a:t>7. RFP submission and contact details</a:t>
            </a:r>
          </a:p>
          <a:p>
            <a:pPr marL="228600" indent="-228600" algn="l">
              <a:lnSpc>
                <a:spcPct val="135000"/>
              </a:lnSpc>
              <a:spcBef>
                <a:spcPct val="75000"/>
              </a:spcBef>
              <a:spcAft>
                <a:spcPct val="10000"/>
              </a:spcAft>
              <a:buClr>
                <a:schemeClr val="accent1"/>
              </a:buClr>
            </a:pPr>
            <a:r>
              <a:rPr lang="en-ZA" sz="2000" b="1" dirty="0">
                <a:solidFill>
                  <a:schemeClr val="tx2"/>
                </a:solidFill>
              </a:rPr>
              <a:t>8. Q&amp;A</a:t>
            </a: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1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a:t>Table of Content</a:t>
            </a:r>
          </a:p>
        </p:txBody>
      </p:sp>
      <p:sp>
        <p:nvSpPr>
          <p:cNvPr id="3" name="Slide Number Placeholder 2"/>
          <p:cNvSpPr>
            <a:spLocks noGrp="1"/>
          </p:cNvSpPr>
          <p:nvPr>
            <p:ph type="sldNum" sz="quarter" idx="11"/>
          </p:nvPr>
        </p:nvSpPr>
        <p:spPr>
          <a:xfrm>
            <a:off x="6864668" y="6520498"/>
            <a:ext cx="862012" cy="184666"/>
          </a:xfrm>
        </p:spPr>
        <p:txBody>
          <a:bodyPr/>
          <a:lstStyle/>
          <a:p>
            <a:pPr>
              <a:defRPr/>
            </a:pPr>
            <a:fld id="{1D46AC71-C261-4AF3-BFB1-CCAEF8821007}" type="slidenum">
              <a:rPr lang="en-ZA" smtClean="0">
                <a:solidFill>
                  <a:schemeClr val="tx1"/>
                </a:solidFill>
              </a:rPr>
              <a:pPr>
                <a:defRPr/>
              </a:pPr>
              <a:t>2</a:t>
            </a:fld>
            <a:endParaRPr lang="en-ZA"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r>
              <a:rPr lang="en-ZA" dirty="0">
                <a:solidFill>
                  <a:srgbClr val="000000"/>
                </a:solidFill>
              </a:rPr>
              <a:t> </a:t>
            </a:r>
            <a:fld id="{25B0C65C-ACB3-41B3-B9D6-603EB25AD180}" type="slidenum">
              <a:rPr lang="en-ZA" smtClean="0">
                <a:solidFill>
                  <a:srgbClr val="000000"/>
                </a:solidFill>
              </a:rPr>
              <a:pPr/>
              <a:t>20</a:t>
            </a:fld>
            <a:endParaRPr lang="en-ZA" dirty="0">
              <a:solidFill>
                <a:srgbClr val="000000"/>
              </a:solidFill>
            </a:endParaRPr>
          </a:p>
        </p:txBody>
      </p:sp>
      <p:sp>
        <p:nvSpPr>
          <p:cNvPr id="7"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a:solidFill>
                  <a:srgbClr val="FFFFFF"/>
                </a:solidFill>
                <a:effectLst>
                  <a:outerShdw blurRad="38100" dist="38100" dir="2700000" algn="tl">
                    <a:srgbClr val="000000">
                      <a:alpha val="43137"/>
                    </a:srgbClr>
                  </a:outerShdw>
                </a:effectLst>
                <a:latin typeface="Arial"/>
              </a:rPr>
              <a:t>Sub-Contracting</a:t>
            </a:r>
          </a:p>
        </p:txBody>
      </p:sp>
      <p:sp>
        <p:nvSpPr>
          <p:cNvPr id="5" name="Rectangle 4"/>
          <p:cNvSpPr/>
          <p:nvPr/>
        </p:nvSpPr>
        <p:spPr>
          <a:xfrm>
            <a:off x="149542" y="819150"/>
            <a:ext cx="8844915" cy="5447645"/>
          </a:xfrm>
          <a:prstGeom prst="rect">
            <a:avLst/>
          </a:prstGeom>
        </p:spPr>
        <p:txBody>
          <a:bodyPr wrap="square">
            <a:spAutoFit/>
          </a:bodyPr>
          <a:lstStyle/>
          <a:p>
            <a:pPr algn="just">
              <a:lnSpc>
                <a:spcPct val="150000"/>
              </a:lnSpc>
            </a:pPr>
            <a:r>
              <a:rPr lang="en-ZA" sz="1400" b="1" u="sng" dirty="0">
                <a:solidFill>
                  <a:srgbClr val="003366"/>
                </a:solidFill>
                <a:ea typeface="Times New Roman" pitchFamily="18" charset="0"/>
                <a:cs typeface="Tahoma" pitchFamily="34" charset="0"/>
              </a:rPr>
              <a:t>Sub-contracting</a:t>
            </a:r>
            <a:endParaRPr lang="en-ZA" sz="1400" dirty="0">
              <a:solidFill>
                <a:srgbClr val="003366"/>
              </a:solidFill>
              <a:ea typeface="Times New Roman" pitchFamily="18" charset="0"/>
              <a:cs typeface="Tahoma" pitchFamily="34" charset="0"/>
            </a:endParaRPr>
          </a:p>
          <a:p>
            <a:pPr algn="just">
              <a:lnSpc>
                <a:spcPct val="150000"/>
              </a:lnSpc>
            </a:pPr>
            <a:r>
              <a:rPr lang="en-ZA" sz="1200" dirty="0">
                <a:solidFill>
                  <a:srgbClr val="003366"/>
                </a:solidFill>
                <a:ea typeface="Times New Roman" pitchFamily="18" charset="0"/>
                <a:cs typeface="Tahoma" pitchFamily="34" charset="0"/>
              </a:rPr>
              <a:t>Bidders who submit bids for contracts or projects above R30 million will have to comply fully with regulations 9 and 12 of the PPPFA  Act with regard to sub–contracting.</a:t>
            </a:r>
          </a:p>
          <a:p>
            <a:pPr algn="just">
              <a:lnSpc>
                <a:spcPct val="150000"/>
              </a:lnSpc>
            </a:pPr>
            <a:r>
              <a:rPr lang="en-ZA" sz="1400" b="1" dirty="0">
                <a:solidFill>
                  <a:srgbClr val="003366"/>
                </a:solidFill>
                <a:ea typeface="Times New Roman" pitchFamily="18" charset="0"/>
                <a:cs typeface="Tahoma" pitchFamily="34" charset="0"/>
              </a:rPr>
              <a:t>Regulation 9 – Subcontracting as condition of tender</a:t>
            </a:r>
          </a:p>
          <a:p>
            <a:pPr algn="just">
              <a:lnSpc>
                <a:spcPct val="150000"/>
              </a:lnSpc>
            </a:pPr>
            <a:r>
              <a:rPr lang="en-ZA" sz="1200" dirty="0">
                <a:solidFill>
                  <a:srgbClr val="003366"/>
                </a:solidFill>
                <a:ea typeface="Times New Roman" pitchFamily="18" charset="0"/>
                <a:cs typeface="Tahoma" pitchFamily="34" charset="0"/>
              </a:rPr>
              <a:t>(1) If feasible to subcontract for a contract above R30 million, an organ of state must apply subcontracting to advance designated groups.</a:t>
            </a:r>
          </a:p>
          <a:p>
            <a:pPr algn="just">
              <a:lnSpc>
                <a:spcPct val="150000"/>
              </a:lnSpc>
            </a:pPr>
            <a:endParaRPr lang="en-ZA" sz="1200" dirty="0">
              <a:solidFill>
                <a:srgbClr val="003366"/>
              </a:solidFill>
              <a:ea typeface="Times New Roman" pitchFamily="18" charset="0"/>
              <a:cs typeface="Tahoma" pitchFamily="34" charset="0"/>
            </a:endParaRPr>
          </a:p>
          <a:p>
            <a:pPr algn="just">
              <a:lnSpc>
                <a:spcPct val="150000"/>
              </a:lnSpc>
            </a:pPr>
            <a:r>
              <a:rPr lang="en-ZA" sz="1200" dirty="0">
                <a:solidFill>
                  <a:srgbClr val="003366"/>
                </a:solidFill>
                <a:ea typeface="Times New Roman" pitchFamily="18" charset="0"/>
                <a:cs typeface="Tahoma" pitchFamily="34" charset="0"/>
              </a:rPr>
              <a:t>(2) If an organ of state applies subcontracting as contemplated in sub-regulation (1), the organ of state must advertise the with a specific tendering condition  that the successful tenderer must sub a minimum of 30% of the value of the contract to :</a:t>
            </a:r>
          </a:p>
          <a:p>
            <a:pPr algn="just">
              <a:lnSpc>
                <a:spcPct val="150000"/>
              </a:lnSpc>
            </a:pPr>
            <a:r>
              <a:rPr lang="en-ZA" sz="1200" dirty="0">
                <a:solidFill>
                  <a:srgbClr val="003366"/>
                </a:solidFill>
                <a:ea typeface="Times New Roman" pitchFamily="18" charset="0"/>
                <a:cs typeface="Tahoma" pitchFamily="34" charset="0"/>
              </a:rPr>
              <a:t>a)  An EME or QSE</a:t>
            </a:r>
          </a:p>
          <a:p>
            <a:pPr algn="just">
              <a:lnSpc>
                <a:spcPct val="150000"/>
              </a:lnSpc>
            </a:pPr>
            <a:r>
              <a:rPr lang="en-ZA" sz="1200" dirty="0">
                <a:solidFill>
                  <a:srgbClr val="003366"/>
                </a:solidFill>
                <a:ea typeface="Times New Roman" pitchFamily="18" charset="0"/>
                <a:cs typeface="Tahoma" pitchFamily="34" charset="0"/>
              </a:rPr>
              <a:t>b)  An EME or QSE which is at least 51% owned by black people</a:t>
            </a:r>
          </a:p>
          <a:p>
            <a:pPr algn="just">
              <a:lnSpc>
                <a:spcPct val="150000"/>
              </a:lnSpc>
            </a:pPr>
            <a:r>
              <a:rPr lang="en-ZA" sz="1200" dirty="0">
                <a:solidFill>
                  <a:srgbClr val="003366"/>
                </a:solidFill>
                <a:ea typeface="Times New Roman" pitchFamily="18" charset="0"/>
                <a:cs typeface="Tahoma" pitchFamily="34" charset="0"/>
              </a:rPr>
              <a:t>c)  An EME or QSE which is at least 51% owned by black people who are youth</a:t>
            </a:r>
          </a:p>
          <a:p>
            <a:pPr algn="just">
              <a:lnSpc>
                <a:spcPct val="150000"/>
              </a:lnSpc>
            </a:pPr>
            <a:r>
              <a:rPr lang="en-ZA" sz="1200" dirty="0">
                <a:solidFill>
                  <a:srgbClr val="003366"/>
                </a:solidFill>
                <a:ea typeface="Times New Roman" pitchFamily="18" charset="0"/>
                <a:cs typeface="Tahoma" pitchFamily="34" charset="0"/>
              </a:rPr>
              <a:t>d)  An EME or QSE which is at least 51% owned by black people who are women</a:t>
            </a:r>
          </a:p>
          <a:p>
            <a:pPr algn="just">
              <a:lnSpc>
                <a:spcPct val="150000"/>
              </a:lnSpc>
            </a:pPr>
            <a:r>
              <a:rPr lang="en-ZA" sz="1200" dirty="0">
                <a:solidFill>
                  <a:srgbClr val="003366"/>
                </a:solidFill>
                <a:ea typeface="Times New Roman" pitchFamily="18" charset="0"/>
                <a:cs typeface="Tahoma" pitchFamily="34" charset="0"/>
              </a:rPr>
              <a:t>e)  An EME or QSE which is at least 51% owned by black people with disabilities</a:t>
            </a:r>
          </a:p>
          <a:p>
            <a:pPr marL="228600" indent="-228600" algn="just">
              <a:lnSpc>
                <a:spcPct val="150000"/>
              </a:lnSpc>
              <a:buFontTx/>
              <a:buAutoNum type="alphaLcParenR" startAt="6"/>
            </a:pPr>
            <a:r>
              <a:rPr lang="en-ZA" sz="1200" dirty="0">
                <a:solidFill>
                  <a:srgbClr val="003366"/>
                </a:solidFill>
                <a:ea typeface="Times New Roman" pitchFamily="18" charset="0"/>
                <a:cs typeface="Tahoma" pitchFamily="34" charset="0"/>
              </a:rPr>
              <a:t>An EME or QSE which is at least 51% owned by black people living in rural or underdeveloped areas or townships</a:t>
            </a:r>
          </a:p>
          <a:p>
            <a:pPr marL="228600" indent="-228600" algn="just">
              <a:lnSpc>
                <a:spcPct val="150000"/>
              </a:lnSpc>
              <a:buFontTx/>
              <a:buAutoNum type="alphaLcParenR" startAt="6"/>
            </a:pPr>
            <a:r>
              <a:rPr lang="en-ZA" sz="1200" dirty="0">
                <a:solidFill>
                  <a:srgbClr val="003366"/>
                </a:solidFill>
                <a:ea typeface="Times New Roman" pitchFamily="18" charset="0"/>
                <a:cs typeface="Tahoma" pitchFamily="34" charset="0"/>
              </a:rPr>
              <a:t>A cooperative which is at least 51% owned by black people</a:t>
            </a:r>
          </a:p>
          <a:p>
            <a:pPr marL="228600" indent="-228600" algn="just">
              <a:lnSpc>
                <a:spcPct val="150000"/>
              </a:lnSpc>
              <a:buFontTx/>
              <a:buAutoNum type="alphaLcParenR" startAt="6"/>
            </a:pPr>
            <a:r>
              <a:rPr lang="en-ZA" sz="1200" dirty="0">
                <a:solidFill>
                  <a:srgbClr val="003366"/>
                </a:solidFill>
                <a:ea typeface="Times New Roman" pitchFamily="18" charset="0"/>
                <a:cs typeface="Tahoma" pitchFamily="34" charset="0"/>
              </a:rPr>
              <a:t>An EME or QSE which is at least 51% owned by black people who are military veterans </a:t>
            </a:r>
          </a:p>
          <a:p>
            <a:pPr marL="228600" indent="-228600" algn="just">
              <a:lnSpc>
                <a:spcPct val="150000"/>
              </a:lnSpc>
              <a:buFontTx/>
              <a:buAutoNum type="alphaLcParenR" startAt="6"/>
            </a:pPr>
            <a:r>
              <a:rPr lang="en-ZA" sz="1200" dirty="0">
                <a:solidFill>
                  <a:srgbClr val="003366"/>
                </a:solidFill>
                <a:ea typeface="Times New Roman" pitchFamily="18" charset="0"/>
                <a:cs typeface="Tahoma" pitchFamily="34" charset="0"/>
              </a:rPr>
              <a:t>More than one of the categories referred to in paragraphs (a) to (h)</a:t>
            </a:r>
          </a:p>
          <a:p>
            <a:pPr marL="228600" indent="-228600" algn="just">
              <a:lnSpc>
                <a:spcPct val="150000"/>
              </a:lnSpc>
              <a:buFontTx/>
              <a:buAutoNum type="alphaLcParenR" startAt="6"/>
            </a:pPr>
            <a:endParaRPr lang="en-ZA" sz="1200" dirty="0">
              <a:solidFill>
                <a:srgbClr val="003366"/>
              </a:solidFill>
              <a:ea typeface="Times New Roman" pitchFamily="18" charset="0"/>
              <a:cs typeface="Tahoma" pitchFamily="34" charset="0"/>
            </a:endParaRPr>
          </a:p>
        </p:txBody>
      </p:sp>
    </p:spTree>
    <p:extLst>
      <p:ext uri="{BB962C8B-B14F-4D97-AF65-F5344CB8AC3E}">
        <p14:creationId xmlns:p14="http://schemas.microsoft.com/office/powerpoint/2010/main" val="222107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103" y="199395"/>
            <a:ext cx="8810297" cy="420715"/>
          </a:xfrm>
        </p:spPr>
        <p:txBody>
          <a:bodyPr/>
          <a:lstStyle/>
          <a:p>
            <a:r>
              <a:rPr lang="en-ZA" sz="2000" dirty="0"/>
              <a:t>Sub-Contracting</a:t>
            </a:r>
          </a:p>
        </p:txBody>
      </p:sp>
      <p:sp>
        <p:nvSpPr>
          <p:cNvPr id="5" name="Content Placeholder 4"/>
          <p:cNvSpPr>
            <a:spLocks noGrp="1"/>
          </p:cNvSpPr>
          <p:nvPr>
            <p:ph idx="1"/>
          </p:nvPr>
        </p:nvSpPr>
        <p:spPr>
          <a:xfrm>
            <a:off x="83372" y="1014795"/>
            <a:ext cx="8793162" cy="5370701"/>
          </a:xfrm>
        </p:spPr>
        <p:txBody>
          <a:bodyPr/>
          <a:lstStyle/>
          <a:p>
            <a:endParaRPr lang="en-ZA" sz="1200" kern="1200" dirty="0">
              <a:solidFill>
                <a:schemeClr val="folHlink"/>
              </a:solidFill>
              <a:latin typeface="Arial" charset="0"/>
              <a:ea typeface="Times New Roman" pitchFamily="18" charset="0"/>
              <a:cs typeface="Tahoma" pitchFamily="34" charset="0"/>
            </a:endParaRPr>
          </a:p>
          <a:p>
            <a:pPr marL="0" indent="0">
              <a:lnSpc>
                <a:spcPct val="150000"/>
              </a:lnSpc>
              <a:buNone/>
            </a:pPr>
            <a:r>
              <a:rPr lang="en-ZA" sz="1200" kern="1200" dirty="0">
                <a:solidFill>
                  <a:schemeClr val="folHlink"/>
                </a:solidFill>
                <a:latin typeface="Arial" charset="0"/>
                <a:ea typeface="Times New Roman" pitchFamily="18" charset="0"/>
                <a:cs typeface="Tahoma" pitchFamily="34" charset="0"/>
              </a:rPr>
              <a:t>The organ of state must make available the list of all suppliers registered on a database approved by the National Treasury to provide the required goods and services in respect of the applicable designated groups mentioned in sub-regulation (2) from which the tenderer must select a supplier.</a:t>
            </a:r>
          </a:p>
          <a:p>
            <a:pPr marL="0" indent="0">
              <a:lnSpc>
                <a:spcPct val="150000"/>
              </a:lnSpc>
              <a:buNone/>
            </a:pPr>
            <a:endParaRPr lang="en-ZA" sz="1200" kern="1200" dirty="0">
              <a:solidFill>
                <a:schemeClr val="folHlink"/>
              </a:solidFill>
              <a:latin typeface="Arial" charset="0"/>
              <a:ea typeface="Times New Roman" pitchFamily="18" charset="0"/>
              <a:cs typeface="Tahoma" pitchFamily="34" charset="0"/>
            </a:endParaRPr>
          </a:p>
          <a:p>
            <a:pPr marL="0" indent="0">
              <a:lnSpc>
                <a:spcPct val="150000"/>
              </a:lnSpc>
              <a:buNone/>
            </a:pPr>
            <a:r>
              <a:rPr lang="en-ZA" sz="1200" kern="1200" dirty="0">
                <a:solidFill>
                  <a:schemeClr val="folHlink"/>
                </a:solidFill>
                <a:latin typeface="Arial" charset="0"/>
                <a:ea typeface="Times New Roman" pitchFamily="18" charset="0"/>
                <a:cs typeface="Tahoma" pitchFamily="34" charset="0"/>
              </a:rPr>
              <a:t>The discretionary 25% or more subcontracting it is still applicable (Regulation 12). Nothing prevents organs of state from enforcing subcontracting to contracts or projects below R30 million.</a:t>
            </a:r>
          </a:p>
          <a:p>
            <a:pPr marL="0" indent="0">
              <a:lnSpc>
                <a:spcPct val="150000"/>
              </a:lnSpc>
              <a:buNone/>
            </a:pPr>
            <a:endParaRPr lang="en-ZA" sz="1200" kern="1200" dirty="0">
              <a:solidFill>
                <a:schemeClr val="folHlink"/>
              </a:solidFill>
              <a:latin typeface="Arial" charset="0"/>
              <a:ea typeface="Times New Roman" pitchFamily="18" charset="0"/>
              <a:cs typeface="Tahoma" pitchFamily="34" charset="0"/>
            </a:endParaRPr>
          </a:p>
          <a:p>
            <a:pPr marL="0" indent="0" algn="just">
              <a:lnSpc>
                <a:spcPct val="150000"/>
              </a:lnSpc>
              <a:buNone/>
            </a:pPr>
            <a:r>
              <a:rPr lang="en-ZA" sz="1400" b="1" kern="1200" dirty="0">
                <a:solidFill>
                  <a:schemeClr val="folHlink"/>
                </a:solidFill>
                <a:latin typeface="Arial" charset="0"/>
                <a:ea typeface="Times New Roman" pitchFamily="18" charset="0"/>
                <a:cs typeface="Tahoma" pitchFamily="34" charset="0"/>
              </a:rPr>
              <a:t>Regulation 12 – Subcontracting after award of tender</a:t>
            </a:r>
          </a:p>
          <a:p>
            <a:pPr marL="0" indent="0">
              <a:lnSpc>
                <a:spcPct val="150000"/>
              </a:lnSpc>
              <a:buNone/>
            </a:pPr>
            <a:endParaRPr lang="en-ZA" sz="1200" kern="1200" dirty="0">
              <a:solidFill>
                <a:schemeClr val="folHlink"/>
              </a:solidFill>
              <a:latin typeface="Arial" charset="0"/>
              <a:ea typeface="Times New Roman" pitchFamily="18" charset="0"/>
              <a:cs typeface="Tahoma" pitchFamily="34" charset="0"/>
            </a:endParaRPr>
          </a:p>
          <a:p>
            <a:pPr marL="0" indent="0">
              <a:lnSpc>
                <a:spcPct val="150000"/>
              </a:lnSpc>
              <a:buNone/>
            </a:pPr>
            <a:r>
              <a:rPr lang="en-ZA" sz="1200" kern="1200" dirty="0">
                <a:solidFill>
                  <a:schemeClr val="folHlink"/>
                </a:solidFill>
                <a:latin typeface="Arial" charset="0"/>
                <a:ea typeface="Times New Roman" pitchFamily="18" charset="0"/>
                <a:cs typeface="Tahoma" pitchFamily="34" charset="0"/>
              </a:rPr>
              <a:t>(1) A person awarded a contract may only enter into a subcontracting arrangement with the approval of the organ of state.</a:t>
            </a:r>
          </a:p>
          <a:p>
            <a:pPr marL="0" indent="0">
              <a:lnSpc>
                <a:spcPct val="150000"/>
              </a:lnSpc>
              <a:buNone/>
            </a:pPr>
            <a:endParaRPr lang="en-ZA" sz="1200" kern="1200" dirty="0">
              <a:solidFill>
                <a:schemeClr val="folHlink"/>
              </a:solidFill>
              <a:latin typeface="Arial" charset="0"/>
              <a:ea typeface="Times New Roman" pitchFamily="18" charset="0"/>
              <a:cs typeface="Tahoma" pitchFamily="34" charset="0"/>
            </a:endParaRPr>
          </a:p>
          <a:p>
            <a:pPr marL="0" indent="0">
              <a:lnSpc>
                <a:spcPct val="150000"/>
              </a:lnSpc>
              <a:buNone/>
            </a:pPr>
            <a:r>
              <a:rPr lang="en-ZA" sz="1200" kern="1200" dirty="0">
                <a:solidFill>
                  <a:schemeClr val="folHlink"/>
                </a:solidFill>
                <a:latin typeface="Arial" charset="0"/>
                <a:ea typeface="Times New Roman" pitchFamily="18" charset="0"/>
                <a:cs typeface="Tahoma" pitchFamily="34" charset="0"/>
              </a:rPr>
              <a:t>(2)  A person awarded a contract in relation to a designated sector, may not subcontract in such a manner that the local production and content of the overall value of the contract is reduced to below the stipulated minimum threshold.</a:t>
            </a:r>
          </a:p>
          <a:p>
            <a:pPr marL="0" indent="0">
              <a:lnSpc>
                <a:spcPct val="150000"/>
              </a:lnSpc>
              <a:buNone/>
            </a:pPr>
            <a:endParaRPr lang="en-ZA" sz="1200" kern="1200" dirty="0">
              <a:solidFill>
                <a:schemeClr val="folHlink"/>
              </a:solidFill>
              <a:latin typeface="Arial" charset="0"/>
              <a:ea typeface="Times New Roman" pitchFamily="18" charset="0"/>
              <a:cs typeface="Tahoma" pitchFamily="34" charset="0"/>
            </a:endParaRPr>
          </a:p>
          <a:p>
            <a:pPr marL="0" indent="0">
              <a:lnSpc>
                <a:spcPct val="150000"/>
              </a:lnSpc>
              <a:buNone/>
            </a:pPr>
            <a:r>
              <a:rPr lang="en-ZA" sz="1200" kern="1200" dirty="0">
                <a:solidFill>
                  <a:schemeClr val="folHlink"/>
                </a:solidFill>
                <a:latin typeface="Arial" charset="0"/>
                <a:ea typeface="Times New Roman" pitchFamily="18" charset="0"/>
                <a:cs typeface="Tahoma" pitchFamily="34" charset="0"/>
              </a:rPr>
              <a:t>(3)  A person awarded a contract may not sub-contract more than 25% of the value of the contract to any other enterprise that does not have an equal or higher B-BBEE status level than the person concerned, unless the contract is sub-contracted to an Exempted Micro Enterprise that has the capability and ability to execute the sub-contract</a:t>
            </a:r>
          </a:p>
          <a:p>
            <a:pPr marL="0" indent="0">
              <a:buNone/>
            </a:pPr>
            <a:endParaRPr lang="en-ZA" sz="1200" kern="1200" dirty="0">
              <a:solidFill>
                <a:schemeClr val="folHlink"/>
              </a:solidFill>
              <a:latin typeface="Arial" charset="0"/>
              <a:ea typeface="Times New Roman" pitchFamily="18" charset="0"/>
              <a:cs typeface="Tahoma" pitchFamily="34" charset="0"/>
            </a:endParaRPr>
          </a:p>
          <a:p>
            <a:endParaRPr lang="en-ZA" dirty="0"/>
          </a:p>
        </p:txBody>
      </p:sp>
      <p:sp>
        <p:nvSpPr>
          <p:cNvPr id="3" name="Slide Number Placeholder 2"/>
          <p:cNvSpPr>
            <a:spLocks noGrp="1"/>
          </p:cNvSpPr>
          <p:nvPr>
            <p:ph type="sldNum" sz="quarter" idx="11"/>
          </p:nvPr>
        </p:nvSpPr>
        <p:spPr/>
        <p:txBody>
          <a:bodyPr/>
          <a:lstStyle/>
          <a:p>
            <a:pPr>
              <a:defRPr/>
            </a:pPr>
            <a:fld id="{1D46AC71-C261-4AF3-BFB1-CCAEF8821007}" type="slidenum">
              <a:rPr lang="en-ZA" smtClean="0">
                <a:solidFill>
                  <a:srgbClr val="FFFFFF"/>
                </a:solidFill>
              </a:rPr>
              <a:pPr>
                <a:defRPr/>
              </a:pPr>
              <a:t>21</a:t>
            </a:fld>
            <a:endParaRPr lang="en-ZA" dirty="0">
              <a:solidFill>
                <a:srgbClr val="FFFFFF"/>
              </a:solidFill>
            </a:endParaRPr>
          </a:p>
        </p:txBody>
      </p:sp>
      <p:sp>
        <p:nvSpPr>
          <p:cNvPr id="7" name="Slide Number Placeholder 7"/>
          <p:cNvSpPr txBox="1">
            <a:spLocks/>
          </p:cNvSpPr>
          <p:nvPr/>
        </p:nvSpPr>
        <p:spPr bwMode="gray">
          <a:xfrm>
            <a:off x="6963021" y="6519723"/>
            <a:ext cx="86201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ZA" dirty="0">
                <a:solidFill>
                  <a:schemeClr val="tx1"/>
                </a:solidFill>
              </a:rPr>
              <a:t>              </a:t>
            </a:r>
            <a:fld id="{1D46AC71-C261-4AF3-BFB1-CCAEF8821007}" type="slidenum">
              <a:rPr lang="en-ZA" smtClean="0">
                <a:solidFill>
                  <a:schemeClr val="tx1"/>
                </a:solidFill>
              </a:rPr>
              <a:pPr algn="ctr">
                <a:defRPr/>
              </a:pPr>
              <a:t>21</a:t>
            </a:fld>
            <a:endParaRPr lang="en-ZA" dirty="0">
              <a:solidFill>
                <a:schemeClr val="tx1"/>
              </a:solidFill>
            </a:endParaRPr>
          </a:p>
        </p:txBody>
      </p:sp>
    </p:spTree>
    <p:extLst>
      <p:ext uri="{BB962C8B-B14F-4D97-AF65-F5344CB8AC3E}">
        <p14:creationId xmlns:p14="http://schemas.microsoft.com/office/powerpoint/2010/main" val="688282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fld id="{25B0C65C-ACB3-41B3-B9D6-603EB25AD180}" type="slidenum">
              <a:rPr lang="en-ZA" smtClean="0">
                <a:solidFill>
                  <a:srgbClr val="000000"/>
                </a:solidFill>
              </a:rPr>
              <a:pPr/>
              <a:t>22</a:t>
            </a:fld>
            <a:endParaRPr lang="en-ZA" dirty="0">
              <a:solidFill>
                <a:srgbClr val="000000"/>
              </a:solidFill>
            </a:endParaRPr>
          </a:p>
        </p:txBody>
      </p:sp>
      <p:sp>
        <p:nvSpPr>
          <p:cNvPr id="7"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a:solidFill>
                  <a:srgbClr val="FFFFFF"/>
                </a:solidFill>
                <a:effectLst>
                  <a:outerShdw blurRad="38100" dist="38100" dir="2700000" algn="tl">
                    <a:srgbClr val="000000">
                      <a:alpha val="43137"/>
                    </a:srgbClr>
                  </a:outerShdw>
                </a:effectLst>
                <a:latin typeface="Arial"/>
              </a:rPr>
              <a:t>Joint Ventures (JVs) and Consortiums</a:t>
            </a:r>
          </a:p>
        </p:txBody>
      </p:sp>
      <p:sp>
        <p:nvSpPr>
          <p:cNvPr id="5" name="Rectangle 4"/>
          <p:cNvSpPr/>
          <p:nvPr/>
        </p:nvSpPr>
        <p:spPr>
          <a:xfrm>
            <a:off x="149542" y="1225112"/>
            <a:ext cx="8844915" cy="2828147"/>
          </a:xfrm>
          <a:prstGeom prst="rect">
            <a:avLst/>
          </a:prstGeom>
        </p:spPr>
        <p:txBody>
          <a:bodyPr wrap="square">
            <a:spAutoFit/>
          </a:bodyPr>
          <a:lstStyle/>
          <a:p>
            <a:pPr marL="171450" indent="-171450" algn="just">
              <a:lnSpc>
                <a:spcPct val="150000"/>
              </a:lnSpc>
              <a:buFont typeface="Arial" pitchFamily="34" charset="0"/>
              <a:buChar char="•"/>
            </a:pPr>
            <a:r>
              <a:rPr lang="en-ZA" sz="1200" dirty="0">
                <a:solidFill>
                  <a:srgbClr val="003366"/>
                </a:solidFill>
                <a:ea typeface="Times New Roman" pitchFamily="18" charset="0"/>
                <a:cs typeface="Tahoma" pitchFamily="34" charset="0"/>
              </a:rPr>
              <a:t>Incorporated JVs must submit the B-BBEE status of the entity. Unincorporated JVs must submit a consolidated B-BBEE scorecard as if they were a group structure for every separate bid.</a:t>
            </a:r>
          </a:p>
          <a:p>
            <a:pPr marL="171450" indent="-171450" algn="just">
              <a:lnSpc>
                <a:spcPct val="150000"/>
              </a:lnSpc>
              <a:buFont typeface="Arial" pitchFamily="34" charset="0"/>
              <a:buChar char="•"/>
            </a:pPr>
            <a:endParaRPr lang="en-ZA" sz="1200" dirty="0">
              <a:solidFill>
                <a:srgbClr val="003366"/>
              </a:solidFill>
              <a:ea typeface="Times New Roman" pitchFamily="18" charset="0"/>
              <a:cs typeface="Tahoma" pitchFamily="34" charset="0"/>
            </a:endParaRPr>
          </a:p>
          <a:p>
            <a:pPr marL="171450" indent="-171450" algn="just">
              <a:lnSpc>
                <a:spcPct val="150000"/>
              </a:lnSpc>
              <a:buFont typeface="Arial" pitchFamily="34" charset="0"/>
              <a:buChar char="•"/>
            </a:pPr>
            <a:r>
              <a:rPr lang="en-ZA" sz="1200" dirty="0">
                <a:solidFill>
                  <a:srgbClr val="003366"/>
                </a:solidFill>
                <a:ea typeface="Times New Roman" pitchFamily="18" charset="0"/>
                <a:cs typeface="Tahoma" pitchFamily="34" charset="0"/>
              </a:rPr>
              <a:t>Bidders must submit concrete proof of the existence of joint ventures and/or sub-contracting arrangements. SARS will accept signed agreements as acceptable proof of the existence of a joint venture and/or sub-contracting arrangement. </a:t>
            </a:r>
          </a:p>
          <a:p>
            <a:pPr marL="171450" indent="-171450" algn="just">
              <a:lnSpc>
                <a:spcPct val="150000"/>
              </a:lnSpc>
              <a:buFont typeface="Arial" pitchFamily="34" charset="0"/>
              <a:buChar char="•"/>
            </a:pPr>
            <a:endParaRPr lang="en-ZA" sz="1200" dirty="0">
              <a:solidFill>
                <a:srgbClr val="003366"/>
              </a:solidFill>
              <a:ea typeface="Times New Roman" pitchFamily="18" charset="0"/>
              <a:cs typeface="Tahoma" pitchFamily="34" charset="0"/>
            </a:endParaRPr>
          </a:p>
          <a:p>
            <a:pPr marL="171450" indent="-171450" algn="just">
              <a:lnSpc>
                <a:spcPct val="150000"/>
              </a:lnSpc>
              <a:buFont typeface="Arial" pitchFamily="34" charset="0"/>
              <a:buChar char="•"/>
            </a:pPr>
            <a:r>
              <a:rPr lang="en-ZA" sz="1200" dirty="0">
                <a:solidFill>
                  <a:srgbClr val="003366"/>
                </a:solidFill>
                <a:ea typeface="Times New Roman" pitchFamily="18" charset="0"/>
                <a:cs typeface="Tahoma" pitchFamily="34" charset="0"/>
              </a:rPr>
              <a:t>The joint venture and/or sub-contracting agreements must clearly set out the roles and responsibilities of the lead partner and the joint venture and/or sub-contracting party. The agreement must also clearly identify the lead partner, who shall be given the power of attorney to bind the other party / parties in respect of matters pertaining to the joint venture and/or sub-contracting arrangement.</a:t>
            </a:r>
          </a:p>
        </p:txBody>
      </p:sp>
    </p:spTree>
    <p:extLst>
      <p:ext uri="{BB962C8B-B14F-4D97-AF65-F5344CB8AC3E}">
        <p14:creationId xmlns:p14="http://schemas.microsoft.com/office/powerpoint/2010/main" val="1482624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46AC71-C261-4AF3-BFB1-CCAEF8821007}" type="slidenum">
              <a:rPr lang="en-ZA" smtClean="0">
                <a:solidFill>
                  <a:srgbClr val="FFFFFF"/>
                </a:solidFill>
              </a:rPr>
              <a:pPr>
                <a:defRPr/>
              </a:pPr>
              <a:t>23</a:t>
            </a:fld>
            <a:endParaRPr lang="en-ZA"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79896814"/>
              </p:ext>
            </p:extLst>
          </p:nvPr>
        </p:nvGraphicFramePr>
        <p:xfrm>
          <a:off x="495301" y="1322552"/>
          <a:ext cx="8153398" cy="3837523"/>
        </p:xfrm>
        <a:graphic>
          <a:graphicData uri="http://schemas.openxmlformats.org/drawingml/2006/table">
            <a:tbl>
              <a:tblPr firstRow="1" firstCol="1" bandRow="1"/>
              <a:tblGrid>
                <a:gridCol w="2779568">
                  <a:extLst>
                    <a:ext uri="{9D8B030D-6E8A-4147-A177-3AD203B41FA5}">
                      <a16:colId xmlns:a16="http://schemas.microsoft.com/office/drawing/2014/main" val="20000"/>
                    </a:ext>
                  </a:extLst>
                </a:gridCol>
                <a:gridCol w="2779568">
                  <a:extLst>
                    <a:ext uri="{9D8B030D-6E8A-4147-A177-3AD203B41FA5}">
                      <a16:colId xmlns:a16="http://schemas.microsoft.com/office/drawing/2014/main" val="20001"/>
                    </a:ext>
                  </a:extLst>
                </a:gridCol>
                <a:gridCol w="2594262">
                  <a:extLst>
                    <a:ext uri="{9D8B030D-6E8A-4147-A177-3AD203B41FA5}">
                      <a16:colId xmlns:a16="http://schemas.microsoft.com/office/drawing/2014/main" val="20002"/>
                    </a:ext>
                  </a:extLst>
                </a:gridCol>
              </a:tblGrid>
              <a:tr h="817881">
                <a:tc>
                  <a:txBody>
                    <a:bodyPr/>
                    <a:lstStyle/>
                    <a:p>
                      <a:pPr algn="ctr" eaLnBrk="0" fontAlgn="base" hangingPunct="0">
                        <a:spcBef>
                          <a:spcPts val="480"/>
                        </a:spcBef>
                        <a:spcAft>
                          <a:spcPts val="0"/>
                        </a:spcAft>
                      </a:pPr>
                      <a:r>
                        <a:rPr lang="en-US" sz="1200" b="1" kern="1200" baseline="0" dirty="0">
                          <a:effectLst/>
                          <a:latin typeface="Arial"/>
                          <a:ea typeface="Times New Roman"/>
                        </a:rPr>
                        <a:t>B-BBEE Status Level of Contributor</a:t>
                      </a:r>
                      <a:endParaRPr lang="en-ZA" sz="1200" baseline="0" dirty="0">
                        <a:effectLst/>
                        <a:latin typeface="Times New Roman"/>
                        <a:ea typeface="Times New Roman"/>
                      </a:endParaRPr>
                    </a:p>
                  </a:txBody>
                  <a:tcPr marL="34316" marR="34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eaLnBrk="0" fontAlgn="base" hangingPunct="0">
                        <a:spcBef>
                          <a:spcPts val="480"/>
                        </a:spcBef>
                        <a:spcAft>
                          <a:spcPts val="0"/>
                        </a:spcAft>
                      </a:pPr>
                      <a:r>
                        <a:rPr lang="en-US" sz="1200" b="1" kern="1200" baseline="0" dirty="0">
                          <a:effectLst/>
                          <a:latin typeface="Arial"/>
                          <a:ea typeface="Times New Roman"/>
                        </a:rPr>
                        <a:t>Number of points</a:t>
                      </a:r>
                      <a:endParaRPr lang="en-ZA" sz="1200" baseline="0" dirty="0">
                        <a:effectLst/>
                        <a:latin typeface="Times New Roman"/>
                        <a:ea typeface="Times New Roman"/>
                      </a:endParaRPr>
                    </a:p>
                    <a:p>
                      <a:pPr algn="ctr" eaLnBrk="0" fontAlgn="base" hangingPunct="0">
                        <a:spcBef>
                          <a:spcPts val="480"/>
                        </a:spcBef>
                        <a:spcAft>
                          <a:spcPts val="0"/>
                        </a:spcAft>
                      </a:pPr>
                      <a:r>
                        <a:rPr lang="en-US" sz="1200" b="1" kern="1200" baseline="0" dirty="0">
                          <a:effectLst/>
                          <a:latin typeface="Arial"/>
                          <a:ea typeface="Times New Roman"/>
                        </a:rPr>
                        <a:t>(90/10 system)</a:t>
                      </a:r>
                      <a:endParaRPr lang="en-ZA" sz="1200" baseline="0" dirty="0">
                        <a:effectLst/>
                        <a:latin typeface="Times New Roman"/>
                        <a:ea typeface="Times New Roman"/>
                      </a:endParaRPr>
                    </a:p>
                  </a:txBody>
                  <a:tcPr marL="34316" marR="34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eaLnBrk="0" fontAlgn="base" hangingPunct="0">
                        <a:spcBef>
                          <a:spcPts val="480"/>
                        </a:spcBef>
                        <a:spcAft>
                          <a:spcPts val="0"/>
                        </a:spcAft>
                      </a:pPr>
                      <a:r>
                        <a:rPr lang="en-US" sz="1200" b="1" kern="1200" baseline="0" dirty="0">
                          <a:effectLst/>
                          <a:latin typeface="Arial"/>
                          <a:ea typeface="Times New Roman"/>
                        </a:rPr>
                        <a:t>Number of points</a:t>
                      </a:r>
                      <a:endParaRPr lang="en-ZA" sz="1200" baseline="0" dirty="0">
                        <a:effectLst/>
                        <a:latin typeface="Times New Roman"/>
                        <a:ea typeface="Times New Roman"/>
                      </a:endParaRPr>
                    </a:p>
                    <a:p>
                      <a:pPr algn="ctr" eaLnBrk="0" fontAlgn="base" hangingPunct="0">
                        <a:spcBef>
                          <a:spcPts val="480"/>
                        </a:spcBef>
                        <a:spcAft>
                          <a:spcPts val="0"/>
                        </a:spcAft>
                      </a:pPr>
                      <a:r>
                        <a:rPr lang="en-US" sz="1200" b="1" kern="1200" baseline="0" dirty="0">
                          <a:effectLst/>
                          <a:latin typeface="Arial"/>
                          <a:ea typeface="Times New Roman"/>
                        </a:rPr>
                        <a:t>(80/20 system)</a:t>
                      </a:r>
                      <a:endParaRPr lang="en-ZA" sz="1200" baseline="0" dirty="0">
                        <a:effectLst/>
                        <a:latin typeface="Times New Roman"/>
                        <a:ea typeface="Times New Roman"/>
                      </a:endParaRPr>
                    </a:p>
                  </a:txBody>
                  <a:tcPr marL="34316" marR="343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300425">
                <a:tc>
                  <a:txBody>
                    <a:bodyPr/>
                    <a:lstStyle/>
                    <a:p>
                      <a:pPr algn="ctr" eaLnBrk="0" fontAlgn="base" hangingPunct="0">
                        <a:spcBef>
                          <a:spcPts val="575"/>
                        </a:spcBef>
                        <a:spcAft>
                          <a:spcPts val="0"/>
                        </a:spcAft>
                      </a:pPr>
                      <a:r>
                        <a:rPr lang="en-US" sz="1200" kern="1200" dirty="0">
                          <a:effectLst/>
                          <a:latin typeface="Arial"/>
                          <a:ea typeface="Times New Roman"/>
                        </a:rPr>
                        <a:t>1</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10</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20</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0425">
                <a:tc>
                  <a:txBody>
                    <a:bodyPr/>
                    <a:lstStyle/>
                    <a:p>
                      <a:pPr algn="ctr" eaLnBrk="0" fontAlgn="base" hangingPunct="0">
                        <a:spcBef>
                          <a:spcPts val="575"/>
                        </a:spcBef>
                        <a:spcAft>
                          <a:spcPts val="0"/>
                        </a:spcAft>
                      </a:pPr>
                      <a:r>
                        <a:rPr lang="en-US" sz="1200" kern="1200">
                          <a:effectLst/>
                          <a:latin typeface="Arial"/>
                          <a:ea typeface="Times New Roman"/>
                        </a:rPr>
                        <a:t>2</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9</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18</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0425">
                <a:tc>
                  <a:txBody>
                    <a:bodyPr/>
                    <a:lstStyle/>
                    <a:p>
                      <a:pPr algn="ctr" eaLnBrk="0" fontAlgn="base" hangingPunct="0">
                        <a:spcBef>
                          <a:spcPts val="575"/>
                        </a:spcBef>
                        <a:spcAft>
                          <a:spcPts val="0"/>
                        </a:spcAft>
                      </a:pPr>
                      <a:r>
                        <a:rPr lang="en-US" sz="1200" kern="1200" dirty="0">
                          <a:effectLst/>
                          <a:latin typeface="Arial"/>
                          <a:ea typeface="Times New Roman"/>
                        </a:rPr>
                        <a:t>3*</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eaLnBrk="0" fontAlgn="base" hangingPunct="0">
                        <a:spcBef>
                          <a:spcPts val="575"/>
                        </a:spcBef>
                        <a:spcAft>
                          <a:spcPts val="0"/>
                        </a:spcAft>
                      </a:pPr>
                      <a:r>
                        <a:rPr lang="en-US" sz="1200" kern="1200" dirty="0">
                          <a:effectLst/>
                          <a:latin typeface="Arial"/>
                          <a:ea typeface="Times New Roman"/>
                        </a:rPr>
                        <a:t>6</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eaLnBrk="0" fontAlgn="base" hangingPunct="0">
                        <a:spcBef>
                          <a:spcPts val="575"/>
                        </a:spcBef>
                        <a:spcAft>
                          <a:spcPts val="0"/>
                        </a:spcAft>
                      </a:pPr>
                      <a:r>
                        <a:rPr lang="en-US" sz="1200" kern="1200" dirty="0">
                          <a:effectLst/>
                          <a:latin typeface="Arial"/>
                          <a:ea typeface="Times New Roman"/>
                        </a:rPr>
                        <a:t>14</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71198">
                <a:tc>
                  <a:txBody>
                    <a:bodyPr/>
                    <a:lstStyle/>
                    <a:p>
                      <a:pPr algn="ctr" eaLnBrk="0" fontAlgn="base" hangingPunct="0">
                        <a:spcBef>
                          <a:spcPts val="575"/>
                        </a:spcBef>
                        <a:spcAft>
                          <a:spcPts val="0"/>
                        </a:spcAft>
                      </a:pPr>
                      <a:r>
                        <a:rPr lang="en-US" sz="1200" kern="1200" dirty="0">
                          <a:effectLst/>
                          <a:latin typeface="Arial"/>
                          <a:ea typeface="Times New Roman"/>
                        </a:rPr>
                        <a:t>4</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tabLst>
                          <a:tab pos="409575" algn="l"/>
                          <a:tab pos="788670" algn="ctr"/>
                        </a:tabLst>
                      </a:pPr>
                      <a:r>
                        <a:rPr lang="en-US" sz="1200" kern="1200" dirty="0">
                          <a:effectLst/>
                          <a:latin typeface="Arial"/>
                          <a:ea typeface="Times New Roman"/>
                        </a:rPr>
                        <a:t>5</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12</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0425">
                <a:tc>
                  <a:txBody>
                    <a:bodyPr/>
                    <a:lstStyle/>
                    <a:p>
                      <a:pPr algn="ctr" eaLnBrk="0" fontAlgn="base" hangingPunct="0">
                        <a:spcBef>
                          <a:spcPts val="575"/>
                        </a:spcBef>
                        <a:spcAft>
                          <a:spcPts val="0"/>
                        </a:spcAft>
                      </a:pPr>
                      <a:r>
                        <a:rPr lang="en-US" sz="1200" kern="1200" dirty="0">
                          <a:effectLst/>
                          <a:latin typeface="Arial"/>
                          <a:ea typeface="Times New Roman"/>
                        </a:rPr>
                        <a:t>5</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4</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8</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0425">
                <a:tc>
                  <a:txBody>
                    <a:bodyPr/>
                    <a:lstStyle/>
                    <a:p>
                      <a:pPr algn="ctr" eaLnBrk="0" fontAlgn="base" hangingPunct="0">
                        <a:spcBef>
                          <a:spcPts val="575"/>
                        </a:spcBef>
                        <a:spcAft>
                          <a:spcPts val="0"/>
                        </a:spcAft>
                      </a:pPr>
                      <a:r>
                        <a:rPr lang="en-US" sz="1200" kern="1200">
                          <a:effectLst/>
                          <a:latin typeface="Arial"/>
                          <a:ea typeface="Times New Roman"/>
                        </a:rPr>
                        <a:t>6</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a:effectLst/>
                          <a:latin typeface="Arial"/>
                          <a:ea typeface="Times New Roman"/>
                        </a:rPr>
                        <a:t>3</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6</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0425">
                <a:tc>
                  <a:txBody>
                    <a:bodyPr/>
                    <a:lstStyle/>
                    <a:p>
                      <a:pPr algn="ctr" eaLnBrk="0" fontAlgn="base" hangingPunct="0">
                        <a:spcBef>
                          <a:spcPts val="575"/>
                        </a:spcBef>
                        <a:spcAft>
                          <a:spcPts val="0"/>
                        </a:spcAft>
                      </a:pPr>
                      <a:r>
                        <a:rPr lang="en-US" sz="1200" kern="1200">
                          <a:effectLst/>
                          <a:latin typeface="Arial"/>
                          <a:ea typeface="Times New Roman"/>
                        </a:rPr>
                        <a:t>7</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a:effectLst/>
                          <a:latin typeface="Arial"/>
                          <a:ea typeface="Times New Roman"/>
                        </a:rPr>
                        <a:t>2</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4</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0425">
                <a:tc>
                  <a:txBody>
                    <a:bodyPr/>
                    <a:lstStyle/>
                    <a:p>
                      <a:pPr algn="ctr" eaLnBrk="0" fontAlgn="base" hangingPunct="0">
                        <a:spcBef>
                          <a:spcPts val="575"/>
                        </a:spcBef>
                        <a:spcAft>
                          <a:spcPts val="0"/>
                        </a:spcAft>
                      </a:pPr>
                      <a:r>
                        <a:rPr lang="en-US" sz="1200" kern="1200">
                          <a:effectLst/>
                          <a:latin typeface="Arial"/>
                          <a:ea typeface="Times New Roman"/>
                        </a:rPr>
                        <a:t>8</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a:effectLst/>
                          <a:latin typeface="Arial"/>
                          <a:ea typeface="Times New Roman"/>
                        </a:rPr>
                        <a:t>1</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2</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45469">
                <a:tc>
                  <a:txBody>
                    <a:bodyPr/>
                    <a:lstStyle/>
                    <a:p>
                      <a:pPr algn="ctr" eaLnBrk="0" fontAlgn="base" hangingPunct="0">
                        <a:spcBef>
                          <a:spcPts val="575"/>
                        </a:spcBef>
                        <a:spcAft>
                          <a:spcPts val="0"/>
                        </a:spcAft>
                      </a:pPr>
                      <a:r>
                        <a:rPr lang="en-US" sz="1200" kern="1200">
                          <a:effectLst/>
                          <a:latin typeface="Arial"/>
                          <a:ea typeface="Times New Roman"/>
                        </a:rPr>
                        <a:t>Non-compliant contributor</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a:effectLst/>
                          <a:latin typeface="Arial"/>
                          <a:ea typeface="Times New Roman"/>
                        </a:rPr>
                        <a:t>0</a:t>
                      </a:r>
                      <a:endParaRPr lang="en-ZA" sz="120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575"/>
                        </a:spcBef>
                        <a:spcAft>
                          <a:spcPts val="0"/>
                        </a:spcAft>
                      </a:pPr>
                      <a:r>
                        <a:rPr lang="en-US" sz="1200" kern="1200" dirty="0">
                          <a:effectLst/>
                          <a:latin typeface="Arial"/>
                          <a:ea typeface="Times New Roman"/>
                        </a:rPr>
                        <a:t>0</a:t>
                      </a:r>
                      <a:endParaRPr lang="en-ZA" sz="1200" dirty="0">
                        <a:effectLst/>
                        <a:latin typeface="Times New Roman"/>
                        <a:ea typeface="Times New Roman"/>
                      </a:endParaRPr>
                    </a:p>
                  </a:txBody>
                  <a:tcPr marL="34316" marR="3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a:solidFill>
                  <a:srgbClr val="FFFFFF"/>
                </a:solidFill>
                <a:effectLst>
                  <a:outerShdw blurRad="38100" dist="38100" dir="2700000" algn="tl">
                    <a:srgbClr val="000000">
                      <a:alpha val="43137"/>
                    </a:srgbClr>
                  </a:outerShdw>
                </a:effectLst>
                <a:latin typeface="Arial"/>
              </a:rPr>
              <a:t>BBBEE Points</a:t>
            </a:r>
          </a:p>
        </p:txBody>
      </p:sp>
      <p:sp>
        <p:nvSpPr>
          <p:cNvPr id="7" name="Slide Number Placeholder 7"/>
          <p:cNvSpPr txBox="1">
            <a:spLocks/>
          </p:cNvSpPr>
          <p:nvPr/>
        </p:nvSpPr>
        <p:spPr bwMode="gray">
          <a:xfrm>
            <a:off x="6963021" y="6519723"/>
            <a:ext cx="86201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ZA" dirty="0">
                <a:solidFill>
                  <a:schemeClr val="tx1"/>
                </a:solidFill>
              </a:rPr>
              <a:t>              </a:t>
            </a:r>
            <a:fld id="{1D46AC71-C261-4AF3-BFB1-CCAEF8821007}" type="slidenum">
              <a:rPr lang="en-ZA" smtClean="0">
                <a:solidFill>
                  <a:schemeClr val="tx1"/>
                </a:solidFill>
              </a:rPr>
              <a:pPr algn="ctr">
                <a:defRPr/>
              </a:pPr>
              <a:t>23</a:t>
            </a:fld>
            <a:endParaRPr lang="en-ZA" dirty="0">
              <a:solidFill>
                <a:schemeClr val="tx1"/>
              </a:solidFill>
            </a:endParaRPr>
          </a:p>
        </p:txBody>
      </p:sp>
    </p:spTree>
    <p:extLst>
      <p:ext uri="{BB962C8B-B14F-4D97-AF65-F5344CB8AC3E}">
        <p14:creationId xmlns:p14="http://schemas.microsoft.com/office/powerpoint/2010/main" val="3308243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3811" y="2230211"/>
            <a:ext cx="8240485" cy="1169551"/>
          </a:xfrm>
        </p:spPr>
        <p:txBody>
          <a:bodyPr/>
          <a:lstStyle/>
          <a:p>
            <a:pPr marL="0" indent="0" algn="ctr">
              <a:buNone/>
            </a:pPr>
            <a:endParaRPr lang="en-ZA" sz="1600" dirty="0"/>
          </a:p>
          <a:p>
            <a:pPr marL="0" indent="0" algn="ctr">
              <a:buNone/>
            </a:pPr>
            <a:r>
              <a:rPr lang="en-ZA" sz="2000" b="1" dirty="0">
                <a:effectLst>
                  <a:outerShdw blurRad="38100" dist="38100" dir="2700000" algn="tl">
                    <a:srgbClr val="000000">
                      <a:alpha val="43137"/>
                    </a:srgbClr>
                  </a:outerShdw>
                </a:effectLst>
              </a:rPr>
              <a:t>Bid Evaluation Process  Gate 2 (Price &amp; BBBEE) </a:t>
            </a:r>
          </a:p>
          <a:p>
            <a:pPr marL="0" indent="0" algn="ctr">
              <a:buNone/>
            </a:pPr>
            <a:endParaRPr lang="en-ZA" sz="2000" b="1" dirty="0"/>
          </a:p>
          <a:p>
            <a:pPr marL="0" indent="0" algn="ctr">
              <a:buNone/>
            </a:pPr>
            <a:r>
              <a:rPr lang="en-ZA" sz="2000" b="1" dirty="0"/>
              <a:t>FINANCIALS</a:t>
            </a:r>
          </a:p>
        </p:txBody>
      </p:sp>
    </p:spTree>
    <p:extLst>
      <p:ext uri="{BB962C8B-B14F-4D97-AF65-F5344CB8AC3E}">
        <p14:creationId xmlns:p14="http://schemas.microsoft.com/office/powerpoint/2010/main" val="994332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r>
              <a:rPr lang="en-ZA" dirty="0">
                <a:solidFill>
                  <a:srgbClr val="000000"/>
                </a:solidFill>
              </a:rPr>
              <a:t>     </a:t>
            </a:r>
            <a:fld id="{25B0C65C-ACB3-41B3-B9D6-603EB25AD180}" type="slidenum">
              <a:rPr lang="en-ZA" smtClean="0">
                <a:solidFill>
                  <a:srgbClr val="000000"/>
                </a:solidFill>
              </a:rPr>
              <a:pPr/>
              <a:t>25</a:t>
            </a:fld>
            <a:endParaRPr lang="en-ZA" dirty="0">
              <a:solidFill>
                <a:srgbClr val="000000"/>
              </a:solidFill>
            </a:endParaRPr>
          </a:p>
        </p:txBody>
      </p:sp>
      <p:sp>
        <p:nvSpPr>
          <p:cNvPr id="5" name="Rectangle 4"/>
          <p:cNvSpPr/>
          <p:nvPr/>
        </p:nvSpPr>
        <p:spPr>
          <a:xfrm>
            <a:off x="175259" y="800100"/>
            <a:ext cx="8844915" cy="2446824"/>
          </a:xfrm>
          <a:prstGeom prst="rect">
            <a:avLst/>
          </a:prstGeom>
        </p:spPr>
        <p:txBody>
          <a:bodyPr wrap="square">
            <a:spAutoFit/>
          </a:bodyPr>
          <a:lstStyle/>
          <a:p>
            <a:pPr algn="just">
              <a:lnSpc>
                <a:spcPct val="150000"/>
              </a:lnSpc>
            </a:pPr>
            <a:r>
              <a:rPr lang="en-US" sz="1400" dirty="0">
                <a:solidFill>
                  <a:srgbClr val="003366"/>
                </a:solidFill>
                <a:ea typeface="Times New Roman" pitchFamily="18" charset="0"/>
                <a:cs typeface="Tahoma" pitchFamily="34" charset="0"/>
              </a:rPr>
              <a:t>Bidders are required to submit complete sets of audited / reviewed annual financial statements for the three (3) most recent financial periods in the name of the bidding entity. </a:t>
            </a:r>
          </a:p>
          <a:p>
            <a:pPr marL="171450" indent="-171450" algn="just">
              <a:lnSpc>
                <a:spcPct val="150000"/>
              </a:lnSpc>
              <a:buFont typeface="Arial" pitchFamily="34" charset="0"/>
              <a:buChar char="•"/>
            </a:pPr>
            <a:endParaRPr lang="en-US" sz="1400" dirty="0">
              <a:solidFill>
                <a:srgbClr val="003366"/>
              </a:solidFill>
              <a:ea typeface="Times New Roman" pitchFamily="18" charset="0"/>
              <a:cs typeface="Tahoma" pitchFamily="34" charset="0"/>
            </a:endParaRPr>
          </a:p>
          <a:p>
            <a:pPr algn="just">
              <a:lnSpc>
                <a:spcPct val="150000"/>
              </a:lnSpc>
            </a:pPr>
            <a:r>
              <a:rPr lang="en-US" sz="1400" dirty="0">
                <a:solidFill>
                  <a:srgbClr val="003366"/>
                </a:solidFill>
                <a:ea typeface="Times New Roman" pitchFamily="18" charset="0"/>
                <a:cs typeface="Tahoma" pitchFamily="34" charset="0"/>
              </a:rPr>
              <a:t>The financial statement analysis will be conducted on the bidders that proceeded  to Gate 2. </a:t>
            </a:r>
          </a:p>
          <a:p>
            <a:pPr algn="just">
              <a:lnSpc>
                <a:spcPct val="150000"/>
              </a:lnSpc>
            </a:pPr>
            <a:endParaRPr lang="en-US" sz="14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p:txBody>
      </p:sp>
      <p:sp>
        <p:nvSpPr>
          <p:cNvPr id="6" name="Title 1"/>
          <p:cNvSpPr txBox="1">
            <a:spLocks/>
          </p:cNvSpPr>
          <p:nvPr/>
        </p:nvSpPr>
        <p:spPr>
          <a:xfrm>
            <a:off x="0" y="285750"/>
            <a:ext cx="9144000" cy="261938"/>
          </a:xfrm>
          <a:prstGeom prst="rect">
            <a:avLst/>
          </a:prstGeom>
        </p:spPr>
        <p:txBody>
          <a:bodyPr lIns="360000"/>
          <a:lstStyle/>
          <a:p>
            <a:pPr>
              <a:lnSpc>
                <a:spcPct val="85000"/>
              </a:lnSpc>
              <a:defRPr/>
            </a:pPr>
            <a:r>
              <a:rPr lang="en-ZA" sz="2000" b="1" dirty="0">
                <a:solidFill>
                  <a:srgbClr val="FFFFFF"/>
                </a:solidFill>
                <a:effectLst>
                  <a:outerShdw blurRad="38100" dist="38100" dir="2700000" algn="tl">
                    <a:srgbClr val="000000">
                      <a:alpha val="43137"/>
                    </a:srgbClr>
                  </a:outerShdw>
                </a:effectLst>
              </a:rPr>
              <a:t>Financial Evaluation</a:t>
            </a:r>
            <a:endParaRPr lang="en-ZA" sz="2000" b="1" dirty="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2487606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44080" y="6534142"/>
            <a:ext cx="862012" cy="184666"/>
          </a:xfrm>
        </p:spPr>
        <p:txBody>
          <a:bodyPr/>
          <a:lstStyle/>
          <a:p>
            <a:pPr algn="ctr">
              <a:defRPr/>
            </a:pPr>
            <a:r>
              <a:rPr lang="en-ZA" dirty="0">
                <a:solidFill>
                  <a:schemeClr val="tx1"/>
                </a:solidFill>
              </a:rPr>
              <a:t>  </a:t>
            </a:r>
            <a:fld id="{1D46AC71-C261-4AF3-BFB1-CCAEF8821007}" type="slidenum">
              <a:rPr lang="en-ZA" smtClean="0">
                <a:solidFill>
                  <a:schemeClr val="tx1"/>
                </a:solidFill>
              </a:rPr>
              <a:pPr algn="ctr">
                <a:defRPr/>
              </a:pPr>
              <a:t>26</a:t>
            </a:fld>
            <a:endParaRPr lang="en-ZA" dirty="0">
              <a:solidFill>
                <a:schemeClr val="tx1"/>
              </a:solidFill>
            </a:endParaRPr>
          </a:p>
        </p:txBody>
      </p:sp>
      <p:sp>
        <p:nvSpPr>
          <p:cNvPr id="7" name="Rectangle 3"/>
          <p:cNvSpPr>
            <a:spLocks noChangeArrowheads="1"/>
          </p:cNvSpPr>
          <p:nvPr/>
        </p:nvSpPr>
        <p:spPr bwMode="auto">
          <a:xfrm>
            <a:off x="500034" y="1071563"/>
            <a:ext cx="8215341" cy="5218112"/>
          </a:xfrm>
          <a:prstGeom prst="rect">
            <a:avLst/>
          </a:prstGeom>
          <a:noFill/>
          <a:ln w="9525" algn="ctr">
            <a:noFill/>
            <a:miter lim="800000"/>
            <a:headEnd/>
            <a:tailEnd/>
          </a:ln>
        </p:spPr>
        <p:txBody>
          <a:bodyPr/>
          <a:lstStyle/>
          <a:p>
            <a:pPr marL="228600" indent="-228600" algn="l">
              <a:lnSpc>
                <a:spcPct val="135000"/>
              </a:lnSpc>
              <a:spcBef>
                <a:spcPct val="75000"/>
              </a:spcBef>
              <a:spcAft>
                <a:spcPct val="10000"/>
              </a:spcAft>
              <a:buClr>
                <a:schemeClr val="accent1"/>
              </a:buClr>
            </a:pPr>
            <a:r>
              <a:rPr lang="en-US" sz="2000" b="1" dirty="0">
                <a:solidFill>
                  <a:srgbClr val="BFBFBF"/>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2000" b="1" dirty="0">
                <a:solidFill>
                  <a:srgbClr val="BFBFBF"/>
                </a:solidFill>
              </a:rPr>
              <a:t>2. RFP Timelines </a:t>
            </a:r>
          </a:p>
          <a:p>
            <a:pPr marL="228600" indent="-228600">
              <a:lnSpc>
                <a:spcPct val="135000"/>
              </a:lnSpc>
              <a:spcBef>
                <a:spcPct val="75000"/>
              </a:spcBef>
              <a:spcAft>
                <a:spcPct val="10000"/>
              </a:spcAft>
              <a:buClr>
                <a:schemeClr val="accent1"/>
              </a:buClr>
            </a:pPr>
            <a:r>
              <a:rPr lang="en-ZA" sz="2000" b="1" dirty="0">
                <a:solidFill>
                  <a:srgbClr val="BFBFBF"/>
                </a:solidFill>
              </a:rPr>
              <a:t>3. Background &amp; Scope of work</a:t>
            </a:r>
          </a:p>
          <a:p>
            <a:pPr marL="228600" indent="-228600">
              <a:lnSpc>
                <a:spcPct val="135000"/>
              </a:lnSpc>
              <a:spcBef>
                <a:spcPct val="75000"/>
              </a:spcBef>
              <a:spcAft>
                <a:spcPct val="10000"/>
              </a:spcAft>
              <a:buClr>
                <a:schemeClr val="accent1"/>
              </a:buClr>
            </a:pPr>
            <a:r>
              <a:rPr lang="en-ZA" sz="2000" b="1" dirty="0">
                <a:solidFill>
                  <a:srgbClr val="BFBFBF"/>
                </a:solidFill>
              </a:rPr>
              <a:t>4. Bid Evaluation Process </a:t>
            </a:r>
          </a:p>
          <a:p>
            <a:pPr marL="228600" indent="-228600">
              <a:lnSpc>
                <a:spcPct val="135000"/>
              </a:lnSpc>
              <a:spcBef>
                <a:spcPct val="75000"/>
              </a:spcBef>
              <a:spcAft>
                <a:spcPct val="10000"/>
              </a:spcAft>
              <a:buClr>
                <a:schemeClr val="accent1"/>
              </a:buClr>
            </a:pPr>
            <a:r>
              <a:rPr lang="en-ZA" sz="2000" b="1" dirty="0">
                <a:solidFill>
                  <a:srgbClr val="BFBFBF"/>
                </a:solidFill>
              </a:rPr>
              <a:t>5. Price and BBBEE</a:t>
            </a:r>
          </a:p>
          <a:p>
            <a:pPr marL="228600" indent="-228600">
              <a:lnSpc>
                <a:spcPct val="135000"/>
              </a:lnSpc>
              <a:spcBef>
                <a:spcPct val="75000"/>
              </a:spcBef>
              <a:spcAft>
                <a:spcPct val="10000"/>
              </a:spcAft>
              <a:buClr>
                <a:schemeClr val="accent1"/>
              </a:buClr>
            </a:pPr>
            <a:r>
              <a:rPr lang="en-ZA" sz="2000" b="1" dirty="0">
                <a:solidFill>
                  <a:srgbClr val="FF0000"/>
                </a:solidFill>
              </a:rPr>
              <a:t>6. Draft SLA</a:t>
            </a:r>
          </a:p>
          <a:p>
            <a:pPr marL="228600" indent="-228600">
              <a:lnSpc>
                <a:spcPct val="135000"/>
              </a:lnSpc>
              <a:spcBef>
                <a:spcPct val="75000"/>
              </a:spcBef>
              <a:spcAft>
                <a:spcPct val="10000"/>
              </a:spcAft>
              <a:buClr>
                <a:schemeClr val="accent1"/>
              </a:buClr>
            </a:pPr>
            <a:r>
              <a:rPr lang="en-ZA" sz="2000" b="1" dirty="0">
                <a:solidFill>
                  <a:schemeClr val="tx2"/>
                </a:solidFill>
              </a:rPr>
              <a:t>7. RFP submission and contact details</a:t>
            </a:r>
          </a:p>
          <a:p>
            <a:pPr marL="228600" indent="-228600">
              <a:lnSpc>
                <a:spcPct val="135000"/>
              </a:lnSpc>
              <a:spcBef>
                <a:spcPct val="75000"/>
              </a:spcBef>
              <a:spcAft>
                <a:spcPct val="10000"/>
              </a:spcAft>
              <a:buClr>
                <a:schemeClr val="accent1"/>
              </a:buClr>
            </a:pPr>
            <a:r>
              <a:rPr lang="en-ZA" sz="2000" b="1" dirty="0">
                <a:solidFill>
                  <a:schemeClr val="tx2"/>
                </a:solidFill>
              </a:rPr>
              <a:t>8. Q&amp;A</a:t>
            </a:r>
            <a:endParaRPr lang="en-ZA" sz="1200" dirty="0"/>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Table of Content</a:t>
            </a:r>
          </a:p>
        </p:txBody>
      </p:sp>
    </p:spTree>
    <p:extLst>
      <p:ext uri="{BB962C8B-B14F-4D97-AF65-F5344CB8AC3E}">
        <p14:creationId xmlns:p14="http://schemas.microsoft.com/office/powerpoint/2010/main" val="2886985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880134" y="-3175"/>
            <a:ext cx="35266" cy="76944"/>
          </a:xfrm>
        </p:spPr>
        <p:txBody>
          <a:bodyPr/>
          <a:lstStyle/>
          <a:p>
            <a:pPr>
              <a:defRPr/>
            </a:pPr>
            <a:fld id="{6EBFA4D0-3530-4B6B-9F3B-7DF38293B480}" type="slidenum">
              <a:rPr lang="en-GB" smtClean="0"/>
              <a:pPr>
                <a:defRPr/>
              </a:pPr>
              <a:t>27</a:t>
            </a:fld>
            <a:endParaRPr lang="en-GB" dirty="0"/>
          </a:p>
        </p:txBody>
      </p:sp>
      <p:sp>
        <p:nvSpPr>
          <p:cNvPr id="5"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Service Level Agreement</a:t>
            </a:r>
          </a:p>
        </p:txBody>
      </p:sp>
      <p:sp>
        <p:nvSpPr>
          <p:cNvPr id="6" name="Content Placeholder 2"/>
          <p:cNvSpPr txBox="1">
            <a:spLocks/>
          </p:cNvSpPr>
          <p:nvPr/>
        </p:nvSpPr>
        <p:spPr>
          <a:xfrm>
            <a:off x="94933" y="902334"/>
            <a:ext cx="8793162" cy="3915325"/>
          </a:xfrm>
          <a:prstGeom prst="rect">
            <a:avLst/>
          </a:prstGeom>
        </p:spPr>
        <p:txBody>
          <a:bodyPr/>
          <a:lstStyle>
            <a:lvl1pPr marL="342900" indent="-342900" algn="l" defTabSz="912813" rtl="0" eaLnBrk="0" fontAlgn="base" hangingPunct="0">
              <a:spcBef>
                <a:spcPct val="0"/>
              </a:spcBef>
              <a:spcAft>
                <a:spcPct val="0"/>
              </a:spcAft>
              <a:buSzPct val="120000"/>
              <a:buChar char="•"/>
              <a:defRPr sz="1600">
                <a:solidFill>
                  <a:schemeClr val="tx1"/>
                </a:solidFill>
                <a:latin typeface="+mn-lt"/>
                <a:ea typeface="+mn-ea"/>
                <a:cs typeface="+mn-cs"/>
              </a:defRPr>
            </a:lvl1pPr>
            <a:lvl2pPr marL="146050" indent="-144463" algn="l" defTabSz="912813" rtl="0" eaLnBrk="0" fontAlgn="base" hangingPunct="0">
              <a:spcBef>
                <a:spcPct val="0"/>
              </a:spcBef>
              <a:spcAft>
                <a:spcPct val="0"/>
              </a:spcAft>
              <a:buClr>
                <a:schemeClr val="tx2"/>
              </a:buClr>
              <a:buSzPct val="120000"/>
              <a:buChar char="•"/>
              <a:defRPr sz="1600">
                <a:solidFill>
                  <a:schemeClr val="tx1"/>
                </a:solidFill>
                <a:latin typeface="+mn-lt"/>
              </a:defRPr>
            </a:lvl2pPr>
            <a:lvl3pPr marL="300038" indent="-150813" algn="l" defTabSz="912813" rtl="0" eaLnBrk="0" fontAlgn="base" hangingPunct="0">
              <a:spcBef>
                <a:spcPct val="0"/>
              </a:spcBef>
              <a:spcAft>
                <a:spcPct val="0"/>
              </a:spcAft>
              <a:buClr>
                <a:schemeClr val="tx2"/>
              </a:buClr>
              <a:buFont typeface="Times New Roman" pitchFamily="18" charset="0"/>
              <a:buChar char="–"/>
              <a:defRPr sz="1600">
                <a:solidFill>
                  <a:schemeClr val="tx1"/>
                </a:solidFill>
                <a:latin typeface="+mn-lt"/>
              </a:defRPr>
            </a:lvl3pPr>
            <a:lvl4pPr marL="439738" indent="-136525" algn="l" defTabSz="912813" rtl="0" eaLnBrk="0" fontAlgn="base" hangingPunct="0">
              <a:spcBef>
                <a:spcPct val="0"/>
              </a:spcBef>
              <a:spcAft>
                <a:spcPct val="0"/>
              </a:spcAft>
              <a:buClr>
                <a:schemeClr val="tx2"/>
              </a:buClr>
              <a:buSzPct val="89000"/>
              <a:buChar char="•"/>
              <a:defRPr sz="1600">
                <a:solidFill>
                  <a:schemeClr val="tx1"/>
                </a:solidFill>
                <a:latin typeface="+mn-lt"/>
              </a:defRPr>
            </a:lvl4pPr>
            <a:lvl5pPr marL="593725" indent="-150813" algn="l" defTabSz="912813" rtl="0" eaLnBrk="0" fontAlgn="base" hangingPunct="0">
              <a:spcBef>
                <a:spcPct val="0"/>
              </a:spcBef>
              <a:spcAft>
                <a:spcPct val="0"/>
              </a:spcAft>
              <a:buClr>
                <a:schemeClr val="tx2"/>
              </a:buClr>
              <a:buSzPct val="75000"/>
              <a:buFont typeface="Times New Roman" pitchFamily="18" charset="0"/>
              <a:buChar char="–"/>
              <a:defRPr sz="1600">
                <a:solidFill>
                  <a:schemeClr val="tx1"/>
                </a:solidFill>
                <a:latin typeface="+mn-lt"/>
              </a:defRPr>
            </a:lvl5pPr>
            <a:lvl6pPr marL="1060921"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6pPr>
            <a:lvl7pPr marL="1527402"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7pPr>
            <a:lvl8pPr marL="1993884"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8pPr>
            <a:lvl9pPr marL="2460365" indent="-152254" algn="l" defTabSz="913526" rtl="0" eaLnBrk="1" fontAlgn="base" hangingPunct="1">
              <a:spcBef>
                <a:spcPct val="0"/>
              </a:spcBef>
              <a:spcAft>
                <a:spcPct val="0"/>
              </a:spcAft>
              <a:buClr>
                <a:schemeClr val="tx2"/>
              </a:buClr>
              <a:buSzPct val="75000"/>
              <a:buFont typeface="Times New Roman" pitchFamily="18" charset="0"/>
              <a:buChar char="–"/>
              <a:defRPr sz="1600">
                <a:solidFill>
                  <a:schemeClr val="tx1"/>
                </a:solidFill>
                <a:latin typeface="+mn-lt"/>
              </a:defRPr>
            </a:lvl9pPr>
          </a:lstStyle>
          <a:p>
            <a:pPr marL="0" indent="0">
              <a:buFontTx/>
              <a:buNone/>
            </a:pPr>
            <a:r>
              <a:rPr lang="en-GB" kern="0" dirty="0">
                <a:solidFill>
                  <a:schemeClr val="tx2">
                    <a:lumMod val="75000"/>
                  </a:schemeClr>
                </a:solidFill>
                <a:latin typeface="Arial" panose="020B0604020202020204" pitchFamily="34" charset="0"/>
                <a:cs typeface="Arial" panose="020B0604020202020204" pitchFamily="34" charset="0"/>
              </a:rPr>
              <a:t> </a:t>
            </a:r>
            <a:endParaRPr lang="en-ZA" kern="0" dirty="0">
              <a:solidFill>
                <a:schemeClr val="tx2">
                  <a:lumMod val="75000"/>
                </a:schemeClr>
              </a:solidFill>
              <a:latin typeface="Arial" panose="020B0604020202020204" pitchFamily="34" charset="0"/>
              <a:cs typeface="Arial" panose="020B0604020202020204" pitchFamily="34" charset="0"/>
            </a:endParaRPr>
          </a:p>
          <a:p>
            <a:pPr marL="0" indent="0">
              <a:buNone/>
            </a:pPr>
            <a:r>
              <a:rPr lang="en-ZA" sz="1800" kern="0" dirty="0">
                <a:solidFill>
                  <a:schemeClr val="tx2">
                    <a:lumMod val="75000"/>
                  </a:schemeClr>
                </a:solidFill>
                <a:latin typeface="Arial" panose="020B0604020202020204" pitchFamily="34" charset="0"/>
                <a:cs typeface="Arial" panose="020B0604020202020204" pitchFamily="34" charset="0"/>
              </a:rPr>
              <a:t>Service Providers are requested to: </a:t>
            </a:r>
          </a:p>
          <a:p>
            <a:pPr marL="0" indent="0">
              <a:buNone/>
            </a:pPr>
            <a:endParaRPr lang="en-ZA" sz="1800" kern="0" dirty="0">
              <a:solidFill>
                <a:schemeClr val="tx2">
                  <a:lumMod val="7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q"/>
            </a:pPr>
            <a:r>
              <a:rPr lang="en-ZA" sz="1800" kern="0" dirty="0">
                <a:solidFill>
                  <a:schemeClr val="tx2">
                    <a:lumMod val="75000"/>
                  </a:schemeClr>
                </a:solidFill>
                <a:latin typeface="Arial" panose="020B0604020202020204" pitchFamily="34" charset="0"/>
                <a:cs typeface="Arial" panose="020B0604020202020204" pitchFamily="34" charset="0"/>
              </a:rPr>
              <a:t>Comment on the terms and conditions set out in the services agreement and where necessary, make proposals to the terms and conditions; </a:t>
            </a:r>
          </a:p>
          <a:p>
            <a:pPr>
              <a:lnSpc>
                <a:spcPct val="150000"/>
              </a:lnSpc>
              <a:buFont typeface="Wingdings" panose="05000000000000000000" pitchFamily="2" charset="2"/>
              <a:buChar char="q"/>
            </a:pPr>
            <a:r>
              <a:rPr lang="en-ZA" sz="1800" kern="0" dirty="0">
                <a:solidFill>
                  <a:schemeClr val="tx2">
                    <a:lumMod val="75000"/>
                  </a:schemeClr>
                </a:solidFill>
                <a:latin typeface="Arial" panose="020B0604020202020204" pitchFamily="34" charset="0"/>
                <a:cs typeface="Arial" panose="020B0604020202020204" pitchFamily="34" charset="0"/>
              </a:rPr>
              <a:t>Each comment and/or amendment must be explained; and </a:t>
            </a:r>
          </a:p>
          <a:p>
            <a:pPr>
              <a:lnSpc>
                <a:spcPct val="150000"/>
              </a:lnSpc>
              <a:buFont typeface="Wingdings" panose="05000000000000000000" pitchFamily="2" charset="2"/>
              <a:buChar char="q"/>
            </a:pPr>
            <a:r>
              <a:rPr lang="en-ZA" sz="1800" kern="0" dirty="0">
                <a:solidFill>
                  <a:schemeClr val="tx2">
                    <a:lumMod val="75000"/>
                  </a:schemeClr>
                </a:solidFill>
                <a:latin typeface="Arial" panose="020B0604020202020204" pitchFamily="34" charset="0"/>
                <a:cs typeface="Arial" panose="020B0604020202020204" pitchFamily="34" charset="0"/>
              </a:rPr>
              <a:t>All changes and/or amendments to the services agreement must be in an easily identifiable colour font and tracked for ease of reference. </a:t>
            </a:r>
          </a:p>
          <a:p>
            <a:pPr>
              <a:lnSpc>
                <a:spcPct val="150000"/>
              </a:lnSpc>
              <a:buFont typeface="Wingdings" panose="05000000000000000000" pitchFamily="2" charset="2"/>
              <a:buChar char="q"/>
            </a:pPr>
            <a:r>
              <a:rPr lang="en-ZA" sz="1800" kern="0" dirty="0">
                <a:solidFill>
                  <a:schemeClr val="tx2">
                    <a:lumMod val="75000"/>
                  </a:schemeClr>
                </a:solidFill>
                <a:latin typeface="Arial" panose="020B0604020202020204" pitchFamily="34" charset="0"/>
                <a:cs typeface="Arial" panose="020B0604020202020204" pitchFamily="34" charset="0"/>
              </a:rPr>
              <a:t>SARS reserves the right to accept or reject any or all amendments or additions proposed by a service provider if such amendments or additions are unacceptable to SARS or pose a risk to the organisation</a:t>
            </a:r>
            <a:r>
              <a:rPr lang="en-ZA" sz="1800" dirty="0">
                <a:solidFill>
                  <a:schemeClr val="tx2">
                    <a:lumMod val="75000"/>
                  </a:schemeClr>
                </a:solidFill>
                <a:latin typeface="Arial" panose="020B0604020202020204" pitchFamily="34" charset="0"/>
                <a:cs typeface="Arial" panose="020B0604020202020204" pitchFamily="34" charset="0"/>
              </a:rPr>
              <a:t>. </a:t>
            </a:r>
          </a:p>
          <a:p>
            <a:pPr>
              <a:lnSpc>
                <a:spcPct val="150000"/>
              </a:lnSpc>
            </a:pPr>
            <a:endParaRPr lang="en-ZA" kern="0" dirty="0">
              <a:solidFill>
                <a:schemeClr val="tx2">
                  <a:lumMod val="75000"/>
                </a:schemeClr>
              </a:solidFill>
              <a:latin typeface="Arial" panose="020B0604020202020204" pitchFamily="34" charset="0"/>
              <a:cs typeface="Arial" panose="020B0604020202020204" pitchFamily="34" charset="0"/>
            </a:endParaRPr>
          </a:p>
          <a:p>
            <a:endParaRPr lang="en-GB" sz="1200" kern="0" dirty="0">
              <a:solidFill>
                <a:schemeClr val="tx2">
                  <a:lumMod val="75000"/>
                </a:schemeClr>
              </a:solidFill>
              <a:latin typeface="Arial" panose="020B0604020202020204" pitchFamily="34" charset="0"/>
              <a:cs typeface="Arial" panose="020B0604020202020204" pitchFamily="34" charset="0"/>
            </a:endParaRPr>
          </a:p>
          <a:p>
            <a:pPr marL="0" indent="0">
              <a:buFontTx/>
              <a:buNone/>
            </a:pPr>
            <a:endParaRPr lang="en-ZA" sz="1200" kern="0" dirty="0">
              <a:solidFill>
                <a:schemeClr val="tx2">
                  <a:lumMod val="75000"/>
                </a:schemeClr>
              </a:solidFill>
              <a:latin typeface="Arial" panose="020B0604020202020204" pitchFamily="34" charset="0"/>
              <a:cs typeface="Arial" panose="020B0604020202020204" pitchFamily="34" charset="0"/>
            </a:endParaRPr>
          </a:p>
          <a:p>
            <a:endParaRPr lang="en-ZA" sz="1200" kern="0" dirty="0">
              <a:solidFill>
                <a:schemeClr val="tx2">
                  <a:lumMod val="75000"/>
                </a:schemeClr>
              </a:solidFill>
              <a:latin typeface="Arial" panose="020B0604020202020204" pitchFamily="34" charset="0"/>
              <a:cs typeface="Arial" panose="020B0604020202020204" pitchFamily="34" charset="0"/>
            </a:endParaRPr>
          </a:p>
        </p:txBody>
      </p:sp>
      <p:sp>
        <p:nvSpPr>
          <p:cNvPr id="7" name="Slide Number Placeholder 7"/>
          <p:cNvSpPr>
            <a:spLocks noGrp="1"/>
          </p:cNvSpPr>
          <p:nvPr>
            <p:ph type="sldNum" sz="quarter" idx="11"/>
          </p:nvPr>
        </p:nvSpPr>
        <p:spPr>
          <a:xfrm>
            <a:off x="6963021" y="6519723"/>
            <a:ext cx="862012" cy="184666"/>
          </a:xfrm>
        </p:spPr>
        <p:txBody>
          <a:bodyPr/>
          <a:lstStyle/>
          <a:p>
            <a:pPr algn="ctr">
              <a:defRPr/>
            </a:pPr>
            <a:r>
              <a:rPr lang="en-ZA" dirty="0">
                <a:solidFill>
                  <a:schemeClr val="tx1"/>
                </a:solidFill>
              </a:rPr>
              <a:t>               </a:t>
            </a:r>
            <a:fld id="{1D46AC71-C261-4AF3-BFB1-CCAEF8821007}" type="slidenum">
              <a:rPr lang="en-ZA" smtClean="0">
                <a:solidFill>
                  <a:schemeClr val="tx1"/>
                </a:solidFill>
              </a:rPr>
              <a:pPr algn="ctr">
                <a:defRPr/>
              </a:pPr>
              <a:t>27</a:t>
            </a:fld>
            <a:endParaRPr lang="en-ZA" dirty="0">
              <a:solidFill>
                <a:schemeClr val="tx1"/>
              </a:solidFill>
            </a:endParaRPr>
          </a:p>
        </p:txBody>
      </p:sp>
    </p:spTree>
    <p:extLst>
      <p:ext uri="{BB962C8B-B14F-4D97-AF65-F5344CB8AC3E}">
        <p14:creationId xmlns:p14="http://schemas.microsoft.com/office/powerpoint/2010/main" val="2683331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44080" y="6534142"/>
            <a:ext cx="862012" cy="184666"/>
          </a:xfrm>
        </p:spPr>
        <p:txBody>
          <a:bodyPr/>
          <a:lstStyle/>
          <a:p>
            <a:pPr algn="ctr">
              <a:defRPr/>
            </a:pPr>
            <a:fld id="{1D46AC71-C261-4AF3-BFB1-CCAEF8821007}" type="slidenum">
              <a:rPr lang="en-ZA" smtClean="0">
                <a:solidFill>
                  <a:schemeClr val="tx1"/>
                </a:solidFill>
              </a:rPr>
              <a:pPr algn="ctr">
                <a:defRPr/>
              </a:pPr>
              <a:t>28</a:t>
            </a:fld>
            <a:endParaRPr lang="en-ZA" dirty="0">
              <a:solidFill>
                <a:schemeClr val="tx1"/>
              </a:solidFill>
            </a:endParaRPr>
          </a:p>
        </p:txBody>
      </p:sp>
      <p:sp>
        <p:nvSpPr>
          <p:cNvPr id="7" name="Rectangle 3"/>
          <p:cNvSpPr>
            <a:spLocks noChangeArrowheads="1"/>
          </p:cNvSpPr>
          <p:nvPr/>
        </p:nvSpPr>
        <p:spPr bwMode="auto">
          <a:xfrm>
            <a:off x="500034" y="1071563"/>
            <a:ext cx="8215341" cy="5218112"/>
          </a:xfrm>
          <a:prstGeom prst="rect">
            <a:avLst/>
          </a:prstGeom>
          <a:noFill/>
          <a:ln w="9525" algn="ctr">
            <a:noFill/>
            <a:miter lim="800000"/>
            <a:headEnd/>
            <a:tailEnd/>
          </a:ln>
        </p:spPr>
        <p:txBody>
          <a:bodyPr/>
          <a:lstStyle/>
          <a:p>
            <a:pPr marL="228600" indent="-228600" algn="l">
              <a:lnSpc>
                <a:spcPct val="135000"/>
              </a:lnSpc>
              <a:spcBef>
                <a:spcPct val="75000"/>
              </a:spcBef>
              <a:spcAft>
                <a:spcPct val="10000"/>
              </a:spcAft>
              <a:buClr>
                <a:schemeClr val="accent1"/>
              </a:buClr>
            </a:pPr>
            <a:r>
              <a:rPr lang="en-US" sz="2000" b="1" dirty="0">
                <a:solidFill>
                  <a:srgbClr val="BFBFBF"/>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2000" b="1" dirty="0">
                <a:solidFill>
                  <a:srgbClr val="BFBFBF"/>
                </a:solidFill>
              </a:rPr>
              <a:t>2. RFP Timelines </a:t>
            </a:r>
          </a:p>
          <a:p>
            <a:pPr marL="228600" indent="-228600">
              <a:lnSpc>
                <a:spcPct val="135000"/>
              </a:lnSpc>
              <a:spcBef>
                <a:spcPct val="75000"/>
              </a:spcBef>
              <a:spcAft>
                <a:spcPct val="10000"/>
              </a:spcAft>
              <a:buClr>
                <a:schemeClr val="accent1"/>
              </a:buClr>
            </a:pPr>
            <a:r>
              <a:rPr lang="en-ZA" sz="2000" b="1" dirty="0">
                <a:solidFill>
                  <a:srgbClr val="BFBFBF"/>
                </a:solidFill>
              </a:rPr>
              <a:t>3. Background &amp; </a:t>
            </a:r>
            <a:r>
              <a:rPr lang="en-ZA" sz="2000" b="1" dirty="0">
                <a:solidFill>
                  <a:schemeClr val="bg1">
                    <a:lumMod val="75000"/>
                  </a:schemeClr>
                </a:solidFill>
              </a:rPr>
              <a:t>Scope of Work</a:t>
            </a:r>
            <a:endParaRPr lang="en-ZA" sz="2000" b="1" dirty="0">
              <a:solidFill>
                <a:srgbClr val="BFBFBF"/>
              </a:solidFill>
            </a:endParaRPr>
          </a:p>
          <a:p>
            <a:pPr marL="228600" indent="-228600">
              <a:lnSpc>
                <a:spcPct val="135000"/>
              </a:lnSpc>
              <a:spcBef>
                <a:spcPct val="75000"/>
              </a:spcBef>
              <a:spcAft>
                <a:spcPct val="10000"/>
              </a:spcAft>
              <a:buClr>
                <a:schemeClr val="accent1"/>
              </a:buClr>
            </a:pPr>
            <a:r>
              <a:rPr lang="en-ZA" sz="2000" b="1" dirty="0">
                <a:solidFill>
                  <a:srgbClr val="BFBFBF"/>
                </a:solidFill>
              </a:rPr>
              <a:t>4. Bid Evaluation Process </a:t>
            </a:r>
          </a:p>
          <a:p>
            <a:pPr marL="228600" indent="-228600">
              <a:lnSpc>
                <a:spcPct val="135000"/>
              </a:lnSpc>
              <a:spcBef>
                <a:spcPct val="75000"/>
              </a:spcBef>
              <a:spcAft>
                <a:spcPct val="10000"/>
              </a:spcAft>
              <a:buClr>
                <a:schemeClr val="accent1"/>
              </a:buClr>
            </a:pPr>
            <a:r>
              <a:rPr lang="en-ZA" sz="2000" b="1" dirty="0">
                <a:solidFill>
                  <a:srgbClr val="BFBFBF"/>
                </a:solidFill>
              </a:rPr>
              <a:t>5. Price &amp; BBBEE</a:t>
            </a:r>
          </a:p>
          <a:p>
            <a:pPr marL="228600" indent="-228600">
              <a:lnSpc>
                <a:spcPct val="135000"/>
              </a:lnSpc>
              <a:spcBef>
                <a:spcPct val="75000"/>
              </a:spcBef>
              <a:spcAft>
                <a:spcPct val="10000"/>
              </a:spcAft>
              <a:buClr>
                <a:schemeClr val="accent1"/>
              </a:buClr>
            </a:pPr>
            <a:r>
              <a:rPr lang="en-ZA" sz="2000" b="1" dirty="0">
                <a:solidFill>
                  <a:srgbClr val="BFBFBF"/>
                </a:solidFill>
              </a:rPr>
              <a:t>6. Draft SLA</a:t>
            </a:r>
          </a:p>
          <a:p>
            <a:pPr marL="228600" indent="-228600">
              <a:lnSpc>
                <a:spcPct val="135000"/>
              </a:lnSpc>
              <a:spcBef>
                <a:spcPct val="75000"/>
              </a:spcBef>
              <a:spcAft>
                <a:spcPct val="10000"/>
              </a:spcAft>
              <a:buClr>
                <a:schemeClr val="accent1"/>
              </a:buClr>
            </a:pPr>
            <a:r>
              <a:rPr lang="en-ZA" sz="2000" b="1" dirty="0">
                <a:solidFill>
                  <a:srgbClr val="FF0000"/>
                </a:solidFill>
              </a:rPr>
              <a:t>7. RFP submission and contact details</a:t>
            </a:r>
          </a:p>
          <a:p>
            <a:pPr marL="228600" indent="-228600">
              <a:lnSpc>
                <a:spcPct val="135000"/>
              </a:lnSpc>
              <a:spcBef>
                <a:spcPct val="75000"/>
              </a:spcBef>
              <a:spcAft>
                <a:spcPct val="10000"/>
              </a:spcAft>
              <a:buClr>
                <a:schemeClr val="accent1"/>
              </a:buClr>
            </a:pPr>
            <a:r>
              <a:rPr lang="en-ZA" sz="2000" b="1" dirty="0">
                <a:solidFill>
                  <a:schemeClr val="tx2"/>
                </a:solidFill>
              </a:rPr>
              <a:t>8. Q&amp;A</a:t>
            </a:r>
            <a:endParaRPr lang="en-ZA" sz="1200" dirty="0"/>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Table of Content</a:t>
            </a:r>
          </a:p>
        </p:txBody>
      </p:sp>
    </p:spTree>
    <p:extLst>
      <p:ext uri="{BB962C8B-B14F-4D97-AF65-F5344CB8AC3E}">
        <p14:creationId xmlns:p14="http://schemas.microsoft.com/office/powerpoint/2010/main" val="920408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29</a:t>
            </a:fld>
            <a:endParaRPr lang="en-ZA" dirty="0">
              <a:solidFill>
                <a:schemeClr val="tx1"/>
              </a:solidFill>
            </a:endParaRPr>
          </a:p>
        </p:txBody>
      </p:sp>
      <p:pic>
        <p:nvPicPr>
          <p:cNvPr id="9" name="Picture 5" descr="CD2"/>
          <p:cNvPicPr>
            <a:picLocks noChangeAspect="1" noChangeArrowheads="1"/>
          </p:cNvPicPr>
          <p:nvPr/>
        </p:nvPicPr>
        <p:blipFill>
          <a:blip r:embed="rId3"/>
          <a:srcRect/>
          <a:stretch>
            <a:fillRect/>
          </a:stretch>
        </p:blipFill>
        <p:spPr bwMode="auto">
          <a:xfrm>
            <a:off x="5429250" y="2722563"/>
            <a:ext cx="1114425" cy="1104900"/>
          </a:xfrm>
          <a:prstGeom prst="rect">
            <a:avLst/>
          </a:prstGeom>
          <a:noFill/>
          <a:ln w="9525">
            <a:noFill/>
            <a:miter lim="800000"/>
            <a:headEnd/>
            <a:tailEnd/>
          </a:ln>
        </p:spPr>
      </p:pic>
      <p:sp>
        <p:nvSpPr>
          <p:cNvPr id="11" name="Text Box 8"/>
          <p:cNvSpPr txBox="1">
            <a:spLocks noChangeArrowheads="1"/>
          </p:cNvSpPr>
          <p:nvPr/>
        </p:nvSpPr>
        <p:spPr bwMode="auto">
          <a:xfrm>
            <a:off x="4714875" y="2936875"/>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12" name="TextBox 10"/>
          <p:cNvSpPr txBox="1">
            <a:spLocks noChangeArrowheads="1"/>
          </p:cNvSpPr>
          <p:nvPr/>
        </p:nvSpPr>
        <p:spPr bwMode="auto">
          <a:xfrm>
            <a:off x="2714625" y="4286250"/>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3" name="TextBox 11"/>
          <p:cNvSpPr txBox="1">
            <a:spLocks noChangeArrowheads="1"/>
          </p:cNvSpPr>
          <p:nvPr/>
        </p:nvSpPr>
        <p:spPr bwMode="auto">
          <a:xfrm>
            <a:off x="1643063" y="4857750"/>
            <a:ext cx="5429250" cy="641350"/>
          </a:xfrm>
          <a:prstGeom prst="rect">
            <a:avLst/>
          </a:prstGeom>
          <a:noFill/>
          <a:ln w="9525">
            <a:noFill/>
            <a:miter lim="800000"/>
            <a:headEnd/>
            <a:tailEnd/>
          </a:ln>
        </p:spPr>
        <p:txBody>
          <a:bodyPr>
            <a:spAutoFit/>
          </a:bodyPr>
          <a:lstStyle/>
          <a:p>
            <a:pPr algn="ctr"/>
            <a:r>
              <a:rPr lang="en-ZA" sz="1800" dirty="0">
                <a:solidFill>
                  <a:schemeClr val="tx2"/>
                </a:solidFill>
              </a:rPr>
              <a:t>SARS Brooklyn Bridge,570 Fehrsen Street, Linton House, Brooklyn</a:t>
            </a:r>
          </a:p>
        </p:txBody>
      </p:sp>
      <p:sp>
        <p:nvSpPr>
          <p:cNvPr id="14" name="TextBox 12"/>
          <p:cNvSpPr txBox="1">
            <a:spLocks noChangeArrowheads="1"/>
          </p:cNvSpPr>
          <p:nvPr/>
        </p:nvSpPr>
        <p:spPr bwMode="auto">
          <a:xfrm>
            <a:off x="785813" y="5643563"/>
            <a:ext cx="7431087" cy="646112"/>
          </a:xfrm>
          <a:prstGeom prst="rect">
            <a:avLst/>
          </a:prstGeom>
          <a:noFill/>
          <a:ln w="9525">
            <a:noFill/>
            <a:miter lim="800000"/>
            <a:headEnd/>
            <a:tailEnd/>
          </a:ln>
        </p:spPr>
        <p:txBody>
          <a:bodyPr>
            <a:spAutoFit/>
          </a:bodyPr>
          <a:lstStyle/>
          <a:p>
            <a:r>
              <a:rPr lang="en-ZA" sz="1800" dirty="0">
                <a:solidFill>
                  <a:schemeClr val="tx2"/>
                </a:solidFill>
              </a:rPr>
              <a:t>Any enquiries must be referred, in writing via email to:</a:t>
            </a:r>
          </a:p>
          <a:p>
            <a:r>
              <a:rPr lang="en-ZA" sz="1800" dirty="0">
                <a:solidFill>
                  <a:schemeClr val="tx2"/>
                </a:solidFill>
              </a:rPr>
              <a:t> </a:t>
            </a:r>
            <a:r>
              <a:rPr lang="en-ZA" sz="1800" dirty="0">
                <a:solidFill>
                  <a:schemeClr val="tx2"/>
                </a:solidFill>
                <a:hlinkClick r:id="rId4"/>
              </a:rPr>
              <a:t>rft-professionalservices@sars.gov.za</a:t>
            </a:r>
            <a:r>
              <a:rPr lang="en-ZA" sz="1800" dirty="0">
                <a:solidFill>
                  <a:schemeClr val="tx2"/>
                </a:solidFill>
              </a:rPr>
              <a:t> or </a:t>
            </a:r>
            <a:r>
              <a:rPr lang="en-ZA" sz="1800" dirty="0">
                <a:solidFill>
                  <a:schemeClr val="tx2"/>
                </a:solidFill>
                <a:hlinkClick r:id="rId5"/>
              </a:rPr>
              <a:t>tenderoffice@sars.gov.za</a:t>
            </a:r>
            <a:r>
              <a:rPr lang="en-ZA" sz="1800" dirty="0">
                <a:solidFill>
                  <a:schemeClr val="tx2"/>
                </a:solidFill>
              </a:rPr>
              <a:t>  </a:t>
            </a:r>
          </a:p>
        </p:txBody>
      </p:sp>
      <p:cxnSp>
        <p:nvCxnSpPr>
          <p:cNvPr id="15" name="Straight Connector 14"/>
          <p:cNvCxnSpPr/>
          <p:nvPr/>
        </p:nvCxnSpPr>
        <p:spPr>
          <a:xfrm rot="10800000">
            <a:off x="357188" y="5572125"/>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7" descr="Folder"/>
          <p:cNvPicPr>
            <a:picLocks noChangeAspect="1" noChangeArrowheads="1"/>
          </p:cNvPicPr>
          <p:nvPr/>
        </p:nvPicPr>
        <p:blipFill>
          <a:blip r:embed="rId6"/>
          <a:srcRect/>
          <a:stretch>
            <a:fillRect/>
          </a:stretch>
        </p:blipFill>
        <p:spPr bwMode="auto">
          <a:xfrm>
            <a:off x="3613150" y="2754059"/>
            <a:ext cx="1079500" cy="1008062"/>
          </a:xfrm>
          <a:prstGeom prst="rect">
            <a:avLst/>
          </a:prstGeom>
          <a:noFill/>
          <a:ln w="9525">
            <a:noFill/>
            <a:miter lim="800000"/>
            <a:headEnd/>
            <a:tailEnd/>
          </a:ln>
        </p:spPr>
      </p:pic>
      <p:pic>
        <p:nvPicPr>
          <p:cNvPr id="20" name="Picture 7" descr="Folder"/>
          <p:cNvPicPr>
            <a:picLocks noChangeAspect="1" noChangeArrowheads="1"/>
          </p:cNvPicPr>
          <p:nvPr/>
        </p:nvPicPr>
        <p:blipFill>
          <a:blip r:embed="rId6"/>
          <a:srcRect/>
          <a:stretch>
            <a:fillRect/>
          </a:stretch>
        </p:blipFill>
        <p:spPr bwMode="auto">
          <a:xfrm>
            <a:off x="1768827" y="2838450"/>
            <a:ext cx="1079500" cy="1008063"/>
          </a:xfrm>
          <a:prstGeom prst="rect">
            <a:avLst/>
          </a:prstGeom>
          <a:noFill/>
          <a:ln w="9525">
            <a:noFill/>
            <a:miter lim="800000"/>
            <a:headEnd/>
            <a:tailEnd/>
          </a:ln>
        </p:spPr>
      </p:pic>
      <p:sp>
        <p:nvSpPr>
          <p:cNvPr id="21" name="Text Box 16"/>
          <p:cNvSpPr txBox="1">
            <a:spLocks noChangeArrowheads="1"/>
          </p:cNvSpPr>
          <p:nvPr/>
        </p:nvSpPr>
        <p:spPr bwMode="auto">
          <a:xfrm>
            <a:off x="2371704" y="2487479"/>
            <a:ext cx="214312"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1</a:t>
            </a:r>
            <a:endParaRPr lang="en-GB" b="1" dirty="0"/>
          </a:p>
        </p:txBody>
      </p:sp>
      <p:sp>
        <p:nvSpPr>
          <p:cNvPr id="23" name="Text Box 17"/>
          <p:cNvSpPr txBox="1">
            <a:spLocks noChangeArrowheads="1"/>
          </p:cNvSpPr>
          <p:nvPr/>
        </p:nvSpPr>
        <p:spPr bwMode="auto">
          <a:xfrm>
            <a:off x="4065587" y="2487479"/>
            <a:ext cx="292100"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2</a:t>
            </a:r>
            <a:endParaRPr lang="en-GB" b="1" dirty="0"/>
          </a:p>
        </p:txBody>
      </p:sp>
      <p:sp>
        <p:nvSpPr>
          <p:cNvPr id="25" name="Rectangle 21"/>
          <p:cNvSpPr>
            <a:spLocks noChangeArrowheads="1"/>
          </p:cNvSpPr>
          <p:nvPr/>
        </p:nvSpPr>
        <p:spPr bwMode="auto">
          <a:xfrm>
            <a:off x="0" y="857250"/>
            <a:ext cx="8915400" cy="646331"/>
          </a:xfrm>
          <a:prstGeom prst="rect">
            <a:avLst/>
          </a:prstGeom>
          <a:noFill/>
          <a:ln w="9525">
            <a:noFill/>
            <a:miter lim="800000"/>
            <a:headEnd/>
            <a:tailEnd/>
          </a:ln>
        </p:spPr>
        <p:txBody>
          <a:bodyPr wrap="square">
            <a:spAutoFit/>
          </a:bodyPr>
          <a:lstStyle/>
          <a:p>
            <a:pPr algn="ctr"/>
            <a:r>
              <a:rPr lang="en-ZA" dirty="0">
                <a:solidFill>
                  <a:schemeClr val="tx2"/>
                </a:solidFill>
              </a:rPr>
              <a:t>  Bidders must submit copies of each file (Original and Duplicate) and a CD-ROM/USB with content of each file by the </a:t>
            </a:r>
            <a:r>
              <a:rPr lang="en-ZA" b="1" dirty="0">
                <a:solidFill>
                  <a:schemeClr val="tx2"/>
                </a:solidFill>
              </a:rPr>
              <a:t>16 August 2017 at 11:00</a:t>
            </a:r>
          </a:p>
        </p:txBody>
      </p:sp>
      <p:sp>
        <p:nvSpPr>
          <p:cNvPr id="26" name="TextBox 25"/>
          <p:cNvSpPr txBox="1"/>
          <p:nvPr/>
        </p:nvSpPr>
        <p:spPr>
          <a:xfrm>
            <a:off x="2102329" y="3023342"/>
            <a:ext cx="538930" cy="215444"/>
          </a:xfrm>
          <a:prstGeom prst="rect">
            <a:avLst/>
          </a:prstGeom>
          <a:noFill/>
        </p:spPr>
        <p:txBody>
          <a:bodyPr wrap="none" rtlCol="0">
            <a:spAutoFit/>
          </a:bodyPr>
          <a:lstStyle/>
          <a:p>
            <a:r>
              <a:rPr lang="en-ZA" sz="800" dirty="0"/>
              <a:t>Original</a:t>
            </a:r>
          </a:p>
        </p:txBody>
      </p:sp>
      <p:sp>
        <p:nvSpPr>
          <p:cNvPr id="27" name="TextBox 26"/>
          <p:cNvSpPr txBox="1"/>
          <p:nvPr/>
        </p:nvSpPr>
        <p:spPr>
          <a:xfrm>
            <a:off x="3845764" y="2973806"/>
            <a:ext cx="614271" cy="215444"/>
          </a:xfrm>
          <a:prstGeom prst="rect">
            <a:avLst/>
          </a:prstGeom>
          <a:noFill/>
        </p:spPr>
        <p:txBody>
          <a:bodyPr wrap="none" rtlCol="0">
            <a:spAutoFit/>
          </a:bodyPr>
          <a:lstStyle/>
          <a:p>
            <a:r>
              <a:rPr lang="en-ZA" sz="800" dirty="0"/>
              <a:t>Duplicate</a:t>
            </a:r>
          </a:p>
        </p:txBody>
      </p:sp>
      <p:sp>
        <p:nvSpPr>
          <p:cNvPr id="30" name="Right Brace 29"/>
          <p:cNvSpPr/>
          <p:nvPr/>
        </p:nvSpPr>
        <p:spPr bwMode="auto">
          <a:xfrm>
            <a:off x="6510528" y="2779776"/>
            <a:ext cx="195072" cy="987552"/>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32"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Bid Submission                                                                           </a:t>
            </a:r>
          </a:p>
        </p:txBody>
      </p:sp>
      <p:sp>
        <p:nvSpPr>
          <p:cNvPr id="33" name="Text Box 8"/>
          <p:cNvSpPr txBox="1">
            <a:spLocks noChangeArrowheads="1"/>
          </p:cNvSpPr>
          <p:nvPr/>
        </p:nvSpPr>
        <p:spPr bwMode="auto">
          <a:xfrm>
            <a:off x="3018155" y="2973806"/>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2" name="TextBox 1"/>
          <p:cNvSpPr txBox="1"/>
          <p:nvPr/>
        </p:nvSpPr>
        <p:spPr>
          <a:xfrm>
            <a:off x="6888480" y="2934998"/>
            <a:ext cx="1859280" cy="677108"/>
          </a:xfrm>
          <a:prstGeom prst="rect">
            <a:avLst/>
          </a:prstGeom>
          <a:noFill/>
        </p:spPr>
        <p:txBody>
          <a:bodyPr wrap="square" rtlCol="0">
            <a:spAutoFit/>
          </a:bodyPr>
          <a:lstStyle/>
          <a:p>
            <a:endParaRPr lang="en-ZA" sz="1000" b="1" dirty="0"/>
          </a:p>
          <a:p>
            <a:pPr algn="ctr"/>
            <a:r>
              <a:rPr lang="en-ZA" sz="1400" b="1" dirty="0">
                <a:solidFill>
                  <a:srgbClr val="FF0000"/>
                </a:solidFill>
              </a:rPr>
              <a:t>Content of File 1 and 2</a:t>
            </a:r>
            <a:endParaRPr lang="en-ZA" sz="1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29699806"/>
              </p:ext>
            </p:extLst>
          </p:nvPr>
        </p:nvGraphicFramePr>
        <p:xfrm>
          <a:off x="0" y="762000"/>
          <a:ext cx="9144000" cy="527685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22891">
                <a:tc>
                  <a:txBody>
                    <a:bodyPr/>
                    <a:lstStyle/>
                    <a:p>
                      <a:pPr algn="ctr"/>
                      <a:r>
                        <a:rPr lang="en-ZA" sz="2000" dirty="0"/>
                        <a:t>Procurement</a:t>
                      </a:r>
                    </a:p>
                  </a:txBody>
                  <a:tcPr marL="84406" marR="84406">
                    <a:solidFill>
                      <a:schemeClr val="tx2"/>
                    </a:solidFill>
                  </a:tcPr>
                </a:tc>
                <a:extLst>
                  <a:ext uri="{0D108BD9-81ED-4DB2-BD59-A6C34878D82A}">
                    <a16:rowId xmlns:a16="http://schemas.microsoft.com/office/drawing/2014/main" val="10000"/>
                  </a:ext>
                </a:extLst>
              </a:tr>
              <a:tr h="42591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latin typeface="+mn-lt"/>
                          <a:ea typeface="+mn-ea"/>
                          <a:cs typeface="+mn-cs"/>
                        </a:rPr>
                        <a:t>Sourcing Lead: Professional Services – Project Oversight</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10001"/>
                  </a:ext>
                </a:extLst>
              </a:tr>
              <a:tr h="39896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Governance, Compliance &amp; Risk Specialist – Audit</a:t>
                      </a:r>
                    </a:p>
                  </a:txBody>
                  <a:tcPr marL="84406" marR="84406"/>
                </a:tc>
                <a:extLst>
                  <a:ext uri="{0D108BD9-81ED-4DB2-BD59-A6C34878D82A}">
                    <a16:rowId xmlns:a16="http://schemas.microsoft.com/office/drawing/2014/main" val="10002"/>
                  </a:ext>
                </a:extLst>
              </a:tr>
              <a:tr h="40005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Contract Specialist </a:t>
                      </a:r>
                    </a:p>
                  </a:txBody>
                  <a:tcPr marL="84406" marR="84406"/>
                </a:tc>
                <a:extLst>
                  <a:ext uri="{0D108BD9-81ED-4DB2-BD59-A6C34878D82A}">
                    <a16:rowId xmlns:a16="http://schemas.microsoft.com/office/drawing/2014/main" val="10003"/>
                  </a:ext>
                </a:extLst>
              </a:tr>
              <a:tr h="40005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a:t>
                      </a:r>
                      <a:r>
                        <a:rPr lang="en-ZA" sz="1600" kern="1200" baseline="0" dirty="0">
                          <a:solidFill>
                            <a:schemeClr val="tx2"/>
                          </a:solidFill>
                          <a:latin typeface="+mn-lt"/>
                          <a:ea typeface="+mn-ea"/>
                          <a:cs typeface="+mn-cs"/>
                        </a:rPr>
                        <a:t> Office – Pre-Qualification</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10004"/>
                  </a:ext>
                </a:extLst>
              </a:tr>
              <a:tr h="40957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Value</a:t>
                      </a:r>
                      <a:r>
                        <a:rPr lang="en-ZA" sz="1600" kern="1200" baseline="0" dirty="0">
                          <a:solidFill>
                            <a:schemeClr val="tx2"/>
                          </a:solidFill>
                          <a:latin typeface="+mn-lt"/>
                          <a:ea typeface="+mn-ea"/>
                          <a:cs typeface="+mn-cs"/>
                        </a:rPr>
                        <a:t> Delivery Planning – Price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10005"/>
                  </a:ext>
                </a:extLst>
              </a:tr>
              <a:tr h="40957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Financial Analysis team</a:t>
                      </a:r>
                    </a:p>
                  </a:txBody>
                  <a:tcPr marL="84406" marR="84406"/>
                </a:tc>
                <a:extLst>
                  <a:ext uri="{0D108BD9-81ED-4DB2-BD59-A6C34878D82A}">
                    <a16:rowId xmlns:a16="http://schemas.microsoft.com/office/drawing/2014/main" val="10006"/>
                  </a:ext>
                </a:extLst>
              </a:tr>
              <a:tr h="40957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B-BBEE</a:t>
                      </a:r>
                      <a:r>
                        <a:rPr lang="en-ZA" sz="1600" kern="1200" baseline="0" dirty="0">
                          <a:solidFill>
                            <a:schemeClr val="tx2"/>
                          </a:solidFill>
                          <a:latin typeface="+mn-lt"/>
                          <a:ea typeface="+mn-ea"/>
                          <a:cs typeface="+mn-cs"/>
                        </a:rPr>
                        <a:t>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10007"/>
                  </a:ext>
                </a:extLst>
              </a:tr>
              <a:tr h="387922">
                <a:tc>
                  <a:txBody>
                    <a:bodyPr/>
                    <a:lstStyle/>
                    <a:p>
                      <a:pPr marL="0" algn="ctr" defTabSz="932962" rtl="0" eaLnBrk="1" latinLnBrk="0" hangingPunct="1"/>
                      <a:r>
                        <a:rPr lang="en-ZA" sz="2000" b="1" kern="1200" dirty="0">
                          <a:solidFill>
                            <a:schemeClr val="bg1"/>
                          </a:solidFill>
                          <a:latin typeface="+mn-lt"/>
                          <a:ea typeface="+mn-ea"/>
                          <a:cs typeface="+mn-cs"/>
                        </a:rPr>
                        <a:t>SARS Business</a:t>
                      </a:r>
                      <a:r>
                        <a:rPr lang="en-ZA" sz="2000" b="1" kern="1200" baseline="0" dirty="0">
                          <a:solidFill>
                            <a:schemeClr val="bg1"/>
                          </a:solidFill>
                          <a:latin typeface="+mn-lt"/>
                          <a:ea typeface="+mn-ea"/>
                          <a:cs typeface="+mn-cs"/>
                        </a:rPr>
                        <a:t> Unit</a:t>
                      </a:r>
                      <a:endParaRPr lang="en-ZA" sz="2000" b="1" kern="1200" dirty="0">
                        <a:solidFill>
                          <a:schemeClr val="bg1"/>
                        </a:solidFill>
                        <a:latin typeface="+mn-lt"/>
                        <a:ea typeface="+mn-ea"/>
                        <a:cs typeface="+mn-cs"/>
                      </a:endParaRPr>
                    </a:p>
                  </a:txBody>
                  <a:tcPr marL="84406" marR="84406">
                    <a:solidFill>
                      <a:schemeClr val="tx2"/>
                    </a:solidFill>
                  </a:tcPr>
                </a:tc>
                <a:extLst>
                  <a:ext uri="{0D108BD9-81ED-4DB2-BD59-A6C34878D82A}">
                    <a16:rowId xmlns:a16="http://schemas.microsoft.com/office/drawing/2014/main" val="10008"/>
                  </a:ext>
                </a:extLst>
              </a:tr>
              <a:tr h="413385">
                <a:tc>
                  <a:txBody>
                    <a:bodyPr/>
                    <a:lstStyle/>
                    <a:p>
                      <a:pPr marL="0" algn="l" defTabSz="932962" rtl="0" eaLnBrk="1" latinLnBrk="0" hangingPunct="1"/>
                      <a:r>
                        <a:rPr lang="en-ZA" sz="1600" kern="1200" baseline="0" dirty="0">
                          <a:solidFill>
                            <a:schemeClr val="tx2"/>
                          </a:solidFill>
                          <a:latin typeface="+mn-lt"/>
                          <a:ea typeface="+mn-ea"/>
                          <a:cs typeface="+mn-cs"/>
                        </a:rPr>
                        <a:t>Bid Specification Committee</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10009"/>
                  </a:ext>
                </a:extLst>
              </a:tr>
              <a:tr h="419100">
                <a:tc>
                  <a:txBody>
                    <a:bodyPr/>
                    <a:lstStyle/>
                    <a:p>
                      <a:pPr marL="0" algn="l" defTabSz="932962" rtl="0" eaLnBrk="1" latinLnBrk="0" hangingPunct="1"/>
                      <a:r>
                        <a:rPr lang="en-ZA" sz="1600" kern="1200" dirty="0">
                          <a:solidFill>
                            <a:schemeClr val="tx2"/>
                          </a:solidFill>
                          <a:latin typeface="+mn-lt"/>
                          <a:ea typeface="+mn-ea"/>
                          <a:cs typeface="+mn-cs"/>
                        </a:rPr>
                        <a:t>Technical</a:t>
                      </a:r>
                      <a:r>
                        <a:rPr lang="en-ZA" sz="1600" kern="1200" baseline="0" dirty="0">
                          <a:solidFill>
                            <a:schemeClr val="tx2"/>
                          </a:solidFill>
                          <a:latin typeface="+mn-lt"/>
                          <a:ea typeface="+mn-ea"/>
                          <a:cs typeface="+mn-cs"/>
                        </a:rPr>
                        <a:t> Evaluators X 3</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10010"/>
                  </a:ext>
                </a:extLst>
              </a:tr>
              <a:tr h="387922">
                <a:tc>
                  <a:txBody>
                    <a:bodyPr/>
                    <a:lstStyle/>
                    <a:p>
                      <a:pPr algn="ctr"/>
                      <a:r>
                        <a:rPr lang="en-ZA" sz="2000" b="1" dirty="0">
                          <a:solidFill>
                            <a:schemeClr val="bg1"/>
                          </a:solidFill>
                        </a:rPr>
                        <a:t>Corporate Legal Services</a:t>
                      </a:r>
                    </a:p>
                  </a:txBody>
                  <a:tcPr marL="84406" marR="84406">
                    <a:solidFill>
                      <a:schemeClr val="tx2"/>
                    </a:solidFill>
                  </a:tcPr>
                </a:tc>
                <a:extLst>
                  <a:ext uri="{0D108BD9-81ED-4DB2-BD59-A6C34878D82A}">
                    <a16:rowId xmlns:a16="http://schemas.microsoft.com/office/drawing/2014/main" val="10011"/>
                  </a:ext>
                </a:extLst>
              </a:tr>
              <a:tr h="375285">
                <a:tc>
                  <a:txBody>
                    <a:bodyPr/>
                    <a:lstStyle/>
                    <a:p>
                      <a:r>
                        <a:rPr lang="en-ZA" sz="1600" baseline="0" dirty="0">
                          <a:solidFill>
                            <a:schemeClr val="tx2"/>
                          </a:solidFill>
                        </a:rPr>
                        <a:t>Legal Specialist</a:t>
                      </a:r>
                      <a:endParaRPr lang="en-ZA" sz="1600" dirty="0">
                        <a:solidFill>
                          <a:schemeClr val="tx2"/>
                        </a:solidFill>
                      </a:endParaRPr>
                    </a:p>
                  </a:txBody>
                  <a:tcPr marL="84406" marR="84406"/>
                </a:tc>
                <a:extLst>
                  <a:ext uri="{0D108BD9-81ED-4DB2-BD59-A6C34878D82A}">
                    <a16:rowId xmlns:a16="http://schemas.microsoft.com/office/drawing/2014/main" val="10012"/>
                  </a:ext>
                </a:extLst>
              </a:tr>
            </a:tbl>
          </a:graphicData>
        </a:graphic>
      </p:graphicFrame>
      <p:sp>
        <p:nvSpPr>
          <p:cNvPr id="5" name="Title 1"/>
          <p:cNvSpPr txBox="1">
            <a:spLocks/>
          </p:cNvSpPr>
          <p:nvPr/>
        </p:nvSpPr>
        <p:spPr bwMode="gray">
          <a:xfrm>
            <a:off x="-220717" y="311944"/>
            <a:ext cx="9364717"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ZA"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Bid Evaluation Committee</a:t>
            </a:r>
            <a:endParaRPr kumimoji="0" lang="en-ZA"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3" name="Slide Number Placeholder 2"/>
          <p:cNvSpPr>
            <a:spLocks noGrp="1"/>
          </p:cNvSpPr>
          <p:nvPr>
            <p:ph type="sldNum" sz="quarter" idx="11"/>
          </p:nvPr>
        </p:nvSpPr>
        <p:spPr>
          <a:xfrm>
            <a:off x="6874828" y="6550978"/>
            <a:ext cx="862012" cy="184666"/>
          </a:xfrm>
        </p:spPr>
        <p:txBody>
          <a:bodyPr/>
          <a:lstStyle/>
          <a:p>
            <a:pPr>
              <a:defRPr/>
            </a:pPr>
            <a:r>
              <a:rPr lang="en-ZA" dirty="0">
                <a:solidFill>
                  <a:schemeClr val="tx1"/>
                </a:solidFill>
              </a:rPr>
              <a:t> </a:t>
            </a:r>
            <a:fld id="{7ABC2798-EB18-44DC-8EE5-F31FF9AF6718}" type="slidenum">
              <a:rPr lang="en-ZA" smtClean="0">
                <a:solidFill>
                  <a:schemeClr val="tx1"/>
                </a:solidFill>
              </a:rPr>
              <a:pPr>
                <a:defRPr/>
              </a:pPr>
              <a:t>3</a:t>
            </a:fld>
            <a:endParaRPr lang="en-ZA"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19040" y="6534142"/>
            <a:ext cx="862012" cy="184666"/>
          </a:xfrm>
        </p:spPr>
        <p:txBody>
          <a:bodyPr/>
          <a:lstStyle/>
          <a:p>
            <a:pPr algn="ctr">
              <a:defRPr/>
            </a:pPr>
            <a:fld id="{1D46AC71-C261-4AF3-BFB1-CCAEF8821007}" type="slidenum">
              <a:rPr lang="en-ZA" smtClean="0">
                <a:solidFill>
                  <a:schemeClr val="tx1"/>
                </a:solidFill>
              </a:rPr>
              <a:pPr algn="ctr">
                <a:defRPr/>
              </a:pPr>
              <a:t>30</a:t>
            </a:fld>
            <a:endParaRPr lang="en-ZA" dirty="0">
              <a:solidFill>
                <a:schemeClr val="tx1"/>
              </a:solidFill>
            </a:endParaRPr>
          </a:p>
        </p:txBody>
      </p:sp>
      <p:sp>
        <p:nvSpPr>
          <p:cNvPr id="8" name="Rectangle 43"/>
          <p:cNvSpPr>
            <a:spLocks noChangeArrowheads="1"/>
          </p:cNvSpPr>
          <p:nvPr/>
        </p:nvSpPr>
        <p:spPr bwMode="auto">
          <a:xfrm>
            <a:off x="415834" y="142760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10" name="44 CuadroTexto"/>
          <p:cNvSpPr txBox="1"/>
          <p:nvPr/>
        </p:nvSpPr>
        <p:spPr>
          <a:xfrm>
            <a:off x="1785303" y="1470559"/>
            <a:ext cx="4529772" cy="576620"/>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gn="l" fontAlgn="auto">
              <a:lnSpc>
                <a:spcPct val="150000"/>
              </a:lnSpc>
              <a:spcBef>
                <a:spcPts val="0"/>
              </a:spcBef>
              <a:spcAft>
                <a:spcPts val="0"/>
              </a:spcAft>
              <a:defRPr/>
            </a:pPr>
            <a:r>
              <a:rPr lang="en-US" sz="1200" dirty="0">
                <a:solidFill>
                  <a:schemeClr val="tx2"/>
                </a:solidFill>
              </a:rPr>
              <a:t>    Pre-qualification documents (SBD documents)</a:t>
            </a:r>
          </a:p>
        </p:txBody>
      </p:sp>
      <p:sp>
        <p:nvSpPr>
          <p:cNvPr id="14" name="Rectangle 43"/>
          <p:cNvSpPr>
            <a:spLocks noChangeArrowheads="1"/>
          </p:cNvSpPr>
          <p:nvPr/>
        </p:nvSpPr>
        <p:spPr bwMode="auto">
          <a:xfrm>
            <a:off x="425586" y="2836745"/>
            <a:ext cx="1005840" cy="592434"/>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r>
              <a:rPr lang="en-US" sz="1400" dirty="0">
                <a:solidFill>
                  <a:schemeClr val="tx2"/>
                </a:solidFill>
              </a:rPr>
              <a:t>Exhibit 2</a:t>
            </a:r>
          </a:p>
        </p:txBody>
      </p:sp>
      <p:sp>
        <p:nvSpPr>
          <p:cNvPr id="17" name="44 CuadroTexto"/>
          <p:cNvSpPr txBox="1"/>
          <p:nvPr/>
        </p:nvSpPr>
        <p:spPr>
          <a:xfrm>
            <a:off x="1803480" y="2838871"/>
            <a:ext cx="4529772" cy="1217940"/>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gn="l" fontAlgn="auto">
              <a:lnSpc>
                <a:spcPct val="150000"/>
              </a:lnSpc>
              <a:spcBef>
                <a:spcPts val="0"/>
              </a:spcBef>
              <a:spcAft>
                <a:spcPts val="0"/>
              </a:spcAft>
              <a:defRPr/>
            </a:pPr>
            <a:endParaRPr lang="en-US" sz="1200" dirty="0">
              <a:solidFill>
                <a:schemeClr val="tx2"/>
              </a:solidFill>
            </a:endParaRPr>
          </a:p>
          <a:p>
            <a:pPr marL="171450" indent="-171450" algn="l" fontAlgn="auto">
              <a:lnSpc>
                <a:spcPct val="150000"/>
              </a:lnSpc>
              <a:spcBef>
                <a:spcPts val="0"/>
              </a:spcBef>
              <a:spcAft>
                <a:spcPts val="0"/>
              </a:spcAft>
              <a:buFont typeface="Arial" pitchFamily="34" charset="0"/>
              <a:buChar char="•"/>
              <a:defRPr/>
            </a:pPr>
            <a:endParaRPr lang="en-US" sz="1200" dirty="0">
              <a:solidFill>
                <a:schemeClr val="tx2"/>
              </a:solidFill>
            </a:endParaRPr>
          </a:p>
          <a:p>
            <a:pPr marL="266700" indent="-171450" algn="l" fontAlgn="auto">
              <a:lnSpc>
                <a:spcPct val="150000"/>
              </a:lnSpc>
              <a:spcBef>
                <a:spcPts val="0"/>
              </a:spcBef>
              <a:spcAft>
                <a:spcPts val="0"/>
              </a:spcAft>
              <a:buFont typeface="Arial" pitchFamily="34" charset="0"/>
              <a:buChar char="•"/>
              <a:defRPr/>
            </a:pPr>
            <a:r>
              <a:rPr lang="en-US" sz="1200" dirty="0">
                <a:solidFill>
                  <a:schemeClr val="tx2"/>
                </a:solidFill>
              </a:rPr>
              <a:t>Bidder Compliance Checklist – Annexure A2  </a:t>
            </a:r>
          </a:p>
          <a:p>
            <a:pPr marL="266700" indent="-171450" algn="l" fontAlgn="auto">
              <a:lnSpc>
                <a:spcPct val="150000"/>
              </a:lnSpc>
              <a:spcBef>
                <a:spcPts val="0"/>
              </a:spcBef>
              <a:spcAft>
                <a:spcPts val="0"/>
              </a:spcAft>
              <a:buFont typeface="Arial" pitchFamily="34" charset="0"/>
              <a:buChar char="•"/>
              <a:defRPr/>
            </a:pPr>
            <a:r>
              <a:rPr lang="en-US" sz="1200" dirty="0">
                <a:solidFill>
                  <a:schemeClr val="tx2"/>
                </a:solidFill>
              </a:rPr>
              <a:t>Response to Technical Requirements </a:t>
            </a:r>
          </a:p>
          <a:p>
            <a:pPr marL="266700" indent="-171450" algn="l" fontAlgn="auto">
              <a:lnSpc>
                <a:spcPct val="150000"/>
              </a:lnSpc>
              <a:spcBef>
                <a:spcPts val="0"/>
              </a:spcBef>
              <a:spcAft>
                <a:spcPts val="0"/>
              </a:spcAft>
              <a:buFont typeface="Arial" pitchFamily="34" charset="0"/>
              <a:buChar char="•"/>
              <a:defRPr/>
            </a:pPr>
            <a:r>
              <a:rPr lang="en-US" sz="1200" dirty="0">
                <a:solidFill>
                  <a:schemeClr val="tx2"/>
                </a:solidFill>
              </a:rPr>
              <a:t>Supporting documents for technical responses </a:t>
            </a:r>
          </a:p>
          <a:p>
            <a:pPr marL="266700" indent="-171450" algn="l" fontAlgn="auto">
              <a:lnSpc>
                <a:spcPct val="150000"/>
              </a:lnSpc>
              <a:spcBef>
                <a:spcPts val="0"/>
              </a:spcBef>
              <a:spcAft>
                <a:spcPts val="0"/>
              </a:spcAft>
              <a:buFont typeface="Arial" pitchFamily="34" charset="0"/>
              <a:buChar char="•"/>
              <a:defRPr/>
            </a:pPr>
            <a:r>
              <a:rPr lang="en-US" sz="1200" dirty="0">
                <a:solidFill>
                  <a:schemeClr val="tx2"/>
                </a:solidFill>
              </a:rPr>
              <a:t>Testimonials </a:t>
            </a:r>
          </a:p>
          <a:p>
            <a:pPr algn="l" fontAlgn="auto">
              <a:lnSpc>
                <a:spcPct val="150000"/>
              </a:lnSpc>
              <a:spcBef>
                <a:spcPts val="0"/>
              </a:spcBef>
              <a:spcAft>
                <a:spcPts val="0"/>
              </a:spcAft>
              <a:defRPr/>
            </a:pPr>
            <a:endParaRPr lang="en-US" sz="1200" dirty="0">
              <a:solidFill>
                <a:schemeClr val="tx2"/>
              </a:solidFill>
            </a:endParaRPr>
          </a:p>
          <a:p>
            <a:pPr algn="l" fontAlgn="auto">
              <a:lnSpc>
                <a:spcPct val="150000"/>
              </a:lnSpc>
              <a:spcBef>
                <a:spcPts val="0"/>
              </a:spcBef>
              <a:spcAft>
                <a:spcPts val="0"/>
              </a:spcAft>
              <a:defRPr/>
            </a:pPr>
            <a:endParaRPr lang="en-US" sz="1200" kern="0" dirty="0">
              <a:solidFill>
                <a:schemeClr val="tx2"/>
              </a:solidFill>
            </a:endParaRPr>
          </a:p>
        </p:txBody>
      </p:sp>
      <p:sp>
        <p:nvSpPr>
          <p:cNvPr id="19" name="Rectangle 43"/>
          <p:cNvSpPr>
            <a:spLocks noChangeArrowheads="1"/>
          </p:cNvSpPr>
          <p:nvPr/>
        </p:nvSpPr>
        <p:spPr bwMode="auto">
          <a:xfrm>
            <a:off x="425586" y="4585541"/>
            <a:ext cx="1015592" cy="52746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r>
              <a:rPr lang="en-US" sz="1400" dirty="0">
                <a:solidFill>
                  <a:schemeClr val="tx2"/>
                </a:solidFill>
              </a:rPr>
              <a:t>Exhibit 3</a:t>
            </a:r>
          </a:p>
        </p:txBody>
      </p:sp>
      <p:sp>
        <p:nvSpPr>
          <p:cNvPr id="27" name="Rectangle 26"/>
          <p:cNvSpPr/>
          <p:nvPr/>
        </p:nvSpPr>
        <p:spPr>
          <a:xfrm>
            <a:off x="1803481" y="4585541"/>
            <a:ext cx="4529771" cy="369332"/>
          </a:xfrm>
          <a:prstGeom prst="rect">
            <a:avLst/>
          </a:prstGeom>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txBody>
          <a:bodyPr wrap="square">
            <a:spAutoFit/>
          </a:bodyPr>
          <a:lstStyle/>
          <a:p>
            <a:pPr marL="171450" indent="-171450">
              <a:lnSpc>
                <a:spcPct val="150000"/>
              </a:lnSpc>
              <a:buFont typeface="Arial" panose="020B0604020202020204" pitchFamily="34" charset="0"/>
              <a:buChar char="•"/>
            </a:pPr>
            <a:r>
              <a:rPr lang="en-US" sz="1200" dirty="0">
                <a:solidFill>
                  <a:schemeClr val="tx2"/>
                </a:solidFill>
              </a:rPr>
              <a:t>Supplementary information </a:t>
            </a:r>
          </a:p>
        </p:txBody>
      </p:sp>
      <p:sp>
        <p:nvSpPr>
          <p:cNvPr id="2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File 1: Original/ Duplicate </a:t>
            </a:r>
          </a:p>
        </p:txBody>
      </p:sp>
      <p:sp>
        <p:nvSpPr>
          <p:cNvPr id="22" name="Rectangle 43"/>
          <p:cNvSpPr>
            <a:spLocks noChangeArrowheads="1"/>
          </p:cNvSpPr>
          <p:nvPr/>
        </p:nvSpPr>
        <p:spPr bwMode="auto">
          <a:xfrm>
            <a:off x="7360994" y="4585541"/>
            <a:ext cx="774699"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3" name="Freeform 23"/>
          <p:cNvSpPr>
            <a:spLocks/>
          </p:cNvSpPr>
          <p:nvPr/>
        </p:nvSpPr>
        <p:spPr bwMode="auto">
          <a:xfrm>
            <a:off x="7550813" y="4623863"/>
            <a:ext cx="395060"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4" name="Rectangle 43"/>
          <p:cNvSpPr>
            <a:spLocks noChangeArrowheads="1"/>
          </p:cNvSpPr>
          <p:nvPr/>
        </p:nvSpPr>
        <p:spPr bwMode="auto">
          <a:xfrm>
            <a:off x="7360996" y="2838871"/>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5" name="Freeform 23"/>
          <p:cNvSpPr>
            <a:spLocks/>
          </p:cNvSpPr>
          <p:nvPr/>
        </p:nvSpPr>
        <p:spPr bwMode="auto">
          <a:xfrm>
            <a:off x="7524830" y="2880166"/>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16" name="Rectangle 43"/>
          <p:cNvSpPr>
            <a:spLocks noChangeArrowheads="1"/>
          </p:cNvSpPr>
          <p:nvPr/>
        </p:nvSpPr>
        <p:spPr bwMode="auto">
          <a:xfrm>
            <a:off x="425586" y="5477361"/>
            <a:ext cx="1015592" cy="52746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r>
              <a:rPr lang="en-US" sz="1400" dirty="0">
                <a:solidFill>
                  <a:schemeClr val="tx2"/>
                </a:solidFill>
              </a:rPr>
              <a:t>Exhibit 4</a:t>
            </a:r>
          </a:p>
        </p:txBody>
      </p:sp>
      <p:sp>
        <p:nvSpPr>
          <p:cNvPr id="3" name="Rectangle 2"/>
          <p:cNvSpPr/>
          <p:nvPr/>
        </p:nvSpPr>
        <p:spPr>
          <a:xfrm>
            <a:off x="1821657" y="5459205"/>
            <a:ext cx="4511595" cy="646331"/>
          </a:xfrm>
          <a:prstGeom prst="rect">
            <a:avLst/>
          </a:prstGeom>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txBody>
          <a:bodyPr wrap="square">
            <a:spAutoFit/>
          </a:bodyPr>
          <a:lstStyle/>
          <a:p>
            <a:pPr marL="171450" indent="-171450">
              <a:lnSpc>
                <a:spcPct val="150000"/>
              </a:lnSpc>
              <a:buFont typeface="Arial" pitchFamily="34" charset="0"/>
              <a:buChar char="•"/>
            </a:pPr>
            <a:r>
              <a:rPr lang="en-US" sz="1200" dirty="0">
                <a:solidFill>
                  <a:schemeClr val="tx2"/>
                </a:solidFill>
              </a:rPr>
              <a:t>General Conditions of Contract </a:t>
            </a:r>
          </a:p>
          <a:p>
            <a:pPr marL="171450" indent="-171450">
              <a:lnSpc>
                <a:spcPct val="150000"/>
              </a:lnSpc>
              <a:buFont typeface="Arial" pitchFamily="34" charset="0"/>
              <a:buChar char="•"/>
            </a:pPr>
            <a:r>
              <a:rPr lang="en-US" sz="1200" dirty="0">
                <a:solidFill>
                  <a:schemeClr val="tx2"/>
                </a:solidFill>
              </a:rPr>
              <a:t>Draft Services Agreement </a:t>
            </a:r>
          </a:p>
        </p:txBody>
      </p:sp>
      <p:sp>
        <p:nvSpPr>
          <p:cNvPr id="20" name="Rectangle 43"/>
          <p:cNvSpPr>
            <a:spLocks noChangeArrowheads="1"/>
          </p:cNvSpPr>
          <p:nvPr/>
        </p:nvSpPr>
        <p:spPr bwMode="auto">
          <a:xfrm>
            <a:off x="7360993" y="5459205"/>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1" name="Freeform 23"/>
          <p:cNvSpPr>
            <a:spLocks/>
          </p:cNvSpPr>
          <p:nvPr/>
        </p:nvSpPr>
        <p:spPr bwMode="auto">
          <a:xfrm>
            <a:off x="7563544" y="5509730"/>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6" name="Rectangle 43"/>
          <p:cNvSpPr>
            <a:spLocks noChangeArrowheads="1"/>
          </p:cNvSpPr>
          <p:nvPr/>
        </p:nvSpPr>
        <p:spPr bwMode="auto">
          <a:xfrm>
            <a:off x="7373725" y="1470559"/>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9" name="Freeform 23"/>
          <p:cNvSpPr>
            <a:spLocks/>
          </p:cNvSpPr>
          <p:nvPr/>
        </p:nvSpPr>
        <p:spPr bwMode="auto">
          <a:xfrm>
            <a:off x="7550814" y="1494160"/>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19040" y="6534142"/>
            <a:ext cx="862012" cy="184666"/>
          </a:xfrm>
        </p:spPr>
        <p:txBody>
          <a:bodyPr/>
          <a:lstStyle/>
          <a:p>
            <a:pPr algn="ctr">
              <a:defRPr/>
            </a:pPr>
            <a:fld id="{1D46AC71-C261-4AF3-BFB1-CCAEF8821007}" type="slidenum">
              <a:rPr lang="en-ZA" smtClean="0">
                <a:solidFill>
                  <a:schemeClr val="tx1"/>
                </a:solidFill>
              </a:rPr>
              <a:pPr algn="ctr">
                <a:defRPr/>
              </a:pPr>
              <a:t>31</a:t>
            </a:fld>
            <a:endParaRPr lang="en-ZA" dirty="0">
              <a:solidFill>
                <a:schemeClr val="tx1"/>
              </a:solidFill>
            </a:endParaRPr>
          </a:p>
        </p:txBody>
      </p:sp>
      <p:sp>
        <p:nvSpPr>
          <p:cNvPr id="14" name="Rectangle 43"/>
          <p:cNvSpPr>
            <a:spLocks noChangeArrowheads="1"/>
          </p:cNvSpPr>
          <p:nvPr/>
        </p:nvSpPr>
        <p:spPr bwMode="auto">
          <a:xfrm>
            <a:off x="398409" y="1298849"/>
            <a:ext cx="1005840" cy="592434"/>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r>
              <a:rPr lang="en-US" sz="1400" dirty="0">
                <a:solidFill>
                  <a:schemeClr val="tx2"/>
                </a:solidFill>
              </a:rPr>
              <a:t>Exhibit 1</a:t>
            </a:r>
          </a:p>
        </p:txBody>
      </p:sp>
      <p:sp>
        <p:nvSpPr>
          <p:cNvPr id="17" name="44 CuadroTexto"/>
          <p:cNvSpPr txBox="1"/>
          <p:nvPr/>
        </p:nvSpPr>
        <p:spPr>
          <a:xfrm>
            <a:off x="1794390" y="1298849"/>
            <a:ext cx="4529772" cy="1217940"/>
          </a:xfrm>
          <a:prstGeom prst="rect">
            <a:avLst/>
          </a:prstGeom>
          <a:noFill/>
          <a:ln w="15875">
            <a:solidFill>
              <a:schemeClr val="accent1"/>
            </a:solidFill>
          </a:ln>
          <a:effectLst/>
        </p:spPr>
        <p:txBody>
          <a:bodyPr lIns="0" tIns="0" rIns="0" bIns="0" anchor="ctr"/>
          <a:lstStyle/>
          <a:p>
            <a:pPr algn="l" fontAlgn="auto">
              <a:lnSpc>
                <a:spcPct val="150000"/>
              </a:lnSpc>
              <a:spcBef>
                <a:spcPts val="0"/>
              </a:spcBef>
              <a:spcAft>
                <a:spcPts val="0"/>
              </a:spcAft>
              <a:defRPr/>
            </a:pPr>
            <a:endParaRPr lang="en-US" sz="1200" dirty="0">
              <a:solidFill>
                <a:schemeClr val="tx2"/>
              </a:solidFill>
            </a:endParaRPr>
          </a:p>
          <a:p>
            <a:pPr marL="171450" indent="-171450" algn="l" fontAlgn="auto">
              <a:lnSpc>
                <a:spcPct val="150000"/>
              </a:lnSpc>
              <a:spcBef>
                <a:spcPts val="0"/>
              </a:spcBef>
              <a:spcAft>
                <a:spcPts val="0"/>
              </a:spcAft>
              <a:buFont typeface="Arial" pitchFamily="34" charset="0"/>
              <a:buChar char="•"/>
              <a:defRPr/>
            </a:pPr>
            <a:endParaRPr lang="en-US" sz="1200" dirty="0">
              <a:solidFill>
                <a:schemeClr val="tx2"/>
              </a:solidFill>
            </a:endParaRPr>
          </a:p>
          <a:p>
            <a:pPr marL="266700" indent="-171450" algn="l" fontAlgn="auto">
              <a:lnSpc>
                <a:spcPct val="150000"/>
              </a:lnSpc>
              <a:spcBef>
                <a:spcPts val="0"/>
              </a:spcBef>
              <a:spcAft>
                <a:spcPts val="0"/>
              </a:spcAft>
              <a:buFont typeface="Arial" pitchFamily="34" charset="0"/>
              <a:buChar char="•"/>
              <a:defRPr/>
            </a:pPr>
            <a:r>
              <a:rPr lang="en-US" sz="1200" dirty="0">
                <a:solidFill>
                  <a:schemeClr val="tx2"/>
                </a:solidFill>
              </a:rPr>
              <a:t>B-BBEE Certificate  </a:t>
            </a:r>
          </a:p>
          <a:p>
            <a:pPr marL="266700" indent="-171450" algn="l" fontAlgn="auto">
              <a:lnSpc>
                <a:spcPct val="150000"/>
              </a:lnSpc>
              <a:spcBef>
                <a:spcPts val="0"/>
              </a:spcBef>
              <a:spcAft>
                <a:spcPts val="0"/>
              </a:spcAft>
              <a:buFont typeface="Arial" pitchFamily="34" charset="0"/>
              <a:buChar char="•"/>
              <a:defRPr/>
            </a:pPr>
            <a:r>
              <a:rPr lang="en-US" sz="1200" dirty="0">
                <a:solidFill>
                  <a:schemeClr val="tx2"/>
                </a:solidFill>
              </a:rPr>
              <a:t>SBD 6.1 </a:t>
            </a:r>
          </a:p>
          <a:p>
            <a:pPr marL="266700" indent="-171450" algn="l" fontAlgn="auto">
              <a:lnSpc>
                <a:spcPct val="150000"/>
              </a:lnSpc>
              <a:spcBef>
                <a:spcPts val="0"/>
              </a:spcBef>
              <a:spcAft>
                <a:spcPts val="0"/>
              </a:spcAft>
              <a:buFont typeface="Arial" pitchFamily="34" charset="0"/>
              <a:buChar char="•"/>
              <a:defRPr/>
            </a:pPr>
            <a:endParaRPr lang="en-US" sz="1200" dirty="0">
              <a:solidFill>
                <a:schemeClr val="tx2"/>
              </a:solidFill>
            </a:endParaRPr>
          </a:p>
          <a:p>
            <a:pPr algn="l" fontAlgn="auto">
              <a:lnSpc>
                <a:spcPct val="150000"/>
              </a:lnSpc>
              <a:spcBef>
                <a:spcPts val="0"/>
              </a:spcBef>
              <a:spcAft>
                <a:spcPts val="0"/>
              </a:spcAft>
              <a:defRPr/>
            </a:pPr>
            <a:endParaRPr lang="en-US" sz="1200" dirty="0">
              <a:solidFill>
                <a:schemeClr val="tx2"/>
              </a:solidFill>
            </a:endParaRPr>
          </a:p>
          <a:p>
            <a:pPr algn="l" fontAlgn="auto">
              <a:lnSpc>
                <a:spcPct val="150000"/>
              </a:lnSpc>
              <a:spcBef>
                <a:spcPts val="0"/>
              </a:spcBef>
              <a:spcAft>
                <a:spcPts val="0"/>
              </a:spcAft>
              <a:defRPr/>
            </a:pPr>
            <a:endParaRPr lang="en-US" sz="1200" kern="0" dirty="0">
              <a:solidFill>
                <a:schemeClr val="tx2"/>
              </a:solidFill>
            </a:endParaRPr>
          </a:p>
        </p:txBody>
      </p:sp>
      <p:sp>
        <p:nvSpPr>
          <p:cNvPr id="19" name="Rectangle 43"/>
          <p:cNvSpPr>
            <a:spLocks noChangeArrowheads="1"/>
          </p:cNvSpPr>
          <p:nvPr/>
        </p:nvSpPr>
        <p:spPr bwMode="auto">
          <a:xfrm>
            <a:off x="415834" y="3286451"/>
            <a:ext cx="1015592" cy="52746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r>
              <a:rPr lang="en-US" sz="1400" dirty="0">
                <a:solidFill>
                  <a:schemeClr val="tx2"/>
                </a:solidFill>
              </a:rPr>
              <a:t>Exhibit 2</a:t>
            </a:r>
          </a:p>
        </p:txBody>
      </p:sp>
      <p:sp>
        <p:nvSpPr>
          <p:cNvPr id="27" name="Rectangle 26"/>
          <p:cNvSpPr/>
          <p:nvPr/>
        </p:nvSpPr>
        <p:spPr>
          <a:xfrm>
            <a:off x="1794391" y="3300205"/>
            <a:ext cx="4529771" cy="335156"/>
          </a:xfrm>
          <a:prstGeom prst="rect">
            <a:avLst/>
          </a:prstGeom>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txBody>
          <a:bodyPr wrap="square">
            <a:spAutoFit/>
          </a:bodyPr>
          <a:lstStyle/>
          <a:p>
            <a:pPr marL="171450" indent="-171450">
              <a:lnSpc>
                <a:spcPct val="150000"/>
              </a:lnSpc>
              <a:buFont typeface="Arial" panose="020B0604020202020204" pitchFamily="34" charset="0"/>
              <a:buChar char="•"/>
            </a:pPr>
            <a:r>
              <a:rPr lang="en-US" sz="1200" dirty="0">
                <a:solidFill>
                  <a:schemeClr val="tx2"/>
                </a:solidFill>
              </a:rPr>
              <a:t>Pricing Schedule </a:t>
            </a:r>
          </a:p>
        </p:txBody>
      </p:sp>
      <p:sp>
        <p:nvSpPr>
          <p:cNvPr id="2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File 2: Original/ Duplicate </a:t>
            </a:r>
          </a:p>
        </p:txBody>
      </p:sp>
      <p:sp>
        <p:nvSpPr>
          <p:cNvPr id="22" name="Rectangle 43"/>
          <p:cNvSpPr>
            <a:spLocks noChangeArrowheads="1"/>
          </p:cNvSpPr>
          <p:nvPr/>
        </p:nvSpPr>
        <p:spPr bwMode="auto">
          <a:xfrm>
            <a:off x="7335007" y="3300205"/>
            <a:ext cx="774699"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3" name="Freeform 23"/>
          <p:cNvSpPr>
            <a:spLocks/>
          </p:cNvSpPr>
          <p:nvPr/>
        </p:nvSpPr>
        <p:spPr bwMode="auto">
          <a:xfrm>
            <a:off x="7595652" y="3341500"/>
            <a:ext cx="395060"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4" name="Rectangle 43"/>
          <p:cNvSpPr>
            <a:spLocks noChangeArrowheads="1"/>
          </p:cNvSpPr>
          <p:nvPr/>
        </p:nvSpPr>
        <p:spPr bwMode="auto">
          <a:xfrm>
            <a:off x="7335010" y="1298849"/>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25" name="Freeform 23"/>
          <p:cNvSpPr>
            <a:spLocks/>
          </p:cNvSpPr>
          <p:nvPr/>
        </p:nvSpPr>
        <p:spPr bwMode="auto">
          <a:xfrm>
            <a:off x="7524830" y="134014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 name="TextBox 3"/>
          <p:cNvSpPr txBox="1"/>
          <p:nvPr/>
        </p:nvSpPr>
        <p:spPr>
          <a:xfrm>
            <a:off x="1093076" y="5213131"/>
            <a:ext cx="7500106" cy="800219"/>
          </a:xfrm>
          <a:prstGeom prst="rect">
            <a:avLst/>
          </a:prstGeom>
          <a:noFill/>
        </p:spPr>
        <p:txBody>
          <a:bodyPr wrap="square" rtlCol="0">
            <a:spAutoFit/>
          </a:bodyPr>
          <a:lstStyle/>
          <a:p>
            <a:r>
              <a:rPr lang="en-ZA" sz="1400" b="1" dirty="0">
                <a:solidFill>
                  <a:srgbClr val="FF0000"/>
                </a:solidFill>
              </a:rPr>
              <a:t>Each file must be marked correctly and sealed separately for easy reference during the evaluation process. CD-ROM / USB marked with Bidder Name </a:t>
            </a:r>
          </a:p>
          <a:p>
            <a:endParaRPr lang="en-ZA" dirty="0"/>
          </a:p>
        </p:txBody>
      </p:sp>
      <p:sp>
        <p:nvSpPr>
          <p:cNvPr id="5" name="TextBox 4"/>
          <p:cNvSpPr txBox="1"/>
          <p:nvPr/>
        </p:nvSpPr>
        <p:spPr>
          <a:xfrm>
            <a:off x="442785" y="5339255"/>
            <a:ext cx="582649" cy="307777"/>
          </a:xfrm>
          <a:prstGeom prst="rect">
            <a:avLst/>
          </a:prstGeom>
          <a:noFill/>
        </p:spPr>
        <p:txBody>
          <a:bodyPr wrap="square" rtlCol="0">
            <a:spAutoFit/>
          </a:bodyPr>
          <a:lstStyle/>
          <a:p>
            <a:r>
              <a:rPr lang="en-ZA" sz="1400" b="1" dirty="0">
                <a:solidFill>
                  <a:srgbClr val="FF0000"/>
                </a:solidFill>
              </a:rPr>
              <a:t>NB!</a:t>
            </a:r>
          </a:p>
        </p:txBody>
      </p:sp>
    </p:spTree>
    <p:extLst>
      <p:ext uri="{BB962C8B-B14F-4D97-AF65-F5344CB8AC3E}">
        <p14:creationId xmlns:p14="http://schemas.microsoft.com/office/powerpoint/2010/main" val="2969203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7213600" y="6583998"/>
            <a:ext cx="862012" cy="184666"/>
          </a:xfrm>
        </p:spPr>
        <p:txBody>
          <a:bodyPr/>
          <a:lstStyle/>
          <a:p>
            <a:pPr algn="ctr">
              <a:defRPr/>
            </a:pPr>
            <a:fld id="{1D46AC71-C261-4AF3-BFB1-CCAEF8821007}" type="slidenum">
              <a:rPr lang="en-ZA" smtClean="0">
                <a:solidFill>
                  <a:schemeClr val="tx1"/>
                </a:solidFill>
              </a:rPr>
              <a:pPr algn="ctr">
                <a:defRPr/>
              </a:pPr>
              <a:t>32</a:t>
            </a:fld>
            <a:endParaRPr lang="en-ZA" dirty="0">
              <a:solidFill>
                <a:schemeClr val="tx1"/>
              </a:solidFill>
            </a:endParaRPr>
          </a:p>
        </p:txBody>
      </p:sp>
      <p:sp>
        <p:nvSpPr>
          <p:cNvPr id="5" name="Rectangle 3"/>
          <p:cNvSpPr>
            <a:spLocks noChangeArrowheads="1"/>
          </p:cNvSpPr>
          <p:nvPr/>
        </p:nvSpPr>
        <p:spPr bwMode="auto">
          <a:xfrm>
            <a:off x="539750" y="1071563"/>
            <a:ext cx="8175625" cy="5218112"/>
          </a:xfrm>
          <a:prstGeom prst="rect">
            <a:avLst/>
          </a:prstGeom>
          <a:noFill/>
          <a:ln w="9525" algn="ctr">
            <a:noFill/>
            <a:miter lim="800000"/>
            <a:headEnd/>
            <a:tailEnd/>
          </a:ln>
        </p:spPr>
        <p:txBody>
          <a:bodyPr/>
          <a:lstStyle/>
          <a:p>
            <a:pPr marL="228600" indent="-228600" algn="l">
              <a:lnSpc>
                <a:spcPct val="135000"/>
              </a:lnSpc>
              <a:spcBef>
                <a:spcPct val="75000"/>
              </a:spcBef>
              <a:spcAft>
                <a:spcPct val="10000"/>
              </a:spcAft>
              <a:buClr>
                <a:schemeClr val="accent1"/>
              </a:buClr>
            </a:pPr>
            <a:r>
              <a:rPr lang="en-US" sz="2000" b="1" dirty="0">
                <a:solidFill>
                  <a:srgbClr val="BFBFBF"/>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2000" b="1" dirty="0">
                <a:solidFill>
                  <a:srgbClr val="BFBFBF"/>
                </a:solidFill>
              </a:rPr>
              <a:t>2. RFP Timelines </a:t>
            </a:r>
          </a:p>
          <a:p>
            <a:pPr marL="228600" indent="-228600">
              <a:lnSpc>
                <a:spcPct val="135000"/>
              </a:lnSpc>
              <a:spcBef>
                <a:spcPct val="75000"/>
              </a:spcBef>
              <a:spcAft>
                <a:spcPct val="10000"/>
              </a:spcAft>
              <a:buClr>
                <a:schemeClr val="accent1"/>
              </a:buClr>
            </a:pPr>
            <a:r>
              <a:rPr lang="en-ZA" sz="2000" b="1" dirty="0">
                <a:solidFill>
                  <a:srgbClr val="BFBFBF"/>
                </a:solidFill>
              </a:rPr>
              <a:t>3. Background &amp; Scope of work</a:t>
            </a:r>
          </a:p>
          <a:p>
            <a:pPr marL="228600" indent="-228600">
              <a:lnSpc>
                <a:spcPct val="135000"/>
              </a:lnSpc>
              <a:spcBef>
                <a:spcPct val="75000"/>
              </a:spcBef>
              <a:spcAft>
                <a:spcPct val="10000"/>
              </a:spcAft>
              <a:buClr>
                <a:schemeClr val="accent1"/>
              </a:buClr>
            </a:pPr>
            <a:r>
              <a:rPr lang="en-ZA" sz="2000" b="1" dirty="0">
                <a:solidFill>
                  <a:srgbClr val="BFBFBF"/>
                </a:solidFill>
              </a:rPr>
              <a:t>4. Bid Evaluation Process</a:t>
            </a:r>
          </a:p>
          <a:p>
            <a:pPr marL="228600" indent="-228600">
              <a:lnSpc>
                <a:spcPct val="135000"/>
              </a:lnSpc>
              <a:spcBef>
                <a:spcPct val="75000"/>
              </a:spcBef>
              <a:spcAft>
                <a:spcPct val="10000"/>
              </a:spcAft>
              <a:buClr>
                <a:schemeClr val="accent1"/>
              </a:buClr>
            </a:pPr>
            <a:r>
              <a:rPr lang="en-ZA" sz="2000" b="1" dirty="0">
                <a:solidFill>
                  <a:srgbClr val="BFBFBF"/>
                </a:solidFill>
              </a:rPr>
              <a:t>5. BBBEE</a:t>
            </a:r>
          </a:p>
          <a:p>
            <a:pPr marL="228600" indent="-228600">
              <a:lnSpc>
                <a:spcPct val="135000"/>
              </a:lnSpc>
              <a:spcBef>
                <a:spcPct val="75000"/>
              </a:spcBef>
              <a:spcAft>
                <a:spcPct val="10000"/>
              </a:spcAft>
              <a:buClr>
                <a:schemeClr val="accent1"/>
              </a:buClr>
            </a:pPr>
            <a:r>
              <a:rPr lang="en-ZA" sz="2000" b="1" dirty="0">
                <a:solidFill>
                  <a:srgbClr val="BFBFBF"/>
                </a:solidFill>
              </a:rPr>
              <a:t>6. Draft SLA</a:t>
            </a:r>
          </a:p>
          <a:p>
            <a:pPr marL="228600" indent="-228600">
              <a:lnSpc>
                <a:spcPct val="135000"/>
              </a:lnSpc>
              <a:spcBef>
                <a:spcPct val="75000"/>
              </a:spcBef>
              <a:spcAft>
                <a:spcPct val="10000"/>
              </a:spcAft>
              <a:buClr>
                <a:schemeClr val="accent1"/>
              </a:buClr>
            </a:pPr>
            <a:r>
              <a:rPr lang="en-ZA" sz="2000" b="1" dirty="0">
                <a:solidFill>
                  <a:srgbClr val="BFBFBF"/>
                </a:solidFill>
              </a:rPr>
              <a:t>7. RFP submission and contact details</a:t>
            </a:r>
          </a:p>
          <a:p>
            <a:pPr marL="228600" indent="-228600">
              <a:lnSpc>
                <a:spcPct val="135000"/>
              </a:lnSpc>
              <a:spcBef>
                <a:spcPct val="75000"/>
              </a:spcBef>
              <a:spcAft>
                <a:spcPct val="10000"/>
              </a:spcAft>
              <a:buClr>
                <a:schemeClr val="accent1"/>
              </a:buClr>
            </a:pPr>
            <a:r>
              <a:rPr lang="en-ZA" sz="2000" b="1" dirty="0">
                <a:solidFill>
                  <a:srgbClr val="FF0000"/>
                </a:solidFill>
              </a:rPr>
              <a:t>8. Q&amp;A</a:t>
            </a:r>
            <a:endParaRPr lang="en-ZA" sz="1200" dirty="0">
              <a:solidFill>
                <a:srgbClr val="FF0000"/>
              </a:solidFill>
            </a:endParaRPr>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4"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defTabSz="914400" eaLnBrk="1" hangingPunct="1">
              <a:lnSpc>
                <a:spcPct val="85000"/>
              </a:lnSpc>
              <a:defRPr sz="2000" b="1">
                <a:solidFill>
                  <a:schemeClr val="bg1"/>
                </a:solidFill>
                <a:latin typeface="+mn-lt"/>
                <a:ea typeface="+mj-ea"/>
                <a:cs typeface="+mj-cs"/>
              </a:defRPr>
            </a:lvl1pPr>
            <a:lvl2pPr defTabSz="912813" eaLnBrk="0" hangingPunct="0">
              <a:defRPr sz="2400" b="1">
                <a:solidFill>
                  <a:schemeClr val="bg1"/>
                </a:solidFill>
                <a:latin typeface="Arial Rounded MT Bold" pitchFamily="34" charset="0"/>
              </a:defRPr>
            </a:lvl2pPr>
            <a:lvl3pPr defTabSz="912813" eaLnBrk="0" hangingPunct="0">
              <a:defRPr sz="2400" b="1">
                <a:solidFill>
                  <a:schemeClr val="bg1"/>
                </a:solidFill>
                <a:latin typeface="Arial Rounded MT Bold" pitchFamily="34" charset="0"/>
              </a:defRPr>
            </a:lvl3pPr>
            <a:lvl4pPr defTabSz="912813" eaLnBrk="0" hangingPunct="0">
              <a:defRPr sz="2400" b="1">
                <a:solidFill>
                  <a:schemeClr val="bg1"/>
                </a:solidFill>
                <a:latin typeface="Arial Rounded MT Bold" pitchFamily="34" charset="0"/>
              </a:defRPr>
            </a:lvl4pPr>
            <a:lvl5pPr defTabSz="912813" eaLnBrk="0" hangingPunct="0">
              <a:defRPr sz="2400" b="1">
                <a:solidFill>
                  <a:schemeClr val="bg1"/>
                </a:solidFill>
                <a:latin typeface="Arial Rounded MT Bold" pitchFamily="34" charset="0"/>
              </a:defRPr>
            </a:lvl5pPr>
            <a:lvl6pPr marL="457200" defTabSz="912813" eaLnBrk="0" fontAlgn="base" hangingPunct="0">
              <a:spcBef>
                <a:spcPct val="0"/>
              </a:spcBef>
              <a:spcAft>
                <a:spcPct val="0"/>
              </a:spcAft>
              <a:defRPr sz="2400" b="1">
                <a:solidFill>
                  <a:schemeClr val="bg1"/>
                </a:solidFill>
                <a:latin typeface="Arial Rounded MT Bold" pitchFamily="34" charset="0"/>
              </a:defRPr>
            </a:lvl6pPr>
            <a:lvl7pPr marL="914400" defTabSz="912813" eaLnBrk="0" fontAlgn="base" hangingPunct="0">
              <a:spcBef>
                <a:spcPct val="0"/>
              </a:spcBef>
              <a:spcAft>
                <a:spcPct val="0"/>
              </a:spcAft>
              <a:defRPr sz="2400" b="1">
                <a:solidFill>
                  <a:schemeClr val="bg1"/>
                </a:solidFill>
                <a:latin typeface="Arial Rounded MT Bold" pitchFamily="34" charset="0"/>
              </a:defRPr>
            </a:lvl7pPr>
            <a:lvl8pPr marL="1371600" defTabSz="912813" eaLnBrk="0" fontAlgn="base" hangingPunct="0">
              <a:spcBef>
                <a:spcPct val="0"/>
              </a:spcBef>
              <a:spcAft>
                <a:spcPct val="0"/>
              </a:spcAft>
              <a:defRPr sz="2400" b="1">
                <a:solidFill>
                  <a:schemeClr val="bg1"/>
                </a:solidFill>
                <a:latin typeface="Arial Rounded MT Bold" pitchFamily="34" charset="0"/>
              </a:defRPr>
            </a:lvl8pPr>
            <a:lvl9pPr marL="1828800" defTabSz="912813" eaLnBrk="0" fontAlgn="base" hangingPunct="0">
              <a:spcBef>
                <a:spcPct val="0"/>
              </a:spcBef>
              <a:spcAft>
                <a:spcPct val="0"/>
              </a:spcAft>
              <a:defRPr sz="2400" b="1">
                <a:solidFill>
                  <a:schemeClr val="bg1"/>
                </a:solidFill>
                <a:latin typeface="Arial Rounded MT Bold" pitchFamily="34" charset="0"/>
              </a:defRPr>
            </a:lvl9pPr>
          </a:lstStyle>
          <a:p>
            <a:r>
              <a:rPr lang="en-ZA" dirty="0"/>
              <a:t>   Table of Content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44080" y="6584942"/>
            <a:ext cx="862012" cy="184666"/>
          </a:xfrm>
        </p:spPr>
        <p:txBody>
          <a:bodyPr/>
          <a:lstStyle/>
          <a:p>
            <a:pPr algn="ctr">
              <a:defRPr/>
            </a:pPr>
            <a:fld id="{1D46AC71-C261-4AF3-BFB1-CCAEF8821007}" type="slidenum">
              <a:rPr lang="en-ZA" smtClean="0">
                <a:solidFill>
                  <a:schemeClr val="tx1"/>
                </a:solidFill>
              </a:rPr>
              <a:pPr algn="ctr">
                <a:defRPr/>
              </a:pPr>
              <a:t>33</a:t>
            </a:fld>
            <a:endParaRPr lang="en-ZA" dirty="0">
              <a:solidFill>
                <a:schemeClr val="tx1"/>
              </a:solidFill>
            </a:endParaRPr>
          </a:p>
        </p:txBody>
      </p:sp>
      <p:pic>
        <p:nvPicPr>
          <p:cNvPr id="7" name="Picture 7" descr="Questions"/>
          <p:cNvPicPr>
            <a:picLocks noChangeAspect="1" noChangeArrowheads="1"/>
          </p:cNvPicPr>
          <p:nvPr/>
        </p:nvPicPr>
        <p:blipFill>
          <a:blip r:embed="rId2"/>
          <a:srcRect/>
          <a:stretch>
            <a:fillRect/>
          </a:stretch>
        </p:blipFill>
        <p:spPr bwMode="auto">
          <a:xfrm>
            <a:off x="3132138" y="1628775"/>
            <a:ext cx="2447925" cy="3956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203027" y="5021786"/>
            <a:ext cx="280837" cy="2360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ZA" sz="1000" b="1" i="1" dirty="0">
              <a:solidFill>
                <a:srgbClr val="0070C0"/>
              </a:solidFill>
            </a:endParaRPr>
          </a:p>
        </p:txBody>
      </p:sp>
      <p:sp>
        <p:nvSpPr>
          <p:cNvPr id="7" name="Slide Number Placeholder 6"/>
          <p:cNvSpPr>
            <a:spLocks noGrp="1"/>
          </p:cNvSpPr>
          <p:nvPr>
            <p:ph type="sldNum" sz="quarter" idx="11"/>
          </p:nvPr>
        </p:nvSpPr>
        <p:spPr>
          <a:xfrm>
            <a:off x="7284720" y="6564622"/>
            <a:ext cx="862012" cy="184666"/>
          </a:xfrm>
        </p:spPr>
        <p:txBody>
          <a:bodyPr/>
          <a:lstStyle/>
          <a:p>
            <a:pPr algn="ctr">
              <a:defRPr/>
            </a:pPr>
            <a:r>
              <a:rPr lang="en-ZA" dirty="0">
                <a:solidFill>
                  <a:schemeClr val="tx1"/>
                </a:solidFill>
              </a:rPr>
              <a:t>4</a:t>
            </a:r>
          </a:p>
        </p:txBody>
      </p:sp>
      <p:sp>
        <p:nvSpPr>
          <p:cNvPr id="13" name="Rectangle 3"/>
          <p:cNvSpPr>
            <a:spLocks noChangeArrowheads="1"/>
          </p:cNvSpPr>
          <p:nvPr/>
        </p:nvSpPr>
        <p:spPr bwMode="auto">
          <a:xfrm>
            <a:off x="285720" y="870858"/>
            <a:ext cx="8429655" cy="5418818"/>
          </a:xfrm>
          <a:prstGeom prst="rect">
            <a:avLst/>
          </a:prstGeom>
          <a:noFill/>
          <a:ln w="9525" algn="ctr">
            <a:noFill/>
            <a:miter lim="800000"/>
            <a:headEnd/>
            <a:tailEnd/>
          </a:ln>
        </p:spPr>
        <p:txBody>
          <a:bodyPr/>
          <a:lstStyle/>
          <a:p>
            <a:pPr marL="228600" indent="-228600">
              <a:lnSpc>
                <a:spcPct val="135000"/>
              </a:lnSpc>
              <a:spcBef>
                <a:spcPct val="75000"/>
              </a:spcBef>
              <a:spcAft>
                <a:spcPct val="10000"/>
              </a:spcAft>
              <a:buClr>
                <a:schemeClr val="accent1"/>
              </a:buClr>
            </a:pPr>
            <a:r>
              <a:rPr lang="en-US" sz="2000"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2000" b="1" dirty="0">
                <a:solidFill>
                  <a:srgbClr val="FF0000"/>
                </a:solidFill>
              </a:rPr>
              <a:t>2. RFP Timelines </a:t>
            </a:r>
          </a:p>
          <a:p>
            <a:pPr marL="228600" indent="-228600">
              <a:lnSpc>
                <a:spcPct val="135000"/>
              </a:lnSpc>
              <a:spcBef>
                <a:spcPct val="75000"/>
              </a:spcBef>
              <a:spcAft>
                <a:spcPct val="10000"/>
              </a:spcAft>
              <a:buClr>
                <a:schemeClr val="accent1"/>
              </a:buClr>
            </a:pPr>
            <a:r>
              <a:rPr lang="en-ZA" sz="2000" b="1" dirty="0">
                <a:solidFill>
                  <a:schemeClr val="tx2"/>
                </a:solidFill>
              </a:rPr>
              <a:t>3. Background and Scope of Work</a:t>
            </a:r>
          </a:p>
          <a:p>
            <a:pPr marL="228600" indent="-228600">
              <a:lnSpc>
                <a:spcPct val="135000"/>
              </a:lnSpc>
              <a:spcBef>
                <a:spcPct val="75000"/>
              </a:spcBef>
              <a:spcAft>
                <a:spcPct val="10000"/>
              </a:spcAft>
              <a:buClr>
                <a:schemeClr val="accent1"/>
              </a:buClr>
            </a:pPr>
            <a:r>
              <a:rPr lang="en-ZA" sz="2000" b="1" dirty="0">
                <a:solidFill>
                  <a:schemeClr val="tx2"/>
                </a:solidFill>
              </a:rPr>
              <a:t>4. Bid Evaluation Process</a:t>
            </a:r>
          </a:p>
          <a:p>
            <a:pPr marL="228600" indent="-228600">
              <a:lnSpc>
                <a:spcPct val="135000"/>
              </a:lnSpc>
              <a:spcBef>
                <a:spcPct val="75000"/>
              </a:spcBef>
              <a:spcAft>
                <a:spcPct val="10000"/>
              </a:spcAft>
              <a:buClr>
                <a:schemeClr val="accent1"/>
              </a:buClr>
            </a:pPr>
            <a:r>
              <a:rPr lang="en-ZA" sz="2000" b="1" dirty="0">
                <a:solidFill>
                  <a:schemeClr val="tx2"/>
                </a:solidFill>
              </a:rPr>
              <a:t>5. Price &amp; BBBEE</a:t>
            </a:r>
          </a:p>
          <a:p>
            <a:pPr marL="228600" indent="-228600">
              <a:lnSpc>
                <a:spcPct val="135000"/>
              </a:lnSpc>
              <a:spcBef>
                <a:spcPct val="75000"/>
              </a:spcBef>
              <a:spcAft>
                <a:spcPct val="10000"/>
              </a:spcAft>
              <a:buClr>
                <a:schemeClr val="accent1"/>
              </a:buClr>
            </a:pPr>
            <a:r>
              <a:rPr lang="en-ZA" sz="2000" b="1" dirty="0">
                <a:solidFill>
                  <a:schemeClr val="tx2"/>
                </a:solidFill>
              </a:rPr>
              <a:t>6. Draft SLA</a:t>
            </a:r>
          </a:p>
          <a:p>
            <a:pPr marL="228600" indent="-228600">
              <a:lnSpc>
                <a:spcPct val="135000"/>
              </a:lnSpc>
              <a:spcBef>
                <a:spcPct val="75000"/>
              </a:spcBef>
              <a:spcAft>
                <a:spcPct val="10000"/>
              </a:spcAft>
              <a:buClr>
                <a:schemeClr val="accent1"/>
              </a:buClr>
            </a:pPr>
            <a:r>
              <a:rPr lang="en-ZA" sz="2000" b="1" dirty="0">
                <a:solidFill>
                  <a:schemeClr val="tx2"/>
                </a:solidFill>
              </a:rPr>
              <a:t>7. RFP submission and contact details</a:t>
            </a:r>
          </a:p>
          <a:p>
            <a:pPr marL="228600" indent="-228600">
              <a:lnSpc>
                <a:spcPct val="135000"/>
              </a:lnSpc>
              <a:spcBef>
                <a:spcPct val="75000"/>
              </a:spcBef>
              <a:spcAft>
                <a:spcPct val="10000"/>
              </a:spcAft>
              <a:buClr>
                <a:schemeClr val="accent1"/>
              </a:buClr>
            </a:pPr>
            <a:r>
              <a:rPr lang="en-ZA" sz="2000" b="1" dirty="0">
                <a:solidFill>
                  <a:schemeClr val="tx2"/>
                </a:solidFill>
              </a:rPr>
              <a:t>8. Q&amp;A</a:t>
            </a:r>
            <a:endParaRPr lang="en-ZA" sz="1200" dirty="0"/>
          </a:p>
          <a:p>
            <a:pPr lvl="1" algn="l">
              <a:lnSpc>
                <a:spcPct val="135000"/>
              </a:lnSpc>
              <a:spcBef>
                <a:spcPct val="75000"/>
              </a:spcBef>
              <a:spcAft>
                <a:spcPct val="10000"/>
              </a:spcAft>
              <a:buClr>
                <a:schemeClr val="accent1"/>
              </a:buCl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1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a:t>Table of Content</a:t>
            </a:r>
          </a:p>
        </p:txBody>
      </p:sp>
    </p:spTree>
    <p:extLst>
      <p:ext uri="{BB962C8B-B14F-4D97-AF65-F5344CB8AC3E}">
        <p14:creationId xmlns:p14="http://schemas.microsoft.com/office/powerpoint/2010/main" val="54066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a:t>RFP Timelines</a:t>
            </a:r>
          </a:p>
        </p:txBody>
      </p:sp>
      <p:graphicFrame>
        <p:nvGraphicFramePr>
          <p:cNvPr id="2" name="Table 1"/>
          <p:cNvGraphicFramePr>
            <a:graphicFrameLocks noGrp="1"/>
          </p:cNvGraphicFramePr>
          <p:nvPr>
            <p:extLst>
              <p:ext uri="{D42A27DB-BD31-4B8C-83A1-F6EECF244321}">
                <p14:modId xmlns:p14="http://schemas.microsoft.com/office/powerpoint/2010/main" val="3366702667"/>
              </p:ext>
            </p:extLst>
          </p:nvPr>
        </p:nvGraphicFramePr>
        <p:xfrm>
          <a:off x="0" y="782322"/>
          <a:ext cx="9144000" cy="4850954"/>
        </p:xfrm>
        <a:graphic>
          <a:graphicData uri="http://schemas.openxmlformats.org/drawingml/2006/table">
            <a:tbl>
              <a:tblPr firstRow="1" bandRow="1">
                <a:tableStyleId>{5C22544A-7EE6-4342-B048-85BDC9FD1C3A}</a:tableStyleId>
              </a:tblPr>
              <a:tblGrid>
                <a:gridCol w="6004560">
                  <a:extLst>
                    <a:ext uri="{9D8B030D-6E8A-4147-A177-3AD203B41FA5}">
                      <a16:colId xmlns:a16="http://schemas.microsoft.com/office/drawing/2014/main" val="20000"/>
                    </a:ext>
                  </a:extLst>
                </a:gridCol>
                <a:gridCol w="3139440">
                  <a:extLst>
                    <a:ext uri="{9D8B030D-6E8A-4147-A177-3AD203B41FA5}">
                      <a16:colId xmlns:a16="http://schemas.microsoft.com/office/drawing/2014/main" val="20001"/>
                    </a:ext>
                  </a:extLst>
                </a:gridCol>
              </a:tblGrid>
              <a:tr h="550628">
                <a:tc>
                  <a:txBody>
                    <a:bodyPr/>
                    <a:lstStyle/>
                    <a:p>
                      <a:r>
                        <a:rPr lang="en-ZA" dirty="0">
                          <a:solidFill>
                            <a:schemeClr val="tx2">
                              <a:lumMod val="75000"/>
                            </a:schemeClr>
                          </a:solidFill>
                        </a:rPr>
                        <a:t>ACTIVITY</a:t>
                      </a:r>
                    </a:p>
                  </a:txBody>
                  <a:tcPr/>
                </a:tc>
                <a:tc>
                  <a:txBody>
                    <a:bodyPr/>
                    <a:lstStyle/>
                    <a:p>
                      <a:pPr algn="l"/>
                      <a:r>
                        <a:rPr lang="en-ZA" dirty="0">
                          <a:solidFill>
                            <a:schemeClr val="tx2">
                              <a:lumMod val="75000"/>
                            </a:schemeClr>
                          </a:solidFill>
                        </a:rPr>
                        <a:t>DUE DATE</a:t>
                      </a:r>
                    </a:p>
                  </a:txBody>
                  <a:tcPr/>
                </a:tc>
                <a:extLst>
                  <a:ext uri="{0D108BD9-81ED-4DB2-BD59-A6C34878D82A}">
                    <a16:rowId xmlns:a16="http://schemas.microsoft.com/office/drawing/2014/main" val="10000"/>
                  </a:ext>
                </a:extLst>
              </a:tr>
              <a:tr h="716721">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ZA" sz="1800" b="1" kern="1200" baseline="0" dirty="0">
                          <a:solidFill>
                            <a:schemeClr val="accent2">
                              <a:lumMod val="50000"/>
                            </a:schemeClr>
                          </a:solidFill>
                          <a:latin typeface="+mn-lt"/>
                          <a:ea typeface="+mn-ea"/>
                          <a:cs typeface="+mn-cs"/>
                        </a:rPr>
                        <a:t>RFP Advert in Government Tender Bulletin &amp; eTender</a:t>
                      </a:r>
                    </a:p>
                  </a:txBody>
                  <a:tcPr anchor="ctr"/>
                </a:tc>
                <a:tc>
                  <a:txBody>
                    <a:bodyPr/>
                    <a:lstStyle/>
                    <a:p>
                      <a:pPr marL="0" algn="l" defTabSz="932962" rtl="0" eaLnBrk="1" latinLnBrk="0" hangingPunct="1"/>
                      <a:r>
                        <a:rPr lang="en-ZA" sz="1800" b="1" kern="1200" baseline="0" dirty="0">
                          <a:solidFill>
                            <a:schemeClr val="accent2">
                              <a:lumMod val="50000"/>
                            </a:schemeClr>
                          </a:solidFill>
                          <a:latin typeface="+mn-lt"/>
                          <a:ea typeface="+mn-ea"/>
                          <a:cs typeface="+mn-cs"/>
                        </a:rPr>
                        <a:t>14 July 2017</a:t>
                      </a:r>
                    </a:p>
                  </a:txBody>
                  <a:tcPr anchor="ctr"/>
                </a:tc>
                <a:extLst>
                  <a:ext uri="{0D108BD9-81ED-4DB2-BD59-A6C34878D82A}">
                    <a16:rowId xmlns:a16="http://schemas.microsoft.com/office/drawing/2014/main" val="10001"/>
                  </a:ext>
                </a:extLst>
              </a:tr>
              <a:tr h="716721">
                <a:tc>
                  <a:txBody>
                    <a:bodyPr/>
                    <a:lstStyle/>
                    <a:p>
                      <a:pPr marL="0" algn="l" defTabSz="932962" rtl="0" eaLnBrk="1" latinLnBrk="0" hangingPunct="1"/>
                      <a:r>
                        <a:rPr lang="en-ZA" sz="1800" b="1" kern="1200" baseline="0" dirty="0">
                          <a:solidFill>
                            <a:schemeClr val="accent2">
                              <a:lumMod val="50000"/>
                            </a:schemeClr>
                          </a:solidFill>
                          <a:latin typeface="+mn-lt"/>
                          <a:ea typeface="+mn-ea"/>
                          <a:cs typeface="+mn-cs"/>
                        </a:rPr>
                        <a:t>Tender documents on SARS website </a:t>
                      </a:r>
                    </a:p>
                  </a:txBody>
                  <a:tcPr anchor="ctr"/>
                </a:tc>
                <a:tc>
                  <a:txBody>
                    <a:bodyPr/>
                    <a:lstStyle/>
                    <a:p>
                      <a:pPr marL="0" algn="l" defTabSz="932962" rtl="0" eaLnBrk="1" latinLnBrk="0" hangingPunct="1"/>
                      <a:r>
                        <a:rPr lang="en-ZA" sz="1800" b="1" kern="1200" baseline="0" dirty="0">
                          <a:solidFill>
                            <a:schemeClr val="accent2">
                              <a:lumMod val="50000"/>
                            </a:schemeClr>
                          </a:solidFill>
                          <a:latin typeface="+mn-lt"/>
                          <a:ea typeface="+mn-ea"/>
                          <a:cs typeface="+mn-cs"/>
                        </a:rPr>
                        <a:t>17 July 2017</a:t>
                      </a:r>
                    </a:p>
                  </a:txBody>
                  <a:tcPr anchor="ctr"/>
                </a:tc>
                <a:extLst>
                  <a:ext uri="{0D108BD9-81ED-4DB2-BD59-A6C34878D82A}">
                    <a16:rowId xmlns:a16="http://schemas.microsoft.com/office/drawing/2014/main" val="10002"/>
                  </a:ext>
                </a:extLst>
              </a:tr>
              <a:tr h="716721">
                <a:tc>
                  <a:txBody>
                    <a:bodyPr/>
                    <a:lstStyle/>
                    <a:p>
                      <a:pPr marL="0" algn="l" defTabSz="932962" rtl="0" eaLnBrk="1" latinLnBrk="0" hangingPunct="1"/>
                      <a:r>
                        <a:rPr lang="en-ZA" sz="1800" b="1" kern="1200" baseline="0" dirty="0">
                          <a:solidFill>
                            <a:srgbClr val="FF0000"/>
                          </a:solidFill>
                          <a:latin typeface="+mn-lt"/>
                          <a:ea typeface="+mn-ea"/>
                          <a:cs typeface="+mn-cs"/>
                        </a:rPr>
                        <a:t>Non-compulsory briefing session</a:t>
                      </a:r>
                    </a:p>
                  </a:txBody>
                  <a:tcPr anchor="ctr"/>
                </a:tc>
                <a:tc>
                  <a:txBody>
                    <a:bodyPr/>
                    <a:lstStyle/>
                    <a:p>
                      <a:pPr marL="0" algn="l" defTabSz="932962" rtl="0" eaLnBrk="1" latinLnBrk="0" hangingPunct="1"/>
                      <a:r>
                        <a:rPr lang="en-ZA" sz="1800" b="1" kern="1200" baseline="0" dirty="0">
                          <a:solidFill>
                            <a:srgbClr val="FF0000"/>
                          </a:solidFill>
                          <a:latin typeface="+mn-lt"/>
                          <a:ea typeface="+mn-ea"/>
                          <a:cs typeface="+mn-cs"/>
                        </a:rPr>
                        <a:t>25 July 2017, 14H00</a:t>
                      </a:r>
                    </a:p>
                  </a:txBody>
                  <a:tcPr anchor="ctr"/>
                </a:tc>
                <a:extLst>
                  <a:ext uri="{0D108BD9-81ED-4DB2-BD59-A6C34878D82A}">
                    <a16:rowId xmlns:a16="http://schemas.microsoft.com/office/drawing/2014/main" val="10003"/>
                  </a:ext>
                </a:extLst>
              </a:tr>
              <a:tr h="716721">
                <a:tc>
                  <a:txBody>
                    <a:bodyPr/>
                    <a:lstStyle/>
                    <a:p>
                      <a:pPr marL="0" algn="l" defTabSz="932962" rtl="0" eaLnBrk="1" latinLnBrk="0" hangingPunct="1"/>
                      <a:r>
                        <a:rPr lang="en-ZA" sz="1800" b="1" kern="1200" baseline="0" dirty="0">
                          <a:solidFill>
                            <a:schemeClr val="accent2">
                              <a:lumMod val="50000"/>
                            </a:schemeClr>
                          </a:solidFill>
                          <a:latin typeface="+mn-lt"/>
                          <a:ea typeface="+mn-ea"/>
                          <a:cs typeface="+mn-cs"/>
                        </a:rPr>
                        <a:t>Questions relating to RFP</a:t>
                      </a:r>
                    </a:p>
                  </a:txBody>
                  <a:tcPr anchor="ctr"/>
                </a:tc>
                <a:tc>
                  <a:txBody>
                    <a:bodyPr/>
                    <a:lstStyle/>
                    <a:p>
                      <a:pPr marL="0" algn="l" defTabSz="932962" rtl="0" eaLnBrk="1" latinLnBrk="0" hangingPunct="1"/>
                      <a:r>
                        <a:rPr lang="en-ZA" sz="1800" b="1" kern="1200" baseline="0" dirty="0">
                          <a:solidFill>
                            <a:schemeClr val="accent2">
                              <a:lumMod val="50000"/>
                            </a:schemeClr>
                          </a:solidFill>
                          <a:latin typeface="+mn-lt"/>
                          <a:ea typeface="+mn-ea"/>
                          <a:cs typeface="+mn-cs"/>
                        </a:rPr>
                        <a:t>04 August 2017</a:t>
                      </a:r>
                    </a:p>
                  </a:txBody>
                  <a:tcPr anchor="ctr"/>
                </a:tc>
                <a:extLst>
                  <a:ext uri="{0D108BD9-81ED-4DB2-BD59-A6C34878D82A}">
                    <a16:rowId xmlns:a16="http://schemas.microsoft.com/office/drawing/2014/main" val="10004"/>
                  </a:ext>
                </a:extLst>
              </a:tr>
              <a:tr h="716721">
                <a:tc>
                  <a:txBody>
                    <a:bodyPr/>
                    <a:lstStyle/>
                    <a:p>
                      <a:r>
                        <a:rPr lang="en-ZA" sz="1800" b="1" dirty="0">
                          <a:solidFill>
                            <a:schemeClr val="accent2">
                              <a:lumMod val="50000"/>
                            </a:schemeClr>
                          </a:solidFill>
                        </a:rPr>
                        <a:t>RFP Closing Date</a:t>
                      </a:r>
                    </a:p>
                  </a:txBody>
                  <a:tcPr anchor="ctr"/>
                </a:tc>
                <a:tc>
                  <a:txBody>
                    <a:bodyPr/>
                    <a:lstStyle/>
                    <a:p>
                      <a:pPr algn="l"/>
                      <a:r>
                        <a:rPr lang="en-ZA" sz="1800" b="1" baseline="0" dirty="0">
                          <a:solidFill>
                            <a:schemeClr val="accent2">
                              <a:lumMod val="50000"/>
                            </a:schemeClr>
                          </a:solidFill>
                        </a:rPr>
                        <a:t>16 August 2017</a:t>
                      </a:r>
                      <a:r>
                        <a:rPr lang="en-ZA" sz="1800" b="1" dirty="0">
                          <a:solidFill>
                            <a:schemeClr val="accent2">
                              <a:lumMod val="50000"/>
                            </a:schemeClr>
                          </a:solidFill>
                        </a:rPr>
                        <a:t>, 11h00</a:t>
                      </a:r>
                    </a:p>
                  </a:txBody>
                  <a:tcPr anchor="ctr"/>
                </a:tc>
                <a:extLst>
                  <a:ext uri="{0D108BD9-81ED-4DB2-BD59-A6C34878D82A}">
                    <a16:rowId xmlns:a16="http://schemas.microsoft.com/office/drawing/2014/main" val="10005"/>
                  </a:ext>
                </a:extLst>
              </a:tr>
              <a:tr h="716721">
                <a:tc>
                  <a:txBody>
                    <a:bodyPr/>
                    <a:lstStyle/>
                    <a:p>
                      <a:r>
                        <a:rPr lang="en-ZA" sz="1800" b="1" dirty="0">
                          <a:solidFill>
                            <a:schemeClr val="accent2">
                              <a:lumMod val="50000"/>
                            </a:schemeClr>
                          </a:solidFill>
                        </a:rPr>
                        <a:t>Notice to bidders</a:t>
                      </a:r>
                    </a:p>
                  </a:txBody>
                  <a:tcPr anchor="ctr"/>
                </a:tc>
                <a:tc>
                  <a:txBody>
                    <a:bodyPr/>
                    <a:lstStyle/>
                    <a:p>
                      <a:pPr algn="l"/>
                      <a:r>
                        <a:rPr lang="en-ZA" sz="1800" b="1" kern="1200" baseline="0" dirty="0">
                          <a:solidFill>
                            <a:schemeClr val="accent2">
                              <a:lumMod val="50000"/>
                            </a:schemeClr>
                          </a:solidFill>
                          <a:latin typeface="+mn-lt"/>
                          <a:ea typeface="+mn-ea"/>
                          <a:cs typeface="+mn-cs"/>
                        </a:rPr>
                        <a:t>Sep/Oct 2017</a:t>
                      </a:r>
                    </a:p>
                  </a:txBody>
                  <a:tcPr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1"/>
          </p:nvPr>
        </p:nvSpPr>
        <p:spPr>
          <a:xfrm>
            <a:off x="6884988" y="6550978"/>
            <a:ext cx="862012" cy="184666"/>
          </a:xfrm>
        </p:spPr>
        <p:txBody>
          <a:bodyPr/>
          <a:lstStyle/>
          <a:p>
            <a:pPr>
              <a:defRPr/>
            </a:pPr>
            <a:fld id="{1D46AC71-C261-4AF3-BFB1-CCAEF8821007}" type="slidenum">
              <a:rPr lang="en-ZA" smtClean="0">
                <a:solidFill>
                  <a:schemeClr val="tx1"/>
                </a:solidFill>
              </a:rPr>
              <a:pPr>
                <a:defRPr/>
              </a:pPr>
              <a:t>5</a:t>
            </a:fld>
            <a:endParaRPr lang="en-ZA"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203027" y="5021786"/>
            <a:ext cx="280837" cy="2360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ZA" sz="1000" b="1" i="1" dirty="0">
              <a:solidFill>
                <a:srgbClr val="0070C0"/>
              </a:solidFill>
            </a:endParaRPr>
          </a:p>
        </p:txBody>
      </p:sp>
      <p:sp>
        <p:nvSpPr>
          <p:cNvPr id="7" name="Slide Number Placeholder 6"/>
          <p:cNvSpPr>
            <a:spLocks noGrp="1"/>
          </p:cNvSpPr>
          <p:nvPr>
            <p:ph type="sldNum" sz="quarter" idx="11"/>
          </p:nvPr>
        </p:nvSpPr>
        <p:spPr>
          <a:xfrm>
            <a:off x="7284720" y="6564622"/>
            <a:ext cx="862012" cy="184666"/>
          </a:xfrm>
        </p:spPr>
        <p:txBody>
          <a:bodyPr/>
          <a:lstStyle/>
          <a:p>
            <a:pPr algn="ctr">
              <a:defRPr/>
            </a:pPr>
            <a:r>
              <a:rPr lang="en-ZA" dirty="0">
                <a:solidFill>
                  <a:schemeClr val="tx1"/>
                </a:solidFill>
              </a:rPr>
              <a:t>6</a:t>
            </a:r>
          </a:p>
        </p:txBody>
      </p:sp>
      <p:sp>
        <p:nvSpPr>
          <p:cNvPr id="13" name="Rectangle 3"/>
          <p:cNvSpPr>
            <a:spLocks noChangeArrowheads="1"/>
          </p:cNvSpPr>
          <p:nvPr/>
        </p:nvSpPr>
        <p:spPr bwMode="auto">
          <a:xfrm>
            <a:off x="285720" y="870858"/>
            <a:ext cx="8429655" cy="5418818"/>
          </a:xfrm>
          <a:prstGeom prst="rect">
            <a:avLst/>
          </a:prstGeom>
          <a:noFill/>
          <a:ln w="9525" algn="ctr">
            <a:noFill/>
            <a:miter lim="800000"/>
            <a:headEnd/>
            <a:tailEnd/>
          </a:ln>
        </p:spPr>
        <p:txBody>
          <a:bodyPr/>
          <a:lstStyle/>
          <a:p>
            <a:pPr marL="228600" indent="-228600">
              <a:lnSpc>
                <a:spcPct val="135000"/>
              </a:lnSpc>
              <a:spcBef>
                <a:spcPct val="75000"/>
              </a:spcBef>
              <a:spcAft>
                <a:spcPct val="10000"/>
              </a:spcAft>
              <a:buClr>
                <a:schemeClr val="accent1"/>
              </a:buClr>
            </a:pPr>
            <a:r>
              <a:rPr lang="en-US" sz="2000"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2000" b="1" dirty="0">
                <a:solidFill>
                  <a:schemeClr val="tx2"/>
                </a:solidFill>
              </a:rPr>
              <a:t>2. RFP Timelines </a:t>
            </a:r>
          </a:p>
          <a:p>
            <a:pPr marL="228600" indent="-228600">
              <a:lnSpc>
                <a:spcPct val="135000"/>
              </a:lnSpc>
              <a:spcBef>
                <a:spcPct val="75000"/>
              </a:spcBef>
              <a:spcAft>
                <a:spcPct val="10000"/>
              </a:spcAft>
              <a:buClr>
                <a:schemeClr val="accent1"/>
              </a:buClr>
            </a:pPr>
            <a:r>
              <a:rPr lang="en-ZA" sz="2000" b="1" dirty="0">
                <a:solidFill>
                  <a:srgbClr val="FF0000"/>
                </a:solidFill>
              </a:rPr>
              <a:t>3. Background and Scope of Work</a:t>
            </a:r>
          </a:p>
          <a:p>
            <a:pPr marL="228600" indent="-228600">
              <a:lnSpc>
                <a:spcPct val="135000"/>
              </a:lnSpc>
              <a:spcBef>
                <a:spcPct val="75000"/>
              </a:spcBef>
              <a:spcAft>
                <a:spcPct val="10000"/>
              </a:spcAft>
              <a:buClr>
                <a:schemeClr val="accent1"/>
              </a:buClr>
            </a:pPr>
            <a:r>
              <a:rPr lang="en-ZA" sz="2000" b="1" dirty="0">
                <a:solidFill>
                  <a:schemeClr val="tx2"/>
                </a:solidFill>
              </a:rPr>
              <a:t>4.  Bid Evaluation Process</a:t>
            </a:r>
          </a:p>
          <a:p>
            <a:pPr marL="228600" indent="-228600">
              <a:lnSpc>
                <a:spcPct val="135000"/>
              </a:lnSpc>
              <a:spcBef>
                <a:spcPct val="75000"/>
              </a:spcBef>
              <a:spcAft>
                <a:spcPct val="10000"/>
              </a:spcAft>
              <a:buClr>
                <a:schemeClr val="accent1"/>
              </a:buClr>
            </a:pPr>
            <a:r>
              <a:rPr lang="en-ZA" sz="2000" b="1" dirty="0">
                <a:solidFill>
                  <a:schemeClr val="tx2"/>
                </a:solidFill>
              </a:rPr>
              <a:t>5. Price &amp; BBBEE</a:t>
            </a:r>
          </a:p>
          <a:p>
            <a:pPr marL="228600" indent="-228600">
              <a:lnSpc>
                <a:spcPct val="135000"/>
              </a:lnSpc>
              <a:spcBef>
                <a:spcPct val="75000"/>
              </a:spcBef>
              <a:spcAft>
                <a:spcPct val="10000"/>
              </a:spcAft>
              <a:buClr>
                <a:schemeClr val="accent1"/>
              </a:buClr>
            </a:pPr>
            <a:r>
              <a:rPr lang="en-ZA" sz="2000" b="1" dirty="0">
                <a:solidFill>
                  <a:schemeClr val="tx2"/>
                </a:solidFill>
              </a:rPr>
              <a:t>6. Draft SLA</a:t>
            </a:r>
          </a:p>
          <a:p>
            <a:pPr marL="228600" indent="-228600">
              <a:lnSpc>
                <a:spcPct val="135000"/>
              </a:lnSpc>
              <a:spcBef>
                <a:spcPct val="75000"/>
              </a:spcBef>
              <a:spcAft>
                <a:spcPct val="10000"/>
              </a:spcAft>
              <a:buClr>
                <a:schemeClr val="accent1"/>
              </a:buClr>
            </a:pPr>
            <a:r>
              <a:rPr lang="en-ZA" sz="2000" b="1" dirty="0">
                <a:solidFill>
                  <a:schemeClr val="tx2"/>
                </a:solidFill>
              </a:rPr>
              <a:t>7. RFP submission and contact details</a:t>
            </a:r>
          </a:p>
          <a:p>
            <a:pPr marL="228600" indent="-228600">
              <a:lnSpc>
                <a:spcPct val="135000"/>
              </a:lnSpc>
              <a:spcBef>
                <a:spcPct val="75000"/>
              </a:spcBef>
              <a:spcAft>
                <a:spcPct val="10000"/>
              </a:spcAft>
              <a:buClr>
                <a:schemeClr val="accent1"/>
              </a:buClr>
            </a:pPr>
            <a:r>
              <a:rPr lang="en-ZA" sz="2000" b="1" dirty="0">
                <a:solidFill>
                  <a:schemeClr val="tx2"/>
                </a:solidFill>
              </a:rPr>
              <a:t>8. Q&amp;A</a:t>
            </a:r>
            <a:endParaRPr lang="en-ZA" sz="1200" dirty="0"/>
          </a:p>
          <a:p>
            <a:pPr lvl="1" algn="l">
              <a:lnSpc>
                <a:spcPct val="135000"/>
              </a:lnSpc>
              <a:spcBef>
                <a:spcPct val="75000"/>
              </a:spcBef>
              <a:spcAft>
                <a:spcPct val="10000"/>
              </a:spcAft>
              <a:buClr>
                <a:schemeClr val="accent1"/>
              </a:buCl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18"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a:t>Table of Content</a:t>
            </a:r>
          </a:p>
        </p:txBody>
      </p:sp>
    </p:spTree>
    <p:extLst>
      <p:ext uri="{BB962C8B-B14F-4D97-AF65-F5344CB8AC3E}">
        <p14:creationId xmlns:p14="http://schemas.microsoft.com/office/powerpoint/2010/main" val="341510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864668" y="6561138"/>
            <a:ext cx="862012" cy="184666"/>
          </a:xfrm>
        </p:spPr>
        <p:txBody>
          <a:bodyPr/>
          <a:lstStyle/>
          <a:p>
            <a:fld id="{25B0C65C-ACB3-41B3-B9D6-603EB25AD180}" type="slidenum">
              <a:rPr lang="en-ZA" smtClean="0">
                <a:solidFill>
                  <a:schemeClr val="tx1"/>
                </a:solidFill>
              </a:rPr>
              <a:pPr/>
              <a:t>7</a:t>
            </a:fld>
            <a:endParaRPr lang="en-ZA" dirty="0">
              <a:solidFill>
                <a:schemeClr val="tx1"/>
              </a:solidFill>
            </a:endParaRPr>
          </a:p>
        </p:txBody>
      </p:sp>
      <p:sp>
        <p:nvSpPr>
          <p:cNvPr id="7" name="Title 1"/>
          <p:cNvSpPr txBox="1">
            <a:spLocks/>
          </p:cNvSpPr>
          <p:nvPr/>
        </p:nvSpPr>
        <p:spPr>
          <a:xfrm>
            <a:off x="0" y="285914"/>
            <a:ext cx="9144000" cy="261610"/>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a:t>Background and Scope of work</a:t>
            </a:r>
          </a:p>
        </p:txBody>
      </p:sp>
      <p:sp>
        <p:nvSpPr>
          <p:cNvPr id="5" name="TextBox 4">
            <a:hlinkClick r:id="rId2" action="ppaction://hlinkfile"/>
          </p:cNvPr>
          <p:cNvSpPr txBox="1"/>
          <p:nvPr/>
        </p:nvSpPr>
        <p:spPr>
          <a:xfrm>
            <a:off x="352752" y="904211"/>
            <a:ext cx="8867775" cy="456535"/>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txBody>
          <a:bodyPr wrap="square" numCol="1" rtlCol="0">
            <a:spAutoFit/>
          </a:bodyPr>
          <a:lstStyle>
            <a:defPPr>
              <a:defRPr lang="en-US"/>
            </a:defPPr>
            <a:lvl1pPr algn="just">
              <a:lnSpc>
                <a:spcPct val="150000"/>
              </a:lnSpc>
              <a:defRPr sz="1400">
                <a:solidFill>
                  <a:schemeClr val="tx2">
                    <a:lumMod val="75000"/>
                  </a:schemeClr>
                </a:solidFill>
              </a:defRPr>
            </a:lvl1pPr>
          </a:lstStyle>
          <a:p>
            <a:r>
              <a:rPr lang="en-ZA" sz="1800" b="1" dirty="0"/>
              <a:t>Refer to section 9.1 to 9.3 of the RFP document.</a:t>
            </a:r>
          </a:p>
        </p:txBody>
      </p:sp>
      <p:graphicFrame>
        <p:nvGraphicFramePr>
          <p:cNvPr id="2" name="Object 1"/>
          <p:cNvGraphicFramePr>
            <a:graphicFrameLocks noChangeAspect="1"/>
          </p:cNvGraphicFramePr>
          <p:nvPr>
            <p:extLst>
              <p:ext uri="{D42A27DB-BD31-4B8C-83A1-F6EECF244321}">
                <p14:modId xmlns:p14="http://schemas.microsoft.com/office/powerpoint/2010/main" val="1973968499"/>
              </p:ext>
            </p:extLst>
          </p:nvPr>
        </p:nvGraphicFramePr>
        <p:xfrm>
          <a:off x="593834" y="2244451"/>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93834" y="2244451"/>
                        <a:ext cx="914400" cy="771525"/>
                      </a:xfrm>
                      <a:prstGeom prst="rect">
                        <a:avLst/>
                      </a:prstGeom>
                    </p:spPr>
                  </p:pic>
                </p:oleObj>
              </mc:Fallback>
            </mc:AlternateContent>
          </a:graphicData>
        </a:graphic>
      </p:graphicFrame>
      <p:sp>
        <p:nvSpPr>
          <p:cNvPr id="4" name="TextBox 3"/>
          <p:cNvSpPr txBox="1"/>
          <p:nvPr/>
        </p:nvSpPr>
        <p:spPr>
          <a:xfrm>
            <a:off x="352752" y="4939862"/>
            <a:ext cx="8528489" cy="923330"/>
          </a:xfrm>
          <a:prstGeom prst="rect">
            <a:avLst/>
          </a:prstGeom>
          <a:noFill/>
        </p:spPr>
        <p:txBody>
          <a:bodyPr wrap="square" rtlCol="0">
            <a:spAutoFit/>
          </a:bodyPr>
          <a:lstStyle/>
          <a:p>
            <a:r>
              <a:rPr lang="en-ZA" dirty="0">
                <a:solidFill>
                  <a:srgbClr val="FF0000"/>
                </a:solidFill>
              </a:rPr>
              <a:t>Note:</a:t>
            </a:r>
          </a:p>
          <a:p>
            <a:pPr marL="285750" indent="-285750">
              <a:buFont typeface="Arial" panose="020B0604020202020204" pitchFamily="34" charset="0"/>
              <a:buChar char="•"/>
            </a:pPr>
            <a:r>
              <a:rPr lang="en-ZA" dirty="0">
                <a:solidFill>
                  <a:srgbClr val="FF0000"/>
                </a:solidFill>
              </a:rPr>
              <a:t>Annexure C of the RFP document: NT Instruction note No.2 of 2016/2017 has been repealed by NT Instruction No.3 of 2017/2018 Cost Containment</a:t>
            </a:r>
          </a:p>
        </p:txBody>
      </p:sp>
    </p:spTree>
    <p:extLst>
      <p:ext uri="{BB962C8B-B14F-4D97-AF65-F5344CB8AC3E}">
        <p14:creationId xmlns:p14="http://schemas.microsoft.com/office/powerpoint/2010/main" val="259058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539750" y="1071563"/>
            <a:ext cx="8175625" cy="5218112"/>
          </a:xfrm>
          <a:prstGeom prst="rect">
            <a:avLst/>
          </a:prstGeom>
          <a:noFill/>
          <a:ln w="9525" algn="ctr">
            <a:noFill/>
            <a:miter lim="800000"/>
            <a:headEnd/>
            <a:tailEnd/>
          </a:ln>
        </p:spPr>
        <p:txBody>
          <a:bodyPr/>
          <a:lstStyle/>
          <a:p>
            <a:pPr marL="228600" indent="-228600">
              <a:lnSpc>
                <a:spcPct val="135000"/>
              </a:lnSpc>
              <a:spcBef>
                <a:spcPct val="75000"/>
              </a:spcBef>
              <a:spcAft>
                <a:spcPct val="10000"/>
              </a:spcAft>
              <a:buClr>
                <a:schemeClr val="accent1"/>
              </a:buClr>
            </a:pPr>
            <a:r>
              <a:rPr lang="en-US" sz="2000"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2000" b="1" dirty="0">
                <a:solidFill>
                  <a:schemeClr val="tx2"/>
                </a:solidFill>
              </a:rPr>
              <a:t>2. RFP Timelines</a:t>
            </a:r>
          </a:p>
          <a:p>
            <a:pPr marL="228600" indent="-228600">
              <a:lnSpc>
                <a:spcPct val="135000"/>
              </a:lnSpc>
              <a:spcBef>
                <a:spcPct val="75000"/>
              </a:spcBef>
              <a:spcAft>
                <a:spcPct val="10000"/>
              </a:spcAft>
              <a:buClr>
                <a:schemeClr val="accent1"/>
              </a:buClr>
            </a:pPr>
            <a:r>
              <a:rPr lang="en-ZA" sz="2000" b="1" dirty="0">
                <a:solidFill>
                  <a:schemeClr val="tx2"/>
                </a:solidFill>
              </a:rPr>
              <a:t>3. Background and Scope of work</a:t>
            </a:r>
          </a:p>
          <a:p>
            <a:pPr marL="228600" indent="-228600">
              <a:lnSpc>
                <a:spcPct val="135000"/>
              </a:lnSpc>
              <a:spcBef>
                <a:spcPct val="75000"/>
              </a:spcBef>
              <a:spcAft>
                <a:spcPct val="10000"/>
              </a:spcAft>
              <a:buClr>
                <a:schemeClr val="accent1"/>
              </a:buClr>
            </a:pPr>
            <a:r>
              <a:rPr lang="en-ZA" sz="2000" b="1" dirty="0">
                <a:solidFill>
                  <a:srgbClr val="FF0000"/>
                </a:solidFill>
              </a:rPr>
              <a:t>4. Bid Evaluation Process</a:t>
            </a:r>
          </a:p>
          <a:p>
            <a:pPr marL="228600" indent="-228600">
              <a:lnSpc>
                <a:spcPct val="135000"/>
              </a:lnSpc>
              <a:spcBef>
                <a:spcPct val="75000"/>
              </a:spcBef>
              <a:spcAft>
                <a:spcPct val="10000"/>
              </a:spcAft>
              <a:buClr>
                <a:schemeClr val="accent1"/>
              </a:buClr>
            </a:pPr>
            <a:r>
              <a:rPr lang="en-ZA" sz="2000" b="1" dirty="0">
                <a:solidFill>
                  <a:schemeClr val="tx2"/>
                </a:solidFill>
              </a:rPr>
              <a:t>5. Price &amp; BBBEE</a:t>
            </a:r>
          </a:p>
          <a:p>
            <a:pPr marL="228600" indent="-228600">
              <a:lnSpc>
                <a:spcPct val="135000"/>
              </a:lnSpc>
              <a:spcBef>
                <a:spcPct val="75000"/>
              </a:spcBef>
              <a:spcAft>
                <a:spcPct val="10000"/>
              </a:spcAft>
              <a:buClr>
                <a:schemeClr val="accent1"/>
              </a:buClr>
            </a:pPr>
            <a:r>
              <a:rPr lang="en-ZA" sz="2000" b="1" dirty="0">
                <a:solidFill>
                  <a:schemeClr val="tx2"/>
                </a:solidFill>
              </a:rPr>
              <a:t>6. Draft SLA</a:t>
            </a:r>
          </a:p>
          <a:p>
            <a:pPr marL="228600" indent="-228600">
              <a:lnSpc>
                <a:spcPct val="135000"/>
              </a:lnSpc>
              <a:spcBef>
                <a:spcPct val="75000"/>
              </a:spcBef>
              <a:spcAft>
                <a:spcPct val="10000"/>
              </a:spcAft>
              <a:buClr>
                <a:schemeClr val="accent1"/>
              </a:buClr>
            </a:pPr>
            <a:r>
              <a:rPr lang="en-ZA" sz="2000" b="1" dirty="0">
                <a:solidFill>
                  <a:schemeClr val="tx2"/>
                </a:solidFill>
              </a:rPr>
              <a:t>7. RFP submission and contact details</a:t>
            </a:r>
          </a:p>
          <a:p>
            <a:pPr marL="228600" indent="-228600">
              <a:lnSpc>
                <a:spcPct val="135000"/>
              </a:lnSpc>
              <a:spcBef>
                <a:spcPct val="75000"/>
              </a:spcBef>
              <a:spcAft>
                <a:spcPct val="10000"/>
              </a:spcAft>
              <a:buClr>
                <a:schemeClr val="accent1"/>
              </a:buClr>
            </a:pPr>
            <a:r>
              <a:rPr lang="en-ZA" sz="2000" b="1" dirty="0">
                <a:solidFill>
                  <a:schemeClr val="tx2"/>
                </a:solidFill>
              </a:rPr>
              <a:t>8. Q&amp;A</a:t>
            </a:r>
            <a:endParaRPr lang="en-ZA" sz="1200" dirty="0"/>
          </a:p>
          <a:p>
            <a:pPr marL="228600" indent="-228600"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a:lnSpc>
                <a:spcPct val="135000"/>
              </a:lnSpc>
              <a:spcBef>
                <a:spcPct val="75000"/>
              </a:spcBef>
              <a:spcAft>
                <a:spcPct val="10000"/>
              </a:spcAft>
              <a:buClr>
                <a:schemeClr val="accent1"/>
              </a:buClr>
              <a:buFontTx/>
              <a:buChar char="•"/>
            </a:pPr>
            <a:endParaRPr lang="en-ZA" sz="1200" dirty="0">
              <a:solidFill>
                <a:schemeClr val="tx1"/>
              </a:solidFill>
            </a:endParaRPr>
          </a:p>
          <a:p>
            <a:pPr marL="636588" lvl="1" indent="-179388" algn="l" eaLnBrk="0" hangingPunct="0">
              <a:lnSpc>
                <a:spcPct val="110000"/>
              </a:lnSpc>
              <a:spcBef>
                <a:spcPct val="50000"/>
              </a:spcBef>
              <a:spcAft>
                <a:spcPct val="10000"/>
              </a:spcAft>
              <a:buClr>
                <a:schemeClr val="tx2"/>
              </a:buClr>
              <a:buSzPct val="120000"/>
              <a:buFontTx/>
              <a:buChar char="•"/>
            </a:pPr>
            <a:endParaRPr lang="en-ZA" sz="1200" dirty="0">
              <a:solidFill>
                <a:schemeClr val="tx1"/>
              </a:solidFill>
            </a:endParaRPr>
          </a:p>
          <a:p>
            <a:pPr marL="228600" indent="-228600" algn="l" eaLnBrk="0" hangingPunct="0">
              <a:lnSpc>
                <a:spcPct val="110000"/>
              </a:lnSpc>
              <a:spcBef>
                <a:spcPct val="10000"/>
              </a:spcBef>
              <a:spcAft>
                <a:spcPct val="10000"/>
              </a:spcAft>
              <a:buClr>
                <a:schemeClr val="tx2"/>
              </a:buClr>
              <a:buSzPct val="120000"/>
              <a:buFontTx/>
              <a:buChar char="•"/>
            </a:pPr>
            <a:endParaRPr lang="en-US" sz="1200" dirty="0">
              <a:solidFill>
                <a:schemeClr val="tx1"/>
              </a:solidFill>
            </a:endParaRPr>
          </a:p>
        </p:txBody>
      </p:sp>
      <p:sp>
        <p:nvSpPr>
          <p:cNvPr id="3" name="Slide Number Placeholder 2"/>
          <p:cNvSpPr>
            <a:spLocks noGrp="1"/>
          </p:cNvSpPr>
          <p:nvPr>
            <p:ph type="sldNum" sz="quarter" idx="11"/>
          </p:nvPr>
        </p:nvSpPr>
        <p:spPr>
          <a:xfrm>
            <a:off x="6884988" y="6530658"/>
            <a:ext cx="862012" cy="184666"/>
          </a:xfrm>
        </p:spPr>
        <p:txBody>
          <a:bodyPr/>
          <a:lstStyle/>
          <a:p>
            <a:pPr>
              <a:defRPr/>
            </a:pPr>
            <a:fld id="{1D46AC71-C261-4AF3-BFB1-CCAEF8821007}" type="slidenum">
              <a:rPr lang="en-ZA" smtClean="0">
                <a:solidFill>
                  <a:schemeClr val="tx1"/>
                </a:solidFill>
              </a:rPr>
              <a:pPr>
                <a:defRPr/>
              </a:pPr>
              <a:t>8</a:t>
            </a:fld>
            <a:endParaRPr lang="en-ZA" dirty="0">
              <a:solidFill>
                <a:schemeClr val="tx1"/>
              </a:solidFill>
            </a:endParaRPr>
          </a:p>
        </p:txBody>
      </p:sp>
      <p:sp>
        <p:nvSpPr>
          <p:cNvPr id="5" name="Title 1"/>
          <p:cNvSpPr txBox="1">
            <a:spLocks/>
          </p:cNvSpPr>
          <p:nvPr/>
        </p:nvSpPr>
        <p:spPr>
          <a:xfrm>
            <a:off x="0" y="285750"/>
            <a:ext cx="9144000" cy="261938"/>
          </a:xfrm>
          <a:prstGeom prst="rect">
            <a:avLst/>
          </a:prstGeom>
          <a:noFill/>
          <a:ln w="9525">
            <a:noFill/>
            <a:miter lim="800000"/>
            <a:headEnd/>
            <a:tailEnd/>
          </a:ln>
        </p:spPr>
        <p:txBody>
          <a:bodyPr vert="horz" wrap="square" lIns="360000" tIns="0" rIns="0" bIns="0" numCol="1" anchor="ctr" anchorCtr="0" compatLnSpc="1">
            <a:prstTxWarp prst="textNoShape">
              <a:avLst/>
            </a:prstTxWarp>
            <a:spAutoFit/>
          </a:bodyPr>
          <a:lstStyle>
            <a:defPPr>
              <a:defRPr lang="en-US"/>
            </a:defPPr>
            <a:lvl1pPr marL="0" marR="0" lvl="0" indent="0" defTabSz="914400" eaLnBrk="1" latinLnBrk="0" hangingPunct="1">
              <a:lnSpc>
                <a:spcPct val="85000"/>
              </a:lnSpc>
              <a:buClrTx/>
              <a:buSzTx/>
              <a:buFontTx/>
              <a:buNone/>
              <a:tabLst/>
              <a:defRPr kumimoji="0" sz="20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mj-lt"/>
                <a:ea typeface="+mj-ea"/>
                <a:cs typeface="+mj-cs"/>
              </a:defRPr>
            </a:lvl1pPr>
          </a:lstStyle>
          <a:p>
            <a:r>
              <a:rPr lang="en-ZA" dirty="0"/>
              <a:t>Table of Content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6963021" y="6519723"/>
            <a:ext cx="862012" cy="184666"/>
          </a:xfrm>
        </p:spPr>
        <p:txBody>
          <a:bodyPr/>
          <a:lstStyle/>
          <a:p>
            <a:pPr algn="ctr">
              <a:defRPr/>
            </a:pPr>
            <a:r>
              <a:rPr lang="en-ZA" dirty="0">
                <a:solidFill>
                  <a:schemeClr val="tx1"/>
                </a:solidFill>
              </a:rPr>
              <a:t>                </a:t>
            </a:r>
            <a:fld id="{1D46AC71-C261-4AF3-BFB1-CCAEF8821007}" type="slidenum">
              <a:rPr lang="en-ZA" smtClean="0">
                <a:solidFill>
                  <a:schemeClr val="tx1"/>
                </a:solidFill>
              </a:rPr>
              <a:pPr algn="ctr">
                <a:defRPr/>
              </a:pPr>
              <a:t>9</a:t>
            </a:fld>
            <a:endParaRPr lang="en-ZA" dirty="0">
              <a:solidFill>
                <a:schemeClr val="tx1"/>
              </a:solidFill>
            </a:endParaRPr>
          </a:p>
        </p:txBody>
      </p:sp>
      <p:sp>
        <p:nvSpPr>
          <p:cNvPr id="6" name="Rectangle 11"/>
          <p:cNvSpPr>
            <a:spLocks noChangeArrowheads="1"/>
          </p:cNvSpPr>
          <p:nvPr/>
        </p:nvSpPr>
        <p:spPr bwMode="auto">
          <a:xfrm>
            <a:off x="552541" y="1690514"/>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rPr>
              <a:t>Pre-Qualification</a:t>
            </a:r>
          </a:p>
        </p:txBody>
      </p:sp>
      <p:sp>
        <p:nvSpPr>
          <p:cNvPr id="7" name="AutoShape 74"/>
          <p:cNvSpPr>
            <a:spLocks noChangeArrowheads="1"/>
          </p:cNvSpPr>
          <p:nvPr/>
        </p:nvSpPr>
        <p:spPr bwMode="auto">
          <a:xfrm>
            <a:off x="273269" y="758100"/>
            <a:ext cx="2985932"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9" name="Text Box 75"/>
          <p:cNvSpPr txBox="1">
            <a:spLocks noChangeArrowheads="1"/>
          </p:cNvSpPr>
          <p:nvPr/>
        </p:nvSpPr>
        <p:spPr bwMode="auto">
          <a:xfrm>
            <a:off x="639770" y="967197"/>
            <a:ext cx="1048271"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0</a:t>
            </a:r>
            <a:endParaRPr lang="en-GB" b="1" dirty="0">
              <a:solidFill>
                <a:schemeClr val="tx2"/>
              </a:solidFill>
            </a:endParaRPr>
          </a:p>
        </p:txBody>
      </p:sp>
      <p:sp>
        <p:nvSpPr>
          <p:cNvPr id="10" name="Rectangle 12"/>
          <p:cNvSpPr>
            <a:spLocks noChangeArrowheads="1"/>
          </p:cNvSpPr>
          <p:nvPr/>
        </p:nvSpPr>
        <p:spPr bwMode="auto">
          <a:xfrm>
            <a:off x="560917" y="5485859"/>
            <a:ext cx="1518490" cy="456507"/>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cs typeface="+mn-cs"/>
              </a:rPr>
              <a:t>BBBEE </a:t>
            </a:r>
            <a:r>
              <a:rPr lang="en-US" sz="1200" dirty="0">
                <a:solidFill>
                  <a:schemeClr val="tx2"/>
                </a:solidFill>
                <a:cs typeface="+mn-cs"/>
              </a:rPr>
              <a:t>=</a:t>
            </a:r>
            <a:r>
              <a:rPr lang="en-US" sz="1200" b="1" dirty="0">
                <a:solidFill>
                  <a:schemeClr val="tx2"/>
                </a:solidFill>
                <a:cs typeface="+mn-cs"/>
              </a:rPr>
              <a:t> 20</a:t>
            </a:r>
          </a:p>
        </p:txBody>
      </p:sp>
      <p:sp>
        <p:nvSpPr>
          <p:cNvPr id="11" name="Rectangle 11"/>
          <p:cNvSpPr>
            <a:spLocks noChangeArrowheads="1"/>
          </p:cNvSpPr>
          <p:nvPr/>
        </p:nvSpPr>
        <p:spPr bwMode="auto">
          <a:xfrm>
            <a:off x="2214606" y="5485859"/>
            <a:ext cx="928695" cy="44781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a:solidFill>
                  <a:schemeClr val="tx2"/>
                </a:solidFill>
                <a:cs typeface="+mn-cs"/>
              </a:rPr>
              <a:t>100 points</a:t>
            </a:r>
          </a:p>
        </p:txBody>
      </p:sp>
      <p:sp>
        <p:nvSpPr>
          <p:cNvPr id="12" name="AutoShape 90"/>
          <p:cNvSpPr>
            <a:spLocks noChangeArrowheads="1"/>
          </p:cNvSpPr>
          <p:nvPr/>
        </p:nvSpPr>
        <p:spPr bwMode="auto">
          <a:xfrm>
            <a:off x="273270" y="4906709"/>
            <a:ext cx="3018268" cy="1613014"/>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3" name="Text Box 91"/>
          <p:cNvSpPr txBox="1">
            <a:spLocks noChangeArrowheads="1"/>
          </p:cNvSpPr>
          <p:nvPr/>
        </p:nvSpPr>
        <p:spPr bwMode="auto">
          <a:xfrm>
            <a:off x="639770" y="5076436"/>
            <a:ext cx="119385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2</a:t>
            </a:r>
            <a:endParaRPr lang="en-GB" b="1" dirty="0">
              <a:solidFill>
                <a:schemeClr val="tx2"/>
              </a:solidFill>
            </a:endParaRPr>
          </a:p>
        </p:txBody>
      </p:sp>
      <p:sp>
        <p:nvSpPr>
          <p:cNvPr id="16" name="Text Box 98"/>
          <p:cNvSpPr txBox="1">
            <a:spLocks noChangeArrowheads="1"/>
          </p:cNvSpPr>
          <p:nvPr/>
        </p:nvSpPr>
        <p:spPr bwMode="auto">
          <a:xfrm>
            <a:off x="3795139" y="732601"/>
            <a:ext cx="5333367" cy="2285241"/>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gn="l">
              <a:buFont typeface="Arial" panose="020B0604020202020204" pitchFamily="34" charset="0"/>
              <a:buChar char="•"/>
            </a:pPr>
            <a:r>
              <a:rPr lang="en-ZA" sz="1100" b="1" dirty="0">
                <a:solidFill>
                  <a:schemeClr val="tx2"/>
                </a:solidFill>
              </a:rPr>
              <a:t>Invitation to Bid SBD 1</a:t>
            </a:r>
          </a:p>
          <a:p>
            <a:pPr marL="171450" indent="-171450" algn="l">
              <a:buFont typeface="Arial" panose="020B0604020202020204" pitchFamily="34" charset="0"/>
              <a:buChar char="•"/>
            </a:pPr>
            <a:r>
              <a:rPr lang="en-ZA" sz="1100" b="1" dirty="0">
                <a:solidFill>
                  <a:schemeClr val="tx2"/>
                </a:solidFill>
              </a:rPr>
              <a:t>Tax Compliance status pin</a:t>
            </a:r>
          </a:p>
          <a:p>
            <a:pPr marL="173038" indent="-173038">
              <a:buFontTx/>
              <a:buChar char="•"/>
            </a:pPr>
            <a:r>
              <a:rPr lang="en-ZA" sz="1100" b="1" dirty="0">
                <a:solidFill>
                  <a:schemeClr val="tx2"/>
                </a:solidFill>
              </a:rPr>
              <a:t>Central Registration Report (Central Database System) from NT                       </a:t>
            </a:r>
          </a:p>
          <a:p>
            <a:pPr algn="l">
              <a:buFontTx/>
              <a:buChar char="•"/>
            </a:pPr>
            <a:r>
              <a:rPr lang="en-ZA" sz="1100" b="1" dirty="0">
                <a:solidFill>
                  <a:schemeClr val="tx2"/>
                </a:solidFill>
              </a:rPr>
              <a:t>   GCC </a:t>
            </a:r>
          </a:p>
          <a:p>
            <a:pPr algn="l">
              <a:buFontTx/>
              <a:buChar char="•"/>
            </a:pPr>
            <a:r>
              <a:rPr lang="en-ZA" sz="1100" b="1" dirty="0">
                <a:solidFill>
                  <a:schemeClr val="tx2"/>
                </a:solidFill>
              </a:rPr>
              <a:t>   SARS Oath of Secrecy</a:t>
            </a:r>
          </a:p>
          <a:p>
            <a:pPr algn="l">
              <a:buFontTx/>
              <a:buChar char="•"/>
            </a:pPr>
            <a:r>
              <a:rPr lang="en-ZA" sz="1100" b="1" dirty="0">
                <a:solidFill>
                  <a:schemeClr val="tx2"/>
                </a:solidFill>
              </a:rPr>
              <a:t>   Declaration of interest SBD 4</a:t>
            </a:r>
          </a:p>
          <a:p>
            <a:pPr algn="l">
              <a:buFontTx/>
              <a:buChar char="•"/>
            </a:pPr>
            <a:r>
              <a:rPr lang="en-ZA" sz="1100" b="1" dirty="0">
                <a:solidFill>
                  <a:schemeClr val="tx2"/>
                </a:solidFill>
              </a:rPr>
              <a:t>   Preference Point Claim form- SBD 6.1</a:t>
            </a:r>
          </a:p>
          <a:p>
            <a:pPr algn="l">
              <a:buFontTx/>
              <a:buChar char="•"/>
            </a:pPr>
            <a:r>
              <a:rPr lang="en-ZA" sz="1100" b="1" dirty="0">
                <a:solidFill>
                  <a:schemeClr val="tx2"/>
                </a:solidFill>
                <a:cs typeface="Times New Roman" pitchFamily="18" charset="0"/>
              </a:rPr>
              <a:t>   Declaration of Bidder’s Past SCM Practices – SBD 8</a:t>
            </a:r>
          </a:p>
          <a:p>
            <a:pPr algn="l">
              <a:buFontTx/>
              <a:buChar char="•"/>
            </a:pPr>
            <a:r>
              <a:rPr lang="en-ZA" sz="1100" b="1" dirty="0">
                <a:solidFill>
                  <a:schemeClr val="tx2"/>
                </a:solidFill>
                <a:cs typeface="Times New Roman" pitchFamily="18" charset="0"/>
              </a:rPr>
              <a:t>   Certificate of Independent Bid Determination – SBD 9</a:t>
            </a:r>
          </a:p>
          <a:p>
            <a:pPr algn="l">
              <a:buFontTx/>
              <a:buChar char="•"/>
            </a:pPr>
            <a:r>
              <a:rPr lang="en-ZA" sz="1100" b="1" dirty="0">
                <a:solidFill>
                  <a:schemeClr val="tx2"/>
                </a:solidFill>
                <a:cs typeface="Times New Roman" pitchFamily="18" charset="0"/>
              </a:rPr>
              <a:t>   Supplier cost and risk assessment questionnaire</a:t>
            </a:r>
          </a:p>
          <a:p>
            <a:pPr algn="l">
              <a:buFontTx/>
              <a:buChar char="•"/>
            </a:pPr>
            <a:r>
              <a:rPr lang="en-ZA" sz="1100" b="1" dirty="0">
                <a:solidFill>
                  <a:schemeClr val="tx2"/>
                </a:solidFill>
                <a:cs typeface="Times New Roman" pitchFamily="18" charset="0"/>
              </a:rPr>
              <a:t>   Service Provider Compliance Form for Technical Evaluation</a:t>
            </a:r>
          </a:p>
          <a:p>
            <a:pPr algn="l">
              <a:buFontTx/>
              <a:buChar char="•"/>
            </a:pPr>
            <a:r>
              <a:rPr lang="en-ZA" sz="1100" b="1" dirty="0">
                <a:solidFill>
                  <a:schemeClr val="tx2"/>
                </a:solidFill>
                <a:cs typeface="Times New Roman" pitchFamily="18" charset="0"/>
              </a:rPr>
              <a:t>    Mandatory Requirements – Minimum B-BBEE status level 4</a:t>
            </a:r>
          </a:p>
          <a:p>
            <a:endParaRPr lang="en-ZA" sz="1050" b="1" dirty="0">
              <a:solidFill>
                <a:schemeClr val="tx2"/>
              </a:solidFill>
              <a:cs typeface="Times New Roman" pitchFamily="18" charset="0"/>
            </a:endParaRPr>
          </a:p>
        </p:txBody>
      </p:sp>
      <p:sp>
        <p:nvSpPr>
          <p:cNvPr id="17" name="Text Box 99"/>
          <p:cNvSpPr txBox="1">
            <a:spLocks noChangeArrowheads="1"/>
          </p:cNvSpPr>
          <p:nvPr/>
        </p:nvSpPr>
        <p:spPr bwMode="auto">
          <a:xfrm>
            <a:off x="5975130" y="3166142"/>
            <a:ext cx="2837794" cy="1269578"/>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buFont typeface="Arial" pitchFamily="34" charset="0"/>
              <a:buChar char="•"/>
            </a:pPr>
            <a:r>
              <a:rPr lang="en-ZA" sz="1100" b="1" dirty="0">
                <a:solidFill>
                  <a:schemeClr val="accent2">
                    <a:lumMod val="50000"/>
                  </a:schemeClr>
                </a:solidFill>
              </a:rPr>
              <a:t>Company profile </a:t>
            </a:r>
          </a:p>
          <a:p>
            <a:pPr marL="171450" indent="-171450">
              <a:buFont typeface="Arial" pitchFamily="34" charset="0"/>
              <a:buChar char="•"/>
            </a:pPr>
            <a:r>
              <a:rPr lang="en-ZA" sz="1100" b="1" dirty="0">
                <a:solidFill>
                  <a:schemeClr val="accent2">
                    <a:lumMod val="50000"/>
                  </a:schemeClr>
                </a:solidFill>
              </a:rPr>
              <a:t>Resources</a:t>
            </a:r>
          </a:p>
          <a:p>
            <a:pPr marL="171450" indent="-171450">
              <a:buFont typeface="Arial" pitchFamily="34" charset="0"/>
              <a:buChar char="•"/>
            </a:pPr>
            <a:r>
              <a:rPr lang="en-ZA" sz="1100" b="1" dirty="0">
                <a:solidFill>
                  <a:schemeClr val="accent2">
                    <a:lumMod val="50000"/>
                  </a:schemeClr>
                </a:solidFill>
              </a:rPr>
              <a:t>Capability</a:t>
            </a:r>
          </a:p>
          <a:p>
            <a:pPr marL="171450" indent="-171450">
              <a:buFont typeface="Arial" pitchFamily="34" charset="0"/>
              <a:buChar char="•"/>
            </a:pPr>
            <a:r>
              <a:rPr lang="en-ZA" sz="1100" b="1" dirty="0">
                <a:solidFill>
                  <a:schemeClr val="accent2">
                    <a:lumMod val="50000"/>
                  </a:schemeClr>
                </a:solidFill>
              </a:rPr>
              <a:t>Skills Transfer Plan</a:t>
            </a:r>
          </a:p>
          <a:p>
            <a:pPr marL="171450" indent="-171450">
              <a:buFont typeface="Arial" pitchFamily="34" charset="0"/>
              <a:buChar char="•"/>
            </a:pPr>
            <a:r>
              <a:rPr lang="en-ZA" sz="1100" b="1" dirty="0">
                <a:solidFill>
                  <a:schemeClr val="accent2">
                    <a:lumMod val="50000"/>
                  </a:schemeClr>
                </a:solidFill>
              </a:rPr>
              <a:t>Testimonials</a:t>
            </a:r>
          </a:p>
          <a:p>
            <a:pPr marL="171450" indent="-171450">
              <a:buFont typeface="Arial" pitchFamily="34" charset="0"/>
              <a:buChar char="•"/>
            </a:pPr>
            <a:r>
              <a:rPr lang="en-ZA" sz="1100" b="1" dirty="0">
                <a:solidFill>
                  <a:schemeClr val="accent2">
                    <a:lumMod val="50000"/>
                  </a:schemeClr>
                </a:solidFill>
              </a:rPr>
              <a:t>Methodology / Approach</a:t>
            </a:r>
          </a:p>
          <a:p>
            <a:pPr marL="171450" indent="-171450">
              <a:buFont typeface="Arial" pitchFamily="34" charset="0"/>
              <a:buChar char="•"/>
            </a:pPr>
            <a:endParaRPr lang="en-ZA" sz="1050" b="1" dirty="0">
              <a:solidFill>
                <a:schemeClr val="accent2">
                  <a:lumMod val="50000"/>
                </a:schemeClr>
              </a:solidFill>
            </a:endParaRPr>
          </a:p>
        </p:txBody>
      </p:sp>
      <p:sp>
        <p:nvSpPr>
          <p:cNvPr id="18" name="AutoShape 90"/>
          <p:cNvSpPr>
            <a:spLocks noChangeArrowheads="1"/>
          </p:cNvSpPr>
          <p:nvPr/>
        </p:nvSpPr>
        <p:spPr bwMode="auto">
          <a:xfrm>
            <a:off x="273269" y="2904052"/>
            <a:ext cx="5498055" cy="1778001"/>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9" name="Rectangle 12"/>
          <p:cNvSpPr>
            <a:spLocks noChangeArrowheads="1"/>
          </p:cNvSpPr>
          <p:nvPr/>
        </p:nvSpPr>
        <p:spPr bwMode="auto">
          <a:xfrm>
            <a:off x="349124" y="3669955"/>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050" b="1" dirty="0">
                <a:solidFill>
                  <a:schemeClr val="tx2"/>
                </a:solidFill>
                <a:cs typeface="Times New Roman" pitchFamily="18" charset="0"/>
              </a:rPr>
              <a:t> </a:t>
            </a:r>
            <a:r>
              <a:rPr lang="en-US" sz="1100" b="1" dirty="0">
                <a:solidFill>
                  <a:schemeClr val="tx2"/>
                </a:solidFill>
                <a:cs typeface="Times New Roman" pitchFamily="18" charset="0"/>
              </a:rPr>
              <a:t>Technical Evaluation =</a:t>
            </a:r>
          </a:p>
          <a:p>
            <a:pPr marL="176213" indent="-176213">
              <a:defRPr/>
            </a:pPr>
            <a:r>
              <a:rPr lang="en-US" sz="1050" b="1" dirty="0">
                <a:solidFill>
                  <a:schemeClr val="tx2"/>
                </a:solidFill>
                <a:cs typeface="Times New Roman" pitchFamily="18" charset="0"/>
              </a:rPr>
              <a:t>Desktop +  Presentation</a:t>
            </a:r>
          </a:p>
        </p:txBody>
      </p:sp>
      <p:sp>
        <p:nvSpPr>
          <p:cNvPr id="20" name="Rectangle 11"/>
          <p:cNvSpPr>
            <a:spLocks noChangeArrowheads="1"/>
          </p:cNvSpPr>
          <p:nvPr/>
        </p:nvSpPr>
        <p:spPr bwMode="auto">
          <a:xfrm>
            <a:off x="2514598" y="3669955"/>
            <a:ext cx="928695" cy="464277"/>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a:solidFill>
                  <a:schemeClr val="tx2"/>
                </a:solidFill>
              </a:rPr>
              <a:t>100 points</a:t>
            </a:r>
          </a:p>
        </p:txBody>
      </p:sp>
      <p:sp>
        <p:nvSpPr>
          <p:cNvPr id="21" name="Text Box 91"/>
          <p:cNvSpPr txBox="1">
            <a:spLocks noChangeArrowheads="1"/>
          </p:cNvSpPr>
          <p:nvPr/>
        </p:nvSpPr>
        <p:spPr bwMode="auto">
          <a:xfrm>
            <a:off x="584669" y="3147615"/>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1</a:t>
            </a:r>
            <a:endParaRPr lang="en-GB" b="1" dirty="0">
              <a:solidFill>
                <a:schemeClr val="tx2"/>
              </a:solidFill>
            </a:endParaRPr>
          </a:p>
        </p:txBody>
      </p:sp>
      <p:sp>
        <p:nvSpPr>
          <p:cNvPr id="26" name="Title 1"/>
          <p:cNvSpPr txBox="1">
            <a:spLocks/>
          </p:cNvSpPr>
          <p:nvPr/>
        </p:nvSpPr>
        <p:spPr>
          <a:xfrm>
            <a:off x="0" y="285750"/>
            <a:ext cx="9144000" cy="261938"/>
          </a:xfrm>
          <a:prstGeom prst="rect">
            <a:avLst/>
          </a:prstGeom>
        </p:spPr>
        <p:txBody>
          <a:bodyPr lIns="360000"/>
          <a:lstStyle/>
          <a:p>
            <a:pPr lvl="0">
              <a:lnSpc>
                <a:spcPct val="85000"/>
              </a:lnSpc>
              <a:defRPr/>
            </a:pPr>
            <a:r>
              <a:rPr kumimoji="0" lang="en-ZA"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Bid Evaluation Process</a:t>
            </a:r>
            <a:r>
              <a:rPr kumimoji="0" lang="en-ZA" sz="20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 </a:t>
            </a:r>
            <a:r>
              <a:rPr lang="en-ZA" sz="2000" noProof="0" dirty="0"/>
              <a:t>                       </a:t>
            </a:r>
            <a:r>
              <a:rPr lang="en-ZA" sz="2000" b="1" dirty="0">
                <a:solidFill>
                  <a:schemeClr val="bg1"/>
                </a:solidFill>
                <a:effectLst>
                  <a:outerShdw blurRad="38100" dist="38100" dir="2700000" algn="tl">
                    <a:srgbClr val="000000">
                      <a:alpha val="43137"/>
                    </a:srgbClr>
                  </a:outerShdw>
                </a:effectLst>
                <a:latin typeface="+mj-lt"/>
                <a:ea typeface="+mj-ea"/>
                <a:cs typeface="+mj-cs"/>
              </a:rPr>
              <a:t>Refer to section 11 of the RFP doc</a:t>
            </a:r>
          </a:p>
        </p:txBody>
      </p:sp>
      <p:cxnSp>
        <p:nvCxnSpPr>
          <p:cNvPr id="4" name="Straight Connector 3"/>
          <p:cNvCxnSpPr/>
          <p:nvPr/>
        </p:nvCxnSpPr>
        <p:spPr bwMode="auto">
          <a:xfrm>
            <a:off x="136906" y="2925509"/>
            <a:ext cx="8991600" cy="0"/>
          </a:xfrm>
          <a:prstGeom prst="line">
            <a:avLst/>
          </a:prstGeom>
          <a:solidFill>
            <a:schemeClr val="bg1"/>
          </a:solidFill>
          <a:ln w="38100" cap="flat" cmpd="sng" algn="ctr">
            <a:solidFill>
              <a:schemeClr val="tx2"/>
            </a:solidFill>
            <a:prstDash val="dash"/>
            <a:round/>
            <a:headEnd type="none" w="med" len="med"/>
            <a:tailEnd type="none" w="med" len="med"/>
          </a:ln>
          <a:effectLst/>
        </p:spPr>
      </p:cxnSp>
      <p:cxnSp>
        <p:nvCxnSpPr>
          <p:cNvPr id="25" name="Straight Connector 24"/>
          <p:cNvCxnSpPr/>
          <p:nvPr/>
        </p:nvCxnSpPr>
        <p:spPr bwMode="auto">
          <a:xfrm>
            <a:off x="136906" y="4906709"/>
            <a:ext cx="8981440" cy="0"/>
          </a:xfrm>
          <a:prstGeom prst="line">
            <a:avLst/>
          </a:prstGeom>
          <a:solidFill>
            <a:schemeClr val="bg1"/>
          </a:solidFill>
          <a:ln w="38100" cap="flat" cmpd="sng" algn="ctr">
            <a:solidFill>
              <a:schemeClr val="tx2"/>
            </a:solidFill>
            <a:prstDash val="dash"/>
            <a:round/>
            <a:headEnd type="none" w="med" len="med"/>
            <a:tailEnd type="none" w="med" len="med"/>
          </a:ln>
          <a:effectLst/>
        </p:spPr>
      </p:cxnSp>
      <p:sp>
        <p:nvSpPr>
          <p:cNvPr id="29" name="Rectangle 11"/>
          <p:cNvSpPr>
            <a:spLocks noChangeArrowheads="1"/>
          </p:cNvSpPr>
          <p:nvPr/>
        </p:nvSpPr>
        <p:spPr bwMode="auto">
          <a:xfrm>
            <a:off x="3500988" y="3147615"/>
            <a:ext cx="1802280" cy="151797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indent="-176213" algn="ctr">
              <a:defRPr/>
            </a:pPr>
            <a:endParaRPr lang="en-US" sz="1200" b="1" dirty="0"/>
          </a:p>
          <a:p>
            <a:pPr marL="176213" indent="-176213" algn="ctr">
              <a:defRPr/>
            </a:pPr>
            <a:endParaRPr lang="en-US" sz="1200" b="1" dirty="0"/>
          </a:p>
          <a:p>
            <a:pPr marL="176213" indent="-176213" algn="ctr">
              <a:defRPr/>
            </a:pPr>
            <a:r>
              <a:rPr lang="en-US" sz="1200" b="1" dirty="0">
                <a:solidFill>
                  <a:schemeClr val="tx2"/>
                </a:solidFill>
              </a:rPr>
              <a:t>Achieve  overall score of 70 out of 100 points to proceed to Gate 2</a:t>
            </a:r>
          </a:p>
        </p:txBody>
      </p:sp>
      <p:sp>
        <p:nvSpPr>
          <p:cNvPr id="22" name="Rectangle 12"/>
          <p:cNvSpPr>
            <a:spLocks noChangeArrowheads="1"/>
          </p:cNvSpPr>
          <p:nvPr/>
        </p:nvSpPr>
        <p:spPr bwMode="auto">
          <a:xfrm>
            <a:off x="552541" y="6030329"/>
            <a:ext cx="1518489" cy="456507"/>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rPr>
              <a:t>Price </a:t>
            </a:r>
            <a:r>
              <a:rPr lang="en-US" sz="1200" dirty="0">
                <a:solidFill>
                  <a:schemeClr val="tx2"/>
                </a:solidFill>
              </a:rPr>
              <a:t>=</a:t>
            </a:r>
            <a:r>
              <a:rPr lang="en-US" sz="1200" b="1" dirty="0">
                <a:solidFill>
                  <a:schemeClr val="tx2"/>
                </a:solidFill>
              </a:rPr>
              <a:t> 80</a:t>
            </a:r>
          </a:p>
        </p:txBody>
      </p:sp>
    </p:spTree>
    <p:extLst>
      <p:ext uri="{BB962C8B-B14F-4D97-AF65-F5344CB8AC3E}">
        <p14:creationId xmlns:p14="http://schemas.microsoft.com/office/powerpoint/2010/main" val="3534176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i.6WzRpDUCn0RgiBeBSRA"/>
</p:tagLst>
</file>

<file path=ppt/tags/tag3.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6.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i.6WzRpDUCn0RgiBeBSRA"/>
</p:tagLst>
</file>

<file path=ppt/tags/tag9.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lumMod val="75000"/>
            </a:schemeClr>
          </a:solidFill>
          <a:miter lim="800000"/>
          <a:headEnd/>
          <a:tailEnd/>
        </a:ln>
      </a:spPr>
      <a:bodyPr/>
      <a:lstStyle>
        <a:defPPr marL="228600" indent="-228600" algn="l">
          <a:lnSpc>
            <a:spcPct val="135000"/>
          </a:lnSpc>
          <a:spcBef>
            <a:spcPct val="75000"/>
          </a:spcBef>
          <a:spcAft>
            <a:spcPct val="10000"/>
          </a:spcAft>
          <a:buClr>
            <a:schemeClr val="accent1"/>
          </a:buClr>
          <a:defRPr sz="2000" b="1" dirty="0">
            <a:solidFill>
              <a:srgbClr val="FF0000"/>
            </a:solidFill>
            <a:ea typeface="SimSun"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810" tIns="0" rIns="3810" bIns="0" numCol="1" anchor="ctr" anchorCtr="0" compatLnSpc="1">
        <a:prstTxWarp prst="textNoShape">
          <a:avLst/>
        </a:prstTxWarp>
      </a:bodyPr>
      <a:lstStyle>
        <a:defPPr marL="0" marR="0" indent="0" algn="l" defTabSz="895350" rtl="0" eaLnBrk="1" fontAlgn="base" latinLnBrk="0" hangingPunct="1">
          <a:lnSpc>
            <a:spcPct val="100000"/>
          </a:lnSpc>
          <a:spcBef>
            <a:spcPct val="0"/>
          </a:spcBef>
          <a:spcAft>
            <a:spcPct val="0"/>
          </a:spcAft>
          <a:buClrTx/>
          <a:buSzPct val="120000"/>
          <a:buFontTx/>
          <a:buNone/>
          <a:tabLst/>
          <a:defRPr kumimoji="0" lang="en-GB" sz="16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soldiated performance scorecards 18 09 2007 v0 3">
  <a:themeElements>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1_Consoldiated performance scorecards 18 09 2007 v0 3">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1_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Template">
  <a:themeElements>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lumMod val="75000"/>
            </a:schemeClr>
          </a:solidFill>
          <a:miter lim="800000"/>
          <a:headEnd/>
          <a:tailEnd/>
        </a:ln>
      </a:spPr>
      <a:bodyPr/>
      <a:lstStyle>
        <a:defPPr marL="228600" indent="-228600" algn="l">
          <a:lnSpc>
            <a:spcPct val="135000"/>
          </a:lnSpc>
          <a:spcBef>
            <a:spcPct val="75000"/>
          </a:spcBef>
          <a:spcAft>
            <a:spcPct val="10000"/>
          </a:spcAft>
          <a:buClr>
            <a:schemeClr val="accent1"/>
          </a:buClr>
          <a:defRPr sz="2000" b="1" dirty="0">
            <a:solidFill>
              <a:srgbClr val="FF0000"/>
            </a:solidFill>
            <a:ea typeface="SimSun"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810" tIns="0" rIns="3810" bIns="0" numCol="1" anchor="ctr" anchorCtr="0" compatLnSpc="1">
        <a:prstTxWarp prst="textNoShape">
          <a:avLst/>
        </a:prstTxWarp>
      </a:bodyPr>
      <a:lstStyle>
        <a:defPPr marL="0" marR="0" indent="0" algn="l" defTabSz="895350" rtl="0" eaLnBrk="1" fontAlgn="base" latinLnBrk="0" hangingPunct="1">
          <a:lnSpc>
            <a:spcPct val="100000"/>
          </a:lnSpc>
          <a:spcBef>
            <a:spcPct val="0"/>
          </a:spcBef>
          <a:spcAft>
            <a:spcPct val="0"/>
          </a:spcAft>
          <a:buClrTx/>
          <a:buSzPct val="120000"/>
          <a:buFontTx/>
          <a:buNone/>
          <a:tabLst/>
          <a:defRPr kumimoji="0" lang="en-GB" sz="16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Template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Template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Template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Template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Template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Template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Template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plate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28FFA64B0FD748AC838E1C2318FB85" ma:contentTypeVersion="0" ma:contentTypeDescription="Create a new document." ma:contentTypeScope="" ma:versionID="3a52d3dfade9d45e0d481787bc1e378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084604-662F-4271-A331-F95A5440E66C}">
  <ds:schemaRefs>
    <ds:schemaRef ds:uri="http://schemas.openxmlformats.org/package/2006/metadata/core-properties"/>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17D5004-BB8D-4587-9E84-8A02B32B8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45AF35A-DDDE-4BBE-BDC4-6E9BF60451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57992</TotalTime>
  <Words>2960</Words>
  <Application>Microsoft Office PowerPoint</Application>
  <PresentationFormat>On-screen Show (4:3)</PresentationFormat>
  <Paragraphs>510</Paragraphs>
  <Slides>33</Slides>
  <Notes>19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4</vt:i4>
      </vt:variant>
      <vt:variant>
        <vt:lpstr>Slide Titles</vt:lpstr>
      </vt:variant>
      <vt:variant>
        <vt:i4>33</vt:i4>
      </vt:variant>
    </vt:vector>
  </HeadingPairs>
  <TitlesOfParts>
    <vt:vector size="45" baseType="lpstr">
      <vt:lpstr>Arial</vt:lpstr>
      <vt:lpstr>Arial Rounded MT Bold</vt:lpstr>
      <vt:lpstr>Calibri</vt:lpstr>
      <vt:lpstr>Times New Roman</vt:lpstr>
      <vt:lpstr>Wingdings</vt:lpstr>
      <vt:lpstr>Template</vt:lpstr>
      <vt:lpstr>1_Consoldiated performance scorecards 18 09 2007 v0 3</vt:lpstr>
      <vt:lpstr>4_Template</vt:lpstr>
      <vt:lpstr>Acrobat Document</vt:lpstr>
      <vt:lpstr>Document</vt:lpstr>
      <vt:lpstr>Equation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Sub-Contracting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Exemption 2009-2010 Report</dc:title>
  <dc:creator>S2015751</dc:creator>
  <cp:lastModifiedBy>Karen Truter</cp:lastModifiedBy>
  <cp:revision>1086</cp:revision>
  <cp:lastPrinted>2017-07-21T13:33:59Z</cp:lastPrinted>
  <dcterms:created xsi:type="dcterms:W3CDTF">2010-07-28T18:35:53Z</dcterms:created>
  <dcterms:modified xsi:type="dcterms:W3CDTF">2023-02-02T12:18:25Z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0x010100A928FFA64B0FD748AC838E1C2318FB85</vt:lpwstr>
  </property>
</Properties>
</file>