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45" r:id="rId5"/>
    <p:sldMasterId id="2147483794" r:id="rId6"/>
  </p:sldMasterIdLst>
  <p:notesMasterIdLst>
    <p:notesMasterId r:id="rId39"/>
  </p:notesMasterIdLst>
  <p:handoutMasterIdLst>
    <p:handoutMasterId r:id="rId40"/>
  </p:handoutMasterIdLst>
  <p:sldIdLst>
    <p:sldId id="256" r:id="rId7"/>
    <p:sldId id="355" r:id="rId8"/>
    <p:sldId id="324" r:id="rId9"/>
    <p:sldId id="399" r:id="rId10"/>
    <p:sldId id="353" r:id="rId11"/>
    <p:sldId id="444" r:id="rId12"/>
    <p:sldId id="380" r:id="rId13"/>
    <p:sldId id="460" r:id="rId14"/>
    <p:sldId id="343" r:id="rId15"/>
    <p:sldId id="438" r:id="rId16"/>
    <p:sldId id="425" r:id="rId17"/>
    <p:sldId id="358" r:id="rId18"/>
    <p:sldId id="445" r:id="rId19"/>
    <p:sldId id="446" r:id="rId20"/>
    <p:sldId id="447" r:id="rId21"/>
    <p:sldId id="448" r:id="rId22"/>
    <p:sldId id="449" r:id="rId23"/>
    <p:sldId id="450" r:id="rId24"/>
    <p:sldId id="451" r:id="rId25"/>
    <p:sldId id="452" r:id="rId26"/>
    <p:sldId id="453" r:id="rId27"/>
    <p:sldId id="454" r:id="rId28"/>
    <p:sldId id="455" r:id="rId29"/>
    <p:sldId id="456" r:id="rId30"/>
    <p:sldId id="427" r:id="rId31"/>
    <p:sldId id="429" r:id="rId32"/>
    <p:sldId id="428" r:id="rId33"/>
    <p:sldId id="349" r:id="rId34"/>
    <p:sldId id="350" r:id="rId35"/>
    <p:sldId id="459" r:id="rId36"/>
    <p:sldId id="335" r:id="rId37"/>
    <p:sldId id="345" r:id="rId38"/>
  </p:sldIdLst>
  <p:sldSz cx="9144000" cy="6858000" type="screen4x3"/>
  <p:notesSz cx="6808788" cy="9940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lashé Lundall" initials="LL" lastIdx="5" clrIdx="0"/>
  <p:cmAuthor id="1" name="Nicola Symington" initials="N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483E"/>
    <a:srgbClr val="ED2BD6"/>
    <a:srgbClr val="996633"/>
    <a:srgbClr val="009242"/>
    <a:srgbClr val="D7736B"/>
    <a:srgbClr val="F892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522" autoAdjust="0"/>
  </p:normalViewPr>
  <p:slideViewPr>
    <p:cSldViewPr snapToGrid="0">
      <p:cViewPr>
        <p:scale>
          <a:sx n="91" d="100"/>
          <a:sy n="91" d="100"/>
        </p:scale>
        <p:origin x="-126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18"/>
    </p:cViewPr>
  </p:sorterViewPr>
  <p:notesViewPr>
    <p:cSldViewPr snapToGrid="0">
      <p:cViewPr varScale="1">
        <p:scale>
          <a:sx n="77" d="100"/>
          <a:sy n="77" d="100"/>
        </p:scale>
        <p:origin x="-2190" y="-90"/>
      </p:cViewPr>
      <p:guideLst>
        <p:guide orient="horz" pos="3132"/>
        <p:guide pos="214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55777" y="9441816"/>
            <a:ext cx="2951392" cy="497524"/>
          </a:xfrm>
          <a:prstGeom prst="rect">
            <a:avLst/>
          </a:prstGeom>
        </p:spPr>
        <p:txBody>
          <a:bodyPr vert="horz" lIns="91442" tIns="45721" rIns="91442" bIns="45721" rtlCol="0" anchor="b"/>
          <a:lstStyle>
            <a:lvl1pPr algn="r" fontAlgn="auto">
              <a:spcBef>
                <a:spcPts val="0"/>
              </a:spcBef>
              <a:spcAft>
                <a:spcPts val="0"/>
              </a:spcAft>
              <a:defRPr sz="1200">
                <a:latin typeface="+mn-lt"/>
              </a:defRPr>
            </a:lvl1pPr>
          </a:lstStyle>
          <a:p>
            <a:pPr>
              <a:defRPr/>
            </a:pPr>
            <a:fld id="{924F0001-9A20-4D4D-8806-FE43A3CE0D53}" type="slidenum">
              <a:rPr lang="en-ZA"/>
              <a:pPr>
                <a:defRPr/>
              </a:pPr>
              <a:t>‹#›</a:t>
            </a:fld>
            <a:endParaRPr lang="en-ZA" dirty="0"/>
          </a:p>
        </p:txBody>
      </p:sp>
      <p:sp>
        <p:nvSpPr>
          <p:cNvPr id="6" name="Footer Placeholder 5"/>
          <p:cNvSpPr>
            <a:spLocks noGrp="1"/>
          </p:cNvSpPr>
          <p:nvPr>
            <p:ph type="ftr" sz="quarter" idx="2"/>
          </p:nvPr>
        </p:nvSpPr>
        <p:spPr>
          <a:xfrm>
            <a:off x="2" y="9442284"/>
            <a:ext cx="2951217" cy="497046"/>
          </a:xfrm>
          <a:prstGeom prst="rect">
            <a:avLst/>
          </a:prstGeom>
        </p:spPr>
        <p:txBody>
          <a:bodyPr vert="horz" lIns="92254" tIns="46127" rIns="92254" bIns="46127" rtlCol="0" anchor="b"/>
          <a:lstStyle>
            <a:lvl1pPr algn="l">
              <a:defRPr sz="1200"/>
            </a:lvl1pPr>
          </a:lstStyle>
          <a:p>
            <a:endParaRPr lang="en-ZA" dirty="0"/>
          </a:p>
        </p:txBody>
      </p:sp>
    </p:spTree>
    <p:extLst>
      <p:ext uri="{BB962C8B-B14F-4D97-AF65-F5344CB8AC3E}">
        <p14:creationId xmlns:p14="http://schemas.microsoft.com/office/powerpoint/2010/main" val="3882899467"/>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51393" cy="497524"/>
          </a:xfrm>
          <a:prstGeom prst="rect">
            <a:avLst/>
          </a:prstGeom>
        </p:spPr>
        <p:txBody>
          <a:bodyPr vert="horz" lIns="91442" tIns="45721" rIns="91442" bIns="45721" rtlCol="0"/>
          <a:lstStyle>
            <a:lvl1pPr algn="l" fontAlgn="auto">
              <a:spcBef>
                <a:spcPts val="0"/>
              </a:spcBef>
              <a:spcAft>
                <a:spcPts val="0"/>
              </a:spcAft>
              <a:defRPr sz="1200">
                <a:latin typeface="+mn-lt"/>
              </a:defRPr>
            </a:lvl1pPr>
          </a:lstStyle>
          <a:p>
            <a:pPr>
              <a:defRPr/>
            </a:pPr>
            <a:endParaRPr lang="en-ZA" dirty="0"/>
          </a:p>
        </p:txBody>
      </p:sp>
      <p:sp>
        <p:nvSpPr>
          <p:cNvPr id="3" name="Date Placeholder 2"/>
          <p:cNvSpPr>
            <a:spLocks noGrp="1"/>
          </p:cNvSpPr>
          <p:nvPr>
            <p:ph type="dt" idx="1"/>
          </p:nvPr>
        </p:nvSpPr>
        <p:spPr>
          <a:xfrm>
            <a:off x="3855777" y="3"/>
            <a:ext cx="2951392" cy="497524"/>
          </a:xfrm>
          <a:prstGeom prst="rect">
            <a:avLst/>
          </a:prstGeom>
        </p:spPr>
        <p:txBody>
          <a:bodyPr vert="horz" lIns="91442" tIns="45721" rIns="91442" bIns="45721" rtlCol="0"/>
          <a:lstStyle>
            <a:lvl1pPr algn="r" fontAlgn="auto">
              <a:spcBef>
                <a:spcPts val="0"/>
              </a:spcBef>
              <a:spcAft>
                <a:spcPts val="0"/>
              </a:spcAft>
              <a:defRPr sz="1200">
                <a:latin typeface="+mn-lt"/>
              </a:defRPr>
            </a:lvl1pPr>
          </a:lstStyle>
          <a:p>
            <a:pPr>
              <a:defRPr/>
            </a:pPr>
            <a:r>
              <a:rPr lang="en-US" dirty="0"/>
              <a:t>08/07/2010</a:t>
            </a:r>
            <a:endParaRPr lang="en-ZA" dirty="0"/>
          </a:p>
        </p:txBody>
      </p:sp>
      <p:sp>
        <p:nvSpPr>
          <p:cNvPr id="4" name="Slide Image Placeholder 3"/>
          <p:cNvSpPr>
            <a:spLocks noGrp="1" noRot="1" noChangeAspect="1"/>
          </p:cNvSpPr>
          <p:nvPr>
            <p:ph type="sldImg" idx="2"/>
          </p:nvPr>
        </p:nvSpPr>
        <p:spPr>
          <a:xfrm>
            <a:off x="922338" y="746125"/>
            <a:ext cx="4967287" cy="3725863"/>
          </a:xfrm>
          <a:prstGeom prst="rect">
            <a:avLst/>
          </a:prstGeom>
          <a:noFill/>
          <a:ln w="12700">
            <a:solidFill>
              <a:prstClr val="black"/>
            </a:solidFill>
          </a:ln>
        </p:spPr>
        <p:txBody>
          <a:bodyPr vert="horz" lIns="91442" tIns="45721" rIns="91442" bIns="45721" rtlCol="0" anchor="ctr"/>
          <a:lstStyle/>
          <a:p>
            <a:pPr lvl="0"/>
            <a:endParaRPr lang="en-ZA" noProof="0" dirty="0"/>
          </a:p>
        </p:txBody>
      </p:sp>
      <p:sp>
        <p:nvSpPr>
          <p:cNvPr id="5" name="Notes Placeholder 4"/>
          <p:cNvSpPr>
            <a:spLocks noGrp="1"/>
          </p:cNvSpPr>
          <p:nvPr>
            <p:ph type="body" sz="quarter" idx="3"/>
          </p:nvPr>
        </p:nvSpPr>
        <p:spPr>
          <a:xfrm>
            <a:off x="680719" y="4722500"/>
            <a:ext cx="5447354" cy="4472939"/>
          </a:xfrm>
          <a:prstGeom prst="rect">
            <a:avLst/>
          </a:prstGeom>
        </p:spPr>
        <p:txBody>
          <a:bodyPr vert="horz" lIns="91442" tIns="45721" rIns="91442" bIns="4572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a:p>
        </p:txBody>
      </p:sp>
      <p:sp>
        <p:nvSpPr>
          <p:cNvPr id="6" name="Footer Placeholder 5"/>
          <p:cNvSpPr>
            <a:spLocks noGrp="1"/>
          </p:cNvSpPr>
          <p:nvPr>
            <p:ph type="ftr" sz="quarter" idx="4"/>
          </p:nvPr>
        </p:nvSpPr>
        <p:spPr>
          <a:xfrm>
            <a:off x="1" y="9441816"/>
            <a:ext cx="2951393" cy="497524"/>
          </a:xfrm>
          <a:prstGeom prst="rect">
            <a:avLst/>
          </a:prstGeom>
        </p:spPr>
        <p:txBody>
          <a:bodyPr vert="horz" lIns="91442" tIns="45721" rIns="91442" bIns="45721" rtlCol="0" anchor="b"/>
          <a:lstStyle>
            <a:lvl1pPr algn="l" fontAlgn="auto">
              <a:spcBef>
                <a:spcPts val="0"/>
              </a:spcBef>
              <a:spcAft>
                <a:spcPts val="0"/>
              </a:spcAft>
              <a:defRPr sz="1200">
                <a:latin typeface="+mn-lt"/>
              </a:defRPr>
            </a:lvl1pPr>
          </a:lstStyle>
          <a:p>
            <a:pPr>
              <a:defRPr/>
            </a:pPr>
            <a:endParaRPr lang="en-ZA" dirty="0"/>
          </a:p>
        </p:txBody>
      </p:sp>
      <p:sp>
        <p:nvSpPr>
          <p:cNvPr id="7" name="Slide Number Placeholder 6"/>
          <p:cNvSpPr>
            <a:spLocks noGrp="1"/>
          </p:cNvSpPr>
          <p:nvPr>
            <p:ph type="sldNum" sz="quarter" idx="5"/>
          </p:nvPr>
        </p:nvSpPr>
        <p:spPr>
          <a:xfrm>
            <a:off x="3855777" y="9441816"/>
            <a:ext cx="2951392" cy="497524"/>
          </a:xfrm>
          <a:prstGeom prst="rect">
            <a:avLst/>
          </a:prstGeom>
        </p:spPr>
        <p:txBody>
          <a:bodyPr vert="horz" lIns="91442" tIns="45721" rIns="91442" bIns="45721" rtlCol="0" anchor="b"/>
          <a:lstStyle>
            <a:lvl1pPr algn="r" fontAlgn="auto">
              <a:spcBef>
                <a:spcPts val="0"/>
              </a:spcBef>
              <a:spcAft>
                <a:spcPts val="0"/>
              </a:spcAft>
              <a:defRPr sz="1200">
                <a:latin typeface="+mn-lt"/>
              </a:defRPr>
            </a:lvl1pPr>
          </a:lstStyle>
          <a:p>
            <a:pPr>
              <a:defRPr/>
            </a:pPr>
            <a:fld id="{F9E74D0E-94CF-46E7-9A66-C54E7F85D869}" type="slidenum">
              <a:rPr lang="en-ZA"/>
              <a:pPr>
                <a:defRPr/>
              </a:pPr>
              <a:t>‹#›</a:t>
            </a:fld>
            <a:endParaRPr lang="en-ZA" dirty="0"/>
          </a:p>
        </p:txBody>
      </p:sp>
    </p:spTree>
    <p:extLst>
      <p:ext uri="{BB962C8B-B14F-4D97-AF65-F5344CB8AC3E}">
        <p14:creationId xmlns:p14="http://schemas.microsoft.com/office/powerpoint/2010/main" val="2388366024"/>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E92060-C4AC-49BE-BF8A-C2435EA113BF}" type="slidenum">
              <a:rPr lang="en-ZA" smtClean="0"/>
              <a:pPr fontAlgn="base">
                <a:spcBef>
                  <a:spcPct val="0"/>
                </a:spcBef>
                <a:spcAft>
                  <a:spcPct val="0"/>
                </a:spcAft>
                <a:defRPr/>
              </a:pPr>
              <a:t>1</a:t>
            </a:fld>
            <a:endParaRPr lang="en-ZA" dirty="0" smtClean="0"/>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08/07/2010</a:t>
            </a:r>
            <a:endParaRPr lang="en-ZA" dirty="0" smtClean="0"/>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ZA"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12</a:t>
            </a:fld>
            <a:endParaRPr lang="en-Z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13</a:t>
            </a:fld>
            <a:endParaRPr lang="en-ZA" dirty="0" smtClean="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08/07/2010</a:t>
            </a:r>
            <a:endParaRPr lang="en-ZA" dirty="0" smtClean="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smtClean="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solidFill>
                <a:prstClr val="black"/>
              </a:solidFill>
            </a:endParaRPr>
          </a:p>
        </p:txBody>
      </p:sp>
      <p:sp>
        <p:nvSpPr>
          <p:cNvPr id="5" name="Date Placeholder 4"/>
          <p:cNvSpPr>
            <a:spLocks noGrp="1"/>
          </p:cNvSpPr>
          <p:nvPr>
            <p:ph type="dt" idx="11"/>
          </p:nvPr>
        </p:nvSpPr>
        <p:spPr/>
        <p:txBody>
          <a:bodyPr/>
          <a:lstStyle/>
          <a:p>
            <a:pPr>
              <a:defRPr/>
            </a:pPr>
            <a:r>
              <a:rPr lang="en-US" dirty="0" smtClean="0">
                <a:solidFill>
                  <a:prstClr val="black"/>
                </a:solidFill>
              </a:rPr>
              <a:t>08/07/2010</a:t>
            </a:r>
            <a:endParaRPr lang="en-ZA" dirty="0">
              <a:solidFill>
                <a:prstClr val="black"/>
              </a:solidFill>
            </a:endParaRPr>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solidFill>
                  <a:prstClr val="black"/>
                </a:solidFill>
              </a:rPr>
              <a:pPr>
                <a:defRPr/>
              </a:pPr>
              <a:t>14</a:t>
            </a:fld>
            <a:endParaRPr lang="en-ZA" dirty="0">
              <a:solidFill>
                <a:prstClr val="black"/>
              </a:solidFill>
            </a:endParaRPr>
          </a:p>
        </p:txBody>
      </p:sp>
    </p:spTree>
    <p:extLst>
      <p:ext uri="{BB962C8B-B14F-4D97-AF65-F5344CB8AC3E}">
        <p14:creationId xmlns:p14="http://schemas.microsoft.com/office/powerpoint/2010/main" val="3454155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15</a:t>
            </a:fld>
            <a:endParaRPr lang="en-ZA" dirty="0" smtClean="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08/07/2010</a:t>
            </a:r>
            <a:endParaRPr lang="en-ZA" dirty="0" smtClean="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smtClean="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solidFill>
                <a:prstClr val="black"/>
              </a:solidFill>
            </a:endParaRPr>
          </a:p>
        </p:txBody>
      </p:sp>
      <p:sp>
        <p:nvSpPr>
          <p:cNvPr id="5" name="Date Placeholder 4"/>
          <p:cNvSpPr>
            <a:spLocks noGrp="1"/>
          </p:cNvSpPr>
          <p:nvPr>
            <p:ph type="dt" idx="11"/>
          </p:nvPr>
        </p:nvSpPr>
        <p:spPr/>
        <p:txBody>
          <a:bodyPr/>
          <a:lstStyle/>
          <a:p>
            <a:pPr>
              <a:defRPr/>
            </a:pPr>
            <a:r>
              <a:rPr lang="en-US" dirty="0" smtClean="0">
                <a:solidFill>
                  <a:prstClr val="black"/>
                </a:solidFill>
              </a:rPr>
              <a:t>08/07/2010</a:t>
            </a:r>
            <a:endParaRPr lang="en-ZA" dirty="0">
              <a:solidFill>
                <a:prstClr val="black"/>
              </a:solidFill>
            </a:endParaRPr>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solidFill>
                  <a:prstClr val="black"/>
                </a:solidFill>
              </a:rPr>
              <a:pPr>
                <a:defRPr/>
              </a:pPr>
              <a:t>18</a:t>
            </a:fld>
            <a:endParaRPr lang="en-ZA" dirty="0">
              <a:solidFill>
                <a:prstClr val="black"/>
              </a:solidFill>
            </a:endParaRPr>
          </a:p>
        </p:txBody>
      </p:sp>
    </p:spTree>
    <p:extLst>
      <p:ext uri="{BB962C8B-B14F-4D97-AF65-F5344CB8AC3E}">
        <p14:creationId xmlns:p14="http://schemas.microsoft.com/office/powerpoint/2010/main" val="594346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solidFill>
                <a:prstClr val="black"/>
              </a:solidFill>
            </a:endParaRPr>
          </a:p>
        </p:txBody>
      </p:sp>
      <p:sp>
        <p:nvSpPr>
          <p:cNvPr id="5" name="Date Placeholder 4"/>
          <p:cNvSpPr>
            <a:spLocks noGrp="1"/>
          </p:cNvSpPr>
          <p:nvPr>
            <p:ph type="dt" idx="11"/>
          </p:nvPr>
        </p:nvSpPr>
        <p:spPr/>
        <p:txBody>
          <a:bodyPr/>
          <a:lstStyle/>
          <a:p>
            <a:pPr>
              <a:defRPr/>
            </a:pPr>
            <a:r>
              <a:rPr lang="en-US" smtClean="0">
                <a:solidFill>
                  <a:prstClr val="black"/>
                </a:solidFill>
              </a:rPr>
              <a:t>08/07/2010</a:t>
            </a:r>
            <a:endParaRPr lang="en-ZA" dirty="0">
              <a:solidFill>
                <a:prstClr val="black"/>
              </a:solidFill>
            </a:endParaRPr>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solidFill>
                  <a:prstClr val="black"/>
                </a:solidFill>
              </a:rPr>
              <a:pPr>
                <a:defRPr/>
              </a:pPr>
              <a:t>24</a:t>
            </a:fld>
            <a:endParaRPr lang="en-ZA" dirty="0">
              <a:solidFill>
                <a:prstClr val="black"/>
              </a:solidFill>
            </a:endParaRPr>
          </a:p>
        </p:txBody>
      </p:sp>
    </p:spTree>
    <p:extLst>
      <p:ext uri="{BB962C8B-B14F-4D97-AF65-F5344CB8AC3E}">
        <p14:creationId xmlns:p14="http://schemas.microsoft.com/office/powerpoint/2010/main" val="2644143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25</a:t>
            </a:fld>
            <a:endParaRPr lang="en-Z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27</a:t>
            </a:fld>
            <a:endParaRPr lang="en-Z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28</a:t>
            </a:fld>
            <a:endParaRPr lang="en-Z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2</a:t>
            </a:fld>
            <a:endParaRPr lang="en-ZA"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30</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4</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6</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7</a:t>
            </a:fld>
            <a:endParaRPr lang="en-ZA" dirty="0"/>
          </a:p>
        </p:txBody>
      </p:sp>
    </p:spTree>
    <p:extLst>
      <p:ext uri="{BB962C8B-B14F-4D97-AF65-F5344CB8AC3E}">
        <p14:creationId xmlns:p14="http://schemas.microsoft.com/office/powerpoint/2010/main" val="3231144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8</a:t>
            </a:fld>
            <a:endParaRPr lang="en-ZA" dirty="0"/>
          </a:p>
        </p:txBody>
      </p:sp>
    </p:spTree>
    <p:extLst>
      <p:ext uri="{BB962C8B-B14F-4D97-AF65-F5344CB8AC3E}">
        <p14:creationId xmlns:p14="http://schemas.microsoft.com/office/powerpoint/2010/main" val="3231144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9</a:t>
            </a:fld>
            <a:endParaRPr lang="en-Z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10</a:t>
            </a:fld>
            <a:endParaRPr lang="en-Z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583">
              <a:defRPr/>
            </a:pPr>
            <a:r>
              <a:rPr lang="en-ZA" dirty="0" smtClean="0"/>
              <a:t>Bradley’s notes 16 June 2014</a:t>
            </a:r>
          </a:p>
          <a:p>
            <a:endParaRPr lang="en-ZA" dirty="0" smtClean="0"/>
          </a:p>
          <a:p>
            <a:pPr marL="171484" indent="-171484">
              <a:buFontTx/>
              <a:buChar char="-"/>
            </a:pPr>
            <a:r>
              <a:rPr lang="en-ZA" baseline="0" dirty="0" smtClean="0"/>
              <a:t>The implementation plan phase 1 needs to be high level in terms of duration, resources required + other. Exact dates and times will be dictated by SARS CCO Leadership</a:t>
            </a:r>
          </a:p>
          <a:p>
            <a:pPr marL="171484" indent="-171484">
              <a:buFontTx/>
              <a:buChar char="-"/>
            </a:pPr>
            <a:r>
              <a:rPr lang="en-ZA" dirty="0" smtClean="0"/>
              <a:t>The method</a:t>
            </a:r>
            <a:r>
              <a:rPr lang="en-ZA" baseline="0" dirty="0" smtClean="0"/>
              <a:t> of delivery should explain how the trainer plans to relay information. The tools he will be utilizing in class, the process deployed to teach adults, and how continuous assessment is used to develop learners.</a:t>
            </a:r>
          </a:p>
          <a:p>
            <a:pPr marL="171484" indent="-171484">
              <a:buFontTx/>
              <a:buChar char="-"/>
            </a:pPr>
            <a:r>
              <a:rPr lang="en-ZA" baseline="0" dirty="0" smtClean="0"/>
              <a:t>Special needs refer to visually impaired staff, slow learners, etc... </a:t>
            </a:r>
          </a:p>
          <a:p>
            <a:pPr marL="171484" indent="-171484">
              <a:buFontTx/>
              <a:buChar char="-"/>
            </a:pPr>
            <a:r>
              <a:rPr lang="en-ZA" baseline="0" dirty="0" smtClean="0"/>
              <a:t>Provide SARS with clear recommendations on staff unable to grasp new learnings being taught ??</a:t>
            </a:r>
          </a:p>
          <a:p>
            <a:pPr marL="171484" indent="-171484">
              <a:buFontTx/>
              <a:buChar char="-"/>
            </a:pPr>
            <a:r>
              <a:rPr lang="en-ZA" baseline="0" dirty="0" smtClean="0"/>
              <a:t>Multiple training venues example = 2 x venues per 4 sites (regions) = 8 simultaneous sessions...</a:t>
            </a:r>
          </a:p>
          <a:p>
            <a:pPr marL="171484" indent="-171484">
              <a:buFontTx/>
              <a:buChar char="-"/>
            </a:pPr>
            <a:r>
              <a:rPr lang="en-ZA" baseline="0" dirty="0" smtClean="0"/>
              <a:t>On the job support means</a:t>
            </a:r>
          </a:p>
          <a:p>
            <a:pPr marL="628776" lvl="1" indent="-171484">
              <a:buFontTx/>
              <a:buChar char="-"/>
            </a:pPr>
            <a:r>
              <a:rPr lang="en-ZA" baseline="0" dirty="0" smtClean="0"/>
              <a:t>Teaching QA’s how to interpret good /bad quality and recommend improvement, more so the interventions required to improve performance</a:t>
            </a:r>
          </a:p>
          <a:p>
            <a:pPr marL="628776" lvl="1" indent="-171484">
              <a:buFontTx/>
              <a:buChar char="-"/>
            </a:pPr>
            <a:r>
              <a:rPr lang="en-ZA" baseline="0" dirty="0" smtClean="0"/>
              <a:t>Side by Side assistance and support offered by trainers to Agents</a:t>
            </a:r>
          </a:p>
          <a:p>
            <a:pPr marL="628776" lvl="1" indent="-171484" defTabSz="914583">
              <a:buFontTx/>
              <a:buChar char="-"/>
              <a:defRPr/>
            </a:pPr>
            <a:r>
              <a:rPr lang="en-ZA" baseline="0" dirty="0" smtClean="0"/>
              <a:t>Side by Side assistance and support offered by trainers to ops Managers </a:t>
            </a:r>
          </a:p>
          <a:p>
            <a:pPr marL="628776" lvl="1" indent="-171484" defTabSz="914583">
              <a:buFontTx/>
              <a:buChar char="-"/>
              <a:defRPr/>
            </a:pPr>
            <a:r>
              <a:rPr lang="en-ZA" baseline="0" dirty="0" smtClean="0"/>
              <a:t>Facilitate focus groups and performing root cause analysis supporting management with post on the job quality </a:t>
            </a:r>
          </a:p>
          <a:p>
            <a:pPr marL="628776" lvl="1" indent="-171484">
              <a:buFontTx/>
              <a:buChar char="-"/>
            </a:pPr>
            <a:endParaRPr lang="en-ZA" baseline="0" dirty="0" smtClean="0"/>
          </a:p>
          <a:p>
            <a:pPr marL="628776" lvl="1" indent="-171484">
              <a:buFontTx/>
              <a:buChar char="-"/>
            </a:pPr>
            <a:endParaRPr lang="en-GB"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11</a:t>
            </a:fld>
            <a:endParaRPr lang="en-ZA" dirty="0"/>
          </a:p>
        </p:txBody>
      </p:sp>
    </p:spTree>
    <p:extLst>
      <p:ext uri="{BB962C8B-B14F-4D97-AF65-F5344CB8AC3E}">
        <p14:creationId xmlns:p14="http://schemas.microsoft.com/office/powerpoint/2010/main" val="2950827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xml"/><Relationship Id="rId1" Type="http://schemas.openxmlformats.org/officeDocument/2006/relationships/vmlDrawing" Target="../drawings/vmlDrawing5.vml"/><Relationship Id="rId5" Type="http://schemas.openxmlformats.org/officeDocument/2006/relationships/oleObject" Target="../embeddings/oleObject5.bin"/><Relationship Id="rId4" Type="http://schemas.openxmlformats.org/officeDocument/2006/relationships/image" Target="../media/image2.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spid="_x0000_s41438" r:id="rId5" imgW="0" imgH="0" progId="">
                  <p:embed/>
                </p:oleObj>
              </mc:Choice>
              <mc:Fallback>
                <p:oleObj r:id="rId5" imgW="0" imgH="0" progId="">
                  <p:embed/>
                  <p:pic>
                    <p:nvPicPr>
                      <p:cNvPr id="0" name="Rectangle 105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latin typeface="+mn-lt"/>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Date</a:t>
              </a:r>
            </a:p>
          </p:txBody>
        </p:sp>
        <p:sp>
          <p:nvSpPr>
            <p:cNvPr id="10" name="McK Disclaimer" hidden="1"/>
            <p:cNvSpPr>
              <a:spLocks noChangeArrowheads="1"/>
            </p:cNvSpPr>
            <p:nvPr>
              <p:custDataLst>
                <p:tags r:id="rId2"/>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latin typeface="+mn-lt"/>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chemeClr val="bg1"/>
                </a:solidFill>
                <a:latin typeface="+mn-lt"/>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Last Modified 2008/08/03 23:52:45 South Africa Standard Time</a:t>
            </a:r>
            <a:endParaRPr lang="en-US" sz="1200" dirty="0">
              <a:solidFill>
                <a:schemeClr val="bg1"/>
              </a:solidFill>
              <a:latin typeface="+mn-lt"/>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Printed 2008/07/21 10:16:55 South Africa Standard Time</a:t>
            </a:r>
            <a:endParaRPr lang="en-US" sz="1200" dirty="0">
              <a:solidFill>
                <a:schemeClr val="bg1"/>
              </a:solidFill>
              <a:latin typeface="+mn-lt"/>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smtClean="0"/>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smtClean="0"/>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Tree>
    <p:extLst>
      <p:ext uri="{BB962C8B-B14F-4D97-AF65-F5344CB8AC3E}">
        <p14:creationId xmlns:p14="http://schemas.microsoft.com/office/powerpoint/2010/main" val="4137487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549573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89123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608201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055395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Tree>
    <p:extLst>
      <p:ext uri="{BB962C8B-B14F-4D97-AF65-F5344CB8AC3E}">
        <p14:creationId xmlns:p14="http://schemas.microsoft.com/office/powerpoint/2010/main" val="1959622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343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60113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pPr>
                <a:defRPr/>
              </a:pPr>
              <a:t>‹#›</a:t>
            </a:fld>
            <a:endParaRPr lang="en-ZA"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14277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344227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310208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spid="_x0000_s85033" r:id="rId5" imgW="0" imgH="0" progId="">
                  <p:embed/>
                </p:oleObj>
              </mc:Choice>
              <mc:Fallback>
                <p:oleObj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solidFill>
                    <a:srgbClr val="000000"/>
                  </a:solidFill>
                  <a:latin typeface="Arial"/>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solidFill>
                    <a:srgbClr val="000000"/>
                  </a:solidFill>
                  <a:latin typeface="Arial"/>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solidFill>
                    <a:srgbClr val="000000"/>
                  </a:solidFill>
                  <a:latin typeface="Arial"/>
                </a:rPr>
                <a:t>Date</a:t>
              </a:r>
            </a:p>
          </p:txBody>
        </p:sp>
        <p:sp>
          <p:nvSpPr>
            <p:cNvPr id="10" name="McK Disclaimer" hidden="1"/>
            <p:cNvSpPr>
              <a:spLocks noChangeArrowheads="1"/>
            </p:cNvSpPr>
            <p:nvPr>
              <p:custDataLst>
                <p:tags r:id="rId2"/>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solidFill>
                    <a:srgbClr val="000000"/>
                  </a:solidFill>
                  <a:latin typeface="Aria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rgbClr val="FFFFFF"/>
                </a:solidFill>
                <a:latin typeface="Arial"/>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rgbClr val="FFFFFF"/>
                </a:solidFill>
                <a:latin typeface="Arial"/>
              </a:rPr>
              <a:t>Last Modified 2008/08/03 23:52:45 South Africa Standard Time</a:t>
            </a:r>
            <a:endParaRPr lang="en-US" sz="1200" dirty="0">
              <a:solidFill>
                <a:srgbClr val="FFFFFF"/>
              </a:solidFill>
              <a:latin typeface="Arial"/>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rgbClr val="FFFFFF"/>
                </a:solidFill>
                <a:latin typeface="Arial"/>
              </a:rPr>
              <a:t>Printed 2008/07/21 10:16:55 South Africa Standard Time</a:t>
            </a:r>
            <a:endParaRPr lang="en-US" sz="1200" dirty="0">
              <a:solidFill>
                <a:srgbClr val="FFFFFF"/>
              </a:solidFill>
              <a:latin typeface="Arial"/>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smtClean="0"/>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smtClean="0"/>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solidFill>
                <a:srgbClr val="6AAED8"/>
              </a:solidFill>
            </a:endParaRPr>
          </a:p>
        </p:txBody>
      </p:sp>
    </p:spTree>
    <p:extLst>
      <p:ext uri="{BB962C8B-B14F-4D97-AF65-F5344CB8AC3E}">
        <p14:creationId xmlns:p14="http://schemas.microsoft.com/office/powerpoint/2010/main" val="2027146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502994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smtClean="0"/>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7719890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551485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4727629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2144937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222208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smtClean="0"/>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pPr>
                <a:defRPr/>
              </a:pPr>
              <a:t>‹#›</a:t>
            </a:fld>
            <a:endParaRPr lang="en-ZA"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6354057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smtClean="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4187363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9773383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86683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smtClean="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vmlDrawing" Target="../drawings/vmlDrawing3.vml"/><Relationship Id="rId18" Type="http://schemas.openxmlformats.org/officeDocument/2006/relationships/oleObject" Target="../embeddings/oleObject3.bin"/><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3.jpeg"/><Relationship Id="rId2" Type="http://schemas.openxmlformats.org/officeDocument/2006/relationships/slideLayout" Target="../slideLayouts/slideLayout13.xml"/><Relationship Id="rId16" Type="http://schemas.openxmlformats.org/officeDocument/2006/relationships/tags" Target="../tags/tag6.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5.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vmlDrawing" Target="../drawings/vmlDrawing4.v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oleObject" Target="../embeddings/oleObject4.bin"/><Relationship Id="rId2" Type="http://schemas.openxmlformats.org/officeDocument/2006/relationships/slideLayout" Target="../slideLayouts/slideLayout24.xml"/><Relationship Id="rId16" Type="http://schemas.openxmlformats.org/officeDocument/2006/relationships/image" Target="../media/image1.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4"/>
            </p:custDataLst>
          </p:nvPr>
        </p:nvPicPr>
        <p:blipFill>
          <a:blip r:embed="rId16"/>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endParaRPr lang="en-GB" smtClean="0"/>
          </a:p>
        </p:txBody>
      </p:sp>
      <p:sp>
        <p:nvSpPr>
          <p:cNvPr id="1031" name="Rectangle 3"/>
          <p:cNvSpPr>
            <a:spLocks noGrp="1" noChangeArrowheads="1"/>
          </p:cNvSpPr>
          <p:nvPr>
            <p:ph type="body" idx="1"/>
            <p:custDataLst>
              <p:tags r:id="rId15"/>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latin typeface="+mn-lt"/>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mn-lt"/>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mn-lt"/>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pPr>
                <a:defRPr/>
              </a:pPr>
              <a:t>‹#›</a:t>
            </a:fld>
            <a:endParaRPr lang="en-ZA" dirty="0"/>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spid="_x0000_s1502" r:id="rId17" imgW="0" imgH="0" progId="">
                  <p:embed/>
                </p:oleObj>
              </mc:Choice>
              <mc:Fallback>
                <p:oleObj r:id="rId17" imgW="0" imgH="0" progId="">
                  <p:embed/>
                  <p:pic>
                    <p:nvPicPr>
                      <p:cNvPr id="0" name="Rectangle 3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hf hdr="0" ft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7"/>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spid="_x0000_s72801" r:id="rId18" imgW="0" imgH="0" progId="">
                  <p:embed/>
                </p:oleObj>
              </mc:Choice>
              <mc:Fallback>
                <p:oleObj r:id="rId18"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a:defRPr/>
              </a:pPr>
              <a:r>
                <a:rPr lang="en-GB" sz="1400" dirty="0">
                  <a:solidFill>
                    <a:srgbClr val="000000"/>
                  </a:solidFill>
                  <a:latin typeface="Aria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a:defRPr/>
              </a:pPr>
              <a:r>
                <a:rPr lang="en-GB" sz="1400" dirty="0">
                  <a:solidFill>
                    <a:srgbClr val="000000"/>
                  </a:solidFill>
                  <a:latin typeface="Aria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a:defRPr/>
              </a:pPr>
              <a:r>
                <a:rPr lang="en-GB" sz="1400" dirty="0">
                  <a:solidFill>
                    <a:srgbClr val="000000"/>
                  </a:solidFill>
                  <a:latin typeface="Arial"/>
                </a:rPr>
                <a:t>Date</a:t>
              </a:r>
            </a:p>
          </p:txBody>
        </p:sp>
        <p:sp>
          <p:nvSpPr>
            <p:cNvPr id="16" name="McK Disclaimer" hidden="1"/>
            <p:cNvSpPr>
              <a:spLocks noChangeArrowheads="1"/>
            </p:cNvSpPr>
            <p:nvPr>
              <p:custDataLst>
                <p:tags r:id="rId16"/>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hangingPunct="0">
                <a:defRPr/>
              </a:pPr>
              <a:r>
                <a:rPr lang="en-GB" sz="900" dirty="0">
                  <a:solidFill>
                    <a:srgbClr val="000000"/>
                  </a:solidFill>
                  <a:latin typeface="Aria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a:defRPr/>
            </a:pPr>
            <a:r>
              <a:rPr lang="en-US" dirty="0">
                <a:solidFill>
                  <a:srgbClr val="000000"/>
                </a:solidFill>
                <a:latin typeface="Aria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a:defRPr/>
            </a:pPr>
            <a:r>
              <a:rPr lang="en-US" sz="1200" dirty="0">
                <a:solidFill>
                  <a:srgbClr val="FFFFFF"/>
                </a:solidFill>
                <a:latin typeface="Aria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a:defRPr/>
            </a:pPr>
            <a:r>
              <a:rPr lang="en-US" sz="1200" dirty="0">
                <a:solidFill>
                  <a:srgbClr val="FFFFFF"/>
                </a:solidFill>
                <a:latin typeface="Arial"/>
              </a:rPr>
              <a:t>Printed 06/08/2007 18:26:04 South Africa Standard Time</a:t>
            </a:r>
          </a:p>
        </p:txBody>
      </p:sp>
      <p:sp>
        <p:nvSpPr>
          <p:cNvPr id="1033" name="Rectangle 3"/>
          <p:cNvSpPr>
            <a:spLocks noGrp="1" noChangeArrowheads="1"/>
          </p:cNvSpPr>
          <p:nvPr>
            <p:ph type="title"/>
            <p:custDataLst>
              <p:tags r:id="rId14"/>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1034" name="Rectangle 4"/>
          <p:cNvSpPr>
            <a:spLocks noGrp="1" noChangeArrowheads="1"/>
          </p:cNvSpPr>
          <p:nvPr>
            <p:ph type="body" idx="1"/>
            <p:custDataLst>
              <p:tags r:id="rId15"/>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extLst>
      <p:ext uri="{BB962C8B-B14F-4D97-AF65-F5344CB8AC3E}">
        <p14:creationId xmlns:p14="http://schemas.microsoft.com/office/powerpoint/2010/main" val="308089933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iming>
    <p:tnLst>
      <p:par>
        <p:cTn id="1" dur="indefinite" restart="never" nodeType="tmRoot"/>
      </p:par>
    </p:tnLst>
  </p:timing>
  <p:hf hdr="0" ft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4"/>
            </p:custDataLst>
          </p:nvPr>
        </p:nvPicPr>
        <p:blipFill>
          <a:blip r:embed="rId16"/>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solidFill>
                <a:srgbClr val="6AAED8"/>
              </a:solidFill>
            </a:endParaRPr>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endParaRPr lang="en-GB" smtClean="0"/>
          </a:p>
        </p:txBody>
      </p:sp>
      <p:sp>
        <p:nvSpPr>
          <p:cNvPr id="1031" name="Rectangle 3"/>
          <p:cNvSpPr>
            <a:spLocks noGrp="1" noChangeArrowheads="1"/>
          </p:cNvSpPr>
          <p:nvPr>
            <p:ph type="body" idx="1"/>
            <p:custDataLst>
              <p:tags r:id="rId15"/>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solidFill>
                    <a:srgbClr val="000000"/>
                  </a:solidFill>
                  <a:latin typeface="Arial"/>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Arial"/>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Arial"/>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solidFill>
                  <a:srgbClr val="FFFFFF"/>
                </a:solidFill>
              </a:rPr>
              <a:pPr>
                <a:defRPr/>
              </a:pPr>
              <a:t>‹#›</a:t>
            </a:fld>
            <a:endParaRPr lang="en-ZA" dirty="0">
              <a:solidFill>
                <a:srgbClr val="FFFFFF"/>
              </a:solidFill>
            </a:endParaRPr>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spid="_x0000_s84009" r:id="rId17" imgW="0" imgH="0" progId="">
                  <p:embed/>
                </p:oleObj>
              </mc:Choice>
              <mc:Fallback>
                <p:oleObj r:id="rId1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4857112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iming>
    <p:tnLst>
      <p:par>
        <p:cTn id="1" dur="indefinite" restart="never" nodeType="tmRoot"/>
      </p:par>
    </p:tnLst>
  </p:timing>
  <p:hf hdr="0" ft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5.emf"/><Relationship Id="rId5" Type="http://schemas.openxmlformats.org/officeDocument/2006/relationships/package" Target="../embeddings/Microsoft_Word_Document1.docx"/><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notesSlide" Target="../notesSlides/notesSlide12.xml"/><Relationship Id="rId7" Type="http://schemas.openxmlformats.org/officeDocument/2006/relationships/package" Target="../embeddings/Microsoft_Excel_Worksheet2.xlsx"/><Relationship Id="rId2" Type="http://schemas.openxmlformats.org/officeDocument/2006/relationships/slideLayout" Target="../slideLayouts/slideLayout29.xml"/><Relationship Id="rId1" Type="http://schemas.openxmlformats.org/officeDocument/2006/relationships/vmlDrawing" Target="../drawings/vmlDrawing8.vml"/><Relationship Id="rId6" Type="http://schemas.openxmlformats.org/officeDocument/2006/relationships/oleObject" Target="../embeddings/oleObject9.bin"/><Relationship Id="rId5" Type="http://schemas.openxmlformats.org/officeDocument/2006/relationships/image" Target="../media/image6.wmf"/><Relationship Id="rId4"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mailto:rft-professionalservices@sars.gov.za" TargetMode="External"/><Relationship Id="rId4" Type="http://schemas.openxmlformats.org/officeDocument/2006/relationships/hyperlink" Target="mailto:tenderoffice@sars.gov.za"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4.w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575" y="620159"/>
            <a:ext cx="8240485" cy="1384995"/>
          </a:xfrm>
        </p:spPr>
        <p:txBody>
          <a:bodyPr/>
          <a:lstStyle/>
          <a:p>
            <a:pPr marL="0" lvl="0" indent="0" algn="ctr">
              <a:lnSpc>
                <a:spcPct val="150000"/>
              </a:lnSpc>
              <a:buNone/>
            </a:pPr>
            <a:r>
              <a:rPr lang="en-ZA" sz="2000" b="1" dirty="0">
                <a:cs typeface="Arial" charset="0"/>
              </a:rPr>
              <a:t>RFP </a:t>
            </a:r>
            <a:r>
              <a:rPr lang="en-ZA" sz="2000" b="1" dirty="0" smtClean="0">
                <a:cs typeface="Arial" charset="0"/>
              </a:rPr>
              <a:t>13/2017: </a:t>
            </a:r>
            <a:r>
              <a:rPr lang="en-ZA" sz="2000" b="1" dirty="0" smtClean="0"/>
              <a:t>APPOINTMENT </a:t>
            </a:r>
            <a:r>
              <a:rPr lang="en-ZA" sz="2000" b="1" dirty="0"/>
              <a:t>OF A SERVICE PROVIDER FOR CUSTOMISATION AND IMPLEMENTATION OF AN </a:t>
            </a:r>
            <a:r>
              <a:rPr lang="en-ZA" sz="2000" b="1" dirty="0" smtClean="0"/>
              <a:t>ACCREDITED </a:t>
            </a:r>
            <a:r>
              <a:rPr lang="en-ZA" sz="2000" b="1" dirty="0"/>
              <a:t>(NQF LEVEL 6) PROGRAMME FOR DEBT MANAGEMENT </a:t>
            </a:r>
          </a:p>
        </p:txBody>
      </p:sp>
      <p:sp>
        <p:nvSpPr>
          <p:cNvPr id="8" name="Subtitle 3"/>
          <p:cNvSpPr txBox="1">
            <a:spLocks/>
          </p:cNvSpPr>
          <p:nvPr/>
        </p:nvSpPr>
        <p:spPr bwMode="auto">
          <a:xfrm>
            <a:off x="1524002" y="2590496"/>
            <a:ext cx="6942082" cy="1015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smtClean="0">
                <a:ln>
                  <a:noFill/>
                </a:ln>
                <a:solidFill>
                  <a:schemeClr val="bg1"/>
                </a:solidFill>
                <a:effectLst/>
                <a:uLnTx/>
                <a:uFillTx/>
                <a:cs typeface="Arial" charset="0"/>
              </a:rPr>
              <a:t>Briefing Session	</a:t>
            </a:r>
            <a:r>
              <a:rPr lang="en-ZA" sz="2000" b="1" kern="0" dirty="0" smtClean="0">
                <a:solidFill>
                  <a:schemeClr val="bg1"/>
                </a:solidFill>
                <a:cs typeface="Arial" charset="0"/>
              </a:rPr>
              <a:t>12 September  2017, </a:t>
            </a:r>
            <a:r>
              <a:rPr lang="en-ZA" sz="2000" b="1" kern="0" dirty="0" smtClean="0">
                <a:solidFill>
                  <a:schemeClr val="bg1"/>
                </a:solidFill>
                <a:cs typeface="Arial" charset="0"/>
              </a:rPr>
              <a:t>11H30</a:t>
            </a:r>
          </a:p>
          <a:p>
            <a:pPr lvl="0" defTabSz="912813" eaLnBrk="0" hangingPunct="0">
              <a:lnSpc>
                <a:spcPct val="150000"/>
              </a:lnSpc>
              <a:buSzPct val="120000"/>
              <a:defRPr/>
            </a:pPr>
            <a:r>
              <a:rPr lang="en-ZA" sz="2000" b="1" kern="0" dirty="0" smtClean="0">
                <a:solidFill>
                  <a:schemeClr val="bg1"/>
                </a:solidFill>
                <a:cs typeface="Arial" charset="0"/>
              </a:rPr>
              <a:t>Venue			Boardroom </a:t>
            </a:r>
            <a:r>
              <a:rPr lang="en-ZA" sz="2000" b="1" kern="0" dirty="0">
                <a:solidFill>
                  <a:schemeClr val="bg1"/>
                </a:solidFill>
                <a:cs typeface="Arial" charset="0"/>
              </a:rPr>
              <a:t>2.2</a:t>
            </a:r>
            <a:endParaRPr kumimoji="0" lang="en-ZA" sz="2000" b="1" i="0" u="none" strike="noStrike" kern="0" cap="none" spc="0" normalizeH="0" baseline="0" noProof="0" dirty="0" smtClean="0">
              <a:ln>
                <a:noFill/>
              </a:ln>
              <a:solidFill>
                <a:schemeClr val="bg1"/>
              </a:solidFill>
              <a:effectLst/>
              <a:uLnTx/>
              <a:uFillTx/>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6963021" y="6519723"/>
            <a:ext cx="862012" cy="184666"/>
          </a:xfrm>
        </p:spPr>
        <p:txBody>
          <a:body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10</a:t>
            </a:fld>
            <a:endParaRPr lang="en-ZA" dirty="0">
              <a:solidFill>
                <a:schemeClr val="tx1"/>
              </a:solidFill>
            </a:endParaRPr>
          </a:p>
        </p:txBody>
      </p:sp>
      <p:sp>
        <p:nvSpPr>
          <p:cNvPr id="6" name="Rectangle 11"/>
          <p:cNvSpPr>
            <a:spLocks noChangeArrowheads="1"/>
          </p:cNvSpPr>
          <p:nvPr/>
        </p:nvSpPr>
        <p:spPr bwMode="auto">
          <a:xfrm>
            <a:off x="552541" y="1690514"/>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AutoShape 74"/>
          <p:cNvSpPr>
            <a:spLocks noChangeArrowheads="1"/>
          </p:cNvSpPr>
          <p:nvPr/>
        </p:nvSpPr>
        <p:spPr bwMode="auto">
          <a:xfrm>
            <a:off x="273269" y="758100"/>
            <a:ext cx="2985932"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9" name="Text Box 75"/>
          <p:cNvSpPr txBox="1">
            <a:spLocks noChangeArrowheads="1"/>
          </p:cNvSpPr>
          <p:nvPr/>
        </p:nvSpPr>
        <p:spPr bwMode="auto">
          <a:xfrm>
            <a:off x="639770" y="967197"/>
            <a:ext cx="1048271"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a:t>
            </a:r>
            <a:r>
              <a:rPr lang="en-ZA" b="1" dirty="0" smtClean="0">
                <a:solidFill>
                  <a:schemeClr val="tx2"/>
                </a:solidFill>
              </a:rPr>
              <a:t>0</a:t>
            </a:r>
            <a:endParaRPr lang="en-GB" b="1" dirty="0">
              <a:solidFill>
                <a:schemeClr val="tx2"/>
              </a:solidFill>
            </a:endParaRPr>
          </a:p>
        </p:txBody>
      </p:sp>
      <p:sp>
        <p:nvSpPr>
          <p:cNvPr id="10" name="Rectangle 12"/>
          <p:cNvSpPr>
            <a:spLocks noChangeArrowheads="1"/>
          </p:cNvSpPr>
          <p:nvPr/>
        </p:nvSpPr>
        <p:spPr bwMode="auto">
          <a:xfrm>
            <a:off x="560917" y="5485859"/>
            <a:ext cx="1518490"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smtClean="0">
                <a:solidFill>
                  <a:schemeClr val="tx2"/>
                </a:solidFill>
                <a:cs typeface="+mn-cs"/>
              </a:rPr>
              <a:t>BBBEE </a:t>
            </a:r>
            <a:r>
              <a:rPr lang="en-US" sz="1200" dirty="0" smtClean="0">
                <a:solidFill>
                  <a:schemeClr val="tx2"/>
                </a:solidFill>
                <a:cs typeface="+mn-cs"/>
              </a:rPr>
              <a:t>=</a:t>
            </a:r>
            <a:r>
              <a:rPr lang="en-US" sz="1200" b="1" dirty="0" smtClean="0">
                <a:solidFill>
                  <a:schemeClr val="tx2"/>
                </a:solidFill>
                <a:cs typeface="+mn-cs"/>
              </a:rPr>
              <a:t> 20</a:t>
            </a:r>
            <a:endParaRPr lang="en-US" sz="1200" b="1" dirty="0">
              <a:solidFill>
                <a:schemeClr val="tx2"/>
              </a:solidFill>
              <a:cs typeface="+mn-cs"/>
            </a:endParaRPr>
          </a:p>
        </p:txBody>
      </p:sp>
      <p:sp>
        <p:nvSpPr>
          <p:cNvPr id="11" name="Rectangle 11"/>
          <p:cNvSpPr>
            <a:spLocks noChangeArrowheads="1"/>
          </p:cNvSpPr>
          <p:nvPr/>
        </p:nvSpPr>
        <p:spPr bwMode="auto">
          <a:xfrm>
            <a:off x="2170489" y="5709766"/>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smtClean="0">
                <a:solidFill>
                  <a:schemeClr val="tx2"/>
                </a:solidFill>
                <a:cs typeface="+mn-cs"/>
              </a:rPr>
              <a:t>100 points</a:t>
            </a:r>
            <a:endParaRPr lang="en-US" sz="1100" b="1" dirty="0">
              <a:solidFill>
                <a:schemeClr val="tx2"/>
              </a:solidFill>
              <a:cs typeface="+mn-cs"/>
            </a:endParaRPr>
          </a:p>
        </p:txBody>
      </p:sp>
      <p:sp>
        <p:nvSpPr>
          <p:cNvPr id="12" name="AutoShape 90"/>
          <p:cNvSpPr>
            <a:spLocks noChangeArrowheads="1"/>
          </p:cNvSpPr>
          <p:nvPr/>
        </p:nvSpPr>
        <p:spPr bwMode="auto">
          <a:xfrm>
            <a:off x="273270" y="4906709"/>
            <a:ext cx="3018268" cy="1613014"/>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3" name="Text Box 91"/>
          <p:cNvSpPr txBox="1">
            <a:spLocks noChangeArrowheads="1"/>
          </p:cNvSpPr>
          <p:nvPr/>
        </p:nvSpPr>
        <p:spPr bwMode="auto">
          <a:xfrm>
            <a:off x="639770" y="5076436"/>
            <a:ext cx="119385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a:t>
            </a:r>
            <a:r>
              <a:rPr lang="en-ZA" b="1" dirty="0" smtClean="0">
                <a:solidFill>
                  <a:schemeClr val="tx2"/>
                </a:solidFill>
              </a:rPr>
              <a:t>2</a:t>
            </a:r>
            <a:endParaRPr lang="en-GB" b="1" dirty="0">
              <a:solidFill>
                <a:schemeClr val="tx2"/>
              </a:solidFill>
            </a:endParaRPr>
          </a:p>
        </p:txBody>
      </p:sp>
      <p:sp>
        <p:nvSpPr>
          <p:cNvPr id="16" name="Text Box 98"/>
          <p:cNvSpPr txBox="1">
            <a:spLocks noChangeArrowheads="1"/>
          </p:cNvSpPr>
          <p:nvPr/>
        </p:nvSpPr>
        <p:spPr bwMode="auto">
          <a:xfrm>
            <a:off x="3500989" y="732601"/>
            <a:ext cx="5627518" cy="240065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buFont typeface="Arial" panose="020B0604020202020204" pitchFamily="34" charset="0"/>
              <a:buChar char="•"/>
            </a:pPr>
            <a:r>
              <a:rPr lang="en-ZA" sz="1000" b="1" dirty="0" smtClean="0">
                <a:solidFill>
                  <a:schemeClr val="tx2"/>
                </a:solidFill>
              </a:rPr>
              <a:t>Invitation </a:t>
            </a:r>
            <a:r>
              <a:rPr lang="en-ZA" sz="1000" b="1" dirty="0">
                <a:solidFill>
                  <a:schemeClr val="tx2"/>
                </a:solidFill>
              </a:rPr>
              <a:t>to Bid SBD </a:t>
            </a:r>
            <a:r>
              <a:rPr lang="en-ZA" sz="1000" b="1" dirty="0" smtClean="0">
                <a:solidFill>
                  <a:schemeClr val="tx2"/>
                </a:solidFill>
              </a:rPr>
              <a:t>1</a:t>
            </a:r>
          </a:p>
          <a:p>
            <a:pPr marL="171450" indent="-171450" algn="l">
              <a:buFont typeface="Arial" panose="020B0604020202020204" pitchFamily="34" charset="0"/>
              <a:buChar char="•"/>
            </a:pPr>
            <a:r>
              <a:rPr lang="en-ZA" sz="1000" b="1" dirty="0" smtClean="0">
                <a:solidFill>
                  <a:schemeClr val="tx2"/>
                </a:solidFill>
              </a:rPr>
              <a:t>Tax Compliance status pin</a:t>
            </a:r>
          </a:p>
          <a:p>
            <a:pPr marL="173038" indent="-173038">
              <a:buFontTx/>
              <a:buChar char="•"/>
            </a:pPr>
            <a:r>
              <a:rPr lang="en-ZA" sz="1000" b="1" dirty="0" smtClean="0">
                <a:solidFill>
                  <a:schemeClr val="tx2"/>
                </a:solidFill>
              </a:rPr>
              <a:t>Central </a:t>
            </a:r>
            <a:r>
              <a:rPr lang="en-ZA" sz="1000" b="1" dirty="0">
                <a:solidFill>
                  <a:schemeClr val="tx2"/>
                </a:solidFill>
              </a:rPr>
              <a:t>Registration Report (Central Database System) </a:t>
            </a:r>
            <a:r>
              <a:rPr lang="en-ZA" sz="1000" b="1" dirty="0" smtClean="0">
                <a:solidFill>
                  <a:schemeClr val="tx2"/>
                </a:solidFill>
              </a:rPr>
              <a:t>from NT                       </a:t>
            </a:r>
          </a:p>
          <a:p>
            <a:pPr algn="l">
              <a:buFontTx/>
              <a:buChar char="•"/>
            </a:pPr>
            <a:r>
              <a:rPr lang="en-ZA" sz="1000" b="1" dirty="0" smtClean="0">
                <a:solidFill>
                  <a:schemeClr val="tx2"/>
                </a:solidFill>
              </a:rPr>
              <a:t>   GCC </a:t>
            </a:r>
          </a:p>
          <a:p>
            <a:pPr algn="l">
              <a:buFontTx/>
              <a:buChar char="•"/>
            </a:pPr>
            <a:r>
              <a:rPr lang="en-ZA" sz="1000" b="1" dirty="0" smtClean="0">
                <a:solidFill>
                  <a:schemeClr val="tx2"/>
                </a:solidFill>
              </a:rPr>
              <a:t>   SARS </a:t>
            </a:r>
            <a:r>
              <a:rPr lang="en-ZA" sz="1000" b="1" dirty="0">
                <a:solidFill>
                  <a:schemeClr val="tx2"/>
                </a:solidFill>
              </a:rPr>
              <a:t>Oath of </a:t>
            </a:r>
            <a:r>
              <a:rPr lang="en-ZA" sz="1000" b="1" dirty="0" smtClean="0">
                <a:solidFill>
                  <a:schemeClr val="tx2"/>
                </a:solidFill>
              </a:rPr>
              <a:t>Secrecy</a:t>
            </a:r>
          </a:p>
          <a:p>
            <a:pPr>
              <a:buFontTx/>
              <a:buChar char="•"/>
            </a:pPr>
            <a:r>
              <a:rPr lang="en-ZA" sz="1000" b="1" dirty="0" smtClean="0">
                <a:solidFill>
                  <a:schemeClr val="tx2"/>
                </a:solidFill>
              </a:rPr>
              <a:t>    Pricing Schedule </a:t>
            </a:r>
            <a:r>
              <a:rPr lang="en-ZA" sz="1000" b="1" dirty="0">
                <a:solidFill>
                  <a:schemeClr val="tx2"/>
                </a:solidFill>
              </a:rPr>
              <a:t>SBD 3.3</a:t>
            </a:r>
          </a:p>
          <a:p>
            <a:pPr algn="l">
              <a:buFontTx/>
              <a:buChar char="•"/>
            </a:pPr>
            <a:r>
              <a:rPr lang="en-ZA" sz="1000" b="1" dirty="0">
                <a:solidFill>
                  <a:schemeClr val="tx2"/>
                </a:solidFill>
              </a:rPr>
              <a:t> </a:t>
            </a:r>
            <a:r>
              <a:rPr lang="en-ZA" sz="1000" b="1" dirty="0" smtClean="0">
                <a:solidFill>
                  <a:schemeClr val="tx2"/>
                </a:solidFill>
              </a:rPr>
              <a:t>  Declaration </a:t>
            </a:r>
            <a:r>
              <a:rPr lang="en-ZA" sz="1000" b="1" dirty="0">
                <a:solidFill>
                  <a:schemeClr val="tx2"/>
                </a:solidFill>
              </a:rPr>
              <a:t>of </a:t>
            </a:r>
            <a:r>
              <a:rPr lang="en-ZA" sz="1000" b="1" dirty="0" smtClean="0">
                <a:solidFill>
                  <a:schemeClr val="tx2"/>
                </a:solidFill>
              </a:rPr>
              <a:t>interest </a:t>
            </a:r>
            <a:r>
              <a:rPr lang="en-ZA" sz="1000" b="1" dirty="0">
                <a:solidFill>
                  <a:schemeClr val="tx2"/>
                </a:solidFill>
              </a:rPr>
              <a:t>SBD </a:t>
            </a:r>
            <a:r>
              <a:rPr lang="en-ZA" sz="1000" b="1" dirty="0" smtClean="0">
                <a:solidFill>
                  <a:schemeClr val="tx2"/>
                </a:solidFill>
              </a:rPr>
              <a:t>4</a:t>
            </a:r>
          </a:p>
          <a:p>
            <a:pPr algn="l">
              <a:buFontTx/>
              <a:buChar char="•"/>
            </a:pPr>
            <a:r>
              <a:rPr lang="en-ZA" sz="1000" b="1" dirty="0">
                <a:solidFill>
                  <a:schemeClr val="tx2"/>
                </a:solidFill>
              </a:rPr>
              <a:t> </a:t>
            </a:r>
            <a:r>
              <a:rPr lang="en-ZA" sz="1000" b="1" dirty="0" smtClean="0">
                <a:solidFill>
                  <a:schemeClr val="tx2"/>
                </a:solidFill>
              </a:rPr>
              <a:t>  Preference Point Claim form- SBD 6.1</a:t>
            </a:r>
            <a:endParaRPr lang="en-ZA" sz="1000" b="1" dirty="0">
              <a:solidFill>
                <a:schemeClr val="tx2"/>
              </a:solidFill>
            </a:endParaRPr>
          </a:p>
          <a:p>
            <a:pPr algn="l">
              <a:buFontTx/>
              <a:buChar char="•"/>
            </a:pPr>
            <a:r>
              <a:rPr lang="en-ZA" sz="1000" b="1" dirty="0">
                <a:solidFill>
                  <a:schemeClr val="tx2"/>
                </a:solidFill>
                <a:cs typeface="Times New Roman" pitchFamily="18" charset="0"/>
              </a:rPr>
              <a:t> </a:t>
            </a:r>
            <a:r>
              <a:rPr lang="en-ZA" sz="1000" b="1" dirty="0" smtClean="0">
                <a:solidFill>
                  <a:schemeClr val="tx2"/>
                </a:solidFill>
                <a:cs typeface="Times New Roman" pitchFamily="18" charset="0"/>
              </a:rPr>
              <a:t>  Declaration </a:t>
            </a:r>
            <a:r>
              <a:rPr lang="en-ZA" sz="1000" b="1" dirty="0">
                <a:solidFill>
                  <a:schemeClr val="tx2"/>
                </a:solidFill>
                <a:cs typeface="Times New Roman" pitchFamily="18" charset="0"/>
              </a:rPr>
              <a:t>of </a:t>
            </a:r>
            <a:r>
              <a:rPr lang="en-ZA" sz="1000" b="1" dirty="0" smtClean="0">
                <a:solidFill>
                  <a:schemeClr val="tx2"/>
                </a:solidFill>
                <a:cs typeface="Times New Roman" pitchFamily="18" charset="0"/>
              </a:rPr>
              <a:t>Bidder’s </a:t>
            </a:r>
            <a:r>
              <a:rPr lang="en-ZA" sz="1000" b="1" dirty="0">
                <a:solidFill>
                  <a:schemeClr val="tx2"/>
                </a:solidFill>
                <a:cs typeface="Times New Roman" pitchFamily="18" charset="0"/>
              </a:rPr>
              <a:t>Past </a:t>
            </a:r>
            <a:r>
              <a:rPr lang="en-ZA" sz="1000" b="1" dirty="0" smtClean="0">
                <a:solidFill>
                  <a:schemeClr val="tx2"/>
                </a:solidFill>
                <a:cs typeface="Times New Roman" pitchFamily="18" charset="0"/>
              </a:rPr>
              <a:t>SCM </a:t>
            </a:r>
            <a:r>
              <a:rPr lang="en-ZA" sz="1000" b="1" dirty="0">
                <a:solidFill>
                  <a:schemeClr val="tx2"/>
                </a:solidFill>
                <a:cs typeface="Times New Roman" pitchFamily="18" charset="0"/>
              </a:rPr>
              <a:t>Practices – SBD 8</a:t>
            </a:r>
          </a:p>
          <a:p>
            <a:pPr algn="l">
              <a:buFontTx/>
              <a:buChar char="•"/>
            </a:pPr>
            <a:r>
              <a:rPr lang="en-ZA" sz="1000" b="1" dirty="0">
                <a:solidFill>
                  <a:schemeClr val="tx2"/>
                </a:solidFill>
                <a:cs typeface="Times New Roman" pitchFamily="18" charset="0"/>
              </a:rPr>
              <a:t> </a:t>
            </a:r>
            <a:r>
              <a:rPr lang="en-ZA" sz="1000" b="1" dirty="0" smtClean="0">
                <a:solidFill>
                  <a:schemeClr val="tx2"/>
                </a:solidFill>
                <a:cs typeface="Times New Roman" pitchFamily="18" charset="0"/>
              </a:rPr>
              <a:t>  Certificate </a:t>
            </a:r>
            <a:r>
              <a:rPr lang="en-ZA" sz="1000" b="1" dirty="0">
                <a:solidFill>
                  <a:schemeClr val="tx2"/>
                </a:solidFill>
                <a:cs typeface="Times New Roman" pitchFamily="18" charset="0"/>
              </a:rPr>
              <a:t>of </a:t>
            </a:r>
            <a:r>
              <a:rPr lang="en-ZA" sz="1000" b="1" dirty="0" smtClean="0">
                <a:solidFill>
                  <a:schemeClr val="tx2"/>
                </a:solidFill>
                <a:cs typeface="Times New Roman" pitchFamily="18" charset="0"/>
              </a:rPr>
              <a:t>Independent Bid </a:t>
            </a:r>
            <a:r>
              <a:rPr lang="en-ZA" sz="1000" b="1" dirty="0">
                <a:solidFill>
                  <a:schemeClr val="tx2"/>
                </a:solidFill>
                <a:cs typeface="Times New Roman" pitchFamily="18" charset="0"/>
              </a:rPr>
              <a:t>Determination – SBD </a:t>
            </a:r>
            <a:r>
              <a:rPr lang="en-ZA" sz="1000" b="1" dirty="0" smtClean="0">
                <a:solidFill>
                  <a:schemeClr val="tx2"/>
                </a:solidFill>
                <a:cs typeface="Times New Roman" pitchFamily="18" charset="0"/>
              </a:rPr>
              <a:t>9</a:t>
            </a:r>
          </a:p>
          <a:p>
            <a:pPr algn="l">
              <a:buFontTx/>
              <a:buChar char="•"/>
            </a:pPr>
            <a:r>
              <a:rPr lang="en-ZA" sz="1000" b="1" dirty="0" smtClean="0">
                <a:solidFill>
                  <a:schemeClr val="tx2"/>
                </a:solidFill>
                <a:cs typeface="Times New Roman" pitchFamily="18" charset="0"/>
              </a:rPr>
              <a:t>   Supplier cost and risk assessment questionnaire</a:t>
            </a:r>
          </a:p>
          <a:p>
            <a:pPr algn="l">
              <a:buFontTx/>
              <a:buChar char="•"/>
            </a:pPr>
            <a:r>
              <a:rPr lang="en-ZA" sz="1000" b="1" dirty="0" smtClean="0">
                <a:solidFill>
                  <a:schemeClr val="tx2"/>
                </a:solidFill>
                <a:cs typeface="Times New Roman" pitchFamily="18" charset="0"/>
              </a:rPr>
              <a:t>   Service Provider Compliance Form for Technical Evaluation</a:t>
            </a:r>
          </a:p>
          <a:p>
            <a:pPr algn="just">
              <a:buFontTx/>
              <a:buChar char="•"/>
            </a:pPr>
            <a:r>
              <a:rPr lang="en-ZA" sz="1000" b="1" dirty="0">
                <a:solidFill>
                  <a:schemeClr val="tx2"/>
                </a:solidFill>
                <a:cs typeface="Times New Roman" pitchFamily="18" charset="0"/>
              </a:rPr>
              <a:t> </a:t>
            </a:r>
            <a:r>
              <a:rPr lang="en-ZA" sz="1000" b="1" dirty="0" smtClean="0">
                <a:solidFill>
                  <a:schemeClr val="tx2"/>
                </a:solidFill>
                <a:cs typeface="Times New Roman" pitchFamily="18" charset="0"/>
              </a:rPr>
              <a:t>   </a:t>
            </a:r>
            <a:r>
              <a:rPr lang="en-ZA" sz="1000" b="1" dirty="0" smtClean="0">
                <a:solidFill>
                  <a:srgbClr val="FF0000"/>
                </a:solidFill>
                <a:cs typeface="Times New Roman" pitchFamily="18" charset="0"/>
              </a:rPr>
              <a:t>Mandatory Requirements – </a:t>
            </a:r>
            <a:r>
              <a:rPr lang="en-ZA" sz="1000" b="1" dirty="0">
                <a:solidFill>
                  <a:srgbClr val="FF0000"/>
                </a:solidFill>
                <a:cs typeface="Times New Roman" pitchFamily="18" charset="0"/>
              </a:rPr>
              <a:t>Accreditation with the South African </a:t>
            </a:r>
            <a:r>
              <a:rPr lang="en-ZA" sz="1000" b="1" dirty="0" smtClean="0">
                <a:solidFill>
                  <a:srgbClr val="FF0000"/>
                </a:solidFill>
                <a:cs typeface="Times New Roman" pitchFamily="18" charset="0"/>
              </a:rPr>
              <a:t>Council On</a:t>
            </a:r>
          </a:p>
          <a:p>
            <a:pPr algn="just"/>
            <a:r>
              <a:rPr lang="en-ZA" sz="1000" b="1" dirty="0" smtClean="0">
                <a:solidFill>
                  <a:srgbClr val="FF0000"/>
                </a:solidFill>
                <a:cs typeface="Times New Roman" pitchFamily="18" charset="0"/>
              </a:rPr>
              <a:t>     </a:t>
            </a:r>
            <a:r>
              <a:rPr lang="en-ZA" sz="1000" b="1" dirty="0">
                <a:solidFill>
                  <a:srgbClr val="FF0000"/>
                </a:solidFill>
                <a:cs typeface="Times New Roman" pitchFamily="18" charset="0"/>
              </a:rPr>
              <a:t>Higher Education (CHE) or other recognised accreditation </a:t>
            </a:r>
            <a:r>
              <a:rPr lang="en-ZA" sz="1000" b="1" dirty="0" smtClean="0">
                <a:solidFill>
                  <a:srgbClr val="FF0000"/>
                </a:solidFill>
                <a:cs typeface="Times New Roman" pitchFamily="18" charset="0"/>
              </a:rPr>
              <a:t>bodies.</a:t>
            </a:r>
            <a:endParaRPr lang="en-ZA" sz="1000" b="1" dirty="0">
              <a:solidFill>
                <a:srgbClr val="FF0000"/>
              </a:solidFill>
              <a:cs typeface="Times New Roman" pitchFamily="18" charset="0"/>
            </a:endParaRPr>
          </a:p>
          <a:p>
            <a:pPr algn="just"/>
            <a:endParaRPr lang="en-ZA" sz="1000" b="1" dirty="0" smtClean="0">
              <a:solidFill>
                <a:srgbClr val="FF0000"/>
              </a:solidFill>
              <a:cs typeface="Times New Roman" pitchFamily="18" charset="0"/>
            </a:endParaRPr>
          </a:p>
        </p:txBody>
      </p:sp>
      <p:sp>
        <p:nvSpPr>
          <p:cNvPr id="17" name="Text Box 99"/>
          <p:cNvSpPr txBox="1">
            <a:spLocks noChangeArrowheads="1"/>
          </p:cNvSpPr>
          <p:nvPr/>
        </p:nvSpPr>
        <p:spPr bwMode="auto">
          <a:xfrm>
            <a:off x="5975130" y="3231286"/>
            <a:ext cx="2837794" cy="76174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buFont typeface="Arial" pitchFamily="34" charset="0"/>
              <a:buChar char="•"/>
            </a:pPr>
            <a:r>
              <a:rPr lang="en-ZA" sz="1100" b="1" dirty="0" smtClean="0">
                <a:solidFill>
                  <a:schemeClr val="accent2">
                    <a:lumMod val="50000"/>
                  </a:schemeClr>
                </a:solidFill>
              </a:rPr>
              <a:t>Company profile </a:t>
            </a:r>
            <a:endParaRPr lang="en-ZA" sz="1100" b="1" dirty="0">
              <a:solidFill>
                <a:schemeClr val="accent2">
                  <a:lumMod val="50000"/>
                </a:schemeClr>
              </a:solidFill>
            </a:endParaRPr>
          </a:p>
          <a:p>
            <a:pPr marL="171450" indent="-171450">
              <a:buFont typeface="Arial" pitchFamily="34" charset="0"/>
              <a:buChar char="•"/>
            </a:pPr>
            <a:r>
              <a:rPr lang="en-ZA" sz="1100" b="1" dirty="0" smtClean="0">
                <a:solidFill>
                  <a:schemeClr val="accent2">
                    <a:lumMod val="50000"/>
                  </a:schemeClr>
                </a:solidFill>
              </a:rPr>
              <a:t>Methodology / Approach</a:t>
            </a:r>
          </a:p>
          <a:p>
            <a:pPr marL="171450" indent="-171450">
              <a:buFont typeface="Arial" pitchFamily="34" charset="0"/>
              <a:buChar char="•"/>
            </a:pPr>
            <a:r>
              <a:rPr lang="en-ZA" sz="1050" b="1" dirty="0" smtClean="0">
                <a:solidFill>
                  <a:schemeClr val="accent2">
                    <a:lumMod val="50000"/>
                  </a:schemeClr>
                </a:solidFill>
              </a:rPr>
              <a:t>Testimonial</a:t>
            </a:r>
            <a:endParaRPr lang="en-ZA" sz="1050" b="1" dirty="0">
              <a:solidFill>
                <a:schemeClr val="accent2">
                  <a:lumMod val="50000"/>
                </a:schemeClr>
              </a:solidFill>
            </a:endParaRPr>
          </a:p>
          <a:p>
            <a:endParaRPr lang="en-ZA" sz="1050" b="1" dirty="0" smtClean="0">
              <a:solidFill>
                <a:schemeClr val="accent2">
                  <a:lumMod val="50000"/>
                </a:schemeClr>
              </a:solidFill>
            </a:endParaRPr>
          </a:p>
        </p:txBody>
      </p:sp>
      <p:sp>
        <p:nvSpPr>
          <p:cNvPr id="18" name="AutoShape 90"/>
          <p:cNvSpPr>
            <a:spLocks noChangeArrowheads="1"/>
          </p:cNvSpPr>
          <p:nvPr/>
        </p:nvSpPr>
        <p:spPr bwMode="auto">
          <a:xfrm>
            <a:off x="273270" y="3110523"/>
            <a:ext cx="5498055" cy="1656517"/>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9" name="Rectangle 12"/>
          <p:cNvSpPr>
            <a:spLocks noChangeArrowheads="1"/>
          </p:cNvSpPr>
          <p:nvPr/>
        </p:nvSpPr>
        <p:spPr bwMode="auto">
          <a:xfrm>
            <a:off x="349124" y="3612160"/>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smtClean="0">
                <a:solidFill>
                  <a:schemeClr val="tx2"/>
                </a:solidFill>
                <a:cs typeface="Times New Roman" pitchFamily="18" charset="0"/>
              </a:rPr>
              <a:t> </a:t>
            </a:r>
            <a:r>
              <a:rPr lang="en-US" sz="1100" b="1" dirty="0">
                <a:solidFill>
                  <a:schemeClr val="tx2"/>
                </a:solidFill>
                <a:cs typeface="Times New Roman" pitchFamily="18" charset="0"/>
              </a:rPr>
              <a:t>Technical </a:t>
            </a:r>
            <a:r>
              <a:rPr lang="en-US" sz="1100" b="1" dirty="0" smtClean="0">
                <a:solidFill>
                  <a:schemeClr val="tx2"/>
                </a:solidFill>
                <a:cs typeface="Times New Roman" pitchFamily="18" charset="0"/>
              </a:rPr>
              <a:t>Evaluation =</a:t>
            </a:r>
          </a:p>
          <a:p>
            <a:pPr marL="176213" indent="-176213">
              <a:defRPr/>
            </a:pPr>
            <a:r>
              <a:rPr lang="en-US" sz="1050" b="1" dirty="0" smtClean="0">
                <a:solidFill>
                  <a:schemeClr val="tx2"/>
                </a:solidFill>
                <a:cs typeface="Times New Roman" pitchFamily="18" charset="0"/>
              </a:rPr>
              <a:t>Desktop </a:t>
            </a:r>
            <a:endParaRPr lang="en-US" sz="1050" b="1" dirty="0">
              <a:solidFill>
                <a:schemeClr val="tx2"/>
              </a:solidFill>
              <a:cs typeface="Times New Roman" pitchFamily="18" charset="0"/>
            </a:endParaRPr>
          </a:p>
        </p:txBody>
      </p:sp>
      <p:sp>
        <p:nvSpPr>
          <p:cNvPr id="20" name="Rectangle 11"/>
          <p:cNvSpPr>
            <a:spLocks noChangeArrowheads="1"/>
          </p:cNvSpPr>
          <p:nvPr/>
        </p:nvSpPr>
        <p:spPr bwMode="auto">
          <a:xfrm>
            <a:off x="2514599" y="3636692"/>
            <a:ext cx="928695" cy="46427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smtClean="0">
                <a:solidFill>
                  <a:schemeClr val="tx2"/>
                </a:solidFill>
              </a:rPr>
              <a:t>100 points</a:t>
            </a:r>
            <a:endParaRPr lang="en-US" sz="1200" b="1" dirty="0">
              <a:solidFill>
                <a:schemeClr val="tx2"/>
              </a:solidFill>
            </a:endParaRPr>
          </a:p>
        </p:txBody>
      </p:sp>
      <p:sp>
        <p:nvSpPr>
          <p:cNvPr id="21" name="Text Box 91"/>
          <p:cNvSpPr txBox="1">
            <a:spLocks noChangeArrowheads="1"/>
          </p:cNvSpPr>
          <p:nvPr/>
        </p:nvSpPr>
        <p:spPr bwMode="auto">
          <a:xfrm>
            <a:off x="584669" y="3147615"/>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a:t>
            </a:r>
            <a:r>
              <a:rPr lang="en-ZA" b="1" dirty="0" smtClean="0">
                <a:solidFill>
                  <a:schemeClr val="tx2"/>
                </a:solidFill>
              </a:rPr>
              <a:t>1</a:t>
            </a:r>
            <a:endParaRPr lang="en-GB" b="1" dirty="0">
              <a:solidFill>
                <a:schemeClr val="tx2"/>
              </a:solidFill>
            </a:endParaRPr>
          </a:p>
        </p:txBody>
      </p:sp>
      <p:sp>
        <p:nvSpPr>
          <p:cNvPr id="26" name="Title 1"/>
          <p:cNvSpPr txBox="1">
            <a:spLocks/>
          </p:cNvSpPr>
          <p:nvPr/>
        </p:nvSpPr>
        <p:spPr>
          <a:xfrm>
            <a:off x="0" y="285750"/>
            <a:ext cx="9144000" cy="261938"/>
          </a:xfrm>
          <a:prstGeom prst="rect">
            <a:avLst/>
          </a:prstGeom>
        </p:spPr>
        <p:txBody>
          <a:bodyPr lIns="360000"/>
          <a:lstStyle/>
          <a:p>
            <a:pPr lvl="0">
              <a:lnSpc>
                <a:spcPct val="85000"/>
              </a:lnSpc>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a:t>
            </a:r>
            <a:r>
              <a:rPr kumimoji="0" lang="en-ZA" sz="200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a:t>
            </a:r>
            <a:r>
              <a:rPr lang="en-ZA" sz="2000" noProof="0" dirty="0"/>
              <a:t> </a:t>
            </a:r>
            <a:r>
              <a:rPr lang="en-ZA" sz="2000" noProof="0" dirty="0" smtClean="0"/>
              <a:t>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Refer </a:t>
            </a:r>
            <a:r>
              <a:rPr lang="en-ZA" sz="2000" b="1" dirty="0">
                <a:solidFill>
                  <a:schemeClr val="bg1"/>
                </a:solidFill>
                <a:effectLst>
                  <a:outerShdw blurRad="38100" dist="38100" dir="2700000" algn="tl">
                    <a:srgbClr val="000000">
                      <a:alpha val="43137"/>
                    </a:srgbClr>
                  </a:outerShdw>
                </a:effectLst>
                <a:latin typeface="+mj-lt"/>
                <a:ea typeface="+mj-ea"/>
                <a:cs typeface="+mj-cs"/>
              </a:rPr>
              <a:t>to section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11 </a:t>
            </a:r>
            <a:r>
              <a:rPr lang="en-ZA" sz="2000" b="1" dirty="0">
                <a:solidFill>
                  <a:schemeClr val="bg1"/>
                </a:solidFill>
                <a:effectLst>
                  <a:outerShdw blurRad="38100" dist="38100" dir="2700000" algn="tl">
                    <a:srgbClr val="000000">
                      <a:alpha val="43137"/>
                    </a:srgbClr>
                  </a:outerShdw>
                </a:effectLst>
                <a:latin typeface="+mj-lt"/>
                <a:ea typeface="+mj-ea"/>
                <a:cs typeface="+mj-cs"/>
              </a:rPr>
              <a:t>of the RFP doc</a:t>
            </a:r>
          </a:p>
        </p:txBody>
      </p:sp>
      <p:cxnSp>
        <p:nvCxnSpPr>
          <p:cNvPr id="4" name="Straight Connector 3"/>
          <p:cNvCxnSpPr/>
          <p:nvPr/>
        </p:nvCxnSpPr>
        <p:spPr bwMode="auto">
          <a:xfrm>
            <a:off x="136906" y="3131117"/>
            <a:ext cx="8991600" cy="0"/>
          </a:xfrm>
          <a:prstGeom prst="line">
            <a:avLst/>
          </a:prstGeom>
          <a:solidFill>
            <a:schemeClr val="bg1"/>
          </a:solidFill>
          <a:ln w="38100" cap="flat" cmpd="sng" algn="ctr">
            <a:solidFill>
              <a:schemeClr val="tx2"/>
            </a:solidFill>
            <a:prstDash val="dash"/>
            <a:round/>
            <a:headEnd type="none" w="med" len="med"/>
            <a:tailEnd type="none" w="med" len="med"/>
          </a:ln>
          <a:effectLst/>
        </p:spPr>
      </p:cxnSp>
      <p:cxnSp>
        <p:nvCxnSpPr>
          <p:cNvPr id="25" name="Straight Connector 24"/>
          <p:cNvCxnSpPr/>
          <p:nvPr/>
        </p:nvCxnSpPr>
        <p:spPr bwMode="auto">
          <a:xfrm>
            <a:off x="136906" y="4906709"/>
            <a:ext cx="8981440" cy="0"/>
          </a:xfrm>
          <a:prstGeom prst="line">
            <a:avLst/>
          </a:prstGeom>
          <a:solidFill>
            <a:schemeClr val="bg1"/>
          </a:solidFill>
          <a:ln w="38100" cap="flat" cmpd="sng" algn="ctr">
            <a:solidFill>
              <a:schemeClr val="tx2"/>
            </a:solidFill>
            <a:prstDash val="dash"/>
            <a:round/>
            <a:headEnd type="none" w="med" len="med"/>
            <a:tailEnd type="none" w="med" len="med"/>
          </a:ln>
          <a:effectLst/>
        </p:spPr>
      </p:cxnSp>
      <p:sp>
        <p:nvSpPr>
          <p:cNvPr id="29" name="Rectangle 11"/>
          <p:cNvSpPr>
            <a:spLocks noChangeArrowheads="1"/>
          </p:cNvSpPr>
          <p:nvPr/>
        </p:nvSpPr>
        <p:spPr bwMode="auto">
          <a:xfrm>
            <a:off x="3500988" y="3147615"/>
            <a:ext cx="1802280" cy="151797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endParaRPr lang="en-US" sz="1200" b="1" dirty="0" smtClean="0"/>
          </a:p>
          <a:p>
            <a:pPr marL="176213" indent="-176213" algn="ctr">
              <a:defRPr/>
            </a:pPr>
            <a:endParaRPr lang="en-US" sz="1200" b="1" dirty="0"/>
          </a:p>
          <a:p>
            <a:pPr marL="176213" indent="-176213" algn="ctr">
              <a:defRPr/>
            </a:pPr>
            <a:r>
              <a:rPr lang="en-US" sz="1200" b="1" dirty="0" smtClean="0">
                <a:solidFill>
                  <a:schemeClr val="tx2"/>
                </a:solidFill>
              </a:rPr>
              <a:t>Achieve  overall score of 70 out of 100 points to proceed to Gate 2</a:t>
            </a:r>
            <a:endParaRPr lang="en-US" sz="1200" b="1" dirty="0">
              <a:solidFill>
                <a:schemeClr val="tx2"/>
              </a:solidFill>
            </a:endParaRPr>
          </a:p>
        </p:txBody>
      </p:sp>
      <p:sp>
        <p:nvSpPr>
          <p:cNvPr id="22" name="Rectangle 12"/>
          <p:cNvSpPr>
            <a:spLocks noChangeArrowheads="1"/>
          </p:cNvSpPr>
          <p:nvPr/>
        </p:nvSpPr>
        <p:spPr bwMode="auto">
          <a:xfrm>
            <a:off x="552541" y="6030329"/>
            <a:ext cx="1518489"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smtClean="0">
                <a:solidFill>
                  <a:schemeClr val="tx2"/>
                </a:solidFill>
              </a:rPr>
              <a:t>Price </a:t>
            </a:r>
            <a:r>
              <a:rPr lang="en-US" sz="1200" dirty="0" smtClean="0">
                <a:solidFill>
                  <a:schemeClr val="tx2"/>
                </a:solidFill>
              </a:rPr>
              <a:t>=</a:t>
            </a:r>
            <a:r>
              <a:rPr lang="en-US" sz="1200" b="1" dirty="0" smtClean="0">
                <a:solidFill>
                  <a:schemeClr val="tx2"/>
                </a:solidFill>
              </a:rPr>
              <a:t> 80</a:t>
            </a:r>
            <a:endParaRPr lang="en-US" sz="1200" b="1" dirty="0">
              <a:solidFill>
                <a:schemeClr val="tx2"/>
              </a:solidFill>
            </a:endParaRPr>
          </a:p>
        </p:txBody>
      </p:sp>
    </p:spTree>
    <p:extLst>
      <p:ext uri="{BB962C8B-B14F-4D97-AF65-F5344CB8AC3E}">
        <p14:creationId xmlns:p14="http://schemas.microsoft.com/office/powerpoint/2010/main" val="3534176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38" y="218446"/>
            <a:ext cx="8793162" cy="261610"/>
          </a:xfrm>
          <a:noFill/>
          <a:ln w="9525">
            <a:noFill/>
            <a:miter lim="800000"/>
            <a:headEnd/>
            <a:tailEnd/>
          </a:ln>
        </p:spPr>
        <p:txBody>
          <a:bodyPr vert="horz" wrap="square" lIns="360000" tIns="0" rIns="0" bIns="0" numCol="1" anchor="ctr" anchorCtr="0" compatLnSpc="1">
            <a:prstTxWarp prst="textNoShape">
              <a:avLst/>
            </a:prstTxWarp>
            <a:spAutoFit/>
          </a:bodyPr>
          <a:lstStyle/>
          <a:p>
            <a:pPr defTabSz="914400" eaLnBrk="1" hangingPunct="1"/>
            <a:r>
              <a:rPr lang="en-ZA" sz="2000" kern="1200" dirty="0">
                <a:effectLst>
                  <a:outerShdw blurRad="38100" dist="38100" dir="2700000" algn="tl">
                    <a:srgbClr val="000000">
                      <a:alpha val="43137"/>
                    </a:srgbClr>
                  </a:outerShdw>
                </a:effectLst>
              </a:rPr>
              <a:t>Technical Requirements</a:t>
            </a:r>
          </a:p>
        </p:txBody>
      </p:sp>
      <p:sp>
        <p:nvSpPr>
          <p:cNvPr id="3" name="Content Placeholder 2"/>
          <p:cNvSpPr>
            <a:spLocks noGrp="1"/>
          </p:cNvSpPr>
          <p:nvPr>
            <p:ph idx="1"/>
          </p:nvPr>
        </p:nvSpPr>
        <p:spPr>
          <a:xfrm>
            <a:off x="1" y="760094"/>
            <a:ext cx="9144000" cy="693010"/>
          </a:xfrm>
        </p:spPr>
        <p:txBody>
          <a:bodyPr/>
          <a:lstStyle/>
          <a:p>
            <a:pPr marL="180975" indent="-3175">
              <a:lnSpc>
                <a:spcPct val="150000"/>
              </a:lnSpc>
              <a:buNone/>
            </a:pPr>
            <a:r>
              <a:rPr lang="en-GB" kern="1200" dirty="0" smtClean="0">
                <a:solidFill>
                  <a:schemeClr val="tx2">
                    <a:lumMod val="50000"/>
                  </a:schemeClr>
                </a:solidFill>
                <a:latin typeface="Arial" charset="0"/>
              </a:rPr>
              <a:t>Bidders </a:t>
            </a:r>
            <a:r>
              <a:rPr lang="en-GB" kern="1200" dirty="0">
                <a:solidFill>
                  <a:schemeClr val="tx2">
                    <a:lumMod val="50000"/>
                  </a:schemeClr>
                </a:solidFill>
                <a:latin typeface="Arial" charset="0"/>
              </a:rPr>
              <a:t>are required to </a:t>
            </a:r>
            <a:r>
              <a:rPr lang="en-ZA" kern="1200" dirty="0" smtClean="0">
                <a:solidFill>
                  <a:schemeClr val="tx2">
                    <a:lumMod val="50000"/>
                  </a:schemeClr>
                </a:solidFill>
                <a:latin typeface="Arial" charset="0"/>
              </a:rPr>
              <a:t>complete Annexure A2 to assist the evaluators to locate technical responses.</a:t>
            </a:r>
            <a:endParaRPr lang="en-ZA" sz="1400" dirty="0">
              <a:solidFill>
                <a:schemeClr val="tx2">
                  <a:lumMod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fld id="{7ABC2798-EB18-44DC-8EE5-F31FF9AF6718}" type="slidenum">
              <a:rPr lang="en-ZA" smtClean="0"/>
              <a:pPr>
                <a:defRPr/>
              </a:pPr>
              <a:t>11</a:t>
            </a:fld>
            <a:endParaRPr lang="en-ZA" dirty="0"/>
          </a:p>
        </p:txBody>
      </p:sp>
      <p:graphicFrame>
        <p:nvGraphicFramePr>
          <p:cNvPr id="5" name="Object 4"/>
          <p:cNvGraphicFramePr>
            <a:graphicFrameLocks noChangeAspect="1"/>
          </p:cNvGraphicFramePr>
          <p:nvPr>
            <p:extLst>
              <p:ext uri="{D42A27DB-BD31-4B8C-83A1-F6EECF244321}">
                <p14:modId xmlns:p14="http://schemas.microsoft.com/office/powerpoint/2010/main" val="3502742105"/>
              </p:ext>
            </p:extLst>
          </p:nvPr>
        </p:nvGraphicFramePr>
        <p:xfrm>
          <a:off x="125412" y="1597243"/>
          <a:ext cx="9018588" cy="3068638"/>
        </p:xfrm>
        <a:graphic>
          <a:graphicData uri="http://schemas.openxmlformats.org/presentationml/2006/ole">
            <mc:AlternateContent xmlns:mc="http://schemas.openxmlformats.org/markup-compatibility/2006">
              <mc:Choice xmlns:v="urn:schemas-microsoft-com:vml" Requires="v">
                <p:oleObj spid="_x0000_s70763" name="Document" r:id="rId5" imgW="8438950" imgH="2866284" progId="Word.Document.12">
                  <p:embed/>
                </p:oleObj>
              </mc:Choice>
              <mc:Fallback>
                <p:oleObj name="Document" r:id="rId5" imgW="8438950" imgH="2866284" progId="Word.Document.12">
                  <p:embed/>
                  <p:pic>
                    <p:nvPicPr>
                      <p:cNvPr id="0" name=""/>
                      <p:cNvPicPr/>
                      <p:nvPr/>
                    </p:nvPicPr>
                    <p:blipFill>
                      <a:blip r:embed="rId6"/>
                      <a:stretch>
                        <a:fillRect/>
                      </a:stretch>
                    </p:blipFill>
                    <p:spPr>
                      <a:xfrm>
                        <a:off x="125412" y="1597243"/>
                        <a:ext cx="9018588" cy="3068638"/>
                      </a:xfrm>
                      <a:prstGeom prst="rect">
                        <a:avLst/>
                      </a:prstGeom>
                      <a:solidFill>
                        <a:schemeClr val="accent1"/>
                      </a:solidFill>
                    </p:spPr>
                  </p:pic>
                </p:oleObj>
              </mc:Fallback>
            </mc:AlternateContent>
          </a:graphicData>
        </a:graphic>
      </p:graphicFrame>
      <p:sp>
        <p:nvSpPr>
          <p:cNvPr id="8"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11</a:t>
            </a:fld>
            <a:endParaRPr lang="en-ZA" dirty="0">
              <a:solidFill>
                <a:schemeClr val="tx1"/>
              </a:solidFill>
            </a:endParaRPr>
          </a:p>
        </p:txBody>
      </p:sp>
    </p:spTree>
    <p:extLst>
      <p:ext uri="{BB962C8B-B14F-4D97-AF65-F5344CB8AC3E}">
        <p14:creationId xmlns:p14="http://schemas.microsoft.com/office/powerpoint/2010/main" val="3636711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fld id="{1D46AC71-C261-4AF3-BFB1-CCAEF8821007}" type="slidenum">
              <a:rPr lang="en-ZA" smtClean="0">
                <a:solidFill>
                  <a:schemeClr val="tx1"/>
                </a:solidFill>
              </a:rPr>
              <a:pPr algn="ctr">
                <a:defRPr/>
              </a:pPr>
              <a:t>12</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3. </a:t>
            </a:r>
            <a:r>
              <a:rPr lang="en-ZA" sz="2000" b="1" dirty="0" smtClean="0">
                <a:solidFill>
                  <a:srgbClr val="BFBFBF"/>
                </a:solidFill>
              </a:rPr>
              <a:t>Background &amp; Scope of work</a:t>
            </a:r>
          </a:p>
          <a:p>
            <a:pPr marL="228600" indent="-228600">
              <a:lnSpc>
                <a:spcPct val="135000"/>
              </a:lnSpc>
              <a:spcBef>
                <a:spcPct val="75000"/>
              </a:spcBef>
              <a:spcAft>
                <a:spcPct val="10000"/>
              </a:spcAft>
              <a:buClr>
                <a:schemeClr val="accent1"/>
              </a:buClr>
            </a:pPr>
            <a:r>
              <a:rPr lang="en-ZA" sz="2000" b="1" dirty="0">
                <a:solidFill>
                  <a:srgbClr val="BFBFBF"/>
                </a:solidFill>
              </a:rPr>
              <a:t>4</a:t>
            </a:r>
            <a:r>
              <a:rPr lang="en-ZA" sz="2000" b="1" dirty="0" smtClean="0">
                <a:solidFill>
                  <a:srgbClr val="BFBFBF"/>
                </a:solidFill>
              </a:rPr>
              <a:t>. </a:t>
            </a:r>
            <a:r>
              <a:rPr lang="en-ZA" sz="2000" b="1" dirty="0">
                <a:solidFill>
                  <a:srgbClr val="BFBFBF"/>
                </a:solidFill>
              </a:rPr>
              <a:t>Bid </a:t>
            </a:r>
            <a:r>
              <a:rPr lang="en-ZA" sz="2000" b="1" dirty="0" smtClean="0">
                <a:solidFill>
                  <a:srgbClr val="BFBFBF"/>
                </a:solidFill>
              </a:rPr>
              <a:t>Evaluation Process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FF0000"/>
                </a:solidFill>
              </a:rPr>
              <a:t>5</a:t>
            </a:r>
            <a:r>
              <a:rPr lang="en-ZA" sz="2000" b="1" dirty="0" smtClean="0">
                <a:solidFill>
                  <a:srgbClr val="FF0000"/>
                </a:solidFill>
              </a:rPr>
              <a:t>. PRICE &amp; BBBEE</a:t>
            </a:r>
            <a:endParaRPr lang="en-ZA" sz="2000" b="1" dirty="0">
              <a:solidFill>
                <a:srgbClr val="FF0000"/>
              </a:solidFill>
            </a:endParaRPr>
          </a:p>
          <a:p>
            <a:pPr marL="228600" indent="-228600">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Draft SLA</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a:t>
            </a:r>
            <a:r>
              <a:rPr lang="en-ZA" sz="2000" b="1" dirty="0">
                <a:solidFill>
                  <a:schemeClr val="tx2"/>
                </a:solidFill>
              </a:rPr>
              <a:t>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lvl1pPr defTabSz="914400" eaLnBrk="1" hangingPunct="1">
              <a:lnSpc>
                <a:spcPct val="85000"/>
              </a:lnSpc>
              <a:defRPr sz="2000" b="1">
                <a:solidFill>
                  <a:schemeClr val="bg1"/>
                </a:solidFill>
                <a:effectLst>
                  <a:outerShdw blurRad="38100" dist="38100" dir="2700000" algn="tl">
                    <a:srgbClr val="000000">
                      <a:alpha val="43137"/>
                    </a:srgbClr>
                  </a:outerShdw>
                </a:effectLst>
                <a:latin typeface="+mj-lt"/>
                <a:ea typeface="+mj-ea"/>
                <a:cs typeface="+mj-cs"/>
              </a:defRPr>
            </a:lvl1pPr>
            <a:lvl2pPr defTabSz="912813" eaLnBrk="0" hangingPunct="0">
              <a:lnSpc>
                <a:spcPct val="85000"/>
              </a:lnSpc>
              <a:defRPr sz="4400" b="1">
                <a:solidFill>
                  <a:schemeClr val="bg1"/>
                </a:solidFill>
              </a:defRPr>
            </a:lvl2pPr>
            <a:lvl3pPr defTabSz="912813" eaLnBrk="0" hangingPunct="0">
              <a:lnSpc>
                <a:spcPct val="85000"/>
              </a:lnSpc>
              <a:defRPr sz="4400" b="1">
                <a:solidFill>
                  <a:schemeClr val="bg1"/>
                </a:solidFill>
              </a:defRPr>
            </a:lvl3pPr>
            <a:lvl4pPr defTabSz="912813" eaLnBrk="0" hangingPunct="0">
              <a:lnSpc>
                <a:spcPct val="85000"/>
              </a:lnSpc>
              <a:defRPr sz="4400" b="1">
                <a:solidFill>
                  <a:schemeClr val="bg1"/>
                </a:solidFill>
              </a:defRPr>
            </a:lvl4pPr>
            <a:lvl5pPr defTabSz="912813" eaLnBrk="0" hangingPunct="0">
              <a:lnSpc>
                <a:spcPct val="85000"/>
              </a:lnSpc>
              <a:defRPr sz="4400" b="1">
                <a:solidFill>
                  <a:schemeClr val="bg1"/>
                </a:solidFill>
              </a:defRPr>
            </a:lvl5pPr>
            <a:lvl6pPr marL="466481" defTabSz="913526" fontAlgn="base">
              <a:lnSpc>
                <a:spcPct val="85000"/>
              </a:lnSpc>
              <a:spcBef>
                <a:spcPct val="0"/>
              </a:spcBef>
              <a:spcAft>
                <a:spcPct val="0"/>
              </a:spcAft>
              <a:defRPr b="1">
                <a:solidFill>
                  <a:schemeClr val="bg1"/>
                </a:solidFill>
              </a:defRPr>
            </a:lvl6pPr>
            <a:lvl7pPr marL="932962" defTabSz="913526" fontAlgn="base">
              <a:lnSpc>
                <a:spcPct val="85000"/>
              </a:lnSpc>
              <a:spcBef>
                <a:spcPct val="0"/>
              </a:spcBef>
              <a:spcAft>
                <a:spcPct val="0"/>
              </a:spcAft>
              <a:defRPr b="1">
                <a:solidFill>
                  <a:schemeClr val="bg1"/>
                </a:solidFill>
              </a:defRPr>
            </a:lvl7pPr>
            <a:lvl8pPr marL="1399443" defTabSz="913526" fontAlgn="base">
              <a:lnSpc>
                <a:spcPct val="85000"/>
              </a:lnSpc>
              <a:spcBef>
                <a:spcPct val="0"/>
              </a:spcBef>
              <a:spcAft>
                <a:spcPct val="0"/>
              </a:spcAft>
              <a:defRPr b="1">
                <a:solidFill>
                  <a:schemeClr val="bg1"/>
                </a:solidFill>
              </a:defRPr>
            </a:lvl8pPr>
            <a:lvl9pPr marL="1865925" defTabSz="913526" fontAlgn="base">
              <a:lnSpc>
                <a:spcPct val="85000"/>
              </a:lnSpc>
              <a:spcBef>
                <a:spcPct val="0"/>
              </a:spcBef>
              <a:spcAft>
                <a:spcPct val="0"/>
              </a:spcAft>
              <a:defRPr b="1">
                <a:solidFill>
                  <a:schemeClr val="bg1"/>
                </a:solidFill>
              </a:defRPr>
            </a:lvl9pPr>
          </a:lstStyle>
          <a:p>
            <a:r>
              <a:rPr lang="en-ZA" dirty="0"/>
              <a:t>Table of Content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rPr>
              <a:t>Bid Evaluation Process  Gate </a:t>
            </a:r>
            <a:r>
              <a:rPr lang="en-ZA" sz="2000" b="1" dirty="0" smtClean="0">
                <a:effectLst>
                  <a:outerShdw blurRad="38100" dist="38100" dir="2700000" algn="tl">
                    <a:srgbClr val="000000">
                      <a:alpha val="43137"/>
                    </a:srgbClr>
                  </a:outerShdw>
                </a:effectLst>
              </a:rPr>
              <a:t>2 (Price &amp; BBBEE) </a:t>
            </a:r>
          </a:p>
          <a:p>
            <a:pPr marL="0" indent="0" algn="ctr">
              <a:buNone/>
            </a:pPr>
            <a:endParaRPr lang="en-ZA" sz="2000" b="1" dirty="0" smtClean="0"/>
          </a:p>
          <a:p>
            <a:pPr marL="0" indent="0" algn="ctr">
              <a:buNone/>
            </a:pPr>
            <a:r>
              <a:rPr lang="en-ZA" sz="2000" b="1" dirty="0" smtClean="0"/>
              <a:t>PRICING </a:t>
            </a:r>
            <a:endParaRPr lang="en-ZA" sz="2000" b="1" dirty="0"/>
          </a:p>
        </p:txBody>
      </p:sp>
    </p:spTree>
    <p:extLst>
      <p:ext uri="{BB962C8B-B14F-4D97-AF65-F5344CB8AC3E}">
        <p14:creationId xmlns:p14="http://schemas.microsoft.com/office/powerpoint/2010/main" val="431409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14</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rPr>
              <a:t>Bid Evaluation Process  Gate </a:t>
            </a:r>
            <a:r>
              <a:rPr lang="en-ZA" sz="2000" b="1" dirty="0" smtClean="0">
                <a:solidFill>
                  <a:srgbClr val="FFFFFF"/>
                </a:solidFill>
                <a:effectLst>
                  <a:outerShdw blurRad="38100" dist="38100" dir="2700000" algn="tl">
                    <a:srgbClr val="000000">
                      <a:alpha val="43137"/>
                    </a:srgbClr>
                  </a:outerShdw>
                </a:effectLst>
              </a:rPr>
              <a:t>2 </a:t>
            </a:r>
            <a:r>
              <a:rPr lang="en-ZA" sz="2000" b="1" dirty="0">
                <a:solidFill>
                  <a:srgbClr val="FFFFFF"/>
                </a:solidFill>
                <a:effectLst>
                  <a:outerShdw blurRad="38100" dist="38100" dir="2700000" algn="tl">
                    <a:srgbClr val="000000">
                      <a:alpha val="43137"/>
                    </a:srgbClr>
                  </a:outerShdw>
                </a:effectLst>
              </a:rPr>
              <a:t>– </a:t>
            </a:r>
            <a:r>
              <a:rPr lang="en-ZA" sz="2000" b="1" dirty="0" smtClean="0">
                <a:solidFill>
                  <a:srgbClr val="FFFFFF"/>
                </a:solidFill>
                <a:effectLst>
                  <a:outerShdw blurRad="38100" dist="38100" dir="2700000" algn="tl">
                    <a:srgbClr val="000000">
                      <a:alpha val="43137"/>
                    </a:srgbClr>
                  </a:outerShdw>
                </a:effectLst>
                <a:latin typeface="Arial"/>
              </a:rPr>
              <a:t>Price</a:t>
            </a:r>
            <a:endParaRPr lang="en-ZA" sz="2000" b="1" dirty="0">
              <a:solidFill>
                <a:srgbClr val="FFFFFF"/>
              </a:solidFill>
              <a:effectLst>
                <a:outerShdw blurRad="38100" dist="38100" dir="2700000" algn="tl">
                  <a:srgbClr val="000000">
                    <a:alpha val="43137"/>
                  </a:srgbClr>
                </a:outerShdw>
              </a:effectLst>
              <a:latin typeface="Arial"/>
            </a:endParaRPr>
          </a:p>
        </p:txBody>
      </p:sp>
      <p:sp>
        <p:nvSpPr>
          <p:cNvPr id="5" name="Rectangle 4"/>
          <p:cNvSpPr/>
          <p:nvPr/>
        </p:nvSpPr>
        <p:spPr>
          <a:xfrm>
            <a:off x="149542" y="1717288"/>
            <a:ext cx="8844915" cy="461665"/>
          </a:xfrm>
          <a:prstGeom prst="rect">
            <a:avLst/>
          </a:prstGeom>
        </p:spPr>
        <p:txBody>
          <a:bodyPr wrap="square">
            <a:spAutoFit/>
          </a:bodyPr>
          <a:lstStyle/>
          <a:p>
            <a:pPr algn="just">
              <a:lnSpc>
                <a:spcPct val="150000"/>
              </a:lnSpc>
            </a:pPr>
            <a:r>
              <a:rPr lang="en-ZA" sz="1400" b="1" u="sng" dirty="0" smtClean="0">
                <a:solidFill>
                  <a:srgbClr val="003366"/>
                </a:solidFill>
                <a:ea typeface="Times New Roman" pitchFamily="18" charset="0"/>
                <a:cs typeface="Tahoma" pitchFamily="34" charset="0"/>
              </a:rPr>
              <a:t>Stage </a:t>
            </a:r>
            <a:r>
              <a:rPr lang="en-ZA" sz="1400" b="1" u="sng" dirty="0">
                <a:solidFill>
                  <a:srgbClr val="003366"/>
                </a:solidFill>
                <a:ea typeface="Times New Roman" pitchFamily="18" charset="0"/>
                <a:cs typeface="Tahoma" pitchFamily="34" charset="0"/>
              </a:rPr>
              <a:t>1</a:t>
            </a:r>
            <a:r>
              <a:rPr lang="en-ZA" sz="1400" b="1" u="sng" dirty="0" smtClean="0">
                <a:solidFill>
                  <a:srgbClr val="003366"/>
                </a:solidFill>
                <a:ea typeface="Times New Roman" pitchFamily="18" charset="0"/>
                <a:cs typeface="Tahoma" pitchFamily="34" charset="0"/>
              </a:rPr>
              <a:t>: Price </a:t>
            </a:r>
            <a:r>
              <a:rPr lang="en-ZA" sz="1400" b="1" u="sng" dirty="0">
                <a:solidFill>
                  <a:srgbClr val="003366"/>
                </a:solidFill>
                <a:ea typeface="Times New Roman" pitchFamily="18" charset="0"/>
                <a:cs typeface="Tahoma" pitchFamily="34" charset="0"/>
              </a:rPr>
              <a:t>Evaluation </a:t>
            </a:r>
            <a:r>
              <a:rPr lang="en-ZA" sz="1400" b="1" u="sng" dirty="0" smtClean="0">
                <a:solidFill>
                  <a:srgbClr val="003366"/>
                </a:solidFill>
                <a:ea typeface="Times New Roman" pitchFamily="18" charset="0"/>
                <a:cs typeface="Tahoma" pitchFamily="34" charset="0"/>
              </a:rPr>
              <a:t>(80 </a:t>
            </a:r>
            <a:r>
              <a:rPr lang="en-ZA" sz="1400" b="1" u="sng" dirty="0">
                <a:solidFill>
                  <a:srgbClr val="003366"/>
                </a:solidFill>
                <a:ea typeface="Times New Roman" pitchFamily="18" charset="0"/>
                <a:cs typeface="Tahoma" pitchFamily="34" charset="0"/>
              </a:rPr>
              <a:t>points)</a:t>
            </a:r>
            <a:r>
              <a:rPr lang="en-ZA" sz="1600" b="1" u="sng" dirty="0">
                <a:solidFill>
                  <a:srgbClr val="003366"/>
                </a:solidFill>
                <a:ea typeface="Times New Roman" pitchFamily="18" charset="0"/>
                <a:cs typeface="Tahoma" pitchFamily="34" charset="0"/>
              </a:rPr>
              <a:t> </a:t>
            </a:r>
            <a:endParaRPr lang="en-ZA" sz="1600" b="1" u="sng" dirty="0" smtClean="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727035029"/>
              </p:ext>
            </p:extLst>
          </p:nvPr>
        </p:nvGraphicFramePr>
        <p:xfrm>
          <a:off x="447675" y="4271834"/>
          <a:ext cx="6243161" cy="1141846"/>
        </p:xfrm>
        <a:graphic>
          <a:graphicData uri="http://schemas.openxmlformats.org/drawingml/2006/table">
            <a:tbl>
              <a:tblPr firstRow="1" firstCol="1" bandRow="1">
                <a:tableStyleId>{5C22544A-7EE6-4342-B048-85BDC9FD1C3A}</a:tableStyleId>
              </a:tblPr>
              <a:tblGrid>
                <a:gridCol w="3738087"/>
                <a:gridCol w="2505074"/>
              </a:tblGrid>
              <a:tr h="178934">
                <a:tc>
                  <a:txBody>
                    <a:body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solidFill>
                      <a:schemeClr val="tx2">
                        <a:lumMod val="75000"/>
                      </a:schemeClr>
                    </a:solidFill>
                  </a:tcPr>
                </a:tc>
                <a:tc>
                  <a:txBody>
                    <a:body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solidFill>
                      <a:schemeClr val="tx2">
                        <a:lumMod val="75000"/>
                      </a:schemeClr>
                    </a:solidFill>
                  </a:tcPr>
                </a:tc>
              </a:tr>
              <a:tr h="928486">
                <a:tc>
                  <a:txBody>
                    <a:body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a:t>
                      </a:r>
                      <a:r>
                        <a:rPr lang="en-ZA" sz="1200" b="1" kern="1200" dirty="0" smtClean="0">
                          <a:solidFill>
                            <a:schemeClr val="tx2">
                              <a:lumMod val="75000"/>
                            </a:schemeClr>
                          </a:solidFill>
                          <a:latin typeface="+mn-lt"/>
                          <a:ea typeface="+mn-ea"/>
                          <a:cs typeface="+mn-cs"/>
                        </a:rPr>
                        <a:t>Evaluation</a:t>
                      </a:r>
                    </a:p>
                    <a:p>
                      <a:pPr marL="270510" algn="just">
                        <a:lnSpc>
                          <a:spcPct val="150000"/>
                        </a:lnSpc>
                        <a:spcBef>
                          <a:spcPts val="1200"/>
                        </a:spcBef>
                        <a:spcAft>
                          <a:spcPts val="600"/>
                        </a:spcAft>
                      </a:pPr>
                      <a:endParaRPr lang="en-ZA" sz="1100" dirty="0" smtClean="0">
                        <a:effectLst/>
                        <a:latin typeface="Arial"/>
                        <a:ea typeface="Times New Roman"/>
                        <a:cs typeface="Times New Roman"/>
                      </a:endParaRPr>
                    </a:p>
                  </a:txBody>
                  <a:tcPr marL="68580" marR="68580" marT="0" marB="0" anchor="ctr"/>
                </a:tc>
                <a:tc>
                  <a:txBody>
                    <a:bodyPr/>
                    <a:lstStyle/>
                    <a:p>
                      <a:pPr algn="ctr">
                        <a:lnSpc>
                          <a:spcPct val="150000"/>
                        </a:lnSpc>
                        <a:spcBef>
                          <a:spcPts val="1200"/>
                        </a:spcBef>
                        <a:spcAft>
                          <a:spcPts val="600"/>
                        </a:spcAft>
                      </a:pPr>
                      <a:r>
                        <a:rPr lang="en-ZA" sz="1100" dirty="0">
                          <a:effectLst/>
                        </a:rPr>
                        <a:t>8</a:t>
                      </a:r>
                      <a:r>
                        <a:rPr lang="en-ZA" sz="1100" dirty="0" smtClean="0">
                          <a:effectLst/>
                        </a:rPr>
                        <a:t>0</a:t>
                      </a:r>
                      <a:endParaRPr lang="en-ZA" sz="1000" dirty="0">
                        <a:effectLst/>
                        <a:latin typeface="Arial"/>
                        <a:ea typeface="Times New Roman"/>
                        <a:cs typeface="Times New Roman"/>
                      </a:endParaRPr>
                    </a:p>
                  </a:txBody>
                  <a:tcPr marL="68580" marR="68580" marT="0" marB="0" anchor="ctr"/>
                </a:tc>
              </a:tr>
            </a:tbl>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964085824"/>
              </p:ext>
            </p:extLst>
          </p:nvPr>
        </p:nvGraphicFramePr>
        <p:xfrm>
          <a:off x="2281238" y="4772025"/>
          <a:ext cx="1504950" cy="419100"/>
        </p:xfrm>
        <a:graphic>
          <a:graphicData uri="http://schemas.openxmlformats.org/presentationml/2006/ole">
            <mc:AlternateContent xmlns:mc="http://schemas.openxmlformats.org/markup-compatibility/2006">
              <mc:Choice xmlns:v="urn:schemas-microsoft-com:vml" Requires="v">
                <p:oleObj spid="_x0000_s86092" name="Equation" r:id="rId4" imgW="1511280" imgH="431640" progId="Equation.3">
                  <p:embed/>
                </p:oleObj>
              </mc:Choice>
              <mc:Fallback>
                <p:oleObj name="Equation" r:id="rId4" imgW="1511280" imgH="431640" progId="Equation.3">
                  <p:embed/>
                  <p:pic>
                    <p:nvPicPr>
                      <p:cNvPr id="0" name=""/>
                      <p:cNvPicPr>
                        <a:picLocks noChangeAspect="1" noChangeArrowheads="1"/>
                      </p:cNvPicPr>
                      <p:nvPr/>
                    </p:nvPicPr>
                    <p:blipFill>
                      <a:blip r:embed="rId5"/>
                      <a:srcRect/>
                      <a:stretch>
                        <a:fillRect/>
                      </a:stretch>
                    </p:blipFill>
                    <p:spPr bwMode="auto">
                      <a:xfrm>
                        <a:off x="2281238" y="4772025"/>
                        <a:ext cx="15049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7"/>
          <p:cNvSpPr/>
          <p:nvPr/>
        </p:nvSpPr>
        <p:spPr>
          <a:xfrm>
            <a:off x="219075" y="5670888"/>
            <a:ext cx="7505700" cy="738664"/>
          </a:xfrm>
          <a:prstGeom prst="rect">
            <a:avLst/>
          </a:prstGeom>
        </p:spPr>
        <p:txBody>
          <a:bodyPr wrap="square">
            <a:spAutoFit/>
          </a:bodyPr>
          <a:lstStyle/>
          <a:p>
            <a:r>
              <a:rPr lang="en-ZA" sz="1400" dirty="0">
                <a:solidFill>
                  <a:srgbClr val="004F87">
                    <a:lumMod val="75000"/>
                  </a:srgbClr>
                </a:solidFill>
              </a:rPr>
              <a:t>Ps	=	Points scored for price of Bid under consideration</a:t>
            </a:r>
          </a:p>
          <a:p>
            <a:r>
              <a:rPr lang="en-ZA" sz="1400" dirty="0" smtClean="0">
                <a:solidFill>
                  <a:srgbClr val="004F87">
                    <a:lumMod val="75000"/>
                  </a:srgbClr>
                </a:solidFill>
              </a:rPr>
              <a:t>Pt.</a:t>
            </a:r>
            <a:r>
              <a:rPr lang="en-ZA" sz="1400" dirty="0">
                <a:solidFill>
                  <a:srgbClr val="004F87">
                    <a:lumMod val="75000"/>
                  </a:srgbClr>
                </a:solidFill>
              </a:rPr>
              <a:t>	=	Rand value of Bid under consideration</a:t>
            </a:r>
          </a:p>
          <a:p>
            <a:r>
              <a:rPr lang="en-ZA" sz="1400" dirty="0">
                <a:solidFill>
                  <a:srgbClr val="004F87">
                    <a:lumMod val="75000"/>
                  </a:srgbClr>
                </a:solidFill>
              </a:rPr>
              <a:t>Pmin	=	Rand value of lowest acceptable Bid</a:t>
            </a:r>
          </a:p>
        </p:txBody>
      </p:sp>
      <p:sp>
        <p:nvSpPr>
          <p:cNvPr id="9" name="Rectangle 8"/>
          <p:cNvSpPr/>
          <p:nvPr/>
        </p:nvSpPr>
        <p:spPr>
          <a:xfrm>
            <a:off x="149542" y="839063"/>
            <a:ext cx="8594408" cy="698717"/>
          </a:xfrm>
          <a:prstGeom prst="rect">
            <a:avLst/>
          </a:prstGeom>
        </p:spPr>
        <p:txBody>
          <a:bodyPr wrap="square">
            <a:spAutoFit/>
          </a:bodyPr>
          <a:lstStyle/>
          <a:p>
            <a:pPr>
              <a:lnSpc>
                <a:spcPct val="150000"/>
              </a:lnSpc>
            </a:pPr>
            <a:r>
              <a:rPr lang="en-ZA" sz="1400" dirty="0" smtClean="0">
                <a:solidFill>
                  <a:srgbClr val="003366"/>
                </a:solidFill>
                <a:ea typeface="Times New Roman" pitchFamily="18" charset="0"/>
                <a:cs typeface="Tahoma" pitchFamily="34" charset="0"/>
              </a:rPr>
              <a:t>The </a:t>
            </a:r>
            <a:r>
              <a:rPr lang="en-ZA" sz="1400" dirty="0">
                <a:solidFill>
                  <a:srgbClr val="003366"/>
                </a:solidFill>
                <a:ea typeface="Times New Roman" pitchFamily="18" charset="0"/>
                <a:cs typeface="Tahoma" pitchFamily="34" charset="0"/>
              </a:rPr>
              <a:t>Price and B-BBEE points will be added together to determine each bidder’s overall score out of 100 points. </a:t>
            </a:r>
          </a:p>
        </p:txBody>
      </p:sp>
      <p:sp>
        <p:nvSpPr>
          <p:cNvPr id="10" name="Rectangle 9"/>
          <p:cNvSpPr/>
          <p:nvPr/>
        </p:nvSpPr>
        <p:spPr>
          <a:xfrm>
            <a:off x="112871" y="2178953"/>
            <a:ext cx="8667750" cy="2092881"/>
          </a:xfrm>
          <a:prstGeom prst="rect">
            <a:avLst/>
          </a:prstGeom>
        </p:spPr>
        <p:txBody>
          <a:bodyPr wrap="square">
            <a:spAutoFit/>
          </a:bodyPr>
          <a:lstStyle/>
          <a:p>
            <a:r>
              <a:rPr lang="en-ZA" sz="1400" dirty="0">
                <a:solidFill>
                  <a:srgbClr val="003366"/>
                </a:solidFill>
                <a:ea typeface="Times New Roman" pitchFamily="18" charset="0"/>
                <a:cs typeface="Tahoma" pitchFamily="34" charset="0"/>
              </a:rPr>
              <a:t>Bidders are required to complete all line items on the Pricing template (Annexure B) </a:t>
            </a:r>
            <a:r>
              <a:rPr lang="en-ZA" sz="1400" dirty="0" smtClean="0">
                <a:solidFill>
                  <a:srgbClr val="003366"/>
                </a:solidFill>
                <a:ea typeface="Times New Roman" pitchFamily="18" charset="0"/>
                <a:cs typeface="Tahoma" pitchFamily="34" charset="0"/>
              </a:rPr>
              <a:t>under these headings:  </a:t>
            </a:r>
          </a:p>
          <a:p>
            <a:endParaRPr lang="en-ZA" dirty="0">
              <a:solidFill>
                <a:srgbClr val="000000"/>
              </a:solidFill>
            </a:endParaRPr>
          </a:p>
          <a:p>
            <a:pPr marL="342900" indent="-342900">
              <a:buFontTx/>
              <a:buAutoNum type="arabicPeriod"/>
            </a:pPr>
            <a:r>
              <a:rPr lang="en-ZA" sz="1400" dirty="0">
                <a:solidFill>
                  <a:srgbClr val="003366"/>
                </a:solidFill>
                <a:ea typeface="Times New Roman" pitchFamily="18" charset="0"/>
                <a:cs typeface="Tahoma" pitchFamily="34" charset="0"/>
              </a:rPr>
              <a:t>C</a:t>
            </a:r>
            <a:r>
              <a:rPr lang="en-ZA" sz="1400" dirty="0" smtClean="0">
                <a:solidFill>
                  <a:srgbClr val="003366"/>
                </a:solidFill>
                <a:ea typeface="Times New Roman" pitchFamily="18" charset="0"/>
                <a:cs typeface="Tahoma" pitchFamily="34" charset="0"/>
              </a:rPr>
              <a:t>ustomisation and alignment</a:t>
            </a:r>
          </a:p>
          <a:p>
            <a:pPr marL="342900" indent="-342900">
              <a:buFontTx/>
              <a:buAutoNum type="arabicPeriod"/>
            </a:pPr>
            <a:r>
              <a:rPr lang="en-ZA" sz="1400" dirty="0">
                <a:solidFill>
                  <a:srgbClr val="003366"/>
                </a:solidFill>
                <a:ea typeface="Times New Roman" pitchFamily="18" charset="0"/>
                <a:cs typeface="Tahoma" pitchFamily="34" charset="0"/>
              </a:rPr>
              <a:t>E</a:t>
            </a:r>
            <a:r>
              <a:rPr lang="en-ZA" sz="1400" dirty="0" smtClean="0">
                <a:solidFill>
                  <a:srgbClr val="003366"/>
                </a:solidFill>
                <a:ea typeface="Times New Roman" pitchFamily="18" charset="0"/>
                <a:cs typeface="Tahoma" pitchFamily="34" charset="0"/>
              </a:rPr>
              <a:t>nrolment of delegates</a:t>
            </a:r>
          </a:p>
          <a:p>
            <a:pPr marL="342900" indent="-342900">
              <a:buFontTx/>
              <a:buAutoNum type="arabicPeriod"/>
            </a:pPr>
            <a:r>
              <a:rPr lang="en-ZA" sz="1400" dirty="0">
                <a:solidFill>
                  <a:srgbClr val="003366"/>
                </a:solidFill>
                <a:ea typeface="Times New Roman" pitchFamily="18" charset="0"/>
                <a:cs typeface="Tahoma" pitchFamily="34" charset="0"/>
              </a:rPr>
              <a:t>L</a:t>
            </a:r>
            <a:r>
              <a:rPr lang="en-ZA" sz="1400" dirty="0" smtClean="0">
                <a:solidFill>
                  <a:srgbClr val="003366"/>
                </a:solidFill>
                <a:ea typeface="Times New Roman" pitchFamily="18" charset="0"/>
                <a:cs typeface="Tahoma" pitchFamily="34" charset="0"/>
              </a:rPr>
              <a:t>earning material</a:t>
            </a:r>
          </a:p>
          <a:p>
            <a:pPr marL="342900" indent="-342900">
              <a:buFontTx/>
              <a:buAutoNum type="arabicPeriod"/>
            </a:pPr>
            <a:r>
              <a:rPr lang="en-ZA" sz="1400" dirty="0">
                <a:solidFill>
                  <a:srgbClr val="003366"/>
                </a:solidFill>
                <a:ea typeface="Times New Roman" pitchFamily="18" charset="0"/>
                <a:cs typeface="Tahoma" pitchFamily="34" charset="0"/>
              </a:rPr>
              <a:t>V</a:t>
            </a:r>
            <a:r>
              <a:rPr lang="en-ZA" sz="1400" dirty="0" smtClean="0">
                <a:solidFill>
                  <a:srgbClr val="003366"/>
                </a:solidFill>
                <a:ea typeface="Times New Roman" pitchFamily="18" charset="0"/>
                <a:cs typeface="Tahoma" pitchFamily="34" charset="0"/>
              </a:rPr>
              <a:t>enues</a:t>
            </a:r>
          </a:p>
          <a:p>
            <a:endParaRPr lang="en-ZA" sz="1400" dirty="0">
              <a:solidFill>
                <a:srgbClr val="003366"/>
              </a:solidFill>
              <a:ea typeface="Times New Roman" pitchFamily="18" charset="0"/>
              <a:cs typeface="Tahoma" pitchFamily="34" charset="0"/>
            </a:endParaRPr>
          </a:p>
          <a:p>
            <a:r>
              <a:rPr lang="en-ZA" sz="1400" dirty="0" smtClean="0">
                <a:solidFill>
                  <a:srgbClr val="003366"/>
                </a:solidFill>
                <a:ea typeface="Times New Roman" pitchFamily="18" charset="0"/>
                <a:cs typeface="Tahoma" pitchFamily="34" charset="0"/>
              </a:rPr>
              <a:t>Any </a:t>
            </a:r>
            <a:r>
              <a:rPr lang="en-ZA" sz="1400" dirty="0">
                <a:solidFill>
                  <a:srgbClr val="003366"/>
                </a:solidFill>
                <a:ea typeface="Times New Roman" pitchFamily="18" charset="0"/>
                <a:cs typeface="Tahoma" pitchFamily="34" charset="0"/>
              </a:rPr>
              <a:t>changes to the template or an </a:t>
            </a:r>
            <a:r>
              <a:rPr lang="en-ZA" sz="1400" u="sng" dirty="0">
                <a:solidFill>
                  <a:srgbClr val="003366"/>
                </a:solidFill>
                <a:ea typeface="Times New Roman" pitchFamily="18" charset="0"/>
                <a:cs typeface="Tahoma" pitchFamily="34" charset="0"/>
              </a:rPr>
              <a:t>incomplete template </a:t>
            </a:r>
            <a:r>
              <a:rPr lang="en-ZA" sz="1400" dirty="0">
                <a:solidFill>
                  <a:srgbClr val="003366"/>
                </a:solidFill>
                <a:ea typeface="Times New Roman" pitchFamily="18" charset="0"/>
                <a:cs typeface="Tahoma" pitchFamily="34" charset="0"/>
              </a:rPr>
              <a:t>may results in non-responsive bid</a:t>
            </a:r>
            <a:r>
              <a:rPr lang="en-ZA" sz="1400" dirty="0" smtClean="0">
                <a:solidFill>
                  <a:srgbClr val="000000"/>
                </a:solidFill>
              </a:rPr>
              <a:t>.</a:t>
            </a:r>
            <a:endParaRPr lang="en-ZA" sz="1400" dirty="0">
              <a:solidFill>
                <a:srgbClr val="000000"/>
              </a:solidFill>
            </a:endParaRPr>
          </a:p>
          <a:p>
            <a:pPr marL="342900" indent="-342900">
              <a:buFontTx/>
              <a:buAutoNum type="arabicPeriod"/>
            </a:pPr>
            <a:endParaRPr lang="en-ZA" sz="1400" dirty="0">
              <a:solidFill>
                <a:srgbClr val="003366"/>
              </a:solidFill>
              <a:ea typeface="Times New Roman" pitchFamily="18" charset="0"/>
              <a:cs typeface="Tahoma"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3400580139"/>
              </p:ext>
            </p:extLst>
          </p:nvPr>
        </p:nvGraphicFramePr>
        <p:xfrm>
          <a:off x="4114800" y="2839630"/>
          <a:ext cx="914400" cy="771525"/>
        </p:xfrm>
        <a:graphic>
          <a:graphicData uri="http://schemas.openxmlformats.org/presentationml/2006/ole">
            <mc:AlternateContent xmlns:mc="http://schemas.openxmlformats.org/markup-compatibility/2006">
              <mc:Choice xmlns:v="urn:schemas-microsoft-com:vml" Requires="v">
                <p:oleObj spid="_x0000_s86093" name="Worksheet" showAsIcon="1" r:id="rId7" imgW="914400" imgH="771480" progId="Excel.Sheet.12">
                  <p:embed/>
                </p:oleObj>
              </mc:Choice>
              <mc:Fallback>
                <p:oleObj name="Worksheet" showAsIcon="1" r:id="rId7" imgW="914400" imgH="771480" progId="Excel.Sheet.12">
                  <p:embed/>
                  <p:pic>
                    <p:nvPicPr>
                      <p:cNvPr id="0" name=""/>
                      <p:cNvPicPr/>
                      <p:nvPr/>
                    </p:nvPicPr>
                    <p:blipFill>
                      <a:blip r:embed="rId8"/>
                      <a:stretch>
                        <a:fillRect/>
                      </a:stretch>
                    </p:blipFill>
                    <p:spPr>
                      <a:xfrm>
                        <a:off x="4114800" y="2839630"/>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213401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rPr>
              <a:t>Bid Evaluation Process  Gate 2 (Price &amp; BBBEE) </a:t>
            </a:r>
          </a:p>
          <a:p>
            <a:pPr marL="0" indent="0" algn="ctr">
              <a:buNone/>
            </a:pPr>
            <a:r>
              <a:rPr lang="en-ZA" sz="2000" b="1" dirty="0" smtClean="0">
                <a:effectLst>
                  <a:outerShdw blurRad="38100" dist="38100" dir="2700000" algn="tl">
                    <a:srgbClr val="000000">
                      <a:alpha val="43137"/>
                    </a:srgbClr>
                  </a:outerShdw>
                </a:effectLst>
              </a:rPr>
              <a:t> </a:t>
            </a:r>
            <a:endParaRPr lang="en-ZA" sz="2000" b="1" dirty="0" smtClean="0"/>
          </a:p>
          <a:p>
            <a:pPr marL="0" indent="0" algn="ctr">
              <a:buNone/>
            </a:pPr>
            <a:r>
              <a:rPr lang="en-ZA" sz="2000" b="1" dirty="0" smtClean="0"/>
              <a:t>B-BBEE</a:t>
            </a:r>
            <a:endParaRPr lang="en-ZA" sz="2000" b="1" dirty="0"/>
          </a:p>
        </p:txBody>
      </p:sp>
    </p:spTree>
    <p:extLst>
      <p:ext uri="{BB962C8B-B14F-4D97-AF65-F5344CB8AC3E}">
        <p14:creationId xmlns:p14="http://schemas.microsoft.com/office/powerpoint/2010/main" val="2899559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16</a:t>
            </a:fld>
            <a:endParaRPr lang="en-ZA" dirty="0">
              <a:solidFill>
                <a:srgbClr val="000000"/>
              </a:solidFill>
            </a:endParaRPr>
          </a:p>
        </p:txBody>
      </p:sp>
      <p:sp>
        <p:nvSpPr>
          <p:cNvPr id="5" name="Rectangle 4"/>
          <p:cNvSpPr/>
          <p:nvPr/>
        </p:nvSpPr>
        <p:spPr>
          <a:xfrm>
            <a:off x="175259" y="800100"/>
            <a:ext cx="8844915" cy="3739485"/>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Stage 2: B-BBEE Evaluation </a:t>
            </a:r>
            <a:r>
              <a:rPr lang="en-ZA" sz="1400" b="1" u="sng" dirty="0" smtClean="0">
                <a:solidFill>
                  <a:srgbClr val="003366"/>
                </a:solidFill>
                <a:ea typeface="Times New Roman" pitchFamily="18" charset="0"/>
                <a:cs typeface="Tahoma" pitchFamily="34" charset="0"/>
              </a:rPr>
              <a:t>(20 </a:t>
            </a:r>
            <a:r>
              <a:rPr lang="en-ZA" sz="1400" b="1" u="sng" dirty="0">
                <a:solidFill>
                  <a:srgbClr val="003366"/>
                </a:solidFill>
                <a:ea typeface="Times New Roman" pitchFamily="18" charset="0"/>
                <a:cs typeface="Tahoma" pitchFamily="34" charset="0"/>
              </a:rPr>
              <a:t>points) </a:t>
            </a:r>
            <a:endParaRPr lang="en-ZA" sz="1400" b="1" u="sng" dirty="0" smtClean="0">
              <a:solidFill>
                <a:srgbClr val="003366"/>
              </a:solidFill>
              <a:ea typeface="Times New Roman" pitchFamily="18" charset="0"/>
              <a:cs typeface="Tahoma" pitchFamily="34" charset="0"/>
            </a:endParaRPr>
          </a:p>
          <a:p>
            <a:pPr algn="just">
              <a:lnSpc>
                <a:spcPct val="150000"/>
              </a:lnSpc>
            </a:pPr>
            <a:endParaRPr lang="en-ZA" sz="1400" dirty="0" smtClean="0">
              <a:solidFill>
                <a:srgbClr val="003366"/>
              </a:solidFill>
              <a:ea typeface="Times New Roman" pitchFamily="18" charset="0"/>
              <a:cs typeface="Tahoma" pitchFamily="34" charset="0"/>
            </a:endParaRPr>
          </a:p>
          <a:p>
            <a:pPr algn="just">
              <a:lnSpc>
                <a:spcPct val="150000"/>
              </a:lnSpc>
            </a:pPr>
            <a:r>
              <a:rPr lang="en-ZA" sz="1400" dirty="0" smtClean="0">
                <a:solidFill>
                  <a:srgbClr val="003366"/>
                </a:solidFill>
                <a:ea typeface="Times New Roman" pitchFamily="18" charset="0"/>
                <a:cs typeface="Tahoma" pitchFamily="34" charset="0"/>
              </a:rPr>
              <a:t>B-BBEE points may be allocated to Bidders on submission of documentation or evidence as follows:</a:t>
            </a: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endParaRPr lang="en-ZA" sz="1400" dirty="0" smtClean="0">
              <a:solidFill>
                <a:srgbClr val="003366"/>
              </a:solidFill>
              <a:ea typeface="Times New Roman" pitchFamily="18" charset="0"/>
              <a:cs typeface="Tahoma" pitchFamily="34" charset="0"/>
            </a:endParaRP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endParaRPr lang="en-ZA" sz="1400" dirty="0" smtClean="0">
              <a:solidFill>
                <a:srgbClr val="003366"/>
              </a:solidFill>
              <a:ea typeface="Times New Roman" pitchFamily="18" charset="0"/>
              <a:cs typeface="Tahoma" pitchFamily="34" charset="0"/>
            </a:endParaRP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r>
              <a:rPr lang="en-ZA" sz="1400" dirty="0" smtClean="0">
                <a:solidFill>
                  <a:srgbClr val="003366"/>
                </a:solidFill>
                <a:ea typeface="Times New Roman" pitchFamily="18" charset="0"/>
                <a:cs typeface="Tahoma" pitchFamily="34" charset="0"/>
              </a:rPr>
              <a:t>Bidders</a:t>
            </a:r>
            <a:r>
              <a:rPr lang="en-ZA" sz="1400" dirty="0">
                <a:solidFill>
                  <a:srgbClr val="003366"/>
                </a:solidFill>
                <a:ea typeface="Times New Roman" pitchFamily="18" charset="0"/>
                <a:cs typeface="Tahoma" pitchFamily="34" charset="0"/>
              </a:rPr>
              <a:t>, who do not </a:t>
            </a:r>
            <a:r>
              <a:rPr lang="en-ZA" sz="1400" dirty="0" smtClean="0">
                <a:solidFill>
                  <a:srgbClr val="003366"/>
                </a:solidFill>
                <a:ea typeface="Times New Roman" pitchFamily="18" charset="0"/>
                <a:cs typeface="Tahoma" pitchFamily="34" charset="0"/>
              </a:rPr>
              <a:t>complete  </a:t>
            </a:r>
            <a:r>
              <a:rPr lang="en-ZA" sz="1400" dirty="0">
                <a:solidFill>
                  <a:srgbClr val="003366"/>
                </a:solidFill>
                <a:ea typeface="Times New Roman" pitchFamily="18" charset="0"/>
                <a:cs typeface="Tahoma" pitchFamily="34" charset="0"/>
              </a:rPr>
              <a:t>SBD 6.1 in its entirety, will not be awarded points for B-BBEE.</a:t>
            </a:r>
            <a:endParaRPr lang="en-ZA" sz="1400" dirty="0" smtClean="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33125148"/>
              </p:ext>
            </p:extLst>
          </p:nvPr>
        </p:nvGraphicFramePr>
        <p:xfrm>
          <a:off x="320991" y="2307740"/>
          <a:ext cx="8553450" cy="885635"/>
        </p:xfrm>
        <a:graphic>
          <a:graphicData uri="http://schemas.openxmlformats.org/drawingml/2006/table">
            <a:tbl>
              <a:tblPr firstRow="1" bandRow="1">
                <a:tableStyleId>{5C22544A-7EE6-4342-B048-85BDC9FD1C3A}</a:tableStyleId>
              </a:tblPr>
              <a:tblGrid>
                <a:gridCol w="4622484"/>
                <a:gridCol w="3930966"/>
              </a:tblGrid>
              <a:tr h="370840">
                <a:tc>
                  <a:txBody>
                    <a:bodyPr/>
                    <a:lstStyle/>
                    <a:p>
                      <a:pPr marL="0" algn="ctr" defTabSz="932962" rtl="0" eaLnBrk="1" latinLnBrk="0" hangingPunct="1">
                        <a:lnSpc>
                          <a:spcPct val="100000"/>
                        </a:lnSpc>
                        <a:spcBef>
                          <a:spcPts val="1200"/>
                        </a:spcBef>
                        <a:spcAft>
                          <a:spcPts val="600"/>
                        </a:spcAft>
                      </a:pPr>
                      <a:r>
                        <a:rPr lang="en-GB" sz="1400" b="1" kern="1200" dirty="0">
                          <a:solidFill>
                            <a:schemeClr val="bg1"/>
                          </a:solidFill>
                          <a:latin typeface="Arial" charset="0"/>
                          <a:ea typeface="+mn-ea"/>
                          <a:cs typeface="+mn-cs"/>
                        </a:rPr>
                        <a:t>Adjudication Criteria </a:t>
                      </a:r>
                      <a:endParaRPr lang="en-ZA" sz="1400" b="1" kern="1200" dirty="0">
                        <a:solidFill>
                          <a:schemeClr val="bg1"/>
                        </a:solidFill>
                        <a:latin typeface="Arial" charset="0"/>
                        <a:ea typeface="+mn-ea"/>
                        <a:cs typeface="+mn-cs"/>
                      </a:endParaRPr>
                    </a:p>
                  </a:txBody>
                  <a:tcPr marL="0" marR="0" marT="0" marB="0" anchor="ctr">
                    <a:solidFill>
                      <a:schemeClr val="tx2">
                        <a:lumMod val="75000"/>
                      </a:schemeClr>
                    </a:solidFill>
                  </a:tcPr>
                </a:tc>
                <a:tc>
                  <a:txBody>
                    <a:bodyPr/>
                    <a:lstStyle/>
                    <a:p>
                      <a:pPr marL="0" algn="ctr" defTabSz="932962" rtl="0" eaLnBrk="1" latinLnBrk="0" hangingPunct="1">
                        <a:lnSpc>
                          <a:spcPct val="100000"/>
                        </a:lnSpc>
                        <a:spcBef>
                          <a:spcPts val="1200"/>
                        </a:spcBef>
                        <a:spcAft>
                          <a:spcPts val="600"/>
                        </a:spcAft>
                      </a:pPr>
                      <a:r>
                        <a:rPr lang="en-GB"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solidFill>
                      <a:schemeClr val="tx2">
                        <a:lumMod val="75000"/>
                      </a:schemeClr>
                    </a:solidFill>
                  </a:tcPr>
                </a:tc>
              </a:tr>
              <a:tr h="370840">
                <a:tc>
                  <a:txBody>
                    <a:bodyPr/>
                    <a:lstStyle/>
                    <a:p>
                      <a:pPr marL="90170" marR="89535" algn="just">
                        <a:lnSpc>
                          <a:spcPct val="150000"/>
                        </a:lnSpc>
                        <a:spcAft>
                          <a:spcPts val="0"/>
                        </a:spcAft>
                      </a:pPr>
                      <a:r>
                        <a:rPr lang="en-GB" sz="1200" kern="1200" dirty="0">
                          <a:solidFill>
                            <a:schemeClr val="tx2">
                              <a:lumMod val="75000"/>
                            </a:schemeClr>
                          </a:solidFill>
                          <a:latin typeface="Arial" charset="0"/>
                          <a:ea typeface="+mn-ea"/>
                          <a:cs typeface="+mn-cs"/>
                        </a:rPr>
                        <a:t>A duly completed Preference Point Claim Form: Standard Bidding Document (SBD </a:t>
                      </a:r>
                      <a:r>
                        <a:rPr lang="en-GB" sz="1200" kern="1200" dirty="0" smtClean="0">
                          <a:solidFill>
                            <a:schemeClr val="tx2">
                              <a:lumMod val="75000"/>
                            </a:schemeClr>
                          </a:solidFill>
                          <a:latin typeface="Arial" charset="0"/>
                          <a:ea typeface="+mn-ea"/>
                          <a:cs typeface="+mn-cs"/>
                        </a:rPr>
                        <a:t>6.1) and </a:t>
                      </a:r>
                      <a:r>
                        <a:rPr lang="en-GB" sz="1200" kern="1200" dirty="0">
                          <a:solidFill>
                            <a:schemeClr val="tx2">
                              <a:lumMod val="75000"/>
                            </a:schemeClr>
                          </a:solidFill>
                          <a:latin typeface="Arial" charset="0"/>
                          <a:ea typeface="+mn-ea"/>
                          <a:cs typeface="+mn-cs"/>
                        </a:rPr>
                        <a:t>a B-BBEE certificate.</a:t>
                      </a:r>
                      <a:endParaRPr lang="en-ZA" sz="1200" kern="1200" dirty="0">
                        <a:solidFill>
                          <a:schemeClr val="tx2">
                            <a:lumMod val="75000"/>
                          </a:schemeClr>
                        </a:solidFill>
                        <a:latin typeface="Arial" charset="0"/>
                        <a:ea typeface="+mn-ea"/>
                        <a:cs typeface="+mn-cs"/>
                      </a:endParaRPr>
                    </a:p>
                  </a:txBody>
                  <a:tcPr marL="0" marR="0" marT="0" marB="0"/>
                </a:tc>
                <a:tc>
                  <a:txBody>
                    <a:bodyPr/>
                    <a:lstStyle/>
                    <a:p>
                      <a:pPr algn="ctr">
                        <a:lnSpc>
                          <a:spcPct val="150000"/>
                        </a:lnSpc>
                        <a:spcAft>
                          <a:spcPts val="0"/>
                        </a:spcAft>
                      </a:pPr>
                      <a:r>
                        <a:rPr lang="en-GB" sz="1200" kern="1200" dirty="0">
                          <a:solidFill>
                            <a:schemeClr val="tx2">
                              <a:lumMod val="75000"/>
                            </a:schemeClr>
                          </a:solidFill>
                          <a:latin typeface="Arial" charset="0"/>
                          <a:ea typeface="+mn-ea"/>
                          <a:cs typeface="+mn-cs"/>
                        </a:rPr>
                        <a:t>2</a:t>
                      </a:r>
                      <a:r>
                        <a:rPr lang="en-GB" sz="1200" kern="1200" dirty="0" smtClean="0">
                          <a:solidFill>
                            <a:schemeClr val="tx2">
                              <a:lumMod val="75000"/>
                            </a:schemeClr>
                          </a:solidFill>
                          <a:latin typeface="Arial" charset="0"/>
                          <a:ea typeface="+mn-ea"/>
                          <a:cs typeface="+mn-cs"/>
                        </a:rPr>
                        <a:t>0</a:t>
                      </a:r>
                      <a:endParaRPr lang="en-ZA" sz="1200" kern="1200" dirty="0">
                        <a:solidFill>
                          <a:schemeClr val="tx2">
                            <a:lumMod val="75000"/>
                          </a:schemeClr>
                        </a:solidFill>
                        <a:latin typeface="Arial" charset="0"/>
                        <a:ea typeface="+mn-ea"/>
                        <a:cs typeface="+mn-cs"/>
                      </a:endParaRPr>
                    </a:p>
                  </a:txBody>
                  <a:tcPr marL="68580" marR="68580" marT="0" marB="0" anchor="ctr"/>
                </a:tc>
              </a:tr>
            </a:tbl>
          </a:graphicData>
        </a:graphic>
      </p:graphicFrame>
      <p:sp>
        <p:nvSpPr>
          <p:cNvPr id="6"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rPr>
              <a:t>Bid Evaluation Process  Gate </a:t>
            </a:r>
            <a:r>
              <a:rPr lang="en-ZA" sz="2000" b="1" dirty="0" smtClean="0">
                <a:solidFill>
                  <a:srgbClr val="FFFFFF"/>
                </a:solidFill>
                <a:effectLst>
                  <a:outerShdw blurRad="38100" dist="38100" dir="2700000" algn="tl">
                    <a:srgbClr val="000000">
                      <a:alpha val="43137"/>
                    </a:srgbClr>
                  </a:outerShdw>
                </a:effectLst>
              </a:rPr>
              <a:t>2 –</a:t>
            </a:r>
            <a:r>
              <a:rPr lang="en-ZA" sz="2000" b="1" dirty="0" smtClean="0">
                <a:solidFill>
                  <a:srgbClr val="FFFFFF"/>
                </a:solidFill>
                <a:effectLst>
                  <a:outerShdw blurRad="38100" dist="38100" dir="2700000" algn="tl">
                    <a:srgbClr val="000000">
                      <a:alpha val="43137"/>
                    </a:srgbClr>
                  </a:outerShdw>
                </a:effectLst>
                <a:latin typeface="Arial"/>
              </a:rPr>
              <a:t>BBBEE  </a:t>
            </a:r>
            <a:endParaRPr lang="en-ZA" sz="2000" b="1" dirty="0">
              <a:solidFill>
                <a:srgbClr val="FFFFFF"/>
              </a:solidFill>
              <a:effectLst>
                <a:outerShdw blurRad="38100" dist="38100" dir="2700000" algn="tl">
                  <a:srgbClr val="000000">
                    <a:alpha val="43137"/>
                  </a:srgbClr>
                </a:outerShdw>
              </a:effectLst>
              <a:latin typeface="Arial"/>
            </a:endParaRPr>
          </a:p>
        </p:txBody>
      </p:sp>
    </p:spTree>
    <p:extLst>
      <p:ext uri="{BB962C8B-B14F-4D97-AF65-F5344CB8AC3E}">
        <p14:creationId xmlns:p14="http://schemas.microsoft.com/office/powerpoint/2010/main" val="965656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17</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smtClean="0">
                <a:solidFill>
                  <a:srgbClr val="FFFFFF"/>
                </a:solidFill>
                <a:effectLst>
                  <a:outerShdw blurRad="38100" dist="38100" dir="2700000" algn="tl">
                    <a:srgbClr val="000000">
                      <a:alpha val="43137"/>
                    </a:srgbClr>
                  </a:outerShdw>
                </a:effectLst>
                <a:latin typeface="Arial"/>
              </a:rPr>
              <a:t>B-BBEE Certificate</a:t>
            </a:r>
            <a:endParaRPr lang="en-ZA" sz="2000" b="1" dirty="0">
              <a:solidFill>
                <a:srgbClr val="FFFFFF"/>
              </a:solidFill>
              <a:effectLst>
                <a:outerShdw blurRad="38100" dist="38100" dir="2700000" algn="tl">
                  <a:srgbClr val="000000">
                    <a:alpha val="43137"/>
                  </a:srgbClr>
                </a:outerShdw>
              </a:effectLst>
              <a:latin typeface="Arial"/>
            </a:endParaRPr>
          </a:p>
        </p:txBody>
      </p:sp>
      <p:sp>
        <p:nvSpPr>
          <p:cNvPr id="5" name="Rectangle 4"/>
          <p:cNvSpPr/>
          <p:nvPr/>
        </p:nvSpPr>
        <p:spPr>
          <a:xfrm>
            <a:off x="95251" y="800100"/>
            <a:ext cx="8924924" cy="4524315"/>
          </a:xfrm>
          <a:prstGeom prst="rect">
            <a:avLst/>
          </a:prstGeom>
        </p:spPr>
        <p:txBody>
          <a:bodyPr wrap="square">
            <a:spAutoFit/>
          </a:bodyPr>
          <a:lstStyle/>
          <a:p>
            <a:pPr algn="just">
              <a:lnSpc>
                <a:spcPct val="150000"/>
              </a:lnSpc>
            </a:pPr>
            <a:r>
              <a:rPr lang="en-ZA" sz="1200" dirty="0">
                <a:solidFill>
                  <a:srgbClr val="003366"/>
                </a:solidFill>
                <a:ea typeface="Times New Roman" pitchFamily="18" charset="0"/>
                <a:cs typeface="Tahoma" pitchFamily="34" charset="0"/>
              </a:rPr>
              <a:t>The </a:t>
            </a:r>
            <a:r>
              <a:rPr lang="en-ZA" sz="1200" dirty="0" smtClean="0">
                <a:solidFill>
                  <a:srgbClr val="003366"/>
                </a:solidFill>
                <a:ea typeface="Times New Roman" pitchFamily="18" charset="0"/>
                <a:cs typeface="Tahoma" pitchFamily="34" charset="0"/>
              </a:rPr>
              <a:t>table </a:t>
            </a:r>
            <a:r>
              <a:rPr lang="en-ZA" sz="1200" dirty="0">
                <a:solidFill>
                  <a:srgbClr val="003366"/>
                </a:solidFill>
                <a:ea typeface="Times New Roman" pitchFamily="18" charset="0"/>
                <a:cs typeface="Tahoma" pitchFamily="34" charset="0"/>
              </a:rPr>
              <a:t>below indicates the B-BBEE documents that must be submitted for this bid.  Failure to submit the required documents will result in bidder(s) scoring zero (0) for B-BBEE</a:t>
            </a:r>
            <a:r>
              <a:rPr lang="en-ZA" sz="1200" dirty="0" smtClean="0">
                <a:solidFill>
                  <a:srgbClr val="003366"/>
                </a:solidFill>
                <a:ea typeface="Times New Roman" pitchFamily="18" charset="0"/>
                <a:cs typeface="Tahoma" pitchFamily="34" charset="0"/>
              </a:rPr>
              <a:t>.</a:t>
            </a: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smtClean="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906322285"/>
              </p:ext>
            </p:extLst>
          </p:nvPr>
        </p:nvGraphicFramePr>
        <p:xfrm>
          <a:off x="175259" y="1597025"/>
          <a:ext cx="8844915" cy="3458845"/>
        </p:xfrm>
        <a:graphic>
          <a:graphicData uri="http://schemas.openxmlformats.org/drawingml/2006/table">
            <a:tbl>
              <a:tblPr firstRow="1" bandRow="1">
                <a:tableStyleId>{5C22544A-7EE6-4342-B048-85BDC9FD1C3A}</a:tableStyleId>
              </a:tblPr>
              <a:tblGrid>
                <a:gridCol w="343587"/>
                <a:gridCol w="1727753"/>
                <a:gridCol w="2110607"/>
                <a:gridCol w="4662968"/>
              </a:tblGrid>
              <a:tr h="456418">
                <a:tc>
                  <a:txBody>
                    <a:bodyPr/>
                    <a:lstStyle/>
                    <a:p>
                      <a:pPr algn="ctr">
                        <a:lnSpc>
                          <a:spcPct val="150000"/>
                        </a:lnSpc>
                        <a:spcAft>
                          <a:spcPts val="0"/>
                        </a:spcAft>
                      </a:pPr>
                      <a:r>
                        <a:rPr lang="en-GB" sz="1200" b="1" kern="1200" dirty="0">
                          <a:solidFill>
                            <a:schemeClr val="bg1"/>
                          </a:solidFill>
                          <a:latin typeface="Arial" charset="0"/>
                          <a:ea typeface="+mn-ea"/>
                          <a:cs typeface="+mn-cs"/>
                        </a:rPr>
                        <a:t>No.</a:t>
                      </a:r>
                      <a:endParaRPr lang="en-ZA" sz="1200" b="1" kern="1200" dirty="0">
                        <a:solidFill>
                          <a:schemeClr val="bg1"/>
                        </a:solidFill>
                        <a:latin typeface="Arial" charset="0"/>
                        <a:ea typeface="+mn-ea"/>
                        <a:cs typeface="+mn-cs"/>
                      </a:endParaRPr>
                    </a:p>
                  </a:txBody>
                  <a:tcPr marL="0" marR="0" marT="0" marB="0">
                    <a:solidFill>
                      <a:schemeClr val="tx2">
                        <a:lumMod val="75000"/>
                      </a:schemeClr>
                    </a:solidFill>
                  </a:tcPr>
                </a:tc>
                <a:tc>
                  <a:txBody>
                    <a:bodyPr/>
                    <a:lstStyle/>
                    <a:p>
                      <a:pPr algn="just">
                        <a:lnSpc>
                          <a:spcPct val="150000"/>
                        </a:lnSpc>
                        <a:spcAft>
                          <a:spcPts val="0"/>
                        </a:spcAft>
                      </a:pPr>
                      <a:r>
                        <a:rPr lang="en-GB" sz="1200" b="1" kern="1200" dirty="0">
                          <a:solidFill>
                            <a:schemeClr val="bg1"/>
                          </a:solidFill>
                          <a:latin typeface="Arial" charset="0"/>
                          <a:ea typeface="+mn-ea"/>
                          <a:cs typeface="+mn-cs"/>
                        </a:rPr>
                        <a:t>Classification</a:t>
                      </a:r>
                      <a:endParaRPr lang="en-ZA" sz="1200" b="1" kern="1200" dirty="0">
                        <a:solidFill>
                          <a:schemeClr val="bg1"/>
                        </a:solidFill>
                        <a:latin typeface="Arial" charset="0"/>
                        <a:ea typeface="+mn-ea"/>
                        <a:cs typeface="+mn-cs"/>
                      </a:endParaRPr>
                    </a:p>
                  </a:txBody>
                  <a:tcPr marL="68580" marR="68580" marT="0" marB="0">
                    <a:solidFill>
                      <a:schemeClr val="tx2">
                        <a:lumMod val="75000"/>
                      </a:schemeClr>
                    </a:solidFill>
                  </a:tcPr>
                </a:tc>
                <a:tc>
                  <a:txBody>
                    <a:bodyPr/>
                    <a:lstStyle/>
                    <a:p>
                      <a:pPr algn="just">
                        <a:lnSpc>
                          <a:spcPct val="150000"/>
                        </a:lnSpc>
                        <a:spcAft>
                          <a:spcPts val="0"/>
                        </a:spcAft>
                      </a:pPr>
                      <a:r>
                        <a:rPr lang="en-GB" sz="1200" b="1" kern="1200" dirty="0">
                          <a:solidFill>
                            <a:schemeClr val="bg1"/>
                          </a:solidFill>
                          <a:latin typeface="Arial" charset="0"/>
                          <a:ea typeface="+mn-ea"/>
                          <a:cs typeface="+mn-cs"/>
                        </a:rPr>
                        <a:t>Turnover</a:t>
                      </a:r>
                      <a:endParaRPr lang="en-ZA" sz="1200" b="1" kern="1200" dirty="0">
                        <a:solidFill>
                          <a:schemeClr val="bg1"/>
                        </a:solidFill>
                        <a:latin typeface="Arial" charset="0"/>
                        <a:ea typeface="+mn-ea"/>
                        <a:cs typeface="+mn-cs"/>
                      </a:endParaRPr>
                    </a:p>
                  </a:txBody>
                  <a:tcPr marL="68580" marR="68580" marT="0" marB="0">
                    <a:solidFill>
                      <a:schemeClr val="tx2">
                        <a:lumMod val="75000"/>
                      </a:schemeClr>
                    </a:solidFill>
                  </a:tcPr>
                </a:tc>
                <a:tc>
                  <a:txBody>
                    <a:bodyPr/>
                    <a:lstStyle/>
                    <a:p>
                      <a:pPr algn="just">
                        <a:lnSpc>
                          <a:spcPct val="150000"/>
                        </a:lnSpc>
                        <a:spcAft>
                          <a:spcPts val="0"/>
                        </a:spcAft>
                      </a:pPr>
                      <a:r>
                        <a:rPr lang="en-GB" sz="1200" b="1" kern="1200" dirty="0">
                          <a:solidFill>
                            <a:schemeClr val="bg1"/>
                          </a:solidFill>
                          <a:latin typeface="Arial" charset="0"/>
                          <a:ea typeface="+mn-ea"/>
                          <a:cs typeface="+mn-cs"/>
                        </a:rPr>
                        <a:t>Submission Requirement</a:t>
                      </a:r>
                      <a:endParaRPr lang="en-ZA" sz="1200" b="1" kern="1200" dirty="0">
                        <a:solidFill>
                          <a:schemeClr val="bg1"/>
                        </a:solidFill>
                        <a:latin typeface="Arial" charset="0"/>
                        <a:ea typeface="+mn-ea"/>
                        <a:cs typeface="+mn-cs"/>
                      </a:endParaRPr>
                    </a:p>
                  </a:txBody>
                  <a:tcPr marL="68580" marR="68580" marT="0" marB="0">
                    <a:solidFill>
                      <a:schemeClr val="tx2">
                        <a:lumMod val="75000"/>
                      </a:schemeClr>
                    </a:solidFill>
                  </a:tcPr>
                </a:tc>
              </a:tr>
              <a:tr h="1280307">
                <a:tc>
                  <a:txBody>
                    <a:bodyPr/>
                    <a:lstStyle/>
                    <a:p>
                      <a:pPr algn="ctr">
                        <a:lnSpc>
                          <a:spcPct val="150000"/>
                        </a:lnSpc>
                        <a:spcAft>
                          <a:spcPts val="0"/>
                        </a:spcAft>
                      </a:pPr>
                      <a:r>
                        <a:rPr lang="en-GB" sz="1200" b="0" kern="1200" dirty="0">
                          <a:solidFill>
                            <a:schemeClr val="tx2">
                              <a:lumMod val="75000"/>
                            </a:schemeClr>
                          </a:solidFill>
                          <a:latin typeface="Arial" charset="0"/>
                          <a:ea typeface="+mn-ea"/>
                          <a:cs typeface="+mn-cs"/>
                        </a:rPr>
                        <a:t>1.</a:t>
                      </a:r>
                      <a:endParaRPr lang="en-ZA" sz="1200" b="0" kern="1200" dirty="0">
                        <a:solidFill>
                          <a:schemeClr val="tx2">
                            <a:lumMod val="75000"/>
                          </a:schemeClr>
                        </a:solidFill>
                        <a:latin typeface="Arial" charset="0"/>
                        <a:ea typeface="+mn-ea"/>
                        <a:cs typeface="+mn-cs"/>
                      </a:endParaRPr>
                    </a:p>
                  </a:txBody>
                  <a:tcPr marL="0" marR="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Exempted Micro Enterprise (EME)</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Below R10 million p.a.</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just">
                        <a:lnSpc>
                          <a:spcPct val="150000"/>
                        </a:lnSpc>
                        <a:spcAft>
                          <a:spcPts val="0"/>
                        </a:spcAft>
                      </a:pPr>
                      <a:r>
                        <a:rPr lang="en-GB" sz="1200" b="0" kern="1200" dirty="0">
                          <a:solidFill>
                            <a:schemeClr val="tx2">
                              <a:lumMod val="75000"/>
                            </a:schemeClr>
                          </a:solidFill>
                          <a:latin typeface="Arial" charset="0"/>
                          <a:ea typeface="+mn-ea"/>
                          <a:cs typeface="+mn-cs"/>
                        </a:rPr>
                        <a:t>Certified copy of B-BBEE Rating Certificate from a SANAS Accredited rating agency or a Registered Auditor approved by the Independent Regulatory Board for Auditors (“IRBA”) or </a:t>
                      </a:r>
                      <a:r>
                        <a:rPr lang="en-GB" sz="1200" b="0" kern="1200" dirty="0" smtClean="0">
                          <a:solidFill>
                            <a:schemeClr val="tx2">
                              <a:lumMod val="75000"/>
                            </a:schemeClr>
                          </a:solidFill>
                          <a:latin typeface="Arial" charset="0"/>
                          <a:ea typeface="+mn-ea"/>
                          <a:cs typeface="+mn-cs"/>
                        </a:rPr>
                        <a:t>sworn affidavits. </a:t>
                      </a:r>
                      <a:endParaRPr lang="en-ZA" sz="1200" b="0" kern="1200" dirty="0">
                        <a:solidFill>
                          <a:schemeClr val="tx2">
                            <a:lumMod val="75000"/>
                          </a:schemeClr>
                        </a:solidFill>
                        <a:latin typeface="Arial" charset="0"/>
                        <a:ea typeface="+mn-ea"/>
                        <a:cs typeface="+mn-cs"/>
                      </a:endParaRPr>
                    </a:p>
                  </a:txBody>
                  <a:tcPr marL="68580" marR="68580" marT="0" marB="0"/>
                </a:tc>
              </a:tr>
              <a:tr h="930812">
                <a:tc>
                  <a:txBody>
                    <a:bodyPr/>
                    <a:lstStyle/>
                    <a:p>
                      <a:pPr algn="ctr">
                        <a:lnSpc>
                          <a:spcPct val="150000"/>
                        </a:lnSpc>
                        <a:spcAft>
                          <a:spcPts val="0"/>
                        </a:spcAft>
                      </a:pPr>
                      <a:r>
                        <a:rPr lang="en-GB" sz="1200" b="0" kern="1200" dirty="0">
                          <a:solidFill>
                            <a:schemeClr val="tx2">
                              <a:lumMod val="75000"/>
                            </a:schemeClr>
                          </a:solidFill>
                          <a:latin typeface="Arial" charset="0"/>
                          <a:ea typeface="+mn-ea"/>
                          <a:cs typeface="+mn-cs"/>
                        </a:rPr>
                        <a:t>2.</a:t>
                      </a:r>
                      <a:endParaRPr lang="en-ZA" sz="1200" b="0" kern="1200" dirty="0">
                        <a:solidFill>
                          <a:schemeClr val="tx2">
                            <a:lumMod val="75000"/>
                          </a:schemeClr>
                        </a:solidFill>
                        <a:latin typeface="Arial" charset="0"/>
                        <a:ea typeface="+mn-ea"/>
                        <a:cs typeface="+mn-cs"/>
                      </a:endParaRPr>
                    </a:p>
                  </a:txBody>
                  <a:tcPr marL="0" marR="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Qualifying Small Enterprise (QSE)</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Between R10 million and R50 million p.a.</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just">
                        <a:lnSpc>
                          <a:spcPct val="150000"/>
                        </a:lnSpc>
                        <a:spcAft>
                          <a:spcPts val="0"/>
                        </a:spcAft>
                      </a:pPr>
                      <a:r>
                        <a:rPr lang="en-GB" sz="1200" b="0" kern="1200" dirty="0">
                          <a:solidFill>
                            <a:schemeClr val="tx2">
                              <a:lumMod val="75000"/>
                            </a:schemeClr>
                          </a:solidFill>
                          <a:latin typeface="Arial" charset="0"/>
                          <a:ea typeface="+mn-ea"/>
                          <a:cs typeface="+mn-cs"/>
                        </a:rPr>
                        <a:t>Certified copy of B-BBEE Rating Certificate from a SANAS Accredited rating agency or a Registered Auditor approved by the </a:t>
                      </a:r>
                      <a:r>
                        <a:rPr lang="en-GB" sz="1200" b="0" kern="1200" dirty="0" smtClean="0">
                          <a:solidFill>
                            <a:schemeClr val="tx2">
                              <a:lumMod val="75000"/>
                            </a:schemeClr>
                          </a:solidFill>
                          <a:latin typeface="Arial" charset="0"/>
                          <a:ea typeface="+mn-ea"/>
                          <a:cs typeface="+mn-cs"/>
                        </a:rPr>
                        <a:t>IRBA</a:t>
                      </a:r>
                      <a:r>
                        <a:rPr lang="en-GB" sz="1200" b="0" kern="1200" baseline="0" dirty="0" smtClean="0">
                          <a:solidFill>
                            <a:schemeClr val="tx2">
                              <a:lumMod val="75000"/>
                            </a:schemeClr>
                          </a:solidFill>
                          <a:latin typeface="Arial" charset="0"/>
                          <a:ea typeface="+mn-ea"/>
                          <a:cs typeface="+mn-cs"/>
                        </a:rPr>
                        <a:t> </a:t>
                      </a:r>
                      <a:r>
                        <a:rPr lang="en-GB" sz="1200" b="0" kern="1200" dirty="0" smtClean="0">
                          <a:solidFill>
                            <a:schemeClr val="tx2">
                              <a:lumMod val="75000"/>
                            </a:schemeClr>
                          </a:solidFill>
                          <a:latin typeface="Arial" charset="0"/>
                          <a:ea typeface="+mn-ea"/>
                          <a:cs typeface="+mn-cs"/>
                        </a:rPr>
                        <a:t>or sworn affidavits.</a:t>
                      </a:r>
                      <a:endParaRPr lang="en-ZA" sz="1200" b="0" kern="1200" dirty="0">
                        <a:solidFill>
                          <a:schemeClr val="tx2">
                            <a:lumMod val="75000"/>
                          </a:schemeClr>
                        </a:solidFill>
                        <a:latin typeface="Arial" charset="0"/>
                        <a:ea typeface="+mn-ea"/>
                        <a:cs typeface="+mn-cs"/>
                      </a:endParaRPr>
                    </a:p>
                  </a:txBody>
                  <a:tcPr marL="68580" marR="68580" marT="0" marB="0"/>
                </a:tc>
              </a:tr>
              <a:tr h="791308">
                <a:tc>
                  <a:txBody>
                    <a:bodyPr/>
                    <a:lstStyle/>
                    <a:p>
                      <a:pPr algn="ctr">
                        <a:lnSpc>
                          <a:spcPct val="150000"/>
                        </a:lnSpc>
                        <a:spcAft>
                          <a:spcPts val="0"/>
                        </a:spcAft>
                      </a:pPr>
                      <a:r>
                        <a:rPr lang="en-GB" sz="1200" b="0" kern="1200" dirty="0">
                          <a:solidFill>
                            <a:schemeClr val="tx2">
                              <a:lumMod val="75000"/>
                            </a:schemeClr>
                          </a:solidFill>
                          <a:latin typeface="Arial" charset="0"/>
                          <a:ea typeface="+mn-ea"/>
                          <a:cs typeface="+mn-cs"/>
                        </a:rPr>
                        <a:t>3.</a:t>
                      </a:r>
                      <a:endParaRPr lang="en-ZA" sz="1200" b="0" kern="1200" dirty="0">
                        <a:solidFill>
                          <a:schemeClr val="tx2">
                            <a:lumMod val="75000"/>
                          </a:schemeClr>
                        </a:solidFill>
                        <a:latin typeface="Arial" charset="0"/>
                        <a:ea typeface="+mn-ea"/>
                        <a:cs typeface="+mn-cs"/>
                      </a:endParaRPr>
                    </a:p>
                  </a:txBody>
                  <a:tcPr marL="0" marR="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Large Enterprise (LE)</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Above R50 million p.a.</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just">
                        <a:lnSpc>
                          <a:spcPct val="150000"/>
                        </a:lnSpc>
                        <a:spcAft>
                          <a:spcPts val="0"/>
                        </a:spcAft>
                      </a:pPr>
                      <a:r>
                        <a:rPr lang="en-GB" sz="1200" b="0" kern="1200" dirty="0">
                          <a:solidFill>
                            <a:schemeClr val="tx2">
                              <a:lumMod val="75000"/>
                            </a:schemeClr>
                          </a:solidFill>
                          <a:latin typeface="Arial" charset="0"/>
                          <a:ea typeface="+mn-ea"/>
                          <a:cs typeface="+mn-cs"/>
                        </a:rPr>
                        <a:t>Certified copy of B-BBEE Rating Certificate from a SANAS Accredited rating agency or a Registered Auditor approved by the IRBA.</a:t>
                      </a:r>
                      <a:endParaRPr lang="en-ZA" sz="1200" b="0" kern="1200" dirty="0">
                        <a:solidFill>
                          <a:schemeClr val="tx2">
                            <a:lumMod val="75000"/>
                          </a:schemeClr>
                        </a:solidFill>
                        <a:latin typeface="Arial" charset="0"/>
                        <a:ea typeface="+mn-ea"/>
                        <a:cs typeface="+mn-cs"/>
                      </a:endParaRPr>
                    </a:p>
                  </a:txBody>
                  <a:tcPr marL="68580" marR="68580" marT="0" marB="0"/>
                </a:tc>
              </a:tr>
            </a:tbl>
          </a:graphicData>
        </a:graphic>
      </p:graphicFrame>
      <p:sp>
        <p:nvSpPr>
          <p:cNvPr id="4" name="Rectangle 3"/>
          <p:cNvSpPr/>
          <p:nvPr/>
        </p:nvSpPr>
        <p:spPr>
          <a:xfrm>
            <a:off x="238124" y="5456367"/>
            <a:ext cx="8696325" cy="738664"/>
          </a:xfrm>
          <a:prstGeom prst="rect">
            <a:avLst/>
          </a:prstGeom>
        </p:spPr>
        <p:txBody>
          <a:bodyPr wrap="square">
            <a:spAutoFit/>
          </a:bodyPr>
          <a:lstStyle/>
          <a:p>
            <a:pPr algn="just">
              <a:lnSpc>
                <a:spcPct val="150000"/>
              </a:lnSpc>
            </a:pPr>
            <a:r>
              <a:rPr lang="en-ZA" sz="1400" dirty="0">
                <a:solidFill>
                  <a:srgbClr val="003366"/>
                </a:solidFill>
                <a:ea typeface="Times New Roman" pitchFamily="18" charset="0"/>
                <a:cs typeface="Tahoma" pitchFamily="34" charset="0"/>
              </a:rPr>
              <a:t>SARS reserves the right to request that bidders submit proof of their black ownership and turnover information, in support of their sworn affidavits.</a:t>
            </a:r>
          </a:p>
        </p:txBody>
      </p:sp>
    </p:spTree>
    <p:extLst>
      <p:ext uri="{BB962C8B-B14F-4D97-AF65-F5344CB8AC3E}">
        <p14:creationId xmlns:p14="http://schemas.microsoft.com/office/powerpoint/2010/main" val="2379243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18</a:t>
            </a:fld>
            <a:endParaRPr lang="en-ZA" dirty="0">
              <a:solidFill>
                <a:srgbClr val="FFFFFF"/>
              </a:solidFill>
            </a:endParaRPr>
          </a:p>
        </p:txBody>
      </p:sp>
      <p:sp>
        <p:nvSpPr>
          <p:cNvPr id="6" name="Rectangle 5"/>
          <p:cNvSpPr/>
          <p:nvPr/>
        </p:nvSpPr>
        <p:spPr>
          <a:xfrm>
            <a:off x="175259" y="118795"/>
            <a:ext cx="8273415" cy="400110"/>
          </a:xfrm>
          <a:prstGeom prst="rect">
            <a:avLst/>
          </a:prstGeom>
        </p:spPr>
        <p:txBody>
          <a:bodyPr wrap="square">
            <a:spAutoFit/>
          </a:bodyPr>
          <a:lstStyle/>
          <a:p>
            <a:r>
              <a:rPr lang="en-ZA" sz="2000" b="1" dirty="0" smtClean="0">
                <a:solidFill>
                  <a:srgbClr val="FFFFFF"/>
                </a:solidFill>
                <a:effectLst>
                  <a:outerShdw blurRad="38100" dist="38100" dir="2700000" algn="tl">
                    <a:srgbClr val="000000">
                      <a:alpha val="43137"/>
                    </a:srgbClr>
                  </a:outerShdw>
                </a:effectLst>
                <a:latin typeface="Arial"/>
              </a:rPr>
              <a:t>Preferential </a:t>
            </a:r>
            <a:r>
              <a:rPr lang="en-ZA" sz="2000" b="1" dirty="0">
                <a:solidFill>
                  <a:srgbClr val="FFFFFF"/>
                </a:solidFill>
                <a:effectLst>
                  <a:outerShdw blurRad="38100" dist="38100" dir="2700000" algn="tl">
                    <a:srgbClr val="000000">
                      <a:alpha val="43137"/>
                    </a:srgbClr>
                  </a:outerShdw>
                </a:effectLst>
                <a:latin typeface="Arial"/>
              </a:rPr>
              <a:t>Procurement Policy Framework </a:t>
            </a:r>
          </a:p>
        </p:txBody>
      </p:sp>
      <p:sp>
        <p:nvSpPr>
          <p:cNvPr id="2" name="Rectangle 1"/>
          <p:cNvSpPr/>
          <p:nvPr/>
        </p:nvSpPr>
        <p:spPr>
          <a:xfrm>
            <a:off x="175259" y="799475"/>
            <a:ext cx="8686800" cy="4524315"/>
          </a:xfrm>
          <a:prstGeom prst="rect">
            <a:avLst/>
          </a:prstGeom>
        </p:spPr>
        <p:txBody>
          <a:bodyPr wrap="square">
            <a:spAutoFit/>
          </a:bodyPr>
          <a:lstStyle/>
          <a:p>
            <a:pPr marL="0" lvl="3" algn="just">
              <a:lnSpc>
                <a:spcPct val="150000"/>
              </a:lnSpc>
            </a:pPr>
            <a:r>
              <a:rPr lang="en-ZA" sz="1200" dirty="0">
                <a:solidFill>
                  <a:srgbClr val="003366"/>
                </a:solidFill>
                <a:ea typeface="Times New Roman" pitchFamily="18" charset="0"/>
                <a:cs typeface="Tahoma" pitchFamily="34" charset="0"/>
              </a:rPr>
              <a:t>Introduction of pre-qualification criteria in the allocation of contracts based on B-BBEE Status Levels.</a:t>
            </a:r>
          </a:p>
          <a:p>
            <a:pPr marL="0" lvl="3" algn="just">
              <a:lnSpc>
                <a:spcPct val="150000"/>
              </a:lnSpc>
            </a:pPr>
            <a:r>
              <a:rPr lang="en-ZA" sz="1200" dirty="0">
                <a:solidFill>
                  <a:srgbClr val="003366"/>
                </a:solidFill>
                <a:ea typeface="Times New Roman" pitchFamily="18" charset="0"/>
                <a:cs typeface="Tahoma" pitchFamily="34" charset="0"/>
              </a:rPr>
              <a:t>According to the new Preferential Procurement Policy Framework effective from 1 April 2017 tenders may be pre-qualified on: </a:t>
            </a:r>
          </a:p>
          <a:p>
            <a:pPr marL="685800" lvl="4" indent="-228600" algn="just">
              <a:lnSpc>
                <a:spcPct val="150000"/>
              </a:lnSpc>
              <a:buFont typeface="+mj-lt"/>
              <a:buAutoNum type="alphaLcPeriod"/>
            </a:pPr>
            <a:r>
              <a:rPr lang="en-ZA" sz="1200" dirty="0">
                <a:solidFill>
                  <a:srgbClr val="003366"/>
                </a:solidFill>
                <a:ea typeface="Times New Roman" pitchFamily="18" charset="0"/>
                <a:cs typeface="Tahoma" pitchFamily="34" charset="0"/>
              </a:rPr>
              <a:t>A tenderer having a stipulated minimum B-BBEE status level of contributor,</a:t>
            </a:r>
          </a:p>
          <a:p>
            <a:pPr marL="685800" lvl="4" indent="-228600" algn="just">
              <a:lnSpc>
                <a:spcPct val="150000"/>
              </a:lnSpc>
              <a:buFont typeface="+mj-lt"/>
              <a:buAutoNum type="alphaLcPeriod"/>
            </a:pPr>
            <a:r>
              <a:rPr lang="en-ZA" sz="1200" dirty="0">
                <a:solidFill>
                  <a:srgbClr val="003366"/>
                </a:solidFill>
                <a:ea typeface="Times New Roman" pitchFamily="18" charset="0"/>
                <a:cs typeface="Tahoma" pitchFamily="34" charset="0"/>
              </a:rPr>
              <a:t>An Exempted Micro Enterprises (EME) or Qualifying Small business Enterprises (QSE) </a:t>
            </a:r>
          </a:p>
          <a:p>
            <a:pPr marL="685800" lvl="4" indent="-228600" algn="just">
              <a:lnSpc>
                <a:spcPct val="150000"/>
              </a:lnSpc>
              <a:buFont typeface="+mj-lt"/>
              <a:buAutoNum type="alphaLcPeriod"/>
            </a:pPr>
            <a:r>
              <a:rPr lang="en-ZA" sz="1200" dirty="0">
                <a:solidFill>
                  <a:srgbClr val="003366"/>
                </a:solidFill>
                <a:ea typeface="Times New Roman" pitchFamily="18" charset="0"/>
                <a:cs typeface="Tahoma" pitchFamily="34" charset="0"/>
              </a:rPr>
              <a:t>A  tenderer subcontracting a minimum of 30% to:</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who are youth</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who are women</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with disabilities</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living in rural or underdeveloped areas or townships</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 cooperative which is at least 51% owned by black people</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who are military veterans </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 An EME or QSE</a:t>
            </a:r>
          </a:p>
          <a:p>
            <a:pPr marL="0" lvl="3" algn="just">
              <a:lnSpc>
                <a:spcPct val="150000"/>
              </a:lnSpc>
            </a:pPr>
            <a:r>
              <a:rPr lang="en-ZA" sz="1200" b="1" dirty="0">
                <a:solidFill>
                  <a:srgbClr val="003366"/>
                </a:solidFill>
                <a:ea typeface="Times New Roman" pitchFamily="18" charset="0"/>
                <a:cs typeface="Tahoma" pitchFamily="34" charset="0"/>
              </a:rPr>
              <a:t>A tender that fails to meet any qualifying criteria stipulated in the tender documents is NOT an acceptable tender</a:t>
            </a:r>
          </a:p>
        </p:txBody>
      </p:sp>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18</a:t>
            </a:fld>
            <a:endParaRPr lang="en-ZA" dirty="0">
              <a:solidFill>
                <a:schemeClr val="tx1"/>
              </a:solidFill>
            </a:endParaRPr>
          </a:p>
        </p:txBody>
      </p:sp>
    </p:spTree>
    <p:extLst>
      <p:ext uri="{BB962C8B-B14F-4D97-AF65-F5344CB8AC3E}">
        <p14:creationId xmlns:p14="http://schemas.microsoft.com/office/powerpoint/2010/main" val="810148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19</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smtClean="0">
                <a:solidFill>
                  <a:srgbClr val="FFFFFF"/>
                </a:solidFill>
                <a:effectLst>
                  <a:outerShdw blurRad="38100" dist="38100" dir="2700000" algn="tl">
                    <a:srgbClr val="000000">
                      <a:alpha val="43137"/>
                    </a:srgbClr>
                  </a:outerShdw>
                </a:effectLst>
                <a:latin typeface="Arial"/>
              </a:rPr>
              <a:t>B-BBEE key Sections to complete in SBD6.1</a:t>
            </a:r>
            <a:endParaRPr lang="en-ZA" sz="2000" b="1" dirty="0">
              <a:solidFill>
                <a:srgbClr val="FFFFFF"/>
              </a:solidFill>
              <a:effectLst>
                <a:outerShdw blurRad="38100" dist="38100" dir="2700000" algn="tl">
                  <a:srgbClr val="000000">
                    <a:alpha val="43137"/>
                  </a:srgbClr>
                </a:outerShdw>
              </a:effectLst>
              <a:latin typeface="Arial"/>
            </a:endParaRPr>
          </a:p>
        </p:txBody>
      </p:sp>
      <p:sp>
        <p:nvSpPr>
          <p:cNvPr id="5" name="Rectangle 4"/>
          <p:cNvSpPr/>
          <p:nvPr/>
        </p:nvSpPr>
        <p:spPr>
          <a:xfrm>
            <a:off x="175259" y="800100"/>
            <a:ext cx="8844915" cy="6001643"/>
          </a:xfrm>
          <a:prstGeom prst="rect">
            <a:avLst/>
          </a:prstGeom>
        </p:spPr>
        <p:txBody>
          <a:bodyPr wrap="square">
            <a:spAutoFit/>
          </a:bodyPr>
          <a:lstStyle/>
          <a:p>
            <a:pPr marL="228600" indent="-228600" algn="just">
              <a:lnSpc>
                <a:spcPct val="150000"/>
              </a:lnSpc>
              <a:buFont typeface="+mj-lt"/>
              <a:buAutoNum type="arabicPeriod" startAt="5"/>
            </a:pPr>
            <a:r>
              <a:rPr lang="en-ZA" sz="1200" b="1" dirty="0" smtClean="0">
                <a:solidFill>
                  <a:srgbClr val="003366"/>
                </a:solidFill>
                <a:ea typeface="Times New Roman" pitchFamily="18" charset="0"/>
                <a:cs typeface="Tahoma" pitchFamily="34" charset="0"/>
              </a:rPr>
              <a:t>BID DECLARATION</a:t>
            </a:r>
          </a:p>
          <a:p>
            <a:pPr algn="just">
              <a:lnSpc>
                <a:spcPct val="150000"/>
              </a:lnSpc>
            </a:pPr>
            <a:r>
              <a:rPr lang="en-ZA" sz="1200" dirty="0" smtClean="0">
                <a:solidFill>
                  <a:srgbClr val="003366"/>
                </a:solidFill>
                <a:ea typeface="Times New Roman" pitchFamily="18" charset="0"/>
                <a:cs typeface="Tahoma" pitchFamily="34" charset="0"/>
              </a:rPr>
              <a:t>      5.1    Bidders </a:t>
            </a:r>
            <a:r>
              <a:rPr lang="en-ZA" sz="1200" dirty="0">
                <a:solidFill>
                  <a:srgbClr val="003366"/>
                </a:solidFill>
                <a:ea typeface="Times New Roman" pitchFamily="18" charset="0"/>
                <a:cs typeface="Tahoma" pitchFamily="34" charset="0"/>
              </a:rPr>
              <a:t>who claim points in respect of B-BBEE Status Level of Contribution must complete the following</a:t>
            </a:r>
            <a:r>
              <a:rPr lang="en-ZA" sz="1200" dirty="0" smtClean="0">
                <a:solidFill>
                  <a:srgbClr val="003366"/>
                </a:solidFill>
                <a:ea typeface="Times New Roman" pitchFamily="18" charset="0"/>
                <a:cs typeface="Tahoma" pitchFamily="34" charset="0"/>
              </a:rPr>
              <a:t>:</a:t>
            </a:r>
          </a:p>
          <a:p>
            <a:pPr algn="just">
              <a:lnSpc>
                <a:spcPct val="150000"/>
              </a:lnSpc>
            </a:pPr>
            <a:endParaRPr lang="en-ZA" sz="1200" dirty="0">
              <a:solidFill>
                <a:srgbClr val="003366"/>
              </a:solidFill>
              <a:ea typeface="Times New Roman" pitchFamily="18" charset="0"/>
              <a:cs typeface="Tahoma" pitchFamily="34" charset="0"/>
            </a:endParaRPr>
          </a:p>
          <a:p>
            <a:pPr marL="228600" indent="-228600" algn="just">
              <a:lnSpc>
                <a:spcPct val="150000"/>
              </a:lnSpc>
              <a:buFont typeface="+mj-lt"/>
              <a:buAutoNum type="arabicPeriod" startAt="6"/>
            </a:pPr>
            <a:r>
              <a:rPr lang="en-ZA" sz="1200" b="1" dirty="0">
                <a:solidFill>
                  <a:srgbClr val="003366"/>
                </a:solidFill>
                <a:ea typeface="Times New Roman" pitchFamily="18" charset="0"/>
                <a:cs typeface="Tahoma" pitchFamily="34" charset="0"/>
              </a:rPr>
              <a:t>B-BBEE</a:t>
            </a:r>
            <a:r>
              <a:rPr lang="en-ZA" sz="1200" b="1" dirty="0" smtClean="0">
                <a:solidFill>
                  <a:srgbClr val="003366"/>
                </a:solidFill>
                <a:ea typeface="Times New Roman" pitchFamily="18" charset="0"/>
                <a:cs typeface="Tahoma" pitchFamily="34" charset="0"/>
              </a:rPr>
              <a:t> </a:t>
            </a:r>
            <a:r>
              <a:rPr lang="en-ZA" sz="1200" b="1" dirty="0">
                <a:solidFill>
                  <a:srgbClr val="003366"/>
                </a:solidFill>
                <a:ea typeface="Times New Roman" pitchFamily="18" charset="0"/>
                <a:cs typeface="Tahoma" pitchFamily="34" charset="0"/>
              </a:rPr>
              <a:t>STATUS LEVEL OF CONTRIBUTION CLAIMED IN TERMS OF PARAGRAPHS 1.4 AND 5.1 </a:t>
            </a:r>
          </a:p>
          <a:p>
            <a:pPr algn="just">
              <a:lnSpc>
                <a:spcPct val="150000"/>
              </a:lnSpc>
            </a:pPr>
            <a:r>
              <a:rPr lang="en-ZA" sz="1200" dirty="0" smtClean="0">
                <a:solidFill>
                  <a:srgbClr val="003366"/>
                </a:solidFill>
                <a:ea typeface="Times New Roman" pitchFamily="18" charset="0"/>
                <a:cs typeface="Tahoma" pitchFamily="34" charset="0"/>
              </a:rPr>
              <a:t>       6.1    B-BBEE </a:t>
            </a:r>
            <a:r>
              <a:rPr lang="en-ZA" sz="1200" dirty="0">
                <a:solidFill>
                  <a:srgbClr val="003366"/>
                </a:solidFill>
                <a:ea typeface="Times New Roman" pitchFamily="18" charset="0"/>
                <a:cs typeface="Tahoma" pitchFamily="34" charset="0"/>
              </a:rPr>
              <a:t>Status Level of Contribution</a:t>
            </a:r>
            <a:r>
              <a:rPr lang="en-ZA" sz="1200" dirty="0" smtClean="0">
                <a:solidFill>
                  <a:srgbClr val="003366"/>
                </a:solidFill>
                <a:ea typeface="Times New Roman" pitchFamily="18" charset="0"/>
                <a:cs typeface="Tahoma" pitchFamily="34" charset="0"/>
              </a:rPr>
              <a:t>:…….= ………(</a:t>
            </a:r>
            <a:r>
              <a:rPr lang="en-ZA" sz="1200" dirty="0">
                <a:solidFill>
                  <a:srgbClr val="003366"/>
                </a:solidFill>
                <a:ea typeface="Times New Roman" pitchFamily="18" charset="0"/>
                <a:cs typeface="Tahoma" pitchFamily="34" charset="0"/>
              </a:rPr>
              <a:t>maximum of 10 or 20 points</a:t>
            </a:r>
            <a:r>
              <a:rPr lang="en-ZA" sz="1200" dirty="0" smtClean="0">
                <a:solidFill>
                  <a:srgbClr val="003366"/>
                </a:solidFill>
                <a:ea typeface="Times New Roman" pitchFamily="18" charset="0"/>
                <a:cs typeface="Tahoma" pitchFamily="34" charset="0"/>
              </a:rPr>
              <a:t>)</a:t>
            </a:r>
          </a:p>
          <a:p>
            <a:pPr algn="just">
              <a:lnSpc>
                <a:spcPct val="150000"/>
              </a:lnSpc>
            </a:pPr>
            <a:r>
              <a:rPr lang="en-ZA" sz="1200" dirty="0" smtClean="0">
                <a:solidFill>
                  <a:srgbClr val="003366"/>
                </a:solidFill>
                <a:ea typeface="Times New Roman" pitchFamily="18" charset="0"/>
                <a:cs typeface="Tahoma" pitchFamily="34" charset="0"/>
              </a:rPr>
              <a:t>                (</a:t>
            </a:r>
            <a:r>
              <a:rPr lang="en-ZA" sz="1200" dirty="0">
                <a:solidFill>
                  <a:srgbClr val="003366"/>
                </a:solidFill>
                <a:ea typeface="Times New Roman" pitchFamily="18" charset="0"/>
                <a:cs typeface="Tahoma" pitchFamily="34" charset="0"/>
              </a:rPr>
              <a:t>Points claimed in respect of paragraph 7.1 must be in accordance with the table reflected in paragraph  5.1 and must </a:t>
            </a:r>
            <a:endParaRPr lang="en-ZA" sz="1200" dirty="0" smtClean="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 </a:t>
            </a:r>
            <a:r>
              <a:rPr lang="en-ZA" sz="1200" dirty="0" smtClean="0">
                <a:solidFill>
                  <a:srgbClr val="003366"/>
                </a:solidFill>
                <a:ea typeface="Times New Roman" pitchFamily="18" charset="0"/>
                <a:cs typeface="Tahoma" pitchFamily="34" charset="0"/>
              </a:rPr>
              <a:t>               be </a:t>
            </a:r>
            <a:r>
              <a:rPr lang="en-ZA" sz="1200" dirty="0">
                <a:solidFill>
                  <a:srgbClr val="003366"/>
                </a:solidFill>
                <a:ea typeface="Times New Roman" pitchFamily="18" charset="0"/>
                <a:cs typeface="Tahoma" pitchFamily="34" charset="0"/>
              </a:rPr>
              <a:t>substantiated by means of a B-BBEE certificate issued by a Verification Agency accredited by SANAS or a </a:t>
            </a:r>
            <a:endParaRPr lang="en-ZA" sz="1200" dirty="0" smtClean="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 </a:t>
            </a:r>
            <a:r>
              <a:rPr lang="en-ZA" sz="1200" dirty="0" smtClean="0">
                <a:solidFill>
                  <a:srgbClr val="003366"/>
                </a:solidFill>
                <a:ea typeface="Times New Roman" pitchFamily="18" charset="0"/>
                <a:cs typeface="Tahoma" pitchFamily="34" charset="0"/>
              </a:rPr>
              <a:t>               Registered </a:t>
            </a:r>
            <a:r>
              <a:rPr lang="en-ZA" sz="1200" dirty="0">
                <a:solidFill>
                  <a:srgbClr val="003366"/>
                </a:solidFill>
                <a:ea typeface="Times New Roman" pitchFamily="18" charset="0"/>
                <a:cs typeface="Tahoma" pitchFamily="34" charset="0"/>
              </a:rPr>
              <a:t>Auditor approved by IRBA or a sworn affidavit</a:t>
            </a:r>
            <a:r>
              <a:rPr lang="en-ZA" sz="1200" dirty="0" smtClean="0">
                <a:solidFill>
                  <a:srgbClr val="003366"/>
                </a:solidFill>
                <a:ea typeface="Times New Roman" pitchFamily="18" charset="0"/>
                <a:cs typeface="Tahoma" pitchFamily="34" charset="0"/>
              </a:rPr>
              <a:t>.</a:t>
            </a:r>
          </a:p>
          <a:p>
            <a:pPr marL="228600" indent="-228600" algn="just">
              <a:lnSpc>
                <a:spcPct val="150000"/>
              </a:lnSpc>
              <a:buFont typeface="+mj-lt"/>
              <a:buAutoNum type="arabicPeriod" startAt="7"/>
            </a:pPr>
            <a:r>
              <a:rPr lang="en-GB" sz="1200" b="1" dirty="0" smtClean="0">
                <a:solidFill>
                  <a:srgbClr val="003366"/>
                </a:solidFill>
                <a:ea typeface="Times New Roman" pitchFamily="18" charset="0"/>
                <a:cs typeface="Tahoma" pitchFamily="34" charset="0"/>
              </a:rPr>
              <a:t>SUB-CONTRACTING</a:t>
            </a:r>
          </a:p>
          <a:p>
            <a:pPr lvl="1" algn="just">
              <a:lnSpc>
                <a:spcPct val="150000"/>
              </a:lnSpc>
            </a:pPr>
            <a:r>
              <a:rPr lang="en-ZA" sz="1200" dirty="0">
                <a:solidFill>
                  <a:srgbClr val="003366"/>
                </a:solidFill>
                <a:ea typeface="Times New Roman" pitchFamily="18" charset="0"/>
                <a:cs typeface="Tahoma" pitchFamily="34" charset="0"/>
              </a:rPr>
              <a:t>Compulsory Subcontracting of a minimum 30% to contracts or projects above R30 million to EMEs or QSEs.</a:t>
            </a:r>
          </a:p>
          <a:p>
            <a:pPr lvl="1" algn="just">
              <a:lnSpc>
                <a:spcPct val="150000"/>
              </a:lnSpc>
            </a:pPr>
            <a:r>
              <a:rPr lang="en-ZA" sz="1200" dirty="0">
                <a:solidFill>
                  <a:srgbClr val="003366"/>
                </a:solidFill>
                <a:ea typeface="Times New Roman" pitchFamily="18" charset="0"/>
                <a:cs typeface="Tahoma" pitchFamily="34" charset="0"/>
              </a:rPr>
              <a:t>Organs of state are not prevented from enforcing sub-contracting ( where applicable) to contracts or projects below R30 </a:t>
            </a:r>
            <a:r>
              <a:rPr lang="en-ZA" sz="1200" dirty="0" smtClean="0">
                <a:solidFill>
                  <a:srgbClr val="003366"/>
                </a:solidFill>
                <a:ea typeface="Times New Roman" pitchFamily="18" charset="0"/>
                <a:cs typeface="Tahoma" pitchFamily="34" charset="0"/>
              </a:rPr>
              <a:t>million</a:t>
            </a:r>
            <a:endParaRPr lang="en-ZA" sz="1200" b="1" dirty="0">
              <a:solidFill>
                <a:srgbClr val="003366"/>
              </a:solidFill>
              <a:ea typeface="Times New Roman" pitchFamily="18" charset="0"/>
              <a:cs typeface="Tahoma" pitchFamily="34" charset="0"/>
            </a:endParaRPr>
          </a:p>
          <a:p>
            <a:pPr algn="just">
              <a:lnSpc>
                <a:spcPct val="150000"/>
              </a:lnSpc>
            </a:pPr>
            <a:r>
              <a:rPr lang="en-ZA" sz="1200" dirty="0" smtClean="0">
                <a:solidFill>
                  <a:srgbClr val="003366"/>
                </a:solidFill>
                <a:ea typeface="Times New Roman" pitchFamily="18" charset="0"/>
                <a:cs typeface="Tahoma" pitchFamily="34" charset="0"/>
              </a:rPr>
              <a:t>      7.1    Will </a:t>
            </a:r>
            <a:r>
              <a:rPr lang="en-ZA" sz="1200" dirty="0">
                <a:solidFill>
                  <a:srgbClr val="003366"/>
                </a:solidFill>
                <a:ea typeface="Times New Roman" pitchFamily="18" charset="0"/>
                <a:cs typeface="Tahoma" pitchFamily="34" charset="0"/>
              </a:rPr>
              <a:t>any portion of the contract be sub-contracted?  </a:t>
            </a:r>
          </a:p>
          <a:p>
            <a:pPr algn="just">
              <a:lnSpc>
                <a:spcPct val="150000"/>
              </a:lnSpc>
            </a:pPr>
            <a:r>
              <a:rPr lang="en-ZA" sz="1200" dirty="0" smtClean="0">
                <a:solidFill>
                  <a:srgbClr val="003366"/>
                </a:solidFill>
                <a:ea typeface="Times New Roman" pitchFamily="18" charset="0"/>
                <a:cs typeface="Tahoma" pitchFamily="34" charset="0"/>
              </a:rPr>
              <a:t>               (</a:t>
            </a:r>
            <a:r>
              <a:rPr lang="en-ZA" sz="1200" dirty="0">
                <a:solidFill>
                  <a:srgbClr val="003366"/>
                </a:solidFill>
                <a:ea typeface="Times New Roman" pitchFamily="18" charset="0"/>
                <a:cs typeface="Tahoma" pitchFamily="34" charset="0"/>
              </a:rPr>
              <a:t>Tick applicable box</a:t>
            </a:r>
            <a:r>
              <a:rPr lang="en-ZA" sz="1200" dirty="0" smtClean="0">
                <a:solidFill>
                  <a:srgbClr val="003366"/>
                </a:solidFill>
                <a:ea typeface="Times New Roman" pitchFamily="18" charset="0"/>
                <a:cs typeface="Tahoma" pitchFamily="34" charset="0"/>
              </a:rPr>
              <a:t>) </a:t>
            </a:r>
            <a:endParaRPr lang="en-ZA" sz="1200" dirty="0">
              <a:solidFill>
                <a:srgbClr val="003366"/>
              </a:solidFill>
              <a:ea typeface="Times New Roman" pitchFamily="18" charset="0"/>
              <a:cs typeface="Tahoma" pitchFamily="34" charset="0"/>
            </a:endParaRPr>
          </a:p>
          <a:p>
            <a:pPr algn="just">
              <a:lnSpc>
                <a:spcPct val="150000"/>
              </a:lnSpc>
            </a:pPr>
            <a:r>
              <a:rPr lang="en-ZA" sz="1200" dirty="0" smtClean="0">
                <a:solidFill>
                  <a:srgbClr val="003366"/>
                </a:solidFill>
                <a:ea typeface="Times New Roman" pitchFamily="18" charset="0"/>
                <a:cs typeface="Tahoma" pitchFamily="34" charset="0"/>
              </a:rPr>
              <a:t>      7.1.1 If </a:t>
            </a:r>
            <a:r>
              <a:rPr lang="en-ZA" sz="1200" dirty="0">
                <a:solidFill>
                  <a:srgbClr val="003366"/>
                </a:solidFill>
                <a:ea typeface="Times New Roman" pitchFamily="18" charset="0"/>
                <a:cs typeface="Tahoma" pitchFamily="34" charset="0"/>
              </a:rPr>
              <a:t>yes, indicate:</a:t>
            </a:r>
          </a:p>
          <a:p>
            <a:pPr algn="just">
              <a:lnSpc>
                <a:spcPct val="150000"/>
              </a:lnSpc>
            </a:pPr>
            <a:r>
              <a:rPr lang="en-ZA" sz="1200" dirty="0" smtClean="0">
                <a:solidFill>
                  <a:srgbClr val="003366"/>
                </a:solidFill>
                <a:ea typeface="Times New Roman" pitchFamily="18" charset="0"/>
                <a:cs typeface="Tahoma" pitchFamily="34" charset="0"/>
              </a:rPr>
              <a:t>            i) What </a:t>
            </a:r>
            <a:r>
              <a:rPr lang="en-ZA" sz="1200" dirty="0">
                <a:solidFill>
                  <a:srgbClr val="003366"/>
                </a:solidFill>
                <a:ea typeface="Times New Roman" pitchFamily="18" charset="0"/>
                <a:cs typeface="Tahoma" pitchFamily="34" charset="0"/>
              </a:rPr>
              <a:t>percentage of the contract will be subcontracted............…………….…………%</a:t>
            </a:r>
          </a:p>
          <a:p>
            <a:pPr algn="just">
              <a:lnSpc>
                <a:spcPct val="150000"/>
              </a:lnSpc>
            </a:pPr>
            <a:r>
              <a:rPr lang="en-ZA" sz="1200" dirty="0" smtClean="0">
                <a:solidFill>
                  <a:srgbClr val="003366"/>
                </a:solidFill>
                <a:ea typeface="Times New Roman" pitchFamily="18" charset="0"/>
                <a:cs typeface="Tahoma" pitchFamily="34" charset="0"/>
              </a:rPr>
              <a:t>            ii)The </a:t>
            </a:r>
            <a:r>
              <a:rPr lang="en-ZA" sz="1200" dirty="0">
                <a:solidFill>
                  <a:srgbClr val="003366"/>
                </a:solidFill>
                <a:ea typeface="Times New Roman" pitchFamily="18" charset="0"/>
                <a:cs typeface="Tahoma" pitchFamily="34" charset="0"/>
              </a:rPr>
              <a:t>name of the sub-contractor…………………………………………………………..</a:t>
            </a:r>
          </a:p>
          <a:p>
            <a:pPr algn="just">
              <a:lnSpc>
                <a:spcPct val="150000"/>
              </a:lnSpc>
            </a:pPr>
            <a:r>
              <a:rPr lang="en-ZA" sz="1200" dirty="0" smtClean="0">
                <a:solidFill>
                  <a:srgbClr val="003366"/>
                </a:solidFill>
                <a:ea typeface="Times New Roman" pitchFamily="18" charset="0"/>
                <a:cs typeface="Tahoma" pitchFamily="34" charset="0"/>
              </a:rPr>
              <a:t>            iii) The </a:t>
            </a:r>
            <a:r>
              <a:rPr lang="en-ZA" sz="1200" dirty="0">
                <a:solidFill>
                  <a:srgbClr val="003366"/>
                </a:solidFill>
                <a:ea typeface="Times New Roman" pitchFamily="18" charset="0"/>
                <a:cs typeface="Tahoma" pitchFamily="34" charset="0"/>
              </a:rPr>
              <a:t>B-BBEE status level of the sub-contractor......................................……………..</a:t>
            </a:r>
          </a:p>
          <a:p>
            <a:pPr algn="just">
              <a:lnSpc>
                <a:spcPct val="150000"/>
              </a:lnSpc>
            </a:pPr>
            <a:r>
              <a:rPr lang="en-ZA" sz="1200" dirty="0" smtClean="0">
                <a:solidFill>
                  <a:srgbClr val="003366"/>
                </a:solidFill>
                <a:ea typeface="Times New Roman" pitchFamily="18" charset="0"/>
                <a:cs typeface="Tahoma" pitchFamily="34" charset="0"/>
              </a:rPr>
              <a:t>            iv)Whether </a:t>
            </a:r>
            <a:r>
              <a:rPr lang="en-ZA" sz="1200" dirty="0">
                <a:solidFill>
                  <a:srgbClr val="003366"/>
                </a:solidFill>
                <a:ea typeface="Times New Roman" pitchFamily="18" charset="0"/>
                <a:cs typeface="Tahoma" pitchFamily="34" charset="0"/>
              </a:rPr>
              <a:t>the sub-contractor is an </a:t>
            </a:r>
            <a:r>
              <a:rPr lang="en-ZA" sz="1200" dirty="0" smtClean="0">
                <a:solidFill>
                  <a:srgbClr val="003366"/>
                </a:solidFill>
                <a:ea typeface="Times New Roman" pitchFamily="18" charset="0"/>
                <a:cs typeface="Tahoma" pitchFamily="34" charset="0"/>
              </a:rPr>
              <a:t>EME or QSE</a:t>
            </a:r>
            <a:endParaRPr lang="en-ZA" sz="1200" dirty="0">
              <a:solidFill>
                <a:srgbClr val="003366"/>
              </a:solidFill>
              <a:ea typeface="Times New Roman" pitchFamily="18" charset="0"/>
              <a:cs typeface="Tahoma" pitchFamily="34" charset="0"/>
            </a:endParaRPr>
          </a:p>
          <a:p>
            <a:pPr algn="just">
              <a:lnSpc>
                <a:spcPct val="150000"/>
              </a:lnSpc>
            </a:pPr>
            <a:r>
              <a:rPr lang="en-ZA" sz="1200" dirty="0" smtClean="0">
                <a:solidFill>
                  <a:srgbClr val="003366"/>
                </a:solidFill>
                <a:ea typeface="Times New Roman" pitchFamily="18" charset="0"/>
                <a:cs typeface="Tahoma" pitchFamily="34" charset="0"/>
              </a:rPr>
              <a:t>               (</a:t>
            </a:r>
            <a:r>
              <a:rPr lang="en-ZA" sz="1200" dirty="0">
                <a:solidFill>
                  <a:srgbClr val="003366"/>
                </a:solidFill>
                <a:ea typeface="Times New Roman" pitchFamily="18" charset="0"/>
                <a:cs typeface="Tahoma" pitchFamily="34" charset="0"/>
              </a:rPr>
              <a:t>Tick applicable box)</a:t>
            </a:r>
          </a:p>
          <a:p>
            <a:pPr algn="just">
              <a:lnSpc>
                <a:spcPct val="150000"/>
              </a:lnSpc>
            </a:pPr>
            <a:endParaRPr lang="en-ZA" sz="1600" dirty="0">
              <a:solidFill>
                <a:srgbClr val="003366"/>
              </a:solidFill>
              <a:ea typeface="Times New Roman" pitchFamily="18" charset="0"/>
              <a:cs typeface="Tahoma" pitchFamily="34" charset="0"/>
            </a:endParaRPr>
          </a:p>
        </p:txBody>
      </p:sp>
      <p:pic>
        <p:nvPicPr>
          <p:cNvPr id="798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2350" y="4727576"/>
            <a:ext cx="52641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0" y="6107112"/>
            <a:ext cx="60515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9363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algn="l">
              <a:lnSpc>
                <a:spcPct val="135000"/>
              </a:lnSpc>
              <a:spcBef>
                <a:spcPct val="75000"/>
              </a:spcBef>
              <a:spcAft>
                <a:spcPct val="10000"/>
              </a:spcAft>
              <a:buClr>
                <a:schemeClr val="accent1"/>
              </a:buClr>
            </a:pPr>
            <a:r>
              <a:rPr lang="en-US" sz="2000" b="1" dirty="0" smtClean="0">
                <a:solidFill>
                  <a:srgbClr val="FF0000"/>
                </a:solidFill>
                <a:ea typeface="SimSun" pitchFamily="2" charset="-122"/>
              </a:rPr>
              <a:t>1. Welcome </a:t>
            </a:r>
            <a:r>
              <a:rPr lang="en-US" sz="2000" b="1" dirty="0">
                <a:solidFill>
                  <a:srgbClr val="FF0000"/>
                </a:solidFill>
                <a:ea typeface="SimSun" pitchFamily="2" charset="-122"/>
              </a:rPr>
              <a:t>and </a:t>
            </a:r>
            <a:r>
              <a:rPr lang="en-US" sz="2000" b="1" dirty="0" smtClean="0">
                <a:solidFill>
                  <a:srgbClr val="FF0000"/>
                </a:solidFill>
                <a:ea typeface="SimSun" pitchFamily="2" charset="-122"/>
              </a:rPr>
              <a:t>Introduction</a:t>
            </a:r>
          </a:p>
          <a:p>
            <a:pPr marL="228600" indent="-228600">
              <a:lnSpc>
                <a:spcPct val="135000"/>
              </a:lnSpc>
              <a:spcBef>
                <a:spcPct val="75000"/>
              </a:spcBef>
              <a:spcAft>
                <a:spcPct val="10000"/>
              </a:spcAft>
              <a:buClr>
                <a:schemeClr val="accent1"/>
              </a:buClr>
            </a:pPr>
            <a:r>
              <a:rPr lang="en-ZA" sz="2000" b="1" dirty="0">
                <a:solidFill>
                  <a:schemeClr val="tx2"/>
                </a:solidFill>
              </a:rPr>
              <a:t>2. RFP Timelines</a:t>
            </a:r>
          </a:p>
          <a:p>
            <a:pPr marL="228600" indent="-228600">
              <a:lnSpc>
                <a:spcPct val="135000"/>
              </a:lnSpc>
              <a:spcBef>
                <a:spcPct val="75000"/>
              </a:spcBef>
              <a:spcAft>
                <a:spcPct val="10000"/>
              </a:spcAft>
              <a:buClr>
                <a:schemeClr val="accent1"/>
              </a:buClr>
            </a:pPr>
            <a:r>
              <a:rPr lang="en-ZA" sz="2000" b="1" dirty="0">
                <a:solidFill>
                  <a:schemeClr val="tx2"/>
                </a:solidFill>
              </a:rPr>
              <a:t>3. Background </a:t>
            </a:r>
            <a:r>
              <a:rPr lang="en-ZA" sz="2000" b="1" dirty="0" smtClean="0">
                <a:solidFill>
                  <a:schemeClr val="tx2"/>
                </a:solidFill>
              </a:rPr>
              <a:t>and </a:t>
            </a:r>
            <a:r>
              <a:rPr lang="en-ZA" sz="2000" b="1" dirty="0">
                <a:solidFill>
                  <a:schemeClr val="tx2"/>
                </a:solidFill>
              </a:rPr>
              <a:t>Scope of Work </a:t>
            </a:r>
          </a:p>
          <a:p>
            <a:pPr marL="228600" indent="-228600">
              <a:lnSpc>
                <a:spcPct val="135000"/>
              </a:lnSpc>
              <a:spcBef>
                <a:spcPct val="75000"/>
              </a:spcBef>
              <a:spcAft>
                <a:spcPct val="10000"/>
              </a:spcAft>
              <a:buClr>
                <a:schemeClr val="accent1"/>
              </a:buClr>
            </a:pPr>
            <a:r>
              <a:rPr lang="en-ZA" sz="2000" b="1" dirty="0">
                <a:solidFill>
                  <a:schemeClr val="tx2"/>
                </a:solidFill>
              </a:rPr>
              <a:t>4</a:t>
            </a:r>
            <a:r>
              <a:rPr lang="en-ZA" sz="2000" b="1" dirty="0" smtClean="0">
                <a:solidFill>
                  <a:schemeClr val="tx2"/>
                </a:solidFill>
              </a:rPr>
              <a:t>. </a:t>
            </a:r>
            <a:r>
              <a:rPr lang="en-ZA" sz="2000" b="1" dirty="0">
                <a:solidFill>
                  <a:schemeClr val="tx2"/>
                </a:solidFill>
              </a:rPr>
              <a:t>Bid </a:t>
            </a:r>
            <a:r>
              <a:rPr lang="en-ZA" sz="2000" b="1" dirty="0" smtClean="0">
                <a:solidFill>
                  <a:schemeClr val="tx2"/>
                </a:solidFill>
              </a:rPr>
              <a:t>Evaluation Process </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5</a:t>
            </a:r>
            <a:r>
              <a:rPr lang="en-ZA" sz="2000" b="1" dirty="0" smtClean="0">
                <a:solidFill>
                  <a:schemeClr val="tx2"/>
                </a:solidFill>
              </a:rPr>
              <a:t>. Price &amp; BBBEE</a:t>
            </a:r>
          </a:p>
          <a:p>
            <a:pPr marL="228600" indent="-228600">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Draft </a:t>
            </a:r>
            <a:r>
              <a:rPr lang="en-ZA" sz="2000" b="1" dirty="0">
                <a:solidFill>
                  <a:schemeClr val="tx2"/>
                </a:solidFill>
              </a:rPr>
              <a:t>SLA</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RFP submission and contact details</a:t>
            </a:r>
          </a:p>
          <a:p>
            <a:pPr marL="228600" indent="-228600" algn="l">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Q&amp;A</a:t>
            </a: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
        <p:nvSpPr>
          <p:cNvPr id="3" name="Slide Number Placeholder 2"/>
          <p:cNvSpPr>
            <a:spLocks noGrp="1"/>
          </p:cNvSpPr>
          <p:nvPr>
            <p:ph type="sldNum" sz="quarter" idx="11"/>
          </p:nvPr>
        </p:nvSpPr>
        <p:spPr>
          <a:xfrm>
            <a:off x="6864668" y="6520498"/>
            <a:ext cx="862012" cy="184666"/>
          </a:xfrm>
        </p:spPr>
        <p:txBody>
          <a:bodyPr/>
          <a:lstStyle/>
          <a:p>
            <a:pPr>
              <a:defRPr/>
            </a:pPr>
            <a:fld id="{1D46AC71-C261-4AF3-BFB1-CCAEF8821007}" type="slidenum">
              <a:rPr lang="en-ZA" smtClean="0">
                <a:solidFill>
                  <a:schemeClr val="tx1"/>
                </a:solidFill>
              </a:rPr>
              <a:pPr>
                <a:defRPr/>
              </a:pPr>
              <a:t>2</a:t>
            </a:fld>
            <a:endParaRPr lang="en-ZA" dirty="0">
              <a:solidFill>
                <a:schemeClr val="tx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20</a:t>
            </a:fld>
            <a:endParaRPr lang="en-ZA" dirty="0">
              <a:solidFill>
                <a:srgbClr val="FFFFFF"/>
              </a:solidFill>
            </a:endParaRPr>
          </a:p>
        </p:txBody>
      </p:sp>
      <p:sp>
        <p:nvSpPr>
          <p:cNvPr id="4" name="Rectangle 3"/>
          <p:cNvSpPr/>
          <p:nvPr/>
        </p:nvSpPr>
        <p:spPr>
          <a:xfrm>
            <a:off x="504826" y="962026"/>
            <a:ext cx="8220074" cy="738664"/>
          </a:xfrm>
          <a:prstGeom prst="rect">
            <a:avLst/>
          </a:prstGeom>
        </p:spPr>
        <p:txBody>
          <a:bodyPr wrap="square">
            <a:spAutoFit/>
          </a:bodyPr>
          <a:lstStyle/>
          <a:p>
            <a:endParaRPr lang="en-ZA" dirty="0" smtClean="0">
              <a:solidFill>
                <a:srgbClr val="000000"/>
              </a:solidFill>
            </a:endParaRPr>
          </a:p>
          <a:p>
            <a:r>
              <a:rPr lang="en-ZA" sz="1200" dirty="0" smtClean="0">
                <a:solidFill>
                  <a:srgbClr val="6AAED8">
                    <a:lumMod val="50000"/>
                  </a:srgbClr>
                </a:solidFill>
              </a:rPr>
              <a:t>V</a:t>
            </a:r>
            <a:r>
              <a:rPr lang="en-ZA" sz="1200" dirty="0">
                <a:solidFill>
                  <a:srgbClr val="6AAED8">
                    <a:lumMod val="50000"/>
                  </a:srgbClr>
                </a:solidFill>
              </a:rPr>
              <a:t>) </a:t>
            </a:r>
            <a:r>
              <a:rPr lang="en-ZA" sz="1200" dirty="0" smtClean="0">
                <a:solidFill>
                  <a:srgbClr val="6AAED8">
                    <a:lumMod val="50000"/>
                  </a:srgbClr>
                </a:solidFill>
              </a:rPr>
              <a:t>Specify</a:t>
            </a:r>
            <a:r>
              <a:rPr lang="en-ZA" sz="1200" dirty="0">
                <a:solidFill>
                  <a:srgbClr val="6AAED8">
                    <a:lumMod val="50000"/>
                  </a:srgbClr>
                </a:solidFill>
              </a:rPr>
              <a:t>, by ticking the appropriate box, if subcontracting with an enterprise </a:t>
            </a:r>
            <a:r>
              <a:rPr lang="en-ZA" sz="1200" dirty="0" smtClean="0">
                <a:solidFill>
                  <a:srgbClr val="6AAED8">
                    <a:lumMod val="50000"/>
                  </a:srgbClr>
                </a:solidFill>
              </a:rPr>
              <a:t>in terms </a:t>
            </a:r>
            <a:r>
              <a:rPr lang="en-ZA" sz="1200" dirty="0">
                <a:solidFill>
                  <a:srgbClr val="6AAED8">
                    <a:lumMod val="50000"/>
                  </a:srgbClr>
                </a:solidFill>
              </a:rPr>
              <a:t>of Preferential Procurement Regulations,2017:</a:t>
            </a:r>
          </a:p>
        </p:txBody>
      </p:sp>
      <p:graphicFrame>
        <p:nvGraphicFramePr>
          <p:cNvPr id="5" name="Table 4"/>
          <p:cNvGraphicFramePr>
            <a:graphicFrameLocks noGrp="1"/>
          </p:cNvGraphicFramePr>
          <p:nvPr>
            <p:extLst>
              <p:ext uri="{D42A27DB-BD31-4B8C-83A1-F6EECF244321}">
                <p14:modId xmlns:p14="http://schemas.microsoft.com/office/powerpoint/2010/main" val="1204393572"/>
              </p:ext>
            </p:extLst>
          </p:nvPr>
        </p:nvGraphicFramePr>
        <p:xfrm>
          <a:off x="638177" y="2181222"/>
          <a:ext cx="7829548" cy="4010027"/>
        </p:xfrm>
        <a:graphic>
          <a:graphicData uri="http://schemas.openxmlformats.org/drawingml/2006/table">
            <a:tbl>
              <a:tblPr firstRow="1" firstCol="1" bandRow="1"/>
              <a:tblGrid>
                <a:gridCol w="5917040"/>
                <a:gridCol w="956254"/>
                <a:gridCol w="956254"/>
              </a:tblGrid>
              <a:tr h="668337">
                <a:tc>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Designated Group</a:t>
                      </a:r>
                      <a:r>
                        <a:rPr lang="en-GB" sz="1200" kern="1200" dirty="0" smtClean="0">
                          <a:solidFill>
                            <a:srgbClr val="6AAED8">
                              <a:lumMod val="50000"/>
                            </a:srgbClr>
                          </a:solidFill>
                          <a:latin typeface="Arial" charset="0"/>
                          <a:ea typeface="+mn-ea"/>
                          <a:cs typeface="+mn-cs"/>
                        </a:rPr>
                        <a:t>:</a:t>
                      </a:r>
                    </a:p>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smtClean="0">
                          <a:solidFill>
                            <a:srgbClr val="6AAED8">
                              <a:lumMod val="50000"/>
                            </a:srgbClr>
                          </a:solidFill>
                          <a:latin typeface="Arial" charset="0"/>
                          <a:ea typeface="+mn-ea"/>
                          <a:cs typeface="+mn-cs"/>
                        </a:rPr>
                        <a:t> </a:t>
                      </a:r>
                      <a:r>
                        <a:rPr lang="en-GB" sz="1200" kern="1200" dirty="0">
                          <a:solidFill>
                            <a:srgbClr val="6AAED8">
                              <a:lumMod val="50000"/>
                            </a:srgbClr>
                          </a:solidFill>
                          <a:latin typeface="Arial" charset="0"/>
                          <a:ea typeface="+mn-ea"/>
                          <a:cs typeface="+mn-cs"/>
                        </a:rPr>
                        <a:t>An EME or QSE which is at last 51% owned by:</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EME</a:t>
                      </a:r>
                      <a:endParaRPr lang="en-ZA" sz="1200" kern="1200" dirty="0">
                        <a:solidFill>
                          <a:srgbClr val="6AAED8">
                            <a:lumMod val="50000"/>
                          </a:srgbClr>
                        </a:solidFill>
                        <a:latin typeface="Arial" charset="0"/>
                        <a:ea typeface="+mn-ea"/>
                        <a:cs typeface="+mn-cs"/>
                      </a:endParaRPr>
                    </a:p>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QSE</a:t>
                      </a:r>
                      <a:endParaRPr lang="en-ZA" sz="1200" kern="1200" dirty="0">
                        <a:solidFill>
                          <a:srgbClr val="6AAED8">
                            <a:lumMod val="50000"/>
                          </a:srgbClr>
                        </a:solidFill>
                        <a:latin typeface="Arial" charset="0"/>
                        <a:ea typeface="+mn-ea"/>
                        <a:cs typeface="+mn-cs"/>
                      </a:endParaRPr>
                    </a:p>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 who are youth</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 who are women</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 with disabilities</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Black people living in rural or underdeveloped areas or townships</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Cooperative owned by black people</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Black people who are military veterans</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gridSpan="3">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OR</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Any EME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Any QSE</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20</a:t>
            </a:fld>
            <a:endParaRPr lang="en-ZA" dirty="0">
              <a:solidFill>
                <a:schemeClr val="tx1"/>
              </a:solidFill>
            </a:endParaRPr>
          </a:p>
        </p:txBody>
      </p:sp>
    </p:spTree>
    <p:extLst>
      <p:ext uri="{BB962C8B-B14F-4D97-AF65-F5344CB8AC3E}">
        <p14:creationId xmlns:p14="http://schemas.microsoft.com/office/powerpoint/2010/main" val="2173105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r>
              <a:rPr lang="en-ZA" dirty="0" smtClean="0">
                <a:solidFill>
                  <a:srgbClr val="000000"/>
                </a:solidFill>
              </a:rPr>
              <a:t> </a:t>
            </a:r>
            <a:fld id="{25B0C65C-ACB3-41B3-B9D6-603EB25AD180}" type="slidenum">
              <a:rPr lang="en-ZA" smtClean="0">
                <a:solidFill>
                  <a:srgbClr val="000000"/>
                </a:solidFill>
              </a:rPr>
              <a:pPr/>
              <a:t>21</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smtClean="0">
                <a:solidFill>
                  <a:srgbClr val="FFFFFF"/>
                </a:solidFill>
                <a:effectLst>
                  <a:outerShdw blurRad="38100" dist="38100" dir="2700000" algn="tl">
                    <a:srgbClr val="000000">
                      <a:alpha val="43137"/>
                    </a:srgbClr>
                  </a:outerShdw>
                </a:effectLst>
                <a:latin typeface="Arial"/>
              </a:rPr>
              <a:t>Sub-Contracting</a:t>
            </a:r>
            <a:endParaRPr lang="en-ZA" sz="2000" b="1" dirty="0">
              <a:solidFill>
                <a:srgbClr val="FFFFFF"/>
              </a:solidFill>
              <a:effectLst>
                <a:outerShdw blurRad="38100" dist="38100" dir="2700000" algn="tl">
                  <a:srgbClr val="000000">
                    <a:alpha val="43137"/>
                  </a:srgbClr>
                </a:outerShdw>
              </a:effectLst>
              <a:latin typeface="Arial"/>
            </a:endParaRPr>
          </a:p>
        </p:txBody>
      </p:sp>
      <p:sp>
        <p:nvSpPr>
          <p:cNvPr id="5" name="Rectangle 4"/>
          <p:cNvSpPr/>
          <p:nvPr/>
        </p:nvSpPr>
        <p:spPr>
          <a:xfrm>
            <a:off x="149542" y="819150"/>
            <a:ext cx="8844915" cy="5447645"/>
          </a:xfrm>
          <a:prstGeom prst="rect">
            <a:avLst/>
          </a:prstGeom>
        </p:spPr>
        <p:txBody>
          <a:bodyPr wrap="square">
            <a:spAutoFit/>
          </a:bodyPr>
          <a:lstStyle/>
          <a:p>
            <a:pPr algn="just">
              <a:lnSpc>
                <a:spcPct val="150000"/>
              </a:lnSpc>
            </a:pPr>
            <a:r>
              <a:rPr lang="en-ZA" sz="1400" b="1" u="sng" dirty="0" smtClean="0">
                <a:solidFill>
                  <a:srgbClr val="003366"/>
                </a:solidFill>
                <a:ea typeface="Times New Roman" pitchFamily="18" charset="0"/>
                <a:cs typeface="Tahoma" pitchFamily="34" charset="0"/>
              </a:rPr>
              <a:t>Sub-contracting</a:t>
            </a:r>
            <a:endParaRPr lang="en-ZA" sz="1400" dirty="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Bidders who submit bids for contracts or projects above R30 million will have to comply fully with regulations 9 and 12 of the </a:t>
            </a:r>
            <a:r>
              <a:rPr lang="en-ZA" sz="1200" dirty="0" smtClean="0">
                <a:solidFill>
                  <a:srgbClr val="003366"/>
                </a:solidFill>
                <a:ea typeface="Times New Roman" pitchFamily="18" charset="0"/>
                <a:cs typeface="Tahoma" pitchFamily="34" charset="0"/>
              </a:rPr>
              <a:t>PPPFA  </a:t>
            </a:r>
            <a:r>
              <a:rPr lang="en-ZA" sz="1200" dirty="0">
                <a:solidFill>
                  <a:srgbClr val="003366"/>
                </a:solidFill>
                <a:ea typeface="Times New Roman" pitchFamily="18" charset="0"/>
                <a:cs typeface="Tahoma" pitchFamily="34" charset="0"/>
              </a:rPr>
              <a:t>Act with regard to sub–contracting.</a:t>
            </a:r>
          </a:p>
          <a:p>
            <a:pPr algn="just">
              <a:lnSpc>
                <a:spcPct val="150000"/>
              </a:lnSpc>
            </a:pPr>
            <a:r>
              <a:rPr lang="en-ZA" sz="1400" b="1" dirty="0">
                <a:solidFill>
                  <a:srgbClr val="003366"/>
                </a:solidFill>
                <a:ea typeface="Times New Roman" pitchFamily="18" charset="0"/>
                <a:cs typeface="Tahoma" pitchFamily="34" charset="0"/>
              </a:rPr>
              <a:t>Regulation 9 – Subcontracting as condition of </a:t>
            </a:r>
            <a:r>
              <a:rPr lang="en-ZA" sz="1400" b="1" dirty="0" smtClean="0">
                <a:solidFill>
                  <a:srgbClr val="003366"/>
                </a:solidFill>
                <a:ea typeface="Times New Roman" pitchFamily="18" charset="0"/>
                <a:cs typeface="Tahoma" pitchFamily="34" charset="0"/>
              </a:rPr>
              <a:t>tender</a:t>
            </a:r>
          </a:p>
          <a:p>
            <a:pPr algn="just">
              <a:lnSpc>
                <a:spcPct val="150000"/>
              </a:lnSpc>
            </a:pPr>
            <a:r>
              <a:rPr lang="en-ZA" sz="1200" dirty="0">
                <a:solidFill>
                  <a:srgbClr val="003366"/>
                </a:solidFill>
                <a:ea typeface="Times New Roman" pitchFamily="18" charset="0"/>
                <a:cs typeface="Tahoma" pitchFamily="34" charset="0"/>
              </a:rPr>
              <a:t>(1) If feasible to subcontract for a contract above R30 million, an organ of state must apply subcontracting to advance designated groups.</a:t>
            </a: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(2) If an organ of state applies subcontracting as contemplated in sub-regulation (1), the organ of state must advertise the with a specific tendering condition  that the successful tenderer must sub a minimum of 30% of the value of the contract to :</a:t>
            </a:r>
          </a:p>
          <a:p>
            <a:pPr algn="just">
              <a:lnSpc>
                <a:spcPct val="150000"/>
              </a:lnSpc>
            </a:pPr>
            <a:r>
              <a:rPr lang="en-ZA" sz="1200" dirty="0">
                <a:solidFill>
                  <a:srgbClr val="003366"/>
                </a:solidFill>
                <a:ea typeface="Times New Roman" pitchFamily="18" charset="0"/>
                <a:cs typeface="Tahoma" pitchFamily="34" charset="0"/>
              </a:rPr>
              <a:t>a)  An EME or QSE</a:t>
            </a:r>
          </a:p>
          <a:p>
            <a:pPr algn="just">
              <a:lnSpc>
                <a:spcPct val="150000"/>
              </a:lnSpc>
            </a:pPr>
            <a:r>
              <a:rPr lang="en-ZA" sz="1200" dirty="0">
                <a:solidFill>
                  <a:srgbClr val="003366"/>
                </a:solidFill>
                <a:ea typeface="Times New Roman" pitchFamily="18" charset="0"/>
                <a:cs typeface="Tahoma" pitchFamily="34" charset="0"/>
              </a:rPr>
              <a:t>b)  An EME or QSE which is at least 51% owned by black people</a:t>
            </a:r>
          </a:p>
          <a:p>
            <a:pPr algn="just">
              <a:lnSpc>
                <a:spcPct val="150000"/>
              </a:lnSpc>
            </a:pPr>
            <a:r>
              <a:rPr lang="en-ZA" sz="1200" dirty="0">
                <a:solidFill>
                  <a:srgbClr val="003366"/>
                </a:solidFill>
                <a:ea typeface="Times New Roman" pitchFamily="18" charset="0"/>
                <a:cs typeface="Tahoma" pitchFamily="34" charset="0"/>
              </a:rPr>
              <a:t>c)  An EME or QSE which is at least 51% owned by black people who are youth</a:t>
            </a:r>
          </a:p>
          <a:p>
            <a:pPr algn="just">
              <a:lnSpc>
                <a:spcPct val="150000"/>
              </a:lnSpc>
            </a:pPr>
            <a:r>
              <a:rPr lang="en-ZA" sz="1200" dirty="0">
                <a:solidFill>
                  <a:srgbClr val="003366"/>
                </a:solidFill>
                <a:ea typeface="Times New Roman" pitchFamily="18" charset="0"/>
                <a:cs typeface="Tahoma" pitchFamily="34" charset="0"/>
              </a:rPr>
              <a:t>d)  An EME or QSE which is at least 51% owned by black people who are women</a:t>
            </a:r>
          </a:p>
          <a:p>
            <a:pPr algn="just">
              <a:lnSpc>
                <a:spcPct val="150000"/>
              </a:lnSpc>
            </a:pPr>
            <a:r>
              <a:rPr lang="en-ZA" sz="1200" dirty="0">
                <a:solidFill>
                  <a:srgbClr val="003366"/>
                </a:solidFill>
                <a:ea typeface="Times New Roman" pitchFamily="18" charset="0"/>
                <a:cs typeface="Tahoma" pitchFamily="34" charset="0"/>
              </a:rPr>
              <a:t>e)  An EME or QSE which is at least 51% owned by black people with disabilities</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An EME or QSE which is at least 51% owned by black people living in rural or underdeveloped areas or townships</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A cooperative which is at least 51% owned by black people</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An EME or QSE which is at least 51% owned by black people who are military veterans </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More than one of the categories referred to in paragraphs (a) to (h)</a:t>
            </a:r>
          </a:p>
          <a:p>
            <a:pPr marL="228600" indent="-228600" algn="just">
              <a:lnSpc>
                <a:spcPct val="150000"/>
              </a:lnSpc>
              <a:buFontTx/>
              <a:buAutoNum type="alphaLcParenR" startAt="6"/>
            </a:pPr>
            <a:endParaRPr lang="en-ZA" sz="1200" dirty="0">
              <a:solidFill>
                <a:srgbClr val="003366"/>
              </a:solidFill>
              <a:ea typeface="Times New Roman" pitchFamily="18" charset="0"/>
              <a:cs typeface="Tahoma" pitchFamily="34" charset="0"/>
            </a:endParaRPr>
          </a:p>
        </p:txBody>
      </p:sp>
    </p:spTree>
    <p:extLst>
      <p:ext uri="{BB962C8B-B14F-4D97-AF65-F5344CB8AC3E}">
        <p14:creationId xmlns:p14="http://schemas.microsoft.com/office/powerpoint/2010/main" val="22210726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2238" y="199396"/>
            <a:ext cx="8793162" cy="261610"/>
          </a:xfrm>
        </p:spPr>
        <p:txBody>
          <a:bodyPr/>
          <a:lstStyle/>
          <a:p>
            <a:r>
              <a:rPr lang="en-ZA" sz="2000" dirty="0"/>
              <a:t>Sub-Contracting</a:t>
            </a:r>
          </a:p>
        </p:txBody>
      </p:sp>
      <p:sp>
        <p:nvSpPr>
          <p:cNvPr id="5" name="Content Placeholder 4"/>
          <p:cNvSpPr>
            <a:spLocks noGrp="1"/>
          </p:cNvSpPr>
          <p:nvPr>
            <p:ph idx="1"/>
          </p:nvPr>
        </p:nvSpPr>
        <p:spPr>
          <a:xfrm>
            <a:off x="83372" y="1014795"/>
            <a:ext cx="8793162" cy="5370701"/>
          </a:xfrm>
        </p:spPr>
        <p:txBody>
          <a:bodyPr/>
          <a:lstStyle/>
          <a:p>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smtClean="0">
                <a:solidFill>
                  <a:schemeClr val="folHlink"/>
                </a:solidFill>
                <a:latin typeface="Arial" charset="0"/>
                <a:ea typeface="Times New Roman" pitchFamily="18" charset="0"/>
                <a:cs typeface="Tahoma" pitchFamily="34" charset="0"/>
              </a:rPr>
              <a:t>The </a:t>
            </a:r>
            <a:r>
              <a:rPr lang="en-ZA" sz="1200" kern="1200" dirty="0">
                <a:solidFill>
                  <a:schemeClr val="folHlink"/>
                </a:solidFill>
                <a:latin typeface="Arial" charset="0"/>
                <a:ea typeface="Times New Roman" pitchFamily="18" charset="0"/>
                <a:cs typeface="Tahoma" pitchFamily="34" charset="0"/>
              </a:rPr>
              <a:t>organ of state must make available the list of all suppliers registered on a database approved by the National Treasury to provide the required goods and services in respect of the applicable designated groups mentioned in sub-regulation (2) from which the tenderer must select a supplier.</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The discretionary 25% or more subcontracting it is still applicable (Regulation 12). Nothing prevents organs of state from enforcing subcontracting to contracts or projects below R30 million</a:t>
            </a:r>
            <a:r>
              <a:rPr lang="en-ZA" sz="1200" kern="1200" dirty="0" smtClean="0">
                <a:solidFill>
                  <a:schemeClr val="folHlink"/>
                </a:solidFill>
                <a:latin typeface="Arial" charset="0"/>
                <a:ea typeface="Times New Roman" pitchFamily="18" charset="0"/>
                <a:cs typeface="Tahoma" pitchFamily="34" charset="0"/>
              </a:rPr>
              <a:t>.</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gn="just">
              <a:lnSpc>
                <a:spcPct val="150000"/>
              </a:lnSpc>
              <a:buNone/>
            </a:pPr>
            <a:r>
              <a:rPr lang="en-ZA" sz="1400" b="1" kern="1200" dirty="0">
                <a:solidFill>
                  <a:schemeClr val="folHlink"/>
                </a:solidFill>
                <a:latin typeface="Arial" charset="0"/>
                <a:ea typeface="Times New Roman" pitchFamily="18" charset="0"/>
                <a:cs typeface="Tahoma" pitchFamily="34" charset="0"/>
              </a:rPr>
              <a:t>Regulation 12 – Subcontracting after award of tender</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(1) A person awarded a contract may only enter into a subcontracting arrangement with the approval of the organ of state.</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(2)  A person awarded a contract in relation to a designated sector, may not subcontract in such a manner that the local production and content of the overall value of the contract is reduced to below the stipulated minimum threshold.</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(3)  A person awarded a contract may not sub-contract more than 25% of the value of the contract to any other enterprise that does not have an equal or higher B-BBEE status level than the person concerned, unless the contract is sub-contracted to an Exempted Micro Enterprise that has the capability and ability to execute the sub-contract</a:t>
            </a:r>
          </a:p>
          <a:p>
            <a:pPr marL="0" indent="0">
              <a:buNone/>
            </a:pPr>
            <a:endParaRPr lang="en-ZA" sz="1200" kern="1200" dirty="0">
              <a:solidFill>
                <a:schemeClr val="folHlink"/>
              </a:solidFill>
              <a:latin typeface="Arial" charset="0"/>
              <a:ea typeface="Times New Roman" pitchFamily="18" charset="0"/>
              <a:cs typeface="Tahoma" pitchFamily="34" charset="0"/>
            </a:endParaRPr>
          </a:p>
          <a:p>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22</a:t>
            </a:fld>
            <a:endParaRPr lang="en-ZA" dirty="0">
              <a:solidFill>
                <a:srgbClr val="FFFFFF"/>
              </a:solidFill>
            </a:endParaRPr>
          </a:p>
        </p:txBody>
      </p:sp>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22</a:t>
            </a:fld>
            <a:endParaRPr lang="en-ZA" dirty="0">
              <a:solidFill>
                <a:schemeClr val="tx1"/>
              </a:solidFill>
            </a:endParaRPr>
          </a:p>
        </p:txBody>
      </p:sp>
    </p:spTree>
    <p:extLst>
      <p:ext uri="{BB962C8B-B14F-4D97-AF65-F5344CB8AC3E}">
        <p14:creationId xmlns:p14="http://schemas.microsoft.com/office/powerpoint/2010/main" val="6882824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23</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latin typeface="Arial"/>
              </a:rPr>
              <a:t>Joint Ventures (JVs) and Consortiums</a:t>
            </a:r>
          </a:p>
        </p:txBody>
      </p:sp>
      <p:sp>
        <p:nvSpPr>
          <p:cNvPr id="5" name="Rectangle 4"/>
          <p:cNvSpPr/>
          <p:nvPr/>
        </p:nvSpPr>
        <p:spPr>
          <a:xfrm>
            <a:off x="149542" y="1225112"/>
            <a:ext cx="8844915" cy="2828147"/>
          </a:xfrm>
          <a:prstGeom prst="rect">
            <a:avLst/>
          </a:prstGeom>
        </p:spPr>
        <p:txBody>
          <a:bodyPr wrap="square">
            <a:spAutoFit/>
          </a:bodyPr>
          <a:lstStyle/>
          <a:p>
            <a:pPr marL="171450" indent="-171450" algn="just">
              <a:lnSpc>
                <a:spcPct val="150000"/>
              </a:lnSpc>
              <a:buFont typeface="Arial" pitchFamily="34" charset="0"/>
              <a:buChar char="•"/>
            </a:pPr>
            <a:r>
              <a:rPr lang="en-ZA" sz="1200" dirty="0">
                <a:solidFill>
                  <a:srgbClr val="003366"/>
                </a:solidFill>
                <a:ea typeface="Times New Roman" pitchFamily="18" charset="0"/>
                <a:cs typeface="Tahoma" pitchFamily="34" charset="0"/>
              </a:rPr>
              <a:t>Incorporated JVs must submit the B-BBEE status of the entity. Unincorporated JVs must submit a consolidated B-BBEE scorecard as if they were a group structure for every separate bid.</a:t>
            </a:r>
          </a:p>
          <a:p>
            <a:pPr marL="171450" indent="-171450" algn="just">
              <a:lnSpc>
                <a:spcPct val="150000"/>
              </a:lnSpc>
              <a:buFont typeface="Arial" pitchFamily="34" charset="0"/>
              <a:buChar char="•"/>
            </a:pPr>
            <a:endParaRPr lang="en-ZA" sz="1200" dirty="0">
              <a:solidFill>
                <a:srgbClr val="003366"/>
              </a:solidFill>
              <a:ea typeface="Times New Roman" pitchFamily="18" charset="0"/>
              <a:cs typeface="Tahoma" pitchFamily="34" charset="0"/>
            </a:endParaRPr>
          </a:p>
          <a:p>
            <a:pPr marL="171450" indent="-171450" algn="just">
              <a:lnSpc>
                <a:spcPct val="150000"/>
              </a:lnSpc>
              <a:buFont typeface="Arial" pitchFamily="34" charset="0"/>
              <a:buChar char="•"/>
            </a:pPr>
            <a:r>
              <a:rPr lang="en-ZA" sz="1200" dirty="0">
                <a:solidFill>
                  <a:srgbClr val="003366"/>
                </a:solidFill>
                <a:ea typeface="Times New Roman" pitchFamily="18" charset="0"/>
                <a:cs typeface="Tahoma" pitchFamily="34" charset="0"/>
              </a:rPr>
              <a:t>Bidders must submit concrete proof of the existence of joint ventures and/or sub-contracting arrangements. SARS will accept signed agreements as acceptable proof of the existence of a joint venture and/or sub-contracting arrangement. </a:t>
            </a:r>
          </a:p>
          <a:p>
            <a:pPr marL="171450" indent="-171450" algn="just">
              <a:lnSpc>
                <a:spcPct val="150000"/>
              </a:lnSpc>
              <a:buFont typeface="Arial" pitchFamily="34" charset="0"/>
              <a:buChar char="•"/>
            </a:pPr>
            <a:endParaRPr lang="en-ZA" sz="1200" dirty="0">
              <a:solidFill>
                <a:srgbClr val="003366"/>
              </a:solidFill>
              <a:ea typeface="Times New Roman" pitchFamily="18" charset="0"/>
              <a:cs typeface="Tahoma" pitchFamily="34" charset="0"/>
            </a:endParaRPr>
          </a:p>
          <a:p>
            <a:pPr marL="171450" indent="-171450" algn="just">
              <a:lnSpc>
                <a:spcPct val="150000"/>
              </a:lnSpc>
              <a:buFont typeface="Arial" pitchFamily="34" charset="0"/>
              <a:buChar char="•"/>
            </a:pPr>
            <a:r>
              <a:rPr lang="en-ZA" sz="1200" dirty="0">
                <a:solidFill>
                  <a:srgbClr val="003366"/>
                </a:solidFill>
                <a:ea typeface="Times New Roman" pitchFamily="18" charset="0"/>
                <a:cs typeface="Tahoma" pitchFamily="34" charset="0"/>
              </a:rPr>
              <a:t>The joint venture and/or sub-contracting agreements must clearly set out the roles and responsibilities of the lead partner and the joint venture and/or sub-contracting party. The agreement must also clearly identify the lead partner, who shall be given the power of attorney to bind the other party / parties in respect of matters pertaining to the joint venture and/or sub-contracting arrangement.</a:t>
            </a:r>
          </a:p>
        </p:txBody>
      </p:sp>
    </p:spTree>
    <p:extLst>
      <p:ext uri="{BB962C8B-B14F-4D97-AF65-F5344CB8AC3E}">
        <p14:creationId xmlns:p14="http://schemas.microsoft.com/office/powerpoint/2010/main" val="14826245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24</a:t>
            </a:fld>
            <a:endParaRPr lang="en-ZA" dirty="0">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385059414"/>
              </p:ext>
            </p:extLst>
          </p:nvPr>
        </p:nvGraphicFramePr>
        <p:xfrm>
          <a:off x="495301" y="1322552"/>
          <a:ext cx="8153398" cy="3837523"/>
        </p:xfrm>
        <a:graphic>
          <a:graphicData uri="http://schemas.openxmlformats.org/drawingml/2006/table">
            <a:tbl>
              <a:tblPr firstRow="1" firstCol="1" bandRow="1"/>
              <a:tblGrid>
                <a:gridCol w="2779568"/>
                <a:gridCol w="2779568"/>
                <a:gridCol w="2594262"/>
              </a:tblGrid>
              <a:tr h="817881">
                <a:tc>
                  <a:txBody>
                    <a:bodyPr/>
                    <a:lstStyle/>
                    <a:p>
                      <a:pPr algn="ctr" eaLnBrk="0" fontAlgn="base" hangingPunct="0">
                        <a:spcBef>
                          <a:spcPts val="480"/>
                        </a:spcBef>
                        <a:spcAft>
                          <a:spcPts val="0"/>
                        </a:spcAft>
                      </a:pPr>
                      <a:r>
                        <a:rPr lang="en-US" sz="1200" b="1" kern="1200" baseline="0" dirty="0">
                          <a:effectLst/>
                          <a:latin typeface="Arial"/>
                          <a:ea typeface="Times New Roman"/>
                        </a:rPr>
                        <a:t>B-BBEE Status Level of Contributor</a:t>
                      </a:r>
                      <a:endParaRPr lang="en-ZA" sz="1200" baseline="0" dirty="0">
                        <a:effectLst/>
                        <a:latin typeface="Times New Roman"/>
                        <a:ea typeface="Times New Roman"/>
                      </a:endParaRPr>
                    </a:p>
                  </a:txBody>
                  <a:tcPr marL="34316" marR="34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eaLnBrk="0" fontAlgn="base" hangingPunct="0">
                        <a:spcBef>
                          <a:spcPts val="480"/>
                        </a:spcBef>
                        <a:spcAft>
                          <a:spcPts val="0"/>
                        </a:spcAft>
                      </a:pPr>
                      <a:r>
                        <a:rPr lang="en-US" sz="1200" b="1" kern="1200" baseline="0" dirty="0">
                          <a:effectLst/>
                          <a:latin typeface="Arial"/>
                          <a:ea typeface="Times New Roman"/>
                        </a:rPr>
                        <a:t>Number of points</a:t>
                      </a:r>
                      <a:endParaRPr lang="en-ZA" sz="1200" baseline="0" dirty="0">
                        <a:effectLst/>
                        <a:latin typeface="Times New Roman"/>
                        <a:ea typeface="Times New Roman"/>
                      </a:endParaRPr>
                    </a:p>
                    <a:p>
                      <a:pPr algn="ctr" eaLnBrk="0" fontAlgn="base" hangingPunct="0">
                        <a:spcBef>
                          <a:spcPts val="480"/>
                        </a:spcBef>
                        <a:spcAft>
                          <a:spcPts val="0"/>
                        </a:spcAft>
                      </a:pPr>
                      <a:r>
                        <a:rPr lang="en-US" sz="1200" b="1" kern="1200" baseline="0" dirty="0">
                          <a:effectLst/>
                          <a:latin typeface="Arial"/>
                          <a:ea typeface="Times New Roman"/>
                        </a:rPr>
                        <a:t>(90/10 system)</a:t>
                      </a:r>
                      <a:endParaRPr lang="en-ZA" sz="1200" baseline="0" dirty="0">
                        <a:effectLst/>
                        <a:latin typeface="Times New Roman"/>
                        <a:ea typeface="Times New Roman"/>
                      </a:endParaRPr>
                    </a:p>
                  </a:txBody>
                  <a:tcPr marL="34316" marR="34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eaLnBrk="0" fontAlgn="base" hangingPunct="0">
                        <a:spcBef>
                          <a:spcPts val="480"/>
                        </a:spcBef>
                        <a:spcAft>
                          <a:spcPts val="0"/>
                        </a:spcAft>
                      </a:pPr>
                      <a:r>
                        <a:rPr lang="en-US" sz="1200" b="1" kern="1200" baseline="0" dirty="0">
                          <a:effectLst/>
                          <a:latin typeface="Arial"/>
                          <a:ea typeface="Times New Roman"/>
                        </a:rPr>
                        <a:t>Number of points</a:t>
                      </a:r>
                      <a:endParaRPr lang="en-ZA" sz="1200" baseline="0" dirty="0">
                        <a:effectLst/>
                        <a:latin typeface="Times New Roman"/>
                        <a:ea typeface="Times New Roman"/>
                      </a:endParaRPr>
                    </a:p>
                    <a:p>
                      <a:pPr algn="ctr" eaLnBrk="0" fontAlgn="base" hangingPunct="0">
                        <a:spcBef>
                          <a:spcPts val="480"/>
                        </a:spcBef>
                        <a:spcAft>
                          <a:spcPts val="0"/>
                        </a:spcAft>
                      </a:pPr>
                      <a:r>
                        <a:rPr lang="en-US" sz="1200" b="1" kern="1200" baseline="0" dirty="0">
                          <a:effectLst/>
                          <a:latin typeface="Arial"/>
                          <a:ea typeface="Times New Roman"/>
                        </a:rPr>
                        <a:t>(80/20 system)</a:t>
                      </a:r>
                      <a:endParaRPr lang="en-ZA" sz="1200" baseline="0" dirty="0">
                        <a:effectLst/>
                        <a:latin typeface="Times New Roman"/>
                        <a:ea typeface="Times New Roman"/>
                      </a:endParaRPr>
                    </a:p>
                  </a:txBody>
                  <a:tcPr marL="34316" marR="34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r>
              <a:tr h="300425">
                <a:tc>
                  <a:txBody>
                    <a:bodyPr/>
                    <a:lstStyle/>
                    <a:p>
                      <a:pPr algn="ctr" eaLnBrk="0" fontAlgn="base" hangingPunct="0">
                        <a:spcBef>
                          <a:spcPts val="575"/>
                        </a:spcBef>
                        <a:spcAft>
                          <a:spcPts val="0"/>
                        </a:spcAft>
                      </a:pPr>
                      <a:r>
                        <a:rPr lang="en-US" sz="1200" kern="1200" dirty="0">
                          <a:effectLst/>
                          <a:latin typeface="Arial"/>
                          <a:ea typeface="Times New Roman"/>
                        </a:rPr>
                        <a:t>1</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10</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20</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425">
                <a:tc>
                  <a:txBody>
                    <a:bodyPr/>
                    <a:lstStyle/>
                    <a:p>
                      <a:pPr algn="ctr" eaLnBrk="0" fontAlgn="base" hangingPunct="0">
                        <a:spcBef>
                          <a:spcPts val="575"/>
                        </a:spcBef>
                        <a:spcAft>
                          <a:spcPts val="0"/>
                        </a:spcAft>
                      </a:pPr>
                      <a:r>
                        <a:rPr lang="en-US" sz="1200" kern="1200">
                          <a:effectLst/>
                          <a:latin typeface="Arial"/>
                          <a:ea typeface="Times New Roman"/>
                        </a:rPr>
                        <a:t>2</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9</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18</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425">
                <a:tc>
                  <a:txBody>
                    <a:bodyPr/>
                    <a:lstStyle/>
                    <a:p>
                      <a:pPr algn="ctr" eaLnBrk="0" fontAlgn="base" hangingPunct="0">
                        <a:spcBef>
                          <a:spcPts val="575"/>
                        </a:spcBef>
                        <a:spcAft>
                          <a:spcPts val="0"/>
                        </a:spcAft>
                      </a:pPr>
                      <a:r>
                        <a:rPr lang="en-US" sz="1200" kern="1200" dirty="0" smtClean="0">
                          <a:effectLst/>
                          <a:latin typeface="Arial"/>
                          <a:ea typeface="Times New Roman"/>
                        </a:rPr>
                        <a:t>3</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eaLnBrk="0" fontAlgn="base" hangingPunct="0">
                        <a:spcBef>
                          <a:spcPts val="575"/>
                        </a:spcBef>
                        <a:spcAft>
                          <a:spcPts val="0"/>
                        </a:spcAft>
                      </a:pPr>
                      <a:r>
                        <a:rPr lang="en-US" sz="1200" kern="1200" dirty="0">
                          <a:effectLst/>
                          <a:latin typeface="Arial"/>
                          <a:ea typeface="Times New Roman"/>
                        </a:rPr>
                        <a:t>6</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eaLnBrk="0" fontAlgn="base" hangingPunct="0">
                        <a:spcBef>
                          <a:spcPts val="575"/>
                        </a:spcBef>
                        <a:spcAft>
                          <a:spcPts val="0"/>
                        </a:spcAft>
                      </a:pPr>
                      <a:r>
                        <a:rPr lang="en-US" sz="1200" kern="1200" dirty="0">
                          <a:effectLst/>
                          <a:latin typeface="Arial"/>
                          <a:ea typeface="Times New Roman"/>
                        </a:rPr>
                        <a:t>14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1198">
                <a:tc>
                  <a:txBody>
                    <a:bodyPr/>
                    <a:lstStyle/>
                    <a:p>
                      <a:pPr algn="ctr" eaLnBrk="0" fontAlgn="base" hangingPunct="0">
                        <a:spcBef>
                          <a:spcPts val="575"/>
                        </a:spcBef>
                        <a:spcAft>
                          <a:spcPts val="0"/>
                        </a:spcAft>
                      </a:pPr>
                      <a:r>
                        <a:rPr lang="en-US" sz="1200" kern="1200" dirty="0">
                          <a:effectLst/>
                          <a:latin typeface="Arial"/>
                          <a:ea typeface="Times New Roman"/>
                        </a:rPr>
                        <a:t>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tabLst>
                          <a:tab pos="409575" algn="l"/>
                          <a:tab pos="788670" algn="ctr"/>
                        </a:tabLst>
                      </a:pPr>
                      <a:r>
                        <a:rPr lang="en-US" sz="1200" kern="1200" dirty="0" smtClean="0">
                          <a:effectLst/>
                          <a:latin typeface="Arial"/>
                          <a:ea typeface="Times New Roman"/>
                        </a:rPr>
                        <a:t>5</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12</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425">
                <a:tc>
                  <a:txBody>
                    <a:bodyPr/>
                    <a:lstStyle/>
                    <a:p>
                      <a:pPr algn="ctr" eaLnBrk="0" fontAlgn="base" hangingPunct="0">
                        <a:spcBef>
                          <a:spcPts val="575"/>
                        </a:spcBef>
                        <a:spcAft>
                          <a:spcPts val="0"/>
                        </a:spcAft>
                      </a:pPr>
                      <a:r>
                        <a:rPr lang="en-US" sz="1200" kern="1200" dirty="0">
                          <a:effectLst/>
                          <a:latin typeface="Arial"/>
                          <a:ea typeface="Times New Roman"/>
                        </a:rPr>
                        <a:t>5</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8</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425">
                <a:tc>
                  <a:txBody>
                    <a:bodyPr/>
                    <a:lstStyle/>
                    <a:p>
                      <a:pPr algn="ctr" eaLnBrk="0" fontAlgn="base" hangingPunct="0">
                        <a:spcBef>
                          <a:spcPts val="575"/>
                        </a:spcBef>
                        <a:spcAft>
                          <a:spcPts val="0"/>
                        </a:spcAft>
                      </a:pPr>
                      <a:r>
                        <a:rPr lang="en-US" sz="1200" kern="1200">
                          <a:effectLst/>
                          <a:latin typeface="Arial"/>
                          <a:ea typeface="Times New Roman"/>
                        </a:rPr>
                        <a:t>6</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3</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6</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425">
                <a:tc>
                  <a:txBody>
                    <a:bodyPr/>
                    <a:lstStyle/>
                    <a:p>
                      <a:pPr algn="ctr" eaLnBrk="0" fontAlgn="base" hangingPunct="0">
                        <a:spcBef>
                          <a:spcPts val="575"/>
                        </a:spcBef>
                        <a:spcAft>
                          <a:spcPts val="0"/>
                        </a:spcAft>
                      </a:pPr>
                      <a:r>
                        <a:rPr lang="en-US" sz="1200" kern="1200">
                          <a:effectLst/>
                          <a:latin typeface="Arial"/>
                          <a:ea typeface="Times New Roman"/>
                        </a:rPr>
                        <a:t>7</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2</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425">
                <a:tc>
                  <a:txBody>
                    <a:bodyPr/>
                    <a:lstStyle/>
                    <a:p>
                      <a:pPr algn="ctr" eaLnBrk="0" fontAlgn="base" hangingPunct="0">
                        <a:spcBef>
                          <a:spcPts val="575"/>
                        </a:spcBef>
                        <a:spcAft>
                          <a:spcPts val="0"/>
                        </a:spcAft>
                      </a:pPr>
                      <a:r>
                        <a:rPr lang="en-US" sz="1200" kern="1200">
                          <a:effectLst/>
                          <a:latin typeface="Arial"/>
                          <a:ea typeface="Times New Roman"/>
                        </a:rPr>
                        <a:t>8</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1</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2</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469">
                <a:tc>
                  <a:txBody>
                    <a:bodyPr/>
                    <a:lstStyle/>
                    <a:p>
                      <a:pPr algn="ctr" eaLnBrk="0" fontAlgn="base" hangingPunct="0">
                        <a:spcBef>
                          <a:spcPts val="575"/>
                        </a:spcBef>
                        <a:spcAft>
                          <a:spcPts val="0"/>
                        </a:spcAft>
                      </a:pPr>
                      <a:r>
                        <a:rPr lang="en-US" sz="1200" kern="1200">
                          <a:effectLst/>
                          <a:latin typeface="Arial"/>
                          <a:ea typeface="Times New Roman"/>
                        </a:rPr>
                        <a:t>Non-compliant contributor</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0</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0</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smtClean="0">
                <a:solidFill>
                  <a:srgbClr val="FFFFFF"/>
                </a:solidFill>
                <a:effectLst>
                  <a:outerShdw blurRad="38100" dist="38100" dir="2700000" algn="tl">
                    <a:srgbClr val="000000">
                      <a:alpha val="43137"/>
                    </a:srgbClr>
                  </a:outerShdw>
                </a:effectLst>
                <a:latin typeface="Arial"/>
              </a:rPr>
              <a:t>BBBEE Points</a:t>
            </a:r>
            <a:endParaRPr lang="en-ZA" sz="2000" b="1" dirty="0">
              <a:solidFill>
                <a:srgbClr val="FFFFFF"/>
              </a:solidFill>
              <a:effectLst>
                <a:outerShdw blurRad="38100" dist="38100" dir="2700000" algn="tl">
                  <a:srgbClr val="000000">
                    <a:alpha val="43137"/>
                  </a:srgbClr>
                </a:outerShdw>
              </a:effectLst>
              <a:latin typeface="Arial"/>
            </a:endParaRPr>
          </a:p>
        </p:txBody>
      </p:sp>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24</a:t>
            </a:fld>
            <a:endParaRPr lang="en-ZA" dirty="0">
              <a:solidFill>
                <a:schemeClr val="tx1"/>
              </a:solidFill>
            </a:endParaRPr>
          </a:p>
        </p:txBody>
      </p:sp>
    </p:spTree>
    <p:extLst>
      <p:ext uri="{BB962C8B-B14F-4D97-AF65-F5344CB8AC3E}">
        <p14:creationId xmlns:p14="http://schemas.microsoft.com/office/powerpoint/2010/main" val="33082433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25</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3. </a:t>
            </a:r>
            <a:r>
              <a:rPr lang="en-ZA" sz="2000" b="1" dirty="0" smtClean="0">
                <a:solidFill>
                  <a:srgbClr val="BFBFBF"/>
                </a:solidFill>
              </a:rPr>
              <a:t>Background &amp; Scope of work</a:t>
            </a:r>
          </a:p>
          <a:p>
            <a:pPr marL="228600" indent="-228600">
              <a:lnSpc>
                <a:spcPct val="135000"/>
              </a:lnSpc>
              <a:spcBef>
                <a:spcPct val="75000"/>
              </a:spcBef>
              <a:spcAft>
                <a:spcPct val="10000"/>
              </a:spcAft>
              <a:buClr>
                <a:schemeClr val="accent1"/>
              </a:buClr>
            </a:pPr>
            <a:r>
              <a:rPr lang="en-ZA" sz="2000" b="1" dirty="0" smtClean="0">
                <a:solidFill>
                  <a:srgbClr val="BFBFBF"/>
                </a:solidFill>
              </a:rPr>
              <a:t>4</a:t>
            </a:r>
            <a:r>
              <a:rPr lang="en-ZA" sz="2000" b="1" dirty="0">
                <a:solidFill>
                  <a:srgbClr val="BFBFBF"/>
                </a:solidFill>
              </a:rPr>
              <a:t>. </a:t>
            </a:r>
            <a:r>
              <a:rPr lang="en-ZA" sz="2000" b="1" dirty="0" smtClean="0">
                <a:solidFill>
                  <a:srgbClr val="BFBFBF"/>
                </a:solidFill>
              </a:rPr>
              <a:t>Bid Evaluation Process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5</a:t>
            </a:r>
            <a:r>
              <a:rPr lang="en-ZA" sz="2000" b="1" dirty="0" smtClean="0">
                <a:solidFill>
                  <a:srgbClr val="BFBFBF"/>
                </a:solidFill>
              </a:rPr>
              <a:t>. </a:t>
            </a:r>
            <a:r>
              <a:rPr lang="en-ZA" sz="2000" b="1" dirty="0">
                <a:solidFill>
                  <a:srgbClr val="BFBFBF"/>
                </a:solidFill>
              </a:rPr>
              <a:t>Price and BBBEE</a:t>
            </a:r>
          </a:p>
          <a:p>
            <a:pPr marL="228600" indent="-228600">
              <a:lnSpc>
                <a:spcPct val="135000"/>
              </a:lnSpc>
              <a:spcBef>
                <a:spcPct val="75000"/>
              </a:spcBef>
              <a:spcAft>
                <a:spcPct val="10000"/>
              </a:spcAft>
              <a:buClr>
                <a:schemeClr val="accent1"/>
              </a:buClr>
            </a:pPr>
            <a:r>
              <a:rPr lang="en-ZA" sz="2000" b="1" dirty="0">
                <a:solidFill>
                  <a:srgbClr val="FF0000"/>
                </a:solidFill>
              </a:rPr>
              <a:t>6</a:t>
            </a:r>
            <a:r>
              <a:rPr lang="en-ZA" sz="2000" b="1" dirty="0" smtClean="0">
                <a:solidFill>
                  <a:srgbClr val="FF0000"/>
                </a:solidFill>
              </a:rPr>
              <a:t>. Draft </a:t>
            </a:r>
            <a:r>
              <a:rPr lang="en-ZA" sz="2000" b="1" dirty="0">
                <a:solidFill>
                  <a:srgbClr val="FF0000"/>
                </a:solidFill>
              </a:rPr>
              <a:t>SLA</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a:t>
            </a:r>
            <a:r>
              <a:rPr lang="en-ZA" sz="2000" b="1" dirty="0">
                <a:solidFill>
                  <a:schemeClr val="tx2"/>
                </a:solidFill>
              </a:rPr>
              <a:t>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Table of Content</a:t>
            </a:r>
          </a:p>
        </p:txBody>
      </p:sp>
    </p:spTree>
    <p:extLst>
      <p:ext uri="{BB962C8B-B14F-4D97-AF65-F5344CB8AC3E}">
        <p14:creationId xmlns:p14="http://schemas.microsoft.com/office/powerpoint/2010/main" val="28869854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80134" y="-3175"/>
            <a:ext cx="35266" cy="76944"/>
          </a:xfrm>
        </p:spPr>
        <p:txBody>
          <a:bodyPr/>
          <a:lstStyle/>
          <a:p>
            <a:pPr>
              <a:defRPr/>
            </a:pPr>
            <a:fld id="{6EBFA4D0-3530-4B6B-9F3B-7DF38293B480}" type="slidenum">
              <a:rPr lang="en-GB" smtClean="0"/>
              <a:pPr>
                <a:defRPr/>
              </a:pPr>
              <a:t>26</a:t>
            </a:fld>
            <a:endParaRPr lang="en-GB" dirty="0"/>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Service Level Agreement</a:t>
            </a:r>
          </a:p>
        </p:txBody>
      </p:sp>
      <p:sp>
        <p:nvSpPr>
          <p:cNvPr id="6" name="Content Placeholder 2"/>
          <p:cNvSpPr txBox="1">
            <a:spLocks/>
          </p:cNvSpPr>
          <p:nvPr/>
        </p:nvSpPr>
        <p:spPr>
          <a:xfrm>
            <a:off x="94933" y="902334"/>
            <a:ext cx="8793162" cy="4563045"/>
          </a:xfrm>
          <a:prstGeom prst="rect">
            <a:avLst/>
          </a:prstGeom>
        </p:spPr>
        <p:txBody>
          <a:bodyPr/>
          <a:lst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a:lstStyle>
          <a:p>
            <a:pPr marL="0" indent="0" algn="just">
              <a:buFontTx/>
              <a:buNone/>
            </a:pPr>
            <a:r>
              <a:rPr lang="en-GB" kern="0" dirty="0" smtClean="0">
                <a:solidFill>
                  <a:schemeClr val="tx2">
                    <a:lumMod val="75000"/>
                  </a:schemeClr>
                </a:solidFill>
                <a:latin typeface="Arial" panose="020B0604020202020204" pitchFamily="34" charset="0"/>
                <a:cs typeface="Arial" panose="020B0604020202020204" pitchFamily="34" charset="0"/>
              </a:rPr>
              <a:t> </a:t>
            </a:r>
            <a:endParaRPr lang="en-ZA" kern="0" dirty="0" smtClean="0">
              <a:solidFill>
                <a:schemeClr val="tx2">
                  <a:lumMod val="75000"/>
                </a:schemeClr>
              </a:solidFill>
              <a:latin typeface="Arial" panose="020B0604020202020204" pitchFamily="34" charset="0"/>
              <a:cs typeface="Arial" panose="020B0604020202020204" pitchFamily="34" charset="0"/>
            </a:endParaRPr>
          </a:p>
          <a:p>
            <a:pPr marL="0" indent="0" algn="just">
              <a:buNone/>
            </a:pPr>
            <a:r>
              <a:rPr lang="en-ZA" sz="1800" kern="0" dirty="0">
                <a:solidFill>
                  <a:schemeClr val="tx2">
                    <a:lumMod val="75000"/>
                  </a:schemeClr>
                </a:solidFill>
                <a:latin typeface="Arial" panose="020B0604020202020204" pitchFamily="34" charset="0"/>
                <a:cs typeface="Arial" panose="020B0604020202020204" pitchFamily="34" charset="0"/>
              </a:rPr>
              <a:t>Service Providers are requested to: </a:t>
            </a:r>
            <a:endParaRPr lang="en-ZA" sz="1800" kern="0" dirty="0" smtClean="0">
              <a:solidFill>
                <a:schemeClr val="tx2">
                  <a:lumMod val="75000"/>
                </a:schemeClr>
              </a:solidFill>
              <a:latin typeface="Arial" panose="020B0604020202020204" pitchFamily="34" charset="0"/>
              <a:cs typeface="Arial" panose="020B0604020202020204" pitchFamily="34" charset="0"/>
            </a:endParaRPr>
          </a:p>
          <a:p>
            <a:pPr marL="0" indent="0" algn="just">
              <a:buNone/>
            </a:pPr>
            <a:endParaRPr lang="en-ZA" sz="1800" kern="0" dirty="0">
              <a:solidFill>
                <a:schemeClr val="tx2">
                  <a:lumMod val="75000"/>
                </a:schemeClr>
              </a:solidFill>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Comment on the terms and conditions set out in the </a:t>
            </a:r>
            <a:r>
              <a:rPr lang="en-ZA" sz="1800" kern="0" dirty="0" smtClean="0">
                <a:solidFill>
                  <a:schemeClr val="tx2">
                    <a:lumMod val="75000"/>
                  </a:schemeClr>
                </a:solidFill>
                <a:latin typeface="Arial" panose="020B0604020202020204" pitchFamily="34" charset="0"/>
                <a:cs typeface="Arial" panose="020B0604020202020204" pitchFamily="34" charset="0"/>
              </a:rPr>
              <a:t>services </a:t>
            </a:r>
            <a:r>
              <a:rPr lang="en-ZA" sz="1800" kern="0" dirty="0">
                <a:solidFill>
                  <a:schemeClr val="tx2">
                    <a:lumMod val="75000"/>
                  </a:schemeClr>
                </a:solidFill>
                <a:latin typeface="Arial" panose="020B0604020202020204" pitchFamily="34" charset="0"/>
                <a:cs typeface="Arial" panose="020B0604020202020204" pitchFamily="34" charset="0"/>
              </a:rPr>
              <a:t>a</a:t>
            </a:r>
            <a:r>
              <a:rPr lang="en-ZA" sz="1800" kern="0" dirty="0" smtClean="0">
                <a:solidFill>
                  <a:schemeClr val="tx2">
                    <a:lumMod val="75000"/>
                  </a:schemeClr>
                </a:solidFill>
                <a:latin typeface="Arial" panose="020B0604020202020204" pitchFamily="34" charset="0"/>
                <a:cs typeface="Arial" panose="020B0604020202020204" pitchFamily="34" charset="0"/>
              </a:rPr>
              <a:t>greement </a:t>
            </a:r>
            <a:r>
              <a:rPr lang="en-ZA" sz="1800" kern="0" dirty="0">
                <a:solidFill>
                  <a:schemeClr val="tx2">
                    <a:lumMod val="75000"/>
                  </a:schemeClr>
                </a:solidFill>
                <a:latin typeface="Arial" panose="020B0604020202020204" pitchFamily="34" charset="0"/>
                <a:cs typeface="Arial" panose="020B0604020202020204" pitchFamily="34" charset="0"/>
              </a:rPr>
              <a:t>and where necessary, make proposals to the terms and conditions; </a:t>
            </a:r>
          </a:p>
          <a:p>
            <a:pPr algn="just">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Each comment and/or amendment must be explained; and </a:t>
            </a:r>
          </a:p>
          <a:p>
            <a:pPr algn="just">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All changes and/or amendments to the </a:t>
            </a:r>
            <a:r>
              <a:rPr lang="en-ZA" sz="1800" kern="0" dirty="0" smtClean="0">
                <a:solidFill>
                  <a:schemeClr val="tx2">
                    <a:lumMod val="75000"/>
                  </a:schemeClr>
                </a:solidFill>
                <a:latin typeface="Arial" panose="020B0604020202020204" pitchFamily="34" charset="0"/>
                <a:cs typeface="Arial" panose="020B0604020202020204" pitchFamily="34" charset="0"/>
              </a:rPr>
              <a:t>services </a:t>
            </a:r>
            <a:r>
              <a:rPr lang="en-ZA" sz="1800" kern="0" dirty="0">
                <a:solidFill>
                  <a:schemeClr val="tx2">
                    <a:lumMod val="75000"/>
                  </a:schemeClr>
                </a:solidFill>
                <a:latin typeface="Arial" panose="020B0604020202020204" pitchFamily="34" charset="0"/>
                <a:cs typeface="Arial" panose="020B0604020202020204" pitchFamily="34" charset="0"/>
              </a:rPr>
              <a:t>a</a:t>
            </a:r>
            <a:r>
              <a:rPr lang="en-ZA" sz="1800" kern="0" dirty="0" smtClean="0">
                <a:solidFill>
                  <a:schemeClr val="tx2">
                    <a:lumMod val="75000"/>
                  </a:schemeClr>
                </a:solidFill>
                <a:latin typeface="Arial" panose="020B0604020202020204" pitchFamily="34" charset="0"/>
                <a:cs typeface="Arial" panose="020B0604020202020204" pitchFamily="34" charset="0"/>
              </a:rPr>
              <a:t>greement </a:t>
            </a:r>
            <a:r>
              <a:rPr lang="en-ZA" sz="1800" kern="0" dirty="0">
                <a:solidFill>
                  <a:schemeClr val="tx2">
                    <a:lumMod val="75000"/>
                  </a:schemeClr>
                </a:solidFill>
                <a:latin typeface="Arial" panose="020B0604020202020204" pitchFamily="34" charset="0"/>
                <a:cs typeface="Arial" panose="020B0604020202020204" pitchFamily="34" charset="0"/>
              </a:rPr>
              <a:t>must be in an easily identifiable colour font and tracked for ease of reference. </a:t>
            </a:r>
          </a:p>
          <a:p>
            <a:pPr algn="just">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SARS reserves the right to accept or reject any or all amendments or additions proposed by a </a:t>
            </a:r>
            <a:r>
              <a:rPr lang="en-ZA" sz="1800" kern="0" dirty="0" smtClean="0">
                <a:solidFill>
                  <a:schemeClr val="tx2">
                    <a:lumMod val="75000"/>
                  </a:schemeClr>
                </a:solidFill>
                <a:latin typeface="Arial" panose="020B0604020202020204" pitchFamily="34" charset="0"/>
                <a:cs typeface="Arial" panose="020B0604020202020204" pitchFamily="34" charset="0"/>
              </a:rPr>
              <a:t>service </a:t>
            </a:r>
            <a:r>
              <a:rPr lang="en-ZA" sz="1800" kern="0" dirty="0">
                <a:solidFill>
                  <a:schemeClr val="tx2">
                    <a:lumMod val="75000"/>
                  </a:schemeClr>
                </a:solidFill>
                <a:latin typeface="Arial" panose="020B0604020202020204" pitchFamily="34" charset="0"/>
                <a:cs typeface="Arial" panose="020B0604020202020204" pitchFamily="34" charset="0"/>
              </a:rPr>
              <a:t>p</a:t>
            </a:r>
            <a:r>
              <a:rPr lang="en-ZA" sz="1800" kern="0" dirty="0" smtClean="0">
                <a:solidFill>
                  <a:schemeClr val="tx2">
                    <a:lumMod val="75000"/>
                  </a:schemeClr>
                </a:solidFill>
                <a:latin typeface="Arial" panose="020B0604020202020204" pitchFamily="34" charset="0"/>
                <a:cs typeface="Arial" panose="020B0604020202020204" pitchFamily="34" charset="0"/>
              </a:rPr>
              <a:t>rovider </a:t>
            </a:r>
            <a:r>
              <a:rPr lang="en-ZA" sz="1800" kern="0" dirty="0">
                <a:solidFill>
                  <a:schemeClr val="tx2">
                    <a:lumMod val="75000"/>
                  </a:schemeClr>
                </a:solidFill>
                <a:latin typeface="Arial" panose="020B0604020202020204" pitchFamily="34" charset="0"/>
                <a:cs typeface="Arial" panose="020B0604020202020204" pitchFamily="34" charset="0"/>
              </a:rPr>
              <a:t>if such amendments or additions are unacceptable to SARS or pose a risk to the organisation</a:t>
            </a:r>
            <a:r>
              <a:rPr lang="en-ZA" sz="1800" dirty="0">
                <a:solidFill>
                  <a:schemeClr val="tx2">
                    <a:lumMod val="75000"/>
                  </a:schemeClr>
                </a:solidFill>
                <a:latin typeface="Arial" panose="020B0604020202020204" pitchFamily="34" charset="0"/>
                <a:cs typeface="Arial" panose="020B0604020202020204" pitchFamily="34" charset="0"/>
              </a:rPr>
              <a:t>. </a:t>
            </a:r>
            <a:endParaRPr lang="en-ZA" sz="1800" dirty="0" smtClean="0">
              <a:solidFill>
                <a:schemeClr val="tx2">
                  <a:lumMod val="75000"/>
                </a:schemeClr>
              </a:solidFill>
              <a:latin typeface="Arial" panose="020B0604020202020204" pitchFamily="34" charset="0"/>
              <a:cs typeface="Arial" panose="020B0604020202020204" pitchFamily="34" charset="0"/>
            </a:endParaRPr>
          </a:p>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smtClean="0">
              <a:solidFill>
                <a:schemeClr val="tx2">
                  <a:lumMod val="75000"/>
                </a:schemeClr>
              </a:solidFill>
              <a:latin typeface="Arial" panose="020B0604020202020204" pitchFamily="34" charset="0"/>
              <a:cs typeface="Arial" panose="020B0604020202020204" pitchFamily="34" charset="0"/>
            </a:endParaRPr>
          </a:p>
          <a:p>
            <a:pPr marL="0" indent="0" algn="just">
              <a:buFontTx/>
              <a:buNone/>
            </a:pPr>
            <a:endParaRPr lang="en-ZA" sz="1200" kern="0" dirty="0" smtClean="0">
              <a:solidFill>
                <a:schemeClr val="tx2">
                  <a:lumMod val="75000"/>
                </a:schemeClr>
              </a:solidFill>
              <a:latin typeface="Arial" panose="020B0604020202020204" pitchFamily="34" charset="0"/>
              <a:cs typeface="Arial" panose="020B0604020202020204" pitchFamily="34" charset="0"/>
            </a:endParaRPr>
          </a:p>
          <a:p>
            <a:pPr algn="just"/>
            <a:endParaRPr lang="en-ZA" sz="1200" kern="0" dirty="0">
              <a:solidFill>
                <a:schemeClr val="tx2">
                  <a:lumMod val="75000"/>
                </a:schemeClr>
              </a:solidFill>
              <a:latin typeface="Arial" panose="020B0604020202020204" pitchFamily="34" charset="0"/>
              <a:cs typeface="Arial" panose="020B0604020202020204" pitchFamily="34" charset="0"/>
            </a:endParaRPr>
          </a:p>
        </p:txBody>
      </p:sp>
      <p:sp>
        <p:nvSpPr>
          <p:cNvPr id="7" name="Slide Number Placeholder 7"/>
          <p:cNvSpPr>
            <a:spLocks noGrp="1"/>
          </p:cNvSpPr>
          <p:nvPr>
            <p:ph type="sldNum" sz="quarter" idx="11"/>
          </p:nvPr>
        </p:nvSpPr>
        <p:spPr>
          <a:xfrm>
            <a:off x="6963021" y="6519723"/>
            <a:ext cx="862012" cy="184666"/>
          </a:xfrm>
        </p:spPr>
        <p:txBody>
          <a:bodyPr/>
          <a:lstStyle/>
          <a:p>
            <a:pPr algn="ctr">
              <a:defRPr/>
            </a:pPr>
            <a:r>
              <a:rPr lang="en-ZA" dirty="0" smtClean="0">
                <a:solidFill>
                  <a:schemeClr val="tx1"/>
                </a:solidFill>
              </a:rPr>
              <a:t>               </a:t>
            </a:r>
            <a:fld id="{1D46AC71-C261-4AF3-BFB1-CCAEF8821007}" type="slidenum">
              <a:rPr lang="en-ZA" smtClean="0">
                <a:solidFill>
                  <a:schemeClr val="tx1"/>
                </a:solidFill>
              </a:rPr>
              <a:pPr algn="ctr">
                <a:defRPr/>
              </a:pPr>
              <a:t>26</a:t>
            </a:fld>
            <a:endParaRPr lang="en-ZA" dirty="0">
              <a:solidFill>
                <a:schemeClr val="tx1"/>
              </a:solidFill>
            </a:endParaRPr>
          </a:p>
        </p:txBody>
      </p:sp>
    </p:spTree>
    <p:extLst>
      <p:ext uri="{BB962C8B-B14F-4D97-AF65-F5344CB8AC3E}">
        <p14:creationId xmlns:p14="http://schemas.microsoft.com/office/powerpoint/2010/main" val="26833310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fld id="{1D46AC71-C261-4AF3-BFB1-CCAEF8821007}" type="slidenum">
              <a:rPr lang="en-ZA" smtClean="0">
                <a:solidFill>
                  <a:schemeClr val="tx1"/>
                </a:solidFill>
              </a:rPr>
              <a:pPr algn="ctr">
                <a:defRPr/>
              </a:pPr>
              <a:t>27</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3. </a:t>
            </a:r>
            <a:r>
              <a:rPr lang="en-ZA" sz="2000" b="1" dirty="0" smtClean="0">
                <a:solidFill>
                  <a:srgbClr val="BFBFBF"/>
                </a:solidFill>
              </a:rPr>
              <a:t>Background &amp; </a:t>
            </a:r>
            <a:r>
              <a:rPr lang="en-ZA" sz="2000" b="1" dirty="0">
                <a:solidFill>
                  <a:schemeClr val="bg1">
                    <a:lumMod val="75000"/>
                  </a:schemeClr>
                </a:solidFill>
              </a:rPr>
              <a:t>Scope of </a:t>
            </a:r>
            <a:r>
              <a:rPr lang="en-ZA" sz="2000" b="1" dirty="0" smtClean="0">
                <a:solidFill>
                  <a:schemeClr val="bg1">
                    <a:lumMod val="75000"/>
                  </a:schemeClr>
                </a:solidFill>
              </a:rPr>
              <a:t>Work</a:t>
            </a:r>
            <a:endParaRPr lang="en-ZA" sz="2000" b="1" dirty="0" smtClean="0">
              <a:solidFill>
                <a:srgbClr val="BFBFBF"/>
              </a:solidFill>
            </a:endParaRPr>
          </a:p>
          <a:p>
            <a:pPr marL="228600" indent="-228600">
              <a:lnSpc>
                <a:spcPct val="135000"/>
              </a:lnSpc>
              <a:spcBef>
                <a:spcPct val="75000"/>
              </a:spcBef>
              <a:spcAft>
                <a:spcPct val="10000"/>
              </a:spcAft>
              <a:buClr>
                <a:schemeClr val="accent1"/>
              </a:buClr>
            </a:pPr>
            <a:r>
              <a:rPr lang="en-ZA" sz="2000" b="1" dirty="0" smtClean="0">
                <a:solidFill>
                  <a:srgbClr val="BFBFBF"/>
                </a:solidFill>
              </a:rPr>
              <a:t>4</a:t>
            </a:r>
            <a:r>
              <a:rPr lang="en-ZA" sz="2000" b="1" dirty="0">
                <a:solidFill>
                  <a:srgbClr val="BFBFBF"/>
                </a:solidFill>
              </a:rPr>
              <a:t>. </a:t>
            </a:r>
            <a:r>
              <a:rPr lang="en-ZA" sz="2000" b="1" dirty="0" smtClean="0">
                <a:solidFill>
                  <a:srgbClr val="BFBFBF"/>
                </a:solidFill>
              </a:rPr>
              <a:t>Bid Evaluation Process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5</a:t>
            </a:r>
            <a:r>
              <a:rPr lang="en-ZA" sz="2000" b="1" dirty="0" smtClean="0">
                <a:solidFill>
                  <a:srgbClr val="BFBFBF"/>
                </a:solidFill>
              </a:rPr>
              <a:t>. Price &amp; BBBEE</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6</a:t>
            </a:r>
            <a:r>
              <a:rPr lang="en-ZA" sz="2000" b="1" dirty="0" smtClean="0">
                <a:solidFill>
                  <a:srgbClr val="BFBFBF"/>
                </a:solidFill>
              </a:rPr>
              <a:t>. Draft </a:t>
            </a:r>
            <a:r>
              <a:rPr lang="en-ZA" sz="2000" b="1" dirty="0">
                <a:solidFill>
                  <a:srgbClr val="BFBFBF"/>
                </a:solidFill>
              </a:rPr>
              <a:t>SLA</a:t>
            </a:r>
          </a:p>
          <a:p>
            <a:pPr marL="228600" indent="-228600">
              <a:lnSpc>
                <a:spcPct val="135000"/>
              </a:lnSpc>
              <a:spcBef>
                <a:spcPct val="75000"/>
              </a:spcBef>
              <a:spcAft>
                <a:spcPct val="10000"/>
              </a:spcAft>
              <a:buClr>
                <a:schemeClr val="accent1"/>
              </a:buClr>
            </a:pPr>
            <a:r>
              <a:rPr lang="en-ZA" sz="2000" b="1" dirty="0">
                <a:solidFill>
                  <a:srgbClr val="FF0000"/>
                </a:solidFill>
              </a:rPr>
              <a:t>7</a:t>
            </a:r>
            <a:r>
              <a:rPr lang="en-ZA" sz="2000" b="1" dirty="0" smtClean="0">
                <a:solidFill>
                  <a:srgbClr val="FF0000"/>
                </a:solidFill>
              </a:rPr>
              <a:t>. </a:t>
            </a:r>
            <a:r>
              <a:rPr lang="en-ZA" sz="2000" b="1" dirty="0">
                <a:solidFill>
                  <a:srgbClr val="FF0000"/>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a:t>
            </a:r>
            <a:r>
              <a:rPr lang="en-ZA" sz="2000" b="1" dirty="0">
                <a:solidFill>
                  <a:schemeClr val="tx2"/>
                </a:solidFill>
              </a:rPr>
              <a:t>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Table of Content</a:t>
            </a:r>
          </a:p>
        </p:txBody>
      </p:sp>
    </p:spTree>
    <p:extLst>
      <p:ext uri="{BB962C8B-B14F-4D97-AF65-F5344CB8AC3E}">
        <p14:creationId xmlns:p14="http://schemas.microsoft.com/office/powerpoint/2010/main" val="9204087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28</a:t>
            </a:fld>
            <a:endParaRPr lang="en-ZA" dirty="0">
              <a:solidFill>
                <a:schemeClr val="tx1"/>
              </a:solidFill>
            </a:endParaRPr>
          </a:p>
        </p:txBody>
      </p:sp>
      <p:pic>
        <p:nvPicPr>
          <p:cNvPr id="9" name="Picture 5" descr="CD2"/>
          <p:cNvPicPr>
            <a:picLocks noChangeAspect="1" noChangeArrowheads="1"/>
          </p:cNvPicPr>
          <p:nvPr/>
        </p:nvPicPr>
        <p:blipFill>
          <a:blip r:embed="rId3"/>
          <a:srcRect/>
          <a:stretch>
            <a:fillRect/>
          </a:stretch>
        </p:blipFill>
        <p:spPr bwMode="auto">
          <a:xfrm>
            <a:off x="5429250" y="2722563"/>
            <a:ext cx="1114425" cy="1104900"/>
          </a:xfrm>
          <a:prstGeom prst="rect">
            <a:avLst/>
          </a:prstGeom>
          <a:noFill/>
          <a:ln w="9525">
            <a:noFill/>
            <a:miter lim="800000"/>
            <a:headEnd/>
            <a:tailEnd/>
          </a:ln>
        </p:spPr>
      </p:pic>
      <p:sp>
        <p:nvSpPr>
          <p:cNvPr id="11" name="Text Box 8"/>
          <p:cNvSpPr txBox="1">
            <a:spLocks noChangeArrowheads="1"/>
          </p:cNvSpPr>
          <p:nvPr/>
        </p:nvSpPr>
        <p:spPr bwMode="auto">
          <a:xfrm>
            <a:off x="4714875" y="293687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14625" y="4286250"/>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643063" y="4857750"/>
            <a:ext cx="5429250" cy="641350"/>
          </a:xfrm>
          <a:prstGeom prst="rect">
            <a:avLst/>
          </a:prstGeom>
          <a:noFill/>
          <a:ln w="9525">
            <a:noFill/>
            <a:miter lim="800000"/>
            <a:headEnd/>
            <a:tailEnd/>
          </a:ln>
        </p:spPr>
        <p:txBody>
          <a:bodyPr>
            <a:spAutoFit/>
          </a:bodyPr>
          <a:lstStyle/>
          <a:p>
            <a:pPr algn="ctr"/>
            <a:r>
              <a:rPr lang="en-ZA" sz="1800" dirty="0">
                <a:solidFill>
                  <a:schemeClr val="tx2"/>
                </a:solidFill>
              </a:rPr>
              <a:t>SARS Brooklyn Bridge,570 Fehrsen Street, Linton House, Brooklyn</a:t>
            </a:r>
          </a:p>
        </p:txBody>
      </p:sp>
      <p:sp>
        <p:nvSpPr>
          <p:cNvPr id="14" name="TextBox 12"/>
          <p:cNvSpPr txBox="1">
            <a:spLocks noChangeArrowheads="1"/>
          </p:cNvSpPr>
          <p:nvPr/>
        </p:nvSpPr>
        <p:spPr bwMode="auto">
          <a:xfrm>
            <a:off x="785813" y="5643563"/>
            <a:ext cx="7431087" cy="646331"/>
          </a:xfrm>
          <a:prstGeom prst="rect">
            <a:avLst/>
          </a:prstGeom>
          <a:noFill/>
          <a:ln w="9525">
            <a:noFill/>
            <a:miter lim="800000"/>
            <a:headEnd/>
            <a:tailEnd/>
          </a:ln>
        </p:spPr>
        <p:txBody>
          <a:bodyPr>
            <a:spAutoFit/>
          </a:bodyPr>
          <a:lstStyle/>
          <a:p>
            <a:r>
              <a:rPr lang="en-ZA" sz="1800" dirty="0">
                <a:solidFill>
                  <a:schemeClr val="tx2"/>
                </a:solidFill>
              </a:rPr>
              <a:t>Any enquiries must be referred, in writing via email to:</a:t>
            </a:r>
          </a:p>
          <a:p>
            <a:r>
              <a:rPr lang="en-ZA" sz="1800" dirty="0">
                <a:solidFill>
                  <a:schemeClr val="tx2"/>
                </a:solidFill>
              </a:rPr>
              <a:t> </a:t>
            </a:r>
            <a:r>
              <a:rPr lang="en-ZA" dirty="0">
                <a:solidFill>
                  <a:schemeClr val="tx2"/>
                </a:solidFill>
                <a:hlinkClick r:id="rId4"/>
              </a:rPr>
              <a:t>tenderoffice@sars.gov.za </a:t>
            </a:r>
            <a:r>
              <a:rPr lang="en-ZA" dirty="0" smtClean="0">
                <a:solidFill>
                  <a:schemeClr val="tx2"/>
                </a:solidFill>
              </a:rPr>
              <a:t> and cc </a:t>
            </a:r>
            <a:r>
              <a:rPr lang="en-ZA" sz="1800" dirty="0" smtClean="0">
                <a:solidFill>
                  <a:schemeClr val="tx2"/>
                </a:solidFill>
                <a:hlinkClick r:id="rId5"/>
              </a:rPr>
              <a:t>rft-professionalservices@sars.gov.za</a:t>
            </a:r>
            <a:r>
              <a:rPr lang="en-ZA" sz="1800" dirty="0" smtClean="0">
                <a:solidFill>
                  <a:schemeClr val="tx2"/>
                </a:solidFill>
              </a:rPr>
              <a:t> </a:t>
            </a:r>
            <a:endParaRPr lang="en-ZA" sz="1800" dirty="0">
              <a:solidFill>
                <a:schemeClr val="tx2"/>
              </a:solidFill>
            </a:endParaRPr>
          </a:p>
        </p:txBody>
      </p:sp>
      <p:cxnSp>
        <p:nvCxnSpPr>
          <p:cNvPr id="15" name="Straight Connector 14"/>
          <p:cNvCxnSpPr/>
          <p:nvPr/>
        </p:nvCxnSpPr>
        <p:spPr>
          <a:xfrm rot="10800000">
            <a:off x="357188" y="5572125"/>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6"/>
          <a:srcRect/>
          <a:stretch>
            <a:fillRect/>
          </a:stretch>
        </p:blipFill>
        <p:spPr bwMode="auto">
          <a:xfrm>
            <a:off x="3613150" y="2754059"/>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6"/>
          <a:srcRect/>
          <a:stretch>
            <a:fillRect/>
          </a:stretch>
        </p:blipFill>
        <p:spPr bwMode="auto">
          <a:xfrm>
            <a:off x="1768827" y="2838450"/>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2371704" y="2487479"/>
            <a:ext cx="214312"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1</a:t>
            </a:r>
            <a:endParaRPr lang="en-GB" b="1" dirty="0"/>
          </a:p>
        </p:txBody>
      </p:sp>
      <p:sp>
        <p:nvSpPr>
          <p:cNvPr id="23" name="Text Box 17"/>
          <p:cNvSpPr txBox="1">
            <a:spLocks noChangeArrowheads="1"/>
          </p:cNvSpPr>
          <p:nvPr/>
        </p:nvSpPr>
        <p:spPr bwMode="auto">
          <a:xfrm>
            <a:off x="4065587" y="2487479"/>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5" name="Rectangle 21"/>
          <p:cNvSpPr>
            <a:spLocks noChangeArrowheads="1"/>
          </p:cNvSpPr>
          <p:nvPr/>
        </p:nvSpPr>
        <p:spPr bwMode="auto">
          <a:xfrm>
            <a:off x="0" y="857250"/>
            <a:ext cx="8915400" cy="646331"/>
          </a:xfrm>
          <a:prstGeom prst="rect">
            <a:avLst/>
          </a:prstGeom>
          <a:noFill/>
          <a:ln w="9525">
            <a:noFill/>
            <a:miter lim="800000"/>
            <a:headEnd/>
            <a:tailEnd/>
          </a:ln>
        </p:spPr>
        <p:txBody>
          <a:bodyPr wrap="square">
            <a:spAutoFit/>
          </a:bodyPr>
          <a:lstStyle/>
          <a:p>
            <a:pPr algn="ctr"/>
            <a:r>
              <a:rPr lang="en-ZA" dirty="0" smtClean="0">
                <a:solidFill>
                  <a:schemeClr val="tx2"/>
                </a:solidFill>
              </a:rPr>
              <a:t>  Bidders must submit copies </a:t>
            </a:r>
            <a:r>
              <a:rPr lang="en-ZA" dirty="0">
                <a:solidFill>
                  <a:schemeClr val="tx2"/>
                </a:solidFill>
              </a:rPr>
              <a:t>of each </a:t>
            </a:r>
            <a:r>
              <a:rPr lang="en-ZA" dirty="0" smtClean="0">
                <a:solidFill>
                  <a:schemeClr val="tx2"/>
                </a:solidFill>
              </a:rPr>
              <a:t>file </a:t>
            </a:r>
            <a:r>
              <a:rPr lang="en-ZA" dirty="0">
                <a:solidFill>
                  <a:schemeClr val="tx2"/>
                </a:solidFill>
              </a:rPr>
              <a:t>(Original and </a:t>
            </a:r>
            <a:r>
              <a:rPr lang="en-ZA" dirty="0" smtClean="0">
                <a:solidFill>
                  <a:schemeClr val="tx2"/>
                </a:solidFill>
              </a:rPr>
              <a:t>Duplicate) </a:t>
            </a:r>
            <a:r>
              <a:rPr lang="en-ZA" dirty="0">
                <a:solidFill>
                  <a:schemeClr val="tx2"/>
                </a:solidFill>
              </a:rPr>
              <a:t>and a </a:t>
            </a:r>
            <a:r>
              <a:rPr lang="en-ZA" dirty="0" smtClean="0">
                <a:solidFill>
                  <a:schemeClr val="tx2"/>
                </a:solidFill>
              </a:rPr>
              <a:t>CD-ROM with content of each file by the </a:t>
            </a:r>
            <a:r>
              <a:rPr lang="en-ZA" b="1" dirty="0" smtClean="0">
                <a:solidFill>
                  <a:schemeClr val="tx2"/>
                </a:solidFill>
              </a:rPr>
              <a:t> 03 October 2017 at 11:00</a:t>
            </a:r>
          </a:p>
        </p:txBody>
      </p:sp>
      <p:sp>
        <p:nvSpPr>
          <p:cNvPr id="26" name="TextBox 25"/>
          <p:cNvSpPr txBox="1"/>
          <p:nvPr/>
        </p:nvSpPr>
        <p:spPr>
          <a:xfrm>
            <a:off x="2102329" y="3023342"/>
            <a:ext cx="538930" cy="215444"/>
          </a:xfrm>
          <a:prstGeom prst="rect">
            <a:avLst/>
          </a:prstGeom>
          <a:noFill/>
        </p:spPr>
        <p:txBody>
          <a:bodyPr wrap="none" rtlCol="0">
            <a:spAutoFit/>
          </a:bodyPr>
          <a:lstStyle/>
          <a:p>
            <a:r>
              <a:rPr lang="en-ZA" sz="800" dirty="0" smtClean="0"/>
              <a:t>Original</a:t>
            </a:r>
            <a:endParaRPr lang="en-ZA" sz="800" dirty="0"/>
          </a:p>
        </p:txBody>
      </p:sp>
      <p:sp>
        <p:nvSpPr>
          <p:cNvPr id="27" name="TextBox 26"/>
          <p:cNvSpPr txBox="1"/>
          <p:nvPr/>
        </p:nvSpPr>
        <p:spPr>
          <a:xfrm>
            <a:off x="3845764" y="2973806"/>
            <a:ext cx="614271" cy="215444"/>
          </a:xfrm>
          <a:prstGeom prst="rect">
            <a:avLst/>
          </a:prstGeom>
          <a:noFill/>
        </p:spPr>
        <p:txBody>
          <a:bodyPr wrap="none" rtlCol="0">
            <a:spAutoFit/>
          </a:bodyPr>
          <a:lstStyle/>
          <a:p>
            <a:r>
              <a:rPr lang="en-ZA" sz="800" dirty="0" smtClean="0"/>
              <a:t>Duplicate</a:t>
            </a:r>
            <a:endParaRPr lang="en-ZA" sz="800" dirty="0"/>
          </a:p>
        </p:txBody>
      </p:sp>
      <p:sp>
        <p:nvSpPr>
          <p:cNvPr id="30" name="Right Brace 29"/>
          <p:cNvSpPr/>
          <p:nvPr/>
        </p:nvSpPr>
        <p:spPr bwMode="auto">
          <a:xfrm>
            <a:off x="6510528" y="2779776"/>
            <a:ext cx="195072" cy="987552"/>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smtClean="0">
              <a:ln>
                <a:noFill/>
              </a:ln>
              <a:solidFill>
                <a:schemeClr val="tx1"/>
              </a:solidFill>
              <a:effectLst/>
              <a:latin typeface="Arial" charset="0"/>
            </a:endParaRPr>
          </a:p>
        </p:txBody>
      </p:sp>
      <p:sp>
        <p:nvSpPr>
          <p:cNvPr id="32"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Bid Submission                                                                           </a:t>
            </a:r>
          </a:p>
        </p:txBody>
      </p:sp>
      <p:sp>
        <p:nvSpPr>
          <p:cNvPr id="33" name="Text Box 8"/>
          <p:cNvSpPr txBox="1">
            <a:spLocks noChangeArrowheads="1"/>
          </p:cNvSpPr>
          <p:nvPr/>
        </p:nvSpPr>
        <p:spPr bwMode="auto">
          <a:xfrm>
            <a:off x="3018155" y="2973806"/>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888480" y="2934998"/>
            <a:ext cx="1859280" cy="677108"/>
          </a:xfrm>
          <a:prstGeom prst="rect">
            <a:avLst/>
          </a:prstGeom>
          <a:noFill/>
        </p:spPr>
        <p:txBody>
          <a:bodyPr wrap="square" rtlCol="0">
            <a:spAutoFit/>
          </a:bodyPr>
          <a:lstStyle/>
          <a:p>
            <a:endParaRPr lang="en-ZA" sz="1000" b="1" dirty="0"/>
          </a:p>
          <a:p>
            <a:pPr algn="ctr"/>
            <a:r>
              <a:rPr lang="en-ZA" sz="1400" b="1" dirty="0" smtClean="0">
                <a:solidFill>
                  <a:srgbClr val="FF0000"/>
                </a:solidFill>
              </a:rPr>
              <a:t>Content of File 1 and 2</a:t>
            </a:r>
            <a:endParaRPr lang="en-ZA" sz="14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19040" y="653414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sp>
        <p:nvSpPr>
          <p:cNvPr id="8" name="Rectangle 43"/>
          <p:cNvSpPr>
            <a:spLocks noChangeArrowheads="1"/>
          </p:cNvSpPr>
          <p:nvPr/>
        </p:nvSpPr>
        <p:spPr bwMode="auto">
          <a:xfrm>
            <a:off x="415834" y="142760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smtClean="0">
                <a:solidFill>
                  <a:schemeClr val="tx2"/>
                </a:solidFill>
              </a:rPr>
              <a:t>Exhibit 1</a:t>
            </a:r>
            <a:endParaRPr lang="en-US" sz="1400" dirty="0">
              <a:solidFill>
                <a:schemeClr val="tx2"/>
              </a:solidFill>
            </a:endParaRPr>
          </a:p>
        </p:txBody>
      </p:sp>
      <p:sp>
        <p:nvSpPr>
          <p:cNvPr id="10" name="44 CuadroTexto"/>
          <p:cNvSpPr txBox="1"/>
          <p:nvPr/>
        </p:nvSpPr>
        <p:spPr>
          <a:xfrm>
            <a:off x="1785303" y="1470559"/>
            <a:ext cx="4529772" cy="57662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r>
              <a:rPr lang="en-US" sz="1200" dirty="0" smtClean="0">
                <a:solidFill>
                  <a:schemeClr val="tx2"/>
                </a:solidFill>
              </a:rPr>
              <a:t>    Pre-qualification documents (SBD documents)</a:t>
            </a:r>
          </a:p>
        </p:txBody>
      </p:sp>
      <p:sp>
        <p:nvSpPr>
          <p:cNvPr id="14" name="Rectangle 43"/>
          <p:cNvSpPr>
            <a:spLocks noChangeArrowheads="1"/>
          </p:cNvSpPr>
          <p:nvPr/>
        </p:nvSpPr>
        <p:spPr bwMode="auto">
          <a:xfrm>
            <a:off x="425586" y="2836745"/>
            <a:ext cx="1005840" cy="592434"/>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2</a:t>
            </a:r>
          </a:p>
        </p:txBody>
      </p:sp>
      <p:sp>
        <p:nvSpPr>
          <p:cNvPr id="17" name="44 CuadroTexto"/>
          <p:cNvSpPr txBox="1"/>
          <p:nvPr/>
        </p:nvSpPr>
        <p:spPr>
          <a:xfrm>
            <a:off x="1803480" y="2838871"/>
            <a:ext cx="4529772" cy="121794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smtClean="0">
              <a:solidFill>
                <a:schemeClr val="tx2"/>
              </a:solidFill>
            </a:endParaRPr>
          </a:p>
          <a:p>
            <a:pPr marL="171450" indent="-171450" algn="l" fontAlgn="auto">
              <a:lnSpc>
                <a:spcPct val="150000"/>
              </a:lnSpc>
              <a:spcBef>
                <a:spcPts val="0"/>
              </a:spcBef>
              <a:spcAft>
                <a:spcPts val="0"/>
              </a:spcAft>
              <a:buFont typeface="Arial" pitchFamily="34" charset="0"/>
              <a:buChar char="•"/>
              <a:defRPr/>
            </a:pPr>
            <a:endParaRPr lang="en-US" sz="1200" dirty="0">
              <a:solidFill>
                <a:schemeClr val="tx2"/>
              </a:solidFill>
            </a:endParaRPr>
          </a:p>
          <a:p>
            <a:pPr marL="266700" indent="-171450" algn="l" fontAlgn="auto">
              <a:lnSpc>
                <a:spcPct val="150000"/>
              </a:lnSpc>
              <a:spcBef>
                <a:spcPts val="0"/>
              </a:spcBef>
              <a:spcAft>
                <a:spcPts val="0"/>
              </a:spcAft>
              <a:buFont typeface="Arial" pitchFamily="34" charset="0"/>
              <a:buChar char="•"/>
              <a:defRPr/>
            </a:pPr>
            <a:r>
              <a:rPr lang="en-US" sz="1200" dirty="0" smtClean="0">
                <a:solidFill>
                  <a:schemeClr val="tx2"/>
                </a:solidFill>
              </a:rPr>
              <a:t>Bidder Compliance Checklist – Annexure A2  </a:t>
            </a:r>
          </a:p>
          <a:p>
            <a:pPr marL="266700" indent="-171450" algn="l" fontAlgn="auto">
              <a:lnSpc>
                <a:spcPct val="150000"/>
              </a:lnSpc>
              <a:spcBef>
                <a:spcPts val="0"/>
              </a:spcBef>
              <a:spcAft>
                <a:spcPts val="0"/>
              </a:spcAft>
              <a:buFont typeface="Arial" pitchFamily="34" charset="0"/>
              <a:buChar char="•"/>
              <a:defRPr/>
            </a:pPr>
            <a:r>
              <a:rPr lang="en-US" sz="1200" dirty="0" smtClean="0">
                <a:solidFill>
                  <a:schemeClr val="tx2"/>
                </a:solidFill>
              </a:rPr>
              <a:t>Response to Technical Requirements </a:t>
            </a:r>
            <a:endParaRPr lang="en-US" sz="1200" dirty="0">
              <a:solidFill>
                <a:schemeClr val="tx2"/>
              </a:solidFill>
            </a:endParaRPr>
          </a:p>
          <a:p>
            <a:pPr marL="266700" indent="-171450" algn="l" fontAlgn="auto">
              <a:lnSpc>
                <a:spcPct val="150000"/>
              </a:lnSpc>
              <a:spcBef>
                <a:spcPts val="0"/>
              </a:spcBef>
              <a:spcAft>
                <a:spcPts val="0"/>
              </a:spcAft>
              <a:buFont typeface="Arial" pitchFamily="34" charset="0"/>
              <a:buChar char="•"/>
              <a:defRPr/>
            </a:pPr>
            <a:r>
              <a:rPr lang="en-US" sz="1200" dirty="0" smtClean="0">
                <a:solidFill>
                  <a:schemeClr val="tx2"/>
                </a:solidFill>
              </a:rPr>
              <a:t>Supporting documents for technical responses </a:t>
            </a:r>
          </a:p>
          <a:p>
            <a:pPr algn="l" fontAlgn="auto">
              <a:lnSpc>
                <a:spcPct val="150000"/>
              </a:lnSpc>
              <a:spcBef>
                <a:spcPts val="0"/>
              </a:spcBef>
              <a:spcAft>
                <a:spcPts val="0"/>
              </a:spcAft>
              <a:defRPr/>
            </a:pPr>
            <a:endParaRPr lang="en-US" sz="1200" dirty="0" smtClean="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19" name="Rectangle 43"/>
          <p:cNvSpPr>
            <a:spLocks noChangeArrowheads="1"/>
          </p:cNvSpPr>
          <p:nvPr/>
        </p:nvSpPr>
        <p:spPr bwMode="auto">
          <a:xfrm>
            <a:off x="425586" y="4585541"/>
            <a:ext cx="1015592" cy="52746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3</a:t>
            </a:r>
          </a:p>
        </p:txBody>
      </p:sp>
      <p:sp>
        <p:nvSpPr>
          <p:cNvPr id="27" name="Rectangle 26"/>
          <p:cNvSpPr/>
          <p:nvPr/>
        </p:nvSpPr>
        <p:spPr>
          <a:xfrm>
            <a:off x="1803481" y="4585541"/>
            <a:ext cx="4529771" cy="646331"/>
          </a:xfrm>
          <a:prstGeom prst="rect">
            <a:avLst/>
          </a:prstGeom>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a:spAutoFit/>
          </a:bodyPr>
          <a:lstStyle/>
          <a:p>
            <a:pPr marL="171450" indent="-171450">
              <a:lnSpc>
                <a:spcPct val="150000"/>
              </a:lnSpc>
              <a:buFont typeface="Arial" panose="020B0604020202020204" pitchFamily="34" charset="0"/>
              <a:buChar char="•"/>
            </a:pPr>
            <a:r>
              <a:rPr lang="en-US" sz="1200" dirty="0" smtClean="0">
                <a:solidFill>
                  <a:schemeClr val="tx2"/>
                </a:solidFill>
              </a:rPr>
              <a:t>Bidder’s </a:t>
            </a:r>
            <a:r>
              <a:rPr lang="en-US" sz="1200" dirty="0">
                <a:solidFill>
                  <a:schemeClr val="tx2"/>
                </a:solidFill>
              </a:rPr>
              <a:t>profile</a:t>
            </a:r>
          </a:p>
          <a:p>
            <a:pPr marL="171450" indent="-171450">
              <a:lnSpc>
                <a:spcPct val="150000"/>
              </a:lnSpc>
              <a:buFont typeface="Arial" panose="020B0604020202020204" pitchFamily="34" charset="0"/>
              <a:buChar char="•"/>
            </a:pPr>
            <a:r>
              <a:rPr lang="en-US" sz="1200" dirty="0" smtClean="0">
                <a:solidFill>
                  <a:schemeClr val="tx2"/>
                </a:solidFill>
              </a:rPr>
              <a:t>Supplementary </a:t>
            </a:r>
            <a:r>
              <a:rPr lang="en-US" sz="1200" dirty="0">
                <a:solidFill>
                  <a:schemeClr val="tx2"/>
                </a:solidFill>
              </a:rPr>
              <a:t>information</a:t>
            </a:r>
            <a:endParaRPr lang="en-US" sz="1200" dirty="0" smtClean="0">
              <a:solidFill>
                <a:schemeClr val="tx2"/>
              </a:solidFill>
            </a:endParaRPr>
          </a:p>
        </p:txBody>
      </p:sp>
      <p:sp>
        <p:nvSpPr>
          <p:cNvPr id="2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File 1: Original/ Duplicate </a:t>
            </a:r>
          </a:p>
        </p:txBody>
      </p:sp>
      <p:sp>
        <p:nvSpPr>
          <p:cNvPr id="22" name="Rectangle 43"/>
          <p:cNvSpPr>
            <a:spLocks noChangeArrowheads="1"/>
          </p:cNvSpPr>
          <p:nvPr/>
        </p:nvSpPr>
        <p:spPr bwMode="auto">
          <a:xfrm>
            <a:off x="7360994" y="4585541"/>
            <a:ext cx="774699"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3" name="Freeform 23"/>
          <p:cNvSpPr>
            <a:spLocks/>
          </p:cNvSpPr>
          <p:nvPr/>
        </p:nvSpPr>
        <p:spPr bwMode="auto">
          <a:xfrm>
            <a:off x="7550813" y="4623863"/>
            <a:ext cx="395060"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4" name="Rectangle 43"/>
          <p:cNvSpPr>
            <a:spLocks noChangeArrowheads="1"/>
          </p:cNvSpPr>
          <p:nvPr/>
        </p:nvSpPr>
        <p:spPr bwMode="auto">
          <a:xfrm>
            <a:off x="7360996" y="2838871"/>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5" name="Freeform 23"/>
          <p:cNvSpPr>
            <a:spLocks/>
          </p:cNvSpPr>
          <p:nvPr/>
        </p:nvSpPr>
        <p:spPr bwMode="auto">
          <a:xfrm>
            <a:off x="7524830" y="2880166"/>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6" name="Rectangle 43"/>
          <p:cNvSpPr>
            <a:spLocks noChangeArrowheads="1"/>
          </p:cNvSpPr>
          <p:nvPr/>
        </p:nvSpPr>
        <p:spPr bwMode="auto">
          <a:xfrm>
            <a:off x="425586" y="5477361"/>
            <a:ext cx="1015592" cy="52746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4</a:t>
            </a:r>
          </a:p>
        </p:txBody>
      </p:sp>
      <p:sp>
        <p:nvSpPr>
          <p:cNvPr id="3" name="Rectangle 2"/>
          <p:cNvSpPr/>
          <p:nvPr/>
        </p:nvSpPr>
        <p:spPr>
          <a:xfrm>
            <a:off x="1821657" y="5459205"/>
            <a:ext cx="4511595" cy="646331"/>
          </a:xfrm>
          <a:prstGeom prst="rect">
            <a:avLst/>
          </a:prstGeom>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a:spAutoFit/>
          </a:bodyPr>
          <a:lstStyle/>
          <a:p>
            <a:pPr marL="171450" indent="-171450">
              <a:lnSpc>
                <a:spcPct val="150000"/>
              </a:lnSpc>
              <a:buFont typeface="Arial" pitchFamily="34" charset="0"/>
              <a:buChar char="•"/>
            </a:pPr>
            <a:r>
              <a:rPr lang="en-US" sz="1200" dirty="0" smtClean="0">
                <a:solidFill>
                  <a:schemeClr val="tx2"/>
                </a:solidFill>
              </a:rPr>
              <a:t>General Conditions of Contract </a:t>
            </a:r>
            <a:endParaRPr lang="en-US" sz="1200" dirty="0">
              <a:solidFill>
                <a:schemeClr val="tx2"/>
              </a:solidFill>
            </a:endParaRPr>
          </a:p>
          <a:p>
            <a:pPr marL="171450" indent="-171450">
              <a:lnSpc>
                <a:spcPct val="150000"/>
              </a:lnSpc>
              <a:buFont typeface="Arial" pitchFamily="34" charset="0"/>
              <a:buChar char="•"/>
            </a:pPr>
            <a:r>
              <a:rPr lang="en-US" sz="1200" dirty="0" smtClean="0">
                <a:solidFill>
                  <a:schemeClr val="tx2"/>
                </a:solidFill>
              </a:rPr>
              <a:t>Draft Services Agreement </a:t>
            </a:r>
            <a:endParaRPr lang="en-US" sz="1200" dirty="0">
              <a:solidFill>
                <a:schemeClr val="tx2"/>
              </a:solidFill>
            </a:endParaRPr>
          </a:p>
        </p:txBody>
      </p:sp>
      <p:sp>
        <p:nvSpPr>
          <p:cNvPr id="20" name="Rectangle 43"/>
          <p:cNvSpPr>
            <a:spLocks noChangeArrowheads="1"/>
          </p:cNvSpPr>
          <p:nvPr/>
        </p:nvSpPr>
        <p:spPr bwMode="auto">
          <a:xfrm>
            <a:off x="7360993" y="5459205"/>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1" name="Freeform 23"/>
          <p:cNvSpPr>
            <a:spLocks/>
          </p:cNvSpPr>
          <p:nvPr/>
        </p:nvSpPr>
        <p:spPr bwMode="auto">
          <a:xfrm>
            <a:off x="7563544" y="5509730"/>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6" name="Rectangle 43"/>
          <p:cNvSpPr>
            <a:spLocks noChangeArrowheads="1"/>
          </p:cNvSpPr>
          <p:nvPr/>
        </p:nvSpPr>
        <p:spPr bwMode="auto">
          <a:xfrm>
            <a:off x="7373725" y="1470559"/>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9" name="Freeform 23"/>
          <p:cNvSpPr>
            <a:spLocks/>
          </p:cNvSpPr>
          <p:nvPr/>
        </p:nvSpPr>
        <p:spPr bwMode="auto">
          <a:xfrm>
            <a:off x="7550814" y="1494160"/>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447835228"/>
              </p:ext>
            </p:extLst>
          </p:nvPr>
        </p:nvGraphicFramePr>
        <p:xfrm>
          <a:off x="0" y="783020"/>
          <a:ext cx="9144000" cy="5628288"/>
        </p:xfrm>
        <a:graphic>
          <a:graphicData uri="http://schemas.openxmlformats.org/drawingml/2006/table">
            <a:tbl>
              <a:tblPr firstRow="1" bandRow="1">
                <a:tableStyleId>{5C22544A-7EE6-4342-B048-85BDC9FD1C3A}</a:tableStyleId>
              </a:tblPr>
              <a:tblGrid>
                <a:gridCol w="9144000"/>
              </a:tblGrid>
              <a:tr h="489011">
                <a:tc>
                  <a:txBody>
                    <a:bodyPr/>
                    <a:lstStyle/>
                    <a:p>
                      <a:pPr algn="ctr"/>
                      <a:r>
                        <a:rPr lang="en-ZA" sz="2000" dirty="0" smtClean="0"/>
                        <a:t>Procurement</a:t>
                      </a:r>
                      <a:endParaRPr lang="en-ZA" sz="2000" dirty="0"/>
                    </a:p>
                  </a:txBody>
                  <a:tcPr marL="84406" marR="84406">
                    <a:solidFill>
                      <a:schemeClr val="tx2"/>
                    </a:solidFill>
                  </a:tcPr>
                </a:tc>
              </a:tr>
              <a:tr h="49251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smtClean="0">
                          <a:solidFill>
                            <a:schemeClr val="tx2"/>
                          </a:solidFill>
                          <a:latin typeface="+mn-lt"/>
                          <a:ea typeface="+mn-ea"/>
                          <a:cs typeface="+mn-cs"/>
                        </a:rPr>
                        <a:t>Sourcing Lead: Professional Services – Project Oversight</a:t>
                      </a:r>
                      <a:endParaRPr lang="en-ZA" sz="1600" kern="1200" dirty="0" smtClean="0">
                        <a:solidFill>
                          <a:schemeClr val="tx2"/>
                        </a:solidFill>
                        <a:latin typeface="+mn-lt"/>
                        <a:ea typeface="+mn-ea"/>
                        <a:cs typeface="+mn-cs"/>
                      </a:endParaRPr>
                    </a:p>
                  </a:txBody>
                  <a:tcPr marL="84406" marR="84406"/>
                </a:tc>
              </a:tr>
              <a:tr h="46134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smtClean="0">
                          <a:solidFill>
                            <a:schemeClr val="tx2"/>
                          </a:solidFill>
                          <a:latin typeface="+mn-lt"/>
                          <a:ea typeface="+mn-ea"/>
                          <a:cs typeface="+mn-cs"/>
                        </a:rPr>
                        <a:t>Governance, Compliance &amp; Risk Specialist – Audit</a:t>
                      </a:r>
                      <a:endParaRPr lang="en-ZA" sz="1600" kern="1200" dirty="0">
                        <a:solidFill>
                          <a:schemeClr val="tx2"/>
                        </a:solidFill>
                        <a:latin typeface="+mn-lt"/>
                        <a:ea typeface="+mn-ea"/>
                        <a:cs typeface="+mn-cs"/>
                      </a:endParaRPr>
                    </a:p>
                  </a:txBody>
                  <a:tcPr marL="84406" marR="84406"/>
                </a:tc>
              </a:tr>
              <a:tr h="46259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smtClean="0">
                          <a:solidFill>
                            <a:schemeClr val="tx2"/>
                          </a:solidFill>
                          <a:latin typeface="+mn-lt"/>
                          <a:ea typeface="+mn-ea"/>
                          <a:cs typeface="+mn-cs"/>
                        </a:rPr>
                        <a:t>Contract Specialist </a:t>
                      </a:r>
                      <a:endParaRPr lang="en-ZA" sz="1600" kern="1200" dirty="0">
                        <a:solidFill>
                          <a:schemeClr val="tx2"/>
                        </a:solidFill>
                        <a:latin typeface="+mn-lt"/>
                        <a:ea typeface="+mn-ea"/>
                        <a:cs typeface="+mn-cs"/>
                      </a:endParaRPr>
                    </a:p>
                  </a:txBody>
                  <a:tcPr marL="84406" marR="84406"/>
                </a:tc>
              </a:tr>
              <a:tr h="46259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smtClean="0">
                          <a:solidFill>
                            <a:schemeClr val="tx2"/>
                          </a:solidFill>
                          <a:latin typeface="+mn-lt"/>
                          <a:ea typeface="+mn-ea"/>
                          <a:cs typeface="+mn-cs"/>
                        </a:rPr>
                        <a:t>Tender</a:t>
                      </a:r>
                      <a:r>
                        <a:rPr lang="en-ZA" sz="1600" kern="1200" baseline="0" dirty="0" smtClean="0">
                          <a:solidFill>
                            <a:schemeClr val="tx2"/>
                          </a:solidFill>
                          <a:latin typeface="+mn-lt"/>
                          <a:ea typeface="+mn-ea"/>
                          <a:cs typeface="+mn-cs"/>
                        </a:rPr>
                        <a:t> Office – Pre-Qualification</a:t>
                      </a:r>
                      <a:endParaRPr lang="en-ZA" sz="1600" kern="1200" dirty="0">
                        <a:solidFill>
                          <a:schemeClr val="tx2"/>
                        </a:solidFill>
                        <a:latin typeface="+mn-lt"/>
                        <a:ea typeface="+mn-ea"/>
                        <a:cs typeface="+mn-cs"/>
                      </a:endParaRPr>
                    </a:p>
                  </a:txBody>
                  <a:tcPr marL="84406" marR="84406"/>
                </a:tc>
              </a:tr>
              <a:tr h="473613">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smtClean="0">
                          <a:solidFill>
                            <a:schemeClr val="tx2"/>
                          </a:solidFill>
                          <a:latin typeface="+mn-lt"/>
                          <a:ea typeface="+mn-ea"/>
                          <a:cs typeface="+mn-cs"/>
                        </a:rPr>
                        <a:t>Value</a:t>
                      </a:r>
                      <a:r>
                        <a:rPr lang="en-ZA" sz="1600" kern="1200" baseline="0" dirty="0" smtClean="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tr>
              <a:tr h="473613">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smtClean="0">
                          <a:solidFill>
                            <a:schemeClr val="tx2"/>
                          </a:solidFill>
                          <a:latin typeface="+mn-lt"/>
                          <a:ea typeface="+mn-ea"/>
                          <a:cs typeface="+mn-cs"/>
                        </a:rPr>
                        <a:t>B-BBEE</a:t>
                      </a:r>
                      <a:r>
                        <a:rPr lang="en-ZA" sz="1600" kern="1200" baseline="0" dirty="0" smtClean="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tr>
              <a:tr h="458193">
                <a:tc>
                  <a:txBody>
                    <a:bodyPr/>
                    <a:lstStyle/>
                    <a:p>
                      <a:pPr marL="0" algn="ctr" defTabSz="932962" rtl="0" eaLnBrk="1" latinLnBrk="0" hangingPunct="1"/>
                      <a:r>
                        <a:rPr lang="en-ZA" sz="2000" b="1" kern="1200" dirty="0" smtClean="0">
                          <a:solidFill>
                            <a:schemeClr val="bg1"/>
                          </a:solidFill>
                          <a:latin typeface="+mn-lt"/>
                          <a:ea typeface="+mn-ea"/>
                          <a:cs typeface="+mn-cs"/>
                        </a:rPr>
                        <a:t>SARS Business</a:t>
                      </a:r>
                      <a:r>
                        <a:rPr lang="en-ZA" sz="2000" b="1" kern="1200" baseline="0" dirty="0" smtClean="0">
                          <a:solidFill>
                            <a:schemeClr val="bg1"/>
                          </a:solidFill>
                          <a:latin typeface="+mn-lt"/>
                          <a:ea typeface="+mn-ea"/>
                          <a:cs typeface="+mn-cs"/>
                        </a:rPr>
                        <a:t> Unit</a:t>
                      </a:r>
                      <a:endParaRPr lang="en-ZA" sz="2000" b="1" kern="1200" dirty="0">
                        <a:solidFill>
                          <a:schemeClr val="bg1"/>
                        </a:solidFill>
                        <a:latin typeface="+mn-lt"/>
                        <a:ea typeface="+mn-ea"/>
                        <a:cs typeface="+mn-cs"/>
                      </a:endParaRPr>
                    </a:p>
                  </a:txBody>
                  <a:tcPr marL="84406" marR="84406">
                    <a:solidFill>
                      <a:schemeClr val="tx2"/>
                    </a:solidFill>
                  </a:tcPr>
                </a:tc>
              </a:tr>
              <a:tr h="478019">
                <a:tc>
                  <a:txBody>
                    <a:bodyPr/>
                    <a:lstStyle/>
                    <a:p>
                      <a:pPr marL="0" algn="l" defTabSz="932962" rtl="0" eaLnBrk="1" latinLnBrk="0" hangingPunct="1"/>
                      <a:r>
                        <a:rPr lang="en-ZA" sz="1600" kern="1200" baseline="0" dirty="0" smtClean="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tr>
              <a:tr h="484628">
                <a:tc>
                  <a:txBody>
                    <a:bodyPr/>
                    <a:lstStyle/>
                    <a:p>
                      <a:pPr marL="0" algn="l" defTabSz="932962" rtl="0" eaLnBrk="1" latinLnBrk="0" hangingPunct="1"/>
                      <a:r>
                        <a:rPr lang="en-ZA" sz="1600" kern="1200" dirty="0" smtClean="0">
                          <a:solidFill>
                            <a:schemeClr val="tx2"/>
                          </a:solidFill>
                          <a:latin typeface="+mn-lt"/>
                          <a:ea typeface="+mn-ea"/>
                          <a:cs typeface="+mn-cs"/>
                        </a:rPr>
                        <a:t>Technical</a:t>
                      </a:r>
                      <a:r>
                        <a:rPr lang="en-ZA" sz="1600" kern="1200" baseline="0" dirty="0" smtClean="0">
                          <a:solidFill>
                            <a:schemeClr val="tx2"/>
                          </a:solidFill>
                          <a:latin typeface="+mn-lt"/>
                          <a:ea typeface="+mn-ea"/>
                          <a:cs typeface="+mn-cs"/>
                        </a:rPr>
                        <a:t> Evaluators X 3</a:t>
                      </a:r>
                      <a:endParaRPr lang="en-ZA" sz="1600" kern="1200" dirty="0">
                        <a:solidFill>
                          <a:schemeClr val="tx2"/>
                        </a:solidFill>
                        <a:latin typeface="+mn-lt"/>
                        <a:ea typeface="+mn-ea"/>
                        <a:cs typeface="+mn-cs"/>
                      </a:endParaRPr>
                    </a:p>
                  </a:txBody>
                  <a:tcPr marL="84406" marR="84406"/>
                </a:tc>
              </a:tr>
              <a:tr h="458193">
                <a:tc>
                  <a:txBody>
                    <a:bodyPr/>
                    <a:lstStyle/>
                    <a:p>
                      <a:pPr algn="ctr"/>
                      <a:r>
                        <a:rPr lang="en-ZA" sz="2000" b="1" dirty="0" smtClean="0">
                          <a:solidFill>
                            <a:schemeClr val="bg1"/>
                          </a:solidFill>
                        </a:rPr>
                        <a:t>Corporate Legal Services</a:t>
                      </a:r>
                      <a:endParaRPr lang="en-ZA" sz="2000" b="1" dirty="0">
                        <a:solidFill>
                          <a:schemeClr val="bg1"/>
                        </a:solidFill>
                      </a:endParaRPr>
                    </a:p>
                  </a:txBody>
                  <a:tcPr marL="84406" marR="84406">
                    <a:solidFill>
                      <a:schemeClr val="tx2"/>
                    </a:solidFill>
                  </a:tcPr>
                </a:tc>
              </a:tr>
              <a:tr h="433962">
                <a:tc>
                  <a:txBody>
                    <a:bodyPr/>
                    <a:lstStyle/>
                    <a:p>
                      <a:r>
                        <a:rPr lang="en-ZA" sz="1600" baseline="0" dirty="0" smtClean="0">
                          <a:solidFill>
                            <a:schemeClr val="tx2"/>
                          </a:solidFill>
                        </a:rPr>
                        <a:t>Legal Specialist</a:t>
                      </a:r>
                      <a:endParaRPr lang="en-ZA" sz="1600" dirty="0">
                        <a:solidFill>
                          <a:schemeClr val="tx2"/>
                        </a:solidFill>
                      </a:endParaRPr>
                    </a:p>
                  </a:txBody>
                  <a:tcPr marL="84406" marR="84406"/>
                </a:tc>
              </a:tr>
            </a:tbl>
          </a:graphicData>
        </a:graphic>
      </p:graphicFrame>
      <p:sp>
        <p:nvSpPr>
          <p:cNvPr id="5" name="Title 1"/>
          <p:cNvSpPr txBox="1">
            <a:spLocks/>
          </p:cNvSpPr>
          <p:nvPr/>
        </p:nvSpPr>
        <p:spPr bwMode="gray">
          <a:xfrm>
            <a:off x="0" y="311944"/>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Committee</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3" name="Slide Number Placeholder 2"/>
          <p:cNvSpPr>
            <a:spLocks noGrp="1"/>
          </p:cNvSpPr>
          <p:nvPr>
            <p:ph type="sldNum" sz="quarter" idx="11"/>
          </p:nvPr>
        </p:nvSpPr>
        <p:spPr>
          <a:xfrm>
            <a:off x="6874828" y="6550978"/>
            <a:ext cx="862012" cy="184666"/>
          </a:xfrm>
        </p:spPr>
        <p:txBody>
          <a:bodyPr/>
          <a:lstStyle/>
          <a:p>
            <a:pPr>
              <a:defRPr/>
            </a:pPr>
            <a:r>
              <a:rPr lang="en-ZA" dirty="0" smtClean="0">
                <a:solidFill>
                  <a:schemeClr val="tx1"/>
                </a:solidFill>
              </a:rPr>
              <a:t> </a:t>
            </a:r>
            <a:fld id="{7ABC2798-EB18-44DC-8EE5-F31FF9AF6718}" type="slidenum">
              <a:rPr lang="en-ZA" smtClean="0">
                <a:solidFill>
                  <a:schemeClr val="tx1"/>
                </a:solidFill>
              </a:rPr>
              <a:pPr>
                <a:defRPr/>
              </a:pPr>
              <a:t>3</a:t>
            </a:fld>
            <a:endParaRPr lang="en-ZA"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19040" y="6534142"/>
            <a:ext cx="862012" cy="184666"/>
          </a:xfrm>
        </p:spPr>
        <p:txBody>
          <a:bodyPr/>
          <a:lstStyle/>
          <a:p>
            <a:pPr algn="ctr">
              <a:defRPr/>
            </a:pPr>
            <a:fld id="{1D46AC71-C261-4AF3-BFB1-CCAEF8821007}" type="slidenum">
              <a:rPr lang="en-ZA" smtClean="0">
                <a:solidFill>
                  <a:schemeClr val="tx1"/>
                </a:solidFill>
              </a:rPr>
              <a:pPr algn="ctr">
                <a:defRPr/>
              </a:pPr>
              <a:t>30</a:t>
            </a:fld>
            <a:endParaRPr lang="en-ZA" dirty="0">
              <a:solidFill>
                <a:schemeClr val="tx1"/>
              </a:solidFill>
            </a:endParaRPr>
          </a:p>
        </p:txBody>
      </p:sp>
      <p:sp>
        <p:nvSpPr>
          <p:cNvPr id="14" name="Rectangle 43"/>
          <p:cNvSpPr>
            <a:spLocks noChangeArrowheads="1"/>
          </p:cNvSpPr>
          <p:nvPr/>
        </p:nvSpPr>
        <p:spPr bwMode="auto">
          <a:xfrm>
            <a:off x="398409" y="1298849"/>
            <a:ext cx="1005840" cy="592434"/>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a:t>
            </a:r>
            <a:r>
              <a:rPr lang="en-US" sz="1400" dirty="0" smtClean="0">
                <a:solidFill>
                  <a:schemeClr val="tx2"/>
                </a:solidFill>
              </a:rPr>
              <a:t>1</a:t>
            </a:r>
            <a:endParaRPr lang="en-US" sz="1400" dirty="0">
              <a:solidFill>
                <a:schemeClr val="tx2"/>
              </a:solidFill>
            </a:endParaRPr>
          </a:p>
        </p:txBody>
      </p:sp>
      <p:sp>
        <p:nvSpPr>
          <p:cNvPr id="17" name="44 CuadroTexto"/>
          <p:cNvSpPr txBox="1"/>
          <p:nvPr/>
        </p:nvSpPr>
        <p:spPr>
          <a:xfrm>
            <a:off x="1794390" y="1298849"/>
            <a:ext cx="4529772" cy="1217940"/>
          </a:xfrm>
          <a:prstGeom prst="rect">
            <a:avLst/>
          </a:prstGeom>
          <a:noFill/>
          <a:ln w="15875">
            <a:solidFill>
              <a:schemeClr val="accent1"/>
            </a:solidFill>
          </a:ln>
          <a:effectLst/>
        </p:spPr>
        <p:txBody>
          <a:bodyPr lIns="0" tIns="0" rIns="0" bIns="0" anchor="ctr"/>
          <a:lstStyle/>
          <a:p>
            <a:pPr algn="l" fontAlgn="auto">
              <a:lnSpc>
                <a:spcPct val="150000"/>
              </a:lnSpc>
              <a:spcBef>
                <a:spcPts val="0"/>
              </a:spcBef>
              <a:spcAft>
                <a:spcPts val="0"/>
              </a:spcAft>
              <a:defRPr/>
            </a:pPr>
            <a:endParaRPr lang="en-US" sz="1200" dirty="0" smtClean="0">
              <a:solidFill>
                <a:schemeClr val="tx2"/>
              </a:solidFill>
            </a:endParaRPr>
          </a:p>
          <a:p>
            <a:pPr marL="171450" indent="-171450" algn="l" fontAlgn="auto">
              <a:lnSpc>
                <a:spcPct val="150000"/>
              </a:lnSpc>
              <a:spcBef>
                <a:spcPts val="0"/>
              </a:spcBef>
              <a:spcAft>
                <a:spcPts val="0"/>
              </a:spcAft>
              <a:buFont typeface="Arial" pitchFamily="34" charset="0"/>
              <a:buChar char="•"/>
              <a:defRPr/>
            </a:pPr>
            <a:endParaRPr lang="en-US" sz="1200" dirty="0">
              <a:solidFill>
                <a:schemeClr val="tx2"/>
              </a:solidFill>
            </a:endParaRPr>
          </a:p>
          <a:p>
            <a:pPr marL="266700" indent="-171450" algn="l" fontAlgn="auto">
              <a:lnSpc>
                <a:spcPct val="150000"/>
              </a:lnSpc>
              <a:spcBef>
                <a:spcPts val="0"/>
              </a:spcBef>
              <a:spcAft>
                <a:spcPts val="0"/>
              </a:spcAft>
              <a:buFont typeface="Arial" pitchFamily="34" charset="0"/>
              <a:buChar char="•"/>
              <a:defRPr/>
            </a:pPr>
            <a:r>
              <a:rPr lang="en-US" sz="1200" dirty="0" smtClean="0">
                <a:solidFill>
                  <a:schemeClr val="tx2"/>
                </a:solidFill>
              </a:rPr>
              <a:t>B-BBEE Certificate  </a:t>
            </a:r>
          </a:p>
          <a:p>
            <a:pPr marL="266700" indent="-171450" algn="l" fontAlgn="auto">
              <a:lnSpc>
                <a:spcPct val="150000"/>
              </a:lnSpc>
              <a:spcBef>
                <a:spcPts val="0"/>
              </a:spcBef>
              <a:spcAft>
                <a:spcPts val="0"/>
              </a:spcAft>
              <a:buFont typeface="Arial" pitchFamily="34" charset="0"/>
              <a:buChar char="•"/>
              <a:defRPr/>
            </a:pPr>
            <a:r>
              <a:rPr lang="en-US" sz="1200" dirty="0" smtClean="0">
                <a:solidFill>
                  <a:schemeClr val="tx2"/>
                </a:solidFill>
              </a:rPr>
              <a:t>SBD 6.1 </a:t>
            </a:r>
          </a:p>
          <a:p>
            <a:pPr marL="266700" indent="-171450" algn="l" fontAlgn="auto">
              <a:lnSpc>
                <a:spcPct val="150000"/>
              </a:lnSpc>
              <a:spcBef>
                <a:spcPts val="0"/>
              </a:spcBef>
              <a:spcAft>
                <a:spcPts val="0"/>
              </a:spcAft>
              <a:buFont typeface="Arial" pitchFamily="34" charset="0"/>
              <a:buChar char="•"/>
              <a:defRPr/>
            </a:pPr>
            <a:endParaRPr lang="en-US" sz="1200" dirty="0" smtClean="0">
              <a:solidFill>
                <a:schemeClr val="tx2"/>
              </a:solidFill>
            </a:endParaRPr>
          </a:p>
          <a:p>
            <a:pPr algn="l" fontAlgn="auto">
              <a:lnSpc>
                <a:spcPct val="150000"/>
              </a:lnSpc>
              <a:spcBef>
                <a:spcPts val="0"/>
              </a:spcBef>
              <a:spcAft>
                <a:spcPts val="0"/>
              </a:spcAft>
              <a:defRPr/>
            </a:pPr>
            <a:endParaRPr lang="en-US" sz="1200" dirty="0" smtClean="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19" name="Rectangle 43"/>
          <p:cNvSpPr>
            <a:spLocks noChangeArrowheads="1"/>
          </p:cNvSpPr>
          <p:nvPr/>
        </p:nvSpPr>
        <p:spPr bwMode="auto">
          <a:xfrm>
            <a:off x="415834" y="3286451"/>
            <a:ext cx="1015592" cy="52746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a:t>
            </a:r>
            <a:r>
              <a:rPr lang="en-US" sz="1400" dirty="0" smtClean="0">
                <a:solidFill>
                  <a:schemeClr val="tx2"/>
                </a:solidFill>
              </a:rPr>
              <a:t>2</a:t>
            </a:r>
            <a:endParaRPr lang="en-US" sz="1400" dirty="0">
              <a:solidFill>
                <a:schemeClr val="tx2"/>
              </a:solidFill>
            </a:endParaRPr>
          </a:p>
        </p:txBody>
      </p:sp>
      <p:sp>
        <p:nvSpPr>
          <p:cNvPr id="27" name="Rectangle 26"/>
          <p:cNvSpPr/>
          <p:nvPr/>
        </p:nvSpPr>
        <p:spPr>
          <a:xfrm>
            <a:off x="1794391" y="3300205"/>
            <a:ext cx="4529771" cy="335156"/>
          </a:xfrm>
          <a:prstGeom prst="rect">
            <a:avLst/>
          </a:prstGeom>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a:spAutoFit/>
          </a:bodyPr>
          <a:lstStyle/>
          <a:p>
            <a:pPr marL="171450" indent="-171450">
              <a:lnSpc>
                <a:spcPct val="150000"/>
              </a:lnSpc>
              <a:buFont typeface="Arial" panose="020B0604020202020204" pitchFamily="34" charset="0"/>
              <a:buChar char="•"/>
            </a:pPr>
            <a:r>
              <a:rPr lang="en-US" sz="1200" dirty="0" smtClean="0">
                <a:solidFill>
                  <a:schemeClr val="tx2"/>
                </a:solidFill>
              </a:rPr>
              <a:t>Pricing Schedule </a:t>
            </a:r>
          </a:p>
        </p:txBody>
      </p:sp>
      <p:sp>
        <p:nvSpPr>
          <p:cNvPr id="2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File </a:t>
            </a:r>
            <a:r>
              <a:rPr lang="en-ZA" dirty="0" smtClean="0"/>
              <a:t>2: </a:t>
            </a:r>
            <a:r>
              <a:rPr lang="en-ZA" dirty="0"/>
              <a:t>Original/ Duplicate </a:t>
            </a:r>
          </a:p>
        </p:txBody>
      </p:sp>
      <p:sp>
        <p:nvSpPr>
          <p:cNvPr id="22" name="Rectangle 43"/>
          <p:cNvSpPr>
            <a:spLocks noChangeArrowheads="1"/>
          </p:cNvSpPr>
          <p:nvPr/>
        </p:nvSpPr>
        <p:spPr bwMode="auto">
          <a:xfrm>
            <a:off x="7335007" y="3300205"/>
            <a:ext cx="774699"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3" name="Freeform 23"/>
          <p:cNvSpPr>
            <a:spLocks/>
          </p:cNvSpPr>
          <p:nvPr/>
        </p:nvSpPr>
        <p:spPr bwMode="auto">
          <a:xfrm>
            <a:off x="7595652" y="3341500"/>
            <a:ext cx="395060"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4" name="Rectangle 43"/>
          <p:cNvSpPr>
            <a:spLocks noChangeArrowheads="1"/>
          </p:cNvSpPr>
          <p:nvPr/>
        </p:nvSpPr>
        <p:spPr bwMode="auto">
          <a:xfrm>
            <a:off x="7335010" y="1298849"/>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5" name="Freeform 23"/>
          <p:cNvSpPr>
            <a:spLocks/>
          </p:cNvSpPr>
          <p:nvPr/>
        </p:nvSpPr>
        <p:spPr bwMode="auto">
          <a:xfrm>
            <a:off x="7524830" y="134014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 name="TextBox 3"/>
          <p:cNvSpPr txBox="1"/>
          <p:nvPr/>
        </p:nvSpPr>
        <p:spPr>
          <a:xfrm>
            <a:off x="1093076" y="5213131"/>
            <a:ext cx="7500106" cy="800219"/>
          </a:xfrm>
          <a:prstGeom prst="rect">
            <a:avLst/>
          </a:prstGeom>
          <a:noFill/>
        </p:spPr>
        <p:txBody>
          <a:bodyPr wrap="square" rtlCol="0">
            <a:spAutoFit/>
          </a:bodyPr>
          <a:lstStyle/>
          <a:p>
            <a:r>
              <a:rPr lang="en-ZA" sz="1400" b="1" dirty="0">
                <a:solidFill>
                  <a:srgbClr val="FF0000"/>
                </a:solidFill>
              </a:rPr>
              <a:t>Each file must be marked correctly and sealed separately for easy reference during the evaluation process. CD-ROM / USB marked with Bidder Name </a:t>
            </a:r>
          </a:p>
          <a:p>
            <a:endParaRPr lang="en-ZA" dirty="0"/>
          </a:p>
        </p:txBody>
      </p:sp>
      <p:sp>
        <p:nvSpPr>
          <p:cNvPr id="5" name="TextBox 4"/>
          <p:cNvSpPr txBox="1"/>
          <p:nvPr/>
        </p:nvSpPr>
        <p:spPr>
          <a:xfrm>
            <a:off x="442785" y="5339255"/>
            <a:ext cx="582649" cy="307777"/>
          </a:xfrm>
          <a:prstGeom prst="rect">
            <a:avLst/>
          </a:prstGeom>
          <a:noFill/>
        </p:spPr>
        <p:txBody>
          <a:bodyPr wrap="square" rtlCol="0">
            <a:spAutoFit/>
          </a:bodyPr>
          <a:lstStyle/>
          <a:p>
            <a:r>
              <a:rPr lang="en-ZA" sz="1400" b="1" dirty="0" smtClean="0">
                <a:solidFill>
                  <a:srgbClr val="FF0000"/>
                </a:solidFill>
              </a:rPr>
              <a:t>NB!</a:t>
            </a:r>
            <a:endParaRPr lang="en-ZA" sz="1400" b="1" dirty="0">
              <a:solidFill>
                <a:srgbClr val="FF0000"/>
              </a:solidFill>
            </a:endParaRPr>
          </a:p>
        </p:txBody>
      </p:sp>
    </p:spTree>
    <p:extLst>
      <p:ext uri="{BB962C8B-B14F-4D97-AF65-F5344CB8AC3E}">
        <p14:creationId xmlns:p14="http://schemas.microsoft.com/office/powerpoint/2010/main" val="29692034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7213600" y="6583998"/>
            <a:ext cx="862012" cy="184666"/>
          </a:xfrm>
        </p:spPr>
        <p:txBody>
          <a:bodyPr/>
          <a:lstStyle/>
          <a:p>
            <a:pPr algn="ctr">
              <a:defRPr/>
            </a:pPr>
            <a:fld id="{1D46AC71-C261-4AF3-BFB1-CCAEF8821007}" type="slidenum">
              <a:rPr lang="en-ZA" smtClean="0">
                <a:solidFill>
                  <a:schemeClr val="tx1"/>
                </a:solidFill>
              </a:rPr>
              <a:pPr algn="ctr">
                <a:defRPr/>
              </a:pPr>
              <a:t>31</a:t>
            </a:fld>
            <a:endParaRPr lang="en-ZA" dirty="0">
              <a:solidFill>
                <a:schemeClr val="tx1"/>
              </a:solidFill>
            </a:endParaRPr>
          </a:p>
        </p:txBody>
      </p:sp>
      <p:sp>
        <p:nvSpPr>
          <p:cNvPr id="5" name="Rectangle 3"/>
          <p:cNvSpPr>
            <a:spLocks noChangeArrowheads="1"/>
          </p:cNvSpPr>
          <p:nvPr/>
        </p:nvSpPr>
        <p:spPr bwMode="auto">
          <a:xfrm>
            <a:off x="539750" y="1071563"/>
            <a:ext cx="8175625"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p>
          <a:p>
            <a:pPr marL="228600" indent="-228600">
              <a:lnSpc>
                <a:spcPct val="135000"/>
              </a:lnSpc>
              <a:spcBef>
                <a:spcPct val="75000"/>
              </a:spcBef>
              <a:spcAft>
                <a:spcPct val="10000"/>
              </a:spcAft>
              <a:buClr>
                <a:schemeClr val="accent1"/>
              </a:buClr>
            </a:pPr>
            <a:r>
              <a:rPr lang="en-ZA" sz="2000" b="1" dirty="0" smtClean="0">
                <a:solidFill>
                  <a:srgbClr val="BFBFBF"/>
                </a:solidFill>
              </a:rPr>
              <a:t>3</a:t>
            </a:r>
            <a:r>
              <a:rPr lang="en-ZA" sz="2000" b="1" dirty="0">
                <a:solidFill>
                  <a:srgbClr val="BFBFBF"/>
                </a:solidFill>
              </a:rPr>
              <a:t>. </a:t>
            </a:r>
            <a:r>
              <a:rPr lang="en-ZA" sz="2000" b="1" dirty="0" smtClean="0">
                <a:solidFill>
                  <a:srgbClr val="BFBFBF"/>
                </a:solidFill>
              </a:rPr>
              <a:t>Background &amp; Scope of work</a:t>
            </a:r>
          </a:p>
          <a:p>
            <a:pPr marL="228600" indent="-228600">
              <a:lnSpc>
                <a:spcPct val="135000"/>
              </a:lnSpc>
              <a:spcBef>
                <a:spcPct val="75000"/>
              </a:spcBef>
              <a:spcAft>
                <a:spcPct val="10000"/>
              </a:spcAft>
              <a:buClr>
                <a:schemeClr val="accent1"/>
              </a:buClr>
            </a:pPr>
            <a:r>
              <a:rPr lang="en-ZA" sz="2000" b="1" dirty="0" smtClean="0">
                <a:solidFill>
                  <a:srgbClr val="BFBFBF"/>
                </a:solidFill>
              </a:rPr>
              <a:t>4</a:t>
            </a:r>
            <a:r>
              <a:rPr lang="en-ZA" sz="2000" b="1" dirty="0">
                <a:solidFill>
                  <a:srgbClr val="BFBFBF"/>
                </a:solidFill>
              </a:rPr>
              <a:t>. </a:t>
            </a:r>
            <a:r>
              <a:rPr lang="en-ZA" sz="2000" b="1" dirty="0" smtClean="0">
                <a:solidFill>
                  <a:srgbClr val="BFBFBF"/>
                </a:solidFill>
              </a:rPr>
              <a:t>Bid Evaluation Process</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5</a:t>
            </a:r>
            <a:r>
              <a:rPr lang="en-ZA" sz="2000" b="1" dirty="0" smtClean="0">
                <a:solidFill>
                  <a:srgbClr val="BFBFBF"/>
                </a:solidFill>
              </a:rPr>
              <a:t>. BBBEE</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6</a:t>
            </a:r>
            <a:r>
              <a:rPr lang="en-ZA" sz="2000" b="1" dirty="0" smtClean="0">
                <a:solidFill>
                  <a:srgbClr val="BFBFBF"/>
                </a:solidFill>
              </a:rPr>
              <a:t>. Draft SLA</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7</a:t>
            </a:r>
            <a:r>
              <a:rPr lang="en-ZA" sz="2000" b="1" dirty="0" smtClean="0">
                <a:solidFill>
                  <a:srgbClr val="BFBFBF"/>
                </a:solidFill>
              </a:rPr>
              <a:t>. </a:t>
            </a:r>
            <a:r>
              <a:rPr lang="en-ZA" sz="2000" b="1" dirty="0">
                <a:solidFill>
                  <a:srgbClr val="BFBFBF"/>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rgbClr val="FF0000"/>
                </a:solidFill>
              </a:rPr>
              <a:t>8</a:t>
            </a:r>
            <a:r>
              <a:rPr lang="en-ZA" sz="2000" b="1" dirty="0" smtClean="0">
                <a:solidFill>
                  <a:srgbClr val="FF0000"/>
                </a:solidFill>
              </a:rPr>
              <a:t>. </a:t>
            </a:r>
            <a:r>
              <a:rPr lang="en-ZA" sz="2000" b="1" dirty="0">
                <a:solidFill>
                  <a:srgbClr val="FF0000"/>
                </a:solidFill>
              </a:rPr>
              <a:t>Q&amp;A</a:t>
            </a:r>
            <a:endParaRPr lang="en-ZA" sz="1200" dirty="0">
              <a:solidFill>
                <a:srgbClr val="FF0000"/>
              </a:solidFill>
            </a:endParaRPr>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4"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   Table of Content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84942"/>
            <a:ext cx="862012" cy="184666"/>
          </a:xfrm>
        </p:spPr>
        <p:txBody>
          <a:bodyPr/>
          <a:lstStyle/>
          <a:p>
            <a:pPr algn="ctr">
              <a:defRPr/>
            </a:pPr>
            <a:fld id="{1D46AC71-C261-4AF3-BFB1-CCAEF8821007}" type="slidenum">
              <a:rPr lang="en-ZA" smtClean="0">
                <a:solidFill>
                  <a:schemeClr val="tx1"/>
                </a:solidFill>
              </a:rPr>
              <a:pPr algn="ctr">
                <a:defRPr/>
              </a:pPr>
              <a:t>32</a:t>
            </a:fld>
            <a:endParaRPr lang="en-ZA" dirty="0">
              <a:solidFill>
                <a:schemeClr val="tx1"/>
              </a:solidFill>
            </a:endParaRPr>
          </a:p>
        </p:txBody>
      </p:sp>
      <p:pic>
        <p:nvPicPr>
          <p:cNvPr id="7" name="Picture 7" descr="Questions"/>
          <p:cNvPicPr>
            <a:picLocks noChangeAspect="1" noChangeArrowheads="1"/>
          </p:cNvPicPr>
          <p:nvPr/>
        </p:nvPicPr>
        <p:blipFill>
          <a:blip r:embed="rId2"/>
          <a:srcRect/>
          <a:stretch>
            <a:fillRect/>
          </a:stretch>
        </p:blipFill>
        <p:spPr bwMode="auto">
          <a:xfrm>
            <a:off x="3132138" y="1628775"/>
            <a:ext cx="2447925" cy="3956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7" name="Slide Number Placeholder 6"/>
          <p:cNvSpPr>
            <a:spLocks noGrp="1"/>
          </p:cNvSpPr>
          <p:nvPr>
            <p:ph type="sldNum" sz="quarter" idx="11"/>
          </p:nvPr>
        </p:nvSpPr>
        <p:spPr>
          <a:xfrm>
            <a:off x="7284720" y="6564622"/>
            <a:ext cx="862012" cy="184666"/>
          </a:xfrm>
        </p:spPr>
        <p:txBody>
          <a:bodyPr/>
          <a:lstStyle/>
          <a:p>
            <a:pPr algn="ctr">
              <a:defRPr/>
            </a:pPr>
            <a:r>
              <a:rPr lang="en-ZA" dirty="0">
                <a:solidFill>
                  <a:schemeClr val="tx1"/>
                </a:solidFill>
              </a:rPr>
              <a:t>4</a:t>
            </a: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2000" b="1" dirty="0">
                <a:solidFill>
                  <a:srgbClr val="FF0000"/>
                </a:solidFill>
              </a:rPr>
              <a:t>2. RFP Timelines </a:t>
            </a:r>
          </a:p>
          <a:p>
            <a:pPr marL="228600" indent="-228600">
              <a:lnSpc>
                <a:spcPct val="135000"/>
              </a:lnSpc>
              <a:spcBef>
                <a:spcPct val="75000"/>
              </a:spcBef>
              <a:spcAft>
                <a:spcPct val="10000"/>
              </a:spcAft>
              <a:buClr>
                <a:schemeClr val="accent1"/>
              </a:buClr>
            </a:pPr>
            <a:r>
              <a:rPr lang="en-ZA" sz="2000" b="1" dirty="0">
                <a:solidFill>
                  <a:schemeClr val="tx2"/>
                </a:solidFill>
              </a:rPr>
              <a:t>3. Background and Scope of Work</a:t>
            </a:r>
          </a:p>
          <a:p>
            <a:pPr marL="228600" indent="-228600">
              <a:lnSpc>
                <a:spcPct val="135000"/>
              </a:lnSpc>
              <a:spcBef>
                <a:spcPct val="75000"/>
              </a:spcBef>
              <a:spcAft>
                <a:spcPct val="10000"/>
              </a:spcAft>
              <a:buClr>
                <a:schemeClr val="accent1"/>
              </a:buClr>
            </a:pPr>
            <a:r>
              <a:rPr lang="en-ZA" sz="2000" b="1" dirty="0">
                <a:solidFill>
                  <a:schemeClr val="tx2"/>
                </a:solidFill>
              </a:rPr>
              <a:t>4</a:t>
            </a:r>
            <a:r>
              <a:rPr lang="en-ZA" sz="2000" b="1" dirty="0" smtClean="0">
                <a:solidFill>
                  <a:schemeClr val="tx2"/>
                </a:solidFill>
              </a:rPr>
              <a:t>. </a:t>
            </a:r>
            <a:r>
              <a:rPr lang="en-ZA" sz="2000" b="1" dirty="0">
                <a:solidFill>
                  <a:schemeClr val="tx2"/>
                </a:solidFill>
              </a:rPr>
              <a:t>Bid </a:t>
            </a:r>
            <a:r>
              <a:rPr lang="en-ZA" sz="2000" b="1" dirty="0" smtClean="0">
                <a:solidFill>
                  <a:schemeClr val="tx2"/>
                </a:solidFill>
              </a:rPr>
              <a:t>Evaluation Process</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5</a:t>
            </a:r>
            <a:r>
              <a:rPr lang="en-ZA" sz="2000" b="1" dirty="0" smtClean="0">
                <a:solidFill>
                  <a:schemeClr val="tx2"/>
                </a:solidFill>
              </a:rPr>
              <a:t>. Price &amp; BBBEE</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Draft </a:t>
            </a:r>
            <a:r>
              <a:rPr lang="en-ZA" sz="2000" b="1" dirty="0">
                <a:solidFill>
                  <a:schemeClr val="tx2"/>
                </a:solidFill>
              </a:rPr>
              <a:t>SLA</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a:t>
            </a:r>
            <a:r>
              <a:rPr lang="en-ZA" sz="2000" b="1" dirty="0">
                <a:solidFill>
                  <a:schemeClr val="tx2"/>
                </a:solidFill>
              </a:rPr>
              <a:t>Q&amp;A</a:t>
            </a:r>
            <a:endParaRPr lang="en-ZA" sz="1200" dirty="0"/>
          </a:p>
          <a:p>
            <a:pPr lvl="1" algn="l">
              <a:lnSpc>
                <a:spcPct val="135000"/>
              </a:lnSpc>
              <a:spcBef>
                <a:spcPct val="75000"/>
              </a:spcBef>
              <a:spcAft>
                <a:spcPct val="10000"/>
              </a:spcAft>
              <a:buClr>
                <a:schemeClr val="accent1"/>
              </a:buCl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Tree>
    <p:extLst>
      <p:ext uri="{BB962C8B-B14F-4D97-AF65-F5344CB8AC3E}">
        <p14:creationId xmlns:p14="http://schemas.microsoft.com/office/powerpoint/2010/main" val="540662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RFP Timelines</a:t>
            </a:r>
          </a:p>
        </p:txBody>
      </p:sp>
      <p:graphicFrame>
        <p:nvGraphicFramePr>
          <p:cNvPr id="2" name="Table 1"/>
          <p:cNvGraphicFramePr>
            <a:graphicFrameLocks noGrp="1"/>
          </p:cNvGraphicFramePr>
          <p:nvPr>
            <p:extLst>
              <p:ext uri="{D42A27DB-BD31-4B8C-83A1-F6EECF244321}">
                <p14:modId xmlns:p14="http://schemas.microsoft.com/office/powerpoint/2010/main" val="1552909930"/>
              </p:ext>
            </p:extLst>
          </p:nvPr>
        </p:nvGraphicFramePr>
        <p:xfrm>
          <a:off x="0" y="782322"/>
          <a:ext cx="9144000" cy="4850954"/>
        </p:xfrm>
        <a:graphic>
          <a:graphicData uri="http://schemas.openxmlformats.org/drawingml/2006/table">
            <a:tbl>
              <a:tblPr firstRow="1" bandRow="1">
                <a:tableStyleId>{5C22544A-7EE6-4342-B048-85BDC9FD1C3A}</a:tableStyleId>
              </a:tblPr>
              <a:tblGrid>
                <a:gridCol w="6004560"/>
                <a:gridCol w="3139440"/>
              </a:tblGrid>
              <a:tr h="550628">
                <a:tc>
                  <a:txBody>
                    <a:bodyPr/>
                    <a:lstStyle/>
                    <a:p>
                      <a:r>
                        <a:rPr lang="en-ZA" dirty="0" smtClean="0">
                          <a:solidFill>
                            <a:schemeClr val="tx2">
                              <a:lumMod val="75000"/>
                            </a:schemeClr>
                          </a:solidFill>
                        </a:rPr>
                        <a:t>ACTIVITY</a:t>
                      </a:r>
                      <a:endParaRPr lang="en-ZA" dirty="0">
                        <a:solidFill>
                          <a:schemeClr val="tx2">
                            <a:lumMod val="75000"/>
                          </a:schemeClr>
                        </a:solidFill>
                      </a:endParaRPr>
                    </a:p>
                  </a:txBody>
                  <a:tcPr/>
                </a:tc>
                <a:tc>
                  <a:txBody>
                    <a:bodyPr/>
                    <a:lstStyle/>
                    <a:p>
                      <a:pPr algn="l"/>
                      <a:r>
                        <a:rPr lang="en-ZA" dirty="0" smtClean="0">
                          <a:solidFill>
                            <a:schemeClr val="tx2">
                              <a:lumMod val="75000"/>
                            </a:schemeClr>
                          </a:solidFill>
                        </a:rPr>
                        <a:t>DUE DATE</a:t>
                      </a:r>
                      <a:endParaRPr lang="en-ZA" dirty="0">
                        <a:solidFill>
                          <a:schemeClr val="tx2">
                            <a:lumMod val="75000"/>
                          </a:schemeClr>
                        </a:solidFill>
                      </a:endParaRPr>
                    </a:p>
                  </a:txBody>
                  <a:tcPr/>
                </a:tc>
              </a:tr>
              <a:tr h="716721">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ZA" sz="1800" b="1" kern="1200" baseline="0" dirty="0" smtClean="0">
                          <a:solidFill>
                            <a:schemeClr val="accent2">
                              <a:lumMod val="50000"/>
                            </a:schemeClr>
                          </a:solidFill>
                          <a:latin typeface="+mn-lt"/>
                          <a:ea typeface="+mn-ea"/>
                          <a:cs typeface="+mn-cs"/>
                        </a:rPr>
                        <a:t>RFP Advertisement in Government Tender Bulletin</a:t>
                      </a:r>
                    </a:p>
                  </a:txBody>
                  <a:tcPr anchor="ctr"/>
                </a:tc>
                <a:tc>
                  <a:txBody>
                    <a:bodyPr/>
                    <a:lstStyle/>
                    <a:p>
                      <a:pPr marL="0" algn="l" defTabSz="932962" rtl="0" eaLnBrk="1" latinLnBrk="0" hangingPunct="1"/>
                      <a:r>
                        <a:rPr lang="en-ZA" sz="1800" b="1" kern="1200" baseline="0" dirty="0" smtClean="0">
                          <a:solidFill>
                            <a:schemeClr val="accent2">
                              <a:lumMod val="50000"/>
                            </a:schemeClr>
                          </a:solidFill>
                          <a:latin typeface="+mn-lt"/>
                          <a:ea typeface="+mn-ea"/>
                          <a:cs typeface="+mn-cs"/>
                        </a:rPr>
                        <a:t>01 September 2017</a:t>
                      </a:r>
                      <a:endParaRPr lang="en-ZA" sz="1800" b="1" kern="1200" baseline="0" dirty="0">
                        <a:solidFill>
                          <a:schemeClr val="accent2">
                            <a:lumMod val="50000"/>
                          </a:schemeClr>
                        </a:solidFill>
                        <a:latin typeface="+mn-lt"/>
                        <a:ea typeface="+mn-ea"/>
                        <a:cs typeface="+mn-cs"/>
                      </a:endParaRPr>
                    </a:p>
                  </a:txBody>
                  <a:tcPr anchor="ctr"/>
                </a:tc>
              </a:tr>
              <a:tr h="716721">
                <a:tc>
                  <a:txBody>
                    <a:bodyPr/>
                    <a:lstStyle/>
                    <a:p>
                      <a:pPr marL="0" algn="l" defTabSz="932962" rtl="0" eaLnBrk="1" latinLnBrk="0" hangingPunct="1"/>
                      <a:r>
                        <a:rPr lang="en-ZA" sz="1800" b="1" kern="1200" baseline="0" dirty="0" smtClean="0">
                          <a:solidFill>
                            <a:schemeClr val="accent2">
                              <a:lumMod val="50000"/>
                            </a:schemeClr>
                          </a:solidFill>
                          <a:latin typeface="+mn-lt"/>
                          <a:ea typeface="+mn-ea"/>
                          <a:cs typeface="+mn-cs"/>
                        </a:rPr>
                        <a:t>Tender documents on SARS website </a:t>
                      </a:r>
                    </a:p>
                  </a:txBody>
                  <a:tcPr anchor="ctr"/>
                </a:tc>
                <a:tc>
                  <a:txBody>
                    <a:bodyPr/>
                    <a:lstStyle/>
                    <a:p>
                      <a:pPr marL="0" algn="l" defTabSz="932962" rtl="0" eaLnBrk="1" latinLnBrk="0" hangingPunct="1"/>
                      <a:r>
                        <a:rPr lang="en-ZA" sz="1800" b="1" kern="1200" baseline="0" dirty="0" smtClean="0">
                          <a:solidFill>
                            <a:schemeClr val="accent2">
                              <a:lumMod val="50000"/>
                            </a:schemeClr>
                          </a:solidFill>
                          <a:latin typeface="+mn-lt"/>
                          <a:ea typeface="+mn-ea"/>
                          <a:cs typeface="+mn-cs"/>
                        </a:rPr>
                        <a:t>04 September 2017</a:t>
                      </a:r>
                      <a:endParaRPr lang="en-ZA" sz="1800" b="1" kern="1200" baseline="0" dirty="0">
                        <a:solidFill>
                          <a:schemeClr val="accent2">
                            <a:lumMod val="50000"/>
                          </a:schemeClr>
                        </a:solidFill>
                        <a:latin typeface="+mn-lt"/>
                        <a:ea typeface="+mn-ea"/>
                        <a:cs typeface="+mn-cs"/>
                      </a:endParaRPr>
                    </a:p>
                  </a:txBody>
                  <a:tcPr anchor="ctr"/>
                </a:tc>
              </a:tr>
              <a:tr h="716721">
                <a:tc>
                  <a:txBody>
                    <a:bodyPr/>
                    <a:lstStyle/>
                    <a:p>
                      <a:pPr marL="0" algn="l" defTabSz="932962" rtl="0" eaLnBrk="1" latinLnBrk="0" hangingPunct="1"/>
                      <a:r>
                        <a:rPr lang="en-ZA" sz="1800" b="1" kern="1200" baseline="0" dirty="0" smtClean="0">
                          <a:solidFill>
                            <a:srgbClr val="FF0000"/>
                          </a:solidFill>
                          <a:latin typeface="+mn-lt"/>
                          <a:ea typeface="+mn-ea"/>
                          <a:cs typeface="+mn-cs"/>
                        </a:rPr>
                        <a:t>Non-compulsory briefing session</a:t>
                      </a:r>
                      <a:endParaRPr lang="en-ZA" sz="1800" b="1" kern="1200" baseline="0" dirty="0">
                        <a:solidFill>
                          <a:srgbClr val="FF0000"/>
                        </a:solidFill>
                        <a:latin typeface="+mn-lt"/>
                        <a:ea typeface="+mn-ea"/>
                        <a:cs typeface="+mn-cs"/>
                      </a:endParaRPr>
                    </a:p>
                  </a:txBody>
                  <a:tcPr anchor="ctr"/>
                </a:tc>
                <a:tc>
                  <a:txBody>
                    <a:bodyPr/>
                    <a:lstStyle/>
                    <a:p>
                      <a:pPr marL="0" algn="l" defTabSz="932962" rtl="0" eaLnBrk="1" latinLnBrk="0" hangingPunct="1"/>
                      <a:r>
                        <a:rPr lang="en-ZA" sz="1800" b="1" kern="1200" baseline="0" dirty="0" smtClean="0">
                          <a:solidFill>
                            <a:srgbClr val="FF0000"/>
                          </a:solidFill>
                          <a:latin typeface="+mn-lt"/>
                          <a:ea typeface="+mn-ea"/>
                          <a:cs typeface="+mn-cs"/>
                        </a:rPr>
                        <a:t>12 September 2017, 11H30</a:t>
                      </a:r>
                      <a:endParaRPr lang="en-ZA" sz="1800" b="1" kern="1200" baseline="0" dirty="0">
                        <a:solidFill>
                          <a:srgbClr val="FF0000"/>
                        </a:solidFill>
                        <a:latin typeface="+mn-lt"/>
                        <a:ea typeface="+mn-ea"/>
                        <a:cs typeface="+mn-cs"/>
                      </a:endParaRPr>
                    </a:p>
                  </a:txBody>
                  <a:tcPr anchor="ctr"/>
                </a:tc>
              </a:tr>
              <a:tr h="716721">
                <a:tc>
                  <a:txBody>
                    <a:bodyPr/>
                    <a:lstStyle/>
                    <a:p>
                      <a:pPr marL="0" algn="l" defTabSz="932962" rtl="0" eaLnBrk="1" latinLnBrk="0" hangingPunct="1"/>
                      <a:r>
                        <a:rPr lang="en-ZA" sz="1800" b="1" kern="1200" baseline="0" dirty="0" smtClean="0">
                          <a:solidFill>
                            <a:schemeClr val="accent2">
                              <a:lumMod val="50000"/>
                            </a:schemeClr>
                          </a:solidFill>
                          <a:latin typeface="+mn-lt"/>
                          <a:ea typeface="+mn-ea"/>
                          <a:cs typeface="+mn-cs"/>
                        </a:rPr>
                        <a:t>Questions relating to RFP</a:t>
                      </a:r>
                      <a:endParaRPr lang="en-ZA" sz="1800" b="1" kern="1200" baseline="0" dirty="0">
                        <a:solidFill>
                          <a:schemeClr val="accent2">
                            <a:lumMod val="50000"/>
                          </a:schemeClr>
                        </a:solidFill>
                        <a:latin typeface="+mn-lt"/>
                        <a:ea typeface="+mn-ea"/>
                        <a:cs typeface="+mn-cs"/>
                      </a:endParaRPr>
                    </a:p>
                  </a:txBody>
                  <a:tcPr anchor="ctr"/>
                </a:tc>
                <a:tc>
                  <a:txBody>
                    <a:bodyPr/>
                    <a:lstStyle/>
                    <a:p>
                      <a:pPr marL="0" algn="l" defTabSz="932962" rtl="0" eaLnBrk="1" latinLnBrk="0" hangingPunct="1"/>
                      <a:r>
                        <a:rPr lang="en-ZA" sz="1800" b="1" kern="1200" baseline="0" dirty="0" smtClean="0">
                          <a:solidFill>
                            <a:schemeClr val="accent2">
                              <a:lumMod val="50000"/>
                            </a:schemeClr>
                          </a:solidFill>
                          <a:latin typeface="+mn-lt"/>
                          <a:ea typeface="+mn-ea"/>
                          <a:cs typeface="+mn-cs"/>
                        </a:rPr>
                        <a:t>19 September 2017</a:t>
                      </a:r>
                      <a:endParaRPr lang="en-ZA" sz="1800" b="1" kern="1200" baseline="0" dirty="0">
                        <a:solidFill>
                          <a:schemeClr val="accent2">
                            <a:lumMod val="50000"/>
                          </a:schemeClr>
                        </a:solidFill>
                        <a:latin typeface="+mn-lt"/>
                        <a:ea typeface="+mn-ea"/>
                        <a:cs typeface="+mn-cs"/>
                      </a:endParaRPr>
                    </a:p>
                  </a:txBody>
                  <a:tcPr anchor="ctr"/>
                </a:tc>
              </a:tr>
              <a:tr h="716721">
                <a:tc>
                  <a:txBody>
                    <a:bodyPr/>
                    <a:lstStyle/>
                    <a:p>
                      <a:r>
                        <a:rPr lang="en-ZA" sz="1800" b="1" dirty="0" smtClean="0">
                          <a:solidFill>
                            <a:schemeClr val="accent2">
                              <a:lumMod val="50000"/>
                            </a:schemeClr>
                          </a:solidFill>
                        </a:rPr>
                        <a:t>RFP Closing Date</a:t>
                      </a:r>
                      <a:endParaRPr lang="en-ZA" sz="1800" b="1" dirty="0">
                        <a:solidFill>
                          <a:schemeClr val="accent2">
                            <a:lumMod val="50000"/>
                          </a:schemeClr>
                        </a:solidFill>
                      </a:endParaRPr>
                    </a:p>
                  </a:txBody>
                  <a:tcPr anchor="ctr"/>
                </a:tc>
                <a:tc>
                  <a:txBody>
                    <a:bodyPr/>
                    <a:lstStyle/>
                    <a:p>
                      <a:pPr algn="l"/>
                      <a:r>
                        <a:rPr lang="en-ZA" sz="1800" b="1" baseline="0" dirty="0" smtClean="0">
                          <a:solidFill>
                            <a:schemeClr val="accent2">
                              <a:lumMod val="50000"/>
                            </a:schemeClr>
                          </a:solidFill>
                        </a:rPr>
                        <a:t>03 October 2017</a:t>
                      </a:r>
                      <a:r>
                        <a:rPr lang="en-ZA" sz="1800" b="1" dirty="0" smtClean="0">
                          <a:solidFill>
                            <a:schemeClr val="accent2">
                              <a:lumMod val="50000"/>
                            </a:schemeClr>
                          </a:solidFill>
                        </a:rPr>
                        <a:t>, 11H00</a:t>
                      </a:r>
                      <a:endParaRPr lang="en-ZA" sz="1800" b="1" dirty="0">
                        <a:solidFill>
                          <a:schemeClr val="accent2">
                            <a:lumMod val="50000"/>
                          </a:schemeClr>
                        </a:solidFill>
                      </a:endParaRPr>
                    </a:p>
                  </a:txBody>
                  <a:tcPr anchor="ctr"/>
                </a:tc>
              </a:tr>
              <a:tr h="716721">
                <a:tc>
                  <a:txBody>
                    <a:bodyPr/>
                    <a:lstStyle/>
                    <a:p>
                      <a:r>
                        <a:rPr lang="en-ZA" sz="1800" b="1" dirty="0" smtClean="0">
                          <a:solidFill>
                            <a:schemeClr val="accent2">
                              <a:lumMod val="50000"/>
                            </a:schemeClr>
                          </a:solidFill>
                        </a:rPr>
                        <a:t>Notice to bidders</a:t>
                      </a:r>
                      <a:endParaRPr lang="en-ZA" sz="1800" b="1" dirty="0">
                        <a:solidFill>
                          <a:schemeClr val="accent2">
                            <a:lumMod val="50000"/>
                          </a:schemeClr>
                        </a:solidFill>
                      </a:endParaRPr>
                    </a:p>
                  </a:txBody>
                  <a:tcPr anchor="ctr"/>
                </a:tc>
                <a:tc>
                  <a:txBody>
                    <a:bodyPr/>
                    <a:lstStyle/>
                    <a:p>
                      <a:pPr algn="l"/>
                      <a:r>
                        <a:rPr lang="en-ZA" sz="1800" b="1" kern="1200" baseline="0" dirty="0" smtClean="0">
                          <a:solidFill>
                            <a:schemeClr val="tx2"/>
                          </a:solidFill>
                          <a:latin typeface="+mn-lt"/>
                          <a:ea typeface="+mn-ea"/>
                          <a:cs typeface="+mn-cs"/>
                        </a:rPr>
                        <a:t>November/ December 2017</a:t>
                      </a:r>
                      <a:endParaRPr lang="en-ZA" sz="1800" b="1" kern="1200" baseline="0" dirty="0">
                        <a:solidFill>
                          <a:schemeClr val="tx2"/>
                        </a:solidFill>
                        <a:latin typeface="+mn-lt"/>
                        <a:ea typeface="+mn-ea"/>
                        <a:cs typeface="+mn-cs"/>
                      </a:endParaRPr>
                    </a:p>
                  </a:txBody>
                  <a:tcPr anchor="ctr"/>
                </a:tc>
              </a:tr>
            </a:tbl>
          </a:graphicData>
        </a:graphic>
      </p:graphicFrame>
      <p:sp>
        <p:nvSpPr>
          <p:cNvPr id="4" name="Slide Number Placeholder 3"/>
          <p:cNvSpPr>
            <a:spLocks noGrp="1"/>
          </p:cNvSpPr>
          <p:nvPr>
            <p:ph type="sldNum" sz="quarter" idx="11"/>
          </p:nvPr>
        </p:nvSpPr>
        <p:spPr>
          <a:xfrm>
            <a:off x="6884988" y="6550978"/>
            <a:ext cx="862012" cy="184666"/>
          </a:xfrm>
        </p:spPr>
        <p:txBody>
          <a:bodyPr/>
          <a:lstStyle/>
          <a:p>
            <a:pPr>
              <a:defRPr/>
            </a:pPr>
            <a:fld id="{1D46AC71-C261-4AF3-BFB1-CCAEF8821007}" type="slidenum">
              <a:rPr lang="en-ZA" smtClean="0">
                <a:solidFill>
                  <a:schemeClr val="tx1"/>
                </a:solidFill>
              </a:rPr>
              <a:pPr>
                <a:defRPr/>
              </a:pPr>
              <a:t>5</a:t>
            </a:fld>
            <a:endParaRPr lang="en-ZA"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7" name="Slide Number Placeholder 6"/>
          <p:cNvSpPr>
            <a:spLocks noGrp="1"/>
          </p:cNvSpPr>
          <p:nvPr>
            <p:ph type="sldNum" sz="quarter" idx="11"/>
          </p:nvPr>
        </p:nvSpPr>
        <p:spPr>
          <a:xfrm>
            <a:off x="7284720" y="6564622"/>
            <a:ext cx="862012" cy="184666"/>
          </a:xfrm>
        </p:spPr>
        <p:txBody>
          <a:bodyPr/>
          <a:lstStyle/>
          <a:p>
            <a:pPr algn="ctr">
              <a:defRPr/>
            </a:pPr>
            <a:r>
              <a:rPr lang="en-ZA" dirty="0">
                <a:solidFill>
                  <a:schemeClr val="tx1"/>
                </a:solidFill>
              </a:rPr>
              <a:t>6</a:t>
            </a: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2000" b="1" dirty="0">
                <a:solidFill>
                  <a:schemeClr val="tx2"/>
                </a:solidFill>
              </a:rPr>
              <a:t>2. RFP Timelines </a:t>
            </a:r>
          </a:p>
          <a:p>
            <a:pPr marL="228600" indent="-228600">
              <a:lnSpc>
                <a:spcPct val="135000"/>
              </a:lnSpc>
              <a:spcBef>
                <a:spcPct val="75000"/>
              </a:spcBef>
              <a:spcAft>
                <a:spcPct val="10000"/>
              </a:spcAft>
              <a:buClr>
                <a:schemeClr val="accent1"/>
              </a:buClr>
            </a:pPr>
            <a:r>
              <a:rPr lang="en-ZA" sz="2000" b="1" dirty="0">
                <a:solidFill>
                  <a:srgbClr val="FF0000"/>
                </a:solidFill>
              </a:rPr>
              <a:t>3. </a:t>
            </a:r>
            <a:r>
              <a:rPr lang="en-ZA" sz="2000" b="1" dirty="0" smtClean="0">
                <a:solidFill>
                  <a:srgbClr val="FF0000"/>
                </a:solidFill>
              </a:rPr>
              <a:t>Background and </a:t>
            </a:r>
            <a:r>
              <a:rPr lang="en-ZA" sz="2000" b="1" dirty="0">
                <a:solidFill>
                  <a:srgbClr val="FF0000"/>
                </a:solidFill>
              </a:rPr>
              <a:t>Scope of </a:t>
            </a:r>
            <a:r>
              <a:rPr lang="en-ZA" sz="2000" b="1" dirty="0" smtClean="0">
                <a:solidFill>
                  <a:srgbClr val="FF0000"/>
                </a:solidFill>
              </a:rPr>
              <a:t>Work</a:t>
            </a:r>
            <a:endParaRPr lang="en-ZA" sz="2000" b="1" dirty="0">
              <a:solidFill>
                <a:srgbClr val="FF0000"/>
              </a:solidFill>
            </a:endParaRPr>
          </a:p>
          <a:p>
            <a:pPr marL="228600" indent="-228600">
              <a:lnSpc>
                <a:spcPct val="135000"/>
              </a:lnSpc>
              <a:spcBef>
                <a:spcPct val="75000"/>
              </a:spcBef>
              <a:spcAft>
                <a:spcPct val="10000"/>
              </a:spcAft>
              <a:buClr>
                <a:schemeClr val="accent1"/>
              </a:buClr>
            </a:pPr>
            <a:r>
              <a:rPr lang="en-ZA" sz="2000" b="1" dirty="0" smtClean="0">
                <a:solidFill>
                  <a:schemeClr val="tx2"/>
                </a:solidFill>
              </a:rPr>
              <a:t>4</a:t>
            </a:r>
            <a:r>
              <a:rPr lang="en-ZA" sz="2000" b="1" dirty="0">
                <a:solidFill>
                  <a:schemeClr val="tx2"/>
                </a:solidFill>
              </a:rPr>
              <a:t>. </a:t>
            </a:r>
            <a:r>
              <a:rPr lang="en-ZA" sz="2000" b="1" dirty="0" smtClean="0">
                <a:solidFill>
                  <a:schemeClr val="tx2"/>
                </a:solidFill>
              </a:rPr>
              <a:t> </a:t>
            </a:r>
            <a:r>
              <a:rPr lang="en-ZA" sz="2000" b="1" dirty="0">
                <a:solidFill>
                  <a:schemeClr val="tx2"/>
                </a:solidFill>
              </a:rPr>
              <a:t>Bid </a:t>
            </a:r>
            <a:r>
              <a:rPr lang="en-ZA" sz="2000" b="1" dirty="0" smtClean="0">
                <a:solidFill>
                  <a:schemeClr val="tx2"/>
                </a:solidFill>
              </a:rPr>
              <a:t>Evaluation Process</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5</a:t>
            </a:r>
            <a:r>
              <a:rPr lang="en-ZA" sz="2000" b="1" dirty="0" smtClean="0">
                <a:solidFill>
                  <a:schemeClr val="tx2"/>
                </a:solidFill>
              </a:rPr>
              <a:t>. Price &amp; BBBEE</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Draft </a:t>
            </a:r>
            <a:r>
              <a:rPr lang="en-ZA" sz="2000" b="1" dirty="0">
                <a:solidFill>
                  <a:schemeClr val="tx2"/>
                </a:solidFill>
              </a:rPr>
              <a:t>SLA</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a:t>
            </a:r>
            <a:r>
              <a:rPr lang="en-ZA" sz="2000" b="1" dirty="0">
                <a:solidFill>
                  <a:schemeClr val="tx2"/>
                </a:solidFill>
              </a:rPr>
              <a:t>Q&amp;A</a:t>
            </a:r>
            <a:endParaRPr lang="en-ZA" sz="1200" dirty="0"/>
          </a:p>
          <a:p>
            <a:pPr lvl="1" algn="l">
              <a:lnSpc>
                <a:spcPct val="135000"/>
              </a:lnSpc>
              <a:spcBef>
                <a:spcPct val="75000"/>
              </a:spcBef>
              <a:spcAft>
                <a:spcPct val="10000"/>
              </a:spcAft>
              <a:buClr>
                <a:schemeClr val="accent1"/>
              </a:buCl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Tree>
    <p:extLst>
      <p:ext uri="{BB962C8B-B14F-4D97-AF65-F5344CB8AC3E}">
        <p14:creationId xmlns:p14="http://schemas.microsoft.com/office/powerpoint/2010/main" val="3415104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chemeClr val="tx1"/>
                </a:solidFill>
              </a:rPr>
              <a:pPr/>
              <a:t>7</a:t>
            </a:fld>
            <a:endParaRPr lang="en-ZA" dirty="0">
              <a:solidFill>
                <a:schemeClr val="tx1"/>
              </a:solidFill>
            </a:endParaRPr>
          </a:p>
        </p:txBody>
      </p:sp>
      <p:sp>
        <p:nvSpPr>
          <p:cNvPr id="7" name="Title 1"/>
          <p:cNvSpPr txBox="1">
            <a:spLocks/>
          </p:cNvSpPr>
          <p:nvPr/>
        </p:nvSpPr>
        <p:spPr>
          <a:xfrm>
            <a:off x="0" y="285914"/>
            <a:ext cx="9144000" cy="261610"/>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smtClean="0"/>
              <a:t>Background</a:t>
            </a:r>
            <a:endParaRPr lang="en-ZA" dirty="0"/>
          </a:p>
        </p:txBody>
      </p:sp>
      <p:sp>
        <p:nvSpPr>
          <p:cNvPr id="6" name="Rectangle 5"/>
          <p:cNvSpPr/>
          <p:nvPr/>
        </p:nvSpPr>
        <p:spPr>
          <a:xfrm>
            <a:off x="175259" y="799475"/>
            <a:ext cx="8686800" cy="4899868"/>
          </a:xfrm>
          <a:prstGeom prst="rect">
            <a:avLst/>
          </a:prstGeom>
        </p:spPr>
        <p:txBody>
          <a:bodyPr wrap="square">
            <a:spAutoFit/>
          </a:bodyPr>
          <a:lstStyle/>
          <a:p>
            <a:pPr marL="0" lvl="3" algn="just">
              <a:lnSpc>
                <a:spcPct val="150000"/>
              </a:lnSpc>
            </a:pPr>
            <a:r>
              <a:rPr lang="en-ZA" sz="1400" dirty="0">
                <a:solidFill>
                  <a:srgbClr val="003366"/>
                </a:solidFill>
                <a:ea typeface="Times New Roman" pitchFamily="18" charset="0"/>
                <a:cs typeface="Tahoma" pitchFamily="34" charset="0"/>
              </a:rPr>
              <a:t>SARS strives to build a culture where its workforce can thrive, develop their skills and talent, and deliver an outstanding service towards SARS’s strategic objective of efficient and effective revenue collection. In order for this to be attained seamlessly, SARS requires the services of a higher learning institution, herewith referred to as the bidder, to partner with the SARS Institute of Learning (SIOL), for the duration of forty eight (48) months.</a:t>
            </a:r>
          </a:p>
          <a:p>
            <a:pPr marL="0" lvl="3"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r>
              <a:rPr lang="en-ZA" sz="1400" dirty="0">
                <a:solidFill>
                  <a:srgbClr val="003366"/>
                </a:solidFill>
                <a:ea typeface="Times New Roman" pitchFamily="18" charset="0"/>
                <a:cs typeface="Tahoma" pitchFamily="34" charset="0"/>
              </a:rPr>
              <a:t>The successful bidder will be required to customise and implement accredited programmes for Debt Management. The programme should be a National Qualification Framework (NQF) level 6 and accredited by the South African Qualification Authority (SAQA). </a:t>
            </a: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r>
              <a:rPr lang="en-ZA" sz="1400" dirty="0">
                <a:solidFill>
                  <a:srgbClr val="003366"/>
                </a:solidFill>
                <a:ea typeface="Times New Roman" pitchFamily="18" charset="0"/>
                <a:cs typeface="Tahoma" pitchFamily="34" charset="0"/>
              </a:rPr>
              <a:t>The objective of the programme is to improve the competencies of SARS employees in line with the SARS Debt Management competency framework. This will enhance their function of revenue collection and assist in aligning it to the SARS strategy. The strategy translates to addressing the challenge of the significant debt book, which refers to improving capacity and capability in dealing with the debt book and, also strengthening SARS’s capacity and capability to manage the tax debt. </a:t>
            </a:r>
          </a:p>
        </p:txBody>
      </p:sp>
    </p:spTree>
    <p:extLst>
      <p:ext uri="{BB962C8B-B14F-4D97-AF65-F5344CB8AC3E}">
        <p14:creationId xmlns:p14="http://schemas.microsoft.com/office/powerpoint/2010/main" val="2590587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chemeClr val="tx1"/>
                </a:solidFill>
              </a:rPr>
              <a:pPr/>
              <a:t>8</a:t>
            </a:fld>
            <a:endParaRPr lang="en-ZA" dirty="0">
              <a:solidFill>
                <a:schemeClr val="tx1"/>
              </a:solidFill>
            </a:endParaRPr>
          </a:p>
        </p:txBody>
      </p:sp>
      <p:sp>
        <p:nvSpPr>
          <p:cNvPr id="7" name="Title 1"/>
          <p:cNvSpPr txBox="1">
            <a:spLocks/>
          </p:cNvSpPr>
          <p:nvPr/>
        </p:nvSpPr>
        <p:spPr>
          <a:xfrm>
            <a:off x="0" y="285914"/>
            <a:ext cx="9144000" cy="261610"/>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smtClean="0"/>
              <a:t>Scope of work</a:t>
            </a:r>
            <a:endParaRPr lang="en-ZA" dirty="0"/>
          </a:p>
        </p:txBody>
      </p:sp>
      <p:graphicFrame>
        <p:nvGraphicFramePr>
          <p:cNvPr id="2" name="Object 1"/>
          <p:cNvGraphicFramePr>
            <a:graphicFrameLocks noChangeAspect="1"/>
          </p:cNvGraphicFramePr>
          <p:nvPr>
            <p:extLst>
              <p:ext uri="{D42A27DB-BD31-4B8C-83A1-F6EECF244321}">
                <p14:modId xmlns:p14="http://schemas.microsoft.com/office/powerpoint/2010/main" val="2350515625"/>
              </p:ext>
            </p:extLst>
          </p:nvPr>
        </p:nvGraphicFramePr>
        <p:xfrm>
          <a:off x="825062" y="1245969"/>
          <a:ext cx="914400" cy="771525"/>
        </p:xfrm>
        <a:graphic>
          <a:graphicData uri="http://schemas.openxmlformats.org/presentationml/2006/ole">
            <mc:AlternateContent xmlns:mc="http://schemas.openxmlformats.org/markup-compatibility/2006">
              <mc:Choice xmlns:v="urn:schemas-microsoft-com:vml" Requires="v">
                <p:oleObj spid="_x0000_s88071" name="Acrobat Document" showAsIcon="1" r:id="rId4" imgW="914400" imgH="771480" progId="AcroExch.Document.7">
                  <p:embed/>
                </p:oleObj>
              </mc:Choice>
              <mc:Fallback>
                <p:oleObj name="Acrobat Document" showAsIcon="1" r:id="rId4" imgW="914400" imgH="771480" progId="AcroExch.Document.7">
                  <p:embed/>
                  <p:pic>
                    <p:nvPicPr>
                      <p:cNvPr id="0" name=""/>
                      <p:cNvPicPr/>
                      <p:nvPr/>
                    </p:nvPicPr>
                    <p:blipFill>
                      <a:blip r:embed="rId5"/>
                      <a:stretch>
                        <a:fillRect/>
                      </a:stretch>
                    </p:blipFill>
                    <p:spPr>
                      <a:xfrm>
                        <a:off x="825062" y="1245969"/>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1120708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a:spLocks noChangeArrowheads="1"/>
          </p:cNvSpPr>
          <p:nvPr/>
        </p:nvSpPr>
        <p:spPr bwMode="auto">
          <a:xfrm>
            <a:off x="539750" y="1071563"/>
            <a:ext cx="8175625" cy="5218112"/>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2000" b="1" dirty="0">
                <a:solidFill>
                  <a:schemeClr val="tx2"/>
                </a:solidFill>
              </a:rPr>
              <a:t>2. RFP Timelines</a:t>
            </a:r>
          </a:p>
          <a:p>
            <a:pPr marL="228600" indent="-228600">
              <a:lnSpc>
                <a:spcPct val="135000"/>
              </a:lnSpc>
              <a:spcBef>
                <a:spcPct val="75000"/>
              </a:spcBef>
              <a:spcAft>
                <a:spcPct val="10000"/>
              </a:spcAft>
              <a:buClr>
                <a:schemeClr val="accent1"/>
              </a:buClr>
            </a:pPr>
            <a:r>
              <a:rPr lang="en-ZA" sz="2000" b="1" dirty="0">
                <a:solidFill>
                  <a:schemeClr val="tx2"/>
                </a:solidFill>
              </a:rPr>
              <a:t>3. Background and Scope of work</a:t>
            </a:r>
          </a:p>
          <a:p>
            <a:pPr marL="228600" indent="-228600">
              <a:lnSpc>
                <a:spcPct val="135000"/>
              </a:lnSpc>
              <a:spcBef>
                <a:spcPct val="75000"/>
              </a:spcBef>
              <a:spcAft>
                <a:spcPct val="10000"/>
              </a:spcAft>
              <a:buClr>
                <a:schemeClr val="accent1"/>
              </a:buClr>
            </a:pPr>
            <a:r>
              <a:rPr lang="en-ZA" sz="2000" b="1" dirty="0">
                <a:solidFill>
                  <a:srgbClr val="FF0000"/>
                </a:solidFill>
              </a:rPr>
              <a:t>4</a:t>
            </a:r>
            <a:r>
              <a:rPr lang="en-ZA" sz="2000" b="1" dirty="0" smtClean="0">
                <a:solidFill>
                  <a:srgbClr val="FF0000"/>
                </a:solidFill>
              </a:rPr>
              <a:t>. </a:t>
            </a:r>
            <a:r>
              <a:rPr lang="en-ZA" sz="2000" b="1" dirty="0">
                <a:solidFill>
                  <a:srgbClr val="FF0000"/>
                </a:solidFill>
              </a:rPr>
              <a:t>Bid </a:t>
            </a:r>
            <a:r>
              <a:rPr lang="en-ZA" sz="2000" b="1" dirty="0" smtClean="0">
                <a:solidFill>
                  <a:srgbClr val="FF0000"/>
                </a:solidFill>
              </a:rPr>
              <a:t>Evaluation Process</a:t>
            </a:r>
            <a:endParaRPr lang="en-ZA" sz="2000" b="1" dirty="0">
              <a:solidFill>
                <a:srgbClr val="FF0000"/>
              </a:solidFill>
            </a:endParaRPr>
          </a:p>
          <a:p>
            <a:pPr marL="228600" indent="-228600">
              <a:lnSpc>
                <a:spcPct val="135000"/>
              </a:lnSpc>
              <a:spcBef>
                <a:spcPct val="75000"/>
              </a:spcBef>
              <a:spcAft>
                <a:spcPct val="10000"/>
              </a:spcAft>
              <a:buClr>
                <a:schemeClr val="accent1"/>
              </a:buClr>
            </a:pPr>
            <a:r>
              <a:rPr lang="en-ZA" sz="2000" b="1" dirty="0">
                <a:solidFill>
                  <a:schemeClr val="tx2"/>
                </a:solidFill>
              </a:rPr>
              <a:t>5</a:t>
            </a:r>
            <a:r>
              <a:rPr lang="en-ZA" sz="2000" b="1" dirty="0" smtClean="0">
                <a:solidFill>
                  <a:schemeClr val="tx2"/>
                </a:solidFill>
              </a:rPr>
              <a:t>. Price &amp; BBBEE</a:t>
            </a:r>
            <a:endParaRPr lang="en-ZA" sz="2000" b="1" dirty="0">
              <a:solidFill>
                <a:schemeClr val="tx2"/>
              </a:solidFill>
            </a:endParaRPr>
          </a:p>
          <a:p>
            <a:pPr marL="228600" indent="-228600">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Draft </a:t>
            </a:r>
            <a:r>
              <a:rPr lang="en-ZA" sz="2000" b="1" dirty="0">
                <a:solidFill>
                  <a:schemeClr val="tx2"/>
                </a:solidFill>
              </a:rPr>
              <a:t>SLA</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a:t>
            </a:r>
            <a:r>
              <a:rPr lang="en-ZA" sz="2000" b="1" dirty="0" smtClean="0">
                <a:solidFill>
                  <a:schemeClr val="tx2"/>
                </a:solidFill>
              </a:rPr>
              <a:t>. </a:t>
            </a:r>
            <a:r>
              <a:rPr lang="en-ZA" sz="2000" b="1" dirty="0">
                <a:solidFill>
                  <a:schemeClr val="tx2"/>
                </a:solidFill>
              </a:rPr>
              <a:t>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3" name="Slide Number Placeholder 2"/>
          <p:cNvSpPr>
            <a:spLocks noGrp="1"/>
          </p:cNvSpPr>
          <p:nvPr>
            <p:ph type="sldNum" sz="quarter" idx="11"/>
          </p:nvPr>
        </p:nvSpPr>
        <p:spPr>
          <a:xfrm>
            <a:off x="6884988" y="6530658"/>
            <a:ext cx="862012" cy="184666"/>
          </a:xfrm>
        </p:spPr>
        <p:txBody>
          <a:bodyPr/>
          <a:lstStyle/>
          <a:p>
            <a:pPr>
              <a:defRPr/>
            </a:pPr>
            <a:fld id="{1D46AC71-C261-4AF3-BFB1-CCAEF8821007}" type="slidenum">
              <a:rPr lang="en-ZA" smtClean="0">
                <a:solidFill>
                  <a:schemeClr val="tx1"/>
                </a:solidFill>
              </a:rPr>
              <a:pPr>
                <a:defRPr/>
              </a:pPr>
              <a:t>9</a:t>
            </a:fld>
            <a:endParaRPr lang="en-ZA" dirty="0">
              <a:solidFill>
                <a:schemeClr val="tx1"/>
              </a:solidFill>
            </a:endParaRPr>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6.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9.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28FFA64B0FD748AC838E1C2318FB85" ma:contentTypeVersion="0" ma:contentTypeDescription="Create a new document." ma:contentTypeScope="" ma:versionID="3a52d3dfade9d45e0d481787bc1e378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7D5004-BB8D-4587-9E84-8A02B32B8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F084604-662F-4271-A331-F95A5440E66C}">
  <ds:schemaRefs>
    <ds:schemaRef ds:uri="http://purl.org/dc/dcmitype/"/>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45AF35A-DDDE-4BBE-BDC4-6E9BF60451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58152</TotalTime>
  <Words>2852</Words>
  <Application>Microsoft Office PowerPoint</Application>
  <PresentationFormat>On-screen Show (4:3)</PresentationFormat>
  <Paragraphs>503</Paragraphs>
  <Slides>32</Slides>
  <Notes>20</Notes>
  <HiddenSlides>0</HiddenSlides>
  <MMClips>0</MMClips>
  <ScaleCrop>false</ScaleCrop>
  <HeadingPairs>
    <vt:vector size="6" baseType="variant">
      <vt:variant>
        <vt:lpstr>Theme</vt:lpstr>
      </vt:variant>
      <vt:variant>
        <vt:i4>3</vt:i4>
      </vt:variant>
      <vt:variant>
        <vt:lpstr>Embedded OLE Servers</vt:lpstr>
      </vt:variant>
      <vt:variant>
        <vt:i4>4</vt:i4>
      </vt:variant>
      <vt:variant>
        <vt:lpstr>Slide Titles</vt:lpstr>
      </vt:variant>
      <vt:variant>
        <vt:i4>32</vt:i4>
      </vt:variant>
    </vt:vector>
  </HeadingPairs>
  <TitlesOfParts>
    <vt:vector size="39" baseType="lpstr">
      <vt:lpstr>Template</vt:lpstr>
      <vt:lpstr>1_Consoldiated performance scorecards 18 09 2007 v0 3</vt:lpstr>
      <vt:lpstr>4_Template</vt:lpstr>
      <vt:lpstr>Acrobat Document</vt:lpstr>
      <vt:lpstr>Document</vt:lpstr>
      <vt:lpstr>Equation</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Technical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Sub-Contracting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Exemption 2009-2010 Report</dc:title>
  <dc:creator>S2015751</dc:creator>
  <cp:lastModifiedBy>Mechel Mokgehle</cp:lastModifiedBy>
  <cp:revision>1092</cp:revision>
  <cp:lastPrinted>2017-09-12T07:36:29Z</cp:lastPrinted>
  <dcterms:created xsi:type="dcterms:W3CDTF">2010-07-28T18:35:53Z</dcterms:created>
  <dcterms:modified xsi:type="dcterms:W3CDTF">2017-09-12T07:36:56Z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0x010100A928FFA64B0FD748AC838E1C2318FB85</vt:lpwstr>
  </property>
</Properties>
</file>