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Lst>
  <p:notesMasterIdLst>
    <p:notesMasterId r:id="rId23"/>
  </p:notesMasterIdLst>
  <p:sldIdLst>
    <p:sldId id="256" r:id="rId6"/>
    <p:sldId id="266" r:id="rId7"/>
    <p:sldId id="281" r:id="rId8"/>
    <p:sldId id="289" r:id="rId9"/>
    <p:sldId id="290" r:id="rId10"/>
    <p:sldId id="291" r:id="rId11"/>
    <p:sldId id="288" r:id="rId12"/>
    <p:sldId id="283" r:id="rId13"/>
    <p:sldId id="284" r:id="rId14"/>
    <p:sldId id="292" r:id="rId15"/>
    <p:sldId id="293" r:id="rId16"/>
    <p:sldId id="294" r:id="rId17"/>
    <p:sldId id="295" r:id="rId18"/>
    <p:sldId id="296" r:id="rId19"/>
    <p:sldId id="285" r:id="rId20"/>
    <p:sldId id="286" r:id="rId21"/>
    <p:sldId id="25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54F5E2-5141-466C-B74F-96F97103F525}" v="45" dt="2026-09-30T11:07:38.1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94"/>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C2E764-7586-45AB-8E66-691843525553}" type="doc">
      <dgm:prSet loTypeId="urn:microsoft.com/office/officeart/2018/2/layout/IconVerticalSolidList" loCatId="icon" qsTypeId="urn:microsoft.com/office/officeart/2005/8/quickstyle/simple1" qsCatId="simple" csTypeId="urn:microsoft.com/office/officeart/2005/8/colors/colorful1" csCatId="colorful" phldr="1"/>
      <dgm:spPr/>
      <dgm:t>
        <a:bodyPr/>
        <a:lstStyle/>
        <a:p>
          <a:endParaRPr lang="en-US"/>
        </a:p>
      </dgm:t>
    </dgm:pt>
    <dgm:pt modelId="{194AA96D-0346-467F-B03E-5BDDC5E8C7E6}">
      <dgm:prSet/>
      <dgm:spPr/>
      <dgm:t>
        <a:bodyPr/>
        <a:lstStyle/>
        <a:p>
          <a:pPr>
            <a:lnSpc>
              <a:spcPct val="100000"/>
            </a:lnSpc>
          </a:pPr>
          <a:r>
            <a:rPr lang="en-ZA" b="1" i="0" u="sng" baseline="0" dirty="0">
              <a:latin typeface="Arial Narrow" panose="020B0606020202030204" pitchFamily="34" charset="0"/>
              <a:cs typeface="Arial" panose="020B0604020202020204" pitchFamily="34" charset="0"/>
            </a:rPr>
            <a:t>REFER TO SECTION 7 OF THE MAIN RFP DOCUMENT:</a:t>
          </a:r>
          <a:endParaRPr lang="en-US" dirty="0">
            <a:latin typeface="Arial Narrow" panose="020B0606020202030204" pitchFamily="34" charset="0"/>
            <a:cs typeface="Arial" panose="020B0604020202020204" pitchFamily="34" charset="0"/>
          </a:endParaRPr>
        </a:p>
      </dgm:t>
    </dgm:pt>
    <dgm:pt modelId="{95112465-04A2-4C54-809D-BC9597ED5017}" type="parTrans" cxnId="{E32CE9FD-03E0-4DE9-99D3-9617BB82F6BE}">
      <dgm:prSet/>
      <dgm:spPr/>
      <dgm:t>
        <a:bodyPr/>
        <a:lstStyle/>
        <a:p>
          <a:endParaRPr lang="en-US">
            <a:latin typeface="Arial Narrow" panose="020B0606020202030204" pitchFamily="34" charset="0"/>
            <a:cs typeface="Arial" panose="020B0604020202020204" pitchFamily="34" charset="0"/>
          </a:endParaRPr>
        </a:p>
      </dgm:t>
    </dgm:pt>
    <dgm:pt modelId="{19DFA8A3-1A86-49CF-AA4F-B295B0A5EB56}" type="sibTrans" cxnId="{E32CE9FD-03E0-4DE9-99D3-9617BB82F6BE}">
      <dgm:prSet/>
      <dgm:spPr/>
      <dgm:t>
        <a:bodyPr/>
        <a:lstStyle/>
        <a:p>
          <a:endParaRPr lang="en-US">
            <a:latin typeface="Arial Narrow" panose="020B0606020202030204" pitchFamily="34" charset="0"/>
            <a:cs typeface="Arial" panose="020B0604020202020204" pitchFamily="34" charset="0"/>
          </a:endParaRPr>
        </a:p>
      </dgm:t>
    </dgm:pt>
    <dgm:pt modelId="{B0B38D7D-CAFB-4D67-A5A6-1966C8736555}">
      <dgm:prSet custT="1"/>
      <dgm:spPr/>
      <dgm:t>
        <a:bodyPr/>
        <a:lstStyle/>
        <a:p>
          <a:pPr>
            <a:lnSpc>
              <a:spcPct val="100000"/>
            </a:lnSpc>
          </a:pPr>
          <a:r>
            <a:rPr lang="en-US" sz="2400" dirty="0">
              <a:solidFill>
                <a:schemeClr val="tx2"/>
              </a:solidFill>
              <a:latin typeface="Arial Narrow" panose="020B0606020202030204" pitchFamily="34" charset="0"/>
              <a:cs typeface="Arial" panose="020B0604020202020204" pitchFamily="34" charset="0"/>
            </a:rPr>
            <a:t>Gate 0 – Prequalification Evaluation</a:t>
          </a:r>
          <a:endParaRPr lang="en-US" sz="2400" dirty="0">
            <a:latin typeface="Arial Narrow" panose="020B0606020202030204" pitchFamily="34" charset="0"/>
            <a:cs typeface="Arial" panose="020B0604020202020204" pitchFamily="34" charset="0"/>
          </a:endParaRPr>
        </a:p>
      </dgm:t>
    </dgm:pt>
    <dgm:pt modelId="{B6AA8C29-AC63-438F-B8E4-E820122C5881}" type="parTrans" cxnId="{9F77F839-626E-478B-858D-B41404C703A8}">
      <dgm:prSet/>
      <dgm:spPr/>
      <dgm:t>
        <a:bodyPr/>
        <a:lstStyle/>
        <a:p>
          <a:endParaRPr lang="en-US">
            <a:latin typeface="Arial Narrow" panose="020B0606020202030204" pitchFamily="34" charset="0"/>
            <a:cs typeface="Arial" panose="020B0604020202020204" pitchFamily="34" charset="0"/>
          </a:endParaRPr>
        </a:p>
      </dgm:t>
    </dgm:pt>
    <dgm:pt modelId="{3BB8935E-2554-465A-A25A-E91F005D8464}" type="sibTrans" cxnId="{9F77F839-626E-478B-858D-B41404C703A8}">
      <dgm:prSet/>
      <dgm:spPr/>
      <dgm:t>
        <a:bodyPr/>
        <a:lstStyle/>
        <a:p>
          <a:endParaRPr lang="en-US">
            <a:latin typeface="Arial Narrow" panose="020B0606020202030204" pitchFamily="34" charset="0"/>
            <a:cs typeface="Arial" panose="020B0604020202020204" pitchFamily="34" charset="0"/>
          </a:endParaRPr>
        </a:p>
      </dgm:t>
    </dgm:pt>
    <dgm:pt modelId="{61B0ECBC-B95B-4073-82B0-521F43740819}">
      <dgm:prSet custT="1"/>
      <dgm:spPr/>
      <dgm:t>
        <a:bodyPr/>
        <a:lstStyle/>
        <a:p>
          <a:pPr>
            <a:lnSpc>
              <a:spcPct val="100000"/>
            </a:lnSpc>
          </a:pPr>
          <a:r>
            <a:rPr lang="en-US" sz="2400" dirty="0">
              <a:solidFill>
                <a:schemeClr val="tx2"/>
              </a:solidFill>
              <a:latin typeface="Arial Narrow" panose="020B0606020202030204" pitchFamily="34" charset="0"/>
              <a:cs typeface="Arial" panose="020B0604020202020204" pitchFamily="34" charset="0"/>
            </a:rPr>
            <a:t>Gate 1 – Technical evaluation (Functionality)</a:t>
          </a:r>
          <a:endParaRPr lang="en-US" sz="2400" dirty="0">
            <a:latin typeface="Arial Narrow" panose="020B0606020202030204" pitchFamily="34" charset="0"/>
            <a:cs typeface="Arial" panose="020B0604020202020204" pitchFamily="34" charset="0"/>
          </a:endParaRPr>
        </a:p>
      </dgm:t>
    </dgm:pt>
    <dgm:pt modelId="{08D96ED3-10F9-462C-8B8F-2F137DF3712B}" type="parTrans" cxnId="{77032D91-F212-40A9-9D90-E9830E6B8B99}">
      <dgm:prSet/>
      <dgm:spPr/>
      <dgm:t>
        <a:bodyPr/>
        <a:lstStyle/>
        <a:p>
          <a:endParaRPr lang="en-US">
            <a:latin typeface="Arial Narrow" panose="020B0606020202030204" pitchFamily="34" charset="0"/>
            <a:cs typeface="Arial" panose="020B0604020202020204" pitchFamily="34" charset="0"/>
          </a:endParaRPr>
        </a:p>
      </dgm:t>
    </dgm:pt>
    <dgm:pt modelId="{F200FB78-F32C-432D-A57C-10D3DDE40AC4}" type="sibTrans" cxnId="{77032D91-F212-40A9-9D90-E9830E6B8B99}">
      <dgm:prSet/>
      <dgm:spPr/>
      <dgm:t>
        <a:bodyPr/>
        <a:lstStyle/>
        <a:p>
          <a:endParaRPr lang="en-US">
            <a:latin typeface="Arial Narrow" panose="020B0606020202030204" pitchFamily="34" charset="0"/>
            <a:cs typeface="Arial" panose="020B0604020202020204" pitchFamily="34" charset="0"/>
          </a:endParaRPr>
        </a:p>
      </dgm:t>
    </dgm:pt>
    <dgm:pt modelId="{C5FAA6D5-AF71-4F6D-B014-9E2E549CC49D}">
      <dgm:prSet custT="1"/>
      <dgm:spPr/>
      <dgm:t>
        <a:bodyPr/>
        <a:lstStyle/>
        <a:p>
          <a:pPr>
            <a:lnSpc>
              <a:spcPct val="100000"/>
            </a:lnSpc>
          </a:pPr>
          <a:r>
            <a:rPr lang="en-US" sz="2400" dirty="0">
              <a:solidFill>
                <a:schemeClr val="tx2"/>
              </a:solidFill>
              <a:latin typeface="Arial Narrow" panose="020B0606020202030204" pitchFamily="34" charset="0"/>
              <a:cs typeface="Arial" panose="020B0604020202020204" pitchFamily="34" charset="0"/>
            </a:rPr>
            <a:t>Gate 2 – Price and specific goal evaluation</a:t>
          </a:r>
          <a:endParaRPr lang="en-US" sz="2400" dirty="0">
            <a:latin typeface="Arial Narrow" panose="020B0606020202030204" pitchFamily="34" charset="0"/>
            <a:cs typeface="Arial" panose="020B0604020202020204" pitchFamily="34" charset="0"/>
          </a:endParaRPr>
        </a:p>
      </dgm:t>
    </dgm:pt>
    <dgm:pt modelId="{64B902F2-D7C0-4E3F-A3A2-29C2397936F0}" type="parTrans" cxnId="{747A75A4-3266-41C6-95B3-1384519EEC34}">
      <dgm:prSet/>
      <dgm:spPr/>
      <dgm:t>
        <a:bodyPr/>
        <a:lstStyle/>
        <a:p>
          <a:endParaRPr lang="en-US">
            <a:latin typeface="Arial Narrow" panose="020B0606020202030204" pitchFamily="34" charset="0"/>
            <a:cs typeface="Arial" panose="020B0604020202020204" pitchFamily="34" charset="0"/>
          </a:endParaRPr>
        </a:p>
      </dgm:t>
    </dgm:pt>
    <dgm:pt modelId="{A955A616-C2F5-4B3E-B0A2-E99A5618A99D}" type="sibTrans" cxnId="{747A75A4-3266-41C6-95B3-1384519EEC34}">
      <dgm:prSet/>
      <dgm:spPr/>
      <dgm:t>
        <a:bodyPr/>
        <a:lstStyle/>
        <a:p>
          <a:endParaRPr lang="en-US">
            <a:latin typeface="Arial Narrow" panose="020B0606020202030204" pitchFamily="34" charset="0"/>
            <a:cs typeface="Arial" panose="020B0604020202020204" pitchFamily="34" charset="0"/>
          </a:endParaRPr>
        </a:p>
      </dgm:t>
    </dgm:pt>
    <dgm:pt modelId="{906B7695-6408-4191-A16B-2DF1CDFF5FD7}" type="pres">
      <dgm:prSet presAssocID="{EFC2E764-7586-45AB-8E66-691843525553}" presName="root" presStyleCnt="0">
        <dgm:presLayoutVars>
          <dgm:dir/>
          <dgm:resizeHandles val="exact"/>
        </dgm:presLayoutVars>
      </dgm:prSet>
      <dgm:spPr/>
    </dgm:pt>
    <dgm:pt modelId="{7B641CB8-E55C-4FC2-9836-ECB02F685EB8}" type="pres">
      <dgm:prSet presAssocID="{194AA96D-0346-467F-B03E-5BDDC5E8C7E6}" presName="compNode" presStyleCnt="0"/>
      <dgm:spPr/>
    </dgm:pt>
    <dgm:pt modelId="{4F5F7565-B0BE-4781-AA84-6AC5CC8445C2}" type="pres">
      <dgm:prSet presAssocID="{194AA96D-0346-467F-B03E-5BDDC5E8C7E6}" presName="bgRect" presStyleLbl="bgShp" presStyleIdx="0" presStyleCnt="4"/>
      <dgm:spPr/>
    </dgm:pt>
    <dgm:pt modelId="{C7CCCD05-A7A8-42D5-948F-9070D44BAE7F}" type="pres">
      <dgm:prSet presAssocID="{194AA96D-0346-467F-B03E-5BDDC5E8C7E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cument"/>
        </a:ext>
      </dgm:extLst>
    </dgm:pt>
    <dgm:pt modelId="{E83C2C63-E1EC-426D-A107-C23C5739C881}" type="pres">
      <dgm:prSet presAssocID="{194AA96D-0346-467F-B03E-5BDDC5E8C7E6}" presName="spaceRect" presStyleCnt="0"/>
      <dgm:spPr/>
    </dgm:pt>
    <dgm:pt modelId="{E2EB6B0E-5D34-4564-ABB5-74324D12835B}" type="pres">
      <dgm:prSet presAssocID="{194AA96D-0346-467F-B03E-5BDDC5E8C7E6}" presName="parTx" presStyleLbl="revTx" presStyleIdx="0" presStyleCnt="4" custScaleY="104982">
        <dgm:presLayoutVars>
          <dgm:chMax val="0"/>
          <dgm:chPref val="0"/>
        </dgm:presLayoutVars>
      </dgm:prSet>
      <dgm:spPr/>
    </dgm:pt>
    <dgm:pt modelId="{B45C998B-48BE-4CD3-9FA2-5355094FB537}" type="pres">
      <dgm:prSet presAssocID="{19DFA8A3-1A86-49CF-AA4F-B295B0A5EB56}" presName="sibTrans" presStyleCnt="0"/>
      <dgm:spPr/>
    </dgm:pt>
    <dgm:pt modelId="{BCB53C0F-16F5-4158-BE2E-69FEB8E0F311}" type="pres">
      <dgm:prSet presAssocID="{B0B38D7D-CAFB-4D67-A5A6-1966C8736555}" presName="compNode" presStyleCnt="0"/>
      <dgm:spPr/>
    </dgm:pt>
    <dgm:pt modelId="{9AF9ECF0-A91C-473D-BEA3-F06C71B0CB0E}" type="pres">
      <dgm:prSet presAssocID="{B0B38D7D-CAFB-4D67-A5A6-1966C8736555}" presName="bgRect" presStyleLbl="bgShp" presStyleIdx="1" presStyleCnt="4" custScaleY="61530" custLinFactNeighborY="-4600"/>
      <dgm:spPr/>
    </dgm:pt>
    <dgm:pt modelId="{11FFEF83-95EA-4950-84B7-7A79256FD801}" type="pres">
      <dgm:prSet presAssocID="{B0B38D7D-CAFB-4D67-A5A6-1966C873655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ence"/>
        </a:ext>
      </dgm:extLst>
    </dgm:pt>
    <dgm:pt modelId="{A5EC07D2-9A7A-4403-8677-2BDBCC451FC5}" type="pres">
      <dgm:prSet presAssocID="{B0B38D7D-CAFB-4D67-A5A6-1966C8736555}" presName="spaceRect" presStyleCnt="0"/>
      <dgm:spPr/>
    </dgm:pt>
    <dgm:pt modelId="{0764D369-FF02-40C2-8E35-516AFB15A68A}" type="pres">
      <dgm:prSet presAssocID="{B0B38D7D-CAFB-4D67-A5A6-1966C8736555}" presName="parTx" presStyleLbl="revTx" presStyleIdx="1" presStyleCnt="4">
        <dgm:presLayoutVars>
          <dgm:chMax val="0"/>
          <dgm:chPref val="0"/>
        </dgm:presLayoutVars>
      </dgm:prSet>
      <dgm:spPr/>
    </dgm:pt>
    <dgm:pt modelId="{0D7AF2A3-DE01-4BEB-B096-ED008DF9C37C}" type="pres">
      <dgm:prSet presAssocID="{3BB8935E-2554-465A-A25A-E91F005D8464}" presName="sibTrans" presStyleCnt="0"/>
      <dgm:spPr/>
    </dgm:pt>
    <dgm:pt modelId="{E8325F7C-6108-471D-9528-EC08D5A5C446}" type="pres">
      <dgm:prSet presAssocID="{61B0ECBC-B95B-4073-82B0-521F43740819}" presName="compNode" presStyleCnt="0"/>
      <dgm:spPr/>
    </dgm:pt>
    <dgm:pt modelId="{91B4068D-7657-4435-8A79-D7E547579B77}" type="pres">
      <dgm:prSet presAssocID="{61B0ECBC-B95B-4073-82B0-521F43740819}" presName="bgRect" presStyleLbl="bgShp" presStyleIdx="2" presStyleCnt="4" custScaleY="70053" custLinFactNeighborY="-2770"/>
      <dgm:spPr/>
    </dgm:pt>
    <dgm:pt modelId="{AA3ECDFE-8547-4BFC-BD69-182D71AC35B3}" type="pres">
      <dgm:prSet presAssocID="{61B0ECBC-B95B-4073-82B0-521F4374081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Key"/>
        </a:ext>
      </dgm:extLst>
    </dgm:pt>
    <dgm:pt modelId="{CE3D9F44-E10F-4B28-96B7-BCD0B528C699}" type="pres">
      <dgm:prSet presAssocID="{61B0ECBC-B95B-4073-82B0-521F43740819}" presName="spaceRect" presStyleCnt="0"/>
      <dgm:spPr/>
    </dgm:pt>
    <dgm:pt modelId="{793CD50D-037C-4036-9A3B-5CBED446AE4F}" type="pres">
      <dgm:prSet presAssocID="{61B0ECBC-B95B-4073-82B0-521F43740819}" presName="parTx" presStyleLbl="revTx" presStyleIdx="2" presStyleCnt="4" custLinFactNeighborX="-4577" custLinFactNeighborY="-14991">
        <dgm:presLayoutVars>
          <dgm:chMax val="0"/>
          <dgm:chPref val="0"/>
        </dgm:presLayoutVars>
      </dgm:prSet>
      <dgm:spPr/>
    </dgm:pt>
    <dgm:pt modelId="{3AA09A72-D38E-4A2B-A681-1B44F623A7EA}" type="pres">
      <dgm:prSet presAssocID="{F200FB78-F32C-432D-A57C-10D3DDE40AC4}" presName="sibTrans" presStyleCnt="0"/>
      <dgm:spPr/>
    </dgm:pt>
    <dgm:pt modelId="{751EEF28-3700-4DDC-BD9B-6C52B5945B08}" type="pres">
      <dgm:prSet presAssocID="{C5FAA6D5-AF71-4F6D-B014-9E2E549CC49D}" presName="compNode" presStyleCnt="0"/>
      <dgm:spPr/>
    </dgm:pt>
    <dgm:pt modelId="{DD04BD9E-3900-4AFE-B6F8-D59B3612A165}" type="pres">
      <dgm:prSet presAssocID="{C5FAA6D5-AF71-4F6D-B014-9E2E549CC49D}" presName="bgRect" presStyleLbl="bgShp" presStyleIdx="3" presStyleCnt="4" custScaleY="72651" custLinFactNeighborY="-7700"/>
      <dgm:spPr/>
    </dgm:pt>
    <dgm:pt modelId="{BCCB0F59-D0A8-495F-B5BB-01507D724E06}" type="pres">
      <dgm:prSet presAssocID="{C5FAA6D5-AF71-4F6D-B014-9E2E549CC49D}"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ecurity Camera"/>
        </a:ext>
      </dgm:extLst>
    </dgm:pt>
    <dgm:pt modelId="{3FE2D24A-65EE-4BF2-BBEE-A31C5142785A}" type="pres">
      <dgm:prSet presAssocID="{C5FAA6D5-AF71-4F6D-B014-9E2E549CC49D}" presName="spaceRect" presStyleCnt="0"/>
      <dgm:spPr/>
    </dgm:pt>
    <dgm:pt modelId="{F97E934F-BC80-46E3-9099-A38AB52CAACC}" type="pres">
      <dgm:prSet presAssocID="{C5FAA6D5-AF71-4F6D-B014-9E2E549CC49D}" presName="parTx" presStyleLbl="revTx" presStyleIdx="3" presStyleCnt="4">
        <dgm:presLayoutVars>
          <dgm:chMax val="0"/>
          <dgm:chPref val="0"/>
        </dgm:presLayoutVars>
      </dgm:prSet>
      <dgm:spPr/>
    </dgm:pt>
  </dgm:ptLst>
  <dgm:cxnLst>
    <dgm:cxn modelId="{D2A2C20B-B563-497F-AFA9-94F6A370C61C}" type="presOf" srcId="{194AA96D-0346-467F-B03E-5BDDC5E8C7E6}" destId="{E2EB6B0E-5D34-4564-ABB5-74324D12835B}" srcOrd="0" destOrd="0" presId="urn:microsoft.com/office/officeart/2018/2/layout/IconVerticalSolidList"/>
    <dgm:cxn modelId="{9F77F839-626E-478B-858D-B41404C703A8}" srcId="{EFC2E764-7586-45AB-8E66-691843525553}" destId="{B0B38D7D-CAFB-4D67-A5A6-1966C8736555}" srcOrd="1" destOrd="0" parTransId="{B6AA8C29-AC63-438F-B8E4-E820122C5881}" sibTransId="{3BB8935E-2554-465A-A25A-E91F005D8464}"/>
    <dgm:cxn modelId="{B95AA55B-D821-4597-A4D4-28316BB002D6}" type="presOf" srcId="{C5FAA6D5-AF71-4F6D-B014-9E2E549CC49D}" destId="{F97E934F-BC80-46E3-9099-A38AB52CAACC}" srcOrd="0" destOrd="0" presId="urn:microsoft.com/office/officeart/2018/2/layout/IconVerticalSolidList"/>
    <dgm:cxn modelId="{BDDB2366-C5FF-41D5-84AA-9B7BE040AC2E}" type="presOf" srcId="{EFC2E764-7586-45AB-8E66-691843525553}" destId="{906B7695-6408-4191-A16B-2DF1CDFF5FD7}" srcOrd="0" destOrd="0" presId="urn:microsoft.com/office/officeart/2018/2/layout/IconVerticalSolidList"/>
    <dgm:cxn modelId="{8B25348C-80AB-4FC5-BA88-F6073FC87755}" type="presOf" srcId="{61B0ECBC-B95B-4073-82B0-521F43740819}" destId="{793CD50D-037C-4036-9A3B-5CBED446AE4F}" srcOrd="0" destOrd="0" presId="urn:microsoft.com/office/officeart/2018/2/layout/IconVerticalSolidList"/>
    <dgm:cxn modelId="{77032D91-F212-40A9-9D90-E9830E6B8B99}" srcId="{EFC2E764-7586-45AB-8E66-691843525553}" destId="{61B0ECBC-B95B-4073-82B0-521F43740819}" srcOrd="2" destOrd="0" parTransId="{08D96ED3-10F9-462C-8B8F-2F137DF3712B}" sibTransId="{F200FB78-F32C-432D-A57C-10D3DDE40AC4}"/>
    <dgm:cxn modelId="{747A75A4-3266-41C6-95B3-1384519EEC34}" srcId="{EFC2E764-7586-45AB-8E66-691843525553}" destId="{C5FAA6D5-AF71-4F6D-B014-9E2E549CC49D}" srcOrd="3" destOrd="0" parTransId="{64B902F2-D7C0-4E3F-A3A2-29C2397936F0}" sibTransId="{A955A616-C2F5-4B3E-B0A2-E99A5618A99D}"/>
    <dgm:cxn modelId="{B2A43DED-120B-41AD-89BD-565BE75251D2}" type="presOf" srcId="{B0B38D7D-CAFB-4D67-A5A6-1966C8736555}" destId="{0764D369-FF02-40C2-8E35-516AFB15A68A}" srcOrd="0" destOrd="0" presId="urn:microsoft.com/office/officeart/2018/2/layout/IconVerticalSolidList"/>
    <dgm:cxn modelId="{E32CE9FD-03E0-4DE9-99D3-9617BB82F6BE}" srcId="{EFC2E764-7586-45AB-8E66-691843525553}" destId="{194AA96D-0346-467F-B03E-5BDDC5E8C7E6}" srcOrd="0" destOrd="0" parTransId="{95112465-04A2-4C54-809D-BC9597ED5017}" sibTransId="{19DFA8A3-1A86-49CF-AA4F-B295B0A5EB56}"/>
    <dgm:cxn modelId="{EE90EBA3-9D7B-4792-A366-1132F86466F1}" type="presParOf" srcId="{906B7695-6408-4191-A16B-2DF1CDFF5FD7}" destId="{7B641CB8-E55C-4FC2-9836-ECB02F685EB8}" srcOrd="0" destOrd="0" presId="urn:microsoft.com/office/officeart/2018/2/layout/IconVerticalSolidList"/>
    <dgm:cxn modelId="{9080D0AE-8945-4E79-AD45-EBFF046EF1E5}" type="presParOf" srcId="{7B641CB8-E55C-4FC2-9836-ECB02F685EB8}" destId="{4F5F7565-B0BE-4781-AA84-6AC5CC8445C2}" srcOrd="0" destOrd="0" presId="urn:microsoft.com/office/officeart/2018/2/layout/IconVerticalSolidList"/>
    <dgm:cxn modelId="{9B539848-B930-4449-8404-35EA8F1981B4}" type="presParOf" srcId="{7B641CB8-E55C-4FC2-9836-ECB02F685EB8}" destId="{C7CCCD05-A7A8-42D5-948F-9070D44BAE7F}" srcOrd="1" destOrd="0" presId="urn:microsoft.com/office/officeart/2018/2/layout/IconVerticalSolidList"/>
    <dgm:cxn modelId="{4D2857AD-0CF8-4BB7-A577-49CD67D1E49F}" type="presParOf" srcId="{7B641CB8-E55C-4FC2-9836-ECB02F685EB8}" destId="{E83C2C63-E1EC-426D-A107-C23C5739C881}" srcOrd="2" destOrd="0" presId="urn:microsoft.com/office/officeart/2018/2/layout/IconVerticalSolidList"/>
    <dgm:cxn modelId="{5D5C3AA6-E1D7-4D0A-8EB3-FD67BFB26F47}" type="presParOf" srcId="{7B641CB8-E55C-4FC2-9836-ECB02F685EB8}" destId="{E2EB6B0E-5D34-4564-ABB5-74324D12835B}" srcOrd="3" destOrd="0" presId="urn:microsoft.com/office/officeart/2018/2/layout/IconVerticalSolidList"/>
    <dgm:cxn modelId="{B4194CC6-CBB7-433C-9395-12B5C51510E9}" type="presParOf" srcId="{906B7695-6408-4191-A16B-2DF1CDFF5FD7}" destId="{B45C998B-48BE-4CD3-9FA2-5355094FB537}" srcOrd="1" destOrd="0" presId="urn:microsoft.com/office/officeart/2018/2/layout/IconVerticalSolidList"/>
    <dgm:cxn modelId="{82302152-D31E-4950-90FE-6B00CECC3E43}" type="presParOf" srcId="{906B7695-6408-4191-A16B-2DF1CDFF5FD7}" destId="{BCB53C0F-16F5-4158-BE2E-69FEB8E0F311}" srcOrd="2" destOrd="0" presId="urn:microsoft.com/office/officeart/2018/2/layout/IconVerticalSolidList"/>
    <dgm:cxn modelId="{896BBB9B-2102-4E86-B2B1-95188F8A0628}" type="presParOf" srcId="{BCB53C0F-16F5-4158-BE2E-69FEB8E0F311}" destId="{9AF9ECF0-A91C-473D-BEA3-F06C71B0CB0E}" srcOrd="0" destOrd="0" presId="urn:microsoft.com/office/officeart/2018/2/layout/IconVerticalSolidList"/>
    <dgm:cxn modelId="{CFD51DFD-DEB2-4CE7-A4EC-4F18DC43D966}" type="presParOf" srcId="{BCB53C0F-16F5-4158-BE2E-69FEB8E0F311}" destId="{11FFEF83-95EA-4950-84B7-7A79256FD801}" srcOrd="1" destOrd="0" presId="urn:microsoft.com/office/officeart/2018/2/layout/IconVerticalSolidList"/>
    <dgm:cxn modelId="{D51016E6-9731-4E3C-A407-6337BB4FF0A1}" type="presParOf" srcId="{BCB53C0F-16F5-4158-BE2E-69FEB8E0F311}" destId="{A5EC07D2-9A7A-4403-8677-2BDBCC451FC5}" srcOrd="2" destOrd="0" presId="urn:microsoft.com/office/officeart/2018/2/layout/IconVerticalSolidList"/>
    <dgm:cxn modelId="{8D5DC489-D7C8-4F5E-B35C-305B9F684AF4}" type="presParOf" srcId="{BCB53C0F-16F5-4158-BE2E-69FEB8E0F311}" destId="{0764D369-FF02-40C2-8E35-516AFB15A68A}" srcOrd="3" destOrd="0" presId="urn:microsoft.com/office/officeart/2018/2/layout/IconVerticalSolidList"/>
    <dgm:cxn modelId="{8B3B2795-64FB-4965-88BF-DC5197256B6E}" type="presParOf" srcId="{906B7695-6408-4191-A16B-2DF1CDFF5FD7}" destId="{0D7AF2A3-DE01-4BEB-B096-ED008DF9C37C}" srcOrd="3" destOrd="0" presId="urn:microsoft.com/office/officeart/2018/2/layout/IconVerticalSolidList"/>
    <dgm:cxn modelId="{D3CF32D0-00E2-48A3-961E-6A92774D59D7}" type="presParOf" srcId="{906B7695-6408-4191-A16B-2DF1CDFF5FD7}" destId="{E8325F7C-6108-471D-9528-EC08D5A5C446}" srcOrd="4" destOrd="0" presId="urn:microsoft.com/office/officeart/2018/2/layout/IconVerticalSolidList"/>
    <dgm:cxn modelId="{91BDD770-A309-484E-9509-F990AA0E5EDF}" type="presParOf" srcId="{E8325F7C-6108-471D-9528-EC08D5A5C446}" destId="{91B4068D-7657-4435-8A79-D7E547579B77}" srcOrd="0" destOrd="0" presId="urn:microsoft.com/office/officeart/2018/2/layout/IconVerticalSolidList"/>
    <dgm:cxn modelId="{5A3D0548-0878-456C-A61C-52D212341965}" type="presParOf" srcId="{E8325F7C-6108-471D-9528-EC08D5A5C446}" destId="{AA3ECDFE-8547-4BFC-BD69-182D71AC35B3}" srcOrd="1" destOrd="0" presId="urn:microsoft.com/office/officeart/2018/2/layout/IconVerticalSolidList"/>
    <dgm:cxn modelId="{62733EF3-927A-4BD3-8B06-EC38E6AD1C66}" type="presParOf" srcId="{E8325F7C-6108-471D-9528-EC08D5A5C446}" destId="{CE3D9F44-E10F-4B28-96B7-BCD0B528C699}" srcOrd="2" destOrd="0" presId="urn:microsoft.com/office/officeart/2018/2/layout/IconVerticalSolidList"/>
    <dgm:cxn modelId="{5F90115D-1457-4215-A1B7-9EA8C1D1FC62}" type="presParOf" srcId="{E8325F7C-6108-471D-9528-EC08D5A5C446}" destId="{793CD50D-037C-4036-9A3B-5CBED446AE4F}" srcOrd="3" destOrd="0" presId="urn:microsoft.com/office/officeart/2018/2/layout/IconVerticalSolidList"/>
    <dgm:cxn modelId="{86E216DB-93BC-4D2C-B20B-6A38E7E73FC1}" type="presParOf" srcId="{906B7695-6408-4191-A16B-2DF1CDFF5FD7}" destId="{3AA09A72-D38E-4A2B-A681-1B44F623A7EA}" srcOrd="5" destOrd="0" presId="urn:microsoft.com/office/officeart/2018/2/layout/IconVerticalSolidList"/>
    <dgm:cxn modelId="{9370CF1C-C31B-4072-83F2-FC8352FEA98A}" type="presParOf" srcId="{906B7695-6408-4191-A16B-2DF1CDFF5FD7}" destId="{751EEF28-3700-4DDC-BD9B-6C52B5945B08}" srcOrd="6" destOrd="0" presId="urn:microsoft.com/office/officeart/2018/2/layout/IconVerticalSolidList"/>
    <dgm:cxn modelId="{28DE6D99-A1E5-440E-B464-09078952480D}" type="presParOf" srcId="{751EEF28-3700-4DDC-BD9B-6C52B5945B08}" destId="{DD04BD9E-3900-4AFE-B6F8-D59B3612A165}" srcOrd="0" destOrd="0" presId="urn:microsoft.com/office/officeart/2018/2/layout/IconVerticalSolidList"/>
    <dgm:cxn modelId="{A1183A73-8271-4DB7-97EF-2F21B7AFFE19}" type="presParOf" srcId="{751EEF28-3700-4DDC-BD9B-6C52B5945B08}" destId="{BCCB0F59-D0A8-495F-B5BB-01507D724E06}" srcOrd="1" destOrd="0" presId="urn:microsoft.com/office/officeart/2018/2/layout/IconVerticalSolidList"/>
    <dgm:cxn modelId="{AF9E9326-E134-4C5E-BA9F-CD0DFB06E4FB}" type="presParOf" srcId="{751EEF28-3700-4DDC-BD9B-6C52B5945B08}" destId="{3FE2D24A-65EE-4BF2-BBEE-A31C5142785A}" srcOrd="2" destOrd="0" presId="urn:microsoft.com/office/officeart/2018/2/layout/IconVerticalSolidList"/>
    <dgm:cxn modelId="{70173C09-3930-4300-9E85-661505F68D9D}" type="presParOf" srcId="{751EEF28-3700-4DDC-BD9B-6C52B5945B08}" destId="{F97E934F-BC80-46E3-9099-A38AB52CAAC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5F7565-B0BE-4781-AA84-6AC5CC8445C2}">
      <dsp:nvSpPr>
        <dsp:cNvPr id="0" name=""/>
        <dsp:cNvSpPr/>
      </dsp:nvSpPr>
      <dsp:spPr>
        <a:xfrm>
          <a:off x="0" y="22999"/>
          <a:ext cx="6202679" cy="9063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CCCD05-A7A8-42D5-948F-9070D44BAE7F}">
      <dsp:nvSpPr>
        <dsp:cNvPr id="0" name=""/>
        <dsp:cNvSpPr/>
      </dsp:nvSpPr>
      <dsp:spPr>
        <a:xfrm>
          <a:off x="274182" y="226936"/>
          <a:ext cx="498512" cy="4985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EB6B0E-5D34-4564-ABB5-74324D12835B}">
      <dsp:nvSpPr>
        <dsp:cNvPr id="0" name=""/>
        <dsp:cNvSpPr/>
      </dsp:nvSpPr>
      <dsp:spPr>
        <a:xfrm>
          <a:off x="1046877" y="421"/>
          <a:ext cx="5155802" cy="951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926" tIns="95926" rIns="95926" bIns="95926" numCol="1" spcCol="1270" anchor="ctr" anchorCtr="0">
          <a:noAutofit/>
        </a:bodyPr>
        <a:lstStyle/>
        <a:p>
          <a:pPr marL="0" lvl="0" indent="0" algn="l" defTabSz="977900">
            <a:lnSpc>
              <a:spcPct val="100000"/>
            </a:lnSpc>
            <a:spcBef>
              <a:spcPct val="0"/>
            </a:spcBef>
            <a:spcAft>
              <a:spcPct val="35000"/>
            </a:spcAft>
            <a:buNone/>
          </a:pPr>
          <a:r>
            <a:rPr lang="en-ZA" sz="2200" b="1" i="0" u="sng" kern="1200" baseline="0" dirty="0">
              <a:latin typeface="Arial Narrow" panose="020B0606020202030204" pitchFamily="34" charset="0"/>
              <a:cs typeface="Arial" panose="020B0604020202020204" pitchFamily="34" charset="0"/>
            </a:rPr>
            <a:t>REFER TO SECTION 7 OF THE MAIN RFP DOCUMENT:</a:t>
          </a:r>
          <a:endParaRPr lang="en-US" sz="2200" kern="1200" dirty="0">
            <a:latin typeface="Arial Narrow" panose="020B0606020202030204" pitchFamily="34" charset="0"/>
            <a:cs typeface="Arial" panose="020B0604020202020204" pitchFamily="34" charset="0"/>
          </a:endParaRPr>
        </a:p>
      </dsp:txBody>
      <dsp:txXfrm>
        <a:off x="1046877" y="421"/>
        <a:ext cx="5155802" cy="951543"/>
      </dsp:txXfrm>
    </dsp:sp>
    <dsp:sp modelId="{9AF9ECF0-A91C-473D-BEA3-F06C71B0CB0E}">
      <dsp:nvSpPr>
        <dsp:cNvPr id="0" name=""/>
        <dsp:cNvSpPr/>
      </dsp:nvSpPr>
      <dsp:spPr>
        <a:xfrm>
          <a:off x="0" y="1311211"/>
          <a:ext cx="6202679" cy="5576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FFEF83-95EA-4950-84B7-7A79256FD801}">
      <dsp:nvSpPr>
        <dsp:cNvPr id="0" name=""/>
        <dsp:cNvSpPr/>
      </dsp:nvSpPr>
      <dsp:spPr>
        <a:xfrm>
          <a:off x="274182" y="1382498"/>
          <a:ext cx="498512" cy="4985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64D369-FF02-40C2-8E35-516AFB15A68A}">
      <dsp:nvSpPr>
        <dsp:cNvPr id="0" name=""/>
        <dsp:cNvSpPr/>
      </dsp:nvSpPr>
      <dsp:spPr>
        <a:xfrm>
          <a:off x="1046877" y="1178561"/>
          <a:ext cx="5155802" cy="90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926" tIns="95926" rIns="95926" bIns="95926"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tx2"/>
              </a:solidFill>
              <a:latin typeface="Arial Narrow" panose="020B0606020202030204" pitchFamily="34" charset="0"/>
              <a:cs typeface="Arial" panose="020B0604020202020204" pitchFamily="34" charset="0"/>
            </a:rPr>
            <a:t>Gate 0 – Prequalification Evaluation</a:t>
          </a:r>
          <a:endParaRPr lang="en-US" sz="2400" kern="1200" dirty="0">
            <a:latin typeface="Arial Narrow" panose="020B0606020202030204" pitchFamily="34" charset="0"/>
            <a:cs typeface="Arial" panose="020B0604020202020204" pitchFamily="34" charset="0"/>
          </a:endParaRPr>
        </a:p>
      </dsp:txBody>
      <dsp:txXfrm>
        <a:off x="1046877" y="1178561"/>
        <a:ext cx="5155802" cy="906387"/>
      </dsp:txXfrm>
    </dsp:sp>
    <dsp:sp modelId="{91B4068D-7657-4435-8A79-D7E547579B77}">
      <dsp:nvSpPr>
        <dsp:cNvPr id="0" name=""/>
        <dsp:cNvSpPr/>
      </dsp:nvSpPr>
      <dsp:spPr>
        <a:xfrm>
          <a:off x="0" y="2422156"/>
          <a:ext cx="6202679" cy="6349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ECDFE-8547-4BFC-BD69-182D71AC35B3}">
      <dsp:nvSpPr>
        <dsp:cNvPr id="0" name=""/>
        <dsp:cNvSpPr/>
      </dsp:nvSpPr>
      <dsp:spPr>
        <a:xfrm>
          <a:off x="274182" y="2515482"/>
          <a:ext cx="498512" cy="4985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3CD50D-037C-4036-9A3B-5CBED446AE4F}">
      <dsp:nvSpPr>
        <dsp:cNvPr id="0" name=""/>
        <dsp:cNvSpPr/>
      </dsp:nvSpPr>
      <dsp:spPr>
        <a:xfrm>
          <a:off x="810896" y="2175668"/>
          <a:ext cx="5155802" cy="90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926" tIns="95926" rIns="95926" bIns="95926"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tx2"/>
              </a:solidFill>
              <a:latin typeface="Arial Narrow" panose="020B0606020202030204" pitchFamily="34" charset="0"/>
              <a:cs typeface="Arial" panose="020B0604020202020204" pitchFamily="34" charset="0"/>
            </a:rPr>
            <a:t>Gate 1 – Technical evaluation (Functionality)</a:t>
          </a:r>
          <a:endParaRPr lang="en-US" sz="2400" kern="1200" dirty="0">
            <a:latin typeface="Arial Narrow" panose="020B0606020202030204" pitchFamily="34" charset="0"/>
            <a:cs typeface="Arial" panose="020B0604020202020204" pitchFamily="34" charset="0"/>
          </a:endParaRPr>
        </a:p>
      </dsp:txBody>
      <dsp:txXfrm>
        <a:off x="810896" y="2175668"/>
        <a:ext cx="5155802" cy="906387"/>
      </dsp:txXfrm>
    </dsp:sp>
    <dsp:sp modelId="{DD04BD9E-3900-4AFE-B6F8-D59B3612A165}">
      <dsp:nvSpPr>
        <dsp:cNvPr id="0" name=""/>
        <dsp:cNvSpPr/>
      </dsp:nvSpPr>
      <dsp:spPr>
        <a:xfrm>
          <a:off x="0" y="3498681"/>
          <a:ext cx="6202679" cy="6584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CB0F59-D0A8-495F-B5BB-01507D724E06}">
      <dsp:nvSpPr>
        <dsp:cNvPr id="0" name=""/>
        <dsp:cNvSpPr/>
      </dsp:nvSpPr>
      <dsp:spPr>
        <a:xfrm>
          <a:off x="274182" y="3648466"/>
          <a:ext cx="498512" cy="4985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7E934F-BC80-46E3-9099-A38AB52CAACC}">
      <dsp:nvSpPr>
        <dsp:cNvPr id="0" name=""/>
        <dsp:cNvSpPr/>
      </dsp:nvSpPr>
      <dsp:spPr>
        <a:xfrm>
          <a:off x="1046877" y="3444529"/>
          <a:ext cx="5155802" cy="90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926" tIns="95926" rIns="95926" bIns="95926"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tx2"/>
              </a:solidFill>
              <a:latin typeface="Arial Narrow" panose="020B0606020202030204" pitchFamily="34" charset="0"/>
              <a:cs typeface="Arial" panose="020B0604020202020204" pitchFamily="34" charset="0"/>
            </a:rPr>
            <a:t>Gate 2 – Price and specific goal evaluation</a:t>
          </a:r>
          <a:endParaRPr lang="en-US" sz="2400" kern="1200" dirty="0">
            <a:latin typeface="Arial Narrow" panose="020B0606020202030204" pitchFamily="34" charset="0"/>
            <a:cs typeface="Arial" panose="020B0604020202020204" pitchFamily="34" charset="0"/>
          </a:endParaRPr>
        </a:p>
      </dsp:txBody>
      <dsp:txXfrm>
        <a:off x="1046877" y="3444529"/>
        <a:ext cx="5155802" cy="90638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704654-8418-412E-A839-7688FD63D73B}" type="datetimeFigureOut">
              <a:rPr lang="en-ZA" smtClean="0"/>
              <a:t>2026/09/30</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E159E-F5D7-4F4F-9CBB-735896105FE1}" type="slidenum">
              <a:rPr lang="en-ZA" smtClean="0"/>
              <a:t>‹#›</a:t>
            </a:fld>
            <a:endParaRPr lang="en-ZA"/>
          </a:p>
        </p:txBody>
      </p:sp>
    </p:spTree>
    <p:extLst>
      <p:ext uri="{BB962C8B-B14F-4D97-AF65-F5344CB8AC3E}">
        <p14:creationId xmlns:p14="http://schemas.microsoft.com/office/powerpoint/2010/main" val="2475185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90E159E-F5D7-4F4F-9CBB-735896105FE1}" type="slidenum">
              <a:rPr lang="en-ZA" smtClean="0"/>
              <a:t>9</a:t>
            </a:fld>
            <a:endParaRPr lang="en-ZA"/>
          </a:p>
        </p:txBody>
      </p:sp>
    </p:spTree>
    <p:extLst>
      <p:ext uri="{BB962C8B-B14F-4D97-AF65-F5344CB8AC3E}">
        <p14:creationId xmlns:p14="http://schemas.microsoft.com/office/powerpoint/2010/main" val="2348192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F0A582-193C-4E82-B139-2C8AF6CC9084}" type="slidenum">
              <a:rPr kumimoji="0" lang="en-Z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Z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7771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07F6C-5CA9-ABD8-AC53-66C521807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7E3D28-B072-0A16-D24E-3FAF121EDF7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A8511BB-8098-90DD-AF17-5BABEB5FB6C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78C58179-D641-E903-FEBF-3A3C409E18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F0A582-193C-4E82-B139-2C8AF6CC9084}" type="slidenum">
              <a:rPr kumimoji="0" lang="en-Z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Z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0377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A blurry image of a wave of dots&#10;&#10;Description automatically generated">
            <a:extLst>
              <a:ext uri="{FF2B5EF4-FFF2-40B4-BE49-F238E27FC236}">
                <a16:creationId xmlns:a16="http://schemas.microsoft.com/office/drawing/2014/main" id="{403E671C-D96E-F5F6-4254-022F8BC944FC}"/>
              </a:ext>
            </a:extLst>
          </p:cNvPr>
          <p:cNvPicPr>
            <a:picLocks noChangeAspect="1"/>
          </p:cNvPicPr>
          <p:nvPr userDrawn="1"/>
        </p:nvPicPr>
        <p:blipFill>
          <a:blip r:embed="rId2"/>
          <a:stretch>
            <a:fillRect/>
          </a:stretch>
        </p:blipFill>
        <p:spPr>
          <a:xfrm>
            <a:off x="0" y="0"/>
            <a:ext cx="12192000" cy="6864626"/>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018125D2-E36E-D102-4555-03992022791C}"/>
              </a:ext>
            </a:extLst>
          </p:cNvPr>
          <p:cNvPicPr>
            <a:picLocks noChangeAspect="1"/>
          </p:cNvPicPr>
          <p:nvPr userDrawn="1"/>
        </p:nvPicPr>
        <p:blipFill>
          <a:blip r:embed="rId3"/>
          <a:stretch>
            <a:fillRect/>
          </a:stretch>
        </p:blipFill>
        <p:spPr>
          <a:xfrm>
            <a:off x="21707" y="6626"/>
            <a:ext cx="12180232" cy="6858000"/>
          </a:xfrm>
          <a:prstGeom prst="rect">
            <a:avLst/>
          </a:prstGeom>
        </p:spPr>
      </p:pic>
      <p:pic>
        <p:nvPicPr>
          <p:cNvPr id="13" name="Picture 12" descr="A blue and black logo&#10;&#10;Description automatically generated">
            <a:extLst>
              <a:ext uri="{FF2B5EF4-FFF2-40B4-BE49-F238E27FC236}">
                <a16:creationId xmlns:a16="http://schemas.microsoft.com/office/drawing/2014/main" id="{3C7AB721-AA2D-1720-9C13-FF8A8754DF0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227655" y="6004272"/>
            <a:ext cx="1979543" cy="847102"/>
          </a:xfrm>
          <a:prstGeom prst="rect">
            <a:avLst/>
          </a:prstGeom>
        </p:spPr>
      </p:pic>
      <p:sp>
        <p:nvSpPr>
          <p:cNvPr id="14" name="Oval 13">
            <a:extLst>
              <a:ext uri="{FF2B5EF4-FFF2-40B4-BE49-F238E27FC236}">
                <a16:creationId xmlns:a16="http://schemas.microsoft.com/office/drawing/2014/main" id="{3F5314DB-CB41-1691-7469-F5CA24B5E0AE}"/>
              </a:ext>
            </a:extLst>
          </p:cNvPr>
          <p:cNvSpPr/>
          <p:nvPr userDrawn="1"/>
        </p:nvSpPr>
        <p:spPr>
          <a:xfrm>
            <a:off x="407504" y="6004272"/>
            <a:ext cx="705679" cy="70567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4BD0CFE-3037-8606-7EF7-072113C72CF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54455" y="6181630"/>
            <a:ext cx="600238" cy="384203"/>
          </a:xfrm>
          <a:prstGeom prst="rect">
            <a:avLst/>
          </a:prstGeom>
        </p:spPr>
      </p:pic>
    </p:spTree>
    <p:extLst>
      <p:ext uri="{BB962C8B-B14F-4D97-AF65-F5344CB8AC3E}">
        <p14:creationId xmlns:p14="http://schemas.microsoft.com/office/powerpoint/2010/main" val="1127019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descr="A blurry image of a wave of dots&#10;&#10;Description automatically generated">
            <a:extLst>
              <a:ext uri="{FF2B5EF4-FFF2-40B4-BE49-F238E27FC236}">
                <a16:creationId xmlns:a16="http://schemas.microsoft.com/office/drawing/2014/main" id="{403E671C-D96E-F5F6-4254-022F8BC944FC}"/>
              </a:ext>
            </a:extLst>
          </p:cNvPr>
          <p:cNvPicPr>
            <a:picLocks noChangeAspect="1"/>
          </p:cNvPicPr>
          <p:nvPr userDrawn="1"/>
        </p:nvPicPr>
        <p:blipFill>
          <a:blip r:embed="rId2"/>
          <a:stretch>
            <a:fillRect/>
          </a:stretch>
        </p:blipFill>
        <p:spPr>
          <a:xfrm>
            <a:off x="0" y="0"/>
            <a:ext cx="12192000" cy="6864626"/>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018125D2-E36E-D102-4555-03992022791C}"/>
              </a:ext>
            </a:extLst>
          </p:cNvPr>
          <p:cNvPicPr>
            <a:picLocks noChangeAspect="1"/>
          </p:cNvPicPr>
          <p:nvPr userDrawn="1"/>
        </p:nvPicPr>
        <p:blipFill>
          <a:blip r:embed="rId3"/>
          <a:stretch>
            <a:fillRect/>
          </a:stretch>
        </p:blipFill>
        <p:spPr>
          <a:xfrm>
            <a:off x="21707" y="6626"/>
            <a:ext cx="12180232" cy="6858000"/>
          </a:xfrm>
          <a:prstGeom prst="rect">
            <a:avLst/>
          </a:prstGeom>
        </p:spPr>
      </p:pic>
      <p:pic>
        <p:nvPicPr>
          <p:cNvPr id="13" name="Picture 12" descr="A blue and black logo&#10;&#10;Description automatically generated">
            <a:extLst>
              <a:ext uri="{FF2B5EF4-FFF2-40B4-BE49-F238E27FC236}">
                <a16:creationId xmlns:a16="http://schemas.microsoft.com/office/drawing/2014/main" id="{3C7AB721-AA2D-1720-9C13-FF8A8754DF0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55156" y="6024150"/>
            <a:ext cx="1979543" cy="847102"/>
          </a:xfrm>
          <a:prstGeom prst="rect">
            <a:avLst/>
          </a:prstGeom>
        </p:spPr>
      </p:pic>
      <p:sp>
        <p:nvSpPr>
          <p:cNvPr id="14" name="Oval 13">
            <a:extLst>
              <a:ext uri="{FF2B5EF4-FFF2-40B4-BE49-F238E27FC236}">
                <a16:creationId xmlns:a16="http://schemas.microsoft.com/office/drawing/2014/main" id="{3F5314DB-CB41-1691-7469-F5CA24B5E0AE}"/>
              </a:ext>
            </a:extLst>
          </p:cNvPr>
          <p:cNvSpPr/>
          <p:nvPr userDrawn="1"/>
        </p:nvSpPr>
        <p:spPr>
          <a:xfrm>
            <a:off x="8955156" y="258417"/>
            <a:ext cx="1133062" cy="1133062"/>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4BD0CFE-3037-8606-7EF7-072113C72CF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039806" y="516503"/>
            <a:ext cx="963762" cy="616889"/>
          </a:xfrm>
          <a:prstGeom prst="rect">
            <a:avLst/>
          </a:prstGeom>
        </p:spPr>
      </p:pic>
      <p:sp>
        <p:nvSpPr>
          <p:cNvPr id="2" name="TextBox 1">
            <a:extLst>
              <a:ext uri="{FF2B5EF4-FFF2-40B4-BE49-F238E27FC236}">
                <a16:creationId xmlns:a16="http://schemas.microsoft.com/office/drawing/2014/main" id="{52355AEA-8E3D-9490-340A-8887EB9C4920}"/>
              </a:ext>
            </a:extLst>
          </p:cNvPr>
          <p:cNvSpPr txBox="1"/>
          <p:nvPr userDrawn="1"/>
        </p:nvSpPr>
        <p:spPr>
          <a:xfrm>
            <a:off x="2007476" y="609599"/>
            <a:ext cx="4330262" cy="4647426"/>
          </a:xfrm>
          <a:prstGeom prst="rect">
            <a:avLst/>
          </a:prstGeom>
          <a:noFill/>
        </p:spPr>
        <p:txBody>
          <a:bodyPr wrap="square" rtlCol="0">
            <a:spAutoFit/>
          </a:bodyPr>
          <a:lstStyle/>
          <a:p>
            <a:pPr>
              <a:spcBef>
                <a:spcPts val="1200"/>
              </a:spcBef>
            </a:pPr>
            <a:r>
              <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rPr>
              <a:t>Thank you</a:t>
            </a:r>
          </a:p>
          <a:p>
            <a:pPr>
              <a:spcBef>
                <a:spcPts val="1200"/>
              </a:spcBef>
            </a:pPr>
            <a:r>
              <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rPr>
              <a:t>Rea </a:t>
            </a: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leboha</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rPr>
              <a:t>Re a </a:t>
            </a: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leboga</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Ndza</a:t>
            </a:r>
            <a:r>
              <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rPr>
              <a:t> </a:t>
            </a: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Khenza</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Dankie</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rPr>
              <a:t>Ndi a </a:t>
            </a: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livhuwa</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Ngiyabonga</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Enkosi</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2400" b="1" dirty="0" err="1">
                <a:solidFill>
                  <a:schemeClr val="accent1"/>
                </a:solidFill>
                <a:latin typeface="Lato" panose="020F0502020204030203" pitchFamily="34" charset="0"/>
                <a:ea typeface="Lato" panose="020F0502020204030203" pitchFamily="34" charset="0"/>
                <a:cs typeface="Lato" panose="020F0502020204030203" pitchFamily="34" charset="0"/>
              </a:rPr>
              <a:t>Ngiyabonga</a:t>
            </a:r>
            <a:endParaRPr lang="en-US" sz="24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691440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4" name="Picture 13" descr="A blurry image of a wave of dots&#10;&#10;Description automatically generated">
            <a:extLst>
              <a:ext uri="{FF2B5EF4-FFF2-40B4-BE49-F238E27FC236}">
                <a16:creationId xmlns:a16="http://schemas.microsoft.com/office/drawing/2014/main" id="{198C1BD3-E1D8-B608-14FB-61B9B9ED92EA}"/>
              </a:ext>
            </a:extLst>
          </p:cNvPr>
          <p:cNvPicPr>
            <a:picLocks noChangeAspect="1"/>
          </p:cNvPicPr>
          <p:nvPr userDrawn="1"/>
        </p:nvPicPr>
        <p:blipFill>
          <a:blip r:embed="rId2">
            <a:alphaModFix amt="20000"/>
          </a:blip>
          <a:stretch>
            <a:fillRect/>
          </a:stretch>
        </p:blipFill>
        <p:spPr>
          <a:xfrm>
            <a:off x="0" y="0"/>
            <a:ext cx="12192000" cy="6864626"/>
          </a:xfrm>
          <a:prstGeom prst="rect">
            <a:avLst/>
          </a:prstGeom>
        </p:spPr>
      </p:pic>
      <p:pic>
        <p:nvPicPr>
          <p:cNvPr id="13" name="Picture 12" descr="A blue and black logo&#10;&#10;Description automatically generated">
            <a:extLst>
              <a:ext uri="{FF2B5EF4-FFF2-40B4-BE49-F238E27FC236}">
                <a16:creationId xmlns:a16="http://schemas.microsoft.com/office/drawing/2014/main" id="{FF65B3DF-2205-EE1D-A5EF-3AE7E57281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5208" y="5911506"/>
            <a:ext cx="1979543" cy="847102"/>
          </a:xfrm>
          <a:prstGeom prst="rect">
            <a:avLst/>
          </a:prstGeom>
        </p:spPr>
      </p:pic>
      <p:cxnSp>
        <p:nvCxnSpPr>
          <p:cNvPr id="16" name="Straight Connector 15">
            <a:extLst>
              <a:ext uri="{FF2B5EF4-FFF2-40B4-BE49-F238E27FC236}">
                <a16:creationId xmlns:a16="http://schemas.microsoft.com/office/drawing/2014/main" id="{B9A4E6D5-59E0-485E-51D4-C1FDCBE5A980}"/>
              </a:ext>
            </a:extLst>
          </p:cNvPr>
          <p:cNvCxnSpPr>
            <a:cxnSpLocks/>
          </p:cNvCxnSpPr>
          <p:nvPr userDrawn="1"/>
        </p:nvCxnSpPr>
        <p:spPr>
          <a:xfrm flipH="1">
            <a:off x="0" y="5911506"/>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Oval 17">
            <a:extLst>
              <a:ext uri="{FF2B5EF4-FFF2-40B4-BE49-F238E27FC236}">
                <a16:creationId xmlns:a16="http://schemas.microsoft.com/office/drawing/2014/main" id="{C73A2590-4A9B-B5F2-48B1-1DF5EB4A4476}"/>
              </a:ext>
            </a:extLst>
          </p:cNvPr>
          <p:cNvSpPr/>
          <p:nvPr userDrawn="1"/>
        </p:nvSpPr>
        <p:spPr>
          <a:xfrm>
            <a:off x="407504" y="6004272"/>
            <a:ext cx="705679" cy="70567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81DCEABF-F48F-1160-D34D-DEEE1616187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4455" y="6181630"/>
            <a:ext cx="600238" cy="384203"/>
          </a:xfrm>
          <a:prstGeom prst="rect">
            <a:avLst/>
          </a:prstGeom>
        </p:spPr>
      </p:pic>
    </p:spTree>
    <p:extLst>
      <p:ext uri="{BB962C8B-B14F-4D97-AF65-F5344CB8AC3E}">
        <p14:creationId xmlns:p14="http://schemas.microsoft.com/office/powerpoint/2010/main" val="4029755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F1FF8-6D56-4E05-2B8E-15AE13D6C611}"/>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5F9BE93-06E8-FE5D-32E8-3317DBBC20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66E3CD0-8355-ECFF-B974-83BEC18928D7}"/>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E659C73-8B51-A0AB-AB74-FE4E0520954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731AE93-0173-0ABD-C365-975FD695FD30}"/>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27AE1C9-B632-890B-7B77-17F5EFC2C92A}"/>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8" name="Footer Placeholder 7">
            <a:extLst>
              <a:ext uri="{FF2B5EF4-FFF2-40B4-BE49-F238E27FC236}">
                <a16:creationId xmlns:a16="http://schemas.microsoft.com/office/drawing/2014/main" id="{C507F890-D0EE-A649-0340-80B7FC3E137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F73B257-17C9-29A2-8839-2132CB4DB764}"/>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3035617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4" name="Picture 13" descr="A blurry image of a wave of dots&#10;&#10;Description automatically generated">
            <a:extLst>
              <a:ext uri="{FF2B5EF4-FFF2-40B4-BE49-F238E27FC236}">
                <a16:creationId xmlns:a16="http://schemas.microsoft.com/office/drawing/2014/main" id="{198C1BD3-E1D8-B608-14FB-61B9B9ED92EA}"/>
              </a:ext>
            </a:extLst>
          </p:cNvPr>
          <p:cNvPicPr>
            <a:picLocks noChangeAspect="1"/>
          </p:cNvPicPr>
          <p:nvPr userDrawn="1"/>
        </p:nvPicPr>
        <p:blipFill>
          <a:blip r:embed="rId2">
            <a:alphaModFix amt="20000"/>
          </a:blip>
          <a:stretch>
            <a:fillRect/>
          </a:stretch>
        </p:blipFill>
        <p:spPr>
          <a:xfrm>
            <a:off x="0" y="0"/>
            <a:ext cx="12192000" cy="6864626"/>
          </a:xfrm>
          <a:prstGeom prst="rect">
            <a:avLst/>
          </a:prstGeom>
        </p:spPr>
      </p:pic>
      <p:cxnSp>
        <p:nvCxnSpPr>
          <p:cNvPr id="16" name="Straight Connector 15">
            <a:extLst>
              <a:ext uri="{FF2B5EF4-FFF2-40B4-BE49-F238E27FC236}">
                <a16:creationId xmlns:a16="http://schemas.microsoft.com/office/drawing/2014/main" id="{B9A4E6D5-59E0-485E-51D4-C1FDCBE5A980}"/>
              </a:ext>
            </a:extLst>
          </p:cNvPr>
          <p:cNvCxnSpPr>
            <a:cxnSpLocks/>
          </p:cNvCxnSpPr>
          <p:nvPr userDrawn="1"/>
        </p:nvCxnSpPr>
        <p:spPr>
          <a:xfrm flipH="1">
            <a:off x="0" y="5911506"/>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Oval 17">
            <a:extLst>
              <a:ext uri="{FF2B5EF4-FFF2-40B4-BE49-F238E27FC236}">
                <a16:creationId xmlns:a16="http://schemas.microsoft.com/office/drawing/2014/main" id="{C73A2590-4A9B-B5F2-48B1-1DF5EB4A4476}"/>
              </a:ext>
            </a:extLst>
          </p:cNvPr>
          <p:cNvSpPr/>
          <p:nvPr userDrawn="1"/>
        </p:nvSpPr>
        <p:spPr>
          <a:xfrm>
            <a:off x="407504" y="6004272"/>
            <a:ext cx="705679" cy="70567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81DCEABF-F48F-1160-D34D-DEEE161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4455" y="6181630"/>
            <a:ext cx="600238" cy="384203"/>
          </a:xfrm>
          <a:prstGeom prst="rect">
            <a:avLst/>
          </a:prstGeom>
        </p:spPr>
      </p:pic>
    </p:spTree>
    <p:extLst>
      <p:ext uri="{BB962C8B-B14F-4D97-AF65-F5344CB8AC3E}">
        <p14:creationId xmlns:p14="http://schemas.microsoft.com/office/powerpoint/2010/main" val="173982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231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42EF-E912-6EFC-B8DB-C3C42D61D12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804F570-2240-5612-8198-77EE87E061C4}"/>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00B435F-BE3E-7554-3470-A8B4A111F978}"/>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B9EE838-C8DF-9042-2D1F-8679A0E7DE6D}"/>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6" name="Footer Placeholder 5">
            <a:extLst>
              <a:ext uri="{FF2B5EF4-FFF2-40B4-BE49-F238E27FC236}">
                <a16:creationId xmlns:a16="http://schemas.microsoft.com/office/drawing/2014/main" id="{FBCBDD5B-DE51-159A-548D-2987F2ACAA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76AB8AC-6910-DC50-DB7B-C725A74B3893}"/>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3482177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88FF-7BDF-9448-12A9-B8E3A1FDB17C}"/>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D664F54-68E1-43F7-D9BD-811BB1E373DB}"/>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4" name="Footer Placeholder 3">
            <a:extLst>
              <a:ext uri="{FF2B5EF4-FFF2-40B4-BE49-F238E27FC236}">
                <a16:creationId xmlns:a16="http://schemas.microsoft.com/office/drawing/2014/main" id="{8CFC7881-1143-D6E4-DCB9-8BFCF04B13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C4315DB-324B-02B7-0761-943ED88C4476}"/>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3600855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70584F-5331-94E6-4E44-2F285F82EC78}"/>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3" name="Footer Placeholder 2">
            <a:extLst>
              <a:ext uri="{FF2B5EF4-FFF2-40B4-BE49-F238E27FC236}">
                <a16:creationId xmlns:a16="http://schemas.microsoft.com/office/drawing/2014/main" id="{BD6279AC-728D-5711-961B-9D324126C3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0CAF83F-3736-90D9-7F3B-10D8A061454F}"/>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799599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9071-1A09-0DDF-8703-7FA398D56EB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1E757FD-DE4F-BF25-BC7A-BE784AE476C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525BE7E-4FFA-E247-71D8-F9508AC845B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1BB801-1BD4-F59E-419B-D5816D6E5AF0}"/>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6" name="Footer Placeholder 5">
            <a:extLst>
              <a:ext uri="{FF2B5EF4-FFF2-40B4-BE49-F238E27FC236}">
                <a16:creationId xmlns:a16="http://schemas.microsoft.com/office/drawing/2014/main" id="{1EC63716-7603-2550-729A-1A871DA9524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C29FA10-C12F-78BC-906C-5436CB242602}"/>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1005605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BC6F1-6A75-2D15-F581-CE450442503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623C061-B2C3-BF55-9A86-030D6E456E7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38D294-249C-D41D-57C1-A817760F20F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A687C1-246C-1ACD-8D5F-FA913A9C1FB4}"/>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6" name="Footer Placeholder 5">
            <a:extLst>
              <a:ext uri="{FF2B5EF4-FFF2-40B4-BE49-F238E27FC236}">
                <a16:creationId xmlns:a16="http://schemas.microsoft.com/office/drawing/2014/main" id="{6E244A01-E666-A086-524E-F92E4898C1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B7A42D6-F2D1-0DB8-5F7E-B22E0E1F125D}"/>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431994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7091A-D795-1544-AD1B-C1E53514414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2569582-313F-B3BD-744D-BE57250E24CA}"/>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C02B8E-4992-4039-F080-72B41A35D702}"/>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5" name="Footer Placeholder 4">
            <a:extLst>
              <a:ext uri="{FF2B5EF4-FFF2-40B4-BE49-F238E27FC236}">
                <a16:creationId xmlns:a16="http://schemas.microsoft.com/office/drawing/2014/main" id="{796AA617-1C0C-5257-9EA9-83CEDF1152D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978325B-B581-D4C2-8B88-6F3D126FDD3E}"/>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25781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8C0114-EF1C-F031-A2A4-B10739A2EF2F}"/>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82F1479-537A-E42A-4A77-C7D162292BF8}"/>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4899E5-CA13-7BF0-5460-4AE6144FF757}"/>
              </a:ext>
            </a:extLst>
          </p:cNvPr>
          <p:cNvSpPr>
            <a:spLocks noGrp="1"/>
          </p:cNvSpPr>
          <p:nvPr>
            <p:ph type="dt" sz="half" idx="10"/>
          </p:nvPr>
        </p:nvSpPr>
        <p:spPr>
          <a:xfrm>
            <a:off x="838200" y="6356350"/>
            <a:ext cx="2743200" cy="365125"/>
          </a:xfrm>
          <a:prstGeom prst="rect">
            <a:avLst/>
          </a:prstGeom>
        </p:spPr>
        <p:txBody>
          <a:bodyPr/>
          <a:lstStyle/>
          <a:p>
            <a:fld id="{A0957691-8ADA-7A47-AA21-478CF5931FF9}" type="datetimeFigureOut">
              <a:rPr lang="en-US" smtClean="0"/>
              <a:t>9/30/2026</a:t>
            </a:fld>
            <a:endParaRPr lang="en-US"/>
          </a:p>
        </p:txBody>
      </p:sp>
      <p:sp>
        <p:nvSpPr>
          <p:cNvPr id="5" name="Footer Placeholder 4">
            <a:extLst>
              <a:ext uri="{FF2B5EF4-FFF2-40B4-BE49-F238E27FC236}">
                <a16:creationId xmlns:a16="http://schemas.microsoft.com/office/drawing/2014/main" id="{DC3E7DD1-69CC-C8A6-1869-51AF1DD7E9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95CC34-797D-9F9A-9346-E57D3654FFE7}"/>
              </a:ext>
            </a:extLst>
          </p:cNvPr>
          <p:cNvSpPr>
            <a:spLocks noGrp="1"/>
          </p:cNvSpPr>
          <p:nvPr>
            <p:ph type="sldNum" sz="quarter" idx="12"/>
          </p:nvPr>
        </p:nvSpPr>
        <p:spPr>
          <a:xfrm>
            <a:off x="8610600" y="6356350"/>
            <a:ext cx="2743200" cy="365125"/>
          </a:xfrm>
          <a:prstGeom prst="rect">
            <a:avLst/>
          </a:prstGeom>
        </p:spPr>
        <p:txBody>
          <a:bodyPr/>
          <a:lstStyle/>
          <a:p>
            <a:fld id="{C1410E39-F87F-5847-AF6C-E4D9063BA767}" type="slidenum">
              <a:rPr lang="en-US" smtClean="0"/>
              <a:t>‹#›</a:t>
            </a:fld>
            <a:endParaRPr lang="en-US"/>
          </a:p>
        </p:txBody>
      </p:sp>
    </p:spTree>
    <p:extLst>
      <p:ext uri="{BB962C8B-B14F-4D97-AF65-F5344CB8AC3E}">
        <p14:creationId xmlns:p14="http://schemas.microsoft.com/office/powerpoint/2010/main" val="3061807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173F0-2441-9A61-911E-E1DA4BBD311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E3044A5-75FB-FD8D-16EE-778618A152D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4A65D0A-F718-DB6A-7AFD-54B8F9C760AB}"/>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5" name="Footer Placeholder 4">
            <a:extLst>
              <a:ext uri="{FF2B5EF4-FFF2-40B4-BE49-F238E27FC236}">
                <a16:creationId xmlns:a16="http://schemas.microsoft.com/office/drawing/2014/main" id="{9CA36323-5924-8A45-C776-405724EF63E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6BC3041-A755-9680-9A1C-89B265B766F0}"/>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2499267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DC54-B2F1-57F8-8D01-2707640D7ADB}"/>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492ED63-86A0-C6A6-DC0C-26AA2B60085D}"/>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11CA714-D1E5-AF53-8D33-277444E8B0A4}"/>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5" name="Footer Placeholder 4">
            <a:extLst>
              <a:ext uri="{FF2B5EF4-FFF2-40B4-BE49-F238E27FC236}">
                <a16:creationId xmlns:a16="http://schemas.microsoft.com/office/drawing/2014/main" id="{38CEBF96-6049-5783-DAB9-3761E28666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7EF11B3-0866-74EC-90C8-37A1FF3F36BB}"/>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3044005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37CB-8EE5-C476-EA2E-067EDA2754E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01425E2-4462-98EB-F4DF-3380CC39467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1794499-50D5-181A-2778-A39A21EFBD51}"/>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5" name="Footer Placeholder 4">
            <a:extLst>
              <a:ext uri="{FF2B5EF4-FFF2-40B4-BE49-F238E27FC236}">
                <a16:creationId xmlns:a16="http://schemas.microsoft.com/office/drawing/2014/main" id="{916943A6-938D-09BA-CC03-21AFC5FA21A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87D38B3-E3B5-6AC8-4A9A-355A83DF754E}"/>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528060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36888-CD9E-290C-8752-723304A88B3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6B9D98-9E6A-7749-DD30-DDA5BBB1314C}"/>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AEB1F6-CC71-42B5-7410-54F463541428}"/>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58DC0EC-67DE-23B8-9F21-4834D2B3B152}"/>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6" name="Footer Placeholder 5">
            <a:extLst>
              <a:ext uri="{FF2B5EF4-FFF2-40B4-BE49-F238E27FC236}">
                <a16:creationId xmlns:a16="http://schemas.microsoft.com/office/drawing/2014/main" id="{2BE0CA87-D70C-0C8D-DD32-08C0506B7E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92DC2DA-4FF7-F27B-3533-ED0CA689527B}"/>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3225179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442E-40C5-408D-1447-B53DC6C3F014}"/>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D10AEE5-A538-EFEB-E7AE-C8C2C54B32C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A6FA208-CE38-42E9-1872-CD3B28F6C2CC}"/>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507AE6B-FEA5-0A76-06CC-5814A8E5F09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8C51EDA-33B6-030D-1FB8-28B8F09A33E1}"/>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88E051A-B976-CF02-4AC7-CE713910B61E}"/>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8" name="Footer Placeholder 7">
            <a:extLst>
              <a:ext uri="{FF2B5EF4-FFF2-40B4-BE49-F238E27FC236}">
                <a16:creationId xmlns:a16="http://schemas.microsoft.com/office/drawing/2014/main" id="{359CACCB-C152-F1FE-58B5-01509844E01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B516D9F-218E-FA79-BAA9-0CABAE1671E5}"/>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1169647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A3886-8921-518A-B954-524840A513E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B7BBB23-CFBA-EF28-D1F5-1A646518A403}"/>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4" name="Footer Placeholder 3">
            <a:extLst>
              <a:ext uri="{FF2B5EF4-FFF2-40B4-BE49-F238E27FC236}">
                <a16:creationId xmlns:a16="http://schemas.microsoft.com/office/drawing/2014/main" id="{522E4746-F25F-A03D-9333-361B629EA58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03BE53F-68B1-FE95-1523-B44F1D33F9E3}"/>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816274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F898C4-AF38-8E46-53B8-26242360CB88}"/>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3" name="Footer Placeholder 2">
            <a:extLst>
              <a:ext uri="{FF2B5EF4-FFF2-40B4-BE49-F238E27FC236}">
                <a16:creationId xmlns:a16="http://schemas.microsoft.com/office/drawing/2014/main" id="{10778387-1258-2774-294C-C4353F65E8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8394293-203C-A27E-24B0-74BA4AD04434}"/>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4271029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77E9-FA0F-630E-96BC-C961A895B8C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DF69B5F-BD9B-4A59-06D4-2BEA842957C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A913C77-6F54-530D-2F48-8BA4E67047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36AF272-8468-786A-1853-9A6D9A689DA1}"/>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6" name="Footer Placeholder 5">
            <a:extLst>
              <a:ext uri="{FF2B5EF4-FFF2-40B4-BE49-F238E27FC236}">
                <a16:creationId xmlns:a16="http://schemas.microsoft.com/office/drawing/2014/main" id="{3509C875-8BF6-3972-D4CF-4162274091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56D0D1E-643F-6590-8A92-EE5E1F70F581}"/>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2966308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3858A-C526-9B5A-7A9D-F9668683DCD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A53982E-0076-9F21-9F37-7F5CECBFD82C}"/>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5B81E3-B12C-4D24-293F-65FC92C90B3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0DB4D33-93B1-71C3-9D61-7B4CFF028556}"/>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6" name="Footer Placeholder 5">
            <a:extLst>
              <a:ext uri="{FF2B5EF4-FFF2-40B4-BE49-F238E27FC236}">
                <a16:creationId xmlns:a16="http://schemas.microsoft.com/office/drawing/2014/main" id="{B26160D0-E26B-BFD9-9D38-C8FA2049F5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F391980-06F9-0AAE-5915-F356E8226BEA}"/>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3939433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306A1-E3AC-797A-4984-3A1552F35103}"/>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1E7D719-E333-FC3F-3C62-C5CD1C230DF6}"/>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283F850-10BC-554F-C53D-1195626AE1E7}"/>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5" name="Footer Placeholder 4">
            <a:extLst>
              <a:ext uri="{FF2B5EF4-FFF2-40B4-BE49-F238E27FC236}">
                <a16:creationId xmlns:a16="http://schemas.microsoft.com/office/drawing/2014/main" id="{8765AD79-E52C-D303-4A28-0563656EAE9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0BD6EF4-7F6F-B404-4067-A5076D2336B9}"/>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1697145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2AD8C0-C30C-AA49-FECD-867A19AA21F0}"/>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E1071A9-37E4-6D78-83BF-D5C52188C171}"/>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5C84D6-C73E-2258-7B06-69D270FE976F}"/>
              </a:ext>
            </a:extLst>
          </p:cNvPr>
          <p:cNvSpPr>
            <a:spLocks noGrp="1"/>
          </p:cNvSpPr>
          <p:nvPr>
            <p:ph type="dt" sz="half" idx="10"/>
          </p:nvPr>
        </p:nvSpPr>
        <p:spPr>
          <a:xfrm>
            <a:off x="838200" y="6356350"/>
            <a:ext cx="2743200" cy="365125"/>
          </a:xfrm>
          <a:prstGeom prst="rect">
            <a:avLst/>
          </a:prstGeom>
        </p:spPr>
        <p:txBody>
          <a:bodyPr/>
          <a:lstStyle/>
          <a:p>
            <a:fld id="{9D4C6E3C-DABE-2C4D-B8C6-BEB15BBDEEB8}" type="datetimeFigureOut">
              <a:rPr lang="en-US" smtClean="0"/>
              <a:t>9/30/2026</a:t>
            </a:fld>
            <a:endParaRPr lang="en-US"/>
          </a:p>
        </p:txBody>
      </p:sp>
      <p:sp>
        <p:nvSpPr>
          <p:cNvPr id="5" name="Footer Placeholder 4">
            <a:extLst>
              <a:ext uri="{FF2B5EF4-FFF2-40B4-BE49-F238E27FC236}">
                <a16:creationId xmlns:a16="http://schemas.microsoft.com/office/drawing/2014/main" id="{0C58EC05-5E22-DEC0-C4A6-89A8AA8B42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28F256-C5C5-5178-4D11-5D2B6DCBBDBC}"/>
              </a:ext>
            </a:extLst>
          </p:cNvPr>
          <p:cNvSpPr>
            <a:spLocks noGrp="1"/>
          </p:cNvSpPr>
          <p:nvPr>
            <p:ph type="sldNum" sz="quarter" idx="12"/>
          </p:nvPr>
        </p:nvSpPr>
        <p:spPr>
          <a:xfrm>
            <a:off x="8610600" y="6356350"/>
            <a:ext cx="2743200" cy="365125"/>
          </a:xfrm>
          <a:prstGeom prst="rect">
            <a:avLst/>
          </a:prstGeom>
        </p:spPr>
        <p:txBody>
          <a:bodyPr/>
          <a:lstStyle/>
          <a:p>
            <a:fld id="{73436A11-109B-7B4D-BFCC-BA6740D2C5D2}" type="slidenum">
              <a:rPr lang="en-US" smtClean="0"/>
              <a:t>‹#›</a:t>
            </a:fld>
            <a:endParaRPr lang="en-US"/>
          </a:p>
        </p:txBody>
      </p:sp>
    </p:spTree>
    <p:extLst>
      <p:ext uri="{BB962C8B-B14F-4D97-AF65-F5344CB8AC3E}">
        <p14:creationId xmlns:p14="http://schemas.microsoft.com/office/powerpoint/2010/main" val="199467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emf"/><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3.emf"/><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Blur blurry image of a room&#10;&#10;Description automatically generated">
            <a:extLst>
              <a:ext uri="{FF2B5EF4-FFF2-40B4-BE49-F238E27FC236}">
                <a16:creationId xmlns:a16="http://schemas.microsoft.com/office/drawing/2014/main" id="{F5259BB0-5968-0DCF-4D7E-BEFDE7B06754}"/>
              </a:ext>
            </a:extLst>
          </p:cNvPr>
          <p:cNvPicPr>
            <a:picLocks noChangeAspect="1"/>
          </p:cNvPicPr>
          <p:nvPr userDrawn="1"/>
        </p:nvPicPr>
        <p:blipFill>
          <a:blip r:embed="rId15"/>
          <a:stretch>
            <a:fillRect/>
          </a:stretch>
        </p:blipFill>
        <p:spPr>
          <a:xfrm>
            <a:off x="0" y="0"/>
            <a:ext cx="12192000" cy="6858000"/>
          </a:xfrm>
          <a:prstGeom prst="rect">
            <a:avLst/>
          </a:prstGeom>
        </p:spPr>
      </p:pic>
      <p:pic>
        <p:nvPicPr>
          <p:cNvPr id="9" name="Picture 8" descr="A blue and black logo&#10;&#10;Description automatically generated">
            <a:extLst>
              <a:ext uri="{FF2B5EF4-FFF2-40B4-BE49-F238E27FC236}">
                <a16:creationId xmlns:a16="http://schemas.microsoft.com/office/drawing/2014/main" id="{EF4E032A-E140-3E6B-DE0C-8A81B88A4BC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0035208" y="5911506"/>
            <a:ext cx="1979543" cy="847102"/>
          </a:xfrm>
          <a:prstGeom prst="rect">
            <a:avLst/>
          </a:prstGeom>
        </p:spPr>
      </p:pic>
      <p:cxnSp>
        <p:nvCxnSpPr>
          <p:cNvPr id="10" name="Straight Connector 9">
            <a:extLst>
              <a:ext uri="{FF2B5EF4-FFF2-40B4-BE49-F238E27FC236}">
                <a16:creationId xmlns:a16="http://schemas.microsoft.com/office/drawing/2014/main" id="{519D78C4-89ED-F42F-52FF-D0B9BD8366AC}"/>
              </a:ext>
            </a:extLst>
          </p:cNvPr>
          <p:cNvCxnSpPr>
            <a:cxnSpLocks/>
          </p:cNvCxnSpPr>
          <p:nvPr userDrawn="1"/>
        </p:nvCxnSpPr>
        <p:spPr>
          <a:xfrm flipH="1">
            <a:off x="0" y="5911506"/>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EC34938D-2FFC-1D65-E950-B9804F357F43}"/>
              </a:ext>
            </a:extLst>
          </p:cNvPr>
          <p:cNvSpPr/>
          <p:nvPr userDrawn="1"/>
        </p:nvSpPr>
        <p:spPr>
          <a:xfrm>
            <a:off x="407504" y="6004272"/>
            <a:ext cx="705679" cy="70567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430D23A-7A21-70AD-BD73-4A0C9DBCEF90}"/>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454455" y="6181630"/>
            <a:ext cx="600238" cy="384203"/>
          </a:xfrm>
          <a:prstGeom prst="rect">
            <a:avLst/>
          </a:prstGeom>
        </p:spPr>
      </p:pic>
    </p:spTree>
    <p:extLst>
      <p:ext uri="{BB962C8B-B14F-4D97-AF65-F5344CB8AC3E}">
        <p14:creationId xmlns:p14="http://schemas.microsoft.com/office/powerpoint/2010/main" val="303766699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3" r:id="rId4"/>
    <p:sldLayoutId id="2147483661" r:id="rId5"/>
    <p:sldLayoutId id="2147483651" r:id="rId6"/>
    <p:sldLayoutId id="2147483652"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35A9252-BD15-6AAC-1F04-36789CA67EF4}"/>
              </a:ext>
            </a:extLst>
          </p:cNvPr>
          <p:cNvCxnSpPr>
            <a:cxnSpLocks/>
          </p:cNvCxnSpPr>
          <p:nvPr userDrawn="1"/>
        </p:nvCxnSpPr>
        <p:spPr>
          <a:xfrm flipH="1">
            <a:off x="0" y="5911506"/>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845D10C0-8217-52AA-1F4D-585D05BD3047}"/>
              </a:ext>
            </a:extLst>
          </p:cNvPr>
          <p:cNvSpPr/>
          <p:nvPr userDrawn="1"/>
        </p:nvSpPr>
        <p:spPr>
          <a:xfrm>
            <a:off x="357809" y="6041854"/>
            <a:ext cx="705679" cy="705679"/>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B61148C-12AC-3469-1EFF-81B24C46249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404760" y="6219212"/>
            <a:ext cx="600238" cy="384203"/>
          </a:xfrm>
          <a:prstGeom prst="rect">
            <a:avLst/>
          </a:prstGeom>
        </p:spPr>
      </p:pic>
      <p:pic>
        <p:nvPicPr>
          <p:cNvPr id="12" name="Picture 11" descr="A blue and black logo&#10;&#10;Description automatically generated">
            <a:extLst>
              <a:ext uri="{FF2B5EF4-FFF2-40B4-BE49-F238E27FC236}">
                <a16:creationId xmlns:a16="http://schemas.microsoft.com/office/drawing/2014/main" id="{DBCF7535-4814-E349-C17B-629994776513}"/>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9854648" y="5987762"/>
            <a:ext cx="1979543" cy="847102"/>
          </a:xfrm>
          <a:prstGeom prst="rect">
            <a:avLst/>
          </a:prstGeom>
        </p:spPr>
      </p:pic>
    </p:spTree>
    <p:extLst>
      <p:ext uri="{BB962C8B-B14F-4D97-AF65-F5344CB8AC3E}">
        <p14:creationId xmlns:p14="http://schemas.microsoft.com/office/powerpoint/2010/main" val="323511648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jpe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package" Target="../embeddings/Microsoft_Excel_Worksheet.xlsx"/><Relationship Id="rId7" Type="http://schemas.openxmlformats.org/officeDocument/2006/relationships/package" Target="../embeddings/Microsoft_Excel_Worksheet2.xlsx"/><Relationship Id="rId2" Type="http://schemas.openxmlformats.org/officeDocument/2006/relationships/image" Target="../media/image11.jpeg"/><Relationship Id="rId1" Type="http://schemas.openxmlformats.org/officeDocument/2006/relationships/slideLayout" Target="../slideLayouts/slideLayout17.xml"/><Relationship Id="rId6" Type="http://schemas.openxmlformats.org/officeDocument/2006/relationships/image" Target="../media/image14.emf"/><Relationship Id="rId5" Type="http://schemas.openxmlformats.org/officeDocument/2006/relationships/package" Target="../embeddings/Microsoft_Excel_Worksheet1.xlsx"/><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1.jpeg"/><Relationship Id="rId1" Type="http://schemas.openxmlformats.org/officeDocument/2006/relationships/slideLayout" Target="../slideLayouts/slideLayout17.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7.xml"/><Relationship Id="rId4" Type="http://schemas.openxmlformats.org/officeDocument/2006/relationships/hyperlink" Target="mailto:tenderoffice@sars.gov.z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147A7FE-3056-381C-BDFB-2D3586E0476A}"/>
              </a:ext>
            </a:extLst>
          </p:cNvPr>
          <p:cNvSpPr txBox="1"/>
          <p:nvPr/>
        </p:nvSpPr>
        <p:spPr>
          <a:xfrm>
            <a:off x="357351" y="420414"/>
            <a:ext cx="10085097" cy="1878206"/>
          </a:xfrm>
          <a:prstGeom prst="rect">
            <a:avLst/>
          </a:prstGeom>
          <a:noFill/>
        </p:spPr>
        <p:txBody>
          <a:bodyPr wrap="square" rtlCol="0">
            <a:spAutoFit/>
          </a:bodyPr>
          <a:lstStyle/>
          <a:p>
            <a:pPr algn="ctr">
              <a:lnSpc>
                <a:spcPct val="150000"/>
              </a:lnSpc>
            </a:pPr>
            <a:r>
              <a:rPr lang="en-US" sz="2000" b="1" dirty="0">
                <a:solidFill>
                  <a:schemeClr val="accent1">
                    <a:lumMod val="50000"/>
                  </a:schemeClr>
                </a:solidFill>
                <a:latin typeface="Arial Narrow" panose="020B0606020202030204" pitchFamily="34" charset="0"/>
                <a:ea typeface="Lato" panose="020F0502020204030203" pitchFamily="34" charset="0"/>
                <a:cs typeface="Lato" panose="020F0502020204030203" pitchFamily="34" charset="0"/>
              </a:rPr>
              <a:t>APPOINTMENT OF SERVICE PROVIDER(S) FOR THE PROVISION OF </a:t>
            </a:r>
          </a:p>
          <a:p>
            <a:pPr algn="ctr">
              <a:lnSpc>
                <a:spcPct val="150000"/>
              </a:lnSpc>
            </a:pPr>
            <a:r>
              <a:rPr lang="en-US" sz="2000" b="1" dirty="0">
                <a:solidFill>
                  <a:schemeClr val="accent1">
                    <a:lumMod val="50000"/>
                  </a:schemeClr>
                </a:solidFill>
                <a:latin typeface="Arial Narrow" panose="020B0606020202030204" pitchFamily="34" charset="0"/>
                <a:ea typeface="Lato" panose="020F0502020204030203" pitchFamily="34" charset="0"/>
                <a:cs typeface="Lato" panose="020F0502020204030203" pitchFamily="34" charset="0"/>
              </a:rPr>
              <a:t>CLEANING CONSUMABLES, CHEMICALS, AND INDUSTRIAL CLEANING </a:t>
            </a:r>
          </a:p>
          <a:p>
            <a:pPr algn="ctr">
              <a:lnSpc>
                <a:spcPct val="150000"/>
              </a:lnSpc>
            </a:pPr>
            <a:r>
              <a:rPr lang="en-US" sz="2000" b="1" dirty="0">
                <a:solidFill>
                  <a:schemeClr val="accent1">
                    <a:lumMod val="50000"/>
                  </a:schemeClr>
                </a:solidFill>
                <a:latin typeface="Arial Narrow" panose="020B0606020202030204" pitchFamily="34" charset="0"/>
                <a:ea typeface="Lato" panose="020F0502020204030203" pitchFamily="34" charset="0"/>
                <a:cs typeface="Lato" panose="020F0502020204030203" pitchFamily="34" charset="0"/>
              </a:rPr>
              <a:t>EQUIPMENT TO THE SOUTH AFRICAN REVENUE SERVICE (SARS) OFFICES </a:t>
            </a:r>
          </a:p>
          <a:p>
            <a:pPr algn="ctr">
              <a:lnSpc>
                <a:spcPct val="150000"/>
              </a:lnSpc>
            </a:pPr>
            <a:r>
              <a:rPr lang="en-US" sz="2000" b="1" dirty="0">
                <a:solidFill>
                  <a:schemeClr val="accent1">
                    <a:lumMod val="50000"/>
                  </a:schemeClr>
                </a:solidFill>
                <a:latin typeface="Arial Narrow" panose="020B0606020202030204" pitchFamily="34" charset="0"/>
                <a:ea typeface="Lato" panose="020F0502020204030203" pitchFamily="34" charset="0"/>
                <a:cs typeface="Lato" panose="020F0502020204030203" pitchFamily="34" charset="0"/>
              </a:rPr>
              <a:t>NATIONWIDE. </a:t>
            </a:r>
            <a:endParaRPr lang="en-GB" sz="2000" b="1" dirty="0">
              <a:solidFill>
                <a:schemeClr val="accent1">
                  <a:lumMod val="50000"/>
                </a:schemeClr>
              </a:solidFill>
              <a:latin typeface="Arial Narrow" panose="020B0606020202030204" pitchFamily="34" charset="0"/>
              <a:ea typeface="Lato" panose="020F0502020204030203" pitchFamily="34" charset="0"/>
              <a:cs typeface="Lato" panose="020F0502020204030203" pitchFamily="34" charset="0"/>
            </a:endParaRPr>
          </a:p>
        </p:txBody>
      </p:sp>
      <p:sp>
        <p:nvSpPr>
          <p:cNvPr id="2" name="Subtitle 3">
            <a:extLst>
              <a:ext uri="{FF2B5EF4-FFF2-40B4-BE49-F238E27FC236}">
                <a16:creationId xmlns:a16="http://schemas.microsoft.com/office/drawing/2014/main" id="{E70DD3D3-3F16-1681-47A1-5F06F8477D61}"/>
              </a:ext>
            </a:extLst>
          </p:cNvPr>
          <p:cNvSpPr txBox="1">
            <a:spLocks/>
          </p:cNvSpPr>
          <p:nvPr/>
        </p:nvSpPr>
        <p:spPr bwMode="auto">
          <a:xfrm>
            <a:off x="1626302" y="3108490"/>
            <a:ext cx="8816146" cy="18819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defTabSz="912813" eaLnBrk="0" hangingPunct="0">
              <a:lnSpc>
                <a:spcPct val="150000"/>
              </a:lnSpc>
              <a:buSzPct val="120000"/>
              <a:defRPr/>
            </a:pPr>
            <a:r>
              <a:rPr kumimoji="0" lang="en-ZA" sz="2000" b="1" i="0" u="none" strike="noStrike" kern="0" cap="none" spc="0" normalizeH="0" baseline="0" noProof="0" dirty="0">
                <a:ln>
                  <a:noFill/>
                </a:ln>
                <a:solidFill>
                  <a:schemeClr val="accent1">
                    <a:lumMod val="50000"/>
                  </a:schemeClr>
                </a:solidFill>
                <a:effectLst/>
                <a:uLnTx/>
                <a:uFillTx/>
                <a:latin typeface="Arial Narrow" panose="020B0606020202030204" pitchFamily="34" charset="0"/>
                <a:cs typeface="Arial" panose="020B0604020202020204" pitchFamily="34" charset="0"/>
              </a:rPr>
              <a:t>RFP No:                         	                RFP 16/2026</a:t>
            </a:r>
          </a:p>
          <a:p>
            <a:pPr lvl="0" defTabSz="912813" eaLnBrk="0" hangingPunct="0">
              <a:lnSpc>
                <a:spcPct val="150000"/>
              </a:lnSpc>
              <a:buSzPct val="120000"/>
              <a:defRPr/>
            </a:pPr>
            <a:r>
              <a:rPr lang="en-ZA" sz="2000" b="1" kern="0" dirty="0">
                <a:solidFill>
                  <a:schemeClr val="accent1">
                    <a:lumMod val="50000"/>
                  </a:schemeClr>
                </a:solidFill>
                <a:latin typeface="Arial Narrow" panose="020B0606020202030204" pitchFamily="34" charset="0"/>
                <a:cs typeface="Arial" panose="020B0604020202020204" pitchFamily="34" charset="0"/>
              </a:rPr>
              <a:t>Q &amp; A:				</a:t>
            </a:r>
            <a:r>
              <a:rPr lang="en-GB" sz="2000" b="1" kern="0" dirty="0">
                <a:solidFill>
                  <a:schemeClr val="accent1">
                    <a:lumMod val="50000"/>
                  </a:schemeClr>
                </a:solidFill>
                <a:latin typeface="Arial Narrow" panose="020B0606020202030204" pitchFamily="34" charset="0"/>
                <a:cs typeface="Arial" panose="020B0604020202020204" pitchFamily="34" charset="0"/>
              </a:rPr>
              <a:t>18 September 2026 to 6 October 2026</a:t>
            </a:r>
            <a:endParaRPr lang="en-US" sz="2000" b="1" kern="0" dirty="0">
              <a:solidFill>
                <a:schemeClr val="accent1">
                  <a:lumMod val="50000"/>
                </a:schemeClr>
              </a:solidFill>
              <a:latin typeface="Arial Narrow" panose="020B0606020202030204" pitchFamily="34" charset="0"/>
              <a:cs typeface="Arial" panose="020B0604020202020204" pitchFamily="34" charset="0"/>
            </a:endParaRPr>
          </a:p>
          <a:p>
            <a:pPr lvl="0" defTabSz="912813" eaLnBrk="0" hangingPunct="0">
              <a:lnSpc>
                <a:spcPct val="150000"/>
              </a:lnSpc>
              <a:buSzPct val="120000"/>
              <a:defRPr/>
            </a:pPr>
            <a:r>
              <a:rPr kumimoji="0" lang="en-ZA" sz="2000" b="1" i="0" u="none" strike="noStrike" kern="0" cap="none" spc="0" normalizeH="0" baseline="0" noProof="0" dirty="0">
                <a:ln>
                  <a:noFill/>
                </a:ln>
                <a:solidFill>
                  <a:schemeClr val="accent1">
                    <a:lumMod val="50000"/>
                  </a:schemeClr>
                </a:solidFill>
                <a:effectLst/>
                <a:uLnTx/>
                <a:uFillTx/>
                <a:latin typeface="Arial Narrow" panose="020B0606020202030204" pitchFamily="34" charset="0"/>
                <a:cs typeface="Arial" panose="020B0604020202020204" pitchFamily="34" charset="0"/>
              </a:rPr>
              <a:t>Virtual Briefing Session:	                 2 October</a:t>
            </a:r>
            <a:r>
              <a:rPr lang="en-ZA" sz="2000" b="1" kern="0" dirty="0">
                <a:solidFill>
                  <a:schemeClr val="accent1">
                    <a:lumMod val="50000"/>
                  </a:schemeClr>
                </a:solidFill>
                <a:latin typeface="Arial Narrow" panose="020B0606020202030204" pitchFamily="34" charset="0"/>
                <a:cs typeface="Arial" panose="020B0604020202020204" pitchFamily="34" charset="0"/>
              </a:rPr>
              <a:t> 2026 at 11h00</a:t>
            </a:r>
          </a:p>
          <a:p>
            <a:pPr lvl="0" defTabSz="912813" eaLnBrk="0" hangingPunct="0">
              <a:lnSpc>
                <a:spcPct val="150000"/>
              </a:lnSpc>
              <a:buSzPct val="120000"/>
              <a:defRPr/>
            </a:pPr>
            <a:r>
              <a:rPr kumimoji="0" lang="en-ZA" sz="2000" b="1" i="0" u="none" strike="noStrike" kern="0" cap="none" spc="0" normalizeH="0" baseline="0" noProof="0" dirty="0">
                <a:ln>
                  <a:noFill/>
                </a:ln>
                <a:solidFill>
                  <a:schemeClr val="accent1">
                    <a:lumMod val="50000"/>
                  </a:schemeClr>
                </a:solidFill>
                <a:effectLst/>
                <a:uLnTx/>
                <a:uFillTx/>
                <a:latin typeface="Arial Narrow" panose="020B0606020202030204" pitchFamily="34" charset="0"/>
                <a:cs typeface="Arial" panose="020B0604020202020204" pitchFamily="34" charset="0"/>
              </a:rPr>
              <a:t>Closing Date:      	                                 </a:t>
            </a:r>
            <a:r>
              <a:rPr lang="en-ZA" sz="2000" b="1" kern="0" noProof="0" dirty="0">
                <a:solidFill>
                  <a:schemeClr val="accent1">
                    <a:lumMod val="50000"/>
                  </a:schemeClr>
                </a:solidFill>
                <a:latin typeface="Arial Narrow" panose="020B0606020202030204" pitchFamily="34" charset="0"/>
                <a:cs typeface="Arial" panose="020B0604020202020204" pitchFamily="34" charset="0"/>
              </a:rPr>
              <a:t>21 October 2026 </a:t>
            </a:r>
            <a:r>
              <a:rPr kumimoji="0" lang="en-ZA" sz="2000" b="1" i="0" u="none" strike="noStrike" kern="0" cap="none" spc="0" normalizeH="0" noProof="0" dirty="0">
                <a:ln>
                  <a:noFill/>
                </a:ln>
                <a:solidFill>
                  <a:schemeClr val="accent1">
                    <a:lumMod val="50000"/>
                  </a:schemeClr>
                </a:solidFill>
                <a:effectLst/>
                <a:uLnTx/>
                <a:uFillTx/>
                <a:latin typeface="Arial Narrow" panose="020B0606020202030204" pitchFamily="34" charset="0"/>
                <a:cs typeface="Arial" panose="020B0604020202020204" pitchFamily="34" charset="0"/>
              </a:rPr>
              <a:t>at </a:t>
            </a:r>
            <a:r>
              <a:rPr kumimoji="0" lang="en-ZA" sz="2000" b="1" i="0" u="none" strike="noStrike" kern="0" cap="none" spc="0" normalizeH="0" baseline="0" noProof="0" dirty="0">
                <a:ln>
                  <a:noFill/>
                </a:ln>
                <a:solidFill>
                  <a:schemeClr val="accent1">
                    <a:lumMod val="50000"/>
                  </a:schemeClr>
                </a:solidFill>
                <a:effectLst/>
                <a:uLnTx/>
                <a:uFillTx/>
                <a:latin typeface="Arial Narrow" panose="020B0606020202030204" pitchFamily="34" charset="0"/>
                <a:cs typeface="Arial" panose="020B0604020202020204" pitchFamily="34" charset="0"/>
              </a:rPr>
              <a:t>11h00</a:t>
            </a:r>
          </a:p>
        </p:txBody>
      </p:sp>
    </p:spTree>
    <p:extLst>
      <p:ext uri="{BB962C8B-B14F-4D97-AF65-F5344CB8AC3E}">
        <p14:creationId xmlns:p14="http://schemas.microsoft.com/office/powerpoint/2010/main" val="3794929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838199" y="365125"/>
            <a:ext cx="11244943" cy="1325563"/>
          </a:xfrm>
        </p:spPr>
        <p:txBody>
          <a:bodyPr>
            <a:normAutofit/>
          </a:bodyPr>
          <a:lstStyle/>
          <a:p>
            <a:r>
              <a:rPr lang="en-ZA" sz="4400" dirty="0">
                <a:solidFill>
                  <a:schemeClr val="accent1">
                    <a:lumMod val="75000"/>
                  </a:schemeClr>
                </a:solidFill>
                <a:latin typeface="Arial Narrow" panose="020B0606020202030204" pitchFamily="34" charset="0"/>
                <a:cs typeface="Arial" panose="020B0604020202020204" pitchFamily="34" charset="0"/>
              </a:rPr>
              <a:t>Table of Contents.</a:t>
            </a:r>
            <a:endParaRPr lang="en-US" dirty="0">
              <a:latin typeface="Arial Narrow" panose="020B0606020202030204" pitchFamily="34" charset="0"/>
              <a:cs typeface="Arial" panose="020B0604020202020204" pitchFamily="34" charset="0"/>
            </a:endParaRPr>
          </a:p>
        </p:txBody>
      </p:sp>
      <p:sp>
        <p:nvSpPr>
          <p:cNvPr id="5" name="Text Placeholder 3">
            <a:extLst>
              <a:ext uri="{FF2B5EF4-FFF2-40B4-BE49-F238E27FC236}">
                <a16:creationId xmlns:a16="http://schemas.microsoft.com/office/drawing/2014/main" id="{61DBA010-D995-B834-D2D7-7A318AF7760E}"/>
              </a:ext>
            </a:extLst>
          </p:cNvPr>
          <p:cNvSpPr txBox="1">
            <a:spLocks/>
          </p:cNvSpPr>
          <p:nvPr/>
        </p:nvSpPr>
        <p:spPr>
          <a:xfrm>
            <a:off x="935502" y="1166971"/>
            <a:ext cx="8234578" cy="4705509"/>
          </a:xfrm>
          <a:prstGeom prst="rect">
            <a:avLst/>
          </a:prstGeo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5000"/>
              </a:lnSpc>
              <a:spcBef>
                <a:spcPct val="75000"/>
              </a:spcBef>
              <a:spcAft>
                <a:spcPct val="10000"/>
              </a:spcAft>
              <a:buClr>
                <a:schemeClr val="accent1"/>
              </a:buClr>
            </a:pPr>
            <a:r>
              <a:rPr lang="en-US" sz="2400" b="1" dirty="0">
                <a:solidFill>
                  <a:schemeClr val="tx2"/>
                </a:solidFill>
                <a:latin typeface="Arial Narrow" panose="020B0606020202030204" pitchFamily="34" charset="0"/>
                <a:cs typeface="Arial" panose="020B0604020202020204" pitchFamily="34" charset="0"/>
              </a:rPr>
              <a:t>1. Welcome and Introduction of SARS Team</a:t>
            </a:r>
          </a:p>
          <a:p>
            <a:pPr>
              <a:lnSpc>
                <a:spcPct val="135000"/>
              </a:lnSpc>
              <a:spcBef>
                <a:spcPct val="75000"/>
              </a:spcBef>
              <a:spcAft>
                <a:spcPct val="10000"/>
              </a:spcAft>
              <a:buClr>
                <a:schemeClr val="accent1"/>
              </a:buClr>
            </a:pPr>
            <a:r>
              <a:rPr lang="en-US" sz="2400" b="1" dirty="0">
                <a:solidFill>
                  <a:schemeClr val="tx2"/>
                </a:solidFill>
                <a:latin typeface="Arial Narrow" panose="020B0606020202030204" pitchFamily="34" charset="0"/>
                <a:cs typeface="Arial" panose="020B0604020202020204" pitchFamily="34" charset="0"/>
              </a:rPr>
              <a:t>2. Purpose, Procedures and Governance Requirements</a:t>
            </a:r>
          </a:p>
          <a:p>
            <a:pPr marL="228600" indent="-228600">
              <a:lnSpc>
                <a:spcPct val="135000"/>
              </a:lnSpc>
              <a:spcBef>
                <a:spcPct val="75000"/>
              </a:spcBef>
              <a:spcAft>
                <a:spcPct val="10000"/>
              </a:spcAft>
              <a:buClr>
                <a:schemeClr val="accent1"/>
              </a:buClr>
            </a:pPr>
            <a:r>
              <a:rPr lang="en-ZA" sz="2400" b="1" dirty="0">
                <a:solidFill>
                  <a:schemeClr val="tx2"/>
                </a:solidFill>
                <a:latin typeface="Arial Narrow" panose="020B0606020202030204" pitchFamily="34" charset="0"/>
                <a:cs typeface="Arial" panose="020B0604020202020204" pitchFamily="34" charset="0"/>
              </a:rPr>
              <a:t>3. Background and Scope of Work </a:t>
            </a:r>
          </a:p>
          <a:p>
            <a:pPr marL="228600" indent="-228600">
              <a:lnSpc>
                <a:spcPct val="135000"/>
              </a:lnSpc>
              <a:spcBef>
                <a:spcPct val="75000"/>
              </a:spcBef>
              <a:spcAft>
                <a:spcPct val="10000"/>
              </a:spcAft>
              <a:buClr>
                <a:schemeClr val="accent1"/>
              </a:buClr>
            </a:pPr>
            <a:r>
              <a:rPr lang="en-ZA" sz="2400" b="1" dirty="0">
                <a:solidFill>
                  <a:schemeClr val="tx2"/>
                </a:solidFill>
                <a:latin typeface="Arial Narrow" panose="020B0606020202030204" pitchFamily="34" charset="0"/>
                <a:cs typeface="Arial" panose="020B0604020202020204" pitchFamily="34" charset="0"/>
              </a:rPr>
              <a:t>4. Bid Evaluation Process </a:t>
            </a:r>
          </a:p>
          <a:p>
            <a:pPr marL="228600" indent="-228600">
              <a:lnSpc>
                <a:spcPct val="135000"/>
              </a:lnSpc>
              <a:spcBef>
                <a:spcPct val="75000"/>
              </a:spcBef>
              <a:spcAft>
                <a:spcPct val="10000"/>
              </a:spcAft>
              <a:buClr>
                <a:schemeClr val="accent1"/>
              </a:buClr>
            </a:pPr>
            <a:r>
              <a:rPr lang="en-ZA" sz="2400" b="1" dirty="0">
                <a:solidFill>
                  <a:schemeClr val="tx2"/>
                </a:solidFill>
                <a:latin typeface="Arial Narrow" panose="020B0606020202030204" pitchFamily="34" charset="0"/>
                <a:cs typeface="Arial" panose="020B0604020202020204" pitchFamily="34" charset="0"/>
              </a:rPr>
              <a:t>5.  RFP submission and contact details</a:t>
            </a:r>
          </a:p>
          <a:p>
            <a:pPr marL="228600" indent="-228600">
              <a:lnSpc>
                <a:spcPct val="135000"/>
              </a:lnSpc>
              <a:spcBef>
                <a:spcPct val="75000"/>
              </a:spcBef>
              <a:spcAft>
                <a:spcPct val="10000"/>
              </a:spcAft>
              <a:buClr>
                <a:schemeClr val="accent1"/>
              </a:buClr>
            </a:pPr>
            <a:r>
              <a:rPr lang="en-ZA" sz="2400" b="1" dirty="0">
                <a:solidFill>
                  <a:schemeClr val="tx2"/>
                </a:solidFill>
                <a:latin typeface="Arial Narrow" panose="020B0606020202030204" pitchFamily="34" charset="0"/>
                <a:cs typeface="Arial" panose="020B0604020202020204" pitchFamily="34" charset="0"/>
              </a:rPr>
              <a:t>6. Q&amp;A</a:t>
            </a:r>
            <a:endParaRPr lang="en-ZA" sz="2400" dirty="0">
              <a:latin typeface="Arial Narrow" panose="020B0606020202030204" pitchFamily="34" charset="0"/>
              <a:cs typeface="Arial" panose="020B0604020202020204" pitchFamily="34" charset="0"/>
            </a:endParaRPr>
          </a:p>
          <a:p>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4351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838199" y="365126"/>
            <a:ext cx="11244943" cy="652514"/>
          </a:xfrm>
        </p:spPr>
        <p:txBody>
          <a:bodyPr>
            <a:normAutofit/>
          </a:bodyPr>
          <a:lstStyle/>
          <a:p>
            <a:r>
              <a:rPr lang="en-ZA" sz="3200" dirty="0">
                <a:solidFill>
                  <a:schemeClr val="accent1">
                    <a:lumMod val="75000"/>
                  </a:schemeClr>
                </a:solidFill>
                <a:latin typeface="Arial Narrow" panose="020B0606020202030204" pitchFamily="34" charset="0"/>
                <a:ea typeface="+mn-ea"/>
                <a:cs typeface="Arial" panose="020B0604020202020204" pitchFamily="34" charset="0"/>
              </a:rPr>
              <a:t>1. INTRODUCTION: SARS TEAM</a:t>
            </a:r>
            <a:endParaRPr lang="en-US" sz="3200" dirty="0">
              <a:latin typeface="Arial Narrow" panose="020B060602020203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8E7FED1F-3A5A-3024-0563-E18C9DC28CF5}"/>
              </a:ext>
            </a:extLst>
          </p:cNvPr>
          <p:cNvGraphicFramePr>
            <a:graphicFrameLocks noGrp="1"/>
          </p:cNvGraphicFramePr>
          <p:nvPr>
            <p:extLst>
              <p:ext uri="{D42A27DB-BD31-4B8C-83A1-F6EECF244321}">
                <p14:modId xmlns:p14="http://schemas.microsoft.com/office/powerpoint/2010/main" val="3475611149"/>
              </p:ext>
            </p:extLst>
          </p:nvPr>
        </p:nvGraphicFramePr>
        <p:xfrm>
          <a:off x="838199" y="1017639"/>
          <a:ext cx="10301749" cy="4340940"/>
        </p:xfrm>
        <a:graphic>
          <a:graphicData uri="http://schemas.openxmlformats.org/drawingml/2006/table">
            <a:tbl>
              <a:tblPr firstRow="1" bandRow="1">
                <a:tableStyleId>{5C22544A-7EE6-4342-B048-85BDC9FD1C3A}</a:tableStyleId>
              </a:tblPr>
              <a:tblGrid>
                <a:gridCol w="10301749">
                  <a:extLst>
                    <a:ext uri="{9D8B030D-6E8A-4147-A177-3AD203B41FA5}">
                      <a16:colId xmlns:a16="http://schemas.microsoft.com/office/drawing/2014/main" val="847617628"/>
                    </a:ext>
                  </a:extLst>
                </a:gridCol>
              </a:tblGrid>
              <a:tr h="504218">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ZA" sz="1600" b="1" kern="1200" dirty="0">
                          <a:solidFill>
                            <a:schemeClr val="bg1"/>
                          </a:solidFill>
                          <a:latin typeface="Arial" panose="020B0604020202020204" pitchFamily="34" charset="0"/>
                          <a:ea typeface="+mn-ea"/>
                          <a:cs typeface="Arial" panose="020B0604020202020204" pitchFamily="34" charset="0"/>
                        </a:rPr>
                        <a:t>SARS Team</a:t>
                      </a:r>
                    </a:p>
                  </a:txBody>
                  <a:tcPr/>
                </a:tc>
                <a:extLst>
                  <a:ext uri="{0D108BD9-81ED-4DB2-BD59-A6C34878D82A}">
                    <a16:rowId xmlns:a16="http://schemas.microsoft.com/office/drawing/2014/main" val="1161861201"/>
                  </a:ext>
                </a:extLst>
              </a:tr>
              <a:tr h="67890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baseline="0" dirty="0">
                          <a:solidFill>
                            <a:schemeClr val="tx2"/>
                          </a:solidFill>
                          <a:latin typeface="Arial Narrow" panose="020B0606020202030204" pitchFamily="34" charset="0"/>
                          <a:ea typeface="+mn-ea"/>
                          <a:cs typeface="Arial" panose="020B0604020202020204" pitchFamily="34" charset="0"/>
                        </a:rPr>
                        <a:t>Sourcing Lead: Procurement</a:t>
                      </a:r>
                      <a:endParaRPr lang="en-ZA" sz="1800" kern="1200" dirty="0">
                        <a:solidFill>
                          <a:schemeClr val="tx2"/>
                        </a:solidFill>
                        <a:latin typeface="Arial Narrow" panose="020B0606020202030204" pitchFamily="34" charset="0"/>
                        <a:ea typeface="+mn-ea"/>
                        <a:cs typeface="Arial" panose="020B0604020202020204" pitchFamily="34" charset="0"/>
                      </a:endParaRPr>
                    </a:p>
                  </a:txBody>
                  <a:tcPr marL="84406" marR="84406"/>
                </a:tc>
                <a:extLst>
                  <a:ext uri="{0D108BD9-81ED-4DB2-BD59-A6C34878D82A}">
                    <a16:rowId xmlns:a16="http://schemas.microsoft.com/office/drawing/2014/main" val="3282221393"/>
                  </a:ext>
                </a:extLst>
              </a:tr>
              <a:tr h="67890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Arial Narrow" panose="020B0606020202030204" pitchFamily="34" charset="0"/>
                          <a:ea typeface="+mn-ea"/>
                          <a:cs typeface="Arial" panose="020B0604020202020204" pitchFamily="34" charset="0"/>
                        </a:rPr>
                        <a:t>Price Specialist</a:t>
                      </a:r>
                    </a:p>
                  </a:txBody>
                  <a:tcPr marL="84406" marR="84406"/>
                </a:tc>
                <a:extLst>
                  <a:ext uri="{0D108BD9-81ED-4DB2-BD59-A6C34878D82A}">
                    <a16:rowId xmlns:a16="http://schemas.microsoft.com/office/drawing/2014/main" val="563679810"/>
                  </a:ext>
                </a:extLst>
              </a:tr>
              <a:tr h="84000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Arial Narrow" panose="020B0606020202030204" pitchFamily="34" charset="0"/>
                          <a:ea typeface="+mn-ea"/>
                          <a:cs typeface="Arial" panose="020B0604020202020204" pitchFamily="34" charset="0"/>
                        </a:rPr>
                        <a:t>B-BBEE</a:t>
                      </a:r>
                      <a:r>
                        <a:rPr lang="en-ZA" sz="1800" kern="1200" baseline="0" dirty="0">
                          <a:solidFill>
                            <a:schemeClr val="tx2"/>
                          </a:solidFill>
                          <a:latin typeface="Arial Narrow" panose="020B0606020202030204" pitchFamily="34" charset="0"/>
                          <a:ea typeface="+mn-ea"/>
                          <a:cs typeface="Arial" panose="020B0604020202020204" pitchFamily="34" charset="0"/>
                        </a:rPr>
                        <a:t> Specialist</a:t>
                      </a:r>
                      <a:endParaRPr lang="en-ZA" sz="1800" kern="1200" dirty="0">
                        <a:solidFill>
                          <a:schemeClr val="tx2"/>
                        </a:solidFill>
                        <a:latin typeface="Arial Narrow" panose="020B0606020202030204" pitchFamily="34" charset="0"/>
                        <a:ea typeface="+mn-ea"/>
                        <a:cs typeface="Arial" panose="020B0604020202020204" pitchFamily="34" charset="0"/>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ZA" sz="1800" kern="1200" dirty="0">
                        <a:solidFill>
                          <a:schemeClr val="tx2"/>
                        </a:solidFill>
                        <a:latin typeface="Arial Narrow" panose="020B0606020202030204" pitchFamily="34" charset="0"/>
                        <a:ea typeface="+mn-ea"/>
                        <a:cs typeface="Arial" panose="020B0604020202020204" pitchFamily="34" charset="0"/>
                      </a:endParaRPr>
                    </a:p>
                  </a:txBody>
                  <a:tcPr marL="84406" marR="84406"/>
                </a:tc>
                <a:extLst>
                  <a:ext uri="{0D108BD9-81ED-4DB2-BD59-A6C34878D82A}">
                    <a16:rowId xmlns:a16="http://schemas.microsoft.com/office/drawing/2014/main" val="3632352715"/>
                  </a:ext>
                </a:extLst>
              </a:tr>
              <a:tr h="67890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2"/>
                          </a:solidFill>
                          <a:latin typeface="Arial Narrow" panose="020B0606020202030204" pitchFamily="34" charset="0"/>
                          <a:ea typeface="+mn-ea"/>
                          <a:cs typeface="Arial" panose="020B0604020202020204" pitchFamily="34" charset="0"/>
                        </a:rPr>
                        <a:t>Governance, Risk and Compliance</a:t>
                      </a:r>
                      <a:endParaRPr lang="en-ZA" sz="1800" kern="1200" dirty="0">
                        <a:solidFill>
                          <a:schemeClr val="tx2"/>
                        </a:solidFill>
                        <a:latin typeface="Arial Narrow" panose="020B0606020202030204" pitchFamily="34" charset="0"/>
                        <a:ea typeface="+mn-ea"/>
                        <a:cs typeface="Arial" panose="020B0604020202020204" pitchFamily="34" charset="0"/>
                      </a:endParaRPr>
                    </a:p>
                  </a:txBody>
                  <a:tcPr marL="84406" marR="84406"/>
                </a:tc>
                <a:extLst>
                  <a:ext uri="{0D108BD9-81ED-4DB2-BD59-A6C34878D82A}">
                    <a16:rowId xmlns:a16="http://schemas.microsoft.com/office/drawing/2014/main" val="135973565"/>
                  </a:ext>
                </a:extLst>
              </a:tr>
              <a:tr h="48000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Arial Narrow" panose="020B0606020202030204" pitchFamily="34" charset="0"/>
                          <a:ea typeface="+mn-ea"/>
                          <a:cs typeface="Arial" panose="020B0604020202020204" pitchFamily="34" charset="0"/>
                        </a:rPr>
                        <a:t>Financial Analyst</a:t>
                      </a:r>
                    </a:p>
                  </a:txBody>
                  <a:tcPr marL="84406" marR="84406"/>
                </a:tc>
                <a:extLst>
                  <a:ext uri="{0D108BD9-81ED-4DB2-BD59-A6C34878D82A}">
                    <a16:rowId xmlns:a16="http://schemas.microsoft.com/office/drawing/2014/main" val="3843596870"/>
                  </a:ext>
                </a:extLst>
              </a:tr>
              <a:tr h="480000">
                <a:tc>
                  <a:txBody>
                    <a:bodyPr/>
                    <a:lstStyle/>
                    <a:p>
                      <a:pPr marL="0" algn="l" defTabSz="932962" rtl="0" eaLnBrk="1" latinLnBrk="0" hangingPunct="1"/>
                      <a:r>
                        <a:rPr lang="en-ZA" sz="1800" kern="1200" baseline="0" dirty="0">
                          <a:solidFill>
                            <a:schemeClr val="tx2"/>
                          </a:solidFill>
                          <a:latin typeface="Arial Narrow" panose="020B0606020202030204" pitchFamily="34" charset="0"/>
                          <a:ea typeface="+mn-ea"/>
                          <a:cs typeface="Arial" panose="020B0604020202020204" pitchFamily="34" charset="0"/>
                        </a:rPr>
                        <a:t>Technical Members</a:t>
                      </a:r>
                      <a:endParaRPr lang="en-ZA" sz="1800" kern="1200" dirty="0">
                        <a:solidFill>
                          <a:schemeClr val="tx2"/>
                        </a:solidFill>
                        <a:latin typeface="Arial Narrow" panose="020B0606020202030204" pitchFamily="34" charset="0"/>
                        <a:ea typeface="+mn-ea"/>
                        <a:cs typeface="Arial" panose="020B0604020202020204" pitchFamily="34" charset="0"/>
                      </a:endParaRPr>
                    </a:p>
                  </a:txBody>
                  <a:tcPr marL="84406" marR="84406"/>
                </a:tc>
                <a:extLst>
                  <a:ext uri="{0D108BD9-81ED-4DB2-BD59-A6C34878D82A}">
                    <a16:rowId xmlns:a16="http://schemas.microsoft.com/office/drawing/2014/main" val="3132316146"/>
                  </a:ext>
                </a:extLst>
              </a:tr>
            </a:tbl>
          </a:graphicData>
        </a:graphic>
      </p:graphicFrame>
    </p:spTree>
    <p:extLst>
      <p:ext uri="{BB962C8B-B14F-4D97-AF65-F5344CB8AC3E}">
        <p14:creationId xmlns:p14="http://schemas.microsoft.com/office/powerpoint/2010/main" val="250435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274321" y="365126"/>
            <a:ext cx="11808822" cy="779622"/>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2. PURPOSE</a:t>
            </a:r>
          </a:p>
        </p:txBody>
      </p:sp>
      <p:sp>
        <p:nvSpPr>
          <p:cNvPr id="6" name="TextBox 5">
            <a:extLst>
              <a:ext uri="{FF2B5EF4-FFF2-40B4-BE49-F238E27FC236}">
                <a16:creationId xmlns:a16="http://schemas.microsoft.com/office/drawing/2014/main" id="{5B7FB00A-8D13-56A6-1383-72BEF54AD608}"/>
              </a:ext>
            </a:extLst>
          </p:cNvPr>
          <p:cNvSpPr txBox="1"/>
          <p:nvPr/>
        </p:nvSpPr>
        <p:spPr>
          <a:xfrm>
            <a:off x="274320" y="1144747"/>
            <a:ext cx="11808822" cy="4696670"/>
          </a:xfrm>
          <a:prstGeom prst="rect">
            <a:avLst/>
          </a:prstGeom>
          <a:noFill/>
        </p:spPr>
        <p:txBody>
          <a:bodyPr wrap="square" numCol="1">
            <a:spAutoFit/>
          </a:bodyPr>
          <a:lstStyle/>
          <a:p>
            <a:pPr eaLnBrk="1" hangingPunct="1">
              <a:lnSpc>
                <a:spcPct val="80000"/>
              </a:lnSpc>
              <a:buFontTx/>
              <a:buNone/>
            </a:pPr>
            <a:r>
              <a:rPr lang="en-ZA" altLang="en-US" sz="2200" u="sng" dirty="0">
                <a:solidFill>
                  <a:schemeClr val="accent1">
                    <a:lumMod val="50000"/>
                  </a:schemeClr>
                </a:solidFill>
                <a:latin typeface="Arial Narrow" panose="020B0606020202030204" pitchFamily="34" charset="0"/>
                <a:cs typeface="Arial" panose="020B0604020202020204" pitchFamily="34" charset="0"/>
              </a:rPr>
              <a:t>Non- Compulsory Briefing Session</a:t>
            </a:r>
          </a:p>
          <a:p>
            <a:pPr eaLnBrk="1" hangingPunct="1">
              <a:lnSpc>
                <a:spcPct val="80000"/>
              </a:lnSpc>
              <a:buFontTx/>
              <a:buNone/>
            </a:pPr>
            <a:endParaRPr lang="en-ZA" altLang="en-US" sz="2200" u="sng" dirty="0">
              <a:solidFill>
                <a:schemeClr val="accent1">
                  <a:lumMod val="50000"/>
                </a:schemeClr>
              </a:solidFill>
              <a:latin typeface="Arial Narrow" panose="020B0606020202030204" pitchFamily="34" charset="0"/>
              <a:cs typeface="Arial" panose="020B0604020202020204" pitchFamily="34" charset="0"/>
            </a:endParaRPr>
          </a:p>
          <a:p>
            <a:pPr marL="285750"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Purpose</a:t>
            </a:r>
          </a:p>
          <a:p>
            <a:pPr marL="742950" lvl="1"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Explain selected concepts, procedures and other aspects of the Specification requirements and main RFP</a:t>
            </a:r>
          </a:p>
          <a:p>
            <a:pPr lvl="1" eaLnBrk="1" hangingPunct="1">
              <a:lnSpc>
                <a:spcPct val="80000"/>
              </a:lnSpc>
            </a:pPr>
            <a:endParaRPr lang="en-ZA" altLang="en-US" sz="2200" dirty="0">
              <a:solidFill>
                <a:schemeClr val="accent1">
                  <a:lumMod val="50000"/>
                </a:schemeClr>
              </a:solidFill>
              <a:latin typeface="Arial Narrow" panose="020B0606020202030204" pitchFamily="34" charset="0"/>
              <a:cs typeface="Arial" panose="020B0604020202020204" pitchFamily="34" charset="0"/>
            </a:endParaRPr>
          </a:p>
          <a:p>
            <a:pPr marL="285750"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It may contain</a:t>
            </a:r>
          </a:p>
          <a:p>
            <a:pPr marL="742950" lvl="1"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Additional information</a:t>
            </a:r>
          </a:p>
          <a:p>
            <a:pPr marL="742950" lvl="1"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Additional rules that must be adhered to</a:t>
            </a:r>
          </a:p>
          <a:p>
            <a:pPr lvl="1" eaLnBrk="1" hangingPunct="1">
              <a:lnSpc>
                <a:spcPct val="80000"/>
              </a:lnSpc>
            </a:pPr>
            <a:endParaRPr lang="en-ZA" altLang="en-US" sz="2200" dirty="0">
              <a:solidFill>
                <a:schemeClr val="accent1">
                  <a:lumMod val="50000"/>
                </a:schemeClr>
              </a:solidFill>
              <a:latin typeface="Arial Narrow" panose="020B0606020202030204" pitchFamily="34" charset="0"/>
              <a:cs typeface="Arial" panose="020B0604020202020204" pitchFamily="34" charset="0"/>
            </a:endParaRPr>
          </a:p>
          <a:p>
            <a:pPr marL="285750"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It does not</a:t>
            </a:r>
          </a:p>
          <a:p>
            <a:pPr marL="742950" lvl="1"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Cover every item in the RFP</a:t>
            </a:r>
          </a:p>
          <a:p>
            <a:pPr marL="742950" lvl="1"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Replace any of the issued RFP material</a:t>
            </a:r>
          </a:p>
          <a:p>
            <a:pPr marL="742950" lvl="1"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Change any of the RFP rules unless explicitly communicated in writing</a:t>
            </a:r>
          </a:p>
          <a:p>
            <a:pPr marL="742950" lvl="1" indent="-285750" eaLnBrk="1" hangingPunct="1">
              <a:lnSpc>
                <a:spcPct val="80000"/>
              </a:lnSpc>
              <a:buFont typeface="Arial" panose="020B0604020202020204" pitchFamily="34" charset="0"/>
              <a:buChar char="•"/>
            </a:pPr>
            <a:endParaRPr lang="en-ZA" altLang="en-US" sz="2200" dirty="0">
              <a:solidFill>
                <a:schemeClr val="accent1">
                  <a:lumMod val="50000"/>
                </a:schemeClr>
              </a:solidFill>
              <a:latin typeface="Arial Narrow" panose="020B0606020202030204" pitchFamily="34" charset="0"/>
              <a:cs typeface="Arial" panose="020B0604020202020204" pitchFamily="34" charset="0"/>
            </a:endParaRPr>
          </a:p>
          <a:p>
            <a:pPr marL="285750"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The briefing session slides will be posted on the e-tender and SARS website </a:t>
            </a:r>
          </a:p>
          <a:p>
            <a:pPr marL="285750" indent="-285750">
              <a:lnSpc>
                <a:spcPct val="80000"/>
              </a:lnSpc>
              <a:buFont typeface="Arial" panose="020B0604020202020204" pitchFamily="34" charset="0"/>
              <a:buChar char="•"/>
            </a:pPr>
            <a:endParaRPr lang="en-ZA" altLang="en-US" sz="2200" dirty="0">
              <a:solidFill>
                <a:schemeClr val="accent1">
                  <a:lumMod val="50000"/>
                </a:schemeClr>
              </a:solidFill>
              <a:latin typeface="Arial Narrow" panose="020B0606020202030204" pitchFamily="34" charset="0"/>
              <a:cs typeface="Arial" panose="020B0604020202020204" pitchFamily="34" charset="0"/>
            </a:endParaRPr>
          </a:p>
          <a:p>
            <a:pPr marL="285750" indent="-285750" eaLnBrk="1" hangingPunct="1">
              <a:lnSpc>
                <a:spcPct val="8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The RFP pack remains the primary source of information for the Bidder to respond</a:t>
            </a:r>
          </a:p>
        </p:txBody>
      </p:sp>
    </p:spTree>
    <p:extLst>
      <p:ext uri="{BB962C8B-B14F-4D97-AF65-F5344CB8AC3E}">
        <p14:creationId xmlns:p14="http://schemas.microsoft.com/office/powerpoint/2010/main" val="1447344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274321" y="365126"/>
            <a:ext cx="11808822" cy="519778"/>
          </a:xfrm>
        </p:spPr>
        <p:txBody>
          <a:bodyPr>
            <a:normAutofit fontScale="90000"/>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2.1 PROCEDURES DURING BRIEFING SESSION</a:t>
            </a:r>
          </a:p>
        </p:txBody>
      </p:sp>
      <p:sp>
        <p:nvSpPr>
          <p:cNvPr id="6" name="TextBox 5">
            <a:extLst>
              <a:ext uri="{FF2B5EF4-FFF2-40B4-BE49-F238E27FC236}">
                <a16:creationId xmlns:a16="http://schemas.microsoft.com/office/drawing/2014/main" id="{5B7FB00A-8D13-56A6-1383-72BEF54AD608}"/>
              </a:ext>
            </a:extLst>
          </p:cNvPr>
          <p:cNvSpPr txBox="1"/>
          <p:nvPr/>
        </p:nvSpPr>
        <p:spPr>
          <a:xfrm>
            <a:off x="162232" y="884905"/>
            <a:ext cx="11920910" cy="4598759"/>
          </a:xfrm>
          <a:prstGeom prst="rect">
            <a:avLst/>
          </a:prstGeom>
          <a:noFill/>
        </p:spPr>
        <p:txBody>
          <a:bodyPr wrap="square" numCol="1">
            <a:spAutoFit/>
          </a:bodyPr>
          <a:lstStyle/>
          <a:p>
            <a:pPr marL="285750" indent="-285750" eaLnBrk="1" hangingPunct="1">
              <a:lnSpc>
                <a:spcPct val="15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Questions during the session.</a:t>
            </a:r>
          </a:p>
          <a:p>
            <a:pPr marL="742950" lvl="1" indent="-285750" eaLnBrk="1" hangingPunct="1">
              <a:lnSpc>
                <a:spcPct val="15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SARS will take questions submitted at the end of the session</a:t>
            </a:r>
          </a:p>
          <a:p>
            <a:pPr marL="742950" lvl="1" indent="-285750" eaLnBrk="1" hangingPunct="1">
              <a:lnSpc>
                <a:spcPct val="15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SARS will review and focus on most pertinent themes arising from the questions and provide answers where possible</a:t>
            </a:r>
          </a:p>
          <a:p>
            <a:pPr marL="742950" lvl="1" indent="-285750" eaLnBrk="1" hangingPunct="1">
              <a:lnSpc>
                <a:spcPct val="15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Bidders are requested to submit written questions during the open Q&amp;A period to Tender Office email published</a:t>
            </a:r>
          </a:p>
          <a:p>
            <a:pPr marL="742950" lvl="1" indent="-285750" eaLnBrk="1" hangingPunct="1">
              <a:lnSpc>
                <a:spcPct val="15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All questions and answers will be published as part of the wider Q &amp; A process</a:t>
            </a:r>
          </a:p>
          <a:p>
            <a:pPr marL="742950" lvl="1" indent="-285750" eaLnBrk="1" hangingPunct="1">
              <a:lnSpc>
                <a:spcPct val="150000"/>
              </a:lnSpc>
              <a:buFont typeface="Arial" panose="020B0604020202020204" pitchFamily="34" charset="0"/>
              <a:buChar char="•"/>
            </a:pPr>
            <a:r>
              <a:rPr lang="en-ZA" altLang="en-US" sz="2200" dirty="0">
                <a:solidFill>
                  <a:schemeClr val="accent1">
                    <a:lumMod val="50000"/>
                  </a:schemeClr>
                </a:solidFill>
                <a:latin typeface="Arial Narrow" panose="020B0606020202030204" pitchFamily="34" charset="0"/>
                <a:cs typeface="Arial" panose="020B0604020202020204" pitchFamily="34" charset="0"/>
              </a:rPr>
              <a:t>The published answers will take precedence over any verbal response given in the briefing session</a:t>
            </a:r>
          </a:p>
          <a:p>
            <a:pPr marL="285750" indent="-285750" eaLnBrk="1" hangingPunct="1">
              <a:lnSpc>
                <a:spcPct val="150000"/>
              </a:lnSpc>
              <a:buFont typeface="Arial" panose="020B0604020202020204" pitchFamily="34" charset="0"/>
              <a:buChar char="•"/>
            </a:pPr>
            <a:r>
              <a:rPr lang="en-ZA" altLang="en-US" sz="2200" dirty="0">
                <a:solidFill>
                  <a:srgbClr val="FF0000"/>
                </a:solidFill>
                <a:latin typeface="Arial Narrow" panose="020B0606020202030204" pitchFamily="34" charset="0"/>
                <a:cs typeface="Arial" panose="020B0604020202020204" pitchFamily="34" charset="0"/>
              </a:rPr>
              <a:t>The session is being recorded.</a:t>
            </a:r>
          </a:p>
        </p:txBody>
      </p:sp>
    </p:spTree>
    <p:extLst>
      <p:ext uri="{BB962C8B-B14F-4D97-AF65-F5344CB8AC3E}">
        <p14:creationId xmlns:p14="http://schemas.microsoft.com/office/powerpoint/2010/main" val="1888071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108859" y="365125"/>
            <a:ext cx="11974284" cy="945515"/>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2.2 GOVERNANCE REQUIREMENTS</a:t>
            </a:r>
          </a:p>
        </p:txBody>
      </p:sp>
      <p:sp>
        <p:nvSpPr>
          <p:cNvPr id="6" name="TextBox 5">
            <a:extLst>
              <a:ext uri="{FF2B5EF4-FFF2-40B4-BE49-F238E27FC236}">
                <a16:creationId xmlns:a16="http://schemas.microsoft.com/office/drawing/2014/main" id="{5B7FB00A-8D13-56A6-1383-72BEF54AD608}"/>
              </a:ext>
            </a:extLst>
          </p:cNvPr>
          <p:cNvSpPr txBox="1"/>
          <p:nvPr/>
        </p:nvSpPr>
        <p:spPr>
          <a:xfrm>
            <a:off x="274320" y="1144747"/>
            <a:ext cx="11808822" cy="2839560"/>
          </a:xfrm>
          <a:prstGeom prst="rect">
            <a:avLst/>
          </a:prstGeom>
          <a:noFill/>
        </p:spPr>
        <p:txBody>
          <a:bodyPr wrap="square" numCol="1">
            <a:spAutoFit/>
          </a:bodyPr>
          <a:lstStyle/>
          <a:p>
            <a:pPr marL="257175" indent="-257175" defTabSz="685800" eaLnBrk="1" fontAlgn="base" hangingPunct="1">
              <a:lnSpc>
                <a:spcPct val="150000"/>
              </a:lnSpc>
              <a:spcBef>
                <a:spcPct val="20000"/>
              </a:spcBef>
              <a:spcAft>
                <a:spcPct val="0"/>
              </a:spcAft>
              <a:buFontTx/>
              <a:buChar char="•"/>
            </a:pPr>
            <a:r>
              <a:rPr lang="en-GB" altLang="en-US" sz="2200" b="0" dirty="0">
                <a:solidFill>
                  <a:schemeClr val="accent1">
                    <a:lumMod val="50000"/>
                  </a:schemeClr>
                </a:solidFill>
                <a:latin typeface="Arial Narrow" panose="020B0606020202030204" pitchFamily="34" charset="0"/>
                <a:cs typeface="Arial" panose="020B0604020202020204" pitchFamily="34" charset="0"/>
              </a:rPr>
              <a:t>Strict communication channels</a:t>
            </a:r>
          </a:p>
          <a:p>
            <a:pPr marL="600075" lvl="1" indent="-257175" defTabSz="685800" eaLnBrk="1" fontAlgn="base" hangingPunct="1">
              <a:lnSpc>
                <a:spcPct val="150000"/>
              </a:lnSpc>
              <a:spcBef>
                <a:spcPct val="20000"/>
              </a:spcBef>
              <a:spcAft>
                <a:spcPct val="0"/>
              </a:spcAft>
            </a:pPr>
            <a:r>
              <a:rPr lang="en-GB" altLang="en-US" sz="2200" dirty="0">
                <a:solidFill>
                  <a:schemeClr val="accent1">
                    <a:lumMod val="50000"/>
                  </a:schemeClr>
                </a:solidFill>
                <a:latin typeface="Arial Narrow" panose="020B0606020202030204" pitchFamily="34" charset="0"/>
                <a:cs typeface="Arial" panose="020B0604020202020204" pitchFamily="34" charset="0"/>
              </a:rPr>
              <a:t>- Bidders will be disqualified for non-compliance</a:t>
            </a:r>
          </a:p>
          <a:p>
            <a:pPr marL="257175" indent="-257175" defTabSz="685800" eaLnBrk="1" fontAlgn="base" hangingPunct="1">
              <a:lnSpc>
                <a:spcPct val="150000"/>
              </a:lnSpc>
              <a:spcBef>
                <a:spcPct val="20000"/>
              </a:spcBef>
              <a:spcAft>
                <a:spcPct val="0"/>
              </a:spcAft>
              <a:buFontTx/>
              <a:buChar char="•"/>
            </a:pPr>
            <a:r>
              <a:rPr lang="en-GB" altLang="en-US" sz="2200" b="0" dirty="0">
                <a:solidFill>
                  <a:schemeClr val="accent1">
                    <a:lumMod val="50000"/>
                  </a:schemeClr>
                </a:solidFill>
                <a:latin typeface="Arial Narrow" panose="020B0606020202030204" pitchFamily="34" charset="0"/>
                <a:cs typeface="Arial" panose="020B0604020202020204" pitchFamily="34" charset="0"/>
              </a:rPr>
              <a:t>No solicitation of information will be allowed other than by prescribed channels</a:t>
            </a:r>
          </a:p>
          <a:p>
            <a:pPr marL="257175" indent="-257175" defTabSz="685800" eaLnBrk="1" fontAlgn="base" hangingPunct="1">
              <a:lnSpc>
                <a:spcPct val="150000"/>
              </a:lnSpc>
              <a:spcBef>
                <a:spcPct val="20000"/>
              </a:spcBef>
              <a:spcAft>
                <a:spcPct val="0"/>
              </a:spcAft>
              <a:buFontTx/>
              <a:buChar char="•"/>
            </a:pPr>
            <a:r>
              <a:rPr lang="en-GB" altLang="en-US" sz="2200" b="0" dirty="0">
                <a:solidFill>
                  <a:schemeClr val="accent1">
                    <a:lumMod val="50000"/>
                  </a:schemeClr>
                </a:solidFill>
                <a:latin typeface="Arial Narrow" panose="020B0606020202030204" pitchFamily="34" charset="0"/>
                <a:cs typeface="Arial" panose="020B0604020202020204" pitchFamily="34" charset="0"/>
              </a:rPr>
              <a:t>Deadlines to be strictly met</a:t>
            </a:r>
          </a:p>
          <a:p>
            <a:pPr marL="257175" indent="-257175" defTabSz="685800" eaLnBrk="1" fontAlgn="base" hangingPunct="1">
              <a:lnSpc>
                <a:spcPct val="150000"/>
              </a:lnSpc>
              <a:spcBef>
                <a:spcPct val="20000"/>
              </a:spcBef>
              <a:spcAft>
                <a:spcPct val="0"/>
              </a:spcAft>
              <a:buFontTx/>
              <a:buChar char="•"/>
            </a:pPr>
            <a:r>
              <a:rPr lang="en-GB" altLang="en-US" sz="2200" b="0" dirty="0">
                <a:solidFill>
                  <a:schemeClr val="accent1">
                    <a:lumMod val="50000"/>
                  </a:schemeClr>
                </a:solidFill>
                <a:latin typeface="Arial Narrow" panose="020B0606020202030204" pitchFamily="34" charset="0"/>
                <a:cs typeface="Arial" panose="020B0604020202020204" pitchFamily="34" charset="0"/>
              </a:rPr>
              <a:t>Adhere to prescribed submission format to ensure queries are properly dealt with</a:t>
            </a:r>
          </a:p>
        </p:txBody>
      </p:sp>
    </p:spTree>
    <p:extLst>
      <p:ext uri="{BB962C8B-B14F-4D97-AF65-F5344CB8AC3E}">
        <p14:creationId xmlns:p14="http://schemas.microsoft.com/office/powerpoint/2010/main" val="1330997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317495" y="365125"/>
            <a:ext cx="11765648" cy="945515"/>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3. BACKGROUND AND SCOPE OF WORK </a:t>
            </a:r>
          </a:p>
        </p:txBody>
      </p:sp>
      <p:sp>
        <p:nvSpPr>
          <p:cNvPr id="3" name="AutoShape 74">
            <a:extLst>
              <a:ext uri="{FF2B5EF4-FFF2-40B4-BE49-F238E27FC236}">
                <a16:creationId xmlns:a16="http://schemas.microsoft.com/office/drawing/2014/main" id="{CCE92D9C-2095-4DF9-61C6-2C2B42B264F4}"/>
              </a:ext>
            </a:extLst>
          </p:cNvPr>
          <p:cNvSpPr>
            <a:spLocks noChangeArrowheads="1"/>
          </p:cNvSpPr>
          <p:nvPr/>
        </p:nvSpPr>
        <p:spPr bwMode="auto">
          <a:xfrm>
            <a:off x="317494" y="1107524"/>
            <a:ext cx="11245241" cy="4454289"/>
          </a:xfrm>
          <a:prstGeom prst="roundRect">
            <a:avLst>
              <a:gd name="adj" fmla="val 16667"/>
            </a:avLst>
          </a:prstGeom>
          <a:noFill/>
          <a:ln w="9525" algn="ctr">
            <a:solidFill>
              <a:srgbClr val="99CCFF"/>
            </a:solidFill>
            <a:round/>
            <a:headEnd/>
            <a:tailEnd/>
          </a:ln>
          <a:effectLst>
            <a:outerShdw dist="38100" dir="2700000" algn="tl" rotWithShape="0">
              <a:srgbClr val="000000">
                <a:alpha val="39999"/>
              </a:srgbClr>
            </a:outerShdw>
          </a:effectLst>
        </p:spPr>
        <p:txBody>
          <a:bodyPr wrap="none" anchor="ctr"/>
          <a:lstStyle/>
          <a:p>
            <a:pPr>
              <a:defRPr/>
            </a:pPr>
            <a:endParaRPr lang="en-ZA"/>
          </a:p>
        </p:txBody>
      </p:sp>
      <p:sp>
        <p:nvSpPr>
          <p:cNvPr id="6" name="TextBox 12">
            <a:extLst>
              <a:ext uri="{FF2B5EF4-FFF2-40B4-BE49-F238E27FC236}">
                <a16:creationId xmlns:a16="http://schemas.microsoft.com/office/drawing/2014/main" id="{26042D2E-F458-6D25-64F9-165D87BFCF0C}"/>
              </a:ext>
            </a:extLst>
          </p:cNvPr>
          <p:cNvSpPr txBox="1">
            <a:spLocks noChangeArrowheads="1"/>
          </p:cNvSpPr>
          <p:nvPr/>
        </p:nvSpPr>
        <p:spPr bwMode="auto">
          <a:xfrm>
            <a:off x="3395081" y="4240817"/>
            <a:ext cx="6021268" cy="461665"/>
          </a:xfrm>
          <a:prstGeom prst="rect">
            <a:avLst/>
          </a:prstGeom>
          <a:noFill/>
          <a:ln w="9525">
            <a:noFill/>
            <a:miter lim="800000"/>
            <a:headEnd/>
            <a:tailEnd/>
          </a:ln>
        </p:spPr>
        <p:txBody>
          <a:bodyPr wrap="square">
            <a:spAutoFit/>
          </a:bodyPr>
          <a:lstStyle/>
          <a:p>
            <a:pPr indent="84138"/>
            <a:r>
              <a:rPr lang="en-ZA" sz="2400" b="1" dirty="0">
                <a:solidFill>
                  <a:schemeClr val="tx2"/>
                </a:solidFill>
                <a:latin typeface="Arial Narrow" panose="020B0606020202030204" pitchFamily="34" charset="0"/>
              </a:rPr>
              <a:t>           BRS: Scope of Service</a:t>
            </a:r>
          </a:p>
        </p:txBody>
      </p:sp>
      <p:graphicFrame>
        <p:nvGraphicFramePr>
          <p:cNvPr id="5" name="Object 4">
            <a:extLst>
              <a:ext uri="{FF2B5EF4-FFF2-40B4-BE49-F238E27FC236}">
                <a16:creationId xmlns:a16="http://schemas.microsoft.com/office/drawing/2014/main" id="{C0A97E32-6F4C-0481-5929-EF5FF380F0D8}"/>
              </a:ext>
            </a:extLst>
          </p:cNvPr>
          <p:cNvGraphicFramePr>
            <a:graphicFrameLocks noChangeAspect="1"/>
          </p:cNvGraphicFramePr>
          <p:nvPr>
            <p:extLst>
              <p:ext uri="{D42A27DB-BD31-4B8C-83A1-F6EECF244321}">
                <p14:modId xmlns:p14="http://schemas.microsoft.com/office/powerpoint/2010/main" val="1326534102"/>
              </p:ext>
            </p:extLst>
          </p:nvPr>
        </p:nvGraphicFramePr>
        <p:xfrm>
          <a:off x="4454014" y="2203117"/>
          <a:ext cx="2315496" cy="1376056"/>
        </p:xfrm>
        <a:graphic>
          <a:graphicData uri="http://schemas.openxmlformats.org/presentationml/2006/ole">
            <mc:AlternateContent xmlns:mc="http://schemas.openxmlformats.org/markup-compatibility/2006">
              <mc:Choice xmlns:v="urn:schemas-microsoft-com:vml" Requires="v">
                <p:oleObj name="Acrobat Document" showAsIcon="1" r:id="rId2" imgW="914400" imgH="792685" progId="AcroExch.Document.DC">
                  <p:embed/>
                </p:oleObj>
              </mc:Choice>
              <mc:Fallback>
                <p:oleObj name="Acrobat Document" showAsIcon="1" r:id="rId2" imgW="914400" imgH="792685" progId="AcroExch.Document.DC">
                  <p:embed/>
                  <p:pic>
                    <p:nvPicPr>
                      <p:cNvPr id="0" name=""/>
                      <p:cNvPicPr/>
                      <p:nvPr/>
                    </p:nvPicPr>
                    <p:blipFill>
                      <a:blip r:embed="rId3"/>
                      <a:stretch>
                        <a:fillRect/>
                      </a:stretch>
                    </p:blipFill>
                    <p:spPr>
                      <a:xfrm>
                        <a:off x="4454014" y="2203117"/>
                        <a:ext cx="2315496" cy="1376056"/>
                      </a:xfrm>
                      <a:prstGeom prst="rect">
                        <a:avLst/>
                      </a:prstGeom>
                    </p:spPr>
                  </p:pic>
                </p:oleObj>
              </mc:Fallback>
            </mc:AlternateContent>
          </a:graphicData>
        </a:graphic>
      </p:graphicFrame>
    </p:spTree>
    <p:extLst>
      <p:ext uri="{BB962C8B-B14F-4D97-AF65-F5344CB8AC3E}">
        <p14:creationId xmlns:p14="http://schemas.microsoft.com/office/powerpoint/2010/main" val="785048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604685" y="365126"/>
            <a:ext cx="11478458" cy="681672"/>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4. BID EVALUATION PROCESS </a:t>
            </a:r>
          </a:p>
        </p:txBody>
      </p:sp>
      <p:graphicFrame>
        <p:nvGraphicFramePr>
          <p:cNvPr id="6" name="Content Placeholder 2">
            <a:extLst>
              <a:ext uri="{FF2B5EF4-FFF2-40B4-BE49-F238E27FC236}">
                <a16:creationId xmlns:a16="http://schemas.microsoft.com/office/drawing/2014/main" id="{4E4771D0-CF35-C721-AD75-A5C480DB4B3C}"/>
              </a:ext>
            </a:extLst>
          </p:cNvPr>
          <p:cNvGraphicFramePr>
            <a:graphicFrameLocks noGrp="1"/>
          </p:cNvGraphicFramePr>
          <p:nvPr>
            <p:ph sz="half" idx="1"/>
            <p:extLst>
              <p:ext uri="{D42A27DB-BD31-4B8C-83A1-F6EECF244321}">
                <p14:modId xmlns:p14="http://schemas.microsoft.com/office/powerpoint/2010/main" val="618991005"/>
              </p:ext>
            </p:extLst>
          </p:nvPr>
        </p:nvGraphicFramePr>
        <p:xfrm>
          <a:off x="1076691" y="1253331"/>
          <a:ext cx="620268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19">
            <a:extLst>
              <a:ext uri="{FF2B5EF4-FFF2-40B4-BE49-F238E27FC236}">
                <a16:creationId xmlns:a16="http://schemas.microsoft.com/office/drawing/2014/main" id="{92B993A8-0D9C-0292-04A7-6707321A6C81}"/>
              </a:ext>
            </a:extLst>
          </p:cNvPr>
          <p:cNvPicPr>
            <a:picLocks noChangeAspect="1"/>
          </p:cNvPicPr>
          <p:nvPr/>
        </p:nvPicPr>
        <p:blipFill rotWithShape="1">
          <a:blip r:embed="rId7"/>
          <a:srcRect l="9531" r="25874" b="-2"/>
          <a:stretch/>
        </p:blipFill>
        <p:spPr>
          <a:xfrm>
            <a:off x="8013970" y="1690688"/>
            <a:ext cx="4178030" cy="4171938"/>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Tree>
    <p:extLst>
      <p:ext uri="{BB962C8B-B14F-4D97-AF65-F5344CB8AC3E}">
        <p14:creationId xmlns:p14="http://schemas.microsoft.com/office/powerpoint/2010/main" val="3144813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221227" y="365125"/>
            <a:ext cx="11861916" cy="1325563"/>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4.1 BID EVALUATION PROCESS – Technical Evaluation </a:t>
            </a:r>
          </a:p>
        </p:txBody>
      </p:sp>
      <p:pic>
        <p:nvPicPr>
          <p:cNvPr id="7" name="Picture 19">
            <a:extLst>
              <a:ext uri="{FF2B5EF4-FFF2-40B4-BE49-F238E27FC236}">
                <a16:creationId xmlns:a16="http://schemas.microsoft.com/office/drawing/2014/main" id="{92B993A8-0D9C-0292-04A7-6707321A6C81}"/>
              </a:ext>
            </a:extLst>
          </p:cNvPr>
          <p:cNvPicPr>
            <a:picLocks noChangeAspect="1"/>
          </p:cNvPicPr>
          <p:nvPr/>
        </p:nvPicPr>
        <p:blipFill rotWithShape="1">
          <a:blip r:embed="rId3"/>
          <a:srcRect l="9531" r="25874" b="-2"/>
          <a:stretch/>
        </p:blipFill>
        <p:spPr>
          <a:xfrm>
            <a:off x="8013970" y="1690688"/>
            <a:ext cx="4178030" cy="4171938"/>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8" name="TextBox 12">
            <a:extLst>
              <a:ext uri="{FF2B5EF4-FFF2-40B4-BE49-F238E27FC236}">
                <a16:creationId xmlns:a16="http://schemas.microsoft.com/office/drawing/2014/main" id="{C70770F1-E451-AF86-5C9E-34D16267F7B6}"/>
              </a:ext>
            </a:extLst>
          </p:cNvPr>
          <p:cNvSpPr txBox="1">
            <a:spLocks noChangeArrowheads="1"/>
          </p:cNvSpPr>
          <p:nvPr/>
        </p:nvSpPr>
        <p:spPr bwMode="auto">
          <a:xfrm>
            <a:off x="1535503" y="4319575"/>
            <a:ext cx="6021268" cy="461665"/>
          </a:xfrm>
          <a:prstGeom prst="rect">
            <a:avLst/>
          </a:prstGeom>
          <a:noFill/>
          <a:ln w="9525">
            <a:noFill/>
            <a:miter lim="800000"/>
            <a:headEnd/>
            <a:tailEnd/>
          </a:ln>
        </p:spPr>
        <p:txBody>
          <a:bodyPr wrap="square">
            <a:spAutoFit/>
          </a:bodyPr>
          <a:lstStyle/>
          <a:p>
            <a:pPr indent="84138"/>
            <a:r>
              <a:rPr lang="en-ZA" sz="2400" b="1" dirty="0">
                <a:solidFill>
                  <a:schemeClr val="tx2"/>
                </a:solidFill>
                <a:latin typeface="Arial Narrow" panose="020B0606020202030204" pitchFamily="34" charset="0"/>
              </a:rPr>
              <a:t>              Main RFP Document (Section 7)</a:t>
            </a:r>
          </a:p>
        </p:txBody>
      </p:sp>
      <p:graphicFrame>
        <p:nvGraphicFramePr>
          <p:cNvPr id="5" name="Object 4">
            <a:extLst>
              <a:ext uri="{FF2B5EF4-FFF2-40B4-BE49-F238E27FC236}">
                <a16:creationId xmlns:a16="http://schemas.microsoft.com/office/drawing/2014/main" id="{4A6E5F2F-6C41-D2A0-2CCC-D28F8E373F61}"/>
              </a:ext>
            </a:extLst>
          </p:cNvPr>
          <p:cNvGraphicFramePr>
            <a:graphicFrameLocks noChangeAspect="1"/>
          </p:cNvGraphicFramePr>
          <p:nvPr>
            <p:extLst>
              <p:ext uri="{D42A27DB-BD31-4B8C-83A1-F6EECF244321}">
                <p14:modId xmlns:p14="http://schemas.microsoft.com/office/powerpoint/2010/main" val="209817210"/>
              </p:ext>
            </p:extLst>
          </p:nvPr>
        </p:nvGraphicFramePr>
        <p:xfrm>
          <a:off x="3795252" y="2017405"/>
          <a:ext cx="1563329" cy="1325563"/>
        </p:xfrm>
        <a:graphic>
          <a:graphicData uri="http://schemas.openxmlformats.org/presentationml/2006/ole">
            <mc:AlternateContent xmlns:mc="http://schemas.openxmlformats.org/markup-compatibility/2006">
              <mc:Choice xmlns:v="urn:schemas-microsoft-com:vml" Requires="v">
                <p:oleObj name="Acrobat Document" showAsIcon="1" r:id="rId4" imgW="914400" imgH="792685" progId="AcroExch.Document.DC">
                  <p:embed/>
                </p:oleObj>
              </mc:Choice>
              <mc:Fallback>
                <p:oleObj name="Acrobat Document" showAsIcon="1" r:id="rId4" imgW="914400" imgH="792685" progId="AcroExch.Document.DC">
                  <p:embed/>
                  <p:pic>
                    <p:nvPicPr>
                      <p:cNvPr id="0" name=""/>
                      <p:cNvPicPr/>
                      <p:nvPr/>
                    </p:nvPicPr>
                    <p:blipFill>
                      <a:blip r:embed="rId5"/>
                      <a:stretch>
                        <a:fillRect/>
                      </a:stretch>
                    </p:blipFill>
                    <p:spPr>
                      <a:xfrm>
                        <a:off x="3795252" y="2017405"/>
                        <a:ext cx="1563329" cy="1325563"/>
                      </a:xfrm>
                      <a:prstGeom prst="rect">
                        <a:avLst/>
                      </a:prstGeom>
                    </p:spPr>
                  </p:pic>
                </p:oleObj>
              </mc:Fallback>
            </mc:AlternateContent>
          </a:graphicData>
        </a:graphic>
      </p:graphicFrame>
    </p:spTree>
    <p:extLst>
      <p:ext uri="{BB962C8B-B14F-4D97-AF65-F5344CB8AC3E}">
        <p14:creationId xmlns:p14="http://schemas.microsoft.com/office/powerpoint/2010/main" val="2926646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84DAE-071C-CB40-CC7B-E614FB65A1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44539B-7793-D8EA-3E41-78AB5E8CF6C6}"/>
              </a:ext>
            </a:extLst>
          </p:cNvPr>
          <p:cNvSpPr>
            <a:spLocks noGrp="1"/>
          </p:cNvSpPr>
          <p:nvPr>
            <p:ph type="title"/>
          </p:nvPr>
        </p:nvSpPr>
        <p:spPr>
          <a:xfrm>
            <a:off x="221227" y="365125"/>
            <a:ext cx="11861916" cy="1325563"/>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4.2 PRICING SCHEDULE</a:t>
            </a:r>
          </a:p>
        </p:txBody>
      </p:sp>
      <p:pic>
        <p:nvPicPr>
          <p:cNvPr id="7" name="Picture 19">
            <a:extLst>
              <a:ext uri="{FF2B5EF4-FFF2-40B4-BE49-F238E27FC236}">
                <a16:creationId xmlns:a16="http://schemas.microsoft.com/office/drawing/2014/main" id="{973C0521-4CE9-090E-9B5A-97AEF7CAF234}"/>
              </a:ext>
            </a:extLst>
          </p:cNvPr>
          <p:cNvPicPr>
            <a:picLocks noChangeAspect="1"/>
          </p:cNvPicPr>
          <p:nvPr/>
        </p:nvPicPr>
        <p:blipFill rotWithShape="1">
          <a:blip r:embed="rId2"/>
          <a:srcRect l="9531" r="25874" b="-2"/>
          <a:stretch/>
        </p:blipFill>
        <p:spPr>
          <a:xfrm>
            <a:off x="8013970" y="1690688"/>
            <a:ext cx="4178030" cy="4171938"/>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3" name="Title 1">
            <a:extLst>
              <a:ext uri="{FF2B5EF4-FFF2-40B4-BE49-F238E27FC236}">
                <a16:creationId xmlns:a16="http://schemas.microsoft.com/office/drawing/2014/main" id="{DEF2F99F-6F18-8CDB-AD43-7AA78C817447}"/>
              </a:ext>
            </a:extLst>
          </p:cNvPr>
          <p:cNvSpPr txBox="1">
            <a:spLocks/>
          </p:cNvSpPr>
          <p:nvPr/>
        </p:nvSpPr>
        <p:spPr>
          <a:xfrm>
            <a:off x="2757599" y="3113875"/>
            <a:ext cx="4960372"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200" dirty="0">
              <a:solidFill>
                <a:schemeClr val="accent1">
                  <a:lumMod val="75000"/>
                </a:schemeClr>
              </a:solidFill>
              <a:latin typeface="Arial" panose="020B0604020202020204" pitchFamily="34" charset="0"/>
              <a:ea typeface="+mn-ea"/>
              <a:cs typeface="Arial" panose="020B0604020202020204" pitchFamily="34" charset="0"/>
            </a:endParaRPr>
          </a:p>
        </p:txBody>
      </p:sp>
      <p:graphicFrame>
        <p:nvGraphicFramePr>
          <p:cNvPr id="5" name="Object 4">
            <a:extLst>
              <a:ext uri="{FF2B5EF4-FFF2-40B4-BE49-F238E27FC236}">
                <a16:creationId xmlns:a16="http://schemas.microsoft.com/office/drawing/2014/main" id="{9ADFEFE1-7CEF-567E-9F55-8AF80AEA782D}"/>
              </a:ext>
            </a:extLst>
          </p:cNvPr>
          <p:cNvGraphicFramePr>
            <a:graphicFrameLocks noChangeAspect="1"/>
          </p:cNvGraphicFramePr>
          <p:nvPr>
            <p:extLst>
              <p:ext uri="{D42A27DB-BD31-4B8C-83A1-F6EECF244321}">
                <p14:modId xmlns:p14="http://schemas.microsoft.com/office/powerpoint/2010/main" val="1533553744"/>
              </p:ext>
            </p:extLst>
          </p:nvPr>
        </p:nvGraphicFramePr>
        <p:xfrm>
          <a:off x="599768" y="1250821"/>
          <a:ext cx="1465006" cy="1110585"/>
        </p:xfrm>
        <a:graphic>
          <a:graphicData uri="http://schemas.openxmlformats.org/presentationml/2006/ole">
            <mc:AlternateContent xmlns:mc="http://schemas.openxmlformats.org/markup-compatibility/2006">
              <mc:Choice xmlns:v="urn:schemas-microsoft-com:vml" Requires="v">
                <p:oleObj name="Worksheet" showAsIcon="1" r:id="rId3" imgW="914400" imgH="792685" progId="Excel.Sheet.12">
                  <p:embed/>
                </p:oleObj>
              </mc:Choice>
              <mc:Fallback>
                <p:oleObj name="Worksheet" showAsIcon="1" r:id="rId3" imgW="914400" imgH="792685" progId="Excel.Sheet.12">
                  <p:embed/>
                  <p:pic>
                    <p:nvPicPr>
                      <p:cNvPr id="0" name=""/>
                      <p:cNvPicPr/>
                      <p:nvPr/>
                    </p:nvPicPr>
                    <p:blipFill>
                      <a:blip r:embed="rId4"/>
                      <a:stretch>
                        <a:fillRect/>
                      </a:stretch>
                    </p:blipFill>
                    <p:spPr>
                      <a:xfrm>
                        <a:off x="599768" y="1250821"/>
                        <a:ext cx="1465006" cy="111058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EFB73C2-34B9-7AF9-A7BB-A2159BAA891A}"/>
              </a:ext>
            </a:extLst>
          </p:cNvPr>
          <p:cNvGraphicFramePr>
            <a:graphicFrameLocks noChangeAspect="1"/>
          </p:cNvGraphicFramePr>
          <p:nvPr>
            <p:extLst>
              <p:ext uri="{D42A27DB-BD31-4B8C-83A1-F6EECF244321}">
                <p14:modId xmlns:p14="http://schemas.microsoft.com/office/powerpoint/2010/main" val="591503684"/>
              </p:ext>
            </p:extLst>
          </p:nvPr>
        </p:nvGraphicFramePr>
        <p:xfrm>
          <a:off x="511278" y="2576384"/>
          <a:ext cx="1553496" cy="984858"/>
        </p:xfrm>
        <a:graphic>
          <a:graphicData uri="http://schemas.openxmlformats.org/presentationml/2006/ole">
            <mc:AlternateContent xmlns:mc="http://schemas.openxmlformats.org/markup-compatibility/2006">
              <mc:Choice xmlns:v="urn:schemas-microsoft-com:vml" Requires="v">
                <p:oleObj name="Worksheet" showAsIcon="1" r:id="rId5" imgW="914400" imgH="792685" progId="Excel.Sheet.12">
                  <p:embed/>
                </p:oleObj>
              </mc:Choice>
              <mc:Fallback>
                <p:oleObj name="Worksheet" showAsIcon="1" r:id="rId5" imgW="914400" imgH="792685" progId="Excel.Sheet.12">
                  <p:embed/>
                  <p:pic>
                    <p:nvPicPr>
                      <p:cNvPr id="0" name=""/>
                      <p:cNvPicPr/>
                      <p:nvPr/>
                    </p:nvPicPr>
                    <p:blipFill>
                      <a:blip r:embed="rId6"/>
                      <a:stretch>
                        <a:fillRect/>
                      </a:stretch>
                    </p:blipFill>
                    <p:spPr>
                      <a:xfrm>
                        <a:off x="511278" y="2576384"/>
                        <a:ext cx="1553496" cy="98485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94378093-E3BB-A10B-AF4C-7292ACA00D7A}"/>
              </a:ext>
            </a:extLst>
          </p:cNvPr>
          <p:cNvGraphicFramePr>
            <a:graphicFrameLocks noChangeAspect="1"/>
          </p:cNvGraphicFramePr>
          <p:nvPr>
            <p:extLst>
              <p:ext uri="{D42A27DB-BD31-4B8C-83A1-F6EECF244321}">
                <p14:modId xmlns:p14="http://schemas.microsoft.com/office/powerpoint/2010/main" val="764479418"/>
              </p:ext>
            </p:extLst>
          </p:nvPr>
        </p:nvGraphicFramePr>
        <p:xfrm>
          <a:off x="678425" y="3776220"/>
          <a:ext cx="1474839" cy="1123828"/>
        </p:xfrm>
        <a:graphic>
          <a:graphicData uri="http://schemas.openxmlformats.org/presentationml/2006/ole">
            <mc:AlternateContent xmlns:mc="http://schemas.openxmlformats.org/markup-compatibility/2006">
              <mc:Choice xmlns:v="urn:schemas-microsoft-com:vml" Requires="v">
                <p:oleObj name="Worksheet" showAsIcon="1" r:id="rId7" imgW="914400" imgH="792685" progId="Excel.Sheet.12">
                  <p:embed/>
                </p:oleObj>
              </mc:Choice>
              <mc:Fallback>
                <p:oleObj name="Worksheet" showAsIcon="1" r:id="rId7" imgW="914400" imgH="792685" progId="Excel.Sheet.12">
                  <p:embed/>
                  <p:pic>
                    <p:nvPicPr>
                      <p:cNvPr id="0" name=""/>
                      <p:cNvPicPr/>
                      <p:nvPr/>
                    </p:nvPicPr>
                    <p:blipFill>
                      <a:blip r:embed="rId8"/>
                      <a:stretch>
                        <a:fillRect/>
                      </a:stretch>
                    </p:blipFill>
                    <p:spPr>
                      <a:xfrm>
                        <a:off x="678425" y="3776220"/>
                        <a:ext cx="1474839" cy="1123828"/>
                      </a:xfrm>
                      <a:prstGeom prst="rect">
                        <a:avLst/>
                      </a:prstGeom>
                    </p:spPr>
                  </p:pic>
                </p:oleObj>
              </mc:Fallback>
            </mc:AlternateContent>
          </a:graphicData>
        </a:graphic>
      </p:graphicFrame>
    </p:spTree>
    <p:extLst>
      <p:ext uri="{BB962C8B-B14F-4D97-AF65-F5344CB8AC3E}">
        <p14:creationId xmlns:p14="http://schemas.microsoft.com/office/powerpoint/2010/main" val="3772318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0A93E-A20D-7D14-4D2A-8EE1E62200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2A869-4CC2-111F-40C4-6FEFE92B2CBB}"/>
              </a:ext>
            </a:extLst>
          </p:cNvPr>
          <p:cNvSpPr>
            <a:spLocks noGrp="1"/>
          </p:cNvSpPr>
          <p:nvPr>
            <p:ph type="title"/>
          </p:nvPr>
        </p:nvSpPr>
        <p:spPr>
          <a:xfrm>
            <a:off x="221227" y="365125"/>
            <a:ext cx="11861916" cy="1325563"/>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4.3 SPECIFIC GOALS </a:t>
            </a:r>
          </a:p>
        </p:txBody>
      </p:sp>
      <p:pic>
        <p:nvPicPr>
          <p:cNvPr id="7" name="Picture 19">
            <a:extLst>
              <a:ext uri="{FF2B5EF4-FFF2-40B4-BE49-F238E27FC236}">
                <a16:creationId xmlns:a16="http://schemas.microsoft.com/office/drawing/2014/main" id="{ADAB4052-6FAC-2E92-3C2F-1B764246B8FF}"/>
              </a:ext>
            </a:extLst>
          </p:cNvPr>
          <p:cNvPicPr>
            <a:picLocks noChangeAspect="1"/>
          </p:cNvPicPr>
          <p:nvPr/>
        </p:nvPicPr>
        <p:blipFill rotWithShape="1">
          <a:blip r:embed="rId2"/>
          <a:srcRect l="9531" r="25874" b="-2"/>
          <a:stretch/>
        </p:blipFill>
        <p:spPr>
          <a:xfrm>
            <a:off x="8013970" y="1690688"/>
            <a:ext cx="4178030" cy="4171938"/>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3" name="Title 1">
            <a:extLst>
              <a:ext uri="{FF2B5EF4-FFF2-40B4-BE49-F238E27FC236}">
                <a16:creationId xmlns:a16="http://schemas.microsoft.com/office/drawing/2014/main" id="{B583369D-F43E-CC5B-EFA2-C39ECE65FE5D}"/>
              </a:ext>
            </a:extLst>
          </p:cNvPr>
          <p:cNvSpPr txBox="1">
            <a:spLocks/>
          </p:cNvSpPr>
          <p:nvPr/>
        </p:nvSpPr>
        <p:spPr>
          <a:xfrm>
            <a:off x="320253" y="1278435"/>
            <a:ext cx="6965428" cy="356033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ZA" sz="3200" b="0" i="0" u="none" strike="noStrike" baseline="0" dirty="0">
              <a:latin typeface="Arial" panose="020B0604020202020204" pitchFamily="34" charset="0"/>
            </a:endParaRPr>
          </a:p>
          <a:p>
            <a:r>
              <a:rPr lang="en-ZA" sz="3200" b="0" i="0" u="none" strike="noStrike" baseline="0" dirty="0">
                <a:solidFill>
                  <a:schemeClr val="accent1">
                    <a:lumMod val="50000"/>
                  </a:schemeClr>
                </a:solidFill>
                <a:latin typeface="Arial Narrow" panose="020B0606020202030204" pitchFamily="34" charset="0"/>
              </a:rPr>
              <a:t>B-BBEE certificate or sworn affidavit</a:t>
            </a:r>
          </a:p>
          <a:p>
            <a:r>
              <a:rPr lang="en-ZA" sz="3200" b="0" i="0" u="none" strike="noStrike" baseline="0" dirty="0">
                <a:solidFill>
                  <a:schemeClr val="accent1">
                    <a:lumMod val="50000"/>
                  </a:schemeClr>
                </a:solidFill>
                <a:latin typeface="Arial Narrow" panose="020B0606020202030204" pitchFamily="34" charset="0"/>
              </a:rPr>
              <a:t> </a:t>
            </a:r>
          </a:p>
          <a:p>
            <a:r>
              <a:rPr lang="en-US" sz="3200" b="0" i="0" u="none" strike="noStrike" baseline="0" dirty="0">
                <a:solidFill>
                  <a:schemeClr val="accent1">
                    <a:lumMod val="50000"/>
                  </a:schemeClr>
                </a:solidFill>
                <a:latin typeface="Arial Narrow" panose="020B0606020202030204" pitchFamily="34" charset="0"/>
              </a:rPr>
              <a:t>SBD 6.1 Preference point claim form </a:t>
            </a:r>
          </a:p>
          <a:p>
            <a:r>
              <a:rPr lang="en-ZA" sz="3200" b="0" i="0" u="none" strike="noStrike" baseline="0" dirty="0">
                <a:solidFill>
                  <a:srgbClr val="000000"/>
                </a:solidFill>
                <a:latin typeface="Arial" panose="020B0604020202020204" pitchFamily="34" charset="0"/>
              </a:rPr>
              <a:t>	</a:t>
            </a:r>
          </a:p>
          <a:p>
            <a:endParaRPr lang="en-US" sz="3200" dirty="0">
              <a:solidFill>
                <a:schemeClr val="accent1">
                  <a:lumMod val="75000"/>
                </a:schemeClr>
              </a:solidFill>
              <a:latin typeface="Arial" panose="020B0604020202020204" pitchFamily="34" charset="0"/>
              <a:ea typeface="+mn-ea"/>
              <a:cs typeface="Arial" panose="020B0604020202020204" pitchFamily="34" charset="0"/>
            </a:endParaRPr>
          </a:p>
        </p:txBody>
      </p:sp>
      <p:graphicFrame>
        <p:nvGraphicFramePr>
          <p:cNvPr id="5" name="Object 4">
            <a:extLst>
              <a:ext uri="{FF2B5EF4-FFF2-40B4-BE49-F238E27FC236}">
                <a16:creationId xmlns:a16="http://schemas.microsoft.com/office/drawing/2014/main" id="{53F5DE7D-D2DB-9C03-CEC6-E05B25AE5720}"/>
              </a:ext>
            </a:extLst>
          </p:cNvPr>
          <p:cNvGraphicFramePr>
            <a:graphicFrameLocks noChangeAspect="1"/>
          </p:cNvGraphicFramePr>
          <p:nvPr>
            <p:extLst>
              <p:ext uri="{D42A27DB-BD31-4B8C-83A1-F6EECF244321}">
                <p14:modId xmlns:p14="http://schemas.microsoft.com/office/powerpoint/2010/main" val="1740466263"/>
              </p:ext>
            </p:extLst>
          </p:nvPr>
        </p:nvGraphicFramePr>
        <p:xfrm>
          <a:off x="2971083" y="3429000"/>
          <a:ext cx="1663768" cy="1179410"/>
        </p:xfrm>
        <a:graphic>
          <a:graphicData uri="http://schemas.openxmlformats.org/presentationml/2006/ole">
            <mc:AlternateContent xmlns:mc="http://schemas.openxmlformats.org/markup-compatibility/2006">
              <mc:Choice xmlns:v="urn:schemas-microsoft-com:vml" Requires="v">
                <p:oleObj name="Acrobat Document" showAsIcon="1" r:id="rId3" imgW="914400" imgH="792685" progId="AcroExch.Document.DC">
                  <p:embed/>
                </p:oleObj>
              </mc:Choice>
              <mc:Fallback>
                <p:oleObj name="Acrobat Document" showAsIcon="1" r:id="rId3" imgW="914400" imgH="792685" progId="AcroExch.Document.DC">
                  <p:embed/>
                  <p:pic>
                    <p:nvPicPr>
                      <p:cNvPr id="0" name=""/>
                      <p:cNvPicPr/>
                      <p:nvPr/>
                    </p:nvPicPr>
                    <p:blipFill>
                      <a:blip r:embed="rId4"/>
                      <a:stretch>
                        <a:fillRect/>
                      </a:stretch>
                    </p:blipFill>
                    <p:spPr>
                      <a:xfrm>
                        <a:off x="2971083" y="3429000"/>
                        <a:ext cx="1663768" cy="1179410"/>
                      </a:xfrm>
                      <a:prstGeom prst="rect">
                        <a:avLst/>
                      </a:prstGeom>
                    </p:spPr>
                  </p:pic>
                </p:oleObj>
              </mc:Fallback>
            </mc:AlternateContent>
          </a:graphicData>
        </a:graphic>
      </p:graphicFrame>
    </p:spTree>
    <p:extLst>
      <p:ext uri="{BB962C8B-B14F-4D97-AF65-F5344CB8AC3E}">
        <p14:creationId xmlns:p14="http://schemas.microsoft.com/office/powerpoint/2010/main" val="2709510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06DF6-57C0-B48D-DBEC-B667CAA75B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0373E-C8BC-F5C2-6F6C-2C7C0715A79F}"/>
              </a:ext>
            </a:extLst>
          </p:cNvPr>
          <p:cNvSpPr>
            <a:spLocks noGrp="1"/>
          </p:cNvSpPr>
          <p:nvPr>
            <p:ph type="title"/>
          </p:nvPr>
        </p:nvSpPr>
        <p:spPr>
          <a:xfrm>
            <a:off x="221227" y="365125"/>
            <a:ext cx="11861916" cy="1325563"/>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4.4 FINANCIAL ANALYSIS</a:t>
            </a:r>
          </a:p>
        </p:txBody>
      </p:sp>
      <p:pic>
        <p:nvPicPr>
          <p:cNvPr id="7" name="Picture 19">
            <a:extLst>
              <a:ext uri="{FF2B5EF4-FFF2-40B4-BE49-F238E27FC236}">
                <a16:creationId xmlns:a16="http://schemas.microsoft.com/office/drawing/2014/main" id="{B2F7F936-8C2C-8513-FD03-3E3200D0B43A}"/>
              </a:ext>
            </a:extLst>
          </p:cNvPr>
          <p:cNvPicPr>
            <a:picLocks noChangeAspect="1"/>
          </p:cNvPicPr>
          <p:nvPr/>
        </p:nvPicPr>
        <p:blipFill rotWithShape="1">
          <a:blip r:embed="rId2"/>
          <a:srcRect l="9531" r="25874" b="-2"/>
          <a:stretch/>
        </p:blipFill>
        <p:spPr>
          <a:xfrm>
            <a:off x="8013970" y="1690688"/>
            <a:ext cx="4178030" cy="4171938"/>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3" name="Title 1">
            <a:extLst>
              <a:ext uri="{FF2B5EF4-FFF2-40B4-BE49-F238E27FC236}">
                <a16:creationId xmlns:a16="http://schemas.microsoft.com/office/drawing/2014/main" id="{652946B8-BA1E-E08C-C85E-8E1A9CF7DAA6}"/>
              </a:ext>
            </a:extLst>
          </p:cNvPr>
          <p:cNvSpPr txBox="1">
            <a:spLocks/>
          </p:cNvSpPr>
          <p:nvPr/>
        </p:nvSpPr>
        <p:spPr>
          <a:xfrm>
            <a:off x="290053" y="1027906"/>
            <a:ext cx="6769485" cy="471002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rPr>
              <a:t>4.4.1 PURPOSE: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rPr>
              <a:t>Part of overall risk management strategy of SARS</a:t>
            </a:r>
          </a:p>
          <a:p>
            <a:pPr marL="0" marR="0" lvl="0" indent="0" algn="l" defTabSz="912813" rtl="0" eaLnBrk="1" fontAlgn="t" latinLnBrk="0" hangingPunct="1">
              <a:lnSpc>
                <a:spcPct val="150000"/>
              </a:lnSpc>
              <a:spcBef>
                <a:spcPct val="0"/>
              </a:spcBef>
              <a:spcAft>
                <a:spcPct val="0"/>
              </a:spcAft>
              <a:buClrTx/>
              <a:buSzPct val="120000"/>
              <a:buFontTx/>
              <a:buNone/>
              <a:tabLst/>
              <a:defRPr/>
            </a:pPr>
            <a:endPar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rPr>
              <a:t>One of multiple governance steps to assess financial fitness of bidders</a:t>
            </a:r>
          </a:p>
          <a:p>
            <a:pPr marL="0" marR="0" lvl="0" indent="0" algn="l" defTabSz="912813" rtl="0" eaLnBrk="1" fontAlgn="t" latinLnBrk="0" hangingPunct="1">
              <a:lnSpc>
                <a:spcPct val="150000"/>
              </a:lnSpc>
              <a:spcBef>
                <a:spcPct val="0"/>
              </a:spcBef>
              <a:spcAft>
                <a:spcPct val="0"/>
              </a:spcAft>
              <a:buClrTx/>
              <a:buSzPct val="120000"/>
              <a:buFontTx/>
              <a:buNone/>
              <a:tabLst/>
              <a:defRPr/>
            </a:pPr>
            <a:endPar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rPr>
              <a:t>Assess financially stability</a:t>
            </a:r>
          </a:p>
          <a:p>
            <a:pPr marL="0" marR="0" lvl="0" indent="0" algn="l" defTabSz="912813" rtl="0" eaLnBrk="1" fontAlgn="t" latinLnBrk="0" hangingPunct="1">
              <a:lnSpc>
                <a:spcPct val="150000"/>
              </a:lnSpc>
              <a:spcBef>
                <a:spcPct val="0"/>
              </a:spcBef>
              <a:spcAft>
                <a:spcPct val="0"/>
              </a:spcAft>
              <a:buClrTx/>
              <a:buSzPct val="120000"/>
              <a:buFontTx/>
              <a:buNone/>
              <a:tabLst/>
              <a:defRPr/>
            </a:pPr>
            <a:endPar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rPr>
              <a:t>Identify financial risks that SARS as an organisation is exposed too</a:t>
            </a:r>
          </a:p>
          <a:p>
            <a:pPr marL="0" marR="0" lvl="0" indent="0" algn="l" defTabSz="912813" rtl="0" eaLnBrk="1" fontAlgn="t" latinLnBrk="0" hangingPunct="1">
              <a:lnSpc>
                <a:spcPct val="150000"/>
              </a:lnSpc>
              <a:spcBef>
                <a:spcPct val="0"/>
              </a:spcBef>
              <a:spcAft>
                <a:spcPct val="0"/>
              </a:spcAft>
              <a:buClrTx/>
              <a:buSzPct val="120000"/>
              <a:buFontTx/>
              <a:buNone/>
              <a:tabLst/>
              <a:defRPr/>
            </a:pPr>
            <a:endPar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ea typeface="+mj-ea"/>
                <a:cs typeface="Arial" panose="020B0604020202020204" pitchFamily="34" charset="0"/>
              </a:rPr>
              <a:t>Recommend appropriate mitigating strategies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173183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8B517-AF5D-05BC-99D9-18F426E7D1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9BC9E-96B7-D13D-4E39-5920DF79B81A}"/>
              </a:ext>
            </a:extLst>
          </p:cNvPr>
          <p:cNvSpPr>
            <a:spLocks noGrp="1"/>
          </p:cNvSpPr>
          <p:nvPr>
            <p:ph type="title"/>
          </p:nvPr>
        </p:nvSpPr>
        <p:spPr>
          <a:xfrm>
            <a:off x="221227" y="365125"/>
            <a:ext cx="11861916" cy="1325563"/>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4.4 FINANCIAL ANALYSIS CONT.</a:t>
            </a:r>
          </a:p>
        </p:txBody>
      </p:sp>
      <p:pic>
        <p:nvPicPr>
          <p:cNvPr id="7" name="Picture 19">
            <a:extLst>
              <a:ext uri="{FF2B5EF4-FFF2-40B4-BE49-F238E27FC236}">
                <a16:creationId xmlns:a16="http://schemas.microsoft.com/office/drawing/2014/main" id="{FD5CCE10-4AB1-EFE7-E1F2-E290EEF0C9DB}"/>
              </a:ext>
            </a:extLst>
          </p:cNvPr>
          <p:cNvPicPr>
            <a:picLocks noChangeAspect="1"/>
          </p:cNvPicPr>
          <p:nvPr/>
        </p:nvPicPr>
        <p:blipFill rotWithShape="1">
          <a:blip r:embed="rId3"/>
          <a:srcRect l="9531" r="25874" b="-2"/>
          <a:stretch/>
        </p:blipFill>
        <p:spPr>
          <a:xfrm>
            <a:off x="8013970" y="1690688"/>
            <a:ext cx="4178030" cy="4171938"/>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3" name="Title 1">
            <a:extLst>
              <a:ext uri="{FF2B5EF4-FFF2-40B4-BE49-F238E27FC236}">
                <a16:creationId xmlns:a16="http://schemas.microsoft.com/office/drawing/2014/main" id="{9EF46272-2C07-4E95-068B-7EFEDC61DC2C}"/>
              </a:ext>
            </a:extLst>
          </p:cNvPr>
          <p:cNvSpPr txBox="1">
            <a:spLocks/>
          </p:cNvSpPr>
          <p:nvPr/>
        </p:nvSpPr>
        <p:spPr>
          <a:xfrm>
            <a:off x="221227" y="1000664"/>
            <a:ext cx="9923437" cy="4861961"/>
          </a:xfrm>
          <a:prstGeom prst="rect">
            <a:avLst/>
          </a:prstGeom>
        </p:spPr>
        <p:txBody>
          <a:bodyP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rPr>
              <a:t>4.4.2 FINANCIAL REQUIREMENTS: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a:p>
            <a:pPr marL="0" marR="0" lvl="0" indent="0" algn="just" defTabSz="914400" rtl="0" eaLnBrk="1" fontAlgn="auto" latinLnBrk="0" hangingPunct="1">
              <a:lnSpc>
                <a:spcPct val="15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3366"/>
                </a:solidFill>
                <a:effectLst/>
                <a:uLnTx/>
                <a:uFillTx/>
                <a:latin typeface="Arial Narrow" panose="020B0606020202030204" pitchFamily="34" charset="0"/>
                <a:ea typeface="Times New Roman" pitchFamily="18" charset="0"/>
                <a:cs typeface="Tahoma" pitchFamily="34" charset="0"/>
              </a:rPr>
              <a:t>Bidders </a:t>
            </a:r>
            <a:r>
              <a:rPr kumimoji="0" lang="en-GB" sz="2000" b="0" i="0" u="none" strike="noStrike" kern="1200" cap="none" spc="0" normalizeH="0" baseline="0" noProof="0" dirty="0">
                <a:ln>
                  <a:noFill/>
                </a:ln>
                <a:solidFill>
                  <a:srgbClr val="003366"/>
                </a:solidFill>
                <a:effectLst/>
                <a:uLnTx/>
                <a:uFillTx/>
                <a:latin typeface="Arial Narrow" panose="020B0606020202030204" pitchFamily="34" charset="0"/>
                <a:ea typeface="Times New Roman" pitchFamily="18" charset="0"/>
                <a:cs typeface="Tahoma" pitchFamily="34" charset="0"/>
              </a:rPr>
              <a:t>are required to submit the public interest score and complete sets of audited / independently reviewed annual financial statements in compliance with the Companies Act for the three (3) most recent financial periods in the name of the bidding entity. The financial statement analysis will be conducted on the shortlisted bidder.</a:t>
            </a:r>
            <a:endParaRPr kumimoji="0" lang="en-US" sz="2000" b="0" i="0" u="none" strike="noStrike" kern="1200" cap="none" spc="0" normalizeH="0" baseline="0" noProof="0" dirty="0">
              <a:ln>
                <a:noFill/>
              </a:ln>
              <a:solidFill>
                <a:srgbClr val="003366"/>
              </a:solidFill>
              <a:effectLst/>
              <a:uLnTx/>
              <a:uFillTx/>
              <a:latin typeface="Arial Narrow" panose="020B0606020202030204" pitchFamily="34" charset="0"/>
              <a:ea typeface="Times New Roman" pitchFamily="18" charset="0"/>
              <a:cs typeface="Tahoma" pitchFamily="34" charset="0"/>
            </a:endParaRPr>
          </a:p>
          <a:p>
            <a:pPr marL="0" marR="0" lvl="0" indent="0" algn="just" defTabSz="914400" rtl="0" eaLnBrk="1" fontAlgn="auto" latinLnBrk="0" hangingPunct="1">
              <a:lnSpc>
                <a:spcPct val="15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2200" b="1" i="0" u="none" strike="noStrike" kern="0" cap="none" spc="0" normalizeH="0" baseline="0" noProof="0" dirty="0">
                <a:ln>
                  <a:noFill/>
                </a:ln>
                <a:solidFill>
                  <a:srgbClr val="004F87"/>
                </a:solidFill>
                <a:effectLst/>
                <a:uLnTx/>
                <a:uFillTx/>
                <a:latin typeface="Arial Narrow" panose="020B0606020202030204" pitchFamily="34" charset="0"/>
                <a:ea typeface="+mj-ea"/>
                <a:cs typeface="+mj-cs"/>
              </a:rPr>
              <a:t>Three recent complete sets of Audited/Reviewed Annual Financial Statements comprising of:</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Statement Of Profit and Loss Comprehensive Income (</a:t>
            </a:r>
            <a:r>
              <a:rPr kumimoji="0" lang="en-ZA" sz="2200" b="0" i="1"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Income Statement</a:t>
            </a: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Statement of Financial Position (</a:t>
            </a:r>
            <a:r>
              <a:rPr kumimoji="0" lang="en-ZA" sz="2200" b="0" i="1"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Balance Sheet</a:t>
            </a: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Statement of Cash Flows (</a:t>
            </a:r>
            <a:r>
              <a:rPr kumimoji="0" lang="en-ZA" sz="2200" b="0" i="1"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Cash Flow Statement)</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Accompanying Unabridged Notes for ALL of the above documents</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Any supplementary information</a:t>
            </a:r>
          </a:p>
          <a:p>
            <a:pPr marL="442912" marR="0" lvl="4" indent="0" algn="l" defTabSz="912813" rtl="0" eaLnBrk="1" fontAlgn="t" latinLnBrk="0" hangingPunct="1">
              <a:lnSpc>
                <a:spcPct val="150000"/>
              </a:lnSpc>
              <a:spcBef>
                <a:spcPct val="0"/>
              </a:spcBef>
              <a:spcAft>
                <a:spcPct val="0"/>
              </a:spcAft>
              <a:buClrTx/>
              <a:buSzPct val="75000"/>
              <a:buFont typeface="Times New Roman" pitchFamily="18" charset="0"/>
              <a:buNone/>
              <a:tabLst/>
              <a:defRPr/>
            </a:pPr>
            <a:endPar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j-ea"/>
                <a:cs typeface="+mj-cs"/>
              </a:rPr>
              <a:t> </a:t>
            </a:r>
            <a:r>
              <a:rPr kumimoji="0" lang="en-ZA" sz="2200" b="1" i="0" u="none" strike="noStrike" kern="0" cap="none" spc="0" normalizeH="0" baseline="0" noProof="0" dirty="0">
                <a:ln>
                  <a:noFill/>
                </a:ln>
                <a:solidFill>
                  <a:srgbClr val="004F87"/>
                </a:solidFill>
                <a:effectLst/>
                <a:uLnTx/>
                <a:uFillTx/>
                <a:latin typeface="Arial Narrow" panose="020B0606020202030204" pitchFamily="34" charset="0"/>
                <a:ea typeface="+mj-ea"/>
                <a:cs typeface="+mj-cs"/>
              </a:rPr>
              <a:t>Less than three years Financial Periods</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GB"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A letter detailing that fact, signed by a duly authorised representative of the entity;</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GB"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The annual financial statements that the entity is able to provide, taking into account the period that it has been trading; and</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GB"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rPr>
              <a:t>Any other information or documentation which would provide more clarity on the financial history of the bidder.</a:t>
            </a:r>
            <a:endParaRPr kumimoji="0" lang="en-ZA" sz="2200" b="0" i="0" u="none" strike="noStrike" kern="0" cap="none" spc="0" normalizeH="0" baseline="0" noProof="0" dirty="0">
              <a:ln>
                <a:noFill/>
              </a:ln>
              <a:solidFill>
                <a:srgbClr val="004F87"/>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598305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F12C9-E55C-D3DB-0272-0373202F5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0C81A3-6907-2D0D-1FCA-71D027298BC6}"/>
              </a:ext>
            </a:extLst>
          </p:cNvPr>
          <p:cNvSpPr>
            <a:spLocks noGrp="1"/>
          </p:cNvSpPr>
          <p:nvPr>
            <p:ph type="title"/>
          </p:nvPr>
        </p:nvSpPr>
        <p:spPr>
          <a:xfrm>
            <a:off x="221227" y="365125"/>
            <a:ext cx="11861916" cy="1325563"/>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4.4 FINANCIAL ANALYSIS CONT.</a:t>
            </a:r>
          </a:p>
        </p:txBody>
      </p:sp>
      <p:pic>
        <p:nvPicPr>
          <p:cNvPr id="7" name="Picture 19">
            <a:extLst>
              <a:ext uri="{FF2B5EF4-FFF2-40B4-BE49-F238E27FC236}">
                <a16:creationId xmlns:a16="http://schemas.microsoft.com/office/drawing/2014/main" id="{55C1470B-5F9C-FB0E-47AA-2985C33365BB}"/>
              </a:ext>
            </a:extLst>
          </p:cNvPr>
          <p:cNvPicPr>
            <a:picLocks noChangeAspect="1"/>
          </p:cNvPicPr>
          <p:nvPr/>
        </p:nvPicPr>
        <p:blipFill rotWithShape="1">
          <a:blip r:embed="rId3"/>
          <a:srcRect l="9531" r="25874" b="-2"/>
          <a:stretch/>
        </p:blipFill>
        <p:spPr>
          <a:xfrm>
            <a:off x="8013970" y="1690688"/>
            <a:ext cx="4178030" cy="4171938"/>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3" name="Title 1">
            <a:extLst>
              <a:ext uri="{FF2B5EF4-FFF2-40B4-BE49-F238E27FC236}">
                <a16:creationId xmlns:a16="http://schemas.microsoft.com/office/drawing/2014/main" id="{74218D58-D528-549A-C10A-77476F69E25A}"/>
              </a:ext>
            </a:extLst>
          </p:cNvPr>
          <p:cNvSpPr txBox="1">
            <a:spLocks/>
          </p:cNvSpPr>
          <p:nvPr/>
        </p:nvSpPr>
        <p:spPr>
          <a:xfrm>
            <a:off x="221227" y="1000664"/>
            <a:ext cx="9923437" cy="486196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156082">
                    <a:lumMod val="75000"/>
                  </a:srgbClr>
                </a:solidFill>
                <a:effectLst/>
                <a:uLnTx/>
                <a:uFillTx/>
                <a:latin typeface="Arial Narrow" panose="020B0606020202030204" pitchFamily="34" charset="0"/>
                <a:cs typeface="Arial" panose="020B0604020202020204" pitchFamily="34" charset="0"/>
              </a:rPr>
              <a:t>4.4.3 FINANCIAL REQUIREMENTS CONT: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156082">
                  <a:lumMod val="75000"/>
                </a:srgbClr>
              </a:solidFill>
              <a:effectLst/>
              <a:uLnTx/>
              <a:uFillTx/>
              <a:latin typeface="Arial Narrow" panose="020B0606020202030204" pitchFamily="34" charset="0"/>
              <a:cs typeface="Arial" panose="020B060402020202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1800" b="1" i="0" u="none" strike="noStrike" kern="0" cap="none" spc="0" normalizeH="0" baseline="0" noProof="0" dirty="0">
                <a:ln>
                  <a:noFill/>
                </a:ln>
                <a:solidFill>
                  <a:srgbClr val="004F87"/>
                </a:solidFill>
                <a:effectLst/>
                <a:uLnTx/>
                <a:uFillTx/>
                <a:latin typeface="Arial Narrow" panose="020B0606020202030204" pitchFamily="34" charset="0"/>
              </a:rPr>
              <a:t>Joint Arrangements (JA)</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rPr>
              <a:t>Annual financial statements of the JA and legal agreement detailing the percentage of ownership of each entity.</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rPr>
              <a:t>Unincorporated JAs must submit separate F/S for each party to the JA.</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rPr>
              <a:t>Signed JA legal agreement</a:t>
            </a:r>
            <a:r>
              <a:rPr kumimoji="0" lang="en-ZA" sz="1800" b="0" i="1" u="none" strike="noStrike" kern="0" cap="none" spc="0" normalizeH="0" baseline="0" noProof="0" dirty="0">
                <a:ln>
                  <a:noFill/>
                </a:ln>
                <a:solidFill>
                  <a:srgbClr val="004F87"/>
                </a:solidFill>
                <a:effectLst/>
                <a:uLnTx/>
                <a:uFillTx/>
                <a:latin typeface="Arial Narrow" panose="020B0606020202030204" pitchFamily="34" charset="0"/>
              </a:rPr>
              <a:t>.</a:t>
            </a:r>
          </a:p>
          <a:p>
            <a:pPr marL="442912" marR="0" lvl="4" indent="0" algn="l" defTabSz="912813" rtl="0" eaLnBrk="1" fontAlgn="t" latinLnBrk="0" hangingPunct="1">
              <a:lnSpc>
                <a:spcPct val="150000"/>
              </a:lnSpc>
              <a:spcBef>
                <a:spcPct val="0"/>
              </a:spcBef>
              <a:spcAft>
                <a:spcPct val="0"/>
              </a:spcAft>
              <a:buClrTx/>
              <a:buSzPct val="75000"/>
              <a:buFont typeface="Times New Roman" pitchFamily="18" charset="0"/>
              <a:buNone/>
              <a:tabLst/>
              <a:defRPr/>
            </a:pPr>
            <a:endParaRPr kumimoji="0" lang="en-ZA" sz="1800" b="0" i="1" u="none" strike="noStrike" kern="0" cap="none" spc="0" normalizeH="0" baseline="0" noProof="0" dirty="0">
              <a:ln>
                <a:noFill/>
              </a:ln>
              <a:solidFill>
                <a:srgbClr val="004F87"/>
              </a:solidFill>
              <a:effectLst/>
              <a:uLnTx/>
              <a:uFillTx/>
              <a:latin typeface="Arial Narrow" panose="020B0606020202030204" pitchFamily="34" charset="0"/>
            </a:endParaRPr>
          </a:p>
          <a:p>
            <a:pPr marL="342900" marR="0" lvl="0" indent="-342900" algn="l" defTabSz="912813" rtl="0" eaLnBrk="1" fontAlgn="t" latinLnBrk="0" hangingPunct="1">
              <a:lnSpc>
                <a:spcPct val="150000"/>
              </a:lnSpc>
              <a:spcBef>
                <a:spcPct val="0"/>
              </a:spcBef>
              <a:spcAft>
                <a:spcPct val="0"/>
              </a:spcAft>
              <a:buClrTx/>
              <a:buSzPct val="120000"/>
              <a:buFont typeface="Arial" panose="020B0604020202020204" pitchFamily="34" charset="0"/>
              <a:buChar char="•"/>
              <a:tabLst/>
              <a:defRPr/>
            </a:pPr>
            <a:r>
              <a:rPr kumimoji="0" lang="en-ZA" sz="1800" b="1" i="0" u="none" strike="noStrike" kern="0" cap="none" spc="0" normalizeH="0" baseline="0" noProof="0" dirty="0">
                <a:ln>
                  <a:noFill/>
                </a:ln>
                <a:solidFill>
                  <a:srgbClr val="004F87"/>
                </a:solidFill>
                <a:effectLst/>
                <a:uLnTx/>
                <a:uFillTx/>
                <a:latin typeface="Arial Narrow" panose="020B0606020202030204" pitchFamily="34" charset="0"/>
              </a:rPr>
              <a:t>Financial statements in Bidding Companies Name</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rPr>
              <a:t>Financial statements must be in name of the bidding entity.</a:t>
            </a:r>
          </a:p>
          <a:p>
            <a:pPr marL="593725" marR="0" lvl="4" indent="-150813" algn="l" defTabSz="912813" rtl="0" eaLnBrk="1" fontAlgn="t" latinLnBrk="0" hangingPunct="1">
              <a:lnSpc>
                <a:spcPct val="150000"/>
              </a:lnSpc>
              <a:spcBef>
                <a:spcPct val="0"/>
              </a:spcBef>
              <a:spcAft>
                <a:spcPct val="0"/>
              </a:spcAft>
              <a:buClrTx/>
              <a:buSzPct val="75000"/>
              <a:buFont typeface="Wingdings" panose="05000000000000000000" pitchFamily="2" charset="2"/>
              <a:buChar char="ü"/>
              <a:tabLst/>
              <a:defRPr/>
            </a:pPr>
            <a:r>
              <a:rPr kumimoji="0" lang="en-ZA" sz="1800" b="0" i="0" u="none" strike="noStrike" kern="0" cap="none" spc="0" normalizeH="0" baseline="0" noProof="0" dirty="0">
                <a:ln>
                  <a:noFill/>
                </a:ln>
                <a:solidFill>
                  <a:srgbClr val="004F87"/>
                </a:solidFill>
                <a:effectLst/>
                <a:uLnTx/>
                <a:uFillTx/>
                <a:latin typeface="Arial Narrow" panose="020B0606020202030204" pitchFamily="34" charset="0"/>
              </a:rPr>
              <a:t>Subsidiary submitting holding company’s AFS must also furnish a Performance Guarantee from holding company.</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156082">
                  <a:lumMod val="75000"/>
                </a:srgb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860629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838199" y="365125"/>
            <a:ext cx="11244943" cy="1325563"/>
          </a:xfrm>
        </p:spPr>
        <p:txBody>
          <a:bodyPr>
            <a:normAutofit/>
          </a:bodyPr>
          <a:lstStyle/>
          <a:p>
            <a:r>
              <a:rPr lang="en-US" dirty="0">
                <a:solidFill>
                  <a:schemeClr val="accent1">
                    <a:lumMod val="75000"/>
                  </a:schemeClr>
                </a:solidFill>
                <a:latin typeface="Arial Narrow" panose="020B0606020202030204" pitchFamily="34" charset="0"/>
                <a:ea typeface="+mn-ea"/>
                <a:cs typeface="Arial" panose="020B0604020202020204" pitchFamily="34" charset="0"/>
              </a:rPr>
              <a:t>5</a:t>
            </a:r>
            <a:r>
              <a:rPr lang="en-US" sz="4400" dirty="0">
                <a:solidFill>
                  <a:schemeClr val="accent1">
                    <a:lumMod val="75000"/>
                  </a:schemeClr>
                </a:solidFill>
                <a:latin typeface="Arial Narrow" panose="020B0606020202030204" pitchFamily="34" charset="0"/>
                <a:ea typeface="+mn-ea"/>
                <a:cs typeface="Arial" panose="020B0604020202020204" pitchFamily="34" charset="0"/>
              </a:rPr>
              <a:t>.  RFP submission and contact details</a:t>
            </a:r>
          </a:p>
        </p:txBody>
      </p:sp>
      <p:sp>
        <p:nvSpPr>
          <p:cNvPr id="6" name="Rectangle 21">
            <a:extLst>
              <a:ext uri="{FF2B5EF4-FFF2-40B4-BE49-F238E27FC236}">
                <a16:creationId xmlns:a16="http://schemas.microsoft.com/office/drawing/2014/main" id="{0C17C280-2664-0393-0F42-EB0170F6AC65}"/>
              </a:ext>
            </a:extLst>
          </p:cNvPr>
          <p:cNvSpPr>
            <a:spLocks noGrp="1" noChangeArrowheads="1"/>
          </p:cNvSpPr>
          <p:nvPr>
            <p:ph sz="half" idx="1"/>
          </p:nvPr>
        </p:nvSpPr>
        <p:spPr bwMode="auto">
          <a:xfrm>
            <a:off x="1010920" y="1175385"/>
            <a:ext cx="8895080" cy="646331"/>
          </a:xfrm>
          <a:prstGeom prst="rect">
            <a:avLst/>
          </a:prstGeom>
          <a:noFill/>
          <a:ln w="9525">
            <a:noFill/>
            <a:miter lim="800000"/>
            <a:headEnd/>
            <a:tailEnd/>
          </a:ln>
        </p:spPr>
        <p:txBody>
          <a:bodyPr wrap="square">
            <a:spAutoFit/>
          </a:bodyPr>
          <a:lstStyle/>
          <a:p>
            <a:pPr algn="just"/>
            <a:r>
              <a:rPr lang="en-ZA" sz="2000" dirty="0">
                <a:solidFill>
                  <a:schemeClr val="tx2"/>
                </a:solidFill>
                <a:latin typeface="Arial Narrow" panose="020B0606020202030204" pitchFamily="34" charset="0"/>
                <a:cs typeface="Arial" panose="020B0604020202020204" pitchFamily="34" charset="0"/>
              </a:rPr>
              <a:t>Bidders must submit one (1) hard copy file and a USB with content of each file. </a:t>
            </a:r>
            <a:r>
              <a:rPr lang="en-ZA" sz="2000" b="1" dirty="0">
                <a:solidFill>
                  <a:schemeClr val="tx2"/>
                </a:solidFill>
                <a:latin typeface="Arial Narrow" panose="020B0606020202030204" pitchFamily="34" charset="0"/>
                <a:cs typeface="Arial" panose="020B0604020202020204" pitchFamily="34" charset="0"/>
              </a:rPr>
              <a:t>Refer to paragraph 6.5 of the Main RFP document</a:t>
            </a:r>
          </a:p>
        </p:txBody>
      </p:sp>
      <p:sp>
        <p:nvSpPr>
          <p:cNvPr id="7" name="Text Box 16">
            <a:extLst>
              <a:ext uri="{FF2B5EF4-FFF2-40B4-BE49-F238E27FC236}">
                <a16:creationId xmlns:a16="http://schemas.microsoft.com/office/drawing/2014/main" id="{BBE3DC92-5E90-20AA-9307-8EFC2216C451}"/>
              </a:ext>
            </a:extLst>
          </p:cNvPr>
          <p:cNvSpPr txBox="1">
            <a:spLocks noChangeArrowheads="1"/>
          </p:cNvSpPr>
          <p:nvPr/>
        </p:nvSpPr>
        <p:spPr bwMode="auto">
          <a:xfrm>
            <a:off x="3343471" y="2075067"/>
            <a:ext cx="292100" cy="369332"/>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a:defRPr/>
            </a:pPr>
            <a:r>
              <a:rPr lang="en-ZA" b="1" dirty="0"/>
              <a:t>1</a:t>
            </a:r>
            <a:endParaRPr lang="en-GB" b="1" dirty="0"/>
          </a:p>
        </p:txBody>
      </p:sp>
      <p:sp>
        <p:nvSpPr>
          <p:cNvPr id="8" name="TextBox 7">
            <a:extLst>
              <a:ext uri="{FF2B5EF4-FFF2-40B4-BE49-F238E27FC236}">
                <a16:creationId xmlns:a16="http://schemas.microsoft.com/office/drawing/2014/main" id="{0E85AE8D-D7CC-73EA-4D30-8BE6C748B298}"/>
              </a:ext>
            </a:extLst>
          </p:cNvPr>
          <p:cNvSpPr txBox="1"/>
          <p:nvPr/>
        </p:nvSpPr>
        <p:spPr>
          <a:xfrm>
            <a:off x="3158520" y="2435224"/>
            <a:ext cx="870751" cy="215444"/>
          </a:xfrm>
          <a:prstGeom prst="rect">
            <a:avLst/>
          </a:prstGeom>
          <a:noFill/>
        </p:spPr>
        <p:txBody>
          <a:bodyPr wrap="square" rtlCol="0">
            <a:spAutoFit/>
          </a:bodyPr>
          <a:lstStyle/>
          <a:p>
            <a:r>
              <a:rPr lang="en-US" sz="800" dirty="0"/>
              <a:t>H</a:t>
            </a:r>
            <a:r>
              <a:rPr lang="en-ZA" sz="800" dirty="0"/>
              <a:t>ard Copy File</a:t>
            </a:r>
          </a:p>
        </p:txBody>
      </p:sp>
      <p:pic>
        <p:nvPicPr>
          <p:cNvPr id="9" name="Picture 7" descr="Folder">
            <a:extLst>
              <a:ext uri="{FF2B5EF4-FFF2-40B4-BE49-F238E27FC236}">
                <a16:creationId xmlns:a16="http://schemas.microsoft.com/office/drawing/2014/main" id="{E7EBD6A7-7082-518B-65A8-6CE64F656E24}"/>
              </a:ext>
            </a:extLst>
          </p:cNvPr>
          <p:cNvPicPr>
            <a:picLocks noChangeAspect="1" noChangeArrowheads="1"/>
          </p:cNvPicPr>
          <p:nvPr/>
        </p:nvPicPr>
        <p:blipFill>
          <a:blip r:embed="rId2"/>
          <a:srcRect/>
          <a:stretch>
            <a:fillRect/>
          </a:stretch>
        </p:blipFill>
        <p:spPr bwMode="auto">
          <a:xfrm>
            <a:off x="2949771" y="2709883"/>
            <a:ext cx="1079500" cy="916660"/>
          </a:xfrm>
          <a:prstGeom prst="rect">
            <a:avLst/>
          </a:prstGeom>
          <a:noFill/>
          <a:ln w="9525">
            <a:noFill/>
            <a:miter lim="800000"/>
            <a:headEnd/>
            <a:tailEnd/>
          </a:ln>
        </p:spPr>
      </p:pic>
      <p:sp>
        <p:nvSpPr>
          <p:cNvPr id="10" name="Text Box 8">
            <a:extLst>
              <a:ext uri="{FF2B5EF4-FFF2-40B4-BE49-F238E27FC236}">
                <a16:creationId xmlns:a16="http://schemas.microsoft.com/office/drawing/2014/main" id="{38445450-E4F5-9E22-3D62-82929FA6C151}"/>
              </a:ext>
            </a:extLst>
          </p:cNvPr>
          <p:cNvSpPr txBox="1">
            <a:spLocks noChangeArrowheads="1"/>
          </p:cNvSpPr>
          <p:nvPr/>
        </p:nvSpPr>
        <p:spPr bwMode="auto">
          <a:xfrm flipV="1">
            <a:off x="4029271" y="2923082"/>
            <a:ext cx="397238" cy="379890"/>
          </a:xfrm>
          <a:prstGeom prst="rect">
            <a:avLst/>
          </a:prstGeom>
          <a:noFill/>
          <a:ln w="9525">
            <a:noFill/>
            <a:miter lim="800000"/>
            <a:headEnd/>
            <a:tailEnd/>
          </a:ln>
        </p:spPr>
        <p:txBody>
          <a:bodyPr wrap="square">
            <a:spAutoFit/>
          </a:bodyPr>
          <a:lstStyle/>
          <a:p>
            <a:pPr algn="l"/>
            <a:r>
              <a:rPr lang="en-ZA" sz="1800" dirty="0">
                <a:solidFill>
                  <a:schemeClr val="tx1"/>
                </a:solidFill>
              </a:rPr>
              <a:t>+</a:t>
            </a:r>
            <a:endParaRPr lang="en-GB" sz="1800" dirty="0">
              <a:solidFill>
                <a:schemeClr val="tx1"/>
              </a:solidFill>
            </a:endParaRPr>
          </a:p>
        </p:txBody>
      </p:sp>
      <p:sp>
        <p:nvSpPr>
          <p:cNvPr id="11" name="Text Box 16">
            <a:extLst>
              <a:ext uri="{FF2B5EF4-FFF2-40B4-BE49-F238E27FC236}">
                <a16:creationId xmlns:a16="http://schemas.microsoft.com/office/drawing/2014/main" id="{2F4BBD8A-4600-2619-AC5D-2F5B25BA3040}"/>
              </a:ext>
            </a:extLst>
          </p:cNvPr>
          <p:cNvSpPr txBox="1">
            <a:spLocks noChangeArrowheads="1"/>
          </p:cNvSpPr>
          <p:nvPr/>
        </p:nvSpPr>
        <p:spPr bwMode="auto">
          <a:xfrm>
            <a:off x="4831796" y="2075067"/>
            <a:ext cx="292100" cy="369332"/>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a:defRPr/>
            </a:pPr>
            <a:r>
              <a:rPr lang="en-ZA" b="1" dirty="0"/>
              <a:t>1</a:t>
            </a:r>
            <a:endParaRPr lang="en-GB" b="1" dirty="0"/>
          </a:p>
        </p:txBody>
      </p:sp>
      <p:sp>
        <p:nvSpPr>
          <p:cNvPr id="12" name="TextBox 11">
            <a:extLst>
              <a:ext uri="{FF2B5EF4-FFF2-40B4-BE49-F238E27FC236}">
                <a16:creationId xmlns:a16="http://schemas.microsoft.com/office/drawing/2014/main" id="{F25525B9-BCC4-68AA-F79B-8139A5FCD4E8}"/>
              </a:ext>
            </a:extLst>
          </p:cNvPr>
          <p:cNvSpPr txBox="1"/>
          <p:nvPr/>
        </p:nvSpPr>
        <p:spPr>
          <a:xfrm>
            <a:off x="4563377" y="2489688"/>
            <a:ext cx="1121039" cy="215444"/>
          </a:xfrm>
          <a:prstGeom prst="rect">
            <a:avLst/>
          </a:prstGeom>
          <a:noFill/>
        </p:spPr>
        <p:txBody>
          <a:bodyPr wrap="square" rtlCol="0">
            <a:spAutoFit/>
          </a:bodyPr>
          <a:lstStyle/>
          <a:p>
            <a:r>
              <a:rPr lang="en-US" sz="800" dirty="0"/>
              <a:t>Electric Submission</a:t>
            </a:r>
            <a:endParaRPr lang="en-ZA" sz="800" dirty="0"/>
          </a:p>
        </p:txBody>
      </p:sp>
      <p:pic>
        <p:nvPicPr>
          <p:cNvPr id="13" name="Picture 12">
            <a:extLst>
              <a:ext uri="{FF2B5EF4-FFF2-40B4-BE49-F238E27FC236}">
                <a16:creationId xmlns:a16="http://schemas.microsoft.com/office/drawing/2014/main" id="{1F629DE6-8B06-D8EA-A6E3-E53D9E267221}"/>
              </a:ext>
            </a:extLst>
          </p:cNvPr>
          <p:cNvPicPr>
            <a:picLocks noChangeAspect="1"/>
          </p:cNvPicPr>
          <p:nvPr/>
        </p:nvPicPr>
        <p:blipFill>
          <a:blip r:embed="rId3"/>
          <a:stretch>
            <a:fillRect/>
          </a:stretch>
        </p:blipFill>
        <p:spPr>
          <a:xfrm>
            <a:off x="4600276" y="2850065"/>
            <a:ext cx="1009650" cy="756694"/>
          </a:xfrm>
          <a:prstGeom prst="rect">
            <a:avLst/>
          </a:prstGeom>
        </p:spPr>
      </p:pic>
      <p:sp>
        <p:nvSpPr>
          <p:cNvPr id="14" name="Right Brace 13">
            <a:extLst>
              <a:ext uri="{FF2B5EF4-FFF2-40B4-BE49-F238E27FC236}">
                <a16:creationId xmlns:a16="http://schemas.microsoft.com/office/drawing/2014/main" id="{C492FEAD-A497-CCA3-5FA9-0B631ED0F347}"/>
              </a:ext>
            </a:extLst>
          </p:cNvPr>
          <p:cNvSpPr/>
          <p:nvPr/>
        </p:nvSpPr>
        <p:spPr bwMode="auto">
          <a:xfrm flipV="1">
            <a:off x="6578169" y="2544613"/>
            <a:ext cx="377952" cy="983359"/>
          </a:xfrm>
          <a:prstGeom prst="rightBrac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3810" tIns="0" rIns="3810" bIns="0" numCol="1" rtlCol="0" anchor="ctr"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Tx/>
              <a:buSzPct val="120000"/>
              <a:buFontTx/>
              <a:buNone/>
              <a:tabLst/>
            </a:pPr>
            <a:endParaRPr kumimoji="0" lang="en-ZA" sz="1600" b="1" i="0" u="none" strike="noStrike" cap="none" normalizeH="0" baseline="0" dirty="0">
              <a:ln>
                <a:noFill/>
              </a:ln>
              <a:solidFill>
                <a:schemeClr val="tx1"/>
              </a:solidFill>
              <a:effectLst/>
              <a:latin typeface="Arial" charset="0"/>
            </a:endParaRPr>
          </a:p>
        </p:txBody>
      </p:sp>
      <p:sp>
        <p:nvSpPr>
          <p:cNvPr id="15" name="TextBox 10">
            <a:extLst>
              <a:ext uri="{FF2B5EF4-FFF2-40B4-BE49-F238E27FC236}">
                <a16:creationId xmlns:a16="http://schemas.microsoft.com/office/drawing/2014/main" id="{251D7AAE-AC84-92E5-B92F-9FFA3D9BD205}"/>
              </a:ext>
            </a:extLst>
          </p:cNvPr>
          <p:cNvSpPr txBox="1">
            <a:spLocks noChangeArrowheads="1"/>
          </p:cNvSpPr>
          <p:nvPr/>
        </p:nvSpPr>
        <p:spPr bwMode="auto">
          <a:xfrm>
            <a:off x="3292415" y="3744973"/>
            <a:ext cx="2392001" cy="584775"/>
          </a:xfrm>
          <a:prstGeom prst="rect">
            <a:avLst/>
          </a:prstGeom>
          <a:noFill/>
          <a:ln w="9525">
            <a:noFill/>
            <a:miter lim="800000"/>
            <a:headEnd/>
            <a:tailEnd/>
          </a:ln>
        </p:spPr>
        <p:txBody>
          <a:bodyPr wrap="none">
            <a:spAutoFit/>
          </a:bodyPr>
          <a:lstStyle/>
          <a:p>
            <a:pPr algn="l"/>
            <a:r>
              <a:rPr lang="en-ZA" sz="3200" b="1" dirty="0">
                <a:solidFill>
                  <a:schemeClr val="tx2"/>
                </a:solidFill>
                <a:latin typeface="Arial Narrow" panose="020B0606020202030204" pitchFamily="34" charset="0"/>
              </a:rPr>
              <a:t>TENDER BOX</a:t>
            </a:r>
          </a:p>
        </p:txBody>
      </p:sp>
      <p:sp>
        <p:nvSpPr>
          <p:cNvPr id="16" name="TextBox 11">
            <a:extLst>
              <a:ext uri="{FF2B5EF4-FFF2-40B4-BE49-F238E27FC236}">
                <a16:creationId xmlns:a16="http://schemas.microsoft.com/office/drawing/2014/main" id="{9B37AEA6-AC20-76A3-173A-CD1242EA99AA}"/>
              </a:ext>
            </a:extLst>
          </p:cNvPr>
          <p:cNvSpPr txBox="1">
            <a:spLocks noChangeArrowheads="1"/>
          </p:cNvSpPr>
          <p:nvPr/>
        </p:nvSpPr>
        <p:spPr bwMode="auto">
          <a:xfrm>
            <a:off x="2349759" y="4329748"/>
            <a:ext cx="5429250" cy="646331"/>
          </a:xfrm>
          <a:prstGeom prst="rect">
            <a:avLst/>
          </a:prstGeom>
          <a:noFill/>
          <a:ln w="9525">
            <a:noFill/>
            <a:miter lim="800000"/>
            <a:headEnd/>
            <a:tailEnd/>
          </a:ln>
        </p:spPr>
        <p:txBody>
          <a:bodyPr wrap="square">
            <a:spAutoFit/>
          </a:bodyPr>
          <a:lstStyle/>
          <a:p>
            <a:pPr algn="ctr"/>
            <a:r>
              <a:rPr lang="en-ZA" dirty="0">
                <a:solidFill>
                  <a:schemeClr val="tx2"/>
                </a:solidFill>
                <a:latin typeface="Arial Narrow" panose="020B0606020202030204" pitchFamily="34" charset="0"/>
                <a:cs typeface="Arial" panose="020B0604020202020204" pitchFamily="34" charset="0"/>
              </a:rPr>
              <a:t>Tender Office SARS Procurement, Lehae La SARS Head Office,299 Bronkhorst Street Nieuw Muckleneuk</a:t>
            </a:r>
            <a:r>
              <a:rPr lang="en-ZA" sz="1800" dirty="0">
                <a:solidFill>
                  <a:schemeClr val="tx2"/>
                </a:solidFill>
                <a:latin typeface="Arial Narrow" panose="020B0606020202030204" pitchFamily="34" charset="0"/>
                <a:cs typeface="Arial" panose="020B0604020202020204" pitchFamily="34" charset="0"/>
              </a:rPr>
              <a:t>, Pretoria</a:t>
            </a:r>
          </a:p>
        </p:txBody>
      </p:sp>
      <p:sp>
        <p:nvSpPr>
          <p:cNvPr id="17" name="TextBox 12">
            <a:extLst>
              <a:ext uri="{FF2B5EF4-FFF2-40B4-BE49-F238E27FC236}">
                <a16:creationId xmlns:a16="http://schemas.microsoft.com/office/drawing/2014/main" id="{EC96F60C-B3B9-F404-4542-1DB77CB55725}"/>
              </a:ext>
            </a:extLst>
          </p:cNvPr>
          <p:cNvSpPr txBox="1">
            <a:spLocks noChangeArrowheads="1"/>
          </p:cNvSpPr>
          <p:nvPr/>
        </p:nvSpPr>
        <p:spPr bwMode="auto">
          <a:xfrm>
            <a:off x="1995753" y="5131962"/>
            <a:ext cx="8200494" cy="646331"/>
          </a:xfrm>
          <a:prstGeom prst="rect">
            <a:avLst/>
          </a:prstGeom>
          <a:noFill/>
          <a:ln w="9525">
            <a:noFill/>
            <a:miter lim="800000"/>
            <a:headEnd/>
            <a:tailEnd/>
          </a:ln>
        </p:spPr>
        <p:txBody>
          <a:bodyPr wrap="square">
            <a:spAutoFit/>
          </a:bodyPr>
          <a:lstStyle/>
          <a:p>
            <a:pPr indent="84138"/>
            <a:endParaRPr lang="en-ZA" sz="1800" dirty="0">
              <a:solidFill>
                <a:schemeClr val="tx2"/>
              </a:solidFill>
              <a:latin typeface="Arial" panose="020B0604020202020204" pitchFamily="34" charset="0"/>
              <a:cs typeface="Arial" panose="020B0604020202020204" pitchFamily="34" charset="0"/>
            </a:endParaRPr>
          </a:p>
          <a:p>
            <a:pPr indent="84138"/>
            <a:r>
              <a:rPr lang="en-ZA" sz="1800" dirty="0">
                <a:solidFill>
                  <a:schemeClr val="tx2"/>
                </a:solidFill>
                <a:latin typeface="Arial Narrow" panose="020B0606020202030204" pitchFamily="34" charset="0"/>
                <a:cs typeface="Arial" panose="020B0604020202020204" pitchFamily="34" charset="0"/>
              </a:rPr>
              <a:t>Any enquiries must be referred, in writing via email: </a:t>
            </a:r>
            <a:r>
              <a:rPr lang="en-ZA" dirty="0">
                <a:solidFill>
                  <a:schemeClr val="tx2"/>
                </a:solidFill>
                <a:latin typeface="Arial Narrow" panose="020B0606020202030204" pitchFamily="34" charset="0"/>
                <a:cs typeface="Arial" panose="020B0604020202020204" pitchFamily="34" charset="0"/>
                <a:hlinkClick r:id="rId4"/>
              </a:rPr>
              <a:t>tenderoffice@sars.gov.za</a:t>
            </a:r>
            <a:r>
              <a:rPr lang="en-ZA" dirty="0">
                <a:solidFill>
                  <a:schemeClr val="tx2"/>
                </a:solidFill>
                <a:latin typeface="Arial Narrow" panose="020B0606020202030204" pitchFamily="34" charset="0"/>
                <a:cs typeface="Arial" panose="020B0604020202020204" pitchFamily="34" charset="0"/>
              </a:rPr>
              <a:t> </a:t>
            </a:r>
            <a:r>
              <a:rPr lang="en-ZA" dirty="0">
                <a:solidFill>
                  <a:schemeClr val="tx2"/>
                </a:solidFill>
                <a:latin typeface="Arial" panose="020B0604020202020204" pitchFamily="34" charset="0"/>
                <a:cs typeface="Arial" panose="020B0604020202020204" pitchFamily="34" charset="0"/>
              </a:rPr>
              <a:t>        </a:t>
            </a:r>
          </a:p>
        </p:txBody>
      </p:sp>
      <p:cxnSp>
        <p:nvCxnSpPr>
          <p:cNvPr id="18" name="Straight Connector 17">
            <a:extLst>
              <a:ext uri="{FF2B5EF4-FFF2-40B4-BE49-F238E27FC236}">
                <a16:creationId xmlns:a16="http://schemas.microsoft.com/office/drawing/2014/main" id="{3AED7F9E-414E-5AC5-D827-7F050FDE1788}"/>
              </a:ext>
            </a:extLst>
          </p:cNvPr>
          <p:cNvCxnSpPr/>
          <p:nvPr/>
        </p:nvCxnSpPr>
        <p:spPr>
          <a:xfrm rot="10800000">
            <a:off x="1457960" y="5260143"/>
            <a:ext cx="8001000" cy="158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020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998-505A-A004-B139-4A829B250850}"/>
              </a:ext>
            </a:extLst>
          </p:cNvPr>
          <p:cNvSpPr>
            <a:spLocks noGrp="1"/>
          </p:cNvSpPr>
          <p:nvPr>
            <p:ph type="title"/>
          </p:nvPr>
        </p:nvSpPr>
        <p:spPr>
          <a:xfrm>
            <a:off x="838199" y="365125"/>
            <a:ext cx="11244943" cy="760729"/>
          </a:xfrm>
        </p:spPr>
        <p:txBody>
          <a:bodyPr>
            <a:normAutofit/>
          </a:bodyPr>
          <a:lstStyle/>
          <a:p>
            <a:r>
              <a:rPr lang="en-US" sz="3200" dirty="0">
                <a:solidFill>
                  <a:schemeClr val="accent1">
                    <a:lumMod val="75000"/>
                  </a:schemeClr>
                </a:solidFill>
                <a:latin typeface="Arial Narrow" panose="020B0606020202030204" pitchFamily="34" charset="0"/>
                <a:ea typeface="+mn-ea"/>
                <a:cs typeface="Arial" panose="020B0604020202020204" pitchFamily="34" charset="0"/>
              </a:rPr>
              <a:t>5.1 RFP TIMELINES</a:t>
            </a:r>
            <a:endParaRPr lang="en-US" sz="3200" dirty="0">
              <a:latin typeface="Arial Narrow" panose="020B060602020203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2D319193-2DA3-C46B-0F7B-D56AD4D34D36}"/>
              </a:ext>
            </a:extLst>
          </p:cNvPr>
          <p:cNvGraphicFramePr>
            <a:graphicFrameLocks noGrp="1"/>
          </p:cNvGraphicFramePr>
          <p:nvPr>
            <p:extLst>
              <p:ext uri="{D42A27DB-BD31-4B8C-83A1-F6EECF244321}">
                <p14:modId xmlns:p14="http://schemas.microsoft.com/office/powerpoint/2010/main" val="3695123953"/>
              </p:ext>
            </p:extLst>
          </p:nvPr>
        </p:nvGraphicFramePr>
        <p:xfrm>
          <a:off x="957943" y="860383"/>
          <a:ext cx="9778882" cy="4865504"/>
        </p:xfrm>
        <a:graphic>
          <a:graphicData uri="http://schemas.openxmlformats.org/drawingml/2006/table">
            <a:tbl>
              <a:tblPr firstRow="1" bandRow="1">
                <a:tableStyleId>{5C22544A-7EE6-4342-B048-85BDC9FD1C3A}</a:tableStyleId>
              </a:tblPr>
              <a:tblGrid>
                <a:gridCol w="4941412">
                  <a:extLst>
                    <a:ext uri="{9D8B030D-6E8A-4147-A177-3AD203B41FA5}">
                      <a16:colId xmlns:a16="http://schemas.microsoft.com/office/drawing/2014/main" val="1945109945"/>
                    </a:ext>
                  </a:extLst>
                </a:gridCol>
                <a:gridCol w="4837470">
                  <a:extLst>
                    <a:ext uri="{9D8B030D-6E8A-4147-A177-3AD203B41FA5}">
                      <a16:colId xmlns:a16="http://schemas.microsoft.com/office/drawing/2014/main" val="3449785096"/>
                    </a:ext>
                  </a:extLst>
                </a:gridCol>
              </a:tblGrid>
              <a:tr h="648289">
                <a:tc>
                  <a:txBody>
                    <a:bodyPr/>
                    <a:lstStyle/>
                    <a:p>
                      <a:r>
                        <a:rPr lang="en-ZA" sz="1800" dirty="0">
                          <a:latin typeface="Arial Narrow" panose="020B0606020202030204" pitchFamily="34" charset="0"/>
                          <a:cs typeface="Arial" panose="020B0604020202020204" pitchFamily="34" charset="0"/>
                        </a:rPr>
                        <a:t>ACTIVITY</a:t>
                      </a:r>
                    </a:p>
                  </a:txBody>
                  <a:tcPr/>
                </a:tc>
                <a:tc>
                  <a:txBody>
                    <a:bodyPr/>
                    <a:lstStyle/>
                    <a:p>
                      <a:r>
                        <a:rPr lang="en-ZA" sz="1800" dirty="0">
                          <a:latin typeface="Arial Narrow" panose="020B0606020202030204" pitchFamily="34" charset="0"/>
                          <a:cs typeface="Arial" panose="020B0604020202020204" pitchFamily="34" charset="0"/>
                        </a:rPr>
                        <a:t>DATE</a:t>
                      </a:r>
                    </a:p>
                  </a:txBody>
                  <a:tcPr/>
                </a:tc>
                <a:extLst>
                  <a:ext uri="{0D108BD9-81ED-4DB2-BD59-A6C34878D82A}">
                    <a16:rowId xmlns:a16="http://schemas.microsoft.com/office/drawing/2014/main" val="54260067"/>
                  </a:ext>
                </a:extLst>
              </a:tr>
              <a:tr h="1605746">
                <a:tc>
                  <a:txBody>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ZA" sz="1800" kern="1200" dirty="0">
                          <a:solidFill>
                            <a:schemeClr val="tx2"/>
                          </a:solidFill>
                          <a:latin typeface="Arial Narrow" panose="020B0606020202030204" pitchFamily="34" charset="0"/>
                          <a:ea typeface="+mn-ea"/>
                          <a:cs typeface="Arial" panose="020B0604020202020204" pitchFamily="34" charset="0"/>
                        </a:rPr>
                        <a:t>Advertisement of Bid in the:</a:t>
                      </a:r>
                    </a:p>
                    <a:p>
                      <a:pPr marL="2857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ZA" sz="1800" kern="1200" dirty="0">
                          <a:solidFill>
                            <a:schemeClr val="tx2"/>
                          </a:solidFill>
                          <a:latin typeface="Arial Narrow" panose="020B0606020202030204" pitchFamily="34" charset="0"/>
                          <a:ea typeface="+mn-ea"/>
                          <a:cs typeface="Arial" panose="020B0604020202020204" pitchFamily="34" charset="0"/>
                        </a:rPr>
                        <a:t>National Treasury e-Tender Portal.</a:t>
                      </a:r>
                    </a:p>
                    <a:p>
                      <a:pPr marL="2857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ZA" sz="1800" kern="1200" dirty="0">
                          <a:solidFill>
                            <a:schemeClr val="tx2"/>
                          </a:solidFill>
                          <a:latin typeface="Arial Narrow" panose="020B0606020202030204" pitchFamily="34" charset="0"/>
                          <a:ea typeface="+mn-ea"/>
                          <a:cs typeface="Arial" panose="020B0604020202020204" pitchFamily="34" charset="0"/>
                        </a:rPr>
                        <a:t>SARS website </a:t>
                      </a:r>
                    </a:p>
                  </a:txBody>
                  <a:tcPr anchor="ctr"/>
                </a:tc>
                <a:tc>
                  <a:txBody>
                    <a:bodyPr/>
                    <a:lstStyle/>
                    <a:p>
                      <a:r>
                        <a:rPr lang="en-US" sz="1800" kern="1200" dirty="0">
                          <a:solidFill>
                            <a:schemeClr val="tx2"/>
                          </a:solidFill>
                          <a:latin typeface="Arial Narrow" panose="020B0606020202030204" pitchFamily="34" charset="0"/>
                          <a:ea typeface="+mn-ea"/>
                          <a:cs typeface="Arial" panose="020B0604020202020204" pitchFamily="34" charset="0"/>
                        </a:rPr>
                        <a:t>1</a:t>
                      </a:r>
                      <a:r>
                        <a:rPr lang="en-ZA" sz="1800" kern="1200" dirty="0">
                          <a:solidFill>
                            <a:schemeClr val="tx2"/>
                          </a:solidFill>
                          <a:latin typeface="Arial Narrow" panose="020B0606020202030204" pitchFamily="34" charset="0"/>
                          <a:ea typeface="+mn-ea"/>
                          <a:cs typeface="Arial" panose="020B0604020202020204" pitchFamily="34" charset="0"/>
                        </a:rPr>
                        <a:t>8 September 2026</a:t>
                      </a:r>
                    </a:p>
                  </a:txBody>
                  <a:tcPr anchor="ctr"/>
                </a:tc>
                <a:extLst>
                  <a:ext uri="{0D108BD9-81ED-4DB2-BD59-A6C34878D82A}">
                    <a16:rowId xmlns:a16="http://schemas.microsoft.com/office/drawing/2014/main" val="719324787"/>
                  </a:ext>
                </a:extLst>
              </a:tr>
              <a:tr h="666602">
                <a:tc>
                  <a:txBody>
                    <a:bodyPr/>
                    <a:lstStyle/>
                    <a:p>
                      <a:pPr marL="0" algn="l" defTabSz="932962" rtl="0" eaLnBrk="1" latinLnBrk="0" hangingPunct="1"/>
                      <a:r>
                        <a:rPr lang="en-ZA" sz="1800" kern="1200" dirty="0">
                          <a:solidFill>
                            <a:schemeClr val="tx2"/>
                          </a:solidFill>
                          <a:latin typeface="Arial Narrow" panose="020B0606020202030204" pitchFamily="34" charset="0"/>
                          <a:ea typeface="+mn-ea"/>
                          <a:cs typeface="Arial" panose="020B0604020202020204" pitchFamily="34" charset="0"/>
                        </a:rPr>
                        <a:t>Non-compulsory virtual briefing session</a:t>
                      </a:r>
                    </a:p>
                  </a:txBody>
                  <a:tcPr anchor="ctr"/>
                </a:tc>
                <a:tc>
                  <a:txBody>
                    <a:bodyPr/>
                    <a:lstStyle/>
                    <a:p>
                      <a:r>
                        <a:rPr lang="en-ZA" sz="1800" kern="1200" dirty="0">
                          <a:solidFill>
                            <a:schemeClr val="tx2"/>
                          </a:solidFill>
                          <a:latin typeface="Arial Narrow" panose="020B0606020202030204" pitchFamily="34" charset="0"/>
                          <a:ea typeface="+mn-ea"/>
                          <a:cs typeface="Arial" panose="020B0604020202020204" pitchFamily="34" charset="0"/>
                        </a:rPr>
                        <a:t>2 October 2026</a:t>
                      </a:r>
                    </a:p>
                  </a:txBody>
                  <a:tcPr anchor="ctr"/>
                </a:tc>
                <a:extLst>
                  <a:ext uri="{0D108BD9-81ED-4DB2-BD59-A6C34878D82A}">
                    <a16:rowId xmlns:a16="http://schemas.microsoft.com/office/drawing/2014/main" val="3384964731"/>
                  </a:ext>
                </a:extLst>
              </a:tr>
              <a:tr h="6482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Arial Narrow" panose="020B0606020202030204" pitchFamily="34" charset="0"/>
                          <a:ea typeface="+mn-ea"/>
                          <a:cs typeface="Arial" panose="020B0604020202020204" pitchFamily="34" charset="0"/>
                        </a:rPr>
                        <a:t>Q&amp;A Open Period</a:t>
                      </a:r>
                    </a:p>
                  </a:txBody>
                  <a:tcPr anchor="ctr"/>
                </a:tc>
                <a:tc>
                  <a:txBody>
                    <a:bodyPr/>
                    <a:lstStyle/>
                    <a:p>
                      <a:r>
                        <a:rPr lang="en-US" sz="1800" kern="1200" dirty="0">
                          <a:solidFill>
                            <a:schemeClr val="tx2"/>
                          </a:solidFill>
                          <a:latin typeface="Arial Narrow" panose="020B0606020202030204" pitchFamily="34" charset="0"/>
                          <a:ea typeface="+mn-ea"/>
                          <a:cs typeface="Arial" panose="020B0604020202020204" pitchFamily="34" charset="0"/>
                        </a:rPr>
                        <a:t>1</a:t>
                      </a:r>
                      <a:r>
                        <a:rPr lang="en-ZA" sz="1800" kern="1200" dirty="0">
                          <a:solidFill>
                            <a:schemeClr val="tx2"/>
                          </a:solidFill>
                          <a:latin typeface="Arial Narrow" panose="020B0606020202030204" pitchFamily="34" charset="0"/>
                          <a:ea typeface="+mn-ea"/>
                          <a:cs typeface="Arial" panose="020B0604020202020204" pitchFamily="34" charset="0"/>
                        </a:rPr>
                        <a:t>8 September 2026 – 6 October 2026</a:t>
                      </a:r>
                    </a:p>
                  </a:txBody>
                  <a:tcPr anchor="ctr"/>
                </a:tc>
                <a:extLst>
                  <a:ext uri="{0D108BD9-81ED-4DB2-BD59-A6C34878D82A}">
                    <a16:rowId xmlns:a16="http://schemas.microsoft.com/office/drawing/2014/main" val="1407839868"/>
                  </a:ext>
                </a:extLst>
              </a:tr>
              <a:tr h="6482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Arial Narrow" panose="020B0606020202030204" pitchFamily="34" charset="0"/>
                          <a:ea typeface="+mn-ea"/>
                          <a:cs typeface="Arial" panose="020B0604020202020204" pitchFamily="34" charset="0"/>
                        </a:rPr>
                        <a:t>SARS response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noProof="0" dirty="0">
                          <a:solidFill>
                            <a:schemeClr val="tx2"/>
                          </a:solidFill>
                          <a:latin typeface="Arial Narrow" panose="020B0606020202030204" pitchFamily="34" charset="0"/>
                          <a:ea typeface="+mn-ea"/>
                          <a:cs typeface="Arial" panose="020B0604020202020204" pitchFamily="34" charset="0"/>
                        </a:rPr>
                        <a:t>8 October 2026</a:t>
                      </a:r>
                    </a:p>
                  </a:txBody>
                  <a:tcPr anchor="ctr"/>
                </a:tc>
                <a:extLst>
                  <a:ext uri="{0D108BD9-81ED-4DB2-BD59-A6C34878D82A}">
                    <a16:rowId xmlns:a16="http://schemas.microsoft.com/office/drawing/2014/main" val="1549903471"/>
                  </a:ext>
                </a:extLst>
              </a:tr>
              <a:tr h="6482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Arial Narrow" panose="020B0606020202030204" pitchFamily="34" charset="0"/>
                          <a:ea typeface="+mn-ea"/>
                          <a:cs typeface="Arial" panose="020B0604020202020204" pitchFamily="34" charset="0"/>
                        </a:rPr>
                        <a:t>Bid Closing Date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noProof="0" dirty="0">
                          <a:solidFill>
                            <a:srgbClr val="FF0000"/>
                          </a:solidFill>
                          <a:latin typeface="Arial Narrow" panose="020B0606020202030204" pitchFamily="34" charset="0"/>
                          <a:ea typeface="+mn-ea"/>
                          <a:cs typeface="Arial" panose="020B0604020202020204" pitchFamily="34" charset="0"/>
                        </a:rPr>
                        <a:t>21 October 2026 at 11:00am</a:t>
                      </a:r>
                      <a:endParaRPr lang="en-ZA" sz="1800" b="1" kern="1200" noProof="0" dirty="0">
                        <a:solidFill>
                          <a:srgbClr val="FF0000"/>
                        </a:solidFill>
                        <a:latin typeface="Arial Narrow" panose="020B0606020202030204" pitchFamily="34" charset="0"/>
                        <a:ea typeface="+mn-ea"/>
                        <a:cs typeface="Arial" panose="020B0604020202020204" pitchFamily="34" charset="0"/>
                      </a:endParaRPr>
                    </a:p>
                  </a:txBody>
                  <a:tcPr anchor="ctr"/>
                </a:tc>
                <a:extLst>
                  <a:ext uri="{0D108BD9-81ED-4DB2-BD59-A6C34878D82A}">
                    <a16:rowId xmlns:a16="http://schemas.microsoft.com/office/drawing/2014/main" val="4268033793"/>
                  </a:ext>
                </a:extLst>
              </a:tr>
            </a:tbl>
          </a:graphicData>
        </a:graphic>
      </p:graphicFrame>
    </p:spTree>
    <p:extLst>
      <p:ext uri="{BB962C8B-B14F-4D97-AF65-F5344CB8AC3E}">
        <p14:creationId xmlns:p14="http://schemas.microsoft.com/office/powerpoint/2010/main" val="2369364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5010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 dockstate="right" visibility="0" width="438" row="2">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90F6A97-15F5-4326-9149-7C38FAFABA68}">
  <we:reference id="wa200005566" version="3.0.0.2" store="en-US"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E440B59-DA84-4F8B-8D77-213EE2DC9BF8}">
  <we:reference id="wa200005669" version="2.0.0.0" store="en-US" storeType="OMEX"/>
  <we:alternateReferences>
    <we:reference id="wa200005669" version="2.0.0.0" store="wa20000566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328496E59F22D48B6B189086B28A035" ma:contentTypeVersion="4" ma:contentTypeDescription="Create a new document." ma:contentTypeScope="" ma:versionID="d3a7c9db9b4023869cefeefb87d377d3">
  <xsd:schema xmlns:xsd="http://www.w3.org/2001/XMLSchema" xmlns:xs="http://www.w3.org/2001/XMLSchema" xmlns:p="http://schemas.microsoft.com/office/2006/metadata/properties" xmlns:ns2="bca26e88-ed85-4ffc-8899-a627d8653918" targetNamespace="http://schemas.microsoft.com/office/2006/metadata/properties" ma:root="true" ma:fieldsID="fa50d85d324b4fd10b552914955f97f8" ns2:_="">
    <xsd:import namespace="bca26e88-ed85-4ffc-8899-a627d865391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a26e88-ed85-4ffc-8899-a627d8653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E82BA9-CFEE-4B89-ABC0-10558B5D991E}">
  <ds:schemaRefs>
    <ds:schemaRef ds:uri="http://purl.org/dc/dcmitype/"/>
    <ds:schemaRef ds:uri="http://purl.org/dc/elements/1.1/"/>
    <ds:schemaRef ds:uri="bca26e88-ed85-4ffc-8899-a627d8653918"/>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4B14197-CFB9-4F14-9BF8-8529DCC718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a26e88-ed85-4ffc-8899-a627d86539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D8F876-E29D-4CA2-88E2-E8C2296651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12553</TotalTime>
  <Words>905</Words>
  <Application>Microsoft Office PowerPoint</Application>
  <PresentationFormat>Widescreen</PresentationFormat>
  <Paragraphs>139</Paragraphs>
  <Slides>17</Slides>
  <Notes>3</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2</vt:i4>
      </vt:variant>
      <vt:variant>
        <vt:lpstr>Slide Titles</vt:lpstr>
      </vt:variant>
      <vt:variant>
        <vt:i4>17</vt:i4>
      </vt:variant>
    </vt:vector>
  </HeadingPairs>
  <TitlesOfParts>
    <vt:vector size="27" baseType="lpstr">
      <vt:lpstr>Aptos</vt:lpstr>
      <vt:lpstr>Arial</vt:lpstr>
      <vt:lpstr>Arial Narrow</vt:lpstr>
      <vt:lpstr>Lato</vt:lpstr>
      <vt:lpstr>Times New Roman</vt:lpstr>
      <vt:lpstr>Wingdings</vt:lpstr>
      <vt:lpstr>Office Theme</vt:lpstr>
      <vt:lpstr>Custom Design</vt:lpstr>
      <vt:lpstr>Acrobat Document</vt:lpstr>
      <vt:lpstr>Worksheet</vt:lpstr>
      <vt:lpstr>PowerPoint Presentation</vt:lpstr>
      <vt:lpstr>Table of Contents.</vt:lpstr>
      <vt:lpstr>1. INTRODUCTION: SARS TEAM</vt:lpstr>
      <vt:lpstr>2. PURPOSE</vt:lpstr>
      <vt:lpstr>2.1 PROCEDURES DURING BRIEFING SESSION</vt:lpstr>
      <vt:lpstr>2.2 GOVERNANCE REQUIREMENTS</vt:lpstr>
      <vt:lpstr>3. BACKGROUND AND SCOPE OF WORK </vt:lpstr>
      <vt:lpstr>4. BID EVALUATION PROCESS </vt:lpstr>
      <vt:lpstr>4.1 BID EVALUATION PROCESS – Technical Evaluation </vt:lpstr>
      <vt:lpstr>4.2 PRICING SCHEDULE</vt:lpstr>
      <vt:lpstr>4.3 SPECIFIC GOALS </vt:lpstr>
      <vt:lpstr>4.4 FINANCIAL ANALYSIS</vt:lpstr>
      <vt:lpstr>4.4 FINANCIAL ANALYSIS CONT.</vt:lpstr>
      <vt:lpstr>4.4 FINANCIAL ANALYSIS CONT.</vt:lpstr>
      <vt:lpstr>5.  RFP submission and contact details</vt:lpstr>
      <vt:lpstr>5.1 RFP TIMELINES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Funeka Simelane</dc:creator>
  <cp:lastModifiedBy>Nqobile Sbusisiwe Makhubu</cp:lastModifiedBy>
  <cp:revision>109</cp:revision>
  <dcterms:created xsi:type="dcterms:W3CDTF">2024-06-13T12:41:53Z</dcterms:created>
  <dcterms:modified xsi:type="dcterms:W3CDTF">2026-09-30T11:17:58Z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0x010100A328496E59F22D48B6B189086B28A035</vt:lpwstr>
  </property>
</Properties>
</file>