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8"/>
  </p:notesMasterIdLst>
  <p:handoutMasterIdLst>
    <p:handoutMasterId r:id="rId29"/>
  </p:handoutMasterIdLst>
  <p:sldIdLst>
    <p:sldId id="256" r:id="rId5"/>
    <p:sldId id="324" r:id="rId6"/>
    <p:sldId id="355" r:id="rId7"/>
    <p:sldId id="353" r:id="rId8"/>
    <p:sldId id="399" r:id="rId9"/>
    <p:sldId id="373" r:id="rId10"/>
    <p:sldId id="343" r:id="rId11"/>
    <p:sldId id="440" r:id="rId12"/>
    <p:sldId id="354" r:id="rId13"/>
    <p:sldId id="427" r:id="rId14"/>
    <p:sldId id="374" r:id="rId15"/>
    <p:sldId id="441" r:id="rId16"/>
    <p:sldId id="442" r:id="rId17"/>
    <p:sldId id="443" r:id="rId18"/>
    <p:sldId id="444" r:id="rId19"/>
    <p:sldId id="445" r:id="rId20"/>
    <p:sldId id="335" r:id="rId21"/>
    <p:sldId id="430" r:id="rId22"/>
    <p:sldId id="431" r:id="rId23"/>
    <p:sldId id="349" r:id="rId24"/>
    <p:sldId id="433" r:id="rId25"/>
    <p:sldId id="361" r:id="rId26"/>
    <p:sldId id="345" r:id="rId27"/>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532" autoAdjust="0"/>
  </p:normalViewPr>
  <p:slideViewPr>
    <p:cSldViewPr snapToGrid="0">
      <p:cViewPr>
        <p:scale>
          <a:sx n="80" d="100"/>
          <a:sy n="80" d="100"/>
        </p:scale>
        <p:origin x="-1493" y="-15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7" d="100"/>
          <a:sy n="77" d="100"/>
        </p:scale>
        <p:origin x="-2190"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49484" y="9429753"/>
            <a:ext cx="2946575" cy="496889"/>
          </a:xfrm>
          <a:prstGeom prst="rect">
            <a:avLst/>
          </a:prstGeom>
        </p:spPr>
        <p:txBody>
          <a:bodyPr vert="horz" lIns="91314" tIns="45657" rIns="91314" bIns="45657"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2" y="9430221"/>
            <a:ext cx="2946400" cy="496411"/>
          </a:xfrm>
          <a:prstGeom prst="rect">
            <a:avLst/>
          </a:prstGeom>
        </p:spPr>
        <p:txBody>
          <a:bodyPr vert="horz" lIns="92125" tIns="46063" rIns="92125" bIns="46063"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6576" cy="496889"/>
          </a:xfrm>
          <a:prstGeom prst="rect">
            <a:avLst/>
          </a:prstGeom>
        </p:spPr>
        <p:txBody>
          <a:bodyPr vert="horz" lIns="91314" tIns="45657" rIns="91314" bIns="45657"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849484" y="2"/>
            <a:ext cx="2946575" cy="496889"/>
          </a:xfrm>
          <a:prstGeom prst="rect">
            <a:avLst/>
          </a:prstGeom>
        </p:spPr>
        <p:txBody>
          <a:bodyPr vert="horz" lIns="91314" tIns="45657" rIns="91314" bIns="45657"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919163" y="744538"/>
            <a:ext cx="4962525" cy="3722687"/>
          </a:xfrm>
          <a:prstGeom prst="rect">
            <a:avLst/>
          </a:prstGeom>
          <a:noFill/>
          <a:ln w="12700">
            <a:solidFill>
              <a:prstClr val="black"/>
            </a:solidFill>
          </a:ln>
        </p:spPr>
        <p:txBody>
          <a:bodyPr vert="horz" lIns="91314" tIns="45657" rIns="91314" bIns="45657" rtlCol="0" anchor="ctr"/>
          <a:lstStyle/>
          <a:p>
            <a:pPr lvl="0"/>
            <a:endParaRPr lang="en-ZA" noProof="0" dirty="0"/>
          </a:p>
        </p:txBody>
      </p:sp>
      <p:sp>
        <p:nvSpPr>
          <p:cNvPr id="5" name="Notes Placeholder 4"/>
          <p:cNvSpPr>
            <a:spLocks noGrp="1"/>
          </p:cNvSpPr>
          <p:nvPr>
            <p:ph type="body" sz="quarter" idx="3"/>
          </p:nvPr>
        </p:nvSpPr>
        <p:spPr>
          <a:xfrm>
            <a:off x="679607" y="4716467"/>
            <a:ext cx="5438463" cy="4467225"/>
          </a:xfrm>
          <a:prstGeom prst="rect">
            <a:avLst/>
          </a:prstGeom>
        </p:spPr>
        <p:txBody>
          <a:bodyPr vert="horz" lIns="91314" tIns="45657" rIns="91314" bIns="4565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1" y="9429753"/>
            <a:ext cx="2946576" cy="496889"/>
          </a:xfrm>
          <a:prstGeom prst="rect">
            <a:avLst/>
          </a:prstGeom>
        </p:spPr>
        <p:txBody>
          <a:bodyPr vert="horz" lIns="91314" tIns="45657" rIns="91314" bIns="45657"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849484" y="9429753"/>
            <a:ext cx="2946575" cy="496889"/>
          </a:xfrm>
          <a:prstGeom prst="rect">
            <a:avLst/>
          </a:prstGeom>
        </p:spPr>
        <p:txBody>
          <a:bodyPr vert="horz" lIns="91314" tIns="45657" rIns="91314" bIns="45657"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3</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5</a:t>
            </a:fld>
            <a:endParaRPr lang="en-Z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7</a:t>
            </a:fld>
            <a:endParaRPr lang="en-Z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10</a:t>
            </a:fld>
            <a:endParaRPr lang="en-Z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11</a:t>
            </a:fld>
            <a:endParaRPr lang="en-ZA" dirty="0"/>
          </a:p>
        </p:txBody>
      </p:sp>
    </p:spTree>
    <p:extLst>
      <p:ext uri="{BB962C8B-B14F-4D97-AF65-F5344CB8AC3E}">
        <p14:creationId xmlns:p14="http://schemas.microsoft.com/office/powerpoint/2010/main" val="4045597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20</a:t>
            </a:fld>
            <a:endParaRPr lang="en-Z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21</a:t>
            </a:fld>
            <a:endParaRPr lang="en-Z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23</a:t>
            </a:fld>
            <a:endParaRPr lang="en-ZA" dirty="0"/>
          </a:p>
        </p:txBody>
      </p:sp>
    </p:spTree>
    <p:extLst>
      <p:ext uri="{BB962C8B-B14F-4D97-AF65-F5344CB8AC3E}">
        <p14:creationId xmlns:p14="http://schemas.microsoft.com/office/powerpoint/2010/main" val="29463512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330"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394" r:id="rId17" imgW="0" imgH="0" progId="">
                  <p:embed/>
                </p:oleObj>
              </mc:Choice>
              <mc:Fallback>
                <p:oleObj r:id="rId17"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4.wmf"/><Relationship Id="rId4"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mailto:tenderoffice@sars.gov.za"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mailto:tenderoffice@sars.gov.za"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8561" y="1249136"/>
            <a:ext cx="8240485" cy="1107996"/>
          </a:xfrm>
        </p:spPr>
        <p:txBody>
          <a:bodyPr/>
          <a:lstStyle/>
          <a:p>
            <a:r>
              <a:rPr lang="en-ZA" sz="2400" b="1" cap="all" dirty="0" smtClean="0"/>
              <a:t>SUPPLY, DELIVERY </a:t>
            </a:r>
            <a:r>
              <a:rPr lang="en-ZA" sz="2400" b="1" cap="all" dirty="0"/>
              <a:t>AND Installation OF pERMANENT </a:t>
            </a:r>
            <a:r>
              <a:rPr lang="en-ZA" sz="2400" b="1" cap="all" dirty="0" smtClean="0"/>
              <a:t>GENERATORS -GIYANI (a)</a:t>
            </a:r>
            <a:endParaRPr lang="en-ZA" sz="2400" b="1" cap="all" dirty="0"/>
          </a:p>
          <a:p>
            <a:endParaRPr lang="en-ZA" sz="2400" dirty="0"/>
          </a:p>
        </p:txBody>
      </p:sp>
      <p:sp>
        <p:nvSpPr>
          <p:cNvPr id="8" name="Subtitle 3"/>
          <p:cNvSpPr txBox="1">
            <a:spLocks/>
          </p:cNvSpPr>
          <p:nvPr/>
        </p:nvSpPr>
        <p:spPr bwMode="auto">
          <a:xfrm>
            <a:off x="1028700" y="2507878"/>
            <a:ext cx="7528560" cy="13234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a:t>
            </a:r>
            <a:r>
              <a:rPr lang="en-ZA" sz="2000" b="1" kern="0" noProof="0" dirty="0" smtClean="0">
                <a:solidFill>
                  <a:schemeClr val="bg1"/>
                </a:solidFill>
                <a:cs typeface="Arial" charset="0"/>
              </a:rPr>
              <a:t>20 February 2017 Time 11:00 am </a:t>
            </a:r>
            <a:endParaRPr kumimoji="0" lang="en-ZA" sz="2000" b="1" i="0" u="none" strike="noStrike" kern="0" cap="none" spc="0" normalizeH="0" baseline="0" noProof="0" dirty="0" smtClean="0">
              <a:ln>
                <a:noFill/>
              </a:ln>
              <a:solidFill>
                <a:schemeClr val="bg1"/>
              </a:solidFill>
              <a:effectLst/>
              <a:uLnTx/>
              <a:uFillTx/>
              <a:cs typeface="Arial" charset="0"/>
            </a:endParaRPr>
          </a:p>
          <a:p>
            <a:pPr marR="0" lvl="0" algn="l" defTabSz="912813" rtl="0" eaLnBrk="0" fontAlgn="base" latinLnBrk="0" hangingPunct="0">
              <a:lnSpc>
                <a:spcPct val="100000"/>
              </a:lnSpc>
              <a:spcBef>
                <a:spcPct val="0"/>
              </a:spcBef>
              <a:spcAft>
                <a:spcPct val="0"/>
              </a:spcAft>
              <a:buClrTx/>
              <a:buSzPct val="120000"/>
              <a:tabLst>
                <a:tab pos="2244725" algn="l"/>
                <a:tab pos="2336800" algn="l"/>
              </a:tabLst>
              <a:defRPr/>
            </a:pPr>
            <a:endParaRPr kumimoji="0" lang="en-ZA" sz="2000" b="1" i="0" u="none" strike="noStrike" kern="0" cap="none" spc="0" normalizeH="0" baseline="0" noProof="0" dirty="0" smtClean="0">
              <a:ln>
                <a:noFill/>
              </a:ln>
              <a:solidFill>
                <a:schemeClr val="bg1"/>
              </a:solidFill>
              <a:effectLst/>
              <a:uLnTx/>
              <a:uFillTx/>
              <a:cs typeface="Arial" charset="0"/>
            </a:endParaRPr>
          </a:p>
          <a:p>
            <a:pPr marR="0" lvl="0" algn="l" defTabSz="912813" rtl="0" eaLnBrk="0" fontAlgn="base" latinLnBrk="0" hangingPunct="0">
              <a:lnSpc>
                <a:spcPct val="100000"/>
              </a:lnSpc>
              <a:spcBef>
                <a:spcPct val="0"/>
              </a:spcBef>
              <a:spcAft>
                <a:spcPct val="0"/>
              </a:spcAft>
              <a:buClrTx/>
              <a:buSzPct val="120000"/>
              <a:tabLst>
                <a:tab pos="2244725" algn="l"/>
                <a:tab pos="2336800" algn="l"/>
              </a:tabLst>
              <a:defRPr/>
            </a:pPr>
            <a:r>
              <a:rPr kumimoji="0" lang="en-ZA" sz="2000" b="1" i="0" u="none" strike="noStrike" kern="0" cap="none" spc="0" normalizeH="0" baseline="0" noProof="0" dirty="0" smtClean="0">
                <a:ln>
                  <a:noFill/>
                </a:ln>
                <a:solidFill>
                  <a:schemeClr val="bg1"/>
                </a:solidFill>
                <a:effectLst/>
                <a:uLnTx/>
                <a:uFillTx/>
                <a:cs typeface="Arial" charset="0"/>
              </a:rPr>
              <a:t>RFP No</a:t>
            </a:r>
            <a:r>
              <a:rPr lang="en-ZA" sz="2000" b="1" kern="0" noProof="0" dirty="0" smtClean="0">
                <a:solidFill>
                  <a:schemeClr val="bg1"/>
                </a:solidFill>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RFP </a:t>
            </a:r>
            <a:r>
              <a:rPr lang="en-ZA" sz="2000" b="1" kern="0" dirty="0" smtClean="0">
                <a:solidFill>
                  <a:schemeClr val="bg1"/>
                </a:solidFill>
                <a:cs typeface="Arial" charset="0"/>
              </a:rPr>
              <a:t>43/2016</a:t>
            </a:r>
            <a:endParaRPr kumimoji="0" lang="en-ZA" sz="2000" b="1" i="0" u="none" strike="noStrike" kern="0" cap="none" spc="0" normalizeH="0" baseline="0" noProof="0" dirty="0" smtClean="0">
              <a:ln>
                <a:noFill/>
              </a:ln>
              <a:solidFill>
                <a:schemeClr val="bg1"/>
              </a:solidFill>
              <a:effectLst/>
              <a:uLnTx/>
              <a:uFillTx/>
              <a:cs typeface="Arial" charset="0"/>
            </a:endParaRPr>
          </a:p>
          <a:p>
            <a:pPr marR="0" lvl="0" algn="l" defTabSz="912813" rtl="0" eaLnBrk="0" fontAlgn="base" latinLnBrk="0" hangingPunct="0">
              <a:lnSpc>
                <a:spcPct val="100000"/>
              </a:lnSpc>
              <a:spcBef>
                <a:spcPct val="0"/>
              </a:spcBef>
              <a:spcAft>
                <a:spcPct val="0"/>
              </a:spcAft>
              <a:buClrTx/>
              <a:buSzPct val="120000"/>
              <a:tabLst/>
              <a:defRPr/>
            </a:pPr>
            <a:endParaRPr kumimoji="0" lang="en-ZA" sz="2000" b="1" i="0" u="none" strike="noStrike" kern="0" cap="none" spc="0" normalizeH="0" baseline="0" noProof="0" dirty="0" smtClean="0">
              <a:ln>
                <a:noFill/>
              </a:ln>
              <a:solidFill>
                <a:schemeClr val="bg1"/>
              </a:solidFill>
              <a:effectLst/>
              <a:uLnTx/>
              <a:uFillTx/>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0" y="6648006"/>
            <a:ext cx="862012" cy="184666"/>
          </a:xfrm>
        </p:spPr>
        <p:txBody>
          <a:bodyPr/>
          <a:lstStyle/>
          <a:p>
            <a:pPr algn="ctr">
              <a:defRPr/>
            </a:pPr>
            <a:fld id="{1D46AC71-C261-4AF3-BFB1-CCAEF8821007}" type="slidenum">
              <a:rPr lang="en-ZA" smtClean="0">
                <a:solidFill>
                  <a:schemeClr val="tx1"/>
                </a:solidFill>
              </a:rPr>
              <a:pPr algn="ctr">
                <a:defRPr/>
              </a:pPr>
              <a:t>10</a:t>
            </a:fld>
            <a:endParaRPr lang="en-ZA" dirty="0">
              <a:solidFill>
                <a:schemeClr val="tx1"/>
              </a:solidFill>
            </a:endParaRPr>
          </a:p>
        </p:txBody>
      </p:sp>
      <p:sp>
        <p:nvSpPr>
          <p:cNvPr id="6" name="Rectangle 11"/>
          <p:cNvSpPr>
            <a:spLocks noChangeArrowheads="1"/>
          </p:cNvSpPr>
          <p:nvPr/>
        </p:nvSpPr>
        <p:spPr bwMode="auto">
          <a:xfrm>
            <a:off x="545680" y="1652004"/>
            <a:ext cx="2082296" cy="546411"/>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dirty="0">
                <a:solidFill>
                  <a:schemeClr val="bg1"/>
                </a:solidFill>
              </a:rPr>
              <a:t>Pre-Qualification</a:t>
            </a:r>
          </a:p>
        </p:txBody>
      </p:sp>
      <p:sp>
        <p:nvSpPr>
          <p:cNvPr id="7" name="AutoShape 74"/>
          <p:cNvSpPr>
            <a:spLocks noChangeArrowheads="1"/>
          </p:cNvSpPr>
          <p:nvPr/>
        </p:nvSpPr>
        <p:spPr bwMode="auto">
          <a:xfrm>
            <a:off x="150853" y="758100"/>
            <a:ext cx="2871950"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9" name="Text Box 75"/>
          <p:cNvSpPr txBox="1">
            <a:spLocks noChangeArrowheads="1"/>
          </p:cNvSpPr>
          <p:nvPr/>
        </p:nvSpPr>
        <p:spPr bwMode="auto">
          <a:xfrm>
            <a:off x="548957" y="967197"/>
            <a:ext cx="891042"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dirty="0">
                <a:solidFill>
                  <a:schemeClr val="tx2"/>
                </a:solidFill>
              </a:rPr>
              <a:t>Gate </a:t>
            </a:r>
            <a:r>
              <a:rPr lang="en-ZA" dirty="0" smtClean="0">
                <a:solidFill>
                  <a:schemeClr val="tx2"/>
                </a:solidFill>
              </a:rPr>
              <a:t>0</a:t>
            </a:r>
            <a:endParaRPr lang="en-GB" dirty="0">
              <a:solidFill>
                <a:schemeClr val="tx2"/>
              </a:solidFill>
            </a:endParaRPr>
          </a:p>
        </p:txBody>
      </p:sp>
      <p:sp>
        <p:nvSpPr>
          <p:cNvPr id="10" name="Rectangle 12"/>
          <p:cNvSpPr>
            <a:spLocks noChangeArrowheads="1"/>
          </p:cNvSpPr>
          <p:nvPr/>
        </p:nvSpPr>
        <p:spPr bwMode="auto">
          <a:xfrm>
            <a:off x="321245" y="5475793"/>
            <a:ext cx="1518490" cy="456507"/>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a:solidFill>
                  <a:schemeClr val="bg1"/>
                </a:solidFill>
              </a:rPr>
              <a:t>BEE</a:t>
            </a:r>
          </a:p>
        </p:txBody>
      </p:sp>
      <p:sp>
        <p:nvSpPr>
          <p:cNvPr id="11" name="Rectangle 11"/>
          <p:cNvSpPr>
            <a:spLocks noChangeArrowheads="1"/>
          </p:cNvSpPr>
          <p:nvPr/>
        </p:nvSpPr>
        <p:spPr bwMode="auto">
          <a:xfrm>
            <a:off x="1974934" y="5475793"/>
            <a:ext cx="928695" cy="447814"/>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smtClean="0">
                <a:solidFill>
                  <a:schemeClr val="bg1"/>
                </a:solidFill>
              </a:rPr>
              <a:t>10 points</a:t>
            </a:r>
            <a:endParaRPr lang="en-US" sz="1200" dirty="0">
              <a:solidFill>
                <a:schemeClr val="bg1"/>
              </a:solidFill>
            </a:endParaRPr>
          </a:p>
        </p:txBody>
      </p:sp>
      <p:sp>
        <p:nvSpPr>
          <p:cNvPr id="12" name="AutoShape 90"/>
          <p:cNvSpPr>
            <a:spLocks noChangeArrowheads="1"/>
          </p:cNvSpPr>
          <p:nvPr/>
        </p:nvSpPr>
        <p:spPr bwMode="auto">
          <a:xfrm>
            <a:off x="154092" y="4991080"/>
            <a:ext cx="2879725" cy="1613014"/>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3" name="Text Box 91"/>
          <p:cNvSpPr txBox="1">
            <a:spLocks noChangeArrowheads="1"/>
          </p:cNvSpPr>
          <p:nvPr/>
        </p:nvSpPr>
        <p:spPr bwMode="auto">
          <a:xfrm>
            <a:off x="400098" y="5066370"/>
            <a:ext cx="947058"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defPPr>
              <a:defRPr lang="en-US"/>
            </a:defPPr>
            <a:lvl1pPr>
              <a:defRPr>
                <a:solidFill>
                  <a:schemeClr val="tx2"/>
                </a:solidFill>
              </a:defRPr>
            </a:lvl1pPr>
          </a:lstStyle>
          <a:p>
            <a:r>
              <a:rPr lang="en-ZA" dirty="0"/>
              <a:t>Gate 2</a:t>
            </a:r>
            <a:endParaRPr lang="en-GB" dirty="0"/>
          </a:p>
        </p:txBody>
      </p:sp>
      <p:sp>
        <p:nvSpPr>
          <p:cNvPr id="14" name="Rectangle 12"/>
          <p:cNvSpPr>
            <a:spLocks noChangeArrowheads="1"/>
          </p:cNvSpPr>
          <p:nvPr/>
        </p:nvSpPr>
        <p:spPr bwMode="auto">
          <a:xfrm>
            <a:off x="312869" y="6020263"/>
            <a:ext cx="1518489" cy="456507"/>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a:solidFill>
                  <a:schemeClr val="bg1"/>
                </a:solidFill>
              </a:rPr>
              <a:t>Price</a:t>
            </a:r>
          </a:p>
        </p:txBody>
      </p:sp>
      <p:sp>
        <p:nvSpPr>
          <p:cNvPr id="15" name="Rectangle 11"/>
          <p:cNvSpPr>
            <a:spLocks noChangeArrowheads="1"/>
          </p:cNvSpPr>
          <p:nvPr/>
        </p:nvSpPr>
        <p:spPr bwMode="auto">
          <a:xfrm>
            <a:off x="1976843" y="6024608"/>
            <a:ext cx="928694" cy="447815"/>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smtClean="0">
                <a:solidFill>
                  <a:schemeClr val="bg1"/>
                </a:solidFill>
              </a:rPr>
              <a:t>90 points</a:t>
            </a:r>
            <a:endParaRPr lang="en-US" sz="1200" dirty="0">
              <a:solidFill>
                <a:schemeClr val="bg1"/>
              </a:solidFill>
            </a:endParaRPr>
          </a:p>
        </p:txBody>
      </p:sp>
      <p:sp>
        <p:nvSpPr>
          <p:cNvPr id="16" name="Text Box 98"/>
          <p:cNvSpPr txBox="1">
            <a:spLocks noChangeArrowheads="1"/>
          </p:cNvSpPr>
          <p:nvPr/>
        </p:nvSpPr>
        <p:spPr bwMode="auto">
          <a:xfrm>
            <a:off x="3339463" y="758100"/>
            <a:ext cx="5099686" cy="1869743"/>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lgn="l">
              <a:buFontTx/>
              <a:buChar char="•"/>
            </a:pPr>
            <a:r>
              <a:rPr lang="en-ZA" sz="1050" dirty="0">
                <a:solidFill>
                  <a:schemeClr val="tx2"/>
                </a:solidFill>
              </a:rPr>
              <a:t> </a:t>
            </a:r>
            <a:r>
              <a:rPr lang="en-ZA" sz="1050" dirty="0" smtClean="0">
                <a:solidFill>
                  <a:schemeClr val="tx2"/>
                </a:solidFill>
              </a:rPr>
              <a:t> Tax </a:t>
            </a:r>
            <a:r>
              <a:rPr lang="en-ZA" sz="1050" dirty="0">
                <a:solidFill>
                  <a:schemeClr val="tx2"/>
                </a:solidFill>
              </a:rPr>
              <a:t>Clearance Certificate SBD </a:t>
            </a:r>
            <a:r>
              <a:rPr lang="en-ZA" sz="1050" dirty="0" smtClean="0">
                <a:solidFill>
                  <a:schemeClr val="tx2"/>
                </a:solidFill>
              </a:rPr>
              <a:t>2 &amp; 2.1</a:t>
            </a:r>
            <a:endParaRPr lang="en-ZA" sz="1050" dirty="0">
              <a:solidFill>
                <a:schemeClr val="tx2"/>
              </a:solidFill>
            </a:endParaRPr>
          </a:p>
          <a:p>
            <a:pPr algn="l">
              <a:buFontTx/>
              <a:buChar char="•"/>
            </a:pPr>
            <a:r>
              <a:rPr lang="en-ZA" sz="1050" dirty="0" smtClean="0">
                <a:solidFill>
                  <a:schemeClr val="tx2"/>
                </a:solidFill>
              </a:rPr>
              <a:t>   </a:t>
            </a:r>
            <a:r>
              <a:rPr lang="en-ZA" sz="1050" dirty="0">
                <a:solidFill>
                  <a:schemeClr val="tx2"/>
                </a:solidFill>
              </a:rPr>
              <a:t>Invitation to Bid SBD </a:t>
            </a:r>
            <a:r>
              <a:rPr lang="en-ZA" sz="1050" dirty="0" smtClean="0">
                <a:solidFill>
                  <a:schemeClr val="tx2"/>
                </a:solidFill>
              </a:rPr>
              <a:t>1</a:t>
            </a:r>
          </a:p>
          <a:p>
            <a:pPr algn="l">
              <a:buFontTx/>
              <a:buChar char="•"/>
            </a:pPr>
            <a:r>
              <a:rPr lang="en-ZA" sz="1050" dirty="0">
                <a:solidFill>
                  <a:schemeClr val="tx2"/>
                </a:solidFill>
              </a:rPr>
              <a:t> </a:t>
            </a:r>
            <a:r>
              <a:rPr lang="en-ZA" sz="1050" dirty="0" smtClean="0">
                <a:solidFill>
                  <a:schemeClr val="tx2"/>
                </a:solidFill>
              </a:rPr>
              <a:t>  SARS </a:t>
            </a:r>
            <a:r>
              <a:rPr lang="en-ZA" sz="1050" dirty="0">
                <a:solidFill>
                  <a:schemeClr val="tx2"/>
                </a:solidFill>
              </a:rPr>
              <a:t>Oath of </a:t>
            </a:r>
            <a:r>
              <a:rPr lang="en-ZA" sz="1050" dirty="0" smtClean="0">
                <a:solidFill>
                  <a:schemeClr val="tx2"/>
                </a:solidFill>
              </a:rPr>
              <a:t>Secrecy</a:t>
            </a:r>
            <a:endParaRPr lang="en-ZA" sz="1050" dirty="0">
              <a:solidFill>
                <a:schemeClr val="tx2"/>
              </a:solidFill>
            </a:endParaRPr>
          </a:p>
          <a:p>
            <a:pPr algn="l">
              <a:buFontTx/>
              <a:buChar char="•"/>
            </a:pPr>
            <a:r>
              <a:rPr lang="en-ZA" sz="1050" dirty="0">
                <a:solidFill>
                  <a:schemeClr val="tx2"/>
                </a:solidFill>
              </a:rPr>
              <a:t> </a:t>
            </a:r>
            <a:r>
              <a:rPr lang="en-ZA" sz="1050" dirty="0" smtClean="0">
                <a:solidFill>
                  <a:schemeClr val="tx2"/>
                </a:solidFill>
              </a:rPr>
              <a:t>  Declaration </a:t>
            </a:r>
            <a:r>
              <a:rPr lang="en-ZA" sz="1050" dirty="0">
                <a:solidFill>
                  <a:schemeClr val="tx2"/>
                </a:solidFill>
              </a:rPr>
              <a:t>of </a:t>
            </a:r>
            <a:r>
              <a:rPr lang="en-ZA" sz="1050" dirty="0" smtClean="0">
                <a:solidFill>
                  <a:schemeClr val="tx2"/>
                </a:solidFill>
              </a:rPr>
              <a:t>interest </a:t>
            </a:r>
            <a:r>
              <a:rPr lang="en-ZA" sz="1050" dirty="0">
                <a:solidFill>
                  <a:schemeClr val="tx2"/>
                </a:solidFill>
              </a:rPr>
              <a:t>SBD </a:t>
            </a:r>
            <a:r>
              <a:rPr lang="en-ZA" sz="1050" dirty="0" smtClean="0">
                <a:solidFill>
                  <a:schemeClr val="tx2"/>
                </a:solidFill>
              </a:rPr>
              <a:t>4</a:t>
            </a:r>
          </a:p>
          <a:p>
            <a:pPr algn="l">
              <a:buFontTx/>
              <a:buChar char="•"/>
            </a:pPr>
            <a:r>
              <a:rPr lang="en-ZA" sz="1050" dirty="0">
                <a:solidFill>
                  <a:schemeClr val="tx2"/>
                </a:solidFill>
              </a:rPr>
              <a:t> </a:t>
            </a:r>
            <a:r>
              <a:rPr lang="en-ZA" sz="1050" dirty="0" smtClean="0">
                <a:solidFill>
                  <a:schemeClr val="tx2"/>
                </a:solidFill>
              </a:rPr>
              <a:t>  Preference Point Claim form- SBD 6.1</a:t>
            </a:r>
            <a:endParaRPr lang="en-ZA" sz="1050" dirty="0">
              <a:solidFill>
                <a:schemeClr val="tx2"/>
              </a:solidFill>
            </a:endParaRPr>
          </a:p>
          <a:p>
            <a:pPr algn="l">
              <a:buFontTx/>
              <a:buChar char="•"/>
            </a:pPr>
            <a:r>
              <a:rPr lang="en-ZA" sz="1050" dirty="0">
                <a:solidFill>
                  <a:schemeClr val="tx2"/>
                </a:solidFill>
                <a:cs typeface="Times New Roman" pitchFamily="18" charset="0"/>
              </a:rPr>
              <a:t> </a:t>
            </a:r>
            <a:r>
              <a:rPr lang="en-ZA" sz="1050" dirty="0" smtClean="0">
                <a:solidFill>
                  <a:schemeClr val="tx2"/>
                </a:solidFill>
                <a:cs typeface="Times New Roman" pitchFamily="18" charset="0"/>
              </a:rPr>
              <a:t>  Declaration </a:t>
            </a:r>
            <a:r>
              <a:rPr lang="en-ZA" sz="1050" dirty="0">
                <a:solidFill>
                  <a:schemeClr val="tx2"/>
                </a:solidFill>
                <a:cs typeface="Times New Roman" pitchFamily="18" charset="0"/>
              </a:rPr>
              <a:t>of </a:t>
            </a:r>
            <a:r>
              <a:rPr lang="en-ZA" sz="1050" dirty="0" smtClean="0">
                <a:solidFill>
                  <a:schemeClr val="tx2"/>
                </a:solidFill>
                <a:cs typeface="Times New Roman" pitchFamily="18" charset="0"/>
              </a:rPr>
              <a:t>Bidder’s </a:t>
            </a:r>
            <a:r>
              <a:rPr lang="en-ZA" sz="1050" dirty="0">
                <a:solidFill>
                  <a:schemeClr val="tx2"/>
                </a:solidFill>
                <a:cs typeface="Times New Roman" pitchFamily="18" charset="0"/>
              </a:rPr>
              <a:t>Past </a:t>
            </a:r>
            <a:r>
              <a:rPr lang="en-ZA" sz="1050" dirty="0" smtClean="0">
                <a:solidFill>
                  <a:schemeClr val="tx2"/>
                </a:solidFill>
                <a:cs typeface="Times New Roman" pitchFamily="18" charset="0"/>
              </a:rPr>
              <a:t>SCM </a:t>
            </a:r>
            <a:r>
              <a:rPr lang="en-ZA" sz="1050" dirty="0">
                <a:solidFill>
                  <a:schemeClr val="tx2"/>
                </a:solidFill>
                <a:cs typeface="Times New Roman" pitchFamily="18" charset="0"/>
              </a:rPr>
              <a:t>Practices – SBD 8</a:t>
            </a:r>
          </a:p>
          <a:p>
            <a:pPr algn="l">
              <a:buFontTx/>
              <a:buChar char="•"/>
            </a:pPr>
            <a:r>
              <a:rPr lang="en-ZA" sz="1050" dirty="0" smtClean="0">
                <a:solidFill>
                  <a:schemeClr val="tx2"/>
                </a:solidFill>
                <a:cs typeface="Times New Roman" pitchFamily="18" charset="0"/>
              </a:rPr>
              <a:t>   Certificate of Independent Bid Determination – SBD 9</a:t>
            </a:r>
          </a:p>
          <a:p>
            <a:pPr>
              <a:buFontTx/>
              <a:buChar char="•"/>
            </a:pPr>
            <a:r>
              <a:rPr lang="en-ZA" sz="1050" dirty="0" smtClean="0">
                <a:solidFill>
                  <a:schemeClr val="tx2"/>
                </a:solidFill>
                <a:cs typeface="Times New Roman" pitchFamily="18" charset="0"/>
              </a:rPr>
              <a:t>Supplier  Cost and </a:t>
            </a:r>
            <a:r>
              <a:rPr lang="en-ZA" sz="1050" dirty="0">
                <a:solidFill>
                  <a:schemeClr val="tx2"/>
                </a:solidFill>
                <a:cs typeface="Times New Roman" pitchFamily="18" charset="0"/>
              </a:rPr>
              <a:t>Risk Assessment   </a:t>
            </a:r>
            <a:r>
              <a:rPr lang="en-ZA" sz="1050" dirty="0" smtClean="0">
                <a:solidFill>
                  <a:schemeClr val="tx2"/>
                </a:solidFill>
                <a:cs typeface="Times New Roman" pitchFamily="18" charset="0"/>
              </a:rPr>
              <a:t>Questionnaire-no9</a:t>
            </a:r>
          </a:p>
          <a:p>
            <a:pPr>
              <a:buFontTx/>
              <a:buChar char="•"/>
            </a:pPr>
            <a:r>
              <a:rPr lang="en-ZA" sz="1050" dirty="0" smtClean="0">
                <a:solidFill>
                  <a:schemeClr val="tx2"/>
                </a:solidFill>
              </a:rPr>
              <a:t>SARS RFP43-2016 Response Checklist Template – no 11 </a:t>
            </a:r>
          </a:p>
          <a:p>
            <a:pPr>
              <a:buFontTx/>
              <a:buChar char="•"/>
            </a:pPr>
            <a:r>
              <a:rPr lang="en-ZA" sz="1050" dirty="0">
                <a:solidFill>
                  <a:schemeClr val="tx2"/>
                </a:solidFill>
                <a:cs typeface="Times New Roman" pitchFamily="18" charset="0"/>
              </a:rPr>
              <a:t>Audited/Reviewed Annual Financial Statements for three reporting periods</a:t>
            </a:r>
          </a:p>
          <a:p>
            <a:pPr algn="l"/>
            <a:r>
              <a:rPr lang="en-ZA" sz="1050" dirty="0" smtClean="0">
                <a:solidFill>
                  <a:schemeClr val="tx2"/>
                </a:solidFill>
                <a:cs typeface="Times New Roman" pitchFamily="18" charset="0"/>
              </a:rPr>
              <a:t>  </a:t>
            </a:r>
          </a:p>
        </p:txBody>
      </p:sp>
      <p:sp>
        <p:nvSpPr>
          <p:cNvPr id="17" name="Text Box 99"/>
          <p:cNvSpPr txBox="1">
            <a:spLocks noChangeArrowheads="1"/>
          </p:cNvSpPr>
          <p:nvPr/>
        </p:nvSpPr>
        <p:spPr bwMode="auto">
          <a:xfrm>
            <a:off x="5272180" y="3531133"/>
            <a:ext cx="1953069" cy="1200329"/>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buFont typeface="Arial" pitchFamily="34" charset="0"/>
              <a:buChar char="•"/>
            </a:pPr>
            <a:r>
              <a:rPr lang="en-ZA" sz="1200" dirty="0" smtClean="0">
                <a:solidFill>
                  <a:schemeClr val="accent2">
                    <a:lumMod val="50000"/>
                  </a:schemeClr>
                </a:solidFill>
              </a:rPr>
              <a:t>Schedule of Information and Technical Specification  Sheet </a:t>
            </a:r>
          </a:p>
          <a:p>
            <a:pPr marL="171450" indent="-171450">
              <a:buFont typeface="Arial" pitchFamily="34" charset="0"/>
              <a:buChar char="•"/>
            </a:pPr>
            <a:r>
              <a:rPr lang="en-ZA" sz="1200" dirty="0" smtClean="0">
                <a:solidFill>
                  <a:schemeClr val="accent2">
                    <a:lumMod val="50000"/>
                  </a:schemeClr>
                </a:solidFill>
              </a:rPr>
              <a:t>Technical Evaluation sheet  </a:t>
            </a:r>
          </a:p>
        </p:txBody>
      </p:sp>
      <p:sp>
        <p:nvSpPr>
          <p:cNvPr id="18" name="AutoShape 90"/>
          <p:cNvSpPr>
            <a:spLocks noChangeArrowheads="1"/>
          </p:cNvSpPr>
          <p:nvPr/>
        </p:nvSpPr>
        <p:spPr bwMode="auto">
          <a:xfrm>
            <a:off x="154092" y="3007359"/>
            <a:ext cx="5058255" cy="1778001"/>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9" name="Rectangle 12"/>
          <p:cNvSpPr>
            <a:spLocks noChangeArrowheads="1"/>
          </p:cNvSpPr>
          <p:nvPr/>
        </p:nvSpPr>
        <p:spPr bwMode="auto">
          <a:xfrm>
            <a:off x="2319782" y="3796712"/>
            <a:ext cx="1620456" cy="607282"/>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a:solidFill>
                  <a:schemeClr val="bg1"/>
                </a:solidFill>
              </a:rPr>
              <a:t>Desktop Technical Analysis</a:t>
            </a:r>
          </a:p>
        </p:txBody>
      </p:sp>
      <p:sp>
        <p:nvSpPr>
          <p:cNvPr id="20" name="Rectangle 11"/>
          <p:cNvSpPr>
            <a:spLocks noChangeArrowheads="1"/>
          </p:cNvSpPr>
          <p:nvPr/>
        </p:nvSpPr>
        <p:spPr bwMode="auto">
          <a:xfrm>
            <a:off x="4107652" y="3594209"/>
            <a:ext cx="928695" cy="537088"/>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smtClean="0">
                <a:solidFill>
                  <a:schemeClr val="bg1"/>
                </a:solidFill>
              </a:rPr>
              <a:t>65 </a:t>
            </a:r>
            <a:r>
              <a:rPr lang="en-US" sz="1200" dirty="0">
                <a:solidFill>
                  <a:schemeClr val="bg1"/>
                </a:solidFill>
              </a:rPr>
              <a:t>points</a:t>
            </a:r>
          </a:p>
        </p:txBody>
      </p:sp>
      <p:sp>
        <p:nvSpPr>
          <p:cNvPr id="21" name="Text Box 91"/>
          <p:cNvSpPr txBox="1">
            <a:spLocks noChangeArrowheads="1"/>
          </p:cNvSpPr>
          <p:nvPr/>
        </p:nvSpPr>
        <p:spPr bwMode="auto">
          <a:xfrm>
            <a:off x="351510" y="3147615"/>
            <a:ext cx="1488225" cy="276999"/>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defPPr>
              <a:defRPr lang="en-US"/>
            </a:defPPr>
            <a:lvl1pPr>
              <a:defRPr>
                <a:solidFill>
                  <a:schemeClr val="tx2"/>
                </a:solidFill>
              </a:defRPr>
            </a:lvl1pPr>
          </a:lstStyle>
          <a:p>
            <a:r>
              <a:rPr lang="en-ZA" sz="1200" b="1" dirty="0"/>
              <a:t>Gate </a:t>
            </a:r>
            <a:r>
              <a:rPr lang="en-ZA" sz="1200" b="1" dirty="0" smtClean="0"/>
              <a:t>1(Phase 1</a:t>
            </a:r>
            <a:r>
              <a:rPr lang="en-ZA" sz="1200" dirty="0" smtClean="0"/>
              <a:t>)</a:t>
            </a:r>
            <a:endParaRPr lang="en-GB" sz="1200" dirty="0"/>
          </a:p>
        </p:txBody>
      </p:sp>
      <p:sp>
        <p:nvSpPr>
          <p:cNvPr id="24" name="Text Box 99"/>
          <p:cNvSpPr txBox="1">
            <a:spLocks noChangeArrowheads="1"/>
          </p:cNvSpPr>
          <p:nvPr/>
        </p:nvSpPr>
        <p:spPr bwMode="auto">
          <a:xfrm>
            <a:off x="3339463" y="5253923"/>
            <a:ext cx="2549843" cy="738664"/>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lgn="l">
              <a:defRPr/>
            </a:pPr>
            <a:endParaRPr lang="en-ZA" sz="1050" dirty="0" smtClean="0">
              <a:solidFill>
                <a:schemeClr val="tx2"/>
              </a:solidFill>
            </a:endParaRPr>
          </a:p>
          <a:p>
            <a:pPr>
              <a:buFontTx/>
              <a:buChar char="•"/>
              <a:defRPr/>
            </a:pPr>
            <a:r>
              <a:rPr lang="en-ZA" sz="1050" dirty="0" smtClean="0">
                <a:solidFill>
                  <a:schemeClr val="tx2"/>
                </a:solidFill>
              </a:rPr>
              <a:t>   BEE </a:t>
            </a:r>
            <a:r>
              <a:rPr lang="en-ZA" sz="1050" dirty="0">
                <a:solidFill>
                  <a:schemeClr val="tx2"/>
                </a:solidFill>
              </a:rPr>
              <a:t>certificate</a:t>
            </a:r>
            <a:endParaRPr lang="en-GB" sz="1050" dirty="0">
              <a:solidFill>
                <a:schemeClr val="tx2"/>
              </a:solidFill>
            </a:endParaRPr>
          </a:p>
          <a:p>
            <a:pPr algn="l">
              <a:buFontTx/>
              <a:buChar char="•"/>
              <a:defRPr/>
            </a:pPr>
            <a:endParaRPr lang="en-ZA" sz="1050" dirty="0">
              <a:solidFill>
                <a:schemeClr val="tx2"/>
              </a:solidFill>
            </a:endParaRPr>
          </a:p>
          <a:p>
            <a:pPr algn="l">
              <a:buFontTx/>
              <a:buChar char="•"/>
              <a:defRPr/>
            </a:pPr>
            <a:r>
              <a:rPr lang="en-ZA" sz="1050" dirty="0" smtClean="0">
                <a:solidFill>
                  <a:schemeClr val="tx2"/>
                </a:solidFill>
              </a:rPr>
              <a:t>   Pricing Schedule –BOQ </a:t>
            </a:r>
          </a:p>
        </p:txBody>
      </p:sp>
      <p:sp>
        <p:nvSpPr>
          <p:cNvPr id="2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22" name="TextBox 21"/>
          <p:cNvSpPr txBox="1"/>
          <p:nvPr/>
        </p:nvSpPr>
        <p:spPr>
          <a:xfrm flipH="1">
            <a:off x="6248715" y="5429610"/>
            <a:ext cx="2590484" cy="276999"/>
          </a:xfrm>
          <a:prstGeom prst="rect">
            <a:avLst/>
          </a:prstGeom>
          <a:noFill/>
        </p:spPr>
        <p:txBody>
          <a:bodyPr wrap="square" rtlCol="0">
            <a:spAutoFit/>
          </a:bodyPr>
          <a:lstStyle/>
          <a:p>
            <a:pPr lvl="1">
              <a:defRPr/>
            </a:pPr>
            <a:r>
              <a:rPr lang="en-ZA" sz="1200" b="1" dirty="0" smtClean="0">
                <a:solidFill>
                  <a:schemeClr val="tx2"/>
                </a:solidFill>
              </a:rPr>
              <a:t>BOQ </a:t>
            </a:r>
            <a:r>
              <a:rPr lang="en-ZA" sz="1200" b="1" dirty="0">
                <a:solidFill>
                  <a:schemeClr val="tx2"/>
                </a:solidFill>
              </a:rPr>
              <a:t>rev 01.1</a:t>
            </a:r>
          </a:p>
        </p:txBody>
      </p:sp>
      <p:sp>
        <p:nvSpPr>
          <p:cNvPr id="23" name="TextBox 22"/>
          <p:cNvSpPr txBox="1"/>
          <p:nvPr/>
        </p:nvSpPr>
        <p:spPr>
          <a:xfrm flipH="1">
            <a:off x="7439025" y="3826165"/>
            <a:ext cx="1633855" cy="7848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ZA" sz="1200" b="1" dirty="0" smtClean="0">
                <a:solidFill>
                  <a:schemeClr val="tx2"/>
                </a:solidFill>
              </a:rPr>
              <a:t>07 Section E-</a:t>
            </a:r>
          </a:p>
          <a:p>
            <a:r>
              <a:rPr lang="en-ZA" sz="1200" b="1" dirty="0" smtClean="0">
                <a:solidFill>
                  <a:schemeClr val="tx2"/>
                </a:solidFill>
              </a:rPr>
              <a:t>Schedule of Information  </a:t>
            </a:r>
          </a:p>
          <a:p>
            <a:r>
              <a:rPr lang="en-ZA" sz="900" b="1" dirty="0" smtClean="0">
                <a:solidFill>
                  <a:schemeClr val="tx2"/>
                </a:solidFill>
              </a:rPr>
              <a:t> </a:t>
            </a:r>
          </a:p>
        </p:txBody>
      </p:sp>
      <p:cxnSp>
        <p:nvCxnSpPr>
          <p:cNvPr id="4" name="Straight Connector 3"/>
          <p:cNvCxnSpPr/>
          <p:nvPr/>
        </p:nvCxnSpPr>
        <p:spPr bwMode="auto">
          <a:xfrm>
            <a:off x="136906" y="2925509"/>
            <a:ext cx="8991600" cy="0"/>
          </a:xfrm>
          <a:prstGeom prst="line">
            <a:avLst/>
          </a:prstGeom>
          <a:solidFill>
            <a:schemeClr val="bg1"/>
          </a:solidFill>
          <a:ln w="38100" cap="flat" cmpd="sng" algn="ctr">
            <a:solidFill>
              <a:schemeClr val="tx2"/>
            </a:solidFill>
            <a:prstDash val="dash"/>
            <a:round/>
            <a:headEnd type="none" w="med" len="med"/>
            <a:tailEnd type="none" w="med" len="med"/>
          </a:ln>
          <a:effectLst/>
        </p:spPr>
      </p:cxnSp>
      <p:cxnSp>
        <p:nvCxnSpPr>
          <p:cNvPr id="25" name="Straight Connector 24"/>
          <p:cNvCxnSpPr/>
          <p:nvPr/>
        </p:nvCxnSpPr>
        <p:spPr bwMode="auto">
          <a:xfrm>
            <a:off x="91440" y="4906709"/>
            <a:ext cx="8981440" cy="0"/>
          </a:xfrm>
          <a:prstGeom prst="line">
            <a:avLst/>
          </a:prstGeom>
          <a:solidFill>
            <a:schemeClr val="bg1"/>
          </a:solidFill>
          <a:ln w="38100" cap="flat" cmpd="sng" algn="ctr">
            <a:solidFill>
              <a:schemeClr val="tx2"/>
            </a:solidFill>
            <a:prstDash val="dash"/>
            <a:round/>
            <a:headEnd type="none" w="med" len="med"/>
            <a:tailEnd type="none" w="med" len="med"/>
          </a:ln>
          <a:effectLst/>
        </p:spPr>
      </p:cxnSp>
      <p:sp>
        <p:nvSpPr>
          <p:cNvPr id="27" name="Text Box 91"/>
          <p:cNvSpPr txBox="1">
            <a:spLocks noChangeArrowheads="1"/>
          </p:cNvSpPr>
          <p:nvPr/>
        </p:nvSpPr>
        <p:spPr bwMode="auto">
          <a:xfrm>
            <a:off x="2344818" y="3147615"/>
            <a:ext cx="1344649" cy="276999"/>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defPPr>
              <a:defRPr lang="en-US"/>
            </a:defPPr>
            <a:lvl1pPr>
              <a:defRPr>
                <a:solidFill>
                  <a:schemeClr val="tx2"/>
                </a:solidFill>
              </a:defRPr>
            </a:lvl1pPr>
          </a:lstStyle>
          <a:p>
            <a:r>
              <a:rPr lang="en-ZA" sz="1200" b="1" dirty="0"/>
              <a:t>Gate </a:t>
            </a:r>
            <a:r>
              <a:rPr lang="en-ZA" sz="1200" b="1" dirty="0" smtClean="0"/>
              <a:t>1(Phase 2)</a:t>
            </a:r>
            <a:endParaRPr lang="en-GB" sz="1200" b="1" dirty="0"/>
          </a:p>
        </p:txBody>
      </p:sp>
      <p:sp>
        <p:nvSpPr>
          <p:cNvPr id="28" name="Rectangle 12"/>
          <p:cNvSpPr>
            <a:spLocks noChangeArrowheads="1"/>
          </p:cNvSpPr>
          <p:nvPr/>
        </p:nvSpPr>
        <p:spPr bwMode="auto">
          <a:xfrm>
            <a:off x="261885" y="3827656"/>
            <a:ext cx="1620456" cy="607282"/>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smtClean="0">
                <a:solidFill>
                  <a:schemeClr val="bg1"/>
                </a:solidFill>
              </a:rPr>
              <a:t>Instant Disqualifiers </a:t>
            </a:r>
            <a:endParaRPr lang="en-US" sz="1200" dirty="0">
              <a:solidFill>
                <a:schemeClr val="bg1"/>
              </a:solidFill>
            </a:endParaRPr>
          </a:p>
        </p:txBody>
      </p:sp>
    </p:spTree>
    <p:extLst>
      <p:ext uri="{BB962C8B-B14F-4D97-AF65-F5344CB8AC3E}">
        <p14:creationId xmlns:p14="http://schemas.microsoft.com/office/powerpoint/2010/main" val="20655917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1"/>
          </p:nvPr>
        </p:nvSpPr>
        <p:spPr>
          <a:xfrm>
            <a:off x="7244080" y="6574782"/>
            <a:ext cx="862012" cy="184666"/>
          </a:xfrm>
        </p:spPr>
        <p:txBody>
          <a:bodyPr/>
          <a:lstStyle/>
          <a:p>
            <a:pPr algn="ctr">
              <a:defRPr/>
            </a:pPr>
            <a:fld id="{1D46AC71-C261-4AF3-BFB1-CCAEF8821007}" type="slidenum">
              <a:rPr lang="en-ZA" smtClean="0">
                <a:solidFill>
                  <a:schemeClr val="tx1"/>
                </a:solidFill>
              </a:rPr>
              <a:pPr algn="ctr">
                <a:defRPr/>
              </a:pPr>
              <a:t>11</a:t>
            </a:fld>
            <a:endParaRPr lang="en-ZA" dirty="0">
              <a:solidFill>
                <a:schemeClr val="tx1"/>
              </a:solidFill>
            </a:endParaRPr>
          </a:p>
        </p:txBody>
      </p:sp>
      <p:sp>
        <p:nvSpPr>
          <p:cNvPr id="6" name="Title 1"/>
          <p:cNvSpPr txBox="1">
            <a:spLocks/>
          </p:cNvSpPr>
          <p:nvPr/>
        </p:nvSpPr>
        <p:spPr>
          <a:xfrm>
            <a:off x="0" y="285750"/>
            <a:ext cx="9144000" cy="261938"/>
          </a:xfrm>
          <a:prstGeom prst="rect">
            <a:avLst/>
          </a:prstGeom>
        </p:spPr>
        <p:txBody>
          <a:bodyPr lIns="360000"/>
          <a:lstStyle/>
          <a:p>
            <a:pPr marR="0" lvl="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 Gate 2: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Price </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2" name="Rectangle 1"/>
          <p:cNvSpPr/>
          <p:nvPr/>
        </p:nvSpPr>
        <p:spPr>
          <a:xfrm>
            <a:off x="576488" y="1310759"/>
            <a:ext cx="4352474" cy="369332"/>
          </a:xfrm>
          <a:prstGeom prst="rect">
            <a:avLst/>
          </a:prstGeom>
        </p:spPr>
        <p:txBody>
          <a:bodyPr wrap="none">
            <a:spAutoFit/>
          </a:bodyPr>
          <a:lstStyle/>
          <a:p>
            <a:r>
              <a:rPr lang="en-ZA" b="1" dirty="0"/>
              <a:t>Stage 1 – Price Evaluation (90 points)</a:t>
            </a:r>
            <a:r>
              <a:rPr lang="en-ZA" dirty="0"/>
              <a:t>.</a:t>
            </a:r>
          </a:p>
        </p:txBody>
      </p:sp>
      <p:graphicFrame>
        <p:nvGraphicFramePr>
          <p:cNvPr id="11" name="Table 10"/>
          <p:cNvGraphicFramePr>
            <a:graphicFrameLocks noGrp="1"/>
          </p:cNvGraphicFramePr>
          <p:nvPr>
            <p:extLst>
              <p:ext uri="{D42A27DB-BD31-4B8C-83A1-F6EECF244321}">
                <p14:modId xmlns:p14="http://schemas.microsoft.com/office/powerpoint/2010/main" val="686618662"/>
              </p:ext>
            </p:extLst>
          </p:nvPr>
        </p:nvGraphicFramePr>
        <p:xfrm>
          <a:off x="1467961" y="1955481"/>
          <a:ext cx="4965065" cy="1705929"/>
        </p:xfrm>
        <a:graphic>
          <a:graphicData uri="http://schemas.openxmlformats.org/drawingml/2006/table">
            <a:tbl>
              <a:tblPr/>
              <a:tblGrid>
                <a:gridCol w="3112770"/>
                <a:gridCol w="1852295"/>
              </a:tblGrid>
              <a:tr h="540069">
                <a:tc>
                  <a:txBody>
                    <a:bodyPr/>
                    <a:lstStyle/>
                    <a:p>
                      <a:pPr algn="ctr">
                        <a:lnSpc>
                          <a:spcPct val="150000"/>
                        </a:lnSpc>
                        <a:spcAft>
                          <a:spcPts val="0"/>
                        </a:spcAft>
                      </a:pPr>
                      <a:r>
                        <a:rPr lang="en-US" sz="1600" b="1" dirty="0">
                          <a:solidFill>
                            <a:schemeClr val="bg1"/>
                          </a:solidFill>
                          <a:effectLst/>
                          <a:latin typeface="Arial"/>
                          <a:ea typeface="Times New Roman"/>
                          <a:cs typeface="Arial"/>
                        </a:rPr>
                        <a:t>Adjudication Criteria</a:t>
                      </a:r>
                      <a:endParaRPr lang="en-ZA" sz="1600" dirty="0">
                        <a:solidFill>
                          <a:schemeClr val="bg1"/>
                        </a:solidFill>
                        <a:effectLst/>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algn="ctr">
                        <a:lnSpc>
                          <a:spcPct val="150000"/>
                        </a:lnSpc>
                        <a:spcAft>
                          <a:spcPts val="0"/>
                        </a:spcAft>
                      </a:pPr>
                      <a:r>
                        <a:rPr lang="en-US" sz="1600" b="1" dirty="0">
                          <a:solidFill>
                            <a:schemeClr val="bg1"/>
                          </a:solidFill>
                          <a:effectLst/>
                          <a:latin typeface="Arial"/>
                          <a:ea typeface="Times New Roman"/>
                          <a:cs typeface="Arial"/>
                        </a:rPr>
                        <a:t>Points</a:t>
                      </a:r>
                      <a:endParaRPr lang="en-ZA" sz="1600" dirty="0">
                        <a:solidFill>
                          <a:schemeClr val="bg1"/>
                        </a:solidFill>
                        <a:effectLst/>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r>
              <a:tr h="483784">
                <a:tc>
                  <a:txBody>
                    <a:bodyPr/>
                    <a:lstStyle/>
                    <a:p>
                      <a:pPr marL="270510" algn="just">
                        <a:lnSpc>
                          <a:spcPct val="150000"/>
                        </a:lnSpc>
                        <a:spcAft>
                          <a:spcPts val="0"/>
                        </a:spcAft>
                      </a:pPr>
                      <a:r>
                        <a:rPr lang="en-ZA" sz="1000" dirty="0">
                          <a:effectLst/>
                          <a:latin typeface="Arial"/>
                          <a:ea typeface="Times New Roman"/>
                          <a:cs typeface="Arial"/>
                        </a:rPr>
                        <a:t>Price </a:t>
                      </a:r>
                      <a:r>
                        <a:rPr lang="en-ZA" sz="1000" dirty="0" smtClean="0">
                          <a:effectLst/>
                          <a:latin typeface="Arial"/>
                          <a:ea typeface="Times New Roman"/>
                          <a:cs typeface="Arial"/>
                        </a:rPr>
                        <a:t>Evaluation Formulae</a:t>
                      </a:r>
                      <a:r>
                        <a:rPr lang="en-ZA" sz="1000" baseline="0" dirty="0" smtClean="0">
                          <a:effectLst/>
                          <a:latin typeface="Arial"/>
                          <a:ea typeface="Times New Roman"/>
                          <a:cs typeface="Arial"/>
                        </a:rPr>
                        <a:t> </a:t>
                      </a:r>
                      <a:endParaRPr lang="en-ZA" sz="1000" dirty="0" smtClean="0">
                        <a:effectLst/>
                        <a:latin typeface="Arial"/>
                        <a:ea typeface="Times New Roman"/>
                        <a:cs typeface="Arial"/>
                      </a:endParaRPr>
                    </a:p>
                    <a:p>
                      <a:pPr marL="270510" algn="just">
                        <a:lnSpc>
                          <a:spcPct val="150000"/>
                        </a:lnSpc>
                        <a:spcAft>
                          <a:spcPts val="0"/>
                        </a:spcAft>
                      </a:pPr>
                      <a:endParaRPr lang="en-ZA" sz="1000" dirty="0" smtClean="0">
                        <a:effectLst/>
                        <a:latin typeface="Arial"/>
                        <a:ea typeface="Times New Roman"/>
                        <a:cs typeface="Arial"/>
                      </a:endParaRPr>
                    </a:p>
                    <a:p>
                      <a:pPr marL="270510" algn="just">
                        <a:lnSpc>
                          <a:spcPct val="150000"/>
                        </a:lnSpc>
                        <a:spcAft>
                          <a:spcPts val="0"/>
                        </a:spcAft>
                      </a:pPr>
                      <a:endParaRPr lang="en-ZA" sz="1000" dirty="0" smtClean="0">
                        <a:effectLst/>
                        <a:latin typeface="Arial"/>
                        <a:ea typeface="Times New Roman"/>
                        <a:cs typeface="Arial"/>
                      </a:endParaRPr>
                    </a:p>
                    <a:p>
                      <a:pPr marL="270510" algn="just">
                        <a:lnSpc>
                          <a:spcPct val="150000"/>
                        </a:lnSpc>
                        <a:spcAft>
                          <a:spcPts val="0"/>
                        </a:spcAft>
                      </a:pPr>
                      <a:endParaRPr lang="en-ZA" sz="1000" dirty="0" smtClean="0">
                        <a:effectLst/>
                        <a:latin typeface="Arial"/>
                        <a:ea typeface="Times New Roman"/>
                        <a:cs typeface="Arial"/>
                      </a:endParaRPr>
                    </a:p>
                    <a:p>
                      <a:pPr marL="270510" algn="just">
                        <a:lnSpc>
                          <a:spcPct val="150000"/>
                        </a:lnSpc>
                        <a:spcAft>
                          <a:spcPts val="0"/>
                        </a:spcAft>
                      </a:pPr>
                      <a:endParaRPr lang="en-ZA" sz="1100" dirty="0">
                        <a:effectLst/>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ZA" sz="1000" dirty="0">
                          <a:effectLst/>
                          <a:latin typeface="Arial"/>
                          <a:ea typeface="Times New Roman"/>
                          <a:cs typeface="Arial"/>
                        </a:rPr>
                        <a:t>90</a:t>
                      </a:r>
                      <a:endParaRPr lang="en-ZA" sz="1100" dirty="0">
                        <a:effectLst/>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763687830"/>
              </p:ext>
            </p:extLst>
          </p:nvPr>
        </p:nvGraphicFramePr>
        <p:xfrm>
          <a:off x="2152650" y="2908300"/>
          <a:ext cx="1524000" cy="419100"/>
        </p:xfrm>
        <a:graphic>
          <a:graphicData uri="http://schemas.openxmlformats.org/presentationml/2006/ole">
            <mc:AlternateContent xmlns:mc="http://schemas.openxmlformats.org/markup-compatibility/2006">
              <mc:Choice xmlns:v="urn:schemas-microsoft-com:vml" Requires="v">
                <p:oleObj spid="_x0000_s69653" name="Equation" r:id="rId4" imgW="1524000" imgH="431800" progId="Equation.3">
                  <p:embed/>
                </p:oleObj>
              </mc:Choice>
              <mc:Fallback>
                <p:oleObj name="Equation" r:id="rId4" imgW="1524000" imgH="4318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2650" y="2908300"/>
                        <a:ext cx="1524000" cy="419100"/>
                      </a:xfrm>
                      <a:prstGeom prst="rect">
                        <a:avLst/>
                      </a:prstGeom>
                      <a:noFill/>
                    </p:spPr>
                  </p:pic>
                </p:oleObj>
              </mc:Fallback>
            </mc:AlternateContent>
          </a:graphicData>
        </a:graphic>
      </p:graphicFrame>
      <p:sp>
        <p:nvSpPr>
          <p:cNvPr id="13" name="Rectangle 12"/>
          <p:cNvSpPr/>
          <p:nvPr/>
        </p:nvSpPr>
        <p:spPr>
          <a:xfrm>
            <a:off x="1133475" y="4219575"/>
            <a:ext cx="7153275" cy="2031325"/>
          </a:xfrm>
          <a:prstGeom prst="rect">
            <a:avLst/>
          </a:prstGeom>
        </p:spPr>
        <p:txBody>
          <a:bodyPr wrap="square">
            <a:spAutoFit/>
          </a:bodyPr>
          <a:lstStyle/>
          <a:p>
            <a:r>
              <a:rPr lang="en-ZA" dirty="0"/>
              <a:t>Where</a:t>
            </a:r>
          </a:p>
          <a:p>
            <a:endParaRPr lang="en-ZA" dirty="0"/>
          </a:p>
          <a:p>
            <a:r>
              <a:rPr lang="en-ZA" dirty="0"/>
              <a:t>Ps	</a:t>
            </a:r>
            <a:r>
              <a:rPr lang="en-ZA" dirty="0" smtClean="0"/>
              <a:t>=    Points </a:t>
            </a:r>
            <a:r>
              <a:rPr lang="en-ZA" dirty="0"/>
              <a:t>scored for price of bid under </a:t>
            </a:r>
            <a:r>
              <a:rPr lang="en-ZA" dirty="0" smtClean="0"/>
              <a:t>consideration</a:t>
            </a:r>
          </a:p>
          <a:p>
            <a:r>
              <a:rPr lang="en-ZA" dirty="0" smtClean="0"/>
              <a:t>Pt</a:t>
            </a:r>
            <a:r>
              <a:rPr lang="en-ZA" dirty="0"/>
              <a:t>	</a:t>
            </a:r>
            <a:r>
              <a:rPr lang="en-ZA" dirty="0" smtClean="0"/>
              <a:t>=    Rand </a:t>
            </a:r>
            <a:r>
              <a:rPr lang="en-ZA" dirty="0"/>
              <a:t>value of bid under consideration</a:t>
            </a:r>
          </a:p>
          <a:p>
            <a:r>
              <a:rPr lang="en-ZA" dirty="0"/>
              <a:t>Pmin	</a:t>
            </a:r>
            <a:r>
              <a:rPr lang="en-ZA" dirty="0" smtClean="0"/>
              <a:t>=     Rand </a:t>
            </a:r>
            <a:r>
              <a:rPr lang="en-ZA" dirty="0"/>
              <a:t>value of lowest acceptable </a:t>
            </a:r>
            <a:r>
              <a:rPr lang="en-ZA" dirty="0" smtClean="0"/>
              <a:t>bid</a:t>
            </a:r>
            <a:endParaRPr lang="en-ZA" dirty="0"/>
          </a:p>
          <a:p>
            <a:endParaRPr lang="en-ZA" dirty="0"/>
          </a:p>
          <a:p>
            <a:r>
              <a:rPr lang="en-ZA" b="1" i="1" dirty="0" smtClean="0"/>
              <a:t>Note : Quoted price must be  VAT inclusive</a:t>
            </a:r>
            <a:endParaRPr lang="en-ZA" b="1" i="1" dirty="0"/>
          </a:p>
        </p:txBody>
      </p:sp>
    </p:spTree>
    <p:extLst>
      <p:ext uri="{BB962C8B-B14F-4D97-AF65-F5344CB8AC3E}">
        <p14:creationId xmlns:p14="http://schemas.microsoft.com/office/powerpoint/2010/main" val="8258918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12</a:t>
            </a:fld>
            <a:endParaRPr lang="en-ZA" dirty="0">
              <a:solidFill>
                <a:srgbClr val="000000"/>
              </a:solidFill>
            </a:endParaRPr>
          </a:p>
        </p:txBody>
      </p:sp>
      <p:sp>
        <p:nvSpPr>
          <p:cNvPr id="5" name="Rectangle 4"/>
          <p:cNvSpPr/>
          <p:nvPr/>
        </p:nvSpPr>
        <p:spPr>
          <a:xfrm>
            <a:off x="175259" y="800100"/>
            <a:ext cx="8844915" cy="4385816"/>
          </a:xfrm>
          <a:prstGeom prst="rect">
            <a:avLst/>
          </a:prstGeom>
        </p:spPr>
        <p:txBody>
          <a:bodyPr wrap="square">
            <a:spAutoFit/>
          </a:bodyPr>
          <a:lstStyle/>
          <a:p>
            <a:pPr algn="just">
              <a:lnSpc>
                <a:spcPct val="150000"/>
              </a:lnSpc>
            </a:pPr>
            <a:r>
              <a:rPr lang="en-ZA" sz="1400" b="1" u="sng" dirty="0">
                <a:solidFill>
                  <a:srgbClr val="003366"/>
                </a:solidFill>
                <a:ea typeface="Times New Roman" pitchFamily="18" charset="0"/>
                <a:cs typeface="Tahoma" pitchFamily="34" charset="0"/>
              </a:rPr>
              <a:t>Stage 2: B-BBEE Evaluation (10 points) </a:t>
            </a:r>
            <a:endParaRPr lang="en-ZA" sz="1400" b="1" u="sng" dirty="0" smtClean="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r>
              <a:rPr lang="en-ZA" sz="1400" dirty="0" smtClean="0">
                <a:solidFill>
                  <a:srgbClr val="003366"/>
                </a:solidFill>
                <a:ea typeface="Times New Roman" pitchFamily="18" charset="0"/>
                <a:cs typeface="Tahoma" pitchFamily="34" charset="0"/>
              </a:rPr>
              <a:t>B-BBEE points may be allocated to Bidders on submission of documentation or evidence as follows:</a:t>
            </a: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r>
              <a:rPr lang="en-ZA" sz="1400" dirty="0">
                <a:solidFill>
                  <a:srgbClr val="003366"/>
                </a:solidFill>
                <a:ea typeface="Times New Roman" pitchFamily="18" charset="0"/>
                <a:cs typeface="Tahoma" pitchFamily="34" charset="0"/>
              </a:rPr>
              <a:t>Bidder(s) who do not claim Preference Points will be scored </a:t>
            </a:r>
            <a:r>
              <a:rPr lang="en-ZA" sz="1400" b="1" dirty="0" smtClean="0">
                <a:solidFill>
                  <a:srgbClr val="003366"/>
                </a:solidFill>
                <a:ea typeface="Times New Roman" pitchFamily="18" charset="0"/>
                <a:cs typeface="Tahoma" pitchFamily="34" charset="0"/>
              </a:rPr>
              <a:t>0</a:t>
            </a:r>
            <a:r>
              <a:rPr lang="en-ZA" sz="1400" dirty="0" smtClean="0">
                <a:solidFill>
                  <a:srgbClr val="003366"/>
                </a:solidFill>
                <a:ea typeface="Times New Roman" pitchFamily="18" charset="0"/>
                <a:cs typeface="Tahoma" pitchFamily="34" charset="0"/>
              </a:rPr>
              <a:t> </a:t>
            </a:r>
            <a:r>
              <a:rPr lang="en-ZA" sz="1400" dirty="0">
                <a:solidFill>
                  <a:srgbClr val="003366"/>
                </a:solidFill>
                <a:ea typeface="Times New Roman" pitchFamily="18" charset="0"/>
                <a:cs typeface="Tahoma" pitchFamily="34" charset="0"/>
              </a:rPr>
              <a:t>for B-BBEE, but will not be excluded from the tender process.  Bidders, who do not fill SBD 6.1 in its entirety, will not be awarded points for B-BBEE.</a:t>
            </a:r>
            <a:endParaRPr lang="en-ZA" sz="1400" dirty="0" smtClean="0">
              <a:solidFill>
                <a:srgbClr val="003366"/>
              </a:solidFill>
              <a:ea typeface="Times New Roman" pitchFamily="18" charset="0"/>
              <a:cs typeface="Tahoma" pitchFamily="34" charset="0"/>
            </a:endParaRPr>
          </a:p>
          <a:p>
            <a:pPr algn="just">
              <a:lnSpc>
                <a:spcPct val="150000"/>
              </a:lnSpc>
            </a:pPr>
            <a:r>
              <a:rPr lang="en-ZA" sz="1600" dirty="0" smtClean="0">
                <a:solidFill>
                  <a:srgbClr val="003366"/>
                </a:solidFill>
                <a:ea typeface="Times New Roman" pitchFamily="18" charset="0"/>
                <a:cs typeface="Tahoma" pitchFamily="34" charset="0"/>
              </a:rPr>
              <a:t> </a:t>
            </a: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679160359"/>
              </p:ext>
            </p:extLst>
          </p:nvPr>
        </p:nvGraphicFramePr>
        <p:xfrm>
          <a:off x="320991" y="2307740"/>
          <a:ext cx="8553450" cy="919480"/>
        </p:xfrm>
        <a:graphic>
          <a:graphicData uri="http://schemas.openxmlformats.org/drawingml/2006/table">
            <a:tbl>
              <a:tblPr firstRow="1" bandRow="1">
                <a:tableStyleId>{5C22544A-7EE6-4342-B048-85BDC9FD1C3A}</a:tableStyleId>
              </a:tblPr>
              <a:tblGrid>
                <a:gridCol w="4276725"/>
                <a:gridCol w="4276725"/>
              </a:tblGrid>
              <a:tr h="370840">
                <a:tc>
                  <a:txBody>
                    <a:bodyPr/>
                    <a:lstStyle/>
                    <a:p>
                      <a:pPr marL="0" algn="ctr" defTabSz="932962" rtl="0" eaLnBrk="1" latinLnBrk="0" hangingPunct="1">
                        <a:lnSpc>
                          <a:spcPct val="100000"/>
                        </a:lnSpc>
                        <a:spcBef>
                          <a:spcPts val="1200"/>
                        </a:spcBef>
                        <a:spcAft>
                          <a:spcPts val="600"/>
                        </a:spcAft>
                      </a:pPr>
                      <a:r>
                        <a:rPr lang="en-GB" sz="1400" b="1" kern="1200" dirty="0">
                          <a:solidFill>
                            <a:schemeClr val="bg1"/>
                          </a:solidFill>
                          <a:latin typeface="Arial" charset="0"/>
                          <a:ea typeface="+mn-ea"/>
                          <a:cs typeface="+mn-cs"/>
                        </a:rPr>
                        <a:t>Adjudication Criteria </a:t>
                      </a:r>
                      <a:endParaRPr lang="en-ZA" sz="1400" b="1" kern="1200" dirty="0">
                        <a:solidFill>
                          <a:schemeClr val="bg1"/>
                        </a:solidFill>
                        <a:latin typeface="Arial" charset="0"/>
                        <a:ea typeface="+mn-ea"/>
                        <a:cs typeface="+mn-cs"/>
                      </a:endParaRPr>
                    </a:p>
                  </a:txBody>
                  <a:tcPr marL="0" marR="0" marT="0" marB="0" anchor="ctr">
                    <a:solidFill>
                      <a:schemeClr val="tx2">
                        <a:lumMod val="75000"/>
                      </a:schemeClr>
                    </a:solidFill>
                  </a:tcPr>
                </a:tc>
                <a:tc>
                  <a:txBody>
                    <a:bodyPr/>
                    <a:lstStyle/>
                    <a:p>
                      <a:pPr marL="0" algn="ctr" defTabSz="932962" rtl="0" eaLnBrk="1" latinLnBrk="0" hangingPunct="1">
                        <a:lnSpc>
                          <a:spcPct val="100000"/>
                        </a:lnSpc>
                        <a:spcBef>
                          <a:spcPts val="1200"/>
                        </a:spcBef>
                        <a:spcAft>
                          <a:spcPts val="600"/>
                        </a:spcAft>
                      </a:pPr>
                      <a:r>
                        <a:rPr lang="en-GB" sz="1400" b="1" kern="1200" dirty="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r>
              <a:tr h="370840">
                <a:tc>
                  <a:txBody>
                    <a:bodyPr/>
                    <a:lstStyle/>
                    <a:p>
                      <a:pPr marL="90170" marR="89535" algn="just">
                        <a:lnSpc>
                          <a:spcPct val="150000"/>
                        </a:lnSpc>
                        <a:spcAft>
                          <a:spcPts val="0"/>
                        </a:spcAft>
                      </a:pPr>
                      <a:r>
                        <a:rPr lang="en-GB" sz="1200" kern="1200" dirty="0">
                          <a:solidFill>
                            <a:schemeClr val="tx2">
                              <a:lumMod val="75000"/>
                            </a:schemeClr>
                          </a:solidFill>
                          <a:latin typeface="Arial" charset="0"/>
                          <a:ea typeface="+mn-ea"/>
                          <a:cs typeface="+mn-cs"/>
                        </a:rPr>
                        <a:t>A duly completed Preference Point Claim Form: Standard Bidding Document (SBD </a:t>
                      </a:r>
                      <a:r>
                        <a:rPr lang="en-GB" sz="1200" kern="1200" dirty="0" smtClean="0">
                          <a:solidFill>
                            <a:schemeClr val="tx2">
                              <a:lumMod val="75000"/>
                            </a:schemeClr>
                          </a:solidFill>
                          <a:latin typeface="Arial" charset="0"/>
                          <a:ea typeface="+mn-ea"/>
                          <a:cs typeface="+mn-cs"/>
                        </a:rPr>
                        <a:t>6.1) and </a:t>
                      </a:r>
                      <a:r>
                        <a:rPr lang="en-GB" sz="1200" kern="1200" dirty="0">
                          <a:solidFill>
                            <a:schemeClr val="tx2">
                              <a:lumMod val="75000"/>
                            </a:schemeClr>
                          </a:solidFill>
                          <a:latin typeface="Arial" charset="0"/>
                          <a:ea typeface="+mn-ea"/>
                          <a:cs typeface="+mn-cs"/>
                        </a:rPr>
                        <a:t>a B-BBEE certificate.</a:t>
                      </a:r>
                      <a:endParaRPr lang="en-ZA" sz="1200" kern="1200" dirty="0">
                        <a:solidFill>
                          <a:schemeClr val="tx2">
                            <a:lumMod val="75000"/>
                          </a:schemeClr>
                        </a:solidFill>
                        <a:latin typeface="Arial" charset="0"/>
                        <a:ea typeface="+mn-ea"/>
                        <a:cs typeface="+mn-cs"/>
                      </a:endParaRPr>
                    </a:p>
                  </a:txBody>
                  <a:tcPr marL="0" marR="0" marT="0" marB="0"/>
                </a:tc>
                <a:tc>
                  <a:txBody>
                    <a:bodyPr/>
                    <a:lstStyle/>
                    <a:p>
                      <a:pPr algn="ctr">
                        <a:lnSpc>
                          <a:spcPct val="150000"/>
                        </a:lnSpc>
                        <a:spcAft>
                          <a:spcPts val="0"/>
                        </a:spcAft>
                      </a:pPr>
                      <a:r>
                        <a:rPr lang="en-GB" sz="1200" kern="1200" dirty="0">
                          <a:solidFill>
                            <a:schemeClr val="tx2">
                              <a:lumMod val="75000"/>
                            </a:schemeClr>
                          </a:solidFill>
                          <a:latin typeface="Arial" charset="0"/>
                          <a:ea typeface="+mn-ea"/>
                          <a:cs typeface="+mn-cs"/>
                        </a:rPr>
                        <a:t>10</a:t>
                      </a:r>
                      <a:endParaRPr lang="en-ZA" sz="1200" kern="1200" dirty="0">
                        <a:solidFill>
                          <a:schemeClr val="tx2">
                            <a:lumMod val="75000"/>
                          </a:schemeClr>
                        </a:solidFill>
                        <a:latin typeface="Arial" charset="0"/>
                        <a:ea typeface="+mn-ea"/>
                        <a:cs typeface="+mn-cs"/>
                      </a:endParaRPr>
                    </a:p>
                  </a:txBody>
                  <a:tcPr marL="68580" marR="68580" marT="0" marB="0" anchor="ctr"/>
                </a:tc>
              </a:tr>
            </a:tbl>
          </a:graphicData>
        </a:graphic>
      </p:graphicFrame>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 </a:t>
            </a:r>
            <a:r>
              <a:rPr lang="en-ZA" sz="2000" b="1" dirty="0">
                <a:solidFill>
                  <a:srgbClr val="FFFFFF"/>
                </a:solidFill>
                <a:effectLst>
                  <a:outerShdw blurRad="38100" dist="38100" dir="2700000" algn="tl">
                    <a:srgbClr val="000000">
                      <a:alpha val="43137"/>
                    </a:srgbClr>
                  </a:outerShdw>
                </a:effectLst>
                <a:latin typeface="Arial"/>
              </a:rPr>
              <a:t>and </a:t>
            </a:r>
            <a:r>
              <a:rPr lang="en-ZA" sz="2000" b="1" dirty="0" smtClean="0">
                <a:solidFill>
                  <a:srgbClr val="FFFFFF"/>
                </a:solidFill>
                <a:effectLst>
                  <a:outerShdw blurRad="38100" dist="38100" dir="2700000" algn="tl">
                    <a:srgbClr val="000000">
                      <a:alpha val="43137"/>
                    </a:srgbClr>
                  </a:outerShdw>
                </a:effectLst>
                <a:latin typeface="Arial"/>
              </a:rPr>
              <a:t>BEE  (cont.)</a:t>
            </a:r>
            <a:endParaRPr lang="en-ZA" sz="2000" b="1" dirty="0">
              <a:solidFill>
                <a:srgbClr val="FFFFFF"/>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25982635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13</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latin typeface="Arial"/>
              </a:rPr>
              <a:t>B-BBEE key Sections to complete in SBD6.1</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75259" y="800100"/>
            <a:ext cx="8844915" cy="5447645"/>
          </a:xfrm>
          <a:prstGeom prst="rect">
            <a:avLst/>
          </a:prstGeom>
        </p:spPr>
        <p:txBody>
          <a:bodyPr wrap="square">
            <a:spAutoFit/>
          </a:bodyPr>
          <a:lstStyle/>
          <a:p>
            <a:pPr marL="228600" indent="-228600" algn="just">
              <a:lnSpc>
                <a:spcPct val="150000"/>
              </a:lnSpc>
              <a:buFont typeface="+mj-lt"/>
              <a:buAutoNum type="arabicPeriod" startAt="5"/>
            </a:pPr>
            <a:r>
              <a:rPr lang="en-ZA" sz="1200" b="1" dirty="0" smtClean="0">
                <a:solidFill>
                  <a:srgbClr val="003366"/>
                </a:solidFill>
                <a:ea typeface="Times New Roman" pitchFamily="18" charset="0"/>
                <a:cs typeface="Tahoma" pitchFamily="34" charset="0"/>
              </a:rPr>
              <a:t>BID DECLARATION</a:t>
            </a:r>
          </a:p>
          <a:p>
            <a:pPr algn="just">
              <a:lnSpc>
                <a:spcPct val="150000"/>
              </a:lnSpc>
            </a:pPr>
            <a:r>
              <a:rPr lang="en-ZA" sz="1200" dirty="0" smtClean="0">
                <a:solidFill>
                  <a:srgbClr val="003366"/>
                </a:solidFill>
                <a:ea typeface="Times New Roman" pitchFamily="18" charset="0"/>
                <a:cs typeface="Tahoma" pitchFamily="34" charset="0"/>
              </a:rPr>
              <a:t>      5.1    Bidders </a:t>
            </a:r>
            <a:r>
              <a:rPr lang="en-ZA" sz="1200" dirty="0">
                <a:solidFill>
                  <a:srgbClr val="003366"/>
                </a:solidFill>
                <a:ea typeface="Times New Roman" pitchFamily="18" charset="0"/>
                <a:cs typeface="Tahoma" pitchFamily="34" charset="0"/>
              </a:rPr>
              <a:t>who claim points in respect of B-BBEE Status Level of Contribution must complete the following</a:t>
            </a:r>
            <a:r>
              <a:rPr lang="en-ZA" sz="1200" dirty="0" smtClean="0">
                <a:solidFill>
                  <a:srgbClr val="003366"/>
                </a:solidFill>
                <a:ea typeface="Times New Roman" pitchFamily="18" charset="0"/>
                <a:cs typeface="Tahoma" pitchFamily="34" charset="0"/>
              </a:rPr>
              <a:t>:</a:t>
            </a:r>
          </a:p>
          <a:p>
            <a:pPr algn="just">
              <a:lnSpc>
                <a:spcPct val="150000"/>
              </a:lnSpc>
            </a:pPr>
            <a:endParaRPr lang="en-ZA" sz="1200" dirty="0">
              <a:solidFill>
                <a:srgbClr val="003366"/>
              </a:solidFill>
              <a:ea typeface="Times New Roman" pitchFamily="18" charset="0"/>
              <a:cs typeface="Tahoma" pitchFamily="34" charset="0"/>
            </a:endParaRPr>
          </a:p>
          <a:p>
            <a:pPr marL="228600" indent="-228600" algn="just">
              <a:lnSpc>
                <a:spcPct val="150000"/>
              </a:lnSpc>
              <a:buFont typeface="+mj-lt"/>
              <a:buAutoNum type="arabicPeriod" startAt="6"/>
            </a:pPr>
            <a:r>
              <a:rPr lang="en-ZA" sz="1200" b="1" dirty="0">
                <a:solidFill>
                  <a:srgbClr val="003366"/>
                </a:solidFill>
                <a:ea typeface="Times New Roman" pitchFamily="18" charset="0"/>
                <a:cs typeface="Tahoma" pitchFamily="34" charset="0"/>
              </a:rPr>
              <a:t>B-BBEE</a:t>
            </a:r>
            <a:r>
              <a:rPr lang="en-ZA" sz="1200" b="1" dirty="0" smtClean="0">
                <a:solidFill>
                  <a:srgbClr val="003366"/>
                </a:solidFill>
                <a:ea typeface="Times New Roman" pitchFamily="18" charset="0"/>
                <a:cs typeface="Tahoma" pitchFamily="34" charset="0"/>
              </a:rPr>
              <a:t> </a:t>
            </a:r>
            <a:r>
              <a:rPr lang="en-ZA" sz="1200" b="1" dirty="0">
                <a:solidFill>
                  <a:srgbClr val="003366"/>
                </a:solidFill>
                <a:ea typeface="Times New Roman" pitchFamily="18" charset="0"/>
                <a:cs typeface="Tahoma" pitchFamily="34" charset="0"/>
              </a:rPr>
              <a:t>STATUS LEVEL OF CONTRIBUTION CLAIMED IN TERMS OF PARAGRAPHS 1.4 AND 5.1 </a:t>
            </a:r>
          </a:p>
          <a:p>
            <a:pPr algn="just">
              <a:lnSpc>
                <a:spcPct val="150000"/>
              </a:lnSpc>
            </a:pPr>
            <a:r>
              <a:rPr lang="en-ZA" sz="1200" dirty="0" smtClean="0">
                <a:solidFill>
                  <a:srgbClr val="003366"/>
                </a:solidFill>
                <a:ea typeface="Times New Roman" pitchFamily="18" charset="0"/>
                <a:cs typeface="Tahoma" pitchFamily="34" charset="0"/>
              </a:rPr>
              <a:t>       6.1    B-BBEE </a:t>
            </a:r>
            <a:r>
              <a:rPr lang="en-ZA" sz="1200" dirty="0">
                <a:solidFill>
                  <a:srgbClr val="003366"/>
                </a:solidFill>
                <a:ea typeface="Times New Roman" pitchFamily="18" charset="0"/>
                <a:cs typeface="Tahoma" pitchFamily="34" charset="0"/>
              </a:rPr>
              <a:t>Status Level of Contribution</a:t>
            </a:r>
            <a:r>
              <a:rPr lang="en-ZA" sz="1200" dirty="0" smtClean="0">
                <a:solidFill>
                  <a:srgbClr val="003366"/>
                </a:solidFill>
                <a:ea typeface="Times New Roman" pitchFamily="18" charset="0"/>
                <a:cs typeface="Tahoma" pitchFamily="34" charset="0"/>
              </a:rPr>
              <a:t>:…….= ………(</a:t>
            </a:r>
            <a:r>
              <a:rPr lang="en-ZA" sz="1200" dirty="0">
                <a:solidFill>
                  <a:srgbClr val="003366"/>
                </a:solidFill>
                <a:ea typeface="Times New Roman" pitchFamily="18" charset="0"/>
                <a:cs typeface="Tahoma" pitchFamily="34" charset="0"/>
              </a:rPr>
              <a:t>maximum of 10 or 20 points</a:t>
            </a:r>
            <a:r>
              <a:rPr lang="en-ZA" sz="1200" dirty="0" smtClean="0">
                <a:solidFill>
                  <a:srgbClr val="003366"/>
                </a:solidFill>
                <a:ea typeface="Times New Roman" pitchFamily="18" charset="0"/>
                <a:cs typeface="Tahoma" pitchFamily="34" charset="0"/>
              </a:rPr>
              <a:t>)</a:t>
            </a:r>
          </a:p>
          <a:p>
            <a:pPr algn="just">
              <a:lnSpc>
                <a:spcPct val="150000"/>
              </a:lnSpc>
            </a:pPr>
            <a:r>
              <a:rPr lang="en-ZA" sz="1200" dirty="0" smtClean="0">
                <a:solidFill>
                  <a:srgbClr val="003366"/>
                </a:solidFill>
                <a:ea typeface="Times New Roman" pitchFamily="18" charset="0"/>
                <a:cs typeface="Tahoma" pitchFamily="34" charset="0"/>
              </a:rPr>
              <a:t>                (</a:t>
            </a:r>
            <a:r>
              <a:rPr lang="en-ZA" sz="1200" dirty="0">
                <a:solidFill>
                  <a:srgbClr val="003366"/>
                </a:solidFill>
                <a:ea typeface="Times New Roman" pitchFamily="18" charset="0"/>
                <a:cs typeface="Tahoma" pitchFamily="34" charset="0"/>
              </a:rPr>
              <a:t>Points claimed in respect of paragraph 7.1 must be in accordance with the table reflected in paragraph  5.1 and must </a:t>
            </a:r>
            <a:endParaRPr lang="en-ZA" sz="1200" dirty="0" smtClean="0">
              <a:solidFill>
                <a:srgbClr val="003366"/>
              </a:solidFill>
              <a:ea typeface="Times New Roman" pitchFamily="18" charset="0"/>
              <a:cs typeface="Tahoma" pitchFamily="34" charset="0"/>
            </a:endParaRPr>
          </a:p>
          <a:p>
            <a:pPr algn="just">
              <a:lnSpc>
                <a:spcPct val="150000"/>
              </a:lnSpc>
            </a:pPr>
            <a:r>
              <a:rPr lang="en-ZA" sz="1200" dirty="0">
                <a:solidFill>
                  <a:srgbClr val="003366"/>
                </a:solidFill>
                <a:ea typeface="Times New Roman" pitchFamily="18" charset="0"/>
                <a:cs typeface="Tahoma" pitchFamily="34" charset="0"/>
              </a:rPr>
              <a:t> </a:t>
            </a:r>
            <a:r>
              <a:rPr lang="en-ZA" sz="1200" dirty="0" smtClean="0">
                <a:solidFill>
                  <a:srgbClr val="003366"/>
                </a:solidFill>
                <a:ea typeface="Times New Roman" pitchFamily="18" charset="0"/>
                <a:cs typeface="Tahoma" pitchFamily="34" charset="0"/>
              </a:rPr>
              <a:t>               be </a:t>
            </a:r>
            <a:r>
              <a:rPr lang="en-ZA" sz="1200" dirty="0">
                <a:solidFill>
                  <a:srgbClr val="003366"/>
                </a:solidFill>
                <a:ea typeface="Times New Roman" pitchFamily="18" charset="0"/>
                <a:cs typeface="Tahoma" pitchFamily="34" charset="0"/>
              </a:rPr>
              <a:t>substantiated by means of a B-BBEE certificate issued by a Verification Agency accredited by SANAS or a </a:t>
            </a:r>
            <a:endParaRPr lang="en-ZA" sz="1200" dirty="0" smtClean="0">
              <a:solidFill>
                <a:srgbClr val="003366"/>
              </a:solidFill>
              <a:ea typeface="Times New Roman" pitchFamily="18" charset="0"/>
              <a:cs typeface="Tahoma" pitchFamily="34" charset="0"/>
            </a:endParaRPr>
          </a:p>
          <a:p>
            <a:pPr algn="just">
              <a:lnSpc>
                <a:spcPct val="150000"/>
              </a:lnSpc>
            </a:pPr>
            <a:r>
              <a:rPr lang="en-ZA" sz="1200" dirty="0">
                <a:solidFill>
                  <a:srgbClr val="003366"/>
                </a:solidFill>
                <a:ea typeface="Times New Roman" pitchFamily="18" charset="0"/>
                <a:cs typeface="Tahoma" pitchFamily="34" charset="0"/>
              </a:rPr>
              <a:t> </a:t>
            </a:r>
            <a:r>
              <a:rPr lang="en-ZA" sz="1200" dirty="0" smtClean="0">
                <a:solidFill>
                  <a:srgbClr val="003366"/>
                </a:solidFill>
                <a:ea typeface="Times New Roman" pitchFamily="18" charset="0"/>
                <a:cs typeface="Tahoma" pitchFamily="34" charset="0"/>
              </a:rPr>
              <a:t>               Registered </a:t>
            </a:r>
            <a:r>
              <a:rPr lang="en-ZA" sz="1200" dirty="0">
                <a:solidFill>
                  <a:srgbClr val="003366"/>
                </a:solidFill>
                <a:ea typeface="Times New Roman" pitchFamily="18" charset="0"/>
                <a:cs typeface="Tahoma" pitchFamily="34" charset="0"/>
              </a:rPr>
              <a:t>Auditor approved by IRBA or a sworn affidavit</a:t>
            </a:r>
            <a:r>
              <a:rPr lang="en-ZA" sz="1200" dirty="0" smtClean="0">
                <a:solidFill>
                  <a:srgbClr val="003366"/>
                </a:solidFill>
                <a:ea typeface="Times New Roman" pitchFamily="18" charset="0"/>
                <a:cs typeface="Tahoma" pitchFamily="34" charset="0"/>
              </a:rPr>
              <a:t>.</a:t>
            </a:r>
          </a:p>
          <a:p>
            <a:pPr algn="just">
              <a:lnSpc>
                <a:spcPct val="150000"/>
              </a:lnSpc>
            </a:pPr>
            <a:endParaRPr lang="en-ZA" sz="1200" dirty="0" smtClean="0">
              <a:solidFill>
                <a:srgbClr val="003366"/>
              </a:solidFill>
              <a:ea typeface="Times New Roman" pitchFamily="18" charset="0"/>
              <a:cs typeface="Tahoma" pitchFamily="34" charset="0"/>
            </a:endParaRPr>
          </a:p>
          <a:p>
            <a:pPr marL="228600" indent="-228600" algn="just">
              <a:lnSpc>
                <a:spcPct val="150000"/>
              </a:lnSpc>
              <a:buFont typeface="+mj-lt"/>
              <a:buAutoNum type="arabicPeriod" startAt="7"/>
            </a:pPr>
            <a:r>
              <a:rPr lang="en-GB" sz="1200" b="1" dirty="0" smtClean="0">
                <a:solidFill>
                  <a:srgbClr val="003366"/>
                </a:solidFill>
                <a:ea typeface="Times New Roman" pitchFamily="18" charset="0"/>
                <a:cs typeface="Tahoma" pitchFamily="34" charset="0"/>
              </a:rPr>
              <a:t>SUB-CONTRACTING</a:t>
            </a:r>
            <a:endParaRPr lang="en-ZA" sz="1200" b="1" dirty="0">
              <a:solidFill>
                <a:srgbClr val="003366"/>
              </a:solidFill>
              <a:ea typeface="Times New Roman" pitchFamily="18" charset="0"/>
              <a:cs typeface="Tahoma" pitchFamily="34" charset="0"/>
            </a:endParaRPr>
          </a:p>
          <a:p>
            <a:pPr algn="just">
              <a:lnSpc>
                <a:spcPct val="150000"/>
              </a:lnSpc>
            </a:pPr>
            <a:r>
              <a:rPr lang="en-ZA" sz="1200" dirty="0" smtClean="0">
                <a:solidFill>
                  <a:srgbClr val="003366"/>
                </a:solidFill>
                <a:ea typeface="Times New Roman" pitchFamily="18" charset="0"/>
                <a:cs typeface="Tahoma" pitchFamily="34" charset="0"/>
              </a:rPr>
              <a:t>      7.1    Will </a:t>
            </a:r>
            <a:r>
              <a:rPr lang="en-ZA" sz="1200" dirty="0">
                <a:solidFill>
                  <a:srgbClr val="003366"/>
                </a:solidFill>
                <a:ea typeface="Times New Roman" pitchFamily="18" charset="0"/>
                <a:cs typeface="Tahoma" pitchFamily="34" charset="0"/>
              </a:rPr>
              <a:t>any portion of the contract be sub-contracted?  </a:t>
            </a:r>
          </a:p>
          <a:p>
            <a:pPr algn="just">
              <a:lnSpc>
                <a:spcPct val="150000"/>
              </a:lnSpc>
            </a:pPr>
            <a:r>
              <a:rPr lang="en-ZA" sz="1200" dirty="0" smtClean="0">
                <a:solidFill>
                  <a:srgbClr val="003366"/>
                </a:solidFill>
                <a:ea typeface="Times New Roman" pitchFamily="18" charset="0"/>
                <a:cs typeface="Tahoma" pitchFamily="34" charset="0"/>
              </a:rPr>
              <a:t>               (</a:t>
            </a:r>
            <a:r>
              <a:rPr lang="en-ZA" sz="1200" dirty="0">
                <a:solidFill>
                  <a:srgbClr val="003366"/>
                </a:solidFill>
                <a:ea typeface="Times New Roman" pitchFamily="18" charset="0"/>
                <a:cs typeface="Tahoma" pitchFamily="34" charset="0"/>
              </a:rPr>
              <a:t>Tick applicable box</a:t>
            </a:r>
            <a:r>
              <a:rPr lang="en-ZA" sz="1200" dirty="0" smtClean="0">
                <a:solidFill>
                  <a:srgbClr val="003366"/>
                </a:solidFill>
                <a:ea typeface="Times New Roman" pitchFamily="18" charset="0"/>
                <a:cs typeface="Tahoma" pitchFamily="34" charset="0"/>
              </a:rPr>
              <a:t>) </a:t>
            </a:r>
            <a:endParaRPr lang="en-ZA" sz="1200" dirty="0">
              <a:solidFill>
                <a:srgbClr val="003366"/>
              </a:solidFill>
              <a:ea typeface="Times New Roman" pitchFamily="18" charset="0"/>
              <a:cs typeface="Tahoma" pitchFamily="34" charset="0"/>
            </a:endParaRPr>
          </a:p>
          <a:p>
            <a:pPr algn="just">
              <a:lnSpc>
                <a:spcPct val="150000"/>
              </a:lnSpc>
            </a:pPr>
            <a:r>
              <a:rPr lang="en-ZA" sz="1200" dirty="0" smtClean="0">
                <a:solidFill>
                  <a:srgbClr val="003366"/>
                </a:solidFill>
                <a:ea typeface="Times New Roman" pitchFamily="18" charset="0"/>
                <a:cs typeface="Tahoma" pitchFamily="34" charset="0"/>
              </a:rPr>
              <a:t>      7.1.1 If </a:t>
            </a:r>
            <a:r>
              <a:rPr lang="en-ZA" sz="1200" dirty="0">
                <a:solidFill>
                  <a:srgbClr val="003366"/>
                </a:solidFill>
                <a:ea typeface="Times New Roman" pitchFamily="18" charset="0"/>
                <a:cs typeface="Tahoma" pitchFamily="34" charset="0"/>
              </a:rPr>
              <a:t>yes, indicate:</a:t>
            </a:r>
          </a:p>
          <a:p>
            <a:pPr algn="just">
              <a:lnSpc>
                <a:spcPct val="150000"/>
              </a:lnSpc>
            </a:pPr>
            <a:r>
              <a:rPr lang="en-ZA" sz="1200" dirty="0" smtClean="0">
                <a:solidFill>
                  <a:srgbClr val="003366"/>
                </a:solidFill>
                <a:ea typeface="Times New Roman" pitchFamily="18" charset="0"/>
                <a:cs typeface="Tahoma" pitchFamily="34" charset="0"/>
              </a:rPr>
              <a:t>            i) What </a:t>
            </a:r>
            <a:r>
              <a:rPr lang="en-ZA" sz="1200" dirty="0">
                <a:solidFill>
                  <a:srgbClr val="003366"/>
                </a:solidFill>
                <a:ea typeface="Times New Roman" pitchFamily="18" charset="0"/>
                <a:cs typeface="Tahoma" pitchFamily="34" charset="0"/>
              </a:rPr>
              <a:t>percentage of the contract will be subcontracted............…………….…………%</a:t>
            </a:r>
          </a:p>
          <a:p>
            <a:pPr algn="just">
              <a:lnSpc>
                <a:spcPct val="150000"/>
              </a:lnSpc>
            </a:pPr>
            <a:r>
              <a:rPr lang="en-ZA" sz="1200" dirty="0" smtClean="0">
                <a:solidFill>
                  <a:srgbClr val="003366"/>
                </a:solidFill>
                <a:ea typeface="Times New Roman" pitchFamily="18" charset="0"/>
                <a:cs typeface="Tahoma" pitchFamily="34" charset="0"/>
              </a:rPr>
              <a:t>            ii)The </a:t>
            </a:r>
            <a:r>
              <a:rPr lang="en-ZA" sz="1200" dirty="0">
                <a:solidFill>
                  <a:srgbClr val="003366"/>
                </a:solidFill>
                <a:ea typeface="Times New Roman" pitchFamily="18" charset="0"/>
                <a:cs typeface="Tahoma" pitchFamily="34" charset="0"/>
              </a:rPr>
              <a:t>name of the sub-contractor…………………………………………………………..</a:t>
            </a:r>
          </a:p>
          <a:p>
            <a:pPr algn="just">
              <a:lnSpc>
                <a:spcPct val="150000"/>
              </a:lnSpc>
            </a:pPr>
            <a:r>
              <a:rPr lang="en-ZA" sz="1200" dirty="0" smtClean="0">
                <a:solidFill>
                  <a:srgbClr val="003366"/>
                </a:solidFill>
                <a:ea typeface="Times New Roman" pitchFamily="18" charset="0"/>
                <a:cs typeface="Tahoma" pitchFamily="34" charset="0"/>
              </a:rPr>
              <a:t>            iii) The </a:t>
            </a:r>
            <a:r>
              <a:rPr lang="en-ZA" sz="1200" dirty="0">
                <a:solidFill>
                  <a:srgbClr val="003366"/>
                </a:solidFill>
                <a:ea typeface="Times New Roman" pitchFamily="18" charset="0"/>
                <a:cs typeface="Tahoma" pitchFamily="34" charset="0"/>
              </a:rPr>
              <a:t>B-BBEE status level of the sub-contractor......................................……………..</a:t>
            </a:r>
          </a:p>
          <a:p>
            <a:pPr algn="just">
              <a:lnSpc>
                <a:spcPct val="150000"/>
              </a:lnSpc>
            </a:pPr>
            <a:r>
              <a:rPr lang="en-ZA" sz="1200" dirty="0" smtClean="0">
                <a:solidFill>
                  <a:srgbClr val="003366"/>
                </a:solidFill>
                <a:ea typeface="Times New Roman" pitchFamily="18" charset="0"/>
                <a:cs typeface="Tahoma" pitchFamily="34" charset="0"/>
              </a:rPr>
              <a:t>            iv)Whether </a:t>
            </a:r>
            <a:r>
              <a:rPr lang="en-ZA" sz="1200" dirty="0">
                <a:solidFill>
                  <a:srgbClr val="003366"/>
                </a:solidFill>
                <a:ea typeface="Times New Roman" pitchFamily="18" charset="0"/>
                <a:cs typeface="Tahoma" pitchFamily="34" charset="0"/>
              </a:rPr>
              <a:t>the sub-contractor is an EME.</a:t>
            </a:r>
          </a:p>
          <a:p>
            <a:pPr algn="just">
              <a:lnSpc>
                <a:spcPct val="150000"/>
              </a:lnSpc>
            </a:pPr>
            <a:r>
              <a:rPr lang="en-ZA" sz="1200" dirty="0" smtClean="0">
                <a:solidFill>
                  <a:srgbClr val="003366"/>
                </a:solidFill>
                <a:ea typeface="Times New Roman" pitchFamily="18" charset="0"/>
                <a:cs typeface="Tahoma" pitchFamily="34" charset="0"/>
              </a:rPr>
              <a:t>               (</a:t>
            </a:r>
            <a:r>
              <a:rPr lang="en-ZA" sz="1200" dirty="0">
                <a:solidFill>
                  <a:srgbClr val="003366"/>
                </a:solidFill>
                <a:ea typeface="Times New Roman" pitchFamily="18" charset="0"/>
                <a:cs typeface="Tahoma" pitchFamily="34" charset="0"/>
              </a:rPr>
              <a:t>Tick applicable box)</a:t>
            </a:r>
          </a:p>
          <a:p>
            <a:pPr algn="just">
              <a:lnSpc>
                <a:spcPct val="150000"/>
              </a:lnSpc>
            </a:pPr>
            <a:endParaRPr lang="en-ZA" sz="1600" dirty="0">
              <a:solidFill>
                <a:srgbClr val="003366"/>
              </a:solidFill>
              <a:ea typeface="Times New Roman" pitchFamily="18" charset="0"/>
              <a:cs typeface="Tahoma" pitchFamily="34" charset="0"/>
            </a:endParaRPr>
          </a:p>
        </p:txBody>
      </p:sp>
      <p:pic>
        <p:nvPicPr>
          <p:cNvPr id="798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98650" y="3917951"/>
            <a:ext cx="6051550"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98650" y="5526087"/>
            <a:ext cx="6051550"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92993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14</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latin typeface="Arial"/>
              </a:rPr>
              <a:t>Sub-Contracting</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49542" y="819150"/>
            <a:ext cx="8844915" cy="5586145"/>
          </a:xfrm>
          <a:prstGeom prst="rect">
            <a:avLst/>
          </a:prstGeom>
        </p:spPr>
        <p:txBody>
          <a:bodyPr wrap="square">
            <a:spAutoFit/>
          </a:bodyPr>
          <a:lstStyle/>
          <a:p>
            <a:pPr algn="just">
              <a:lnSpc>
                <a:spcPct val="150000"/>
              </a:lnSpc>
            </a:pPr>
            <a:r>
              <a:rPr lang="en-ZA" sz="1400" b="1" u="sng" dirty="0">
                <a:solidFill>
                  <a:srgbClr val="003366"/>
                </a:solidFill>
                <a:ea typeface="Times New Roman" pitchFamily="18" charset="0"/>
                <a:cs typeface="Tahoma" pitchFamily="34" charset="0"/>
              </a:rPr>
              <a:t>Sub-contracting</a:t>
            </a:r>
          </a:p>
          <a:p>
            <a:pPr marL="171450" indent="-171450" algn="just">
              <a:lnSpc>
                <a:spcPct val="150000"/>
              </a:lnSpc>
              <a:buFont typeface="Arial" pitchFamily="34" charset="0"/>
              <a:buChar char="•"/>
            </a:pPr>
            <a:endParaRPr lang="en-ZA" sz="1400" dirty="0">
              <a:solidFill>
                <a:srgbClr val="003366"/>
              </a:solidFill>
              <a:ea typeface="Times New Roman" pitchFamily="18" charset="0"/>
              <a:cs typeface="Tahoma" pitchFamily="34" charset="0"/>
            </a:endParaRPr>
          </a:p>
          <a:p>
            <a:pPr algn="just">
              <a:lnSpc>
                <a:spcPct val="150000"/>
              </a:lnSpc>
            </a:pPr>
            <a:r>
              <a:rPr lang="en-ZA" sz="1400" dirty="0">
                <a:solidFill>
                  <a:srgbClr val="003366"/>
                </a:solidFill>
                <a:ea typeface="Times New Roman" pitchFamily="18" charset="0"/>
                <a:cs typeface="Tahoma" pitchFamily="34" charset="0"/>
              </a:rPr>
              <a:t>Bidders who want to claim preference points will have to comply fully with regulations 11(8) and 11(9) of the Preferential Procurement Regulations, 2011 with regard to sub–contracting:</a:t>
            </a:r>
          </a:p>
          <a:p>
            <a:pPr marL="171450" indent="-171450" algn="just">
              <a:lnSpc>
                <a:spcPct val="150000"/>
              </a:lnSpc>
              <a:buFont typeface="Arial" pitchFamily="34" charset="0"/>
              <a:buChar char="•"/>
            </a:pPr>
            <a:endParaRPr lang="en-ZA" sz="1400" dirty="0">
              <a:solidFill>
                <a:srgbClr val="003366"/>
              </a:solidFill>
              <a:ea typeface="Times New Roman" pitchFamily="18" charset="0"/>
              <a:cs typeface="Tahoma" pitchFamily="34" charset="0"/>
            </a:endParaRPr>
          </a:p>
          <a:p>
            <a:pPr algn="just">
              <a:lnSpc>
                <a:spcPct val="150000"/>
              </a:lnSpc>
            </a:pPr>
            <a:r>
              <a:rPr lang="en-ZA" sz="1400" b="1" dirty="0">
                <a:solidFill>
                  <a:srgbClr val="003366"/>
                </a:solidFill>
                <a:ea typeface="Times New Roman" pitchFamily="18" charset="0"/>
                <a:cs typeface="Tahoma" pitchFamily="34" charset="0"/>
              </a:rPr>
              <a:t>Regulation 11(8) </a:t>
            </a:r>
          </a:p>
          <a:p>
            <a:pPr marL="171450" indent="-171450" algn="just">
              <a:lnSpc>
                <a:spcPct val="150000"/>
              </a:lnSpc>
              <a:buFont typeface="Arial" pitchFamily="34" charset="0"/>
              <a:buChar char="•"/>
            </a:pPr>
            <a:r>
              <a:rPr lang="en-ZA" sz="1400" dirty="0">
                <a:solidFill>
                  <a:srgbClr val="003366"/>
                </a:solidFill>
                <a:ea typeface="Times New Roman" pitchFamily="18" charset="0"/>
                <a:cs typeface="Tahoma" pitchFamily="34" charset="0"/>
              </a:rPr>
              <a:t>A person must not be awarded points for B-BBEE status level if it is indicated in the tender documents that such a tenderer intends sub-contracting more than 25% of the value of the contract to any other enterprise that does not qualify for at least the points that such a tenderer qualifies for, unless the intended sub-contractor is an Exempted Micro Enterprise that has the capability and ability to execute the sub-contract</a:t>
            </a:r>
            <a:r>
              <a:rPr lang="en-ZA" sz="1400" dirty="0" smtClean="0">
                <a:solidFill>
                  <a:srgbClr val="003366"/>
                </a:solidFill>
                <a:ea typeface="Times New Roman" pitchFamily="18" charset="0"/>
                <a:cs typeface="Tahoma" pitchFamily="34" charset="0"/>
              </a:rPr>
              <a:t>.</a:t>
            </a:r>
          </a:p>
          <a:p>
            <a:pPr marL="171450" indent="-171450" algn="just">
              <a:lnSpc>
                <a:spcPct val="150000"/>
              </a:lnSpc>
              <a:buFont typeface="Arial" pitchFamily="34" charset="0"/>
              <a:buChar char="•"/>
            </a:pPr>
            <a:endParaRPr lang="en-ZA" sz="1400" dirty="0" smtClean="0">
              <a:solidFill>
                <a:srgbClr val="003366"/>
              </a:solidFill>
              <a:ea typeface="Times New Roman" pitchFamily="18" charset="0"/>
              <a:cs typeface="Tahoma" pitchFamily="34" charset="0"/>
            </a:endParaRPr>
          </a:p>
          <a:p>
            <a:pPr algn="just">
              <a:lnSpc>
                <a:spcPct val="150000"/>
              </a:lnSpc>
            </a:pPr>
            <a:r>
              <a:rPr lang="en-ZA" sz="1400" b="1" dirty="0">
                <a:solidFill>
                  <a:srgbClr val="003366"/>
                </a:solidFill>
                <a:ea typeface="Times New Roman" pitchFamily="18" charset="0"/>
                <a:cs typeface="Tahoma" pitchFamily="34" charset="0"/>
              </a:rPr>
              <a:t>Regulation 11(9) </a:t>
            </a:r>
          </a:p>
          <a:p>
            <a:pPr marL="171450" indent="-171450" algn="just">
              <a:lnSpc>
                <a:spcPct val="150000"/>
              </a:lnSpc>
              <a:buFont typeface="Arial" pitchFamily="34" charset="0"/>
              <a:buChar char="•"/>
            </a:pPr>
            <a:r>
              <a:rPr lang="en-ZA" sz="1400" dirty="0">
                <a:solidFill>
                  <a:srgbClr val="003366"/>
                </a:solidFill>
                <a:ea typeface="Times New Roman" pitchFamily="18" charset="0"/>
                <a:cs typeface="Tahoma" pitchFamily="34" charset="0"/>
              </a:rPr>
              <a:t>A person awarded a contract may not sub-contract more than 25% of the value of the contract to any other enterprise that does not have an equal or higher B-BBEE status level than the person concerned, unless the contract is sub-contracted to an Exempted Micro Enterprise that has the capability and ability to execute the sub-contract.</a:t>
            </a:r>
          </a:p>
          <a:p>
            <a:pPr marL="171450" indent="-171450" algn="just">
              <a:lnSpc>
                <a:spcPct val="150000"/>
              </a:lnSpc>
              <a:buFont typeface="Arial" pitchFamily="34" charset="0"/>
              <a:buChar char="•"/>
            </a:pPr>
            <a:endParaRPr lang="en-ZA" sz="1400" dirty="0">
              <a:solidFill>
                <a:srgbClr val="003366"/>
              </a:solidFill>
              <a:ea typeface="Times New Roman" pitchFamily="18" charset="0"/>
              <a:cs typeface="Tahoma" pitchFamily="34" charset="0"/>
            </a:endParaRPr>
          </a:p>
        </p:txBody>
      </p:sp>
    </p:spTree>
    <p:extLst>
      <p:ext uri="{BB962C8B-B14F-4D97-AF65-F5344CB8AC3E}">
        <p14:creationId xmlns:p14="http://schemas.microsoft.com/office/powerpoint/2010/main" val="14301037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15</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latin typeface="Arial"/>
              </a:rPr>
              <a:t>B-BBEE Certificate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95251" y="800100"/>
            <a:ext cx="8924924" cy="4524315"/>
          </a:xfrm>
          <a:prstGeom prst="rect">
            <a:avLst/>
          </a:prstGeom>
        </p:spPr>
        <p:txBody>
          <a:bodyPr wrap="square">
            <a:spAutoFit/>
          </a:bodyPr>
          <a:lstStyle/>
          <a:p>
            <a:pPr algn="just">
              <a:lnSpc>
                <a:spcPct val="150000"/>
              </a:lnSpc>
            </a:pPr>
            <a:r>
              <a:rPr lang="en-ZA" sz="1200" dirty="0">
                <a:solidFill>
                  <a:srgbClr val="003366"/>
                </a:solidFill>
                <a:ea typeface="Times New Roman" pitchFamily="18" charset="0"/>
                <a:cs typeface="Tahoma" pitchFamily="34" charset="0"/>
              </a:rPr>
              <a:t>The </a:t>
            </a:r>
            <a:r>
              <a:rPr lang="en-ZA" sz="1200" dirty="0" smtClean="0">
                <a:solidFill>
                  <a:srgbClr val="003366"/>
                </a:solidFill>
                <a:ea typeface="Times New Roman" pitchFamily="18" charset="0"/>
                <a:cs typeface="Tahoma" pitchFamily="34" charset="0"/>
              </a:rPr>
              <a:t>table </a:t>
            </a:r>
            <a:r>
              <a:rPr lang="en-ZA" sz="1200" dirty="0">
                <a:solidFill>
                  <a:srgbClr val="003366"/>
                </a:solidFill>
                <a:ea typeface="Times New Roman" pitchFamily="18" charset="0"/>
                <a:cs typeface="Tahoma" pitchFamily="34" charset="0"/>
              </a:rPr>
              <a:t>below indicates the B-BBEE documents that must be submitted for this bid.  Failure to submit the required documents will result in bidder(s) scoring zero (0) for B-BBEE</a:t>
            </a:r>
            <a:r>
              <a:rPr lang="en-ZA" sz="1200" dirty="0" smtClean="0">
                <a:solidFill>
                  <a:srgbClr val="003366"/>
                </a:solidFill>
                <a:ea typeface="Times New Roman" pitchFamily="18" charset="0"/>
                <a:cs typeface="Tahoma" pitchFamily="34" charset="0"/>
              </a:rPr>
              <a:t>.</a:t>
            </a: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59217290"/>
              </p:ext>
            </p:extLst>
          </p:nvPr>
        </p:nvGraphicFramePr>
        <p:xfrm>
          <a:off x="175259" y="1597025"/>
          <a:ext cx="8844915" cy="3490497"/>
        </p:xfrm>
        <a:graphic>
          <a:graphicData uri="http://schemas.openxmlformats.org/drawingml/2006/table">
            <a:tbl>
              <a:tblPr firstRow="1" bandRow="1">
                <a:tableStyleId>{5C22544A-7EE6-4342-B048-85BDC9FD1C3A}</a:tableStyleId>
              </a:tblPr>
              <a:tblGrid>
                <a:gridCol w="343587"/>
                <a:gridCol w="1727753"/>
                <a:gridCol w="2110607"/>
                <a:gridCol w="4662968"/>
              </a:tblGrid>
              <a:tr h="456418">
                <a:tc>
                  <a:txBody>
                    <a:bodyPr/>
                    <a:lstStyle/>
                    <a:p>
                      <a:pPr algn="ctr">
                        <a:lnSpc>
                          <a:spcPct val="150000"/>
                        </a:lnSpc>
                        <a:spcAft>
                          <a:spcPts val="0"/>
                        </a:spcAft>
                      </a:pPr>
                      <a:r>
                        <a:rPr lang="en-GB" sz="1200" b="1" kern="1200" dirty="0">
                          <a:solidFill>
                            <a:schemeClr val="bg1"/>
                          </a:solidFill>
                          <a:latin typeface="Arial" charset="0"/>
                          <a:ea typeface="+mn-ea"/>
                          <a:cs typeface="+mn-cs"/>
                        </a:rPr>
                        <a:t>No.</a:t>
                      </a:r>
                      <a:endParaRPr lang="en-ZA" sz="1200" b="1" kern="1200" dirty="0">
                        <a:solidFill>
                          <a:schemeClr val="bg1"/>
                        </a:solidFill>
                        <a:latin typeface="Arial" charset="0"/>
                        <a:ea typeface="+mn-ea"/>
                        <a:cs typeface="+mn-cs"/>
                      </a:endParaRPr>
                    </a:p>
                  </a:txBody>
                  <a:tcPr marL="0" marR="0" marT="0" marB="0">
                    <a:solidFill>
                      <a:schemeClr val="tx2">
                        <a:lumMod val="75000"/>
                      </a:schemeClr>
                    </a:solidFill>
                  </a:tcPr>
                </a:tc>
                <a:tc>
                  <a:txBody>
                    <a:bodyPr/>
                    <a:lstStyle/>
                    <a:p>
                      <a:pPr algn="just">
                        <a:lnSpc>
                          <a:spcPct val="150000"/>
                        </a:lnSpc>
                        <a:spcAft>
                          <a:spcPts val="0"/>
                        </a:spcAft>
                      </a:pPr>
                      <a:r>
                        <a:rPr lang="en-GB" sz="1200" b="1" kern="1200" dirty="0">
                          <a:solidFill>
                            <a:schemeClr val="bg1"/>
                          </a:solidFill>
                          <a:latin typeface="Arial" charset="0"/>
                          <a:ea typeface="+mn-ea"/>
                          <a:cs typeface="+mn-cs"/>
                        </a:rPr>
                        <a:t>Classification</a:t>
                      </a:r>
                      <a:endParaRPr lang="en-ZA" sz="1200" b="1" kern="1200" dirty="0">
                        <a:solidFill>
                          <a:schemeClr val="bg1"/>
                        </a:solidFill>
                        <a:latin typeface="Arial" charset="0"/>
                        <a:ea typeface="+mn-ea"/>
                        <a:cs typeface="+mn-cs"/>
                      </a:endParaRPr>
                    </a:p>
                  </a:txBody>
                  <a:tcPr marL="68580" marR="68580" marT="0" marB="0">
                    <a:solidFill>
                      <a:schemeClr val="tx2">
                        <a:lumMod val="75000"/>
                      </a:schemeClr>
                    </a:solidFill>
                  </a:tcPr>
                </a:tc>
                <a:tc>
                  <a:txBody>
                    <a:bodyPr/>
                    <a:lstStyle/>
                    <a:p>
                      <a:pPr algn="just">
                        <a:lnSpc>
                          <a:spcPct val="150000"/>
                        </a:lnSpc>
                        <a:spcAft>
                          <a:spcPts val="0"/>
                        </a:spcAft>
                      </a:pPr>
                      <a:r>
                        <a:rPr lang="en-GB" sz="1200" b="1" kern="1200" dirty="0">
                          <a:solidFill>
                            <a:schemeClr val="bg1"/>
                          </a:solidFill>
                          <a:latin typeface="Arial" charset="0"/>
                          <a:ea typeface="+mn-ea"/>
                          <a:cs typeface="+mn-cs"/>
                        </a:rPr>
                        <a:t>Turnover</a:t>
                      </a:r>
                      <a:endParaRPr lang="en-ZA" sz="1200" b="1" kern="1200" dirty="0">
                        <a:solidFill>
                          <a:schemeClr val="bg1"/>
                        </a:solidFill>
                        <a:latin typeface="Arial" charset="0"/>
                        <a:ea typeface="+mn-ea"/>
                        <a:cs typeface="+mn-cs"/>
                      </a:endParaRPr>
                    </a:p>
                  </a:txBody>
                  <a:tcPr marL="68580" marR="68580" marT="0" marB="0">
                    <a:solidFill>
                      <a:schemeClr val="tx2">
                        <a:lumMod val="75000"/>
                      </a:schemeClr>
                    </a:solidFill>
                  </a:tcPr>
                </a:tc>
                <a:tc>
                  <a:txBody>
                    <a:bodyPr/>
                    <a:lstStyle/>
                    <a:p>
                      <a:pPr algn="just">
                        <a:lnSpc>
                          <a:spcPct val="150000"/>
                        </a:lnSpc>
                        <a:spcAft>
                          <a:spcPts val="0"/>
                        </a:spcAft>
                      </a:pPr>
                      <a:r>
                        <a:rPr lang="en-GB" sz="1200" b="1" kern="1200" dirty="0">
                          <a:solidFill>
                            <a:schemeClr val="bg1"/>
                          </a:solidFill>
                          <a:latin typeface="Arial" charset="0"/>
                          <a:ea typeface="+mn-ea"/>
                          <a:cs typeface="+mn-cs"/>
                        </a:rPr>
                        <a:t>Submission Requirement</a:t>
                      </a:r>
                      <a:endParaRPr lang="en-ZA" sz="1200" b="1" kern="1200" dirty="0">
                        <a:solidFill>
                          <a:schemeClr val="bg1"/>
                        </a:solidFill>
                        <a:latin typeface="Arial" charset="0"/>
                        <a:ea typeface="+mn-ea"/>
                        <a:cs typeface="+mn-cs"/>
                      </a:endParaRPr>
                    </a:p>
                  </a:txBody>
                  <a:tcPr marL="68580" marR="68580" marT="0" marB="0">
                    <a:solidFill>
                      <a:schemeClr val="tx2">
                        <a:lumMod val="75000"/>
                      </a:schemeClr>
                    </a:solidFill>
                  </a:tcPr>
                </a:tc>
              </a:tr>
              <a:tr h="1280307">
                <a:tc>
                  <a:txBody>
                    <a:bodyPr/>
                    <a:lstStyle/>
                    <a:p>
                      <a:pPr algn="ctr">
                        <a:lnSpc>
                          <a:spcPct val="150000"/>
                        </a:lnSpc>
                        <a:spcAft>
                          <a:spcPts val="0"/>
                        </a:spcAft>
                      </a:pPr>
                      <a:r>
                        <a:rPr lang="en-GB" sz="1200" b="0" kern="1200" dirty="0">
                          <a:solidFill>
                            <a:schemeClr val="tx2">
                              <a:lumMod val="75000"/>
                            </a:schemeClr>
                          </a:solidFill>
                          <a:latin typeface="Arial" charset="0"/>
                          <a:ea typeface="+mn-ea"/>
                          <a:cs typeface="+mn-cs"/>
                        </a:rPr>
                        <a:t>1.</a:t>
                      </a:r>
                      <a:endParaRPr lang="en-ZA" sz="1200" b="0" kern="1200" dirty="0">
                        <a:solidFill>
                          <a:schemeClr val="tx2">
                            <a:lumMod val="75000"/>
                          </a:schemeClr>
                        </a:solidFill>
                        <a:latin typeface="Arial" charset="0"/>
                        <a:ea typeface="+mn-ea"/>
                        <a:cs typeface="+mn-cs"/>
                      </a:endParaRPr>
                    </a:p>
                  </a:txBody>
                  <a:tcPr marL="0" marR="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Exempted Micro Enterprise (EME)</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Below R10 million p.a.</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just">
                        <a:lnSpc>
                          <a:spcPct val="150000"/>
                        </a:lnSpc>
                        <a:spcAft>
                          <a:spcPts val="0"/>
                        </a:spcAft>
                      </a:pPr>
                      <a:r>
                        <a:rPr lang="en-GB" sz="1200" b="0" kern="1200" dirty="0">
                          <a:solidFill>
                            <a:schemeClr val="tx2">
                              <a:lumMod val="75000"/>
                            </a:schemeClr>
                          </a:solidFill>
                          <a:latin typeface="Arial" charset="0"/>
                          <a:ea typeface="+mn-ea"/>
                          <a:cs typeface="+mn-cs"/>
                        </a:rPr>
                        <a:t>Certified copy of B-BBEE Rating Certificate from a SANAS Accredited rating agency or a Registered Auditor approved by the Independent Regulatory Board for Auditors (“IRBA”) or </a:t>
                      </a:r>
                      <a:r>
                        <a:rPr lang="en-GB" sz="1200" b="0" kern="1200" dirty="0" smtClean="0">
                          <a:solidFill>
                            <a:schemeClr val="tx2">
                              <a:lumMod val="75000"/>
                            </a:schemeClr>
                          </a:solidFill>
                          <a:latin typeface="Arial" charset="0"/>
                          <a:ea typeface="+mn-ea"/>
                          <a:cs typeface="+mn-cs"/>
                        </a:rPr>
                        <a:t>sworn affidavits. </a:t>
                      </a:r>
                      <a:endParaRPr lang="en-ZA" sz="1200" b="0" kern="1200" dirty="0">
                        <a:solidFill>
                          <a:schemeClr val="tx2">
                            <a:lumMod val="75000"/>
                          </a:schemeClr>
                        </a:solidFill>
                        <a:latin typeface="Arial" charset="0"/>
                        <a:ea typeface="+mn-ea"/>
                        <a:cs typeface="+mn-cs"/>
                      </a:endParaRPr>
                    </a:p>
                  </a:txBody>
                  <a:tcPr marL="68580" marR="68580" marT="0" marB="0"/>
                </a:tc>
              </a:tr>
              <a:tr h="930812">
                <a:tc>
                  <a:txBody>
                    <a:bodyPr/>
                    <a:lstStyle/>
                    <a:p>
                      <a:pPr algn="ctr">
                        <a:lnSpc>
                          <a:spcPct val="150000"/>
                        </a:lnSpc>
                        <a:spcAft>
                          <a:spcPts val="0"/>
                        </a:spcAft>
                      </a:pPr>
                      <a:r>
                        <a:rPr lang="en-GB" sz="1200" b="0" kern="1200" dirty="0">
                          <a:solidFill>
                            <a:schemeClr val="tx2">
                              <a:lumMod val="75000"/>
                            </a:schemeClr>
                          </a:solidFill>
                          <a:latin typeface="Arial" charset="0"/>
                          <a:ea typeface="+mn-ea"/>
                          <a:cs typeface="+mn-cs"/>
                        </a:rPr>
                        <a:t>2.</a:t>
                      </a:r>
                      <a:endParaRPr lang="en-ZA" sz="1200" b="0" kern="1200" dirty="0">
                        <a:solidFill>
                          <a:schemeClr val="tx2">
                            <a:lumMod val="75000"/>
                          </a:schemeClr>
                        </a:solidFill>
                        <a:latin typeface="Arial" charset="0"/>
                        <a:ea typeface="+mn-ea"/>
                        <a:cs typeface="+mn-cs"/>
                      </a:endParaRPr>
                    </a:p>
                  </a:txBody>
                  <a:tcPr marL="0" marR="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Qualifying Small Enterprise (QSE)</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Between R10 million and R50 million p.a.</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just">
                        <a:lnSpc>
                          <a:spcPct val="150000"/>
                        </a:lnSpc>
                        <a:spcAft>
                          <a:spcPts val="0"/>
                        </a:spcAft>
                      </a:pPr>
                      <a:r>
                        <a:rPr lang="en-GB" sz="1200" b="0" kern="1200" dirty="0">
                          <a:solidFill>
                            <a:schemeClr val="tx2">
                              <a:lumMod val="75000"/>
                            </a:schemeClr>
                          </a:solidFill>
                          <a:latin typeface="Arial" charset="0"/>
                          <a:ea typeface="+mn-ea"/>
                          <a:cs typeface="+mn-cs"/>
                        </a:rPr>
                        <a:t>Certified copy of B-BBEE Rating Certificate from a SANAS Accredited rating agency or a Registered Auditor approved by the </a:t>
                      </a:r>
                      <a:r>
                        <a:rPr lang="en-GB" sz="1200" b="0" kern="1200" dirty="0" smtClean="0">
                          <a:solidFill>
                            <a:schemeClr val="tx2">
                              <a:lumMod val="75000"/>
                            </a:schemeClr>
                          </a:solidFill>
                          <a:latin typeface="Arial" charset="0"/>
                          <a:ea typeface="+mn-ea"/>
                          <a:cs typeface="+mn-cs"/>
                        </a:rPr>
                        <a:t>IRBA</a:t>
                      </a:r>
                      <a:r>
                        <a:rPr lang="en-GB" sz="1200" b="0" kern="1200" baseline="0" dirty="0" smtClean="0">
                          <a:solidFill>
                            <a:schemeClr val="tx2">
                              <a:lumMod val="75000"/>
                            </a:schemeClr>
                          </a:solidFill>
                          <a:latin typeface="Arial" charset="0"/>
                          <a:ea typeface="+mn-ea"/>
                          <a:cs typeface="+mn-cs"/>
                        </a:rPr>
                        <a:t> </a:t>
                      </a:r>
                      <a:r>
                        <a:rPr lang="en-GB" sz="1200" b="0" kern="1200" dirty="0" smtClean="0">
                          <a:solidFill>
                            <a:schemeClr val="tx2">
                              <a:lumMod val="75000"/>
                            </a:schemeClr>
                          </a:solidFill>
                          <a:latin typeface="Arial" charset="0"/>
                          <a:ea typeface="+mn-ea"/>
                          <a:cs typeface="+mn-cs"/>
                        </a:rPr>
                        <a:t>or sworn affidavits.</a:t>
                      </a:r>
                      <a:endParaRPr lang="en-ZA" sz="1200" b="0" kern="1200" dirty="0">
                        <a:solidFill>
                          <a:schemeClr val="tx2">
                            <a:lumMod val="75000"/>
                          </a:schemeClr>
                        </a:solidFill>
                        <a:latin typeface="Arial" charset="0"/>
                        <a:ea typeface="+mn-ea"/>
                        <a:cs typeface="+mn-cs"/>
                      </a:endParaRPr>
                    </a:p>
                  </a:txBody>
                  <a:tcPr marL="68580" marR="68580" marT="0" marB="0"/>
                </a:tc>
              </a:tr>
              <a:tr h="791308">
                <a:tc>
                  <a:txBody>
                    <a:bodyPr/>
                    <a:lstStyle/>
                    <a:p>
                      <a:pPr algn="ctr">
                        <a:lnSpc>
                          <a:spcPct val="150000"/>
                        </a:lnSpc>
                        <a:spcAft>
                          <a:spcPts val="0"/>
                        </a:spcAft>
                      </a:pPr>
                      <a:r>
                        <a:rPr lang="en-GB" sz="1200" b="0" kern="1200" dirty="0">
                          <a:solidFill>
                            <a:schemeClr val="tx2">
                              <a:lumMod val="75000"/>
                            </a:schemeClr>
                          </a:solidFill>
                          <a:latin typeface="Arial" charset="0"/>
                          <a:ea typeface="+mn-ea"/>
                          <a:cs typeface="+mn-cs"/>
                        </a:rPr>
                        <a:t>3.</a:t>
                      </a:r>
                      <a:endParaRPr lang="en-ZA" sz="1200" b="0" kern="1200" dirty="0">
                        <a:solidFill>
                          <a:schemeClr val="tx2">
                            <a:lumMod val="75000"/>
                          </a:schemeClr>
                        </a:solidFill>
                        <a:latin typeface="Arial" charset="0"/>
                        <a:ea typeface="+mn-ea"/>
                        <a:cs typeface="+mn-cs"/>
                      </a:endParaRPr>
                    </a:p>
                  </a:txBody>
                  <a:tcPr marL="0" marR="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Large Enterprise (LE)</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Above R50 million p.a.</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just">
                        <a:lnSpc>
                          <a:spcPct val="150000"/>
                        </a:lnSpc>
                        <a:spcAft>
                          <a:spcPts val="0"/>
                        </a:spcAft>
                      </a:pPr>
                      <a:r>
                        <a:rPr lang="en-GB" sz="1200" b="0" kern="1200" dirty="0">
                          <a:solidFill>
                            <a:schemeClr val="tx2">
                              <a:lumMod val="75000"/>
                            </a:schemeClr>
                          </a:solidFill>
                          <a:latin typeface="Arial" charset="0"/>
                          <a:ea typeface="+mn-ea"/>
                          <a:cs typeface="+mn-cs"/>
                        </a:rPr>
                        <a:t>Certified copy of B-BBEE Rating Certificate from a SANAS Accredited rating agency or a Registered Auditor approved by the IRBA.</a:t>
                      </a:r>
                      <a:endParaRPr lang="en-ZA" sz="1200" b="0" kern="1200" dirty="0">
                        <a:solidFill>
                          <a:schemeClr val="tx2">
                            <a:lumMod val="75000"/>
                          </a:schemeClr>
                        </a:solidFill>
                        <a:latin typeface="Arial" charset="0"/>
                        <a:ea typeface="+mn-ea"/>
                        <a:cs typeface="+mn-cs"/>
                      </a:endParaRPr>
                    </a:p>
                  </a:txBody>
                  <a:tcPr marL="68580" marR="68580" marT="0" marB="0"/>
                </a:tc>
              </a:tr>
            </a:tbl>
          </a:graphicData>
        </a:graphic>
      </p:graphicFrame>
      <p:sp>
        <p:nvSpPr>
          <p:cNvPr id="4" name="Rectangle 3"/>
          <p:cNvSpPr/>
          <p:nvPr/>
        </p:nvSpPr>
        <p:spPr>
          <a:xfrm>
            <a:off x="238124" y="5456367"/>
            <a:ext cx="8696325" cy="738664"/>
          </a:xfrm>
          <a:prstGeom prst="rect">
            <a:avLst/>
          </a:prstGeom>
        </p:spPr>
        <p:txBody>
          <a:bodyPr wrap="square">
            <a:spAutoFit/>
          </a:bodyPr>
          <a:lstStyle/>
          <a:p>
            <a:pPr algn="just">
              <a:lnSpc>
                <a:spcPct val="150000"/>
              </a:lnSpc>
            </a:pPr>
            <a:r>
              <a:rPr lang="en-ZA" sz="1400" dirty="0">
                <a:solidFill>
                  <a:srgbClr val="003366"/>
                </a:solidFill>
                <a:ea typeface="Times New Roman" pitchFamily="18" charset="0"/>
                <a:cs typeface="Tahoma" pitchFamily="34" charset="0"/>
              </a:rPr>
              <a:t>SARS reserves the right to request that bidders submit proof of their black ownership and turnover information, in support of their sworn affidavits.</a:t>
            </a:r>
          </a:p>
        </p:txBody>
      </p:sp>
    </p:spTree>
    <p:extLst>
      <p:ext uri="{BB962C8B-B14F-4D97-AF65-F5344CB8AC3E}">
        <p14:creationId xmlns:p14="http://schemas.microsoft.com/office/powerpoint/2010/main" val="28842755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16</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latin typeface="Arial"/>
              </a:rPr>
              <a:t>Joint Ventures (JVs) and Consortiums</a:t>
            </a:r>
          </a:p>
        </p:txBody>
      </p:sp>
      <p:sp>
        <p:nvSpPr>
          <p:cNvPr id="5" name="Rectangle 4"/>
          <p:cNvSpPr/>
          <p:nvPr/>
        </p:nvSpPr>
        <p:spPr>
          <a:xfrm>
            <a:off x="175259" y="1466850"/>
            <a:ext cx="8844915" cy="3607206"/>
          </a:xfrm>
          <a:prstGeom prst="rect">
            <a:avLst/>
          </a:prstGeom>
        </p:spPr>
        <p:txBody>
          <a:bodyPr wrap="square">
            <a:spAutoFit/>
          </a:bodyPr>
          <a:lstStyle/>
          <a:p>
            <a:pPr marL="171450" indent="-171450" algn="just">
              <a:lnSpc>
                <a:spcPct val="150000"/>
              </a:lnSpc>
              <a:buFont typeface="Arial" pitchFamily="34" charset="0"/>
              <a:buChar char="•"/>
            </a:pPr>
            <a:r>
              <a:rPr lang="en-ZA" sz="1400" dirty="0">
                <a:solidFill>
                  <a:srgbClr val="003366"/>
                </a:solidFill>
                <a:ea typeface="Times New Roman" pitchFamily="18" charset="0"/>
                <a:cs typeface="Tahoma" pitchFamily="34" charset="0"/>
              </a:rPr>
              <a:t>Incorporated JVs must submit the B-BBEE status of the entity. Unincorporated JVs must submit a consolidated B-BBEE scorecard as if they were a group structure for every separate bid</a:t>
            </a:r>
            <a:r>
              <a:rPr lang="en-ZA" sz="1400" dirty="0" smtClean="0">
                <a:solidFill>
                  <a:srgbClr val="003366"/>
                </a:solidFill>
                <a:ea typeface="Times New Roman" pitchFamily="18" charset="0"/>
                <a:cs typeface="Tahoma" pitchFamily="34" charset="0"/>
              </a:rPr>
              <a:t>.</a:t>
            </a:r>
          </a:p>
          <a:p>
            <a:pPr marL="171450" indent="-171450" algn="just">
              <a:lnSpc>
                <a:spcPct val="150000"/>
              </a:lnSpc>
              <a:buFont typeface="Arial" pitchFamily="34" charset="0"/>
              <a:buChar char="•"/>
            </a:pPr>
            <a:endParaRPr lang="en-ZA" sz="1400" dirty="0">
              <a:solidFill>
                <a:srgbClr val="003366"/>
              </a:solidFill>
              <a:ea typeface="Times New Roman" pitchFamily="18" charset="0"/>
              <a:cs typeface="Tahoma" pitchFamily="34" charset="0"/>
            </a:endParaRPr>
          </a:p>
          <a:p>
            <a:pPr marL="171450" indent="-171450" algn="just">
              <a:lnSpc>
                <a:spcPct val="150000"/>
              </a:lnSpc>
              <a:buFont typeface="Arial" pitchFamily="34" charset="0"/>
              <a:buChar char="•"/>
            </a:pPr>
            <a:r>
              <a:rPr lang="en-ZA" sz="1400" dirty="0">
                <a:solidFill>
                  <a:srgbClr val="003366"/>
                </a:solidFill>
                <a:ea typeface="Times New Roman" pitchFamily="18" charset="0"/>
                <a:cs typeface="Tahoma" pitchFamily="34" charset="0"/>
              </a:rPr>
              <a:t>Bidders must submit concrete proof of the existence of joint ventures and/or sub-contracting arrangements. SARS will accept signed agreements as acceptable proof of the existence of a joint venture and/or sub-contracting arrangement. </a:t>
            </a:r>
          </a:p>
          <a:p>
            <a:pPr marL="171450" indent="-171450" algn="just">
              <a:lnSpc>
                <a:spcPct val="150000"/>
              </a:lnSpc>
              <a:buFont typeface="Arial" pitchFamily="34" charset="0"/>
              <a:buChar char="•"/>
            </a:pPr>
            <a:endParaRPr lang="en-ZA" sz="1400" dirty="0">
              <a:solidFill>
                <a:srgbClr val="003366"/>
              </a:solidFill>
              <a:ea typeface="Times New Roman" pitchFamily="18" charset="0"/>
              <a:cs typeface="Tahoma" pitchFamily="34" charset="0"/>
            </a:endParaRPr>
          </a:p>
          <a:p>
            <a:pPr marL="171450" indent="-171450" algn="just">
              <a:lnSpc>
                <a:spcPct val="150000"/>
              </a:lnSpc>
              <a:buFont typeface="Arial" pitchFamily="34" charset="0"/>
              <a:buChar char="•"/>
            </a:pPr>
            <a:r>
              <a:rPr lang="en-ZA" sz="1400" dirty="0">
                <a:solidFill>
                  <a:srgbClr val="003366"/>
                </a:solidFill>
                <a:ea typeface="Times New Roman" pitchFamily="18" charset="0"/>
                <a:cs typeface="Tahoma" pitchFamily="34" charset="0"/>
              </a:rPr>
              <a:t>The joint venture and/or sub-contracting agreements must clearly set out the roles and responsibilities of the lead partner and the joint venture and/or sub-contracting party. The agreement must also clearly identify the lead partner, who shall be given the power of attorney to bind the other party / parties in respect of matters pertaining to the joint venture and/or sub-contracting arrangement.</a:t>
            </a:r>
          </a:p>
        </p:txBody>
      </p:sp>
    </p:spTree>
    <p:extLst>
      <p:ext uri="{BB962C8B-B14F-4D97-AF65-F5344CB8AC3E}">
        <p14:creationId xmlns:p14="http://schemas.microsoft.com/office/powerpoint/2010/main" val="11396063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17</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gn="l">
              <a:lnSpc>
                <a:spcPct val="135000"/>
              </a:lnSpc>
              <a:spcBef>
                <a:spcPct val="75000"/>
              </a:spcBef>
              <a:spcAft>
                <a:spcPct val="10000"/>
              </a:spcAft>
              <a:buClr>
                <a:schemeClr val="accent1"/>
              </a:buClr>
            </a:pPr>
            <a:r>
              <a:rPr lang="en-ZA" sz="2000" b="1" dirty="0" smtClean="0">
                <a:solidFill>
                  <a:srgbClr val="BFBFBF"/>
                </a:solidFill>
              </a:rPr>
              <a:t>5</a:t>
            </a:r>
            <a:r>
              <a:rPr lang="en-ZA" sz="2000" b="1" dirty="0">
                <a:solidFill>
                  <a:srgbClr val="BFBFBF"/>
                </a:solidFill>
              </a:rPr>
              <a:t>. Bid </a:t>
            </a:r>
            <a:r>
              <a:rPr lang="en-ZA" sz="2000" b="1" dirty="0" smtClean="0">
                <a:solidFill>
                  <a:srgbClr val="BFBFBF"/>
                </a:solidFill>
              </a:rPr>
              <a:t>Evaluation Process</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FF0000"/>
                </a:solidFill>
              </a:rPr>
              <a:t>6. </a:t>
            </a:r>
            <a:r>
              <a:rPr lang="en-ZA" sz="2000" b="1" dirty="0">
                <a:solidFill>
                  <a:srgbClr val="FF0000"/>
                </a:solidFill>
              </a:rPr>
              <a:t>Draft Service Level Agreement</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76944"/>
          </a:xfrm>
        </p:spPr>
        <p:txBody>
          <a:bodyPr/>
          <a:lstStyle/>
          <a:p>
            <a:pPr>
              <a:defRPr/>
            </a:pPr>
            <a:fld id="{6EBFA4D0-3530-4B6B-9F3B-7DF38293B480}" type="slidenum">
              <a:rPr lang="en-GB" smtClean="0"/>
              <a:pPr>
                <a:defRPr/>
              </a:pPr>
              <a:t>18</a:t>
            </a:fld>
            <a:endParaRPr lang="en-GB" dirty="0"/>
          </a:p>
        </p:txBody>
      </p:sp>
      <p:sp>
        <p:nvSpPr>
          <p:cNvPr id="5"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Service Level Agreement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6" name="Content Placeholder 2"/>
          <p:cNvSpPr txBox="1">
            <a:spLocks/>
          </p:cNvSpPr>
          <p:nvPr/>
        </p:nvSpPr>
        <p:spPr>
          <a:xfrm>
            <a:off x="94933" y="902334"/>
            <a:ext cx="8793162" cy="4279266"/>
          </a:xfrm>
          <a:prstGeom prst="rect">
            <a:avLst/>
          </a:prstGeom>
        </p:spPr>
        <p:txBody>
          <a:bodyPr/>
          <a:lst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0" indent="0">
              <a:buFontTx/>
              <a:buNone/>
            </a:pPr>
            <a:r>
              <a:rPr lang="en-GB" sz="1800" kern="0" dirty="0" smtClean="0">
                <a:solidFill>
                  <a:schemeClr val="tx2"/>
                </a:solidFill>
                <a:latin typeface="Arial" panose="020B0604020202020204" pitchFamily="34" charset="0"/>
                <a:cs typeface="Arial" panose="020B0604020202020204" pitchFamily="34" charset="0"/>
              </a:rPr>
              <a:t> </a:t>
            </a:r>
            <a:endParaRPr lang="en-ZA" sz="1800" kern="0" dirty="0" smtClean="0">
              <a:solidFill>
                <a:schemeClr val="tx2"/>
              </a:solidFill>
              <a:latin typeface="Arial" panose="020B0604020202020204" pitchFamily="34" charset="0"/>
              <a:cs typeface="Arial" panose="020B0604020202020204" pitchFamily="34" charset="0"/>
            </a:endParaRPr>
          </a:p>
          <a:p>
            <a:pPr marL="0" indent="0">
              <a:buNone/>
            </a:pPr>
            <a:r>
              <a:rPr lang="en-ZA" sz="1800" kern="0" dirty="0">
                <a:solidFill>
                  <a:schemeClr val="tx2"/>
                </a:solidFill>
                <a:latin typeface="Arial" panose="020B0604020202020204" pitchFamily="34" charset="0"/>
                <a:cs typeface="Arial" panose="020B0604020202020204" pitchFamily="34" charset="0"/>
              </a:rPr>
              <a:t>Service Providers are requested to: </a:t>
            </a:r>
            <a:endParaRPr lang="en-ZA" sz="1800" kern="0" dirty="0" smtClean="0">
              <a:solidFill>
                <a:schemeClr val="tx2"/>
              </a:solidFill>
              <a:latin typeface="Arial" panose="020B0604020202020204" pitchFamily="34" charset="0"/>
              <a:cs typeface="Arial" panose="020B0604020202020204" pitchFamily="34" charset="0"/>
            </a:endParaRPr>
          </a:p>
          <a:p>
            <a:pPr marL="0" indent="0">
              <a:buNone/>
            </a:pPr>
            <a:endParaRPr lang="en-ZA" sz="1800" kern="0" dirty="0">
              <a:solidFill>
                <a:schemeClr val="tx2"/>
              </a:solidFill>
              <a:latin typeface="Arial" panose="020B0604020202020204" pitchFamily="34" charset="0"/>
              <a:cs typeface="Arial" panose="020B0604020202020204" pitchFamily="34" charset="0"/>
            </a:endParaRPr>
          </a:p>
          <a:p>
            <a:pPr>
              <a:lnSpc>
                <a:spcPct val="150000"/>
              </a:lnSpc>
              <a:buFont typeface="Wingdings" panose="05000000000000000000" pitchFamily="2" charset="2"/>
              <a:buChar char="q"/>
            </a:pPr>
            <a:r>
              <a:rPr lang="en-ZA" sz="1800" kern="0" dirty="0">
                <a:solidFill>
                  <a:schemeClr val="tx2"/>
                </a:solidFill>
                <a:latin typeface="Arial" panose="020B0604020202020204" pitchFamily="34" charset="0"/>
                <a:cs typeface="Arial" panose="020B0604020202020204" pitchFamily="34" charset="0"/>
              </a:rPr>
              <a:t>Comment on the terms and conditions set out in the Services Agreement and where necessary, make proposals to the terms and conditions; </a:t>
            </a:r>
          </a:p>
          <a:p>
            <a:pPr>
              <a:lnSpc>
                <a:spcPct val="150000"/>
              </a:lnSpc>
              <a:buFont typeface="Wingdings" panose="05000000000000000000" pitchFamily="2" charset="2"/>
              <a:buChar char="q"/>
            </a:pPr>
            <a:r>
              <a:rPr lang="en-ZA" sz="1800" kern="0" dirty="0">
                <a:solidFill>
                  <a:schemeClr val="tx2"/>
                </a:solidFill>
                <a:latin typeface="Arial" panose="020B0604020202020204" pitchFamily="34" charset="0"/>
                <a:cs typeface="Arial" panose="020B0604020202020204" pitchFamily="34" charset="0"/>
              </a:rPr>
              <a:t>Each comment and/or amendment must be explained; and </a:t>
            </a:r>
          </a:p>
          <a:p>
            <a:pPr>
              <a:lnSpc>
                <a:spcPct val="150000"/>
              </a:lnSpc>
              <a:buFont typeface="Wingdings" panose="05000000000000000000" pitchFamily="2" charset="2"/>
              <a:buChar char="q"/>
            </a:pPr>
            <a:r>
              <a:rPr lang="en-ZA" sz="1800" kern="0" dirty="0">
                <a:solidFill>
                  <a:schemeClr val="tx2"/>
                </a:solidFill>
                <a:latin typeface="Arial" panose="020B0604020202020204" pitchFamily="34" charset="0"/>
                <a:cs typeface="Arial" panose="020B0604020202020204" pitchFamily="34" charset="0"/>
              </a:rPr>
              <a:t>All changes and/or amendments to the Services Agreement must be in an easily identifiable colour font and tracked for ease of reference. </a:t>
            </a:r>
          </a:p>
          <a:p>
            <a:pPr>
              <a:lnSpc>
                <a:spcPct val="150000"/>
              </a:lnSpc>
              <a:buFont typeface="Wingdings" panose="05000000000000000000" pitchFamily="2" charset="2"/>
              <a:buChar char="q"/>
            </a:pPr>
            <a:r>
              <a:rPr lang="en-ZA" sz="1800" kern="0" dirty="0">
                <a:solidFill>
                  <a:schemeClr val="tx2"/>
                </a:solidFill>
                <a:latin typeface="Arial" panose="020B0604020202020204" pitchFamily="34" charset="0"/>
                <a:cs typeface="Arial" panose="020B0604020202020204" pitchFamily="34" charset="0"/>
              </a:rPr>
              <a:t>SARS reserves the right to accept or reject any or all amendments or additions proposed by a Service Provider if such amendments or additions are unacceptable to SARS or pose a risk to the organisation</a:t>
            </a:r>
            <a:r>
              <a:rPr lang="en-ZA" sz="1800" dirty="0">
                <a:latin typeface="Arial" panose="020B0604020202020204" pitchFamily="34" charset="0"/>
                <a:cs typeface="Arial" panose="020B0604020202020204" pitchFamily="34" charset="0"/>
              </a:rPr>
              <a:t>. </a:t>
            </a:r>
            <a:endParaRPr lang="en-ZA" sz="1800" dirty="0" smtClean="0">
              <a:latin typeface="Arial" panose="020B0604020202020204" pitchFamily="34" charset="0"/>
              <a:cs typeface="Arial" panose="020B0604020202020204" pitchFamily="34" charset="0"/>
            </a:endParaRPr>
          </a:p>
          <a:p>
            <a:pPr>
              <a:lnSpc>
                <a:spcPct val="150000"/>
              </a:lnSpc>
            </a:pPr>
            <a:endParaRPr lang="en-ZA" sz="1800" kern="0" dirty="0">
              <a:solidFill>
                <a:schemeClr val="tx2"/>
              </a:solidFill>
              <a:latin typeface="Arial" panose="020B0604020202020204" pitchFamily="34" charset="0"/>
              <a:cs typeface="Arial" panose="020B0604020202020204" pitchFamily="34" charset="0"/>
            </a:endParaRPr>
          </a:p>
          <a:p>
            <a:endParaRPr lang="en-GB" sz="1800" kern="0" dirty="0" smtClean="0">
              <a:solidFill>
                <a:schemeClr val="tx2"/>
              </a:solidFill>
              <a:latin typeface="Arial" panose="020B0604020202020204" pitchFamily="34" charset="0"/>
              <a:cs typeface="Arial" panose="020B0604020202020204" pitchFamily="34" charset="0"/>
            </a:endParaRPr>
          </a:p>
          <a:p>
            <a:pPr marL="0" indent="0">
              <a:buFontTx/>
              <a:buNone/>
            </a:pPr>
            <a:endParaRPr lang="en-ZA" sz="1800" kern="0" dirty="0" smtClean="0">
              <a:solidFill>
                <a:schemeClr val="tx2"/>
              </a:solidFill>
              <a:latin typeface="Arial" panose="020B0604020202020204" pitchFamily="34" charset="0"/>
              <a:cs typeface="Arial" panose="020B0604020202020204" pitchFamily="34" charset="0"/>
            </a:endParaRPr>
          </a:p>
          <a:p>
            <a:endParaRPr lang="en-ZA" sz="1800" kern="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96486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19</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gn="l">
              <a:lnSpc>
                <a:spcPct val="135000"/>
              </a:lnSpc>
              <a:spcBef>
                <a:spcPct val="75000"/>
              </a:spcBef>
              <a:spcAft>
                <a:spcPct val="10000"/>
              </a:spcAft>
              <a:buClr>
                <a:schemeClr val="accent1"/>
              </a:buClr>
            </a:pPr>
            <a:r>
              <a:rPr lang="en-ZA" sz="2000" b="1" dirty="0" smtClean="0">
                <a:solidFill>
                  <a:srgbClr val="BFBFBF"/>
                </a:solidFill>
              </a:rPr>
              <a:t>5</a:t>
            </a:r>
            <a:r>
              <a:rPr lang="en-ZA" sz="2000" b="1" dirty="0">
                <a:solidFill>
                  <a:srgbClr val="BFBFBF"/>
                </a:solidFill>
              </a:rPr>
              <a:t>. Bid </a:t>
            </a:r>
            <a:r>
              <a:rPr lang="en-ZA" sz="2000" b="1" dirty="0" smtClean="0">
                <a:solidFill>
                  <a:srgbClr val="BFBFBF"/>
                </a:solidFill>
              </a:rPr>
              <a:t>Evaluation Process</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BFBFBF"/>
                </a:solidFill>
              </a:rPr>
              <a:t>6</a:t>
            </a:r>
            <a:r>
              <a:rPr lang="en-ZA" sz="2000" b="1" dirty="0">
                <a:solidFill>
                  <a:srgbClr val="BFBFBF"/>
                </a:solidFill>
              </a:rPr>
              <a:t>. </a:t>
            </a:r>
            <a:r>
              <a:rPr lang="en-ZA" sz="2000" b="1" dirty="0" smtClean="0">
                <a:solidFill>
                  <a:srgbClr val="BFBFBF"/>
                </a:solidFill>
              </a:rPr>
              <a:t>Draft </a:t>
            </a:r>
            <a:r>
              <a:rPr lang="en-ZA" sz="2000" b="1" dirty="0">
                <a:solidFill>
                  <a:srgbClr val="BFBFBF"/>
                </a:solidFill>
              </a:rPr>
              <a:t>Service Level Agreement</a:t>
            </a:r>
          </a:p>
          <a:p>
            <a:pPr marL="228600" indent="-228600">
              <a:lnSpc>
                <a:spcPct val="135000"/>
              </a:lnSpc>
              <a:spcBef>
                <a:spcPct val="75000"/>
              </a:spcBef>
              <a:spcAft>
                <a:spcPct val="10000"/>
              </a:spcAft>
              <a:buClr>
                <a:schemeClr val="accent1"/>
              </a:buClr>
            </a:pPr>
            <a:r>
              <a:rPr lang="en-ZA" sz="2000" b="1" dirty="0">
                <a:solidFill>
                  <a:srgbClr val="FF0000"/>
                </a:solidFill>
              </a:rPr>
              <a:t>7</a:t>
            </a:r>
            <a:r>
              <a:rPr lang="en-ZA" sz="2000" b="1" dirty="0" smtClean="0">
                <a:solidFill>
                  <a:srgbClr val="FF0000"/>
                </a:solidFill>
              </a:rPr>
              <a:t>. </a:t>
            </a:r>
            <a:r>
              <a:rPr lang="en-ZA" sz="2000" b="1" dirty="0">
                <a:solidFill>
                  <a:srgbClr val="FF0000"/>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18390981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187125989"/>
              </p:ext>
            </p:extLst>
          </p:nvPr>
        </p:nvGraphicFramePr>
        <p:xfrm>
          <a:off x="47625" y="762000"/>
          <a:ext cx="9048750" cy="4078885"/>
        </p:xfrm>
        <a:graphic>
          <a:graphicData uri="http://schemas.openxmlformats.org/drawingml/2006/table">
            <a:tbl>
              <a:tblPr firstRow="1" bandRow="1">
                <a:tableStyleId>{5C22544A-7EE6-4342-B048-85BDC9FD1C3A}</a:tableStyleId>
              </a:tblPr>
              <a:tblGrid>
                <a:gridCol w="9048750"/>
              </a:tblGrid>
              <a:tr h="422891">
                <a:tc>
                  <a:txBody>
                    <a:bodyPr/>
                    <a:lstStyle/>
                    <a:p>
                      <a:pPr algn="ctr"/>
                      <a:r>
                        <a:rPr lang="en-ZA" sz="2000" dirty="0" smtClean="0"/>
                        <a:t>Procurement</a:t>
                      </a:r>
                      <a:endParaRPr lang="en-ZA" sz="2000" dirty="0"/>
                    </a:p>
                  </a:txBody>
                  <a:tcPr marL="84406" marR="84406">
                    <a:solidFill>
                      <a:schemeClr val="tx2"/>
                    </a:solidFill>
                  </a:tcPr>
                </a:tc>
              </a:tr>
              <a:tr h="425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Executive</a:t>
                      </a:r>
                      <a:r>
                        <a:rPr lang="en-ZA" sz="1600" kern="1200" baseline="0" dirty="0" smtClean="0">
                          <a:solidFill>
                            <a:schemeClr val="tx2"/>
                          </a:solidFill>
                          <a:latin typeface="+mn-lt"/>
                          <a:ea typeface="+mn-ea"/>
                          <a:cs typeface="+mn-cs"/>
                        </a:rPr>
                        <a:t>: Procurement Facilities </a:t>
                      </a:r>
                      <a:endParaRPr lang="en-ZA" sz="1600" kern="1200" dirty="0" smtClean="0">
                        <a:solidFill>
                          <a:schemeClr val="tx2"/>
                        </a:solidFill>
                        <a:latin typeface="+mn-lt"/>
                        <a:ea typeface="+mn-ea"/>
                        <a:cs typeface="+mn-cs"/>
                      </a:endParaRPr>
                    </a:p>
                  </a:txBody>
                  <a:tcPr marL="84406" marR="84406"/>
                </a:tc>
              </a:tr>
              <a:tr h="425917">
                <a:tc>
                  <a:txBody>
                    <a:bodyPr/>
                    <a:lstStyle/>
                    <a:p>
                      <a:r>
                        <a:rPr lang="en-ZA" sz="1600" dirty="0" smtClean="0">
                          <a:solidFill>
                            <a:schemeClr val="tx2"/>
                          </a:solidFill>
                        </a:rPr>
                        <a:t>Commodity</a:t>
                      </a:r>
                      <a:r>
                        <a:rPr lang="en-ZA" sz="1600" baseline="0" dirty="0" smtClean="0">
                          <a:solidFill>
                            <a:schemeClr val="tx2"/>
                          </a:solidFill>
                        </a:rPr>
                        <a:t> Leader: Facilities </a:t>
                      </a:r>
                      <a:endParaRPr lang="en-ZA" sz="1600" dirty="0">
                        <a:solidFill>
                          <a:schemeClr val="tx2"/>
                        </a:solidFill>
                      </a:endParaRPr>
                    </a:p>
                  </a:txBody>
                  <a:tcPr marL="84406" marR="84406"/>
                </a:tc>
              </a:tr>
              <a:tr h="334466">
                <a:tc>
                  <a:txBody>
                    <a:bodyPr/>
                    <a:lstStyle/>
                    <a:p>
                      <a:r>
                        <a:rPr lang="en-ZA" sz="1600" dirty="0" smtClean="0">
                          <a:solidFill>
                            <a:schemeClr val="tx2"/>
                          </a:solidFill>
                        </a:rPr>
                        <a:t>Finance</a:t>
                      </a:r>
                      <a:r>
                        <a:rPr lang="en-ZA" sz="1600" baseline="0" dirty="0" smtClean="0">
                          <a:solidFill>
                            <a:schemeClr val="tx2"/>
                          </a:solidFill>
                        </a:rPr>
                        <a:t> Evaluator: Value Delivery Plan</a:t>
                      </a:r>
                      <a:endParaRPr lang="en-ZA" sz="1600" dirty="0">
                        <a:solidFill>
                          <a:schemeClr val="tx2"/>
                        </a:solidFill>
                      </a:endParaRPr>
                    </a:p>
                  </a:txBody>
                  <a:tcPr marL="84406" marR="84406"/>
                </a:tc>
              </a:tr>
              <a:tr h="328241">
                <a:tc>
                  <a:txBody>
                    <a:bodyPr/>
                    <a:lstStyle/>
                    <a:p>
                      <a:r>
                        <a:rPr lang="en-ZA" sz="1600" dirty="0" smtClean="0">
                          <a:solidFill>
                            <a:schemeClr val="tx2"/>
                          </a:solidFill>
                        </a:rPr>
                        <a:t>BBBEE Specialist: Support Services</a:t>
                      </a:r>
                      <a:endParaRPr lang="en-ZA" sz="1600" dirty="0">
                        <a:solidFill>
                          <a:schemeClr val="tx2"/>
                        </a:solidFill>
                      </a:endParaRPr>
                    </a:p>
                  </a:txBody>
                  <a:tcPr marL="84406" marR="84406"/>
                </a:tc>
              </a:tr>
              <a:tr h="328241">
                <a:tc>
                  <a:txBody>
                    <a:bodyPr/>
                    <a:lstStyle/>
                    <a:p>
                      <a:r>
                        <a:rPr lang="en-ZA" sz="1600" dirty="0" smtClean="0">
                          <a:solidFill>
                            <a:schemeClr val="tx2"/>
                          </a:solidFill>
                        </a:rPr>
                        <a:t>Operations Specialist</a:t>
                      </a:r>
                      <a:r>
                        <a:rPr lang="en-ZA" sz="1600" baseline="0" dirty="0" smtClean="0">
                          <a:solidFill>
                            <a:schemeClr val="tx2"/>
                          </a:solidFill>
                        </a:rPr>
                        <a:t>: G</a:t>
                      </a:r>
                      <a:r>
                        <a:rPr lang="en-ZA" sz="1600" dirty="0" smtClean="0">
                          <a:solidFill>
                            <a:schemeClr val="tx2"/>
                          </a:solidFill>
                        </a:rPr>
                        <a:t>overnance,</a:t>
                      </a:r>
                      <a:r>
                        <a:rPr lang="en-ZA" sz="1600" baseline="0" dirty="0" smtClean="0">
                          <a:solidFill>
                            <a:schemeClr val="tx2"/>
                          </a:solidFill>
                        </a:rPr>
                        <a:t> Compliance &amp; Risk</a:t>
                      </a:r>
                      <a:endParaRPr lang="en-ZA" sz="1600" dirty="0">
                        <a:solidFill>
                          <a:schemeClr val="tx2"/>
                        </a:solidFill>
                      </a:endParaRPr>
                    </a:p>
                  </a:txBody>
                  <a:tcPr marL="84406" marR="84406"/>
                </a:tc>
              </a:tr>
              <a:tr h="328241">
                <a:tc>
                  <a:txBody>
                    <a:bodyPr/>
                    <a:lstStyle/>
                    <a:p>
                      <a:r>
                        <a:rPr lang="en-ZA" sz="1600" dirty="0" smtClean="0">
                          <a:solidFill>
                            <a:schemeClr val="tx2"/>
                          </a:solidFill>
                        </a:rPr>
                        <a:t>Technical Evaluation</a:t>
                      </a:r>
                      <a:r>
                        <a:rPr lang="en-ZA" sz="1600" baseline="0" dirty="0" smtClean="0">
                          <a:solidFill>
                            <a:schemeClr val="tx2"/>
                          </a:solidFill>
                        </a:rPr>
                        <a:t> Team </a:t>
                      </a:r>
                      <a:endParaRPr lang="en-ZA" sz="1600" dirty="0">
                        <a:solidFill>
                          <a:schemeClr val="tx2"/>
                        </a:solidFill>
                      </a:endParaRPr>
                    </a:p>
                  </a:txBody>
                  <a:tcPr marL="84406" marR="84406"/>
                </a:tc>
              </a:tr>
              <a:tr h="387922">
                <a:tc>
                  <a:txBody>
                    <a:bodyPr/>
                    <a:lstStyle/>
                    <a:p>
                      <a:pPr marL="0" algn="ctr" defTabSz="932962" rtl="0" eaLnBrk="1" latinLnBrk="0" hangingPunct="1"/>
                      <a:r>
                        <a:rPr lang="en-ZA" sz="2000" b="1" kern="1200" dirty="0" smtClean="0">
                          <a:solidFill>
                            <a:schemeClr val="bg1"/>
                          </a:solidFill>
                          <a:latin typeface="+mn-lt"/>
                          <a:ea typeface="+mn-ea"/>
                          <a:cs typeface="+mn-cs"/>
                        </a:rPr>
                        <a:t>SARS</a:t>
                      </a:r>
                      <a:r>
                        <a:rPr lang="en-ZA" sz="2000" b="1" kern="1200" baseline="0" dirty="0" smtClean="0">
                          <a:solidFill>
                            <a:schemeClr val="bg1"/>
                          </a:solidFill>
                          <a:latin typeface="+mn-lt"/>
                          <a:ea typeface="+mn-ea"/>
                          <a:cs typeface="+mn-cs"/>
                        </a:rPr>
                        <a:t> – Finance</a:t>
                      </a:r>
                      <a:endParaRPr lang="en-ZA" sz="2000" b="1" kern="1200" dirty="0">
                        <a:solidFill>
                          <a:schemeClr val="bg1"/>
                        </a:solidFill>
                        <a:latin typeface="+mn-lt"/>
                        <a:ea typeface="+mn-ea"/>
                        <a:cs typeface="+mn-cs"/>
                      </a:endParaRPr>
                    </a:p>
                  </a:txBody>
                  <a:tcPr marL="84406" marR="84406">
                    <a:solidFill>
                      <a:schemeClr val="tx2"/>
                    </a:solidFill>
                  </a:tcPr>
                </a:tc>
              </a:tr>
              <a:tr h="328241">
                <a:tc>
                  <a:txBody>
                    <a:bodyPr/>
                    <a:lstStyle/>
                    <a:p>
                      <a:r>
                        <a:rPr lang="en-ZA" sz="1600" dirty="0" smtClean="0">
                          <a:solidFill>
                            <a:schemeClr val="tx2"/>
                          </a:solidFill>
                        </a:rPr>
                        <a:t>Senior Specialist:</a:t>
                      </a:r>
                      <a:r>
                        <a:rPr lang="en-ZA" sz="1600" baseline="0" dirty="0" smtClean="0">
                          <a:solidFill>
                            <a:schemeClr val="tx2"/>
                          </a:solidFill>
                        </a:rPr>
                        <a:t>  Revenue Planning, Analysis, Reporting and Research</a:t>
                      </a:r>
                      <a:endParaRPr lang="en-ZA" sz="1600" dirty="0">
                        <a:solidFill>
                          <a:schemeClr val="tx2"/>
                        </a:solidFill>
                      </a:endParaRPr>
                    </a:p>
                  </a:txBody>
                  <a:tcPr marL="84406" marR="84406"/>
                </a:tc>
              </a:tr>
              <a:tr h="3879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tr>
              <a:tr h="328241">
                <a:tc>
                  <a:txBody>
                    <a:bodyPr/>
                    <a:lstStyle/>
                    <a:p>
                      <a:r>
                        <a:rPr lang="en-ZA" sz="1600" baseline="0" dirty="0" smtClean="0">
                          <a:solidFill>
                            <a:schemeClr val="tx2"/>
                          </a:solidFill>
                        </a:rPr>
                        <a:t>Legal Specialist</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fld id="{7ABC2798-EB18-44DC-8EE5-F31FF9AF6718}" type="slidenum">
              <a:rPr lang="en-ZA" smtClean="0">
                <a:solidFill>
                  <a:schemeClr val="tx1"/>
                </a:solidFill>
              </a:rPr>
              <a:pPr>
                <a:defRPr/>
              </a:pPr>
              <a:t>2</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20</a:t>
            </a:fld>
            <a:endParaRPr lang="en-ZA" dirty="0">
              <a:solidFill>
                <a:schemeClr val="tx1"/>
              </a:solidFill>
            </a:endParaRPr>
          </a:p>
        </p:txBody>
      </p:sp>
      <p:pic>
        <p:nvPicPr>
          <p:cNvPr id="9" name="Picture 5" descr="CD2"/>
          <p:cNvPicPr>
            <a:picLocks noChangeAspect="1" noChangeArrowheads="1"/>
          </p:cNvPicPr>
          <p:nvPr/>
        </p:nvPicPr>
        <p:blipFill>
          <a:blip r:embed="rId3"/>
          <a:srcRect/>
          <a:stretch>
            <a:fillRect/>
          </a:stretch>
        </p:blipFill>
        <p:spPr bwMode="auto">
          <a:xfrm>
            <a:off x="5429250" y="2722563"/>
            <a:ext cx="1114425" cy="1104900"/>
          </a:xfrm>
          <a:prstGeom prst="rect">
            <a:avLst/>
          </a:prstGeom>
          <a:noFill/>
          <a:ln w="9525">
            <a:noFill/>
            <a:miter lim="800000"/>
            <a:headEnd/>
            <a:tailEnd/>
          </a:ln>
        </p:spPr>
      </p:pic>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286250"/>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857750"/>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3" y="5643563"/>
            <a:ext cx="7431087" cy="646112"/>
          </a:xfrm>
          <a:prstGeom prst="rect">
            <a:avLst/>
          </a:prstGeom>
          <a:noFill/>
          <a:ln w="9525">
            <a:noFill/>
            <a:miter lim="800000"/>
            <a:headEnd/>
            <a:tailEnd/>
          </a:ln>
        </p:spPr>
        <p:txBody>
          <a:bodyPr>
            <a:spAutoFit/>
          </a:bodyPr>
          <a:lstStyle/>
          <a:p>
            <a:r>
              <a:rPr lang="en-ZA" sz="1800" dirty="0">
                <a:solidFill>
                  <a:schemeClr val="tx2"/>
                </a:solidFill>
              </a:rPr>
              <a:t>Any enquiries must be referred, in writing via email to:</a:t>
            </a:r>
          </a:p>
          <a:p>
            <a:r>
              <a:rPr lang="en-ZA" sz="1800" dirty="0">
                <a:solidFill>
                  <a:schemeClr val="tx2"/>
                </a:solidFill>
              </a:rPr>
              <a:t> </a:t>
            </a:r>
            <a:r>
              <a:rPr lang="en-ZA" sz="1800" dirty="0" smtClean="0">
                <a:solidFill>
                  <a:schemeClr val="tx2"/>
                </a:solidFill>
              </a:rPr>
              <a:t> </a:t>
            </a:r>
            <a:r>
              <a:rPr lang="en-ZA" sz="1800" dirty="0" smtClean="0">
                <a:solidFill>
                  <a:schemeClr val="tx2"/>
                </a:solidFill>
                <a:hlinkClick r:id="rId4"/>
              </a:rPr>
              <a:t>tenderoffice@sars.gov.za</a:t>
            </a:r>
            <a:r>
              <a:rPr lang="en-ZA" sz="1800" dirty="0" smtClean="0">
                <a:solidFill>
                  <a:schemeClr val="tx2"/>
                </a:solidFill>
              </a:rPr>
              <a:t>  </a:t>
            </a:r>
            <a:endParaRPr lang="en-ZA" sz="1800"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5"/>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5"/>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CD-ROM with content of each file by the </a:t>
            </a:r>
            <a:r>
              <a:rPr lang="en-ZA" b="1" dirty="0" smtClean="0">
                <a:solidFill>
                  <a:schemeClr val="tx2"/>
                </a:solidFill>
              </a:rPr>
              <a:t>10</a:t>
            </a:r>
            <a:r>
              <a:rPr lang="en-ZA" b="1" baseline="30000" dirty="0" smtClean="0">
                <a:solidFill>
                  <a:schemeClr val="tx2"/>
                </a:solidFill>
              </a:rPr>
              <a:t>th</a:t>
            </a:r>
            <a:r>
              <a:rPr lang="en-ZA" b="1" dirty="0" smtClean="0">
                <a:solidFill>
                  <a:schemeClr val="tx2"/>
                </a:solidFill>
              </a:rPr>
              <a:t>  March 2017 at 11:00 am </a:t>
            </a: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28016"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Submission                                                                           </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888480" y="2934998"/>
            <a:ext cx="1859280" cy="677108"/>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21</a:t>
            </a:fld>
            <a:endParaRPr lang="en-ZA" dirty="0">
              <a:solidFill>
                <a:schemeClr val="tx1"/>
              </a:solidFill>
            </a:endParaRPr>
          </a:p>
        </p:txBody>
      </p:sp>
      <p:sp>
        <p:nvSpPr>
          <p:cNvPr id="8" name="Rectangle 43"/>
          <p:cNvSpPr>
            <a:spLocks noChangeArrowheads="1"/>
          </p:cNvSpPr>
          <p:nvPr/>
        </p:nvSpPr>
        <p:spPr bwMode="auto">
          <a:xfrm>
            <a:off x="416152" y="881555"/>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b="1" dirty="0">
                <a:solidFill>
                  <a:schemeClr val="tx2"/>
                </a:solidFill>
              </a:rPr>
              <a:t>Section 1</a:t>
            </a:r>
          </a:p>
        </p:txBody>
      </p:sp>
      <p:sp>
        <p:nvSpPr>
          <p:cNvPr id="10" name="44 CuadroTexto"/>
          <p:cNvSpPr txBox="1"/>
          <p:nvPr/>
        </p:nvSpPr>
        <p:spPr>
          <a:xfrm>
            <a:off x="1793431" y="807054"/>
            <a:ext cx="4301173" cy="1028700"/>
          </a:xfrm>
          <a:prstGeom prst="rect">
            <a:avLst/>
          </a:prstGeom>
          <a:noFill/>
          <a:ln>
            <a:solidFill>
              <a:schemeClr val="tx2"/>
            </a:solidFill>
            <a:prstDash val="dash"/>
          </a:ln>
          <a:effectLst/>
        </p:spPr>
        <p:txBody>
          <a:bodyPr lIns="0" tIns="0" rIns="0" bIns="0" anchor="ctr"/>
          <a:lstStyle>
            <a:defPPr>
              <a:defRPr lang="en-US"/>
            </a:defPPr>
            <a:lvl1pPr marL="352425" indent="-171450" fontAlgn="auto">
              <a:spcBef>
                <a:spcPts val="0"/>
              </a:spcBef>
              <a:spcAft>
                <a:spcPts val="0"/>
              </a:spcAft>
              <a:buFont typeface="Arial" panose="020B0604020202020204" pitchFamily="34" charset="0"/>
              <a:buChar char="•"/>
              <a:defRPr sz="1200" b="1">
                <a:solidFill>
                  <a:schemeClr val="tx2"/>
                </a:solidFill>
              </a:defRPr>
            </a:lvl1pPr>
          </a:lstStyle>
          <a:p>
            <a:pPr lvl="1"/>
            <a:endParaRPr lang="en-ZA" dirty="0"/>
          </a:p>
          <a:p>
            <a:pPr marL="352425" lvl="1" indent="-171450" fontAlgn="auto">
              <a:spcBef>
                <a:spcPts val="0"/>
              </a:spcBef>
              <a:spcAft>
                <a:spcPts val="0"/>
              </a:spcAft>
              <a:buFont typeface="Arial" panose="020B0604020202020204" pitchFamily="34" charset="0"/>
              <a:buChar char="•"/>
              <a:defRPr/>
            </a:pPr>
            <a:r>
              <a:rPr lang="en-ZA" sz="1200" b="1" dirty="0">
                <a:solidFill>
                  <a:schemeClr val="tx2"/>
                </a:solidFill>
              </a:rPr>
              <a:t>As part of the bid submission, bidders are required to submit their </a:t>
            </a:r>
            <a:r>
              <a:rPr lang="en-ZA" sz="1200" b="1" dirty="0" smtClean="0">
                <a:solidFill>
                  <a:schemeClr val="tx2"/>
                </a:solidFill>
              </a:rPr>
              <a:t>CSD </a:t>
            </a:r>
            <a:r>
              <a:rPr lang="en-ZA" sz="1200" b="1" dirty="0">
                <a:solidFill>
                  <a:schemeClr val="tx2"/>
                </a:solidFill>
              </a:rPr>
              <a:t>number with their </a:t>
            </a:r>
            <a:r>
              <a:rPr lang="en-ZA" sz="1200" b="1" dirty="0" smtClean="0">
                <a:solidFill>
                  <a:schemeClr val="tx2"/>
                </a:solidFill>
              </a:rPr>
              <a:t>submission </a:t>
            </a:r>
            <a:r>
              <a:rPr lang="en-ZA" sz="1200" b="1" dirty="0" smtClean="0">
                <a:solidFill>
                  <a:srgbClr val="FF0000"/>
                </a:solidFill>
              </a:rPr>
              <a:t>(Proof)</a:t>
            </a:r>
            <a:r>
              <a:rPr lang="en-US" sz="1200" b="1" dirty="0" smtClean="0">
                <a:solidFill>
                  <a:srgbClr val="FF0000"/>
                </a:solidFill>
              </a:rPr>
              <a:t> </a:t>
            </a:r>
            <a:endParaRPr lang="en-US" sz="1200" b="1" dirty="0">
              <a:solidFill>
                <a:srgbClr val="FF0000"/>
              </a:solidFill>
            </a:endParaRPr>
          </a:p>
          <a:p>
            <a:pPr marL="352425" lvl="1" indent="-171450" fontAlgn="auto">
              <a:spcBef>
                <a:spcPts val="0"/>
              </a:spcBef>
              <a:spcAft>
                <a:spcPts val="0"/>
              </a:spcAft>
              <a:buFont typeface="Arial" panose="020B0604020202020204" pitchFamily="34" charset="0"/>
              <a:buChar char="•"/>
              <a:defRPr/>
            </a:pPr>
            <a:r>
              <a:rPr lang="en-US" sz="1200" b="1" dirty="0">
                <a:solidFill>
                  <a:schemeClr val="tx2"/>
                </a:solidFill>
              </a:rPr>
              <a:t>Pre-qualification documents (SBD documents)</a:t>
            </a:r>
          </a:p>
          <a:p>
            <a:pPr marL="352425" lvl="1" indent="-171450" fontAlgn="auto">
              <a:spcBef>
                <a:spcPts val="0"/>
              </a:spcBef>
              <a:spcAft>
                <a:spcPts val="0"/>
              </a:spcAft>
              <a:buFont typeface="Arial" panose="020B0604020202020204" pitchFamily="34" charset="0"/>
              <a:buChar char="•"/>
              <a:defRPr/>
            </a:pPr>
            <a:r>
              <a:rPr lang="en-GB" sz="1200" b="1" dirty="0">
                <a:solidFill>
                  <a:schemeClr val="tx2"/>
                </a:solidFill>
              </a:rPr>
              <a:t>SARS’ s Oath of Secrecy </a:t>
            </a:r>
            <a:endParaRPr lang="en-ZA" sz="1200" b="1" dirty="0">
              <a:solidFill>
                <a:schemeClr val="tx2"/>
              </a:solidFill>
            </a:endParaRPr>
          </a:p>
          <a:p>
            <a:endParaRPr lang="en-US" dirty="0"/>
          </a:p>
        </p:txBody>
      </p:sp>
      <p:sp>
        <p:nvSpPr>
          <p:cNvPr id="14" name="Rectangle 43"/>
          <p:cNvSpPr>
            <a:spLocks noChangeArrowheads="1"/>
          </p:cNvSpPr>
          <p:nvPr/>
        </p:nvSpPr>
        <p:spPr bwMode="auto">
          <a:xfrm>
            <a:off x="416152" y="2827530"/>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a:solidFill>
                  <a:schemeClr val="tx2"/>
                </a:solidFill>
              </a:rPr>
              <a:t>Section 2</a:t>
            </a:r>
          </a:p>
        </p:txBody>
      </p:sp>
      <p:sp>
        <p:nvSpPr>
          <p:cNvPr id="17" name="44 CuadroTexto"/>
          <p:cNvSpPr txBox="1"/>
          <p:nvPr/>
        </p:nvSpPr>
        <p:spPr>
          <a:xfrm>
            <a:off x="1813179" y="1969309"/>
            <a:ext cx="4281425" cy="2901309"/>
          </a:xfrm>
          <a:prstGeom prst="rect">
            <a:avLst/>
          </a:prstGeom>
          <a:noFill/>
          <a:ln>
            <a:solidFill>
              <a:schemeClr val="tx2"/>
            </a:solidFill>
            <a:prstDash val="dash"/>
          </a:ln>
          <a:effectLst/>
        </p:spPr>
        <p:txBody>
          <a:bodyPr lIns="0" tIns="0" rIns="0" bIns="0" anchor="ctr"/>
          <a:lstStyle/>
          <a:p>
            <a:pPr marL="352425" indent="-171450" fontAlgn="auto">
              <a:spcBef>
                <a:spcPts val="0"/>
              </a:spcBef>
              <a:spcAft>
                <a:spcPts val="0"/>
              </a:spcAft>
              <a:buFont typeface="Arial" panose="020B0604020202020204" pitchFamily="34" charset="0"/>
              <a:buChar char="•"/>
              <a:defRPr/>
            </a:pPr>
            <a:r>
              <a:rPr lang="en-ZA" sz="1200" b="1" dirty="0">
                <a:solidFill>
                  <a:schemeClr val="tx2"/>
                </a:solidFill>
              </a:rPr>
              <a:t>Receipt issued at compulsory briefing session/ attendance and sign the attendance </a:t>
            </a:r>
            <a:r>
              <a:rPr lang="en-ZA" sz="1200" b="1" dirty="0" smtClean="0">
                <a:solidFill>
                  <a:schemeClr val="tx2"/>
                </a:solidFill>
              </a:rPr>
              <a:t>register</a:t>
            </a:r>
          </a:p>
          <a:p>
            <a:pPr marL="352425" indent="-171450" fontAlgn="auto">
              <a:spcBef>
                <a:spcPts val="0"/>
              </a:spcBef>
              <a:spcAft>
                <a:spcPts val="0"/>
              </a:spcAft>
              <a:buFont typeface="Arial" panose="020B0604020202020204" pitchFamily="34" charset="0"/>
              <a:buChar char="•"/>
              <a:defRPr/>
            </a:pPr>
            <a:endParaRPr lang="en-ZA" sz="1200" b="1" dirty="0">
              <a:solidFill>
                <a:schemeClr val="tx2"/>
              </a:solidFill>
            </a:endParaRPr>
          </a:p>
          <a:p>
            <a:pPr marL="352425" indent="-171450" fontAlgn="auto">
              <a:spcBef>
                <a:spcPts val="0"/>
              </a:spcBef>
              <a:spcAft>
                <a:spcPts val="0"/>
              </a:spcAft>
              <a:buFont typeface="Arial" panose="020B0604020202020204" pitchFamily="34" charset="0"/>
              <a:buChar char="•"/>
              <a:defRPr/>
            </a:pPr>
            <a:r>
              <a:rPr lang="en-ZA" sz="1200" b="1" dirty="0">
                <a:solidFill>
                  <a:schemeClr val="tx2"/>
                </a:solidFill>
              </a:rPr>
              <a:t>Section </a:t>
            </a:r>
            <a:r>
              <a:rPr lang="en-ZA" sz="1200" b="1" dirty="0" smtClean="0">
                <a:solidFill>
                  <a:schemeClr val="tx2"/>
                </a:solidFill>
              </a:rPr>
              <a:t>E- Schedule </a:t>
            </a:r>
            <a:r>
              <a:rPr lang="en-ZA" sz="1200" b="1" dirty="0">
                <a:solidFill>
                  <a:schemeClr val="tx2"/>
                </a:solidFill>
              </a:rPr>
              <a:t>of Information </a:t>
            </a:r>
            <a:endParaRPr lang="en-ZA" sz="1200" b="1" dirty="0" smtClean="0">
              <a:solidFill>
                <a:schemeClr val="tx2"/>
              </a:solidFill>
            </a:endParaRPr>
          </a:p>
          <a:p>
            <a:pPr marL="180975" fontAlgn="auto">
              <a:spcBef>
                <a:spcPts val="0"/>
              </a:spcBef>
              <a:spcAft>
                <a:spcPts val="0"/>
              </a:spcAft>
              <a:defRPr/>
            </a:pPr>
            <a:endParaRPr lang="en-ZA" sz="1200" b="1" dirty="0">
              <a:solidFill>
                <a:schemeClr val="tx2"/>
              </a:solidFill>
            </a:endParaRPr>
          </a:p>
          <a:p>
            <a:pPr marL="352425" indent="-171450" fontAlgn="auto">
              <a:spcBef>
                <a:spcPts val="0"/>
              </a:spcBef>
              <a:spcAft>
                <a:spcPts val="0"/>
              </a:spcAft>
              <a:buFont typeface="Arial" panose="020B0604020202020204" pitchFamily="34" charset="0"/>
              <a:buChar char="•"/>
              <a:defRPr/>
            </a:pPr>
            <a:r>
              <a:rPr lang="en-ZA" sz="1200" b="1" dirty="0">
                <a:solidFill>
                  <a:schemeClr val="tx2"/>
                </a:solidFill>
              </a:rPr>
              <a:t>Technical evaluation sheet </a:t>
            </a:r>
            <a:r>
              <a:rPr lang="en-ZA" sz="1200" b="1" dirty="0" smtClean="0">
                <a:solidFill>
                  <a:schemeClr val="tx2"/>
                </a:solidFill>
              </a:rPr>
              <a:t> and supplementary information </a:t>
            </a:r>
          </a:p>
          <a:p>
            <a:pPr marL="352425" indent="-171450" fontAlgn="auto">
              <a:spcBef>
                <a:spcPts val="0"/>
              </a:spcBef>
              <a:spcAft>
                <a:spcPts val="0"/>
              </a:spcAft>
              <a:buFont typeface="Arial" panose="020B0604020202020204" pitchFamily="34" charset="0"/>
              <a:buChar char="•"/>
              <a:defRPr/>
            </a:pPr>
            <a:endParaRPr lang="en-ZA" sz="1200" b="1" dirty="0">
              <a:solidFill>
                <a:schemeClr val="tx2"/>
              </a:solidFill>
            </a:endParaRPr>
          </a:p>
          <a:p>
            <a:pPr marL="352425" indent="-171450" fontAlgn="auto">
              <a:spcBef>
                <a:spcPts val="0"/>
              </a:spcBef>
              <a:spcAft>
                <a:spcPts val="0"/>
              </a:spcAft>
              <a:buFont typeface="Arial" panose="020B0604020202020204" pitchFamily="34" charset="0"/>
              <a:buChar char="•"/>
              <a:defRPr/>
            </a:pPr>
            <a:r>
              <a:rPr lang="en-ZA" sz="1200" b="1" dirty="0">
                <a:solidFill>
                  <a:schemeClr val="tx2"/>
                </a:solidFill>
              </a:rPr>
              <a:t>Supporting documents for technical responses </a:t>
            </a:r>
            <a:r>
              <a:rPr lang="en-ZA" sz="1200" b="1" dirty="0" smtClean="0">
                <a:solidFill>
                  <a:schemeClr val="tx2"/>
                </a:solidFill>
              </a:rPr>
              <a:t>per</a:t>
            </a:r>
          </a:p>
          <a:p>
            <a:pPr marL="180975" fontAlgn="auto">
              <a:spcBef>
                <a:spcPts val="0"/>
              </a:spcBef>
              <a:spcAft>
                <a:spcPts val="0"/>
              </a:spcAft>
              <a:defRPr/>
            </a:pPr>
            <a:endParaRPr lang="en-ZA" sz="1200" b="1" dirty="0">
              <a:solidFill>
                <a:schemeClr val="tx2"/>
              </a:solidFill>
            </a:endParaRPr>
          </a:p>
          <a:p>
            <a:pPr marL="180975" fontAlgn="auto">
              <a:spcBef>
                <a:spcPts val="0"/>
              </a:spcBef>
              <a:spcAft>
                <a:spcPts val="0"/>
              </a:spcAft>
              <a:defRPr/>
            </a:pPr>
            <a:r>
              <a:rPr lang="en-ZA" sz="1200" b="1" dirty="0" smtClean="0">
                <a:solidFill>
                  <a:schemeClr val="tx2"/>
                </a:solidFill>
              </a:rPr>
              <a:t>     </a:t>
            </a:r>
            <a:r>
              <a:rPr lang="en-ZA" sz="1200" b="1" dirty="0">
                <a:solidFill>
                  <a:schemeClr val="tx2"/>
                </a:solidFill>
              </a:rPr>
              <a:t>office (References/testimonials</a:t>
            </a:r>
            <a:r>
              <a:rPr lang="en-ZA" sz="1200" b="1" dirty="0" smtClean="0">
                <a:solidFill>
                  <a:schemeClr val="tx2"/>
                </a:solidFill>
              </a:rPr>
              <a:t>)</a:t>
            </a:r>
          </a:p>
          <a:p>
            <a:pPr marL="180975" fontAlgn="auto">
              <a:spcBef>
                <a:spcPts val="0"/>
              </a:spcBef>
              <a:spcAft>
                <a:spcPts val="0"/>
              </a:spcAft>
              <a:defRPr/>
            </a:pPr>
            <a:endParaRPr lang="en-ZA" sz="1200" b="1" dirty="0">
              <a:solidFill>
                <a:schemeClr val="tx2"/>
              </a:solidFill>
            </a:endParaRPr>
          </a:p>
          <a:p>
            <a:pPr marL="352425" indent="-171450" fontAlgn="auto">
              <a:spcBef>
                <a:spcPts val="0"/>
              </a:spcBef>
              <a:spcAft>
                <a:spcPts val="0"/>
              </a:spcAft>
              <a:buFont typeface="Arial" panose="020B0604020202020204" pitchFamily="34" charset="0"/>
              <a:buChar char="•"/>
              <a:defRPr/>
            </a:pPr>
            <a:r>
              <a:rPr lang="en-ZA" sz="1200" b="1" dirty="0">
                <a:solidFill>
                  <a:schemeClr val="tx2"/>
                </a:solidFill>
              </a:rPr>
              <a:t>3 years audited /reviewed Financial </a:t>
            </a:r>
            <a:endParaRPr lang="en-ZA" sz="1200" b="1" dirty="0" smtClean="0">
              <a:solidFill>
                <a:schemeClr val="tx2"/>
              </a:solidFill>
            </a:endParaRPr>
          </a:p>
          <a:p>
            <a:pPr marL="352425" indent="-171450" fontAlgn="auto">
              <a:spcBef>
                <a:spcPts val="0"/>
              </a:spcBef>
              <a:spcAft>
                <a:spcPts val="0"/>
              </a:spcAft>
              <a:buFont typeface="Arial" panose="020B0604020202020204" pitchFamily="34" charset="0"/>
              <a:buChar char="•"/>
              <a:defRPr/>
            </a:pPr>
            <a:endParaRPr lang="en-ZA" sz="1200" b="1" dirty="0">
              <a:solidFill>
                <a:schemeClr val="tx2"/>
              </a:solidFill>
            </a:endParaRPr>
          </a:p>
          <a:p>
            <a:pPr marL="180975" fontAlgn="auto">
              <a:spcBef>
                <a:spcPts val="0"/>
              </a:spcBef>
              <a:spcAft>
                <a:spcPts val="0"/>
              </a:spcAft>
              <a:defRPr/>
            </a:pPr>
            <a:r>
              <a:rPr lang="en-ZA" sz="1200" b="1" dirty="0">
                <a:solidFill>
                  <a:schemeClr val="tx2"/>
                </a:solidFill>
              </a:rPr>
              <a:t>	</a:t>
            </a:r>
          </a:p>
        </p:txBody>
      </p:sp>
      <p:sp>
        <p:nvSpPr>
          <p:cNvPr id="19" name="Rectangle 43"/>
          <p:cNvSpPr>
            <a:spLocks noChangeArrowheads="1"/>
          </p:cNvSpPr>
          <p:nvPr/>
        </p:nvSpPr>
        <p:spPr bwMode="auto">
          <a:xfrm>
            <a:off x="469129" y="5011831"/>
            <a:ext cx="985454"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a:solidFill>
                  <a:schemeClr val="tx2"/>
                </a:solidFill>
              </a:rPr>
              <a:t>Section </a:t>
            </a:r>
            <a:r>
              <a:rPr lang="en-US" sz="1400" b="1" dirty="0" smtClean="0">
                <a:solidFill>
                  <a:schemeClr val="tx2"/>
                </a:solidFill>
              </a:rPr>
              <a:t>3</a:t>
            </a:r>
            <a:endParaRPr lang="en-US" sz="1400" b="1" dirty="0">
              <a:solidFill>
                <a:schemeClr val="tx2"/>
              </a:solidFill>
            </a:endParaRPr>
          </a:p>
        </p:txBody>
      </p:sp>
      <p:sp>
        <p:nvSpPr>
          <p:cNvPr id="27" name="Rectangle 26"/>
          <p:cNvSpPr/>
          <p:nvPr/>
        </p:nvSpPr>
        <p:spPr>
          <a:xfrm>
            <a:off x="1822267" y="5077626"/>
            <a:ext cx="4292083" cy="461665"/>
          </a:xfrm>
          <a:prstGeom prst="rect">
            <a:avLst/>
          </a:prstGeom>
          <a:noFill/>
          <a:ln>
            <a:solidFill>
              <a:schemeClr val="tx2"/>
            </a:solidFill>
            <a:prstDash val="dash"/>
          </a:ln>
          <a:effectLst/>
        </p:spPr>
        <p:txBody>
          <a:bodyPr lIns="0" tIns="0" rIns="0" bIns="0" anchor="ctr"/>
          <a:lstStyle/>
          <a:p>
            <a:pPr marL="352425" indent="-171450" fontAlgn="auto">
              <a:spcBef>
                <a:spcPts val="0"/>
              </a:spcBef>
              <a:spcAft>
                <a:spcPts val="0"/>
              </a:spcAft>
              <a:buFont typeface="Arial" panose="020B0604020202020204" pitchFamily="34" charset="0"/>
              <a:buChar char="•"/>
            </a:pPr>
            <a:r>
              <a:rPr lang="en-US" sz="1200" b="1" dirty="0">
                <a:solidFill>
                  <a:schemeClr val="tx2"/>
                </a:solidFill>
              </a:rPr>
              <a:t>Company profile </a:t>
            </a:r>
          </a:p>
          <a:p>
            <a:pPr marL="352425" indent="-171450" fontAlgn="auto">
              <a:spcBef>
                <a:spcPts val="0"/>
              </a:spcBef>
              <a:spcAft>
                <a:spcPts val="0"/>
              </a:spcAft>
              <a:buFont typeface="Arial" panose="020B0604020202020204" pitchFamily="34" charset="0"/>
              <a:buChar char="•"/>
            </a:pPr>
            <a:r>
              <a:rPr lang="en-US" sz="1200" b="1" dirty="0" smtClean="0">
                <a:solidFill>
                  <a:schemeClr val="tx2"/>
                </a:solidFill>
              </a:rPr>
              <a:t>Supplementary information (if any) </a:t>
            </a:r>
            <a:endParaRPr lang="en-US" sz="1200" b="1" dirty="0">
              <a:solidFill>
                <a:schemeClr val="tx2"/>
              </a:solidFill>
            </a:endParaRPr>
          </a:p>
        </p:txBody>
      </p:sp>
      <p:sp>
        <p:nvSpPr>
          <p:cNvPr id="28"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File</a:t>
            </a:r>
            <a:r>
              <a:rPr kumimoji="0" lang="en-ZA" sz="2000" b="1"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1: Original &amp; Duplicate </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22" name="Rectangle 43"/>
          <p:cNvSpPr>
            <a:spLocks noChangeArrowheads="1"/>
          </p:cNvSpPr>
          <p:nvPr/>
        </p:nvSpPr>
        <p:spPr bwMode="auto">
          <a:xfrm>
            <a:off x="6571099" y="3085056"/>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r>
              <a:rPr lang="en-US" sz="1800" dirty="0" smtClean="0">
                <a:solidFill>
                  <a:srgbClr val="FFFFFF"/>
                </a:solidFill>
                <a:effectLst>
                  <a:outerShdw blurRad="38100" dist="38100" dir="2700000" algn="tl">
                    <a:srgbClr val="000000">
                      <a:alpha val="43137"/>
                    </a:srgbClr>
                  </a:outerShdw>
                </a:effectLst>
                <a:latin typeface="Calibri"/>
                <a:cs typeface="+mn-cs"/>
              </a:rPr>
              <a:t> </a:t>
            </a: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6760918" y="3126352"/>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r>
              <a:rPr lang="en-US" sz="1800" dirty="0" smtClean="0">
                <a:solidFill>
                  <a:srgbClr val="000000"/>
                </a:solidFill>
                <a:cs typeface="+mn-cs"/>
              </a:rPr>
              <a:t> </a:t>
            </a:r>
            <a:endParaRPr lang="en-US" sz="1800" dirty="0">
              <a:solidFill>
                <a:srgbClr val="000000"/>
              </a:solidFill>
              <a:cs typeface="+mn-cs"/>
            </a:endParaRPr>
          </a:p>
        </p:txBody>
      </p:sp>
      <p:sp>
        <p:nvSpPr>
          <p:cNvPr id="24" name="Rectangle 43"/>
          <p:cNvSpPr>
            <a:spLocks noChangeArrowheads="1"/>
          </p:cNvSpPr>
          <p:nvPr/>
        </p:nvSpPr>
        <p:spPr bwMode="auto">
          <a:xfrm>
            <a:off x="6571099" y="2063477"/>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6760919" y="2104772"/>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0" name="Rectangle 43"/>
          <p:cNvSpPr>
            <a:spLocks noChangeArrowheads="1"/>
          </p:cNvSpPr>
          <p:nvPr/>
        </p:nvSpPr>
        <p:spPr bwMode="auto">
          <a:xfrm>
            <a:off x="6571099" y="4351044"/>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1" name="Freeform 23"/>
          <p:cNvSpPr>
            <a:spLocks/>
          </p:cNvSpPr>
          <p:nvPr/>
        </p:nvSpPr>
        <p:spPr bwMode="auto">
          <a:xfrm>
            <a:off x="6749957" y="4356062"/>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6" name="Rectangle 43"/>
          <p:cNvSpPr>
            <a:spLocks noChangeArrowheads="1"/>
          </p:cNvSpPr>
          <p:nvPr/>
        </p:nvSpPr>
        <p:spPr bwMode="auto">
          <a:xfrm>
            <a:off x="6571099" y="939275"/>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9" name="Freeform 23"/>
          <p:cNvSpPr>
            <a:spLocks/>
          </p:cNvSpPr>
          <p:nvPr/>
        </p:nvSpPr>
        <p:spPr bwMode="auto">
          <a:xfrm>
            <a:off x="6747546" y="982057"/>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30" name="Rectangle 43"/>
          <p:cNvSpPr>
            <a:spLocks noChangeArrowheads="1"/>
          </p:cNvSpPr>
          <p:nvPr/>
        </p:nvSpPr>
        <p:spPr bwMode="auto">
          <a:xfrm>
            <a:off x="466453" y="5883831"/>
            <a:ext cx="985454"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a:solidFill>
                  <a:schemeClr val="tx2"/>
                </a:solidFill>
              </a:rPr>
              <a:t>Section </a:t>
            </a:r>
            <a:r>
              <a:rPr lang="en-US" sz="1400" b="1" dirty="0" smtClean="0">
                <a:solidFill>
                  <a:schemeClr val="tx2"/>
                </a:solidFill>
              </a:rPr>
              <a:t>4</a:t>
            </a:r>
            <a:endParaRPr lang="en-US" sz="1400" b="1" dirty="0">
              <a:solidFill>
                <a:schemeClr val="tx2"/>
              </a:solidFill>
            </a:endParaRPr>
          </a:p>
        </p:txBody>
      </p:sp>
      <p:sp>
        <p:nvSpPr>
          <p:cNvPr id="31" name="Rectangle 30"/>
          <p:cNvSpPr/>
          <p:nvPr/>
        </p:nvSpPr>
        <p:spPr>
          <a:xfrm>
            <a:off x="1774643" y="5971441"/>
            <a:ext cx="4292083" cy="461665"/>
          </a:xfrm>
          <a:prstGeom prst="rect">
            <a:avLst/>
          </a:prstGeom>
          <a:noFill/>
          <a:ln>
            <a:solidFill>
              <a:schemeClr val="tx2"/>
            </a:solidFill>
            <a:prstDash val="dash"/>
          </a:ln>
          <a:effectLst/>
        </p:spPr>
        <p:txBody>
          <a:bodyPr lIns="0" tIns="0" rIns="0" bIns="0" anchor="ctr"/>
          <a:lstStyle/>
          <a:p>
            <a:pPr marL="352425" indent="-171450" fontAlgn="auto">
              <a:spcBef>
                <a:spcPts val="0"/>
              </a:spcBef>
              <a:spcAft>
                <a:spcPts val="0"/>
              </a:spcAft>
              <a:buFont typeface="Arial" panose="020B0604020202020204" pitchFamily="34" charset="0"/>
              <a:buChar char="•"/>
            </a:pPr>
            <a:r>
              <a:rPr lang="en-US" sz="1200" b="1" dirty="0" smtClean="0">
                <a:solidFill>
                  <a:schemeClr val="tx2"/>
                </a:solidFill>
              </a:rPr>
              <a:t>Signed SLA </a:t>
            </a:r>
            <a:endParaRPr lang="en-US" sz="1200" b="1" dirty="0">
              <a:solidFill>
                <a:schemeClr val="tx2"/>
              </a:solidFill>
            </a:endParaRPr>
          </a:p>
        </p:txBody>
      </p:sp>
      <p:pic>
        <p:nvPicPr>
          <p:cNvPr id="696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7911" y="5873124"/>
            <a:ext cx="87788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6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1113" y="5915986"/>
            <a:ext cx="5000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3464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a:xfrm>
            <a:off x="6857541" y="6562408"/>
            <a:ext cx="862012" cy="184666"/>
          </a:xfrm>
        </p:spPr>
        <p:txBody>
          <a:bodyPr/>
          <a:lstStyle/>
          <a:p>
            <a:pPr>
              <a:defRPr/>
            </a:pPr>
            <a:fld id="{1D46AC71-C261-4AF3-BFB1-CCAEF8821007}" type="slidenum">
              <a:rPr lang="en-ZA" smtClean="0">
                <a:solidFill>
                  <a:schemeClr val="tx1"/>
                </a:solidFill>
              </a:rPr>
              <a:pPr>
                <a:defRPr/>
              </a:pPr>
              <a:t>22</a:t>
            </a:fld>
            <a:r>
              <a:rPr lang="en-ZA" dirty="0" smtClean="0">
                <a:solidFill>
                  <a:schemeClr val="tx1"/>
                </a:solidFill>
              </a:rPr>
              <a:t>   </a:t>
            </a:r>
            <a:endParaRPr lang="en-ZA" dirty="0">
              <a:solidFill>
                <a:schemeClr val="tx1"/>
              </a:solidFill>
            </a:endParaRPr>
          </a:p>
        </p:txBody>
      </p:sp>
      <p:sp>
        <p:nvSpPr>
          <p:cNvPr id="1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File 2 :Original</a:t>
            </a:r>
            <a:r>
              <a:rPr lang="en-ZA" sz="2000" b="1" noProof="0" dirty="0">
                <a:solidFill>
                  <a:schemeClr val="bg1"/>
                </a:solidFill>
                <a:effectLst>
                  <a:outerShdw blurRad="38100" dist="38100" dir="2700000" algn="tl">
                    <a:srgbClr val="000000">
                      <a:alpha val="43137"/>
                    </a:srgbClr>
                  </a:outerShdw>
                </a:effectLst>
                <a:latin typeface="+mj-lt"/>
                <a:ea typeface="+mj-ea"/>
                <a:cs typeface="+mj-cs"/>
              </a:rPr>
              <a:t> </a:t>
            </a:r>
            <a:r>
              <a:rPr lang="en-ZA" sz="2000" b="1" noProof="0" dirty="0" smtClean="0">
                <a:solidFill>
                  <a:schemeClr val="bg1"/>
                </a:solidFill>
                <a:effectLst>
                  <a:outerShdw blurRad="38100" dist="38100" dir="2700000" algn="tl">
                    <a:srgbClr val="000000">
                      <a:alpha val="43137"/>
                    </a:srgbClr>
                  </a:outerShdw>
                </a:effectLst>
                <a:latin typeface="+mj-lt"/>
                <a:ea typeface="+mj-ea"/>
                <a:cs typeface="+mj-cs"/>
              </a:rPr>
              <a:t>&amp;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Duplicate </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18" name="Rectangle 43"/>
          <p:cNvSpPr>
            <a:spLocks noChangeArrowheads="1"/>
          </p:cNvSpPr>
          <p:nvPr/>
        </p:nvSpPr>
        <p:spPr bwMode="auto">
          <a:xfrm>
            <a:off x="416560" y="1218810"/>
            <a:ext cx="863600" cy="545987"/>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a:solidFill>
                  <a:schemeClr val="tx2"/>
                </a:solidFill>
              </a:rPr>
              <a:t>Exhibit 1</a:t>
            </a:r>
          </a:p>
        </p:txBody>
      </p:sp>
      <p:sp>
        <p:nvSpPr>
          <p:cNvPr id="19" name="Rectangle 43"/>
          <p:cNvSpPr>
            <a:spLocks noChangeArrowheads="1"/>
          </p:cNvSpPr>
          <p:nvPr/>
        </p:nvSpPr>
        <p:spPr bwMode="auto">
          <a:xfrm>
            <a:off x="6774210" y="1260970"/>
            <a:ext cx="774700" cy="461666"/>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1" name="Freeform 23"/>
          <p:cNvSpPr>
            <a:spLocks/>
          </p:cNvSpPr>
          <p:nvPr/>
        </p:nvSpPr>
        <p:spPr bwMode="auto">
          <a:xfrm>
            <a:off x="6913470" y="129805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30" name="Rectangle 29"/>
          <p:cNvSpPr/>
          <p:nvPr/>
        </p:nvSpPr>
        <p:spPr>
          <a:xfrm>
            <a:off x="1495426" y="1303131"/>
            <a:ext cx="4648199" cy="276999"/>
          </a:xfrm>
          <a:prstGeom prst="rect">
            <a:avLst/>
          </a:prstGeom>
          <a:noFill/>
          <a:ln>
            <a:solidFill>
              <a:schemeClr val="tx2"/>
            </a:solidFill>
            <a:prstDash val="dash"/>
          </a:ln>
          <a:effectLst/>
        </p:spPr>
        <p:txBody>
          <a:bodyPr lIns="0" tIns="0" rIns="0" bIns="0" anchor="ctr"/>
          <a:lstStyle/>
          <a:p>
            <a:pPr marL="171450" indent="-85725" fontAlgn="auto">
              <a:spcBef>
                <a:spcPts val="0"/>
              </a:spcBef>
              <a:spcAft>
                <a:spcPts val="0"/>
              </a:spcAft>
              <a:buFont typeface="Arial" panose="020B0604020202020204" pitchFamily="34" charset="0"/>
              <a:buChar char="•"/>
            </a:pPr>
            <a:r>
              <a:rPr lang="en-US" sz="1200" b="1" dirty="0">
                <a:solidFill>
                  <a:schemeClr val="tx2"/>
                </a:solidFill>
              </a:rPr>
              <a:t>BBBEE Certificate</a:t>
            </a:r>
          </a:p>
        </p:txBody>
      </p:sp>
      <p:sp>
        <p:nvSpPr>
          <p:cNvPr id="3" name="TextBox 2"/>
          <p:cNvSpPr txBox="1"/>
          <p:nvPr/>
        </p:nvSpPr>
        <p:spPr>
          <a:xfrm>
            <a:off x="1381760" y="4035474"/>
            <a:ext cx="6987348" cy="523220"/>
          </a:xfrm>
          <a:prstGeom prst="rect">
            <a:avLst/>
          </a:prstGeom>
          <a:noFill/>
        </p:spPr>
        <p:txBody>
          <a:bodyPr wrap="square" rtlCol="0">
            <a:spAutoFit/>
          </a:bodyPr>
          <a:lstStyle/>
          <a:p>
            <a:r>
              <a:rPr lang="en-ZA" sz="1400" b="1" dirty="0" smtClean="0">
                <a:solidFill>
                  <a:srgbClr val="FF0000"/>
                </a:solidFill>
              </a:rPr>
              <a:t>Each file and CD-ROM must be marked correctly and sealed separately for easy reference during the evaluation process. </a:t>
            </a:r>
            <a:endParaRPr lang="en-ZA" sz="1400" b="1" dirty="0">
              <a:solidFill>
                <a:srgbClr val="FF0000"/>
              </a:solidFill>
            </a:endParaRPr>
          </a:p>
        </p:txBody>
      </p:sp>
      <p:sp>
        <p:nvSpPr>
          <p:cNvPr id="4" name="TextBox 3"/>
          <p:cNvSpPr txBox="1"/>
          <p:nvPr/>
        </p:nvSpPr>
        <p:spPr>
          <a:xfrm>
            <a:off x="416560" y="4097029"/>
            <a:ext cx="589281" cy="400110"/>
          </a:xfrm>
          <a:prstGeom prst="rect">
            <a:avLst/>
          </a:prstGeom>
          <a:noFill/>
        </p:spPr>
        <p:txBody>
          <a:bodyPr wrap="square" rtlCol="0">
            <a:spAutoFit/>
          </a:bodyPr>
          <a:lstStyle/>
          <a:p>
            <a:r>
              <a:rPr lang="en-ZA" sz="2000" b="1" dirty="0" smtClean="0">
                <a:solidFill>
                  <a:srgbClr val="FF0000"/>
                </a:solidFill>
              </a:rPr>
              <a:t>NB</a:t>
            </a:r>
            <a:endParaRPr lang="en-ZA" sz="2000" b="1" dirty="0">
              <a:solidFill>
                <a:srgbClr val="FF0000"/>
              </a:solidFill>
            </a:endParaRPr>
          </a:p>
        </p:txBody>
      </p:sp>
      <p:sp>
        <p:nvSpPr>
          <p:cNvPr id="14" name="Rectangle 43"/>
          <p:cNvSpPr>
            <a:spLocks noChangeArrowheads="1"/>
          </p:cNvSpPr>
          <p:nvPr/>
        </p:nvSpPr>
        <p:spPr bwMode="auto">
          <a:xfrm>
            <a:off x="416559" y="2621637"/>
            <a:ext cx="863600" cy="548639"/>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a:solidFill>
                  <a:schemeClr val="tx2"/>
                </a:solidFill>
              </a:rPr>
              <a:t>Exhibit 2</a:t>
            </a:r>
          </a:p>
        </p:txBody>
      </p:sp>
      <p:sp>
        <p:nvSpPr>
          <p:cNvPr id="15" name="Rectangle 43"/>
          <p:cNvSpPr>
            <a:spLocks noChangeArrowheads="1"/>
          </p:cNvSpPr>
          <p:nvPr/>
        </p:nvSpPr>
        <p:spPr bwMode="auto">
          <a:xfrm>
            <a:off x="6774210" y="2619781"/>
            <a:ext cx="774700" cy="488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17" name="Freeform 23"/>
          <p:cNvSpPr>
            <a:spLocks/>
          </p:cNvSpPr>
          <p:nvPr/>
        </p:nvSpPr>
        <p:spPr bwMode="auto">
          <a:xfrm>
            <a:off x="6959680" y="2629216"/>
            <a:ext cx="388965" cy="447041"/>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0" name="Rectangle 19"/>
          <p:cNvSpPr/>
          <p:nvPr/>
        </p:nvSpPr>
        <p:spPr>
          <a:xfrm>
            <a:off x="1495425" y="2646153"/>
            <a:ext cx="4648200" cy="461665"/>
          </a:xfrm>
          <a:prstGeom prst="rect">
            <a:avLst/>
          </a:prstGeom>
          <a:noFill/>
          <a:ln>
            <a:solidFill>
              <a:schemeClr val="tx2"/>
            </a:solidFill>
            <a:prstDash val="dash"/>
          </a:ln>
          <a:effectLst/>
        </p:spPr>
        <p:txBody>
          <a:bodyPr lIns="0" tIns="0" rIns="0" bIns="0" anchor="ctr"/>
          <a:lstStyle/>
          <a:p>
            <a:pPr marL="171450" indent="-85725" fontAlgn="auto">
              <a:spcBef>
                <a:spcPts val="0"/>
              </a:spcBef>
              <a:spcAft>
                <a:spcPts val="0"/>
              </a:spcAft>
              <a:buFont typeface="Arial" panose="020B0604020202020204" pitchFamily="34" charset="0"/>
              <a:buChar char="•"/>
            </a:pPr>
            <a:r>
              <a:rPr lang="en-ZA" sz="1200" b="1" dirty="0">
                <a:solidFill>
                  <a:schemeClr val="tx2"/>
                </a:solidFill>
              </a:rPr>
              <a:t>Pricing Schedule – </a:t>
            </a:r>
            <a:r>
              <a:rPr lang="en-ZA" sz="1200" b="1" dirty="0" smtClean="0">
                <a:solidFill>
                  <a:schemeClr val="tx2"/>
                </a:solidFill>
              </a:rPr>
              <a:t>BOQ </a:t>
            </a:r>
            <a:endParaRPr lang="en-ZA" sz="1200" b="1" dirty="0">
              <a:solidFill>
                <a:schemeClr val="tx2"/>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23</a:t>
            </a:fld>
            <a:endParaRPr lang="en-ZA" dirty="0">
              <a:solidFill>
                <a:schemeClr val="tx1"/>
              </a:solidFill>
            </a:endParaRPr>
          </a:p>
        </p:txBody>
      </p:sp>
      <p:pic>
        <p:nvPicPr>
          <p:cNvPr id="7" name="Picture 7" descr="Questions"/>
          <p:cNvPicPr>
            <a:picLocks noChangeAspect="1" noChangeArrowheads="1"/>
          </p:cNvPicPr>
          <p:nvPr/>
        </p:nvPicPr>
        <p:blipFill>
          <a:blip r:embed="rId3"/>
          <a:srcRect/>
          <a:stretch>
            <a:fillRect/>
          </a:stretch>
        </p:blipFill>
        <p:spPr bwMode="auto">
          <a:xfrm>
            <a:off x="3132138" y="1628775"/>
            <a:ext cx="2447925" cy="3956050"/>
          </a:xfrm>
          <a:prstGeom prst="rect">
            <a:avLst/>
          </a:prstGeom>
          <a:noFill/>
          <a:ln w="9525">
            <a:noFill/>
            <a:miter lim="800000"/>
            <a:headEnd/>
            <a:tailEnd/>
          </a:ln>
        </p:spPr>
      </p:pic>
      <p:sp>
        <p:nvSpPr>
          <p:cNvPr id="9" name="Rectangle 8"/>
          <p:cNvSpPr/>
          <p:nvPr/>
        </p:nvSpPr>
        <p:spPr>
          <a:xfrm>
            <a:off x="1692234" y="5584825"/>
            <a:ext cx="4572000" cy="646331"/>
          </a:xfrm>
          <a:prstGeom prst="rect">
            <a:avLst/>
          </a:prstGeom>
        </p:spPr>
        <p:txBody>
          <a:bodyPr>
            <a:spAutoFit/>
          </a:bodyPr>
          <a:lstStyle/>
          <a:p>
            <a:pPr lvl="0"/>
            <a:r>
              <a:rPr lang="en-ZA" dirty="0" smtClean="0"/>
              <a:t>Questions to be send to us in writing on the following email :</a:t>
            </a:r>
            <a:r>
              <a:rPr lang="en-GB" u="sng" dirty="0" smtClean="0">
                <a:hlinkClick r:id="rId4"/>
              </a:rPr>
              <a:t>tenderoffice@sars.gov.za</a:t>
            </a:r>
            <a:endParaRPr lang="en-Z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algn="l">
              <a:lnSpc>
                <a:spcPct val="135000"/>
              </a:lnSpc>
              <a:spcBef>
                <a:spcPct val="75000"/>
              </a:spcBef>
              <a:spcAft>
                <a:spcPct val="10000"/>
              </a:spcAft>
              <a:buClr>
                <a:schemeClr val="accent1"/>
              </a:buClr>
            </a:pPr>
            <a:r>
              <a:rPr lang="en-US" sz="2000" b="1" dirty="0" smtClean="0">
                <a:solidFill>
                  <a:srgbClr val="BFBFBF"/>
                </a:solidFill>
                <a:ea typeface="SimSun" pitchFamily="2" charset="-122"/>
              </a:rPr>
              <a:t>1. Welcome </a:t>
            </a:r>
            <a:r>
              <a:rPr lang="en-US" sz="2000" b="1" dirty="0">
                <a:solidFill>
                  <a:srgbClr val="BFBFBF"/>
                </a:solidFill>
                <a:ea typeface="SimSun" pitchFamily="2" charset="-122"/>
              </a:rPr>
              <a:t>and </a:t>
            </a:r>
            <a:r>
              <a:rPr lang="en-US" sz="2000" b="1" dirty="0" smtClean="0">
                <a:solidFill>
                  <a:srgbClr val="BFBFBF"/>
                </a:solidFill>
                <a:ea typeface="SimSun" pitchFamily="2" charset="-122"/>
              </a:rPr>
              <a:t>Introduction</a:t>
            </a:r>
          </a:p>
          <a:p>
            <a:pPr marL="228600" indent="-228600">
              <a:lnSpc>
                <a:spcPct val="135000"/>
              </a:lnSpc>
              <a:spcBef>
                <a:spcPct val="75000"/>
              </a:spcBef>
              <a:spcAft>
                <a:spcPct val="10000"/>
              </a:spcAft>
              <a:buClr>
                <a:schemeClr val="accent1"/>
              </a:buClr>
            </a:pPr>
            <a:r>
              <a:rPr lang="en-ZA" sz="2000" b="1" dirty="0">
                <a:solidFill>
                  <a:srgbClr val="FF0000"/>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t>
            </a:r>
          </a:p>
          <a:p>
            <a:pPr marL="228600" indent="-228600">
              <a:lnSpc>
                <a:spcPct val="135000"/>
              </a:lnSpc>
              <a:spcBef>
                <a:spcPct val="75000"/>
              </a:spcBef>
              <a:spcAft>
                <a:spcPct val="10000"/>
              </a:spcAft>
              <a:buClr>
                <a:schemeClr val="accent1"/>
              </a:buClr>
            </a:pPr>
            <a:r>
              <a:rPr lang="en-ZA" sz="2000" b="1" dirty="0" smtClean="0">
                <a:solidFill>
                  <a:schemeClr val="tx2"/>
                </a:solidFill>
              </a:rPr>
              <a:t>4</a:t>
            </a:r>
            <a:r>
              <a:rPr lang="en-ZA" sz="2000" b="1" dirty="0">
                <a:solidFill>
                  <a:schemeClr val="tx2"/>
                </a:solidFill>
              </a:rPr>
              <a:t>. </a:t>
            </a:r>
            <a:r>
              <a:rPr lang="en-ZA" sz="2000" b="1" dirty="0" smtClean="0">
                <a:solidFill>
                  <a:schemeClr val="tx2"/>
                </a:solidFill>
              </a:rPr>
              <a:t>Scope of Work </a:t>
            </a:r>
          </a:p>
          <a:p>
            <a:pPr marL="228600" indent="-228600">
              <a:lnSpc>
                <a:spcPct val="135000"/>
              </a:lnSpc>
              <a:spcBef>
                <a:spcPct val="75000"/>
              </a:spcBef>
              <a:spcAft>
                <a:spcPct val="10000"/>
              </a:spcAft>
              <a:buClr>
                <a:schemeClr val="accent1"/>
              </a:buClr>
            </a:pPr>
            <a:r>
              <a:rPr lang="en-ZA" sz="2000" b="1" dirty="0" smtClean="0">
                <a:solidFill>
                  <a:schemeClr val="tx2"/>
                </a:solidFill>
              </a:rPr>
              <a:t>5</a:t>
            </a:r>
            <a:r>
              <a:rPr lang="en-ZA" sz="2000" b="1" dirty="0">
                <a:solidFill>
                  <a:schemeClr val="tx2"/>
                </a:solidFill>
              </a:rPr>
              <a:t>. Bid </a:t>
            </a:r>
            <a:r>
              <a:rPr lang="en-ZA" sz="2000" b="1" dirty="0" smtClean="0">
                <a:solidFill>
                  <a:schemeClr val="tx2"/>
                </a:solidFill>
              </a:rPr>
              <a:t>Evaluation Process  </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 </a:t>
            </a:r>
            <a:r>
              <a:rPr lang="en-ZA" sz="2000" b="1" dirty="0" smtClean="0">
                <a:solidFill>
                  <a:schemeClr val="tx2"/>
                </a:solidFill>
              </a:rPr>
              <a:t>Draft </a:t>
            </a:r>
            <a:r>
              <a:rPr lang="en-ZA" sz="2000" b="1" dirty="0">
                <a:solidFill>
                  <a:schemeClr val="tx2"/>
                </a:solidFill>
              </a:rPr>
              <a:t>Service Level Agreement</a:t>
            </a:r>
            <a:endParaRPr lang="en-ZA" sz="2000" b="1" dirty="0" smtClean="0">
              <a:solidFill>
                <a:schemeClr val="tx2"/>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RFP </a:t>
            </a:r>
            <a:r>
              <a:rPr lang="en-ZA" sz="2000" b="1" dirty="0">
                <a:solidFill>
                  <a:schemeClr val="tx2"/>
                </a:solidFill>
              </a:rPr>
              <a:t>submission and </a:t>
            </a:r>
            <a:r>
              <a:rPr lang="en-ZA" sz="2000" b="1" dirty="0" smtClean="0">
                <a:solidFill>
                  <a:schemeClr val="tx2"/>
                </a:solidFill>
              </a:rPr>
              <a:t>contact </a:t>
            </a:r>
            <a:r>
              <a:rPr lang="en-ZA" sz="2000" b="1" dirty="0">
                <a:solidFill>
                  <a:schemeClr val="tx2"/>
                </a:solidFill>
              </a:rPr>
              <a:t>details</a:t>
            </a:r>
          </a:p>
          <a:p>
            <a:pPr marL="228600" indent="-228600" algn="l">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Q&amp;A</a:t>
            </a: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3</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RFP Timelines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3191613301"/>
              </p:ext>
            </p:extLst>
          </p:nvPr>
        </p:nvGraphicFramePr>
        <p:xfrm>
          <a:off x="114300" y="782322"/>
          <a:ext cx="8940800" cy="4240472"/>
        </p:xfrm>
        <a:graphic>
          <a:graphicData uri="http://schemas.openxmlformats.org/drawingml/2006/table">
            <a:tbl>
              <a:tblPr firstRow="1" bandRow="1">
                <a:tableStyleId>{5C22544A-7EE6-4342-B048-85BDC9FD1C3A}</a:tableStyleId>
              </a:tblPr>
              <a:tblGrid>
                <a:gridCol w="4528952"/>
                <a:gridCol w="4411848"/>
              </a:tblGrid>
              <a:tr h="5506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ctr"/>
                      <a:r>
                        <a:rPr lang="en-ZA" dirty="0" smtClean="0">
                          <a:solidFill>
                            <a:schemeClr val="tx2">
                              <a:lumMod val="75000"/>
                            </a:schemeClr>
                          </a:solidFill>
                        </a:rPr>
                        <a:t>DUE DATE</a:t>
                      </a:r>
                      <a:endParaRPr lang="en-ZA" dirty="0">
                        <a:solidFill>
                          <a:schemeClr val="tx2">
                            <a:lumMod val="75000"/>
                          </a:schemeClr>
                        </a:solidFill>
                      </a:endParaRPr>
                    </a:p>
                  </a:txBody>
                  <a:tcPr/>
                </a:tc>
              </a:tr>
              <a:tr h="716721">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dirty="0" smtClean="0">
                          <a:solidFill>
                            <a:schemeClr val="accent2">
                              <a:lumMod val="50000"/>
                            </a:schemeClr>
                          </a:solidFill>
                          <a:latin typeface="+mn-lt"/>
                          <a:ea typeface="+mn-ea"/>
                          <a:cs typeface="+mn-cs"/>
                        </a:rPr>
                        <a:t>RFP Issued</a:t>
                      </a:r>
                      <a:endParaRPr lang="en-ZA" sz="1800" b="1" kern="1200" dirty="0">
                        <a:solidFill>
                          <a:schemeClr val="accent2">
                            <a:lumMod val="50000"/>
                          </a:schemeClr>
                        </a:solidFill>
                        <a:latin typeface="+mn-lt"/>
                        <a:ea typeface="+mn-ea"/>
                        <a:cs typeface="+mn-cs"/>
                      </a:endParaRPr>
                    </a:p>
                  </a:txBody>
                  <a:tcPr/>
                </a:tc>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dirty="0" smtClean="0">
                          <a:solidFill>
                            <a:schemeClr val="accent2">
                              <a:lumMod val="50000"/>
                            </a:schemeClr>
                          </a:solidFill>
                          <a:latin typeface="+mn-lt"/>
                          <a:ea typeface="+mn-ea"/>
                          <a:cs typeface="+mn-cs"/>
                        </a:rPr>
                        <a:t>10 February 2016</a:t>
                      </a:r>
                      <a:endParaRPr lang="en-ZA" sz="1800" b="1" kern="1200" dirty="0">
                        <a:solidFill>
                          <a:schemeClr val="accent2">
                            <a:lumMod val="50000"/>
                          </a:schemeClr>
                        </a:solidFill>
                        <a:latin typeface="+mn-lt"/>
                        <a:ea typeface="+mn-ea"/>
                        <a:cs typeface="+mn-cs"/>
                      </a:endParaRPr>
                    </a:p>
                  </a:txBody>
                  <a:tcPr/>
                </a:tc>
              </a:tr>
              <a:tr h="716721">
                <a:tc>
                  <a:txBody>
                    <a:bodyPr/>
                    <a:lstStyle/>
                    <a:p>
                      <a:r>
                        <a:rPr lang="en-ZA" sz="1800" b="1" dirty="0" smtClean="0">
                          <a:solidFill>
                            <a:srgbClr val="FF0000"/>
                          </a:solidFill>
                        </a:rPr>
                        <a:t>Compulsory briefing session</a:t>
                      </a:r>
                      <a:endParaRPr lang="en-ZA" sz="1800" b="1" dirty="0">
                        <a:solidFill>
                          <a:srgbClr val="FF0000"/>
                        </a:solidFill>
                      </a:endParaRPr>
                    </a:p>
                  </a:txBody>
                  <a:tcPr/>
                </a:tc>
                <a:tc>
                  <a:txBody>
                    <a:bodyPr/>
                    <a:lstStyle/>
                    <a:p>
                      <a:pPr algn="l"/>
                      <a:r>
                        <a:rPr lang="en-ZA" sz="1800" b="1" dirty="0" smtClean="0">
                          <a:solidFill>
                            <a:srgbClr val="FF0000"/>
                          </a:solidFill>
                        </a:rPr>
                        <a:t>20 February 2017 Time 11:00 am </a:t>
                      </a:r>
                      <a:endParaRPr lang="en-ZA" sz="1800" b="1" dirty="0">
                        <a:solidFill>
                          <a:srgbClr val="FF0000"/>
                        </a:solidFill>
                      </a:endParaRPr>
                    </a:p>
                  </a:txBody>
                  <a:tcPr/>
                </a:tc>
              </a:tr>
              <a:tr h="716721">
                <a:tc>
                  <a:txBody>
                    <a:bodyPr/>
                    <a:lstStyle/>
                    <a:p>
                      <a:r>
                        <a:rPr lang="en-ZA" sz="1800" b="1" dirty="0" smtClean="0">
                          <a:solidFill>
                            <a:schemeClr val="accent2">
                              <a:lumMod val="50000"/>
                            </a:schemeClr>
                          </a:solidFill>
                        </a:rPr>
                        <a:t>Questions relating to RFP</a:t>
                      </a:r>
                      <a:endParaRPr lang="en-ZA" sz="1800" b="1" dirty="0">
                        <a:solidFill>
                          <a:schemeClr val="accent2">
                            <a:lumMod val="50000"/>
                          </a:schemeClr>
                        </a:solidFill>
                      </a:endParaRPr>
                    </a:p>
                  </a:txBody>
                  <a:tcPr/>
                </a:tc>
                <a:tc>
                  <a:txBody>
                    <a:bodyPr/>
                    <a:lstStyle/>
                    <a:p>
                      <a:pPr algn="l"/>
                      <a:r>
                        <a:rPr lang="en-ZA" sz="1800" b="1" dirty="0" smtClean="0">
                          <a:solidFill>
                            <a:schemeClr val="accent2">
                              <a:lumMod val="50000"/>
                            </a:schemeClr>
                          </a:solidFill>
                        </a:rPr>
                        <a:t>22-</a:t>
                      </a:r>
                      <a:r>
                        <a:rPr lang="en-ZA" sz="1800" b="1" baseline="0" dirty="0" smtClean="0">
                          <a:solidFill>
                            <a:schemeClr val="accent2">
                              <a:lumMod val="50000"/>
                            </a:schemeClr>
                          </a:solidFill>
                        </a:rPr>
                        <a:t> 28</a:t>
                      </a:r>
                      <a:r>
                        <a:rPr lang="en-ZA" sz="1800" b="1" dirty="0" smtClean="0">
                          <a:solidFill>
                            <a:schemeClr val="accent2">
                              <a:lumMod val="50000"/>
                            </a:schemeClr>
                          </a:solidFill>
                        </a:rPr>
                        <a:t> February</a:t>
                      </a:r>
                      <a:r>
                        <a:rPr lang="en-ZA" sz="1800" b="1" baseline="0" dirty="0" smtClean="0">
                          <a:solidFill>
                            <a:schemeClr val="accent2">
                              <a:lumMod val="50000"/>
                            </a:schemeClr>
                          </a:solidFill>
                        </a:rPr>
                        <a:t> </a:t>
                      </a:r>
                      <a:r>
                        <a:rPr lang="en-ZA" sz="1800" b="1" dirty="0" smtClean="0">
                          <a:solidFill>
                            <a:schemeClr val="accent2">
                              <a:lumMod val="50000"/>
                            </a:schemeClr>
                          </a:solidFill>
                        </a:rPr>
                        <a:t>2017</a:t>
                      </a:r>
                      <a:r>
                        <a:rPr lang="en-ZA" sz="1800" b="1" baseline="0" dirty="0" smtClean="0">
                          <a:solidFill>
                            <a:schemeClr val="accent2">
                              <a:lumMod val="50000"/>
                            </a:schemeClr>
                          </a:solidFill>
                        </a:rPr>
                        <a:t> Time :16h00</a:t>
                      </a:r>
                      <a:endParaRPr lang="en-ZA" sz="1800" b="1" dirty="0">
                        <a:solidFill>
                          <a:schemeClr val="accent2">
                            <a:lumMod val="50000"/>
                          </a:schemeClr>
                        </a:solidFill>
                      </a:endParaRPr>
                    </a:p>
                  </a:txBody>
                  <a:tcPr/>
                </a:tc>
              </a:tr>
              <a:tr h="716721">
                <a:tc>
                  <a:txBody>
                    <a:bodyPr/>
                    <a:lstStyle/>
                    <a:p>
                      <a:r>
                        <a:rPr lang="en-ZA" sz="1800" b="1" dirty="0" smtClean="0">
                          <a:solidFill>
                            <a:srgbClr val="FF0000"/>
                          </a:solidFill>
                        </a:rPr>
                        <a:t>RFP Closing Date</a:t>
                      </a:r>
                      <a:endParaRPr lang="en-ZA" sz="1800" b="1" dirty="0">
                        <a:solidFill>
                          <a:srgbClr val="FF0000"/>
                        </a:solidFill>
                      </a:endParaRPr>
                    </a:p>
                  </a:txBody>
                  <a:tcPr/>
                </a:tc>
                <a:tc>
                  <a:txBody>
                    <a:bodyPr/>
                    <a:lstStyle/>
                    <a:p>
                      <a:pPr algn="l"/>
                      <a:r>
                        <a:rPr lang="en-ZA" sz="1800" b="1" dirty="0" smtClean="0">
                          <a:solidFill>
                            <a:srgbClr val="FF0000"/>
                          </a:solidFill>
                        </a:rPr>
                        <a:t>10 March 2017, 11h00</a:t>
                      </a:r>
                      <a:endParaRPr lang="en-ZA" sz="1800" b="1" dirty="0">
                        <a:solidFill>
                          <a:srgbClr val="FF0000"/>
                        </a:solidFill>
                      </a:endParaRPr>
                    </a:p>
                  </a:txBody>
                  <a:tcPr/>
                </a:tc>
              </a:tr>
              <a:tr h="716721">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tc>
                <a:tc>
                  <a:txBody>
                    <a:bodyPr/>
                    <a:lstStyle/>
                    <a:p>
                      <a:pPr algn="l"/>
                      <a:r>
                        <a:rPr lang="en-ZA" sz="1200" b="1" dirty="0" smtClean="0">
                          <a:solidFill>
                            <a:schemeClr val="accent2">
                              <a:lumMod val="50000"/>
                            </a:schemeClr>
                          </a:solidFill>
                        </a:rPr>
                        <a:t>SARS</a:t>
                      </a:r>
                      <a:r>
                        <a:rPr lang="en-ZA" sz="1200" b="1" baseline="0" dirty="0" smtClean="0">
                          <a:solidFill>
                            <a:schemeClr val="accent2">
                              <a:lumMod val="50000"/>
                            </a:schemeClr>
                          </a:solidFill>
                        </a:rPr>
                        <a:t> will endeavour to inform bidders of the progress until conclusion of the tender.</a:t>
                      </a:r>
                    </a:p>
                    <a:p>
                      <a:pPr algn="l"/>
                      <a:r>
                        <a:rPr lang="en-ZA" sz="1200" b="1" baseline="0" dirty="0" smtClean="0">
                          <a:solidFill>
                            <a:schemeClr val="accent2">
                              <a:lumMod val="50000"/>
                            </a:schemeClr>
                          </a:solidFill>
                        </a:rPr>
                        <a:t>Bidders are urged to  frequently check the SARS website as all the changes will be posted on the website </a:t>
                      </a:r>
                      <a:endParaRPr lang="en-ZA" sz="1200" b="1" dirty="0">
                        <a:solidFill>
                          <a:schemeClr val="accent2">
                            <a:lumMod val="50000"/>
                          </a:schemeClr>
                        </a:solidFill>
                      </a:endParaRPr>
                    </a:p>
                  </a:txBody>
                  <a:tcPr/>
                </a:tc>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4</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5</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smtClean="0">
                <a:solidFill>
                  <a:srgbClr val="BFBFBF"/>
                </a:solidFill>
                <a:ea typeface="SimSun" pitchFamily="2" charset="-122"/>
              </a:rPr>
              <a:t>1. Welcome </a:t>
            </a:r>
            <a:r>
              <a:rPr lang="en-US" sz="2000" b="1" dirty="0">
                <a:solidFill>
                  <a:srgbClr val="BFBFBF"/>
                </a:solidFill>
                <a:ea typeface="SimSun" pitchFamily="2" charset="-122"/>
              </a:rPr>
              <a:t>and </a:t>
            </a:r>
            <a:r>
              <a:rPr lang="en-US" sz="2000" b="1" dirty="0" smtClean="0">
                <a:solidFill>
                  <a:srgbClr val="BFBFBF"/>
                </a:solidFill>
                <a:ea typeface="SimSun" pitchFamily="2" charset="-122"/>
              </a:rPr>
              <a:t>Introduction</a:t>
            </a:r>
            <a:endParaRPr lang="en-US" sz="2000" b="1" dirty="0">
              <a:solidFill>
                <a:srgbClr val="BFBFBF"/>
              </a:solidFill>
              <a:ea typeface="SimSun" pitchFamily="2" charset="-122"/>
            </a:endParaRPr>
          </a:p>
          <a:p>
            <a:pPr marL="228600" indent="-228600">
              <a:lnSpc>
                <a:spcPct val="135000"/>
              </a:lnSpc>
              <a:spcBef>
                <a:spcPct val="75000"/>
              </a:spcBef>
              <a:spcAft>
                <a:spcPct val="10000"/>
              </a:spcAft>
              <a:buClr>
                <a:schemeClr val="accent1"/>
              </a:buClr>
            </a:pPr>
            <a:r>
              <a:rPr lang="en-ZA" sz="2000" b="1" dirty="0">
                <a:solidFill>
                  <a:srgbClr val="BFBFBF"/>
                </a:solidFill>
                <a:ea typeface="SimSun" pitchFamily="2" charset="-122"/>
              </a:rPr>
              <a:t>2. </a:t>
            </a:r>
            <a:r>
              <a:rPr lang="en-ZA" sz="2000" b="1" dirty="0" smtClean="0">
                <a:solidFill>
                  <a:srgbClr val="BFBFBF"/>
                </a:solidFill>
                <a:ea typeface="SimSun" pitchFamily="2" charset="-122"/>
              </a:rPr>
              <a:t>RFP Timelines </a:t>
            </a:r>
            <a:endParaRPr lang="en-ZA" sz="2000" b="1" dirty="0">
              <a:solidFill>
                <a:srgbClr val="BFBFBF"/>
              </a:solidFill>
              <a:ea typeface="SimSun" pitchFamily="2" charset="-122"/>
            </a:endParaRPr>
          </a:p>
          <a:p>
            <a:pPr marL="228600" indent="-228600">
              <a:lnSpc>
                <a:spcPct val="135000"/>
              </a:lnSpc>
              <a:spcBef>
                <a:spcPct val="75000"/>
              </a:spcBef>
              <a:spcAft>
                <a:spcPct val="10000"/>
              </a:spcAft>
              <a:buClr>
                <a:schemeClr val="accent1"/>
              </a:buClr>
            </a:pPr>
            <a:r>
              <a:rPr lang="en-ZA" sz="2000" b="1" dirty="0" smtClean="0">
                <a:solidFill>
                  <a:srgbClr val="FF0000"/>
                </a:solidFill>
              </a:rPr>
              <a:t>3. Background</a:t>
            </a:r>
          </a:p>
          <a:p>
            <a:pPr marL="228600" indent="-228600">
              <a:lnSpc>
                <a:spcPct val="135000"/>
              </a:lnSpc>
              <a:spcBef>
                <a:spcPct val="75000"/>
              </a:spcBef>
              <a:spcAft>
                <a:spcPct val="10000"/>
              </a:spcAft>
              <a:buClr>
                <a:schemeClr val="accent1"/>
              </a:buClr>
            </a:pPr>
            <a:r>
              <a:rPr lang="en-ZA" sz="2000" b="1" dirty="0" smtClean="0">
                <a:solidFill>
                  <a:schemeClr val="tx2"/>
                </a:solidFill>
              </a:rPr>
              <a:t>4</a:t>
            </a:r>
            <a:r>
              <a:rPr lang="en-ZA" sz="2000" b="1" dirty="0">
                <a:solidFill>
                  <a:schemeClr val="tx2"/>
                </a:solidFill>
              </a:rPr>
              <a:t>. </a:t>
            </a:r>
            <a:r>
              <a:rPr lang="en-ZA" sz="2000" b="1" dirty="0" smtClean="0">
                <a:solidFill>
                  <a:schemeClr val="tx2"/>
                </a:solidFill>
              </a:rPr>
              <a:t>Scope of Work</a:t>
            </a:r>
          </a:p>
          <a:p>
            <a:pPr marL="228600" indent="-228600" algn="l">
              <a:lnSpc>
                <a:spcPct val="135000"/>
              </a:lnSpc>
              <a:spcBef>
                <a:spcPct val="75000"/>
              </a:spcBef>
              <a:spcAft>
                <a:spcPct val="10000"/>
              </a:spcAft>
              <a:buClr>
                <a:schemeClr val="accent1"/>
              </a:buClr>
            </a:pPr>
            <a:r>
              <a:rPr lang="en-ZA" sz="2000" b="1" dirty="0" smtClean="0">
                <a:solidFill>
                  <a:schemeClr val="tx2"/>
                </a:solidFill>
              </a:rPr>
              <a:t>5</a:t>
            </a:r>
            <a:r>
              <a:rPr lang="en-ZA" sz="2000" b="1" dirty="0">
                <a:solidFill>
                  <a:schemeClr val="tx2"/>
                </a:solidFill>
              </a:rPr>
              <a:t>. 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smtClean="0">
                <a:solidFill>
                  <a:schemeClr val="tx2"/>
                </a:solidFill>
              </a:rPr>
              <a:t>6. Draft </a:t>
            </a:r>
            <a:r>
              <a:rPr lang="en-ZA" sz="2000" b="1" dirty="0">
                <a:solidFill>
                  <a:schemeClr val="tx2"/>
                </a:solidFill>
              </a:rPr>
              <a:t>Service Level Agreement</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540662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905308" y="6530658"/>
            <a:ext cx="862012" cy="184666"/>
          </a:xfrm>
        </p:spPr>
        <p:txBody>
          <a:bodyPr/>
          <a:lstStyle/>
          <a:p>
            <a:pPr>
              <a:defRPr/>
            </a:pPr>
            <a:fld id="{25B0C65C-ACB3-41B3-B9D6-603EB25AD180}" type="slidenum">
              <a:rPr lang="en-ZA" smtClean="0">
                <a:solidFill>
                  <a:schemeClr val="tx1"/>
                </a:solidFill>
              </a:rPr>
              <a:pPr>
                <a:defRPr/>
              </a:pPr>
              <a:t>6</a:t>
            </a:fld>
            <a:endParaRPr lang="en-ZA" dirty="0">
              <a:solidFill>
                <a:schemeClr val="tx1"/>
              </a:solidFill>
            </a:endParaRPr>
          </a:p>
        </p:txBody>
      </p:sp>
      <p:sp>
        <p:nvSpPr>
          <p:cNvPr id="4" name="Rectangle 3"/>
          <p:cNvSpPr/>
          <p:nvPr/>
        </p:nvSpPr>
        <p:spPr>
          <a:xfrm>
            <a:off x="162560" y="875853"/>
            <a:ext cx="8554720" cy="830997"/>
          </a:xfrm>
          <a:prstGeom prst="rect">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wrap="square">
            <a:spAutoFit/>
          </a:bodyPr>
          <a:lstStyle/>
          <a:p>
            <a:r>
              <a:rPr lang="en-ZA" sz="1600" b="1" i="1" dirty="0" smtClean="0"/>
              <a:t>As </a:t>
            </a:r>
            <a:r>
              <a:rPr lang="en-ZA" sz="1600" b="1" i="1" dirty="0"/>
              <a:t>an organ of </a:t>
            </a:r>
            <a:r>
              <a:rPr lang="en-ZA" sz="1600" b="1" i="1" dirty="0" smtClean="0"/>
              <a:t>state, SARS’s </a:t>
            </a:r>
            <a:r>
              <a:rPr lang="en-ZA" sz="1600" b="1" i="1" dirty="0"/>
              <a:t>mandate </a:t>
            </a:r>
            <a:r>
              <a:rPr lang="en-ZA" sz="1600" b="1" i="1" dirty="0" smtClean="0"/>
              <a:t>outlines </a:t>
            </a:r>
            <a:r>
              <a:rPr lang="en-ZA" sz="1600" b="1" i="1" dirty="0"/>
              <a:t>its obligations </a:t>
            </a:r>
            <a:r>
              <a:rPr lang="en-ZA" sz="1600" b="1" i="1" dirty="0" smtClean="0"/>
              <a:t>towards the </a:t>
            </a:r>
            <a:r>
              <a:rPr lang="en-ZA" sz="1600" b="1" i="1" dirty="0"/>
              <a:t>state and its </a:t>
            </a:r>
            <a:r>
              <a:rPr lang="en-ZA" sz="1600" b="1" i="1" dirty="0" smtClean="0"/>
              <a:t>people by:</a:t>
            </a:r>
            <a:endParaRPr lang="en-ZA" sz="1600" b="1" i="1" dirty="0"/>
          </a:p>
          <a:p>
            <a:endParaRPr lang="en-ZA" sz="1600" i="1" dirty="0" smtClean="0"/>
          </a:p>
        </p:txBody>
      </p:sp>
      <p:pic>
        <p:nvPicPr>
          <p:cNvPr id="696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040" y="1899920"/>
            <a:ext cx="713232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Background</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35806569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chemeClr val="bg1">
                    <a:lumMod val="75000"/>
                  </a:schemeClr>
                </a:solidFill>
              </a:rPr>
              <a:t>Background </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FF0000"/>
                </a:solidFill>
              </a:rPr>
              <a:t>4</a:t>
            </a:r>
            <a:r>
              <a:rPr lang="en-ZA" sz="2000" b="1" dirty="0">
                <a:solidFill>
                  <a:srgbClr val="FF0000"/>
                </a:solidFill>
              </a:rPr>
              <a:t>. Scope of </a:t>
            </a:r>
            <a:r>
              <a:rPr lang="en-ZA" sz="2000" b="1" dirty="0" smtClean="0">
                <a:solidFill>
                  <a:srgbClr val="FF0000"/>
                </a:solidFill>
              </a:rPr>
              <a:t>Work</a:t>
            </a:r>
          </a:p>
          <a:p>
            <a:pPr marL="228600" indent="-228600">
              <a:lnSpc>
                <a:spcPct val="135000"/>
              </a:lnSpc>
              <a:spcBef>
                <a:spcPct val="75000"/>
              </a:spcBef>
              <a:spcAft>
                <a:spcPct val="10000"/>
              </a:spcAft>
              <a:buClr>
                <a:schemeClr val="accent1"/>
              </a:buClr>
            </a:pPr>
            <a:r>
              <a:rPr lang="en-ZA" sz="2000" b="1" dirty="0" smtClean="0">
                <a:solidFill>
                  <a:schemeClr val="accent2">
                    <a:lumMod val="50000"/>
                  </a:schemeClr>
                </a:solidFill>
              </a:rPr>
              <a:t>5</a:t>
            </a:r>
            <a:r>
              <a:rPr lang="en-ZA" sz="2000" b="1" dirty="0">
                <a:solidFill>
                  <a:schemeClr val="accent2">
                    <a:lumMod val="50000"/>
                  </a:schemeClr>
                </a:solidFill>
              </a:rPr>
              <a:t>. Bid </a:t>
            </a:r>
            <a:r>
              <a:rPr lang="en-ZA" sz="2000" b="1" dirty="0" smtClean="0">
                <a:solidFill>
                  <a:schemeClr val="accent2">
                    <a:lumMod val="50000"/>
                  </a:schemeClr>
                </a:solidFill>
              </a:rPr>
              <a:t>Evaluation Process</a:t>
            </a:r>
            <a:endParaRPr lang="en-ZA" sz="2000" b="1" dirty="0">
              <a:solidFill>
                <a:schemeClr val="accent2">
                  <a:lumMod val="50000"/>
                </a:schemeClr>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 </a:t>
            </a:r>
            <a:r>
              <a:rPr lang="en-ZA" sz="2000" b="1" dirty="0" smtClean="0">
                <a:solidFill>
                  <a:schemeClr val="tx2"/>
                </a:solidFill>
              </a:rPr>
              <a:t>Draft </a:t>
            </a:r>
            <a:r>
              <a:rPr lang="en-ZA" sz="2000" b="1" dirty="0">
                <a:solidFill>
                  <a:schemeClr val="tx2"/>
                </a:solidFill>
              </a:rPr>
              <a:t>Service Level Agreement</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3" name="Slide Number Placeholder 2"/>
          <p:cNvSpPr>
            <a:spLocks noGrp="1"/>
          </p:cNvSpPr>
          <p:nvPr>
            <p:ph type="sldNum" sz="quarter" idx="11"/>
          </p:nvPr>
        </p:nvSpPr>
        <p:spPr>
          <a:xfrm>
            <a:off x="6884988" y="6530658"/>
            <a:ext cx="862012" cy="184666"/>
          </a:xfrm>
        </p:spPr>
        <p:txBody>
          <a:bodyPr/>
          <a:lstStyle/>
          <a:p>
            <a:pPr>
              <a:defRPr/>
            </a:pPr>
            <a:fld id="{1D46AC71-C261-4AF3-BFB1-CCAEF8821007}" type="slidenum">
              <a:rPr lang="en-ZA" smtClean="0">
                <a:solidFill>
                  <a:schemeClr val="tx1"/>
                </a:solidFill>
              </a:rPr>
              <a:pPr>
                <a:defRPr/>
              </a:pPr>
              <a:t>7</a:t>
            </a:fld>
            <a:endParaRPr lang="en-ZA" dirty="0">
              <a:solidFill>
                <a:schemeClr val="tx1"/>
              </a:solidFill>
            </a:endParaRPr>
          </a:p>
        </p:txBody>
      </p:sp>
      <p:sp>
        <p:nvSpPr>
          <p:cNvPr id="5"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8</a:t>
            </a:fld>
            <a:endParaRPr lang="en-ZA" dirty="0">
              <a:solidFill>
                <a:schemeClr val="tx1"/>
              </a:solidFill>
            </a:endParaRPr>
          </a:p>
        </p:txBody>
      </p:sp>
      <p:sp>
        <p:nvSpPr>
          <p:cNvPr id="4" name="TextBox 3"/>
          <p:cNvSpPr txBox="1"/>
          <p:nvPr/>
        </p:nvSpPr>
        <p:spPr>
          <a:xfrm>
            <a:off x="332740" y="1037749"/>
            <a:ext cx="7934960" cy="2554545"/>
          </a:xfrm>
          <a:prstGeom prst="rect">
            <a:avLst/>
          </a:prstGeom>
          <a:ln cmpd="dbl">
            <a:noFill/>
            <a:prstDash val="dash"/>
          </a:ln>
        </p:spPr>
        <p:txBody>
          <a:bodyPr wrap="square" rtlCol="0">
            <a:spAutoFit/>
          </a:bodyPr>
          <a:lstStyle/>
          <a:p>
            <a:pPr algn="just"/>
            <a:endParaRPr lang="en-ZA" sz="1600" dirty="0">
              <a:solidFill>
                <a:schemeClr val="tx2"/>
              </a:solidFill>
            </a:endParaRPr>
          </a:p>
          <a:p>
            <a:pPr algn="just"/>
            <a:r>
              <a:rPr lang="en-US" sz="1600" dirty="0">
                <a:solidFill>
                  <a:schemeClr val="tx2"/>
                </a:solidFill>
              </a:rPr>
              <a:t>The primary objectives of this project are:</a:t>
            </a:r>
            <a:endParaRPr lang="en-ZA" sz="1600" dirty="0">
              <a:solidFill>
                <a:schemeClr val="tx2"/>
              </a:solidFill>
            </a:endParaRPr>
          </a:p>
          <a:p>
            <a:pPr algn="just"/>
            <a:r>
              <a:rPr lang="en-US" sz="1600" dirty="0">
                <a:solidFill>
                  <a:schemeClr val="tx2"/>
                </a:solidFill>
              </a:rPr>
              <a:t> </a:t>
            </a:r>
            <a:endParaRPr lang="en-ZA" sz="1600" dirty="0">
              <a:solidFill>
                <a:schemeClr val="tx2"/>
              </a:solidFill>
            </a:endParaRPr>
          </a:p>
          <a:p>
            <a:pPr marL="285750" lvl="0" indent="-285750" algn="just">
              <a:lnSpc>
                <a:spcPct val="150000"/>
              </a:lnSpc>
              <a:buFont typeface="Courier New" pitchFamily="49" charset="0"/>
              <a:buChar char="o"/>
            </a:pPr>
            <a:r>
              <a:rPr lang="en-ZA" sz="1600" dirty="0" smtClean="0">
                <a:solidFill>
                  <a:schemeClr val="tx2"/>
                </a:solidFill>
              </a:rPr>
              <a:t>Supply </a:t>
            </a:r>
            <a:r>
              <a:rPr lang="en-ZA" sz="1600" dirty="0">
                <a:solidFill>
                  <a:schemeClr val="tx2"/>
                </a:solidFill>
              </a:rPr>
              <a:t>and install  to install a </a:t>
            </a:r>
            <a:r>
              <a:rPr lang="en-ZA" sz="1600" dirty="0" smtClean="0">
                <a:solidFill>
                  <a:schemeClr val="tx2"/>
                </a:solidFill>
              </a:rPr>
              <a:t>200kVA </a:t>
            </a:r>
            <a:r>
              <a:rPr lang="en-ZA" sz="1600" dirty="0">
                <a:solidFill>
                  <a:schemeClr val="tx2"/>
                </a:solidFill>
              </a:rPr>
              <a:t>prime generator set at </a:t>
            </a:r>
            <a:r>
              <a:rPr lang="en-ZA" sz="1600" dirty="0" smtClean="0">
                <a:solidFill>
                  <a:schemeClr val="tx2"/>
                </a:solidFill>
              </a:rPr>
              <a:t>SARS  </a:t>
            </a:r>
            <a:r>
              <a:rPr lang="en-ZA" sz="1600" dirty="0">
                <a:solidFill>
                  <a:schemeClr val="tx2"/>
                </a:solidFill>
              </a:rPr>
              <a:t>office in </a:t>
            </a:r>
            <a:r>
              <a:rPr lang="en-ZA" sz="1600" dirty="0" smtClean="0">
                <a:solidFill>
                  <a:schemeClr val="tx2"/>
                </a:solidFill>
              </a:rPr>
              <a:t>Giyani in accordance to the provided specification. </a:t>
            </a:r>
          </a:p>
          <a:p>
            <a:pPr marL="285750" lvl="0" indent="-285750" algn="just">
              <a:lnSpc>
                <a:spcPct val="150000"/>
              </a:lnSpc>
              <a:buFont typeface="Courier New" pitchFamily="49" charset="0"/>
              <a:buChar char="o"/>
            </a:pPr>
            <a:r>
              <a:rPr lang="en-ZA" sz="1600" dirty="0" smtClean="0">
                <a:solidFill>
                  <a:schemeClr val="tx2"/>
                </a:solidFill>
              </a:rPr>
              <a:t>Reference  to  be made to  “06 Section D –Particular Specification”</a:t>
            </a:r>
          </a:p>
          <a:p>
            <a:pPr marL="285750" lvl="0" indent="-285750" algn="just">
              <a:lnSpc>
                <a:spcPct val="150000"/>
              </a:lnSpc>
              <a:buFont typeface="Courier New" pitchFamily="49" charset="0"/>
              <a:buChar char="o"/>
            </a:pPr>
            <a:endParaRPr lang="en-ZA" sz="1600" dirty="0">
              <a:solidFill>
                <a:schemeClr val="tx2"/>
              </a:solidFill>
            </a:endParaRPr>
          </a:p>
          <a:p>
            <a:pPr algn="just"/>
            <a:endParaRPr lang="en-GB" sz="1600" dirty="0" smtClean="0">
              <a:solidFill>
                <a:schemeClr val="tx2"/>
              </a:solidFill>
            </a:endParaRPr>
          </a:p>
        </p:txBody>
      </p:sp>
      <p:sp>
        <p:nvSpPr>
          <p:cNvPr id="7" name="Title 1"/>
          <p:cNvSpPr txBox="1">
            <a:spLocks/>
          </p:cNvSpPr>
          <p:nvPr/>
        </p:nvSpPr>
        <p:spPr>
          <a:xfrm>
            <a:off x="0" y="285750"/>
            <a:ext cx="9144000" cy="261938"/>
          </a:xfrm>
          <a:prstGeom prst="rect">
            <a:avLst/>
          </a:prstGeom>
        </p:spPr>
        <p:txBody>
          <a:bodyPr lIns="360000"/>
          <a:lstStyle/>
          <a:p>
            <a:pPr lvl="0">
              <a:lnSpc>
                <a:spcPct val="85000"/>
              </a:lnSpc>
              <a:defRPr/>
            </a:pPr>
            <a:r>
              <a:rPr lang="en-ZA" sz="2000" b="1" dirty="0">
                <a:solidFill>
                  <a:schemeClr val="bg1"/>
                </a:solidFill>
                <a:effectLst>
                  <a:outerShdw blurRad="38100" dist="38100" dir="2700000" algn="tl">
                    <a:srgbClr val="000000">
                      <a:alpha val="43137"/>
                    </a:srgbClr>
                  </a:outerShdw>
                </a:effectLst>
              </a:rPr>
              <a:t>Scope of Work</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454182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1"/>
          </p:nvPr>
        </p:nvSpPr>
        <p:spPr>
          <a:xfrm>
            <a:off x="7244080" y="6531094"/>
            <a:ext cx="862012" cy="184666"/>
          </a:xfrm>
        </p:spPr>
        <p:txBody>
          <a:bodyPr/>
          <a:lstStyle/>
          <a:p>
            <a:pPr algn="ctr">
              <a:defRPr/>
            </a:pPr>
            <a:fld id="{1D46AC71-C261-4AF3-BFB1-CCAEF8821007}" type="slidenum">
              <a:rPr lang="en-ZA" smtClean="0">
                <a:solidFill>
                  <a:schemeClr val="tx1"/>
                </a:solidFill>
              </a:rPr>
              <a:pPr algn="ctr">
                <a:defRPr/>
              </a:pPr>
              <a:t>9</a:t>
            </a:fld>
            <a:endParaRPr lang="en-ZA" dirty="0">
              <a:solidFill>
                <a:schemeClr val="tx1"/>
              </a:solidFill>
            </a:endParaRPr>
          </a:p>
        </p:txBody>
      </p:sp>
      <p:sp>
        <p:nvSpPr>
          <p:cNvPr id="6" name="Rectangle 3"/>
          <p:cNvSpPr>
            <a:spLocks noChangeArrowheads="1"/>
          </p:cNvSpPr>
          <p:nvPr/>
        </p:nvSpPr>
        <p:spPr bwMode="auto">
          <a:xfrm>
            <a:off x="285720" y="1071563"/>
            <a:ext cx="842965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 </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FF0000"/>
                </a:solidFill>
              </a:rPr>
              <a:t>5</a:t>
            </a:r>
            <a:r>
              <a:rPr lang="en-ZA" sz="2000" b="1" dirty="0">
                <a:solidFill>
                  <a:srgbClr val="FF0000"/>
                </a:solidFill>
              </a:rPr>
              <a:t>. Bid </a:t>
            </a:r>
            <a:r>
              <a:rPr lang="en-ZA" sz="2000" b="1" dirty="0" smtClean="0">
                <a:solidFill>
                  <a:srgbClr val="FF0000"/>
                </a:solidFill>
              </a:rPr>
              <a:t>Evaluation Process </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 </a:t>
            </a:r>
            <a:r>
              <a:rPr lang="en-ZA" sz="2000" b="1" dirty="0" smtClean="0">
                <a:solidFill>
                  <a:schemeClr val="tx2"/>
                </a:solidFill>
              </a:rPr>
              <a:t>Draft </a:t>
            </a:r>
            <a:r>
              <a:rPr lang="en-ZA" sz="2000" b="1" dirty="0">
                <a:solidFill>
                  <a:schemeClr val="tx2"/>
                </a:solidFill>
              </a:rPr>
              <a:t>Service Level Agreement</a:t>
            </a:r>
          </a:p>
          <a:p>
            <a:pPr marL="228600" indent="-228600">
              <a:lnSpc>
                <a:spcPct val="135000"/>
              </a:lnSpc>
              <a:spcBef>
                <a:spcPct val="75000"/>
              </a:spcBef>
              <a:spcAft>
                <a:spcPct val="10000"/>
              </a:spcAft>
              <a:buClr>
                <a:schemeClr val="accent1"/>
              </a:buClr>
            </a:pPr>
            <a:r>
              <a:rPr lang="en-ZA" sz="2000" b="1" dirty="0" smtClean="0">
                <a:solidFill>
                  <a:schemeClr val="tx2"/>
                </a:solidFill>
              </a:rPr>
              <a:t>7. RFP </a:t>
            </a:r>
            <a:r>
              <a:rPr lang="en-ZA" sz="2000" b="1" dirty="0">
                <a:solidFill>
                  <a:schemeClr val="tx2"/>
                </a:solidFill>
              </a:rPr>
              <a:t>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lvl="1" algn="l" eaLnBrk="0" hangingPunct="0">
              <a:lnSpc>
                <a:spcPct val="110000"/>
              </a:lnSpc>
              <a:spcBef>
                <a:spcPct val="50000"/>
              </a:spcBef>
              <a:spcAft>
                <a:spcPct val="10000"/>
              </a:spcAft>
              <a:buClr>
                <a:schemeClr val="tx2"/>
              </a:buClr>
              <a:buSzPct val="120000"/>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1"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F084604-662F-4271-A331-F95A5440E66C}">
  <ds:schemaRefs>
    <ds:schemaRef ds:uri="http://purl.org/dc/terms/"/>
    <ds:schemaRef ds:uri="http://schemas.microsoft.com/office/infopath/2007/PartnerControls"/>
    <ds:schemaRef ds:uri="http://purl.org/dc/elements/1.1/"/>
    <ds:schemaRef ds:uri="http://purl.org/dc/dcmitype/"/>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45AF35A-DDDE-4BBE-BDC4-6E9BF60451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61847</TotalTime>
  <Words>1618</Words>
  <Application>Microsoft Office PowerPoint</Application>
  <PresentationFormat>On-screen Show (4:3)</PresentationFormat>
  <Paragraphs>331</Paragraphs>
  <Slides>23</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Hillery Kopano Sentsho</cp:lastModifiedBy>
  <cp:revision>1003</cp:revision>
  <cp:lastPrinted>2017-02-17T14:25:35Z</cp:lastPrinted>
  <dcterms:created xsi:type="dcterms:W3CDTF">2010-07-28T18:35:53Z</dcterms:created>
  <dcterms:modified xsi:type="dcterms:W3CDTF">2017-02-28T13:23:37Z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