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2"/>
  </p:notesMasterIdLst>
  <p:sldIdLst>
    <p:sldId id="280" r:id="rId5"/>
    <p:sldId id="287" r:id="rId6"/>
    <p:sldId id="338" r:id="rId7"/>
    <p:sldId id="356" r:id="rId8"/>
    <p:sldId id="351" r:id="rId9"/>
    <p:sldId id="353" r:id="rId10"/>
    <p:sldId id="352" r:id="rId11"/>
    <p:sldId id="359" r:id="rId12"/>
    <p:sldId id="365" r:id="rId13"/>
    <p:sldId id="357" r:id="rId14"/>
    <p:sldId id="355" r:id="rId15"/>
    <p:sldId id="324" r:id="rId16"/>
    <p:sldId id="366" r:id="rId17"/>
    <p:sldId id="325" r:id="rId18"/>
    <p:sldId id="326" r:id="rId19"/>
    <p:sldId id="327" r:id="rId20"/>
    <p:sldId id="328" r:id="rId21"/>
    <p:sldId id="329" r:id="rId22"/>
    <p:sldId id="330" r:id="rId23"/>
    <p:sldId id="331" r:id="rId24"/>
    <p:sldId id="332" r:id="rId25"/>
    <p:sldId id="333" r:id="rId26"/>
    <p:sldId id="334" r:id="rId27"/>
    <p:sldId id="363" r:id="rId28"/>
    <p:sldId id="335" r:id="rId29"/>
    <p:sldId id="336" r:id="rId30"/>
    <p:sldId id="26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086"/>
    <a:srgbClr val="00508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261"/>
    <p:restoredTop sz="81010" autoAdjust="0"/>
  </p:normalViewPr>
  <p:slideViewPr>
    <p:cSldViewPr snapToGrid="0">
      <p:cViewPr varScale="1">
        <p:scale>
          <a:sx n="77" d="100"/>
          <a:sy n="77" d="100"/>
        </p:scale>
        <p:origin x="211" y="72"/>
      </p:cViewPr>
      <p:guideLst/>
    </p:cSldViewPr>
  </p:slideViewPr>
  <p:notesTextViewPr>
    <p:cViewPr>
      <p:scale>
        <a:sx n="20" d="100"/>
        <a:sy n="20" d="100"/>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D199FC-DDE1-8448-8404-82D54588F12A}"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4AFCC6-DD9A-F844-B8A4-51601F98254A}" type="slidenum">
              <a:rPr lang="en-US" smtClean="0"/>
              <a:t>‹#›</a:t>
            </a:fld>
            <a:endParaRPr lang="en-US"/>
          </a:p>
        </p:txBody>
      </p:sp>
    </p:spTree>
    <p:extLst>
      <p:ext uri="{BB962C8B-B14F-4D97-AF65-F5344CB8AC3E}">
        <p14:creationId xmlns:p14="http://schemas.microsoft.com/office/powerpoint/2010/main" val="3539105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64AFCC6-DD9A-F844-B8A4-51601F98254A}" type="slidenum">
              <a:rPr lang="en-US" smtClean="0"/>
              <a:t>1</a:t>
            </a:fld>
            <a:endParaRPr lang="en-US"/>
          </a:p>
        </p:txBody>
      </p:sp>
    </p:spTree>
    <p:extLst>
      <p:ext uri="{BB962C8B-B14F-4D97-AF65-F5344CB8AC3E}">
        <p14:creationId xmlns:p14="http://schemas.microsoft.com/office/powerpoint/2010/main" val="1746034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64AFCC6-DD9A-F844-B8A4-51601F98254A}" type="slidenum">
              <a:rPr lang="en-US" smtClean="0"/>
              <a:t>2</a:t>
            </a:fld>
            <a:endParaRPr lang="en-US"/>
          </a:p>
        </p:txBody>
      </p:sp>
    </p:spTree>
    <p:extLst>
      <p:ext uri="{BB962C8B-B14F-4D97-AF65-F5344CB8AC3E}">
        <p14:creationId xmlns:p14="http://schemas.microsoft.com/office/powerpoint/2010/main" val="1521590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64AFCC6-DD9A-F844-B8A4-51601F98254A}" type="slidenum">
              <a:rPr lang="en-US" smtClean="0"/>
              <a:t>3</a:t>
            </a:fld>
            <a:endParaRPr lang="en-US"/>
          </a:p>
        </p:txBody>
      </p:sp>
    </p:spTree>
    <p:extLst>
      <p:ext uri="{BB962C8B-B14F-4D97-AF65-F5344CB8AC3E}">
        <p14:creationId xmlns:p14="http://schemas.microsoft.com/office/powerpoint/2010/main" val="315342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4569A-D27F-E785-C3F8-E18BC70DB1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749F37-0AFE-9CFC-92E7-3DB407FBBD1D}"/>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051391BB-3BC6-F7CD-48AE-66E7E58EE360}"/>
              </a:ext>
            </a:extLst>
          </p:cNvPr>
          <p:cNvSpPr>
            <a:spLocks noGrp="1"/>
          </p:cNvSpPr>
          <p:nvPr>
            <p:ph type="body" idx="1"/>
          </p:nvPr>
        </p:nvSpPr>
        <p:spPr/>
        <p:txBody>
          <a:bodyPr/>
          <a:lstStyle/>
          <a:p>
            <a:r>
              <a:rPr lang="en-US" dirty="0"/>
              <a:t>Image source: Microsoft 365 content library
If annual turnover exceeds R2.3 million, VAT registration is compulsory. For turnovers between R120,000 and R2.3 million, voluntary VAT registration is available and can be beneficial depending on business circumstances. Below R120,000, VAT registration is generally not permitted, making it important to assess business needs before deciding.</a:t>
            </a:r>
          </a:p>
        </p:txBody>
      </p:sp>
      <p:sp>
        <p:nvSpPr>
          <p:cNvPr id="4" name="Slide Number Placeholder 3">
            <a:extLst>
              <a:ext uri="{FF2B5EF4-FFF2-40B4-BE49-F238E27FC236}">
                <a16:creationId xmlns:a16="http://schemas.microsoft.com/office/drawing/2014/main" id="{79405EA1-4F04-9168-4619-672EFAFEC757}"/>
              </a:ext>
            </a:extLst>
          </p:cNvPr>
          <p:cNvSpPr>
            <a:spLocks noGrp="1"/>
          </p:cNvSpPr>
          <p:nvPr>
            <p:ph type="sldNum" sz="quarter" idx="5"/>
          </p:nvPr>
        </p:nvSpPr>
        <p:spPr/>
        <p:txBody>
          <a:bodyPr/>
          <a:lstStyle/>
          <a:p>
            <a:fld id="{064AFCC6-DD9A-F844-B8A4-51601F98254A}" type="slidenum">
              <a:rPr lang="en-US" smtClean="0"/>
              <a:t>4</a:t>
            </a:fld>
            <a:endParaRPr lang="en-US"/>
          </a:p>
        </p:txBody>
      </p:sp>
    </p:spTree>
    <p:extLst>
      <p:ext uri="{BB962C8B-B14F-4D97-AF65-F5344CB8AC3E}">
        <p14:creationId xmlns:p14="http://schemas.microsoft.com/office/powerpoint/2010/main" val="1310931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48D39-7B80-ADD2-72DA-8020C72595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A043D5-F747-CA02-7AA7-C8EE65B99367}"/>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48703930-9BF7-60F7-F81D-B91504245486}"/>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44E3AF0E-F6FA-2206-578B-AC75B87C588C}"/>
              </a:ext>
            </a:extLst>
          </p:cNvPr>
          <p:cNvSpPr>
            <a:spLocks noGrp="1"/>
          </p:cNvSpPr>
          <p:nvPr>
            <p:ph type="sldNum" sz="quarter" idx="5"/>
          </p:nvPr>
        </p:nvSpPr>
        <p:spPr/>
        <p:txBody>
          <a:bodyPr/>
          <a:lstStyle/>
          <a:p>
            <a:fld id="{064AFCC6-DD9A-F844-B8A4-51601F98254A}" type="slidenum">
              <a:rPr lang="en-US" smtClean="0"/>
              <a:t>5</a:t>
            </a:fld>
            <a:endParaRPr lang="en-US"/>
          </a:p>
        </p:txBody>
      </p:sp>
    </p:spTree>
    <p:extLst>
      <p:ext uri="{BB962C8B-B14F-4D97-AF65-F5344CB8AC3E}">
        <p14:creationId xmlns:p14="http://schemas.microsoft.com/office/powerpoint/2010/main" val="2299062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98EE8-9D14-6BAB-DB7E-F305CA95D2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F78CAD-A477-9C31-A62E-D3810784BFEF}"/>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7EDE0307-1E79-135C-0749-6BDDA62C4EC3}"/>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08C6A348-E3D2-25C1-F3F8-02119451E6CA}"/>
              </a:ext>
            </a:extLst>
          </p:cNvPr>
          <p:cNvSpPr>
            <a:spLocks noGrp="1"/>
          </p:cNvSpPr>
          <p:nvPr>
            <p:ph type="sldNum" sz="quarter" idx="5"/>
          </p:nvPr>
        </p:nvSpPr>
        <p:spPr/>
        <p:txBody>
          <a:bodyPr/>
          <a:lstStyle/>
          <a:p>
            <a:fld id="{064AFCC6-DD9A-F844-B8A4-51601F98254A}" type="slidenum">
              <a:rPr lang="en-US" smtClean="0"/>
              <a:t>6</a:t>
            </a:fld>
            <a:endParaRPr lang="en-US"/>
          </a:p>
        </p:txBody>
      </p:sp>
    </p:spTree>
    <p:extLst>
      <p:ext uri="{BB962C8B-B14F-4D97-AF65-F5344CB8AC3E}">
        <p14:creationId xmlns:p14="http://schemas.microsoft.com/office/powerpoint/2010/main" val="3227021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F6749-DD6D-00AD-1E83-EB7977ED0B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6A6E82-7376-CD61-50CA-58A95794BC9D}"/>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EB12216D-D630-CBE1-9052-71A4521A51FF}"/>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98E451D7-D19A-969B-A137-969E148E62F2}"/>
              </a:ext>
            </a:extLst>
          </p:cNvPr>
          <p:cNvSpPr>
            <a:spLocks noGrp="1"/>
          </p:cNvSpPr>
          <p:nvPr>
            <p:ph type="sldNum" sz="quarter" idx="5"/>
          </p:nvPr>
        </p:nvSpPr>
        <p:spPr/>
        <p:txBody>
          <a:bodyPr/>
          <a:lstStyle/>
          <a:p>
            <a:fld id="{064AFCC6-DD9A-F844-B8A4-51601F98254A}" type="slidenum">
              <a:rPr lang="en-US" smtClean="0"/>
              <a:t>7</a:t>
            </a:fld>
            <a:endParaRPr lang="en-US"/>
          </a:p>
        </p:txBody>
      </p:sp>
    </p:spTree>
    <p:extLst>
      <p:ext uri="{BB962C8B-B14F-4D97-AF65-F5344CB8AC3E}">
        <p14:creationId xmlns:p14="http://schemas.microsoft.com/office/powerpoint/2010/main" val="2433732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04C1E-18F7-832C-0D25-70FEE79A0E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BDA409-C584-6C6C-5C59-E97176B18CDE}"/>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B4351377-B451-880C-CBCF-76DADDC03D58}"/>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D410A9E6-BBE4-31CB-B16C-40438E9926FC}"/>
              </a:ext>
            </a:extLst>
          </p:cNvPr>
          <p:cNvSpPr>
            <a:spLocks noGrp="1"/>
          </p:cNvSpPr>
          <p:nvPr>
            <p:ph type="sldNum" sz="quarter" idx="5"/>
          </p:nvPr>
        </p:nvSpPr>
        <p:spPr/>
        <p:txBody>
          <a:bodyPr/>
          <a:lstStyle/>
          <a:p>
            <a:fld id="{064AFCC6-DD9A-F844-B8A4-51601F98254A}" type="slidenum">
              <a:rPr lang="en-US" smtClean="0"/>
              <a:t>8</a:t>
            </a:fld>
            <a:endParaRPr lang="en-US"/>
          </a:p>
        </p:txBody>
      </p:sp>
    </p:spTree>
    <p:extLst>
      <p:ext uri="{BB962C8B-B14F-4D97-AF65-F5344CB8AC3E}">
        <p14:creationId xmlns:p14="http://schemas.microsoft.com/office/powerpoint/2010/main" val="2953505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2D07A-83B2-A88E-11DF-82374FB2B8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04185A-0938-6442-8BC8-5618EA9072D4}"/>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5E1E518C-B2BA-064D-55EB-D0D3E57D7AB9}"/>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231FD3A3-30F3-CF9C-B907-0D3E41DBBA41}"/>
              </a:ext>
            </a:extLst>
          </p:cNvPr>
          <p:cNvSpPr>
            <a:spLocks noGrp="1"/>
          </p:cNvSpPr>
          <p:nvPr>
            <p:ph type="sldNum" sz="quarter" idx="5"/>
          </p:nvPr>
        </p:nvSpPr>
        <p:spPr/>
        <p:txBody>
          <a:bodyPr/>
          <a:lstStyle/>
          <a:p>
            <a:fld id="{064AFCC6-DD9A-F844-B8A4-51601F98254A}" type="slidenum">
              <a:rPr lang="en-US" smtClean="0"/>
              <a:t>9</a:t>
            </a:fld>
            <a:endParaRPr lang="en-US"/>
          </a:p>
        </p:txBody>
      </p:sp>
    </p:spTree>
    <p:extLst>
      <p:ext uri="{BB962C8B-B14F-4D97-AF65-F5344CB8AC3E}">
        <p14:creationId xmlns:p14="http://schemas.microsoft.com/office/powerpoint/2010/main" val="867741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D7E2C-F51D-51D4-C2AF-515BBDFB2F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5F5471-BE3E-B684-B433-D6C3CC1D2494}"/>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F34BD184-12E6-C422-9C1C-0DCAEE750485}"/>
              </a:ext>
            </a:extLst>
          </p:cNvPr>
          <p:cNvSpPr>
            <a:spLocks noGrp="1"/>
          </p:cNvSpPr>
          <p:nvPr>
            <p:ph type="body" idx="1"/>
          </p:nvPr>
        </p:nvSpPr>
        <p:spPr/>
        <p:txBody>
          <a:bodyPr/>
          <a:lstStyle/>
          <a:p>
            <a:r>
              <a:rPr lang="en-US" dirty="0"/>
              <a:t>Image source: Microsoft 365 content library
If annual turnover exceeds R2.3 million, VAT registration is compulsory. For turnovers between R120,000 and R2.3 million, voluntary VAT registration is available and can be beneficial depending on business circumstances. Below R120,000, VAT registration is generally not permitted, making it important to assess business needs before deciding.</a:t>
            </a:r>
          </a:p>
        </p:txBody>
      </p:sp>
      <p:sp>
        <p:nvSpPr>
          <p:cNvPr id="4" name="Slide Number Placeholder 3">
            <a:extLst>
              <a:ext uri="{FF2B5EF4-FFF2-40B4-BE49-F238E27FC236}">
                <a16:creationId xmlns:a16="http://schemas.microsoft.com/office/drawing/2014/main" id="{78BD7E0A-7B4F-347F-9538-C7263D3F532A}"/>
              </a:ext>
            </a:extLst>
          </p:cNvPr>
          <p:cNvSpPr>
            <a:spLocks noGrp="1"/>
          </p:cNvSpPr>
          <p:nvPr>
            <p:ph type="sldNum" sz="quarter" idx="5"/>
          </p:nvPr>
        </p:nvSpPr>
        <p:spPr/>
        <p:txBody>
          <a:bodyPr/>
          <a:lstStyle/>
          <a:p>
            <a:fld id="{064AFCC6-DD9A-F844-B8A4-51601F98254A}" type="slidenum">
              <a:rPr lang="en-US" smtClean="0"/>
              <a:t>10</a:t>
            </a:fld>
            <a:endParaRPr lang="en-US"/>
          </a:p>
        </p:txBody>
      </p:sp>
    </p:spTree>
    <p:extLst>
      <p:ext uri="{BB962C8B-B14F-4D97-AF65-F5344CB8AC3E}">
        <p14:creationId xmlns:p14="http://schemas.microsoft.com/office/powerpoint/2010/main" val="1448297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124C2-5F8A-C5A3-8EBD-6B38B9A390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898039-05B0-7932-DB19-E6DA0610EEDE}"/>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C1A3EFDE-604B-D9AD-CF8D-CE7DBE647014}"/>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E2FF1CE8-F813-E1FD-E042-9C1EF5A822C6}"/>
              </a:ext>
            </a:extLst>
          </p:cNvPr>
          <p:cNvSpPr>
            <a:spLocks noGrp="1"/>
          </p:cNvSpPr>
          <p:nvPr>
            <p:ph type="sldNum" sz="quarter" idx="5"/>
          </p:nvPr>
        </p:nvSpPr>
        <p:spPr/>
        <p:txBody>
          <a:bodyPr/>
          <a:lstStyle/>
          <a:p>
            <a:fld id="{064AFCC6-DD9A-F844-B8A4-51601F98254A}" type="slidenum">
              <a:rPr lang="en-US" smtClean="0"/>
              <a:t>11</a:t>
            </a:fld>
            <a:endParaRPr lang="en-US"/>
          </a:p>
        </p:txBody>
      </p:sp>
    </p:spTree>
    <p:extLst>
      <p:ext uri="{BB962C8B-B14F-4D97-AF65-F5344CB8AC3E}">
        <p14:creationId xmlns:p14="http://schemas.microsoft.com/office/powerpoint/2010/main" val="1084831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0E036-A187-6593-CCD5-8679519638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94BA04-6826-CAD8-1813-C17E79C9F271}"/>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F621AE09-8A9F-16B0-29E7-E5E2EAD9C2A0}"/>
              </a:ext>
            </a:extLst>
          </p:cNvPr>
          <p:cNvSpPr>
            <a:spLocks noGrp="1"/>
          </p:cNvSpPr>
          <p:nvPr>
            <p:ph type="body" idx="1"/>
          </p:nvPr>
        </p:nvSpPr>
        <p:spPr/>
        <p:txBody>
          <a:bodyPr/>
          <a:lstStyle/>
          <a:p>
            <a:r>
              <a:rPr lang="en-US" dirty="0"/>
              <a:t>Image source: Microsoft 365 content library
If annual turnover exceeds R2.3 million, VAT registration is compulsory. For turnovers between R120,000 and R2.3 million, voluntary VAT registration is available and can be beneficial depending on business circumstances. Below R120,000, VAT registration is generally not permitted, making it important to assess business needs before deciding.</a:t>
            </a:r>
          </a:p>
        </p:txBody>
      </p:sp>
      <p:sp>
        <p:nvSpPr>
          <p:cNvPr id="4" name="Slide Number Placeholder 3">
            <a:extLst>
              <a:ext uri="{FF2B5EF4-FFF2-40B4-BE49-F238E27FC236}">
                <a16:creationId xmlns:a16="http://schemas.microsoft.com/office/drawing/2014/main" id="{FB1F23C7-D66F-4D5F-5D1C-2B9F242B9B93}"/>
              </a:ext>
            </a:extLst>
          </p:cNvPr>
          <p:cNvSpPr>
            <a:spLocks noGrp="1"/>
          </p:cNvSpPr>
          <p:nvPr>
            <p:ph type="sldNum" sz="quarter" idx="5"/>
          </p:nvPr>
        </p:nvSpPr>
        <p:spPr/>
        <p:txBody>
          <a:bodyPr/>
          <a:lstStyle/>
          <a:p>
            <a:fld id="{064AFCC6-DD9A-F844-B8A4-51601F98254A}" type="slidenum">
              <a:rPr lang="en-US" smtClean="0"/>
              <a:t>12</a:t>
            </a:fld>
            <a:endParaRPr lang="en-US"/>
          </a:p>
        </p:txBody>
      </p:sp>
    </p:spTree>
    <p:extLst>
      <p:ext uri="{BB962C8B-B14F-4D97-AF65-F5344CB8AC3E}">
        <p14:creationId xmlns:p14="http://schemas.microsoft.com/office/powerpoint/2010/main" val="4258275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A64A6-1213-CC7C-5E31-09E3AD7324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677173-9A2C-0B88-E2CF-182ED0677DDF}"/>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D805E62D-5E89-7984-D841-5492A8490984}"/>
              </a:ext>
            </a:extLst>
          </p:cNvPr>
          <p:cNvSpPr>
            <a:spLocks noGrp="1"/>
          </p:cNvSpPr>
          <p:nvPr>
            <p:ph type="body" idx="1"/>
          </p:nvPr>
        </p:nvSpPr>
        <p:spPr/>
        <p:txBody>
          <a:bodyPr/>
          <a:lstStyle/>
          <a:p>
            <a:r>
              <a:rPr lang="en-US" dirty="0"/>
              <a:t>Image source: Microsoft 365 content library
If annual turnover exceeds R2.3 million, VAT registration is compulsory. For turnovers between R120,000 and R2.3 million, voluntary VAT registration is available and can be beneficial depending on business circumstances. Below R120,000, VAT registration is generally not permitted, making it important to assess business needs before deciding.</a:t>
            </a:r>
          </a:p>
        </p:txBody>
      </p:sp>
      <p:sp>
        <p:nvSpPr>
          <p:cNvPr id="4" name="Slide Number Placeholder 3">
            <a:extLst>
              <a:ext uri="{FF2B5EF4-FFF2-40B4-BE49-F238E27FC236}">
                <a16:creationId xmlns:a16="http://schemas.microsoft.com/office/drawing/2014/main" id="{B6BBAA6E-361D-7271-110D-7C2500F93A53}"/>
              </a:ext>
            </a:extLst>
          </p:cNvPr>
          <p:cNvSpPr>
            <a:spLocks noGrp="1"/>
          </p:cNvSpPr>
          <p:nvPr>
            <p:ph type="sldNum" sz="quarter" idx="5"/>
          </p:nvPr>
        </p:nvSpPr>
        <p:spPr/>
        <p:txBody>
          <a:bodyPr/>
          <a:lstStyle/>
          <a:p>
            <a:fld id="{064AFCC6-DD9A-F844-B8A4-51601F98254A}" type="slidenum">
              <a:rPr lang="en-US" smtClean="0"/>
              <a:t>13</a:t>
            </a:fld>
            <a:endParaRPr lang="en-US"/>
          </a:p>
        </p:txBody>
      </p:sp>
    </p:spTree>
    <p:extLst>
      <p:ext uri="{BB962C8B-B14F-4D97-AF65-F5344CB8AC3E}">
        <p14:creationId xmlns:p14="http://schemas.microsoft.com/office/powerpoint/2010/main" val="22942013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0AAEB-7504-505A-DB5D-39E0590A4F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3E9C0E-9B64-9332-AF2A-4B4B8F6F5FB3}"/>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671124B2-EDA6-B736-114B-3D687AEB7EB9}"/>
              </a:ext>
            </a:extLst>
          </p:cNvPr>
          <p:cNvSpPr>
            <a:spLocks noGrp="1"/>
          </p:cNvSpPr>
          <p:nvPr>
            <p:ph type="body" idx="1"/>
          </p:nvPr>
        </p:nvSpPr>
        <p:spPr/>
        <p:txBody>
          <a:bodyPr/>
          <a:lstStyle/>
          <a:p>
            <a:r>
              <a:rPr lang="en-US" dirty="0"/>
              <a:t>Image source: Microsoft 365 content library
If annual turnover exceeds R2.3 million, VAT registration is compulsory. For turnovers between R120,000 and R2.3 million, voluntary VAT registration is available and can be beneficial depending on business circumstances. Below R120,000, VAT registration is generally not permitted, making it important to assess business needs before deciding.</a:t>
            </a:r>
          </a:p>
        </p:txBody>
      </p:sp>
      <p:sp>
        <p:nvSpPr>
          <p:cNvPr id="4" name="Slide Number Placeholder 3">
            <a:extLst>
              <a:ext uri="{FF2B5EF4-FFF2-40B4-BE49-F238E27FC236}">
                <a16:creationId xmlns:a16="http://schemas.microsoft.com/office/drawing/2014/main" id="{F5847129-E99E-F212-45A3-66524DCB6C00}"/>
              </a:ext>
            </a:extLst>
          </p:cNvPr>
          <p:cNvSpPr>
            <a:spLocks noGrp="1"/>
          </p:cNvSpPr>
          <p:nvPr>
            <p:ph type="sldNum" sz="quarter" idx="5"/>
          </p:nvPr>
        </p:nvSpPr>
        <p:spPr/>
        <p:txBody>
          <a:bodyPr/>
          <a:lstStyle/>
          <a:p>
            <a:fld id="{064AFCC6-DD9A-F844-B8A4-51601F98254A}" type="slidenum">
              <a:rPr lang="en-US" smtClean="0"/>
              <a:t>14</a:t>
            </a:fld>
            <a:endParaRPr lang="en-US"/>
          </a:p>
        </p:txBody>
      </p:sp>
    </p:spTree>
    <p:extLst>
      <p:ext uri="{BB962C8B-B14F-4D97-AF65-F5344CB8AC3E}">
        <p14:creationId xmlns:p14="http://schemas.microsoft.com/office/powerpoint/2010/main" val="6998318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57B44-2532-FBB9-595A-A245BC7034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DCA0A0-3D89-BFFF-502F-6B56D81C341E}"/>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4B26F1F7-107F-5998-AC20-AF280460DB7C}"/>
              </a:ext>
            </a:extLst>
          </p:cNvPr>
          <p:cNvSpPr>
            <a:spLocks noGrp="1"/>
          </p:cNvSpPr>
          <p:nvPr>
            <p:ph type="body" idx="1"/>
          </p:nvPr>
        </p:nvSpPr>
        <p:spPr/>
        <p:txBody>
          <a:bodyPr/>
          <a:lstStyle/>
          <a:p>
            <a:r>
              <a:rPr lang="en-US" dirty="0"/>
              <a:t>Image source: Microsoft 365 content library
If annual turnover exceeds R2.3 million, VAT registration is compulsory. For turnovers between R120,000 and R2.3 million, voluntary VAT registration is available and can be beneficial depending on business circumstances. Below R120,000, VAT registration is generally not permitted, making it important to assess business needs before deciding.</a:t>
            </a:r>
          </a:p>
        </p:txBody>
      </p:sp>
      <p:sp>
        <p:nvSpPr>
          <p:cNvPr id="4" name="Slide Number Placeholder 3">
            <a:extLst>
              <a:ext uri="{FF2B5EF4-FFF2-40B4-BE49-F238E27FC236}">
                <a16:creationId xmlns:a16="http://schemas.microsoft.com/office/drawing/2014/main" id="{D0EC4712-9F02-8A94-B3CA-1A14BC773ECE}"/>
              </a:ext>
            </a:extLst>
          </p:cNvPr>
          <p:cNvSpPr>
            <a:spLocks noGrp="1"/>
          </p:cNvSpPr>
          <p:nvPr>
            <p:ph type="sldNum" sz="quarter" idx="5"/>
          </p:nvPr>
        </p:nvSpPr>
        <p:spPr/>
        <p:txBody>
          <a:bodyPr/>
          <a:lstStyle/>
          <a:p>
            <a:fld id="{064AFCC6-DD9A-F844-B8A4-51601F98254A}" type="slidenum">
              <a:rPr lang="en-US" smtClean="0"/>
              <a:t>15</a:t>
            </a:fld>
            <a:endParaRPr lang="en-US"/>
          </a:p>
        </p:txBody>
      </p:sp>
    </p:spTree>
    <p:extLst>
      <p:ext uri="{BB962C8B-B14F-4D97-AF65-F5344CB8AC3E}">
        <p14:creationId xmlns:p14="http://schemas.microsoft.com/office/powerpoint/2010/main" val="1804474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C8DE1-2F81-C194-9624-DD65E422B4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B739E5-28D1-CF1A-21B7-97DD92D592CA}"/>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5DBA2BC9-2A1E-1D77-5527-F3BD63D2AD0A}"/>
              </a:ext>
            </a:extLst>
          </p:cNvPr>
          <p:cNvSpPr>
            <a:spLocks noGrp="1"/>
          </p:cNvSpPr>
          <p:nvPr>
            <p:ph type="body" idx="1"/>
          </p:nvPr>
        </p:nvSpPr>
        <p:spPr/>
        <p:txBody>
          <a:bodyPr/>
          <a:lstStyle/>
          <a:p>
            <a:r>
              <a:rPr lang="en-US" dirty="0"/>
              <a:t>Image source: Microsoft 365 content library
If annual turnover exceeds R2.3 million, VAT registration is compulsory. For turnovers between R120,000 and R2.3 million, voluntary VAT registration is available and can be beneficial depending on business circumstances. Below R120,000, VAT registration is generally not permitted, making it important to assess business needs before deciding.</a:t>
            </a:r>
          </a:p>
        </p:txBody>
      </p:sp>
      <p:sp>
        <p:nvSpPr>
          <p:cNvPr id="4" name="Slide Number Placeholder 3">
            <a:extLst>
              <a:ext uri="{FF2B5EF4-FFF2-40B4-BE49-F238E27FC236}">
                <a16:creationId xmlns:a16="http://schemas.microsoft.com/office/drawing/2014/main" id="{426D3FE1-FDD1-EB04-651C-C2E62957DE93}"/>
              </a:ext>
            </a:extLst>
          </p:cNvPr>
          <p:cNvSpPr>
            <a:spLocks noGrp="1"/>
          </p:cNvSpPr>
          <p:nvPr>
            <p:ph type="sldNum" sz="quarter" idx="5"/>
          </p:nvPr>
        </p:nvSpPr>
        <p:spPr/>
        <p:txBody>
          <a:bodyPr/>
          <a:lstStyle/>
          <a:p>
            <a:fld id="{064AFCC6-DD9A-F844-B8A4-51601F98254A}" type="slidenum">
              <a:rPr lang="en-US" smtClean="0"/>
              <a:t>16</a:t>
            </a:fld>
            <a:endParaRPr lang="en-US"/>
          </a:p>
        </p:txBody>
      </p:sp>
    </p:spTree>
    <p:extLst>
      <p:ext uri="{BB962C8B-B14F-4D97-AF65-F5344CB8AC3E}">
        <p14:creationId xmlns:p14="http://schemas.microsoft.com/office/powerpoint/2010/main" val="3501671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6FD46-F4FE-C37B-FCF6-8A739B86C9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F66D26-1B80-EA47-15E2-15C20CE58019}"/>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2EF81F2F-1D9D-BB78-3318-F701BCE63C1B}"/>
              </a:ext>
            </a:extLst>
          </p:cNvPr>
          <p:cNvSpPr>
            <a:spLocks noGrp="1"/>
          </p:cNvSpPr>
          <p:nvPr>
            <p:ph type="body" idx="1"/>
          </p:nvPr>
        </p:nvSpPr>
        <p:spPr/>
        <p:txBody>
          <a:bodyPr/>
          <a:lstStyle/>
          <a:p>
            <a:r>
              <a:rPr lang="en-US" dirty="0"/>
              <a:t>Image source: Microsoft 365 content library
If annual turnover exceeds R2.3 million, VAT registration is compulsory. For turnovers between R120,000 and R2.3 million, voluntary VAT registration is available and can be beneficial depending on business circumstances. Below R120,000, VAT registration is generally not permitted, making it important to assess business needs before deciding.</a:t>
            </a:r>
          </a:p>
        </p:txBody>
      </p:sp>
      <p:sp>
        <p:nvSpPr>
          <p:cNvPr id="4" name="Slide Number Placeholder 3">
            <a:extLst>
              <a:ext uri="{FF2B5EF4-FFF2-40B4-BE49-F238E27FC236}">
                <a16:creationId xmlns:a16="http://schemas.microsoft.com/office/drawing/2014/main" id="{E04E8BFD-3AC0-6FBF-649D-9342C98C5D2A}"/>
              </a:ext>
            </a:extLst>
          </p:cNvPr>
          <p:cNvSpPr>
            <a:spLocks noGrp="1"/>
          </p:cNvSpPr>
          <p:nvPr>
            <p:ph type="sldNum" sz="quarter" idx="5"/>
          </p:nvPr>
        </p:nvSpPr>
        <p:spPr/>
        <p:txBody>
          <a:bodyPr/>
          <a:lstStyle/>
          <a:p>
            <a:fld id="{064AFCC6-DD9A-F844-B8A4-51601F98254A}" type="slidenum">
              <a:rPr lang="en-US" smtClean="0"/>
              <a:t>17</a:t>
            </a:fld>
            <a:endParaRPr lang="en-US"/>
          </a:p>
        </p:txBody>
      </p:sp>
    </p:spTree>
    <p:extLst>
      <p:ext uri="{BB962C8B-B14F-4D97-AF65-F5344CB8AC3E}">
        <p14:creationId xmlns:p14="http://schemas.microsoft.com/office/powerpoint/2010/main" val="21771971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B62E0-C21D-F646-E0A6-0641582489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864093-F803-50E3-23CC-9DA5A2C4ED1D}"/>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C42EECFB-5228-51B4-50ED-2B27BBA06BEF}"/>
              </a:ext>
            </a:extLst>
          </p:cNvPr>
          <p:cNvSpPr>
            <a:spLocks noGrp="1"/>
          </p:cNvSpPr>
          <p:nvPr>
            <p:ph type="body" idx="1"/>
          </p:nvPr>
        </p:nvSpPr>
        <p:spPr/>
        <p:txBody>
          <a:bodyPr/>
          <a:lstStyle/>
          <a:p>
            <a:r>
              <a:rPr lang="en-US" dirty="0"/>
              <a:t>Image source: Microsoft 365 content library
If annual turnover exceeds R2.3 million, VAT registration is compulsory. For turnovers between R120,000 and R2.3 million, voluntary VAT registration is available and can be beneficial depending on business circumstances. Below R120,000, VAT registration is generally not permitted, making it important to assess business needs before deciding.</a:t>
            </a:r>
          </a:p>
        </p:txBody>
      </p:sp>
      <p:sp>
        <p:nvSpPr>
          <p:cNvPr id="4" name="Slide Number Placeholder 3">
            <a:extLst>
              <a:ext uri="{FF2B5EF4-FFF2-40B4-BE49-F238E27FC236}">
                <a16:creationId xmlns:a16="http://schemas.microsoft.com/office/drawing/2014/main" id="{052B01A1-6D42-38CE-5C5A-97E7F9D07D00}"/>
              </a:ext>
            </a:extLst>
          </p:cNvPr>
          <p:cNvSpPr>
            <a:spLocks noGrp="1"/>
          </p:cNvSpPr>
          <p:nvPr>
            <p:ph type="sldNum" sz="quarter" idx="5"/>
          </p:nvPr>
        </p:nvSpPr>
        <p:spPr/>
        <p:txBody>
          <a:bodyPr/>
          <a:lstStyle/>
          <a:p>
            <a:fld id="{064AFCC6-DD9A-F844-B8A4-51601F98254A}" type="slidenum">
              <a:rPr lang="en-US" smtClean="0"/>
              <a:t>18</a:t>
            </a:fld>
            <a:endParaRPr lang="en-US"/>
          </a:p>
        </p:txBody>
      </p:sp>
    </p:spTree>
    <p:extLst>
      <p:ext uri="{BB962C8B-B14F-4D97-AF65-F5344CB8AC3E}">
        <p14:creationId xmlns:p14="http://schemas.microsoft.com/office/powerpoint/2010/main" val="3813683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A5D2E-C354-6B07-9305-25B8074584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8E8F67-E550-33AD-4542-9B64D05004D1}"/>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39BBDFE0-9279-C29E-06A8-6931D6F5935F}"/>
              </a:ext>
            </a:extLst>
          </p:cNvPr>
          <p:cNvSpPr>
            <a:spLocks noGrp="1"/>
          </p:cNvSpPr>
          <p:nvPr>
            <p:ph type="body" idx="1"/>
          </p:nvPr>
        </p:nvSpPr>
        <p:spPr/>
        <p:txBody>
          <a:bodyPr/>
          <a:lstStyle/>
          <a:p>
            <a:r>
              <a:rPr lang="en-US" dirty="0"/>
              <a:t>Image source: Microsoft 365 content library
If annual turnover exceeds R2.3 million, VAT registration is compulsory. For turnovers between R120,000 and R2.3 million, voluntary VAT registration is available and can be beneficial depending on business circumstances. Below R120,000, VAT registration is generally not permitted, making it important to assess business needs before deciding.</a:t>
            </a:r>
          </a:p>
        </p:txBody>
      </p:sp>
      <p:sp>
        <p:nvSpPr>
          <p:cNvPr id="4" name="Slide Number Placeholder 3">
            <a:extLst>
              <a:ext uri="{FF2B5EF4-FFF2-40B4-BE49-F238E27FC236}">
                <a16:creationId xmlns:a16="http://schemas.microsoft.com/office/drawing/2014/main" id="{8627A57E-7323-7AAB-6517-ADE34CEDF8D0}"/>
              </a:ext>
            </a:extLst>
          </p:cNvPr>
          <p:cNvSpPr>
            <a:spLocks noGrp="1"/>
          </p:cNvSpPr>
          <p:nvPr>
            <p:ph type="sldNum" sz="quarter" idx="5"/>
          </p:nvPr>
        </p:nvSpPr>
        <p:spPr/>
        <p:txBody>
          <a:bodyPr/>
          <a:lstStyle/>
          <a:p>
            <a:fld id="{064AFCC6-DD9A-F844-B8A4-51601F98254A}" type="slidenum">
              <a:rPr lang="en-US" smtClean="0"/>
              <a:t>19</a:t>
            </a:fld>
            <a:endParaRPr lang="en-US"/>
          </a:p>
        </p:txBody>
      </p:sp>
    </p:spTree>
    <p:extLst>
      <p:ext uri="{BB962C8B-B14F-4D97-AF65-F5344CB8AC3E}">
        <p14:creationId xmlns:p14="http://schemas.microsoft.com/office/powerpoint/2010/main" val="19187379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E9F90-4D21-5ACB-CEB4-02850FEE51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A9A7CA-D971-E1BA-D323-B204F233AD63}"/>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A8CBDADF-2809-154A-F48D-3C8BEA967856}"/>
              </a:ext>
            </a:extLst>
          </p:cNvPr>
          <p:cNvSpPr>
            <a:spLocks noGrp="1"/>
          </p:cNvSpPr>
          <p:nvPr>
            <p:ph type="body" idx="1"/>
          </p:nvPr>
        </p:nvSpPr>
        <p:spPr/>
        <p:txBody>
          <a:bodyPr/>
          <a:lstStyle/>
          <a:p>
            <a:r>
              <a:rPr lang="en-US" dirty="0"/>
              <a:t>I</a:t>
            </a:r>
          </a:p>
        </p:txBody>
      </p:sp>
      <p:sp>
        <p:nvSpPr>
          <p:cNvPr id="4" name="Slide Number Placeholder 3">
            <a:extLst>
              <a:ext uri="{FF2B5EF4-FFF2-40B4-BE49-F238E27FC236}">
                <a16:creationId xmlns:a16="http://schemas.microsoft.com/office/drawing/2014/main" id="{5CCA2697-01E6-6441-A868-E3BD1186EA32}"/>
              </a:ext>
            </a:extLst>
          </p:cNvPr>
          <p:cNvSpPr>
            <a:spLocks noGrp="1"/>
          </p:cNvSpPr>
          <p:nvPr>
            <p:ph type="sldNum" sz="quarter" idx="5"/>
          </p:nvPr>
        </p:nvSpPr>
        <p:spPr/>
        <p:txBody>
          <a:bodyPr/>
          <a:lstStyle/>
          <a:p>
            <a:fld id="{064AFCC6-DD9A-F844-B8A4-51601F98254A}" type="slidenum">
              <a:rPr lang="en-US" smtClean="0"/>
              <a:t>20</a:t>
            </a:fld>
            <a:endParaRPr lang="en-US"/>
          </a:p>
        </p:txBody>
      </p:sp>
    </p:spTree>
    <p:extLst>
      <p:ext uri="{BB962C8B-B14F-4D97-AF65-F5344CB8AC3E}">
        <p14:creationId xmlns:p14="http://schemas.microsoft.com/office/powerpoint/2010/main" val="13858379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973A0-B433-B091-C58F-CDA42DE4A4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CD3446-C20E-385B-5AC7-7846FA2E65D4}"/>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2EAACA04-D920-6957-78A9-0D90BCDEE3BC}"/>
              </a:ext>
            </a:extLst>
          </p:cNvPr>
          <p:cNvSpPr>
            <a:spLocks noGrp="1"/>
          </p:cNvSpPr>
          <p:nvPr>
            <p:ph type="body" idx="1"/>
          </p:nvPr>
        </p:nvSpPr>
        <p:spPr/>
        <p:txBody>
          <a:bodyPr/>
          <a:lstStyle/>
          <a:p>
            <a:r>
              <a:rPr lang="en-US" dirty="0"/>
              <a:t>Image source: Microsoft 365 content library
If annual turnover exceeds R2.3 million, VAT registration is compulsory. For turnovers between R120,000 and R2.3 million, voluntary VAT registration is available and can be beneficial depending on business circumstances. Below R120,000, VAT registration is generally not permitted, making it important to assess business needs before deciding.</a:t>
            </a:r>
          </a:p>
        </p:txBody>
      </p:sp>
      <p:sp>
        <p:nvSpPr>
          <p:cNvPr id="4" name="Slide Number Placeholder 3">
            <a:extLst>
              <a:ext uri="{FF2B5EF4-FFF2-40B4-BE49-F238E27FC236}">
                <a16:creationId xmlns:a16="http://schemas.microsoft.com/office/drawing/2014/main" id="{AD6AA60A-D383-0FE6-D103-BCAA0DFC64DA}"/>
              </a:ext>
            </a:extLst>
          </p:cNvPr>
          <p:cNvSpPr>
            <a:spLocks noGrp="1"/>
          </p:cNvSpPr>
          <p:nvPr>
            <p:ph type="sldNum" sz="quarter" idx="5"/>
          </p:nvPr>
        </p:nvSpPr>
        <p:spPr/>
        <p:txBody>
          <a:bodyPr/>
          <a:lstStyle/>
          <a:p>
            <a:fld id="{064AFCC6-DD9A-F844-B8A4-51601F98254A}" type="slidenum">
              <a:rPr lang="en-US" smtClean="0"/>
              <a:t>21</a:t>
            </a:fld>
            <a:endParaRPr lang="en-US"/>
          </a:p>
        </p:txBody>
      </p:sp>
    </p:spTree>
    <p:extLst>
      <p:ext uri="{BB962C8B-B14F-4D97-AF65-F5344CB8AC3E}">
        <p14:creationId xmlns:p14="http://schemas.microsoft.com/office/powerpoint/2010/main" val="33319486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EB03-9DF4-9378-174D-72110015D9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F06210-0514-523D-8952-04E33622CEE4}"/>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649419BE-60BB-511B-378C-8D3ECA73B152}"/>
              </a:ext>
            </a:extLst>
          </p:cNvPr>
          <p:cNvSpPr>
            <a:spLocks noGrp="1"/>
          </p:cNvSpPr>
          <p:nvPr>
            <p:ph type="body" idx="1"/>
          </p:nvPr>
        </p:nvSpPr>
        <p:spPr/>
        <p:txBody>
          <a:bodyPr/>
          <a:lstStyle/>
          <a:p>
            <a:r>
              <a:rPr lang="en-US" dirty="0"/>
              <a:t>Image source: Microsoft 365 content library
If annual turnover exceeds R2.3 million, VAT registration is compulsory. For turnovers between R120,000 and R2.3 million, voluntary VAT registration is available and can be beneficial depending on business circumstances. Below R120,000, VAT registration is generally not permitted, making it important to assess business needs before deciding.</a:t>
            </a:r>
          </a:p>
        </p:txBody>
      </p:sp>
      <p:sp>
        <p:nvSpPr>
          <p:cNvPr id="4" name="Slide Number Placeholder 3">
            <a:extLst>
              <a:ext uri="{FF2B5EF4-FFF2-40B4-BE49-F238E27FC236}">
                <a16:creationId xmlns:a16="http://schemas.microsoft.com/office/drawing/2014/main" id="{A4597765-E375-FA6E-F214-CE2D2233FEE1}"/>
              </a:ext>
            </a:extLst>
          </p:cNvPr>
          <p:cNvSpPr>
            <a:spLocks noGrp="1"/>
          </p:cNvSpPr>
          <p:nvPr>
            <p:ph type="sldNum" sz="quarter" idx="5"/>
          </p:nvPr>
        </p:nvSpPr>
        <p:spPr/>
        <p:txBody>
          <a:bodyPr/>
          <a:lstStyle/>
          <a:p>
            <a:fld id="{064AFCC6-DD9A-F844-B8A4-51601F98254A}" type="slidenum">
              <a:rPr lang="en-US" smtClean="0"/>
              <a:t>22</a:t>
            </a:fld>
            <a:endParaRPr lang="en-US"/>
          </a:p>
        </p:txBody>
      </p:sp>
    </p:spTree>
    <p:extLst>
      <p:ext uri="{BB962C8B-B14F-4D97-AF65-F5344CB8AC3E}">
        <p14:creationId xmlns:p14="http://schemas.microsoft.com/office/powerpoint/2010/main" val="25982774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7909B-E6CA-272F-AE79-EC1725FECE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EA8D9F-D9A3-A69A-7FD0-3B5EFC6ED152}"/>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C836E6CA-D324-FEBB-8096-7A0B08B644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D52E16-B2CB-0E32-6F97-BCA350E1C595}"/>
              </a:ext>
            </a:extLst>
          </p:cNvPr>
          <p:cNvSpPr>
            <a:spLocks noGrp="1"/>
          </p:cNvSpPr>
          <p:nvPr>
            <p:ph type="sldNum" sz="quarter" idx="5"/>
          </p:nvPr>
        </p:nvSpPr>
        <p:spPr/>
        <p:txBody>
          <a:bodyPr/>
          <a:lstStyle/>
          <a:p>
            <a:fld id="{064AFCC6-DD9A-F844-B8A4-51601F98254A}" type="slidenum">
              <a:rPr lang="en-US" smtClean="0"/>
              <a:t>23</a:t>
            </a:fld>
            <a:endParaRPr lang="en-US"/>
          </a:p>
        </p:txBody>
      </p:sp>
    </p:spTree>
    <p:extLst>
      <p:ext uri="{BB962C8B-B14F-4D97-AF65-F5344CB8AC3E}">
        <p14:creationId xmlns:p14="http://schemas.microsoft.com/office/powerpoint/2010/main" val="37990182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C437E-8A0A-4C78-1E95-E19D89D2B6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92C322-AB98-1063-7C3E-AB315FED92B5}"/>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18335EF6-6A75-3D33-BBEE-174493C3EE7A}"/>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49AD7F71-2DDF-7F17-6302-BD8AEFE31BA2}"/>
              </a:ext>
            </a:extLst>
          </p:cNvPr>
          <p:cNvSpPr>
            <a:spLocks noGrp="1"/>
          </p:cNvSpPr>
          <p:nvPr>
            <p:ph type="sldNum" sz="quarter" idx="5"/>
          </p:nvPr>
        </p:nvSpPr>
        <p:spPr/>
        <p:txBody>
          <a:bodyPr/>
          <a:lstStyle/>
          <a:p>
            <a:fld id="{064AFCC6-DD9A-F844-B8A4-51601F98254A}" type="slidenum">
              <a:rPr lang="en-US" smtClean="0"/>
              <a:t>24</a:t>
            </a:fld>
            <a:endParaRPr lang="en-US"/>
          </a:p>
        </p:txBody>
      </p:sp>
    </p:spTree>
    <p:extLst>
      <p:ext uri="{BB962C8B-B14F-4D97-AF65-F5344CB8AC3E}">
        <p14:creationId xmlns:p14="http://schemas.microsoft.com/office/powerpoint/2010/main" val="33939098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04EAD-BAE7-8ECA-EF5C-A6AC375742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599248-547A-8E11-5B0D-C7E2330F93FF}"/>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CAE8C6CF-46E2-CBB5-2E15-C7914443DFAE}"/>
              </a:ext>
            </a:extLst>
          </p:cNvPr>
          <p:cNvSpPr>
            <a:spLocks noGrp="1"/>
          </p:cNvSpPr>
          <p:nvPr>
            <p:ph type="body" idx="1"/>
          </p:nvPr>
        </p:nvSpPr>
        <p:spPr/>
        <p:txBody>
          <a:bodyPr/>
          <a:lstStyle/>
          <a:p>
            <a:r>
              <a:rPr lang="en-US" dirty="0"/>
              <a:t>Image source: Microsoft 365 content library
If annual turnover exceeds R2.3 million, VAT registration is compulsory. For turnovers between R120,000 and R2.3 million, voluntary VAT registration is available and can be beneficial depending on business circumstances. Below R120,000, VAT registration is generally not permitted, making it important to assess business needs before deciding.</a:t>
            </a:r>
          </a:p>
        </p:txBody>
      </p:sp>
      <p:sp>
        <p:nvSpPr>
          <p:cNvPr id="4" name="Slide Number Placeholder 3">
            <a:extLst>
              <a:ext uri="{FF2B5EF4-FFF2-40B4-BE49-F238E27FC236}">
                <a16:creationId xmlns:a16="http://schemas.microsoft.com/office/drawing/2014/main" id="{49825643-5D15-BDAB-873E-FC6144AD2138}"/>
              </a:ext>
            </a:extLst>
          </p:cNvPr>
          <p:cNvSpPr>
            <a:spLocks noGrp="1"/>
          </p:cNvSpPr>
          <p:nvPr>
            <p:ph type="sldNum" sz="quarter" idx="5"/>
          </p:nvPr>
        </p:nvSpPr>
        <p:spPr/>
        <p:txBody>
          <a:bodyPr/>
          <a:lstStyle/>
          <a:p>
            <a:fld id="{064AFCC6-DD9A-F844-B8A4-51601F98254A}" type="slidenum">
              <a:rPr lang="en-US" smtClean="0"/>
              <a:t>25</a:t>
            </a:fld>
            <a:endParaRPr lang="en-US"/>
          </a:p>
        </p:txBody>
      </p:sp>
    </p:spTree>
    <p:extLst>
      <p:ext uri="{BB962C8B-B14F-4D97-AF65-F5344CB8AC3E}">
        <p14:creationId xmlns:p14="http://schemas.microsoft.com/office/powerpoint/2010/main" val="29264715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64AFCC6-DD9A-F844-B8A4-51601F98254A}" type="slidenum">
              <a:rPr lang="en-US" smtClean="0"/>
              <a:t>26</a:t>
            </a:fld>
            <a:endParaRPr lang="en-US"/>
          </a:p>
        </p:txBody>
      </p:sp>
    </p:spTree>
    <p:extLst>
      <p:ext uri="{BB962C8B-B14F-4D97-AF65-F5344CB8AC3E}">
        <p14:creationId xmlns:p14="http://schemas.microsoft.com/office/powerpoint/2010/main" val="11818663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4AFCC6-DD9A-F844-B8A4-51601F98254A}" type="slidenum">
              <a:rPr lang="en-US" smtClean="0"/>
              <a:t>27</a:t>
            </a:fld>
            <a:endParaRPr lang="en-US"/>
          </a:p>
        </p:txBody>
      </p:sp>
    </p:spTree>
    <p:extLst>
      <p:ext uri="{BB962C8B-B14F-4D97-AF65-F5344CB8AC3E}">
        <p14:creationId xmlns:p14="http://schemas.microsoft.com/office/powerpoint/2010/main" val="8715023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0.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emf"/></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Option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48170D-CB21-1A4B-AF31-34A749809124}"/>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D0DD274-94A2-CFB9-7B5D-AB2CD3CEEE9E}"/>
              </a:ext>
            </a:extLst>
          </p:cNvPr>
          <p:cNvSpPr>
            <a:spLocks noGrp="1"/>
          </p:cNvSpPr>
          <p:nvPr>
            <p:ph type="ctrTitle" hasCustomPrompt="1"/>
          </p:nvPr>
        </p:nvSpPr>
        <p:spPr>
          <a:xfrm>
            <a:off x="3840479" y="3236914"/>
            <a:ext cx="7669033" cy="712787"/>
          </a:xfrm>
        </p:spPr>
        <p:txBody>
          <a:bodyPr anchor="t">
            <a:normAutofit/>
          </a:bodyPr>
          <a:lstStyle>
            <a:lvl1pPr algn="l">
              <a:defRPr sz="3600" b="1" i="0">
                <a:solidFill>
                  <a:schemeClr val="bg1"/>
                </a:solidFill>
                <a:latin typeface="Lato" panose="020F0502020204030203" pitchFamily="34" charset="77"/>
              </a:defRPr>
            </a:lvl1pPr>
          </a:lstStyle>
          <a:p>
            <a:r>
              <a:rPr lang="en-GB" dirty="0"/>
              <a:t>Click to edit title style</a:t>
            </a:r>
            <a:endParaRPr lang="en-US" dirty="0"/>
          </a:p>
        </p:txBody>
      </p:sp>
      <p:sp>
        <p:nvSpPr>
          <p:cNvPr id="3" name="Subtitle 2">
            <a:extLst>
              <a:ext uri="{FF2B5EF4-FFF2-40B4-BE49-F238E27FC236}">
                <a16:creationId xmlns:a16="http://schemas.microsoft.com/office/drawing/2014/main" id="{8CFCF9AD-D315-A3BD-A93F-B112DBC0378E}"/>
              </a:ext>
            </a:extLst>
          </p:cNvPr>
          <p:cNvSpPr>
            <a:spLocks noGrp="1"/>
          </p:cNvSpPr>
          <p:nvPr>
            <p:ph type="subTitle" idx="1" hasCustomPrompt="1"/>
          </p:nvPr>
        </p:nvSpPr>
        <p:spPr>
          <a:xfrm>
            <a:off x="3840480" y="4247875"/>
            <a:ext cx="7669032" cy="365125"/>
          </a:xfrm>
        </p:spPr>
        <p:txBody>
          <a:bodyPr>
            <a:noAutofit/>
          </a:bodyPr>
          <a:lstStyle>
            <a:lvl1pPr marL="0" indent="0" algn="l">
              <a:buNone/>
              <a:defRPr sz="2000" b="1" i="0">
                <a:solidFill>
                  <a:schemeClr val="accent2">
                    <a:lumMod val="40000"/>
                    <a:lumOff val="60000"/>
                  </a:schemeClr>
                </a:solidFill>
                <a:latin typeface="Lato" panose="020F050202020403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subtitle style</a:t>
            </a:r>
            <a:endParaRPr lang="en-US" dirty="0"/>
          </a:p>
        </p:txBody>
      </p:sp>
      <p:pic>
        <p:nvPicPr>
          <p:cNvPr id="4" name="Google Shape;9;p2">
            <a:extLst>
              <a:ext uri="{FF2B5EF4-FFF2-40B4-BE49-F238E27FC236}">
                <a16:creationId xmlns:a16="http://schemas.microsoft.com/office/drawing/2014/main" id="{55E11565-22E0-9B79-AEDA-6EDE2C2EF6D0}"/>
              </a:ext>
            </a:extLst>
          </p:cNvPr>
          <p:cNvPicPr preferRelativeResize="0"/>
          <p:nvPr userDrawn="1"/>
        </p:nvPicPr>
        <p:blipFill rotWithShape="1">
          <a:blip r:embed="rId3" cstate="print">
            <a:alphaModFix/>
            <a:extLst>
              <a:ext uri="{28A0092B-C50C-407E-A947-70E740481C1C}">
                <a14:useLocalDpi xmlns:a14="http://schemas.microsoft.com/office/drawing/2010/main"/>
              </a:ext>
            </a:extLst>
          </a:blip>
          <a:srcRect/>
          <a:stretch/>
        </p:blipFill>
        <p:spPr>
          <a:xfrm>
            <a:off x="10405834" y="6128953"/>
            <a:ext cx="1428729" cy="413750"/>
          </a:xfrm>
          <a:prstGeom prst="rect">
            <a:avLst/>
          </a:prstGeom>
          <a:noFill/>
          <a:ln>
            <a:noFill/>
          </a:ln>
        </p:spPr>
      </p:pic>
    </p:spTree>
    <p:extLst>
      <p:ext uri="{BB962C8B-B14F-4D97-AF65-F5344CB8AC3E}">
        <p14:creationId xmlns:p14="http://schemas.microsoft.com/office/powerpoint/2010/main" val="2419932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Option 2">
    <p:spTree>
      <p:nvGrpSpPr>
        <p:cNvPr id="1" name=""/>
        <p:cNvGrpSpPr/>
        <p:nvPr/>
      </p:nvGrpSpPr>
      <p:grpSpPr>
        <a:xfrm>
          <a:off x="0" y="0"/>
          <a:ext cx="0" cy="0"/>
          <a:chOff x="0" y="0"/>
          <a:chExt cx="0" cy="0"/>
        </a:xfrm>
      </p:grpSpPr>
      <p:pic>
        <p:nvPicPr>
          <p:cNvPr id="5" name="Google Shape;9;p2">
            <a:extLst>
              <a:ext uri="{FF2B5EF4-FFF2-40B4-BE49-F238E27FC236}">
                <a16:creationId xmlns:a16="http://schemas.microsoft.com/office/drawing/2014/main" id="{E50CF3FF-FA50-CC33-6B4D-7EEF5ADD2D94}"/>
              </a:ext>
            </a:extLst>
          </p:cNvPr>
          <p:cNvPicPr preferRelativeResize="0"/>
          <p:nvPr userDrawn="1"/>
        </p:nvPicPr>
        <p:blipFill rotWithShape="1">
          <a:blip r:embed="rId2" cstate="print">
            <a:alphaModFix/>
            <a:extLst>
              <a:ext uri="{28A0092B-C50C-407E-A947-70E740481C1C}">
                <a14:useLocalDpi xmlns:a14="http://schemas.microsoft.com/office/drawing/2010/main"/>
              </a:ext>
            </a:extLst>
          </a:blip>
          <a:srcRect/>
          <a:stretch/>
        </p:blipFill>
        <p:spPr>
          <a:xfrm>
            <a:off x="10405834" y="6128953"/>
            <a:ext cx="1428729" cy="413750"/>
          </a:xfrm>
          <a:prstGeom prst="rect">
            <a:avLst/>
          </a:prstGeom>
          <a:noFill/>
          <a:ln>
            <a:noFill/>
          </a:ln>
        </p:spPr>
      </p:pic>
    </p:spTree>
    <p:extLst>
      <p:ext uri="{BB962C8B-B14F-4D97-AF65-F5344CB8AC3E}">
        <p14:creationId xmlns:p14="http://schemas.microsoft.com/office/powerpoint/2010/main" val="3353921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Cover Option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9CDAF8-5948-22E8-F4EF-172C7854BD1A}"/>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D0DD274-94A2-CFB9-7B5D-AB2CD3CEEE9E}"/>
              </a:ext>
            </a:extLst>
          </p:cNvPr>
          <p:cNvSpPr>
            <a:spLocks noGrp="1"/>
          </p:cNvSpPr>
          <p:nvPr>
            <p:ph type="ctrTitle" hasCustomPrompt="1"/>
          </p:nvPr>
        </p:nvSpPr>
        <p:spPr>
          <a:xfrm>
            <a:off x="4410494" y="2512519"/>
            <a:ext cx="7669033" cy="712787"/>
          </a:xfrm>
        </p:spPr>
        <p:txBody>
          <a:bodyPr anchor="t">
            <a:normAutofit/>
          </a:bodyPr>
          <a:lstStyle>
            <a:lvl1pPr algn="l">
              <a:defRPr sz="3600" b="1" i="0">
                <a:solidFill>
                  <a:srgbClr val="005087"/>
                </a:solidFill>
                <a:latin typeface="Lato" panose="020F0502020204030203" pitchFamily="34" charset="77"/>
              </a:defRPr>
            </a:lvl1pPr>
          </a:lstStyle>
          <a:p>
            <a:r>
              <a:rPr lang="en-GB" dirty="0"/>
              <a:t>Click to edit title style</a:t>
            </a:r>
            <a:endParaRPr lang="en-US" dirty="0"/>
          </a:p>
        </p:txBody>
      </p:sp>
      <p:sp>
        <p:nvSpPr>
          <p:cNvPr id="3" name="Subtitle 2">
            <a:extLst>
              <a:ext uri="{FF2B5EF4-FFF2-40B4-BE49-F238E27FC236}">
                <a16:creationId xmlns:a16="http://schemas.microsoft.com/office/drawing/2014/main" id="{8CFCF9AD-D315-A3BD-A93F-B112DBC0378E}"/>
              </a:ext>
            </a:extLst>
          </p:cNvPr>
          <p:cNvSpPr>
            <a:spLocks noGrp="1"/>
          </p:cNvSpPr>
          <p:nvPr>
            <p:ph type="subTitle" idx="1" hasCustomPrompt="1"/>
          </p:nvPr>
        </p:nvSpPr>
        <p:spPr>
          <a:xfrm>
            <a:off x="4410495" y="3523480"/>
            <a:ext cx="7669032" cy="365125"/>
          </a:xfrm>
        </p:spPr>
        <p:txBody>
          <a:bodyPr>
            <a:noAutofit/>
          </a:bodyPr>
          <a:lstStyle>
            <a:lvl1pPr marL="0" indent="0" algn="l">
              <a:buNone/>
              <a:defRPr sz="2000" b="1" i="0">
                <a:solidFill>
                  <a:schemeClr val="tx1"/>
                </a:solidFill>
                <a:latin typeface="Lato" panose="020F050202020403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subtitle style</a:t>
            </a:r>
            <a:endParaRPr lang="en-US" dirty="0"/>
          </a:p>
        </p:txBody>
      </p:sp>
      <p:pic>
        <p:nvPicPr>
          <p:cNvPr id="6" name="Google Shape;21;p3">
            <a:extLst>
              <a:ext uri="{FF2B5EF4-FFF2-40B4-BE49-F238E27FC236}">
                <a16:creationId xmlns:a16="http://schemas.microsoft.com/office/drawing/2014/main" id="{1104B42E-A096-F95F-C917-6E0786A63D04}"/>
              </a:ext>
            </a:extLst>
          </p:cNvPr>
          <p:cNvPicPr preferRelativeResize="0"/>
          <p:nvPr userDrawn="1"/>
        </p:nvPicPr>
        <p:blipFill rotWithShape="1">
          <a:blip r:embed="rId3" cstate="print">
            <a:alphaModFix/>
            <a:extLst>
              <a:ext uri="{28A0092B-C50C-407E-A947-70E740481C1C}">
                <a14:useLocalDpi xmlns:a14="http://schemas.microsoft.com/office/drawing/2010/main"/>
              </a:ext>
            </a:extLst>
          </a:blip>
          <a:srcRect/>
          <a:stretch/>
        </p:blipFill>
        <p:spPr>
          <a:xfrm>
            <a:off x="10397235" y="6126210"/>
            <a:ext cx="1449022" cy="419626"/>
          </a:xfrm>
          <a:prstGeom prst="rect">
            <a:avLst/>
          </a:prstGeom>
          <a:noFill/>
          <a:ln>
            <a:noFill/>
          </a:ln>
        </p:spPr>
      </p:pic>
    </p:spTree>
    <p:extLst>
      <p:ext uri="{BB962C8B-B14F-4D97-AF65-F5344CB8AC3E}">
        <p14:creationId xmlns:p14="http://schemas.microsoft.com/office/powerpoint/2010/main" val="2566408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Cover Option 4">
    <p:spTree>
      <p:nvGrpSpPr>
        <p:cNvPr id="1" name=""/>
        <p:cNvGrpSpPr/>
        <p:nvPr/>
      </p:nvGrpSpPr>
      <p:grpSpPr>
        <a:xfrm>
          <a:off x="0" y="0"/>
          <a:ext cx="0" cy="0"/>
          <a:chOff x="0" y="0"/>
          <a:chExt cx="0" cy="0"/>
        </a:xfrm>
      </p:grpSpPr>
      <p:pic>
        <p:nvPicPr>
          <p:cNvPr id="4" name="Picture 3" descr="A close-up of several people&#10;&#10;AI-generated content may be incorrect.">
            <a:extLst>
              <a:ext uri="{FF2B5EF4-FFF2-40B4-BE49-F238E27FC236}">
                <a16:creationId xmlns:a16="http://schemas.microsoft.com/office/drawing/2014/main" id="{A7231F9D-A24D-5FBB-FA92-FB6FA03A47F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D0DD274-94A2-CFB9-7B5D-AB2CD3CEEE9E}"/>
              </a:ext>
            </a:extLst>
          </p:cNvPr>
          <p:cNvSpPr>
            <a:spLocks noGrp="1"/>
          </p:cNvSpPr>
          <p:nvPr>
            <p:ph type="ctrTitle" hasCustomPrompt="1"/>
          </p:nvPr>
        </p:nvSpPr>
        <p:spPr>
          <a:xfrm>
            <a:off x="367139" y="790597"/>
            <a:ext cx="3326088" cy="1774473"/>
          </a:xfrm>
        </p:spPr>
        <p:txBody>
          <a:bodyPr anchor="t">
            <a:normAutofit/>
          </a:bodyPr>
          <a:lstStyle>
            <a:lvl1pPr algn="l">
              <a:defRPr sz="3200" b="1" i="0">
                <a:solidFill>
                  <a:srgbClr val="005087"/>
                </a:solidFill>
                <a:latin typeface="Lato" panose="020F0502020204030203" pitchFamily="34" charset="77"/>
              </a:defRPr>
            </a:lvl1pPr>
          </a:lstStyle>
          <a:p>
            <a:r>
              <a:rPr lang="en-GB" dirty="0"/>
              <a:t>Click to edit title style</a:t>
            </a:r>
            <a:endParaRPr lang="en-US" dirty="0"/>
          </a:p>
        </p:txBody>
      </p:sp>
      <p:sp>
        <p:nvSpPr>
          <p:cNvPr id="3" name="Subtitle 2">
            <a:extLst>
              <a:ext uri="{FF2B5EF4-FFF2-40B4-BE49-F238E27FC236}">
                <a16:creationId xmlns:a16="http://schemas.microsoft.com/office/drawing/2014/main" id="{8CFCF9AD-D315-A3BD-A93F-B112DBC0378E}"/>
              </a:ext>
            </a:extLst>
          </p:cNvPr>
          <p:cNvSpPr>
            <a:spLocks noGrp="1"/>
          </p:cNvSpPr>
          <p:nvPr>
            <p:ph type="subTitle" idx="1" hasCustomPrompt="1"/>
          </p:nvPr>
        </p:nvSpPr>
        <p:spPr>
          <a:xfrm>
            <a:off x="367139" y="2664547"/>
            <a:ext cx="3326088" cy="365125"/>
          </a:xfrm>
        </p:spPr>
        <p:txBody>
          <a:bodyPr>
            <a:noAutofit/>
          </a:bodyPr>
          <a:lstStyle>
            <a:lvl1pPr marL="0" indent="0" algn="l">
              <a:buNone/>
              <a:defRPr sz="2000" b="1" i="0">
                <a:solidFill>
                  <a:schemeClr val="tx1"/>
                </a:solidFill>
                <a:latin typeface="Lato" panose="020F050202020403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subtitle style</a:t>
            </a:r>
            <a:endParaRPr lang="en-US" dirty="0"/>
          </a:p>
        </p:txBody>
      </p:sp>
      <p:pic>
        <p:nvPicPr>
          <p:cNvPr id="6" name="Google Shape;21;p3">
            <a:extLst>
              <a:ext uri="{FF2B5EF4-FFF2-40B4-BE49-F238E27FC236}">
                <a16:creationId xmlns:a16="http://schemas.microsoft.com/office/drawing/2014/main" id="{1104B42E-A096-F95F-C917-6E0786A63D04}"/>
              </a:ext>
            </a:extLst>
          </p:cNvPr>
          <p:cNvPicPr preferRelativeResize="0"/>
          <p:nvPr userDrawn="1"/>
        </p:nvPicPr>
        <p:blipFill rotWithShape="1">
          <a:blip r:embed="rId3" cstate="print">
            <a:alphaModFix/>
            <a:extLst>
              <a:ext uri="{28A0092B-C50C-407E-A947-70E740481C1C}">
                <a14:useLocalDpi xmlns:a14="http://schemas.microsoft.com/office/drawing/2010/main"/>
              </a:ext>
            </a:extLst>
          </a:blip>
          <a:srcRect/>
          <a:stretch/>
        </p:blipFill>
        <p:spPr>
          <a:xfrm>
            <a:off x="10100352" y="1046447"/>
            <a:ext cx="1449022" cy="419626"/>
          </a:xfrm>
          <a:prstGeom prst="rect">
            <a:avLst/>
          </a:prstGeom>
          <a:noFill/>
          <a:ln>
            <a:noFill/>
          </a:ln>
        </p:spPr>
      </p:pic>
    </p:spTree>
    <p:extLst>
      <p:ext uri="{BB962C8B-B14F-4D97-AF65-F5344CB8AC3E}">
        <p14:creationId xmlns:p14="http://schemas.microsoft.com/office/powerpoint/2010/main" val="1583586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Cover Option 5">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6C77B5D-A549-634D-9833-B936728666E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D0DD274-94A2-CFB9-7B5D-AB2CD3CEEE9E}"/>
              </a:ext>
            </a:extLst>
          </p:cNvPr>
          <p:cNvSpPr>
            <a:spLocks noGrp="1"/>
          </p:cNvSpPr>
          <p:nvPr>
            <p:ph type="ctrTitle" hasCustomPrompt="1"/>
          </p:nvPr>
        </p:nvSpPr>
        <p:spPr>
          <a:xfrm>
            <a:off x="5165379" y="3072606"/>
            <a:ext cx="6175556" cy="712787"/>
          </a:xfrm>
        </p:spPr>
        <p:txBody>
          <a:bodyPr anchor="t">
            <a:normAutofit/>
          </a:bodyPr>
          <a:lstStyle>
            <a:lvl1pPr algn="l">
              <a:defRPr sz="3200" b="1" i="0">
                <a:solidFill>
                  <a:schemeClr val="bg1"/>
                </a:solidFill>
                <a:latin typeface="Lato" panose="020F0502020204030203" pitchFamily="34" charset="77"/>
              </a:defRPr>
            </a:lvl1pPr>
          </a:lstStyle>
          <a:p>
            <a:r>
              <a:rPr lang="en-GB" dirty="0"/>
              <a:t>Click to edit title style</a:t>
            </a:r>
            <a:endParaRPr lang="en-US" dirty="0"/>
          </a:p>
        </p:txBody>
      </p:sp>
      <p:sp>
        <p:nvSpPr>
          <p:cNvPr id="3" name="Subtitle 2">
            <a:extLst>
              <a:ext uri="{FF2B5EF4-FFF2-40B4-BE49-F238E27FC236}">
                <a16:creationId xmlns:a16="http://schemas.microsoft.com/office/drawing/2014/main" id="{8CFCF9AD-D315-A3BD-A93F-B112DBC0378E}"/>
              </a:ext>
            </a:extLst>
          </p:cNvPr>
          <p:cNvSpPr>
            <a:spLocks noGrp="1"/>
          </p:cNvSpPr>
          <p:nvPr>
            <p:ph type="subTitle" idx="1" hasCustomPrompt="1"/>
          </p:nvPr>
        </p:nvSpPr>
        <p:spPr>
          <a:xfrm>
            <a:off x="5165379" y="4083567"/>
            <a:ext cx="6175556" cy="365125"/>
          </a:xfrm>
        </p:spPr>
        <p:txBody>
          <a:bodyPr>
            <a:noAutofit/>
          </a:bodyPr>
          <a:lstStyle>
            <a:lvl1pPr marL="0" indent="0" algn="l">
              <a:buNone/>
              <a:defRPr sz="2000" b="1" i="0">
                <a:solidFill>
                  <a:schemeClr val="bg1"/>
                </a:solidFill>
                <a:latin typeface="Lato" panose="020F050202020403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subtitle style</a:t>
            </a:r>
            <a:endParaRPr lang="en-US" dirty="0"/>
          </a:p>
        </p:txBody>
      </p:sp>
      <p:pic>
        <p:nvPicPr>
          <p:cNvPr id="5" name="Google Shape;9;p2">
            <a:extLst>
              <a:ext uri="{FF2B5EF4-FFF2-40B4-BE49-F238E27FC236}">
                <a16:creationId xmlns:a16="http://schemas.microsoft.com/office/drawing/2014/main" id="{E50CF3FF-FA50-CC33-6B4D-7EEF5ADD2D94}"/>
              </a:ext>
            </a:extLst>
          </p:cNvPr>
          <p:cNvPicPr preferRelativeResize="0"/>
          <p:nvPr userDrawn="1"/>
        </p:nvPicPr>
        <p:blipFill rotWithShape="1">
          <a:blip r:embed="rId3" cstate="print">
            <a:alphaModFix/>
            <a:extLst>
              <a:ext uri="{28A0092B-C50C-407E-A947-70E740481C1C}">
                <a14:useLocalDpi xmlns:a14="http://schemas.microsoft.com/office/drawing/2010/main"/>
              </a:ext>
            </a:extLst>
          </a:blip>
          <a:srcRect/>
          <a:stretch/>
        </p:blipFill>
        <p:spPr>
          <a:xfrm>
            <a:off x="10405834" y="6128953"/>
            <a:ext cx="1428729" cy="413750"/>
          </a:xfrm>
          <a:prstGeom prst="rect">
            <a:avLst/>
          </a:prstGeom>
          <a:noFill/>
          <a:ln>
            <a:noFill/>
          </a:ln>
        </p:spPr>
      </p:pic>
    </p:spTree>
    <p:extLst>
      <p:ext uri="{BB962C8B-B14F-4D97-AF65-F5344CB8AC3E}">
        <p14:creationId xmlns:p14="http://schemas.microsoft.com/office/powerpoint/2010/main" val="1461201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D6E8A-0EA3-A0E5-141E-68474042CC42}"/>
              </a:ext>
            </a:extLst>
          </p:cNvPr>
          <p:cNvSpPr>
            <a:spLocks noGrp="1"/>
          </p:cNvSpPr>
          <p:nvPr>
            <p:ph type="title"/>
          </p:nvPr>
        </p:nvSpPr>
        <p:spPr>
          <a:xfrm>
            <a:off x="300990" y="228600"/>
            <a:ext cx="11993880" cy="548640"/>
          </a:xfrm>
        </p:spPr>
        <p:txBody>
          <a:bodyPr>
            <a:normAutofit/>
          </a:bodyPr>
          <a:lstStyle>
            <a:lvl1pPr>
              <a:defRPr sz="2800" b="1" i="0">
                <a:solidFill>
                  <a:srgbClr val="005087"/>
                </a:solidFill>
                <a:latin typeface="Lato" panose="020F0502020204030203" pitchFamily="34" charset="77"/>
              </a:defRPr>
            </a:lvl1pPr>
          </a:lstStyle>
          <a:p>
            <a:r>
              <a:rPr lang="en-GB"/>
              <a:t>Click to edit Master title style</a:t>
            </a:r>
            <a:endParaRPr lang="en-US"/>
          </a:p>
        </p:txBody>
      </p:sp>
      <p:pic>
        <p:nvPicPr>
          <p:cNvPr id="4" name="Picture 3">
            <a:extLst>
              <a:ext uri="{FF2B5EF4-FFF2-40B4-BE49-F238E27FC236}">
                <a16:creationId xmlns:a16="http://schemas.microsoft.com/office/drawing/2014/main" id="{231EB87E-D67E-9816-2F2F-E466080F4668}"/>
              </a:ext>
            </a:extLst>
          </p:cNvPr>
          <p:cNvPicPr>
            <a:picLocks noChangeAspect="1"/>
          </p:cNvPicPr>
          <p:nvPr userDrawn="1"/>
        </p:nvPicPr>
        <p:blipFill>
          <a:blip r:embed="rId2"/>
          <a:stretch>
            <a:fillRect/>
          </a:stretch>
        </p:blipFill>
        <p:spPr>
          <a:xfrm>
            <a:off x="353060" y="798022"/>
            <a:ext cx="787400" cy="38100"/>
          </a:xfrm>
          <a:prstGeom prst="rect">
            <a:avLst/>
          </a:prstGeom>
        </p:spPr>
      </p:pic>
      <p:sp>
        <p:nvSpPr>
          <p:cNvPr id="5" name="Content Placeholder 2">
            <a:extLst>
              <a:ext uri="{FF2B5EF4-FFF2-40B4-BE49-F238E27FC236}">
                <a16:creationId xmlns:a16="http://schemas.microsoft.com/office/drawing/2014/main" id="{8FAD9267-FFDE-3469-5089-9DD5EC45C2D3}"/>
              </a:ext>
            </a:extLst>
          </p:cNvPr>
          <p:cNvSpPr>
            <a:spLocks noGrp="1"/>
          </p:cNvSpPr>
          <p:nvPr>
            <p:ph sz="half" idx="1"/>
          </p:nvPr>
        </p:nvSpPr>
        <p:spPr>
          <a:xfrm>
            <a:off x="746760" y="1386238"/>
            <a:ext cx="10633364" cy="4351338"/>
          </a:xfrm>
        </p:spPr>
        <p:txBody>
          <a:bodyPr>
            <a:normAutofit/>
          </a:bodyPr>
          <a:lstStyle>
            <a:lvl1pPr>
              <a:defRPr sz="2400">
                <a:latin typeface="Lato" panose="020F0502020204030203" pitchFamily="34" charset="77"/>
              </a:defRPr>
            </a:lvl1pPr>
            <a:lvl2pPr>
              <a:defRPr sz="2000">
                <a:latin typeface="Lato" panose="020F0502020204030203" pitchFamily="34" charset="77"/>
              </a:defRPr>
            </a:lvl2pPr>
            <a:lvl3pPr>
              <a:defRPr sz="1800">
                <a:latin typeface="Lato" panose="020F0502020204030203" pitchFamily="34" charset="77"/>
              </a:defRPr>
            </a:lvl3pPr>
            <a:lvl4pPr>
              <a:defRPr sz="1600">
                <a:latin typeface="Lato" panose="020F0502020204030203" pitchFamily="34" charset="77"/>
              </a:defRPr>
            </a:lvl4pPr>
            <a:lvl5pPr>
              <a:defRPr sz="1600">
                <a:latin typeface="Lato" panose="020F0502020204030203" pitchFamily="34"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6" name="Google Shape;21;p3">
            <a:extLst>
              <a:ext uri="{FF2B5EF4-FFF2-40B4-BE49-F238E27FC236}">
                <a16:creationId xmlns:a16="http://schemas.microsoft.com/office/drawing/2014/main" id="{0B37F16A-D8D8-0EB9-17F4-D15E20F6E824}"/>
              </a:ext>
            </a:extLst>
          </p:cNvPr>
          <p:cNvPicPr preferRelativeResize="0"/>
          <p:nvPr userDrawn="1"/>
        </p:nvPicPr>
        <p:blipFill rotWithShape="1">
          <a:blip r:embed="rId3" cstate="print">
            <a:alphaModFix/>
            <a:extLst>
              <a:ext uri="{28A0092B-C50C-407E-A947-70E740481C1C}">
                <a14:useLocalDpi xmlns:a14="http://schemas.microsoft.com/office/drawing/2010/main"/>
              </a:ext>
            </a:extLst>
          </a:blip>
          <a:srcRect/>
          <a:stretch/>
        </p:blipFill>
        <p:spPr>
          <a:xfrm>
            <a:off x="10397235" y="6126210"/>
            <a:ext cx="1449022" cy="419626"/>
          </a:xfrm>
          <a:prstGeom prst="rect">
            <a:avLst/>
          </a:prstGeom>
          <a:noFill/>
          <a:ln>
            <a:noFill/>
          </a:ln>
        </p:spPr>
      </p:pic>
    </p:spTree>
    <p:extLst>
      <p:ext uri="{BB962C8B-B14F-4D97-AF65-F5344CB8AC3E}">
        <p14:creationId xmlns:p14="http://schemas.microsoft.com/office/powerpoint/2010/main" val="154870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pic>
        <p:nvPicPr>
          <p:cNvPr id="3" name="Content Placeholder 10" descr="A white and blue background&#10;&#10;AI-generated content may be incorrect.">
            <a:extLst>
              <a:ext uri="{FF2B5EF4-FFF2-40B4-BE49-F238E27FC236}">
                <a16:creationId xmlns:a16="http://schemas.microsoft.com/office/drawing/2014/main" id="{01C9927C-B088-9DA8-8980-A58883225B16}"/>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a:fillRect/>
          </a:stretch>
        </p:blipFill>
        <p:spPr>
          <a:xfrm>
            <a:off x="0" y="0"/>
            <a:ext cx="10284031" cy="6858000"/>
          </a:xfrm>
          <a:prstGeom prst="rect">
            <a:avLst/>
          </a:prstGeom>
        </p:spPr>
      </p:pic>
      <p:sp>
        <p:nvSpPr>
          <p:cNvPr id="2" name="Title 1">
            <a:extLst>
              <a:ext uri="{FF2B5EF4-FFF2-40B4-BE49-F238E27FC236}">
                <a16:creationId xmlns:a16="http://schemas.microsoft.com/office/drawing/2014/main" id="{5DAD6E8A-0EA3-A0E5-141E-68474042CC42}"/>
              </a:ext>
            </a:extLst>
          </p:cNvPr>
          <p:cNvSpPr>
            <a:spLocks noGrp="1"/>
          </p:cNvSpPr>
          <p:nvPr>
            <p:ph type="title"/>
          </p:nvPr>
        </p:nvSpPr>
        <p:spPr>
          <a:xfrm>
            <a:off x="300990" y="228600"/>
            <a:ext cx="11993880" cy="548640"/>
          </a:xfrm>
        </p:spPr>
        <p:txBody>
          <a:bodyPr>
            <a:normAutofit/>
          </a:bodyPr>
          <a:lstStyle>
            <a:lvl1pPr>
              <a:defRPr sz="2800" b="1" i="0">
                <a:solidFill>
                  <a:srgbClr val="005087"/>
                </a:solidFill>
                <a:latin typeface="Lato" panose="020F0502020204030203" pitchFamily="34" charset="77"/>
              </a:defRPr>
            </a:lvl1pPr>
          </a:lstStyle>
          <a:p>
            <a:r>
              <a:rPr lang="en-GB" dirty="0"/>
              <a:t>Click to edit Master title style</a:t>
            </a:r>
            <a:endParaRPr lang="en-US" dirty="0"/>
          </a:p>
        </p:txBody>
      </p:sp>
      <p:pic>
        <p:nvPicPr>
          <p:cNvPr id="4" name="Picture 3">
            <a:extLst>
              <a:ext uri="{FF2B5EF4-FFF2-40B4-BE49-F238E27FC236}">
                <a16:creationId xmlns:a16="http://schemas.microsoft.com/office/drawing/2014/main" id="{231EB87E-D67E-9816-2F2F-E466080F4668}"/>
              </a:ext>
            </a:extLst>
          </p:cNvPr>
          <p:cNvPicPr>
            <a:picLocks noChangeAspect="1"/>
          </p:cNvPicPr>
          <p:nvPr userDrawn="1"/>
        </p:nvPicPr>
        <p:blipFill>
          <a:blip r:embed="rId3"/>
          <a:stretch>
            <a:fillRect/>
          </a:stretch>
        </p:blipFill>
        <p:spPr>
          <a:xfrm>
            <a:off x="353060" y="798022"/>
            <a:ext cx="787400" cy="38100"/>
          </a:xfrm>
          <a:prstGeom prst="rect">
            <a:avLst/>
          </a:prstGeom>
        </p:spPr>
      </p:pic>
      <p:sp>
        <p:nvSpPr>
          <p:cNvPr id="5" name="Content Placeholder 2">
            <a:extLst>
              <a:ext uri="{FF2B5EF4-FFF2-40B4-BE49-F238E27FC236}">
                <a16:creationId xmlns:a16="http://schemas.microsoft.com/office/drawing/2014/main" id="{8FAD9267-FFDE-3469-5089-9DD5EC45C2D3}"/>
              </a:ext>
            </a:extLst>
          </p:cNvPr>
          <p:cNvSpPr>
            <a:spLocks noGrp="1"/>
          </p:cNvSpPr>
          <p:nvPr>
            <p:ph sz="half" idx="1"/>
          </p:nvPr>
        </p:nvSpPr>
        <p:spPr>
          <a:xfrm>
            <a:off x="746760" y="1386238"/>
            <a:ext cx="10633364" cy="4351338"/>
          </a:xfrm>
        </p:spPr>
        <p:txBody>
          <a:bodyPr>
            <a:normAutofit/>
          </a:bodyPr>
          <a:lstStyle>
            <a:lvl1pPr>
              <a:defRPr sz="2400">
                <a:latin typeface="Lato" panose="020F0502020204030203" pitchFamily="34" charset="77"/>
              </a:defRPr>
            </a:lvl1pPr>
            <a:lvl2pPr>
              <a:defRPr sz="2000">
                <a:latin typeface="Lato" panose="020F0502020204030203" pitchFamily="34" charset="77"/>
              </a:defRPr>
            </a:lvl2pPr>
            <a:lvl3pPr>
              <a:defRPr sz="1800">
                <a:latin typeface="Lato" panose="020F0502020204030203" pitchFamily="34" charset="77"/>
              </a:defRPr>
            </a:lvl3pPr>
            <a:lvl4pPr>
              <a:defRPr sz="1600">
                <a:latin typeface="Lato" panose="020F0502020204030203" pitchFamily="34" charset="77"/>
              </a:defRPr>
            </a:lvl4pPr>
            <a:lvl5pPr>
              <a:defRPr sz="1600">
                <a:latin typeface="Lato" panose="020F0502020204030203" pitchFamily="34"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6" name="Google Shape;21;p3">
            <a:extLst>
              <a:ext uri="{FF2B5EF4-FFF2-40B4-BE49-F238E27FC236}">
                <a16:creationId xmlns:a16="http://schemas.microsoft.com/office/drawing/2014/main" id="{C728A13C-28B1-141E-98F4-C5F2B2A2BF01}"/>
              </a:ext>
            </a:extLst>
          </p:cNvPr>
          <p:cNvPicPr preferRelativeResize="0"/>
          <p:nvPr userDrawn="1"/>
        </p:nvPicPr>
        <p:blipFill rotWithShape="1">
          <a:blip r:embed="rId4" cstate="print">
            <a:alphaModFix/>
            <a:extLst>
              <a:ext uri="{28A0092B-C50C-407E-A947-70E740481C1C}">
                <a14:useLocalDpi xmlns:a14="http://schemas.microsoft.com/office/drawing/2010/main"/>
              </a:ext>
            </a:extLst>
          </a:blip>
          <a:srcRect/>
          <a:stretch/>
        </p:blipFill>
        <p:spPr>
          <a:xfrm>
            <a:off x="10397235" y="6126210"/>
            <a:ext cx="1449022" cy="419626"/>
          </a:xfrm>
          <a:prstGeom prst="rect">
            <a:avLst/>
          </a:prstGeom>
          <a:noFill/>
          <a:ln>
            <a:noFill/>
          </a:ln>
        </p:spPr>
      </p:pic>
    </p:spTree>
    <p:extLst>
      <p:ext uri="{BB962C8B-B14F-4D97-AF65-F5344CB8AC3E}">
        <p14:creationId xmlns:p14="http://schemas.microsoft.com/office/powerpoint/2010/main" val="2711880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pic>
        <p:nvPicPr>
          <p:cNvPr id="7" name="Picture 6" descr="A blue square with white lines&#10;&#10;AI-generated content may be incorrect.">
            <a:extLst>
              <a:ext uri="{FF2B5EF4-FFF2-40B4-BE49-F238E27FC236}">
                <a16:creationId xmlns:a16="http://schemas.microsoft.com/office/drawing/2014/main" id="{E8751B5E-7F1B-287E-40A7-BCCD6E69D42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DAD6E8A-0EA3-A0E5-141E-68474042CC42}"/>
              </a:ext>
            </a:extLst>
          </p:cNvPr>
          <p:cNvSpPr>
            <a:spLocks noGrp="1"/>
          </p:cNvSpPr>
          <p:nvPr>
            <p:ph type="title"/>
          </p:nvPr>
        </p:nvSpPr>
        <p:spPr>
          <a:xfrm>
            <a:off x="300990" y="228600"/>
            <a:ext cx="11993880" cy="548640"/>
          </a:xfrm>
        </p:spPr>
        <p:txBody>
          <a:bodyPr>
            <a:normAutofit/>
          </a:bodyPr>
          <a:lstStyle>
            <a:lvl1pPr>
              <a:defRPr sz="2800" b="1" i="0">
                <a:solidFill>
                  <a:schemeClr val="bg1"/>
                </a:solidFill>
                <a:latin typeface="Lato" panose="020F0502020204030203" pitchFamily="34" charset="77"/>
              </a:defRPr>
            </a:lvl1pPr>
          </a:lstStyle>
          <a:p>
            <a:r>
              <a:rPr lang="en-GB" dirty="0"/>
              <a:t>Click to edit Master title style</a:t>
            </a:r>
            <a:endParaRPr lang="en-US" dirty="0"/>
          </a:p>
        </p:txBody>
      </p:sp>
      <p:sp>
        <p:nvSpPr>
          <p:cNvPr id="5" name="Content Placeholder 2">
            <a:extLst>
              <a:ext uri="{FF2B5EF4-FFF2-40B4-BE49-F238E27FC236}">
                <a16:creationId xmlns:a16="http://schemas.microsoft.com/office/drawing/2014/main" id="{8FAD9267-FFDE-3469-5089-9DD5EC45C2D3}"/>
              </a:ext>
            </a:extLst>
          </p:cNvPr>
          <p:cNvSpPr>
            <a:spLocks noGrp="1"/>
          </p:cNvSpPr>
          <p:nvPr>
            <p:ph sz="half" idx="1"/>
          </p:nvPr>
        </p:nvSpPr>
        <p:spPr>
          <a:xfrm>
            <a:off x="746760" y="1386238"/>
            <a:ext cx="10633364" cy="4351338"/>
          </a:xfrm>
        </p:spPr>
        <p:txBody>
          <a:bodyPr>
            <a:normAutofit/>
          </a:bodyPr>
          <a:lstStyle>
            <a:lvl1pPr>
              <a:defRPr sz="2400">
                <a:solidFill>
                  <a:schemeClr val="bg1"/>
                </a:solidFill>
                <a:latin typeface="Lato" panose="020F0502020204030203" pitchFamily="34" charset="77"/>
              </a:defRPr>
            </a:lvl1pPr>
            <a:lvl2pPr>
              <a:defRPr sz="2000">
                <a:solidFill>
                  <a:schemeClr val="bg1"/>
                </a:solidFill>
                <a:latin typeface="Lato" panose="020F0502020204030203" pitchFamily="34" charset="77"/>
              </a:defRPr>
            </a:lvl2pPr>
            <a:lvl3pPr>
              <a:defRPr sz="1800">
                <a:solidFill>
                  <a:schemeClr val="bg1"/>
                </a:solidFill>
                <a:latin typeface="Lato" panose="020F0502020204030203" pitchFamily="34" charset="77"/>
              </a:defRPr>
            </a:lvl3pPr>
            <a:lvl4pPr>
              <a:defRPr sz="1600">
                <a:solidFill>
                  <a:schemeClr val="bg1"/>
                </a:solidFill>
                <a:latin typeface="Lato" panose="020F0502020204030203" pitchFamily="34" charset="77"/>
              </a:defRPr>
            </a:lvl4pPr>
            <a:lvl5pPr>
              <a:defRPr sz="1600">
                <a:solidFill>
                  <a:schemeClr val="bg1"/>
                </a:solidFill>
                <a:latin typeface="Lato" panose="020F0502020204030203" pitchFamily="34"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6" name="Google Shape;21;p3">
            <a:extLst>
              <a:ext uri="{FF2B5EF4-FFF2-40B4-BE49-F238E27FC236}">
                <a16:creationId xmlns:a16="http://schemas.microsoft.com/office/drawing/2014/main" id="{C728A13C-28B1-141E-98F4-C5F2B2A2BF01}"/>
              </a:ext>
            </a:extLst>
          </p:cNvPr>
          <p:cNvPicPr preferRelativeResize="0"/>
          <p:nvPr userDrawn="1"/>
        </p:nvPicPr>
        <p:blipFill rotWithShape="1">
          <a:blip r:embed="rId3" cstate="print">
            <a:alphaModFix/>
            <a:extLst>
              <a:ext uri="{28A0092B-C50C-407E-A947-70E740481C1C}">
                <a14:useLocalDpi xmlns:a14="http://schemas.microsoft.com/office/drawing/2010/main"/>
              </a:ext>
            </a:extLst>
          </a:blip>
          <a:srcRect/>
          <a:stretch/>
        </p:blipFill>
        <p:spPr>
          <a:xfrm>
            <a:off x="10397235" y="6126210"/>
            <a:ext cx="1449022" cy="419626"/>
          </a:xfrm>
          <a:prstGeom prst="rect">
            <a:avLst/>
          </a:prstGeom>
          <a:noFill/>
          <a:ln>
            <a:noFill/>
          </a:ln>
        </p:spPr>
      </p:pic>
      <p:pic>
        <p:nvPicPr>
          <p:cNvPr id="9" name="Picture 8">
            <a:extLst>
              <a:ext uri="{FF2B5EF4-FFF2-40B4-BE49-F238E27FC236}">
                <a16:creationId xmlns:a16="http://schemas.microsoft.com/office/drawing/2014/main" id="{7D72DFC5-3A13-1B17-16F3-3D10945D2E46}"/>
              </a:ext>
            </a:extLst>
          </p:cNvPr>
          <p:cNvPicPr>
            <a:picLocks noChangeAspect="1"/>
          </p:cNvPicPr>
          <p:nvPr userDrawn="1"/>
        </p:nvPicPr>
        <p:blipFill>
          <a:blip r:embed="rId4"/>
          <a:stretch>
            <a:fillRect/>
          </a:stretch>
        </p:blipFill>
        <p:spPr>
          <a:xfrm>
            <a:off x="353060" y="777240"/>
            <a:ext cx="787400" cy="38100"/>
          </a:xfrm>
          <a:prstGeom prst="rect">
            <a:avLst/>
          </a:prstGeom>
        </p:spPr>
      </p:pic>
      <p:pic>
        <p:nvPicPr>
          <p:cNvPr id="10" name="Google Shape;9;p2">
            <a:extLst>
              <a:ext uri="{FF2B5EF4-FFF2-40B4-BE49-F238E27FC236}">
                <a16:creationId xmlns:a16="http://schemas.microsoft.com/office/drawing/2014/main" id="{46FD500B-E15B-296A-F0D8-9DE319D02375}"/>
              </a:ext>
            </a:extLst>
          </p:cNvPr>
          <p:cNvPicPr preferRelativeResize="0"/>
          <p:nvPr userDrawn="1"/>
        </p:nvPicPr>
        <p:blipFill rotWithShape="1">
          <a:blip r:embed="rId5" cstate="print">
            <a:alphaModFix/>
            <a:extLst>
              <a:ext uri="{28A0092B-C50C-407E-A947-70E740481C1C}">
                <a14:useLocalDpi xmlns:a14="http://schemas.microsoft.com/office/drawing/2010/main"/>
              </a:ext>
            </a:extLst>
          </a:blip>
          <a:srcRect/>
          <a:stretch/>
        </p:blipFill>
        <p:spPr>
          <a:xfrm>
            <a:off x="10405834" y="6128953"/>
            <a:ext cx="1428729" cy="413750"/>
          </a:xfrm>
          <a:prstGeom prst="rect">
            <a:avLst/>
          </a:prstGeom>
          <a:noFill/>
          <a:ln>
            <a:noFill/>
          </a:ln>
        </p:spPr>
      </p:pic>
    </p:spTree>
    <p:extLst>
      <p:ext uri="{BB962C8B-B14F-4D97-AF65-F5344CB8AC3E}">
        <p14:creationId xmlns:p14="http://schemas.microsoft.com/office/powerpoint/2010/main" val="1857108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Title and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51BB7-31FF-0800-92E9-FCAED9EA8CFB}"/>
              </a:ext>
            </a:extLst>
          </p:cNvPr>
          <p:cNvSpPr>
            <a:spLocks noGrp="1"/>
          </p:cNvSpPr>
          <p:nvPr>
            <p:ph type="title"/>
          </p:nvPr>
        </p:nvSpPr>
        <p:spPr>
          <a:xfrm>
            <a:off x="297630" y="275607"/>
            <a:ext cx="9048251" cy="548640"/>
          </a:xfrm>
        </p:spPr>
        <p:txBody>
          <a:bodyPr anchor="t">
            <a:normAutofit/>
          </a:bodyPr>
          <a:lstStyle>
            <a:lvl1pPr>
              <a:defRPr sz="2800" b="1" i="0">
                <a:solidFill>
                  <a:srgbClr val="005087"/>
                </a:solidFill>
                <a:latin typeface="Lato" panose="020F0502020204030203" pitchFamily="34" charset="77"/>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564B817-980C-C9BA-231D-A291EEB665C8}"/>
              </a:ext>
            </a:extLst>
          </p:cNvPr>
          <p:cNvSpPr>
            <a:spLocks noGrp="1"/>
          </p:cNvSpPr>
          <p:nvPr>
            <p:ph type="body" idx="1"/>
          </p:nvPr>
        </p:nvSpPr>
        <p:spPr>
          <a:xfrm>
            <a:off x="839788" y="1358537"/>
            <a:ext cx="5157787" cy="548640"/>
          </a:xfrm>
        </p:spPr>
        <p:txBody>
          <a:bodyPr anchor="t">
            <a:normAutofit/>
          </a:bodyPr>
          <a:lstStyle>
            <a:lvl1pPr marL="0" indent="0">
              <a:buNone/>
              <a:defRPr sz="2400" b="1">
                <a:latin typeface="Lato" panose="020F0502020204030203"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9159755-E5C4-B31B-981D-E992FEBD8E6D}"/>
              </a:ext>
            </a:extLst>
          </p:cNvPr>
          <p:cNvSpPr>
            <a:spLocks noGrp="1"/>
          </p:cNvSpPr>
          <p:nvPr>
            <p:ph sz="half" idx="2"/>
          </p:nvPr>
        </p:nvSpPr>
        <p:spPr>
          <a:xfrm>
            <a:off x="839788" y="2051821"/>
            <a:ext cx="5157787" cy="3684588"/>
          </a:xfrm>
        </p:spPr>
        <p:txBody>
          <a:bodyPr>
            <a:normAutofit/>
          </a:bodyPr>
          <a:lstStyle>
            <a:lvl1pPr>
              <a:defRPr sz="2000">
                <a:latin typeface="Lato" panose="020F0502020204030203" pitchFamily="34" charset="77"/>
              </a:defRPr>
            </a:lvl1pPr>
            <a:lvl2pPr>
              <a:defRPr sz="1800">
                <a:latin typeface="Lato" panose="020F0502020204030203" pitchFamily="34" charset="77"/>
              </a:defRPr>
            </a:lvl2pPr>
            <a:lvl3pPr>
              <a:defRPr sz="1600">
                <a:latin typeface="Lato" panose="020F0502020204030203" pitchFamily="34" charset="77"/>
              </a:defRPr>
            </a:lvl3pPr>
            <a:lvl4pPr>
              <a:defRPr sz="1400">
                <a:latin typeface="Lato" panose="020F0502020204030203" pitchFamily="34" charset="77"/>
              </a:defRPr>
            </a:lvl4pPr>
            <a:lvl5pPr>
              <a:defRPr sz="1400">
                <a:latin typeface="Lato" panose="020F0502020204030203" pitchFamily="34"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B48EC35-08BC-360C-6041-F2CA2DE553D6}"/>
              </a:ext>
            </a:extLst>
          </p:cNvPr>
          <p:cNvSpPr>
            <a:spLocks noGrp="1"/>
          </p:cNvSpPr>
          <p:nvPr>
            <p:ph type="body" sz="quarter" idx="3"/>
          </p:nvPr>
        </p:nvSpPr>
        <p:spPr>
          <a:xfrm>
            <a:off x="6172200" y="1358537"/>
            <a:ext cx="5183188" cy="548640"/>
          </a:xfrm>
        </p:spPr>
        <p:txBody>
          <a:bodyPr anchor="t">
            <a:normAutofit/>
          </a:bodyPr>
          <a:lstStyle>
            <a:lvl1pPr marL="0" indent="0">
              <a:buNone/>
              <a:defRPr sz="2400" b="1">
                <a:latin typeface="Lato" panose="020F0502020204030203"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F370B15-0D96-E649-C83E-083E333C967D}"/>
              </a:ext>
            </a:extLst>
          </p:cNvPr>
          <p:cNvSpPr>
            <a:spLocks noGrp="1"/>
          </p:cNvSpPr>
          <p:nvPr>
            <p:ph sz="quarter" idx="4"/>
          </p:nvPr>
        </p:nvSpPr>
        <p:spPr>
          <a:xfrm>
            <a:off x="6172200" y="2051821"/>
            <a:ext cx="5183188" cy="3684588"/>
          </a:xfrm>
        </p:spPr>
        <p:txBody>
          <a:bodyPr>
            <a:normAutofit/>
          </a:bodyPr>
          <a:lstStyle>
            <a:lvl1pPr>
              <a:defRPr sz="2000">
                <a:latin typeface="Lato" panose="020F0502020204030203" pitchFamily="34" charset="77"/>
              </a:defRPr>
            </a:lvl1pPr>
            <a:lvl2pPr>
              <a:defRPr sz="1800">
                <a:latin typeface="Lato" panose="020F0502020204030203" pitchFamily="34" charset="77"/>
              </a:defRPr>
            </a:lvl2pPr>
            <a:lvl3pPr>
              <a:defRPr sz="1600">
                <a:latin typeface="Lato" panose="020F0502020204030203" pitchFamily="34" charset="77"/>
              </a:defRPr>
            </a:lvl3pPr>
            <a:lvl4pPr>
              <a:defRPr sz="1400">
                <a:latin typeface="Lato" panose="020F0502020204030203" pitchFamily="34" charset="77"/>
              </a:defRPr>
            </a:lvl4pPr>
            <a:lvl5pPr>
              <a:defRPr sz="1400">
                <a:latin typeface="Lato" panose="020F0502020204030203" pitchFamily="34"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a:extLst>
              <a:ext uri="{FF2B5EF4-FFF2-40B4-BE49-F238E27FC236}">
                <a16:creationId xmlns:a16="http://schemas.microsoft.com/office/drawing/2014/main" id="{499BF1A4-6015-D074-D16C-C36A1A650A35}"/>
              </a:ext>
            </a:extLst>
          </p:cNvPr>
          <p:cNvPicPr>
            <a:picLocks noChangeAspect="1"/>
          </p:cNvPicPr>
          <p:nvPr userDrawn="1"/>
        </p:nvPicPr>
        <p:blipFill>
          <a:blip r:embed="rId2"/>
          <a:stretch>
            <a:fillRect/>
          </a:stretch>
        </p:blipFill>
        <p:spPr>
          <a:xfrm>
            <a:off x="353060" y="798022"/>
            <a:ext cx="787400" cy="38100"/>
          </a:xfrm>
          <a:prstGeom prst="rect">
            <a:avLst/>
          </a:prstGeom>
        </p:spPr>
      </p:pic>
      <p:pic>
        <p:nvPicPr>
          <p:cNvPr id="12" name="Google Shape;21;p3">
            <a:extLst>
              <a:ext uri="{FF2B5EF4-FFF2-40B4-BE49-F238E27FC236}">
                <a16:creationId xmlns:a16="http://schemas.microsoft.com/office/drawing/2014/main" id="{F2A5B0C5-E7D8-F18F-C53F-7DACC9AB4713}"/>
              </a:ext>
            </a:extLst>
          </p:cNvPr>
          <p:cNvPicPr preferRelativeResize="0"/>
          <p:nvPr userDrawn="1"/>
        </p:nvPicPr>
        <p:blipFill rotWithShape="1">
          <a:blip r:embed="rId3" cstate="print">
            <a:alphaModFix/>
            <a:extLst>
              <a:ext uri="{28A0092B-C50C-407E-A947-70E740481C1C}">
                <a14:useLocalDpi xmlns:a14="http://schemas.microsoft.com/office/drawing/2010/main"/>
              </a:ext>
            </a:extLst>
          </a:blip>
          <a:srcRect/>
          <a:stretch/>
        </p:blipFill>
        <p:spPr>
          <a:xfrm>
            <a:off x="10397235" y="6126210"/>
            <a:ext cx="1449022" cy="419626"/>
          </a:xfrm>
          <a:prstGeom prst="rect">
            <a:avLst/>
          </a:prstGeom>
          <a:noFill/>
          <a:ln>
            <a:noFill/>
          </a:ln>
        </p:spPr>
      </p:pic>
    </p:spTree>
    <p:extLst>
      <p:ext uri="{BB962C8B-B14F-4D97-AF65-F5344CB8AC3E}">
        <p14:creationId xmlns:p14="http://schemas.microsoft.com/office/powerpoint/2010/main" val="201522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Title and Content 5">
    <p:spTree>
      <p:nvGrpSpPr>
        <p:cNvPr id="1" name=""/>
        <p:cNvGrpSpPr/>
        <p:nvPr/>
      </p:nvGrpSpPr>
      <p:grpSpPr>
        <a:xfrm>
          <a:off x="0" y="0"/>
          <a:ext cx="0" cy="0"/>
          <a:chOff x="0" y="0"/>
          <a:chExt cx="0" cy="0"/>
        </a:xfrm>
      </p:grpSpPr>
      <p:pic>
        <p:nvPicPr>
          <p:cNvPr id="13" name="Content Placeholder 10" descr="A white and blue background&#10;&#10;AI-generated content may be incorrect.">
            <a:extLst>
              <a:ext uri="{FF2B5EF4-FFF2-40B4-BE49-F238E27FC236}">
                <a16:creationId xmlns:a16="http://schemas.microsoft.com/office/drawing/2014/main" id="{F9CBAA7D-93A3-94F0-470F-D4CD8D1A8CDA}"/>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a:fillRect/>
          </a:stretch>
        </p:blipFill>
        <p:spPr>
          <a:xfrm>
            <a:off x="0" y="0"/>
            <a:ext cx="10284031" cy="6858000"/>
          </a:xfrm>
          <a:prstGeom prst="rect">
            <a:avLst/>
          </a:prstGeom>
        </p:spPr>
      </p:pic>
      <p:sp>
        <p:nvSpPr>
          <p:cNvPr id="2" name="Title 1">
            <a:extLst>
              <a:ext uri="{FF2B5EF4-FFF2-40B4-BE49-F238E27FC236}">
                <a16:creationId xmlns:a16="http://schemas.microsoft.com/office/drawing/2014/main" id="{8FC51BB7-31FF-0800-92E9-FCAED9EA8CFB}"/>
              </a:ext>
            </a:extLst>
          </p:cNvPr>
          <p:cNvSpPr>
            <a:spLocks noGrp="1"/>
          </p:cNvSpPr>
          <p:nvPr>
            <p:ph type="title"/>
          </p:nvPr>
        </p:nvSpPr>
        <p:spPr>
          <a:xfrm>
            <a:off x="297630" y="275607"/>
            <a:ext cx="9048251" cy="548640"/>
          </a:xfrm>
        </p:spPr>
        <p:txBody>
          <a:bodyPr anchor="t">
            <a:normAutofit/>
          </a:bodyPr>
          <a:lstStyle>
            <a:lvl1pPr>
              <a:defRPr sz="2800" b="1" i="0">
                <a:solidFill>
                  <a:srgbClr val="005087"/>
                </a:solidFill>
                <a:latin typeface="Lato" panose="020F0502020204030203" pitchFamily="34" charset="77"/>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564B817-980C-C9BA-231D-A291EEB665C8}"/>
              </a:ext>
            </a:extLst>
          </p:cNvPr>
          <p:cNvSpPr>
            <a:spLocks noGrp="1"/>
          </p:cNvSpPr>
          <p:nvPr>
            <p:ph type="body" idx="1"/>
          </p:nvPr>
        </p:nvSpPr>
        <p:spPr>
          <a:xfrm>
            <a:off x="839788" y="1358537"/>
            <a:ext cx="5157787" cy="548640"/>
          </a:xfrm>
        </p:spPr>
        <p:txBody>
          <a:bodyPr anchor="t">
            <a:normAutofit/>
          </a:bodyPr>
          <a:lstStyle>
            <a:lvl1pPr marL="0" indent="0">
              <a:buNone/>
              <a:defRPr sz="2400" b="1">
                <a:latin typeface="Lato" panose="020F0502020204030203"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9159755-E5C4-B31B-981D-E992FEBD8E6D}"/>
              </a:ext>
            </a:extLst>
          </p:cNvPr>
          <p:cNvSpPr>
            <a:spLocks noGrp="1"/>
          </p:cNvSpPr>
          <p:nvPr>
            <p:ph sz="half" idx="2"/>
          </p:nvPr>
        </p:nvSpPr>
        <p:spPr>
          <a:xfrm>
            <a:off x="839788" y="2051821"/>
            <a:ext cx="5157787" cy="3684588"/>
          </a:xfrm>
        </p:spPr>
        <p:txBody>
          <a:bodyPr>
            <a:normAutofit/>
          </a:bodyPr>
          <a:lstStyle>
            <a:lvl1pPr>
              <a:defRPr sz="2000">
                <a:latin typeface="Lato" panose="020F0502020204030203" pitchFamily="34" charset="77"/>
              </a:defRPr>
            </a:lvl1pPr>
            <a:lvl2pPr>
              <a:defRPr sz="1800">
                <a:latin typeface="Lato" panose="020F0502020204030203" pitchFamily="34" charset="77"/>
              </a:defRPr>
            </a:lvl2pPr>
            <a:lvl3pPr>
              <a:defRPr sz="1600">
                <a:latin typeface="Lato" panose="020F0502020204030203" pitchFamily="34" charset="77"/>
              </a:defRPr>
            </a:lvl3pPr>
            <a:lvl4pPr>
              <a:defRPr sz="1400">
                <a:latin typeface="Lato" panose="020F0502020204030203" pitchFamily="34" charset="77"/>
              </a:defRPr>
            </a:lvl4pPr>
            <a:lvl5pPr>
              <a:defRPr sz="1400">
                <a:latin typeface="Lato" panose="020F0502020204030203" pitchFamily="34"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B48EC35-08BC-360C-6041-F2CA2DE553D6}"/>
              </a:ext>
            </a:extLst>
          </p:cNvPr>
          <p:cNvSpPr>
            <a:spLocks noGrp="1"/>
          </p:cNvSpPr>
          <p:nvPr>
            <p:ph type="body" sz="quarter" idx="3"/>
          </p:nvPr>
        </p:nvSpPr>
        <p:spPr>
          <a:xfrm>
            <a:off x="6172200" y="1358537"/>
            <a:ext cx="5183188" cy="548640"/>
          </a:xfrm>
        </p:spPr>
        <p:txBody>
          <a:bodyPr anchor="t">
            <a:normAutofit/>
          </a:bodyPr>
          <a:lstStyle>
            <a:lvl1pPr marL="0" indent="0">
              <a:buNone/>
              <a:defRPr sz="2400" b="1">
                <a:latin typeface="Lato" panose="020F0502020204030203"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F370B15-0D96-E649-C83E-083E333C967D}"/>
              </a:ext>
            </a:extLst>
          </p:cNvPr>
          <p:cNvSpPr>
            <a:spLocks noGrp="1"/>
          </p:cNvSpPr>
          <p:nvPr>
            <p:ph sz="quarter" idx="4"/>
          </p:nvPr>
        </p:nvSpPr>
        <p:spPr>
          <a:xfrm>
            <a:off x="6172200" y="2051821"/>
            <a:ext cx="5183188" cy="3684588"/>
          </a:xfrm>
        </p:spPr>
        <p:txBody>
          <a:bodyPr>
            <a:normAutofit/>
          </a:bodyPr>
          <a:lstStyle>
            <a:lvl1pPr>
              <a:defRPr sz="2000">
                <a:latin typeface="Lato" panose="020F0502020204030203" pitchFamily="34" charset="77"/>
              </a:defRPr>
            </a:lvl1pPr>
            <a:lvl2pPr>
              <a:defRPr sz="1800">
                <a:latin typeface="Lato" panose="020F0502020204030203" pitchFamily="34" charset="77"/>
              </a:defRPr>
            </a:lvl2pPr>
            <a:lvl3pPr>
              <a:defRPr sz="1600">
                <a:latin typeface="Lato" panose="020F0502020204030203" pitchFamily="34" charset="77"/>
              </a:defRPr>
            </a:lvl3pPr>
            <a:lvl4pPr>
              <a:defRPr sz="1400">
                <a:latin typeface="Lato" panose="020F0502020204030203" pitchFamily="34" charset="77"/>
              </a:defRPr>
            </a:lvl4pPr>
            <a:lvl5pPr>
              <a:defRPr sz="1400">
                <a:latin typeface="Lato" panose="020F0502020204030203" pitchFamily="34"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a:extLst>
              <a:ext uri="{FF2B5EF4-FFF2-40B4-BE49-F238E27FC236}">
                <a16:creationId xmlns:a16="http://schemas.microsoft.com/office/drawing/2014/main" id="{499BF1A4-6015-D074-D16C-C36A1A650A35}"/>
              </a:ext>
            </a:extLst>
          </p:cNvPr>
          <p:cNvPicPr>
            <a:picLocks noChangeAspect="1"/>
          </p:cNvPicPr>
          <p:nvPr userDrawn="1"/>
        </p:nvPicPr>
        <p:blipFill>
          <a:blip r:embed="rId3"/>
          <a:stretch>
            <a:fillRect/>
          </a:stretch>
        </p:blipFill>
        <p:spPr>
          <a:xfrm>
            <a:off x="353060" y="798022"/>
            <a:ext cx="787400" cy="38100"/>
          </a:xfrm>
          <a:prstGeom prst="rect">
            <a:avLst/>
          </a:prstGeom>
        </p:spPr>
      </p:pic>
      <p:pic>
        <p:nvPicPr>
          <p:cNvPr id="12" name="Google Shape;21;p3">
            <a:extLst>
              <a:ext uri="{FF2B5EF4-FFF2-40B4-BE49-F238E27FC236}">
                <a16:creationId xmlns:a16="http://schemas.microsoft.com/office/drawing/2014/main" id="{F2A5B0C5-E7D8-F18F-C53F-7DACC9AB4713}"/>
              </a:ext>
            </a:extLst>
          </p:cNvPr>
          <p:cNvPicPr preferRelativeResize="0"/>
          <p:nvPr userDrawn="1"/>
        </p:nvPicPr>
        <p:blipFill rotWithShape="1">
          <a:blip r:embed="rId4" cstate="print">
            <a:alphaModFix/>
            <a:extLst>
              <a:ext uri="{28A0092B-C50C-407E-A947-70E740481C1C}">
                <a14:useLocalDpi xmlns:a14="http://schemas.microsoft.com/office/drawing/2010/main"/>
              </a:ext>
            </a:extLst>
          </a:blip>
          <a:srcRect/>
          <a:stretch/>
        </p:blipFill>
        <p:spPr>
          <a:xfrm>
            <a:off x="10397235" y="6126210"/>
            <a:ext cx="1449022" cy="419626"/>
          </a:xfrm>
          <a:prstGeom prst="rect">
            <a:avLst/>
          </a:prstGeom>
          <a:noFill/>
          <a:ln>
            <a:noFill/>
          </a:ln>
        </p:spPr>
      </p:pic>
    </p:spTree>
    <p:extLst>
      <p:ext uri="{BB962C8B-B14F-4D97-AF65-F5344CB8AC3E}">
        <p14:creationId xmlns:p14="http://schemas.microsoft.com/office/powerpoint/2010/main" val="287014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Title and Content 6">
    <p:spTree>
      <p:nvGrpSpPr>
        <p:cNvPr id="1" name=""/>
        <p:cNvGrpSpPr/>
        <p:nvPr/>
      </p:nvGrpSpPr>
      <p:grpSpPr>
        <a:xfrm>
          <a:off x="0" y="0"/>
          <a:ext cx="0" cy="0"/>
          <a:chOff x="0" y="0"/>
          <a:chExt cx="0" cy="0"/>
        </a:xfrm>
      </p:grpSpPr>
      <p:pic>
        <p:nvPicPr>
          <p:cNvPr id="7" name="Picture 6" descr="A blue square with white lines&#10;&#10;AI-generated content may be incorrect.">
            <a:extLst>
              <a:ext uri="{FF2B5EF4-FFF2-40B4-BE49-F238E27FC236}">
                <a16:creationId xmlns:a16="http://schemas.microsoft.com/office/drawing/2014/main" id="{505B2654-2CF7-1BBB-1C4F-58048DE48BD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FC51BB7-31FF-0800-92E9-FCAED9EA8CFB}"/>
              </a:ext>
            </a:extLst>
          </p:cNvPr>
          <p:cNvSpPr>
            <a:spLocks noGrp="1"/>
          </p:cNvSpPr>
          <p:nvPr>
            <p:ph type="title"/>
          </p:nvPr>
        </p:nvSpPr>
        <p:spPr>
          <a:xfrm>
            <a:off x="297630" y="275607"/>
            <a:ext cx="9048251" cy="548640"/>
          </a:xfrm>
        </p:spPr>
        <p:txBody>
          <a:bodyPr anchor="t">
            <a:normAutofit/>
          </a:bodyPr>
          <a:lstStyle>
            <a:lvl1pPr>
              <a:defRPr sz="2800" b="1" i="0">
                <a:solidFill>
                  <a:schemeClr val="bg1"/>
                </a:solidFill>
                <a:latin typeface="Lato" panose="020F0502020204030203" pitchFamily="34" charset="77"/>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564B817-980C-C9BA-231D-A291EEB665C8}"/>
              </a:ext>
            </a:extLst>
          </p:cNvPr>
          <p:cNvSpPr>
            <a:spLocks noGrp="1"/>
          </p:cNvSpPr>
          <p:nvPr>
            <p:ph type="body" idx="1"/>
          </p:nvPr>
        </p:nvSpPr>
        <p:spPr>
          <a:xfrm>
            <a:off x="839788" y="1358537"/>
            <a:ext cx="5157787" cy="548640"/>
          </a:xfrm>
        </p:spPr>
        <p:txBody>
          <a:bodyPr anchor="t">
            <a:normAutofit/>
          </a:bodyPr>
          <a:lstStyle>
            <a:lvl1pPr marL="0" indent="0">
              <a:buNone/>
              <a:defRPr sz="2400" b="1">
                <a:solidFill>
                  <a:schemeClr val="bg1"/>
                </a:solidFill>
                <a:latin typeface="Lato" panose="020F0502020204030203"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69159755-E5C4-B31B-981D-E992FEBD8E6D}"/>
              </a:ext>
            </a:extLst>
          </p:cNvPr>
          <p:cNvSpPr>
            <a:spLocks noGrp="1"/>
          </p:cNvSpPr>
          <p:nvPr>
            <p:ph sz="half" idx="2"/>
          </p:nvPr>
        </p:nvSpPr>
        <p:spPr>
          <a:xfrm>
            <a:off x="839788" y="2051821"/>
            <a:ext cx="5157787" cy="3684588"/>
          </a:xfrm>
        </p:spPr>
        <p:txBody>
          <a:bodyPr>
            <a:normAutofit/>
          </a:bodyPr>
          <a:lstStyle>
            <a:lvl1pPr>
              <a:defRPr sz="2000">
                <a:solidFill>
                  <a:schemeClr val="bg1"/>
                </a:solidFill>
                <a:latin typeface="Lato" panose="020F0502020204030203" pitchFamily="34" charset="77"/>
              </a:defRPr>
            </a:lvl1pPr>
            <a:lvl2pPr>
              <a:defRPr sz="1800">
                <a:solidFill>
                  <a:schemeClr val="bg1"/>
                </a:solidFill>
                <a:latin typeface="Lato" panose="020F0502020204030203" pitchFamily="34" charset="77"/>
              </a:defRPr>
            </a:lvl2pPr>
            <a:lvl3pPr>
              <a:defRPr sz="1600">
                <a:solidFill>
                  <a:schemeClr val="bg1"/>
                </a:solidFill>
                <a:latin typeface="Lato" panose="020F0502020204030203" pitchFamily="34" charset="77"/>
              </a:defRPr>
            </a:lvl3pPr>
            <a:lvl4pPr>
              <a:defRPr sz="1400">
                <a:solidFill>
                  <a:schemeClr val="bg1"/>
                </a:solidFill>
                <a:latin typeface="Lato" panose="020F0502020204030203" pitchFamily="34" charset="77"/>
              </a:defRPr>
            </a:lvl4pPr>
            <a:lvl5pPr>
              <a:defRPr sz="1400">
                <a:solidFill>
                  <a:schemeClr val="bg1"/>
                </a:solidFill>
                <a:latin typeface="Lato" panose="020F0502020204030203" pitchFamily="34"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B48EC35-08BC-360C-6041-F2CA2DE553D6}"/>
              </a:ext>
            </a:extLst>
          </p:cNvPr>
          <p:cNvSpPr>
            <a:spLocks noGrp="1"/>
          </p:cNvSpPr>
          <p:nvPr>
            <p:ph type="body" sz="quarter" idx="3"/>
          </p:nvPr>
        </p:nvSpPr>
        <p:spPr>
          <a:xfrm>
            <a:off x="6172200" y="1358537"/>
            <a:ext cx="5183188" cy="548640"/>
          </a:xfrm>
        </p:spPr>
        <p:txBody>
          <a:bodyPr anchor="t">
            <a:normAutofit/>
          </a:bodyPr>
          <a:lstStyle>
            <a:lvl1pPr marL="0" indent="0">
              <a:buNone/>
              <a:defRPr sz="2400" b="1">
                <a:solidFill>
                  <a:schemeClr val="bg1"/>
                </a:solidFill>
                <a:latin typeface="Lato" panose="020F0502020204030203"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F370B15-0D96-E649-C83E-083E333C967D}"/>
              </a:ext>
            </a:extLst>
          </p:cNvPr>
          <p:cNvSpPr>
            <a:spLocks noGrp="1"/>
          </p:cNvSpPr>
          <p:nvPr>
            <p:ph sz="quarter" idx="4"/>
          </p:nvPr>
        </p:nvSpPr>
        <p:spPr>
          <a:xfrm>
            <a:off x="6172200" y="2051821"/>
            <a:ext cx="5183188" cy="3684588"/>
          </a:xfrm>
        </p:spPr>
        <p:txBody>
          <a:bodyPr>
            <a:normAutofit/>
          </a:bodyPr>
          <a:lstStyle>
            <a:lvl1pPr>
              <a:defRPr sz="2000">
                <a:solidFill>
                  <a:schemeClr val="bg1"/>
                </a:solidFill>
                <a:latin typeface="Lato" panose="020F0502020204030203" pitchFamily="34" charset="77"/>
              </a:defRPr>
            </a:lvl1pPr>
            <a:lvl2pPr>
              <a:defRPr sz="1800">
                <a:solidFill>
                  <a:schemeClr val="bg1"/>
                </a:solidFill>
                <a:latin typeface="Lato" panose="020F0502020204030203" pitchFamily="34" charset="77"/>
              </a:defRPr>
            </a:lvl2pPr>
            <a:lvl3pPr>
              <a:defRPr sz="1600">
                <a:solidFill>
                  <a:schemeClr val="bg1"/>
                </a:solidFill>
                <a:latin typeface="Lato" panose="020F0502020204030203" pitchFamily="34" charset="77"/>
              </a:defRPr>
            </a:lvl3pPr>
            <a:lvl4pPr>
              <a:defRPr sz="1400">
                <a:solidFill>
                  <a:schemeClr val="bg1"/>
                </a:solidFill>
                <a:latin typeface="Lato" panose="020F0502020204030203" pitchFamily="34" charset="77"/>
              </a:defRPr>
            </a:lvl4pPr>
            <a:lvl5pPr>
              <a:defRPr sz="1400">
                <a:solidFill>
                  <a:schemeClr val="bg1"/>
                </a:solidFill>
                <a:latin typeface="Lato" panose="020F0502020204030203" pitchFamily="34"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2" name="Google Shape;21;p3">
            <a:extLst>
              <a:ext uri="{FF2B5EF4-FFF2-40B4-BE49-F238E27FC236}">
                <a16:creationId xmlns:a16="http://schemas.microsoft.com/office/drawing/2014/main" id="{F2A5B0C5-E7D8-F18F-C53F-7DACC9AB4713}"/>
              </a:ext>
            </a:extLst>
          </p:cNvPr>
          <p:cNvPicPr preferRelativeResize="0"/>
          <p:nvPr userDrawn="1"/>
        </p:nvPicPr>
        <p:blipFill rotWithShape="1">
          <a:blip r:embed="rId3" cstate="print">
            <a:alphaModFix/>
            <a:extLst>
              <a:ext uri="{28A0092B-C50C-407E-A947-70E740481C1C}">
                <a14:useLocalDpi xmlns:a14="http://schemas.microsoft.com/office/drawing/2010/main"/>
              </a:ext>
            </a:extLst>
          </a:blip>
          <a:srcRect/>
          <a:stretch/>
        </p:blipFill>
        <p:spPr>
          <a:xfrm>
            <a:off x="10397235" y="6126210"/>
            <a:ext cx="1449022" cy="419626"/>
          </a:xfrm>
          <a:prstGeom prst="rect">
            <a:avLst/>
          </a:prstGeom>
          <a:noFill/>
          <a:ln>
            <a:noFill/>
          </a:ln>
        </p:spPr>
      </p:pic>
      <p:pic>
        <p:nvPicPr>
          <p:cNvPr id="8" name="Picture 7">
            <a:extLst>
              <a:ext uri="{FF2B5EF4-FFF2-40B4-BE49-F238E27FC236}">
                <a16:creationId xmlns:a16="http://schemas.microsoft.com/office/drawing/2014/main" id="{2A3B91D6-8D13-7DDC-E388-943D68C5D553}"/>
              </a:ext>
            </a:extLst>
          </p:cNvPr>
          <p:cNvPicPr>
            <a:picLocks noChangeAspect="1"/>
          </p:cNvPicPr>
          <p:nvPr userDrawn="1"/>
        </p:nvPicPr>
        <p:blipFill>
          <a:blip r:embed="rId4"/>
          <a:stretch>
            <a:fillRect/>
          </a:stretch>
        </p:blipFill>
        <p:spPr>
          <a:xfrm>
            <a:off x="353060" y="777240"/>
            <a:ext cx="787400" cy="38100"/>
          </a:xfrm>
          <a:prstGeom prst="rect">
            <a:avLst/>
          </a:prstGeom>
        </p:spPr>
      </p:pic>
    </p:spTree>
    <p:extLst>
      <p:ext uri="{BB962C8B-B14F-4D97-AF65-F5344CB8AC3E}">
        <p14:creationId xmlns:p14="http://schemas.microsoft.com/office/powerpoint/2010/main" val="2860218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387B1-712F-35FF-6AB5-2079C3196721}"/>
              </a:ext>
            </a:extLst>
          </p:cNvPr>
          <p:cNvSpPr>
            <a:spLocks noGrp="1"/>
          </p:cNvSpPr>
          <p:nvPr>
            <p:ph type="title" hasCustomPrompt="1"/>
          </p:nvPr>
        </p:nvSpPr>
        <p:spPr>
          <a:xfrm>
            <a:off x="3662083" y="3429000"/>
            <a:ext cx="7162800" cy="935356"/>
          </a:xfrm>
        </p:spPr>
        <p:txBody>
          <a:bodyPr anchor="t">
            <a:normAutofit/>
          </a:bodyPr>
          <a:lstStyle>
            <a:lvl1pPr>
              <a:defRPr sz="4000" b="1" i="0">
                <a:solidFill>
                  <a:schemeClr val="bg1"/>
                </a:solidFill>
                <a:latin typeface="Lato" panose="020F0502020204030203" pitchFamily="34" charset="77"/>
              </a:defRPr>
            </a:lvl1pPr>
          </a:lstStyle>
          <a:p>
            <a:r>
              <a:rPr lang="en-GB" dirty="0"/>
              <a:t>Click to edit title</a:t>
            </a:r>
            <a:endParaRPr lang="en-US" dirty="0"/>
          </a:p>
        </p:txBody>
      </p:sp>
      <p:pic>
        <p:nvPicPr>
          <p:cNvPr id="3" name="Google Shape;9;p2">
            <a:extLst>
              <a:ext uri="{FF2B5EF4-FFF2-40B4-BE49-F238E27FC236}">
                <a16:creationId xmlns:a16="http://schemas.microsoft.com/office/drawing/2014/main" id="{0D6FF065-96D8-9A5E-FFF8-8B748B358A51}"/>
              </a:ext>
            </a:extLst>
          </p:cNvPr>
          <p:cNvPicPr preferRelativeResize="0"/>
          <p:nvPr userDrawn="1"/>
        </p:nvPicPr>
        <p:blipFill rotWithShape="1">
          <a:blip r:embed="rId2" cstate="print">
            <a:alphaModFix/>
            <a:extLst>
              <a:ext uri="{28A0092B-C50C-407E-A947-70E740481C1C}">
                <a14:useLocalDpi xmlns:a14="http://schemas.microsoft.com/office/drawing/2010/main"/>
              </a:ext>
            </a:extLst>
          </a:blip>
          <a:srcRect/>
          <a:stretch/>
        </p:blipFill>
        <p:spPr>
          <a:xfrm>
            <a:off x="10405834" y="6128953"/>
            <a:ext cx="1428729" cy="413750"/>
          </a:xfrm>
          <a:prstGeom prst="rect">
            <a:avLst/>
          </a:prstGeom>
          <a:noFill/>
          <a:ln>
            <a:noFill/>
          </a:ln>
        </p:spPr>
      </p:pic>
    </p:spTree>
    <p:extLst>
      <p:ext uri="{BB962C8B-B14F-4D97-AF65-F5344CB8AC3E}">
        <p14:creationId xmlns:p14="http://schemas.microsoft.com/office/powerpoint/2010/main" val="22732453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540D22C-135E-D5F3-FB7D-AAF37604D8F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6033"/>
            <a:ext cx="12192000" cy="6858000"/>
          </a:xfrm>
          <a:prstGeom prst="rect">
            <a:avLst/>
          </a:prstGeom>
        </p:spPr>
      </p:pic>
      <p:sp>
        <p:nvSpPr>
          <p:cNvPr id="2" name="Title 1">
            <a:extLst>
              <a:ext uri="{FF2B5EF4-FFF2-40B4-BE49-F238E27FC236}">
                <a16:creationId xmlns:a16="http://schemas.microsoft.com/office/drawing/2014/main" id="{FBF387B1-712F-35FF-6AB5-2079C3196721}"/>
              </a:ext>
            </a:extLst>
          </p:cNvPr>
          <p:cNvSpPr>
            <a:spLocks noGrp="1"/>
          </p:cNvSpPr>
          <p:nvPr>
            <p:ph type="title" hasCustomPrompt="1"/>
          </p:nvPr>
        </p:nvSpPr>
        <p:spPr>
          <a:xfrm>
            <a:off x="3662083" y="3429000"/>
            <a:ext cx="7162800" cy="935356"/>
          </a:xfrm>
        </p:spPr>
        <p:txBody>
          <a:bodyPr anchor="t">
            <a:normAutofit/>
          </a:bodyPr>
          <a:lstStyle>
            <a:lvl1pPr>
              <a:defRPr sz="4000" b="1" i="0">
                <a:solidFill>
                  <a:schemeClr val="bg1"/>
                </a:solidFill>
                <a:latin typeface="Lato" panose="020F0502020204030203" pitchFamily="34" charset="77"/>
              </a:defRPr>
            </a:lvl1pPr>
          </a:lstStyle>
          <a:p>
            <a:r>
              <a:rPr lang="en-GB" dirty="0"/>
              <a:t>Click to edit title</a:t>
            </a:r>
            <a:endParaRPr lang="en-US" dirty="0"/>
          </a:p>
        </p:txBody>
      </p:sp>
      <p:pic>
        <p:nvPicPr>
          <p:cNvPr id="3" name="Google Shape;9;p2">
            <a:extLst>
              <a:ext uri="{FF2B5EF4-FFF2-40B4-BE49-F238E27FC236}">
                <a16:creationId xmlns:a16="http://schemas.microsoft.com/office/drawing/2014/main" id="{0D6FF065-96D8-9A5E-FFF8-8B748B358A51}"/>
              </a:ext>
            </a:extLst>
          </p:cNvPr>
          <p:cNvPicPr preferRelativeResize="0"/>
          <p:nvPr userDrawn="1"/>
        </p:nvPicPr>
        <p:blipFill rotWithShape="1">
          <a:blip r:embed="rId3" cstate="print">
            <a:alphaModFix/>
            <a:extLst>
              <a:ext uri="{28A0092B-C50C-407E-A947-70E740481C1C}">
                <a14:useLocalDpi xmlns:a14="http://schemas.microsoft.com/office/drawing/2010/main"/>
              </a:ext>
            </a:extLst>
          </a:blip>
          <a:srcRect/>
          <a:stretch/>
        </p:blipFill>
        <p:spPr>
          <a:xfrm>
            <a:off x="10405834" y="6128953"/>
            <a:ext cx="1428729" cy="413750"/>
          </a:xfrm>
          <a:prstGeom prst="rect">
            <a:avLst/>
          </a:prstGeom>
          <a:noFill/>
          <a:ln>
            <a:noFill/>
          </a:ln>
        </p:spPr>
      </p:pic>
    </p:spTree>
    <p:extLst>
      <p:ext uri="{BB962C8B-B14F-4D97-AF65-F5344CB8AC3E}">
        <p14:creationId xmlns:p14="http://schemas.microsoft.com/office/powerpoint/2010/main" val="8564066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Slide 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540D22C-135E-D5F3-FB7D-AAF37604D8F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6033"/>
            <a:ext cx="12192000" cy="6858000"/>
          </a:xfrm>
          <a:prstGeom prst="rect">
            <a:avLst/>
          </a:prstGeom>
        </p:spPr>
      </p:pic>
      <p:sp>
        <p:nvSpPr>
          <p:cNvPr id="2" name="Title 1">
            <a:extLst>
              <a:ext uri="{FF2B5EF4-FFF2-40B4-BE49-F238E27FC236}">
                <a16:creationId xmlns:a16="http://schemas.microsoft.com/office/drawing/2014/main" id="{FBF387B1-712F-35FF-6AB5-2079C3196721}"/>
              </a:ext>
            </a:extLst>
          </p:cNvPr>
          <p:cNvSpPr>
            <a:spLocks noGrp="1"/>
          </p:cNvSpPr>
          <p:nvPr>
            <p:ph type="title" hasCustomPrompt="1"/>
          </p:nvPr>
        </p:nvSpPr>
        <p:spPr>
          <a:xfrm>
            <a:off x="3662083" y="3429000"/>
            <a:ext cx="7162800" cy="935356"/>
          </a:xfrm>
        </p:spPr>
        <p:txBody>
          <a:bodyPr anchor="t">
            <a:normAutofit/>
          </a:bodyPr>
          <a:lstStyle>
            <a:lvl1pPr>
              <a:defRPr sz="4000" b="1" i="0">
                <a:solidFill>
                  <a:schemeClr val="bg1"/>
                </a:solidFill>
                <a:latin typeface="Lato" panose="020F0502020204030203" pitchFamily="34" charset="77"/>
              </a:defRPr>
            </a:lvl1pPr>
          </a:lstStyle>
          <a:p>
            <a:r>
              <a:rPr lang="en-GB" dirty="0"/>
              <a:t>Click to edit title</a:t>
            </a:r>
            <a:endParaRPr lang="en-US" dirty="0"/>
          </a:p>
        </p:txBody>
      </p:sp>
      <p:pic>
        <p:nvPicPr>
          <p:cNvPr id="3" name="Google Shape;9;p2">
            <a:extLst>
              <a:ext uri="{FF2B5EF4-FFF2-40B4-BE49-F238E27FC236}">
                <a16:creationId xmlns:a16="http://schemas.microsoft.com/office/drawing/2014/main" id="{0D6FF065-96D8-9A5E-FFF8-8B748B358A51}"/>
              </a:ext>
            </a:extLst>
          </p:cNvPr>
          <p:cNvPicPr preferRelativeResize="0"/>
          <p:nvPr userDrawn="1"/>
        </p:nvPicPr>
        <p:blipFill rotWithShape="1">
          <a:blip r:embed="rId3" cstate="print">
            <a:alphaModFix/>
            <a:extLst>
              <a:ext uri="{28A0092B-C50C-407E-A947-70E740481C1C}">
                <a14:useLocalDpi xmlns:a14="http://schemas.microsoft.com/office/drawing/2010/main"/>
              </a:ext>
            </a:extLst>
          </a:blip>
          <a:srcRect/>
          <a:stretch/>
        </p:blipFill>
        <p:spPr>
          <a:xfrm>
            <a:off x="10405834" y="6128953"/>
            <a:ext cx="1428729" cy="413750"/>
          </a:xfrm>
          <a:prstGeom prst="rect">
            <a:avLst/>
          </a:prstGeom>
          <a:noFill/>
          <a:ln>
            <a:noFill/>
          </a:ln>
        </p:spPr>
      </p:pic>
    </p:spTree>
    <p:extLst>
      <p:ext uri="{BB962C8B-B14F-4D97-AF65-F5344CB8AC3E}">
        <p14:creationId xmlns:p14="http://schemas.microsoft.com/office/powerpoint/2010/main" val="2782744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Slide 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540D22C-135E-D5F3-FB7D-AAF37604D8F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6033"/>
            <a:ext cx="12192000" cy="6858000"/>
          </a:xfrm>
          <a:prstGeom prst="rect">
            <a:avLst/>
          </a:prstGeom>
        </p:spPr>
      </p:pic>
      <p:sp>
        <p:nvSpPr>
          <p:cNvPr id="2" name="Title 1">
            <a:extLst>
              <a:ext uri="{FF2B5EF4-FFF2-40B4-BE49-F238E27FC236}">
                <a16:creationId xmlns:a16="http://schemas.microsoft.com/office/drawing/2014/main" id="{FBF387B1-712F-35FF-6AB5-2079C3196721}"/>
              </a:ext>
            </a:extLst>
          </p:cNvPr>
          <p:cNvSpPr>
            <a:spLocks noGrp="1"/>
          </p:cNvSpPr>
          <p:nvPr>
            <p:ph type="title" hasCustomPrompt="1"/>
          </p:nvPr>
        </p:nvSpPr>
        <p:spPr>
          <a:xfrm>
            <a:off x="3662083" y="3429000"/>
            <a:ext cx="7162800" cy="935356"/>
          </a:xfrm>
        </p:spPr>
        <p:txBody>
          <a:bodyPr anchor="t">
            <a:normAutofit/>
          </a:bodyPr>
          <a:lstStyle>
            <a:lvl1pPr>
              <a:defRPr sz="4000" b="1" i="0">
                <a:solidFill>
                  <a:schemeClr val="bg1"/>
                </a:solidFill>
                <a:latin typeface="Lato" panose="020F0502020204030203" pitchFamily="34" charset="77"/>
              </a:defRPr>
            </a:lvl1pPr>
          </a:lstStyle>
          <a:p>
            <a:r>
              <a:rPr lang="en-GB" dirty="0"/>
              <a:t>Click to edit title</a:t>
            </a:r>
            <a:endParaRPr lang="en-US" dirty="0"/>
          </a:p>
        </p:txBody>
      </p:sp>
      <p:pic>
        <p:nvPicPr>
          <p:cNvPr id="3" name="Google Shape;9;p2">
            <a:extLst>
              <a:ext uri="{FF2B5EF4-FFF2-40B4-BE49-F238E27FC236}">
                <a16:creationId xmlns:a16="http://schemas.microsoft.com/office/drawing/2014/main" id="{0D6FF065-96D8-9A5E-FFF8-8B748B358A51}"/>
              </a:ext>
            </a:extLst>
          </p:cNvPr>
          <p:cNvPicPr preferRelativeResize="0"/>
          <p:nvPr userDrawn="1"/>
        </p:nvPicPr>
        <p:blipFill rotWithShape="1">
          <a:blip r:embed="rId3" cstate="print">
            <a:alphaModFix/>
            <a:extLst>
              <a:ext uri="{28A0092B-C50C-407E-A947-70E740481C1C}">
                <a14:useLocalDpi xmlns:a14="http://schemas.microsoft.com/office/drawing/2010/main"/>
              </a:ext>
            </a:extLst>
          </a:blip>
          <a:srcRect/>
          <a:stretch/>
        </p:blipFill>
        <p:spPr>
          <a:xfrm>
            <a:off x="10405834" y="6128953"/>
            <a:ext cx="1428729" cy="413750"/>
          </a:xfrm>
          <a:prstGeom prst="rect">
            <a:avLst/>
          </a:prstGeom>
          <a:noFill/>
          <a:ln>
            <a:noFill/>
          </a:ln>
        </p:spPr>
      </p:pic>
    </p:spTree>
    <p:extLst>
      <p:ext uri="{BB962C8B-B14F-4D97-AF65-F5344CB8AC3E}">
        <p14:creationId xmlns:p14="http://schemas.microsoft.com/office/powerpoint/2010/main" val="2149070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Picture 2" descr="A blue square with white lines&#10;&#10;AI-generated content may be incorrect.">
            <a:extLst>
              <a:ext uri="{FF2B5EF4-FFF2-40B4-BE49-F238E27FC236}">
                <a16:creationId xmlns:a16="http://schemas.microsoft.com/office/drawing/2014/main" id="{9FD39D15-355F-711F-8AB2-F8614910E50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Google Shape;42;p5">
            <a:extLst>
              <a:ext uri="{FF2B5EF4-FFF2-40B4-BE49-F238E27FC236}">
                <a16:creationId xmlns:a16="http://schemas.microsoft.com/office/drawing/2014/main" id="{1543FA15-BE1E-4756-FC05-F3F55B579D2C}"/>
              </a:ext>
            </a:extLst>
          </p:cNvPr>
          <p:cNvSpPr txBox="1"/>
          <p:nvPr userDrawn="1"/>
        </p:nvSpPr>
        <p:spPr>
          <a:xfrm>
            <a:off x="926853" y="760846"/>
            <a:ext cx="2592871" cy="49551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b="0" i="0" u="none" strike="noStrike" cap="none" dirty="0">
                <a:solidFill>
                  <a:schemeClr val="bg1"/>
                </a:solidFill>
                <a:latin typeface="Arial"/>
                <a:ea typeface="Arial"/>
                <a:cs typeface="Arial"/>
                <a:sym typeface="Arial"/>
              </a:rPr>
              <a:t>Thank you</a:t>
            </a:r>
            <a:endParaRPr dirty="0">
              <a:solidFill>
                <a:schemeClr val="bg1"/>
              </a:solidFill>
            </a:endParaRPr>
          </a:p>
          <a:p>
            <a:pPr marL="0" marR="0" lvl="0" indent="0" algn="l" rtl="0">
              <a:spcBef>
                <a:spcPts val="1200"/>
              </a:spcBef>
              <a:spcAft>
                <a:spcPts val="0"/>
              </a:spcAft>
              <a:buNone/>
            </a:pPr>
            <a:r>
              <a:rPr lang="en-US" sz="2600" b="0" i="0" u="none" strike="noStrike" cap="none" dirty="0">
                <a:solidFill>
                  <a:schemeClr val="bg1"/>
                </a:solidFill>
                <a:latin typeface="Arial"/>
                <a:ea typeface="Arial"/>
                <a:cs typeface="Arial"/>
                <a:sym typeface="Arial"/>
              </a:rPr>
              <a:t>Siyabulela</a:t>
            </a:r>
            <a:endParaRPr dirty="0">
              <a:solidFill>
                <a:schemeClr val="bg1"/>
              </a:solidFill>
            </a:endParaRPr>
          </a:p>
          <a:p>
            <a:pPr marL="0" marR="0" lvl="0" indent="0" algn="l" defTabSz="914400" rtl="0" eaLnBrk="1" fontAlgn="auto" latinLnBrk="0" hangingPunct="1">
              <a:lnSpc>
                <a:spcPct val="100000"/>
              </a:lnSpc>
              <a:spcBef>
                <a:spcPts val="1200"/>
              </a:spcBef>
              <a:spcAft>
                <a:spcPts val="0"/>
              </a:spcAft>
              <a:buClrTx/>
              <a:buSzTx/>
              <a:buFontTx/>
              <a:buNone/>
              <a:tabLst/>
              <a:defRPr/>
            </a:pPr>
            <a:r>
              <a:rPr lang="en-US" sz="2600" b="0" i="0" u="none" strike="noStrike" cap="none" dirty="0">
                <a:solidFill>
                  <a:schemeClr val="bg1"/>
                </a:solidFill>
                <a:latin typeface="Arial"/>
                <a:ea typeface="Arial"/>
                <a:cs typeface="Arial"/>
                <a:sym typeface="Arial"/>
              </a:rPr>
              <a:t>Siyabonga</a:t>
            </a:r>
          </a:p>
          <a:p>
            <a:pPr marL="0" marR="0" lvl="0" indent="0" algn="l" defTabSz="914400" rtl="0" eaLnBrk="1" fontAlgn="auto" latinLnBrk="0" hangingPunct="1">
              <a:lnSpc>
                <a:spcPct val="100000"/>
              </a:lnSpc>
              <a:spcBef>
                <a:spcPts val="1200"/>
              </a:spcBef>
              <a:spcAft>
                <a:spcPts val="0"/>
              </a:spcAft>
              <a:buClrTx/>
              <a:buSzTx/>
              <a:buFontTx/>
              <a:buNone/>
              <a:tabLst/>
              <a:defRPr/>
            </a:pPr>
            <a:r>
              <a:rPr lang="en-ZA" sz="2800" b="0" i="0" dirty="0" err="1">
                <a:solidFill>
                  <a:schemeClr val="bg1"/>
                </a:solidFill>
                <a:effectLst/>
                <a:latin typeface="Arial" panose="020B0604020202020204" pitchFamily="34" charset="0"/>
              </a:rPr>
              <a:t>Siyathokoza</a:t>
            </a:r>
            <a:endParaRPr lang="en-US" sz="2600" b="0" i="0" u="none" strike="noStrike" cap="none" dirty="0">
              <a:solidFill>
                <a:schemeClr val="bg1"/>
              </a:solidFill>
              <a:latin typeface="Arial"/>
              <a:ea typeface="Arial"/>
              <a:cs typeface="Arial"/>
              <a:sym typeface="Arial"/>
            </a:endParaRPr>
          </a:p>
          <a:p>
            <a:pPr marL="0" marR="0" lvl="0" indent="0" algn="l" rtl="0">
              <a:spcBef>
                <a:spcPts val="1200"/>
              </a:spcBef>
              <a:spcAft>
                <a:spcPts val="0"/>
              </a:spcAft>
              <a:buNone/>
            </a:pPr>
            <a:r>
              <a:rPr lang="en-US" sz="2600" b="0" i="0" u="none" strike="noStrike" cap="none" dirty="0" err="1">
                <a:solidFill>
                  <a:schemeClr val="bg1"/>
                </a:solidFill>
                <a:latin typeface="Arial"/>
                <a:ea typeface="Arial"/>
                <a:cs typeface="Arial"/>
                <a:sym typeface="Arial"/>
              </a:rPr>
              <a:t>Dankie</a:t>
            </a:r>
            <a:endParaRPr sz="2600" b="0" i="0" u="none" strike="noStrike" cap="none" dirty="0">
              <a:solidFill>
                <a:schemeClr val="bg1"/>
              </a:solidFill>
              <a:latin typeface="Arial"/>
              <a:ea typeface="Arial"/>
              <a:cs typeface="Arial"/>
              <a:sym typeface="Arial"/>
            </a:endParaRPr>
          </a:p>
          <a:p>
            <a:pPr marL="0" marR="0" lvl="0" indent="0" algn="l" rtl="0">
              <a:spcBef>
                <a:spcPts val="1200"/>
              </a:spcBef>
              <a:spcAft>
                <a:spcPts val="0"/>
              </a:spcAft>
              <a:buNone/>
            </a:pPr>
            <a:r>
              <a:rPr lang="en-US" sz="2600" b="0" i="0" u="none" strike="noStrike" cap="none" dirty="0">
                <a:solidFill>
                  <a:schemeClr val="bg1"/>
                </a:solidFill>
                <a:latin typeface="Arial"/>
                <a:ea typeface="Arial"/>
                <a:cs typeface="Arial"/>
                <a:sym typeface="Arial"/>
              </a:rPr>
              <a:t>Re a </a:t>
            </a:r>
            <a:r>
              <a:rPr lang="en-US" sz="2600" b="0" i="0" u="none" strike="noStrike" cap="none" dirty="0" err="1">
                <a:solidFill>
                  <a:schemeClr val="bg1"/>
                </a:solidFill>
                <a:latin typeface="Arial"/>
                <a:ea typeface="Arial"/>
                <a:cs typeface="Arial"/>
                <a:sym typeface="Arial"/>
              </a:rPr>
              <a:t>leboga</a:t>
            </a:r>
            <a:endParaRPr sz="2600" b="0" i="0" u="none" strike="noStrike" cap="none" dirty="0">
              <a:solidFill>
                <a:schemeClr val="bg1"/>
              </a:solidFill>
              <a:latin typeface="Arial"/>
              <a:ea typeface="Arial"/>
              <a:cs typeface="Arial"/>
              <a:sym typeface="Arial"/>
            </a:endParaRPr>
          </a:p>
          <a:p>
            <a:pPr marL="0" marR="0" lvl="0" indent="0" algn="l" rtl="0">
              <a:spcBef>
                <a:spcPts val="1200"/>
              </a:spcBef>
              <a:spcAft>
                <a:spcPts val="0"/>
              </a:spcAft>
              <a:buNone/>
            </a:pPr>
            <a:r>
              <a:rPr lang="en-US" sz="2600" b="0" i="0" u="none" strike="noStrike" cap="none" dirty="0">
                <a:solidFill>
                  <a:schemeClr val="bg1"/>
                </a:solidFill>
                <a:latin typeface="Arial"/>
                <a:ea typeface="Arial"/>
                <a:cs typeface="Arial"/>
                <a:sym typeface="Arial"/>
              </a:rPr>
              <a:t>Re a </a:t>
            </a:r>
            <a:r>
              <a:rPr lang="en-US" sz="2600" b="0" i="0" u="none" strike="noStrike" cap="none" dirty="0" err="1">
                <a:solidFill>
                  <a:schemeClr val="bg1"/>
                </a:solidFill>
                <a:latin typeface="Arial"/>
                <a:ea typeface="Arial"/>
                <a:cs typeface="Arial"/>
                <a:sym typeface="Arial"/>
              </a:rPr>
              <a:t>leboha</a:t>
            </a:r>
            <a:endParaRPr sz="2600" b="0" i="0" u="none" strike="noStrike" cap="none" dirty="0">
              <a:solidFill>
                <a:schemeClr val="bg1"/>
              </a:solidFill>
              <a:latin typeface="Arial"/>
              <a:ea typeface="Arial"/>
              <a:cs typeface="Arial"/>
              <a:sym typeface="Arial"/>
            </a:endParaRPr>
          </a:p>
          <a:p>
            <a:pPr marL="0" marR="0" lvl="0" indent="0" algn="l" rtl="0">
              <a:spcBef>
                <a:spcPts val="1200"/>
              </a:spcBef>
              <a:spcAft>
                <a:spcPts val="0"/>
              </a:spcAft>
              <a:buNone/>
            </a:pPr>
            <a:r>
              <a:rPr lang="en-US" sz="2600" b="0" i="0" u="none" strike="noStrike" cap="none" dirty="0">
                <a:solidFill>
                  <a:schemeClr val="bg1"/>
                </a:solidFill>
                <a:latin typeface="Arial"/>
                <a:ea typeface="Arial"/>
                <a:cs typeface="Arial"/>
                <a:sym typeface="Arial"/>
              </a:rPr>
              <a:t>Ro </a:t>
            </a:r>
            <a:r>
              <a:rPr lang="en-US" sz="2600" b="0" i="0" u="none" strike="noStrike" cap="none" dirty="0" err="1">
                <a:solidFill>
                  <a:schemeClr val="bg1"/>
                </a:solidFill>
                <a:latin typeface="Arial"/>
                <a:ea typeface="Arial"/>
                <a:cs typeface="Arial"/>
                <a:sym typeface="Arial"/>
              </a:rPr>
              <a:t>livhuwa</a:t>
            </a:r>
            <a:endParaRPr lang="en-US" sz="2600" b="0" i="0" u="none" strike="noStrike" cap="none" dirty="0">
              <a:solidFill>
                <a:schemeClr val="bg1"/>
              </a:solidFill>
              <a:latin typeface="Arial"/>
              <a:ea typeface="Arial"/>
              <a:cs typeface="Arial"/>
              <a:sym typeface="Arial"/>
            </a:endParaRPr>
          </a:p>
          <a:p>
            <a:pPr marL="0" marR="0" lvl="0" indent="0" algn="l" rtl="0">
              <a:spcBef>
                <a:spcPts val="1200"/>
              </a:spcBef>
              <a:spcAft>
                <a:spcPts val="0"/>
              </a:spcAft>
              <a:buNone/>
            </a:pPr>
            <a:r>
              <a:rPr lang="en-US" sz="2600" b="0" i="0" u="none" strike="noStrike" cap="none" dirty="0">
                <a:solidFill>
                  <a:schemeClr val="bg1"/>
                </a:solidFill>
                <a:latin typeface="Arial"/>
                <a:ea typeface="Arial"/>
                <a:cs typeface="Arial"/>
                <a:sym typeface="Arial"/>
              </a:rPr>
              <a:t>Ha </a:t>
            </a:r>
            <a:r>
              <a:rPr lang="en-US" sz="2600" b="0" i="0" u="none" strike="noStrike" cap="none" dirty="0" err="1">
                <a:solidFill>
                  <a:schemeClr val="bg1"/>
                </a:solidFill>
                <a:latin typeface="Arial"/>
                <a:ea typeface="Arial"/>
                <a:cs typeface="Arial"/>
                <a:sym typeface="Arial"/>
              </a:rPr>
              <a:t>khensa</a:t>
            </a:r>
            <a:endParaRPr sz="2600" b="0" i="0" u="none" strike="noStrike" cap="none" dirty="0">
              <a:solidFill>
                <a:schemeClr val="bg1"/>
              </a:solidFill>
              <a:latin typeface="Arial"/>
              <a:ea typeface="Arial"/>
              <a:cs typeface="Arial"/>
              <a:sym typeface="Arial"/>
            </a:endParaRPr>
          </a:p>
        </p:txBody>
      </p:sp>
      <p:pic>
        <p:nvPicPr>
          <p:cNvPr id="5" name="Picture 4">
            <a:extLst>
              <a:ext uri="{FF2B5EF4-FFF2-40B4-BE49-F238E27FC236}">
                <a16:creationId xmlns:a16="http://schemas.microsoft.com/office/drawing/2014/main" id="{00971B5C-AC95-3ED1-7107-CC27B0FC184F}"/>
              </a:ext>
            </a:extLst>
          </p:cNvPr>
          <p:cNvPicPr>
            <a:picLocks noChangeAspect="1"/>
          </p:cNvPicPr>
          <p:nvPr userDrawn="1"/>
        </p:nvPicPr>
        <p:blipFill>
          <a:blip r:embed="rId3"/>
          <a:srcRect t="2360" r="14696"/>
          <a:stretch>
            <a:fillRect/>
          </a:stretch>
        </p:blipFill>
        <p:spPr>
          <a:xfrm>
            <a:off x="1714816" y="-1"/>
            <a:ext cx="10477184" cy="5581097"/>
          </a:xfrm>
          <a:prstGeom prst="rect">
            <a:avLst/>
          </a:prstGeom>
        </p:spPr>
      </p:pic>
      <p:pic>
        <p:nvPicPr>
          <p:cNvPr id="6" name="Google Shape;9;p2">
            <a:extLst>
              <a:ext uri="{FF2B5EF4-FFF2-40B4-BE49-F238E27FC236}">
                <a16:creationId xmlns:a16="http://schemas.microsoft.com/office/drawing/2014/main" id="{DB9FEDB6-EC1E-879A-9DBD-AABE67F55A51}"/>
              </a:ext>
            </a:extLst>
          </p:cNvPr>
          <p:cNvPicPr preferRelativeResize="0"/>
          <p:nvPr userDrawn="1"/>
        </p:nvPicPr>
        <p:blipFill rotWithShape="1">
          <a:blip r:embed="rId4" cstate="print">
            <a:alphaModFix/>
            <a:extLst>
              <a:ext uri="{28A0092B-C50C-407E-A947-70E740481C1C}">
                <a14:useLocalDpi xmlns:a14="http://schemas.microsoft.com/office/drawing/2010/main"/>
              </a:ext>
            </a:extLst>
          </a:blip>
          <a:srcRect/>
          <a:stretch/>
        </p:blipFill>
        <p:spPr>
          <a:xfrm>
            <a:off x="10405834" y="6128953"/>
            <a:ext cx="1428729" cy="413750"/>
          </a:xfrm>
          <a:prstGeom prst="rect">
            <a:avLst/>
          </a:prstGeom>
          <a:noFill/>
          <a:ln>
            <a:noFill/>
          </a:ln>
        </p:spPr>
      </p:pic>
    </p:spTree>
    <p:extLst>
      <p:ext uri="{BB962C8B-B14F-4D97-AF65-F5344CB8AC3E}">
        <p14:creationId xmlns:p14="http://schemas.microsoft.com/office/powerpoint/2010/main" val="35121471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25EF099-6547-5937-037F-56C5EB9050BD}"/>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2371856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9CC5E45-09BE-88E6-2EFE-86398715301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8651262" y="5347571"/>
            <a:ext cx="3912343" cy="1735897"/>
          </a:xfrm>
          <a:prstGeom prst="rect">
            <a:avLst/>
          </a:prstGeom>
        </p:spPr>
      </p:pic>
      <p:pic>
        <p:nvPicPr>
          <p:cNvPr id="3" name="Picture 2">
            <a:extLst>
              <a:ext uri="{FF2B5EF4-FFF2-40B4-BE49-F238E27FC236}">
                <a16:creationId xmlns:a16="http://schemas.microsoft.com/office/drawing/2014/main" id="{3975FB17-C938-6FB8-D234-28790914B961}"/>
              </a:ext>
            </a:extLst>
          </p:cNvPr>
          <p:cNvPicPr>
            <a:picLocks noChangeAspect="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4335021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AC2B997-E67B-7F09-82A9-756A7E7A168B}"/>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2" name="Title 1">
            <a:extLst>
              <a:ext uri="{FF2B5EF4-FFF2-40B4-BE49-F238E27FC236}">
                <a16:creationId xmlns:a16="http://schemas.microsoft.com/office/drawing/2014/main" id="{119969C6-6CFA-3CD5-E116-F81E28A4A7A3}"/>
              </a:ext>
            </a:extLst>
          </p:cNvPr>
          <p:cNvSpPr>
            <a:spLocks noGrp="1"/>
          </p:cNvSpPr>
          <p:nvPr>
            <p:ph type="title"/>
          </p:nvPr>
        </p:nvSpPr>
        <p:spPr>
          <a:xfrm>
            <a:off x="6497638" y="457200"/>
            <a:ext cx="4854569" cy="816796"/>
          </a:xfrm>
        </p:spPr>
        <p:txBody>
          <a:bodyPr anchor="b"/>
          <a:lstStyle>
            <a:lvl1pPr>
              <a:defRPr sz="3200">
                <a:solidFill>
                  <a:srgbClr val="003D68"/>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BB125625-163B-BD5F-526C-447D2A2D70B4}"/>
              </a:ext>
            </a:extLst>
          </p:cNvPr>
          <p:cNvSpPr>
            <a:spLocks noGrp="1"/>
          </p:cNvSpPr>
          <p:nvPr>
            <p:ph idx="1"/>
          </p:nvPr>
        </p:nvSpPr>
        <p:spPr>
          <a:xfrm>
            <a:off x="5180012" y="1841157"/>
            <a:ext cx="6172200" cy="36657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E8FE479-75E1-6E4E-26B3-F343F7DED1F6}"/>
              </a:ext>
            </a:extLst>
          </p:cNvPr>
          <p:cNvSpPr>
            <a:spLocks noGrp="1"/>
          </p:cNvSpPr>
          <p:nvPr>
            <p:ph type="body" sz="half" idx="2"/>
          </p:nvPr>
        </p:nvSpPr>
        <p:spPr>
          <a:xfrm>
            <a:off x="839788" y="1841157"/>
            <a:ext cx="3932237" cy="36657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cxnSp>
        <p:nvCxnSpPr>
          <p:cNvPr id="9" name="Straight Connector 8">
            <a:extLst>
              <a:ext uri="{FF2B5EF4-FFF2-40B4-BE49-F238E27FC236}">
                <a16:creationId xmlns:a16="http://schemas.microsoft.com/office/drawing/2014/main" id="{6441A23B-622B-B6E8-EF5F-71658B12E4DF}"/>
              </a:ext>
            </a:extLst>
          </p:cNvPr>
          <p:cNvCxnSpPr>
            <a:cxnSpLocks/>
          </p:cNvCxnSpPr>
          <p:nvPr userDrawn="1"/>
        </p:nvCxnSpPr>
        <p:spPr>
          <a:xfrm>
            <a:off x="6198229" y="345989"/>
            <a:ext cx="0" cy="1037968"/>
          </a:xfrm>
          <a:prstGeom prst="line">
            <a:avLst/>
          </a:prstGeom>
          <a:ln>
            <a:solidFill>
              <a:srgbClr val="003D68"/>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6498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D6E8A-0EA3-A0E5-141E-68474042CC4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8680154-2944-EF2C-93F1-96BA506BD39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DFF3085-2972-9DB3-2EDD-F0699F334324}"/>
              </a:ext>
            </a:extLst>
          </p:cNvPr>
          <p:cNvSpPr>
            <a:spLocks noGrp="1"/>
          </p:cNvSpPr>
          <p:nvPr>
            <p:ph type="dt" sz="half" idx="10"/>
          </p:nvPr>
        </p:nvSpPr>
        <p:spPr/>
        <p:txBody>
          <a:bodyPr/>
          <a:lstStyle/>
          <a:p>
            <a:fld id="{9E01251B-DE43-C04F-A281-F2A2D3DBE8D4}" type="datetimeFigureOut">
              <a:rPr lang="en-US" smtClean="0"/>
              <a:t>9/18/2026</a:t>
            </a:fld>
            <a:endParaRPr lang="en-US"/>
          </a:p>
        </p:txBody>
      </p:sp>
      <p:sp>
        <p:nvSpPr>
          <p:cNvPr id="5" name="Footer Placeholder 4">
            <a:extLst>
              <a:ext uri="{FF2B5EF4-FFF2-40B4-BE49-F238E27FC236}">
                <a16:creationId xmlns:a16="http://schemas.microsoft.com/office/drawing/2014/main" id="{A88B55C3-15A3-C4C1-9933-F3AAC41FDB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B5DF5E-F70C-6FBA-4834-8C1D71A758E5}"/>
              </a:ext>
            </a:extLst>
          </p:cNvPr>
          <p:cNvSpPr>
            <a:spLocks noGrp="1"/>
          </p:cNvSpPr>
          <p:nvPr>
            <p:ph type="sldNum" sz="quarter" idx="12"/>
          </p:nvPr>
        </p:nvSpPr>
        <p:spPr/>
        <p:txBody>
          <a:bodyPr/>
          <a:lstStyle/>
          <a:p>
            <a:fld id="{EDA5A8D4-BE60-E549-A077-7E68DA784770}" type="slidenum">
              <a:rPr lang="en-US" smtClean="0"/>
              <a:t>‹#›</a:t>
            </a:fld>
            <a:endParaRPr lang="en-US"/>
          </a:p>
        </p:txBody>
      </p:sp>
    </p:spTree>
    <p:extLst>
      <p:ext uri="{BB962C8B-B14F-4D97-AF65-F5344CB8AC3E}">
        <p14:creationId xmlns:p14="http://schemas.microsoft.com/office/powerpoint/2010/main" val="1394135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8F269B-9D3E-D3D2-19F2-2872F5F8E2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2C8B848-537E-6DCF-693C-A652360AF1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EFF8EA1-1331-D2BF-7452-1C6AA49F5B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Lato" panose="020F0502020204030203" pitchFamily="34" charset="77"/>
              </a:defRPr>
            </a:lvl1pPr>
          </a:lstStyle>
          <a:p>
            <a:fld id="{9E01251B-DE43-C04F-A281-F2A2D3DBE8D4}" type="datetimeFigureOut">
              <a:rPr lang="en-US" smtClean="0"/>
              <a:pPr/>
              <a:t>9/18/2026</a:t>
            </a:fld>
            <a:endParaRPr lang="en-US"/>
          </a:p>
        </p:txBody>
      </p:sp>
      <p:sp>
        <p:nvSpPr>
          <p:cNvPr id="5" name="Footer Placeholder 4">
            <a:extLst>
              <a:ext uri="{FF2B5EF4-FFF2-40B4-BE49-F238E27FC236}">
                <a16:creationId xmlns:a16="http://schemas.microsoft.com/office/drawing/2014/main" id="{C1045176-F6FB-2799-A469-83EF20E965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Lato" panose="020F0502020204030203" pitchFamily="34" charset="77"/>
              </a:defRPr>
            </a:lvl1pPr>
          </a:lstStyle>
          <a:p>
            <a:endParaRPr lang="en-US"/>
          </a:p>
        </p:txBody>
      </p:sp>
      <p:sp>
        <p:nvSpPr>
          <p:cNvPr id="6" name="Slide Number Placeholder 5">
            <a:extLst>
              <a:ext uri="{FF2B5EF4-FFF2-40B4-BE49-F238E27FC236}">
                <a16:creationId xmlns:a16="http://schemas.microsoft.com/office/drawing/2014/main" id="{758E33F8-B531-EF0F-A5E1-0A54863C8B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Lato" panose="020F0502020204030203" pitchFamily="34" charset="77"/>
              </a:defRPr>
            </a:lvl1pPr>
          </a:lstStyle>
          <a:p>
            <a:fld id="{EDA5A8D4-BE60-E549-A077-7E68DA784770}" type="slidenum">
              <a:rPr lang="en-US" smtClean="0"/>
              <a:pPr/>
              <a:t>‹#›</a:t>
            </a:fld>
            <a:endParaRPr lang="en-US"/>
          </a:p>
        </p:txBody>
      </p:sp>
    </p:spTree>
    <p:extLst>
      <p:ext uri="{BB962C8B-B14F-4D97-AF65-F5344CB8AC3E}">
        <p14:creationId xmlns:p14="http://schemas.microsoft.com/office/powerpoint/2010/main" val="3871816278"/>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50" r:id="rId6"/>
    <p:sldLayoutId id="2147483661" r:id="rId7"/>
    <p:sldLayoutId id="2147483662" r:id="rId8"/>
    <p:sldLayoutId id="2147483663" r:id="rId9"/>
    <p:sldLayoutId id="2147483653" r:id="rId10"/>
    <p:sldLayoutId id="2147483664" r:id="rId11"/>
    <p:sldLayoutId id="2147483651" r:id="rId12"/>
    <p:sldLayoutId id="2147483670" r:id="rId13"/>
    <p:sldLayoutId id="2147483671" r:id="rId14"/>
    <p:sldLayoutId id="2147483672" r:id="rId15"/>
    <p:sldLayoutId id="2147483649" r:id="rId16"/>
    <p:sldLayoutId id="2147483674" r:id="rId17"/>
    <p:sldLayoutId id="2147483675" r:id="rId18"/>
    <p:sldLayoutId id="2147483676" r:id="rId19"/>
    <p:sldLayoutId id="2147483677" r:id="rId20"/>
  </p:sldLayoutIdLst>
  <p:txStyles>
    <p:titleStyle>
      <a:lvl1pPr algn="l" defTabSz="914400" rtl="0" eaLnBrk="1" latinLnBrk="0" hangingPunct="1">
        <a:lnSpc>
          <a:spcPct val="90000"/>
        </a:lnSpc>
        <a:spcBef>
          <a:spcPct val="0"/>
        </a:spcBef>
        <a:buNone/>
        <a:defRPr sz="4400" kern="1200">
          <a:solidFill>
            <a:schemeClr val="tx1"/>
          </a:solidFill>
          <a:latin typeface="Lato"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23.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23.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cid:image001.png@01DC54BD.0ACDBDC0"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3.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23.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17.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20.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8AB5377-29A0-554F-891D-27CB3FBF96A3}"/>
              </a:ext>
            </a:extLst>
          </p:cNvPr>
          <p:cNvPicPr>
            <a:picLocks noChangeAspect="1"/>
          </p:cNvPicPr>
          <p:nvPr/>
        </p:nvPicPr>
        <p:blipFill>
          <a:blip r:embed="rId3"/>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47CA8B4-6B8E-65C4-D1D4-96F59F4F87A6}"/>
              </a:ext>
            </a:extLst>
          </p:cNvPr>
          <p:cNvSpPr txBox="1">
            <a:spLocks/>
          </p:cNvSpPr>
          <p:nvPr/>
        </p:nvSpPr>
        <p:spPr>
          <a:xfrm>
            <a:off x="218342" y="5010793"/>
            <a:ext cx="7162800" cy="935356"/>
          </a:xfrm>
          <a:prstGeom prst="rect">
            <a:avLst/>
          </a:prstGeom>
        </p:spPr>
        <p:txBody>
          <a:bodyPr anchor="t">
            <a:normAutofit/>
          </a:bodyPr>
          <a:lstStyle>
            <a:lvl1pPr algn="l" defTabSz="914400" rtl="0" eaLnBrk="1" latinLnBrk="0" hangingPunct="1">
              <a:lnSpc>
                <a:spcPct val="90000"/>
              </a:lnSpc>
              <a:spcBef>
                <a:spcPct val="0"/>
              </a:spcBef>
              <a:buNone/>
              <a:defRPr sz="4000" b="1" i="0" kern="1200">
                <a:solidFill>
                  <a:schemeClr val="bg1"/>
                </a:solidFill>
                <a:latin typeface="Lato" panose="020F0502020204030203" pitchFamily="34" charset="77"/>
                <a:ea typeface="+mj-ea"/>
                <a:cs typeface="+mj-cs"/>
              </a:defRPr>
            </a:lvl1pPr>
          </a:lstStyle>
          <a:p>
            <a:r>
              <a:rPr lang="en-GB" sz="2800" dirty="0">
                <a:solidFill>
                  <a:schemeClr val="tx2">
                    <a:lumMod val="90000"/>
                    <a:lumOff val="10000"/>
                  </a:schemeClr>
                </a:solidFill>
                <a:latin typeface="Lato" panose="020F0502020204030203" pitchFamily="34" charset="0"/>
                <a:ea typeface="Tahoma" panose="020B0604030504040204" pitchFamily="34" charset="0"/>
                <a:cs typeface="Tahoma" panose="020B0604030504040204" pitchFamily="34" charset="0"/>
              </a:rPr>
              <a:t>Diesel Refund Registration</a:t>
            </a:r>
            <a:endParaRPr lang="en-US" sz="2800" dirty="0">
              <a:solidFill>
                <a:schemeClr val="tx2">
                  <a:lumMod val="90000"/>
                  <a:lumOff val="10000"/>
                </a:schemeClr>
              </a:solidFill>
              <a:latin typeface="Lato" panose="020F0502020204030203"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14004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C2E64B4F-DBB2-0EF1-92D0-6ADD7C466A91}"/>
              </a:ext>
            </a:extLst>
          </p:cNvPr>
          <p:cNvSpPr>
            <a:spLocks noGrp="1"/>
          </p:cNvSpPr>
          <p:nvPr>
            <p:ph type="title"/>
          </p:nvPr>
        </p:nvSpPr>
        <p:spPr>
          <a:xfrm>
            <a:off x="6354782" y="301082"/>
            <a:ext cx="4030319" cy="816796"/>
          </a:xfrm>
        </p:spPr>
        <p:txBody>
          <a:bodyPr vert="horz" lIns="91440" tIns="45720" rIns="91440" bIns="45720" rtlCol="0" anchor="b">
            <a:normAutofit/>
          </a:bodyPr>
          <a:lstStyle/>
          <a:p>
            <a:r>
              <a:rPr lang="en-US" sz="2400" b="1" dirty="0"/>
              <a:t>Points of discussion</a:t>
            </a:r>
          </a:p>
        </p:txBody>
      </p:sp>
      <p:pic>
        <p:nvPicPr>
          <p:cNvPr id="4" name="Picture 3">
            <a:extLst>
              <a:ext uri="{FF2B5EF4-FFF2-40B4-BE49-F238E27FC236}">
                <a16:creationId xmlns:a16="http://schemas.microsoft.com/office/drawing/2014/main" id="{914D98A8-31CC-DA47-6111-04AD0FECB3A1}"/>
              </a:ext>
            </a:extLst>
          </p:cNvPr>
          <p:cNvPicPr>
            <a:picLocks noChangeAspect="1"/>
          </p:cNvPicPr>
          <p:nvPr/>
        </p:nvPicPr>
        <p:blipFill>
          <a:blip r:embed="rId3"/>
          <a:srcRect t="30178" r="1" b="30178"/>
          <a:stretch>
            <a:fillRect/>
          </a:stretch>
        </p:blipFill>
        <p:spPr>
          <a:xfrm>
            <a:off x="5723709" y="1596104"/>
            <a:ext cx="6172200" cy="3665791"/>
          </a:xfrm>
          <a:prstGeom prst="rect">
            <a:avLst/>
          </a:prstGeom>
          <a:noFill/>
        </p:spPr>
      </p:pic>
      <p:sp>
        <p:nvSpPr>
          <p:cNvPr id="2" name="Content Placeholder 2">
            <a:extLst>
              <a:ext uri="{FF2B5EF4-FFF2-40B4-BE49-F238E27FC236}">
                <a16:creationId xmlns:a16="http://schemas.microsoft.com/office/drawing/2014/main" id="{8AFB8C23-B468-C254-6170-55084F148C23}"/>
              </a:ext>
            </a:extLst>
          </p:cNvPr>
          <p:cNvSpPr txBox="1">
            <a:spLocks/>
          </p:cNvSpPr>
          <p:nvPr/>
        </p:nvSpPr>
        <p:spPr>
          <a:xfrm>
            <a:off x="296091" y="1421294"/>
            <a:ext cx="5412260" cy="384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kern="1200" dirty="0">
                <a:latin typeface="Lato" panose="020F0502020204030203" pitchFamily="34" charset="77"/>
                <a:ea typeface="+mn-ea"/>
                <a:cs typeface="+mn-cs"/>
              </a:rPr>
              <a:t>1. Context and Background</a:t>
            </a:r>
          </a:p>
          <a:p>
            <a:pPr marL="0" indent="0">
              <a:buNone/>
            </a:pPr>
            <a:r>
              <a:rPr lang="en-GB" sz="1800" kern="1200" dirty="0">
                <a:latin typeface="Lato" panose="020F0502020204030203" pitchFamily="34" charset="77"/>
                <a:ea typeface="+mn-ea"/>
                <a:cs typeface="+mn-cs"/>
              </a:rPr>
              <a:t>2. New Rules for Diesel Refund Registration</a:t>
            </a:r>
          </a:p>
          <a:p>
            <a:pPr marL="0" indent="0">
              <a:buNone/>
            </a:pPr>
            <a:r>
              <a:rPr lang="en-GB" sz="1800" kern="1200" dirty="0">
                <a:latin typeface="Lato" panose="020F0502020204030203" pitchFamily="34" charset="77"/>
                <a:ea typeface="+mn-ea"/>
                <a:cs typeface="+mn-cs"/>
              </a:rPr>
              <a:t>3. Requirement to Register for Diesel Refund</a:t>
            </a:r>
          </a:p>
          <a:p>
            <a:pPr marL="0" indent="0">
              <a:buNone/>
            </a:pPr>
            <a:r>
              <a:rPr lang="en-GB" sz="1800" kern="1200" dirty="0">
                <a:latin typeface="Lato" panose="020F0502020204030203" pitchFamily="34" charset="77"/>
                <a:ea typeface="+mn-ea"/>
                <a:cs typeface="+mn-cs"/>
              </a:rPr>
              <a:t>4. </a:t>
            </a:r>
            <a:r>
              <a:rPr lang="en-ZA" sz="1800" kern="1200" dirty="0">
                <a:latin typeface="Lato" panose="020F0502020204030203" pitchFamily="34" charset="77"/>
                <a:ea typeface="+mn-ea"/>
                <a:cs typeface="+mn-cs"/>
              </a:rPr>
              <a:t>Benefits of Modernising Diesel Refunds Scheme</a:t>
            </a:r>
            <a:endParaRPr lang="en-GB" sz="1800" kern="1200" dirty="0">
              <a:latin typeface="Lato" panose="020F0502020204030203" pitchFamily="34" charset="77"/>
              <a:ea typeface="+mn-ea"/>
              <a:cs typeface="+mn-cs"/>
            </a:endParaRPr>
          </a:p>
          <a:p>
            <a:pPr marL="0" indent="0">
              <a:buNone/>
            </a:pPr>
            <a:r>
              <a:rPr lang="en-GB" sz="1800" kern="1200" dirty="0">
                <a:latin typeface="Lato" panose="020F0502020204030203" pitchFamily="34" charset="77"/>
                <a:ea typeface="+mn-ea"/>
                <a:cs typeface="+mn-cs"/>
              </a:rPr>
              <a:t>5. Diesel Refund Registration Process</a:t>
            </a:r>
          </a:p>
          <a:p>
            <a:pPr marL="0" indent="0">
              <a:buNone/>
            </a:pPr>
            <a:r>
              <a:rPr lang="en-GB" sz="1800" kern="1200" dirty="0">
                <a:latin typeface="Lato" panose="020F0502020204030203" pitchFamily="34" charset="77"/>
                <a:ea typeface="+mn-ea"/>
                <a:cs typeface="+mn-cs"/>
              </a:rPr>
              <a:t>6. Diesel Refund Program Progress</a:t>
            </a:r>
          </a:p>
          <a:p>
            <a:pPr marL="0" indent="0">
              <a:buNone/>
            </a:pPr>
            <a:r>
              <a:rPr lang="en-GB" sz="1800" kern="1200" dirty="0">
                <a:latin typeface="Lato" panose="020F0502020204030203" pitchFamily="34" charset="77"/>
                <a:ea typeface="+mn-ea"/>
                <a:cs typeface="+mn-cs"/>
              </a:rPr>
              <a:t>7. eFiling Application Submission</a:t>
            </a:r>
          </a:p>
          <a:p>
            <a:pPr marL="0" indent="0">
              <a:buNone/>
            </a:pPr>
            <a:r>
              <a:rPr lang="en-GB" sz="1800" kern="1200" dirty="0">
                <a:latin typeface="Lato" panose="020F0502020204030203" pitchFamily="34" charset="77"/>
                <a:ea typeface="+mn-ea"/>
                <a:cs typeface="+mn-cs"/>
              </a:rPr>
              <a:t>8. Digital Channels and Support</a:t>
            </a:r>
          </a:p>
          <a:p>
            <a:pPr marL="0" indent="0">
              <a:buNone/>
            </a:pPr>
            <a:r>
              <a:rPr lang="en-GB" sz="1800" kern="1200" dirty="0">
                <a:latin typeface="Lato" panose="020F0502020204030203" pitchFamily="34" charset="77"/>
                <a:ea typeface="+mn-ea"/>
                <a:cs typeface="+mn-cs"/>
              </a:rPr>
              <a:t>9. Frequently Asked Questions</a:t>
            </a:r>
          </a:p>
          <a:p>
            <a:pPr marL="0" indent="0">
              <a:buNone/>
            </a:pPr>
            <a:endParaRPr lang="en-GB" sz="1800" kern="1200" dirty="0">
              <a:latin typeface="Lato" panose="020F0502020204030203" pitchFamily="34" charset="77"/>
              <a:ea typeface="+mn-ea"/>
              <a:cs typeface="+mn-cs"/>
            </a:endParaRPr>
          </a:p>
        </p:txBody>
      </p:sp>
    </p:spTree>
    <p:extLst>
      <p:ext uri="{BB962C8B-B14F-4D97-AF65-F5344CB8AC3E}">
        <p14:creationId xmlns:p14="http://schemas.microsoft.com/office/powerpoint/2010/main" val="4031234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0E39A-546D-5C22-B3E7-AAC883FC15B3}"/>
            </a:ext>
          </a:extLst>
        </p:cNvPr>
        <p:cNvGrpSpPr/>
        <p:nvPr/>
      </p:nvGrpSpPr>
      <p:grpSpPr>
        <a:xfrm>
          <a:off x="0" y="0"/>
          <a:ext cx="0" cy="0"/>
          <a:chOff x="0" y="0"/>
          <a:chExt cx="0" cy="0"/>
        </a:xfrm>
      </p:grpSpPr>
      <p:sp>
        <p:nvSpPr>
          <p:cNvPr id="2" name="Text Placeholder 5">
            <a:extLst>
              <a:ext uri="{FF2B5EF4-FFF2-40B4-BE49-F238E27FC236}">
                <a16:creationId xmlns:a16="http://schemas.microsoft.com/office/drawing/2014/main" id="{88F34C05-E5DD-8097-2A7F-1067D6DB58B7}"/>
              </a:ext>
            </a:extLst>
          </p:cNvPr>
          <p:cNvSpPr txBox="1">
            <a:spLocks/>
          </p:cNvSpPr>
          <p:nvPr/>
        </p:nvSpPr>
        <p:spPr>
          <a:xfrm>
            <a:off x="135923" y="1024535"/>
            <a:ext cx="6919785" cy="476294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endParaRPr lang="en-ZA" sz="1800" dirty="0">
              <a:solidFill>
                <a:schemeClr val="accent1">
                  <a:lumMod val="75000"/>
                </a:schemeClr>
              </a:solidFill>
              <a:latin typeface="Lato"/>
              <a:ea typeface="Lato"/>
              <a:cs typeface="Lato"/>
            </a:endParaRPr>
          </a:p>
          <a:p>
            <a:r>
              <a:rPr lang="en-ZA" sz="1800" dirty="0">
                <a:solidFill>
                  <a:schemeClr val="accent1">
                    <a:lumMod val="75000"/>
                  </a:schemeClr>
                </a:solidFill>
                <a:latin typeface="Lato"/>
                <a:ea typeface="Lato"/>
                <a:cs typeface="Lato"/>
              </a:rPr>
              <a:t>The Diesel Refund Scheme provides full and/or partial relief of</a:t>
            </a:r>
          </a:p>
          <a:p>
            <a:pPr>
              <a:buFont typeface="Arial" panose="020B0604020202020204" pitchFamily="34" charset="0"/>
              <a:buNone/>
            </a:pPr>
            <a:r>
              <a:rPr lang="en-ZA" sz="1800" dirty="0">
                <a:solidFill>
                  <a:schemeClr val="accent1">
                    <a:lumMod val="75000"/>
                  </a:schemeClr>
                </a:solidFill>
                <a:latin typeface="Lato"/>
                <a:ea typeface="Lato"/>
                <a:cs typeface="Lato"/>
              </a:rPr>
              <a:t>      the diesel bought and used in primary sectors such as farming, forestry, fishing,mining, rail and electricity generation.</a:t>
            </a:r>
          </a:p>
          <a:p>
            <a:pPr>
              <a:buFont typeface="Arial" panose="020B0604020202020204" pitchFamily="34" charset="0"/>
              <a:buNone/>
            </a:pPr>
            <a:endParaRPr lang="en-ZA" sz="1800" dirty="0">
              <a:solidFill>
                <a:schemeClr val="accent1">
                  <a:lumMod val="75000"/>
                </a:schemeClr>
              </a:solidFill>
              <a:latin typeface="Lato"/>
              <a:ea typeface="Lato"/>
              <a:cs typeface="Lato"/>
            </a:endParaRPr>
          </a:p>
          <a:p>
            <a:r>
              <a:rPr lang="en-ZA" sz="1800" dirty="0">
                <a:solidFill>
                  <a:schemeClr val="accent1">
                    <a:lumMod val="75000"/>
                  </a:schemeClr>
                </a:solidFill>
                <a:latin typeface="Lato"/>
                <a:ea typeface="Lato"/>
                <a:cs typeface="Lato"/>
              </a:rPr>
              <a:t>Diesel Refund is administered under the Customs and Excise </a:t>
            </a:r>
          </a:p>
          <a:p>
            <a:pPr>
              <a:buFont typeface="Arial" panose="020B0604020202020204" pitchFamily="34" charset="0"/>
              <a:buNone/>
            </a:pPr>
            <a:r>
              <a:rPr lang="en-ZA" sz="1800" dirty="0">
                <a:solidFill>
                  <a:schemeClr val="accent1">
                    <a:lumMod val="75000"/>
                  </a:schemeClr>
                </a:solidFill>
                <a:latin typeface="Lato"/>
                <a:ea typeface="Lato"/>
                <a:cs typeface="Lato"/>
              </a:rPr>
              <a:t>     Act No. 91 of 1964, read with Note 6 to Part 3 of Schedule No. 6 to the Act.</a:t>
            </a:r>
          </a:p>
          <a:p>
            <a:pPr>
              <a:buFont typeface="Arial" panose="020B0604020202020204" pitchFamily="34" charset="0"/>
              <a:buNone/>
            </a:pPr>
            <a:endParaRPr lang="en-ZA" sz="1800" dirty="0">
              <a:solidFill>
                <a:schemeClr val="accent1">
                  <a:lumMod val="75000"/>
                </a:schemeClr>
              </a:solidFill>
              <a:latin typeface="Lato"/>
              <a:ea typeface="Lato"/>
              <a:cs typeface="Lato"/>
            </a:endParaRPr>
          </a:p>
          <a:p>
            <a:r>
              <a:rPr lang="en-ZA" sz="1800" dirty="0">
                <a:solidFill>
                  <a:schemeClr val="accent1">
                    <a:lumMod val="75000"/>
                  </a:schemeClr>
                </a:solidFill>
                <a:latin typeface="Lato"/>
                <a:ea typeface="Lato"/>
                <a:cs typeface="Lato"/>
              </a:rPr>
              <a:t> Excise Modernisation introduced a new Diesel Refund system separate from VAT. </a:t>
            </a:r>
          </a:p>
          <a:p>
            <a:endParaRPr lang="en-ZA" sz="1800" dirty="0">
              <a:solidFill>
                <a:schemeClr val="accent1">
                  <a:lumMod val="75000"/>
                </a:schemeClr>
              </a:solidFill>
              <a:latin typeface="Lato"/>
              <a:ea typeface="Lato"/>
              <a:cs typeface="Lato"/>
            </a:endParaRPr>
          </a:p>
          <a:p>
            <a:r>
              <a:rPr lang="en-ZA" sz="1800" dirty="0">
                <a:solidFill>
                  <a:schemeClr val="accent1">
                    <a:lumMod val="75000"/>
                  </a:schemeClr>
                </a:solidFill>
                <a:latin typeface="Lato"/>
                <a:ea typeface="Lato"/>
                <a:cs typeface="Lato"/>
              </a:rPr>
              <a:t>All users, including existing VAT-registered claimants must re-register.</a:t>
            </a:r>
          </a:p>
          <a:p>
            <a:pPr>
              <a:buFont typeface="Arial" panose="020B0604020202020204" pitchFamily="34" charset="0"/>
              <a:buNone/>
            </a:pPr>
            <a:endParaRPr lang="en-ZA" sz="2000" dirty="0">
              <a:solidFill>
                <a:schemeClr val="accent1">
                  <a:lumMod val="75000"/>
                </a:schemeClr>
              </a:solidFill>
              <a:latin typeface="Lato"/>
              <a:ea typeface="Lato"/>
              <a:cs typeface="Lato"/>
            </a:endParaRPr>
          </a:p>
          <a:p>
            <a:pPr>
              <a:buFont typeface="Arial" panose="020B0604020202020204" pitchFamily="34" charset="0"/>
              <a:buNone/>
            </a:pPr>
            <a:endParaRPr lang="en-ZA" sz="2000" dirty="0">
              <a:solidFill>
                <a:schemeClr val="accent1">
                  <a:lumMod val="75000"/>
                </a:schemeClr>
              </a:solidFill>
              <a:latin typeface="Lato"/>
              <a:ea typeface="Lato"/>
              <a:cs typeface="Lato"/>
            </a:endParaRPr>
          </a:p>
        </p:txBody>
      </p:sp>
      <p:pic>
        <p:nvPicPr>
          <p:cNvPr id="5" name="Picture 4" descr="Diesel Refund Changes - go2accounting.co.za">
            <a:extLst>
              <a:ext uri="{FF2B5EF4-FFF2-40B4-BE49-F238E27FC236}">
                <a16:creationId xmlns:a16="http://schemas.microsoft.com/office/drawing/2014/main" id="{483F8E62-3CB3-3D1C-811E-FE2B9747E7C3}"/>
              </a:ext>
            </a:extLst>
          </p:cNvPr>
          <p:cNvPicPr>
            <a:picLocks noChangeAspect="1"/>
          </p:cNvPicPr>
          <p:nvPr/>
        </p:nvPicPr>
        <p:blipFill>
          <a:blip r:embed="rId3"/>
          <a:srcRect l="10000" r="6976"/>
          <a:stretch>
            <a:fillRect/>
          </a:stretch>
        </p:blipFill>
        <p:spPr>
          <a:xfrm>
            <a:off x="7590868" y="1501052"/>
            <a:ext cx="4195055" cy="3840381"/>
          </a:xfrm>
          <a:prstGeom prst="rect">
            <a:avLst/>
          </a:prstGeom>
        </p:spPr>
      </p:pic>
    </p:spTree>
    <p:extLst>
      <p:ext uri="{BB962C8B-B14F-4D97-AF65-F5344CB8AC3E}">
        <p14:creationId xmlns:p14="http://schemas.microsoft.com/office/powerpoint/2010/main" val="4072202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B7F9E-2F99-A83B-F69F-9F3A88CD7D3A}"/>
            </a:ext>
          </a:extLst>
        </p:cNvPr>
        <p:cNvGrpSpPr/>
        <p:nvPr/>
      </p:nvGrpSpPr>
      <p:grpSpPr>
        <a:xfrm>
          <a:off x="0" y="0"/>
          <a:ext cx="0" cy="0"/>
          <a:chOff x="0" y="0"/>
          <a:chExt cx="0" cy="0"/>
        </a:xfrm>
      </p:grpSpPr>
      <p:sp>
        <p:nvSpPr>
          <p:cNvPr id="104" name="Card1">
            <a:extLst>
              <a:ext uri="{FF2B5EF4-FFF2-40B4-BE49-F238E27FC236}">
                <a16:creationId xmlns:a16="http://schemas.microsoft.com/office/drawing/2014/main" id="{B1047A39-7F6F-918F-C928-7BC76BBADB99}"/>
              </a:ext>
            </a:extLst>
          </p:cNvPr>
          <p:cNvSpPr/>
          <p:nvPr/>
        </p:nvSpPr>
        <p:spPr>
          <a:xfrm>
            <a:off x="5946112" y="1093725"/>
            <a:ext cx="4135347" cy="4883086"/>
          </a:xfrm>
          <a:prstGeom prst="roundRect">
            <a:avLst>
              <a:gd name="adj" fmla="val 6000"/>
            </a:avLst>
          </a:prstGeom>
          <a:solidFill>
            <a:srgbClr val="EEF3F7"/>
          </a:solidFill>
          <a:ln>
            <a:noFill/>
          </a:ln>
        </p:spPr>
        <p:txBody>
          <a:bodyPr rtlCol="0" anchor="ctr"/>
          <a:lstStyle/>
          <a:p>
            <a:endParaRPr lang="en-GB" dirty="0">
              <a:latin typeface="Lato" panose="020F0502020204030203" pitchFamily="34" charset="0"/>
              <a:ea typeface="Lato" panose="020F0502020204030203" pitchFamily="34" charset="0"/>
              <a:cs typeface="Lato" panose="020F0502020204030203" pitchFamily="34" charset="0"/>
            </a:endParaRPr>
          </a:p>
        </p:txBody>
      </p:sp>
      <p:sp>
        <p:nvSpPr>
          <p:cNvPr id="105" name="Head1">
            <a:extLst>
              <a:ext uri="{FF2B5EF4-FFF2-40B4-BE49-F238E27FC236}">
                <a16:creationId xmlns:a16="http://schemas.microsoft.com/office/drawing/2014/main" id="{09D484C3-D5CE-4E49-E702-9DBBDB23DEB0}"/>
              </a:ext>
            </a:extLst>
          </p:cNvPr>
          <p:cNvSpPr/>
          <p:nvPr/>
        </p:nvSpPr>
        <p:spPr>
          <a:xfrm>
            <a:off x="5931162" y="926081"/>
            <a:ext cx="4135347" cy="940217"/>
          </a:xfrm>
          <a:prstGeom prst="roundRect">
            <a:avLst>
              <a:gd name="adj" fmla="val 18000"/>
            </a:avLst>
          </a:prstGeom>
          <a:solidFill>
            <a:srgbClr val="005087"/>
          </a:solidFill>
          <a:ln>
            <a:noFill/>
          </a:ln>
        </p:spPr>
        <p:txBody>
          <a:bodyPr rtlCol="0" anchor="ctr"/>
          <a:lstStyle/>
          <a:p>
            <a:endParaRPr lang="en-GB"/>
          </a:p>
        </p:txBody>
      </p:sp>
      <p:sp>
        <p:nvSpPr>
          <p:cNvPr id="106" name="HeadFix1">
            <a:extLst>
              <a:ext uri="{FF2B5EF4-FFF2-40B4-BE49-F238E27FC236}">
                <a16:creationId xmlns:a16="http://schemas.microsoft.com/office/drawing/2014/main" id="{EE56E2E0-FED9-6F6A-BA31-EBA123ADC84F}"/>
              </a:ext>
            </a:extLst>
          </p:cNvPr>
          <p:cNvSpPr/>
          <p:nvPr/>
        </p:nvSpPr>
        <p:spPr>
          <a:xfrm>
            <a:off x="5964845" y="1494066"/>
            <a:ext cx="3421604" cy="200000"/>
          </a:xfrm>
          <a:prstGeom prst="rect">
            <a:avLst/>
          </a:prstGeom>
          <a:solidFill>
            <a:srgbClr val="005087"/>
          </a:solidFill>
          <a:ln>
            <a:noFill/>
          </a:ln>
        </p:spPr>
        <p:txBody>
          <a:bodyPr rtlCol="0" anchor="ctr"/>
          <a:lstStyle/>
          <a:p>
            <a:endParaRPr lang="en-GB"/>
          </a:p>
        </p:txBody>
      </p:sp>
      <p:sp>
        <p:nvSpPr>
          <p:cNvPr id="107" name="HeadT1">
            <a:extLst>
              <a:ext uri="{FF2B5EF4-FFF2-40B4-BE49-F238E27FC236}">
                <a16:creationId xmlns:a16="http://schemas.microsoft.com/office/drawing/2014/main" id="{0EDA533C-F528-B218-30B5-40F47036BF82}"/>
              </a:ext>
            </a:extLst>
          </p:cNvPr>
          <p:cNvSpPr txBox="1"/>
          <p:nvPr/>
        </p:nvSpPr>
        <p:spPr>
          <a:xfrm>
            <a:off x="5964845" y="1066905"/>
            <a:ext cx="4097882" cy="640000"/>
          </a:xfrm>
          <a:prstGeom prst="rect">
            <a:avLst/>
          </a:prstGeom>
          <a:noFill/>
        </p:spPr>
        <p:txBody>
          <a:bodyPr wrap="square" lIns="45720" tIns="18000" rIns="45720" bIns="18000" anchor="ctr">
            <a:normAutofit/>
          </a:bodyPr>
          <a:lstStyle/>
          <a:p>
            <a:pPr marL="0" indent="0" algn="ctr">
              <a:lnSpc>
                <a:spcPct val="90000"/>
              </a:lnSpc>
              <a:spcAft>
                <a:spcPts val="400"/>
              </a:spcAft>
              <a:buNone/>
            </a:pPr>
            <a:r>
              <a:rPr lang="en-GB" sz="1600" b="1" dirty="0">
                <a:solidFill>
                  <a:srgbClr val="FFFFFF"/>
                </a:solidFill>
                <a:latin typeface="Lato"/>
                <a:cs typeface="Lato"/>
              </a:rPr>
              <a:t>Qualifying Industries</a:t>
            </a:r>
          </a:p>
          <a:p>
            <a:pPr marL="0" indent="0" algn="ctr">
              <a:lnSpc>
                <a:spcPct val="90000"/>
              </a:lnSpc>
              <a:spcAft>
                <a:spcPts val="400"/>
              </a:spcAft>
              <a:buNone/>
            </a:pPr>
            <a:r>
              <a:rPr lang="en-GB" sz="1600" b="0" dirty="0">
                <a:solidFill>
                  <a:srgbClr val="BFD8EA"/>
                </a:solidFill>
                <a:latin typeface="Lato"/>
                <a:cs typeface="Lato"/>
              </a:rPr>
              <a:t>Regrouped into 8 categories</a:t>
            </a:r>
          </a:p>
        </p:txBody>
      </p:sp>
      <p:sp>
        <p:nvSpPr>
          <p:cNvPr id="108" name="Card2">
            <a:extLst>
              <a:ext uri="{FF2B5EF4-FFF2-40B4-BE49-F238E27FC236}">
                <a16:creationId xmlns:a16="http://schemas.microsoft.com/office/drawing/2014/main" id="{FF2E3F42-DF11-F901-BF18-0CA5AE6FC2D5}"/>
              </a:ext>
            </a:extLst>
          </p:cNvPr>
          <p:cNvSpPr/>
          <p:nvPr/>
        </p:nvSpPr>
        <p:spPr>
          <a:xfrm>
            <a:off x="508081" y="1010000"/>
            <a:ext cx="3812915" cy="4980000"/>
          </a:xfrm>
          <a:prstGeom prst="roundRect">
            <a:avLst>
              <a:gd name="adj" fmla="val 6000"/>
            </a:avLst>
          </a:prstGeom>
          <a:solidFill>
            <a:srgbClr val="EEF3F7"/>
          </a:solidFill>
          <a:ln>
            <a:noFill/>
          </a:ln>
        </p:spPr>
        <p:txBody>
          <a:bodyPr rtlCol="0" anchor="ctr"/>
          <a:lstStyle/>
          <a:p>
            <a:endParaRPr lang="en-GB"/>
          </a:p>
        </p:txBody>
      </p:sp>
      <p:sp>
        <p:nvSpPr>
          <p:cNvPr id="109" name="Head2">
            <a:extLst>
              <a:ext uri="{FF2B5EF4-FFF2-40B4-BE49-F238E27FC236}">
                <a16:creationId xmlns:a16="http://schemas.microsoft.com/office/drawing/2014/main" id="{5780C9AE-B415-9D07-5555-FC7E7B024A54}"/>
              </a:ext>
            </a:extLst>
          </p:cNvPr>
          <p:cNvSpPr/>
          <p:nvPr/>
        </p:nvSpPr>
        <p:spPr>
          <a:xfrm>
            <a:off x="508082" y="1010000"/>
            <a:ext cx="3812914" cy="820000"/>
          </a:xfrm>
          <a:prstGeom prst="roundRect">
            <a:avLst>
              <a:gd name="adj" fmla="val 18000"/>
            </a:avLst>
          </a:prstGeom>
          <a:solidFill>
            <a:srgbClr val="005087"/>
          </a:solidFill>
          <a:ln>
            <a:noFill/>
          </a:ln>
        </p:spPr>
        <p:txBody>
          <a:bodyPr rtlCol="0" anchor="ctr"/>
          <a:lstStyle/>
          <a:p>
            <a:endParaRPr lang="en-GB"/>
          </a:p>
        </p:txBody>
      </p:sp>
      <p:sp>
        <p:nvSpPr>
          <p:cNvPr id="110" name="HeadFix2">
            <a:extLst>
              <a:ext uri="{FF2B5EF4-FFF2-40B4-BE49-F238E27FC236}">
                <a16:creationId xmlns:a16="http://schemas.microsoft.com/office/drawing/2014/main" id="{9788F6BF-F28E-7C7D-EC0E-EC75A0A209ED}"/>
              </a:ext>
            </a:extLst>
          </p:cNvPr>
          <p:cNvSpPr/>
          <p:nvPr/>
        </p:nvSpPr>
        <p:spPr>
          <a:xfrm>
            <a:off x="508082" y="1630000"/>
            <a:ext cx="3421604" cy="200000"/>
          </a:xfrm>
          <a:prstGeom prst="rect">
            <a:avLst/>
          </a:prstGeom>
          <a:solidFill>
            <a:srgbClr val="005087"/>
          </a:solidFill>
          <a:ln>
            <a:noFill/>
          </a:ln>
        </p:spPr>
        <p:txBody>
          <a:bodyPr rtlCol="0" anchor="ctr"/>
          <a:lstStyle/>
          <a:p>
            <a:endParaRPr lang="en-GB"/>
          </a:p>
        </p:txBody>
      </p:sp>
      <p:sp>
        <p:nvSpPr>
          <p:cNvPr id="111" name="HeadT2">
            <a:extLst>
              <a:ext uri="{FF2B5EF4-FFF2-40B4-BE49-F238E27FC236}">
                <a16:creationId xmlns:a16="http://schemas.microsoft.com/office/drawing/2014/main" id="{4919A24E-F324-240D-F055-4D11912A04A6}"/>
              </a:ext>
            </a:extLst>
          </p:cNvPr>
          <p:cNvSpPr txBox="1"/>
          <p:nvPr/>
        </p:nvSpPr>
        <p:spPr>
          <a:xfrm>
            <a:off x="658082" y="1100000"/>
            <a:ext cx="3508546" cy="640000"/>
          </a:xfrm>
          <a:prstGeom prst="rect">
            <a:avLst/>
          </a:prstGeom>
          <a:noFill/>
        </p:spPr>
        <p:txBody>
          <a:bodyPr wrap="square" lIns="45720" tIns="18000" rIns="45720" bIns="18000" anchor="ctr">
            <a:normAutofit/>
          </a:bodyPr>
          <a:lstStyle/>
          <a:p>
            <a:pPr marL="0" indent="0" algn="ctr">
              <a:lnSpc>
                <a:spcPct val="90000"/>
              </a:lnSpc>
              <a:spcAft>
                <a:spcPts val="400"/>
              </a:spcAft>
              <a:buNone/>
            </a:pPr>
            <a:r>
              <a:rPr lang="en-GB" sz="1600" b="1" dirty="0">
                <a:solidFill>
                  <a:srgbClr val="FFFFFF"/>
                </a:solidFill>
                <a:latin typeface="Lato"/>
                <a:cs typeface="Lato"/>
              </a:rPr>
              <a:t>New Registration System</a:t>
            </a:r>
          </a:p>
          <a:p>
            <a:pPr marL="0" indent="0" algn="ctr">
              <a:lnSpc>
                <a:spcPct val="90000"/>
              </a:lnSpc>
              <a:spcAft>
                <a:spcPts val="400"/>
              </a:spcAft>
              <a:buNone/>
            </a:pPr>
            <a:r>
              <a:rPr lang="en-GB" sz="1600" b="0" dirty="0">
                <a:solidFill>
                  <a:srgbClr val="BFD8EA"/>
                </a:solidFill>
                <a:latin typeface="Lato"/>
                <a:cs typeface="Lato"/>
              </a:rPr>
              <a:t>and the Rules</a:t>
            </a:r>
          </a:p>
        </p:txBody>
      </p:sp>
      <p:sp>
        <p:nvSpPr>
          <p:cNvPr id="130" name="Chip0">
            <a:extLst>
              <a:ext uri="{FF2B5EF4-FFF2-40B4-BE49-F238E27FC236}">
                <a16:creationId xmlns:a16="http://schemas.microsoft.com/office/drawing/2014/main" id="{2AB980BB-E10A-B5C9-6BBD-088BC69BA2ED}"/>
              </a:ext>
            </a:extLst>
          </p:cNvPr>
          <p:cNvSpPr/>
          <p:nvPr/>
        </p:nvSpPr>
        <p:spPr>
          <a:xfrm>
            <a:off x="6420888" y="2056910"/>
            <a:ext cx="3061604" cy="430000"/>
          </a:xfrm>
          <a:prstGeom prst="roundRect">
            <a:avLst>
              <a:gd name="adj" fmla="val 25000"/>
            </a:avLst>
          </a:prstGeom>
          <a:solidFill>
            <a:srgbClr val="FFFFFF"/>
          </a:solidFill>
          <a:ln w="12700">
            <a:solidFill>
              <a:srgbClr val="CBDCE8"/>
            </a:solidFill>
          </a:ln>
        </p:spPr>
        <p:txBody>
          <a:bodyPr rtlCol="0" anchor="ctr"/>
          <a:lstStyle/>
          <a:p>
            <a:endParaRPr lang="en-GB" dirty="0"/>
          </a:p>
        </p:txBody>
      </p:sp>
      <p:sp>
        <p:nvSpPr>
          <p:cNvPr id="131" name="ChipBar0">
            <a:extLst>
              <a:ext uri="{FF2B5EF4-FFF2-40B4-BE49-F238E27FC236}">
                <a16:creationId xmlns:a16="http://schemas.microsoft.com/office/drawing/2014/main" id="{3624FDA8-67BE-2F39-C6B9-C8CB2C114CCF}"/>
              </a:ext>
            </a:extLst>
          </p:cNvPr>
          <p:cNvSpPr/>
          <p:nvPr/>
        </p:nvSpPr>
        <p:spPr>
          <a:xfrm>
            <a:off x="6420888" y="2129276"/>
            <a:ext cx="60000" cy="250000"/>
          </a:xfrm>
          <a:prstGeom prst="rect">
            <a:avLst/>
          </a:prstGeom>
          <a:solidFill>
            <a:srgbClr val="00A0DF"/>
          </a:solidFill>
          <a:ln>
            <a:noFill/>
          </a:ln>
        </p:spPr>
        <p:txBody>
          <a:bodyPr rtlCol="0" anchor="ctr"/>
          <a:lstStyle/>
          <a:p>
            <a:endParaRPr lang="en-GB"/>
          </a:p>
        </p:txBody>
      </p:sp>
      <p:sp>
        <p:nvSpPr>
          <p:cNvPr id="132" name="ChipT0">
            <a:extLst>
              <a:ext uri="{FF2B5EF4-FFF2-40B4-BE49-F238E27FC236}">
                <a16:creationId xmlns:a16="http://schemas.microsoft.com/office/drawing/2014/main" id="{7F62E04C-2979-01E1-8CAD-C2D11B4C7EAE}"/>
              </a:ext>
            </a:extLst>
          </p:cNvPr>
          <p:cNvSpPr txBox="1"/>
          <p:nvPr/>
        </p:nvSpPr>
        <p:spPr>
          <a:xfrm>
            <a:off x="6660888" y="2022116"/>
            <a:ext cx="2621604" cy="430000"/>
          </a:xfrm>
          <a:prstGeom prst="rect">
            <a:avLst/>
          </a:prstGeom>
          <a:noFill/>
        </p:spPr>
        <p:txBody>
          <a:bodyPr wrap="square" lIns="45720" tIns="18000" rIns="45720" bIns="18000" anchor="ctr">
            <a:normAutofit/>
          </a:bodyPr>
          <a:lstStyle/>
          <a:p>
            <a:pPr marL="0" indent="0" algn="l">
              <a:lnSpc>
                <a:spcPct val="100000"/>
              </a:lnSpc>
              <a:spcAft>
                <a:spcPts val="400"/>
              </a:spcAft>
              <a:buNone/>
            </a:pPr>
            <a:r>
              <a:rPr lang="en-GB" sz="1400" b="1" dirty="0">
                <a:solidFill>
                  <a:srgbClr val="005087"/>
                </a:solidFill>
                <a:latin typeface="Lato"/>
                <a:cs typeface="Lato"/>
              </a:rPr>
              <a:t>Agriculture</a:t>
            </a:r>
          </a:p>
        </p:txBody>
      </p:sp>
      <p:sp>
        <p:nvSpPr>
          <p:cNvPr id="133" name="Chip1">
            <a:extLst>
              <a:ext uri="{FF2B5EF4-FFF2-40B4-BE49-F238E27FC236}">
                <a16:creationId xmlns:a16="http://schemas.microsoft.com/office/drawing/2014/main" id="{9C4A4D76-3BB7-AB3D-57B3-22D1066B5E79}"/>
              </a:ext>
            </a:extLst>
          </p:cNvPr>
          <p:cNvSpPr/>
          <p:nvPr/>
        </p:nvSpPr>
        <p:spPr>
          <a:xfrm>
            <a:off x="6420888" y="2554518"/>
            <a:ext cx="3061604" cy="430000"/>
          </a:xfrm>
          <a:prstGeom prst="roundRect">
            <a:avLst>
              <a:gd name="adj" fmla="val 25000"/>
            </a:avLst>
          </a:prstGeom>
          <a:solidFill>
            <a:srgbClr val="FFFFFF"/>
          </a:solidFill>
          <a:ln w="12700">
            <a:solidFill>
              <a:srgbClr val="CBDCE8"/>
            </a:solidFill>
          </a:ln>
        </p:spPr>
        <p:txBody>
          <a:bodyPr rtlCol="0" anchor="ctr"/>
          <a:lstStyle/>
          <a:p>
            <a:endParaRPr lang="en-GB"/>
          </a:p>
        </p:txBody>
      </p:sp>
      <p:sp>
        <p:nvSpPr>
          <p:cNvPr id="134" name="ChipBar1">
            <a:extLst>
              <a:ext uri="{FF2B5EF4-FFF2-40B4-BE49-F238E27FC236}">
                <a16:creationId xmlns:a16="http://schemas.microsoft.com/office/drawing/2014/main" id="{B8C209E1-2432-6F52-8D81-22EB94CEA475}"/>
              </a:ext>
            </a:extLst>
          </p:cNvPr>
          <p:cNvSpPr/>
          <p:nvPr/>
        </p:nvSpPr>
        <p:spPr>
          <a:xfrm>
            <a:off x="6420888" y="2744335"/>
            <a:ext cx="60000" cy="250000"/>
          </a:xfrm>
          <a:prstGeom prst="rect">
            <a:avLst/>
          </a:prstGeom>
          <a:solidFill>
            <a:srgbClr val="00A0DF"/>
          </a:solidFill>
          <a:ln>
            <a:noFill/>
          </a:ln>
        </p:spPr>
        <p:txBody>
          <a:bodyPr rtlCol="0" anchor="ctr"/>
          <a:lstStyle/>
          <a:p>
            <a:endParaRPr lang="en-GB"/>
          </a:p>
        </p:txBody>
      </p:sp>
      <p:sp>
        <p:nvSpPr>
          <p:cNvPr id="135" name="ChipT1">
            <a:extLst>
              <a:ext uri="{FF2B5EF4-FFF2-40B4-BE49-F238E27FC236}">
                <a16:creationId xmlns:a16="http://schemas.microsoft.com/office/drawing/2014/main" id="{04AD18E6-F501-31E6-8AA3-31D6F70B2CDE}"/>
              </a:ext>
            </a:extLst>
          </p:cNvPr>
          <p:cNvSpPr txBox="1"/>
          <p:nvPr/>
        </p:nvSpPr>
        <p:spPr>
          <a:xfrm>
            <a:off x="6720888" y="2530363"/>
            <a:ext cx="2561604" cy="430000"/>
          </a:xfrm>
          <a:prstGeom prst="rect">
            <a:avLst/>
          </a:prstGeom>
          <a:noFill/>
        </p:spPr>
        <p:txBody>
          <a:bodyPr wrap="square" lIns="45720" tIns="18000" rIns="45720" bIns="18000" anchor="ctr">
            <a:normAutofit/>
          </a:bodyPr>
          <a:lstStyle/>
          <a:p>
            <a:pPr marL="0" indent="0" algn="l">
              <a:lnSpc>
                <a:spcPct val="100000"/>
              </a:lnSpc>
              <a:spcAft>
                <a:spcPts val="400"/>
              </a:spcAft>
              <a:buNone/>
            </a:pPr>
            <a:r>
              <a:rPr lang="en-GB" sz="1400" b="1" dirty="0">
                <a:solidFill>
                  <a:srgbClr val="005087"/>
                </a:solidFill>
                <a:latin typeface="Lato"/>
                <a:cs typeface="Lato"/>
              </a:rPr>
              <a:t>Fishing</a:t>
            </a:r>
          </a:p>
        </p:txBody>
      </p:sp>
      <p:sp>
        <p:nvSpPr>
          <p:cNvPr id="136" name="Chip2">
            <a:extLst>
              <a:ext uri="{FF2B5EF4-FFF2-40B4-BE49-F238E27FC236}">
                <a16:creationId xmlns:a16="http://schemas.microsoft.com/office/drawing/2014/main" id="{A81314D8-51A9-2393-81F4-0E3A65B8F102}"/>
              </a:ext>
            </a:extLst>
          </p:cNvPr>
          <p:cNvSpPr/>
          <p:nvPr/>
        </p:nvSpPr>
        <p:spPr>
          <a:xfrm>
            <a:off x="6420888" y="3078434"/>
            <a:ext cx="3061604" cy="430000"/>
          </a:xfrm>
          <a:prstGeom prst="roundRect">
            <a:avLst>
              <a:gd name="adj" fmla="val 25000"/>
            </a:avLst>
          </a:prstGeom>
          <a:solidFill>
            <a:srgbClr val="FFFFFF"/>
          </a:solidFill>
          <a:ln w="12700">
            <a:solidFill>
              <a:srgbClr val="CBDCE8"/>
            </a:solidFill>
          </a:ln>
        </p:spPr>
        <p:txBody>
          <a:bodyPr rtlCol="0" anchor="ctr"/>
          <a:lstStyle/>
          <a:p>
            <a:endParaRPr lang="en-GB"/>
          </a:p>
        </p:txBody>
      </p:sp>
      <p:sp>
        <p:nvSpPr>
          <p:cNvPr id="137" name="ChipBar2">
            <a:extLst>
              <a:ext uri="{FF2B5EF4-FFF2-40B4-BE49-F238E27FC236}">
                <a16:creationId xmlns:a16="http://schemas.microsoft.com/office/drawing/2014/main" id="{2DF22585-A9AC-66F0-B13C-798BDE2639D8}"/>
              </a:ext>
            </a:extLst>
          </p:cNvPr>
          <p:cNvSpPr/>
          <p:nvPr/>
        </p:nvSpPr>
        <p:spPr>
          <a:xfrm>
            <a:off x="6420888" y="3173219"/>
            <a:ext cx="60000" cy="250000"/>
          </a:xfrm>
          <a:prstGeom prst="rect">
            <a:avLst/>
          </a:prstGeom>
          <a:solidFill>
            <a:srgbClr val="00A0DF"/>
          </a:solidFill>
          <a:ln>
            <a:noFill/>
          </a:ln>
        </p:spPr>
        <p:txBody>
          <a:bodyPr rtlCol="0" anchor="ctr"/>
          <a:lstStyle/>
          <a:p>
            <a:endParaRPr lang="en-GB"/>
          </a:p>
        </p:txBody>
      </p:sp>
      <p:sp>
        <p:nvSpPr>
          <p:cNvPr id="138" name="ChipT2">
            <a:extLst>
              <a:ext uri="{FF2B5EF4-FFF2-40B4-BE49-F238E27FC236}">
                <a16:creationId xmlns:a16="http://schemas.microsoft.com/office/drawing/2014/main" id="{52ACF9D1-3861-412A-A62A-8A2A469B6687}"/>
              </a:ext>
            </a:extLst>
          </p:cNvPr>
          <p:cNvSpPr txBox="1"/>
          <p:nvPr/>
        </p:nvSpPr>
        <p:spPr>
          <a:xfrm>
            <a:off x="6660888" y="3021025"/>
            <a:ext cx="2621604" cy="430000"/>
          </a:xfrm>
          <a:prstGeom prst="rect">
            <a:avLst/>
          </a:prstGeom>
          <a:noFill/>
        </p:spPr>
        <p:txBody>
          <a:bodyPr wrap="square" lIns="45720" tIns="18000" rIns="45720" bIns="18000" anchor="ctr">
            <a:normAutofit/>
          </a:bodyPr>
          <a:lstStyle/>
          <a:p>
            <a:pPr marL="0" indent="0" algn="l">
              <a:lnSpc>
                <a:spcPct val="100000"/>
              </a:lnSpc>
              <a:spcAft>
                <a:spcPts val="400"/>
              </a:spcAft>
              <a:buNone/>
            </a:pPr>
            <a:r>
              <a:rPr lang="en-GB" sz="1400" b="1" dirty="0">
                <a:solidFill>
                  <a:srgbClr val="005087"/>
                </a:solidFill>
                <a:latin typeface="Lato"/>
                <a:cs typeface="Lato"/>
              </a:rPr>
              <a:t>Mining on Land</a:t>
            </a:r>
          </a:p>
        </p:txBody>
      </p:sp>
      <p:sp>
        <p:nvSpPr>
          <p:cNvPr id="139" name="Chip3">
            <a:extLst>
              <a:ext uri="{FF2B5EF4-FFF2-40B4-BE49-F238E27FC236}">
                <a16:creationId xmlns:a16="http://schemas.microsoft.com/office/drawing/2014/main" id="{B3A7D912-92AE-408F-62E6-974747701E3A}"/>
              </a:ext>
            </a:extLst>
          </p:cNvPr>
          <p:cNvSpPr/>
          <p:nvPr/>
        </p:nvSpPr>
        <p:spPr>
          <a:xfrm>
            <a:off x="6420888" y="3564858"/>
            <a:ext cx="3061604" cy="430000"/>
          </a:xfrm>
          <a:prstGeom prst="roundRect">
            <a:avLst>
              <a:gd name="adj" fmla="val 25000"/>
            </a:avLst>
          </a:prstGeom>
          <a:solidFill>
            <a:srgbClr val="FFFFFF"/>
          </a:solidFill>
          <a:ln w="12700">
            <a:solidFill>
              <a:srgbClr val="CBDCE8"/>
            </a:solidFill>
          </a:ln>
        </p:spPr>
        <p:txBody>
          <a:bodyPr rtlCol="0" anchor="ctr"/>
          <a:lstStyle/>
          <a:p>
            <a:endParaRPr lang="en-GB"/>
          </a:p>
        </p:txBody>
      </p:sp>
      <p:sp>
        <p:nvSpPr>
          <p:cNvPr id="140" name="ChipBar3">
            <a:extLst>
              <a:ext uri="{FF2B5EF4-FFF2-40B4-BE49-F238E27FC236}">
                <a16:creationId xmlns:a16="http://schemas.microsoft.com/office/drawing/2014/main" id="{F94407F3-446E-690C-30D0-237B619BA922}"/>
              </a:ext>
            </a:extLst>
          </p:cNvPr>
          <p:cNvSpPr/>
          <p:nvPr/>
        </p:nvSpPr>
        <p:spPr>
          <a:xfrm>
            <a:off x="6420888" y="3632103"/>
            <a:ext cx="60000" cy="250000"/>
          </a:xfrm>
          <a:prstGeom prst="rect">
            <a:avLst/>
          </a:prstGeom>
          <a:solidFill>
            <a:srgbClr val="00A0DF"/>
          </a:solidFill>
          <a:ln>
            <a:noFill/>
          </a:ln>
        </p:spPr>
        <p:txBody>
          <a:bodyPr rtlCol="0" anchor="ctr"/>
          <a:lstStyle/>
          <a:p>
            <a:endParaRPr lang="en-GB"/>
          </a:p>
        </p:txBody>
      </p:sp>
      <p:sp>
        <p:nvSpPr>
          <p:cNvPr id="141" name="ChipT3">
            <a:extLst>
              <a:ext uri="{FF2B5EF4-FFF2-40B4-BE49-F238E27FC236}">
                <a16:creationId xmlns:a16="http://schemas.microsoft.com/office/drawing/2014/main" id="{F8A0E38B-F8FD-AB8E-4D0B-3CDF1134DF6E}"/>
              </a:ext>
            </a:extLst>
          </p:cNvPr>
          <p:cNvSpPr txBox="1"/>
          <p:nvPr/>
        </p:nvSpPr>
        <p:spPr>
          <a:xfrm>
            <a:off x="6660888" y="3511687"/>
            <a:ext cx="2621604" cy="430000"/>
          </a:xfrm>
          <a:prstGeom prst="rect">
            <a:avLst/>
          </a:prstGeom>
          <a:noFill/>
        </p:spPr>
        <p:txBody>
          <a:bodyPr wrap="square" lIns="45720" tIns="18000" rIns="45720" bIns="18000" anchor="ctr">
            <a:normAutofit/>
          </a:bodyPr>
          <a:lstStyle/>
          <a:p>
            <a:pPr marL="0" indent="0" algn="l">
              <a:lnSpc>
                <a:spcPct val="100000"/>
              </a:lnSpc>
              <a:spcAft>
                <a:spcPts val="400"/>
              </a:spcAft>
              <a:buNone/>
            </a:pPr>
            <a:r>
              <a:rPr lang="en-GB" sz="1400" b="1" dirty="0">
                <a:solidFill>
                  <a:srgbClr val="005087"/>
                </a:solidFill>
                <a:latin typeface="Lato"/>
                <a:cs typeface="Lato"/>
              </a:rPr>
              <a:t>Offshore Mining</a:t>
            </a:r>
          </a:p>
        </p:txBody>
      </p:sp>
      <p:sp>
        <p:nvSpPr>
          <p:cNvPr id="142" name="Chip4">
            <a:extLst>
              <a:ext uri="{FF2B5EF4-FFF2-40B4-BE49-F238E27FC236}">
                <a16:creationId xmlns:a16="http://schemas.microsoft.com/office/drawing/2014/main" id="{1885C9C3-C3D5-3667-9A53-21DC68DF8E41}"/>
              </a:ext>
            </a:extLst>
          </p:cNvPr>
          <p:cNvSpPr/>
          <p:nvPr/>
        </p:nvSpPr>
        <p:spPr>
          <a:xfrm>
            <a:off x="6420888" y="4033594"/>
            <a:ext cx="3061604" cy="430000"/>
          </a:xfrm>
          <a:prstGeom prst="roundRect">
            <a:avLst>
              <a:gd name="adj" fmla="val 25000"/>
            </a:avLst>
          </a:prstGeom>
          <a:solidFill>
            <a:srgbClr val="FFFFFF"/>
          </a:solidFill>
          <a:ln w="12700">
            <a:solidFill>
              <a:srgbClr val="CBDCE8"/>
            </a:solidFill>
          </a:ln>
        </p:spPr>
        <p:txBody>
          <a:bodyPr rtlCol="0" anchor="ctr"/>
          <a:lstStyle/>
          <a:p>
            <a:endParaRPr lang="en-GB"/>
          </a:p>
        </p:txBody>
      </p:sp>
      <p:sp>
        <p:nvSpPr>
          <p:cNvPr id="143" name="ChipBar4">
            <a:extLst>
              <a:ext uri="{FF2B5EF4-FFF2-40B4-BE49-F238E27FC236}">
                <a16:creationId xmlns:a16="http://schemas.microsoft.com/office/drawing/2014/main" id="{83E65CED-1CF4-84A7-89A7-FF57BF091F9A}"/>
              </a:ext>
            </a:extLst>
          </p:cNvPr>
          <p:cNvSpPr/>
          <p:nvPr/>
        </p:nvSpPr>
        <p:spPr>
          <a:xfrm>
            <a:off x="6420888" y="4143219"/>
            <a:ext cx="60000" cy="250000"/>
          </a:xfrm>
          <a:prstGeom prst="rect">
            <a:avLst/>
          </a:prstGeom>
          <a:solidFill>
            <a:srgbClr val="00A0DF"/>
          </a:solidFill>
          <a:ln>
            <a:noFill/>
          </a:ln>
        </p:spPr>
        <p:txBody>
          <a:bodyPr rtlCol="0" anchor="ctr"/>
          <a:lstStyle/>
          <a:p>
            <a:endParaRPr lang="en-GB"/>
          </a:p>
        </p:txBody>
      </p:sp>
      <p:sp>
        <p:nvSpPr>
          <p:cNvPr id="144" name="ChipT4">
            <a:extLst>
              <a:ext uri="{FF2B5EF4-FFF2-40B4-BE49-F238E27FC236}">
                <a16:creationId xmlns:a16="http://schemas.microsoft.com/office/drawing/2014/main" id="{2F676738-6949-C314-A890-62E71B7E48E8}"/>
              </a:ext>
            </a:extLst>
          </p:cNvPr>
          <p:cNvSpPr txBox="1"/>
          <p:nvPr/>
        </p:nvSpPr>
        <p:spPr>
          <a:xfrm>
            <a:off x="6720888" y="4019934"/>
            <a:ext cx="2561604" cy="430000"/>
          </a:xfrm>
          <a:prstGeom prst="rect">
            <a:avLst/>
          </a:prstGeom>
          <a:noFill/>
        </p:spPr>
        <p:txBody>
          <a:bodyPr wrap="square" lIns="45720" tIns="18000" rIns="45720" bIns="18000" anchor="ctr">
            <a:normAutofit/>
          </a:bodyPr>
          <a:lstStyle/>
          <a:p>
            <a:pPr marL="0" indent="0" algn="l">
              <a:lnSpc>
                <a:spcPct val="100000"/>
              </a:lnSpc>
              <a:spcAft>
                <a:spcPts val="400"/>
              </a:spcAft>
              <a:buNone/>
            </a:pPr>
            <a:r>
              <a:rPr lang="en-GB" sz="1400" b="1" dirty="0">
                <a:solidFill>
                  <a:srgbClr val="005087"/>
                </a:solidFill>
                <a:latin typeface="Lato"/>
                <a:cs typeface="Lato"/>
              </a:rPr>
              <a:t>Offshore Shipping</a:t>
            </a:r>
          </a:p>
        </p:txBody>
      </p:sp>
      <p:sp>
        <p:nvSpPr>
          <p:cNvPr id="145" name="Chip5">
            <a:extLst>
              <a:ext uri="{FF2B5EF4-FFF2-40B4-BE49-F238E27FC236}">
                <a16:creationId xmlns:a16="http://schemas.microsoft.com/office/drawing/2014/main" id="{778D90EC-F278-22E7-CDD4-6C8FD4FF20EA}"/>
              </a:ext>
            </a:extLst>
          </p:cNvPr>
          <p:cNvSpPr/>
          <p:nvPr/>
        </p:nvSpPr>
        <p:spPr>
          <a:xfrm>
            <a:off x="6420888" y="4534335"/>
            <a:ext cx="3061604" cy="430000"/>
          </a:xfrm>
          <a:prstGeom prst="roundRect">
            <a:avLst>
              <a:gd name="adj" fmla="val 25000"/>
            </a:avLst>
          </a:prstGeom>
          <a:solidFill>
            <a:srgbClr val="FFFFFF"/>
          </a:solidFill>
          <a:ln w="12700">
            <a:solidFill>
              <a:srgbClr val="CBDCE8"/>
            </a:solidFill>
          </a:ln>
        </p:spPr>
        <p:txBody>
          <a:bodyPr rtlCol="0" anchor="ctr"/>
          <a:lstStyle/>
          <a:p>
            <a:endParaRPr lang="en-GB"/>
          </a:p>
        </p:txBody>
      </p:sp>
      <p:sp>
        <p:nvSpPr>
          <p:cNvPr id="146" name="ChipBar5">
            <a:extLst>
              <a:ext uri="{FF2B5EF4-FFF2-40B4-BE49-F238E27FC236}">
                <a16:creationId xmlns:a16="http://schemas.microsoft.com/office/drawing/2014/main" id="{A8FE4FA1-A1BB-1F18-D8FA-9EC69DCE4A03}"/>
              </a:ext>
            </a:extLst>
          </p:cNvPr>
          <p:cNvSpPr/>
          <p:nvPr/>
        </p:nvSpPr>
        <p:spPr>
          <a:xfrm>
            <a:off x="6420888" y="4644579"/>
            <a:ext cx="60000" cy="250000"/>
          </a:xfrm>
          <a:prstGeom prst="rect">
            <a:avLst/>
          </a:prstGeom>
          <a:solidFill>
            <a:srgbClr val="00A0DF"/>
          </a:solidFill>
          <a:ln>
            <a:noFill/>
          </a:ln>
        </p:spPr>
        <p:txBody>
          <a:bodyPr rtlCol="0" anchor="ctr"/>
          <a:lstStyle/>
          <a:p>
            <a:endParaRPr lang="en-GB"/>
          </a:p>
        </p:txBody>
      </p:sp>
      <p:sp>
        <p:nvSpPr>
          <p:cNvPr id="147" name="ChipT5">
            <a:extLst>
              <a:ext uri="{FF2B5EF4-FFF2-40B4-BE49-F238E27FC236}">
                <a16:creationId xmlns:a16="http://schemas.microsoft.com/office/drawing/2014/main" id="{20500F5D-9A27-7C36-0A76-40EB0157D37D}"/>
              </a:ext>
            </a:extLst>
          </p:cNvPr>
          <p:cNvSpPr txBox="1"/>
          <p:nvPr/>
        </p:nvSpPr>
        <p:spPr>
          <a:xfrm>
            <a:off x="6660888" y="4493011"/>
            <a:ext cx="2621604" cy="430000"/>
          </a:xfrm>
          <a:prstGeom prst="rect">
            <a:avLst/>
          </a:prstGeom>
          <a:noFill/>
        </p:spPr>
        <p:txBody>
          <a:bodyPr wrap="square" lIns="45720" tIns="18000" rIns="45720" bIns="18000" anchor="ctr">
            <a:normAutofit/>
          </a:bodyPr>
          <a:lstStyle/>
          <a:p>
            <a:pPr marL="0" indent="0" algn="l">
              <a:lnSpc>
                <a:spcPct val="100000"/>
              </a:lnSpc>
              <a:spcAft>
                <a:spcPts val="400"/>
              </a:spcAft>
              <a:buNone/>
            </a:pPr>
            <a:r>
              <a:rPr lang="en-GB" sz="1400" b="1" dirty="0">
                <a:solidFill>
                  <a:srgbClr val="005087"/>
                </a:solidFill>
                <a:latin typeface="Lato"/>
                <a:cs typeface="Lato"/>
              </a:rPr>
              <a:t>Harbour Shipping</a:t>
            </a:r>
          </a:p>
        </p:txBody>
      </p:sp>
      <p:sp>
        <p:nvSpPr>
          <p:cNvPr id="148" name="Chip6">
            <a:extLst>
              <a:ext uri="{FF2B5EF4-FFF2-40B4-BE49-F238E27FC236}">
                <a16:creationId xmlns:a16="http://schemas.microsoft.com/office/drawing/2014/main" id="{93417BD2-ED09-8A48-1735-60B2CE58747F}"/>
              </a:ext>
            </a:extLst>
          </p:cNvPr>
          <p:cNvSpPr/>
          <p:nvPr/>
        </p:nvSpPr>
        <p:spPr>
          <a:xfrm>
            <a:off x="6420888" y="5004335"/>
            <a:ext cx="3061604" cy="430000"/>
          </a:xfrm>
          <a:prstGeom prst="roundRect">
            <a:avLst>
              <a:gd name="adj" fmla="val 25000"/>
            </a:avLst>
          </a:prstGeom>
          <a:solidFill>
            <a:srgbClr val="FFFFFF"/>
          </a:solidFill>
          <a:ln w="12700">
            <a:solidFill>
              <a:srgbClr val="CBDCE8"/>
            </a:solidFill>
          </a:ln>
        </p:spPr>
        <p:txBody>
          <a:bodyPr rtlCol="0" anchor="ctr"/>
          <a:lstStyle/>
          <a:p>
            <a:endParaRPr lang="en-GB"/>
          </a:p>
        </p:txBody>
      </p:sp>
      <p:sp>
        <p:nvSpPr>
          <p:cNvPr id="149" name="ChipBar6">
            <a:extLst>
              <a:ext uri="{FF2B5EF4-FFF2-40B4-BE49-F238E27FC236}">
                <a16:creationId xmlns:a16="http://schemas.microsoft.com/office/drawing/2014/main" id="{E8C9FFE3-1CDC-9A03-FCC0-5EE9FCDA6E98}"/>
              </a:ext>
            </a:extLst>
          </p:cNvPr>
          <p:cNvSpPr/>
          <p:nvPr/>
        </p:nvSpPr>
        <p:spPr>
          <a:xfrm>
            <a:off x="6420888" y="5116811"/>
            <a:ext cx="60000" cy="250000"/>
          </a:xfrm>
          <a:prstGeom prst="rect">
            <a:avLst/>
          </a:prstGeom>
          <a:solidFill>
            <a:srgbClr val="00A0DF"/>
          </a:solidFill>
          <a:ln>
            <a:noFill/>
          </a:ln>
        </p:spPr>
        <p:txBody>
          <a:bodyPr rtlCol="0" anchor="ctr"/>
          <a:lstStyle/>
          <a:p>
            <a:endParaRPr lang="en-GB"/>
          </a:p>
        </p:txBody>
      </p:sp>
      <p:sp>
        <p:nvSpPr>
          <p:cNvPr id="150" name="ChipT6">
            <a:extLst>
              <a:ext uri="{FF2B5EF4-FFF2-40B4-BE49-F238E27FC236}">
                <a16:creationId xmlns:a16="http://schemas.microsoft.com/office/drawing/2014/main" id="{4C81F6FA-AFF2-168C-6EAC-67020D8F74D1}"/>
              </a:ext>
            </a:extLst>
          </p:cNvPr>
          <p:cNvSpPr txBox="1"/>
          <p:nvPr/>
        </p:nvSpPr>
        <p:spPr>
          <a:xfrm>
            <a:off x="6660888" y="4983673"/>
            <a:ext cx="2621604" cy="430000"/>
          </a:xfrm>
          <a:prstGeom prst="rect">
            <a:avLst/>
          </a:prstGeom>
          <a:noFill/>
        </p:spPr>
        <p:txBody>
          <a:bodyPr wrap="square" lIns="45720" tIns="18000" rIns="45720" bIns="18000" anchor="ctr">
            <a:normAutofit/>
          </a:bodyPr>
          <a:lstStyle/>
          <a:p>
            <a:pPr marL="0" indent="0" algn="l">
              <a:lnSpc>
                <a:spcPct val="100000"/>
              </a:lnSpc>
              <a:spcAft>
                <a:spcPts val="400"/>
              </a:spcAft>
              <a:buNone/>
            </a:pPr>
            <a:r>
              <a:rPr lang="en-GB" sz="1400" b="1" dirty="0">
                <a:solidFill>
                  <a:srgbClr val="005087"/>
                </a:solidFill>
                <a:latin typeface="Lato"/>
                <a:cs typeface="Lato"/>
              </a:rPr>
              <a:t>Rail Freight Transport</a:t>
            </a:r>
          </a:p>
        </p:txBody>
      </p:sp>
      <p:sp>
        <p:nvSpPr>
          <p:cNvPr id="151" name="Chip7">
            <a:extLst>
              <a:ext uri="{FF2B5EF4-FFF2-40B4-BE49-F238E27FC236}">
                <a16:creationId xmlns:a16="http://schemas.microsoft.com/office/drawing/2014/main" id="{E64F4ACA-A070-7782-5DBE-1430752ED1B7}"/>
              </a:ext>
            </a:extLst>
          </p:cNvPr>
          <p:cNvSpPr/>
          <p:nvPr/>
        </p:nvSpPr>
        <p:spPr>
          <a:xfrm>
            <a:off x="6420888" y="5474335"/>
            <a:ext cx="3061604" cy="430000"/>
          </a:xfrm>
          <a:prstGeom prst="roundRect">
            <a:avLst>
              <a:gd name="adj" fmla="val 25000"/>
            </a:avLst>
          </a:prstGeom>
          <a:solidFill>
            <a:srgbClr val="FFFFFF"/>
          </a:solidFill>
          <a:ln w="12700">
            <a:solidFill>
              <a:srgbClr val="CBDCE8"/>
            </a:solidFill>
          </a:ln>
        </p:spPr>
        <p:txBody>
          <a:bodyPr rtlCol="0" anchor="ctr"/>
          <a:lstStyle/>
          <a:p>
            <a:endParaRPr lang="en-GB"/>
          </a:p>
        </p:txBody>
      </p:sp>
      <p:sp>
        <p:nvSpPr>
          <p:cNvPr id="152" name="ChipBar7">
            <a:extLst>
              <a:ext uri="{FF2B5EF4-FFF2-40B4-BE49-F238E27FC236}">
                <a16:creationId xmlns:a16="http://schemas.microsoft.com/office/drawing/2014/main" id="{32932892-C19C-EF91-0AF7-1715C8C365D4}"/>
              </a:ext>
            </a:extLst>
          </p:cNvPr>
          <p:cNvSpPr/>
          <p:nvPr/>
        </p:nvSpPr>
        <p:spPr>
          <a:xfrm>
            <a:off x="6420888" y="5585328"/>
            <a:ext cx="60000" cy="250000"/>
          </a:xfrm>
          <a:prstGeom prst="rect">
            <a:avLst/>
          </a:prstGeom>
          <a:solidFill>
            <a:srgbClr val="00A0DF"/>
          </a:solidFill>
          <a:ln>
            <a:noFill/>
          </a:ln>
        </p:spPr>
        <p:txBody>
          <a:bodyPr rtlCol="0" anchor="ctr"/>
          <a:lstStyle/>
          <a:p>
            <a:endParaRPr lang="en-GB"/>
          </a:p>
        </p:txBody>
      </p:sp>
      <p:sp>
        <p:nvSpPr>
          <p:cNvPr id="153" name="ChipT7">
            <a:extLst>
              <a:ext uri="{FF2B5EF4-FFF2-40B4-BE49-F238E27FC236}">
                <a16:creationId xmlns:a16="http://schemas.microsoft.com/office/drawing/2014/main" id="{ECFCA141-BCBF-9B5D-E7C3-FA437EDB5EB4}"/>
              </a:ext>
            </a:extLst>
          </p:cNvPr>
          <p:cNvSpPr txBox="1"/>
          <p:nvPr/>
        </p:nvSpPr>
        <p:spPr>
          <a:xfrm>
            <a:off x="6660888" y="5474335"/>
            <a:ext cx="2621604" cy="430000"/>
          </a:xfrm>
          <a:prstGeom prst="rect">
            <a:avLst/>
          </a:prstGeom>
          <a:noFill/>
        </p:spPr>
        <p:txBody>
          <a:bodyPr wrap="square" lIns="45720" tIns="18000" rIns="45720" bIns="18000" anchor="ctr">
            <a:normAutofit/>
          </a:bodyPr>
          <a:lstStyle/>
          <a:p>
            <a:pPr marL="0" indent="0" algn="l">
              <a:lnSpc>
                <a:spcPct val="100000"/>
              </a:lnSpc>
              <a:spcAft>
                <a:spcPts val="400"/>
              </a:spcAft>
              <a:buNone/>
            </a:pPr>
            <a:r>
              <a:rPr lang="en-GB" sz="1400" b="1" dirty="0">
                <a:solidFill>
                  <a:srgbClr val="005087"/>
                </a:solidFill>
                <a:latin typeface="Lato"/>
                <a:cs typeface="Lato"/>
              </a:rPr>
              <a:t>Electricity Generation</a:t>
            </a:r>
          </a:p>
        </p:txBody>
      </p:sp>
      <p:sp>
        <p:nvSpPr>
          <p:cNvPr id="154" name="Tick0">
            <a:extLst>
              <a:ext uri="{FF2B5EF4-FFF2-40B4-BE49-F238E27FC236}">
                <a16:creationId xmlns:a16="http://schemas.microsoft.com/office/drawing/2014/main" id="{A1DFC193-45B4-26A2-8380-C6C5861A1629}"/>
              </a:ext>
            </a:extLst>
          </p:cNvPr>
          <p:cNvSpPr/>
          <p:nvPr/>
        </p:nvSpPr>
        <p:spPr>
          <a:xfrm>
            <a:off x="688082" y="2100000"/>
            <a:ext cx="240000" cy="240000"/>
          </a:xfrm>
          <a:prstGeom prst="ellipse">
            <a:avLst/>
          </a:prstGeom>
          <a:solidFill>
            <a:srgbClr val="005087"/>
          </a:solidFill>
          <a:ln>
            <a:noFill/>
          </a:ln>
        </p:spPr>
        <p:txBody>
          <a:bodyPr rtlCol="0" anchor="ctr"/>
          <a:lstStyle/>
          <a:p>
            <a:endParaRPr lang="en-GB"/>
          </a:p>
        </p:txBody>
      </p:sp>
      <p:sp>
        <p:nvSpPr>
          <p:cNvPr id="155" name="T30">
            <a:extLst>
              <a:ext uri="{FF2B5EF4-FFF2-40B4-BE49-F238E27FC236}">
                <a16:creationId xmlns:a16="http://schemas.microsoft.com/office/drawing/2014/main" id="{647DE1FE-4E7D-B5A2-B0F4-949DDED54281}"/>
              </a:ext>
            </a:extLst>
          </p:cNvPr>
          <p:cNvSpPr txBox="1"/>
          <p:nvPr/>
        </p:nvSpPr>
        <p:spPr>
          <a:xfrm>
            <a:off x="1028082" y="2060000"/>
            <a:ext cx="2721604" cy="700000"/>
          </a:xfrm>
          <a:prstGeom prst="rect">
            <a:avLst/>
          </a:prstGeom>
          <a:noFill/>
        </p:spPr>
        <p:txBody>
          <a:bodyPr wrap="square" lIns="45720" tIns="18000" rIns="45720" bIns="18000" anchor="t">
            <a:normAutofit/>
          </a:bodyPr>
          <a:lstStyle/>
          <a:p>
            <a:pPr marL="0" indent="0" algn="just">
              <a:lnSpc>
                <a:spcPct val="95000"/>
              </a:lnSpc>
              <a:spcAft>
                <a:spcPts val="400"/>
              </a:spcAft>
              <a:buNone/>
            </a:pPr>
            <a:r>
              <a:rPr lang="en-GB" sz="1400" b="0" dirty="0">
                <a:solidFill>
                  <a:srgbClr val="1F3F5B"/>
                </a:solidFill>
                <a:latin typeface="Lato"/>
                <a:cs typeface="Lato"/>
              </a:rPr>
              <a:t>Current users will need to re-register in the new system</a:t>
            </a:r>
          </a:p>
        </p:txBody>
      </p:sp>
      <p:sp>
        <p:nvSpPr>
          <p:cNvPr id="156" name="Tick1">
            <a:extLst>
              <a:ext uri="{FF2B5EF4-FFF2-40B4-BE49-F238E27FC236}">
                <a16:creationId xmlns:a16="http://schemas.microsoft.com/office/drawing/2014/main" id="{CA016977-865D-F682-4723-B003E3E40958}"/>
              </a:ext>
            </a:extLst>
          </p:cNvPr>
          <p:cNvSpPr/>
          <p:nvPr/>
        </p:nvSpPr>
        <p:spPr>
          <a:xfrm>
            <a:off x="688082" y="2820000"/>
            <a:ext cx="240000" cy="240000"/>
          </a:xfrm>
          <a:prstGeom prst="ellipse">
            <a:avLst/>
          </a:prstGeom>
          <a:solidFill>
            <a:srgbClr val="005087"/>
          </a:solidFill>
          <a:ln>
            <a:noFill/>
          </a:ln>
        </p:spPr>
        <p:txBody>
          <a:bodyPr rtlCol="0" anchor="ctr"/>
          <a:lstStyle/>
          <a:p>
            <a:endParaRPr lang="en-GB"/>
          </a:p>
        </p:txBody>
      </p:sp>
      <p:sp>
        <p:nvSpPr>
          <p:cNvPr id="157" name="T31">
            <a:extLst>
              <a:ext uri="{FF2B5EF4-FFF2-40B4-BE49-F238E27FC236}">
                <a16:creationId xmlns:a16="http://schemas.microsoft.com/office/drawing/2014/main" id="{4A9872DD-3E83-AA7F-142E-D0171318A8AF}"/>
              </a:ext>
            </a:extLst>
          </p:cNvPr>
          <p:cNvSpPr txBox="1"/>
          <p:nvPr/>
        </p:nvSpPr>
        <p:spPr>
          <a:xfrm>
            <a:off x="1028082" y="2780000"/>
            <a:ext cx="2721604" cy="700000"/>
          </a:xfrm>
          <a:prstGeom prst="rect">
            <a:avLst/>
          </a:prstGeom>
          <a:noFill/>
        </p:spPr>
        <p:txBody>
          <a:bodyPr wrap="square" lIns="45720" tIns="18000" rIns="45720" bIns="18000" anchor="t">
            <a:normAutofit/>
          </a:bodyPr>
          <a:lstStyle/>
          <a:p>
            <a:pPr marL="0" indent="0" algn="just">
              <a:lnSpc>
                <a:spcPct val="95000"/>
              </a:lnSpc>
              <a:spcAft>
                <a:spcPts val="400"/>
              </a:spcAft>
              <a:buNone/>
            </a:pPr>
            <a:r>
              <a:rPr lang="en-GB" sz="1400" b="0" dirty="0">
                <a:solidFill>
                  <a:srgbClr val="1F3F5B"/>
                </a:solidFill>
                <a:latin typeface="Lato"/>
                <a:cs typeface="Lato"/>
              </a:rPr>
              <a:t>Sellers of distillate fuel to users are required to register</a:t>
            </a:r>
          </a:p>
        </p:txBody>
      </p:sp>
      <p:sp>
        <p:nvSpPr>
          <p:cNvPr id="158" name="Tick2">
            <a:extLst>
              <a:ext uri="{FF2B5EF4-FFF2-40B4-BE49-F238E27FC236}">
                <a16:creationId xmlns:a16="http://schemas.microsoft.com/office/drawing/2014/main" id="{AE83EDDA-7777-8308-CBE5-246A089552EF}"/>
              </a:ext>
            </a:extLst>
          </p:cNvPr>
          <p:cNvSpPr/>
          <p:nvPr/>
        </p:nvSpPr>
        <p:spPr>
          <a:xfrm>
            <a:off x="688082" y="3540000"/>
            <a:ext cx="240000" cy="240000"/>
          </a:xfrm>
          <a:prstGeom prst="ellipse">
            <a:avLst/>
          </a:prstGeom>
          <a:solidFill>
            <a:srgbClr val="005087"/>
          </a:solidFill>
          <a:ln>
            <a:noFill/>
          </a:ln>
        </p:spPr>
        <p:txBody>
          <a:bodyPr rtlCol="0" anchor="ctr"/>
          <a:lstStyle/>
          <a:p>
            <a:endParaRPr lang="en-GB"/>
          </a:p>
        </p:txBody>
      </p:sp>
      <p:sp>
        <p:nvSpPr>
          <p:cNvPr id="159" name="T32">
            <a:extLst>
              <a:ext uri="{FF2B5EF4-FFF2-40B4-BE49-F238E27FC236}">
                <a16:creationId xmlns:a16="http://schemas.microsoft.com/office/drawing/2014/main" id="{8683AEED-3DDB-EB49-A5EB-B45FFED86AD2}"/>
              </a:ext>
            </a:extLst>
          </p:cNvPr>
          <p:cNvSpPr txBox="1"/>
          <p:nvPr/>
        </p:nvSpPr>
        <p:spPr>
          <a:xfrm>
            <a:off x="1028082" y="3500000"/>
            <a:ext cx="2721604" cy="700000"/>
          </a:xfrm>
          <a:prstGeom prst="rect">
            <a:avLst/>
          </a:prstGeom>
          <a:noFill/>
        </p:spPr>
        <p:txBody>
          <a:bodyPr wrap="square" lIns="45720" tIns="18000" rIns="45720" bIns="18000" anchor="t">
            <a:normAutofit/>
          </a:bodyPr>
          <a:lstStyle/>
          <a:p>
            <a:pPr marL="0" indent="0" algn="just">
              <a:lnSpc>
                <a:spcPct val="95000"/>
              </a:lnSpc>
              <a:spcAft>
                <a:spcPts val="400"/>
              </a:spcAft>
              <a:buNone/>
            </a:pPr>
            <a:r>
              <a:rPr lang="en-GB" sz="1400" b="0" dirty="0">
                <a:solidFill>
                  <a:srgbClr val="1F3F5B"/>
                </a:solidFill>
                <a:latin typeface="Lato"/>
                <a:cs typeface="Lato"/>
              </a:rPr>
              <a:t>Creation of registration profiles by users in terms of Rule 75.25.04</a:t>
            </a:r>
          </a:p>
        </p:txBody>
      </p:sp>
      <p:sp>
        <p:nvSpPr>
          <p:cNvPr id="160" name="Tick3">
            <a:extLst>
              <a:ext uri="{FF2B5EF4-FFF2-40B4-BE49-F238E27FC236}">
                <a16:creationId xmlns:a16="http://schemas.microsoft.com/office/drawing/2014/main" id="{CAF17572-CEAF-1785-6C18-713F4F618E0E}"/>
              </a:ext>
            </a:extLst>
          </p:cNvPr>
          <p:cNvSpPr/>
          <p:nvPr/>
        </p:nvSpPr>
        <p:spPr>
          <a:xfrm>
            <a:off x="688082" y="4260000"/>
            <a:ext cx="240000" cy="240000"/>
          </a:xfrm>
          <a:prstGeom prst="ellipse">
            <a:avLst/>
          </a:prstGeom>
          <a:solidFill>
            <a:srgbClr val="005087"/>
          </a:solidFill>
          <a:ln>
            <a:noFill/>
          </a:ln>
        </p:spPr>
        <p:txBody>
          <a:bodyPr rtlCol="0" anchor="ctr"/>
          <a:lstStyle/>
          <a:p>
            <a:endParaRPr lang="en-GB"/>
          </a:p>
        </p:txBody>
      </p:sp>
      <p:sp>
        <p:nvSpPr>
          <p:cNvPr id="161" name="T33">
            <a:extLst>
              <a:ext uri="{FF2B5EF4-FFF2-40B4-BE49-F238E27FC236}">
                <a16:creationId xmlns:a16="http://schemas.microsoft.com/office/drawing/2014/main" id="{E6163D9A-D7C8-A5E2-62ED-FF3BBBDF9E88}"/>
              </a:ext>
            </a:extLst>
          </p:cNvPr>
          <p:cNvSpPr txBox="1"/>
          <p:nvPr/>
        </p:nvSpPr>
        <p:spPr>
          <a:xfrm>
            <a:off x="1028082" y="4220000"/>
            <a:ext cx="2721604" cy="700000"/>
          </a:xfrm>
          <a:prstGeom prst="rect">
            <a:avLst/>
          </a:prstGeom>
          <a:noFill/>
        </p:spPr>
        <p:txBody>
          <a:bodyPr wrap="square" lIns="45720" tIns="18000" rIns="45720" bIns="18000" anchor="t">
            <a:normAutofit/>
          </a:bodyPr>
          <a:lstStyle/>
          <a:p>
            <a:pPr marL="0" indent="0" algn="just">
              <a:lnSpc>
                <a:spcPct val="95000"/>
              </a:lnSpc>
              <a:spcAft>
                <a:spcPts val="400"/>
              </a:spcAft>
              <a:buNone/>
            </a:pPr>
            <a:r>
              <a:rPr lang="en-GB" sz="1400" b="0" dirty="0">
                <a:solidFill>
                  <a:srgbClr val="1F3F5B"/>
                </a:solidFill>
                <a:latin typeface="Lato"/>
                <a:cs typeface="Lato"/>
              </a:rPr>
              <a:t>Users to declare relationships in terms of Rule 75.25.05</a:t>
            </a:r>
          </a:p>
        </p:txBody>
      </p:sp>
      <p:sp>
        <p:nvSpPr>
          <p:cNvPr id="162" name="Tick4">
            <a:extLst>
              <a:ext uri="{FF2B5EF4-FFF2-40B4-BE49-F238E27FC236}">
                <a16:creationId xmlns:a16="http://schemas.microsoft.com/office/drawing/2014/main" id="{833992EC-BB5B-D547-4D0C-74C757AE21DD}"/>
              </a:ext>
            </a:extLst>
          </p:cNvPr>
          <p:cNvSpPr/>
          <p:nvPr/>
        </p:nvSpPr>
        <p:spPr>
          <a:xfrm>
            <a:off x="688082" y="4980000"/>
            <a:ext cx="240000" cy="240000"/>
          </a:xfrm>
          <a:prstGeom prst="ellipse">
            <a:avLst/>
          </a:prstGeom>
          <a:solidFill>
            <a:srgbClr val="005087"/>
          </a:solidFill>
          <a:ln>
            <a:noFill/>
          </a:ln>
        </p:spPr>
        <p:txBody>
          <a:bodyPr rtlCol="0" anchor="ctr"/>
          <a:lstStyle/>
          <a:p>
            <a:endParaRPr lang="en-GB"/>
          </a:p>
        </p:txBody>
      </p:sp>
      <p:sp>
        <p:nvSpPr>
          <p:cNvPr id="163" name="T34">
            <a:extLst>
              <a:ext uri="{FF2B5EF4-FFF2-40B4-BE49-F238E27FC236}">
                <a16:creationId xmlns:a16="http://schemas.microsoft.com/office/drawing/2014/main" id="{1E0F9A3E-88EE-3448-3205-B4AC1E205507}"/>
              </a:ext>
            </a:extLst>
          </p:cNvPr>
          <p:cNvSpPr txBox="1"/>
          <p:nvPr/>
        </p:nvSpPr>
        <p:spPr>
          <a:xfrm>
            <a:off x="1028082" y="4940000"/>
            <a:ext cx="2721604" cy="900000"/>
          </a:xfrm>
          <a:prstGeom prst="rect">
            <a:avLst/>
          </a:prstGeom>
          <a:noFill/>
        </p:spPr>
        <p:txBody>
          <a:bodyPr wrap="square" lIns="45720" tIns="18000" rIns="45720" bIns="18000" anchor="t">
            <a:noAutofit/>
          </a:bodyPr>
          <a:lstStyle/>
          <a:p>
            <a:pPr marL="0" indent="0" algn="just">
              <a:lnSpc>
                <a:spcPct val="95000"/>
              </a:lnSpc>
              <a:spcAft>
                <a:spcPts val="400"/>
              </a:spcAft>
              <a:buNone/>
            </a:pPr>
            <a:r>
              <a:rPr lang="en-GB" sz="1400" b="0" dirty="0">
                <a:solidFill>
                  <a:srgbClr val="1F3F5B"/>
                </a:solidFill>
                <a:latin typeface="Lato"/>
                <a:cs typeface="Lato"/>
              </a:rPr>
              <a:t>Any person who purchases and uses diesel in the qualifying activities may register and claim refunds, this includes contractors on wet basis</a:t>
            </a:r>
          </a:p>
        </p:txBody>
      </p:sp>
      <p:sp>
        <p:nvSpPr>
          <p:cNvPr id="2" name="Rectangle 1">
            <a:extLst>
              <a:ext uri="{FF2B5EF4-FFF2-40B4-BE49-F238E27FC236}">
                <a16:creationId xmlns:a16="http://schemas.microsoft.com/office/drawing/2014/main" id="{F4267AE9-487C-C225-DE19-C8CD27B4396D}"/>
              </a:ext>
            </a:extLst>
          </p:cNvPr>
          <p:cNvSpPr/>
          <p:nvPr/>
        </p:nvSpPr>
        <p:spPr>
          <a:xfrm>
            <a:off x="345688" y="628697"/>
            <a:ext cx="880946" cy="23130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 name="Picture 6">
            <a:extLst>
              <a:ext uri="{FF2B5EF4-FFF2-40B4-BE49-F238E27FC236}">
                <a16:creationId xmlns:a16="http://schemas.microsoft.com/office/drawing/2014/main" id="{445D76ED-FE7F-6F80-112D-0EAB07CE5FB7}"/>
              </a:ext>
            </a:extLst>
          </p:cNvPr>
          <p:cNvPicPr>
            <a:picLocks noChangeAspect="1"/>
          </p:cNvPicPr>
          <p:nvPr/>
        </p:nvPicPr>
        <p:blipFill>
          <a:blip r:embed="rId3"/>
          <a:stretch>
            <a:fillRect/>
          </a:stretch>
        </p:blipFill>
        <p:spPr>
          <a:xfrm>
            <a:off x="0" y="6099906"/>
            <a:ext cx="12192000" cy="738187"/>
          </a:xfrm>
          <a:prstGeom prst="rect">
            <a:avLst/>
          </a:prstGeom>
        </p:spPr>
      </p:pic>
      <p:pic>
        <p:nvPicPr>
          <p:cNvPr id="11" name="Picture 10">
            <a:extLst>
              <a:ext uri="{FF2B5EF4-FFF2-40B4-BE49-F238E27FC236}">
                <a16:creationId xmlns:a16="http://schemas.microsoft.com/office/drawing/2014/main" id="{8A9BCD61-4861-A8DA-3B64-D39C894B273F}"/>
              </a:ext>
            </a:extLst>
          </p:cNvPr>
          <p:cNvPicPr>
            <a:picLocks noChangeAspect="1"/>
          </p:cNvPicPr>
          <p:nvPr/>
        </p:nvPicPr>
        <p:blipFill>
          <a:blip r:embed="rId4"/>
          <a:stretch>
            <a:fillRect/>
          </a:stretch>
        </p:blipFill>
        <p:spPr>
          <a:xfrm>
            <a:off x="226226" y="45046"/>
            <a:ext cx="7678793" cy="884861"/>
          </a:xfrm>
          <a:prstGeom prst="rect">
            <a:avLst/>
          </a:prstGeom>
        </p:spPr>
      </p:pic>
      <p:sp>
        <p:nvSpPr>
          <p:cNvPr id="5" name="Title">
            <a:extLst>
              <a:ext uri="{FF2B5EF4-FFF2-40B4-BE49-F238E27FC236}">
                <a16:creationId xmlns:a16="http://schemas.microsoft.com/office/drawing/2014/main" id="{91778CE4-EDDB-4515-D907-0BF76AD7411B}"/>
              </a:ext>
            </a:extLst>
          </p:cNvPr>
          <p:cNvSpPr txBox="1"/>
          <p:nvPr/>
        </p:nvSpPr>
        <p:spPr>
          <a:xfrm>
            <a:off x="4166628" y="141091"/>
            <a:ext cx="5796328" cy="532606"/>
          </a:xfrm>
          <a:prstGeom prst="rect">
            <a:avLst/>
          </a:prstGeom>
          <a:noFill/>
        </p:spPr>
        <p:txBody>
          <a:bodyPr wrap="square" lIns="45720" tIns="18000" rIns="45720" bIns="18000" anchor="t">
            <a:normAutofit fontScale="92500"/>
          </a:bodyPr>
          <a:lstStyle/>
          <a:p>
            <a:pPr>
              <a:lnSpc>
                <a:spcPct val="90000"/>
              </a:lnSpc>
            </a:pPr>
            <a:r>
              <a:rPr lang="en-US" sz="2800" b="1" dirty="0">
                <a:solidFill>
                  <a:srgbClr val="005087"/>
                </a:solidFill>
                <a:latin typeface="Lato"/>
              </a:rPr>
              <a:t> </a:t>
            </a:r>
            <a:r>
              <a:rPr lang="en-US" sz="2400" b="1" dirty="0">
                <a:solidFill>
                  <a:srgbClr val="005087"/>
                </a:solidFill>
                <a:latin typeface="Lato"/>
              </a:rPr>
              <a:t>New Rules for Diesel Refund Registration</a:t>
            </a:r>
          </a:p>
        </p:txBody>
      </p:sp>
      <p:sp>
        <p:nvSpPr>
          <p:cNvPr id="3" name="Oval 2">
            <a:extLst>
              <a:ext uri="{FF2B5EF4-FFF2-40B4-BE49-F238E27FC236}">
                <a16:creationId xmlns:a16="http://schemas.microsoft.com/office/drawing/2014/main" id="{198448B7-053F-A19E-C02D-869E5006674B}"/>
              </a:ext>
            </a:extLst>
          </p:cNvPr>
          <p:cNvSpPr/>
          <p:nvPr/>
        </p:nvSpPr>
        <p:spPr>
          <a:xfrm>
            <a:off x="5347252" y="673697"/>
            <a:ext cx="268357" cy="336303"/>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00661301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18B65-FCC2-060E-924E-D4C072D1B8B0}"/>
            </a:ext>
          </a:extLst>
        </p:cNvPr>
        <p:cNvGrpSpPr/>
        <p:nvPr/>
      </p:nvGrpSpPr>
      <p:grpSpPr>
        <a:xfrm>
          <a:off x="0" y="0"/>
          <a:ext cx="0" cy="0"/>
          <a:chOff x="0" y="0"/>
          <a:chExt cx="0" cy="0"/>
        </a:xfrm>
      </p:grpSpPr>
      <p:sp>
        <p:nvSpPr>
          <p:cNvPr id="2" name="Text Placeholder 5">
            <a:extLst>
              <a:ext uri="{FF2B5EF4-FFF2-40B4-BE49-F238E27FC236}">
                <a16:creationId xmlns:a16="http://schemas.microsoft.com/office/drawing/2014/main" id="{4D58089F-5812-610E-242C-7E6756D17CB0}"/>
              </a:ext>
            </a:extLst>
          </p:cNvPr>
          <p:cNvSpPr txBox="1">
            <a:spLocks/>
          </p:cNvSpPr>
          <p:nvPr/>
        </p:nvSpPr>
        <p:spPr>
          <a:xfrm>
            <a:off x="293649" y="1594626"/>
            <a:ext cx="6430536" cy="393638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2500"/>
              </a:spcBef>
              <a:buFont typeface="Arial" panose="020B0604020202020204" pitchFamily="34" charset="0"/>
              <a:buNone/>
            </a:pPr>
            <a:r>
              <a:rPr lang="en-US" sz="1800" b="1" dirty="0">
                <a:solidFill>
                  <a:schemeClr val="accent1">
                    <a:lumMod val="75000"/>
                  </a:schemeClr>
                </a:solidFill>
              </a:rPr>
              <a:t>Merged/Validated by SARS</a:t>
            </a:r>
          </a:p>
          <a:p>
            <a:pPr marL="285750" lvl="1" indent="-285750">
              <a:buFont typeface="Wingdings" panose="05000000000000000000" pitchFamily="2" charset="2"/>
              <a:buChar char="ü"/>
            </a:pPr>
            <a:r>
              <a:rPr lang="en-ZA" sz="1800" dirty="0">
                <a:solidFill>
                  <a:schemeClr val="accent1">
                    <a:lumMod val="75000"/>
                  </a:schemeClr>
                </a:solidFill>
              </a:rPr>
              <a:t>Applicants must have a merged and validated profile, which is a prerequisite for applying for Diesel Refund Registration</a:t>
            </a:r>
          </a:p>
          <a:p>
            <a:pPr marL="285750" lvl="1" indent="-285750">
              <a:buFont typeface="Wingdings" panose="05000000000000000000" pitchFamily="2" charset="2"/>
              <a:buChar char="ü"/>
            </a:pPr>
            <a:r>
              <a:rPr lang="en-ZA" sz="1800" dirty="0">
                <a:solidFill>
                  <a:schemeClr val="accent1">
                    <a:lumMod val="75000"/>
                  </a:schemeClr>
                </a:solidFill>
              </a:rPr>
              <a:t> SARS will  publish a letter on the SARS website that includes guidance and links on how to validate and merge profiles.</a:t>
            </a:r>
          </a:p>
          <a:p>
            <a:pPr marL="0" lvl="1" indent="0">
              <a:buNone/>
            </a:pPr>
            <a:endParaRPr lang="en-US" sz="1800" dirty="0">
              <a:solidFill>
                <a:schemeClr val="accent1">
                  <a:lumMod val="75000"/>
                </a:schemeClr>
              </a:solidFill>
            </a:endParaRPr>
          </a:p>
          <a:p>
            <a:pPr marL="0" lvl="1" indent="0">
              <a:buNone/>
            </a:pPr>
            <a:r>
              <a:rPr lang="en-US" sz="1800" b="1" dirty="0">
                <a:solidFill>
                  <a:schemeClr val="accent1">
                    <a:lumMod val="75000"/>
                  </a:schemeClr>
                </a:solidFill>
              </a:rPr>
              <a:t>eFiler</a:t>
            </a:r>
          </a:p>
          <a:p>
            <a:pPr marL="285750" lvl="1" indent="-285750" algn="just">
              <a:buFont typeface="Wingdings" panose="05000000000000000000" pitchFamily="2" charset="2"/>
              <a:buChar char="ü"/>
            </a:pPr>
            <a:r>
              <a:rPr lang="en-US" sz="1800" dirty="0">
                <a:solidFill>
                  <a:schemeClr val="accent1">
                    <a:lumMod val="75000"/>
                  </a:schemeClr>
                </a:solidFill>
              </a:rPr>
              <a:t>Submit application on eFiling. </a:t>
            </a:r>
          </a:p>
          <a:p>
            <a:pPr marL="0" lvl="1" indent="0" algn="just">
              <a:buNone/>
            </a:pPr>
            <a:endParaRPr lang="en-US" sz="1800" dirty="0">
              <a:solidFill>
                <a:schemeClr val="accent1">
                  <a:lumMod val="75000"/>
                </a:schemeClr>
              </a:solidFill>
            </a:endParaRPr>
          </a:p>
          <a:p>
            <a:pPr marL="0" lvl="1" indent="0" algn="just">
              <a:buNone/>
            </a:pPr>
            <a:r>
              <a:rPr lang="en-US" sz="1800" b="1" dirty="0">
                <a:solidFill>
                  <a:schemeClr val="accent1">
                    <a:lumMod val="75000"/>
                  </a:schemeClr>
                </a:solidFill>
              </a:rPr>
              <a:t>Not an eFiler</a:t>
            </a:r>
          </a:p>
          <a:p>
            <a:pPr marL="285750" lvl="1" indent="-285750" algn="just">
              <a:buFont typeface="Wingdings" panose="05000000000000000000" pitchFamily="2" charset="2"/>
              <a:buChar char="ü"/>
            </a:pPr>
            <a:r>
              <a:rPr lang="en-ZA" sz="1800" dirty="0">
                <a:solidFill>
                  <a:schemeClr val="accent1">
                    <a:lumMod val="75000"/>
                  </a:schemeClr>
                </a:solidFill>
              </a:rPr>
              <a:t>Book a SARS branch appointment for assistance with your application.</a:t>
            </a:r>
            <a:endParaRPr lang="en-US" sz="1800" dirty="0">
              <a:solidFill>
                <a:schemeClr val="accent1">
                  <a:lumMod val="75000"/>
                </a:schemeClr>
              </a:solidFill>
            </a:endParaRPr>
          </a:p>
          <a:p>
            <a:pPr marL="0" lvl="1" indent="0" algn="just">
              <a:buNone/>
            </a:pPr>
            <a:endParaRPr lang="en-US" sz="1600" dirty="0">
              <a:solidFill>
                <a:schemeClr val="accent1">
                  <a:lumMod val="75000"/>
                </a:schemeClr>
              </a:solidFill>
            </a:endParaRPr>
          </a:p>
        </p:txBody>
      </p:sp>
      <p:pic>
        <p:nvPicPr>
          <p:cNvPr id="3" name="Picture 2">
            <a:extLst>
              <a:ext uri="{FF2B5EF4-FFF2-40B4-BE49-F238E27FC236}">
                <a16:creationId xmlns:a16="http://schemas.microsoft.com/office/drawing/2014/main" id="{F94575D7-3549-A00D-C8F3-89A92E09744A}"/>
              </a:ext>
              <a:ext uri="{C183D7F6-B498-43B3-948B-1728B52AA6E4}">
                <adec:decorative xmlns:adec="http://schemas.microsoft.com/office/drawing/2017/decorative" val="1"/>
              </a:ext>
            </a:extLst>
          </p:cNvPr>
          <p:cNvPicPr>
            <a:picLocks noChangeAspect="1"/>
          </p:cNvPicPr>
          <p:nvPr/>
        </p:nvPicPr>
        <p:blipFill>
          <a:blip r:embed="rId3"/>
          <a:srcRect t="3000" b="7092"/>
          <a:stretch>
            <a:fillRect/>
          </a:stretch>
        </p:blipFill>
        <p:spPr>
          <a:xfrm>
            <a:off x="7410843" y="1594625"/>
            <a:ext cx="4688230" cy="4132766"/>
          </a:xfrm>
          <a:prstGeom prst="rect">
            <a:avLst/>
          </a:prstGeom>
        </p:spPr>
      </p:pic>
      <p:sp>
        <p:nvSpPr>
          <p:cNvPr id="8" name="TextBox 7">
            <a:extLst>
              <a:ext uri="{FF2B5EF4-FFF2-40B4-BE49-F238E27FC236}">
                <a16:creationId xmlns:a16="http://schemas.microsoft.com/office/drawing/2014/main" id="{AB9923AB-C762-F378-894B-889A1800E8C6}"/>
              </a:ext>
            </a:extLst>
          </p:cNvPr>
          <p:cNvSpPr txBox="1"/>
          <p:nvPr/>
        </p:nvSpPr>
        <p:spPr>
          <a:xfrm>
            <a:off x="7410843" y="429661"/>
            <a:ext cx="4341613" cy="81679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400" b="1" dirty="0">
                <a:solidFill>
                  <a:srgbClr val="003D68"/>
                </a:solidFill>
                <a:latin typeface="Lato" panose="020F0502020204030203" pitchFamily="34" charset="77"/>
                <a:ea typeface="+mj-ea"/>
                <a:cs typeface="+mj-cs"/>
              </a:rPr>
              <a:t>Requirements to Register for Diesel Refund</a:t>
            </a:r>
          </a:p>
        </p:txBody>
      </p:sp>
    </p:spTree>
    <p:extLst>
      <p:ext uri="{BB962C8B-B14F-4D97-AF65-F5344CB8AC3E}">
        <p14:creationId xmlns:p14="http://schemas.microsoft.com/office/powerpoint/2010/main" val="2372775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C9FBC-D21A-CB74-F122-81F765D3F75D}"/>
            </a:ext>
          </a:extLst>
        </p:cNvPr>
        <p:cNvGrpSpPr/>
        <p:nvPr/>
      </p:nvGrpSpPr>
      <p:grpSpPr>
        <a:xfrm>
          <a:off x="0" y="0"/>
          <a:ext cx="0" cy="0"/>
          <a:chOff x="0" y="0"/>
          <a:chExt cx="0" cy="0"/>
        </a:xfrm>
      </p:grpSpPr>
      <p:sp>
        <p:nvSpPr>
          <p:cNvPr id="2" name="Text Placeholder 5">
            <a:extLst>
              <a:ext uri="{FF2B5EF4-FFF2-40B4-BE49-F238E27FC236}">
                <a16:creationId xmlns:a16="http://schemas.microsoft.com/office/drawing/2014/main" id="{E13EAB0B-F27E-CBE7-BAEA-D51902E604BE}"/>
              </a:ext>
            </a:extLst>
          </p:cNvPr>
          <p:cNvSpPr txBox="1">
            <a:spLocks/>
          </p:cNvSpPr>
          <p:nvPr/>
        </p:nvSpPr>
        <p:spPr>
          <a:xfrm>
            <a:off x="193288" y="1246458"/>
            <a:ext cx="6497444" cy="370468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just">
              <a:buFont typeface="Arial" panose="020B0604020202020204" pitchFamily="34" charset="0"/>
              <a:buNone/>
            </a:pPr>
            <a:endParaRPr lang="en-US" sz="1800" b="1" dirty="0">
              <a:solidFill>
                <a:schemeClr val="accent1">
                  <a:lumMod val="75000"/>
                </a:schemeClr>
              </a:solidFill>
            </a:endParaRPr>
          </a:p>
          <a:p>
            <a:pPr marL="0" lvl="1" indent="0" algn="just">
              <a:buFont typeface="Arial" panose="020B0604020202020204" pitchFamily="34" charset="0"/>
              <a:buNone/>
            </a:pPr>
            <a:r>
              <a:rPr lang="en-US" sz="1800" b="1" dirty="0">
                <a:solidFill>
                  <a:schemeClr val="accent1">
                    <a:lumMod val="75000"/>
                  </a:schemeClr>
                </a:solidFill>
              </a:rPr>
              <a:t>Register as Seller or User</a:t>
            </a:r>
          </a:p>
          <a:p>
            <a:pPr marL="285750" lvl="1" indent="-285750" algn="just">
              <a:buFont typeface="Wingdings" panose="05000000000000000000" pitchFamily="2" charset="2"/>
              <a:buChar char="ü"/>
            </a:pPr>
            <a:r>
              <a:rPr lang="en-US" sz="1800" dirty="0">
                <a:solidFill>
                  <a:schemeClr val="accent1">
                    <a:lumMod val="75000"/>
                  </a:schemeClr>
                </a:solidFill>
              </a:rPr>
              <a:t>Cannot register for both.</a:t>
            </a:r>
          </a:p>
          <a:p>
            <a:pPr marL="0" lvl="1" indent="0" algn="just">
              <a:buNone/>
            </a:pPr>
            <a:endParaRPr lang="en-US" sz="1800" dirty="0">
              <a:solidFill>
                <a:schemeClr val="accent1">
                  <a:lumMod val="75000"/>
                </a:schemeClr>
              </a:solidFill>
            </a:endParaRPr>
          </a:p>
          <a:p>
            <a:pPr marL="0" lvl="1" indent="0" algn="just">
              <a:buFont typeface="Arial" panose="020B0604020202020204" pitchFamily="34" charset="0"/>
              <a:buNone/>
            </a:pPr>
            <a:r>
              <a:rPr lang="en-US" sz="1800" b="1" dirty="0">
                <a:solidFill>
                  <a:schemeClr val="accent1">
                    <a:lumMod val="75000"/>
                  </a:schemeClr>
                </a:solidFill>
              </a:rPr>
              <a:t>Supporting Documents Required</a:t>
            </a:r>
          </a:p>
          <a:p>
            <a:pPr marL="285750" lvl="1" indent="-285750" algn="just">
              <a:buFont typeface="Wingdings" panose="05000000000000000000" pitchFamily="2" charset="2"/>
              <a:buChar char="ü"/>
            </a:pPr>
            <a:r>
              <a:rPr lang="en-ZA" sz="1800" dirty="0">
                <a:solidFill>
                  <a:schemeClr val="accent1">
                    <a:lumMod val="75000"/>
                  </a:schemeClr>
                </a:solidFill>
              </a:rPr>
              <a:t>Applicants must provide all supporting documents required by SARS to validate eligibility.</a:t>
            </a:r>
          </a:p>
          <a:p>
            <a:pPr marL="0" lvl="1" indent="0" algn="just">
              <a:buNone/>
            </a:pPr>
            <a:endParaRPr lang="en-ZA" sz="1800" dirty="0">
              <a:solidFill>
                <a:schemeClr val="accent1">
                  <a:lumMod val="75000"/>
                </a:schemeClr>
              </a:solidFill>
            </a:endParaRPr>
          </a:p>
          <a:p>
            <a:pPr marL="285750" lvl="1" indent="-285750" algn="just">
              <a:buFont typeface="Wingdings" panose="05000000000000000000" pitchFamily="2" charset="2"/>
              <a:buChar char="ü"/>
            </a:pPr>
            <a:r>
              <a:rPr lang="en-ZA" sz="1800" dirty="0">
                <a:solidFill>
                  <a:schemeClr val="accent1">
                    <a:lumMod val="75000"/>
                  </a:schemeClr>
                </a:solidFill>
              </a:rPr>
              <a:t>Documents vary by applicant category, for example, Mining on land and offshore applicants, must include DMRE authorisation.</a:t>
            </a:r>
          </a:p>
          <a:p>
            <a:pPr marL="0" lvl="1" indent="0" algn="just">
              <a:buFont typeface="Arial" panose="020B0604020202020204" pitchFamily="34" charset="0"/>
              <a:buNone/>
            </a:pPr>
            <a:endParaRPr lang="en-US" sz="1600" dirty="0">
              <a:solidFill>
                <a:schemeClr val="accent1">
                  <a:lumMod val="75000"/>
                </a:schemeClr>
              </a:solidFill>
            </a:endParaRPr>
          </a:p>
          <a:p>
            <a:pPr marL="285750" lvl="1" indent="-285750" algn="just"/>
            <a:endParaRPr lang="en-US" sz="1600" dirty="0">
              <a:solidFill>
                <a:schemeClr val="accent1">
                  <a:lumMod val="75000"/>
                </a:schemeClr>
              </a:solidFill>
            </a:endParaRPr>
          </a:p>
        </p:txBody>
      </p:sp>
      <p:pic>
        <p:nvPicPr>
          <p:cNvPr id="3" name="Picture 2">
            <a:extLst>
              <a:ext uri="{FF2B5EF4-FFF2-40B4-BE49-F238E27FC236}">
                <a16:creationId xmlns:a16="http://schemas.microsoft.com/office/drawing/2014/main" id="{556C487A-D830-710C-4808-973282477F86}"/>
              </a:ext>
              <a:ext uri="{C183D7F6-B498-43B3-948B-1728B52AA6E4}">
                <adec:decorative xmlns:adec="http://schemas.microsoft.com/office/drawing/2017/decorative" val="1"/>
              </a:ext>
            </a:extLst>
          </p:cNvPr>
          <p:cNvPicPr>
            <a:picLocks noChangeAspect="1"/>
          </p:cNvPicPr>
          <p:nvPr/>
        </p:nvPicPr>
        <p:blipFill>
          <a:blip r:embed="rId3"/>
          <a:srcRect t="3000" b="7092"/>
          <a:stretch>
            <a:fillRect/>
          </a:stretch>
        </p:blipFill>
        <p:spPr>
          <a:xfrm>
            <a:off x="7410843" y="1594625"/>
            <a:ext cx="4688230" cy="4132766"/>
          </a:xfrm>
          <a:prstGeom prst="rect">
            <a:avLst/>
          </a:prstGeom>
        </p:spPr>
      </p:pic>
      <p:sp>
        <p:nvSpPr>
          <p:cNvPr id="8" name="TextBox 7">
            <a:extLst>
              <a:ext uri="{FF2B5EF4-FFF2-40B4-BE49-F238E27FC236}">
                <a16:creationId xmlns:a16="http://schemas.microsoft.com/office/drawing/2014/main" id="{F22C4291-C752-1C57-A7C3-13FD7E56BF9E}"/>
              </a:ext>
            </a:extLst>
          </p:cNvPr>
          <p:cNvSpPr txBox="1"/>
          <p:nvPr/>
        </p:nvSpPr>
        <p:spPr>
          <a:xfrm>
            <a:off x="7410843" y="429661"/>
            <a:ext cx="4341613" cy="81679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400" b="1" dirty="0">
                <a:solidFill>
                  <a:srgbClr val="003D68"/>
                </a:solidFill>
                <a:latin typeface="Lato" panose="020F0502020204030203" pitchFamily="34" charset="77"/>
                <a:ea typeface="+mj-ea"/>
                <a:cs typeface="+mj-cs"/>
              </a:rPr>
              <a:t>Requirements to Register for Diesel Refund</a:t>
            </a:r>
          </a:p>
        </p:txBody>
      </p:sp>
    </p:spTree>
    <p:extLst>
      <p:ext uri="{BB962C8B-B14F-4D97-AF65-F5344CB8AC3E}">
        <p14:creationId xmlns:p14="http://schemas.microsoft.com/office/powerpoint/2010/main" val="702704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0EAE1-A727-8AF4-72FA-CA88822CF961}"/>
            </a:ext>
          </a:extLst>
        </p:cNvPr>
        <p:cNvGrpSpPr/>
        <p:nvPr/>
      </p:nvGrpSpPr>
      <p:grpSpPr>
        <a:xfrm>
          <a:off x="0" y="0"/>
          <a:ext cx="0" cy="0"/>
          <a:chOff x="0" y="0"/>
          <a:chExt cx="0" cy="0"/>
        </a:xfrm>
      </p:grpSpPr>
      <p:sp>
        <p:nvSpPr>
          <p:cNvPr id="2" name="Text Placeholder 5">
            <a:extLst>
              <a:ext uri="{FF2B5EF4-FFF2-40B4-BE49-F238E27FC236}">
                <a16:creationId xmlns:a16="http://schemas.microsoft.com/office/drawing/2014/main" id="{3597AE41-421B-BDE6-5CC3-BB410813F013}"/>
              </a:ext>
            </a:extLst>
          </p:cNvPr>
          <p:cNvSpPr txBox="1">
            <a:spLocks/>
          </p:cNvSpPr>
          <p:nvPr/>
        </p:nvSpPr>
        <p:spPr>
          <a:xfrm>
            <a:off x="0" y="-413323"/>
            <a:ext cx="6389649" cy="58209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500"/>
              </a:spcBef>
              <a:buFont typeface="Arial" panose="020B0604020202020204" pitchFamily="34" charset="0"/>
              <a:buNone/>
            </a:pPr>
            <a:endParaRPr lang="en-US" sz="1600" b="1" dirty="0">
              <a:solidFill>
                <a:schemeClr val="accent1">
                  <a:lumMod val="75000"/>
                </a:schemeClr>
              </a:solidFill>
            </a:endParaRPr>
          </a:p>
          <a:p>
            <a:pPr marL="0" indent="0">
              <a:spcBef>
                <a:spcPts val="2500"/>
              </a:spcBef>
              <a:buFont typeface="Arial" panose="020B0604020202020204" pitchFamily="34" charset="0"/>
              <a:buNone/>
            </a:pPr>
            <a:endParaRPr lang="en-US" sz="1600" b="1" dirty="0">
              <a:solidFill>
                <a:schemeClr val="accent1">
                  <a:lumMod val="75000"/>
                </a:schemeClr>
              </a:solidFill>
            </a:endParaRPr>
          </a:p>
          <a:p>
            <a:pPr marL="457200" lvl="1" indent="0">
              <a:spcBef>
                <a:spcPts val="2500"/>
              </a:spcBef>
              <a:buNone/>
            </a:pPr>
            <a:endParaRPr lang="en-US" sz="1600" b="1" dirty="0">
              <a:solidFill>
                <a:schemeClr val="accent1">
                  <a:lumMod val="75000"/>
                </a:schemeClr>
              </a:solidFill>
            </a:endParaRPr>
          </a:p>
          <a:p>
            <a:pPr marL="457200" lvl="1" indent="0">
              <a:spcBef>
                <a:spcPts val="2500"/>
              </a:spcBef>
              <a:buNone/>
            </a:pPr>
            <a:r>
              <a:rPr lang="en-US" sz="1800" b="1" dirty="0">
                <a:solidFill>
                  <a:schemeClr val="accent1">
                    <a:lumMod val="75000"/>
                  </a:schemeClr>
                </a:solidFill>
              </a:rPr>
              <a:t>Faster and Simpler Registration</a:t>
            </a:r>
            <a:endParaRPr lang="en-US" sz="1800" dirty="0">
              <a:solidFill>
                <a:schemeClr val="accent1">
                  <a:lumMod val="75000"/>
                </a:schemeClr>
              </a:solidFill>
            </a:endParaRPr>
          </a:p>
          <a:p>
            <a:pPr marL="742950" lvl="2" indent="-285750"/>
            <a:r>
              <a:rPr lang="en-ZA" sz="1800" dirty="0">
                <a:solidFill>
                  <a:schemeClr val="accent1">
                    <a:lumMod val="75000"/>
                  </a:schemeClr>
                </a:solidFill>
              </a:rPr>
              <a:t>A dedicated Diesel Refund system, decoupled from VAT, enables online applications through eFiling on a single RAV01 form, while SARS branches provide support for non eFilers.</a:t>
            </a:r>
          </a:p>
          <a:p>
            <a:pPr marL="457200" lvl="2" indent="0">
              <a:buNone/>
            </a:pPr>
            <a:endParaRPr lang="en-US" sz="1800" dirty="0">
              <a:solidFill>
                <a:schemeClr val="accent1">
                  <a:lumMod val="75000"/>
                </a:schemeClr>
              </a:solidFill>
            </a:endParaRPr>
          </a:p>
          <a:p>
            <a:pPr marL="457200" lvl="2" indent="0">
              <a:buNone/>
            </a:pPr>
            <a:r>
              <a:rPr lang="en-US" sz="1800" b="1" dirty="0">
                <a:solidFill>
                  <a:schemeClr val="accent1">
                    <a:lumMod val="75000"/>
                  </a:schemeClr>
                </a:solidFill>
              </a:rPr>
              <a:t>Transparent Application Tracking</a:t>
            </a:r>
          </a:p>
          <a:p>
            <a:pPr marL="742950" lvl="2" indent="-285750"/>
            <a:r>
              <a:rPr lang="en-ZA" sz="1800" dirty="0">
                <a:solidFill>
                  <a:schemeClr val="accent1">
                    <a:lumMod val="75000"/>
                  </a:schemeClr>
                </a:solidFill>
              </a:rPr>
              <a:t>Track applications using the allocated Case Reference Number.</a:t>
            </a:r>
          </a:p>
          <a:p>
            <a:pPr marL="457200" lvl="2" indent="0">
              <a:buNone/>
            </a:pPr>
            <a:endParaRPr lang="en-US" sz="1800" dirty="0">
              <a:solidFill>
                <a:schemeClr val="accent1">
                  <a:lumMod val="75000"/>
                </a:schemeClr>
              </a:solidFill>
            </a:endParaRPr>
          </a:p>
          <a:p>
            <a:pPr marL="457200" lvl="2" indent="0">
              <a:buNone/>
            </a:pPr>
            <a:r>
              <a:rPr lang="en-US" sz="1800" b="1" dirty="0">
                <a:solidFill>
                  <a:schemeClr val="accent1">
                    <a:lumMod val="75000"/>
                  </a:schemeClr>
                </a:solidFill>
              </a:rPr>
              <a:t>One Digital Front Door</a:t>
            </a:r>
          </a:p>
          <a:p>
            <a:pPr marL="742950" lvl="2" indent="-285750"/>
            <a:r>
              <a:rPr lang="en-ZA" sz="1800" dirty="0">
                <a:solidFill>
                  <a:schemeClr val="accent1">
                    <a:lumMod val="75000"/>
                  </a:schemeClr>
                </a:solidFill>
              </a:rPr>
              <a:t>Access letters, outcomes, and real-time application updates through the Diesel Refund Dashboard on eFiling.</a:t>
            </a:r>
          </a:p>
          <a:p>
            <a:pPr marL="742950" lvl="2" indent="-285750"/>
            <a:r>
              <a:rPr lang="en-ZA" sz="1800" dirty="0">
                <a:solidFill>
                  <a:schemeClr val="accent1">
                    <a:lumMod val="75000"/>
                  </a:schemeClr>
                </a:solidFill>
              </a:rPr>
              <a:t>Accurate registration information improves risk management, reduces turnaround times.</a:t>
            </a:r>
            <a:endParaRPr lang="en-US" sz="1800" dirty="0">
              <a:solidFill>
                <a:schemeClr val="accent1">
                  <a:lumMod val="75000"/>
                </a:schemeClr>
              </a:solidFill>
            </a:endParaRPr>
          </a:p>
        </p:txBody>
      </p:sp>
      <p:sp>
        <p:nvSpPr>
          <p:cNvPr id="6" name="TextBox 5">
            <a:extLst>
              <a:ext uri="{FF2B5EF4-FFF2-40B4-BE49-F238E27FC236}">
                <a16:creationId xmlns:a16="http://schemas.microsoft.com/office/drawing/2014/main" id="{0CF3D5EB-BE00-4F6B-40E7-9D5C89E9369B}"/>
              </a:ext>
            </a:extLst>
          </p:cNvPr>
          <p:cNvSpPr txBox="1"/>
          <p:nvPr/>
        </p:nvSpPr>
        <p:spPr>
          <a:xfrm>
            <a:off x="7146497" y="57755"/>
            <a:ext cx="4854569" cy="81679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400" b="1" dirty="0">
                <a:solidFill>
                  <a:srgbClr val="003D68"/>
                </a:solidFill>
                <a:latin typeface="Lato" panose="020F0502020204030203" pitchFamily="34" charset="77"/>
                <a:ea typeface="+mj-ea"/>
                <a:cs typeface="+mj-cs"/>
              </a:rPr>
              <a:t>Benefits of Modernising Diesel Refunds Scheme</a:t>
            </a:r>
          </a:p>
        </p:txBody>
      </p:sp>
      <p:pic>
        <p:nvPicPr>
          <p:cNvPr id="5" name="Picture 5" descr="Diesel fuel nozzle refuelling a haulage truck with registration paperwork on a clipboard">
            <a:extLst>
              <a:ext uri="{FF2B5EF4-FFF2-40B4-BE49-F238E27FC236}">
                <a16:creationId xmlns:a16="http://schemas.microsoft.com/office/drawing/2014/main" id="{941CD8FE-FD83-9C25-0FA9-F4EC5F32A25B}"/>
              </a:ext>
            </a:extLst>
          </p:cNvPr>
          <p:cNvPicPr>
            <a:picLocks noChangeAspect="1"/>
          </p:cNvPicPr>
          <p:nvPr/>
        </p:nvPicPr>
        <p:blipFill>
          <a:blip r:embed="rId3"/>
          <a:srcRect t="13477" b="11523"/>
          <a:stretch>
            <a:fillRect/>
          </a:stretch>
        </p:blipFill>
        <p:spPr>
          <a:xfrm>
            <a:off x="6557737" y="1103243"/>
            <a:ext cx="5353877" cy="4651513"/>
          </a:xfrm>
          <a:prstGeom prst="rect">
            <a:avLst/>
          </a:prstGeom>
        </p:spPr>
      </p:pic>
    </p:spTree>
    <p:extLst>
      <p:ext uri="{BB962C8B-B14F-4D97-AF65-F5344CB8AC3E}">
        <p14:creationId xmlns:p14="http://schemas.microsoft.com/office/powerpoint/2010/main" val="3066450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BF7DF-072D-CFD4-FFB0-56309C020533}"/>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C570E58-3A36-7367-90F9-6E736DF8F62E}"/>
              </a:ext>
            </a:extLst>
          </p:cNvPr>
          <p:cNvPicPr>
            <a:picLocks noChangeAspect="1"/>
          </p:cNvPicPr>
          <p:nvPr/>
        </p:nvPicPr>
        <p:blipFill>
          <a:blip r:embed="rId3"/>
          <a:stretch>
            <a:fillRect/>
          </a:stretch>
        </p:blipFill>
        <p:spPr>
          <a:xfrm>
            <a:off x="2432337" y="1033670"/>
            <a:ext cx="7327325" cy="4880113"/>
          </a:xfrm>
          <a:prstGeom prst="rect">
            <a:avLst/>
          </a:prstGeom>
        </p:spPr>
      </p:pic>
    </p:spTree>
    <p:extLst>
      <p:ext uri="{BB962C8B-B14F-4D97-AF65-F5344CB8AC3E}">
        <p14:creationId xmlns:p14="http://schemas.microsoft.com/office/powerpoint/2010/main" val="4049883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BBA16-322A-0919-992B-40BDF5AB4D5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4FD0992-ED0C-D318-456C-15F32496655D}"/>
              </a:ext>
            </a:extLst>
          </p:cNvPr>
          <p:cNvPicPr>
            <a:picLocks noChangeAspect="1"/>
          </p:cNvPicPr>
          <p:nvPr/>
        </p:nvPicPr>
        <p:blipFill>
          <a:blip r:embed="rId3"/>
          <a:stretch>
            <a:fillRect/>
          </a:stretch>
        </p:blipFill>
        <p:spPr>
          <a:xfrm>
            <a:off x="351692" y="1003852"/>
            <a:ext cx="11394832" cy="4851825"/>
          </a:xfrm>
          <a:prstGeom prst="rect">
            <a:avLst/>
          </a:prstGeom>
        </p:spPr>
      </p:pic>
    </p:spTree>
    <p:extLst>
      <p:ext uri="{BB962C8B-B14F-4D97-AF65-F5344CB8AC3E}">
        <p14:creationId xmlns:p14="http://schemas.microsoft.com/office/powerpoint/2010/main" val="20736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1FCB9-32CC-A148-2FBB-36D06599AF82}"/>
            </a:ext>
          </a:extLst>
        </p:cNvPr>
        <p:cNvGrpSpPr/>
        <p:nvPr/>
      </p:nvGrpSpPr>
      <p:grpSpPr>
        <a:xfrm>
          <a:off x="0" y="0"/>
          <a:ext cx="0" cy="0"/>
          <a:chOff x="0" y="0"/>
          <a:chExt cx="0" cy="0"/>
        </a:xfrm>
      </p:grpSpPr>
      <p:cxnSp>
        <p:nvCxnSpPr>
          <p:cNvPr id="950" name="Timeline Track">
            <a:extLst>
              <a:ext uri="{FF2B5EF4-FFF2-40B4-BE49-F238E27FC236}">
                <a16:creationId xmlns:a16="http://schemas.microsoft.com/office/drawing/2014/main" id="{15F638FA-9AB6-4BEC-8BEC-EA49E264EA27}"/>
              </a:ext>
            </a:extLst>
          </p:cNvPr>
          <p:cNvCxnSpPr/>
          <p:nvPr/>
        </p:nvCxnSpPr>
        <p:spPr>
          <a:xfrm>
            <a:off x="1497360" y="2600184"/>
            <a:ext cx="9382397" cy="0"/>
          </a:xfrm>
          <a:prstGeom prst="line">
            <a:avLst/>
          </a:prstGeom>
          <a:ln w="28575">
            <a:solidFill>
              <a:srgbClr val="BDD7EE"/>
            </a:solidFill>
          </a:ln>
        </p:spPr>
        <p:style>
          <a:lnRef idx="1">
            <a:schemeClr val="accent1"/>
          </a:lnRef>
          <a:fillRef idx="0">
            <a:schemeClr val="accent1"/>
          </a:fillRef>
          <a:effectRef idx="0">
            <a:schemeClr val="accent1"/>
          </a:effectRef>
          <a:fontRef idx="minor">
            <a:schemeClr val="tx1"/>
          </a:fontRef>
        </p:style>
      </p:cxnSp>
      <p:sp>
        <p:nvSpPr>
          <p:cNvPr id="12" name="Rounded Rectangle 10">
            <a:extLst>
              <a:ext uri="{FF2B5EF4-FFF2-40B4-BE49-F238E27FC236}">
                <a16:creationId xmlns:a16="http://schemas.microsoft.com/office/drawing/2014/main" id="{77FD7957-1436-E239-DBB1-5DF8C77C0D2B}"/>
              </a:ext>
            </a:extLst>
          </p:cNvPr>
          <p:cNvSpPr/>
          <p:nvPr/>
        </p:nvSpPr>
        <p:spPr>
          <a:xfrm>
            <a:off x="788700" y="1700000"/>
            <a:ext cx="1417320" cy="347472"/>
          </a:xfrm>
          <a:prstGeom prst="roundRect">
            <a:avLst/>
          </a:prstGeom>
          <a:solidFill>
            <a:srgbClr val="67B830"/>
          </a:solidFill>
          <a:ln>
            <a:solidFill>
              <a:srgbClr val="67B8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13" name="TextBox 12">
            <a:extLst>
              <a:ext uri="{FF2B5EF4-FFF2-40B4-BE49-F238E27FC236}">
                <a16:creationId xmlns:a16="http://schemas.microsoft.com/office/drawing/2014/main" id="{DE69BBFC-A389-0AFB-8019-042D15B880EB}"/>
              </a:ext>
            </a:extLst>
          </p:cNvPr>
          <p:cNvSpPr txBox="1"/>
          <p:nvPr/>
        </p:nvSpPr>
        <p:spPr>
          <a:xfrm>
            <a:off x="834420" y="1739000"/>
            <a:ext cx="1325880" cy="269304"/>
          </a:xfrm>
          <a:prstGeom prst="rect">
            <a:avLst/>
          </a:prstGeom>
          <a:noFill/>
        </p:spPr>
        <p:txBody>
          <a:bodyPr wrap="square" anchor="t">
            <a:spAutoFit/>
          </a:bodyPr>
          <a:lstStyle/>
          <a:p>
            <a:pPr algn="ctr"/>
            <a:r>
              <a:rPr sz="1150" b="1" dirty="0">
                <a:solidFill>
                  <a:srgbClr val="FFFFFF"/>
                </a:solidFill>
                <a:latin typeface="Lato" panose="020F0502020204030203" pitchFamily="34" charset="0"/>
                <a:ea typeface="Lato" panose="020F0502020204030203" pitchFamily="34" charset="0"/>
                <a:cs typeface="Lato" panose="020F0502020204030203" pitchFamily="34" charset="0"/>
              </a:rPr>
              <a:t>Dec ’2</a:t>
            </a:r>
            <a:r>
              <a:rPr lang="en-US" sz="1150" b="1" dirty="0">
                <a:solidFill>
                  <a:srgbClr val="FFFFFF"/>
                </a:solidFill>
                <a:latin typeface="Lato" panose="020F0502020204030203" pitchFamily="34" charset="0"/>
                <a:ea typeface="Lato" panose="020F0502020204030203" pitchFamily="34" charset="0"/>
                <a:cs typeface="Lato" panose="020F0502020204030203" pitchFamily="34" charset="0"/>
              </a:rPr>
              <a:t>025</a:t>
            </a:r>
            <a:endParaRPr sz="1150" b="1" dirty="0">
              <a:solidFill>
                <a:srgbClr val="FFFFFF"/>
              </a:solidFill>
              <a:latin typeface="Lato" panose="020F0502020204030203" pitchFamily="34" charset="0"/>
              <a:ea typeface="Lato" panose="020F0502020204030203" pitchFamily="34" charset="0"/>
              <a:cs typeface="Lato" panose="020F0502020204030203" pitchFamily="34" charset="0"/>
            </a:endParaRPr>
          </a:p>
        </p:txBody>
      </p:sp>
      <p:cxnSp>
        <p:nvCxnSpPr>
          <p:cNvPr id="14" name="Connector 12">
            <a:extLst>
              <a:ext uri="{FF2B5EF4-FFF2-40B4-BE49-F238E27FC236}">
                <a16:creationId xmlns:a16="http://schemas.microsoft.com/office/drawing/2014/main" id="{24EBC872-0D87-37DD-A7FD-D004FFB6F754}"/>
              </a:ext>
            </a:extLst>
          </p:cNvPr>
          <p:cNvCxnSpPr/>
          <p:nvPr/>
        </p:nvCxnSpPr>
        <p:spPr>
          <a:xfrm>
            <a:off x="1497360" y="2929368"/>
            <a:ext cx="0" cy="530112"/>
          </a:xfrm>
          <a:prstGeom prst="line">
            <a:avLst/>
          </a:prstGeom>
          <a:ln w="19050">
            <a:solidFill>
              <a:srgbClr val="67B830"/>
            </a:solidFill>
            <a:prstDash val="sysDot"/>
          </a:ln>
        </p:spPr>
        <p:style>
          <a:lnRef idx="2">
            <a:schemeClr val="accent1"/>
          </a:lnRef>
          <a:fillRef idx="0">
            <a:schemeClr val="accent1"/>
          </a:fillRef>
          <a:effectRef idx="1">
            <a:schemeClr val="accent1"/>
          </a:effectRef>
          <a:fontRef idx="minor">
            <a:schemeClr val="tx1"/>
          </a:fontRef>
        </p:style>
      </p:cxnSp>
      <p:sp>
        <p:nvSpPr>
          <p:cNvPr id="15" name="Oval 14">
            <a:extLst>
              <a:ext uri="{FF2B5EF4-FFF2-40B4-BE49-F238E27FC236}">
                <a16:creationId xmlns:a16="http://schemas.microsoft.com/office/drawing/2014/main" id="{82D3FB1F-1F14-2B10-5319-7FAA9F0E1A3D}"/>
              </a:ext>
            </a:extLst>
          </p:cNvPr>
          <p:cNvSpPr/>
          <p:nvPr/>
        </p:nvSpPr>
        <p:spPr>
          <a:xfrm>
            <a:off x="1168176" y="2271000"/>
            <a:ext cx="658368" cy="658368"/>
          </a:xfrm>
          <a:prstGeom prst="ellipse">
            <a:avLst/>
          </a:prstGeom>
          <a:solidFill>
            <a:srgbClr val="FFFFFF"/>
          </a:solidFill>
          <a:ln w="31750">
            <a:solidFill>
              <a:srgbClr val="67B8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16" name="TextBox 15">
            <a:extLst>
              <a:ext uri="{FF2B5EF4-FFF2-40B4-BE49-F238E27FC236}">
                <a16:creationId xmlns:a16="http://schemas.microsoft.com/office/drawing/2014/main" id="{2C45CEDD-9F49-A486-D234-85BD9556A369}"/>
              </a:ext>
            </a:extLst>
          </p:cNvPr>
          <p:cNvSpPr txBox="1"/>
          <p:nvPr/>
        </p:nvSpPr>
        <p:spPr>
          <a:xfrm>
            <a:off x="1259616" y="2391000"/>
            <a:ext cx="475488" cy="369332"/>
          </a:xfrm>
          <a:prstGeom prst="rect">
            <a:avLst/>
          </a:prstGeom>
          <a:noFill/>
        </p:spPr>
        <p:txBody>
          <a:bodyPr wrap="square" anchor="ctr">
            <a:spAutoFit/>
          </a:bodyPr>
          <a:lstStyle/>
          <a:p>
            <a:pPr algn="ctr"/>
            <a:r>
              <a:rPr sz="1800" b="1" dirty="0">
                <a:solidFill>
                  <a:srgbClr val="67B830"/>
                </a:solidFill>
                <a:latin typeface="Lato" panose="020F0502020204030203" pitchFamily="34" charset="0"/>
                <a:ea typeface="Lato" panose="020F0502020204030203" pitchFamily="34" charset="0"/>
                <a:cs typeface="Lato" panose="020F0502020204030203" pitchFamily="34" charset="0"/>
              </a:rPr>
              <a:t>✓</a:t>
            </a:r>
          </a:p>
        </p:txBody>
      </p:sp>
      <p:sp>
        <p:nvSpPr>
          <p:cNvPr id="17" name="Rounded Rectangle 15">
            <a:extLst>
              <a:ext uri="{FF2B5EF4-FFF2-40B4-BE49-F238E27FC236}">
                <a16:creationId xmlns:a16="http://schemas.microsoft.com/office/drawing/2014/main" id="{DE559C56-C503-79CE-B549-92C48CE2BAFA}"/>
              </a:ext>
            </a:extLst>
          </p:cNvPr>
          <p:cNvSpPr/>
          <p:nvPr/>
        </p:nvSpPr>
        <p:spPr>
          <a:xfrm>
            <a:off x="445800" y="3658615"/>
            <a:ext cx="2103120" cy="1978498"/>
          </a:xfrm>
          <a:prstGeom prst="roundRect">
            <a:avLst/>
          </a:prstGeom>
          <a:solidFill>
            <a:srgbClr val="FFFFFF"/>
          </a:solidFill>
          <a:ln>
            <a:solidFill>
              <a:srgbClr val="DCE6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18" name="Rectangle 17">
            <a:extLst>
              <a:ext uri="{FF2B5EF4-FFF2-40B4-BE49-F238E27FC236}">
                <a16:creationId xmlns:a16="http://schemas.microsoft.com/office/drawing/2014/main" id="{A5D59A9C-0E27-39F0-2F6E-FCCBB90FF354}"/>
              </a:ext>
            </a:extLst>
          </p:cNvPr>
          <p:cNvSpPr/>
          <p:nvPr/>
        </p:nvSpPr>
        <p:spPr>
          <a:xfrm>
            <a:off x="445800" y="3459480"/>
            <a:ext cx="2103120" cy="45720"/>
          </a:xfrm>
          <a:prstGeom prst="rect">
            <a:avLst/>
          </a:prstGeom>
          <a:solidFill>
            <a:srgbClr val="004B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19" name="TextBox 18">
            <a:extLst>
              <a:ext uri="{FF2B5EF4-FFF2-40B4-BE49-F238E27FC236}">
                <a16:creationId xmlns:a16="http://schemas.microsoft.com/office/drawing/2014/main" id="{FDBD8EFD-994C-313E-AC7E-74FF7765F0FC}"/>
              </a:ext>
            </a:extLst>
          </p:cNvPr>
          <p:cNvSpPr txBox="1"/>
          <p:nvPr/>
        </p:nvSpPr>
        <p:spPr>
          <a:xfrm>
            <a:off x="543724" y="3745919"/>
            <a:ext cx="1783080" cy="523220"/>
          </a:xfrm>
          <a:prstGeom prst="rect">
            <a:avLst/>
          </a:prstGeom>
          <a:noFill/>
        </p:spPr>
        <p:txBody>
          <a:bodyPr wrap="square" anchor="t">
            <a:spAutoFit/>
          </a:bodyPr>
          <a:lstStyle/>
          <a:p>
            <a:pPr algn="l"/>
            <a:r>
              <a:rPr lang="en-US" sz="1400" b="1"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Phase 1A-
Registration</a:t>
            </a:r>
          </a:p>
        </p:txBody>
      </p:sp>
      <p:sp>
        <p:nvSpPr>
          <p:cNvPr id="20" name="TextBox 19">
            <a:extLst>
              <a:ext uri="{FF2B5EF4-FFF2-40B4-BE49-F238E27FC236}">
                <a16:creationId xmlns:a16="http://schemas.microsoft.com/office/drawing/2014/main" id="{1ED96CAF-3434-8D21-5516-2B65974AF8AC}"/>
              </a:ext>
            </a:extLst>
          </p:cNvPr>
          <p:cNvSpPr txBox="1"/>
          <p:nvPr/>
        </p:nvSpPr>
        <p:spPr>
          <a:xfrm>
            <a:off x="393191" y="4390615"/>
            <a:ext cx="1783080" cy="979114"/>
          </a:xfrm>
          <a:prstGeom prst="rect">
            <a:avLst/>
          </a:prstGeom>
          <a:noFill/>
        </p:spPr>
        <p:txBody>
          <a:bodyPr wrap="square">
            <a:spAutoFit/>
          </a:bodyPr>
          <a:lstStyle/>
          <a:p>
            <a:pPr marL="171450" indent="-171450">
              <a:spcAft>
                <a:spcPts val="700"/>
              </a:spcAft>
              <a:buFont typeface="Arial" panose="020B0604020202020204" pitchFamily="34" charset="0"/>
              <a:buChar char="•"/>
              <a:defRPr sz="919">
                <a:solidFill>
                  <a:srgbClr val="1A2B43"/>
                </a:solidFill>
                <a:latin typeface="Aptos"/>
              </a:defRPr>
            </a:pPr>
            <a:r>
              <a:rPr lang="en-US" dirty="0">
                <a:solidFill>
                  <a:schemeClr val="accent2">
                    <a:lumMod val="75000"/>
                  </a:schemeClr>
                </a:solidFill>
                <a:latin typeface="Lato" panose="020F0502020204030203" pitchFamily="34" charset="0"/>
                <a:ea typeface="Lato" panose="020F0502020204030203" pitchFamily="34" charset="0"/>
                <a:cs typeface="Lato" panose="020F0502020204030203" pitchFamily="34" charset="0"/>
              </a:rPr>
              <a:t>eFiling and branch front-end submission channels.</a:t>
            </a:r>
            <a:endParaRPr dirty="0">
              <a:solidFill>
                <a:schemeClr val="accent2">
                  <a:lumMod val="75000"/>
                </a:schemeClr>
              </a:solidFill>
              <a:latin typeface="Lato" panose="020F0502020204030203" pitchFamily="34" charset="0"/>
              <a:ea typeface="Lato" panose="020F0502020204030203" pitchFamily="34" charset="0"/>
              <a:cs typeface="Lato" panose="020F0502020204030203" pitchFamily="34" charset="0"/>
            </a:endParaRPr>
          </a:p>
          <a:p>
            <a:pPr marL="171450" indent="-171450">
              <a:spcAft>
                <a:spcPts val="700"/>
              </a:spcAft>
              <a:buFont typeface="Arial" panose="020B0604020202020204" pitchFamily="34" charset="0"/>
              <a:buChar char="•"/>
              <a:defRPr sz="919">
                <a:solidFill>
                  <a:srgbClr val="1A2B43"/>
                </a:solidFill>
                <a:latin typeface="Aptos"/>
              </a:defRPr>
            </a:pPr>
            <a:r>
              <a:rPr lang="en-US" dirty="0">
                <a:solidFill>
                  <a:schemeClr val="accent2">
                    <a:lumMod val="75000"/>
                  </a:schemeClr>
                </a:solidFill>
                <a:latin typeface="Lato" panose="020F0502020204030203" pitchFamily="34" charset="0"/>
                <a:ea typeface="Lato" panose="020F0502020204030203" pitchFamily="34" charset="0"/>
                <a:cs typeface="Lato" panose="020F0502020204030203" pitchFamily="34" charset="0"/>
              </a:rPr>
              <a:t>RAV01 form –DSL decoupled from VAT</a:t>
            </a:r>
            <a:endParaRPr dirty="0">
              <a:solidFill>
                <a:schemeClr val="accent2">
                  <a:lumMod val="75000"/>
                </a:schemeClr>
              </a:solidFill>
              <a:latin typeface="Lato" panose="020F0502020204030203" pitchFamily="34" charset="0"/>
              <a:ea typeface="Lato" panose="020F0502020204030203" pitchFamily="34" charset="0"/>
              <a:cs typeface="Lato" panose="020F0502020204030203" pitchFamily="34" charset="0"/>
            </a:endParaRPr>
          </a:p>
          <a:p>
            <a:pPr marL="171450" indent="-171450">
              <a:spcAft>
                <a:spcPts val="700"/>
              </a:spcAft>
              <a:buFont typeface="Arial" panose="020B0604020202020204" pitchFamily="34" charset="0"/>
              <a:buChar char="•"/>
              <a:defRPr sz="919">
                <a:solidFill>
                  <a:srgbClr val="1A2B43"/>
                </a:solidFill>
                <a:latin typeface="Aptos"/>
              </a:defRPr>
            </a:pPr>
            <a:r>
              <a:rPr lang="en-US" dirty="0">
                <a:solidFill>
                  <a:schemeClr val="accent2">
                    <a:lumMod val="75000"/>
                  </a:schemeClr>
                </a:solidFill>
                <a:latin typeface="Lato" panose="020F0502020204030203" pitchFamily="34" charset="0"/>
                <a:ea typeface="Lato" panose="020F0502020204030203" pitchFamily="34" charset="0"/>
                <a:cs typeface="Lato" panose="020F0502020204030203" pitchFamily="34" charset="0"/>
              </a:rPr>
              <a:t>SOQS query function</a:t>
            </a:r>
            <a:endParaRPr dirty="0">
              <a:solidFill>
                <a:schemeClr val="accent2">
                  <a:lumMod val="75000"/>
                </a:schemeClr>
              </a:solidFill>
              <a:latin typeface="Lato" panose="020F0502020204030203" pitchFamily="34" charset="0"/>
              <a:ea typeface="Lato" panose="020F0502020204030203" pitchFamily="34" charset="0"/>
              <a:cs typeface="Lato" panose="020F0502020204030203" pitchFamily="34" charset="0"/>
            </a:endParaRPr>
          </a:p>
        </p:txBody>
      </p:sp>
      <p:sp>
        <p:nvSpPr>
          <p:cNvPr id="21" name="Rounded Rectangle 19">
            <a:extLst>
              <a:ext uri="{FF2B5EF4-FFF2-40B4-BE49-F238E27FC236}">
                <a16:creationId xmlns:a16="http://schemas.microsoft.com/office/drawing/2014/main" id="{DD2E82DE-C235-612A-24DF-8723A6ABEB5D}"/>
              </a:ext>
            </a:extLst>
          </p:cNvPr>
          <p:cNvSpPr/>
          <p:nvPr/>
        </p:nvSpPr>
        <p:spPr>
          <a:xfrm>
            <a:off x="2936708" y="1700000"/>
            <a:ext cx="1645920" cy="347472"/>
          </a:xfrm>
          <a:prstGeom prst="roundRect">
            <a:avLst/>
          </a:prstGeom>
          <a:solidFill>
            <a:srgbClr val="92D050"/>
          </a:solidFill>
          <a:ln>
            <a:solidFill>
              <a:srgbClr val="1CA4A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22" name="TextBox 21">
            <a:extLst>
              <a:ext uri="{FF2B5EF4-FFF2-40B4-BE49-F238E27FC236}">
                <a16:creationId xmlns:a16="http://schemas.microsoft.com/office/drawing/2014/main" id="{7AA41B28-F4CF-70C6-B41A-B4911600DECD}"/>
              </a:ext>
            </a:extLst>
          </p:cNvPr>
          <p:cNvSpPr txBox="1"/>
          <p:nvPr/>
        </p:nvSpPr>
        <p:spPr>
          <a:xfrm>
            <a:off x="2982428" y="1739000"/>
            <a:ext cx="1554480" cy="269304"/>
          </a:xfrm>
          <a:prstGeom prst="rect">
            <a:avLst/>
          </a:prstGeom>
          <a:noFill/>
        </p:spPr>
        <p:txBody>
          <a:bodyPr wrap="square" anchor="t">
            <a:spAutoFit/>
          </a:bodyPr>
          <a:lstStyle/>
          <a:p>
            <a:pPr algn="ctr"/>
            <a:r>
              <a:rPr sz="1150" b="1" dirty="0">
                <a:solidFill>
                  <a:srgbClr val="FFFFFF"/>
                </a:solidFill>
                <a:latin typeface="Lato" panose="020F0502020204030203" pitchFamily="34" charset="0"/>
                <a:ea typeface="Lato" panose="020F0502020204030203" pitchFamily="34" charset="0"/>
                <a:cs typeface="Lato" panose="020F0502020204030203" pitchFamily="34" charset="0"/>
              </a:rPr>
              <a:t>Jan-Feb ’2</a:t>
            </a:r>
            <a:r>
              <a:rPr lang="en-US" sz="1150" b="1" dirty="0">
                <a:solidFill>
                  <a:srgbClr val="FFFFFF"/>
                </a:solidFill>
                <a:latin typeface="Lato" panose="020F0502020204030203" pitchFamily="34" charset="0"/>
                <a:ea typeface="Lato" panose="020F0502020204030203" pitchFamily="34" charset="0"/>
                <a:cs typeface="Lato" panose="020F0502020204030203" pitchFamily="34" charset="0"/>
              </a:rPr>
              <a:t>026</a:t>
            </a:r>
            <a:endParaRPr sz="1150" b="1" dirty="0">
              <a:solidFill>
                <a:srgbClr val="FFFFFF"/>
              </a:solidFill>
              <a:latin typeface="Lato" panose="020F0502020204030203" pitchFamily="34" charset="0"/>
              <a:ea typeface="Lato" panose="020F0502020204030203" pitchFamily="34" charset="0"/>
              <a:cs typeface="Lato" panose="020F0502020204030203" pitchFamily="34" charset="0"/>
            </a:endParaRPr>
          </a:p>
        </p:txBody>
      </p:sp>
      <p:cxnSp>
        <p:nvCxnSpPr>
          <p:cNvPr id="23" name="Connector 21">
            <a:extLst>
              <a:ext uri="{FF2B5EF4-FFF2-40B4-BE49-F238E27FC236}">
                <a16:creationId xmlns:a16="http://schemas.microsoft.com/office/drawing/2014/main" id="{3E6B6571-BD69-60C3-A2AB-2583B8FDB33B}"/>
              </a:ext>
            </a:extLst>
          </p:cNvPr>
          <p:cNvCxnSpPr/>
          <p:nvPr/>
        </p:nvCxnSpPr>
        <p:spPr>
          <a:xfrm>
            <a:off x="3759668" y="2929368"/>
            <a:ext cx="0" cy="530112"/>
          </a:xfrm>
          <a:prstGeom prst="line">
            <a:avLst/>
          </a:prstGeom>
          <a:ln w="19050">
            <a:solidFill>
              <a:srgbClr val="1CA4A7"/>
            </a:solidFill>
            <a:prstDash val="sysDot"/>
          </a:ln>
        </p:spPr>
        <p:style>
          <a:lnRef idx="2">
            <a:schemeClr val="accent1"/>
          </a:lnRef>
          <a:fillRef idx="0">
            <a:schemeClr val="accent1"/>
          </a:fillRef>
          <a:effectRef idx="1">
            <a:schemeClr val="accent1"/>
          </a:effectRef>
          <a:fontRef idx="minor">
            <a:schemeClr val="tx1"/>
          </a:fontRef>
        </p:style>
      </p:cxnSp>
      <p:sp>
        <p:nvSpPr>
          <p:cNvPr id="24" name="Oval 23">
            <a:extLst>
              <a:ext uri="{FF2B5EF4-FFF2-40B4-BE49-F238E27FC236}">
                <a16:creationId xmlns:a16="http://schemas.microsoft.com/office/drawing/2014/main" id="{3E140167-8E2B-BB57-45C6-ED8C1AEC9A6E}"/>
              </a:ext>
            </a:extLst>
          </p:cNvPr>
          <p:cNvSpPr/>
          <p:nvPr/>
        </p:nvSpPr>
        <p:spPr>
          <a:xfrm>
            <a:off x="3430484" y="2271000"/>
            <a:ext cx="658368" cy="658368"/>
          </a:xfrm>
          <a:prstGeom prst="ellipse">
            <a:avLst/>
          </a:prstGeom>
          <a:solidFill>
            <a:srgbClr val="FFFFFF"/>
          </a:solidFill>
          <a:ln w="31750">
            <a:solidFill>
              <a:srgbClr val="1CA4A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25" name="TextBox 24">
            <a:extLst>
              <a:ext uri="{FF2B5EF4-FFF2-40B4-BE49-F238E27FC236}">
                <a16:creationId xmlns:a16="http://schemas.microsoft.com/office/drawing/2014/main" id="{DFADE248-8345-BFC3-8241-EDCB47B5B2F7}"/>
              </a:ext>
            </a:extLst>
          </p:cNvPr>
          <p:cNvSpPr txBox="1"/>
          <p:nvPr/>
        </p:nvSpPr>
        <p:spPr>
          <a:xfrm>
            <a:off x="3521924" y="2391000"/>
            <a:ext cx="475488" cy="369332"/>
          </a:xfrm>
          <a:prstGeom prst="rect">
            <a:avLst/>
          </a:prstGeom>
          <a:noFill/>
        </p:spPr>
        <p:txBody>
          <a:bodyPr wrap="square" anchor="ctr">
            <a:spAutoFit/>
          </a:bodyPr>
          <a:lstStyle/>
          <a:p>
            <a:pPr algn="ctr"/>
            <a:r>
              <a:rPr sz="1800" b="1" dirty="0">
                <a:solidFill>
                  <a:srgbClr val="1CA4A7"/>
                </a:solidFill>
                <a:latin typeface="Lato" panose="020F0502020204030203" pitchFamily="34" charset="0"/>
                <a:ea typeface="Lato" panose="020F0502020204030203" pitchFamily="34" charset="0"/>
                <a:cs typeface="Lato" panose="020F0502020204030203" pitchFamily="34" charset="0"/>
              </a:rPr>
              <a:t>➜</a:t>
            </a:r>
          </a:p>
        </p:txBody>
      </p:sp>
      <p:sp>
        <p:nvSpPr>
          <p:cNvPr id="26" name="Rounded Rectangle 24">
            <a:extLst>
              <a:ext uri="{FF2B5EF4-FFF2-40B4-BE49-F238E27FC236}">
                <a16:creationId xmlns:a16="http://schemas.microsoft.com/office/drawing/2014/main" id="{1ACE8CCD-4064-F0C2-B170-C753D492EF2C}"/>
              </a:ext>
            </a:extLst>
          </p:cNvPr>
          <p:cNvSpPr/>
          <p:nvPr/>
        </p:nvSpPr>
        <p:spPr>
          <a:xfrm>
            <a:off x="2708108" y="3658615"/>
            <a:ext cx="2103120" cy="1978498"/>
          </a:xfrm>
          <a:prstGeom prst="roundRect">
            <a:avLst/>
          </a:prstGeom>
          <a:solidFill>
            <a:srgbClr val="FFFFFF"/>
          </a:solidFill>
          <a:ln>
            <a:solidFill>
              <a:srgbClr val="DCE6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27" name="Rectangle 26">
            <a:extLst>
              <a:ext uri="{FF2B5EF4-FFF2-40B4-BE49-F238E27FC236}">
                <a16:creationId xmlns:a16="http://schemas.microsoft.com/office/drawing/2014/main" id="{64C20F75-5E4F-8D48-B9AE-377EE8D0D7D7}"/>
              </a:ext>
            </a:extLst>
          </p:cNvPr>
          <p:cNvSpPr/>
          <p:nvPr/>
        </p:nvSpPr>
        <p:spPr>
          <a:xfrm>
            <a:off x="2708108" y="3459480"/>
            <a:ext cx="2103120" cy="45720"/>
          </a:xfrm>
          <a:prstGeom prst="rect">
            <a:avLst/>
          </a:prstGeom>
          <a:solidFill>
            <a:srgbClr val="004B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28" name="TextBox 27">
            <a:extLst>
              <a:ext uri="{FF2B5EF4-FFF2-40B4-BE49-F238E27FC236}">
                <a16:creationId xmlns:a16="http://schemas.microsoft.com/office/drawing/2014/main" id="{BA7C8984-CA2A-3576-71F0-061E5F67BBFD}"/>
              </a:ext>
            </a:extLst>
          </p:cNvPr>
          <p:cNvSpPr txBox="1"/>
          <p:nvPr/>
        </p:nvSpPr>
        <p:spPr>
          <a:xfrm>
            <a:off x="3004921" y="3745919"/>
            <a:ext cx="1783080" cy="523220"/>
          </a:xfrm>
          <a:prstGeom prst="rect">
            <a:avLst/>
          </a:prstGeom>
          <a:noFill/>
        </p:spPr>
        <p:txBody>
          <a:bodyPr wrap="square" anchor="t">
            <a:spAutoFit/>
          </a:bodyPr>
          <a:lstStyle/>
          <a:p>
            <a:pPr algn="l"/>
            <a:r>
              <a:rPr lang="en-US" sz="1400" b="1"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Pilot</a:t>
            </a:r>
          </a:p>
        </p:txBody>
      </p:sp>
      <p:sp>
        <p:nvSpPr>
          <p:cNvPr id="29" name="TextBox 28">
            <a:extLst>
              <a:ext uri="{FF2B5EF4-FFF2-40B4-BE49-F238E27FC236}">
                <a16:creationId xmlns:a16="http://schemas.microsoft.com/office/drawing/2014/main" id="{FE639588-6619-34BD-AEC7-7751984EF7E9}"/>
              </a:ext>
            </a:extLst>
          </p:cNvPr>
          <p:cNvSpPr txBox="1"/>
          <p:nvPr/>
        </p:nvSpPr>
        <p:spPr>
          <a:xfrm>
            <a:off x="2807283" y="4390615"/>
            <a:ext cx="1783080" cy="1120563"/>
          </a:xfrm>
          <a:prstGeom prst="rect">
            <a:avLst/>
          </a:prstGeom>
          <a:noFill/>
        </p:spPr>
        <p:txBody>
          <a:bodyPr wrap="square">
            <a:spAutoFit/>
          </a:bodyPr>
          <a:lstStyle/>
          <a:p>
            <a:pPr marL="171450" indent="-171450">
              <a:spcAft>
                <a:spcPts val="700"/>
              </a:spcAft>
              <a:buFont typeface="Arial" panose="020B0604020202020204" pitchFamily="34" charset="0"/>
              <a:buChar char="•"/>
              <a:defRPr sz="919">
                <a:solidFill>
                  <a:srgbClr val="1A2B43"/>
                </a:solidFill>
                <a:latin typeface="Aptos"/>
              </a:defRPr>
            </a:pPr>
            <a:r>
              <a:rPr dirty="0">
                <a:solidFill>
                  <a:schemeClr val="accent2">
                    <a:lumMod val="75000"/>
                  </a:schemeClr>
                </a:solidFill>
                <a:latin typeface="Lato" panose="020F0502020204030203" pitchFamily="34" charset="0"/>
                <a:ea typeface="Lato" panose="020F0502020204030203" pitchFamily="34" charset="0"/>
                <a:cs typeface="Lato" panose="020F0502020204030203" pitchFamily="34" charset="0"/>
              </a:rPr>
              <a:t>Pilot new registration function</a:t>
            </a:r>
          </a:p>
          <a:p>
            <a:pPr marL="171450" indent="-171450">
              <a:spcAft>
                <a:spcPts val="700"/>
              </a:spcAft>
              <a:buFont typeface="Arial" panose="020B0604020202020204" pitchFamily="34" charset="0"/>
              <a:buChar char="•"/>
              <a:defRPr sz="919">
                <a:solidFill>
                  <a:srgbClr val="1A2B43"/>
                </a:solidFill>
                <a:latin typeface="Aptos"/>
              </a:defRPr>
            </a:pPr>
            <a:r>
              <a:rPr dirty="0">
                <a:solidFill>
                  <a:schemeClr val="accent2">
                    <a:lumMod val="75000"/>
                  </a:schemeClr>
                </a:solidFill>
                <a:latin typeface="Lato" panose="020F0502020204030203" pitchFamily="34" charset="0"/>
                <a:ea typeface="Lato" panose="020F0502020204030203" pitchFamily="34" charset="0"/>
                <a:cs typeface="Lato" panose="020F0502020204030203" pitchFamily="34" charset="0"/>
              </a:rPr>
              <a:t>Test system stability and process</a:t>
            </a:r>
          </a:p>
          <a:p>
            <a:pPr marL="171450" indent="-171450">
              <a:spcAft>
                <a:spcPts val="700"/>
              </a:spcAft>
              <a:buFont typeface="Arial" panose="020B0604020202020204" pitchFamily="34" charset="0"/>
              <a:buChar char="•"/>
              <a:defRPr sz="919">
                <a:solidFill>
                  <a:srgbClr val="1A2B43"/>
                </a:solidFill>
                <a:latin typeface="Aptos"/>
              </a:defRPr>
            </a:pPr>
            <a:r>
              <a:rPr dirty="0">
                <a:solidFill>
                  <a:schemeClr val="accent2">
                    <a:lumMod val="75000"/>
                  </a:schemeClr>
                </a:solidFill>
                <a:latin typeface="Lato" panose="020F0502020204030203" pitchFamily="34" charset="0"/>
                <a:ea typeface="Lato" panose="020F0502020204030203" pitchFamily="34" charset="0"/>
                <a:cs typeface="Lato" panose="020F0502020204030203" pitchFamily="34" charset="0"/>
              </a:rPr>
              <a:t>User feedback to refine processes</a:t>
            </a:r>
          </a:p>
        </p:txBody>
      </p:sp>
      <p:sp>
        <p:nvSpPr>
          <p:cNvPr id="30" name="Rounded Rectangle 28">
            <a:extLst>
              <a:ext uri="{FF2B5EF4-FFF2-40B4-BE49-F238E27FC236}">
                <a16:creationId xmlns:a16="http://schemas.microsoft.com/office/drawing/2014/main" id="{3B33FB7D-ECBA-196E-CBD2-2533EB9B743E}"/>
              </a:ext>
            </a:extLst>
          </p:cNvPr>
          <p:cNvSpPr/>
          <p:nvPr/>
        </p:nvSpPr>
        <p:spPr>
          <a:xfrm>
            <a:off x="5596608" y="1700000"/>
            <a:ext cx="1417320" cy="347472"/>
          </a:xfrm>
          <a:prstGeom prst="roundRect">
            <a:avLst/>
          </a:prstGeom>
          <a:solidFill>
            <a:srgbClr val="92D050"/>
          </a:solidFill>
          <a:ln>
            <a:solidFill>
              <a:srgbClr val="1870C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31" name="TextBox 30">
            <a:extLst>
              <a:ext uri="{FF2B5EF4-FFF2-40B4-BE49-F238E27FC236}">
                <a16:creationId xmlns:a16="http://schemas.microsoft.com/office/drawing/2014/main" id="{3B0438A8-5996-2A19-411C-5A9D3DB1D93E}"/>
              </a:ext>
            </a:extLst>
          </p:cNvPr>
          <p:cNvSpPr txBox="1"/>
          <p:nvPr/>
        </p:nvSpPr>
        <p:spPr>
          <a:xfrm>
            <a:off x="5642328" y="1739000"/>
            <a:ext cx="1325880" cy="269304"/>
          </a:xfrm>
          <a:prstGeom prst="rect">
            <a:avLst/>
          </a:prstGeom>
          <a:noFill/>
        </p:spPr>
        <p:txBody>
          <a:bodyPr wrap="square" anchor="t">
            <a:spAutoFit/>
          </a:bodyPr>
          <a:lstStyle/>
          <a:p>
            <a:pPr algn="ctr"/>
            <a:r>
              <a:rPr sz="1150" b="1" dirty="0">
                <a:solidFill>
                  <a:srgbClr val="FFFFFF"/>
                </a:solidFill>
                <a:latin typeface="Lato" panose="020F0502020204030203" pitchFamily="34" charset="0"/>
                <a:ea typeface="Lato" panose="020F0502020204030203" pitchFamily="34" charset="0"/>
                <a:cs typeface="Lato" panose="020F0502020204030203" pitchFamily="34" charset="0"/>
              </a:rPr>
              <a:t>Apr ’2</a:t>
            </a:r>
            <a:r>
              <a:rPr lang="en-US" sz="1150" b="1" dirty="0">
                <a:solidFill>
                  <a:srgbClr val="FFFFFF"/>
                </a:solidFill>
                <a:latin typeface="Lato" panose="020F0502020204030203" pitchFamily="34" charset="0"/>
                <a:ea typeface="Lato" panose="020F0502020204030203" pitchFamily="34" charset="0"/>
                <a:cs typeface="Lato" panose="020F0502020204030203" pitchFamily="34" charset="0"/>
              </a:rPr>
              <a:t>026</a:t>
            </a:r>
            <a:endParaRPr sz="1150" b="1" dirty="0">
              <a:solidFill>
                <a:srgbClr val="FFFFFF"/>
              </a:solidFill>
              <a:latin typeface="Lato" panose="020F0502020204030203" pitchFamily="34" charset="0"/>
              <a:ea typeface="Lato" panose="020F0502020204030203" pitchFamily="34" charset="0"/>
              <a:cs typeface="Lato" panose="020F0502020204030203" pitchFamily="34" charset="0"/>
            </a:endParaRPr>
          </a:p>
        </p:txBody>
      </p:sp>
      <p:cxnSp>
        <p:nvCxnSpPr>
          <p:cNvPr id="32" name="Connector 30">
            <a:extLst>
              <a:ext uri="{FF2B5EF4-FFF2-40B4-BE49-F238E27FC236}">
                <a16:creationId xmlns:a16="http://schemas.microsoft.com/office/drawing/2014/main" id="{4362EB52-32E6-740B-43E8-40ECFB3B3CAC}"/>
              </a:ext>
            </a:extLst>
          </p:cNvPr>
          <p:cNvCxnSpPr/>
          <p:nvPr/>
        </p:nvCxnSpPr>
        <p:spPr>
          <a:xfrm>
            <a:off x="6305268" y="2929368"/>
            <a:ext cx="0" cy="530112"/>
          </a:xfrm>
          <a:prstGeom prst="line">
            <a:avLst/>
          </a:prstGeom>
          <a:ln w="19050">
            <a:solidFill>
              <a:srgbClr val="1870CD"/>
            </a:solidFill>
            <a:prstDash val="sysDot"/>
          </a:ln>
        </p:spPr>
        <p:style>
          <a:lnRef idx="2">
            <a:schemeClr val="accent1"/>
          </a:lnRef>
          <a:fillRef idx="0">
            <a:schemeClr val="accent1"/>
          </a:fillRef>
          <a:effectRef idx="1">
            <a:schemeClr val="accent1"/>
          </a:effectRef>
          <a:fontRef idx="minor">
            <a:schemeClr val="tx1"/>
          </a:fontRef>
        </p:style>
      </p:cxnSp>
      <p:sp>
        <p:nvSpPr>
          <p:cNvPr id="33" name="Oval 32">
            <a:extLst>
              <a:ext uri="{FF2B5EF4-FFF2-40B4-BE49-F238E27FC236}">
                <a16:creationId xmlns:a16="http://schemas.microsoft.com/office/drawing/2014/main" id="{2B24D3EA-410F-2D39-3804-F7057F092542}"/>
              </a:ext>
            </a:extLst>
          </p:cNvPr>
          <p:cNvSpPr/>
          <p:nvPr/>
        </p:nvSpPr>
        <p:spPr>
          <a:xfrm>
            <a:off x="5976084" y="2271000"/>
            <a:ext cx="658368" cy="658368"/>
          </a:xfrm>
          <a:prstGeom prst="ellipse">
            <a:avLst/>
          </a:prstGeom>
          <a:solidFill>
            <a:srgbClr val="FFFFFF"/>
          </a:solidFill>
          <a:ln w="31750">
            <a:solidFill>
              <a:srgbClr val="1870C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34" name="TextBox 33">
            <a:extLst>
              <a:ext uri="{FF2B5EF4-FFF2-40B4-BE49-F238E27FC236}">
                <a16:creationId xmlns:a16="http://schemas.microsoft.com/office/drawing/2014/main" id="{100CC2AE-66E9-4A3B-7A57-12EBFA1D812A}"/>
              </a:ext>
            </a:extLst>
          </p:cNvPr>
          <p:cNvSpPr txBox="1"/>
          <p:nvPr/>
        </p:nvSpPr>
        <p:spPr>
          <a:xfrm>
            <a:off x="6067524" y="2391000"/>
            <a:ext cx="475488" cy="369332"/>
          </a:xfrm>
          <a:prstGeom prst="rect">
            <a:avLst/>
          </a:prstGeom>
          <a:noFill/>
        </p:spPr>
        <p:txBody>
          <a:bodyPr wrap="square" anchor="ctr">
            <a:spAutoFit/>
          </a:bodyPr>
          <a:lstStyle/>
          <a:p>
            <a:pPr algn="ctr"/>
            <a:r>
              <a:rPr sz="1800" b="1" dirty="0">
                <a:solidFill>
                  <a:srgbClr val="1870CD"/>
                </a:solidFill>
                <a:latin typeface="Lato" panose="020F0502020204030203" pitchFamily="34" charset="0"/>
                <a:ea typeface="Lato" panose="020F0502020204030203" pitchFamily="34" charset="0"/>
                <a:cs typeface="Lato" panose="020F0502020204030203" pitchFamily="34" charset="0"/>
              </a:rPr>
              <a:t>●</a:t>
            </a:r>
          </a:p>
        </p:txBody>
      </p:sp>
      <p:sp>
        <p:nvSpPr>
          <p:cNvPr id="35" name="Rounded Rectangle 33">
            <a:extLst>
              <a:ext uri="{FF2B5EF4-FFF2-40B4-BE49-F238E27FC236}">
                <a16:creationId xmlns:a16="http://schemas.microsoft.com/office/drawing/2014/main" id="{D38CADF2-4EDB-2B16-4578-C524030AE2BC}"/>
              </a:ext>
            </a:extLst>
          </p:cNvPr>
          <p:cNvSpPr/>
          <p:nvPr/>
        </p:nvSpPr>
        <p:spPr>
          <a:xfrm>
            <a:off x="5305024" y="3658615"/>
            <a:ext cx="2000487" cy="1978498"/>
          </a:xfrm>
          <a:prstGeom prst="roundRect">
            <a:avLst/>
          </a:prstGeom>
          <a:solidFill>
            <a:srgbClr val="FFFFFF"/>
          </a:solidFill>
          <a:ln>
            <a:solidFill>
              <a:srgbClr val="DCE6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36" name="Rectangle 35">
            <a:extLst>
              <a:ext uri="{FF2B5EF4-FFF2-40B4-BE49-F238E27FC236}">
                <a16:creationId xmlns:a16="http://schemas.microsoft.com/office/drawing/2014/main" id="{80722A3B-132D-D0A4-ACE8-BDDDCF6DA297}"/>
              </a:ext>
            </a:extLst>
          </p:cNvPr>
          <p:cNvSpPr/>
          <p:nvPr/>
        </p:nvSpPr>
        <p:spPr>
          <a:xfrm>
            <a:off x="5305024" y="3459480"/>
            <a:ext cx="2000487" cy="45720"/>
          </a:xfrm>
          <a:prstGeom prst="rect">
            <a:avLst/>
          </a:prstGeom>
          <a:solidFill>
            <a:srgbClr val="0050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37" name="TextBox 36">
            <a:extLst>
              <a:ext uri="{FF2B5EF4-FFF2-40B4-BE49-F238E27FC236}">
                <a16:creationId xmlns:a16="http://schemas.microsoft.com/office/drawing/2014/main" id="{D6CE967A-E8D2-B0E3-E6D9-75B9C7C47F47}"/>
              </a:ext>
            </a:extLst>
          </p:cNvPr>
          <p:cNvSpPr txBox="1"/>
          <p:nvPr/>
        </p:nvSpPr>
        <p:spPr>
          <a:xfrm>
            <a:off x="5324093" y="3745919"/>
            <a:ext cx="1900000" cy="523220"/>
          </a:xfrm>
          <a:prstGeom prst="rect">
            <a:avLst/>
          </a:prstGeom>
          <a:noFill/>
        </p:spPr>
        <p:txBody>
          <a:bodyPr wrap="square" anchor="t">
            <a:spAutoFit/>
          </a:bodyPr>
          <a:lstStyle/>
          <a:p>
            <a:pPr algn="l"/>
            <a:r>
              <a:rPr lang="en-US" sz="1400" b="1"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Phase 1B- Relationship
Management</a:t>
            </a:r>
          </a:p>
        </p:txBody>
      </p:sp>
      <p:sp>
        <p:nvSpPr>
          <p:cNvPr id="38" name="TextBox 37">
            <a:extLst>
              <a:ext uri="{FF2B5EF4-FFF2-40B4-BE49-F238E27FC236}">
                <a16:creationId xmlns:a16="http://schemas.microsoft.com/office/drawing/2014/main" id="{50538AEB-19D4-9979-B9A0-59EE8014AB9E}"/>
              </a:ext>
            </a:extLst>
          </p:cNvPr>
          <p:cNvSpPr txBox="1"/>
          <p:nvPr/>
        </p:nvSpPr>
        <p:spPr>
          <a:xfrm>
            <a:off x="5481128" y="4390615"/>
            <a:ext cx="1783080" cy="979114"/>
          </a:xfrm>
          <a:prstGeom prst="rect">
            <a:avLst/>
          </a:prstGeom>
          <a:noFill/>
        </p:spPr>
        <p:txBody>
          <a:bodyPr wrap="square">
            <a:spAutoFit/>
          </a:bodyPr>
          <a:lstStyle/>
          <a:p>
            <a:pPr marL="171450" indent="-171450">
              <a:spcAft>
                <a:spcPts val="700"/>
              </a:spcAft>
              <a:buFont typeface="Arial" panose="020B0604020202020204" pitchFamily="34" charset="0"/>
              <a:buChar char="•"/>
              <a:defRPr sz="919">
                <a:solidFill>
                  <a:srgbClr val="1A2B43"/>
                </a:solidFill>
                <a:latin typeface="Aptos"/>
              </a:defRPr>
            </a:pPr>
            <a:r>
              <a:rPr lang="en-GB" dirty="0">
                <a:solidFill>
                  <a:schemeClr val="accent2">
                    <a:lumMod val="75000"/>
                  </a:schemeClr>
                </a:solidFill>
                <a:latin typeface="Lato" panose="020F0502020204030203" pitchFamily="34" charset="0"/>
                <a:ea typeface="Lato" panose="020F0502020204030203" pitchFamily="34" charset="0"/>
                <a:cs typeface="Lato" panose="020F0502020204030203" pitchFamily="34" charset="0"/>
              </a:rPr>
              <a:t>Relationship management with users &amp; sellers and users and users</a:t>
            </a:r>
          </a:p>
          <a:p>
            <a:pPr marL="171450" indent="-171450">
              <a:spcAft>
                <a:spcPts val="700"/>
              </a:spcAft>
              <a:buFont typeface="Arial" panose="020B0604020202020204" pitchFamily="34" charset="0"/>
              <a:buChar char="•"/>
              <a:defRPr sz="919">
                <a:solidFill>
                  <a:srgbClr val="1A2B43"/>
                </a:solidFill>
                <a:latin typeface="Aptos"/>
              </a:defRPr>
            </a:pPr>
            <a:r>
              <a:rPr lang="en-GB" dirty="0">
                <a:solidFill>
                  <a:schemeClr val="accent2">
                    <a:lumMod val="75000"/>
                  </a:schemeClr>
                </a:solidFill>
                <a:latin typeface="Lato" panose="020F0502020204030203" pitchFamily="34" charset="0"/>
                <a:ea typeface="Lato" panose="020F0502020204030203" pitchFamily="34" charset="0"/>
                <a:cs typeface="Lato" panose="020F0502020204030203" pitchFamily="34" charset="0"/>
              </a:rPr>
              <a:t>Client Dashboard</a:t>
            </a:r>
          </a:p>
          <a:p>
            <a:pPr marL="171450" indent="-171450">
              <a:spcAft>
                <a:spcPts val="700"/>
              </a:spcAft>
              <a:buFont typeface="Arial" panose="020B0604020202020204" pitchFamily="34" charset="0"/>
              <a:buChar char="•"/>
              <a:defRPr sz="919">
                <a:solidFill>
                  <a:srgbClr val="1A2B43"/>
                </a:solidFill>
                <a:latin typeface="Aptos"/>
              </a:defRPr>
            </a:pPr>
            <a:endParaRPr dirty="0">
              <a:latin typeface="Lato" panose="020F0502020204030203" pitchFamily="34" charset="0"/>
              <a:ea typeface="Lato" panose="020F0502020204030203" pitchFamily="34" charset="0"/>
              <a:cs typeface="Lato" panose="020F0502020204030203" pitchFamily="34" charset="0"/>
            </a:endParaRPr>
          </a:p>
        </p:txBody>
      </p:sp>
      <p:sp>
        <p:nvSpPr>
          <p:cNvPr id="39" name="Rounded Rectangle 37">
            <a:extLst>
              <a:ext uri="{FF2B5EF4-FFF2-40B4-BE49-F238E27FC236}">
                <a16:creationId xmlns:a16="http://schemas.microsoft.com/office/drawing/2014/main" id="{61C54223-7561-980F-2C4F-EFDBD40C2F9F}"/>
              </a:ext>
            </a:extLst>
          </p:cNvPr>
          <p:cNvSpPr/>
          <p:nvPr/>
        </p:nvSpPr>
        <p:spPr>
          <a:xfrm>
            <a:off x="7789618" y="1700000"/>
            <a:ext cx="1645920" cy="347472"/>
          </a:xfrm>
          <a:prstGeom prst="roundRect">
            <a:avLst/>
          </a:prstGeom>
          <a:solidFill>
            <a:srgbClr val="92D050"/>
          </a:solidFill>
          <a:ln>
            <a:solidFill>
              <a:srgbClr val="0A2F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40" name="TextBox 39">
            <a:extLst>
              <a:ext uri="{FF2B5EF4-FFF2-40B4-BE49-F238E27FC236}">
                <a16:creationId xmlns:a16="http://schemas.microsoft.com/office/drawing/2014/main" id="{C5D0D557-00ED-55B0-7148-08142A1CFE62}"/>
              </a:ext>
            </a:extLst>
          </p:cNvPr>
          <p:cNvSpPr txBox="1"/>
          <p:nvPr/>
        </p:nvSpPr>
        <p:spPr>
          <a:xfrm>
            <a:off x="7835338" y="1739000"/>
            <a:ext cx="1554480" cy="269304"/>
          </a:xfrm>
          <a:prstGeom prst="rect">
            <a:avLst/>
          </a:prstGeom>
          <a:noFill/>
        </p:spPr>
        <p:txBody>
          <a:bodyPr wrap="square" anchor="t">
            <a:spAutoFit/>
          </a:bodyPr>
          <a:lstStyle/>
          <a:p>
            <a:pPr algn="ctr"/>
            <a:r>
              <a:rPr lang="en-US" sz="1150" b="1" dirty="0">
                <a:solidFill>
                  <a:srgbClr val="FFFFFF"/>
                </a:solidFill>
                <a:latin typeface="Lato" panose="020F0502020204030203" pitchFamily="34" charset="0"/>
                <a:ea typeface="Lato" panose="020F0502020204030203" pitchFamily="34" charset="0"/>
                <a:cs typeface="Lato" panose="020F0502020204030203" pitchFamily="34" charset="0"/>
              </a:rPr>
              <a:t>Sept ’2026</a:t>
            </a:r>
            <a:endParaRPr sz="1150" b="1" dirty="0">
              <a:solidFill>
                <a:srgbClr val="FFFFFF"/>
              </a:solidFill>
              <a:latin typeface="Lato" panose="020F0502020204030203" pitchFamily="34" charset="0"/>
              <a:ea typeface="Lato" panose="020F0502020204030203" pitchFamily="34" charset="0"/>
              <a:cs typeface="Lato" panose="020F0502020204030203" pitchFamily="34" charset="0"/>
            </a:endParaRPr>
          </a:p>
        </p:txBody>
      </p:sp>
      <p:cxnSp>
        <p:nvCxnSpPr>
          <p:cNvPr id="41" name="Connector 39">
            <a:extLst>
              <a:ext uri="{FF2B5EF4-FFF2-40B4-BE49-F238E27FC236}">
                <a16:creationId xmlns:a16="http://schemas.microsoft.com/office/drawing/2014/main" id="{A62D4F24-DF89-687B-752F-9B9DA70AEDB1}"/>
              </a:ext>
            </a:extLst>
          </p:cNvPr>
          <p:cNvCxnSpPr/>
          <p:nvPr/>
        </p:nvCxnSpPr>
        <p:spPr>
          <a:xfrm>
            <a:off x="8612578" y="2929368"/>
            <a:ext cx="0" cy="530112"/>
          </a:xfrm>
          <a:prstGeom prst="line">
            <a:avLst/>
          </a:prstGeom>
          <a:ln w="19050">
            <a:solidFill>
              <a:srgbClr val="0A2F69"/>
            </a:solidFill>
            <a:prstDash val="sysDot"/>
          </a:ln>
        </p:spPr>
        <p:style>
          <a:lnRef idx="2">
            <a:schemeClr val="accent1"/>
          </a:lnRef>
          <a:fillRef idx="0">
            <a:schemeClr val="accent1"/>
          </a:fillRef>
          <a:effectRef idx="1">
            <a:schemeClr val="accent1"/>
          </a:effectRef>
          <a:fontRef idx="minor">
            <a:schemeClr val="tx1"/>
          </a:fontRef>
        </p:style>
      </p:cxnSp>
      <p:sp>
        <p:nvSpPr>
          <p:cNvPr id="42" name="Oval 41">
            <a:extLst>
              <a:ext uri="{FF2B5EF4-FFF2-40B4-BE49-F238E27FC236}">
                <a16:creationId xmlns:a16="http://schemas.microsoft.com/office/drawing/2014/main" id="{81D0F821-1123-D0D5-89DE-47985C2F8F70}"/>
              </a:ext>
            </a:extLst>
          </p:cNvPr>
          <p:cNvSpPr/>
          <p:nvPr/>
        </p:nvSpPr>
        <p:spPr>
          <a:xfrm>
            <a:off x="8283394" y="2271000"/>
            <a:ext cx="658368" cy="658368"/>
          </a:xfrm>
          <a:prstGeom prst="ellipse">
            <a:avLst/>
          </a:prstGeom>
          <a:solidFill>
            <a:srgbClr val="FFFFFF"/>
          </a:solidFill>
          <a:ln w="31750">
            <a:solidFill>
              <a:srgbClr val="0A2F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43" name="TextBox 42">
            <a:extLst>
              <a:ext uri="{FF2B5EF4-FFF2-40B4-BE49-F238E27FC236}">
                <a16:creationId xmlns:a16="http://schemas.microsoft.com/office/drawing/2014/main" id="{6E1F6BDE-DC00-3B20-3836-836685490A3E}"/>
              </a:ext>
            </a:extLst>
          </p:cNvPr>
          <p:cNvSpPr txBox="1"/>
          <p:nvPr/>
        </p:nvSpPr>
        <p:spPr>
          <a:xfrm>
            <a:off x="8329114" y="2391000"/>
            <a:ext cx="566928" cy="369332"/>
          </a:xfrm>
          <a:prstGeom prst="rect">
            <a:avLst/>
          </a:prstGeom>
          <a:noFill/>
        </p:spPr>
        <p:txBody>
          <a:bodyPr wrap="square" anchor="ctr">
            <a:spAutoFit/>
          </a:bodyPr>
          <a:lstStyle/>
          <a:p>
            <a:pPr algn="ctr"/>
            <a:r>
              <a:rPr lang="en-ZA" sz="1800" b="1">
                <a:solidFill>
                  <a:srgbClr val="1F3F5B"/>
                </a:solidFill>
                <a:latin typeface="Lato" panose="020F0502020204030203" pitchFamily="34" charset="0"/>
                <a:ea typeface="Lato" panose="020F0502020204030203" pitchFamily="34" charset="0"/>
                <a:cs typeface="Lato" panose="020F0502020204030203" pitchFamily="34" charset="0"/>
              </a:rPr>
              <a:t>↑</a:t>
            </a:r>
          </a:p>
        </p:txBody>
      </p:sp>
      <p:sp>
        <p:nvSpPr>
          <p:cNvPr id="44" name="Rounded Rectangle 42">
            <a:extLst>
              <a:ext uri="{FF2B5EF4-FFF2-40B4-BE49-F238E27FC236}">
                <a16:creationId xmlns:a16="http://schemas.microsoft.com/office/drawing/2014/main" id="{4A86F175-9D43-BC87-5881-D2351E4E25F0}"/>
              </a:ext>
            </a:extLst>
          </p:cNvPr>
          <p:cNvSpPr/>
          <p:nvPr/>
        </p:nvSpPr>
        <p:spPr>
          <a:xfrm>
            <a:off x="7683000" y="3658615"/>
            <a:ext cx="1859155" cy="1978498"/>
          </a:xfrm>
          <a:prstGeom prst="roundRect">
            <a:avLst/>
          </a:prstGeom>
          <a:solidFill>
            <a:srgbClr val="FFFFFF"/>
          </a:solidFill>
          <a:ln>
            <a:solidFill>
              <a:srgbClr val="DCE6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45" name="Rectangle 44">
            <a:extLst>
              <a:ext uri="{FF2B5EF4-FFF2-40B4-BE49-F238E27FC236}">
                <a16:creationId xmlns:a16="http://schemas.microsoft.com/office/drawing/2014/main" id="{D23740EA-09A1-52A6-8492-95B4CA22BA88}"/>
              </a:ext>
            </a:extLst>
          </p:cNvPr>
          <p:cNvSpPr/>
          <p:nvPr/>
        </p:nvSpPr>
        <p:spPr>
          <a:xfrm>
            <a:off x="7683000" y="3459480"/>
            <a:ext cx="1859155" cy="61354"/>
          </a:xfrm>
          <a:prstGeom prst="rect">
            <a:avLst/>
          </a:prstGeom>
          <a:solidFill>
            <a:srgbClr val="0A2F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46" name="TextBox 45">
            <a:extLst>
              <a:ext uri="{FF2B5EF4-FFF2-40B4-BE49-F238E27FC236}">
                <a16:creationId xmlns:a16="http://schemas.microsoft.com/office/drawing/2014/main" id="{EE56751F-7325-8B1B-368C-CC1535757C49}"/>
              </a:ext>
            </a:extLst>
          </p:cNvPr>
          <p:cNvSpPr txBox="1"/>
          <p:nvPr/>
        </p:nvSpPr>
        <p:spPr>
          <a:xfrm>
            <a:off x="7820344" y="3745919"/>
            <a:ext cx="1783080" cy="523220"/>
          </a:xfrm>
          <a:prstGeom prst="rect">
            <a:avLst/>
          </a:prstGeom>
          <a:noFill/>
        </p:spPr>
        <p:txBody>
          <a:bodyPr wrap="square" anchor="t">
            <a:spAutoFit/>
          </a:bodyPr>
          <a:lstStyle/>
          <a:p>
            <a:pPr algn="l"/>
            <a:r>
              <a:rPr lang="en-US" sz="1400" b="1"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Registration System opens</a:t>
            </a:r>
            <a:endParaRPr sz="1400" b="1"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endParaRPr>
          </a:p>
        </p:txBody>
      </p:sp>
      <p:sp>
        <p:nvSpPr>
          <p:cNvPr id="47" name="TextBox 46">
            <a:extLst>
              <a:ext uri="{FF2B5EF4-FFF2-40B4-BE49-F238E27FC236}">
                <a16:creationId xmlns:a16="http://schemas.microsoft.com/office/drawing/2014/main" id="{C3AF89FB-DD1C-965C-26B3-929A2853A721}"/>
              </a:ext>
            </a:extLst>
          </p:cNvPr>
          <p:cNvSpPr txBox="1"/>
          <p:nvPr/>
        </p:nvSpPr>
        <p:spPr>
          <a:xfrm>
            <a:off x="7759075" y="4390615"/>
            <a:ext cx="1783080" cy="375231"/>
          </a:xfrm>
          <a:prstGeom prst="rect">
            <a:avLst/>
          </a:prstGeom>
          <a:noFill/>
        </p:spPr>
        <p:txBody>
          <a:bodyPr wrap="square">
            <a:spAutoFit/>
          </a:bodyPr>
          <a:lstStyle/>
          <a:p>
            <a:pPr>
              <a:spcAft>
                <a:spcPts val="700"/>
              </a:spcAft>
              <a:defRPr sz="919">
                <a:solidFill>
                  <a:srgbClr val="1A2B43"/>
                </a:solidFill>
                <a:latin typeface="Aptos"/>
              </a:defRPr>
            </a:pPr>
            <a:r>
              <a:rPr lang="en-US" dirty="0">
                <a:solidFill>
                  <a:schemeClr val="accent2">
                    <a:lumMod val="75000"/>
                  </a:schemeClr>
                </a:solidFill>
                <a:latin typeface="Lato" panose="020F0502020204030203" pitchFamily="34" charset="0"/>
                <a:ea typeface="Lato" panose="020F0502020204030203" pitchFamily="34" charset="0"/>
                <a:cs typeface="Lato" panose="020F0502020204030203" pitchFamily="34" charset="0"/>
              </a:rPr>
              <a:t>Open phase 1A and 1B for clients to start onboarding</a:t>
            </a:r>
            <a:endParaRPr dirty="0">
              <a:solidFill>
                <a:schemeClr val="accent2">
                  <a:lumMod val="75000"/>
                </a:schemeClr>
              </a:solidFill>
              <a:latin typeface="Lato" panose="020F0502020204030203" pitchFamily="34" charset="0"/>
              <a:ea typeface="Lato" panose="020F0502020204030203" pitchFamily="34" charset="0"/>
              <a:cs typeface="Lato" panose="020F0502020204030203" pitchFamily="34" charset="0"/>
            </a:endParaRPr>
          </a:p>
        </p:txBody>
      </p:sp>
      <p:sp>
        <p:nvSpPr>
          <p:cNvPr id="49" name="TextBox 48">
            <a:extLst>
              <a:ext uri="{FF2B5EF4-FFF2-40B4-BE49-F238E27FC236}">
                <a16:creationId xmlns:a16="http://schemas.microsoft.com/office/drawing/2014/main" id="{19E9686A-6506-DBCB-3B59-8BC9E78668D7}"/>
              </a:ext>
            </a:extLst>
          </p:cNvPr>
          <p:cNvSpPr txBox="1"/>
          <p:nvPr/>
        </p:nvSpPr>
        <p:spPr>
          <a:xfrm>
            <a:off x="850392" y="5793232"/>
            <a:ext cx="292608" cy="307777"/>
          </a:xfrm>
          <a:prstGeom prst="rect">
            <a:avLst/>
          </a:prstGeom>
          <a:noFill/>
        </p:spPr>
        <p:txBody>
          <a:bodyPr wrap="square" anchor="t">
            <a:spAutoFit/>
          </a:bodyPr>
          <a:lstStyle/>
          <a:p>
            <a:pPr algn="ctr"/>
            <a:r>
              <a:rPr sz="1400" b="1">
                <a:solidFill>
                  <a:srgbClr val="FFFFFF"/>
                </a:solidFill>
                <a:latin typeface="Lato" panose="020F0502020204030203" pitchFamily="34" charset="0"/>
                <a:ea typeface="Lato" panose="020F0502020204030203" pitchFamily="34" charset="0"/>
                <a:cs typeface="Lato" panose="020F0502020204030203" pitchFamily="34" charset="0"/>
              </a:rPr>
              <a:t>◎</a:t>
            </a:r>
          </a:p>
        </p:txBody>
      </p:sp>
      <p:sp>
        <p:nvSpPr>
          <p:cNvPr id="50" name="TextBox 49">
            <a:extLst>
              <a:ext uri="{FF2B5EF4-FFF2-40B4-BE49-F238E27FC236}">
                <a16:creationId xmlns:a16="http://schemas.microsoft.com/office/drawing/2014/main" id="{426D1C31-1498-F528-E227-7C1A595258D0}"/>
              </a:ext>
            </a:extLst>
          </p:cNvPr>
          <p:cNvSpPr txBox="1"/>
          <p:nvPr/>
        </p:nvSpPr>
        <p:spPr>
          <a:xfrm>
            <a:off x="1338675" y="5589708"/>
            <a:ext cx="1051560" cy="300082"/>
          </a:xfrm>
          <a:prstGeom prst="rect">
            <a:avLst/>
          </a:prstGeom>
          <a:noFill/>
        </p:spPr>
        <p:txBody>
          <a:bodyPr wrap="square" anchor="t">
            <a:spAutoFit/>
          </a:bodyPr>
          <a:lstStyle/>
          <a:p>
            <a:pPr algn="l"/>
            <a:r>
              <a:rPr lang="en-ZA" sz="1350" b="1" dirty="0">
                <a:solidFill>
                  <a:srgbClr val="1F3F5B"/>
                </a:solidFill>
                <a:latin typeface="Lato" panose="020F0502020204030203" pitchFamily="34" charset="0"/>
                <a:ea typeface="Lato" panose="020F0502020204030203" pitchFamily="34" charset="0"/>
                <a:cs typeface="Lato" panose="020F0502020204030203" pitchFamily="34" charset="0"/>
              </a:rPr>
              <a:t>Our Goal</a:t>
            </a:r>
          </a:p>
        </p:txBody>
      </p:sp>
      <p:sp>
        <p:nvSpPr>
          <p:cNvPr id="51" name="Rectangle 50">
            <a:extLst>
              <a:ext uri="{FF2B5EF4-FFF2-40B4-BE49-F238E27FC236}">
                <a16:creationId xmlns:a16="http://schemas.microsoft.com/office/drawing/2014/main" id="{0CD4C209-A580-5344-387F-DFB132465BB3}"/>
              </a:ext>
            </a:extLst>
          </p:cNvPr>
          <p:cNvSpPr/>
          <p:nvPr/>
        </p:nvSpPr>
        <p:spPr>
          <a:xfrm>
            <a:off x="2468880" y="5793232"/>
            <a:ext cx="13716" cy="310896"/>
          </a:xfrm>
          <a:prstGeom prst="rect">
            <a:avLst/>
          </a:prstGeom>
          <a:solidFill>
            <a:srgbClr val="AABED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53" name="Oval 52">
            <a:extLst>
              <a:ext uri="{FF2B5EF4-FFF2-40B4-BE49-F238E27FC236}">
                <a16:creationId xmlns:a16="http://schemas.microsoft.com/office/drawing/2014/main" id="{E117C7CC-F808-6999-126A-B38C0054FE61}"/>
              </a:ext>
            </a:extLst>
          </p:cNvPr>
          <p:cNvSpPr/>
          <p:nvPr/>
        </p:nvSpPr>
        <p:spPr>
          <a:xfrm>
            <a:off x="10469880" y="5937504"/>
            <a:ext cx="41148" cy="41148"/>
          </a:xfrm>
          <a:prstGeom prst="ellipse">
            <a:avLst/>
          </a:prstGeom>
          <a:solidFill>
            <a:srgbClr val="E0EF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54" name="Oval 53">
            <a:extLst>
              <a:ext uri="{FF2B5EF4-FFF2-40B4-BE49-F238E27FC236}">
                <a16:creationId xmlns:a16="http://schemas.microsoft.com/office/drawing/2014/main" id="{34C4B4D7-BD4D-D3CF-3693-8601E914EF6D}"/>
              </a:ext>
            </a:extLst>
          </p:cNvPr>
          <p:cNvSpPr/>
          <p:nvPr/>
        </p:nvSpPr>
        <p:spPr>
          <a:xfrm>
            <a:off x="10588752" y="5937504"/>
            <a:ext cx="41148" cy="41148"/>
          </a:xfrm>
          <a:prstGeom prst="ellipse">
            <a:avLst/>
          </a:prstGeom>
          <a:solidFill>
            <a:srgbClr val="E0EF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55" name="Oval 54">
            <a:extLst>
              <a:ext uri="{FF2B5EF4-FFF2-40B4-BE49-F238E27FC236}">
                <a16:creationId xmlns:a16="http://schemas.microsoft.com/office/drawing/2014/main" id="{DCE49331-3187-2519-D6D1-5907E92FD476}"/>
              </a:ext>
            </a:extLst>
          </p:cNvPr>
          <p:cNvSpPr/>
          <p:nvPr/>
        </p:nvSpPr>
        <p:spPr>
          <a:xfrm>
            <a:off x="10707624" y="5937504"/>
            <a:ext cx="41148" cy="41148"/>
          </a:xfrm>
          <a:prstGeom prst="ellipse">
            <a:avLst/>
          </a:prstGeom>
          <a:solidFill>
            <a:srgbClr val="E0EF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56" name="Oval 55">
            <a:extLst>
              <a:ext uri="{FF2B5EF4-FFF2-40B4-BE49-F238E27FC236}">
                <a16:creationId xmlns:a16="http://schemas.microsoft.com/office/drawing/2014/main" id="{205303DB-1D72-E528-4BD8-566A22F18C0D}"/>
              </a:ext>
            </a:extLst>
          </p:cNvPr>
          <p:cNvSpPr/>
          <p:nvPr/>
        </p:nvSpPr>
        <p:spPr>
          <a:xfrm>
            <a:off x="10826496" y="5937504"/>
            <a:ext cx="41148" cy="41148"/>
          </a:xfrm>
          <a:prstGeom prst="ellipse">
            <a:avLst/>
          </a:prstGeom>
          <a:solidFill>
            <a:srgbClr val="E0EF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57" name="Oval 56">
            <a:extLst>
              <a:ext uri="{FF2B5EF4-FFF2-40B4-BE49-F238E27FC236}">
                <a16:creationId xmlns:a16="http://schemas.microsoft.com/office/drawing/2014/main" id="{0E5EF50C-4DB4-4683-8CDA-E0AF2B1E3AA3}"/>
              </a:ext>
            </a:extLst>
          </p:cNvPr>
          <p:cNvSpPr/>
          <p:nvPr/>
        </p:nvSpPr>
        <p:spPr>
          <a:xfrm>
            <a:off x="10945367" y="5937504"/>
            <a:ext cx="41148" cy="41148"/>
          </a:xfrm>
          <a:prstGeom prst="ellipse">
            <a:avLst/>
          </a:prstGeom>
          <a:solidFill>
            <a:srgbClr val="E0EF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58" name="Oval 57">
            <a:extLst>
              <a:ext uri="{FF2B5EF4-FFF2-40B4-BE49-F238E27FC236}">
                <a16:creationId xmlns:a16="http://schemas.microsoft.com/office/drawing/2014/main" id="{57FC3D52-DFBC-8424-6DA8-1074929773CF}"/>
              </a:ext>
            </a:extLst>
          </p:cNvPr>
          <p:cNvSpPr/>
          <p:nvPr/>
        </p:nvSpPr>
        <p:spPr>
          <a:xfrm>
            <a:off x="11064240" y="5937504"/>
            <a:ext cx="41148" cy="41148"/>
          </a:xfrm>
          <a:prstGeom prst="ellipse">
            <a:avLst/>
          </a:prstGeom>
          <a:solidFill>
            <a:srgbClr val="E0EF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59" name="Oval 58">
            <a:extLst>
              <a:ext uri="{FF2B5EF4-FFF2-40B4-BE49-F238E27FC236}">
                <a16:creationId xmlns:a16="http://schemas.microsoft.com/office/drawing/2014/main" id="{DCCB02A7-78A3-ABA7-93C2-F3AE4E962C8C}"/>
              </a:ext>
            </a:extLst>
          </p:cNvPr>
          <p:cNvSpPr/>
          <p:nvPr/>
        </p:nvSpPr>
        <p:spPr>
          <a:xfrm>
            <a:off x="11183111" y="5937504"/>
            <a:ext cx="41148" cy="41148"/>
          </a:xfrm>
          <a:prstGeom prst="ellipse">
            <a:avLst/>
          </a:prstGeom>
          <a:solidFill>
            <a:srgbClr val="E0EF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60" name="Oval 59">
            <a:extLst>
              <a:ext uri="{FF2B5EF4-FFF2-40B4-BE49-F238E27FC236}">
                <a16:creationId xmlns:a16="http://schemas.microsoft.com/office/drawing/2014/main" id="{2353BE36-56FE-1242-9B93-3C1F6FDE2081}"/>
              </a:ext>
            </a:extLst>
          </p:cNvPr>
          <p:cNvSpPr/>
          <p:nvPr/>
        </p:nvSpPr>
        <p:spPr>
          <a:xfrm>
            <a:off x="11301984" y="5937504"/>
            <a:ext cx="41148" cy="41148"/>
          </a:xfrm>
          <a:prstGeom prst="ellipse">
            <a:avLst/>
          </a:prstGeom>
          <a:solidFill>
            <a:srgbClr val="E0EF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61" name="Rounded Rectangle 42">
            <a:extLst>
              <a:ext uri="{FF2B5EF4-FFF2-40B4-BE49-F238E27FC236}">
                <a16:creationId xmlns:a16="http://schemas.microsoft.com/office/drawing/2014/main" id="{ABF9C0EA-9BF7-B033-CA93-6209AAE416FE}"/>
              </a:ext>
            </a:extLst>
          </p:cNvPr>
          <p:cNvSpPr/>
          <p:nvPr/>
        </p:nvSpPr>
        <p:spPr>
          <a:xfrm>
            <a:off x="10139516" y="3658615"/>
            <a:ext cx="1729481" cy="1978498"/>
          </a:xfrm>
          <a:prstGeom prst="roundRect">
            <a:avLst/>
          </a:prstGeom>
          <a:solidFill>
            <a:srgbClr val="FFFFFF"/>
          </a:solidFill>
          <a:ln>
            <a:solidFill>
              <a:srgbClr val="DCE6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Lato" panose="020F0502020204030203" pitchFamily="34" charset="0"/>
              <a:ea typeface="Lato" panose="020F0502020204030203" pitchFamily="34" charset="0"/>
              <a:cs typeface="Lato" panose="020F0502020204030203" pitchFamily="34" charset="0"/>
            </a:endParaRPr>
          </a:p>
        </p:txBody>
      </p:sp>
      <p:sp>
        <p:nvSpPr>
          <p:cNvPr id="62" name="TextBox 61">
            <a:extLst>
              <a:ext uri="{FF2B5EF4-FFF2-40B4-BE49-F238E27FC236}">
                <a16:creationId xmlns:a16="http://schemas.microsoft.com/office/drawing/2014/main" id="{664B1BC4-EDA5-685F-5F93-4B09FD1CFB07}"/>
              </a:ext>
            </a:extLst>
          </p:cNvPr>
          <p:cNvSpPr txBox="1"/>
          <p:nvPr/>
        </p:nvSpPr>
        <p:spPr>
          <a:xfrm>
            <a:off x="10210693" y="3745919"/>
            <a:ext cx="1783080" cy="523220"/>
          </a:xfrm>
          <a:prstGeom prst="rect">
            <a:avLst/>
          </a:prstGeom>
          <a:noFill/>
        </p:spPr>
        <p:txBody>
          <a:bodyPr wrap="square" anchor="t">
            <a:spAutoFit/>
          </a:bodyPr>
          <a:lstStyle/>
          <a:p>
            <a:pPr algn="l"/>
            <a:r>
              <a:rPr lang="en-US" sz="1400" b="1" dirty="0">
                <a:solidFill>
                  <a:srgbClr val="1F3F5B"/>
                </a:solidFill>
                <a:latin typeface="Lato" panose="020F0502020204030203" pitchFamily="34" charset="0"/>
                <a:ea typeface="Lato" panose="020F0502020204030203" pitchFamily="34" charset="0"/>
                <a:cs typeface="Lato" panose="020F0502020204030203" pitchFamily="34" charset="0"/>
              </a:rPr>
              <a:t>Remaining Phase</a:t>
            </a:r>
          </a:p>
        </p:txBody>
      </p:sp>
      <p:sp>
        <p:nvSpPr>
          <p:cNvPr id="63" name="TextBox 62">
            <a:extLst>
              <a:ext uri="{FF2B5EF4-FFF2-40B4-BE49-F238E27FC236}">
                <a16:creationId xmlns:a16="http://schemas.microsoft.com/office/drawing/2014/main" id="{31861C95-D7D0-86EC-BABD-5CAB893BEEBA}"/>
              </a:ext>
            </a:extLst>
          </p:cNvPr>
          <p:cNvSpPr txBox="1"/>
          <p:nvPr/>
        </p:nvSpPr>
        <p:spPr>
          <a:xfrm>
            <a:off x="10078247" y="4390615"/>
            <a:ext cx="1672465" cy="800219"/>
          </a:xfrm>
          <a:prstGeom prst="rect">
            <a:avLst/>
          </a:prstGeom>
          <a:noFill/>
        </p:spPr>
        <p:txBody>
          <a:bodyPr wrap="square" anchor="t">
            <a:spAutoFit/>
          </a:bodyPr>
          <a:lstStyle/>
          <a:p>
            <a:pPr marL="171450" indent="-171450">
              <a:buFont typeface="Arial" panose="020B0604020202020204" pitchFamily="34" charset="0"/>
              <a:buChar char="•"/>
            </a:pPr>
            <a:r>
              <a:rPr lang="en-US" sz="920" dirty="0">
                <a:solidFill>
                  <a:schemeClr val="accent2">
                    <a:lumMod val="75000"/>
                  </a:schemeClr>
                </a:solidFill>
                <a:latin typeface="Lato" panose="020F0502020204030203" pitchFamily="34" charset="0"/>
                <a:ea typeface="Lato" panose="020F0502020204030203" pitchFamily="34" charset="0"/>
                <a:cs typeface="Lato" panose="020F0502020204030203" pitchFamily="34" charset="0"/>
              </a:rPr>
              <a:t>Phase 1C- Profile       Registration</a:t>
            </a:r>
          </a:p>
          <a:p>
            <a:pPr marL="171450" indent="-171450">
              <a:buFont typeface="Arial" panose="020B0604020202020204" pitchFamily="34" charset="0"/>
              <a:buChar char="•"/>
            </a:pPr>
            <a:endParaRPr lang="en-US" sz="920" dirty="0">
              <a:solidFill>
                <a:schemeClr val="accent2">
                  <a:lumMod val="75000"/>
                </a:schemeClr>
              </a:solidFill>
              <a:latin typeface="Lato" panose="020F0502020204030203" pitchFamily="34" charset="0"/>
              <a:ea typeface="Lato" panose="020F0502020204030203" pitchFamily="34" charset="0"/>
              <a:cs typeface="Lato" panose="020F0502020204030203" pitchFamily="34" charset="0"/>
            </a:endParaRPr>
          </a:p>
          <a:p>
            <a:pPr marL="171450" indent="-171450">
              <a:buFont typeface="Arial" panose="020B0604020202020204" pitchFamily="34" charset="0"/>
              <a:buChar char="•"/>
            </a:pPr>
            <a:r>
              <a:rPr lang="en-US" sz="920" dirty="0">
                <a:solidFill>
                  <a:schemeClr val="accent2">
                    <a:lumMod val="75000"/>
                  </a:schemeClr>
                </a:solidFill>
                <a:latin typeface="Lato" panose="020F0502020204030203" pitchFamily="34" charset="0"/>
                <a:ea typeface="Lato" panose="020F0502020204030203" pitchFamily="34" charset="0"/>
                <a:cs typeface="Lato" panose="020F0502020204030203" pitchFamily="34" charset="0"/>
              </a:rPr>
              <a:t>Diesel Refund Claim</a:t>
            </a:r>
          </a:p>
          <a:p>
            <a:endParaRPr lang="en-US" sz="920" dirty="0">
              <a:latin typeface="Lato" panose="020F0502020204030203" pitchFamily="34" charset="0"/>
              <a:ea typeface="Lato" panose="020F0502020204030203" pitchFamily="34" charset="0"/>
              <a:cs typeface="Lato" panose="020F0502020204030203" pitchFamily="34" charset="0"/>
            </a:endParaRPr>
          </a:p>
        </p:txBody>
      </p:sp>
      <p:sp>
        <p:nvSpPr>
          <p:cNvPr id="64" name="Rectangle 63">
            <a:extLst>
              <a:ext uri="{FF2B5EF4-FFF2-40B4-BE49-F238E27FC236}">
                <a16:creationId xmlns:a16="http://schemas.microsoft.com/office/drawing/2014/main" id="{95807249-5D83-F900-DE32-76EFDEEF474D}"/>
              </a:ext>
            </a:extLst>
          </p:cNvPr>
          <p:cNvSpPr/>
          <p:nvPr/>
        </p:nvSpPr>
        <p:spPr>
          <a:xfrm>
            <a:off x="10139516" y="3459480"/>
            <a:ext cx="1729481" cy="45720"/>
          </a:xfrm>
          <a:prstGeom prst="rect">
            <a:avLst/>
          </a:prstGeom>
          <a:solidFill>
            <a:srgbClr val="0050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3" name="Rectangle: Rounded Corners 2">
            <a:extLst>
              <a:ext uri="{FF2B5EF4-FFF2-40B4-BE49-F238E27FC236}">
                <a16:creationId xmlns:a16="http://schemas.microsoft.com/office/drawing/2014/main" id="{6FBDE655-645D-A886-14D1-DBF76CD5E55F}"/>
              </a:ext>
            </a:extLst>
          </p:cNvPr>
          <p:cNvSpPr/>
          <p:nvPr/>
        </p:nvSpPr>
        <p:spPr>
          <a:xfrm>
            <a:off x="2567063" y="5560918"/>
            <a:ext cx="7965823" cy="4968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bg1"/>
              </a:solidFill>
              <a:latin typeface="Lato" panose="020F0502020204030203" pitchFamily="34" charset="0"/>
              <a:ea typeface="Lato" panose="020F0502020204030203" pitchFamily="34" charset="0"/>
              <a:cs typeface="Lato" panose="020F0502020204030203" pitchFamily="34" charset="0"/>
            </a:endParaRPr>
          </a:p>
          <a:p>
            <a:pPr algn="ctr"/>
            <a:r>
              <a:rPr lang="en-GB" sz="1400" dirty="0">
                <a:solidFill>
                  <a:schemeClr val="bg1"/>
                </a:solidFill>
                <a:latin typeface="Lato" panose="020F0502020204030203" pitchFamily="34" charset="0"/>
                <a:ea typeface="Lato" panose="020F0502020204030203" pitchFamily="34" charset="0"/>
                <a:cs typeface="Lato" panose="020F0502020204030203" pitchFamily="34" charset="0"/>
              </a:rPr>
              <a:t>Deliver a user-friendly, efficient and reliable Diesel Refund Program that supports compliance and fosters strong relationships.</a:t>
            </a:r>
          </a:p>
          <a:p>
            <a:pPr algn="ctr"/>
            <a:endParaRPr lang="en-ZA" dirty="0"/>
          </a:p>
        </p:txBody>
      </p:sp>
      <p:sp>
        <p:nvSpPr>
          <p:cNvPr id="901" name="Rounded Rectangle 10 copy">
            <a:extLst>
              <a:ext uri="{FF2B5EF4-FFF2-40B4-BE49-F238E27FC236}">
                <a16:creationId xmlns:a16="http://schemas.microsoft.com/office/drawing/2014/main" id="{8B544C07-47A0-F227-3389-3D0C8587E831}"/>
              </a:ext>
            </a:extLst>
          </p:cNvPr>
          <p:cNvSpPr/>
          <p:nvPr/>
        </p:nvSpPr>
        <p:spPr>
          <a:xfrm>
            <a:off x="10171097" y="1700000"/>
            <a:ext cx="1417320" cy="347472"/>
          </a:xfrm>
          <a:prstGeom prst="roundRect">
            <a:avLst/>
          </a:prstGeom>
          <a:solidFill>
            <a:srgbClr val="67B830"/>
          </a:solidFill>
          <a:ln>
            <a:solidFill>
              <a:srgbClr val="67B8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902" name="TextBox 12 copy">
            <a:extLst>
              <a:ext uri="{FF2B5EF4-FFF2-40B4-BE49-F238E27FC236}">
                <a16:creationId xmlns:a16="http://schemas.microsoft.com/office/drawing/2014/main" id="{D7B91371-174C-69D1-E697-745600DCAAEA}"/>
              </a:ext>
            </a:extLst>
          </p:cNvPr>
          <p:cNvSpPr txBox="1"/>
          <p:nvPr/>
        </p:nvSpPr>
        <p:spPr>
          <a:xfrm>
            <a:off x="10216817" y="1739000"/>
            <a:ext cx="1325880" cy="269304"/>
          </a:xfrm>
          <a:prstGeom prst="rect">
            <a:avLst/>
          </a:prstGeom>
          <a:noFill/>
        </p:spPr>
        <p:txBody>
          <a:bodyPr wrap="square" anchor="t">
            <a:spAutoFit/>
          </a:bodyPr>
          <a:lstStyle/>
          <a:p>
            <a:pPr algn="ctr"/>
            <a:r>
              <a:rPr sz="1150" b="1">
                <a:solidFill>
                  <a:srgbClr val="FFFFFF"/>
                </a:solidFill>
                <a:latin typeface="Lato" panose="020F0502020204030203" pitchFamily="34" charset="0"/>
                <a:ea typeface="Lato" panose="020F0502020204030203" pitchFamily="34" charset="0"/>
                <a:cs typeface="Lato" panose="020F0502020204030203" pitchFamily="34" charset="0"/>
              </a:rPr>
              <a:t>2026/2027</a:t>
            </a:r>
          </a:p>
        </p:txBody>
      </p:sp>
      <p:sp>
        <p:nvSpPr>
          <p:cNvPr id="903" name="Oval 14 copy">
            <a:extLst>
              <a:ext uri="{FF2B5EF4-FFF2-40B4-BE49-F238E27FC236}">
                <a16:creationId xmlns:a16="http://schemas.microsoft.com/office/drawing/2014/main" id="{091B5F26-7371-352D-7EA8-96D0D243851C}"/>
              </a:ext>
            </a:extLst>
          </p:cNvPr>
          <p:cNvSpPr/>
          <p:nvPr/>
        </p:nvSpPr>
        <p:spPr>
          <a:xfrm>
            <a:off x="10550573" y="2271000"/>
            <a:ext cx="658368" cy="658368"/>
          </a:xfrm>
          <a:prstGeom prst="ellipse">
            <a:avLst/>
          </a:prstGeom>
          <a:solidFill>
            <a:srgbClr val="FFFFFF"/>
          </a:solidFill>
          <a:ln w="31750">
            <a:solidFill>
              <a:srgbClr val="67B8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Lato" panose="020F0502020204030203" pitchFamily="34" charset="0"/>
              <a:ea typeface="Lato" panose="020F0502020204030203" pitchFamily="34" charset="0"/>
              <a:cs typeface="Lato" panose="020F0502020204030203" pitchFamily="34" charset="0"/>
            </a:endParaRPr>
          </a:p>
        </p:txBody>
      </p:sp>
      <p:sp>
        <p:nvSpPr>
          <p:cNvPr id="904" name="TextBox 15 copy">
            <a:extLst>
              <a:ext uri="{FF2B5EF4-FFF2-40B4-BE49-F238E27FC236}">
                <a16:creationId xmlns:a16="http://schemas.microsoft.com/office/drawing/2014/main" id="{0E039A69-D2B8-3166-A69D-70D341FCEADC}"/>
              </a:ext>
            </a:extLst>
          </p:cNvPr>
          <p:cNvSpPr txBox="1"/>
          <p:nvPr/>
        </p:nvSpPr>
        <p:spPr>
          <a:xfrm>
            <a:off x="10642013" y="2391000"/>
            <a:ext cx="475488" cy="369332"/>
          </a:xfrm>
          <a:prstGeom prst="rect">
            <a:avLst/>
          </a:prstGeom>
          <a:noFill/>
        </p:spPr>
        <p:txBody>
          <a:bodyPr wrap="square" anchor="ctr">
            <a:spAutoFit/>
          </a:bodyPr>
          <a:lstStyle/>
          <a:p>
            <a:pPr algn="ctr"/>
            <a:r>
              <a:rPr sz="1800" b="1">
                <a:solidFill>
                  <a:srgbClr val="67B830"/>
                </a:solidFill>
                <a:latin typeface="Lato" panose="020F0502020204030203" pitchFamily="34" charset="0"/>
                <a:ea typeface="Lato" panose="020F0502020204030203" pitchFamily="34" charset="0"/>
                <a:cs typeface="Lato" panose="020F0502020204030203" pitchFamily="34" charset="0"/>
              </a:rPr>
              <a:t>⭐</a:t>
            </a:r>
          </a:p>
        </p:txBody>
      </p:sp>
      <p:cxnSp>
        <p:nvCxnSpPr>
          <p:cNvPr id="905" name="Connector 12 copy">
            <a:extLst>
              <a:ext uri="{FF2B5EF4-FFF2-40B4-BE49-F238E27FC236}">
                <a16:creationId xmlns:a16="http://schemas.microsoft.com/office/drawing/2014/main" id="{CE69732D-475A-800F-57EB-CCF192E97DE5}"/>
              </a:ext>
            </a:extLst>
          </p:cNvPr>
          <p:cNvCxnSpPr/>
          <p:nvPr/>
        </p:nvCxnSpPr>
        <p:spPr>
          <a:xfrm>
            <a:off x="10879757" y="2929368"/>
            <a:ext cx="0" cy="530112"/>
          </a:xfrm>
          <a:prstGeom prst="line">
            <a:avLst/>
          </a:prstGeom>
          <a:ln w="19050">
            <a:solidFill>
              <a:srgbClr val="67B830"/>
            </a:solidFill>
            <a:prstDash val="sysDot"/>
          </a:ln>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990E7582-7DF3-B018-6F29-A5D87AF56684}"/>
              </a:ext>
            </a:extLst>
          </p:cNvPr>
          <p:cNvSpPr/>
          <p:nvPr/>
        </p:nvSpPr>
        <p:spPr>
          <a:xfrm>
            <a:off x="323805" y="659089"/>
            <a:ext cx="866425" cy="222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6" name="Picture 5">
            <a:extLst>
              <a:ext uri="{FF2B5EF4-FFF2-40B4-BE49-F238E27FC236}">
                <a16:creationId xmlns:a16="http://schemas.microsoft.com/office/drawing/2014/main" id="{D9CA4A96-2084-3E05-CE43-DD912D70002D}"/>
              </a:ext>
            </a:extLst>
          </p:cNvPr>
          <p:cNvPicPr>
            <a:picLocks noChangeAspect="1"/>
          </p:cNvPicPr>
          <p:nvPr/>
        </p:nvPicPr>
        <p:blipFill>
          <a:blip r:embed="rId3"/>
          <a:stretch>
            <a:fillRect/>
          </a:stretch>
        </p:blipFill>
        <p:spPr>
          <a:xfrm>
            <a:off x="23229" y="15709"/>
            <a:ext cx="8131245" cy="929721"/>
          </a:xfrm>
          <a:prstGeom prst="rect">
            <a:avLst/>
          </a:prstGeom>
        </p:spPr>
      </p:pic>
      <p:sp>
        <p:nvSpPr>
          <p:cNvPr id="7" name="Oval 6">
            <a:extLst>
              <a:ext uri="{FF2B5EF4-FFF2-40B4-BE49-F238E27FC236}">
                <a16:creationId xmlns:a16="http://schemas.microsoft.com/office/drawing/2014/main" id="{DCA2DEF9-A462-AE75-D2A8-0D34D1F997F1}"/>
              </a:ext>
            </a:extLst>
          </p:cNvPr>
          <p:cNvSpPr/>
          <p:nvPr/>
        </p:nvSpPr>
        <p:spPr>
          <a:xfrm>
            <a:off x="5481128" y="534298"/>
            <a:ext cx="239448" cy="53260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Title 1">
            <a:extLst>
              <a:ext uri="{FF2B5EF4-FFF2-40B4-BE49-F238E27FC236}">
                <a16:creationId xmlns:a16="http://schemas.microsoft.com/office/drawing/2014/main" id="{C455CDEA-2DB4-CA76-C7C6-C85707B8A340}"/>
              </a:ext>
            </a:extLst>
          </p:cNvPr>
          <p:cNvSpPr txBox="1">
            <a:spLocks/>
          </p:cNvSpPr>
          <p:nvPr/>
        </p:nvSpPr>
        <p:spPr>
          <a:xfrm>
            <a:off x="4230672" y="237711"/>
            <a:ext cx="4624680" cy="532606"/>
          </a:xfrm>
          <a:prstGeom prst="rect">
            <a:avLst/>
          </a:prstGeom>
        </p:spPr>
        <p:txBody>
          <a:bodyPr vert="horz" lIns="91440" tIns="45720" rIns="91440" bIns="45720" rtlCol="0" anchor="t">
            <a:normAutofit/>
          </a:bodyPr>
          <a:lstStyle>
            <a:lvl1pPr>
              <a:lnSpc>
                <a:spcPct val="90000"/>
              </a:lnSpc>
              <a:spcBef>
                <a:spcPct val="0"/>
              </a:spcBef>
              <a:buNone/>
              <a:defRPr sz="2800" b="1" i="0">
                <a:solidFill>
                  <a:srgbClr val="005087"/>
                </a:solidFill>
                <a:latin typeface="Lato" panose="020F0502020204030203" pitchFamily="34" charset="77"/>
                <a:ea typeface="+mj-ea"/>
                <a:cs typeface="+mj-cs"/>
              </a:defRPr>
            </a:lvl1pPr>
          </a:lstStyle>
          <a:p>
            <a:r>
              <a:rPr lang="en-US" sz="2400" dirty="0">
                <a:latin typeface="Lato" panose="020F0502020204030203" pitchFamily="34" charset="0"/>
                <a:ea typeface="Lato" panose="020F0502020204030203" pitchFamily="34" charset="0"/>
                <a:cs typeface="Lato" panose="020F0502020204030203" pitchFamily="34" charset="0"/>
              </a:rPr>
              <a:t>Diesel Refund Program Progress</a:t>
            </a:r>
          </a:p>
        </p:txBody>
      </p:sp>
      <p:pic>
        <p:nvPicPr>
          <p:cNvPr id="9" name="Picture 8">
            <a:extLst>
              <a:ext uri="{FF2B5EF4-FFF2-40B4-BE49-F238E27FC236}">
                <a16:creationId xmlns:a16="http://schemas.microsoft.com/office/drawing/2014/main" id="{41D8B2BA-1615-91DF-C83E-25F94F4BE59E}"/>
              </a:ext>
            </a:extLst>
          </p:cNvPr>
          <p:cNvPicPr>
            <a:picLocks noChangeAspect="1"/>
          </p:cNvPicPr>
          <p:nvPr/>
        </p:nvPicPr>
        <p:blipFill>
          <a:blip r:embed="rId4"/>
          <a:stretch>
            <a:fillRect/>
          </a:stretch>
        </p:blipFill>
        <p:spPr>
          <a:xfrm>
            <a:off x="0" y="6113659"/>
            <a:ext cx="12192000" cy="738187"/>
          </a:xfrm>
          <a:prstGeom prst="rect">
            <a:avLst/>
          </a:prstGeom>
        </p:spPr>
      </p:pic>
    </p:spTree>
    <p:extLst>
      <p:ext uri="{BB962C8B-B14F-4D97-AF65-F5344CB8AC3E}">
        <p14:creationId xmlns:p14="http://schemas.microsoft.com/office/powerpoint/2010/main" val="261606868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4835B-DA67-CE46-4B49-B369804146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CC6659-3BE4-E905-160A-F0FA7A0D0270}"/>
              </a:ext>
            </a:extLst>
          </p:cNvPr>
          <p:cNvSpPr txBox="1">
            <a:spLocks/>
          </p:cNvSpPr>
          <p:nvPr/>
        </p:nvSpPr>
        <p:spPr>
          <a:xfrm>
            <a:off x="6219532" y="285912"/>
            <a:ext cx="5678819" cy="532606"/>
          </a:xfrm>
          <a:prstGeom prst="rect">
            <a:avLst/>
          </a:prstGeom>
        </p:spPr>
        <p:txBody>
          <a:bodyPr vert="horz" lIns="91440" tIns="45720" rIns="91440" bIns="45720" rtlCol="0" anchor="t">
            <a:normAutofit/>
          </a:bodyPr>
          <a:lstStyle>
            <a:lvl1pPr>
              <a:lnSpc>
                <a:spcPct val="90000"/>
              </a:lnSpc>
              <a:spcBef>
                <a:spcPct val="0"/>
              </a:spcBef>
              <a:buNone/>
              <a:defRPr sz="2800" b="1" i="0">
                <a:solidFill>
                  <a:srgbClr val="005087"/>
                </a:solidFill>
                <a:latin typeface="Lato" panose="020F0502020204030203" pitchFamily="34" charset="77"/>
                <a:ea typeface="+mj-ea"/>
                <a:cs typeface="+mj-cs"/>
              </a:defRPr>
            </a:lvl1pPr>
          </a:lstStyle>
          <a:p>
            <a:r>
              <a:rPr lang="en-ZA" dirty="0"/>
              <a:t>eFiling Application Submission</a:t>
            </a:r>
          </a:p>
          <a:p>
            <a:endParaRPr lang="en-US" dirty="0"/>
          </a:p>
        </p:txBody>
      </p:sp>
      <p:sp>
        <p:nvSpPr>
          <p:cNvPr id="3" name="Text Placeholder 6">
            <a:extLst>
              <a:ext uri="{FF2B5EF4-FFF2-40B4-BE49-F238E27FC236}">
                <a16:creationId xmlns:a16="http://schemas.microsoft.com/office/drawing/2014/main" id="{07E3B578-AD63-D220-4C06-6C3C68FD55FF}"/>
              </a:ext>
            </a:extLst>
          </p:cNvPr>
          <p:cNvSpPr txBox="1">
            <a:spLocks/>
          </p:cNvSpPr>
          <p:nvPr/>
        </p:nvSpPr>
        <p:spPr>
          <a:xfrm>
            <a:off x="257602" y="1587952"/>
            <a:ext cx="5300000" cy="22082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ZA" sz="2400" dirty="0">
                <a:solidFill>
                  <a:srgbClr val="005087"/>
                </a:solidFill>
                <a:latin typeface="Lato"/>
                <a:cs typeface="Segoe UI"/>
              </a:rPr>
              <a:t>REGISTRATION SYSTEMS</a:t>
            </a:r>
          </a:p>
          <a:p>
            <a:endParaRPr lang="en-ZA" sz="2500" dirty="0">
              <a:solidFill>
                <a:srgbClr val="005087"/>
              </a:solidFill>
              <a:latin typeface="Lato"/>
              <a:cs typeface="Segoe UI"/>
            </a:endParaRPr>
          </a:p>
          <a:p>
            <a:r>
              <a:rPr lang="en-ZA" sz="2400" dirty="0">
                <a:solidFill>
                  <a:srgbClr val="005087"/>
                </a:solidFill>
                <a:latin typeface="Lato"/>
                <a:cs typeface="Segoe UI"/>
              </a:rPr>
              <a:t>eFiling Application Submission on RAV01 Form</a:t>
            </a:r>
          </a:p>
          <a:p>
            <a:pPr algn="ctr"/>
            <a:endParaRPr lang="en-ZA" sz="2500" dirty="0">
              <a:solidFill>
                <a:srgbClr val="005087"/>
              </a:solidFill>
              <a:latin typeface="Lato"/>
              <a:cs typeface="Segoe UI"/>
            </a:endParaRPr>
          </a:p>
        </p:txBody>
      </p:sp>
      <p:pic>
        <p:nvPicPr>
          <p:cNvPr id="5" name="Picture 4">
            <a:extLst>
              <a:ext uri="{FF2B5EF4-FFF2-40B4-BE49-F238E27FC236}">
                <a16:creationId xmlns:a16="http://schemas.microsoft.com/office/drawing/2014/main" id="{E2BC1F39-E868-4F0E-6088-9B3CDEE05AB7}"/>
              </a:ext>
            </a:extLst>
          </p:cNvPr>
          <p:cNvPicPr>
            <a:picLocks noChangeAspect="1"/>
          </p:cNvPicPr>
          <p:nvPr/>
        </p:nvPicPr>
        <p:blipFill>
          <a:blip r:embed="rId3"/>
          <a:srcRect b="30300"/>
          <a:stretch>
            <a:fillRect/>
          </a:stretch>
        </p:blipFill>
        <p:spPr>
          <a:xfrm>
            <a:off x="6413157" y="1150000"/>
            <a:ext cx="4886843" cy="4600000"/>
          </a:xfrm>
          <a:prstGeom prst="rect">
            <a:avLst/>
          </a:prstGeom>
        </p:spPr>
      </p:pic>
      <p:pic>
        <p:nvPicPr>
          <p:cNvPr id="6" name="Picture 5">
            <a:extLst>
              <a:ext uri="{FF2B5EF4-FFF2-40B4-BE49-F238E27FC236}">
                <a16:creationId xmlns:a16="http://schemas.microsoft.com/office/drawing/2014/main" id="{FC4108DE-F548-D53E-D418-6A8AD093C470}"/>
              </a:ext>
            </a:extLst>
          </p:cNvPr>
          <p:cNvPicPr>
            <a:picLocks noChangeAspect="1"/>
          </p:cNvPicPr>
          <p:nvPr/>
        </p:nvPicPr>
        <p:blipFill>
          <a:blip r:embed="rId4"/>
          <a:stretch>
            <a:fillRect/>
          </a:stretch>
        </p:blipFill>
        <p:spPr>
          <a:xfrm>
            <a:off x="257602" y="3952581"/>
            <a:ext cx="2932430" cy="1585097"/>
          </a:xfrm>
          <a:prstGeom prst="rect">
            <a:avLst/>
          </a:prstGeom>
        </p:spPr>
      </p:pic>
    </p:spTree>
    <p:extLst>
      <p:ext uri="{BB962C8B-B14F-4D97-AF65-F5344CB8AC3E}">
        <p14:creationId xmlns:p14="http://schemas.microsoft.com/office/powerpoint/2010/main" val="1804125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1CD9E-67D1-A473-6567-5532E6216660}"/>
            </a:ext>
          </a:extLst>
        </p:cNvPr>
        <p:cNvGrpSpPr/>
        <p:nvPr/>
      </p:nvGrpSpPr>
      <p:grpSpPr>
        <a:xfrm>
          <a:off x="0" y="0"/>
          <a:ext cx="0" cy="0"/>
          <a:chOff x="0" y="0"/>
          <a:chExt cx="0" cy="0"/>
        </a:xfrm>
      </p:grpSpPr>
      <p:sp>
        <p:nvSpPr>
          <p:cNvPr id="2" name="TextBox 7">
            <a:extLst>
              <a:ext uri="{FF2B5EF4-FFF2-40B4-BE49-F238E27FC236}">
                <a16:creationId xmlns:a16="http://schemas.microsoft.com/office/drawing/2014/main" id="{AB5144F8-492A-3BFA-9960-2ED4416C320E}"/>
              </a:ext>
            </a:extLst>
          </p:cNvPr>
          <p:cNvSpPr txBox="1">
            <a:spLocks noChangeArrowheads="1"/>
          </p:cNvSpPr>
          <p:nvPr/>
        </p:nvSpPr>
        <p:spPr bwMode="auto">
          <a:xfrm>
            <a:off x="296753" y="910139"/>
            <a:ext cx="10204094" cy="4832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285750" lvl="0" indent="-285750" algn="just">
              <a:buFont typeface="Arial" panose="020B0604020202020204" pitchFamily="34" charset="0"/>
              <a:buChar char="•"/>
            </a:pPr>
            <a:r>
              <a:rPr lang="en-GB" noProof="0" dirty="0">
                <a:solidFill>
                  <a:srgbClr val="1F3F5B"/>
                </a:solidFill>
                <a:latin typeface="Lato" panose="020F0502020204030203" pitchFamily="34" charset="0"/>
                <a:ea typeface="Lato" panose="020F0502020204030203" pitchFamily="34" charset="0"/>
                <a:cs typeface="Lato" panose="020F0502020204030203" pitchFamily="34" charset="0"/>
              </a:rPr>
              <a:t>Once the client has been registered with SARS, the client can then register for eFiling (if not already an eFiler). This can be done by logging on to the SARS website.</a:t>
            </a:r>
          </a:p>
          <a:p>
            <a:pPr marL="285750" lvl="0" indent="-285750" algn="just">
              <a:spcBef>
                <a:spcPts val="600"/>
              </a:spcBef>
              <a:buFont typeface="Arial" panose="020B0604020202020204" pitchFamily="34" charset="0"/>
              <a:buChar char="•"/>
            </a:pPr>
            <a:r>
              <a:rPr lang="en-GB" b="1" i="1" noProof="0" dirty="0">
                <a:solidFill>
                  <a:srgbClr val="1F3F5B"/>
                </a:solidFill>
                <a:latin typeface="Lato" panose="020F0502020204030203" pitchFamily="34" charset="0"/>
                <a:ea typeface="Lato" panose="020F0502020204030203" pitchFamily="34" charset="0"/>
                <a:cs typeface="Lato" panose="020F0502020204030203" pitchFamily="34" charset="0"/>
              </a:rPr>
              <a:t>To access your registrations, click on “SARS Registered Details” and then “Maintain SARS Registered Details</a:t>
            </a:r>
            <a:r>
              <a:rPr lang="en-GB" noProof="0" dirty="0">
                <a:solidFill>
                  <a:srgbClr val="1F3F5B"/>
                </a:solidFill>
                <a:latin typeface="Lato" panose="020F0502020204030203" pitchFamily="34" charset="0"/>
                <a:ea typeface="Lato" panose="020F0502020204030203" pitchFamily="34" charset="0"/>
                <a:cs typeface="Lato" panose="020F0502020204030203" pitchFamily="34" charset="0"/>
              </a:rPr>
              <a:t>”.</a:t>
            </a:r>
          </a:p>
          <a:p>
            <a:pPr marL="457200" lvl="1" indent="0"/>
            <a:endParaRPr lang="en-GB" noProof="0" dirty="0">
              <a:solidFill>
                <a:srgbClr val="FF0000"/>
              </a:solidFill>
            </a:endParaRPr>
          </a:p>
          <a:p>
            <a:pPr marL="457200" lvl="1" indent="0"/>
            <a:endParaRPr lang="en-GB" noProof="0" dirty="0">
              <a:solidFill>
                <a:srgbClr val="FF0000"/>
              </a:solidFill>
            </a:endParaRPr>
          </a:p>
          <a:p>
            <a:pPr marL="457200" lvl="1" indent="0"/>
            <a:endParaRPr lang="en-GB" noProof="0" dirty="0">
              <a:solidFill>
                <a:srgbClr val="FF0000"/>
              </a:solidFill>
            </a:endParaRPr>
          </a:p>
          <a:p>
            <a:pPr marL="457200" lvl="1" indent="0"/>
            <a:endParaRPr lang="en-GB" noProof="0" dirty="0">
              <a:solidFill>
                <a:srgbClr val="FF0000"/>
              </a:solidFill>
            </a:endParaRPr>
          </a:p>
          <a:p>
            <a:pPr marL="457200" lvl="1" indent="0"/>
            <a:endParaRPr lang="en-GB" noProof="0" dirty="0">
              <a:solidFill>
                <a:srgbClr val="FF0000"/>
              </a:solidFill>
            </a:endParaRPr>
          </a:p>
          <a:p>
            <a:pPr marL="457200" lvl="1" indent="0"/>
            <a:endParaRPr lang="en-GB" noProof="0" dirty="0">
              <a:solidFill>
                <a:srgbClr val="FF0000"/>
              </a:solidFill>
            </a:endParaRPr>
          </a:p>
        </p:txBody>
      </p:sp>
      <p:grpSp>
        <p:nvGrpSpPr>
          <p:cNvPr id="3" name="Group 2">
            <a:extLst>
              <a:ext uri="{FF2B5EF4-FFF2-40B4-BE49-F238E27FC236}">
                <a16:creationId xmlns:a16="http://schemas.microsoft.com/office/drawing/2014/main" id="{3309450A-49AF-2E0B-CDDA-1E5B6E4712FC}"/>
              </a:ext>
            </a:extLst>
          </p:cNvPr>
          <p:cNvGrpSpPr/>
          <p:nvPr/>
        </p:nvGrpSpPr>
        <p:grpSpPr>
          <a:xfrm>
            <a:off x="215734" y="2110962"/>
            <a:ext cx="9766080" cy="4300243"/>
            <a:chOff x="1233468" y="1985657"/>
            <a:chExt cx="8615399" cy="3733588"/>
          </a:xfrm>
        </p:grpSpPr>
        <p:sp>
          <p:nvSpPr>
            <p:cNvPr id="4" name="Right Arrow 1">
              <a:extLst>
                <a:ext uri="{FF2B5EF4-FFF2-40B4-BE49-F238E27FC236}">
                  <a16:creationId xmlns:a16="http://schemas.microsoft.com/office/drawing/2014/main" id="{1A77601A-C23A-7E0D-FA58-B200F2937492}"/>
                </a:ext>
              </a:extLst>
            </p:cNvPr>
            <p:cNvSpPr/>
            <p:nvPr/>
          </p:nvSpPr>
          <p:spPr>
            <a:xfrm flipV="1">
              <a:off x="1249615" y="3818330"/>
              <a:ext cx="616377" cy="395217"/>
            </a:xfrm>
            <a:prstGeom prst="rightArrow">
              <a:avLst>
                <a:gd name="adj1" fmla="val 41023"/>
                <a:gd name="adj2" fmla="val 4102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pic>
          <p:nvPicPr>
            <p:cNvPr id="6" name="Picture 5">
              <a:extLst>
                <a:ext uri="{FF2B5EF4-FFF2-40B4-BE49-F238E27FC236}">
                  <a16:creationId xmlns:a16="http://schemas.microsoft.com/office/drawing/2014/main" id="{CBDED0BE-5EB6-69EE-98E2-FFC7D07EF816}"/>
                </a:ext>
              </a:extLst>
            </p:cNvPr>
            <p:cNvPicPr>
              <a:picLocks noChangeAspect="1"/>
            </p:cNvPicPr>
            <p:nvPr/>
          </p:nvPicPr>
          <p:blipFill>
            <a:blip r:embed="rId3"/>
            <a:srcRect b="6601"/>
            <a:stretch>
              <a:fillRect/>
            </a:stretch>
          </p:blipFill>
          <p:spPr>
            <a:xfrm>
              <a:off x="1841516" y="1985657"/>
              <a:ext cx="8007351" cy="3733588"/>
            </a:xfrm>
            <a:prstGeom prst="rect">
              <a:avLst/>
            </a:prstGeom>
            <a:ln w="12700">
              <a:solidFill>
                <a:schemeClr val="tx1"/>
              </a:solidFill>
            </a:ln>
          </p:spPr>
        </p:pic>
        <p:sp>
          <p:nvSpPr>
            <p:cNvPr id="8" name="Right Arrow 1">
              <a:extLst>
                <a:ext uri="{FF2B5EF4-FFF2-40B4-BE49-F238E27FC236}">
                  <a16:creationId xmlns:a16="http://schemas.microsoft.com/office/drawing/2014/main" id="{45943DBD-F29B-01E0-875F-FFE529964193}"/>
                </a:ext>
              </a:extLst>
            </p:cNvPr>
            <p:cNvSpPr/>
            <p:nvPr/>
          </p:nvSpPr>
          <p:spPr>
            <a:xfrm flipV="1">
              <a:off x="1233468" y="4359421"/>
              <a:ext cx="616377" cy="395217"/>
            </a:xfrm>
            <a:prstGeom prst="rightArrow">
              <a:avLst>
                <a:gd name="adj1" fmla="val 41023"/>
                <a:gd name="adj2" fmla="val 4102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sp>
        <p:nvSpPr>
          <p:cNvPr id="7" name="Rectangle 6">
            <a:extLst>
              <a:ext uri="{FF2B5EF4-FFF2-40B4-BE49-F238E27FC236}">
                <a16:creationId xmlns:a16="http://schemas.microsoft.com/office/drawing/2014/main" id="{B711F9B7-FAEA-2DF1-EC16-2AF54C28022B}"/>
              </a:ext>
            </a:extLst>
          </p:cNvPr>
          <p:cNvSpPr/>
          <p:nvPr/>
        </p:nvSpPr>
        <p:spPr>
          <a:xfrm>
            <a:off x="1231900" y="3136900"/>
            <a:ext cx="520700" cy="101600"/>
          </a:xfrm>
          <a:prstGeom prst="rect">
            <a:avLst/>
          </a:prstGeom>
          <a:solidFill>
            <a:srgbClr val="0052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a:extLst>
              <a:ext uri="{FF2B5EF4-FFF2-40B4-BE49-F238E27FC236}">
                <a16:creationId xmlns:a16="http://schemas.microsoft.com/office/drawing/2014/main" id="{F2750D76-F8B8-F03B-81E5-AACEC774F68A}"/>
              </a:ext>
            </a:extLst>
          </p:cNvPr>
          <p:cNvSpPr/>
          <p:nvPr/>
        </p:nvSpPr>
        <p:spPr>
          <a:xfrm>
            <a:off x="1090820" y="3388407"/>
            <a:ext cx="673100" cy="101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Rectangle 9">
            <a:extLst>
              <a:ext uri="{FF2B5EF4-FFF2-40B4-BE49-F238E27FC236}">
                <a16:creationId xmlns:a16="http://schemas.microsoft.com/office/drawing/2014/main" id="{482FCC45-19CD-9C0B-D8E2-811E2387D270}"/>
              </a:ext>
            </a:extLst>
          </p:cNvPr>
          <p:cNvSpPr/>
          <p:nvPr/>
        </p:nvSpPr>
        <p:spPr>
          <a:xfrm>
            <a:off x="4406900" y="3949700"/>
            <a:ext cx="469900" cy="8890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a:extLst>
              <a:ext uri="{FF2B5EF4-FFF2-40B4-BE49-F238E27FC236}">
                <a16:creationId xmlns:a16="http://schemas.microsoft.com/office/drawing/2014/main" id="{DA0E5379-8B04-83A9-0820-B56C53CD2F1E}"/>
              </a:ext>
            </a:extLst>
          </p:cNvPr>
          <p:cNvSpPr/>
          <p:nvPr/>
        </p:nvSpPr>
        <p:spPr>
          <a:xfrm>
            <a:off x="4185949" y="3656355"/>
            <a:ext cx="817137" cy="232893"/>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D51ACD89-41E3-8929-6AE6-5C1AFA216D78}"/>
              </a:ext>
            </a:extLst>
          </p:cNvPr>
          <p:cNvSpPr/>
          <p:nvPr/>
        </p:nvSpPr>
        <p:spPr>
          <a:xfrm>
            <a:off x="4876800" y="4455343"/>
            <a:ext cx="647700" cy="88899"/>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4B55C6C2-17EA-CE14-40EF-2D5551864902}"/>
              </a:ext>
            </a:extLst>
          </p:cNvPr>
          <p:cNvSpPr/>
          <p:nvPr/>
        </p:nvSpPr>
        <p:spPr>
          <a:xfrm>
            <a:off x="3502326" y="2861633"/>
            <a:ext cx="1183973" cy="137783"/>
          </a:xfrm>
          <a:prstGeom prst="rect">
            <a:avLst/>
          </a:prstGeom>
          <a:solidFill>
            <a:srgbClr val="FAFAF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6" name="Picture 15">
            <a:extLst>
              <a:ext uri="{FF2B5EF4-FFF2-40B4-BE49-F238E27FC236}">
                <a16:creationId xmlns:a16="http://schemas.microsoft.com/office/drawing/2014/main" id="{93C808F1-8EE4-6A5A-7C0E-0F96898DE752}"/>
              </a:ext>
            </a:extLst>
          </p:cNvPr>
          <p:cNvPicPr>
            <a:picLocks noChangeAspect="1"/>
          </p:cNvPicPr>
          <p:nvPr/>
        </p:nvPicPr>
        <p:blipFill>
          <a:blip r:embed="rId4"/>
          <a:stretch>
            <a:fillRect/>
          </a:stretch>
        </p:blipFill>
        <p:spPr>
          <a:xfrm>
            <a:off x="2599921" y="6325394"/>
            <a:ext cx="6992160" cy="532606"/>
          </a:xfrm>
          <a:prstGeom prst="rect">
            <a:avLst/>
          </a:prstGeom>
        </p:spPr>
      </p:pic>
      <p:sp>
        <p:nvSpPr>
          <p:cNvPr id="17" name="Rectangle 16">
            <a:extLst>
              <a:ext uri="{FF2B5EF4-FFF2-40B4-BE49-F238E27FC236}">
                <a16:creationId xmlns:a16="http://schemas.microsoft.com/office/drawing/2014/main" id="{3D995330-D14A-58F0-30E7-091B06FD4790}"/>
              </a:ext>
            </a:extLst>
          </p:cNvPr>
          <p:cNvSpPr/>
          <p:nvPr/>
        </p:nvSpPr>
        <p:spPr>
          <a:xfrm>
            <a:off x="10684841" y="5742631"/>
            <a:ext cx="1204332" cy="5827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a:extLst>
              <a:ext uri="{FF2B5EF4-FFF2-40B4-BE49-F238E27FC236}">
                <a16:creationId xmlns:a16="http://schemas.microsoft.com/office/drawing/2014/main" id="{48B40BB4-37E0-AF17-5E33-4ACE7E8926DC}"/>
              </a:ext>
            </a:extLst>
          </p:cNvPr>
          <p:cNvSpPr/>
          <p:nvPr/>
        </p:nvSpPr>
        <p:spPr>
          <a:xfrm>
            <a:off x="327102" y="784153"/>
            <a:ext cx="959005" cy="1688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0" name="Picture 19">
            <a:extLst>
              <a:ext uri="{FF2B5EF4-FFF2-40B4-BE49-F238E27FC236}">
                <a16:creationId xmlns:a16="http://schemas.microsoft.com/office/drawing/2014/main" id="{F1A91109-2596-B8D1-028D-2A73001101EC}"/>
              </a:ext>
            </a:extLst>
          </p:cNvPr>
          <p:cNvPicPr>
            <a:picLocks noChangeAspect="1"/>
          </p:cNvPicPr>
          <p:nvPr/>
        </p:nvPicPr>
        <p:blipFill>
          <a:blip r:embed="rId5"/>
          <a:stretch>
            <a:fillRect/>
          </a:stretch>
        </p:blipFill>
        <p:spPr>
          <a:xfrm>
            <a:off x="790228" y="23269"/>
            <a:ext cx="6550788" cy="754876"/>
          </a:xfrm>
          <a:prstGeom prst="rect">
            <a:avLst/>
          </a:prstGeom>
        </p:spPr>
      </p:pic>
      <p:sp>
        <p:nvSpPr>
          <p:cNvPr id="22" name="Rectangle 21">
            <a:extLst>
              <a:ext uri="{FF2B5EF4-FFF2-40B4-BE49-F238E27FC236}">
                <a16:creationId xmlns:a16="http://schemas.microsoft.com/office/drawing/2014/main" id="{50B6FCF0-2D65-46B8-B060-0365C19736EF}"/>
              </a:ext>
            </a:extLst>
          </p:cNvPr>
          <p:cNvSpPr/>
          <p:nvPr/>
        </p:nvSpPr>
        <p:spPr>
          <a:xfrm flipV="1">
            <a:off x="4702175" y="4285400"/>
            <a:ext cx="704850" cy="88901"/>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Title 1">
            <a:extLst>
              <a:ext uri="{FF2B5EF4-FFF2-40B4-BE49-F238E27FC236}">
                <a16:creationId xmlns:a16="http://schemas.microsoft.com/office/drawing/2014/main" id="{291AB410-3107-72DB-B518-37FD0851FDB6}"/>
              </a:ext>
            </a:extLst>
          </p:cNvPr>
          <p:cNvSpPr txBox="1">
            <a:spLocks/>
          </p:cNvSpPr>
          <p:nvPr/>
        </p:nvSpPr>
        <p:spPr>
          <a:xfrm>
            <a:off x="2835016" y="226703"/>
            <a:ext cx="8097021" cy="532606"/>
          </a:xfrm>
          <a:prstGeom prst="rect">
            <a:avLst/>
          </a:prstGeom>
        </p:spPr>
        <p:txBody>
          <a:bodyPr vert="horz" lIns="91440" tIns="45720" rIns="91440" bIns="45720" rtlCol="0" anchor="t">
            <a:normAutofit/>
          </a:bodyPr>
          <a:lstStyle>
            <a:lvl1pPr>
              <a:lnSpc>
                <a:spcPct val="90000"/>
              </a:lnSpc>
              <a:spcBef>
                <a:spcPct val="0"/>
              </a:spcBef>
              <a:buNone/>
              <a:defRPr sz="2800" b="1" i="0">
                <a:solidFill>
                  <a:srgbClr val="005087"/>
                </a:solidFill>
                <a:latin typeface="Lato" panose="020F0502020204030203" pitchFamily="34" charset="77"/>
                <a:ea typeface="+mj-ea"/>
                <a:cs typeface="+mj-cs"/>
              </a:defRPr>
            </a:lvl1pPr>
          </a:lstStyle>
          <a:p>
            <a:r>
              <a:rPr lang="en-ZA" sz="2400" dirty="0"/>
              <a:t>eFiling Registration and Maintaining Registered Details</a:t>
            </a:r>
            <a:endParaRPr lang="en-US" sz="2400" dirty="0"/>
          </a:p>
        </p:txBody>
      </p:sp>
      <p:sp>
        <p:nvSpPr>
          <p:cNvPr id="5" name="Oval 4">
            <a:extLst>
              <a:ext uri="{FF2B5EF4-FFF2-40B4-BE49-F238E27FC236}">
                <a16:creationId xmlns:a16="http://schemas.microsoft.com/office/drawing/2014/main" id="{EB34F4E5-6210-2B71-9057-DE2BFF1E5D67}"/>
              </a:ext>
            </a:extLst>
          </p:cNvPr>
          <p:cNvSpPr/>
          <p:nvPr/>
        </p:nvSpPr>
        <p:spPr>
          <a:xfrm>
            <a:off x="5403274" y="615317"/>
            <a:ext cx="342900" cy="16883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a:extLst>
              <a:ext uri="{FF2B5EF4-FFF2-40B4-BE49-F238E27FC236}">
                <a16:creationId xmlns:a16="http://schemas.microsoft.com/office/drawing/2014/main" id="{94C7D76A-848D-795F-AE78-AF71A86DE842}"/>
              </a:ext>
            </a:extLst>
          </p:cNvPr>
          <p:cNvSpPr/>
          <p:nvPr/>
        </p:nvSpPr>
        <p:spPr>
          <a:xfrm>
            <a:off x="2428632" y="2762516"/>
            <a:ext cx="1978268" cy="1377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1" name="Rectangle 20">
            <a:extLst>
              <a:ext uri="{FF2B5EF4-FFF2-40B4-BE49-F238E27FC236}">
                <a16:creationId xmlns:a16="http://schemas.microsoft.com/office/drawing/2014/main" id="{7FD054E8-5C2E-9F9E-45D3-517D6A49000A}"/>
              </a:ext>
            </a:extLst>
          </p:cNvPr>
          <p:cNvSpPr/>
          <p:nvPr/>
        </p:nvSpPr>
        <p:spPr>
          <a:xfrm>
            <a:off x="1029643" y="3010685"/>
            <a:ext cx="1094731" cy="101600"/>
          </a:xfrm>
          <a:prstGeom prst="rect">
            <a:avLst/>
          </a:prstGeom>
          <a:solidFill>
            <a:srgbClr val="005086"/>
          </a:solidFill>
          <a:ln>
            <a:solidFill>
              <a:srgbClr val="0050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5" name="Rectangle 24">
            <a:extLst>
              <a:ext uri="{FF2B5EF4-FFF2-40B4-BE49-F238E27FC236}">
                <a16:creationId xmlns:a16="http://schemas.microsoft.com/office/drawing/2014/main" id="{71A18939-E208-B476-6FE0-9A721FA06287}"/>
              </a:ext>
            </a:extLst>
          </p:cNvPr>
          <p:cNvSpPr/>
          <p:nvPr/>
        </p:nvSpPr>
        <p:spPr>
          <a:xfrm>
            <a:off x="1008384" y="3326385"/>
            <a:ext cx="1094731" cy="124045"/>
          </a:xfrm>
          <a:prstGeom prst="rect">
            <a:avLst/>
          </a:prstGeom>
          <a:solidFill>
            <a:srgbClr val="005086"/>
          </a:solidFill>
          <a:ln>
            <a:solidFill>
              <a:srgbClr val="0050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Oval 10">
            <a:extLst>
              <a:ext uri="{FF2B5EF4-FFF2-40B4-BE49-F238E27FC236}">
                <a16:creationId xmlns:a16="http://schemas.microsoft.com/office/drawing/2014/main" id="{3B1FA92C-954F-A13B-9F9D-89FD5731B261}"/>
              </a:ext>
            </a:extLst>
          </p:cNvPr>
          <p:cNvSpPr/>
          <p:nvPr/>
        </p:nvSpPr>
        <p:spPr>
          <a:xfrm>
            <a:off x="5138530" y="622070"/>
            <a:ext cx="264744" cy="16883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4277741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D48BD-6232-743A-746F-5EDB57ADB0FC}"/>
            </a:ext>
          </a:extLst>
        </p:cNvPr>
        <p:cNvGrpSpPr/>
        <p:nvPr/>
      </p:nvGrpSpPr>
      <p:grpSpPr>
        <a:xfrm>
          <a:off x="0" y="0"/>
          <a:ext cx="0" cy="0"/>
          <a:chOff x="0" y="0"/>
          <a:chExt cx="0" cy="0"/>
        </a:xfrm>
      </p:grpSpPr>
      <p:sp>
        <p:nvSpPr>
          <p:cNvPr id="2" name="TextBox 7">
            <a:extLst>
              <a:ext uri="{FF2B5EF4-FFF2-40B4-BE49-F238E27FC236}">
                <a16:creationId xmlns:a16="http://schemas.microsoft.com/office/drawing/2014/main" id="{61955A3C-C6CF-F616-D5D4-9A7A635BF18A}"/>
              </a:ext>
            </a:extLst>
          </p:cNvPr>
          <p:cNvSpPr txBox="1">
            <a:spLocks noChangeArrowheads="1"/>
          </p:cNvSpPr>
          <p:nvPr/>
        </p:nvSpPr>
        <p:spPr bwMode="auto">
          <a:xfrm>
            <a:off x="296753" y="910139"/>
            <a:ext cx="10204094" cy="4832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285750" lvl="0" indent="-285750" algn="just">
              <a:buFont typeface="Arial" panose="020B0604020202020204" pitchFamily="34" charset="0"/>
              <a:buChar char="•"/>
            </a:pPr>
            <a:r>
              <a:rPr lang="en-GB" noProof="0" dirty="0">
                <a:solidFill>
                  <a:srgbClr val="1F3F5B"/>
                </a:solidFill>
                <a:latin typeface="Lato" panose="020F0502020204030203" pitchFamily="34" charset="0"/>
                <a:ea typeface="Lato" panose="020F0502020204030203" pitchFamily="34" charset="0"/>
                <a:cs typeface="Lato" panose="020F0502020204030203" pitchFamily="34" charset="0"/>
              </a:rPr>
              <a:t>Once the client has been registered with SARS, the client can then register for eFiling (if not already an eFiler). This can be done by logging on to the SARS website.</a:t>
            </a:r>
          </a:p>
          <a:p>
            <a:pPr marL="285750" lvl="0" indent="-285750" algn="just">
              <a:spcBef>
                <a:spcPts val="600"/>
              </a:spcBef>
              <a:buFont typeface="Arial" panose="020B0604020202020204" pitchFamily="34" charset="0"/>
              <a:buChar char="•"/>
            </a:pPr>
            <a:r>
              <a:rPr lang="en-GB" b="1" i="1" noProof="0" dirty="0">
                <a:solidFill>
                  <a:srgbClr val="1F3F5B"/>
                </a:solidFill>
                <a:latin typeface="Lato" panose="020F0502020204030203" pitchFamily="34" charset="0"/>
                <a:ea typeface="Lato" panose="020F0502020204030203" pitchFamily="34" charset="0"/>
                <a:cs typeface="Lato" panose="020F0502020204030203" pitchFamily="34" charset="0"/>
              </a:rPr>
              <a:t>To access your registrations, click on “SARS Registered Details” and then “Maintain SARS Registered Details</a:t>
            </a:r>
            <a:r>
              <a:rPr lang="en-GB" noProof="0" dirty="0">
                <a:solidFill>
                  <a:srgbClr val="1F3F5B"/>
                </a:solidFill>
                <a:latin typeface="Lato" panose="020F0502020204030203" pitchFamily="34" charset="0"/>
                <a:ea typeface="Lato" panose="020F0502020204030203" pitchFamily="34" charset="0"/>
                <a:cs typeface="Lato" panose="020F0502020204030203" pitchFamily="34" charset="0"/>
              </a:rPr>
              <a:t>”.</a:t>
            </a:r>
          </a:p>
          <a:p>
            <a:pPr marL="457200" lvl="1" indent="0"/>
            <a:endParaRPr lang="en-GB" noProof="0" dirty="0">
              <a:solidFill>
                <a:srgbClr val="FF0000"/>
              </a:solidFill>
            </a:endParaRPr>
          </a:p>
          <a:p>
            <a:pPr marL="457200" lvl="1" indent="0"/>
            <a:endParaRPr lang="en-GB" noProof="0" dirty="0">
              <a:solidFill>
                <a:srgbClr val="FF0000"/>
              </a:solidFill>
            </a:endParaRPr>
          </a:p>
          <a:p>
            <a:pPr marL="457200" lvl="1" indent="0"/>
            <a:endParaRPr lang="en-GB" noProof="0" dirty="0">
              <a:solidFill>
                <a:srgbClr val="FF0000"/>
              </a:solidFill>
            </a:endParaRPr>
          </a:p>
          <a:p>
            <a:pPr marL="457200" lvl="1" indent="0"/>
            <a:endParaRPr lang="en-GB" noProof="0" dirty="0">
              <a:solidFill>
                <a:srgbClr val="FF0000"/>
              </a:solidFill>
            </a:endParaRPr>
          </a:p>
          <a:p>
            <a:pPr marL="457200" lvl="1" indent="0"/>
            <a:endParaRPr lang="en-GB" noProof="0" dirty="0">
              <a:solidFill>
                <a:srgbClr val="FF0000"/>
              </a:solidFill>
            </a:endParaRPr>
          </a:p>
          <a:p>
            <a:pPr marL="457200" lvl="1" indent="0"/>
            <a:endParaRPr lang="en-GB" noProof="0" dirty="0">
              <a:solidFill>
                <a:srgbClr val="FF0000"/>
              </a:solidFill>
            </a:endParaRPr>
          </a:p>
        </p:txBody>
      </p:sp>
      <p:grpSp>
        <p:nvGrpSpPr>
          <p:cNvPr id="3" name="Group 2">
            <a:extLst>
              <a:ext uri="{FF2B5EF4-FFF2-40B4-BE49-F238E27FC236}">
                <a16:creationId xmlns:a16="http://schemas.microsoft.com/office/drawing/2014/main" id="{EE99E664-948C-3CC5-E1B5-3729174A5A15}"/>
              </a:ext>
            </a:extLst>
          </p:cNvPr>
          <p:cNvGrpSpPr/>
          <p:nvPr/>
        </p:nvGrpSpPr>
        <p:grpSpPr>
          <a:xfrm>
            <a:off x="215734" y="2110962"/>
            <a:ext cx="9766080" cy="4300243"/>
            <a:chOff x="1233468" y="1985657"/>
            <a:chExt cx="8615399" cy="3733588"/>
          </a:xfrm>
        </p:grpSpPr>
        <p:sp>
          <p:nvSpPr>
            <p:cNvPr id="4" name="Right Arrow 1">
              <a:extLst>
                <a:ext uri="{FF2B5EF4-FFF2-40B4-BE49-F238E27FC236}">
                  <a16:creationId xmlns:a16="http://schemas.microsoft.com/office/drawing/2014/main" id="{9D54D601-417B-9803-F32B-112B5663C43A}"/>
                </a:ext>
              </a:extLst>
            </p:cNvPr>
            <p:cNvSpPr/>
            <p:nvPr/>
          </p:nvSpPr>
          <p:spPr>
            <a:xfrm flipV="1">
              <a:off x="1249615" y="3818330"/>
              <a:ext cx="616377" cy="395217"/>
            </a:xfrm>
            <a:prstGeom prst="rightArrow">
              <a:avLst>
                <a:gd name="adj1" fmla="val 41023"/>
                <a:gd name="adj2" fmla="val 4102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pic>
          <p:nvPicPr>
            <p:cNvPr id="6" name="Picture 5">
              <a:extLst>
                <a:ext uri="{FF2B5EF4-FFF2-40B4-BE49-F238E27FC236}">
                  <a16:creationId xmlns:a16="http://schemas.microsoft.com/office/drawing/2014/main" id="{187F5370-F971-6D72-89D0-4162996EF384}"/>
                </a:ext>
              </a:extLst>
            </p:cNvPr>
            <p:cNvPicPr>
              <a:picLocks noChangeAspect="1"/>
            </p:cNvPicPr>
            <p:nvPr/>
          </p:nvPicPr>
          <p:blipFill>
            <a:blip r:embed="rId3"/>
            <a:srcRect b="6601"/>
            <a:stretch>
              <a:fillRect/>
            </a:stretch>
          </p:blipFill>
          <p:spPr>
            <a:xfrm>
              <a:off x="1841516" y="1985657"/>
              <a:ext cx="8007351" cy="3733588"/>
            </a:xfrm>
            <a:prstGeom prst="rect">
              <a:avLst/>
            </a:prstGeom>
            <a:ln w="12700">
              <a:solidFill>
                <a:schemeClr val="tx1"/>
              </a:solidFill>
            </a:ln>
          </p:spPr>
        </p:pic>
        <p:sp>
          <p:nvSpPr>
            <p:cNvPr id="8" name="Right Arrow 1">
              <a:extLst>
                <a:ext uri="{FF2B5EF4-FFF2-40B4-BE49-F238E27FC236}">
                  <a16:creationId xmlns:a16="http://schemas.microsoft.com/office/drawing/2014/main" id="{859F9C7F-FCED-3861-C8E0-DFC934533867}"/>
                </a:ext>
              </a:extLst>
            </p:cNvPr>
            <p:cNvSpPr/>
            <p:nvPr/>
          </p:nvSpPr>
          <p:spPr>
            <a:xfrm flipV="1">
              <a:off x="1233468" y="4359421"/>
              <a:ext cx="616377" cy="395217"/>
            </a:xfrm>
            <a:prstGeom prst="rightArrow">
              <a:avLst>
                <a:gd name="adj1" fmla="val 41023"/>
                <a:gd name="adj2" fmla="val 4102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sp>
        <p:nvSpPr>
          <p:cNvPr id="7" name="Rectangle 6">
            <a:extLst>
              <a:ext uri="{FF2B5EF4-FFF2-40B4-BE49-F238E27FC236}">
                <a16:creationId xmlns:a16="http://schemas.microsoft.com/office/drawing/2014/main" id="{B47CA267-AD76-1CBD-687C-E6B8271ABC8A}"/>
              </a:ext>
            </a:extLst>
          </p:cNvPr>
          <p:cNvSpPr/>
          <p:nvPr/>
        </p:nvSpPr>
        <p:spPr>
          <a:xfrm>
            <a:off x="1231900" y="3136900"/>
            <a:ext cx="520700" cy="101600"/>
          </a:xfrm>
          <a:prstGeom prst="rect">
            <a:avLst/>
          </a:prstGeom>
          <a:solidFill>
            <a:srgbClr val="0052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a:extLst>
              <a:ext uri="{FF2B5EF4-FFF2-40B4-BE49-F238E27FC236}">
                <a16:creationId xmlns:a16="http://schemas.microsoft.com/office/drawing/2014/main" id="{9E5D4E5A-1E1D-7DFC-47A5-5E9E9BCFED8B}"/>
              </a:ext>
            </a:extLst>
          </p:cNvPr>
          <p:cNvSpPr/>
          <p:nvPr/>
        </p:nvSpPr>
        <p:spPr>
          <a:xfrm>
            <a:off x="1090820" y="3388407"/>
            <a:ext cx="673100" cy="101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Rectangle 9">
            <a:extLst>
              <a:ext uri="{FF2B5EF4-FFF2-40B4-BE49-F238E27FC236}">
                <a16:creationId xmlns:a16="http://schemas.microsoft.com/office/drawing/2014/main" id="{60A57FF8-74A2-61BC-8704-2595825C15FB}"/>
              </a:ext>
            </a:extLst>
          </p:cNvPr>
          <p:cNvSpPr/>
          <p:nvPr/>
        </p:nvSpPr>
        <p:spPr>
          <a:xfrm>
            <a:off x="4406900" y="3949700"/>
            <a:ext cx="469900" cy="8890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a:extLst>
              <a:ext uri="{FF2B5EF4-FFF2-40B4-BE49-F238E27FC236}">
                <a16:creationId xmlns:a16="http://schemas.microsoft.com/office/drawing/2014/main" id="{A2BF9ABC-CC4E-619B-5B78-2AD05D11859C}"/>
              </a:ext>
            </a:extLst>
          </p:cNvPr>
          <p:cNvSpPr/>
          <p:nvPr/>
        </p:nvSpPr>
        <p:spPr>
          <a:xfrm>
            <a:off x="4185949" y="3656355"/>
            <a:ext cx="817137" cy="232893"/>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D073D4BE-9E61-4908-6898-EE26F1DE7BF2}"/>
              </a:ext>
            </a:extLst>
          </p:cNvPr>
          <p:cNvSpPr/>
          <p:nvPr/>
        </p:nvSpPr>
        <p:spPr>
          <a:xfrm>
            <a:off x="4876800" y="4455343"/>
            <a:ext cx="647700" cy="88899"/>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0BA45BFB-3517-D62B-1F77-C3F61C70D3A9}"/>
              </a:ext>
            </a:extLst>
          </p:cNvPr>
          <p:cNvSpPr/>
          <p:nvPr/>
        </p:nvSpPr>
        <p:spPr>
          <a:xfrm>
            <a:off x="3502326" y="2861633"/>
            <a:ext cx="1183973" cy="137783"/>
          </a:xfrm>
          <a:prstGeom prst="rect">
            <a:avLst/>
          </a:prstGeom>
          <a:solidFill>
            <a:srgbClr val="FAFAF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6" name="Picture 15">
            <a:extLst>
              <a:ext uri="{FF2B5EF4-FFF2-40B4-BE49-F238E27FC236}">
                <a16:creationId xmlns:a16="http://schemas.microsoft.com/office/drawing/2014/main" id="{F2FF50FF-D991-E8C6-9FDF-D70727CF06E2}"/>
              </a:ext>
            </a:extLst>
          </p:cNvPr>
          <p:cNvPicPr>
            <a:picLocks noChangeAspect="1"/>
          </p:cNvPicPr>
          <p:nvPr/>
        </p:nvPicPr>
        <p:blipFill>
          <a:blip r:embed="rId4"/>
          <a:stretch>
            <a:fillRect/>
          </a:stretch>
        </p:blipFill>
        <p:spPr>
          <a:xfrm>
            <a:off x="0" y="6325394"/>
            <a:ext cx="12191999" cy="532606"/>
          </a:xfrm>
          <a:prstGeom prst="rect">
            <a:avLst/>
          </a:prstGeom>
        </p:spPr>
      </p:pic>
      <p:sp>
        <p:nvSpPr>
          <p:cNvPr id="17" name="Rectangle 16">
            <a:extLst>
              <a:ext uri="{FF2B5EF4-FFF2-40B4-BE49-F238E27FC236}">
                <a16:creationId xmlns:a16="http://schemas.microsoft.com/office/drawing/2014/main" id="{375E3233-7EAB-E23E-81B1-9A9834C0F4EB}"/>
              </a:ext>
            </a:extLst>
          </p:cNvPr>
          <p:cNvSpPr/>
          <p:nvPr/>
        </p:nvSpPr>
        <p:spPr>
          <a:xfrm>
            <a:off x="10684841" y="5742631"/>
            <a:ext cx="1204332" cy="5827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a:extLst>
              <a:ext uri="{FF2B5EF4-FFF2-40B4-BE49-F238E27FC236}">
                <a16:creationId xmlns:a16="http://schemas.microsoft.com/office/drawing/2014/main" id="{50013614-5040-6B7A-5729-791C869CEBA2}"/>
              </a:ext>
            </a:extLst>
          </p:cNvPr>
          <p:cNvSpPr/>
          <p:nvPr/>
        </p:nvSpPr>
        <p:spPr>
          <a:xfrm>
            <a:off x="327102" y="784153"/>
            <a:ext cx="959005" cy="1688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0" name="Picture 19">
            <a:extLst>
              <a:ext uri="{FF2B5EF4-FFF2-40B4-BE49-F238E27FC236}">
                <a16:creationId xmlns:a16="http://schemas.microsoft.com/office/drawing/2014/main" id="{12DBB29A-E5F0-A61D-07D7-79E708C2DBC8}"/>
              </a:ext>
            </a:extLst>
          </p:cNvPr>
          <p:cNvPicPr>
            <a:picLocks noChangeAspect="1"/>
          </p:cNvPicPr>
          <p:nvPr/>
        </p:nvPicPr>
        <p:blipFill>
          <a:blip r:embed="rId5"/>
          <a:stretch>
            <a:fillRect/>
          </a:stretch>
        </p:blipFill>
        <p:spPr>
          <a:xfrm>
            <a:off x="790228" y="23269"/>
            <a:ext cx="6550788" cy="754876"/>
          </a:xfrm>
          <a:prstGeom prst="rect">
            <a:avLst/>
          </a:prstGeom>
        </p:spPr>
      </p:pic>
      <p:sp>
        <p:nvSpPr>
          <p:cNvPr id="22" name="Rectangle 21">
            <a:extLst>
              <a:ext uri="{FF2B5EF4-FFF2-40B4-BE49-F238E27FC236}">
                <a16:creationId xmlns:a16="http://schemas.microsoft.com/office/drawing/2014/main" id="{3BC5C4F8-E81E-11B6-19B0-9B97FFAAC3EF}"/>
              </a:ext>
            </a:extLst>
          </p:cNvPr>
          <p:cNvSpPr/>
          <p:nvPr/>
        </p:nvSpPr>
        <p:spPr>
          <a:xfrm flipV="1">
            <a:off x="4702175" y="4285400"/>
            <a:ext cx="704850" cy="88901"/>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Title 1">
            <a:extLst>
              <a:ext uri="{FF2B5EF4-FFF2-40B4-BE49-F238E27FC236}">
                <a16:creationId xmlns:a16="http://schemas.microsoft.com/office/drawing/2014/main" id="{4DF4DB08-FCCA-EE9A-B94C-798AA8CF31CF}"/>
              </a:ext>
            </a:extLst>
          </p:cNvPr>
          <p:cNvSpPr txBox="1">
            <a:spLocks/>
          </p:cNvSpPr>
          <p:nvPr/>
        </p:nvSpPr>
        <p:spPr>
          <a:xfrm>
            <a:off x="2835016" y="226703"/>
            <a:ext cx="8097021" cy="532606"/>
          </a:xfrm>
          <a:prstGeom prst="rect">
            <a:avLst/>
          </a:prstGeom>
        </p:spPr>
        <p:txBody>
          <a:bodyPr vert="horz" lIns="91440" tIns="45720" rIns="91440" bIns="45720" rtlCol="0" anchor="t">
            <a:normAutofit/>
          </a:bodyPr>
          <a:lstStyle>
            <a:lvl1pPr>
              <a:lnSpc>
                <a:spcPct val="90000"/>
              </a:lnSpc>
              <a:spcBef>
                <a:spcPct val="0"/>
              </a:spcBef>
              <a:buNone/>
              <a:defRPr sz="2800" b="1" i="0">
                <a:solidFill>
                  <a:srgbClr val="005087"/>
                </a:solidFill>
                <a:latin typeface="Lato" panose="020F0502020204030203" pitchFamily="34" charset="77"/>
                <a:ea typeface="+mj-ea"/>
                <a:cs typeface="+mj-cs"/>
              </a:defRPr>
            </a:lvl1pPr>
          </a:lstStyle>
          <a:p>
            <a:r>
              <a:rPr lang="en-ZA" sz="2400" dirty="0"/>
              <a:t>eFiling Registration and Maintaining Registered Details</a:t>
            </a:r>
            <a:endParaRPr lang="en-US" sz="2400" dirty="0"/>
          </a:p>
        </p:txBody>
      </p:sp>
      <p:sp>
        <p:nvSpPr>
          <p:cNvPr id="5" name="Oval 4">
            <a:extLst>
              <a:ext uri="{FF2B5EF4-FFF2-40B4-BE49-F238E27FC236}">
                <a16:creationId xmlns:a16="http://schemas.microsoft.com/office/drawing/2014/main" id="{CE457395-2A9A-9993-B2F0-324C711366D8}"/>
              </a:ext>
            </a:extLst>
          </p:cNvPr>
          <p:cNvSpPr/>
          <p:nvPr/>
        </p:nvSpPr>
        <p:spPr>
          <a:xfrm>
            <a:off x="5403274" y="615317"/>
            <a:ext cx="342900" cy="16883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a:extLst>
              <a:ext uri="{FF2B5EF4-FFF2-40B4-BE49-F238E27FC236}">
                <a16:creationId xmlns:a16="http://schemas.microsoft.com/office/drawing/2014/main" id="{0F71413E-8C45-D798-8509-C4AF9ED7BE39}"/>
              </a:ext>
            </a:extLst>
          </p:cNvPr>
          <p:cNvSpPr/>
          <p:nvPr/>
        </p:nvSpPr>
        <p:spPr>
          <a:xfrm>
            <a:off x="2428632" y="2762516"/>
            <a:ext cx="1978268" cy="1377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1" name="Rectangle 20">
            <a:extLst>
              <a:ext uri="{FF2B5EF4-FFF2-40B4-BE49-F238E27FC236}">
                <a16:creationId xmlns:a16="http://schemas.microsoft.com/office/drawing/2014/main" id="{B8D3A16C-562E-0FCC-4F43-B5BA2FED4E5B}"/>
              </a:ext>
            </a:extLst>
          </p:cNvPr>
          <p:cNvSpPr/>
          <p:nvPr/>
        </p:nvSpPr>
        <p:spPr>
          <a:xfrm>
            <a:off x="1029643" y="3010685"/>
            <a:ext cx="1094731" cy="101600"/>
          </a:xfrm>
          <a:prstGeom prst="rect">
            <a:avLst/>
          </a:prstGeom>
          <a:solidFill>
            <a:srgbClr val="005086"/>
          </a:solidFill>
          <a:ln>
            <a:solidFill>
              <a:srgbClr val="0050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5" name="Rectangle 24">
            <a:extLst>
              <a:ext uri="{FF2B5EF4-FFF2-40B4-BE49-F238E27FC236}">
                <a16:creationId xmlns:a16="http://schemas.microsoft.com/office/drawing/2014/main" id="{E2DA47CE-4251-5E48-2C65-A95A8C484A95}"/>
              </a:ext>
            </a:extLst>
          </p:cNvPr>
          <p:cNvSpPr/>
          <p:nvPr/>
        </p:nvSpPr>
        <p:spPr>
          <a:xfrm>
            <a:off x="1008384" y="3326385"/>
            <a:ext cx="1094731" cy="124045"/>
          </a:xfrm>
          <a:prstGeom prst="rect">
            <a:avLst/>
          </a:prstGeom>
          <a:solidFill>
            <a:srgbClr val="005086"/>
          </a:solidFill>
          <a:ln>
            <a:solidFill>
              <a:srgbClr val="0050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Oval 10">
            <a:extLst>
              <a:ext uri="{FF2B5EF4-FFF2-40B4-BE49-F238E27FC236}">
                <a16:creationId xmlns:a16="http://schemas.microsoft.com/office/drawing/2014/main" id="{8F159BA9-1015-BFCE-8A70-8E232D116831}"/>
              </a:ext>
            </a:extLst>
          </p:cNvPr>
          <p:cNvSpPr/>
          <p:nvPr/>
        </p:nvSpPr>
        <p:spPr>
          <a:xfrm>
            <a:off x="5138530" y="622070"/>
            <a:ext cx="264744" cy="16883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65494853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F0248-D2B8-FEB1-50EF-13279E4CE39D}"/>
            </a:ext>
          </a:extLst>
        </p:cNvPr>
        <p:cNvGrpSpPr/>
        <p:nvPr/>
      </p:nvGrpSpPr>
      <p:grpSpPr>
        <a:xfrm>
          <a:off x="0" y="0"/>
          <a:ext cx="0" cy="0"/>
          <a:chOff x="0" y="0"/>
          <a:chExt cx="0" cy="0"/>
        </a:xfrm>
      </p:grpSpPr>
      <p:sp>
        <p:nvSpPr>
          <p:cNvPr id="2" name="TextBox 7">
            <a:extLst>
              <a:ext uri="{FF2B5EF4-FFF2-40B4-BE49-F238E27FC236}">
                <a16:creationId xmlns:a16="http://schemas.microsoft.com/office/drawing/2014/main" id="{E032F5A0-DD4D-08CD-2CFE-B3093613C3B7}"/>
              </a:ext>
            </a:extLst>
          </p:cNvPr>
          <p:cNvSpPr txBox="1">
            <a:spLocks noChangeArrowheads="1"/>
          </p:cNvSpPr>
          <p:nvPr/>
        </p:nvSpPr>
        <p:spPr bwMode="auto">
          <a:xfrm>
            <a:off x="491755" y="902010"/>
            <a:ext cx="10602686" cy="527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285750" lvl="0" indent="-285750" algn="just">
              <a:buFont typeface="Arial" panose="020B0604020202020204" pitchFamily="34" charset="0"/>
              <a:buChar char="•"/>
            </a:pPr>
            <a:r>
              <a:rPr lang="en-GB" sz="1600" noProof="0" dirty="0">
                <a:solidFill>
                  <a:srgbClr val="1F3F5B"/>
                </a:solidFill>
                <a:latin typeface="Lato" panose="020F0502020204030203" pitchFamily="34" charset="0"/>
                <a:ea typeface="Lato" panose="020F0502020204030203" pitchFamily="34" charset="0"/>
                <a:cs typeface="Lato" panose="020F0502020204030203" pitchFamily="34" charset="0"/>
              </a:rPr>
              <a:t>Your main SARS registration (RAV01) form will open.</a:t>
            </a:r>
          </a:p>
          <a:p>
            <a:pPr marL="285750" lvl="0" indent="-285750" algn="just">
              <a:buFont typeface="Arial" panose="020B0604020202020204" pitchFamily="34" charset="0"/>
              <a:buChar char="•"/>
            </a:pPr>
            <a:r>
              <a:rPr lang="en-GB" sz="1600" b="1" i="1" noProof="0" dirty="0">
                <a:solidFill>
                  <a:srgbClr val="1F3F5B"/>
                </a:solidFill>
                <a:latin typeface="Lato" panose="020F0502020204030203" pitchFamily="34" charset="0"/>
                <a:ea typeface="Lato" panose="020F0502020204030203" pitchFamily="34" charset="0"/>
                <a:cs typeface="Lato" panose="020F0502020204030203" pitchFamily="34" charset="0"/>
              </a:rPr>
              <a:t>Navigate to “My Tax Products”, then “Diesel Refunds”. Click “Add new product registration” to open the Diesel Refund registration application.</a:t>
            </a:r>
          </a:p>
          <a:p>
            <a:pPr marL="285750" lvl="0" indent="-285750">
              <a:buFont typeface="Arial" panose="020B0604020202020204" pitchFamily="34" charset="0"/>
              <a:buChar char="•"/>
            </a:pPr>
            <a:r>
              <a:rPr lang="en-GB" sz="1600" noProof="0" dirty="0">
                <a:solidFill>
                  <a:srgbClr val="1F3F5B"/>
                </a:solidFill>
                <a:latin typeface="Lato" panose="020F0502020204030203" pitchFamily="34" charset="0"/>
                <a:ea typeface="Lato" panose="020F0502020204030203" pitchFamily="34" charset="0"/>
                <a:cs typeface="Lato" panose="020F0502020204030203" pitchFamily="34" charset="0"/>
              </a:rPr>
              <a:t>Any changes to information such as contact details, addresses and bank details must be managed under             “My registered particulars”.</a:t>
            </a:r>
          </a:p>
          <a:p>
            <a:pPr marL="285750" lvl="0" indent="-285750">
              <a:buFont typeface="Arial" panose="020B0604020202020204" pitchFamily="34" charset="0"/>
              <a:buChar char="•"/>
            </a:pPr>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p:txBody>
      </p:sp>
      <p:grpSp>
        <p:nvGrpSpPr>
          <p:cNvPr id="3" name="Group 2">
            <a:extLst>
              <a:ext uri="{FF2B5EF4-FFF2-40B4-BE49-F238E27FC236}">
                <a16:creationId xmlns:a16="http://schemas.microsoft.com/office/drawing/2014/main" id="{07FF1787-57D8-0A8C-E66A-9A5620FEEC6A}"/>
              </a:ext>
            </a:extLst>
          </p:cNvPr>
          <p:cNvGrpSpPr/>
          <p:nvPr/>
        </p:nvGrpSpPr>
        <p:grpSpPr>
          <a:xfrm>
            <a:off x="491755" y="2181225"/>
            <a:ext cx="10602686" cy="3885723"/>
            <a:chOff x="1917405" y="2181225"/>
            <a:chExt cx="8236246" cy="3885723"/>
          </a:xfrm>
        </p:grpSpPr>
        <p:pic>
          <p:nvPicPr>
            <p:cNvPr id="4" name="Picture 3">
              <a:extLst>
                <a:ext uri="{FF2B5EF4-FFF2-40B4-BE49-F238E27FC236}">
                  <a16:creationId xmlns:a16="http://schemas.microsoft.com/office/drawing/2014/main" id="{8B9F3D39-4050-540B-5A7A-45DB40D9405B}"/>
                </a:ext>
              </a:extLst>
            </p:cNvPr>
            <p:cNvPicPr>
              <a:picLocks noChangeAspect="1"/>
            </p:cNvPicPr>
            <p:nvPr/>
          </p:nvPicPr>
          <p:blipFill>
            <a:blip r:embed="rId3"/>
            <a:srcRect b="5881"/>
            <a:stretch>
              <a:fillRect/>
            </a:stretch>
          </p:blipFill>
          <p:spPr>
            <a:xfrm>
              <a:off x="1917405" y="2181225"/>
              <a:ext cx="8236246" cy="3885723"/>
            </a:xfrm>
            <a:prstGeom prst="rect">
              <a:avLst/>
            </a:prstGeom>
            <a:ln w="12700">
              <a:solidFill>
                <a:schemeClr val="tx1"/>
              </a:solidFill>
            </a:ln>
          </p:spPr>
        </p:pic>
        <p:sp>
          <p:nvSpPr>
            <p:cNvPr id="6" name="Right Arrow 1">
              <a:extLst>
                <a:ext uri="{FF2B5EF4-FFF2-40B4-BE49-F238E27FC236}">
                  <a16:creationId xmlns:a16="http://schemas.microsoft.com/office/drawing/2014/main" id="{DD5E71E5-7FEF-2618-D6AA-8C1F56136893}"/>
                </a:ext>
              </a:extLst>
            </p:cNvPr>
            <p:cNvSpPr/>
            <p:nvPr/>
          </p:nvSpPr>
          <p:spPr>
            <a:xfrm flipV="1">
              <a:off x="2373953" y="5201541"/>
              <a:ext cx="571646" cy="269062"/>
            </a:xfrm>
            <a:prstGeom prst="rightArrow">
              <a:avLst>
                <a:gd name="adj1" fmla="val 36203"/>
                <a:gd name="adj2" fmla="val 5307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8" name="Right Arrow 1">
              <a:extLst>
                <a:ext uri="{FF2B5EF4-FFF2-40B4-BE49-F238E27FC236}">
                  <a16:creationId xmlns:a16="http://schemas.microsoft.com/office/drawing/2014/main" id="{278B28F1-8AB8-8635-409C-11A6D171E78F}"/>
                </a:ext>
              </a:extLst>
            </p:cNvPr>
            <p:cNvSpPr/>
            <p:nvPr/>
          </p:nvSpPr>
          <p:spPr>
            <a:xfrm flipV="1">
              <a:off x="8531086" y="3019251"/>
              <a:ext cx="571646" cy="269062"/>
            </a:xfrm>
            <a:prstGeom prst="rightArrow">
              <a:avLst>
                <a:gd name="adj1" fmla="val 36203"/>
                <a:gd name="adj2" fmla="val 5307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 name="Right Arrow 1">
              <a:extLst>
                <a:ext uri="{FF2B5EF4-FFF2-40B4-BE49-F238E27FC236}">
                  <a16:creationId xmlns:a16="http://schemas.microsoft.com/office/drawing/2014/main" id="{6D5521B2-593F-B570-E73E-EA703F18D0DC}"/>
                </a:ext>
              </a:extLst>
            </p:cNvPr>
            <p:cNvSpPr/>
            <p:nvPr/>
          </p:nvSpPr>
          <p:spPr>
            <a:xfrm flipV="1">
              <a:off x="2373952" y="3483353"/>
              <a:ext cx="571646" cy="269062"/>
            </a:xfrm>
            <a:prstGeom prst="rightArrow">
              <a:avLst>
                <a:gd name="adj1" fmla="val 36203"/>
                <a:gd name="adj2" fmla="val 5307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0" name="Right Arrow 1">
              <a:extLst>
                <a:ext uri="{FF2B5EF4-FFF2-40B4-BE49-F238E27FC236}">
                  <a16:creationId xmlns:a16="http://schemas.microsoft.com/office/drawing/2014/main" id="{64704F37-0DA3-4350-7329-446ED9ED0A98}"/>
                </a:ext>
              </a:extLst>
            </p:cNvPr>
            <p:cNvSpPr/>
            <p:nvPr/>
          </p:nvSpPr>
          <p:spPr>
            <a:xfrm flipV="1">
              <a:off x="2374943" y="3287790"/>
              <a:ext cx="571646" cy="269062"/>
            </a:xfrm>
            <a:prstGeom prst="rightArrow">
              <a:avLst>
                <a:gd name="adj1" fmla="val 36203"/>
                <a:gd name="adj2" fmla="val 5307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sp>
        <p:nvSpPr>
          <p:cNvPr id="7" name="Rectangle 6">
            <a:extLst>
              <a:ext uri="{FF2B5EF4-FFF2-40B4-BE49-F238E27FC236}">
                <a16:creationId xmlns:a16="http://schemas.microsoft.com/office/drawing/2014/main" id="{54417E31-77A8-5F20-8B77-6105312FC206}"/>
              </a:ext>
            </a:extLst>
          </p:cNvPr>
          <p:cNvSpPr/>
          <p:nvPr/>
        </p:nvSpPr>
        <p:spPr>
          <a:xfrm>
            <a:off x="601334" y="2691445"/>
            <a:ext cx="587722" cy="10255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a:extLst>
              <a:ext uri="{FF2B5EF4-FFF2-40B4-BE49-F238E27FC236}">
                <a16:creationId xmlns:a16="http://schemas.microsoft.com/office/drawing/2014/main" id="{072A64A0-E078-3AD1-B922-D15A40324E66}"/>
              </a:ext>
            </a:extLst>
          </p:cNvPr>
          <p:cNvSpPr/>
          <p:nvPr/>
        </p:nvSpPr>
        <p:spPr>
          <a:xfrm>
            <a:off x="643262" y="2910075"/>
            <a:ext cx="545793" cy="1091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EA05093E-9B6A-277A-8F68-843B709BBB87}"/>
              </a:ext>
            </a:extLst>
          </p:cNvPr>
          <p:cNvSpPr/>
          <p:nvPr/>
        </p:nvSpPr>
        <p:spPr>
          <a:xfrm>
            <a:off x="2463494" y="2501900"/>
            <a:ext cx="698806" cy="190500"/>
          </a:xfrm>
          <a:prstGeom prst="rect">
            <a:avLst/>
          </a:prstGeom>
          <a:solidFill>
            <a:srgbClr val="FAF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015C497C-53F6-6B44-3F6B-1F8C49B7E631}"/>
              </a:ext>
            </a:extLst>
          </p:cNvPr>
          <p:cNvSpPr/>
          <p:nvPr/>
        </p:nvSpPr>
        <p:spPr>
          <a:xfrm>
            <a:off x="1803291" y="2572834"/>
            <a:ext cx="1820576" cy="190500"/>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3" name="Rectangle 12">
            <a:extLst>
              <a:ext uri="{FF2B5EF4-FFF2-40B4-BE49-F238E27FC236}">
                <a16:creationId xmlns:a16="http://schemas.microsoft.com/office/drawing/2014/main" id="{EBAB2FF5-DBCA-2064-A027-2BFEA5C830FC}"/>
              </a:ext>
            </a:extLst>
          </p:cNvPr>
          <p:cNvSpPr/>
          <p:nvPr/>
        </p:nvSpPr>
        <p:spPr>
          <a:xfrm>
            <a:off x="345688" y="595542"/>
            <a:ext cx="843367" cy="3233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6" name="Picture 15">
            <a:extLst>
              <a:ext uri="{FF2B5EF4-FFF2-40B4-BE49-F238E27FC236}">
                <a16:creationId xmlns:a16="http://schemas.microsoft.com/office/drawing/2014/main" id="{72FADCAD-32C2-C29F-4C24-5781D2C744C8}"/>
              </a:ext>
            </a:extLst>
          </p:cNvPr>
          <p:cNvPicPr>
            <a:picLocks noChangeAspect="1"/>
          </p:cNvPicPr>
          <p:nvPr/>
        </p:nvPicPr>
        <p:blipFill>
          <a:blip r:embed="rId4"/>
          <a:stretch>
            <a:fillRect/>
          </a:stretch>
        </p:blipFill>
        <p:spPr>
          <a:xfrm>
            <a:off x="76612" y="32486"/>
            <a:ext cx="8068087" cy="929721"/>
          </a:xfrm>
          <a:prstGeom prst="rect">
            <a:avLst/>
          </a:prstGeom>
        </p:spPr>
      </p:pic>
      <p:sp>
        <p:nvSpPr>
          <p:cNvPr id="5" name="Title 1">
            <a:extLst>
              <a:ext uri="{FF2B5EF4-FFF2-40B4-BE49-F238E27FC236}">
                <a16:creationId xmlns:a16="http://schemas.microsoft.com/office/drawing/2014/main" id="{1D05568E-2F3A-CEB3-9B87-DB2698FFF351}"/>
              </a:ext>
            </a:extLst>
          </p:cNvPr>
          <p:cNvSpPr txBox="1">
            <a:spLocks/>
          </p:cNvSpPr>
          <p:nvPr/>
        </p:nvSpPr>
        <p:spPr>
          <a:xfrm>
            <a:off x="2812897" y="211125"/>
            <a:ext cx="6717701" cy="532606"/>
          </a:xfrm>
          <a:prstGeom prst="rect">
            <a:avLst/>
          </a:prstGeom>
        </p:spPr>
        <p:txBody>
          <a:bodyPr vert="horz" lIns="91440" tIns="45720" rIns="91440" bIns="45720" rtlCol="0" anchor="t">
            <a:normAutofit/>
          </a:bodyPr>
          <a:lstStyle>
            <a:lvl1pPr>
              <a:lnSpc>
                <a:spcPct val="90000"/>
              </a:lnSpc>
              <a:spcBef>
                <a:spcPct val="0"/>
              </a:spcBef>
              <a:buNone/>
              <a:defRPr sz="2800" b="1" i="0">
                <a:solidFill>
                  <a:srgbClr val="005087"/>
                </a:solidFill>
                <a:latin typeface="Lato" panose="020F0502020204030203" pitchFamily="34" charset="77"/>
                <a:ea typeface="+mj-ea"/>
                <a:cs typeface="+mj-cs"/>
              </a:defRPr>
            </a:lvl1pPr>
          </a:lstStyle>
          <a:p>
            <a:r>
              <a:rPr lang="en-US" dirty="0"/>
              <a:t> </a:t>
            </a:r>
            <a:r>
              <a:rPr lang="en-US" sz="2400" dirty="0"/>
              <a:t>Capture Diesel Refund Registration Application</a:t>
            </a:r>
          </a:p>
        </p:txBody>
      </p:sp>
      <p:sp>
        <p:nvSpPr>
          <p:cNvPr id="17" name="Oval 16">
            <a:extLst>
              <a:ext uri="{FF2B5EF4-FFF2-40B4-BE49-F238E27FC236}">
                <a16:creationId xmlns:a16="http://schemas.microsoft.com/office/drawing/2014/main" id="{A4E7D722-FB84-F5F4-0849-144F2E93ED26}"/>
              </a:ext>
            </a:extLst>
          </p:cNvPr>
          <p:cNvSpPr/>
          <p:nvPr/>
        </p:nvSpPr>
        <p:spPr>
          <a:xfrm>
            <a:off x="5455227" y="695452"/>
            <a:ext cx="343407" cy="32336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9" name="Picture 18">
            <a:extLst>
              <a:ext uri="{FF2B5EF4-FFF2-40B4-BE49-F238E27FC236}">
                <a16:creationId xmlns:a16="http://schemas.microsoft.com/office/drawing/2014/main" id="{637C615D-5D78-C47C-86F0-99347D5575D7}"/>
              </a:ext>
            </a:extLst>
          </p:cNvPr>
          <p:cNvPicPr>
            <a:picLocks noChangeAspect="1"/>
          </p:cNvPicPr>
          <p:nvPr/>
        </p:nvPicPr>
        <p:blipFill>
          <a:blip r:embed="rId5"/>
          <a:stretch>
            <a:fillRect/>
          </a:stretch>
        </p:blipFill>
        <p:spPr>
          <a:xfrm>
            <a:off x="0" y="6119813"/>
            <a:ext cx="12192000" cy="738187"/>
          </a:xfrm>
          <a:prstGeom prst="rect">
            <a:avLst/>
          </a:prstGeom>
        </p:spPr>
      </p:pic>
    </p:spTree>
    <p:extLst>
      <p:ext uri="{BB962C8B-B14F-4D97-AF65-F5344CB8AC3E}">
        <p14:creationId xmlns:p14="http://schemas.microsoft.com/office/powerpoint/2010/main" val="33710476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1DBA4-B6C5-6C5F-21C7-4EA8A13BEE8B}"/>
            </a:ext>
          </a:extLst>
        </p:cNvPr>
        <p:cNvGrpSpPr/>
        <p:nvPr/>
      </p:nvGrpSpPr>
      <p:grpSpPr>
        <a:xfrm>
          <a:off x="0" y="0"/>
          <a:ext cx="0" cy="0"/>
          <a:chOff x="0" y="0"/>
          <a:chExt cx="0" cy="0"/>
        </a:xfrm>
      </p:grpSpPr>
      <p:sp>
        <p:nvSpPr>
          <p:cNvPr id="2" name="TextBox 7">
            <a:extLst>
              <a:ext uri="{FF2B5EF4-FFF2-40B4-BE49-F238E27FC236}">
                <a16:creationId xmlns:a16="http://schemas.microsoft.com/office/drawing/2014/main" id="{0AFFE233-B013-B027-A04E-40505778D454}"/>
              </a:ext>
            </a:extLst>
          </p:cNvPr>
          <p:cNvSpPr txBox="1">
            <a:spLocks noChangeArrowheads="1"/>
          </p:cNvSpPr>
          <p:nvPr/>
        </p:nvSpPr>
        <p:spPr bwMode="auto">
          <a:xfrm>
            <a:off x="289932" y="918679"/>
            <a:ext cx="10652857" cy="527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285750" lvl="0" indent="-285750">
              <a:buFont typeface="Arial" panose="020B0604020202020204" pitchFamily="34" charset="0"/>
              <a:buChar char="•"/>
            </a:pPr>
            <a:r>
              <a:rPr lang="en-GB" sz="1600" b="1" i="1" noProof="0" dirty="0">
                <a:solidFill>
                  <a:srgbClr val="1F3F5B"/>
                </a:solidFill>
                <a:latin typeface="Lato" panose="020F0502020204030203" pitchFamily="34" charset="0"/>
                <a:ea typeface="Lato" panose="020F0502020204030203" pitchFamily="34" charset="0"/>
                <a:cs typeface="Lato" panose="020F0502020204030203" pitchFamily="34" charset="0"/>
              </a:rPr>
              <a:t>Indicate the following information that must be used for your Diesel Refund Registration application:</a:t>
            </a:r>
          </a:p>
          <a:p>
            <a:pPr marL="1028700" lvl="1">
              <a:buFont typeface="Courier New" panose="02070309020205020404" pitchFamily="49" charset="0"/>
              <a:buChar char="o"/>
            </a:pPr>
            <a:r>
              <a:rPr lang="en-GB" sz="1600" b="1" i="1" noProof="0" dirty="0">
                <a:solidFill>
                  <a:srgbClr val="1F3F5B"/>
                </a:solidFill>
                <a:latin typeface="Lato" panose="020F0502020204030203" pitchFamily="34" charset="0"/>
                <a:ea typeface="Lato" panose="020F0502020204030203" pitchFamily="34" charset="0"/>
                <a:cs typeface="Lato" panose="020F0502020204030203" pitchFamily="34" charset="0"/>
              </a:rPr>
              <a:t>Contact Details, Physical and Postal Address and Bank details.</a:t>
            </a:r>
          </a:p>
          <a:p>
            <a:pPr marL="285750" indent="-285750">
              <a:buFont typeface="Arial" panose="020B0604020202020204" pitchFamily="34" charset="0"/>
              <a:buChar char="•"/>
            </a:pPr>
            <a:r>
              <a:rPr lang="en-GB" sz="1600" noProof="0" dirty="0">
                <a:solidFill>
                  <a:srgbClr val="1F3F5B"/>
                </a:solidFill>
                <a:latin typeface="Lato" panose="020F0502020204030203" pitchFamily="34" charset="0"/>
                <a:ea typeface="Lato" panose="020F0502020204030203" pitchFamily="34" charset="0"/>
                <a:cs typeface="Lato" panose="020F0502020204030203" pitchFamily="34" charset="0"/>
              </a:rPr>
              <a:t>You can use only information that is in your entity library; you cannot capture NEW information here.</a:t>
            </a:r>
          </a:p>
          <a:p>
            <a:pPr marL="285750" indent="-285750">
              <a:buFont typeface="Arial" panose="020B0604020202020204" pitchFamily="34" charset="0"/>
              <a:buChar char="•"/>
            </a:pPr>
            <a:r>
              <a:rPr lang="en-GB" sz="1600" noProof="0" dirty="0">
                <a:solidFill>
                  <a:srgbClr val="1F3F5B"/>
                </a:solidFill>
                <a:latin typeface="Lato" panose="020F0502020204030203" pitchFamily="34" charset="0"/>
                <a:ea typeface="Lato" panose="020F0502020204030203" pitchFamily="34" charset="0"/>
                <a:cs typeface="Lato" panose="020F0502020204030203" pitchFamily="34" charset="0"/>
              </a:rPr>
              <a:t>If you wish to capture information that is not in your library, it must first be captured under “My registered particulars” as indicated on the previous slide. Thereafter, you can use that information on your Diesel Refund registration application.</a:t>
            </a: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p:txBody>
      </p:sp>
      <p:grpSp>
        <p:nvGrpSpPr>
          <p:cNvPr id="3" name="Group 2">
            <a:extLst>
              <a:ext uri="{FF2B5EF4-FFF2-40B4-BE49-F238E27FC236}">
                <a16:creationId xmlns:a16="http://schemas.microsoft.com/office/drawing/2014/main" id="{0B0E1449-508B-678B-B531-124A739087C4}"/>
              </a:ext>
            </a:extLst>
          </p:cNvPr>
          <p:cNvGrpSpPr/>
          <p:nvPr/>
        </p:nvGrpSpPr>
        <p:grpSpPr>
          <a:xfrm>
            <a:off x="544157" y="2473654"/>
            <a:ext cx="10794638" cy="3505200"/>
            <a:chOff x="2366528" y="2381250"/>
            <a:chExt cx="7541573" cy="3505200"/>
          </a:xfrm>
        </p:grpSpPr>
        <p:pic>
          <p:nvPicPr>
            <p:cNvPr id="4" name="Picture 3">
              <a:extLst>
                <a:ext uri="{FF2B5EF4-FFF2-40B4-BE49-F238E27FC236}">
                  <a16:creationId xmlns:a16="http://schemas.microsoft.com/office/drawing/2014/main" id="{5363A8A3-CA0B-E6B0-5EDF-B9E356D2FA5C}"/>
                </a:ext>
              </a:extLst>
            </p:cNvPr>
            <p:cNvPicPr>
              <a:picLocks noChangeAspect="1"/>
            </p:cNvPicPr>
            <p:nvPr/>
          </p:nvPicPr>
          <p:blipFill>
            <a:blip r:embed="rId3"/>
            <a:srcRect t="1275" b="16153"/>
            <a:stretch>
              <a:fillRect/>
            </a:stretch>
          </p:blipFill>
          <p:spPr>
            <a:xfrm>
              <a:off x="2366528" y="2381250"/>
              <a:ext cx="7541573" cy="3505200"/>
            </a:xfrm>
            <a:prstGeom prst="rect">
              <a:avLst/>
            </a:prstGeom>
            <a:ln w="12700">
              <a:solidFill>
                <a:schemeClr val="tx1"/>
              </a:solidFill>
            </a:ln>
          </p:spPr>
        </p:pic>
        <p:sp>
          <p:nvSpPr>
            <p:cNvPr id="6" name="Right Arrow 1">
              <a:extLst>
                <a:ext uri="{FF2B5EF4-FFF2-40B4-BE49-F238E27FC236}">
                  <a16:creationId xmlns:a16="http://schemas.microsoft.com/office/drawing/2014/main" id="{B7009FF3-E58A-585B-D02B-4A27702B8C97}"/>
                </a:ext>
              </a:extLst>
            </p:cNvPr>
            <p:cNvSpPr/>
            <p:nvPr/>
          </p:nvSpPr>
          <p:spPr>
            <a:xfrm flipV="1">
              <a:off x="2854468" y="5298701"/>
              <a:ext cx="467433" cy="265767"/>
            </a:xfrm>
            <a:prstGeom prst="rightArrow">
              <a:avLst>
                <a:gd name="adj1" fmla="val 41023"/>
                <a:gd name="adj2" fmla="val 4102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Right Arrow 1">
              <a:extLst>
                <a:ext uri="{FF2B5EF4-FFF2-40B4-BE49-F238E27FC236}">
                  <a16:creationId xmlns:a16="http://schemas.microsoft.com/office/drawing/2014/main" id="{5CB31FEB-E016-96BC-AB96-D80E155BABE6}"/>
                </a:ext>
              </a:extLst>
            </p:cNvPr>
            <p:cNvSpPr/>
            <p:nvPr/>
          </p:nvSpPr>
          <p:spPr>
            <a:xfrm flipV="1">
              <a:off x="2749851" y="3868084"/>
              <a:ext cx="572050" cy="265766"/>
            </a:xfrm>
            <a:prstGeom prst="rightArrow">
              <a:avLst>
                <a:gd name="adj1" fmla="val 41023"/>
                <a:gd name="adj2" fmla="val 4102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11" name="Rectangle 10">
            <a:extLst>
              <a:ext uri="{FF2B5EF4-FFF2-40B4-BE49-F238E27FC236}">
                <a16:creationId xmlns:a16="http://schemas.microsoft.com/office/drawing/2014/main" id="{EF5BDFDA-6E2B-931B-8149-13D8AE98439C}"/>
              </a:ext>
            </a:extLst>
          </p:cNvPr>
          <p:cNvSpPr/>
          <p:nvPr/>
        </p:nvSpPr>
        <p:spPr>
          <a:xfrm>
            <a:off x="2532505" y="2782957"/>
            <a:ext cx="548625" cy="179762"/>
          </a:xfrm>
          <a:prstGeom prst="rect">
            <a:avLst/>
          </a:prstGeom>
          <a:solidFill>
            <a:srgbClr val="FAF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Rectangle 8">
            <a:extLst>
              <a:ext uri="{FF2B5EF4-FFF2-40B4-BE49-F238E27FC236}">
                <a16:creationId xmlns:a16="http://schemas.microsoft.com/office/drawing/2014/main" id="{7CF1FF16-BA66-EE7B-9CC6-B680CDC6ACF1}"/>
              </a:ext>
            </a:extLst>
          </p:cNvPr>
          <p:cNvSpPr/>
          <p:nvPr/>
        </p:nvSpPr>
        <p:spPr>
          <a:xfrm>
            <a:off x="1120924" y="3008439"/>
            <a:ext cx="602166" cy="45719"/>
          </a:xfrm>
          <a:prstGeom prst="rect">
            <a:avLst/>
          </a:prstGeom>
          <a:ln>
            <a:solidFill>
              <a:srgbClr val="0050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Picture 11">
            <a:extLst>
              <a:ext uri="{FF2B5EF4-FFF2-40B4-BE49-F238E27FC236}">
                <a16:creationId xmlns:a16="http://schemas.microsoft.com/office/drawing/2014/main" id="{279EDFAA-AA2F-4C93-6F63-97796CA001B7}"/>
              </a:ext>
            </a:extLst>
          </p:cNvPr>
          <p:cNvPicPr>
            <a:picLocks noChangeAspect="1"/>
          </p:cNvPicPr>
          <p:nvPr/>
        </p:nvPicPr>
        <p:blipFill>
          <a:blip r:embed="rId4"/>
          <a:stretch>
            <a:fillRect/>
          </a:stretch>
        </p:blipFill>
        <p:spPr>
          <a:xfrm>
            <a:off x="0" y="6093380"/>
            <a:ext cx="12192000" cy="738187"/>
          </a:xfrm>
          <a:prstGeom prst="rect">
            <a:avLst/>
          </a:prstGeom>
        </p:spPr>
      </p:pic>
      <p:sp>
        <p:nvSpPr>
          <p:cNvPr id="13" name="Rectangle 12">
            <a:extLst>
              <a:ext uri="{FF2B5EF4-FFF2-40B4-BE49-F238E27FC236}">
                <a16:creationId xmlns:a16="http://schemas.microsoft.com/office/drawing/2014/main" id="{40C8B473-459A-79FE-65DA-B42D52929238}"/>
              </a:ext>
            </a:extLst>
          </p:cNvPr>
          <p:cNvSpPr/>
          <p:nvPr/>
        </p:nvSpPr>
        <p:spPr>
          <a:xfrm>
            <a:off x="289932" y="557561"/>
            <a:ext cx="1132075" cy="3778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Picture 14">
            <a:extLst>
              <a:ext uri="{FF2B5EF4-FFF2-40B4-BE49-F238E27FC236}">
                <a16:creationId xmlns:a16="http://schemas.microsoft.com/office/drawing/2014/main" id="{2DDF3466-3B48-A871-16A2-59B785A86FD0}"/>
              </a:ext>
            </a:extLst>
          </p:cNvPr>
          <p:cNvPicPr>
            <a:picLocks noChangeAspect="1"/>
          </p:cNvPicPr>
          <p:nvPr/>
        </p:nvPicPr>
        <p:blipFill>
          <a:blip r:embed="rId5"/>
          <a:stretch>
            <a:fillRect/>
          </a:stretch>
        </p:blipFill>
        <p:spPr>
          <a:xfrm>
            <a:off x="0" y="33697"/>
            <a:ext cx="8131245" cy="929721"/>
          </a:xfrm>
          <a:prstGeom prst="rect">
            <a:avLst/>
          </a:prstGeom>
        </p:spPr>
      </p:pic>
      <p:sp>
        <p:nvSpPr>
          <p:cNvPr id="5" name="Title 1">
            <a:extLst>
              <a:ext uri="{FF2B5EF4-FFF2-40B4-BE49-F238E27FC236}">
                <a16:creationId xmlns:a16="http://schemas.microsoft.com/office/drawing/2014/main" id="{9C65A4E8-CC03-F3C6-8069-E54F380AAC94}"/>
              </a:ext>
            </a:extLst>
          </p:cNvPr>
          <p:cNvSpPr txBox="1">
            <a:spLocks/>
          </p:cNvSpPr>
          <p:nvPr/>
        </p:nvSpPr>
        <p:spPr>
          <a:xfrm>
            <a:off x="3737168" y="209885"/>
            <a:ext cx="6782149" cy="532606"/>
          </a:xfrm>
          <a:prstGeom prst="rect">
            <a:avLst/>
          </a:prstGeom>
        </p:spPr>
        <p:txBody>
          <a:bodyPr vert="horz" lIns="91440" tIns="45720" rIns="91440" bIns="45720" rtlCol="0" anchor="t">
            <a:normAutofit/>
          </a:bodyPr>
          <a:lstStyle>
            <a:lvl1pPr>
              <a:lnSpc>
                <a:spcPct val="90000"/>
              </a:lnSpc>
              <a:spcBef>
                <a:spcPct val="0"/>
              </a:spcBef>
              <a:buNone/>
              <a:defRPr sz="2800" b="1" i="0">
                <a:solidFill>
                  <a:srgbClr val="005087"/>
                </a:solidFill>
                <a:latin typeface="Lato" panose="020F0502020204030203" pitchFamily="34" charset="77"/>
                <a:ea typeface="+mj-ea"/>
                <a:cs typeface="+mj-cs"/>
              </a:defRPr>
            </a:lvl1pPr>
          </a:lstStyle>
          <a:p>
            <a:r>
              <a:rPr lang="en-US" dirty="0"/>
              <a:t> </a:t>
            </a:r>
            <a:r>
              <a:rPr lang="en-US" sz="2400" dirty="0"/>
              <a:t>Capture Diesel Refund Registration Application</a:t>
            </a:r>
          </a:p>
        </p:txBody>
      </p:sp>
      <p:sp>
        <p:nvSpPr>
          <p:cNvPr id="16" name="Oval 15">
            <a:extLst>
              <a:ext uri="{FF2B5EF4-FFF2-40B4-BE49-F238E27FC236}">
                <a16:creationId xmlns:a16="http://schemas.microsoft.com/office/drawing/2014/main" id="{C22F7257-9E7E-0D7A-06DD-F393178BA842}"/>
              </a:ext>
            </a:extLst>
          </p:cNvPr>
          <p:cNvSpPr/>
          <p:nvPr/>
        </p:nvSpPr>
        <p:spPr>
          <a:xfrm>
            <a:off x="5386039" y="742490"/>
            <a:ext cx="345688" cy="220927"/>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59172019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9D1E9-D32C-20F0-1353-00F0902587A6}"/>
            </a:ext>
          </a:extLst>
        </p:cNvPr>
        <p:cNvGrpSpPr/>
        <p:nvPr/>
      </p:nvGrpSpPr>
      <p:grpSpPr>
        <a:xfrm>
          <a:off x="0" y="0"/>
          <a:ext cx="0" cy="0"/>
          <a:chOff x="0" y="0"/>
          <a:chExt cx="0" cy="0"/>
        </a:xfrm>
      </p:grpSpPr>
      <p:sp>
        <p:nvSpPr>
          <p:cNvPr id="2" name="TextBox 7">
            <a:extLst>
              <a:ext uri="{FF2B5EF4-FFF2-40B4-BE49-F238E27FC236}">
                <a16:creationId xmlns:a16="http://schemas.microsoft.com/office/drawing/2014/main" id="{2A7453FD-32EE-C8F9-1338-489E981D2D5A}"/>
              </a:ext>
            </a:extLst>
          </p:cNvPr>
          <p:cNvSpPr txBox="1">
            <a:spLocks noChangeArrowheads="1"/>
          </p:cNvSpPr>
          <p:nvPr/>
        </p:nvSpPr>
        <p:spPr bwMode="auto">
          <a:xfrm>
            <a:off x="723873" y="791050"/>
            <a:ext cx="10652857" cy="527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285750" lvl="0" indent="-285750">
              <a:buFont typeface="Arial" panose="020B0604020202020204" pitchFamily="34" charset="0"/>
              <a:buChar char="•"/>
            </a:pPr>
            <a:r>
              <a:rPr lang="en-GB" sz="1600" noProof="0" dirty="0">
                <a:solidFill>
                  <a:srgbClr val="1F3F5B"/>
                </a:solidFill>
                <a:latin typeface="Lato" panose="020F0502020204030203" pitchFamily="34" charset="0"/>
                <a:ea typeface="Lato" panose="020F0502020204030203" pitchFamily="34" charset="0"/>
                <a:cs typeface="Lato" panose="020F0502020204030203" pitchFamily="34" charset="0"/>
              </a:rPr>
              <a:t>Select application types as either “</a:t>
            </a:r>
            <a:r>
              <a:rPr lang="en-GB" sz="1600" b="1" i="1" noProof="0" dirty="0">
                <a:solidFill>
                  <a:srgbClr val="1F3F5B"/>
                </a:solidFill>
                <a:latin typeface="Lato" panose="020F0502020204030203" pitchFamily="34" charset="0"/>
                <a:ea typeface="Lato" panose="020F0502020204030203" pitchFamily="34" charset="0"/>
                <a:cs typeface="Lato" panose="020F0502020204030203" pitchFamily="34" charset="0"/>
              </a:rPr>
              <a:t>Diesel Refund User</a:t>
            </a:r>
            <a:r>
              <a:rPr lang="en-GB" sz="1600" noProof="0" dirty="0">
                <a:solidFill>
                  <a:srgbClr val="1F3F5B"/>
                </a:solidFill>
                <a:latin typeface="Lato" panose="020F0502020204030203" pitchFamily="34" charset="0"/>
                <a:ea typeface="Lato" panose="020F0502020204030203" pitchFamily="34" charset="0"/>
                <a:cs typeface="Lato" panose="020F0502020204030203" pitchFamily="34" charset="0"/>
              </a:rPr>
              <a:t>” or “</a:t>
            </a:r>
            <a:r>
              <a:rPr lang="en-GB" sz="1600" b="1" i="1" noProof="0" dirty="0">
                <a:solidFill>
                  <a:srgbClr val="1F3F5B"/>
                </a:solidFill>
                <a:latin typeface="Lato" panose="020F0502020204030203" pitchFamily="34" charset="0"/>
                <a:ea typeface="Lato" panose="020F0502020204030203" pitchFamily="34" charset="0"/>
                <a:cs typeface="Lato" panose="020F0502020204030203" pitchFamily="34" charset="0"/>
              </a:rPr>
              <a:t>Diesel Seller</a:t>
            </a:r>
            <a:r>
              <a:rPr lang="en-GB" sz="1600" noProof="0" dirty="0">
                <a:solidFill>
                  <a:srgbClr val="1F3F5B"/>
                </a:solidFill>
                <a:latin typeface="Lato" panose="020F0502020204030203" pitchFamily="34" charset="0"/>
                <a:ea typeface="Lato" panose="020F0502020204030203" pitchFamily="34" charset="0"/>
                <a:cs typeface="Lato" panose="020F0502020204030203" pitchFamily="34" charset="0"/>
              </a:rPr>
              <a:t>”.</a:t>
            </a:r>
          </a:p>
          <a:p>
            <a:pPr marL="285750" lvl="0" indent="-285750">
              <a:buFont typeface="Arial" panose="020B0604020202020204" pitchFamily="34" charset="0"/>
              <a:buChar char="•"/>
            </a:pPr>
            <a:r>
              <a:rPr lang="en-GB" sz="1600" noProof="0" dirty="0">
                <a:solidFill>
                  <a:srgbClr val="1F3F5B"/>
                </a:solidFill>
                <a:latin typeface="Lato" panose="020F0502020204030203" pitchFamily="34" charset="0"/>
                <a:ea typeface="Lato" panose="020F0502020204030203" pitchFamily="34" charset="0"/>
                <a:cs typeface="Lato" panose="020F0502020204030203" pitchFamily="34" charset="0"/>
              </a:rPr>
              <a:t>Capture “Authorised Person” details, i.e. person responsible for managing Diesel Refund–related matters in your organisation.</a:t>
            </a: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p:txBody>
      </p:sp>
      <p:grpSp>
        <p:nvGrpSpPr>
          <p:cNvPr id="3" name="Group 2">
            <a:extLst>
              <a:ext uri="{FF2B5EF4-FFF2-40B4-BE49-F238E27FC236}">
                <a16:creationId xmlns:a16="http://schemas.microsoft.com/office/drawing/2014/main" id="{A2B9219D-C747-CDBE-480A-94B928C90183}"/>
              </a:ext>
            </a:extLst>
          </p:cNvPr>
          <p:cNvGrpSpPr/>
          <p:nvPr/>
        </p:nvGrpSpPr>
        <p:grpSpPr>
          <a:xfrm>
            <a:off x="642534" y="1590198"/>
            <a:ext cx="10906932" cy="4476750"/>
            <a:chOff x="2321413" y="2066925"/>
            <a:chExt cx="8603150" cy="4067175"/>
          </a:xfrm>
        </p:grpSpPr>
        <p:pic>
          <p:nvPicPr>
            <p:cNvPr id="4" name="Picture 3" descr="A screenshot of a computer&#10;&#10;AI-generated content may be incorrect.">
              <a:extLst>
                <a:ext uri="{FF2B5EF4-FFF2-40B4-BE49-F238E27FC236}">
                  <a16:creationId xmlns:a16="http://schemas.microsoft.com/office/drawing/2014/main" id="{6FBECD98-AB03-3FF0-094C-2D73E8C28FCE}"/>
                </a:ext>
              </a:extLst>
            </p:cNvPr>
            <p:cNvPicPr>
              <a:picLocks noChangeAspect="1"/>
            </p:cNvPicPr>
            <p:nvPr/>
          </p:nvPicPr>
          <p:blipFill>
            <a:blip r:embed="rId3"/>
            <a:srcRect b="5239"/>
            <a:stretch>
              <a:fillRect/>
            </a:stretch>
          </p:blipFill>
          <p:spPr>
            <a:xfrm>
              <a:off x="2321413" y="2066925"/>
              <a:ext cx="8603150" cy="4067175"/>
            </a:xfrm>
            <a:prstGeom prst="rect">
              <a:avLst/>
            </a:prstGeom>
          </p:spPr>
        </p:pic>
        <p:sp>
          <p:nvSpPr>
            <p:cNvPr id="6" name="Right Arrow 1">
              <a:extLst>
                <a:ext uri="{FF2B5EF4-FFF2-40B4-BE49-F238E27FC236}">
                  <a16:creationId xmlns:a16="http://schemas.microsoft.com/office/drawing/2014/main" id="{33641680-8AB0-EB69-5C21-019BED6C2C96}"/>
                </a:ext>
              </a:extLst>
            </p:cNvPr>
            <p:cNvSpPr/>
            <p:nvPr/>
          </p:nvSpPr>
          <p:spPr>
            <a:xfrm flipV="1">
              <a:off x="2771067" y="3967628"/>
              <a:ext cx="616377" cy="265767"/>
            </a:xfrm>
            <a:prstGeom prst="rightArrow">
              <a:avLst>
                <a:gd name="adj1" fmla="val 41023"/>
                <a:gd name="adj2" fmla="val 4102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8" name="Right Arrow 1">
              <a:extLst>
                <a:ext uri="{FF2B5EF4-FFF2-40B4-BE49-F238E27FC236}">
                  <a16:creationId xmlns:a16="http://schemas.microsoft.com/office/drawing/2014/main" id="{5299C033-CA82-47C0-6271-B3DD4841E320}"/>
                </a:ext>
              </a:extLst>
            </p:cNvPr>
            <p:cNvSpPr/>
            <p:nvPr/>
          </p:nvSpPr>
          <p:spPr>
            <a:xfrm flipV="1">
              <a:off x="2771066" y="4884405"/>
              <a:ext cx="616377" cy="265766"/>
            </a:xfrm>
            <a:prstGeom prst="rightArrow">
              <a:avLst>
                <a:gd name="adj1" fmla="val 41023"/>
                <a:gd name="adj2" fmla="val 4102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sp>
        <p:nvSpPr>
          <p:cNvPr id="9" name="Rectangle 8">
            <a:extLst>
              <a:ext uri="{FF2B5EF4-FFF2-40B4-BE49-F238E27FC236}">
                <a16:creationId xmlns:a16="http://schemas.microsoft.com/office/drawing/2014/main" id="{4575294F-1E5D-C916-40F2-79C65CC9F099}"/>
              </a:ext>
            </a:extLst>
          </p:cNvPr>
          <p:cNvSpPr/>
          <p:nvPr/>
        </p:nvSpPr>
        <p:spPr>
          <a:xfrm flipV="1">
            <a:off x="762001" y="2372292"/>
            <a:ext cx="465462" cy="1423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02B47832-A662-AE57-9724-1284DD3B5440}"/>
              </a:ext>
            </a:extLst>
          </p:cNvPr>
          <p:cNvSpPr/>
          <p:nvPr/>
        </p:nvSpPr>
        <p:spPr>
          <a:xfrm>
            <a:off x="762001" y="2270692"/>
            <a:ext cx="465462" cy="101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a:extLst>
              <a:ext uri="{FF2B5EF4-FFF2-40B4-BE49-F238E27FC236}">
                <a16:creationId xmlns:a16="http://schemas.microsoft.com/office/drawing/2014/main" id="{25B6F361-EBE2-70D4-BE7C-3B81F997908F}"/>
              </a:ext>
            </a:extLst>
          </p:cNvPr>
          <p:cNvSpPr/>
          <p:nvPr/>
        </p:nvSpPr>
        <p:spPr>
          <a:xfrm>
            <a:off x="1925516" y="1894175"/>
            <a:ext cx="2233245" cy="325315"/>
          </a:xfrm>
          <a:prstGeom prst="rect">
            <a:avLst/>
          </a:prstGeom>
          <a:solidFill>
            <a:srgbClr val="FAFAF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a:extLst>
              <a:ext uri="{FF2B5EF4-FFF2-40B4-BE49-F238E27FC236}">
                <a16:creationId xmlns:a16="http://schemas.microsoft.com/office/drawing/2014/main" id="{AC0F8BEF-4360-DC13-D47A-8ECDCAE3D36B}"/>
              </a:ext>
            </a:extLst>
          </p:cNvPr>
          <p:cNvSpPr/>
          <p:nvPr/>
        </p:nvSpPr>
        <p:spPr>
          <a:xfrm flipV="1">
            <a:off x="657676" y="2062974"/>
            <a:ext cx="885758" cy="398980"/>
          </a:xfrm>
          <a:prstGeom prst="rect">
            <a:avLst/>
          </a:prstGeom>
          <a:ln>
            <a:solidFill>
              <a:srgbClr val="0050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a:extLst>
              <a:ext uri="{FF2B5EF4-FFF2-40B4-BE49-F238E27FC236}">
                <a16:creationId xmlns:a16="http://schemas.microsoft.com/office/drawing/2014/main" id="{B3D3E25B-6A38-2D7E-7DD9-3891880ED9DC}"/>
              </a:ext>
            </a:extLst>
          </p:cNvPr>
          <p:cNvSpPr/>
          <p:nvPr/>
        </p:nvSpPr>
        <p:spPr>
          <a:xfrm>
            <a:off x="657675" y="2461955"/>
            <a:ext cx="584407" cy="61057"/>
          </a:xfrm>
          <a:prstGeom prst="rect">
            <a:avLst/>
          </a:prstGeom>
          <a:ln>
            <a:solidFill>
              <a:srgbClr val="0050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7C04486F-6691-A2C5-821E-74057278160E}"/>
              </a:ext>
            </a:extLst>
          </p:cNvPr>
          <p:cNvSpPr/>
          <p:nvPr/>
        </p:nvSpPr>
        <p:spPr>
          <a:xfrm flipV="1">
            <a:off x="345687" y="791050"/>
            <a:ext cx="866909" cy="457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6" name="Picture 15">
            <a:extLst>
              <a:ext uri="{FF2B5EF4-FFF2-40B4-BE49-F238E27FC236}">
                <a16:creationId xmlns:a16="http://schemas.microsoft.com/office/drawing/2014/main" id="{FD0A156B-7BA6-F18F-5451-4DF3B5C71412}"/>
              </a:ext>
            </a:extLst>
          </p:cNvPr>
          <p:cNvPicPr>
            <a:picLocks noChangeAspect="1"/>
          </p:cNvPicPr>
          <p:nvPr/>
        </p:nvPicPr>
        <p:blipFill>
          <a:blip r:embed="rId4"/>
          <a:stretch>
            <a:fillRect/>
          </a:stretch>
        </p:blipFill>
        <p:spPr>
          <a:xfrm>
            <a:off x="1070416" y="13961"/>
            <a:ext cx="6176689" cy="711767"/>
          </a:xfrm>
          <a:prstGeom prst="rect">
            <a:avLst/>
          </a:prstGeom>
        </p:spPr>
      </p:pic>
      <p:sp>
        <p:nvSpPr>
          <p:cNvPr id="5" name="Title 1">
            <a:extLst>
              <a:ext uri="{FF2B5EF4-FFF2-40B4-BE49-F238E27FC236}">
                <a16:creationId xmlns:a16="http://schemas.microsoft.com/office/drawing/2014/main" id="{533BECEE-3871-9543-D10C-B1F98B7B7E07}"/>
              </a:ext>
            </a:extLst>
          </p:cNvPr>
          <p:cNvSpPr txBox="1">
            <a:spLocks/>
          </p:cNvSpPr>
          <p:nvPr/>
        </p:nvSpPr>
        <p:spPr>
          <a:xfrm>
            <a:off x="3408826" y="125173"/>
            <a:ext cx="7229226" cy="532606"/>
          </a:xfrm>
          <a:prstGeom prst="rect">
            <a:avLst/>
          </a:prstGeom>
        </p:spPr>
        <p:txBody>
          <a:bodyPr vert="horz" lIns="91440" tIns="45720" rIns="91440" bIns="45720" rtlCol="0" anchor="t">
            <a:normAutofit/>
          </a:bodyPr>
          <a:lstStyle>
            <a:lvl1pPr>
              <a:lnSpc>
                <a:spcPct val="90000"/>
              </a:lnSpc>
              <a:spcBef>
                <a:spcPct val="0"/>
              </a:spcBef>
              <a:buNone/>
              <a:defRPr sz="2800" b="1" i="0">
                <a:solidFill>
                  <a:srgbClr val="005087"/>
                </a:solidFill>
                <a:latin typeface="Lato" panose="020F0502020204030203" pitchFamily="34" charset="77"/>
                <a:ea typeface="+mj-ea"/>
                <a:cs typeface="+mj-cs"/>
              </a:defRPr>
            </a:lvl1pPr>
          </a:lstStyle>
          <a:p>
            <a:r>
              <a:rPr lang="en-US" sz="2400" dirty="0"/>
              <a:t>Capture Diesel Refund Registration Application</a:t>
            </a:r>
          </a:p>
        </p:txBody>
      </p:sp>
      <p:sp>
        <p:nvSpPr>
          <p:cNvPr id="17" name="Oval 16">
            <a:extLst>
              <a:ext uri="{FF2B5EF4-FFF2-40B4-BE49-F238E27FC236}">
                <a16:creationId xmlns:a16="http://schemas.microsoft.com/office/drawing/2014/main" id="{A855A49B-E4F8-FFC2-82D7-66B38DE94C5E}"/>
              </a:ext>
            </a:extLst>
          </p:cNvPr>
          <p:cNvSpPr/>
          <p:nvPr/>
        </p:nvSpPr>
        <p:spPr>
          <a:xfrm flipV="1">
            <a:off x="5575610" y="532606"/>
            <a:ext cx="211873" cy="207082"/>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9" name="Picture 18">
            <a:extLst>
              <a:ext uri="{FF2B5EF4-FFF2-40B4-BE49-F238E27FC236}">
                <a16:creationId xmlns:a16="http://schemas.microsoft.com/office/drawing/2014/main" id="{1F4FBE94-CB85-146A-9CF0-6ECEBFF28091}"/>
              </a:ext>
            </a:extLst>
          </p:cNvPr>
          <p:cNvPicPr>
            <a:picLocks noChangeAspect="1"/>
          </p:cNvPicPr>
          <p:nvPr/>
        </p:nvPicPr>
        <p:blipFill>
          <a:blip r:embed="rId5"/>
          <a:stretch>
            <a:fillRect/>
          </a:stretch>
        </p:blipFill>
        <p:spPr>
          <a:xfrm>
            <a:off x="0" y="6085758"/>
            <a:ext cx="12192000" cy="738187"/>
          </a:xfrm>
          <a:prstGeom prst="rect">
            <a:avLst/>
          </a:prstGeom>
        </p:spPr>
      </p:pic>
      <p:sp>
        <p:nvSpPr>
          <p:cNvPr id="10" name="Oval 9">
            <a:extLst>
              <a:ext uri="{FF2B5EF4-FFF2-40B4-BE49-F238E27FC236}">
                <a16:creationId xmlns:a16="http://schemas.microsoft.com/office/drawing/2014/main" id="{AD7C236F-1CD3-DA69-CB6E-A1C94C9A53ED}"/>
              </a:ext>
            </a:extLst>
          </p:cNvPr>
          <p:cNvSpPr/>
          <p:nvPr/>
        </p:nvSpPr>
        <p:spPr>
          <a:xfrm>
            <a:off x="5218043" y="532606"/>
            <a:ext cx="211873" cy="207082"/>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25037509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9AA0D-EB01-D903-8E46-8E1F8340FE4A}"/>
            </a:ext>
          </a:extLst>
        </p:cNvPr>
        <p:cNvGrpSpPr/>
        <p:nvPr/>
      </p:nvGrpSpPr>
      <p:grpSpPr>
        <a:xfrm>
          <a:off x="0" y="0"/>
          <a:ext cx="0" cy="0"/>
          <a:chOff x="0" y="0"/>
          <a:chExt cx="0" cy="0"/>
        </a:xfrm>
      </p:grpSpPr>
      <p:sp>
        <p:nvSpPr>
          <p:cNvPr id="3" name="TextBox 7">
            <a:extLst>
              <a:ext uri="{FF2B5EF4-FFF2-40B4-BE49-F238E27FC236}">
                <a16:creationId xmlns:a16="http://schemas.microsoft.com/office/drawing/2014/main" id="{02B30665-C29A-7607-A071-6E2788A2F07D}"/>
              </a:ext>
            </a:extLst>
          </p:cNvPr>
          <p:cNvSpPr txBox="1">
            <a:spLocks noChangeArrowheads="1"/>
          </p:cNvSpPr>
          <p:nvPr/>
        </p:nvSpPr>
        <p:spPr bwMode="auto">
          <a:xfrm>
            <a:off x="1433471" y="749670"/>
            <a:ext cx="10435144" cy="527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285750" lvl="0" indent="-285750">
              <a:buFont typeface="Arial" panose="020B0604020202020204" pitchFamily="34" charset="0"/>
              <a:buChar char="•"/>
            </a:pPr>
            <a:r>
              <a:rPr lang="en-GB" sz="1600" noProof="0" dirty="0">
                <a:solidFill>
                  <a:srgbClr val="1F3F5B"/>
                </a:solidFill>
                <a:latin typeface="Lato" panose="020F0502020204030203" pitchFamily="34" charset="0"/>
                <a:ea typeface="Lato" panose="020F0502020204030203" pitchFamily="34" charset="0"/>
                <a:cs typeface="Lato" panose="020F0502020204030203" pitchFamily="34" charset="0"/>
              </a:rPr>
              <a:t>For a </a:t>
            </a:r>
            <a:r>
              <a:rPr lang="en-GB" sz="1600" b="1" i="1" noProof="0" dirty="0">
                <a:solidFill>
                  <a:srgbClr val="1F3F5B"/>
                </a:solidFill>
                <a:latin typeface="Lato" panose="020F0502020204030203" pitchFamily="34" charset="0"/>
                <a:ea typeface="Lato" panose="020F0502020204030203" pitchFamily="34" charset="0"/>
                <a:cs typeface="Lato" panose="020F0502020204030203" pitchFamily="34" charset="0"/>
              </a:rPr>
              <a:t>Diesel Refund User</a:t>
            </a:r>
            <a:r>
              <a:rPr lang="en-GB" sz="1600" noProof="0" dirty="0">
                <a:solidFill>
                  <a:srgbClr val="1F3F5B"/>
                </a:solidFill>
                <a:latin typeface="Lato" panose="020F0502020204030203" pitchFamily="34" charset="0"/>
                <a:ea typeface="Lato" panose="020F0502020204030203" pitchFamily="34" charset="0"/>
                <a:cs typeface="Lato" panose="020F0502020204030203" pitchFamily="34" charset="0"/>
              </a:rPr>
              <a:t>, you can select one or more of the </a:t>
            </a:r>
            <a:r>
              <a:rPr lang="en-GB" sz="1600" b="1" i="1" noProof="0" dirty="0">
                <a:solidFill>
                  <a:srgbClr val="1F3F5B"/>
                </a:solidFill>
                <a:latin typeface="Lato" panose="020F0502020204030203" pitchFamily="34" charset="0"/>
                <a:ea typeface="Lato" panose="020F0502020204030203" pitchFamily="34" charset="0"/>
                <a:cs typeface="Lato" panose="020F0502020204030203" pitchFamily="34" charset="0"/>
              </a:rPr>
              <a:t>eight categories </a:t>
            </a:r>
            <a:r>
              <a:rPr lang="en-GB" sz="1600" noProof="0" dirty="0">
                <a:solidFill>
                  <a:srgbClr val="1F3F5B"/>
                </a:solidFill>
                <a:latin typeface="Lato" panose="020F0502020204030203" pitchFamily="34" charset="0"/>
                <a:ea typeface="Lato" panose="020F0502020204030203" pitchFamily="34" charset="0"/>
                <a:cs typeface="Lato" panose="020F0502020204030203" pitchFamily="34" charset="0"/>
              </a:rPr>
              <a:t>that apply to your potential Diesel Refund activities.</a:t>
            </a:r>
          </a:p>
          <a:p>
            <a:pPr marL="285750" lvl="0" indent="-285750">
              <a:buFont typeface="Arial" panose="020B0604020202020204" pitchFamily="34" charset="0"/>
              <a:buChar char="•"/>
            </a:pPr>
            <a:r>
              <a:rPr lang="en-GB" sz="1600" noProof="0" dirty="0">
                <a:solidFill>
                  <a:srgbClr val="1F3F5B"/>
                </a:solidFill>
                <a:latin typeface="Lato" panose="020F0502020204030203" pitchFamily="34" charset="0"/>
                <a:ea typeface="Lato" panose="020F0502020204030203" pitchFamily="34" charset="0"/>
                <a:cs typeface="Lato" panose="020F0502020204030203" pitchFamily="34" charset="0"/>
              </a:rPr>
              <a:t>Capture the information applicable to each category, such as trading name or addresses/locations where the activities take place. Once all fields are completed, you can submit the application form.</a:t>
            </a:r>
          </a:p>
          <a:p>
            <a:pPr marL="457200" lvl="1" indent="0"/>
            <a:endParaRPr lang="en-GB" sz="1600"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lgn="just"/>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p:txBody>
      </p:sp>
      <p:pic>
        <p:nvPicPr>
          <p:cNvPr id="6" name="Picture 5">
            <a:extLst>
              <a:ext uri="{FF2B5EF4-FFF2-40B4-BE49-F238E27FC236}">
                <a16:creationId xmlns:a16="http://schemas.microsoft.com/office/drawing/2014/main" id="{1720F68B-030B-B21A-32A3-EB1510128BD4}"/>
              </a:ext>
            </a:extLst>
          </p:cNvPr>
          <p:cNvPicPr>
            <a:picLocks noChangeAspect="1"/>
          </p:cNvPicPr>
          <p:nvPr/>
        </p:nvPicPr>
        <p:blipFill>
          <a:blip r:embed="rId3"/>
          <a:stretch>
            <a:fillRect/>
          </a:stretch>
        </p:blipFill>
        <p:spPr>
          <a:xfrm>
            <a:off x="1614664" y="1924169"/>
            <a:ext cx="8747686" cy="4049222"/>
          </a:xfrm>
          <a:prstGeom prst="rect">
            <a:avLst/>
          </a:prstGeom>
        </p:spPr>
      </p:pic>
      <p:sp>
        <p:nvSpPr>
          <p:cNvPr id="4" name="Rectangle 3">
            <a:extLst>
              <a:ext uri="{FF2B5EF4-FFF2-40B4-BE49-F238E27FC236}">
                <a16:creationId xmlns:a16="http://schemas.microsoft.com/office/drawing/2014/main" id="{71C28C4B-1350-A5DD-0222-DD38A9C9C362}"/>
              </a:ext>
            </a:extLst>
          </p:cNvPr>
          <p:cNvSpPr/>
          <p:nvPr/>
        </p:nvSpPr>
        <p:spPr>
          <a:xfrm>
            <a:off x="1614664" y="2590800"/>
            <a:ext cx="465462" cy="101600"/>
          </a:xfrm>
          <a:prstGeom prst="rect">
            <a:avLst/>
          </a:prstGeom>
          <a:solidFill>
            <a:srgbClr val="0055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a:extLst>
              <a:ext uri="{FF2B5EF4-FFF2-40B4-BE49-F238E27FC236}">
                <a16:creationId xmlns:a16="http://schemas.microsoft.com/office/drawing/2014/main" id="{C13BD254-5938-371B-0187-6FDDD58C06C7}"/>
              </a:ext>
            </a:extLst>
          </p:cNvPr>
          <p:cNvSpPr/>
          <p:nvPr/>
        </p:nvSpPr>
        <p:spPr>
          <a:xfrm>
            <a:off x="1614664" y="2836534"/>
            <a:ext cx="621450" cy="101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Rectangle 1">
            <a:extLst>
              <a:ext uri="{FF2B5EF4-FFF2-40B4-BE49-F238E27FC236}">
                <a16:creationId xmlns:a16="http://schemas.microsoft.com/office/drawing/2014/main" id="{0837F3F8-30F3-A263-F965-93C4507DFF3E}"/>
              </a:ext>
            </a:extLst>
          </p:cNvPr>
          <p:cNvSpPr/>
          <p:nvPr/>
        </p:nvSpPr>
        <p:spPr>
          <a:xfrm>
            <a:off x="323385" y="697494"/>
            <a:ext cx="892098" cy="2169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9" name="Picture 8">
            <a:extLst>
              <a:ext uri="{FF2B5EF4-FFF2-40B4-BE49-F238E27FC236}">
                <a16:creationId xmlns:a16="http://schemas.microsoft.com/office/drawing/2014/main" id="{714974D1-79C1-62B3-CA1E-8512537CB0B0}"/>
              </a:ext>
            </a:extLst>
          </p:cNvPr>
          <p:cNvPicPr>
            <a:picLocks noChangeAspect="1"/>
          </p:cNvPicPr>
          <p:nvPr/>
        </p:nvPicPr>
        <p:blipFill>
          <a:blip r:embed="rId4"/>
          <a:stretch>
            <a:fillRect/>
          </a:stretch>
        </p:blipFill>
        <p:spPr>
          <a:xfrm>
            <a:off x="720345" y="34965"/>
            <a:ext cx="6690555" cy="770982"/>
          </a:xfrm>
          <a:prstGeom prst="rect">
            <a:avLst/>
          </a:prstGeom>
        </p:spPr>
      </p:pic>
      <p:sp>
        <p:nvSpPr>
          <p:cNvPr id="5" name="Title 1">
            <a:extLst>
              <a:ext uri="{FF2B5EF4-FFF2-40B4-BE49-F238E27FC236}">
                <a16:creationId xmlns:a16="http://schemas.microsoft.com/office/drawing/2014/main" id="{DF4B5488-678C-6D3B-67A6-1FCF3CF82380}"/>
              </a:ext>
            </a:extLst>
          </p:cNvPr>
          <p:cNvSpPr txBox="1">
            <a:spLocks/>
          </p:cNvSpPr>
          <p:nvPr/>
        </p:nvSpPr>
        <p:spPr>
          <a:xfrm>
            <a:off x="3718386" y="94073"/>
            <a:ext cx="6643964" cy="532606"/>
          </a:xfrm>
          <a:prstGeom prst="rect">
            <a:avLst/>
          </a:prstGeom>
        </p:spPr>
        <p:txBody>
          <a:bodyPr vert="horz" lIns="91440" tIns="45720" rIns="91440" bIns="45720" rtlCol="0" anchor="t">
            <a:normAutofit/>
          </a:bodyPr>
          <a:lstStyle>
            <a:lvl1pPr>
              <a:lnSpc>
                <a:spcPct val="90000"/>
              </a:lnSpc>
              <a:spcBef>
                <a:spcPct val="0"/>
              </a:spcBef>
              <a:buNone/>
              <a:defRPr sz="2800" b="1" i="0">
                <a:solidFill>
                  <a:srgbClr val="005087"/>
                </a:solidFill>
                <a:latin typeface="Lato" panose="020F0502020204030203" pitchFamily="34" charset="77"/>
                <a:ea typeface="+mj-ea"/>
                <a:cs typeface="+mj-cs"/>
              </a:defRPr>
            </a:lvl1pPr>
          </a:lstStyle>
          <a:p>
            <a:r>
              <a:rPr lang="en-US" sz="2400" dirty="0"/>
              <a:t>Capture Diesel Refund Registration Application</a:t>
            </a:r>
          </a:p>
        </p:txBody>
      </p:sp>
      <p:sp>
        <p:nvSpPr>
          <p:cNvPr id="10" name="Oval 9">
            <a:extLst>
              <a:ext uri="{FF2B5EF4-FFF2-40B4-BE49-F238E27FC236}">
                <a16:creationId xmlns:a16="http://schemas.microsoft.com/office/drawing/2014/main" id="{6CA1B293-7FA0-B98E-2DE3-B5D277B1A0A4}"/>
              </a:ext>
            </a:extLst>
          </p:cNvPr>
          <p:cNvSpPr/>
          <p:nvPr/>
        </p:nvSpPr>
        <p:spPr>
          <a:xfrm>
            <a:off x="5363736" y="619851"/>
            <a:ext cx="423747" cy="177869"/>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Picture 11">
            <a:extLst>
              <a:ext uri="{FF2B5EF4-FFF2-40B4-BE49-F238E27FC236}">
                <a16:creationId xmlns:a16="http://schemas.microsoft.com/office/drawing/2014/main" id="{D2BDB4D6-90F2-0AA7-1B3B-2F9F2CC5C446}"/>
              </a:ext>
            </a:extLst>
          </p:cNvPr>
          <p:cNvPicPr>
            <a:picLocks noChangeAspect="1"/>
          </p:cNvPicPr>
          <p:nvPr/>
        </p:nvPicPr>
        <p:blipFill>
          <a:blip r:embed="rId5"/>
          <a:stretch>
            <a:fillRect/>
          </a:stretch>
        </p:blipFill>
        <p:spPr>
          <a:xfrm>
            <a:off x="0" y="6127949"/>
            <a:ext cx="12192000" cy="738187"/>
          </a:xfrm>
          <a:prstGeom prst="rect">
            <a:avLst/>
          </a:prstGeom>
        </p:spPr>
      </p:pic>
      <p:sp>
        <p:nvSpPr>
          <p:cNvPr id="7" name="Oval 6">
            <a:extLst>
              <a:ext uri="{FF2B5EF4-FFF2-40B4-BE49-F238E27FC236}">
                <a16:creationId xmlns:a16="http://schemas.microsoft.com/office/drawing/2014/main" id="{D32B2553-D47A-1923-3406-E5292222EE49}"/>
              </a:ext>
            </a:extLst>
          </p:cNvPr>
          <p:cNvSpPr/>
          <p:nvPr/>
        </p:nvSpPr>
        <p:spPr>
          <a:xfrm>
            <a:off x="5072592" y="587642"/>
            <a:ext cx="423747" cy="21690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69606323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89706-FC50-BAA8-567F-DBDFA68DDE7D}"/>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0B20B05-6801-D750-0320-456A6C8C77AE}"/>
              </a:ext>
            </a:extLst>
          </p:cNvPr>
          <p:cNvGrpSpPr/>
          <p:nvPr/>
        </p:nvGrpSpPr>
        <p:grpSpPr>
          <a:xfrm>
            <a:off x="216569" y="1031708"/>
            <a:ext cx="11758862" cy="4855745"/>
            <a:chOff x="1388030" y="1657350"/>
            <a:chExt cx="9773212" cy="4316041"/>
          </a:xfrm>
        </p:grpSpPr>
        <p:pic>
          <p:nvPicPr>
            <p:cNvPr id="3" name="Picture 2">
              <a:extLst>
                <a:ext uri="{FF2B5EF4-FFF2-40B4-BE49-F238E27FC236}">
                  <a16:creationId xmlns:a16="http://schemas.microsoft.com/office/drawing/2014/main" id="{6F4F60B7-F448-ADD9-0FDD-6495F648F1A7}"/>
                </a:ext>
              </a:extLst>
            </p:cNvPr>
            <p:cNvPicPr>
              <a:picLocks noChangeAspect="1"/>
            </p:cNvPicPr>
            <p:nvPr/>
          </p:nvPicPr>
          <p:blipFill>
            <a:blip r:embed="rId3"/>
            <a:stretch>
              <a:fillRect/>
            </a:stretch>
          </p:blipFill>
          <p:spPr>
            <a:xfrm>
              <a:off x="1388030" y="1657350"/>
              <a:ext cx="9309970" cy="4316041"/>
            </a:xfrm>
            <a:prstGeom prst="rect">
              <a:avLst/>
            </a:prstGeom>
          </p:spPr>
        </p:pic>
        <p:sp>
          <p:nvSpPr>
            <p:cNvPr id="4" name="Right Arrow 1">
              <a:extLst>
                <a:ext uri="{FF2B5EF4-FFF2-40B4-BE49-F238E27FC236}">
                  <a16:creationId xmlns:a16="http://schemas.microsoft.com/office/drawing/2014/main" id="{CDC88182-ECBF-7D3A-A957-0661088539FA}"/>
                </a:ext>
              </a:extLst>
            </p:cNvPr>
            <p:cNvSpPr/>
            <p:nvPr/>
          </p:nvSpPr>
          <p:spPr>
            <a:xfrm rot="10800000" flipV="1">
              <a:off x="3656892" y="1762264"/>
              <a:ext cx="616377" cy="395217"/>
            </a:xfrm>
            <a:prstGeom prst="rightArrow">
              <a:avLst>
                <a:gd name="adj1" fmla="val 41023"/>
                <a:gd name="adj2" fmla="val 4102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6" name="Right Arrow 1">
              <a:extLst>
                <a:ext uri="{FF2B5EF4-FFF2-40B4-BE49-F238E27FC236}">
                  <a16:creationId xmlns:a16="http://schemas.microsoft.com/office/drawing/2014/main" id="{063EDFAE-1C8D-4C61-7BE4-5547540EB10D}"/>
                </a:ext>
              </a:extLst>
            </p:cNvPr>
            <p:cNvSpPr/>
            <p:nvPr/>
          </p:nvSpPr>
          <p:spPr>
            <a:xfrm rot="10800000" flipV="1">
              <a:off x="10544865" y="2157481"/>
              <a:ext cx="616377" cy="395217"/>
            </a:xfrm>
            <a:prstGeom prst="rightArrow">
              <a:avLst>
                <a:gd name="adj1" fmla="val 41023"/>
                <a:gd name="adj2" fmla="val 4102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sp>
        <p:nvSpPr>
          <p:cNvPr id="8" name="Rectangle 7">
            <a:extLst>
              <a:ext uri="{FF2B5EF4-FFF2-40B4-BE49-F238E27FC236}">
                <a16:creationId xmlns:a16="http://schemas.microsoft.com/office/drawing/2014/main" id="{BAE549C2-DEBC-BC7A-5EAD-09CC092BD6E9}"/>
              </a:ext>
            </a:extLst>
          </p:cNvPr>
          <p:cNvSpPr/>
          <p:nvPr/>
        </p:nvSpPr>
        <p:spPr>
          <a:xfrm>
            <a:off x="228136" y="1816696"/>
            <a:ext cx="545793" cy="1091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Rectangle 9">
            <a:extLst>
              <a:ext uri="{FF2B5EF4-FFF2-40B4-BE49-F238E27FC236}">
                <a16:creationId xmlns:a16="http://schemas.microsoft.com/office/drawing/2014/main" id="{E798DFDF-0F6A-881E-4FF8-ED64907E920A}"/>
              </a:ext>
            </a:extLst>
          </p:cNvPr>
          <p:cNvSpPr/>
          <p:nvPr/>
        </p:nvSpPr>
        <p:spPr>
          <a:xfrm>
            <a:off x="228136" y="2128791"/>
            <a:ext cx="698964" cy="11370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a:extLst>
              <a:ext uri="{FF2B5EF4-FFF2-40B4-BE49-F238E27FC236}">
                <a16:creationId xmlns:a16="http://schemas.microsoft.com/office/drawing/2014/main" id="{38775546-7640-D1FE-6C9A-F79064C435F3}"/>
              </a:ext>
            </a:extLst>
          </p:cNvPr>
          <p:cNvSpPr/>
          <p:nvPr/>
        </p:nvSpPr>
        <p:spPr>
          <a:xfrm>
            <a:off x="333456" y="484070"/>
            <a:ext cx="880946" cy="4129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1" name="Picture 10">
            <a:extLst>
              <a:ext uri="{FF2B5EF4-FFF2-40B4-BE49-F238E27FC236}">
                <a16:creationId xmlns:a16="http://schemas.microsoft.com/office/drawing/2014/main" id="{327D290B-971C-49E2-F4DB-866BF9450F21}"/>
              </a:ext>
            </a:extLst>
          </p:cNvPr>
          <p:cNvPicPr>
            <a:picLocks noChangeAspect="1"/>
          </p:cNvPicPr>
          <p:nvPr/>
        </p:nvPicPr>
        <p:blipFill>
          <a:blip r:embed="rId4"/>
          <a:stretch>
            <a:fillRect/>
          </a:stretch>
        </p:blipFill>
        <p:spPr>
          <a:xfrm>
            <a:off x="0" y="29621"/>
            <a:ext cx="8131245" cy="929721"/>
          </a:xfrm>
          <a:prstGeom prst="rect">
            <a:avLst/>
          </a:prstGeom>
        </p:spPr>
      </p:pic>
      <p:sp>
        <p:nvSpPr>
          <p:cNvPr id="5" name="Title 1">
            <a:extLst>
              <a:ext uri="{FF2B5EF4-FFF2-40B4-BE49-F238E27FC236}">
                <a16:creationId xmlns:a16="http://schemas.microsoft.com/office/drawing/2014/main" id="{3B929962-9FE9-5832-C8B7-2E96B5012CBF}"/>
              </a:ext>
            </a:extLst>
          </p:cNvPr>
          <p:cNvSpPr txBox="1">
            <a:spLocks/>
          </p:cNvSpPr>
          <p:nvPr/>
        </p:nvSpPr>
        <p:spPr>
          <a:xfrm>
            <a:off x="3317206" y="217767"/>
            <a:ext cx="6721990" cy="532606"/>
          </a:xfrm>
          <a:prstGeom prst="rect">
            <a:avLst/>
          </a:prstGeom>
        </p:spPr>
        <p:txBody>
          <a:bodyPr vert="horz" lIns="91440" tIns="45720" rIns="91440" bIns="45720" rtlCol="0" anchor="t">
            <a:normAutofit/>
          </a:bodyPr>
          <a:lstStyle>
            <a:lvl1pPr>
              <a:lnSpc>
                <a:spcPct val="90000"/>
              </a:lnSpc>
              <a:spcBef>
                <a:spcPct val="0"/>
              </a:spcBef>
              <a:buNone/>
              <a:defRPr sz="2800" b="1" i="0">
                <a:solidFill>
                  <a:srgbClr val="005087"/>
                </a:solidFill>
                <a:latin typeface="Lato" panose="020F0502020204030203" pitchFamily="34" charset="77"/>
                <a:ea typeface="+mj-ea"/>
                <a:cs typeface="+mj-cs"/>
              </a:defRPr>
            </a:lvl1pPr>
          </a:lstStyle>
          <a:p>
            <a:r>
              <a:rPr lang="en-US" dirty="0"/>
              <a:t> </a:t>
            </a:r>
            <a:r>
              <a:rPr lang="en-US" sz="2400" dirty="0"/>
              <a:t>Capture Diesel Refund Registration Application</a:t>
            </a:r>
          </a:p>
        </p:txBody>
      </p:sp>
      <p:sp>
        <p:nvSpPr>
          <p:cNvPr id="12" name="Oval 11">
            <a:extLst>
              <a:ext uri="{FF2B5EF4-FFF2-40B4-BE49-F238E27FC236}">
                <a16:creationId xmlns:a16="http://schemas.microsoft.com/office/drawing/2014/main" id="{F4812E07-7055-9E12-FE46-DDDD10AEC150}"/>
              </a:ext>
            </a:extLst>
          </p:cNvPr>
          <p:cNvSpPr/>
          <p:nvPr/>
        </p:nvSpPr>
        <p:spPr>
          <a:xfrm>
            <a:off x="5419493" y="690563"/>
            <a:ext cx="312234" cy="341145"/>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4" name="Picture 13">
            <a:extLst>
              <a:ext uri="{FF2B5EF4-FFF2-40B4-BE49-F238E27FC236}">
                <a16:creationId xmlns:a16="http://schemas.microsoft.com/office/drawing/2014/main" id="{DB931D8A-2DB0-3B9B-79A0-CDFD8F2955B0}"/>
              </a:ext>
            </a:extLst>
          </p:cNvPr>
          <p:cNvPicPr>
            <a:picLocks noChangeAspect="1"/>
          </p:cNvPicPr>
          <p:nvPr/>
        </p:nvPicPr>
        <p:blipFill>
          <a:blip r:embed="rId5"/>
          <a:stretch>
            <a:fillRect/>
          </a:stretch>
        </p:blipFill>
        <p:spPr>
          <a:xfrm>
            <a:off x="0" y="6105093"/>
            <a:ext cx="12192000" cy="738187"/>
          </a:xfrm>
          <a:prstGeom prst="rect">
            <a:avLst/>
          </a:prstGeom>
        </p:spPr>
      </p:pic>
    </p:spTree>
    <p:extLst>
      <p:ext uri="{BB962C8B-B14F-4D97-AF65-F5344CB8AC3E}">
        <p14:creationId xmlns:p14="http://schemas.microsoft.com/office/powerpoint/2010/main" val="324788882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A5296-D73F-AA6A-A046-38DCB00675AF}"/>
            </a:ext>
          </a:extLst>
        </p:cNvPr>
        <p:cNvGrpSpPr/>
        <p:nvPr/>
      </p:nvGrpSpPr>
      <p:grpSpPr>
        <a:xfrm>
          <a:off x="0" y="0"/>
          <a:ext cx="0" cy="0"/>
          <a:chOff x="0" y="0"/>
          <a:chExt cx="0" cy="0"/>
        </a:xfrm>
      </p:grpSpPr>
      <p:sp>
        <p:nvSpPr>
          <p:cNvPr id="2" name="TextBox 7">
            <a:extLst>
              <a:ext uri="{FF2B5EF4-FFF2-40B4-BE49-F238E27FC236}">
                <a16:creationId xmlns:a16="http://schemas.microsoft.com/office/drawing/2014/main" id="{5554D05F-1222-3327-6A26-02D9CB3965C1}"/>
              </a:ext>
            </a:extLst>
          </p:cNvPr>
          <p:cNvSpPr txBox="1">
            <a:spLocks noChangeArrowheads="1"/>
          </p:cNvSpPr>
          <p:nvPr/>
        </p:nvSpPr>
        <p:spPr bwMode="auto">
          <a:xfrm>
            <a:off x="816834" y="960869"/>
            <a:ext cx="10435144" cy="527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285750" lvl="0" indent="-285750">
              <a:buFont typeface="Arial" panose="020B0604020202020204" pitchFamily="34" charset="0"/>
              <a:buChar char="•"/>
            </a:pPr>
            <a:r>
              <a:rPr lang="en-GB" noProof="0" dirty="0">
                <a:solidFill>
                  <a:srgbClr val="1F3F5B"/>
                </a:solidFill>
                <a:latin typeface="Lato" panose="020F0502020204030203" pitchFamily="34" charset="0"/>
                <a:ea typeface="Lato" panose="020F0502020204030203" pitchFamily="34" charset="0"/>
                <a:cs typeface="Lato" panose="020F0502020204030203" pitchFamily="34" charset="0"/>
              </a:rPr>
              <a:t>You will receive a </a:t>
            </a:r>
            <a:r>
              <a:rPr lang="en-GB" b="1" i="1" noProof="0" dirty="0">
                <a:solidFill>
                  <a:srgbClr val="1F3F5B"/>
                </a:solidFill>
                <a:latin typeface="Lato" panose="020F0502020204030203" pitchFamily="34" charset="0"/>
                <a:ea typeface="Lato" panose="020F0502020204030203" pitchFamily="34" charset="0"/>
                <a:cs typeface="Lato" panose="020F0502020204030203" pitchFamily="34" charset="0"/>
              </a:rPr>
              <a:t>Case Reference Number, </a:t>
            </a:r>
            <a:r>
              <a:rPr lang="en-GB" noProof="0" dirty="0">
                <a:solidFill>
                  <a:srgbClr val="1F3F5B"/>
                </a:solidFill>
                <a:latin typeface="Lato" panose="020F0502020204030203" pitchFamily="34" charset="0"/>
                <a:ea typeface="Lato" panose="020F0502020204030203" pitchFamily="34" charset="0"/>
                <a:cs typeface="Lato" panose="020F0502020204030203" pitchFamily="34" charset="0"/>
              </a:rPr>
              <a:t>which can be used</a:t>
            </a:r>
            <a:r>
              <a:rPr lang="en-GB" b="1" i="1" noProof="0" dirty="0">
                <a:solidFill>
                  <a:srgbClr val="1F3F5B"/>
                </a:solidFill>
                <a:latin typeface="Lato" panose="020F0502020204030203" pitchFamily="34" charset="0"/>
                <a:ea typeface="Lato" panose="020F0502020204030203" pitchFamily="34" charset="0"/>
                <a:cs typeface="Lato" panose="020F0502020204030203" pitchFamily="34" charset="0"/>
              </a:rPr>
              <a:t> </a:t>
            </a:r>
            <a:r>
              <a:rPr lang="en-GB" noProof="0" dirty="0">
                <a:solidFill>
                  <a:srgbClr val="1F3F5B"/>
                </a:solidFill>
                <a:latin typeface="Lato" panose="020F0502020204030203" pitchFamily="34" charset="0"/>
                <a:ea typeface="Lato" panose="020F0502020204030203" pitchFamily="34" charset="0"/>
                <a:cs typeface="Lato" panose="020F0502020204030203" pitchFamily="34" charset="0"/>
              </a:rPr>
              <a:t>if you want to query the application.</a:t>
            </a:r>
          </a:p>
          <a:p>
            <a:pPr marL="457200" lvl="1" indent="0"/>
            <a:endParaRPr lang="en-GB" noProof="0" dirty="0">
              <a:solidFill>
                <a:srgbClr val="004B7E"/>
              </a:solidFill>
            </a:endParaRPr>
          </a:p>
          <a:p>
            <a:pPr marL="457200" lvl="1" indent="0"/>
            <a:endParaRPr lang="en-GB" noProof="0" dirty="0">
              <a:solidFill>
                <a:srgbClr val="FF0000"/>
              </a:solidFill>
            </a:endParaRPr>
          </a:p>
          <a:p>
            <a:pPr marL="457200" lvl="1" indent="0"/>
            <a:endParaRPr lang="en-GB" noProof="0" dirty="0">
              <a:solidFill>
                <a:srgbClr val="FF0000"/>
              </a:solidFill>
            </a:endParaRPr>
          </a:p>
          <a:p>
            <a:pPr marL="457200" lvl="1" indent="0"/>
            <a:endParaRPr lang="en-GB" noProof="0" dirty="0">
              <a:solidFill>
                <a:srgbClr val="FF0000"/>
              </a:solidFill>
            </a:endParaRPr>
          </a:p>
          <a:p>
            <a:pPr marL="457200" lvl="1" indent="0"/>
            <a:endParaRPr lang="en-GB" noProof="0" dirty="0">
              <a:solidFill>
                <a:srgbClr val="FF0000"/>
              </a:solidFill>
            </a:endParaRPr>
          </a:p>
          <a:p>
            <a:pPr marL="457200" lvl="1" indent="0"/>
            <a:endParaRPr lang="en-GB" noProof="0" dirty="0">
              <a:solidFill>
                <a:srgbClr val="FF0000"/>
              </a:solidFill>
            </a:endParaRPr>
          </a:p>
        </p:txBody>
      </p:sp>
      <p:grpSp>
        <p:nvGrpSpPr>
          <p:cNvPr id="3" name="Group 2">
            <a:extLst>
              <a:ext uri="{FF2B5EF4-FFF2-40B4-BE49-F238E27FC236}">
                <a16:creationId xmlns:a16="http://schemas.microsoft.com/office/drawing/2014/main" id="{045B2AAC-F809-4936-E2B9-8A32F7117541}"/>
              </a:ext>
            </a:extLst>
          </p:cNvPr>
          <p:cNvGrpSpPr/>
          <p:nvPr/>
        </p:nvGrpSpPr>
        <p:grpSpPr>
          <a:xfrm>
            <a:off x="-1" y="1393903"/>
            <a:ext cx="11876049" cy="4461466"/>
            <a:chOff x="1079815" y="1436559"/>
            <a:chExt cx="9829800" cy="3984879"/>
          </a:xfrm>
        </p:grpSpPr>
        <p:pic>
          <p:nvPicPr>
            <p:cNvPr id="4" name="Picture 3">
              <a:extLst>
                <a:ext uri="{FF2B5EF4-FFF2-40B4-BE49-F238E27FC236}">
                  <a16:creationId xmlns:a16="http://schemas.microsoft.com/office/drawing/2014/main" id="{511C17D9-F6C4-EFCD-A3BC-2ABE86E520E0}"/>
                </a:ext>
              </a:extLst>
            </p:cNvPr>
            <p:cNvPicPr>
              <a:picLocks noChangeAspect="1"/>
            </p:cNvPicPr>
            <p:nvPr/>
          </p:nvPicPr>
          <p:blipFill>
            <a:blip r:embed="rId3"/>
            <a:stretch>
              <a:fillRect/>
            </a:stretch>
          </p:blipFill>
          <p:spPr>
            <a:xfrm>
              <a:off x="1079815" y="1436559"/>
              <a:ext cx="9829800" cy="3984879"/>
            </a:xfrm>
            <a:prstGeom prst="rect">
              <a:avLst/>
            </a:prstGeom>
          </p:spPr>
        </p:pic>
        <p:sp>
          <p:nvSpPr>
            <p:cNvPr id="6" name="Right Arrow 1">
              <a:extLst>
                <a:ext uri="{FF2B5EF4-FFF2-40B4-BE49-F238E27FC236}">
                  <a16:creationId xmlns:a16="http://schemas.microsoft.com/office/drawing/2014/main" id="{07984840-7EEB-B236-8397-5511358668EF}"/>
                </a:ext>
              </a:extLst>
            </p:cNvPr>
            <p:cNvSpPr/>
            <p:nvPr/>
          </p:nvSpPr>
          <p:spPr>
            <a:xfrm rot="16200000" flipV="1">
              <a:off x="4996882" y="4183705"/>
              <a:ext cx="616377" cy="395217"/>
            </a:xfrm>
            <a:prstGeom prst="rightArrow">
              <a:avLst>
                <a:gd name="adj1" fmla="val 41023"/>
                <a:gd name="adj2" fmla="val 4102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8" name="Rectangle 7">
              <a:extLst>
                <a:ext uri="{FF2B5EF4-FFF2-40B4-BE49-F238E27FC236}">
                  <a16:creationId xmlns:a16="http://schemas.microsoft.com/office/drawing/2014/main" id="{29ECE814-4D06-487A-55DA-325B738E31CF}"/>
                </a:ext>
              </a:extLst>
            </p:cNvPr>
            <p:cNvSpPr/>
            <p:nvPr/>
          </p:nvSpPr>
          <p:spPr>
            <a:xfrm>
              <a:off x="4790367" y="3562350"/>
              <a:ext cx="1029408" cy="39521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sp>
        <p:nvSpPr>
          <p:cNvPr id="9" name="Rectangle 8">
            <a:extLst>
              <a:ext uri="{FF2B5EF4-FFF2-40B4-BE49-F238E27FC236}">
                <a16:creationId xmlns:a16="http://schemas.microsoft.com/office/drawing/2014/main" id="{51BEB5E1-BBC2-7CD8-D0C9-322AD75A000A}"/>
              </a:ext>
            </a:extLst>
          </p:cNvPr>
          <p:cNvSpPr/>
          <p:nvPr/>
        </p:nvSpPr>
        <p:spPr>
          <a:xfrm>
            <a:off x="128096" y="2219785"/>
            <a:ext cx="595498" cy="147765"/>
          </a:xfrm>
          <a:prstGeom prst="rect">
            <a:avLst/>
          </a:prstGeom>
          <a:solidFill>
            <a:srgbClr val="0055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18F6E281-3956-E3FE-E12C-61E2DBED6A6C}"/>
              </a:ext>
            </a:extLst>
          </p:cNvPr>
          <p:cNvSpPr/>
          <p:nvPr/>
        </p:nvSpPr>
        <p:spPr>
          <a:xfrm>
            <a:off x="128096" y="2552700"/>
            <a:ext cx="760904" cy="101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8C14F514-03EF-63F1-3723-92506DF0F7DD}"/>
              </a:ext>
            </a:extLst>
          </p:cNvPr>
          <p:cNvSpPr/>
          <p:nvPr/>
        </p:nvSpPr>
        <p:spPr>
          <a:xfrm>
            <a:off x="4021162" y="3018627"/>
            <a:ext cx="714034" cy="143673"/>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a:extLst>
              <a:ext uri="{FF2B5EF4-FFF2-40B4-BE49-F238E27FC236}">
                <a16:creationId xmlns:a16="http://schemas.microsoft.com/office/drawing/2014/main" id="{E79BD72F-6B36-E9FA-4567-51DE3E4D9547}"/>
              </a:ext>
            </a:extLst>
          </p:cNvPr>
          <p:cNvSpPr/>
          <p:nvPr/>
        </p:nvSpPr>
        <p:spPr>
          <a:xfrm>
            <a:off x="4021161" y="2889249"/>
            <a:ext cx="842131" cy="171450"/>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Rectangle 9">
            <a:extLst>
              <a:ext uri="{FF2B5EF4-FFF2-40B4-BE49-F238E27FC236}">
                <a16:creationId xmlns:a16="http://schemas.microsoft.com/office/drawing/2014/main" id="{99CB5795-0F72-659F-3A61-0A727D793458}"/>
              </a:ext>
            </a:extLst>
          </p:cNvPr>
          <p:cNvSpPr/>
          <p:nvPr/>
        </p:nvSpPr>
        <p:spPr>
          <a:xfrm>
            <a:off x="4065087" y="3464672"/>
            <a:ext cx="882275" cy="143673"/>
          </a:xfrm>
          <a:prstGeom prst="rect">
            <a:avLst/>
          </a:prstGeom>
          <a:solidFill>
            <a:srgbClr val="F3F3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467D6FE4-6DB6-532F-634B-AAE10B04502C}"/>
              </a:ext>
            </a:extLst>
          </p:cNvPr>
          <p:cNvSpPr/>
          <p:nvPr/>
        </p:nvSpPr>
        <p:spPr>
          <a:xfrm>
            <a:off x="2484761" y="1890590"/>
            <a:ext cx="1048147" cy="217611"/>
          </a:xfrm>
          <a:prstGeom prst="rect">
            <a:avLst/>
          </a:prstGeom>
          <a:solidFill>
            <a:srgbClr val="FAF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Rectangle 6">
            <a:extLst>
              <a:ext uri="{FF2B5EF4-FFF2-40B4-BE49-F238E27FC236}">
                <a16:creationId xmlns:a16="http://schemas.microsoft.com/office/drawing/2014/main" id="{4DF163DE-8A9B-AD37-DCB1-34CB16545DD6}"/>
              </a:ext>
            </a:extLst>
          </p:cNvPr>
          <p:cNvSpPr/>
          <p:nvPr/>
        </p:nvSpPr>
        <p:spPr>
          <a:xfrm>
            <a:off x="1740876" y="1943132"/>
            <a:ext cx="743885" cy="1125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a:extLst>
              <a:ext uri="{FF2B5EF4-FFF2-40B4-BE49-F238E27FC236}">
                <a16:creationId xmlns:a16="http://schemas.microsoft.com/office/drawing/2014/main" id="{65B42318-055D-0F02-41F0-38FA0AE4471F}"/>
              </a:ext>
            </a:extLst>
          </p:cNvPr>
          <p:cNvSpPr/>
          <p:nvPr/>
        </p:nvSpPr>
        <p:spPr>
          <a:xfrm>
            <a:off x="301083" y="576153"/>
            <a:ext cx="880945" cy="3445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7" name="Picture 16">
            <a:extLst>
              <a:ext uri="{FF2B5EF4-FFF2-40B4-BE49-F238E27FC236}">
                <a16:creationId xmlns:a16="http://schemas.microsoft.com/office/drawing/2014/main" id="{87F94C56-6590-3CC2-8262-D9DAF62FBB24}"/>
              </a:ext>
            </a:extLst>
          </p:cNvPr>
          <p:cNvPicPr>
            <a:picLocks noChangeAspect="1"/>
          </p:cNvPicPr>
          <p:nvPr/>
        </p:nvPicPr>
        <p:blipFill>
          <a:blip r:embed="rId4"/>
          <a:stretch>
            <a:fillRect/>
          </a:stretch>
        </p:blipFill>
        <p:spPr>
          <a:xfrm>
            <a:off x="39545" y="41823"/>
            <a:ext cx="8131245" cy="929721"/>
          </a:xfrm>
          <a:prstGeom prst="rect">
            <a:avLst/>
          </a:prstGeom>
        </p:spPr>
      </p:pic>
      <p:sp>
        <p:nvSpPr>
          <p:cNvPr id="5" name="Title 1">
            <a:extLst>
              <a:ext uri="{FF2B5EF4-FFF2-40B4-BE49-F238E27FC236}">
                <a16:creationId xmlns:a16="http://schemas.microsoft.com/office/drawing/2014/main" id="{376D68AF-B3F0-ADF0-922F-2383D8660798}"/>
              </a:ext>
            </a:extLst>
          </p:cNvPr>
          <p:cNvSpPr txBox="1">
            <a:spLocks/>
          </p:cNvSpPr>
          <p:nvPr/>
        </p:nvSpPr>
        <p:spPr>
          <a:xfrm>
            <a:off x="3441748" y="205727"/>
            <a:ext cx="6809809" cy="532606"/>
          </a:xfrm>
          <a:prstGeom prst="rect">
            <a:avLst/>
          </a:prstGeom>
        </p:spPr>
        <p:txBody>
          <a:bodyPr vert="horz" lIns="91440" tIns="45720" rIns="91440" bIns="45720" rtlCol="0" anchor="t">
            <a:normAutofit fontScale="85000" lnSpcReduction="10000"/>
          </a:bodyPr>
          <a:lstStyle>
            <a:lvl1pPr>
              <a:lnSpc>
                <a:spcPct val="90000"/>
              </a:lnSpc>
              <a:spcBef>
                <a:spcPct val="0"/>
              </a:spcBef>
              <a:buNone/>
              <a:defRPr sz="2800" b="1" i="0">
                <a:solidFill>
                  <a:srgbClr val="005087"/>
                </a:solidFill>
                <a:latin typeface="Lato" panose="020F0502020204030203" pitchFamily="34" charset="77"/>
                <a:ea typeface="+mj-ea"/>
                <a:cs typeface="+mj-cs"/>
              </a:defRPr>
            </a:lvl1pPr>
          </a:lstStyle>
          <a:p>
            <a:r>
              <a:rPr lang="en-US" dirty="0"/>
              <a:t> Capture Diesel Refund Registration Application</a:t>
            </a:r>
          </a:p>
        </p:txBody>
      </p:sp>
      <p:sp>
        <p:nvSpPr>
          <p:cNvPr id="18" name="Oval 17">
            <a:extLst>
              <a:ext uri="{FF2B5EF4-FFF2-40B4-BE49-F238E27FC236}">
                <a16:creationId xmlns:a16="http://schemas.microsoft.com/office/drawing/2014/main" id="{87CD8EAC-507C-FCA2-BE5A-DDE49DEC3AC8}"/>
              </a:ext>
            </a:extLst>
          </p:cNvPr>
          <p:cNvSpPr/>
          <p:nvPr/>
        </p:nvSpPr>
        <p:spPr>
          <a:xfrm>
            <a:off x="5343562" y="574429"/>
            <a:ext cx="256478" cy="30443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9" name="Oval 18">
            <a:extLst>
              <a:ext uri="{FF2B5EF4-FFF2-40B4-BE49-F238E27FC236}">
                <a16:creationId xmlns:a16="http://schemas.microsoft.com/office/drawing/2014/main" id="{7392EAD2-DCA2-7566-ABD5-C70E2028CFC1}"/>
              </a:ext>
            </a:extLst>
          </p:cNvPr>
          <p:cNvSpPr/>
          <p:nvPr/>
        </p:nvSpPr>
        <p:spPr>
          <a:xfrm>
            <a:off x="5471800" y="752050"/>
            <a:ext cx="382589" cy="26764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1" name="Picture 20">
            <a:extLst>
              <a:ext uri="{FF2B5EF4-FFF2-40B4-BE49-F238E27FC236}">
                <a16:creationId xmlns:a16="http://schemas.microsoft.com/office/drawing/2014/main" id="{CB422E04-7780-8F96-CF5A-8F8D523A6A61}"/>
              </a:ext>
            </a:extLst>
          </p:cNvPr>
          <p:cNvPicPr>
            <a:picLocks noChangeAspect="1"/>
          </p:cNvPicPr>
          <p:nvPr/>
        </p:nvPicPr>
        <p:blipFill>
          <a:blip r:embed="rId5"/>
          <a:stretch>
            <a:fillRect/>
          </a:stretch>
        </p:blipFill>
        <p:spPr>
          <a:xfrm>
            <a:off x="0" y="6098859"/>
            <a:ext cx="12192000" cy="738187"/>
          </a:xfrm>
          <a:prstGeom prst="rect">
            <a:avLst/>
          </a:prstGeom>
        </p:spPr>
      </p:pic>
    </p:spTree>
    <p:extLst>
      <p:ext uri="{BB962C8B-B14F-4D97-AF65-F5344CB8AC3E}">
        <p14:creationId xmlns:p14="http://schemas.microsoft.com/office/powerpoint/2010/main" val="326437463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41657-1672-CC47-A3C8-128D72AD7F35}"/>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172C5B5B-7187-E326-C194-45D0C26ED14D}"/>
              </a:ext>
            </a:extLst>
          </p:cNvPr>
          <p:cNvPicPr>
            <a:picLocks noChangeAspect="1"/>
          </p:cNvPicPr>
          <p:nvPr/>
        </p:nvPicPr>
        <p:blipFill>
          <a:blip r:embed="rId3"/>
          <a:stretch>
            <a:fillRect/>
          </a:stretch>
        </p:blipFill>
        <p:spPr>
          <a:xfrm>
            <a:off x="1" y="6083531"/>
            <a:ext cx="12192000" cy="738187"/>
          </a:xfrm>
          <a:prstGeom prst="rect">
            <a:avLst/>
          </a:prstGeom>
        </p:spPr>
      </p:pic>
      <p:sp>
        <p:nvSpPr>
          <p:cNvPr id="2" name="TextBox 7">
            <a:extLst>
              <a:ext uri="{FF2B5EF4-FFF2-40B4-BE49-F238E27FC236}">
                <a16:creationId xmlns:a16="http://schemas.microsoft.com/office/drawing/2014/main" id="{80EC6435-C3BF-5631-04B8-6333D2FDBE2D}"/>
              </a:ext>
            </a:extLst>
          </p:cNvPr>
          <p:cNvSpPr txBox="1">
            <a:spLocks noChangeArrowheads="1"/>
          </p:cNvSpPr>
          <p:nvPr/>
        </p:nvSpPr>
        <p:spPr bwMode="auto">
          <a:xfrm>
            <a:off x="476370" y="842738"/>
            <a:ext cx="10435144" cy="527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285750" lvl="0" indent="-285750">
              <a:buFont typeface="Arial" panose="020B0604020202020204" pitchFamily="34" charset="0"/>
              <a:buChar char="•"/>
            </a:pPr>
            <a:r>
              <a:rPr lang="en-GB" sz="1600" noProof="0" dirty="0">
                <a:solidFill>
                  <a:srgbClr val="1F3F5B"/>
                </a:solidFill>
                <a:latin typeface="Lato" panose="020F0502020204030203" pitchFamily="34" charset="0"/>
                <a:ea typeface="Lato" panose="020F0502020204030203" pitchFamily="34" charset="0"/>
                <a:cs typeface="Lato" panose="020F0502020204030203" pitchFamily="34" charset="0"/>
              </a:rPr>
              <a:t>Navigate to the “</a:t>
            </a:r>
            <a:r>
              <a:rPr lang="en-GB" sz="1600" b="1" i="1" noProof="0" dirty="0">
                <a:solidFill>
                  <a:srgbClr val="1F3F5B"/>
                </a:solidFill>
                <a:latin typeface="Lato" panose="020F0502020204030203" pitchFamily="34" charset="0"/>
                <a:ea typeface="Lato" panose="020F0502020204030203" pitchFamily="34" charset="0"/>
                <a:cs typeface="Lato" panose="020F0502020204030203" pitchFamily="34" charset="0"/>
              </a:rPr>
              <a:t>SARS Correspondence</a:t>
            </a:r>
            <a:r>
              <a:rPr lang="en-GB" sz="1600" noProof="0" dirty="0">
                <a:solidFill>
                  <a:srgbClr val="1F3F5B"/>
                </a:solidFill>
                <a:latin typeface="Lato" panose="020F0502020204030203" pitchFamily="34" charset="0"/>
                <a:ea typeface="Lato" panose="020F0502020204030203" pitchFamily="34" charset="0"/>
                <a:cs typeface="Lato" panose="020F0502020204030203" pitchFamily="34" charset="0"/>
              </a:rPr>
              <a:t>” tab and click “Search Correspondence”.</a:t>
            </a:r>
          </a:p>
          <a:p>
            <a:pPr marL="285750" lvl="0" indent="-285750">
              <a:buFont typeface="Arial" panose="020B0604020202020204" pitchFamily="34" charset="0"/>
              <a:buChar char="•"/>
            </a:pPr>
            <a:r>
              <a:rPr lang="en-GB" sz="1600" noProof="0" dirty="0">
                <a:solidFill>
                  <a:srgbClr val="1F3F5B"/>
                </a:solidFill>
                <a:latin typeface="Lato" panose="020F0502020204030203" pitchFamily="34" charset="0"/>
                <a:ea typeface="Lato" panose="020F0502020204030203" pitchFamily="34" charset="0"/>
                <a:cs typeface="Lato" panose="020F0502020204030203" pitchFamily="34" charset="0"/>
              </a:rPr>
              <a:t>You will see an acknowledgement letter for your application as well as a “Request for Supporting Documents” letter, indicating all the documents </a:t>
            </a:r>
            <a:r>
              <a:rPr lang="en-GB" sz="1600" dirty="0">
                <a:solidFill>
                  <a:srgbClr val="1F3F5B"/>
                </a:solidFill>
                <a:latin typeface="Lato" panose="020F0502020204030203" pitchFamily="34" charset="0"/>
                <a:ea typeface="Lato" panose="020F0502020204030203" pitchFamily="34" charset="0"/>
                <a:cs typeface="Lato" panose="020F0502020204030203" pitchFamily="34" charset="0"/>
              </a:rPr>
              <a:t>required </a:t>
            </a:r>
            <a:r>
              <a:rPr lang="en-GB" sz="1600" noProof="0" dirty="0">
                <a:solidFill>
                  <a:srgbClr val="1F3F5B"/>
                </a:solidFill>
                <a:latin typeface="Lato" panose="020F0502020204030203" pitchFamily="34" charset="0"/>
                <a:ea typeface="Lato" panose="020F0502020204030203" pitchFamily="34" charset="0"/>
                <a:cs typeface="Lato" panose="020F0502020204030203" pitchFamily="34" charset="0"/>
              </a:rPr>
              <a:t>for your application.</a:t>
            </a:r>
          </a:p>
          <a:p>
            <a:pPr marL="285750" lvl="0" indent="-285750">
              <a:buFont typeface="Arial" panose="020B0604020202020204" pitchFamily="34" charset="0"/>
              <a:buChar char="•"/>
            </a:pPr>
            <a:r>
              <a:rPr lang="en-GB" sz="1600" noProof="0" dirty="0">
                <a:solidFill>
                  <a:srgbClr val="1F3F5B"/>
                </a:solidFill>
                <a:latin typeface="Lato" panose="020F0502020204030203" pitchFamily="34" charset="0"/>
                <a:ea typeface="Lato" panose="020F0502020204030203" pitchFamily="34" charset="0"/>
                <a:cs typeface="Lato" panose="020F0502020204030203" pitchFamily="34" charset="0"/>
              </a:rPr>
              <a:t>Submit these using the “Upload” button or the SARS SOQS channel.</a:t>
            </a:r>
          </a:p>
          <a:p>
            <a:pPr marL="457200" lvl="1" indent="0"/>
            <a:endParaRPr lang="en-GB" sz="1600"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endParaRPr>
          </a:p>
          <a:p>
            <a:pPr marL="457200" lvl="1" indent="0"/>
            <a:endParaRPr lang="en-GB" noProof="0" dirty="0">
              <a:solidFill>
                <a:srgbClr val="FF0000"/>
              </a:solidFill>
            </a:endParaRPr>
          </a:p>
          <a:p>
            <a:pPr marL="457200" lvl="1" indent="0"/>
            <a:endParaRPr lang="en-GB" noProof="0" dirty="0">
              <a:solidFill>
                <a:srgbClr val="FF0000"/>
              </a:solidFill>
            </a:endParaRPr>
          </a:p>
          <a:p>
            <a:pPr marL="457200" lvl="1" indent="0"/>
            <a:endParaRPr lang="en-GB" noProof="0" dirty="0">
              <a:solidFill>
                <a:srgbClr val="FF0000"/>
              </a:solidFill>
            </a:endParaRPr>
          </a:p>
        </p:txBody>
      </p:sp>
      <p:grpSp>
        <p:nvGrpSpPr>
          <p:cNvPr id="3" name="Group 2">
            <a:extLst>
              <a:ext uri="{FF2B5EF4-FFF2-40B4-BE49-F238E27FC236}">
                <a16:creationId xmlns:a16="http://schemas.microsoft.com/office/drawing/2014/main" id="{4950D84B-4E9A-E9D5-A090-BF772126A728}"/>
              </a:ext>
            </a:extLst>
          </p:cNvPr>
          <p:cNvGrpSpPr/>
          <p:nvPr/>
        </p:nvGrpSpPr>
        <p:grpSpPr>
          <a:xfrm>
            <a:off x="-706757" y="1928079"/>
            <a:ext cx="11345194" cy="4062301"/>
            <a:chOff x="1165455" y="1819275"/>
            <a:chExt cx="9964353" cy="4247673"/>
          </a:xfrm>
        </p:grpSpPr>
        <p:pic>
          <p:nvPicPr>
            <p:cNvPr id="4" name="Picture 3">
              <a:extLst>
                <a:ext uri="{FF2B5EF4-FFF2-40B4-BE49-F238E27FC236}">
                  <a16:creationId xmlns:a16="http://schemas.microsoft.com/office/drawing/2014/main" id="{0BD27CFF-4489-BA37-4FD8-D0B310ADF7F6}"/>
                </a:ext>
              </a:extLst>
            </p:cNvPr>
            <p:cNvPicPr>
              <a:picLocks noChangeAspect="1"/>
            </p:cNvPicPr>
            <p:nvPr/>
          </p:nvPicPr>
          <p:blipFill>
            <a:blip r:embed="rId4"/>
            <a:stretch>
              <a:fillRect/>
            </a:stretch>
          </p:blipFill>
          <p:spPr>
            <a:xfrm>
              <a:off x="1908736" y="1819275"/>
              <a:ext cx="9184810" cy="4247673"/>
            </a:xfrm>
            <a:prstGeom prst="rect">
              <a:avLst/>
            </a:prstGeom>
          </p:spPr>
        </p:pic>
        <p:sp>
          <p:nvSpPr>
            <p:cNvPr id="6" name="Right Arrow 1">
              <a:extLst>
                <a:ext uri="{FF2B5EF4-FFF2-40B4-BE49-F238E27FC236}">
                  <a16:creationId xmlns:a16="http://schemas.microsoft.com/office/drawing/2014/main" id="{BCDD9D79-D2CE-6943-C06A-0EFB0E463A26}"/>
                </a:ext>
              </a:extLst>
            </p:cNvPr>
            <p:cNvSpPr/>
            <p:nvPr/>
          </p:nvSpPr>
          <p:spPr>
            <a:xfrm flipV="1">
              <a:off x="1165455" y="3557984"/>
              <a:ext cx="616377" cy="257970"/>
            </a:xfrm>
            <a:prstGeom prst="rightArrow">
              <a:avLst>
                <a:gd name="adj1" fmla="val 41023"/>
                <a:gd name="adj2" fmla="val 4102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8" name="Right Arrow 1">
              <a:extLst>
                <a:ext uri="{FF2B5EF4-FFF2-40B4-BE49-F238E27FC236}">
                  <a16:creationId xmlns:a16="http://schemas.microsoft.com/office/drawing/2014/main" id="{C58A67B3-974A-302B-65EC-AA1FB866CDF0}"/>
                </a:ext>
              </a:extLst>
            </p:cNvPr>
            <p:cNvSpPr/>
            <p:nvPr/>
          </p:nvSpPr>
          <p:spPr>
            <a:xfrm rot="10800000" flipV="1">
              <a:off x="10283264" y="5476080"/>
              <a:ext cx="578277" cy="305595"/>
            </a:xfrm>
            <a:prstGeom prst="rightArrow">
              <a:avLst>
                <a:gd name="adj1" fmla="val 41023"/>
                <a:gd name="adj2" fmla="val 4102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 name="Right Arrow 1">
              <a:extLst>
                <a:ext uri="{FF2B5EF4-FFF2-40B4-BE49-F238E27FC236}">
                  <a16:creationId xmlns:a16="http://schemas.microsoft.com/office/drawing/2014/main" id="{1854FD96-4A3B-B7C4-F034-8BB5EFFE243E}"/>
                </a:ext>
              </a:extLst>
            </p:cNvPr>
            <p:cNvSpPr/>
            <p:nvPr/>
          </p:nvSpPr>
          <p:spPr>
            <a:xfrm flipV="1">
              <a:off x="1256097" y="3814126"/>
              <a:ext cx="616377" cy="257970"/>
            </a:xfrm>
            <a:prstGeom prst="rightArrow">
              <a:avLst>
                <a:gd name="adj1" fmla="val 41023"/>
                <a:gd name="adj2" fmla="val 4102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0" name="Right Arrow 1">
              <a:extLst>
                <a:ext uri="{FF2B5EF4-FFF2-40B4-BE49-F238E27FC236}">
                  <a16:creationId xmlns:a16="http://schemas.microsoft.com/office/drawing/2014/main" id="{E376E474-7304-C3F6-5AEF-82EE7E4CB154}"/>
                </a:ext>
              </a:extLst>
            </p:cNvPr>
            <p:cNvSpPr/>
            <p:nvPr/>
          </p:nvSpPr>
          <p:spPr>
            <a:xfrm rot="10800000" flipV="1">
              <a:off x="10551531" y="5186675"/>
              <a:ext cx="578277" cy="305595"/>
            </a:xfrm>
            <a:prstGeom prst="rightArrow">
              <a:avLst>
                <a:gd name="adj1" fmla="val 41023"/>
                <a:gd name="adj2" fmla="val 4102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sp>
        <p:nvSpPr>
          <p:cNvPr id="11" name="Rectangle 10">
            <a:extLst>
              <a:ext uri="{FF2B5EF4-FFF2-40B4-BE49-F238E27FC236}">
                <a16:creationId xmlns:a16="http://schemas.microsoft.com/office/drawing/2014/main" id="{A7086DCC-6756-D6BB-8C0E-23E826BEB24C}"/>
              </a:ext>
            </a:extLst>
          </p:cNvPr>
          <p:cNvSpPr/>
          <p:nvPr/>
        </p:nvSpPr>
        <p:spPr>
          <a:xfrm>
            <a:off x="154768" y="2657445"/>
            <a:ext cx="714034" cy="101600"/>
          </a:xfrm>
          <a:prstGeom prst="rect">
            <a:avLst/>
          </a:prstGeom>
          <a:solidFill>
            <a:srgbClr val="0055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79BDCD84-8C87-9E76-7E65-B5412C533CEF}"/>
              </a:ext>
            </a:extLst>
          </p:cNvPr>
          <p:cNvSpPr/>
          <p:nvPr/>
        </p:nvSpPr>
        <p:spPr>
          <a:xfrm flipH="1">
            <a:off x="274884" y="2966218"/>
            <a:ext cx="837978" cy="154008"/>
          </a:xfrm>
          <a:prstGeom prst="rect">
            <a:avLst/>
          </a:prstGeom>
          <a:solidFill>
            <a:srgbClr val="0055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5" name="Rectangle 14">
            <a:extLst>
              <a:ext uri="{FF2B5EF4-FFF2-40B4-BE49-F238E27FC236}">
                <a16:creationId xmlns:a16="http://schemas.microsoft.com/office/drawing/2014/main" id="{4A6506E6-8CE1-3945-8726-3179A421CCB5}"/>
              </a:ext>
            </a:extLst>
          </p:cNvPr>
          <p:cNvSpPr/>
          <p:nvPr/>
        </p:nvSpPr>
        <p:spPr>
          <a:xfrm>
            <a:off x="3525862" y="2009774"/>
            <a:ext cx="842938" cy="11112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a:extLst>
              <a:ext uri="{FF2B5EF4-FFF2-40B4-BE49-F238E27FC236}">
                <a16:creationId xmlns:a16="http://schemas.microsoft.com/office/drawing/2014/main" id="{37FF09E2-7C80-A255-9103-3FB36ADDADB7}"/>
              </a:ext>
            </a:extLst>
          </p:cNvPr>
          <p:cNvSpPr/>
          <p:nvPr/>
        </p:nvSpPr>
        <p:spPr>
          <a:xfrm>
            <a:off x="2285023" y="1969057"/>
            <a:ext cx="2083777" cy="1633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a:extLst>
              <a:ext uri="{FF2B5EF4-FFF2-40B4-BE49-F238E27FC236}">
                <a16:creationId xmlns:a16="http://schemas.microsoft.com/office/drawing/2014/main" id="{C6A179B1-6DD7-FF19-D939-D3309A35FD91}"/>
              </a:ext>
            </a:extLst>
          </p:cNvPr>
          <p:cNvSpPr/>
          <p:nvPr/>
        </p:nvSpPr>
        <p:spPr>
          <a:xfrm>
            <a:off x="3655877" y="5623707"/>
            <a:ext cx="626191" cy="1633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10ECF6D9-7CCF-4DBE-DD85-A2CF6FB9A2B1}"/>
              </a:ext>
            </a:extLst>
          </p:cNvPr>
          <p:cNvSpPr/>
          <p:nvPr/>
        </p:nvSpPr>
        <p:spPr>
          <a:xfrm>
            <a:off x="332718" y="3327399"/>
            <a:ext cx="714034" cy="101600"/>
          </a:xfrm>
          <a:prstGeom prst="rect">
            <a:avLst/>
          </a:prstGeom>
          <a:ln>
            <a:solidFill>
              <a:srgbClr val="0050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Rectangle 16">
            <a:extLst>
              <a:ext uri="{FF2B5EF4-FFF2-40B4-BE49-F238E27FC236}">
                <a16:creationId xmlns:a16="http://schemas.microsoft.com/office/drawing/2014/main" id="{E98B3DA2-F317-634D-547B-98B925D2FE34}"/>
              </a:ext>
            </a:extLst>
          </p:cNvPr>
          <p:cNvSpPr/>
          <p:nvPr/>
        </p:nvSpPr>
        <p:spPr>
          <a:xfrm>
            <a:off x="441970" y="3636174"/>
            <a:ext cx="714034" cy="101600"/>
          </a:xfrm>
          <a:prstGeom prst="rect">
            <a:avLst/>
          </a:prstGeom>
          <a:ln>
            <a:solidFill>
              <a:srgbClr val="0050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a:extLst>
              <a:ext uri="{FF2B5EF4-FFF2-40B4-BE49-F238E27FC236}">
                <a16:creationId xmlns:a16="http://schemas.microsoft.com/office/drawing/2014/main" id="{409E7065-E802-F498-9ABB-359926B9D4E4}"/>
              </a:ext>
            </a:extLst>
          </p:cNvPr>
          <p:cNvSpPr/>
          <p:nvPr/>
        </p:nvSpPr>
        <p:spPr>
          <a:xfrm>
            <a:off x="1975267" y="2544856"/>
            <a:ext cx="2083777" cy="1633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Rectangle 18">
            <a:extLst>
              <a:ext uri="{FF2B5EF4-FFF2-40B4-BE49-F238E27FC236}">
                <a16:creationId xmlns:a16="http://schemas.microsoft.com/office/drawing/2014/main" id="{96B9C669-7496-2356-2C5F-2AE6B853DB66}"/>
              </a:ext>
            </a:extLst>
          </p:cNvPr>
          <p:cNvSpPr/>
          <p:nvPr/>
        </p:nvSpPr>
        <p:spPr>
          <a:xfrm>
            <a:off x="274884" y="748145"/>
            <a:ext cx="992807" cy="12469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1" name="Picture 20">
            <a:extLst>
              <a:ext uri="{FF2B5EF4-FFF2-40B4-BE49-F238E27FC236}">
                <a16:creationId xmlns:a16="http://schemas.microsoft.com/office/drawing/2014/main" id="{79BF9323-395D-9167-CF6D-14F514E46B46}"/>
              </a:ext>
            </a:extLst>
          </p:cNvPr>
          <p:cNvPicPr>
            <a:picLocks noChangeAspect="1"/>
          </p:cNvPicPr>
          <p:nvPr/>
        </p:nvPicPr>
        <p:blipFill>
          <a:blip r:embed="rId5"/>
          <a:stretch>
            <a:fillRect/>
          </a:stretch>
        </p:blipFill>
        <p:spPr>
          <a:xfrm>
            <a:off x="631257" y="34310"/>
            <a:ext cx="6868731" cy="791514"/>
          </a:xfrm>
          <a:prstGeom prst="rect">
            <a:avLst/>
          </a:prstGeom>
        </p:spPr>
      </p:pic>
      <p:sp>
        <p:nvSpPr>
          <p:cNvPr id="5" name="Title 1">
            <a:extLst>
              <a:ext uri="{FF2B5EF4-FFF2-40B4-BE49-F238E27FC236}">
                <a16:creationId xmlns:a16="http://schemas.microsoft.com/office/drawing/2014/main" id="{322ED50E-BEFA-E13A-F289-71AB944E6AF9}"/>
              </a:ext>
            </a:extLst>
          </p:cNvPr>
          <p:cNvSpPr txBox="1">
            <a:spLocks/>
          </p:cNvSpPr>
          <p:nvPr/>
        </p:nvSpPr>
        <p:spPr>
          <a:xfrm>
            <a:off x="3697165" y="116176"/>
            <a:ext cx="6240446" cy="532606"/>
          </a:xfrm>
          <a:prstGeom prst="rect">
            <a:avLst/>
          </a:prstGeom>
        </p:spPr>
        <p:txBody>
          <a:bodyPr vert="horz" lIns="91440" tIns="45720" rIns="91440" bIns="45720" rtlCol="0" anchor="t">
            <a:noAutofit/>
          </a:bodyPr>
          <a:lstStyle>
            <a:lvl1pPr>
              <a:lnSpc>
                <a:spcPct val="90000"/>
              </a:lnSpc>
              <a:spcBef>
                <a:spcPct val="0"/>
              </a:spcBef>
              <a:buNone/>
              <a:defRPr sz="2800" b="1" i="0">
                <a:solidFill>
                  <a:srgbClr val="005087"/>
                </a:solidFill>
                <a:latin typeface="Lato" panose="020F0502020204030203" pitchFamily="34" charset="77"/>
                <a:ea typeface="+mj-ea"/>
                <a:cs typeface="+mj-cs"/>
              </a:defRPr>
            </a:lvl1pPr>
          </a:lstStyle>
          <a:p>
            <a:r>
              <a:rPr lang="en-ZA" sz="2400" dirty="0"/>
              <a:t>Request to Provide Supporting Documents</a:t>
            </a:r>
            <a:endParaRPr lang="en-US" sz="2400" dirty="0"/>
          </a:p>
        </p:txBody>
      </p:sp>
      <p:sp>
        <p:nvSpPr>
          <p:cNvPr id="16" name="Rectangle 15">
            <a:extLst>
              <a:ext uri="{FF2B5EF4-FFF2-40B4-BE49-F238E27FC236}">
                <a16:creationId xmlns:a16="http://schemas.microsoft.com/office/drawing/2014/main" id="{3D82A06B-6BAA-DFFC-6354-B227BB5FAA31}"/>
              </a:ext>
            </a:extLst>
          </p:cNvPr>
          <p:cNvSpPr/>
          <p:nvPr/>
        </p:nvSpPr>
        <p:spPr>
          <a:xfrm>
            <a:off x="2852530" y="5787096"/>
            <a:ext cx="539193" cy="938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Oval 19">
            <a:extLst>
              <a:ext uri="{FF2B5EF4-FFF2-40B4-BE49-F238E27FC236}">
                <a16:creationId xmlns:a16="http://schemas.microsoft.com/office/drawing/2014/main" id="{D72CFC96-96E3-9E5C-3920-34FD7CD102D8}"/>
              </a:ext>
            </a:extLst>
          </p:cNvPr>
          <p:cNvSpPr/>
          <p:nvPr/>
        </p:nvSpPr>
        <p:spPr>
          <a:xfrm>
            <a:off x="5181600" y="648782"/>
            <a:ext cx="487680" cy="1939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8411053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EC39E-AAEF-C061-EA5B-9C0A85F66513}"/>
            </a:ext>
          </a:extLst>
        </p:cNvPr>
        <p:cNvGrpSpPr/>
        <p:nvPr/>
      </p:nvGrpSpPr>
      <p:grpSpPr>
        <a:xfrm>
          <a:off x="0" y="0"/>
          <a:ext cx="0" cy="0"/>
          <a:chOff x="0" y="0"/>
          <a:chExt cx="0" cy="0"/>
        </a:xfrm>
      </p:grpSpPr>
      <p:sp>
        <p:nvSpPr>
          <p:cNvPr id="3" name="TextBox 7">
            <a:extLst>
              <a:ext uri="{FF2B5EF4-FFF2-40B4-BE49-F238E27FC236}">
                <a16:creationId xmlns:a16="http://schemas.microsoft.com/office/drawing/2014/main" id="{18E959D5-059C-555A-CDCA-67C37FE066C1}"/>
              </a:ext>
            </a:extLst>
          </p:cNvPr>
          <p:cNvSpPr txBox="1">
            <a:spLocks noChangeArrowheads="1"/>
          </p:cNvSpPr>
          <p:nvPr/>
        </p:nvSpPr>
        <p:spPr bwMode="auto">
          <a:xfrm>
            <a:off x="785306" y="1002925"/>
            <a:ext cx="10197326" cy="5275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285750" lvl="0" indent="-285750" algn="just">
              <a:spcBef>
                <a:spcPts val="600"/>
              </a:spcBef>
              <a:buFont typeface="Arial" panose="020B0604020202020204" pitchFamily="34" charset="0"/>
              <a:buChar char="•"/>
            </a:pPr>
            <a:r>
              <a:rPr lang="en-GB" noProof="0" dirty="0">
                <a:solidFill>
                  <a:srgbClr val="1F3F5B"/>
                </a:solidFill>
                <a:latin typeface="Lato" panose="020F0502020204030203" pitchFamily="34" charset="0"/>
                <a:ea typeface="Lato" panose="020F0502020204030203" pitchFamily="34" charset="0"/>
                <a:cs typeface="Lato" panose="020F0502020204030203" pitchFamily="34" charset="0"/>
              </a:rPr>
              <a:t>Once the application is processed, your final outcome letter will be available on the Search Correspondence screen.</a:t>
            </a:r>
          </a:p>
          <a:p>
            <a:pPr marL="285750" lvl="0" indent="-285750" algn="just">
              <a:spcBef>
                <a:spcPts val="600"/>
              </a:spcBef>
              <a:buFont typeface="Arial" panose="020B0604020202020204" pitchFamily="34" charset="0"/>
              <a:buChar char="•"/>
            </a:pPr>
            <a:r>
              <a:rPr lang="en-GB" noProof="0" dirty="0">
                <a:solidFill>
                  <a:srgbClr val="1F3F5B"/>
                </a:solidFill>
                <a:latin typeface="Lato" panose="020F0502020204030203" pitchFamily="34" charset="0"/>
                <a:ea typeface="Lato" panose="020F0502020204030203" pitchFamily="34" charset="0"/>
                <a:cs typeface="Lato" panose="020F0502020204030203" pitchFamily="34" charset="0"/>
              </a:rPr>
              <a:t>If necessary, you can amend your application to update any information by clicking on the application below. The form will open to view existing information as well as allow you to make any changes.</a:t>
            </a:r>
          </a:p>
          <a:p>
            <a:pPr marL="285750" lvl="0" indent="-285750" algn="just">
              <a:spcBef>
                <a:spcPts val="600"/>
              </a:spcBef>
              <a:buFont typeface="Arial" panose="020B0604020202020204" pitchFamily="34" charset="0"/>
              <a:buChar char="•"/>
            </a:pPr>
            <a:r>
              <a:rPr lang="en-GB" noProof="0" dirty="0">
                <a:solidFill>
                  <a:srgbClr val="1F3F5B"/>
                </a:solidFill>
                <a:latin typeface="Lato" panose="020F0502020204030203" pitchFamily="34" charset="0"/>
                <a:ea typeface="Lato" panose="020F0502020204030203" pitchFamily="34" charset="0"/>
                <a:cs typeface="Lato" panose="020F0502020204030203" pitchFamily="34" charset="0"/>
              </a:rPr>
              <a:t>You may even withdraw (cancel) categories or your entire registration by clicking on the “Withdraw” button.</a:t>
            </a:r>
          </a:p>
          <a:p>
            <a:pPr lvl="0"/>
            <a:endParaRPr lang="en-GB" noProof="0" dirty="0">
              <a:latin typeface="Lato" panose="020F0502020204030203" pitchFamily="34" charset="0"/>
              <a:ea typeface="Lato" panose="020F0502020204030203" pitchFamily="34" charset="0"/>
              <a:cs typeface="Lato" panose="020F0502020204030203" pitchFamily="34" charset="0"/>
            </a:endParaRPr>
          </a:p>
          <a:p>
            <a:pPr lvl="0"/>
            <a:endParaRPr lang="en-GB" noProof="0" dirty="0">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p:txBody>
      </p:sp>
      <p:pic>
        <p:nvPicPr>
          <p:cNvPr id="6" name="Picture 5">
            <a:extLst>
              <a:ext uri="{FF2B5EF4-FFF2-40B4-BE49-F238E27FC236}">
                <a16:creationId xmlns:a16="http://schemas.microsoft.com/office/drawing/2014/main" id="{8B879E1C-A7E0-26D4-7F1C-424C00CD01EA}"/>
              </a:ext>
            </a:extLst>
          </p:cNvPr>
          <p:cNvPicPr>
            <a:picLocks noChangeAspect="1"/>
          </p:cNvPicPr>
          <p:nvPr/>
        </p:nvPicPr>
        <p:blipFill>
          <a:blip r:embed="rId3" r:link="rId4" cstate="print">
            <a:extLst>
              <a:ext uri="{28A0092B-C50C-407E-A947-70E740481C1C}">
                <a14:useLocalDpi xmlns:a14="http://schemas.microsoft.com/office/drawing/2010/main" val="0"/>
              </a:ext>
            </a:extLst>
          </a:blip>
          <a:stretch>
            <a:fillRect/>
          </a:stretch>
        </p:blipFill>
        <p:spPr bwMode="auto">
          <a:xfrm>
            <a:off x="785306" y="3319882"/>
            <a:ext cx="10621388" cy="1970765"/>
          </a:xfrm>
          <a:prstGeom prst="rect">
            <a:avLst/>
          </a:prstGeom>
          <a:noFill/>
          <a:ln>
            <a:noFill/>
          </a:ln>
        </p:spPr>
      </p:pic>
      <p:sp>
        <p:nvSpPr>
          <p:cNvPr id="4" name="Rectangle 3">
            <a:extLst>
              <a:ext uri="{FF2B5EF4-FFF2-40B4-BE49-F238E27FC236}">
                <a16:creationId xmlns:a16="http://schemas.microsoft.com/office/drawing/2014/main" id="{80C79DF4-A3CA-28C9-007C-390EDF7A2AAA}"/>
              </a:ext>
            </a:extLst>
          </p:cNvPr>
          <p:cNvSpPr/>
          <p:nvPr/>
        </p:nvSpPr>
        <p:spPr>
          <a:xfrm>
            <a:off x="852351" y="4034626"/>
            <a:ext cx="714034" cy="191685"/>
          </a:xfrm>
          <a:prstGeom prst="rect">
            <a:avLst/>
          </a:prstGeom>
          <a:solidFill>
            <a:srgbClr val="0055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a:extLst>
              <a:ext uri="{FF2B5EF4-FFF2-40B4-BE49-F238E27FC236}">
                <a16:creationId xmlns:a16="http://schemas.microsoft.com/office/drawing/2014/main" id="{49DB1C34-01C8-1A4B-D323-889930D4EA5A}"/>
              </a:ext>
            </a:extLst>
          </p:cNvPr>
          <p:cNvSpPr/>
          <p:nvPr/>
        </p:nvSpPr>
        <p:spPr>
          <a:xfrm>
            <a:off x="852351" y="4356686"/>
            <a:ext cx="714034" cy="101600"/>
          </a:xfrm>
          <a:prstGeom prst="rect">
            <a:avLst/>
          </a:prstGeom>
          <a:solidFill>
            <a:srgbClr val="0055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a:extLst>
              <a:ext uri="{FF2B5EF4-FFF2-40B4-BE49-F238E27FC236}">
                <a16:creationId xmlns:a16="http://schemas.microsoft.com/office/drawing/2014/main" id="{9B0DA84E-F50E-E5E6-C6B7-60880560F704}"/>
              </a:ext>
            </a:extLst>
          </p:cNvPr>
          <p:cNvSpPr/>
          <p:nvPr/>
        </p:nvSpPr>
        <p:spPr>
          <a:xfrm>
            <a:off x="3807069" y="4458286"/>
            <a:ext cx="430823" cy="2104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a:extLst>
              <a:ext uri="{FF2B5EF4-FFF2-40B4-BE49-F238E27FC236}">
                <a16:creationId xmlns:a16="http://schemas.microsoft.com/office/drawing/2014/main" id="{BF00E8D7-C28F-555E-5FE4-4581F4A8CC38}"/>
              </a:ext>
            </a:extLst>
          </p:cNvPr>
          <p:cNvSpPr/>
          <p:nvPr/>
        </p:nvSpPr>
        <p:spPr>
          <a:xfrm>
            <a:off x="4721469" y="4536831"/>
            <a:ext cx="1374531" cy="615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0" name="Picture 9">
            <a:extLst>
              <a:ext uri="{FF2B5EF4-FFF2-40B4-BE49-F238E27FC236}">
                <a16:creationId xmlns:a16="http://schemas.microsoft.com/office/drawing/2014/main" id="{04B0BB70-853B-BEBE-4C5A-2BED9BCF4646}"/>
              </a:ext>
            </a:extLst>
          </p:cNvPr>
          <p:cNvPicPr>
            <a:picLocks noChangeAspect="1"/>
          </p:cNvPicPr>
          <p:nvPr/>
        </p:nvPicPr>
        <p:blipFill>
          <a:blip r:embed="rId5"/>
          <a:stretch>
            <a:fillRect/>
          </a:stretch>
        </p:blipFill>
        <p:spPr>
          <a:xfrm>
            <a:off x="0" y="6122020"/>
            <a:ext cx="12192000" cy="735980"/>
          </a:xfrm>
          <a:prstGeom prst="rect">
            <a:avLst/>
          </a:prstGeom>
        </p:spPr>
      </p:pic>
      <p:sp>
        <p:nvSpPr>
          <p:cNvPr id="11" name="Rectangle 10">
            <a:extLst>
              <a:ext uri="{FF2B5EF4-FFF2-40B4-BE49-F238E27FC236}">
                <a16:creationId xmlns:a16="http://schemas.microsoft.com/office/drawing/2014/main" id="{46E27FD3-72C6-C598-685E-DC707FDD7A72}"/>
              </a:ext>
            </a:extLst>
          </p:cNvPr>
          <p:cNvSpPr/>
          <p:nvPr/>
        </p:nvSpPr>
        <p:spPr>
          <a:xfrm>
            <a:off x="178420" y="479502"/>
            <a:ext cx="1037063" cy="39304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3" name="Picture 12">
            <a:extLst>
              <a:ext uri="{FF2B5EF4-FFF2-40B4-BE49-F238E27FC236}">
                <a16:creationId xmlns:a16="http://schemas.microsoft.com/office/drawing/2014/main" id="{CD0BA27B-07E8-6F3A-FBA7-AB28F2BEDCD8}"/>
              </a:ext>
            </a:extLst>
          </p:cNvPr>
          <p:cNvPicPr>
            <a:picLocks noChangeAspect="1"/>
          </p:cNvPicPr>
          <p:nvPr/>
        </p:nvPicPr>
        <p:blipFill>
          <a:blip r:embed="rId6"/>
          <a:stretch>
            <a:fillRect/>
          </a:stretch>
        </p:blipFill>
        <p:spPr>
          <a:xfrm>
            <a:off x="0" y="8016"/>
            <a:ext cx="8131245" cy="929721"/>
          </a:xfrm>
          <a:prstGeom prst="rect">
            <a:avLst/>
          </a:prstGeom>
        </p:spPr>
      </p:pic>
      <p:sp>
        <p:nvSpPr>
          <p:cNvPr id="5" name="Title 1">
            <a:extLst>
              <a:ext uri="{FF2B5EF4-FFF2-40B4-BE49-F238E27FC236}">
                <a16:creationId xmlns:a16="http://schemas.microsoft.com/office/drawing/2014/main" id="{0DFE8589-4ECA-41E9-C3A3-7997348BC5EB}"/>
              </a:ext>
            </a:extLst>
          </p:cNvPr>
          <p:cNvSpPr txBox="1">
            <a:spLocks/>
          </p:cNvSpPr>
          <p:nvPr/>
        </p:nvSpPr>
        <p:spPr>
          <a:xfrm>
            <a:off x="4721469" y="227729"/>
            <a:ext cx="3950966" cy="532606"/>
          </a:xfrm>
          <a:prstGeom prst="rect">
            <a:avLst/>
          </a:prstGeom>
        </p:spPr>
        <p:txBody>
          <a:bodyPr vert="horz" lIns="91440" tIns="45720" rIns="91440" bIns="45720" rtlCol="0" anchor="t">
            <a:normAutofit/>
          </a:bodyPr>
          <a:lstStyle>
            <a:lvl1pPr>
              <a:lnSpc>
                <a:spcPct val="90000"/>
              </a:lnSpc>
              <a:spcBef>
                <a:spcPct val="0"/>
              </a:spcBef>
              <a:buNone/>
              <a:defRPr sz="2800" b="1" i="0">
                <a:solidFill>
                  <a:srgbClr val="005087"/>
                </a:solidFill>
                <a:latin typeface="Lato" panose="020F0502020204030203" pitchFamily="34" charset="77"/>
                <a:ea typeface="+mj-ea"/>
                <a:cs typeface="+mj-cs"/>
              </a:defRPr>
            </a:lvl1pPr>
          </a:lstStyle>
          <a:p>
            <a:r>
              <a:rPr lang="en-US" dirty="0"/>
              <a:t> </a:t>
            </a:r>
            <a:r>
              <a:rPr lang="en-US" sz="2400" dirty="0"/>
              <a:t>Application Outcome</a:t>
            </a:r>
          </a:p>
        </p:txBody>
      </p:sp>
      <p:sp>
        <p:nvSpPr>
          <p:cNvPr id="14" name="Oval 13">
            <a:extLst>
              <a:ext uri="{FF2B5EF4-FFF2-40B4-BE49-F238E27FC236}">
                <a16:creationId xmlns:a16="http://schemas.microsoft.com/office/drawing/2014/main" id="{9E10BBD8-E05F-DE2A-9AA4-9052CA331950}"/>
              </a:ext>
            </a:extLst>
          </p:cNvPr>
          <p:cNvSpPr/>
          <p:nvPr/>
        </p:nvSpPr>
        <p:spPr>
          <a:xfrm>
            <a:off x="5408734" y="679989"/>
            <a:ext cx="301083" cy="326899"/>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198305284"/>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FA1BD-C7A0-A20E-3041-836266D9CCCE}"/>
            </a:ext>
          </a:extLst>
        </p:cNvPr>
        <p:cNvGrpSpPr/>
        <p:nvPr/>
      </p:nvGrpSpPr>
      <p:grpSpPr>
        <a:xfrm>
          <a:off x="0" y="0"/>
          <a:ext cx="0" cy="0"/>
          <a:chOff x="0" y="0"/>
          <a:chExt cx="0" cy="0"/>
        </a:xfrm>
      </p:grpSpPr>
      <p:sp>
        <p:nvSpPr>
          <p:cNvPr id="3" name="TextBox 7">
            <a:extLst>
              <a:ext uri="{FF2B5EF4-FFF2-40B4-BE49-F238E27FC236}">
                <a16:creationId xmlns:a16="http://schemas.microsoft.com/office/drawing/2014/main" id="{248ED461-625C-57D9-92C2-01BE17AF8040}"/>
              </a:ext>
            </a:extLst>
          </p:cNvPr>
          <p:cNvSpPr txBox="1">
            <a:spLocks noChangeArrowheads="1"/>
          </p:cNvSpPr>
          <p:nvPr/>
        </p:nvSpPr>
        <p:spPr bwMode="auto">
          <a:xfrm>
            <a:off x="799587" y="1060639"/>
            <a:ext cx="10435144" cy="76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285750" lvl="0" indent="-285750" algn="just">
              <a:buFont typeface="Arial" panose="020B0604020202020204" pitchFamily="34" charset="0"/>
              <a:buChar char="•"/>
            </a:pPr>
            <a:r>
              <a:rPr lang="en-GB" dirty="0">
                <a:solidFill>
                  <a:srgbClr val="1F3F5B"/>
                </a:solidFill>
                <a:latin typeface="Lato" panose="020F0502020204030203" pitchFamily="34" charset="0"/>
                <a:ea typeface="Lato" panose="020F0502020204030203" pitchFamily="34" charset="0"/>
                <a:cs typeface="Lato" panose="020F0502020204030203" pitchFamily="34" charset="0"/>
              </a:rPr>
              <a:t>Once the registration is approved, the client must activate the Diesel Refund tax type on eFiling</a:t>
            </a:r>
          </a:p>
          <a:p>
            <a:pPr marL="285750" lvl="0" indent="-285750" algn="just">
              <a:buFont typeface="Arial" panose="020B0604020202020204" pitchFamily="34" charset="0"/>
              <a:buChar char="•"/>
            </a:pPr>
            <a:r>
              <a:rPr lang="en-GB" dirty="0">
                <a:solidFill>
                  <a:srgbClr val="1F3F5B"/>
                </a:solidFill>
                <a:latin typeface="Lato" panose="020F0502020204030203" pitchFamily="34" charset="0"/>
                <a:ea typeface="Lato" panose="020F0502020204030203" pitchFamily="34" charset="0"/>
                <a:cs typeface="Lato" panose="020F0502020204030203" pitchFamily="34" charset="0"/>
              </a:rPr>
              <a:t>An eFiling User can then view their Diesel Refund Dashboard which includes details of the product registration, category details, relationships and profile.</a:t>
            </a:r>
          </a:p>
          <a:p>
            <a:pPr lvl="0">
              <a:spcBef>
                <a:spcPts val="600"/>
              </a:spcBef>
            </a:pPr>
            <a:endParaRPr lang="en-GB" noProof="0" dirty="0">
              <a:solidFill>
                <a:srgbClr val="004B7E"/>
              </a:solidFill>
              <a:latin typeface="Lato" panose="020F0502020204030203" pitchFamily="34" charset="0"/>
              <a:ea typeface="Lato" panose="020F0502020204030203" pitchFamily="34" charset="0"/>
              <a:cs typeface="Lato" panose="020F0502020204030203" pitchFamily="34" charset="0"/>
            </a:endParaRPr>
          </a:p>
          <a:p>
            <a:pPr lvl="0"/>
            <a:endParaRPr lang="en-GB" noProof="0" dirty="0">
              <a:latin typeface="Lato" panose="020F0502020204030203" pitchFamily="34" charset="0"/>
              <a:ea typeface="Lato" panose="020F0502020204030203" pitchFamily="34" charset="0"/>
              <a:cs typeface="Lato" panose="020F0502020204030203" pitchFamily="34" charset="0"/>
            </a:endParaRPr>
          </a:p>
          <a:p>
            <a:pPr lvl="0"/>
            <a:endParaRPr lang="en-GB" noProof="0" dirty="0">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p:txBody>
      </p:sp>
      <p:pic>
        <p:nvPicPr>
          <p:cNvPr id="6" name="Picture 2">
            <a:extLst>
              <a:ext uri="{FF2B5EF4-FFF2-40B4-BE49-F238E27FC236}">
                <a16:creationId xmlns:a16="http://schemas.microsoft.com/office/drawing/2014/main" id="{9BC7A4C4-2619-B03C-FF33-95D4D5DB562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73041" y="2073718"/>
            <a:ext cx="7716682" cy="3858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24FA47F3-1F0A-2A35-2AFE-650B2C104FCB}"/>
              </a:ext>
            </a:extLst>
          </p:cNvPr>
          <p:cNvSpPr/>
          <p:nvPr/>
        </p:nvSpPr>
        <p:spPr>
          <a:xfrm>
            <a:off x="1201762" y="2586827"/>
            <a:ext cx="714034" cy="101600"/>
          </a:xfrm>
          <a:prstGeom prst="rect">
            <a:avLst/>
          </a:prstGeom>
          <a:solidFill>
            <a:srgbClr val="0055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a:extLst>
              <a:ext uri="{FF2B5EF4-FFF2-40B4-BE49-F238E27FC236}">
                <a16:creationId xmlns:a16="http://schemas.microsoft.com/office/drawing/2014/main" id="{68739460-5134-EDAB-06BE-502C8D348C2E}"/>
              </a:ext>
            </a:extLst>
          </p:cNvPr>
          <p:cNvSpPr/>
          <p:nvPr/>
        </p:nvSpPr>
        <p:spPr>
          <a:xfrm>
            <a:off x="1173041" y="2790027"/>
            <a:ext cx="714034" cy="101600"/>
          </a:xfrm>
          <a:prstGeom prst="rect">
            <a:avLst/>
          </a:prstGeom>
          <a:solidFill>
            <a:srgbClr val="0357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Rectangle 1">
            <a:extLst>
              <a:ext uri="{FF2B5EF4-FFF2-40B4-BE49-F238E27FC236}">
                <a16:creationId xmlns:a16="http://schemas.microsoft.com/office/drawing/2014/main" id="{F398876C-0BED-2511-BED4-1E2596EDA7E8}"/>
              </a:ext>
            </a:extLst>
          </p:cNvPr>
          <p:cNvSpPr/>
          <p:nvPr/>
        </p:nvSpPr>
        <p:spPr>
          <a:xfrm>
            <a:off x="2532185" y="2444262"/>
            <a:ext cx="738553" cy="791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a:extLst>
              <a:ext uri="{FF2B5EF4-FFF2-40B4-BE49-F238E27FC236}">
                <a16:creationId xmlns:a16="http://schemas.microsoft.com/office/drawing/2014/main" id="{86687A20-653A-B3F6-943A-A240DFAA1B7D}"/>
              </a:ext>
            </a:extLst>
          </p:cNvPr>
          <p:cNvSpPr/>
          <p:nvPr/>
        </p:nvSpPr>
        <p:spPr>
          <a:xfrm>
            <a:off x="2470638" y="2444262"/>
            <a:ext cx="61547" cy="791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a:extLst>
              <a:ext uri="{FF2B5EF4-FFF2-40B4-BE49-F238E27FC236}">
                <a16:creationId xmlns:a16="http://schemas.microsoft.com/office/drawing/2014/main" id="{8808111B-0004-081E-5846-70080DFF1985}"/>
              </a:ext>
            </a:extLst>
          </p:cNvPr>
          <p:cNvSpPr/>
          <p:nvPr/>
        </p:nvSpPr>
        <p:spPr>
          <a:xfrm>
            <a:off x="4448908" y="2444262"/>
            <a:ext cx="905607" cy="457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Rectangle 9">
            <a:extLst>
              <a:ext uri="{FF2B5EF4-FFF2-40B4-BE49-F238E27FC236}">
                <a16:creationId xmlns:a16="http://schemas.microsoft.com/office/drawing/2014/main" id="{27351748-56F2-7F74-E323-F8B58D5A108E}"/>
              </a:ext>
            </a:extLst>
          </p:cNvPr>
          <p:cNvSpPr/>
          <p:nvPr/>
        </p:nvSpPr>
        <p:spPr>
          <a:xfrm>
            <a:off x="3886200" y="2444262"/>
            <a:ext cx="624254" cy="791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F51D1E7E-41A0-B0CC-4B47-76C09D14B875}"/>
              </a:ext>
            </a:extLst>
          </p:cNvPr>
          <p:cNvSpPr/>
          <p:nvPr/>
        </p:nvSpPr>
        <p:spPr>
          <a:xfrm>
            <a:off x="1987062" y="2444262"/>
            <a:ext cx="2813538" cy="791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a:extLst>
              <a:ext uri="{FF2B5EF4-FFF2-40B4-BE49-F238E27FC236}">
                <a16:creationId xmlns:a16="http://schemas.microsoft.com/office/drawing/2014/main" id="{2547097F-2E2A-2B37-5918-8F2A536EEBE6}"/>
              </a:ext>
            </a:extLst>
          </p:cNvPr>
          <p:cNvSpPr/>
          <p:nvPr/>
        </p:nvSpPr>
        <p:spPr>
          <a:xfrm>
            <a:off x="1944517" y="2467121"/>
            <a:ext cx="3376246" cy="2925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3" name="Rectangle 12">
            <a:extLst>
              <a:ext uri="{FF2B5EF4-FFF2-40B4-BE49-F238E27FC236}">
                <a16:creationId xmlns:a16="http://schemas.microsoft.com/office/drawing/2014/main" id="{2B583BC6-9169-3931-85AE-2E56754CC072}"/>
              </a:ext>
            </a:extLst>
          </p:cNvPr>
          <p:cNvSpPr/>
          <p:nvPr/>
        </p:nvSpPr>
        <p:spPr>
          <a:xfrm>
            <a:off x="356839" y="595761"/>
            <a:ext cx="816202" cy="34270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Picture 14">
            <a:extLst>
              <a:ext uri="{FF2B5EF4-FFF2-40B4-BE49-F238E27FC236}">
                <a16:creationId xmlns:a16="http://schemas.microsoft.com/office/drawing/2014/main" id="{F5A05537-DFAE-79E7-20E2-DE6E98DBFDF7}"/>
              </a:ext>
            </a:extLst>
          </p:cNvPr>
          <p:cNvPicPr>
            <a:picLocks noChangeAspect="1"/>
          </p:cNvPicPr>
          <p:nvPr/>
        </p:nvPicPr>
        <p:blipFill>
          <a:blip r:embed="rId4"/>
          <a:stretch>
            <a:fillRect/>
          </a:stretch>
        </p:blipFill>
        <p:spPr>
          <a:xfrm>
            <a:off x="0" y="6107684"/>
            <a:ext cx="12192000" cy="738187"/>
          </a:xfrm>
          <a:prstGeom prst="rect">
            <a:avLst/>
          </a:prstGeom>
        </p:spPr>
      </p:pic>
      <p:pic>
        <p:nvPicPr>
          <p:cNvPr id="17" name="Picture 16">
            <a:extLst>
              <a:ext uri="{FF2B5EF4-FFF2-40B4-BE49-F238E27FC236}">
                <a16:creationId xmlns:a16="http://schemas.microsoft.com/office/drawing/2014/main" id="{AC50D5CC-B9F3-7B0F-57BD-D7C6E52E0608}"/>
              </a:ext>
            </a:extLst>
          </p:cNvPr>
          <p:cNvPicPr>
            <a:picLocks noChangeAspect="1"/>
          </p:cNvPicPr>
          <p:nvPr/>
        </p:nvPicPr>
        <p:blipFill>
          <a:blip r:embed="rId5"/>
          <a:stretch>
            <a:fillRect/>
          </a:stretch>
        </p:blipFill>
        <p:spPr>
          <a:xfrm>
            <a:off x="5468" y="68470"/>
            <a:ext cx="8131245" cy="929721"/>
          </a:xfrm>
          <a:prstGeom prst="rect">
            <a:avLst/>
          </a:prstGeom>
        </p:spPr>
      </p:pic>
      <p:sp>
        <p:nvSpPr>
          <p:cNvPr id="5" name="Title 1">
            <a:extLst>
              <a:ext uri="{FF2B5EF4-FFF2-40B4-BE49-F238E27FC236}">
                <a16:creationId xmlns:a16="http://schemas.microsoft.com/office/drawing/2014/main" id="{2A6ED775-6B4D-4C9F-5018-3314AF64BCBC}"/>
              </a:ext>
            </a:extLst>
          </p:cNvPr>
          <p:cNvSpPr txBox="1">
            <a:spLocks/>
          </p:cNvSpPr>
          <p:nvPr/>
        </p:nvSpPr>
        <p:spPr>
          <a:xfrm>
            <a:off x="4198327" y="215988"/>
            <a:ext cx="5078401" cy="532606"/>
          </a:xfrm>
          <a:prstGeom prst="rect">
            <a:avLst/>
          </a:prstGeom>
        </p:spPr>
        <p:txBody>
          <a:bodyPr vert="horz" lIns="91440" tIns="45720" rIns="91440" bIns="45720" rtlCol="0" anchor="t">
            <a:normAutofit/>
          </a:bodyPr>
          <a:lstStyle>
            <a:lvl1pPr>
              <a:lnSpc>
                <a:spcPct val="90000"/>
              </a:lnSpc>
              <a:spcBef>
                <a:spcPct val="0"/>
              </a:spcBef>
              <a:buNone/>
              <a:defRPr sz="2800" b="1" i="0">
                <a:solidFill>
                  <a:srgbClr val="005087"/>
                </a:solidFill>
                <a:latin typeface="Lato" panose="020F0502020204030203" pitchFamily="34" charset="77"/>
                <a:ea typeface="+mj-ea"/>
                <a:cs typeface="+mj-cs"/>
              </a:defRPr>
            </a:lvl1pPr>
          </a:lstStyle>
          <a:p>
            <a:r>
              <a:rPr lang="en-US" dirty="0"/>
              <a:t> </a:t>
            </a:r>
            <a:r>
              <a:rPr lang="en-US" sz="2400" dirty="0"/>
              <a:t>Diesel Refund Dashboard</a:t>
            </a:r>
          </a:p>
        </p:txBody>
      </p:sp>
      <p:sp>
        <p:nvSpPr>
          <p:cNvPr id="18" name="Oval 17">
            <a:extLst>
              <a:ext uri="{FF2B5EF4-FFF2-40B4-BE49-F238E27FC236}">
                <a16:creationId xmlns:a16="http://schemas.microsoft.com/office/drawing/2014/main" id="{B8898749-0992-5D19-50E1-7C5F34D50DE7}"/>
              </a:ext>
            </a:extLst>
          </p:cNvPr>
          <p:cNvSpPr/>
          <p:nvPr/>
        </p:nvSpPr>
        <p:spPr>
          <a:xfrm>
            <a:off x="5369521" y="748594"/>
            <a:ext cx="339903" cy="312045"/>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Rectangle 15">
            <a:extLst>
              <a:ext uri="{FF2B5EF4-FFF2-40B4-BE49-F238E27FC236}">
                <a16:creationId xmlns:a16="http://schemas.microsoft.com/office/drawing/2014/main" id="{6BFDF108-F6CE-0C4F-A50D-9515AF404FBA}"/>
              </a:ext>
            </a:extLst>
          </p:cNvPr>
          <p:cNvSpPr/>
          <p:nvPr/>
        </p:nvSpPr>
        <p:spPr>
          <a:xfrm>
            <a:off x="1993275" y="3429000"/>
            <a:ext cx="3376246" cy="1579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p>
        </p:txBody>
      </p:sp>
    </p:spTree>
    <p:extLst>
      <p:ext uri="{BB962C8B-B14F-4D97-AF65-F5344CB8AC3E}">
        <p14:creationId xmlns:p14="http://schemas.microsoft.com/office/powerpoint/2010/main" val="87242960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457D4-F0A7-5952-5AE4-651A9F863F4D}"/>
            </a:ext>
          </a:extLst>
        </p:cNvPr>
        <p:cNvGrpSpPr/>
        <p:nvPr/>
      </p:nvGrpSpPr>
      <p:grpSpPr>
        <a:xfrm>
          <a:off x="0" y="0"/>
          <a:ext cx="0" cy="0"/>
          <a:chOff x="0" y="0"/>
          <a:chExt cx="0" cy="0"/>
        </a:xfrm>
      </p:grpSpPr>
      <p:sp>
        <p:nvSpPr>
          <p:cNvPr id="4" name="TextBox 7">
            <a:extLst>
              <a:ext uri="{FF2B5EF4-FFF2-40B4-BE49-F238E27FC236}">
                <a16:creationId xmlns:a16="http://schemas.microsoft.com/office/drawing/2014/main" id="{5785CED4-7221-C902-41BB-AD0D783C0139}"/>
              </a:ext>
            </a:extLst>
          </p:cNvPr>
          <p:cNvSpPr txBox="1">
            <a:spLocks noChangeArrowheads="1"/>
          </p:cNvSpPr>
          <p:nvPr/>
        </p:nvSpPr>
        <p:spPr bwMode="auto">
          <a:xfrm>
            <a:off x="467116" y="1487026"/>
            <a:ext cx="10435144" cy="76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tIns="36000" rIns="36000" bIns="36000"/>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285750" lvl="0" indent="-285750">
              <a:buFont typeface="Arial" panose="020B0604020202020204" pitchFamily="34" charset="0"/>
              <a:buChar char="•"/>
            </a:pPr>
            <a:r>
              <a:rPr lang="en-GB" dirty="0">
                <a:solidFill>
                  <a:schemeClr val="accent1">
                    <a:lumMod val="75000"/>
                  </a:schemeClr>
                </a:solidFill>
                <a:latin typeface="Lato" panose="020F0502020204030203" pitchFamily="34" charset="0"/>
                <a:ea typeface="Lato" panose="020F0502020204030203" pitchFamily="34" charset="0"/>
                <a:cs typeface="Lato" panose="020F0502020204030203" pitchFamily="34" charset="0"/>
              </a:rPr>
              <a:t>An eFiling User can view their Diesel Refund Dashboard which includes details of the product registration, category details, relationships and profile.</a:t>
            </a:r>
          </a:p>
          <a:p>
            <a:pPr lvl="0">
              <a:spcBef>
                <a:spcPts val="600"/>
              </a:spcBef>
            </a:pPr>
            <a:endParaRPr lang="en-GB" noProof="0" dirty="0">
              <a:solidFill>
                <a:srgbClr val="004B7E"/>
              </a:solidFill>
              <a:latin typeface="Lato" panose="020F0502020204030203" pitchFamily="34" charset="0"/>
              <a:ea typeface="Lato" panose="020F0502020204030203" pitchFamily="34" charset="0"/>
              <a:cs typeface="Lato" panose="020F0502020204030203" pitchFamily="34" charset="0"/>
            </a:endParaRPr>
          </a:p>
          <a:p>
            <a:pPr lvl="0"/>
            <a:endParaRPr lang="en-GB" noProof="0" dirty="0">
              <a:latin typeface="Lato" panose="020F0502020204030203" pitchFamily="34" charset="0"/>
              <a:ea typeface="Lato" panose="020F0502020204030203" pitchFamily="34" charset="0"/>
              <a:cs typeface="Lato" panose="020F0502020204030203" pitchFamily="34" charset="0"/>
            </a:endParaRPr>
          </a:p>
          <a:p>
            <a:pPr lvl="0"/>
            <a:endParaRPr lang="en-GB" noProof="0" dirty="0">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a:p>
            <a:pPr marL="457200" lvl="1" indent="0"/>
            <a:endParaRPr lang="en-GB" noProof="0" dirty="0">
              <a:solidFill>
                <a:srgbClr val="FF0000"/>
              </a:solidFill>
              <a:latin typeface="Lato" panose="020F0502020204030203" pitchFamily="34" charset="0"/>
              <a:ea typeface="Lato" panose="020F0502020204030203" pitchFamily="34" charset="0"/>
              <a:cs typeface="Lato" panose="020F0502020204030203" pitchFamily="34" charset="0"/>
            </a:endParaRPr>
          </a:p>
        </p:txBody>
      </p:sp>
      <p:pic>
        <p:nvPicPr>
          <p:cNvPr id="8" name="Picture 4">
            <a:extLst>
              <a:ext uri="{FF2B5EF4-FFF2-40B4-BE49-F238E27FC236}">
                <a16:creationId xmlns:a16="http://schemas.microsoft.com/office/drawing/2014/main" id="{12A10A8E-D5CA-6FF2-8997-47993632D20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04801" y="2249472"/>
            <a:ext cx="11008770" cy="3547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E2602897-8FAF-B01C-014D-E7F51507B692}"/>
              </a:ext>
            </a:extLst>
          </p:cNvPr>
          <p:cNvSpPr/>
          <p:nvPr/>
        </p:nvSpPr>
        <p:spPr>
          <a:xfrm>
            <a:off x="2787162" y="3209192"/>
            <a:ext cx="756138" cy="1143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Rectangle 2">
            <a:extLst>
              <a:ext uri="{FF2B5EF4-FFF2-40B4-BE49-F238E27FC236}">
                <a16:creationId xmlns:a16="http://schemas.microsoft.com/office/drawing/2014/main" id="{DDEA4FCA-705E-25B0-86BB-27E569742832}"/>
              </a:ext>
            </a:extLst>
          </p:cNvPr>
          <p:cNvSpPr/>
          <p:nvPr/>
        </p:nvSpPr>
        <p:spPr>
          <a:xfrm>
            <a:off x="4088423" y="3209192"/>
            <a:ext cx="641839" cy="1143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Rectangle 5">
            <a:extLst>
              <a:ext uri="{FF2B5EF4-FFF2-40B4-BE49-F238E27FC236}">
                <a16:creationId xmlns:a16="http://schemas.microsoft.com/office/drawing/2014/main" id="{2B03D965-A256-C4A0-A87C-23B085FD84EC}"/>
              </a:ext>
            </a:extLst>
          </p:cNvPr>
          <p:cNvSpPr/>
          <p:nvPr/>
        </p:nvSpPr>
        <p:spPr>
          <a:xfrm>
            <a:off x="8809892" y="3209192"/>
            <a:ext cx="641839" cy="1143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a:extLst>
              <a:ext uri="{FF2B5EF4-FFF2-40B4-BE49-F238E27FC236}">
                <a16:creationId xmlns:a16="http://schemas.microsoft.com/office/drawing/2014/main" id="{2B1D90F4-5751-9282-993F-B75EC79541F6}"/>
              </a:ext>
            </a:extLst>
          </p:cNvPr>
          <p:cNvSpPr/>
          <p:nvPr/>
        </p:nvSpPr>
        <p:spPr>
          <a:xfrm>
            <a:off x="2057400" y="5011615"/>
            <a:ext cx="615462" cy="1934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a:extLst>
              <a:ext uri="{FF2B5EF4-FFF2-40B4-BE49-F238E27FC236}">
                <a16:creationId xmlns:a16="http://schemas.microsoft.com/office/drawing/2014/main" id="{21EE9DBF-0CDD-C0DE-7098-69B715812D18}"/>
              </a:ext>
            </a:extLst>
          </p:cNvPr>
          <p:cNvSpPr/>
          <p:nvPr/>
        </p:nvSpPr>
        <p:spPr>
          <a:xfrm>
            <a:off x="2057400" y="5205046"/>
            <a:ext cx="615462" cy="4787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1" name="Picture 10">
            <a:extLst>
              <a:ext uri="{FF2B5EF4-FFF2-40B4-BE49-F238E27FC236}">
                <a16:creationId xmlns:a16="http://schemas.microsoft.com/office/drawing/2014/main" id="{FDB7990B-68E5-0B61-735E-0BFC6C8559ED}"/>
              </a:ext>
            </a:extLst>
          </p:cNvPr>
          <p:cNvPicPr>
            <a:picLocks noChangeAspect="1"/>
          </p:cNvPicPr>
          <p:nvPr/>
        </p:nvPicPr>
        <p:blipFill>
          <a:blip r:embed="rId4"/>
          <a:stretch>
            <a:fillRect/>
          </a:stretch>
        </p:blipFill>
        <p:spPr>
          <a:xfrm>
            <a:off x="0" y="6032810"/>
            <a:ext cx="12192000" cy="825190"/>
          </a:xfrm>
          <a:prstGeom prst="rect">
            <a:avLst/>
          </a:prstGeom>
        </p:spPr>
      </p:pic>
      <p:sp>
        <p:nvSpPr>
          <p:cNvPr id="12" name="Rectangle 11">
            <a:extLst>
              <a:ext uri="{FF2B5EF4-FFF2-40B4-BE49-F238E27FC236}">
                <a16:creationId xmlns:a16="http://schemas.microsoft.com/office/drawing/2014/main" id="{7F680EAF-31AB-3D90-0F0B-F2345F7E29F1}"/>
              </a:ext>
            </a:extLst>
          </p:cNvPr>
          <p:cNvSpPr/>
          <p:nvPr/>
        </p:nvSpPr>
        <p:spPr>
          <a:xfrm>
            <a:off x="337019" y="646771"/>
            <a:ext cx="893333" cy="2676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4" name="Picture 13">
            <a:extLst>
              <a:ext uri="{FF2B5EF4-FFF2-40B4-BE49-F238E27FC236}">
                <a16:creationId xmlns:a16="http://schemas.microsoft.com/office/drawing/2014/main" id="{30DD00D1-62D0-B03C-B92E-228165FD3674}"/>
              </a:ext>
            </a:extLst>
          </p:cNvPr>
          <p:cNvPicPr>
            <a:picLocks noChangeAspect="1"/>
          </p:cNvPicPr>
          <p:nvPr/>
        </p:nvPicPr>
        <p:blipFill>
          <a:blip r:embed="rId5"/>
          <a:stretch>
            <a:fillRect/>
          </a:stretch>
        </p:blipFill>
        <p:spPr>
          <a:xfrm>
            <a:off x="1775142" y="95447"/>
            <a:ext cx="8068087" cy="929721"/>
          </a:xfrm>
          <a:prstGeom prst="rect">
            <a:avLst/>
          </a:prstGeom>
        </p:spPr>
      </p:pic>
      <p:sp>
        <p:nvSpPr>
          <p:cNvPr id="5" name="Title 1">
            <a:extLst>
              <a:ext uri="{FF2B5EF4-FFF2-40B4-BE49-F238E27FC236}">
                <a16:creationId xmlns:a16="http://schemas.microsoft.com/office/drawing/2014/main" id="{4CA6E8D7-52D4-C810-F45B-1C89F5D77081}"/>
              </a:ext>
            </a:extLst>
          </p:cNvPr>
          <p:cNvSpPr txBox="1">
            <a:spLocks/>
          </p:cNvSpPr>
          <p:nvPr/>
        </p:nvSpPr>
        <p:spPr>
          <a:xfrm>
            <a:off x="4493941" y="261003"/>
            <a:ext cx="4518119" cy="532606"/>
          </a:xfrm>
          <a:prstGeom prst="rect">
            <a:avLst/>
          </a:prstGeom>
        </p:spPr>
        <p:txBody>
          <a:bodyPr vert="horz" lIns="91440" tIns="45720" rIns="91440" bIns="45720" rtlCol="0" anchor="t">
            <a:normAutofit/>
          </a:bodyPr>
          <a:lstStyle>
            <a:lvl1pPr>
              <a:lnSpc>
                <a:spcPct val="90000"/>
              </a:lnSpc>
              <a:spcBef>
                <a:spcPct val="0"/>
              </a:spcBef>
              <a:buNone/>
              <a:defRPr sz="2800" b="1" i="0">
                <a:solidFill>
                  <a:srgbClr val="005087"/>
                </a:solidFill>
                <a:latin typeface="Lato" panose="020F0502020204030203" pitchFamily="34" charset="77"/>
                <a:ea typeface="+mj-ea"/>
                <a:cs typeface="+mj-cs"/>
              </a:defRPr>
            </a:lvl1pPr>
          </a:lstStyle>
          <a:p>
            <a:r>
              <a:rPr lang="en-US" dirty="0"/>
              <a:t> </a:t>
            </a:r>
            <a:r>
              <a:rPr lang="en-US" sz="2400" dirty="0"/>
              <a:t>Diesel Refund Dashboard</a:t>
            </a:r>
          </a:p>
        </p:txBody>
      </p:sp>
      <p:sp>
        <p:nvSpPr>
          <p:cNvPr id="15" name="Oval 14">
            <a:extLst>
              <a:ext uri="{FF2B5EF4-FFF2-40B4-BE49-F238E27FC236}">
                <a16:creationId xmlns:a16="http://schemas.microsoft.com/office/drawing/2014/main" id="{6C5A4B4B-2A91-8605-1253-07FC8A8C2F83}"/>
              </a:ext>
            </a:extLst>
          </p:cNvPr>
          <p:cNvSpPr/>
          <p:nvPr/>
        </p:nvSpPr>
        <p:spPr>
          <a:xfrm>
            <a:off x="7738946" y="793609"/>
            <a:ext cx="390293" cy="26717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3FBF6DAD-16F7-FFAC-B810-DC387492864F}"/>
              </a:ext>
            </a:extLst>
          </p:cNvPr>
          <p:cNvSpPr/>
          <p:nvPr/>
        </p:nvSpPr>
        <p:spPr>
          <a:xfrm>
            <a:off x="2787161" y="3429000"/>
            <a:ext cx="3696765" cy="4787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Rectangle 16">
            <a:extLst>
              <a:ext uri="{FF2B5EF4-FFF2-40B4-BE49-F238E27FC236}">
                <a16:creationId xmlns:a16="http://schemas.microsoft.com/office/drawing/2014/main" id="{B081E705-F53B-6719-1284-C6FEFA247AB6}"/>
              </a:ext>
            </a:extLst>
          </p:cNvPr>
          <p:cNvSpPr/>
          <p:nvPr/>
        </p:nvSpPr>
        <p:spPr>
          <a:xfrm>
            <a:off x="5809186" y="3422725"/>
            <a:ext cx="3696765" cy="4787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Oval 9">
            <a:extLst>
              <a:ext uri="{FF2B5EF4-FFF2-40B4-BE49-F238E27FC236}">
                <a16:creationId xmlns:a16="http://schemas.microsoft.com/office/drawing/2014/main" id="{91AFF76E-D83E-699D-7630-370E47D18151}"/>
              </a:ext>
            </a:extLst>
          </p:cNvPr>
          <p:cNvSpPr/>
          <p:nvPr/>
        </p:nvSpPr>
        <p:spPr>
          <a:xfrm>
            <a:off x="7194156" y="793609"/>
            <a:ext cx="298174" cy="23559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613006160"/>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4BC2A-E8AF-643D-A936-632B25012AC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62635AB-F53D-DAE4-B320-29D405E6169A}"/>
              </a:ext>
            </a:extLst>
          </p:cNvPr>
          <p:cNvPicPr>
            <a:picLocks noChangeAspect="1"/>
          </p:cNvPicPr>
          <p:nvPr/>
        </p:nvPicPr>
        <p:blipFill>
          <a:blip r:embed="rId3"/>
          <a:stretch>
            <a:fillRect/>
          </a:stretch>
        </p:blipFill>
        <p:spPr>
          <a:xfrm>
            <a:off x="6751320" y="1188720"/>
            <a:ext cx="5440680" cy="4739640"/>
          </a:xfrm>
          <a:prstGeom prst="rect">
            <a:avLst/>
          </a:prstGeom>
        </p:spPr>
      </p:pic>
      <p:sp>
        <p:nvSpPr>
          <p:cNvPr id="6" name="FAQ Title">
            <a:extLst>
              <a:ext uri="{FF2B5EF4-FFF2-40B4-BE49-F238E27FC236}">
                <a16:creationId xmlns:a16="http://schemas.microsoft.com/office/drawing/2014/main" id="{32E11AF9-D648-15BC-62B0-504DB30FC7B3}"/>
              </a:ext>
            </a:extLst>
          </p:cNvPr>
          <p:cNvSpPr txBox="1"/>
          <p:nvPr/>
        </p:nvSpPr>
        <p:spPr>
          <a:xfrm>
            <a:off x="7345680" y="2606040"/>
            <a:ext cx="4724400" cy="2133600"/>
          </a:xfrm>
          <a:prstGeom prst="rect">
            <a:avLst/>
          </a:prstGeom>
          <a:noFill/>
        </p:spPr>
        <p:txBody>
          <a:bodyPr wrap="square" lIns="0" tIns="0" rIns="0" bIns="0" anchor="t">
            <a:normAutofit/>
          </a:bodyPr>
          <a:lstStyle/>
          <a:p>
            <a:pPr>
              <a:lnSpc>
                <a:spcPct val="95000"/>
              </a:lnSpc>
            </a:pPr>
            <a:r>
              <a:rPr lang="en-US" sz="4000" b="1" dirty="0">
                <a:solidFill>
                  <a:srgbClr val="FFFFFF"/>
                </a:solidFill>
                <a:latin typeface="Lato" panose="020F0502020204030203" pitchFamily="34" charset="77"/>
              </a:rPr>
              <a:t>Frequently Asked Questions</a:t>
            </a:r>
          </a:p>
          <a:p>
            <a:pPr>
              <a:lnSpc>
                <a:spcPct val="100000"/>
              </a:lnSpc>
              <a:spcBef>
                <a:spcPts val="900"/>
              </a:spcBef>
            </a:pPr>
            <a:r>
              <a:rPr lang="en-US" dirty="0">
                <a:solidFill>
                  <a:srgbClr val="DCE9F2"/>
                </a:solidFill>
                <a:latin typeface="Lato" panose="020F0502020204030203" pitchFamily="34" charset="77"/>
              </a:rPr>
              <a:t>Your questions on Diesel Refund registration answered</a:t>
            </a:r>
          </a:p>
        </p:txBody>
      </p:sp>
      <p:pic>
        <p:nvPicPr>
          <p:cNvPr id="8" name="Picture 7">
            <a:extLst>
              <a:ext uri="{FF2B5EF4-FFF2-40B4-BE49-F238E27FC236}">
                <a16:creationId xmlns:a16="http://schemas.microsoft.com/office/drawing/2014/main" id="{335F7A2B-DC04-B531-9742-79030334D351}"/>
              </a:ext>
            </a:extLst>
          </p:cNvPr>
          <p:cNvPicPr>
            <a:picLocks noChangeAspect="1"/>
          </p:cNvPicPr>
          <p:nvPr/>
        </p:nvPicPr>
        <p:blipFill>
          <a:blip r:embed="rId4"/>
          <a:stretch>
            <a:fillRect/>
          </a:stretch>
        </p:blipFill>
        <p:spPr>
          <a:xfrm>
            <a:off x="0" y="1188721"/>
            <a:ext cx="6751320" cy="4739640"/>
          </a:xfrm>
          <a:prstGeom prst="rect">
            <a:avLst/>
          </a:prstGeom>
        </p:spPr>
      </p:pic>
    </p:spTree>
    <p:extLst>
      <p:ext uri="{BB962C8B-B14F-4D97-AF65-F5344CB8AC3E}">
        <p14:creationId xmlns:p14="http://schemas.microsoft.com/office/powerpoint/2010/main" val="2219799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A58DA-4B06-C94D-7C03-450675A62891}"/>
            </a:ext>
          </a:extLst>
        </p:cNvPr>
        <p:cNvGrpSpPr/>
        <p:nvPr/>
      </p:nvGrpSpPr>
      <p:grpSpPr>
        <a:xfrm>
          <a:off x="0" y="0"/>
          <a:ext cx="0" cy="0"/>
          <a:chOff x="0" y="0"/>
          <a:chExt cx="0" cy="0"/>
        </a:xfrm>
      </p:grpSpPr>
      <p:sp>
        <p:nvSpPr>
          <p:cNvPr id="4" name="Shape 2">
            <a:extLst>
              <a:ext uri="{FF2B5EF4-FFF2-40B4-BE49-F238E27FC236}">
                <a16:creationId xmlns:a16="http://schemas.microsoft.com/office/drawing/2014/main" id="{DFDFFDFE-2D03-35FF-2561-5AB87C2CD873}"/>
              </a:ext>
            </a:extLst>
          </p:cNvPr>
          <p:cNvSpPr/>
          <p:nvPr/>
        </p:nvSpPr>
        <p:spPr>
          <a:xfrm>
            <a:off x="195470" y="1133856"/>
            <a:ext cx="5729842" cy="1088136"/>
          </a:xfrm>
          <a:prstGeom prst="roundRect">
            <a:avLst>
              <a:gd name="adj" fmla="val 4545"/>
            </a:avLst>
          </a:prstGeom>
          <a:solidFill>
            <a:srgbClr val="FFFFFF"/>
          </a:solidFill>
          <a:ln w="12700">
            <a:solidFill>
              <a:srgbClr val="D5E3EA"/>
            </a:solidFill>
            <a:prstDash val="solid"/>
          </a:ln>
          <a:effectLst/>
        </p:spPr>
        <p:txBody>
          <a:bodyPr/>
          <a:lstStyle/>
          <a:p>
            <a:endParaRPr lang="en-ZA"/>
          </a:p>
        </p:txBody>
      </p:sp>
      <p:sp>
        <p:nvSpPr>
          <p:cNvPr id="8" name="Text 3">
            <a:extLst>
              <a:ext uri="{FF2B5EF4-FFF2-40B4-BE49-F238E27FC236}">
                <a16:creationId xmlns:a16="http://schemas.microsoft.com/office/drawing/2014/main" id="{641CD849-8329-9A65-1416-D373E1BF1B04}"/>
              </a:ext>
            </a:extLst>
          </p:cNvPr>
          <p:cNvSpPr/>
          <p:nvPr/>
        </p:nvSpPr>
        <p:spPr>
          <a:xfrm>
            <a:off x="713630" y="1152144"/>
            <a:ext cx="292608" cy="219456"/>
          </a:xfrm>
          <a:prstGeom prst="rect">
            <a:avLst/>
          </a:prstGeom>
          <a:noFill/>
          <a:ln/>
        </p:spPr>
        <p:txBody>
          <a:bodyPr wrap="square" lIns="0" tIns="0" rIns="0" bIns="0" rtlCol="0" anchor="ctr"/>
          <a:lstStyle/>
          <a:p>
            <a:pPr marL="0" indent="0" algn="ctr">
              <a:buNone/>
            </a:pPr>
            <a:r>
              <a:rPr lang="en-US" sz="1400" b="1" dirty="0">
                <a:solidFill>
                  <a:srgbClr val="00A6A6"/>
                </a:solidFill>
              </a:rPr>
              <a:t>Q</a:t>
            </a:r>
            <a:endParaRPr lang="en-US" sz="1400" dirty="0"/>
          </a:p>
        </p:txBody>
      </p:sp>
      <p:sp>
        <p:nvSpPr>
          <p:cNvPr id="12" name="Text 4">
            <a:extLst>
              <a:ext uri="{FF2B5EF4-FFF2-40B4-BE49-F238E27FC236}">
                <a16:creationId xmlns:a16="http://schemas.microsoft.com/office/drawing/2014/main" id="{6CBACD9A-0DE2-768D-D34F-F443D00FCB76}"/>
              </a:ext>
            </a:extLst>
          </p:cNvPr>
          <p:cNvSpPr/>
          <p:nvPr/>
        </p:nvSpPr>
        <p:spPr>
          <a:xfrm>
            <a:off x="1006238" y="1162481"/>
            <a:ext cx="4617720" cy="228600"/>
          </a:xfrm>
          <a:prstGeom prst="rect">
            <a:avLst/>
          </a:prstGeom>
          <a:noFill/>
          <a:ln/>
        </p:spPr>
        <p:txBody>
          <a:bodyPr wrap="square" lIns="0" tIns="0" rIns="0" bIns="0" rtlCol="0" anchor="ctr"/>
          <a:lstStyle/>
          <a:p>
            <a:pPr marL="0" indent="0">
              <a:buNone/>
            </a:pPr>
            <a:r>
              <a:rPr lang="en-US" sz="1300" b="1" dirty="0">
                <a:solidFill>
                  <a:srgbClr val="1F3F5B"/>
                </a:solidFill>
              </a:rPr>
              <a:t>Do existing Diesel Refund participants need to register again?</a:t>
            </a:r>
            <a:endParaRPr lang="en-US" sz="1300" dirty="0"/>
          </a:p>
        </p:txBody>
      </p:sp>
      <p:sp>
        <p:nvSpPr>
          <p:cNvPr id="14" name="Text 5">
            <a:extLst>
              <a:ext uri="{FF2B5EF4-FFF2-40B4-BE49-F238E27FC236}">
                <a16:creationId xmlns:a16="http://schemas.microsoft.com/office/drawing/2014/main" id="{ADBA4F9F-8C4D-327A-11E6-BAC0DB9B9E96}"/>
              </a:ext>
            </a:extLst>
          </p:cNvPr>
          <p:cNvSpPr/>
          <p:nvPr/>
        </p:nvSpPr>
        <p:spPr>
          <a:xfrm>
            <a:off x="1024128" y="1591056"/>
            <a:ext cx="4617720" cy="411480"/>
          </a:xfrm>
          <a:prstGeom prst="rect">
            <a:avLst/>
          </a:prstGeom>
          <a:noFill/>
          <a:ln/>
        </p:spPr>
        <p:txBody>
          <a:bodyPr wrap="square" lIns="127" tIns="127" rIns="127" bIns="127" rtlCol="0" anchor="ctr"/>
          <a:lstStyle/>
          <a:p>
            <a:pPr marL="0" indent="0">
              <a:buNone/>
            </a:pPr>
            <a:r>
              <a:rPr lang="en-US" sz="1400" dirty="0">
                <a:solidFill>
                  <a:srgbClr val="1F3F5B"/>
                </a:solidFill>
              </a:rPr>
              <a:t>Yes. The new Diesel Refund system is separate from VAT and current VAT-system registrants must register in the new system. Clients must register in terms of the new legislative rules</a:t>
            </a:r>
            <a:endParaRPr lang="en-US" sz="1400" dirty="0"/>
          </a:p>
        </p:txBody>
      </p:sp>
      <p:sp>
        <p:nvSpPr>
          <p:cNvPr id="16" name="Shape 6">
            <a:extLst>
              <a:ext uri="{FF2B5EF4-FFF2-40B4-BE49-F238E27FC236}">
                <a16:creationId xmlns:a16="http://schemas.microsoft.com/office/drawing/2014/main" id="{FF435A52-93B6-392C-69AB-21A933433D35}"/>
              </a:ext>
            </a:extLst>
          </p:cNvPr>
          <p:cNvSpPr/>
          <p:nvPr/>
        </p:nvSpPr>
        <p:spPr>
          <a:xfrm>
            <a:off x="6272784" y="1133856"/>
            <a:ext cx="5723746" cy="1005840"/>
          </a:xfrm>
          <a:prstGeom prst="roundRect">
            <a:avLst>
              <a:gd name="adj" fmla="val 4545"/>
            </a:avLst>
          </a:prstGeom>
          <a:solidFill>
            <a:srgbClr val="FFFFFF"/>
          </a:solidFill>
          <a:ln w="12700">
            <a:solidFill>
              <a:srgbClr val="D5E3EA"/>
            </a:solidFill>
            <a:prstDash val="solid"/>
          </a:ln>
          <a:effectLst/>
        </p:spPr>
        <p:txBody>
          <a:bodyPr/>
          <a:lstStyle/>
          <a:p>
            <a:endParaRPr lang="en-ZA"/>
          </a:p>
        </p:txBody>
      </p:sp>
      <p:sp>
        <p:nvSpPr>
          <p:cNvPr id="18" name="Text 7">
            <a:extLst>
              <a:ext uri="{FF2B5EF4-FFF2-40B4-BE49-F238E27FC236}">
                <a16:creationId xmlns:a16="http://schemas.microsoft.com/office/drawing/2014/main" id="{368ACF89-0BA8-664B-02F5-B4B69AFF3BFB}"/>
              </a:ext>
            </a:extLst>
          </p:cNvPr>
          <p:cNvSpPr/>
          <p:nvPr/>
        </p:nvSpPr>
        <p:spPr>
          <a:xfrm>
            <a:off x="6437376" y="1289304"/>
            <a:ext cx="292608" cy="219456"/>
          </a:xfrm>
          <a:prstGeom prst="rect">
            <a:avLst/>
          </a:prstGeom>
          <a:noFill/>
          <a:ln/>
        </p:spPr>
        <p:txBody>
          <a:bodyPr wrap="square" lIns="0" tIns="0" rIns="0" bIns="0" rtlCol="0" anchor="ctr"/>
          <a:lstStyle/>
          <a:p>
            <a:pPr marL="0" indent="0" algn="ctr">
              <a:buNone/>
            </a:pPr>
            <a:r>
              <a:rPr lang="en-US" sz="1400" b="1" dirty="0">
                <a:solidFill>
                  <a:srgbClr val="00A6A6"/>
                </a:solidFill>
              </a:rPr>
              <a:t>Q</a:t>
            </a:r>
            <a:endParaRPr lang="en-US" sz="1400" dirty="0"/>
          </a:p>
        </p:txBody>
      </p:sp>
      <p:sp>
        <p:nvSpPr>
          <p:cNvPr id="20" name="Text 8">
            <a:extLst>
              <a:ext uri="{FF2B5EF4-FFF2-40B4-BE49-F238E27FC236}">
                <a16:creationId xmlns:a16="http://schemas.microsoft.com/office/drawing/2014/main" id="{1CD4074F-7836-BA47-1B0A-4FF5F06D6458}"/>
              </a:ext>
            </a:extLst>
          </p:cNvPr>
          <p:cNvSpPr/>
          <p:nvPr/>
        </p:nvSpPr>
        <p:spPr>
          <a:xfrm>
            <a:off x="6821424" y="1261872"/>
            <a:ext cx="4617720" cy="228600"/>
          </a:xfrm>
          <a:prstGeom prst="rect">
            <a:avLst/>
          </a:prstGeom>
          <a:noFill/>
          <a:ln/>
        </p:spPr>
        <p:txBody>
          <a:bodyPr wrap="square" lIns="0" tIns="0" rIns="0" bIns="0" rtlCol="0" anchor="ctr"/>
          <a:lstStyle/>
          <a:p>
            <a:pPr marL="0" indent="0">
              <a:buNone/>
            </a:pPr>
            <a:r>
              <a:rPr lang="en-US" sz="1400" b="1" dirty="0">
                <a:solidFill>
                  <a:srgbClr val="1F3F5B"/>
                </a:solidFill>
              </a:rPr>
              <a:t>Can one application be both a User and a Seller?</a:t>
            </a:r>
            <a:endParaRPr lang="en-US" sz="1400" dirty="0"/>
          </a:p>
        </p:txBody>
      </p:sp>
      <p:sp>
        <p:nvSpPr>
          <p:cNvPr id="22" name="Text 9">
            <a:extLst>
              <a:ext uri="{FF2B5EF4-FFF2-40B4-BE49-F238E27FC236}">
                <a16:creationId xmlns:a16="http://schemas.microsoft.com/office/drawing/2014/main" id="{A5F0318B-7C21-D678-C86A-67299C0DAC33}"/>
              </a:ext>
            </a:extLst>
          </p:cNvPr>
          <p:cNvSpPr/>
          <p:nvPr/>
        </p:nvSpPr>
        <p:spPr>
          <a:xfrm>
            <a:off x="6821424" y="1591056"/>
            <a:ext cx="4617720" cy="411480"/>
          </a:xfrm>
          <a:prstGeom prst="rect">
            <a:avLst/>
          </a:prstGeom>
          <a:noFill/>
          <a:ln/>
        </p:spPr>
        <p:txBody>
          <a:bodyPr wrap="square" lIns="127" tIns="127" rIns="127" bIns="127" rtlCol="0" anchor="ctr"/>
          <a:lstStyle/>
          <a:p>
            <a:pPr marL="0" indent="0">
              <a:buNone/>
            </a:pPr>
            <a:r>
              <a:rPr lang="en-US" sz="1400" dirty="0">
                <a:solidFill>
                  <a:srgbClr val="1F3F5B"/>
                </a:solidFill>
              </a:rPr>
              <a:t>No. Select either “Diesel Refund User” or “Diesel Seller”.</a:t>
            </a:r>
            <a:endParaRPr lang="en-US" sz="1400" dirty="0"/>
          </a:p>
        </p:txBody>
      </p:sp>
      <p:sp>
        <p:nvSpPr>
          <p:cNvPr id="24" name="Shape 10">
            <a:extLst>
              <a:ext uri="{FF2B5EF4-FFF2-40B4-BE49-F238E27FC236}">
                <a16:creationId xmlns:a16="http://schemas.microsoft.com/office/drawing/2014/main" id="{28C8339C-00BC-82BE-3FB9-BBE696A8B736}"/>
              </a:ext>
            </a:extLst>
          </p:cNvPr>
          <p:cNvSpPr/>
          <p:nvPr/>
        </p:nvSpPr>
        <p:spPr>
          <a:xfrm>
            <a:off x="119270" y="2359152"/>
            <a:ext cx="5806042" cy="1005840"/>
          </a:xfrm>
          <a:prstGeom prst="roundRect">
            <a:avLst>
              <a:gd name="adj" fmla="val 4545"/>
            </a:avLst>
          </a:prstGeom>
          <a:solidFill>
            <a:srgbClr val="FFFFFF"/>
          </a:solidFill>
          <a:ln w="12700">
            <a:solidFill>
              <a:srgbClr val="D5E3EA"/>
            </a:solidFill>
            <a:prstDash val="solid"/>
          </a:ln>
          <a:effectLst/>
        </p:spPr>
        <p:txBody>
          <a:bodyPr/>
          <a:lstStyle/>
          <a:p>
            <a:endParaRPr lang="en-ZA"/>
          </a:p>
        </p:txBody>
      </p:sp>
      <p:sp>
        <p:nvSpPr>
          <p:cNvPr id="26" name="Text 11">
            <a:extLst>
              <a:ext uri="{FF2B5EF4-FFF2-40B4-BE49-F238E27FC236}">
                <a16:creationId xmlns:a16="http://schemas.microsoft.com/office/drawing/2014/main" id="{2EFBFC69-DAE8-0816-C641-258C594AC02A}"/>
              </a:ext>
            </a:extLst>
          </p:cNvPr>
          <p:cNvSpPr/>
          <p:nvPr/>
        </p:nvSpPr>
        <p:spPr>
          <a:xfrm>
            <a:off x="731520" y="2514600"/>
            <a:ext cx="292608" cy="219456"/>
          </a:xfrm>
          <a:prstGeom prst="rect">
            <a:avLst/>
          </a:prstGeom>
          <a:noFill/>
          <a:ln/>
        </p:spPr>
        <p:txBody>
          <a:bodyPr wrap="square" lIns="0" tIns="0" rIns="0" bIns="0" rtlCol="0" anchor="ctr"/>
          <a:lstStyle/>
          <a:p>
            <a:pPr marL="0" indent="0" algn="ctr">
              <a:buNone/>
            </a:pPr>
            <a:r>
              <a:rPr lang="en-US" sz="1400" b="1" dirty="0">
                <a:solidFill>
                  <a:srgbClr val="00A6A6"/>
                </a:solidFill>
              </a:rPr>
              <a:t>Q</a:t>
            </a:r>
            <a:endParaRPr lang="en-US" sz="1400" dirty="0"/>
          </a:p>
        </p:txBody>
      </p:sp>
      <p:sp>
        <p:nvSpPr>
          <p:cNvPr id="28" name="Text 12">
            <a:extLst>
              <a:ext uri="{FF2B5EF4-FFF2-40B4-BE49-F238E27FC236}">
                <a16:creationId xmlns:a16="http://schemas.microsoft.com/office/drawing/2014/main" id="{209EC155-0091-7ABB-33AF-7BA5A8909D8A}"/>
              </a:ext>
            </a:extLst>
          </p:cNvPr>
          <p:cNvSpPr/>
          <p:nvPr/>
        </p:nvSpPr>
        <p:spPr>
          <a:xfrm>
            <a:off x="1115568" y="2487168"/>
            <a:ext cx="4617720" cy="228600"/>
          </a:xfrm>
          <a:prstGeom prst="rect">
            <a:avLst/>
          </a:prstGeom>
          <a:noFill/>
          <a:ln/>
        </p:spPr>
        <p:txBody>
          <a:bodyPr wrap="square" lIns="0" tIns="0" rIns="0" bIns="0" rtlCol="0" anchor="ctr"/>
          <a:lstStyle/>
          <a:p>
            <a:pPr marL="0" indent="0">
              <a:buNone/>
            </a:pPr>
            <a:r>
              <a:rPr lang="en-US" sz="1400" b="1" dirty="0">
                <a:solidFill>
                  <a:srgbClr val="1F3F5B"/>
                </a:solidFill>
              </a:rPr>
              <a:t>Can a User select more than one category?</a:t>
            </a:r>
            <a:endParaRPr lang="en-US" sz="1400" dirty="0"/>
          </a:p>
        </p:txBody>
      </p:sp>
      <p:sp>
        <p:nvSpPr>
          <p:cNvPr id="30" name="Text 13">
            <a:extLst>
              <a:ext uri="{FF2B5EF4-FFF2-40B4-BE49-F238E27FC236}">
                <a16:creationId xmlns:a16="http://schemas.microsoft.com/office/drawing/2014/main" id="{A99F84D7-8023-6EF6-E4F0-51572BBB207C}"/>
              </a:ext>
            </a:extLst>
          </p:cNvPr>
          <p:cNvSpPr/>
          <p:nvPr/>
        </p:nvSpPr>
        <p:spPr>
          <a:xfrm>
            <a:off x="1115568" y="2816352"/>
            <a:ext cx="4617720" cy="411480"/>
          </a:xfrm>
          <a:prstGeom prst="rect">
            <a:avLst/>
          </a:prstGeom>
          <a:noFill/>
          <a:ln/>
        </p:spPr>
        <p:txBody>
          <a:bodyPr wrap="square" lIns="127" tIns="127" rIns="127" bIns="127" rtlCol="0" anchor="ctr"/>
          <a:lstStyle/>
          <a:p>
            <a:pPr marL="0" indent="0">
              <a:buNone/>
            </a:pPr>
            <a:r>
              <a:rPr lang="en-US" sz="1400" dirty="0">
                <a:solidFill>
                  <a:srgbClr val="1F3F5B"/>
                </a:solidFill>
              </a:rPr>
              <a:t>Yes. A Diesel Refund User may select one or more of the eight categories that apply to the activities.</a:t>
            </a:r>
            <a:endParaRPr lang="en-US" sz="1400" dirty="0"/>
          </a:p>
        </p:txBody>
      </p:sp>
      <p:sp>
        <p:nvSpPr>
          <p:cNvPr id="32" name="Shape 14">
            <a:extLst>
              <a:ext uri="{FF2B5EF4-FFF2-40B4-BE49-F238E27FC236}">
                <a16:creationId xmlns:a16="http://schemas.microsoft.com/office/drawing/2014/main" id="{8A3146D7-0E61-F6CF-AF70-E17A7D84003F}"/>
              </a:ext>
            </a:extLst>
          </p:cNvPr>
          <p:cNvSpPr/>
          <p:nvPr/>
        </p:nvSpPr>
        <p:spPr>
          <a:xfrm>
            <a:off x="6272783" y="2359152"/>
            <a:ext cx="5723745" cy="1005840"/>
          </a:xfrm>
          <a:prstGeom prst="roundRect">
            <a:avLst>
              <a:gd name="adj" fmla="val 4545"/>
            </a:avLst>
          </a:prstGeom>
          <a:solidFill>
            <a:srgbClr val="FFFFFF"/>
          </a:solidFill>
          <a:ln w="12700">
            <a:solidFill>
              <a:srgbClr val="D5E3EA"/>
            </a:solidFill>
            <a:prstDash val="solid"/>
          </a:ln>
          <a:effectLst/>
        </p:spPr>
        <p:txBody>
          <a:bodyPr/>
          <a:lstStyle/>
          <a:p>
            <a:endParaRPr lang="en-ZA"/>
          </a:p>
        </p:txBody>
      </p:sp>
      <p:sp>
        <p:nvSpPr>
          <p:cNvPr id="34" name="Text 15">
            <a:extLst>
              <a:ext uri="{FF2B5EF4-FFF2-40B4-BE49-F238E27FC236}">
                <a16:creationId xmlns:a16="http://schemas.microsoft.com/office/drawing/2014/main" id="{A19431F2-907F-7E74-7425-B7EAA082AA38}"/>
              </a:ext>
            </a:extLst>
          </p:cNvPr>
          <p:cNvSpPr/>
          <p:nvPr/>
        </p:nvSpPr>
        <p:spPr>
          <a:xfrm>
            <a:off x="6437376" y="2514600"/>
            <a:ext cx="292608" cy="219456"/>
          </a:xfrm>
          <a:prstGeom prst="rect">
            <a:avLst/>
          </a:prstGeom>
          <a:noFill/>
          <a:ln/>
        </p:spPr>
        <p:txBody>
          <a:bodyPr wrap="square" lIns="0" tIns="0" rIns="0" bIns="0" rtlCol="0" anchor="ctr"/>
          <a:lstStyle/>
          <a:p>
            <a:pPr marL="0" indent="0" algn="ctr">
              <a:buNone/>
            </a:pPr>
            <a:r>
              <a:rPr lang="en-US" sz="1400" b="1" dirty="0">
                <a:solidFill>
                  <a:srgbClr val="00A6A6"/>
                </a:solidFill>
              </a:rPr>
              <a:t>Q</a:t>
            </a:r>
            <a:endParaRPr lang="en-US" sz="1400" dirty="0"/>
          </a:p>
        </p:txBody>
      </p:sp>
      <p:sp>
        <p:nvSpPr>
          <p:cNvPr id="36" name="Text 16">
            <a:extLst>
              <a:ext uri="{FF2B5EF4-FFF2-40B4-BE49-F238E27FC236}">
                <a16:creationId xmlns:a16="http://schemas.microsoft.com/office/drawing/2014/main" id="{2BA305A5-3362-5D09-833C-63DD9A825921}"/>
              </a:ext>
            </a:extLst>
          </p:cNvPr>
          <p:cNvSpPr/>
          <p:nvPr/>
        </p:nvSpPr>
        <p:spPr>
          <a:xfrm>
            <a:off x="6821424" y="2487168"/>
            <a:ext cx="4617720" cy="228600"/>
          </a:xfrm>
          <a:prstGeom prst="rect">
            <a:avLst/>
          </a:prstGeom>
          <a:noFill/>
          <a:ln/>
        </p:spPr>
        <p:txBody>
          <a:bodyPr wrap="square" lIns="0" tIns="0" rIns="0" bIns="0" rtlCol="0" anchor="ctr"/>
          <a:lstStyle/>
          <a:p>
            <a:pPr marL="0" indent="0">
              <a:buNone/>
            </a:pPr>
            <a:r>
              <a:rPr lang="en-US" sz="1400" b="1" dirty="0">
                <a:solidFill>
                  <a:srgbClr val="1F3F5B"/>
                </a:solidFill>
              </a:rPr>
              <a:t>Where will I find the documents SARS needs?</a:t>
            </a:r>
            <a:endParaRPr lang="en-US" sz="1400" dirty="0"/>
          </a:p>
        </p:txBody>
      </p:sp>
      <p:sp>
        <p:nvSpPr>
          <p:cNvPr id="38" name="Text 17">
            <a:extLst>
              <a:ext uri="{FF2B5EF4-FFF2-40B4-BE49-F238E27FC236}">
                <a16:creationId xmlns:a16="http://schemas.microsoft.com/office/drawing/2014/main" id="{6EBC6B67-0FF4-4A51-FA58-52151DAC66FD}"/>
              </a:ext>
            </a:extLst>
          </p:cNvPr>
          <p:cNvSpPr/>
          <p:nvPr/>
        </p:nvSpPr>
        <p:spPr>
          <a:xfrm>
            <a:off x="6821424" y="2816352"/>
            <a:ext cx="4617720" cy="411480"/>
          </a:xfrm>
          <a:prstGeom prst="rect">
            <a:avLst/>
          </a:prstGeom>
          <a:noFill/>
          <a:ln/>
        </p:spPr>
        <p:txBody>
          <a:bodyPr wrap="square" lIns="127" tIns="127" rIns="127" bIns="127" rtlCol="0" anchor="ctr"/>
          <a:lstStyle/>
          <a:p>
            <a:pPr marL="0" indent="0">
              <a:buNone/>
            </a:pPr>
            <a:r>
              <a:rPr lang="en-US" sz="1400" dirty="0">
                <a:solidFill>
                  <a:srgbClr val="1F3F5B"/>
                </a:solidFill>
              </a:rPr>
              <a:t>Check the Request for Supporting Documents letter under “SARS Correspondence” on eFilin</a:t>
            </a:r>
            <a:r>
              <a:rPr lang="en-US" sz="950" dirty="0">
                <a:solidFill>
                  <a:srgbClr val="1F3F5B"/>
                </a:solidFill>
              </a:rPr>
              <a:t>g.</a:t>
            </a:r>
            <a:endParaRPr lang="en-US" sz="950" dirty="0"/>
          </a:p>
        </p:txBody>
      </p:sp>
      <p:sp>
        <p:nvSpPr>
          <p:cNvPr id="40" name="Shape 18">
            <a:extLst>
              <a:ext uri="{FF2B5EF4-FFF2-40B4-BE49-F238E27FC236}">
                <a16:creationId xmlns:a16="http://schemas.microsoft.com/office/drawing/2014/main" id="{387A9883-1014-F0E8-1F82-7CD2C2CE8FF5}"/>
              </a:ext>
            </a:extLst>
          </p:cNvPr>
          <p:cNvSpPr/>
          <p:nvPr/>
        </p:nvSpPr>
        <p:spPr>
          <a:xfrm>
            <a:off x="116222" y="3595624"/>
            <a:ext cx="5806042" cy="1005840"/>
          </a:xfrm>
          <a:prstGeom prst="roundRect">
            <a:avLst>
              <a:gd name="adj" fmla="val 4545"/>
            </a:avLst>
          </a:prstGeom>
          <a:solidFill>
            <a:srgbClr val="FFFFFF"/>
          </a:solidFill>
          <a:ln w="12700">
            <a:solidFill>
              <a:srgbClr val="D5E3EA"/>
            </a:solidFill>
            <a:prstDash val="solid"/>
          </a:ln>
          <a:effectLst/>
        </p:spPr>
        <p:txBody>
          <a:bodyPr/>
          <a:lstStyle/>
          <a:p>
            <a:endParaRPr lang="en-ZA" dirty="0"/>
          </a:p>
        </p:txBody>
      </p:sp>
      <p:sp>
        <p:nvSpPr>
          <p:cNvPr id="42" name="Text 19">
            <a:extLst>
              <a:ext uri="{FF2B5EF4-FFF2-40B4-BE49-F238E27FC236}">
                <a16:creationId xmlns:a16="http://schemas.microsoft.com/office/drawing/2014/main" id="{E7164BD8-1746-DD88-EFF6-B69E064C7C13}"/>
              </a:ext>
            </a:extLst>
          </p:cNvPr>
          <p:cNvSpPr/>
          <p:nvPr/>
        </p:nvSpPr>
        <p:spPr>
          <a:xfrm>
            <a:off x="731520" y="3739896"/>
            <a:ext cx="292608" cy="219456"/>
          </a:xfrm>
          <a:prstGeom prst="rect">
            <a:avLst/>
          </a:prstGeom>
          <a:noFill/>
          <a:ln/>
        </p:spPr>
        <p:txBody>
          <a:bodyPr wrap="square" lIns="0" tIns="0" rIns="0" bIns="0" rtlCol="0" anchor="ctr"/>
          <a:lstStyle/>
          <a:p>
            <a:pPr marL="0" indent="0" algn="ctr">
              <a:buNone/>
            </a:pPr>
            <a:r>
              <a:rPr lang="en-US" sz="1400" b="1" dirty="0">
                <a:solidFill>
                  <a:srgbClr val="00A6A6"/>
                </a:solidFill>
              </a:rPr>
              <a:t>Q</a:t>
            </a:r>
            <a:endParaRPr lang="en-US" sz="1400" dirty="0"/>
          </a:p>
        </p:txBody>
      </p:sp>
      <p:sp>
        <p:nvSpPr>
          <p:cNvPr id="44" name="Text 20">
            <a:extLst>
              <a:ext uri="{FF2B5EF4-FFF2-40B4-BE49-F238E27FC236}">
                <a16:creationId xmlns:a16="http://schemas.microsoft.com/office/drawing/2014/main" id="{0317F470-3ABD-F0F8-3531-3406A8536110}"/>
              </a:ext>
            </a:extLst>
          </p:cNvPr>
          <p:cNvSpPr/>
          <p:nvPr/>
        </p:nvSpPr>
        <p:spPr>
          <a:xfrm>
            <a:off x="1115568" y="3712464"/>
            <a:ext cx="4617720" cy="228600"/>
          </a:xfrm>
          <a:prstGeom prst="rect">
            <a:avLst/>
          </a:prstGeom>
          <a:noFill/>
          <a:ln/>
        </p:spPr>
        <p:txBody>
          <a:bodyPr wrap="square" lIns="0" tIns="0" rIns="0" bIns="0" rtlCol="0" anchor="ctr"/>
          <a:lstStyle/>
          <a:p>
            <a:pPr marL="0" indent="0">
              <a:buNone/>
            </a:pPr>
            <a:r>
              <a:rPr lang="en-US" sz="1400" b="1" dirty="0">
                <a:solidFill>
                  <a:srgbClr val="1F3F5B"/>
                </a:solidFill>
              </a:rPr>
              <a:t>How do I query or track my application?</a:t>
            </a:r>
            <a:endParaRPr lang="en-US" sz="1400" dirty="0"/>
          </a:p>
        </p:txBody>
      </p:sp>
      <p:sp>
        <p:nvSpPr>
          <p:cNvPr id="46" name="Text 21">
            <a:extLst>
              <a:ext uri="{FF2B5EF4-FFF2-40B4-BE49-F238E27FC236}">
                <a16:creationId xmlns:a16="http://schemas.microsoft.com/office/drawing/2014/main" id="{3A503ECA-D8D0-F865-7018-FAE9B531D71D}"/>
              </a:ext>
            </a:extLst>
          </p:cNvPr>
          <p:cNvSpPr/>
          <p:nvPr/>
        </p:nvSpPr>
        <p:spPr>
          <a:xfrm>
            <a:off x="1115568" y="4041648"/>
            <a:ext cx="4617720" cy="411480"/>
          </a:xfrm>
          <a:prstGeom prst="rect">
            <a:avLst/>
          </a:prstGeom>
          <a:noFill/>
          <a:ln/>
        </p:spPr>
        <p:txBody>
          <a:bodyPr wrap="square" lIns="127" tIns="127" rIns="127" bIns="127" rtlCol="0" anchor="ctr"/>
          <a:lstStyle/>
          <a:p>
            <a:pPr marL="0" indent="0">
              <a:buNone/>
            </a:pPr>
            <a:r>
              <a:rPr lang="en-US" sz="1400" dirty="0">
                <a:solidFill>
                  <a:srgbClr val="1F3F5B"/>
                </a:solidFill>
              </a:rPr>
              <a:t>Retain the Case Reference Number and use it when querying the application. Review SARS Correspondence for letters and the final outcome.</a:t>
            </a:r>
            <a:endParaRPr lang="en-US" sz="1400" dirty="0"/>
          </a:p>
        </p:txBody>
      </p:sp>
      <p:sp>
        <p:nvSpPr>
          <p:cNvPr id="48" name="Shape 22">
            <a:extLst>
              <a:ext uri="{FF2B5EF4-FFF2-40B4-BE49-F238E27FC236}">
                <a16:creationId xmlns:a16="http://schemas.microsoft.com/office/drawing/2014/main" id="{5CED4E0C-F090-5910-393E-0F3DA04F5A44}"/>
              </a:ext>
            </a:extLst>
          </p:cNvPr>
          <p:cNvSpPr/>
          <p:nvPr/>
        </p:nvSpPr>
        <p:spPr>
          <a:xfrm>
            <a:off x="6272784" y="3584448"/>
            <a:ext cx="5723744" cy="1005840"/>
          </a:xfrm>
          <a:prstGeom prst="roundRect">
            <a:avLst>
              <a:gd name="adj" fmla="val 4545"/>
            </a:avLst>
          </a:prstGeom>
          <a:solidFill>
            <a:srgbClr val="FFFFFF"/>
          </a:solidFill>
          <a:ln w="12700">
            <a:solidFill>
              <a:srgbClr val="D5E3EA"/>
            </a:solidFill>
            <a:prstDash val="solid"/>
          </a:ln>
          <a:effectLst/>
        </p:spPr>
        <p:txBody>
          <a:bodyPr/>
          <a:lstStyle/>
          <a:p>
            <a:endParaRPr lang="en-ZA"/>
          </a:p>
        </p:txBody>
      </p:sp>
      <p:sp>
        <p:nvSpPr>
          <p:cNvPr id="50" name="Text 23">
            <a:extLst>
              <a:ext uri="{FF2B5EF4-FFF2-40B4-BE49-F238E27FC236}">
                <a16:creationId xmlns:a16="http://schemas.microsoft.com/office/drawing/2014/main" id="{1B6D805A-4DD3-FD22-DDF4-B341C509CAD4}"/>
              </a:ext>
            </a:extLst>
          </p:cNvPr>
          <p:cNvSpPr/>
          <p:nvPr/>
        </p:nvSpPr>
        <p:spPr>
          <a:xfrm>
            <a:off x="6437376" y="3739896"/>
            <a:ext cx="292608" cy="219456"/>
          </a:xfrm>
          <a:prstGeom prst="rect">
            <a:avLst/>
          </a:prstGeom>
          <a:noFill/>
          <a:ln/>
        </p:spPr>
        <p:txBody>
          <a:bodyPr wrap="square" lIns="0" tIns="0" rIns="0" bIns="0" rtlCol="0" anchor="ctr"/>
          <a:lstStyle/>
          <a:p>
            <a:pPr marL="0" indent="0" algn="ctr">
              <a:buNone/>
            </a:pPr>
            <a:r>
              <a:rPr lang="en-US" sz="1400" b="1" dirty="0">
                <a:solidFill>
                  <a:srgbClr val="00A6A6"/>
                </a:solidFill>
              </a:rPr>
              <a:t>Q</a:t>
            </a:r>
            <a:endParaRPr lang="en-US" sz="1400" dirty="0"/>
          </a:p>
        </p:txBody>
      </p:sp>
      <p:sp>
        <p:nvSpPr>
          <p:cNvPr id="52" name="Text 24">
            <a:extLst>
              <a:ext uri="{FF2B5EF4-FFF2-40B4-BE49-F238E27FC236}">
                <a16:creationId xmlns:a16="http://schemas.microsoft.com/office/drawing/2014/main" id="{99182B96-BEBC-3E1A-3564-4E15173AF0F8}"/>
              </a:ext>
            </a:extLst>
          </p:cNvPr>
          <p:cNvSpPr/>
          <p:nvPr/>
        </p:nvSpPr>
        <p:spPr>
          <a:xfrm>
            <a:off x="6821424" y="3712464"/>
            <a:ext cx="4617720" cy="228600"/>
          </a:xfrm>
          <a:prstGeom prst="rect">
            <a:avLst/>
          </a:prstGeom>
          <a:noFill/>
          <a:ln/>
        </p:spPr>
        <p:txBody>
          <a:bodyPr wrap="square" lIns="0" tIns="0" rIns="0" bIns="0" rtlCol="0" anchor="ctr"/>
          <a:lstStyle/>
          <a:p>
            <a:pPr marL="0" indent="0">
              <a:buNone/>
            </a:pPr>
            <a:r>
              <a:rPr lang="en-US" sz="1400" b="1" dirty="0">
                <a:solidFill>
                  <a:srgbClr val="1F3F5B"/>
                </a:solidFill>
              </a:rPr>
              <a:t>Can I change information after registration?</a:t>
            </a:r>
            <a:endParaRPr lang="en-US" sz="1400" dirty="0"/>
          </a:p>
        </p:txBody>
      </p:sp>
      <p:sp>
        <p:nvSpPr>
          <p:cNvPr id="54" name="Text 25">
            <a:extLst>
              <a:ext uri="{FF2B5EF4-FFF2-40B4-BE49-F238E27FC236}">
                <a16:creationId xmlns:a16="http://schemas.microsoft.com/office/drawing/2014/main" id="{0456F949-3076-EFFC-32F6-B744D533261D}"/>
              </a:ext>
            </a:extLst>
          </p:cNvPr>
          <p:cNvSpPr/>
          <p:nvPr/>
        </p:nvSpPr>
        <p:spPr>
          <a:xfrm>
            <a:off x="6821424" y="4041648"/>
            <a:ext cx="4617720" cy="411480"/>
          </a:xfrm>
          <a:prstGeom prst="rect">
            <a:avLst/>
          </a:prstGeom>
          <a:noFill/>
          <a:ln/>
        </p:spPr>
        <p:txBody>
          <a:bodyPr wrap="square" lIns="127" tIns="127" rIns="127" bIns="127" rtlCol="0" anchor="ctr"/>
          <a:lstStyle/>
          <a:p>
            <a:pPr marL="0" indent="0">
              <a:buNone/>
            </a:pPr>
            <a:r>
              <a:rPr lang="en-US" sz="1400" dirty="0">
                <a:solidFill>
                  <a:srgbClr val="1F3F5B"/>
                </a:solidFill>
              </a:rPr>
              <a:t>Yes. After processing, the application may be opened to amend information. Categories or the entire registration may also be withdrawn.</a:t>
            </a:r>
            <a:endParaRPr lang="en-US" sz="1400" dirty="0"/>
          </a:p>
        </p:txBody>
      </p:sp>
      <p:sp>
        <p:nvSpPr>
          <p:cNvPr id="56" name="Shape 26">
            <a:extLst>
              <a:ext uri="{FF2B5EF4-FFF2-40B4-BE49-F238E27FC236}">
                <a16:creationId xmlns:a16="http://schemas.microsoft.com/office/drawing/2014/main" id="{387A8626-5F5F-CF8E-47F6-7898573AC42F}"/>
              </a:ext>
            </a:extLst>
          </p:cNvPr>
          <p:cNvSpPr/>
          <p:nvPr/>
        </p:nvSpPr>
        <p:spPr>
          <a:xfrm>
            <a:off x="116222" y="4809744"/>
            <a:ext cx="5809090" cy="1124934"/>
          </a:xfrm>
          <a:prstGeom prst="roundRect">
            <a:avLst>
              <a:gd name="adj" fmla="val 4545"/>
            </a:avLst>
          </a:prstGeom>
          <a:solidFill>
            <a:srgbClr val="FFFFFF"/>
          </a:solidFill>
          <a:ln w="12700">
            <a:solidFill>
              <a:srgbClr val="D5E3EA"/>
            </a:solidFill>
            <a:prstDash val="solid"/>
          </a:ln>
          <a:effectLst/>
        </p:spPr>
        <p:txBody>
          <a:bodyPr/>
          <a:lstStyle/>
          <a:p>
            <a:endParaRPr lang="en-ZA"/>
          </a:p>
        </p:txBody>
      </p:sp>
      <p:sp>
        <p:nvSpPr>
          <p:cNvPr id="58" name="Text 27">
            <a:extLst>
              <a:ext uri="{FF2B5EF4-FFF2-40B4-BE49-F238E27FC236}">
                <a16:creationId xmlns:a16="http://schemas.microsoft.com/office/drawing/2014/main" id="{23C949A9-AAC4-5134-52BA-FFA4707DAFC1}"/>
              </a:ext>
            </a:extLst>
          </p:cNvPr>
          <p:cNvSpPr/>
          <p:nvPr/>
        </p:nvSpPr>
        <p:spPr>
          <a:xfrm>
            <a:off x="731520" y="4934977"/>
            <a:ext cx="292608" cy="219456"/>
          </a:xfrm>
          <a:prstGeom prst="rect">
            <a:avLst/>
          </a:prstGeom>
          <a:noFill/>
          <a:ln/>
        </p:spPr>
        <p:txBody>
          <a:bodyPr wrap="square" lIns="0" tIns="0" rIns="0" bIns="0" rtlCol="0" anchor="ctr"/>
          <a:lstStyle/>
          <a:p>
            <a:pPr marL="0" indent="0" algn="ctr">
              <a:buNone/>
            </a:pPr>
            <a:r>
              <a:rPr lang="en-US" sz="1400" b="1" dirty="0">
                <a:solidFill>
                  <a:srgbClr val="00A6A6"/>
                </a:solidFill>
              </a:rPr>
              <a:t>Q</a:t>
            </a:r>
            <a:endParaRPr lang="en-US" sz="1400" dirty="0"/>
          </a:p>
        </p:txBody>
      </p:sp>
      <p:sp>
        <p:nvSpPr>
          <p:cNvPr id="60" name="Text 28">
            <a:extLst>
              <a:ext uri="{FF2B5EF4-FFF2-40B4-BE49-F238E27FC236}">
                <a16:creationId xmlns:a16="http://schemas.microsoft.com/office/drawing/2014/main" id="{E8CCAFE8-3058-8E36-2A78-0CAF940E70C1}"/>
              </a:ext>
            </a:extLst>
          </p:cNvPr>
          <p:cNvSpPr/>
          <p:nvPr/>
        </p:nvSpPr>
        <p:spPr>
          <a:xfrm>
            <a:off x="1115568" y="4937760"/>
            <a:ext cx="4617720" cy="228600"/>
          </a:xfrm>
          <a:prstGeom prst="rect">
            <a:avLst/>
          </a:prstGeom>
          <a:noFill/>
          <a:ln/>
        </p:spPr>
        <p:txBody>
          <a:bodyPr wrap="square" lIns="0" tIns="0" rIns="0" bIns="0" rtlCol="0" anchor="ctr"/>
          <a:lstStyle/>
          <a:p>
            <a:pPr marL="0" indent="0">
              <a:buNone/>
            </a:pPr>
            <a:r>
              <a:rPr lang="en-US" sz="1400" b="1" dirty="0">
                <a:solidFill>
                  <a:srgbClr val="1F3F5B"/>
                </a:solidFill>
              </a:rPr>
              <a:t>What happens after approval?</a:t>
            </a:r>
            <a:endParaRPr lang="en-US" sz="1400" dirty="0"/>
          </a:p>
        </p:txBody>
      </p:sp>
      <p:sp>
        <p:nvSpPr>
          <p:cNvPr id="62" name="Text 29">
            <a:extLst>
              <a:ext uri="{FF2B5EF4-FFF2-40B4-BE49-F238E27FC236}">
                <a16:creationId xmlns:a16="http://schemas.microsoft.com/office/drawing/2014/main" id="{B3028A2C-A189-1AD5-8512-105BD1F0D0C8}"/>
              </a:ext>
            </a:extLst>
          </p:cNvPr>
          <p:cNvSpPr/>
          <p:nvPr/>
        </p:nvSpPr>
        <p:spPr>
          <a:xfrm>
            <a:off x="1115568" y="5323840"/>
            <a:ext cx="4617720" cy="457200"/>
          </a:xfrm>
          <a:prstGeom prst="rect">
            <a:avLst/>
          </a:prstGeom>
          <a:noFill/>
          <a:ln/>
        </p:spPr>
        <p:txBody>
          <a:bodyPr wrap="square" lIns="127" tIns="127" rIns="127" bIns="127" rtlCol="0" anchor="ctr"/>
          <a:lstStyle/>
          <a:p>
            <a:pPr marL="0" indent="0">
              <a:buNone/>
            </a:pPr>
            <a:r>
              <a:rPr lang="en-US" sz="1400" dirty="0">
                <a:solidFill>
                  <a:srgbClr val="1F3F5B"/>
                </a:solidFill>
              </a:rPr>
              <a:t>Activate the Diesel Refund tax type on eFiling. The Diesel Refund Dashboard will then show registration, categories, relationships and profile details.</a:t>
            </a:r>
            <a:endParaRPr lang="en-US" sz="1400" dirty="0"/>
          </a:p>
        </p:txBody>
      </p:sp>
      <p:sp>
        <p:nvSpPr>
          <p:cNvPr id="64" name="Shape 30">
            <a:extLst>
              <a:ext uri="{FF2B5EF4-FFF2-40B4-BE49-F238E27FC236}">
                <a16:creationId xmlns:a16="http://schemas.microsoft.com/office/drawing/2014/main" id="{A704EBCA-CAD6-6CF7-0E0D-6EE664E5BA8F}"/>
              </a:ext>
            </a:extLst>
          </p:cNvPr>
          <p:cNvSpPr/>
          <p:nvPr/>
        </p:nvSpPr>
        <p:spPr>
          <a:xfrm>
            <a:off x="6272784" y="4809744"/>
            <a:ext cx="5723744" cy="1113758"/>
          </a:xfrm>
          <a:prstGeom prst="roundRect">
            <a:avLst>
              <a:gd name="adj" fmla="val 4545"/>
            </a:avLst>
          </a:prstGeom>
          <a:solidFill>
            <a:srgbClr val="FFFFFF"/>
          </a:solidFill>
          <a:ln w="12700">
            <a:solidFill>
              <a:srgbClr val="D5E3EA"/>
            </a:solidFill>
            <a:prstDash val="solid"/>
          </a:ln>
          <a:effectLst/>
        </p:spPr>
        <p:txBody>
          <a:bodyPr/>
          <a:lstStyle/>
          <a:p>
            <a:endParaRPr lang="en-ZA"/>
          </a:p>
        </p:txBody>
      </p:sp>
      <p:sp>
        <p:nvSpPr>
          <p:cNvPr id="66" name="Text 31">
            <a:extLst>
              <a:ext uri="{FF2B5EF4-FFF2-40B4-BE49-F238E27FC236}">
                <a16:creationId xmlns:a16="http://schemas.microsoft.com/office/drawing/2014/main" id="{6C7DC0F5-2E2E-3E21-0C04-027BC3E1F6FA}"/>
              </a:ext>
            </a:extLst>
          </p:cNvPr>
          <p:cNvSpPr/>
          <p:nvPr/>
        </p:nvSpPr>
        <p:spPr>
          <a:xfrm>
            <a:off x="6437376" y="4965192"/>
            <a:ext cx="292608" cy="219456"/>
          </a:xfrm>
          <a:prstGeom prst="rect">
            <a:avLst/>
          </a:prstGeom>
          <a:noFill/>
          <a:ln/>
        </p:spPr>
        <p:txBody>
          <a:bodyPr wrap="square" lIns="0" tIns="0" rIns="0" bIns="0" rtlCol="0" anchor="ctr"/>
          <a:lstStyle/>
          <a:p>
            <a:pPr algn="ctr"/>
            <a:r>
              <a:rPr lang="en-US" sz="1400" b="1" dirty="0">
                <a:solidFill>
                  <a:srgbClr val="00A6A6"/>
                </a:solidFill>
              </a:rPr>
              <a:t>Q</a:t>
            </a:r>
          </a:p>
        </p:txBody>
      </p:sp>
      <p:sp>
        <p:nvSpPr>
          <p:cNvPr id="68" name="Text 32">
            <a:extLst>
              <a:ext uri="{FF2B5EF4-FFF2-40B4-BE49-F238E27FC236}">
                <a16:creationId xmlns:a16="http://schemas.microsoft.com/office/drawing/2014/main" id="{8A516BEF-939A-157E-D32C-A240CA512F7F}"/>
              </a:ext>
            </a:extLst>
          </p:cNvPr>
          <p:cNvSpPr/>
          <p:nvPr/>
        </p:nvSpPr>
        <p:spPr>
          <a:xfrm>
            <a:off x="6821424" y="4937760"/>
            <a:ext cx="4617720" cy="228600"/>
          </a:xfrm>
          <a:prstGeom prst="rect">
            <a:avLst/>
          </a:prstGeom>
          <a:noFill/>
          <a:ln/>
        </p:spPr>
        <p:txBody>
          <a:bodyPr wrap="square" lIns="0" tIns="0" rIns="0" bIns="0" rtlCol="0" anchor="ctr"/>
          <a:lstStyle/>
          <a:p>
            <a:pPr marL="0" indent="0">
              <a:buNone/>
            </a:pPr>
            <a:r>
              <a:rPr lang="en-US" sz="1400" b="1" dirty="0">
                <a:solidFill>
                  <a:srgbClr val="1F3F5B"/>
                </a:solidFill>
              </a:rPr>
              <a:t>What is the turnaround time?</a:t>
            </a:r>
            <a:endParaRPr lang="en-US" sz="1400" dirty="0"/>
          </a:p>
        </p:txBody>
      </p:sp>
      <p:sp>
        <p:nvSpPr>
          <p:cNvPr id="70" name="Text 33">
            <a:extLst>
              <a:ext uri="{FF2B5EF4-FFF2-40B4-BE49-F238E27FC236}">
                <a16:creationId xmlns:a16="http://schemas.microsoft.com/office/drawing/2014/main" id="{B7E1329B-AA87-797C-CDAC-D25793AF2AB4}"/>
              </a:ext>
            </a:extLst>
          </p:cNvPr>
          <p:cNvSpPr/>
          <p:nvPr/>
        </p:nvSpPr>
        <p:spPr>
          <a:xfrm>
            <a:off x="6821424" y="5266944"/>
            <a:ext cx="4617720" cy="411480"/>
          </a:xfrm>
          <a:prstGeom prst="rect">
            <a:avLst/>
          </a:prstGeom>
          <a:noFill/>
          <a:ln/>
        </p:spPr>
        <p:txBody>
          <a:bodyPr wrap="square" lIns="127" tIns="127" rIns="127" bIns="127" rtlCol="0" anchor="ctr"/>
          <a:lstStyle/>
          <a:p>
            <a:pPr marL="0" indent="0">
              <a:buNone/>
            </a:pPr>
            <a:r>
              <a:rPr lang="en-US" sz="1400" dirty="0">
                <a:solidFill>
                  <a:srgbClr val="1F3F5B"/>
                </a:solidFill>
              </a:rPr>
              <a:t>The approved TAT for </a:t>
            </a:r>
            <a:r>
              <a:rPr lang="en-ZA" sz="1400" dirty="0">
                <a:solidFill>
                  <a:srgbClr val="1F3F5B"/>
                </a:solidFill>
              </a:rPr>
              <a:t>merge takes up to 5 business days and registration 21 business days</a:t>
            </a:r>
            <a:endParaRPr lang="en-US" sz="1400" dirty="0"/>
          </a:p>
        </p:txBody>
      </p:sp>
      <p:pic>
        <p:nvPicPr>
          <p:cNvPr id="3" name="Picture 2">
            <a:extLst>
              <a:ext uri="{FF2B5EF4-FFF2-40B4-BE49-F238E27FC236}">
                <a16:creationId xmlns:a16="http://schemas.microsoft.com/office/drawing/2014/main" id="{4E24EFC1-D2AC-1D6D-8239-7891C337806F}"/>
              </a:ext>
            </a:extLst>
          </p:cNvPr>
          <p:cNvPicPr>
            <a:picLocks noChangeAspect="1"/>
          </p:cNvPicPr>
          <p:nvPr/>
        </p:nvPicPr>
        <p:blipFill>
          <a:blip r:embed="rId3"/>
          <a:stretch>
            <a:fillRect/>
          </a:stretch>
        </p:blipFill>
        <p:spPr>
          <a:xfrm>
            <a:off x="0" y="6071838"/>
            <a:ext cx="12192000" cy="786162"/>
          </a:xfrm>
          <a:prstGeom prst="rect">
            <a:avLst/>
          </a:prstGeom>
        </p:spPr>
      </p:pic>
      <p:sp>
        <p:nvSpPr>
          <p:cNvPr id="6" name="Rectangle 5">
            <a:extLst>
              <a:ext uri="{FF2B5EF4-FFF2-40B4-BE49-F238E27FC236}">
                <a16:creationId xmlns:a16="http://schemas.microsoft.com/office/drawing/2014/main" id="{2896E2B4-F023-5B60-AB23-CCEAB75DAAD6}"/>
              </a:ext>
            </a:extLst>
          </p:cNvPr>
          <p:cNvSpPr/>
          <p:nvPr/>
        </p:nvSpPr>
        <p:spPr>
          <a:xfrm>
            <a:off x="274320" y="728187"/>
            <a:ext cx="914400" cy="1460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9" name="Picture 8">
            <a:extLst>
              <a:ext uri="{FF2B5EF4-FFF2-40B4-BE49-F238E27FC236}">
                <a16:creationId xmlns:a16="http://schemas.microsoft.com/office/drawing/2014/main" id="{85AD248C-538F-5F9E-DBC7-AD9EEF5FC905}"/>
              </a:ext>
            </a:extLst>
          </p:cNvPr>
          <p:cNvPicPr>
            <a:picLocks noChangeAspect="1"/>
          </p:cNvPicPr>
          <p:nvPr/>
        </p:nvPicPr>
        <p:blipFill>
          <a:blip r:embed="rId4"/>
          <a:stretch>
            <a:fillRect/>
          </a:stretch>
        </p:blipFill>
        <p:spPr>
          <a:xfrm>
            <a:off x="0" y="113028"/>
            <a:ext cx="7493620" cy="863522"/>
          </a:xfrm>
          <a:prstGeom prst="rect">
            <a:avLst/>
          </a:prstGeom>
        </p:spPr>
      </p:pic>
      <p:sp>
        <p:nvSpPr>
          <p:cNvPr id="5" name="Title 1">
            <a:extLst>
              <a:ext uri="{FF2B5EF4-FFF2-40B4-BE49-F238E27FC236}">
                <a16:creationId xmlns:a16="http://schemas.microsoft.com/office/drawing/2014/main" id="{9A430D12-E932-B407-7F62-3891E605DA85}"/>
              </a:ext>
            </a:extLst>
          </p:cNvPr>
          <p:cNvSpPr txBox="1">
            <a:spLocks/>
          </p:cNvSpPr>
          <p:nvPr/>
        </p:nvSpPr>
        <p:spPr>
          <a:xfrm>
            <a:off x="4163731" y="146304"/>
            <a:ext cx="4839898" cy="532606"/>
          </a:xfrm>
          <a:prstGeom prst="rect">
            <a:avLst/>
          </a:prstGeom>
        </p:spPr>
        <p:txBody>
          <a:bodyPr vert="horz" lIns="91440" tIns="45720" rIns="91440" bIns="45720" rtlCol="0" anchor="t">
            <a:normAutofit/>
          </a:bodyPr>
          <a:lstStyle>
            <a:lvl1pPr>
              <a:lnSpc>
                <a:spcPct val="90000"/>
              </a:lnSpc>
              <a:spcBef>
                <a:spcPct val="0"/>
              </a:spcBef>
              <a:buNone/>
              <a:defRPr sz="2800" b="1" i="0">
                <a:solidFill>
                  <a:srgbClr val="005087"/>
                </a:solidFill>
                <a:latin typeface="Lato" panose="020F0502020204030203" pitchFamily="34" charset="77"/>
                <a:ea typeface="+mj-ea"/>
                <a:cs typeface="+mj-cs"/>
              </a:defRPr>
            </a:lvl1pPr>
          </a:lstStyle>
          <a:p>
            <a:r>
              <a:rPr lang="en-US" dirty="0"/>
              <a:t> </a:t>
            </a:r>
            <a:r>
              <a:rPr lang="en-US" sz="2400" dirty="0"/>
              <a:t>Frequently Asked Questions</a:t>
            </a:r>
          </a:p>
          <a:p>
            <a:endParaRPr lang="en-US" dirty="0"/>
          </a:p>
        </p:txBody>
      </p:sp>
      <p:sp>
        <p:nvSpPr>
          <p:cNvPr id="10" name="Oval 9">
            <a:extLst>
              <a:ext uri="{FF2B5EF4-FFF2-40B4-BE49-F238E27FC236}">
                <a16:creationId xmlns:a16="http://schemas.microsoft.com/office/drawing/2014/main" id="{C301E84A-F42E-B636-176B-9EBC866E323C}"/>
              </a:ext>
            </a:extLst>
          </p:cNvPr>
          <p:cNvSpPr/>
          <p:nvPr/>
        </p:nvSpPr>
        <p:spPr>
          <a:xfrm>
            <a:off x="5096107" y="801227"/>
            <a:ext cx="45719" cy="57436"/>
          </a:xfrm>
          <a:prstGeom prst="ellipse">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Oval 10">
            <a:extLst>
              <a:ext uri="{FF2B5EF4-FFF2-40B4-BE49-F238E27FC236}">
                <a16:creationId xmlns:a16="http://schemas.microsoft.com/office/drawing/2014/main" id="{BCE2D993-3B42-D1A2-EA0E-C2569ED87D0B}"/>
              </a:ext>
            </a:extLst>
          </p:cNvPr>
          <p:cNvSpPr/>
          <p:nvPr/>
        </p:nvSpPr>
        <p:spPr>
          <a:xfrm>
            <a:off x="4983480" y="728188"/>
            <a:ext cx="441961" cy="29713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77353468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A6D70-7E61-E4C6-9064-A154A3E5D885}"/>
            </a:ext>
          </a:extLst>
        </p:cNvPr>
        <p:cNvGrpSpPr/>
        <p:nvPr/>
      </p:nvGrpSpPr>
      <p:grpSpPr>
        <a:xfrm>
          <a:off x="0" y="0"/>
          <a:ext cx="0" cy="0"/>
          <a:chOff x="0" y="0"/>
          <a:chExt cx="0" cy="0"/>
        </a:xfrm>
      </p:grpSpPr>
      <p:pic>
        <p:nvPicPr>
          <p:cNvPr id="2" name="Picture 1" descr="A person sitting at a table with a glass of juice&#10;&#10;AI-generated content may be incorrect.">
            <a:extLst>
              <a:ext uri="{FF2B5EF4-FFF2-40B4-BE49-F238E27FC236}">
                <a16:creationId xmlns:a16="http://schemas.microsoft.com/office/drawing/2014/main" id="{40A5187B-8003-0968-4997-380246F3129B}"/>
              </a:ext>
            </a:extLst>
          </p:cNvPr>
          <p:cNvPicPr>
            <a:picLocks noChangeAspect="1"/>
          </p:cNvPicPr>
          <p:nvPr/>
        </p:nvPicPr>
        <p:blipFill>
          <a:blip r:embed="rId3">
            <a:extLst>
              <a:ext uri="{28A0092B-C50C-407E-A947-70E740481C1C}">
                <a14:useLocalDpi xmlns:a14="http://schemas.microsoft.com/office/drawing/2010/main" val="0"/>
              </a:ext>
            </a:extLst>
          </a:blip>
          <a:srcRect l="6460" t="-9104" b="13870"/>
          <a:stretch>
            <a:fillRect/>
          </a:stretch>
        </p:blipFill>
        <p:spPr>
          <a:xfrm>
            <a:off x="0" y="-778313"/>
            <a:ext cx="12192000" cy="6811124"/>
          </a:xfrm>
          <a:prstGeom prst="rect">
            <a:avLst/>
          </a:prstGeom>
        </p:spPr>
      </p:pic>
      <p:pic>
        <p:nvPicPr>
          <p:cNvPr id="7" name="Picture 6">
            <a:extLst>
              <a:ext uri="{FF2B5EF4-FFF2-40B4-BE49-F238E27FC236}">
                <a16:creationId xmlns:a16="http://schemas.microsoft.com/office/drawing/2014/main" id="{5E1AFED9-ACDC-1EC7-15AD-82F5F624A977}"/>
              </a:ext>
            </a:extLst>
          </p:cNvPr>
          <p:cNvPicPr>
            <a:picLocks noChangeAspect="1"/>
          </p:cNvPicPr>
          <p:nvPr/>
        </p:nvPicPr>
        <p:blipFill>
          <a:blip r:embed="rId4"/>
          <a:stretch>
            <a:fillRect/>
          </a:stretch>
        </p:blipFill>
        <p:spPr>
          <a:xfrm>
            <a:off x="0" y="6032812"/>
            <a:ext cx="12192000" cy="825188"/>
          </a:xfrm>
          <a:prstGeom prst="rect">
            <a:avLst/>
          </a:prstGeom>
        </p:spPr>
      </p:pic>
    </p:spTree>
    <p:extLst>
      <p:ext uri="{BB962C8B-B14F-4D97-AF65-F5344CB8AC3E}">
        <p14:creationId xmlns:p14="http://schemas.microsoft.com/office/powerpoint/2010/main" val="41162239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1C2E2-6FF8-3940-3D0C-9D6AED03F849}"/>
            </a:ext>
          </a:extLst>
        </p:cNvPr>
        <p:cNvGrpSpPr/>
        <p:nvPr/>
      </p:nvGrpSpPr>
      <p:grpSpPr>
        <a:xfrm>
          <a:off x="0" y="0"/>
          <a:ext cx="0" cy="0"/>
          <a:chOff x="0" y="0"/>
          <a:chExt cx="0" cy="0"/>
        </a:xfrm>
      </p:grpSpPr>
      <p:sp>
        <p:nvSpPr>
          <p:cNvPr id="2" name="Google Shape;42;p5">
            <a:extLst>
              <a:ext uri="{FF2B5EF4-FFF2-40B4-BE49-F238E27FC236}">
                <a16:creationId xmlns:a16="http://schemas.microsoft.com/office/drawing/2014/main" id="{332EC3A5-1ACA-F76A-AE12-E247CF3B619B}"/>
              </a:ext>
            </a:extLst>
          </p:cNvPr>
          <p:cNvSpPr txBox="1"/>
          <p:nvPr/>
        </p:nvSpPr>
        <p:spPr>
          <a:xfrm>
            <a:off x="486312" y="1505413"/>
            <a:ext cx="2576476" cy="4093388"/>
          </a:xfrm>
          <a:prstGeom prst="rect">
            <a:avLst/>
          </a:prstGeom>
          <a:noFill/>
          <a:ln>
            <a:noFill/>
          </a:ln>
        </p:spPr>
        <p:txBody>
          <a:bodyPr spcFirstLastPara="1" wrap="square" lIns="91425" tIns="45700" rIns="91425" bIns="45700" anchor="t" anchorCtr="0">
            <a:spAutoFit/>
          </a:bodyPr>
          <a:lstStyle/>
          <a:p>
            <a:pPr marL="0" marR="0" lvl="0" algn="l" defTabSz="482400" rtl="0">
              <a:spcBef>
                <a:spcPts val="0"/>
              </a:spcBef>
              <a:spcAft>
                <a:spcPts val="0"/>
              </a:spcAft>
              <a:buNone/>
            </a:pPr>
            <a:r>
              <a:rPr lang="en-US" sz="2000" b="0" i="0" u="none" strike="noStrike" cap="none"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Arial"/>
              </a:rPr>
              <a:t>Thank you</a:t>
            </a:r>
            <a:endParaRPr sz="1400" b="0"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endParaRPr>
          </a:p>
          <a:p>
            <a:pPr marL="0" marR="0" lvl="0" algn="l" defTabSz="482400" rtl="0">
              <a:spcBef>
                <a:spcPts val="1200"/>
              </a:spcBef>
              <a:spcAft>
                <a:spcPts val="0"/>
              </a:spcAft>
              <a:buNone/>
            </a:pPr>
            <a:r>
              <a:rPr lang="en-US" sz="2000" b="0" i="0" u="none" strike="noStrike" cap="none"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Arial"/>
              </a:rPr>
              <a:t>Siyabulela</a:t>
            </a:r>
            <a:endParaRPr sz="1400" b="0"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endParaRPr>
          </a:p>
          <a:p>
            <a:pPr marL="0" marR="0" lvl="0" algn="l" defTabSz="482400" rtl="0" eaLnBrk="1" fontAlgn="auto" latinLnBrk="0" hangingPunct="1">
              <a:spcBef>
                <a:spcPts val="1200"/>
              </a:spcBef>
              <a:spcAft>
                <a:spcPts val="0"/>
              </a:spcAft>
              <a:buClrTx/>
              <a:buSzTx/>
              <a:buFontTx/>
              <a:buNone/>
              <a:tabLst/>
              <a:defRPr/>
            </a:pPr>
            <a:r>
              <a:rPr lang="en-US" sz="2000" b="0" i="0" u="none" strike="noStrike" cap="none"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Arial"/>
              </a:rPr>
              <a:t>Siyabonga</a:t>
            </a:r>
          </a:p>
          <a:p>
            <a:pPr marL="0" marR="0" lvl="0" algn="l" defTabSz="482400" rtl="0" eaLnBrk="1" fontAlgn="auto" latinLnBrk="0" hangingPunct="1">
              <a:spcBef>
                <a:spcPts val="1200"/>
              </a:spcBef>
              <a:spcAft>
                <a:spcPts val="0"/>
              </a:spcAft>
              <a:buClrTx/>
              <a:buSzTx/>
              <a:buFontTx/>
              <a:buNone/>
              <a:tabLst/>
              <a:defRPr/>
            </a:pPr>
            <a:r>
              <a:rPr lang="en-ZA" sz="2000" b="0" i="0" dirty="0" err="1">
                <a:solidFill>
                  <a:schemeClr val="accent1">
                    <a:lumMod val="75000"/>
                  </a:schemeClr>
                </a:solidFill>
                <a:effectLst/>
                <a:latin typeface="Tahoma" panose="020B0604030504040204" pitchFamily="34" charset="0"/>
                <a:ea typeface="Tahoma" panose="020B0604030504040204" pitchFamily="34" charset="0"/>
                <a:cs typeface="Tahoma" panose="020B0604030504040204" pitchFamily="34" charset="0"/>
              </a:rPr>
              <a:t>Siyathokoza</a:t>
            </a:r>
            <a:endParaRPr lang="en-US" sz="2000" b="0" i="0" u="none" strike="noStrike" cap="none"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Arial"/>
            </a:endParaRPr>
          </a:p>
          <a:p>
            <a:pPr marL="0" marR="0" lvl="0" algn="l" defTabSz="482400" rtl="0">
              <a:spcBef>
                <a:spcPts val="1200"/>
              </a:spcBef>
              <a:spcAft>
                <a:spcPts val="0"/>
              </a:spcAft>
              <a:buNone/>
            </a:pPr>
            <a:r>
              <a:rPr lang="en-US" sz="2000" b="0" i="0" u="none" strike="noStrike" cap="none" dirty="0" err="1">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Arial"/>
              </a:rPr>
              <a:t>Dankie</a:t>
            </a:r>
            <a:endParaRPr sz="2000" b="0" i="0" u="none" strike="noStrike" cap="none"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Arial"/>
            </a:endParaRPr>
          </a:p>
          <a:p>
            <a:pPr marL="0" marR="0" lvl="0" algn="l" defTabSz="482400" rtl="0">
              <a:spcBef>
                <a:spcPts val="1200"/>
              </a:spcBef>
              <a:spcAft>
                <a:spcPts val="0"/>
              </a:spcAft>
              <a:buNone/>
            </a:pPr>
            <a:r>
              <a:rPr lang="en-US" sz="2000" b="0" i="0" u="none" strike="noStrike" cap="none"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Arial"/>
              </a:rPr>
              <a:t>Re a </a:t>
            </a:r>
            <a:r>
              <a:rPr lang="en-US" sz="2000" b="0" i="0" u="none" strike="noStrike" cap="none" dirty="0" err="1">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Arial"/>
              </a:rPr>
              <a:t>leboga</a:t>
            </a:r>
            <a:endParaRPr sz="2000" b="0" i="0" u="none" strike="noStrike" cap="none"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Arial"/>
            </a:endParaRPr>
          </a:p>
          <a:p>
            <a:pPr marL="0" marR="0" lvl="0" algn="l" defTabSz="482400" rtl="0">
              <a:spcBef>
                <a:spcPts val="1200"/>
              </a:spcBef>
              <a:spcAft>
                <a:spcPts val="0"/>
              </a:spcAft>
              <a:buNone/>
            </a:pPr>
            <a:r>
              <a:rPr lang="en-US" sz="2000" b="0" i="0" u="none" strike="noStrike" cap="none"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Arial"/>
              </a:rPr>
              <a:t>Re a </a:t>
            </a:r>
            <a:r>
              <a:rPr lang="en-US" sz="2000" b="0" i="0" u="none" strike="noStrike" cap="none" dirty="0" err="1">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Arial"/>
              </a:rPr>
              <a:t>leboha</a:t>
            </a:r>
            <a:endParaRPr sz="2000" b="0" i="0" u="none" strike="noStrike" cap="none"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Arial"/>
            </a:endParaRPr>
          </a:p>
          <a:p>
            <a:pPr marL="0" marR="0" lvl="0" algn="l" defTabSz="482400" rtl="0">
              <a:spcBef>
                <a:spcPts val="1200"/>
              </a:spcBef>
              <a:spcAft>
                <a:spcPts val="0"/>
              </a:spcAft>
              <a:buNone/>
            </a:pPr>
            <a:r>
              <a:rPr lang="en-US" sz="2000" b="0" i="0" u="none" strike="noStrike" cap="none"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Arial"/>
              </a:rPr>
              <a:t>Ro </a:t>
            </a:r>
            <a:r>
              <a:rPr lang="en-US" sz="2000" b="0" i="0" u="none" strike="noStrike" cap="none" dirty="0" err="1">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Arial"/>
              </a:rPr>
              <a:t>livhuwa</a:t>
            </a:r>
            <a:endParaRPr lang="en-US" sz="2000" b="0" i="0" u="none" strike="noStrike" cap="none"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Arial"/>
            </a:endParaRPr>
          </a:p>
          <a:p>
            <a:pPr marL="0" marR="0" lvl="0" algn="l" defTabSz="482400" rtl="0">
              <a:spcBef>
                <a:spcPts val="1200"/>
              </a:spcBef>
              <a:spcAft>
                <a:spcPts val="0"/>
              </a:spcAft>
              <a:buNone/>
            </a:pPr>
            <a:r>
              <a:rPr lang="en-US" sz="2000" b="0" i="0" u="none" strike="noStrike" cap="none"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Arial"/>
              </a:rPr>
              <a:t>Ha </a:t>
            </a:r>
            <a:r>
              <a:rPr lang="en-US" sz="2000" b="0" i="0" u="none" strike="noStrike" cap="none" dirty="0" err="1">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Arial"/>
              </a:rPr>
              <a:t>khensa</a:t>
            </a:r>
            <a:endParaRPr sz="2400" b="0" i="0" u="none" strike="noStrike" cap="none"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sym typeface="Arial"/>
            </a:endParaRPr>
          </a:p>
        </p:txBody>
      </p:sp>
    </p:spTree>
    <p:extLst>
      <p:ext uri="{BB962C8B-B14F-4D97-AF65-F5344CB8AC3E}">
        <p14:creationId xmlns:p14="http://schemas.microsoft.com/office/powerpoint/2010/main" val="102247296"/>
      </p:ext>
    </p:extLst>
  </p:cSld>
  <p:clrMapOvr>
    <a:masterClrMapping/>
  </p:clrMapOvr>
</p:sld>
</file>

<file path=ppt/theme/theme1.xml><?xml version="1.0" encoding="utf-8"?>
<a:theme xmlns:a="http://schemas.openxmlformats.org/drawingml/2006/main" name="Office Theme">
  <a:themeElements>
    <a:clrScheme name="Embed SARS colours">
      <a:dk1>
        <a:srgbClr val="000000"/>
      </a:dk1>
      <a:lt1>
        <a:srgbClr val="FFFFFF"/>
      </a:lt1>
      <a:dk2>
        <a:srgbClr val="0E2841"/>
      </a:dk2>
      <a:lt2>
        <a:srgbClr val="E8E8E8"/>
      </a:lt2>
      <a:accent1>
        <a:srgbClr val="005087"/>
      </a:accent1>
      <a:accent2>
        <a:srgbClr val="004471"/>
      </a:accent2>
      <a:accent3>
        <a:srgbClr val="B0B1AF"/>
      </a:accent3>
      <a:accent4>
        <a:srgbClr val="0F9ED5"/>
      </a:accent4>
      <a:accent5>
        <a:srgbClr val="7CC0D7"/>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2D23F29F5A12C4290A24A8A791540E1" ma:contentTypeVersion="16" ma:contentTypeDescription="Create a new document." ma:contentTypeScope="" ma:versionID="a8c77b969abcbf21981ed4dae2ea198d">
  <xsd:schema xmlns:xsd="http://www.w3.org/2001/XMLSchema" xmlns:xs="http://www.w3.org/2001/XMLSchema" xmlns:p="http://schemas.microsoft.com/office/2006/metadata/properties" xmlns:ns2="a0232d10-43c2-4015-a68e-e3dd7579c29f" xmlns:ns3="63e21234-1ca1-44fb-8eb8-43d1b81ae67d" targetNamespace="http://schemas.microsoft.com/office/2006/metadata/properties" ma:root="true" ma:fieldsID="873957927550bdbd23da6c8526a9e041" ns2:_="" ns3:_="">
    <xsd:import namespace="a0232d10-43c2-4015-a68e-e3dd7579c29f"/>
    <xsd:import namespace="63e21234-1ca1-44fb-8eb8-43d1b81ae67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232d10-43c2-4015-a68e-e3dd7579c2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b1b9d4a3-9100-4727-89e9-055356ec2bda"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3e21234-1ca1-44fb-8eb8-43d1b81ae67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c14a029a-f469-41ac-bbe5-238ae669a57c}" ma:internalName="TaxCatchAll" ma:showField="CatchAllData" ma:web="63e21234-1ca1-44fb-8eb8-43d1b81ae67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0232d10-43c2-4015-a68e-e3dd7579c29f">
      <Terms xmlns="http://schemas.microsoft.com/office/infopath/2007/PartnerControls"/>
    </lcf76f155ced4ddcb4097134ff3c332f>
    <TaxCatchAll xmlns="63e21234-1ca1-44fb-8eb8-43d1b81ae67d" xsi:nil="true"/>
  </documentManagement>
</p:properties>
</file>

<file path=customXml/itemProps1.xml><?xml version="1.0" encoding="utf-8"?>
<ds:datastoreItem xmlns:ds="http://schemas.openxmlformats.org/officeDocument/2006/customXml" ds:itemID="{4E65B73B-A1DA-474D-8C29-BE211F7B96ED}">
  <ds:schemaRefs>
    <ds:schemaRef ds:uri="http://schemas.microsoft.com/sharepoint/v3/contenttype/forms"/>
  </ds:schemaRefs>
</ds:datastoreItem>
</file>

<file path=customXml/itemProps2.xml><?xml version="1.0" encoding="utf-8"?>
<ds:datastoreItem xmlns:ds="http://schemas.openxmlformats.org/officeDocument/2006/customXml" ds:itemID="{770CFFE8-59A5-40C4-A847-8FEC279C94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232d10-43c2-4015-a68e-e3dd7579c29f"/>
    <ds:schemaRef ds:uri="63e21234-1ca1-44fb-8eb8-43d1b81ae6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63F0DB9-8B79-4C2E-9F5E-69477155B81E}">
  <ds:schemaRefs>
    <ds:schemaRef ds:uri="http://purl.org/dc/dcmitype/"/>
    <ds:schemaRef ds:uri="http://schemas.microsoft.com/office/2006/metadata/properties"/>
    <ds:schemaRef ds:uri="http://purl.org/dc/terms/"/>
    <ds:schemaRef ds:uri="http://schemas.openxmlformats.org/package/2006/metadata/core-properties"/>
    <ds:schemaRef ds:uri="63e21234-1ca1-44fb-8eb8-43d1b81ae67d"/>
    <ds:schemaRef ds:uri="http://www.w3.org/XML/1998/namespace"/>
    <ds:schemaRef ds:uri="http://schemas.microsoft.com/office/infopath/2007/PartnerControls"/>
    <ds:schemaRef ds:uri="http://schemas.microsoft.com/office/2006/documentManagement/types"/>
    <ds:schemaRef ds:uri="http://purl.org/dc/elements/1.1/"/>
    <ds:schemaRef ds:uri="a0232d10-43c2-4015-a68e-e3dd7579c29f"/>
  </ds:schemaRefs>
</ds:datastoreItem>
</file>

<file path=docProps/app.xml><?xml version="1.0" encoding="utf-8"?>
<Properties xmlns="http://schemas.openxmlformats.org/officeDocument/2006/extended-properties" xmlns:vt="http://schemas.openxmlformats.org/officeDocument/2006/docPropsVTypes">
  <Template/>
  <TotalTime>5603</TotalTime>
  <Words>2341</Words>
  <Application>Microsoft Office PowerPoint</Application>
  <PresentationFormat>Widescreen</PresentationFormat>
  <Paragraphs>262</Paragraphs>
  <Slides>27</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Aptos</vt:lpstr>
      <vt:lpstr>Arial</vt:lpstr>
      <vt:lpstr>Courier New</vt:lpstr>
      <vt:lpstr>Lato</vt:lpstr>
      <vt:lpstr>Tahoma</vt:lpstr>
      <vt:lpstr>Wingdings</vt:lpstr>
      <vt:lpstr>Office Theme</vt:lpstr>
      <vt:lpstr>PowerPoint Presentation</vt:lpstr>
      <vt:lpstr>Points of discussion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Nonhlanhla Joy Motaung</dc:creator>
  <cp:lastModifiedBy>Itumeleng Molefe</cp:lastModifiedBy>
  <cp:revision>1262</cp:revision>
  <dcterms:created xsi:type="dcterms:W3CDTF">2025-12-05T09:32:12Z</dcterms:created>
  <dcterms:modified xsi:type="dcterms:W3CDTF">2026-09-18T07:29:34Z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0x010100E2D23F29F5A12C4290A24A8A791540E1</vt:lpwstr>
  </property>
  <property fmtid="{D5CDD505-2E9C-101B-9397-08002B2CF9AE}" pid="3" name="MediaServiceImageTags">
    <vt:lpwstr/>
  </property>
</Properties>
</file>