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4" r:id="rId2"/>
    <p:sldId id="276" r:id="rId3"/>
    <p:sldId id="277" r:id="rId4"/>
  </p:sldIdLst>
  <p:sldSz cx="6858000" cy="9906000" type="A4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5395"/>
    <a:srgbClr val="00345E"/>
    <a:srgbClr val="B9CDE5"/>
    <a:srgbClr val="BCC2CC"/>
    <a:srgbClr val="E9EDF4"/>
    <a:srgbClr val="E8EEF8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7" autoAdjust="0"/>
    <p:restoredTop sz="88857" autoAdjust="0"/>
  </p:normalViewPr>
  <p:slideViewPr>
    <p:cSldViewPr snapToObjects="1">
      <p:cViewPr varScale="1">
        <p:scale>
          <a:sx n="63" d="100"/>
          <a:sy n="63" d="100"/>
        </p:scale>
        <p:origin x="3312" y="28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4958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8" tIns="45779" rIns="91558" bIns="45779" numCol="1" anchor="t" anchorCtr="0" compatLnSpc="1">
            <a:prstTxWarp prst="textNoShape">
              <a:avLst/>
            </a:prstTxWarp>
          </a:bodyPr>
          <a:lstStyle>
            <a:lvl1pPr defTabSz="45704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1099" y="0"/>
            <a:ext cx="2944958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8" tIns="45779" rIns="91558" bIns="45779" numCol="1" anchor="t" anchorCtr="0" compatLnSpc="1">
            <a:prstTxWarp prst="textNoShape">
              <a:avLst/>
            </a:prstTxWarp>
          </a:bodyPr>
          <a:lstStyle>
            <a:lvl1pPr algn="r" defTabSz="457046">
              <a:defRPr sz="1200">
                <a:latin typeface="Arial" charset="0"/>
              </a:defRPr>
            </a:lvl1pPr>
          </a:lstStyle>
          <a:p>
            <a:pPr>
              <a:defRPr/>
            </a:pPr>
            <a:fld id="{BCD51722-60F6-4ABF-AAFA-E569D6CF1E48}" type="datetimeFigureOut">
              <a:rPr lang="en-US"/>
              <a:pPr>
                <a:defRPr/>
              </a:pPr>
              <a:t>7/8/2025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29269"/>
            <a:ext cx="2944958" cy="49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8" tIns="45779" rIns="91558" bIns="45779" numCol="1" anchor="b" anchorCtr="0" compatLnSpc="1">
            <a:prstTxWarp prst="textNoShape">
              <a:avLst/>
            </a:prstTxWarp>
          </a:bodyPr>
          <a:lstStyle>
            <a:lvl1pPr defTabSz="45704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1099" y="9429269"/>
            <a:ext cx="2944958" cy="49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8" tIns="45779" rIns="91558" bIns="45779" numCol="1" anchor="b" anchorCtr="0" compatLnSpc="1">
            <a:prstTxWarp prst="textNoShape">
              <a:avLst/>
            </a:prstTxWarp>
          </a:bodyPr>
          <a:lstStyle>
            <a:lvl1pPr algn="r" defTabSz="457046">
              <a:defRPr sz="1200">
                <a:latin typeface="Arial" charset="0"/>
              </a:defRPr>
            </a:lvl1pPr>
          </a:lstStyle>
          <a:p>
            <a:pPr>
              <a:defRPr/>
            </a:pPr>
            <a:fld id="{9101665A-42EC-4B81-812E-9926F88D828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2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958" cy="495775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099" y="0"/>
            <a:ext cx="2944958" cy="495775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F57351-A00E-415B-AEC4-2894AB4A5591}" type="datetimeFigureOut">
              <a:rPr lang="en-US"/>
              <a:pPr>
                <a:defRPr/>
              </a:pPr>
              <a:t>7/8/2025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2" tIns="46186" rIns="92372" bIns="46186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6" y="4715432"/>
            <a:ext cx="5438464" cy="4466747"/>
          </a:xfrm>
          <a:prstGeom prst="rect">
            <a:avLst/>
          </a:prstGeom>
        </p:spPr>
        <p:txBody>
          <a:bodyPr vert="horz" lIns="92372" tIns="46186" rIns="92372" bIns="4618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9269"/>
            <a:ext cx="2944958" cy="495774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099" y="9429269"/>
            <a:ext cx="2944958" cy="495774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64F5FB-0962-4A62-96E2-BE89D567B51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13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>
                <a:solidFill>
                  <a:prstClr val="black"/>
                </a:solidFill>
              </a:rPr>
              <a:pPr/>
              <a:t>1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806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B30EE7-51A7-17B7-2B6F-48F39BC83E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77F06951-3706-372C-9F05-28AECB65F2F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257330EA-E777-DF4E-F5B0-DC9537A597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E8796AEF-09E0-4A80-1061-0746112E0E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25D0D95-621D-4C3F-B790-7192DD515E0D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788843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1D7F69-5EFB-0CF4-D18D-3A8425F075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86BB7398-B00B-A212-515A-857BA4E39E5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7E7AF3F6-1450-C31F-7E77-E91143E8B8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77B354A7-88FA-67F3-6731-D88A9262A3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25D0D95-621D-4C3F-B790-7192DD515E0D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71592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A24C-E48A-42DB-99B6-684F5EFC509C}" type="datetime1">
              <a:rPr lang="en-US"/>
              <a:pPr>
                <a:defRPr/>
              </a:pPr>
              <a:t>7/8/2025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580C-10A9-4EE2-93AF-74E98C744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6D98-5D83-4C8F-B5FE-10B51D94AAB3}" type="datetime1">
              <a:rPr lang="en-US"/>
              <a:pPr>
                <a:defRPr/>
              </a:pPr>
              <a:t>7/8/2025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4D06-648B-47A1-8EA5-70075C74B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1559-A91E-487E-90A8-3037C77A805D}" type="datetime1">
              <a:rPr lang="en-US"/>
              <a:pPr>
                <a:defRPr/>
              </a:pPr>
              <a:t>7/8/2025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5C3C-E4D3-4590-9806-C32019202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9773-93C0-4073-9109-7470D40D92A1}" type="datetime1">
              <a:rPr lang="en-US"/>
              <a:pPr>
                <a:defRPr/>
              </a:pPr>
              <a:t>7/8/2025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A96-A325-41CD-9FF3-952CB7E5B3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B3D4-0E8A-4A6C-AC04-580F5098BDC6}" type="datetime1">
              <a:rPr lang="en-US"/>
              <a:pPr>
                <a:defRPr/>
              </a:pPr>
              <a:t>7/8/2025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9B48-A0D1-4F5D-B89B-6FCEFC6431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B480-8492-4472-9EBB-2D15B20ED482}" type="datetime1">
              <a:rPr lang="en-US"/>
              <a:pPr>
                <a:defRPr/>
              </a:pPr>
              <a:t>7/8/2025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81E1-F2F5-4625-890B-5B044ECFF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C5C9-B535-415C-98B9-50637D07A401}" type="datetime1">
              <a:rPr lang="en-US"/>
              <a:pPr>
                <a:defRPr/>
              </a:pPr>
              <a:t>7/8/2025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B0E3-D6F3-4C63-B8DF-1668506D1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62C8-A6B4-45E8-9BC4-DE2A40C3E71A}" type="datetime1">
              <a:rPr lang="en-US"/>
              <a:pPr>
                <a:defRPr/>
              </a:pPr>
              <a:t>7/8/2025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F727-44A0-4153-B245-6762B1036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5042-6C01-4DB7-B391-FB497F81FD9C}" type="datetime1">
              <a:rPr lang="en-US"/>
              <a:pPr>
                <a:defRPr/>
              </a:pPr>
              <a:t>7/8/2025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901A-76CC-4F1A-B582-2E017F804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9876-EF90-4BCA-9FB5-45B8C6DF876C}" type="datetime1">
              <a:rPr lang="en-US"/>
              <a:pPr>
                <a:defRPr/>
              </a:pPr>
              <a:t>7/8/2025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B57F-45E9-4B4E-A93D-F4301E1DA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0403-47FA-41D3-A5C4-1A5518B11102}" type="datetime1">
              <a:rPr lang="en-US"/>
              <a:pPr>
                <a:defRPr/>
              </a:pPr>
              <a:t>7/8/2025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BD5C-A31F-4022-8468-2F9A2E0B7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CD15193E-EE6A-41DC-87D9-2E5F9C82693A}" type="datetime1">
              <a:rPr lang="en-US"/>
              <a:pPr>
                <a:defRPr/>
              </a:pPr>
              <a:t>7/8/2025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D4547EF-B13C-49FD-8617-25273CEA0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tbergh@sars.gov.z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tbergh@sars.gov.z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9906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  <a:ea typeface="ＭＳ Ｐゴシック"/>
              </a:rPr>
              <a:t>SARS POP UP BRANCH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5067300" y="990600"/>
            <a:ext cx="1790700" cy="5334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dirty="0">
                <a:solidFill>
                  <a:prstClr val="white"/>
                </a:solidFill>
                <a:latin typeface="Calibri" pitchFamily="34" charset="0"/>
              </a:rPr>
              <a:t>Tax Season 2025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1553534"/>
            <a:ext cx="685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200" dirty="0">
                <a:solidFill>
                  <a:srgbClr val="1F497D"/>
                </a:solidFill>
                <a:latin typeface="Calibri"/>
              </a:rPr>
              <a:t>The South African Revenue Service will be visiting the areas listed below to assist taxpayers with the SARS general queries and any tax matters.</a:t>
            </a:r>
            <a:endParaRPr lang="en-US" sz="1200" dirty="0">
              <a:solidFill>
                <a:srgbClr val="1F497D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86" y="9693487"/>
            <a:ext cx="6934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/>
          <p:cNvSpPr txBox="1">
            <a:spLocks/>
          </p:cNvSpPr>
          <p:nvPr/>
        </p:nvSpPr>
        <p:spPr bwMode="auto">
          <a:xfrm>
            <a:off x="0" y="990600"/>
            <a:ext cx="3395166" cy="5334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>
                <a:solidFill>
                  <a:prstClr val="white"/>
                </a:solidFill>
                <a:latin typeface="Calibri" pitchFamily="34" charset="0"/>
              </a:rPr>
              <a:t>POP UP BRANCH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577758"/>
              </p:ext>
            </p:extLst>
          </p:nvPr>
        </p:nvGraphicFramePr>
        <p:xfrm>
          <a:off x="0" y="1999286"/>
          <a:ext cx="7000379" cy="5384434"/>
        </p:xfrm>
        <a:graphic>
          <a:graphicData uri="http://schemas.openxmlformats.org/drawingml/2006/table">
            <a:tbl>
              <a:tblPr/>
              <a:tblGrid>
                <a:gridCol w="2530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1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9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81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531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7582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Springbok Dept of Tourism Hall</a:t>
                      </a: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21-24 July 2025</a:t>
                      </a: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09:00-15:00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tbergh@sars.gov.za</a:t>
                      </a:r>
                      <a:endParaRPr kumimoji="0" lang="sv-S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tdevries@sars.gov.za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9658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Parys DESTEA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21-22 July 2025</a:t>
                      </a: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mmuller2@sars.gov.za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emaribe@sars.gov.za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9228"/>
                  </a:ext>
                </a:extLst>
              </a:tr>
              <a:tr h="681942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Rietz Community Hall / VKB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28 July 2025</a:t>
                      </a: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09:00-15:00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szizi@sars.gov.za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388914"/>
                  </a:ext>
                </a:extLst>
              </a:tr>
              <a:tr h="681942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Warden Community Hall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29 July 2025</a:t>
                      </a: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szizi@sars.gov.za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083919"/>
                  </a:ext>
                </a:extLst>
              </a:tr>
              <a:tr h="681942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South 32 Mine Hotazel </a:t>
                      </a: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04-07 August 2025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09:00-15:00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tbergh@sars.gov.za</a:t>
                      </a:r>
                      <a:endParaRPr kumimoji="0" lang="sv-S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tdevries@sars.gov.za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797985"/>
                  </a:ext>
                </a:extLst>
              </a:tr>
              <a:tr h="346698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Welkom Home Affairs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19 August 2025</a:t>
                      </a: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09:00-15:00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apenny@sars.gov.za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648257"/>
                  </a:ext>
                </a:extLst>
              </a:tr>
              <a:tr h="346698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Matjhabeng Municipality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21 August 2025</a:t>
                      </a: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09:00-15:00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apenny@sars.gov.za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486371"/>
                  </a:ext>
                </a:extLst>
              </a:tr>
              <a:tr h="670802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960198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14297" y="7239000"/>
            <a:ext cx="3280869" cy="2454486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Tax Services Offered: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ＭＳ Ｐゴシック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•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Completion &amp; submission of tax returns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on eFiling and Mobi App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statements of account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• General queries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• Banking detail changes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• Changes to registered particulars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ＭＳ Ｐゴシック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Required: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Original ID, relevant material, bank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statements, etc.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9" name="Rounded Rectangle 10"/>
          <p:cNvSpPr/>
          <p:nvPr/>
        </p:nvSpPr>
        <p:spPr>
          <a:xfrm>
            <a:off x="3733802" y="7239000"/>
            <a:ext cx="3009900" cy="2454486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The following services will be offered: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For more information contact: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ＭＳ Ｐゴシック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Tel: 0800 00 72 77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WhatsApp: 0800 11 72 77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SMS services : 47277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USSD : *134*7277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#</a:t>
            </a:r>
            <a:endParaRPr kumimoji="0" lang="en-GB" sz="9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/>
              <a:cs typeface="ＭＳ Ｐゴシック"/>
            </a:endParaRPr>
          </a:p>
          <a:p>
            <a:pPr>
              <a:defRPr/>
            </a:pPr>
            <a:endParaRPr lang="en-GB" sz="900" u="sng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>
              <a:defRPr/>
            </a:pPr>
            <a:endParaRPr lang="en-GB" sz="900" dirty="0">
              <a:solidFill>
                <a:prstClr val="black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71695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10C420-C6DA-C154-E910-FD9EBC878F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C2ADE2DD-E241-E6DF-BE43-B8F199FA17C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9906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  <a:ea typeface="ＭＳ Ｐゴシック"/>
              </a:rPr>
              <a:t>SARS POP UP BRANCH</a:t>
            </a:r>
          </a:p>
        </p:txBody>
      </p:sp>
      <p:sp>
        <p:nvSpPr>
          <p:cNvPr id="2051" name="Title 1">
            <a:extLst>
              <a:ext uri="{FF2B5EF4-FFF2-40B4-BE49-F238E27FC236}">
                <a16:creationId xmlns:a16="http://schemas.microsoft.com/office/drawing/2014/main" id="{94452BD4-F42B-3169-5767-B838B0A2DA93}"/>
              </a:ext>
            </a:extLst>
          </p:cNvPr>
          <p:cNvSpPr txBox="1">
            <a:spLocks/>
          </p:cNvSpPr>
          <p:nvPr/>
        </p:nvSpPr>
        <p:spPr bwMode="auto">
          <a:xfrm>
            <a:off x="5067300" y="990600"/>
            <a:ext cx="1790700" cy="5334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ＭＳ Ｐゴシック"/>
              </a:rPr>
              <a:t>Tax Season 2025</a:t>
            </a:r>
          </a:p>
        </p:txBody>
      </p:sp>
      <p:sp>
        <p:nvSpPr>
          <p:cNvPr id="2052" name="TextBox 5">
            <a:extLst>
              <a:ext uri="{FF2B5EF4-FFF2-40B4-BE49-F238E27FC236}">
                <a16:creationId xmlns:a16="http://schemas.microsoft.com/office/drawing/2014/main" id="{49081772-FE7D-87E1-98C4-756CE6A77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53534"/>
            <a:ext cx="685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ＭＳ Ｐゴシック"/>
              </a:rPr>
              <a:t>The South African Revenue Service will be visiting the areas listed below to assist taxpayers with the SARS general queries and any tax matters.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  <a:ea typeface="ＭＳ Ｐゴシック"/>
            </a:endParaRPr>
          </a:p>
        </p:txBody>
      </p:sp>
      <p:pic>
        <p:nvPicPr>
          <p:cNvPr id="2053" name="Picture 6">
            <a:extLst>
              <a:ext uri="{FF2B5EF4-FFF2-40B4-BE49-F238E27FC236}">
                <a16:creationId xmlns:a16="http://schemas.microsoft.com/office/drawing/2014/main" id="{B98FEDA1-F824-3656-D677-C72406A8D40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86" y="9693487"/>
            <a:ext cx="6934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>
            <a:extLst>
              <a:ext uri="{FF2B5EF4-FFF2-40B4-BE49-F238E27FC236}">
                <a16:creationId xmlns:a16="http://schemas.microsoft.com/office/drawing/2014/main" id="{4323E27A-A400-19B0-6061-1803E445FE2D}"/>
              </a:ext>
            </a:extLst>
          </p:cNvPr>
          <p:cNvSpPr txBox="1">
            <a:spLocks/>
          </p:cNvSpPr>
          <p:nvPr/>
        </p:nvSpPr>
        <p:spPr bwMode="auto">
          <a:xfrm>
            <a:off x="0" y="990600"/>
            <a:ext cx="3395166" cy="5334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ＭＳ Ｐゴシック"/>
              </a:rPr>
              <a:t>POP UP BRANCH</a:t>
            </a:r>
          </a:p>
        </p:txBody>
      </p:sp>
      <p:graphicFrame>
        <p:nvGraphicFramePr>
          <p:cNvPr id="15440" name="Group 80">
            <a:extLst>
              <a:ext uri="{FF2B5EF4-FFF2-40B4-BE49-F238E27FC236}">
                <a16:creationId xmlns:a16="http://schemas.microsoft.com/office/drawing/2014/main" id="{C039206D-584B-865E-A5DD-126BFC123D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93067"/>
              </p:ext>
            </p:extLst>
          </p:nvPr>
        </p:nvGraphicFramePr>
        <p:xfrm>
          <a:off x="0" y="1999286"/>
          <a:ext cx="7000379" cy="7189766"/>
        </p:xfrm>
        <a:graphic>
          <a:graphicData uri="http://schemas.openxmlformats.org/drawingml/2006/table">
            <a:tbl>
              <a:tblPr/>
              <a:tblGrid>
                <a:gridCol w="2530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1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9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81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531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7582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Tsantsabane Municipality - Postmasburg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18-21 August 2025</a:t>
                      </a: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09:00-15:00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tbergh@sars.gov.za</a:t>
                      </a:r>
                      <a:endParaRPr kumimoji="0" lang="sv-S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tdevries@sars.gov.za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7582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Senekal Community Hall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25 -26 August 2025</a:t>
                      </a: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09:00-15:00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szizi@sars.gov.za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029622"/>
                  </a:ext>
                </a:extLst>
              </a:tr>
              <a:tr h="727582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Gamagara Municipality Kathu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01-04 September 2025</a:t>
                      </a: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09:00-15:00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tbergh@sars.gov.za</a:t>
                      </a:r>
                      <a:endParaRPr kumimoji="0" lang="sv-S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tdevries@sars.gov.za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123748"/>
                  </a:ext>
                </a:extLst>
              </a:tr>
              <a:tr h="727582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SAPS- Kimberley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09-11 September 2025</a:t>
                      </a: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09:00 -15:00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sdladla2@sars.gov.za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316225"/>
                  </a:ext>
                </a:extLst>
              </a:tr>
              <a:tr h="689658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Khumani Parsons Mine - Kathu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15-18 September 2025</a:t>
                      </a: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09:00-15:00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tbergh@sars.gov.za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tdevries@sars.gov.za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9228"/>
                  </a:ext>
                </a:extLst>
              </a:tr>
              <a:tr h="681942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Sishen Iron Ore Mine - Anglo American 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29 September -02 October 2025</a:t>
                      </a: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09:00-15:00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tbergh@sars.gov.za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tdevries@sars.gov.za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388914"/>
                  </a:ext>
                </a:extLst>
              </a:tr>
              <a:tr h="681942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Kolomela Mine Postmasburg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13-16 October 2025</a:t>
                      </a: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09:00 -15:00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tbergh@sars.gov.za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tdevries@sars.gov.za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083919"/>
                  </a:ext>
                </a:extLst>
              </a:tr>
              <a:tr h="681942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797985"/>
                  </a:ext>
                </a:extLst>
              </a:tr>
              <a:tr h="346698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648257"/>
                  </a:ext>
                </a:extLst>
              </a:tr>
              <a:tr h="681942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960198"/>
                  </a:ext>
                </a:extLst>
              </a:tr>
            </a:tbl>
          </a:graphicData>
        </a:graphic>
      </p:graphicFrame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C7EFE8E0-A449-3FEC-A909-6BD80B12787B}"/>
              </a:ext>
            </a:extLst>
          </p:cNvPr>
          <p:cNvSpPr/>
          <p:nvPr/>
        </p:nvSpPr>
        <p:spPr>
          <a:xfrm>
            <a:off x="114297" y="7391400"/>
            <a:ext cx="3280869" cy="2302087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Tax Services Offered: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ＭＳ Ｐゴシック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•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Completion &amp; submission of tax returns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on eFiling and Mobi App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statements of account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• General queries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• Banking detail changes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• Changes to registered particulars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ＭＳ Ｐゴシック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Required: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Original ID, relevant material, bank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statements, etc.</a:t>
            </a: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ＭＳ Ｐゴシック"/>
            </a:endParaRPr>
          </a:p>
          <a:p>
            <a:pPr marL="171450" marR="0" lvl="0" indent="-1714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9" name="Rounded Rectangle 10">
            <a:extLst>
              <a:ext uri="{FF2B5EF4-FFF2-40B4-BE49-F238E27FC236}">
                <a16:creationId xmlns:a16="http://schemas.microsoft.com/office/drawing/2014/main" id="{EBC27055-00F9-D001-3BA7-F6EF2680010B}"/>
              </a:ext>
            </a:extLst>
          </p:cNvPr>
          <p:cNvSpPr/>
          <p:nvPr/>
        </p:nvSpPr>
        <p:spPr>
          <a:xfrm>
            <a:off x="3733802" y="7391399"/>
            <a:ext cx="3009900" cy="2302087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The following services will be offered: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For more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information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 contact: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ＭＳ Ｐゴシック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Tel: 0800 00 72 77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WhatsApp: 0800 11 72 77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SMS services : 47277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USSD : *134*7277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#</a:t>
            </a:r>
            <a:endParaRPr kumimoji="0" lang="en-GB" sz="9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/>
              <a:cs typeface="ＭＳ Ｐゴシック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/>
              <a:cs typeface="ＭＳ Ｐゴシック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  <a:cs typeface="ＭＳ Ｐゴシック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ＭＳ Ｐゴシック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ZA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823429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E170C6-25BD-C47C-7DDC-ED094B22A6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91CF52D7-638C-BF74-3ED5-0BAE05869B0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9906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  <a:ea typeface="ＭＳ Ｐゴシック"/>
              </a:rPr>
              <a:t>SARS POP UP BRANCH</a:t>
            </a:r>
          </a:p>
        </p:txBody>
      </p:sp>
      <p:sp>
        <p:nvSpPr>
          <p:cNvPr id="2051" name="Title 1">
            <a:extLst>
              <a:ext uri="{FF2B5EF4-FFF2-40B4-BE49-F238E27FC236}">
                <a16:creationId xmlns:a16="http://schemas.microsoft.com/office/drawing/2014/main" id="{067BAAFD-5CCB-654F-86CF-C6C8629657E5}"/>
              </a:ext>
            </a:extLst>
          </p:cNvPr>
          <p:cNvSpPr txBox="1">
            <a:spLocks/>
          </p:cNvSpPr>
          <p:nvPr/>
        </p:nvSpPr>
        <p:spPr bwMode="auto">
          <a:xfrm>
            <a:off x="5067300" y="990600"/>
            <a:ext cx="1790700" cy="5334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ＭＳ Ｐゴシック"/>
              </a:rPr>
              <a:t>Tax Season 2025</a:t>
            </a:r>
          </a:p>
        </p:txBody>
      </p:sp>
      <p:sp>
        <p:nvSpPr>
          <p:cNvPr id="2052" name="TextBox 5">
            <a:extLst>
              <a:ext uri="{FF2B5EF4-FFF2-40B4-BE49-F238E27FC236}">
                <a16:creationId xmlns:a16="http://schemas.microsoft.com/office/drawing/2014/main" id="{BBEB9026-4197-7C4D-5394-1DD98948F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53534"/>
            <a:ext cx="685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ＭＳ Ｐゴシック"/>
              </a:rPr>
              <a:t>The South African Revenue Service will be visiting the areas listed below to assist taxpayers with the SARS general queries and any tax matters.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  <a:ea typeface="ＭＳ Ｐゴシック"/>
            </a:endParaRPr>
          </a:p>
        </p:txBody>
      </p:sp>
      <p:pic>
        <p:nvPicPr>
          <p:cNvPr id="2053" name="Picture 6">
            <a:extLst>
              <a:ext uri="{FF2B5EF4-FFF2-40B4-BE49-F238E27FC236}">
                <a16:creationId xmlns:a16="http://schemas.microsoft.com/office/drawing/2014/main" id="{AD61EAD8-E51A-29E3-B21B-E830BE7D18D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86" y="9693487"/>
            <a:ext cx="6934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>
            <a:extLst>
              <a:ext uri="{FF2B5EF4-FFF2-40B4-BE49-F238E27FC236}">
                <a16:creationId xmlns:a16="http://schemas.microsoft.com/office/drawing/2014/main" id="{A18509BC-7663-7C26-9BA8-51579125887B}"/>
              </a:ext>
            </a:extLst>
          </p:cNvPr>
          <p:cNvSpPr txBox="1">
            <a:spLocks/>
          </p:cNvSpPr>
          <p:nvPr/>
        </p:nvSpPr>
        <p:spPr bwMode="auto">
          <a:xfrm>
            <a:off x="0" y="990600"/>
            <a:ext cx="3395166" cy="5334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ＭＳ Ｐゴシック"/>
              </a:rPr>
              <a:t>POP UP BRANCH</a:t>
            </a:r>
          </a:p>
        </p:txBody>
      </p:sp>
      <p:graphicFrame>
        <p:nvGraphicFramePr>
          <p:cNvPr id="15440" name="Group 80">
            <a:extLst>
              <a:ext uri="{FF2B5EF4-FFF2-40B4-BE49-F238E27FC236}">
                <a16:creationId xmlns:a16="http://schemas.microsoft.com/office/drawing/2014/main" id="{15BA4AE1-8586-E28D-439D-37909C05DB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67299"/>
              </p:ext>
            </p:extLst>
          </p:nvPr>
        </p:nvGraphicFramePr>
        <p:xfrm>
          <a:off x="10885" y="1981200"/>
          <a:ext cx="7075715" cy="4987182"/>
        </p:xfrm>
        <a:graphic>
          <a:graphicData uri="http://schemas.openxmlformats.org/drawingml/2006/table">
            <a:tbl>
              <a:tblPr/>
              <a:tblGrid>
                <a:gridCol w="2558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6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8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7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531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7582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Catholic Church Hall - Port Nolloth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27-30 October 2025</a:t>
                      </a: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tbergh@sars.gov.za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tdevries@sars.gov.za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9658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Springbok Dept of Tourism Hall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03-06 November 2025</a:t>
                      </a: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09:00 -15:00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tbergh@sars.gov.za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tdevries@sars.gov.za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9228"/>
                  </a:ext>
                </a:extLst>
              </a:tr>
              <a:tr h="681942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388914"/>
                  </a:ext>
                </a:extLst>
              </a:tr>
              <a:tr h="662104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083919"/>
                  </a:ext>
                </a:extLst>
              </a:tr>
              <a:tr h="681942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797985"/>
                  </a:ext>
                </a:extLst>
              </a:tr>
              <a:tr h="346698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648257"/>
                  </a:ext>
                </a:extLst>
              </a:tr>
              <a:tr h="681942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960198"/>
                  </a:ext>
                </a:extLst>
              </a:tr>
            </a:tbl>
          </a:graphicData>
        </a:graphic>
      </p:graphicFrame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503F999-52F1-C606-EE3B-8B774B355808}"/>
              </a:ext>
            </a:extLst>
          </p:cNvPr>
          <p:cNvSpPr/>
          <p:nvPr/>
        </p:nvSpPr>
        <p:spPr>
          <a:xfrm>
            <a:off x="114297" y="6553200"/>
            <a:ext cx="3280869" cy="3140286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Tax Services Offered: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ＭＳ Ｐゴシック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•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Completion &amp; submission of tax returns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on eFiling and Mobi App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statements of account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• General queries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• Banking detail changes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• Changes to registered particulars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ＭＳ Ｐゴシック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Required: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Original ID, relevant material, bank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statements, etc.</a:t>
            </a:r>
            <a:endParaRPr kumimoji="0" lang="en-ZA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9" name="Rounded Rectangle 10">
            <a:extLst>
              <a:ext uri="{FF2B5EF4-FFF2-40B4-BE49-F238E27FC236}">
                <a16:creationId xmlns:a16="http://schemas.microsoft.com/office/drawing/2014/main" id="{29C32354-402E-E0DE-1D65-A1B6CC920275}"/>
              </a:ext>
            </a:extLst>
          </p:cNvPr>
          <p:cNvSpPr/>
          <p:nvPr/>
        </p:nvSpPr>
        <p:spPr>
          <a:xfrm>
            <a:off x="3733802" y="6553200"/>
            <a:ext cx="3009900" cy="3140286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The following services will be offered: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For more information contact: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ＭＳ Ｐゴシック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Tel: 0800 00 72 77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WhatsApp: 0800 11 72 77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SMS services : 47277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USSD : *134*7277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ＭＳ Ｐゴシック"/>
              </a:rPr>
              <a:t>#</a:t>
            </a:r>
            <a:endParaRPr kumimoji="0" lang="en-GB" sz="9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/>
              <a:cs typeface="ＭＳ Ｐゴシック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/>
              <a:cs typeface="ＭＳ Ｐゴシック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  <a:cs typeface="ＭＳ Ｐゴシック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ＭＳ Ｐゴシック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ZA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768398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13246</TotalTime>
  <Words>679</Words>
  <Application>Microsoft Office PowerPoint</Application>
  <PresentationFormat>A4 Paper (210x297 mm)</PresentationFormat>
  <Paragraphs>164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Office Theme</vt:lpstr>
      <vt:lpstr>SARS POP UP BRANCH</vt:lpstr>
      <vt:lpstr>SARS POP UP BRANCH</vt:lpstr>
      <vt:lpstr>SARS POP UP BRANCH</vt:lpstr>
    </vt:vector>
  </TitlesOfParts>
  <Company>SARS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TAX WORKSHOPS</dc:title>
  <dc:creator>Riyaad Ebrahim</dc:creator>
  <cp:lastModifiedBy>Letshego Metwa</cp:lastModifiedBy>
  <cp:revision>572</cp:revision>
  <cp:lastPrinted>2022-05-06T06:11:26Z</cp:lastPrinted>
  <dcterms:created xsi:type="dcterms:W3CDTF">2011-02-03T13:22:32Z</dcterms:created>
  <dcterms:modified xsi:type="dcterms:W3CDTF">2025-07-08T10:07:57Z</dcterms:modified>
</cp:coreProperties>
</file>