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74" r:id="rId5"/>
    <p:sldId id="276" r:id="rId6"/>
    <p:sldId id="277" r:id="rId7"/>
  </p:sldIdLst>
  <p:sldSz cx="6858000" cy="9906000" type="A4"/>
  <p:notesSz cx="6805613" cy="99393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005395"/>
    <a:srgbClr val="00345E"/>
    <a:srgbClr val="B9CDE5"/>
    <a:srgbClr val="BCC2CC"/>
    <a:srgbClr val="E9EDF4"/>
    <a:srgbClr val="E8EEF8"/>
    <a:srgbClr val="EDF2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8E9FBD-0D66-F252-691F-8181E9F9599B}" v="2" dt="2025-03-12T11:39:54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88921" autoAdjust="0"/>
  </p:normalViewPr>
  <p:slideViewPr>
    <p:cSldViewPr snapToObjects="1">
      <p:cViewPr>
        <p:scale>
          <a:sx n="66" d="100"/>
          <a:sy n="66" d="100"/>
        </p:scale>
        <p:origin x="1584" y="-6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5596" y="0"/>
            <a:ext cx="2948397" cy="49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t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BCD51722-60F6-4ABF-AAFA-E569D6CF1E48}" type="datetimeFigureOut">
              <a:rPr lang="en-US"/>
              <a:pPr>
                <a:defRPr/>
              </a:pPr>
              <a:t>4/9/2025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5596" y="9441333"/>
            <a:ext cx="2948397" cy="49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77" tIns="45839" rIns="91677" bIns="45839" numCol="1" anchor="b" anchorCtr="0" compatLnSpc="1">
            <a:prstTxWarp prst="textNoShape">
              <a:avLst/>
            </a:prstTxWarp>
          </a:bodyPr>
          <a:lstStyle>
            <a:lvl1pPr algn="r" defTabSz="457641">
              <a:defRPr sz="1200">
                <a:latin typeface="Arial" charset="0"/>
              </a:defRPr>
            </a:lvl1pPr>
          </a:lstStyle>
          <a:p>
            <a:pPr>
              <a:defRPr/>
            </a:pPr>
            <a:fld id="{9101665A-42EC-4B81-812E-9926F88D828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924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596" y="0"/>
            <a:ext cx="2948397" cy="496409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F57351-A00E-415B-AEC4-2894AB4A5591}" type="datetimeFigureOut">
              <a:rPr lang="en-US"/>
              <a:pPr>
                <a:defRPr/>
              </a:pPr>
              <a:t>4/9/2025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796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Z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99" y="4721465"/>
            <a:ext cx="5444815" cy="4472462"/>
          </a:xfrm>
          <a:prstGeom prst="rect">
            <a:avLst/>
          </a:prstGeom>
        </p:spPr>
        <p:txBody>
          <a:bodyPr vert="horz" lIns="92492" tIns="46246" rIns="92492" bIns="46246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596" y="9441333"/>
            <a:ext cx="2948397" cy="49640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D64F5FB-0962-4A62-96E2-BE89D567B515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1318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D0D95-621D-4C3F-B790-7192DD515E0D}" type="slidenum">
              <a:rPr lang="en-ZA" smtClean="0"/>
              <a:pPr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28719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FFDD1-C398-D8EB-F5C8-3AF3BD92D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72ECFFB9-E179-8E88-B15D-AB1A3A1A8C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AE1B944C-974A-BF77-AAB7-E97C7875F8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EDE12310-069C-86AD-F8B6-66F2D95EE3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D0D95-621D-4C3F-B790-7192DD515E0D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62746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8D1F4-637E-247E-D4BA-8310F09C3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5AF25CC8-41CA-977D-E947-F4F19FF079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64B27B8B-5C14-D61B-440E-E9B6FF60210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3526AA1A-F425-5511-CE2B-A05985E8A2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5D0D95-621D-4C3F-B790-7192DD515E0D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9098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0A24C-E48A-42DB-99B6-684F5EFC509C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580C-10A9-4EE2-93AF-74E98C7449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6D98-5D83-4C8F-B5FE-10B51D94AAB3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4D06-648B-47A1-8EA5-70075C74B2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1559-A91E-487E-90A8-3037C77A805D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5C3C-E4D3-4590-9806-C320192029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9773-93C0-4073-9109-7470D40D92A1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4FA96-A325-41CD-9FF3-952CB7E5B3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B3D4-0E8A-4A6C-AC04-580F5098BDC6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9B48-A0D1-4F5D-B89B-6FCEFC6431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BB480-8492-4472-9EBB-2D15B20ED482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B81E1-F2F5-4625-890B-5B044ECFF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C5C9-B535-415C-98B9-50637D07A401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B0E3-D6F3-4C63-B8DF-1668506D15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362C8-A6B4-45E8-9BC4-DE2A40C3E71A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5F727-44A0-4153-B245-6762B1036F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95042-6C01-4DB7-B391-FB497F81FD9C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901A-76CC-4F1A-B582-2E017F804C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9876-EF90-4BCA-9FB5-45B8C6DF876C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7B57F-45E9-4B4E-A93D-F4301E1DA5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0403-47FA-41D3-A5C4-1A5518B11102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4BD5C-A31F-4022-8468-2F9A2E0B70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CD15193E-EE6A-41DC-87D9-2E5F9C82693A}" type="datetime1">
              <a:rPr lang="en-US"/>
              <a:pPr>
                <a:defRPr/>
              </a:pPr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65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fld id="{0D4547EF-B13C-49FD-8617-25273CEA01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29909"/>
            <a:ext cx="6858000" cy="720146"/>
          </a:xfrm>
          <a:solidFill>
            <a:srgbClr val="00345E"/>
          </a:solidFill>
        </p:spPr>
        <p:txBody>
          <a:bodyPr lIns="365760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ea typeface="ＭＳ Ｐゴシック"/>
              </a:rPr>
              <a:t>SARS MOBILE TAX UNIT</a:t>
            </a:r>
          </a:p>
        </p:txBody>
      </p:sp>
      <p:sp>
        <p:nvSpPr>
          <p:cNvPr id="2051" name="Title 1"/>
          <p:cNvSpPr txBox="1">
            <a:spLocks/>
          </p:cNvSpPr>
          <p:nvPr/>
        </p:nvSpPr>
        <p:spPr bwMode="auto">
          <a:xfrm>
            <a:off x="4989513" y="871182"/>
            <a:ext cx="1828800" cy="3048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May 2025</a:t>
            </a: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-16827" y="1206296"/>
            <a:ext cx="6858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100" dirty="0">
                <a:solidFill>
                  <a:schemeClr val="tx2"/>
                </a:solidFill>
                <a:latin typeface="+mn-lt"/>
              </a:rPr>
              <a:t>The South African Revenue Service will be visiting the areas listed below to assist taxpayers with the submission of </a:t>
            </a:r>
            <a:r>
              <a:rPr lang="en-US" sz="1100" dirty="0">
                <a:solidFill>
                  <a:srgbClr val="1F497D"/>
                </a:solidFill>
                <a:latin typeface="+mn-lt"/>
              </a:rPr>
              <a:t>income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tax returns, 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eFiling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,/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Mobi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APP  income tax registration and general enquiries on tax matters.</a:t>
            </a:r>
            <a:endParaRPr lang="en-US" sz="11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2053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812" y="8151257"/>
            <a:ext cx="6881811" cy="172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itle 1"/>
          <p:cNvSpPr txBox="1">
            <a:spLocks/>
          </p:cNvSpPr>
          <p:nvPr/>
        </p:nvSpPr>
        <p:spPr bwMode="auto">
          <a:xfrm>
            <a:off x="30480" y="866733"/>
            <a:ext cx="2865120" cy="3048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Eastern Cape  - Gqeberha</a:t>
            </a:r>
          </a:p>
        </p:txBody>
      </p:sp>
      <p:graphicFrame>
        <p:nvGraphicFramePr>
          <p:cNvPr id="15440" name="Group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36127"/>
              </p:ext>
            </p:extLst>
          </p:nvPr>
        </p:nvGraphicFramePr>
        <p:xfrm>
          <a:off x="-22224" y="1667497"/>
          <a:ext cx="6876000" cy="6530022"/>
        </p:xfrm>
        <a:graphic>
          <a:graphicData uri="http://schemas.openxmlformats.org/drawingml/2006/table">
            <a:tbl>
              <a:tblPr/>
              <a:tblGrid>
                <a:gridCol w="2219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3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7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AREA AND ADDRESS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Date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TIME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Contact Details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068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 Civic Centre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05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11h00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97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 Civic Centre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06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15h00</a:t>
                      </a: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97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Town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07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639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Town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08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639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Town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09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14h00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97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Cradock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Cradock Library Hall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79623"/>
                  </a:ext>
                </a:extLst>
              </a:tr>
              <a:tr h="65758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Cradock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Cradock Library Hall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15h00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16421"/>
                  </a:ext>
                </a:extLst>
              </a:tr>
              <a:tr h="811242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Somerset East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Somerset East Town Hall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912430"/>
                  </a:ext>
                </a:extLst>
              </a:tr>
              <a:tr h="873221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Somerset East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Somerset East Town Hall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13h00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117163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14300" y="8439298"/>
            <a:ext cx="1905000" cy="1198215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7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Tax Services Offered: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Completion &amp; submission of tax returns on efiling and Mobi App</a:t>
            </a:r>
            <a:endParaRPr lang="en-ZA" sz="700" dirty="0"/>
          </a:p>
          <a:p>
            <a:pPr marL="85725" indent="-85725"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    statements of account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General queries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Banking detail changes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Changes to registered particulars</a:t>
            </a:r>
          </a:p>
        </p:txBody>
      </p:sp>
      <p:sp>
        <p:nvSpPr>
          <p:cNvPr id="9" name="Rounded Rectangle 10"/>
          <p:cNvSpPr/>
          <p:nvPr/>
        </p:nvSpPr>
        <p:spPr>
          <a:xfrm>
            <a:off x="2171925" y="8436096"/>
            <a:ext cx="2209800" cy="1201417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Required:</a:t>
            </a:r>
          </a:p>
          <a:p>
            <a:pPr>
              <a:defRPr/>
            </a:pP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Original ID, relevant material, bank statements, etc</a:t>
            </a:r>
          </a:p>
          <a:p>
            <a:pPr>
              <a:defRPr/>
            </a:pPr>
            <a:endParaRPr lang="en-ZA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For more information contact</a:t>
            </a: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:    </a:t>
            </a:r>
          </a:p>
          <a:p>
            <a:pPr lvl="0"/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Tel: 0800 00 7277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 lvl="0">
              <a:defRPr/>
            </a:pPr>
            <a:r>
              <a:rPr lang="en-US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Email: tmagxwalisa@sars.gov.za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defRPr/>
            </a:pPr>
            <a:endParaRPr lang="en-US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endParaRPr lang="en-ZA" sz="1000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7073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BECEA-7738-01A9-9F35-A17F402E2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9C734906-44F3-34FC-8E32-EF61BF2DFFD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909"/>
            <a:ext cx="6858000" cy="720146"/>
          </a:xfrm>
          <a:solidFill>
            <a:srgbClr val="00345E"/>
          </a:solidFill>
        </p:spPr>
        <p:txBody>
          <a:bodyPr lIns="365760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ea typeface="ＭＳ Ｐゴシック"/>
              </a:rPr>
              <a:t>SARS MOBILE TAX UNIT</a:t>
            </a:r>
          </a:p>
        </p:txBody>
      </p:sp>
      <p:sp>
        <p:nvSpPr>
          <p:cNvPr id="2051" name="Title 1">
            <a:extLst>
              <a:ext uri="{FF2B5EF4-FFF2-40B4-BE49-F238E27FC236}">
                <a16:creationId xmlns:a16="http://schemas.microsoft.com/office/drawing/2014/main" id="{1C0E98F9-7E03-7C4E-A9D7-711427448DB2}"/>
              </a:ext>
            </a:extLst>
          </p:cNvPr>
          <p:cNvSpPr txBox="1">
            <a:spLocks/>
          </p:cNvSpPr>
          <p:nvPr/>
        </p:nvSpPr>
        <p:spPr bwMode="auto">
          <a:xfrm>
            <a:off x="4989513" y="871182"/>
            <a:ext cx="1828800" cy="3048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May 2025</a:t>
            </a:r>
          </a:p>
        </p:txBody>
      </p:sp>
      <p:sp>
        <p:nvSpPr>
          <p:cNvPr id="2052" name="TextBox 5">
            <a:extLst>
              <a:ext uri="{FF2B5EF4-FFF2-40B4-BE49-F238E27FC236}">
                <a16:creationId xmlns:a16="http://schemas.microsoft.com/office/drawing/2014/main" id="{12CA04D7-14D2-CE5B-B147-BB95AB093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27" y="1206296"/>
            <a:ext cx="6858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100" dirty="0">
                <a:solidFill>
                  <a:schemeClr val="tx2"/>
                </a:solidFill>
                <a:latin typeface="+mn-lt"/>
              </a:rPr>
              <a:t>The South African Revenue Service will be visiting the areas listed below to assist taxpayers with the submission of </a:t>
            </a:r>
            <a:r>
              <a:rPr lang="en-US" sz="1100" dirty="0">
                <a:solidFill>
                  <a:srgbClr val="1F497D"/>
                </a:solidFill>
                <a:latin typeface="+mn-lt"/>
              </a:rPr>
              <a:t>income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tax returns, 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eFiling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,/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Mobi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APP  income tax registration and general enquiries on tax matters.</a:t>
            </a:r>
            <a:endParaRPr lang="en-US" sz="11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2053" name="Picture 6">
            <a:extLst>
              <a:ext uri="{FF2B5EF4-FFF2-40B4-BE49-F238E27FC236}">
                <a16:creationId xmlns:a16="http://schemas.microsoft.com/office/drawing/2014/main" id="{1717C380-C9AE-496F-EF64-64E7E116CE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68" y="8125327"/>
            <a:ext cx="6842124" cy="176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itle 1">
            <a:extLst>
              <a:ext uri="{FF2B5EF4-FFF2-40B4-BE49-F238E27FC236}">
                <a16:creationId xmlns:a16="http://schemas.microsoft.com/office/drawing/2014/main" id="{4713FC40-2F17-4AE3-1907-157DC60B69C2}"/>
              </a:ext>
            </a:extLst>
          </p:cNvPr>
          <p:cNvSpPr txBox="1">
            <a:spLocks/>
          </p:cNvSpPr>
          <p:nvPr/>
        </p:nvSpPr>
        <p:spPr bwMode="auto">
          <a:xfrm>
            <a:off x="30480" y="866732"/>
            <a:ext cx="2788920" cy="309249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Eastern Cape  - Gqeberha</a:t>
            </a:r>
          </a:p>
        </p:txBody>
      </p:sp>
      <p:graphicFrame>
        <p:nvGraphicFramePr>
          <p:cNvPr id="15440" name="Group 80">
            <a:extLst>
              <a:ext uri="{FF2B5EF4-FFF2-40B4-BE49-F238E27FC236}">
                <a16:creationId xmlns:a16="http://schemas.microsoft.com/office/drawing/2014/main" id="{2D311E6A-0724-E15A-6606-E31CEF23B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92542"/>
              </p:ext>
            </p:extLst>
          </p:nvPr>
        </p:nvGraphicFramePr>
        <p:xfrm>
          <a:off x="-22224" y="1667495"/>
          <a:ext cx="6880224" cy="6457832"/>
        </p:xfrm>
        <a:graphic>
          <a:graphicData uri="http://schemas.openxmlformats.org/drawingml/2006/table">
            <a:tbl>
              <a:tblPr/>
              <a:tblGrid>
                <a:gridCol w="2220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517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AREA AND ADDRESS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Date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TIME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Contact Details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76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Middleburg</a:t>
                      </a:r>
                    </a:p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Middleburg Town Hall (Main Hall)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0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Middleburg</a:t>
                      </a:r>
                    </a:p>
                    <a:p>
                      <a:pPr algn="ctr" fontAlgn="ctr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Middleburg Town Hall (Main Hall)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15h00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931670"/>
                  </a:ext>
                </a:extLst>
              </a:tr>
              <a:tr h="843761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Graaf Reinet 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Graaf Reinet Library </a:t>
                      </a:r>
                    </a:p>
                    <a:p>
                      <a:pPr algn="ctr" fontAlgn="ctr"/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133894"/>
                  </a:ext>
                </a:extLst>
              </a:tr>
              <a:tr h="843761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Graaf Reinet 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Graaf Reinet Library</a:t>
                      </a:r>
                    </a:p>
                    <a:p>
                      <a:pPr algn="ctr" fontAlgn="ctr"/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14h00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1008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Humansdorp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Humansdorp Library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10h00 – 15h00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1838"/>
                  </a:ext>
                </a:extLst>
              </a:tr>
              <a:tr h="841008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Humansdorp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Humansdorp Library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10h00 – 15h00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266041"/>
                  </a:ext>
                </a:extLst>
              </a:tr>
              <a:tr h="841008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Gqeberha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Baywest Mall Boardroom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 May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09h00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391987"/>
                  </a:ext>
                </a:extLst>
              </a:tr>
            </a:tbl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2DEFFEC-5AE4-D7D3-59C9-217D88439AE4}"/>
              </a:ext>
            </a:extLst>
          </p:cNvPr>
          <p:cNvSpPr/>
          <p:nvPr/>
        </p:nvSpPr>
        <p:spPr>
          <a:xfrm>
            <a:off x="68580" y="8302671"/>
            <a:ext cx="1905000" cy="1198215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7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Tax Services Offered: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Completion &amp; submission of tax returns on efiling and Mobi App</a:t>
            </a:r>
            <a:endParaRPr lang="en-ZA" sz="700" dirty="0"/>
          </a:p>
          <a:p>
            <a:pPr marL="85725" indent="-85725"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    statements of account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General queries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Banking detail changes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Changes to registered particulars</a:t>
            </a: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6BEFE5D7-1BB5-927C-37B0-0AF1580AF7C2}"/>
              </a:ext>
            </a:extLst>
          </p:cNvPr>
          <p:cNvSpPr/>
          <p:nvPr/>
        </p:nvSpPr>
        <p:spPr>
          <a:xfrm>
            <a:off x="2171700" y="8293650"/>
            <a:ext cx="2209800" cy="1201417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Required:</a:t>
            </a:r>
          </a:p>
          <a:p>
            <a:pPr>
              <a:defRPr/>
            </a:pP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Original ID, relevant material, bank statements, etc</a:t>
            </a:r>
          </a:p>
          <a:p>
            <a:pPr>
              <a:defRPr/>
            </a:pPr>
            <a:endParaRPr lang="en-ZA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For more information contact</a:t>
            </a: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:    </a:t>
            </a:r>
          </a:p>
          <a:p>
            <a:pPr lvl="0"/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Tel: 0800 00 7277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 lvl="0">
              <a:defRPr/>
            </a:pPr>
            <a:r>
              <a:rPr lang="en-US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Email: tmagxwalisa@sars.gov.za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defRPr/>
            </a:pPr>
            <a:endParaRPr lang="en-US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endParaRPr lang="en-ZA" sz="1000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9356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BE596-C112-1C68-AAC9-84167AF90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CB140AE7-7383-110E-35CB-06FA7CB084F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909"/>
            <a:ext cx="6858000" cy="720146"/>
          </a:xfrm>
          <a:solidFill>
            <a:srgbClr val="00345E"/>
          </a:solidFill>
        </p:spPr>
        <p:txBody>
          <a:bodyPr lIns="365760"/>
          <a:lstStyle/>
          <a:p>
            <a:pPr eaLnBrk="1" hangingPunct="1"/>
            <a:r>
              <a:rPr lang="en-US" sz="4000" b="1" dirty="0">
                <a:solidFill>
                  <a:schemeClr val="bg1"/>
                </a:solidFill>
                <a:ea typeface="ＭＳ Ｐゴシック"/>
              </a:rPr>
              <a:t>SARS MOBILE TAX UNIT</a:t>
            </a:r>
          </a:p>
        </p:txBody>
      </p:sp>
      <p:sp>
        <p:nvSpPr>
          <p:cNvPr id="2051" name="Title 1">
            <a:extLst>
              <a:ext uri="{FF2B5EF4-FFF2-40B4-BE49-F238E27FC236}">
                <a16:creationId xmlns:a16="http://schemas.microsoft.com/office/drawing/2014/main" id="{CCB76BB8-8178-1C96-D4CB-B047321DF825}"/>
              </a:ext>
            </a:extLst>
          </p:cNvPr>
          <p:cNvSpPr txBox="1">
            <a:spLocks/>
          </p:cNvSpPr>
          <p:nvPr/>
        </p:nvSpPr>
        <p:spPr bwMode="auto">
          <a:xfrm>
            <a:off x="4989513" y="871182"/>
            <a:ext cx="1828800" cy="304800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June 2025</a:t>
            </a:r>
          </a:p>
        </p:txBody>
      </p:sp>
      <p:sp>
        <p:nvSpPr>
          <p:cNvPr id="2052" name="TextBox 5">
            <a:extLst>
              <a:ext uri="{FF2B5EF4-FFF2-40B4-BE49-F238E27FC236}">
                <a16:creationId xmlns:a16="http://schemas.microsoft.com/office/drawing/2014/main" id="{6926D7EC-3ADB-50D4-B174-D762D6CED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827" y="1206296"/>
            <a:ext cx="6858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100" dirty="0">
                <a:solidFill>
                  <a:schemeClr val="tx2"/>
                </a:solidFill>
                <a:latin typeface="+mn-lt"/>
              </a:rPr>
              <a:t>The South African Revenue Service will be visiting the areas listed below to assist taxpayers with the submission of </a:t>
            </a:r>
            <a:r>
              <a:rPr lang="en-US" sz="1100" dirty="0">
                <a:solidFill>
                  <a:srgbClr val="1F497D"/>
                </a:solidFill>
                <a:latin typeface="+mn-lt"/>
              </a:rPr>
              <a:t>income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tax returns, 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eFiling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,/</a:t>
            </a:r>
            <a:r>
              <a:rPr lang="en-US" sz="1100" dirty="0" err="1">
                <a:solidFill>
                  <a:schemeClr val="tx2"/>
                </a:solidFill>
                <a:latin typeface="+mn-lt"/>
              </a:rPr>
              <a:t>Mobi</a:t>
            </a:r>
            <a:r>
              <a:rPr lang="en-US" sz="1100" dirty="0">
                <a:solidFill>
                  <a:schemeClr val="tx2"/>
                </a:solidFill>
                <a:latin typeface="+mn-lt"/>
              </a:rPr>
              <a:t> APP  income tax registration and general enquiries on tax matters.</a:t>
            </a:r>
            <a:endParaRPr lang="en-US" sz="1100" dirty="0">
              <a:solidFill>
                <a:schemeClr val="tx2"/>
              </a:solidFill>
              <a:latin typeface="Arial" pitchFamily="34" charset="0"/>
            </a:endParaRPr>
          </a:p>
        </p:txBody>
      </p:sp>
      <p:pic>
        <p:nvPicPr>
          <p:cNvPr id="2053" name="Picture 6">
            <a:extLst>
              <a:ext uri="{FF2B5EF4-FFF2-40B4-BE49-F238E27FC236}">
                <a16:creationId xmlns:a16="http://schemas.microsoft.com/office/drawing/2014/main" id="{7EC14789-831D-5BFB-164A-6FA8B7A851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3811" y="8140097"/>
            <a:ext cx="6886390" cy="1735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itle 1">
            <a:extLst>
              <a:ext uri="{FF2B5EF4-FFF2-40B4-BE49-F238E27FC236}">
                <a16:creationId xmlns:a16="http://schemas.microsoft.com/office/drawing/2014/main" id="{4BF0DA6F-B571-DE9E-D764-89C0264D2941}"/>
              </a:ext>
            </a:extLst>
          </p:cNvPr>
          <p:cNvSpPr txBox="1">
            <a:spLocks/>
          </p:cNvSpPr>
          <p:nvPr/>
        </p:nvSpPr>
        <p:spPr bwMode="auto">
          <a:xfrm>
            <a:off x="30480" y="871181"/>
            <a:ext cx="2788920" cy="300351"/>
          </a:xfrm>
          <a:prstGeom prst="rect">
            <a:avLst/>
          </a:prstGeom>
          <a:solidFill>
            <a:srgbClr val="00539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Eastern Cape  - Gqeberha</a:t>
            </a:r>
          </a:p>
        </p:txBody>
      </p:sp>
      <p:graphicFrame>
        <p:nvGraphicFramePr>
          <p:cNvPr id="15440" name="Group 80">
            <a:extLst>
              <a:ext uri="{FF2B5EF4-FFF2-40B4-BE49-F238E27FC236}">
                <a16:creationId xmlns:a16="http://schemas.microsoft.com/office/drawing/2014/main" id="{3C2A0D81-F6C6-42B3-AC3C-DE4E97220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311089"/>
              </p:ext>
            </p:extLst>
          </p:nvPr>
        </p:nvGraphicFramePr>
        <p:xfrm>
          <a:off x="784" y="1629615"/>
          <a:ext cx="6857999" cy="6521642"/>
        </p:xfrm>
        <a:graphic>
          <a:graphicData uri="http://schemas.openxmlformats.org/drawingml/2006/table">
            <a:tbl>
              <a:tblPr/>
              <a:tblGrid>
                <a:gridCol w="2213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0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2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0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09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AREA AND ADDRESS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Date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TIME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Contact Details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722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 Civic Centre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11h00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85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Port Alfred Civic Centre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15h00</a:t>
                      </a: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32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Town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  <a:endParaRPr kumimoji="0" lang="fi-FI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813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MakhandaTown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16h00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/>
                        <a:cs typeface="ＭＳ Ｐゴシック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832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ZA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Makhanda</a:t>
                      </a: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Town Hall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08h00 – 14h00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8192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Gqeberha</a:t>
                      </a:r>
                    </a:p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Baywest Mall Boardroom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June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/>
                          <a:cs typeface="ＭＳ Ｐゴシック"/>
                        </a:rPr>
                        <a:t>09h00 – 16h00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076 402 4534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ＭＳ Ｐゴシック"/>
                          <a:cs typeface="ＭＳ Ｐゴシック"/>
                        </a:rPr>
                        <a:t>tmagxwalisa@sars.gov.za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534013"/>
                  </a:ext>
                </a:extLst>
              </a:tr>
            </a:tbl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967493F-524C-CFCF-1717-39A915F48129}"/>
              </a:ext>
            </a:extLst>
          </p:cNvPr>
          <p:cNvSpPr/>
          <p:nvPr/>
        </p:nvSpPr>
        <p:spPr>
          <a:xfrm>
            <a:off x="114300" y="8439298"/>
            <a:ext cx="1905000" cy="1198215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7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Tax Services Offered: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Completion &amp; submission of tax returns on efiling and Mobi App</a:t>
            </a:r>
            <a:endParaRPr lang="en-ZA" sz="700" dirty="0"/>
          </a:p>
          <a:p>
            <a:pPr marL="85725" indent="-85725"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    statements of account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General queries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Banking detail changes</a:t>
            </a:r>
          </a:p>
          <a:p>
            <a:pPr marL="85725" indent="-85725">
              <a:buFont typeface="Arial" pitchFamily="34" charset="0"/>
              <a:buChar char="•"/>
              <a:defRPr/>
            </a:pPr>
            <a:r>
              <a:rPr lang="en-ZA" sz="700" dirty="0">
                <a:solidFill>
                  <a:srgbClr val="000000"/>
                </a:solidFill>
                <a:ea typeface="ＭＳ Ｐゴシック"/>
                <a:cs typeface="ＭＳ Ｐゴシック"/>
              </a:rPr>
              <a:t>Changes to registered particulars</a:t>
            </a: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F954CD66-2E4D-2580-93C4-BA2B9BEB87AA}"/>
              </a:ext>
            </a:extLst>
          </p:cNvPr>
          <p:cNvSpPr/>
          <p:nvPr/>
        </p:nvSpPr>
        <p:spPr>
          <a:xfrm>
            <a:off x="2171925" y="8436096"/>
            <a:ext cx="2209800" cy="1201417"/>
          </a:xfrm>
          <a:prstGeom prst="roundRect">
            <a:avLst/>
          </a:prstGeom>
          <a:solidFill>
            <a:schemeClr val="bg1"/>
          </a:solidFill>
          <a:ln w="95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Required:</a:t>
            </a:r>
          </a:p>
          <a:p>
            <a:pPr>
              <a:defRPr/>
            </a:pP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Original ID, relevant material, bank statements, etc</a:t>
            </a:r>
          </a:p>
          <a:p>
            <a:pPr>
              <a:defRPr/>
            </a:pPr>
            <a:endParaRPr lang="en-ZA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r>
              <a:rPr lang="en-ZA" sz="900" b="1" dirty="0">
                <a:solidFill>
                  <a:srgbClr val="000000"/>
                </a:solidFill>
                <a:ea typeface="ＭＳ Ｐゴシック"/>
                <a:cs typeface="ＭＳ Ｐゴシック"/>
              </a:rPr>
              <a:t>For more information contact</a:t>
            </a:r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:    </a:t>
            </a:r>
          </a:p>
          <a:p>
            <a:pPr lvl="0"/>
            <a:r>
              <a:rPr lang="en-ZA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Tel: 0800 00 7277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 lvl="0">
              <a:defRPr/>
            </a:pPr>
            <a:r>
              <a:rPr lang="en-US" sz="900" dirty="0">
                <a:solidFill>
                  <a:srgbClr val="000000"/>
                </a:solidFill>
                <a:ea typeface="ＭＳ Ｐゴシック"/>
                <a:cs typeface="ＭＳ Ｐゴシック"/>
              </a:rPr>
              <a:t>Email: tmagxwalisa@sars.gov.za</a:t>
            </a:r>
            <a:endParaRPr lang="en-GB" sz="900" dirty="0">
              <a:solidFill>
                <a:schemeClr val="tx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defRPr/>
            </a:pPr>
            <a:endParaRPr lang="en-US" sz="900" dirty="0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>
              <a:defRPr/>
            </a:pPr>
            <a:endParaRPr lang="en-ZA" sz="1000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86477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404EF20FB3C54B9898909D5E2D61EC" ma:contentTypeVersion="13" ma:contentTypeDescription="Create a new document." ma:contentTypeScope="" ma:versionID="04edb4d8e40a12be58b8adb8945e0a04">
  <xsd:schema xmlns:xsd="http://www.w3.org/2001/XMLSchema" xmlns:xs="http://www.w3.org/2001/XMLSchema" xmlns:p="http://schemas.microsoft.com/office/2006/metadata/properties" xmlns:ns3="aebf7208-def6-4b7f-a520-bd5f118b22fe" xmlns:ns4="a235b45a-b849-457d-b99e-3d761c30c431" targetNamespace="http://schemas.microsoft.com/office/2006/metadata/properties" ma:root="true" ma:fieldsID="a552aa54d504cdc6bbd6040c65e1b394" ns3:_="" ns4:_="">
    <xsd:import namespace="aebf7208-def6-4b7f-a520-bd5f118b22fe"/>
    <xsd:import namespace="a235b45a-b849-457d-b99e-3d761c30c43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f7208-def6-4b7f-a520-bd5f118b22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35b45a-b849-457d-b99e-3d761c30c43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ebf7208-def6-4b7f-a520-bd5f118b22fe" xsi:nil="true"/>
  </documentManagement>
</p:properties>
</file>

<file path=customXml/itemProps1.xml><?xml version="1.0" encoding="utf-8"?>
<ds:datastoreItem xmlns:ds="http://schemas.openxmlformats.org/officeDocument/2006/customXml" ds:itemID="{1D6AF012-A104-4B02-9A74-9FFE9BA445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DD970F-0015-4B84-A877-743AF9D0F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bf7208-def6-4b7f-a520-bd5f118b22fe"/>
    <ds:schemaRef ds:uri="a235b45a-b849-457d-b99e-3d761c30c4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9F88BF-9178-41C9-A3DA-5744935F7581}">
  <ds:schemaRefs>
    <ds:schemaRef ds:uri="a235b45a-b849-457d-b99e-3d761c30c431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elements/1.1/"/>
    <ds:schemaRef ds:uri="aebf7208-def6-4b7f-a520-bd5f118b22fe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14276</TotalTime>
  <Words>801</Words>
  <Application>Microsoft Office PowerPoint</Application>
  <PresentationFormat>A4 Paper (210x297 mm)</PresentationFormat>
  <Paragraphs>198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ＭＳ Ｐゴシック</vt:lpstr>
      <vt:lpstr>Arial</vt:lpstr>
      <vt:lpstr>Calibri</vt:lpstr>
      <vt:lpstr>Office Theme</vt:lpstr>
      <vt:lpstr>SARS MOBILE TAX UNIT</vt:lpstr>
      <vt:lpstr>SARS MOBILE TAX UNIT</vt:lpstr>
      <vt:lpstr>SARS MOBILE TAX UNIT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TAX WORKSHOPS</dc:title>
  <dc:creator>Riyaad Ebrahim</dc:creator>
  <cp:lastModifiedBy>Shiela Thorne</cp:lastModifiedBy>
  <cp:revision>589</cp:revision>
  <cp:lastPrinted>2014-07-29T06:37:07Z</cp:lastPrinted>
  <dcterms:created xsi:type="dcterms:W3CDTF">2011-02-03T13:22:32Z</dcterms:created>
  <dcterms:modified xsi:type="dcterms:W3CDTF">2025-04-09T09:10:02Z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0x010100A4404EF20FB3C54B9898909D5E2D61EC</vt:lpwstr>
  </property>
</Properties>
</file>