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67" r:id="rId5"/>
    <p:sldMasterId id="2147483673" r:id="rId6"/>
    <p:sldMasterId id="2147483679" r:id="rId7"/>
  </p:sldMasterIdLst>
  <p:notesMasterIdLst>
    <p:notesMasterId r:id="rId48"/>
  </p:notesMasterIdLst>
  <p:sldIdLst>
    <p:sldId id="398" r:id="rId8"/>
    <p:sldId id="568" r:id="rId9"/>
    <p:sldId id="348" r:id="rId10"/>
    <p:sldId id="291" r:id="rId11"/>
    <p:sldId id="297" r:id="rId12"/>
    <p:sldId id="572" r:id="rId13"/>
    <p:sldId id="276" r:id="rId14"/>
    <p:sldId id="282" r:id="rId15"/>
    <p:sldId id="306" r:id="rId16"/>
    <p:sldId id="435" r:id="rId17"/>
    <p:sldId id="427" r:id="rId18"/>
    <p:sldId id="575" r:id="rId19"/>
    <p:sldId id="571" r:id="rId20"/>
    <p:sldId id="574" r:id="rId21"/>
    <p:sldId id="299" r:id="rId22"/>
    <p:sldId id="569" r:id="rId23"/>
    <p:sldId id="301" r:id="rId24"/>
    <p:sldId id="420" r:id="rId25"/>
    <p:sldId id="421" r:id="rId26"/>
    <p:sldId id="449" r:id="rId27"/>
    <p:sldId id="579" r:id="rId28"/>
    <p:sldId id="458" r:id="rId29"/>
    <p:sldId id="456" r:id="rId30"/>
    <p:sldId id="334" r:id="rId31"/>
    <p:sldId id="324" r:id="rId32"/>
    <p:sldId id="327" r:id="rId33"/>
    <p:sldId id="412" r:id="rId34"/>
    <p:sldId id="413" r:id="rId35"/>
    <p:sldId id="328" r:id="rId36"/>
    <p:sldId id="332" r:id="rId37"/>
    <p:sldId id="577" r:id="rId38"/>
    <p:sldId id="305" r:id="rId39"/>
    <p:sldId id="578" r:id="rId40"/>
    <p:sldId id="307" r:id="rId41"/>
    <p:sldId id="580" r:id="rId42"/>
    <p:sldId id="581" r:id="rId43"/>
    <p:sldId id="582" r:id="rId44"/>
    <p:sldId id="366" r:id="rId45"/>
    <p:sldId id="326" r:id="rId46"/>
    <p:sldId id="399" r:id="rId47"/>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F68A60-F477-D4C9-DB20-0096B6877710}" name="BW" initials="BW" userId="BW" providerId="None"/>
  <p188:author id="{AB06068F-9D98-5FF0-215C-94F4347BAF98}" name="Itumeleng Molefe" initials="IM" userId="S::Imolefe1@sars.gov.za::e2eff7b6-d5fc-415b-b58e-73c3c1666e0d" providerId="AD"/>
  <p188:author id="{8E807891-226D-EA3F-AF28-8BF5211882B0}" name="Vanessa Vogt" initials="VV" userId="S::VVogt@sars.gov.za::59659269-d559-4205-97c5-53597b6fc629" providerId="AD"/>
  <p188:author id="{BEA600E1-CF67-4E64-90A2-E93B83A606A5}" name="Yamkela Somi" initials="YS" userId="S::YSomi@sars.gov.za::f4d0e374-e02c-44a0-b779-ecca47f5493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249" autoAdjust="0"/>
  </p:normalViewPr>
  <p:slideViewPr>
    <p:cSldViewPr snapToGrid="0" snapToObjects="1">
      <p:cViewPr varScale="1">
        <p:scale>
          <a:sx n="68" d="100"/>
          <a:sy n="68" d="100"/>
        </p:scale>
        <p:origin x="1344" y="48"/>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s>
</file>

<file path=ppt/diagrams/_rels/data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ata15.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D769D-CC18-4723-BE37-4E6843F6F7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ADA95AC-719D-4189-9277-B652892EE9D7}">
      <dgm:prSet phldrT="[Text]" custT="1"/>
      <dgm:spPr/>
      <dgm:t>
        <a:bodyPr/>
        <a:lstStyle/>
        <a:p>
          <a:r>
            <a:rPr lang="en-ZA" sz="1800" dirty="0"/>
            <a:t>Why do we Pay Taxes?</a:t>
          </a:r>
        </a:p>
      </dgm:t>
    </dgm:pt>
    <dgm:pt modelId="{EA5A0B99-FB8A-40EE-A081-1B10A57696A9}" type="parTrans" cxnId="{FA7AC43E-35D4-4E72-8E98-43269B6D3053}">
      <dgm:prSet/>
      <dgm:spPr/>
      <dgm:t>
        <a:bodyPr/>
        <a:lstStyle/>
        <a:p>
          <a:endParaRPr lang="en-ZA"/>
        </a:p>
      </dgm:t>
    </dgm:pt>
    <dgm:pt modelId="{E3CA2215-1475-4653-83D1-FEA95A459830}" type="sibTrans" cxnId="{FA7AC43E-35D4-4E72-8E98-43269B6D3053}">
      <dgm:prSet/>
      <dgm:spPr/>
      <dgm:t>
        <a:bodyPr/>
        <a:lstStyle/>
        <a:p>
          <a:endParaRPr lang="en-ZA"/>
        </a:p>
      </dgm:t>
    </dgm:pt>
    <dgm:pt modelId="{0A0D3CEC-9301-40B5-9B21-A0AFB0464AD9}">
      <dgm:prSet phldrT="[Text]" custT="1"/>
      <dgm:spPr>
        <a:solidFill>
          <a:schemeClr val="accent5">
            <a:lumMod val="75000"/>
          </a:schemeClr>
        </a:solidFill>
      </dgm:spPr>
      <dgm:t>
        <a:bodyPr/>
        <a:lstStyle/>
        <a:p>
          <a:r>
            <a:rPr lang="en-ZA" sz="1800" dirty="0"/>
            <a:t>Administrative penalties </a:t>
          </a:r>
        </a:p>
      </dgm:t>
    </dgm:pt>
    <dgm:pt modelId="{E2B5BA14-6A12-40A8-82B2-EB34C8EC38F9}" type="parTrans" cxnId="{C2996CC9-CBB8-4158-8B96-A858486C0D1C}">
      <dgm:prSet/>
      <dgm:spPr/>
      <dgm:t>
        <a:bodyPr/>
        <a:lstStyle/>
        <a:p>
          <a:endParaRPr lang="en-ZA"/>
        </a:p>
      </dgm:t>
    </dgm:pt>
    <dgm:pt modelId="{D9D9C268-1805-4811-98FA-A17824D4A05F}" type="sibTrans" cxnId="{C2996CC9-CBB8-4158-8B96-A858486C0D1C}">
      <dgm:prSet/>
      <dgm:spPr/>
      <dgm:t>
        <a:bodyPr/>
        <a:lstStyle/>
        <a:p>
          <a:endParaRPr lang="en-ZA"/>
        </a:p>
      </dgm:t>
    </dgm:pt>
    <dgm:pt modelId="{D82E486C-338B-4DD3-92F4-884CEAC25C0D}">
      <dgm:prSet phldrT="[Text]" custT="1"/>
      <dgm:spPr>
        <a:solidFill>
          <a:schemeClr val="accent5">
            <a:lumMod val="75000"/>
          </a:schemeClr>
        </a:solidFill>
      </dgm:spPr>
      <dgm:t>
        <a:bodyPr/>
        <a:lstStyle/>
        <a:p>
          <a:r>
            <a:rPr lang="en-ZA" sz="1800" dirty="0"/>
            <a:t>Remuneration</a:t>
          </a:r>
        </a:p>
      </dgm:t>
    </dgm:pt>
    <dgm:pt modelId="{AA869C31-9974-4261-963E-85E8E6C46D1D}" type="parTrans" cxnId="{77A80AF0-84E7-45C4-9A82-A9B9076F33DD}">
      <dgm:prSet/>
      <dgm:spPr/>
      <dgm:t>
        <a:bodyPr/>
        <a:lstStyle/>
        <a:p>
          <a:endParaRPr lang="en-ZA"/>
        </a:p>
      </dgm:t>
    </dgm:pt>
    <dgm:pt modelId="{0F54E72F-394C-4108-AB7D-52B759E3B3A8}" type="sibTrans" cxnId="{77A80AF0-84E7-45C4-9A82-A9B9076F33DD}">
      <dgm:prSet/>
      <dgm:spPr/>
      <dgm:t>
        <a:bodyPr/>
        <a:lstStyle/>
        <a:p>
          <a:endParaRPr lang="en-ZA"/>
        </a:p>
      </dgm:t>
    </dgm:pt>
    <dgm:pt modelId="{FBAB45B3-FC45-4986-947E-259EF658B10F}">
      <dgm:prSet phldrT="[Text]" custT="1"/>
      <dgm:spPr>
        <a:solidFill>
          <a:schemeClr val="accent5">
            <a:lumMod val="75000"/>
          </a:schemeClr>
        </a:solidFill>
      </dgm:spPr>
      <dgm:t>
        <a:bodyPr/>
        <a:lstStyle/>
        <a:p>
          <a:r>
            <a:rPr lang="en-ZA" sz="1800" dirty="0"/>
            <a:t>Do you need to submit a tax return?</a:t>
          </a:r>
        </a:p>
      </dgm:t>
    </dgm:pt>
    <dgm:pt modelId="{93B0E56D-8D55-4C93-B9A2-59CA9236AC51}" type="parTrans" cxnId="{915A12ED-575E-40EF-BCF5-8B90DB9F2806}">
      <dgm:prSet/>
      <dgm:spPr/>
      <dgm:t>
        <a:bodyPr/>
        <a:lstStyle/>
        <a:p>
          <a:endParaRPr lang="en-ZA"/>
        </a:p>
      </dgm:t>
    </dgm:pt>
    <dgm:pt modelId="{2D484794-3F5A-4CAB-A3FE-02A9A6EEA368}" type="sibTrans" cxnId="{915A12ED-575E-40EF-BCF5-8B90DB9F2806}">
      <dgm:prSet/>
      <dgm:spPr/>
      <dgm:t>
        <a:bodyPr/>
        <a:lstStyle/>
        <a:p>
          <a:endParaRPr lang="en-ZA"/>
        </a:p>
      </dgm:t>
    </dgm:pt>
    <dgm:pt modelId="{B82991B0-2488-4AA1-8D70-8E7398C16797}">
      <dgm:prSet phldrT="[Text]" custT="1"/>
      <dgm:spPr/>
      <dgm:t>
        <a:bodyPr/>
        <a:lstStyle/>
        <a:p>
          <a:r>
            <a:rPr lang="en-ZA" sz="1800" dirty="0"/>
            <a:t> Completing an Income Tax Return ITR12</a:t>
          </a:r>
        </a:p>
      </dgm:t>
    </dgm:pt>
    <dgm:pt modelId="{5EC13BFF-CCA2-48B2-9B96-1F20C2E95F5D}" type="parTrans" cxnId="{BD35CFD6-08CB-460A-8227-22689A717F65}">
      <dgm:prSet/>
      <dgm:spPr/>
      <dgm:t>
        <a:bodyPr/>
        <a:lstStyle/>
        <a:p>
          <a:endParaRPr lang="en-ZA"/>
        </a:p>
      </dgm:t>
    </dgm:pt>
    <dgm:pt modelId="{1E9AFA81-E8FA-4EF3-896A-15F653E760AE}" type="sibTrans" cxnId="{BD35CFD6-08CB-460A-8227-22689A717F65}">
      <dgm:prSet/>
      <dgm:spPr/>
      <dgm:t>
        <a:bodyPr/>
        <a:lstStyle/>
        <a:p>
          <a:endParaRPr lang="en-ZA"/>
        </a:p>
      </dgm:t>
    </dgm:pt>
    <dgm:pt modelId="{B2D0E14F-F9EA-483B-82C2-9F3943F9BFE0}">
      <dgm:prSet phldrT="[Text]" custT="1"/>
      <dgm:spPr>
        <a:solidFill>
          <a:schemeClr val="accent5">
            <a:lumMod val="75000"/>
          </a:schemeClr>
        </a:solidFill>
      </dgm:spPr>
      <dgm:t>
        <a:bodyPr/>
        <a:lstStyle/>
        <a:p>
          <a:r>
            <a:rPr lang="en-ZA" sz="1800" dirty="0"/>
            <a:t> Royalties received</a:t>
          </a:r>
        </a:p>
      </dgm:t>
    </dgm:pt>
    <dgm:pt modelId="{8AD6654F-87E9-46DC-893C-14EF40D24DFC}" type="parTrans" cxnId="{9E3578BF-F710-4308-8366-5CB0A34F9923}">
      <dgm:prSet/>
      <dgm:spPr/>
      <dgm:t>
        <a:bodyPr/>
        <a:lstStyle/>
        <a:p>
          <a:endParaRPr lang="en-ZA"/>
        </a:p>
      </dgm:t>
    </dgm:pt>
    <dgm:pt modelId="{BBDF6A9A-C5AF-43CA-B65A-FAC185C992A9}" type="sibTrans" cxnId="{9E3578BF-F710-4308-8366-5CB0A34F9923}">
      <dgm:prSet/>
      <dgm:spPr/>
      <dgm:t>
        <a:bodyPr/>
        <a:lstStyle/>
        <a:p>
          <a:endParaRPr lang="en-ZA"/>
        </a:p>
      </dgm:t>
    </dgm:pt>
    <dgm:pt modelId="{CCFCE9C9-EFDC-4E8C-B236-2F5D9F71DBAE}">
      <dgm:prSet phldrT="[Text]" custT="1"/>
      <dgm:spPr/>
      <dgm:t>
        <a:bodyPr/>
        <a:lstStyle/>
        <a:p>
          <a:r>
            <a:rPr lang="en-ZA" sz="1800" dirty="0"/>
            <a:t>Record Keeping</a:t>
          </a:r>
        </a:p>
      </dgm:t>
    </dgm:pt>
    <dgm:pt modelId="{F39634FC-2F95-4934-8EBE-EB2712A1C0C9}" type="parTrans" cxnId="{9D19549A-A237-4051-BB45-872B0992ED1B}">
      <dgm:prSet/>
      <dgm:spPr/>
      <dgm:t>
        <a:bodyPr/>
        <a:lstStyle/>
        <a:p>
          <a:endParaRPr lang="en-ZA"/>
        </a:p>
      </dgm:t>
    </dgm:pt>
    <dgm:pt modelId="{726AEC33-8C3B-48F9-AD9B-42D8AE7FC6D8}" type="sibTrans" cxnId="{9D19549A-A237-4051-BB45-872B0992ED1B}">
      <dgm:prSet/>
      <dgm:spPr/>
      <dgm:t>
        <a:bodyPr/>
        <a:lstStyle/>
        <a:p>
          <a:endParaRPr lang="en-ZA"/>
        </a:p>
      </dgm:t>
    </dgm:pt>
    <dgm:pt modelId="{2665F22F-D878-42A7-9C00-FC4A50C4EF8D}">
      <dgm:prSet phldrT="[Text]" custT="1"/>
      <dgm:spPr/>
      <dgm:t>
        <a:bodyPr/>
        <a:lstStyle/>
        <a:p>
          <a:r>
            <a:rPr lang="en-ZA" sz="1800" dirty="0"/>
            <a:t>Tax threshold, rebates, tax credits and Tax Rates</a:t>
          </a:r>
        </a:p>
      </dgm:t>
    </dgm:pt>
    <dgm:pt modelId="{EFE7F2C2-050A-4F01-B81A-9F2FABD0A428}" type="parTrans" cxnId="{FF9568AD-17FD-4585-A500-3A56232E14FB}">
      <dgm:prSet/>
      <dgm:spPr/>
      <dgm:t>
        <a:bodyPr/>
        <a:lstStyle/>
        <a:p>
          <a:endParaRPr lang="en-ZA"/>
        </a:p>
      </dgm:t>
    </dgm:pt>
    <dgm:pt modelId="{AF283BC4-8A89-444E-86F0-51EE95AC3AF7}" type="sibTrans" cxnId="{FF9568AD-17FD-4585-A500-3A56232E14FB}">
      <dgm:prSet/>
      <dgm:spPr/>
      <dgm:t>
        <a:bodyPr/>
        <a:lstStyle/>
        <a:p>
          <a:endParaRPr lang="en-ZA"/>
        </a:p>
      </dgm:t>
    </dgm:pt>
    <dgm:pt modelId="{71A6A7F0-4634-4B1A-BEF9-4E02D07D1439}">
      <dgm:prSet phldrT="[Text]" custT="1"/>
      <dgm:spPr>
        <a:solidFill>
          <a:schemeClr val="accent5">
            <a:lumMod val="75000"/>
          </a:schemeClr>
        </a:solidFill>
      </dgm:spPr>
      <dgm:t>
        <a:bodyPr/>
        <a:lstStyle/>
        <a:p>
          <a:r>
            <a:rPr lang="en-ZA" sz="1800" dirty="0"/>
            <a:t>Reduction Process</a:t>
          </a:r>
        </a:p>
      </dgm:t>
    </dgm:pt>
    <dgm:pt modelId="{1B4EF9B2-A9FF-4843-ACDA-97471202BE41}" type="parTrans" cxnId="{FBD7187F-5219-4609-8048-5234DBE9436D}">
      <dgm:prSet/>
      <dgm:spPr/>
    </dgm:pt>
    <dgm:pt modelId="{E1F7FE80-AED8-4160-9CE4-C34BF9783130}" type="sibTrans" cxnId="{FBD7187F-5219-4609-8048-5234DBE9436D}">
      <dgm:prSet/>
      <dgm:spPr/>
    </dgm:pt>
    <dgm:pt modelId="{DD17ED45-8242-4223-B1D9-B613D93E2C62}">
      <dgm:prSet phldrT="[Text]" custT="1"/>
      <dgm:spPr>
        <a:solidFill>
          <a:schemeClr val="accent5">
            <a:lumMod val="75000"/>
          </a:schemeClr>
        </a:solidFill>
      </dgm:spPr>
      <dgm:t>
        <a:bodyPr/>
        <a:lstStyle/>
        <a:p>
          <a:r>
            <a:rPr lang="en-ZA" sz="1800" dirty="0"/>
            <a:t>Provisional Tax</a:t>
          </a:r>
        </a:p>
      </dgm:t>
    </dgm:pt>
    <dgm:pt modelId="{35742676-5EFD-4765-AEF4-FD199BAB2241}" type="parTrans" cxnId="{60C4F441-7FA5-4F8C-A0A0-3594F6094038}">
      <dgm:prSet/>
      <dgm:spPr/>
    </dgm:pt>
    <dgm:pt modelId="{2FA3F921-1C0A-426A-9F39-C0E2A5C50826}" type="sibTrans" cxnId="{60C4F441-7FA5-4F8C-A0A0-3594F6094038}">
      <dgm:prSet/>
      <dgm:spPr/>
    </dgm:pt>
    <dgm:pt modelId="{06B918C5-2F83-4617-8367-BFF3F44075E1}" type="pres">
      <dgm:prSet presAssocID="{B08D769D-CC18-4723-BE37-4E6843F6F73B}" presName="linear" presStyleCnt="0">
        <dgm:presLayoutVars>
          <dgm:dir/>
          <dgm:animLvl val="lvl"/>
          <dgm:resizeHandles val="exact"/>
        </dgm:presLayoutVars>
      </dgm:prSet>
      <dgm:spPr/>
    </dgm:pt>
    <dgm:pt modelId="{04820C85-AAA9-455E-8C94-F73FC8E1C4A4}" type="pres">
      <dgm:prSet presAssocID="{8ADA95AC-719D-4189-9277-B652892EE9D7}" presName="parentLin" presStyleCnt="0"/>
      <dgm:spPr/>
    </dgm:pt>
    <dgm:pt modelId="{E7F3F1C9-3CE1-4957-ADA8-3D06D8B39BDE}" type="pres">
      <dgm:prSet presAssocID="{8ADA95AC-719D-4189-9277-B652892EE9D7}" presName="parentLeftMargin" presStyleLbl="node1" presStyleIdx="0" presStyleCnt="10"/>
      <dgm:spPr/>
    </dgm:pt>
    <dgm:pt modelId="{4422D3B7-61E0-4504-9267-FE85D93D7B88}" type="pres">
      <dgm:prSet presAssocID="{8ADA95AC-719D-4189-9277-B652892EE9D7}" presName="parentText" presStyleLbl="node1" presStyleIdx="0" presStyleCnt="10">
        <dgm:presLayoutVars>
          <dgm:chMax val="0"/>
          <dgm:bulletEnabled val="1"/>
        </dgm:presLayoutVars>
      </dgm:prSet>
      <dgm:spPr/>
    </dgm:pt>
    <dgm:pt modelId="{CEA34673-ABF5-45FA-A2F0-A91028C8051D}" type="pres">
      <dgm:prSet presAssocID="{8ADA95AC-719D-4189-9277-B652892EE9D7}" presName="negativeSpace" presStyleCnt="0"/>
      <dgm:spPr/>
    </dgm:pt>
    <dgm:pt modelId="{10EADB55-2D7B-44B1-877A-AF700900BB17}" type="pres">
      <dgm:prSet presAssocID="{8ADA95AC-719D-4189-9277-B652892EE9D7}" presName="childText" presStyleLbl="conFgAcc1" presStyleIdx="0" presStyleCnt="10">
        <dgm:presLayoutVars>
          <dgm:bulletEnabled val="1"/>
        </dgm:presLayoutVars>
      </dgm:prSet>
      <dgm:spPr/>
    </dgm:pt>
    <dgm:pt modelId="{AF19C167-DA21-4B76-B116-2F7B49A693EB}" type="pres">
      <dgm:prSet presAssocID="{E3CA2215-1475-4653-83D1-FEA95A459830}" presName="spaceBetweenRectangles" presStyleCnt="0"/>
      <dgm:spPr/>
    </dgm:pt>
    <dgm:pt modelId="{1397C23F-A009-4541-AD25-5F5D3537BB0D}" type="pres">
      <dgm:prSet presAssocID="{D82E486C-338B-4DD3-92F4-884CEAC25C0D}" presName="parentLin" presStyleCnt="0"/>
      <dgm:spPr/>
    </dgm:pt>
    <dgm:pt modelId="{5BEDB2EF-517A-49DE-B941-F536FBC114D9}" type="pres">
      <dgm:prSet presAssocID="{D82E486C-338B-4DD3-92F4-884CEAC25C0D}" presName="parentLeftMargin" presStyleLbl="node1" presStyleIdx="0" presStyleCnt="10"/>
      <dgm:spPr/>
    </dgm:pt>
    <dgm:pt modelId="{9B738D53-4F2B-4C79-9ED3-B2D2C4123D8E}" type="pres">
      <dgm:prSet presAssocID="{D82E486C-338B-4DD3-92F4-884CEAC25C0D}" presName="parentText" presStyleLbl="node1" presStyleIdx="1" presStyleCnt="10">
        <dgm:presLayoutVars>
          <dgm:chMax val="0"/>
          <dgm:bulletEnabled val="1"/>
        </dgm:presLayoutVars>
      </dgm:prSet>
      <dgm:spPr/>
    </dgm:pt>
    <dgm:pt modelId="{FF344086-E589-46DE-94FD-CD3CEAFDD000}" type="pres">
      <dgm:prSet presAssocID="{D82E486C-338B-4DD3-92F4-884CEAC25C0D}" presName="negativeSpace" presStyleCnt="0"/>
      <dgm:spPr/>
    </dgm:pt>
    <dgm:pt modelId="{7A143F49-B9F4-4560-8DF6-8234498484B3}" type="pres">
      <dgm:prSet presAssocID="{D82E486C-338B-4DD3-92F4-884CEAC25C0D}" presName="childText" presStyleLbl="conFgAcc1" presStyleIdx="1" presStyleCnt="10">
        <dgm:presLayoutVars>
          <dgm:bulletEnabled val="1"/>
        </dgm:presLayoutVars>
      </dgm:prSet>
      <dgm:spPr/>
    </dgm:pt>
    <dgm:pt modelId="{96152D4D-3DBB-498B-B733-A0F581CE5F1E}" type="pres">
      <dgm:prSet presAssocID="{0F54E72F-394C-4108-AB7D-52B759E3B3A8}" presName="spaceBetweenRectangles" presStyleCnt="0"/>
      <dgm:spPr/>
    </dgm:pt>
    <dgm:pt modelId="{8000CD96-17E2-4A34-982E-195E55025BFD}" type="pres">
      <dgm:prSet presAssocID="{71A6A7F0-4634-4B1A-BEF9-4E02D07D1439}" presName="parentLin" presStyleCnt="0"/>
      <dgm:spPr/>
    </dgm:pt>
    <dgm:pt modelId="{AB57CB00-5BA8-456D-8F2E-01A36C6C2E8F}" type="pres">
      <dgm:prSet presAssocID="{71A6A7F0-4634-4B1A-BEF9-4E02D07D1439}" presName="parentLeftMargin" presStyleLbl="node1" presStyleIdx="1" presStyleCnt="10"/>
      <dgm:spPr/>
    </dgm:pt>
    <dgm:pt modelId="{4260C298-9936-4A82-8DDF-2A8501256E94}" type="pres">
      <dgm:prSet presAssocID="{71A6A7F0-4634-4B1A-BEF9-4E02D07D1439}" presName="parentText" presStyleLbl="node1" presStyleIdx="2" presStyleCnt="10">
        <dgm:presLayoutVars>
          <dgm:chMax val="0"/>
          <dgm:bulletEnabled val="1"/>
        </dgm:presLayoutVars>
      </dgm:prSet>
      <dgm:spPr/>
    </dgm:pt>
    <dgm:pt modelId="{5D08C521-51BD-4EE9-B9BF-6C2E3BA8A92F}" type="pres">
      <dgm:prSet presAssocID="{71A6A7F0-4634-4B1A-BEF9-4E02D07D1439}" presName="negativeSpace" presStyleCnt="0"/>
      <dgm:spPr/>
    </dgm:pt>
    <dgm:pt modelId="{580AFD3E-F18B-4548-BFE0-57AB94C68F5F}" type="pres">
      <dgm:prSet presAssocID="{71A6A7F0-4634-4B1A-BEF9-4E02D07D1439}" presName="childText" presStyleLbl="conFgAcc1" presStyleIdx="2" presStyleCnt="10">
        <dgm:presLayoutVars>
          <dgm:bulletEnabled val="1"/>
        </dgm:presLayoutVars>
      </dgm:prSet>
      <dgm:spPr/>
    </dgm:pt>
    <dgm:pt modelId="{14902B43-C497-4B60-818C-F24FE109B458}" type="pres">
      <dgm:prSet presAssocID="{E1F7FE80-AED8-4160-9CE4-C34BF9783130}" presName="spaceBetweenRectangles" presStyleCnt="0"/>
      <dgm:spPr/>
    </dgm:pt>
    <dgm:pt modelId="{97E24E10-BF69-468C-9740-A00231280DA5}" type="pres">
      <dgm:prSet presAssocID="{2665F22F-D878-42A7-9C00-FC4A50C4EF8D}" presName="parentLin" presStyleCnt="0"/>
      <dgm:spPr/>
    </dgm:pt>
    <dgm:pt modelId="{5143E60C-504D-41AD-A958-E84919349EA9}" type="pres">
      <dgm:prSet presAssocID="{2665F22F-D878-42A7-9C00-FC4A50C4EF8D}" presName="parentLeftMargin" presStyleLbl="node1" presStyleIdx="2" presStyleCnt="10"/>
      <dgm:spPr/>
    </dgm:pt>
    <dgm:pt modelId="{7A0B65DF-1B35-447F-8C50-370F2EE4DEE6}" type="pres">
      <dgm:prSet presAssocID="{2665F22F-D878-42A7-9C00-FC4A50C4EF8D}" presName="parentText" presStyleLbl="node1" presStyleIdx="3" presStyleCnt="10">
        <dgm:presLayoutVars>
          <dgm:chMax val="0"/>
          <dgm:bulletEnabled val="1"/>
        </dgm:presLayoutVars>
      </dgm:prSet>
      <dgm:spPr/>
    </dgm:pt>
    <dgm:pt modelId="{544CB6AA-EFAF-4455-9475-5CC657E29850}" type="pres">
      <dgm:prSet presAssocID="{2665F22F-D878-42A7-9C00-FC4A50C4EF8D}" presName="negativeSpace" presStyleCnt="0"/>
      <dgm:spPr/>
    </dgm:pt>
    <dgm:pt modelId="{38FCDF17-4B73-4C15-B80E-585546CDA61B}" type="pres">
      <dgm:prSet presAssocID="{2665F22F-D878-42A7-9C00-FC4A50C4EF8D}" presName="childText" presStyleLbl="conFgAcc1" presStyleIdx="3" presStyleCnt="10">
        <dgm:presLayoutVars>
          <dgm:bulletEnabled val="1"/>
        </dgm:presLayoutVars>
      </dgm:prSet>
      <dgm:spPr/>
    </dgm:pt>
    <dgm:pt modelId="{CC23D384-CAF0-4B1A-8678-16C364E0F96B}" type="pres">
      <dgm:prSet presAssocID="{AF283BC4-8A89-444E-86F0-51EE95AC3AF7}" presName="spaceBetweenRectangles" presStyleCnt="0"/>
      <dgm:spPr/>
    </dgm:pt>
    <dgm:pt modelId="{EE8D9305-07EB-49F9-A1C2-8959ED5C5A7D}" type="pres">
      <dgm:prSet presAssocID="{B2D0E14F-F9EA-483B-82C2-9F3943F9BFE0}" presName="parentLin" presStyleCnt="0"/>
      <dgm:spPr/>
    </dgm:pt>
    <dgm:pt modelId="{E9EBA49C-737F-4218-BFCD-D6A7D1A093D4}" type="pres">
      <dgm:prSet presAssocID="{B2D0E14F-F9EA-483B-82C2-9F3943F9BFE0}" presName="parentLeftMargin" presStyleLbl="node1" presStyleIdx="3" presStyleCnt="10"/>
      <dgm:spPr/>
    </dgm:pt>
    <dgm:pt modelId="{31F4D782-6228-4019-BC10-6B7A30F31218}" type="pres">
      <dgm:prSet presAssocID="{B2D0E14F-F9EA-483B-82C2-9F3943F9BFE0}" presName="parentText" presStyleLbl="node1" presStyleIdx="4" presStyleCnt="10">
        <dgm:presLayoutVars>
          <dgm:chMax val="0"/>
          <dgm:bulletEnabled val="1"/>
        </dgm:presLayoutVars>
      </dgm:prSet>
      <dgm:spPr/>
    </dgm:pt>
    <dgm:pt modelId="{2EB44107-DA02-4595-B5A2-E73395FC2D8E}" type="pres">
      <dgm:prSet presAssocID="{B2D0E14F-F9EA-483B-82C2-9F3943F9BFE0}" presName="negativeSpace" presStyleCnt="0"/>
      <dgm:spPr/>
    </dgm:pt>
    <dgm:pt modelId="{B8E136D1-795B-4DFB-9C17-5018E3D41875}" type="pres">
      <dgm:prSet presAssocID="{B2D0E14F-F9EA-483B-82C2-9F3943F9BFE0}" presName="childText" presStyleLbl="conFgAcc1" presStyleIdx="4" presStyleCnt="10">
        <dgm:presLayoutVars>
          <dgm:bulletEnabled val="1"/>
        </dgm:presLayoutVars>
      </dgm:prSet>
      <dgm:spPr/>
    </dgm:pt>
    <dgm:pt modelId="{D80357C3-6483-4BF7-9438-9D0665AB3FDA}" type="pres">
      <dgm:prSet presAssocID="{BBDF6A9A-C5AF-43CA-B65A-FAC185C992A9}" presName="spaceBetweenRectangles" presStyleCnt="0"/>
      <dgm:spPr/>
    </dgm:pt>
    <dgm:pt modelId="{2CEE307C-EA19-4417-B173-6703F100D49E}" type="pres">
      <dgm:prSet presAssocID="{DD17ED45-8242-4223-B1D9-B613D93E2C62}" presName="parentLin" presStyleCnt="0"/>
      <dgm:spPr/>
    </dgm:pt>
    <dgm:pt modelId="{099C6ADF-00E0-4B2B-B34C-25EFB641E55E}" type="pres">
      <dgm:prSet presAssocID="{DD17ED45-8242-4223-B1D9-B613D93E2C62}" presName="parentLeftMargin" presStyleLbl="node1" presStyleIdx="4" presStyleCnt="10"/>
      <dgm:spPr/>
    </dgm:pt>
    <dgm:pt modelId="{05A544C0-A857-47C8-A9EF-9047C94F6A14}" type="pres">
      <dgm:prSet presAssocID="{DD17ED45-8242-4223-B1D9-B613D93E2C62}" presName="parentText" presStyleLbl="node1" presStyleIdx="5" presStyleCnt="10">
        <dgm:presLayoutVars>
          <dgm:chMax val="0"/>
          <dgm:bulletEnabled val="1"/>
        </dgm:presLayoutVars>
      </dgm:prSet>
      <dgm:spPr/>
    </dgm:pt>
    <dgm:pt modelId="{C2026B6A-D09A-48A9-86A9-B3FA911DC556}" type="pres">
      <dgm:prSet presAssocID="{DD17ED45-8242-4223-B1D9-B613D93E2C62}" presName="negativeSpace" presStyleCnt="0"/>
      <dgm:spPr/>
    </dgm:pt>
    <dgm:pt modelId="{459853B8-284F-4160-8CC4-9DC979BAD246}" type="pres">
      <dgm:prSet presAssocID="{DD17ED45-8242-4223-B1D9-B613D93E2C62}" presName="childText" presStyleLbl="conFgAcc1" presStyleIdx="5" presStyleCnt="10">
        <dgm:presLayoutVars>
          <dgm:bulletEnabled val="1"/>
        </dgm:presLayoutVars>
      </dgm:prSet>
      <dgm:spPr/>
    </dgm:pt>
    <dgm:pt modelId="{89F65B56-36D2-4A28-A58B-6EC20344FCC9}" type="pres">
      <dgm:prSet presAssocID="{2FA3F921-1C0A-426A-9F39-C0E2A5C50826}" presName="spaceBetweenRectangles" presStyleCnt="0"/>
      <dgm:spPr/>
    </dgm:pt>
    <dgm:pt modelId="{191366E7-092E-42F5-9197-B7513FA897F6}" type="pres">
      <dgm:prSet presAssocID="{FBAB45B3-FC45-4986-947E-259EF658B10F}" presName="parentLin" presStyleCnt="0"/>
      <dgm:spPr/>
    </dgm:pt>
    <dgm:pt modelId="{ACAF6EE0-B7FD-4EBB-902C-2ADD81D4E2A7}" type="pres">
      <dgm:prSet presAssocID="{FBAB45B3-FC45-4986-947E-259EF658B10F}" presName="parentLeftMargin" presStyleLbl="node1" presStyleIdx="5" presStyleCnt="10"/>
      <dgm:spPr/>
    </dgm:pt>
    <dgm:pt modelId="{19F3E015-580B-4EAB-8425-1EB6AE2C878D}" type="pres">
      <dgm:prSet presAssocID="{FBAB45B3-FC45-4986-947E-259EF658B10F}" presName="parentText" presStyleLbl="node1" presStyleIdx="6" presStyleCnt="10">
        <dgm:presLayoutVars>
          <dgm:chMax val="0"/>
          <dgm:bulletEnabled val="1"/>
        </dgm:presLayoutVars>
      </dgm:prSet>
      <dgm:spPr/>
    </dgm:pt>
    <dgm:pt modelId="{F3462AD1-9046-423B-A089-D14792AB7801}" type="pres">
      <dgm:prSet presAssocID="{FBAB45B3-FC45-4986-947E-259EF658B10F}" presName="negativeSpace" presStyleCnt="0"/>
      <dgm:spPr/>
    </dgm:pt>
    <dgm:pt modelId="{8C0AE431-9D1D-4E6D-ABBC-377D367AA28C}" type="pres">
      <dgm:prSet presAssocID="{FBAB45B3-FC45-4986-947E-259EF658B10F}" presName="childText" presStyleLbl="conFgAcc1" presStyleIdx="6" presStyleCnt="10">
        <dgm:presLayoutVars>
          <dgm:bulletEnabled val="1"/>
        </dgm:presLayoutVars>
      </dgm:prSet>
      <dgm:spPr/>
    </dgm:pt>
    <dgm:pt modelId="{4982C6CE-B629-4DF5-81D3-DCE5F039F157}" type="pres">
      <dgm:prSet presAssocID="{2D484794-3F5A-4CAB-A3FE-02A9A6EEA368}" presName="spaceBetweenRectangles" presStyleCnt="0"/>
      <dgm:spPr/>
    </dgm:pt>
    <dgm:pt modelId="{123CF01E-D37A-46C9-9DED-32A65D98DB41}" type="pres">
      <dgm:prSet presAssocID="{B82991B0-2488-4AA1-8D70-8E7398C16797}" presName="parentLin" presStyleCnt="0"/>
      <dgm:spPr/>
    </dgm:pt>
    <dgm:pt modelId="{04213A41-CBC4-46ED-A01F-3065568405C4}" type="pres">
      <dgm:prSet presAssocID="{B82991B0-2488-4AA1-8D70-8E7398C16797}" presName="parentLeftMargin" presStyleLbl="node1" presStyleIdx="6" presStyleCnt="10"/>
      <dgm:spPr/>
    </dgm:pt>
    <dgm:pt modelId="{F61B44FA-334F-41D4-9CED-CC6C1ADBABDD}" type="pres">
      <dgm:prSet presAssocID="{B82991B0-2488-4AA1-8D70-8E7398C16797}" presName="parentText" presStyleLbl="node1" presStyleIdx="7" presStyleCnt="10">
        <dgm:presLayoutVars>
          <dgm:chMax val="0"/>
          <dgm:bulletEnabled val="1"/>
        </dgm:presLayoutVars>
      </dgm:prSet>
      <dgm:spPr/>
    </dgm:pt>
    <dgm:pt modelId="{296029B7-DCE8-43A7-99CB-EB136310AED3}" type="pres">
      <dgm:prSet presAssocID="{B82991B0-2488-4AA1-8D70-8E7398C16797}" presName="negativeSpace" presStyleCnt="0"/>
      <dgm:spPr/>
    </dgm:pt>
    <dgm:pt modelId="{D4A71A1D-2F6B-4C26-BDF9-85B18E4B93FA}" type="pres">
      <dgm:prSet presAssocID="{B82991B0-2488-4AA1-8D70-8E7398C16797}" presName="childText" presStyleLbl="conFgAcc1" presStyleIdx="7" presStyleCnt="10">
        <dgm:presLayoutVars>
          <dgm:bulletEnabled val="1"/>
        </dgm:presLayoutVars>
      </dgm:prSet>
      <dgm:spPr/>
    </dgm:pt>
    <dgm:pt modelId="{E22E55D5-300E-4F7E-A969-9503192F9134}" type="pres">
      <dgm:prSet presAssocID="{1E9AFA81-E8FA-4EF3-896A-15F653E760AE}" presName="spaceBetweenRectangles" presStyleCnt="0"/>
      <dgm:spPr/>
    </dgm:pt>
    <dgm:pt modelId="{0BD63653-1CA7-4692-9777-200E361D4857}" type="pres">
      <dgm:prSet presAssocID="{0A0D3CEC-9301-40B5-9B21-A0AFB0464AD9}" presName="parentLin" presStyleCnt="0"/>
      <dgm:spPr/>
    </dgm:pt>
    <dgm:pt modelId="{DD423B94-DC5D-4172-80C4-71600050A711}" type="pres">
      <dgm:prSet presAssocID="{0A0D3CEC-9301-40B5-9B21-A0AFB0464AD9}" presName="parentLeftMargin" presStyleLbl="node1" presStyleIdx="7" presStyleCnt="10"/>
      <dgm:spPr/>
    </dgm:pt>
    <dgm:pt modelId="{346EA1DD-F98D-4A0F-83BB-31D4F271B691}" type="pres">
      <dgm:prSet presAssocID="{0A0D3CEC-9301-40B5-9B21-A0AFB0464AD9}" presName="parentText" presStyleLbl="node1" presStyleIdx="8" presStyleCnt="10">
        <dgm:presLayoutVars>
          <dgm:chMax val="0"/>
          <dgm:bulletEnabled val="1"/>
        </dgm:presLayoutVars>
      </dgm:prSet>
      <dgm:spPr/>
    </dgm:pt>
    <dgm:pt modelId="{665854B3-A762-4EB6-9E10-FC56CFD48187}" type="pres">
      <dgm:prSet presAssocID="{0A0D3CEC-9301-40B5-9B21-A0AFB0464AD9}" presName="negativeSpace" presStyleCnt="0"/>
      <dgm:spPr/>
    </dgm:pt>
    <dgm:pt modelId="{2AE5B05C-B639-4646-AEFD-C52B06D87717}" type="pres">
      <dgm:prSet presAssocID="{0A0D3CEC-9301-40B5-9B21-A0AFB0464AD9}" presName="childText" presStyleLbl="conFgAcc1" presStyleIdx="8" presStyleCnt="10">
        <dgm:presLayoutVars>
          <dgm:bulletEnabled val="1"/>
        </dgm:presLayoutVars>
      </dgm:prSet>
      <dgm:spPr/>
    </dgm:pt>
    <dgm:pt modelId="{8F6CA847-53AF-462C-941F-A500F7E99E98}" type="pres">
      <dgm:prSet presAssocID="{D9D9C268-1805-4811-98FA-A17824D4A05F}" presName="spaceBetweenRectangles" presStyleCnt="0"/>
      <dgm:spPr/>
    </dgm:pt>
    <dgm:pt modelId="{F895259F-B9B3-4699-B03F-F6CF9D78C538}" type="pres">
      <dgm:prSet presAssocID="{CCFCE9C9-EFDC-4E8C-B236-2F5D9F71DBAE}" presName="parentLin" presStyleCnt="0"/>
      <dgm:spPr/>
    </dgm:pt>
    <dgm:pt modelId="{92E04935-2A3E-4B10-B324-BB2D98882145}" type="pres">
      <dgm:prSet presAssocID="{CCFCE9C9-EFDC-4E8C-B236-2F5D9F71DBAE}" presName="parentLeftMargin" presStyleLbl="node1" presStyleIdx="8" presStyleCnt="10"/>
      <dgm:spPr/>
    </dgm:pt>
    <dgm:pt modelId="{25E911AD-736B-4315-A932-948041612445}" type="pres">
      <dgm:prSet presAssocID="{CCFCE9C9-EFDC-4E8C-B236-2F5D9F71DBAE}" presName="parentText" presStyleLbl="node1" presStyleIdx="9" presStyleCnt="10">
        <dgm:presLayoutVars>
          <dgm:chMax val="0"/>
          <dgm:bulletEnabled val="1"/>
        </dgm:presLayoutVars>
      </dgm:prSet>
      <dgm:spPr/>
    </dgm:pt>
    <dgm:pt modelId="{D049FD88-48C3-4CBA-976D-A416098A5BE4}" type="pres">
      <dgm:prSet presAssocID="{CCFCE9C9-EFDC-4E8C-B236-2F5D9F71DBAE}" presName="negativeSpace" presStyleCnt="0"/>
      <dgm:spPr/>
    </dgm:pt>
    <dgm:pt modelId="{E54E4720-C18E-4286-BD20-34CCF63E2D87}" type="pres">
      <dgm:prSet presAssocID="{CCFCE9C9-EFDC-4E8C-B236-2F5D9F71DBAE}" presName="childText" presStyleLbl="conFgAcc1" presStyleIdx="9" presStyleCnt="10">
        <dgm:presLayoutVars>
          <dgm:bulletEnabled val="1"/>
        </dgm:presLayoutVars>
      </dgm:prSet>
      <dgm:spPr/>
    </dgm:pt>
  </dgm:ptLst>
  <dgm:cxnLst>
    <dgm:cxn modelId="{B6FF530B-72E8-457D-A3DA-97D444553F95}" type="presOf" srcId="{D82E486C-338B-4DD3-92F4-884CEAC25C0D}" destId="{5BEDB2EF-517A-49DE-B941-F536FBC114D9}" srcOrd="0" destOrd="0" presId="urn:microsoft.com/office/officeart/2005/8/layout/list1"/>
    <dgm:cxn modelId="{1B898215-E616-40B6-BBB0-82B34433CDE7}" type="presOf" srcId="{B82991B0-2488-4AA1-8D70-8E7398C16797}" destId="{F61B44FA-334F-41D4-9CED-CC6C1ADBABDD}" srcOrd="1" destOrd="0" presId="urn:microsoft.com/office/officeart/2005/8/layout/list1"/>
    <dgm:cxn modelId="{4A61871E-E7C5-4AE1-B8BE-11BDBBDFF945}" type="presOf" srcId="{CCFCE9C9-EFDC-4E8C-B236-2F5D9F71DBAE}" destId="{92E04935-2A3E-4B10-B324-BB2D98882145}" srcOrd="0" destOrd="0" presId="urn:microsoft.com/office/officeart/2005/8/layout/list1"/>
    <dgm:cxn modelId="{EC854324-B2F4-4FF7-9EB3-1699F6924139}" type="presOf" srcId="{8ADA95AC-719D-4189-9277-B652892EE9D7}" destId="{4422D3B7-61E0-4504-9267-FE85D93D7B88}" srcOrd="1" destOrd="0" presId="urn:microsoft.com/office/officeart/2005/8/layout/list1"/>
    <dgm:cxn modelId="{3124EC26-9D46-4B85-9667-C2AF3C9E4D91}" type="presOf" srcId="{2665F22F-D878-42A7-9C00-FC4A50C4EF8D}" destId="{5143E60C-504D-41AD-A958-E84919349EA9}" srcOrd="0" destOrd="0" presId="urn:microsoft.com/office/officeart/2005/8/layout/list1"/>
    <dgm:cxn modelId="{9D6D262C-6930-48B2-8154-C22063356029}" type="presOf" srcId="{B2D0E14F-F9EA-483B-82C2-9F3943F9BFE0}" destId="{31F4D782-6228-4019-BC10-6B7A30F31218}" srcOrd="1" destOrd="0" presId="urn:microsoft.com/office/officeart/2005/8/layout/list1"/>
    <dgm:cxn modelId="{FD405231-E40B-44C1-96E6-7FA735727332}" type="presOf" srcId="{2665F22F-D878-42A7-9C00-FC4A50C4EF8D}" destId="{7A0B65DF-1B35-447F-8C50-370F2EE4DEE6}" srcOrd="1" destOrd="0" presId="urn:microsoft.com/office/officeart/2005/8/layout/list1"/>
    <dgm:cxn modelId="{FA7AC43E-35D4-4E72-8E98-43269B6D3053}" srcId="{B08D769D-CC18-4723-BE37-4E6843F6F73B}" destId="{8ADA95AC-719D-4189-9277-B652892EE9D7}" srcOrd="0" destOrd="0" parTransId="{EA5A0B99-FB8A-40EE-A081-1B10A57696A9}" sibTransId="{E3CA2215-1475-4653-83D1-FEA95A459830}"/>
    <dgm:cxn modelId="{8596735F-7C89-4C56-AA1B-DF6D3238B006}" type="presOf" srcId="{DD17ED45-8242-4223-B1D9-B613D93E2C62}" destId="{05A544C0-A857-47C8-A9EF-9047C94F6A14}" srcOrd="1" destOrd="0" presId="urn:microsoft.com/office/officeart/2005/8/layout/list1"/>
    <dgm:cxn modelId="{60C4F441-7FA5-4F8C-A0A0-3594F6094038}" srcId="{B08D769D-CC18-4723-BE37-4E6843F6F73B}" destId="{DD17ED45-8242-4223-B1D9-B613D93E2C62}" srcOrd="5" destOrd="0" parTransId="{35742676-5EFD-4765-AEF4-FD199BAB2241}" sibTransId="{2FA3F921-1C0A-426A-9F39-C0E2A5C50826}"/>
    <dgm:cxn modelId="{9F8BA544-3CB6-4C0E-A049-3CBECE9F8783}" type="presOf" srcId="{B82991B0-2488-4AA1-8D70-8E7398C16797}" destId="{04213A41-CBC4-46ED-A01F-3065568405C4}" srcOrd="0" destOrd="0" presId="urn:microsoft.com/office/officeart/2005/8/layout/list1"/>
    <dgm:cxn modelId="{05065547-36A4-4B41-9598-84A66B83F45F}" type="presOf" srcId="{CCFCE9C9-EFDC-4E8C-B236-2F5D9F71DBAE}" destId="{25E911AD-736B-4315-A932-948041612445}" srcOrd="1" destOrd="0" presId="urn:microsoft.com/office/officeart/2005/8/layout/list1"/>
    <dgm:cxn modelId="{0CBBC352-7DC1-4AC1-85CD-23AAF78DFF83}" type="presOf" srcId="{FBAB45B3-FC45-4986-947E-259EF658B10F}" destId="{ACAF6EE0-B7FD-4EBB-902C-2ADD81D4E2A7}" srcOrd="0" destOrd="0" presId="urn:microsoft.com/office/officeart/2005/8/layout/list1"/>
    <dgm:cxn modelId="{0B426579-052D-4E10-9EAF-67501B55F18C}" type="presOf" srcId="{0A0D3CEC-9301-40B5-9B21-A0AFB0464AD9}" destId="{346EA1DD-F98D-4A0F-83BB-31D4F271B691}" srcOrd="1" destOrd="0" presId="urn:microsoft.com/office/officeart/2005/8/layout/list1"/>
    <dgm:cxn modelId="{F8968B7D-5231-45A1-884E-23509884DCC4}" type="presOf" srcId="{8ADA95AC-719D-4189-9277-B652892EE9D7}" destId="{E7F3F1C9-3CE1-4957-ADA8-3D06D8B39BDE}" srcOrd="0" destOrd="0" presId="urn:microsoft.com/office/officeart/2005/8/layout/list1"/>
    <dgm:cxn modelId="{FBD7187F-5219-4609-8048-5234DBE9436D}" srcId="{B08D769D-CC18-4723-BE37-4E6843F6F73B}" destId="{71A6A7F0-4634-4B1A-BEF9-4E02D07D1439}" srcOrd="2" destOrd="0" parTransId="{1B4EF9B2-A9FF-4843-ACDA-97471202BE41}" sibTransId="{E1F7FE80-AED8-4160-9CE4-C34BF9783130}"/>
    <dgm:cxn modelId="{9D19549A-A237-4051-BB45-872B0992ED1B}" srcId="{B08D769D-CC18-4723-BE37-4E6843F6F73B}" destId="{CCFCE9C9-EFDC-4E8C-B236-2F5D9F71DBAE}" srcOrd="9" destOrd="0" parTransId="{F39634FC-2F95-4934-8EBE-EB2712A1C0C9}" sibTransId="{726AEC33-8C3B-48F9-AD9B-42D8AE7FC6D8}"/>
    <dgm:cxn modelId="{FF9568AD-17FD-4585-A500-3A56232E14FB}" srcId="{B08D769D-CC18-4723-BE37-4E6843F6F73B}" destId="{2665F22F-D878-42A7-9C00-FC4A50C4EF8D}" srcOrd="3" destOrd="0" parTransId="{EFE7F2C2-050A-4F01-B81A-9F2FABD0A428}" sibTransId="{AF283BC4-8A89-444E-86F0-51EE95AC3AF7}"/>
    <dgm:cxn modelId="{371A59B5-E60B-43DF-AC03-CBD84CE5A1B0}" type="presOf" srcId="{D82E486C-338B-4DD3-92F4-884CEAC25C0D}" destId="{9B738D53-4F2B-4C79-9ED3-B2D2C4123D8E}" srcOrd="1" destOrd="0" presId="urn:microsoft.com/office/officeart/2005/8/layout/list1"/>
    <dgm:cxn modelId="{63229BBE-002C-4626-BEA6-4F33B50DF850}" type="presOf" srcId="{B2D0E14F-F9EA-483B-82C2-9F3943F9BFE0}" destId="{E9EBA49C-737F-4218-BFCD-D6A7D1A093D4}" srcOrd="0" destOrd="0" presId="urn:microsoft.com/office/officeart/2005/8/layout/list1"/>
    <dgm:cxn modelId="{9E3578BF-F710-4308-8366-5CB0A34F9923}" srcId="{B08D769D-CC18-4723-BE37-4E6843F6F73B}" destId="{B2D0E14F-F9EA-483B-82C2-9F3943F9BFE0}" srcOrd="4" destOrd="0" parTransId="{8AD6654F-87E9-46DC-893C-14EF40D24DFC}" sibTransId="{BBDF6A9A-C5AF-43CA-B65A-FAC185C992A9}"/>
    <dgm:cxn modelId="{C2996CC9-CBB8-4158-8B96-A858486C0D1C}" srcId="{B08D769D-CC18-4723-BE37-4E6843F6F73B}" destId="{0A0D3CEC-9301-40B5-9B21-A0AFB0464AD9}" srcOrd="8" destOrd="0" parTransId="{E2B5BA14-6A12-40A8-82B2-EB34C8EC38F9}" sibTransId="{D9D9C268-1805-4811-98FA-A17824D4A05F}"/>
    <dgm:cxn modelId="{8FA4BFD1-0E6B-491E-9ADD-5CB9A628FD13}" type="presOf" srcId="{71A6A7F0-4634-4B1A-BEF9-4E02D07D1439}" destId="{4260C298-9936-4A82-8DDF-2A8501256E94}" srcOrd="1" destOrd="0" presId="urn:microsoft.com/office/officeart/2005/8/layout/list1"/>
    <dgm:cxn modelId="{BD35CFD6-08CB-460A-8227-22689A717F65}" srcId="{B08D769D-CC18-4723-BE37-4E6843F6F73B}" destId="{B82991B0-2488-4AA1-8D70-8E7398C16797}" srcOrd="7" destOrd="0" parTransId="{5EC13BFF-CCA2-48B2-9B96-1F20C2E95F5D}" sibTransId="{1E9AFA81-E8FA-4EF3-896A-15F653E760AE}"/>
    <dgm:cxn modelId="{CA25EED8-97D6-4610-BCA6-7CC918D0B71D}" type="presOf" srcId="{B08D769D-CC18-4723-BE37-4E6843F6F73B}" destId="{06B918C5-2F83-4617-8367-BFF3F44075E1}" srcOrd="0" destOrd="0" presId="urn:microsoft.com/office/officeart/2005/8/layout/list1"/>
    <dgm:cxn modelId="{56806ADE-F906-414C-BF74-3354449C21E9}" type="presOf" srcId="{FBAB45B3-FC45-4986-947E-259EF658B10F}" destId="{19F3E015-580B-4EAB-8425-1EB6AE2C878D}" srcOrd="1" destOrd="0" presId="urn:microsoft.com/office/officeart/2005/8/layout/list1"/>
    <dgm:cxn modelId="{915A12ED-575E-40EF-BCF5-8B90DB9F2806}" srcId="{B08D769D-CC18-4723-BE37-4E6843F6F73B}" destId="{FBAB45B3-FC45-4986-947E-259EF658B10F}" srcOrd="6" destOrd="0" parTransId="{93B0E56D-8D55-4C93-B9A2-59CA9236AC51}" sibTransId="{2D484794-3F5A-4CAB-A3FE-02A9A6EEA368}"/>
    <dgm:cxn modelId="{55C43FEF-2DAB-42EB-AB7E-83C4F4D10BBB}" type="presOf" srcId="{71A6A7F0-4634-4B1A-BEF9-4E02D07D1439}" destId="{AB57CB00-5BA8-456D-8F2E-01A36C6C2E8F}" srcOrd="0" destOrd="0" presId="urn:microsoft.com/office/officeart/2005/8/layout/list1"/>
    <dgm:cxn modelId="{77A80AF0-84E7-45C4-9A82-A9B9076F33DD}" srcId="{B08D769D-CC18-4723-BE37-4E6843F6F73B}" destId="{D82E486C-338B-4DD3-92F4-884CEAC25C0D}" srcOrd="1" destOrd="0" parTransId="{AA869C31-9974-4261-963E-85E8E6C46D1D}" sibTransId="{0F54E72F-394C-4108-AB7D-52B759E3B3A8}"/>
    <dgm:cxn modelId="{767F5DF1-D340-4E42-B792-DF31985C517E}" type="presOf" srcId="{DD17ED45-8242-4223-B1D9-B613D93E2C62}" destId="{099C6ADF-00E0-4B2B-B34C-25EFB641E55E}" srcOrd="0" destOrd="0" presId="urn:microsoft.com/office/officeart/2005/8/layout/list1"/>
    <dgm:cxn modelId="{E9EB76F2-F872-4FB1-8D15-5642E4E12FCA}" type="presOf" srcId="{0A0D3CEC-9301-40B5-9B21-A0AFB0464AD9}" destId="{DD423B94-DC5D-4172-80C4-71600050A711}" srcOrd="0" destOrd="0" presId="urn:microsoft.com/office/officeart/2005/8/layout/list1"/>
    <dgm:cxn modelId="{DBA10A0F-66C2-40CF-B848-65166FBB153B}" type="presParOf" srcId="{06B918C5-2F83-4617-8367-BFF3F44075E1}" destId="{04820C85-AAA9-455E-8C94-F73FC8E1C4A4}" srcOrd="0" destOrd="0" presId="urn:microsoft.com/office/officeart/2005/8/layout/list1"/>
    <dgm:cxn modelId="{E1076A77-3969-49CC-AC6A-0B05FBBB64B7}" type="presParOf" srcId="{04820C85-AAA9-455E-8C94-F73FC8E1C4A4}" destId="{E7F3F1C9-3CE1-4957-ADA8-3D06D8B39BDE}" srcOrd="0" destOrd="0" presId="urn:microsoft.com/office/officeart/2005/8/layout/list1"/>
    <dgm:cxn modelId="{894BDDD3-8970-4B70-8BEE-1294DC54C4BD}" type="presParOf" srcId="{04820C85-AAA9-455E-8C94-F73FC8E1C4A4}" destId="{4422D3B7-61E0-4504-9267-FE85D93D7B88}" srcOrd="1" destOrd="0" presId="urn:microsoft.com/office/officeart/2005/8/layout/list1"/>
    <dgm:cxn modelId="{2EBF2730-5A56-47B1-A782-27DC20D2675F}" type="presParOf" srcId="{06B918C5-2F83-4617-8367-BFF3F44075E1}" destId="{CEA34673-ABF5-45FA-A2F0-A91028C8051D}" srcOrd="1" destOrd="0" presId="urn:microsoft.com/office/officeart/2005/8/layout/list1"/>
    <dgm:cxn modelId="{8DC356A1-B79D-41CC-8D41-F67C40F44FF3}" type="presParOf" srcId="{06B918C5-2F83-4617-8367-BFF3F44075E1}" destId="{10EADB55-2D7B-44B1-877A-AF700900BB17}" srcOrd="2" destOrd="0" presId="urn:microsoft.com/office/officeart/2005/8/layout/list1"/>
    <dgm:cxn modelId="{D740E48F-B628-46F8-8AB7-91FD2E8D1F41}" type="presParOf" srcId="{06B918C5-2F83-4617-8367-BFF3F44075E1}" destId="{AF19C167-DA21-4B76-B116-2F7B49A693EB}" srcOrd="3" destOrd="0" presId="urn:microsoft.com/office/officeart/2005/8/layout/list1"/>
    <dgm:cxn modelId="{807C79E6-0434-44F0-9AB4-882AC1B0F516}" type="presParOf" srcId="{06B918C5-2F83-4617-8367-BFF3F44075E1}" destId="{1397C23F-A009-4541-AD25-5F5D3537BB0D}" srcOrd="4" destOrd="0" presId="urn:microsoft.com/office/officeart/2005/8/layout/list1"/>
    <dgm:cxn modelId="{DAD7658A-D87A-4CDB-BDF5-5ED15CD6DD7C}" type="presParOf" srcId="{1397C23F-A009-4541-AD25-5F5D3537BB0D}" destId="{5BEDB2EF-517A-49DE-B941-F536FBC114D9}" srcOrd="0" destOrd="0" presId="urn:microsoft.com/office/officeart/2005/8/layout/list1"/>
    <dgm:cxn modelId="{FF30FA81-53B1-4439-8CB1-578E07C1CF83}" type="presParOf" srcId="{1397C23F-A009-4541-AD25-5F5D3537BB0D}" destId="{9B738D53-4F2B-4C79-9ED3-B2D2C4123D8E}" srcOrd="1" destOrd="0" presId="urn:microsoft.com/office/officeart/2005/8/layout/list1"/>
    <dgm:cxn modelId="{DBCDCB2D-895F-41F8-BD98-31ABB886E005}" type="presParOf" srcId="{06B918C5-2F83-4617-8367-BFF3F44075E1}" destId="{FF344086-E589-46DE-94FD-CD3CEAFDD000}" srcOrd="5" destOrd="0" presId="urn:microsoft.com/office/officeart/2005/8/layout/list1"/>
    <dgm:cxn modelId="{F3A027A4-972A-4F9C-9896-CA80AB4EE11A}" type="presParOf" srcId="{06B918C5-2F83-4617-8367-BFF3F44075E1}" destId="{7A143F49-B9F4-4560-8DF6-8234498484B3}" srcOrd="6" destOrd="0" presId="urn:microsoft.com/office/officeart/2005/8/layout/list1"/>
    <dgm:cxn modelId="{F3C51085-703C-42B6-A511-75610246FBA7}" type="presParOf" srcId="{06B918C5-2F83-4617-8367-BFF3F44075E1}" destId="{96152D4D-3DBB-498B-B733-A0F581CE5F1E}" srcOrd="7" destOrd="0" presId="urn:microsoft.com/office/officeart/2005/8/layout/list1"/>
    <dgm:cxn modelId="{84B58629-2764-4736-91EA-3BC4D046E914}" type="presParOf" srcId="{06B918C5-2F83-4617-8367-BFF3F44075E1}" destId="{8000CD96-17E2-4A34-982E-195E55025BFD}" srcOrd="8" destOrd="0" presId="urn:microsoft.com/office/officeart/2005/8/layout/list1"/>
    <dgm:cxn modelId="{EEA640E0-EA8E-4D5B-852A-996F95EAB513}" type="presParOf" srcId="{8000CD96-17E2-4A34-982E-195E55025BFD}" destId="{AB57CB00-5BA8-456D-8F2E-01A36C6C2E8F}" srcOrd="0" destOrd="0" presId="urn:microsoft.com/office/officeart/2005/8/layout/list1"/>
    <dgm:cxn modelId="{139D73D9-6C64-420F-BFC6-DE2F826FFC01}" type="presParOf" srcId="{8000CD96-17E2-4A34-982E-195E55025BFD}" destId="{4260C298-9936-4A82-8DDF-2A8501256E94}" srcOrd="1" destOrd="0" presId="urn:microsoft.com/office/officeart/2005/8/layout/list1"/>
    <dgm:cxn modelId="{7ECBECDF-AD8A-4417-A5B6-0602771A8388}" type="presParOf" srcId="{06B918C5-2F83-4617-8367-BFF3F44075E1}" destId="{5D08C521-51BD-4EE9-B9BF-6C2E3BA8A92F}" srcOrd="9" destOrd="0" presId="urn:microsoft.com/office/officeart/2005/8/layout/list1"/>
    <dgm:cxn modelId="{F4B75C77-93FF-41F3-9AA8-3FBC22C50011}" type="presParOf" srcId="{06B918C5-2F83-4617-8367-BFF3F44075E1}" destId="{580AFD3E-F18B-4548-BFE0-57AB94C68F5F}" srcOrd="10" destOrd="0" presId="urn:microsoft.com/office/officeart/2005/8/layout/list1"/>
    <dgm:cxn modelId="{3C0228D8-0FAA-419A-B892-4F3830DF7FAB}" type="presParOf" srcId="{06B918C5-2F83-4617-8367-BFF3F44075E1}" destId="{14902B43-C497-4B60-818C-F24FE109B458}" srcOrd="11" destOrd="0" presId="urn:microsoft.com/office/officeart/2005/8/layout/list1"/>
    <dgm:cxn modelId="{C5AEE67B-13F8-4561-84DE-406909D7ADE0}" type="presParOf" srcId="{06B918C5-2F83-4617-8367-BFF3F44075E1}" destId="{97E24E10-BF69-468C-9740-A00231280DA5}" srcOrd="12" destOrd="0" presId="urn:microsoft.com/office/officeart/2005/8/layout/list1"/>
    <dgm:cxn modelId="{E08F5B8E-0A07-4FD2-A226-234DF4CD6187}" type="presParOf" srcId="{97E24E10-BF69-468C-9740-A00231280DA5}" destId="{5143E60C-504D-41AD-A958-E84919349EA9}" srcOrd="0" destOrd="0" presId="urn:microsoft.com/office/officeart/2005/8/layout/list1"/>
    <dgm:cxn modelId="{585D0FDC-7510-49BD-BF9C-A5285C53C99B}" type="presParOf" srcId="{97E24E10-BF69-468C-9740-A00231280DA5}" destId="{7A0B65DF-1B35-447F-8C50-370F2EE4DEE6}" srcOrd="1" destOrd="0" presId="urn:microsoft.com/office/officeart/2005/8/layout/list1"/>
    <dgm:cxn modelId="{7BABD43C-81F3-447D-B84F-083A1A2E4CC7}" type="presParOf" srcId="{06B918C5-2F83-4617-8367-BFF3F44075E1}" destId="{544CB6AA-EFAF-4455-9475-5CC657E29850}" srcOrd="13" destOrd="0" presId="urn:microsoft.com/office/officeart/2005/8/layout/list1"/>
    <dgm:cxn modelId="{110ECDCF-C304-48CC-BE8E-483F5D2A0705}" type="presParOf" srcId="{06B918C5-2F83-4617-8367-BFF3F44075E1}" destId="{38FCDF17-4B73-4C15-B80E-585546CDA61B}" srcOrd="14" destOrd="0" presId="urn:microsoft.com/office/officeart/2005/8/layout/list1"/>
    <dgm:cxn modelId="{EACF2837-8E8B-4FC8-BB29-7C0F72A35FAA}" type="presParOf" srcId="{06B918C5-2F83-4617-8367-BFF3F44075E1}" destId="{CC23D384-CAF0-4B1A-8678-16C364E0F96B}" srcOrd="15" destOrd="0" presId="urn:microsoft.com/office/officeart/2005/8/layout/list1"/>
    <dgm:cxn modelId="{EBBB340B-2609-4281-A577-FA6B8221D0ED}" type="presParOf" srcId="{06B918C5-2F83-4617-8367-BFF3F44075E1}" destId="{EE8D9305-07EB-49F9-A1C2-8959ED5C5A7D}" srcOrd="16" destOrd="0" presId="urn:microsoft.com/office/officeart/2005/8/layout/list1"/>
    <dgm:cxn modelId="{60198987-27F3-437F-A10F-615EB96DC0AC}" type="presParOf" srcId="{EE8D9305-07EB-49F9-A1C2-8959ED5C5A7D}" destId="{E9EBA49C-737F-4218-BFCD-D6A7D1A093D4}" srcOrd="0" destOrd="0" presId="urn:microsoft.com/office/officeart/2005/8/layout/list1"/>
    <dgm:cxn modelId="{914CBFBA-923B-455C-93E3-70CA7AA2CF61}" type="presParOf" srcId="{EE8D9305-07EB-49F9-A1C2-8959ED5C5A7D}" destId="{31F4D782-6228-4019-BC10-6B7A30F31218}" srcOrd="1" destOrd="0" presId="urn:microsoft.com/office/officeart/2005/8/layout/list1"/>
    <dgm:cxn modelId="{692DF765-6240-4895-8B77-D52CBEBFA9D8}" type="presParOf" srcId="{06B918C5-2F83-4617-8367-BFF3F44075E1}" destId="{2EB44107-DA02-4595-B5A2-E73395FC2D8E}" srcOrd="17" destOrd="0" presId="urn:microsoft.com/office/officeart/2005/8/layout/list1"/>
    <dgm:cxn modelId="{684CE808-87FB-4423-BDE0-7079D21F060B}" type="presParOf" srcId="{06B918C5-2F83-4617-8367-BFF3F44075E1}" destId="{B8E136D1-795B-4DFB-9C17-5018E3D41875}" srcOrd="18" destOrd="0" presId="urn:microsoft.com/office/officeart/2005/8/layout/list1"/>
    <dgm:cxn modelId="{4FE6BFCA-47C7-4AB3-8841-EA900A734D0A}" type="presParOf" srcId="{06B918C5-2F83-4617-8367-BFF3F44075E1}" destId="{D80357C3-6483-4BF7-9438-9D0665AB3FDA}" srcOrd="19" destOrd="0" presId="urn:microsoft.com/office/officeart/2005/8/layout/list1"/>
    <dgm:cxn modelId="{FC8F364C-2F28-4AC2-85F8-216146D1DFD5}" type="presParOf" srcId="{06B918C5-2F83-4617-8367-BFF3F44075E1}" destId="{2CEE307C-EA19-4417-B173-6703F100D49E}" srcOrd="20" destOrd="0" presId="urn:microsoft.com/office/officeart/2005/8/layout/list1"/>
    <dgm:cxn modelId="{240C1277-FF04-47BA-B8C2-370DA32420BD}" type="presParOf" srcId="{2CEE307C-EA19-4417-B173-6703F100D49E}" destId="{099C6ADF-00E0-4B2B-B34C-25EFB641E55E}" srcOrd="0" destOrd="0" presId="urn:microsoft.com/office/officeart/2005/8/layout/list1"/>
    <dgm:cxn modelId="{0F477560-22A6-4241-A281-D557154F06C7}" type="presParOf" srcId="{2CEE307C-EA19-4417-B173-6703F100D49E}" destId="{05A544C0-A857-47C8-A9EF-9047C94F6A14}" srcOrd="1" destOrd="0" presId="urn:microsoft.com/office/officeart/2005/8/layout/list1"/>
    <dgm:cxn modelId="{E0DCC322-2514-4436-A254-A5EA11B61A44}" type="presParOf" srcId="{06B918C5-2F83-4617-8367-BFF3F44075E1}" destId="{C2026B6A-D09A-48A9-86A9-B3FA911DC556}" srcOrd="21" destOrd="0" presId="urn:microsoft.com/office/officeart/2005/8/layout/list1"/>
    <dgm:cxn modelId="{0E78229C-83B6-4A1F-A6FC-A233A17279AB}" type="presParOf" srcId="{06B918C5-2F83-4617-8367-BFF3F44075E1}" destId="{459853B8-284F-4160-8CC4-9DC979BAD246}" srcOrd="22" destOrd="0" presId="urn:microsoft.com/office/officeart/2005/8/layout/list1"/>
    <dgm:cxn modelId="{807C3E70-D69B-41ED-85B3-8D105A3C646A}" type="presParOf" srcId="{06B918C5-2F83-4617-8367-BFF3F44075E1}" destId="{89F65B56-36D2-4A28-A58B-6EC20344FCC9}" srcOrd="23" destOrd="0" presId="urn:microsoft.com/office/officeart/2005/8/layout/list1"/>
    <dgm:cxn modelId="{60CF2921-B59A-45EC-A0D1-142A8624A0FF}" type="presParOf" srcId="{06B918C5-2F83-4617-8367-BFF3F44075E1}" destId="{191366E7-092E-42F5-9197-B7513FA897F6}" srcOrd="24" destOrd="0" presId="urn:microsoft.com/office/officeart/2005/8/layout/list1"/>
    <dgm:cxn modelId="{1E050E23-4BE8-4C7C-85E4-56EC118E7295}" type="presParOf" srcId="{191366E7-092E-42F5-9197-B7513FA897F6}" destId="{ACAF6EE0-B7FD-4EBB-902C-2ADD81D4E2A7}" srcOrd="0" destOrd="0" presId="urn:microsoft.com/office/officeart/2005/8/layout/list1"/>
    <dgm:cxn modelId="{E0D88F05-D835-41DB-B867-07F269F3FCA2}" type="presParOf" srcId="{191366E7-092E-42F5-9197-B7513FA897F6}" destId="{19F3E015-580B-4EAB-8425-1EB6AE2C878D}" srcOrd="1" destOrd="0" presId="urn:microsoft.com/office/officeart/2005/8/layout/list1"/>
    <dgm:cxn modelId="{DC7D2ED1-10B4-4990-9779-E61CE9D4B241}" type="presParOf" srcId="{06B918C5-2F83-4617-8367-BFF3F44075E1}" destId="{F3462AD1-9046-423B-A089-D14792AB7801}" srcOrd="25" destOrd="0" presId="urn:microsoft.com/office/officeart/2005/8/layout/list1"/>
    <dgm:cxn modelId="{90D19F9E-6930-4174-8513-9EEA1BBDEA6D}" type="presParOf" srcId="{06B918C5-2F83-4617-8367-BFF3F44075E1}" destId="{8C0AE431-9D1D-4E6D-ABBC-377D367AA28C}" srcOrd="26" destOrd="0" presId="urn:microsoft.com/office/officeart/2005/8/layout/list1"/>
    <dgm:cxn modelId="{B8749557-083D-41E8-8EE7-12A5092B3E3A}" type="presParOf" srcId="{06B918C5-2F83-4617-8367-BFF3F44075E1}" destId="{4982C6CE-B629-4DF5-81D3-DCE5F039F157}" srcOrd="27" destOrd="0" presId="urn:microsoft.com/office/officeart/2005/8/layout/list1"/>
    <dgm:cxn modelId="{B79E19EB-14C9-47EA-AC78-71ED9C08CCDE}" type="presParOf" srcId="{06B918C5-2F83-4617-8367-BFF3F44075E1}" destId="{123CF01E-D37A-46C9-9DED-32A65D98DB41}" srcOrd="28" destOrd="0" presId="urn:microsoft.com/office/officeart/2005/8/layout/list1"/>
    <dgm:cxn modelId="{3CFFF9B6-3CC2-4D7E-9A09-51CB9BC61F20}" type="presParOf" srcId="{123CF01E-D37A-46C9-9DED-32A65D98DB41}" destId="{04213A41-CBC4-46ED-A01F-3065568405C4}" srcOrd="0" destOrd="0" presId="urn:microsoft.com/office/officeart/2005/8/layout/list1"/>
    <dgm:cxn modelId="{69B68A79-191F-49A2-B424-0A260EAF7C99}" type="presParOf" srcId="{123CF01E-D37A-46C9-9DED-32A65D98DB41}" destId="{F61B44FA-334F-41D4-9CED-CC6C1ADBABDD}" srcOrd="1" destOrd="0" presId="urn:microsoft.com/office/officeart/2005/8/layout/list1"/>
    <dgm:cxn modelId="{17F0AE57-777E-4A52-898F-10E553FA0578}" type="presParOf" srcId="{06B918C5-2F83-4617-8367-BFF3F44075E1}" destId="{296029B7-DCE8-43A7-99CB-EB136310AED3}" srcOrd="29" destOrd="0" presId="urn:microsoft.com/office/officeart/2005/8/layout/list1"/>
    <dgm:cxn modelId="{FEC402B5-3565-4D69-98A8-03C1D6FCAE4C}" type="presParOf" srcId="{06B918C5-2F83-4617-8367-BFF3F44075E1}" destId="{D4A71A1D-2F6B-4C26-BDF9-85B18E4B93FA}" srcOrd="30" destOrd="0" presId="urn:microsoft.com/office/officeart/2005/8/layout/list1"/>
    <dgm:cxn modelId="{AD53C227-25A5-488E-BC8C-541E8CE5D230}" type="presParOf" srcId="{06B918C5-2F83-4617-8367-BFF3F44075E1}" destId="{E22E55D5-300E-4F7E-A969-9503192F9134}" srcOrd="31" destOrd="0" presId="urn:microsoft.com/office/officeart/2005/8/layout/list1"/>
    <dgm:cxn modelId="{2E348D4F-511B-41E8-8928-48F525833D14}" type="presParOf" srcId="{06B918C5-2F83-4617-8367-BFF3F44075E1}" destId="{0BD63653-1CA7-4692-9777-200E361D4857}" srcOrd="32" destOrd="0" presId="urn:microsoft.com/office/officeart/2005/8/layout/list1"/>
    <dgm:cxn modelId="{22FCFB00-7EAF-44B0-9E6D-F4857264594D}" type="presParOf" srcId="{0BD63653-1CA7-4692-9777-200E361D4857}" destId="{DD423B94-DC5D-4172-80C4-71600050A711}" srcOrd="0" destOrd="0" presId="urn:microsoft.com/office/officeart/2005/8/layout/list1"/>
    <dgm:cxn modelId="{9CC1E54F-D481-4695-8279-0C356B744523}" type="presParOf" srcId="{0BD63653-1CA7-4692-9777-200E361D4857}" destId="{346EA1DD-F98D-4A0F-83BB-31D4F271B691}" srcOrd="1" destOrd="0" presId="urn:microsoft.com/office/officeart/2005/8/layout/list1"/>
    <dgm:cxn modelId="{8D158C70-9DF8-48CB-A0F3-DFC5910F8191}" type="presParOf" srcId="{06B918C5-2F83-4617-8367-BFF3F44075E1}" destId="{665854B3-A762-4EB6-9E10-FC56CFD48187}" srcOrd="33" destOrd="0" presId="urn:microsoft.com/office/officeart/2005/8/layout/list1"/>
    <dgm:cxn modelId="{FC0E8BF1-51B1-4153-BF22-1CEEF35EE2A5}" type="presParOf" srcId="{06B918C5-2F83-4617-8367-BFF3F44075E1}" destId="{2AE5B05C-B639-4646-AEFD-C52B06D87717}" srcOrd="34" destOrd="0" presId="urn:microsoft.com/office/officeart/2005/8/layout/list1"/>
    <dgm:cxn modelId="{79B425E3-6B58-40C1-8E6A-222B4CE8D7B4}" type="presParOf" srcId="{06B918C5-2F83-4617-8367-BFF3F44075E1}" destId="{8F6CA847-53AF-462C-941F-A500F7E99E98}" srcOrd="35" destOrd="0" presId="urn:microsoft.com/office/officeart/2005/8/layout/list1"/>
    <dgm:cxn modelId="{29C3D290-361F-45B0-BF2F-007892163857}" type="presParOf" srcId="{06B918C5-2F83-4617-8367-BFF3F44075E1}" destId="{F895259F-B9B3-4699-B03F-F6CF9D78C538}" srcOrd="36" destOrd="0" presId="urn:microsoft.com/office/officeart/2005/8/layout/list1"/>
    <dgm:cxn modelId="{D434E3E3-552E-40C5-A0AE-32C1D890C366}" type="presParOf" srcId="{F895259F-B9B3-4699-B03F-F6CF9D78C538}" destId="{92E04935-2A3E-4B10-B324-BB2D98882145}" srcOrd="0" destOrd="0" presId="urn:microsoft.com/office/officeart/2005/8/layout/list1"/>
    <dgm:cxn modelId="{8C3B1D84-FF2F-4E3D-8D67-E10A837E6240}" type="presParOf" srcId="{F895259F-B9B3-4699-B03F-F6CF9D78C538}" destId="{25E911AD-736B-4315-A932-948041612445}" srcOrd="1" destOrd="0" presId="urn:microsoft.com/office/officeart/2005/8/layout/list1"/>
    <dgm:cxn modelId="{D750BC55-173C-48A8-A32C-9631C143DCA8}" type="presParOf" srcId="{06B918C5-2F83-4617-8367-BFF3F44075E1}" destId="{D049FD88-48C3-4CBA-976D-A416098A5BE4}" srcOrd="37" destOrd="0" presId="urn:microsoft.com/office/officeart/2005/8/layout/list1"/>
    <dgm:cxn modelId="{4DBF7716-4E51-4836-9C6B-221EFF2254FB}" type="presParOf" srcId="{06B918C5-2F83-4617-8367-BFF3F44075E1}" destId="{E54E4720-C18E-4286-BD20-34CCF63E2D87}" srcOrd="3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1D91B6-4E44-4DA2-9CF8-7FF9DFD162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ZA"/>
        </a:p>
      </dgm:t>
    </dgm:pt>
    <dgm:pt modelId="{AF33026C-A884-4861-B974-EBC0148894BE}">
      <dgm:prSet custT="1"/>
      <dgm:spPr>
        <a:solidFill>
          <a:schemeClr val="accent5">
            <a:lumMod val="75000"/>
          </a:schemeClr>
        </a:solidFill>
      </dgm:spPr>
      <dgm:t>
        <a:bodyPr/>
        <a:lstStyle/>
        <a:p>
          <a:r>
            <a:rPr lang="en-GB" sz="2000" b="1" i="0" dirty="0"/>
            <a:t>What is an Administrative Penalty?</a:t>
          </a:r>
          <a:endParaRPr lang="en-ZA" sz="2000" dirty="0"/>
        </a:p>
      </dgm:t>
    </dgm:pt>
    <dgm:pt modelId="{D531257B-48E9-490E-A080-28DCB9662D72}" type="parTrans" cxnId="{B10A17D2-2D20-4BD6-B677-8E0AFDC333F7}">
      <dgm:prSet/>
      <dgm:spPr/>
      <dgm:t>
        <a:bodyPr/>
        <a:lstStyle/>
        <a:p>
          <a:endParaRPr lang="en-ZA"/>
        </a:p>
      </dgm:t>
    </dgm:pt>
    <dgm:pt modelId="{07CBD966-2294-4B0D-87AA-F57C8FEBD8BB}" type="sibTrans" cxnId="{B10A17D2-2D20-4BD6-B677-8E0AFDC333F7}">
      <dgm:prSet/>
      <dgm:spPr/>
      <dgm:t>
        <a:bodyPr/>
        <a:lstStyle/>
        <a:p>
          <a:endParaRPr lang="en-ZA"/>
        </a:p>
      </dgm:t>
    </dgm:pt>
    <dgm:pt modelId="{24A340D6-E35F-419A-A985-1184B18EE6BB}">
      <dgm:prSet custT="1"/>
      <dgm:spPr>
        <a:solidFill>
          <a:schemeClr val="bg2"/>
        </a:solidFill>
      </dgm:spPr>
      <dgm:t>
        <a:bodyPr/>
        <a:lstStyle/>
        <a:p>
          <a:r>
            <a:rPr lang="en-GB" sz="1800" b="0" i="0" dirty="0">
              <a:solidFill>
                <a:schemeClr val="tx1"/>
              </a:solidFill>
            </a:rPr>
            <a:t>An Administrative Penalty (Admin Penalty) is a penalty levied under Section 210 of the Tax Administration Act (TAA). The Act prescribes the various types of non-compliance which are subject to fixed administrative penalties.</a:t>
          </a:r>
          <a:endParaRPr lang="en-ZA" sz="1800" dirty="0">
            <a:solidFill>
              <a:schemeClr val="tx1"/>
            </a:solidFill>
          </a:endParaRPr>
        </a:p>
      </dgm:t>
    </dgm:pt>
    <dgm:pt modelId="{C3C12FC6-2CAB-41B0-B719-3B2E8435EA9B}" type="parTrans" cxnId="{935AC2BB-E455-41BB-A83A-CBE3BC72BF51}">
      <dgm:prSet/>
      <dgm:spPr/>
      <dgm:t>
        <a:bodyPr/>
        <a:lstStyle/>
        <a:p>
          <a:endParaRPr lang="en-ZA"/>
        </a:p>
      </dgm:t>
    </dgm:pt>
    <dgm:pt modelId="{65D45FA1-8732-4E7F-B896-D70437CCCB69}" type="sibTrans" cxnId="{935AC2BB-E455-41BB-A83A-CBE3BC72BF51}">
      <dgm:prSet/>
      <dgm:spPr/>
      <dgm:t>
        <a:bodyPr/>
        <a:lstStyle/>
        <a:p>
          <a:endParaRPr lang="en-ZA"/>
        </a:p>
      </dgm:t>
    </dgm:pt>
    <dgm:pt modelId="{6EB12B78-9BD7-4714-8BA7-9BBB5966DCC0}">
      <dgm:prSet custT="1"/>
      <dgm:spPr>
        <a:solidFill>
          <a:schemeClr val="bg2"/>
        </a:solidFill>
      </dgm:spPr>
      <dgm:t>
        <a:bodyPr/>
        <a:lstStyle/>
        <a:p>
          <a:r>
            <a:rPr lang="en-GB" sz="1800" b="0" i="0" dirty="0">
              <a:solidFill>
                <a:schemeClr val="tx1"/>
              </a:solidFill>
            </a:rPr>
            <a:t>For individuals the penalty will be imposed where the taxpayer has failed to submit a return as and when required under the Income Tax Act for years of assessment commencing on or after 1 March 2006 where that person has two or more outstanding income tax returns for such years of assessment.</a:t>
          </a:r>
          <a:endParaRPr lang="en-ZA" sz="1800" dirty="0">
            <a:solidFill>
              <a:schemeClr val="tx1"/>
            </a:solidFill>
          </a:endParaRPr>
        </a:p>
      </dgm:t>
    </dgm:pt>
    <dgm:pt modelId="{F744F42A-C211-4B6F-A05D-F62E53D50AC4}" type="parTrans" cxnId="{A9C2ED20-05F4-4534-A0C4-F3C14109AB13}">
      <dgm:prSet/>
      <dgm:spPr/>
      <dgm:t>
        <a:bodyPr/>
        <a:lstStyle/>
        <a:p>
          <a:endParaRPr lang="en-ZA"/>
        </a:p>
      </dgm:t>
    </dgm:pt>
    <dgm:pt modelId="{0BAC291C-B6A8-4276-B655-1B4EBD251FA7}" type="sibTrans" cxnId="{A9C2ED20-05F4-4534-A0C4-F3C14109AB13}">
      <dgm:prSet/>
      <dgm:spPr/>
      <dgm:t>
        <a:bodyPr/>
        <a:lstStyle/>
        <a:p>
          <a:endParaRPr lang="en-ZA"/>
        </a:p>
      </dgm:t>
    </dgm:pt>
    <dgm:pt modelId="{C2CAD79D-FEAC-43DF-B3FF-F16029389263}" type="pres">
      <dgm:prSet presAssocID="{E61D91B6-4E44-4DA2-9CF8-7FF9DFD16273}" presName="linear" presStyleCnt="0">
        <dgm:presLayoutVars>
          <dgm:animLvl val="lvl"/>
          <dgm:resizeHandles val="exact"/>
        </dgm:presLayoutVars>
      </dgm:prSet>
      <dgm:spPr/>
    </dgm:pt>
    <dgm:pt modelId="{7C8E31EC-DC7C-4AE4-B665-0925A9EBECD8}" type="pres">
      <dgm:prSet presAssocID="{AF33026C-A884-4861-B974-EBC0148894BE}" presName="parentText" presStyleLbl="node1" presStyleIdx="0" presStyleCnt="3" custLinFactNeighborX="540" custLinFactNeighborY="-5035">
        <dgm:presLayoutVars>
          <dgm:chMax val="0"/>
          <dgm:bulletEnabled val="1"/>
        </dgm:presLayoutVars>
      </dgm:prSet>
      <dgm:spPr/>
    </dgm:pt>
    <dgm:pt modelId="{3FE3CA49-6F47-4F19-83D0-9E2A35C4CB03}" type="pres">
      <dgm:prSet presAssocID="{07CBD966-2294-4B0D-87AA-F57C8FEBD8BB}" presName="spacer" presStyleCnt="0"/>
      <dgm:spPr/>
    </dgm:pt>
    <dgm:pt modelId="{9DCF168B-FD21-4AC4-B7AE-A844B4A66DD0}" type="pres">
      <dgm:prSet presAssocID="{24A340D6-E35F-419A-A985-1184B18EE6BB}" presName="parentText" presStyleLbl="node1" presStyleIdx="1" presStyleCnt="3">
        <dgm:presLayoutVars>
          <dgm:chMax val="0"/>
          <dgm:bulletEnabled val="1"/>
        </dgm:presLayoutVars>
      </dgm:prSet>
      <dgm:spPr/>
    </dgm:pt>
    <dgm:pt modelId="{743E0CED-8A94-43A8-8754-4078357BA371}" type="pres">
      <dgm:prSet presAssocID="{65D45FA1-8732-4E7F-B896-D70437CCCB69}" presName="spacer" presStyleCnt="0"/>
      <dgm:spPr/>
    </dgm:pt>
    <dgm:pt modelId="{6E872B08-B7E0-4CFF-9E94-24DD425ED501}" type="pres">
      <dgm:prSet presAssocID="{6EB12B78-9BD7-4714-8BA7-9BBB5966DCC0}" presName="parentText" presStyleLbl="node1" presStyleIdx="2" presStyleCnt="3">
        <dgm:presLayoutVars>
          <dgm:chMax val="0"/>
          <dgm:bulletEnabled val="1"/>
        </dgm:presLayoutVars>
      </dgm:prSet>
      <dgm:spPr/>
    </dgm:pt>
  </dgm:ptLst>
  <dgm:cxnLst>
    <dgm:cxn modelId="{A9C2ED20-05F4-4534-A0C4-F3C14109AB13}" srcId="{E61D91B6-4E44-4DA2-9CF8-7FF9DFD16273}" destId="{6EB12B78-9BD7-4714-8BA7-9BBB5966DCC0}" srcOrd="2" destOrd="0" parTransId="{F744F42A-C211-4B6F-A05D-F62E53D50AC4}" sibTransId="{0BAC291C-B6A8-4276-B655-1B4EBD251FA7}"/>
    <dgm:cxn modelId="{4BDE6741-1297-472C-8026-A238E6F18099}" type="presOf" srcId="{6EB12B78-9BD7-4714-8BA7-9BBB5966DCC0}" destId="{6E872B08-B7E0-4CFF-9E94-24DD425ED501}" srcOrd="0" destOrd="0" presId="urn:microsoft.com/office/officeart/2005/8/layout/vList2"/>
    <dgm:cxn modelId="{54B6DF75-ACC6-4D88-9091-5CD0A8600673}" type="presOf" srcId="{AF33026C-A884-4861-B974-EBC0148894BE}" destId="{7C8E31EC-DC7C-4AE4-B665-0925A9EBECD8}" srcOrd="0" destOrd="0" presId="urn:microsoft.com/office/officeart/2005/8/layout/vList2"/>
    <dgm:cxn modelId="{935AC2BB-E455-41BB-A83A-CBE3BC72BF51}" srcId="{E61D91B6-4E44-4DA2-9CF8-7FF9DFD16273}" destId="{24A340D6-E35F-419A-A985-1184B18EE6BB}" srcOrd="1" destOrd="0" parTransId="{C3C12FC6-2CAB-41B0-B719-3B2E8435EA9B}" sibTransId="{65D45FA1-8732-4E7F-B896-D70437CCCB69}"/>
    <dgm:cxn modelId="{987785CA-E49D-4439-8E8B-9DDAF3F86E6C}" type="presOf" srcId="{24A340D6-E35F-419A-A985-1184B18EE6BB}" destId="{9DCF168B-FD21-4AC4-B7AE-A844B4A66DD0}" srcOrd="0" destOrd="0" presId="urn:microsoft.com/office/officeart/2005/8/layout/vList2"/>
    <dgm:cxn modelId="{B66096D1-CD20-488C-B0DF-DB5EA992E327}" type="presOf" srcId="{E61D91B6-4E44-4DA2-9CF8-7FF9DFD16273}" destId="{C2CAD79D-FEAC-43DF-B3FF-F16029389263}" srcOrd="0" destOrd="0" presId="urn:microsoft.com/office/officeart/2005/8/layout/vList2"/>
    <dgm:cxn modelId="{B10A17D2-2D20-4BD6-B677-8E0AFDC333F7}" srcId="{E61D91B6-4E44-4DA2-9CF8-7FF9DFD16273}" destId="{AF33026C-A884-4861-B974-EBC0148894BE}" srcOrd="0" destOrd="0" parTransId="{D531257B-48E9-490E-A080-28DCB9662D72}" sibTransId="{07CBD966-2294-4B0D-87AA-F57C8FEBD8BB}"/>
    <dgm:cxn modelId="{99C885F2-E862-4215-A040-6F08CF4FFDA7}" type="presParOf" srcId="{C2CAD79D-FEAC-43DF-B3FF-F16029389263}" destId="{7C8E31EC-DC7C-4AE4-B665-0925A9EBECD8}" srcOrd="0" destOrd="0" presId="urn:microsoft.com/office/officeart/2005/8/layout/vList2"/>
    <dgm:cxn modelId="{D731B7D7-385F-444F-B2B7-21B316B3A40F}" type="presParOf" srcId="{C2CAD79D-FEAC-43DF-B3FF-F16029389263}" destId="{3FE3CA49-6F47-4F19-83D0-9E2A35C4CB03}" srcOrd="1" destOrd="0" presId="urn:microsoft.com/office/officeart/2005/8/layout/vList2"/>
    <dgm:cxn modelId="{A209E4E8-3D63-4A32-97AE-C6718B2D0139}" type="presParOf" srcId="{C2CAD79D-FEAC-43DF-B3FF-F16029389263}" destId="{9DCF168B-FD21-4AC4-B7AE-A844B4A66DD0}" srcOrd="2" destOrd="0" presId="urn:microsoft.com/office/officeart/2005/8/layout/vList2"/>
    <dgm:cxn modelId="{D200E0A1-5EE5-4000-B4AC-A9DEA032D84A}" type="presParOf" srcId="{C2CAD79D-FEAC-43DF-B3FF-F16029389263}" destId="{743E0CED-8A94-43A8-8754-4078357BA371}" srcOrd="3" destOrd="0" presId="urn:microsoft.com/office/officeart/2005/8/layout/vList2"/>
    <dgm:cxn modelId="{A88B6221-A752-4422-9A9E-03357FCC7AFC}" type="presParOf" srcId="{C2CAD79D-FEAC-43DF-B3FF-F16029389263}" destId="{6E872B08-B7E0-4CFF-9E94-24DD425ED50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F9FF04-8022-487F-AF34-C65078C6696A}"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ZA"/>
        </a:p>
      </dgm:t>
    </dgm:pt>
    <dgm:pt modelId="{D81F24D1-488A-4477-818E-2EE930BE3906}">
      <dgm:prSet custT="1"/>
      <dgm:spPr>
        <a:solidFill>
          <a:schemeClr val="accent1">
            <a:lumMod val="75000"/>
          </a:schemeClr>
        </a:solidFill>
      </dgm:spPr>
      <dgm:t>
        <a:bodyPr/>
        <a:lstStyle/>
        <a:p>
          <a:r>
            <a:rPr lang="en-GB" sz="1800" b="0" i="0" dirty="0">
              <a:solidFill>
                <a:schemeClr val="bg1"/>
              </a:solidFill>
            </a:rPr>
            <a:t>Taxpayers who do not submit their tax returns will be charged an admin penalty which must be paid over to SARS.</a:t>
          </a:r>
          <a:endParaRPr lang="en-ZA" sz="1800" dirty="0">
            <a:solidFill>
              <a:schemeClr val="bg1"/>
            </a:solidFill>
          </a:endParaRPr>
        </a:p>
      </dgm:t>
    </dgm:pt>
    <dgm:pt modelId="{42F41DDD-AB63-4889-AB05-6B9241F32DF4}" type="parTrans" cxnId="{3D047310-EA60-4B68-B20C-8421BFEB369F}">
      <dgm:prSet/>
      <dgm:spPr/>
      <dgm:t>
        <a:bodyPr/>
        <a:lstStyle/>
        <a:p>
          <a:endParaRPr lang="en-ZA"/>
        </a:p>
      </dgm:t>
    </dgm:pt>
    <dgm:pt modelId="{F7D032AE-CA08-4CE6-9E20-DB9F3839B9A8}" type="sibTrans" cxnId="{3D047310-EA60-4B68-B20C-8421BFEB369F}">
      <dgm:prSet/>
      <dgm:spPr/>
      <dgm:t>
        <a:bodyPr/>
        <a:lstStyle/>
        <a:p>
          <a:endParaRPr lang="en-ZA"/>
        </a:p>
      </dgm:t>
    </dgm:pt>
    <dgm:pt modelId="{9D3B7F9A-C927-4A6F-A56B-696EA0311D59}">
      <dgm:prSet custT="1"/>
      <dgm:spPr>
        <a:solidFill>
          <a:schemeClr val="accent1">
            <a:lumMod val="20000"/>
            <a:lumOff val="80000"/>
          </a:schemeClr>
        </a:solidFill>
      </dgm:spPr>
      <dgm:t>
        <a:bodyPr/>
        <a:lstStyle/>
        <a:p>
          <a:r>
            <a:rPr lang="en-GB" sz="1800" b="0" i="0" dirty="0"/>
            <a:t>Regardless of whether you agree or disagree with the admin penalty it is advisable to submit the outstanding return to stop further admin penalties. The penalty will reoccur for every month the return(s) remains outstanding for a maximum of 35 months. </a:t>
          </a:r>
          <a:endParaRPr lang="en-ZA" sz="1800" dirty="0"/>
        </a:p>
      </dgm:t>
    </dgm:pt>
    <dgm:pt modelId="{2D9D7475-E937-4C45-887B-AFABBE9ABB8F}" type="parTrans" cxnId="{C66547AD-D102-4763-853E-9CCB203FF615}">
      <dgm:prSet/>
      <dgm:spPr/>
      <dgm:t>
        <a:bodyPr/>
        <a:lstStyle/>
        <a:p>
          <a:endParaRPr lang="en-ZA"/>
        </a:p>
      </dgm:t>
    </dgm:pt>
    <dgm:pt modelId="{EE736599-ECAD-46BD-90AE-0B77988E87D3}" type="sibTrans" cxnId="{C66547AD-D102-4763-853E-9CCB203FF615}">
      <dgm:prSet/>
      <dgm:spPr/>
      <dgm:t>
        <a:bodyPr/>
        <a:lstStyle/>
        <a:p>
          <a:endParaRPr lang="en-ZA"/>
        </a:p>
      </dgm:t>
    </dgm:pt>
    <dgm:pt modelId="{217CAB05-011A-42DF-879C-157DC1C1D6F9}">
      <dgm:prSet custT="1"/>
      <dgm:spPr/>
      <dgm:t>
        <a:bodyPr/>
        <a:lstStyle/>
        <a:p>
          <a:r>
            <a:rPr lang="en-GB" sz="1800" b="0" i="0" dirty="0"/>
            <a:t>The administrative non-compliance penalty for the failure to submit a return comprises fixed amount penalties based on a taxpayer’s taxable income and can range from R250 up to R16 000 a month for each month that the non-compliance continues</a:t>
          </a:r>
          <a:r>
            <a:rPr lang="en-GB" sz="2200" b="0" i="0" dirty="0"/>
            <a:t>.</a:t>
          </a:r>
          <a:endParaRPr lang="en-ZA" sz="2200" dirty="0"/>
        </a:p>
      </dgm:t>
    </dgm:pt>
    <dgm:pt modelId="{4D1E20A5-B8C6-4829-B8BC-F2E3126C7A2A}" type="parTrans" cxnId="{18ACF70E-3A15-480B-974D-9BE71F40EB21}">
      <dgm:prSet/>
      <dgm:spPr/>
      <dgm:t>
        <a:bodyPr/>
        <a:lstStyle/>
        <a:p>
          <a:endParaRPr lang="en-ZA"/>
        </a:p>
      </dgm:t>
    </dgm:pt>
    <dgm:pt modelId="{FA4179A7-8A61-49C2-89DD-A776BF5F6F4F}" type="sibTrans" cxnId="{18ACF70E-3A15-480B-974D-9BE71F40EB21}">
      <dgm:prSet/>
      <dgm:spPr/>
      <dgm:t>
        <a:bodyPr/>
        <a:lstStyle/>
        <a:p>
          <a:endParaRPr lang="en-ZA"/>
        </a:p>
      </dgm:t>
    </dgm:pt>
    <dgm:pt modelId="{2A6AA2AF-7D83-4920-8EA8-10A9732D87A2}" type="pres">
      <dgm:prSet presAssocID="{96F9FF04-8022-487F-AF34-C65078C6696A}" presName="vert0" presStyleCnt="0">
        <dgm:presLayoutVars>
          <dgm:dir/>
          <dgm:animOne val="branch"/>
          <dgm:animLvl val="lvl"/>
        </dgm:presLayoutVars>
      </dgm:prSet>
      <dgm:spPr/>
    </dgm:pt>
    <dgm:pt modelId="{582C091A-FED2-45FC-B23C-FFBE47E18FF5}" type="pres">
      <dgm:prSet presAssocID="{D81F24D1-488A-4477-818E-2EE930BE3906}" presName="thickLine" presStyleLbl="alignNode1" presStyleIdx="0" presStyleCnt="3"/>
      <dgm:spPr/>
    </dgm:pt>
    <dgm:pt modelId="{7AA03A45-4C8E-43C1-9B70-0F5D651D304F}" type="pres">
      <dgm:prSet presAssocID="{D81F24D1-488A-4477-818E-2EE930BE3906}" presName="horz1" presStyleCnt="0"/>
      <dgm:spPr/>
    </dgm:pt>
    <dgm:pt modelId="{7BC3244F-662E-4B74-8E8D-40AAF1E52416}" type="pres">
      <dgm:prSet presAssocID="{D81F24D1-488A-4477-818E-2EE930BE3906}" presName="tx1" presStyleLbl="revTx" presStyleIdx="0" presStyleCnt="3"/>
      <dgm:spPr/>
    </dgm:pt>
    <dgm:pt modelId="{BEA2C5A1-49A8-4BE0-81BA-3D771AC714E8}" type="pres">
      <dgm:prSet presAssocID="{D81F24D1-488A-4477-818E-2EE930BE3906}" presName="vert1" presStyleCnt="0"/>
      <dgm:spPr/>
    </dgm:pt>
    <dgm:pt modelId="{360FE996-A765-410F-810E-138C4BA40EDD}" type="pres">
      <dgm:prSet presAssocID="{9D3B7F9A-C927-4A6F-A56B-696EA0311D59}" presName="thickLine" presStyleLbl="alignNode1" presStyleIdx="1" presStyleCnt="3"/>
      <dgm:spPr/>
    </dgm:pt>
    <dgm:pt modelId="{11B4C54C-66E8-4076-B9EE-1F462AD2A907}" type="pres">
      <dgm:prSet presAssocID="{9D3B7F9A-C927-4A6F-A56B-696EA0311D59}" presName="horz1" presStyleCnt="0"/>
      <dgm:spPr/>
    </dgm:pt>
    <dgm:pt modelId="{812F214E-503D-4C09-B6FF-6144E4354D81}" type="pres">
      <dgm:prSet presAssocID="{9D3B7F9A-C927-4A6F-A56B-696EA0311D59}" presName="tx1" presStyleLbl="revTx" presStyleIdx="1" presStyleCnt="3"/>
      <dgm:spPr/>
    </dgm:pt>
    <dgm:pt modelId="{92755E5F-BB58-49FA-A4D3-8B03C8B82A58}" type="pres">
      <dgm:prSet presAssocID="{9D3B7F9A-C927-4A6F-A56B-696EA0311D59}" presName="vert1" presStyleCnt="0"/>
      <dgm:spPr/>
    </dgm:pt>
    <dgm:pt modelId="{C8C807E1-70BA-475B-BC2B-4C6E7BD06C96}" type="pres">
      <dgm:prSet presAssocID="{217CAB05-011A-42DF-879C-157DC1C1D6F9}" presName="thickLine" presStyleLbl="alignNode1" presStyleIdx="2" presStyleCnt="3"/>
      <dgm:spPr/>
    </dgm:pt>
    <dgm:pt modelId="{80BB82F5-E012-411E-9588-8825E07FA13E}" type="pres">
      <dgm:prSet presAssocID="{217CAB05-011A-42DF-879C-157DC1C1D6F9}" presName="horz1" presStyleCnt="0"/>
      <dgm:spPr/>
    </dgm:pt>
    <dgm:pt modelId="{8180528A-1104-4B7E-BC6B-291F9A92632F}" type="pres">
      <dgm:prSet presAssocID="{217CAB05-011A-42DF-879C-157DC1C1D6F9}" presName="tx1" presStyleLbl="revTx" presStyleIdx="2" presStyleCnt="3"/>
      <dgm:spPr/>
    </dgm:pt>
    <dgm:pt modelId="{71CAAF81-C0CA-4DEE-B69A-ACF8D3C50D57}" type="pres">
      <dgm:prSet presAssocID="{217CAB05-011A-42DF-879C-157DC1C1D6F9}" presName="vert1" presStyleCnt="0"/>
      <dgm:spPr/>
    </dgm:pt>
  </dgm:ptLst>
  <dgm:cxnLst>
    <dgm:cxn modelId="{18ACF70E-3A15-480B-974D-9BE71F40EB21}" srcId="{96F9FF04-8022-487F-AF34-C65078C6696A}" destId="{217CAB05-011A-42DF-879C-157DC1C1D6F9}" srcOrd="2" destOrd="0" parTransId="{4D1E20A5-B8C6-4829-B8BC-F2E3126C7A2A}" sibTransId="{FA4179A7-8A61-49C2-89DD-A776BF5F6F4F}"/>
    <dgm:cxn modelId="{3D047310-EA60-4B68-B20C-8421BFEB369F}" srcId="{96F9FF04-8022-487F-AF34-C65078C6696A}" destId="{D81F24D1-488A-4477-818E-2EE930BE3906}" srcOrd="0" destOrd="0" parTransId="{42F41DDD-AB63-4889-AB05-6B9241F32DF4}" sibTransId="{F7D032AE-CA08-4CE6-9E20-DB9F3839B9A8}"/>
    <dgm:cxn modelId="{A825F77C-CB67-461A-B7B0-2D0139AAFFCE}" type="presOf" srcId="{217CAB05-011A-42DF-879C-157DC1C1D6F9}" destId="{8180528A-1104-4B7E-BC6B-291F9A92632F}" srcOrd="0" destOrd="0" presId="urn:microsoft.com/office/officeart/2008/layout/LinedList"/>
    <dgm:cxn modelId="{7EC8D482-2E94-45D6-A7F0-9E07586743A6}" type="presOf" srcId="{9D3B7F9A-C927-4A6F-A56B-696EA0311D59}" destId="{812F214E-503D-4C09-B6FF-6144E4354D81}" srcOrd="0" destOrd="0" presId="urn:microsoft.com/office/officeart/2008/layout/LinedList"/>
    <dgm:cxn modelId="{84D415A4-7B78-48AD-97DD-2C3C2A5BFE33}" type="presOf" srcId="{96F9FF04-8022-487F-AF34-C65078C6696A}" destId="{2A6AA2AF-7D83-4920-8EA8-10A9732D87A2}" srcOrd="0" destOrd="0" presId="urn:microsoft.com/office/officeart/2008/layout/LinedList"/>
    <dgm:cxn modelId="{C66547AD-D102-4763-853E-9CCB203FF615}" srcId="{96F9FF04-8022-487F-AF34-C65078C6696A}" destId="{9D3B7F9A-C927-4A6F-A56B-696EA0311D59}" srcOrd="1" destOrd="0" parTransId="{2D9D7475-E937-4C45-887B-AFABBE9ABB8F}" sibTransId="{EE736599-ECAD-46BD-90AE-0B77988E87D3}"/>
    <dgm:cxn modelId="{6298E2C7-66C3-471F-9829-98B9D32574FA}" type="presOf" srcId="{D81F24D1-488A-4477-818E-2EE930BE3906}" destId="{7BC3244F-662E-4B74-8E8D-40AAF1E52416}" srcOrd="0" destOrd="0" presId="urn:microsoft.com/office/officeart/2008/layout/LinedList"/>
    <dgm:cxn modelId="{FD8F521A-6AFF-4F0A-AE7A-79BA41A7A8F4}" type="presParOf" srcId="{2A6AA2AF-7D83-4920-8EA8-10A9732D87A2}" destId="{582C091A-FED2-45FC-B23C-FFBE47E18FF5}" srcOrd="0" destOrd="0" presId="urn:microsoft.com/office/officeart/2008/layout/LinedList"/>
    <dgm:cxn modelId="{DB05F406-7A83-4789-A23E-E7DF3CC05B9A}" type="presParOf" srcId="{2A6AA2AF-7D83-4920-8EA8-10A9732D87A2}" destId="{7AA03A45-4C8E-43C1-9B70-0F5D651D304F}" srcOrd="1" destOrd="0" presId="urn:microsoft.com/office/officeart/2008/layout/LinedList"/>
    <dgm:cxn modelId="{4F80A9FB-7387-4D82-BB15-BAE1AE37337A}" type="presParOf" srcId="{7AA03A45-4C8E-43C1-9B70-0F5D651D304F}" destId="{7BC3244F-662E-4B74-8E8D-40AAF1E52416}" srcOrd="0" destOrd="0" presId="urn:microsoft.com/office/officeart/2008/layout/LinedList"/>
    <dgm:cxn modelId="{47DB97E0-DDC5-4A12-8BC7-3BC4803AE106}" type="presParOf" srcId="{7AA03A45-4C8E-43C1-9B70-0F5D651D304F}" destId="{BEA2C5A1-49A8-4BE0-81BA-3D771AC714E8}" srcOrd="1" destOrd="0" presId="urn:microsoft.com/office/officeart/2008/layout/LinedList"/>
    <dgm:cxn modelId="{6C834D25-E41B-4B9F-9771-582BE6487819}" type="presParOf" srcId="{2A6AA2AF-7D83-4920-8EA8-10A9732D87A2}" destId="{360FE996-A765-410F-810E-138C4BA40EDD}" srcOrd="2" destOrd="0" presId="urn:microsoft.com/office/officeart/2008/layout/LinedList"/>
    <dgm:cxn modelId="{C49D12BD-CCFD-4FB5-A46A-AC8A0378B813}" type="presParOf" srcId="{2A6AA2AF-7D83-4920-8EA8-10A9732D87A2}" destId="{11B4C54C-66E8-4076-B9EE-1F462AD2A907}" srcOrd="3" destOrd="0" presId="urn:microsoft.com/office/officeart/2008/layout/LinedList"/>
    <dgm:cxn modelId="{4889935A-F743-4F12-9A59-CD6B1BEC2539}" type="presParOf" srcId="{11B4C54C-66E8-4076-B9EE-1F462AD2A907}" destId="{812F214E-503D-4C09-B6FF-6144E4354D81}" srcOrd="0" destOrd="0" presId="urn:microsoft.com/office/officeart/2008/layout/LinedList"/>
    <dgm:cxn modelId="{C783E979-487A-4539-A438-C06068C8B36F}" type="presParOf" srcId="{11B4C54C-66E8-4076-B9EE-1F462AD2A907}" destId="{92755E5F-BB58-49FA-A4D3-8B03C8B82A58}" srcOrd="1" destOrd="0" presId="urn:microsoft.com/office/officeart/2008/layout/LinedList"/>
    <dgm:cxn modelId="{EB42D785-C1C3-41BE-8E2B-291A6589CFBE}" type="presParOf" srcId="{2A6AA2AF-7D83-4920-8EA8-10A9732D87A2}" destId="{C8C807E1-70BA-475B-BC2B-4C6E7BD06C96}" srcOrd="4" destOrd="0" presId="urn:microsoft.com/office/officeart/2008/layout/LinedList"/>
    <dgm:cxn modelId="{13B015A6-B284-4B6F-B2E6-1E05D5E1BD72}" type="presParOf" srcId="{2A6AA2AF-7D83-4920-8EA8-10A9732D87A2}" destId="{80BB82F5-E012-411E-9588-8825E07FA13E}" srcOrd="5" destOrd="0" presId="urn:microsoft.com/office/officeart/2008/layout/LinedList"/>
    <dgm:cxn modelId="{4AD8AEB6-5DAD-42D2-BD4D-482C0C9503C6}" type="presParOf" srcId="{80BB82F5-E012-411E-9588-8825E07FA13E}" destId="{8180528A-1104-4B7E-BC6B-291F9A92632F}" srcOrd="0" destOrd="0" presId="urn:microsoft.com/office/officeart/2008/layout/LinedList"/>
    <dgm:cxn modelId="{E4DD5C27-4CAD-4BCC-81FC-9346B003EF7D}" type="presParOf" srcId="{80BB82F5-E012-411E-9588-8825E07FA13E}" destId="{71CAAF81-C0CA-4DEE-B69A-ACF8D3C50D5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23258D-0C7A-4858-8D39-EDE682B5AC7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ZA"/>
        </a:p>
      </dgm:t>
    </dgm:pt>
    <dgm:pt modelId="{B66967CF-24CF-4C63-8900-1E65E422F799}">
      <dgm:prSet/>
      <dgm:spPr>
        <a:solidFill>
          <a:schemeClr val="accent1">
            <a:lumMod val="50000"/>
          </a:schemeClr>
        </a:solidFill>
      </dgm:spPr>
      <dgm:t>
        <a:bodyPr/>
        <a:lstStyle/>
        <a:p>
          <a:r>
            <a:rPr lang="en-ZA" b="1" i="0" dirty="0"/>
            <a:t>What if I do not agree with the penalty?</a:t>
          </a:r>
          <a:endParaRPr lang="en-ZA" dirty="0"/>
        </a:p>
      </dgm:t>
    </dgm:pt>
    <dgm:pt modelId="{A818ABCE-05FB-4B35-893C-929ED40CFDA8}" type="parTrans" cxnId="{622C67B2-5E01-4106-8F31-69783F777AB6}">
      <dgm:prSet/>
      <dgm:spPr/>
      <dgm:t>
        <a:bodyPr/>
        <a:lstStyle/>
        <a:p>
          <a:endParaRPr lang="en-ZA"/>
        </a:p>
      </dgm:t>
    </dgm:pt>
    <dgm:pt modelId="{99637D03-4275-4044-B352-FDAC2B641179}" type="sibTrans" cxnId="{622C67B2-5E01-4106-8F31-69783F777AB6}">
      <dgm:prSet/>
      <dgm:spPr>
        <a:solidFill>
          <a:schemeClr val="accent5">
            <a:lumMod val="50000"/>
            <a:alpha val="90000"/>
          </a:schemeClr>
        </a:solidFill>
      </dgm:spPr>
      <dgm:t>
        <a:bodyPr/>
        <a:lstStyle/>
        <a:p>
          <a:endParaRPr lang="en-ZA"/>
        </a:p>
      </dgm:t>
    </dgm:pt>
    <dgm:pt modelId="{F7352137-0436-4DE7-882A-8090BEA38227}">
      <dgm:prSet/>
      <dgm:spPr>
        <a:solidFill>
          <a:schemeClr val="bg2"/>
        </a:solidFill>
      </dgm:spPr>
      <dgm:t>
        <a:bodyPr/>
        <a:lstStyle/>
        <a:p>
          <a:r>
            <a:rPr lang="en-GB" b="0" i="0" dirty="0">
              <a:solidFill>
                <a:schemeClr val="tx1"/>
              </a:solidFill>
            </a:rPr>
            <a:t>A Request for Remission (RFR) can be submitted when a taxpayer disputes any penalty levied due to non-compliance. The taxpayer must provide reasons for the non-compliance for the request to be considered.</a:t>
          </a:r>
          <a:endParaRPr lang="en-ZA" dirty="0">
            <a:solidFill>
              <a:schemeClr val="tx1"/>
            </a:solidFill>
          </a:endParaRPr>
        </a:p>
      </dgm:t>
    </dgm:pt>
    <dgm:pt modelId="{6AB2FDF7-8769-472B-9AEB-A3FEB7CFE9EB}" type="parTrans" cxnId="{9C8F127A-4B27-4B01-9778-9A3283503142}">
      <dgm:prSet/>
      <dgm:spPr/>
      <dgm:t>
        <a:bodyPr/>
        <a:lstStyle/>
        <a:p>
          <a:endParaRPr lang="en-ZA"/>
        </a:p>
      </dgm:t>
    </dgm:pt>
    <dgm:pt modelId="{439911E1-DF37-4662-8264-9AE31AB6155F}" type="sibTrans" cxnId="{9C8F127A-4B27-4B01-9778-9A3283503142}">
      <dgm:prSet/>
      <dgm:spPr>
        <a:solidFill>
          <a:schemeClr val="accent5">
            <a:lumMod val="50000"/>
            <a:alpha val="90000"/>
          </a:schemeClr>
        </a:solidFill>
      </dgm:spPr>
      <dgm:t>
        <a:bodyPr/>
        <a:lstStyle/>
        <a:p>
          <a:endParaRPr lang="en-ZA"/>
        </a:p>
      </dgm:t>
    </dgm:pt>
    <dgm:pt modelId="{8CF9D7E1-7B64-4106-A24D-5E408FC4EE15}">
      <dgm:prSet/>
      <dgm:spPr>
        <a:solidFill>
          <a:schemeClr val="bg2"/>
        </a:solidFill>
      </dgm:spPr>
      <dgm:t>
        <a:bodyPr/>
        <a:lstStyle/>
        <a:p>
          <a:r>
            <a:rPr lang="en-GB" b="0" i="0" dirty="0">
              <a:solidFill>
                <a:schemeClr val="tx1"/>
              </a:solidFill>
            </a:rPr>
            <a:t>If the Request for Remission is disallowed or only a portion was selectively allowed, you may still object to the decision made by SARS and even appeal the decision if you disagree with the outcome of the objection process.</a:t>
          </a:r>
          <a:endParaRPr lang="en-ZA" dirty="0">
            <a:solidFill>
              <a:schemeClr val="tx1"/>
            </a:solidFill>
          </a:endParaRPr>
        </a:p>
      </dgm:t>
    </dgm:pt>
    <dgm:pt modelId="{FC5AB308-776A-403D-9AC5-636938053D3B}" type="parTrans" cxnId="{928A318F-BD00-47E9-80F8-6D392162F28C}">
      <dgm:prSet/>
      <dgm:spPr/>
      <dgm:t>
        <a:bodyPr/>
        <a:lstStyle/>
        <a:p>
          <a:endParaRPr lang="en-ZA"/>
        </a:p>
      </dgm:t>
    </dgm:pt>
    <dgm:pt modelId="{24735383-7364-4A35-AF3C-CB579B1F1E46}" type="sibTrans" cxnId="{928A318F-BD00-47E9-80F8-6D392162F28C}">
      <dgm:prSet/>
      <dgm:spPr/>
      <dgm:t>
        <a:bodyPr/>
        <a:lstStyle/>
        <a:p>
          <a:endParaRPr lang="en-ZA"/>
        </a:p>
      </dgm:t>
    </dgm:pt>
    <dgm:pt modelId="{B9E154AC-140D-4F97-B917-58E4E05F478B}" type="pres">
      <dgm:prSet presAssocID="{D023258D-0C7A-4858-8D39-EDE682B5AC78}" presName="outerComposite" presStyleCnt="0">
        <dgm:presLayoutVars>
          <dgm:chMax val="5"/>
          <dgm:dir/>
          <dgm:resizeHandles val="exact"/>
        </dgm:presLayoutVars>
      </dgm:prSet>
      <dgm:spPr/>
    </dgm:pt>
    <dgm:pt modelId="{F5ABA67F-59FC-4496-AF7E-8216379F9FCA}" type="pres">
      <dgm:prSet presAssocID="{D023258D-0C7A-4858-8D39-EDE682B5AC78}" presName="dummyMaxCanvas" presStyleCnt="0">
        <dgm:presLayoutVars/>
      </dgm:prSet>
      <dgm:spPr/>
    </dgm:pt>
    <dgm:pt modelId="{C14F2513-5B3E-4F7A-9087-B46732C76195}" type="pres">
      <dgm:prSet presAssocID="{D023258D-0C7A-4858-8D39-EDE682B5AC78}" presName="ThreeNodes_1" presStyleLbl="node1" presStyleIdx="0" presStyleCnt="3">
        <dgm:presLayoutVars>
          <dgm:bulletEnabled val="1"/>
        </dgm:presLayoutVars>
      </dgm:prSet>
      <dgm:spPr/>
    </dgm:pt>
    <dgm:pt modelId="{AEDC0384-2942-4F10-9B38-EE0714DF5EC5}" type="pres">
      <dgm:prSet presAssocID="{D023258D-0C7A-4858-8D39-EDE682B5AC78}" presName="ThreeNodes_2" presStyleLbl="node1" presStyleIdx="1" presStyleCnt="3">
        <dgm:presLayoutVars>
          <dgm:bulletEnabled val="1"/>
        </dgm:presLayoutVars>
      </dgm:prSet>
      <dgm:spPr/>
    </dgm:pt>
    <dgm:pt modelId="{DCF739B1-B2D5-4F2A-A66D-493A104FD050}" type="pres">
      <dgm:prSet presAssocID="{D023258D-0C7A-4858-8D39-EDE682B5AC78}" presName="ThreeNodes_3" presStyleLbl="node1" presStyleIdx="2" presStyleCnt="3">
        <dgm:presLayoutVars>
          <dgm:bulletEnabled val="1"/>
        </dgm:presLayoutVars>
      </dgm:prSet>
      <dgm:spPr/>
    </dgm:pt>
    <dgm:pt modelId="{0715D4E2-BFE3-4C92-BCC9-E61CA384BFE8}" type="pres">
      <dgm:prSet presAssocID="{D023258D-0C7A-4858-8D39-EDE682B5AC78}" presName="ThreeConn_1-2" presStyleLbl="fgAccFollowNode1" presStyleIdx="0" presStyleCnt="2">
        <dgm:presLayoutVars>
          <dgm:bulletEnabled val="1"/>
        </dgm:presLayoutVars>
      </dgm:prSet>
      <dgm:spPr/>
    </dgm:pt>
    <dgm:pt modelId="{6F711563-7DD5-4FAC-8908-35A91A51F509}" type="pres">
      <dgm:prSet presAssocID="{D023258D-0C7A-4858-8D39-EDE682B5AC78}" presName="ThreeConn_2-3" presStyleLbl="fgAccFollowNode1" presStyleIdx="1" presStyleCnt="2">
        <dgm:presLayoutVars>
          <dgm:bulletEnabled val="1"/>
        </dgm:presLayoutVars>
      </dgm:prSet>
      <dgm:spPr/>
    </dgm:pt>
    <dgm:pt modelId="{D2335F47-FD5F-4003-A94C-6B9C38E9AE26}" type="pres">
      <dgm:prSet presAssocID="{D023258D-0C7A-4858-8D39-EDE682B5AC78}" presName="ThreeNodes_1_text" presStyleLbl="node1" presStyleIdx="2" presStyleCnt="3">
        <dgm:presLayoutVars>
          <dgm:bulletEnabled val="1"/>
        </dgm:presLayoutVars>
      </dgm:prSet>
      <dgm:spPr/>
    </dgm:pt>
    <dgm:pt modelId="{55758E69-F57A-4B26-B7F9-9995EFA8BEEA}" type="pres">
      <dgm:prSet presAssocID="{D023258D-0C7A-4858-8D39-EDE682B5AC78}" presName="ThreeNodes_2_text" presStyleLbl="node1" presStyleIdx="2" presStyleCnt="3">
        <dgm:presLayoutVars>
          <dgm:bulletEnabled val="1"/>
        </dgm:presLayoutVars>
      </dgm:prSet>
      <dgm:spPr/>
    </dgm:pt>
    <dgm:pt modelId="{22B3FD4D-44F8-4F9A-B53B-F1C03B5EB4EF}" type="pres">
      <dgm:prSet presAssocID="{D023258D-0C7A-4858-8D39-EDE682B5AC78}" presName="ThreeNodes_3_text" presStyleLbl="node1" presStyleIdx="2" presStyleCnt="3">
        <dgm:presLayoutVars>
          <dgm:bulletEnabled val="1"/>
        </dgm:presLayoutVars>
      </dgm:prSet>
      <dgm:spPr/>
    </dgm:pt>
  </dgm:ptLst>
  <dgm:cxnLst>
    <dgm:cxn modelId="{93066E1E-64BF-4C00-8298-286E56839BA4}" type="presOf" srcId="{B66967CF-24CF-4C63-8900-1E65E422F799}" destId="{D2335F47-FD5F-4003-A94C-6B9C38E9AE26}" srcOrd="1" destOrd="0" presId="urn:microsoft.com/office/officeart/2005/8/layout/vProcess5"/>
    <dgm:cxn modelId="{B6F6985E-6E86-400E-9F2D-F08ACAF57332}" type="presOf" srcId="{99637D03-4275-4044-B352-FDAC2B641179}" destId="{0715D4E2-BFE3-4C92-BCC9-E61CA384BFE8}" srcOrd="0" destOrd="0" presId="urn:microsoft.com/office/officeart/2005/8/layout/vProcess5"/>
    <dgm:cxn modelId="{C0B68453-754D-4B62-A319-BF12777C2DE8}" type="presOf" srcId="{8CF9D7E1-7B64-4106-A24D-5E408FC4EE15}" destId="{22B3FD4D-44F8-4F9A-B53B-F1C03B5EB4EF}" srcOrd="1" destOrd="0" presId="urn:microsoft.com/office/officeart/2005/8/layout/vProcess5"/>
    <dgm:cxn modelId="{9C8F127A-4B27-4B01-9778-9A3283503142}" srcId="{D023258D-0C7A-4858-8D39-EDE682B5AC78}" destId="{F7352137-0436-4DE7-882A-8090BEA38227}" srcOrd="1" destOrd="0" parTransId="{6AB2FDF7-8769-472B-9AEB-A3FEB7CFE9EB}" sibTransId="{439911E1-DF37-4662-8264-9AE31AB6155F}"/>
    <dgm:cxn modelId="{928A318F-BD00-47E9-80F8-6D392162F28C}" srcId="{D023258D-0C7A-4858-8D39-EDE682B5AC78}" destId="{8CF9D7E1-7B64-4106-A24D-5E408FC4EE15}" srcOrd="2" destOrd="0" parTransId="{FC5AB308-776A-403D-9AC5-636938053D3B}" sibTransId="{24735383-7364-4A35-AF3C-CB579B1F1E46}"/>
    <dgm:cxn modelId="{715511A1-EB07-4BAF-A926-655292CE4985}" type="presOf" srcId="{8CF9D7E1-7B64-4106-A24D-5E408FC4EE15}" destId="{DCF739B1-B2D5-4F2A-A66D-493A104FD050}" srcOrd="0" destOrd="0" presId="urn:microsoft.com/office/officeart/2005/8/layout/vProcess5"/>
    <dgm:cxn modelId="{E93AE1A7-9D0C-4EA9-8F13-198B996F2AAA}" type="presOf" srcId="{B66967CF-24CF-4C63-8900-1E65E422F799}" destId="{C14F2513-5B3E-4F7A-9087-B46732C76195}" srcOrd="0" destOrd="0" presId="urn:microsoft.com/office/officeart/2005/8/layout/vProcess5"/>
    <dgm:cxn modelId="{BDF5E8A7-BC03-489D-ACCB-E581DE1CDBCA}" type="presOf" srcId="{F7352137-0436-4DE7-882A-8090BEA38227}" destId="{55758E69-F57A-4B26-B7F9-9995EFA8BEEA}" srcOrd="1" destOrd="0" presId="urn:microsoft.com/office/officeart/2005/8/layout/vProcess5"/>
    <dgm:cxn modelId="{622C67B2-5E01-4106-8F31-69783F777AB6}" srcId="{D023258D-0C7A-4858-8D39-EDE682B5AC78}" destId="{B66967CF-24CF-4C63-8900-1E65E422F799}" srcOrd="0" destOrd="0" parTransId="{A818ABCE-05FB-4B35-893C-929ED40CFDA8}" sibTransId="{99637D03-4275-4044-B352-FDAC2B641179}"/>
    <dgm:cxn modelId="{E831D8B4-0871-4FA3-AC08-C73994A6E298}" type="presOf" srcId="{439911E1-DF37-4662-8264-9AE31AB6155F}" destId="{6F711563-7DD5-4FAC-8908-35A91A51F509}" srcOrd="0" destOrd="0" presId="urn:microsoft.com/office/officeart/2005/8/layout/vProcess5"/>
    <dgm:cxn modelId="{EBC94EE4-9357-4679-B69A-7F295C69FF7D}" type="presOf" srcId="{F7352137-0436-4DE7-882A-8090BEA38227}" destId="{AEDC0384-2942-4F10-9B38-EE0714DF5EC5}" srcOrd="0" destOrd="0" presId="urn:microsoft.com/office/officeart/2005/8/layout/vProcess5"/>
    <dgm:cxn modelId="{EEA92DEC-4C50-4B98-9935-847AA061B945}" type="presOf" srcId="{D023258D-0C7A-4858-8D39-EDE682B5AC78}" destId="{B9E154AC-140D-4F97-B917-58E4E05F478B}" srcOrd="0" destOrd="0" presId="urn:microsoft.com/office/officeart/2005/8/layout/vProcess5"/>
    <dgm:cxn modelId="{882B9940-C72F-4069-938E-F2DC5148DE70}" type="presParOf" srcId="{B9E154AC-140D-4F97-B917-58E4E05F478B}" destId="{F5ABA67F-59FC-4496-AF7E-8216379F9FCA}" srcOrd="0" destOrd="0" presId="urn:microsoft.com/office/officeart/2005/8/layout/vProcess5"/>
    <dgm:cxn modelId="{D7637B6A-DBAB-46A4-BADF-8FB59ABD8CD5}" type="presParOf" srcId="{B9E154AC-140D-4F97-B917-58E4E05F478B}" destId="{C14F2513-5B3E-4F7A-9087-B46732C76195}" srcOrd="1" destOrd="0" presId="urn:microsoft.com/office/officeart/2005/8/layout/vProcess5"/>
    <dgm:cxn modelId="{D507ED83-DF82-4C59-91BE-691D33B717D2}" type="presParOf" srcId="{B9E154AC-140D-4F97-B917-58E4E05F478B}" destId="{AEDC0384-2942-4F10-9B38-EE0714DF5EC5}" srcOrd="2" destOrd="0" presId="urn:microsoft.com/office/officeart/2005/8/layout/vProcess5"/>
    <dgm:cxn modelId="{D6686B3D-DB56-455F-8D25-45B9F32113FE}" type="presParOf" srcId="{B9E154AC-140D-4F97-B917-58E4E05F478B}" destId="{DCF739B1-B2D5-4F2A-A66D-493A104FD050}" srcOrd="3" destOrd="0" presId="urn:microsoft.com/office/officeart/2005/8/layout/vProcess5"/>
    <dgm:cxn modelId="{496B3E5B-5B1D-4834-A43D-C9299E30A789}" type="presParOf" srcId="{B9E154AC-140D-4F97-B917-58E4E05F478B}" destId="{0715D4E2-BFE3-4C92-BCC9-E61CA384BFE8}" srcOrd="4" destOrd="0" presId="urn:microsoft.com/office/officeart/2005/8/layout/vProcess5"/>
    <dgm:cxn modelId="{8CB87A6C-4E7F-4F90-9196-5F2DAB85F351}" type="presParOf" srcId="{B9E154AC-140D-4F97-B917-58E4E05F478B}" destId="{6F711563-7DD5-4FAC-8908-35A91A51F509}" srcOrd="5" destOrd="0" presId="urn:microsoft.com/office/officeart/2005/8/layout/vProcess5"/>
    <dgm:cxn modelId="{6B81ED03-A308-4155-9AD1-3765B04C12E5}" type="presParOf" srcId="{B9E154AC-140D-4F97-B917-58E4E05F478B}" destId="{D2335F47-FD5F-4003-A94C-6B9C38E9AE26}" srcOrd="6" destOrd="0" presId="urn:microsoft.com/office/officeart/2005/8/layout/vProcess5"/>
    <dgm:cxn modelId="{FCB1ED0D-EE3D-4454-B92F-6E7AA4977C3C}" type="presParOf" srcId="{B9E154AC-140D-4F97-B917-58E4E05F478B}" destId="{55758E69-F57A-4B26-B7F9-9995EFA8BEEA}" srcOrd="7" destOrd="0" presId="urn:microsoft.com/office/officeart/2005/8/layout/vProcess5"/>
    <dgm:cxn modelId="{9E9B92A0-3E01-456E-A6FF-5D2002988E5C}" type="presParOf" srcId="{B9E154AC-140D-4F97-B917-58E4E05F478B}" destId="{22B3FD4D-44F8-4F9A-B53B-F1C03B5EB4E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AEAD5B-B392-4C9A-813A-25EB298828B6}"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ZA"/>
        </a:p>
      </dgm:t>
    </dgm:pt>
    <dgm:pt modelId="{839182E7-AA25-49C8-93D6-7233308323B3}">
      <dgm:prSet custT="1"/>
      <dgm:spPr/>
      <dgm:t>
        <a:bodyPr/>
        <a:lstStyle/>
        <a:p>
          <a:pPr algn="l"/>
          <a:endParaRPr lang="en-ZA" sz="1600" b="1" dirty="0"/>
        </a:p>
        <a:p>
          <a:pPr algn="l"/>
          <a:r>
            <a:rPr lang="en-ZA" sz="1600" b="1" dirty="0"/>
            <a:t>There are many different ways to keep records</a:t>
          </a:r>
        </a:p>
        <a:p>
          <a:pPr algn="l"/>
          <a:br>
            <a:rPr lang="en-ZA" sz="1600" dirty="0"/>
          </a:br>
          <a:r>
            <a:rPr lang="en-ZA" sz="1600" b="0" dirty="0"/>
            <a:t> Choose a way of keeping records in a way that suits your business</a:t>
          </a:r>
        </a:p>
        <a:p>
          <a:pPr algn="l"/>
          <a:br>
            <a:rPr lang="en-ZA" sz="1600" b="0" dirty="0"/>
          </a:br>
          <a:r>
            <a:rPr lang="en-ZA" sz="1600" b="0" dirty="0"/>
            <a:t>• Keep your invoices, till slips and other information together</a:t>
          </a:r>
          <a:br>
            <a:rPr lang="en-ZA" sz="1600" b="0" dirty="0"/>
          </a:br>
          <a:r>
            <a:rPr lang="en-ZA" sz="1600" b="0" dirty="0"/>
            <a:t>• Have separate bank account, so that your personal and business expenses doesn’t get mixed up</a:t>
          </a:r>
          <a:br>
            <a:rPr lang="en-ZA" sz="1600" b="0" dirty="0"/>
          </a:br>
          <a:br>
            <a:rPr lang="en-ZA" sz="1600" b="0" dirty="0"/>
          </a:br>
          <a:r>
            <a:rPr lang="en-ZA" sz="1600" b="1" dirty="0"/>
            <a:t>Business records must include all of the following:</a:t>
          </a:r>
          <a:br>
            <a:rPr lang="en-ZA" sz="1600" b="1" dirty="0"/>
          </a:br>
          <a:endParaRPr lang="en-ZA" sz="1600" b="1" dirty="0"/>
        </a:p>
        <a:p>
          <a:pPr algn="l"/>
          <a:r>
            <a:rPr lang="en-ZA" sz="1600" b="0" dirty="0"/>
            <a:t>• Assets</a:t>
          </a:r>
          <a:br>
            <a:rPr lang="en-ZA" sz="1600" b="0" dirty="0"/>
          </a:br>
          <a:r>
            <a:rPr lang="en-ZA" sz="1600" b="0" dirty="0"/>
            <a:t>• Liabilities</a:t>
          </a:r>
          <a:br>
            <a:rPr lang="en-ZA" sz="1600" b="0" dirty="0"/>
          </a:br>
          <a:r>
            <a:rPr lang="en-ZA" sz="1600" b="0" dirty="0"/>
            <a:t>• Undrawn profits</a:t>
          </a:r>
          <a:br>
            <a:rPr lang="en-ZA" sz="1600" b="0" dirty="0"/>
          </a:br>
          <a:r>
            <a:rPr lang="en-ZA" sz="1600" b="0" dirty="0"/>
            <a:t>• Revaluation of fixed assets</a:t>
          </a:r>
          <a:br>
            <a:rPr lang="en-ZA" sz="1600" b="0" dirty="0"/>
          </a:br>
          <a:r>
            <a:rPr lang="en-ZA" sz="1600" b="0" dirty="0"/>
            <a:t>• Loans</a:t>
          </a:r>
          <a:br>
            <a:rPr lang="en-ZA" sz="1600" b="0" dirty="0"/>
          </a:br>
          <a:endParaRPr lang="en-ZA" sz="1600" dirty="0"/>
        </a:p>
      </dgm:t>
    </dgm:pt>
    <dgm:pt modelId="{10FEEAF8-9B17-4527-A3FF-0442601646E1}" type="parTrans" cxnId="{AAFF019D-C00C-43C4-BE55-95E66886D1FE}">
      <dgm:prSet/>
      <dgm:spPr/>
      <dgm:t>
        <a:bodyPr/>
        <a:lstStyle/>
        <a:p>
          <a:endParaRPr lang="en-ZA"/>
        </a:p>
      </dgm:t>
    </dgm:pt>
    <dgm:pt modelId="{3069F98E-1DE4-4E15-868C-AE982D4A0BA1}" type="sibTrans" cxnId="{AAFF019D-C00C-43C4-BE55-95E66886D1FE}">
      <dgm:prSet/>
      <dgm:spPr/>
      <dgm:t>
        <a:bodyPr/>
        <a:lstStyle/>
        <a:p>
          <a:endParaRPr lang="en-ZA"/>
        </a:p>
      </dgm:t>
    </dgm:pt>
    <dgm:pt modelId="{96F080BD-3A0E-427C-BA55-C1DCCAA643D0}" type="pres">
      <dgm:prSet presAssocID="{F3AEAD5B-B392-4C9A-813A-25EB298828B6}" presName="Name0" presStyleCnt="0">
        <dgm:presLayoutVars>
          <dgm:chPref val="1"/>
          <dgm:dir/>
          <dgm:animOne val="branch"/>
          <dgm:animLvl val="lvl"/>
          <dgm:resizeHandles/>
        </dgm:presLayoutVars>
      </dgm:prSet>
      <dgm:spPr/>
    </dgm:pt>
    <dgm:pt modelId="{7AF99570-06F7-415E-AECD-00AB9358E47B}" type="pres">
      <dgm:prSet presAssocID="{839182E7-AA25-49C8-93D6-7233308323B3}" presName="vertOne" presStyleCnt="0"/>
      <dgm:spPr/>
    </dgm:pt>
    <dgm:pt modelId="{CA261FF2-A84C-4159-B629-D1AF3DD6D45C}" type="pres">
      <dgm:prSet presAssocID="{839182E7-AA25-49C8-93D6-7233308323B3}" presName="txOne" presStyleLbl="node0" presStyleIdx="0" presStyleCnt="1">
        <dgm:presLayoutVars>
          <dgm:chPref val="3"/>
        </dgm:presLayoutVars>
      </dgm:prSet>
      <dgm:spPr/>
    </dgm:pt>
    <dgm:pt modelId="{28C2373F-5545-4B25-AE80-458A15FC8A41}" type="pres">
      <dgm:prSet presAssocID="{839182E7-AA25-49C8-93D6-7233308323B3}" presName="horzOne" presStyleCnt="0"/>
      <dgm:spPr/>
    </dgm:pt>
  </dgm:ptLst>
  <dgm:cxnLst>
    <dgm:cxn modelId="{9840F306-3DF5-4F8A-A17B-D9D5878F963D}" type="presOf" srcId="{F3AEAD5B-B392-4C9A-813A-25EB298828B6}" destId="{96F080BD-3A0E-427C-BA55-C1DCCAA643D0}" srcOrd="0" destOrd="0" presId="urn:microsoft.com/office/officeart/2005/8/layout/hierarchy4"/>
    <dgm:cxn modelId="{67167D52-4942-44A8-907E-1886D9AF8D39}" type="presOf" srcId="{839182E7-AA25-49C8-93D6-7233308323B3}" destId="{CA261FF2-A84C-4159-B629-D1AF3DD6D45C}" srcOrd="0" destOrd="0" presId="urn:microsoft.com/office/officeart/2005/8/layout/hierarchy4"/>
    <dgm:cxn modelId="{AAFF019D-C00C-43C4-BE55-95E66886D1FE}" srcId="{F3AEAD5B-B392-4C9A-813A-25EB298828B6}" destId="{839182E7-AA25-49C8-93D6-7233308323B3}" srcOrd="0" destOrd="0" parTransId="{10FEEAF8-9B17-4527-A3FF-0442601646E1}" sibTransId="{3069F98E-1DE4-4E15-868C-AE982D4A0BA1}"/>
    <dgm:cxn modelId="{FE5F2392-64F7-4080-ACD0-0E7D0F301268}" type="presParOf" srcId="{96F080BD-3A0E-427C-BA55-C1DCCAA643D0}" destId="{7AF99570-06F7-415E-AECD-00AB9358E47B}" srcOrd="0" destOrd="0" presId="urn:microsoft.com/office/officeart/2005/8/layout/hierarchy4"/>
    <dgm:cxn modelId="{8E4B9FB9-8460-4B4A-8681-316F8111B945}" type="presParOf" srcId="{7AF99570-06F7-415E-AECD-00AB9358E47B}" destId="{CA261FF2-A84C-4159-B629-D1AF3DD6D45C}" srcOrd="0" destOrd="0" presId="urn:microsoft.com/office/officeart/2005/8/layout/hierarchy4"/>
    <dgm:cxn modelId="{B309A628-6A19-414E-B0C7-32FBE0B83CC2}" type="presParOf" srcId="{7AF99570-06F7-415E-AECD-00AB9358E47B}" destId="{28C2373F-5545-4B25-AE80-458A15FC8A4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AEAD5B-B392-4C9A-813A-25EB298828B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ZA"/>
        </a:p>
      </dgm:t>
    </dgm:pt>
    <dgm:pt modelId="{37A74DBA-CFBD-4A46-8458-1AB56D4FE356}">
      <dgm:prSet/>
      <dgm:spPr>
        <a:solidFill>
          <a:schemeClr val="accent5">
            <a:alpha val="40000"/>
          </a:schemeClr>
        </a:solidFill>
      </dgm:spPr>
      <dgm:t>
        <a:bodyPr/>
        <a:lstStyle/>
        <a:p>
          <a:pPr rtl="0"/>
          <a:r>
            <a:rPr lang="en-ZA" altLang="en-US" dirty="0">
              <a:latin typeface="+mn-lt"/>
            </a:rPr>
            <a:t>To enable you to complete your tax returns accurately</a:t>
          </a:r>
          <a:endParaRPr lang="en-ZA" b="0" dirty="0">
            <a:latin typeface="+mn-lt"/>
          </a:endParaRPr>
        </a:p>
      </dgm:t>
    </dgm:pt>
    <dgm:pt modelId="{7FDC73C0-0040-4486-9346-E2ED2F37121F}" type="parTrans" cxnId="{355D3945-C60C-4DC7-9669-1F6E50191810}">
      <dgm:prSet/>
      <dgm:spPr/>
      <dgm:t>
        <a:bodyPr/>
        <a:lstStyle/>
        <a:p>
          <a:endParaRPr lang="en-US">
            <a:latin typeface="+mn-lt"/>
          </a:endParaRPr>
        </a:p>
      </dgm:t>
    </dgm:pt>
    <dgm:pt modelId="{0E345751-B6C6-4E81-8246-80DB3B7BFE71}" type="sibTrans" cxnId="{355D3945-C60C-4DC7-9669-1F6E50191810}">
      <dgm:prSet/>
      <dgm:spPr/>
      <dgm:t>
        <a:bodyPr/>
        <a:lstStyle/>
        <a:p>
          <a:endParaRPr lang="en-US">
            <a:latin typeface="+mn-lt"/>
          </a:endParaRPr>
        </a:p>
      </dgm:t>
    </dgm:pt>
    <dgm:pt modelId="{5381C61E-EA8A-4FC7-B444-EA03CBF4F60D}">
      <dgm:prSet/>
      <dgm:spPr>
        <a:solidFill>
          <a:schemeClr val="bg2">
            <a:alpha val="40000"/>
          </a:schemeClr>
        </a:solidFill>
      </dgm:spPr>
      <dgm:t>
        <a:bodyPr/>
        <a:lstStyle/>
        <a:p>
          <a:pPr algn="ctr"/>
          <a:r>
            <a:rPr lang="en-ZA" altLang="en-US" dirty="0">
              <a:latin typeface="+mn-lt"/>
            </a:rPr>
            <a:t>Documentary proof are essential to enable you to claim actual expenses incurred</a:t>
          </a:r>
        </a:p>
      </dgm:t>
    </dgm:pt>
    <dgm:pt modelId="{9AE5DD7D-57AC-4B79-8ACA-599C16E2D00F}" type="parTrans" cxnId="{74C7DFC5-51EB-4AE5-A705-9B5E38FD349F}">
      <dgm:prSet/>
      <dgm:spPr/>
      <dgm:t>
        <a:bodyPr/>
        <a:lstStyle/>
        <a:p>
          <a:endParaRPr lang="en-US">
            <a:latin typeface="+mn-lt"/>
          </a:endParaRPr>
        </a:p>
      </dgm:t>
    </dgm:pt>
    <dgm:pt modelId="{9EEFA4F9-0274-48B0-A7A6-EFB34DFBE697}" type="sibTrans" cxnId="{74C7DFC5-51EB-4AE5-A705-9B5E38FD349F}">
      <dgm:prSet/>
      <dgm:spPr/>
      <dgm:t>
        <a:bodyPr/>
        <a:lstStyle/>
        <a:p>
          <a:endParaRPr lang="en-US">
            <a:latin typeface="+mn-lt"/>
          </a:endParaRPr>
        </a:p>
      </dgm:t>
    </dgm:pt>
    <dgm:pt modelId="{2C3EB745-CEEA-4AEE-99CB-AE17CDF1532B}">
      <dgm:prSet/>
      <dgm:spPr>
        <a:solidFill>
          <a:schemeClr val="accent5">
            <a:alpha val="40000"/>
          </a:schemeClr>
        </a:solidFill>
      </dgm:spPr>
      <dgm:t>
        <a:bodyPr/>
        <a:lstStyle/>
        <a:p>
          <a:r>
            <a:rPr lang="en-ZA" altLang="en-US" dirty="0">
              <a:latin typeface="+mn-lt"/>
            </a:rPr>
            <a:t>Expenses may be overlooked, unless you record them at the time they are incurred</a:t>
          </a:r>
        </a:p>
      </dgm:t>
    </dgm:pt>
    <dgm:pt modelId="{EE17DB05-44EE-468D-960D-7821FA818DE9}" type="parTrans" cxnId="{B19403B5-F6DD-4254-AC7C-3723E70185D2}">
      <dgm:prSet/>
      <dgm:spPr/>
      <dgm:t>
        <a:bodyPr/>
        <a:lstStyle/>
        <a:p>
          <a:endParaRPr lang="en-US">
            <a:latin typeface="+mn-lt"/>
          </a:endParaRPr>
        </a:p>
      </dgm:t>
    </dgm:pt>
    <dgm:pt modelId="{93F04A34-0561-4F1F-8A44-9694BA46F846}" type="sibTrans" cxnId="{B19403B5-F6DD-4254-AC7C-3723E70185D2}">
      <dgm:prSet/>
      <dgm:spPr/>
      <dgm:t>
        <a:bodyPr/>
        <a:lstStyle/>
        <a:p>
          <a:endParaRPr lang="en-US">
            <a:latin typeface="+mn-lt"/>
          </a:endParaRPr>
        </a:p>
      </dgm:t>
    </dgm:pt>
    <dgm:pt modelId="{CE753076-1E2A-4C39-B5AA-A857F00C3461}">
      <dgm:prSet/>
      <dgm:spPr>
        <a:solidFill>
          <a:schemeClr val="bg2">
            <a:alpha val="40000"/>
          </a:schemeClr>
        </a:solidFill>
      </dgm:spPr>
      <dgm:t>
        <a:bodyPr/>
        <a:lstStyle/>
        <a:p>
          <a:r>
            <a:rPr lang="en-ZA" altLang="en-US" dirty="0">
              <a:latin typeface="+mn-lt"/>
            </a:rPr>
            <a:t>All documents must be kept for a period of </a:t>
          </a:r>
          <a:r>
            <a:rPr lang="en-US" altLang="en-US" dirty="0">
              <a:latin typeface="+mn-lt"/>
            </a:rPr>
            <a:t>5 years from date of submission of the return</a:t>
          </a:r>
          <a:r>
            <a:rPr lang="en-ZA" altLang="en-US" dirty="0">
              <a:latin typeface="+mn-lt"/>
            </a:rPr>
            <a:t> </a:t>
          </a:r>
        </a:p>
      </dgm:t>
    </dgm:pt>
    <dgm:pt modelId="{B1D3FE7B-F1AE-42ED-A6F8-34A0A5760666}" type="parTrans" cxnId="{A2E1E385-868C-4FD0-AB4A-5F9CCA794251}">
      <dgm:prSet/>
      <dgm:spPr/>
      <dgm:t>
        <a:bodyPr/>
        <a:lstStyle/>
        <a:p>
          <a:endParaRPr lang="en-US">
            <a:latin typeface="+mn-lt"/>
          </a:endParaRPr>
        </a:p>
      </dgm:t>
    </dgm:pt>
    <dgm:pt modelId="{DB7E54B2-1353-486F-8064-9E7C58E11EF8}" type="sibTrans" cxnId="{A2E1E385-868C-4FD0-AB4A-5F9CCA794251}">
      <dgm:prSet/>
      <dgm:spPr/>
      <dgm:t>
        <a:bodyPr/>
        <a:lstStyle/>
        <a:p>
          <a:endParaRPr lang="en-US">
            <a:latin typeface="+mn-lt"/>
          </a:endParaRPr>
        </a:p>
      </dgm:t>
    </dgm:pt>
    <dgm:pt modelId="{52833863-94F5-4F83-A0C9-E08C156F7DB9}" type="pres">
      <dgm:prSet presAssocID="{F3AEAD5B-B392-4C9A-813A-25EB298828B6}" presName="Name0" presStyleCnt="0">
        <dgm:presLayoutVars>
          <dgm:dir/>
          <dgm:resizeHandles val="exact"/>
        </dgm:presLayoutVars>
      </dgm:prSet>
      <dgm:spPr/>
    </dgm:pt>
    <dgm:pt modelId="{BA302783-96E2-4881-BD43-FDACBF105E9F}" type="pres">
      <dgm:prSet presAssocID="{5381C61E-EA8A-4FC7-B444-EA03CBF4F60D}" presName="composite" presStyleCnt="0"/>
      <dgm:spPr/>
    </dgm:pt>
    <dgm:pt modelId="{5D4AEE48-75AE-4CFA-9C70-AC97AEFC12E0}" type="pres">
      <dgm:prSet presAssocID="{5381C61E-EA8A-4FC7-B444-EA03CBF4F60D}" presName="rect1" presStyleLbl="trAlignAcc1" presStyleIdx="0" presStyleCnt="4">
        <dgm:presLayoutVars>
          <dgm:bulletEnabled val="1"/>
        </dgm:presLayoutVars>
      </dgm:prSet>
      <dgm:spPr/>
    </dgm:pt>
    <dgm:pt modelId="{5C5ABBD4-265C-4746-8E47-DCE6F51BE058}" type="pres">
      <dgm:prSet presAssocID="{5381C61E-EA8A-4FC7-B444-EA03CBF4F60D}" presName="rect2" presStyleLbl="fgImgPlace1" presStyleIdx="0" presStyleCnt="4"/>
      <dgm:spPr>
        <a:blipFill rotWithShape="1">
          <a:blip xmlns:r="http://schemas.openxmlformats.org/officeDocument/2006/relationships" r:embed="rId1"/>
          <a:stretch>
            <a:fillRect/>
          </a:stretch>
        </a:blipFill>
      </dgm:spPr>
    </dgm:pt>
    <dgm:pt modelId="{364B6AB3-E12D-44BA-91B5-1E25B085E8CD}" type="pres">
      <dgm:prSet presAssocID="{9EEFA4F9-0274-48B0-A7A6-EFB34DFBE697}" presName="sibTrans" presStyleCnt="0"/>
      <dgm:spPr/>
    </dgm:pt>
    <dgm:pt modelId="{50A87373-19BE-4AC0-A99F-88D17D13D9D2}" type="pres">
      <dgm:prSet presAssocID="{2C3EB745-CEEA-4AEE-99CB-AE17CDF1532B}" presName="composite" presStyleCnt="0"/>
      <dgm:spPr/>
    </dgm:pt>
    <dgm:pt modelId="{2CFF5623-48AD-432B-88E0-8DD0E9428652}" type="pres">
      <dgm:prSet presAssocID="{2C3EB745-CEEA-4AEE-99CB-AE17CDF1532B}" presName="rect1" presStyleLbl="trAlignAcc1" presStyleIdx="1" presStyleCnt="4">
        <dgm:presLayoutVars>
          <dgm:bulletEnabled val="1"/>
        </dgm:presLayoutVars>
      </dgm:prSet>
      <dgm:spPr/>
    </dgm:pt>
    <dgm:pt modelId="{B5261BF4-D020-442D-ADE4-0EC590985D9D}" type="pres">
      <dgm:prSet presAssocID="{2C3EB745-CEEA-4AEE-99CB-AE17CDF1532B}" presName="rect2" presStyleLbl="fgImgPlace1" presStyleIdx="1" presStyleCnt="4"/>
      <dgm:spPr>
        <a:blipFill rotWithShape="1">
          <a:blip xmlns:r="http://schemas.openxmlformats.org/officeDocument/2006/relationships" r:embed="rId2"/>
          <a:stretch>
            <a:fillRect/>
          </a:stretch>
        </a:blipFill>
      </dgm:spPr>
    </dgm:pt>
    <dgm:pt modelId="{85D8E8CE-630B-472C-B6D2-D93E62787644}" type="pres">
      <dgm:prSet presAssocID="{93F04A34-0561-4F1F-8A44-9694BA46F846}" presName="sibTrans" presStyleCnt="0"/>
      <dgm:spPr/>
    </dgm:pt>
    <dgm:pt modelId="{8E38A602-2933-4A53-9E88-454B5620A320}" type="pres">
      <dgm:prSet presAssocID="{37A74DBA-CFBD-4A46-8458-1AB56D4FE356}" presName="composite" presStyleCnt="0"/>
      <dgm:spPr/>
    </dgm:pt>
    <dgm:pt modelId="{33DE2936-1F02-4D94-8FDB-47A67D544B20}" type="pres">
      <dgm:prSet presAssocID="{37A74DBA-CFBD-4A46-8458-1AB56D4FE356}" presName="rect1" presStyleLbl="trAlignAcc1" presStyleIdx="2" presStyleCnt="4">
        <dgm:presLayoutVars>
          <dgm:bulletEnabled val="1"/>
        </dgm:presLayoutVars>
      </dgm:prSet>
      <dgm:spPr/>
    </dgm:pt>
    <dgm:pt modelId="{6BB574C2-D731-4D5F-8F09-1825B754DF0D}" type="pres">
      <dgm:prSet presAssocID="{37A74DBA-CFBD-4A46-8458-1AB56D4FE356}" presName="rect2" presStyleLbl="fgImgPlace1" presStyleIdx="2" presStyleCnt="4"/>
      <dgm:spPr>
        <a:blipFill rotWithShape="1">
          <a:blip xmlns:r="http://schemas.openxmlformats.org/officeDocument/2006/relationships" r:embed="rId3"/>
          <a:stretch>
            <a:fillRect/>
          </a:stretch>
        </a:blipFill>
      </dgm:spPr>
    </dgm:pt>
    <dgm:pt modelId="{792AA20F-B4D7-4661-A104-A0424BA44706}" type="pres">
      <dgm:prSet presAssocID="{0E345751-B6C6-4E81-8246-80DB3B7BFE71}" presName="sibTrans" presStyleCnt="0"/>
      <dgm:spPr/>
    </dgm:pt>
    <dgm:pt modelId="{150BDE8A-FE11-4F16-A35B-A679451F29D7}" type="pres">
      <dgm:prSet presAssocID="{CE753076-1E2A-4C39-B5AA-A857F00C3461}" presName="composite" presStyleCnt="0"/>
      <dgm:spPr/>
    </dgm:pt>
    <dgm:pt modelId="{87F16B1B-BC2E-4667-8659-A62C3125AE93}" type="pres">
      <dgm:prSet presAssocID="{CE753076-1E2A-4C39-B5AA-A857F00C3461}" presName="rect1" presStyleLbl="trAlignAcc1" presStyleIdx="3" presStyleCnt="4">
        <dgm:presLayoutVars>
          <dgm:bulletEnabled val="1"/>
        </dgm:presLayoutVars>
      </dgm:prSet>
      <dgm:spPr/>
    </dgm:pt>
    <dgm:pt modelId="{1EAFF150-95FC-49C3-9794-DA5F56054162}" type="pres">
      <dgm:prSet presAssocID="{CE753076-1E2A-4C39-B5AA-A857F00C3461}" presName="rect2" presStyleLbl="fgImgPlace1" presStyleIdx="3" presStyleCnt="4"/>
      <dgm:spPr>
        <a:blipFill rotWithShape="1">
          <a:blip xmlns:r="http://schemas.openxmlformats.org/officeDocument/2006/relationships" r:embed="rId4"/>
          <a:stretch>
            <a:fillRect/>
          </a:stretch>
        </a:blipFill>
      </dgm:spPr>
    </dgm:pt>
  </dgm:ptLst>
  <dgm:cxnLst>
    <dgm:cxn modelId="{52BB0002-0CE0-4FA4-8A97-163C2340836C}" type="presOf" srcId="{2C3EB745-CEEA-4AEE-99CB-AE17CDF1532B}" destId="{2CFF5623-48AD-432B-88E0-8DD0E9428652}" srcOrd="0" destOrd="0" presId="urn:microsoft.com/office/officeart/2008/layout/PictureStrips"/>
    <dgm:cxn modelId="{666B7923-35ED-40E0-9F3C-13B962EBBF28}" type="presOf" srcId="{CE753076-1E2A-4C39-B5AA-A857F00C3461}" destId="{87F16B1B-BC2E-4667-8659-A62C3125AE93}" srcOrd="0" destOrd="0" presId="urn:microsoft.com/office/officeart/2008/layout/PictureStrips"/>
    <dgm:cxn modelId="{355D3945-C60C-4DC7-9669-1F6E50191810}" srcId="{F3AEAD5B-B392-4C9A-813A-25EB298828B6}" destId="{37A74DBA-CFBD-4A46-8458-1AB56D4FE356}" srcOrd="2" destOrd="0" parTransId="{7FDC73C0-0040-4486-9346-E2ED2F37121F}" sibTransId="{0E345751-B6C6-4E81-8246-80DB3B7BFE71}"/>
    <dgm:cxn modelId="{C2956C74-E224-461E-B0EC-CA09D650FD3E}" type="presOf" srcId="{F3AEAD5B-B392-4C9A-813A-25EB298828B6}" destId="{52833863-94F5-4F83-A0C9-E08C156F7DB9}" srcOrd="0" destOrd="0" presId="urn:microsoft.com/office/officeart/2008/layout/PictureStrips"/>
    <dgm:cxn modelId="{A2E1E385-868C-4FD0-AB4A-5F9CCA794251}" srcId="{F3AEAD5B-B392-4C9A-813A-25EB298828B6}" destId="{CE753076-1E2A-4C39-B5AA-A857F00C3461}" srcOrd="3" destOrd="0" parTransId="{B1D3FE7B-F1AE-42ED-A6F8-34A0A5760666}" sibTransId="{DB7E54B2-1353-486F-8064-9E7C58E11EF8}"/>
    <dgm:cxn modelId="{B19403B5-F6DD-4254-AC7C-3723E70185D2}" srcId="{F3AEAD5B-B392-4C9A-813A-25EB298828B6}" destId="{2C3EB745-CEEA-4AEE-99CB-AE17CDF1532B}" srcOrd="1" destOrd="0" parTransId="{EE17DB05-44EE-468D-960D-7821FA818DE9}" sibTransId="{93F04A34-0561-4F1F-8A44-9694BA46F846}"/>
    <dgm:cxn modelId="{74C7DFC5-51EB-4AE5-A705-9B5E38FD349F}" srcId="{F3AEAD5B-B392-4C9A-813A-25EB298828B6}" destId="{5381C61E-EA8A-4FC7-B444-EA03CBF4F60D}" srcOrd="0" destOrd="0" parTransId="{9AE5DD7D-57AC-4B79-8ACA-599C16E2D00F}" sibTransId="{9EEFA4F9-0274-48B0-A7A6-EFB34DFBE697}"/>
    <dgm:cxn modelId="{2F6051E6-7838-4ABA-81D4-9735A4DEF43F}" type="presOf" srcId="{37A74DBA-CFBD-4A46-8458-1AB56D4FE356}" destId="{33DE2936-1F02-4D94-8FDB-47A67D544B20}" srcOrd="0" destOrd="0" presId="urn:microsoft.com/office/officeart/2008/layout/PictureStrips"/>
    <dgm:cxn modelId="{3C75D1F6-C5A4-43FD-BDEB-D0642A74B747}" type="presOf" srcId="{5381C61E-EA8A-4FC7-B444-EA03CBF4F60D}" destId="{5D4AEE48-75AE-4CFA-9C70-AC97AEFC12E0}" srcOrd="0" destOrd="0" presId="urn:microsoft.com/office/officeart/2008/layout/PictureStrips"/>
    <dgm:cxn modelId="{3A89C23E-CA80-4416-ABA4-940029E13B74}" type="presParOf" srcId="{52833863-94F5-4F83-A0C9-E08C156F7DB9}" destId="{BA302783-96E2-4881-BD43-FDACBF105E9F}" srcOrd="0" destOrd="0" presId="urn:microsoft.com/office/officeart/2008/layout/PictureStrips"/>
    <dgm:cxn modelId="{DF4A9CF8-A737-4AD2-BE6A-6907F6C490EF}" type="presParOf" srcId="{BA302783-96E2-4881-BD43-FDACBF105E9F}" destId="{5D4AEE48-75AE-4CFA-9C70-AC97AEFC12E0}" srcOrd="0" destOrd="0" presId="urn:microsoft.com/office/officeart/2008/layout/PictureStrips"/>
    <dgm:cxn modelId="{9C3FE7C0-CAD4-45B2-B9F8-7F1F8138E9AC}" type="presParOf" srcId="{BA302783-96E2-4881-BD43-FDACBF105E9F}" destId="{5C5ABBD4-265C-4746-8E47-DCE6F51BE058}" srcOrd="1" destOrd="0" presId="urn:microsoft.com/office/officeart/2008/layout/PictureStrips"/>
    <dgm:cxn modelId="{21F19AC9-2483-4C26-98FF-E7215370AB7F}" type="presParOf" srcId="{52833863-94F5-4F83-A0C9-E08C156F7DB9}" destId="{364B6AB3-E12D-44BA-91B5-1E25B085E8CD}" srcOrd="1" destOrd="0" presId="urn:microsoft.com/office/officeart/2008/layout/PictureStrips"/>
    <dgm:cxn modelId="{7DC9C1A3-BD4E-4417-AFAC-B40C7A203DFD}" type="presParOf" srcId="{52833863-94F5-4F83-A0C9-E08C156F7DB9}" destId="{50A87373-19BE-4AC0-A99F-88D17D13D9D2}" srcOrd="2" destOrd="0" presId="urn:microsoft.com/office/officeart/2008/layout/PictureStrips"/>
    <dgm:cxn modelId="{E05C0216-963D-4B73-9977-9DF3A2A5774F}" type="presParOf" srcId="{50A87373-19BE-4AC0-A99F-88D17D13D9D2}" destId="{2CFF5623-48AD-432B-88E0-8DD0E9428652}" srcOrd="0" destOrd="0" presId="urn:microsoft.com/office/officeart/2008/layout/PictureStrips"/>
    <dgm:cxn modelId="{CC695E1E-A18D-4C05-A4B5-216F36D3BC3D}" type="presParOf" srcId="{50A87373-19BE-4AC0-A99F-88D17D13D9D2}" destId="{B5261BF4-D020-442D-ADE4-0EC590985D9D}" srcOrd="1" destOrd="0" presId="urn:microsoft.com/office/officeart/2008/layout/PictureStrips"/>
    <dgm:cxn modelId="{884FB759-A69A-4CAA-BEAA-D3856F64EAE1}" type="presParOf" srcId="{52833863-94F5-4F83-A0C9-E08C156F7DB9}" destId="{85D8E8CE-630B-472C-B6D2-D93E62787644}" srcOrd="3" destOrd="0" presId="urn:microsoft.com/office/officeart/2008/layout/PictureStrips"/>
    <dgm:cxn modelId="{AC9C8286-9DAE-42C3-912B-4C35AB012E55}" type="presParOf" srcId="{52833863-94F5-4F83-A0C9-E08C156F7DB9}" destId="{8E38A602-2933-4A53-9E88-454B5620A320}" srcOrd="4" destOrd="0" presId="urn:microsoft.com/office/officeart/2008/layout/PictureStrips"/>
    <dgm:cxn modelId="{E3256BFA-23B1-4766-AA41-1F8DE1771D7E}" type="presParOf" srcId="{8E38A602-2933-4A53-9E88-454B5620A320}" destId="{33DE2936-1F02-4D94-8FDB-47A67D544B20}" srcOrd="0" destOrd="0" presId="urn:microsoft.com/office/officeart/2008/layout/PictureStrips"/>
    <dgm:cxn modelId="{992C9CBF-9EBA-46F7-976D-A8AEC04B540C}" type="presParOf" srcId="{8E38A602-2933-4A53-9E88-454B5620A320}" destId="{6BB574C2-D731-4D5F-8F09-1825B754DF0D}" srcOrd="1" destOrd="0" presId="urn:microsoft.com/office/officeart/2008/layout/PictureStrips"/>
    <dgm:cxn modelId="{7E8A1044-4DA2-4E9A-A4B0-43DFFFC555C9}" type="presParOf" srcId="{52833863-94F5-4F83-A0C9-E08C156F7DB9}" destId="{792AA20F-B4D7-4661-A104-A0424BA44706}" srcOrd="5" destOrd="0" presId="urn:microsoft.com/office/officeart/2008/layout/PictureStrips"/>
    <dgm:cxn modelId="{AA322DBD-8A2E-453E-940A-B2A42057EB55}" type="presParOf" srcId="{52833863-94F5-4F83-A0C9-E08C156F7DB9}" destId="{150BDE8A-FE11-4F16-A35B-A679451F29D7}" srcOrd="6" destOrd="0" presId="urn:microsoft.com/office/officeart/2008/layout/PictureStrips"/>
    <dgm:cxn modelId="{9E5B9A31-DB08-44CB-90F0-1293D763A4E5}" type="presParOf" srcId="{150BDE8A-FE11-4F16-A35B-A679451F29D7}" destId="{87F16B1B-BC2E-4667-8659-A62C3125AE93}" srcOrd="0" destOrd="0" presId="urn:microsoft.com/office/officeart/2008/layout/PictureStrips"/>
    <dgm:cxn modelId="{A8C08DEC-15F6-480C-ACC4-65130EF31830}" type="presParOf" srcId="{150BDE8A-FE11-4F16-A35B-A679451F29D7}" destId="{1EAFF150-95FC-49C3-9794-DA5F5605416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AEAD5B-B392-4C9A-813A-25EB298828B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ZA"/>
        </a:p>
      </dgm:t>
    </dgm:pt>
    <dgm:pt modelId="{CE753076-1E2A-4C39-B5AA-A857F00C3461}">
      <dgm:prSet/>
      <dgm:spPr>
        <a:solidFill>
          <a:schemeClr val="bg2">
            <a:alpha val="40000"/>
          </a:schemeClr>
        </a:solidFill>
      </dgm:spPr>
      <dgm:t>
        <a:bodyPr/>
        <a:lstStyle/>
        <a:p>
          <a:pPr algn="ctr"/>
          <a:r>
            <a:rPr lang="en-ZA" altLang="en-US" dirty="0">
              <a:latin typeface="+mn-lt"/>
            </a:rPr>
            <a:t>What is Turnover Tax? </a:t>
          </a:r>
        </a:p>
      </dgm:t>
    </dgm:pt>
    <dgm:pt modelId="{B1D3FE7B-F1AE-42ED-A6F8-34A0A5760666}" type="parTrans" cxnId="{A2E1E385-868C-4FD0-AB4A-5F9CCA794251}">
      <dgm:prSet/>
      <dgm:spPr/>
      <dgm:t>
        <a:bodyPr/>
        <a:lstStyle/>
        <a:p>
          <a:endParaRPr lang="en-US">
            <a:latin typeface="+mn-lt"/>
          </a:endParaRPr>
        </a:p>
      </dgm:t>
    </dgm:pt>
    <dgm:pt modelId="{DB7E54B2-1353-486F-8064-9E7C58E11EF8}" type="sibTrans" cxnId="{A2E1E385-868C-4FD0-AB4A-5F9CCA794251}">
      <dgm:prSet/>
      <dgm:spPr/>
      <dgm:t>
        <a:bodyPr/>
        <a:lstStyle/>
        <a:p>
          <a:endParaRPr lang="en-US">
            <a:latin typeface="+mn-lt"/>
          </a:endParaRPr>
        </a:p>
      </dgm:t>
    </dgm:pt>
    <dgm:pt modelId="{52833863-94F5-4F83-A0C9-E08C156F7DB9}" type="pres">
      <dgm:prSet presAssocID="{F3AEAD5B-B392-4C9A-813A-25EB298828B6}" presName="Name0" presStyleCnt="0">
        <dgm:presLayoutVars>
          <dgm:dir/>
          <dgm:resizeHandles val="exact"/>
        </dgm:presLayoutVars>
      </dgm:prSet>
      <dgm:spPr/>
    </dgm:pt>
    <dgm:pt modelId="{150BDE8A-FE11-4F16-A35B-A679451F29D7}" type="pres">
      <dgm:prSet presAssocID="{CE753076-1E2A-4C39-B5AA-A857F00C3461}" presName="composite" presStyleCnt="0"/>
      <dgm:spPr/>
    </dgm:pt>
    <dgm:pt modelId="{87F16B1B-BC2E-4667-8659-A62C3125AE93}" type="pres">
      <dgm:prSet presAssocID="{CE753076-1E2A-4C39-B5AA-A857F00C3461}" presName="rect1" presStyleLbl="trAlignAcc1" presStyleIdx="0" presStyleCnt="1" custScaleX="107540">
        <dgm:presLayoutVars>
          <dgm:bulletEnabled val="1"/>
        </dgm:presLayoutVars>
      </dgm:prSet>
      <dgm:spPr/>
    </dgm:pt>
    <dgm:pt modelId="{1EAFF150-95FC-49C3-9794-DA5F56054162}" type="pres">
      <dgm:prSet presAssocID="{CE753076-1E2A-4C39-B5AA-A857F00C3461}" presName="rect2" presStyleLbl="fgImgPlace1" presStyleIdx="0" presStyleCnt="1"/>
      <dgm:spPr>
        <a:blipFill rotWithShape="1">
          <a:blip xmlns:r="http://schemas.openxmlformats.org/officeDocument/2006/relationships" r:embed="rId1"/>
          <a:stretch>
            <a:fillRect/>
          </a:stretch>
        </a:blipFill>
      </dgm:spPr>
    </dgm:pt>
  </dgm:ptLst>
  <dgm:cxnLst>
    <dgm:cxn modelId="{666B7923-35ED-40E0-9F3C-13B962EBBF28}" type="presOf" srcId="{CE753076-1E2A-4C39-B5AA-A857F00C3461}" destId="{87F16B1B-BC2E-4667-8659-A62C3125AE93}" srcOrd="0" destOrd="0" presId="urn:microsoft.com/office/officeart/2008/layout/PictureStrips"/>
    <dgm:cxn modelId="{C2956C74-E224-461E-B0EC-CA09D650FD3E}" type="presOf" srcId="{F3AEAD5B-B392-4C9A-813A-25EB298828B6}" destId="{52833863-94F5-4F83-A0C9-E08C156F7DB9}" srcOrd="0" destOrd="0" presId="urn:microsoft.com/office/officeart/2008/layout/PictureStrips"/>
    <dgm:cxn modelId="{A2E1E385-868C-4FD0-AB4A-5F9CCA794251}" srcId="{F3AEAD5B-B392-4C9A-813A-25EB298828B6}" destId="{CE753076-1E2A-4C39-B5AA-A857F00C3461}" srcOrd="0" destOrd="0" parTransId="{B1D3FE7B-F1AE-42ED-A6F8-34A0A5760666}" sibTransId="{DB7E54B2-1353-486F-8064-9E7C58E11EF8}"/>
    <dgm:cxn modelId="{AA322DBD-8A2E-453E-940A-B2A42057EB55}" type="presParOf" srcId="{52833863-94F5-4F83-A0C9-E08C156F7DB9}" destId="{150BDE8A-FE11-4F16-A35B-A679451F29D7}" srcOrd="0" destOrd="0" presId="urn:microsoft.com/office/officeart/2008/layout/PictureStrips"/>
    <dgm:cxn modelId="{9E5B9A31-DB08-44CB-90F0-1293D763A4E5}" type="presParOf" srcId="{150BDE8A-FE11-4F16-A35B-A679451F29D7}" destId="{87F16B1B-BC2E-4667-8659-A62C3125AE93}" srcOrd="0" destOrd="0" presId="urn:microsoft.com/office/officeart/2008/layout/PictureStrips"/>
    <dgm:cxn modelId="{A8C08DEC-15F6-480C-ACC4-65130EF31830}" type="presParOf" srcId="{150BDE8A-FE11-4F16-A35B-A679451F29D7}" destId="{1EAFF150-95FC-49C3-9794-DA5F5605416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0E8D91D-1A02-4508-BECC-BA9C9EB4ABBD}"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ZA"/>
        </a:p>
      </dgm:t>
    </dgm:pt>
    <dgm:pt modelId="{8E5D0A91-AC8D-41CA-9348-6772EBAC13DB}">
      <dgm:prSet custT="1"/>
      <dgm:spPr/>
      <dgm:t>
        <a:bodyPr/>
        <a:lstStyle/>
        <a:p>
          <a:pPr algn="ctr" rtl="0">
            <a:lnSpc>
              <a:spcPct val="150000"/>
            </a:lnSpc>
          </a:pPr>
          <a:r>
            <a:rPr lang="en-ZA" altLang="en-US" sz="1600" b="1" dirty="0">
              <a:solidFill>
                <a:schemeClr val="bg1"/>
              </a:solidFill>
              <a:effectLst/>
              <a:latin typeface="Calibri" panose="020F0502020204030204" pitchFamily="34" charset="0"/>
            </a:rPr>
            <a:t>Record keeping too much of a burden or too expensive</a:t>
          </a:r>
          <a:endParaRPr lang="en-ZA" sz="1600" b="1" dirty="0">
            <a:solidFill>
              <a:schemeClr val="bg1"/>
            </a:solidFill>
            <a:latin typeface="Calibri" panose="020F0502020204030204" pitchFamily="34" charset="0"/>
          </a:endParaRPr>
        </a:p>
      </dgm:t>
    </dgm:pt>
    <dgm:pt modelId="{B3A072C6-C6CC-4F78-9220-400C82D2CE43}" type="sibTrans" cxnId="{C23B045F-8CD9-4084-9B1A-687F5F21D4D0}">
      <dgm:prSet/>
      <dgm:spPr/>
      <dgm:t>
        <a:bodyPr/>
        <a:lstStyle/>
        <a:p>
          <a:endParaRPr lang="en-ZA"/>
        </a:p>
      </dgm:t>
    </dgm:pt>
    <dgm:pt modelId="{E6C3A9CB-E1C7-45E9-855E-6D4EB17D1C48}" type="parTrans" cxnId="{C23B045F-8CD9-4084-9B1A-687F5F21D4D0}">
      <dgm:prSet/>
      <dgm:spPr/>
      <dgm:t>
        <a:bodyPr/>
        <a:lstStyle/>
        <a:p>
          <a:endParaRPr lang="en-ZA"/>
        </a:p>
      </dgm:t>
    </dgm:pt>
    <dgm:pt modelId="{6825FE0C-FA42-4811-82A9-095E2BDAB794}">
      <dgm:prSet custT="1"/>
      <dgm:spPr/>
      <dgm:t>
        <a:bodyPr/>
        <a:lstStyle/>
        <a:p>
          <a:pPr rtl="0">
            <a:lnSpc>
              <a:spcPct val="150000"/>
            </a:lnSpc>
          </a:pPr>
          <a:r>
            <a:rPr lang="en-ZA" altLang="en-US" sz="1600" b="1" dirty="0">
              <a:solidFill>
                <a:schemeClr val="bg1"/>
              </a:solidFill>
              <a:effectLst/>
              <a:latin typeface="Calibri" panose="020F0502020204030204" pitchFamily="34" charset="0"/>
            </a:rPr>
            <a:t>Current tax system is technically too difficult to comply with</a:t>
          </a:r>
          <a:endParaRPr lang="en-ZA" sz="1600" b="1" dirty="0">
            <a:solidFill>
              <a:schemeClr val="bg1"/>
            </a:solidFill>
            <a:latin typeface="Calibri" panose="020F0502020204030204" pitchFamily="34" charset="0"/>
          </a:endParaRPr>
        </a:p>
      </dgm:t>
    </dgm:pt>
    <dgm:pt modelId="{0472D797-4B6A-445B-8FF4-181889F36C24}" type="sibTrans" cxnId="{ADA27674-A9ED-4BC9-BBE1-E89A0A131B83}">
      <dgm:prSet/>
      <dgm:spPr/>
      <dgm:t>
        <a:bodyPr/>
        <a:lstStyle/>
        <a:p>
          <a:endParaRPr lang="en-ZA"/>
        </a:p>
      </dgm:t>
    </dgm:pt>
    <dgm:pt modelId="{FDAC0D9B-BA99-4B40-98B4-7284FC0DBEB4}" type="parTrans" cxnId="{ADA27674-A9ED-4BC9-BBE1-E89A0A131B83}">
      <dgm:prSet/>
      <dgm:spPr/>
      <dgm:t>
        <a:bodyPr/>
        <a:lstStyle/>
        <a:p>
          <a:endParaRPr lang="en-ZA"/>
        </a:p>
      </dgm:t>
    </dgm:pt>
    <dgm:pt modelId="{609C7423-9C4D-4954-8454-8FBBB9815CE3}">
      <dgm:prSet custT="1"/>
      <dgm:spPr/>
      <dgm:t>
        <a:bodyPr/>
        <a:lstStyle/>
        <a:p>
          <a:pPr rtl="0">
            <a:lnSpc>
              <a:spcPct val="150000"/>
            </a:lnSpc>
          </a:pPr>
          <a:r>
            <a:rPr lang="en-ZA" altLang="en-US" sz="1600" b="1" dirty="0">
              <a:solidFill>
                <a:schemeClr val="bg1"/>
              </a:solidFill>
              <a:effectLst/>
              <a:latin typeface="Calibri" panose="020F0502020204030204" pitchFamily="34" charset="0"/>
            </a:rPr>
            <a:t>Costly to hire a tax practitioner to meet the requirements of the current tax system</a:t>
          </a:r>
          <a:endParaRPr lang="en-ZA" sz="1600" b="1" dirty="0">
            <a:solidFill>
              <a:schemeClr val="bg1"/>
            </a:solidFill>
            <a:latin typeface="Calibri" panose="020F0502020204030204" pitchFamily="34" charset="0"/>
          </a:endParaRPr>
        </a:p>
      </dgm:t>
    </dgm:pt>
    <dgm:pt modelId="{F2EB7996-FD8E-4863-996C-4A5E0E296EDC}" type="sibTrans" cxnId="{48187CE5-F713-48BA-933A-F29912ED5F19}">
      <dgm:prSet/>
      <dgm:spPr/>
      <dgm:t>
        <a:bodyPr/>
        <a:lstStyle/>
        <a:p>
          <a:endParaRPr lang="en-ZA"/>
        </a:p>
      </dgm:t>
    </dgm:pt>
    <dgm:pt modelId="{ADF08614-8851-4976-A9CD-046B32C59AD4}" type="parTrans" cxnId="{48187CE5-F713-48BA-933A-F29912ED5F19}">
      <dgm:prSet/>
      <dgm:spPr/>
      <dgm:t>
        <a:bodyPr/>
        <a:lstStyle/>
        <a:p>
          <a:endParaRPr lang="en-ZA"/>
        </a:p>
      </dgm:t>
    </dgm:pt>
    <dgm:pt modelId="{C723FF33-2399-41A2-913A-D912F236CEC7}">
      <dgm:prSet custT="1"/>
      <dgm:spPr/>
      <dgm:t>
        <a:bodyPr/>
        <a:lstStyle/>
        <a:p>
          <a:pPr rtl="0">
            <a:lnSpc>
              <a:spcPct val="150000"/>
            </a:lnSpc>
          </a:pPr>
          <a:r>
            <a:rPr lang="en-ZA" altLang="en-US" sz="1600" b="1" dirty="0">
              <a:solidFill>
                <a:schemeClr val="bg1"/>
              </a:solidFill>
              <a:effectLst/>
              <a:latin typeface="Calibri" panose="020F0502020204030204" pitchFamily="34" charset="0"/>
            </a:rPr>
            <a:t>If business is in a “assessed loss” situation it may be better to stay in the current tax system</a:t>
          </a:r>
          <a:endParaRPr lang="en-ZA" sz="1600" b="1" dirty="0">
            <a:solidFill>
              <a:schemeClr val="bg1"/>
            </a:solidFill>
            <a:latin typeface="Calibri" panose="020F0502020204030204" pitchFamily="34" charset="0"/>
          </a:endParaRPr>
        </a:p>
      </dgm:t>
    </dgm:pt>
    <dgm:pt modelId="{058959FF-EE05-4228-8BA1-71D438C3A36B}" type="sibTrans" cxnId="{D575496D-EC83-4780-B334-026A3935486B}">
      <dgm:prSet/>
      <dgm:spPr/>
      <dgm:t>
        <a:bodyPr/>
        <a:lstStyle/>
        <a:p>
          <a:endParaRPr lang="en-ZA"/>
        </a:p>
      </dgm:t>
    </dgm:pt>
    <dgm:pt modelId="{1E465A9C-62E9-494D-82B2-6AFAF5DA20CD}" type="parTrans" cxnId="{D575496D-EC83-4780-B334-026A3935486B}">
      <dgm:prSet/>
      <dgm:spPr/>
      <dgm:t>
        <a:bodyPr/>
        <a:lstStyle/>
        <a:p>
          <a:endParaRPr lang="en-ZA"/>
        </a:p>
      </dgm:t>
    </dgm:pt>
    <dgm:pt modelId="{1CA952B0-4A5A-47C3-B811-C80DBF722267}" type="pres">
      <dgm:prSet presAssocID="{E0E8D91D-1A02-4508-BECC-BA9C9EB4ABBD}" presName="matrix" presStyleCnt="0">
        <dgm:presLayoutVars>
          <dgm:chMax val="1"/>
          <dgm:dir/>
          <dgm:resizeHandles val="exact"/>
        </dgm:presLayoutVars>
      </dgm:prSet>
      <dgm:spPr/>
    </dgm:pt>
    <dgm:pt modelId="{C2FB7B03-FD07-44C9-B00F-121AAAF558B2}" type="pres">
      <dgm:prSet presAssocID="{E0E8D91D-1A02-4508-BECC-BA9C9EB4ABBD}" presName="axisShape" presStyleLbl="bgShp" presStyleIdx="0" presStyleCnt="1"/>
      <dgm:spPr/>
    </dgm:pt>
    <dgm:pt modelId="{85D4F9ED-BE97-4206-9112-83BA98D6E87F}" type="pres">
      <dgm:prSet presAssocID="{E0E8D91D-1A02-4508-BECC-BA9C9EB4ABBD}" presName="rect1" presStyleLbl="node1" presStyleIdx="0" presStyleCnt="4">
        <dgm:presLayoutVars>
          <dgm:chMax val="0"/>
          <dgm:chPref val="0"/>
          <dgm:bulletEnabled val="1"/>
        </dgm:presLayoutVars>
      </dgm:prSet>
      <dgm:spPr/>
    </dgm:pt>
    <dgm:pt modelId="{833C86CD-1361-4DD2-8B72-7DB02C67028E}" type="pres">
      <dgm:prSet presAssocID="{E0E8D91D-1A02-4508-BECC-BA9C9EB4ABBD}" presName="rect2" presStyleLbl="node1" presStyleIdx="1" presStyleCnt="4">
        <dgm:presLayoutVars>
          <dgm:chMax val="0"/>
          <dgm:chPref val="0"/>
          <dgm:bulletEnabled val="1"/>
        </dgm:presLayoutVars>
      </dgm:prSet>
      <dgm:spPr/>
    </dgm:pt>
    <dgm:pt modelId="{AEE7DA93-2A74-453D-BC0C-C4B90B9BE80C}" type="pres">
      <dgm:prSet presAssocID="{E0E8D91D-1A02-4508-BECC-BA9C9EB4ABBD}" presName="rect3" presStyleLbl="node1" presStyleIdx="2" presStyleCnt="4">
        <dgm:presLayoutVars>
          <dgm:chMax val="0"/>
          <dgm:chPref val="0"/>
          <dgm:bulletEnabled val="1"/>
        </dgm:presLayoutVars>
      </dgm:prSet>
      <dgm:spPr/>
    </dgm:pt>
    <dgm:pt modelId="{2007C5D0-A84A-4B3A-8ADD-15FF6B35F0CD}" type="pres">
      <dgm:prSet presAssocID="{E0E8D91D-1A02-4508-BECC-BA9C9EB4ABBD}" presName="rect4" presStyleLbl="node1" presStyleIdx="3" presStyleCnt="4">
        <dgm:presLayoutVars>
          <dgm:chMax val="0"/>
          <dgm:chPref val="0"/>
          <dgm:bulletEnabled val="1"/>
        </dgm:presLayoutVars>
      </dgm:prSet>
      <dgm:spPr/>
    </dgm:pt>
  </dgm:ptLst>
  <dgm:cxnLst>
    <dgm:cxn modelId="{97E87D27-3DA1-49EC-B1CF-2C81BC0AF06A}" type="presOf" srcId="{C723FF33-2399-41A2-913A-D912F236CEC7}" destId="{2007C5D0-A84A-4B3A-8ADD-15FF6B35F0CD}" srcOrd="0" destOrd="0" presId="urn:microsoft.com/office/officeart/2005/8/layout/matrix2"/>
    <dgm:cxn modelId="{CE133434-FE35-431B-95B3-472AF9266948}" type="presOf" srcId="{8E5D0A91-AC8D-41CA-9348-6772EBAC13DB}" destId="{85D4F9ED-BE97-4206-9112-83BA98D6E87F}" srcOrd="0" destOrd="0" presId="urn:microsoft.com/office/officeart/2005/8/layout/matrix2"/>
    <dgm:cxn modelId="{8ACC2D36-78A3-44B3-BC64-CC397EDCFD14}" type="presOf" srcId="{6825FE0C-FA42-4811-82A9-095E2BDAB794}" destId="{833C86CD-1361-4DD2-8B72-7DB02C67028E}" srcOrd="0" destOrd="0" presId="urn:microsoft.com/office/officeart/2005/8/layout/matrix2"/>
    <dgm:cxn modelId="{C23B045F-8CD9-4084-9B1A-687F5F21D4D0}" srcId="{E0E8D91D-1A02-4508-BECC-BA9C9EB4ABBD}" destId="{8E5D0A91-AC8D-41CA-9348-6772EBAC13DB}" srcOrd="0" destOrd="0" parTransId="{E6C3A9CB-E1C7-45E9-855E-6D4EB17D1C48}" sibTransId="{B3A072C6-C6CC-4F78-9220-400C82D2CE43}"/>
    <dgm:cxn modelId="{D575496D-EC83-4780-B334-026A3935486B}" srcId="{E0E8D91D-1A02-4508-BECC-BA9C9EB4ABBD}" destId="{C723FF33-2399-41A2-913A-D912F236CEC7}" srcOrd="3" destOrd="0" parTransId="{1E465A9C-62E9-494D-82B2-6AFAF5DA20CD}" sibTransId="{058959FF-EE05-4228-8BA1-71D438C3A36B}"/>
    <dgm:cxn modelId="{ADA27674-A9ED-4BC9-BBE1-E89A0A131B83}" srcId="{E0E8D91D-1A02-4508-BECC-BA9C9EB4ABBD}" destId="{6825FE0C-FA42-4811-82A9-095E2BDAB794}" srcOrd="1" destOrd="0" parTransId="{FDAC0D9B-BA99-4B40-98B4-7284FC0DBEB4}" sibTransId="{0472D797-4B6A-445B-8FF4-181889F36C24}"/>
    <dgm:cxn modelId="{D37567DD-5F94-4F9D-BB94-EF18D532D553}" type="presOf" srcId="{609C7423-9C4D-4954-8454-8FBBB9815CE3}" destId="{AEE7DA93-2A74-453D-BC0C-C4B90B9BE80C}" srcOrd="0" destOrd="0" presId="urn:microsoft.com/office/officeart/2005/8/layout/matrix2"/>
    <dgm:cxn modelId="{48187CE5-F713-48BA-933A-F29912ED5F19}" srcId="{E0E8D91D-1A02-4508-BECC-BA9C9EB4ABBD}" destId="{609C7423-9C4D-4954-8454-8FBBB9815CE3}" srcOrd="2" destOrd="0" parTransId="{ADF08614-8851-4976-A9CD-046B32C59AD4}" sibTransId="{F2EB7996-FD8E-4863-996C-4A5E0E296EDC}"/>
    <dgm:cxn modelId="{2E26E9EC-BC89-4DF0-81A2-D2093BE29718}" type="presOf" srcId="{E0E8D91D-1A02-4508-BECC-BA9C9EB4ABBD}" destId="{1CA952B0-4A5A-47C3-B811-C80DBF722267}" srcOrd="0" destOrd="0" presId="urn:microsoft.com/office/officeart/2005/8/layout/matrix2"/>
    <dgm:cxn modelId="{E7226A05-BA52-4B9F-98A6-D6F58A2C2F02}" type="presParOf" srcId="{1CA952B0-4A5A-47C3-B811-C80DBF722267}" destId="{C2FB7B03-FD07-44C9-B00F-121AAAF558B2}" srcOrd="0" destOrd="0" presId="urn:microsoft.com/office/officeart/2005/8/layout/matrix2"/>
    <dgm:cxn modelId="{CE9882FA-9602-4F00-85FD-E73A0F36C36C}" type="presParOf" srcId="{1CA952B0-4A5A-47C3-B811-C80DBF722267}" destId="{85D4F9ED-BE97-4206-9112-83BA98D6E87F}" srcOrd="1" destOrd="0" presId="urn:microsoft.com/office/officeart/2005/8/layout/matrix2"/>
    <dgm:cxn modelId="{522B4AEE-548A-475F-84B9-303973F1D836}" type="presParOf" srcId="{1CA952B0-4A5A-47C3-B811-C80DBF722267}" destId="{833C86CD-1361-4DD2-8B72-7DB02C67028E}" srcOrd="2" destOrd="0" presId="urn:microsoft.com/office/officeart/2005/8/layout/matrix2"/>
    <dgm:cxn modelId="{70D6AF72-F5A8-4A01-B112-963F76C7E8FF}" type="presParOf" srcId="{1CA952B0-4A5A-47C3-B811-C80DBF722267}" destId="{AEE7DA93-2A74-453D-BC0C-C4B90B9BE80C}" srcOrd="3" destOrd="0" presId="urn:microsoft.com/office/officeart/2005/8/layout/matrix2"/>
    <dgm:cxn modelId="{F8EE63FB-42B6-4D15-9596-0D2D575D44C9}" type="presParOf" srcId="{1CA952B0-4A5A-47C3-B811-C80DBF722267}" destId="{2007C5D0-A84A-4B3A-8ADD-15FF6B35F0CD}"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C24BD-BB61-4D60-9E05-963B67F35E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ZA"/>
        </a:p>
      </dgm:t>
    </dgm:pt>
    <dgm:pt modelId="{089AFA5F-C1AB-46D5-89BF-53F68FCAD7AF}">
      <dgm:prSet custT="1"/>
      <dgm:spPr/>
      <dgm:t>
        <a:bodyPr/>
        <a:lstStyle/>
        <a:p>
          <a:pPr rtl="0"/>
          <a:r>
            <a:rPr lang="en-ZA" sz="2200" b="1" dirty="0"/>
            <a:t>Date of Receipt</a:t>
          </a:r>
        </a:p>
      </dgm:t>
    </dgm:pt>
    <dgm:pt modelId="{7652D7E1-4FD9-4DCF-BDD7-7B3E6D20AF4D}" type="parTrans" cxnId="{31D5C104-F2C0-41D2-AD27-9EEC446D9EC3}">
      <dgm:prSet/>
      <dgm:spPr/>
      <dgm:t>
        <a:bodyPr/>
        <a:lstStyle/>
        <a:p>
          <a:endParaRPr lang="en-ZA" sz="2200"/>
        </a:p>
      </dgm:t>
    </dgm:pt>
    <dgm:pt modelId="{C6430F57-D62D-43F6-AC84-C3B6320101BE}" type="sibTrans" cxnId="{31D5C104-F2C0-41D2-AD27-9EEC446D9EC3}">
      <dgm:prSet/>
      <dgm:spPr/>
      <dgm:t>
        <a:bodyPr/>
        <a:lstStyle/>
        <a:p>
          <a:endParaRPr lang="en-ZA" sz="2200"/>
        </a:p>
      </dgm:t>
    </dgm:pt>
    <dgm:pt modelId="{20501E92-4368-4F76-AEF8-67BBC308F2E2}">
      <dgm:prSet custT="1"/>
      <dgm:spPr/>
      <dgm:t>
        <a:bodyPr/>
        <a:lstStyle/>
        <a:p>
          <a:pPr rtl="0"/>
          <a:r>
            <a:rPr lang="en-ZA" sz="2200" dirty="0"/>
            <a:t>Amount actually received</a:t>
          </a:r>
        </a:p>
      </dgm:t>
    </dgm:pt>
    <dgm:pt modelId="{395729B7-3419-42C0-84A2-D40271D165B7}" type="parTrans" cxnId="{1804C253-C634-401C-8CD4-84B31C16BF27}">
      <dgm:prSet/>
      <dgm:spPr/>
      <dgm:t>
        <a:bodyPr/>
        <a:lstStyle/>
        <a:p>
          <a:endParaRPr lang="en-ZA" sz="2200"/>
        </a:p>
      </dgm:t>
    </dgm:pt>
    <dgm:pt modelId="{77776413-68D8-49A4-9E98-708BB108CFEB}" type="sibTrans" cxnId="{1804C253-C634-401C-8CD4-84B31C16BF27}">
      <dgm:prSet/>
      <dgm:spPr/>
      <dgm:t>
        <a:bodyPr/>
        <a:lstStyle/>
        <a:p>
          <a:endParaRPr lang="en-ZA" sz="2200"/>
        </a:p>
      </dgm:t>
    </dgm:pt>
    <dgm:pt modelId="{FB7AB7D7-2B98-41E8-AB36-1EC844ECC34F}">
      <dgm:prSet custT="1"/>
      <dgm:spPr/>
      <dgm:t>
        <a:bodyPr/>
        <a:lstStyle/>
        <a:p>
          <a:pPr rtl="0"/>
          <a:r>
            <a:rPr lang="en-ZA" sz="2200" dirty="0"/>
            <a:t>For the benefit of that person</a:t>
          </a:r>
        </a:p>
      </dgm:t>
    </dgm:pt>
    <dgm:pt modelId="{D5C8B09A-7764-4DBE-AC20-1D5103C0E193}" type="parTrans" cxnId="{7EC14B5D-B975-4590-9EB3-D54A1E585A9F}">
      <dgm:prSet/>
      <dgm:spPr/>
      <dgm:t>
        <a:bodyPr/>
        <a:lstStyle/>
        <a:p>
          <a:endParaRPr lang="en-ZA" sz="2200"/>
        </a:p>
      </dgm:t>
    </dgm:pt>
    <dgm:pt modelId="{71F4323C-C627-4F42-9C6E-D08926422B55}" type="sibTrans" cxnId="{7EC14B5D-B975-4590-9EB3-D54A1E585A9F}">
      <dgm:prSet/>
      <dgm:spPr/>
      <dgm:t>
        <a:bodyPr/>
        <a:lstStyle/>
        <a:p>
          <a:endParaRPr lang="en-ZA" sz="2200"/>
        </a:p>
      </dgm:t>
    </dgm:pt>
    <dgm:pt modelId="{2DA0BA41-BCCF-41F7-A6C8-B556A1DB4FEE}">
      <dgm:prSet custT="1"/>
      <dgm:spPr/>
      <dgm:t>
        <a:bodyPr/>
        <a:lstStyle/>
        <a:p>
          <a:pPr rtl="0"/>
          <a:r>
            <a:rPr lang="en-ZA" sz="2200" b="1" dirty="0"/>
            <a:t>Date of Accrual</a:t>
          </a:r>
        </a:p>
      </dgm:t>
    </dgm:pt>
    <dgm:pt modelId="{08AB1B77-0E12-42B7-9A9F-F3BB7D8000AA}" type="parTrans" cxnId="{9F85A302-2551-4641-AF44-13A9032D82FC}">
      <dgm:prSet/>
      <dgm:spPr/>
      <dgm:t>
        <a:bodyPr/>
        <a:lstStyle/>
        <a:p>
          <a:endParaRPr lang="en-ZA" sz="2200"/>
        </a:p>
      </dgm:t>
    </dgm:pt>
    <dgm:pt modelId="{D1590551-38C5-4F56-8C5C-78C2D27FBC41}" type="sibTrans" cxnId="{9F85A302-2551-4641-AF44-13A9032D82FC}">
      <dgm:prSet/>
      <dgm:spPr/>
      <dgm:t>
        <a:bodyPr/>
        <a:lstStyle/>
        <a:p>
          <a:endParaRPr lang="en-ZA" sz="2200"/>
        </a:p>
      </dgm:t>
    </dgm:pt>
    <dgm:pt modelId="{69769A75-03F7-4E58-A6E1-90A5CE5ECCCE}">
      <dgm:prSet custT="1"/>
      <dgm:spPr/>
      <dgm:t>
        <a:bodyPr/>
        <a:lstStyle/>
        <a:p>
          <a:pPr rtl="0"/>
          <a:r>
            <a:rPr lang="en-ZA" sz="2200" dirty="0"/>
            <a:t>Became entitled to</a:t>
          </a:r>
        </a:p>
      </dgm:t>
    </dgm:pt>
    <dgm:pt modelId="{F9001134-00BF-46F3-A948-5E70E5E34983}" type="parTrans" cxnId="{8D28CBA9-F047-448B-B246-6A6E14F2DDFA}">
      <dgm:prSet/>
      <dgm:spPr/>
      <dgm:t>
        <a:bodyPr/>
        <a:lstStyle/>
        <a:p>
          <a:endParaRPr lang="en-ZA" sz="2200"/>
        </a:p>
      </dgm:t>
    </dgm:pt>
    <dgm:pt modelId="{E5B79381-E31E-4ABD-9A77-2D74F647FBD3}" type="sibTrans" cxnId="{8D28CBA9-F047-448B-B246-6A6E14F2DDFA}">
      <dgm:prSet/>
      <dgm:spPr/>
      <dgm:t>
        <a:bodyPr/>
        <a:lstStyle/>
        <a:p>
          <a:endParaRPr lang="en-ZA" sz="2200"/>
        </a:p>
      </dgm:t>
    </dgm:pt>
    <dgm:pt modelId="{3BA9E3C5-DF7D-4C79-8432-853CAA14DB8E}">
      <dgm:prSet custT="1"/>
      <dgm:spPr/>
      <dgm:t>
        <a:bodyPr/>
        <a:lstStyle/>
        <a:p>
          <a:pPr rtl="0"/>
          <a:r>
            <a:rPr lang="en-ZA" sz="2200" dirty="0"/>
            <a:t>Not necessarily received</a:t>
          </a:r>
        </a:p>
      </dgm:t>
    </dgm:pt>
    <dgm:pt modelId="{498F3A44-FC59-4EB0-B2FA-E64299DD37A4}" type="parTrans" cxnId="{97CB5F13-E7B9-4025-BC9E-2F16E8EFE978}">
      <dgm:prSet/>
      <dgm:spPr/>
      <dgm:t>
        <a:bodyPr/>
        <a:lstStyle/>
        <a:p>
          <a:endParaRPr lang="en-ZA" sz="2200"/>
        </a:p>
      </dgm:t>
    </dgm:pt>
    <dgm:pt modelId="{D2781D00-474F-4365-B725-DF801603C3C1}" type="sibTrans" cxnId="{97CB5F13-E7B9-4025-BC9E-2F16E8EFE978}">
      <dgm:prSet/>
      <dgm:spPr/>
      <dgm:t>
        <a:bodyPr/>
        <a:lstStyle/>
        <a:p>
          <a:endParaRPr lang="en-ZA" sz="2200"/>
        </a:p>
      </dgm:t>
    </dgm:pt>
    <dgm:pt modelId="{B49164B5-18F3-4CC2-A05B-A0CC27408514}" type="pres">
      <dgm:prSet presAssocID="{608C24BD-BB61-4D60-9E05-963B67F35E24}" presName="linear" presStyleCnt="0">
        <dgm:presLayoutVars>
          <dgm:animLvl val="lvl"/>
          <dgm:resizeHandles val="exact"/>
        </dgm:presLayoutVars>
      </dgm:prSet>
      <dgm:spPr/>
    </dgm:pt>
    <dgm:pt modelId="{845E0CB4-666D-421C-9C36-17E46EB2E9B7}" type="pres">
      <dgm:prSet presAssocID="{089AFA5F-C1AB-46D5-89BF-53F68FCAD7AF}" presName="parentText" presStyleLbl="node1" presStyleIdx="0" presStyleCnt="2" custScaleY="77410" custLinFactNeighborX="-2018" custLinFactNeighborY="-3481">
        <dgm:presLayoutVars>
          <dgm:chMax val="0"/>
          <dgm:bulletEnabled val="1"/>
        </dgm:presLayoutVars>
      </dgm:prSet>
      <dgm:spPr/>
    </dgm:pt>
    <dgm:pt modelId="{032D9F3C-72EE-49E8-95FA-4E8561BD8133}" type="pres">
      <dgm:prSet presAssocID="{089AFA5F-C1AB-46D5-89BF-53F68FCAD7AF}" presName="childText" presStyleLbl="revTx" presStyleIdx="0" presStyleCnt="2">
        <dgm:presLayoutVars>
          <dgm:bulletEnabled val="1"/>
        </dgm:presLayoutVars>
      </dgm:prSet>
      <dgm:spPr/>
    </dgm:pt>
    <dgm:pt modelId="{B66C079E-B4D0-4B9A-8DBE-F203D4DB73FB}" type="pres">
      <dgm:prSet presAssocID="{2DA0BA41-BCCF-41F7-A6C8-B556A1DB4FEE}" presName="parentText" presStyleLbl="node1" presStyleIdx="1" presStyleCnt="2" custScaleY="75335">
        <dgm:presLayoutVars>
          <dgm:chMax val="0"/>
          <dgm:bulletEnabled val="1"/>
        </dgm:presLayoutVars>
      </dgm:prSet>
      <dgm:spPr/>
    </dgm:pt>
    <dgm:pt modelId="{A0058A53-6040-47A8-8793-2E3E44EA3903}" type="pres">
      <dgm:prSet presAssocID="{2DA0BA41-BCCF-41F7-A6C8-B556A1DB4FEE}" presName="childText" presStyleLbl="revTx" presStyleIdx="1" presStyleCnt="2">
        <dgm:presLayoutVars>
          <dgm:bulletEnabled val="1"/>
        </dgm:presLayoutVars>
      </dgm:prSet>
      <dgm:spPr/>
    </dgm:pt>
  </dgm:ptLst>
  <dgm:cxnLst>
    <dgm:cxn modelId="{9F85A302-2551-4641-AF44-13A9032D82FC}" srcId="{608C24BD-BB61-4D60-9E05-963B67F35E24}" destId="{2DA0BA41-BCCF-41F7-A6C8-B556A1DB4FEE}" srcOrd="1" destOrd="0" parTransId="{08AB1B77-0E12-42B7-9A9F-F3BB7D8000AA}" sibTransId="{D1590551-38C5-4F56-8C5C-78C2D27FBC41}"/>
    <dgm:cxn modelId="{7465A903-D131-4C83-ABB5-C73AB45AB7D0}" type="presOf" srcId="{20501E92-4368-4F76-AEF8-67BBC308F2E2}" destId="{032D9F3C-72EE-49E8-95FA-4E8561BD8133}" srcOrd="0" destOrd="0" presId="urn:microsoft.com/office/officeart/2005/8/layout/vList2"/>
    <dgm:cxn modelId="{31D5C104-F2C0-41D2-AD27-9EEC446D9EC3}" srcId="{608C24BD-BB61-4D60-9E05-963B67F35E24}" destId="{089AFA5F-C1AB-46D5-89BF-53F68FCAD7AF}" srcOrd="0" destOrd="0" parTransId="{7652D7E1-4FD9-4DCF-BDD7-7B3E6D20AF4D}" sibTransId="{C6430F57-D62D-43F6-AC84-C3B6320101BE}"/>
    <dgm:cxn modelId="{97CB5F13-E7B9-4025-BC9E-2F16E8EFE978}" srcId="{2DA0BA41-BCCF-41F7-A6C8-B556A1DB4FEE}" destId="{3BA9E3C5-DF7D-4C79-8432-853CAA14DB8E}" srcOrd="1" destOrd="0" parTransId="{498F3A44-FC59-4EB0-B2FA-E64299DD37A4}" sibTransId="{D2781D00-474F-4365-B725-DF801603C3C1}"/>
    <dgm:cxn modelId="{BBF74F33-BA3B-4D2E-9917-5EB09D0D6047}" type="presOf" srcId="{2DA0BA41-BCCF-41F7-A6C8-B556A1DB4FEE}" destId="{B66C079E-B4D0-4B9A-8DBE-F203D4DB73FB}" srcOrd="0" destOrd="0" presId="urn:microsoft.com/office/officeart/2005/8/layout/vList2"/>
    <dgm:cxn modelId="{7DB64337-7488-437E-B467-9A020F5B0B89}" type="presOf" srcId="{608C24BD-BB61-4D60-9E05-963B67F35E24}" destId="{B49164B5-18F3-4CC2-A05B-A0CC27408514}" srcOrd="0" destOrd="0" presId="urn:microsoft.com/office/officeart/2005/8/layout/vList2"/>
    <dgm:cxn modelId="{7EC14B5D-B975-4590-9EB3-D54A1E585A9F}" srcId="{089AFA5F-C1AB-46D5-89BF-53F68FCAD7AF}" destId="{FB7AB7D7-2B98-41E8-AB36-1EC844ECC34F}" srcOrd="1" destOrd="0" parTransId="{D5C8B09A-7764-4DBE-AC20-1D5103C0E193}" sibTransId="{71F4323C-C627-4F42-9C6E-D08926422B55}"/>
    <dgm:cxn modelId="{1A9D6C45-91CA-47E3-960B-A41365BC3567}" type="presOf" srcId="{69769A75-03F7-4E58-A6E1-90A5CE5ECCCE}" destId="{A0058A53-6040-47A8-8793-2E3E44EA3903}" srcOrd="0" destOrd="0" presId="urn:microsoft.com/office/officeart/2005/8/layout/vList2"/>
    <dgm:cxn modelId="{1804C253-C634-401C-8CD4-84B31C16BF27}" srcId="{089AFA5F-C1AB-46D5-89BF-53F68FCAD7AF}" destId="{20501E92-4368-4F76-AEF8-67BBC308F2E2}" srcOrd="0" destOrd="0" parTransId="{395729B7-3419-42C0-84A2-D40271D165B7}" sibTransId="{77776413-68D8-49A4-9E98-708BB108CFEB}"/>
    <dgm:cxn modelId="{296D8D78-AFA2-44E4-80B9-7AC742EE2CA7}" type="presOf" srcId="{3BA9E3C5-DF7D-4C79-8432-853CAA14DB8E}" destId="{A0058A53-6040-47A8-8793-2E3E44EA3903}" srcOrd="0" destOrd="1" presId="urn:microsoft.com/office/officeart/2005/8/layout/vList2"/>
    <dgm:cxn modelId="{8E3F995A-80CE-4638-AA98-4837A6C9C975}" type="presOf" srcId="{FB7AB7D7-2B98-41E8-AB36-1EC844ECC34F}" destId="{032D9F3C-72EE-49E8-95FA-4E8561BD8133}" srcOrd="0" destOrd="1" presId="urn:microsoft.com/office/officeart/2005/8/layout/vList2"/>
    <dgm:cxn modelId="{8D28CBA9-F047-448B-B246-6A6E14F2DDFA}" srcId="{2DA0BA41-BCCF-41F7-A6C8-B556A1DB4FEE}" destId="{69769A75-03F7-4E58-A6E1-90A5CE5ECCCE}" srcOrd="0" destOrd="0" parTransId="{F9001134-00BF-46F3-A948-5E70E5E34983}" sibTransId="{E5B79381-E31E-4ABD-9A77-2D74F647FBD3}"/>
    <dgm:cxn modelId="{3877BCFF-302A-4925-BCD8-08637C23D9B0}" type="presOf" srcId="{089AFA5F-C1AB-46D5-89BF-53F68FCAD7AF}" destId="{845E0CB4-666D-421C-9C36-17E46EB2E9B7}" srcOrd="0" destOrd="0" presId="urn:microsoft.com/office/officeart/2005/8/layout/vList2"/>
    <dgm:cxn modelId="{4C5E1D55-5946-4DD5-9CFA-C0B0368024A9}" type="presParOf" srcId="{B49164B5-18F3-4CC2-A05B-A0CC27408514}" destId="{845E0CB4-666D-421C-9C36-17E46EB2E9B7}" srcOrd="0" destOrd="0" presId="urn:microsoft.com/office/officeart/2005/8/layout/vList2"/>
    <dgm:cxn modelId="{0BFFA55F-F3E4-4FDA-8D1B-1E379494BEEC}" type="presParOf" srcId="{B49164B5-18F3-4CC2-A05B-A0CC27408514}" destId="{032D9F3C-72EE-49E8-95FA-4E8561BD8133}" srcOrd="1" destOrd="0" presId="urn:microsoft.com/office/officeart/2005/8/layout/vList2"/>
    <dgm:cxn modelId="{4A534DDC-DAE8-4EA9-8F6B-75A08875A0F0}" type="presParOf" srcId="{B49164B5-18F3-4CC2-A05B-A0CC27408514}" destId="{B66C079E-B4D0-4B9A-8DBE-F203D4DB73FB}" srcOrd="2" destOrd="0" presId="urn:microsoft.com/office/officeart/2005/8/layout/vList2"/>
    <dgm:cxn modelId="{4C468178-3DF0-41B4-B29F-7EAE2C3AEFEE}" type="presParOf" srcId="{B49164B5-18F3-4CC2-A05B-A0CC27408514}" destId="{A0058A53-6040-47A8-8793-2E3E44EA390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C6D59D-CA51-452C-86D2-1A3E8D4F54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ZA"/>
        </a:p>
      </dgm:t>
    </dgm:pt>
    <dgm:pt modelId="{1E6A249B-AC03-4468-AC8A-3A0A1223E6D3}">
      <dgm:prSet custT="1"/>
      <dgm:spPr/>
      <dgm:t>
        <a:bodyPr/>
        <a:lstStyle/>
        <a:p>
          <a:pPr rtl="0"/>
          <a:r>
            <a:rPr lang="en-ZA" sz="2200" b="1" dirty="0"/>
            <a:t>Ordinarily Resident of RSA</a:t>
          </a:r>
        </a:p>
      </dgm:t>
    </dgm:pt>
    <dgm:pt modelId="{1FB10BFD-F6B3-4EE3-9752-ED523E1D182F}" type="parTrans" cxnId="{448FCF74-28D4-4F99-9115-30E5F2BCCDEA}">
      <dgm:prSet/>
      <dgm:spPr/>
      <dgm:t>
        <a:bodyPr/>
        <a:lstStyle/>
        <a:p>
          <a:endParaRPr lang="en-ZA"/>
        </a:p>
      </dgm:t>
    </dgm:pt>
    <dgm:pt modelId="{835AFF7F-07EB-496B-A0C8-31C304E369DC}" type="sibTrans" cxnId="{448FCF74-28D4-4F99-9115-30E5F2BCCDEA}">
      <dgm:prSet/>
      <dgm:spPr/>
      <dgm:t>
        <a:bodyPr/>
        <a:lstStyle/>
        <a:p>
          <a:endParaRPr lang="en-ZA"/>
        </a:p>
      </dgm:t>
    </dgm:pt>
    <dgm:pt modelId="{C1C24942-4DAB-493C-83B4-A9BB0B1FE9BD}">
      <dgm:prSet custT="1"/>
      <dgm:spPr/>
      <dgm:t>
        <a:bodyPr/>
        <a:lstStyle/>
        <a:p>
          <a:pPr rtl="0"/>
          <a:r>
            <a:rPr lang="en-ZA" sz="2400" dirty="0"/>
            <a:t>Is it his/her permanent home?</a:t>
          </a:r>
        </a:p>
      </dgm:t>
    </dgm:pt>
    <dgm:pt modelId="{5AE583B1-8EDA-4DEA-AD5E-A5DFBA65CCA7}" type="parTrans" cxnId="{32D25E59-4D47-4447-B6E6-B875EA3B873B}">
      <dgm:prSet/>
      <dgm:spPr/>
      <dgm:t>
        <a:bodyPr/>
        <a:lstStyle/>
        <a:p>
          <a:endParaRPr lang="en-ZA"/>
        </a:p>
      </dgm:t>
    </dgm:pt>
    <dgm:pt modelId="{950BA9F8-9486-4D79-AF63-C980EBECF137}" type="sibTrans" cxnId="{32D25E59-4D47-4447-B6E6-B875EA3B873B}">
      <dgm:prSet/>
      <dgm:spPr/>
      <dgm:t>
        <a:bodyPr/>
        <a:lstStyle/>
        <a:p>
          <a:endParaRPr lang="en-ZA"/>
        </a:p>
      </dgm:t>
    </dgm:pt>
    <dgm:pt modelId="{6D678710-0E32-4160-A6AA-2A4CDCE382ED}">
      <dgm:prSet custT="1"/>
      <dgm:spPr/>
      <dgm:t>
        <a:bodyPr/>
        <a:lstStyle/>
        <a:p>
          <a:pPr rtl="0"/>
          <a:r>
            <a:rPr lang="en-ZA" sz="2400" dirty="0"/>
            <a:t>Where will he/she return to if job is done?</a:t>
          </a:r>
        </a:p>
      </dgm:t>
    </dgm:pt>
    <dgm:pt modelId="{CE893A58-8F77-465A-8721-E84F1D4DA916}" type="parTrans" cxnId="{C47CE0D8-1F8F-4847-8E5A-BE6653F0BDE8}">
      <dgm:prSet/>
      <dgm:spPr/>
      <dgm:t>
        <a:bodyPr/>
        <a:lstStyle/>
        <a:p>
          <a:endParaRPr lang="en-ZA"/>
        </a:p>
      </dgm:t>
    </dgm:pt>
    <dgm:pt modelId="{2650FD2E-0349-4149-81B4-21B3BE7B85C6}" type="sibTrans" cxnId="{C47CE0D8-1F8F-4847-8E5A-BE6653F0BDE8}">
      <dgm:prSet/>
      <dgm:spPr/>
      <dgm:t>
        <a:bodyPr/>
        <a:lstStyle/>
        <a:p>
          <a:endParaRPr lang="en-ZA"/>
        </a:p>
      </dgm:t>
    </dgm:pt>
    <dgm:pt modelId="{57D883EB-26A8-43BE-A30E-100A9FF1FD07}">
      <dgm:prSet custT="1"/>
      <dgm:spPr/>
      <dgm:t>
        <a:bodyPr/>
        <a:lstStyle/>
        <a:p>
          <a:pPr rtl="0"/>
          <a:r>
            <a:rPr lang="en-ZA" sz="2400" dirty="0"/>
            <a:t>Is it his/her intention to return to his/her permanent home?</a:t>
          </a:r>
        </a:p>
      </dgm:t>
    </dgm:pt>
    <dgm:pt modelId="{A6BAA6DB-7C40-4040-8270-B293212ED691}" type="parTrans" cxnId="{EB5241AF-5538-4F9F-844D-FAAFD7B7DAC9}">
      <dgm:prSet/>
      <dgm:spPr/>
      <dgm:t>
        <a:bodyPr/>
        <a:lstStyle/>
        <a:p>
          <a:endParaRPr lang="en-ZA"/>
        </a:p>
      </dgm:t>
    </dgm:pt>
    <dgm:pt modelId="{B5A45F00-BE64-46A6-904B-73471557E04B}" type="sibTrans" cxnId="{EB5241AF-5538-4F9F-844D-FAAFD7B7DAC9}">
      <dgm:prSet/>
      <dgm:spPr/>
      <dgm:t>
        <a:bodyPr/>
        <a:lstStyle/>
        <a:p>
          <a:endParaRPr lang="en-ZA"/>
        </a:p>
      </dgm:t>
    </dgm:pt>
    <dgm:pt modelId="{AEB83ECF-2A16-4DBF-8BDE-D40986FB9F9D}" type="pres">
      <dgm:prSet presAssocID="{A0C6D59D-CA51-452C-86D2-1A3E8D4F5400}" presName="linear" presStyleCnt="0">
        <dgm:presLayoutVars>
          <dgm:animLvl val="lvl"/>
          <dgm:resizeHandles val="exact"/>
        </dgm:presLayoutVars>
      </dgm:prSet>
      <dgm:spPr/>
    </dgm:pt>
    <dgm:pt modelId="{3CBBE402-278C-4757-A1CF-E7BB5AB66C4D}" type="pres">
      <dgm:prSet presAssocID="{1E6A249B-AC03-4468-AC8A-3A0A1223E6D3}" presName="parentText" presStyleLbl="node1" presStyleIdx="0" presStyleCnt="1">
        <dgm:presLayoutVars>
          <dgm:chMax val="0"/>
          <dgm:bulletEnabled val="1"/>
        </dgm:presLayoutVars>
      </dgm:prSet>
      <dgm:spPr/>
    </dgm:pt>
    <dgm:pt modelId="{066AA1B7-4BB9-4F65-A86F-E1810E7EA909}" type="pres">
      <dgm:prSet presAssocID="{1E6A249B-AC03-4468-AC8A-3A0A1223E6D3}" presName="childText" presStyleLbl="revTx" presStyleIdx="0" presStyleCnt="1">
        <dgm:presLayoutVars>
          <dgm:bulletEnabled val="1"/>
        </dgm:presLayoutVars>
      </dgm:prSet>
      <dgm:spPr/>
    </dgm:pt>
  </dgm:ptLst>
  <dgm:cxnLst>
    <dgm:cxn modelId="{8048C315-D2AE-46A0-8ECD-6FC6279865AE}" type="presOf" srcId="{C1C24942-4DAB-493C-83B4-A9BB0B1FE9BD}" destId="{066AA1B7-4BB9-4F65-A86F-E1810E7EA909}" srcOrd="0" destOrd="0" presId="urn:microsoft.com/office/officeart/2005/8/layout/vList2"/>
    <dgm:cxn modelId="{664A3C1B-F45E-4EB9-8599-1F73B4A0B5F9}" type="presOf" srcId="{1E6A249B-AC03-4468-AC8A-3A0A1223E6D3}" destId="{3CBBE402-278C-4757-A1CF-E7BB5AB66C4D}" srcOrd="0" destOrd="0" presId="urn:microsoft.com/office/officeart/2005/8/layout/vList2"/>
    <dgm:cxn modelId="{0CFD0C33-D7F6-457F-8624-83E2E44BC8D6}" type="presOf" srcId="{6D678710-0E32-4160-A6AA-2A4CDCE382ED}" destId="{066AA1B7-4BB9-4F65-A86F-E1810E7EA909}" srcOrd="0" destOrd="1" presId="urn:microsoft.com/office/officeart/2005/8/layout/vList2"/>
    <dgm:cxn modelId="{448FCF74-28D4-4F99-9115-30E5F2BCCDEA}" srcId="{A0C6D59D-CA51-452C-86D2-1A3E8D4F5400}" destId="{1E6A249B-AC03-4468-AC8A-3A0A1223E6D3}" srcOrd="0" destOrd="0" parTransId="{1FB10BFD-F6B3-4EE3-9752-ED523E1D182F}" sibTransId="{835AFF7F-07EB-496B-A0C8-31C304E369DC}"/>
    <dgm:cxn modelId="{32D25E59-4D47-4447-B6E6-B875EA3B873B}" srcId="{1E6A249B-AC03-4468-AC8A-3A0A1223E6D3}" destId="{C1C24942-4DAB-493C-83B4-A9BB0B1FE9BD}" srcOrd="0" destOrd="0" parTransId="{5AE583B1-8EDA-4DEA-AD5E-A5DFBA65CCA7}" sibTransId="{950BA9F8-9486-4D79-AF63-C980EBECF137}"/>
    <dgm:cxn modelId="{10BB6497-705D-4A8A-82F3-78BE0AD3466E}" type="presOf" srcId="{A0C6D59D-CA51-452C-86D2-1A3E8D4F5400}" destId="{AEB83ECF-2A16-4DBF-8BDE-D40986FB9F9D}" srcOrd="0" destOrd="0" presId="urn:microsoft.com/office/officeart/2005/8/layout/vList2"/>
    <dgm:cxn modelId="{EB5241AF-5538-4F9F-844D-FAAFD7B7DAC9}" srcId="{1E6A249B-AC03-4468-AC8A-3A0A1223E6D3}" destId="{57D883EB-26A8-43BE-A30E-100A9FF1FD07}" srcOrd="2" destOrd="0" parTransId="{A6BAA6DB-7C40-4040-8270-B293212ED691}" sibTransId="{B5A45F00-BE64-46A6-904B-73471557E04B}"/>
    <dgm:cxn modelId="{69C9F8B7-C809-4958-9B8D-BEB0DBC13F19}" type="presOf" srcId="{57D883EB-26A8-43BE-A30E-100A9FF1FD07}" destId="{066AA1B7-4BB9-4F65-A86F-E1810E7EA909}" srcOrd="0" destOrd="2" presId="urn:microsoft.com/office/officeart/2005/8/layout/vList2"/>
    <dgm:cxn modelId="{C47CE0D8-1F8F-4847-8E5A-BE6653F0BDE8}" srcId="{1E6A249B-AC03-4468-AC8A-3A0A1223E6D3}" destId="{6D678710-0E32-4160-A6AA-2A4CDCE382ED}" srcOrd="1" destOrd="0" parTransId="{CE893A58-8F77-465A-8721-E84F1D4DA916}" sibTransId="{2650FD2E-0349-4149-81B4-21B3BE7B85C6}"/>
    <dgm:cxn modelId="{6796DB73-485C-4AFE-A386-D3F197E62C6A}" type="presParOf" srcId="{AEB83ECF-2A16-4DBF-8BDE-D40986FB9F9D}" destId="{3CBBE402-278C-4757-A1CF-E7BB5AB66C4D}" srcOrd="0" destOrd="0" presId="urn:microsoft.com/office/officeart/2005/8/layout/vList2"/>
    <dgm:cxn modelId="{C1E25D73-951B-415C-A63A-4C1A9C05425B}" type="presParOf" srcId="{AEB83ECF-2A16-4DBF-8BDE-D40986FB9F9D}" destId="{066AA1B7-4BB9-4F65-A86F-E1810E7EA90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7429CE-0E53-4DFE-8ED9-E8C46CE1C21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ZA"/>
        </a:p>
      </dgm:t>
    </dgm:pt>
    <dgm:pt modelId="{035EE287-BE88-47A8-A124-C68F92FC98A6}">
      <dgm:prSet/>
      <dgm:spPr/>
      <dgm:t>
        <a:bodyPr/>
        <a:lstStyle/>
        <a:p>
          <a:r>
            <a:rPr lang="en-US" b="0" i="0" dirty="0"/>
            <a:t>A taxpayer that is employed and is receiving an income from a deceased spouse pension.</a:t>
          </a:r>
          <a:endParaRPr lang="en-ZA" dirty="0"/>
        </a:p>
      </dgm:t>
    </dgm:pt>
    <dgm:pt modelId="{371C2BBF-D622-4931-B6AF-84FF816FB937}" type="parTrans" cxnId="{B98FCC2F-6A6D-4B60-911B-2E5EC2C153AC}">
      <dgm:prSet/>
      <dgm:spPr/>
      <dgm:t>
        <a:bodyPr/>
        <a:lstStyle/>
        <a:p>
          <a:endParaRPr lang="en-ZA"/>
        </a:p>
      </dgm:t>
    </dgm:pt>
    <dgm:pt modelId="{A7C32785-E731-48B4-A289-164592C35B74}" type="sibTrans" cxnId="{B98FCC2F-6A6D-4B60-911B-2E5EC2C153AC}">
      <dgm:prSet/>
      <dgm:spPr/>
      <dgm:t>
        <a:bodyPr/>
        <a:lstStyle/>
        <a:p>
          <a:endParaRPr lang="en-ZA"/>
        </a:p>
      </dgm:t>
    </dgm:pt>
    <dgm:pt modelId="{19DFE2D5-216F-4151-9C61-8934DE922279}">
      <dgm:prSet/>
      <dgm:spPr/>
      <dgm:t>
        <a:bodyPr/>
        <a:lstStyle/>
        <a:p>
          <a:r>
            <a:rPr lang="en-US" b="0" i="0" dirty="0"/>
            <a:t>A retired taxpayer that is earning his monthly pension  and getting income from a retirement annuity fund. </a:t>
          </a:r>
          <a:endParaRPr lang="en-ZA" dirty="0"/>
        </a:p>
      </dgm:t>
    </dgm:pt>
    <dgm:pt modelId="{210A9EAA-8389-4530-ACB6-ECD4ED32BD92}" type="parTrans" cxnId="{5769AB00-F07B-4015-BBE7-0BA05B2B1023}">
      <dgm:prSet/>
      <dgm:spPr/>
      <dgm:t>
        <a:bodyPr/>
        <a:lstStyle/>
        <a:p>
          <a:endParaRPr lang="en-ZA"/>
        </a:p>
      </dgm:t>
    </dgm:pt>
    <dgm:pt modelId="{6C1CB850-8563-469B-9CF1-C2486E1EF80D}" type="sibTrans" cxnId="{5769AB00-F07B-4015-BBE7-0BA05B2B1023}">
      <dgm:prSet/>
      <dgm:spPr/>
      <dgm:t>
        <a:bodyPr/>
        <a:lstStyle/>
        <a:p>
          <a:endParaRPr lang="en-ZA"/>
        </a:p>
      </dgm:t>
    </dgm:pt>
    <dgm:pt modelId="{C9D5C33D-6C21-4CCC-961F-CB8E83027920}">
      <dgm:prSet/>
      <dgm:spPr/>
      <dgm:t>
        <a:bodyPr/>
        <a:lstStyle/>
        <a:p>
          <a:r>
            <a:rPr lang="en-US" b="0" i="0" dirty="0"/>
            <a:t>An employed taxpayer that has other trading activities that will earn him extra income besides his salary.</a:t>
          </a:r>
          <a:endParaRPr lang="en-ZA" dirty="0"/>
        </a:p>
      </dgm:t>
    </dgm:pt>
    <dgm:pt modelId="{F85CC2A3-ECD8-4922-8836-B2601E6FF190}" type="parTrans" cxnId="{4AB7581E-B30F-4BC1-B5AA-D2D28BAF968B}">
      <dgm:prSet/>
      <dgm:spPr/>
      <dgm:t>
        <a:bodyPr/>
        <a:lstStyle/>
        <a:p>
          <a:endParaRPr lang="en-ZA"/>
        </a:p>
      </dgm:t>
    </dgm:pt>
    <dgm:pt modelId="{1BEF9624-D651-4FE1-BCC6-2B77394E5A6E}" type="sibTrans" cxnId="{4AB7581E-B30F-4BC1-B5AA-D2D28BAF968B}">
      <dgm:prSet/>
      <dgm:spPr/>
      <dgm:t>
        <a:bodyPr/>
        <a:lstStyle/>
        <a:p>
          <a:endParaRPr lang="en-ZA"/>
        </a:p>
      </dgm:t>
    </dgm:pt>
    <dgm:pt modelId="{2024835F-AB71-42E3-B342-48F4EF9A63AF}">
      <dgm:prSet/>
      <dgm:spPr/>
      <dgm:t>
        <a:bodyPr/>
        <a:lstStyle/>
        <a:p>
          <a:r>
            <a:rPr lang="en-US" b="0" i="0" dirty="0"/>
            <a:t>A pensioner/employed taxpayer that is receiving investment income(interest) that is above the exempted amount.</a:t>
          </a:r>
          <a:endParaRPr lang="en-ZA" dirty="0"/>
        </a:p>
      </dgm:t>
    </dgm:pt>
    <dgm:pt modelId="{E00B35AA-4E51-4E04-9200-C90118DEDA34}" type="parTrans" cxnId="{D5039539-CC1D-4070-BE42-867716B2D18E}">
      <dgm:prSet/>
      <dgm:spPr/>
      <dgm:t>
        <a:bodyPr/>
        <a:lstStyle/>
        <a:p>
          <a:endParaRPr lang="en-ZA"/>
        </a:p>
      </dgm:t>
    </dgm:pt>
    <dgm:pt modelId="{DB6C7640-889D-42B3-9FFD-BFE47498F9BD}" type="sibTrans" cxnId="{D5039539-CC1D-4070-BE42-867716B2D18E}">
      <dgm:prSet/>
      <dgm:spPr/>
      <dgm:t>
        <a:bodyPr/>
        <a:lstStyle/>
        <a:p>
          <a:endParaRPr lang="en-ZA"/>
        </a:p>
      </dgm:t>
    </dgm:pt>
    <dgm:pt modelId="{3EE570E5-428F-4EE3-A5E1-125D7E14B178}" type="pres">
      <dgm:prSet presAssocID="{0D7429CE-0E53-4DFE-8ED9-E8C46CE1C21C}" presName="Name0" presStyleCnt="0">
        <dgm:presLayoutVars>
          <dgm:chMax val="7"/>
          <dgm:dir/>
          <dgm:animLvl val="lvl"/>
          <dgm:resizeHandles val="exact"/>
        </dgm:presLayoutVars>
      </dgm:prSet>
      <dgm:spPr/>
    </dgm:pt>
    <dgm:pt modelId="{57BA8745-744F-4F5D-B717-CB4A58AB9130}" type="pres">
      <dgm:prSet presAssocID="{035EE287-BE88-47A8-A124-C68F92FC98A6}" presName="circle1" presStyleLbl="node1" presStyleIdx="0" presStyleCnt="4"/>
      <dgm:spPr/>
    </dgm:pt>
    <dgm:pt modelId="{4159FFF0-EFD6-43B3-BBB0-D074B1B6B3B8}" type="pres">
      <dgm:prSet presAssocID="{035EE287-BE88-47A8-A124-C68F92FC98A6}" presName="space" presStyleCnt="0"/>
      <dgm:spPr/>
    </dgm:pt>
    <dgm:pt modelId="{232886E4-9A55-46CF-8C18-CF86BE0E9067}" type="pres">
      <dgm:prSet presAssocID="{035EE287-BE88-47A8-A124-C68F92FC98A6}" presName="rect1" presStyleLbl="alignAcc1" presStyleIdx="0" presStyleCnt="4"/>
      <dgm:spPr/>
    </dgm:pt>
    <dgm:pt modelId="{0FA55827-14C5-4E91-9C34-4707B9599BD6}" type="pres">
      <dgm:prSet presAssocID="{19DFE2D5-216F-4151-9C61-8934DE922279}" presName="vertSpace2" presStyleLbl="node1" presStyleIdx="0" presStyleCnt="4"/>
      <dgm:spPr/>
    </dgm:pt>
    <dgm:pt modelId="{49DBC79A-009F-45C0-9824-A6CCC18536BF}" type="pres">
      <dgm:prSet presAssocID="{19DFE2D5-216F-4151-9C61-8934DE922279}" presName="circle2" presStyleLbl="node1" presStyleIdx="1" presStyleCnt="4"/>
      <dgm:spPr/>
    </dgm:pt>
    <dgm:pt modelId="{75233E17-0644-4CCE-A456-6F71E007464B}" type="pres">
      <dgm:prSet presAssocID="{19DFE2D5-216F-4151-9C61-8934DE922279}" presName="rect2" presStyleLbl="alignAcc1" presStyleIdx="1" presStyleCnt="4"/>
      <dgm:spPr/>
    </dgm:pt>
    <dgm:pt modelId="{167DE65A-9720-48BA-A374-E13E5D05698D}" type="pres">
      <dgm:prSet presAssocID="{C9D5C33D-6C21-4CCC-961F-CB8E83027920}" presName="vertSpace3" presStyleLbl="node1" presStyleIdx="1" presStyleCnt="4"/>
      <dgm:spPr/>
    </dgm:pt>
    <dgm:pt modelId="{D4DCE73F-7589-48A4-8088-31D35AF90C2F}" type="pres">
      <dgm:prSet presAssocID="{C9D5C33D-6C21-4CCC-961F-CB8E83027920}" presName="circle3" presStyleLbl="node1" presStyleIdx="2" presStyleCnt="4"/>
      <dgm:spPr/>
    </dgm:pt>
    <dgm:pt modelId="{0C6D057C-3A0F-4356-B0A6-9096DB3CA6A1}" type="pres">
      <dgm:prSet presAssocID="{C9D5C33D-6C21-4CCC-961F-CB8E83027920}" presName="rect3" presStyleLbl="alignAcc1" presStyleIdx="2" presStyleCnt="4"/>
      <dgm:spPr/>
    </dgm:pt>
    <dgm:pt modelId="{866FE42A-C097-4F9C-85FA-E408AC07EB11}" type="pres">
      <dgm:prSet presAssocID="{2024835F-AB71-42E3-B342-48F4EF9A63AF}" presName="vertSpace4" presStyleLbl="node1" presStyleIdx="2" presStyleCnt="4"/>
      <dgm:spPr/>
    </dgm:pt>
    <dgm:pt modelId="{9C45397B-A5DA-43F4-BF5C-A1CFB2E86ACE}" type="pres">
      <dgm:prSet presAssocID="{2024835F-AB71-42E3-B342-48F4EF9A63AF}" presName="circle4" presStyleLbl="node1" presStyleIdx="3" presStyleCnt="4"/>
      <dgm:spPr/>
    </dgm:pt>
    <dgm:pt modelId="{3156C6DD-5B70-4CBD-B038-86FC3E1A8DF4}" type="pres">
      <dgm:prSet presAssocID="{2024835F-AB71-42E3-B342-48F4EF9A63AF}" presName="rect4" presStyleLbl="alignAcc1" presStyleIdx="3" presStyleCnt="4"/>
      <dgm:spPr/>
    </dgm:pt>
    <dgm:pt modelId="{7D5E836E-0D21-43B8-97F3-4581D51EDC22}" type="pres">
      <dgm:prSet presAssocID="{035EE287-BE88-47A8-A124-C68F92FC98A6}" presName="rect1ParTxNoCh" presStyleLbl="alignAcc1" presStyleIdx="3" presStyleCnt="4">
        <dgm:presLayoutVars>
          <dgm:chMax val="1"/>
          <dgm:bulletEnabled val="1"/>
        </dgm:presLayoutVars>
      </dgm:prSet>
      <dgm:spPr/>
    </dgm:pt>
    <dgm:pt modelId="{2F337D35-891F-4A44-9375-180630CBD93A}" type="pres">
      <dgm:prSet presAssocID="{19DFE2D5-216F-4151-9C61-8934DE922279}" presName="rect2ParTxNoCh" presStyleLbl="alignAcc1" presStyleIdx="3" presStyleCnt="4">
        <dgm:presLayoutVars>
          <dgm:chMax val="1"/>
          <dgm:bulletEnabled val="1"/>
        </dgm:presLayoutVars>
      </dgm:prSet>
      <dgm:spPr/>
    </dgm:pt>
    <dgm:pt modelId="{4213E1F0-79AF-4873-8E87-9E9211E7C64B}" type="pres">
      <dgm:prSet presAssocID="{C9D5C33D-6C21-4CCC-961F-CB8E83027920}" presName="rect3ParTxNoCh" presStyleLbl="alignAcc1" presStyleIdx="3" presStyleCnt="4">
        <dgm:presLayoutVars>
          <dgm:chMax val="1"/>
          <dgm:bulletEnabled val="1"/>
        </dgm:presLayoutVars>
      </dgm:prSet>
      <dgm:spPr/>
    </dgm:pt>
    <dgm:pt modelId="{3321A2A5-924A-4CFF-8CD4-5BD7373D4668}" type="pres">
      <dgm:prSet presAssocID="{2024835F-AB71-42E3-B342-48F4EF9A63AF}" presName="rect4ParTxNoCh" presStyleLbl="alignAcc1" presStyleIdx="3" presStyleCnt="4">
        <dgm:presLayoutVars>
          <dgm:chMax val="1"/>
          <dgm:bulletEnabled val="1"/>
        </dgm:presLayoutVars>
      </dgm:prSet>
      <dgm:spPr/>
    </dgm:pt>
  </dgm:ptLst>
  <dgm:cxnLst>
    <dgm:cxn modelId="{5769AB00-F07B-4015-BBE7-0BA05B2B1023}" srcId="{0D7429CE-0E53-4DFE-8ED9-E8C46CE1C21C}" destId="{19DFE2D5-216F-4151-9C61-8934DE922279}" srcOrd="1" destOrd="0" parTransId="{210A9EAA-8389-4530-ACB6-ECD4ED32BD92}" sibTransId="{6C1CB850-8563-469B-9CF1-C2486E1EF80D}"/>
    <dgm:cxn modelId="{D8BDE813-57AD-415F-A19B-096EBF310266}" type="presOf" srcId="{0D7429CE-0E53-4DFE-8ED9-E8C46CE1C21C}" destId="{3EE570E5-428F-4EE3-A5E1-125D7E14B178}" srcOrd="0" destOrd="0" presId="urn:microsoft.com/office/officeart/2005/8/layout/target3"/>
    <dgm:cxn modelId="{4AB7581E-B30F-4BC1-B5AA-D2D28BAF968B}" srcId="{0D7429CE-0E53-4DFE-8ED9-E8C46CE1C21C}" destId="{C9D5C33D-6C21-4CCC-961F-CB8E83027920}" srcOrd="2" destOrd="0" parTransId="{F85CC2A3-ECD8-4922-8836-B2601E6FF190}" sibTransId="{1BEF9624-D651-4FE1-BCC6-2B77394E5A6E}"/>
    <dgm:cxn modelId="{B98FCC2F-6A6D-4B60-911B-2E5EC2C153AC}" srcId="{0D7429CE-0E53-4DFE-8ED9-E8C46CE1C21C}" destId="{035EE287-BE88-47A8-A124-C68F92FC98A6}" srcOrd="0" destOrd="0" parTransId="{371C2BBF-D622-4931-B6AF-84FF816FB937}" sibTransId="{A7C32785-E731-48B4-A289-164592C35B74}"/>
    <dgm:cxn modelId="{D5039539-CC1D-4070-BE42-867716B2D18E}" srcId="{0D7429CE-0E53-4DFE-8ED9-E8C46CE1C21C}" destId="{2024835F-AB71-42E3-B342-48F4EF9A63AF}" srcOrd="3" destOrd="0" parTransId="{E00B35AA-4E51-4E04-9200-C90118DEDA34}" sibTransId="{DB6C7640-889D-42B3-9FFD-BFE47498F9BD}"/>
    <dgm:cxn modelId="{84C77043-E534-47B9-BBDA-50C282C1D7C8}" type="presOf" srcId="{2024835F-AB71-42E3-B342-48F4EF9A63AF}" destId="{3321A2A5-924A-4CFF-8CD4-5BD7373D4668}" srcOrd="1" destOrd="0" presId="urn:microsoft.com/office/officeart/2005/8/layout/target3"/>
    <dgm:cxn modelId="{A9D9FA77-837B-4E43-BD06-383A7991B37C}" type="presOf" srcId="{2024835F-AB71-42E3-B342-48F4EF9A63AF}" destId="{3156C6DD-5B70-4CBD-B038-86FC3E1A8DF4}" srcOrd="0" destOrd="0" presId="urn:microsoft.com/office/officeart/2005/8/layout/target3"/>
    <dgm:cxn modelId="{E3D2DB79-C88F-4DCF-ACD4-3E4284A0D2A4}" type="presOf" srcId="{19DFE2D5-216F-4151-9C61-8934DE922279}" destId="{75233E17-0644-4CCE-A456-6F71E007464B}" srcOrd="0" destOrd="0" presId="urn:microsoft.com/office/officeart/2005/8/layout/target3"/>
    <dgm:cxn modelId="{F09572B0-F2D1-44EE-B77D-D91266FFEB70}" type="presOf" srcId="{C9D5C33D-6C21-4CCC-961F-CB8E83027920}" destId="{4213E1F0-79AF-4873-8E87-9E9211E7C64B}" srcOrd="1" destOrd="0" presId="urn:microsoft.com/office/officeart/2005/8/layout/target3"/>
    <dgm:cxn modelId="{28C04EBD-DF00-4BFE-A1BC-C230F1023547}" type="presOf" srcId="{035EE287-BE88-47A8-A124-C68F92FC98A6}" destId="{232886E4-9A55-46CF-8C18-CF86BE0E9067}" srcOrd="0" destOrd="0" presId="urn:microsoft.com/office/officeart/2005/8/layout/target3"/>
    <dgm:cxn modelId="{1DF71FC3-672F-4E90-AB01-EB0E43638BB7}" type="presOf" srcId="{C9D5C33D-6C21-4CCC-961F-CB8E83027920}" destId="{0C6D057C-3A0F-4356-B0A6-9096DB3CA6A1}" srcOrd="0" destOrd="0" presId="urn:microsoft.com/office/officeart/2005/8/layout/target3"/>
    <dgm:cxn modelId="{A07AA9C7-43E6-4133-85EE-2E9241D6FFD2}" type="presOf" srcId="{035EE287-BE88-47A8-A124-C68F92FC98A6}" destId="{7D5E836E-0D21-43B8-97F3-4581D51EDC22}" srcOrd="1" destOrd="0" presId="urn:microsoft.com/office/officeart/2005/8/layout/target3"/>
    <dgm:cxn modelId="{418C68D8-1E03-4FD7-A910-DEB58ABFDB7E}" type="presOf" srcId="{19DFE2D5-216F-4151-9C61-8934DE922279}" destId="{2F337D35-891F-4A44-9375-180630CBD93A}" srcOrd="1" destOrd="0" presId="urn:microsoft.com/office/officeart/2005/8/layout/target3"/>
    <dgm:cxn modelId="{0E7A6FD3-54B2-4A70-8A37-2EB74FC55010}" type="presParOf" srcId="{3EE570E5-428F-4EE3-A5E1-125D7E14B178}" destId="{57BA8745-744F-4F5D-B717-CB4A58AB9130}" srcOrd="0" destOrd="0" presId="urn:microsoft.com/office/officeart/2005/8/layout/target3"/>
    <dgm:cxn modelId="{41E9BFD3-346E-4B08-B78E-5F4B565C0D0B}" type="presParOf" srcId="{3EE570E5-428F-4EE3-A5E1-125D7E14B178}" destId="{4159FFF0-EFD6-43B3-BBB0-D074B1B6B3B8}" srcOrd="1" destOrd="0" presId="urn:microsoft.com/office/officeart/2005/8/layout/target3"/>
    <dgm:cxn modelId="{1B407608-EB6D-4202-89BE-4A5E5268DCF5}" type="presParOf" srcId="{3EE570E5-428F-4EE3-A5E1-125D7E14B178}" destId="{232886E4-9A55-46CF-8C18-CF86BE0E9067}" srcOrd="2" destOrd="0" presId="urn:microsoft.com/office/officeart/2005/8/layout/target3"/>
    <dgm:cxn modelId="{9B1D8E8E-8759-4EEA-A167-355AE671C674}" type="presParOf" srcId="{3EE570E5-428F-4EE3-A5E1-125D7E14B178}" destId="{0FA55827-14C5-4E91-9C34-4707B9599BD6}" srcOrd="3" destOrd="0" presId="urn:microsoft.com/office/officeart/2005/8/layout/target3"/>
    <dgm:cxn modelId="{D3B13716-0B5B-4967-9416-1AAA1DA0378F}" type="presParOf" srcId="{3EE570E5-428F-4EE3-A5E1-125D7E14B178}" destId="{49DBC79A-009F-45C0-9824-A6CCC18536BF}" srcOrd="4" destOrd="0" presId="urn:microsoft.com/office/officeart/2005/8/layout/target3"/>
    <dgm:cxn modelId="{FD5CF6F8-4900-4C2A-9681-504C925B6A51}" type="presParOf" srcId="{3EE570E5-428F-4EE3-A5E1-125D7E14B178}" destId="{75233E17-0644-4CCE-A456-6F71E007464B}" srcOrd="5" destOrd="0" presId="urn:microsoft.com/office/officeart/2005/8/layout/target3"/>
    <dgm:cxn modelId="{6E37C725-EBF7-4A80-AD81-A790935E8015}" type="presParOf" srcId="{3EE570E5-428F-4EE3-A5E1-125D7E14B178}" destId="{167DE65A-9720-48BA-A374-E13E5D05698D}" srcOrd="6" destOrd="0" presId="urn:microsoft.com/office/officeart/2005/8/layout/target3"/>
    <dgm:cxn modelId="{82E7E282-EABB-47DE-B1DB-B587F4DAD206}" type="presParOf" srcId="{3EE570E5-428F-4EE3-A5E1-125D7E14B178}" destId="{D4DCE73F-7589-48A4-8088-31D35AF90C2F}" srcOrd="7" destOrd="0" presId="urn:microsoft.com/office/officeart/2005/8/layout/target3"/>
    <dgm:cxn modelId="{1A552ACA-E236-4EED-A652-2E981AF22ADD}" type="presParOf" srcId="{3EE570E5-428F-4EE3-A5E1-125D7E14B178}" destId="{0C6D057C-3A0F-4356-B0A6-9096DB3CA6A1}" srcOrd="8" destOrd="0" presId="urn:microsoft.com/office/officeart/2005/8/layout/target3"/>
    <dgm:cxn modelId="{26AC4354-90E5-423F-BC0D-3CAAFF15EC9B}" type="presParOf" srcId="{3EE570E5-428F-4EE3-A5E1-125D7E14B178}" destId="{866FE42A-C097-4F9C-85FA-E408AC07EB11}" srcOrd="9" destOrd="0" presId="urn:microsoft.com/office/officeart/2005/8/layout/target3"/>
    <dgm:cxn modelId="{4294839F-C7B5-48D8-BFAD-6B528358480F}" type="presParOf" srcId="{3EE570E5-428F-4EE3-A5E1-125D7E14B178}" destId="{9C45397B-A5DA-43F4-BF5C-A1CFB2E86ACE}" srcOrd="10" destOrd="0" presId="urn:microsoft.com/office/officeart/2005/8/layout/target3"/>
    <dgm:cxn modelId="{57BC9EFD-3167-4B6F-8C2A-0CEA6E33AE68}" type="presParOf" srcId="{3EE570E5-428F-4EE3-A5E1-125D7E14B178}" destId="{3156C6DD-5B70-4CBD-B038-86FC3E1A8DF4}" srcOrd="11" destOrd="0" presId="urn:microsoft.com/office/officeart/2005/8/layout/target3"/>
    <dgm:cxn modelId="{FA082CB0-A5D4-43B7-9AC4-9AFC9E910247}" type="presParOf" srcId="{3EE570E5-428F-4EE3-A5E1-125D7E14B178}" destId="{7D5E836E-0D21-43B8-97F3-4581D51EDC22}" srcOrd="12" destOrd="0" presId="urn:microsoft.com/office/officeart/2005/8/layout/target3"/>
    <dgm:cxn modelId="{766EFB61-560F-4FDF-8CCC-32B5F6FF6804}" type="presParOf" srcId="{3EE570E5-428F-4EE3-A5E1-125D7E14B178}" destId="{2F337D35-891F-4A44-9375-180630CBD93A}" srcOrd="13" destOrd="0" presId="urn:microsoft.com/office/officeart/2005/8/layout/target3"/>
    <dgm:cxn modelId="{4C93F400-0271-4CC3-8610-1F34C707BD02}" type="presParOf" srcId="{3EE570E5-428F-4EE3-A5E1-125D7E14B178}" destId="{4213E1F0-79AF-4873-8E87-9E9211E7C64B}" srcOrd="14" destOrd="0" presId="urn:microsoft.com/office/officeart/2005/8/layout/target3"/>
    <dgm:cxn modelId="{BC5BA33F-1211-4EA1-9076-CCB119E3CDC1}" type="presParOf" srcId="{3EE570E5-428F-4EE3-A5E1-125D7E14B178}" destId="{3321A2A5-924A-4CFF-8CD4-5BD7373D4668}"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85A003-9049-4340-8D9E-2864DD52F1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ZA"/>
        </a:p>
      </dgm:t>
    </dgm:pt>
    <dgm:pt modelId="{60694B70-F472-4C0B-9CCB-AC0FDA844AD8}">
      <dgm:prSet custT="1"/>
      <dgm:spPr>
        <a:solidFill>
          <a:schemeClr val="accent5">
            <a:lumMod val="75000"/>
          </a:schemeClr>
        </a:solidFill>
      </dgm:spPr>
      <dgm:t>
        <a:bodyPr/>
        <a:lstStyle/>
        <a:p>
          <a:r>
            <a:rPr lang="en-ZA" sz="1800" b="1" i="0" dirty="0"/>
            <a:t>Exemptions</a:t>
          </a:r>
          <a:endParaRPr lang="en-ZA" sz="1800" dirty="0"/>
        </a:p>
      </dgm:t>
    </dgm:pt>
    <dgm:pt modelId="{EB4F3D68-169F-4818-BBD5-DAA015814F0F}" type="parTrans" cxnId="{76DED8AA-E180-413D-BAF5-08616AD6B7D9}">
      <dgm:prSet/>
      <dgm:spPr/>
      <dgm:t>
        <a:bodyPr/>
        <a:lstStyle/>
        <a:p>
          <a:endParaRPr lang="en-ZA"/>
        </a:p>
      </dgm:t>
    </dgm:pt>
    <dgm:pt modelId="{6BD64341-37A8-4684-B5D4-48A3BC473965}" type="sibTrans" cxnId="{76DED8AA-E180-413D-BAF5-08616AD6B7D9}">
      <dgm:prSet/>
      <dgm:spPr/>
      <dgm:t>
        <a:bodyPr/>
        <a:lstStyle/>
        <a:p>
          <a:endParaRPr lang="en-ZA"/>
        </a:p>
      </dgm:t>
    </dgm:pt>
    <dgm:pt modelId="{F62EACD7-4D88-446A-AB6D-B81BD4E0ECC4}" type="pres">
      <dgm:prSet presAssocID="{1F85A003-9049-4340-8D9E-2864DD52F138}" presName="linear" presStyleCnt="0">
        <dgm:presLayoutVars>
          <dgm:animLvl val="lvl"/>
          <dgm:resizeHandles val="exact"/>
        </dgm:presLayoutVars>
      </dgm:prSet>
      <dgm:spPr/>
    </dgm:pt>
    <dgm:pt modelId="{333EBD41-6B30-4D48-BB9A-03C54D7EC2A2}" type="pres">
      <dgm:prSet presAssocID="{60694B70-F472-4C0B-9CCB-AC0FDA844AD8}" presName="parentText" presStyleLbl="node1" presStyleIdx="0" presStyleCnt="1" custLinFactY="-78150" custLinFactNeighborY="-100000">
        <dgm:presLayoutVars>
          <dgm:chMax val="0"/>
          <dgm:bulletEnabled val="1"/>
        </dgm:presLayoutVars>
      </dgm:prSet>
      <dgm:spPr/>
    </dgm:pt>
  </dgm:ptLst>
  <dgm:cxnLst>
    <dgm:cxn modelId="{7459062F-A779-4222-9DF0-AD1E8CA679AF}" type="presOf" srcId="{1F85A003-9049-4340-8D9E-2864DD52F138}" destId="{F62EACD7-4D88-446A-AB6D-B81BD4E0ECC4}" srcOrd="0" destOrd="0" presId="urn:microsoft.com/office/officeart/2005/8/layout/vList2"/>
    <dgm:cxn modelId="{76DED8AA-E180-413D-BAF5-08616AD6B7D9}" srcId="{1F85A003-9049-4340-8D9E-2864DD52F138}" destId="{60694B70-F472-4C0B-9CCB-AC0FDA844AD8}" srcOrd="0" destOrd="0" parTransId="{EB4F3D68-169F-4818-BBD5-DAA015814F0F}" sibTransId="{6BD64341-37A8-4684-B5D4-48A3BC473965}"/>
    <dgm:cxn modelId="{393F88B8-6A94-47F3-BE4B-2B32C81BAF2F}" type="presOf" srcId="{60694B70-F472-4C0B-9CCB-AC0FDA844AD8}" destId="{333EBD41-6B30-4D48-BB9A-03C54D7EC2A2}" srcOrd="0" destOrd="0" presId="urn:microsoft.com/office/officeart/2005/8/layout/vList2"/>
    <dgm:cxn modelId="{668DF381-F122-4C69-8C29-664F1D8BC18F}" type="presParOf" srcId="{F62EACD7-4D88-446A-AB6D-B81BD4E0ECC4}" destId="{333EBD41-6B30-4D48-BB9A-03C54D7EC2A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A78FB3-2B3D-4632-9D9E-AD0F01DA0583}"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ZA"/>
        </a:p>
      </dgm:t>
    </dgm:pt>
    <dgm:pt modelId="{D25B474B-DD8B-4E36-93BC-B4935586E114}">
      <dgm:prSet custT="1"/>
      <dgm:spPr/>
      <dgm:t>
        <a:bodyPr/>
        <a:lstStyle/>
        <a:p>
          <a:r>
            <a:rPr lang="en-ZA" sz="1800" b="0" i="0" dirty="0"/>
            <a:t>Entertainers who receive Royalties may become liable to pay tax on those royalties received in the country of the payer of the royalty, and the payer may become liable to withhold tax on royalty payments.</a:t>
          </a:r>
          <a:endParaRPr lang="en-ZA" sz="1800" dirty="0"/>
        </a:p>
      </dgm:t>
    </dgm:pt>
    <dgm:pt modelId="{352B2C88-4EB5-47A4-BB0F-4F9486B774B4}" type="parTrans" cxnId="{BBCAA2B2-237A-49D6-819A-6671365B2E2B}">
      <dgm:prSet/>
      <dgm:spPr/>
      <dgm:t>
        <a:bodyPr/>
        <a:lstStyle/>
        <a:p>
          <a:endParaRPr lang="en-ZA"/>
        </a:p>
      </dgm:t>
    </dgm:pt>
    <dgm:pt modelId="{D8775D9A-1023-45D1-AF1E-5A0587008739}" type="sibTrans" cxnId="{BBCAA2B2-237A-49D6-819A-6671365B2E2B}">
      <dgm:prSet/>
      <dgm:spPr/>
      <dgm:t>
        <a:bodyPr/>
        <a:lstStyle/>
        <a:p>
          <a:endParaRPr lang="en-ZA"/>
        </a:p>
      </dgm:t>
    </dgm:pt>
    <dgm:pt modelId="{8C31B892-C785-440A-8C63-BCD015C157AA}">
      <dgm:prSet custT="1"/>
      <dgm:spPr/>
      <dgm:t>
        <a:bodyPr/>
        <a:lstStyle/>
        <a:p>
          <a:r>
            <a:rPr lang="en-ZA" sz="1800" b="0" i="0" dirty="0"/>
            <a:t>In RSA, withholding tax on royalties and the rights to tax royalties are dealt with in most, if not at all of the double taxation agreements concluded by RSA.</a:t>
          </a:r>
          <a:endParaRPr lang="en-ZA" sz="1800" dirty="0"/>
        </a:p>
      </dgm:t>
    </dgm:pt>
    <dgm:pt modelId="{ED9C7919-F898-45F3-BF12-AC31369CB8E2}" type="parTrans" cxnId="{E72F7B02-CB03-43C5-BE66-908169C7D0DC}">
      <dgm:prSet/>
      <dgm:spPr/>
      <dgm:t>
        <a:bodyPr/>
        <a:lstStyle/>
        <a:p>
          <a:endParaRPr lang="en-ZA"/>
        </a:p>
      </dgm:t>
    </dgm:pt>
    <dgm:pt modelId="{5839BF88-5C99-4371-8901-0B563E3498B2}" type="sibTrans" cxnId="{E72F7B02-CB03-43C5-BE66-908169C7D0DC}">
      <dgm:prSet/>
      <dgm:spPr/>
      <dgm:t>
        <a:bodyPr/>
        <a:lstStyle/>
        <a:p>
          <a:endParaRPr lang="en-ZA"/>
        </a:p>
      </dgm:t>
    </dgm:pt>
    <dgm:pt modelId="{323DB073-769D-4BE4-90C4-9F5E6E23D681}">
      <dgm:prSet custT="1"/>
      <dgm:spPr/>
      <dgm:t>
        <a:bodyPr/>
        <a:lstStyle/>
        <a:p>
          <a:r>
            <a:rPr lang="en-ZA" sz="1800" b="0" i="0" dirty="0"/>
            <a:t>Royalties received will be included in Gross Income if they are RSA sources. It is necessary to establish where the true source of the royalty. If the source is entirely RSA, the royalty must be included in the resident’s gross income</a:t>
          </a:r>
          <a:r>
            <a:rPr lang="en-ZA" sz="2400" b="0" i="0" dirty="0"/>
            <a:t>.</a:t>
          </a:r>
          <a:endParaRPr lang="en-ZA" sz="2400" dirty="0"/>
        </a:p>
      </dgm:t>
    </dgm:pt>
    <dgm:pt modelId="{25353501-E820-492B-B656-CA4E6A67FB77}" type="parTrans" cxnId="{A47073CB-5301-491D-AC1D-99D3C0BA643E}">
      <dgm:prSet/>
      <dgm:spPr/>
      <dgm:t>
        <a:bodyPr/>
        <a:lstStyle/>
        <a:p>
          <a:endParaRPr lang="en-ZA"/>
        </a:p>
      </dgm:t>
    </dgm:pt>
    <dgm:pt modelId="{2FC3DC21-17F4-40AA-BA30-AC3299312B05}" type="sibTrans" cxnId="{A47073CB-5301-491D-AC1D-99D3C0BA643E}">
      <dgm:prSet/>
      <dgm:spPr/>
      <dgm:t>
        <a:bodyPr/>
        <a:lstStyle/>
        <a:p>
          <a:endParaRPr lang="en-ZA"/>
        </a:p>
      </dgm:t>
    </dgm:pt>
    <dgm:pt modelId="{958E4421-E4AD-4E98-A69F-F97E0312D788}" type="pres">
      <dgm:prSet presAssocID="{4EA78FB3-2B3D-4632-9D9E-AD0F01DA0583}" presName="vert0" presStyleCnt="0">
        <dgm:presLayoutVars>
          <dgm:dir/>
          <dgm:animOne val="branch"/>
          <dgm:animLvl val="lvl"/>
        </dgm:presLayoutVars>
      </dgm:prSet>
      <dgm:spPr/>
    </dgm:pt>
    <dgm:pt modelId="{DD9BB319-2594-4743-94E0-B33E3B5ED0E4}" type="pres">
      <dgm:prSet presAssocID="{D25B474B-DD8B-4E36-93BC-B4935586E114}" presName="thickLine" presStyleLbl="alignNode1" presStyleIdx="0" presStyleCnt="3"/>
      <dgm:spPr/>
    </dgm:pt>
    <dgm:pt modelId="{FAC4A23F-4515-48C4-A6F1-665D9BB20250}" type="pres">
      <dgm:prSet presAssocID="{D25B474B-DD8B-4E36-93BC-B4935586E114}" presName="horz1" presStyleCnt="0"/>
      <dgm:spPr/>
    </dgm:pt>
    <dgm:pt modelId="{FD5A945B-256F-48E6-A06B-025947090087}" type="pres">
      <dgm:prSet presAssocID="{D25B474B-DD8B-4E36-93BC-B4935586E114}" presName="tx1" presStyleLbl="revTx" presStyleIdx="0" presStyleCnt="3"/>
      <dgm:spPr/>
    </dgm:pt>
    <dgm:pt modelId="{82D7DE0A-DBFB-42E0-B311-100EC1975CFC}" type="pres">
      <dgm:prSet presAssocID="{D25B474B-DD8B-4E36-93BC-B4935586E114}" presName="vert1" presStyleCnt="0"/>
      <dgm:spPr/>
    </dgm:pt>
    <dgm:pt modelId="{8618B984-1F2D-4468-930B-7EB53D490C53}" type="pres">
      <dgm:prSet presAssocID="{8C31B892-C785-440A-8C63-BCD015C157AA}" presName="thickLine" presStyleLbl="alignNode1" presStyleIdx="1" presStyleCnt="3"/>
      <dgm:spPr/>
    </dgm:pt>
    <dgm:pt modelId="{7667AAE7-BE0B-4CD2-B948-70829D756DD9}" type="pres">
      <dgm:prSet presAssocID="{8C31B892-C785-440A-8C63-BCD015C157AA}" presName="horz1" presStyleCnt="0"/>
      <dgm:spPr/>
    </dgm:pt>
    <dgm:pt modelId="{F92B9236-7FF3-4515-8914-EC05ECF32032}" type="pres">
      <dgm:prSet presAssocID="{8C31B892-C785-440A-8C63-BCD015C157AA}" presName="tx1" presStyleLbl="revTx" presStyleIdx="1" presStyleCnt="3"/>
      <dgm:spPr/>
    </dgm:pt>
    <dgm:pt modelId="{BF7336D8-313F-4C9A-8073-D2B56ED8CA51}" type="pres">
      <dgm:prSet presAssocID="{8C31B892-C785-440A-8C63-BCD015C157AA}" presName="vert1" presStyleCnt="0"/>
      <dgm:spPr/>
    </dgm:pt>
    <dgm:pt modelId="{1F9BFC84-791D-48B4-AF3B-0DB23EB3E14A}" type="pres">
      <dgm:prSet presAssocID="{323DB073-769D-4BE4-90C4-9F5E6E23D681}" presName="thickLine" presStyleLbl="alignNode1" presStyleIdx="2" presStyleCnt="3"/>
      <dgm:spPr/>
    </dgm:pt>
    <dgm:pt modelId="{A97E799E-DA7D-438F-9FB3-C83E59251CAE}" type="pres">
      <dgm:prSet presAssocID="{323DB073-769D-4BE4-90C4-9F5E6E23D681}" presName="horz1" presStyleCnt="0"/>
      <dgm:spPr/>
    </dgm:pt>
    <dgm:pt modelId="{6F13DE61-AE39-4A3B-805E-608E92C798F9}" type="pres">
      <dgm:prSet presAssocID="{323DB073-769D-4BE4-90C4-9F5E6E23D681}" presName="tx1" presStyleLbl="revTx" presStyleIdx="2" presStyleCnt="3"/>
      <dgm:spPr/>
    </dgm:pt>
    <dgm:pt modelId="{8EDED39F-9FF9-4BCA-863C-45F6F2CEDF0D}" type="pres">
      <dgm:prSet presAssocID="{323DB073-769D-4BE4-90C4-9F5E6E23D681}" presName="vert1" presStyleCnt="0"/>
      <dgm:spPr/>
    </dgm:pt>
  </dgm:ptLst>
  <dgm:cxnLst>
    <dgm:cxn modelId="{E72F7B02-CB03-43C5-BE66-908169C7D0DC}" srcId="{4EA78FB3-2B3D-4632-9D9E-AD0F01DA0583}" destId="{8C31B892-C785-440A-8C63-BCD015C157AA}" srcOrd="1" destOrd="0" parTransId="{ED9C7919-F898-45F3-BF12-AC31369CB8E2}" sibTransId="{5839BF88-5C99-4371-8901-0B563E3498B2}"/>
    <dgm:cxn modelId="{3AF1654B-74C2-4C63-86D6-9B517C6D4755}" type="presOf" srcId="{4EA78FB3-2B3D-4632-9D9E-AD0F01DA0583}" destId="{958E4421-E4AD-4E98-A69F-F97E0312D788}" srcOrd="0" destOrd="0" presId="urn:microsoft.com/office/officeart/2008/layout/LinedList"/>
    <dgm:cxn modelId="{58868191-E71F-409A-A5E8-E2BED6F56ABF}" type="presOf" srcId="{8C31B892-C785-440A-8C63-BCD015C157AA}" destId="{F92B9236-7FF3-4515-8914-EC05ECF32032}" srcOrd="0" destOrd="0" presId="urn:microsoft.com/office/officeart/2008/layout/LinedList"/>
    <dgm:cxn modelId="{37D272A5-BEC4-47A9-A2A6-CBA482471DD8}" type="presOf" srcId="{D25B474B-DD8B-4E36-93BC-B4935586E114}" destId="{FD5A945B-256F-48E6-A06B-025947090087}" srcOrd="0" destOrd="0" presId="urn:microsoft.com/office/officeart/2008/layout/LinedList"/>
    <dgm:cxn modelId="{BBCAA2B2-237A-49D6-819A-6671365B2E2B}" srcId="{4EA78FB3-2B3D-4632-9D9E-AD0F01DA0583}" destId="{D25B474B-DD8B-4E36-93BC-B4935586E114}" srcOrd="0" destOrd="0" parTransId="{352B2C88-4EB5-47A4-BB0F-4F9486B774B4}" sibTransId="{D8775D9A-1023-45D1-AF1E-5A0587008739}"/>
    <dgm:cxn modelId="{A47073CB-5301-491D-AC1D-99D3C0BA643E}" srcId="{4EA78FB3-2B3D-4632-9D9E-AD0F01DA0583}" destId="{323DB073-769D-4BE4-90C4-9F5E6E23D681}" srcOrd="2" destOrd="0" parTransId="{25353501-E820-492B-B656-CA4E6A67FB77}" sibTransId="{2FC3DC21-17F4-40AA-BA30-AC3299312B05}"/>
    <dgm:cxn modelId="{7B188AE5-9C91-4127-B28F-52588DA6E75B}" type="presOf" srcId="{323DB073-769D-4BE4-90C4-9F5E6E23D681}" destId="{6F13DE61-AE39-4A3B-805E-608E92C798F9}" srcOrd="0" destOrd="0" presId="urn:microsoft.com/office/officeart/2008/layout/LinedList"/>
    <dgm:cxn modelId="{576E9156-B437-4B21-9BD5-F1CDF5D13919}" type="presParOf" srcId="{958E4421-E4AD-4E98-A69F-F97E0312D788}" destId="{DD9BB319-2594-4743-94E0-B33E3B5ED0E4}" srcOrd="0" destOrd="0" presId="urn:microsoft.com/office/officeart/2008/layout/LinedList"/>
    <dgm:cxn modelId="{8D942EC2-90E0-40FA-AC9A-D80056C74384}" type="presParOf" srcId="{958E4421-E4AD-4E98-A69F-F97E0312D788}" destId="{FAC4A23F-4515-48C4-A6F1-665D9BB20250}" srcOrd="1" destOrd="0" presId="urn:microsoft.com/office/officeart/2008/layout/LinedList"/>
    <dgm:cxn modelId="{1C6A612F-1456-4068-8F54-DBA14C647CB0}" type="presParOf" srcId="{FAC4A23F-4515-48C4-A6F1-665D9BB20250}" destId="{FD5A945B-256F-48E6-A06B-025947090087}" srcOrd="0" destOrd="0" presId="urn:microsoft.com/office/officeart/2008/layout/LinedList"/>
    <dgm:cxn modelId="{9A573F7A-1E28-457B-AC80-26814F33793D}" type="presParOf" srcId="{FAC4A23F-4515-48C4-A6F1-665D9BB20250}" destId="{82D7DE0A-DBFB-42E0-B311-100EC1975CFC}" srcOrd="1" destOrd="0" presId="urn:microsoft.com/office/officeart/2008/layout/LinedList"/>
    <dgm:cxn modelId="{7970505C-6B63-4980-8C47-3D5B95834C9A}" type="presParOf" srcId="{958E4421-E4AD-4E98-A69F-F97E0312D788}" destId="{8618B984-1F2D-4468-930B-7EB53D490C53}" srcOrd="2" destOrd="0" presId="urn:microsoft.com/office/officeart/2008/layout/LinedList"/>
    <dgm:cxn modelId="{C0BC3207-5793-4790-94A4-DA7BC7D323C8}" type="presParOf" srcId="{958E4421-E4AD-4E98-A69F-F97E0312D788}" destId="{7667AAE7-BE0B-4CD2-B948-70829D756DD9}" srcOrd="3" destOrd="0" presId="urn:microsoft.com/office/officeart/2008/layout/LinedList"/>
    <dgm:cxn modelId="{39682E04-CDBA-4417-984F-54F3876FF247}" type="presParOf" srcId="{7667AAE7-BE0B-4CD2-B948-70829D756DD9}" destId="{F92B9236-7FF3-4515-8914-EC05ECF32032}" srcOrd="0" destOrd="0" presId="urn:microsoft.com/office/officeart/2008/layout/LinedList"/>
    <dgm:cxn modelId="{5F6F2F7C-9CD2-40C3-BE85-53907283728B}" type="presParOf" srcId="{7667AAE7-BE0B-4CD2-B948-70829D756DD9}" destId="{BF7336D8-313F-4C9A-8073-D2B56ED8CA51}" srcOrd="1" destOrd="0" presId="urn:microsoft.com/office/officeart/2008/layout/LinedList"/>
    <dgm:cxn modelId="{D435CC62-421D-420A-9CDF-EAEB2FC44281}" type="presParOf" srcId="{958E4421-E4AD-4E98-A69F-F97E0312D788}" destId="{1F9BFC84-791D-48B4-AF3B-0DB23EB3E14A}" srcOrd="4" destOrd="0" presId="urn:microsoft.com/office/officeart/2008/layout/LinedList"/>
    <dgm:cxn modelId="{5980DEB5-AC3F-4D92-864C-BAC9A9BD1B7A}" type="presParOf" srcId="{958E4421-E4AD-4E98-A69F-F97E0312D788}" destId="{A97E799E-DA7D-438F-9FB3-C83E59251CAE}" srcOrd="5" destOrd="0" presId="urn:microsoft.com/office/officeart/2008/layout/LinedList"/>
    <dgm:cxn modelId="{EC5D11A0-79FC-4931-B7CD-F29C42FD437B}" type="presParOf" srcId="{A97E799E-DA7D-438F-9FB3-C83E59251CAE}" destId="{6F13DE61-AE39-4A3B-805E-608E92C798F9}" srcOrd="0" destOrd="0" presId="urn:microsoft.com/office/officeart/2008/layout/LinedList"/>
    <dgm:cxn modelId="{08F75EDA-9694-4DAA-9FD5-BAFB12763C1C}" type="presParOf" srcId="{A97E799E-DA7D-438F-9FB3-C83E59251CAE}" destId="{8EDED39F-9FF9-4BCA-863C-45F6F2CEDF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473D8B-3EC8-4F79-9B48-96CD11DE20E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ZA"/>
        </a:p>
      </dgm:t>
    </dgm:pt>
    <dgm:pt modelId="{47479319-0EB9-4E88-B6CA-C5127C211DDF}">
      <dgm:prSet/>
      <dgm:spPr/>
      <dgm:t>
        <a:bodyPr/>
        <a:lstStyle/>
        <a:p>
          <a:r>
            <a:rPr lang="en-ZA" b="0" i="0"/>
            <a:t>If the true source of the royalty is outside the Republic, but it results from the use of a royalty-producing asset in RSA, then gross royalty is subject to the withholding tax on royalties. Section 35 subjects the gross royalty to a final tax of 12%. Therefore no deductions are made against the amount of this royalty.</a:t>
          </a:r>
          <a:endParaRPr lang="en-ZA"/>
        </a:p>
      </dgm:t>
    </dgm:pt>
    <dgm:pt modelId="{6CD211F0-D79F-4919-9C0D-D206AA47C004}" type="parTrans" cxnId="{84697336-F8DF-47C8-85FD-80A65630738A}">
      <dgm:prSet/>
      <dgm:spPr/>
      <dgm:t>
        <a:bodyPr/>
        <a:lstStyle/>
        <a:p>
          <a:endParaRPr lang="en-ZA"/>
        </a:p>
      </dgm:t>
    </dgm:pt>
    <dgm:pt modelId="{52285516-FC1C-4CD6-BFAE-74096BB30F19}" type="sibTrans" cxnId="{84697336-F8DF-47C8-85FD-80A65630738A}">
      <dgm:prSet/>
      <dgm:spPr/>
      <dgm:t>
        <a:bodyPr/>
        <a:lstStyle/>
        <a:p>
          <a:endParaRPr lang="en-ZA"/>
        </a:p>
      </dgm:t>
    </dgm:pt>
    <dgm:pt modelId="{E95A3041-B74D-4706-AE9F-6CF8774D8C94}">
      <dgm:prSet/>
      <dgm:spPr/>
      <dgm:t>
        <a:bodyPr/>
        <a:lstStyle/>
        <a:p>
          <a:r>
            <a:rPr lang="en-ZA" b="0" i="0"/>
            <a:t>It is only when the true source of a royalty (other than copyright royalty)is in the Republic that a non- resident will be subject to normal tax in the Republic on the royalty.</a:t>
          </a:r>
          <a:endParaRPr lang="en-ZA"/>
        </a:p>
      </dgm:t>
    </dgm:pt>
    <dgm:pt modelId="{FCA92D62-A180-472C-9BDE-62F1468BE09A}" type="parTrans" cxnId="{99F53472-AAD8-401D-B0E9-5B005AA9DCD3}">
      <dgm:prSet/>
      <dgm:spPr/>
      <dgm:t>
        <a:bodyPr/>
        <a:lstStyle/>
        <a:p>
          <a:endParaRPr lang="en-ZA"/>
        </a:p>
      </dgm:t>
    </dgm:pt>
    <dgm:pt modelId="{77273F7F-194B-4FDB-981A-0B6A8F7BC248}" type="sibTrans" cxnId="{99F53472-AAD8-401D-B0E9-5B005AA9DCD3}">
      <dgm:prSet/>
      <dgm:spPr/>
      <dgm:t>
        <a:bodyPr/>
        <a:lstStyle/>
        <a:p>
          <a:endParaRPr lang="en-ZA"/>
        </a:p>
      </dgm:t>
    </dgm:pt>
    <dgm:pt modelId="{21234CE0-C100-4F91-A7F7-B24489343670}" type="pres">
      <dgm:prSet presAssocID="{B0473D8B-3EC8-4F79-9B48-96CD11DE20E5}" presName="diagram" presStyleCnt="0">
        <dgm:presLayoutVars>
          <dgm:chPref val="1"/>
          <dgm:dir/>
          <dgm:animOne val="branch"/>
          <dgm:animLvl val="lvl"/>
          <dgm:resizeHandles/>
        </dgm:presLayoutVars>
      </dgm:prSet>
      <dgm:spPr/>
    </dgm:pt>
    <dgm:pt modelId="{D08E4F75-D7DE-4DD3-B2EA-8204F4009AF2}" type="pres">
      <dgm:prSet presAssocID="{47479319-0EB9-4E88-B6CA-C5127C211DDF}" presName="root" presStyleCnt="0"/>
      <dgm:spPr/>
    </dgm:pt>
    <dgm:pt modelId="{A4F945B2-440B-4835-9CA2-F3D5ADECB22A}" type="pres">
      <dgm:prSet presAssocID="{47479319-0EB9-4E88-B6CA-C5127C211DDF}" presName="rootComposite" presStyleCnt="0"/>
      <dgm:spPr/>
    </dgm:pt>
    <dgm:pt modelId="{EC10844F-B93F-4B46-83C5-AA8FF412B42D}" type="pres">
      <dgm:prSet presAssocID="{47479319-0EB9-4E88-B6CA-C5127C211DDF}" presName="rootText" presStyleLbl="node1" presStyleIdx="0" presStyleCnt="2" custScaleX="97176" custScaleY="180209"/>
      <dgm:spPr/>
    </dgm:pt>
    <dgm:pt modelId="{DEF40F3B-6B5D-4113-856A-0DF42F92A7DB}" type="pres">
      <dgm:prSet presAssocID="{47479319-0EB9-4E88-B6CA-C5127C211DDF}" presName="rootConnector" presStyleLbl="node1" presStyleIdx="0" presStyleCnt="2"/>
      <dgm:spPr/>
    </dgm:pt>
    <dgm:pt modelId="{3AE17543-9E72-49AB-ABBF-3B5201758807}" type="pres">
      <dgm:prSet presAssocID="{47479319-0EB9-4E88-B6CA-C5127C211DDF}" presName="childShape" presStyleCnt="0"/>
      <dgm:spPr/>
    </dgm:pt>
    <dgm:pt modelId="{EA6FBF67-194D-4E65-BC0B-A60D9F30C0B1}" type="pres">
      <dgm:prSet presAssocID="{E95A3041-B74D-4706-AE9F-6CF8774D8C94}" presName="root" presStyleCnt="0"/>
      <dgm:spPr/>
    </dgm:pt>
    <dgm:pt modelId="{F00D3519-F326-4F20-9130-9799E62A8CF3}" type="pres">
      <dgm:prSet presAssocID="{E95A3041-B74D-4706-AE9F-6CF8774D8C94}" presName="rootComposite" presStyleCnt="0"/>
      <dgm:spPr/>
    </dgm:pt>
    <dgm:pt modelId="{F2DA3D5A-EC0A-4732-BD03-7A555CA37B41}" type="pres">
      <dgm:prSet presAssocID="{E95A3041-B74D-4706-AE9F-6CF8774D8C94}" presName="rootText" presStyleLbl="node1" presStyleIdx="1" presStyleCnt="2" custScaleX="100340" custScaleY="184669"/>
      <dgm:spPr/>
    </dgm:pt>
    <dgm:pt modelId="{B3D51AB8-4833-4A3C-BF75-82A2DEB06525}" type="pres">
      <dgm:prSet presAssocID="{E95A3041-B74D-4706-AE9F-6CF8774D8C94}" presName="rootConnector" presStyleLbl="node1" presStyleIdx="1" presStyleCnt="2"/>
      <dgm:spPr/>
    </dgm:pt>
    <dgm:pt modelId="{C44FF9C2-8187-4524-9C27-0AA67D8C17D2}" type="pres">
      <dgm:prSet presAssocID="{E95A3041-B74D-4706-AE9F-6CF8774D8C94}" presName="childShape" presStyleCnt="0"/>
      <dgm:spPr/>
    </dgm:pt>
  </dgm:ptLst>
  <dgm:cxnLst>
    <dgm:cxn modelId="{25AA4714-2441-4B5C-80F2-9F37AE99DDDB}" type="presOf" srcId="{E95A3041-B74D-4706-AE9F-6CF8774D8C94}" destId="{F2DA3D5A-EC0A-4732-BD03-7A555CA37B41}" srcOrd="0" destOrd="0" presId="urn:microsoft.com/office/officeart/2005/8/layout/hierarchy3"/>
    <dgm:cxn modelId="{84697336-F8DF-47C8-85FD-80A65630738A}" srcId="{B0473D8B-3EC8-4F79-9B48-96CD11DE20E5}" destId="{47479319-0EB9-4E88-B6CA-C5127C211DDF}" srcOrd="0" destOrd="0" parTransId="{6CD211F0-D79F-4919-9C0D-D206AA47C004}" sibTransId="{52285516-FC1C-4CD6-BFAE-74096BB30F19}"/>
    <dgm:cxn modelId="{99F53472-AAD8-401D-B0E9-5B005AA9DCD3}" srcId="{B0473D8B-3EC8-4F79-9B48-96CD11DE20E5}" destId="{E95A3041-B74D-4706-AE9F-6CF8774D8C94}" srcOrd="1" destOrd="0" parTransId="{FCA92D62-A180-472C-9BDE-62F1468BE09A}" sibTransId="{77273F7F-194B-4FDB-981A-0B6A8F7BC248}"/>
    <dgm:cxn modelId="{1F323BAD-0929-42D9-BFB7-689C739E6E9B}" type="presOf" srcId="{E95A3041-B74D-4706-AE9F-6CF8774D8C94}" destId="{B3D51AB8-4833-4A3C-BF75-82A2DEB06525}" srcOrd="1" destOrd="0" presId="urn:microsoft.com/office/officeart/2005/8/layout/hierarchy3"/>
    <dgm:cxn modelId="{040827BC-7091-4EEF-AF5B-1C4F5671F5A3}" type="presOf" srcId="{47479319-0EB9-4E88-B6CA-C5127C211DDF}" destId="{DEF40F3B-6B5D-4113-856A-0DF42F92A7DB}" srcOrd="1" destOrd="0" presId="urn:microsoft.com/office/officeart/2005/8/layout/hierarchy3"/>
    <dgm:cxn modelId="{7988A4C6-E2DE-4047-A98C-A0F973430C92}" type="presOf" srcId="{47479319-0EB9-4E88-B6CA-C5127C211DDF}" destId="{EC10844F-B93F-4B46-83C5-AA8FF412B42D}" srcOrd="0" destOrd="0" presId="urn:microsoft.com/office/officeart/2005/8/layout/hierarchy3"/>
    <dgm:cxn modelId="{D44E77E5-F085-4948-8DDE-8636BB4CEB17}" type="presOf" srcId="{B0473D8B-3EC8-4F79-9B48-96CD11DE20E5}" destId="{21234CE0-C100-4F91-A7F7-B24489343670}" srcOrd="0" destOrd="0" presId="urn:microsoft.com/office/officeart/2005/8/layout/hierarchy3"/>
    <dgm:cxn modelId="{D103F8F2-9CBD-4FEB-836A-76CCE7270A88}" type="presParOf" srcId="{21234CE0-C100-4F91-A7F7-B24489343670}" destId="{D08E4F75-D7DE-4DD3-B2EA-8204F4009AF2}" srcOrd="0" destOrd="0" presId="urn:microsoft.com/office/officeart/2005/8/layout/hierarchy3"/>
    <dgm:cxn modelId="{6EB67D3A-873E-4DC3-8EE8-563FDDBACF42}" type="presParOf" srcId="{D08E4F75-D7DE-4DD3-B2EA-8204F4009AF2}" destId="{A4F945B2-440B-4835-9CA2-F3D5ADECB22A}" srcOrd="0" destOrd="0" presId="urn:microsoft.com/office/officeart/2005/8/layout/hierarchy3"/>
    <dgm:cxn modelId="{E849010A-5DAC-4A69-B015-439A6CF2E48E}" type="presParOf" srcId="{A4F945B2-440B-4835-9CA2-F3D5ADECB22A}" destId="{EC10844F-B93F-4B46-83C5-AA8FF412B42D}" srcOrd="0" destOrd="0" presId="urn:microsoft.com/office/officeart/2005/8/layout/hierarchy3"/>
    <dgm:cxn modelId="{81A43712-72F6-408D-8383-7E8B455454C5}" type="presParOf" srcId="{A4F945B2-440B-4835-9CA2-F3D5ADECB22A}" destId="{DEF40F3B-6B5D-4113-856A-0DF42F92A7DB}" srcOrd="1" destOrd="0" presId="urn:microsoft.com/office/officeart/2005/8/layout/hierarchy3"/>
    <dgm:cxn modelId="{188546D5-552D-4F8A-8101-5589027E981E}" type="presParOf" srcId="{D08E4F75-D7DE-4DD3-B2EA-8204F4009AF2}" destId="{3AE17543-9E72-49AB-ABBF-3B5201758807}" srcOrd="1" destOrd="0" presId="urn:microsoft.com/office/officeart/2005/8/layout/hierarchy3"/>
    <dgm:cxn modelId="{BAC8A7F6-0994-42DE-A7C7-BF1A6956A6B5}" type="presParOf" srcId="{21234CE0-C100-4F91-A7F7-B24489343670}" destId="{EA6FBF67-194D-4E65-BC0B-A60D9F30C0B1}" srcOrd="1" destOrd="0" presId="urn:microsoft.com/office/officeart/2005/8/layout/hierarchy3"/>
    <dgm:cxn modelId="{A43E3F2D-2AB6-45F7-BE1A-EBD7568B40D5}" type="presParOf" srcId="{EA6FBF67-194D-4E65-BC0B-A60D9F30C0B1}" destId="{F00D3519-F326-4F20-9130-9799E62A8CF3}" srcOrd="0" destOrd="0" presId="urn:microsoft.com/office/officeart/2005/8/layout/hierarchy3"/>
    <dgm:cxn modelId="{10B0EDCF-E1FA-4587-BC23-822A4A133410}" type="presParOf" srcId="{F00D3519-F326-4F20-9130-9799E62A8CF3}" destId="{F2DA3D5A-EC0A-4732-BD03-7A555CA37B41}" srcOrd="0" destOrd="0" presId="urn:microsoft.com/office/officeart/2005/8/layout/hierarchy3"/>
    <dgm:cxn modelId="{CB1B679F-B5F8-47D1-A6BF-B1B406FE6530}" type="presParOf" srcId="{F00D3519-F326-4F20-9130-9799E62A8CF3}" destId="{B3D51AB8-4833-4A3C-BF75-82A2DEB06525}" srcOrd="1" destOrd="0" presId="urn:microsoft.com/office/officeart/2005/8/layout/hierarchy3"/>
    <dgm:cxn modelId="{C0640643-3FFE-4B3B-B6EF-C01BF99095FF}" type="presParOf" srcId="{EA6FBF67-194D-4E65-BC0B-A60D9F30C0B1}" destId="{C44FF9C2-8187-4524-9C27-0AA67D8C17D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2E75CE-78C9-45C2-B17A-3979F3A6F0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5687DC6B-51F5-4C3B-BE80-142AAB7987E8}">
      <dgm:prSet custT="1"/>
      <dgm:spPr>
        <a:solidFill>
          <a:schemeClr val="accent1">
            <a:lumMod val="40000"/>
            <a:lumOff val="60000"/>
          </a:schemeClr>
        </a:solidFill>
      </dgm:spPr>
      <dgm:t>
        <a:bodyPr/>
        <a:lstStyle/>
        <a:p>
          <a:r>
            <a:rPr lang="en-GB" sz="1800" b="0" i="0" dirty="0">
              <a:solidFill>
                <a:schemeClr val="tx1"/>
              </a:solidFill>
            </a:rPr>
            <a:t>Taxpayers need to submit a tax return to SARS so that  the final tax  liability can be calculated  based on the income the taxpayers declare and the tax-deductible expenses  incurred for a year of assessment. In some cases it may result in a refund.</a:t>
          </a:r>
          <a:endParaRPr lang="en-ZA" sz="1800" dirty="0">
            <a:solidFill>
              <a:schemeClr val="tx1"/>
            </a:solidFill>
          </a:endParaRPr>
        </a:p>
      </dgm:t>
    </dgm:pt>
    <dgm:pt modelId="{22470024-2B99-4262-BB72-6B2ED471ADC5}" type="parTrans" cxnId="{50BEE339-74FD-4C10-B59F-188766AEE956}">
      <dgm:prSet/>
      <dgm:spPr/>
      <dgm:t>
        <a:bodyPr/>
        <a:lstStyle/>
        <a:p>
          <a:endParaRPr lang="en-ZA"/>
        </a:p>
      </dgm:t>
    </dgm:pt>
    <dgm:pt modelId="{613597F6-48EF-4DF8-BAA8-B97AE3766A40}" type="sibTrans" cxnId="{50BEE339-74FD-4C10-B59F-188766AEE956}">
      <dgm:prSet/>
      <dgm:spPr/>
      <dgm:t>
        <a:bodyPr/>
        <a:lstStyle/>
        <a:p>
          <a:endParaRPr lang="en-ZA"/>
        </a:p>
      </dgm:t>
    </dgm:pt>
    <dgm:pt modelId="{7C13AA5D-5C28-442E-A6A1-8AC6BA75ED42}">
      <dgm:prSet custT="1"/>
      <dgm:spPr>
        <a:solidFill>
          <a:schemeClr val="accent1">
            <a:lumMod val="40000"/>
            <a:lumOff val="60000"/>
          </a:schemeClr>
        </a:solidFill>
      </dgm:spPr>
      <dgm:t>
        <a:bodyPr/>
        <a:lstStyle/>
        <a:p>
          <a:r>
            <a:rPr lang="en-GB" sz="1800" b="0" i="0" dirty="0">
              <a:solidFill>
                <a:schemeClr val="tx1"/>
              </a:solidFill>
            </a:rPr>
            <a:t>The annual Filing Season is when taxpayers will be required to submit a return. For individuals, it is announced year by the SARS Commissioner. </a:t>
          </a:r>
          <a:endParaRPr lang="en-ZA" sz="1800" dirty="0">
            <a:solidFill>
              <a:schemeClr val="tx1"/>
            </a:solidFill>
          </a:endParaRPr>
        </a:p>
      </dgm:t>
    </dgm:pt>
    <dgm:pt modelId="{BB0F1984-B7D9-47FA-893C-68C81376D2D6}" type="parTrans" cxnId="{A9BA45F8-F82C-4E73-AEC4-011BA0EA49C7}">
      <dgm:prSet/>
      <dgm:spPr/>
      <dgm:t>
        <a:bodyPr/>
        <a:lstStyle/>
        <a:p>
          <a:endParaRPr lang="en-ZA"/>
        </a:p>
      </dgm:t>
    </dgm:pt>
    <dgm:pt modelId="{6A9921AE-E22A-4862-83A6-9EC7FB6B8695}" type="sibTrans" cxnId="{A9BA45F8-F82C-4E73-AEC4-011BA0EA49C7}">
      <dgm:prSet/>
      <dgm:spPr/>
      <dgm:t>
        <a:bodyPr/>
        <a:lstStyle/>
        <a:p>
          <a:endParaRPr lang="en-ZA"/>
        </a:p>
      </dgm:t>
    </dgm:pt>
    <dgm:pt modelId="{5E07FB35-2FA0-4890-B713-7D37B37ABC2C}" type="pres">
      <dgm:prSet presAssocID="{B72E75CE-78C9-45C2-B17A-3979F3A6F016}" presName="linear" presStyleCnt="0">
        <dgm:presLayoutVars>
          <dgm:dir/>
          <dgm:animLvl val="lvl"/>
          <dgm:resizeHandles val="exact"/>
        </dgm:presLayoutVars>
      </dgm:prSet>
      <dgm:spPr/>
    </dgm:pt>
    <dgm:pt modelId="{BC72FA30-157F-407B-B0B4-4A841116099B}" type="pres">
      <dgm:prSet presAssocID="{5687DC6B-51F5-4C3B-BE80-142AAB7987E8}" presName="parentLin" presStyleCnt="0"/>
      <dgm:spPr/>
    </dgm:pt>
    <dgm:pt modelId="{5ACD8460-2167-4E67-A0C1-6339AB787D5C}" type="pres">
      <dgm:prSet presAssocID="{5687DC6B-51F5-4C3B-BE80-142AAB7987E8}" presName="parentLeftMargin" presStyleLbl="node1" presStyleIdx="0" presStyleCnt="2"/>
      <dgm:spPr/>
    </dgm:pt>
    <dgm:pt modelId="{94AD057F-6F60-44D4-AA44-C66608F4D46F}" type="pres">
      <dgm:prSet presAssocID="{5687DC6B-51F5-4C3B-BE80-142AAB7987E8}" presName="parentText" presStyleLbl="node1" presStyleIdx="0" presStyleCnt="2">
        <dgm:presLayoutVars>
          <dgm:chMax val="0"/>
          <dgm:bulletEnabled val="1"/>
        </dgm:presLayoutVars>
      </dgm:prSet>
      <dgm:spPr/>
    </dgm:pt>
    <dgm:pt modelId="{92830C71-F73A-4B65-925B-88FD08FB07BB}" type="pres">
      <dgm:prSet presAssocID="{5687DC6B-51F5-4C3B-BE80-142AAB7987E8}" presName="negativeSpace" presStyleCnt="0"/>
      <dgm:spPr/>
    </dgm:pt>
    <dgm:pt modelId="{E77CAB10-4AA3-45B8-9632-F3A26CEC7C78}" type="pres">
      <dgm:prSet presAssocID="{5687DC6B-51F5-4C3B-BE80-142AAB7987E8}" presName="childText" presStyleLbl="conFgAcc1" presStyleIdx="0" presStyleCnt="2">
        <dgm:presLayoutVars>
          <dgm:bulletEnabled val="1"/>
        </dgm:presLayoutVars>
      </dgm:prSet>
      <dgm:spPr>
        <a:solidFill>
          <a:schemeClr val="bg2">
            <a:alpha val="90000"/>
          </a:schemeClr>
        </a:solidFill>
      </dgm:spPr>
    </dgm:pt>
    <dgm:pt modelId="{7657986D-93B7-45D7-BBA6-BFA756376774}" type="pres">
      <dgm:prSet presAssocID="{613597F6-48EF-4DF8-BAA8-B97AE3766A40}" presName="spaceBetweenRectangles" presStyleCnt="0"/>
      <dgm:spPr/>
    </dgm:pt>
    <dgm:pt modelId="{B017DBD2-5720-44A1-A797-E6C6006707FF}" type="pres">
      <dgm:prSet presAssocID="{7C13AA5D-5C28-442E-A6A1-8AC6BA75ED42}" presName="parentLin" presStyleCnt="0"/>
      <dgm:spPr/>
    </dgm:pt>
    <dgm:pt modelId="{DA1E4C68-D612-4495-BAE9-A2BA16C6A8F3}" type="pres">
      <dgm:prSet presAssocID="{7C13AA5D-5C28-442E-A6A1-8AC6BA75ED42}" presName="parentLeftMargin" presStyleLbl="node1" presStyleIdx="0" presStyleCnt="2"/>
      <dgm:spPr/>
    </dgm:pt>
    <dgm:pt modelId="{DDB896A0-E141-4A26-9926-A550887FD97D}" type="pres">
      <dgm:prSet presAssocID="{7C13AA5D-5C28-442E-A6A1-8AC6BA75ED42}" presName="parentText" presStyleLbl="node1" presStyleIdx="1" presStyleCnt="2">
        <dgm:presLayoutVars>
          <dgm:chMax val="0"/>
          <dgm:bulletEnabled val="1"/>
        </dgm:presLayoutVars>
      </dgm:prSet>
      <dgm:spPr/>
    </dgm:pt>
    <dgm:pt modelId="{9147A77C-51C3-4D9A-A9EC-3E4FD5A0F089}" type="pres">
      <dgm:prSet presAssocID="{7C13AA5D-5C28-442E-A6A1-8AC6BA75ED42}" presName="negativeSpace" presStyleCnt="0"/>
      <dgm:spPr/>
    </dgm:pt>
    <dgm:pt modelId="{EAE63FD6-1091-43B2-A1AB-ADF911B4A2AC}" type="pres">
      <dgm:prSet presAssocID="{7C13AA5D-5C28-442E-A6A1-8AC6BA75ED42}" presName="childText" presStyleLbl="conFgAcc1" presStyleIdx="1" presStyleCnt="2">
        <dgm:presLayoutVars>
          <dgm:bulletEnabled val="1"/>
        </dgm:presLayoutVars>
      </dgm:prSet>
      <dgm:spPr>
        <a:solidFill>
          <a:schemeClr val="bg2">
            <a:alpha val="90000"/>
          </a:schemeClr>
        </a:solidFill>
      </dgm:spPr>
    </dgm:pt>
  </dgm:ptLst>
  <dgm:cxnLst>
    <dgm:cxn modelId="{A5BAFF25-C96C-4EC8-9B61-8B099B945D50}" type="presOf" srcId="{7C13AA5D-5C28-442E-A6A1-8AC6BA75ED42}" destId="{DA1E4C68-D612-4495-BAE9-A2BA16C6A8F3}" srcOrd="0" destOrd="0" presId="urn:microsoft.com/office/officeart/2005/8/layout/list1"/>
    <dgm:cxn modelId="{50BEE339-74FD-4C10-B59F-188766AEE956}" srcId="{B72E75CE-78C9-45C2-B17A-3979F3A6F016}" destId="{5687DC6B-51F5-4C3B-BE80-142AAB7987E8}" srcOrd="0" destOrd="0" parTransId="{22470024-2B99-4262-BB72-6B2ED471ADC5}" sibTransId="{613597F6-48EF-4DF8-BAA8-B97AE3766A40}"/>
    <dgm:cxn modelId="{4F819679-80C1-4051-A5BC-AD302372FC5E}" type="presOf" srcId="{5687DC6B-51F5-4C3B-BE80-142AAB7987E8}" destId="{5ACD8460-2167-4E67-A0C1-6339AB787D5C}" srcOrd="0" destOrd="0" presId="urn:microsoft.com/office/officeart/2005/8/layout/list1"/>
    <dgm:cxn modelId="{199EDDAA-72A1-419A-89C7-1695313D4C7B}" type="presOf" srcId="{B72E75CE-78C9-45C2-B17A-3979F3A6F016}" destId="{5E07FB35-2FA0-4890-B713-7D37B37ABC2C}" srcOrd="0" destOrd="0" presId="urn:microsoft.com/office/officeart/2005/8/layout/list1"/>
    <dgm:cxn modelId="{A3ED50B3-1A71-4B15-B894-1FC046B5CAF2}" type="presOf" srcId="{5687DC6B-51F5-4C3B-BE80-142AAB7987E8}" destId="{94AD057F-6F60-44D4-AA44-C66608F4D46F}" srcOrd="1" destOrd="0" presId="urn:microsoft.com/office/officeart/2005/8/layout/list1"/>
    <dgm:cxn modelId="{043D19C8-AB35-4012-9401-1070D0014F31}" type="presOf" srcId="{7C13AA5D-5C28-442E-A6A1-8AC6BA75ED42}" destId="{DDB896A0-E141-4A26-9926-A550887FD97D}" srcOrd="1" destOrd="0" presId="urn:microsoft.com/office/officeart/2005/8/layout/list1"/>
    <dgm:cxn modelId="{A9BA45F8-F82C-4E73-AEC4-011BA0EA49C7}" srcId="{B72E75CE-78C9-45C2-B17A-3979F3A6F016}" destId="{7C13AA5D-5C28-442E-A6A1-8AC6BA75ED42}" srcOrd="1" destOrd="0" parTransId="{BB0F1984-B7D9-47FA-893C-68C81376D2D6}" sibTransId="{6A9921AE-E22A-4862-83A6-9EC7FB6B8695}"/>
    <dgm:cxn modelId="{010FB4D3-EA06-46AB-9A78-3637627BB90D}" type="presParOf" srcId="{5E07FB35-2FA0-4890-B713-7D37B37ABC2C}" destId="{BC72FA30-157F-407B-B0B4-4A841116099B}" srcOrd="0" destOrd="0" presId="urn:microsoft.com/office/officeart/2005/8/layout/list1"/>
    <dgm:cxn modelId="{E6458DBE-8A1B-4326-A6D7-7014CB8045AC}" type="presParOf" srcId="{BC72FA30-157F-407B-B0B4-4A841116099B}" destId="{5ACD8460-2167-4E67-A0C1-6339AB787D5C}" srcOrd="0" destOrd="0" presId="urn:microsoft.com/office/officeart/2005/8/layout/list1"/>
    <dgm:cxn modelId="{E64A2B83-63DC-473B-9917-1026146B8B71}" type="presParOf" srcId="{BC72FA30-157F-407B-B0B4-4A841116099B}" destId="{94AD057F-6F60-44D4-AA44-C66608F4D46F}" srcOrd="1" destOrd="0" presId="urn:microsoft.com/office/officeart/2005/8/layout/list1"/>
    <dgm:cxn modelId="{CD4EBCDB-81DF-41E1-9782-05D4EF1EFA79}" type="presParOf" srcId="{5E07FB35-2FA0-4890-B713-7D37B37ABC2C}" destId="{92830C71-F73A-4B65-925B-88FD08FB07BB}" srcOrd="1" destOrd="0" presId="urn:microsoft.com/office/officeart/2005/8/layout/list1"/>
    <dgm:cxn modelId="{8F16EA09-7151-4A25-B5D4-3C495557EC09}" type="presParOf" srcId="{5E07FB35-2FA0-4890-B713-7D37B37ABC2C}" destId="{E77CAB10-4AA3-45B8-9632-F3A26CEC7C78}" srcOrd="2" destOrd="0" presId="urn:microsoft.com/office/officeart/2005/8/layout/list1"/>
    <dgm:cxn modelId="{9874F3CB-5214-49D0-9FF6-B09371C10A2D}" type="presParOf" srcId="{5E07FB35-2FA0-4890-B713-7D37B37ABC2C}" destId="{7657986D-93B7-45D7-BBA6-BFA756376774}" srcOrd="3" destOrd="0" presId="urn:microsoft.com/office/officeart/2005/8/layout/list1"/>
    <dgm:cxn modelId="{7E8DC467-F91E-4FD8-8F88-C99D10F69AB3}" type="presParOf" srcId="{5E07FB35-2FA0-4890-B713-7D37B37ABC2C}" destId="{B017DBD2-5720-44A1-A797-E6C6006707FF}" srcOrd="4" destOrd="0" presId="urn:microsoft.com/office/officeart/2005/8/layout/list1"/>
    <dgm:cxn modelId="{6759FD07-53A0-4538-B8C9-71E68C99B72A}" type="presParOf" srcId="{B017DBD2-5720-44A1-A797-E6C6006707FF}" destId="{DA1E4C68-D612-4495-BAE9-A2BA16C6A8F3}" srcOrd="0" destOrd="0" presId="urn:microsoft.com/office/officeart/2005/8/layout/list1"/>
    <dgm:cxn modelId="{0B8AA155-A5CF-41A8-97A5-A944856F5341}" type="presParOf" srcId="{B017DBD2-5720-44A1-A797-E6C6006707FF}" destId="{DDB896A0-E141-4A26-9926-A550887FD97D}" srcOrd="1" destOrd="0" presId="urn:microsoft.com/office/officeart/2005/8/layout/list1"/>
    <dgm:cxn modelId="{3A3745D2-D24D-4302-B1B2-38B45C2AC0B0}" type="presParOf" srcId="{5E07FB35-2FA0-4890-B713-7D37B37ABC2C}" destId="{9147A77C-51C3-4D9A-A9EC-3E4FD5A0F089}" srcOrd="5" destOrd="0" presId="urn:microsoft.com/office/officeart/2005/8/layout/list1"/>
    <dgm:cxn modelId="{C42D5AE2-7A70-4E32-80DF-14996C817A77}" type="presParOf" srcId="{5E07FB35-2FA0-4890-B713-7D37B37ABC2C}" destId="{EAE63FD6-1091-43B2-A1AB-ADF911B4A2A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D853B5-837D-4450-8FD0-D475CE8939F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ZA"/>
        </a:p>
      </dgm:t>
    </dgm:pt>
    <dgm:pt modelId="{DC5C03C1-E016-41F5-8308-A90B0AC6F612}">
      <dgm:prSet custT="1"/>
      <dgm:spPr>
        <a:solidFill>
          <a:schemeClr val="tx2"/>
        </a:solidFill>
      </dgm:spPr>
      <dgm:t>
        <a:bodyPr/>
        <a:lstStyle/>
        <a:p>
          <a:r>
            <a:rPr lang="en-ZA" sz="2000" b="0" i="0" dirty="0"/>
            <a:t>An Income Tax Return may be requested, completed and file through the following submission channels:</a:t>
          </a:r>
          <a:endParaRPr lang="en-ZA" sz="2000" dirty="0"/>
        </a:p>
      </dgm:t>
    </dgm:pt>
    <dgm:pt modelId="{24D28F12-E2F8-4C44-AEA8-F3C8CD725B28}" type="parTrans" cxnId="{26BDB2B2-2692-4602-8F7B-503554F6A10F}">
      <dgm:prSet/>
      <dgm:spPr/>
      <dgm:t>
        <a:bodyPr/>
        <a:lstStyle/>
        <a:p>
          <a:endParaRPr lang="en-ZA"/>
        </a:p>
      </dgm:t>
    </dgm:pt>
    <dgm:pt modelId="{D578DBEA-7AB3-409E-BFD4-1DB875AE7E55}" type="sibTrans" cxnId="{26BDB2B2-2692-4602-8F7B-503554F6A10F}">
      <dgm:prSet/>
      <dgm:spPr/>
      <dgm:t>
        <a:bodyPr/>
        <a:lstStyle/>
        <a:p>
          <a:endParaRPr lang="en-ZA"/>
        </a:p>
      </dgm:t>
    </dgm:pt>
    <dgm:pt modelId="{74F5E33E-E81D-462A-95AA-D40AF5C8ACD0}">
      <dgm:prSet custT="1"/>
      <dgm:spPr/>
      <dgm:t>
        <a:bodyPr/>
        <a:lstStyle/>
        <a:p>
          <a:r>
            <a:rPr lang="en-ZA" sz="2000" b="0" i="0" dirty="0"/>
            <a:t>SARS MobiApp</a:t>
          </a:r>
          <a:endParaRPr lang="en-ZA" sz="2000" dirty="0"/>
        </a:p>
      </dgm:t>
    </dgm:pt>
    <dgm:pt modelId="{EA9EE088-2E4C-400A-AAC6-C712DBA61984}" type="parTrans" cxnId="{BBA15D2C-04C8-4752-B21C-5B88D00A7588}">
      <dgm:prSet/>
      <dgm:spPr/>
      <dgm:t>
        <a:bodyPr/>
        <a:lstStyle/>
        <a:p>
          <a:endParaRPr lang="en-ZA"/>
        </a:p>
      </dgm:t>
    </dgm:pt>
    <dgm:pt modelId="{9064FDF1-5BBD-4535-B94E-3BD0C61B733E}" type="sibTrans" cxnId="{BBA15D2C-04C8-4752-B21C-5B88D00A7588}">
      <dgm:prSet/>
      <dgm:spPr/>
      <dgm:t>
        <a:bodyPr/>
        <a:lstStyle/>
        <a:p>
          <a:endParaRPr lang="en-ZA"/>
        </a:p>
      </dgm:t>
    </dgm:pt>
    <dgm:pt modelId="{34E9106F-ED33-43EF-82C2-24C9E928CBD2}">
      <dgm:prSet custT="1"/>
      <dgm:spPr/>
      <dgm:t>
        <a:bodyPr/>
        <a:lstStyle/>
        <a:p>
          <a:r>
            <a:rPr lang="en-ZA" sz="2000" b="0" i="0" dirty="0"/>
            <a:t>SARS eFiling</a:t>
          </a:r>
          <a:endParaRPr lang="en-ZA" sz="2000" dirty="0"/>
        </a:p>
      </dgm:t>
    </dgm:pt>
    <dgm:pt modelId="{222A6354-BC2E-48D2-8AFF-6576C4E60DA3}" type="parTrans" cxnId="{BBD36FC2-6627-4FA1-ADF0-15ABDDAB9E8E}">
      <dgm:prSet/>
      <dgm:spPr/>
      <dgm:t>
        <a:bodyPr/>
        <a:lstStyle/>
        <a:p>
          <a:endParaRPr lang="en-ZA"/>
        </a:p>
      </dgm:t>
    </dgm:pt>
    <dgm:pt modelId="{F82B6847-DCFB-4411-BE79-91EEE846D1F6}" type="sibTrans" cxnId="{BBD36FC2-6627-4FA1-ADF0-15ABDDAB9E8E}">
      <dgm:prSet/>
      <dgm:spPr/>
      <dgm:t>
        <a:bodyPr/>
        <a:lstStyle/>
        <a:p>
          <a:endParaRPr lang="en-ZA"/>
        </a:p>
      </dgm:t>
    </dgm:pt>
    <dgm:pt modelId="{24375C04-0CD0-4124-A24B-ADD0C200C25E}">
      <dgm:prSet custT="1"/>
      <dgm:spPr/>
      <dgm:t>
        <a:bodyPr/>
        <a:lstStyle/>
        <a:p>
          <a:r>
            <a:rPr lang="en-ZA" sz="2000" b="0" i="0" dirty="0"/>
            <a:t>SARS Branch (through an appointment)</a:t>
          </a:r>
          <a:endParaRPr lang="en-ZA" sz="2000" dirty="0"/>
        </a:p>
      </dgm:t>
    </dgm:pt>
    <dgm:pt modelId="{56F20110-DE7D-4F4F-BBA8-59C0B7F74E65}" type="parTrans" cxnId="{0978573C-B664-45FE-BA22-F5D0EC128239}">
      <dgm:prSet/>
      <dgm:spPr/>
      <dgm:t>
        <a:bodyPr/>
        <a:lstStyle/>
        <a:p>
          <a:endParaRPr lang="en-ZA"/>
        </a:p>
      </dgm:t>
    </dgm:pt>
    <dgm:pt modelId="{05B90B71-F439-4FA9-BEAD-7E61AC516DA5}" type="sibTrans" cxnId="{0978573C-B664-45FE-BA22-F5D0EC128239}">
      <dgm:prSet/>
      <dgm:spPr/>
      <dgm:t>
        <a:bodyPr/>
        <a:lstStyle/>
        <a:p>
          <a:endParaRPr lang="en-ZA"/>
        </a:p>
      </dgm:t>
    </dgm:pt>
    <dgm:pt modelId="{763686F6-EF4E-4A9C-A98B-AF5E7B56646E}" type="pres">
      <dgm:prSet presAssocID="{21D853B5-837D-4450-8FD0-D475CE8939F6}" presName="hierChild1" presStyleCnt="0">
        <dgm:presLayoutVars>
          <dgm:orgChart val="1"/>
          <dgm:chPref val="1"/>
          <dgm:dir/>
          <dgm:animOne val="branch"/>
          <dgm:animLvl val="lvl"/>
          <dgm:resizeHandles/>
        </dgm:presLayoutVars>
      </dgm:prSet>
      <dgm:spPr/>
    </dgm:pt>
    <dgm:pt modelId="{3EB97691-1FAC-4AE5-AF7D-C4E763FF6D0E}" type="pres">
      <dgm:prSet presAssocID="{DC5C03C1-E016-41F5-8308-A90B0AC6F612}" presName="hierRoot1" presStyleCnt="0">
        <dgm:presLayoutVars>
          <dgm:hierBranch val="init"/>
        </dgm:presLayoutVars>
      </dgm:prSet>
      <dgm:spPr/>
    </dgm:pt>
    <dgm:pt modelId="{60C5E7A7-FBDA-488F-81B6-87323B1D0B6C}" type="pres">
      <dgm:prSet presAssocID="{DC5C03C1-E016-41F5-8308-A90B0AC6F612}" presName="rootComposite1" presStyleCnt="0"/>
      <dgm:spPr/>
    </dgm:pt>
    <dgm:pt modelId="{09FDA671-2B4D-469B-B9FD-4EF4FE9A7403}" type="pres">
      <dgm:prSet presAssocID="{DC5C03C1-E016-41F5-8308-A90B0AC6F612}" presName="rootText1" presStyleLbl="node0" presStyleIdx="0" presStyleCnt="1" custScaleX="152874" custScaleY="182745">
        <dgm:presLayoutVars>
          <dgm:chPref val="3"/>
        </dgm:presLayoutVars>
      </dgm:prSet>
      <dgm:spPr/>
    </dgm:pt>
    <dgm:pt modelId="{2150DA2B-E350-4B67-B3E4-6C06D17E3358}" type="pres">
      <dgm:prSet presAssocID="{DC5C03C1-E016-41F5-8308-A90B0AC6F612}" presName="rootConnector1" presStyleLbl="node1" presStyleIdx="0" presStyleCnt="0"/>
      <dgm:spPr/>
    </dgm:pt>
    <dgm:pt modelId="{8D41E63A-F804-4773-A95D-0D02BEF520C7}" type="pres">
      <dgm:prSet presAssocID="{DC5C03C1-E016-41F5-8308-A90B0AC6F612}" presName="hierChild2" presStyleCnt="0"/>
      <dgm:spPr/>
    </dgm:pt>
    <dgm:pt modelId="{B3371F47-F9FD-4851-A139-CF1D44718F3F}" type="pres">
      <dgm:prSet presAssocID="{EA9EE088-2E4C-400A-AAC6-C712DBA61984}" presName="Name37" presStyleLbl="parChTrans1D2" presStyleIdx="0" presStyleCnt="3"/>
      <dgm:spPr/>
    </dgm:pt>
    <dgm:pt modelId="{F556B699-6CB7-4823-B44F-64D3BBDFE23A}" type="pres">
      <dgm:prSet presAssocID="{74F5E33E-E81D-462A-95AA-D40AF5C8ACD0}" presName="hierRoot2" presStyleCnt="0">
        <dgm:presLayoutVars>
          <dgm:hierBranch val="init"/>
        </dgm:presLayoutVars>
      </dgm:prSet>
      <dgm:spPr/>
    </dgm:pt>
    <dgm:pt modelId="{051E41CE-F409-40BE-AF60-81BA6AB91501}" type="pres">
      <dgm:prSet presAssocID="{74F5E33E-E81D-462A-95AA-D40AF5C8ACD0}" presName="rootComposite" presStyleCnt="0"/>
      <dgm:spPr/>
    </dgm:pt>
    <dgm:pt modelId="{EE0AC11D-5040-4D23-899F-AA11EB2EBFC2}" type="pres">
      <dgm:prSet presAssocID="{74F5E33E-E81D-462A-95AA-D40AF5C8ACD0}" presName="rootText" presStyleLbl="node2" presStyleIdx="0" presStyleCnt="3">
        <dgm:presLayoutVars>
          <dgm:chPref val="3"/>
        </dgm:presLayoutVars>
      </dgm:prSet>
      <dgm:spPr/>
    </dgm:pt>
    <dgm:pt modelId="{67BD2B4A-AE78-4B8A-8D0B-D34CEF1BDB3C}" type="pres">
      <dgm:prSet presAssocID="{74F5E33E-E81D-462A-95AA-D40AF5C8ACD0}" presName="rootConnector" presStyleLbl="node2" presStyleIdx="0" presStyleCnt="3"/>
      <dgm:spPr/>
    </dgm:pt>
    <dgm:pt modelId="{58997863-ADF2-4091-BFB2-317975C9FD2C}" type="pres">
      <dgm:prSet presAssocID="{74F5E33E-E81D-462A-95AA-D40AF5C8ACD0}" presName="hierChild4" presStyleCnt="0"/>
      <dgm:spPr/>
    </dgm:pt>
    <dgm:pt modelId="{549659D7-6502-4EF3-A5F6-CA364FBCD74A}" type="pres">
      <dgm:prSet presAssocID="{74F5E33E-E81D-462A-95AA-D40AF5C8ACD0}" presName="hierChild5" presStyleCnt="0"/>
      <dgm:spPr/>
    </dgm:pt>
    <dgm:pt modelId="{AD56ECC9-7C26-4E9E-B6BB-AFCD6D484D91}" type="pres">
      <dgm:prSet presAssocID="{222A6354-BC2E-48D2-8AFF-6576C4E60DA3}" presName="Name37" presStyleLbl="parChTrans1D2" presStyleIdx="1" presStyleCnt="3"/>
      <dgm:spPr/>
    </dgm:pt>
    <dgm:pt modelId="{4115D0E1-D36C-46E5-9EF5-367BE80B6160}" type="pres">
      <dgm:prSet presAssocID="{34E9106F-ED33-43EF-82C2-24C9E928CBD2}" presName="hierRoot2" presStyleCnt="0">
        <dgm:presLayoutVars>
          <dgm:hierBranch val="init"/>
        </dgm:presLayoutVars>
      </dgm:prSet>
      <dgm:spPr/>
    </dgm:pt>
    <dgm:pt modelId="{897478C4-4D3B-4AF3-A067-E7CB4D6DB309}" type="pres">
      <dgm:prSet presAssocID="{34E9106F-ED33-43EF-82C2-24C9E928CBD2}" presName="rootComposite" presStyleCnt="0"/>
      <dgm:spPr/>
    </dgm:pt>
    <dgm:pt modelId="{0739CD74-D218-4E37-8B82-63F1A9926850}" type="pres">
      <dgm:prSet presAssocID="{34E9106F-ED33-43EF-82C2-24C9E928CBD2}" presName="rootText" presStyleLbl="node2" presStyleIdx="1" presStyleCnt="3" custLinFactNeighborX="1849" custLinFactNeighborY="4560">
        <dgm:presLayoutVars>
          <dgm:chPref val="3"/>
        </dgm:presLayoutVars>
      </dgm:prSet>
      <dgm:spPr/>
    </dgm:pt>
    <dgm:pt modelId="{24E4F27C-EDD6-496E-9D13-24AA8BFE5E06}" type="pres">
      <dgm:prSet presAssocID="{34E9106F-ED33-43EF-82C2-24C9E928CBD2}" presName="rootConnector" presStyleLbl="node2" presStyleIdx="1" presStyleCnt="3"/>
      <dgm:spPr/>
    </dgm:pt>
    <dgm:pt modelId="{80F7A2BB-B476-4E4A-90DC-8C9FBE31B5A7}" type="pres">
      <dgm:prSet presAssocID="{34E9106F-ED33-43EF-82C2-24C9E928CBD2}" presName="hierChild4" presStyleCnt="0"/>
      <dgm:spPr/>
    </dgm:pt>
    <dgm:pt modelId="{D99B1D2B-EDB8-4E60-ADED-5E3990E63021}" type="pres">
      <dgm:prSet presAssocID="{34E9106F-ED33-43EF-82C2-24C9E928CBD2}" presName="hierChild5" presStyleCnt="0"/>
      <dgm:spPr/>
    </dgm:pt>
    <dgm:pt modelId="{7CB8C681-ED29-4980-A17E-9E1C9E0CF46C}" type="pres">
      <dgm:prSet presAssocID="{56F20110-DE7D-4F4F-BBA8-59C0B7F74E65}" presName="Name37" presStyleLbl="parChTrans1D2" presStyleIdx="2" presStyleCnt="3"/>
      <dgm:spPr/>
    </dgm:pt>
    <dgm:pt modelId="{54364A53-7C1F-434C-8883-53655F9B6573}" type="pres">
      <dgm:prSet presAssocID="{24375C04-0CD0-4124-A24B-ADD0C200C25E}" presName="hierRoot2" presStyleCnt="0">
        <dgm:presLayoutVars>
          <dgm:hierBranch val="init"/>
        </dgm:presLayoutVars>
      </dgm:prSet>
      <dgm:spPr/>
    </dgm:pt>
    <dgm:pt modelId="{A35D60CC-06CC-4C02-B773-9A04BE8D0983}" type="pres">
      <dgm:prSet presAssocID="{24375C04-0CD0-4124-A24B-ADD0C200C25E}" presName="rootComposite" presStyleCnt="0"/>
      <dgm:spPr/>
    </dgm:pt>
    <dgm:pt modelId="{2E7BE412-3193-4CF8-B4EB-2B026DEDBBE1}" type="pres">
      <dgm:prSet presAssocID="{24375C04-0CD0-4124-A24B-ADD0C200C25E}" presName="rootText" presStyleLbl="node2" presStyleIdx="2" presStyleCnt="3">
        <dgm:presLayoutVars>
          <dgm:chPref val="3"/>
        </dgm:presLayoutVars>
      </dgm:prSet>
      <dgm:spPr/>
    </dgm:pt>
    <dgm:pt modelId="{6190D93A-D95C-4B09-970A-D3CFC65ECC05}" type="pres">
      <dgm:prSet presAssocID="{24375C04-0CD0-4124-A24B-ADD0C200C25E}" presName="rootConnector" presStyleLbl="node2" presStyleIdx="2" presStyleCnt="3"/>
      <dgm:spPr/>
    </dgm:pt>
    <dgm:pt modelId="{514253B4-21AE-4582-AF20-416085812D89}" type="pres">
      <dgm:prSet presAssocID="{24375C04-0CD0-4124-A24B-ADD0C200C25E}" presName="hierChild4" presStyleCnt="0"/>
      <dgm:spPr/>
    </dgm:pt>
    <dgm:pt modelId="{48AA65D3-A18D-4587-97D9-CD991DC57454}" type="pres">
      <dgm:prSet presAssocID="{24375C04-0CD0-4124-A24B-ADD0C200C25E}" presName="hierChild5" presStyleCnt="0"/>
      <dgm:spPr/>
    </dgm:pt>
    <dgm:pt modelId="{3F08E8C2-B437-4925-A387-FCDFF7D6ADE4}" type="pres">
      <dgm:prSet presAssocID="{DC5C03C1-E016-41F5-8308-A90B0AC6F612}" presName="hierChild3" presStyleCnt="0"/>
      <dgm:spPr/>
    </dgm:pt>
  </dgm:ptLst>
  <dgm:cxnLst>
    <dgm:cxn modelId="{37B42A02-77FD-4963-8C18-E57C736411BE}" type="presOf" srcId="{74F5E33E-E81D-462A-95AA-D40AF5C8ACD0}" destId="{EE0AC11D-5040-4D23-899F-AA11EB2EBFC2}" srcOrd="0" destOrd="0" presId="urn:microsoft.com/office/officeart/2005/8/layout/orgChart1"/>
    <dgm:cxn modelId="{76A56A2B-F628-4E8F-BA6D-81638A3C3DBD}" type="presOf" srcId="{DC5C03C1-E016-41F5-8308-A90B0AC6F612}" destId="{2150DA2B-E350-4B67-B3E4-6C06D17E3358}" srcOrd="1" destOrd="0" presId="urn:microsoft.com/office/officeart/2005/8/layout/orgChart1"/>
    <dgm:cxn modelId="{BBA15D2C-04C8-4752-B21C-5B88D00A7588}" srcId="{DC5C03C1-E016-41F5-8308-A90B0AC6F612}" destId="{74F5E33E-E81D-462A-95AA-D40AF5C8ACD0}" srcOrd="0" destOrd="0" parTransId="{EA9EE088-2E4C-400A-AAC6-C712DBA61984}" sibTransId="{9064FDF1-5BBD-4535-B94E-3BD0C61B733E}"/>
    <dgm:cxn modelId="{409B7733-F1B8-4EEE-861D-5C6EAD50BA83}" type="presOf" srcId="{DC5C03C1-E016-41F5-8308-A90B0AC6F612}" destId="{09FDA671-2B4D-469B-B9FD-4EF4FE9A7403}" srcOrd="0" destOrd="0" presId="urn:microsoft.com/office/officeart/2005/8/layout/orgChart1"/>
    <dgm:cxn modelId="{725EC733-ED1B-4A41-9754-78A4A14AEA0C}" type="presOf" srcId="{21D853B5-837D-4450-8FD0-D475CE8939F6}" destId="{763686F6-EF4E-4A9C-A98B-AF5E7B56646E}" srcOrd="0" destOrd="0" presId="urn:microsoft.com/office/officeart/2005/8/layout/orgChart1"/>
    <dgm:cxn modelId="{266CBF37-3B52-463A-99D5-4CFAB87E7EEA}" type="presOf" srcId="{EA9EE088-2E4C-400A-AAC6-C712DBA61984}" destId="{B3371F47-F9FD-4851-A139-CF1D44718F3F}" srcOrd="0" destOrd="0" presId="urn:microsoft.com/office/officeart/2005/8/layout/orgChart1"/>
    <dgm:cxn modelId="{4A762A3C-AE30-4B44-BB0D-7C4E1376A30F}" type="presOf" srcId="{56F20110-DE7D-4F4F-BBA8-59C0B7F74E65}" destId="{7CB8C681-ED29-4980-A17E-9E1C9E0CF46C}" srcOrd="0" destOrd="0" presId="urn:microsoft.com/office/officeart/2005/8/layout/orgChart1"/>
    <dgm:cxn modelId="{0978573C-B664-45FE-BA22-F5D0EC128239}" srcId="{DC5C03C1-E016-41F5-8308-A90B0AC6F612}" destId="{24375C04-0CD0-4124-A24B-ADD0C200C25E}" srcOrd="2" destOrd="0" parTransId="{56F20110-DE7D-4F4F-BBA8-59C0B7F74E65}" sibTransId="{05B90B71-F439-4FA9-BEAD-7E61AC516DA5}"/>
    <dgm:cxn modelId="{98F38E44-40A5-4D0C-B659-79C21E3A6F50}" type="presOf" srcId="{24375C04-0CD0-4124-A24B-ADD0C200C25E}" destId="{2E7BE412-3193-4CF8-B4EB-2B026DEDBBE1}" srcOrd="0" destOrd="0" presId="urn:microsoft.com/office/officeart/2005/8/layout/orgChart1"/>
    <dgm:cxn modelId="{B3B32049-029A-47FB-A1D5-801D93887EC0}" type="presOf" srcId="{74F5E33E-E81D-462A-95AA-D40AF5C8ACD0}" destId="{67BD2B4A-AE78-4B8A-8D0B-D34CEF1BDB3C}" srcOrd="1" destOrd="0" presId="urn:microsoft.com/office/officeart/2005/8/layout/orgChart1"/>
    <dgm:cxn modelId="{26BDB2B2-2692-4602-8F7B-503554F6A10F}" srcId="{21D853B5-837D-4450-8FD0-D475CE8939F6}" destId="{DC5C03C1-E016-41F5-8308-A90B0AC6F612}" srcOrd="0" destOrd="0" parTransId="{24D28F12-E2F8-4C44-AEA8-F3C8CD725B28}" sibTransId="{D578DBEA-7AB3-409E-BFD4-1DB875AE7E55}"/>
    <dgm:cxn modelId="{0D4C7ABB-7112-42FD-8467-358F811B2E31}" type="presOf" srcId="{24375C04-0CD0-4124-A24B-ADD0C200C25E}" destId="{6190D93A-D95C-4B09-970A-D3CFC65ECC05}" srcOrd="1" destOrd="0" presId="urn:microsoft.com/office/officeart/2005/8/layout/orgChart1"/>
    <dgm:cxn modelId="{BBD36FC2-6627-4FA1-ADF0-15ABDDAB9E8E}" srcId="{DC5C03C1-E016-41F5-8308-A90B0AC6F612}" destId="{34E9106F-ED33-43EF-82C2-24C9E928CBD2}" srcOrd="1" destOrd="0" parTransId="{222A6354-BC2E-48D2-8AFF-6576C4E60DA3}" sibTransId="{F82B6847-DCFB-4411-BE79-91EEE846D1F6}"/>
    <dgm:cxn modelId="{E1B1A6C2-DFF6-489D-B4F3-09E3A7F81513}" type="presOf" srcId="{222A6354-BC2E-48D2-8AFF-6576C4E60DA3}" destId="{AD56ECC9-7C26-4E9E-B6BB-AFCD6D484D91}" srcOrd="0" destOrd="0" presId="urn:microsoft.com/office/officeart/2005/8/layout/orgChart1"/>
    <dgm:cxn modelId="{4DB0BCCE-A3A3-4A10-9569-CE32308171FD}" type="presOf" srcId="{34E9106F-ED33-43EF-82C2-24C9E928CBD2}" destId="{0739CD74-D218-4E37-8B82-63F1A9926850}" srcOrd="0" destOrd="0" presId="urn:microsoft.com/office/officeart/2005/8/layout/orgChart1"/>
    <dgm:cxn modelId="{AAF4BCD5-CF07-464B-8892-F19B682B8473}" type="presOf" srcId="{34E9106F-ED33-43EF-82C2-24C9E928CBD2}" destId="{24E4F27C-EDD6-496E-9D13-24AA8BFE5E06}" srcOrd="1" destOrd="0" presId="urn:microsoft.com/office/officeart/2005/8/layout/orgChart1"/>
    <dgm:cxn modelId="{D8CDA51E-B8D6-4114-A87B-59D0C2AF1DDF}" type="presParOf" srcId="{763686F6-EF4E-4A9C-A98B-AF5E7B56646E}" destId="{3EB97691-1FAC-4AE5-AF7D-C4E763FF6D0E}" srcOrd="0" destOrd="0" presId="urn:microsoft.com/office/officeart/2005/8/layout/orgChart1"/>
    <dgm:cxn modelId="{D0305687-45C6-4CB6-8BF7-B6136056B0FB}" type="presParOf" srcId="{3EB97691-1FAC-4AE5-AF7D-C4E763FF6D0E}" destId="{60C5E7A7-FBDA-488F-81B6-87323B1D0B6C}" srcOrd="0" destOrd="0" presId="urn:microsoft.com/office/officeart/2005/8/layout/orgChart1"/>
    <dgm:cxn modelId="{0C46043A-326B-44BB-805A-2EA7F382608B}" type="presParOf" srcId="{60C5E7A7-FBDA-488F-81B6-87323B1D0B6C}" destId="{09FDA671-2B4D-469B-B9FD-4EF4FE9A7403}" srcOrd="0" destOrd="0" presId="urn:microsoft.com/office/officeart/2005/8/layout/orgChart1"/>
    <dgm:cxn modelId="{048634BA-9EC9-43A1-8B8C-52C26B08627B}" type="presParOf" srcId="{60C5E7A7-FBDA-488F-81B6-87323B1D0B6C}" destId="{2150DA2B-E350-4B67-B3E4-6C06D17E3358}" srcOrd="1" destOrd="0" presId="urn:microsoft.com/office/officeart/2005/8/layout/orgChart1"/>
    <dgm:cxn modelId="{F9EAEA42-0FD6-4CA5-88BF-AF359677A166}" type="presParOf" srcId="{3EB97691-1FAC-4AE5-AF7D-C4E763FF6D0E}" destId="{8D41E63A-F804-4773-A95D-0D02BEF520C7}" srcOrd="1" destOrd="0" presId="urn:microsoft.com/office/officeart/2005/8/layout/orgChart1"/>
    <dgm:cxn modelId="{AC7AA16E-3364-4AEF-B116-C0D5D1B822E0}" type="presParOf" srcId="{8D41E63A-F804-4773-A95D-0D02BEF520C7}" destId="{B3371F47-F9FD-4851-A139-CF1D44718F3F}" srcOrd="0" destOrd="0" presId="urn:microsoft.com/office/officeart/2005/8/layout/orgChart1"/>
    <dgm:cxn modelId="{813DF0A8-9AB5-4D49-A478-36BB7446551C}" type="presParOf" srcId="{8D41E63A-F804-4773-A95D-0D02BEF520C7}" destId="{F556B699-6CB7-4823-B44F-64D3BBDFE23A}" srcOrd="1" destOrd="0" presId="urn:microsoft.com/office/officeart/2005/8/layout/orgChart1"/>
    <dgm:cxn modelId="{971CB0F4-EE19-456B-AD57-9511153DC710}" type="presParOf" srcId="{F556B699-6CB7-4823-B44F-64D3BBDFE23A}" destId="{051E41CE-F409-40BE-AF60-81BA6AB91501}" srcOrd="0" destOrd="0" presId="urn:microsoft.com/office/officeart/2005/8/layout/orgChart1"/>
    <dgm:cxn modelId="{B3283EB4-7090-4F47-A34E-8BD6649A5C23}" type="presParOf" srcId="{051E41CE-F409-40BE-AF60-81BA6AB91501}" destId="{EE0AC11D-5040-4D23-899F-AA11EB2EBFC2}" srcOrd="0" destOrd="0" presId="urn:microsoft.com/office/officeart/2005/8/layout/orgChart1"/>
    <dgm:cxn modelId="{27F0AC50-F2BD-411C-9586-4C25A5270CCC}" type="presParOf" srcId="{051E41CE-F409-40BE-AF60-81BA6AB91501}" destId="{67BD2B4A-AE78-4B8A-8D0B-D34CEF1BDB3C}" srcOrd="1" destOrd="0" presId="urn:microsoft.com/office/officeart/2005/8/layout/orgChart1"/>
    <dgm:cxn modelId="{0CABA8F4-6E59-4111-B4D9-CD701FEA75A7}" type="presParOf" srcId="{F556B699-6CB7-4823-B44F-64D3BBDFE23A}" destId="{58997863-ADF2-4091-BFB2-317975C9FD2C}" srcOrd="1" destOrd="0" presId="urn:microsoft.com/office/officeart/2005/8/layout/orgChart1"/>
    <dgm:cxn modelId="{25B2A825-4DAD-4066-A5F7-5CAC52CCE67E}" type="presParOf" srcId="{F556B699-6CB7-4823-B44F-64D3BBDFE23A}" destId="{549659D7-6502-4EF3-A5F6-CA364FBCD74A}" srcOrd="2" destOrd="0" presId="urn:microsoft.com/office/officeart/2005/8/layout/orgChart1"/>
    <dgm:cxn modelId="{E6C239AD-7831-4FBA-A8E5-650DC515EAEB}" type="presParOf" srcId="{8D41E63A-F804-4773-A95D-0D02BEF520C7}" destId="{AD56ECC9-7C26-4E9E-B6BB-AFCD6D484D91}" srcOrd="2" destOrd="0" presId="urn:microsoft.com/office/officeart/2005/8/layout/orgChart1"/>
    <dgm:cxn modelId="{CAEDBCAC-A701-40E7-9E2D-76D5B0A0E0A4}" type="presParOf" srcId="{8D41E63A-F804-4773-A95D-0D02BEF520C7}" destId="{4115D0E1-D36C-46E5-9EF5-367BE80B6160}" srcOrd="3" destOrd="0" presId="urn:microsoft.com/office/officeart/2005/8/layout/orgChart1"/>
    <dgm:cxn modelId="{D92DBE81-9432-449B-9B20-C134C0B18819}" type="presParOf" srcId="{4115D0E1-D36C-46E5-9EF5-367BE80B6160}" destId="{897478C4-4D3B-4AF3-A067-E7CB4D6DB309}" srcOrd="0" destOrd="0" presId="urn:microsoft.com/office/officeart/2005/8/layout/orgChart1"/>
    <dgm:cxn modelId="{98150EF1-A462-446B-ACDF-01F9E78BA28F}" type="presParOf" srcId="{897478C4-4D3B-4AF3-A067-E7CB4D6DB309}" destId="{0739CD74-D218-4E37-8B82-63F1A9926850}" srcOrd="0" destOrd="0" presId="urn:microsoft.com/office/officeart/2005/8/layout/orgChart1"/>
    <dgm:cxn modelId="{92E7E37C-C0CD-4929-8B4C-E0EB36AC1A6B}" type="presParOf" srcId="{897478C4-4D3B-4AF3-A067-E7CB4D6DB309}" destId="{24E4F27C-EDD6-496E-9D13-24AA8BFE5E06}" srcOrd="1" destOrd="0" presId="urn:microsoft.com/office/officeart/2005/8/layout/orgChart1"/>
    <dgm:cxn modelId="{413F960E-FAB7-464B-88E2-3A6150128257}" type="presParOf" srcId="{4115D0E1-D36C-46E5-9EF5-367BE80B6160}" destId="{80F7A2BB-B476-4E4A-90DC-8C9FBE31B5A7}" srcOrd="1" destOrd="0" presId="urn:microsoft.com/office/officeart/2005/8/layout/orgChart1"/>
    <dgm:cxn modelId="{7E2C49B1-E3F8-4A4F-968E-B5B2321CAF11}" type="presParOf" srcId="{4115D0E1-D36C-46E5-9EF5-367BE80B6160}" destId="{D99B1D2B-EDB8-4E60-ADED-5E3990E63021}" srcOrd="2" destOrd="0" presId="urn:microsoft.com/office/officeart/2005/8/layout/orgChart1"/>
    <dgm:cxn modelId="{3BD97022-785E-4A7A-82D0-2C6586F1AC02}" type="presParOf" srcId="{8D41E63A-F804-4773-A95D-0D02BEF520C7}" destId="{7CB8C681-ED29-4980-A17E-9E1C9E0CF46C}" srcOrd="4" destOrd="0" presId="urn:microsoft.com/office/officeart/2005/8/layout/orgChart1"/>
    <dgm:cxn modelId="{0CF7FFC6-80F6-4E9B-87DA-1E770657753B}" type="presParOf" srcId="{8D41E63A-F804-4773-A95D-0D02BEF520C7}" destId="{54364A53-7C1F-434C-8883-53655F9B6573}" srcOrd="5" destOrd="0" presId="urn:microsoft.com/office/officeart/2005/8/layout/orgChart1"/>
    <dgm:cxn modelId="{806B632A-D37A-45FB-BDEF-C44EC824322B}" type="presParOf" srcId="{54364A53-7C1F-434C-8883-53655F9B6573}" destId="{A35D60CC-06CC-4C02-B773-9A04BE8D0983}" srcOrd="0" destOrd="0" presId="urn:microsoft.com/office/officeart/2005/8/layout/orgChart1"/>
    <dgm:cxn modelId="{F3D2B2A3-3C44-4A00-AB05-346DED57A9E4}" type="presParOf" srcId="{A35D60CC-06CC-4C02-B773-9A04BE8D0983}" destId="{2E7BE412-3193-4CF8-B4EB-2B026DEDBBE1}" srcOrd="0" destOrd="0" presId="urn:microsoft.com/office/officeart/2005/8/layout/orgChart1"/>
    <dgm:cxn modelId="{C7AAF856-9850-4778-B898-74C8BA4B9DC0}" type="presParOf" srcId="{A35D60CC-06CC-4C02-B773-9A04BE8D0983}" destId="{6190D93A-D95C-4B09-970A-D3CFC65ECC05}" srcOrd="1" destOrd="0" presId="urn:microsoft.com/office/officeart/2005/8/layout/orgChart1"/>
    <dgm:cxn modelId="{58940F5E-8810-44EB-93E3-A1BAACF67713}" type="presParOf" srcId="{54364A53-7C1F-434C-8883-53655F9B6573}" destId="{514253B4-21AE-4582-AF20-416085812D89}" srcOrd="1" destOrd="0" presId="urn:microsoft.com/office/officeart/2005/8/layout/orgChart1"/>
    <dgm:cxn modelId="{80E6B139-91EE-4230-B6ED-7065E39DA678}" type="presParOf" srcId="{54364A53-7C1F-434C-8883-53655F9B6573}" destId="{48AA65D3-A18D-4587-97D9-CD991DC57454}" srcOrd="2" destOrd="0" presId="urn:microsoft.com/office/officeart/2005/8/layout/orgChart1"/>
    <dgm:cxn modelId="{A0D1050E-7CC1-4F8C-AC07-D34D0734A6D3}" type="presParOf" srcId="{3EB97691-1FAC-4AE5-AF7D-C4E763FF6D0E}" destId="{3F08E8C2-B437-4925-A387-FCDFF7D6AD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ADB55-2D7B-44B1-877A-AF700900BB17}">
      <dsp:nvSpPr>
        <dsp:cNvPr id="0" name=""/>
        <dsp:cNvSpPr/>
      </dsp:nvSpPr>
      <dsp:spPr>
        <a:xfrm>
          <a:off x="0" y="256706"/>
          <a:ext cx="837088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22D3B7-61E0-4504-9267-FE85D93D7B88}">
      <dsp:nvSpPr>
        <dsp:cNvPr id="0" name=""/>
        <dsp:cNvSpPr/>
      </dsp:nvSpPr>
      <dsp:spPr>
        <a:xfrm>
          <a:off x="418544" y="94346"/>
          <a:ext cx="585962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800100">
            <a:lnSpc>
              <a:spcPct val="90000"/>
            </a:lnSpc>
            <a:spcBef>
              <a:spcPct val="0"/>
            </a:spcBef>
            <a:spcAft>
              <a:spcPct val="35000"/>
            </a:spcAft>
            <a:buNone/>
          </a:pPr>
          <a:r>
            <a:rPr lang="en-ZA" sz="1800" kern="1200" dirty="0"/>
            <a:t>Why do we Pay Taxes?</a:t>
          </a:r>
        </a:p>
      </dsp:txBody>
      <dsp:txXfrm>
        <a:off x="434396" y="110198"/>
        <a:ext cx="5827916" cy="293016"/>
      </dsp:txXfrm>
    </dsp:sp>
    <dsp:sp modelId="{7A143F49-B9F4-4560-8DF6-8234498484B3}">
      <dsp:nvSpPr>
        <dsp:cNvPr id="0" name=""/>
        <dsp:cNvSpPr/>
      </dsp:nvSpPr>
      <dsp:spPr>
        <a:xfrm>
          <a:off x="0" y="755666"/>
          <a:ext cx="837088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738D53-4F2B-4C79-9ED3-B2D2C4123D8E}">
      <dsp:nvSpPr>
        <dsp:cNvPr id="0" name=""/>
        <dsp:cNvSpPr/>
      </dsp:nvSpPr>
      <dsp:spPr>
        <a:xfrm>
          <a:off x="418544" y="593306"/>
          <a:ext cx="5859620" cy="32472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800100">
            <a:lnSpc>
              <a:spcPct val="90000"/>
            </a:lnSpc>
            <a:spcBef>
              <a:spcPct val="0"/>
            </a:spcBef>
            <a:spcAft>
              <a:spcPct val="35000"/>
            </a:spcAft>
            <a:buNone/>
          </a:pPr>
          <a:r>
            <a:rPr lang="en-ZA" sz="1800" kern="1200" dirty="0"/>
            <a:t>Remuneration</a:t>
          </a:r>
        </a:p>
      </dsp:txBody>
      <dsp:txXfrm>
        <a:off x="434396" y="609158"/>
        <a:ext cx="5827916" cy="293016"/>
      </dsp:txXfrm>
    </dsp:sp>
    <dsp:sp modelId="{580AFD3E-F18B-4548-BFE0-57AB94C68F5F}">
      <dsp:nvSpPr>
        <dsp:cNvPr id="0" name=""/>
        <dsp:cNvSpPr/>
      </dsp:nvSpPr>
      <dsp:spPr>
        <a:xfrm>
          <a:off x="0" y="1254626"/>
          <a:ext cx="837088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60C298-9936-4A82-8DDF-2A8501256E94}">
      <dsp:nvSpPr>
        <dsp:cNvPr id="0" name=""/>
        <dsp:cNvSpPr/>
      </dsp:nvSpPr>
      <dsp:spPr>
        <a:xfrm>
          <a:off x="418544" y="1092266"/>
          <a:ext cx="5859620" cy="32472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800100">
            <a:lnSpc>
              <a:spcPct val="90000"/>
            </a:lnSpc>
            <a:spcBef>
              <a:spcPct val="0"/>
            </a:spcBef>
            <a:spcAft>
              <a:spcPct val="35000"/>
            </a:spcAft>
            <a:buNone/>
          </a:pPr>
          <a:r>
            <a:rPr lang="en-ZA" sz="1800" kern="1200" dirty="0"/>
            <a:t>Reduction Process</a:t>
          </a:r>
        </a:p>
      </dsp:txBody>
      <dsp:txXfrm>
        <a:off x="434396" y="1108118"/>
        <a:ext cx="5827916" cy="293016"/>
      </dsp:txXfrm>
    </dsp:sp>
    <dsp:sp modelId="{38FCDF17-4B73-4C15-B80E-585546CDA61B}">
      <dsp:nvSpPr>
        <dsp:cNvPr id="0" name=""/>
        <dsp:cNvSpPr/>
      </dsp:nvSpPr>
      <dsp:spPr>
        <a:xfrm>
          <a:off x="0" y="1753586"/>
          <a:ext cx="837088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0B65DF-1B35-447F-8C50-370F2EE4DEE6}">
      <dsp:nvSpPr>
        <dsp:cNvPr id="0" name=""/>
        <dsp:cNvSpPr/>
      </dsp:nvSpPr>
      <dsp:spPr>
        <a:xfrm>
          <a:off x="418544" y="1591226"/>
          <a:ext cx="585962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800100">
            <a:lnSpc>
              <a:spcPct val="90000"/>
            </a:lnSpc>
            <a:spcBef>
              <a:spcPct val="0"/>
            </a:spcBef>
            <a:spcAft>
              <a:spcPct val="35000"/>
            </a:spcAft>
            <a:buNone/>
          </a:pPr>
          <a:r>
            <a:rPr lang="en-ZA" sz="1800" kern="1200" dirty="0"/>
            <a:t>Tax threshold, rebates, tax credits and Tax Rates</a:t>
          </a:r>
        </a:p>
      </dsp:txBody>
      <dsp:txXfrm>
        <a:off x="434396" y="1607078"/>
        <a:ext cx="5827916" cy="293016"/>
      </dsp:txXfrm>
    </dsp:sp>
    <dsp:sp modelId="{B8E136D1-795B-4DFB-9C17-5018E3D41875}">
      <dsp:nvSpPr>
        <dsp:cNvPr id="0" name=""/>
        <dsp:cNvSpPr/>
      </dsp:nvSpPr>
      <dsp:spPr>
        <a:xfrm>
          <a:off x="0" y="2252546"/>
          <a:ext cx="837088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F4D782-6228-4019-BC10-6B7A30F31218}">
      <dsp:nvSpPr>
        <dsp:cNvPr id="0" name=""/>
        <dsp:cNvSpPr/>
      </dsp:nvSpPr>
      <dsp:spPr>
        <a:xfrm>
          <a:off x="418544" y="2090186"/>
          <a:ext cx="5859620" cy="32472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800100">
            <a:lnSpc>
              <a:spcPct val="90000"/>
            </a:lnSpc>
            <a:spcBef>
              <a:spcPct val="0"/>
            </a:spcBef>
            <a:spcAft>
              <a:spcPct val="35000"/>
            </a:spcAft>
            <a:buNone/>
          </a:pPr>
          <a:r>
            <a:rPr lang="en-ZA" sz="1800" kern="1200" dirty="0"/>
            <a:t> Royalties received</a:t>
          </a:r>
        </a:p>
      </dsp:txBody>
      <dsp:txXfrm>
        <a:off x="434396" y="2106038"/>
        <a:ext cx="5827916" cy="293016"/>
      </dsp:txXfrm>
    </dsp:sp>
    <dsp:sp modelId="{459853B8-284F-4160-8CC4-9DC979BAD246}">
      <dsp:nvSpPr>
        <dsp:cNvPr id="0" name=""/>
        <dsp:cNvSpPr/>
      </dsp:nvSpPr>
      <dsp:spPr>
        <a:xfrm>
          <a:off x="0" y="2751506"/>
          <a:ext cx="837088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A544C0-A857-47C8-A9EF-9047C94F6A14}">
      <dsp:nvSpPr>
        <dsp:cNvPr id="0" name=""/>
        <dsp:cNvSpPr/>
      </dsp:nvSpPr>
      <dsp:spPr>
        <a:xfrm>
          <a:off x="418544" y="2589146"/>
          <a:ext cx="5859620" cy="32472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800100">
            <a:lnSpc>
              <a:spcPct val="90000"/>
            </a:lnSpc>
            <a:spcBef>
              <a:spcPct val="0"/>
            </a:spcBef>
            <a:spcAft>
              <a:spcPct val="35000"/>
            </a:spcAft>
            <a:buNone/>
          </a:pPr>
          <a:r>
            <a:rPr lang="en-ZA" sz="1800" kern="1200" dirty="0"/>
            <a:t>Provisional Tax</a:t>
          </a:r>
        </a:p>
      </dsp:txBody>
      <dsp:txXfrm>
        <a:off x="434396" y="2604998"/>
        <a:ext cx="5827916" cy="293016"/>
      </dsp:txXfrm>
    </dsp:sp>
    <dsp:sp modelId="{8C0AE431-9D1D-4E6D-ABBC-377D367AA28C}">
      <dsp:nvSpPr>
        <dsp:cNvPr id="0" name=""/>
        <dsp:cNvSpPr/>
      </dsp:nvSpPr>
      <dsp:spPr>
        <a:xfrm>
          <a:off x="0" y="3250466"/>
          <a:ext cx="837088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F3E015-580B-4EAB-8425-1EB6AE2C878D}">
      <dsp:nvSpPr>
        <dsp:cNvPr id="0" name=""/>
        <dsp:cNvSpPr/>
      </dsp:nvSpPr>
      <dsp:spPr>
        <a:xfrm>
          <a:off x="418544" y="3088106"/>
          <a:ext cx="5859620" cy="32472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800100">
            <a:lnSpc>
              <a:spcPct val="90000"/>
            </a:lnSpc>
            <a:spcBef>
              <a:spcPct val="0"/>
            </a:spcBef>
            <a:spcAft>
              <a:spcPct val="35000"/>
            </a:spcAft>
            <a:buNone/>
          </a:pPr>
          <a:r>
            <a:rPr lang="en-ZA" sz="1800" kern="1200" dirty="0"/>
            <a:t>Do you need to submit a tax return?</a:t>
          </a:r>
        </a:p>
      </dsp:txBody>
      <dsp:txXfrm>
        <a:off x="434396" y="3103958"/>
        <a:ext cx="5827916" cy="293016"/>
      </dsp:txXfrm>
    </dsp:sp>
    <dsp:sp modelId="{D4A71A1D-2F6B-4C26-BDF9-85B18E4B93FA}">
      <dsp:nvSpPr>
        <dsp:cNvPr id="0" name=""/>
        <dsp:cNvSpPr/>
      </dsp:nvSpPr>
      <dsp:spPr>
        <a:xfrm>
          <a:off x="0" y="3749426"/>
          <a:ext cx="837088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1B44FA-334F-41D4-9CED-CC6C1ADBABDD}">
      <dsp:nvSpPr>
        <dsp:cNvPr id="0" name=""/>
        <dsp:cNvSpPr/>
      </dsp:nvSpPr>
      <dsp:spPr>
        <a:xfrm>
          <a:off x="418544" y="3587066"/>
          <a:ext cx="585962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800100">
            <a:lnSpc>
              <a:spcPct val="90000"/>
            </a:lnSpc>
            <a:spcBef>
              <a:spcPct val="0"/>
            </a:spcBef>
            <a:spcAft>
              <a:spcPct val="35000"/>
            </a:spcAft>
            <a:buNone/>
          </a:pPr>
          <a:r>
            <a:rPr lang="en-ZA" sz="1800" kern="1200" dirty="0"/>
            <a:t> Completing an Income Tax Return ITR12</a:t>
          </a:r>
        </a:p>
      </dsp:txBody>
      <dsp:txXfrm>
        <a:off x="434396" y="3602918"/>
        <a:ext cx="5827916" cy="293016"/>
      </dsp:txXfrm>
    </dsp:sp>
    <dsp:sp modelId="{2AE5B05C-B639-4646-AEFD-C52B06D87717}">
      <dsp:nvSpPr>
        <dsp:cNvPr id="0" name=""/>
        <dsp:cNvSpPr/>
      </dsp:nvSpPr>
      <dsp:spPr>
        <a:xfrm>
          <a:off x="0" y="4248386"/>
          <a:ext cx="837088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6EA1DD-F98D-4A0F-83BB-31D4F271B691}">
      <dsp:nvSpPr>
        <dsp:cNvPr id="0" name=""/>
        <dsp:cNvSpPr/>
      </dsp:nvSpPr>
      <dsp:spPr>
        <a:xfrm>
          <a:off x="418544" y="4086026"/>
          <a:ext cx="5859620" cy="32472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800100">
            <a:lnSpc>
              <a:spcPct val="90000"/>
            </a:lnSpc>
            <a:spcBef>
              <a:spcPct val="0"/>
            </a:spcBef>
            <a:spcAft>
              <a:spcPct val="35000"/>
            </a:spcAft>
            <a:buNone/>
          </a:pPr>
          <a:r>
            <a:rPr lang="en-ZA" sz="1800" kern="1200" dirty="0"/>
            <a:t>Administrative penalties </a:t>
          </a:r>
        </a:p>
      </dsp:txBody>
      <dsp:txXfrm>
        <a:off x="434396" y="4101878"/>
        <a:ext cx="5827916" cy="293016"/>
      </dsp:txXfrm>
    </dsp:sp>
    <dsp:sp modelId="{E54E4720-C18E-4286-BD20-34CCF63E2D87}">
      <dsp:nvSpPr>
        <dsp:cNvPr id="0" name=""/>
        <dsp:cNvSpPr/>
      </dsp:nvSpPr>
      <dsp:spPr>
        <a:xfrm>
          <a:off x="0" y="4747346"/>
          <a:ext cx="837088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E911AD-736B-4315-A932-948041612445}">
      <dsp:nvSpPr>
        <dsp:cNvPr id="0" name=""/>
        <dsp:cNvSpPr/>
      </dsp:nvSpPr>
      <dsp:spPr>
        <a:xfrm>
          <a:off x="418544" y="4584986"/>
          <a:ext cx="585962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800100">
            <a:lnSpc>
              <a:spcPct val="90000"/>
            </a:lnSpc>
            <a:spcBef>
              <a:spcPct val="0"/>
            </a:spcBef>
            <a:spcAft>
              <a:spcPct val="35000"/>
            </a:spcAft>
            <a:buNone/>
          </a:pPr>
          <a:r>
            <a:rPr lang="en-ZA" sz="1800" kern="1200" dirty="0"/>
            <a:t>Record Keeping</a:t>
          </a:r>
        </a:p>
      </dsp:txBody>
      <dsp:txXfrm>
        <a:off x="434396" y="4600838"/>
        <a:ext cx="5827916" cy="2930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E31EC-DC7C-4AE4-B665-0925A9EBECD8}">
      <dsp:nvSpPr>
        <dsp:cNvPr id="0" name=""/>
        <dsp:cNvSpPr/>
      </dsp:nvSpPr>
      <dsp:spPr>
        <a:xfrm>
          <a:off x="0" y="240814"/>
          <a:ext cx="8370887" cy="12168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i="0" kern="1200" dirty="0"/>
            <a:t>What is an Administrative Penalty?</a:t>
          </a:r>
          <a:endParaRPr lang="en-ZA" sz="2000" kern="1200" dirty="0"/>
        </a:p>
      </dsp:txBody>
      <dsp:txXfrm>
        <a:off x="59399" y="300213"/>
        <a:ext cx="8252089" cy="1098002"/>
      </dsp:txXfrm>
    </dsp:sp>
    <dsp:sp modelId="{9DCF168B-FD21-4AC4-B7AE-A844B4A66DD0}">
      <dsp:nvSpPr>
        <dsp:cNvPr id="0" name=""/>
        <dsp:cNvSpPr/>
      </dsp:nvSpPr>
      <dsp:spPr>
        <a:xfrm>
          <a:off x="0" y="1654240"/>
          <a:ext cx="8370887" cy="1216800"/>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a:solidFill>
                <a:schemeClr val="tx1"/>
              </a:solidFill>
            </a:rPr>
            <a:t>An Administrative Penalty (Admin Penalty) is a penalty levied under Section 210 of the Tax Administration Act (TAA). The Act prescribes the various types of non-compliance which are subject to fixed administrative penalties.</a:t>
          </a:r>
          <a:endParaRPr lang="en-ZA" sz="1800" kern="1200" dirty="0">
            <a:solidFill>
              <a:schemeClr val="tx1"/>
            </a:solidFill>
          </a:endParaRPr>
        </a:p>
      </dsp:txBody>
      <dsp:txXfrm>
        <a:off x="59399" y="1713639"/>
        <a:ext cx="8252089" cy="1098002"/>
      </dsp:txXfrm>
    </dsp:sp>
    <dsp:sp modelId="{6E872B08-B7E0-4CFF-9E94-24DD425ED501}">
      <dsp:nvSpPr>
        <dsp:cNvPr id="0" name=""/>
        <dsp:cNvSpPr/>
      </dsp:nvSpPr>
      <dsp:spPr>
        <a:xfrm>
          <a:off x="0" y="3058240"/>
          <a:ext cx="8370887" cy="1216800"/>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a:solidFill>
                <a:schemeClr val="tx1"/>
              </a:solidFill>
            </a:rPr>
            <a:t>For individuals the penalty will be imposed where the taxpayer has failed to submit a return as and when required under the Income Tax Act for years of assessment commencing on or after 1 March 2006 where that person has two or more outstanding income tax returns for such years of assessment.</a:t>
          </a:r>
          <a:endParaRPr lang="en-ZA" sz="1800" kern="1200" dirty="0">
            <a:solidFill>
              <a:schemeClr val="tx1"/>
            </a:solidFill>
          </a:endParaRPr>
        </a:p>
      </dsp:txBody>
      <dsp:txXfrm>
        <a:off x="59399" y="3117639"/>
        <a:ext cx="8252089"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C091A-FED2-45FC-B23C-FFBE47E18FF5}">
      <dsp:nvSpPr>
        <dsp:cNvPr id="0" name=""/>
        <dsp:cNvSpPr/>
      </dsp:nvSpPr>
      <dsp:spPr>
        <a:xfrm>
          <a:off x="0" y="2252"/>
          <a:ext cx="83708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C3244F-662E-4B74-8E8D-40AAF1E52416}">
      <dsp:nvSpPr>
        <dsp:cNvPr id="0" name=""/>
        <dsp:cNvSpPr/>
      </dsp:nvSpPr>
      <dsp:spPr>
        <a:xfrm>
          <a:off x="0" y="2252"/>
          <a:ext cx="8370887" cy="1535954"/>
        </a:xfrm>
        <a:prstGeom prst="rect">
          <a:avLst/>
        </a:prstGeom>
        <a:solidFill>
          <a:schemeClr val="accent1">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i="0" kern="1200" dirty="0">
              <a:solidFill>
                <a:schemeClr val="bg1"/>
              </a:solidFill>
            </a:rPr>
            <a:t>Taxpayers who do not submit their tax returns will be charged an admin penalty which must be paid over to SARS.</a:t>
          </a:r>
          <a:endParaRPr lang="en-ZA" sz="1800" kern="1200" dirty="0">
            <a:solidFill>
              <a:schemeClr val="bg1"/>
            </a:solidFill>
          </a:endParaRPr>
        </a:p>
      </dsp:txBody>
      <dsp:txXfrm>
        <a:off x="0" y="2252"/>
        <a:ext cx="8370887" cy="1535954"/>
      </dsp:txXfrm>
    </dsp:sp>
    <dsp:sp modelId="{360FE996-A765-410F-810E-138C4BA40EDD}">
      <dsp:nvSpPr>
        <dsp:cNvPr id="0" name=""/>
        <dsp:cNvSpPr/>
      </dsp:nvSpPr>
      <dsp:spPr>
        <a:xfrm>
          <a:off x="0" y="1538206"/>
          <a:ext cx="83708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2F214E-503D-4C09-B6FF-6144E4354D81}">
      <dsp:nvSpPr>
        <dsp:cNvPr id="0" name=""/>
        <dsp:cNvSpPr/>
      </dsp:nvSpPr>
      <dsp:spPr>
        <a:xfrm>
          <a:off x="0" y="1538206"/>
          <a:ext cx="8370887" cy="1535954"/>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i="0" kern="1200" dirty="0"/>
            <a:t>Regardless of whether you agree or disagree with the admin penalty it is advisable to submit the outstanding return to stop further admin penalties. The penalty will reoccur for every month the return(s) remains outstanding for a maximum of 35 months. </a:t>
          </a:r>
          <a:endParaRPr lang="en-ZA" sz="1800" kern="1200" dirty="0"/>
        </a:p>
      </dsp:txBody>
      <dsp:txXfrm>
        <a:off x="0" y="1538206"/>
        <a:ext cx="8370887" cy="1535954"/>
      </dsp:txXfrm>
    </dsp:sp>
    <dsp:sp modelId="{C8C807E1-70BA-475B-BC2B-4C6E7BD06C96}">
      <dsp:nvSpPr>
        <dsp:cNvPr id="0" name=""/>
        <dsp:cNvSpPr/>
      </dsp:nvSpPr>
      <dsp:spPr>
        <a:xfrm>
          <a:off x="0" y="3074160"/>
          <a:ext cx="83708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0528A-1104-4B7E-BC6B-291F9A92632F}">
      <dsp:nvSpPr>
        <dsp:cNvPr id="0" name=""/>
        <dsp:cNvSpPr/>
      </dsp:nvSpPr>
      <dsp:spPr>
        <a:xfrm>
          <a:off x="0" y="3074160"/>
          <a:ext cx="8370887" cy="153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i="0" kern="1200" dirty="0"/>
            <a:t>The administrative non-compliance penalty for the failure to submit a return comprises fixed amount penalties based on a taxpayer’s taxable income and can range from R250 up to R16 000 a month for each month that the non-compliance continues</a:t>
          </a:r>
          <a:r>
            <a:rPr lang="en-GB" sz="2200" b="0" i="0" kern="1200" dirty="0"/>
            <a:t>.</a:t>
          </a:r>
          <a:endParaRPr lang="en-ZA" sz="2200" kern="1200" dirty="0"/>
        </a:p>
      </dsp:txBody>
      <dsp:txXfrm>
        <a:off x="0" y="3074160"/>
        <a:ext cx="8370887" cy="15359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F2513-5B3E-4F7A-9087-B46732C76195}">
      <dsp:nvSpPr>
        <dsp:cNvPr id="0" name=""/>
        <dsp:cNvSpPr/>
      </dsp:nvSpPr>
      <dsp:spPr>
        <a:xfrm>
          <a:off x="0" y="0"/>
          <a:ext cx="7115253" cy="1340167"/>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ZA" sz="1700" b="1" i="0" kern="1200" dirty="0"/>
            <a:t>What if I do not agree with the penalty?</a:t>
          </a:r>
          <a:endParaRPr lang="en-ZA" sz="1700" kern="1200" dirty="0"/>
        </a:p>
      </dsp:txBody>
      <dsp:txXfrm>
        <a:off x="39252" y="39252"/>
        <a:ext cx="5669109" cy="1261663"/>
      </dsp:txXfrm>
    </dsp:sp>
    <dsp:sp modelId="{AEDC0384-2942-4F10-9B38-EE0714DF5EC5}">
      <dsp:nvSpPr>
        <dsp:cNvPr id="0" name=""/>
        <dsp:cNvSpPr/>
      </dsp:nvSpPr>
      <dsp:spPr>
        <a:xfrm>
          <a:off x="627816" y="1563528"/>
          <a:ext cx="7115253" cy="1340167"/>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dirty="0">
              <a:solidFill>
                <a:schemeClr val="tx1"/>
              </a:solidFill>
            </a:rPr>
            <a:t>A Request for Remission (RFR) can be submitted when a taxpayer disputes any penalty levied due to non-compliance. The taxpayer must provide reasons for the non-compliance for the request to be considered.</a:t>
          </a:r>
          <a:endParaRPr lang="en-ZA" sz="1700" kern="1200" dirty="0">
            <a:solidFill>
              <a:schemeClr val="tx1"/>
            </a:solidFill>
          </a:endParaRPr>
        </a:p>
      </dsp:txBody>
      <dsp:txXfrm>
        <a:off x="667068" y="1602780"/>
        <a:ext cx="5537824" cy="1261663"/>
      </dsp:txXfrm>
    </dsp:sp>
    <dsp:sp modelId="{DCF739B1-B2D5-4F2A-A66D-493A104FD050}">
      <dsp:nvSpPr>
        <dsp:cNvPr id="0" name=""/>
        <dsp:cNvSpPr/>
      </dsp:nvSpPr>
      <dsp:spPr>
        <a:xfrm>
          <a:off x="1255633" y="3127057"/>
          <a:ext cx="7115253" cy="1340167"/>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dirty="0">
              <a:solidFill>
                <a:schemeClr val="tx1"/>
              </a:solidFill>
            </a:rPr>
            <a:t>If the Request for Remission is disallowed or only a portion was selectively allowed, you may still object to the decision made by SARS and even appeal the decision if you disagree with the outcome of the objection process.</a:t>
          </a:r>
          <a:endParaRPr lang="en-ZA" sz="1700" kern="1200" dirty="0">
            <a:solidFill>
              <a:schemeClr val="tx1"/>
            </a:solidFill>
          </a:endParaRPr>
        </a:p>
      </dsp:txBody>
      <dsp:txXfrm>
        <a:off x="1294885" y="3166309"/>
        <a:ext cx="5537824" cy="1261663"/>
      </dsp:txXfrm>
    </dsp:sp>
    <dsp:sp modelId="{0715D4E2-BFE3-4C92-BCC9-E61CA384BFE8}">
      <dsp:nvSpPr>
        <dsp:cNvPr id="0" name=""/>
        <dsp:cNvSpPr/>
      </dsp:nvSpPr>
      <dsp:spPr>
        <a:xfrm>
          <a:off x="6244145" y="1016293"/>
          <a:ext cx="871108" cy="871108"/>
        </a:xfrm>
        <a:prstGeom prst="downArrow">
          <a:avLst>
            <a:gd name="adj1" fmla="val 55000"/>
            <a:gd name="adj2" fmla="val 45000"/>
          </a:avLst>
        </a:prstGeom>
        <a:solidFill>
          <a:schemeClr val="accent5">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ZA" sz="3600" kern="1200"/>
        </a:p>
      </dsp:txBody>
      <dsp:txXfrm>
        <a:off x="6440144" y="1016293"/>
        <a:ext cx="479110" cy="655509"/>
      </dsp:txXfrm>
    </dsp:sp>
    <dsp:sp modelId="{6F711563-7DD5-4FAC-8908-35A91A51F509}">
      <dsp:nvSpPr>
        <dsp:cNvPr id="0" name=""/>
        <dsp:cNvSpPr/>
      </dsp:nvSpPr>
      <dsp:spPr>
        <a:xfrm>
          <a:off x="6871961" y="2570887"/>
          <a:ext cx="871108" cy="871108"/>
        </a:xfrm>
        <a:prstGeom prst="downArrow">
          <a:avLst>
            <a:gd name="adj1" fmla="val 55000"/>
            <a:gd name="adj2" fmla="val 45000"/>
          </a:avLst>
        </a:prstGeom>
        <a:solidFill>
          <a:schemeClr val="accent5">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ZA" sz="3600" kern="1200"/>
        </a:p>
      </dsp:txBody>
      <dsp:txXfrm>
        <a:off x="7067960" y="2570887"/>
        <a:ext cx="479110" cy="6555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61FF2-A84C-4159-B629-D1AF3DD6D45C}">
      <dsp:nvSpPr>
        <dsp:cNvPr id="0" name=""/>
        <dsp:cNvSpPr/>
      </dsp:nvSpPr>
      <dsp:spPr>
        <a:xfrm>
          <a:off x="0" y="0"/>
          <a:ext cx="8225935" cy="482543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ZA" sz="1600" b="1" kern="1200" dirty="0"/>
        </a:p>
        <a:p>
          <a:pPr marL="0" lvl="0" indent="0" algn="l" defTabSz="711200">
            <a:lnSpc>
              <a:spcPct val="90000"/>
            </a:lnSpc>
            <a:spcBef>
              <a:spcPct val="0"/>
            </a:spcBef>
            <a:spcAft>
              <a:spcPct val="35000"/>
            </a:spcAft>
            <a:buNone/>
          </a:pPr>
          <a:r>
            <a:rPr lang="en-ZA" sz="1600" b="1" kern="1200" dirty="0"/>
            <a:t>There are many different ways to keep records</a:t>
          </a:r>
        </a:p>
        <a:p>
          <a:pPr marL="0" lvl="0" indent="0" algn="l" defTabSz="711200">
            <a:lnSpc>
              <a:spcPct val="90000"/>
            </a:lnSpc>
            <a:spcBef>
              <a:spcPct val="0"/>
            </a:spcBef>
            <a:spcAft>
              <a:spcPct val="35000"/>
            </a:spcAft>
            <a:buNone/>
          </a:pPr>
          <a:br>
            <a:rPr lang="en-ZA" sz="1600" kern="1200" dirty="0"/>
          </a:br>
          <a:r>
            <a:rPr lang="en-ZA" sz="1600" b="0" kern="1200" dirty="0"/>
            <a:t> Choose a way of keeping records in a way that suits your business</a:t>
          </a:r>
        </a:p>
        <a:p>
          <a:pPr marL="0" lvl="0" indent="0" algn="l" defTabSz="711200">
            <a:lnSpc>
              <a:spcPct val="90000"/>
            </a:lnSpc>
            <a:spcBef>
              <a:spcPct val="0"/>
            </a:spcBef>
            <a:spcAft>
              <a:spcPct val="35000"/>
            </a:spcAft>
            <a:buNone/>
          </a:pPr>
          <a:br>
            <a:rPr lang="en-ZA" sz="1600" b="0" kern="1200" dirty="0"/>
          </a:br>
          <a:r>
            <a:rPr lang="en-ZA" sz="1600" b="0" kern="1200" dirty="0"/>
            <a:t>• Keep your invoices, till slips and other information together</a:t>
          </a:r>
          <a:br>
            <a:rPr lang="en-ZA" sz="1600" b="0" kern="1200" dirty="0"/>
          </a:br>
          <a:r>
            <a:rPr lang="en-ZA" sz="1600" b="0" kern="1200" dirty="0"/>
            <a:t>• Have separate bank account, so that your personal and business expenses doesn’t get mixed up</a:t>
          </a:r>
          <a:br>
            <a:rPr lang="en-ZA" sz="1600" b="0" kern="1200" dirty="0"/>
          </a:br>
          <a:br>
            <a:rPr lang="en-ZA" sz="1600" b="0" kern="1200" dirty="0"/>
          </a:br>
          <a:r>
            <a:rPr lang="en-ZA" sz="1600" b="1" kern="1200" dirty="0"/>
            <a:t>Business records must include all of the following:</a:t>
          </a:r>
          <a:br>
            <a:rPr lang="en-ZA" sz="1600" b="1" kern="1200" dirty="0"/>
          </a:br>
          <a:endParaRPr lang="en-ZA" sz="1600" b="1" kern="1200" dirty="0"/>
        </a:p>
        <a:p>
          <a:pPr marL="0" lvl="0" indent="0" algn="l" defTabSz="711200">
            <a:lnSpc>
              <a:spcPct val="90000"/>
            </a:lnSpc>
            <a:spcBef>
              <a:spcPct val="0"/>
            </a:spcBef>
            <a:spcAft>
              <a:spcPct val="35000"/>
            </a:spcAft>
            <a:buNone/>
          </a:pPr>
          <a:r>
            <a:rPr lang="en-ZA" sz="1600" b="0" kern="1200" dirty="0"/>
            <a:t>• Assets</a:t>
          </a:r>
          <a:br>
            <a:rPr lang="en-ZA" sz="1600" b="0" kern="1200" dirty="0"/>
          </a:br>
          <a:r>
            <a:rPr lang="en-ZA" sz="1600" b="0" kern="1200" dirty="0"/>
            <a:t>• Liabilities</a:t>
          </a:r>
          <a:br>
            <a:rPr lang="en-ZA" sz="1600" b="0" kern="1200" dirty="0"/>
          </a:br>
          <a:r>
            <a:rPr lang="en-ZA" sz="1600" b="0" kern="1200" dirty="0"/>
            <a:t>• Undrawn profits</a:t>
          </a:r>
          <a:br>
            <a:rPr lang="en-ZA" sz="1600" b="0" kern="1200" dirty="0"/>
          </a:br>
          <a:r>
            <a:rPr lang="en-ZA" sz="1600" b="0" kern="1200" dirty="0"/>
            <a:t>• Revaluation of fixed assets</a:t>
          </a:r>
          <a:br>
            <a:rPr lang="en-ZA" sz="1600" b="0" kern="1200" dirty="0"/>
          </a:br>
          <a:r>
            <a:rPr lang="en-ZA" sz="1600" b="0" kern="1200" dirty="0"/>
            <a:t>• Loans</a:t>
          </a:r>
          <a:br>
            <a:rPr lang="en-ZA" sz="1600" b="0" kern="1200" dirty="0"/>
          </a:br>
          <a:endParaRPr lang="en-ZA" sz="1600" kern="1200" dirty="0"/>
        </a:p>
      </dsp:txBody>
      <dsp:txXfrm>
        <a:off x="141332" y="141332"/>
        <a:ext cx="7943271" cy="45427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AEE48-75AE-4CFA-9C70-AC97AEFC12E0}">
      <dsp:nvSpPr>
        <dsp:cNvPr id="0" name=""/>
        <dsp:cNvSpPr/>
      </dsp:nvSpPr>
      <dsp:spPr>
        <a:xfrm>
          <a:off x="161318" y="793308"/>
          <a:ext cx="3794299" cy="1185718"/>
        </a:xfrm>
        <a:prstGeom prst="rect">
          <a:avLst/>
        </a:prstGeom>
        <a:solidFill>
          <a:schemeClr val="bg2">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127" tIns="72390" rIns="72390" bIns="72390" numCol="1" spcCol="1270" anchor="ctr" anchorCtr="0">
          <a:noAutofit/>
        </a:bodyPr>
        <a:lstStyle/>
        <a:p>
          <a:pPr marL="0" lvl="0" indent="0" algn="ctr" defTabSz="844550">
            <a:lnSpc>
              <a:spcPct val="90000"/>
            </a:lnSpc>
            <a:spcBef>
              <a:spcPct val="0"/>
            </a:spcBef>
            <a:spcAft>
              <a:spcPct val="35000"/>
            </a:spcAft>
            <a:buNone/>
          </a:pPr>
          <a:r>
            <a:rPr lang="en-ZA" altLang="en-US" sz="1900" kern="1200" dirty="0">
              <a:latin typeface="+mn-lt"/>
            </a:rPr>
            <a:t>Documentary proof are essential to enable you to claim actual expenses incurred</a:t>
          </a:r>
        </a:p>
      </dsp:txBody>
      <dsp:txXfrm>
        <a:off x="161318" y="793308"/>
        <a:ext cx="3794299" cy="1185718"/>
      </dsp:txXfrm>
    </dsp:sp>
    <dsp:sp modelId="{5C5ABBD4-265C-4746-8E47-DCE6F51BE058}">
      <dsp:nvSpPr>
        <dsp:cNvPr id="0" name=""/>
        <dsp:cNvSpPr/>
      </dsp:nvSpPr>
      <dsp:spPr>
        <a:xfrm>
          <a:off x="3222" y="622037"/>
          <a:ext cx="830003" cy="1245004"/>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FF5623-48AD-432B-88E0-8DD0E9428652}">
      <dsp:nvSpPr>
        <dsp:cNvPr id="0" name=""/>
        <dsp:cNvSpPr/>
      </dsp:nvSpPr>
      <dsp:spPr>
        <a:xfrm>
          <a:off x="4313205" y="793308"/>
          <a:ext cx="3794299" cy="1185718"/>
        </a:xfrm>
        <a:prstGeom prst="rect">
          <a:avLst/>
        </a:prstGeom>
        <a:solidFill>
          <a:schemeClr val="accent5">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127" tIns="72390" rIns="72390" bIns="72390" numCol="1" spcCol="1270" anchor="ctr" anchorCtr="0">
          <a:noAutofit/>
        </a:bodyPr>
        <a:lstStyle/>
        <a:p>
          <a:pPr marL="0" lvl="0" indent="0" algn="l" defTabSz="844550">
            <a:lnSpc>
              <a:spcPct val="90000"/>
            </a:lnSpc>
            <a:spcBef>
              <a:spcPct val="0"/>
            </a:spcBef>
            <a:spcAft>
              <a:spcPct val="35000"/>
            </a:spcAft>
            <a:buNone/>
          </a:pPr>
          <a:r>
            <a:rPr lang="en-ZA" altLang="en-US" sz="1900" kern="1200" dirty="0">
              <a:latin typeface="+mn-lt"/>
            </a:rPr>
            <a:t>Expenses may be overlooked, unless you record them at the time they are incurred</a:t>
          </a:r>
        </a:p>
      </dsp:txBody>
      <dsp:txXfrm>
        <a:off x="4313205" y="793308"/>
        <a:ext cx="3794299" cy="1185718"/>
      </dsp:txXfrm>
    </dsp:sp>
    <dsp:sp modelId="{B5261BF4-D020-442D-ADE4-0EC590985D9D}">
      <dsp:nvSpPr>
        <dsp:cNvPr id="0" name=""/>
        <dsp:cNvSpPr/>
      </dsp:nvSpPr>
      <dsp:spPr>
        <a:xfrm>
          <a:off x="4155109" y="622037"/>
          <a:ext cx="830003" cy="1245004"/>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DE2936-1F02-4D94-8FDB-47A67D544B20}">
      <dsp:nvSpPr>
        <dsp:cNvPr id="0" name=""/>
        <dsp:cNvSpPr/>
      </dsp:nvSpPr>
      <dsp:spPr>
        <a:xfrm>
          <a:off x="161318" y="2285996"/>
          <a:ext cx="3794299" cy="1185718"/>
        </a:xfrm>
        <a:prstGeom prst="rect">
          <a:avLst/>
        </a:prstGeom>
        <a:solidFill>
          <a:schemeClr val="accent5">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127" tIns="72390" rIns="72390" bIns="72390" numCol="1" spcCol="1270" anchor="ctr" anchorCtr="0">
          <a:noAutofit/>
        </a:bodyPr>
        <a:lstStyle/>
        <a:p>
          <a:pPr marL="0" lvl="0" indent="0" algn="l" defTabSz="844550" rtl="0">
            <a:lnSpc>
              <a:spcPct val="90000"/>
            </a:lnSpc>
            <a:spcBef>
              <a:spcPct val="0"/>
            </a:spcBef>
            <a:spcAft>
              <a:spcPct val="35000"/>
            </a:spcAft>
            <a:buNone/>
          </a:pPr>
          <a:r>
            <a:rPr lang="en-ZA" altLang="en-US" sz="1900" kern="1200" dirty="0">
              <a:latin typeface="+mn-lt"/>
            </a:rPr>
            <a:t>To enable you to complete your tax returns accurately</a:t>
          </a:r>
          <a:endParaRPr lang="en-ZA" sz="1900" b="0" kern="1200" dirty="0">
            <a:latin typeface="+mn-lt"/>
          </a:endParaRPr>
        </a:p>
      </dsp:txBody>
      <dsp:txXfrm>
        <a:off x="161318" y="2285996"/>
        <a:ext cx="3794299" cy="1185718"/>
      </dsp:txXfrm>
    </dsp:sp>
    <dsp:sp modelId="{6BB574C2-D731-4D5F-8F09-1825B754DF0D}">
      <dsp:nvSpPr>
        <dsp:cNvPr id="0" name=""/>
        <dsp:cNvSpPr/>
      </dsp:nvSpPr>
      <dsp:spPr>
        <a:xfrm>
          <a:off x="3222" y="2114725"/>
          <a:ext cx="830003" cy="1245004"/>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F16B1B-BC2E-4667-8659-A62C3125AE93}">
      <dsp:nvSpPr>
        <dsp:cNvPr id="0" name=""/>
        <dsp:cNvSpPr/>
      </dsp:nvSpPr>
      <dsp:spPr>
        <a:xfrm>
          <a:off x="4313205" y="2285996"/>
          <a:ext cx="3794299" cy="1185718"/>
        </a:xfrm>
        <a:prstGeom prst="rect">
          <a:avLst/>
        </a:prstGeom>
        <a:solidFill>
          <a:schemeClr val="bg2">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127" tIns="72390" rIns="72390" bIns="72390" numCol="1" spcCol="1270" anchor="ctr" anchorCtr="0">
          <a:noAutofit/>
        </a:bodyPr>
        <a:lstStyle/>
        <a:p>
          <a:pPr marL="0" lvl="0" indent="0" algn="l" defTabSz="844550">
            <a:lnSpc>
              <a:spcPct val="90000"/>
            </a:lnSpc>
            <a:spcBef>
              <a:spcPct val="0"/>
            </a:spcBef>
            <a:spcAft>
              <a:spcPct val="35000"/>
            </a:spcAft>
            <a:buNone/>
          </a:pPr>
          <a:r>
            <a:rPr lang="en-ZA" altLang="en-US" sz="1900" kern="1200" dirty="0">
              <a:latin typeface="+mn-lt"/>
            </a:rPr>
            <a:t>All documents must be kept for a period of </a:t>
          </a:r>
          <a:r>
            <a:rPr lang="en-US" altLang="en-US" sz="1900" kern="1200" dirty="0">
              <a:latin typeface="+mn-lt"/>
            </a:rPr>
            <a:t>5 years from date of submission of the return</a:t>
          </a:r>
          <a:r>
            <a:rPr lang="en-ZA" altLang="en-US" sz="1900" kern="1200" dirty="0">
              <a:latin typeface="+mn-lt"/>
            </a:rPr>
            <a:t> </a:t>
          </a:r>
        </a:p>
      </dsp:txBody>
      <dsp:txXfrm>
        <a:off x="4313205" y="2285996"/>
        <a:ext cx="3794299" cy="1185718"/>
      </dsp:txXfrm>
    </dsp:sp>
    <dsp:sp modelId="{1EAFF150-95FC-49C3-9794-DA5F56054162}">
      <dsp:nvSpPr>
        <dsp:cNvPr id="0" name=""/>
        <dsp:cNvSpPr/>
      </dsp:nvSpPr>
      <dsp:spPr>
        <a:xfrm>
          <a:off x="4155109" y="2114725"/>
          <a:ext cx="830003" cy="1245004"/>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16B1B-BC2E-4667-8659-A62C3125AE93}">
      <dsp:nvSpPr>
        <dsp:cNvPr id="0" name=""/>
        <dsp:cNvSpPr/>
      </dsp:nvSpPr>
      <dsp:spPr>
        <a:xfrm>
          <a:off x="30759" y="1042593"/>
          <a:ext cx="8079008" cy="2347675"/>
        </a:xfrm>
        <a:prstGeom prst="rect">
          <a:avLst/>
        </a:prstGeom>
        <a:solidFill>
          <a:schemeClr val="bg2">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90159" tIns="247650" rIns="247650" bIns="247650" numCol="1" spcCol="1270" anchor="ctr" anchorCtr="0">
          <a:noAutofit/>
        </a:bodyPr>
        <a:lstStyle/>
        <a:p>
          <a:pPr marL="0" lvl="0" indent="0" algn="ctr" defTabSz="2889250">
            <a:lnSpc>
              <a:spcPct val="90000"/>
            </a:lnSpc>
            <a:spcBef>
              <a:spcPct val="0"/>
            </a:spcBef>
            <a:spcAft>
              <a:spcPct val="35000"/>
            </a:spcAft>
            <a:buNone/>
          </a:pPr>
          <a:r>
            <a:rPr lang="en-ZA" altLang="en-US" sz="6500" kern="1200" dirty="0">
              <a:latin typeface="+mn-lt"/>
            </a:rPr>
            <a:t>What is Turnover Tax? </a:t>
          </a:r>
        </a:p>
      </dsp:txBody>
      <dsp:txXfrm>
        <a:off x="30759" y="1042593"/>
        <a:ext cx="8079008" cy="2347675"/>
      </dsp:txXfrm>
    </dsp:sp>
    <dsp:sp modelId="{1EAFF150-95FC-49C3-9794-DA5F56054162}">
      <dsp:nvSpPr>
        <dsp:cNvPr id="0" name=""/>
        <dsp:cNvSpPr/>
      </dsp:nvSpPr>
      <dsp:spPr>
        <a:xfrm>
          <a:off x="959" y="703484"/>
          <a:ext cx="1643372" cy="2465059"/>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B7B03-FD07-44C9-B00F-121AAAF558B2}">
      <dsp:nvSpPr>
        <dsp:cNvPr id="0" name=""/>
        <dsp:cNvSpPr/>
      </dsp:nvSpPr>
      <dsp:spPr>
        <a:xfrm>
          <a:off x="340099" y="0"/>
          <a:ext cx="5291682" cy="5291682"/>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D4F9ED-BE97-4206-9112-83BA98D6E87F}">
      <dsp:nvSpPr>
        <dsp:cNvPr id="0" name=""/>
        <dsp:cNvSpPr/>
      </dsp:nvSpPr>
      <dsp:spPr>
        <a:xfrm>
          <a:off x="684058" y="343959"/>
          <a:ext cx="2116672" cy="21166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150000"/>
            </a:lnSpc>
            <a:spcBef>
              <a:spcPct val="0"/>
            </a:spcBef>
            <a:spcAft>
              <a:spcPct val="35000"/>
            </a:spcAft>
            <a:buNone/>
          </a:pPr>
          <a:r>
            <a:rPr lang="en-ZA" altLang="en-US" sz="1600" b="1" kern="1200" dirty="0">
              <a:solidFill>
                <a:schemeClr val="bg1"/>
              </a:solidFill>
              <a:effectLst/>
              <a:latin typeface="Calibri" panose="020F0502020204030204" pitchFamily="34" charset="0"/>
            </a:rPr>
            <a:t>Record keeping too much of a burden or too expensive</a:t>
          </a:r>
          <a:endParaRPr lang="en-ZA" sz="1600" b="1" kern="1200" dirty="0">
            <a:solidFill>
              <a:schemeClr val="bg1"/>
            </a:solidFill>
            <a:latin typeface="Calibri" panose="020F0502020204030204" pitchFamily="34" charset="0"/>
          </a:endParaRPr>
        </a:p>
      </dsp:txBody>
      <dsp:txXfrm>
        <a:off x="787385" y="447286"/>
        <a:ext cx="1910018" cy="1910018"/>
      </dsp:txXfrm>
    </dsp:sp>
    <dsp:sp modelId="{833C86CD-1361-4DD2-8B72-7DB02C67028E}">
      <dsp:nvSpPr>
        <dsp:cNvPr id="0" name=""/>
        <dsp:cNvSpPr/>
      </dsp:nvSpPr>
      <dsp:spPr>
        <a:xfrm>
          <a:off x="3171148" y="343959"/>
          <a:ext cx="2116672" cy="21166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150000"/>
            </a:lnSpc>
            <a:spcBef>
              <a:spcPct val="0"/>
            </a:spcBef>
            <a:spcAft>
              <a:spcPct val="35000"/>
            </a:spcAft>
            <a:buNone/>
          </a:pPr>
          <a:r>
            <a:rPr lang="en-ZA" altLang="en-US" sz="1600" b="1" kern="1200" dirty="0">
              <a:solidFill>
                <a:schemeClr val="bg1"/>
              </a:solidFill>
              <a:effectLst/>
              <a:latin typeface="Calibri" panose="020F0502020204030204" pitchFamily="34" charset="0"/>
            </a:rPr>
            <a:t>Current tax system is technically too difficult to comply with</a:t>
          </a:r>
          <a:endParaRPr lang="en-ZA" sz="1600" b="1" kern="1200" dirty="0">
            <a:solidFill>
              <a:schemeClr val="bg1"/>
            </a:solidFill>
            <a:latin typeface="Calibri" panose="020F0502020204030204" pitchFamily="34" charset="0"/>
          </a:endParaRPr>
        </a:p>
      </dsp:txBody>
      <dsp:txXfrm>
        <a:off x="3274475" y="447286"/>
        <a:ext cx="1910018" cy="1910018"/>
      </dsp:txXfrm>
    </dsp:sp>
    <dsp:sp modelId="{AEE7DA93-2A74-453D-BC0C-C4B90B9BE80C}">
      <dsp:nvSpPr>
        <dsp:cNvPr id="0" name=""/>
        <dsp:cNvSpPr/>
      </dsp:nvSpPr>
      <dsp:spPr>
        <a:xfrm>
          <a:off x="684058" y="2831049"/>
          <a:ext cx="2116672" cy="21166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150000"/>
            </a:lnSpc>
            <a:spcBef>
              <a:spcPct val="0"/>
            </a:spcBef>
            <a:spcAft>
              <a:spcPct val="35000"/>
            </a:spcAft>
            <a:buNone/>
          </a:pPr>
          <a:r>
            <a:rPr lang="en-ZA" altLang="en-US" sz="1600" b="1" kern="1200" dirty="0">
              <a:solidFill>
                <a:schemeClr val="bg1"/>
              </a:solidFill>
              <a:effectLst/>
              <a:latin typeface="Calibri" panose="020F0502020204030204" pitchFamily="34" charset="0"/>
            </a:rPr>
            <a:t>Costly to hire a tax practitioner to meet the requirements of the current tax system</a:t>
          </a:r>
          <a:endParaRPr lang="en-ZA" sz="1600" b="1" kern="1200" dirty="0">
            <a:solidFill>
              <a:schemeClr val="bg1"/>
            </a:solidFill>
            <a:latin typeface="Calibri" panose="020F0502020204030204" pitchFamily="34" charset="0"/>
          </a:endParaRPr>
        </a:p>
      </dsp:txBody>
      <dsp:txXfrm>
        <a:off x="787385" y="2934376"/>
        <a:ext cx="1910018" cy="1910018"/>
      </dsp:txXfrm>
    </dsp:sp>
    <dsp:sp modelId="{2007C5D0-A84A-4B3A-8ADD-15FF6B35F0CD}">
      <dsp:nvSpPr>
        <dsp:cNvPr id="0" name=""/>
        <dsp:cNvSpPr/>
      </dsp:nvSpPr>
      <dsp:spPr>
        <a:xfrm>
          <a:off x="3171148" y="2831049"/>
          <a:ext cx="2116672" cy="21166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150000"/>
            </a:lnSpc>
            <a:spcBef>
              <a:spcPct val="0"/>
            </a:spcBef>
            <a:spcAft>
              <a:spcPct val="35000"/>
            </a:spcAft>
            <a:buNone/>
          </a:pPr>
          <a:r>
            <a:rPr lang="en-ZA" altLang="en-US" sz="1600" b="1" kern="1200" dirty="0">
              <a:solidFill>
                <a:schemeClr val="bg1"/>
              </a:solidFill>
              <a:effectLst/>
              <a:latin typeface="Calibri" panose="020F0502020204030204" pitchFamily="34" charset="0"/>
            </a:rPr>
            <a:t>If business is in a “assessed loss” situation it may be better to stay in the current tax system</a:t>
          </a:r>
          <a:endParaRPr lang="en-ZA" sz="1600" b="1" kern="1200" dirty="0">
            <a:solidFill>
              <a:schemeClr val="bg1"/>
            </a:solidFill>
            <a:latin typeface="Calibri" panose="020F0502020204030204" pitchFamily="34" charset="0"/>
          </a:endParaRPr>
        </a:p>
      </dsp:txBody>
      <dsp:txXfrm>
        <a:off x="3274475" y="2934376"/>
        <a:ext cx="1910018" cy="1910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E0CB4-666D-421C-9C36-17E46EB2E9B7}">
      <dsp:nvSpPr>
        <dsp:cNvPr id="0" name=""/>
        <dsp:cNvSpPr/>
      </dsp:nvSpPr>
      <dsp:spPr>
        <a:xfrm>
          <a:off x="0" y="0"/>
          <a:ext cx="8169965" cy="7680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ZA" sz="2200" b="1" kern="1200" dirty="0"/>
            <a:t>Date of Receipt</a:t>
          </a:r>
        </a:p>
      </dsp:txBody>
      <dsp:txXfrm>
        <a:off x="37492" y="37492"/>
        <a:ext cx="8094981" cy="693047"/>
      </dsp:txXfrm>
    </dsp:sp>
    <dsp:sp modelId="{032D9F3C-72EE-49E8-95FA-4E8561BD8133}">
      <dsp:nvSpPr>
        <dsp:cNvPr id="0" name=""/>
        <dsp:cNvSpPr/>
      </dsp:nvSpPr>
      <dsp:spPr>
        <a:xfrm>
          <a:off x="0" y="775898"/>
          <a:ext cx="8169965"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396"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ZA" sz="2200" kern="1200" dirty="0"/>
            <a:t>Amount actually received</a:t>
          </a:r>
        </a:p>
        <a:p>
          <a:pPr marL="228600" lvl="1" indent="-228600" algn="l" defTabSz="977900" rtl="0">
            <a:lnSpc>
              <a:spcPct val="90000"/>
            </a:lnSpc>
            <a:spcBef>
              <a:spcPct val="0"/>
            </a:spcBef>
            <a:spcAft>
              <a:spcPct val="20000"/>
            </a:spcAft>
            <a:buChar char="•"/>
          </a:pPr>
          <a:r>
            <a:rPr lang="en-ZA" sz="2200" kern="1200" dirty="0"/>
            <a:t>For the benefit of that person</a:t>
          </a:r>
        </a:p>
      </dsp:txBody>
      <dsp:txXfrm>
        <a:off x="0" y="775898"/>
        <a:ext cx="8169965" cy="877680"/>
      </dsp:txXfrm>
    </dsp:sp>
    <dsp:sp modelId="{B66C079E-B4D0-4B9A-8DBE-F203D4DB73FB}">
      <dsp:nvSpPr>
        <dsp:cNvPr id="0" name=""/>
        <dsp:cNvSpPr/>
      </dsp:nvSpPr>
      <dsp:spPr>
        <a:xfrm>
          <a:off x="0" y="1653578"/>
          <a:ext cx="8169965" cy="747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ZA" sz="2200" b="1" kern="1200" dirty="0"/>
            <a:t>Date of Accrual</a:t>
          </a:r>
        </a:p>
      </dsp:txBody>
      <dsp:txXfrm>
        <a:off x="36487" y="1690065"/>
        <a:ext cx="8096991" cy="674469"/>
      </dsp:txXfrm>
    </dsp:sp>
    <dsp:sp modelId="{A0058A53-6040-47A8-8793-2E3E44EA3903}">
      <dsp:nvSpPr>
        <dsp:cNvPr id="0" name=""/>
        <dsp:cNvSpPr/>
      </dsp:nvSpPr>
      <dsp:spPr>
        <a:xfrm>
          <a:off x="0" y="2401021"/>
          <a:ext cx="8169965"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396"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ZA" sz="2200" kern="1200" dirty="0"/>
            <a:t>Became entitled to</a:t>
          </a:r>
        </a:p>
        <a:p>
          <a:pPr marL="228600" lvl="1" indent="-228600" algn="l" defTabSz="977900" rtl="0">
            <a:lnSpc>
              <a:spcPct val="90000"/>
            </a:lnSpc>
            <a:spcBef>
              <a:spcPct val="0"/>
            </a:spcBef>
            <a:spcAft>
              <a:spcPct val="20000"/>
            </a:spcAft>
            <a:buChar char="•"/>
          </a:pPr>
          <a:r>
            <a:rPr lang="en-ZA" sz="2200" kern="1200" dirty="0"/>
            <a:t>Not necessarily received</a:t>
          </a:r>
        </a:p>
      </dsp:txBody>
      <dsp:txXfrm>
        <a:off x="0" y="2401021"/>
        <a:ext cx="8169965" cy="877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BE402-278C-4757-A1CF-E7BB5AB66C4D}">
      <dsp:nvSpPr>
        <dsp:cNvPr id="0" name=""/>
        <dsp:cNvSpPr/>
      </dsp:nvSpPr>
      <dsp:spPr>
        <a:xfrm>
          <a:off x="0" y="75332"/>
          <a:ext cx="8229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ZA" sz="2200" b="1" kern="1200" dirty="0"/>
            <a:t>Ordinarily Resident of RSA</a:t>
          </a:r>
        </a:p>
      </dsp:txBody>
      <dsp:txXfrm>
        <a:off x="59399" y="134731"/>
        <a:ext cx="8110802" cy="1098002"/>
      </dsp:txXfrm>
    </dsp:sp>
    <dsp:sp modelId="{066AA1B7-4BB9-4F65-A86F-E1810E7EA909}">
      <dsp:nvSpPr>
        <dsp:cNvPr id="0" name=""/>
        <dsp:cNvSpPr/>
      </dsp:nvSpPr>
      <dsp:spPr>
        <a:xfrm>
          <a:off x="0" y="1292132"/>
          <a:ext cx="8229600"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ZA" sz="2400" kern="1200" dirty="0"/>
            <a:t>Is it his/her permanent home?</a:t>
          </a:r>
        </a:p>
        <a:p>
          <a:pPr marL="228600" lvl="1" indent="-228600" algn="l" defTabSz="1066800" rtl="0">
            <a:lnSpc>
              <a:spcPct val="90000"/>
            </a:lnSpc>
            <a:spcBef>
              <a:spcPct val="0"/>
            </a:spcBef>
            <a:spcAft>
              <a:spcPct val="20000"/>
            </a:spcAft>
            <a:buChar char="•"/>
          </a:pPr>
          <a:r>
            <a:rPr lang="en-ZA" sz="2400" kern="1200" dirty="0"/>
            <a:t>Where will he/she return to if job is done?</a:t>
          </a:r>
        </a:p>
        <a:p>
          <a:pPr marL="228600" lvl="1" indent="-228600" algn="l" defTabSz="1066800" rtl="0">
            <a:lnSpc>
              <a:spcPct val="90000"/>
            </a:lnSpc>
            <a:spcBef>
              <a:spcPct val="0"/>
            </a:spcBef>
            <a:spcAft>
              <a:spcPct val="20000"/>
            </a:spcAft>
            <a:buChar char="•"/>
          </a:pPr>
          <a:r>
            <a:rPr lang="en-ZA" sz="2400" kern="1200" dirty="0"/>
            <a:t>Is it his/her intention to return to his/her permanent home?</a:t>
          </a:r>
        </a:p>
      </dsp:txBody>
      <dsp:txXfrm>
        <a:off x="0" y="1292132"/>
        <a:ext cx="8229600" cy="14800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A8745-744F-4F5D-B717-CB4A58AB9130}">
      <dsp:nvSpPr>
        <dsp:cNvPr id="0" name=""/>
        <dsp:cNvSpPr/>
      </dsp:nvSpPr>
      <dsp:spPr>
        <a:xfrm>
          <a:off x="0" y="0"/>
          <a:ext cx="4248151" cy="424815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886E4-9A55-46CF-8C18-CF86BE0E9067}">
      <dsp:nvSpPr>
        <dsp:cNvPr id="0" name=""/>
        <dsp:cNvSpPr/>
      </dsp:nvSpPr>
      <dsp:spPr>
        <a:xfrm>
          <a:off x="2124075" y="0"/>
          <a:ext cx="6246811" cy="424815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A taxpayer that is employed and is receiving an income from a deceased spouse pension.</a:t>
          </a:r>
          <a:endParaRPr lang="en-ZA" sz="1900" kern="1200" dirty="0"/>
        </a:p>
      </dsp:txBody>
      <dsp:txXfrm>
        <a:off x="2124075" y="0"/>
        <a:ext cx="6246811" cy="902732"/>
      </dsp:txXfrm>
    </dsp:sp>
    <dsp:sp modelId="{49DBC79A-009F-45C0-9824-A6CCC18536BF}">
      <dsp:nvSpPr>
        <dsp:cNvPr id="0" name=""/>
        <dsp:cNvSpPr/>
      </dsp:nvSpPr>
      <dsp:spPr>
        <a:xfrm>
          <a:off x="557569" y="902732"/>
          <a:ext cx="3133011" cy="313301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33E17-0644-4CCE-A456-6F71E007464B}">
      <dsp:nvSpPr>
        <dsp:cNvPr id="0" name=""/>
        <dsp:cNvSpPr/>
      </dsp:nvSpPr>
      <dsp:spPr>
        <a:xfrm>
          <a:off x="2124075" y="902732"/>
          <a:ext cx="6246811" cy="313301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A retired taxpayer that is earning his monthly pension  and getting income from a retirement annuity fund. </a:t>
          </a:r>
          <a:endParaRPr lang="en-ZA" sz="1900" kern="1200" dirty="0"/>
        </a:p>
      </dsp:txBody>
      <dsp:txXfrm>
        <a:off x="2124075" y="902732"/>
        <a:ext cx="6246811" cy="902732"/>
      </dsp:txXfrm>
    </dsp:sp>
    <dsp:sp modelId="{D4DCE73F-7589-48A4-8088-31D35AF90C2F}">
      <dsp:nvSpPr>
        <dsp:cNvPr id="0" name=""/>
        <dsp:cNvSpPr/>
      </dsp:nvSpPr>
      <dsp:spPr>
        <a:xfrm>
          <a:off x="1115139" y="1805464"/>
          <a:ext cx="2017871" cy="201787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D057C-3A0F-4356-B0A6-9096DB3CA6A1}">
      <dsp:nvSpPr>
        <dsp:cNvPr id="0" name=""/>
        <dsp:cNvSpPr/>
      </dsp:nvSpPr>
      <dsp:spPr>
        <a:xfrm>
          <a:off x="2124075" y="1805464"/>
          <a:ext cx="6246811" cy="201787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An employed taxpayer that has other trading activities that will earn him extra income besides his salary.</a:t>
          </a:r>
          <a:endParaRPr lang="en-ZA" sz="1900" kern="1200" dirty="0"/>
        </a:p>
      </dsp:txBody>
      <dsp:txXfrm>
        <a:off x="2124075" y="1805464"/>
        <a:ext cx="6246811" cy="902732"/>
      </dsp:txXfrm>
    </dsp:sp>
    <dsp:sp modelId="{9C45397B-A5DA-43F4-BF5C-A1CFB2E86ACE}">
      <dsp:nvSpPr>
        <dsp:cNvPr id="0" name=""/>
        <dsp:cNvSpPr/>
      </dsp:nvSpPr>
      <dsp:spPr>
        <a:xfrm>
          <a:off x="1672709" y="2708196"/>
          <a:ext cx="902732" cy="90273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6C6DD-5B70-4CBD-B038-86FC3E1A8DF4}">
      <dsp:nvSpPr>
        <dsp:cNvPr id="0" name=""/>
        <dsp:cNvSpPr/>
      </dsp:nvSpPr>
      <dsp:spPr>
        <a:xfrm>
          <a:off x="2124075" y="2708196"/>
          <a:ext cx="6246811" cy="90273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A pensioner/employed taxpayer that is receiving investment income(interest) that is above the exempted amount.</a:t>
          </a:r>
          <a:endParaRPr lang="en-ZA" sz="1900" kern="1200" dirty="0"/>
        </a:p>
      </dsp:txBody>
      <dsp:txXfrm>
        <a:off x="2124075" y="2708196"/>
        <a:ext cx="6246811" cy="902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EBD41-6B30-4D48-BB9A-03C54D7EC2A2}">
      <dsp:nvSpPr>
        <dsp:cNvPr id="0" name=""/>
        <dsp:cNvSpPr/>
      </dsp:nvSpPr>
      <dsp:spPr>
        <a:xfrm>
          <a:off x="0" y="0"/>
          <a:ext cx="8370887" cy="12168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1" i="0" kern="1200" dirty="0"/>
            <a:t>Exemptions</a:t>
          </a:r>
          <a:endParaRPr lang="en-ZA" sz="1800" kern="1200" dirty="0"/>
        </a:p>
      </dsp:txBody>
      <dsp:txXfrm>
        <a:off x="59399" y="59399"/>
        <a:ext cx="8252089"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BB319-2594-4743-94E0-B33E3B5ED0E4}">
      <dsp:nvSpPr>
        <dsp:cNvPr id="0" name=""/>
        <dsp:cNvSpPr/>
      </dsp:nvSpPr>
      <dsp:spPr>
        <a:xfrm>
          <a:off x="0" y="2260"/>
          <a:ext cx="83708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5A945B-256F-48E6-A06B-025947090087}">
      <dsp:nvSpPr>
        <dsp:cNvPr id="0" name=""/>
        <dsp:cNvSpPr/>
      </dsp:nvSpPr>
      <dsp:spPr>
        <a:xfrm>
          <a:off x="0" y="2260"/>
          <a:ext cx="8370887" cy="1541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b="0" i="0" kern="1200" dirty="0"/>
            <a:t>Entertainers who receive Royalties may become liable to pay tax on those royalties received in the country of the payer of the royalty, and the payer may become liable to withhold tax on royalty payments.</a:t>
          </a:r>
          <a:endParaRPr lang="en-ZA" sz="1800" kern="1200" dirty="0"/>
        </a:p>
      </dsp:txBody>
      <dsp:txXfrm>
        <a:off x="0" y="2260"/>
        <a:ext cx="8370887" cy="1541754"/>
      </dsp:txXfrm>
    </dsp:sp>
    <dsp:sp modelId="{8618B984-1F2D-4468-930B-7EB53D490C53}">
      <dsp:nvSpPr>
        <dsp:cNvPr id="0" name=""/>
        <dsp:cNvSpPr/>
      </dsp:nvSpPr>
      <dsp:spPr>
        <a:xfrm>
          <a:off x="0" y="1544014"/>
          <a:ext cx="83708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2B9236-7FF3-4515-8914-EC05ECF32032}">
      <dsp:nvSpPr>
        <dsp:cNvPr id="0" name=""/>
        <dsp:cNvSpPr/>
      </dsp:nvSpPr>
      <dsp:spPr>
        <a:xfrm>
          <a:off x="0" y="1544014"/>
          <a:ext cx="8370887" cy="1541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b="0" i="0" kern="1200" dirty="0"/>
            <a:t>In RSA, withholding tax on royalties and the rights to tax royalties are dealt with in most, if not at all of the double taxation agreements concluded by RSA.</a:t>
          </a:r>
          <a:endParaRPr lang="en-ZA" sz="1800" kern="1200" dirty="0"/>
        </a:p>
      </dsp:txBody>
      <dsp:txXfrm>
        <a:off x="0" y="1544014"/>
        <a:ext cx="8370887" cy="1541754"/>
      </dsp:txXfrm>
    </dsp:sp>
    <dsp:sp modelId="{1F9BFC84-791D-48B4-AF3B-0DB23EB3E14A}">
      <dsp:nvSpPr>
        <dsp:cNvPr id="0" name=""/>
        <dsp:cNvSpPr/>
      </dsp:nvSpPr>
      <dsp:spPr>
        <a:xfrm>
          <a:off x="0" y="3085769"/>
          <a:ext cx="83708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13DE61-AE39-4A3B-805E-608E92C798F9}">
      <dsp:nvSpPr>
        <dsp:cNvPr id="0" name=""/>
        <dsp:cNvSpPr/>
      </dsp:nvSpPr>
      <dsp:spPr>
        <a:xfrm>
          <a:off x="0" y="3085769"/>
          <a:ext cx="8370887" cy="1541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b="0" i="0" kern="1200" dirty="0"/>
            <a:t>Royalties received will be included in Gross Income if they are RSA sources. It is necessary to establish where the true source of the royalty. If the source is entirely RSA, the royalty must be included in the resident’s gross income</a:t>
          </a:r>
          <a:r>
            <a:rPr lang="en-ZA" sz="2400" b="0" i="0" kern="1200" dirty="0"/>
            <a:t>.</a:t>
          </a:r>
          <a:endParaRPr lang="en-ZA" sz="2400" kern="1200" dirty="0"/>
        </a:p>
      </dsp:txBody>
      <dsp:txXfrm>
        <a:off x="0" y="3085769"/>
        <a:ext cx="8370887" cy="15417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0844F-B93F-4B46-83C5-AA8FF412B42D}">
      <dsp:nvSpPr>
        <dsp:cNvPr id="0" name=""/>
        <dsp:cNvSpPr/>
      </dsp:nvSpPr>
      <dsp:spPr>
        <a:xfrm>
          <a:off x="1742" y="388020"/>
          <a:ext cx="3654166" cy="33882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ZA" sz="1900" b="0" i="0" kern="1200"/>
            <a:t>If the true source of the royalty is outside the Republic, but it results from the use of a royalty-producing asset in RSA, then gross royalty is subject to the withholding tax on royalties. Section 35 subjects the gross royalty to a final tax of 12%. Therefore no deductions are made against the amount of this royalty.</a:t>
          </a:r>
          <a:endParaRPr lang="en-ZA" sz="1900" kern="1200"/>
        </a:p>
      </dsp:txBody>
      <dsp:txXfrm>
        <a:off x="100981" y="487259"/>
        <a:ext cx="3455688" cy="3189775"/>
      </dsp:txXfrm>
    </dsp:sp>
    <dsp:sp modelId="{F2DA3D5A-EC0A-4732-BD03-7A555CA37B41}">
      <dsp:nvSpPr>
        <dsp:cNvPr id="0" name=""/>
        <dsp:cNvSpPr/>
      </dsp:nvSpPr>
      <dsp:spPr>
        <a:xfrm>
          <a:off x="4595999" y="388020"/>
          <a:ext cx="3773144" cy="34721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ZA" sz="1900" b="0" i="0" kern="1200"/>
            <a:t>It is only when the true source of a royalty (other than copyright royalty)is in the Republic that a non- resident will be subject to normal tax in the Republic on the royalty.</a:t>
          </a:r>
          <a:endParaRPr lang="en-ZA" sz="1900" kern="1200"/>
        </a:p>
      </dsp:txBody>
      <dsp:txXfrm>
        <a:off x="4697694" y="489715"/>
        <a:ext cx="3569754" cy="32687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CAB10-4AA3-45B8-9632-F3A26CEC7C78}">
      <dsp:nvSpPr>
        <dsp:cNvPr id="0" name=""/>
        <dsp:cNvSpPr/>
      </dsp:nvSpPr>
      <dsp:spPr>
        <a:xfrm>
          <a:off x="0" y="845842"/>
          <a:ext cx="8370887" cy="1386000"/>
        </a:xfrm>
        <a:prstGeom prst="rect">
          <a:avLst/>
        </a:prstGeom>
        <a:solidFill>
          <a:schemeClr val="bg2">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AD057F-6F60-44D4-AA44-C66608F4D46F}">
      <dsp:nvSpPr>
        <dsp:cNvPr id="0" name=""/>
        <dsp:cNvSpPr/>
      </dsp:nvSpPr>
      <dsp:spPr>
        <a:xfrm>
          <a:off x="418544" y="34042"/>
          <a:ext cx="5859620" cy="162360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800100">
            <a:lnSpc>
              <a:spcPct val="90000"/>
            </a:lnSpc>
            <a:spcBef>
              <a:spcPct val="0"/>
            </a:spcBef>
            <a:spcAft>
              <a:spcPct val="35000"/>
            </a:spcAft>
            <a:buNone/>
          </a:pPr>
          <a:r>
            <a:rPr lang="en-GB" sz="1800" b="0" i="0" kern="1200" dirty="0">
              <a:solidFill>
                <a:schemeClr val="tx1"/>
              </a:solidFill>
            </a:rPr>
            <a:t>Taxpayers need to submit a tax return to SARS so that  the final tax  liability can be calculated  based on the income the taxpayers declare and the tax-deductible expenses  incurred for a year of assessment. In some cases it may result in a refund.</a:t>
          </a:r>
          <a:endParaRPr lang="en-ZA" sz="1800" kern="1200" dirty="0">
            <a:solidFill>
              <a:schemeClr val="tx1"/>
            </a:solidFill>
          </a:endParaRPr>
        </a:p>
      </dsp:txBody>
      <dsp:txXfrm>
        <a:off x="497802" y="113300"/>
        <a:ext cx="5701104" cy="1465084"/>
      </dsp:txXfrm>
    </dsp:sp>
    <dsp:sp modelId="{EAE63FD6-1091-43B2-A1AB-ADF911B4A2AC}">
      <dsp:nvSpPr>
        <dsp:cNvPr id="0" name=""/>
        <dsp:cNvSpPr/>
      </dsp:nvSpPr>
      <dsp:spPr>
        <a:xfrm>
          <a:off x="0" y="3340642"/>
          <a:ext cx="8370887" cy="1386000"/>
        </a:xfrm>
        <a:prstGeom prst="rect">
          <a:avLst/>
        </a:prstGeom>
        <a:solidFill>
          <a:schemeClr val="bg2">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B896A0-E141-4A26-9926-A550887FD97D}">
      <dsp:nvSpPr>
        <dsp:cNvPr id="0" name=""/>
        <dsp:cNvSpPr/>
      </dsp:nvSpPr>
      <dsp:spPr>
        <a:xfrm>
          <a:off x="418544" y="2528842"/>
          <a:ext cx="5859620" cy="162360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800100">
            <a:lnSpc>
              <a:spcPct val="90000"/>
            </a:lnSpc>
            <a:spcBef>
              <a:spcPct val="0"/>
            </a:spcBef>
            <a:spcAft>
              <a:spcPct val="35000"/>
            </a:spcAft>
            <a:buNone/>
          </a:pPr>
          <a:r>
            <a:rPr lang="en-GB" sz="1800" b="0" i="0" kern="1200" dirty="0">
              <a:solidFill>
                <a:schemeClr val="tx1"/>
              </a:solidFill>
            </a:rPr>
            <a:t>The annual Filing Season is when taxpayers will be required to submit a return. For individuals, it is announced year by the SARS Commissioner. </a:t>
          </a:r>
          <a:endParaRPr lang="en-ZA" sz="1800" kern="1200" dirty="0">
            <a:solidFill>
              <a:schemeClr val="tx1"/>
            </a:solidFill>
          </a:endParaRPr>
        </a:p>
      </dsp:txBody>
      <dsp:txXfrm>
        <a:off x="497802" y="2608100"/>
        <a:ext cx="5701104" cy="14650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8C681-ED29-4980-A17E-9E1C9E0CF46C}">
      <dsp:nvSpPr>
        <dsp:cNvPr id="0" name=""/>
        <dsp:cNvSpPr/>
      </dsp:nvSpPr>
      <dsp:spPr>
        <a:xfrm>
          <a:off x="4185443" y="2599014"/>
          <a:ext cx="2961231" cy="513932"/>
        </a:xfrm>
        <a:custGeom>
          <a:avLst/>
          <a:gdLst/>
          <a:ahLst/>
          <a:cxnLst/>
          <a:rect l="0" t="0" r="0" b="0"/>
          <a:pathLst>
            <a:path>
              <a:moveTo>
                <a:pt x="0" y="0"/>
              </a:moveTo>
              <a:lnTo>
                <a:pt x="0" y="256966"/>
              </a:lnTo>
              <a:lnTo>
                <a:pt x="2961231" y="256966"/>
              </a:lnTo>
              <a:lnTo>
                <a:pt x="2961231" y="5139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56ECC9-7C26-4E9E-B6BB-AFCD6D484D91}">
      <dsp:nvSpPr>
        <dsp:cNvPr id="0" name=""/>
        <dsp:cNvSpPr/>
      </dsp:nvSpPr>
      <dsp:spPr>
        <a:xfrm>
          <a:off x="4139723" y="2599014"/>
          <a:ext cx="91440" cy="569731"/>
        </a:xfrm>
        <a:custGeom>
          <a:avLst/>
          <a:gdLst/>
          <a:ahLst/>
          <a:cxnLst/>
          <a:rect l="0" t="0" r="0" b="0"/>
          <a:pathLst>
            <a:path>
              <a:moveTo>
                <a:pt x="45720" y="0"/>
              </a:moveTo>
              <a:lnTo>
                <a:pt x="45720" y="312764"/>
              </a:lnTo>
              <a:lnTo>
                <a:pt x="90970" y="312764"/>
              </a:lnTo>
              <a:lnTo>
                <a:pt x="90970" y="569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371F47-F9FD-4851-A139-CF1D44718F3F}">
      <dsp:nvSpPr>
        <dsp:cNvPr id="0" name=""/>
        <dsp:cNvSpPr/>
      </dsp:nvSpPr>
      <dsp:spPr>
        <a:xfrm>
          <a:off x="1224211" y="2599014"/>
          <a:ext cx="2961231" cy="513932"/>
        </a:xfrm>
        <a:custGeom>
          <a:avLst/>
          <a:gdLst/>
          <a:ahLst/>
          <a:cxnLst/>
          <a:rect l="0" t="0" r="0" b="0"/>
          <a:pathLst>
            <a:path>
              <a:moveTo>
                <a:pt x="2961231" y="0"/>
              </a:moveTo>
              <a:lnTo>
                <a:pt x="2961231" y="256966"/>
              </a:lnTo>
              <a:lnTo>
                <a:pt x="0" y="256966"/>
              </a:lnTo>
              <a:lnTo>
                <a:pt x="0" y="5139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FDA671-2B4D-469B-B9FD-4EF4FE9A7403}">
      <dsp:nvSpPr>
        <dsp:cNvPr id="0" name=""/>
        <dsp:cNvSpPr/>
      </dsp:nvSpPr>
      <dsp:spPr>
        <a:xfrm>
          <a:off x="2314801" y="362856"/>
          <a:ext cx="3741284" cy="223615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b="0" i="0" kern="1200" dirty="0"/>
            <a:t>An Income Tax Return may be requested, completed and file through the following submission channels:</a:t>
          </a:r>
          <a:endParaRPr lang="en-ZA" sz="2000" kern="1200" dirty="0"/>
        </a:p>
      </dsp:txBody>
      <dsp:txXfrm>
        <a:off x="2314801" y="362856"/>
        <a:ext cx="3741284" cy="2236158"/>
      </dsp:txXfrm>
    </dsp:sp>
    <dsp:sp modelId="{EE0AC11D-5040-4D23-899F-AA11EB2EBFC2}">
      <dsp:nvSpPr>
        <dsp:cNvPr id="0" name=""/>
        <dsp:cNvSpPr/>
      </dsp:nvSpPr>
      <dsp:spPr>
        <a:xfrm>
          <a:off x="562" y="3112947"/>
          <a:ext cx="2447299" cy="12236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b="0" i="0" kern="1200" dirty="0"/>
            <a:t>SARS MobiApp</a:t>
          </a:r>
          <a:endParaRPr lang="en-ZA" sz="2000" kern="1200" dirty="0"/>
        </a:p>
      </dsp:txBody>
      <dsp:txXfrm>
        <a:off x="562" y="3112947"/>
        <a:ext cx="2447299" cy="1223649"/>
      </dsp:txXfrm>
    </dsp:sp>
    <dsp:sp modelId="{0739CD74-D218-4E37-8B82-63F1A9926850}">
      <dsp:nvSpPr>
        <dsp:cNvPr id="0" name=""/>
        <dsp:cNvSpPr/>
      </dsp:nvSpPr>
      <dsp:spPr>
        <a:xfrm>
          <a:off x="3007044" y="3168745"/>
          <a:ext cx="2447299" cy="12236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b="0" i="0" kern="1200" dirty="0"/>
            <a:t>SARS eFiling</a:t>
          </a:r>
          <a:endParaRPr lang="en-ZA" sz="2000" kern="1200" dirty="0"/>
        </a:p>
      </dsp:txBody>
      <dsp:txXfrm>
        <a:off x="3007044" y="3168745"/>
        <a:ext cx="2447299" cy="1223649"/>
      </dsp:txXfrm>
    </dsp:sp>
    <dsp:sp modelId="{2E7BE412-3193-4CF8-B4EB-2B026DEDBBE1}">
      <dsp:nvSpPr>
        <dsp:cNvPr id="0" name=""/>
        <dsp:cNvSpPr/>
      </dsp:nvSpPr>
      <dsp:spPr>
        <a:xfrm>
          <a:off x="5923025" y="3112947"/>
          <a:ext cx="2447299" cy="12236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b="0" i="0" kern="1200" dirty="0"/>
            <a:t>SARS Branch (through an appointment)</a:t>
          </a:r>
          <a:endParaRPr lang="en-ZA" sz="2000" kern="1200" dirty="0"/>
        </a:p>
      </dsp:txBody>
      <dsp:txXfrm>
        <a:off x="5923025" y="3112947"/>
        <a:ext cx="2447299" cy="122364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12/13/2022</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95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37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664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Logo&#10;&#10;Description automatically generated">
            <a:extLst>
              <a:ext uri="{FF2B5EF4-FFF2-40B4-BE49-F238E27FC236}">
                <a16:creationId xmlns:a16="http://schemas.microsoft.com/office/drawing/2014/main" id="{68A79F8D-7B50-2E4C-922B-5AA7C8C28EF9}"/>
              </a:ext>
            </a:extLst>
          </p:cNvPr>
          <p:cNvPicPr>
            <a:picLocks noChangeAspect="1"/>
          </p:cNvPicPr>
          <p:nvPr userDrawn="1"/>
        </p:nvPicPr>
        <p:blipFill>
          <a:blip r:embed="rId2"/>
          <a:stretch>
            <a:fillRect/>
          </a:stretch>
        </p:blipFill>
        <p:spPr>
          <a:xfrm>
            <a:off x="-188843" y="0"/>
            <a:ext cx="9715500" cy="6858000"/>
          </a:xfrm>
          <a:prstGeom prst="rect">
            <a:avLst/>
          </a:prstGeom>
        </p:spPr>
      </p:pic>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88BE068B-7BBA-C473-440F-A7076F4A27BD}"/>
              </a:ext>
            </a:extLst>
          </p:cNvPr>
          <p:cNvPicPr>
            <a:picLocks noChangeAspect="1"/>
          </p:cNvPicPr>
          <p:nvPr userDrawn="1"/>
        </p:nvPicPr>
        <p:blipFill>
          <a:blip r:embed="rId2"/>
          <a:stretch>
            <a:fillRect/>
          </a:stretch>
        </p:blipFill>
        <p:spPr>
          <a:xfrm>
            <a:off x="-1" y="0"/>
            <a:ext cx="9140415" cy="7078436"/>
          </a:xfrm>
          <a:prstGeom prst="rect">
            <a:avLst/>
          </a:prstGeom>
        </p:spPr>
      </p:pic>
    </p:spTree>
    <p:extLst>
      <p:ext uri="{BB962C8B-B14F-4D97-AF65-F5344CB8AC3E}">
        <p14:creationId xmlns:p14="http://schemas.microsoft.com/office/powerpoint/2010/main" val="262832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Logo&#10;&#10;Description automatically generated">
            <a:extLst>
              <a:ext uri="{FF2B5EF4-FFF2-40B4-BE49-F238E27FC236}">
                <a16:creationId xmlns:a16="http://schemas.microsoft.com/office/drawing/2014/main" id="{68A79F8D-7B50-2E4C-922B-5AA7C8C28EF9}"/>
              </a:ext>
            </a:extLst>
          </p:cNvPr>
          <p:cNvPicPr>
            <a:picLocks noChangeAspect="1"/>
          </p:cNvPicPr>
          <p:nvPr userDrawn="1"/>
        </p:nvPicPr>
        <p:blipFill>
          <a:blip r:embed="rId2"/>
          <a:stretch>
            <a:fillRect/>
          </a:stretch>
        </p:blipFill>
        <p:spPr>
          <a:xfrm>
            <a:off x="-188843" y="0"/>
            <a:ext cx="9715500" cy="6858000"/>
          </a:xfrm>
          <a:prstGeom prst="rect">
            <a:avLst/>
          </a:prstGeom>
        </p:spPr>
      </p:pic>
    </p:spTree>
    <p:extLst>
      <p:ext uri="{BB962C8B-B14F-4D97-AF65-F5344CB8AC3E}">
        <p14:creationId xmlns:p14="http://schemas.microsoft.com/office/powerpoint/2010/main" val="371574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6" y="6408806"/>
            <a:ext cx="855717" cy="283312"/>
          </a:xfrm>
          <a:prstGeom prst="rect">
            <a:avLst/>
          </a:prstGeom>
        </p:spPr>
      </p:pic>
    </p:spTree>
    <p:extLst>
      <p:ext uri="{BB962C8B-B14F-4D97-AF65-F5344CB8AC3E}">
        <p14:creationId xmlns:p14="http://schemas.microsoft.com/office/powerpoint/2010/main" val="3214317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978863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896324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9036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spTree>
    <p:extLst>
      <p:ext uri="{BB962C8B-B14F-4D97-AF65-F5344CB8AC3E}">
        <p14:creationId xmlns:p14="http://schemas.microsoft.com/office/powerpoint/2010/main" val="2793865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162993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3373411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47557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6" y="6408806"/>
            <a:ext cx="855717" cy="283312"/>
          </a:xfrm>
          <a:prstGeom prst="rect">
            <a:avLst/>
          </a:prstGeom>
        </p:spPr>
      </p:pic>
    </p:spTree>
    <p:extLst>
      <p:ext uri="{BB962C8B-B14F-4D97-AF65-F5344CB8AC3E}">
        <p14:creationId xmlns:p14="http://schemas.microsoft.com/office/powerpoint/2010/main" val="760728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589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Z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5CB906B-2071-41CC-BDB1-02EEE201423B}" type="slidenum">
              <a:rPr lang="en-ZA" smtClean="0"/>
              <a:t>‹#›</a:t>
            </a:fld>
            <a:endParaRPr lang="en-ZA" dirty="0"/>
          </a:p>
        </p:txBody>
      </p:sp>
    </p:spTree>
    <p:extLst>
      <p:ext uri="{BB962C8B-B14F-4D97-AF65-F5344CB8AC3E}">
        <p14:creationId xmlns:p14="http://schemas.microsoft.com/office/powerpoint/2010/main" val="415954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9" name="Picture 8" descr="Graphical user interface, website&#10;&#10;Description automatically generated">
            <a:extLst>
              <a:ext uri="{FF2B5EF4-FFF2-40B4-BE49-F238E27FC236}">
                <a16:creationId xmlns:a16="http://schemas.microsoft.com/office/drawing/2014/main" id="{768B10F3-7AA8-B56C-6BD6-D6E17091EEC8}"/>
              </a:ext>
            </a:extLst>
          </p:cNvPr>
          <p:cNvPicPr>
            <a:picLocks noChangeAspect="1"/>
          </p:cNvPicPr>
          <p:nvPr userDrawn="1"/>
        </p:nvPicPr>
        <p:blipFill>
          <a:blip r:embed="rId2"/>
          <a:stretch>
            <a:fillRect/>
          </a:stretch>
        </p:blipFill>
        <p:spPr>
          <a:xfrm>
            <a:off x="-1" y="-1"/>
            <a:ext cx="9138125" cy="7076662"/>
          </a:xfrm>
          <a:prstGeom prst="rect">
            <a:avLst/>
          </a:prstGeom>
        </p:spPr>
      </p:pic>
    </p:spTree>
    <p:extLst>
      <p:ext uri="{BB962C8B-B14F-4D97-AF65-F5344CB8AC3E}">
        <p14:creationId xmlns:p14="http://schemas.microsoft.com/office/powerpoint/2010/main" val="138929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6" y="6408806"/>
            <a:ext cx="855717" cy="283312"/>
          </a:xfrm>
          <a:prstGeom prst="rect">
            <a:avLst/>
          </a:prstGeom>
        </p:spPr>
      </p:pic>
    </p:spTree>
    <p:extLst>
      <p:ext uri="{BB962C8B-B14F-4D97-AF65-F5344CB8AC3E}">
        <p14:creationId xmlns:p14="http://schemas.microsoft.com/office/powerpoint/2010/main" val="323245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144648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30016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8.xml"/><Relationship Id="rId7"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13.xml"/><Relationship Id="rId7" Type="http://schemas.openxmlformats.org/officeDocument/2006/relationships/image" Target="../media/image1.w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3206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330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ftr="0" dt="0"/>
  <p:txStyles>
    <p:titleStyle>
      <a:lvl1pPr algn="l" defTabSz="914400" rtl="0" eaLnBrk="1" latinLnBrk="0" hangingPunct="1">
        <a:lnSpc>
          <a:spcPct val="90000"/>
        </a:lnSpc>
        <a:spcBef>
          <a:spcPct val="0"/>
        </a:spcBef>
        <a:buNone/>
        <a:defRPr sz="28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43146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9"/>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3.tmp"/><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3.tmp"/><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8.jp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sarstv" TargetMode="External"/><Relationship Id="rId2" Type="http://schemas.openxmlformats.org/officeDocument/2006/relationships/hyperlink" Target="http://www.sars.gov.za/" TargetMode="Externa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tmp"/><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69BCB-94C4-597C-7108-58F9E218FB62}"/>
              </a:ext>
            </a:extLst>
          </p:cNvPr>
          <p:cNvSpPr txBox="1"/>
          <p:nvPr/>
        </p:nvSpPr>
        <p:spPr>
          <a:xfrm>
            <a:off x="801288" y="1105057"/>
            <a:ext cx="667157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South African Revenue Service</a:t>
            </a:r>
          </a:p>
        </p:txBody>
      </p:sp>
      <p:sp>
        <p:nvSpPr>
          <p:cNvPr id="7" name="Rectangle 6"/>
          <p:cNvSpPr/>
          <p:nvPr/>
        </p:nvSpPr>
        <p:spPr>
          <a:xfrm>
            <a:off x="216816" y="2602523"/>
            <a:ext cx="8700941"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1" u="none" strike="noStrike" kern="1200" cap="none" spc="0" normalizeH="0" baseline="0" noProof="0" dirty="0">
                <a:ln>
                  <a:noFill/>
                </a:ln>
                <a:solidFill>
                  <a:prstClr val="white"/>
                </a:solidFill>
                <a:effectLst/>
                <a:uLnTx/>
                <a:uFillTx/>
                <a:latin typeface="Arial" panose="020B0604020202020204"/>
                <a:ea typeface="+mn-ea"/>
                <a:cs typeface="+mn-cs"/>
              </a:rPr>
              <a:t>Income Tax For Resident Artists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67211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F49FA0F-390F-4C66-A3D0-BE426A0B5EDD}"/>
              </a:ext>
            </a:extLst>
          </p:cNvPr>
          <p:cNvSpPr>
            <a:spLocks noGrp="1"/>
          </p:cNvSpPr>
          <p:nvPr>
            <p:ph type="body" sz="quarter" idx="11"/>
          </p:nvPr>
        </p:nvSpPr>
        <p:spPr>
          <a:xfrm>
            <a:off x="341312" y="1490319"/>
            <a:ext cx="8370887" cy="4602505"/>
          </a:xfrm>
        </p:spPr>
        <p:txBody>
          <a:bodyPr/>
          <a:lstStyle/>
          <a:p>
            <a:r>
              <a:rPr lang="en-GB" b="0" i="0" dirty="0">
                <a:solidFill>
                  <a:srgbClr val="333333"/>
                </a:solidFill>
                <a:effectLst/>
                <a:latin typeface="-apple-system"/>
              </a:rPr>
              <a:t>The table below gives an example of how the combined taxable income is calculated in the case of a taxpayer who is over the age of 65 years and receives an income of R240 000 from agent A and R80 000 from </a:t>
            </a:r>
            <a:r>
              <a:rPr lang="en-GB" dirty="0">
                <a:solidFill>
                  <a:srgbClr val="333333"/>
                </a:solidFill>
                <a:latin typeface="-apple-system"/>
              </a:rPr>
              <a:t>agent B </a:t>
            </a:r>
            <a:r>
              <a:rPr lang="en-GB" b="0" i="0" dirty="0">
                <a:solidFill>
                  <a:srgbClr val="333333"/>
                </a:solidFill>
                <a:effectLst/>
                <a:latin typeface="-apple-system"/>
              </a:rPr>
              <a:t>during the 2022 tax year.</a:t>
            </a:r>
          </a:p>
          <a:p>
            <a:endParaRPr lang="en-GB" dirty="0">
              <a:solidFill>
                <a:srgbClr val="333333"/>
              </a:solidFill>
              <a:latin typeface="-apple-system"/>
            </a:endParaRPr>
          </a:p>
          <a:p>
            <a:endParaRPr lang="en-ZA" dirty="0"/>
          </a:p>
        </p:txBody>
      </p:sp>
      <p:sp>
        <p:nvSpPr>
          <p:cNvPr id="5" name="Text Placeholder 4">
            <a:extLst>
              <a:ext uri="{FF2B5EF4-FFF2-40B4-BE49-F238E27FC236}">
                <a16:creationId xmlns:a16="http://schemas.microsoft.com/office/drawing/2014/main" id="{3FBF0BA8-36DC-4007-9D58-5DD2D14E74E0}"/>
              </a:ext>
            </a:extLst>
          </p:cNvPr>
          <p:cNvSpPr>
            <a:spLocks noGrp="1"/>
          </p:cNvSpPr>
          <p:nvPr>
            <p:ph type="body" sz="quarter" idx="12"/>
          </p:nvPr>
        </p:nvSpPr>
        <p:spPr/>
        <p:txBody>
          <a:bodyPr/>
          <a:lstStyle/>
          <a:p>
            <a:r>
              <a:rPr lang="en-ZA" dirty="0"/>
              <a:t>Remuneration Example 2</a:t>
            </a:r>
          </a:p>
        </p:txBody>
      </p:sp>
      <p:graphicFrame>
        <p:nvGraphicFramePr>
          <p:cNvPr id="6" name="Table 5">
            <a:extLst>
              <a:ext uri="{FF2B5EF4-FFF2-40B4-BE49-F238E27FC236}">
                <a16:creationId xmlns:a16="http://schemas.microsoft.com/office/drawing/2014/main" id="{2AE90733-7A0C-4F5C-880B-65E8F90238F5}"/>
              </a:ext>
            </a:extLst>
          </p:cNvPr>
          <p:cNvGraphicFramePr>
            <a:graphicFrameLocks noGrp="1"/>
          </p:cNvGraphicFramePr>
          <p:nvPr>
            <p:extLst>
              <p:ext uri="{D42A27DB-BD31-4B8C-83A1-F6EECF244321}">
                <p14:modId xmlns:p14="http://schemas.microsoft.com/office/powerpoint/2010/main" val="1042342918"/>
              </p:ext>
            </p:extLst>
          </p:nvPr>
        </p:nvGraphicFramePr>
        <p:xfrm>
          <a:off x="419878" y="2617411"/>
          <a:ext cx="8292320" cy="3090421"/>
        </p:xfrm>
        <a:graphic>
          <a:graphicData uri="http://schemas.openxmlformats.org/drawingml/2006/table">
            <a:tbl>
              <a:tblPr/>
              <a:tblGrid>
                <a:gridCol w="4867001">
                  <a:extLst>
                    <a:ext uri="{9D8B030D-6E8A-4147-A177-3AD203B41FA5}">
                      <a16:colId xmlns:a16="http://schemas.microsoft.com/office/drawing/2014/main" val="1213179128"/>
                    </a:ext>
                  </a:extLst>
                </a:gridCol>
                <a:gridCol w="1047281">
                  <a:extLst>
                    <a:ext uri="{9D8B030D-6E8A-4147-A177-3AD203B41FA5}">
                      <a16:colId xmlns:a16="http://schemas.microsoft.com/office/drawing/2014/main" val="3164242428"/>
                    </a:ext>
                  </a:extLst>
                </a:gridCol>
                <a:gridCol w="976521">
                  <a:extLst>
                    <a:ext uri="{9D8B030D-6E8A-4147-A177-3AD203B41FA5}">
                      <a16:colId xmlns:a16="http://schemas.microsoft.com/office/drawing/2014/main" val="512783213"/>
                    </a:ext>
                  </a:extLst>
                </a:gridCol>
                <a:gridCol w="1401517">
                  <a:extLst>
                    <a:ext uri="{9D8B030D-6E8A-4147-A177-3AD203B41FA5}">
                      <a16:colId xmlns:a16="http://schemas.microsoft.com/office/drawing/2014/main" val="3930626847"/>
                    </a:ext>
                  </a:extLst>
                </a:gridCol>
              </a:tblGrid>
              <a:tr h="579136">
                <a:tc>
                  <a:txBody>
                    <a:bodyPr/>
                    <a:lstStyle/>
                    <a:p>
                      <a:pPr algn="l" fontAlgn="t"/>
                      <a:r>
                        <a:rPr lang="en-ZA" sz="1600" dirty="0">
                          <a:solidFill>
                            <a:srgbClr val="FFFFFF"/>
                          </a:solidFill>
                          <a:effectLst/>
                        </a:rPr>
                        <a:t>​</a:t>
                      </a:r>
                      <a:endParaRPr lang="en-ZA" sz="1600" dirty="0">
                        <a:effectLst/>
                      </a:endParaRPr>
                    </a:p>
                  </a:txBody>
                  <a:tcPr marL="14842" marR="14842" marT="14842" marB="14842">
                    <a:lnL>
                      <a:noFill/>
                    </a:lnL>
                    <a:lnR>
                      <a:noFill/>
                    </a:lnR>
                    <a:lnT>
                      <a:noFill/>
                    </a:lnT>
                    <a:lnB>
                      <a:noFill/>
                    </a:lnB>
                    <a:solidFill>
                      <a:srgbClr val="015289"/>
                    </a:solidFill>
                  </a:tcPr>
                </a:tc>
                <a:tc>
                  <a:txBody>
                    <a:bodyPr/>
                    <a:lstStyle/>
                    <a:p>
                      <a:pPr algn="l" fontAlgn="t"/>
                      <a:r>
                        <a:rPr lang="en-ZA" sz="1600" dirty="0">
                          <a:solidFill>
                            <a:srgbClr val="FFFFFF"/>
                          </a:solidFill>
                          <a:effectLst/>
                        </a:rPr>
                        <a:t>​</a:t>
                      </a:r>
                      <a:r>
                        <a:rPr lang="en-ZA" sz="1600" b="1" dirty="0">
                          <a:solidFill>
                            <a:srgbClr val="FFFFFF"/>
                          </a:solidFill>
                          <a:effectLst/>
                        </a:rPr>
                        <a:t>Agent A</a:t>
                      </a:r>
                      <a:endParaRPr lang="en-ZA" sz="1600" dirty="0">
                        <a:effectLst/>
                      </a:endParaRPr>
                    </a:p>
                  </a:txBody>
                  <a:tcPr marL="14842" marR="14842" marT="14842" marB="14842">
                    <a:lnL>
                      <a:noFill/>
                    </a:lnL>
                    <a:lnR>
                      <a:noFill/>
                    </a:lnR>
                    <a:lnT>
                      <a:noFill/>
                    </a:lnT>
                    <a:lnB>
                      <a:noFill/>
                    </a:lnB>
                    <a:solidFill>
                      <a:srgbClr val="015289"/>
                    </a:solidFill>
                  </a:tcPr>
                </a:tc>
                <a:tc>
                  <a:txBody>
                    <a:bodyPr/>
                    <a:lstStyle/>
                    <a:p>
                      <a:pPr algn="l" fontAlgn="t"/>
                      <a:r>
                        <a:rPr lang="en-ZA" sz="1600" b="1" dirty="0">
                          <a:solidFill>
                            <a:srgbClr val="FFFFFF"/>
                          </a:solidFill>
                          <a:effectLst/>
                        </a:rPr>
                        <a:t>​Agent B</a:t>
                      </a:r>
                      <a:endParaRPr lang="en-ZA" sz="1600" dirty="0">
                        <a:effectLst/>
                      </a:endParaRPr>
                    </a:p>
                  </a:txBody>
                  <a:tcPr marL="14842" marR="14842" marT="14842" marB="14842">
                    <a:lnL>
                      <a:noFill/>
                    </a:lnL>
                    <a:lnR>
                      <a:noFill/>
                    </a:lnR>
                    <a:lnT>
                      <a:noFill/>
                    </a:lnT>
                    <a:lnB>
                      <a:noFill/>
                    </a:lnB>
                    <a:solidFill>
                      <a:srgbClr val="015289"/>
                    </a:solidFill>
                  </a:tcPr>
                </a:tc>
                <a:tc>
                  <a:txBody>
                    <a:bodyPr/>
                    <a:lstStyle/>
                    <a:p>
                      <a:pPr algn="l" fontAlgn="t"/>
                      <a:r>
                        <a:rPr lang="en-ZA" sz="1600" b="1" dirty="0">
                          <a:solidFill>
                            <a:srgbClr val="FFFFFF"/>
                          </a:solidFill>
                          <a:effectLst/>
                        </a:rPr>
                        <a:t>​Assessment</a:t>
                      </a:r>
                      <a:endParaRPr lang="en-ZA" sz="1600" dirty="0">
                        <a:effectLst/>
                      </a:endParaRPr>
                    </a:p>
                  </a:txBody>
                  <a:tcPr marL="14842" marR="14842" marT="14842" marB="14842">
                    <a:lnL>
                      <a:noFill/>
                    </a:lnL>
                    <a:lnR>
                      <a:noFill/>
                    </a:lnR>
                    <a:lnT>
                      <a:noFill/>
                    </a:lnT>
                    <a:lnB>
                      <a:noFill/>
                    </a:lnB>
                    <a:solidFill>
                      <a:srgbClr val="015289"/>
                    </a:solidFill>
                  </a:tcPr>
                </a:tc>
                <a:extLst>
                  <a:ext uri="{0D108BD9-81ED-4DB2-BD59-A6C34878D82A}">
                    <a16:rowId xmlns:a16="http://schemas.microsoft.com/office/drawing/2014/main" val="3187166873"/>
                  </a:ext>
                </a:extLst>
              </a:tr>
              <a:tr h="579136">
                <a:tc>
                  <a:txBody>
                    <a:bodyPr/>
                    <a:lstStyle/>
                    <a:p>
                      <a:pPr fontAlgn="t"/>
                      <a:r>
                        <a:rPr lang="en-ZA" sz="1600" dirty="0">
                          <a:effectLst/>
                        </a:rPr>
                        <a:t>Taxable income​</a:t>
                      </a:r>
                    </a:p>
                  </a:txBody>
                  <a:tcPr marL="14842" marR="14842" marT="14842" marB="14842">
                    <a:lnL>
                      <a:noFill/>
                    </a:lnL>
                    <a:lnR>
                      <a:noFill/>
                    </a:lnR>
                    <a:lnT>
                      <a:noFill/>
                    </a:lnT>
                    <a:lnB>
                      <a:noFill/>
                    </a:lnB>
                    <a:solidFill>
                      <a:srgbClr val="F7F7F7"/>
                    </a:solidFill>
                  </a:tcPr>
                </a:tc>
                <a:tc>
                  <a:txBody>
                    <a:bodyPr/>
                    <a:lstStyle/>
                    <a:p>
                      <a:pPr fontAlgn="t"/>
                      <a:r>
                        <a:rPr lang="en-ZA" sz="1600" dirty="0">
                          <a:effectLst/>
                        </a:rPr>
                        <a:t>​240 000</a:t>
                      </a:r>
                    </a:p>
                  </a:txBody>
                  <a:tcPr marL="14842" marR="14842" marT="14842" marB="14842">
                    <a:lnL>
                      <a:noFill/>
                    </a:lnL>
                    <a:lnR>
                      <a:noFill/>
                    </a:lnR>
                    <a:lnT>
                      <a:noFill/>
                    </a:lnT>
                    <a:lnB>
                      <a:noFill/>
                    </a:lnB>
                    <a:solidFill>
                      <a:srgbClr val="F7F7F7"/>
                    </a:solidFill>
                  </a:tcPr>
                </a:tc>
                <a:tc>
                  <a:txBody>
                    <a:bodyPr/>
                    <a:lstStyle/>
                    <a:p>
                      <a:pPr fontAlgn="t"/>
                      <a:r>
                        <a:rPr lang="en-ZA" sz="1600" dirty="0">
                          <a:effectLst/>
                        </a:rPr>
                        <a:t>​80 000</a:t>
                      </a:r>
                    </a:p>
                  </a:txBody>
                  <a:tcPr marL="14842" marR="14842" marT="14842" marB="14842">
                    <a:lnL>
                      <a:noFill/>
                    </a:lnL>
                    <a:lnR>
                      <a:noFill/>
                    </a:lnR>
                    <a:lnT>
                      <a:noFill/>
                    </a:lnT>
                    <a:lnB>
                      <a:noFill/>
                    </a:lnB>
                    <a:solidFill>
                      <a:srgbClr val="F7F7F7"/>
                    </a:solidFill>
                  </a:tcPr>
                </a:tc>
                <a:tc>
                  <a:txBody>
                    <a:bodyPr/>
                    <a:lstStyle/>
                    <a:p>
                      <a:pPr fontAlgn="t"/>
                      <a:r>
                        <a:rPr lang="en-ZA" sz="1600" dirty="0">
                          <a:effectLst/>
                        </a:rPr>
                        <a:t>320 000</a:t>
                      </a:r>
                    </a:p>
                  </a:txBody>
                  <a:tcPr marL="14842" marR="14842" marT="14842" marB="14842">
                    <a:lnL>
                      <a:noFill/>
                    </a:lnL>
                    <a:lnR>
                      <a:noFill/>
                    </a:lnR>
                    <a:lnT>
                      <a:noFill/>
                    </a:lnT>
                    <a:lnB>
                      <a:noFill/>
                    </a:lnB>
                    <a:solidFill>
                      <a:srgbClr val="F7F7F7"/>
                    </a:solidFill>
                  </a:tcPr>
                </a:tc>
                <a:extLst>
                  <a:ext uri="{0D108BD9-81ED-4DB2-BD59-A6C34878D82A}">
                    <a16:rowId xmlns:a16="http://schemas.microsoft.com/office/drawing/2014/main" val="2110712308"/>
                  </a:ext>
                </a:extLst>
              </a:tr>
              <a:tr h="579136">
                <a:tc>
                  <a:txBody>
                    <a:bodyPr/>
                    <a:lstStyle/>
                    <a:p>
                      <a:pPr fontAlgn="t"/>
                      <a:r>
                        <a:rPr lang="en-ZA" sz="1600" dirty="0">
                          <a:effectLst/>
                        </a:rPr>
                        <a:t>​Normal tax payable</a:t>
                      </a:r>
                    </a:p>
                  </a:txBody>
                  <a:tcPr marL="14842" marR="14842" marT="14842" marB="14842">
                    <a:lnL>
                      <a:noFill/>
                    </a:lnL>
                    <a:lnR>
                      <a:noFill/>
                    </a:lnR>
                    <a:lnT>
                      <a:noFill/>
                    </a:lnT>
                    <a:lnB>
                      <a:noFill/>
                    </a:lnB>
                    <a:solidFill>
                      <a:srgbClr val="FFFFFF"/>
                    </a:solidFill>
                  </a:tcPr>
                </a:tc>
                <a:tc>
                  <a:txBody>
                    <a:bodyPr/>
                    <a:lstStyle/>
                    <a:p>
                      <a:pPr fontAlgn="t"/>
                      <a:r>
                        <a:rPr lang="en-ZA" sz="1600" dirty="0">
                          <a:effectLst/>
                        </a:rPr>
                        <a:t>18 895</a:t>
                      </a:r>
                    </a:p>
                  </a:txBody>
                  <a:tcPr marL="14842" marR="14842" marT="14842" marB="14842">
                    <a:lnL>
                      <a:noFill/>
                    </a:lnL>
                    <a:lnR>
                      <a:noFill/>
                    </a:lnR>
                    <a:lnT>
                      <a:noFill/>
                    </a:lnT>
                    <a:lnB>
                      <a:noFill/>
                    </a:lnB>
                    <a:solidFill>
                      <a:srgbClr val="FFFFFF"/>
                    </a:solidFill>
                  </a:tcPr>
                </a:tc>
                <a:tc>
                  <a:txBody>
                    <a:bodyPr/>
                    <a:lstStyle/>
                    <a:p>
                      <a:pPr fontAlgn="t"/>
                      <a:r>
                        <a:rPr lang="en-ZA" sz="1600" dirty="0">
                          <a:effectLst/>
                        </a:rPr>
                        <a:t>​0</a:t>
                      </a:r>
                    </a:p>
                  </a:txBody>
                  <a:tcPr marL="14842" marR="14842" marT="14842" marB="14842">
                    <a:lnL>
                      <a:noFill/>
                    </a:lnL>
                    <a:lnR>
                      <a:noFill/>
                    </a:lnR>
                    <a:lnT>
                      <a:noFill/>
                    </a:lnT>
                    <a:lnB>
                      <a:noFill/>
                    </a:lnB>
                    <a:solidFill>
                      <a:srgbClr val="FFFFFF"/>
                    </a:solidFill>
                  </a:tcPr>
                </a:tc>
                <a:tc>
                  <a:txBody>
                    <a:bodyPr/>
                    <a:lstStyle/>
                    <a:p>
                      <a:pPr fontAlgn="t"/>
                      <a:r>
                        <a:rPr lang="en-ZA" sz="1600" dirty="0">
                          <a:effectLst/>
                        </a:rPr>
                        <a:t>​39 695</a:t>
                      </a:r>
                    </a:p>
                  </a:txBody>
                  <a:tcPr marL="14842" marR="14842" marT="14842" marB="14842">
                    <a:lnL>
                      <a:noFill/>
                    </a:lnL>
                    <a:lnR>
                      <a:noFill/>
                    </a:lnR>
                    <a:lnT>
                      <a:noFill/>
                    </a:lnT>
                    <a:lnB>
                      <a:noFill/>
                    </a:lnB>
                    <a:solidFill>
                      <a:srgbClr val="FFFFFF"/>
                    </a:solidFill>
                  </a:tcPr>
                </a:tc>
                <a:extLst>
                  <a:ext uri="{0D108BD9-81ED-4DB2-BD59-A6C34878D82A}">
                    <a16:rowId xmlns:a16="http://schemas.microsoft.com/office/drawing/2014/main" val="3381351921"/>
                  </a:ext>
                </a:extLst>
              </a:tr>
              <a:tr h="773877">
                <a:tc>
                  <a:txBody>
                    <a:bodyPr/>
                    <a:lstStyle/>
                    <a:p>
                      <a:pPr fontAlgn="t"/>
                      <a:r>
                        <a:rPr lang="en-GB" sz="1600" dirty="0">
                          <a:effectLst/>
                        </a:rPr>
                        <a:t>​Less: Tax paid in the form of PAYE withheld by   Agent A and Agent B</a:t>
                      </a:r>
                    </a:p>
                  </a:txBody>
                  <a:tcPr marL="14842" marR="14842" marT="14842" marB="14842">
                    <a:lnL>
                      <a:noFill/>
                    </a:lnL>
                    <a:lnR>
                      <a:noFill/>
                    </a:lnR>
                    <a:lnT>
                      <a:noFill/>
                    </a:lnT>
                    <a:lnB>
                      <a:noFill/>
                    </a:lnB>
                    <a:solidFill>
                      <a:srgbClr val="F7F7F7"/>
                    </a:solidFill>
                  </a:tcPr>
                </a:tc>
                <a:tc>
                  <a:txBody>
                    <a:bodyPr/>
                    <a:lstStyle/>
                    <a:p>
                      <a:pPr fontAlgn="t"/>
                      <a:r>
                        <a:rPr lang="en-ZA" sz="1600" dirty="0">
                          <a:effectLst/>
                        </a:rPr>
                        <a:t>​18 895</a:t>
                      </a:r>
                    </a:p>
                  </a:txBody>
                  <a:tcPr marL="14842" marR="14842" marT="14842" marB="14842">
                    <a:lnL>
                      <a:noFill/>
                    </a:lnL>
                    <a:lnR>
                      <a:noFill/>
                    </a:lnR>
                    <a:lnT>
                      <a:noFill/>
                    </a:lnT>
                    <a:lnB>
                      <a:noFill/>
                    </a:lnB>
                    <a:solidFill>
                      <a:srgbClr val="F7F7F7"/>
                    </a:solidFill>
                  </a:tcPr>
                </a:tc>
                <a:tc>
                  <a:txBody>
                    <a:bodyPr/>
                    <a:lstStyle/>
                    <a:p>
                      <a:pPr fontAlgn="t"/>
                      <a:r>
                        <a:rPr lang="en-ZA" sz="1600" dirty="0">
                          <a:effectLst/>
                        </a:rPr>
                        <a:t>​0</a:t>
                      </a:r>
                    </a:p>
                  </a:txBody>
                  <a:tcPr marL="14842" marR="14842" marT="14842" marB="14842">
                    <a:lnL>
                      <a:noFill/>
                    </a:lnL>
                    <a:lnR>
                      <a:noFill/>
                    </a:lnR>
                    <a:lnT>
                      <a:noFill/>
                    </a:lnT>
                    <a:lnB>
                      <a:noFill/>
                    </a:lnB>
                    <a:solidFill>
                      <a:srgbClr val="F7F7F7"/>
                    </a:solidFill>
                  </a:tcPr>
                </a:tc>
                <a:tc>
                  <a:txBody>
                    <a:bodyPr/>
                    <a:lstStyle/>
                    <a:p>
                      <a:pPr fontAlgn="t"/>
                      <a:r>
                        <a:rPr lang="en-ZA" sz="1600" dirty="0">
                          <a:effectLst/>
                        </a:rPr>
                        <a:t>​18 895</a:t>
                      </a:r>
                    </a:p>
                  </a:txBody>
                  <a:tcPr marL="14842" marR="14842" marT="14842" marB="14842">
                    <a:lnL>
                      <a:noFill/>
                    </a:lnL>
                    <a:lnR>
                      <a:noFill/>
                    </a:lnR>
                    <a:lnT>
                      <a:noFill/>
                    </a:lnT>
                    <a:lnB>
                      <a:noFill/>
                    </a:lnB>
                    <a:solidFill>
                      <a:srgbClr val="F7F7F7"/>
                    </a:solidFill>
                  </a:tcPr>
                </a:tc>
                <a:extLst>
                  <a:ext uri="{0D108BD9-81ED-4DB2-BD59-A6C34878D82A}">
                    <a16:rowId xmlns:a16="http://schemas.microsoft.com/office/drawing/2014/main" val="3588089942"/>
                  </a:ext>
                </a:extLst>
              </a:tr>
              <a:tr h="579136">
                <a:tc>
                  <a:txBody>
                    <a:bodyPr/>
                    <a:lstStyle/>
                    <a:p>
                      <a:pPr fontAlgn="t"/>
                      <a:r>
                        <a:rPr lang="en-GB" sz="1600" b="1" dirty="0">
                          <a:effectLst/>
                        </a:rPr>
                        <a:t>​Amount due by taxpayer on assessment</a:t>
                      </a:r>
                      <a:endParaRPr lang="en-GB" sz="1600" dirty="0">
                        <a:effectLst/>
                      </a:endParaRPr>
                    </a:p>
                  </a:txBody>
                  <a:tcPr marL="14842" marR="14842" marT="14842" marB="14842">
                    <a:lnL>
                      <a:noFill/>
                    </a:lnL>
                    <a:lnR>
                      <a:noFill/>
                    </a:lnR>
                    <a:lnT>
                      <a:noFill/>
                    </a:lnT>
                    <a:lnB>
                      <a:noFill/>
                    </a:lnB>
                    <a:solidFill>
                      <a:srgbClr val="FFFFFF"/>
                    </a:solidFill>
                  </a:tcPr>
                </a:tc>
                <a:tc>
                  <a:txBody>
                    <a:bodyPr/>
                    <a:lstStyle/>
                    <a:p>
                      <a:pPr fontAlgn="t"/>
                      <a:r>
                        <a:rPr lang="en-ZA" sz="1600" b="1" dirty="0">
                          <a:effectLst/>
                        </a:rPr>
                        <a:t>​</a:t>
                      </a:r>
                      <a:endParaRPr lang="en-ZA" sz="1600" dirty="0">
                        <a:effectLst/>
                      </a:endParaRPr>
                    </a:p>
                  </a:txBody>
                  <a:tcPr marL="14842" marR="14842" marT="14842" marB="14842">
                    <a:lnL>
                      <a:noFill/>
                    </a:lnL>
                    <a:lnR>
                      <a:noFill/>
                    </a:lnR>
                    <a:lnT>
                      <a:noFill/>
                    </a:lnT>
                    <a:lnB>
                      <a:noFill/>
                    </a:lnB>
                    <a:solidFill>
                      <a:srgbClr val="FFFFFF"/>
                    </a:solidFill>
                  </a:tcPr>
                </a:tc>
                <a:tc>
                  <a:txBody>
                    <a:bodyPr/>
                    <a:lstStyle/>
                    <a:p>
                      <a:pPr fontAlgn="t"/>
                      <a:r>
                        <a:rPr lang="en-ZA" sz="1600" dirty="0">
                          <a:effectLst/>
                        </a:rPr>
                        <a:t>​</a:t>
                      </a:r>
                    </a:p>
                  </a:txBody>
                  <a:tcPr marL="14842" marR="14842" marT="14842" marB="14842">
                    <a:lnL>
                      <a:noFill/>
                    </a:lnL>
                    <a:lnR>
                      <a:noFill/>
                    </a:lnR>
                    <a:lnT>
                      <a:noFill/>
                    </a:lnT>
                    <a:lnB>
                      <a:noFill/>
                    </a:lnB>
                    <a:solidFill>
                      <a:srgbClr val="FFFFFF"/>
                    </a:solidFill>
                  </a:tcPr>
                </a:tc>
                <a:tc>
                  <a:txBody>
                    <a:bodyPr/>
                    <a:lstStyle/>
                    <a:p>
                      <a:pPr fontAlgn="t"/>
                      <a:r>
                        <a:rPr lang="en-ZA" sz="1600" dirty="0">
                          <a:effectLst/>
                        </a:rPr>
                        <a:t>​20 800</a:t>
                      </a:r>
                    </a:p>
                  </a:txBody>
                  <a:tcPr marL="14842" marR="14842" marT="14842" marB="14842">
                    <a:lnL>
                      <a:noFill/>
                    </a:lnL>
                    <a:lnR>
                      <a:noFill/>
                    </a:lnR>
                    <a:lnT>
                      <a:noFill/>
                    </a:lnT>
                    <a:lnB>
                      <a:noFill/>
                    </a:lnB>
                    <a:solidFill>
                      <a:srgbClr val="FFFFFF"/>
                    </a:solidFill>
                  </a:tcPr>
                </a:tc>
                <a:extLst>
                  <a:ext uri="{0D108BD9-81ED-4DB2-BD59-A6C34878D82A}">
                    <a16:rowId xmlns:a16="http://schemas.microsoft.com/office/drawing/2014/main" val="2502850810"/>
                  </a:ext>
                </a:extLst>
              </a:tr>
            </a:tbl>
          </a:graphicData>
        </a:graphic>
      </p:graphicFrame>
      <p:cxnSp>
        <p:nvCxnSpPr>
          <p:cNvPr id="8" name="Straight Connector 7">
            <a:extLst>
              <a:ext uri="{FF2B5EF4-FFF2-40B4-BE49-F238E27FC236}">
                <a16:creationId xmlns:a16="http://schemas.microsoft.com/office/drawing/2014/main" id="{91EF4013-2019-4796-A9BC-FE2C80F99938}"/>
              </a:ext>
            </a:extLst>
          </p:cNvPr>
          <p:cNvCxnSpPr/>
          <p:nvPr/>
        </p:nvCxnSpPr>
        <p:spPr>
          <a:xfrm>
            <a:off x="7096313" y="5083807"/>
            <a:ext cx="1278294"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7B4DE3F-9245-432C-BBD3-D6C3A94F8006}"/>
              </a:ext>
            </a:extLst>
          </p:cNvPr>
          <p:cNvCxnSpPr/>
          <p:nvPr/>
        </p:nvCxnSpPr>
        <p:spPr>
          <a:xfrm>
            <a:off x="7096313" y="5635690"/>
            <a:ext cx="1278294" cy="0"/>
          </a:xfrm>
          <a:prstGeom prst="line">
            <a:avLst/>
          </a:prstGeom>
        </p:spPr>
        <p:style>
          <a:lnRef idx="3">
            <a:schemeClr val="dk1"/>
          </a:lnRef>
          <a:fillRef idx="0">
            <a:schemeClr val="dk1"/>
          </a:fillRef>
          <a:effectRef idx="2">
            <a:schemeClr val="dk1"/>
          </a:effectRef>
          <a:fontRef idx="minor">
            <a:schemeClr val="tx1"/>
          </a:fontRef>
        </p:style>
      </p:cxnSp>
      <p:sp>
        <p:nvSpPr>
          <p:cNvPr id="11" name="Title 1">
            <a:extLst>
              <a:ext uri="{FF2B5EF4-FFF2-40B4-BE49-F238E27FC236}">
                <a16:creationId xmlns:a16="http://schemas.microsoft.com/office/drawing/2014/main" id="{31536A6C-1F51-3698-26DA-EAD50C432831}"/>
              </a:ext>
            </a:extLst>
          </p:cNvPr>
          <p:cNvSpPr>
            <a:spLocks noGrp="1"/>
          </p:cNvSpPr>
          <p:nvPr>
            <p:ph type="title"/>
          </p:nvPr>
        </p:nvSpPr>
        <p:spPr>
          <a:xfrm>
            <a:off x="341993" y="227728"/>
            <a:ext cx="8370206" cy="532606"/>
          </a:xfrm>
          <a:solidFill>
            <a:schemeClr val="accent1">
              <a:lumMod val="20000"/>
              <a:lumOff val="80000"/>
            </a:schemeClr>
          </a:solidFill>
        </p:spPr>
        <p:txBody>
          <a:bodyPr/>
          <a:lstStyle/>
          <a:p>
            <a:pPr algn="ctr"/>
            <a:r>
              <a:rPr lang="en-ZA" dirty="0"/>
              <a:t>Remuneration</a:t>
            </a:r>
          </a:p>
        </p:txBody>
      </p:sp>
    </p:spTree>
    <p:extLst>
      <p:ext uri="{BB962C8B-B14F-4D97-AF65-F5344CB8AC3E}">
        <p14:creationId xmlns:p14="http://schemas.microsoft.com/office/powerpoint/2010/main" val="1189815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19DA-FB98-4B8D-8F9C-7D15059E3578}"/>
              </a:ext>
            </a:extLst>
          </p:cNvPr>
          <p:cNvSpPr>
            <a:spLocks noGrp="1"/>
          </p:cNvSpPr>
          <p:nvPr>
            <p:ph type="title"/>
          </p:nvPr>
        </p:nvSpPr>
        <p:spPr>
          <a:xfrm>
            <a:off x="278296" y="957085"/>
            <a:ext cx="8524392" cy="532606"/>
          </a:xfrm>
          <a:solidFill>
            <a:schemeClr val="bg1"/>
          </a:solidFill>
          <a:ln>
            <a:solidFill>
              <a:schemeClr val="bg1"/>
            </a:solidFill>
          </a:ln>
        </p:spPr>
        <p:txBody>
          <a:bodyPr>
            <a:normAutofit/>
          </a:bodyPr>
          <a:lstStyle/>
          <a:p>
            <a:r>
              <a:rPr lang="en-US" sz="2200" dirty="0">
                <a:solidFill>
                  <a:schemeClr val="tx1"/>
                </a:solidFill>
              </a:rPr>
              <a:t>Income From More Than One Source</a:t>
            </a:r>
            <a:endParaRPr lang="en-ZA" sz="2200" dirty="0">
              <a:solidFill>
                <a:schemeClr val="tx1"/>
              </a:solidFill>
            </a:endParaRPr>
          </a:p>
        </p:txBody>
      </p:sp>
      <p:sp>
        <p:nvSpPr>
          <p:cNvPr id="3" name="Slide Number Placeholder 2">
            <a:extLst>
              <a:ext uri="{FF2B5EF4-FFF2-40B4-BE49-F238E27FC236}">
                <a16:creationId xmlns:a16="http://schemas.microsoft.com/office/drawing/2014/main" id="{8BDC61C1-8C29-4A8D-8691-F0C77EF15BC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6" name="Diagram 5">
            <a:extLst>
              <a:ext uri="{FF2B5EF4-FFF2-40B4-BE49-F238E27FC236}">
                <a16:creationId xmlns:a16="http://schemas.microsoft.com/office/drawing/2014/main" id="{F65C2390-C118-4CB5-A666-65056E391735}"/>
              </a:ext>
            </a:extLst>
          </p:cNvPr>
          <p:cNvGraphicFramePr/>
          <p:nvPr/>
        </p:nvGraphicFramePr>
        <p:xfrm>
          <a:off x="341312" y="1844673"/>
          <a:ext cx="8370887" cy="4248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D33CEE53-3760-48ED-AC54-C189CCCF4135}"/>
              </a:ext>
            </a:extLst>
          </p:cNvPr>
          <p:cNvSpPr>
            <a:spLocks noGrp="1"/>
          </p:cNvSpPr>
          <p:nvPr>
            <p:ph type="body" sz="quarter" idx="12"/>
          </p:nvPr>
        </p:nvSpPr>
        <p:spPr>
          <a:xfrm>
            <a:off x="341312" y="1457269"/>
            <a:ext cx="7886700" cy="437806"/>
          </a:xfrm>
        </p:spPr>
        <p:txBody>
          <a:bodyPr/>
          <a:lstStyle/>
          <a:p>
            <a:r>
              <a:rPr lang="en-US" dirty="0"/>
              <a:t>Scenarios below are not exhaustive</a:t>
            </a:r>
            <a:endParaRPr lang="en-ZA" dirty="0"/>
          </a:p>
        </p:txBody>
      </p:sp>
      <p:sp>
        <p:nvSpPr>
          <p:cNvPr id="4" name="Title 1">
            <a:extLst>
              <a:ext uri="{FF2B5EF4-FFF2-40B4-BE49-F238E27FC236}">
                <a16:creationId xmlns:a16="http://schemas.microsoft.com/office/drawing/2014/main" id="{5A991AAB-8623-3C3A-5785-F69AFED92CBE}"/>
              </a:ext>
            </a:extLst>
          </p:cNvPr>
          <p:cNvSpPr txBox="1">
            <a:spLocks/>
          </p:cNvSpPr>
          <p:nvPr/>
        </p:nvSpPr>
        <p:spPr>
          <a:xfrm>
            <a:off x="341993" y="227728"/>
            <a:ext cx="8370206" cy="532606"/>
          </a:xfrm>
          <a:prstGeom prst="rect">
            <a:avLst/>
          </a:prstGeom>
          <a:solidFill>
            <a:schemeClr val="accent1">
              <a:lumMod val="20000"/>
              <a:lumOff val="80000"/>
            </a:schemeClr>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dirty="0"/>
              <a:t>Remuneration</a:t>
            </a:r>
          </a:p>
        </p:txBody>
      </p:sp>
    </p:spTree>
    <p:extLst>
      <p:ext uri="{BB962C8B-B14F-4D97-AF65-F5344CB8AC3E}">
        <p14:creationId xmlns:p14="http://schemas.microsoft.com/office/powerpoint/2010/main" val="84235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441325"/>
            <a:ext cx="8370206" cy="532606"/>
          </a:xfrm>
          <a:solidFill>
            <a:schemeClr val="accent1">
              <a:lumMod val="20000"/>
              <a:lumOff val="80000"/>
            </a:schemeClr>
          </a:solidFill>
        </p:spPr>
        <p:txBody>
          <a:bodyPr/>
          <a:lstStyle/>
          <a:p>
            <a:pPr algn="ctr"/>
            <a:r>
              <a:rPr lang="en-ZA" dirty="0"/>
              <a:t>Reduction Process</a:t>
            </a:r>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fld id="{B540B12B-D968-2643-8E7F-238A3C456CC9}" type="slidenum">
              <a:rPr lang="en-US" smtClean="0"/>
              <a:pPr/>
              <a:t>11</a:t>
            </a:fld>
            <a:endParaRPr lang="en-US" dirty="0"/>
          </a:p>
        </p:txBody>
      </p:sp>
      <p:grpSp>
        <p:nvGrpSpPr>
          <p:cNvPr id="4" name="Group 3">
            <a:extLst>
              <a:ext uri="{FF2B5EF4-FFF2-40B4-BE49-F238E27FC236}">
                <a16:creationId xmlns:a16="http://schemas.microsoft.com/office/drawing/2014/main" id="{288A0D3D-0E27-B1D3-F91F-F723BD29A6F5}"/>
              </a:ext>
            </a:extLst>
          </p:cNvPr>
          <p:cNvGrpSpPr/>
          <p:nvPr/>
        </p:nvGrpSpPr>
        <p:grpSpPr>
          <a:xfrm>
            <a:off x="439558" y="1342133"/>
            <a:ext cx="8370887" cy="1085760"/>
            <a:chOff x="0" y="26455"/>
            <a:chExt cx="8370887" cy="1085760"/>
          </a:xfrm>
        </p:grpSpPr>
        <p:sp>
          <p:nvSpPr>
            <p:cNvPr id="5" name="Rectangle: Rounded Corners 4">
              <a:extLst>
                <a:ext uri="{FF2B5EF4-FFF2-40B4-BE49-F238E27FC236}">
                  <a16:creationId xmlns:a16="http://schemas.microsoft.com/office/drawing/2014/main" id="{40EAB0E2-3D04-0DC8-0A70-47F116EF67DA}"/>
                </a:ext>
              </a:extLst>
            </p:cNvPr>
            <p:cNvSpPr/>
            <p:nvPr/>
          </p:nvSpPr>
          <p:spPr>
            <a:xfrm>
              <a:off x="0" y="26455"/>
              <a:ext cx="8370887" cy="1085760"/>
            </a:xfrm>
            <a:prstGeom prst="round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8A52F272-5316-9C59-0987-35B42DDA76FE}"/>
                </a:ext>
              </a:extLst>
            </p:cNvPr>
            <p:cNvSpPr txBox="1"/>
            <p:nvPr/>
          </p:nvSpPr>
          <p:spPr>
            <a:xfrm>
              <a:off x="53002" y="79457"/>
              <a:ext cx="8264883" cy="979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1" i="0" kern="1200" dirty="0"/>
                <a:t>Gross Income</a:t>
              </a:r>
              <a:endParaRPr lang="en-ZA" sz="1800" kern="1200" dirty="0"/>
            </a:p>
          </p:txBody>
        </p:sp>
      </p:grpSp>
      <p:grpSp>
        <p:nvGrpSpPr>
          <p:cNvPr id="8" name="Group 7">
            <a:extLst>
              <a:ext uri="{FF2B5EF4-FFF2-40B4-BE49-F238E27FC236}">
                <a16:creationId xmlns:a16="http://schemas.microsoft.com/office/drawing/2014/main" id="{9B65D1A4-484A-EC1A-72D7-0511F08D7D78}"/>
              </a:ext>
            </a:extLst>
          </p:cNvPr>
          <p:cNvGrpSpPr/>
          <p:nvPr/>
        </p:nvGrpSpPr>
        <p:grpSpPr>
          <a:xfrm>
            <a:off x="386556" y="2886120"/>
            <a:ext cx="8370887" cy="1085760"/>
            <a:chOff x="0" y="1279255"/>
            <a:chExt cx="8370887" cy="1085760"/>
          </a:xfrm>
        </p:grpSpPr>
        <p:sp>
          <p:nvSpPr>
            <p:cNvPr id="9" name="Rectangle: Rounded Corners 8">
              <a:extLst>
                <a:ext uri="{FF2B5EF4-FFF2-40B4-BE49-F238E27FC236}">
                  <a16:creationId xmlns:a16="http://schemas.microsoft.com/office/drawing/2014/main" id="{861E7196-4FC7-2295-440B-0241D811C770}"/>
                </a:ext>
              </a:extLst>
            </p:cNvPr>
            <p:cNvSpPr/>
            <p:nvPr/>
          </p:nvSpPr>
          <p:spPr>
            <a:xfrm>
              <a:off x="0" y="1279255"/>
              <a:ext cx="8370887" cy="1085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B350C737-2003-C1AB-1191-F2D9E63B09EC}"/>
                </a:ext>
              </a:extLst>
            </p:cNvPr>
            <p:cNvSpPr txBox="1"/>
            <p:nvPr/>
          </p:nvSpPr>
          <p:spPr>
            <a:xfrm>
              <a:off x="53002" y="1332257"/>
              <a:ext cx="8264883" cy="979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0" i="0" kern="1200" dirty="0"/>
                <a:t>Gross Income is all the employees/taxpayers income except capital receipts or accruals (e.g. payments received for the sale of your home or any assets, etc.)</a:t>
              </a:r>
              <a:endParaRPr lang="en-ZA" sz="1800" kern="1200" dirty="0"/>
            </a:p>
          </p:txBody>
        </p:sp>
      </p:grpSp>
    </p:spTree>
    <p:extLst>
      <p:ext uri="{BB962C8B-B14F-4D97-AF65-F5344CB8AC3E}">
        <p14:creationId xmlns:p14="http://schemas.microsoft.com/office/powerpoint/2010/main" val="219573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441325"/>
            <a:ext cx="8370206" cy="532606"/>
          </a:xfrm>
          <a:solidFill>
            <a:schemeClr val="accent1">
              <a:lumMod val="20000"/>
              <a:lumOff val="80000"/>
            </a:schemeClr>
          </a:solidFill>
        </p:spPr>
        <p:txBody>
          <a:bodyPr/>
          <a:lstStyle/>
          <a:p>
            <a:pPr algn="ctr"/>
            <a:r>
              <a:rPr lang="en-ZA" dirty="0"/>
              <a:t>Reduction Process</a:t>
            </a:r>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fld id="{B540B12B-D968-2643-8E7F-238A3C456CC9}" type="slidenum">
              <a:rPr lang="en-US" smtClean="0"/>
              <a:pPr/>
              <a:t>12</a:t>
            </a:fld>
            <a:endParaRPr lang="en-US" dirty="0"/>
          </a:p>
        </p:txBody>
      </p:sp>
      <p:graphicFrame>
        <p:nvGraphicFramePr>
          <p:cNvPr id="7" name="Diagram 6">
            <a:extLst>
              <a:ext uri="{FF2B5EF4-FFF2-40B4-BE49-F238E27FC236}">
                <a16:creationId xmlns:a16="http://schemas.microsoft.com/office/drawing/2014/main" id="{1ABE3C74-B3B6-4DD9-883F-F55E690FB5A2}"/>
              </a:ext>
            </a:extLst>
          </p:cNvPr>
          <p:cNvGraphicFramePr/>
          <p:nvPr>
            <p:extLst>
              <p:ext uri="{D42A27DB-BD31-4B8C-83A1-F6EECF244321}">
                <p14:modId xmlns:p14="http://schemas.microsoft.com/office/powerpoint/2010/main" val="881125215"/>
              </p:ext>
            </p:extLst>
          </p:nvPr>
        </p:nvGraphicFramePr>
        <p:xfrm>
          <a:off x="341312" y="1195754"/>
          <a:ext cx="8370887" cy="4897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1147E3B3-F2D8-99B7-DE5E-15D518C6A82D}"/>
              </a:ext>
            </a:extLst>
          </p:cNvPr>
          <p:cNvSpPr/>
          <p:nvPr/>
        </p:nvSpPr>
        <p:spPr>
          <a:xfrm>
            <a:off x="497806" y="2450433"/>
            <a:ext cx="8057897" cy="16328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Interest from a South African source, earned by any natural person are  exempt from income tax.</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under 65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years of age, up to </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R23 800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per annum</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persons 65 and older</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up to </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R34 500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per annum, </a:t>
            </a:r>
          </a:p>
        </p:txBody>
      </p:sp>
    </p:spTree>
    <p:extLst>
      <p:ext uri="{BB962C8B-B14F-4D97-AF65-F5344CB8AC3E}">
        <p14:creationId xmlns:p14="http://schemas.microsoft.com/office/powerpoint/2010/main" val="134019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628650" y="285110"/>
            <a:ext cx="7886700" cy="532606"/>
          </a:xfrm>
          <a:solidFill>
            <a:schemeClr val="accent1">
              <a:lumMod val="20000"/>
              <a:lumOff val="80000"/>
            </a:schemeClr>
          </a:solidFill>
        </p:spPr>
        <p:txBody>
          <a:bodyPr/>
          <a:lstStyle/>
          <a:p>
            <a:pPr algn="ctr"/>
            <a:r>
              <a:rPr lang="en-ZA" dirty="0"/>
              <a:t>Reduction Process</a:t>
            </a:r>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fld id="{B540B12B-D968-2643-8E7F-238A3C456CC9}" type="slidenum">
              <a:rPr lang="en-US" smtClean="0"/>
              <a:pPr/>
              <a:t>13</a:t>
            </a:fld>
            <a:endParaRPr lang="en-US" dirty="0"/>
          </a:p>
        </p:txBody>
      </p:sp>
      <p:grpSp>
        <p:nvGrpSpPr>
          <p:cNvPr id="4" name="Group 3">
            <a:extLst>
              <a:ext uri="{FF2B5EF4-FFF2-40B4-BE49-F238E27FC236}">
                <a16:creationId xmlns:a16="http://schemas.microsoft.com/office/drawing/2014/main" id="{BD4F79CD-0DAB-3BA0-6673-8EE014C9E20F}"/>
              </a:ext>
            </a:extLst>
          </p:cNvPr>
          <p:cNvGrpSpPr/>
          <p:nvPr/>
        </p:nvGrpSpPr>
        <p:grpSpPr>
          <a:xfrm>
            <a:off x="267758" y="980541"/>
            <a:ext cx="8370887" cy="2059943"/>
            <a:chOff x="0" y="857307"/>
            <a:chExt cx="8370887" cy="1331855"/>
          </a:xfrm>
        </p:grpSpPr>
        <p:sp>
          <p:nvSpPr>
            <p:cNvPr id="5" name="Rectangle: Rounded Corners 4">
              <a:extLst>
                <a:ext uri="{FF2B5EF4-FFF2-40B4-BE49-F238E27FC236}">
                  <a16:creationId xmlns:a16="http://schemas.microsoft.com/office/drawing/2014/main" id="{8A48ED38-D0F9-E836-9D83-06A80B6B974E}"/>
                </a:ext>
              </a:extLst>
            </p:cNvPr>
            <p:cNvSpPr/>
            <p:nvPr/>
          </p:nvSpPr>
          <p:spPr>
            <a:xfrm>
              <a:off x="0" y="857307"/>
              <a:ext cx="8370887" cy="1216800"/>
            </a:xfrm>
            <a:prstGeom prst="round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64649125-77B3-6760-B192-020036740FE2}"/>
                </a:ext>
              </a:extLst>
            </p:cNvPr>
            <p:cNvSpPr txBox="1"/>
            <p:nvPr/>
          </p:nvSpPr>
          <p:spPr>
            <a:xfrm>
              <a:off x="118798" y="1091160"/>
              <a:ext cx="8252089"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1" i="0" kern="1200" dirty="0"/>
                <a:t>Deductions</a:t>
              </a:r>
            </a:p>
            <a:p>
              <a:pPr defTabSz="800100">
                <a:lnSpc>
                  <a:spcPct val="90000"/>
                </a:lnSpc>
                <a:spcBef>
                  <a:spcPct val="0"/>
                </a:spcBef>
                <a:spcAft>
                  <a:spcPct val="35000"/>
                </a:spcAft>
              </a:pPr>
              <a:r>
                <a:rPr lang="en-ZA" sz="1800" b="0" i="0" dirty="0"/>
                <a:t>The act prescribes that a taxpayer/ employee may deduct certain expenses/contributions that they have paid from their income. Expenses such as retirement annuity fund contributions, pension fund contributions, etc. may be allowed.</a:t>
              </a:r>
              <a:endParaRPr lang="en-ZA" sz="1800" dirty="0"/>
            </a:p>
            <a:p>
              <a:pPr marL="0" lvl="0" indent="0" algn="l" defTabSz="800100">
                <a:lnSpc>
                  <a:spcPct val="90000"/>
                </a:lnSpc>
                <a:spcBef>
                  <a:spcPct val="0"/>
                </a:spcBef>
                <a:spcAft>
                  <a:spcPct val="35000"/>
                </a:spcAft>
                <a:buNone/>
              </a:pPr>
              <a:endParaRPr lang="en-ZA" b="1" dirty="0"/>
            </a:p>
            <a:p>
              <a:pPr marL="0" lvl="0" indent="0" algn="l" defTabSz="800100">
                <a:lnSpc>
                  <a:spcPct val="90000"/>
                </a:lnSpc>
                <a:spcBef>
                  <a:spcPct val="0"/>
                </a:spcBef>
                <a:spcAft>
                  <a:spcPct val="35000"/>
                </a:spcAft>
                <a:buNone/>
              </a:pPr>
              <a:endParaRPr lang="en-ZA" sz="1800" kern="1200" dirty="0"/>
            </a:p>
          </p:txBody>
        </p:sp>
      </p:grpSp>
      <p:sp>
        <p:nvSpPr>
          <p:cNvPr id="9" name="TextBox 8">
            <a:extLst>
              <a:ext uri="{FF2B5EF4-FFF2-40B4-BE49-F238E27FC236}">
                <a16:creationId xmlns:a16="http://schemas.microsoft.com/office/drawing/2014/main" id="{EA4DA472-173E-FB32-3E03-B36AA65499EA}"/>
              </a:ext>
            </a:extLst>
          </p:cNvPr>
          <p:cNvSpPr txBox="1"/>
          <p:nvPr/>
        </p:nvSpPr>
        <p:spPr>
          <a:xfrm>
            <a:off x="267758" y="2959807"/>
            <a:ext cx="8370887" cy="2585323"/>
          </a:xfrm>
          <a:prstGeom prst="rect">
            <a:avLst/>
          </a:prstGeom>
          <a:noFill/>
        </p:spPr>
        <p:txBody>
          <a:bodyPr wrap="square">
            <a:spAutoFit/>
          </a:bodyPr>
          <a:lstStyle/>
          <a:p>
            <a:r>
              <a:rPr lang="en-ZA" sz="1800" dirty="0">
                <a:solidFill>
                  <a:schemeClr val="tx1"/>
                </a:solidFill>
              </a:rPr>
              <a:t>Taxable income is the portion of your gross income used to calculate how much tax you owe in a given tax year. In order to determine the amount of tax to pay on assessment, it is important to first determine what the “taxable income” is. The determination of taxable income is thus the first step in the calculation for normal tax.</a:t>
            </a:r>
          </a:p>
          <a:p>
            <a:endParaRPr lang="en-ZA" sz="1800" dirty="0">
              <a:solidFill>
                <a:schemeClr val="tx1"/>
              </a:solidFill>
            </a:endParaRPr>
          </a:p>
          <a:p>
            <a:r>
              <a:rPr lang="en-ZA" sz="1800" dirty="0">
                <a:solidFill>
                  <a:schemeClr val="tx1"/>
                </a:solidFill>
              </a:rPr>
              <a:t>In order to determine your taxable income, there is a step-by-step process which </a:t>
            </a:r>
            <a:r>
              <a:rPr lang="en-ZA" dirty="0">
                <a:solidFill>
                  <a:schemeClr val="tx1"/>
                </a:solidFill>
              </a:rPr>
              <a:t>must be </a:t>
            </a:r>
            <a:r>
              <a:rPr lang="en-ZA" sz="1800" dirty="0">
                <a:solidFill>
                  <a:schemeClr val="tx1"/>
                </a:solidFill>
              </a:rPr>
              <a:t>followed. This process is called the reduction process. An example below:</a:t>
            </a:r>
          </a:p>
        </p:txBody>
      </p:sp>
    </p:spTree>
    <p:extLst>
      <p:ext uri="{BB962C8B-B14F-4D97-AF65-F5344CB8AC3E}">
        <p14:creationId xmlns:p14="http://schemas.microsoft.com/office/powerpoint/2010/main" val="3769857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441325"/>
            <a:ext cx="8370206" cy="532606"/>
          </a:xfrm>
          <a:solidFill>
            <a:schemeClr val="accent1">
              <a:lumMod val="20000"/>
              <a:lumOff val="80000"/>
            </a:schemeClr>
          </a:solidFill>
        </p:spPr>
        <p:txBody>
          <a:bodyPr/>
          <a:lstStyle/>
          <a:p>
            <a:pPr algn="ctr"/>
            <a:r>
              <a:rPr lang="en-ZA" dirty="0"/>
              <a:t>Reduction Process</a:t>
            </a:r>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4" name="Text Placeholder 3">
            <a:extLst>
              <a:ext uri="{FF2B5EF4-FFF2-40B4-BE49-F238E27FC236}">
                <a16:creationId xmlns:a16="http://schemas.microsoft.com/office/drawing/2014/main" id="{77B29E5B-FB9A-44CB-8851-92705CB35F28}"/>
              </a:ext>
            </a:extLst>
          </p:cNvPr>
          <p:cNvSpPr>
            <a:spLocks noGrp="1"/>
          </p:cNvSpPr>
          <p:nvPr>
            <p:ph type="body" sz="quarter" idx="11"/>
          </p:nvPr>
        </p:nvSpPr>
        <p:spPr>
          <a:xfrm>
            <a:off x="341993" y="1310934"/>
            <a:ext cx="8370887" cy="4085526"/>
          </a:xfrm>
        </p:spPr>
        <p:txBody>
          <a:bodyPr/>
          <a:lstStyle/>
          <a:p>
            <a:r>
              <a:rPr lang="en-ZA" b="1" dirty="0"/>
              <a:t>GROSS INCOME TABLE</a:t>
            </a:r>
          </a:p>
          <a:p>
            <a:endParaRPr lang="en-ZA" dirty="0"/>
          </a:p>
          <a:p>
            <a:endParaRPr lang="en-ZA" dirty="0"/>
          </a:p>
          <a:p>
            <a:endParaRPr lang="en-ZA" dirty="0"/>
          </a:p>
        </p:txBody>
      </p:sp>
      <p:graphicFrame>
        <p:nvGraphicFramePr>
          <p:cNvPr id="6" name="Table 6">
            <a:extLst>
              <a:ext uri="{FF2B5EF4-FFF2-40B4-BE49-F238E27FC236}">
                <a16:creationId xmlns:a16="http://schemas.microsoft.com/office/drawing/2014/main" id="{C1D2C244-0B41-4CEC-A655-5DCFC6501703}"/>
              </a:ext>
            </a:extLst>
          </p:cNvPr>
          <p:cNvGraphicFramePr>
            <a:graphicFrameLocks noGrp="1"/>
          </p:cNvGraphicFramePr>
          <p:nvPr>
            <p:extLst>
              <p:ext uri="{D42A27DB-BD31-4B8C-83A1-F6EECF244321}">
                <p14:modId xmlns:p14="http://schemas.microsoft.com/office/powerpoint/2010/main" val="3331645171"/>
              </p:ext>
            </p:extLst>
          </p:nvPr>
        </p:nvGraphicFramePr>
        <p:xfrm>
          <a:off x="341993" y="1872204"/>
          <a:ext cx="8280398" cy="3059560"/>
        </p:xfrm>
        <a:graphic>
          <a:graphicData uri="http://schemas.openxmlformats.org/drawingml/2006/table">
            <a:tbl>
              <a:tblPr firstRow="1" bandRow="1">
                <a:tableStyleId>{5C22544A-7EE6-4342-B048-85BDC9FD1C3A}</a:tableStyleId>
              </a:tblPr>
              <a:tblGrid>
                <a:gridCol w="5554133">
                  <a:extLst>
                    <a:ext uri="{9D8B030D-6E8A-4147-A177-3AD203B41FA5}">
                      <a16:colId xmlns:a16="http://schemas.microsoft.com/office/drawing/2014/main" val="4073815340"/>
                    </a:ext>
                  </a:extLst>
                </a:gridCol>
                <a:gridCol w="2726265">
                  <a:extLst>
                    <a:ext uri="{9D8B030D-6E8A-4147-A177-3AD203B41FA5}">
                      <a16:colId xmlns:a16="http://schemas.microsoft.com/office/drawing/2014/main" val="2771021265"/>
                    </a:ext>
                  </a:extLst>
                </a:gridCol>
              </a:tblGrid>
              <a:tr h="382445">
                <a:tc>
                  <a:txBody>
                    <a:bodyPr/>
                    <a:lstStyle/>
                    <a:p>
                      <a:endParaRPr lang="en-ZA" dirty="0"/>
                    </a:p>
                  </a:txBody>
                  <a:tcPr/>
                </a:tc>
                <a:tc>
                  <a:txBody>
                    <a:bodyPr/>
                    <a:lstStyle/>
                    <a:p>
                      <a:r>
                        <a:rPr lang="en-ZA" dirty="0"/>
                        <a:t>R</a:t>
                      </a:r>
                    </a:p>
                  </a:txBody>
                  <a:tcPr/>
                </a:tc>
                <a:extLst>
                  <a:ext uri="{0D108BD9-81ED-4DB2-BD59-A6C34878D82A}">
                    <a16:rowId xmlns:a16="http://schemas.microsoft.com/office/drawing/2014/main" val="2833920816"/>
                  </a:ext>
                </a:extLst>
              </a:tr>
              <a:tr h="382445">
                <a:tc>
                  <a:txBody>
                    <a:bodyPr/>
                    <a:lstStyle/>
                    <a:p>
                      <a:r>
                        <a:rPr lang="en-ZA" dirty="0"/>
                        <a:t>Gross Income</a:t>
                      </a:r>
                    </a:p>
                  </a:txBody>
                  <a:tcPr/>
                </a:tc>
                <a:tc>
                  <a:txBody>
                    <a:bodyPr/>
                    <a:lstStyle/>
                    <a:p>
                      <a:r>
                        <a:rPr lang="en-ZA" b="1" dirty="0"/>
                        <a:t>xxxxxxxxx</a:t>
                      </a:r>
                    </a:p>
                  </a:txBody>
                  <a:tcPr/>
                </a:tc>
                <a:extLst>
                  <a:ext uri="{0D108BD9-81ED-4DB2-BD59-A6C34878D82A}">
                    <a16:rowId xmlns:a16="http://schemas.microsoft.com/office/drawing/2014/main" val="2020841733"/>
                  </a:ext>
                </a:extLst>
              </a:tr>
              <a:tr h="382445">
                <a:tc>
                  <a:txBody>
                    <a:bodyPr/>
                    <a:lstStyle/>
                    <a:p>
                      <a:r>
                        <a:rPr lang="en-ZA" b="1" dirty="0"/>
                        <a:t>Less: </a:t>
                      </a:r>
                      <a:r>
                        <a:rPr lang="en-ZA" b="0" dirty="0"/>
                        <a:t>Exemptions (tax-free amounts, local interest)</a:t>
                      </a:r>
                      <a:endParaRPr lang="en-ZA" b="1" dirty="0"/>
                    </a:p>
                  </a:txBody>
                  <a:tcPr/>
                </a:tc>
                <a:tc>
                  <a:txBody>
                    <a:bodyPr/>
                    <a:lstStyle/>
                    <a:p>
                      <a:r>
                        <a:rPr lang="en-ZA" b="1" u="sng" dirty="0"/>
                        <a:t>(xxxxxxxx)</a:t>
                      </a:r>
                    </a:p>
                  </a:txBody>
                  <a:tcPr/>
                </a:tc>
                <a:extLst>
                  <a:ext uri="{0D108BD9-81ED-4DB2-BD59-A6C34878D82A}">
                    <a16:rowId xmlns:a16="http://schemas.microsoft.com/office/drawing/2014/main" val="1413853919"/>
                  </a:ext>
                </a:extLst>
              </a:tr>
              <a:tr h="382445">
                <a:tc>
                  <a:txBody>
                    <a:bodyPr/>
                    <a:lstStyle/>
                    <a:p>
                      <a:r>
                        <a:rPr lang="en-ZA" b="1" dirty="0"/>
                        <a:t>Income</a:t>
                      </a:r>
                    </a:p>
                  </a:txBody>
                  <a:tcPr/>
                </a:tc>
                <a:tc>
                  <a:txBody>
                    <a:bodyPr/>
                    <a:lstStyle/>
                    <a:p>
                      <a:r>
                        <a:rPr lang="en-ZA" b="1" dirty="0"/>
                        <a:t>xxxxxxxxx</a:t>
                      </a:r>
                    </a:p>
                  </a:txBody>
                  <a:tcPr/>
                </a:tc>
                <a:extLst>
                  <a:ext uri="{0D108BD9-81ED-4DB2-BD59-A6C34878D82A}">
                    <a16:rowId xmlns:a16="http://schemas.microsoft.com/office/drawing/2014/main" val="1384390731"/>
                  </a:ext>
                </a:extLst>
              </a:tr>
              <a:tr h="382445">
                <a:tc>
                  <a:txBody>
                    <a:bodyPr/>
                    <a:lstStyle/>
                    <a:p>
                      <a:r>
                        <a:rPr lang="en-ZA" b="1" dirty="0"/>
                        <a:t>Less: </a:t>
                      </a:r>
                      <a:r>
                        <a:rPr lang="en-ZA" b="0" dirty="0"/>
                        <a:t>Deductions (travel, subsistence / RAF)</a:t>
                      </a:r>
                      <a:endParaRPr lang="en-ZA" b="1" dirty="0"/>
                    </a:p>
                  </a:txBody>
                  <a:tcPr/>
                </a:tc>
                <a:tc>
                  <a:txBody>
                    <a:bodyPr/>
                    <a:lstStyle/>
                    <a:p>
                      <a:r>
                        <a:rPr lang="en-ZA" b="1" dirty="0"/>
                        <a:t>xxxxxxxxx</a:t>
                      </a:r>
                    </a:p>
                  </a:txBody>
                  <a:tcPr/>
                </a:tc>
                <a:extLst>
                  <a:ext uri="{0D108BD9-81ED-4DB2-BD59-A6C34878D82A}">
                    <a16:rowId xmlns:a16="http://schemas.microsoft.com/office/drawing/2014/main" val="3977863239"/>
                  </a:ext>
                </a:extLst>
              </a:tr>
              <a:tr h="382445">
                <a:tc>
                  <a:txBody>
                    <a:bodyPr/>
                    <a:lstStyle/>
                    <a:p>
                      <a:endParaRPr lang="en-ZA" b="1" dirty="0"/>
                    </a:p>
                  </a:txBody>
                  <a:tcPr/>
                </a:tc>
                <a:tc>
                  <a:txBody>
                    <a:bodyPr/>
                    <a:lstStyle/>
                    <a:p>
                      <a:r>
                        <a:rPr lang="en-ZA" b="1" dirty="0"/>
                        <a:t>xxxxxxxxx</a:t>
                      </a:r>
                    </a:p>
                  </a:txBody>
                  <a:tcPr/>
                </a:tc>
                <a:extLst>
                  <a:ext uri="{0D108BD9-81ED-4DB2-BD59-A6C34878D82A}">
                    <a16:rowId xmlns:a16="http://schemas.microsoft.com/office/drawing/2014/main" val="2703585428"/>
                  </a:ext>
                </a:extLst>
              </a:tr>
              <a:tr h="382445">
                <a:tc>
                  <a:txBody>
                    <a:bodyPr/>
                    <a:lstStyle/>
                    <a:p>
                      <a:r>
                        <a:rPr lang="en-ZA" b="1" dirty="0"/>
                        <a:t>Add: </a:t>
                      </a:r>
                      <a:r>
                        <a:rPr lang="en-ZA" b="0" dirty="0"/>
                        <a:t>Taxable capital gain</a:t>
                      </a:r>
                      <a:endParaRPr lang="en-ZA" b="1" dirty="0"/>
                    </a:p>
                  </a:txBody>
                  <a:tcPr/>
                </a:tc>
                <a:tc>
                  <a:txBody>
                    <a:bodyPr/>
                    <a:lstStyle/>
                    <a:p>
                      <a:r>
                        <a:rPr lang="en-ZA" b="1" u="sng" dirty="0"/>
                        <a:t>xxxxxxxxx</a:t>
                      </a:r>
                    </a:p>
                  </a:txBody>
                  <a:tcPr/>
                </a:tc>
                <a:extLst>
                  <a:ext uri="{0D108BD9-81ED-4DB2-BD59-A6C34878D82A}">
                    <a16:rowId xmlns:a16="http://schemas.microsoft.com/office/drawing/2014/main" val="1966475213"/>
                  </a:ext>
                </a:extLst>
              </a:tr>
              <a:tr h="382445">
                <a:tc>
                  <a:txBody>
                    <a:bodyPr/>
                    <a:lstStyle/>
                    <a:p>
                      <a:r>
                        <a:rPr lang="en-ZA" dirty="0"/>
                        <a:t>TAXABLE INCOME</a:t>
                      </a:r>
                    </a:p>
                  </a:txBody>
                  <a:tcPr/>
                </a:tc>
                <a:tc>
                  <a:txBody>
                    <a:bodyPr/>
                    <a:lstStyle/>
                    <a:p>
                      <a:r>
                        <a:rPr lang="en-ZA" b="1" dirty="0"/>
                        <a:t>XXXXXXXX</a:t>
                      </a:r>
                    </a:p>
                  </a:txBody>
                  <a:tcPr/>
                </a:tc>
                <a:extLst>
                  <a:ext uri="{0D108BD9-81ED-4DB2-BD59-A6C34878D82A}">
                    <a16:rowId xmlns:a16="http://schemas.microsoft.com/office/drawing/2014/main" val="3980697845"/>
                  </a:ext>
                </a:extLst>
              </a:tr>
            </a:tbl>
          </a:graphicData>
        </a:graphic>
      </p:graphicFrame>
    </p:spTree>
    <p:extLst>
      <p:ext uri="{BB962C8B-B14F-4D97-AF65-F5344CB8AC3E}">
        <p14:creationId xmlns:p14="http://schemas.microsoft.com/office/powerpoint/2010/main" val="374887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441325"/>
            <a:ext cx="8478560" cy="532606"/>
          </a:xfrm>
          <a:solidFill>
            <a:schemeClr val="accent1">
              <a:lumMod val="20000"/>
              <a:lumOff val="80000"/>
            </a:schemeClr>
          </a:solidFill>
        </p:spPr>
        <p:txBody>
          <a:bodyPr>
            <a:normAutofit fontScale="90000"/>
          </a:bodyPr>
          <a:lstStyle/>
          <a:p>
            <a:pPr algn="ctr"/>
            <a:r>
              <a:rPr lang="en-ZA" sz="3200" dirty="0"/>
              <a:t>Tax threshold, rebates and Tax Rates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fld id="{B540B12B-D968-2643-8E7F-238A3C456CC9}" type="slidenum">
              <a:rPr lang="en-US" smtClean="0"/>
              <a:pPr/>
              <a:t>15</a:t>
            </a:fld>
            <a:endParaRPr lang="en-US" dirty="0"/>
          </a:p>
        </p:txBody>
      </p:sp>
      <p:sp>
        <p:nvSpPr>
          <p:cNvPr id="4" name="Text Placeholder 3">
            <a:extLst>
              <a:ext uri="{FF2B5EF4-FFF2-40B4-BE49-F238E27FC236}">
                <a16:creationId xmlns:a16="http://schemas.microsoft.com/office/drawing/2014/main" id="{77B29E5B-FB9A-44CB-8851-92705CB35F28}"/>
              </a:ext>
            </a:extLst>
          </p:cNvPr>
          <p:cNvSpPr>
            <a:spLocks noGrp="1"/>
          </p:cNvSpPr>
          <p:nvPr>
            <p:ph type="body" sz="quarter" idx="11"/>
          </p:nvPr>
        </p:nvSpPr>
        <p:spPr/>
        <p:txBody>
          <a:bodyPr/>
          <a:lstStyle/>
          <a:p>
            <a:r>
              <a:rPr lang="en-ZA" b="1" dirty="0">
                <a:solidFill>
                  <a:schemeClr val="tx1"/>
                </a:solidFill>
              </a:rPr>
              <a:t>Income Tax: Individuals</a:t>
            </a:r>
          </a:p>
        </p:txBody>
      </p:sp>
      <p:sp>
        <p:nvSpPr>
          <p:cNvPr id="6" name="Slide Number Placeholder 2">
            <a:extLst>
              <a:ext uri="{FF2B5EF4-FFF2-40B4-BE49-F238E27FC236}">
                <a16:creationId xmlns:a16="http://schemas.microsoft.com/office/drawing/2014/main" id="{9B8C1475-469F-4904-B7A7-52D4F7196CB3}"/>
              </a:ext>
            </a:extLst>
          </p:cNvPr>
          <p:cNvSpPr txBox="1">
            <a:spLocks/>
          </p:cNvSpPr>
          <p:nvPr/>
        </p:nvSpPr>
        <p:spPr>
          <a:xfrm>
            <a:off x="341993" y="6429826"/>
            <a:ext cx="456793"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004C85"/>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40B12B-D968-2643-8E7F-238A3C456CC9}" type="slidenum">
              <a:rPr lang="en-US" smtClean="0"/>
              <a:pPr/>
              <a:t>15</a:t>
            </a:fld>
            <a:endParaRPr lang="en-US" dirty="0"/>
          </a:p>
        </p:txBody>
      </p:sp>
      <p:sp>
        <p:nvSpPr>
          <p:cNvPr id="8" name="Title 1">
            <a:extLst>
              <a:ext uri="{FF2B5EF4-FFF2-40B4-BE49-F238E27FC236}">
                <a16:creationId xmlns:a16="http://schemas.microsoft.com/office/drawing/2014/main" id="{E33A1B67-413D-45ED-868F-8C5A5CBC71C5}"/>
              </a:ext>
            </a:extLst>
          </p:cNvPr>
          <p:cNvSpPr txBox="1">
            <a:spLocks/>
          </p:cNvSpPr>
          <p:nvPr/>
        </p:nvSpPr>
        <p:spPr>
          <a:xfrm>
            <a:off x="1085851" y="1087680"/>
            <a:ext cx="6615044" cy="532606"/>
          </a:xfrm>
          <a:prstGeom prst="rect">
            <a:avLst/>
          </a:prstGeom>
          <a:solidFill>
            <a:schemeClr val="accent5">
              <a:lumMod val="75000"/>
            </a:schemeClr>
          </a:solid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000" b="0" dirty="0">
                <a:solidFill>
                  <a:schemeClr val="bg1"/>
                </a:solidFill>
                <a:latin typeface="+mn-lt"/>
              </a:rPr>
              <a:t>Tax rates from 1 March 2022 to 28 February 2023:</a:t>
            </a:r>
          </a:p>
        </p:txBody>
      </p:sp>
      <p:graphicFrame>
        <p:nvGraphicFramePr>
          <p:cNvPr id="9" name="Table 8">
            <a:extLst>
              <a:ext uri="{FF2B5EF4-FFF2-40B4-BE49-F238E27FC236}">
                <a16:creationId xmlns:a16="http://schemas.microsoft.com/office/drawing/2014/main" id="{85FF17BB-57EF-4582-A79A-41DA4877EE2E}"/>
              </a:ext>
            </a:extLst>
          </p:cNvPr>
          <p:cNvGraphicFramePr>
            <a:graphicFrameLocks noGrp="1"/>
          </p:cNvGraphicFramePr>
          <p:nvPr/>
        </p:nvGraphicFramePr>
        <p:xfrm>
          <a:off x="425573" y="2543175"/>
          <a:ext cx="8394980" cy="3325262"/>
        </p:xfrm>
        <a:graphic>
          <a:graphicData uri="http://schemas.openxmlformats.org/drawingml/2006/table">
            <a:tbl>
              <a:tblPr firstRow="1" bandRow="1">
                <a:tableStyleId>{5C22544A-7EE6-4342-B048-85BDC9FD1C3A}</a:tableStyleId>
              </a:tblPr>
              <a:tblGrid>
                <a:gridCol w="2894902">
                  <a:extLst>
                    <a:ext uri="{9D8B030D-6E8A-4147-A177-3AD203B41FA5}">
                      <a16:colId xmlns:a16="http://schemas.microsoft.com/office/drawing/2014/main" val="3068347112"/>
                    </a:ext>
                  </a:extLst>
                </a:gridCol>
                <a:gridCol w="5500078">
                  <a:extLst>
                    <a:ext uri="{9D8B030D-6E8A-4147-A177-3AD203B41FA5}">
                      <a16:colId xmlns:a16="http://schemas.microsoft.com/office/drawing/2014/main" val="286547076"/>
                    </a:ext>
                  </a:extLst>
                </a:gridCol>
              </a:tblGrid>
              <a:tr h="412477">
                <a:tc>
                  <a:txBody>
                    <a:bodyPr/>
                    <a:lstStyle/>
                    <a:p>
                      <a:r>
                        <a:rPr lang="en-ZA" sz="1800" dirty="0"/>
                        <a:t>Taxable Income (R)</a:t>
                      </a:r>
                      <a:endParaRPr lang="en-ZA" sz="1800" b="0" dirty="0">
                        <a:solidFill>
                          <a:schemeClr val="tx1"/>
                        </a:solidFill>
                      </a:endParaRPr>
                    </a:p>
                  </a:txBody>
                  <a:tcPr/>
                </a:tc>
                <a:tc>
                  <a:txBody>
                    <a:bodyPr/>
                    <a:lstStyle/>
                    <a:p>
                      <a:r>
                        <a:rPr lang="en-ZA" sz="1800" dirty="0"/>
                        <a:t>Rate of Tax (R)</a:t>
                      </a:r>
                      <a:endParaRPr lang="en-ZA" sz="1800" b="0" dirty="0">
                        <a:solidFill>
                          <a:schemeClr val="tx1"/>
                        </a:solidFill>
                      </a:endParaRPr>
                    </a:p>
                  </a:txBody>
                  <a:tcPr/>
                </a:tc>
                <a:extLst>
                  <a:ext uri="{0D108BD9-81ED-4DB2-BD59-A6C34878D82A}">
                    <a16:rowId xmlns:a16="http://schemas.microsoft.com/office/drawing/2014/main" val="157041771"/>
                  </a:ext>
                </a:extLst>
              </a:tr>
              <a:tr h="412477">
                <a:tc>
                  <a:txBody>
                    <a:bodyPr/>
                    <a:lstStyle/>
                    <a:p>
                      <a:r>
                        <a:rPr lang="en-ZA" sz="1800" dirty="0"/>
                        <a:t>1 – 226 000</a:t>
                      </a:r>
                      <a:endParaRPr lang="en-ZA" sz="1800" dirty="0">
                        <a:solidFill>
                          <a:schemeClr val="tx1"/>
                        </a:solidFill>
                      </a:endParaRPr>
                    </a:p>
                  </a:txBody>
                  <a:tcPr/>
                </a:tc>
                <a:tc>
                  <a:txBody>
                    <a:bodyPr/>
                    <a:lstStyle/>
                    <a:p>
                      <a:r>
                        <a:rPr lang="en-ZA" sz="1800" dirty="0"/>
                        <a:t>18% of taxable</a:t>
                      </a:r>
                      <a:r>
                        <a:rPr lang="en-ZA" sz="1800" baseline="0" dirty="0"/>
                        <a:t> income</a:t>
                      </a:r>
                      <a:endParaRPr lang="en-ZA" sz="1800" dirty="0">
                        <a:solidFill>
                          <a:schemeClr val="tx1"/>
                        </a:solidFill>
                      </a:endParaRPr>
                    </a:p>
                  </a:txBody>
                  <a:tcPr/>
                </a:tc>
                <a:extLst>
                  <a:ext uri="{0D108BD9-81ED-4DB2-BD59-A6C34878D82A}">
                    <a16:rowId xmlns:a16="http://schemas.microsoft.com/office/drawing/2014/main" val="878751826"/>
                  </a:ext>
                </a:extLst>
              </a:tr>
              <a:tr h="412477">
                <a:tc>
                  <a:txBody>
                    <a:bodyPr/>
                    <a:lstStyle/>
                    <a:p>
                      <a:r>
                        <a:rPr lang="en-ZA" sz="1800" dirty="0"/>
                        <a:t>226 001 – 353 100</a:t>
                      </a:r>
                      <a:endParaRPr lang="en-ZA" sz="1800" dirty="0">
                        <a:solidFill>
                          <a:schemeClr val="tx1"/>
                        </a:solidFill>
                      </a:endParaRPr>
                    </a:p>
                  </a:txBody>
                  <a:tcPr/>
                </a:tc>
                <a:tc>
                  <a:txBody>
                    <a:bodyPr/>
                    <a:lstStyle/>
                    <a:p>
                      <a:r>
                        <a:rPr lang="en-ZA" sz="1800" dirty="0"/>
                        <a:t>40 680 + 26% of taxable income above 226 000</a:t>
                      </a:r>
                      <a:endParaRPr lang="en-ZA" sz="1800" dirty="0">
                        <a:solidFill>
                          <a:schemeClr val="tx1"/>
                        </a:solidFill>
                      </a:endParaRPr>
                    </a:p>
                  </a:txBody>
                  <a:tcPr/>
                </a:tc>
                <a:extLst>
                  <a:ext uri="{0D108BD9-81ED-4DB2-BD59-A6C34878D82A}">
                    <a16:rowId xmlns:a16="http://schemas.microsoft.com/office/drawing/2014/main" val="3658737144"/>
                  </a:ext>
                </a:extLst>
              </a:tr>
              <a:tr h="412477">
                <a:tc>
                  <a:txBody>
                    <a:bodyPr/>
                    <a:lstStyle/>
                    <a:p>
                      <a:r>
                        <a:rPr lang="en-ZA" sz="1800" dirty="0"/>
                        <a:t>353 101 – 488 700</a:t>
                      </a:r>
                      <a:endParaRPr lang="en-ZA" sz="1800" dirty="0">
                        <a:solidFill>
                          <a:schemeClr val="tx1"/>
                        </a:solidFill>
                      </a:endParaRPr>
                    </a:p>
                  </a:txBody>
                  <a:tcPr/>
                </a:tc>
                <a:tc>
                  <a:txBody>
                    <a:bodyPr/>
                    <a:lstStyle/>
                    <a:p>
                      <a:r>
                        <a:rPr lang="en-ZA" sz="1800" dirty="0"/>
                        <a:t>73 726 + 31% of taxable income above 353 100</a:t>
                      </a:r>
                      <a:endParaRPr lang="en-ZA" sz="1800" dirty="0">
                        <a:solidFill>
                          <a:schemeClr val="tx1"/>
                        </a:solidFill>
                      </a:endParaRPr>
                    </a:p>
                  </a:txBody>
                  <a:tcPr/>
                </a:tc>
                <a:extLst>
                  <a:ext uri="{0D108BD9-81ED-4DB2-BD59-A6C34878D82A}">
                    <a16:rowId xmlns:a16="http://schemas.microsoft.com/office/drawing/2014/main" val="3215058203"/>
                  </a:ext>
                </a:extLst>
              </a:tr>
              <a:tr h="412477">
                <a:tc>
                  <a:txBody>
                    <a:bodyPr/>
                    <a:lstStyle/>
                    <a:p>
                      <a:r>
                        <a:rPr lang="en-ZA" sz="1800" dirty="0"/>
                        <a:t>448 701 – 641 400</a:t>
                      </a:r>
                      <a:endParaRPr lang="en-ZA" sz="1800" dirty="0">
                        <a:solidFill>
                          <a:schemeClr val="tx1"/>
                        </a:solidFill>
                      </a:endParaRPr>
                    </a:p>
                  </a:txBody>
                  <a:tcPr/>
                </a:tc>
                <a:tc>
                  <a:txBody>
                    <a:bodyPr/>
                    <a:lstStyle/>
                    <a:p>
                      <a:r>
                        <a:rPr lang="en-ZA" sz="1800" dirty="0"/>
                        <a:t>115 762 + 36% of taxable income above 488 700</a:t>
                      </a:r>
                      <a:endParaRPr lang="en-ZA" sz="1800" dirty="0">
                        <a:solidFill>
                          <a:schemeClr val="tx1"/>
                        </a:solidFill>
                      </a:endParaRPr>
                    </a:p>
                  </a:txBody>
                  <a:tcPr/>
                </a:tc>
                <a:extLst>
                  <a:ext uri="{0D108BD9-81ED-4DB2-BD59-A6C34878D82A}">
                    <a16:rowId xmlns:a16="http://schemas.microsoft.com/office/drawing/2014/main" val="796267601"/>
                  </a:ext>
                </a:extLst>
              </a:tr>
              <a:tr h="437923">
                <a:tc>
                  <a:txBody>
                    <a:bodyPr/>
                    <a:lstStyle/>
                    <a:p>
                      <a:r>
                        <a:rPr lang="en-ZA" sz="1800" dirty="0"/>
                        <a:t>641 401 – 817 600</a:t>
                      </a:r>
                      <a:endParaRPr lang="en-ZA" sz="1800" dirty="0">
                        <a:solidFill>
                          <a:schemeClr val="tx1"/>
                        </a:solidFill>
                      </a:endParaRPr>
                    </a:p>
                  </a:txBody>
                  <a:tcPr/>
                </a:tc>
                <a:tc>
                  <a:txBody>
                    <a:bodyPr/>
                    <a:lstStyle/>
                    <a:p>
                      <a:r>
                        <a:rPr lang="en-ZA" sz="1800" dirty="0"/>
                        <a:t>170 734 + 39% of taxable income above 641 400</a:t>
                      </a:r>
                      <a:endParaRPr lang="en-ZA" sz="1800" dirty="0">
                        <a:solidFill>
                          <a:schemeClr val="tx1"/>
                        </a:solidFill>
                      </a:endParaRPr>
                    </a:p>
                  </a:txBody>
                  <a:tcPr/>
                </a:tc>
                <a:extLst>
                  <a:ext uri="{0D108BD9-81ED-4DB2-BD59-A6C34878D82A}">
                    <a16:rowId xmlns:a16="http://schemas.microsoft.com/office/drawing/2014/main" val="723383441"/>
                  </a:ext>
                </a:extLst>
              </a:tr>
              <a:tr h="412477">
                <a:tc>
                  <a:txBody>
                    <a:bodyPr/>
                    <a:lstStyle/>
                    <a:p>
                      <a:r>
                        <a:rPr lang="en-ZA" sz="1800" dirty="0"/>
                        <a:t>817 601 – 1 731 600</a:t>
                      </a:r>
                      <a:endParaRPr lang="en-ZA" sz="1800" dirty="0">
                        <a:solidFill>
                          <a:schemeClr val="tx1"/>
                        </a:solidFill>
                      </a:endParaRPr>
                    </a:p>
                  </a:txBody>
                  <a:tcPr/>
                </a:tc>
                <a:tc>
                  <a:txBody>
                    <a:bodyPr/>
                    <a:lstStyle/>
                    <a:p>
                      <a:r>
                        <a:rPr lang="en-ZA" sz="1800" dirty="0"/>
                        <a:t>239 452 + 41% of taxable income above 817 600</a:t>
                      </a:r>
                      <a:endParaRPr lang="en-ZA" sz="1800" dirty="0">
                        <a:solidFill>
                          <a:schemeClr val="tx1"/>
                        </a:solidFill>
                      </a:endParaRPr>
                    </a:p>
                  </a:txBody>
                  <a:tcPr/>
                </a:tc>
                <a:extLst>
                  <a:ext uri="{0D108BD9-81ED-4DB2-BD59-A6C34878D82A}">
                    <a16:rowId xmlns:a16="http://schemas.microsoft.com/office/drawing/2014/main" val="831937635"/>
                  </a:ext>
                </a:extLst>
              </a:tr>
              <a:tr h="412477">
                <a:tc>
                  <a:txBody>
                    <a:bodyPr/>
                    <a:lstStyle/>
                    <a:p>
                      <a:r>
                        <a:rPr lang="en-ZA" sz="1800" dirty="0"/>
                        <a:t>1 731 601 and above</a:t>
                      </a:r>
                      <a:r>
                        <a:rPr lang="en-ZA" sz="1800" baseline="0" dirty="0"/>
                        <a:t> </a:t>
                      </a:r>
                      <a:endParaRPr lang="en-ZA" sz="1800" dirty="0">
                        <a:solidFill>
                          <a:schemeClr val="tx1"/>
                        </a:solidFill>
                      </a:endParaRPr>
                    </a:p>
                  </a:txBody>
                  <a:tcPr/>
                </a:tc>
                <a:tc>
                  <a:txBody>
                    <a:bodyPr/>
                    <a:lstStyle/>
                    <a:p>
                      <a:r>
                        <a:rPr lang="en-ZA" sz="1800" dirty="0"/>
                        <a:t>614 192 + 45% of taxable income above 1 731 600</a:t>
                      </a:r>
                      <a:endParaRPr lang="en-ZA" sz="1800" dirty="0">
                        <a:solidFill>
                          <a:schemeClr val="tx1"/>
                        </a:solidFill>
                      </a:endParaRPr>
                    </a:p>
                  </a:txBody>
                  <a:tcPr/>
                </a:tc>
                <a:extLst>
                  <a:ext uri="{0D108BD9-81ED-4DB2-BD59-A6C34878D82A}">
                    <a16:rowId xmlns:a16="http://schemas.microsoft.com/office/drawing/2014/main" val="1546553402"/>
                  </a:ext>
                </a:extLst>
              </a:tr>
            </a:tbl>
          </a:graphicData>
        </a:graphic>
      </p:graphicFrame>
    </p:spTree>
    <p:extLst>
      <p:ext uri="{BB962C8B-B14F-4D97-AF65-F5344CB8AC3E}">
        <p14:creationId xmlns:p14="http://schemas.microsoft.com/office/powerpoint/2010/main" val="4115250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fld id="{B540B12B-D968-2643-8E7F-238A3C456CC9}" type="slidenum">
              <a:rPr lang="en-US" smtClean="0"/>
              <a:pPr/>
              <a:t>16</a:t>
            </a:fld>
            <a:endParaRPr lang="en-US" dirty="0"/>
          </a:p>
        </p:txBody>
      </p:sp>
      <p:sp>
        <p:nvSpPr>
          <p:cNvPr id="12" name="Text Placeholder 11">
            <a:extLst>
              <a:ext uri="{FF2B5EF4-FFF2-40B4-BE49-F238E27FC236}">
                <a16:creationId xmlns:a16="http://schemas.microsoft.com/office/drawing/2014/main" id="{12FC14E6-1238-44FB-9EDD-84F7DAA989E2}"/>
              </a:ext>
            </a:extLst>
          </p:cNvPr>
          <p:cNvSpPr>
            <a:spLocks noGrp="1"/>
          </p:cNvSpPr>
          <p:nvPr>
            <p:ph type="body" sz="quarter" idx="11"/>
          </p:nvPr>
        </p:nvSpPr>
        <p:spPr>
          <a:xfrm>
            <a:off x="341312" y="1490319"/>
            <a:ext cx="8370887" cy="4602505"/>
          </a:xfrm>
        </p:spPr>
        <p:txBody>
          <a:bodyPr/>
          <a:lstStyle/>
          <a:p>
            <a:r>
              <a:rPr lang="en-ZA" b="1" dirty="0"/>
              <a:t>Tax Threshold</a:t>
            </a:r>
          </a:p>
          <a:p>
            <a:endParaRPr lang="en-ZA" b="1" dirty="0"/>
          </a:p>
          <a:p>
            <a:endParaRPr lang="en-ZA" b="1" dirty="0"/>
          </a:p>
          <a:p>
            <a:endParaRPr lang="en-ZA" b="1" dirty="0"/>
          </a:p>
          <a:p>
            <a:endParaRPr lang="en-ZA" b="1" dirty="0"/>
          </a:p>
          <a:p>
            <a:endParaRPr lang="en-ZA" b="1" dirty="0"/>
          </a:p>
          <a:p>
            <a:endParaRPr lang="en-ZA" b="1" dirty="0"/>
          </a:p>
          <a:p>
            <a:endParaRPr lang="en-ZA" b="1" dirty="0"/>
          </a:p>
          <a:p>
            <a:r>
              <a:rPr lang="en-ZA" b="1" dirty="0"/>
              <a:t>Rebates</a:t>
            </a:r>
          </a:p>
        </p:txBody>
      </p:sp>
      <p:sp>
        <p:nvSpPr>
          <p:cNvPr id="6" name="Title 1">
            <a:extLst>
              <a:ext uri="{FF2B5EF4-FFF2-40B4-BE49-F238E27FC236}">
                <a16:creationId xmlns:a16="http://schemas.microsoft.com/office/drawing/2014/main" id="{07456651-4025-479C-80C6-DEABD61CD1B0}"/>
              </a:ext>
            </a:extLst>
          </p:cNvPr>
          <p:cNvSpPr txBox="1">
            <a:spLocks/>
          </p:cNvSpPr>
          <p:nvPr/>
        </p:nvSpPr>
        <p:spPr>
          <a:xfrm>
            <a:off x="341311" y="174657"/>
            <a:ext cx="8370887" cy="532606"/>
          </a:xfrm>
          <a:prstGeom prst="rect">
            <a:avLst/>
          </a:prstGeom>
          <a:solidFill>
            <a:schemeClr val="accent1">
              <a:lumMod val="20000"/>
              <a:lumOff val="80000"/>
            </a:schemeClr>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GB" dirty="0"/>
              <a:t>Individual tax thresholds and rebates</a:t>
            </a:r>
            <a:endParaRPr lang="en-ZA" dirty="0"/>
          </a:p>
        </p:txBody>
      </p:sp>
      <p:graphicFrame>
        <p:nvGraphicFramePr>
          <p:cNvPr id="9" name="Table 7">
            <a:extLst>
              <a:ext uri="{FF2B5EF4-FFF2-40B4-BE49-F238E27FC236}">
                <a16:creationId xmlns:a16="http://schemas.microsoft.com/office/drawing/2014/main" id="{16F15B90-B720-4C7A-B029-6162D535A142}"/>
              </a:ext>
            </a:extLst>
          </p:cNvPr>
          <p:cNvGraphicFramePr>
            <a:graphicFrameLocks noGrp="1"/>
          </p:cNvGraphicFramePr>
          <p:nvPr>
            <p:extLst>
              <p:ext uri="{D42A27DB-BD31-4B8C-83A1-F6EECF244321}">
                <p14:modId xmlns:p14="http://schemas.microsoft.com/office/powerpoint/2010/main" val="1539777988"/>
              </p:ext>
            </p:extLst>
          </p:nvPr>
        </p:nvGraphicFramePr>
        <p:xfrm>
          <a:off x="341993" y="1928125"/>
          <a:ext cx="8057100" cy="1617304"/>
        </p:xfrm>
        <a:graphic>
          <a:graphicData uri="http://schemas.openxmlformats.org/drawingml/2006/table">
            <a:tbl>
              <a:tblPr firstRow="1" bandRow="1">
                <a:tableStyleId>{5C22544A-7EE6-4342-B048-85BDC9FD1C3A}</a:tableStyleId>
              </a:tblPr>
              <a:tblGrid>
                <a:gridCol w="2950529">
                  <a:extLst>
                    <a:ext uri="{9D8B030D-6E8A-4147-A177-3AD203B41FA5}">
                      <a16:colId xmlns:a16="http://schemas.microsoft.com/office/drawing/2014/main" val="3185490016"/>
                    </a:ext>
                  </a:extLst>
                </a:gridCol>
                <a:gridCol w="1828800">
                  <a:extLst>
                    <a:ext uri="{9D8B030D-6E8A-4147-A177-3AD203B41FA5}">
                      <a16:colId xmlns:a16="http://schemas.microsoft.com/office/drawing/2014/main" val="3053410437"/>
                    </a:ext>
                  </a:extLst>
                </a:gridCol>
                <a:gridCol w="1617785">
                  <a:extLst>
                    <a:ext uri="{9D8B030D-6E8A-4147-A177-3AD203B41FA5}">
                      <a16:colId xmlns:a16="http://schemas.microsoft.com/office/drawing/2014/main" val="2725509664"/>
                    </a:ext>
                  </a:extLst>
                </a:gridCol>
                <a:gridCol w="1659986">
                  <a:extLst>
                    <a:ext uri="{9D8B030D-6E8A-4147-A177-3AD203B41FA5}">
                      <a16:colId xmlns:a16="http://schemas.microsoft.com/office/drawing/2014/main" val="1741833957"/>
                    </a:ext>
                  </a:extLst>
                </a:gridCol>
              </a:tblGrid>
              <a:tr h="382747">
                <a:tc>
                  <a:txBody>
                    <a:bodyPr/>
                    <a:lstStyle/>
                    <a:p>
                      <a:r>
                        <a:rPr lang="en-ZA" dirty="0"/>
                        <a:t>Age</a:t>
                      </a:r>
                    </a:p>
                  </a:txBody>
                  <a:tcPr/>
                </a:tc>
                <a:tc>
                  <a:txBody>
                    <a:bodyPr/>
                    <a:lstStyle/>
                    <a:p>
                      <a:pPr algn="ctr"/>
                      <a:r>
                        <a:rPr lang="en-ZA" dirty="0"/>
                        <a:t>2023</a:t>
                      </a:r>
                    </a:p>
                  </a:txBody>
                  <a:tcPr/>
                </a:tc>
                <a:tc>
                  <a:txBody>
                    <a:bodyPr/>
                    <a:lstStyle/>
                    <a:p>
                      <a:pPr algn="ctr"/>
                      <a:r>
                        <a:rPr lang="en-ZA" dirty="0"/>
                        <a:t>2022</a:t>
                      </a:r>
                    </a:p>
                  </a:txBody>
                  <a:tcPr/>
                </a:tc>
                <a:tc>
                  <a:txBody>
                    <a:bodyPr/>
                    <a:lstStyle/>
                    <a:p>
                      <a:pPr algn="ctr"/>
                      <a:r>
                        <a:rPr lang="en-ZA" dirty="0"/>
                        <a:t>2021</a:t>
                      </a:r>
                    </a:p>
                  </a:txBody>
                  <a:tcPr/>
                </a:tc>
                <a:extLst>
                  <a:ext uri="{0D108BD9-81ED-4DB2-BD59-A6C34878D82A}">
                    <a16:rowId xmlns:a16="http://schemas.microsoft.com/office/drawing/2014/main" val="1377096545"/>
                  </a:ext>
                </a:extLst>
              </a:tr>
              <a:tr h="382747">
                <a:tc>
                  <a:txBody>
                    <a:bodyPr/>
                    <a:lstStyle/>
                    <a:p>
                      <a:r>
                        <a:rPr lang="en-ZA" dirty="0"/>
                        <a:t>Primary (Under 65 years)</a:t>
                      </a:r>
                    </a:p>
                  </a:txBody>
                  <a:tcPr/>
                </a:tc>
                <a:tc>
                  <a:txBody>
                    <a:bodyPr/>
                    <a:lstStyle/>
                    <a:p>
                      <a:pPr algn="ctr"/>
                      <a:r>
                        <a:rPr lang="en-ZA" dirty="0"/>
                        <a:t>R91 250</a:t>
                      </a:r>
                    </a:p>
                  </a:txBody>
                  <a:tcPr/>
                </a:tc>
                <a:tc>
                  <a:txBody>
                    <a:bodyPr/>
                    <a:lstStyle/>
                    <a:p>
                      <a:pPr algn="ctr"/>
                      <a:r>
                        <a:rPr lang="en-ZA" dirty="0"/>
                        <a:t>R87 300</a:t>
                      </a:r>
                    </a:p>
                  </a:txBody>
                  <a:tcPr/>
                </a:tc>
                <a:tc>
                  <a:txBody>
                    <a:bodyPr/>
                    <a:lstStyle/>
                    <a:p>
                      <a:pPr algn="ctr"/>
                      <a:r>
                        <a:rPr lang="en-ZA" dirty="0"/>
                        <a:t>R83 100</a:t>
                      </a:r>
                    </a:p>
                  </a:txBody>
                  <a:tcPr/>
                </a:tc>
                <a:extLst>
                  <a:ext uri="{0D108BD9-81ED-4DB2-BD59-A6C34878D82A}">
                    <a16:rowId xmlns:a16="http://schemas.microsoft.com/office/drawing/2014/main" val="1540312191"/>
                  </a:ext>
                </a:extLst>
              </a:tr>
              <a:tr h="425905">
                <a:tc>
                  <a:txBody>
                    <a:bodyPr/>
                    <a:lstStyle/>
                    <a:p>
                      <a:r>
                        <a:rPr lang="en-ZA" dirty="0"/>
                        <a:t>Secondary ( Age 65 to 74)</a:t>
                      </a:r>
                    </a:p>
                  </a:txBody>
                  <a:tcPr/>
                </a:tc>
                <a:tc>
                  <a:txBody>
                    <a:bodyPr/>
                    <a:lstStyle/>
                    <a:p>
                      <a:pPr algn="ctr"/>
                      <a:r>
                        <a:rPr lang="en-ZA" dirty="0"/>
                        <a:t>R141 250</a:t>
                      </a:r>
                    </a:p>
                  </a:txBody>
                  <a:tcPr/>
                </a:tc>
                <a:tc>
                  <a:txBody>
                    <a:bodyPr/>
                    <a:lstStyle/>
                    <a:p>
                      <a:pPr algn="ctr"/>
                      <a:r>
                        <a:rPr lang="en-ZA" dirty="0"/>
                        <a:t>R135 150 </a:t>
                      </a:r>
                    </a:p>
                  </a:txBody>
                  <a:tcPr/>
                </a:tc>
                <a:tc>
                  <a:txBody>
                    <a:bodyPr/>
                    <a:lstStyle/>
                    <a:p>
                      <a:pPr algn="ctr"/>
                      <a:r>
                        <a:rPr lang="en-ZA" dirty="0"/>
                        <a:t>R128 650</a:t>
                      </a:r>
                    </a:p>
                  </a:txBody>
                  <a:tcPr/>
                </a:tc>
                <a:extLst>
                  <a:ext uri="{0D108BD9-81ED-4DB2-BD59-A6C34878D82A}">
                    <a16:rowId xmlns:a16="http://schemas.microsoft.com/office/drawing/2014/main" val="865018732"/>
                  </a:ext>
                </a:extLst>
              </a:tr>
              <a:tr h="425905">
                <a:tc>
                  <a:txBody>
                    <a:bodyPr/>
                    <a:lstStyle/>
                    <a:p>
                      <a:r>
                        <a:rPr lang="en-ZA" dirty="0"/>
                        <a:t>Tertiary (Age 75 &amp; above)</a:t>
                      </a:r>
                    </a:p>
                  </a:txBody>
                  <a:tcPr/>
                </a:tc>
                <a:tc>
                  <a:txBody>
                    <a:bodyPr/>
                    <a:lstStyle/>
                    <a:p>
                      <a:pPr algn="ctr"/>
                      <a:r>
                        <a:rPr lang="en-ZA" dirty="0"/>
                        <a:t>R157 900</a:t>
                      </a:r>
                    </a:p>
                  </a:txBody>
                  <a:tcPr/>
                </a:tc>
                <a:tc>
                  <a:txBody>
                    <a:bodyPr/>
                    <a:lstStyle/>
                    <a:p>
                      <a:pPr algn="ctr"/>
                      <a:r>
                        <a:rPr lang="en-ZA" dirty="0"/>
                        <a:t>R151 100</a:t>
                      </a:r>
                    </a:p>
                  </a:txBody>
                  <a:tcPr/>
                </a:tc>
                <a:tc>
                  <a:txBody>
                    <a:bodyPr/>
                    <a:lstStyle/>
                    <a:p>
                      <a:pPr algn="ctr"/>
                      <a:r>
                        <a:rPr lang="en-ZA" dirty="0"/>
                        <a:t>R143 850</a:t>
                      </a:r>
                    </a:p>
                  </a:txBody>
                  <a:tcPr/>
                </a:tc>
                <a:extLst>
                  <a:ext uri="{0D108BD9-81ED-4DB2-BD59-A6C34878D82A}">
                    <a16:rowId xmlns:a16="http://schemas.microsoft.com/office/drawing/2014/main" val="4132040161"/>
                  </a:ext>
                </a:extLst>
              </a:tr>
            </a:tbl>
          </a:graphicData>
        </a:graphic>
      </p:graphicFrame>
      <p:graphicFrame>
        <p:nvGraphicFramePr>
          <p:cNvPr id="10" name="Table 8">
            <a:extLst>
              <a:ext uri="{FF2B5EF4-FFF2-40B4-BE49-F238E27FC236}">
                <a16:creationId xmlns:a16="http://schemas.microsoft.com/office/drawing/2014/main" id="{77BF2D07-39D6-4708-951B-C81DBF9C66FD}"/>
              </a:ext>
            </a:extLst>
          </p:cNvPr>
          <p:cNvGraphicFramePr>
            <a:graphicFrameLocks noGrp="1"/>
          </p:cNvGraphicFramePr>
          <p:nvPr>
            <p:extLst>
              <p:ext uri="{D42A27DB-BD31-4B8C-83A1-F6EECF244321}">
                <p14:modId xmlns:p14="http://schemas.microsoft.com/office/powerpoint/2010/main" val="1968331368"/>
              </p:ext>
            </p:extLst>
          </p:nvPr>
        </p:nvGraphicFramePr>
        <p:xfrm>
          <a:off x="341993" y="4061817"/>
          <a:ext cx="8057100" cy="1711376"/>
        </p:xfrm>
        <a:graphic>
          <a:graphicData uri="http://schemas.openxmlformats.org/drawingml/2006/table">
            <a:tbl>
              <a:tblPr firstRow="1" bandRow="1">
                <a:tableStyleId>{5C22544A-7EE6-4342-B048-85BDC9FD1C3A}</a:tableStyleId>
              </a:tblPr>
              <a:tblGrid>
                <a:gridCol w="2944445">
                  <a:extLst>
                    <a:ext uri="{9D8B030D-6E8A-4147-A177-3AD203B41FA5}">
                      <a16:colId xmlns:a16="http://schemas.microsoft.com/office/drawing/2014/main" val="4220219576"/>
                    </a:ext>
                  </a:extLst>
                </a:gridCol>
                <a:gridCol w="1786597">
                  <a:extLst>
                    <a:ext uri="{9D8B030D-6E8A-4147-A177-3AD203B41FA5}">
                      <a16:colId xmlns:a16="http://schemas.microsoft.com/office/drawing/2014/main" val="3694307433"/>
                    </a:ext>
                  </a:extLst>
                </a:gridCol>
                <a:gridCol w="1786597">
                  <a:extLst>
                    <a:ext uri="{9D8B030D-6E8A-4147-A177-3AD203B41FA5}">
                      <a16:colId xmlns:a16="http://schemas.microsoft.com/office/drawing/2014/main" val="4215633718"/>
                    </a:ext>
                  </a:extLst>
                </a:gridCol>
                <a:gridCol w="1539461">
                  <a:extLst>
                    <a:ext uri="{9D8B030D-6E8A-4147-A177-3AD203B41FA5}">
                      <a16:colId xmlns:a16="http://schemas.microsoft.com/office/drawing/2014/main" val="206598514"/>
                    </a:ext>
                  </a:extLst>
                </a:gridCol>
              </a:tblGrid>
              <a:tr h="427844">
                <a:tc>
                  <a:txBody>
                    <a:bodyPr/>
                    <a:lstStyle/>
                    <a:p>
                      <a:r>
                        <a:rPr lang="en-ZA" dirty="0"/>
                        <a:t>Tax Rebate</a:t>
                      </a:r>
                    </a:p>
                  </a:txBody>
                  <a:tcPr/>
                </a:tc>
                <a:tc>
                  <a:txBody>
                    <a:bodyPr/>
                    <a:lstStyle/>
                    <a:p>
                      <a:pPr algn="ctr"/>
                      <a:r>
                        <a:rPr lang="en-ZA" dirty="0"/>
                        <a:t>2023</a:t>
                      </a:r>
                    </a:p>
                  </a:txBody>
                  <a:tcPr/>
                </a:tc>
                <a:tc>
                  <a:txBody>
                    <a:bodyPr/>
                    <a:lstStyle/>
                    <a:p>
                      <a:pPr algn="ctr"/>
                      <a:r>
                        <a:rPr lang="en-ZA" dirty="0"/>
                        <a:t>2022</a:t>
                      </a:r>
                    </a:p>
                  </a:txBody>
                  <a:tcPr/>
                </a:tc>
                <a:tc>
                  <a:txBody>
                    <a:bodyPr/>
                    <a:lstStyle/>
                    <a:p>
                      <a:pPr algn="ctr"/>
                      <a:r>
                        <a:rPr lang="en-ZA" dirty="0"/>
                        <a:t>2021</a:t>
                      </a:r>
                    </a:p>
                  </a:txBody>
                  <a:tcPr/>
                </a:tc>
                <a:extLst>
                  <a:ext uri="{0D108BD9-81ED-4DB2-BD59-A6C34878D82A}">
                    <a16:rowId xmlns:a16="http://schemas.microsoft.com/office/drawing/2014/main" val="3225090362"/>
                  </a:ext>
                </a:extLst>
              </a:tr>
              <a:tr h="427844">
                <a:tc>
                  <a:txBody>
                    <a:bodyPr/>
                    <a:lstStyle/>
                    <a:p>
                      <a:r>
                        <a:rPr lang="en-ZA" dirty="0"/>
                        <a:t>Primary (Under 65 years)</a:t>
                      </a:r>
                    </a:p>
                  </a:txBody>
                  <a:tcPr/>
                </a:tc>
                <a:tc>
                  <a:txBody>
                    <a:bodyPr/>
                    <a:lstStyle/>
                    <a:p>
                      <a:pPr algn="ctr"/>
                      <a:r>
                        <a:rPr lang="en-ZA" dirty="0"/>
                        <a:t>R16 425</a:t>
                      </a:r>
                    </a:p>
                  </a:txBody>
                  <a:tcPr/>
                </a:tc>
                <a:tc>
                  <a:txBody>
                    <a:bodyPr/>
                    <a:lstStyle/>
                    <a:p>
                      <a:pPr algn="ctr"/>
                      <a:r>
                        <a:rPr lang="en-ZA" dirty="0"/>
                        <a:t>R15 714</a:t>
                      </a:r>
                    </a:p>
                  </a:txBody>
                  <a:tcPr/>
                </a:tc>
                <a:tc>
                  <a:txBody>
                    <a:bodyPr/>
                    <a:lstStyle/>
                    <a:p>
                      <a:pPr algn="ctr"/>
                      <a:r>
                        <a:rPr lang="en-ZA" dirty="0"/>
                        <a:t>R14 958</a:t>
                      </a:r>
                    </a:p>
                  </a:txBody>
                  <a:tcPr/>
                </a:tc>
                <a:extLst>
                  <a:ext uri="{0D108BD9-81ED-4DB2-BD59-A6C34878D82A}">
                    <a16:rowId xmlns:a16="http://schemas.microsoft.com/office/drawing/2014/main" val="4000702980"/>
                  </a:ext>
                </a:extLst>
              </a:tr>
              <a:tr h="427844">
                <a:tc>
                  <a:txBody>
                    <a:bodyPr/>
                    <a:lstStyle/>
                    <a:p>
                      <a:r>
                        <a:rPr lang="en-ZA" dirty="0"/>
                        <a:t>Secondary ( Age 65 to 74)</a:t>
                      </a:r>
                    </a:p>
                  </a:txBody>
                  <a:tcPr/>
                </a:tc>
                <a:tc>
                  <a:txBody>
                    <a:bodyPr/>
                    <a:lstStyle/>
                    <a:p>
                      <a:pPr algn="ctr"/>
                      <a:r>
                        <a:rPr lang="en-ZA" dirty="0"/>
                        <a:t>R9 000</a:t>
                      </a:r>
                    </a:p>
                  </a:txBody>
                  <a:tcPr/>
                </a:tc>
                <a:tc>
                  <a:txBody>
                    <a:bodyPr/>
                    <a:lstStyle/>
                    <a:p>
                      <a:pPr algn="ctr"/>
                      <a:r>
                        <a:rPr lang="en-ZA" dirty="0"/>
                        <a:t>R8 613</a:t>
                      </a:r>
                    </a:p>
                  </a:txBody>
                  <a:tcPr/>
                </a:tc>
                <a:tc>
                  <a:txBody>
                    <a:bodyPr/>
                    <a:lstStyle/>
                    <a:p>
                      <a:pPr algn="ctr"/>
                      <a:r>
                        <a:rPr lang="en-ZA" dirty="0"/>
                        <a:t>R8 199</a:t>
                      </a:r>
                    </a:p>
                  </a:txBody>
                  <a:tcPr/>
                </a:tc>
                <a:extLst>
                  <a:ext uri="{0D108BD9-81ED-4DB2-BD59-A6C34878D82A}">
                    <a16:rowId xmlns:a16="http://schemas.microsoft.com/office/drawing/2014/main" val="593232128"/>
                  </a:ext>
                </a:extLst>
              </a:tr>
              <a:tr h="427844">
                <a:tc>
                  <a:txBody>
                    <a:bodyPr/>
                    <a:lstStyle/>
                    <a:p>
                      <a:r>
                        <a:rPr lang="en-ZA" dirty="0"/>
                        <a:t>Tertiary (Age 75 &amp; above)</a:t>
                      </a:r>
                    </a:p>
                  </a:txBody>
                  <a:tcPr/>
                </a:tc>
                <a:tc>
                  <a:txBody>
                    <a:bodyPr/>
                    <a:lstStyle/>
                    <a:p>
                      <a:pPr algn="ctr"/>
                      <a:r>
                        <a:rPr lang="en-ZA" dirty="0"/>
                        <a:t>R2 997</a:t>
                      </a:r>
                    </a:p>
                  </a:txBody>
                  <a:tcPr/>
                </a:tc>
                <a:tc>
                  <a:txBody>
                    <a:bodyPr/>
                    <a:lstStyle/>
                    <a:p>
                      <a:pPr algn="ctr"/>
                      <a:r>
                        <a:rPr lang="en-ZA" dirty="0"/>
                        <a:t>R2 871</a:t>
                      </a:r>
                    </a:p>
                  </a:txBody>
                  <a:tcPr/>
                </a:tc>
                <a:tc>
                  <a:txBody>
                    <a:bodyPr/>
                    <a:lstStyle/>
                    <a:p>
                      <a:pPr algn="ctr"/>
                      <a:r>
                        <a:rPr lang="en-ZA" dirty="0"/>
                        <a:t>R2 736</a:t>
                      </a:r>
                    </a:p>
                  </a:txBody>
                  <a:tcPr/>
                </a:tc>
                <a:extLst>
                  <a:ext uri="{0D108BD9-81ED-4DB2-BD59-A6C34878D82A}">
                    <a16:rowId xmlns:a16="http://schemas.microsoft.com/office/drawing/2014/main" val="232517886"/>
                  </a:ext>
                </a:extLst>
              </a:tr>
            </a:tbl>
          </a:graphicData>
        </a:graphic>
      </p:graphicFrame>
    </p:spTree>
    <p:extLst>
      <p:ext uri="{BB962C8B-B14F-4D97-AF65-F5344CB8AC3E}">
        <p14:creationId xmlns:p14="http://schemas.microsoft.com/office/powerpoint/2010/main" val="49305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92B7-4AE2-4C2A-A0C9-DF319A6C7AD3}"/>
              </a:ext>
            </a:extLst>
          </p:cNvPr>
          <p:cNvSpPr>
            <a:spLocks noGrp="1"/>
          </p:cNvSpPr>
          <p:nvPr>
            <p:ph type="title"/>
          </p:nvPr>
        </p:nvSpPr>
        <p:spPr>
          <a:xfrm>
            <a:off x="341993" y="441325"/>
            <a:ext cx="8370206" cy="532606"/>
          </a:xfrm>
          <a:solidFill>
            <a:schemeClr val="accent1">
              <a:lumMod val="20000"/>
              <a:lumOff val="80000"/>
            </a:schemeClr>
          </a:solidFill>
        </p:spPr>
        <p:txBody>
          <a:bodyPr/>
          <a:lstStyle/>
          <a:p>
            <a:pPr algn="ctr"/>
            <a:r>
              <a:rPr lang="en-ZA" dirty="0"/>
              <a:t>Royalties Received</a:t>
            </a:r>
          </a:p>
        </p:txBody>
      </p:sp>
      <p:sp>
        <p:nvSpPr>
          <p:cNvPr id="3" name="Slide Number Placeholder 2">
            <a:extLst>
              <a:ext uri="{FF2B5EF4-FFF2-40B4-BE49-F238E27FC236}">
                <a16:creationId xmlns:a16="http://schemas.microsoft.com/office/drawing/2014/main" id="{3B2F7437-75DB-49E2-A800-131CB4D74417}"/>
              </a:ext>
            </a:extLst>
          </p:cNvPr>
          <p:cNvSpPr>
            <a:spLocks noGrp="1"/>
          </p:cNvSpPr>
          <p:nvPr>
            <p:ph type="sldNum" sz="quarter" idx="10"/>
          </p:nvPr>
        </p:nvSpPr>
        <p:spPr/>
        <p:txBody>
          <a:bodyPr/>
          <a:lstStyle/>
          <a:p>
            <a:fld id="{B540B12B-D968-2643-8E7F-238A3C456CC9}" type="slidenum">
              <a:rPr lang="en-US" smtClean="0"/>
              <a:pPr/>
              <a:t>17</a:t>
            </a:fld>
            <a:endParaRPr lang="en-US" dirty="0"/>
          </a:p>
        </p:txBody>
      </p:sp>
      <p:graphicFrame>
        <p:nvGraphicFramePr>
          <p:cNvPr id="6" name="Diagram 5">
            <a:extLst>
              <a:ext uri="{FF2B5EF4-FFF2-40B4-BE49-F238E27FC236}">
                <a16:creationId xmlns:a16="http://schemas.microsoft.com/office/drawing/2014/main" id="{B4136A89-E5D0-4A4A-A500-461B74959711}"/>
              </a:ext>
            </a:extLst>
          </p:cNvPr>
          <p:cNvGraphicFramePr/>
          <p:nvPr>
            <p:extLst>
              <p:ext uri="{D42A27DB-BD31-4B8C-83A1-F6EECF244321}">
                <p14:modId xmlns:p14="http://schemas.microsoft.com/office/powerpoint/2010/main" val="324566631"/>
              </p:ext>
            </p:extLst>
          </p:nvPr>
        </p:nvGraphicFramePr>
        <p:xfrm>
          <a:off x="341312" y="1463041"/>
          <a:ext cx="8370887" cy="462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4538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9A0F-B689-4C80-A73F-CB746D9625B8}"/>
              </a:ext>
            </a:extLst>
          </p:cNvPr>
          <p:cNvSpPr>
            <a:spLocks noGrp="1"/>
          </p:cNvSpPr>
          <p:nvPr>
            <p:ph type="title"/>
          </p:nvPr>
        </p:nvSpPr>
        <p:spPr>
          <a:xfrm>
            <a:off x="341993" y="441325"/>
            <a:ext cx="8370206" cy="532606"/>
          </a:xfrm>
          <a:solidFill>
            <a:schemeClr val="accent1">
              <a:lumMod val="20000"/>
              <a:lumOff val="80000"/>
            </a:schemeClr>
          </a:solidFill>
        </p:spPr>
        <p:txBody>
          <a:bodyPr/>
          <a:lstStyle/>
          <a:p>
            <a:pPr algn="ctr"/>
            <a:r>
              <a:rPr lang="en-ZA" dirty="0"/>
              <a:t>Royalties Received </a:t>
            </a:r>
          </a:p>
        </p:txBody>
      </p:sp>
      <p:sp>
        <p:nvSpPr>
          <p:cNvPr id="3" name="Slide Number Placeholder 2">
            <a:extLst>
              <a:ext uri="{FF2B5EF4-FFF2-40B4-BE49-F238E27FC236}">
                <a16:creationId xmlns:a16="http://schemas.microsoft.com/office/drawing/2014/main" id="{95A3DC15-4523-4DFA-9124-08BBF764A6AE}"/>
              </a:ext>
            </a:extLst>
          </p:cNvPr>
          <p:cNvSpPr>
            <a:spLocks noGrp="1"/>
          </p:cNvSpPr>
          <p:nvPr>
            <p:ph type="sldNum" sz="quarter" idx="10"/>
          </p:nvPr>
        </p:nvSpPr>
        <p:spPr/>
        <p:txBody>
          <a:bodyPr/>
          <a:lstStyle/>
          <a:p>
            <a:fld id="{B540B12B-D968-2643-8E7F-238A3C456CC9}" type="slidenum">
              <a:rPr lang="en-US" smtClean="0"/>
              <a:pPr/>
              <a:t>18</a:t>
            </a:fld>
            <a:endParaRPr lang="en-US" dirty="0"/>
          </a:p>
        </p:txBody>
      </p:sp>
      <p:graphicFrame>
        <p:nvGraphicFramePr>
          <p:cNvPr id="6" name="Diagram 5">
            <a:extLst>
              <a:ext uri="{FF2B5EF4-FFF2-40B4-BE49-F238E27FC236}">
                <a16:creationId xmlns:a16="http://schemas.microsoft.com/office/drawing/2014/main" id="{72A0F0E7-C646-4919-AEC6-79DA51BAAD85}"/>
              </a:ext>
            </a:extLst>
          </p:cNvPr>
          <p:cNvGraphicFramePr/>
          <p:nvPr>
            <p:extLst>
              <p:ext uri="{D42A27DB-BD31-4B8C-83A1-F6EECF244321}">
                <p14:modId xmlns:p14="http://schemas.microsoft.com/office/powerpoint/2010/main" val="498637590"/>
              </p:ext>
            </p:extLst>
          </p:nvPr>
        </p:nvGraphicFramePr>
        <p:xfrm>
          <a:off x="386556" y="1304924"/>
          <a:ext cx="8370887" cy="4248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76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C03CB5-1A53-4AC9-B248-CA3B5F767695}"/>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7" name="Content Placeholder 2">
            <a:extLst>
              <a:ext uri="{FF2B5EF4-FFF2-40B4-BE49-F238E27FC236}">
                <a16:creationId xmlns:a16="http://schemas.microsoft.com/office/drawing/2014/main" id="{70121892-9F8A-4588-92E3-CE529B056A32}"/>
              </a:ext>
            </a:extLst>
          </p:cNvPr>
          <p:cNvSpPr txBox="1">
            <a:spLocks/>
          </p:cNvSpPr>
          <p:nvPr/>
        </p:nvSpPr>
        <p:spPr>
          <a:xfrm>
            <a:off x="223683" y="2228227"/>
            <a:ext cx="8558981" cy="2735318"/>
          </a:xfrm>
          <a:prstGeom prst="rect">
            <a:avLst/>
          </a:prstGeom>
        </p:spPr>
        <p:txBody>
          <a:bodyPr>
            <a:normAutofit/>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2"/>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Tx/>
              <a:buNone/>
              <a:tabLst/>
              <a:defRPr/>
            </a:pPr>
            <a:endParaRPr kumimoji="0" lang="en-ZA" sz="1600" b="0" i="0" u="none" strike="noStrike" kern="1200" cap="none" spc="0" normalizeH="0" baseline="0" noProof="0" dirty="0">
              <a:ln>
                <a:noFill/>
              </a:ln>
              <a:solidFill>
                <a:prstClr val="black">
                  <a:lumMod val="75000"/>
                  <a:lumOff val="25000"/>
                </a:prstClr>
              </a:solidFill>
              <a:effectLst/>
              <a:uLnTx/>
              <a:uFillTx/>
              <a:latin typeface="Arial" charset="0"/>
              <a:ea typeface="+mn-ea"/>
              <a:cs typeface="+mn-cs"/>
            </a:endParaRPr>
          </a:p>
        </p:txBody>
      </p:sp>
      <p:sp>
        <p:nvSpPr>
          <p:cNvPr id="11" name="Title 1">
            <a:extLst>
              <a:ext uri="{FF2B5EF4-FFF2-40B4-BE49-F238E27FC236}">
                <a16:creationId xmlns:a16="http://schemas.microsoft.com/office/drawing/2014/main" id="{38FE62B8-1729-BFA0-BE2F-A96A2039F4BD}"/>
              </a:ext>
            </a:extLst>
          </p:cNvPr>
          <p:cNvSpPr>
            <a:spLocks noGrp="1"/>
          </p:cNvSpPr>
          <p:nvPr>
            <p:ph type="title"/>
          </p:nvPr>
        </p:nvSpPr>
        <p:spPr>
          <a:xfrm>
            <a:off x="0" y="-28136"/>
            <a:ext cx="9144000" cy="6274191"/>
          </a:xfrm>
          <a:solidFill>
            <a:schemeClr val="bg2"/>
          </a:solidFill>
          <a:effectLst>
            <a:outerShdw blurRad="50800" dist="38100" dir="2700000" algn="tl" rotWithShape="0">
              <a:prstClr val="black">
                <a:alpha val="40000"/>
              </a:prstClr>
            </a:outerShdw>
          </a:effectLst>
        </p:spPr>
        <p:txBody>
          <a:bodyPr>
            <a:noAutofit/>
          </a:bodyPr>
          <a:lstStyle/>
          <a:p>
            <a:br>
              <a:rPr lang="en-ZA" sz="1800" b="1" dirty="0"/>
            </a:br>
            <a:br>
              <a:rPr lang="en-ZA" sz="1800" b="1" dirty="0"/>
            </a:br>
            <a:br>
              <a:rPr lang="en-ZA" sz="1800" b="1" dirty="0"/>
            </a:br>
            <a:br>
              <a:rPr lang="en-ZA" sz="1800" b="1" dirty="0"/>
            </a:br>
            <a:br>
              <a:rPr lang="en-ZA" sz="1600" b="1" dirty="0">
                <a:solidFill>
                  <a:schemeClr val="bg1"/>
                </a:solidFill>
              </a:rPr>
            </a:br>
            <a:br>
              <a:rPr lang="en-ZA" sz="1600" b="1" dirty="0">
                <a:solidFill>
                  <a:schemeClr val="bg1"/>
                </a:solidFill>
              </a:rPr>
            </a:br>
            <a:br>
              <a:rPr lang="en-ZA" sz="1600" b="1" dirty="0">
                <a:solidFill>
                  <a:schemeClr val="tx2">
                    <a:lumMod val="75000"/>
                  </a:schemeClr>
                </a:solidFill>
                <a:ea typeface="Times New Roman" panose="02020603050405020304" pitchFamily="18" charset="0"/>
                <a:cs typeface="Times New Roman" panose="02020603050405020304" pitchFamily="18" charset="0"/>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4000" dirty="0">
                <a:solidFill>
                  <a:schemeClr val="bg1"/>
                </a:solidFill>
              </a:rPr>
            </a:br>
            <a:br>
              <a:rPr lang="en-ZA" sz="6000" b="1" dirty="0"/>
            </a:br>
            <a:br>
              <a:rPr lang="en-ZA" sz="6000" b="1" dirty="0">
                <a:effectLst>
                  <a:outerShdw blurRad="60007" dist="310007" dir="7680000" sy="30000" kx="1300200" algn="ctr" rotWithShape="0">
                    <a:prstClr val="black">
                      <a:alpha val="32000"/>
                    </a:prstClr>
                  </a:outerShdw>
                </a:effectLst>
              </a:rPr>
            </a:br>
            <a:br>
              <a:rPr lang="en-ZA" sz="6000" b="1" dirty="0"/>
            </a:br>
            <a:endParaRPr lang="en-US" sz="6000" dirty="0"/>
          </a:p>
        </p:txBody>
      </p:sp>
      <p:sp>
        <p:nvSpPr>
          <p:cNvPr id="12" name="Title 1">
            <a:extLst>
              <a:ext uri="{FF2B5EF4-FFF2-40B4-BE49-F238E27FC236}">
                <a16:creationId xmlns:a16="http://schemas.microsoft.com/office/drawing/2014/main" id="{3FAB224A-8D56-022E-CF62-0B84FAB0DA4C}"/>
              </a:ext>
            </a:extLst>
          </p:cNvPr>
          <p:cNvSpPr txBox="1">
            <a:spLocks/>
          </p:cNvSpPr>
          <p:nvPr/>
        </p:nvSpPr>
        <p:spPr>
          <a:xfrm>
            <a:off x="251405" y="337626"/>
            <a:ext cx="8623969" cy="1547446"/>
          </a:xfrm>
          <a:prstGeom prst="rect">
            <a:avLst/>
          </a:prstGeom>
          <a:solidFill>
            <a:schemeClr val="accent1"/>
          </a:solid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3600" b="1" i="0" u="none" strike="noStrike" kern="1200" cap="none" spc="0" normalizeH="0" baseline="0" noProof="0" dirty="0">
                <a:ln>
                  <a:noFill/>
                </a:ln>
                <a:solidFill>
                  <a:schemeClr val="bg1"/>
                </a:solidFill>
                <a:effectLst/>
                <a:uLnTx/>
                <a:uFillTx/>
                <a:latin typeface="Calibri"/>
                <a:ea typeface="+mj-ea"/>
                <a:cs typeface="+mj-cs"/>
              </a:rPr>
              <a:t>Welcome to the </a:t>
            </a:r>
            <a:br>
              <a:rPr kumimoji="0" lang="en-ZA" sz="3600" b="1" i="0" u="none" strike="noStrike" kern="1200" cap="none" spc="0" normalizeH="0" baseline="0" noProof="0" dirty="0">
                <a:ln>
                  <a:noFill/>
                </a:ln>
                <a:solidFill>
                  <a:schemeClr val="bg1"/>
                </a:solidFill>
                <a:effectLst/>
                <a:uLnTx/>
                <a:uFillTx/>
                <a:latin typeface="Calibri"/>
                <a:ea typeface="+mj-ea"/>
                <a:cs typeface="+mj-cs"/>
              </a:rPr>
            </a:br>
            <a:r>
              <a:rPr kumimoji="0" lang="en-ZA" sz="3600" b="1" i="0" u="none" strike="noStrike" kern="1200" cap="none" spc="0" normalizeH="0" baseline="0" noProof="0" dirty="0">
                <a:ln>
                  <a:noFill/>
                </a:ln>
                <a:solidFill>
                  <a:schemeClr val="bg1"/>
                </a:solidFill>
                <a:effectLst/>
                <a:uLnTx/>
                <a:uFillTx/>
                <a:latin typeface="Calibri"/>
                <a:ea typeface="+mj-ea"/>
                <a:cs typeface="+mj-cs"/>
              </a:rPr>
              <a:t>SARS </a:t>
            </a:r>
            <a:br>
              <a:rPr kumimoji="0" lang="en-ZA" sz="3600" b="1" i="0" u="none" strike="noStrike" kern="1200" cap="none" spc="0" normalizeH="0" baseline="0" noProof="0" dirty="0">
                <a:ln>
                  <a:noFill/>
                </a:ln>
                <a:solidFill>
                  <a:schemeClr val="bg1"/>
                </a:solidFill>
                <a:effectLst/>
                <a:uLnTx/>
                <a:uFillTx/>
                <a:latin typeface="Calibri"/>
                <a:ea typeface="+mj-ea"/>
                <a:cs typeface="+mj-cs"/>
              </a:rPr>
            </a:br>
            <a:r>
              <a:rPr kumimoji="0" lang="en-ZA" sz="3600" b="1" i="0" u="none" strike="noStrike" kern="1200" cap="none" spc="0" normalizeH="0" baseline="0" noProof="0" dirty="0">
                <a:ln>
                  <a:noFill/>
                </a:ln>
                <a:solidFill>
                  <a:schemeClr val="bg1"/>
                </a:solidFill>
                <a:effectLst/>
                <a:uLnTx/>
                <a:uFillTx/>
                <a:latin typeface="Calibri"/>
                <a:ea typeface="+mj-ea"/>
                <a:cs typeface="+mj-cs"/>
              </a:rPr>
              <a:t>SMME Tax Workshop</a:t>
            </a:r>
          </a:p>
        </p:txBody>
      </p:sp>
      <p:sp>
        <p:nvSpPr>
          <p:cNvPr id="13" name="Rectangle 12">
            <a:extLst>
              <a:ext uri="{FF2B5EF4-FFF2-40B4-BE49-F238E27FC236}">
                <a16:creationId xmlns:a16="http://schemas.microsoft.com/office/drawing/2014/main" id="{DE5FBF49-5793-0897-92BF-E1328ECBCFCA}"/>
              </a:ext>
            </a:extLst>
          </p:cNvPr>
          <p:cNvSpPr/>
          <p:nvPr/>
        </p:nvSpPr>
        <p:spPr>
          <a:xfrm>
            <a:off x="295799" y="2319429"/>
            <a:ext cx="5750621" cy="1200329"/>
          </a:xfrm>
          <a:prstGeom prst="rect">
            <a:avLst/>
          </a:prstGeom>
          <a:solidFill>
            <a:schemeClr val="accent5">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a:ea typeface="+mn-ea"/>
                <a:cs typeface="+mn-cs"/>
              </a:rPr>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This presentation is merely to provide information in an easily understandable format and is intended to make the provisions of the legislation more accessible</a:t>
            </a:r>
          </a:p>
        </p:txBody>
      </p:sp>
      <p:sp>
        <p:nvSpPr>
          <p:cNvPr id="15" name="TextBox 14">
            <a:extLst>
              <a:ext uri="{FF2B5EF4-FFF2-40B4-BE49-F238E27FC236}">
                <a16:creationId xmlns:a16="http://schemas.microsoft.com/office/drawing/2014/main" id="{82DF9F0A-1D4E-01B5-F537-BE0E087561C0}"/>
              </a:ext>
            </a:extLst>
          </p:cNvPr>
          <p:cNvSpPr txBox="1"/>
          <p:nvPr/>
        </p:nvSpPr>
        <p:spPr>
          <a:xfrm>
            <a:off x="268625" y="4237282"/>
            <a:ext cx="6345623" cy="1200329"/>
          </a:xfrm>
          <a:prstGeom prst="rect">
            <a:avLst/>
          </a:prstGeom>
          <a:solidFill>
            <a:schemeClr val="accent1">
              <a:lumMod val="60000"/>
              <a:lumOff val="4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44546A"/>
                </a:solidFill>
                <a:effectLst/>
                <a:uLnTx/>
                <a:uFillTx/>
                <a:latin typeface="Calibri"/>
                <a:ea typeface="+mn-ea"/>
                <a:cs typeface="+mn-cs"/>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4546A"/>
                </a:solidFill>
                <a:effectLst/>
                <a:uLnTx/>
                <a:uFillTx/>
                <a:latin typeface="Calibri"/>
                <a:ea typeface="+mn-ea"/>
                <a:cs typeface="+mn-cs"/>
              </a:rPr>
              <a:t>The information therefore has no binding legal effect and the relevant legislation must be consulted in the event of any doubt as to the meaning or application of any provision. </a:t>
            </a:r>
          </a:p>
        </p:txBody>
      </p:sp>
      <p:pic>
        <p:nvPicPr>
          <p:cNvPr id="16" name="Picture 15">
            <a:extLst>
              <a:ext uri="{FF2B5EF4-FFF2-40B4-BE49-F238E27FC236}">
                <a16:creationId xmlns:a16="http://schemas.microsoft.com/office/drawing/2014/main" id="{1A25A728-CED8-FCE1-9109-4279AD298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728" y="2224531"/>
            <a:ext cx="2120647" cy="3687147"/>
          </a:xfrm>
          <a:prstGeom prst="rect">
            <a:avLst/>
          </a:prstGeom>
        </p:spPr>
      </p:pic>
    </p:spTree>
    <p:extLst>
      <p:ext uri="{BB962C8B-B14F-4D97-AF65-F5344CB8AC3E}">
        <p14:creationId xmlns:p14="http://schemas.microsoft.com/office/powerpoint/2010/main" val="156731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5285-70D3-40E8-81B7-B79E17F62374}"/>
              </a:ext>
            </a:extLst>
          </p:cNvPr>
          <p:cNvSpPr>
            <a:spLocks noGrp="1"/>
          </p:cNvSpPr>
          <p:nvPr>
            <p:ph type="title"/>
          </p:nvPr>
        </p:nvSpPr>
        <p:spPr>
          <a:xfrm>
            <a:off x="341312" y="251864"/>
            <a:ext cx="8370206" cy="532606"/>
          </a:xfrm>
          <a:solidFill>
            <a:schemeClr val="bg2"/>
          </a:solidFill>
        </p:spPr>
        <p:txBody>
          <a:bodyPr>
            <a:noAutofit/>
          </a:bodyPr>
          <a:lstStyle/>
          <a:p>
            <a:pPr algn="ctr"/>
            <a:r>
              <a:rPr lang="en-ZA" sz="4000" dirty="0"/>
              <a:t>Provisional Tax</a:t>
            </a:r>
          </a:p>
        </p:txBody>
      </p:sp>
      <p:sp>
        <p:nvSpPr>
          <p:cNvPr id="3" name="Slide Number Placeholder 2">
            <a:extLst>
              <a:ext uri="{FF2B5EF4-FFF2-40B4-BE49-F238E27FC236}">
                <a16:creationId xmlns:a16="http://schemas.microsoft.com/office/drawing/2014/main" id="{D05E67BE-6105-4B81-8AA0-25D9CCB2D7B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6" name="TextBox 5">
            <a:extLst>
              <a:ext uri="{FF2B5EF4-FFF2-40B4-BE49-F238E27FC236}">
                <a16:creationId xmlns:a16="http://schemas.microsoft.com/office/drawing/2014/main" id="{8ACC4D23-2C7A-488D-A71E-FE19EEE01449}"/>
              </a:ext>
            </a:extLst>
          </p:cNvPr>
          <p:cNvSpPr txBox="1"/>
          <p:nvPr/>
        </p:nvSpPr>
        <p:spPr>
          <a:xfrm>
            <a:off x="341312" y="1263662"/>
            <a:ext cx="83702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n-ea"/>
                <a:cs typeface="+mn-cs"/>
              </a:rPr>
              <a:t>What is provisional Tax?</a:t>
            </a:r>
          </a:p>
        </p:txBody>
      </p:sp>
      <p:sp>
        <p:nvSpPr>
          <p:cNvPr id="8" name="TextBox 7">
            <a:extLst>
              <a:ext uri="{FF2B5EF4-FFF2-40B4-BE49-F238E27FC236}">
                <a16:creationId xmlns:a16="http://schemas.microsoft.com/office/drawing/2014/main" id="{070781B8-5872-4E3A-85CC-51C4D57D683A}"/>
              </a:ext>
            </a:extLst>
          </p:cNvPr>
          <p:cNvSpPr txBox="1"/>
          <p:nvPr/>
        </p:nvSpPr>
        <p:spPr>
          <a:xfrm>
            <a:off x="363095" y="1947640"/>
            <a:ext cx="8370206" cy="3693319"/>
          </a:xfrm>
          <a:prstGeom prst="rect">
            <a:avLst/>
          </a:prstGeom>
          <a:solidFill>
            <a:schemeClr val="accent1">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Provisional tax is not a separate tax from Income Tax.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It is a method of paying tax due, to ensure the taxpayer does not pay large amounts on assessment, as the tax liability is spread over the relevant year of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It requires the taxpayers to pay at least two amounts in advance, during the year of assessment, which are based on estimated taxable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 third payment is optional after the end of the tax year, but before the issuing of the assessment Final liability, however, is worked out upon assessment and the payments will be off-set against the liability for normal tax for the applicable year of assessment.</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529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5285-70D3-40E8-81B7-B79E17F62374}"/>
              </a:ext>
            </a:extLst>
          </p:cNvPr>
          <p:cNvSpPr>
            <a:spLocks noGrp="1"/>
          </p:cNvSpPr>
          <p:nvPr>
            <p:ph type="title"/>
          </p:nvPr>
        </p:nvSpPr>
        <p:spPr>
          <a:xfrm>
            <a:off x="341312" y="251864"/>
            <a:ext cx="8370206" cy="532606"/>
          </a:xfrm>
          <a:solidFill>
            <a:schemeClr val="bg2"/>
          </a:solidFill>
        </p:spPr>
        <p:txBody>
          <a:bodyPr>
            <a:noAutofit/>
          </a:bodyPr>
          <a:lstStyle/>
          <a:p>
            <a:pPr algn="ctr"/>
            <a:r>
              <a:rPr lang="en-ZA" sz="4000" dirty="0"/>
              <a:t>Provisional Tax</a:t>
            </a:r>
          </a:p>
        </p:txBody>
      </p:sp>
      <p:sp>
        <p:nvSpPr>
          <p:cNvPr id="3" name="Slide Number Placeholder 2">
            <a:extLst>
              <a:ext uri="{FF2B5EF4-FFF2-40B4-BE49-F238E27FC236}">
                <a16:creationId xmlns:a16="http://schemas.microsoft.com/office/drawing/2014/main" id="{D05E67BE-6105-4B81-8AA0-25D9CCB2D7B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6" name="TextBox 5">
            <a:extLst>
              <a:ext uri="{FF2B5EF4-FFF2-40B4-BE49-F238E27FC236}">
                <a16:creationId xmlns:a16="http://schemas.microsoft.com/office/drawing/2014/main" id="{8ACC4D23-2C7A-488D-A71E-FE19EEE01449}"/>
              </a:ext>
            </a:extLst>
          </p:cNvPr>
          <p:cNvSpPr txBox="1"/>
          <p:nvPr/>
        </p:nvSpPr>
        <p:spPr>
          <a:xfrm>
            <a:off x="341312" y="1263662"/>
            <a:ext cx="83702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n-ea"/>
                <a:cs typeface="+mn-cs"/>
              </a:rPr>
              <a:t>What is provisional Tax?</a:t>
            </a:r>
          </a:p>
        </p:txBody>
      </p:sp>
      <p:sp>
        <p:nvSpPr>
          <p:cNvPr id="8" name="TextBox 7">
            <a:extLst>
              <a:ext uri="{FF2B5EF4-FFF2-40B4-BE49-F238E27FC236}">
                <a16:creationId xmlns:a16="http://schemas.microsoft.com/office/drawing/2014/main" id="{070781B8-5872-4E3A-85CC-51C4D57D683A}"/>
              </a:ext>
            </a:extLst>
          </p:cNvPr>
          <p:cNvSpPr txBox="1"/>
          <p:nvPr/>
        </p:nvSpPr>
        <p:spPr>
          <a:xfrm>
            <a:off x="363095" y="1947640"/>
            <a:ext cx="8370206" cy="3693319"/>
          </a:xfrm>
          <a:prstGeom prst="rect">
            <a:avLst/>
          </a:prstGeom>
          <a:solidFill>
            <a:schemeClr val="accent1">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Provisional tax is not a separate tax from Income Tax.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It is a method of paying tax due, to ensure the taxpayer does not pay large amounts on assessment, as the tax liability is spread over the relevant year of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It requires the taxpayers to pay at least two amounts in advance, during the year of assessment, which are based on estimated taxable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 third payment is optional after the end of the tax year, but before the issuing of the assessment Final liability, however, is worked out upon assessment and the payments will be off-set against the liability for normal tax for the applicable year of assessment.</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8981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5285-70D3-40E8-81B7-B79E17F62374}"/>
              </a:ext>
            </a:extLst>
          </p:cNvPr>
          <p:cNvSpPr>
            <a:spLocks noGrp="1"/>
          </p:cNvSpPr>
          <p:nvPr>
            <p:ph type="title"/>
          </p:nvPr>
        </p:nvSpPr>
        <p:spPr>
          <a:xfrm>
            <a:off x="341312" y="251864"/>
            <a:ext cx="8370206" cy="532606"/>
          </a:xfrm>
        </p:spPr>
        <p:txBody>
          <a:bodyPr/>
          <a:lstStyle/>
          <a:p>
            <a:pPr algn="ctr"/>
            <a:r>
              <a:rPr lang="en-GB" dirty="0"/>
              <a:t>When must Provisional Tax be paid?</a:t>
            </a:r>
            <a:endParaRPr lang="en-ZA" dirty="0"/>
          </a:p>
        </p:txBody>
      </p:sp>
      <p:sp>
        <p:nvSpPr>
          <p:cNvPr id="3" name="Slide Number Placeholder 2">
            <a:extLst>
              <a:ext uri="{FF2B5EF4-FFF2-40B4-BE49-F238E27FC236}">
                <a16:creationId xmlns:a16="http://schemas.microsoft.com/office/drawing/2014/main" id="{D05E67BE-6105-4B81-8AA0-25D9CCB2D7B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7157DAF1-001B-4D2D-8223-05F59DE7CC2A}"/>
              </a:ext>
            </a:extLst>
          </p:cNvPr>
          <p:cNvSpPr txBox="1"/>
          <p:nvPr/>
        </p:nvSpPr>
        <p:spPr>
          <a:xfrm>
            <a:off x="341993" y="1052016"/>
            <a:ext cx="4572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a:ea typeface="+mn-ea"/>
                <a:cs typeface="+mn-cs"/>
              </a:rPr>
              <a:t>First period:</a:t>
            </a:r>
          </a:p>
        </p:txBody>
      </p:sp>
      <p:sp>
        <p:nvSpPr>
          <p:cNvPr id="8" name="TextBox 7">
            <a:extLst>
              <a:ext uri="{FF2B5EF4-FFF2-40B4-BE49-F238E27FC236}">
                <a16:creationId xmlns:a16="http://schemas.microsoft.com/office/drawing/2014/main" id="{8EE738CB-29C1-4DC2-8213-5B2149341B58}"/>
              </a:ext>
            </a:extLst>
          </p:cNvPr>
          <p:cNvSpPr txBox="1"/>
          <p:nvPr/>
        </p:nvSpPr>
        <p:spPr>
          <a:xfrm>
            <a:off x="341311" y="1571025"/>
            <a:ext cx="8370205" cy="1477328"/>
          </a:xfrm>
          <a:prstGeom prst="rect">
            <a:avLst/>
          </a:prstGeom>
          <a:solidFill>
            <a:schemeClr val="accent1">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This payment must be made within six months from the commencement of the year of assessment in question.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This means that for the year of assessment that starts on the 1 March and end on the 28/29 February, the first period for which provisional tax becomes due will be the period ending 31 August.</a:t>
            </a: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7231C657-6F5B-457C-BAF2-19C79CC34E0A}"/>
              </a:ext>
            </a:extLst>
          </p:cNvPr>
          <p:cNvSpPr txBox="1"/>
          <p:nvPr/>
        </p:nvSpPr>
        <p:spPr>
          <a:xfrm>
            <a:off x="341993" y="3290638"/>
            <a:ext cx="4572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a:ea typeface="+mn-ea"/>
                <a:cs typeface="+mn-cs"/>
              </a:rPr>
              <a:t>Second period:</a:t>
            </a:r>
          </a:p>
        </p:txBody>
      </p:sp>
      <p:sp>
        <p:nvSpPr>
          <p:cNvPr id="11" name="TextBox 10">
            <a:extLst>
              <a:ext uri="{FF2B5EF4-FFF2-40B4-BE49-F238E27FC236}">
                <a16:creationId xmlns:a16="http://schemas.microsoft.com/office/drawing/2014/main" id="{6AD51BCC-1547-472B-A241-88C6CC53DAC9}"/>
              </a:ext>
            </a:extLst>
          </p:cNvPr>
          <p:cNvSpPr txBox="1"/>
          <p:nvPr/>
        </p:nvSpPr>
        <p:spPr>
          <a:xfrm>
            <a:off x="341993" y="3809647"/>
            <a:ext cx="8370204" cy="1477328"/>
          </a:xfrm>
          <a:prstGeom prst="rect">
            <a:avLst/>
          </a:prstGeom>
          <a:solidFill>
            <a:schemeClr val="accent1">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This payment must be made not later than the last day of the year of assessment in question.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This means that for the year of assessment that starts on the 1 March and end on the 28/29 February, the second period for which Provisional Tax becomes due will be the period ending on the 28/29 February.</a:t>
            </a: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6785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5285-70D3-40E8-81B7-B79E17F62374}"/>
              </a:ext>
            </a:extLst>
          </p:cNvPr>
          <p:cNvSpPr>
            <a:spLocks noGrp="1"/>
          </p:cNvSpPr>
          <p:nvPr>
            <p:ph type="title"/>
          </p:nvPr>
        </p:nvSpPr>
        <p:spPr>
          <a:xfrm>
            <a:off x="341312" y="251864"/>
            <a:ext cx="8370206" cy="532606"/>
          </a:xfrm>
        </p:spPr>
        <p:txBody>
          <a:bodyPr/>
          <a:lstStyle/>
          <a:p>
            <a:pPr algn="ctr"/>
            <a:r>
              <a:rPr lang="en-GB" dirty="0"/>
              <a:t>When must Provisional Tax be paid?</a:t>
            </a:r>
            <a:endParaRPr lang="en-ZA" dirty="0"/>
          </a:p>
        </p:txBody>
      </p:sp>
      <p:sp>
        <p:nvSpPr>
          <p:cNvPr id="3" name="Slide Number Placeholder 2">
            <a:extLst>
              <a:ext uri="{FF2B5EF4-FFF2-40B4-BE49-F238E27FC236}">
                <a16:creationId xmlns:a16="http://schemas.microsoft.com/office/drawing/2014/main" id="{D05E67BE-6105-4B81-8AA0-25D9CCB2D7B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7157DAF1-001B-4D2D-8223-05F59DE7CC2A}"/>
              </a:ext>
            </a:extLst>
          </p:cNvPr>
          <p:cNvSpPr txBox="1"/>
          <p:nvPr/>
        </p:nvSpPr>
        <p:spPr>
          <a:xfrm>
            <a:off x="341993" y="931447"/>
            <a:ext cx="4572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a:ea typeface="+mn-ea"/>
                <a:cs typeface="+mn-cs"/>
              </a:rPr>
              <a:t>Third period:</a:t>
            </a:r>
          </a:p>
        </p:txBody>
      </p:sp>
      <p:sp>
        <p:nvSpPr>
          <p:cNvPr id="8" name="TextBox 7">
            <a:extLst>
              <a:ext uri="{FF2B5EF4-FFF2-40B4-BE49-F238E27FC236}">
                <a16:creationId xmlns:a16="http://schemas.microsoft.com/office/drawing/2014/main" id="{8EE738CB-29C1-4DC2-8213-5B2149341B58}"/>
              </a:ext>
            </a:extLst>
          </p:cNvPr>
          <p:cNvSpPr txBox="1"/>
          <p:nvPr/>
        </p:nvSpPr>
        <p:spPr>
          <a:xfrm>
            <a:off x="341311" y="1447756"/>
            <a:ext cx="8370205" cy="4524315"/>
          </a:xfrm>
          <a:prstGeom prst="rect">
            <a:avLst/>
          </a:prstGeom>
          <a:solidFill>
            <a:schemeClr val="accent1">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This payment also known as “additional” or “topping-up” provisional payment must be paid not later than the ‘effective’ date’ The effective’ date’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Where the year of assessment ends on 28/29 February the effective date is seven months after the financial year-end, which is 30 September.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For an approved financial year-end which ends on a date other than 28/29 February, the effective date will be six months after the financial year end e.g. financial year end is 30 April 2015, the effective date will therefore be 31 October 2016.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The payment in the third period is a voluntary payment which any provisional taxpayer can make.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However, taxpayers (other than companies) with a taxable income more than R50 000 or companies with a taxable income of R20 000 or more, may make a third voluntary payment to avoid interest in terms of section 89quat(2) being levied on any underpayment of tax on assessment.</a:t>
            </a: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47534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1FB3-81B9-4958-B944-5608B81C15F2}"/>
              </a:ext>
            </a:extLst>
          </p:cNvPr>
          <p:cNvSpPr>
            <a:spLocks noGrp="1"/>
          </p:cNvSpPr>
          <p:nvPr>
            <p:ph type="title"/>
          </p:nvPr>
        </p:nvSpPr>
        <p:spPr>
          <a:xfrm>
            <a:off x="341993" y="441325"/>
            <a:ext cx="8370206" cy="532606"/>
          </a:xfrm>
          <a:solidFill>
            <a:schemeClr val="accent1">
              <a:lumMod val="20000"/>
              <a:lumOff val="80000"/>
            </a:schemeClr>
          </a:solidFill>
        </p:spPr>
        <p:txBody>
          <a:bodyPr/>
          <a:lstStyle/>
          <a:p>
            <a:pPr algn="ctr"/>
            <a:r>
              <a:rPr lang="en-ZA" dirty="0"/>
              <a:t>Completing an Income Tax Return ITR12 </a:t>
            </a:r>
          </a:p>
        </p:txBody>
      </p:sp>
      <p:sp>
        <p:nvSpPr>
          <p:cNvPr id="3" name="Slide Number Placeholder 2">
            <a:extLst>
              <a:ext uri="{FF2B5EF4-FFF2-40B4-BE49-F238E27FC236}">
                <a16:creationId xmlns:a16="http://schemas.microsoft.com/office/drawing/2014/main" id="{9267D83C-3E36-4905-913B-CAFFE31F85B6}"/>
              </a:ext>
            </a:extLst>
          </p:cNvPr>
          <p:cNvSpPr>
            <a:spLocks noGrp="1"/>
          </p:cNvSpPr>
          <p:nvPr>
            <p:ph type="sldNum" sz="quarter" idx="10"/>
          </p:nvPr>
        </p:nvSpPr>
        <p:spPr/>
        <p:txBody>
          <a:bodyPr/>
          <a:lstStyle/>
          <a:p>
            <a:fld id="{B540B12B-D968-2643-8E7F-238A3C456CC9}" type="slidenum">
              <a:rPr lang="en-US" smtClean="0"/>
              <a:pPr/>
              <a:t>23</a:t>
            </a:fld>
            <a:endParaRPr lang="en-US" dirty="0"/>
          </a:p>
        </p:txBody>
      </p:sp>
      <p:graphicFrame>
        <p:nvGraphicFramePr>
          <p:cNvPr id="6" name="Diagram 5">
            <a:extLst>
              <a:ext uri="{FF2B5EF4-FFF2-40B4-BE49-F238E27FC236}">
                <a16:creationId xmlns:a16="http://schemas.microsoft.com/office/drawing/2014/main" id="{D1896A63-6273-4139-8F52-022105A30BA7}"/>
              </a:ext>
            </a:extLst>
          </p:cNvPr>
          <p:cNvGraphicFramePr/>
          <p:nvPr>
            <p:extLst>
              <p:ext uri="{D42A27DB-BD31-4B8C-83A1-F6EECF244321}">
                <p14:modId xmlns:p14="http://schemas.microsoft.com/office/powerpoint/2010/main" val="2912474843"/>
              </p:ext>
            </p:extLst>
          </p:nvPr>
        </p:nvGraphicFramePr>
        <p:xfrm>
          <a:off x="341312" y="1306286"/>
          <a:ext cx="8370887" cy="4760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816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441325"/>
            <a:ext cx="8370206" cy="532606"/>
          </a:xfrm>
          <a:solidFill>
            <a:schemeClr val="accent1">
              <a:lumMod val="20000"/>
              <a:lumOff val="80000"/>
            </a:schemeClr>
          </a:solidFill>
        </p:spPr>
        <p:txBody>
          <a:bodyPr>
            <a:normAutofit fontScale="90000"/>
          </a:bodyPr>
          <a:lstStyle/>
          <a:p>
            <a:pPr algn="ctr"/>
            <a:r>
              <a:rPr lang="en-ZA" sz="3300" dirty="0"/>
              <a:t>Completing an Income Tax Return ITR12</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fld id="{B540B12B-D968-2643-8E7F-238A3C456CC9}" type="slidenum">
              <a:rPr lang="en-US" smtClean="0"/>
              <a:pPr/>
              <a:t>24</a:t>
            </a:fld>
            <a:endParaRPr lang="en-US" dirty="0"/>
          </a:p>
        </p:txBody>
      </p:sp>
      <p:graphicFrame>
        <p:nvGraphicFramePr>
          <p:cNvPr id="5" name="Diagram 4">
            <a:extLst>
              <a:ext uri="{FF2B5EF4-FFF2-40B4-BE49-F238E27FC236}">
                <a16:creationId xmlns:a16="http://schemas.microsoft.com/office/drawing/2014/main" id="{702A800F-F0FD-4103-B8D6-13D46CBE27DE}"/>
              </a:ext>
            </a:extLst>
          </p:cNvPr>
          <p:cNvGraphicFramePr/>
          <p:nvPr>
            <p:extLst>
              <p:ext uri="{D42A27DB-BD31-4B8C-83A1-F6EECF244321}">
                <p14:modId xmlns:p14="http://schemas.microsoft.com/office/powerpoint/2010/main" val="3440780826"/>
              </p:ext>
            </p:extLst>
          </p:nvPr>
        </p:nvGraphicFramePr>
        <p:xfrm>
          <a:off x="341312" y="1243469"/>
          <a:ext cx="8370887" cy="4699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449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441325"/>
            <a:ext cx="8370206" cy="532606"/>
          </a:xfrm>
          <a:solidFill>
            <a:schemeClr val="accent1">
              <a:lumMod val="20000"/>
              <a:lumOff val="80000"/>
            </a:schemeClr>
          </a:solidFill>
        </p:spPr>
        <p:txBody>
          <a:bodyPr>
            <a:normAutofit fontScale="90000"/>
          </a:bodyPr>
          <a:lstStyle/>
          <a:p>
            <a:pPr algn="ctr"/>
            <a:r>
              <a:rPr lang="en-ZA" sz="3200" dirty="0"/>
              <a:t>Administrative penalties and Payments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fld id="{B540B12B-D968-2643-8E7F-238A3C456CC9}" type="slidenum">
              <a:rPr lang="en-US" smtClean="0"/>
              <a:pPr/>
              <a:t>25</a:t>
            </a:fld>
            <a:endParaRPr lang="en-US" dirty="0"/>
          </a:p>
        </p:txBody>
      </p:sp>
      <p:graphicFrame>
        <p:nvGraphicFramePr>
          <p:cNvPr id="5" name="Diagram 4">
            <a:extLst>
              <a:ext uri="{FF2B5EF4-FFF2-40B4-BE49-F238E27FC236}">
                <a16:creationId xmlns:a16="http://schemas.microsoft.com/office/drawing/2014/main" id="{412F9DB6-1226-437F-9E11-3B09F2320CF6}"/>
              </a:ext>
            </a:extLst>
          </p:cNvPr>
          <p:cNvGraphicFramePr/>
          <p:nvPr>
            <p:extLst>
              <p:ext uri="{D42A27DB-BD31-4B8C-83A1-F6EECF244321}">
                <p14:modId xmlns:p14="http://schemas.microsoft.com/office/powerpoint/2010/main" val="173512083"/>
              </p:ext>
            </p:extLst>
          </p:nvPr>
        </p:nvGraphicFramePr>
        <p:xfrm>
          <a:off x="341312" y="1312711"/>
          <a:ext cx="8370887" cy="4525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564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697A3-A831-492C-B758-1443DCD7CA3E}"/>
              </a:ext>
            </a:extLst>
          </p:cNvPr>
          <p:cNvSpPr>
            <a:spLocks noGrp="1"/>
          </p:cNvSpPr>
          <p:nvPr>
            <p:ph type="title"/>
          </p:nvPr>
        </p:nvSpPr>
        <p:spPr>
          <a:xfrm>
            <a:off x="341993" y="441325"/>
            <a:ext cx="8370206" cy="532606"/>
          </a:xfrm>
          <a:solidFill>
            <a:schemeClr val="accent1">
              <a:lumMod val="20000"/>
              <a:lumOff val="80000"/>
            </a:schemeClr>
          </a:solidFill>
        </p:spPr>
        <p:txBody>
          <a:bodyPr/>
          <a:lstStyle/>
          <a:p>
            <a:pPr algn="ctr"/>
            <a:r>
              <a:rPr lang="en-ZA" dirty="0"/>
              <a:t>Administrative Penalties and Payments</a:t>
            </a:r>
          </a:p>
        </p:txBody>
      </p:sp>
      <p:sp>
        <p:nvSpPr>
          <p:cNvPr id="3" name="Slide Number Placeholder 2">
            <a:extLst>
              <a:ext uri="{FF2B5EF4-FFF2-40B4-BE49-F238E27FC236}">
                <a16:creationId xmlns:a16="http://schemas.microsoft.com/office/drawing/2014/main" id="{761EBFDE-9B65-48E5-B2D5-C1954E32DD2F}"/>
              </a:ext>
            </a:extLst>
          </p:cNvPr>
          <p:cNvSpPr>
            <a:spLocks noGrp="1"/>
          </p:cNvSpPr>
          <p:nvPr>
            <p:ph type="sldNum" sz="quarter" idx="10"/>
          </p:nvPr>
        </p:nvSpPr>
        <p:spPr/>
        <p:txBody>
          <a:bodyPr/>
          <a:lstStyle/>
          <a:p>
            <a:fld id="{B540B12B-D968-2643-8E7F-238A3C456CC9}" type="slidenum">
              <a:rPr lang="en-US" smtClean="0"/>
              <a:pPr/>
              <a:t>26</a:t>
            </a:fld>
            <a:endParaRPr lang="en-US" dirty="0"/>
          </a:p>
        </p:txBody>
      </p:sp>
      <p:graphicFrame>
        <p:nvGraphicFramePr>
          <p:cNvPr id="6" name="Diagram 5">
            <a:extLst>
              <a:ext uri="{FF2B5EF4-FFF2-40B4-BE49-F238E27FC236}">
                <a16:creationId xmlns:a16="http://schemas.microsoft.com/office/drawing/2014/main" id="{16576759-CB8C-429F-B41E-1E79DCED6BB7}"/>
              </a:ext>
            </a:extLst>
          </p:cNvPr>
          <p:cNvGraphicFramePr/>
          <p:nvPr>
            <p:extLst>
              <p:ext uri="{D42A27DB-BD31-4B8C-83A1-F6EECF244321}">
                <p14:modId xmlns:p14="http://schemas.microsoft.com/office/powerpoint/2010/main" val="3692757366"/>
              </p:ext>
            </p:extLst>
          </p:nvPr>
        </p:nvGraphicFramePr>
        <p:xfrm>
          <a:off x="341312" y="1480457"/>
          <a:ext cx="8370887" cy="4612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1997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3EAB-2DB3-45CE-BED0-D10B7A1CFB60}"/>
              </a:ext>
            </a:extLst>
          </p:cNvPr>
          <p:cNvSpPr>
            <a:spLocks noGrp="1"/>
          </p:cNvSpPr>
          <p:nvPr>
            <p:ph type="title"/>
          </p:nvPr>
        </p:nvSpPr>
        <p:spPr>
          <a:xfrm>
            <a:off x="341993" y="441325"/>
            <a:ext cx="8245826" cy="532606"/>
          </a:xfrm>
          <a:solidFill>
            <a:schemeClr val="accent1">
              <a:lumMod val="20000"/>
              <a:lumOff val="80000"/>
            </a:schemeClr>
          </a:solidFill>
        </p:spPr>
        <p:txBody>
          <a:bodyPr/>
          <a:lstStyle/>
          <a:p>
            <a:pPr algn="ctr"/>
            <a:r>
              <a:rPr lang="en-ZA" dirty="0"/>
              <a:t>Administrative Penalties and Payments</a:t>
            </a:r>
          </a:p>
        </p:txBody>
      </p:sp>
      <p:sp>
        <p:nvSpPr>
          <p:cNvPr id="3" name="Slide Number Placeholder 2">
            <a:extLst>
              <a:ext uri="{FF2B5EF4-FFF2-40B4-BE49-F238E27FC236}">
                <a16:creationId xmlns:a16="http://schemas.microsoft.com/office/drawing/2014/main" id="{F06EB3F4-E2C6-4A81-8D33-557FBAF56F9C}"/>
              </a:ext>
            </a:extLst>
          </p:cNvPr>
          <p:cNvSpPr>
            <a:spLocks noGrp="1"/>
          </p:cNvSpPr>
          <p:nvPr>
            <p:ph type="sldNum" sz="quarter" idx="10"/>
          </p:nvPr>
        </p:nvSpPr>
        <p:spPr/>
        <p:txBody>
          <a:bodyPr/>
          <a:lstStyle/>
          <a:p>
            <a:fld id="{B540B12B-D968-2643-8E7F-238A3C456CC9}" type="slidenum">
              <a:rPr lang="en-US" smtClean="0"/>
              <a:pPr/>
              <a:t>27</a:t>
            </a:fld>
            <a:endParaRPr lang="en-US" dirty="0"/>
          </a:p>
        </p:txBody>
      </p:sp>
      <p:graphicFrame>
        <p:nvGraphicFramePr>
          <p:cNvPr id="6" name="Diagram 5">
            <a:extLst>
              <a:ext uri="{FF2B5EF4-FFF2-40B4-BE49-F238E27FC236}">
                <a16:creationId xmlns:a16="http://schemas.microsoft.com/office/drawing/2014/main" id="{696C3379-28FB-4251-8CDE-9ED639C20733}"/>
              </a:ext>
            </a:extLst>
          </p:cNvPr>
          <p:cNvGraphicFramePr/>
          <p:nvPr>
            <p:extLst>
              <p:ext uri="{D42A27DB-BD31-4B8C-83A1-F6EECF244321}">
                <p14:modId xmlns:p14="http://schemas.microsoft.com/office/powerpoint/2010/main" val="1815041936"/>
              </p:ext>
            </p:extLst>
          </p:nvPr>
        </p:nvGraphicFramePr>
        <p:xfrm>
          <a:off x="386556" y="1468266"/>
          <a:ext cx="8370887"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0063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32033-E768-4635-9069-CFCDD5AA5737}"/>
              </a:ext>
            </a:extLst>
          </p:cNvPr>
          <p:cNvSpPr>
            <a:spLocks noGrp="1"/>
          </p:cNvSpPr>
          <p:nvPr>
            <p:ph type="title"/>
          </p:nvPr>
        </p:nvSpPr>
        <p:spPr>
          <a:xfrm>
            <a:off x="341992" y="441325"/>
            <a:ext cx="8387229" cy="532606"/>
          </a:xfrm>
          <a:solidFill>
            <a:schemeClr val="accent1">
              <a:lumMod val="20000"/>
              <a:lumOff val="80000"/>
            </a:schemeClr>
          </a:solidFill>
        </p:spPr>
        <p:txBody>
          <a:bodyPr/>
          <a:lstStyle/>
          <a:p>
            <a:pPr algn="ctr"/>
            <a:r>
              <a:rPr lang="en-ZA" dirty="0"/>
              <a:t>Record Keeping</a:t>
            </a:r>
          </a:p>
        </p:txBody>
      </p:sp>
      <p:sp>
        <p:nvSpPr>
          <p:cNvPr id="3" name="Slide Number Placeholder 2">
            <a:extLst>
              <a:ext uri="{FF2B5EF4-FFF2-40B4-BE49-F238E27FC236}">
                <a16:creationId xmlns:a16="http://schemas.microsoft.com/office/drawing/2014/main" id="{E84BC2E1-2004-4101-8EFF-5F10D73794D3}"/>
              </a:ext>
            </a:extLst>
          </p:cNvPr>
          <p:cNvSpPr>
            <a:spLocks noGrp="1"/>
          </p:cNvSpPr>
          <p:nvPr>
            <p:ph type="sldNum" sz="quarter" idx="10"/>
          </p:nvPr>
        </p:nvSpPr>
        <p:spPr/>
        <p:txBody>
          <a:bodyPr/>
          <a:lstStyle/>
          <a:p>
            <a:fld id="{B540B12B-D968-2643-8E7F-238A3C456CC9}" type="slidenum">
              <a:rPr lang="en-US" smtClean="0"/>
              <a:pPr/>
              <a:t>28</a:t>
            </a:fld>
            <a:endParaRPr lang="en-US" dirty="0"/>
          </a:p>
        </p:txBody>
      </p:sp>
      <p:graphicFrame>
        <p:nvGraphicFramePr>
          <p:cNvPr id="6" name="Diagram 5">
            <a:extLst>
              <a:ext uri="{FF2B5EF4-FFF2-40B4-BE49-F238E27FC236}">
                <a16:creationId xmlns:a16="http://schemas.microsoft.com/office/drawing/2014/main" id="{3C825D31-F4DA-4874-9694-53ABCBD2F309}"/>
              </a:ext>
            </a:extLst>
          </p:cNvPr>
          <p:cNvGraphicFramePr/>
          <p:nvPr>
            <p:extLst>
              <p:ext uri="{D42A27DB-BD31-4B8C-83A1-F6EECF244321}">
                <p14:modId xmlns:p14="http://schemas.microsoft.com/office/powerpoint/2010/main" val="3003317735"/>
              </p:ext>
            </p:extLst>
          </p:nvPr>
        </p:nvGraphicFramePr>
        <p:xfrm>
          <a:off x="422638" y="1145434"/>
          <a:ext cx="8225935" cy="4825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08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41993" y="6429826"/>
            <a:ext cx="45679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itle 1">
            <a:extLst>
              <a:ext uri="{FF2B5EF4-FFF2-40B4-BE49-F238E27FC236}">
                <a16:creationId xmlns:a16="http://schemas.microsoft.com/office/drawing/2014/main" id="{734F60B5-3E0A-4A44-85F3-94B8E58792CB}"/>
              </a:ext>
            </a:extLst>
          </p:cNvPr>
          <p:cNvSpPr>
            <a:spLocks noGrp="1"/>
          </p:cNvSpPr>
          <p:nvPr>
            <p:ph type="title"/>
          </p:nvPr>
        </p:nvSpPr>
        <p:spPr>
          <a:xfrm>
            <a:off x="0" y="0"/>
            <a:ext cx="9143999" cy="6175717"/>
          </a:xfrm>
          <a:solidFill>
            <a:schemeClr val="accent5">
              <a:lumMod val="20000"/>
              <a:lumOff val="80000"/>
            </a:schemeClr>
          </a:solidFill>
          <a:effectLst>
            <a:outerShdw blurRad="50800" dist="38100" dir="2700000" algn="tl" rotWithShape="0">
              <a:prstClr val="black">
                <a:alpha val="40000"/>
              </a:prstClr>
            </a:outerShdw>
          </a:effectLst>
        </p:spPr>
        <p:txBody>
          <a:bodyPr>
            <a:noAutofit/>
          </a:bodyPr>
          <a:lstStyle/>
          <a:p>
            <a:br>
              <a:rPr lang="en-ZA" sz="1800" b="1" dirty="0"/>
            </a:br>
            <a:br>
              <a:rPr lang="en-ZA" sz="1800" b="1" dirty="0"/>
            </a:br>
            <a:br>
              <a:rPr lang="en-ZA" sz="1800" b="1" dirty="0"/>
            </a:br>
            <a:br>
              <a:rPr lang="en-ZA" sz="1800" b="1" dirty="0">
                <a:latin typeface="Calibri" panose="020F0502020204030204" pitchFamily="34" charset="0"/>
                <a:cs typeface="Calibri" panose="020F0502020204030204" pitchFamily="34" charset="0"/>
              </a:rPr>
            </a:br>
            <a:r>
              <a:rPr lang="en-ZA" sz="1800" b="1" dirty="0">
                <a:solidFill>
                  <a:schemeClr val="accent5">
                    <a:lumMod val="50000"/>
                  </a:schemeClr>
                </a:solidFill>
                <a:latin typeface="Calibri" panose="020F0502020204030204" pitchFamily="34" charset="0"/>
                <a:cs typeface="Calibri" panose="020F0502020204030204" pitchFamily="34" charset="0"/>
              </a:rPr>
              <a:t>To build a smart modern SARS with unquestionable integrity, trusted and admired by Government, the public, as well as our international peers.</a:t>
            </a:r>
            <a:br>
              <a:rPr lang="en-ZA" sz="1800" b="1" dirty="0">
                <a:solidFill>
                  <a:schemeClr val="accent5">
                    <a:lumMod val="50000"/>
                  </a:schemeClr>
                </a:solidFill>
                <a:latin typeface="Calibri" panose="020F0502020204030204" pitchFamily="34" charset="0"/>
                <a:cs typeface="Calibri" panose="020F0502020204030204" pitchFamily="34" charset="0"/>
              </a:rPr>
            </a:br>
            <a:br>
              <a:rPr lang="en-ZA" sz="1800" b="1" dirty="0">
                <a:solidFill>
                  <a:schemeClr val="accent5">
                    <a:lumMod val="50000"/>
                  </a:schemeClr>
                </a:solidFill>
                <a:latin typeface="Calibri" panose="020F0502020204030204" pitchFamily="34" charset="0"/>
                <a:cs typeface="Calibri" panose="020F0502020204030204" pitchFamily="34" charset="0"/>
              </a:rPr>
            </a:br>
            <a:r>
              <a:rPr lang="en-ZA" sz="1800" b="1" dirty="0">
                <a:solidFill>
                  <a:schemeClr val="accent5">
                    <a:lumMod val="50000"/>
                  </a:schemeClr>
                </a:solidFill>
                <a:latin typeface="Calibri" panose="020F0502020204030204" pitchFamily="34" charset="0"/>
                <a:cs typeface="Calibri" panose="020F0502020204030204" pitchFamily="34" charset="0"/>
              </a:rPr>
              <a:t>For the purpose of this presentation, we focus on the following strategic </a:t>
            </a:r>
            <a:r>
              <a:rPr lang="en-ZA" sz="1800" dirty="0">
                <a:solidFill>
                  <a:schemeClr val="accent5">
                    <a:lumMod val="50000"/>
                  </a:schemeClr>
                </a:solidFill>
                <a:latin typeface="Calibri" panose="020F0502020204030204" pitchFamily="34" charset="0"/>
                <a:cs typeface="Calibri" panose="020F0502020204030204" pitchFamily="34" charset="0"/>
              </a:rPr>
              <a:t>objectives</a:t>
            </a:r>
            <a:r>
              <a:rPr lang="en-ZA" sz="1800" b="1" dirty="0">
                <a:solidFill>
                  <a:schemeClr val="accent5">
                    <a:lumMod val="50000"/>
                  </a:schemeClr>
                </a:solidFill>
                <a:latin typeface="Calibri" panose="020F0502020204030204" pitchFamily="34" charset="0"/>
                <a:cs typeface="Calibri" panose="020F0502020204030204" pitchFamily="34" charset="0"/>
              </a:rPr>
              <a:t>:</a:t>
            </a:r>
            <a:br>
              <a:rPr lang="en-ZA" sz="18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4000" dirty="0">
                <a:solidFill>
                  <a:schemeClr val="bg1"/>
                </a:solidFill>
              </a:rPr>
            </a:br>
            <a:br>
              <a:rPr lang="en-ZA" sz="6000" b="1" dirty="0"/>
            </a:br>
            <a:br>
              <a:rPr lang="en-ZA" sz="6000" b="1" dirty="0">
                <a:effectLst>
                  <a:outerShdw blurRad="60007" dist="310007" dir="7680000" sy="30000" kx="1300200" algn="ctr" rotWithShape="0">
                    <a:prstClr val="black">
                      <a:alpha val="32000"/>
                    </a:prstClr>
                  </a:outerShdw>
                </a:effectLst>
              </a:rPr>
            </a:br>
            <a:br>
              <a:rPr lang="en-ZA" sz="6000" b="1" dirty="0"/>
            </a:br>
            <a:endParaRPr lang="en-US" sz="6000" dirty="0"/>
          </a:p>
        </p:txBody>
      </p:sp>
      <p:sp>
        <p:nvSpPr>
          <p:cNvPr id="5" name="Rectangle 4">
            <a:extLst>
              <a:ext uri="{FF2B5EF4-FFF2-40B4-BE49-F238E27FC236}">
                <a16:creationId xmlns:a16="http://schemas.microsoft.com/office/drawing/2014/main" id="{91BAA935-1B76-46A3-BC58-460C755E5665}"/>
              </a:ext>
            </a:extLst>
          </p:cNvPr>
          <p:cNvSpPr/>
          <p:nvPr/>
        </p:nvSpPr>
        <p:spPr>
          <a:xfrm>
            <a:off x="0" y="-27824"/>
            <a:ext cx="9144000" cy="710107"/>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SARS Vision 2024</a:t>
            </a:r>
          </a:p>
        </p:txBody>
      </p:sp>
      <p:grpSp>
        <p:nvGrpSpPr>
          <p:cNvPr id="7" name="Group 6">
            <a:extLst>
              <a:ext uri="{FF2B5EF4-FFF2-40B4-BE49-F238E27FC236}">
                <a16:creationId xmlns:a16="http://schemas.microsoft.com/office/drawing/2014/main" id="{1E35EE70-A359-4636-8D71-FA5282ADA97A}"/>
              </a:ext>
            </a:extLst>
          </p:cNvPr>
          <p:cNvGrpSpPr/>
          <p:nvPr/>
        </p:nvGrpSpPr>
        <p:grpSpPr>
          <a:xfrm>
            <a:off x="963561" y="2595717"/>
            <a:ext cx="6546501" cy="2941354"/>
            <a:chOff x="2747893" y="2223948"/>
            <a:chExt cx="3507952" cy="2400210"/>
          </a:xfrm>
        </p:grpSpPr>
        <p:sp>
          <p:nvSpPr>
            <p:cNvPr id="9" name="Google Shape;278;p52">
              <a:extLst>
                <a:ext uri="{FF2B5EF4-FFF2-40B4-BE49-F238E27FC236}">
                  <a16:creationId xmlns:a16="http://schemas.microsoft.com/office/drawing/2014/main" id="{DA6652AF-2220-4C80-88E5-40040A70D912}"/>
                </a:ext>
              </a:extLst>
            </p:cNvPr>
            <p:cNvSpPr/>
            <p:nvPr/>
          </p:nvSpPr>
          <p:spPr>
            <a:xfrm>
              <a:off x="4856259" y="3424557"/>
              <a:ext cx="1399586" cy="1199601"/>
            </a:xfrm>
            <a:prstGeom prst="hexagon">
              <a:avLst>
                <a:gd name="adj" fmla="val 25000"/>
                <a:gd name="vf" fmla="val 115470"/>
              </a:avLst>
            </a:prstGeom>
            <a:solidFill>
              <a:schemeClr val="accent5">
                <a:lumMod val="40000"/>
                <a:lumOff val="60000"/>
              </a:schemeClr>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USE DATA FOR INSIGHTS, RISKS &amp; IMPROVED OUTCOMES</a:t>
              </a:r>
              <a:endParaRPr kumimoji="0"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0" name="Google Shape;279;p52">
              <a:extLst>
                <a:ext uri="{FF2B5EF4-FFF2-40B4-BE49-F238E27FC236}">
                  <a16:creationId xmlns:a16="http://schemas.microsoft.com/office/drawing/2014/main" id="{5BBCB8A5-A5F7-407C-9FEA-A8D330A2FBA8}"/>
                </a:ext>
              </a:extLst>
            </p:cNvPr>
            <p:cNvSpPr/>
            <p:nvPr/>
          </p:nvSpPr>
          <p:spPr>
            <a:xfrm>
              <a:off x="4827954" y="2223948"/>
              <a:ext cx="1399586" cy="1195159"/>
            </a:xfrm>
            <a:prstGeom prst="hexagon">
              <a:avLst>
                <a:gd name="adj" fmla="val 25000"/>
                <a:gd name="vf" fmla="val 115470"/>
              </a:avLst>
            </a:prstGeom>
            <a:solidFill>
              <a:schemeClr val="accent1">
                <a:lumMod val="75000"/>
              </a:schemeClr>
            </a:solidFill>
            <a:ln>
              <a:solidFill>
                <a:srgbClr val="002060"/>
              </a:solidFill>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MODERNIZE  SYSTEMS TO PROVIDE SEAMLESS ONLINE DIGITAL SERVICES </a:t>
              </a:r>
              <a:endParaRPr kumimoji="0"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2" name="Google Shape;281;p52">
              <a:extLst>
                <a:ext uri="{FF2B5EF4-FFF2-40B4-BE49-F238E27FC236}">
                  <a16:creationId xmlns:a16="http://schemas.microsoft.com/office/drawing/2014/main" id="{81EAA778-4D3B-4ED6-9955-EEEA25C82B47}"/>
                </a:ext>
              </a:extLst>
            </p:cNvPr>
            <p:cNvSpPr/>
            <p:nvPr/>
          </p:nvSpPr>
          <p:spPr>
            <a:xfrm>
              <a:off x="2752871" y="2233841"/>
              <a:ext cx="1399586" cy="1199601"/>
            </a:xfrm>
            <a:prstGeom prst="hexagon">
              <a:avLst>
                <a:gd name="adj" fmla="val 25000"/>
                <a:gd name="vf" fmla="val 115470"/>
              </a:avLst>
            </a:prstGeom>
            <a:solidFill>
              <a:schemeClr val="accent1">
                <a:lumMod val="75000"/>
              </a:schemeClr>
            </a:solidFill>
            <a:ln>
              <a:solidFill>
                <a:srgbClr val="002060"/>
              </a:solidFill>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MAKE IT EASY &amp; SIMPLE TO COMPLY</a:t>
              </a:r>
              <a:endParaRPr kumimoji="0"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4" name="Google Shape;283;p52">
              <a:extLst>
                <a:ext uri="{FF2B5EF4-FFF2-40B4-BE49-F238E27FC236}">
                  <a16:creationId xmlns:a16="http://schemas.microsoft.com/office/drawing/2014/main" id="{8BFA7861-CF53-45BB-A72D-2380C7051C35}"/>
                </a:ext>
              </a:extLst>
            </p:cNvPr>
            <p:cNvSpPr/>
            <p:nvPr/>
          </p:nvSpPr>
          <p:spPr>
            <a:xfrm>
              <a:off x="2747893" y="3424555"/>
              <a:ext cx="1399586" cy="1199601"/>
            </a:xfrm>
            <a:prstGeom prst="hexagon">
              <a:avLst>
                <a:gd name="adj" fmla="val 25000"/>
                <a:gd name="vf" fmla="val 115470"/>
              </a:avLst>
            </a:prstGeom>
            <a:ln>
              <a:solidFill>
                <a:srgbClr val="002060"/>
              </a:solidFill>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CREATE AWARENESS, CLARITY &amp; CERTAINTY</a:t>
              </a:r>
              <a:endParaRPr kumimoji="0"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5" name="Google Shape;284;p52">
              <a:extLst>
                <a:ext uri="{FF2B5EF4-FFF2-40B4-BE49-F238E27FC236}">
                  <a16:creationId xmlns:a16="http://schemas.microsoft.com/office/drawing/2014/main" id="{4BA41AE8-CF9D-4C56-A51F-2DC075A371E5}"/>
                </a:ext>
              </a:extLst>
            </p:cNvPr>
            <p:cNvSpPr/>
            <p:nvPr/>
          </p:nvSpPr>
          <p:spPr>
            <a:xfrm>
              <a:off x="3846803" y="2829198"/>
              <a:ext cx="1315842" cy="1199601"/>
            </a:xfrm>
            <a:prstGeom prst="hexagon">
              <a:avLst>
                <a:gd name="adj" fmla="val 25000"/>
                <a:gd name="vf" fmla="val 115470"/>
              </a:avLst>
            </a:prstGeom>
            <a:solidFill>
              <a:schemeClr val="accent1"/>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MAKE IT HARD TO NOT COMPLY</a:t>
              </a:r>
              <a:endParaRPr kumimoji="0"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177072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D7AC43-8406-42A1-BE3B-15774B7EBFDB}"/>
              </a:ext>
            </a:extLst>
          </p:cNvPr>
          <p:cNvSpPr>
            <a:spLocks noGrp="1"/>
          </p:cNvSpPr>
          <p:nvPr>
            <p:ph type="sldNum" sz="quarter" idx="10"/>
          </p:nvPr>
        </p:nvSpPr>
        <p:spPr/>
        <p:txBody>
          <a:bodyPr/>
          <a:lstStyle/>
          <a:p>
            <a:fld id="{B540B12B-D968-2643-8E7F-238A3C456CC9}" type="slidenum">
              <a:rPr lang="en-US" smtClean="0"/>
              <a:pPr/>
              <a:t>29</a:t>
            </a:fld>
            <a:endParaRPr lang="en-US" dirty="0"/>
          </a:p>
        </p:txBody>
      </p:sp>
      <p:sp>
        <p:nvSpPr>
          <p:cNvPr id="6" name="Title 1">
            <a:extLst>
              <a:ext uri="{FF2B5EF4-FFF2-40B4-BE49-F238E27FC236}">
                <a16:creationId xmlns:a16="http://schemas.microsoft.com/office/drawing/2014/main" id="{5561C886-48B1-4996-9E16-C182DD7C4232}"/>
              </a:ext>
            </a:extLst>
          </p:cNvPr>
          <p:cNvSpPr txBox="1">
            <a:spLocks/>
          </p:cNvSpPr>
          <p:nvPr/>
        </p:nvSpPr>
        <p:spPr>
          <a:xfrm>
            <a:off x="457200" y="136525"/>
            <a:ext cx="8229600" cy="634216"/>
          </a:xfrm>
          <a:prstGeom prst="rect">
            <a:avLst/>
          </a:prstGeom>
          <a:solidFill>
            <a:schemeClr val="accent1">
              <a:lumMod val="20000"/>
              <a:lumOff val="80000"/>
            </a:schemeClr>
          </a:solid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altLang="en-US" dirty="0"/>
              <a:t>Record Keeping</a:t>
            </a:r>
            <a:br>
              <a:rPr lang="en-ZA" altLang="en-US" sz="4000" dirty="0"/>
            </a:br>
            <a:endParaRPr lang="en-US" sz="4000" dirty="0"/>
          </a:p>
        </p:txBody>
      </p:sp>
      <p:graphicFrame>
        <p:nvGraphicFramePr>
          <p:cNvPr id="7" name="Diagram 6">
            <a:extLst>
              <a:ext uri="{FF2B5EF4-FFF2-40B4-BE49-F238E27FC236}">
                <a16:creationId xmlns:a16="http://schemas.microsoft.com/office/drawing/2014/main" id="{959178EE-E798-40C3-B0FC-498AF21D6961}"/>
              </a:ext>
            </a:extLst>
          </p:cNvPr>
          <p:cNvGraphicFramePr/>
          <p:nvPr>
            <p:extLst>
              <p:ext uri="{D42A27DB-BD31-4B8C-83A1-F6EECF244321}">
                <p14:modId xmlns:p14="http://schemas.microsoft.com/office/powerpoint/2010/main" val="238581210"/>
              </p:ext>
            </p:extLst>
          </p:nvPr>
        </p:nvGraphicFramePr>
        <p:xfrm>
          <a:off x="516636" y="1216058"/>
          <a:ext cx="8110728" cy="4093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4DD3A0C9-4070-46EB-9DBE-6F8B7D2589B3}"/>
              </a:ext>
            </a:extLst>
          </p:cNvPr>
          <p:cNvPicPr/>
          <p:nvPr/>
        </p:nvPicPr>
        <p:blipFill>
          <a:blip r:embed="rId7">
            <a:extLst>
              <a:ext uri="{28A0092B-C50C-407E-A947-70E740481C1C}">
                <a14:useLocalDpi xmlns:a14="http://schemas.microsoft.com/office/drawing/2010/main" val="0"/>
              </a:ext>
            </a:extLst>
          </a:blip>
          <a:stretch>
            <a:fillRect/>
          </a:stretch>
        </p:blipFill>
        <p:spPr>
          <a:xfrm>
            <a:off x="849629" y="6276514"/>
            <a:ext cx="899271" cy="581486"/>
          </a:xfrm>
          <a:prstGeom prst="rect">
            <a:avLst/>
          </a:prstGeom>
        </p:spPr>
      </p:pic>
    </p:spTree>
    <p:extLst>
      <p:ext uri="{BB962C8B-B14F-4D97-AF65-F5344CB8AC3E}">
        <p14:creationId xmlns:p14="http://schemas.microsoft.com/office/powerpoint/2010/main" val="102789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D7AC43-8406-42A1-BE3B-15774B7EBFDB}"/>
              </a:ext>
            </a:extLst>
          </p:cNvPr>
          <p:cNvSpPr>
            <a:spLocks noGrp="1"/>
          </p:cNvSpPr>
          <p:nvPr>
            <p:ph type="sldNum" sz="quarter" idx="10"/>
          </p:nvPr>
        </p:nvSpPr>
        <p:spPr/>
        <p:txBody>
          <a:bodyPr/>
          <a:lstStyle/>
          <a:p>
            <a:fld id="{B540B12B-D968-2643-8E7F-238A3C456CC9}" type="slidenum">
              <a:rPr lang="en-US" smtClean="0"/>
              <a:pPr/>
              <a:t>30</a:t>
            </a:fld>
            <a:endParaRPr lang="en-US" dirty="0"/>
          </a:p>
        </p:txBody>
      </p:sp>
      <p:sp>
        <p:nvSpPr>
          <p:cNvPr id="6" name="Title 1">
            <a:extLst>
              <a:ext uri="{FF2B5EF4-FFF2-40B4-BE49-F238E27FC236}">
                <a16:creationId xmlns:a16="http://schemas.microsoft.com/office/drawing/2014/main" id="{5561C886-48B1-4996-9E16-C182DD7C4232}"/>
              </a:ext>
            </a:extLst>
          </p:cNvPr>
          <p:cNvSpPr txBox="1">
            <a:spLocks/>
          </p:cNvSpPr>
          <p:nvPr/>
        </p:nvSpPr>
        <p:spPr>
          <a:xfrm>
            <a:off x="457200" y="136525"/>
            <a:ext cx="8229600" cy="634216"/>
          </a:xfrm>
          <a:prstGeom prst="rect">
            <a:avLst/>
          </a:prstGeom>
          <a:solidFill>
            <a:schemeClr val="accent1">
              <a:lumMod val="20000"/>
              <a:lumOff val="80000"/>
            </a:schemeClr>
          </a:solid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altLang="en-US" dirty="0"/>
              <a:t>Turnover Tax</a:t>
            </a:r>
            <a:br>
              <a:rPr lang="en-ZA" altLang="en-US" sz="4000" dirty="0"/>
            </a:br>
            <a:endParaRPr lang="en-US" sz="4000" dirty="0"/>
          </a:p>
        </p:txBody>
      </p:sp>
      <p:graphicFrame>
        <p:nvGraphicFramePr>
          <p:cNvPr id="7" name="Diagram 6">
            <a:extLst>
              <a:ext uri="{FF2B5EF4-FFF2-40B4-BE49-F238E27FC236}">
                <a16:creationId xmlns:a16="http://schemas.microsoft.com/office/drawing/2014/main" id="{959178EE-E798-40C3-B0FC-498AF21D6961}"/>
              </a:ext>
            </a:extLst>
          </p:cNvPr>
          <p:cNvGraphicFramePr/>
          <p:nvPr>
            <p:extLst>
              <p:ext uri="{D42A27DB-BD31-4B8C-83A1-F6EECF244321}">
                <p14:modId xmlns:p14="http://schemas.microsoft.com/office/powerpoint/2010/main" val="1051987790"/>
              </p:ext>
            </p:extLst>
          </p:nvPr>
        </p:nvGraphicFramePr>
        <p:xfrm>
          <a:off x="516636" y="1216058"/>
          <a:ext cx="8110728" cy="4093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4DD3A0C9-4070-46EB-9DBE-6F8B7D2589B3}"/>
              </a:ext>
            </a:extLst>
          </p:cNvPr>
          <p:cNvPicPr/>
          <p:nvPr/>
        </p:nvPicPr>
        <p:blipFill>
          <a:blip r:embed="rId7">
            <a:extLst>
              <a:ext uri="{28A0092B-C50C-407E-A947-70E740481C1C}">
                <a14:useLocalDpi xmlns:a14="http://schemas.microsoft.com/office/drawing/2010/main" val="0"/>
              </a:ext>
            </a:extLst>
          </a:blip>
          <a:stretch>
            <a:fillRect/>
          </a:stretch>
        </p:blipFill>
        <p:spPr>
          <a:xfrm>
            <a:off x="849629" y="6276514"/>
            <a:ext cx="899271" cy="581486"/>
          </a:xfrm>
          <a:prstGeom prst="rect">
            <a:avLst/>
          </a:prstGeom>
        </p:spPr>
      </p:pic>
    </p:spTree>
    <p:extLst>
      <p:ext uri="{BB962C8B-B14F-4D97-AF65-F5344CB8AC3E}">
        <p14:creationId xmlns:p14="http://schemas.microsoft.com/office/powerpoint/2010/main" val="508144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41993" y="6429826"/>
            <a:ext cx="45679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itle 1">
            <a:extLst>
              <a:ext uri="{FF2B5EF4-FFF2-40B4-BE49-F238E27FC236}">
                <a16:creationId xmlns:a16="http://schemas.microsoft.com/office/drawing/2014/main" id="{A0446692-E638-46BA-A8E9-0F9B181228CC}"/>
              </a:ext>
            </a:extLst>
          </p:cNvPr>
          <p:cNvSpPr>
            <a:spLocks noGrp="1"/>
          </p:cNvSpPr>
          <p:nvPr>
            <p:ph type="title"/>
          </p:nvPr>
        </p:nvSpPr>
        <p:spPr>
          <a:xfrm>
            <a:off x="164969" y="-35592"/>
            <a:ext cx="8229600" cy="666058"/>
          </a:xfrm>
        </p:spPr>
        <p:txBody>
          <a:bodyPr>
            <a:noAutofit/>
          </a:bodyPr>
          <a:lstStyle/>
          <a:p>
            <a:pPr>
              <a:lnSpc>
                <a:spcPct val="150000"/>
              </a:lnSpc>
            </a:pPr>
            <a:r>
              <a:rPr lang="en-US" b="1" dirty="0"/>
              <a:t>Decision making factors</a:t>
            </a:r>
          </a:p>
        </p:txBody>
      </p:sp>
      <p:graphicFrame>
        <p:nvGraphicFramePr>
          <p:cNvPr id="5" name="Diagram 4">
            <a:extLst>
              <a:ext uri="{FF2B5EF4-FFF2-40B4-BE49-F238E27FC236}">
                <a16:creationId xmlns:a16="http://schemas.microsoft.com/office/drawing/2014/main" id="{2D897BC4-D43E-40AD-9BAB-C0388B01EF2C}"/>
              </a:ext>
            </a:extLst>
          </p:cNvPr>
          <p:cNvGraphicFramePr/>
          <p:nvPr/>
        </p:nvGraphicFramePr>
        <p:xfrm>
          <a:off x="331109" y="798033"/>
          <a:ext cx="5971880" cy="5291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54CE50C3-3C5E-42CF-8194-55C33921AD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2989" y="1869743"/>
            <a:ext cx="2394614" cy="2647666"/>
          </a:xfrm>
          <a:prstGeom prst="rect">
            <a:avLst/>
          </a:prstGeom>
        </p:spPr>
      </p:pic>
    </p:spTree>
    <p:extLst>
      <p:ext uri="{BB962C8B-B14F-4D97-AF65-F5344CB8AC3E}">
        <p14:creationId xmlns:p14="http://schemas.microsoft.com/office/powerpoint/2010/main" val="475682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41993" y="6429826"/>
            <a:ext cx="45679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itle 1">
            <a:extLst>
              <a:ext uri="{FF2B5EF4-FFF2-40B4-BE49-F238E27FC236}">
                <a16:creationId xmlns:a16="http://schemas.microsoft.com/office/drawing/2014/main" id="{CED19C11-9B01-4A20-AA0E-127328CFF829}"/>
              </a:ext>
            </a:extLst>
          </p:cNvPr>
          <p:cNvSpPr>
            <a:spLocks noGrp="1"/>
          </p:cNvSpPr>
          <p:nvPr>
            <p:ph type="title"/>
          </p:nvPr>
        </p:nvSpPr>
        <p:spPr>
          <a:xfrm>
            <a:off x="341993" y="441325"/>
            <a:ext cx="7886700" cy="532606"/>
          </a:xfrm>
        </p:spPr>
        <p:txBody>
          <a:bodyPr/>
          <a:lstStyle/>
          <a:p>
            <a:r>
              <a:rPr lang="en-ZA" dirty="0">
                <a:latin typeface="Calibri" panose="020F0502020204030204" pitchFamily="34" charset="0"/>
                <a:cs typeface="Calibri" panose="020F0502020204030204" pitchFamily="34" charset="0"/>
              </a:rPr>
              <a:t>Turnover Tax Rates</a:t>
            </a:r>
            <a:r>
              <a:rPr lang="en-ZA" dirty="0"/>
              <a:t>	</a:t>
            </a:r>
          </a:p>
        </p:txBody>
      </p:sp>
      <p:sp>
        <p:nvSpPr>
          <p:cNvPr id="5" name="Slide Number Placeholder 2">
            <a:extLst>
              <a:ext uri="{FF2B5EF4-FFF2-40B4-BE49-F238E27FC236}">
                <a16:creationId xmlns:a16="http://schemas.microsoft.com/office/drawing/2014/main" id="{F396DB08-D027-4C13-8E2E-B72A012FBF32}"/>
              </a:ext>
            </a:extLst>
          </p:cNvPr>
          <p:cNvSpPr txBox="1">
            <a:spLocks/>
          </p:cNvSpPr>
          <p:nvPr/>
        </p:nvSpPr>
        <p:spPr>
          <a:xfrm>
            <a:off x="341993" y="6429826"/>
            <a:ext cx="42332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004C85"/>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6" name="Text Placeholder 3">
            <a:extLst>
              <a:ext uri="{FF2B5EF4-FFF2-40B4-BE49-F238E27FC236}">
                <a16:creationId xmlns:a16="http://schemas.microsoft.com/office/drawing/2014/main" id="{84ADDA13-E898-499D-AD54-2D9F5980FC0C}"/>
              </a:ext>
            </a:extLst>
          </p:cNvPr>
          <p:cNvSpPr>
            <a:spLocks noGrp="1"/>
          </p:cNvSpPr>
          <p:nvPr>
            <p:ph type="body" sz="quarter" idx="11"/>
          </p:nvPr>
        </p:nvSpPr>
        <p:spPr>
          <a:xfrm>
            <a:off x="341312" y="1844673"/>
            <a:ext cx="8370887" cy="4248151"/>
          </a:xfrm>
        </p:spPr>
        <p:txBody>
          <a:bodyPr/>
          <a:lstStyle/>
          <a:p>
            <a:r>
              <a:rPr lang="en-ZA" b="1" dirty="0">
                <a:latin typeface="Calibri" panose="020F0502020204030204" pitchFamily="34" charset="0"/>
                <a:cs typeface="Calibri" panose="020F0502020204030204" pitchFamily="34" charset="0"/>
              </a:rPr>
              <a:t>These rates have not changed for the last 6 years</a:t>
            </a:r>
          </a:p>
          <a:p>
            <a:r>
              <a:rPr lang="en-ZA" dirty="0"/>
              <a:t> </a:t>
            </a:r>
          </a:p>
        </p:txBody>
      </p:sp>
      <p:graphicFrame>
        <p:nvGraphicFramePr>
          <p:cNvPr id="8" name="Table 6">
            <a:extLst>
              <a:ext uri="{FF2B5EF4-FFF2-40B4-BE49-F238E27FC236}">
                <a16:creationId xmlns:a16="http://schemas.microsoft.com/office/drawing/2014/main" id="{851CB2E7-A2B0-471A-A7F2-13CDAE53F39C}"/>
              </a:ext>
            </a:extLst>
          </p:cNvPr>
          <p:cNvGraphicFramePr>
            <a:graphicFrameLocks noGrp="1"/>
          </p:cNvGraphicFramePr>
          <p:nvPr/>
        </p:nvGraphicFramePr>
        <p:xfrm>
          <a:off x="341993" y="2700997"/>
          <a:ext cx="8000150" cy="3391830"/>
        </p:xfrm>
        <a:graphic>
          <a:graphicData uri="http://schemas.openxmlformats.org/drawingml/2006/table">
            <a:tbl>
              <a:tblPr firstRow="1" bandRow="1">
                <a:tableStyleId>{5C22544A-7EE6-4342-B048-85BDC9FD1C3A}</a:tableStyleId>
              </a:tblPr>
              <a:tblGrid>
                <a:gridCol w="4000075">
                  <a:extLst>
                    <a:ext uri="{9D8B030D-6E8A-4147-A177-3AD203B41FA5}">
                      <a16:colId xmlns:a16="http://schemas.microsoft.com/office/drawing/2014/main" val="3464995457"/>
                    </a:ext>
                  </a:extLst>
                </a:gridCol>
                <a:gridCol w="4000075">
                  <a:extLst>
                    <a:ext uri="{9D8B030D-6E8A-4147-A177-3AD203B41FA5}">
                      <a16:colId xmlns:a16="http://schemas.microsoft.com/office/drawing/2014/main" val="549681608"/>
                    </a:ext>
                  </a:extLst>
                </a:gridCol>
              </a:tblGrid>
              <a:tr h="678366">
                <a:tc>
                  <a:txBody>
                    <a:bodyPr/>
                    <a:lstStyle/>
                    <a:p>
                      <a:r>
                        <a:rPr lang="en-ZA" dirty="0">
                          <a:latin typeface="Calibri" panose="020F0502020204030204" pitchFamily="34" charset="0"/>
                          <a:cs typeface="Calibri" panose="020F0502020204030204" pitchFamily="34" charset="0"/>
                        </a:rPr>
                        <a:t>Taxable Turnover ( R )</a:t>
                      </a:r>
                    </a:p>
                  </a:txBody>
                  <a:tcPr/>
                </a:tc>
                <a:tc>
                  <a:txBody>
                    <a:bodyPr/>
                    <a:lstStyle/>
                    <a:p>
                      <a:r>
                        <a:rPr lang="en-ZA" dirty="0">
                          <a:latin typeface="Calibri" panose="020F0502020204030204" pitchFamily="34" charset="0"/>
                          <a:cs typeface="Calibri" panose="020F0502020204030204" pitchFamily="34" charset="0"/>
                        </a:rPr>
                        <a:t>Rate of Tax ( R )</a:t>
                      </a:r>
                    </a:p>
                  </a:txBody>
                  <a:tcPr/>
                </a:tc>
                <a:extLst>
                  <a:ext uri="{0D108BD9-81ED-4DB2-BD59-A6C34878D82A}">
                    <a16:rowId xmlns:a16="http://schemas.microsoft.com/office/drawing/2014/main" val="1029119736"/>
                  </a:ext>
                </a:extLst>
              </a:tr>
              <a:tr h="678366">
                <a:tc>
                  <a:txBody>
                    <a:bodyPr/>
                    <a:lstStyle/>
                    <a:p>
                      <a:r>
                        <a:rPr lang="en-ZA" dirty="0">
                          <a:latin typeface="Calibri" panose="020F0502020204030204" pitchFamily="34" charset="0"/>
                          <a:cs typeface="Calibri" panose="020F0502020204030204" pitchFamily="34" charset="0"/>
                        </a:rPr>
                        <a:t>0 – 335 000</a:t>
                      </a:r>
                    </a:p>
                  </a:txBody>
                  <a:tcPr/>
                </a:tc>
                <a:tc>
                  <a:txBody>
                    <a:bodyPr/>
                    <a:lstStyle/>
                    <a:p>
                      <a:r>
                        <a:rPr lang="en-ZA" dirty="0">
                          <a:latin typeface="Calibri" panose="020F0502020204030204" pitchFamily="34" charset="0"/>
                          <a:cs typeface="Calibri" panose="020F0502020204030204" pitchFamily="34" charset="0"/>
                        </a:rPr>
                        <a:t>0% of taxable turnover</a:t>
                      </a:r>
                    </a:p>
                  </a:txBody>
                  <a:tcPr/>
                </a:tc>
                <a:extLst>
                  <a:ext uri="{0D108BD9-81ED-4DB2-BD59-A6C34878D82A}">
                    <a16:rowId xmlns:a16="http://schemas.microsoft.com/office/drawing/2014/main" val="4013814084"/>
                  </a:ext>
                </a:extLst>
              </a:tr>
              <a:tr h="678366">
                <a:tc>
                  <a:txBody>
                    <a:bodyPr/>
                    <a:lstStyle/>
                    <a:p>
                      <a:r>
                        <a:rPr lang="en-ZA" dirty="0">
                          <a:latin typeface="Calibri" panose="020F0502020204030204" pitchFamily="34" charset="0"/>
                          <a:cs typeface="Calibri" panose="020F0502020204030204" pitchFamily="34" charset="0"/>
                        </a:rPr>
                        <a:t>335 001 – 500 000</a:t>
                      </a:r>
                    </a:p>
                  </a:txBody>
                  <a:tcPr/>
                </a:tc>
                <a:tc>
                  <a:txBody>
                    <a:bodyPr/>
                    <a:lstStyle/>
                    <a:p>
                      <a:r>
                        <a:rPr lang="en-ZA" dirty="0">
                          <a:latin typeface="Calibri" panose="020F0502020204030204" pitchFamily="34" charset="0"/>
                          <a:cs typeface="Calibri" panose="020F0502020204030204" pitchFamily="34" charset="0"/>
                        </a:rPr>
                        <a:t>1% of taxable turnover</a:t>
                      </a:r>
                    </a:p>
                  </a:txBody>
                  <a:tcPr/>
                </a:tc>
                <a:extLst>
                  <a:ext uri="{0D108BD9-81ED-4DB2-BD59-A6C34878D82A}">
                    <a16:rowId xmlns:a16="http://schemas.microsoft.com/office/drawing/2014/main" val="2368094239"/>
                  </a:ext>
                </a:extLst>
              </a:tr>
              <a:tr h="678366">
                <a:tc>
                  <a:txBody>
                    <a:bodyPr/>
                    <a:lstStyle/>
                    <a:p>
                      <a:r>
                        <a:rPr lang="en-ZA" dirty="0">
                          <a:latin typeface="Calibri" panose="020F0502020204030204" pitchFamily="34" charset="0"/>
                          <a:cs typeface="Calibri" panose="020F0502020204030204" pitchFamily="34" charset="0"/>
                        </a:rPr>
                        <a:t>500 001 – 750 000</a:t>
                      </a:r>
                    </a:p>
                  </a:txBody>
                  <a:tcPr/>
                </a:tc>
                <a:tc>
                  <a:txBody>
                    <a:bodyPr/>
                    <a:lstStyle/>
                    <a:p>
                      <a:r>
                        <a:rPr lang="en-ZA" dirty="0">
                          <a:latin typeface="Calibri" panose="020F0502020204030204" pitchFamily="34" charset="0"/>
                          <a:cs typeface="Calibri" panose="020F0502020204030204" pitchFamily="34" charset="0"/>
                        </a:rPr>
                        <a:t>1 650 + 2% of taxable turnover</a:t>
                      </a:r>
                    </a:p>
                  </a:txBody>
                  <a:tcPr/>
                </a:tc>
                <a:extLst>
                  <a:ext uri="{0D108BD9-81ED-4DB2-BD59-A6C34878D82A}">
                    <a16:rowId xmlns:a16="http://schemas.microsoft.com/office/drawing/2014/main" val="3223532661"/>
                  </a:ext>
                </a:extLst>
              </a:tr>
              <a:tr h="678366">
                <a:tc>
                  <a:txBody>
                    <a:bodyPr/>
                    <a:lstStyle/>
                    <a:p>
                      <a:r>
                        <a:rPr lang="en-ZA" dirty="0">
                          <a:latin typeface="Calibri" panose="020F0502020204030204" pitchFamily="34" charset="0"/>
                          <a:cs typeface="Calibri" panose="020F0502020204030204" pitchFamily="34" charset="0"/>
                        </a:rPr>
                        <a:t>750 001 and above </a:t>
                      </a:r>
                    </a:p>
                  </a:txBody>
                  <a:tcPr/>
                </a:tc>
                <a:tc>
                  <a:txBody>
                    <a:bodyPr/>
                    <a:lstStyle/>
                    <a:p>
                      <a:r>
                        <a:rPr lang="en-ZA" dirty="0">
                          <a:latin typeface="Calibri" panose="020F0502020204030204" pitchFamily="34" charset="0"/>
                          <a:cs typeface="Calibri" panose="020F0502020204030204" pitchFamily="34" charset="0"/>
                        </a:rPr>
                        <a:t>6 650+ 3% of taxable turnover</a:t>
                      </a:r>
                    </a:p>
                  </a:txBody>
                  <a:tcPr/>
                </a:tc>
                <a:extLst>
                  <a:ext uri="{0D108BD9-81ED-4DB2-BD59-A6C34878D82A}">
                    <a16:rowId xmlns:a16="http://schemas.microsoft.com/office/drawing/2014/main" val="2876506962"/>
                  </a:ext>
                </a:extLst>
              </a:tr>
            </a:tbl>
          </a:graphicData>
        </a:graphic>
      </p:graphicFrame>
    </p:spTree>
    <p:extLst>
      <p:ext uri="{BB962C8B-B14F-4D97-AF65-F5344CB8AC3E}">
        <p14:creationId xmlns:p14="http://schemas.microsoft.com/office/powerpoint/2010/main" val="1123545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41993" y="6429826"/>
            <a:ext cx="45679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4" name="Group 129">
            <a:extLst>
              <a:ext uri="{FF2B5EF4-FFF2-40B4-BE49-F238E27FC236}">
                <a16:creationId xmlns:a16="http://schemas.microsoft.com/office/drawing/2014/main" id="{6927DB8A-B5D6-4A12-A0C2-1EC10D868B82}"/>
              </a:ext>
            </a:extLst>
          </p:cNvPr>
          <p:cNvGraphicFramePr>
            <a:graphicFrameLocks/>
          </p:cNvGraphicFramePr>
          <p:nvPr/>
        </p:nvGraphicFramePr>
        <p:xfrm>
          <a:off x="320848" y="1865024"/>
          <a:ext cx="8436654" cy="4374758"/>
        </p:xfrm>
        <a:graphic>
          <a:graphicData uri="http://schemas.openxmlformats.org/drawingml/2006/table">
            <a:tbl>
              <a:tblPr>
                <a:tableStyleId>{22838BEF-8BB2-4498-84A7-C5851F593DF1}</a:tableStyleId>
              </a:tblPr>
              <a:tblGrid>
                <a:gridCol w="1642893">
                  <a:extLst>
                    <a:ext uri="{9D8B030D-6E8A-4147-A177-3AD203B41FA5}">
                      <a16:colId xmlns:a16="http://schemas.microsoft.com/office/drawing/2014/main" val="20000"/>
                    </a:ext>
                  </a:extLst>
                </a:gridCol>
                <a:gridCol w="1659805">
                  <a:extLst>
                    <a:ext uri="{9D8B030D-6E8A-4147-A177-3AD203B41FA5}">
                      <a16:colId xmlns:a16="http://schemas.microsoft.com/office/drawing/2014/main" val="20001"/>
                    </a:ext>
                  </a:extLst>
                </a:gridCol>
                <a:gridCol w="1494796">
                  <a:extLst>
                    <a:ext uri="{9D8B030D-6E8A-4147-A177-3AD203B41FA5}">
                      <a16:colId xmlns:a16="http://schemas.microsoft.com/office/drawing/2014/main" val="20002"/>
                    </a:ext>
                  </a:extLst>
                </a:gridCol>
                <a:gridCol w="1368611">
                  <a:extLst>
                    <a:ext uri="{9D8B030D-6E8A-4147-A177-3AD203B41FA5}">
                      <a16:colId xmlns:a16="http://schemas.microsoft.com/office/drawing/2014/main" val="20003"/>
                    </a:ext>
                  </a:extLst>
                </a:gridCol>
                <a:gridCol w="1048298">
                  <a:extLst>
                    <a:ext uri="{9D8B030D-6E8A-4147-A177-3AD203B41FA5}">
                      <a16:colId xmlns:a16="http://schemas.microsoft.com/office/drawing/2014/main" val="20004"/>
                    </a:ext>
                  </a:extLst>
                </a:gridCol>
                <a:gridCol w="1222251">
                  <a:extLst>
                    <a:ext uri="{9D8B030D-6E8A-4147-A177-3AD203B41FA5}">
                      <a16:colId xmlns:a16="http://schemas.microsoft.com/office/drawing/2014/main" val="20006"/>
                    </a:ext>
                  </a:extLst>
                </a:gridCol>
              </a:tblGrid>
              <a:tr h="7705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GB"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ZA" sz="1200" b="1" u="sng" strike="noStrike" cap="none" normalizeH="0" baseline="0" dirty="0">
                          <a:ln>
                            <a:noFill/>
                          </a:ln>
                          <a:effectLst/>
                        </a:rPr>
                        <a:t>Taxable Income PIT </a:t>
                      </a:r>
                      <a:endParaRPr kumimoji="0" lang="en-US" sz="1200" b="1" i="0" u="sng"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ZA" sz="1200" b="1" u="sng" strike="noStrike" cap="none" normalizeH="0" baseline="0" dirty="0">
                          <a:ln>
                            <a:noFill/>
                          </a:ln>
                          <a:effectLst/>
                        </a:rPr>
                        <a:t>Taxable Income </a:t>
                      </a:r>
                    </a:p>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ZA" sz="1200" b="1" u="sng" strike="noStrike" cap="none" normalizeH="0" baseline="0" dirty="0">
                          <a:ln>
                            <a:noFill/>
                          </a:ln>
                          <a:effectLst/>
                        </a:rPr>
                        <a:t>Company</a:t>
                      </a:r>
                      <a:endParaRPr kumimoji="0" lang="en-US" sz="1200" b="1" i="0" u="sng"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ZA" sz="1200" b="1" u="sng" strike="noStrike" cap="none" normalizeH="0" baseline="0" dirty="0">
                          <a:ln>
                            <a:noFill/>
                          </a:ln>
                          <a:effectLst/>
                        </a:rPr>
                        <a:t>Taxable Income</a:t>
                      </a:r>
                    </a:p>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ZA" sz="1200" b="1" u="sng" strike="noStrike" cap="none" normalizeH="0" baseline="0" dirty="0">
                          <a:ln>
                            <a:noFill/>
                          </a:ln>
                          <a:effectLst/>
                        </a:rPr>
                        <a:t>Company SBC</a:t>
                      </a:r>
                      <a:endParaRPr kumimoji="0" lang="en-US" sz="1200" b="1" i="0" u="sng"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ZA" sz="1200" b="1" u="sng" strike="noStrike" cap="none" normalizeH="0" baseline="0" dirty="0">
                          <a:ln>
                            <a:noFill/>
                          </a:ln>
                          <a:effectLst/>
                        </a:rPr>
                        <a:t>Turnover Tax</a:t>
                      </a:r>
                      <a:endParaRPr kumimoji="0" lang="en-US" sz="1200" b="1" i="0" u="sng"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ZA" sz="1200" b="1" u="sng" strike="noStrike" cap="none" normalizeH="0" baseline="0" dirty="0">
                          <a:ln>
                            <a:noFill/>
                          </a:ln>
                          <a:effectLst/>
                        </a:rPr>
                        <a:t>Amount Due</a:t>
                      </a:r>
                      <a:endParaRPr kumimoji="0" lang="en-US" sz="1200" b="1" i="0" u="sng"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0"/>
                  </a:ext>
                </a:extLst>
              </a:tr>
              <a:tr h="986075">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ZA" sz="1200" b="1" u="none" strike="noStrike" cap="none" normalizeH="0" baseline="0" dirty="0">
                          <a:ln>
                            <a:noFill/>
                          </a:ln>
                          <a:effectLst/>
                        </a:rPr>
                        <a:t>Sole Proprietor</a:t>
                      </a:r>
                      <a:endParaRPr kumimoji="0" lang="en-US"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US" sz="1000" b="0" i="0" u="none" strike="noStrike" cap="none" normalizeH="0" baseline="0" dirty="0">
                          <a:ln>
                            <a:noFill/>
                          </a:ln>
                          <a:solidFill>
                            <a:schemeClr val="tx1"/>
                          </a:solidFill>
                          <a:effectLst/>
                          <a:latin typeface="Arial" charset="0"/>
                        </a:rPr>
                        <a:t>70 532 + 31% of </a:t>
                      </a:r>
                    </a:p>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US" sz="1000" b="0" i="0" u="none" strike="noStrike" cap="none" normalizeH="0" baseline="0" dirty="0">
                          <a:ln>
                            <a:noFill/>
                          </a:ln>
                          <a:solidFill>
                            <a:schemeClr val="tx1"/>
                          </a:solidFill>
                          <a:effectLst/>
                          <a:latin typeface="Arial" charset="0"/>
                        </a:rPr>
                        <a:t>taxable income </a:t>
                      </a:r>
                    </a:p>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US" sz="1000" b="0" i="0" u="none" strike="noStrike" cap="none" normalizeH="0" baseline="0" dirty="0">
                          <a:ln>
                            <a:noFill/>
                          </a:ln>
                          <a:solidFill>
                            <a:schemeClr val="tx1"/>
                          </a:solidFill>
                          <a:effectLst/>
                          <a:latin typeface="Arial" charset="0"/>
                        </a:rPr>
                        <a:t> above              </a:t>
                      </a:r>
                    </a:p>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US" sz="1000" b="0" i="0" u="none" strike="noStrike" cap="none" normalizeH="0" baseline="0" dirty="0">
                          <a:ln>
                            <a:noFill/>
                          </a:ln>
                          <a:solidFill>
                            <a:schemeClr val="tx1"/>
                          </a:solidFill>
                          <a:effectLst/>
                          <a:latin typeface="Arial" charset="0"/>
                        </a:rPr>
                        <a:t> R 337 800</a:t>
                      </a: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endParaRPr kumimoji="0" lang="en-GB"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endParaRPr kumimoji="0" lang="en-GB"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endParaRPr kumimoji="0" lang="en-GB"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US" sz="1200" u="none" strike="noStrike" cap="none" normalizeH="0" baseline="0" dirty="0">
                          <a:ln>
                            <a:noFill/>
                          </a:ln>
                          <a:effectLst/>
                        </a:rPr>
                        <a:t>R 96 014</a:t>
                      </a:r>
                      <a:endParaRPr kumimoji="0" lang="en-US" sz="12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1"/>
                  </a:ext>
                </a:extLst>
              </a:tr>
              <a:tr h="549497">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ZA" sz="1200" b="1" u="none" strike="noStrike" cap="none" normalizeH="0" baseline="0" dirty="0">
                          <a:ln>
                            <a:noFill/>
                          </a:ln>
                          <a:effectLst/>
                        </a:rPr>
                        <a:t>Company</a:t>
                      </a:r>
                      <a:endParaRPr kumimoji="0" lang="en-US"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endParaRPr kumimoji="0" lang="en-GB"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US" sz="1000" b="0" i="0" u="none" strike="noStrike" cap="none" normalizeH="0" baseline="0" dirty="0">
                          <a:ln>
                            <a:noFill/>
                          </a:ln>
                          <a:solidFill>
                            <a:schemeClr val="tx1"/>
                          </a:solidFill>
                          <a:effectLst/>
                          <a:latin typeface="Arial" charset="0"/>
                        </a:rPr>
                        <a:t>420 000 X 28%</a:t>
                      </a: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endParaRPr kumimoji="0" lang="en-GB"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endParaRPr kumimoji="0" lang="en-GB"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US" sz="1200" u="none" strike="noStrike" cap="none" normalizeH="0" baseline="0" dirty="0">
                          <a:ln>
                            <a:noFill/>
                          </a:ln>
                          <a:effectLst/>
                        </a:rPr>
                        <a:t>R 117 600</a:t>
                      </a:r>
                      <a:endParaRPr kumimoji="0" lang="en-US" sz="12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2"/>
                  </a:ext>
                </a:extLst>
              </a:tr>
              <a:tr h="931293">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ZA" sz="1200" b="1" u="none" strike="noStrike" cap="none" normalizeH="0" baseline="0" dirty="0">
                          <a:ln>
                            <a:noFill/>
                          </a:ln>
                          <a:effectLst/>
                        </a:rPr>
                        <a:t>Company SBC</a:t>
                      </a:r>
                      <a:endParaRPr kumimoji="0" lang="en-US"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endParaRPr kumimoji="0" lang="en-GB"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endParaRPr kumimoji="0" lang="en-GB"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US" sz="1000" b="0" i="0" u="none" strike="noStrike" cap="none" normalizeH="0" baseline="0" dirty="0">
                          <a:ln>
                            <a:noFill/>
                          </a:ln>
                          <a:solidFill>
                            <a:schemeClr val="tx1"/>
                          </a:solidFill>
                          <a:effectLst/>
                          <a:latin typeface="Arial" charset="0"/>
                        </a:rPr>
                        <a:t>19 439 + 21% of taxable income above               </a:t>
                      </a:r>
                    </a:p>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US" sz="1000" b="0" i="0" u="none" strike="noStrike" cap="none" normalizeH="0" baseline="0" dirty="0">
                          <a:ln>
                            <a:noFill/>
                          </a:ln>
                          <a:solidFill>
                            <a:schemeClr val="tx1"/>
                          </a:solidFill>
                          <a:effectLst/>
                          <a:latin typeface="Arial" charset="0"/>
                        </a:rPr>
                        <a:t> R 365 000</a:t>
                      </a: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endParaRPr kumimoji="0" lang="en-GB"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US" sz="1200" u="none" strike="noStrike" cap="none" normalizeH="0" baseline="0" dirty="0">
                          <a:ln>
                            <a:noFill/>
                          </a:ln>
                          <a:effectLst/>
                        </a:rPr>
                        <a:t>R 30 989</a:t>
                      </a:r>
                      <a:endParaRPr kumimoji="0" lang="en-US" sz="12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3"/>
                  </a:ext>
                </a:extLst>
              </a:tr>
              <a:tr h="812736">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US" sz="1200" b="1" u="none" strike="noStrike" cap="none" normalizeH="0" baseline="0" dirty="0">
                          <a:ln>
                            <a:noFill/>
                          </a:ln>
                          <a:effectLst/>
                        </a:rPr>
                        <a:t>Turnover Tax</a:t>
                      </a:r>
                      <a:endParaRPr kumimoji="0" lang="en-US"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endParaRPr kumimoji="0" lang="en-GB"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endParaRPr kumimoji="0" lang="en-GB"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endParaRPr kumimoji="0" lang="en-GB" sz="1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US" sz="1000" b="0" i="0" u="none" strike="noStrike" cap="none" normalizeH="0" baseline="0" dirty="0">
                          <a:ln>
                            <a:noFill/>
                          </a:ln>
                          <a:solidFill>
                            <a:schemeClr val="tx1"/>
                          </a:solidFill>
                          <a:effectLst/>
                          <a:latin typeface="Arial" charset="0"/>
                        </a:rPr>
                        <a:t>R1650 + 2% of taxable turnover above       R500 000</a:t>
                      </a:r>
                    </a:p>
                  </a:txBody>
                  <a:tcPr horzOverflow="overflow"/>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itchFamily="2" charset="2"/>
                        <a:buNone/>
                        <a:tabLst/>
                      </a:pPr>
                      <a:r>
                        <a:rPr kumimoji="0" lang="en-US" sz="1200" u="none" strike="noStrike" cap="none" normalizeH="0" baseline="0" dirty="0">
                          <a:ln>
                            <a:noFill/>
                          </a:ln>
                          <a:effectLst/>
                        </a:rPr>
                        <a:t>R 3650</a:t>
                      </a:r>
                      <a:endParaRPr kumimoji="0" lang="en-US" sz="12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4"/>
                  </a:ext>
                </a:extLst>
              </a:tr>
            </a:tbl>
          </a:graphicData>
        </a:graphic>
      </p:graphicFrame>
      <p:sp>
        <p:nvSpPr>
          <p:cNvPr id="5" name="Title 1">
            <a:extLst>
              <a:ext uri="{FF2B5EF4-FFF2-40B4-BE49-F238E27FC236}">
                <a16:creationId xmlns:a16="http://schemas.microsoft.com/office/drawing/2014/main" id="{E7B0111B-4984-474E-B38E-4FE87A3416BB}"/>
              </a:ext>
            </a:extLst>
          </p:cNvPr>
          <p:cNvSpPr>
            <a:spLocks noGrp="1"/>
          </p:cNvSpPr>
          <p:nvPr>
            <p:ph type="title"/>
          </p:nvPr>
        </p:nvSpPr>
        <p:spPr>
          <a:xfrm>
            <a:off x="240240" y="84705"/>
            <a:ext cx="8517261" cy="581218"/>
          </a:xfrm>
        </p:spPr>
        <p:txBody>
          <a:bodyPr>
            <a:normAutofit fontScale="90000"/>
          </a:bodyPr>
          <a:lstStyle/>
          <a:p>
            <a:pPr>
              <a:lnSpc>
                <a:spcPct val="150000"/>
              </a:lnSpc>
            </a:pPr>
            <a:r>
              <a:rPr lang="en-US" dirty="0"/>
              <a:t>Tax Comparison</a:t>
            </a:r>
            <a:endParaRPr lang="en-US" b="1" dirty="0"/>
          </a:p>
        </p:txBody>
      </p:sp>
      <p:sp>
        <p:nvSpPr>
          <p:cNvPr id="6" name="Rectangle 5">
            <a:extLst>
              <a:ext uri="{FF2B5EF4-FFF2-40B4-BE49-F238E27FC236}">
                <a16:creationId xmlns:a16="http://schemas.microsoft.com/office/drawing/2014/main" id="{BECC7D8F-641D-4B16-A47F-CCD02F66CCA3}"/>
              </a:ext>
            </a:extLst>
          </p:cNvPr>
          <p:cNvSpPr/>
          <p:nvPr/>
        </p:nvSpPr>
        <p:spPr>
          <a:xfrm>
            <a:off x="320848" y="830425"/>
            <a:ext cx="8347169" cy="91147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rPr>
              <a:t>Example: Company A: Sales = R600 000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rPr>
              <a:t>	  	        Expenses = R180 000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rPr>
              <a:t>	  	        Taxable Income = R420 000</a:t>
            </a:r>
          </a:p>
        </p:txBody>
      </p:sp>
      <p:pic>
        <p:nvPicPr>
          <p:cNvPr id="8" name="Picture 2" descr="Example Stamp Images, Stock Photos &amp; Vectors | Shutterstock">
            <a:extLst>
              <a:ext uri="{FF2B5EF4-FFF2-40B4-BE49-F238E27FC236}">
                <a16:creationId xmlns:a16="http://schemas.microsoft.com/office/drawing/2014/main" id="{14007FB5-3EF1-4AB3-B218-44CB0826DF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969"/>
          <a:stretch/>
        </p:blipFill>
        <p:spPr bwMode="auto">
          <a:xfrm rot="21206864">
            <a:off x="315813" y="891110"/>
            <a:ext cx="1085492" cy="38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778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1A1C9-0F3D-208F-AD80-B2595E10EEF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915122C0-D32F-6D03-E68B-EBE5167B8C8B}"/>
              </a:ext>
            </a:extLst>
          </p:cNvPr>
          <p:cNvSpPr>
            <a:spLocks noGrp="1"/>
          </p:cNvSpPr>
          <p:nvPr>
            <p:ph type="body" sz="quarter" idx="11"/>
          </p:nvPr>
        </p:nvSpPr>
        <p:spPr/>
        <p:txBody>
          <a:bodyPr/>
          <a:lstStyle/>
          <a:p>
            <a:r>
              <a:rPr lang="en-GB" sz="1800" b="1" i="0" u="none" strike="noStrike" baseline="0" dirty="0">
                <a:solidFill>
                  <a:srgbClr val="000000"/>
                </a:solidFill>
                <a:latin typeface="Lato" panose="020F0502020204030203" pitchFamily="34" charset="0"/>
              </a:rPr>
              <a:t>Tax Return submission periods per tax type </a:t>
            </a:r>
          </a:p>
          <a:p>
            <a:endParaRPr lang="en-ZA" dirty="0"/>
          </a:p>
        </p:txBody>
      </p:sp>
      <p:sp>
        <p:nvSpPr>
          <p:cNvPr id="5" name="Text Placeholder 4">
            <a:extLst>
              <a:ext uri="{FF2B5EF4-FFF2-40B4-BE49-F238E27FC236}">
                <a16:creationId xmlns:a16="http://schemas.microsoft.com/office/drawing/2014/main" id="{2ABE4945-C8B7-76FB-C894-1392BD86FACD}"/>
              </a:ext>
            </a:extLst>
          </p:cNvPr>
          <p:cNvSpPr>
            <a:spLocks noGrp="1"/>
          </p:cNvSpPr>
          <p:nvPr>
            <p:ph type="body" sz="quarter" idx="12"/>
          </p:nvPr>
        </p:nvSpPr>
        <p:spPr>
          <a:xfrm>
            <a:off x="341312" y="1018988"/>
            <a:ext cx="8370886" cy="922947"/>
          </a:xfrm>
        </p:spPr>
        <p:txBody>
          <a:bodyPr>
            <a:normAutofit/>
          </a:bodyPr>
          <a:lstStyle/>
          <a:p>
            <a:r>
              <a:rPr lang="en-GB" sz="1800" b="0" i="0" u="none" strike="noStrike" baseline="0" dirty="0">
                <a:solidFill>
                  <a:srgbClr val="000000"/>
                </a:solidFill>
                <a:latin typeface="Lato" panose="020F0502020204030203" pitchFamily="34" charset="0"/>
              </a:rPr>
              <a:t>Whether as a self-employed individual or business, you are required to register your business with SARS, file your tax returns and pay the required taxes on time. </a:t>
            </a:r>
            <a:endParaRPr lang="en-ZA" dirty="0"/>
          </a:p>
        </p:txBody>
      </p:sp>
      <p:graphicFrame>
        <p:nvGraphicFramePr>
          <p:cNvPr id="6" name="Table 6">
            <a:extLst>
              <a:ext uri="{FF2B5EF4-FFF2-40B4-BE49-F238E27FC236}">
                <a16:creationId xmlns:a16="http://schemas.microsoft.com/office/drawing/2014/main" id="{48ADBC72-95E4-D932-70AE-B522B06B25D5}"/>
              </a:ext>
            </a:extLst>
          </p:cNvPr>
          <p:cNvGraphicFramePr>
            <a:graphicFrameLocks noGrp="1"/>
          </p:cNvGraphicFramePr>
          <p:nvPr/>
        </p:nvGraphicFramePr>
        <p:xfrm>
          <a:off x="341312" y="2272852"/>
          <a:ext cx="8605740" cy="3566160"/>
        </p:xfrm>
        <a:graphic>
          <a:graphicData uri="http://schemas.openxmlformats.org/drawingml/2006/table">
            <a:tbl>
              <a:tblPr firstRow="1" bandRow="1">
                <a:tableStyleId>{5C22544A-7EE6-4342-B048-85BDC9FD1C3A}</a:tableStyleId>
              </a:tblPr>
              <a:tblGrid>
                <a:gridCol w="2151435">
                  <a:extLst>
                    <a:ext uri="{9D8B030D-6E8A-4147-A177-3AD203B41FA5}">
                      <a16:colId xmlns:a16="http://schemas.microsoft.com/office/drawing/2014/main" val="1719151747"/>
                    </a:ext>
                  </a:extLst>
                </a:gridCol>
                <a:gridCol w="2151435">
                  <a:extLst>
                    <a:ext uri="{9D8B030D-6E8A-4147-A177-3AD203B41FA5}">
                      <a16:colId xmlns:a16="http://schemas.microsoft.com/office/drawing/2014/main" val="1552702105"/>
                    </a:ext>
                  </a:extLst>
                </a:gridCol>
                <a:gridCol w="1179843">
                  <a:extLst>
                    <a:ext uri="{9D8B030D-6E8A-4147-A177-3AD203B41FA5}">
                      <a16:colId xmlns:a16="http://schemas.microsoft.com/office/drawing/2014/main" val="1467875580"/>
                    </a:ext>
                  </a:extLst>
                </a:gridCol>
                <a:gridCol w="3123027">
                  <a:extLst>
                    <a:ext uri="{9D8B030D-6E8A-4147-A177-3AD203B41FA5}">
                      <a16:colId xmlns:a16="http://schemas.microsoft.com/office/drawing/2014/main" val="3173660338"/>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lt1"/>
                          </a:solidFill>
                          <a:latin typeface="+mn-lt"/>
                          <a:ea typeface="+mn-ea"/>
                          <a:cs typeface="+mn-cs"/>
                        </a:rPr>
                        <a:t>Tax type </a:t>
                      </a:r>
                      <a:r>
                        <a:rPr lang="en-ZA" sz="1800" b="0" i="0" u="none" strike="noStrike" kern="1200" baseline="0" dirty="0">
                          <a:solidFill>
                            <a:schemeClr val="lt1"/>
                          </a:solidFill>
                          <a:latin typeface="+mn-lt"/>
                          <a:ea typeface="+mn-ea"/>
                          <a:cs typeface="+mn-cs"/>
                        </a:rPr>
                        <a:t>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lt1"/>
                          </a:solidFill>
                          <a:latin typeface="+mn-lt"/>
                          <a:ea typeface="+mn-ea"/>
                          <a:cs typeface="+mn-cs"/>
                        </a:rPr>
                        <a:t>Submission frequency </a:t>
                      </a:r>
                      <a:r>
                        <a:rPr lang="en-ZA" sz="1800" b="0" i="0" u="none" strike="noStrike" kern="1200" baseline="0" dirty="0">
                          <a:solidFill>
                            <a:schemeClr val="lt1"/>
                          </a:solidFill>
                          <a:latin typeface="+mn-lt"/>
                          <a:ea typeface="+mn-ea"/>
                          <a:cs typeface="+mn-cs"/>
                        </a:rPr>
                        <a:t>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lt1"/>
                          </a:solidFill>
                          <a:latin typeface="+mn-lt"/>
                          <a:ea typeface="+mn-ea"/>
                          <a:cs typeface="+mn-cs"/>
                        </a:rPr>
                        <a:t>Tax Form </a:t>
                      </a:r>
                      <a:r>
                        <a:rPr lang="en-ZA" sz="1800" b="0" i="0" u="none" strike="noStrike" kern="1200" baseline="0" dirty="0">
                          <a:solidFill>
                            <a:schemeClr val="lt1"/>
                          </a:solidFill>
                          <a:latin typeface="+mn-lt"/>
                          <a:ea typeface="+mn-ea"/>
                          <a:cs typeface="+mn-cs"/>
                        </a:rPr>
                        <a:t>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lt1"/>
                          </a:solidFill>
                          <a:latin typeface="+mn-lt"/>
                          <a:ea typeface="+mn-ea"/>
                          <a:cs typeface="+mn-cs"/>
                        </a:rPr>
                        <a:t>Notes </a:t>
                      </a:r>
                      <a:r>
                        <a:rPr lang="en-ZA" sz="1800" b="0" i="0" u="none" strike="noStrike" kern="1200" baseline="0" dirty="0">
                          <a:solidFill>
                            <a:schemeClr val="lt1"/>
                          </a:solidFill>
                          <a:latin typeface="+mn-lt"/>
                          <a:ea typeface="+mn-ea"/>
                          <a:cs typeface="+mn-cs"/>
                        </a:rPr>
                        <a:t>	</a:t>
                      </a:r>
                    </a:p>
                    <a:p>
                      <a:endParaRPr lang="en-ZA" dirty="0"/>
                    </a:p>
                  </a:txBody>
                  <a:tcPr/>
                </a:tc>
                <a:extLst>
                  <a:ext uri="{0D108BD9-81ED-4DB2-BD59-A6C34878D82A}">
                    <a16:rowId xmlns:a16="http://schemas.microsoft.com/office/drawing/2014/main" val="703660907"/>
                  </a:ext>
                </a:extLst>
              </a:tr>
              <a:tr h="370840">
                <a:tc>
                  <a:txBody>
                    <a:bodyPr/>
                    <a:lstStyle/>
                    <a:p>
                      <a:r>
                        <a:rPr lang="en-ZA" sz="1400" dirty="0"/>
                        <a:t>Company</a:t>
                      </a:r>
                    </a:p>
                    <a:p>
                      <a:r>
                        <a:rPr lang="en-ZA" sz="1400" dirty="0"/>
                        <a:t>Income Tax</a:t>
                      </a:r>
                    </a:p>
                    <a:p>
                      <a:r>
                        <a:rPr lang="en-ZA" sz="1400" dirty="0"/>
                        <a:t>(CIT)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Once a year as per company’s financial year end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mn-lt"/>
                          <a:ea typeface="+mn-ea"/>
                          <a:cs typeface="+mn-cs"/>
                        </a:rPr>
                        <a:t>ITR14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The company has 12 months to submit the ITR14 after the financial year-end. The financial year end is indicated on the company registration certificate from CIPC </a:t>
                      </a:r>
                      <a:r>
                        <a:rPr lang="en-GB" sz="1800" b="0" i="0" u="none" strike="noStrike" kern="1200" baseline="0" dirty="0">
                          <a:solidFill>
                            <a:schemeClr val="dk1"/>
                          </a:solidFill>
                          <a:latin typeface="+mn-lt"/>
                          <a:ea typeface="+mn-ea"/>
                          <a:cs typeface="+mn-cs"/>
                        </a:rPr>
                        <a:t>	</a:t>
                      </a:r>
                    </a:p>
                    <a:p>
                      <a:endParaRPr lang="en-ZA" sz="1400" dirty="0"/>
                    </a:p>
                  </a:txBody>
                  <a:tcPr/>
                </a:tc>
                <a:extLst>
                  <a:ext uri="{0D108BD9-81ED-4DB2-BD59-A6C34878D82A}">
                    <a16:rowId xmlns:a16="http://schemas.microsoft.com/office/drawing/2014/main" val="25349189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Personal Income Tax (for self-employed individuals)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Once a year as announced by SARS during filing season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mn-lt"/>
                          <a:ea typeface="+mn-ea"/>
                          <a:cs typeface="+mn-cs"/>
                        </a:rPr>
                        <a:t>ITR12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Sole traders, self-employed and individuals in a partnership should declare their business income on their ITR12 </a:t>
                      </a:r>
                      <a:r>
                        <a:rPr lang="en-GB" sz="1800" b="0" i="0" u="none" strike="noStrike" kern="1200" baseline="0" dirty="0">
                          <a:solidFill>
                            <a:schemeClr val="dk1"/>
                          </a:solidFill>
                          <a:latin typeface="+mn-lt"/>
                          <a:ea typeface="+mn-ea"/>
                          <a:cs typeface="+mn-cs"/>
                        </a:rPr>
                        <a:t>	</a:t>
                      </a:r>
                    </a:p>
                    <a:p>
                      <a:endParaRPr lang="en-ZA" sz="1400" dirty="0"/>
                    </a:p>
                  </a:txBody>
                  <a:tcPr/>
                </a:tc>
                <a:extLst>
                  <a:ext uri="{0D108BD9-81ED-4DB2-BD59-A6C34878D82A}">
                    <a16:rowId xmlns:a16="http://schemas.microsoft.com/office/drawing/2014/main" val="3014154873"/>
                  </a:ext>
                </a:extLst>
              </a:tr>
            </a:tbl>
          </a:graphicData>
        </a:graphic>
      </p:graphicFrame>
      <p:sp>
        <p:nvSpPr>
          <p:cNvPr id="7" name="Title 1">
            <a:extLst>
              <a:ext uri="{FF2B5EF4-FFF2-40B4-BE49-F238E27FC236}">
                <a16:creationId xmlns:a16="http://schemas.microsoft.com/office/drawing/2014/main" id="{1833C3BF-874B-90F9-BF82-18E42DD033B0}"/>
              </a:ext>
            </a:extLst>
          </p:cNvPr>
          <p:cNvSpPr txBox="1">
            <a:spLocks/>
          </p:cNvSpPr>
          <p:nvPr/>
        </p:nvSpPr>
        <p:spPr>
          <a:xfrm>
            <a:off x="411955" y="170683"/>
            <a:ext cx="8229600" cy="634216"/>
          </a:xfrm>
          <a:prstGeom prst="rect">
            <a:avLst/>
          </a:prstGeom>
          <a:solidFill>
            <a:schemeClr val="accent1">
              <a:lumMod val="20000"/>
              <a:lumOff val="80000"/>
            </a:schemeClr>
          </a:solid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altLang="en-US" sz="3000" b="1" i="0" u="none" strike="noStrike" kern="1200" cap="none" spc="0" normalizeH="0" baseline="0" noProof="0" dirty="0">
                <a:ln>
                  <a:noFill/>
                </a:ln>
                <a:solidFill>
                  <a:srgbClr val="004C85"/>
                </a:solidFill>
                <a:effectLst/>
                <a:uLnTx/>
                <a:uFillTx/>
                <a:latin typeface="Arial" panose="020B0604020202020204"/>
                <a:ea typeface="+mj-ea"/>
                <a:cs typeface="+mj-cs"/>
              </a:rPr>
              <a:t>Tax Obligations</a:t>
            </a:r>
            <a:br>
              <a:rPr kumimoji="0" lang="en-ZA" altLang="en-US" sz="4000" b="1" i="0" u="none" strike="noStrike" kern="1200" cap="none" spc="0" normalizeH="0" baseline="0" noProof="0" dirty="0">
                <a:ln>
                  <a:noFill/>
                </a:ln>
                <a:solidFill>
                  <a:srgbClr val="004C85"/>
                </a:solidFill>
                <a:effectLst/>
                <a:uLnTx/>
                <a:uFillTx/>
                <a:latin typeface="Arial" panose="020B0604020202020204"/>
                <a:ea typeface="+mj-ea"/>
                <a:cs typeface="+mj-cs"/>
              </a:rPr>
            </a:br>
            <a:endParaRPr kumimoji="0" lang="en-US" sz="4000" b="1" i="0" u="none" strike="noStrike" kern="1200" cap="none" spc="0" normalizeH="0" baseline="0" noProof="0" dirty="0">
              <a:ln>
                <a:noFill/>
              </a:ln>
              <a:solidFill>
                <a:srgbClr val="004C85"/>
              </a:solidFill>
              <a:effectLst/>
              <a:uLnTx/>
              <a:uFillTx/>
              <a:latin typeface="Arial" panose="020B0604020202020204"/>
              <a:ea typeface="+mj-ea"/>
              <a:cs typeface="+mj-cs"/>
            </a:endParaRPr>
          </a:p>
        </p:txBody>
      </p:sp>
    </p:spTree>
    <p:extLst>
      <p:ext uri="{BB962C8B-B14F-4D97-AF65-F5344CB8AC3E}">
        <p14:creationId xmlns:p14="http://schemas.microsoft.com/office/powerpoint/2010/main" val="3476406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1A1C9-0F3D-208F-AD80-B2595E10EEF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915122C0-D32F-6D03-E68B-EBE5167B8C8B}"/>
              </a:ext>
            </a:extLst>
          </p:cNvPr>
          <p:cNvSpPr>
            <a:spLocks noGrp="1"/>
          </p:cNvSpPr>
          <p:nvPr>
            <p:ph type="body" sz="quarter" idx="11"/>
          </p:nvPr>
        </p:nvSpPr>
        <p:spPr/>
        <p:txBody>
          <a:bodyPr/>
          <a:lstStyle/>
          <a:p>
            <a:endParaRPr lang="en-ZA" dirty="0"/>
          </a:p>
        </p:txBody>
      </p:sp>
      <p:graphicFrame>
        <p:nvGraphicFramePr>
          <p:cNvPr id="6" name="Table 6">
            <a:extLst>
              <a:ext uri="{FF2B5EF4-FFF2-40B4-BE49-F238E27FC236}">
                <a16:creationId xmlns:a16="http://schemas.microsoft.com/office/drawing/2014/main" id="{48ADBC72-95E4-D932-70AE-B522B06B25D5}"/>
              </a:ext>
            </a:extLst>
          </p:cNvPr>
          <p:cNvGraphicFramePr>
            <a:graphicFrameLocks noGrp="1"/>
          </p:cNvGraphicFramePr>
          <p:nvPr/>
        </p:nvGraphicFramePr>
        <p:xfrm>
          <a:off x="130601" y="789304"/>
          <a:ext cx="8792307" cy="5303520"/>
        </p:xfrm>
        <a:graphic>
          <a:graphicData uri="http://schemas.openxmlformats.org/drawingml/2006/table">
            <a:tbl>
              <a:tblPr firstRow="1" bandRow="1">
                <a:tableStyleId>{5C22544A-7EE6-4342-B048-85BDC9FD1C3A}</a:tableStyleId>
              </a:tblPr>
              <a:tblGrid>
                <a:gridCol w="1585657">
                  <a:extLst>
                    <a:ext uri="{9D8B030D-6E8A-4147-A177-3AD203B41FA5}">
                      <a16:colId xmlns:a16="http://schemas.microsoft.com/office/drawing/2014/main" val="1719151747"/>
                    </a:ext>
                  </a:extLst>
                </a:gridCol>
                <a:gridCol w="2504050">
                  <a:extLst>
                    <a:ext uri="{9D8B030D-6E8A-4147-A177-3AD203B41FA5}">
                      <a16:colId xmlns:a16="http://schemas.microsoft.com/office/drawing/2014/main" val="1552702105"/>
                    </a:ext>
                  </a:extLst>
                </a:gridCol>
                <a:gridCol w="1209821">
                  <a:extLst>
                    <a:ext uri="{9D8B030D-6E8A-4147-A177-3AD203B41FA5}">
                      <a16:colId xmlns:a16="http://schemas.microsoft.com/office/drawing/2014/main" val="1467875580"/>
                    </a:ext>
                  </a:extLst>
                </a:gridCol>
                <a:gridCol w="3492779">
                  <a:extLst>
                    <a:ext uri="{9D8B030D-6E8A-4147-A177-3AD203B41FA5}">
                      <a16:colId xmlns:a16="http://schemas.microsoft.com/office/drawing/2014/main" val="3173660338"/>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lt1"/>
                          </a:solidFill>
                          <a:latin typeface="+mn-lt"/>
                          <a:ea typeface="+mn-ea"/>
                          <a:cs typeface="+mn-cs"/>
                        </a:rPr>
                        <a:t>Tax type </a:t>
                      </a:r>
                      <a:r>
                        <a:rPr lang="en-ZA" sz="1800" b="0" i="0" u="none" strike="noStrike" kern="1200" baseline="0" dirty="0">
                          <a:solidFill>
                            <a:schemeClr val="lt1"/>
                          </a:solidFill>
                          <a:latin typeface="+mn-lt"/>
                          <a:ea typeface="+mn-ea"/>
                          <a:cs typeface="+mn-cs"/>
                        </a:rPr>
                        <a:t>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lt1"/>
                          </a:solidFill>
                          <a:latin typeface="+mn-lt"/>
                          <a:ea typeface="+mn-ea"/>
                          <a:cs typeface="+mn-cs"/>
                        </a:rPr>
                        <a:t>Submission frequency </a:t>
                      </a:r>
                      <a:r>
                        <a:rPr lang="en-ZA" sz="1800" b="0" i="0" u="none" strike="noStrike" kern="1200" baseline="0" dirty="0">
                          <a:solidFill>
                            <a:schemeClr val="lt1"/>
                          </a:solidFill>
                          <a:latin typeface="+mn-lt"/>
                          <a:ea typeface="+mn-ea"/>
                          <a:cs typeface="+mn-cs"/>
                        </a:rPr>
                        <a:t>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lt1"/>
                          </a:solidFill>
                          <a:latin typeface="+mn-lt"/>
                          <a:ea typeface="+mn-ea"/>
                          <a:cs typeface="+mn-cs"/>
                        </a:rPr>
                        <a:t>Tax Form </a:t>
                      </a:r>
                      <a:r>
                        <a:rPr lang="en-ZA" sz="1800" b="0" i="0" u="none" strike="noStrike" kern="1200" baseline="0" dirty="0">
                          <a:solidFill>
                            <a:schemeClr val="lt1"/>
                          </a:solidFill>
                          <a:latin typeface="+mn-lt"/>
                          <a:ea typeface="+mn-ea"/>
                          <a:cs typeface="+mn-cs"/>
                        </a:rPr>
                        <a:t>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lt1"/>
                          </a:solidFill>
                          <a:latin typeface="+mn-lt"/>
                          <a:ea typeface="+mn-ea"/>
                          <a:cs typeface="+mn-cs"/>
                        </a:rPr>
                        <a:t>Notes </a:t>
                      </a:r>
                      <a:r>
                        <a:rPr lang="en-ZA" sz="1800" b="0" i="0" u="none" strike="noStrike" kern="1200" baseline="0" dirty="0">
                          <a:solidFill>
                            <a:schemeClr val="lt1"/>
                          </a:solidFill>
                          <a:latin typeface="+mn-lt"/>
                          <a:ea typeface="+mn-ea"/>
                          <a:cs typeface="+mn-cs"/>
                        </a:rPr>
                        <a:t>	</a:t>
                      </a:r>
                    </a:p>
                    <a:p>
                      <a:endParaRPr lang="en-ZA" dirty="0"/>
                    </a:p>
                  </a:txBody>
                  <a:tcPr/>
                </a:tc>
                <a:extLst>
                  <a:ext uri="{0D108BD9-81ED-4DB2-BD59-A6C34878D82A}">
                    <a16:rowId xmlns:a16="http://schemas.microsoft.com/office/drawing/2014/main" val="7036609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mn-lt"/>
                          <a:ea typeface="+mn-ea"/>
                          <a:cs typeface="+mn-cs"/>
                        </a:rPr>
                        <a:t>VAT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Every two (2) months before the 25th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mn-lt"/>
                          <a:ea typeface="+mn-ea"/>
                          <a:cs typeface="+mn-cs"/>
                        </a:rPr>
                        <a:t>VAT201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The period will be allocated at registration and some companies may be required to submit every month 	</a:t>
                      </a:r>
                    </a:p>
                    <a:p>
                      <a:endParaRPr lang="en-ZA" sz="1400" dirty="0"/>
                    </a:p>
                  </a:txBody>
                  <a:tcPr/>
                </a:tc>
                <a:extLst>
                  <a:ext uri="{0D108BD9-81ED-4DB2-BD59-A6C34878D82A}">
                    <a16:rowId xmlns:a16="http://schemas.microsoft.com/office/drawing/2014/main" val="3465684028"/>
                  </a:ext>
                </a:extLst>
              </a:tr>
              <a:tr h="477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mn-lt"/>
                          <a:ea typeface="+mn-ea"/>
                          <a:cs typeface="+mn-cs"/>
                        </a:rPr>
                        <a:t>PAYE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Monthly on or before the 7th </a:t>
                      </a:r>
                      <a:r>
                        <a:rPr lang="en-GB" sz="1800" b="0" i="0" u="none" strike="noStrike" kern="1200" baseline="0" dirty="0">
                          <a:solidFill>
                            <a:schemeClr val="dk1"/>
                          </a:solidFill>
                          <a:latin typeface="+mn-lt"/>
                          <a:ea typeface="+mn-ea"/>
                          <a:cs typeface="+mn-cs"/>
                        </a:rPr>
                        <a:t>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mn-lt"/>
                          <a:ea typeface="+mn-ea"/>
                          <a:cs typeface="+mn-cs"/>
                        </a:rPr>
                        <a:t>EMP201</a:t>
                      </a:r>
                      <a:r>
                        <a:rPr lang="en-ZA" sz="1800" b="0" i="0" u="none" strike="noStrike" kern="1200" baseline="0" dirty="0">
                          <a:solidFill>
                            <a:schemeClr val="dk1"/>
                          </a:solidFill>
                          <a:latin typeface="+mn-lt"/>
                          <a:ea typeface="+mn-ea"/>
                          <a:cs typeface="+mn-cs"/>
                        </a:rPr>
                        <a:t>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The submission is due within seven (7) days after the month the tax was deducted from the employee. </a:t>
                      </a:r>
                      <a:r>
                        <a:rPr lang="en-GB" sz="1800" b="0" i="0" u="none" strike="noStrike" kern="1200" baseline="0" dirty="0">
                          <a:solidFill>
                            <a:schemeClr val="dk1"/>
                          </a:solidFill>
                          <a:latin typeface="+mn-lt"/>
                          <a:ea typeface="+mn-ea"/>
                          <a:cs typeface="+mn-cs"/>
                        </a:rPr>
                        <a:t>	</a:t>
                      </a:r>
                    </a:p>
                    <a:p>
                      <a:endParaRPr lang="en-ZA" sz="1400" dirty="0"/>
                    </a:p>
                  </a:txBody>
                  <a:tcPr/>
                </a:tc>
                <a:extLst>
                  <a:ext uri="{0D108BD9-81ED-4DB2-BD59-A6C34878D82A}">
                    <a16:rowId xmlns:a16="http://schemas.microsoft.com/office/drawing/2014/main" val="5416410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mn-lt"/>
                          <a:ea typeface="+mn-ea"/>
                          <a:cs typeface="+mn-cs"/>
                        </a:rPr>
                        <a:t>Provisional Tax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mn-lt"/>
                          <a:ea typeface="+mn-ea"/>
                          <a:cs typeface="+mn-cs"/>
                        </a:rPr>
                        <a:t>Twice a year </a:t>
                      </a:r>
                      <a:r>
                        <a:rPr lang="en-ZA" sz="1800" b="0" i="0" u="none" strike="noStrike" kern="1200" baseline="0" dirty="0">
                          <a:solidFill>
                            <a:schemeClr val="dk1"/>
                          </a:solidFill>
                          <a:latin typeface="+mn-lt"/>
                          <a:ea typeface="+mn-ea"/>
                          <a:cs typeface="+mn-cs"/>
                        </a:rPr>
                        <a:t>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mn-lt"/>
                          <a:ea typeface="+mn-ea"/>
                          <a:cs typeface="+mn-cs"/>
                        </a:rPr>
                        <a:t>IRP6 </a:t>
                      </a:r>
                      <a:r>
                        <a:rPr lang="en-ZA" sz="1800" b="0" i="0" u="none" strike="noStrike" kern="1200" baseline="0" dirty="0">
                          <a:solidFill>
                            <a:schemeClr val="dk1"/>
                          </a:solidFill>
                          <a:latin typeface="+mn-lt"/>
                          <a:ea typeface="+mn-ea"/>
                          <a:cs typeface="+mn-cs"/>
                        </a:rPr>
                        <a:t>	</a:t>
                      </a:r>
                    </a:p>
                    <a:p>
                      <a:endParaRPr lang="en-ZA" sz="1400" dirty="0"/>
                    </a:p>
                  </a:txBody>
                  <a:tcPr/>
                </a:tc>
                <a:tc>
                  <a:txBody>
                    <a:bodyPr/>
                    <a:lstStyle/>
                    <a:p>
                      <a:r>
                        <a:rPr lang="en-GB" sz="1400" dirty="0"/>
                        <a:t>For companies: The first submission is due six (6)</a:t>
                      </a:r>
                    </a:p>
                    <a:p>
                      <a:r>
                        <a:rPr lang="en-GB" sz="1400" dirty="0"/>
                        <a:t>months from the start of the financial year. The second</a:t>
                      </a:r>
                    </a:p>
                    <a:p>
                      <a:r>
                        <a:rPr lang="en-GB" sz="1400" dirty="0"/>
                        <a:t>submission is due at the end of your financial year.</a:t>
                      </a:r>
                    </a:p>
                    <a:p>
                      <a:r>
                        <a:rPr lang="en-GB" sz="1400" dirty="0"/>
                        <a:t>For individuals: the first submission is due on 30 August</a:t>
                      </a:r>
                    </a:p>
                    <a:p>
                      <a:r>
                        <a:rPr lang="en-GB" sz="1400" dirty="0"/>
                        <a:t>and second submission is due 28/9 February of each</a:t>
                      </a:r>
                    </a:p>
                    <a:p>
                      <a:r>
                        <a:rPr lang="en-GB" sz="1400" dirty="0"/>
                        <a:t>year.</a:t>
                      </a:r>
                      <a:endParaRPr lang="en-ZA" sz="1400" dirty="0"/>
                    </a:p>
                  </a:txBody>
                  <a:tcPr/>
                </a:tc>
                <a:extLst>
                  <a:ext uri="{0D108BD9-81ED-4DB2-BD59-A6C34878D82A}">
                    <a16:rowId xmlns:a16="http://schemas.microsoft.com/office/drawing/2014/main" val="2669418637"/>
                  </a:ext>
                </a:extLst>
              </a:tr>
            </a:tbl>
          </a:graphicData>
        </a:graphic>
      </p:graphicFrame>
      <p:sp>
        <p:nvSpPr>
          <p:cNvPr id="11" name="Title 1">
            <a:extLst>
              <a:ext uri="{FF2B5EF4-FFF2-40B4-BE49-F238E27FC236}">
                <a16:creationId xmlns:a16="http://schemas.microsoft.com/office/drawing/2014/main" id="{3CDE57E0-9B55-28FE-660E-B85CC8C299E6}"/>
              </a:ext>
            </a:extLst>
          </p:cNvPr>
          <p:cNvSpPr txBox="1">
            <a:spLocks noGrp="1"/>
          </p:cNvSpPr>
          <p:nvPr>
            <p:ph type="title"/>
          </p:nvPr>
        </p:nvSpPr>
        <p:spPr>
          <a:xfrm>
            <a:off x="130600" y="186395"/>
            <a:ext cx="8792307" cy="531813"/>
          </a:xfrm>
          <a:prstGeom prst="rect">
            <a:avLst/>
          </a:prstGeom>
          <a:solidFill>
            <a:schemeClr val="accent1">
              <a:lumMod val="20000"/>
              <a:lumOff val="80000"/>
            </a:schemeClr>
          </a:solid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altLang="en-US" dirty="0"/>
              <a:t>Tax Obligations</a:t>
            </a:r>
            <a:br>
              <a:rPr lang="en-ZA" altLang="en-US" sz="4000" dirty="0"/>
            </a:br>
            <a:endParaRPr lang="en-US" sz="4000" dirty="0"/>
          </a:p>
        </p:txBody>
      </p:sp>
    </p:spTree>
    <p:extLst>
      <p:ext uri="{BB962C8B-B14F-4D97-AF65-F5344CB8AC3E}">
        <p14:creationId xmlns:p14="http://schemas.microsoft.com/office/powerpoint/2010/main" val="878441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1A1C9-0F3D-208F-AD80-B2595E10EEF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6" name="Table 6">
            <a:extLst>
              <a:ext uri="{FF2B5EF4-FFF2-40B4-BE49-F238E27FC236}">
                <a16:creationId xmlns:a16="http://schemas.microsoft.com/office/drawing/2014/main" id="{48ADBC72-95E4-D932-70AE-B522B06B25D5}"/>
              </a:ext>
            </a:extLst>
          </p:cNvPr>
          <p:cNvGraphicFramePr>
            <a:graphicFrameLocks noGrp="1"/>
          </p:cNvGraphicFramePr>
          <p:nvPr/>
        </p:nvGraphicFramePr>
        <p:xfrm>
          <a:off x="130601" y="789304"/>
          <a:ext cx="8792307" cy="3566160"/>
        </p:xfrm>
        <a:graphic>
          <a:graphicData uri="http://schemas.openxmlformats.org/drawingml/2006/table">
            <a:tbl>
              <a:tblPr firstRow="1" bandRow="1">
                <a:tableStyleId>{5C22544A-7EE6-4342-B048-85BDC9FD1C3A}</a:tableStyleId>
              </a:tblPr>
              <a:tblGrid>
                <a:gridCol w="1585657">
                  <a:extLst>
                    <a:ext uri="{9D8B030D-6E8A-4147-A177-3AD203B41FA5}">
                      <a16:colId xmlns:a16="http://schemas.microsoft.com/office/drawing/2014/main" val="1719151747"/>
                    </a:ext>
                  </a:extLst>
                </a:gridCol>
                <a:gridCol w="2504050">
                  <a:extLst>
                    <a:ext uri="{9D8B030D-6E8A-4147-A177-3AD203B41FA5}">
                      <a16:colId xmlns:a16="http://schemas.microsoft.com/office/drawing/2014/main" val="1552702105"/>
                    </a:ext>
                  </a:extLst>
                </a:gridCol>
                <a:gridCol w="1209821">
                  <a:extLst>
                    <a:ext uri="{9D8B030D-6E8A-4147-A177-3AD203B41FA5}">
                      <a16:colId xmlns:a16="http://schemas.microsoft.com/office/drawing/2014/main" val="1467875580"/>
                    </a:ext>
                  </a:extLst>
                </a:gridCol>
                <a:gridCol w="3492779">
                  <a:extLst>
                    <a:ext uri="{9D8B030D-6E8A-4147-A177-3AD203B41FA5}">
                      <a16:colId xmlns:a16="http://schemas.microsoft.com/office/drawing/2014/main" val="3173660338"/>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lt1"/>
                          </a:solidFill>
                          <a:latin typeface="+mn-lt"/>
                          <a:ea typeface="+mn-ea"/>
                          <a:cs typeface="+mn-cs"/>
                        </a:rPr>
                        <a:t>Tax type </a:t>
                      </a:r>
                      <a:r>
                        <a:rPr lang="en-ZA" sz="1800" b="0" i="0" u="none" strike="noStrike" kern="1200" baseline="0" dirty="0">
                          <a:solidFill>
                            <a:schemeClr val="lt1"/>
                          </a:solidFill>
                          <a:latin typeface="+mn-lt"/>
                          <a:ea typeface="+mn-ea"/>
                          <a:cs typeface="+mn-cs"/>
                        </a:rPr>
                        <a:t>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lt1"/>
                          </a:solidFill>
                          <a:latin typeface="+mn-lt"/>
                          <a:ea typeface="+mn-ea"/>
                          <a:cs typeface="+mn-cs"/>
                        </a:rPr>
                        <a:t>Submission frequency </a:t>
                      </a:r>
                      <a:r>
                        <a:rPr lang="en-ZA" sz="1800" b="0" i="0" u="none" strike="noStrike" kern="1200" baseline="0" dirty="0">
                          <a:solidFill>
                            <a:schemeClr val="lt1"/>
                          </a:solidFill>
                          <a:latin typeface="+mn-lt"/>
                          <a:ea typeface="+mn-ea"/>
                          <a:cs typeface="+mn-cs"/>
                        </a:rPr>
                        <a:t>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lt1"/>
                          </a:solidFill>
                          <a:latin typeface="+mn-lt"/>
                          <a:ea typeface="+mn-ea"/>
                          <a:cs typeface="+mn-cs"/>
                        </a:rPr>
                        <a:t>Tax Form </a:t>
                      </a:r>
                      <a:r>
                        <a:rPr lang="en-ZA" sz="1800" b="0" i="0" u="none" strike="noStrike" kern="1200" baseline="0" dirty="0">
                          <a:solidFill>
                            <a:schemeClr val="lt1"/>
                          </a:solidFill>
                          <a:latin typeface="+mn-lt"/>
                          <a:ea typeface="+mn-ea"/>
                          <a:cs typeface="+mn-cs"/>
                        </a:rPr>
                        <a:t>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lt1"/>
                          </a:solidFill>
                          <a:latin typeface="+mn-lt"/>
                          <a:ea typeface="+mn-ea"/>
                          <a:cs typeface="+mn-cs"/>
                        </a:rPr>
                        <a:t>Notes </a:t>
                      </a:r>
                      <a:r>
                        <a:rPr lang="en-ZA" sz="1800" b="0" i="0" u="none" strike="noStrike" kern="1200" baseline="0" dirty="0">
                          <a:solidFill>
                            <a:schemeClr val="lt1"/>
                          </a:solidFill>
                          <a:latin typeface="+mn-lt"/>
                          <a:ea typeface="+mn-ea"/>
                          <a:cs typeface="+mn-cs"/>
                        </a:rPr>
                        <a:t>	</a:t>
                      </a:r>
                    </a:p>
                    <a:p>
                      <a:endParaRPr lang="en-ZA" dirty="0"/>
                    </a:p>
                  </a:txBody>
                  <a:tcPr/>
                </a:tc>
                <a:extLst>
                  <a:ext uri="{0D108BD9-81ED-4DB2-BD59-A6C34878D82A}">
                    <a16:rowId xmlns:a16="http://schemas.microsoft.com/office/drawing/2014/main" val="7036609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mn-lt"/>
                          <a:ea typeface="+mn-ea"/>
                          <a:cs typeface="+mn-cs"/>
                        </a:rPr>
                        <a:t>Turnover Tax </a:t>
                      </a:r>
                      <a:r>
                        <a:rPr lang="en-ZA" sz="1800" b="0" i="0" u="none" strike="noStrike" kern="1200" baseline="0" dirty="0">
                          <a:solidFill>
                            <a:schemeClr val="dk1"/>
                          </a:solidFill>
                          <a:latin typeface="+mn-lt"/>
                          <a:ea typeface="+mn-ea"/>
                          <a:cs typeface="+mn-cs"/>
                        </a:rPr>
                        <a:t>	</a:t>
                      </a:r>
                    </a:p>
                    <a:p>
                      <a:endParaRPr lang="en-ZA" sz="1400" dirty="0"/>
                    </a:p>
                  </a:txBody>
                  <a:tcPr/>
                </a:tc>
                <a:tc>
                  <a:txBody>
                    <a:bodyPr/>
                    <a:lstStyle/>
                    <a:p>
                      <a:r>
                        <a:rPr lang="en-ZA" sz="1400" dirty="0"/>
                        <a:t>Once a year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mn-lt"/>
                          <a:ea typeface="+mn-ea"/>
                          <a:cs typeface="+mn-cs"/>
                        </a:rPr>
                        <a:t>TT03 </a:t>
                      </a:r>
                      <a:r>
                        <a:rPr lang="en-ZA" sz="1800" b="0" i="0" u="none" strike="noStrike" kern="1200" baseline="0" dirty="0">
                          <a:solidFill>
                            <a:schemeClr val="dk1"/>
                          </a:solidFill>
                          <a:latin typeface="+mn-lt"/>
                          <a:ea typeface="+mn-ea"/>
                          <a:cs typeface="+mn-cs"/>
                        </a:rPr>
                        <a:t>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The submission of turnover tax returns is done once a year in line with the company’s financial year-end or submission of the annual income tax returns, between 1 July and 31 January of the following year for individuals. </a:t>
                      </a:r>
                      <a:r>
                        <a:rPr lang="en-GB" sz="1800" b="0" i="0" u="none" strike="noStrike" kern="1200" baseline="0" dirty="0">
                          <a:solidFill>
                            <a:schemeClr val="dk1"/>
                          </a:solidFill>
                          <a:latin typeface="+mn-lt"/>
                          <a:ea typeface="+mn-ea"/>
                          <a:cs typeface="+mn-cs"/>
                        </a:rPr>
                        <a:t>	</a:t>
                      </a:r>
                    </a:p>
                    <a:p>
                      <a:endParaRPr lang="en-ZA" sz="1400" dirty="0"/>
                    </a:p>
                  </a:txBody>
                  <a:tcPr/>
                </a:tc>
                <a:extLst>
                  <a:ext uri="{0D108BD9-81ED-4DB2-BD59-A6C34878D82A}">
                    <a16:rowId xmlns:a16="http://schemas.microsoft.com/office/drawing/2014/main" val="3465684028"/>
                  </a:ext>
                </a:extLst>
              </a:tr>
              <a:tr h="477773">
                <a:tc>
                  <a:txBody>
                    <a:bodyPr/>
                    <a:lstStyle/>
                    <a:p>
                      <a:r>
                        <a:rPr lang="en-ZA" sz="1400" b="0" i="0" u="none" strike="noStrike" kern="1200" baseline="0" dirty="0">
                          <a:solidFill>
                            <a:schemeClr val="dk1"/>
                          </a:solidFill>
                          <a:latin typeface="+mn-lt"/>
                          <a:ea typeface="+mn-ea"/>
                          <a:cs typeface="+mn-cs"/>
                        </a:rPr>
                        <a:t>Employer </a:t>
                      </a:r>
                    </a:p>
                    <a:p>
                      <a:r>
                        <a:rPr lang="en-ZA" sz="1400" b="0" i="0" u="none" strike="noStrike" kern="1200" baseline="0" dirty="0">
                          <a:solidFill>
                            <a:schemeClr val="dk1"/>
                          </a:solidFill>
                          <a:latin typeface="+mn-lt"/>
                          <a:ea typeface="+mn-ea"/>
                          <a:cs typeface="+mn-cs"/>
                        </a:rPr>
                        <a:t>reconciliation </a:t>
                      </a:r>
                      <a:r>
                        <a:rPr lang="en-ZA" sz="1800" b="0" i="0" u="none" strike="noStrike" kern="1200" baseline="0" dirty="0">
                          <a:solidFill>
                            <a:schemeClr val="dk1"/>
                          </a:solidFill>
                          <a:latin typeface="+mn-lt"/>
                          <a:ea typeface="+mn-ea"/>
                          <a:cs typeface="+mn-cs"/>
                        </a:rPr>
                        <a:t>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End of October and end of May 	</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mn-lt"/>
                          <a:ea typeface="+mn-ea"/>
                          <a:cs typeface="+mn-cs"/>
                        </a:rPr>
                        <a:t>EMP501</a:t>
                      </a:r>
                      <a:r>
                        <a:rPr lang="en-ZA" sz="1800" b="0" i="0" u="none" strike="noStrike" kern="1200" baseline="0" dirty="0">
                          <a:solidFill>
                            <a:schemeClr val="dk1"/>
                          </a:solidFill>
                          <a:latin typeface="+mn-lt"/>
                          <a:ea typeface="+mn-ea"/>
                          <a:cs typeface="+mn-cs"/>
                        </a:rPr>
                        <a:t> 	</a:t>
                      </a:r>
                    </a:p>
                    <a:p>
                      <a:endParaRPr lang="en-ZA" sz="1400" dirty="0"/>
                    </a:p>
                  </a:txBody>
                  <a:tcPr/>
                </a:tc>
                <a:tc>
                  <a:txBody>
                    <a:bodyPr/>
                    <a:lstStyle/>
                    <a:p>
                      <a:r>
                        <a:rPr lang="en-GB" sz="1400" dirty="0"/>
                        <a:t>First interim submission is due at end of October and</a:t>
                      </a:r>
                    </a:p>
                    <a:p>
                      <a:r>
                        <a:rPr lang="en-GB" sz="1400" dirty="0"/>
                        <a:t>final submission end of May</a:t>
                      </a:r>
                      <a:endParaRPr lang="en-ZA" sz="1400" dirty="0"/>
                    </a:p>
                  </a:txBody>
                  <a:tcPr/>
                </a:tc>
                <a:extLst>
                  <a:ext uri="{0D108BD9-81ED-4DB2-BD59-A6C34878D82A}">
                    <a16:rowId xmlns:a16="http://schemas.microsoft.com/office/drawing/2014/main" val="541641096"/>
                  </a:ext>
                </a:extLst>
              </a:tr>
            </a:tbl>
          </a:graphicData>
        </a:graphic>
      </p:graphicFrame>
      <p:sp>
        <p:nvSpPr>
          <p:cNvPr id="7" name="Title 1">
            <a:extLst>
              <a:ext uri="{FF2B5EF4-FFF2-40B4-BE49-F238E27FC236}">
                <a16:creationId xmlns:a16="http://schemas.microsoft.com/office/drawing/2014/main" id="{7CAE0C7B-08A2-AB49-1C9E-27C2F49AAFA7}"/>
              </a:ext>
            </a:extLst>
          </p:cNvPr>
          <p:cNvSpPr txBox="1">
            <a:spLocks noGrp="1"/>
          </p:cNvSpPr>
          <p:nvPr>
            <p:ph type="title"/>
          </p:nvPr>
        </p:nvSpPr>
        <p:spPr>
          <a:xfrm>
            <a:off x="130600" y="186395"/>
            <a:ext cx="8792307" cy="531813"/>
          </a:xfrm>
          <a:prstGeom prst="rect">
            <a:avLst/>
          </a:prstGeom>
          <a:solidFill>
            <a:schemeClr val="accent1">
              <a:lumMod val="20000"/>
              <a:lumOff val="80000"/>
            </a:schemeClr>
          </a:solid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altLang="en-US" dirty="0"/>
              <a:t>Tax Obligations</a:t>
            </a:r>
            <a:br>
              <a:rPr lang="en-ZA" altLang="en-US" sz="4000" dirty="0"/>
            </a:br>
            <a:endParaRPr lang="en-US" sz="4000" dirty="0"/>
          </a:p>
        </p:txBody>
      </p:sp>
    </p:spTree>
    <p:extLst>
      <p:ext uri="{BB962C8B-B14F-4D97-AF65-F5344CB8AC3E}">
        <p14:creationId xmlns:p14="http://schemas.microsoft.com/office/powerpoint/2010/main" val="542196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E753-04C4-4F79-7173-DA06B87EE279}"/>
              </a:ext>
            </a:extLst>
          </p:cNvPr>
          <p:cNvSpPr>
            <a:spLocks noGrp="1"/>
          </p:cNvSpPr>
          <p:nvPr>
            <p:ph type="title"/>
          </p:nvPr>
        </p:nvSpPr>
        <p:spPr>
          <a:xfrm>
            <a:off x="341993" y="225083"/>
            <a:ext cx="8370206" cy="436099"/>
          </a:xfrm>
          <a:solidFill>
            <a:schemeClr val="accent5">
              <a:lumMod val="75000"/>
            </a:schemeClr>
          </a:solidFill>
          <a:ln>
            <a:solidFill>
              <a:schemeClr val="accent5">
                <a:lumMod val="75000"/>
              </a:schemeClr>
            </a:solidFill>
          </a:ln>
        </p:spPr>
        <p:txBody>
          <a:bodyPr>
            <a:noAutofit/>
          </a:bodyPr>
          <a:lstStyle/>
          <a:p>
            <a:pPr algn="ctr"/>
            <a:r>
              <a:rPr lang="en-GB" dirty="0">
                <a:solidFill>
                  <a:schemeClr val="bg1"/>
                </a:solidFill>
              </a:rPr>
              <a:t>SARS Online Query System(SOQS)</a:t>
            </a:r>
          </a:p>
        </p:txBody>
      </p:sp>
      <p:sp>
        <p:nvSpPr>
          <p:cNvPr id="3" name="Slide Number Placeholder 2">
            <a:extLst>
              <a:ext uri="{FF2B5EF4-FFF2-40B4-BE49-F238E27FC236}">
                <a16:creationId xmlns:a16="http://schemas.microsoft.com/office/drawing/2014/main" id="{51418E3A-5472-F1D0-3457-4925F4CD9A4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9340AE15-A647-C30F-9A8E-2D53583E9700}"/>
              </a:ext>
            </a:extLst>
          </p:cNvPr>
          <p:cNvSpPr>
            <a:spLocks noGrp="1"/>
          </p:cNvSpPr>
          <p:nvPr>
            <p:ph type="body" sz="quarter" idx="11"/>
          </p:nvPr>
        </p:nvSpPr>
        <p:spPr>
          <a:xfrm>
            <a:off x="341312" y="914400"/>
            <a:ext cx="8370887" cy="5178425"/>
          </a:xfrm>
          <a:solidFill>
            <a:schemeClr val="bg1">
              <a:lumMod val="95000"/>
            </a:schemeClr>
          </a:solidFill>
        </p:spPr>
        <p:txBody>
          <a:bodyPr>
            <a:normAutofit/>
          </a:bodyPr>
          <a:lstStyle/>
          <a:p>
            <a:r>
              <a:rPr lang="en-GB" b="0" i="0" u="none" strike="noStrike" baseline="0" dirty="0">
                <a:solidFill>
                  <a:srgbClr val="000000"/>
                </a:solidFill>
                <a:latin typeface="+mn-lt"/>
              </a:rPr>
              <a:t>For any related queries or submission of the supporting documents use the following channel: </a:t>
            </a:r>
          </a:p>
          <a:p>
            <a:r>
              <a:rPr lang="en-ZA" b="0" i="0" u="none" strike="noStrike" baseline="0" dirty="0">
                <a:solidFill>
                  <a:srgbClr val="000000"/>
                </a:solidFill>
                <a:latin typeface="Arial" panose="020B0604020202020204" pitchFamily="34" charset="0"/>
              </a:rPr>
              <a:t>	</a:t>
            </a:r>
          </a:p>
          <a:p>
            <a:endParaRPr lang="en-ZA" b="0" i="0" u="none" strike="noStrike" baseline="0" dirty="0">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id="{D9E7D17F-5266-9AC4-5486-4625AE865DDC}"/>
              </a:ext>
            </a:extLst>
          </p:cNvPr>
          <p:cNvPicPr>
            <a:picLocks noChangeAspect="1"/>
          </p:cNvPicPr>
          <p:nvPr/>
        </p:nvPicPr>
        <p:blipFill>
          <a:blip r:embed="rId2"/>
          <a:stretch>
            <a:fillRect/>
          </a:stretch>
        </p:blipFill>
        <p:spPr>
          <a:xfrm>
            <a:off x="3551646" y="1627793"/>
            <a:ext cx="1377013" cy="1357052"/>
          </a:xfrm>
          <a:prstGeom prst="rect">
            <a:avLst/>
          </a:prstGeom>
        </p:spPr>
      </p:pic>
      <p:pic>
        <p:nvPicPr>
          <p:cNvPr id="7" name="Picture 6">
            <a:extLst>
              <a:ext uri="{FF2B5EF4-FFF2-40B4-BE49-F238E27FC236}">
                <a16:creationId xmlns:a16="http://schemas.microsoft.com/office/drawing/2014/main" id="{2F6C7654-624E-27D8-57FC-19EDE98BF118}"/>
              </a:ext>
            </a:extLst>
          </p:cNvPr>
          <p:cNvPicPr>
            <a:picLocks noChangeAspect="1"/>
          </p:cNvPicPr>
          <p:nvPr/>
        </p:nvPicPr>
        <p:blipFill>
          <a:blip r:embed="rId3"/>
          <a:stretch>
            <a:fillRect/>
          </a:stretch>
        </p:blipFill>
        <p:spPr>
          <a:xfrm>
            <a:off x="765313" y="3166281"/>
            <a:ext cx="7554379" cy="2926544"/>
          </a:xfrm>
          <a:prstGeom prst="rect">
            <a:avLst/>
          </a:prstGeom>
        </p:spPr>
      </p:pic>
    </p:spTree>
    <p:extLst>
      <p:ext uri="{BB962C8B-B14F-4D97-AF65-F5344CB8AC3E}">
        <p14:creationId xmlns:p14="http://schemas.microsoft.com/office/powerpoint/2010/main" val="115201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265C68A-7FA1-4306-A6E2-F4586669230A}"/>
              </a:ext>
            </a:extLst>
          </p:cNvPr>
          <p:cNvSpPr>
            <a:spLocks noGrp="1"/>
          </p:cNvSpPr>
          <p:nvPr>
            <p:ph type="title"/>
          </p:nvPr>
        </p:nvSpPr>
        <p:spPr>
          <a:xfrm>
            <a:off x="221942" y="63049"/>
            <a:ext cx="8490255" cy="601830"/>
          </a:xfrm>
          <a:solidFill>
            <a:schemeClr val="accent5">
              <a:lumMod val="75000"/>
            </a:schemeClr>
          </a:solidFill>
        </p:spPr>
        <p:txBody>
          <a:bodyPr/>
          <a:lstStyle/>
          <a:p>
            <a:pPr algn="ctr"/>
            <a:r>
              <a:rPr lang="en-ZA" dirty="0">
                <a:solidFill>
                  <a:schemeClr val="bg1"/>
                </a:solidFill>
              </a:rPr>
              <a:t>Go digital</a:t>
            </a:r>
          </a:p>
        </p:txBody>
      </p:sp>
      <p:sp>
        <p:nvSpPr>
          <p:cNvPr id="3" name="Slide Number Placeholder 2">
            <a:extLst>
              <a:ext uri="{FF2B5EF4-FFF2-40B4-BE49-F238E27FC236}">
                <a16:creationId xmlns:a16="http://schemas.microsoft.com/office/drawing/2014/main" id="{A7DE4735-0A68-4FAE-846A-852712DEB2E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35C900BF-919F-4686-BC94-9879425C107A}"/>
              </a:ext>
            </a:extLst>
          </p:cNvPr>
          <p:cNvSpPr>
            <a:spLocks noGrp="1"/>
          </p:cNvSpPr>
          <p:nvPr>
            <p:ph type="body" sz="quarter" idx="11"/>
          </p:nvPr>
        </p:nvSpPr>
        <p:spPr>
          <a:xfrm>
            <a:off x="221944" y="1329657"/>
            <a:ext cx="8490256" cy="4763167"/>
          </a:xfrm>
          <a:solidFill>
            <a:schemeClr val="bg2"/>
          </a:solidFill>
        </p:spPr>
        <p:txBody>
          <a:bodyPr>
            <a:normAutofit/>
          </a:bodyPr>
          <a:lstStyle/>
          <a:p>
            <a:pPr marL="285750" indent="-285750" fontAlgn="t">
              <a:lnSpc>
                <a:spcPct val="150000"/>
              </a:lnSpc>
              <a:buFont typeface="Wingdings" panose="05000000000000000000" pitchFamily="2" charset="2"/>
              <a:buChar char="§"/>
            </a:pPr>
            <a:r>
              <a:rPr lang="en-ZA" sz="1600" b="1" dirty="0">
                <a:solidFill>
                  <a:schemeClr val="tx1"/>
                </a:solidFill>
                <a:latin typeface="+mn-lt"/>
              </a:rPr>
              <a:t>We’ve made it easier for you</a:t>
            </a:r>
            <a:endParaRPr lang="en-ZA" sz="1600" dirty="0">
              <a:solidFill>
                <a:schemeClr val="tx1"/>
              </a:solidFill>
              <a:latin typeface="+mn-lt"/>
            </a:endParaRPr>
          </a:p>
          <a:p>
            <a:pPr fontAlgn="t">
              <a:lnSpc>
                <a:spcPct val="150000"/>
              </a:lnSpc>
            </a:pPr>
            <a:r>
              <a:rPr lang="en-ZA" sz="1600" b="1" dirty="0">
                <a:solidFill>
                  <a:schemeClr val="tx1"/>
                </a:solidFill>
                <a:latin typeface="+mn-lt"/>
              </a:rPr>
              <a:t>        Go Digital! </a:t>
            </a:r>
          </a:p>
          <a:p>
            <a:pPr lvl="1" fontAlgn="t"/>
            <a:endParaRPr lang="en-ZA" sz="1600" dirty="0">
              <a:solidFill>
                <a:schemeClr val="tx1"/>
              </a:solidFill>
              <a:latin typeface="+mn-lt"/>
            </a:endParaRPr>
          </a:p>
          <a:p>
            <a:pPr marL="742950" lvl="1" indent="-285750" fontAlgn="t">
              <a:buFont typeface="Arial" charset="0"/>
              <a:buChar char="•"/>
            </a:pPr>
            <a:r>
              <a:rPr lang="en-ZA" sz="1600" dirty="0">
                <a:solidFill>
                  <a:schemeClr val="tx1"/>
                </a:solidFill>
                <a:latin typeface="+mn-lt"/>
              </a:rPr>
              <a:t>Register for eFiling via </a:t>
            </a:r>
            <a:r>
              <a:rPr lang="en-ZA" sz="1600" b="1" dirty="0">
                <a:solidFill>
                  <a:schemeClr val="tx1"/>
                </a:solidFill>
                <a:latin typeface="+mn-lt"/>
              </a:rPr>
              <a:t>sars.efiling.co.za</a:t>
            </a:r>
          </a:p>
          <a:p>
            <a:pPr marL="742950" lvl="1" indent="-285750" fontAlgn="t">
              <a:buFont typeface="Arial" charset="0"/>
              <a:buChar char="•"/>
            </a:pPr>
            <a:r>
              <a:rPr lang="en-ZA" sz="1600" dirty="0">
                <a:solidFill>
                  <a:schemeClr val="tx1"/>
                </a:solidFill>
                <a:latin typeface="+mn-lt"/>
              </a:rPr>
              <a:t>SARS Online Query System </a:t>
            </a:r>
            <a:r>
              <a:rPr lang="en-ZA" sz="1600" b="1" dirty="0">
                <a:solidFill>
                  <a:schemeClr val="tx1"/>
                </a:solidFill>
                <a:latin typeface="+mn-lt"/>
              </a:rPr>
              <a:t>via sars.gov.za</a:t>
            </a:r>
            <a:br>
              <a:rPr lang="en-ZA" sz="1600" dirty="0">
                <a:solidFill>
                  <a:schemeClr val="tx1"/>
                </a:solidFill>
                <a:latin typeface="+mn-lt"/>
              </a:rPr>
            </a:br>
            <a:endParaRPr lang="en-ZA" sz="1600" dirty="0">
              <a:solidFill>
                <a:schemeClr val="tx1"/>
              </a:solidFill>
              <a:latin typeface="+mn-lt"/>
            </a:endParaRPr>
          </a:p>
          <a:p>
            <a:pPr marL="285750" indent="-285750" fontAlgn="t">
              <a:buFont typeface="Wingdings" panose="05000000000000000000" pitchFamily="2" charset="2"/>
              <a:buChar char="§"/>
            </a:pPr>
            <a:r>
              <a:rPr lang="en-ZA" sz="1600" b="1" dirty="0">
                <a:solidFill>
                  <a:schemeClr val="tx1"/>
                </a:solidFill>
                <a:latin typeface="+mn-lt"/>
              </a:rPr>
              <a:t>Visit and follow us on our Social Media platforms</a:t>
            </a:r>
          </a:p>
          <a:p>
            <a:pPr lvl="1" fontAlgn="t"/>
            <a:endParaRPr lang="en-ZA" sz="1600" dirty="0">
              <a:solidFill>
                <a:schemeClr val="tx1"/>
              </a:solidFill>
              <a:latin typeface="+mn-lt"/>
            </a:endParaRPr>
          </a:p>
          <a:p>
            <a:pPr marL="742950" lvl="1" indent="-285750" fontAlgn="t">
              <a:buFont typeface="Arial" panose="020B0604020202020204" pitchFamily="34" charset="0"/>
              <a:buChar char="•"/>
            </a:pPr>
            <a:r>
              <a:rPr lang="en-ZA" sz="1600" dirty="0">
                <a:solidFill>
                  <a:schemeClr val="tx1"/>
                </a:solidFill>
                <a:latin typeface="+mn-lt"/>
              </a:rPr>
              <a:t>Linked In 		Facebook		Twitter</a:t>
            </a:r>
          </a:p>
          <a:p>
            <a:pPr marL="742950" lvl="1" indent="-285750" fontAlgn="t">
              <a:buFont typeface="Arial" panose="020B0604020202020204" pitchFamily="34" charset="0"/>
              <a:buChar char="•"/>
            </a:pPr>
            <a:endParaRPr lang="en-ZA" sz="1600" dirty="0">
              <a:solidFill>
                <a:schemeClr val="tx1"/>
              </a:solidFill>
              <a:latin typeface="+mn-lt"/>
            </a:endParaRPr>
          </a:p>
          <a:p>
            <a:pPr marL="742950" lvl="1" indent="-285750" fontAlgn="t">
              <a:buFont typeface="Arial" panose="020B0604020202020204" pitchFamily="34" charset="0"/>
              <a:buChar char="•"/>
            </a:pPr>
            <a:endParaRPr lang="en-ZA" sz="1600" dirty="0">
              <a:solidFill>
                <a:schemeClr val="tx1"/>
              </a:solidFill>
              <a:latin typeface="+mn-lt"/>
            </a:endParaRPr>
          </a:p>
          <a:p>
            <a:pPr marL="2800350" lvl="5" indent="-285750" fontAlgn="t">
              <a:buFont typeface="Arial" panose="020B0604020202020204" pitchFamily="34" charset="0"/>
              <a:buChar char="•"/>
            </a:pPr>
            <a:r>
              <a:rPr lang="en-ZA" sz="1600" dirty="0">
                <a:solidFill>
                  <a:schemeClr val="tx1"/>
                </a:solidFill>
                <a:latin typeface="+mn-lt"/>
              </a:rPr>
              <a:t>Twitter</a:t>
            </a:r>
          </a:p>
          <a:p>
            <a:pPr lvl="1" fontAlgn="t"/>
            <a:br>
              <a:rPr lang="en-ZA" sz="1600" dirty="0">
                <a:solidFill>
                  <a:schemeClr val="tx1"/>
                </a:solidFill>
                <a:latin typeface="+mn-lt"/>
              </a:rPr>
            </a:br>
            <a:endParaRPr lang="en-ZA" sz="1600" dirty="0">
              <a:solidFill>
                <a:schemeClr val="tx1"/>
              </a:solidFill>
              <a:latin typeface="+mn-lt"/>
            </a:endParaRPr>
          </a:p>
          <a:p>
            <a:endParaRPr lang="en-ZA" dirty="0"/>
          </a:p>
        </p:txBody>
      </p:sp>
      <p:sp>
        <p:nvSpPr>
          <p:cNvPr id="6" name="Rounded Rectangle 2">
            <a:extLst>
              <a:ext uri="{FF2B5EF4-FFF2-40B4-BE49-F238E27FC236}">
                <a16:creationId xmlns:a16="http://schemas.microsoft.com/office/drawing/2014/main" id="{682CC6EA-5D73-4CD1-A45E-C00785A9FA79}"/>
              </a:ext>
            </a:extLst>
          </p:cNvPr>
          <p:cNvSpPr/>
          <p:nvPr/>
        </p:nvSpPr>
        <p:spPr>
          <a:xfrm>
            <a:off x="221945" y="4467634"/>
            <a:ext cx="8465862" cy="1725487"/>
          </a:xfrm>
          <a:prstGeom prst="roundRect">
            <a:avLst/>
          </a:prstGeom>
          <a:solidFill>
            <a:schemeClr val="accent1">
              <a:lumMod val="60000"/>
              <a:lumOff val="40000"/>
            </a:schemeClr>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r>
              <a:rPr kumimoji="0" lang="en-ZA" sz="1600" b="0" i="0" u="none" strike="noStrike" kern="1200" cap="none" spc="0" normalizeH="0" baseline="0" noProof="0" dirty="0">
                <a:ln>
                  <a:noFill/>
                </a:ln>
                <a:solidFill>
                  <a:prstClr val="black"/>
                </a:solidFill>
                <a:effectLst/>
                <a:uLnTx/>
                <a:uFillTx/>
                <a:latin typeface="Calibri"/>
                <a:ea typeface="+mn-ea"/>
                <a:cs typeface="+mn-cs"/>
              </a:rPr>
              <a:t>For more information, visit the:</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prstClr val="black"/>
                </a:solidFill>
                <a:effectLst/>
                <a:uLnTx/>
                <a:uFillTx/>
                <a:latin typeface="Calibri"/>
                <a:ea typeface="+mn-ea"/>
                <a:cs typeface="+mn-cs"/>
              </a:rPr>
              <a:t>SMME webpage on the SARS website: </a:t>
            </a:r>
            <a:r>
              <a:rPr kumimoji="0" lang="en-ZA" sz="1600" b="0" i="0" u="none" strike="noStrike" kern="1200" cap="none" spc="0" normalizeH="0" baseline="0" noProof="0" dirty="0">
                <a:ln>
                  <a:noFill/>
                </a:ln>
                <a:solidFill>
                  <a:srgbClr val="0563C1"/>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www.sars.gov.</a:t>
            </a:r>
            <a:r>
              <a:rPr kumimoji="0" lang="en-ZA" sz="1600" b="0" i="0" u="none" strike="noStrike" kern="1200" cap="none" spc="0" normalizeH="0" baseline="0" noProof="0" dirty="0">
                <a:ln>
                  <a:noFill/>
                </a:ln>
                <a:solidFill>
                  <a:prstClr val="black"/>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za</a:t>
            </a:r>
            <a:r>
              <a:rPr kumimoji="0" lang="en-ZA" sz="1600" b="0" i="0" u="none" strike="noStrike" kern="1200" cap="none" spc="0" normalizeH="0" baseline="0" noProof="0" dirty="0">
                <a:ln>
                  <a:noFill/>
                </a:ln>
                <a:solidFill>
                  <a:prstClr val="black"/>
                </a:solidFill>
                <a:effectLst/>
                <a:uLnTx/>
                <a:uFillTx/>
                <a:latin typeface="Calibri"/>
                <a:ea typeface="+mn-ea"/>
                <a:cs typeface="+mn-cs"/>
              </a:rPr>
              <a:t> . This can be accessed on landing page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a:ea typeface="+mn-ea"/>
                <a:cs typeface="+mn-cs"/>
              </a:rPr>
              <a:t>	</a:t>
            </a:r>
          </a:p>
          <a:p>
            <a:pPr marL="742950" marR="0" lvl="1" indent="-28575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prstClr val="black"/>
                </a:solidFill>
                <a:effectLst/>
                <a:uLnTx/>
                <a:uFillTx/>
                <a:latin typeface="Calibri"/>
                <a:ea typeface="+mn-ea"/>
                <a:cs typeface="+mn-cs"/>
              </a:rPr>
              <a:t>SARS YouTube channel: </a:t>
            </a:r>
            <a:r>
              <a:rPr kumimoji="0" lang="en-ZA" sz="1600" b="0" i="0" u="none" strike="noStrike" kern="1200" cap="none" spc="0" normalizeH="0" baseline="0" noProof="0" dirty="0">
                <a:ln>
                  <a:noFill/>
                </a:ln>
                <a:solidFill>
                  <a:prstClr val="black"/>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www.youtube.com/sarstv</a:t>
            </a:r>
            <a:r>
              <a:rPr kumimoji="0" lang="en-ZA" sz="1600" b="0" i="0" u="none" strike="noStrike" kern="1200" cap="none" spc="0" normalizeH="0" baseline="0" noProof="0" dirty="0">
                <a:ln>
                  <a:noFill/>
                </a:ln>
                <a:solidFill>
                  <a:prstClr val="black"/>
                </a:solidFill>
                <a:effectLst/>
                <a:uLnTx/>
                <a:uFillTx/>
                <a:latin typeface="Calibri"/>
                <a:ea typeface="+mn-ea"/>
                <a:cs typeface="+mn-cs"/>
              </a:rPr>
              <a:t> </a:t>
            </a:r>
          </a:p>
          <a:p>
            <a:pPr marL="457200" marR="0" lvl="1" indent="0" algn="l" defTabSz="9144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346ECA3-8E28-4A42-A900-179F643A96EF}"/>
              </a:ext>
            </a:extLst>
          </p:cNvPr>
          <p:cNvPicPr>
            <a:picLocks noChangeAspect="1"/>
          </p:cNvPicPr>
          <p:nvPr/>
        </p:nvPicPr>
        <p:blipFill>
          <a:blip r:embed="rId4"/>
          <a:stretch>
            <a:fillRect/>
          </a:stretch>
        </p:blipFill>
        <p:spPr>
          <a:xfrm>
            <a:off x="5233181" y="1229360"/>
            <a:ext cx="3113257" cy="2335857"/>
          </a:xfrm>
          <a:prstGeom prst="rect">
            <a:avLst/>
          </a:prstGeom>
        </p:spPr>
      </p:pic>
      <p:sp>
        <p:nvSpPr>
          <p:cNvPr id="9" name="Shape">
            <a:extLst>
              <a:ext uri="{FF2B5EF4-FFF2-40B4-BE49-F238E27FC236}">
                <a16:creationId xmlns:a16="http://schemas.microsoft.com/office/drawing/2014/main" id="{E8AD19C5-2A76-44CE-9A3E-C21724945C5E}"/>
              </a:ext>
            </a:extLst>
          </p:cNvPr>
          <p:cNvSpPr/>
          <p:nvPr/>
        </p:nvSpPr>
        <p:spPr>
          <a:xfrm>
            <a:off x="1978660" y="3761724"/>
            <a:ext cx="346409" cy="3398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90" y="0"/>
                  <a:pt x="0" y="4917"/>
                  <a:pt x="0" y="10616"/>
                </a:cubicBezTo>
                <a:cubicBezTo>
                  <a:pt x="0" y="16729"/>
                  <a:pt x="4790" y="21600"/>
                  <a:pt x="10800" y="21600"/>
                </a:cubicBezTo>
                <a:cubicBezTo>
                  <a:pt x="16810" y="21600"/>
                  <a:pt x="21600" y="16729"/>
                  <a:pt x="21600" y="10616"/>
                </a:cubicBezTo>
                <a:cubicBezTo>
                  <a:pt x="21600" y="4917"/>
                  <a:pt x="16810" y="0"/>
                  <a:pt x="10800" y="0"/>
                </a:cubicBezTo>
                <a:close/>
                <a:moveTo>
                  <a:pt x="7998" y="15534"/>
                </a:moveTo>
                <a:cubicBezTo>
                  <a:pt x="6010" y="15534"/>
                  <a:pt x="6010" y="15534"/>
                  <a:pt x="6010" y="15534"/>
                </a:cubicBezTo>
                <a:cubicBezTo>
                  <a:pt x="6010" y="8180"/>
                  <a:pt x="6010" y="8180"/>
                  <a:pt x="6010" y="8180"/>
                </a:cubicBezTo>
                <a:cubicBezTo>
                  <a:pt x="7998" y="8180"/>
                  <a:pt x="7998" y="8180"/>
                  <a:pt x="7998" y="8180"/>
                </a:cubicBezTo>
                <a:lnTo>
                  <a:pt x="7998" y="15534"/>
                </a:lnTo>
                <a:close/>
                <a:moveTo>
                  <a:pt x="7185" y="7353"/>
                </a:moveTo>
                <a:cubicBezTo>
                  <a:pt x="6372" y="7353"/>
                  <a:pt x="6010" y="6940"/>
                  <a:pt x="6010" y="6158"/>
                </a:cubicBezTo>
                <a:cubicBezTo>
                  <a:pt x="6010" y="5745"/>
                  <a:pt x="6372" y="4917"/>
                  <a:pt x="7185" y="4917"/>
                </a:cubicBezTo>
                <a:cubicBezTo>
                  <a:pt x="7592" y="4917"/>
                  <a:pt x="7998" y="5745"/>
                  <a:pt x="8405" y="6158"/>
                </a:cubicBezTo>
                <a:cubicBezTo>
                  <a:pt x="8405" y="6940"/>
                  <a:pt x="7592" y="7353"/>
                  <a:pt x="7185" y="7353"/>
                </a:cubicBezTo>
                <a:close/>
                <a:moveTo>
                  <a:pt x="15997" y="15534"/>
                </a:moveTo>
                <a:cubicBezTo>
                  <a:pt x="14008" y="15534"/>
                  <a:pt x="14008" y="15534"/>
                  <a:pt x="14008" y="15534"/>
                </a:cubicBezTo>
                <a:cubicBezTo>
                  <a:pt x="14008" y="11443"/>
                  <a:pt x="14008" y="11443"/>
                  <a:pt x="14008" y="11443"/>
                </a:cubicBezTo>
                <a:cubicBezTo>
                  <a:pt x="14008" y="10616"/>
                  <a:pt x="13556" y="9789"/>
                  <a:pt x="12833" y="9789"/>
                </a:cubicBezTo>
                <a:cubicBezTo>
                  <a:pt x="12427" y="9789"/>
                  <a:pt x="11975" y="10203"/>
                  <a:pt x="11568" y="10616"/>
                </a:cubicBezTo>
                <a:lnTo>
                  <a:pt x="11568" y="11030"/>
                </a:lnTo>
                <a:cubicBezTo>
                  <a:pt x="11568" y="15534"/>
                  <a:pt x="11568" y="15534"/>
                  <a:pt x="11568" y="15534"/>
                </a:cubicBezTo>
                <a:cubicBezTo>
                  <a:pt x="9580" y="15534"/>
                  <a:pt x="9580" y="15534"/>
                  <a:pt x="9580" y="15534"/>
                </a:cubicBezTo>
                <a:cubicBezTo>
                  <a:pt x="9580" y="10616"/>
                  <a:pt x="9580" y="10616"/>
                  <a:pt x="9580" y="10616"/>
                </a:cubicBezTo>
                <a:cubicBezTo>
                  <a:pt x="9580" y="9421"/>
                  <a:pt x="9580" y="9008"/>
                  <a:pt x="9173" y="8180"/>
                </a:cubicBezTo>
                <a:cubicBezTo>
                  <a:pt x="11162" y="8180"/>
                  <a:pt x="11162" y="8180"/>
                  <a:pt x="11162" y="8180"/>
                </a:cubicBezTo>
                <a:cubicBezTo>
                  <a:pt x="11162" y="9008"/>
                  <a:pt x="11162" y="9008"/>
                  <a:pt x="11162" y="9008"/>
                </a:cubicBezTo>
                <a:cubicBezTo>
                  <a:pt x="11568" y="9008"/>
                  <a:pt x="11568" y="9008"/>
                  <a:pt x="11568" y="9008"/>
                </a:cubicBezTo>
                <a:cubicBezTo>
                  <a:pt x="11568" y="8594"/>
                  <a:pt x="12427" y="8180"/>
                  <a:pt x="13556" y="8180"/>
                </a:cubicBezTo>
                <a:cubicBezTo>
                  <a:pt x="15228" y="8180"/>
                  <a:pt x="15997" y="9008"/>
                  <a:pt x="15997" y="11030"/>
                </a:cubicBezTo>
                <a:lnTo>
                  <a:pt x="15997" y="15534"/>
                </a:lnTo>
                <a:close/>
              </a:path>
            </a:pathLst>
          </a:custGeom>
          <a:solidFill>
            <a:srgbClr val="002060"/>
          </a:solidFill>
          <a:ln w="12700">
            <a:miter lim="400000"/>
          </a:ln>
        </p:spPr>
        <p:txBody>
          <a:bodyPr lIns="60960" tIns="60960" rIns="60960" bIns="60960" anchor="ct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10" name="Shape">
            <a:extLst>
              <a:ext uri="{FF2B5EF4-FFF2-40B4-BE49-F238E27FC236}">
                <a16:creationId xmlns:a16="http://schemas.microsoft.com/office/drawing/2014/main" id="{448760D3-6C2E-48EF-ACCD-B40EDD40BD2A}"/>
              </a:ext>
            </a:extLst>
          </p:cNvPr>
          <p:cNvSpPr/>
          <p:nvPr/>
        </p:nvSpPr>
        <p:spPr>
          <a:xfrm>
            <a:off x="4067885" y="3733139"/>
            <a:ext cx="346409" cy="342173"/>
          </a:xfrm>
          <a:custGeom>
            <a:avLst/>
            <a:gdLst/>
            <a:ahLst/>
            <a:cxnLst>
              <a:cxn ang="0">
                <a:pos x="wd2" y="hd2"/>
              </a:cxn>
              <a:cxn ang="5400000">
                <a:pos x="wd2" y="hd2"/>
              </a:cxn>
              <a:cxn ang="10800000">
                <a:pos x="wd2" y="hd2"/>
              </a:cxn>
              <a:cxn ang="16200000">
                <a:pos x="wd2" y="hd2"/>
              </a:cxn>
            </a:cxnLst>
            <a:rect l="0" t="0" r="r" b="b"/>
            <a:pathLst>
              <a:path w="21600" h="21600" extrusionOk="0">
                <a:moveTo>
                  <a:pt x="10845" y="0"/>
                </a:moveTo>
                <a:cubicBezTo>
                  <a:pt x="4790" y="0"/>
                  <a:pt x="0" y="4917"/>
                  <a:pt x="0" y="10616"/>
                </a:cubicBezTo>
                <a:cubicBezTo>
                  <a:pt x="0" y="16683"/>
                  <a:pt x="4790" y="21600"/>
                  <a:pt x="10845" y="21600"/>
                </a:cubicBezTo>
                <a:cubicBezTo>
                  <a:pt x="16810" y="21600"/>
                  <a:pt x="21600" y="16683"/>
                  <a:pt x="21600" y="10616"/>
                </a:cubicBezTo>
                <a:cubicBezTo>
                  <a:pt x="21600" y="4917"/>
                  <a:pt x="16810" y="0"/>
                  <a:pt x="10845" y="0"/>
                </a:cubicBezTo>
                <a:close/>
                <a:moveTo>
                  <a:pt x="13240" y="7353"/>
                </a:moveTo>
                <a:cubicBezTo>
                  <a:pt x="11613" y="7353"/>
                  <a:pt x="11613" y="7353"/>
                  <a:pt x="11613" y="7353"/>
                </a:cubicBezTo>
                <a:cubicBezTo>
                  <a:pt x="11613" y="7353"/>
                  <a:pt x="11252" y="7767"/>
                  <a:pt x="11252" y="8180"/>
                </a:cubicBezTo>
                <a:cubicBezTo>
                  <a:pt x="11252" y="8962"/>
                  <a:pt x="11252" y="8962"/>
                  <a:pt x="11252" y="8962"/>
                </a:cubicBezTo>
                <a:cubicBezTo>
                  <a:pt x="13240" y="8962"/>
                  <a:pt x="13240" y="8962"/>
                  <a:pt x="13240" y="8962"/>
                </a:cubicBezTo>
                <a:cubicBezTo>
                  <a:pt x="13240" y="11030"/>
                  <a:pt x="13240" y="11030"/>
                  <a:pt x="13240" y="11030"/>
                </a:cubicBezTo>
                <a:cubicBezTo>
                  <a:pt x="11252" y="11030"/>
                  <a:pt x="11252" y="11030"/>
                  <a:pt x="11252" y="11030"/>
                </a:cubicBezTo>
                <a:cubicBezTo>
                  <a:pt x="11252" y="15901"/>
                  <a:pt x="11252" y="15901"/>
                  <a:pt x="11252" y="15901"/>
                </a:cubicBezTo>
                <a:cubicBezTo>
                  <a:pt x="9625" y="15901"/>
                  <a:pt x="9625" y="15901"/>
                  <a:pt x="9625" y="15901"/>
                </a:cubicBezTo>
                <a:cubicBezTo>
                  <a:pt x="9625" y="11030"/>
                  <a:pt x="9625" y="11030"/>
                  <a:pt x="9625" y="11030"/>
                </a:cubicBezTo>
                <a:cubicBezTo>
                  <a:pt x="7637" y="11030"/>
                  <a:pt x="7637" y="11030"/>
                  <a:pt x="7637" y="11030"/>
                </a:cubicBezTo>
                <a:cubicBezTo>
                  <a:pt x="7637" y="8962"/>
                  <a:pt x="7637" y="8962"/>
                  <a:pt x="7637" y="8962"/>
                </a:cubicBezTo>
                <a:cubicBezTo>
                  <a:pt x="9625" y="8962"/>
                  <a:pt x="9625" y="8962"/>
                  <a:pt x="9625" y="8962"/>
                </a:cubicBezTo>
                <a:cubicBezTo>
                  <a:pt x="9625" y="8180"/>
                  <a:pt x="9625" y="8180"/>
                  <a:pt x="9625" y="8180"/>
                </a:cubicBezTo>
                <a:cubicBezTo>
                  <a:pt x="9625" y="6940"/>
                  <a:pt x="10393" y="5745"/>
                  <a:pt x="11613" y="5745"/>
                </a:cubicBezTo>
                <a:cubicBezTo>
                  <a:pt x="13240" y="5745"/>
                  <a:pt x="13240" y="5745"/>
                  <a:pt x="13240" y="5745"/>
                </a:cubicBezTo>
                <a:lnTo>
                  <a:pt x="13240" y="7353"/>
                </a:lnTo>
                <a:close/>
              </a:path>
            </a:pathLst>
          </a:custGeom>
          <a:solidFill>
            <a:srgbClr val="002060"/>
          </a:solidFill>
          <a:ln w="12700">
            <a:miter lim="400000"/>
          </a:ln>
        </p:spPr>
        <p:txBody>
          <a:bodyPr lIns="60960" tIns="60960" rIns="60960" bIns="60960" anchor="ct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11" name="Shape">
            <a:extLst>
              <a:ext uri="{FF2B5EF4-FFF2-40B4-BE49-F238E27FC236}">
                <a16:creationId xmlns:a16="http://schemas.microsoft.com/office/drawing/2014/main" id="{F6EE4CB0-BC6C-495D-B4B5-EE0C3DC04580}"/>
              </a:ext>
            </a:extLst>
          </p:cNvPr>
          <p:cNvSpPr/>
          <p:nvPr/>
        </p:nvSpPr>
        <p:spPr>
          <a:xfrm>
            <a:off x="5973569" y="3770175"/>
            <a:ext cx="367081" cy="268099"/>
          </a:xfrm>
          <a:custGeom>
            <a:avLst/>
            <a:gdLst/>
            <a:ahLst/>
            <a:cxnLst>
              <a:cxn ang="0">
                <a:pos x="wd2" y="hd2"/>
              </a:cxn>
              <a:cxn ang="5400000">
                <a:pos x="wd2" y="hd2"/>
              </a:cxn>
              <a:cxn ang="10800000">
                <a:pos x="wd2" y="hd2"/>
              </a:cxn>
              <a:cxn ang="16200000">
                <a:pos x="wd2" y="hd2"/>
              </a:cxn>
            </a:cxnLst>
            <a:rect l="0" t="0" r="r" b="b"/>
            <a:pathLst>
              <a:path w="21600" h="21600" extrusionOk="0">
                <a:moveTo>
                  <a:pt x="21600" y="2606"/>
                </a:moveTo>
                <a:cubicBezTo>
                  <a:pt x="20757" y="3127"/>
                  <a:pt x="19913" y="3648"/>
                  <a:pt x="19117" y="3648"/>
                </a:cubicBezTo>
                <a:cubicBezTo>
                  <a:pt x="19913" y="3127"/>
                  <a:pt x="20757" y="2085"/>
                  <a:pt x="20757" y="579"/>
                </a:cubicBezTo>
                <a:cubicBezTo>
                  <a:pt x="19913" y="1100"/>
                  <a:pt x="19117" y="1564"/>
                  <a:pt x="18226" y="2085"/>
                </a:cubicBezTo>
                <a:cubicBezTo>
                  <a:pt x="17430" y="1100"/>
                  <a:pt x="16165" y="0"/>
                  <a:pt x="14947" y="0"/>
                </a:cubicBezTo>
                <a:cubicBezTo>
                  <a:pt x="12416" y="0"/>
                  <a:pt x="10355" y="2606"/>
                  <a:pt x="10355" y="5675"/>
                </a:cubicBezTo>
                <a:cubicBezTo>
                  <a:pt x="10355" y="6196"/>
                  <a:pt x="10355" y="6717"/>
                  <a:pt x="10777" y="6717"/>
                </a:cubicBezTo>
                <a:cubicBezTo>
                  <a:pt x="7075" y="6717"/>
                  <a:pt x="3702" y="4691"/>
                  <a:pt x="1640" y="1100"/>
                </a:cubicBezTo>
                <a:cubicBezTo>
                  <a:pt x="1218" y="2085"/>
                  <a:pt x="797" y="3127"/>
                  <a:pt x="797" y="4169"/>
                </a:cubicBezTo>
                <a:cubicBezTo>
                  <a:pt x="797" y="5675"/>
                  <a:pt x="1640" y="7760"/>
                  <a:pt x="2858" y="8744"/>
                </a:cubicBezTo>
                <a:cubicBezTo>
                  <a:pt x="2062" y="8281"/>
                  <a:pt x="1640" y="8281"/>
                  <a:pt x="797" y="7760"/>
                </a:cubicBezTo>
                <a:cubicBezTo>
                  <a:pt x="797" y="10308"/>
                  <a:pt x="2483" y="12856"/>
                  <a:pt x="4592" y="13377"/>
                </a:cubicBezTo>
                <a:cubicBezTo>
                  <a:pt x="4170" y="13377"/>
                  <a:pt x="3702" y="13377"/>
                  <a:pt x="3280" y="13377"/>
                </a:cubicBezTo>
                <a:cubicBezTo>
                  <a:pt x="2858" y="13377"/>
                  <a:pt x="2858" y="13377"/>
                  <a:pt x="2483" y="13377"/>
                </a:cubicBezTo>
                <a:cubicBezTo>
                  <a:pt x="2858" y="15404"/>
                  <a:pt x="4592" y="17025"/>
                  <a:pt x="6653" y="17025"/>
                </a:cubicBezTo>
                <a:cubicBezTo>
                  <a:pt x="4967" y="18473"/>
                  <a:pt x="3280" y="19573"/>
                  <a:pt x="1218" y="19573"/>
                </a:cubicBezTo>
                <a:cubicBezTo>
                  <a:pt x="797" y="19573"/>
                  <a:pt x="375" y="19573"/>
                  <a:pt x="0" y="19573"/>
                </a:cubicBezTo>
                <a:cubicBezTo>
                  <a:pt x="2062" y="21079"/>
                  <a:pt x="4170" y="21600"/>
                  <a:pt x="6653" y="21600"/>
                </a:cubicBezTo>
                <a:cubicBezTo>
                  <a:pt x="14947" y="21600"/>
                  <a:pt x="19117" y="13377"/>
                  <a:pt x="19117" y="6196"/>
                </a:cubicBezTo>
                <a:lnTo>
                  <a:pt x="19117" y="5675"/>
                </a:lnTo>
                <a:cubicBezTo>
                  <a:pt x="20335" y="4691"/>
                  <a:pt x="20757" y="4169"/>
                  <a:pt x="21600" y="2606"/>
                </a:cubicBezTo>
              </a:path>
            </a:pathLst>
          </a:custGeom>
          <a:solidFill>
            <a:srgbClr val="002060"/>
          </a:solidFill>
          <a:ln w="12700">
            <a:miter lim="400000"/>
          </a:ln>
        </p:spPr>
        <p:txBody>
          <a:bodyPr lIns="60960" tIns="60960" rIns="60960" bIns="60960" anchor="ct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2060"/>
              </a:solidFill>
              <a:effectLst/>
              <a:uLnTx/>
              <a:uFillTx/>
              <a:latin typeface="Calibri"/>
              <a:ea typeface="+mn-ea"/>
              <a:cs typeface="Calibri"/>
              <a:sym typeface="Calibri"/>
            </a:endParaRPr>
          </a:p>
        </p:txBody>
      </p:sp>
      <p:sp>
        <p:nvSpPr>
          <p:cNvPr id="12" name="TextBox 11">
            <a:extLst>
              <a:ext uri="{FF2B5EF4-FFF2-40B4-BE49-F238E27FC236}">
                <a16:creationId xmlns:a16="http://schemas.microsoft.com/office/drawing/2014/main" id="{9A62FD10-5634-213F-B20F-9CEF29223973}"/>
              </a:ext>
            </a:extLst>
          </p:cNvPr>
          <p:cNvSpPr txBox="1"/>
          <p:nvPr/>
        </p:nvSpPr>
        <p:spPr>
          <a:xfrm>
            <a:off x="221943" y="831770"/>
            <a:ext cx="4572000" cy="369332"/>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Remember to use our Digital Channels</a:t>
            </a:r>
          </a:p>
        </p:txBody>
      </p:sp>
    </p:spTree>
    <p:extLst>
      <p:ext uri="{BB962C8B-B14F-4D97-AF65-F5344CB8AC3E}">
        <p14:creationId xmlns:p14="http://schemas.microsoft.com/office/powerpoint/2010/main" val="208160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3155-BBD5-464C-AA2D-D0CCD753FC1E}"/>
              </a:ext>
            </a:extLst>
          </p:cNvPr>
          <p:cNvSpPr>
            <a:spLocks noGrp="1"/>
          </p:cNvSpPr>
          <p:nvPr>
            <p:ph type="title"/>
          </p:nvPr>
        </p:nvSpPr>
        <p:spPr>
          <a:xfrm>
            <a:off x="386897" y="299141"/>
            <a:ext cx="8370206" cy="532606"/>
          </a:xfrm>
          <a:solidFill>
            <a:schemeClr val="accent1">
              <a:lumMod val="20000"/>
              <a:lumOff val="80000"/>
            </a:schemeClr>
          </a:solidFill>
        </p:spPr>
        <p:txBody>
          <a:bodyPr/>
          <a:lstStyle/>
          <a:p>
            <a:pPr algn="ctr"/>
            <a:r>
              <a:rPr lang="en-ZA" dirty="0"/>
              <a:t>Points of Discussion</a:t>
            </a:r>
          </a:p>
        </p:txBody>
      </p:sp>
      <p:sp>
        <p:nvSpPr>
          <p:cNvPr id="3" name="Slide Number Placeholder 2"/>
          <p:cNvSpPr>
            <a:spLocks noGrp="1"/>
          </p:cNvSpPr>
          <p:nvPr>
            <p:ph type="sldNum" sz="quarter" idx="10"/>
          </p:nvPr>
        </p:nvSpPr>
        <p:spPr/>
        <p:txBody>
          <a:bodyPr/>
          <a:lstStyle/>
          <a:p>
            <a:fld id="{B540B12B-D968-2643-8E7F-238A3C456CC9}" type="slidenum">
              <a:rPr lang="en-US" smtClean="0"/>
              <a:pPr/>
              <a:t>3</a:t>
            </a:fld>
            <a:endParaRPr lang="en-US" dirty="0"/>
          </a:p>
        </p:txBody>
      </p:sp>
      <p:graphicFrame>
        <p:nvGraphicFramePr>
          <p:cNvPr id="6" name="Diagram 5">
            <a:extLst>
              <a:ext uri="{FF2B5EF4-FFF2-40B4-BE49-F238E27FC236}">
                <a16:creationId xmlns:a16="http://schemas.microsoft.com/office/drawing/2014/main" id="{29488C86-AC67-416B-914F-4E3C60962B18}"/>
              </a:ext>
            </a:extLst>
          </p:cNvPr>
          <p:cNvGraphicFramePr/>
          <p:nvPr>
            <p:extLst>
              <p:ext uri="{D42A27DB-BD31-4B8C-83A1-F6EECF244321}">
                <p14:modId xmlns:p14="http://schemas.microsoft.com/office/powerpoint/2010/main" val="1367198500"/>
              </p:ext>
            </p:extLst>
          </p:nvPr>
        </p:nvGraphicFramePr>
        <p:xfrm>
          <a:off x="341312" y="973931"/>
          <a:ext cx="8370887" cy="5118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798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5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2" y="441325"/>
            <a:ext cx="8437575" cy="532606"/>
          </a:xfrm>
          <a:solidFill>
            <a:schemeClr val="accent1">
              <a:lumMod val="20000"/>
              <a:lumOff val="80000"/>
            </a:schemeClr>
          </a:solidFill>
        </p:spPr>
        <p:txBody>
          <a:bodyPr/>
          <a:lstStyle/>
          <a:p>
            <a:pPr algn="ctr"/>
            <a:r>
              <a:rPr lang="en-ZA" dirty="0"/>
              <a:t>Why do we pay taxes?</a:t>
            </a:r>
          </a:p>
        </p:txBody>
      </p:sp>
      <p:sp>
        <p:nvSpPr>
          <p:cNvPr id="6" name="Slide Number Placeholder 2">
            <a:extLst>
              <a:ext uri="{FF2B5EF4-FFF2-40B4-BE49-F238E27FC236}">
                <a16:creationId xmlns:a16="http://schemas.microsoft.com/office/drawing/2014/main" id="{04F8E2AE-92D9-4A4D-97AE-B192253D9375}"/>
              </a:ext>
            </a:extLst>
          </p:cNvPr>
          <p:cNvSpPr txBox="1">
            <a:spLocks/>
          </p:cNvSpPr>
          <p:nvPr/>
        </p:nvSpPr>
        <p:spPr>
          <a:xfrm>
            <a:off x="341993" y="6429826"/>
            <a:ext cx="42332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004C85"/>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40B12B-D968-2643-8E7F-238A3C456CC9}" type="slidenum">
              <a:rPr lang="en-US" smtClean="0"/>
              <a:pPr/>
              <a:t>4</a:t>
            </a:fld>
            <a:endParaRPr lang="en-US" dirty="0"/>
          </a:p>
        </p:txBody>
      </p:sp>
      <p:grpSp>
        <p:nvGrpSpPr>
          <p:cNvPr id="8" name="Group 7">
            <a:extLst>
              <a:ext uri="{FF2B5EF4-FFF2-40B4-BE49-F238E27FC236}">
                <a16:creationId xmlns:a16="http://schemas.microsoft.com/office/drawing/2014/main" id="{D13BA439-CB56-4C4A-B58E-4BA0D5A99E73}"/>
              </a:ext>
            </a:extLst>
          </p:cNvPr>
          <p:cNvGrpSpPr/>
          <p:nvPr/>
        </p:nvGrpSpPr>
        <p:grpSpPr>
          <a:xfrm>
            <a:off x="625018" y="1219200"/>
            <a:ext cx="8154550" cy="4594766"/>
            <a:chOff x="610010" y="1344427"/>
            <a:chExt cx="8076783" cy="3925589"/>
          </a:xfrm>
        </p:grpSpPr>
        <p:sp>
          <p:nvSpPr>
            <p:cNvPr id="9" name="Freeform 13">
              <a:extLst>
                <a:ext uri="{FF2B5EF4-FFF2-40B4-BE49-F238E27FC236}">
                  <a16:creationId xmlns:a16="http://schemas.microsoft.com/office/drawing/2014/main" id="{32BC2470-D7B8-401B-957A-397854915D7C}"/>
                </a:ext>
              </a:extLst>
            </p:cNvPr>
            <p:cNvSpPr/>
            <p:nvPr/>
          </p:nvSpPr>
          <p:spPr>
            <a:xfrm>
              <a:off x="1220209" y="4416552"/>
              <a:ext cx="7453440" cy="722793"/>
            </a:xfrm>
            <a:custGeom>
              <a:avLst/>
              <a:gdLst>
                <a:gd name="connsiteX0" fmla="*/ 0 w 7453440"/>
                <a:gd name="connsiteY0" fmla="*/ 0 h 722792"/>
                <a:gd name="connsiteX1" fmla="*/ 7092044 w 7453440"/>
                <a:gd name="connsiteY1" fmla="*/ 0 h 722792"/>
                <a:gd name="connsiteX2" fmla="*/ 7453440 w 7453440"/>
                <a:gd name="connsiteY2" fmla="*/ 361396 h 722792"/>
                <a:gd name="connsiteX3" fmla="*/ 7092044 w 7453440"/>
                <a:gd name="connsiteY3" fmla="*/ 722792 h 722792"/>
                <a:gd name="connsiteX4" fmla="*/ 0 w 7453440"/>
                <a:gd name="connsiteY4" fmla="*/ 722792 h 722792"/>
                <a:gd name="connsiteX5" fmla="*/ 0 w 7453440"/>
                <a:gd name="connsiteY5" fmla="*/ 0 h 72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53440" h="722792">
                  <a:moveTo>
                    <a:pt x="7453440" y="722791"/>
                  </a:moveTo>
                  <a:lnTo>
                    <a:pt x="361396" y="722791"/>
                  </a:lnTo>
                  <a:lnTo>
                    <a:pt x="0" y="361396"/>
                  </a:lnTo>
                  <a:lnTo>
                    <a:pt x="361396" y="1"/>
                  </a:lnTo>
                  <a:lnTo>
                    <a:pt x="7453440" y="1"/>
                  </a:lnTo>
                  <a:lnTo>
                    <a:pt x="7453440" y="722791"/>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319528" tIns="76201" rIns="142240" bIns="76200" numCol="1" spcCol="1270" anchor="ctr" anchorCtr="0">
              <a:noAutofit/>
            </a:bodyPr>
            <a:lstStyle/>
            <a:p>
              <a:pPr lvl="0" algn="ctr" defTabSz="889000" rtl="0">
                <a:lnSpc>
                  <a:spcPct val="90000"/>
                </a:lnSpc>
                <a:spcBef>
                  <a:spcPct val="0"/>
                </a:spcBef>
                <a:spcAft>
                  <a:spcPct val="35000"/>
                </a:spcAft>
              </a:pPr>
              <a:r>
                <a:rPr lang="en-ZA" kern="1200" dirty="0"/>
                <a:t>Every citizen enjoys the benefits of one or other government </a:t>
              </a:r>
            </a:p>
            <a:p>
              <a:pPr lvl="0" algn="ctr" defTabSz="889000" rtl="0">
                <a:lnSpc>
                  <a:spcPct val="90000"/>
                </a:lnSpc>
                <a:spcBef>
                  <a:spcPct val="0"/>
                </a:spcBef>
                <a:spcAft>
                  <a:spcPct val="35000"/>
                </a:spcAft>
              </a:pPr>
              <a:r>
                <a:rPr lang="en-ZA" kern="1200" dirty="0"/>
                <a:t>basic services</a:t>
              </a:r>
            </a:p>
          </p:txBody>
        </p:sp>
        <p:sp>
          <p:nvSpPr>
            <p:cNvPr id="10" name="Freeform 9">
              <a:extLst>
                <a:ext uri="{FF2B5EF4-FFF2-40B4-BE49-F238E27FC236}">
                  <a16:creationId xmlns:a16="http://schemas.microsoft.com/office/drawing/2014/main" id="{342F67EB-3B13-49B5-95A3-220461AA09FB}"/>
                </a:ext>
              </a:extLst>
            </p:cNvPr>
            <p:cNvSpPr/>
            <p:nvPr/>
          </p:nvSpPr>
          <p:spPr>
            <a:xfrm>
              <a:off x="1334998" y="1478118"/>
              <a:ext cx="7351795" cy="734730"/>
            </a:xfrm>
            <a:custGeom>
              <a:avLst/>
              <a:gdLst>
                <a:gd name="connsiteX0" fmla="*/ 0 w 7351795"/>
                <a:gd name="connsiteY0" fmla="*/ 0 h 668834"/>
                <a:gd name="connsiteX1" fmla="*/ 7017378 w 7351795"/>
                <a:gd name="connsiteY1" fmla="*/ 0 h 668834"/>
                <a:gd name="connsiteX2" fmla="*/ 7351795 w 7351795"/>
                <a:gd name="connsiteY2" fmla="*/ 334417 h 668834"/>
                <a:gd name="connsiteX3" fmla="*/ 7017378 w 7351795"/>
                <a:gd name="connsiteY3" fmla="*/ 668834 h 668834"/>
                <a:gd name="connsiteX4" fmla="*/ 0 w 7351795"/>
                <a:gd name="connsiteY4" fmla="*/ 668834 h 668834"/>
                <a:gd name="connsiteX5" fmla="*/ 0 w 7351795"/>
                <a:gd name="connsiteY5" fmla="*/ 0 h 66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1795" h="668834">
                  <a:moveTo>
                    <a:pt x="7351795" y="668833"/>
                  </a:moveTo>
                  <a:lnTo>
                    <a:pt x="334417" y="668833"/>
                  </a:lnTo>
                  <a:lnTo>
                    <a:pt x="0" y="334417"/>
                  </a:lnTo>
                  <a:lnTo>
                    <a:pt x="334417" y="1"/>
                  </a:lnTo>
                  <a:lnTo>
                    <a:pt x="7351795" y="1"/>
                  </a:lnTo>
                  <a:lnTo>
                    <a:pt x="7351795" y="66883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306038" tIns="76201" rIns="142240" bIns="76201" numCol="1" spcCol="1270" anchor="ctr" anchorCtr="0">
              <a:noAutofit/>
            </a:bodyPr>
            <a:lstStyle/>
            <a:p>
              <a:pPr lvl="0" algn="ctr" defTabSz="889000" rtl="0">
                <a:lnSpc>
                  <a:spcPct val="90000"/>
                </a:lnSpc>
                <a:spcBef>
                  <a:spcPct val="0"/>
                </a:spcBef>
                <a:spcAft>
                  <a:spcPct val="35000"/>
                </a:spcAft>
              </a:pPr>
              <a:r>
                <a:rPr lang="en-ZA" kern="1200" dirty="0"/>
                <a:t>Every government is mandated to provide basic services to </a:t>
              </a:r>
            </a:p>
            <a:p>
              <a:pPr lvl="0" algn="ctr" defTabSz="889000" rtl="0">
                <a:lnSpc>
                  <a:spcPct val="90000"/>
                </a:lnSpc>
                <a:spcBef>
                  <a:spcPct val="0"/>
                </a:spcBef>
                <a:spcAft>
                  <a:spcPct val="35000"/>
                </a:spcAft>
              </a:pPr>
              <a:r>
                <a:rPr lang="en-ZA" kern="1200" dirty="0"/>
                <a:t>citizens</a:t>
              </a:r>
            </a:p>
          </p:txBody>
        </p:sp>
        <p:sp>
          <p:nvSpPr>
            <p:cNvPr id="11" name="Oval 10">
              <a:extLst>
                <a:ext uri="{FF2B5EF4-FFF2-40B4-BE49-F238E27FC236}">
                  <a16:creationId xmlns:a16="http://schemas.microsoft.com/office/drawing/2014/main" id="{CCF0ED00-35A4-453E-B62A-21CA9A27747F}"/>
                </a:ext>
              </a:extLst>
            </p:cNvPr>
            <p:cNvSpPr/>
            <p:nvPr/>
          </p:nvSpPr>
          <p:spPr>
            <a:xfrm>
              <a:off x="699056" y="1344427"/>
              <a:ext cx="1057016" cy="1004235"/>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id="{1A83A16C-F865-42CC-9B08-2F3010AF1035}"/>
                </a:ext>
              </a:extLst>
            </p:cNvPr>
            <p:cNvSpPr/>
            <p:nvPr/>
          </p:nvSpPr>
          <p:spPr>
            <a:xfrm rot="21600000">
              <a:off x="1479182" y="2421639"/>
              <a:ext cx="7177900" cy="1716020"/>
            </a:xfrm>
            <a:custGeom>
              <a:avLst/>
              <a:gdLst>
                <a:gd name="connsiteX0" fmla="*/ 0 w 7177900"/>
                <a:gd name="connsiteY0" fmla="*/ 0 h 1716019"/>
                <a:gd name="connsiteX1" fmla="*/ 6319891 w 7177900"/>
                <a:gd name="connsiteY1" fmla="*/ 0 h 1716019"/>
                <a:gd name="connsiteX2" fmla="*/ 7177900 w 7177900"/>
                <a:gd name="connsiteY2" fmla="*/ 858010 h 1716019"/>
                <a:gd name="connsiteX3" fmla="*/ 6319891 w 7177900"/>
                <a:gd name="connsiteY3" fmla="*/ 1716019 h 1716019"/>
                <a:gd name="connsiteX4" fmla="*/ 0 w 7177900"/>
                <a:gd name="connsiteY4" fmla="*/ 1716019 h 1716019"/>
                <a:gd name="connsiteX5" fmla="*/ 0 w 7177900"/>
                <a:gd name="connsiteY5" fmla="*/ 0 h 171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7900" h="1716019">
                  <a:moveTo>
                    <a:pt x="7177900" y="1716018"/>
                  </a:moveTo>
                  <a:lnTo>
                    <a:pt x="858009" y="1716018"/>
                  </a:lnTo>
                  <a:lnTo>
                    <a:pt x="0" y="858009"/>
                  </a:lnTo>
                  <a:lnTo>
                    <a:pt x="858009" y="1"/>
                  </a:lnTo>
                  <a:lnTo>
                    <a:pt x="7177900" y="1"/>
                  </a:lnTo>
                  <a:lnTo>
                    <a:pt x="7177900" y="1716018"/>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567835" tIns="76200" rIns="142240" bIns="76201" numCol="1" spcCol="1270" anchor="t" anchorCtr="0">
              <a:noAutofit/>
            </a:bodyPr>
            <a:lstStyle/>
            <a:p>
              <a:pPr lvl="0" algn="l" defTabSz="889000" rtl="0">
                <a:lnSpc>
                  <a:spcPct val="90000"/>
                </a:lnSpc>
                <a:spcBef>
                  <a:spcPct val="0"/>
                </a:spcBef>
                <a:spcAft>
                  <a:spcPct val="35000"/>
                </a:spcAft>
              </a:pPr>
              <a:r>
                <a:rPr lang="en-ZA" kern="1200" dirty="0"/>
                <a:t>    </a:t>
              </a:r>
              <a:r>
                <a:rPr lang="en-ZA" b="1" kern="1200" dirty="0"/>
                <a:t>Basic services include:</a:t>
              </a:r>
            </a:p>
            <a:p>
              <a:pPr marL="895350" lvl="1" indent="-355600" algn="l" defTabSz="711200" rtl="0">
                <a:lnSpc>
                  <a:spcPct val="90000"/>
                </a:lnSpc>
                <a:spcBef>
                  <a:spcPct val="0"/>
                </a:spcBef>
                <a:spcAft>
                  <a:spcPct val="15000"/>
                </a:spcAft>
                <a:buChar char="••"/>
              </a:pPr>
              <a:r>
                <a:rPr lang="en-ZA" kern="1200" dirty="0"/>
                <a:t>Education</a:t>
              </a:r>
            </a:p>
            <a:p>
              <a:pPr marL="895350" lvl="1" indent="-355600" algn="l" defTabSz="711200" rtl="0">
                <a:lnSpc>
                  <a:spcPct val="90000"/>
                </a:lnSpc>
                <a:spcBef>
                  <a:spcPct val="0"/>
                </a:spcBef>
                <a:spcAft>
                  <a:spcPct val="15000"/>
                </a:spcAft>
                <a:buChar char="••"/>
              </a:pPr>
              <a:r>
                <a:rPr lang="en-ZA" kern="1200" dirty="0"/>
                <a:t>Health</a:t>
              </a:r>
            </a:p>
            <a:p>
              <a:pPr marL="895350" lvl="1" indent="-355600" algn="l" defTabSz="711200" rtl="0">
                <a:lnSpc>
                  <a:spcPct val="90000"/>
                </a:lnSpc>
                <a:spcBef>
                  <a:spcPct val="0"/>
                </a:spcBef>
                <a:spcAft>
                  <a:spcPct val="15000"/>
                </a:spcAft>
                <a:buChar char="••"/>
              </a:pPr>
              <a:r>
                <a:rPr lang="en-ZA" kern="1200" dirty="0"/>
                <a:t>Welfare (Child Grants/Old Age Pensions)</a:t>
              </a:r>
            </a:p>
            <a:p>
              <a:pPr marL="895350" lvl="1" indent="-355600" algn="l" defTabSz="711200" rtl="0">
                <a:lnSpc>
                  <a:spcPct val="90000"/>
                </a:lnSpc>
                <a:spcBef>
                  <a:spcPct val="0"/>
                </a:spcBef>
                <a:spcAft>
                  <a:spcPct val="15000"/>
                </a:spcAft>
                <a:buChar char="••"/>
              </a:pPr>
              <a:r>
                <a:rPr lang="en-ZA" kern="1200" dirty="0"/>
                <a:t>Policing</a:t>
              </a:r>
            </a:p>
          </p:txBody>
        </p:sp>
        <p:sp>
          <p:nvSpPr>
            <p:cNvPr id="13" name="Oval 12">
              <a:extLst>
                <a:ext uri="{FF2B5EF4-FFF2-40B4-BE49-F238E27FC236}">
                  <a16:creationId xmlns:a16="http://schemas.microsoft.com/office/drawing/2014/main" id="{6B1A03B4-EB4F-4161-96A3-7B9F26746E6A}"/>
                </a:ext>
              </a:extLst>
            </p:cNvPr>
            <p:cNvSpPr/>
            <p:nvPr/>
          </p:nvSpPr>
          <p:spPr>
            <a:xfrm>
              <a:off x="610010" y="4212307"/>
              <a:ext cx="1220396" cy="1057709"/>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Oval 13">
              <a:extLst>
                <a:ext uri="{FF2B5EF4-FFF2-40B4-BE49-F238E27FC236}">
                  <a16:creationId xmlns:a16="http://schemas.microsoft.com/office/drawing/2014/main" id="{CB75A32C-9895-4CB5-B90C-AED10BF06A04}"/>
                </a:ext>
              </a:extLst>
            </p:cNvPr>
            <p:cNvSpPr/>
            <p:nvPr/>
          </p:nvSpPr>
          <p:spPr>
            <a:xfrm>
              <a:off x="660360" y="2708625"/>
              <a:ext cx="1177223" cy="1142048"/>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59678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227728"/>
            <a:ext cx="8370206" cy="532606"/>
          </a:xfrm>
          <a:solidFill>
            <a:schemeClr val="accent1">
              <a:lumMod val="20000"/>
              <a:lumOff val="80000"/>
            </a:schemeClr>
          </a:solidFill>
        </p:spPr>
        <p:txBody>
          <a:bodyPr/>
          <a:lstStyle/>
          <a:p>
            <a:pPr algn="ctr"/>
            <a:r>
              <a:rPr lang="en-ZA" dirty="0"/>
              <a:t>Remuneration</a:t>
            </a:r>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fld id="{B540B12B-D968-2643-8E7F-238A3C456CC9}" type="slidenum">
              <a:rPr lang="en-US" smtClean="0"/>
              <a:pPr/>
              <a:t>5</a:t>
            </a:fld>
            <a:endParaRPr lang="en-US" dirty="0"/>
          </a:p>
        </p:txBody>
      </p:sp>
      <p:grpSp>
        <p:nvGrpSpPr>
          <p:cNvPr id="4" name="Group 3">
            <a:extLst>
              <a:ext uri="{FF2B5EF4-FFF2-40B4-BE49-F238E27FC236}">
                <a16:creationId xmlns:a16="http://schemas.microsoft.com/office/drawing/2014/main" id="{ABE6D687-DFFE-FD55-2AE1-9363E59B142E}"/>
              </a:ext>
            </a:extLst>
          </p:cNvPr>
          <p:cNvGrpSpPr/>
          <p:nvPr/>
        </p:nvGrpSpPr>
        <p:grpSpPr>
          <a:xfrm>
            <a:off x="386556" y="707628"/>
            <a:ext cx="8370887" cy="1821103"/>
            <a:chOff x="0" y="927988"/>
            <a:chExt cx="8370887" cy="1471943"/>
          </a:xfrm>
        </p:grpSpPr>
        <p:sp>
          <p:nvSpPr>
            <p:cNvPr id="5" name="Rectangle: Rounded Corners 4">
              <a:extLst>
                <a:ext uri="{FF2B5EF4-FFF2-40B4-BE49-F238E27FC236}">
                  <a16:creationId xmlns:a16="http://schemas.microsoft.com/office/drawing/2014/main" id="{1478DF4E-F22F-62A5-D4CB-7BA30D559A46}"/>
                </a:ext>
              </a:extLst>
            </p:cNvPr>
            <p:cNvSpPr/>
            <p:nvPr/>
          </p:nvSpPr>
          <p:spPr>
            <a:xfrm>
              <a:off x="0" y="1138135"/>
              <a:ext cx="8370887" cy="1216800"/>
            </a:xfrm>
            <a:prstGeom prst="round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1DAE0FC2-CA6A-6AAE-1E6A-5C932F376F63}"/>
                </a:ext>
              </a:extLst>
            </p:cNvPr>
            <p:cNvSpPr txBox="1"/>
            <p:nvPr/>
          </p:nvSpPr>
          <p:spPr>
            <a:xfrm>
              <a:off x="118798" y="927988"/>
              <a:ext cx="8252089" cy="1471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2200" b="1" i="0" kern="1200" dirty="0"/>
                <a:t>Definition</a:t>
              </a:r>
            </a:p>
            <a:p>
              <a:pPr defTabSz="800100">
                <a:lnSpc>
                  <a:spcPct val="90000"/>
                </a:lnSpc>
                <a:spcBef>
                  <a:spcPct val="0"/>
                </a:spcBef>
                <a:spcAft>
                  <a:spcPct val="35000"/>
                </a:spcAft>
              </a:pPr>
              <a:r>
                <a:rPr lang="en-ZA" sz="1800" b="0" i="0" kern="1200" dirty="0"/>
                <a:t>Remuneration is an amount of income that is paid or becomes payable for services rendered or for some other reason. It does not matter whether the amount is in cash or otherwise (in kind).</a:t>
              </a:r>
              <a:endParaRPr lang="en-ZA" sz="1800" kern="1200" dirty="0"/>
            </a:p>
          </p:txBody>
        </p:sp>
      </p:grpSp>
      <p:graphicFrame>
        <p:nvGraphicFramePr>
          <p:cNvPr id="11" name="Diagram 10">
            <a:extLst>
              <a:ext uri="{FF2B5EF4-FFF2-40B4-BE49-F238E27FC236}">
                <a16:creationId xmlns:a16="http://schemas.microsoft.com/office/drawing/2014/main" id="{4DB04C5B-C616-2BAB-CCC1-213A10339038}"/>
              </a:ext>
            </a:extLst>
          </p:cNvPr>
          <p:cNvGraphicFramePr/>
          <p:nvPr>
            <p:extLst>
              <p:ext uri="{D42A27DB-BD31-4B8C-83A1-F6EECF244321}">
                <p14:modId xmlns:p14="http://schemas.microsoft.com/office/powerpoint/2010/main" val="2400175451"/>
              </p:ext>
            </p:extLst>
          </p:nvPr>
        </p:nvGraphicFramePr>
        <p:xfrm>
          <a:off x="386556" y="2603807"/>
          <a:ext cx="8169965" cy="3286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260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9" y="854741"/>
            <a:ext cx="8229600" cy="795846"/>
          </a:xfrm>
        </p:spPr>
        <p:txBody>
          <a:bodyPr>
            <a:normAutofit/>
          </a:bodyPr>
          <a:lstStyle/>
          <a:p>
            <a:r>
              <a:rPr lang="en-US" b="1" dirty="0"/>
              <a:t>In Cash or Otherwise</a:t>
            </a:r>
          </a:p>
        </p:txBody>
      </p:sp>
      <p:grpSp>
        <p:nvGrpSpPr>
          <p:cNvPr id="6" name="Group 5"/>
          <p:cNvGrpSpPr/>
          <p:nvPr/>
        </p:nvGrpSpPr>
        <p:grpSpPr>
          <a:xfrm>
            <a:off x="412296" y="2079694"/>
            <a:ext cx="8229600" cy="4083090"/>
            <a:chOff x="257192" y="1908472"/>
            <a:chExt cx="8582701" cy="2606039"/>
          </a:xfrm>
        </p:grpSpPr>
        <p:sp>
          <p:nvSpPr>
            <p:cNvPr id="7" name="Freeform 6"/>
            <p:cNvSpPr/>
            <p:nvPr/>
          </p:nvSpPr>
          <p:spPr>
            <a:xfrm>
              <a:off x="257192" y="1920240"/>
              <a:ext cx="4008776" cy="646784"/>
            </a:xfrm>
            <a:custGeom>
              <a:avLst/>
              <a:gdLst>
                <a:gd name="connsiteX0" fmla="*/ 0 w 4008776"/>
                <a:gd name="connsiteY0" fmla="*/ 0 h 646784"/>
                <a:gd name="connsiteX1" fmla="*/ 4008776 w 4008776"/>
                <a:gd name="connsiteY1" fmla="*/ 0 h 646784"/>
                <a:gd name="connsiteX2" fmla="*/ 4008776 w 4008776"/>
                <a:gd name="connsiteY2" fmla="*/ 646784 h 646784"/>
                <a:gd name="connsiteX3" fmla="*/ 0 w 4008776"/>
                <a:gd name="connsiteY3" fmla="*/ 646784 h 646784"/>
                <a:gd name="connsiteX4" fmla="*/ 0 w 4008776"/>
                <a:gd name="connsiteY4" fmla="*/ 0 h 646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776" h="646784">
                  <a:moveTo>
                    <a:pt x="0" y="0"/>
                  </a:moveTo>
                  <a:lnTo>
                    <a:pt x="4008776" y="0"/>
                  </a:lnTo>
                  <a:lnTo>
                    <a:pt x="4008776" y="646784"/>
                  </a:lnTo>
                  <a:lnTo>
                    <a:pt x="0" y="64678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panose="020B0604020202020204"/>
                  <a:ea typeface="+mn-ea"/>
                  <a:cs typeface="+mn-cs"/>
                </a:rPr>
                <a:t>In Cash</a:t>
              </a:r>
            </a:p>
          </p:txBody>
        </p:sp>
        <p:sp>
          <p:nvSpPr>
            <p:cNvPr id="8" name="Freeform 7"/>
            <p:cNvSpPr/>
            <p:nvPr/>
          </p:nvSpPr>
          <p:spPr>
            <a:xfrm>
              <a:off x="257192" y="2555256"/>
              <a:ext cx="4008776" cy="1959255"/>
            </a:xfrm>
            <a:custGeom>
              <a:avLst/>
              <a:gdLst>
                <a:gd name="connsiteX0" fmla="*/ 0 w 4008776"/>
                <a:gd name="connsiteY0" fmla="*/ 0 h 1959255"/>
                <a:gd name="connsiteX1" fmla="*/ 4008776 w 4008776"/>
                <a:gd name="connsiteY1" fmla="*/ 0 h 1959255"/>
                <a:gd name="connsiteX2" fmla="*/ 4008776 w 4008776"/>
                <a:gd name="connsiteY2" fmla="*/ 1959255 h 1959255"/>
                <a:gd name="connsiteX3" fmla="*/ 0 w 4008776"/>
                <a:gd name="connsiteY3" fmla="*/ 1959255 h 1959255"/>
                <a:gd name="connsiteX4" fmla="*/ 0 w 4008776"/>
                <a:gd name="connsiteY4" fmla="*/ 0 h 195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776" h="1959255">
                  <a:moveTo>
                    <a:pt x="0" y="0"/>
                  </a:moveTo>
                  <a:lnTo>
                    <a:pt x="4008776" y="0"/>
                  </a:lnTo>
                  <a:lnTo>
                    <a:pt x="4008776" y="1959255"/>
                  </a:lnTo>
                  <a:lnTo>
                    <a:pt x="0" y="1959255"/>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50" marR="0" lvl="1" indent="-285750" algn="l" defTabSz="1244600" rtl="0" eaLnBrk="1" fontAlgn="auto" latinLnBrk="0" hangingPunct="1">
                <a:lnSpc>
                  <a:spcPct val="90000"/>
                </a:lnSpc>
                <a:spcBef>
                  <a:spcPct val="0"/>
                </a:spcBef>
                <a:spcAft>
                  <a:spcPct val="15000"/>
                </a:spcAft>
                <a:buClrTx/>
                <a:buSzTx/>
                <a:buFontTx/>
                <a:buChar char="••"/>
                <a:tabLst/>
                <a:defRPr/>
              </a:pPr>
              <a:r>
                <a:rPr kumimoji="0" lang="en-ZA" sz="2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Monetary amount received</a:t>
              </a:r>
            </a:p>
          </p:txBody>
        </p:sp>
        <p:sp>
          <p:nvSpPr>
            <p:cNvPr id="9" name="Freeform 8"/>
            <p:cNvSpPr/>
            <p:nvPr/>
          </p:nvSpPr>
          <p:spPr>
            <a:xfrm>
              <a:off x="4827198" y="1908472"/>
              <a:ext cx="4012695" cy="646784"/>
            </a:xfrm>
            <a:custGeom>
              <a:avLst/>
              <a:gdLst>
                <a:gd name="connsiteX0" fmla="*/ 0 w 4012695"/>
                <a:gd name="connsiteY0" fmla="*/ 0 h 646784"/>
                <a:gd name="connsiteX1" fmla="*/ 4012695 w 4012695"/>
                <a:gd name="connsiteY1" fmla="*/ 0 h 646784"/>
                <a:gd name="connsiteX2" fmla="*/ 4012695 w 4012695"/>
                <a:gd name="connsiteY2" fmla="*/ 646784 h 646784"/>
                <a:gd name="connsiteX3" fmla="*/ 0 w 4012695"/>
                <a:gd name="connsiteY3" fmla="*/ 646784 h 646784"/>
                <a:gd name="connsiteX4" fmla="*/ 0 w 4012695"/>
                <a:gd name="connsiteY4" fmla="*/ 0 h 646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2695" h="646784">
                  <a:moveTo>
                    <a:pt x="0" y="0"/>
                  </a:moveTo>
                  <a:lnTo>
                    <a:pt x="4012695" y="0"/>
                  </a:lnTo>
                  <a:lnTo>
                    <a:pt x="4012695" y="646784"/>
                  </a:lnTo>
                  <a:lnTo>
                    <a:pt x="0" y="64678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panose="020B0604020202020204"/>
                  <a:ea typeface="+mn-ea"/>
                  <a:cs typeface="+mn-cs"/>
                </a:rPr>
                <a:t>Or Otherwise</a:t>
              </a:r>
            </a:p>
          </p:txBody>
        </p:sp>
        <p:sp>
          <p:nvSpPr>
            <p:cNvPr id="10" name="Freeform 9"/>
            <p:cNvSpPr/>
            <p:nvPr/>
          </p:nvSpPr>
          <p:spPr>
            <a:xfrm>
              <a:off x="4827198" y="2584673"/>
              <a:ext cx="4012695" cy="1929838"/>
            </a:xfrm>
            <a:custGeom>
              <a:avLst/>
              <a:gdLst>
                <a:gd name="connsiteX0" fmla="*/ 0 w 4141904"/>
                <a:gd name="connsiteY0" fmla="*/ 0 h 3349329"/>
                <a:gd name="connsiteX1" fmla="*/ 4141904 w 4141904"/>
                <a:gd name="connsiteY1" fmla="*/ 0 h 3349329"/>
                <a:gd name="connsiteX2" fmla="*/ 4141904 w 4141904"/>
                <a:gd name="connsiteY2" fmla="*/ 3349329 h 3349329"/>
                <a:gd name="connsiteX3" fmla="*/ 0 w 4141904"/>
                <a:gd name="connsiteY3" fmla="*/ 3349329 h 3349329"/>
                <a:gd name="connsiteX4" fmla="*/ 0 w 4141904"/>
                <a:gd name="connsiteY4" fmla="*/ 0 h 334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1904" h="3349329">
                  <a:moveTo>
                    <a:pt x="0" y="0"/>
                  </a:moveTo>
                  <a:lnTo>
                    <a:pt x="4141904" y="0"/>
                  </a:lnTo>
                  <a:lnTo>
                    <a:pt x="4141904" y="3349329"/>
                  </a:lnTo>
                  <a:lnTo>
                    <a:pt x="0" y="33493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50" marR="0" lvl="1" indent="-285750" algn="l" defTabSz="1244600" rtl="0" eaLnBrk="1" fontAlgn="auto" latinLnBrk="0" hangingPunct="1">
                <a:lnSpc>
                  <a:spcPct val="90000"/>
                </a:lnSpc>
                <a:spcBef>
                  <a:spcPct val="0"/>
                </a:spcBef>
                <a:spcAft>
                  <a:spcPct val="15000"/>
                </a:spcAft>
                <a:buClrTx/>
                <a:buSzTx/>
                <a:buFontTx/>
                <a:buChar char="••"/>
                <a:tabLst/>
                <a:defRPr/>
              </a:pPr>
              <a:r>
                <a:rPr kumimoji="0" lang="en-ZA" altLang="en-US" sz="2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Receipts or Accruals can be in any form other than money</a:t>
              </a:r>
              <a:endParaRPr kumimoji="0" lang="en-ZA" sz="2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endParaRPr>
            </a:p>
            <a:p>
              <a:pPr marL="285750" marR="0" lvl="1" indent="-285750" algn="l" defTabSz="1244600" rtl="0" eaLnBrk="1" fontAlgn="auto" latinLnBrk="0" hangingPunct="1">
                <a:lnSpc>
                  <a:spcPct val="90000"/>
                </a:lnSpc>
                <a:spcBef>
                  <a:spcPct val="0"/>
                </a:spcBef>
                <a:spcAft>
                  <a:spcPct val="15000"/>
                </a:spcAft>
                <a:buClrTx/>
                <a:buSzTx/>
                <a:buFontTx/>
                <a:buChar char="••"/>
                <a:tabLst/>
                <a:defRPr/>
              </a:pPr>
              <a:r>
                <a:rPr kumimoji="0" lang="en-ZA" altLang="en-US" sz="2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Amount determined, for example at market value</a:t>
              </a:r>
              <a:endParaRPr kumimoji="0" lang="en-US" altLang="en-US" sz="2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endParaRPr>
            </a:p>
            <a:p>
              <a:pPr marL="228600" marR="0" lvl="1" indent="-228600" algn="l" defTabSz="933450" rtl="0" eaLnBrk="1" fontAlgn="auto" latinLnBrk="0" hangingPunct="1">
                <a:lnSpc>
                  <a:spcPct val="90000"/>
                </a:lnSpc>
                <a:spcBef>
                  <a:spcPct val="0"/>
                </a:spcBef>
                <a:spcAft>
                  <a:spcPct val="15000"/>
                </a:spcAft>
                <a:buClrTx/>
                <a:buSzTx/>
                <a:buFontTx/>
                <a:buChar char="••"/>
                <a:tabLst/>
                <a:defRPr/>
              </a:pPr>
              <a:endParaRPr kumimoji="0" lang="en-ZA" sz="21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endParaRPr>
            </a:p>
          </p:txBody>
        </p:sp>
      </p:grpSp>
      <p:sp>
        <p:nvSpPr>
          <p:cNvPr id="3" name="TextBox 2"/>
          <p:cNvSpPr txBox="1"/>
          <p:nvPr/>
        </p:nvSpPr>
        <p:spPr>
          <a:xfrm>
            <a:off x="482599" y="1419754"/>
            <a:ext cx="55116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Arial" panose="020B0604020202020204"/>
                <a:ea typeface="+mn-ea"/>
                <a:cs typeface="+mn-cs"/>
              </a:rPr>
              <a:t>Two basic principles apply:</a:t>
            </a:r>
          </a:p>
        </p:txBody>
      </p:sp>
      <p:sp>
        <p:nvSpPr>
          <p:cNvPr id="4" name="Slide Number Placeholder 3">
            <a:extLst>
              <a:ext uri="{FF2B5EF4-FFF2-40B4-BE49-F238E27FC236}">
                <a16:creationId xmlns:a16="http://schemas.microsoft.com/office/drawing/2014/main" id="{1BCAED3B-F21A-4DEF-B718-FBC5A3672CE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B906B-2071-41CC-BDB1-02EEE201423B}" type="slidenum">
              <a:rPr kumimoji="0" lang="en-ZA"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srgbClr val="004C85"/>
              </a:solidFill>
              <a:effectLst/>
              <a:uLnTx/>
              <a:uFillTx/>
              <a:latin typeface="Arial" charset="0"/>
              <a:ea typeface="+mn-ea"/>
              <a:cs typeface="+mn-cs"/>
            </a:endParaRPr>
          </a:p>
        </p:txBody>
      </p:sp>
      <p:pic>
        <p:nvPicPr>
          <p:cNvPr id="12" name="Picture 11">
            <a:extLst>
              <a:ext uri="{FF2B5EF4-FFF2-40B4-BE49-F238E27FC236}">
                <a16:creationId xmlns:a16="http://schemas.microsoft.com/office/drawing/2014/main" id="{E1EF4355-7F4D-4D41-99A1-0D208CC1257A}"/>
              </a:ext>
            </a:extLst>
          </p:cNvPr>
          <p:cNvPicPr/>
          <p:nvPr/>
        </p:nvPicPr>
        <p:blipFill>
          <a:blip r:embed="rId2">
            <a:extLst>
              <a:ext uri="{28A0092B-C50C-407E-A947-70E740481C1C}">
                <a14:useLocalDpi xmlns:a14="http://schemas.microsoft.com/office/drawing/2010/main" val="0"/>
              </a:ext>
            </a:extLst>
          </a:blip>
          <a:stretch>
            <a:fillRect/>
          </a:stretch>
        </p:blipFill>
        <p:spPr>
          <a:xfrm>
            <a:off x="849629" y="6276514"/>
            <a:ext cx="899271" cy="581486"/>
          </a:xfrm>
          <a:prstGeom prst="rect">
            <a:avLst/>
          </a:prstGeom>
        </p:spPr>
      </p:pic>
      <p:sp>
        <p:nvSpPr>
          <p:cNvPr id="5" name="Title 1">
            <a:extLst>
              <a:ext uri="{FF2B5EF4-FFF2-40B4-BE49-F238E27FC236}">
                <a16:creationId xmlns:a16="http://schemas.microsoft.com/office/drawing/2014/main" id="{96ED081C-2D67-BE7A-E948-52A7C408FD13}"/>
              </a:ext>
            </a:extLst>
          </p:cNvPr>
          <p:cNvSpPr txBox="1">
            <a:spLocks/>
          </p:cNvSpPr>
          <p:nvPr/>
        </p:nvSpPr>
        <p:spPr>
          <a:xfrm>
            <a:off x="341993" y="227728"/>
            <a:ext cx="8370206" cy="532606"/>
          </a:xfrm>
          <a:prstGeom prst="rect">
            <a:avLst/>
          </a:prstGeom>
          <a:solidFill>
            <a:schemeClr val="accent1">
              <a:lumMod val="20000"/>
              <a:lumOff val="80000"/>
            </a:schemeClr>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dirty="0"/>
              <a:t>Remuneration</a:t>
            </a:r>
          </a:p>
        </p:txBody>
      </p:sp>
    </p:spTree>
    <p:extLst>
      <p:ext uri="{BB962C8B-B14F-4D97-AF65-F5344CB8AC3E}">
        <p14:creationId xmlns:p14="http://schemas.microsoft.com/office/powerpoint/2010/main" val="113619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49377"/>
            <a:ext cx="8229600" cy="604505"/>
          </a:xfrm>
        </p:spPr>
        <p:txBody>
          <a:bodyPr>
            <a:normAutofit/>
          </a:bodyPr>
          <a:lstStyle/>
          <a:p>
            <a:r>
              <a:rPr lang="en-US" b="1" dirty="0"/>
              <a:t>Resident</a:t>
            </a:r>
          </a:p>
        </p:txBody>
      </p:sp>
      <p:graphicFrame>
        <p:nvGraphicFramePr>
          <p:cNvPr id="6" name="Diagram 5"/>
          <p:cNvGraphicFramePr/>
          <p:nvPr>
            <p:extLst>
              <p:ext uri="{D42A27DB-BD31-4B8C-83A1-F6EECF244321}">
                <p14:modId xmlns:p14="http://schemas.microsoft.com/office/powerpoint/2010/main" val="2007445579"/>
              </p:ext>
            </p:extLst>
          </p:nvPr>
        </p:nvGraphicFramePr>
        <p:xfrm>
          <a:off x="482599" y="2367282"/>
          <a:ext cx="8229600" cy="2847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199" y="1452961"/>
            <a:ext cx="54041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2400" b="1" i="0" u="none" strike="noStrike" kern="1200" cap="none" spc="0" normalizeH="0" baseline="0" noProof="0" dirty="0">
                <a:ln>
                  <a:noFill/>
                </a:ln>
                <a:solidFill>
                  <a:prstClr val="black"/>
                </a:solidFill>
                <a:effectLst/>
                <a:uLnTx/>
                <a:uFillTx/>
                <a:latin typeface="Arial" charset="0"/>
                <a:ea typeface="+mn-ea"/>
                <a:cs typeface="+mn-cs"/>
              </a:rPr>
              <a:t>Taxed on worldwide income if:</a:t>
            </a:r>
          </a:p>
        </p:txBody>
      </p:sp>
      <p:sp>
        <p:nvSpPr>
          <p:cNvPr id="3" name="Slide Number Placeholder 2">
            <a:extLst>
              <a:ext uri="{FF2B5EF4-FFF2-40B4-BE49-F238E27FC236}">
                <a16:creationId xmlns:a16="http://schemas.microsoft.com/office/drawing/2014/main" id="{E0CE99C0-E0EC-4B47-A315-6C1C2A5E2E5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B906B-2071-41CC-BDB1-02EEE201423B}" type="slidenum">
              <a:rPr kumimoji="0" lang="en-ZA"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srgbClr val="004C85"/>
              </a:solidFill>
              <a:effectLst/>
              <a:uLnTx/>
              <a:uFillTx/>
              <a:latin typeface="Arial" charset="0"/>
              <a:ea typeface="+mn-ea"/>
              <a:cs typeface="+mn-cs"/>
            </a:endParaRPr>
          </a:p>
        </p:txBody>
      </p:sp>
      <p:pic>
        <p:nvPicPr>
          <p:cNvPr id="9" name="Picture 8">
            <a:extLst>
              <a:ext uri="{FF2B5EF4-FFF2-40B4-BE49-F238E27FC236}">
                <a16:creationId xmlns:a16="http://schemas.microsoft.com/office/drawing/2014/main" id="{7CE353B9-EBE8-4BD8-B993-BA0407249594}"/>
              </a:ext>
            </a:extLst>
          </p:cNvPr>
          <p:cNvPicPr/>
          <p:nvPr/>
        </p:nvPicPr>
        <p:blipFill>
          <a:blip r:embed="rId7">
            <a:extLst>
              <a:ext uri="{28A0092B-C50C-407E-A947-70E740481C1C}">
                <a14:useLocalDpi xmlns:a14="http://schemas.microsoft.com/office/drawing/2010/main" val="0"/>
              </a:ext>
            </a:extLst>
          </a:blip>
          <a:stretch>
            <a:fillRect/>
          </a:stretch>
        </p:blipFill>
        <p:spPr>
          <a:xfrm>
            <a:off x="849629" y="6276514"/>
            <a:ext cx="899271" cy="581486"/>
          </a:xfrm>
          <a:prstGeom prst="rect">
            <a:avLst/>
          </a:prstGeom>
        </p:spPr>
      </p:pic>
      <p:sp>
        <p:nvSpPr>
          <p:cNvPr id="5" name="Title 1">
            <a:extLst>
              <a:ext uri="{FF2B5EF4-FFF2-40B4-BE49-F238E27FC236}">
                <a16:creationId xmlns:a16="http://schemas.microsoft.com/office/drawing/2014/main" id="{7D124589-0CA4-F06D-088C-0D1F6B5782AE}"/>
              </a:ext>
            </a:extLst>
          </p:cNvPr>
          <p:cNvSpPr txBox="1">
            <a:spLocks/>
          </p:cNvSpPr>
          <p:nvPr/>
        </p:nvSpPr>
        <p:spPr>
          <a:xfrm>
            <a:off x="341993" y="227728"/>
            <a:ext cx="8370206" cy="532606"/>
          </a:xfrm>
          <a:prstGeom prst="rect">
            <a:avLst/>
          </a:prstGeom>
          <a:solidFill>
            <a:schemeClr val="accent1">
              <a:lumMod val="20000"/>
              <a:lumOff val="80000"/>
            </a:schemeClr>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dirty="0"/>
              <a:t>Remuneration</a:t>
            </a:r>
          </a:p>
        </p:txBody>
      </p:sp>
    </p:spTree>
    <p:extLst>
      <p:ext uri="{BB962C8B-B14F-4D97-AF65-F5344CB8AC3E}">
        <p14:creationId xmlns:p14="http://schemas.microsoft.com/office/powerpoint/2010/main" val="216246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F49FA0F-390F-4C66-A3D0-BE426A0B5EDD}"/>
              </a:ext>
            </a:extLst>
          </p:cNvPr>
          <p:cNvSpPr>
            <a:spLocks noGrp="1"/>
          </p:cNvSpPr>
          <p:nvPr>
            <p:ph type="body" sz="quarter" idx="11"/>
          </p:nvPr>
        </p:nvSpPr>
        <p:spPr>
          <a:xfrm>
            <a:off x="341312" y="1490319"/>
            <a:ext cx="8370887" cy="4602505"/>
          </a:xfrm>
        </p:spPr>
        <p:txBody>
          <a:bodyPr/>
          <a:lstStyle/>
          <a:p>
            <a:r>
              <a:rPr lang="en-GB" b="0" i="0" dirty="0">
                <a:solidFill>
                  <a:srgbClr val="333333"/>
                </a:solidFill>
                <a:effectLst/>
                <a:latin typeface="-apple-system"/>
              </a:rPr>
              <a:t>The table below gives an example of how the combined taxable income is calculated in the case of a taxpayer who is over the age of 65 years and receives an income of R240 000 from agent A and R160 000 from </a:t>
            </a:r>
            <a:r>
              <a:rPr lang="en-GB" dirty="0">
                <a:solidFill>
                  <a:srgbClr val="333333"/>
                </a:solidFill>
                <a:latin typeface="-apple-system"/>
              </a:rPr>
              <a:t>agent B </a:t>
            </a:r>
            <a:r>
              <a:rPr lang="en-GB" b="0" i="0" dirty="0">
                <a:solidFill>
                  <a:srgbClr val="333333"/>
                </a:solidFill>
                <a:effectLst/>
                <a:latin typeface="-apple-system"/>
              </a:rPr>
              <a:t>during the 2022 tax year.</a:t>
            </a:r>
          </a:p>
          <a:p>
            <a:endParaRPr lang="en-GB" dirty="0">
              <a:solidFill>
                <a:srgbClr val="333333"/>
              </a:solidFill>
              <a:latin typeface="-apple-system"/>
            </a:endParaRPr>
          </a:p>
          <a:p>
            <a:endParaRPr lang="en-ZA" dirty="0"/>
          </a:p>
        </p:txBody>
      </p:sp>
      <p:sp>
        <p:nvSpPr>
          <p:cNvPr id="5" name="Text Placeholder 4">
            <a:extLst>
              <a:ext uri="{FF2B5EF4-FFF2-40B4-BE49-F238E27FC236}">
                <a16:creationId xmlns:a16="http://schemas.microsoft.com/office/drawing/2014/main" id="{3FBF0BA8-36DC-4007-9D58-5DD2D14E74E0}"/>
              </a:ext>
            </a:extLst>
          </p:cNvPr>
          <p:cNvSpPr>
            <a:spLocks noGrp="1"/>
          </p:cNvSpPr>
          <p:nvPr>
            <p:ph type="body" sz="quarter" idx="12"/>
          </p:nvPr>
        </p:nvSpPr>
        <p:spPr/>
        <p:txBody>
          <a:bodyPr/>
          <a:lstStyle/>
          <a:p>
            <a:r>
              <a:rPr lang="en-ZA" dirty="0"/>
              <a:t>Remuneration Example 1</a:t>
            </a:r>
          </a:p>
        </p:txBody>
      </p:sp>
      <p:graphicFrame>
        <p:nvGraphicFramePr>
          <p:cNvPr id="6" name="Table 5">
            <a:extLst>
              <a:ext uri="{FF2B5EF4-FFF2-40B4-BE49-F238E27FC236}">
                <a16:creationId xmlns:a16="http://schemas.microsoft.com/office/drawing/2014/main" id="{2AE90733-7A0C-4F5C-880B-65E8F90238F5}"/>
              </a:ext>
            </a:extLst>
          </p:cNvPr>
          <p:cNvGraphicFramePr>
            <a:graphicFrameLocks noGrp="1"/>
          </p:cNvGraphicFramePr>
          <p:nvPr>
            <p:extLst>
              <p:ext uri="{D42A27DB-BD31-4B8C-83A1-F6EECF244321}">
                <p14:modId xmlns:p14="http://schemas.microsoft.com/office/powerpoint/2010/main" val="918286772"/>
              </p:ext>
            </p:extLst>
          </p:nvPr>
        </p:nvGraphicFramePr>
        <p:xfrm>
          <a:off x="431801" y="2715065"/>
          <a:ext cx="8280397" cy="3090421"/>
        </p:xfrm>
        <a:graphic>
          <a:graphicData uri="http://schemas.openxmlformats.org/drawingml/2006/table">
            <a:tbl>
              <a:tblPr/>
              <a:tblGrid>
                <a:gridCol w="4855078">
                  <a:extLst>
                    <a:ext uri="{9D8B030D-6E8A-4147-A177-3AD203B41FA5}">
                      <a16:colId xmlns:a16="http://schemas.microsoft.com/office/drawing/2014/main" val="1213179128"/>
                    </a:ext>
                  </a:extLst>
                </a:gridCol>
                <a:gridCol w="1047281">
                  <a:extLst>
                    <a:ext uri="{9D8B030D-6E8A-4147-A177-3AD203B41FA5}">
                      <a16:colId xmlns:a16="http://schemas.microsoft.com/office/drawing/2014/main" val="3164242428"/>
                    </a:ext>
                  </a:extLst>
                </a:gridCol>
                <a:gridCol w="976521">
                  <a:extLst>
                    <a:ext uri="{9D8B030D-6E8A-4147-A177-3AD203B41FA5}">
                      <a16:colId xmlns:a16="http://schemas.microsoft.com/office/drawing/2014/main" val="512783213"/>
                    </a:ext>
                  </a:extLst>
                </a:gridCol>
                <a:gridCol w="1401517">
                  <a:extLst>
                    <a:ext uri="{9D8B030D-6E8A-4147-A177-3AD203B41FA5}">
                      <a16:colId xmlns:a16="http://schemas.microsoft.com/office/drawing/2014/main" val="3930626847"/>
                    </a:ext>
                  </a:extLst>
                </a:gridCol>
              </a:tblGrid>
              <a:tr h="579136">
                <a:tc>
                  <a:txBody>
                    <a:bodyPr/>
                    <a:lstStyle/>
                    <a:p>
                      <a:pPr algn="l" fontAlgn="t"/>
                      <a:r>
                        <a:rPr lang="en-ZA" sz="1600" dirty="0">
                          <a:solidFill>
                            <a:srgbClr val="FFFFFF"/>
                          </a:solidFill>
                          <a:effectLst/>
                        </a:rPr>
                        <a:t>​</a:t>
                      </a:r>
                      <a:endParaRPr lang="en-ZA" sz="1600" dirty="0">
                        <a:effectLst/>
                      </a:endParaRPr>
                    </a:p>
                  </a:txBody>
                  <a:tcPr marL="14842" marR="14842" marT="14842" marB="14842">
                    <a:lnL>
                      <a:noFill/>
                    </a:lnL>
                    <a:lnR>
                      <a:noFill/>
                    </a:lnR>
                    <a:lnT>
                      <a:noFill/>
                    </a:lnT>
                    <a:lnB>
                      <a:noFill/>
                    </a:lnB>
                    <a:solidFill>
                      <a:srgbClr val="015289"/>
                    </a:solidFill>
                  </a:tcPr>
                </a:tc>
                <a:tc>
                  <a:txBody>
                    <a:bodyPr/>
                    <a:lstStyle/>
                    <a:p>
                      <a:pPr algn="l" fontAlgn="t"/>
                      <a:r>
                        <a:rPr lang="en-ZA" sz="1600" dirty="0">
                          <a:solidFill>
                            <a:srgbClr val="FFFFFF"/>
                          </a:solidFill>
                          <a:effectLst/>
                        </a:rPr>
                        <a:t>​</a:t>
                      </a:r>
                      <a:r>
                        <a:rPr lang="en-ZA" sz="1600" b="1" dirty="0">
                          <a:solidFill>
                            <a:srgbClr val="FFFFFF"/>
                          </a:solidFill>
                          <a:effectLst/>
                        </a:rPr>
                        <a:t>Agent A</a:t>
                      </a:r>
                      <a:endParaRPr lang="en-ZA" sz="1600" dirty="0">
                        <a:effectLst/>
                      </a:endParaRPr>
                    </a:p>
                  </a:txBody>
                  <a:tcPr marL="14842" marR="14842" marT="14842" marB="14842">
                    <a:lnL>
                      <a:noFill/>
                    </a:lnL>
                    <a:lnR>
                      <a:noFill/>
                    </a:lnR>
                    <a:lnT>
                      <a:noFill/>
                    </a:lnT>
                    <a:lnB>
                      <a:noFill/>
                    </a:lnB>
                    <a:solidFill>
                      <a:srgbClr val="015289"/>
                    </a:solidFill>
                  </a:tcPr>
                </a:tc>
                <a:tc>
                  <a:txBody>
                    <a:bodyPr/>
                    <a:lstStyle/>
                    <a:p>
                      <a:pPr algn="l" fontAlgn="t"/>
                      <a:r>
                        <a:rPr lang="en-ZA" sz="1600" b="1" dirty="0">
                          <a:solidFill>
                            <a:srgbClr val="FFFFFF"/>
                          </a:solidFill>
                          <a:effectLst/>
                        </a:rPr>
                        <a:t>​Agent B</a:t>
                      </a:r>
                      <a:endParaRPr lang="en-ZA" sz="1600" dirty="0">
                        <a:effectLst/>
                      </a:endParaRPr>
                    </a:p>
                  </a:txBody>
                  <a:tcPr marL="14842" marR="14842" marT="14842" marB="14842">
                    <a:lnL>
                      <a:noFill/>
                    </a:lnL>
                    <a:lnR>
                      <a:noFill/>
                    </a:lnR>
                    <a:lnT>
                      <a:noFill/>
                    </a:lnT>
                    <a:lnB>
                      <a:noFill/>
                    </a:lnB>
                    <a:solidFill>
                      <a:srgbClr val="015289"/>
                    </a:solidFill>
                  </a:tcPr>
                </a:tc>
                <a:tc>
                  <a:txBody>
                    <a:bodyPr/>
                    <a:lstStyle/>
                    <a:p>
                      <a:pPr algn="l" fontAlgn="t"/>
                      <a:r>
                        <a:rPr lang="en-ZA" sz="1600" b="1" dirty="0">
                          <a:solidFill>
                            <a:srgbClr val="FFFFFF"/>
                          </a:solidFill>
                          <a:effectLst/>
                        </a:rPr>
                        <a:t>​Assessment</a:t>
                      </a:r>
                      <a:endParaRPr lang="en-ZA" sz="1600" dirty="0">
                        <a:effectLst/>
                      </a:endParaRPr>
                    </a:p>
                  </a:txBody>
                  <a:tcPr marL="14842" marR="14842" marT="14842" marB="14842">
                    <a:lnL>
                      <a:noFill/>
                    </a:lnL>
                    <a:lnR>
                      <a:noFill/>
                    </a:lnR>
                    <a:lnT>
                      <a:noFill/>
                    </a:lnT>
                    <a:lnB>
                      <a:noFill/>
                    </a:lnB>
                    <a:solidFill>
                      <a:srgbClr val="015289"/>
                    </a:solidFill>
                  </a:tcPr>
                </a:tc>
                <a:extLst>
                  <a:ext uri="{0D108BD9-81ED-4DB2-BD59-A6C34878D82A}">
                    <a16:rowId xmlns:a16="http://schemas.microsoft.com/office/drawing/2014/main" val="3187166873"/>
                  </a:ext>
                </a:extLst>
              </a:tr>
              <a:tr h="579136">
                <a:tc>
                  <a:txBody>
                    <a:bodyPr/>
                    <a:lstStyle/>
                    <a:p>
                      <a:pPr fontAlgn="t"/>
                      <a:r>
                        <a:rPr lang="en-ZA" sz="1600" dirty="0">
                          <a:effectLst/>
                        </a:rPr>
                        <a:t>Taxable income​</a:t>
                      </a:r>
                    </a:p>
                  </a:txBody>
                  <a:tcPr marL="14842" marR="14842" marT="14842" marB="14842">
                    <a:lnL>
                      <a:noFill/>
                    </a:lnL>
                    <a:lnR>
                      <a:noFill/>
                    </a:lnR>
                    <a:lnT>
                      <a:noFill/>
                    </a:lnT>
                    <a:lnB>
                      <a:noFill/>
                    </a:lnB>
                    <a:solidFill>
                      <a:srgbClr val="F7F7F7"/>
                    </a:solidFill>
                  </a:tcPr>
                </a:tc>
                <a:tc>
                  <a:txBody>
                    <a:bodyPr/>
                    <a:lstStyle/>
                    <a:p>
                      <a:pPr fontAlgn="t"/>
                      <a:r>
                        <a:rPr lang="en-ZA" sz="1600" dirty="0">
                          <a:effectLst/>
                        </a:rPr>
                        <a:t>​240 000</a:t>
                      </a:r>
                    </a:p>
                  </a:txBody>
                  <a:tcPr marL="14842" marR="14842" marT="14842" marB="14842">
                    <a:lnL>
                      <a:noFill/>
                    </a:lnL>
                    <a:lnR>
                      <a:noFill/>
                    </a:lnR>
                    <a:lnT>
                      <a:noFill/>
                    </a:lnT>
                    <a:lnB>
                      <a:noFill/>
                    </a:lnB>
                    <a:solidFill>
                      <a:srgbClr val="F7F7F7"/>
                    </a:solidFill>
                  </a:tcPr>
                </a:tc>
                <a:tc>
                  <a:txBody>
                    <a:bodyPr/>
                    <a:lstStyle/>
                    <a:p>
                      <a:pPr fontAlgn="t"/>
                      <a:r>
                        <a:rPr lang="en-ZA" sz="1600" dirty="0">
                          <a:effectLst/>
                        </a:rPr>
                        <a:t>​160 000</a:t>
                      </a:r>
                    </a:p>
                  </a:txBody>
                  <a:tcPr marL="14842" marR="14842" marT="14842" marB="14842">
                    <a:lnL>
                      <a:noFill/>
                    </a:lnL>
                    <a:lnR>
                      <a:noFill/>
                    </a:lnR>
                    <a:lnT>
                      <a:noFill/>
                    </a:lnT>
                    <a:lnB>
                      <a:noFill/>
                    </a:lnB>
                    <a:solidFill>
                      <a:srgbClr val="F7F7F7"/>
                    </a:solidFill>
                  </a:tcPr>
                </a:tc>
                <a:tc>
                  <a:txBody>
                    <a:bodyPr/>
                    <a:lstStyle/>
                    <a:p>
                      <a:pPr fontAlgn="t"/>
                      <a:r>
                        <a:rPr lang="en-ZA" sz="1600" dirty="0">
                          <a:effectLst/>
                        </a:rPr>
                        <a:t>400 000</a:t>
                      </a:r>
                    </a:p>
                  </a:txBody>
                  <a:tcPr marL="14842" marR="14842" marT="14842" marB="14842">
                    <a:lnL>
                      <a:noFill/>
                    </a:lnL>
                    <a:lnR>
                      <a:noFill/>
                    </a:lnR>
                    <a:lnT>
                      <a:noFill/>
                    </a:lnT>
                    <a:lnB>
                      <a:noFill/>
                    </a:lnB>
                    <a:solidFill>
                      <a:srgbClr val="F7F7F7"/>
                    </a:solidFill>
                  </a:tcPr>
                </a:tc>
                <a:extLst>
                  <a:ext uri="{0D108BD9-81ED-4DB2-BD59-A6C34878D82A}">
                    <a16:rowId xmlns:a16="http://schemas.microsoft.com/office/drawing/2014/main" val="2110712308"/>
                  </a:ext>
                </a:extLst>
              </a:tr>
              <a:tr h="579136">
                <a:tc>
                  <a:txBody>
                    <a:bodyPr/>
                    <a:lstStyle/>
                    <a:p>
                      <a:pPr fontAlgn="t"/>
                      <a:r>
                        <a:rPr lang="en-ZA" sz="1600" dirty="0">
                          <a:effectLst/>
                        </a:rPr>
                        <a:t>​Normal tax payable</a:t>
                      </a:r>
                    </a:p>
                  </a:txBody>
                  <a:tcPr marL="14842" marR="14842" marT="14842" marB="14842">
                    <a:lnL>
                      <a:noFill/>
                    </a:lnL>
                    <a:lnR>
                      <a:noFill/>
                    </a:lnR>
                    <a:lnT>
                      <a:noFill/>
                    </a:lnT>
                    <a:lnB>
                      <a:noFill/>
                    </a:lnB>
                    <a:solidFill>
                      <a:srgbClr val="FFFFFF"/>
                    </a:solidFill>
                  </a:tcPr>
                </a:tc>
                <a:tc>
                  <a:txBody>
                    <a:bodyPr/>
                    <a:lstStyle/>
                    <a:p>
                      <a:pPr fontAlgn="t"/>
                      <a:r>
                        <a:rPr lang="en-ZA" sz="1600" dirty="0">
                          <a:effectLst/>
                        </a:rPr>
                        <a:t>18 895</a:t>
                      </a:r>
                    </a:p>
                  </a:txBody>
                  <a:tcPr marL="14842" marR="14842" marT="14842" marB="14842">
                    <a:lnL>
                      <a:noFill/>
                    </a:lnL>
                    <a:lnR>
                      <a:noFill/>
                    </a:lnR>
                    <a:lnT>
                      <a:noFill/>
                    </a:lnT>
                    <a:lnB>
                      <a:noFill/>
                    </a:lnB>
                    <a:solidFill>
                      <a:srgbClr val="FFFFFF"/>
                    </a:solidFill>
                  </a:tcPr>
                </a:tc>
                <a:tc>
                  <a:txBody>
                    <a:bodyPr/>
                    <a:lstStyle/>
                    <a:p>
                      <a:pPr fontAlgn="t"/>
                      <a:r>
                        <a:rPr lang="en-ZA" sz="1600" dirty="0">
                          <a:effectLst/>
                        </a:rPr>
                        <a:t>​3 375</a:t>
                      </a:r>
                    </a:p>
                  </a:txBody>
                  <a:tcPr marL="14842" marR="14842" marT="14842" marB="14842">
                    <a:lnL>
                      <a:noFill/>
                    </a:lnL>
                    <a:lnR>
                      <a:noFill/>
                    </a:lnR>
                    <a:lnT>
                      <a:noFill/>
                    </a:lnT>
                    <a:lnB>
                      <a:noFill/>
                    </a:lnB>
                    <a:solidFill>
                      <a:srgbClr val="FFFFFF"/>
                    </a:solidFill>
                  </a:tcPr>
                </a:tc>
                <a:tc>
                  <a:txBody>
                    <a:bodyPr/>
                    <a:lstStyle/>
                    <a:p>
                      <a:pPr fontAlgn="t"/>
                      <a:r>
                        <a:rPr lang="en-ZA" sz="1600" dirty="0">
                          <a:effectLst/>
                        </a:rPr>
                        <a:t>​62 840</a:t>
                      </a:r>
                    </a:p>
                  </a:txBody>
                  <a:tcPr marL="14842" marR="14842" marT="14842" marB="14842">
                    <a:lnL>
                      <a:noFill/>
                    </a:lnL>
                    <a:lnR>
                      <a:noFill/>
                    </a:lnR>
                    <a:lnT>
                      <a:noFill/>
                    </a:lnT>
                    <a:lnB>
                      <a:noFill/>
                    </a:lnB>
                    <a:solidFill>
                      <a:srgbClr val="FFFFFF"/>
                    </a:solidFill>
                  </a:tcPr>
                </a:tc>
                <a:extLst>
                  <a:ext uri="{0D108BD9-81ED-4DB2-BD59-A6C34878D82A}">
                    <a16:rowId xmlns:a16="http://schemas.microsoft.com/office/drawing/2014/main" val="3381351921"/>
                  </a:ext>
                </a:extLst>
              </a:tr>
              <a:tr h="773877">
                <a:tc>
                  <a:txBody>
                    <a:bodyPr/>
                    <a:lstStyle/>
                    <a:p>
                      <a:pPr fontAlgn="t"/>
                      <a:r>
                        <a:rPr lang="en-GB" sz="1600" dirty="0">
                          <a:effectLst/>
                        </a:rPr>
                        <a:t>​Less: Tax paid in the form of PAYE withheld by   Agent A and Agent B</a:t>
                      </a:r>
                    </a:p>
                  </a:txBody>
                  <a:tcPr marL="14842" marR="14842" marT="14842" marB="14842">
                    <a:lnL>
                      <a:noFill/>
                    </a:lnL>
                    <a:lnR>
                      <a:noFill/>
                    </a:lnR>
                    <a:lnT>
                      <a:noFill/>
                    </a:lnT>
                    <a:lnB>
                      <a:noFill/>
                    </a:lnB>
                    <a:solidFill>
                      <a:srgbClr val="F7F7F7"/>
                    </a:solidFill>
                  </a:tcPr>
                </a:tc>
                <a:tc>
                  <a:txBody>
                    <a:bodyPr/>
                    <a:lstStyle/>
                    <a:p>
                      <a:pPr fontAlgn="t"/>
                      <a:r>
                        <a:rPr lang="en-ZA" sz="1600" dirty="0">
                          <a:effectLst/>
                        </a:rPr>
                        <a:t>​18 895</a:t>
                      </a:r>
                    </a:p>
                  </a:txBody>
                  <a:tcPr marL="14842" marR="14842" marT="14842" marB="14842">
                    <a:lnL>
                      <a:noFill/>
                    </a:lnL>
                    <a:lnR>
                      <a:noFill/>
                    </a:lnR>
                    <a:lnT>
                      <a:noFill/>
                    </a:lnT>
                    <a:lnB>
                      <a:noFill/>
                    </a:lnB>
                    <a:solidFill>
                      <a:srgbClr val="F7F7F7"/>
                    </a:solidFill>
                  </a:tcPr>
                </a:tc>
                <a:tc>
                  <a:txBody>
                    <a:bodyPr/>
                    <a:lstStyle/>
                    <a:p>
                      <a:pPr fontAlgn="t"/>
                      <a:r>
                        <a:rPr lang="en-ZA" sz="1600" dirty="0">
                          <a:effectLst/>
                        </a:rPr>
                        <a:t>​3 375</a:t>
                      </a:r>
                    </a:p>
                  </a:txBody>
                  <a:tcPr marL="14842" marR="14842" marT="14842" marB="14842">
                    <a:lnL>
                      <a:noFill/>
                    </a:lnL>
                    <a:lnR>
                      <a:noFill/>
                    </a:lnR>
                    <a:lnT>
                      <a:noFill/>
                    </a:lnT>
                    <a:lnB>
                      <a:noFill/>
                    </a:lnB>
                    <a:solidFill>
                      <a:srgbClr val="F7F7F7"/>
                    </a:solidFill>
                  </a:tcPr>
                </a:tc>
                <a:tc>
                  <a:txBody>
                    <a:bodyPr/>
                    <a:lstStyle/>
                    <a:p>
                      <a:pPr fontAlgn="t"/>
                      <a:r>
                        <a:rPr lang="en-ZA" sz="1600" dirty="0">
                          <a:effectLst/>
                        </a:rPr>
                        <a:t>​22 270</a:t>
                      </a:r>
                    </a:p>
                  </a:txBody>
                  <a:tcPr marL="14842" marR="14842" marT="14842" marB="14842">
                    <a:lnL>
                      <a:noFill/>
                    </a:lnL>
                    <a:lnR>
                      <a:noFill/>
                    </a:lnR>
                    <a:lnT>
                      <a:noFill/>
                    </a:lnT>
                    <a:lnB>
                      <a:noFill/>
                    </a:lnB>
                    <a:solidFill>
                      <a:srgbClr val="F7F7F7"/>
                    </a:solidFill>
                  </a:tcPr>
                </a:tc>
                <a:extLst>
                  <a:ext uri="{0D108BD9-81ED-4DB2-BD59-A6C34878D82A}">
                    <a16:rowId xmlns:a16="http://schemas.microsoft.com/office/drawing/2014/main" val="3588089942"/>
                  </a:ext>
                </a:extLst>
              </a:tr>
              <a:tr h="579136">
                <a:tc>
                  <a:txBody>
                    <a:bodyPr/>
                    <a:lstStyle/>
                    <a:p>
                      <a:pPr fontAlgn="t"/>
                      <a:r>
                        <a:rPr lang="en-GB" sz="1600" b="1" dirty="0">
                          <a:effectLst/>
                        </a:rPr>
                        <a:t>​Amount due by taxpayer on assessment</a:t>
                      </a:r>
                      <a:endParaRPr lang="en-GB" sz="1600" dirty="0">
                        <a:effectLst/>
                      </a:endParaRPr>
                    </a:p>
                  </a:txBody>
                  <a:tcPr marL="14842" marR="14842" marT="14842" marB="14842">
                    <a:lnL>
                      <a:noFill/>
                    </a:lnL>
                    <a:lnR>
                      <a:noFill/>
                    </a:lnR>
                    <a:lnT>
                      <a:noFill/>
                    </a:lnT>
                    <a:lnB>
                      <a:noFill/>
                    </a:lnB>
                    <a:solidFill>
                      <a:srgbClr val="FFFFFF"/>
                    </a:solidFill>
                  </a:tcPr>
                </a:tc>
                <a:tc>
                  <a:txBody>
                    <a:bodyPr/>
                    <a:lstStyle/>
                    <a:p>
                      <a:pPr fontAlgn="t"/>
                      <a:r>
                        <a:rPr lang="en-ZA" sz="1600" b="1" dirty="0">
                          <a:effectLst/>
                        </a:rPr>
                        <a:t>​</a:t>
                      </a:r>
                      <a:endParaRPr lang="en-ZA" sz="1600" dirty="0">
                        <a:effectLst/>
                      </a:endParaRPr>
                    </a:p>
                  </a:txBody>
                  <a:tcPr marL="14842" marR="14842" marT="14842" marB="14842">
                    <a:lnL>
                      <a:noFill/>
                    </a:lnL>
                    <a:lnR>
                      <a:noFill/>
                    </a:lnR>
                    <a:lnT>
                      <a:noFill/>
                    </a:lnT>
                    <a:lnB>
                      <a:noFill/>
                    </a:lnB>
                    <a:solidFill>
                      <a:srgbClr val="FFFFFF"/>
                    </a:solidFill>
                  </a:tcPr>
                </a:tc>
                <a:tc>
                  <a:txBody>
                    <a:bodyPr/>
                    <a:lstStyle/>
                    <a:p>
                      <a:pPr fontAlgn="t"/>
                      <a:r>
                        <a:rPr lang="en-ZA" sz="1600" dirty="0">
                          <a:effectLst/>
                        </a:rPr>
                        <a:t>​</a:t>
                      </a:r>
                    </a:p>
                  </a:txBody>
                  <a:tcPr marL="14842" marR="14842" marT="14842" marB="14842">
                    <a:lnL>
                      <a:noFill/>
                    </a:lnL>
                    <a:lnR>
                      <a:noFill/>
                    </a:lnR>
                    <a:lnT>
                      <a:noFill/>
                    </a:lnT>
                    <a:lnB>
                      <a:noFill/>
                    </a:lnB>
                    <a:solidFill>
                      <a:srgbClr val="FFFFFF"/>
                    </a:solidFill>
                  </a:tcPr>
                </a:tc>
                <a:tc>
                  <a:txBody>
                    <a:bodyPr/>
                    <a:lstStyle/>
                    <a:p>
                      <a:pPr fontAlgn="t"/>
                      <a:r>
                        <a:rPr lang="en-ZA" sz="1600" dirty="0">
                          <a:effectLst/>
                        </a:rPr>
                        <a:t>​</a:t>
                      </a:r>
                      <a:r>
                        <a:rPr lang="en-ZA" sz="1600" b="1" dirty="0">
                          <a:effectLst/>
                        </a:rPr>
                        <a:t>40 570</a:t>
                      </a:r>
                      <a:endParaRPr lang="en-ZA" sz="1600" dirty="0">
                        <a:effectLst/>
                      </a:endParaRPr>
                    </a:p>
                  </a:txBody>
                  <a:tcPr marL="14842" marR="14842" marT="14842" marB="14842">
                    <a:lnL>
                      <a:noFill/>
                    </a:lnL>
                    <a:lnR>
                      <a:noFill/>
                    </a:lnR>
                    <a:lnT>
                      <a:noFill/>
                    </a:lnT>
                    <a:lnB>
                      <a:noFill/>
                    </a:lnB>
                    <a:solidFill>
                      <a:srgbClr val="FFFFFF"/>
                    </a:solidFill>
                  </a:tcPr>
                </a:tc>
                <a:extLst>
                  <a:ext uri="{0D108BD9-81ED-4DB2-BD59-A6C34878D82A}">
                    <a16:rowId xmlns:a16="http://schemas.microsoft.com/office/drawing/2014/main" val="2502850810"/>
                  </a:ext>
                </a:extLst>
              </a:tr>
            </a:tbl>
          </a:graphicData>
        </a:graphic>
      </p:graphicFrame>
      <p:cxnSp>
        <p:nvCxnSpPr>
          <p:cNvPr id="8" name="Straight Connector 7">
            <a:extLst>
              <a:ext uri="{FF2B5EF4-FFF2-40B4-BE49-F238E27FC236}">
                <a16:creationId xmlns:a16="http://schemas.microsoft.com/office/drawing/2014/main" id="{025227F5-2F37-4FF8-A2FC-0770FEF3015C}"/>
              </a:ext>
            </a:extLst>
          </p:cNvPr>
          <p:cNvCxnSpPr/>
          <p:nvPr/>
        </p:nvCxnSpPr>
        <p:spPr>
          <a:xfrm>
            <a:off x="7212563" y="5187820"/>
            <a:ext cx="1259633"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8680A45-C8E3-4209-A4D8-D54C15B58FA2}"/>
              </a:ext>
            </a:extLst>
          </p:cNvPr>
          <p:cNvCxnSpPr/>
          <p:nvPr/>
        </p:nvCxnSpPr>
        <p:spPr>
          <a:xfrm>
            <a:off x="7212563" y="5701004"/>
            <a:ext cx="1259633" cy="0"/>
          </a:xfrm>
          <a:prstGeom prst="line">
            <a:avLst/>
          </a:prstGeom>
        </p:spPr>
        <p:style>
          <a:lnRef idx="3">
            <a:schemeClr val="dk1"/>
          </a:lnRef>
          <a:fillRef idx="0">
            <a:schemeClr val="dk1"/>
          </a:fillRef>
          <a:effectRef idx="2">
            <a:schemeClr val="dk1"/>
          </a:effectRef>
          <a:fontRef idx="minor">
            <a:schemeClr val="tx1"/>
          </a:fontRef>
        </p:style>
      </p:cxnSp>
      <p:sp>
        <p:nvSpPr>
          <p:cNvPr id="11" name="Title 1">
            <a:extLst>
              <a:ext uri="{FF2B5EF4-FFF2-40B4-BE49-F238E27FC236}">
                <a16:creationId xmlns:a16="http://schemas.microsoft.com/office/drawing/2014/main" id="{2C9D392E-9F1C-0C6A-DD75-09E77D5E9870}"/>
              </a:ext>
            </a:extLst>
          </p:cNvPr>
          <p:cNvSpPr>
            <a:spLocks noGrp="1"/>
          </p:cNvSpPr>
          <p:nvPr>
            <p:ph type="title"/>
          </p:nvPr>
        </p:nvSpPr>
        <p:spPr>
          <a:xfrm>
            <a:off x="341993" y="227728"/>
            <a:ext cx="8370206" cy="532606"/>
          </a:xfrm>
          <a:solidFill>
            <a:schemeClr val="accent1">
              <a:lumMod val="20000"/>
              <a:lumOff val="80000"/>
            </a:schemeClr>
          </a:solidFill>
        </p:spPr>
        <p:txBody>
          <a:bodyPr/>
          <a:lstStyle/>
          <a:p>
            <a:pPr algn="ctr"/>
            <a:r>
              <a:rPr lang="en-ZA" dirty="0"/>
              <a:t>Remuneration</a:t>
            </a:r>
          </a:p>
        </p:txBody>
      </p:sp>
    </p:spTree>
    <p:extLst>
      <p:ext uri="{BB962C8B-B14F-4D97-AF65-F5344CB8AC3E}">
        <p14:creationId xmlns:p14="http://schemas.microsoft.com/office/powerpoint/2010/main" val="3284578691"/>
      </p:ext>
    </p:extLst>
  </p:cSld>
  <p:clrMapOvr>
    <a:masterClrMapping/>
  </p:clrMapOvr>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1_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3.xml><?xml version="1.0" encoding="utf-8"?>
<a:theme xmlns:a="http://schemas.openxmlformats.org/drawingml/2006/main" name="2_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4.xml><?xml version="1.0" encoding="utf-8"?>
<a:theme xmlns:a="http://schemas.openxmlformats.org/drawingml/2006/main" name="COMMS-CI-01-T47 - PowerPoint Presentation Template Plain - Internal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5A1ACB04AEA348A685451ED7EC35E5" ma:contentTypeVersion="8" ma:contentTypeDescription="Create a new document." ma:contentTypeScope="" ma:versionID="d6d1074f971a9223ba68bb5112ecaeaa">
  <xsd:schema xmlns:xsd="http://www.w3.org/2001/XMLSchema" xmlns:xs="http://www.w3.org/2001/XMLSchema" xmlns:p="http://schemas.microsoft.com/office/2006/metadata/properties" xmlns:ns3="c6d4c656-9763-4818-bcf4-68f5e67d2c8d" xmlns:ns4="2dc3eea5-e528-497c-ad7d-36282634094d" targetNamespace="http://schemas.microsoft.com/office/2006/metadata/properties" ma:root="true" ma:fieldsID="a33032bbe4ac4c896f95f2254a0bf886" ns3:_="" ns4:_="">
    <xsd:import namespace="c6d4c656-9763-4818-bcf4-68f5e67d2c8d"/>
    <xsd:import namespace="2dc3eea5-e528-497c-ad7d-36282634094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4c656-9763-4818-bcf4-68f5e67d2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c3eea5-e528-497c-ad7d-3628263409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6D4330-CCE5-42E8-BBAB-5E782FC88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d4c656-9763-4818-bcf4-68f5e67d2c8d"/>
    <ds:schemaRef ds:uri="2dc3eea5-e528-497c-ad7d-362826340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A6FB1A-60FB-48D3-9433-0EC83991451A}">
  <ds:schemaRefs>
    <ds:schemaRef ds:uri="http://schemas.microsoft.com/office/2006/documentManagement/types"/>
    <ds:schemaRef ds:uri="http://purl.org/dc/terms/"/>
    <ds:schemaRef ds:uri="http://schemas.microsoft.com/office/infopath/2007/PartnerControls"/>
    <ds:schemaRef ds:uri="http://purl.org/dc/dcmitype/"/>
    <ds:schemaRef ds:uri="c6d4c656-9763-4818-bcf4-68f5e67d2c8d"/>
    <ds:schemaRef ds:uri="http://www.w3.org/XML/1998/namespace"/>
    <ds:schemaRef ds:uri="http://purl.org/dc/elements/1.1/"/>
    <ds:schemaRef ds:uri="http://schemas.microsoft.com/office/2006/metadata/properties"/>
    <ds:schemaRef ds:uri="http://schemas.openxmlformats.org/package/2006/metadata/core-properties"/>
    <ds:schemaRef ds:uri="2dc3eea5-e528-497c-ad7d-36282634094d"/>
  </ds:schemaRefs>
</ds:datastoreItem>
</file>

<file path=customXml/itemProps3.xml><?xml version="1.0" encoding="utf-8"?>
<ds:datastoreItem xmlns:ds="http://schemas.openxmlformats.org/officeDocument/2006/customXml" ds:itemID="{FE6FEF6F-3EDD-4CDA-96D1-84A754F6BC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2040</TotalTime>
  <Words>3391</Words>
  <Application>Microsoft Office PowerPoint</Application>
  <PresentationFormat>On-screen Show (4:3)</PresentationFormat>
  <Paragraphs>445</Paragraphs>
  <Slides>40</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40</vt:i4>
      </vt:variant>
    </vt:vector>
  </HeadingPairs>
  <TitlesOfParts>
    <vt:vector size="49" baseType="lpstr">
      <vt:lpstr>-apple-system</vt:lpstr>
      <vt:lpstr>Arial</vt:lpstr>
      <vt:lpstr>Calibri</vt:lpstr>
      <vt:lpstr>Lato</vt:lpstr>
      <vt:lpstr>Wingdings</vt:lpstr>
      <vt:lpstr>Corporate Identity presentation_MANCO_2017 v1.3 SR</vt:lpstr>
      <vt:lpstr>1_Corporate Identity presentation_MANCO_2017 v1.3 SR</vt:lpstr>
      <vt:lpstr>2_Corporate Identity presentation_MANCO_2017 v1.3 SR</vt:lpstr>
      <vt:lpstr>COMMS-CI-01-T47 - PowerPoint Presentation Template Plain - Internal Template</vt:lpstr>
      <vt:lpstr>PowerPoint Presentation</vt:lpstr>
      <vt:lpstr>               </vt:lpstr>
      <vt:lpstr>    To build a smart modern SARS with unquestionable integrity, trusted and admired by Government, the public, as well as our international peers.  For the purpose of this presentation, we focus on the following strategic objectives:         </vt:lpstr>
      <vt:lpstr>Points of Discussion</vt:lpstr>
      <vt:lpstr>Why do we pay taxes?</vt:lpstr>
      <vt:lpstr>Remuneration</vt:lpstr>
      <vt:lpstr>In Cash or Otherwise</vt:lpstr>
      <vt:lpstr>Resident</vt:lpstr>
      <vt:lpstr>Remuneration</vt:lpstr>
      <vt:lpstr>Remuneration</vt:lpstr>
      <vt:lpstr>Income From More Than One Source</vt:lpstr>
      <vt:lpstr>Reduction Process</vt:lpstr>
      <vt:lpstr>Reduction Process</vt:lpstr>
      <vt:lpstr>Reduction Process</vt:lpstr>
      <vt:lpstr>Reduction Process</vt:lpstr>
      <vt:lpstr>Tax threshold, rebates and Tax Rates </vt:lpstr>
      <vt:lpstr>PowerPoint Presentation</vt:lpstr>
      <vt:lpstr>Royalties Received</vt:lpstr>
      <vt:lpstr>Royalties Received </vt:lpstr>
      <vt:lpstr>Provisional Tax</vt:lpstr>
      <vt:lpstr>Provisional Tax</vt:lpstr>
      <vt:lpstr>When must Provisional Tax be paid?</vt:lpstr>
      <vt:lpstr>When must Provisional Tax be paid?</vt:lpstr>
      <vt:lpstr>Completing an Income Tax Return ITR12 </vt:lpstr>
      <vt:lpstr>Completing an Income Tax Return ITR12 </vt:lpstr>
      <vt:lpstr>Administrative penalties and Payments </vt:lpstr>
      <vt:lpstr>Administrative Penalties and Payments</vt:lpstr>
      <vt:lpstr>Administrative Penalties and Payments</vt:lpstr>
      <vt:lpstr>Record Keeping</vt:lpstr>
      <vt:lpstr>PowerPoint Presentation</vt:lpstr>
      <vt:lpstr>PowerPoint Presentation</vt:lpstr>
      <vt:lpstr>Decision making factors</vt:lpstr>
      <vt:lpstr>Turnover Tax Rates </vt:lpstr>
      <vt:lpstr>Tax Comparison</vt:lpstr>
      <vt:lpstr>PowerPoint Presentation</vt:lpstr>
      <vt:lpstr>Tax Obligations </vt:lpstr>
      <vt:lpstr>Tax Obligations </vt:lpstr>
      <vt:lpstr>SARS Online Query System(SOQS)</vt:lpstr>
      <vt:lpstr>Go digital</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SARS brand</dc:title>
  <dc:creator>Simangele Radebe</dc:creator>
  <cp:lastModifiedBy>Patience Radebe</cp:lastModifiedBy>
  <cp:revision>151</cp:revision>
  <cp:lastPrinted>2019-07-22T09:05:08Z</cp:lastPrinted>
  <dcterms:created xsi:type="dcterms:W3CDTF">2017-08-25T14:16:48Z</dcterms:created>
  <dcterms:modified xsi:type="dcterms:W3CDTF">2022-12-13T06:57:36Z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0x010100495A1ACB04AEA348A685451ED7EC35E5</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