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4"/>
    <p:sldMasterId id="2147483667" r:id="rId5"/>
  </p:sldMasterIdLst>
  <p:notesMasterIdLst>
    <p:notesMasterId r:id="rId18"/>
  </p:notesMasterIdLst>
  <p:sldIdLst>
    <p:sldId id="327" r:id="rId6"/>
    <p:sldId id="272" r:id="rId7"/>
    <p:sldId id="287" r:id="rId8"/>
    <p:sldId id="323" r:id="rId9"/>
    <p:sldId id="324" r:id="rId10"/>
    <p:sldId id="325" r:id="rId11"/>
    <p:sldId id="289" r:id="rId12"/>
    <p:sldId id="288" r:id="rId13"/>
    <p:sldId id="293" r:id="rId14"/>
    <p:sldId id="294" r:id="rId15"/>
    <p:sldId id="326" r:id="rId16"/>
    <p:sldId id="284" r:id="rId17"/>
  </p:sldIdLst>
  <p:sldSz cx="9144000" cy="6858000" type="screen4x3"/>
  <p:notesSz cx="672465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FFAA09-10D9-5A6B-E132-515950EAD592}" name="Lijuan Wang" initials="LW" userId="S::lwang@sars.gov.za::72bde0fe-78f8-4df1-a3d3-4698d2d28f1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angele Radebe" initials="S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7D600-F6D7-4072-B052-1CE6B4036B62}" v="1" dt="2024-07-26T07:11:38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82"/>
    <p:restoredTop sz="92150"/>
  </p:normalViewPr>
  <p:slideViewPr>
    <p:cSldViewPr snapToGrid="0" snapToObjects="1">
      <p:cViewPr varScale="1">
        <p:scale>
          <a:sx n="79" d="100"/>
          <a:sy n="79" d="100"/>
        </p:scale>
        <p:origin x="1157" y="9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4015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80" y="2"/>
            <a:ext cx="2914015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7C929-F5A2-B944-A14F-16451897D16C}" type="datetimeFigureOut">
              <a:rPr lang="en-US" smtClean="0"/>
              <a:t>7/26/2024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14015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80" y="9378824"/>
            <a:ext cx="2914015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2B449-F1C8-6F47-A588-55ED763A97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8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2B449-F1C8-6F47-A588-55ED763A97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42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2B449-F1C8-6F47-A588-55ED763A979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17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B449-F1C8-6F47-A588-55ED763A979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4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2B449-F1C8-6F47-A588-55ED763A97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2B449-F1C8-6F47-A588-55ED763A979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39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2B449-F1C8-6F47-A588-55ED763A979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3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2B449-F1C8-6F47-A588-55ED763A979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13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2B449-F1C8-6F47-A588-55ED763A979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01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2B449-F1C8-6F47-A588-55ED763A979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97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2B449-F1C8-6F47-A588-55ED763A979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35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2B449-F1C8-6F47-A588-55ED763A979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6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2122260" y="5913438"/>
            <a:ext cx="4899479" cy="301756"/>
          </a:xfrm>
          <a:prstGeom prst="rect">
            <a:avLst/>
          </a:prstGeom>
        </p:spPr>
        <p:txBody>
          <a:bodyPr/>
          <a:lstStyle>
            <a:lvl1pPr algn="ctr">
              <a:defRPr sz="1600" b="0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199696" y="4005620"/>
            <a:ext cx="6744607" cy="514117"/>
          </a:xfrm>
        </p:spPr>
        <p:txBody>
          <a:bodyPr>
            <a:noAutofit/>
          </a:bodyPr>
          <a:lstStyle>
            <a:lvl1pPr algn="ctr">
              <a:defRPr sz="32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138589" y="4992693"/>
            <a:ext cx="4866821" cy="4889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Division</a:t>
            </a:r>
          </a:p>
        </p:txBody>
      </p:sp>
      <p:pic>
        <p:nvPicPr>
          <p:cNvPr id="3" name="Picture 2" descr="A picture containing text, water sport&#10;&#10;Description automatically generated">
            <a:extLst>
              <a:ext uri="{FF2B5EF4-FFF2-40B4-BE49-F238E27FC236}">
                <a16:creationId xmlns:a16="http://schemas.microsoft.com/office/drawing/2014/main" id="{875A963F-A346-A971-DAF2-CC6BB7DA04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5655"/>
            <a:ext cx="9165742" cy="708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6B44F-4DA1-614E-E6DB-262323BC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1EB06-4FA4-FDDB-9B9F-DADDCF84C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0652B-0D01-2AC4-7365-FC81CCD42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21AFA-810C-49A8-D47F-17105F323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4C6F7-09FE-5CCB-F013-1A06538C2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4FDE5D-F844-15C9-90D1-AB957A464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859A77-AD93-A842-B5A3-AE992A0E32E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4DA582-1DD2-A0D4-9950-7D27D0D5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8B1A85-01E2-2877-92A5-D678EFB3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8E500B-627D-8C42-B506-5C6F103D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6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EA7C-85F9-EB24-C24A-55768A05F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3C61FA-A017-25E5-2F6E-EB3B05C14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859A77-AD93-A842-B5A3-AE992A0E32E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211CF-7CAA-82C4-E429-F295D9B2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85995-C103-5061-C60C-38612008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8E500B-627D-8C42-B506-5C6F103D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64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5C2B3-77FE-673D-909E-5073BB0A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859A77-AD93-A842-B5A3-AE992A0E32E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98B86A-4D47-34E5-01A3-FE790432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C628A-5D94-1C1E-A22E-3C3D8ED7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8E500B-627D-8C42-B506-5C6F103D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49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BF66B-0CA2-1AC4-B5C8-656E80B3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632C-6DF3-3E28-11BF-5AEF0B461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66175-6E01-6BDD-2ACD-074950515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AEDB3-4B5E-5FF7-2AC6-2AB7C960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859A77-AD93-A842-B5A3-AE992A0E32E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6CCE3-A6C7-EF7C-434E-B40E58E17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5A5B6-19D3-05E1-A53A-69DC400C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8E500B-627D-8C42-B506-5C6F103D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93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AC1BA-CF5D-D495-B932-53D4E6D7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64CC0-2106-326D-C480-E9C2EFC02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0DF31-BA8A-E074-D91A-822B4A2C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4434A-38C4-2EFF-8FC2-4F387BDD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859A77-AD93-A842-B5A3-AE992A0E32E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75AE6-F5CC-99E6-3607-3956B535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FAD55-1487-BA4A-14E8-35035EA4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8E500B-627D-8C42-B506-5C6F103D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75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C42F1-007B-D49B-05B7-C73EB315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78998-0488-AA46-F066-A3ED54BA3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C0B9A-75F3-7A51-FC07-CA858E61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859A77-AD93-A842-B5A3-AE992A0E32E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8C774-70BC-87C4-0036-F3E213F1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0F08B-1256-C1F3-3775-A492D9F3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8E500B-627D-8C42-B506-5C6F103D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9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462B2-EFB3-3E84-2E21-7F42F1023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5E113-912B-7038-8FB8-9BA3BC801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6DE9-5D2E-F1E9-22FB-20D115EB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859A77-AD93-A842-B5A3-AE992A0E32E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25377-7FFC-AB69-2444-5CCFA287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80501-A0ED-C85D-B20E-036416E0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8E500B-627D-8C42-B506-5C6F103D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1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1993" y="6429826"/>
            <a:ext cx="423320" cy="365125"/>
          </a:xfrm>
        </p:spPr>
        <p:txBody>
          <a:bodyPr/>
          <a:lstStyle/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41312" y="1844673"/>
            <a:ext cx="8370887" cy="42481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1pPr>
            <a:lvl2pPr marL="4572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41313" y="1052513"/>
            <a:ext cx="7886700" cy="437806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72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41312" y="1844673"/>
            <a:ext cx="8370887" cy="4248151"/>
          </a:xfrm>
        </p:spPr>
        <p:txBody>
          <a:bodyPr>
            <a:norm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/>
            </a:lvl1pPr>
            <a:lvl2pPr marL="6858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41313" y="1052513"/>
            <a:ext cx="7886700" cy="437806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56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993" y="441325"/>
            <a:ext cx="7886700" cy="5326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1993" y="642982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4C85"/>
                </a:solidFill>
                <a:latin typeface="Arial" charset="0"/>
              </a:defRPr>
            </a:lvl1pPr>
          </a:lstStyle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993" y="1052513"/>
            <a:ext cx="7886700" cy="437807"/>
          </a:xfrm>
        </p:spPr>
        <p:txBody>
          <a:bodyPr/>
          <a:lstStyle>
            <a:lvl1pPr>
              <a:defRPr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1312" y="1844674"/>
            <a:ext cx="8370887" cy="424815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39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678B8D-CF85-9478-EA1E-29FD8A5B5F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22" y="-106136"/>
            <a:ext cx="9155804" cy="70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2C5E9F-FE49-AABC-5E83-8B18C91625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8179"/>
            <a:ext cx="9179582" cy="689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6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5BA8-BA04-7459-39F8-33EE5670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FD0F1-FB5B-E774-7199-A6C4715F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CB2A3-5480-7BCF-24AA-E6DF9C70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859A77-AD93-A842-B5A3-AE992A0E32E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B27B-0576-2245-5647-A3C078ED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15293-E7E7-FAE7-5301-6C44549B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8E500B-627D-8C42-B506-5C6F103D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1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BB530-1234-002F-0AB2-C7016CBB5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0DAEE-648B-A2AB-68BD-A1B41CEF9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D2A82-D69E-C15C-E96B-165C1E38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859A77-AD93-A842-B5A3-AE992A0E32E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909DE-1E80-3B97-8482-E6BA0D3A6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5BD32-6095-80A7-C6D4-1050B80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8E500B-627D-8C42-B506-5C6F103D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8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BB17-D89F-A8EF-D1E5-C15A9BBC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28BC9-0541-B383-53A9-AF06289AB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EF33F-80AB-882D-2956-4298552F7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FA887-9370-ADBC-E5AE-C159A14C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859A77-AD93-A842-B5A3-AE992A0E32E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75DFF-0128-A272-79BD-3F4D326A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0DC87-2765-07C4-8E42-1CF0B982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8E500B-627D-8C42-B506-5C6F103D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0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1993" y="441325"/>
            <a:ext cx="7886700" cy="5326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993" y="1052513"/>
            <a:ext cx="7886700" cy="433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Click to edit Master Sub-header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1993" y="642982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4C85"/>
                </a:solidFill>
                <a:latin typeface="Arial" charset="0"/>
              </a:defRPr>
            </a:lvl1pPr>
          </a:lstStyle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935" y="6365971"/>
            <a:ext cx="1062263" cy="3041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31801" y="6237514"/>
            <a:ext cx="8280399" cy="0"/>
          </a:xfrm>
          <a:prstGeom prst="line">
            <a:avLst/>
          </a:prstGeom>
          <a:ln w="25400">
            <a:solidFill>
              <a:srgbClr val="004C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3" r:id="rId4"/>
    <p:sldLayoutId id="214748366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4C8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272" userDrawn="1">
          <p15:clr>
            <a:srgbClr val="F26B43"/>
          </p15:clr>
        </p15:guide>
        <p15:guide id="3" pos="548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orient="horz" pos="1162" userDrawn="1">
          <p15:clr>
            <a:srgbClr val="F26B43"/>
          </p15:clr>
        </p15:guide>
        <p15:guide id="7" orient="horz" pos="38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44A6E8A6-896D-9BD6-607E-F17D2163FD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35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1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175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51757-D84B-C273-903B-07891DF5D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23C26-6F7A-3BFB-E038-64D3CB0397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" y="884389"/>
            <a:ext cx="8703670" cy="52401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Requirements for recognised controlling bodies and tax practitioners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Module 1: Understand Legislation 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Module 2: Criteria for Recognition of Controlling Bodies and Registration of Tax Practitioners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Being ready to serve taxpayers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Module 3: How to Register as a Tax Practitioner 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Module 4: Getting SARS Ready 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Module 6: Use of eFiling  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Module 7: Part 1: Employer Monthly Submission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Module 7: Part 2:  Employer Tax Season Made Easy on eFiling and e@syFile</a:t>
            </a: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SARS service channels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Module 5: Channels of Engagement with SARS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53E041-0FCA-B4AA-F77A-DD52D296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579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Content of SARS Tax Practitioner Readiness Programme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51757-D84B-C273-903B-07891DF5D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23C26-6F7A-3BFB-E038-64D3CB0397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" y="884389"/>
            <a:ext cx="8703670" cy="5240186"/>
          </a:xfr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SARS processes</a:t>
            </a:r>
          </a:p>
          <a:p>
            <a:pPr marL="714375" marR="0" lvl="0" indent="-357188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Module 8: Part 1: Debt Management </a:t>
            </a:r>
          </a:p>
          <a:p>
            <a:pPr marL="714375" marR="0" lvl="0" indent="-357188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Module 8: Part 2: Dispute Resolution</a:t>
            </a:r>
          </a:p>
          <a:p>
            <a:pPr marL="714375" marR="0" lvl="0" indent="-357188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Module 8: Part 3: Complaints and Escalations</a:t>
            </a:r>
          </a:p>
          <a:p>
            <a:pPr marL="714375" marR="0" lvl="0" indent="-357188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ZA" dirty="0">
                <a:solidFill>
                  <a:prstClr val="black"/>
                </a:solidFill>
              </a:rPr>
              <a:t>Module 8: Part 4: Registered Representative</a:t>
            </a:r>
          </a:p>
          <a:p>
            <a:pPr marL="714375" marR="0" lvl="0" indent="-357188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Module 8: Part 5: Deceased Estate</a:t>
            </a:r>
          </a:p>
          <a:p>
            <a:pPr marL="714375" marR="0" lvl="0" indent="-357188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ZA" dirty="0">
                <a:solidFill>
                  <a:prstClr val="black"/>
                </a:solidFill>
              </a:rPr>
              <a:t>Module 8: Part 6: </a:t>
            </a:r>
            <a:r>
              <a:rPr lang="en-US" dirty="0">
                <a:solidFill>
                  <a:prstClr val="black"/>
                </a:solidFill>
              </a:rPr>
              <a:t>Deregistration of a Tax Type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Office of the Tax Ombud - Process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53E041-0FCA-B4AA-F77A-DD52D296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579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Content of SARS Tax Practitioner Readiness Programme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7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21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35DB3F9-2A7F-C48D-FDF3-B13812284885}"/>
              </a:ext>
            </a:extLst>
          </p:cNvPr>
          <p:cNvSpPr txBox="1">
            <a:spLocks/>
          </p:cNvSpPr>
          <p:nvPr/>
        </p:nvSpPr>
        <p:spPr>
          <a:xfrm>
            <a:off x="821453" y="280808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ZA" sz="4400" kern="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</a:t>
            </a:r>
            <a:r>
              <a:rPr lang="en-ZA" sz="2700" kern="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ZA" sz="2700" dirty="0">
                <a:solidFill>
                  <a:prstClr val="white"/>
                </a:solidFill>
                <a:latin typeface="Aptos" panose="02110004020202020204"/>
              </a:rPr>
              <a:t> </a:t>
            </a:r>
            <a:endParaRPr lang="en-US" sz="2700" dirty="0">
              <a:solidFill>
                <a:prstClr val="white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0755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51757-D84B-C273-903B-07891DF5D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23C26-6F7A-3BFB-E038-64D3CB0397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736" y="1055807"/>
            <a:ext cx="8393446" cy="53740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Arial"/>
                <a:cs typeface="Arial"/>
              </a:rPr>
              <a:t>The purpose of the SARS Tax Practitioner Readiness Programme is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to assist prospective tax practitioners in obtaining an adequate understanding of</a:t>
            </a:r>
            <a:endParaRPr lang="en-US" dirty="0">
              <a:cs typeface="Arial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latin typeface="Arial"/>
                <a:cs typeface="Arial"/>
              </a:rPr>
              <a:t>their roles, responsibilities and obligations, and</a:t>
            </a:r>
            <a:endParaRPr lang="en-US" dirty="0">
              <a:cs typeface="Arial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latin typeface="Arial"/>
                <a:cs typeface="Arial"/>
              </a:rPr>
              <a:t>the SARS services channels, processes and systems.</a:t>
            </a:r>
            <a:endParaRPr lang="en-US" dirty="0">
              <a:cs typeface="Arial" charset="0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to enable them to provide services to prospective clients in a professional and ethical manner.</a:t>
            </a:r>
            <a:endParaRPr lang="en-US" dirty="0"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Arial" panose="05000000000000000000" pitchFamily="2" charset="2"/>
              <a:buChar char="•"/>
            </a:pPr>
            <a:endParaRPr lang="en-US" dirty="0">
              <a:cs typeface="Arial" charset="0"/>
            </a:endParaRPr>
          </a:p>
          <a:p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53E041-0FCA-B4AA-F77A-DD52D296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579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Purpose of the SARS Tax Practitioner Readiness Programme</a:t>
            </a:r>
          </a:p>
        </p:txBody>
      </p:sp>
    </p:spTree>
    <p:extLst>
      <p:ext uri="{BB962C8B-B14F-4D97-AF65-F5344CB8AC3E}">
        <p14:creationId xmlns:p14="http://schemas.microsoft.com/office/powerpoint/2010/main" val="129149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51757-D84B-C273-903B-07891DF5D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23C26-6F7A-3BFB-E038-64D3CB0397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740" y="844643"/>
            <a:ext cx="8393446" cy="521451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7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53E041-0FCA-B4AA-F77A-DD52D296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7444"/>
            <a:ext cx="9144000" cy="83657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SARS  Mandate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C084EF4-1A5C-2AAF-A9FD-7DB5DDDE6ABC}"/>
              </a:ext>
            </a:extLst>
          </p:cNvPr>
          <p:cNvSpPr txBox="1">
            <a:spLocks/>
          </p:cNvSpPr>
          <p:nvPr/>
        </p:nvSpPr>
        <p:spPr>
          <a:xfrm>
            <a:off x="245740" y="1041572"/>
            <a:ext cx="8393446" cy="4971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/>
              <a:t>SARS was established in terms of  the SARS Act 34 of 1997 and its mandate is to: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Collect Tax and Customs Revenue,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Improve Compliance,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Facilitate Legitimate Trade.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003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51757-D84B-C273-903B-07891DF5D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23C26-6F7A-3BFB-E038-64D3CB0397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740" y="844643"/>
            <a:ext cx="8393446" cy="521451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7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53E041-0FCA-B4AA-F77A-DD52D296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18" y="-97444"/>
            <a:ext cx="9144000" cy="836579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Primary Legislation That SARS Administers 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5E78C83-337B-8C4C-3F55-5010B9DAF99E}"/>
              </a:ext>
            </a:extLst>
          </p:cNvPr>
          <p:cNvSpPr txBox="1">
            <a:spLocks/>
          </p:cNvSpPr>
          <p:nvPr/>
        </p:nvSpPr>
        <p:spPr>
          <a:xfrm>
            <a:off x="245740" y="1041572"/>
            <a:ext cx="8393446" cy="4971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Income Tax Act, 1962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Customs and Excise Act, 1964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Value-Added Tax Act, 1991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Tax Administration Act, 2011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Employment Tax Incentives Act, 2013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9281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51757-D84B-C273-903B-07891DF5D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23C26-6F7A-3BFB-E038-64D3CB0397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740" y="844643"/>
            <a:ext cx="8393446" cy="521451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7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53E041-0FCA-B4AA-F77A-DD52D296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18" y="-97444"/>
            <a:ext cx="9144000" cy="836579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SARS Vision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5E78C83-337B-8C4C-3F55-5010B9DAF99E}"/>
              </a:ext>
            </a:extLst>
          </p:cNvPr>
          <p:cNvSpPr txBox="1">
            <a:spLocks/>
          </p:cNvSpPr>
          <p:nvPr/>
        </p:nvSpPr>
        <p:spPr>
          <a:xfrm>
            <a:off x="245740" y="1041572"/>
            <a:ext cx="8393446" cy="4971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/>
              <a:t>SARS’ Higher Purpose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Our work enables government to build a capable state, to foster sustainable economic growth and social development that serves the wellbeing of all South Africans. 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b="1" dirty="0"/>
              <a:t>Our Strategic Intent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To give effect to our mandate, our strategic intent is to develop and administer a tax and customs system of voluntary compliance, and where appropriate, enforce responsibly and decisively. 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b="1" dirty="0"/>
              <a:t>Our Vision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To build a smart, modern SARS with unquestionable integrity that is trusted and admired.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2047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51757-D84B-C273-903B-07891DF5D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53E041-0FCA-B4AA-F77A-DD52D296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579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SARS Strategic Objectives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BD0EB6-2DE5-9C89-E0E2-D599DB8E04D5}"/>
              </a:ext>
            </a:extLst>
          </p:cNvPr>
          <p:cNvSpPr/>
          <p:nvPr/>
        </p:nvSpPr>
        <p:spPr>
          <a:xfrm>
            <a:off x="100484" y="879592"/>
            <a:ext cx="8621485" cy="5209709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In support of our Strategic Intent and to give effect to our compliance philosophy, we have identified and committed to achieving </a:t>
            </a:r>
            <a:r>
              <a:rPr lang="en-US" sz="1400" b="1" dirty="0">
                <a:solidFill>
                  <a:schemeClr val="tx1"/>
                </a:solidFill>
              </a:rPr>
              <a:t>nine Strategic Objectives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Provide </a:t>
            </a:r>
            <a:r>
              <a:rPr lang="en-US" sz="1400" b="1" dirty="0">
                <a:solidFill>
                  <a:schemeClr val="tx1"/>
                </a:solidFill>
              </a:rPr>
              <a:t>CLARITY</a:t>
            </a:r>
            <a:r>
              <a:rPr lang="en-US" sz="1400" dirty="0">
                <a:solidFill>
                  <a:schemeClr val="tx1"/>
                </a:solidFill>
              </a:rPr>
              <a:t> and </a:t>
            </a:r>
            <a:r>
              <a:rPr lang="en-US" sz="1400" b="1" dirty="0">
                <a:solidFill>
                  <a:schemeClr val="tx1"/>
                </a:solidFill>
              </a:rPr>
              <a:t>CERTAINTY</a:t>
            </a:r>
            <a:r>
              <a:rPr lang="en-US" sz="1400" dirty="0">
                <a:solidFill>
                  <a:schemeClr val="tx1"/>
                </a:solidFill>
              </a:rPr>
              <a:t> for taxpayers and traders of their obligations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Make it </a:t>
            </a:r>
            <a:r>
              <a:rPr lang="en-US" sz="1400" b="1" dirty="0">
                <a:solidFill>
                  <a:schemeClr val="tx1"/>
                </a:solidFill>
              </a:rPr>
              <a:t>EASY</a:t>
            </a:r>
            <a:r>
              <a:rPr lang="en-US" sz="1400" dirty="0">
                <a:solidFill>
                  <a:schemeClr val="tx1"/>
                </a:solidFill>
              </a:rPr>
              <a:t> for taxpayers and traders to comply with their obligations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DETECT</a:t>
            </a:r>
            <a:r>
              <a:rPr lang="en-US" sz="1400" dirty="0">
                <a:solidFill>
                  <a:schemeClr val="tx1"/>
                </a:solidFill>
              </a:rPr>
              <a:t> taxpayers and traders who do not comply, and make non-compliance </a:t>
            </a:r>
            <a:r>
              <a:rPr lang="en-US" sz="1400" b="1" dirty="0">
                <a:solidFill>
                  <a:schemeClr val="tx1"/>
                </a:solidFill>
              </a:rPr>
              <a:t>HARD</a:t>
            </a:r>
            <a:r>
              <a:rPr lang="en-US" sz="1400" dirty="0">
                <a:solidFill>
                  <a:schemeClr val="tx1"/>
                </a:solidFill>
              </a:rPr>
              <a:t> and </a:t>
            </a:r>
            <a:r>
              <a:rPr lang="en-US" sz="1400" b="1" dirty="0">
                <a:solidFill>
                  <a:schemeClr val="tx1"/>
                </a:solidFill>
              </a:rPr>
              <a:t>COSTLY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Develop a </a:t>
            </a:r>
            <a:r>
              <a:rPr lang="en-US" sz="1400" b="1" dirty="0">
                <a:solidFill>
                  <a:schemeClr val="tx1"/>
                </a:solidFill>
              </a:rPr>
              <a:t>HIGH</a:t>
            </a:r>
            <a:r>
              <a:rPr lang="en-US" sz="1400" dirty="0">
                <a:solidFill>
                  <a:schemeClr val="tx1"/>
                </a:solidFill>
              </a:rPr>
              <a:t> performing, </a:t>
            </a:r>
            <a:r>
              <a:rPr lang="en-US" sz="1400" b="1" dirty="0">
                <a:solidFill>
                  <a:schemeClr val="tx1"/>
                </a:solidFill>
              </a:rPr>
              <a:t>DIVERSE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b="1" dirty="0">
                <a:solidFill>
                  <a:schemeClr val="tx1"/>
                </a:solidFill>
              </a:rPr>
              <a:t>AGILE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b="1" dirty="0">
                <a:solidFill>
                  <a:schemeClr val="tx1"/>
                </a:solidFill>
              </a:rPr>
              <a:t>ENGAGED</a:t>
            </a:r>
            <a:r>
              <a:rPr lang="en-US" sz="1400" dirty="0">
                <a:solidFill>
                  <a:schemeClr val="tx1"/>
                </a:solidFill>
              </a:rPr>
              <a:t> and </a:t>
            </a:r>
            <a:r>
              <a:rPr lang="en-US" sz="1400" b="1" dirty="0">
                <a:solidFill>
                  <a:schemeClr val="tx1"/>
                </a:solidFill>
              </a:rPr>
              <a:t>EVOLVED</a:t>
            </a:r>
            <a:r>
              <a:rPr lang="en-US" sz="1400" dirty="0">
                <a:solidFill>
                  <a:schemeClr val="tx1"/>
                </a:solidFill>
              </a:rPr>
              <a:t> workforce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Increase and expand the use of </a:t>
            </a:r>
            <a:r>
              <a:rPr lang="en-US" sz="1400" b="1" dirty="0">
                <a:solidFill>
                  <a:schemeClr val="tx1"/>
                </a:solidFill>
              </a:rPr>
              <a:t>DATA</a:t>
            </a:r>
            <a:r>
              <a:rPr lang="en-US" sz="1400" dirty="0">
                <a:solidFill>
                  <a:schemeClr val="tx1"/>
                </a:solidFill>
              </a:rPr>
              <a:t> within a comprehensive knowledge management framework to ensure integrity, derive insight and improve outcomes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Modernise our systems to provide </a:t>
            </a:r>
            <a:r>
              <a:rPr lang="en-US" sz="1400" b="1" dirty="0">
                <a:solidFill>
                  <a:schemeClr val="tx1"/>
                </a:solidFill>
              </a:rPr>
              <a:t>DIGITAL</a:t>
            </a:r>
            <a:r>
              <a:rPr lang="en-US" sz="1400" dirty="0">
                <a:solidFill>
                  <a:schemeClr val="tx1"/>
                </a:solidFill>
              </a:rPr>
              <a:t> and </a:t>
            </a:r>
            <a:r>
              <a:rPr lang="en-US" sz="1400" b="1" dirty="0">
                <a:solidFill>
                  <a:schemeClr val="tx1"/>
                </a:solidFill>
              </a:rPr>
              <a:t>STREAMLINED</a:t>
            </a:r>
            <a:r>
              <a:rPr lang="en-US" sz="1400" dirty="0">
                <a:solidFill>
                  <a:schemeClr val="tx1"/>
                </a:solidFill>
              </a:rPr>
              <a:t> online services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Demonstrate effective resource stewardship to ensure efficiency and effectiveness in delivering quality outcomes and performance excellence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Work with and through Stakeholders to improve the tax ecosystem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Build </a:t>
            </a:r>
            <a:r>
              <a:rPr lang="en-US" sz="1400" b="1" dirty="0">
                <a:solidFill>
                  <a:schemeClr val="tx1"/>
                </a:solidFill>
              </a:rPr>
              <a:t>PUBLIC TRUST </a:t>
            </a:r>
            <a:r>
              <a:rPr lang="en-US" sz="1400" dirty="0">
                <a:solidFill>
                  <a:schemeClr val="tx1"/>
                </a:solidFill>
              </a:rPr>
              <a:t>and </a:t>
            </a:r>
            <a:r>
              <a:rPr lang="en-US" sz="1400" b="1" dirty="0">
                <a:solidFill>
                  <a:schemeClr val="tx1"/>
                </a:solidFill>
              </a:rPr>
              <a:t>CONFIDENCE</a:t>
            </a:r>
            <a:r>
              <a:rPr lang="en-US" sz="1400" dirty="0">
                <a:solidFill>
                  <a:schemeClr val="tx1"/>
                </a:solidFill>
              </a:rPr>
              <a:t> in the tax administration system</a:t>
            </a:r>
          </a:p>
          <a:p>
            <a:pPr algn="just">
              <a:lnSpc>
                <a:spcPct val="150000"/>
              </a:lnSpc>
            </a:pP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2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51757-D84B-C273-903B-07891DF5D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23C26-6F7A-3BFB-E038-64D3CB0397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451" y="941928"/>
            <a:ext cx="8549089" cy="481850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/>
              <a:t>To achieve the strategic intent, the Tax Practitioner Segment has formulated its vision and aspirations as: “To build a professional tax practitioner community that is trusted by SARS, acts and represents taxpayers with integrity, and drives a culture of voluntary compliance”.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sz="1500" b="1" dirty="0">
                <a:latin typeface="+mj-lt"/>
              </a:rPr>
              <a:t>This means that the tax practitioner community: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meets the minimum requirements for registration; upholds and promotes the required professional standard,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acts and represents clients with integrity; complies with tax legislations across the compliance value chain on all tax products, and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consistently acts in the collective and public interest in their own and clients’ affairs.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53E041-0FCA-B4AA-F77A-DD52D296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579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Segment Vision and Aspirations – Tax Practitioners</a:t>
            </a:r>
          </a:p>
        </p:txBody>
      </p:sp>
    </p:spTree>
    <p:extLst>
      <p:ext uri="{BB962C8B-B14F-4D97-AF65-F5344CB8AC3E}">
        <p14:creationId xmlns:p14="http://schemas.microsoft.com/office/powerpoint/2010/main" val="39445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51757-D84B-C273-903B-07891DF5D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23C26-6F7A-3BFB-E038-64D3CB0397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455" y="884389"/>
            <a:ext cx="8703670" cy="524018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53E041-0FCA-B4AA-F77A-DD52D296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579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SARS Strategic Objectives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Google Shape;283;p52">
            <a:extLst>
              <a:ext uri="{FF2B5EF4-FFF2-40B4-BE49-F238E27FC236}">
                <a16:creationId xmlns:a16="http://schemas.microsoft.com/office/drawing/2014/main" id="{90A407FE-7C3F-FE25-00E2-10B6C23A2E11}"/>
              </a:ext>
            </a:extLst>
          </p:cNvPr>
          <p:cNvSpPr/>
          <p:nvPr/>
        </p:nvSpPr>
        <p:spPr>
          <a:xfrm>
            <a:off x="1199128" y="1110911"/>
            <a:ext cx="1671752" cy="131931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3891F">
              <a:lumMod val="40000"/>
              <a:lumOff val="60000"/>
            </a:srgbClr>
          </a:solidFill>
          <a:ln w="9525" cap="flat" cmpd="sng">
            <a:solidFill>
              <a:srgbClr val="63891F">
                <a:lumMod val="60000"/>
                <a:lumOff val="40000"/>
              </a:srgbClr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09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SO1</a:t>
            </a:r>
          </a:p>
          <a:p>
            <a:pPr marL="0" marR="0" lvl="0" indent="0" algn="ctr" defTabSz="909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CREATE AWARENESS, CLARITY &amp; CERTAINTY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Rounded Rectangle 20">
            <a:extLst>
              <a:ext uri="{FF2B5EF4-FFF2-40B4-BE49-F238E27FC236}">
                <a16:creationId xmlns:a16="http://schemas.microsoft.com/office/drawing/2014/main" id="{6E9BAC3C-BDCA-6290-A685-928638F658E3}"/>
              </a:ext>
            </a:extLst>
          </p:cNvPr>
          <p:cNvSpPr/>
          <p:nvPr/>
        </p:nvSpPr>
        <p:spPr>
          <a:xfrm>
            <a:off x="4698637" y="1181175"/>
            <a:ext cx="3188063" cy="1178790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 anchorCtr="0"/>
          <a:lstStyle/>
          <a:p>
            <a:pPr marL="0" marR="0" lvl="0" indent="0" algn="ctr" defTabSz="909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>
                <a:solidFill>
                  <a:prstClr val="black"/>
                </a:solidFill>
              </a:rPr>
              <a:t>Develop education Programmes to assist segment role players to understand their obligations (legislation, policy, rights etc.)</a:t>
            </a:r>
          </a:p>
          <a:p>
            <a:pPr marL="0" marR="0" lvl="0" indent="0" algn="ctr" defTabSz="909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kern="0" dirty="0">
              <a:solidFill>
                <a:prstClr val="black"/>
              </a:solidFill>
            </a:endParaRPr>
          </a:p>
          <a:p>
            <a:pPr marL="0" marR="0" lvl="0" indent="0" algn="ctr" defTabSz="909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u="sng" kern="0" dirty="0">
                <a:solidFill>
                  <a:prstClr val="black"/>
                </a:solidFill>
              </a:rPr>
              <a:t>This programme</a:t>
            </a:r>
            <a:r>
              <a:rPr lang="en-US" sz="1050" b="1" kern="0" dirty="0">
                <a:solidFill>
                  <a:prstClr val="black"/>
                </a:solidFill>
              </a:rPr>
              <a:t>: 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Assist newly registered tax practitioners in understanding their rights and obligations</a:t>
            </a:r>
          </a:p>
        </p:txBody>
      </p:sp>
      <p:sp>
        <p:nvSpPr>
          <p:cNvPr id="7" name="Google Shape;281;p52">
            <a:extLst>
              <a:ext uri="{FF2B5EF4-FFF2-40B4-BE49-F238E27FC236}">
                <a16:creationId xmlns:a16="http://schemas.microsoft.com/office/drawing/2014/main" id="{C6069F34-092F-152A-54C2-D49BD8FE3E85}"/>
              </a:ext>
            </a:extLst>
          </p:cNvPr>
          <p:cNvSpPr/>
          <p:nvPr/>
        </p:nvSpPr>
        <p:spPr>
          <a:xfrm>
            <a:off x="1199641" y="2887458"/>
            <a:ext cx="1715522" cy="136762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3891F">
              <a:lumMod val="40000"/>
              <a:lumOff val="6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09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SO2</a:t>
            </a:r>
          </a:p>
          <a:p>
            <a:pPr marL="0" marR="0" lvl="0" indent="0" algn="ctr" defTabSz="909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MAKE IT EASY &amp; SIMPLE TO COMPLY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Google Shape;284;p52">
            <a:extLst>
              <a:ext uri="{FF2B5EF4-FFF2-40B4-BE49-F238E27FC236}">
                <a16:creationId xmlns:a16="http://schemas.microsoft.com/office/drawing/2014/main" id="{4D01C24D-7606-67B5-5252-EB3C06E008E1}"/>
              </a:ext>
            </a:extLst>
          </p:cNvPr>
          <p:cNvSpPr/>
          <p:nvPr/>
        </p:nvSpPr>
        <p:spPr>
          <a:xfrm>
            <a:off x="1199641" y="4549272"/>
            <a:ext cx="1715522" cy="142332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3891F">
              <a:lumMod val="40000"/>
              <a:lumOff val="6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09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C1F0CC-CE71-E74E-E6A3-76E29F48B91C}"/>
              </a:ext>
            </a:extLst>
          </p:cNvPr>
          <p:cNvSpPr/>
          <p:nvPr/>
        </p:nvSpPr>
        <p:spPr>
          <a:xfrm>
            <a:off x="1400688" y="4836796"/>
            <a:ext cx="13001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9754"/>
            <a:r>
              <a:rPr lang="en-ZA" sz="1050" b="1" dirty="0">
                <a:solidFill>
                  <a:prstClr val="black"/>
                </a:solidFill>
              </a:rPr>
              <a:t>SO3</a:t>
            </a:r>
          </a:p>
          <a:p>
            <a:pPr algn="ctr" defTabSz="909754"/>
            <a:r>
              <a:rPr lang="en-ZA" sz="1050" b="1" dirty="0">
                <a:solidFill>
                  <a:prstClr val="black"/>
                </a:solidFill>
              </a:rPr>
              <a:t>MAKE IT HARD  AND COSTLY TO NOT COMPLY</a:t>
            </a:r>
          </a:p>
        </p:txBody>
      </p:sp>
      <p:sp>
        <p:nvSpPr>
          <p:cNvPr id="10" name="Rounded Rectangle 47">
            <a:extLst>
              <a:ext uri="{FF2B5EF4-FFF2-40B4-BE49-F238E27FC236}">
                <a16:creationId xmlns:a16="http://schemas.microsoft.com/office/drawing/2014/main" id="{61CDF8D9-1BE6-3B68-DFD6-1D01E9B1BACD}"/>
              </a:ext>
            </a:extLst>
          </p:cNvPr>
          <p:cNvSpPr/>
          <p:nvPr/>
        </p:nvSpPr>
        <p:spPr>
          <a:xfrm>
            <a:off x="4694969" y="2798959"/>
            <a:ext cx="3191731" cy="1544624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09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>
                <a:solidFill>
                  <a:prstClr val="black"/>
                </a:solidFill>
              </a:rPr>
              <a:t>U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nderstand  segment players’ </a:t>
            </a:r>
            <a:r>
              <a:rPr kumimoji="0" lang="en-US" sz="105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needs and how they are experiencing SARS’ service, process and systems so that we can provide service based on their requirements</a:t>
            </a:r>
          </a:p>
          <a:p>
            <a:pPr marL="0" marR="0" lvl="0" indent="0" algn="ctr" defTabSz="909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09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This Programme: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Assist newly registered tax practitioners in understanding the SARS systems and processes</a:t>
            </a:r>
          </a:p>
        </p:txBody>
      </p:sp>
      <p:sp>
        <p:nvSpPr>
          <p:cNvPr id="11" name="Rounded Rectangle 54">
            <a:extLst>
              <a:ext uri="{FF2B5EF4-FFF2-40B4-BE49-F238E27FC236}">
                <a16:creationId xmlns:a16="http://schemas.microsoft.com/office/drawing/2014/main" id="{DE854815-6CD0-E797-D133-2C5F872F5B36}"/>
              </a:ext>
            </a:extLst>
          </p:cNvPr>
          <p:cNvSpPr/>
          <p:nvPr/>
        </p:nvSpPr>
        <p:spPr>
          <a:xfrm>
            <a:off x="4698637" y="4609413"/>
            <a:ext cx="3191731" cy="1303047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 anchorCtr="0"/>
          <a:lstStyle/>
          <a:p>
            <a:pPr marL="0" marR="0" lvl="0" indent="0" algn="ctr" defTabSz="909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kern="0" dirty="0">
                <a:ea typeface="Times New Roman" panose="02020603050405020304" pitchFamily="18" charset="0"/>
              </a:rPr>
              <a:t>Develop Compliance Plans that will make it hard for non-compliant segment participants</a:t>
            </a:r>
          </a:p>
          <a:p>
            <a:pPr marL="0" marR="0" lvl="0" indent="0" algn="ctr" defTabSz="909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50" b="1" kern="0" dirty="0">
              <a:ea typeface="Times New Roman" panose="02020603050405020304" pitchFamily="18" charset="0"/>
            </a:endParaRPr>
          </a:p>
          <a:p>
            <a:pPr marL="0" marR="0" lvl="0" indent="0" algn="ctr" defTabSz="909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u="sng" kern="0" dirty="0">
                <a:ea typeface="Times New Roman" panose="02020603050405020304" pitchFamily="18" charset="0"/>
              </a:rPr>
              <a:t>This Programme</a:t>
            </a:r>
            <a:r>
              <a:rPr lang="en-GB" sz="1050" b="1" kern="0" dirty="0">
                <a:ea typeface="Times New Roman" panose="02020603050405020304" pitchFamily="18" charset="0"/>
              </a:rPr>
              <a:t>: Assist newly registered tax practitioners to understand the implications of non-compliance on their clients</a:t>
            </a:r>
          </a:p>
          <a:p>
            <a:pPr marL="0" marR="0" lvl="0" indent="0" algn="ctr" defTabSz="909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3A2190-F4DC-A7D3-9F06-197486B18DEF}"/>
              </a:ext>
            </a:extLst>
          </p:cNvPr>
          <p:cNvCxnSpPr>
            <a:stCxn id="2" idx="0"/>
            <a:endCxn id="5" idx="1"/>
          </p:cNvCxnSpPr>
          <p:nvPr/>
        </p:nvCxnSpPr>
        <p:spPr>
          <a:xfrm>
            <a:off x="2870880" y="1770570"/>
            <a:ext cx="1827757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0A3D12-6A76-51F6-8535-BEC6272EF222}"/>
              </a:ext>
            </a:extLst>
          </p:cNvPr>
          <p:cNvCxnSpPr>
            <a:stCxn id="7" idx="0"/>
            <a:endCxn id="10" idx="1"/>
          </p:cNvCxnSpPr>
          <p:nvPr/>
        </p:nvCxnSpPr>
        <p:spPr>
          <a:xfrm>
            <a:off x="2915163" y="3571271"/>
            <a:ext cx="177980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F4E00E-1FEE-7769-E1EE-B76CCD6E6A8A}"/>
              </a:ext>
            </a:extLst>
          </p:cNvPr>
          <p:cNvCxnSpPr>
            <a:cxnSpLocks/>
            <a:stCxn id="8" idx="0"/>
            <a:endCxn id="11" idx="1"/>
          </p:cNvCxnSpPr>
          <p:nvPr/>
        </p:nvCxnSpPr>
        <p:spPr>
          <a:xfrm>
            <a:off x="2915163" y="5260937"/>
            <a:ext cx="1783474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704259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Identity presentation_MANCO_2017 v1.3 S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606_SARS_PLAIN_PPT.pptx" id="{6DB6358A-5B68-E44E-AD01-63344069B75A}" vid="{702AC70A-0333-DF4E-AA47-865E57494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6ea2f8-baf3-435e-8c47-53a3895015a3">
      <Terms xmlns="http://schemas.microsoft.com/office/infopath/2007/PartnerControls"/>
    </lcf76f155ced4ddcb4097134ff3c332f>
    <TaxCatchAll xmlns="0b982d86-a47b-48b2-aad7-81789d529a9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2435662B19BC48AFE8452864AAF5E4" ma:contentTypeVersion="14" ma:contentTypeDescription="Create a new document." ma:contentTypeScope="" ma:versionID="be737c2bd3f056fe505789ba154c47cb">
  <xsd:schema xmlns:xsd="http://www.w3.org/2001/XMLSchema" xmlns:xs="http://www.w3.org/2001/XMLSchema" xmlns:p="http://schemas.microsoft.com/office/2006/metadata/properties" xmlns:ns2="306ea2f8-baf3-435e-8c47-53a3895015a3" xmlns:ns3="0b982d86-a47b-48b2-aad7-81789d529a9c" targetNamespace="http://schemas.microsoft.com/office/2006/metadata/properties" ma:root="true" ma:fieldsID="be764209cf7708307141f1544276bad8" ns2:_="" ns3:_="">
    <xsd:import namespace="306ea2f8-baf3-435e-8c47-53a3895015a3"/>
    <xsd:import namespace="0b982d86-a47b-48b2-aad7-81789d529a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ea2f8-baf3-435e-8c47-53a3895015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1b9d4a3-9100-4727-89e9-055356ec2b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982d86-a47b-48b2-aad7-81789d529a9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b6d475e-6afd-4fc5-b713-51d0cb29f836}" ma:internalName="TaxCatchAll" ma:showField="CatchAllData" ma:web="0b982d86-a47b-48b2-aad7-81789d529a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A6FB1A-60FB-48D3-9433-0EC83991451A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77346db6-4ad3-4091-ac3f-0d28eb710522"/>
    <ds:schemaRef ds:uri="http://schemas.microsoft.com/sharepoint/v3"/>
    <ds:schemaRef ds:uri="http://purl.org/dc/terms/"/>
    <ds:schemaRef ds:uri="306ea2f8-baf3-435e-8c47-53a3895015a3"/>
    <ds:schemaRef ds:uri="0b982d86-a47b-48b2-aad7-81789d529a9c"/>
  </ds:schemaRefs>
</ds:datastoreItem>
</file>

<file path=customXml/itemProps2.xml><?xml version="1.0" encoding="utf-8"?>
<ds:datastoreItem xmlns:ds="http://schemas.openxmlformats.org/officeDocument/2006/customXml" ds:itemID="{FE6FEF6F-3EDD-4CDA-96D1-84A754F6BC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56D22A-ADFF-48B5-B2C1-A7CFB0653BA4}"/>
</file>

<file path=docProps/app.xml><?xml version="1.0" encoding="utf-8"?>
<Properties xmlns="http://schemas.openxmlformats.org/officeDocument/2006/extended-properties" xmlns:vt="http://schemas.openxmlformats.org/officeDocument/2006/docPropsVTypes">
  <Template>Corporate Identity presentation_MANCO_2017 v1.3 SR</Template>
  <TotalTime>2027</TotalTime>
  <Words>802</Words>
  <Application>Microsoft Office PowerPoint</Application>
  <PresentationFormat>On-screen Show (4:3)</PresentationFormat>
  <Paragraphs>123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Calibri</vt:lpstr>
      <vt:lpstr>Candara</vt:lpstr>
      <vt:lpstr>Courier New</vt:lpstr>
      <vt:lpstr>Times New Roman</vt:lpstr>
      <vt:lpstr>Wingdings</vt:lpstr>
      <vt:lpstr>Corporate Identity presentation_MANCO_2017 v1.3 SR</vt:lpstr>
      <vt:lpstr>Office Theme</vt:lpstr>
      <vt:lpstr>PowerPoint Presentation</vt:lpstr>
      <vt:lpstr>PowerPoint Presentation</vt:lpstr>
      <vt:lpstr>Purpose of the SARS Tax Practitioner Readiness Programme</vt:lpstr>
      <vt:lpstr>SARS  Mandate</vt:lpstr>
      <vt:lpstr>Primary Legislation That SARS Administers </vt:lpstr>
      <vt:lpstr>SARS Vision</vt:lpstr>
      <vt:lpstr>SARS Strategic Objectives</vt:lpstr>
      <vt:lpstr>Segment Vision and Aspirations – Tax Practitioners</vt:lpstr>
      <vt:lpstr>SARS Strategic Objectives  </vt:lpstr>
      <vt:lpstr>Content of SARS Tax Practitioner Readiness Programme  </vt:lpstr>
      <vt:lpstr>Content of SARS Tax Practitioner Readiness Programme  </vt:lpstr>
      <vt:lpstr>PowerPoint Presentation</vt:lpstr>
    </vt:vector>
  </TitlesOfParts>
  <Company>SARS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2</dc:title>
  <dc:creator>Simangele Radebe</dc:creator>
  <cp:lastModifiedBy>Rudolph Masiya</cp:lastModifiedBy>
  <cp:revision>198</cp:revision>
  <cp:lastPrinted>2019-07-22T09:05:08Z</cp:lastPrinted>
  <dcterms:created xsi:type="dcterms:W3CDTF">2017-08-25T14:16:48Z</dcterms:created>
  <dcterms:modified xsi:type="dcterms:W3CDTF">2024-07-26T07:14:12Z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0x0101000F2435662B19BC48AFE8452864AAF5E4</vt:lpwstr>
  </property>
  <property fmtid="{D5CDD505-2E9C-101B-9397-08002B2CF9AE}" pid="3" name="_dlc_DocIdItemGuid">
    <vt:lpwstr>2143bd4b-7c40-4309-8067-dc47fc5ba370</vt:lpwstr>
  </property>
  <property fmtid="{D5CDD505-2E9C-101B-9397-08002B2CF9AE}" pid="4" name="SARS SuppServ Keywords">
    <vt:lpwstr>1889;#communications|99f118ec-bc8c-499e-90c2-01975f38d542</vt:lpwstr>
  </property>
  <property fmtid="{D5CDD505-2E9C-101B-9397-08002B2CF9AE}" pid="5" name="Place in SuppServ Navigation">
    <vt:lpwstr>1888;#Templates|b43f2ca6-37ed-425a-b6bf-873d5f19db93;#2024;#Communications|8fe426ae-a6ff-4e04-a79e-3995fc7c51fa</vt:lpwstr>
  </property>
  <property fmtid="{D5CDD505-2E9C-101B-9397-08002B2CF9AE}" pid="6" name="SARS SuppServ Function">
    <vt:lpwstr>1884;#Communications|2b378cf1-a46b-45a4-b05e-8c7d84352a5f</vt:lpwstr>
  </property>
  <property fmtid="{D5CDD505-2E9C-101B-9397-08002B2CF9AE}" pid="7" name="SARS SuppServ Function0">
    <vt:lpwstr>1884;#Communications|2b378cf1-a46b-45a4-b05e-8c7d84352a5f</vt:lpwstr>
  </property>
  <property fmtid="{D5CDD505-2E9C-101B-9397-08002B2CF9AE}" pid="8" name="Order">
    <vt:r8>7400</vt:r8>
  </property>
  <property fmtid="{D5CDD505-2E9C-101B-9397-08002B2CF9AE}" pid="9" name="xd_ProgID">
    <vt:lpwstr/>
  </property>
  <property fmtid="{D5CDD505-2E9C-101B-9397-08002B2CF9AE}" pid="10" name="_CopySource">
    <vt:lpwstr>http://sarsportal/ProdQMS/Supp/SARS SuppServ Doc Router/COMMS-CI-01-T47 - PowerPoint Presentation Template Plain - Internal Template.potx</vt:lpwstr>
  </property>
  <property fmtid="{D5CDD505-2E9C-101B-9397-08002B2CF9AE}" pid="11" name="TemplateUrl">
    <vt:lpwstr/>
  </property>
  <property fmtid="{D5CDD505-2E9C-101B-9397-08002B2CF9AE}" pid="12" name="Synopsis">
    <vt:lpwstr/>
  </property>
  <property fmtid="{D5CDD505-2E9C-101B-9397-08002B2CF9AE}" pid="13" name="Applicable Year">
    <vt:lpwstr/>
  </property>
  <property fmtid="{D5CDD505-2E9C-101B-9397-08002B2CF9AE}" pid="14" name="Tender Type">
    <vt:lpwstr/>
  </property>
  <property fmtid="{D5CDD505-2E9C-101B-9397-08002B2CF9AE}" pid="15" name="Tender Number">
    <vt:lpwstr/>
  </property>
  <property fmtid="{D5CDD505-2E9C-101B-9397-08002B2CF9AE}" pid="16" name="Scam Institution">
    <vt:lpwstr/>
  </property>
  <property fmtid="{D5CDD505-2E9C-101B-9397-08002B2CF9AE}" pid="17" name="Tender Doc Type">
    <vt:lpwstr/>
  </property>
  <property fmtid="{D5CDD505-2E9C-101B-9397-08002B2CF9AE}" pid="18" name="Scam Subject">
    <vt:lpwstr/>
  </property>
  <property fmtid="{D5CDD505-2E9C-101B-9397-08002B2CF9AE}" pid="19" name="Scam Source">
    <vt:lpwstr/>
  </property>
  <property fmtid="{D5CDD505-2E9C-101B-9397-08002B2CF9AE}" pid="20" name="MediaServiceImageTags">
    <vt:lpwstr/>
  </property>
</Properties>
</file>