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0AA"/>
    <a:srgbClr val="1F497D"/>
    <a:srgbClr val="EDF2F9"/>
    <a:srgbClr val="E8EEF8"/>
    <a:srgbClr val="E9EDF4"/>
    <a:srgbClr val="2A65AC"/>
    <a:srgbClr val="005395"/>
    <a:srgbClr val="00345E"/>
    <a:srgbClr val="B9CDE5"/>
    <a:srgbClr val="BCC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ACB2F9-621E-4DB7-B203-8040417434EC}" v="10" dt="2025-06-24T05:27:35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88" autoAdjust="0"/>
    <p:restoredTop sz="84047" autoAdjust="0"/>
  </p:normalViewPr>
  <p:slideViewPr>
    <p:cSldViewPr snapToObjects="1">
      <p:cViewPr>
        <p:scale>
          <a:sx n="80" d="100"/>
          <a:sy n="80" d="100"/>
        </p:scale>
        <p:origin x="1762" y="-86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7/25/2025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7/25/2025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40739-BBC5-AEC1-6243-A877EFAA4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D12B466-EAD7-3B93-9B86-CFF7D09EE6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4F7B0491-DC0A-1BBE-2EB7-FC58B44FC3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9634BA6-9D8B-0582-021F-271B6DCCDA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420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Durban@sars.gov.za" TargetMode="External"/><Relationship Id="rId4" Type="http://schemas.openxmlformats.org/officeDocument/2006/relationships/hyperlink" Target="http://www.sars.gov.z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F3B3A-C923-1FC7-E42A-7E9CBF783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>
            <a:extLst>
              <a:ext uri="{FF2B5EF4-FFF2-40B4-BE49-F238E27FC236}">
                <a16:creationId xmlns:a16="http://schemas.microsoft.com/office/drawing/2014/main" id="{86837682-FF2D-1F9B-AA3D-B2FA1AAFEFE2}"/>
              </a:ext>
            </a:extLst>
          </p:cNvPr>
          <p:cNvSpPr txBox="1">
            <a:spLocks/>
          </p:cNvSpPr>
          <p:nvPr/>
        </p:nvSpPr>
        <p:spPr bwMode="auto">
          <a:xfrm>
            <a:off x="5017597" y="942883"/>
            <a:ext cx="1828800" cy="41072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 &amp; 2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A97960AE-F496-0FB6-F446-53793B57A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30" y="1353519"/>
            <a:ext cx="6810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tx2"/>
                </a:solidFill>
                <a:latin typeface="Arial Nova" panose="020B0504020202020204" pitchFamily="34" charset="0"/>
              </a:rPr>
              <a:t>The South African Revenue Service will be visiting the areas listed below to assist taxpayers with the submission of outstanding </a:t>
            </a:r>
            <a:r>
              <a:rPr lang="en-US" sz="1200" dirty="0">
                <a:solidFill>
                  <a:srgbClr val="1F497D"/>
                </a:solidFill>
                <a:latin typeface="Arial Nova" panose="020B0504020202020204" pitchFamily="34" charset="0"/>
              </a:rPr>
              <a:t>income</a:t>
            </a:r>
            <a:r>
              <a:rPr lang="en-US" sz="1200" dirty="0">
                <a:solidFill>
                  <a:schemeClr val="tx2"/>
                </a:solidFill>
                <a:latin typeface="Arial Nova" panose="020B0504020202020204" pitchFamily="34" charset="0"/>
              </a:rPr>
              <a:t> tax returns and updating of taxpayer particulars. </a:t>
            </a: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AB5F9D0B-9708-76EA-A7CE-8EC612F9B56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20" y="8595345"/>
            <a:ext cx="6791952" cy="129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1FC360E7-53FD-2E14-2899-58BDBCB1B364}"/>
              </a:ext>
            </a:extLst>
          </p:cNvPr>
          <p:cNvSpPr txBox="1">
            <a:spLocks/>
          </p:cNvSpPr>
          <p:nvPr/>
        </p:nvSpPr>
        <p:spPr bwMode="auto">
          <a:xfrm>
            <a:off x="25262" y="942883"/>
            <a:ext cx="2257425" cy="41316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2025</a:t>
            </a:r>
          </a:p>
        </p:txBody>
      </p:sp>
      <p:sp>
        <p:nvSpPr>
          <p:cNvPr id="3" name="Rounded Rectangle 1">
            <a:extLst>
              <a:ext uri="{FF2B5EF4-FFF2-40B4-BE49-F238E27FC236}">
                <a16:creationId xmlns:a16="http://schemas.microsoft.com/office/drawing/2014/main" id="{8116A0FE-0663-976C-D4B4-2E7AA672E033}"/>
              </a:ext>
            </a:extLst>
          </p:cNvPr>
          <p:cNvSpPr/>
          <p:nvPr/>
        </p:nvSpPr>
        <p:spPr>
          <a:xfrm>
            <a:off x="167642" y="8700832"/>
            <a:ext cx="3185158" cy="1036891"/>
          </a:xfrm>
          <a:prstGeom prst="roundRect">
            <a:avLst/>
          </a:prstGeom>
          <a:solidFill>
            <a:srgbClr val="4070A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/>
          <a:p>
            <a:pPr defTabSz="610956" eaLnBrk="1" hangingPunct="1">
              <a:lnSpc>
                <a:spcPct val="150000"/>
              </a:lnSpc>
              <a:defRPr/>
            </a:pPr>
            <a:endParaRPr lang="en-ZA" sz="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Nova" panose="020B0504020202020204" pitchFamily="34" charset="0"/>
            </a:endParaRPr>
          </a:p>
          <a:p>
            <a:pPr defTabSz="610956" eaLnBrk="1" hangingPunct="1">
              <a:lnSpc>
                <a:spcPct val="150000"/>
              </a:lnSpc>
              <a:defRPr/>
            </a:pPr>
            <a:endParaRPr lang="en-ZA" sz="5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</a:endParaRP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USSD *134*7277#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SMS Service 47277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SARS Online Query System (SOQS) </a:t>
            </a:r>
            <a:r>
              <a:rPr lang="en-ZA" sz="9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at </a:t>
            </a:r>
            <a:r>
              <a:rPr lang="en-ZA" sz="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www.sars.gov.za</a:t>
            </a:r>
            <a:endParaRPr lang="en-ZA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 Cond" panose="020B0506020202020204" pitchFamily="34" charset="0"/>
            </a:endParaRP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WhatsApp 0800 11 7277 Send “Hi of Hello”   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Contact Centre  0800 00 SARS (7277)</a:t>
            </a:r>
          </a:p>
          <a:p>
            <a:pPr defTabSz="610956" eaLnBrk="1" hangingPunct="1">
              <a:lnSpc>
                <a:spcPct val="150000"/>
              </a:lnSpc>
              <a:defRPr/>
            </a:pPr>
            <a:endParaRPr lang="en-ZA" sz="5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Nova" panose="020B0504020202020204" pitchFamily="34" charset="0"/>
            </a:endParaRPr>
          </a:p>
          <a:p>
            <a:pPr defTabSz="610956" eaLnBrk="1" hangingPunct="1">
              <a:lnSpc>
                <a:spcPct val="150000"/>
              </a:lnSpc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" panose="020B05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ZA" sz="900" dirty="0">
              <a:latin typeface="Arial Nova" panose="020B05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BDCB464-777A-41D3-C4FE-9CA0AF588DF0}"/>
              </a:ext>
            </a:extLst>
          </p:cNvPr>
          <p:cNvSpPr txBox="1">
            <a:spLocks/>
          </p:cNvSpPr>
          <p:nvPr/>
        </p:nvSpPr>
        <p:spPr bwMode="auto">
          <a:xfrm>
            <a:off x="36020" y="29909"/>
            <a:ext cx="6785960" cy="910528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vert="horz" wrap="square" lIns="36576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en-US" sz="3000" b="1" dirty="0">
                <a:solidFill>
                  <a:schemeClr val="bg1"/>
                </a:solidFill>
                <a:ea typeface="ＭＳ Ｐゴシック"/>
              </a:rPr>
              <a:t>SARS MOBILE TAX UNIT / POP-UP BRANCH SCHEDULE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9802CC9-0645-F136-6D9C-883B591FE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077850"/>
              </p:ext>
            </p:extLst>
          </p:nvPr>
        </p:nvGraphicFramePr>
        <p:xfrm>
          <a:off x="53617" y="1778266"/>
          <a:ext cx="6774355" cy="6780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383">
                  <a:extLst>
                    <a:ext uri="{9D8B030D-6E8A-4147-A177-3AD203B41FA5}">
                      <a16:colId xmlns:a16="http://schemas.microsoft.com/office/drawing/2014/main" val="266642063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82630713"/>
                    </a:ext>
                  </a:extLst>
                </a:gridCol>
                <a:gridCol w="1134218">
                  <a:extLst>
                    <a:ext uri="{9D8B030D-6E8A-4147-A177-3AD203B41FA5}">
                      <a16:colId xmlns:a16="http://schemas.microsoft.com/office/drawing/2014/main" val="4207236622"/>
                    </a:ext>
                  </a:extLst>
                </a:gridCol>
                <a:gridCol w="1502754">
                  <a:extLst>
                    <a:ext uri="{9D8B030D-6E8A-4147-A177-3AD203B41FA5}">
                      <a16:colId xmlns:a16="http://schemas.microsoft.com/office/drawing/2014/main" val="3654793636"/>
                    </a:ext>
                  </a:extLst>
                </a:gridCol>
              </a:tblGrid>
              <a:tr h="5678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SITE / AREA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DATES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TIMES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SARS CONTACT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extLst>
                  <a:ext uri="{0D108BD9-81ED-4DB2-BD59-A6C34878D82A}">
                    <a16:rowId xmlns:a16="http://schemas.microsoft.com/office/drawing/2014/main" val="3213556431"/>
                  </a:ext>
                </a:extLst>
              </a:tr>
              <a:tr h="6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Ladysmith Town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47 Queen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Ladysmith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04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2610781089"/>
                  </a:ext>
                </a:extLst>
              </a:tr>
              <a:tr h="6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Ladysmith Town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47 Queen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Ladysmith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05 – 07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3507706694"/>
                  </a:ext>
                </a:extLst>
              </a:tr>
              <a:tr h="6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Vryheid Municipality Market Building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Cnr High and Mark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Vryheid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11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630580472"/>
                  </a:ext>
                </a:extLst>
              </a:tr>
              <a:tr h="6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Vryheid Municipality Market Building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Cnr High and Mark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Vryheid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 – 14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691353773"/>
                  </a:ext>
                </a:extLst>
              </a:tr>
              <a:tr h="6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Jozini Thusong Centre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Circle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Jozini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18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2984985718"/>
                  </a:ext>
                </a:extLst>
              </a:tr>
              <a:tr h="6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Jozini Thusong Centre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Circle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Jozini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19 – 21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148279686"/>
                  </a:ext>
                </a:extLst>
              </a:tr>
              <a:tr h="8162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Msinga</a:t>
                      </a: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Municipality Library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R33 Main Road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Tugela Ferry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Msinga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ZA" sz="4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ZA" sz="2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25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018599267"/>
                  </a:ext>
                </a:extLst>
              </a:tr>
              <a:tr h="8054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Msinga</a:t>
                      </a: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Municipality Library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R33 Main Road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Tugela Ferry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Msinga</a:t>
                      </a:r>
                      <a:endParaRPr lang="en-ZA" sz="12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26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357108234"/>
                  </a:ext>
                </a:extLst>
              </a:tr>
              <a:tr h="832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Greytown Town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89 Main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2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Greytown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ZA" sz="40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27 – 28 August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</a:t>
                      </a: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20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704276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661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9F88BF-9178-41C9-A3DA-5744935F7581}">
  <ds:schemaRefs>
    <ds:schemaRef ds:uri="aebf7208-def6-4b7f-a520-bd5f118b22fe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a235b45a-b849-457d-b99e-3d761c30c431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21628</TotalTime>
  <Words>315</Words>
  <Application>Microsoft Office PowerPoint</Application>
  <PresentationFormat>A4 Paper (210x297 mm)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Black</vt:lpstr>
      <vt:lpstr>Arial Nova</vt:lpstr>
      <vt:lpstr>Arial Nova Cond</vt:lpstr>
      <vt:lpstr>Calibri</vt:lpstr>
      <vt:lpstr>Office Theme</vt:lpstr>
      <vt:lpstr>PowerPoint Presentation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Angela Stevens</cp:lastModifiedBy>
  <cp:revision>623</cp:revision>
  <cp:lastPrinted>2025-03-17T11:35:48Z</cp:lastPrinted>
  <dcterms:created xsi:type="dcterms:W3CDTF">2011-02-03T13:22:32Z</dcterms:created>
  <dcterms:modified xsi:type="dcterms:W3CDTF">2025-07-25T10:54:54Z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