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79" r:id="rId5"/>
    <p:sldId id="280" r:id="rId6"/>
  </p:sldIdLst>
  <p:sldSz cx="6858000" cy="9906000" type="A4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0AA"/>
    <a:srgbClr val="1F497D"/>
    <a:srgbClr val="EDF2F9"/>
    <a:srgbClr val="E8EEF8"/>
    <a:srgbClr val="E9EDF4"/>
    <a:srgbClr val="2A65AC"/>
    <a:srgbClr val="005395"/>
    <a:srgbClr val="00345E"/>
    <a:srgbClr val="B9CDE5"/>
    <a:srgbClr val="BCC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E6B66F-1D91-46BF-92F3-D57F7757775E}" v="20" dt="2025-07-25T10:17:36.6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588" autoAdjust="0"/>
    <p:restoredTop sz="84047" autoAdjust="0"/>
  </p:normalViewPr>
  <p:slideViewPr>
    <p:cSldViewPr snapToObjects="1">
      <p:cViewPr>
        <p:scale>
          <a:sx n="80" d="100"/>
          <a:sy n="80" d="100"/>
        </p:scale>
        <p:origin x="1714" y="-101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1099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7/25/2025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1099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99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7/25/2025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2" tIns="46186" rIns="92372" bIns="4618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6" y="4715432"/>
            <a:ext cx="5438464" cy="4466747"/>
          </a:xfrm>
          <a:prstGeom prst="rect">
            <a:avLst/>
          </a:prstGeom>
        </p:spPr>
        <p:txBody>
          <a:bodyPr vert="horz" lIns="92372" tIns="46186" rIns="92372" bIns="4618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99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40739-BBC5-AEC1-6243-A877EFAA4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0D12B466-EAD7-3B93-9B86-CFF7D09EE6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4F7B0491-DC0A-1BBE-2EB7-FC58B44FC3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89634BA6-9D8B-0582-021F-271B6DCCDA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54202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D3C9F-7245-AB78-DB28-3FF1EA259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0D8DFAD3-FECC-6EB4-4DE7-BAF412120B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0499AB61-7260-BE4C-3697-C2D02788CE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499CC959-1BFC-F16F-6B05-D4C08FD3A4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91857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Durban@sars.gov.za" TargetMode="External"/><Relationship Id="rId4" Type="http://schemas.openxmlformats.org/officeDocument/2006/relationships/hyperlink" Target="http://www.sars.gov.z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Durban@sars.gov.za" TargetMode="External"/><Relationship Id="rId4" Type="http://schemas.openxmlformats.org/officeDocument/2006/relationships/hyperlink" Target="http://www.sars.gov.z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F3B3A-C923-1FC7-E42A-7E9CBF783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>
            <a:extLst>
              <a:ext uri="{FF2B5EF4-FFF2-40B4-BE49-F238E27FC236}">
                <a16:creationId xmlns:a16="http://schemas.microsoft.com/office/drawing/2014/main" id="{86837682-FF2D-1F9B-AA3D-B2FA1AAFEFE2}"/>
              </a:ext>
            </a:extLst>
          </p:cNvPr>
          <p:cNvSpPr txBox="1">
            <a:spLocks/>
          </p:cNvSpPr>
          <p:nvPr/>
        </p:nvSpPr>
        <p:spPr bwMode="auto">
          <a:xfrm>
            <a:off x="5017597" y="942883"/>
            <a:ext cx="1828800" cy="4107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 &amp; 2</a:t>
            </a: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A97960AE-F496-0FB6-F446-53793B57A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30" y="1353519"/>
            <a:ext cx="68103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tx2"/>
                </a:solidFill>
                <a:latin typeface="Arial Nova" panose="020B0504020202020204" pitchFamily="34" charset="0"/>
              </a:rPr>
              <a:t>The South African Revenue Service will be visiting the areas listed below to assist taxpayers with the submission of outstanding </a:t>
            </a:r>
            <a:r>
              <a:rPr lang="en-US" sz="1200" dirty="0">
                <a:solidFill>
                  <a:srgbClr val="1F497D"/>
                </a:solidFill>
                <a:latin typeface="Arial Nova" panose="020B0504020202020204" pitchFamily="34" charset="0"/>
              </a:rPr>
              <a:t>income</a:t>
            </a:r>
            <a:r>
              <a:rPr lang="en-US" sz="1200" dirty="0">
                <a:solidFill>
                  <a:schemeClr val="tx2"/>
                </a:solidFill>
                <a:latin typeface="Arial Nova" panose="020B0504020202020204" pitchFamily="34" charset="0"/>
              </a:rPr>
              <a:t> tax returns and updating of taxpayer particulars. </a:t>
            </a:r>
          </a:p>
        </p:txBody>
      </p:sp>
      <p:pic>
        <p:nvPicPr>
          <p:cNvPr id="2053" name="Picture 6">
            <a:extLst>
              <a:ext uri="{FF2B5EF4-FFF2-40B4-BE49-F238E27FC236}">
                <a16:creationId xmlns:a16="http://schemas.microsoft.com/office/drawing/2014/main" id="{AB5F9D0B-9708-76EA-A7CE-8EC612F9B56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20" y="8595345"/>
            <a:ext cx="6791952" cy="1290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>
            <a:extLst>
              <a:ext uri="{FF2B5EF4-FFF2-40B4-BE49-F238E27FC236}">
                <a16:creationId xmlns:a16="http://schemas.microsoft.com/office/drawing/2014/main" id="{1FC360E7-53FD-2E14-2899-58BDBCB1B364}"/>
              </a:ext>
            </a:extLst>
          </p:cNvPr>
          <p:cNvSpPr txBox="1">
            <a:spLocks/>
          </p:cNvSpPr>
          <p:nvPr/>
        </p:nvSpPr>
        <p:spPr bwMode="auto">
          <a:xfrm>
            <a:off x="25262" y="942883"/>
            <a:ext cx="2257425" cy="413165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SEPTEMBER 2025</a:t>
            </a:r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8116A0FE-0663-976C-D4B4-2E7AA672E033}"/>
              </a:ext>
            </a:extLst>
          </p:cNvPr>
          <p:cNvSpPr/>
          <p:nvPr/>
        </p:nvSpPr>
        <p:spPr>
          <a:xfrm>
            <a:off x="167642" y="8700832"/>
            <a:ext cx="3185158" cy="1036891"/>
          </a:xfrm>
          <a:prstGeom prst="roundRect">
            <a:avLst/>
          </a:prstGeom>
          <a:solidFill>
            <a:srgbClr val="4070A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2191" tIns="61096" rIns="122191" bIns="61096" anchor="ctr"/>
          <a:lstStyle/>
          <a:p>
            <a:pPr defTabSz="610956" eaLnBrk="1" hangingPunct="1">
              <a:lnSpc>
                <a:spcPct val="150000"/>
              </a:lnSpc>
              <a:defRPr/>
            </a:pPr>
            <a:endParaRPr lang="en-ZA" sz="8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 Nova" panose="020B0504020202020204" pitchFamily="34" charset="0"/>
            </a:endParaRPr>
          </a:p>
          <a:p>
            <a:pPr defTabSz="610956" eaLnBrk="1" hangingPunct="1">
              <a:lnSpc>
                <a:spcPct val="150000"/>
              </a:lnSpc>
              <a:defRPr/>
            </a:pPr>
            <a:endParaRPr lang="en-ZA" sz="5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USSD *134*7277#</a:t>
            </a: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SMS Service 47277</a:t>
            </a: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SARS Online Query System (SOQS) </a:t>
            </a:r>
            <a:r>
              <a:rPr lang="en-ZA" sz="9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at </a:t>
            </a:r>
            <a:r>
              <a:rPr lang="en-ZA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 Cond" panose="020B0506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www.sars.gov.za</a:t>
            </a:r>
            <a:endParaRPr lang="en-ZA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 Cond" panose="020B0506020202020204" pitchFamily="34" charset="0"/>
            </a:endParaRP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WhatsApp 0800 11 7277 Send “Hi of Hello”   </a:t>
            </a: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Contact Centre  0800 00 SARS (7277)</a:t>
            </a:r>
          </a:p>
          <a:p>
            <a:pPr defTabSz="610956" eaLnBrk="1" hangingPunct="1">
              <a:lnSpc>
                <a:spcPct val="150000"/>
              </a:lnSpc>
              <a:defRPr/>
            </a:pPr>
            <a:endParaRPr lang="en-ZA" sz="5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 Nova" panose="020B0504020202020204" pitchFamily="34" charset="0"/>
            </a:endParaRPr>
          </a:p>
          <a:p>
            <a:pPr defTabSz="610956" eaLnBrk="1" hangingPunct="1">
              <a:lnSpc>
                <a:spcPct val="150000"/>
              </a:lnSpc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" panose="020B050402020202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ZA" sz="900" dirty="0">
              <a:latin typeface="Arial Nova" panose="020B050402020202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BDCB464-777A-41D3-C4FE-9CA0AF588DF0}"/>
              </a:ext>
            </a:extLst>
          </p:cNvPr>
          <p:cNvSpPr txBox="1">
            <a:spLocks/>
          </p:cNvSpPr>
          <p:nvPr/>
        </p:nvSpPr>
        <p:spPr bwMode="auto">
          <a:xfrm>
            <a:off x="36020" y="29909"/>
            <a:ext cx="6785960" cy="910528"/>
          </a:xfrm>
          <a:prstGeom prst="rect">
            <a:avLst/>
          </a:prstGeom>
          <a:solidFill>
            <a:srgbClr val="1F497D"/>
          </a:solidFill>
          <a:ln w="9525">
            <a:noFill/>
            <a:miter lim="800000"/>
            <a:headEnd/>
            <a:tailEnd/>
          </a:ln>
        </p:spPr>
        <p:txBody>
          <a:bodyPr vert="horz" wrap="square" lIns="36576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9pPr>
          </a:lstStyle>
          <a:p>
            <a:pPr eaLnBrk="1" hangingPunct="1"/>
            <a:r>
              <a:rPr lang="en-US" sz="3000" b="1" dirty="0">
                <a:solidFill>
                  <a:schemeClr val="bg1"/>
                </a:solidFill>
                <a:ea typeface="ＭＳ Ｐゴシック"/>
              </a:rPr>
              <a:t>SARS MOBILE TAX UNIT / POP-UP BRANCH SCHEDULE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9802CC9-0645-F136-6D9C-883B591FE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929568"/>
              </p:ext>
            </p:extLst>
          </p:nvPr>
        </p:nvGraphicFramePr>
        <p:xfrm>
          <a:off x="41822" y="1920670"/>
          <a:ext cx="6774355" cy="6527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183">
                  <a:extLst>
                    <a:ext uri="{9D8B030D-6E8A-4147-A177-3AD203B41FA5}">
                      <a16:colId xmlns:a16="http://schemas.microsoft.com/office/drawing/2014/main" val="266642063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482630713"/>
                    </a:ext>
                  </a:extLst>
                </a:gridCol>
                <a:gridCol w="1058018">
                  <a:extLst>
                    <a:ext uri="{9D8B030D-6E8A-4147-A177-3AD203B41FA5}">
                      <a16:colId xmlns:a16="http://schemas.microsoft.com/office/drawing/2014/main" val="4207236622"/>
                    </a:ext>
                  </a:extLst>
                </a:gridCol>
                <a:gridCol w="1502754">
                  <a:extLst>
                    <a:ext uri="{9D8B030D-6E8A-4147-A177-3AD203B41FA5}">
                      <a16:colId xmlns:a16="http://schemas.microsoft.com/office/drawing/2014/main" val="3654793636"/>
                    </a:ext>
                  </a:extLst>
                </a:gridCol>
              </a:tblGrid>
              <a:tr h="55222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SITE / AREA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8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en-ZA" sz="1200" b="0" kern="100" dirty="0"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DATES</a:t>
                      </a: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 marL="49375" marR="49375" marT="46800" marB="468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en-ZA" sz="1200" b="0" kern="100" dirty="0"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TIMES</a:t>
                      </a: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 marL="49375" marR="49375" marT="46800" marB="46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en-ZA" sz="1200" b="0" kern="100" dirty="0"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SARS CONTACT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 marL="49375" marR="49375" marT="46800" marB="46800"/>
                </a:tc>
                <a:extLst>
                  <a:ext uri="{0D108BD9-81ED-4DB2-BD59-A6C34878D82A}">
                    <a16:rowId xmlns:a16="http://schemas.microsoft.com/office/drawing/2014/main" val="3213556431"/>
                  </a:ext>
                </a:extLst>
              </a:tr>
              <a:tr h="560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Nongoma Multipurpose Hall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Lot 103, Main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Nongoma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2610781089"/>
                  </a:ext>
                </a:extLst>
              </a:tr>
              <a:tr h="560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Nongoma Multipurpose Hall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Lot 103, Main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Nongoma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02 – 04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3507706694"/>
                  </a:ext>
                </a:extLst>
              </a:tr>
              <a:tr h="560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Manguzi Education Centre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Manguzi Road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Manguzi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08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630580472"/>
                  </a:ext>
                </a:extLst>
              </a:tr>
              <a:tr h="560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Manguzi Education Centre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Manguzi Road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Manguzi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09 – 11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691353773"/>
                  </a:ext>
                </a:extLst>
              </a:tr>
              <a:tr h="560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Pongola Municipality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61 Martin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Pongola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2984985718"/>
                  </a:ext>
                </a:extLst>
              </a:tr>
              <a:tr h="560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Pongola Municipality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61 Martin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Pongola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 – 18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1148279686"/>
                  </a:ext>
                </a:extLst>
              </a:tr>
              <a:tr h="560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Bluff Towers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319 Tara Road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Bluff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1018599267"/>
                  </a:ext>
                </a:extLst>
              </a:tr>
              <a:tr h="560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Bluff Towers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319 Tara Road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Bluff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08:30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2042354292"/>
                  </a:ext>
                </a:extLst>
              </a:tr>
              <a:tr h="746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Bridge City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Corner of Nogwaja Road &amp; Bhejane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KwaMashu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357108234"/>
                  </a:ext>
                </a:extLst>
              </a:tr>
              <a:tr h="746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Bridge City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Corner of Nogwaja Road &amp; Bhejane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KwaMashu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ZA" sz="1200" kern="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:30 </a:t>
                      </a: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1043763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066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3786C-0112-5997-3245-DD830D566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>
            <a:extLst>
              <a:ext uri="{FF2B5EF4-FFF2-40B4-BE49-F238E27FC236}">
                <a16:creationId xmlns:a16="http://schemas.microsoft.com/office/drawing/2014/main" id="{67991495-9C3A-AE56-40EB-FB5CCBFBC8E9}"/>
              </a:ext>
            </a:extLst>
          </p:cNvPr>
          <p:cNvSpPr txBox="1">
            <a:spLocks/>
          </p:cNvSpPr>
          <p:nvPr/>
        </p:nvSpPr>
        <p:spPr bwMode="auto">
          <a:xfrm>
            <a:off x="5017597" y="942883"/>
            <a:ext cx="1828800" cy="4107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 &amp; 2</a:t>
            </a: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B21A0231-BEE2-D51E-E082-20F0ADA05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30" y="1353519"/>
            <a:ext cx="68103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tx2"/>
                </a:solidFill>
                <a:latin typeface="Arial Nova" panose="020B0504020202020204" pitchFamily="34" charset="0"/>
              </a:rPr>
              <a:t>The South African Revenue Service will be visiting the areas listed below to assist taxpayers with the submission of outstanding </a:t>
            </a:r>
            <a:r>
              <a:rPr lang="en-US" sz="1200" dirty="0">
                <a:solidFill>
                  <a:srgbClr val="1F497D"/>
                </a:solidFill>
                <a:latin typeface="Arial Nova" panose="020B0504020202020204" pitchFamily="34" charset="0"/>
              </a:rPr>
              <a:t>income</a:t>
            </a:r>
            <a:r>
              <a:rPr lang="en-US" sz="1200" dirty="0">
                <a:solidFill>
                  <a:schemeClr val="tx2"/>
                </a:solidFill>
                <a:latin typeface="Arial Nova" panose="020B0504020202020204" pitchFamily="34" charset="0"/>
              </a:rPr>
              <a:t> tax returns and updating of taxpayer particulars. </a:t>
            </a:r>
          </a:p>
        </p:txBody>
      </p:sp>
      <p:pic>
        <p:nvPicPr>
          <p:cNvPr id="2053" name="Picture 6">
            <a:extLst>
              <a:ext uri="{FF2B5EF4-FFF2-40B4-BE49-F238E27FC236}">
                <a16:creationId xmlns:a16="http://schemas.microsoft.com/office/drawing/2014/main" id="{F154DB5F-C33E-8BFF-D37D-A36E15A6DD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20" y="8595345"/>
            <a:ext cx="6791952" cy="1290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>
            <a:extLst>
              <a:ext uri="{FF2B5EF4-FFF2-40B4-BE49-F238E27FC236}">
                <a16:creationId xmlns:a16="http://schemas.microsoft.com/office/drawing/2014/main" id="{407D4242-F826-C6F2-08F4-068D588C98E4}"/>
              </a:ext>
            </a:extLst>
          </p:cNvPr>
          <p:cNvSpPr txBox="1">
            <a:spLocks/>
          </p:cNvSpPr>
          <p:nvPr/>
        </p:nvSpPr>
        <p:spPr bwMode="auto">
          <a:xfrm>
            <a:off x="25262" y="942883"/>
            <a:ext cx="2257425" cy="413165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SEPTEMBER 2025</a:t>
            </a:r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86306786-4B75-61BE-1439-E6C529ADEE01}"/>
              </a:ext>
            </a:extLst>
          </p:cNvPr>
          <p:cNvSpPr/>
          <p:nvPr/>
        </p:nvSpPr>
        <p:spPr>
          <a:xfrm>
            <a:off x="167642" y="8700832"/>
            <a:ext cx="3185158" cy="1036891"/>
          </a:xfrm>
          <a:prstGeom prst="roundRect">
            <a:avLst/>
          </a:prstGeom>
          <a:solidFill>
            <a:srgbClr val="4070A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2191" tIns="61096" rIns="122191" bIns="61096" anchor="ctr"/>
          <a:lstStyle/>
          <a:p>
            <a:pPr defTabSz="610956" eaLnBrk="1" hangingPunct="1">
              <a:lnSpc>
                <a:spcPct val="150000"/>
              </a:lnSpc>
              <a:defRPr/>
            </a:pPr>
            <a:endParaRPr lang="en-ZA" sz="8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 Nova" panose="020B0504020202020204" pitchFamily="34" charset="0"/>
            </a:endParaRPr>
          </a:p>
          <a:p>
            <a:pPr defTabSz="610956" eaLnBrk="1" hangingPunct="1">
              <a:lnSpc>
                <a:spcPct val="150000"/>
              </a:lnSpc>
              <a:defRPr/>
            </a:pPr>
            <a:endParaRPr lang="en-ZA" sz="5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USSD *134*7277#</a:t>
            </a: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SMS Service 47277</a:t>
            </a: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SARS Online Query System (SOQS) </a:t>
            </a:r>
            <a:r>
              <a:rPr lang="en-ZA" sz="900" b="1" dirty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at </a:t>
            </a:r>
            <a:r>
              <a:rPr lang="en-ZA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 Cond" panose="020B0506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www.sars.gov.za</a:t>
            </a:r>
            <a:endParaRPr lang="en-ZA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 Cond" panose="020B0506020202020204" pitchFamily="34" charset="0"/>
            </a:endParaRP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WhatsApp 0800 11 7277 Send “Hi of Hello”   </a:t>
            </a:r>
          </a:p>
          <a:p>
            <a:pPr defTabSz="610956" eaLnBrk="1" hangingPunct="1"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 Cond" panose="020B0506020202020204" pitchFamily="34" charset="0"/>
              </a:rPr>
              <a:t>Contact Centre  0800 00 SARS (7277)</a:t>
            </a:r>
          </a:p>
          <a:p>
            <a:pPr defTabSz="610956" eaLnBrk="1" hangingPunct="1">
              <a:lnSpc>
                <a:spcPct val="150000"/>
              </a:lnSpc>
              <a:defRPr/>
            </a:pPr>
            <a:endParaRPr lang="en-ZA" sz="500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Arial Nova" panose="020B0504020202020204" pitchFamily="34" charset="0"/>
            </a:endParaRPr>
          </a:p>
          <a:p>
            <a:pPr defTabSz="610956" eaLnBrk="1" hangingPunct="1">
              <a:lnSpc>
                <a:spcPct val="150000"/>
              </a:lnSpc>
              <a:defRPr/>
            </a:pPr>
            <a:r>
              <a:rPr lang="en-ZA" sz="9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 Nova" panose="020B050402020202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ZA" sz="900" dirty="0">
              <a:latin typeface="Arial Nova" panose="020B050402020202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67ECD81-B53D-14CC-152A-09645AE67B45}"/>
              </a:ext>
            </a:extLst>
          </p:cNvPr>
          <p:cNvSpPr txBox="1">
            <a:spLocks/>
          </p:cNvSpPr>
          <p:nvPr/>
        </p:nvSpPr>
        <p:spPr bwMode="auto">
          <a:xfrm>
            <a:off x="36020" y="29909"/>
            <a:ext cx="6785960" cy="910528"/>
          </a:xfrm>
          <a:prstGeom prst="rect">
            <a:avLst/>
          </a:prstGeom>
          <a:solidFill>
            <a:srgbClr val="1F497D"/>
          </a:solidFill>
          <a:ln w="9525">
            <a:noFill/>
            <a:miter lim="800000"/>
            <a:headEnd/>
            <a:tailEnd/>
          </a:ln>
        </p:spPr>
        <p:txBody>
          <a:bodyPr vert="horz" wrap="square" lIns="36576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  <a:cs typeface="ＭＳ Ｐゴシック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65" charset="0"/>
                <a:ea typeface="ＭＳ Ｐゴシック" pitchFamily="-65" charset="-128"/>
              </a:defRPr>
            </a:lvl9pPr>
          </a:lstStyle>
          <a:p>
            <a:pPr eaLnBrk="1" hangingPunct="1"/>
            <a:r>
              <a:rPr lang="en-US" sz="3000" b="1" dirty="0">
                <a:solidFill>
                  <a:schemeClr val="bg1"/>
                </a:solidFill>
                <a:ea typeface="ＭＳ Ｐゴシック"/>
              </a:rPr>
              <a:t>SARS MOBILE TAX UNIT / POP-UP BRANCH SCHEDULE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E4C2090F-4C84-EE7B-0A5A-5C2D822D4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952851"/>
              </p:ext>
            </p:extLst>
          </p:nvPr>
        </p:nvGraphicFramePr>
        <p:xfrm>
          <a:off x="53617" y="1960822"/>
          <a:ext cx="6774355" cy="3219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183">
                  <a:extLst>
                    <a:ext uri="{9D8B030D-6E8A-4147-A177-3AD203B41FA5}">
                      <a16:colId xmlns:a16="http://schemas.microsoft.com/office/drawing/2014/main" val="266642063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482630713"/>
                    </a:ext>
                  </a:extLst>
                </a:gridCol>
                <a:gridCol w="1058018">
                  <a:extLst>
                    <a:ext uri="{9D8B030D-6E8A-4147-A177-3AD203B41FA5}">
                      <a16:colId xmlns:a16="http://schemas.microsoft.com/office/drawing/2014/main" val="4207236622"/>
                    </a:ext>
                  </a:extLst>
                </a:gridCol>
                <a:gridCol w="1502754">
                  <a:extLst>
                    <a:ext uri="{9D8B030D-6E8A-4147-A177-3AD203B41FA5}">
                      <a16:colId xmlns:a16="http://schemas.microsoft.com/office/drawing/2014/main" val="3654793636"/>
                    </a:ext>
                  </a:extLst>
                </a:gridCol>
              </a:tblGrid>
              <a:tr h="58570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SITE / AREA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8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en-ZA" sz="1200" b="0" kern="100" dirty="0"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DATES</a:t>
                      </a: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 marL="49375" marR="49375" marT="46800" marB="468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en-ZA" sz="1200" b="0" kern="100" dirty="0"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TIMES</a:t>
                      </a: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 marL="49375" marR="49375" marT="46800" marB="46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r>
                        <a:rPr lang="en-ZA" sz="1200" b="0" kern="100" dirty="0"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Aptos" panose="020B0004020202020204" pitchFamily="34" charset="0"/>
                          <a:cs typeface="Aharoni" panose="02010803020104030203" pitchFamily="2" charset="-79"/>
                        </a:rPr>
                        <a:t>SARS CONTACT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800"/>
                        </a:spcAft>
                      </a:pPr>
                      <a:endParaRPr lang="en-ZA" sz="800" b="0" kern="100" dirty="0">
                        <a:effectLst/>
                        <a:latin typeface="Arial Black" panose="020B0A04020102020204" pitchFamily="34" charset="0"/>
                        <a:ea typeface="Aptos" panose="020B0004020202020204" pitchFamily="34" charset="0"/>
                        <a:cs typeface="Aharoni" panose="02010803020104030203" pitchFamily="2" charset="-79"/>
                      </a:endParaRPr>
                    </a:p>
                  </a:txBody>
                  <a:tcPr marL="49375" marR="49375" marT="46800" marB="46800"/>
                </a:tc>
                <a:extLst>
                  <a:ext uri="{0D108BD9-81ED-4DB2-BD59-A6C34878D82A}">
                    <a16:rowId xmlns:a16="http://schemas.microsoft.com/office/drawing/2014/main" val="3213556431"/>
                  </a:ext>
                </a:extLst>
              </a:tr>
              <a:tr h="6538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eDumbe Town Hall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 Hoog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Paulpietersburg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25 – 26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u="sng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627514916"/>
                  </a:ext>
                </a:extLst>
              </a:tr>
              <a:tr h="9901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Umzimkhulu Makhosini Board Room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247 Mzimkhulu Mlonyana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uMzimkhulu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29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3157072470"/>
                  </a:ext>
                </a:extLst>
              </a:tr>
              <a:tr h="9901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Umzimkhulu Makhosini Board Room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247 Mzimkhulu Mlonyana Street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2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uMzimkhulu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30 September 2025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07:30 – 14:30</a:t>
                      </a:r>
                    </a:p>
                  </a:txBody>
                  <a:tcPr marL="49375" marR="493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072 945 1583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ZA" sz="1200" u="sng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ova" panose="020B05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Durban@sars.gov.za</a:t>
                      </a:r>
                      <a:endParaRPr lang="en-ZA" sz="12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ova" panose="020B05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75" marR="49375" marT="0" marB="0"/>
                </a:tc>
                <a:extLst>
                  <a:ext uri="{0D108BD9-81ED-4DB2-BD59-A6C34878D82A}">
                    <a16:rowId xmlns:a16="http://schemas.microsoft.com/office/drawing/2014/main" val="1696724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7623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ebf7208-def6-4b7f-a520-bd5f118b22f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404EF20FB3C54B9898909D5E2D61EC" ma:contentTypeVersion="13" ma:contentTypeDescription="Create a new document." ma:contentTypeScope="" ma:versionID="04edb4d8e40a12be58b8adb8945e0a04">
  <xsd:schema xmlns:xsd="http://www.w3.org/2001/XMLSchema" xmlns:xs="http://www.w3.org/2001/XMLSchema" xmlns:p="http://schemas.microsoft.com/office/2006/metadata/properties" xmlns:ns3="aebf7208-def6-4b7f-a520-bd5f118b22fe" xmlns:ns4="a235b45a-b849-457d-b99e-3d761c30c431" targetNamespace="http://schemas.microsoft.com/office/2006/metadata/properties" ma:root="true" ma:fieldsID="a552aa54d504cdc6bbd6040c65e1b394" ns3:_="" ns4:_="">
    <xsd:import namespace="aebf7208-def6-4b7f-a520-bd5f118b22fe"/>
    <xsd:import namespace="a235b45a-b849-457d-b99e-3d761c30c4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f7208-def6-4b7f-a520-bd5f118b2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5b45a-b849-457d-b99e-3d761c30c43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9F88BF-9178-41C9-A3DA-5744935F7581}">
  <ds:schemaRefs>
    <ds:schemaRef ds:uri="aebf7208-def6-4b7f-a520-bd5f118b22fe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a235b45a-b849-457d-b99e-3d761c30c431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D6AF012-A104-4B02-9A74-9FFE9BA445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DD970F-0015-4B84-A877-743AF9D0F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bf7208-def6-4b7f-a520-bd5f118b22fe"/>
    <ds:schemaRef ds:uri="a235b45a-b849-457d-b99e-3d761c30c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14681</TotalTime>
  <Words>499</Words>
  <Application>Microsoft Office PowerPoint</Application>
  <PresentationFormat>A4 Paper (210x297 mm)</PresentationFormat>
  <Paragraphs>127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ＭＳ Ｐゴシック</vt:lpstr>
      <vt:lpstr>Arial</vt:lpstr>
      <vt:lpstr>Arial Black</vt:lpstr>
      <vt:lpstr>Arial Nova</vt:lpstr>
      <vt:lpstr>Arial Nova Cond</vt:lpstr>
      <vt:lpstr>Calibri</vt:lpstr>
      <vt:lpstr>Office Theme</vt:lpstr>
      <vt:lpstr>PowerPoint Presentation</vt:lpstr>
      <vt:lpstr>PowerPoint Presentation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Angela Stevens</cp:lastModifiedBy>
  <cp:revision>689</cp:revision>
  <cp:lastPrinted>2025-03-17T11:35:48Z</cp:lastPrinted>
  <dcterms:created xsi:type="dcterms:W3CDTF">2011-02-03T13:22:32Z</dcterms:created>
  <dcterms:modified xsi:type="dcterms:W3CDTF">2025-07-25T10:59:18Z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0x010100A4404EF20FB3C54B9898909D5E2D61EC</vt:lpwstr>
  </property>
</Properties>
</file>