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77" r:id="rId2"/>
    <p:sldId id="276" r:id="rId3"/>
  </p:sldIdLst>
  <p:sldSz cx="6858000" cy="9906000" type="A4"/>
  <p:notesSz cx="6797675" cy="9926638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005395"/>
    <a:srgbClr val="00345E"/>
    <a:srgbClr val="B9CDE5"/>
    <a:srgbClr val="BCC2CC"/>
    <a:srgbClr val="E9EDF4"/>
    <a:srgbClr val="E8EEF8"/>
    <a:srgbClr val="EDF2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4249" autoAdjust="0"/>
  </p:normalViewPr>
  <p:slideViewPr>
    <p:cSldViewPr snapToObjects="1">
      <p:cViewPr varScale="1">
        <p:scale>
          <a:sx n="50" d="100"/>
          <a:sy n="50" d="100"/>
        </p:scale>
        <p:origin x="2754" y="60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1" y="0"/>
            <a:ext cx="2944958" cy="49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8" tIns="45779" rIns="91558" bIns="45779" numCol="1" anchor="t" anchorCtr="0" compatLnSpc="1">
            <a:prstTxWarp prst="textNoShape">
              <a:avLst/>
            </a:prstTxWarp>
          </a:bodyPr>
          <a:lstStyle>
            <a:lvl1pPr defTabSz="45704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851099" y="0"/>
            <a:ext cx="2944958" cy="49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8" tIns="45779" rIns="91558" bIns="45779" numCol="1" anchor="t" anchorCtr="0" compatLnSpc="1">
            <a:prstTxWarp prst="textNoShape">
              <a:avLst/>
            </a:prstTxWarp>
          </a:bodyPr>
          <a:lstStyle>
            <a:lvl1pPr algn="r" defTabSz="457046">
              <a:defRPr sz="1200">
                <a:latin typeface="Arial" charset="0"/>
              </a:defRPr>
            </a:lvl1pPr>
          </a:lstStyle>
          <a:p>
            <a:pPr>
              <a:defRPr/>
            </a:pPr>
            <a:fld id="{BCD51722-60F6-4ABF-AAFA-E569D6CF1E48}" type="datetimeFigureOut">
              <a:rPr lang="en-US"/>
              <a:pPr>
                <a:defRPr/>
              </a:pPr>
              <a:t>5/29/2023</a:t>
            </a:fld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1" y="9429269"/>
            <a:ext cx="2944958" cy="495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8" tIns="45779" rIns="91558" bIns="45779" numCol="1" anchor="b" anchorCtr="0" compatLnSpc="1">
            <a:prstTxWarp prst="textNoShape">
              <a:avLst/>
            </a:prstTxWarp>
          </a:bodyPr>
          <a:lstStyle>
            <a:lvl1pPr defTabSz="45704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851099" y="9429269"/>
            <a:ext cx="2944958" cy="495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8" tIns="45779" rIns="91558" bIns="45779" numCol="1" anchor="b" anchorCtr="0" compatLnSpc="1">
            <a:prstTxWarp prst="textNoShape">
              <a:avLst/>
            </a:prstTxWarp>
          </a:bodyPr>
          <a:lstStyle>
            <a:lvl1pPr algn="r" defTabSz="457046">
              <a:defRPr sz="1200">
                <a:latin typeface="Arial" charset="0"/>
              </a:defRPr>
            </a:lvl1pPr>
          </a:lstStyle>
          <a:p>
            <a:pPr>
              <a:defRPr/>
            </a:pPr>
            <a:fld id="{9101665A-42EC-4B81-812E-9926F88D8281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69247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4958" cy="495775"/>
          </a:xfrm>
          <a:prstGeom prst="rect">
            <a:avLst/>
          </a:prstGeom>
        </p:spPr>
        <p:txBody>
          <a:bodyPr vert="horz" lIns="92372" tIns="46186" rIns="92372" bIns="46186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099" y="0"/>
            <a:ext cx="2944958" cy="495775"/>
          </a:xfrm>
          <a:prstGeom prst="rect">
            <a:avLst/>
          </a:prstGeom>
        </p:spPr>
        <p:txBody>
          <a:bodyPr vert="horz" lIns="92372" tIns="46186" rIns="92372" bIns="46186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6F57351-A00E-415B-AEC4-2894AB4A5591}" type="datetimeFigureOut">
              <a:rPr lang="en-US"/>
              <a:pPr>
                <a:defRPr/>
              </a:pPr>
              <a:t>5/29/2023</a:t>
            </a:fld>
            <a:endParaRPr lang="en-Z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44538"/>
            <a:ext cx="25749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72" tIns="46186" rIns="92372" bIns="46186" rtlCol="0" anchor="ctr"/>
          <a:lstStyle/>
          <a:p>
            <a:pPr lvl="0"/>
            <a:endParaRPr lang="en-ZA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606" y="4715432"/>
            <a:ext cx="5438464" cy="4466747"/>
          </a:xfrm>
          <a:prstGeom prst="rect">
            <a:avLst/>
          </a:prstGeom>
        </p:spPr>
        <p:txBody>
          <a:bodyPr vert="horz" lIns="92372" tIns="46186" rIns="92372" bIns="46186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ZA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9269"/>
            <a:ext cx="2944958" cy="495774"/>
          </a:xfrm>
          <a:prstGeom prst="rect">
            <a:avLst/>
          </a:prstGeom>
        </p:spPr>
        <p:txBody>
          <a:bodyPr vert="horz" lIns="92372" tIns="46186" rIns="92372" bIns="46186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099" y="9429269"/>
            <a:ext cx="2944958" cy="495774"/>
          </a:xfrm>
          <a:prstGeom prst="rect">
            <a:avLst/>
          </a:prstGeom>
        </p:spPr>
        <p:txBody>
          <a:bodyPr vert="horz" lIns="92372" tIns="46186" rIns="92372" bIns="46186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D64F5FB-0962-4A62-96E2-BE89D567B515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9013186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ZA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5D0D95-621D-4C3F-B790-7192DD515E0D}" type="slidenum">
              <a:rPr lang="en-ZA" smtClean="0">
                <a:solidFill>
                  <a:prstClr val="black"/>
                </a:solidFill>
              </a:rPr>
              <a:pPr/>
              <a:t>1</a:t>
            </a:fld>
            <a:endParaRPr lang="en-ZA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79019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ZA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5D0D95-621D-4C3F-B790-7192DD515E0D}" type="slidenum">
              <a:rPr lang="en-ZA" smtClean="0">
                <a:solidFill>
                  <a:prstClr val="black"/>
                </a:solidFill>
              </a:rPr>
              <a:pPr/>
              <a:t>2</a:t>
            </a:fld>
            <a:endParaRPr lang="en-ZA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6184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0A24C-E48A-42DB-99B6-684F5EFC509C}" type="datetime1">
              <a:rPr lang="en-US"/>
              <a:pPr>
                <a:defRPr/>
              </a:pPr>
              <a:t>5/29/2023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D4580C-10A9-4EE2-93AF-74E98C7449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96D98-5D83-4C8F-B5FE-10B51D94AAB3}" type="datetime1">
              <a:rPr lang="en-US"/>
              <a:pPr>
                <a:defRPr/>
              </a:pPr>
              <a:t>5/29/2023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4D06-648B-47A1-8EA5-70075C74B2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11559-A91E-487E-90A8-3037C77A805D}" type="datetime1">
              <a:rPr lang="en-US"/>
              <a:pPr>
                <a:defRPr/>
              </a:pPr>
              <a:t>5/29/2023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A5C3C-E4D3-4590-9806-C320192029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E9773-93C0-4073-9109-7470D40D92A1}" type="datetime1">
              <a:rPr lang="en-US"/>
              <a:pPr>
                <a:defRPr/>
              </a:pPr>
              <a:t>5/29/2023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4FA96-A325-41CD-9FF3-952CB7E5B3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CB3D4-0E8A-4A6C-AC04-580F5098BDC6}" type="datetime1">
              <a:rPr lang="en-US"/>
              <a:pPr>
                <a:defRPr/>
              </a:pPr>
              <a:t>5/29/2023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C9B48-A0D1-4F5D-B89B-6FCEFC6431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BB480-8492-4472-9EBB-2D15B20ED482}" type="datetime1">
              <a:rPr lang="en-US"/>
              <a:pPr>
                <a:defRPr/>
              </a:pPr>
              <a:t>5/29/2023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B81E1-F2F5-4625-890B-5B044ECFFC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2C5C9-B535-415C-98B9-50637D07A401}" type="datetime1">
              <a:rPr lang="en-US"/>
              <a:pPr>
                <a:defRPr/>
              </a:pPr>
              <a:t>5/29/2023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0B0E3-D6F3-4C63-B8DF-1668506D15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362C8-A6B4-45E8-9BC4-DE2A40C3E71A}" type="datetime1">
              <a:rPr lang="en-US"/>
              <a:pPr>
                <a:defRPr/>
              </a:pPr>
              <a:t>5/29/2023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5F727-44A0-4153-B245-6762B1036F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95042-6C01-4DB7-B391-FB497F81FD9C}" type="datetime1">
              <a:rPr lang="en-US"/>
              <a:pPr>
                <a:defRPr/>
              </a:pPr>
              <a:t>5/29/2023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7901A-76CC-4F1A-B582-2E017F804C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D9876-EF90-4BCA-9FB5-45B8C6DF876C}" type="datetime1">
              <a:rPr lang="en-US"/>
              <a:pPr>
                <a:defRPr/>
              </a:pPr>
              <a:t>5/29/2023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7B57F-45E9-4B4E-A93D-F4301E1DA5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C0403-47FA-41D3-A5C4-1A5518B11102}" type="datetime1">
              <a:rPr lang="en-US"/>
              <a:pPr>
                <a:defRPr/>
              </a:pPr>
              <a:t>5/29/2023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4BD5C-A31F-4022-8468-2F9A2E0B70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CD15193E-EE6A-41DC-87D9-2E5F9C82693A}" type="datetime1">
              <a:rPr lang="en-US"/>
              <a:pPr>
                <a:defRPr/>
              </a:pPr>
              <a:t>5/29/2023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0D4547EF-B13C-49FD-8617-25273CEA01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65" charset="-128"/>
          <a:cs typeface="ＭＳ Ｐゴシック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 idx="4294967295"/>
          </p:nvPr>
        </p:nvSpPr>
        <p:spPr>
          <a:xfrm>
            <a:off x="0" y="0"/>
            <a:ext cx="6858000" cy="990600"/>
          </a:xfrm>
          <a:solidFill>
            <a:srgbClr val="00345E"/>
          </a:solidFill>
        </p:spPr>
        <p:txBody>
          <a:bodyPr lIns="365760"/>
          <a:lstStyle/>
          <a:p>
            <a:pPr eaLnBrk="1" hangingPunct="1"/>
            <a:r>
              <a:rPr lang="en-US" sz="5400" b="1" dirty="0">
                <a:solidFill>
                  <a:schemeClr val="bg1"/>
                </a:solidFill>
                <a:ea typeface="ＭＳ Ｐゴシック"/>
              </a:rPr>
              <a:t>SARS POP-UP BRANCH </a:t>
            </a:r>
          </a:p>
        </p:txBody>
      </p:sp>
      <p:sp>
        <p:nvSpPr>
          <p:cNvPr id="2051" name="Title 1"/>
          <p:cNvSpPr txBox="1">
            <a:spLocks/>
          </p:cNvSpPr>
          <p:nvPr/>
        </p:nvSpPr>
        <p:spPr bwMode="auto">
          <a:xfrm>
            <a:off x="5067300" y="990600"/>
            <a:ext cx="1790700" cy="533400"/>
          </a:xfrm>
          <a:prstGeom prst="rect">
            <a:avLst/>
          </a:prstGeom>
          <a:solidFill>
            <a:srgbClr val="005395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 dirty="0">
                <a:solidFill>
                  <a:prstClr val="white"/>
                </a:solidFill>
                <a:latin typeface="Calibri" pitchFamily="34" charset="0"/>
              </a:rPr>
              <a:t>June 2023</a:t>
            </a:r>
          </a:p>
        </p:txBody>
      </p:sp>
      <p:sp>
        <p:nvSpPr>
          <p:cNvPr id="2052" name="TextBox 5"/>
          <p:cNvSpPr txBox="1">
            <a:spLocks noChangeArrowheads="1"/>
          </p:cNvSpPr>
          <p:nvPr/>
        </p:nvSpPr>
        <p:spPr bwMode="auto">
          <a:xfrm>
            <a:off x="0" y="1473233"/>
            <a:ext cx="6858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1200" dirty="0">
                <a:solidFill>
                  <a:srgbClr val="1F497D"/>
                </a:solidFill>
                <a:latin typeface="Calibri"/>
              </a:rPr>
              <a:t>The South African Revenue Service will be visiting the areas listed below to assist taxpayers with the SARS general queries and any tax matters.</a:t>
            </a:r>
            <a:endParaRPr lang="en-US" sz="1200" dirty="0">
              <a:solidFill>
                <a:srgbClr val="1F497D"/>
              </a:solidFill>
              <a:latin typeface="Arial" pitchFamily="34" charset="0"/>
            </a:endParaRPr>
          </a:p>
        </p:txBody>
      </p:sp>
      <p:pic>
        <p:nvPicPr>
          <p:cNvPr id="2053" name="Picture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9525" y="8915400"/>
            <a:ext cx="6934200" cy="131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440" name="Group 8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4651197"/>
              </p:ext>
            </p:extLst>
          </p:nvPr>
        </p:nvGraphicFramePr>
        <p:xfrm>
          <a:off x="119063" y="2286001"/>
          <a:ext cx="6619874" cy="3402328"/>
        </p:xfrm>
        <a:graphic>
          <a:graphicData uri="http://schemas.openxmlformats.org/drawingml/2006/table">
            <a:tbl>
              <a:tblPr/>
              <a:tblGrid>
                <a:gridCol w="23193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6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30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811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53744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AREA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Date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TIME 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Contact Details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6591">
                <a:tc>
                  <a:txBody>
                    <a:bodyPr/>
                    <a:lstStyle/>
                    <a:p>
                      <a:pPr marL="0" marR="0" lvl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Qalabotjha</a:t>
                      </a:r>
                      <a:r>
                        <a:rPr lang="en-ZA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Public Library, </a:t>
                      </a:r>
                    </a:p>
                    <a:p>
                      <a:pPr marL="0" marR="0" lvl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241 Mofokeng Street, Villiers</a:t>
                      </a:r>
                    </a:p>
                  </a:txBody>
                  <a:tcPr marL="9525" marR="9525" marT="952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06  June 2023</a:t>
                      </a:r>
                    </a:p>
                  </a:txBody>
                  <a:tcPr marL="9525" marR="9525" marT="952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10:00 – 15:00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Stanley Zizi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0738240325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4382278"/>
                  </a:ext>
                </a:extLst>
              </a:tr>
              <a:tr h="1430064">
                <a:tc>
                  <a:txBody>
                    <a:bodyPr/>
                    <a:lstStyle/>
                    <a:p>
                      <a:pPr marL="0" marR="0" lvl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Cornelia Town Hall,</a:t>
                      </a:r>
                    </a:p>
                    <a:p>
                      <a:pPr marL="0" marR="0" lvl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</a:t>
                      </a:r>
                      <a:r>
                        <a:rPr kumimoji="0" lang="en-ZA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Richter St, 9850 Cornelia</a:t>
                      </a:r>
                    </a:p>
                    <a:p>
                      <a:pPr marL="0" marR="0" lvl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07  June 2023</a:t>
                      </a:r>
                    </a:p>
                  </a:txBody>
                  <a:tcPr marL="9525" marR="9525" marT="952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– 15:00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Stanley Zizi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0738240325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9228"/>
                  </a:ext>
                </a:extLst>
              </a:tr>
            </a:tbl>
          </a:graphicData>
        </a:graphic>
      </p:graphicFrame>
      <p:sp>
        <p:nvSpPr>
          <p:cNvPr id="8" name="Rounded Rectangle 7"/>
          <p:cNvSpPr/>
          <p:nvPr/>
        </p:nvSpPr>
        <p:spPr>
          <a:xfrm>
            <a:off x="176212" y="5688328"/>
            <a:ext cx="3265488" cy="3760472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ZA" sz="12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For all queries bring along the following:</a:t>
            </a:r>
          </a:p>
          <a:p>
            <a:pPr>
              <a:defRPr/>
            </a:pPr>
            <a:endParaRPr lang="en-ZA" sz="1200" b="1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1200" dirty="0">
                <a:solidFill>
                  <a:srgbClr val="000000"/>
                </a:solidFill>
                <a:ea typeface="ＭＳ Ｐゴシック"/>
                <a:cs typeface="ＭＳ Ｐゴシック"/>
              </a:rPr>
              <a:t>ID/Drivers Licence/Passport</a:t>
            </a:r>
          </a:p>
          <a:p>
            <a:pPr marL="85725" indent="-85725">
              <a:buFont typeface="Arial" pitchFamily="34" charset="0"/>
              <a:buChar char="•"/>
              <a:defRPr/>
            </a:pPr>
            <a:endParaRPr lang="en-ZA" sz="12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r>
              <a:rPr lang="en-ZA" sz="1200" dirty="0">
                <a:solidFill>
                  <a:srgbClr val="000000"/>
                </a:solidFill>
                <a:ea typeface="ＭＳ Ｐゴシック"/>
                <a:cs typeface="ＭＳ Ｐゴシック"/>
              </a:rPr>
              <a:t>Bring you own device to submit via </a:t>
            </a:r>
            <a:r>
              <a:rPr lang="en-ZA" sz="1200" dirty="0" err="1">
                <a:solidFill>
                  <a:srgbClr val="000000"/>
                </a:solidFill>
                <a:ea typeface="ＭＳ Ｐゴシック"/>
                <a:cs typeface="ＭＳ Ｐゴシック"/>
              </a:rPr>
              <a:t>MobiApp</a:t>
            </a:r>
            <a:r>
              <a:rPr lang="en-ZA" sz="1200" dirty="0">
                <a:solidFill>
                  <a:srgbClr val="000000"/>
                </a:solidFill>
                <a:ea typeface="ＭＳ Ｐゴシック"/>
                <a:cs typeface="ＭＳ Ｐゴシック"/>
              </a:rPr>
              <a:t> or </a:t>
            </a:r>
            <a:r>
              <a:rPr lang="en-ZA" sz="1200" dirty="0" err="1">
                <a:solidFill>
                  <a:srgbClr val="000000"/>
                </a:solidFill>
                <a:ea typeface="ＭＳ Ｐゴシック"/>
                <a:cs typeface="ＭＳ Ｐゴシック"/>
              </a:rPr>
              <a:t>eFiling</a:t>
            </a:r>
            <a:endParaRPr lang="en-ZA" sz="12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endParaRPr lang="en-ZA" sz="12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r>
              <a:rPr lang="en-ZA" sz="12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To submit an Income Tax Return</a:t>
            </a:r>
            <a:r>
              <a:rPr lang="en-ZA" sz="1200" dirty="0">
                <a:solidFill>
                  <a:srgbClr val="000000"/>
                </a:solidFill>
                <a:ea typeface="ＭＳ Ｐゴシック"/>
                <a:cs typeface="ＭＳ Ｐゴシック"/>
              </a:rPr>
              <a:t>: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ZA" sz="1200" dirty="0">
                <a:solidFill>
                  <a:srgbClr val="000000"/>
                </a:solidFill>
                <a:ea typeface="ＭＳ Ｐゴシック"/>
                <a:cs typeface="ＭＳ Ｐゴシック"/>
              </a:rPr>
              <a:t>IRP5/IT3(a) certificate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ZA" sz="1200" dirty="0">
                <a:solidFill>
                  <a:srgbClr val="000000"/>
                </a:solidFill>
                <a:ea typeface="ＭＳ Ｐゴシック"/>
                <a:cs typeface="ＭＳ Ｐゴシック"/>
              </a:rPr>
              <a:t>IT3(b) certificate (investment income)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ZA" sz="1200" dirty="0">
                <a:solidFill>
                  <a:srgbClr val="000000"/>
                </a:solidFill>
                <a:ea typeface="ＭＳ Ｐゴシック"/>
                <a:cs typeface="ＭＳ Ｐゴシック"/>
              </a:rPr>
              <a:t>Medical Aid certificate &amp; receipts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ZA" sz="1200" dirty="0">
                <a:solidFill>
                  <a:srgbClr val="000000"/>
                </a:solidFill>
                <a:ea typeface="ＭＳ Ｐゴシック"/>
                <a:cs typeface="ＭＳ Ｐゴシック"/>
              </a:rPr>
              <a:t>Retirement Annuity Fund certificate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ZA" sz="1200" dirty="0">
                <a:solidFill>
                  <a:srgbClr val="000000"/>
                </a:solidFill>
                <a:ea typeface="ＭＳ Ｐゴシック"/>
                <a:cs typeface="ＭＳ Ｐゴシック"/>
              </a:rPr>
              <a:t>Logbook – if you receive travel allowance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ZA" sz="1200" dirty="0">
                <a:solidFill>
                  <a:srgbClr val="000000"/>
                </a:solidFill>
                <a:ea typeface="ＭＳ Ｐゴシック"/>
                <a:cs typeface="ＭＳ Ｐゴシック"/>
              </a:rPr>
              <a:t>Any other documentation related to income received or deductions you want to claim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ZA" sz="1200" dirty="0">
                <a:solidFill>
                  <a:srgbClr val="000000"/>
                </a:solidFill>
                <a:ea typeface="ＭＳ Ｐゴシック"/>
                <a:cs typeface="ＭＳ Ｐゴシック"/>
              </a:rPr>
              <a:t>ITR-DD form if you want to claim disability</a:t>
            </a:r>
          </a:p>
        </p:txBody>
      </p:sp>
      <p:sp>
        <p:nvSpPr>
          <p:cNvPr id="9" name="Rounded Rectangle 10"/>
          <p:cNvSpPr/>
          <p:nvPr/>
        </p:nvSpPr>
        <p:spPr>
          <a:xfrm>
            <a:off x="3627437" y="5688328"/>
            <a:ext cx="3009900" cy="3227072"/>
          </a:xfrm>
          <a:prstGeom prst="roundRect">
            <a:avLst>
              <a:gd name="adj" fmla="val 15981"/>
            </a:avLst>
          </a:prstGeom>
          <a:solidFill>
            <a:schemeClr val="bg1"/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ZA" sz="14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The following services will be offered:</a:t>
            </a:r>
          </a:p>
          <a:p>
            <a:pPr>
              <a:defRPr/>
            </a:pPr>
            <a:endParaRPr lang="en-ZA" sz="1400" b="1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ZA" sz="1400" dirty="0" err="1">
                <a:solidFill>
                  <a:srgbClr val="000000"/>
                </a:solidFill>
                <a:ea typeface="ＭＳ Ｐゴシック"/>
                <a:cs typeface="ＭＳ Ｐゴシック"/>
              </a:rPr>
              <a:t>eFiling</a:t>
            </a:r>
            <a:r>
              <a:rPr lang="en-ZA" sz="1400" dirty="0">
                <a:solidFill>
                  <a:srgbClr val="000000"/>
                </a:solidFill>
                <a:ea typeface="ＭＳ Ｐゴシック"/>
                <a:cs typeface="ＭＳ Ｐゴシック"/>
              </a:rPr>
              <a:t> registration, password reset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ZA" sz="1400" dirty="0">
                <a:solidFill>
                  <a:srgbClr val="000000"/>
                </a:solidFill>
                <a:ea typeface="ＭＳ Ｐゴシック"/>
                <a:cs typeface="ＭＳ Ｐゴシック"/>
              </a:rPr>
              <a:t>Completion and submission  of income tax returns via our online channels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ZA" sz="1400" dirty="0">
                <a:solidFill>
                  <a:srgbClr val="000000"/>
                </a:solidFill>
                <a:ea typeface="ＭＳ Ｐゴシック"/>
                <a:cs typeface="ＭＳ Ｐゴシック"/>
              </a:rPr>
              <a:t>Statement of account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ZA" sz="1400" dirty="0">
                <a:solidFill>
                  <a:srgbClr val="000000"/>
                </a:solidFill>
                <a:ea typeface="ＭＳ Ｐゴシック"/>
                <a:cs typeface="ＭＳ Ｐゴシック"/>
              </a:rPr>
              <a:t>SARS </a:t>
            </a:r>
            <a:r>
              <a:rPr lang="en-ZA" sz="1400" dirty="0" err="1">
                <a:solidFill>
                  <a:srgbClr val="000000"/>
                </a:solidFill>
                <a:ea typeface="ＭＳ Ｐゴシック"/>
                <a:cs typeface="ＭＳ Ｐゴシック"/>
              </a:rPr>
              <a:t>MobiApp</a:t>
            </a:r>
            <a:r>
              <a:rPr lang="en-ZA" sz="1400" dirty="0">
                <a:solidFill>
                  <a:srgbClr val="000000"/>
                </a:solidFill>
                <a:ea typeface="ＭＳ Ｐゴシック"/>
                <a:cs typeface="ＭＳ Ｐゴシック"/>
              </a:rPr>
              <a:t> download and usage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ZA" sz="1400" dirty="0">
                <a:solidFill>
                  <a:srgbClr val="000000"/>
                </a:solidFill>
                <a:ea typeface="ＭＳ Ｐゴシック"/>
                <a:cs typeface="ＭＳ Ｐゴシック"/>
              </a:rPr>
              <a:t>General account queries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ZA" sz="1400" dirty="0">
                <a:solidFill>
                  <a:srgbClr val="000000"/>
                </a:solidFill>
                <a:ea typeface="ＭＳ Ｐゴシック"/>
                <a:cs typeface="ＭＳ Ｐゴシック"/>
              </a:rPr>
              <a:t>Administrative penalties queries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ZA" sz="1400" dirty="0">
                <a:solidFill>
                  <a:srgbClr val="000000"/>
                </a:solidFill>
                <a:ea typeface="ＭＳ Ｐゴシック"/>
                <a:cs typeface="ＭＳ Ｐゴシック"/>
              </a:rPr>
              <a:t>Small Business-related queries</a:t>
            </a:r>
          </a:p>
          <a:p>
            <a:pPr>
              <a:defRPr/>
            </a:pPr>
            <a:endParaRPr lang="en-GB" sz="1400" u="sng" dirty="0">
              <a:solidFill>
                <a:schemeClr val="tx1"/>
              </a:solidFill>
              <a:latin typeface="Calibri" pitchFamily="34" charset="0"/>
              <a:ea typeface="ＭＳ Ｐゴシック"/>
              <a:cs typeface="ＭＳ Ｐゴシック"/>
            </a:endParaRPr>
          </a:p>
          <a:p>
            <a:pPr>
              <a:defRPr/>
            </a:pPr>
            <a:endParaRPr lang="en-GB" sz="1400" dirty="0">
              <a:solidFill>
                <a:prstClr val="black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endParaRPr lang="en-US" sz="14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endParaRPr lang="en-ZA" sz="1000" dirty="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75745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 idx="4294967295"/>
          </p:nvPr>
        </p:nvSpPr>
        <p:spPr>
          <a:xfrm>
            <a:off x="0" y="0"/>
            <a:ext cx="6858000" cy="990600"/>
          </a:xfrm>
          <a:solidFill>
            <a:srgbClr val="00345E"/>
          </a:solidFill>
        </p:spPr>
        <p:txBody>
          <a:bodyPr lIns="365760"/>
          <a:lstStyle/>
          <a:p>
            <a:pPr eaLnBrk="1" hangingPunct="1"/>
            <a:r>
              <a:rPr lang="en-US" sz="5400" b="1" dirty="0">
                <a:solidFill>
                  <a:schemeClr val="bg1"/>
                </a:solidFill>
                <a:ea typeface="ＭＳ Ｐゴシック"/>
              </a:rPr>
              <a:t>SARS POP-UP BRANCH </a:t>
            </a:r>
          </a:p>
        </p:txBody>
      </p:sp>
      <p:sp>
        <p:nvSpPr>
          <p:cNvPr id="2051" name="Title 1"/>
          <p:cNvSpPr txBox="1">
            <a:spLocks/>
          </p:cNvSpPr>
          <p:nvPr/>
        </p:nvSpPr>
        <p:spPr bwMode="auto">
          <a:xfrm>
            <a:off x="5067300" y="990600"/>
            <a:ext cx="1790700" cy="533400"/>
          </a:xfrm>
          <a:prstGeom prst="rect">
            <a:avLst/>
          </a:prstGeom>
          <a:solidFill>
            <a:srgbClr val="005395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 dirty="0">
                <a:solidFill>
                  <a:prstClr val="white"/>
                </a:solidFill>
                <a:latin typeface="Calibri" pitchFamily="34" charset="0"/>
              </a:rPr>
              <a:t>June 2023</a:t>
            </a:r>
          </a:p>
        </p:txBody>
      </p:sp>
      <p:sp>
        <p:nvSpPr>
          <p:cNvPr id="2052" name="TextBox 5"/>
          <p:cNvSpPr txBox="1">
            <a:spLocks noChangeArrowheads="1"/>
          </p:cNvSpPr>
          <p:nvPr/>
        </p:nvSpPr>
        <p:spPr bwMode="auto">
          <a:xfrm>
            <a:off x="0" y="1473233"/>
            <a:ext cx="6858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1200" dirty="0">
                <a:solidFill>
                  <a:srgbClr val="1F497D"/>
                </a:solidFill>
                <a:latin typeface="Calibri"/>
              </a:rPr>
              <a:t>The South African Revenue Service will be visiting the areas listed below to assist taxpayers with the SARS general queries and any tax matters.</a:t>
            </a:r>
            <a:endParaRPr lang="en-US" sz="1200" dirty="0">
              <a:solidFill>
                <a:srgbClr val="1F497D"/>
              </a:solidFill>
              <a:latin typeface="Arial" pitchFamily="34" charset="0"/>
            </a:endParaRPr>
          </a:p>
        </p:txBody>
      </p:sp>
      <p:pic>
        <p:nvPicPr>
          <p:cNvPr id="2053" name="Picture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9525" y="8915400"/>
            <a:ext cx="6934200" cy="131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440" name="Group 8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8273256"/>
              </p:ext>
            </p:extLst>
          </p:nvPr>
        </p:nvGraphicFramePr>
        <p:xfrm>
          <a:off x="119063" y="1981200"/>
          <a:ext cx="6619874" cy="3627701"/>
        </p:xfrm>
        <a:graphic>
          <a:graphicData uri="http://schemas.openxmlformats.org/drawingml/2006/table">
            <a:tbl>
              <a:tblPr/>
              <a:tblGrid>
                <a:gridCol w="23193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6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30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811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18239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AREA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Date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TIME 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Contact Details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36207">
                <a:tc>
                  <a:txBody>
                    <a:bodyPr/>
                    <a:lstStyle/>
                    <a:p>
                      <a:pPr marL="0" marR="0" lvl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Namahadi</a:t>
                      </a:r>
                      <a:r>
                        <a:rPr kumimoji="0" lang="en-ZA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Library, </a:t>
                      </a:r>
                      <a:r>
                        <a:rPr kumimoji="0" lang="en-ZA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1212 </a:t>
                      </a:r>
                      <a:r>
                        <a:rPr kumimoji="0" lang="en-ZA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Namahadi</a:t>
                      </a:r>
                      <a:r>
                        <a:rPr kumimoji="0" lang="en-ZA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Street, Frankfort</a:t>
                      </a:r>
                    </a:p>
                  </a:txBody>
                  <a:tcPr marL="9525" marR="9525" marT="952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  June 2023</a:t>
                      </a:r>
                    </a:p>
                  </a:txBody>
                  <a:tcPr marL="9525" marR="9525" marT="952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– 15:00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Stanley Zizi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0738240325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9228"/>
                  </a:ext>
                </a:extLst>
              </a:tr>
              <a:tr h="1473255">
                <a:tc>
                  <a:txBody>
                    <a:bodyPr/>
                    <a:lstStyle/>
                    <a:p>
                      <a:pPr marL="0" marR="0" lvl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Mafahlaneng</a:t>
                      </a:r>
                      <a:r>
                        <a:rPr kumimoji="0" lang="en-ZA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Community Hall</a:t>
                      </a:r>
                      <a:r>
                        <a:rPr kumimoji="0" lang="en-ZA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,</a:t>
                      </a:r>
                    </a:p>
                    <a:p>
                      <a:pPr marL="0" marR="0" lvl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Mafahlaneng</a:t>
                      </a:r>
                      <a:r>
                        <a:rPr kumimoji="0" lang="en-ZA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, </a:t>
                      </a:r>
                      <a:r>
                        <a:rPr kumimoji="0" lang="en-ZA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Tweeling</a:t>
                      </a:r>
                      <a:r>
                        <a:rPr kumimoji="0" lang="en-ZA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  </a:t>
                      </a:r>
                    </a:p>
                  </a:txBody>
                  <a:tcPr marL="9525" marR="9525" marT="952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  June 2023</a:t>
                      </a:r>
                    </a:p>
                  </a:txBody>
                  <a:tcPr marL="9525" marR="9525" marT="952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– 14:00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Stanley Zizi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0738240325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4839629"/>
                  </a:ext>
                </a:extLst>
              </a:tr>
            </a:tbl>
          </a:graphicData>
        </a:graphic>
      </p:graphicFrame>
      <p:sp>
        <p:nvSpPr>
          <p:cNvPr id="8" name="Rounded Rectangle 7"/>
          <p:cNvSpPr/>
          <p:nvPr/>
        </p:nvSpPr>
        <p:spPr>
          <a:xfrm>
            <a:off x="176212" y="5655203"/>
            <a:ext cx="3265488" cy="3869797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ZA" sz="12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For all queries bring along the following:</a:t>
            </a:r>
          </a:p>
          <a:p>
            <a:pPr>
              <a:defRPr/>
            </a:pPr>
            <a:endParaRPr lang="en-ZA" sz="1200" b="1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1200" dirty="0">
                <a:solidFill>
                  <a:srgbClr val="000000"/>
                </a:solidFill>
                <a:ea typeface="ＭＳ Ｐゴシック"/>
                <a:cs typeface="ＭＳ Ｐゴシック"/>
              </a:rPr>
              <a:t>ID/Drivers Licence/Passport</a:t>
            </a:r>
          </a:p>
          <a:p>
            <a:pPr marL="85725" indent="-85725">
              <a:buFont typeface="Arial" pitchFamily="34" charset="0"/>
              <a:buChar char="•"/>
              <a:defRPr/>
            </a:pPr>
            <a:endParaRPr lang="en-ZA" sz="12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r>
              <a:rPr lang="en-ZA" sz="1200" dirty="0">
                <a:solidFill>
                  <a:srgbClr val="000000"/>
                </a:solidFill>
                <a:ea typeface="ＭＳ Ｐゴシック"/>
                <a:cs typeface="ＭＳ Ｐゴシック"/>
              </a:rPr>
              <a:t>Bring you own device to submit via </a:t>
            </a:r>
            <a:r>
              <a:rPr lang="en-ZA" sz="1200" dirty="0" err="1">
                <a:solidFill>
                  <a:srgbClr val="000000"/>
                </a:solidFill>
                <a:ea typeface="ＭＳ Ｐゴシック"/>
                <a:cs typeface="ＭＳ Ｐゴシック"/>
              </a:rPr>
              <a:t>MobiApp</a:t>
            </a:r>
            <a:r>
              <a:rPr lang="en-ZA" sz="1200" dirty="0">
                <a:solidFill>
                  <a:srgbClr val="000000"/>
                </a:solidFill>
                <a:ea typeface="ＭＳ Ｐゴシック"/>
                <a:cs typeface="ＭＳ Ｐゴシック"/>
              </a:rPr>
              <a:t> or </a:t>
            </a:r>
            <a:r>
              <a:rPr lang="en-ZA" sz="1200" dirty="0" err="1">
                <a:solidFill>
                  <a:srgbClr val="000000"/>
                </a:solidFill>
                <a:ea typeface="ＭＳ Ｐゴシック"/>
                <a:cs typeface="ＭＳ Ｐゴシック"/>
              </a:rPr>
              <a:t>eFiling</a:t>
            </a:r>
            <a:endParaRPr lang="en-ZA" sz="12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endParaRPr lang="en-ZA" sz="12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r>
              <a:rPr lang="en-ZA" sz="12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To submit an Income Tax Return</a:t>
            </a:r>
            <a:r>
              <a:rPr lang="en-ZA" sz="1200" dirty="0">
                <a:solidFill>
                  <a:srgbClr val="000000"/>
                </a:solidFill>
                <a:ea typeface="ＭＳ Ｐゴシック"/>
                <a:cs typeface="ＭＳ Ｐゴシック"/>
              </a:rPr>
              <a:t>: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ZA" sz="1200" dirty="0">
                <a:solidFill>
                  <a:srgbClr val="000000"/>
                </a:solidFill>
                <a:ea typeface="ＭＳ Ｐゴシック"/>
                <a:cs typeface="ＭＳ Ｐゴシック"/>
              </a:rPr>
              <a:t>IRP5/IT3(a) certificate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ZA" sz="1200" dirty="0">
                <a:solidFill>
                  <a:srgbClr val="000000"/>
                </a:solidFill>
                <a:ea typeface="ＭＳ Ｐゴシック"/>
                <a:cs typeface="ＭＳ Ｐゴシック"/>
              </a:rPr>
              <a:t>IT3(b) certificate (investment income)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ZA" sz="1200" dirty="0">
                <a:solidFill>
                  <a:srgbClr val="000000"/>
                </a:solidFill>
                <a:ea typeface="ＭＳ Ｐゴシック"/>
                <a:cs typeface="ＭＳ Ｐゴシック"/>
              </a:rPr>
              <a:t>Medical Aid certificate &amp; receipts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ZA" sz="1200" dirty="0">
                <a:solidFill>
                  <a:srgbClr val="000000"/>
                </a:solidFill>
                <a:ea typeface="ＭＳ Ｐゴシック"/>
                <a:cs typeface="ＭＳ Ｐゴシック"/>
              </a:rPr>
              <a:t>Retirement Annuity Fund certificate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ZA" sz="1200" dirty="0">
                <a:solidFill>
                  <a:srgbClr val="000000"/>
                </a:solidFill>
                <a:ea typeface="ＭＳ Ｐゴシック"/>
                <a:cs typeface="ＭＳ Ｐゴシック"/>
              </a:rPr>
              <a:t>Logbook – if you receive travel allowance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ZA" sz="1200" dirty="0">
                <a:solidFill>
                  <a:srgbClr val="000000"/>
                </a:solidFill>
                <a:ea typeface="ＭＳ Ｐゴシック"/>
                <a:cs typeface="ＭＳ Ｐゴシック"/>
              </a:rPr>
              <a:t>Any other documentation related to income received or deductions you want to claim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ZA" sz="1200" dirty="0">
                <a:solidFill>
                  <a:srgbClr val="000000"/>
                </a:solidFill>
                <a:ea typeface="ＭＳ Ｐゴシック"/>
                <a:cs typeface="ＭＳ Ｐゴシック"/>
              </a:rPr>
              <a:t>ITR-DD form if you want to claim disability</a:t>
            </a:r>
          </a:p>
        </p:txBody>
      </p:sp>
      <p:sp>
        <p:nvSpPr>
          <p:cNvPr id="9" name="Rounded Rectangle 10"/>
          <p:cNvSpPr/>
          <p:nvPr/>
        </p:nvSpPr>
        <p:spPr>
          <a:xfrm>
            <a:off x="3627437" y="5698597"/>
            <a:ext cx="3009900" cy="3369203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ZA" sz="14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The following services will be offered:</a:t>
            </a:r>
          </a:p>
          <a:p>
            <a:pPr>
              <a:defRPr/>
            </a:pPr>
            <a:endParaRPr lang="en-ZA" sz="1400" b="1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ZA" sz="1400" dirty="0" err="1">
                <a:solidFill>
                  <a:srgbClr val="000000"/>
                </a:solidFill>
                <a:ea typeface="ＭＳ Ｐゴシック"/>
                <a:cs typeface="ＭＳ Ｐゴシック"/>
              </a:rPr>
              <a:t>eFiling</a:t>
            </a:r>
            <a:r>
              <a:rPr lang="en-ZA" sz="1400" dirty="0">
                <a:solidFill>
                  <a:srgbClr val="000000"/>
                </a:solidFill>
                <a:ea typeface="ＭＳ Ｐゴシック"/>
                <a:cs typeface="ＭＳ Ｐゴシック"/>
              </a:rPr>
              <a:t> registration, password reset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ZA" sz="1400" dirty="0">
                <a:solidFill>
                  <a:srgbClr val="000000"/>
                </a:solidFill>
                <a:ea typeface="ＭＳ Ｐゴシック"/>
                <a:cs typeface="ＭＳ Ｐゴシック"/>
              </a:rPr>
              <a:t>Completion and submission  of income tax returns via our online channels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ZA" sz="1400" dirty="0">
                <a:solidFill>
                  <a:srgbClr val="000000"/>
                </a:solidFill>
                <a:ea typeface="ＭＳ Ｐゴシック"/>
                <a:cs typeface="ＭＳ Ｐゴシック"/>
              </a:rPr>
              <a:t>Statement of account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ZA" sz="1400" dirty="0">
                <a:solidFill>
                  <a:srgbClr val="000000"/>
                </a:solidFill>
                <a:ea typeface="ＭＳ Ｐゴシック"/>
                <a:cs typeface="ＭＳ Ｐゴシック"/>
              </a:rPr>
              <a:t>SARS </a:t>
            </a:r>
            <a:r>
              <a:rPr lang="en-ZA" sz="1400" dirty="0" err="1">
                <a:solidFill>
                  <a:srgbClr val="000000"/>
                </a:solidFill>
                <a:ea typeface="ＭＳ Ｐゴシック"/>
                <a:cs typeface="ＭＳ Ｐゴシック"/>
              </a:rPr>
              <a:t>MobiApp</a:t>
            </a:r>
            <a:r>
              <a:rPr lang="en-ZA" sz="1400" dirty="0">
                <a:solidFill>
                  <a:srgbClr val="000000"/>
                </a:solidFill>
                <a:ea typeface="ＭＳ Ｐゴシック"/>
                <a:cs typeface="ＭＳ Ｐゴシック"/>
              </a:rPr>
              <a:t> download and usage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ZA" sz="1400" dirty="0">
                <a:solidFill>
                  <a:srgbClr val="000000"/>
                </a:solidFill>
                <a:ea typeface="ＭＳ Ｐゴシック"/>
                <a:cs typeface="ＭＳ Ｐゴシック"/>
              </a:rPr>
              <a:t>General account queries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ZA" sz="1400" dirty="0">
                <a:solidFill>
                  <a:srgbClr val="000000"/>
                </a:solidFill>
                <a:ea typeface="ＭＳ Ｐゴシック"/>
                <a:cs typeface="ＭＳ Ｐゴシック"/>
              </a:rPr>
              <a:t>Administrative penalties queries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ZA" sz="1400" dirty="0">
                <a:solidFill>
                  <a:srgbClr val="000000"/>
                </a:solidFill>
                <a:ea typeface="ＭＳ Ｐゴシック"/>
                <a:cs typeface="ＭＳ Ｐゴシック"/>
              </a:rPr>
              <a:t>Small Business-related queries</a:t>
            </a:r>
          </a:p>
          <a:p>
            <a:pPr>
              <a:defRPr/>
            </a:pPr>
            <a:endParaRPr lang="en-GB" sz="1400" u="sng" dirty="0">
              <a:solidFill>
                <a:schemeClr val="tx1"/>
              </a:solidFill>
              <a:latin typeface="Calibri" pitchFamily="34" charset="0"/>
              <a:ea typeface="ＭＳ Ｐゴシック"/>
              <a:cs typeface="ＭＳ Ｐゴシック"/>
            </a:endParaRPr>
          </a:p>
          <a:p>
            <a:pPr>
              <a:defRPr/>
            </a:pPr>
            <a:endParaRPr lang="en-GB" sz="1400" dirty="0">
              <a:solidFill>
                <a:prstClr val="black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endParaRPr lang="en-US" sz="14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endParaRPr lang="en-ZA" sz="1000" dirty="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7416531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13256</TotalTime>
  <Words>390</Words>
  <Application>Microsoft Office PowerPoint</Application>
  <PresentationFormat>A4 Paper (210x297 mm)</PresentationFormat>
  <Paragraphs>90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SARS POP-UP BRANCH </vt:lpstr>
      <vt:lpstr>SARS POP-UP BRANCH </vt:lpstr>
    </vt:vector>
  </TitlesOfParts>
  <Company>SARS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TAX WORKSHOPS</dc:title>
  <dc:creator>Riyaad Ebrahim</dc:creator>
  <cp:lastModifiedBy>Dineo Tshabalala</cp:lastModifiedBy>
  <cp:revision>566</cp:revision>
  <cp:lastPrinted>2022-05-06T06:11:26Z</cp:lastPrinted>
  <dcterms:created xsi:type="dcterms:W3CDTF">2011-02-03T13:22:32Z</dcterms:created>
  <dcterms:modified xsi:type="dcterms:W3CDTF">2023-05-29T09:26:49Z</dcterms:modified>
</cp:coreProperties>
</file>