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15"/>
  </p:notesMasterIdLst>
  <p:sldIdLst>
    <p:sldId id="256" r:id="rId6"/>
    <p:sldId id="2055" r:id="rId7"/>
    <p:sldId id="2056" r:id="rId8"/>
    <p:sldId id="2054" r:id="rId9"/>
    <p:sldId id="2057" r:id="rId10"/>
    <p:sldId id="2058" r:id="rId11"/>
    <p:sldId id="2059" r:id="rId12"/>
    <p:sldId id="2060" r:id="rId13"/>
    <p:sldId id="258" r:id="rId14"/>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33"/>
    <a:srgbClr val="8ADFFF"/>
    <a:srgbClr val="A6A6A6"/>
    <a:srgbClr val="156082"/>
    <a:srgbClr val="FF5A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05B67-B07C-4AEF-AC45-68E9885B5B4E}" v="4" dt="2025-03-16T15:17:20.887"/>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4" autoAdjust="0"/>
    <p:restoredTop sz="94694"/>
  </p:normalViewPr>
  <p:slideViewPr>
    <p:cSldViewPr snapToGrid="0">
      <p:cViewPr varScale="1">
        <p:scale>
          <a:sx n="78" d="100"/>
          <a:sy n="78" d="100"/>
        </p:scale>
        <p:origin x="1142"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10"/>
          </a:xfrm>
          <a:prstGeom prst="rect">
            <a:avLst/>
          </a:prstGeom>
        </p:spPr>
        <p:txBody>
          <a:bodyPr vert="horz" lIns="90279" tIns="45139" rIns="90279" bIns="45139" rtlCol="0"/>
          <a:lstStyle>
            <a:lvl1pPr algn="l">
              <a:defRPr sz="1200"/>
            </a:lvl1pPr>
          </a:lstStyle>
          <a:p>
            <a:endParaRPr lang="en-ZA"/>
          </a:p>
        </p:txBody>
      </p:sp>
      <p:sp>
        <p:nvSpPr>
          <p:cNvPr id="3" name="Date Placeholder 2"/>
          <p:cNvSpPr>
            <a:spLocks noGrp="1"/>
          </p:cNvSpPr>
          <p:nvPr>
            <p:ph type="dt" idx="1"/>
          </p:nvPr>
        </p:nvSpPr>
        <p:spPr>
          <a:xfrm>
            <a:off x="3809079" y="0"/>
            <a:ext cx="2914015" cy="490410"/>
          </a:xfrm>
          <a:prstGeom prst="rect">
            <a:avLst/>
          </a:prstGeom>
        </p:spPr>
        <p:txBody>
          <a:bodyPr vert="horz" lIns="90279" tIns="45139" rIns="90279" bIns="45139" rtlCol="0"/>
          <a:lstStyle>
            <a:lvl1pPr algn="r">
              <a:defRPr sz="1200"/>
            </a:lvl1pPr>
          </a:lstStyle>
          <a:p>
            <a:fld id="{458153B0-8EB8-4207-923C-BD559510F40A}" type="datetimeFigureOut">
              <a:rPr lang="en-ZA" smtClean="0"/>
              <a:t>2025/03/16</a:t>
            </a:fld>
            <a:endParaRPr lang="en-ZA"/>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0279" tIns="45139" rIns="90279" bIns="45139" rtlCol="0" anchor="ctr"/>
          <a:lstStyle/>
          <a:p>
            <a:endParaRPr lang="en-ZA"/>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0279" tIns="45139" rIns="90279" bIns="45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283831"/>
            <a:ext cx="2914015" cy="490409"/>
          </a:xfrm>
          <a:prstGeom prst="rect">
            <a:avLst/>
          </a:prstGeom>
        </p:spPr>
        <p:txBody>
          <a:bodyPr vert="horz" lIns="90279" tIns="45139" rIns="90279" bIns="45139" rtlCol="0" anchor="b"/>
          <a:lstStyle>
            <a:lvl1pPr algn="l">
              <a:defRPr sz="1200"/>
            </a:lvl1pPr>
          </a:lstStyle>
          <a:p>
            <a:endParaRPr lang="en-ZA"/>
          </a:p>
        </p:txBody>
      </p:sp>
      <p:sp>
        <p:nvSpPr>
          <p:cNvPr id="7" name="Slide Number Placeholder 6"/>
          <p:cNvSpPr>
            <a:spLocks noGrp="1"/>
          </p:cNvSpPr>
          <p:nvPr>
            <p:ph type="sldNum" sz="quarter" idx="5"/>
          </p:nvPr>
        </p:nvSpPr>
        <p:spPr>
          <a:xfrm>
            <a:off x="3809079" y="9283831"/>
            <a:ext cx="2914015" cy="490409"/>
          </a:xfrm>
          <a:prstGeom prst="rect">
            <a:avLst/>
          </a:prstGeom>
        </p:spPr>
        <p:txBody>
          <a:bodyPr vert="horz" lIns="90279" tIns="45139" rIns="90279" bIns="45139" rtlCol="0" anchor="b"/>
          <a:lstStyle>
            <a:lvl1pPr algn="r">
              <a:defRPr sz="1200"/>
            </a:lvl1pPr>
          </a:lstStyle>
          <a:p>
            <a:fld id="{1A1F5F1E-964E-47D2-8AEB-51DDD2F9942E}" type="slidenum">
              <a:rPr lang="en-ZA" smtClean="0"/>
              <a:t>‹#›</a:t>
            </a:fld>
            <a:endParaRPr lang="en-ZA"/>
          </a:p>
        </p:txBody>
      </p:sp>
    </p:spTree>
    <p:extLst>
      <p:ext uri="{BB962C8B-B14F-4D97-AF65-F5344CB8AC3E}">
        <p14:creationId xmlns:p14="http://schemas.microsoft.com/office/powerpoint/2010/main" val="132275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1B042-B676-E7E2-E36D-76F1BB6CD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C16C2-077D-1DD0-E760-113FD4013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229BA-A813-E1FB-AF99-70669C571200}"/>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A8AF2073-A04D-4B90-135D-2A57D23CA3C6}"/>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72E386A2-B78B-6ACA-CC27-F2B7E4917951}"/>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5401DE63-5173-F1A9-5F04-DAA28DE7F72F}"/>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2</a:t>
            </a:fld>
            <a:endParaRPr lang="en-US" dirty="0">
              <a:solidFill>
                <a:prstClr val="black"/>
              </a:solidFill>
              <a:latin typeface="Calibri"/>
            </a:endParaRPr>
          </a:p>
        </p:txBody>
      </p:sp>
    </p:spTree>
    <p:extLst>
      <p:ext uri="{BB962C8B-B14F-4D97-AF65-F5344CB8AC3E}">
        <p14:creationId xmlns:p14="http://schemas.microsoft.com/office/powerpoint/2010/main" val="15866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B9A8-B0C4-218B-945C-B28AE0A62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C2E67-FEF2-51D7-1C24-02C1BE3C8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91CDF-F0D8-5930-264C-3F22276A180B}"/>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291172BE-FBEB-514E-8361-788DC1C652A7}"/>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6229E29F-235A-C29C-1597-8C3FD736A912}"/>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9FEACD9E-E1A8-75CE-A29C-AAF8146F5EB8}"/>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3</a:t>
            </a:fld>
            <a:endParaRPr lang="en-US" dirty="0">
              <a:solidFill>
                <a:prstClr val="black"/>
              </a:solidFill>
              <a:latin typeface="Calibri"/>
            </a:endParaRPr>
          </a:p>
        </p:txBody>
      </p:sp>
    </p:spTree>
    <p:extLst>
      <p:ext uri="{BB962C8B-B14F-4D97-AF65-F5344CB8AC3E}">
        <p14:creationId xmlns:p14="http://schemas.microsoft.com/office/powerpoint/2010/main" val="391554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3D0D-8643-98EA-DE36-775480C5A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48AF4-8535-1FB6-5278-FC5E2F068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E6BD5-4404-1E12-62CB-FA55BB4AAEFB}"/>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4AFEA371-6E29-C438-678E-7C7A97D1EE0F}"/>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B8BB8E41-2DBE-47A7-4CE9-0C850DA2E6BF}"/>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98411A6D-9353-C52C-86E8-F17EBA235D98}"/>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4</a:t>
            </a:fld>
            <a:endParaRPr lang="en-US" dirty="0">
              <a:solidFill>
                <a:prstClr val="black"/>
              </a:solidFill>
              <a:latin typeface="Calibri"/>
            </a:endParaRPr>
          </a:p>
        </p:txBody>
      </p:sp>
    </p:spTree>
    <p:extLst>
      <p:ext uri="{BB962C8B-B14F-4D97-AF65-F5344CB8AC3E}">
        <p14:creationId xmlns:p14="http://schemas.microsoft.com/office/powerpoint/2010/main" val="150256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8C99-55E7-7E7D-84DD-2069F9A398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8B0C9-D52A-2951-3B60-12AC25960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28E99-E1D5-D441-1E62-00522CB12044}"/>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C94FE4E3-14CC-AF80-1F1B-C34623663942}"/>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625FF045-8325-0DE5-2EF9-D09ECFF79EC9}"/>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98C321B2-921D-1DFB-B6B7-8241B6E38B30}"/>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5</a:t>
            </a:fld>
            <a:endParaRPr lang="en-US" dirty="0">
              <a:solidFill>
                <a:prstClr val="black"/>
              </a:solidFill>
              <a:latin typeface="Calibri"/>
            </a:endParaRPr>
          </a:p>
        </p:txBody>
      </p:sp>
    </p:spTree>
    <p:extLst>
      <p:ext uri="{BB962C8B-B14F-4D97-AF65-F5344CB8AC3E}">
        <p14:creationId xmlns:p14="http://schemas.microsoft.com/office/powerpoint/2010/main" val="1240413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8200-7DBA-0396-7473-5171CCD53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174CD-FAD5-48ED-B5C9-49E13A68D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585A6-C2DC-EC7E-CBA5-2FCFF1439F74}"/>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566E56E0-B586-27D8-0DC4-104A9C23E8BC}"/>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5183E624-CC30-41FC-1369-66A3BE518875}"/>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B2CE5DCE-DA8A-9B46-7A61-B566C94F2445}"/>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6</a:t>
            </a:fld>
            <a:endParaRPr lang="en-US" dirty="0">
              <a:solidFill>
                <a:prstClr val="black"/>
              </a:solidFill>
              <a:latin typeface="Calibri"/>
            </a:endParaRPr>
          </a:p>
        </p:txBody>
      </p:sp>
    </p:spTree>
    <p:extLst>
      <p:ext uri="{BB962C8B-B14F-4D97-AF65-F5344CB8AC3E}">
        <p14:creationId xmlns:p14="http://schemas.microsoft.com/office/powerpoint/2010/main" val="215070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6385-601E-9AA5-6485-F50C96D72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41EF3-7EF9-DD5B-B7EF-4C3E0F2F4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E1487-0B78-764E-C1A1-10195DD76D10}"/>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7230AA23-D30B-9C79-AA48-29193FBA24CA}"/>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33376350-2BD7-3A7D-3498-1D8FD36D890E}"/>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008FDD37-2078-D4E9-2E98-127F5E5887F3}"/>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7</a:t>
            </a:fld>
            <a:endParaRPr lang="en-US" dirty="0">
              <a:solidFill>
                <a:prstClr val="black"/>
              </a:solidFill>
              <a:latin typeface="Calibri"/>
            </a:endParaRPr>
          </a:p>
        </p:txBody>
      </p:sp>
    </p:spTree>
    <p:extLst>
      <p:ext uri="{BB962C8B-B14F-4D97-AF65-F5344CB8AC3E}">
        <p14:creationId xmlns:p14="http://schemas.microsoft.com/office/powerpoint/2010/main" val="109513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0395B-8AE8-AE17-3FF2-CE9137CDEF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F908C-A57B-7AE5-37CC-5476D960A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E9132-EA2A-B6B8-C462-4F1A0BCC98CF}"/>
              </a:ext>
            </a:extLst>
          </p:cNvPr>
          <p:cNvSpPr>
            <a:spLocks noGrp="1"/>
          </p:cNvSpPr>
          <p:nvPr>
            <p:ph type="body" idx="1"/>
          </p:nvPr>
        </p:nvSpPr>
        <p:spPr/>
        <p:txBody>
          <a:bodyPr/>
          <a:lstStyle/>
          <a:p>
            <a:endParaRPr lang="en-ZA" dirty="0"/>
          </a:p>
        </p:txBody>
      </p:sp>
      <p:sp>
        <p:nvSpPr>
          <p:cNvPr id="4" name="Header Placeholder 3">
            <a:extLst>
              <a:ext uri="{FF2B5EF4-FFF2-40B4-BE49-F238E27FC236}">
                <a16:creationId xmlns:a16="http://schemas.microsoft.com/office/drawing/2014/main" id="{25F4BCAE-8263-39C8-19D5-7000DAC41B0D}"/>
              </a:ext>
            </a:extLst>
          </p:cNvPr>
          <p:cNvSpPr>
            <a:spLocks noGrp="1"/>
          </p:cNvSpPr>
          <p:nvPr>
            <p:ph type="hdr" sz="quarter" idx="10"/>
          </p:nvPr>
        </p:nvSpPr>
        <p:spPr/>
        <p:txBody>
          <a:bodyPr/>
          <a:lstStyle/>
          <a:p>
            <a:pPr defTabSz="902787">
              <a:defRPr/>
            </a:pPr>
            <a:r>
              <a:rPr lang="en-ZA" dirty="0">
                <a:solidFill>
                  <a:prstClr val="black"/>
                </a:solidFill>
                <a:latin typeface="Calibri"/>
              </a:rPr>
              <a:t>Group Executive Report -  ICT Governance</a:t>
            </a:r>
            <a:endParaRPr lang="en-US" dirty="0">
              <a:solidFill>
                <a:prstClr val="black"/>
              </a:solidFill>
              <a:latin typeface="Calibri"/>
            </a:endParaRPr>
          </a:p>
        </p:txBody>
      </p:sp>
      <p:sp>
        <p:nvSpPr>
          <p:cNvPr id="5" name="Footer Placeholder 4">
            <a:extLst>
              <a:ext uri="{FF2B5EF4-FFF2-40B4-BE49-F238E27FC236}">
                <a16:creationId xmlns:a16="http://schemas.microsoft.com/office/drawing/2014/main" id="{3348AB27-1253-86AE-03E9-4832B5A822B1}"/>
              </a:ext>
            </a:extLst>
          </p:cNvPr>
          <p:cNvSpPr>
            <a:spLocks noGrp="1"/>
          </p:cNvSpPr>
          <p:nvPr>
            <p:ph type="ftr" sz="quarter" idx="11"/>
          </p:nvPr>
        </p:nvSpPr>
        <p:spPr/>
        <p:txBody>
          <a:bodyPr/>
          <a:lstStyle/>
          <a:p>
            <a:pPr defTabSz="902787">
              <a:defRPr/>
            </a:pPr>
            <a:endParaRPr lang="en-US" dirty="0">
              <a:solidFill>
                <a:prstClr val="black"/>
              </a:solidFill>
              <a:latin typeface="Calibri"/>
            </a:endParaRPr>
          </a:p>
        </p:txBody>
      </p:sp>
      <p:sp>
        <p:nvSpPr>
          <p:cNvPr id="6" name="Slide Number Placeholder 5">
            <a:extLst>
              <a:ext uri="{FF2B5EF4-FFF2-40B4-BE49-F238E27FC236}">
                <a16:creationId xmlns:a16="http://schemas.microsoft.com/office/drawing/2014/main" id="{2EC95A7B-E013-841E-7FDB-AE1146A72298}"/>
              </a:ext>
            </a:extLst>
          </p:cNvPr>
          <p:cNvSpPr>
            <a:spLocks noGrp="1"/>
          </p:cNvSpPr>
          <p:nvPr>
            <p:ph type="sldNum" sz="quarter" idx="12"/>
          </p:nvPr>
        </p:nvSpPr>
        <p:spPr/>
        <p:txBody>
          <a:bodyPr/>
          <a:lstStyle/>
          <a:p>
            <a:pPr defTabSz="902787">
              <a:defRPr/>
            </a:pPr>
            <a:fld id="{50B2B449-F1C8-6F47-A588-55ED763A9793}" type="slidenum">
              <a:rPr lang="en-US">
                <a:solidFill>
                  <a:prstClr val="black"/>
                </a:solidFill>
                <a:latin typeface="Calibri"/>
              </a:rPr>
              <a:pPr defTabSz="902787">
                <a:defRPr/>
              </a:pPr>
              <a:t>8</a:t>
            </a:fld>
            <a:endParaRPr lang="en-US" dirty="0">
              <a:solidFill>
                <a:prstClr val="black"/>
              </a:solidFill>
              <a:latin typeface="Calibri"/>
            </a:endParaRPr>
          </a:p>
        </p:txBody>
      </p:sp>
    </p:spTree>
    <p:extLst>
      <p:ext uri="{BB962C8B-B14F-4D97-AF65-F5344CB8AC3E}">
        <p14:creationId xmlns:p14="http://schemas.microsoft.com/office/powerpoint/2010/main" val="2057136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5991" y="441325"/>
            <a:ext cx="105156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455991" y="6429827"/>
            <a:ext cx="27432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455991" y="1052514"/>
            <a:ext cx="105156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455083" y="1844675"/>
            <a:ext cx="11161183"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3699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0">
            <a:extLst>
              <a:ext uri="{FF2B5EF4-FFF2-40B4-BE49-F238E27FC236}">
                <a16:creationId xmlns:a16="http://schemas.microsoft.com/office/drawing/2014/main" id="{9F8032F6-F317-42B6-02CC-3432B1641D8A}"/>
              </a:ext>
            </a:extLst>
          </p:cNvPr>
          <p:cNvSpPr txBox="1">
            <a:spLocks/>
          </p:cNvSpPr>
          <p:nvPr/>
        </p:nvSpPr>
        <p:spPr>
          <a:xfrm>
            <a:off x="2082399" y="1947225"/>
            <a:ext cx="1944000" cy="360000"/>
          </a:xfrm>
          <a:prstGeom prst="rect">
            <a:avLst/>
          </a:prstGeom>
        </p:spPr>
        <p:txBody>
          <a:bodyPr/>
          <a:lstStyle>
            <a:defPPr>
              <a:defRPr lang="en-US"/>
            </a:defPPr>
            <a:lvl1pPr marL="0" algn="l" defTabSz="909754" rtl="0" eaLnBrk="1" latinLnBrk="0" hangingPunct="1">
              <a:defRPr sz="1800" kern="1200">
                <a:solidFill>
                  <a:schemeClr val="tx1"/>
                </a:solidFill>
                <a:latin typeface="+mn-lt"/>
                <a:ea typeface="+mn-ea"/>
                <a:cs typeface="+mn-cs"/>
              </a:defRPr>
            </a:lvl1pPr>
            <a:lvl2pPr marL="454878" algn="l" defTabSz="909754" rtl="0" eaLnBrk="1" latinLnBrk="0" hangingPunct="1">
              <a:defRPr sz="1800" kern="1200">
                <a:solidFill>
                  <a:schemeClr val="tx1"/>
                </a:solidFill>
                <a:latin typeface="+mn-lt"/>
                <a:ea typeface="+mn-ea"/>
                <a:cs typeface="+mn-cs"/>
              </a:defRPr>
            </a:lvl2pPr>
            <a:lvl3pPr marL="909754" algn="l" defTabSz="909754" rtl="0" eaLnBrk="1" latinLnBrk="0" hangingPunct="1">
              <a:defRPr sz="1800" kern="1200">
                <a:solidFill>
                  <a:schemeClr val="tx1"/>
                </a:solidFill>
                <a:latin typeface="+mn-lt"/>
                <a:ea typeface="+mn-ea"/>
                <a:cs typeface="+mn-cs"/>
              </a:defRPr>
            </a:lvl3pPr>
            <a:lvl4pPr marL="1364649" algn="l" defTabSz="909754" rtl="0" eaLnBrk="1" latinLnBrk="0" hangingPunct="1">
              <a:defRPr sz="1800" kern="1200">
                <a:solidFill>
                  <a:schemeClr val="tx1"/>
                </a:solidFill>
                <a:latin typeface="+mn-lt"/>
                <a:ea typeface="+mn-ea"/>
                <a:cs typeface="+mn-cs"/>
              </a:defRPr>
            </a:lvl4pPr>
            <a:lvl5pPr marL="1819542" algn="l" defTabSz="909754" rtl="0" eaLnBrk="1" latinLnBrk="0" hangingPunct="1">
              <a:defRPr sz="1800" kern="1200">
                <a:solidFill>
                  <a:schemeClr val="tx1"/>
                </a:solidFill>
                <a:latin typeface="+mn-lt"/>
                <a:ea typeface="+mn-ea"/>
                <a:cs typeface="+mn-cs"/>
              </a:defRPr>
            </a:lvl5pPr>
            <a:lvl6pPr marL="2274427" algn="l" defTabSz="909754" rtl="0" eaLnBrk="1" latinLnBrk="0" hangingPunct="1">
              <a:defRPr sz="1800" kern="1200">
                <a:solidFill>
                  <a:schemeClr val="tx1"/>
                </a:solidFill>
                <a:latin typeface="+mn-lt"/>
                <a:ea typeface="+mn-ea"/>
                <a:cs typeface="+mn-cs"/>
              </a:defRPr>
            </a:lvl6pPr>
            <a:lvl7pPr marL="2729310" algn="l" defTabSz="909754" rtl="0" eaLnBrk="1" latinLnBrk="0" hangingPunct="1">
              <a:defRPr sz="1800" kern="1200">
                <a:solidFill>
                  <a:schemeClr val="tx1"/>
                </a:solidFill>
                <a:latin typeface="+mn-lt"/>
                <a:ea typeface="+mn-ea"/>
                <a:cs typeface="+mn-cs"/>
              </a:defRPr>
            </a:lvl7pPr>
            <a:lvl8pPr marL="3184197" algn="l" defTabSz="909754" rtl="0" eaLnBrk="1" latinLnBrk="0" hangingPunct="1">
              <a:defRPr sz="1800" kern="1200">
                <a:solidFill>
                  <a:schemeClr val="tx1"/>
                </a:solidFill>
                <a:latin typeface="+mn-lt"/>
                <a:ea typeface="+mn-ea"/>
                <a:cs typeface="+mn-cs"/>
              </a:defRPr>
            </a:lvl8pPr>
            <a:lvl9pPr marL="3639081" algn="l" defTabSz="909754" rtl="0" eaLnBrk="1" latinLnBrk="0" hangingPunct="1">
              <a:defRPr sz="1800" kern="1200">
                <a:solidFill>
                  <a:schemeClr val="tx1"/>
                </a:solidFill>
                <a:latin typeface="+mn-lt"/>
                <a:ea typeface="+mn-ea"/>
                <a:cs typeface="+mn-cs"/>
              </a:defRPr>
            </a:lvl9pPr>
          </a:lstStyle>
          <a:p>
            <a:pPr algn="ctr"/>
            <a:r>
              <a:rPr lang="en-US" sz="1600" dirty="0">
                <a:solidFill>
                  <a:srgbClr val="0070C0"/>
                </a:solidFill>
              </a:rPr>
              <a:t> 13</a:t>
            </a:r>
            <a:r>
              <a:rPr lang="en-US" sz="1600" baseline="30000" dirty="0">
                <a:solidFill>
                  <a:srgbClr val="0070C0"/>
                </a:solidFill>
              </a:rPr>
              <a:t>th</a:t>
            </a:r>
            <a:r>
              <a:rPr lang="en-US" sz="1600" dirty="0">
                <a:solidFill>
                  <a:srgbClr val="0070C0"/>
                </a:solidFill>
              </a:rPr>
              <a:t> March 2025</a:t>
            </a:r>
          </a:p>
          <a:p>
            <a:pPr algn="ctr"/>
            <a:endParaRPr lang="en-US" sz="1600" dirty="0">
              <a:solidFill>
                <a:srgbClr val="0070C0"/>
              </a:solidFill>
            </a:endParaRPr>
          </a:p>
        </p:txBody>
      </p:sp>
      <p:sp>
        <p:nvSpPr>
          <p:cNvPr id="3" name="Title 4">
            <a:extLst>
              <a:ext uri="{FF2B5EF4-FFF2-40B4-BE49-F238E27FC236}">
                <a16:creationId xmlns:a16="http://schemas.microsoft.com/office/drawing/2014/main" id="{5A2F5EE9-7E52-3BD2-353D-74CC7CFE0316}"/>
              </a:ext>
            </a:extLst>
          </p:cNvPr>
          <p:cNvSpPr txBox="1">
            <a:spLocks/>
          </p:cNvSpPr>
          <p:nvPr/>
        </p:nvSpPr>
        <p:spPr>
          <a:xfrm>
            <a:off x="210190" y="436587"/>
            <a:ext cx="6888700" cy="1007878"/>
          </a:xfrm>
        </p:spPr>
        <p:txBody>
          <a:bodyPr wrap="square">
            <a:noAutofit/>
          </a:bodyPr>
          <a:lstStyle>
            <a:lvl1pPr algn="ctr" defTabSz="455337"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0070C0"/>
                </a:solidFill>
                <a:latin typeface="+mn-lt"/>
              </a:rPr>
              <a:t>Medical Schemes Third Party Data</a:t>
            </a:r>
          </a:p>
        </p:txBody>
      </p:sp>
      <p:sp>
        <p:nvSpPr>
          <p:cNvPr id="4" name="Text Placeholder 5">
            <a:extLst>
              <a:ext uri="{FF2B5EF4-FFF2-40B4-BE49-F238E27FC236}">
                <a16:creationId xmlns:a16="http://schemas.microsoft.com/office/drawing/2014/main" id="{DE77412B-108B-B3FA-396E-BAAEE239BF71}"/>
              </a:ext>
            </a:extLst>
          </p:cNvPr>
          <p:cNvSpPr txBox="1">
            <a:spLocks/>
          </p:cNvSpPr>
          <p:nvPr/>
        </p:nvSpPr>
        <p:spPr>
          <a:xfrm>
            <a:off x="532412" y="1256931"/>
            <a:ext cx="5219455" cy="366713"/>
          </a:xfrm>
        </p:spPr>
        <p:txBody>
          <a:bodyPr>
            <a:noAutofit/>
          </a:bodyPr>
          <a:lstStyle>
            <a:lvl1pPr marL="341511" indent="-341511" algn="l" defTabSz="455337" rtl="0" eaLnBrk="1" latinLnBrk="0" hangingPunct="1">
              <a:spcBef>
                <a:spcPct val="20000"/>
              </a:spcBef>
              <a:buFont typeface="Arial"/>
              <a:buChar char="•"/>
              <a:defRPr sz="3100" kern="1200">
                <a:solidFill>
                  <a:schemeClr val="tx1"/>
                </a:solidFill>
                <a:latin typeface="+mn-lt"/>
                <a:ea typeface="+mn-ea"/>
                <a:cs typeface="+mn-cs"/>
              </a:defRPr>
            </a:lvl1pPr>
            <a:lvl2pPr marL="739935" indent="-284586" algn="l" defTabSz="455337" rtl="0" eaLnBrk="1" latinLnBrk="0" hangingPunct="1">
              <a:spcBef>
                <a:spcPct val="20000"/>
              </a:spcBef>
              <a:buFont typeface="Arial"/>
              <a:buChar char="–"/>
              <a:defRPr sz="2800" kern="1200">
                <a:solidFill>
                  <a:schemeClr val="tx1"/>
                </a:solidFill>
                <a:latin typeface="+mn-lt"/>
                <a:ea typeface="+mn-ea"/>
                <a:cs typeface="+mn-cs"/>
              </a:defRPr>
            </a:lvl2pPr>
            <a:lvl3pPr marL="1138361" indent="-227668" algn="l" defTabSz="455337" rtl="0" eaLnBrk="1" latinLnBrk="0" hangingPunct="1">
              <a:spcBef>
                <a:spcPct val="20000"/>
              </a:spcBef>
              <a:buFont typeface="Arial"/>
              <a:buChar char="•"/>
              <a:defRPr sz="2400" kern="1200">
                <a:solidFill>
                  <a:schemeClr val="tx1"/>
                </a:solidFill>
                <a:latin typeface="+mn-lt"/>
                <a:ea typeface="+mn-ea"/>
                <a:cs typeface="+mn-cs"/>
              </a:defRPr>
            </a:lvl3pPr>
            <a:lvl4pPr marL="1593703" indent="-227668" algn="l" defTabSz="455337" rtl="0" eaLnBrk="1" latinLnBrk="0" hangingPunct="1">
              <a:spcBef>
                <a:spcPct val="20000"/>
              </a:spcBef>
              <a:buFont typeface="Arial"/>
              <a:buChar char="–"/>
              <a:defRPr sz="2100" kern="1200">
                <a:solidFill>
                  <a:schemeClr val="tx1"/>
                </a:solidFill>
                <a:latin typeface="+mn-lt"/>
                <a:ea typeface="+mn-ea"/>
                <a:cs typeface="+mn-cs"/>
              </a:defRPr>
            </a:lvl4pPr>
            <a:lvl5pPr marL="2049050" indent="-227668" algn="l" defTabSz="455337" rtl="0" eaLnBrk="1" latinLnBrk="0" hangingPunct="1">
              <a:spcBef>
                <a:spcPct val="20000"/>
              </a:spcBef>
              <a:buFont typeface="Arial"/>
              <a:buChar char="»"/>
              <a:defRPr sz="2100" kern="1200">
                <a:solidFill>
                  <a:schemeClr val="tx1"/>
                </a:solidFill>
                <a:latin typeface="+mn-lt"/>
                <a:ea typeface="+mn-ea"/>
                <a:cs typeface="+mn-cs"/>
              </a:defRPr>
            </a:lvl5pPr>
            <a:lvl6pPr marL="2504399" indent="-227668" algn="l" defTabSz="455337" rtl="0" eaLnBrk="1" latinLnBrk="0" hangingPunct="1">
              <a:spcBef>
                <a:spcPct val="20000"/>
              </a:spcBef>
              <a:buFont typeface="Arial"/>
              <a:buChar char="•"/>
              <a:defRPr sz="2100" kern="1200">
                <a:solidFill>
                  <a:schemeClr val="tx1"/>
                </a:solidFill>
                <a:latin typeface="+mn-lt"/>
                <a:ea typeface="+mn-ea"/>
                <a:cs typeface="+mn-cs"/>
              </a:defRPr>
            </a:lvl6pPr>
            <a:lvl7pPr marL="2959744" indent="-227668" algn="l" defTabSz="455337" rtl="0" eaLnBrk="1" latinLnBrk="0" hangingPunct="1">
              <a:spcBef>
                <a:spcPct val="20000"/>
              </a:spcBef>
              <a:buFont typeface="Arial"/>
              <a:buChar char="•"/>
              <a:defRPr sz="2100" kern="1200">
                <a:solidFill>
                  <a:schemeClr val="tx1"/>
                </a:solidFill>
                <a:latin typeface="+mn-lt"/>
                <a:ea typeface="+mn-ea"/>
                <a:cs typeface="+mn-cs"/>
              </a:defRPr>
            </a:lvl7pPr>
            <a:lvl8pPr marL="3415089" indent="-227668" algn="l" defTabSz="455337" rtl="0" eaLnBrk="1" latinLnBrk="0" hangingPunct="1">
              <a:spcBef>
                <a:spcPct val="20000"/>
              </a:spcBef>
              <a:buFont typeface="Arial"/>
              <a:buChar char="•"/>
              <a:defRPr sz="2100" kern="1200">
                <a:solidFill>
                  <a:schemeClr val="tx1"/>
                </a:solidFill>
                <a:latin typeface="+mn-lt"/>
                <a:ea typeface="+mn-ea"/>
                <a:cs typeface="+mn-cs"/>
              </a:defRPr>
            </a:lvl8pPr>
            <a:lvl9pPr marL="3870430" indent="-227668" algn="l" defTabSz="455337" rtl="0" eaLnBrk="1" latinLnBrk="0" hangingPunct="1">
              <a:spcBef>
                <a:spcPct val="20000"/>
              </a:spcBef>
              <a:buFont typeface="Arial"/>
              <a:buChar char="•"/>
              <a:defRPr sz="2100" kern="1200">
                <a:solidFill>
                  <a:schemeClr val="tx1"/>
                </a:solidFill>
                <a:latin typeface="+mn-lt"/>
                <a:ea typeface="+mn-ea"/>
                <a:cs typeface="+mn-cs"/>
              </a:defRPr>
            </a:lvl9pPr>
          </a:lstStyle>
          <a:p>
            <a:pPr marL="0" indent="0" algn="ctr">
              <a:buNone/>
            </a:pPr>
            <a:r>
              <a:rPr lang="en-US" sz="2000" dirty="0">
                <a:solidFill>
                  <a:srgbClr val="0070C0"/>
                </a:solidFill>
              </a:rPr>
              <a:t>Information Pack</a:t>
            </a:r>
          </a:p>
        </p:txBody>
      </p:sp>
    </p:spTree>
    <p:extLst>
      <p:ext uri="{BB962C8B-B14F-4D97-AF65-F5344CB8AC3E}">
        <p14:creationId xmlns:p14="http://schemas.microsoft.com/office/powerpoint/2010/main" val="379492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72783-E109-F980-F7A8-D547D1681106}"/>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37239B4E-3317-7E38-D07E-266DA278F744}"/>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1 of 7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508E6C7C-5D8F-FCA5-776E-E86C0B34425A}"/>
              </a:ext>
            </a:extLst>
          </p:cNvPr>
          <p:cNvGraphicFramePr>
            <a:graphicFrameLocks noGrp="1"/>
          </p:cNvGraphicFramePr>
          <p:nvPr>
            <p:extLst>
              <p:ext uri="{D42A27DB-BD31-4B8C-83A1-F6EECF244321}">
                <p14:modId xmlns:p14="http://schemas.microsoft.com/office/powerpoint/2010/main" val="1389905211"/>
              </p:ext>
            </p:extLst>
          </p:nvPr>
        </p:nvGraphicFramePr>
        <p:xfrm>
          <a:off x="565941" y="465757"/>
          <a:ext cx="11052001" cy="5166162"/>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28978">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1:</a:t>
                      </a:r>
                    </a:p>
                    <a:p>
                      <a:r>
                        <a:rPr lang="en-GB" sz="900" b="1" dirty="0">
                          <a:solidFill>
                            <a:schemeClr val="tx1"/>
                          </a:solidFill>
                          <a:latin typeface="Biome Light" panose="020B0303030204020804" pitchFamily="34" charset="0"/>
                          <a:cs typeface="Biome Light" panose="020B0303030204020804" pitchFamily="34" charset="0"/>
                        </a:rPr>
                        <a:t>Transition/Grace Period</a:t>
                      </a:r>
                      <a:endParaRPr lang="en-ZA" sz="1000" b="1" dirty="0">
                        <a:solidFill>
                          <a:schemeClr val="tx1"/>
                        </a:solidFill>
                        <a:latin typeface="Biome Light" panose="020B0303030204020804" pitchFamily="34" charset="0"/>
                        <a:cs typeface="Biome Light" panose="020B0303030204020804" pitchFamily="34" charset="0"/>
                      </a:endParaRPr>
                    </a:p>
                    <a:p>
                      <a:endParaRPr lang="en-ZA" sz="700" b="1" dirty="0">
                        <a:solidFill>
                          <a:schemeClr val="tx1"/>
                        </a:solidFill>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When does the medical schemes’  grace period for partial submission end?”.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800" b="1" kern="1200" dirty="0">
                          <a:solidFill>
                            <a:schemeClr val="dk1"/>
                          </a:solidFill>
                          <a:latin typeface="Biome Light" panose="020B0303030204020804" pitchFamily="34" charset="0"/>
                          <a:ea typeface="+mn-ea"/>
                          <a:cs typeface="Biome Light" panose="020B0303030204020804" pitchFamily="34" charset="0"/>
                        </a:rPr>
                        <a:t>The 6 months grace period for the partial submission of the requested data comes to an end on 31 March 2025.</a:t>
                      </a:r>
                      <a:endParaRPr lang="en-GB" sz="800" b="1" kern="1200" dirty="0">
                        <a:solidFill>
                          <a:schemeClr val="dk1"/>
                        </a:solidFill>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62638128"/>
                  </a:ext>
                </a:extLst>
              </a:tr>
              <a:tr h="489278">
                <a:tc rowSpan="8">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2:</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3</a:t>
                      </a:r>
                      <a:r>
                        <a:rPr lang="en-GB" sz="900" b="1" kern="1200" baseline="30000" dirty="0">
                          <a:solidFill>
                            <a:schemeClr val="tx1"/>
                          </a:solidFill>
                          <a:latin typeface="Biome Light" panose="020B0303030204020804" pitchFamily="34" charset="0"/>
                          <a:ea typeface="+mn-ea"/>
                          <a:cs typeface="Biome Light" panose="020B0303030204020804" pitchFamily="34" charset="0"/>
                        </a:rPr>
                        <a:t>rd</a:t>
                      </a:r>
                      <a:r>
                        <a:rPr lang="en-GB" sz="900" b="1" kern="1200" dirty="0">
                          <a:solidFill>
                            <a:schemeClr val="tx1"/>
                          </a:solidFill>
                          <a:latin typeface="Biome Light" panose="020B0303030204020804" pitchFamily="34" charset="0"/>
                          <a:ea typeface="+mn-ea"/>
                          <a:cs typeface="Biome Light" panose="020B0303030204020804" pitchFamily="34" charset="0"/>
                        </a:rPr>
                        <a:t> Party Payor (When the person making contributions </a:t>
                      </a:r>
                      <a:r>
                        <a:rPr lang="en-GB" sz="900" b="1" i="1" kern="1200" dirty="0">
                          <a:solidFill>
                            <a:schemeClr val="tx1"/>
                          </a:solidFill>
                          <a:latin typeface="Biome Light" panose="020B0303030204020804" pitchFamily="34" charset="0"/>
                          <a:ea typeface="+mn-ea"/>
                          <a:cs typeface="Biome Light" panose="020B0303030204020804" pitchFamily="34" charset="0"/>
                        </a:rPr>
                        <a:t>IS NOT </a:t>
                      </a:r>
                      <a:r>
                        <a:rPr lang="en-GB" sz="900" b="1" kern="1200" dirty="0">
                          <a:solidFill>
                            <a:schemeClr val="tx1"/>
                          </a:solidFill>
                          <a:latin typeface="Biome Light" panose="020B0303030204020804" pitchFamily="34" charset="0"/>
                          <a:ea typeface="+mn-ea"/>
                          <a:cs typeface="Biome Light" panose="020B0303030204020804" pitchFamily="34" charset="0"/>
                        </a:rPr>
                        <a:t>the Principal Member or Employer)</a:t>
                      </a:r>
                    </a:p>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How would the medical aid know a 3rd party is making the payment?</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ZA" sz="800" b="1" dirty="0">
                          <a:latin typeface="Biome Light" panose="020B0303030204020804" pitchFamily="34" charset="0"/>
                          <a:cs typeface="Biome Light" panose="020B0303030204020804" pitchFamily="34" charset="0"/>
                        </a:rPr>
                        <a:t>Medical Schemes are to provide the details of a person(s) listed on their database as the payor.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61730074"/>
                  </a:ext>
                </a:extLst>
              </a:tr>
              <a:tr h="489278">
                <a:tc vMerge="1">
                  <a:txBody>
                    <a:bodyPr/>
                    <a:lstStyle/>
                    <a:p>
                      <a:pPr marL="0" algn="l" defTabSz="914400" rtl="0" eaLnBrk="1" latinLnBrk="0" hangingPunct="1"/>
                      <a:endParaRPr lang="en-ZA" sz="700" b="1" kern="1200" dirty="0">
                        <a:solidFill>
                          <a:schemeClr val="tx1"/>
                        </a:solidFill>
                        <a:latin typeface="Abadi" panose="020B0604020104020204" pitchFamily="34" charset="0"/>
                        <a:ea typeface="+mn-ea"/>
                        <a:cs typeface="+mn-cs"/>
                      </a:endParaRPr>
                    </a:p>
                  </a:txBody>
                  <a:tcPr>
                    <a:solidFill>
                      <a:schemeClr val="bg2">
                        <a:lumMod val="9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What about other paying Entities like Pension funds?</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3</a:t>
                      </a:r>
                      <a:r>
                        <a:rPr lang="en-GB" sz="800" b="1" baseline="30000" dirty="0">
                          <a:latin typeface="Biome Light" panose="020B0303030204020804" pitchFamily="34" charset="0"/>
                          <a:cs typeface="Biome Light" panose="020B0303030204020804" pitchFamily="34" charset="0"/>
                        </a:rPr>
                        <a:t>rd</a:t>
                      </a:r>
                      <a:r>
                        <a:rPr lang="en-GB" sz="800" b="1" dirty="0">
                          <a:latin typeface="Biome Light" panose="020B0303030204020804" pitchFamily="34" charset="0"/>
                          <a:cs typeface="Biome Light" panose="020B0303030204020804" pitchFamily="34" charset="0"/>
                        </a:rPr>
                        <a:t> Party Payor refers to anyone other than the principal member or employer of the principal member. Pension funds will therefore qualify as third-party payors.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5215013"/>
                  </a:ext>
                </a:extLst>
              </a:tr>
              <a:tr h="489278">
                <a:tc vMerge="1">
                  <a:txBody>
                    <a:bodyPr/>
                    <a:lstStyle/>
                    <a:p>
                      <a:pPr marL="0" algn="l" defTabSz="914400" rtl="0" eaLnBrk="1" latinLnBrk="0" hangingPunct="1"/>
                      <a:r>
                        <a:rPr lang="en-ZA" sz="700" b="1" kern="1200" dirty="0">
                          <a:solidFill>
                            <a:schemeClr val="tx1"/>
                          </a:solidFill>
                          <a:latin typeface="Abadi" panose="020B0604020104020204" pitchFamily="34" charset="0"/>
                          <a:ea typeface="+mn-ea"/>
                          <a:cs typeface="+mn-cs"/>
                        </a:rPr>
                        <a:t>Unhappy</a:t>
                      </a:r>
                    </a:p>
                  </a:txBody>
                  <a:tcPr>
                    <a:solidFill>
                      <a:schemeClr val="bg2">
                        <a:lumMod val="9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Are Medical aids allowed to share the payment data available according to the POPI act?</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POPIA made an exception for SARS in the form of </a:t>
                      </a:r>
                      <a:r>
                        <a:rPr lang="en-GB" sz="800" b="1" i="1" dirty="0">
                          <a:latin typeface="Biome Light" panose="020B0303030204020804" pitchFamily="34" charset="0"/>
                          <a:cs typeface="Biome Light" panose="020B0303030204020804" pitchFamily="34" charset="0"/>
                        </a:rPr>
                        <a:t>section 12(2)(d)(ii) </a:t>
                      </a:r>
                      <a:r>
                        <a:rPr lang="en-GB" sz="800" b="1" dirty="0">
                          <a:latin typeface="Biome Light" panose="020B0303030204020804" pitchFamily="34" charset="0"/>
                          <a:cs typeface="Biome Light" panose="020B0303030204020804" pitchFamily="34" charset="0"/>
                        </a:rPr>
                        <a:t>of POPIA. The section provides that SARS does not require consent before processing personal information if collection of the info from another source is necessary to comply with an obligation imposed by law or to enforce legislation concerning collection of revenue as defined in </a:t>
                      </a:r>
                      <a:r>
                        <a:rPr lang="en-GB" sz="800" b="1" i="1" dirty="0">
                          <a:latin typeface="Biome Light" panose="020B0303030204020804" pitchFamily="34" charset="0"/>
                          <a:cs typeface="Biome Light" panose="020B0303030204020804" pitchFamily="34" charset="0"/>
                        </a:rPr>
                        <a:t>section 1 of South African Revenue Service Act, 1997 (Act 34 of 1997).</a:t>
                      </a:r>
                      <a:endParaRPr lang="en-ZA" sz="800" b="1" i="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51764200"/>
                  </a:ext>
                </a:extLst>
              </a:tr>
              <a:tr h="489278">
                <a:tc vMerge="1">
                  <a:txBody>
                    <a:bodyPr/>
                    <a:lstStyle/>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algn="l" defTabSz="914400" rtl="0" eaLnBrk="1" latinLnBrk="0" hangingPunct="1"/>
                      <a:r>
                        <a:rPr lang="en-GB" sz="800" b="1" kern="1200" dirty="0">
                          <a:solidFill>
                            <a:schemeClr val="dk1"/>
                          </a:solidFill>
                          <a:latin typeface="Biome Light" panose="020B0303030204020804" pitchFamily="34" charset="0"/>
                          <a:ea typeface="+mn-ea"/>
                          <a:cs typeface="Biome Light" panose="020B0303030204020804" pitchFamily="34" charset="0"/>
                        </a:rPr>
                        <a:t>Do we need to send a certificate to the 3rd party who pay the contributions?</a:t>
                      </a:r>
                      <a:endParaRPr lang="en-ZA" sz="800" b="1" kern="1200" dirty="0">
                        <a:solidFill>
                          <a:schemeClr val="dk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lvl="0" indent="0">
                        <a:lnSpc>
                          <a:spcPct val="130000"/>
                        </a:lnSpc>
                        <a:buFont typeface="Wingdings" panose="05000000000000000000" pitchFamily="2" charset="2"/>
                        <a:buNone/>
                      </a:pPr>
                      <a:r>
                        <a:rPr lang="en-ZA" sz="800" b="1" kern="1200" dirty="0">
                          <a:solidFill>
                            <a:schemeClr val="dk1"/>
                          </a:solidFill>
                          <a:latin typeface="Biome Light" panose="020B0303030204020804" pitchFamily="34" charset="0"/>
                          <a:ea typeface="+mn-ea"/>
                          <a:cs typeface="Biome Light" panose="020B0303030204020804" pitchFamily="34" charset="0"/>
                        </a:rPr>
                        <a:t>No, the certificate belongs to the Principal Member.</a:t>
                      </a:r>
                    </a:p>
                    <a:p>
                      <a:endParaRPr lang="en-ZA" sz="800" b="1" kern="1200" dirty="0">
                        <a:solidFill>
                          <a:schemeClr val="dk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58737764"/>
                  </a:ext>
                </a:extLst>
              </a:tr>
              <a:tr h="489278">
                <a:tc vMerge="1">
                  <a:txBody>
                    <a:bodyPr/>
                    <a:lstStyle/>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Does SARS require Medical Schemes to confirm that for example: ESKOM pension fund pays the contribution on behalf of a former employee, meaning Medical Scheme should provide the name of the 3rd party? </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GB" sz="800" b="1" dirty="0">
                          <a:latin typeface="Biome Light" panose="020B0303030204020804" pitchFamily="34" charset="0"/>
                          <a:cs typeface="Biome Light" panose="020B0303030204020804" pitchFamily="34" charset="0"/>
                        </a:rPr>
                        <a:t>Yes, 3rd Party Payor refers to anyone other than the principal member or employer of the principal member.</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25724888"/>
                  </a:ext>
                </a:extLst>
              </a:tr>
              <a:tr h="489278">
                <a:tc vMerge="1">
                  <a:txBody>
                    <a:bodyPr/>
                    <a:lstStyle/>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If Medical Schemes provides SARS with ID numbers for persons paying the medical aid contributions, can SARS furnish Medical Schemes with tax information and other mandatory requirements?</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GB" sz="800" b="1" dirty="0">
                          <a:latin typeface="Biome Light" panose="020B0303030204020804" pitchFamily="34" charset="0"/>
                          <a:cs typeface="Biome Light" panose="020B0303030204020804" pitchFamily="34" charset="0"/>
                        </a:rPr>
                        <a:t>No, SARS will not provide Medical Schemes with taxpayers’ tax information </a:t>
                      </a:r>
                      <a:r>
                        <a:rPr lang="en-GB" sz="800" b="1" i="1" dirty="0">
                          <a:latin typeface="Biome Light" panose="020B0303030204020804" pitchFamily="34" charset="0"/>
                          <a:cs typeface="Biome Light" panose="020B0303030204020804" pitchFamily="34" charset="0"/>
                        </a:rPr>
                        <a:t>(in terms of Chapter 6 of the Tax Administration Act No.28 of 2011).</a:t>
                      </a:r>
                      <a:endParaRPr lang="en-ZA" sz="800" b="1" i="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06558848"/>
                  </a:ext>
                </a:extLst>
              </a:tr>
              <a:tr h="489278">
                <a:tc vMerge="1">
                  <a:txBody>
                    <a:bodyPr/>
                    <a:lstStyle/>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If the Registration number was not provided for Individuals member where a company was paying the account, will SARS provide the registration number and other mandatory requirements?</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No, SARS will not provide Medical Schemes with taxpayers’ tax information </a:t>
                      </a:r>
                      <a:r>
                        <a:rPr lang="en-GB" sz="800" b="1" i="1" dirty="0">
                          <a:latin typeface="Biome Light" panose="020B0303030204020804" pitchFamily="34" charset="0"/>
                          <a:cs typeface="Biome Light" panose="020B0303030204020804" pitchFamily="34" charset="0"/>
                        </a:rPr>
                        <a:t>(in terms of Chapter 6 of the Tax Administration Act No.28 of 2011).</a:t>
                      </a:r>
                      <a:endParaRPr lang="en-ZA" sz="800" b="1" i="1" dirty="0">
                        <a:latin typeface="Biome Light" panose="020B0303030204020804" pitchFamily="34" charset="0"/>
                        <a:cs typeface="Biome Light" panose="020B0303030204020804" pitchFamily="34" charset="0"/>
                      </a:endParaRPr>
                    </a:p>
                    <a:p>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90194522"/>
                  </a:ext>
                </a:extLst>
              </a:tr>
              <a:tr h="489278">
                <a:tc vMerge="1">
                  <a:txBody>
                    <a:bodyPr/>
                    <a:lstStyle/>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On the PPADD – Person Paying Account Nature of Person there is no option for a Natural Person E.g., Husband Paying for his Wife, or a Child Paying for the Parent or Grand Parent, what  selection must be made?</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GB" sz="800" b="1" kern="1200" dirty="0">
                          <a:solidFill>
                            <a:schemeClr val="dk1"/>
                          </a:solidFill>
                          <a:latin typeface="Biome Light" panose="020B0303030204020804" pitchFamily="34" charset="0"/>
                          <a:ea typeface="+mn-ea"/>
                          <a:cs typeface="Biome Light" panose="020B0303030204020804" pitchFamily="34" charset="0"/>
                        </a:rPr>
                        <a:t>They all fall under individual.</a:t>
                      </a:r>
                      <a:endParaRPr lang="en-ZA" sz="800" b="1" kern="1200" dirty="0">
                        <a:solidFill>
                          <a:schemeClr val="dk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73688520"/>
                  </a:ext>
                </a:extLst>
              </a:tr>
            </a:tbl>
          </a:graphicData>
        </a:graphic>
      </p:graphicFrame>
    </p:spTree>
    <p:extLst>
      <p:ext uri="{BB962C8B-B14F-4D97-AF65-F5344CB8AC3E}">
        <p14:creationId xmlns:p14="http://schemas.microsoft.com/office/powerpoint/2010/main" val="261383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555CE-5974-405A-EF3B-17821A235EFC}"/>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2A89C99A-CFFD-6EC8-AF6D-493E98FF6BDB}"/>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2 of 7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9B45404F-A196-2FDC-9306-F476A704EF0D}"/>
              </a:ext>
            </a:extLst>
          </p:cNvPr>
          <p:cNvGraphicFramePr>
            <a:graphicFrameLocks noGrp="1"/>
          </p:cNvGraphicFramePr>
          <p:nvPr>
            <p:extLst>
              <p:ext uri="{D42A27DB-BD31-4B8C-83A1-F6EECF244321}">
                <p14:modId xmlns:p14="http://schemas.microsoft.com/office/powerpoint/2010/main" val="4239051158"/>
              </p:ext>
            </p:extLst>
          </p:nvPr>
        </p:nvGraphicFramePr>
        <p:xfrm>
          <a:off x="565941" y="465757"/>
          <a:ext cx="11052001" cy="5372146"/>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2:</a:t>
                      </a:r>
                    </a:p>
                    <a:p>
                      <a:r>
                        <a:rPr lang="en-GB" sz="900" b="1" dirty="0">
                          <a:solidFill>
                            <a:schemeClr val="tx1"/>
                          </a:solidFill>
                          <a:latin typeface="Biome Light" panose="020B0303030204020804" pitchFamily="34" charset="0"/>
                          <a:cs typeface="Biome Light" panose="020B0303030204020804" pitchFamily="34" charset="0"/>
                        </a:rPr>
                        <a:t>3rd Party Payor (When the person making contributions </a:t>
                      </a:r>
                      <a:r>
                        <a:rPr lang="en-GB" sz="900" b="1" i="1" dirty="0">
                          <a:solidFill>
                            <a:schemeClr val="tx1"/>
                          </a:solidFill>
                          <a:latin typeface="Biome Light" panose="020B0303030204020804" pitchFamily="34" charset="0"/>
                          <a:cs typeface="Biome Light" panose="020B0303030204020804" pitchFamily="34" charset="0"/>
                        </a:rPr>
                        <a:t>IS NOT </a:t>
                      </a:r>
                      <a:r>
                        <a:rPr lang="en-GB" sz="900" b="1" dirty="0">
                          <a:solidFill>
                            <a:schemeClr val="tx1"/>
                          </a:solidFill>
                          <a:latin typeface="Biome Light" panose="020B0303030204020804" pitchFamily="34" charset="0"/>
                          <a:cs typeface="Biome Light" panose="020B0303030204020804" pitchFamily="34" charset="0"/>
                        </a:rPr>
                        <a:t>the Principal Member or Employer)….(continues)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Does employer count as 3rd party?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No, Employer does not count as 3rd Party Payor. 3rd Party Payor is any person who pays contributions or a portion thereof to a duly registered medical scheme; or any allowable expense OTHER THAN the Principal member or Employer of the Principal member.</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62638128"/>
                  </a:ext>
                </a:extLst>
              </a:tr>
              <a:tr h="489278">
                <a:tc row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3:</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Person Paying Account Financial Data</a:t>
                      </a:r>
                    </a:p>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Previously all contributions (Fields 41,42,179) were totalled as member portion. Should we separate this into three totals going forward?</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Yes, they should be separate. It is incorrect to total them as member portion as Member portion is represented by field 42, Employer portion is represented by field 41 and the newly introduced 3rd Party Payor is represented by field 179.</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61730074"/>
                  </a:ext>
                </a:extLst>
              </a:tr>
              <a:tr h="489278">
                <a:tc vMerge="1">
                  <a:txBody>
                    <a:bodyPr/>
                    <a:lstStyle/>
                    <a:p>
                      <a:pPr marL="0" algn="l" defTabSz="914400" rtl="0" eaLnBrk="1" latinLnBrk="0" hangingPunct="1"/>
                      <a:endParaRPr lang="en-ZA" sz="700" b="1" kern="1200" dirty="0">
                        <a:solidFill>
                          <a:schemeClr val="tx1"/>
                        </a:solidFill>
                        <a:latin typeface="Abadi" panose="020B0604020104020204" pitchFamily="34" charset="0"/>
                        <a:ea typeface="+mn-ea"/>
                        <a:cs typeface="+mn-cs"/>
                      </a:endParaRPr>
                    </a:p>
                  </a:txBody>
                  <a:tcPr>
                    <a:solidFill>
                      <a:schemeClr val="bg2">
                        <a:lumMod val="9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Can the Person Paying Account Indicator (Field 87) be clarified?</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28600" indent="-228600">
                        <a:buFont typeface="+mj-lt"/>
                        <a:buAutoNum type="arabicPeriod"/>
                      </a:pPr>
                      <a:r>
                        <a:rPr lang="en-GB" sz="800" b="1" dirty="0">
                          <a:latin typeface="Biome Light" panose="020B0303030204020804" pitchFamily="34" charset="0"/>
                          <a:cs typeface="Biome Light" panose="020B0303030204020804" pitchFamily="34" charset="0"/>
                        </a:rPr>
                        <a:t>When</a:t>
                      </a:r>
                      <a:r>
                        <a:rPr lang="en-GB" sz="800" b="1" i="1" dirty="0">
                          <a:latin typeface="Biome Light" panose="020B0303030204020804" pitchFamily="34" charset="0"/>
                          <a:cs typeface="Biome Light" panose="020B0303030204020804" pitchFamily="34" charset="0"/>
                        </a:rPr>
                        <a:t> “Y” </a:t>
                      </a:r>
                      <a:r>
                        <a:rPr lang="en-GB" sz="800" b="1" dirty="0">
                          <a:latin typeface="Biome Light" panose="020B0303030204020804" pitchFamily="34" charset="0"/>
                          <a:cs typeface="Biome Light" panose="020B0303030204020804" pitchFamily="34" charset="0"/>
                        </a:rPr>
                        <a:t>is selected, the Person Paying Financial Data must be populated with the Third-Party Payor Demographics as the Principal Member made NO payments.</a:t>
                      </a:r>
                    </a:p>
                    <a:p>
                      <a:pPr marL="228600" indent="-228600">
                        <a:buFont typeface="+mj-lt"/>
                        <a:buAutoNum type="arabicPeriod"/>
                      </a:pPr>
                      <a:r>
                        <a:rPr lang="en-GB" sz="800" b="1" dirty="0">
                          <a:latin typeface="Biome Light" panose="020B0303030204020804" pitchFamily="34" charset="0"/>
                          <a:cs typeface="Biome Light" panose="020B0303030204020804" pitchFamily="34" charset="0"/>
                        </a:rPr>
                        <a:t>When </a:t>
                      </a:r>
                      <a:r>
                        <a:rPr lang="en-GB" sz="800" b="1" i="1" dirty="0">
                          <a:latin typeface="Biome Light" panose="020B0303030204020804" pitchFamily="34" charset="0"/>
                          <a:cs typeface="Biome Light" panose="020B0303030204020804" pitchFamily="34" charset="0"/>
                        </a:rPr>
                        <a:t>“N” </a:t>
                      </a:r>
                      <a:r>
                        <a:rPr lang="en-GB" sz="800" b="1" dirty="0">
                          <a:latin typeface="Biome Light" panose="020B0303030204020804" pitchFamily="34" charset="0"/>
                          <a:cs typeface="Biome Light" panose="020B0303030204020804" pitchFamily="34" charset="0"/>
                        </a:rPr>
                        <a:t>is selected, the Person Paying Financial Data must be populated with the Principal Member Demographic Data (PPDD) as the Third-Party Payor Demographics (PPDD) made NO payments.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800" b="1" dirty="0">
                          <a:latin typeface="Biome Light" panose="020B0303030204020804" pitchFamily="34" charset="0"/>
                          <a:cs typeface="Biome Light" panose="020B0303030204020804" pitchFamily="34" charset="0"/>
                        </a:rPr>
                        <a:t>When </a:t>
                      </a:r>
                      <a:r>
                        <a:rPr lang="en-GB" sz="800" b="1" i="1" dirty="0">
                          <a:latin typeface="Biome Light" panose="020B0303030204020804" pitchFamily="34" charset="0"/>
                          <a:cs typeface="Biome Light" panose="020B0303030204020804" pitchFamily="34" charset="0"/>
                        </a:rPr>
                        <a:t>“P” </a:t>
                      </a:r>
                      <a:r>
                        <a:rPr lang="en-GB" sz="800" b="1" dirty="0">
                          <a:latin typeface="Biome Light" panose="020B0303030204020804" pitchFamily="34" charset="0"/>
                          <a:cs typeface="Biome Light" panose="020B0303030204020804" pitchFamily="34" charset="0"/>
                        </a:rPr>
                        <a:t>is selected, the Person Paying Financial Data must be populated with BOTH the Principal Member Demographic and Third-Party Payor Demographics as the Principal Member and Third-Party Payor made contributions.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5215013"/>
                  </a:ext>
                </a:extLst>
              </a:tr>
              <a:tr h="489278">
                <a:tc vMerge="1">
                  <a:txBody>
                    <a:bodyPr/>
                    <a:lstStyle/>
                    <a:p>
                      <a:pPr marL="0" algn="l" defTabSz="914400" rtl="0" eaLnBrk="1" latinLnBrk="0" hangingPunct="1"/>
                      <a:r>
                        <a:rPr lang="en-ZA" sz="700" b="1" kern="1200" dirty="0">
                          <a:solidFill>
                            <a:schemeClr val="tx1"/>
                          </a:solidFill>
                          <a:latin typeface="Abadi" panose="020B0604020104020204" pitchFamily="34" charset="0"/>
                          <a:ea typeface="+mn-ea"/>
                          <a:cs typeface="+mn-cs"/>
                        </a:rPr>
                        <a:t>Unhappy</a:t>
                      </a:r>
                    </a:p>
                  </a:txBody>
                  <a:tcPr>
                    <a:solidFill>
                      <a:schemeClr val="bg2">
                        <a:lumMod val="9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ZA" sz="800" b="1" kern="1200" dirty="0">
                          <a:solidFill>
                            <a:schemeClr val="tx1"/>
                          </a:solidFill>
                          <a:latin typeface="Biome Light" panose="020B0303030204020804" pitchFamily="34" charset="0"/>
                          <a:ea typeface="+mn-ea"/>
                          <a:cs typeface="Biome Light" panose="020B0303030204020804" pitchFamily="34" charset="0"/>
                        </a:rPr>
                        <a:t>Are there any additional pointers to help in interpreting the </a:t>
                      </a:r>
                      <a:r>
                        <a:rPr lang="en-GB" sz="800" b="1" kern="1200" dirty="0">
                          <a:solidFill>
                            <a:schemeClr val="tx1"/>
                          </a:solidFill>
                          <a:latin typeface="Biome Light" panose="020B0303030204020804" pitchFamily="34" charset="0"/>
                          <a:ea typeface="+mn-ea"/>
                          <a:cs typeface="Biome Light" panose="020B0303030204020804" pitchFamily="34" charset="0"/>
                        </a:rPr>
                        <a:t>Person Paying Account Indicator </a:t>
                      </a:r>
                      <a:r>
                        <a:rPr lang="en-ZA" sz="800" b="1" kern="1200" dirty="0">
                          <a:solidFill>
                            <a:schemeClr val="tx1"/>
                          </a:solidFill>
                          <a:latin typeface="Biome Light" panose="020B0303030204020804" pitchFamily="34" charset="0"/>
                          <a:ea typeface="+mn-ea"/>
                          <a:cs typeface="Biome Light" panose="020B0303030204020804" pitchFamily="34" charset="0"/>
                        </a:rPr>
                        <a:t>correctly?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228600" indent="-228600">
                        <a:buFont typeface="+mj-lt"/>
                        <a:buAutoNum type="arabicPeriod"/>
                      </a:pPr>
                      <a:r>
                        <a:rPr lang="en-GB" sz="800" b="1" dirty="0">
                          <a:latin typeface="Biome Light" panose="020B0303030204020804" pitchFamily="34" charset="0"/>
                          <a:cs typeface="Biome Light" panose="020B0303030204020804" pitchFamily="34" charset="0"/>
                        </a:rPr>
                        <a:t>When</a:t>
                      </a:r>
                      <a:r>
                        <a:rPr lang="en-GB" sz="800" b="1" i="1" dirty="0">
                          <a:latin typeface="Biome Light" panose="020B0303030204020804" pitchFamily="34" charset="0"/>
                          <a:cs typeface="Biome Light" panose="020B0303030204020804" pitchFamily="34" charset="0"/>
                        </a:rPr>
                        <a:t> “Y” </a:t>
                      </a:r>
                      <a:r>
                        <a:rPr lang="en-GB" sz="800" b="1" dirty="0">
                          <a:latin typeface="Biome Light" panose="020B0303030204020804" pitchFamily="34" charset="0"/>
                          <a:cs typeface="Biome Light" panose="020B0303030204020804" pitchFamily="34" charset="0"/>
                        </a:rPr>
                        <a:t>is selected, Principal Member made NO payments for the reporting period. </a:t>
                      </a:r>
                    </a:p>
                    <a:p>
                      <a:pPr marL="685800" lvl="1" indent="-228600">
                        <a:buFont typeface="Arial" panose="020B0604020202020204" pitchFamily="34" charset="0"/>
                        <a:buChar char="•"/>
                      </a:pPr>
                      <a:r>
                        <a:rPr lang="en-GB" sz="800" b="1" dirty="0">
                          <a:latin typeface="Biome Light" panose="020B0303030204020804" pitchFamily="34" charset="0"/>
                          <a:cs typeface="Biome Light" panose="020B0303030204020804" pitchFamily="34" charset="0"/>
                        </a:rPr>
                        <a:t>The Principal Member will not have their own Financial data (PPAFD). </a:t>
                      </a:r>
                    </a:p>
                    <a:p>
                      <a:pPr marL="685800" lvl="1" indent="-228600">
                        <a:buFont typeface="Arial" panose="020B0604020202020204" pitchFamily="34" charset="0"/>
                        <a:buChar char="•"/>
                      </a:pPr>
                      <a:r>
                        <a:rPr lang="en-GB" sz="800" b="1" dirty="0">
                          <a:latin typeface="Biome Light" panose="020B0303030204020804" pitchFamily="34" charset="0"/>
                          <a:cs typeface="Biome Light" panose="020B0303030204020804" pitchFamily="34" charset="0"/>
                        </a:rPr>
                        <a:t>One Principal Data Demographic Data (PMDD) with 1 or multiple Person Paying Account Demographic Data (PPDD) and 1 or multiple PPAFD will be provided, </a:t>
                      </a:r>
                    </a:p>
                    <a:p>
                      <a:pPr marL="685800" lvl="1" indent="-228600">
                        <a:buFont typeface="Arial" panose="020B0604020202020204" pitchFamily="34" charset="0"/>
                        <a:buChar char="•"/>
                      </a:pPr>
                      <a:r>
                        <a:rPr lang="en-GB" sz="800" b="1" dirty="0">
                          <a:latin typeface="Biome Light" panose="020B0303030204020804" pitchFamily="34" charset="0"/>
                          <a:cs typeface="Biome Light" panose="020B0303030204020804" pitchFamily="34" charset="0"/>
                        </a:rPr>
                        <a:t>Each PPDD will be linked to its own PPAFD using the 3</a:t>
                      </a:r>
                      <a:r>
                        <a:rPr lang="en-GB" sz="800" b="1" baseline="30000" dirty="0">
                          <a:latin typeface="Biome Light" panose="020B0303030204020804" pitchFamily="34" charset="0"/>
                          <a:cs typeface="Biome Light" panose="020B0303030204020804" pitchFamily="34" charset="0"/>
                        </a:rPr>
                        <a:t>rd</a:t>
                      </a:r>
                      <a:r>
                        <a:rPr lang="en-GB" sz="800" b="1" dirty="0">
                          <a:latin typeface="Biome Light" panose="020B0303030204020804" pitchFamily="34" charset="0"/>
                          <a:cs typeface="Biome Light" panose="020B0303030204020804" pitchFamily="34" charset="0"/>
                        </a:rPr>
                        <a:t> Party Payor Unique number.</a:t>
                      </a:r>
                    </a:p>
                    <a:p>
                      <a:pPr marL="228600" indent="-228600">
                        <a:buFont typeface="+mj-lt"/>
                        <a:buAutoNum type="arabicPeriod"/>
                      </a:pPr>
                      <a:r>
                        <a:rPr lang="en-GB" sz="800" b="1" dirty="0">
                          <a:latin typeface="Biome Light" panose="020B0303030204020804" pitchFamily="34" charset="0"/>
                          <a:cs typeface="Biome Light" panose="020B0303030204020804" pitchFamily="34" charset="0"/>
                        </a:rPr>
                        <a:t>When </a:t>
                      </a:r>
                      <a:r>
                        <a:rPr lang="en-GB" sz="800" b="1" i="1" dirty="0">
                          <a:latin typeface="Biome Light" panose="020B0303030204020804" pitchFamily="34" charset="0"/>
                          <a:cs typeface="Biome Light" panose="020B0303030204020804" pitchFamily="34" charset="0"/>
                        </a:rPr>
                        <a:t>“N” </a:t>
                      </a:r>
                      <a:r>
                        <a:rPr lang="en-GB" sz="800" b="1" dirty="0">
                          <a:latin typeface="Biome Light" panose="020B0303030204020804" pitchFamily="34" charset="0"/>
                          <a:cs typeface="Biome Light" panose="020B0303030204020804" pitchFamily="34" charset="0"/>
                        </a:rPr>
                        <a:t>is selected, only the Principal Member made payments. You will provide only 1 PMDD which is linked to its PPAFD and DDD if dependents are present.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800" b="1" dirty="0">
                          <a:latin typeface="Biome Light" panose="020B0303030204020804" pitchFamily="34" charset="0"/>
                          <a:cs typeface="Biome Light" panose="020B0303030204020804" pitchFamily="34" charset="0"/>
                        </a:rPr>
                        <a:t>When </a:t>
                      </a:r>
                      <a:r>
                        <a:rPr lang="en-GB" sz="800" b="1" i="1" dirty="0">
                          <a:latin typeface="Biome Light" panose="020B0303030204020804" pitchFamily="34" charset="0"/>
                          <a:cs typeface="Biome Light" panose="020B0303030204020804" pitchFamily="34" charset="0"/>
                        </a:rPr>
                        <a:t>“P” </a:t>
                      </a:r>
                      <a:r>
                        <a:rPr lang="en-GB" sz="800" b="1" dirty="0">
                          <a:latin typeface="Biome Light" panose="020B0303030204020804" pitchFamily="34" charset="0"/>
                          <a:cs typeface="Biome Light" panose="020B0303030204020804" pitchFamily="34" charset="0"/>
                        </a:rPr>
                        <a:t>is selected, payment of the account was shared by the Principal Member and one or more 3</a:t>
                      </a:r>
                      <a:r>
                        <a:rPr lang="en-GB" sz="800" b="1" baseline="30000" dirty="0">
                          <a:latin typeface="Biome Light" panose="020B0303030204020804" pitchFamily="34" charset="0"/>
                          <a:cs typeface="Biome Light" panose="020B0303030204020804" pitchFamily="34" charset="0"/>
                        </a:rPr>
                        <a:t>rd</a:t>
                      </a:r>
                      <a:r>
                        <a:rPr lang="en-GB" sz="800" b="1" dirty="0">
                          <a:latin typeface="Biome Light" panose="020B0303030204020804" pitchFamily="34" charset="0"/>
                          <a:cs typeface="Biome Light" panose="020B0303030204020804" pitchFamily="34" charset="0"/>
                        </a:rPr>
                        <a:t> Party Payors.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 This means  that 1 PMDD  with 1or multiple PPDD and multiple PPAFD will be provided,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b="1" i="0" dirty="0">
                          <a:latin typeface="Biome Light" panose="020B0303030204020804" pitchFamily="34" charset="0"/>
                          <a:cs typeface="Biome Light" panose="020B0303030204020804" pitchFamily="34" charset="0"/>
                        </a:rPr>
                        <a:t>The Principal Member (PMDD) will have its own PPAFD.</a:t>
                      </a:r>
                      <a:endParaRPr lang="en-GB" sz="800" b="1" dirty="0">
                        <a:latin typeface="Biome Light" panose="020B0303030204020804" pitchFamily="34" charset="0"/>
                        <a:cs typeface="Biome Light" panose="020B03030302040208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Each PPDD will be linked to its own PPAFD using the 3</a:t>
                      </a:r>
                      <a:r>
                        <a:rPr lang="en-GB" sz="800" b="1" baseline="30000" dirty="0">
                          <a:latin typeface="Biome Light" panose="020B0303030204020804" pitchFamily="34" charset="0"/>
                          <a:cs typeface="Biome Light" panose="020B0303030204020804" pitchFamily="34" charset="0"/>
                        </a:rPr>
                        <a:t>rd</a:t>
                      </a:r>
                      <a:r>
                        <a:rPr lang="en-GB" sz="800" b="1" dirty="0">
                          <a:latin typeface="Biome Light" panose="020B0303030204020804" pitchFamily="34" charset="0"/>
                          <a:cs typeface="Biome Light" panose="020B0303030204020804" pitchFamily="34" charset="0"/>
                        </a:rPr>
                        <a:t> Party Payor Unique number.</a:t>
                      </a:r>
                      <a:endParaRPr lang="en-ZA" sz="800" b="1" i="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51764200"/>
                  </a:ext>
                </a:extLst>
              </a:tr>
            </a:tbl>
          </a:graphicData>
        </a:graphic>
      </p:graphicFrame>
    </p:spTree>
    <p:extLst>
      <p:ext uri="{BB962C8B-B14F-4D97-AF65-F5344CB8AC3E}">
        <p14:creationId xmlns:p14="http://schemas.microsoft.com/office/powerpoint/2010/main" val="374893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45D2A-0DCB-9A82-55FD-8560CCE52258}"/>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6419F9EF-EF17-6D05-C915-6B5C00927D86}"/>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3 of 7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A8C105A6-8677-453E-D7ED-1F3CD559059E}"/>
              </a:ext>
            </a:extLst>
          </p:cNvPr>
          <p:cNvGraphicFramePr>
            <a:graphicFrameLocks noGrp="1"/>
          </p:cNvGraphicFramePr>
          <p:nvPr>
            <p:extLst>
              <p:ext uri="{D42A27DB-BD31-4B8C-83A1-F6EECF244321}">
                <p14:modId xmlns:p14="http://schemas.microsoft.com/office/powerpoint/2010/main" val="962728480"/>
              </p:ext>
            </p:extLst>
          </p:nvPr>
        </p:nvGraphicFramePr>
        <p:xfrm>
          <a:off x="565941" y="465757"/>
          <a:ext cx="11052001" cy="4991146"/>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315616">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4:</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Allowable Expenses (4020) and Non-Allowable expenses (4057)</a:t>
                      </a:r>
                    </a:p>
                    <a:p>
                      <a:pPr marL="0" algn="l" defTabSz="914400" rtl="0" eaLnBrk="1" latinLnBrk="0" hangingPunct="1"/>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What is meant by the code for non-allowable expenses and what is the code ?</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The code for non-allowable expenses is</a:t>
                      </a:r>
                      <a:r>
                        <a:rPr lang="en-GB" sz="800" b="1" i="1" dirty="0">
                          <a:latin typeface="Biome Light" panose="020B0303030204020804" pitchFamily="34" charset="0"/>
                          <a:cs typeface="Biome Light" panose="020B0303030204020804" pitchFamily="34" charset="0"/>
                        </a:rPr>
                        <a:t> 4057 </a:t>
                      </a:r>
                      <a:r>
                        <a:rPr lang="en-GB" sz="800" b="1" dirty="0">
                          <a:latin typeface="Biome Light" panose="020B0303030204020804" pitchFamily="34" charset="0"/>
                          <a:cs typeface="Biome Light" panose="020B0303030204020804" pitchFamily="34" charset="0"/>
                        </a:rPr>
                        <a:t>and its definition has been included in the acronyms and definitions section of the MSC external BRS as any expense paid by a duly registered medical scheme that does not fall into “Allowable expenses”.</a:t>
                      </a:r>
                    </a:p>
                    <a:p>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61730074"/>
                  </a:ext>
                </a:extLst>
              </a:tr>
              <a:tr h="489278">
                <a:tc vMerge="1">
                  <a:txBody>
                    <a:bodyPr/>
                    <a:lstStyle/>
                    <a:p>
                      <a:pPr marL="0" algn="l" defTabSz="914400" rtl="0" eaLnBrk="1" latinLnBrk="0" hangingPunct="1"/>
                      <a:endParaRPr lang="en-ZA" sz="700" b="1" kern="1200" dirty="0">
                        <a:solidFill>
                          <a:schemeClr val="tx1"/>
                        </a:solidFill>
                        <a:latin typeface="Abadi" panose="020B0604020104020204" pitchFamily="34" charset="0"/>
                        <a:ea typeface="+mn-ea"/>
                        <a:cs typeface="+mn-cs"/>
                      </a:endParaRPr>
                    </a:p>
                  </a:txBody>
                  <a:tcPr>
                    <a:solidFill>
                      <a:schemeClr val="bg2">
                        <a:lumMod val="9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algn="l" defTabSz="914400" rtl="0" eaLnBrk="1" latinLnBrk="0" hangingPunct="1"/>
                      <a:r>
                        <a:rPr lang="en-GB" sz="800" b="1" kern="1200" dirty="0">
                          <a:solidFill>
                            <a:schemeClr val="tx1"/>
                          </a:solidFill>
                          <a:latin typeface="Biome Light" panose="020B0303030204020804" pitchFamily="34" charset="0"/>
                          <a:ea typeface="+mn-ea"/>
                          <a:cs typeface="Biome Light" panose="020B0303030204020804" pitchFamily="34" charset="0"/>
                        </a:rPr>
                        <a:t>Could you give us some guidance as what would be defined as allowable and not-allowable. E.g., What is considered allowable or not allowable in the context of each discipline e.g., Hospitals, Medicines, GP’s Optometrists, Physio’s etc</a:t>
                      </a:r>
                      <a:endParaRPr lang="en-ZA" sz="8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800" b="1" dirty="0">
                          <a:latin typeface="Biome Light" panose="020B0303030204020804" pitchFamily="34" charset="0"/>
                          <a:cs typeface="Biome Light" panose="020B0303030204020804" pitchFamily="34" charset="0"/>
                        </a:rPr>
                        <a:t>Allowable Expenses are:</a:t>
                      </a:r>
                    </a:p>
                    <a:p>
                      <a:r>
                        <a:rPr lang="en-GB" sz="800" b="1" dirty="0">
                          <a:latin typeface="Biome Light" panose="020B0303030204020804" pitchFamily="34" charset="0"/>
                          <a:cs typeface="Biome Light" panose="020B0303030204020804" pitchFamily="34" charset="0"/>
                        </a:rPr>
                        <a:t>A: Any amounts (other than amounts recoverable by a person or his or her spouse) which were paid by the person during the year of assessment to any duly registered—</a:t>
                      </a:r>
                    </a:p>
                    <a:p>
                      <a:r>
                        <a:rPr lang="en-GB" sz="800" b="1" dirty="0">
                          <a:latin typeface="Biome Light" panose="020B0303030204020804" pitchFamily="34" charset="0"/>
                          <a:cs typeface="Biome Light" panose="020B0303030204020804" pitchFamily="34" charset="0"/>
                        </a:rPr>
                        <a:t>(iv). medical practitioner, dentist, optometrist, homeopath, naturopath, osteopath, herbalist, physiotherapist, chiropractor or orthopaedist for professional services rendered or medicines supplied to the person or any dependant of the person;</a:t>
                      </a:r>
                    </a:p>
                    <a:p>
                      <a:r>
                        <a:rPr lang="en-GB" sz="800" b="1" dirty="0">
                          <a:latin typeface="Biome Light" panose="020B0303030204020804" pitchFamily="34" charset="0"/>
                          <a:cs typeface="Biome Light" panose="020B0303030204020804" pitchFamily="34" charset="0"/>
                        </a:rPr>
                        <a:t>(v). nursing home or hospital or any duly registered or enrolled nurse, midwife or nursing assistant (or to any nursing agency in respect of the services of such a nurse, midwife or nursing assistant) in respect of the illness or confinement of the person or any dependant of the person; or</a:t>
                      </a:r>
                    </a:p>
                    <a:p>
                      <a:r>
                        <a:rPr lang="en-GB" sz="800" b="1" dirty="0">
                          <a:latin typeface="Biome Light" panose="020B0303030204020804" pitchFamily="34" charset="0"/>
                          <a:cs typeface="Biome Light" panose="020B0303030204020804" pitchFamily="34" charset="0"/>
                        </a:rPr>
                        <a:t>(vi). pharmacist for medicines supplied on the prescription of any person mentioned in subparagraph (i) for the person or any dependant of the person;</a:t>
                      </a:r>
                    </a:p>
                    <a:p>
                      <a:endParaRPr lang="en-GB" sz="800" b="1" dirty="0">
                        <a:latin typeface="Biome Light" panose="020B0303030204020804" pitchFamily="34" charset="0"/>
                        <a:cs typeface="Biome Light" panose="020B0303030204020804" pitchFamily="34" charset="0"/>
                      </a:endParaRPr>
                    </a:p>
                    <a:p>
                      <a:r>
                        <a:rPr lang="en-GB" sz="800" b="1" dirty="0">
                          <a:latin typeface="Biome Light" panose="020B0303030204020804" pitchFamily="34" charset="0"/>
                          <a:cs typeface="Biome Light" panose="020B0303030204020804" pitchFamily="34" charset="0"/>
                        </a:rPr>
                        <a:t>B: Any amounts (other than amounts recoverable by a person or his or her spouse) which were paid by the person during the year of assessment in respect of expenditure incurred outside the Republic on services rendered or medicines supplied to the person or any dependant of the person, and which are substantially like the services and medicines contemplated in paragraph (a); and</a:t>
                      </a:r>
                    </a:p>
                    <a:p>
                      <a:endParaRPr lang="en-GB" sz="800" b="1" dirty="0">
                        <a:latin typeface="Biome Light" panose="020B0303030204020804" pitchFamily="34" charset="0"/>
                        <a:cs typeface="Biome Light" panose="020B0303030204020804" pitchFamily="34" charset="0"/>
                      </a:endParaRPr>
                    </a:p>
                    <a:p>
                      <a:r>
                        <a:rPr lang="en-GB" sz="800" b="1" dirty="0">
                          <a:latin typeface="Biome Light" panose="020B0303030204020804" pitchFamily="34" charset="0"/>
                          <a:cs typeface="Biome Light" panose="020B0303030204020804" pitchFamily="34" charset="0"/>
                        </a:rPr>
                        <a:t>C: Any expenditure that is prescribed by the Commissioner (other than expenditure recoverable by a person or his or her spouse) necessarily incurred and paid by the person during the year of assessment in consequence of any physical impairment or disability suffered by the person or any dependant of the person.</a:t>
                      </a:r>
                    </a:p>
                    <a:p>
                      <a:endParaRPr lang="en-GB" sz="800" b="1" dirty="0">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Non- allowable Expenses are:</a:t>
                      </a:r>
                    </a:p>
                    <a:p>
                      <a:r>
                        <a:rPr lang="en-GB" sz="800" b="1" dirty="0">
                          <a:latin typeface="Biome Light" panose="020B0303030204020804" pitchFamily="34" charset="0"/>
                          <a:cs typeface="Biome Light" panose="020B0303030204020804" pitchFamily="34" charset="0"/>
                        </a:rPr>
                        <a:t>Any expense paid by a duly registered medical scheme that does not fall into “Allowable expenses”.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5215013"/>
                  </a:ext>
                </a:extLst>
              </a:tr>
            </a:tbl>
          </a:graphicData>
        </a:graphic>
      </p:graphicFrame>
    </p:spTree>
    <p:extLst>
      <p:ext uri="{BB962C8B-B14F-4D97-AF65-F5344CB8AC3E}">
        <p14:creationId xmlns:p14="http://schemas.microsoft.com/office/powerpoint/2010/main" val="1268982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576F2-ED9C-17F8-4AFC-D7D70A5CB26F}"/>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10A94511-B99B-7453-46AD-48BB56FF6405}"/>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4 of 7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BB3210D1-7DD6-67D1-8ED4-D5A80A090CF9}"/>
              </a:ext>
            </a:extLst>
          </p:cNvPr>
          <p:cNvGraphicFramePr>
            <a:graphicFrameLocks noGrp="1"/>
          </p:cNvGraphicFramePr>
          <p:nvPr>
            <p:extLst>
              <p:ext uri="{D42A27DB-BD31-4B8C-83A1-F6EECF244321}">
                <p14:modId xmlns:p14="http://schemas.microsoft.com/office/powerpoint/2010/main" val="897046510"/>
              </p:ext>
            </p:extLst>
          </p:nvPr>
        </p:nvGraphicFramePr>
        <p:xfrm>
          <a:off x="565941" y="465757"/>
          <a:ext cx="11052001" cy="5190372"/>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rowSpan="8">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5:</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Disability Information on Principal Member and Dependants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Will SARS be able to supply the medical scheme with a list pertaining to taxpayers on their scheme that has claimed utilizing the IT-DDR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dk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No, SARS will not provide Medical Schemes with taxpayers’ tax information (in terms of </a:t>
                      </a:r>
                      <a:r>
                        <a:rPr lang="en-GB" sz="800" b="1" i="1" dirty="0">
                          <a:latin typeface="Biome Light" panose="020B0303030204020804" pitchFamily="34" charset="0"/>
                          <a:cs typeface="Biome Light" panose="020B0303030204020804" pitchFamily="34" charset="0"/>
                        </a:rPr>
                        <a:t>Chapter 6 of the Tax Administration Act No.28 of 2011).</a:t>
                      </a:r>
                      <a:endParaRPr lang="en-ZA" sz="800" b="1" i="1" dirty="0">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62638128"/>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We have removed Presbycusis (H91.1), as this is hearing loss due to age and not a disability per se. Would a member still be able to claim for medical expenses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It does not matter what causes the disability (it could be age, an accident, genetics, or underlying debilitating medical condition, etc.). If a medical practitioner diagnoses via the ITR-DD that the person has a “moderate to severe” disability affecting their ability to perform daily functions, and it has lasted or has a prognosis of lasting more than a year, that person will be classified as a person with a “disability” as defined and may claim expenses in the prescribed list that are necessarily incurred and paid in relation to that disability.</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7327783"/>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if the members have more than one disability?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Then all the applicable disabilities that the Principal Member or Dependent has will be selected. </a:t>
                      </a:r>
                      <a:r>
                        <a:rPr lang="en-GB" sz="800" b="1" i="1" dirty="0">
                          <a:latin typeface="Biome Light" panose="020B0303030204020804" pitchFamily="34" charset="0"/>
                          <a:cs typeface="Biome Light" panose="020B0303030204020804" pitchFamily="34" charset="0"/>
                        </a:rPr>
                        <a:t>Fields 191 – 265 </a:t>
                      </a:r>
                      <a:r>
                        <a:rPr lang="en-GB" sz="800" b="1" dirty="0">
                          <a:latin typeface="Biome Light" panose="020B0303030204020804" pitchFamily="34" charset="0"/>
                          <a:cs typeface="Biome Light" panose="020B0303030204020804" pitchFamily="34" charset="0"/>
                        </a:rPr>
                        <a:t>carters for Principal Member disability type under the Principal Member Disability Information record and</a:t>
                      </a:r>
                      <a:r>
                        <a:rPr lang="en-GB" sz="800" b="1" i="1" dirty="0">
                          <a:latin typeface="Biome Light" panose="020B0303030204020804" pitchFamily="34" charset="0"/>
                          <a:cs typeface="Biome Light" panose="020B0303030204020804" pitchFamily="34" charset="0"/>
                        </a:rPr>
                        <a:t> fields 216 – 270 </a:t>
                      </a:r>
                      <a:r>
                        <a:rPr lang="en-GB" sz="800" b="1" dirty="0">
                          <a:latin typeface="Biome Light" panose="020B0303030204020804" pitchFamily="34" charset="0"/>
                          <a:cs typeface="Biome Light" panose="020B0303030204020804" pitchFamily="34" charset="0"/>
                        </a:rPr>
                        <a:t>for Dependent disability types under the Principal Member Disability Information record.</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8710427"/>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Does the medical aid need to report on disability cases as we pay for medical treatment and not manage any disabilities.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Yes, you will have to report on the nature, type, period etc. as stipulated in the BRS. The rationale is that if you are treating a disability as stated, you should have the details on it. But if you currently don’t have the data then  “N” will be selected for the </a:t>
                      </a:r>
                      <a:r>
                        <a:rPr lang="en-GB" sz="800" b="1" i="1" dirty="0">
                          <a:latin typeface="Biome Light" panose="020B0303030204020804" pitchFamily="34" charset="0"/>
                          <a:cs typeface="Biome Light" panose="020B0303030204020804" pitchFamily="34" charset="0"/>
                        </a:rPr>
                        <a:t>Principal Member and Dependent Disability Indicators (Fields 182 and 206</a:t>
                      </a:r>
                      <a:r>
                        <a:rPr lang="en-GB" sz="800" b="1" dirty="0">
                          <a:latin typeface="Biome Light" panose="020B0303030204020804" pitchFamily="34" charset="0"/>
                          <a:cs typeface="Biome Light" panose="020B0303030204020804" pitchFamily="34" charset="0"/>
                        </a:rPr>
                        <a:t>).</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4008884"/>
                  </a:ext>
                </a:extLst>
              </a:tr>
              <a:tr h="336263">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Is there a list of specific conditions/diagnoses that SARS consider as disabilities or is there a guideline for this?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The disability categories are listed in </a:t>
                      </a:r>
                      <a:r>
                        <a:rPr lang="en-GB" sz="800" b="1" i="1" dirty="0">
                          <a:latin typeface="Biome Light" panose="020B0303030204020804" pitchFamily="34" charset="0"/>
                          <a:cs typeface="Biome Light" panose="020B0303030204020804" pitchFamily="34" charset="0"/>
                        </a:rPr>
                        <a:t>Appendix C </a:t>
                      </a:r>
                      <a:r>
                        <a:rPr lang="en-GB" sz="800" b="1" dirty="0">
                          <a:latin typeface="Biome Light" panose="020B0303030204020804" pitchFamily="34" charset="0"/>
                          <a:cs typeface="Biome Light" panose="020B0303030204020804" pitchFamily="34" charset="0"/>
                        </a:rPr>
                        <a:t>of the External MSC BRS, which were traditionally covered as part of the ITR-DD form.</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229185460"/>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is meant by…To do away with the ITR-DD form process?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It means that Medical Schemes will start providing SARS with the Disability Information for Principal Members and their Dependents enabling us not to request the taxpayers to submit the ITR-DD forms. This will ease the administrative burden placed on taxpayers.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62069170"/>
                  </a:ext>
                </a:extLst>
              </a:tr>
              <a:tr h="408407">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Will the ITR-DD form be removed from the SARS website?</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No, we still have taxpayers that are not utilizing the services of Medical Schemes, so it needs to be available for them.</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26069068"/>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If a person is disabled with no medical aid how will SARS retrieve information if member is a taxpayer?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We will use the ITR-DD form process for taxpayers without Medical Schemes.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718028900"/>
                  </a:ext>
                </a:extLst>
              </a:tr>
            </a:tbl>
          </a:graphicData>
        </a:graphic>
      </p:graphicFrame>
    </p:spTree>
    <p:extLst>
      <p:ext uri="{BB962C8B-B14F-4D97-AF65-F5344CB8AC3E}">
        <p14:creationId xmlns:p14="http://schemas.microsoft.com/office/powerpoint/2010/main" val="95415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07484-F6DE-7B0F-BC8A-600A5A3F1B5A}"/>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7874DF18-1EE3-3420-483E-296B9D238ED6}"/>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5 of 7</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27118C59-23AD-A2B3-DADB-C0E9444ECD39}"/>
              </a:ext>
            </a:extLst>
          </p:cNvPr>
          <p:cNvGraphicFramePr>
            <a:graphicFrameLocks noGrp="1"/>
          </p:cNvGraphicFramePr>
          <p:nvPr>
            <p:extLst>
              <p:ext uri="{D42A27DB-BD31-4B8C-83A1-F6EECF244321}">
                <p14:modId xmlns:p14="http://schemas.microsoft.com/office/powerpoint/2010/main" val="2775422048"/>
              </p:ext>
            </p:extLst>
          </p:nvPr>
        </p:nvGraphicFramePr>
        <p:xfrm>
          <a:off x="565941" y="465757"/>
          <a:ext cx="11052001" cy="5238182"/>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row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000" b="1" dirty="0">
                          <a:solidFill>
                            <a:schemeClr val="tx1"/>
                          </a:solidFill>
                          <a:latin typeface="Biome Light" panose="020B0303030204020804" pitchFamily="34" charset="0"/>
                          <a:cs typeface="Biome Light" panose="020B0303030204020804" pitchFamily="34" charset="0"/>
                        </a:rPr>
                        <a:t>CATEGORY 5:</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Disability Information on Principal Member and Dependants (continues)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Despite the notes under Part B - Medical Practitioner Requirements, the file format does not seem to cater for multiple ITR-DD forms submitted by multiple doctors in the case of the patient having multiple disabilities. How will that work?</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If the Principal Member and their dependents have multiple disabilities, you will be able to provide us with such information under fields (191, 261 – 265 for Principal Member) and 216, 266 – 267 for Dependents)..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162638128"/>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The ITR-DD form does not indicate any mandatory fields or validation., how will this work?</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Medical schemes will not be using the ITR-DD form anymore. Focus should be on the Disability Information records for Principal Members and Dependents as listed in the external MSC BRS.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7327783"/>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ITR-DD form, - Does SARS expect the medical aids to adopt a similar form to collect the necessary information, if SARS is going to do away with the form?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Medical Schemes are going to use the Principal Member Disability Information and Dependent Disability Information records as listed in the MSC external BRS. No new form will be expected from Medical Schemes.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8710427"/>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needs to happen if a taxpayer has different disabilities and medical practitioners for each disability?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1. If a taxpayer has </a:t>
                      </a:r>
                      <a:r>
                        <a:rPr lang="en-GB" sz="800" b="1" i="1" dirty="0">
                          <a:latin typeface="Biome Light" panose="020B0303030204020804" pitchFamily="34" charset="0"/>
                          <a:cs typeface="Biome Light" panose="020B0303030204020804" pitchFamily="34" charset="0"/>
                        </a:rPr>
                        <a:t>multiple disabilities both disabilities are temporary</a:t>
                      </a:r>
                      <a:r>
                        <a:rPr lang="en-GB" sz="800" b="1" dirty="0">
                          <a:latin typeface="Biome Light" panose="020B0303030204020804" pitchFamily="34" charset="0"/>
                          <a:cs typeface="Biome Light" panose="020B0303030204020804" pitchFamily="34" charset="0"/>
                        </a:rPr>
                        <a:t>, then: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nature to be selected will be temporary,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limitation to be selected will be mild,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start date will be of the temporary disability that will end in that reporting period not carry over to the next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end date will be of the temporary disability that will end in that reporting period not carry over to the next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disability Ended During Reporting Period  Indicator will be of the temporary disability that will end in that reporting period not carry over to the next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medical practitioner details will be of the temporary disability that will end in that reporting period not carry over to the next reporting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2. If a taxpayer </a:t>
                      </a:r>
                      <a:r>
                        <a:rPr lang="en-GB" sz="800" b="1" i="1" dirty="0">
                          <a:latin typeface="Biome Light" panose="020B0303030204020804" pitchFamily="34" charset="0"/>
                          <a:cs typeface="Biome Light" panose="020B0303030204020804" pitchFamily="34" charset="0"/>
                        </a:rPr>
                        <a:t>multiple disabilities, both temporary and permanent</a:t>
                      </a:r>
                      <a:r>
                        <a:rPr lang="en-GB" sz="800" b="1" dirty="0">
                          <a:latin typeface="Biome Light" panose="020B0303030204020804" pitchFamily="34" charset="0"/>
                          <a:cs typeface="Biome Light" panose="020B03030302040208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nature to be selected will be permanent (as the permanent disability will aways be on taxpayer’s record),,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limitation to be selected will be moderate to severe,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start date will be of the permanent disability that will end in that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end date will be of the temporary disability that will end in that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reporting disability Ended During Reporting Period  Indicator will be of the temporary disability that will end in that reporting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medical practitioner details will be of the permanent disability that will end in that reporting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4008884"/>
                  </a:ext>
                </a:extLst>
              </a:tr>
            </a:tbl>
          </a:graphicData>
        </a:graphic>
      </p:graphicFrame>
    </p:spTree>
    <p:extLst>
      <p:ext uri="{BB962C8B-B14F-4D97-AF65-F5344CB8AC3E}">
        <p14:creationId xmlns:p14="http://schemas.microsoft.com/office/powerpoint/2010/main" val="290267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BFF45-61F3-B30A-3DF4-5F659F4F6D0D}"/>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111D1542-95B1-0029-04DA-7DC4E0859BFA}"/>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6 of 7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23D8C2D9-7840-AEE4-AC93-A93BA7DBF53E}"/>
              </a:ext>
            </a:extLst>
          </p:cNvPr>
          <p:cNvGraphicFramePr>
            <a:graphicFrameLocks noGrp="1"/>
          </p:cNvGraphicFramePr>
          <p:nvPr>
            <p:extLst>
              <p:ext uri="{D42A27DB-BD31-4B8C-83A1-F6EECF244321}">
                <p14:modId xmlns:p14="http://schemas.microsoft.com/office/powerpoint/2010/main" val="2462450252"/>
              </p:ext>
            </p:extLst>
          </p:nvPr>
        </p:nvGraphicFramePr>
        <p:xfrm>
          <a:off x="565941" y="465757"/>
          <a:ext cx="11052001" cy="5345108"/>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a:txBody>
                    <a:bodyPr/>
                    <a:lstStyle/>
                    <a:p>
                      <a:r>
                        <a:rPr lang="en-GB" sz="1000" b="1" dirty="0">
                          <a:solidFill>
                            <a:schemeClr val="tx1"/>
                          </a:solidFill>
                          <a:latin typeface="Biome Light" panose="020B0303030204020804" pitchFamily="34" charset="0"/>
                          <a:cs typeface="Biome Light" panose="020B0303030204020804" pitchFamily="34" charset="0"/>
                        </a:rPr>
                        <a:t>CATEGORY 5:</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Disability Information on Principal Member and Dependants (continues)</a:t>
                      </a:r>
                    </a:p>
                    <a:p>
                      <a:pPr marL="0" algn="l" defTabSz="914400" rtl="0" eaLnBrk="1" latinLnBrk="0" hangingPunct="1"/>
                      <a:endParaRPr lang="en-GB" sz="9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needs to happen if a taxpayer has different disabilities and medical practitioners for each disability?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3. If a taxpayer has </a:t>
                      </a:r>
                      <a:r>
                        <a:rPr lang="en-GB" sz="800" b="1" i="1" dirty="0">
                          <a:latin typeface="Biome Light" panose="020B0303030204020804" pitchFamily="34" charset="0"/>
                          <a:cs typeface="Biome Light" panose="020B0303030204020804" pitchFamily="34" charset="0"/>
                        </a:rPr>
                        <a:t>multiple disabilities both disabilities are permanent</a:t>
                      </a:r>
                      <a:r>
                        <a:rPr lang="en-GB" sz="800" b="1" dirty="0">
                          <a:latin typeface="Biome Light" panose="020B0303030204020804" pitchFamily="34" charset="0"/>
                          <a:cs typeface="Biome Light" panose="020B03030302040208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nature to be selected will be permanent,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limitation to be selected will be moderate to severe,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start date will be of the latest diagnosed disability,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end date will not be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disability Ended During Reporting Period  Indicator will not be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The medical practitioner details will be of the latest diagnosed disability.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84008884"/>
                  </a:ext>
                </a:extLst>
              </a:tr>
              <a:tr h="489278">
                <a:tc rowSpan="7">
                  <a:txBody>
                    <a:bodyPr/>
                    <a:lstStyle/>
                    <a:p>
                      <a:r>
                        <a:rPr lang="en-GB" sz="1000" b="1" dirty="0">
                          <a:solidFill>
                            <a:schemeClr val="tx1"/>
                          </a:solidFill>
                          <a:latin typeface="Biome Light" panose="020B0303030204020804" pitchFamily="34" charset="0"/>
                          <a:cs typeface="Biome Light" panose="020B0303030204020804" pitchFamily="34" charset="0"/>
                        </a:rPr>
                        <a:t>CATEGORY 6:</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Various questions  related to Schemes’ reporting</a:t>
                      </a:r>
                    </a:p>
                    <a:p>
                      <a:pPr marL="0" algn="l" defTabSz="914400" rtl="0" eaLnBrk="1" latinLnBrk="0" hangingPunct="1"/>
                      <a:endParaRPr lang="en-GB" sz="9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Do we need to carry any of the new spec changes on the tax certificate?</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Yes,, allowable expenses  </a:t>
                      </a:r>
                      <a:r>
                        <a:rPr lang="en-GB" sz="800" b="1" i="1" dirty="0">
                          <a:latin typeface="Biome Light" panose="020B0303030204020804" pitchFamily="34" charset="0"/>
                          <a:cs typeface="Biome Light" panose="020B0303030204020804" pitchFamily="34" charset="0"/>
                        </a:rPr>
                        <a:t>(4020) </a:t>
                      </a:r>
                      <a:r>
                        <a:rPr lang="en-GB" sz="800" b="1" dirty="0">
                          <a:latin typeface="Biome Light" panose="020B0303030204020804" pitchFamily="34" charset="0"/>
                          <a:cs typeface="Biome Light" panose="020B0303030204020804" pitchFamily="34" charset="0"/>
                        </a:rPr>
                        <a:t>and non-allowable expenses  </a:t>
                      </a:r>
                      <a:r>
                        <a:rPr lang="en-GB" sz="800" b="1" i="1" dirty="0">
                          <a:latin typeface="Biome Light" panose="020B0303030204020804" pitchFamily="34" charset="0"/>
                          <a:cs typeface="Biome Light" panose="020B0303030204020804" pitchFamily="34" charset="0"/>
                        </a:rPr>
                        <a:t>(4057) </a:t>
                      </a:r>
                      <a:r>
                        <a:rPr lang="en-GB" sz="800" b="1" dirty="0">
                          <a:latin typeface="Biome Light" panose="020B0303030204020804" pitchFamily="34" charset="0"/>
                          <a:cs typeface="Biome Light" panose="020B0303030204020804" pitchFamily="34" charset="0"/>
                        </a:rPr>
                        <a:t>should be split.</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649327292"/>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As per the new instructions do we need to submit bi-annually or only in March annually?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The reporting periods have not changed, data is still required to be submitted bi-annually and annually as stipulated in the Government </a:t>
                      </a:r>
                      <a:r>
                        <a:rPr lang="en-GB" sz="800" b="1">
                          <a:latin typeface="Biome Light" panose="020B0303030204020804" pitchFamily="34" charset="0"/>
                          <a:cs typeface="Biome Light" panose="020B0303030204020804" pitchFamily="34" charset="0"/>
                        </a:rPr>
                        <a:t>Gazette 48867.</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15974597"/>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How do you wish to advise on exclusions as this varies annually (our year runs from Jan to Dec) and there may be a difference in the Jan and Feb exclusions?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The submission/reporting periods are not changing but remain As –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3rd party data comes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Period interim 06 (June), filing period is Sept to Oct.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Full period submission, which is 12 months data, filing period is April to May.</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276660946"/>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By implementing the MSC September 2024 requirements, does this mean that when NHI comes into effect tax credits will not be affected, was there future planning?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This will be communicated once National Treasury  confirms the way forward. </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573895565"/>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is the definition of Monthly Capped Amount?</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Monthly capped amount refers to the amount used to correctly allow/calculate the number of dependents based on the prescribed amount/rates published by the Minister of Finance (we have kept this only for audit trail in case anyone wants to make corrections to a previous submission. It is only applicable until 2010 year of assessment; therefore, you don’t have to worry much about this record for future submissions).</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77054826"/>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What specifies Person or Non-Person under “Nature of Person”?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A Person = Individual and Non-Person = Company, Fund, Club etc.</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74370791"/>
                  </a:ext>
                </a:extLst>
              </a:tr>
              <a:tr h="378050">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Can you please elaborate on the Total Number of Dependents Indicator  field?</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Total Number of Dependents Indicator (Field 74) is MANDATORY therefore it cannot be left blank. </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601899759"/>
                  </a:ext>
                </a:extLst>
              </a:tr>
            </a:tbl>
          </a:graphicData>
        </a:graphic>
      </p:graphicFrame>
    </p:spTree>
    <p:extLst>
      <p:ext uri="{BB962C8B-B14F-4D97-AF65-F5344CB8AC3E}">
        <p14:creationId xmlns:p14="http://schemas.microsoft.com/office/powerpoint/2010/main" val="143555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B5BBF-E36A-41DA-5C94-63E49664E138}"/>
            </a:ext>
          </a:extLst>
        </p:cNvPr>
        <p:cNvGrpSpPr/>
        <p:nvPr/>
      </p:nvGrpSpPr>
      <p:grpSpPr>
        <a:xfrm>
          <a:off x="0" y="0"/>
          <a:ext cx="0" cy="0"/>
          <a:chOff x="0" y="0"/>
          <a:chExt cx="0" cy="0"/>
        </a:xfrm>
      </p:grpSpPr>
      <p:sp>
        <p:nvSpPr>
          <p:cNvPr id="140" name="Google Shape;1324;p39">
            <a:extLst>
              <a:ext uri="{FF2B5EF4-FFF2-40B4-BE49-F238E27FC236}">
                <a16:creationId xmlns:a16="http://schemas.microsoft.com/office/drawing/2014/main" id="{45E2E538-E876-0CFA-DA22-70767CAD32EE}"/>
              </a:ext>
            </a:extLst>
          </p:cNvPr>
          <p:cNvSpPr txBox="1"/>
          <p:nvPr/>
        </p:nvSpPr>
        <p:spPr>
          <a:xfrm>
            <a:off x="565729" y="94827"/>
            <a:ext cx="11060541" cy="327725"/>
          </a:xfrm>
          <a:prstGeom prst="rect">
            <a:avLst/>
          </a:prstGeom>
          <a:solidFill>
            <a:srgbClr val="008080"/>
          </a:solidFill>
          <a:ln>
            <a:noFill/>
          </a:ln>
        </p:spPr>
        <p:txBody>
          <a:bodyPr spcFirstLastPara="1" wrap="square" lIns="91425" tIns="91425" rIns="91425" bIns="91425" anchor="ctr" anchorCtr="0">
            <a:noAutofit/>
          </a:bodyPr>
          <a:lstStyle/>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Due to the proposed new requirements, new sections and changes to existing sections of the external Medical Scheme Contributions BRS have been added.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Newly Added Sections:</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disability data  </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disability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financial data</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Frequently Asked Questions Part 7 of 7</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Fund entity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Principal member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Dependent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Person paying account demographic data</a:t>
            </a: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File trailer</a:t>
            </a:r>
          </a:p>
          <a:p>
            <a:pPr algn="ctr" defTabSz="914400">
              <a:buClr>
                <a:srgbClr val="000000"/>
              </a:buClr>
            </a:pPr>
            <a:endParaRPr lang="en-GB" sz="1600" b="1" kern="0" dirty="0">
              <a:solidFill>
                <a:srgbClr val="FFFFFF"/>
              </a:solidFill>
              <a:latin typeface="Aptos" panose="020B0004020202020204" pitchFamily="34" charset="0"/>
              <a:cs typeface="Calibri" panose="020F0502020204030204" pitchFamily="34" charset="0"/>
            </a:endParaRPr>
          </a:p>
          <a:p>
            <a:pPr algn="ctr" defTabSz="914400">
              <a:buClr>
                <a:srgbClr val="000000"/>
              </a:buClr>
            </a:pPr>
            <a:r>
              <a:rPr lang="en-GB" sz="1600" b="1" kern="0" dirty="0">
                <a:solidFill>
                  <a:srgbClr val="FFFFFF"/>
                </a:solidFill>
                <a:latin typeface="Aptos" panose="020B0004020202020204" pitchFamily="34" charset="0"/>
                <a:cs typeface="Calibri" panose="020F0502020204030204" pitchFamily="34" charset="0"/>
              </a:rPr>
              <a:t>Slides 8 – 11 give a view of the newly added and amended sections with their associated fields. </a:t>
            </a:r>
          </a:p>
        </p:txBody>
      </p:sp>
      <p:graphicFrame>
        <p:nvGraphicFramePr>
          <p:cNvPr id="11" name="Table 10">
            <a:extLst>
              <a:ext uri="{FF2B5EF4-FFF2-40B4-BE49-F238E27FC236}">
                <a16:creationId xmlns:a16="http://schemas.microsoft.com/office/drawing/2014/main" id="{3BE00E46-D1B3-FFC2-3D91-1B52DB34F70E}"/>
              </a:ext>
            </a:extLst>
          </p:cNvPr>
          <p:cNvGraphicFramePr>
            <a:graphicFrameLocks noGrp="1"/>
          </p:cNvGraphicFramePr>
          <p:nvPr>
            <p:extLst>
              <p:ext uri="{D42A27DB-BD31-4B8C-83A1-F6EECF244321}">
                <p14:modId xmlns:p14="http://schemas.microsoft.com/office/powerpoint/2010/main" val="4042252269"/>
              </p:ext>
            </p:extLst>
          </p:nvPr>
        </p:nvGraphicFramePr>
        <p:xfrm>
          <a:off x="565941" y="465757"/>
          <a:ext cx="11052001" cy="2430826"/>
        </p:xfrm>
        <a:graphic>
          <a:graphicData uri="http://schemas.openxmlformats.org/drawingml/2006/table">
            <a:tbl>
              <a:tblPr firstRow="1" bandRow="1"/>
              <a:tblGrid>
                <a:gridCol w="3049875">
                  <a:extLst>
                    <a:ext uri="{9D8B030D-6E8A-4147-A177-3AD203B41FA5}">
                      <a16:colId xmlns:a16="http://schemas.microsoft.com/office/drawing/2014/main" val="2803539829"/>
                    </a:ext>
                  </a:extLst>
                </a:gridCol>
                <a:gridCol w="3910344">
                  <a:extLst>
                    <a:ext uri="{9D8B030D-6E8A-4147-A177-3AD203B41FA5}">
                      <a16:colId xmlns:a16="http://schemas.microsoft.com/office/drawing/2014/main" val="2600943850"/>
                    </a:ext>
                  </a:extLst>
                </a:gridCol>
                <a:gridCol w="4091782">
                  <a:extLst>
                    <a:ext uri="{9D8B030D-6E8A-4147-A177-3AD203B41FA5}">
                      <a16:colId xmlns:a16="http://schemas.microsoft.com/office/drawing/2014/main" val="576628491"/>
                    </a:ext>
                  </a:extLst>
                </a:gridCol>
              </a:tblGrid>
              <a:tr h="41914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ZA" sz="1000" b="1" dirty="0">
                          <a:solidFill>
                            <a:schemeClr val="tx1"/>
                          </a:solidFill>
                          <a:latin typeface="Biome Light" panose="020B0303030204020804" pitchFamily="34" charset="0"/>
                          <a:cs typeface="Biome Light" panose="020B0303030204020804" pitchFamily="34" charset="0"/>
                        </a:rPr>
                        <a:t>QUESTIONS</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dirty="0">
                          <a:latin typeface="Biome Light" panose="020B0303030204020804" pitchFamily="34" charset="0"/>
                          <a:cs typeface="Biome Light" panose="020B0303030204020804" pitchFamily="34" charset="0"/>
                        </a:rPr>
                        <a:t>QUESTION</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ZA" sz="1000" b="1" kern="1200" dirty="0">
                          <a:solidFill>
                            <a:schemeClr val="lt1"/>
                          </a:solidFill>
                          <a:latin typeface="Biome Light" panose="020B0303030204020804" pitchFamily="34" charset="0"/>
                          <a:ea typeface="+mn-ea"/>
                          <a:cs typeface="Biome Light" panose="020B0303030204020804" pitchFamily="34" charset="0"/>
                        </a:rPr>
                        <a:t>ANSWER </a:t>
                      </a:r>
                    </a:p>
                    <a:p>
                      <a:pPr algn="ctr"/>
                      <a:endParaRPr lang="en-ZA" sz="10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8317033"/>
                  </a:ext>
                </a:extLst>
              </a:tr>
              <a:tr h="489278">
                <a:tc rowSpan="2">
                  <a:txBody>
                    <a:bodyPr/>
                    <a:lstStyle/>
                    <a:p>
                      <a:r>
                        <a:rPr lang="en-GB" sz="1000" b="1" dirty="0">
                          <a:solidFill>
                            <a:schemeClr val="tx1"/>
                          </a:solidFill>
                          <a:latin typeface="Biome Light" panose="020B0303030204020804" pitchFamily="34" charset="0"/>
                          <a:cs typeface="Biome Light" panose="020B0303030204020804" pitchFamily="34" charset="0"/>
                        </a:rPr>
                        <a:t>CATEGORY 6:</a:t>
                      </a:r>
                    </a:p>
                    <a:p>
                      <a:pPr marL="0" algn="l" defTabSz="914400" rtl="0" eaLnBrk="1" latinLnBrk="0" hangingPunct="1"/>
                      <a:r>
                        <a:rPr lang="en-GB" sz="900" b="1" kern="1200" dirty="0">
                          <a:solidFill>
                            <a:schemeClr val="tx1"/>
                          </a:solidFill>
                          <a:latin typeface="Biome Light" panose="020B0303030204020804" pitchFamily="34" charset="0"/>
                          <a:ea typeface="+mn-ea"/>
                          <a:cs typeface="Biome Light" panose="020B0303030204020804" pitchFamily="34" charset="0"/>
                        </a:rPr>
                        <a:t>Various questions  related to Schemes’ reporting (continues)</a:t>
                      </a:r>
                    </a:p>
                    <a:p>
                      <a:pPr marL="0" algn="l" defTabSz="914400" rtl="0" eaLnBrk="1" latinLnBrk="0" hangingPunct="1"/>
                      <a:endParaRPr lang="en-GB" sz="900" b="1"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Can you please elaborate on the Total Number of Dependents Indicator  field? </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In simple terms it drives the Dependent Demographic Data record, and this implies that: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When “the total number of dependents indicator” is 0, then there is NO dependent(s) and therefore there will be NO Dependent Demographic Data record and the Principal Member Demographic data </a:t>
                      </a:r>
                      <a:r>
                        <a:rPr lang="en-GB" sz="800" b="1" i="1" dirty="0">
                          <a:latin typeface="Biome Light" panose="020B0303030204020804" pitchFamily="34" charset="0"/>
                          <a:cs typeface="Biome Light" panose="020B0303030204020804" pitchFamily="34" charset="0"/>
                        </a:rPr>
                        <a:t>fields 76 – 76 </a:t>
                      </a:r>
                      <a:r>
                        <a:rPr lang="en-GB" sz="800" b="1" dirty="0">
                          <a:latin typeface="Biome Light" panose="020B0303030204020804" pitchFamily="34" charset="0"/>
                          <a:cs typeface="Biome Light" panose="020B0303030204020804" pitchFamily="34" charset="0"/>
                        </a:rPr>
                        <a:t>will equal to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dirty="0">
                          <a:latin typeface="Biome Light" panose="020B0303030204020804" pitchFamily="34" charset="0"/>
                          <a:cs typeface="Biome Light" panose="020B0303030204020804" pitchFamily="34" charset="0"/>
                        </a:rPr>
                        <a:t>When “the total number of dependents indicator” is 1 or greater, then there is a dependent(s) and therefore there will be a Dependent(s) Demographic Data record and the Principal Member Demographic data </a:t>
                      </a:r>
                      <a:r>
                        <a:rPr lang="en-GB" sz="800" b="1" i="1" dirty="0">
                          <a:latin typeface="Biome Light" panose="020B0303030204020804" pitchFamily="34" charset="0"/>
                          <a:cs typeface="Biome Light" panose="020B0303030204020804" pitchFamily="34" charset="0"/>
                        </a:rPr>
                        <a:t>fields 76 – 76 </a:t>
                      </a:r>
                      <a:r>
                        <a:rPr lang="en-GB" sz="800" b="1" dirty="0">
                          <a:latin typeface="Biome Light" panose="020B0303030204020804" pitchFamily="34" charset="0"/>
                          <a:cs typeface="Biome Light" panose="020B0303030204020804" pitchFamily="34" charset="0"/>
                        </a:rPr>
                        <a:t>will be equal to 2 or greater.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649327292"/>
                  </a:ext>
                </a:extLst>
              </a:tr>
              <a:tr h="489278">
                <a:tc vMerge="1">
                  <a:txBody>
                    <a:bodyPr/>
                    <a:lstStyle/>
                    <a:p>
                      <a:pPr marL="0" algn="l" defTabSz="914400" rtl="0" eaLnBrk="1" latinLnBrk="0" hangingPunct="1"/>
                      <a:endParaRPr lang="en-GB" sz="900" b="0" kern="1200" dirty="0">
                        <a:solidFill>
                          <a:schemeClr val="tx1"/>
                        </a:solidFill>
                        <a:latin typeface="Biome Light" panose="020B0303030204020804" pitchFamily="34" charset="0"/>
                        <a:ea typeface="+mn-ea"/>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latin typeface="Biome Light" panose="020B0303030204020804" pitchFamily="34" charset="0"/>
                          <a:ea typeface="+mn-ea"/>
                          <a:cs typeface="Biome Light" panose="020B0303030204020804" pitchFamily="34" charset="0"/>
                        </a:rPr>
                        <a:t>How does the Dependent Demographic data record work?</a:t>
                      </a: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Biome Light" panose="020B0303030204020804" pitchFamily="34" charset="0"/>
                          <a:cs typeface="Biome Light" panose="020B0303030204020804" pitchFamily="34" charset="0"/>
                        </a:rPr>
                        <a:t>Dependent Demographic data record is ONLY Mandatory when the Total Number of Dependents Indicator, </a:t>
                      </a:r>
                      <a:r>
                        <a:rPr lang="en-GB" sz="800" b="1" i="1" dirty="0">
                          <a:latin typeface="Biome Light" panose="020B0303030204020804" pitchFamily="34" charset="0"/>
                          <a:cs typeface="Biome Light" panose="020B0303030204020804" pitchFamily="34" charset="0"/>
                        </a:rPr>
                        <a:t>Field 74 </a:t>
                      </a:r>
                      <a:r>
                        <a:rPr lang="en-GB" sz="800" b="1" dirty="0">
                          <a:latin typeface="Biome Light" panose="020B0303030204020804" pitchFamily="34" charset="0"/>
                          <a:cs typeface="Biome Light" panose="020B0303030204020804" pitchFamily="34" charset="0"/>
                        </a:rPr>
                        <a:t>is =1 or greater. – Therefore, the record was rejected possibly because a 0 value was captured on </a:t>
                      </a:r>
                      <a:r>
                        <a:rPr lang="en-GB" sz="800" b="1" i="1" dirty="0">
                          <a:latin typeface="Biome Light" panose="020B0303030204020804" pitchFamily="34" charset="0"/>
                          <a:cs typeface="Biome Light" panose="020B0303030204020804" pitchFamily="34" charset="0"/>
                        </a:rPr>
                        <a:t>field 74 </a:t>
                      </a:r>
                      <a:r>
                        <a:rPr lang="en-GB" sz="800" b="1" dirty="0">
                          <a:latin typeface="Biome Light" panose="020B0303030204020804" pitchFamily="34" charset="0"/>
                          <a:cs typeface="Biome Light" panose="020B0303030204020804" pitchFamily="34" charset="0"/>
                        </a:rPr>
                        <a:t>(indicating that there are NO dependent(s)) or nothing was captured. </a:t>
                      </a:r>
                      <a:endParaRPr lang="en-ZA" sz="800" b="1" dirty="0">
                        <a:latin typeface="Biome Light" panose="020B0303030204020804" pitchFamily="34" charset="0"/>
                        <a:cs typeface="Biome Light" panose="020B0303030204020804" pitchFamily="34" charset="0"/>
                      </a:endParaRPr>
                    </a:p>
                  </a:txBody>
                  <a:tcPr>
                    <a:lnL w="28575" cap="flat" cmpd="sng" algn="ctr">
                      <a:solidFill>
                        <a:srgbClr val="5B9BD5">
                          <a:lumMod val="50000"/>
                        </a:srgbClr>
                      </a:solidFill>
                      <a:prstDash val="solid"/>
                      <a:round/>
                      <a:headEnd type="none" w="med" len="med"/>
                      <a:tailEnd type="none" w="med" len="med"/>
                    </a:lnL>
                    <a:lnR w="28575" cap="flat" cmpd="sng" algn="ctr">
                      <a:solidFill>
                        <a:srgbClr val="5B9BD5">
                          <a:lumMod val="50000"/>
                        </a:srgbClr>
                      </a:solidFill>
                      <a:prstDash val="solid"/>
                      <a:round/>
                      <a:headEnd type="none" w="med" len="med"/>
                      <a:tailEnd type="none" w="med" len="med"/>
                    </a:lnR>
                    <a:lnT w="28575" cap="flat" cmpd="sng" algn="ctr">
                      <a:solidFill>
                        <a:srgbClr val="5B9BD5">
                          <a:lumMod val="50000"/>
                        </a:srgbClr>
                      </a:solidFill>
                      <a:prstDash val="solid"/>
                      <a:round/>
                      <a:headEnd type="none" w="med" len="med"/>
                      <a:tailEnd type="none" w="med" len="med"/>
                    </a:lnT>
                    <a:lnB w="28575" cap="flat" cmpd="sng" algn="ctr">
                      <a:solidFill>
                        <a:srgbClr val="5B9BD5">
                          <a:lumMod val="50000"/>
                        </a:srgbClr>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15974597"/>
                  </a:ext>
                </a:extLst>
              </a:tr>
            </a:tbl>
          </a:graphicData>
        </a:graphic>
      </p:graphicFrame>
    </p:spTree>
    <p:extLst>
      <p:ext uri="{BB962C8B-B14F-4D97-AF65-F5344CB8AC3E}">
        <p14:creationId xmlns:p14="http://schemas.microsoft.com/office/powerpoint/2010/main" val="97050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BE48DF-ECE3-4264-B417-0603D002C4FB}">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E82BA9-CFEE-4B89-ABC0-10558B5D991E}">
  <ds:schemaRef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bca26e88-ed85-4ffc-8899-a627d8653918"/>
    <ds:schemaRef ds:uri="http://www.w3.org/XML/1998/namespace"/>
    <ds:schemaRef ds:uri="http://purl.org/dc/dcmitype/"/>
  </ds:schemaRefs>
</ds:datastoreItem>
</file>

<file path=customXml/itemProps3.xml><?xml version="1.0" encoding="utf-8"?>
<ds:datastoreItem xmlns:ds="http://schemas.openxmlformats.org/officeDocument/2006/customXml" ds:itemID="{5ED8F876-E29D-4CA2-88E2-E8C2296651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28771</TotalTime>
  <Words>3712</Words>
  <Application>Microsoft Office PowerPoint</Application>
  <PresentationFormat>Widescreen</PresentationFormat>
  <Paragraphs>276</Paragraphs>
  <Slides>9</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Arial</vt:lpstr>
      <vt:lpstr>Biome Light</vt:lpstr>
      <vt:lpstr>Calibri</vt:lpstr>
      <vt:lpstr>Lato</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Funeka Simelane</dc:creator>
  <cp:lastModifiedBy>Artwell Kunene</cp:lastModifiedBy>
  <cp:revision>536</cp:revision>
  <cp:lastPrinted>2024-07-09T05:48:53Z</cp:lastPrinted>
  <dcterms:created xsi:type="dcterms:W3CDTF">2024-06-13T12:41:53Z</dcterms:created>
  <dcterms:modified xsi:type="dcterms:W3CDTF">2025-03-16T15:34:59Z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