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6" r:id="rId5"/>
  </p:sldMasterIdLst>
  <p:notesMasterIdLst>
    <p:notesMasterId r:id="rId27"/>
  </p:notesMasterIdLst>
  <p:sldIdLst>
    <p:sldId id="256" r:id="rId6"/>
    <p:sldId id="287" r:id="rId7"/>
    <p:sldId id="354" r:id="rId8"/>
    <p:sldId id="331" r:id="rId9"/>
    <p:sldId id="288" r:id="rId10"/>
    <p:sldId id="332" r:id="rId11"/>
    <p:sldId id="333" r:id="rId12"/>
    <p:sldId id="335" r:id="rId13"/>
    <p:sldId id="336" r:id="rId14"/>
    <p:sldId id="346" r:id="rId15"/>
    <p:sldId id="337" r:id="rId16"/>
    <p:sldId id="347" r:id="rId17"/>
    <p:sldId id="348" r:id="rId18"/>
    <p:sldId id="345" r:id="rId19"/>
    <p:sldId id="349" r:id="rId20"/>
    <p:sldId id="350" r:id="rId21"/>
    <p:sldId id="343" r:id="rId22"/>
    <p:sldId id="351" r:id="rId23"/>
    <p:sldId id="352" r:id="rId24"/>
    <p:sldId id="353" r:id="rId25"/>
    <p:sldId id="284" r:id="rId26"/>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FFAA09-10D9-5A6B-E132-515950EAD592}" name="Lijuan Wang" initials="LW" userId="S::lwang@sars.gov.za::72bde0fe-78f8-4df1-a3d3-4698d2d28f19" providerId="AD"/>
  <p188:author id="{42D3FB95-A5DD-3F1D-6061-A85A973CB1B7}" name="Shanitha Ramharak" initials="SR" userId="S::sramharak@sars.gov.za::23eac505-42e4-40e9-927d-a2385b7342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E6E19-2CFC-3F33-D36B-7B9083F2316F}" v="6" dt="2024-07-12T06:01:03.580"/>
    <p1510:client id="{A158C135-02B0-E4C5-EF51-4C07FAA385BF}" v="14" dt="2024-07-11T07:26:52.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95" autoAdjust="0"/>
  </p:normalViewPr>
  <p:slideViewPr>
    <p:cSldViewPr snapToGrid="0">
      <p:cViewPr varScale="1">
        <p:scale>
          <a:sx n="81" d="100"/>
          <a:sy n="81" d="100"/>
        </p:scale>
        <p:origin x="149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7/12/2024</a:t>
            </a:fld>
            <a:endParaRPr lang="en-US"/>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0B2B449-F1C8-6F47-A588-55ED763A9793}" type="slidenum">
              <a:rPr lang="en-US" smtClean="0"/>
              <a:t>2</a:t>
            </a:fld>
            <a:endParaRPr lang="en-US"/>
          </a:p>
        </p:txBody>
      </p:sp>
    </p:spTree>
    <p:extLst>
      <p:ext uri="{BB962C8B-B14F-4D97-AF65-F5344CB8AC3E}">
        <p14:creationId xmlns:p14="http://schemas.microsoft.com/office/powerpoint/2010/main" val="47468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0B2B449-F1C8-6F47-A588-55ED763A9793}" type="slidenum">
              <a:rPr lang="en-US" smtClean="0"/>
              <a:t>12</a:t>
            </a:fld>
            <a:endParaRPr lang="en-US"/>
          </a:p>
        </p:txBody>
      </p:sp>
    </p:spTree>
    <p:extLst>
      <p:ext uri="{BB962C8B-B14F-4D97-AF65-F5344CB8AC3E}">
        <p14:creationId xmlns:p14="http://schemas.microsoft.com/office/powerpoint/2010/main" val="148234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0B2B449-F1C8-6F47-A588-55ED763A9793}" type="slidenum">
              <a:rPr lang="en-US" smtClean="0"/>
              <a:t>13</a:t>
            </a:fld>
            <a:endParaRPr lang="en-US"/>
          </a:p>
        </p:txBody>
      </p:sp>
    </p:spTree>
    <p:extLst>
      <p:ext uri="{BB962C8B-B14F-4D97-AF65-F5344CB8AC3E}">
        <p14:creationId xmlns:p14="http://schemas.microsoft.com/office/powerpoint/2010/main" val="198428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0B2B449-F1C8-6F47-A588-55ED763A9793}" type="slidenum">
              <a:rPr lang="en-US" smtClean="0"/>
              <a:t>14</a:t>
            </a:fld>
            <a:endParaRPr lang="en-US"/>
          </a:p>
        </p:txBody>
      </p:sp>
    </p:spTree>
    <p:extLst>
      <p:ext uri="{BB962C8B-B14F-4D97-AF65-F5344CB8AC3E}">
        <p14:creationId xmlns:p14="http://schemas.microsoft.com/office/powerpoint/2010/main" val="1890560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15</a:t>
            </a:fld>
            <a:endParaRPr lang="en-US"/>
          </a:p>
        </p:txBody>
      </p:sp>
    </p:spTree>
    <p:extLst>
      <p:ext uri="{BB962C8B-B14F-4D97-AF65-F5344CB8AC3E}">
        <p14:creationId xmlns:p14="http://schemas.microsoft.com/office/powerpoint/2010/main" val="109085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16</a:t>
            </a:fld>
            <a:endParaRPr lang="en-US"/>
          </a:p>
        </p:txBody>
      </p:sp>
    </p:spTree>
    <p:extLst>
      <p:ext uri="{BB962C8B-B14F-4D97-AF65-F5344CB8AC3E}">
        <p14:creationId xmlns:p14="http://schemas.microsoft.com/office/powerpoint/2010/main" val="1018418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17</a:t>
            </a:fld>
            <a:endParaRPr lang="en-US"/>
          </a:p>
        </p:txBody>
      </p:sp>
    </p:spTree>
    <p:extLst>
      <p:ext uri="{BB962C8B-B14F-4D97-AF65-F5344CB8AC3E}">
        <p14:creationId xmlns:p14="http://schemas.microsoft.com/office/powerpoint/2010/main" val="421536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0B2B449-F1C8-6F47-A588-55ED763A9793}" type="slidenum">
              <a:rPr lang="en-US" smtClean="0"/>
              <a:t>18</a:t>
            </a:fld>
            <a:endParaRPr lang="en-US"/>
          </a:p>
        </p:txBody>
      </p:sp>
    </p:spTree>
    <p:extLst>
      <p:ext uri="{BB962C8B-B14F-4D97-AF65-F5344CB8AC3E}">
        <p14:creationId xmlns:p14="http://schemas.microsoft.com/office/powerpoint/2010/main" val="278865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19</a:t>
            </a:fld>
            <a:endParaRPr lang="en-US"/>
          </a:p>
        </p:txBody>
      </p:sp>
    </p:spTree>
    <p:extLst>
      <p:ext uri="{BB962C8B-B14F-4D97-AF65-F5344CB8AC3E}">
        <p14:creationId xmlns:p14="http://schemas.microsoft.com/office/powerpoint/2010/main" val="3955253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2B449-F1C8-6F47-A588-55ED763A9793}" type="slidenum">
              <a:rPr lang="en-US" smtClean="0"/>
              <a:t>20</a:t>
            </a:fld>
            <a:endParaRPr lang="en-US"/>
          </a:p>
        </p:txBody>
      </p:sp>
    </p:spTree>
    <p:extLst>
      <p:ext uri="{BB962C8B-B14F-4D97-AF65-F5344CB8AC3E}">
        <p14:creationId xmlns:p14="http://schemas.microsoft.com/office/powerpoint/2010/main" val="209774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0B2B449-F1C8-6F47-A588-55ED763A9793}" type="slidenum">
              <a:rPr lang="en-US" smtClean="0"/>
              <a:t>4</a:t>
            </a:fld>
            <a:endParaRPr lang="en-US"/>
          </a:p>
        </p:txBody>
      </p:sp>
    </p:spTree>
    <p:extLst>
      <p:ext uri="{BB962C8B-B14F-4D97-AF65-F5344CB8AC3E}">
        <p14:creationId xmlns:p14="http://schemas.microsoft.com/office/powerpoint/2010/main" val="168459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0B2B449-F1C8-6F47-A588-55ED763A9793}" type="slidenum">
              <a:rPr lang="en-US" smtClean="0"/>
              <a:t>5</a:t>
            </a:fld>
            <a:endParaRPr lang="en-US"/>
          </a:p>
        </p:txBody>
      </p:sp>
    </p:spTree>
    <p:extLst>
      <p:ext uri="{BB962C8B-B14F-4D97-AF65-F5344CB8AC3E}">
        <p14:creationId xmlns:p14="http://schemas.microsoft.com/office/powerpoint/2010/main" val="228851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0B2B449-F1C8-6F47-A588-55ED763A9793}" type="slidenum">
              <a:rPr lang="en-US" smtClean="0"/>
              <a:t>6</a:t>
            </a:fld>
            <a:endParaRPr lang="en-US"/>
          </a:p>
        </p:txBody>
      </p:sp>
    </p:spTree>
    <p:extLst>
      <p:ext uri="{BB962C8B-B14F-4D97-AF65-F5344CB8AC3E}">
        <p14:creationId xmlns:p14="http://schemas.microsoft.com/office/powerpoint/2010/main" val="389578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7</a:t>
            </a:fld>
            <a:endParaRPr lang="en-US"/>
          </a:p>
        </p:txBody>
      </p:sp>
    </p:spTree>
    <p:extLst>
      <p:ext uri="{BB962C8B-B14F-4D97-AF65-F5344CB8AC3E}">
        <p14:creationId xmlns:p14="http://schemas.microsoft.com/office/powerpoint/2010/main" val="137765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8</a:t>
            </a:fld>
            <a:endParaRPr lang="en-US"/>
          </a:p>
        </p:txBody>
      </p:sp>
    </p:spTree>
    <p:extLst>
      <p:ext uri="{BB962C8B-B14F-4D97-AF65-F5344CB8AC3E}">
        <p14:creationId xmlns:p14="http://schemas.microsoft.com/office/powerpoint/2010/main" val="280777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9</a:t>
            </a:fld>
            <a:endParaRPr lang="en-US"/>
          </a:p>
        </p:txBody>
      </p:sp>
    </p:spTree>
    <p:extLst>
      <p:ext uri="{BB962C8B-B14F-4D97-AF65-F5344CB8AC3E}">
        <p14:creationId xmlns:p14="http://schemas.microsoft.com/office/powerpoint/2010/main" val="2281496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0B2B449-F1C8-6F47-A588-55ED763A9793}" type="slidenum">
              <a:rPr lang="en-US" smtClean="0"/>
              <a:t>10</a:t>
            </a:fld>
            <a:endParaRPr lang="en-US"/>
          </a:p>
        </p:txBody>
      </p:sp>
    </p:spTree>
    <p:extLst>
      <p:ext uri="{BB962C8B-B14F-4D97-AF65-F5344CB8AC3E}">
        <p14:creationId xmlns:p14="http://schemas.microsoft.com/office/powerpoint/2010/main" val="1230180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50B2B449-F1C8-6F47-A588-55ED763A9793}" type="slidenum">
              <a:rPr lang="en-US" smtClean="0"/>
              <a:t>11</a:t>
            </a:fld>
            <a:endParaRPr lang="en-US"/>
          </a:p>
        </p:txBody>
      </p:sp>
    </p:spTree>
    <p:extLst>
      <p:ext uri="{BB962C8B-B14F-4D97-AF65-F5344CB8AC3E}">
        <p14:creationId xmlns:p14="http://schemas.microsoft.com/office/powerpoint/2010/main" val="2028419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a:t>Click to edit Master Division</a:t>
            </a:r>
          </a:p>
        </p:txBody>
      </p:sp>
      <p:pic>
        <p:nvPicPr>
          <p:cNvPr id="3" name="Picture 2" descr="A picture containing text, water sport&#10;&#10;Description automatically generated">
            <a:extLst>
              <a:ext uri="{FF2B5EF4-FFF2-40B4-BE49-F238E27FC236}">
                <a16:creationId xmlns:a16="http://schemas.microsoft.com/office/drawing/2014/main" id="{875A963F-A346-A971-DAF2-CC6BB7DA049A}"/>
              </a:ext>
            </a:extLst>
          </p:cNvPr>
          <p:cNvPicPr>
            <a:picLocks noChangeAspect="1"/>
          </p:cNvPicPr>
          <p:nvPr userDrawn="1"/>
        </p:nvPicPr>
        <p:blipFill>
          <a:blip r:embed="rId2"/>
          <a:stretch>
            <a:fillRect/>
          </a:stretch>
        </p:blipFill>
        <p:spPr>
          <a:xfrm>
            <a:off x="0" y="-105655"/>
            <a:ext cx="9165742" cy="7086119"/>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B44F-4DA1-614E-E6DB-262323BC9100}"/>
              </a:ext>
            </a:extLst>
          </p:cNvPr>
          <p:cNvSpPr>
            <a:spLocks noGrp="1"/>
          </p:cNvSpPr>
          <p:nvPr>
            <p:ph type="title"/>
          </p:nvPr>
        </p:nvSpPr>
        <p:spPr>
          <a:xfrm>
            <a:off x="629841" y="365126"/>
            <a:ext cx="78867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71EB06-4FA4-FDDB-9B9F-DADDCF84C341}"/>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0E00652B-0D01-2AC4-7365-FC81CCD4285D}"/>
              </a:ext>
            </a:extLst>
          </p:cNvPr>
          <p:cNvSpPr>
            <a:spLocks noGrp="1"/>
          </p:cNvSpPr>
          <p:nvPr>
            <p:ph sz="half" idx="2"/>
          </p:nvPr>
        </p:nvSpPr>
        <p:spPr>
          <a:xfrm>
            <a:off x="629842" y="2505075"/>
            <a:ext cx="3868340"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D521AFA-810C-49A8-D47F-17105F3237AD}"/>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624C6F7-09FE-5CCB-F013-1A06538C252F}"/>
              </a:ext>
            </a:extLst>
          </p:cNvPr>
          <p:cNvSpPr>
            <a:spLocks noGrp="1"/>
          </p:cNvSpPr>
          <p:nvPr>
            <p:ph sz="quarter" idx="4"/>
          </p:nvPr>
        </p:nvSpPr>
        <p:spPr>
          <a:xfrm>
            <a:off x="4629150" y="2505075"/>
            <a:ext cx="3887391"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4FDE5D-F844-15C9-90D1-AB957A464CE6}"/>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7/12/2024</a:t>
            </a:fld>
            <a:endParaRPr lang="en-US"/>
          </a:p>
        </p:txBody>
      </p:sp>
      <p:sp>
        <p:nvSpPr>
          <p:cNvPr id="8" name="Footer Placeholder 7">
            <a:extLst>
              <a:ext uri="{FF2B5EF4-FFF2-40B4-BE49-F238E27FC236}">
                <a16:creationId xmlns:a16="http://schemas.microsoft.com/office/drawing/2014/main" id="{BC4DA582-1DD2-A0D4-9950-7D27D0D55B6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B8B1A85-01E2-2877-92A5-D678EFB36AD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91048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EA7C-85F9-EB24-C24A-55768A05FEB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13C61FA-A017-25E5-2F6E-EB3B05C1410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7/12/2024</a:t>
            </a:fld>
            <a:endParaRPr lang="en-US"/>
          </a:p>
        </p:txBody>
      </p:sp>
      <p:sp>
        <p:nvSpPr>
          <p:cNvPr id="4" name="Footer Placeholder 3">
            <a:extLst>
              <a:ext uri="{FF2B5EF4-FFF2-40B4-BE49-F238E27FC236}">
                <a16:creationId xmlns:a16="http://schemas.microsoft.com/office/drawing/2014/main" id="{3D1211CF-7CAA-82C4-E429-F295D9B210D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485995-C103-5061-C60C-38612008B0D7}"/>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14950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5C2B3-77FE-673D-909E-5073BB0ABDB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7/12/2024</a:t>
            </a:fld>
            <a:endParaRPr lang="en-US"/>
          </a:p>
        </p:txBody>
      </p:sp>
      <p:sp>
        <p:nvSpPr>
          <p:cNvPr id="3" name="Footer Placeholder 2">
            <a:extLst>
              <a:ext uri="{FF2B5EF4-FFF2-40B4-BE49-F238E27FC236}">
                <a16:creationId xmlns:a16="http://schemas.microsoft.com/office/drawing/2014/main" id="{2F98B86A-4D47-34E5-01A3-FE790432F00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1C628A-5D94-1C1E-A22E-3C3D8ED7B60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417642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F66B-0CA2-1AC4-B5C8-656E80B327D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0F0632C-6DF3-3E28-11BF-5AEF0B461188}"/>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966175-6E01-6BDD-2ACD-074950515F02}"/>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F1AEDB3-4B5E-5FF7-2AC6-2AB7C96033B0}"/>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7/12/2024</a:t>
            </a:fld>
            <a:endParaRPr lang="en-US"/>
          </a:p>
        </p:txBody>
      </p:sp>
      <p:sp>
        <p:nvSpPr>
          <p:cNvPr id="6" name="Footer Placeholder 5">
            <a:extLst>
              <a:ext uri="{FF2B5EF4-FFF2-40B4-BE49-F238E27FC236}">
                <a16:creationId xmlns:a16="http://schemas.microsoft.com/office/drawing/2014/main" id="{A746CCE3-A6C7-EF7C-434E-B40E58E17C9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95A5B6-19D3-05E1-A53A-69DC400C4F56}"/>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573266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C1BA-CF5D-D495-B932-53D4E6D7EF7E}"/>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0264CC0-2106-326D-C480-E9C2EFC02A37}"/>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910DF31-BA8A-E074-D91A-822B4A2CD1BE}"/>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9054434A-38C4-2EFF-8FC2-4F387BDD8108}"/>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7/12/2024</a:t>
            </a:fld>
            <a:endParaRPr lang="en-US"/>
          </a:p>
        </p:txBody>
      </p:sp>
      <p:sp>
        <p:nvSpPr>
          <p:cNvPr id="6" name="Footer Placeholder 5">
            <a:extLst>
              <a:ext uri="{FF2B5EF4-FFF2-40B4-BE49-F238E27FC236}">
                <a16:creationId xmlns:a16="http://schemas.microsoft.com/office/drawing/2014/main" id="{4F075AE6-F5CC-99E6-3607-3956B5355196}"/>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AFAD55-1487-BA4A-14E8-35035EA4FD1E}"/>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71818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42F1-007B-D49B-05B7-C73EB3159709}"/>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DF78998-0488-AA46-F066-A3ED54BA3090}"/>
              </a:ext>
            </a:extLst>
          </p:cNvPr>
          <p:cNvSpPr>
            <a:spLocks noGrp="1"/>
          </p:cNvSpPr>
          <p:nvPr>
            <p:ph type="body" orient="vert" idx="1"/>
          </p:nvPr>
        </p:nvSpPr>
        <p:spPr>
          <a:xfrm>
            <a:off x="628650" y="1825625"/>
            <a:ext cx="78867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CC0B9A-75F3-7A51-FC07-CA858E619EC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7/12/2024</a:t>
            </a:fld>
            <a:endParaRPr lang="en-US"/>
          </a:p>
        </p:txBody>
      </p:sp>
      <p:sp>
        <p:nvSpPr>
          <p:cNvPr id="5" name="Footer Placeholder 4">
            <a:extLst>
              <a:ext uri="{FF2B5EF4-FFF2-40B4-BE49-F238E27FC236}">
                <a16:creationId xmlns:a16="http://schemas.microsoft.com/office/drawing/2014/main" id="{ECE8C774-70BC-87C4-0036-F3E213F15B6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2C0F08B-1256-C1F3-3775-A492D9F3A595}"/>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368083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462B2-EFB3-3E84-2E21-7F42F10236A6}"/>
              </a:ext>
            </a:extLst>
          </p:cNvPr>
          <p:cNvSpPr>
            <a:spLocks noGrp="1"/>
          </p:cNvSpPr>
          <p:nvPr>
            <p:ph type="title" orient="vert"/>
          </p:nvPr>
        </p:nvSpPr>
        <p:spPr>
          <a:xfrm>
            <a:off x="6543675" y="365125"/>
            <a:ext cx="1971675"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15E113-912B-7038-8FB8-9BA3BC80139D}"/>
              </a:ext>
            </a:extLst>
          </p:cNvPr>
          <p:cNvSpPr>
            <a:spLocks noGrp="1"/>
          </p:cNvSpPr>
          <p:nvPr>
            <p:ph type="body" orient="vert" idx="1"/>
          </p:nvPr>
        </p:nvSpPr>
        <p:spPr>
          <a:xfrm>
            <a:off x="628650" y="365125"/>
            <a:ext cx="5800725"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666DE9-5D2E-F1E9-22FB-20D115EB2759}"/>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7/12/2024</a:t>
            </a:fld>
            <a:endParaRPr lang="en-US"/>
          </a:p>
        </p:txBody>
      </p:sp>
      <p:sp>
        <p:nvSpPr>
          <p:cNvPr id="5" name="Footer Placeholder 4">
            <a:extLst>
              <a:ext uri="{FF2B5EF4-FFF2-40B4-BE49-F238E27FC236}">
                <a16:creationId xmlns:a16="http://schemas.microsoft.com/office/drawing/2014/main" id="{92025377-7FFC-AB69-2444-5CCFA287B5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480501-A0ED-C85D-B20E-036416E064EB}"/>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29449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C1678B8D-CF85-9478-EA1E-29FD8A5B5F23}"/>
              </a:ext>
            </a:extLst>
          </p:cNvPr>
          <p:cNvPicPr>
            <a:picLocks noChangeAspect="1"/>
          </p:cNvPicPr>
          <p:nvPr userDrawn="1"/>
        </p:nvPicPr>
        <p:blipFill>
          <a:blip r:embed="rId2"/>
          <a:stretch>
            <a:fillRect/>
          </a:stretch>
        </p:blipFill>
        <p:spPr>
          <a:xfrm>
            <a:off x="-622" y="-106136"/>
            <a:ext cx="9155804" cy="7078436"/>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2C5E9F-FE49-AABC-5E83-8B18C91625C7}"/>
              </a:ext>
            </a:extLst>
          </p:cNvPr>
          <p:cNvPicPr>
            <a:picLocks noChangeAspect="1"/>
          </p:cNvPicPr>
          <p:nvPr userDrawn="1"/>
        </p:nvPicPr>
        <p:blipFill>
          <a:blip r:embed="rId2"/>
          <a:srcRect/>
          <a:stretch/>
        </p:blipFill>
        <p:spPr>
          <a:xfrm>
            <a:off x="0" y="8179"/>
            <a:ext cx="9179582" cy="6891337"/>
          </a:xfrm>
          <a:prstGeom prst="rect">
            <a:avLst/>
          </a:prstGeom>
        </p:spPr>
      </p:pic>
    </p:spTree>
    <p:extLst>
      <p:ext uri="{BB962C8B-B14F-4D97-AF65-F5344CB8AC3E}">
        <p14:creationId xmlns:p14="http://schemas.microsoft.com/office/powerpoint/2010/main" val="36100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5BA8-BA04-7459-39F8-33EE56703CB0}"/>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4FD0F1-FB5B-E774-7199-A6C4715FA762}"/>
              </a:ext>
            </a:extLst>
          </p:cNvPr>
          <p:cNvSpPr>
            <a:spLocks noGrp="1"/>
          </p:cNvSpPr>
          <p:nvPr>
            <p:ph idx="1"/>
          </p:nvPr>
        </p:nvSpPr>
        <p:spPr>
          <a:xfrm>
            <a:off x="628650" y="1825625"/>
            <a:ext cx="78867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5CB2A3-5480-7BCF-24AA-E6DF9C707951}"/>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7/12/2024</a:t>
            </a:fld>
            <a:endParaRPr lang="en-US"/>
          </a:p>
        </p:txBody>
      </p:sp>
      <p:sp>
        <p:nvSpPr>
          <p:cNvPr id="5" name="Footer Placeholder 4">
            <a:extLst>
              <a:ext uri="{FF2B5EF4-FFF2-40B4-BE49-F238E27FC236}">
                <a16:creationId xmlns:a16="http://schemas.microsoft.com/office/drawing/2014/main" id="{3CC5B27B-0576-2245-5647-A3C078ED60D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815293-E7E7-FAE7-5301-6C44549BFC01}"/>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3998387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B530-1234-002F-0AB2-C7016CBB555C}"/>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780DAEE-648B-A2AB-68BD-A1B41CEF95B5}"/>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74D2A82-D69E-C15C-E96B-165C1E38950A}"/>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7/12/2024</a:t>
            </a:fld>
            <a:endParaRPr lang="en-US"/>
          </a:p>
        </p:txBody>
      </p:sp>
      <p:sp>
        <p:nvSpPr>
          <p:cNvPr id="5" name="Footer Placeholder 4">
            <a:extLst>
              <a:ext uri="{FF2B5EF4-FFF2-40B4-BE49-F238E27FC236}">
                <a16:creationId xmlns:a16="http://schemas.microsoft.com/office/drawing/2014/main" id="{98C909DE-1E80-3B97-8482-E6BA0D3A614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D5BD32-6095-80A7-C6D4-1050B80D0220}"/>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77542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BB17-D89F-A8EF-D1E5-C15A9BBC5DB2}"/>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9E28BC9-0541-B383-53A9-AF06289ABC25}"/>
              </a:ext>
            </a:extLst>
          </p:cNvPr>
          <p:cNvSpPr>
            <a:spLocks noGrp="1"/>
          </p:cNvSpPr>
          <p:nvPr>
            <p:ph sz="half" idx="1"/>
          </p:nvPr>
        </p:nvSpPr>
        <p:spPr>
          <a:xfrm>
            <a:off x="6286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0EF33F-80AB-882D-2956-4298552F70EF}"/>
              </a:ext>
            </a:extLst>
          </p:cNvPr>
          <p:cNvSpPr>
            <a:spLocks noGrp="1"/>
          </p:cNvSpPr>
          <p:nvPr>
            <p:ph sz="half" idx="2"/>
          </p:nvPr>
        </p:nvSpPr>
        <p:spPr>
          <a:xfrm>
            <a:off x="4629150" y="1825625"/>
            <a:ext cx="38862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AFA887-9370-ADBC-E5AE-C159A14C067E}"/>
              </a:ext>
            </a:extLst>
          </p:cNvPr>
          <p:cNvSpPr>
            <a:spLocks noGrp="1"/>
          </p:cNvSpPr>
          <p:nvPr>
            <p:ph type="dt" sz="half" idx="10"/>
          </p:nvPr>
        </p:nvSpPr>
        <p:spPr>
          <a:xfrm>
            <a:off x="628650" y="6356351"/>
            <a:ext cx="2057400" cy="365125"/>
          </a:xfrm>
          <a:prstGeom prst="rect">
            <a:avLst/>
          </a:prstGeom>
        </p:spPr>
        <p:txBody>
          <a:bodyPr/>
          <a:lstStyle/>
          <a:p>
            <a:fld id="{D2859A77-AD93-A842-B5A3-AE992A0E32EB}" type="datetimeFigureOut">
              <a:rPr lang="en-US" smtClean="0"/>
              <a:t>7/12/2024</a:t>
            </a:fld>
            <a:endParaRPr lang="en-US"/>
          </a:p>
        </p:txBody>
      </p:sp>
      <p:sp>
        <p:nvSpPr>
          <p:cNvPr id="6" name="Footer Placeholder 5">
            <a:extLst>
              <a:ext uri="{FF2B5EF4-FFF2-40B4-BE49-F238E27FC236}">
                <a16:creationId xmlns:a16="http://schemas.microsoft.com/office/drawing/2014/main" id="{00275DFF-0128-A272-79BD-3F4D326A2B92}"/>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E0DC87-2765-07C4-8E42-1CF0B982D8A9}"/>
              </a:ext>
            </a:extLst>
          </p:cNvPr>
          <p:cNvSpPr>
            <a:spLocks noGrp="1"/>
          </p:cNvSpPr>
          <p:nvPr>
            <p:ph type="sldNum" sz="quarter" idx="12"/>
          </p:nvPr>
        </p:nvSpPr>
        <p:spPr>
          <a:xfrm>
            <a:off x="6457950" y="6356351"/>
            <a:ext cx="2057400" cy="365125"/>
          </a:xfrm>
          <a:prstGeom prst="rect">
            <a:avLst/>
          </a:prstGeom>
        </p:spPr>
        <p:txBody>
          <a:bodyPr/>
          <a:lstStyle/>
          <a:p>
            <a:fld id="{638E500B-627D-8C42-B506-5C6F103DF9A5}" type="slidenum">
              <a:rPr lang="en-US" smtClean="0"/>
              <a:t>‹#›</a:t>
            </a:fld>
            <a:endParaRPr lang="en-US"/>
          </a:p>
        </p:txBody>
      </p:sp>
    </p:spTree>
    <p:extLst>
      <p:ext uri="{BB962C8B-B14F-4D97-AF65-F5344CB8AC3E}">
        <p14:creationId xmlns:p14="http://schemas.microsoft.com/office/powerpoint/2010/main" val="48059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44A6E8A6-896D-9BD6-607E-F17D2163FDB1}"/>
              </a:ext>
            </a:extLst>
          </p:cNvPr>
          <p:cNvPicPr>
            <a:picLocks noChangeAspect="1"/>
          </p:cNvPicPr>
          <p:nvPr userDrawn="1"/>
        </p:nvPicPr>
        <p:blipFill>
          <a:blip r:embed="rId13"/>
          <a:stretch>
            <a:fillRect/>
          </a:stretch>
        </p:blipFill>
        <p:spPr>
          <a:xfrm>
            <a:off x="0" y="0"/>
            <a:ext cx="9135174" cy="6858000"/>
          </a:xfrm>
          <a:prstGeom prst="rect">
            <a:avLst/>
          </a:prstGeom>
        </p:spPr>
      </p:pic>
    </p:spTree>
    <p:extLst>
      <p:ext uri="{BB962C8B-B14F-4D97-AF65-F5344CB8AC3E}">
        <p14:creationId xmlns:p14="http://schemas.microsoft.com/office/powerpoint/2010/main" val="2334473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17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9</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a:cs typeface="Arial"/>
              </a:rPr>
              <a:t>Section 240: Registration (Continuation)</a:t>
            </a: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264716" y="950446"/>
            <a:ext cx="8534847" cy="5139269"/>
          </a:xfrm>
        </p:spPr>
        <p:txBody>
          <a:bodyPr vert="horz" lIns="91440" tIns="45720" rIns="91440" bIns="45720" rtlCol="0" anchor="t">
            <a:noAutofit/>
          </a:bodyPr>
          <a:lstStyle/>
          <a:p>
            <a:pPr lvl="1" indent="-342900" algn="just">
              <a:lnSpc>
                <a:spcPct val="150000"/>
              </a:lnSpc>
              <a:spcBef>
                <a:spcPts val="0"/>
              </a:spcBef>
              <a:buFont typeface="+mj-lt"/>
              <a:buAutoNum type="arabicParenR" startAt="4"/>
            </a:pPr>
            <a:r>
              <a:rPr lang="en-US" sz="1400" dirty="0">
                <a:solidFill>
                  <a:schemeClr val="tx1"/>
                </a:solidFill>
                <a:latin typeface="Arial"/>
                <a:ea typeface="Verdana"/>
                <a:cs typeface="Arial" charset="0"/>
              </a:rPr>
              <a:t> If prosecution for a serious tax offence has been instituted but not finalised against a person or registered tax practitioner and if the person or registered tax practitioner continues with the commission of a serious tax offence after the criminal proceedings have been instituted, a senior SARS official may—</a:t>
            </a:r>
          </a:p>
          <a:p>
            <a:pPr lvl="2" indent="-342900" algn="just">
              <a:lnSpc>
                <a:spcPct val="150000"/>
              </a:lnSpc>
              <a:spcBef>
                <a:spcPts val="0"/>
              </a:spcBef>
              <a:buFont typeface="+mj-lt"/>
              <a:buAutoNum type="alphaLcParenR"/>
            </a:pPr>
            <a:r>
              <a:rPr lang="en-US" sz="1400" dirty="0">
                <a:solidFill>
                  <a:schemeClr val="tx1"/>
                </a:solidFill>
                <a:latin typeface="Arial"/>
                <a:ea typeface="Verdana"/>
                <a:cs typeface="Arial" charset="0"/>
              </a:rPr>
              <a:t>not register the person as a registered tax practitioner; or</a:t>
            </a:r>
          </a:p>
          <a:p>
            <a:pPr lvl="2" indent="-342900" algn="just">
              <a:lnSpc>
                <a:spcPct val="150000"/>
              </a:lnSpc>
              <a:spcBef>
                <a:spcPts val="0"/>
              </a:spcBef>
              <a:buFont typeface="+mj-lt"/>
              <a:buAutoNum type="alphaLcParenR"/>
            </a:pPr>
            <a:r>
              <a:rPr lang="en-US" sz="1400" dirty="0">
                <a:solidFill>
                  <a:schemeClr val="tx1"/>
                </a:solidFill>
                <a:latin typeface="Arial"/>
                <a:ea typeface="Verdana"/>
                <a:cs typeface="Arial" charset="0"/>
              </a:rPr>
              <a:t>suspend the registration of the registered tax practitioner,</a:t>
            </a:r>
          </a:p>
          <a:p>
            <a:pPr marL="114300" lvl="1" algn="just">
              <a:lnSpc>
                <a:spcPct val="150000"/>
              </a:lnSpc>
              <a:spcBef>
                <a:spcPts val="0"/>
              </a:spcBef>
            </a:pPr>
            <a:r>
              <a:rPr lang="en-US" sz="1400" dirty="0">
                <a:solidFill>
                  <a:schemeClr val="tx1"/>
                </a:solidFill>
                <a:latin typeface="Arial"/>
                <a:ea typeface="Verdana"/>
                <a:cs typeface="Arial" charset="0"/>
              </a:rPr>
              <a:t>for the duration of the criminal proceedings commencing on the date that prosecution is instituted and ending on the date that the person or registered tax practitioner is finally acquitted.</a:t>
            </a:r>
            <a:endParaRPr lang="en-US" sz="1500" dirty="0">
              <a:solidFill>
                <a:schemeClr val="tx1"/>
              </a:solidFill>
              <a:latin typeface="Arial"/>
              <a:ea typeface="Verdana"/>
              <a:cs typeface="Arial" charset="0"/>
            </a:endParaRPr>
          </a:p>
          <a:p>
            <a:pPr marL="536575" lvl="1" indent="-263525" algn="just">
              <a:lnSpc>
                <a:spcPct val="150000"/>
              </a:lnSpc>
              <a:buFont typeface="Arial" panose="05000000000000000000" pitchFamily="2" charset="2"/>
              <a:buChar char="•"/>
            </a:pPr>
            <a:endParaRPr lang="en-ZA" sz="1600" dirty="0">
              <a:solidFill>
                <a:schemeClr val="tx1"/>
              </a:solidFill>
              <a:latin typeface="Arial"/>
              <a:ea typeface="Verdana"/>
              <a:cs typeface="Arial" charset="0"/>
            </a:endParaRPr>
          </a:p>
          <a:p>
            <a:pPr algn="just"/>
            <a:endParaRPr lang="en-ZA" sz="900" dirty="0">
              <a:solidFill>
                <a:schemeClr val="tx1"/>
              </a:solidFill>
              <a:latin typeface="Verdana"/>
              <a:ea typeface="Verdana"/>
              <a:cs typeface="Arial" charset="0"/>
            </a:endParaRPr>
          </a:p>
        </p:txBody>
      </p:sp>
    </p:spTree>
    <p:extLst>
      <p:ext uri="{BB962C8B-B14F-4D97-AF65-F5344CB8AC3E}">
        <p14:creationId xmlns:p14="http://schemas.microsoft.com/office/powerpoint/2010/main" val="974827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10</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a:cs typeface="Arial"/>
              </a:rPr>
              <a:t>Section 240A : Recognition of Controlling Bodies</a:t>
            </a:r>
            <a:endParaRPr lang="en-US" dirty="0">
              <a:solidFill>
                <a:schemeClr val="bg1"/>
              </a:solidFill>
            </a:endParaRP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191164" y="873269"/>
            <a:ext cx="8839714" cy="5984731"/>
          </a:xfrm>
        </p:spPr>
        <p:txBody>
          <a:bodyPr vert="horz" lIns="91440" tIns="45720" rIns="91440" bIns="45720" rtlCol="0" anchor="t">
            <a:noAutofit/>
          </a:bodyPr>
          <a:lstStyle/>
          <a:p>
            <a:pPr algn="just">
              <a:lnSpc>
                <a:spcPct val="150000"/>
              </a:lnSpc>
            </a:pPr>
            <a:r>
              <a:rPr lang="en-US" sz="1400" b="1" dirty="0">
                <a:solidFill>
                  <a:schemeClr val="tx1"/>
                </a:solidFill>
                <a:latin typeface="Arial"/>
                <a:cs typeface="Arial"/>
              </a:rPr>
              <a:t>Section 240A.   Recognition of controlling bodies.—(1)  </a:t>
            </a:r>
            <a:r>
              <a:rPr lang="en-US" sz="1400" dirty="0">
                <a:solidFill>
                  <a:schemeClr val="tx1"/>
                </a:solidFill>
                <a:latin typeface="Arial"/>
                <a:cs typeface="Arial"/>
              </a:rPr>
              <a:t>The Commissioner must recognise as a ‘recognised controlling body’—</a:t>
            </a:r>
          </a:p>
          <a:p>
            <a:pPr marL="800100" lvl="1" indent="-342900" algn="just">
              <a:lnSpc>
                <a:spcPct val="150000"/>
              </a:lnSpc>
              <a:buFont typeface="+mj-lt"/>
              <a:buAutoNum type="alphaLcParenR" startAt="2"/>
            </a:pPr>
            <a:r>
              <a:rPr lang="en-US" sz="1400" dirty="0">
                <a:solidFill>
                  <a:schemeClr val="tx1"/>
                </a:solidFill>
                <a:cs typeface="Arial" charset="0"/>
              </a:rPr>
              <a:t>the Legal Practice Council established under the Legal Practice Act, 2014 (Act No. 28 of 2014);</a:t>
            </a:r>
          </a:p>
          <a:p>
            <a:pPr marL="800100" lvl="1" indent="-342900" algn="just">
              <a:lnSpc>
                <a:spcPct val="150000"/>
              </a:lnSpc>
              <a:buFont typeface="+mj-lt"/>
              <a:buAutoNum type="alphaLcParenR" startAt="4"/>
            </a:pPr>
            <a:r>
              <a:rPr lang="en-US" sz="1400" dirty="0">
                <a:solidFill>
                  <a:schemeClr val="tx1"/>
                </a:solidFill>
                <a:latin typeface="Arial"/>
                <a:cs typeface="Arial"/>
              </a:rPr>
              <a:t>a statutory body that the Minister is satisfied is similar to the statutory bodies in this subsection and the details of which are published in the Gazette.</a:t>
            </a:r>
          </a:p>
          <a:p>
            <a:pPr marL="342900" indent="-342900" algn="just">
              <a:lnSpc>
                <a:spcPct val="150000"/>
              </a:lnSpc>
              <a:buFont typeface="+mj-lt"/>
              <a:buAutoNum type="arabicParenR" startAt="2"/>
            </a:pPr>
            <a:r>
              <a:rPr lang="en-US" sz="1400" dirty="0">
                <a:solidFill>
                  <a:schemeClr val="tx1"/>
                </a:solidFill>
                <a:cs typeface="Arial" charset="0"/>
              </a:rPr>
              <a:t>The Commissioner may recognise a ‘controlling body’, for natural persons who provide advice with respect to the application of a tax Act or complete returns, as a ‘recognised controlling body’ if the body—</a:t>
            </a:r>
          </a:p>
          <a:p>
            <a:pPr marL="800100" lvl="1" indent="-342900" algn="just">
              <a:lnSpc>
                <a:spcPct val="150000"/>
              </a:lnSpc>
              <a:buFont typeface="+mj-lt"/>
              <a:buAutoNum type="alphaLcParenR"/>
            </a:pPr>
            <a:r>
              <a:rPr lang="en-US" sz="1400" dirty="0">
                <a:solidFill>
                  <a:schemeClr val="tx1"/>
                </a:solidFill>
                <a:cs typeface="Arial" charset="0"/>
              </a:rPr>
              <a:t>in respect of such persons, maintains relevant and effective – </a:t>
            </a:r>
          </a:p>
          <a:p>
            <a:pPr marL="1314450" lvl="2" indent="-400050" algn="just">
              <a:lnSpc>
                <a:spcPct val="100000"/>
              </a:lnSpc>
              <a:buFont typeface="+mj-lt"/>
              <a:buAutoNum type="romanLcPeriod"/>
            </a:pPr>
            <a:r>
              <a:rPr lang="en-US" sz="1400" dirty="0">
                <a:solidFill>
                  <a:schemeClr val="tx1"/>
                </a:solidFill>
                <a:cs typeface="Arial" charset="0"/>
              </a:rPr>
              <a:t>minimum qualification and experience requirements;</a:t>
            </a:r>
          </a:p>
          <a:p>
            <a:pPr marL="1314450" lvl="2" indent="-400050" algn="just">
              <a:lnSpc>
                <a:spcPct val="100000"/>
              </a:lnSpc>
              <a:buFont typeface="+mj-lt"/>
              <a:buAutoNum type="romanLcPeriod"/>
            </a:pPr>
            <a:r>
              <a:rPr lang="en-US" sz="1400" dirty="0">
                <a:solidFill>
                  <a:schemeClr val="tx1"/>
                </a:solidFill>
                <a:cs typeface="Arial" charset="0"/>
              </a:rPr>
              <a:t>continuing professional education requirements;</a:t>
            </a:r>
          </a:p>
          <a:p>
            <a:pPr marL="1314450" lvl="2" indent="-400050" algn="just">
              <a:lnSpc>
                <a:spcPct val="100000"/>
              </a:lnSpc>
              <a:buFont typeface="+mj-lt"/>
              <a:buAutoNum type="romanLcPeriod"/>
            </a:pPr>
            <a:r>
              <a:rPr lang="en-US" sz="1400" dirty="0">
                <a:solidFill>
                  <a:schemeClr val="tx1"/>
                </a:solidFill>
                <a:cs typeface="Arial" charset="0"/>
              </a:rPr>
              <a:t>codes of ethics and conduct; and</a:t>
            </a:r>
          </a:p>
          <a:p>
            <a:pPr marL="1314450" lvl="2" indent="-400050" algn="just">
              <a:lnSpc>
                <a:spcPct val="100000"/>
              </a:lnSpc>
              <a:buFont typeface="+mj-lt"/>
              <a:buAutoNum type="romanLcPeriod"/>
            </a:pPr>
            <a:r>
              <a:rPr lang="en-US" sz="1400" dirty="0">
                <a:solidFill>
                  <a:schemeClr val="tx1"/>
                </a:solidFill>
                <a:cs typeface="Arial" charset="0"/>
              </a:rPr>
              <a:t>disciplinary codes and procedures;</a:t>
            </a:r>
          </a:p>
          <a:p>
            <a:pPr marL="800100" lvl="1" indent="-342900" algn="just">
              <a:lnSpc>
                <a:spcPct val="150000"/>
              </a:lnSpc>
              <a:buFont typeface="+mj-lt"/>
              <a:buAutoNum type="alphaLcParenR"/>
            </a:pPr>
            <a:r>
              <a:rPr lang="en-US" sz="1400" dirty="0">
                <a:solidFill>
                  <a:schemeClr val="tx1"/>
                </a:solidFill>
                <a:cs typeface="Arial" charset="0"/>
              </a:rPr>
              <a:t>is approved in terms of section 30B of the Income Tax Act for purposes of section 10 (1) (d) (iv) of the Act; and</a:t>
            </a:r>
          </a:p>
          <a:p>
            <a:pPr marL="800100" lvl="1" indent="-342900" algn="just">
              <a:lnSpc>
                <a:spcPct val="150000"/>
              </a:lnSpc>
              <a:buFont typeface="+mj-lt"/>
              <a:buAutoNum type="alphaLcParenR"/>
            </a:pPr>
            <a:r>
              <a:rPr lang="en-US" sz="1400" dirty="0">
                <a:solidFill>
                  <a:schemeClr val="tx1"/>
                </a:solidFill>
                <a:cs typeface="Arial" charset="0"/>
              </a:rPr>
              <a:t>has at least 1 000 members when applying for recognition or reasonable prospects of having 1 000 members within a year of applying.</a:t>
            </a:r>
          </a:p>
          <a:p>
            <a:pPr lvl="1" algn="just">
              <a:lnSpc>
                <a:spcPct val="150000"/>
              </a:lnSpc>
            </a:pPr>
            <a:endParaRPr lang="en-US" sz="1400" dirty="0">
              <a:solidFill>
                <a:schemeClr val="tx1"/>
              </a:solidFill>
              <a:cs typeface="Arial" charset="0"/>
            </a:endParaRPr>
          </a:p>
          <a:p>
            <a:pPr marL="800100" lvl="1" indent="-342900" algn="just">
              <a:lnSpc>
                <a:spcPct val="150000"/>
              </a:lnSpc>
              <a:buFont typeface="+mj-lt"/>
              <a:buAutoNum type="alphaLcParenR"/>
            </a:pPr>
            <a:endParaRPr lang="en-US" sz="1400" dirty="0">
              <a:solidFill>
                <a:schemeClr val="tx1"/>
              </a:solidFill>
              <a:cs typeface="Arial" charset="0"/>
            </a:endParaRPr>
          </a:p>
          <a:p>
            <a:pPr marL="285750" indent="-285750" algn="just">
              <a:lnSpc>
                <a:spcPct val="150000"/>
              </a:lnSpc>
              <a:buFont typeface="Arial" panose="05000000000000000000" pitchFamily="2" charset="2"/>
              <a:buChar char="•"/>
            </a:pPr>
            <a:endParaRPr lang="en-ZA" sz="1400" dirty="0">
              <a:solidFill>
                <a:schemeClr val="tx1"/>
              </a:solidFill>
              <a:cs typeface="Arial" charset="0"/>
            </a:endParaRPr>
          </a:p>
        </p:txBody>
      </p:sp>
    </p:spTree>
    <p:extLst>
      <p:ext uri="{BB962C8B-B14F-4D97-AF65-F5344CB8AC3E}">
        <p14:creationId xmlns:p14="http://schemas.microsoft.com/office/powerpoint/2010/main" val="3466640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11</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a:cs typeface="Arial"/>
              </a:rPr>
              <a:t>Section 240A : Recognition of Controlling Bodies </a:t>
            </a:r>
            <a:r>
              <a:rPr lang="en-US" sz="2800" i="1" dirty="0">
                <a:solidFill>
                  <a:schemeClr val="bg1"/>
                </a:solidFill>
                <a:latin typeface="Arial"/>
                <a:cs typeface="Arial"/>
              </a:rPr>
              <a:t>(Continuation)</a:t>
            </a:r>
            <a:endParaRPr lang="en-US" i="1" dirty="0">
              <a:solidFill>
                <a:schemeClr val="bg1"/>
              </a:solidFill>
            </a:endParaRP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152143" y="948685"/>
            <a:ext cx="8839714" cy="5103324"/>
          </a:xfrm>
        </p:spPr>
        <p:txBody>
          <a:bodyPr vert="horz" lIns="91440" tIns="45720" rIns="91440" bIns="45720" rtlCol="0" anchor="t">
            <a:noAutofit/>
          </a:bodyPr>
          <a:lstStyle/>
          <a:p>
            <a:pPr marL="342900" indent="-342900" algn="just">
              <a:lnSpc>
                <a:spcPct val="150000"/>
              </a:lnSpc>
              <a:buFont typeface="+mj-lt"/>
              <a:buAutoNum type="arabicParenR" startAt="3"/>
            </a:pPr>
            <a:r>
              <a:rPr lang="en-US" sz="1400" dirty="0">
                <a:solidFill>
                  <a:schemeClr val="tx1"/>
                </a:solidFill>
                <a:cs typeface="Arial" charset="0"/>
              </a:rPr>
              <a:t>A body must within the prescribed time period and in the prescribed form and manner, if recognised under—</a:t>
            </a:r>
          </a:p>
          <a:p>
            <a:pPr marL="800100" lvl="1" indent="-342900" algn="just">
              <a:lnSpc>
                <a:spcPct val="150000"/>
              </a:lnSpc>
              <a:buFont typeface="+mj-lt"/>
              <a:buAutoNum type="alphaLcParenR"/>
            </a:pPr>
            <a:r>
              <a:rPr lang="en-US" sz="1400" dirty="0">
                <a:solidFill>
                  <a:schemeClr val="tx1"/>
                </a:solidFill>
                <a:cs typeface="Arial" charset="0"/>
              </a:rPr>
              <a:t>subsection (1), submit a list of its members to whom the provisions under section 240 (1) apply; and</a:t>
            </a:r>
          </a:p>
          <a:p>
            <a:pPr marL="800100" lvl="1" indent="-342900" algn="just">
              <a:lnSpc>
                <a:spcPct val="150000"/>
              </a:lnSpc>
              <a:buFont typeface="+mj-lt"/>
              <a:buAutoNum type="alphaLcParenR"/>
            </a:pPr>
            <a:r>
              <a:rPr lang="en-US" sz="1400" dirty="0">
                <a:solidFill>
                  <a:schemeClr val="tx1"/>
                </a:solidFill>
                <a:cs typeface="Arial" charset="0"/>
              </a:rPr>
              <a:t>subsection (2), submit a report on its members and compliance with this Chapter.</a:t>
            </a:r>
          </a:p>
          <a:p>
            <a:pPr marL="342900" indent="-342900" algn="just">
              <a:lnSpc>
                <a:spcPct val="150000"/>
              </a:lnSpc>
              <a:buFont typeface="+mj-lt"/>
              <a:buAutoNum type="arabicParenR" startAt="3"/>
            </a:pPr>
            <a:r>
              <a:rPr lang="en-US" sz="1400" dirty="0">
                <a:solidFill>
                  <a:schemeClr val="tx1"/>
                </a:solidFill>
                <a:cs typeface="Arial" charset="0"/>
              </a:rPr>
              <a:t>The Minister may appoint a panel of retired judges or persons of similar stature and competence one or more of whom may decide, on behalf of a body recognised under subsection (2), complaints lodged under</a:t>
            </a:r>
          </a:p>
          <a:p>
            <a:pPr algn="just">
              <a:lnSpc>
                <a:spcPct val="150000"/>
              </a:lnSpc>
            </a:pPr>
            <a:r>
              <a:rPr lang="en-US" sz="1400" dirty="0">
                <a:solidFill>
                  <a:schemeClr val="tx1"/>
                </a:solidFill>
                <a:cs typeface="Arial" charset="0"/>
              </a:rPr>
              <a:t>       section 241—</a:t>
            </a:r>
          </a:p>
          <a:p>
            <a:pPr marL="800100" lvl="1" indent="-342900" algn="just">
              <a:lnSpc>
                <a:spcPct val="150000"/>
              </a:lnSpc>
              <a:buFont typeface="+mj-lt"/>
              <a:buAutoNum type="alphaLcParenR"/>
            </a:pPr>
            <a:r>
              <a:rPr lang="en-US" sz="1400" dirty="0">
                <a:solidFill>
                  <a:schemeClr val="tx1"/>
                </a:solidFill>
                <a:cs typeface="Arial" charset="0"/>
              </a:rPr>
              <a:t>at the request of the body; or</a:t>
            </a:r>
          </a:p>
          <a:p>
            <a:pPr marL="800100" lvl="1" indent="-342900" algn="just">
              <a:lnSpc>
                <a:spcPct val="150000"/>
              </a:lnSpc>
              <a:buFont typeface="+mj-lt"/>
              <a:buAutoNum type="alphaLcParenR"/>
            </a:pPr>
            <a:r>
              <a:rPr lang="en-US" sz="1400" dirty="0">
                <a:solidFill>
                  <a:schemeClr val="tx1"/>
                </a:solidFill>
                <a:cs typeface="Arial" charset="0"/>
              </a:rPr>
              <a:t>if the Minister is satisfied that the body’s disciplinary process is ineffective.</a:t>
            </a:r>
          </a:p>
          <a:p>
            <a:pPr marL="342900" indent="-342900" algn="just">
              <a:lnSpc>
                <a:spcPct val="150000"/>
              </a:lnSpc>
              <a:buFont typeface="+mj-lt"/>
              <a:buAutoNum type="arabicParenR" startAt="5"/>
            </a:pPr>
            <a:r>
              <a:rPr lang="en-US" sz="1400" dirty="0">
                <a:solidFill>
                  <a:schemeClr val="tx1"/>
                </a:solidFill>
                <a:cs typeface="Arial" charset="0"/>
              </a:rPr>
              <a:t>The costs of the panel in deciding complaints will be borne equally by such a body and SARS.</a:t>
            </a:r>
          </a:p>
          <a:p>
            <a:pPr marL="342900" indent="-342900" algn="just">
              <a:lnSpc>
                <a:spcPct val="150000"/>
              </a:lnSpc>
              <a:buFont typeface="+mj-lt"/>
              <a:buAutoNum type="arabicParenR" startAt="5"/>
            </a:pPr>
            <a:r>
              <a:rPr lang="en-US" sz="1400" dirty="0">
                <a:solidFill>
                  <a:schemeClr val="tx1"/>
                </a:solidFill>
                <a:cs typeface="Arial" charset="0"/>
              </a:rPr>
              <a:t>If a body recognised under subsection (2) no longer meets the listed requirements, the Commissioner must notify it that if it does not take corrective steps within the period specified in the notice, its recognition will be withdrawn at the end of the period.</a:t>
            </a:r>
          </a:p>
          <a:p>
            <a:pPr marL="342900" indent="-342900" algn="just">
              <a:lnSpc>
                <a:spcPct val="150000"/>
              </a:lnSpc>
              <a:buFont typeface="+mj-lt"/>
              <a:buAutoNum type="arabicParenR" startAt="5"/>
            </a:pPr>
            <a:endParaRPr lang="en-US" sz="1400" dirty="0">
              <a:solidFill>
                <a:schemeClr val="tx1"/>
              </a:solidFill>
              <a:cs typeface="Arial" charset="0"/>
            </a:endParaRPr>
          </a:p>
          <a:p>
            <a:pPr marL="800100" lvl="1" indent="-342900" algn="just">
              <a:lnSpc>
                <a:spcPct val="150000"/>
              </a:lnSpc>
              <a:buFont typeface="+mj-lt"/>
              <a:buAutoNum type="alphaLcParenR"/>
            </a:pPr>
            <a:endParaRPr lang="en-US" sz="1400" dirty="0">
              <a:solidFill>
                <a:schemeClr val="tx1"/>
              </a:solidFill>
              <a:cs typeface="Arial" charset="0"/>
            </a:endParaRPr>
          </a:p>
          <a:p>
            <a:pPr marL="285750" indent="-285750" algn="just">
              <a:lnSpc>
                <a:spcPct val="150000"/>
              </a:lnSpc>
              <a:buFont typeface="Arial" panose="05000000000000000000" pitchFamily="2" charset="2"/>
              <a:buChar char="•"/>
            </a:pPr>
            <a:endParaRPr lang="en-ZA" sz="1400" dirty="0">
              <a:solidFill>
                <a:schemeClr val="tx1"/>
              </a:solidFill>
              <a:cs typeface="Arial" charset="0"/>
            </a:endParaRPr>
          </a:p>
        </p:txBody>
      </p:sp>
    </p:spTree>
    <p:extLst>
      <p:ext uri="{BB962C8B-B14F-4D97-AF65-F5344CB8AC3E}">
        <p14:creationId xmlns:p14="http://schemas.microsoft.com/office/powerpoint/2010/main" val="39929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12</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a:cs typeface="Arial"/>
              </a:rPr>
              <a:t>Section 241: Complaint to controlling body</a:t>
            </a:r>
            <a:endParaRPr lang="en-US" dirty="0">
              <a:solidFill>
                <a:schemeClr val="bg1"/>
              </a:solidFill>
            </a:endParaRP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152143" y="868042"/>
            <a:ext cx="8765614" cy="5344222"/>
          </a:xfrm>
        </p:spPr>
        <p:txBody>
          <a:bodyPr vert="horz" lIns="91440" tIns="45720" rIns="91440" bIns="45720" rtlCol="0" anchor="t">
            <a:noAutofit/>
          </a:bodyPr>
          <a:lstStyle/>
          <a:p>
            <a:pPr algn="just">
              <a:lnSpc>
                <a:spcPct val="150000"/>
              </a:lnSpc>
            </a:pPr>
            <a:r>
              <a:rPr lang="en-US" sz="1400" b="1" dirty="0">
                <a:solidFill>
                  <a:schemeClr val="tx1"/>
                </a:solidFill>
                <a:latin typeface="Arial"/>
                <a:cs typeface="Arial"/>
              </a:rPr>
              <a:t>Section 241. Complaint to controlling body.—(1)  </a:t>
            </a:r>
            <a:r>
              <a:rPr lang="en-US" sz="1400" dirty="0">
                <a:solidFill>
                  <a:schemeClr val="tx1"/>
                </a:solidFill>
                <a:latin typeface="Arial"/>
                <a:cs typeface="Arial"/>
              </a:rPr>
              <a:t>A senior SARS official may lodge a complaint with a ‘controlling body’ if a person who carries on a profession governed by the ‘controlling body’, did or omitted to do anything with respect to the affairs of a taxpayer, including that person’s affairs, that in the opinion of the official—</a:t>
            </a:r>
            <a:endParaRPr lang="en-US">
              <a:solidFill>
                <a:schemeClr val="tx1"/>
              </a:solidFill>
              <a:latin typeface="Arial"/>
              <a:cs typeface="Arial"/>
            </a:endParaRPr>
          </a:p>
          <a:p>
            <a:pPr marL="800100" lvl="1" indent="-342900" algn="just">
              <a:lnSpc>
                <a:spcPct val="150000"/>
              </a:lnSpc>
              <a:buFont typeface="+mj-lt"/>
              <a:buAutoNum type="alphaLcParenR"/>
            </a:pPr>
            <a:r>
              <a:rPr lang="en-US" sz="1400" dirty="0">
                <a:solidFill>
                  <a:schemeClr val="tx1"/>
                </a:solidFill>
                <a:cs typeface="Arial" charset="0"/>
              </a:rPr>
              <a:t>was intended to assist the taxpayer to avoid or unduly postpone the performance of an obligation imposed on the taxpayer under a tax Act;</a:t>
            </a:r>
          </a:p>
          <a:p>
            <a:pPr marL="800100" lvl="1" indent="-342900" algn="just">
              <a:lnSpc>
                <a:spcPct val="150000"/>
              </a:lnSpc>
              <a:buFont typeface="+mj-lt"/>
              <a:buAutoNum type="alphaLcParenR"/>
            </a:pPr>
            <a:r>
              <a:rPr lang="en-US" sz="1400" dirty="0">
                <a:solidFill>
                  <a:schemeClr val="tx1"/>
                </a:solidFill>
                <a:cs typeface="Arial" charset="0"/>
              </a:rPr>
              <a:t>by reason of negligence on the part of the person resulted in the avoidance or undue postponement of the performance of an obligation imposed on the taxpayer under a tax Act;</a:t>
            </a:r>
          </a:p>
          <a:p>
            <a:pPr marL="800100" lvl="1" indent="-342900" algn="just">
              <a:lnSpc>
                <a:spcPct val="150000"/>
              </a:lnSpc>
              <a:buFont typeface="+mj-lt"/>
              <a:buAutoNum type="alphaLcParenR"/>
            </a:pPr>
            <a:r>
              <a:rPr lang="en-US" sz="1400" dirty="0">
                <a:solidFill>
                  <a:schemeClr val="tx1"/>
                </a:solidFill>
                <a:cs typeface="Arial" charset="0"/>
              </a:rPr>
              <a:t>constitutes a contravention of a rule or code of conduct for the profession which may result in disciplinary action being taken against the person by the body; or</a:t>
            </a:r>
          </a:p>
          <a:p>
            <a:pPr marL="800100" lvl="1" indent="-342900" algn="just">
              <a:lnSpc>
                <a:spcPct val="150000"/>
              </a:lnSpc>
              <a:buFont typeface="+mj-lt"/>
              <a:buAutoNum type="alphaLcParenR"/>
            </a:pPr>
            <a:r>
              <a:rPr lang="en-US" sz="1400" dirty="0">
                <a:solidFill>
                  <a:schemeClr val="tx1"/>
                </a:solidFill>
                <a:cs typeface="Arial" charset="0"/>
              </a:rPr>
              <a:t>constitutes conduct under subsection (2) by a registered tax practitioner.</a:t>
            </a:r>
          </a:p>
          <a:p>
            <a:pPr marL="342900" indent="-342900" algn="just">
              <a:lnSpc>
                <a:spcPct val="150000"/>
              </a:lnSpc>
              <a:buFont typeface="+mj-lt"/>
              <a:buAutoNum type="arabicParenR" startAt="2"/>
            </a:pPr>
            <a:r>
              <a:rPr lang="en-US" sz="1400" dirty="0">
                <a:solidFill>
                  <a:schemeClr val="tx1"/>
                </a:solidFill>
                <a:cs typeface="Arial" charset="0"/>
              </a:rPr>
              <a:t>A senior SARS official may lodge a complaint with a ‘recognised controlling body’ if a registered tax practitioner has, in the opinion of the official—</a:t>
            </a:r>
          </a:p>
          <a:p>
            <a:pPr marL="800100" lvl="1" indent="-342900" algn="just">
              <a:lnSpc>
                <a:spcPct val="150000"/>
              </a:lnSpc>
              <a:buFont typeface="+mj-lt"/>
              <a:buAutoNum type="alphaLcParenR"/>
            </a:pPr>
            <a:r>
              <a:rPr lang="en-US" sz="1400" dirty="0">
                <a:solidFill>
                  <a:schemeClr val="tx1"/>
                </a:solidFill>
                <a:cs typeface="Arial" charset="0"/>
              </a:rPr>
              <a:t>without exercising due diligence prepared or assisted in the preparation, approval or submission of any return, affidavit or other document relating to matters affecting the application of a tax Act;</a:t>
            </a:r>
          </a:p>
          <a:p>
            <a:pPr marL="800100" lvl="1" indent="-342900" algn="just">
              <a:lnSpc>
                <a:spcPct val="150000"/>
              </a:lnSpc>
              <a:buFont typeface="+mj-lt"/>
              <a:buAutoNum type="alphaLcParenR"/>
            </a:pPr>
            <a:endParaRPr lang="en-US" sz="1400" dirty="0">
              <a:solidFill>
                <a:schemeClr val="tx1"/>
              </a:solidFill>
              <a:cs typeface="Arial" charset="0"/>
            </a:endParaRPr>
          </a:p>
          <a:p>
            <a:pPr marL="800100" lvl="1" indent="-342900" algn="just">
              <a:lnSpc>
                <a:spcPct val="150000"/>
              </a:lnSpc>
              <a:buFont typeface="+mj-lt"/>
              <a:buAutoNum type="alphaLcParenR"/>
            </a:pPr>
            <a:endParaRPr lang="en-US" sz="1400" dirty="0">
              <a:solidFill>
                <a:schemeClr val="tx1"/>
              </a:solidFill>
              <a:cs typeface="Arial" charset="0"/>
            </a:endParaRPr>
          </a:p>
          <a:p>
            <a:pPr marL="285750" indent="-285750" algn="just">
              <a:lnSpc>
                <a:spcPct val="150000"/>
              </a:lnSpc>
              <a:buFont typeface="Arial" panose="05000000000000000000" pitchFamily="2" charset="2"/>
              <a:buChar char="•"/>
            </a:pPr>
            <a:endParaRPr lang="en-ZA" sz="1400" dirty="0">
              <a:solidFill>
                <a:schemeClr val="tx1"/>
              </a:solidFill>
              <a:cs typeface="Arial" charset="0"/>
            </a:endParaRPr>
          </a:p>
        </p:txBody>
      </p:sp>
    </p:spTree>
    <p:extLst>
      <p:ext uri="{BB962C8B-B14F-4D97-AF65-F5344CB8AC3E}">
        <p14:creationId xmlns:p14="http://schemas.microsoft.com/office/powerpoint/2010/main" val="171828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13</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a:cs typeface="Arial"/>
              </a:rPr>
              <a:t>Section 241: Complaint to controlling body (Continuation)</a:t>
            </a:r>
            <a:endParaRPr lang="en-US" dirty="0">
              <a:solidFill>
                <a:schemeClr val="bg1"/>
              </a:solidFill>
            </a:endParaRP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226243" y="975466"/>
            <a:ext cx="8606672" cy="4972848"/>
          </a:xfrm>
        </p:spPr>
        <p:txBody>
          <a:bodyPr vert="horz" lIns="91440" tIns="45720" rIns="91440" bIns="45720" rtlCol="0" anchor="t">
            <a:noAutofit/>
          </a:bodyPr>
          <a:lstStyle/>
          <a:p>
            <a:pPr marL="342900" indent="-342900" algn="just">
              <a:lnSpc>
                <a:spcPct val="150000"/>
              </a:lnSpc>
              <a:buFont typeface="+mj-lt"/>
              <a:buAutoNum type="alphaLcParenR" startAt="2"/>
            </a:pPr>
            <a:r>
              <a:rPr lang="en-US" sz="1400" dirty="0">
                <a:solidFill>
                  <a:schemeClr val="tx1"/>
                </a:solidFill>
                <a:cs typeface="Arial" charset="0"/>
              </a:rPr>
              <a:t>unreasonably delayed the finalisation of any matter before SARS;</a:t>
            </a:r>
          </a:p>
          <a:p>
            <a:pPr marL="342900" indent="-342900" algn="just">
              <a:lnSpc>
                <a:spcPct val="150000"/>
              </a:lnSpc>
              <a:buFont typeface="+mj-lt"/>
              <a:buAutoNum type="alphaLcParenR" startAt="2"/>
            </a:pPr>
            <a:r>
              <a:rPr lang="en-US" sz="1400" dirty="0">
                <a:solidFill>
                  <a:schemeClr val="tx1"/>
                </a:solidFill>
                <a:cs typeface="Arial" charset="0"/>
              </a:rPr>
              <a:t>given an opinion contrary to clear law, recklessly or through gross incompetence, with regard to any matter relating to a tax Act;</a:t>
            </a:r>
          </a:p>
          <a:p>
            <a:pPr marL="342900" indent="-342900" algn="just">
              <a:lnSpc>
                <a:spcPct val="150000"/>
              </a:lnSpc>
              <a:buFont typeface="+mj-lt"/>
              <a:buAutoNum type="alphaLcParenR" startAt="2"/>
            </a:pPr>
            <a:r>
              <a:rPr lang="en-US" sz="1400" dirty="0">
                <a:solidFill>
                  <a:schemeClr val="tx1"/>
                </a:solidFill>
                <a:cs typeface="Arial" charset="0"/>
              </a:rPr>
              <a:t>been grossly negligent with regard to any work performed as a registered tax practitioner;</a:t>
            </a:r>
          </a:p>
          <a:p>
            <a:pPr marL="342900" indent="-342900" algn="just">
              <a:lnSpc>
                <a:spcPct val="150000"/>
              </a:lnSpc>
              <a:buFont typeface="+mj-lt"/>
              <a:buAutoNum type="alphaLcParenR" startAt="2"/>
            </a:pPr>
            <a:r>
              <a:rPr lang="en-US" sz="1400" dirty="0">
                <a:solidFill>
                  <a:schemeClr val="tx1"/>
                </a:solidFill>
                <a:cs typeface="Arial" charset="0"/>
              </a:rPr>
              <a:t>knowingly given false or misleading information in connection with matters affecting the application of a tax Act or participated in such activity; or</a:t>
            </a:r>
          </a:p>
          <a:p>
            <a:pPr marL="342900" indent="-342900" algn="just">
              <a:lnSpc>
                <a:spcPct val="150000"/>
              </a:lnSpc>
              <a:buFont typeface="+mj-lt"/>
              <a:buAutoNum type="alphaLcParenR" startAt="2"/>
            </a:pPr>
            <a:r>
              <a:rPr lang="en-US" sz="1400" dirty="0">
                <a:solidFill>
                  <a:schemeClr val="tx1"/>
                </a:solidFill>
                <a:cs typeface="Arial" charset="0"/>
              </a:rPr>
              <a:t>directly or indirectly attempted to influence a SARS official with regard to any matter relating to a tax Act by the use of threats, false accusations, duress, or coercion, or by offering gratification as defined in the Prevention and Combating of Corrupt Activities Act, 2004 (Act No. 12 of 2004).</a:t>
            </a:r>
          </a:p>
          <a:p>
            <a:pPr marL="342900" indent="-342900" algn="just">
              <a:lnSpc>
                <a:spcPct val="150000"/>
              </a:lnSpc>
              <a:buFont typeface="+mj-lt"/>
              <a:buAutoNum type="alphaLcParenR" startAt="2"/>
            </a:pPr>
            <a:endParaRPr lang="en-US" sz="1600" dirty="0">
              <a:solidFill>
                <a:schemeClr val="tx1"/>
              </a:solidFill>
              <a:cs typeface="Arial" charset="0"/>
            </a:endParaRPr>
          </a:p>
          <a:p>
            <a:pPr marL="342900" indent="-342900" algn="just">
              <a:lnSpc>
                <a:spcPct val="150000"/>
              </a:lnSpc>
              <a:buFont typeface="+mj-lt"/>
              <a:buAutoNum type="alphaLcParenR" startAt="2"/>
            </a:pPr>
            <a:endParaRPr lang="en-US" sz="1600" b="1" u="sng" dirty="0">
              <a:solidFill>
                <a:schemeClr val="tx1"/>
              </a:solidFill>
              <a:cs typeface="Arial" charset="0"/>
            </a:endParaRPr>
          </a:p>
          <a:p>
            <a:pPr marL="342900" indent="-342900" algn="just">
              <a:lnSpc>
                <a:spcPct val="150000"/>
              </a:lnSpc>
              <a:buFont typeface="+mj-lt"/>
              <a:buAutoNum type="alphaLcParenR" startAt="2"/>
            </a:pPr>
            <a:endParaRPr lang="en-US" sz="1600" b="1" u="sng" dirty="0">
              <a:solidFill>
                <a:schemeClr val="tx1"/>
              </a:solidFill>
              <a:cs typeface="Arial" charset="0"/>
            </a:endParaRPr>
          </a:p>
        </p:txBody>
      </p:sp>
    </p:spTree>
    <p:extLst>
      <p:ext uri="{BB962C8B-B14F-4D97-AF65-F5344CB8AC3E}">
        <p14:creationId xmlns:p14="http://schemas.microsoft.com/office/powerpoint/2010/main" val="1395408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14</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a:cs typeface="Arial"/>
              </a:rPr>
              <a:t>Section 242: Disclosure of information regarding complaint and remedies of taxpayer</a:t>
            </a:r>
            <a:endParaRPr lang="en-US" dirty="0">
              <a:solidFill>
                <a:schemeClr val="bg1"/>
              </a:solidFill>
            </a:endParaRP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216816" y="942576"/>
            <a:ext cx="8710367" cy="4972848"/>
          </a:xfrm>
        </p:spPr>
        <p:txBody>
          <a:bodyPr vert="horz" lIns="91440" tIns="45720" rIns="91440" bIns="45720" rtlCol="0" anchor="t">
            <a:noAutofit/>
          </a:bodyPr>
          <a:lstStyle/>
          <a:p>
            <a:pPr algn="just">
              <a:lnSpc>
                <a:spcPct val="150000"/>
              </a:lnSpc>
            </a:pPr>
            <a:r>
              <a:rPr lang="en-US" sz="1400" b="1" dirty="0">
                <a:solidFill>
                  <a:schemeClr val="tx1"/>
                </a:solidFill>
                <a:latin typeface="Arial"/>
                <a:cs typeface="Arial"/>
              </a:rPr>
              <a:t>Section 242. Disclosure of information regarding complaint and remedies of taxpayer</a:t>
            </a:r>
            <a:r>
              <a:rPr lang="en-US" sz="1400" dirty="0">
                <a:solidFill>
                  <a:schemeClr val="tx1"/>
                </a:solidFill>
                <a:latin typeface="Arial"/>
                <a:cs typeface="Arial"/>
              </a:rPr>
              <a:t>.—(1)  Despite section 69, the senior SARS official lodging a complaint under section 241 may disclose the taxpayer information as in the opinion of the official is necessary to lay before the ‘controlling body’ to which the complaint is made.</a:t>
            </a:r>
            <a:endParaRPr lang="en-US">
              <a:solidFill>
                <a:schemeClr val="tx1"/>
              </a:solidFill>
            </a:endParaRPr>
          </a:p>
          <a:p>
            <a:pPr marL="342900" indent="-342900" algn="just">
              <a:lnSpc>
                <a:spcPct val="150000"/>
              </a:lnSpc>
              <a:buFont typeface="+mj-lt"/>
              <a:buAutoNum type="arabicParenR" startAt="2"/>
            </a:pPr>
            <a:r>
              <a:rPr lang="en-US" sz="1400" dirty="0">
                <a:solidFill>
                  <a:schemeClr val="tx1"/>
                </a:solidFill>
                <a:cs typeface="Arial" charset="0"/>
              </a:rPr>
              <a:t>Before a complaint is lodged or information is disclosed, SARS must deliver to the taxpayer concerned and the person against whom the complaint is to be made notification of the intended complaint and information to be disclosed.</a:t>
            </a:r>
          </a:p>
          <a:p>
            <a:pPr marL="342900" indent="-342900" algn="just">
              <a:lnSpc>
                <a:spcPct val="150000"/>
              </a:lnSpc>
              <a:buFont typeface="+mj-lt"/>
              <a:buAutoNum type="arabicParenR" startAt="2"/>
            </a:pPr>
            <a:r>
              <a:rPr lang="en-US" sz="1400" dirty="0">
                <a:solidFill>
                  <a:schemeClr val="tx1"/>
                </a:solidFill>
                <a:cs typeface="Arial" charset="0"/>
              </a:rPr>
              <a:t>The taxpayer or that person may, within 21 business days after the date of the notification, lodge with SARS an objection to the lodging of the complaint or disclosure of the information.</a:t>
            </a:r>
          </a:p>
          <a:p>
            <a:pPr marL="342900" indent="-342900" algn="just">
              <a:lnSpc>
                <a:spcPct val="150000"/>
              </a:lnSpc>
              <a:buFont typeface="+mj-lt"/>
              <a:buAutoNum type="arabicParenR" startAt="2"/>
            </a:pPr>
            <a:r>
              <a:rPr lang="en-US" sz="1400" dirty="0">
                <a:solidFill>
                  <a:schemeClr val="tx1"/>
                </a:solidFill>
                <a:cs typeface="Arial" charset="0"/>
              </a:rPr>
              <a:t>If on the expiry of that period of 21 business days no objection has been lodged or, if an objection has been lodged and SARS is not satisfied that the objection should be sustained, a senior SARS official may thereupon lodge the complaint as referred to in section 241.</a:t>
            </a:r>
          </a:p>
          <a:p>
            <a:pPr marL="342900" indent="-342900" algn="just">
              <a:lnSpc>
                <a:spcPct val="150000"/>
              </a:lnSpc>
              <a:buFont typeface="+mj-lt"/>
              <a:buAutoNum type="arabicParenR" startAt="2"/>
            </a:pPr>
            <a:endParaRPr lang="en-US" sz="1400" dirty="0">
              <a:solidFill>
                <a:schemeClr val="tx1"/>
              </a:solidFill>
              <a:cs typeface="Arial" charset="0"/>
            </a:endParaRPr>
          </a:p>
          <a:p>
            <a:pPr algn="just">
              <a:lnSpc>
                <a:spcPct val="150000"/>
              </a:lnSpc>
            </a:pPr>
            <a:endParaRPr lang="en-US" sz="1400" dirty="0">
              <a:solidFill>
                <a:schemeClr val="tx1"/>
              </a:solidFill>
              <a:cs typeface="Arial" charset="0"/>
            </a:endParaRPr>
          </a:p>
          <a:p>
            <a:pPr algn="just">
              <a:lnSpc>
                <a:spcPct val="150000"/>
              </a:lnSpc>
            </a:pPr>
            <a:endParaRPr lang="en-US" sz="1400" dirty="0">
              <a:solidFill>
                <a:schemeClr val="tx1"/>
              </a:solidFill>
              <a:cs typeface="Arial" charset="0"/>
            </a:endParaRPr>
          </a:p>
          <a:p>
            <a:pPr algn="just">
              <a:lnSpc>
                <a:spcPct val="150000"/>
              </a:lnSpc>
            </a:pPr>
            <a:endParaRPr lang="en-US" sz="1400" dirty="0">
              <a:solidFill>
                <a:schemeClr val="tx1"/>
              </a:solidFill>
              <a:cs typeface="Arial" charset="0"/>
            </a:endParaRPr>
          </a:p>
        </p:txBody>
      </p:sp>
    </p:spTree>
    <p:extLst>
      <p:ext uri="{BB962C8B-B14F-4D97-AF65-F5344CB8AC3E}">
        <p14:creationId xmlns:p14="http://schemas.microsoft.com/office/powerpoint/2010/main" val="427786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15</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fontScale="90000"/>
          </a:bodyPr>
          <a:lstStyle/>
          <a:p>
            <a:pPr algn="ctr"/>
            <a:r>
              <a:rPr lang="en-US" sz="2800" dirty="0">
                <a:solidFill>
                  <a:schemeClr val="bg1"/>
                </a:solidFill>
                <a:latin typeface="Arial"/>
                <a:cs typeface="Arial"/>
              </a:rPr>
              <a:t>Section 243: Complaint considered by controlling body</a:t>
            </a:r>
            <a:endParaRPr lang="en-US" dirty="0">
              <a:solidFill>
                <a:schemeClr val="bg1"/>
              </a:solidFill>
            </a:endParaRP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216816" y="942576"/>
            <a:ext cx="8710367" cy="4972848"/>
          </a:xfrm>
        </p:spPr>
        <p:txBody>
          <a:bodyPr vert="horz" lIns="91440" tIns="45720" rIns="91440" bIns="45720" rtlCol="0" anchor="t">
            <a:noAutofit/>
          </a:bodyPr>
          <a:lstStyle/>
          <a:p>
            <a:pPr algn="just">
              <a:lnSpc>
                <a:spcPct val="150000"/>
              </a:lnSpc>
            </a:pPr>
            <a:r>
              <a:rPr lang="en-US" sz="1400" b="1" dirty="0">
                <a:solidFill>
                  <a:schemeClr val="tx1"/>
                </a:solidFill>
                <a:latin typeface="Arial"/>
                <a:cs typeface="Arial"/>
              </a:rPr>
              <a:t>Section 243. Complaint considered by controlling body.—(1)  </a:t>
            </a:r>
            <a:r>
              <a:rPr lang="en-US" sz="1400" dirty="0">
                <a:solidFill>
                  <a:schemeClr val="tx1"/>
                </a:solidFill>
                <a:latin typeface="Arial"/>
                <a:cs typeface="Arial"/>
              </a:rPr>
              <a:t>The complaint is to be considered by the ‘controlling body’ according to its rules.</a:t>
            </a:r>
            <a:endParaRPr lang="en-US">
              <a:solidFill>
                <a:schemeClr val="tx1"/>
              </a:solidFill>
              <a:latin typeface="Arial"/>
              <a:cs typeface="Arial"/>
            </a:endParaRPr>
          </a:p>
          <a:p>
            <a:pPr marL="342900" indent="-342900" algn="just">
              <a:lnSpc>
                <a:spcPct val="150000"/>
              </a:lnSpc>
              <a:buFont typeface="+mj-lt"/>
              <a:buAutoNum type="arabicParenR" startAt="2"/>
            </a:pPr>
            <a:r>
              <a:rPr lang="en-US" sz="1400" dirty="0">
                <a:solidFill>
                  <a:schemeClr val="tx1"/>
                </a:solidFill>
                <a:cs typeface="Arial" charset="0"/>
              </a:rPr>
              <a:t>A hearing of the matter where details of a person’s tax affairs will be disclosed, may be attended only by persons whose attendance, in the opinion of the ‘controlling body’, is necessary for the proper consideration of the complaint.</a:t>
            </a:r>
          </a:p>
          <a:p>
            <a:pPr marL="342900" indent="-342900" algn="just">
              <a:lnSpc>
                <a:spcPct val="150000"/>
              </a:lnSpc>
              <a:buFont typeface="+mj-lt"/>
              <a:buAutoNum type="arabicParenR" startAt="2"/>
            </a:pPr>
            <a:r>
              <a:rPr lang="en-US" sz="1400" dirty="0">
                <a:solidFill>
                  <a:schemeClr val="tx1"/>
                </a:solidFill>
                <a:latin typeface="Arial"/>
                <a:cs typeface="Arial"/>
              </a:rPr>
              <a:t>The ‘controlling body’ and its members must preserve secrecy in regard to the information as to the affairs of a person as may be conveyed to them by SARS or as may otherwise come to their notice in the investigation of the complaint and must not communicate the information to a person other than the person concerned or the person against whom the complaint is lodged, unless the disclosure of the information is ordered by a competent court of law.</a:t>
            </a:r>
          </a:p>
          <a:p>
            <a:pPr algn="just">
              <a:lnSpc>
                <a:spcPct val="150000"/>
              </a:lnSpc>
            </a:pPr>
            <a:endParaRPr lang="en-US" sz="1400" dirty="0">
              <a:solidFill>
                <a:schemeClr val="tx1"/>
              </a:solidFill>
              <a:cs typeface="Arial" charset="0"/>
            </a:endParaRPr>
          </a:p>
          <a:p>
            <a:pPr algn="just">
              <a:lnSpc>
                <a:spcPct val="150000"/>
              </a:lnSpc>
            </a:pPr>
            <a:endParaRPr lang="en-US" sz="1400" dirty="0">
              <a:solidFill>
                <a:schemeClr val="tx1"/>
              </a:solidFill>
              <a:cs typeface="Arial" charset="0"/>
            </a:endParaRPr>
          </a:p>
          <a:p>
            <a:pPr algn="just">
              <a:lnSpc>
                <a:spcPct val="150000"/>
              </a:lnSpc>
            </a:pPr>
            <a:endParaRPr lang="en-US" sz="1400" dirty="0">
              <a:solidFill>
                <a:schemeClr val="tx1"/>
              </a:solidFill>
              <a:cs typeface="Arial" charset="0"/>
            </a:endParaRPr>
          </a:p>
        </p:txBody>
      </p:sp>
    </p:spTree>
    <p:extLst>
      <p:ext uri="{BB962C8B-B14F-4D97-AF65-F5344CB8AC3E}">
        <p14:creationId xmlns:p14="http://schemas.microsoft.com/office/powerpoint/2010/main" val="57558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16</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lstStyle/>
          <a:p>
            <a:pPr algn="ctr"/>
            <a:r>
              <a:rPr lang="en-US" sz="2800" dirty="0">
                <a:solidFill>
                  <a:schemeClr val="bg1"/>
                </a:solidFill>
                <a:latin typeface="Arial"/>
                <a:cs typeface="Arial"/>
              </a:rPr>
              <a:t>Criminal Offences</a:t>
            </a: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112236" y="829555"/>
            <a:ext cx="8872932" cy="5606079"/>
          </a:xfrm>
        </p:spPr>
        <p:txBody>
          <a:bodyPr vert="horz" lIns="91440" tIns="45720" rIns="91440" bIns="45720" rtlCol="0" anchor="t">
            <a:noAutofit/>
          </a:bodyPr>
          <a:lstStyle/>
          <a:p>
            <a:pPr algn="just">
              <a:lnSpc>
                <a:spcPct val="150000"/>
              </a:lnSpc>
            </a:pPr>
            <a:r>
              <a:rPr lang="en-US" sz="1400" b="1" dirty="0">
                <a:solidFill>
                  <a:schemeClr val="tx1"/>
                </a:solidFill>
                <a:latin typeface="Arial"/>
                <a:cs typeface="Arial"/>
              </a:rPr>
              <a:t>Section 234. Criminal offences relating to non-compliance with tax Acts</a:t>
            </a:r>
            <a:r>
              <a:rPr lang="en-US" sz="1400" dirty="0">
                <a:solidFill>
                  <a:schemeClr val="tx1"/>
                </a:solidFill>
                <a:latin typeface="Arial"/>
                <a:cs typeface="Arial"/>
              </a:rPr>
              <a:t>.—(1)  Any person who wilfully-</a:t>
            </a:r>
            <a:endParaRPr lang="en-US" dirty="0">
              <a:solidFill>
                <a:schemeClr val="tx1"/>
              </a:solidFill>
              <a:latin typeface="Arial"/>
              <a:cs typeface="Arial"/>
            </a:endParaRPr>
          </a:p>
          <a:p>
            <a:pPr marL="800100" lvl="1" indent="-342900" algn="just">
              <a:lnSpc>
                <a:spcPct val="150000"/>
              </a:lnSpc>
              <a:buFont typeface="+mj-lt"/>
              <a:buAutoNum type="alphaLcParenR"/>
            </a:pPr>
            <a:r>
              <a:rPr lang="en-US" sz="1300" dirty="0">
                <a:solidFill>
                  <a:schemeClr val="tx1"/>
                </a:solidFill>
              </a:rPr>
              <a:t>submits a false certificate or statement under Chapter 4;</a:t>
            </a:r>
          </a:p>
          <a:p>
            <a:pPr marL="800100" lvl="1" indent="-342900" algn="just">
              <a:lnSpc>
                <a:spcPct val="150000"/>
              </a:lnSpc>
              <a:buFont typeface="+mj-lt"/>
              <a:buAutoNum type="alphaLcParenR"/>
            </a:pPr>
            <a:r>
              <a:rPr lang="en-US" sz="1300" dirty="0">
                <a:solidFill>
                  <a:schemeClr val="tx1"/>
                </a:solidFill>
              </a:rPr>
              <a:t>issues an erroneous, incomplete or false document required to be issued under a tax Act to SARS or another person;</a:t>
            </a:r>
          </a:p>
          <a:p>
            <a:pPr marL="800100" lvl="1" indent="-342900" algn="just">
              <a:lnSpc>
                <a:spcPct val="150000"/>
              </a:lnSpc>
              <a:buFont typeface="+mj-lt"/>
              <a:buAutoNum type="alphaLcParenR"/>
            </a:pPr>
            <a:r>
              <a:rPr lang="en-US" sz="1300" dirty="0">
                <a:solidFill>
                  <a:schemeClr val="tx1"/>
                </a:solidFill>
              </a:rPr>
              <a:t>fails to—</a:t>
            </a:r>
          </a:p>
          <a:p>
            <a:pPr marL="1314450" lvl="2" indent="-400050" algn="just">
              <a:lnSpc>
                <a:spcPct val="150000"/>
              </a:lnSpc>
              <a:buFont typeface="+mj-lt"/>
              <a:buAutoNum type="romanLcPeriod"/>
            </a:pPr>
            <a:r>
              <a:rPr lang="en-US" sz="1300" dirty="0">
                <a:solidFill>
                  <a:schemeClr val="tx1"/>
                </a:solidFill>
              </a:rPr>
              <a:t>reply to or answer truly and fully any questions put to the person by a SARS official, as and when required in terms of this Act; or</a:t>
            </a:r>
          </a:p>
          <a:p>
            <a:pPr marL="1314450" lvl="2" indent="-400050" algn="just">
              <a:lnSpc>
                <a:spcPct val="150000"/>
              </a:lnSpc>
              <a:buFont typeface="+mj-lt"/>
              <a:buAutoNum type="romanLcPeriod"/>
            </a:pPr>
            <a:r>
              <a:rPr lang="en-US" sz="1300" dirty="0">
                <a:solidFill>
                  <a:schemeClr val="tx1"/>
                </a:solidFill>
              </a:rPr>
              <a:t>take an oath or make a solemn declaration as and when required in terms of this Act;</a:t>
            </a:r>
          </a:p>
          <a:p>
            <a:pPr marL="800100" lvl="1" indent="-342900" algn="just">
              <a:lnSpc>
                <a:spcPct val="150000"/>
              </a:lnSpc>
              <a:buFont typeface="+mj-lt"/>
              <a:buAutoNum type="alphaLcParenR"/>
            </a:pPr>
            <a:r>
              <a:rPr lang="en-US" sz="1300" dirty="0">
                <a:solidFill>
                  <a:schemeClr val="tx1"/>
                </a:solidFill>
              </a:rPr>
              <a:t>obstructs or hinders a SARS official in the discharge of the official’s duties;</a:t>
            </a:r>
          </a:p>
          <a:p>
            <a:pPr marL="800100" lvl="1" indent="-342900" algn="just">
              <a:lnSpc>
                <a:spcPct val="150000"/>
              </a:lnSpc>
              <a:buFont typeface="+mj-lt"/>
              <a:buAutoNum type="alphaLcParenR"/>
            </a:pPr>
            <a:r>
              <a:rPr lang="en-US" sz="1300" dirty="0">
                <a:solidFill>
                  <a:schemeClr val="tx1"/>
                </a:solidFill>
              </a:rPr>
              <a:t>refuses to give assistance required under section 49 (1);</a:t>
            </a:r>
          </a:p>
          <a:p>
            <a:pPr marL="800100" lvl="1" indent="-342900" algn="just">
              <a:lnSpc>
                <a:spcPct val="150000"/>
              </a:lnSpc>
              <a:buFont typeface="+mj-lt"/>
              <a:buAutoNum type="alphaLcParenR"/>
            </a:pPr>
            <a:r>
              <a:rPr lang="en-US" sz="1300" dirty="0">
                <a:solidFill>
                  <a:schemeClr val="tx1"/>
                </a:solidFill>
              </a:rPr>
              <a:t>holds himself or herself out as a SARS official engaged in carrying out the provisions of this Act; or</a:t>
            </a:r>
          </a:p>
          <a:p>
            <a:pPr marL="800100" lvl="1" indent="-342900" algn="just">
              <a:lnSpc>
                <a:spcPct val="150000"/>
              </a:lnSpc>
              <a:buFont typeface="+mj-lt"/>
              <a:buAutoNum type="alphaLcParenR"/>
            </a:pPr>
            <a:r>
              <a:rPr lang="en-US" sz="1300" dirty="0">
                <a:solidFill>
                  <a:schemeClr val="tx1"/>
                </a:solidFill>
                <a:latin typeface="Arial"/>
                <a:cs typeface="Arial"/>
              </a:rPr>
              <a:t>dissipates that person’s assets or assists another person to dissipate that other person’s assets in order to impede the collection of any taxes, penalties or interest,</a:t>
            </a:r>
            <a:endParaRPr lang="en-ZA" sz="1300" dirty="0">
              <a:solidFill>
                <a:schemeClr val="tx1"/>
              </a:solidFill>
              <a:latin typeface="Arial"/>
              <a:cs typeface="Arial"/>
            </a:endParaRPr>
          </a:p>
          <a:p>
            <a:pPr algn="just">
              <a:lnSpc>
                <a:spcPct val="150000"/>
              </a:lnSpc>
            </a:pPr>
            <a:r>
              <a:rPr lang="en-US" sz="1300" dirty="0">
                <a:solidFill>
                  <a:schemeClr val="tx1"/>
                </a:solidFill>
                <a:latin typeface="Arial"/>
                <a:cs typeface="Arial"/>
              </a:rPr>
              <a:t> is guilty of an offence and is liable, upon conviction, to a fine or to imprisonment for a period not exceeding two years.</a:t>
            </a:r>
            <a:endParaRPr lang="en-ZA" sz="1300" dirty="0">
              <a:solidFill>
                <a:schemeClr val="tx1"/>
              </a:solidFill>
              <a:latin typeface="Arial"/>
              <a:cs typeface="Arial"/>
            </a:endParaRPr>
          </a:p>
          <a:p>
            <a:pPr>
              <a:lnSpc>
                <a:spcPct val="150000"/>
              </a:lnSpc>
            </a:pPr>
            <a:endParaRPr lang="en-US" sz="1500" dirty="0">
              <a:solidFill>
                <a:schemeClr val="tx1"/>
              </a:solidFill>
            </a:endParaRPr>
          </a:p>
          <a:p>
            <a:pPr marL="285750" indent="-285750" algn="just">
              <a:lnSpc>
                <a:spcPct val="150000"/>
              </a:lnSpc>
              <a:buFont typeface="Wingdings" panose="05000000000000000000" pitchFamily="2" charset="2"/>
              <a:buChar char="§"/>
            </a:pPr>
            <a:endParaRPr lang="en-ZA" sz="1600" dirty="0">
              <a:solidFill>
                <a:schemeClr val="tx1"/>
              </a:solidFill>
            </a:endParaRPr>
          </a:p>
        </p:txBody>
      </p:sp>
    </p:spTree>
    <p:extLst>
      <p:ext uri="{BB962C8B-B14F-4D97-AF65-F5344CB8AC3E}">
        <p14:creationId xmlns:p14="http://schemas.microsoft.com/office/powerpoint/2010/main" val="249528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17</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1"/>
            <a:ext cx="9144000" cy="579476"/>
          </a:xfrm>
          <a:solidFill>
            <a:schemeClr val="accent1">
              <a:lumMod val="50000"/>
            </a:schemeClr>
          </a:solidFill>
        </p:spPr>
        <p:txBody>
          <a:bodyPr/>
          <a:lstStyle/>
          <a:p>
            <a:pPr algn="ctr"/>
            <a:r>
              <a:rPr lang="en-US" sz="2800" dirty="0">
                <a:solidFill>
                  <a:schemeClr val="bg1"/>
                </a:solidFill>
                <a:latin typeface="Arial"/>
                <a:cs typeface="Arial"/>
              </a:rPr>
              <a:t>Criminal Offences</a:t>
            </a: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207390" y="600606"/>
            <a:ext cx="8932730" cy="5834524"/>
          </a:xfrm>
        </p:spPr>
        <p:txBody>
          <a:bodyPr vert="horz" lIns="91440" tIns="45720" rIns="91440" bIns="45720" rtlCol="0" anchor="t">
            <a:noAutofit/>
          </a:bodyPr>
          <a:lstStyle/>
          <a:p>
            <a:pPr algn="just">
              <a:lnSpc>
                <a:spcPct val="150000"/>
              </a:lnSpc>
            </a:pPr>
            <a:r>
              <a:rPr lang="en-US" sz="1100" dirty="0">
                <a:solidFill>
                  <a:schemeClr val="tx1"/>
                </a:solidFill>
                <a:latin typeface="Arial"/>
                <a:cs typeface="Arial"/>
              </a:rPr>
              <a:t>2) Any person who wilfully or negligently fails to—</a:t>
            </a:r>
            <a:endParaRPr lang="en-ZA" sz="1100" dirty="0">
              <a:solidFill>
                <a:schemeClr val="tx1"/>
              </a:solidFill>
              <a:latin typeface="Arial"/>
              <a:cs typeface="Arial"/>
            </a:endParaRPr>
          </a:p>
          <a:p>
            <a:pPr marL="800100" lvl="1" indent="-342900">
              <a:lnSpc>
                <a:spcPct val="150000"/>
              </a:lnSpc>
              <a:buFont typeface="+mj-lt"/>
              <a:buAutoNum type="alphaLcParenR"/>
            </a:pPr>
            <a:r>
              <a:rPr lang="en-US" sz="1100" dirty="0">
                <a:solidFill>
                  <a:schemeClr val="tx1"/>
                </a:solidFill>
                <a:latin typeface="Arial"/>
                <a:cs typeface="Arial"/>
              </a:rPr>
              <a:t>register or notify SARS of a change in registered particulars as required in Chapter 3;</a:t>
            </a:r>
          </a:p>
          <a:p>
            <a:pPr marL="800100" lvl="1" indent="-342900">
              <a:lnSpc>
                <a:spcPct val="150000"/>
              </a:lnSpc>
              <a:buFont typeface="+mj-lt"/>
              <a:buAutoNum type="alphaLcParenR"/>
            </a:pPr>
            <a:r>
              <a:rPr lang="en-US" sz="1100" dirty="0">
                <a:solidFill>
                  <a:schemeClr val="tx1"/>
                </a:solidFill>
                <a:latin typeface="Arial"/>
                <a:cs typeface="Arial"/>
              </a:rPr>
              <a:t>appoint a representative taxpayer or notify SARS of the appointment or change of a representative taxpayer as required under section 153 or 249;</a:t>
            </a:r>
          </a:p>
          <a:p>
            <a:pPr marL="800100" lvl="1" indent="-342900">
              <a:lnSpc>
                <a:spcPct val="150000"/>
              </a:lnSpc>
              <a:buFont typeface="+mj-lt"/>
              <a:buAutoNum type="alphaLcParenR"/>
            </a:pPr>
            <a:r>
              <a:rPr lang="en-US" sz="1100" dirty="0">
                <a:solidFill>
                  <a:schemeClr val="tx1"/>
                </a:solidFill>
                <a:latin typeface="Arial"/>
                <a:cs typeface="Arial"/>
              </a:rPr>
              <a:t>register as a tax practitioner as required under section 240;</a:t>
            </a:r>
          </a:p>
          <a:p>
            <a:pPr marL="800100" lvl="1" indent="-342900">
              <a:lnSpc>
                <a:spcPct val="150000"/>
              </a:lnSpc>
              <a:buFont typeface="+mj-lt"/>
              <a:buAutoNum type="alphaLcParenR"/>
            </a:pPr>
            <a:r>
              <a:rPr lang="en-US" sz="1100" dirty="0">
                <a:solidFill>
                  <a:schemeClr val="tx1"/>
                </a:solidFill>
                <a:latin typeface="Arial"/>
                <a:cs typeface="Arial"/>
              </a:rPr>
              <a:t>submit a return or document to SARS or issue a document to a person as required under a tax Act;</a:t>
            </a:r>
          </a:p>
          <a:p>
            <a:pPr marL="800100" lvl="1" indent="-342900">
              <a:lnSpc>
                <a:spcPct val="150000"/>
              </a:lnSpc>
              <a:buFont typeface="+mj-lt"/>
              <a:buAutoNum type="alphaLcParenR"/>
            </a:pPr>
            <a:r>
              <a:rPr lang="en-US" sz="1100" dirty="0">
                <a:solidFill>
                  <a:schemeClr val="tx1"/>
                </a:solidFill>
                <a:latin typeface="Arial"/>
                <a:cs typeface="Arial"/>
              </a:rPr>
              <a:t>retain records as required under a tax Act;</a:t>
            </a:r>
          </a:p>
          <a:p>
            <a:pPr marL="800100" lvl="1" indent="-342900">
              <a:lnSpc>
                <a:spcPct val="150000"/>
              </a:lnSpc>
              <a:buFont typeface="+mj-lt"/>
              <a:buAutoNum type="alphaLcParenR"/>
            </a:pPr>
            <a:r>
              <a:rPr lang="en-US" sz="1100" dirty="0">
                <a:solidFill>
                  <a:schemeClr val="tx1"/>
                </a:solidFill>
                <a:latin typeface="Arial"/>
                <a:cs typeface="Arial"/>
              </a:rPr>
              <a:t>furnish, produce or make available any information, document or thing, excluding information requested under section 46 (8), as and when required under this Act;</a:t>
            </a:r>
          </a:p>
          <a:p>
            <a:pPr marL="800100" lvl="1" indent="-342900">
              <a:lnSpc>
                <a:spcPct val="150000"/>
              </a:lnSpc>
              <a:buFont typeface="+mj-lt"/>
              <a:buAutoNum type="alphaLcParenR"/>
            </a:pPr>
            <a:r>
              <a:rPr lang="en-US" sz="1100" dirty="0">
                <a:solidFill>
                  <a:schemeClr val="tx1"/>
                </a:solidFill>
                <a:latin typeface="Arial"/>
                <a:cs typeface="Arial"/>
              </a:rPr>
              <a:t>attend and give evidence, as and when required under this Act;</a:t>
            </a:r>
          </a:p>
          <a:p>
            <a:pPr marL="800100" lvl="1" indent="-342900">
              <a:lnSpc>
                <a:spcPct val="150000"/>
              </a:lnSpc>
              <a:buFont typeface="+mj-lt"/>
              <a:buAutoNum type="alphaLcParenR"/>
            </a:pPr>
            <a:r>
              <a:rPr lang="en-US" sz="1100" dirty="0">
                <a:solidFill>
                  <a:schemeClr val="tx1"/>
                </a:solidFill>
                <a:latin typeface="Arial"/>
                <a:cs typeface="Arial"/>
              </a:rPr>
              <a:t>comply with a directive or instruction issued by SARS to the person under a tax Act;</a:t>
            </a:r>
          </a:p>
          <a:p>
            <a:pPr marL="800100" lvl="1" indent="-342900">
              <a:lnSpc>
                <a:spcPct val="150000"/>
              </a:lnSpc>
              <a:buFont typeface="+mj-lt"/>
              <a:buAutoNum type="alphaLcParenR"/>
            </a:pPr>
            <a:r>
              <a:rPr lang="en-US" sz="1100" dirty="0">
                <a:solidFill>
                  <a:schemeClr val="tx1"/>
                </a:solidFill>
                <a:latin typeface="Arial"/>
                <a:cs typeface="Arial"/>
              </a:rPr>
              <a:t>disclose to SARS any material facts which should have been disclosed under a tax Act or to notify SARS of anything which the person is required to so notify SARS of under a tax Act;</a:t>
            </a:r>
          </a:p>
          <a:p>
            <a:pPr marL="800100" lvl="1" indent="-342900">
              <a:lnSpc>
                <a:spcPct val="150000"/>
              </a:lnSpc>
              <a:buFont typeface="+mj-lt"/>
              <a:buAutoNum type="alphaLcParenR"/>
            </a:pPr>
            <a:r>
              <a:rPr lang="en-US" sz="1100" dirty="0">
                <a:solidFill>
                  <a:schemeClr val="tx1"/>
                </a:solidFill>
                <a:latin typeface="Arial"/>
                <a:cs typeface="Arial"/>
              </a:rPr>
              <a:t>comply with the provisions of sections 179 to 182, if that person was given notice by SARS to transfer the assets or pay the amounts to SARS as referred to in those sections; or</a:t>
            </a:r>
          </a:p>
          <a:p>
            <a:pPr marL="800100" lvl="1" indent="-342900">
              <a:lnSpc>
                <a:spcPct val="150000"/>
              </a:lnSpc>
              <a:buFont typeface="+mj-lt"/>
              <a:buAutoNum type="alphaLcParenR"/>
            </a:pPr>
            <a:r>
              <a:rPr lang="en-US" sz="1100" dirty="0">
                <a:solidFill>
                  <a:schemeClr val="tx1"/>
                </a:solidFill>
                <a:latin typeface="Arial"/>
                <a:cs typeface="Arial"/>
              </a:rPr>
              <a:t>in the event where that person becomes liable to make a payment for withholding any tax, deduct or withhold or pay to SARS the amount of tax, as and when required under a tax Act,</a:t>
            </a:r>
          </a:p>
          <a:p>
            <a:pPr>
              <a:lnSpc>
                <a:spcPct val="150000"/>
              </a:lnSpc>
            </a:pPr>
            <a:r>
              <a:rPr lang="en-US" sz="1100" dirty="0">
                <a:solidFill>
                  <a:schemeClr val="tx1"/>
                </a:solidFill>
                <a:latin typeface="Arial"/>
                <a:cs typeface="Arial"/>
              </a:rPr>
              <a:t>is guilty of an offence and is liable, upon conviction, to a fine or to imprisonment for a period not exceeding two years.</a:t>
            </a:r>
            <a:endParaRPr lang="en-US" dirty="0">
              <a:solidFill>
                <a:schemeClr val="tx1"/>
              </a:solidFill>
            </a:endParaRPr>
          </a:p>
          <a:p>
            <a:pPr marL="342900" indent="-342900" algn="just">
              <a:lnSpc>
                <a:spcPct val="150000"/>
              </a:lnSpc>
              <a:buFont typeface="+mj-lt"/>
              <a:buAutoNum type="alphaLcParenR"/>
            </a:pPr>
            <a:endParaRPr lang="en-US" sz="1400" dirty="0">
              <a:solidFill>
                <a:schemeClr val="tx1"/>
              </a:solidFill>
            </a:endParaRPr>
          </a:p>
          <a:p>
            <a:pPr marL="342900" indent="-342900">
              <a:lnSpc>
                <a:spcPct val="150000"/>
              </a:lnSpc>
              <a:buFont typeface="+mj-lt"/>
              <a:buAutoNum type="alphaLcParenR"/>
            </a:pPr>
            <a:endParaRPr lang="en-US" sz="1400" dirty="0">
              <a:solidFill>
                <a:schemeClr val="tx1"/>
              </a:solidFill>
            </a:endParaRPr>
          </a:p>
          <a:p>
            <a:pPr marL="285750" indent="-285750" algn="just">
              <a:lnSpc>
                <a:spcPct val="150000"/>
              </a:lnSpc>
              <a:buFont typeface="Wingdings" panose="05000000000000000000" pitchFamily="2" charset="2"/>
              <a:buChar char="§"/>
            </a:pPr>
            <a:endParaRPr lang="en-ZA" sz="1600" dirty="0">
              <a:solidFill>
                <a:schemeClr val="tx1"/>
              </a:solidFill>
            </a:endParaRPr>
          </a:p>
        </p:txBody>
      </p:sp>
    </p:spTree>
    <p:extLst>
      <p:ext uri="{BB962C8B-B14F-4D97-AF65-F5344CB8AC3E}">
        <p14:creationId xmlns:p14="http://schemas.microsoft.com/office/powerpoint/2010/main" val="1642188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18</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lstStyle/>
          <a:p>
            <a:pPr algn="ctr"/>
            <a:r>
              <a:rPr lang="en-US" sz="2800" dirty="0">
                <a:solidFill>
                  <a:schemeClr val="bg1"/>
                </a:solidFill>
                <a:latin typeface="Arial"/>
                <a:cs typeface="Arial"/>
              </a:rPr>
              <a:t>Criminal Offences</a:t>
            </a: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226098" y="836579"/>
            <a:ext cx="8710511" cy="5663588"/>
          </a:xfrm>
        </p:spPr>
        <p:txBody>
          <a:bodyPr vert="horz" lIns="91440" tIns="45720" rIns="91440" bIns="45720" rtlCol="0" anchor="t">
            <a:noAutofit/>
          </a:bodyPr>
          <a:lstStyle/>
          <a:p>
            <a:pPr algn="just">
              <a:lnSpc>
                <a:spcPct val="150000"/>
              </a:lnSpc>
            </a:pPr>
            <a:r>
              <a:rPr lang="en-US" sz="1200" b="1" dirty="0">
                <a:solidFill>
                  <a:schemeClr val="tx1"/>
                </a:solidFill>
                <a:latin typeface="+mj-lt"/>
              </a:rPr>
              <a:t>Section 235.   Evasion of tax and obtaining undue refunds by fraud or theft.— </a:t>
            </a:r>
            <a:endParaRPr lang="en-US" sz="1200" dirty="0">
              <a:solidFill>
                <a:schemeClr val="tx1"/>
              </a:solidFill>
              <a:cs typeface="Arial"/>
            </a:endParaRPr>
          </a:p>
          <a:p>
            <a:pPr algn="just">
              <a:lnSpc>
                <a:spcPct val="150000"/>
              </a:lnSpc>
            </a:pPr>
            <a:r>
              <a:rPr lang="en-US" sz="1200" dirty="0">
                <a:solidFill>
                  <a:schemeClr val="tx1"/>
                </a:solidFill>
                <a:latin typeface="+mj-lt"/>
              </a:rPr>
              <a:t>(1)</a:t>
            </a:r>
            <a:r>
              <a:rPr lang="en-US" sz="1200" b="1" dirty="0">
                <a:solidFill>
                  <a:schemeClr val="tx1"/>
                </a:solidFill>
                <a:latin typeface="+mj-lt"/>
              </a:rPr>
              <a:t>  </a:t>
            </a:r>
            <a:r>
              <a:rPr lang="en-US" sz="1200" dirty="0">
                <a:solidFill>
                  <a:schemeClr val="tx1"/>
                </a:solidFill>
                <a:latin typeface="+mj-lt"/>
              </a:rPr>
              <a:t>A person who with intent to evade or to assist another person to evade tax or to obtain an undue refund under a tax Act—</a:t>
            </a:r>
            <a:endParaRPr lang="en-US" sz="1200">
              <a:solidFill>
                <a:schemeClr val="tx1"/>
              </a:solidFill>
              <a:cs typeface="Arial"/>
            </a:endParaRPr>
          </a:p>
          <a:p>
            <a:pPr marL="800100" lvl="1" indent="-342900" algn="just">
              <a:lnSpc>
                <a:spcPct val="150000"/>
              </a:lnSpc>
              <a:buFont typeface="+mj-lt"/>
              <a:buAutoNum type="alphaLcParenR"/>
            </a:pPr>
            <a:r>
              <a:rPr lang="en-US" sz="1200" dirty="0">
                <a:solidFill>
                  <a:schemeClr val="tx1"/>
                </a:solidFill>
                <a:latin typeface="+mj-lt"/>
              </a:rPr>
              <a:t>makes or causes or allows to be made any false statement or entry in a return or other document, or signs a statement, return or other document so submitted without reasonable grounds for believing the same to be true;</a:t>
            </a:r>
            <a:endParaRPr lang="en-US" sz="1200">
              <a:solidFill>
                <a:schemeClr val="tx1"/>
              </a:solidFill>
              <a:latin typeface="+mj-lt"/>
              <a:cs typeface="Arial"/>
            </a:endParaRPr>
          </a:p>
          <a:p>
            <a:pPr marL="800100" lvl="1" indent="-342900" algn="just">
              <a:lnSpc>
                <a:spcPct val="150000"/>
              </a:lnSpc>
              <a:buFont typeface="+mj-lt"/>
              <a:buAutoNum type="alphaLcParenR"/>
            </a:pPr>
            <a:r>
              <a:rPr lang="en-US" sz="1200" dirty="0">
                <a:solidFill>
                  <a:schemeClr val="tx1"/>
                </a:solidFill>
                <a:latin typeface="+mj-lt"/>
              </a:rPr>
              <a:t>gives a false answer, whether orally or in writing, to a request for information made under this Act;</a:t>
            </a:r>
            <a:endParaRPr lang="en-US" sz="1200">
              <a:solidFill>
                <a:schemeClr val="tx1"/>
              </a:solidFill>
              <a:latin typeface="+mj-lt"/>
              <a:cs typeface="Arial"/>
            </a:endParaRPr>
          </a:p>
          <a:p>
            <a:pPr marL="800100" lvl="1" indent="-342900" algn="just">
              <a:lnSpc>
                <a:spcPct val="150000"/>
              </a:lnSpc>
              <a:buFont typeface="+mj-lt"/>
              <a:buAutoNum type="alphaLcParenR"/>
            </a:pPr>
            <a:r>
              <a:rPr lang="en-US" sz="1200" dirty="0">
                <a:solidFill>
                  <a:schemeClr val="tx1"/>
                </a:solidFill>
                <a:latin typeface="+mj-lt"/>
              </a:rPr>
              <a:t>prepares, maintains or authorises the preparation or maintenance of false books of account or other records or falsifies or authorises the falsification of books of account or other records;</a:t>
            </a:r>
            <a:endParaRPr lang="en-US" sz="1200">
              <a:solidFill>
                <a:schemeClr val="tx1"/>
              </a:solidFill>
              <a:latin typeface="+mj-lt"/>
              <a:cs typeface="Arial"/>
            </a:endParaRPr>
          </a:p>
          <a:p>
            <a:pPr marL="800100" lvl="1" indent="-342900" algn="just">
              <a:lnSpc>
                <a:spcPct val="150000"/>
              </a:lnSpc>
              <a:buFont typeface="+mj-lt"/>
              <a:buAutoNum type="alphaLcParenR"/>
            </a:pPr>
            <a:r>
              <a:rPr lang="en-US" sz="1200" dirty="0">
                <a:solidFill>
                  <a:schemeClr val="tx1"/>
                </a:solidFill>
                <a:latin typeface="+mj-lt"/>
              </a:rPr>
              <a:t>makes use of, or authorises the use of, fraud or contrivance; or</a:t>
            </a:r>
            <a:endParaRPr lang="en-US" sz="1200">
              <a:solidFill>
                <a:schemeClr val="tx1"/>
              </a:solidFill>
              <a:latin typeface="+mj-lt"/>
              <a:cs typeface="Arial"/>
            </a:endParaRPr>
          </a:p>
          <a:p>
            <a:pPr marL="800100" lvl="1" indent="-342900" algn="just">
              <a:lnSpc>
                <a:spcPct val="150000"/>
              </a:lnSpc>
              <a:buFont typeface="+mj-lt"/>
              <a:buAutoNum type="alphaLcParenR"/>
            </a:pPr>
            <a:r>
              <a:rPr lang="en-US" sz="1200" dirty="0">
                <a:solidFill>
                  <a:schemeClr val="tx1"/>
                </a:solidFill>
                <a:latin typeface="+mj-lt"/>
              </a:rPr>
              <a:t>makes any false statement for the purposes of obtaining any refund of or exemption from tax, is guilty of an offence and, upon conviction, is subject to a fine or to imprisonment for a period not exceeding five years.</a:t>
            </a:r>
            <a:endParaRPr lang="en-US" sz="1200">
              <a:solidFill>
                <a:schemeClr val="tx1"/>
              </a:solidFill>
              <a:latin typeface="+mj-lt"/>
              <a:cs typeface="Arial"/>
            </a:endParaRPr>
          </a:p>
          <a:p>
            <a:pPr marL="342900" indent="-342900" algn="just">
              <a:lnSpc>
                <a:spcPct val="150000"/>
              </a:lnSpc>
              <a:buFont typeface="+mj-lt"/>
              <a:buAutoNum type="arabicParenR" startAt="2"/>
            </a:pPr>
            <a:r>
              <a:rPr lang="en-US" sz="1200" dirty="0">
                <a:solidFill>
                  <a:schemeClr val="tx1"/>
                </a:solidFill>
                <a:latin typeface="+mj-lt"/>
              </a:rPr>
              <a:t>Any person who makes a statement in the manner referred to in subsection (1) may, unless the person proves that there is a reasonable possibility that he or she was ignorant of the falsity of the statement and that the ignorance was not due to negligence on his or her part, be regarded as being aware of the falsity of the statement.</a:t>
            </a:r>
            <a:endParaRPr lang="en-US" sz="1200">
              <a:solidFill>
                <a:schemeClr val="tx1"/>
              </a:solidFill>
              <a:latin typeface="+mj-lt"/>
              <a:cs typeface="Arial"/>
            </a:endParaRPr>
          </a:p>
          <a:p>
            <a:pPr marL="342900" indent="-342900" algn="just">
              <a:lnSpc>
                <a:spcPct val="150000"/>
              </a:lnSpc>
              <a:buFont typeface="+mj-lt"/>
              <a:buAutoNum type="arabicParenR" startAt="2"/>
            </a:pPr>
            <a:r>
              <a:rPr lang="en-US" sz="1200" dirty="0">
                <a:solidFill>
                  <a:schemeClr val="tx1"/>
                </a:solidFill>
                <a:latin typeface="+mj-lt"/>
              </a:rPr>
              <a:t>Only a senior SARS official may lay a complaint with the South African Police Service or the National Prosecuting Authority regarding an offence under this section.</a:t>
            </a:r>
            <a:endParaRPr lang="en-US" sz="1200">
              <a:solidFill>
                <a:schemeClr val="tx1"/>
              </a:solidFill>
              <a:latin typeface="+mj-lt"/>
              <a:cs typeface="Arial"/>
            </a:endParaRPr>
          </a:p>
          <a:p>
            <a:pPr lvl="1" algn="just">
              <a:lnSpc>
                <a:spcPct val="150000"/>
              </a:lnSpc>
            </a:pPr>
            <a:endParaRPr lang="en-US" sz="1300" dirty="0">
              <a:solidFill>
                <a:schemeClr val="tx1"/>
              </a:solidFill>
              <a:latin typeface="+mj-lt"/>
            </a:endParaRPr>
          </a:p>
          <a:p>
            <a:pPr marL="800100" lvl="1" indent="-342900" algn="just">
              <a:lnSpc>
                <a:spcPct val="150000"/>
              </a:lnSpc>
              <a:buFont typeface="+mj-lt"/>
              <a:buAutoNum type="alphaLcParenR"/>
            </a:pPr>
            <a:endParaRPr lang="en-ZA" sz="1300" dirty="0">
              <a:solidFill>
                <a:schemeClr val="tx1"/>
              </a:solidFill>
              <a:latin typeface="+mj-lt"/>
            </a:endParaRPr>
          </a:p>
          <a:p>
            <a:pPr>
              <a:lnSpc>
                <a:spcPct val="150000"/>
              </a:lnSpc>
            </a:pPr>
            <a:endParaRPr lang="en-US" sz="1300" dirty="0">
              <a:solidFill>
                <a:schemeClr val="tx1"/>
              </a:solidFill>
            </a:endParaRPr>
          </a:p>
          <a:p>
            <a:pPr marL="285750" indent="-285750" algn="just">
              <a:lnSpc>
                <a:spcPct val="150000"/>
              </a:lnSpc>
              <a:buFont typeface="Wingdings" panose="05000000000000000000" pitchFamily="2" charset="2"/>
              <a:buChar char="§"/>
            </a:pPr>
            <a:endParaRPr lang="en-ZA" sz="1600" dirty="0">
              <a:solidFill>
                <a:schemeClr val="tx1"/>
              </a:solidFill>
            </a:endParaRPr>
          </a:p>
        </p:txBody>
      </p:sp>
    </p:spTree>
    <p:extLst>
      <p:ext uri="{BB962C8B-B14F-4D97-AF65-F5344CB8AC3E}">
        <p14:creationId xmlns:p14="http://schemas.microsoft.com/office/powerpoint/2010/main" val="300458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AF68F67-8404-AD34-399C-D9F29ECC6F0E}"/>
              </a:ext>
            </a:extLst>
          </p:cNvPr>
          <p:cNvSpPr txBox="1">
            <a:spLocks/>
          </p:cNvSpPr>
          <p:nvPr/>
        </p:nvSpPr>
        <p:spPr>
          <a:xfrm>
            <a:off x="593889" y="3024554"/>
            <a:ext cx="7407111" cy="12418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ZA" sz="3600" b="1" kern="0" dirty="0">
                <a:solidFill>
                  <a:prstClr val="white"/>
                </a:solidFill>
                <a:latin typeface="Arial" panose="020B0604020202020204" pitchFamily="34" charset="0"/>
                <a:ea typeface="Times New Roman" panose="02020603050405020304" pitchFamily="18" charset="0"/>
                <a:cs typeface="Arial" panose="020B0604020202020204" pitchFamily="34" charset="0"/>
              </a:rPr>
              <a:t>Module 1: </a:t>
            </a:r>
            <a:r>
              <a:rPr lang="en-ZA" sz="3600" kern="0" dirty="0">
                <a:solidFill>
                  <a:prstClr val="white"/>
                </a:solidFill>
                <a:latin typeface="Arial" panose="020B0604020202020204" pitchFamily="34" charset="0"/>
                <a:ea typeface="Times New Roman" panose="02020603050405020304" pitchFamily="18" charset="0"/>
                <a:cs typeface="Arial" panose="020B0604020202020204" pitchFamily="34" charset="0"/>
              </a:rPr>
              <a:t>Understand Legislation </a:t>
            </a:r>
            <a:r>
              <a:rPr lang="en-ZA" sz="3600" dirty="0">
                <a:solidFill>
                  <a:prstClr val="white"/>
                </a:solidFill>
                <a:latin typeface="Arial" panose="020B0604020202020204" pitchFamily="34" charset="0"/>
                <a:cs typeface="Arial" panose="020B0604020202020204" pitchFamily="34" charset="0"/>
              </a:rPr>
              <a:t> </a:t>
            </a:r>
            <a:endParaRPr lang="en-US" sz="3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574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19</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lstStyle/>
          <a:p>
            <a:pPr algn="ctr"/>
            <a:r>
              <a:rPr lang="en-US" sz="2800" dirty="0">
                <a:solidFill>
                  <a:schemeClr val="bg1"/>
                </a:solidFill>
                <a:latin typeface="Arial"/>
                <a:cs typeface="Arial"/>
              </a:rPr>
              <a:t>Criminal Offences</a:t>
            </a: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184123" y="829555"/>
            <a:ext cx="8714780" cy="5606079"/>
          </a:xfrm>
        </p:spPr>
        <p:txBody>
          <a:bodyPr vert="horz" lIns="91440" tIns="45720" rIns="91440" bIns="45720" rtlCol="0" anchor="t">
            <a:noAutofit/>
          </a:bodyPr>
          <a:lstStyle/>
          <a:p>
            <a:pPr marL="83820" algn="just">
              <a:lnSpc>
                <a:spcPct val="160000"/>
              </a:lnSpc>
            </a:pPr>
            <a:r>
              <a:rPr lang="en-US" sz="1400" b="1" i="0" dirty="0">
                <a:solidFill>
                  <a:srgbClr val="000000"/>
                </a:solidFill>
                <a:effectLst/>
                <a:latin typeface="+mj-lt"/>
              </a:rPr>
              <a:t>Section 236.   Criminal offences relating to secrecy provisions.—</a:t>
            </a:r>
            <a:r>
              <a:rPr lang="en-US" sz="1400" i="0" dirty="0">
                <a:solidFill>
                  <a:srgbClr val="000000"/>
                </a:solidFill>
                <a:effectLst/>
                <a:latin typeface="+mj-lt"/>
              </a:rPr>
              <a:t>A person who contravenes the provisions of </a:t>
            </a:r>
            <a:r>
              <a:rPr lang="en-US" sz="1400" i="0" strike="noStrike" dirty="0">
                <a:solidFill>
                  <a:srgbClr val="428BCA"/>
                </a:solidFill>
                <a:effectLst/>
                <a:latin typeface="+mj-lt"/>
              </a:rPr>
              <a:t>section 67 (2)</a:t>
            </a:r>
            <a:r>
              <a:rPr lang="en-US" sz="1400" i="0" dirty="0">
                <a:solidFill>
                  <a:srgbClr val="000000"/>
                </a:solidFill>
                <a:effectLst/>
                <a:latin typeface="+mj-lt"/>
              </a:rPr>
              <a:t>, </a:t>
            </a:r>
            <a:r>
              <a:rPr lang="en-US" sz="1400" i="0" strike="noStrike" dirty="0">
                <a:solidFill>
                  <a:srgbClr val="428BCA"/>
                </a:solidFill>
                <a:effectLst/>
                <a:latin typeface="+mj-lt"/>
              </a:rPr>
              <a:t>(3)</a:t>
            </a:r>
            <a:r>
              <a:rPr lang="en-US" sz="1400" i="0" dirty="0">
                <a:solidFill>
                  <a:srgbClr val="000000"/>
                </a:solidFill>
                <a:effectLst/>
                <a:latin typeface="+mj-lt"/>
              </a:rPr>
              <a:t> or </a:t>
            </a:r>
            <a:r>
              <a:rPr lang="en-US" sz="1400" i="0" strike="noStrike" dirty="0">
                <a:solidFill>
                  <a:srgbClr val="428BCA"/>
                </a:solidFill>
                <a:effectLst/>
                <a:latin typeface="+mj-lt"/>
              </a:rPr>
              <a:t>(4)</a:t>
            </a:r>
            <a:r>
              <a:rPr lang="en-US" sz="1400" i="0" dirty="0">
                <a:solidFill>
                  <a:srgbClr val="000000"/>
                </a:solidFill>
                <a:effectLst/>
                <a:latin typeface="+mj-lt"/>
              </a:rPr>
              <a:t>, </a:t>
            </a:r>
            <a:r>
              <a:rPr lang="en-US" sz="1400" i="0" strike="noStrike" dirty="0">
                <a:solidFill>
                  <a:srgbClr val="428BCA"/>
                </a:solidFill>
                <a:effectLst/>
                <a:latin typeface="+mj-lt"/>
              </a:rPr>
              <a:t>68 (2)</a:t>
            </a:r>
            <a:r>
              <a:rPr lang="en-US" sz="1400" i="0" dirty="0">
                <a:solidFill>
                  <a:srgbClr val="000000"/>
                </a:solidFill>
                <a:effectLst/>
                <a:latin typeface="+mj-lt"/>
              </a:rPr>
              <a:t>, </a:t>
            </a:r>
            <a:r>
              <a:rPr lang="en-US" sz="1400" i="0" strike="noStrike" dirty="0">
                <a:solidFill>
                  <a:srgbClr val="428BCA"/>
                </a:solidFill>
                <a:effectLst/>
                <a:latin typeface="+mj-lt"/>
              </a:rPr>
              <a:t>69 (1)</a:t>
            </a:r>
            <a:r>
              <a:rPr lang="en-US" sz="1400" i="0" dirty="0">
                <a:solidFill>
                  <a:srgbClr val="000000"/>
                </a:solidFill>
                <a:effectLst/>
                <a:latin typeface="+mj-lt"/>
              </a:rPr>
              <a:t> or </a:t>
            </a:r>
            <a:r>
              <a:rPr lang="en-US" sz="1400" i="0" strike="noStrike" dirty="0">
                <a:solidFill>
                  <a:srgbClr val="428BCA"/>
                </a:solidFill>
                <a:effectLst/>
                <a:latin typeface="+mj-lt"/>
              </a:rPr>
              <a:t>(6)</a:t>
            </a:r>
            <a:r>
              <a:rPr lang="en-US" sz="1400" i="0" dirty="0">
                <a:solidFill>
                  <a:srgbClr val="000000"/>
                </a:solidFill>
                <a:effectLst/>
                <a:latin typeface="+mj-lt"/>
              </a:rPr>
              <a:t> or </a:t>
            </a:r>
            <a:r>
              <a:rPr lang="en-US" sz="1400" i="0" strike="noStrike" dirty="0">
                <a:solidFill>
                  <a:srgbClr val="428BCA"/>
                </a:solidFill>
                <a:effectLst/>
                <a:latin typeface="+mj-lt"/>
              </a:rPr>
              <a:t>70 (5)</a:t>
            </a:r>
            <a:r>
              <a:rPr lang="en-US" sz="1400" i="0" dirty="0">
                <a:solidFill>
                  <a:srgbClr val="000000"/>
                </a:solidFill>
                <a:effectLst/>
                <a:latin typeface="+mj-lt"/>
              </a:rPr>
              <a:t> is guilty of an offence and, upon conviction, is subject to a fine or to imprisonment for a period not exceeding two years.</a:t>
            </a:r>
          </a:p>
          <a:p>
            <a:pPr marL="83820" algn="just">
              <a:lnSpc>
                <a:spcPct val="160000"/>
              </a:lnSpc>
            </a:pPr>
            <a:endParaRPr lang="en-US" sz="1400" i="0" dirty="0">
              <a:solidFill>
                <a:srgbClr val="000000"/>
              </a:solidFill>
              <a:effectLst/>
              <a:latin typeface="+mj-lt"/>
            </a:endParaRPr>
          </a:p>
          <a:p>
            <a:pPr marL="83820" algn="just">
              <a:lnSpc>
                <a:spcPct val="160000"/>
              </a:lnSpc>
            </a:pPr>
            <a:r>
              <a:rPr lang="en-US" sz="1400" b="1" i="0" dirty="0">
                <a:solidFill>
                  <a:srgbClr val="000000"/>
                </a:solidFill>
                <a:effectLst/>
                <a:latin typeface="+mj-lt"/>
              </a:rPr>
              <a:t>Section 237.   Criminal offences relating to filing return without authority</a:t>
            </a:r>
            <a:r>
              <a:rPr lang="en-US" sz="1400" i="0" dirty="0">
                <a:solidFill>
                  <a:srgbClr val="000000"/>
                </a:solidFill>
                <a:effectLst/>
                <a:latin typeface="+mj-lt"/>
              </a:rPr>
              <a:t>.—A person who—</a:t>
            </a:r>
            <a:endParaRPr lang="en-US" sz="1400" dirty="0">
              <a:solidFill>
                <a:srgbClr val="000000"/>
              </a:solidFill>
              <a:latin typeface="+mj-lt"/>
              <a:cs typeface="Arial"/>
            </a:endParaRPr>
          </a:p>
          <a:p>
            <a:pPr marL="883920" lvl="1" indent="-342900" algn="just">
              <a:lnSpc>
                <a:spcPct val="160000"/>
              </a:lnSpc>
              <a:buFont typeface="+mj-lt"/>
              <a:buAutoNum type="alphaLcParenR"/>
            </a:pPr>
            <a:r>
              <a:rPr lang="en-US" sz="1400" dirty="0">
                <a:solidFill>
                  <a:srgbClr val="000000"/>
                </a:solidFill>
                <a:latin typeface="+mj-lt"/>
                <a:cs typeface="Arial"/>
              </a:rPr>
              <a:t>submits a return or other document to SARS under a forged signature;</a:t>
            </a:r>
          </a:p>
          <a:p>
            <a:pPr marL="883920" lvl="1" indent="-342900" algn="just">
              <a:lnSpc>
                <a:spcPct val="160000"/>
              </a:lnSpc>
              <a:buFont typeface="+mj-lt"/>
              <a:buAutoNum type="alphaLcParenR"/>
            </a:pPr>
            <a:r>
              <a:rPr lang="en-US" sz="1400" dirty="0">
                <a:solidFill>
                  <a:srgbClr val="000000"/>
                </a:solidFill>
                <a:latin typeface="+mj-lt"/>
                <a:cs typeface="Arial"/>
              </a:rPr>
              <a:t>uses an electronic or digital signature of another person in an electronic communication to SARS without the person’s consent and authority; or</a:t>
            </a:r>
          </a:p>
          <a:p>
            <a:pPr marL="883920" lvl="1" indent="-342900" algn="just">
              <a:lnSpc>
                <a:spcPct val="160000"/>
              </a:lnSpc>
              <a:buFont typeface="+mj-lt"/>
              <a:buAutoNum type="alphaLcParenR"/>
            </a:pPr>
            <a:r>
              <a:rPr lang="en-US" sz="1400" dirty="0">
                <a:solidFill>
                  <a:srgbClr val="000000"/>
                </a:solidFill>
                <a:latin typeface="+mj-lt"/>
                <a:cs typeface="Arial"/>
              </a:rPr>
              <a:t>otherwise submits to SARS a communication on behalf of another person without the person’s consent and authority, </a:t>
            </a:r>
            <a:endParaRPr lang="en-US" dirty="0">
              <a:solidFill>
                <a:srgbClr val="404040"/>
              </a:solidFill>
              <a:cs typeface="Arial"/>
            </a:endParaRPr>
          </a:p>
          <a:p>
            <a:pPr marL="83820" algn="just">
              <a:lnSpc>
                <a:spcPct val="160000"/>
              </a:lnSpc>
            </a:pPr>
            <a:r>
              <a:rPr lang="en-US" sz="1400" dirty="0">
                <a:solidFill>
                  <a:srgbClr val="000000"/>
                </a:solidFill>
                <a:latin typeface="+mj-lt"/>
              </a:rPr>
              <a:t>is guilty of an offence and, upon conviction, is subject to a fine or to imprisonment for a period not exceeding two years.</a:t>
            </a:r>
          </a:p>
          <a:p>
            <a:pPr algn="just">
              <a:lnSpc>
                <a:spcPct val="150000"/>
              </a:lnSpc>
            </a:pPr>
            <a:endParaRPr lang="en-ZA" sz="1600" dirty="0">
              <a:solidFill>
                <a:schemeClr val="tx1"/>
              </a:solidFill>
            </a:endParaRPr>
          </a:p>
          <a:p>
            <a:pPr>
              <a:lnSpc>
                <a:spcPct val="150000"/>
              </a:lnSpc>
            </a:pPr>
            <a:endParaRPr lang="en-US" sz="1500" dirty="0">
              <a:solidFill>
                <a:schemeClr val="tx1"/>
              </a:solidFill>
            </a:endParaRPr>
          </a:p>
          <a:p>
            <a:pPr marL="285750" indent="-285750" algn="just">
              <a:lnSpc>
                <a:spcPct val="150000"/>
              </a:lnSpc>
              <a:buFont typeface="Wingdings" panose="05000000000000000000" pitchFamily="2" charset="2"/>
              <a:buChar char="§"/>
            </a:pPr>
            <a:endParaRPr lang="en-ZA" sz="1600" dirty="0">
              <a:solidFill>
                <a:schemeClr val="tx1"/>
              </a:solidFill>
            </a:endParaRPr>
          </a:p>
        </p:txBody>
      </p:sp>
    </p:spTree>
    <p:extLst>
      <p:ext uri="{BB962C8B-B14F-4D97-AF65-F5344CB8AC3E}">
        <p14:creationId xmlns:p14="http://schemas.microsoft.com/office/powerpoint/2010/main" val="3158720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1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2</a:t>
            </a:fld>
            <a:endParaRPr lang="en-US"/>
          </a:p>
        </p:txBody>
      </p:sp>
      <p:sp>
        <p:nvSpPr>
          <p:cNvPr id="4" name="Text Placeholder 3">
            <a:extLst>
              <a:ext uri="{FF2B5EF4-FFF2-40B4-BE49-F238E27FC236}">
                <a16:creationId xmlns:a16="http://schemas.microsoft.com/office/drawing/2014/main" id="{CEB23C26-6F7A-3BFB-E038-64D3CB03973B}"/>
              </a:ext>
            </a:extLst>
          </p:cNvPr>
          <p:cNvSpPr>
            <a:spLocks noGrp="1"/>
          </p:cNvSpPr>
          <p:nvPr>
            <p:ph type="body" sz="quarter" idx="11"/>
          </p:nvPr>
        </p:nvSpPr>
        <p:spPr>
          <a:xfrm>
            <a:off x="269101" y="1055807"/>
            <a:ext cx="8393446" cy="5374019"/>
          </a:xfrm>
        </p:spPr>
        <p:txBody>
          <a:bodyPr vert="horz" lIns="91440" tIns="45720" rIns="91440" bIns="45720" rtlCol="0" anchor="t">
            <a:normAutofit/>
          </a:bodyPr>
          <a:lstStyle/>
          <a:p>
            <a:pPr algn="just">
              <a:lnSpc>
                <a:spcPct val="150000"/>
              </a:lnSpc>
            </a:pPr>
            <a:r>
              <a:rPr lang="en-US" dirty="0">
                <a:solidFill>
                  <a:schemeClr val="tx1">
                    <a:lumMod val="95000"/>
                    <a:lumOff val="5000"/>
                  </a:schemeClr>
                </a:solidFill>
                <a:latin typeface="Arial"/>
                <a:cs typeface="Arial"/>
              </a:rPr>
              <a:t>At the end of this module, you are expected to understand:</a:t>
            </a:r>
          </a:p>
          <a:p>
            <a:pPr marL="285750" indent="-285750">
              <a:lnSpc>
                <a:spcPct val="150000"/>
              </a:lnSpc>
              <a:buFont typeface="Arial" panose="020B0604020202020204" pitchFamily="34" charset="0"/>
              <a:buChar char="•"/>
            </a:pPr>
            <a:r>
              <a:rPr lang="en-US" dirty="0">
                <a:solidFill>
                  <a:schemeClr val="tx1">
                    <a:lumMod val="95000"/>
                    <a:lumOff val="5000"/>
                  </a:schemeClr>
                </a:solidFill>
                <a:cs typeface="Arial" charset="0"/>
              </a:rPr>
              <a:t>Outline of Chapter 18 of TAA,</a:t>
            </a:r>
          </a:p>
          <a:p>
            <a:pPr marL="285750" indent="-285750">
              <a:lnSpc>
                <a:spcPct val="150000"/>
              </a:lnSpc>
              <a:buFont typeface="Arial" panose="020B0604020202020204" pitchFamily="34" charset="0"/>
              <a:buChar char="•"/>
            </a:pPr>
            <a:r>
              <a:rPr lang="en-US" dirty="0">
                <a:solidFill>
                  <a:schemeClr val="tx1">
                    <a:lumMod val="95000"/>
                    <a:lumOff val="5000"/>
                  </a:schemeClr>
                </a:solidFill>
                <a:cs typeface="Arial" charset="0"/>
              </a:rPr>
              <a:t>Chapter 18 of TAA – Definitions,</a:t>
            </a:r>
          </a:p>
          <a:p>
            <a:pPr marL="285750" indent="-285750">
              <a:lnSpc>
                <a:spcPct val="150000"/>
              </a:lnSpc>
              <a:buFont typeface="Arial" panose="020B0604020202020204" pitchFamily="34" charset="0"/>
              <a:buChar char="•"/>
            </a:pPr>
            <a:r>
              <a:rPr lang="en-US" dirty="0">
                <a:solidFill>
                  <a:schemeClr val="tx1">
                    <a:lumMod val="95000"/>
                    <a:lumOff val="5000"/>
                  </a:schemeClr>
                </a:solidFill>
                <a:cs typeface="Arial" charset="0"/>
              </a:rPr>
              <a:t>Section 240: Registration,</a:t>
            </a:r>
          </a:p>
          <a:p>
            <a:pPr marL="285750" indent="-285750">
              <a:lnSpc>
                <a:spcPct val="150000"/>
              </a:lnSpc>
              <a:buFont typeface="Arial" panose="020B0604020202020204" pitchFamily="34" charset="0"/>
              <a:buChar char="•"/>
            </a:pPr>
            <a:r>
              <a:rPr lang="en-US" dirty="0">
                <a:solidFill>
                  <a:schemeClr val="tx1">
                    <a:lumMod val="95000"/>
                    <a:lumOff val="5000"/>
                  </a:schemeClr>
                </a:solidFill>
                <a:cs typeface="Arial" charset="0"/>
              </a:rPr>
              <a:t>Section 240A : Recognition of Controlling Bodies,</a:t>
            </a:r>
          </a:p>
          <a:p>
            <a:pPr marL="285750" indent="-285750">
              <a:lnSpc>
                <a:spcPct val="150000"/>
              </a:lnSpc>
              <a:buFont typeface="Arial" panose="020B0604020202020204" pitchFamily="34" charset="0"/>
              <a:buChar char="•"/>
            </a:pPr>
            <a:r>
              <a:rPr lang="en-US" dirty="0">
                <a:solidFill>
                  <a:schemeClr val="tx1">
                    <a:lumMod val="95000"/>
                    <a:lumOff val="5000"/>
                  </a:schemeClr>
                </a:solidFill>
                <a:cs typeface="Arial" charset="0"/>
              </a:rPr>
              <a:t>Section 241: Complaint to controlling body,</a:t>
            </a:r>
          </a:p>
          <a:p>
            <a:pPr marL="285750" indent="-285750">
              <a:lnSpc>
                <a:spcPct val="150000"/>
              </a:lnSpc>
              <a:buFont typeface="Arial" panose="020B0604020202020204" pitchFamily="34" charset="0"/>
              <a:buChar char="•"/>
            </a:pPr>
            <a:r>
              <a:rPr lang="en-US" dirty="0">
                <a:solidFill>
                  <a:schemeClr val="tx1">
                    <a:lumMod val="95000"/>
                    <a:lumOff val="5000"/>
                  </a:schemeClr>
                </a:solidFill>
                <a:cs typeface="Arial" charset="0"/>
              </a:rPr>
              <a:t>Section 242: Disclosure of information regarding complaint and remedies of taxpayer,</a:t>
            </a:r>
          </a:p>
          <a:p>
            <a:pPr marL="285750" indent="-285750">
              <a:lnSpc>
                <a:spcPct val="150000"/>
              </a:lnSpc>
              <a:buFont typeface="Arial" panose="020B0604020202020204" pitchFamily="34" charset="0"/>
              <a:buChar char="•"/>
            </a:pPr>
            <a:r>
              <a:rPr lang="en-US" dirty="0">
                <a:solidFill>
                  <a:schemeClr val="tx1">
                    <a:lumMod val="95000"/>
                    <a:lumOff val="5000"/>
                  </a:schemeClr>
                </a:solidFill>
                <a:cs typeface="Arial" charset="0"/>
              </a:rPr>
              <a:t>Section 243: Complaint considered by controlling body</a:t>
            </a:r>
          </a:p>
          <a:p>
            <a:pPr marL="285750" indent="-285750">
              <a:lnSpc>
                <a:spcPct val="150000"/>
              </a:lnSpc>
              <a:buFont typeface="Arial" panose="020B0604020202020204" pitchFamily="34" charset="0"/>
              <a:buChar char="•"/>
            </a:pPr>
            <a:r>
              <a:rPr lang="en-US" dirty="0">
                <a:solidFill>
                  <a:schemeClr val="tx1">
                    <a:lumMod val="95000"/>
                    <a:lumOff val="5000"/>
                  </a:schemeClr>
                </a:solidFill>
                <a:cs typeface="Arial" charset="0"/>
              </a:rPr>
              <a:t>Criminal Offences.</a:t>
            </a:r>
          </a:p>
          <a:p>
            <a:pPr marL="285750" indent="-285750">
              <a:lnSpc>
                <a:spcPct val="150000"/>
              </a:lnSpc>
              <a:buFont typeface="Arial" panose="020B0604020202020204" pitchFamily="34" charset="0"/>
              <a:buChar char="•"/>
            </a:pPr>
            <a:endParaRPr lang="en-US" dirty="0">
              <a:cs typeface="Arial" charset="0"/>
            </a:endParaRPr>
          </a:p>
          <a:p>
            <a:pPr marL="285750" indent="-285750">
              <a:lnSpc>
                <a:spcPct val="150000"/>
              </a:lnSpc>
              <a:buFont typeface="Arial" panose="020B0604020202020204" pitchFamily="34" charset="0"/>
              <a:buChar char="•"/>
            </a:pPr>
            <a:endParaRPr lang="en-US" dirty="0">
              <a:cs typeface="Arial" charset="0"/>
            </a:endParaRPr>
          </a:p>
          <a:p>
            <a:pPr marL="285750" indent="-285750">
              <a:lnSpc>
                <a:spcPct val="150000"/>
              </a:lnSpc>
              <a:buFont typeface="Arial" panose="020B0604020202020204" pitchFamily="34" charset="0"/>
              <a:buChar char="•"/>
            </a:pPr>
            <a:endParaRPr lang="en-US" dirty="0">
              <a:cs typeface="Arial" charset="0"/>
            </a:endParaRPr>
          </a:p>
          <a:p>
            <a:pPr marL="285750" indent="-285750">
              <a:lnSpc>
                <a:spcPct val="150000"/>
              </a:lnSpc>
              <a:buFont typeface="Arial" panose="020B0604020202020204" pitchFamily="34" charset="0"/>
              <a:buChar char="•"/>
            </a:pPr>
            <a:endParaRPr lang="en-US" dirty="0">
              <a:cs typeface="Arial" charset="0"/>
            </a:endParaRPr>
          </a:p>
          <a:p>
            <a:pPr marL="285750" indent="-285750">
              <a:lnSpc>
                <a:spcPct val="150000"/>
              </a:lnSpc>
              <a:buFont typeface="Arial" panose="020B0604020202020204" pitchFamily="34" charset="0"/>
              <a:buChar char="•"/>
            </a:pPr>
            <a:endParaRPr lang="en-US" dirty="0">
              <a:cs typeface="Arial" charset="0"/>
            </a:endParaRPr>
          </a:p>
          <a:p>
            <a:pPr marL="285750" indent="-285750">
              <a:lnSpc>
                <a:spcPct val="150000"/>
              </a:lnSpc>
              <a:buFont typeface="Arial" panose="020B0604020202020204" pitchFamily="34" charset="0"/>
              <a:buChar char="•"/>
            </a:pPr>
            <a:endParaRPr lang="en-US" dirty="0">
              <a:cs typeface="Arial" charset="0"/>
            </a:endParaRPr>
          </a:p>
          <a:p>
            <a:pPr marL="285750" indent="-285750">
              <a:lnSpc>
                <a:spcPct val="150000"/>
              </a:lnSpc>
              <a:buFont typeface="Arial" panose="020B0604020202020204" pitchFamily="34" charset="0"/>
              <a:buChar char="•"/>
            </a:pPr>
            <a:endParaRPr lang="en-US" dirty="0">
              <a:cs typeface="Arial" charset="0"/>
            </a:endParaRPr>
          </a:p>
          <a:p>
            <a:pPr marL="285750" indent="-285750">
              <a:lnSpc>
                <a:spcPct val="150000"/>
              </a:lnSpc>
              <a:buFont typeface="Arial" panose="020B0604020202020204" pitchFamily="34" charset="0"/>
              <a:buChar char="•"/>
            </a:pPr>
            <a:endParaRPr lang="en-US" dirty="0">
              <a:cs typeface="Arial" charset="0"/>
            </a:endParaRPr>
          </a:p>
          <a:p>
            <a:pPr marL="285750" indent="-285750">
              <a:buFont typeface="Wingdings" panose="05000000000000000000" pitchFamily="2" charset="2"/>
              <a:buChar char="§"/>
            </a:pPr>
            <a:endParaRPr lang="en-ZA" dirty="0">
              <a:cs typeface="Arial" charset="0"/>
            </a:endParaRPr>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vert="horz" lIns="91440" tIns="45720" rIns="91440" bIns="45720" rtlCol="0" anchor="ctr" anchorCtr="0">
            <a:normAutofit/>
          </a:bodyPr>
          <a:lstStyle/>
          <a:p>
            <a:pPr algn="ctr"/>
            <a:r>
              <a:rPr lang="en-US" sz="2800" dirty="0">
                <a:solidFill>
                  <a:schemeClr val="bg1"/>
                </a:solidFill>
                <a:latin typeface="Arial" panose="020B0604020202020204" pitchFamily="34" charset="0"/>
              </a:rPr>
              <a:t>Learning Objective</a:t>
            </a:r>
            <a:endParaRPr lang="en-US" dirty="0">
              <a:cs typeface="Arial" panose="020B0604020202020204"/>
            </a:endParaRPr>
          </a:p>
        </p:txBody>
      </p:sp>
    </p:spTree>
    <p:extLst>
      <p:ext uri="{BB962C8B-B14F-4D97-AF65-F5344CB8AC3E}">
        <p14:creationId xmlns:p14="http://schemas.microsoft.com/office/powerpoint/2010/main" val="428624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E40DF0-07DA-553A-A807-DCFC1050773C}"/>
              </a:ext>
            </a:extLst>
          </p:cNvPr>
          <p:cNvSpPr>
            <a:spLocks noGrp="1"/>
          </p:cNvSpPr>
          <p:nvPr>
            <p:ph type="sldNum" sz="quarter" idx="10"/>
          </p:nvPr>
        </p:nvSpPr>
        <p:spPr/>
        <p:txBody>
          <a:bodyPr/>
          <a:lstStyle/>
          <a:p>
            <a:fld id="{B540B12B-D968-2643-8E7F-238A3C456CC9}" type="slidenum">
              <a:rPr lang="en-US" smtClean="0"/>
              <a:pPr/>
              <a:t>3</a:t>
            </a:fld>
            <a:endParaRPr lang="en-US"/>
          </a:p>
        </p:txBody>
      </p:sp>
      <p:sp>
        <p:nvSpPr>
          <p:cNvPr id="7" name="Text Placeholder 2">
            <a:extLst>
              <a:ext uri="{FF2B5EF4-FFF2-40B4-BE49-F238E27FC236}">
                <a16:creationId xmlns:a16="http://schemas.microsoft.com/office/drawing/2014/main" id="{7D7C5F33-F5AA-13EF-B667-871D6BD52DB0}"/>
              </a:ext>
            </a:extLst>
          </p:cNvPr>
          <p:cNvSpPr>
            <a:spLocks noGrp="1"/>
          </p:cNvSpPr>
          <p:nvPr>
            <p:ph type="body" sz="quarter" idx="11"/>
          </p:nvPr>
        </p:nvSpPr>
        <p:spPr>
          <a:xfrm>
            <a:off x="386556" y="1926179"/>
            <a:ext cx="8370887" cy="1045672"/>
          </a:xfrm>
        </p:spPr>
        <p:txBody>
          <a:bodyPr>
            <a:noAutofit/>
          </a:bodyPr>
          <a:lstStyle/>
          <a:p>
            <a:pPr algn="ctr">
              <a:lnSpc>
                <a:spcPct val="160000"/>
              </a:lnSpc>
            </a:pPr>
            <a:r>
              <a:rPr lang="en-ZA" sz="3600" b="1">
                <a:solidFill>
                  <a:schemeClr val="accent1">
                    <a:lumMod val="50000"/>
                  </a:schemeClr>
                </a:solidFill>
              </a:rPr>
              <a:t>TAX ADMINISTRATION ACT</a:t>
            </a:r>
          </a:p>
          <a:p>
            <a:pPr algn="ctr">
              <a:lnSpc>
                <a:spcPct val="160000"/>
              </a:lnSpc>
            </a:pPr>
            <a:r>
              <a:rPr lang="en-ZA" sz="3600" b="1">
                <a:solidFill>
                  <a:schemeClr val="accent1">
                    <a:lumMod val="50000"/>
                  </a:schemeClr>
                </a:solidFill>
              </a:rPr>
              <a:t>No.28 OF 2011</a:t>
            </a:r>
          </a:p>
        </p:txBody>
      </p:sp>
    </p:spTree>
    <p:extLst>
      <p:ext uri="{BB962C8B-B14F-4D97-AF65-F5344CB8AC3E}">
        <p14:creationId xmlns:p14="http://schemas.microsoft.com/office/powerpoint/2010/main" val="311845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4</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vert="horz" lIns="91440" tIns="45720" rIns="91440" bIns="45720" rtlCol="0" anchor="ctr" anchorCtr="0">
            <a:normAutofit/>
          </a:bodyPr>
          <a:lstStyle/>
          <a:p>
            <a:pPr algn="ctr"/>
            <a:r>
              <a:rPr lang="en-US" sz="2800" dirty="0">
                <a:solidFill>
                  <a:schemeClr val="bg1"/>
                </a:solidFill>
                <a:latin typeface="Arial"/>
                <a:cs typeface="Arial"/>
              </a:rPr>
              <a:t>Outline of Chapter 18 of TAA</a:t>
            </a: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239501" y="1062134"/>
            <a:ext cx="8534847" cy="4733732"/>
          </a:xfrm>
        </p:spPr>
        <p:txBody>
          <a:bodyPr vert="horz" lIns="91440" tIns="45720" rIns="91440" bIns="45720" rtlCol="0" anchor="t">
            <a:normAutofit/>
          </a:bodyPr>
          <a:lstStyle/>
          <a:p>
            <a:pPr>
              <a:lnSpc>
                <a:spcPct val="150000"/>
              </a:lnSpc>
            </a:pPr>
            <a:r>
              <a:rPr lang="en-ZA" sz="1600" b="1" u="sng" dirty="0">
                <a:solidFill>
                  <a:schemeClr val="tx1"/>
                </a:solidFill>
                <a:latin typeface="Arial"/>
                <a:cs typeface="Arial"/>
              </a:rPr>
              <a:t>Section 239 – Definitions</a:t>
            </a:r>
          </a:p>
          <a:p>
            <a:pPr marL="285750" lvl="1" indent="-285750">
              <a:lnSpc>
                <a:spcPct val="150000"/>
              </a:lnSpc>
              <a:spcBef>
                <a:spcPts val="0"/>
              </a:spcBef>
              <a:buFont typeface="Arial" panose="05000000000000000000" pitchFamily="2" charset="2"/>
              <a:buChar char="•"/>
            </a:pPr>
            <a:r>
              <a:rPr lang="en-ZA" sz="1600" dirty="0">
                <a:solidFill>
                  <a:schemeClr val="tx1"/>
                </a:solidFill>
              </a:rPr>
              <a:t>Controlling Body                       </a:t>
            </a:r>
            <a:endParaRPr lang="en-ZA" sz="1600" dirty="0">
              <a:solidFill>
                <a:schemeClr val="tx1"/>
              </a:solidFill>
              <a:cs typeface="Arial" charset="0"/>
            </a:endParaRPr>
          </a:p>
          <a:p>
            <a:pPr marL="285750" lvl="1" indent="-285750">
              <a:lnSpc>
                <a:spcPct val="150000"/>
              </a:lnSpc>
              <a:spcBef>
                <a:spcPts val="0"/>
              </a:spcBef>
              <a:buFont typeface="Arial" panose="05000000000000000000" pitchFamily="2" charset="2"/>
              <a:buChar char="•"/>
            </a:pPr>
            <a:r>
              <a:rPr lang="en-ZA" sz="1600" dirty="0">
                <a:solidFill>
                  <a:schemeClr val="tx1"/>
                </a:solidFill>
              </a:rPr>
              <a:t>Recognised Controlling Body</a:t>
            </a:r>
            <a:endParaRPr lang="en-ZA" sz="1600" dirty="0">
              <a:solidFill>
                <a:schemeClr val="tx1"/>
              </a:solidFill>
              <a:cs typeface="Arial" charset="0"/>
            </a:endParaRPr>
          </a:p>
          <a:p>
            <a:pPr marL="285750" lvl="1" indent="-285750">
              <a:lnSpc>
                <a:spcPct val="150000"/>
              </a:lnSpc>
              <a:spcBef>
                <a:spcPts val="0"/>
              </a:spcBef>
              <a:buFont typeface="Arial" panose="05000000000000000000" pitchFamily="2" charset="2"/>
              <a:buChar char="•"/>
            </a:pPr>
            <a:r>
              <a:rPr lang="en-ZA" sz="1600" dirty="0">
                <a:solidFill>
                  <a:schemeClr val="tx1"/>
                </a:solidFill>
              </a:rPr>
              <a:t>Registered Tax Practitioner</a:t>
            </a:r>
            <a:endParaRPr lang="en-ZA" sz="1600" dirty="0">
              <a:solidFill>
                <a:schemeClr val="tx1"/>
              </a:solidFill>
              <a:cs typeface="Arial" charset="0"/>
            </a:endParaRPr>
          </a:p>
          <a:p>
            <a:pPr lvl="1">
              <a:lnSpc>
                <a:spcPct val="150000"/>
              </a:lnSpc>
              <a:spcBef>
                <a:spcPts val="0"/>
              </a:spcBef>
            </a:pPr>
            <a:endParaRPr lang="en-ZA" sz="1600">
              <a:solidFill>
                <a:schemeClr val="tx1"/>
              </a:solidFill>
            </a:endParaRPr>
          </a:p>
          <a:p>
            <a:pPr>
              <a:lnSpc>
                <a:spcPct val="150000"/>
              </a:lnSpc>
            </a:pPr>
            <a:r>
              <a:rPr lang="en-ZA" sz="1600" b="1" u="sng" dirty="0">
                <a:solidFill>
                  <a:schemeClr val="tx1"/>
                </a:solidFill>
                <a:latin typeface="Arial"/>
                <a:cs typeface="Arial"/>
              </a:rPr>
              <a:t>Section 240 – Registration of tax practitioners</a:t>
            </a:r>
          </a:p>
          <a:p>
            <a:pPr marL="273050" lvl="1" indent="-273050">
              <a:lnSpc>
                <a:spcPct val="150000"/>
              </a:lnSpc>
              <a:spcBef>
                <a:spcPts val="0"/>
              </a:spcBef>
              <a:buFont typeface="Arial" panose="05000000000000000000" pitchFamily="2" charset="2"/>
              <a:buChar char="•"/>
            </a:pPr>
            <a:r>
              <a:rPr lang="en-ZA" sz="1600" dirty="0">
                <a:solidFill>
                  <a:schemeClr val="tx1"/>
                </a:solidFill>
              </a:rPr>
              <a:t>Section 240(1) – registration requirements</a:t>
            </a:r>
            <a:endParaRPr lang="en-ZA" sz="1600" dirty="0">
              <a:solidFill>
                <a:schemeClr val="tx1"/>
              </a:solidFill>
              <a:cs typeface="Arial" charset="0"/>
            </a:endParaRPr>
          </a:p>
          <a:p>
            <a:pPr marL="273050" lvl="1" indent="-273050">
              <a:lnSpc>
                <a:spcPct val="150000"/>
              </a:lnSpc>
              <a:spcBef>
                <a:spcPts val="0"/>
              </a:spcBef>
              <a:buFont typeface="Arial" panose="05000000000000000000" pitchFamily="2" charset="2"/>
              <a:buChar char="•"/>
            </a:pPr>
            <a:r>
              <a:rPr lang="en-ZA" sz="1600" dirty="0">
                <a:solidFill>
                  <a:schemeClr val="tx1"/>
                </a:solidFill>
              </a:rPr>
              <a:t>Section 240(2) – exemptions to registration</a:t>
            </a:r>
            <a:endParaRPr lang="en-ZA" sz="1600" dirty="0">
              <a:solidFill>
                <a:schemeClr val="tx1"/>
              </a:solidFill>
              <a:cs typeface="Arial" charset="0"/>
            </a:endParaRPr>
          </a:p>
          <a:p>
            <a:pPr marL="273050" lvl="1" indent="-273050">
              <a:lnSpc>
                <a:spcPct val="150000"/>
              </a:lnSpc>
              <a:spcBef>
                <a:spcPts val="0"/>
              </a:spcBef>
              <a:buFont typeface="Arial" panose="05000000000000000000" pitchFamily="2" charset="2"/>
              <a:buChar char="•"/>
            </a:pPr>
            <a:r>
              <a:rPr lang="en-ZA" sz="1600" dirty="0">
                <a:solidFill>
                  <a:schemeClr val="tx1"/>
                </a:solidFill>
              </a:rPr>
              <a:t>Section 240(3) – preclusion from registration </a:t>
            </a:r>
            <a:endParaRPr lang="en-ZA" sz="1600" dirty="0">
              <a:solidFill>
                <a:schemeClr val="tx1"/>
              </a:solidFill>
              <a:cs typeface="Arial" charset="0"/>
            </a:endParaRPr>
          </a:p>
          <a:p>
            <a:pPr>
              <a:lnSpc>
                <a:spcPct val="150000"/>
              </a:lnSpc>
            </a:pPr>
            <a:endParaRPr lang="en-ZA" sz="1600">
              <a:solidFill>
                <a:schemeClr val="tx1"/>
              </a:solidFill>
            </a:endParaRPr>
          </a:p>
          <a:p>
            <a:pPr>
              <a:lnSpc>
                <a:spcPct val="150000"/>
              </a:lnSpc>
            </a:pPr>
            <a:r>
              <a:rPr lang="en-ZA" sz="1600" b="1" u="sng" dirty="0">
                <a:solidFill>
                  <a:schemeClr val="tx1"/>
                </a:solidFill>
                <a:latin typeface="Arial"/>
                <a:cs typeface="Arial"/>
              </a:rPr>
              <a:t>Section 240A – Recognition of controlling bodies</a:t>
            </a:r>
          </a:p>
        </p:txBody>
      </p:sp>
      <p:sp>
        <p:nvSpPr>
          <p:cNvPr id="8" name="Right Brace 7">
            <a:extLst>
              <a:ext uri="{FF2B5EF4-FFF2-40B4-BE49-F238E27FC236}">
                <a16:creationId xmlns:a16="http://schemas.microsoft.com/office/drawing/2014/main" id="{CA8EB732-D6F9-ED0E-21AD-6B9AD387A659}"/>
              </a:ext>
            </a:extLst>
          </p:cNvPr>
          <p:cNvSpPr/>
          <p:nvPr/>
        </p:nvSpPr>
        <p:spPr>
          <a:xfrm>
            <a:off x="5045906" y="3139650"/>
            <a:ext cx="374073" cy="1362270"/>
          </a:xfrm>
          <a:prstGeom prst="rightBrace">
            <a:avLst>
              <a:gd name="adj1" fmla="val 68197"/>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graphicFrame>
        <p:nvGraphicFramePr>
          <p:cNvPr id="9" name="Table 8">
            <a:extLst>
              <a:ext uri="{FF2B5EF4-FFF2-40B4-BE49-F238E27FC236}">
                <a16:creationId xmlns:a16="http://schemas.microsoft.com/office/drawing/2014/main" id="{D0B6DF14-1EAC-0FCC-B451-EE2E43890544}"/>
              </a:ext>
            </a:extLst>
          </p:cNvPr>
          <p:cNvGraphicFramePr>
            <a:graphicFrameLocks noGrp="1"/>
          </p:cNvGraphicFramePr>
          <p:nvPr>
            <p:extLst>
              <p:ext uri="{D42A27DB-BD31-4B8C-83A1-F6EECF244321}">
                <p14:modId xmlns:p14="http://schemas.microsoft.com/office/powerpoint/2010/main" val="2052503751"/>
              </p:ext>
            </p:extLst>
          </p:nvPr>
        </p:nvGraphicFramePr>
        <p:xfrm>
          <a:off x="5419979" y="3311363"/>
          <a:ext cx="3354369" cy="1056454"/>
        </p:xfrm>
        <a:graphic>
          <a:graphicData uri="http://schemas.openxmlformats.org/drawingml/2006/table">
            <a:tbl>
              <a:tblPr firstRow="1" bandRow="1">
                <a:tableStyleId>{5C22544A-7EE6-4342-B048-85BDC9FD1C3A}</a:tableStyleId>
              </a:tblPr>
              <a:tblGrid>
                <a:gridCol w="3354369">
                  <a:extLst>
                    <a:ext uri="{9D8B030D-6E8A-4147-A177-3AD203B41FA5}">
                      <a16:colId xmlns:a16="http://schemas.microsoft.com/office/drawing/2014/main" val="2993427768"/>
                    </a:ext>
                  </a:extLst>
                </a:gridCol>
              </a:tblGrid>
              <a:tr h="1056454">
                <a:tc>
                  <a:txBody>
                    <a:bodyPr/>
                    <a:lstStyle/>
                    <a:p>
                      <a:pPr algn="l"/>
                      <a:r>
                        <a:rPr lang="en-ZA" sz="1600" dirty="0">
                          <a:solidFill>
                            <a:sysClr val="windowText" lastClr="000000"/>
                          </a:solidFill>
                        </a:rPr>
                        <a:t>Read in conjunction with Sectio</a:t>
                      </a:r>
                      <a:r>
                        <a:rPr lang="en-ZA" sz="1600" dirty="0">
                          <a:solidFill>
                            <a:schemeClr val="tx1"/>
                          </a:solidFill>
                        </a:rPr>
                        <a:t>ns 234 to 238 which focus o</a:t>
                      </a:r>
                      <a:r>
                        <a:rPr lang="en-ZA" sz="1600" dirty="0">
                          <a:solidFill>
                            <a:sysClr val="windowText" lastClr="000000"/>
                          </a:solidFill>
                        </a:rPr>
                        <a:t>n</a:t>
                      </a:r>
                      <a:r>
                        <a:rPr lang="en-ZA" sz="1600" baseline="0" dirty="0">
                          <a:solidFill>
                            <a:sysClr val="windowText" lastClr="000000"/>
                          </a:solidFill>
                        </a:rPr>
                        <a:t> criminal offences</a:t>
                      </a:r>
                      <a:endParaRPr lang="en-ZA" sz="1600" dirty="0">
                        <a:solidFill>
                          <a:sysClr val="windowText" lastClr="000000"/>
                        </a:solidFill>
                      </a:endParaRPr>
                    </a:p>
                  </a:txBody>
                  <a:tcPr>
                    <a:solidFill>
                      <a:schemeClr val="bg1"/>
                    </a:solidFill>
                  </a:tcPr>
                </a:tc>
                <a:extLst>
                  <a:ext uri="{0D108BD9-81ED-4DB2-BD59-A6C34878D82A}">
                    <a16:rowId xmlns:a16="http://schemas.microsoft.com/office/drawing/2014/main" val="2605457804"/>
                  </a:ext>
                </a:extLst>
              </a:tr>
            </a:tbl>
          </a:graphicData>
        </a:graphic>
      </p:graphicFrame>
    </p:spTree>
    <p:extLst>
      <p:ext uri="{BB962C8B-B14F-4D97-AF65-F5344CB8AC3E}">
        <p14:creationId xmlns:p14="http://schemas.microsoft.com/office/powerpoint/2010/main" val="39445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5</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lstStyle/>
          <a:p>
            <a:pPr algn="ctr"/>
            <a:r>
              <a:rPr lang="en-US" sz="2800">
                <a:solidFill>
                  <a:schemeClr val="bg1"/>
                </a:solidFill>
                <a:latin typeface="Arial"/>
                <a:cs typeface="Arial"/>
              </a:rPr>
              <a:t>Outline of Chapter 18 of TAA</a:t>
            </a:r>
            <a:endParaRPr lang="en-US" sz="2800" b="0">
              <a:solidFill>
                <a:schemeClr val="bg1"/>
              </a:solidFill>
              <a:latin typeface="Arial"/>
              <a:cs typeface="Arial"/>
            </a:endParaRPr>
          </a:p>
          <a:p>
            <a:pPr algn="ctr"/>
            <a:endParaRPr lang="en-US" sz="2800">
              <a:solidFill>
                <a:schemeClr val="bg1"/>
              </a:solidFill>
              <a:latin typeface="Arial" panose="020B0604020202020204" pitchFamily="34" charset="0"/>
              <a:cs typeface="Arial"/>
            </a:endParaRP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239501" y="1062134"/>
            <a:ext cx="8534847" cy="4733732"/>
          </a:xfrm>
        </p:spPr>
        <p:txBody>
          <a:bodyPr vert="horz" lIns="91440" tIns="45720" rIns="91440" bIns="45720" rtlCol="0" anchor="t">
            <a:normAutofit/>
          </a:bodyPr>
          <a:lstStyle/>
          <a:p>
            <a:pPr>
              <a:lnSpc>
                <a:spcPct val="150000"/>
              </a:lnSpc>
            </a:pPr>
            <a:r>
              <a:rPr lang="en-US" sz="1600" b="1" u="sng" dirty="0">
                <a:solidFill>
                  <a:schemeClr val="tx1"/>
                </a:solidFill>
                <a:latin typeface="Arial"/>
                <a:cs typeface="Arial"/>
              </a:rPr>
              <a:t>Section 241- </a:t>
            </a:r>
            <a:r>
              <a:rPr lang="en-US" sz="1600" b="1" u="sng" dirty="0">
                <a:solidFill>
                  <a:srgbClr val="000000"/>
                </a:solidFill>
                <a:latin typeface="Arial"/>
                <a:ea typeface="Verdana"/>
                <a:cs typeface="Arial"/>
              </a:rPr>
              <a:t>Complaint to controlling body and RCB</a:t>
            </a:r>
            <a:endParaRPr lang="en-US" sz="1600" b="1" u="sng" dirty="0">
              <a:solidFill>
                <a:srgbClr val="FF0000"/>
              </a:solidFill>
              <a:latin typeface="Arial"/>
              <a:cs typeface="Arial"/>
            </a:endParaRPr>
          </a:p>
          <a:p>
            <a:pPr marL="571500" lvl="1" indent="-285750">
              <a:lnSpc>
                <a:spcPct val="150000"/>
              </a:lnSpc>
              <a:buFont typeface="Courier New" panose="020B0604020202020204" pitchFamily="34" charset="0"/>
              <a:buChar char="o"/>
            </a:pPr>
            <a:r>
              <a:rPr lang="en-US" sz="1600" dirty="0">
                <a:solidFill>
                  <a:schemeClr val="tx1"/>
                </a:solidFill>
                <a:latin typeface="Arial"/>
                <a:cs typeface="Arial"/>
              </a:rPr>
              <a:t>Section 241(1) – complaint to a controlling body</a:t>
            </a:r>
          </a:p>
          <a:p>
            <a:pPr marL="571500" lvl="1" indent="-285750">
              <a:lnSpc>
                <a:spcPct val="150000"/>
              </a:lnSpc>
              <a:buFont typeface="Courier New" panose="020B0604020202020204" pitchFamily="34" charset="0"/>
              <a:buChar char="o"/>
            </a:pPr>
            <a:r>
              <a:rPr lang="en-US" sz="1600" dirty="0">
                <a:solidFill>
                  <a:schemeClr val="tx1"/>
                </a:solidFill>
                <a:latin typeface="Arial"/>
                <a:cs typeface="Arial"/>
              </a:rPr>
              <a:t>Section 241(2) – complaint to an RCB</a:t>
            </a:r>
            <a:endParaRPr lang="en-US" sz="1600" dirty="0">
              <a:solidFill>
                <a:schemeClr val="tx1"/>
              </a:solidFill>
              <a:cs typeface="Arial"/>
            </a:endParaRPr>
          </a:p>
          <a:p>
            <a:pPr>
              <a:lnSpc>
                <a:spcPct val="150000"/>
              </a:lnSpc>
            </a:pPr>
            <a:endParaRPr lang="en-US" sz="1600" b="1" u="sng">
              <a:solidFill>
                <a:schemeClr val="tx1"/>
              </a:solidFill>
            </a:endParaRPr>
          </a:p>
          <a:p>
            <a:pPr>
              <a:lnSpc>
                <a:spcPct val="150000"/>
              </a:lnSpc>
            </a:pPr>
            <a:r>
              <a:rPr lang="en-US" sz="1600" b="1" u="sng" dirty="0">
                <a:solidFill>
                  <a:schemeClr val="tx1"/>
                </a:solidFill>
                <a:latin typeface="Arial"/>
                <a:cs typeface="Arial"/>
              </a:rPr>
              <a:t>Section 242 – </a:t>
            </a:r>
            <a:r>
              <a:rPr lang="en-US" sz="1600" b="1" u="sng" dirty="0">
                <a:solidFill>
                  <a:schemeClr val="tx1"/>
                </a:solidFill>
                <a:latin typeface="Arial"/>
                <a:ea typeface="Verdana"/>
                <a:cs typeface="Arial"/>
              </a:rPr>
              <a:t>Disclosure of information regarding complaint and remedies of taxpayer</a:t>
            </a:r>
          </a:p>
          <a:p>
            <a:pPr>
              <a:lnSpc>
                <a:spcPct val="150000"/>
              </a:lnSpc>
            </a:pPr>
            <a:endParaRPr lang="en-US" sz="1600" b="1" u="sng" dirty="0">
              <a:solidFill>
                <a:schemeClr val="tx1"/>
              </a:solidFill>
              <a:latin typeface="Arial"/>
              <a:cs typeface="Arial"/>
            </a:endParaRPr>
          </a:p>
          <a:p>
            <a:pPr>
              <a:lnSpc>
                <a:spcPct val="150000"/>
              </a:lnSpc>
            </a:pPr>
            <a:r>
              <a:rPr lang="en-US" sz="1600" b="1" u="sng" dirty="0">
                <a:solidFill>
                  <a:schemeClr val="tx1"/>
                </a:solidFill>
                <a:latin typeface="Arial"/>
                <a:cs typeface="Arial"/>
              </a:rPr>
              <a:t>Section 243 – Complaint considered by a controlling body</a:t>
            </a:r>
            <a:endParaRPr lang="en-US" dirty="0">
              <a:solidFill>
                <a:schemeClr val="tx1"/>
              </a:solidFill>
            </a:endParaRPr>
          </a:p>
          <a:p>
            <a:pPr>
              <a:lnSpc>
                <a:spcPct val="150000"/>
              </a:lnSpc>
            </a:pPr>
            <a:endParaRPr lang="en-ZA" sz="1600" b="1" u="sng">
              <a:solidFill>
                <a:schemeClr val="tx1"/>
              </a:solidFill>
            </a:endParaRPr>
          </a:p>
        </p:txBody>
      </p:sp>
    </p:spTree>
    <p:extLst>
      <p:ext uri="{BB962C8B-B14F-4D97-AF65-F5344CB8AC3E}">
        <p14:creationId xmlns:p14="http://schemas.microsoft.com/office/powerpoint/2010/main" val="266043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6</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lstStyle/>
          <a:p>
            <a:pPr algn="ctr"/>
            <a:r>
              <a:rPr lang="en-US" sz="2800" dirty="0">
                <a:solidFill>
                  <a:schemeClr val="bg1"/>
                </a:solidFill>
                <a:latin typeface="Arial"/>
                <a:cs typeface="Arial"/>
              </a:rPr>
              <a:t>Chapter 18 of TAA - Definitions</a:t>
            </a:r>
            <a:endParaRPr lang="en-US" sz="2800" b="0" dirty="0">
              <a:solidFill>
                <a:schemeClr val="bg1"/>
              </a:solidFill>
              <a:latin typeface="Arial"/>
              <a:cs typeface="Arial"/>
            </a:endParaRPr>
          </a:p>
          <a:p>
            <a:pPr algn="ctr"/>
            <a:endParaRPr lang="en-US" sz="2800" dirty="0">
              <a:solidFill>
                <a:schemeClr val="bg1"/>
              </a:solidFill>
              <a:latin typeface="Arial" panose="020B0604020202020204" pitchFamily="34" charset="0"/>
              <a:cs typeface="Arial"/>
            </a:endParaRP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239501" y="1062134"/>
            <a:ext cx="8534847" cy="4733732"/>
          </a:xfrm>
        </p:spPr>
        <p:txBody>
          <a:bodyPr vert="horz" lIns="91440" tIns="45720" rIns="91440" bIns="45720" rtlCol="0" anchor="t">
            <a:normAutofit/>
          </a:bodyPr>
          <a:lstStyle/>
          <a:p>
            <a:pPr algn="just">
              <a:lnSpc>
                <a:spcPct val="150000"/>
              </a:lnSpc>
            </a:pPr>
            <a:r>
              <a:rPr lang="en-ZA" sz="1600" b="1" dirty="0">
                <a:solidFill>
                  <a:schemeClr val="tx1"/>
                </a:solidFill>
                <a:latin typeface="Arial"/>
                <a:cs typeface="Arial"/>
              </a:rPr>
              <a:t>Section 239. Definitions </a:t>
            </a:r>
            <a:r>
              <a:rPr lang="en-ZA" sz="1600" dirty="0">
                <a:solidFill>
                  <a:schemeClr val="tx1"/>
                </a:solidFill>
                <a:latin typeface="Arial"/>
                <a:cs typeface="Arial"/>
              </a:rPr>
              <a:t>— In this Chapter, unless the context otherwise indicates, the following terms, if in single quotation marks, have the following meanings—</a:t>
            </a:r>
          </a:p>
          <a:p>
            <a:pPr algn="just">
              <a:lnSpc>
                <a:spcPct val="150000"/>
              </a:lnSpc>
            </a:pPr>
            <a:endParaRPr lang="en-ZA" sz="1600" b="1" dirty="0">
              <a:solidFill>
                <a:schemeClr val="tx1"/>
              </a:solidFill>
            </a:endParaRPr>
          </a:p>
          <a:p>
            <a:pPr algn="just">
              <a:lnSpc>
                <a:spcPct val="150000"/>
              </a:lnSpc>
            </a:pPr>
            <a:r>
              <a:rPr lang="en-ZA" sz="1600" b="1" dirty="0">
                <a:solidFill>
                  <a:schemeClr val="tx1"/>
                </a:solidFill>
              </a:rPr>
              <a:t>‘controlling body’ </a:t>
            </a:r>
            <a:r>
              <a:rPr lang="en-ZA" sz="1600" dirty="0">
                <a:solidFill>
                  <a:schemeClr val="tx1"/>
                </a:solidFill>
              </a:rPr>
              <a:t>means a body established, whether voluntarily or under a law, with power to take disciplinary actions against a person who, in carrying on a profession, contravenes the applicable rules or code of conduct for the profession; and</a:t>
            </a:r>
          </a:p>
          <a:p>
            <a:pPr algn="just">
              <a:lnSpc>
                <a:spcPct val="150000"/>
              </a:lnSpc>
            </a:pPr>
            <a:endParaRPr lang="en-ZA" sz="1600" b="1" dirty="0">
              <a:solidFill>
                <a:schemeClr val="tx1"/>
              </a:solidFill>
            </a:endParaRPr>
          </a:p>
          <a:p>
            <a:pPr algn="just">
              <a:lnSpc>
                <a:spcPct val="150000"/>
              </a:lnSpc>
            </a:pPr>
            <a:r>
              <a:rPr lang="en-ZA" sz="1600" b="1" dirty="0">
                <a:solidFill>
                  <a:schemeClr val="tx1"/>
                </a:solidFill>
              </a:rPr>
              <a:t>‘recognised controlling body’ </a:t>
            </a:r>
            <a:r>
              <a:rPr lang="en-ZA" sz="1600" dirty="0">
                <a:solidFill>
                  <a:schemeClr val="tx1"/>
                </a:solidFill>
              </a:rPr>
              <a:t>means a ‘controlling body’ recognised by the Commissioner under section 240A.</a:t>
            </a:r>
          </a:p>
          <a:p>
            <a:pPr algn="just">
              <a:lnSpc>
                <a:spcPct val="150000"/>
              </a:lnSpc>
            </a:pPr>
            <a:endParaRPr lang="en-ZA" sz="1600" b="1" dirty="0">
              <a:solidFill>
                <a:schemeClr val="tx1"/>
              </a:solidFill>
            </a:endParaRPr>
          </a:p>
          <a:p>
            <a:pPr algn="just">
              <a:lnSpc>
                <a:spcPct val="150000"/>
              </a:lnSpc>
            </a:pPr>
            <a:r>
              <a:rPr lang="en-ZA" sz="1600" b="1" dirty="0">
                <a:solidFill>
                  <a:schemeClr val="tx1"/>
                </a:solidFill>
              </a:rPr>
              <a:t>‘registered tax practitioner’ </a:t>
            </a:r>
            <a:r>
              <a:rPr lang="en-ZA" sz="1600" dirty="0">
                <a:solidFill>
                  <a:schemeClr val="tx1"/>
                </a:solidFill>
              </a:rPr>
              <a:t>means a person registered as a tax practitioner in terms of section 240(1).</a:t>
            </a:r>
          </a:p>
          <a:p>
            <a:pPr>
              <a:lnSpc>
                <a:spcPct val="150000"/>
              </a:lnSpc>
            </a:pPr>
            <a:endParaRPr lang="en-ZA" sz="1600" dirty="0">
              <a:solidFill>
                <a:schemeClr val="tx1"/>
              </a:solidFill>
            </a:endParaRPr>
          </a:p>
        </p:txBody>
      </p:sp>
    </p:spTree>
    <p:extLst>
      <p:ext uri="{BB962C8B-B14F-4D97-AF65-F5344CB8AC3E}">
        <p14:creationId xmlns:p14="http://schemas.microsoft.com/office/powerpoint/2010/main" val="425756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7</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1"/>
            <a:ext cx="9144000" cy="728322"/>
          </a:xfrm>
          <a:solidFill>
            <a:schemeClr val="accent1">
              <a:lumMod val="50000"/>
            </a:schemeClr>
          </a:solidFill>
        </p:spPr>
        <p:txBody>
          <a:bodyPr/>
          <a:lstStyle/>
          <a:p>
            <a:pPr algn="ctr"/>
            <a:r>
              <a:rPr lang="en-US" sz="2800" dirty="0">
                <a:solidFill>
                  <a:schemeClr val="bg1"/>
                </a:solidFill>
                <a:latin typeface="Arial"/>
                <a:cs typeface="Arial"/>
              </a:rPr>
              <a:t>Section 240: Registration</a:t>
            </a: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5407" y="738632"/>
            <a:ext cx="8838511" cy="5341657"/>
          </a:xfrm>
        </p:spPr>
        <p:txBody>
          <a:bodyPr vert="horz" lIns="91440" tIns="45720" rIns="91440" bIns="45720" rtlCol="0" anchor="t">
            <a:normAutofit fontScale="92500" lnSpcReduction="10000"/>
          </a:bodyPr>
          <a:lstStyle/>
          <a:p>
            <a:pPr algn="just" defTabSz="915988">
              <a:lnSpc>
                <a:spcPct val="150000"/>
              </a:lnSpc>
              <a:tabLst>
                <a:tab pos="8345488" algn="l"/>
              </a:tabLst>
            </a:pPr>
            <a:r>
              <a:rPr lang="en-US" sz="1400" b="1" dirty="0">
                <a:solidFill>
                  <a:schemeClr val="tx1"/>
                </a:solidFill>
                <a:latin typeface="Arial"/>
                <a:cs typeface="Arial"/>
              </a:rPr>
              <a:t>S</a:t>
            </a:r>
            <a:r>
              <a:rPr lang="en-US" sz="1200" b="1" dirty="0">
                <a:solidFill>
                  <a:schemeClr val="tx1"/>
                </a:solidFill>
                <a:latin typeface="Arial"/>
                <a:cs typeface="Arial"/>
              </a:rPr>
              <a:t>ection 240.  Registration of tax practitioners</a:t>
            </a:r>
            <a:r>
              <a:rPr lang="en-US" sz="1200" dirty="0">
                <a:solidFill>
                  <a:schemeClr val="tx1"/>
                </a:solidFill>
                <a:latin typeface="Arial"/>
                <a:cs typeface="Arial"/>
              </a:rPr>
              <a:t>.—(1)  Every natural person who </a:t>
            </a:r>
            <a:r>
              <a:rPr lang="en-ZA" sz="1200" dirty="0">
                <a:solidFill>
                  <a:schemeClr val="tx1"/>
                </a:solidFill>
                <a:latin typeface="Arial"/>
                <a:cs typeface="Arial"/>
              </a:rPr>
              <a:t>– </a:t>
            </a:r>
            <a:endParaRPr lang="en-US" sz="1200" dirty="0">
              <a:solidFill>
                <a:schemeClr val="tx1"/>
              </a:solidFill>
              <a:cs typeface="Arial"/>
            </a:endParaRPr>
          </a:p>
          <a:p>
            <a:pPr marL="1257300" lvl="2" indent="-342900" algn="just" defTabSz="915988">
              <a:lnSpc>
                <a:spcPct val="150000"/>
              </a:lnSpc>
              <a:buFont typeface="+mj-lt"/>
              <a:buAutoNum type="alphaLcParenR"/>
              <a:tabLst>
                <a:tab pos="8345488" algn="l"/>
              </a:tabLst>
            </a:pPr>
            <a:r>
              <a:rPr lang="en-US" sz="1200" dirty="0">
                <a:solidFill>
                  <a:schemeClr val="tx1"/>
                </a:solidFill>
                <a:latin typeface="Arial"/>
                <a:cs typeface="Arial"/>
              </a:rPr>
              <a:t>provides advice to another person with respect to the application of a tax Act; or</a:t>
            </a:r>
          </a:p>
          <a:p>
            <a:pPr marL="1257300" lvl="2" indent="-342900" algn="just" defTabSz="915988">
              <a:lnSpc>
                <a:spcPct val="150000"/>
              </a:lnSpc>
              <a:buFont typeface="+mj-lt"/>
              <a:buAutoNum type="alphaLcParenR"/>
              <a:tabLst>
                <a:tab pos="8345488" algn="l"/>
              </a:tabLst>
            </a:pPr>
            <a:r>
              <a:rPr lang="en-US" sz="1200" dirty="0">
                <a:solidFill>
                  <a:schemeClr val="tx1"/>
                </a:solidFill>
                <a:latin typeface="Arial"/>
                <a:cs typeface="Arial"/>
              </a:rPr>
              <a:t>completes or assists in completing a return by another person, must - </a:t>
            </a:r>
          </a:p>
          <a:p>
            <a:pPr marL="1771650" lvl="3" indent="-400050" algn="just" defTabSz="915988">
              <a:lnSpc>
                <a:spcPct val="150000"/>
              </a:lnSpc>
              <a:buFont typeface="+mj-lt"/>
              <a:buAutoNum type="romanLcPeriod"/>
              <a:tabLst>
                <a:tab pos="8345488" algn="l"/>
              </a:tabLst>
            </a:pPr>
            <a:r>
              <a:rPr lang="en-US" sz="1200" dirty="0">
                <a:solidFill>
                  <a:schemeClr val="tx1"/>
                </a:solidFill>
                <a:latin typeface="Arial"/>
                <a:cs typeface="Arial"/>
              </a:rPr>
              <a:t>register with or fall under the jurisdiction of a ‘recognised controlling body’ by the later of 1 July 2013 or 21 business days after the date on which that person for the first time provides the advice or completes or assists in completing the return; and</a:t>
            </a:r>
          </a:p>
          <a:p>
            <a:pPr marL="1771650" lvl="3" indent="-400050" algn="just" defTabSz="915988">
              <a:lnSpc>
                <a:spcPct val="150000"/>
              </a:lnSpc>
              <a:buFont typeface="+mj-lt"/>
              <a:buAutoNum type="romanLcPeriod"/>
              <a:tabLst>
                <a:tab pos="8345488" algn="l"/>
              </a:tabLst>
            </a:pPr>
            <a:r>
              <a:rPr lang="en-US" sz="1200" dirty="0">
                <a:solidFill>
                  <a:schemeClr val="tx1"/>
                </a:solidFill>
                <a:latin typeface="Arial"/>
                <a:cs typeface="Arial"/>
              </a:rPr>
              <a:t>register with SARS as a tax practitioner in the prescribed form and manner, within 21 business days after the date on which that person for the first time provides the advice or completes or assists in completing the return.</a:t>
            </a:r>
            <a:endParaRPr lang="en-ZA" sz="1200" dirty="0">
              <a:solidFill>
                <a:schemeClr val="tx1"/>
              </a:solidFill>
              <a:latin typeface="Arial"/>
              <a:cs typeface="Arial"/>
            </a:endParaRPr>
          </a:p>
          <a:p>
            <a:pPr marL="800100" lvl="1" indent="-342900" algn="just" defTabSz="915988">
              <a:lnSpc>
                <a:spcPct val="150000"/>
              </a:lnSpc>
              <a:buFont typeface="+mj-lt"/>
              <a:buAutoNum type="arabicParenR" startAt="2"/>
              <a:tabLst>
                <a:tab pos="8345488" algn="l"/>
              </a:tabLst>
            </a:pPr>
            <a:r>
              <a:rPr lang="en-US" sz="1200" dirty="0">
                <a:solidFill>
                  <a:schemeClr val="tx1"/>
                </a:solidFill>
                <a:latin typeface="Arial"/>
                <a:cs typeface="Arial"/>
              </a:rPr>
              <a:t> The provisions of this section do not apply in respect of a person who only—</a:t>
            </a:r>
          </a:p>
          <a:p>
            <a:pPr marL="1257300" lvl="2" indent="-342900" algn="just" defTabSz="915988">
              <a:lnSpc>
                <a:spcPct val="150000"/>
              </a:lnSpc>
              <a:buFont typeface="+mj-lt"/>
              <a:buAutoNum type="alphaLcParenR"/>
              <a:tabLst>
                <a:tab pos="8345488" algn="l"/>
              </a:tabLst>
            </a:pPr>
            <a:r>
              <a:rPr lang="en-US" sz="1200" dirty="0">
                <a:solidFill>
                  <a:schemeClr val="tx1"/>
                </a:solidFill>
                <a:latin typeface="Arial"/>
                <a:cs typeface="Arial"/>
              </a:rPr>
              <a:t>provides the advice or completes or assists in completing a return for no consideration to that person or his or her employer or a connected person in relation to that employer or that person;</a:t>
            </a:r>
          </a:p>
          <a:p>
            <a:pPr marL="1257300" lvl="2" indent="-342900" algn="just" defTabSz="915988">
              <a:lnSpc>
                <a:spcPct val="150000"/>
              </a:lnSpc>
              <a:buFont typeface="+mj-lt"/>
              <a:buAutoNum type="alphaLcParenR"/>
              <a:tabLst>
                <a:tab pos="8345488" algn="l"/>
              </a:tabLst>
            </a:pPr>
            <a:r>
              <a:rPr lang="en-US" sz="1200" dirty="0">
                <a:solidFill>
                  <a:schemeClr val="tx1"/>
                </a:solidFill>
                <a:latin typeface="Arial"/>
                <a:cs typeface="Arial"/>
              </a:rPr>
              <a:t>provides the advice in anticipation of or in the course of any litigation to which the Commissioner is a party or where the Commissioner is a complainant;</a:t>
            </a:r>
          </a:p>
          <a:p>
            <a:pPr marL="1257300" lvl="2" indent="-342900" algn="just" defTabSz="915988">
              <a:lnSpc>
                <a:spcPct val="150000"/>
              </a:lnSpc>
              <a:buFont typeface="+mj-lt"/>
              <a:buAutoNum type="alphaLcParenR"/>
              <a:tabLst>
                <a:tab pos="8345488" algn="l"/>
              </a:tabLst>
            </a:pPr>
            <a:r>
              <a:rPr lang="en-US" sz="1200" dirty="0">
                <a:solidFill>
                  <a:schemeClr val="tx1"/>
                </a:solidFill>
                <a:latin typeface="Arial"/>
                <a:cs typeface="Arial"/>
              </a:rPr>
              <a:t>provides the advice as an incidental or subordinate part of providing goods or other services to another person; or</a:t>
            </a:r>
          </a:p>
          <a:p>
            <a:pPr marL="1257300" lvl="2" indent="-342900" algn="just" defTabSz="915988">
              <a:lnSpc>
                <a:spcPct val="150000"/>
              </a:lnSpc>
              <a:buFont typeface="+mj-lt"/>
              <a:buAutoNum type="alphaLcParenR"/>
              <a:tabLst>
                <a:tab pos="8345488" algn="l"/>
              </a:tabLst>
            </a:pPr>
            <a:r>
              <a:rPr lang="en-US" sz="1200" dirty="0">
                <a:solidFill>
                  <a:schemeClr val="tx1"/>
                </a:solidFill>
                <a:latin typeface="Arial"/>
                <a:cs typeface="Arial"/>
              </a:rPr>
              <a:t>provides the advice or completes or assists in completing a return—</a:t>
            </a:r>
          </a:p>
          <a:p>
            <a:pPr marL="1771650" lvl="3" indent="-400050" algn="just" defTabSz="915988">
              <a:lnSpc>
                <a:spcPct val="150000"/>
              </a:lnSpc>
              <a:buFont typeface="+mj-lt"/>
              <a:buAutoNum type="romanLcPeriod"/>
              <a:tabLst>
                <a:tab pos="8345488" algn="l"/>
              </a:tabLst>
            </a:pPr>
            <a:r>
              <a:rPr lang="en-US" sz="1200" dirty="0">
                <a:solidFill>
                  <a:schemeClr val="tx1"/>
                </a:solidFill>
                <a:latin typeface="Arial"/>
                <a:cs typeface="Arial"/>
              </a:rPr>
              <a:t>to or in respect of the employer by whom that person is employed on a full-time basis or to or in respect of the employer and connected persons in relation to the employer; or</a:t>
            </a:r>
          </a:p>
          <a:p>
            <a:pPr marL="1771650" lvl="3" indent="-400050" algn="just" defTabSz="915988">
              <a:lnSpc>
                <a:spcPct val="150000"/>
              </a:lnSpc>
              <a:buFont typeface="+mj-lt"/>
              <a:buAutoNum type="romanLcPeriod"/>
              <a:tabLst>
                <a:tab pos="8345488" algn="l"/>
              </a:tabLst>
            </a:pPr>
            <a:r>
              <a:rPr lang="en-US" sz="1200" dirty="0">
                <a:solidFill>
                  <a:schemeClr val="tx1"/>
                </a:solidFill>
                <a:latin typeface="Arial"/>
                <a:cs typeface="Arial"/>
              </a:rPr>
              <a:t>under the supervision of a registered tax practitioner who has assigned or approved the assignment of those functions to the person.</a:t>
            </a:r>
          </a:p>
        </p:txBody>
      </p:sp>
    </p:spTree>
    <p:extLst>
      <p:ext uri="{BB962C8B-B14F-4D97-AF65-F5344CB8AC3E}">
        <p14:creationId xmlns:p14="http://schemas.microsoft.com/office/powerpoint/2010/main" val="82106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A51757-D84B-C273-903B-07891DF5D315}"/>
              </a:ext>
            </a:extLst>
          </p:cNvPr>
          <p:cNvSpPr>
            <a:spLocks noGrp="1"/>
          </p:cNvSpPr>
          <p:nvPr>
            <p:ph type="sldNum" sz="quarter" idx="10"/>
          </p:nvPr>
        </p:nvSpPr>
        <p:spPr/>
        <p:txBody>
          <a:bodyPr/>
          <a:lstStyle/>
          <a:p>
            <a:fld id="{B540B12B-D968-2643-8E7F-238A3C456CC9}" type="slidenum">
              <a:rPr lang="en-US" smtClean="0"/>
              <a:pPr/>
              <a:t>8</a:t>
            </a:fld>
            <a:endParaRPr lang="en-US"/>
          </a:p>
        </p:txBody>
      </p:sp>
      <p:sp>
        <p:nvSpPr>
          <p:cNvPr id="6" name="Title 1">
            <a:extLst>
              <a:ext uri="{FF2B5EF4-FFF2-40B4-BE49-F238E27FC236}">
                <a16:creationId xmlns:a16="http://schemas.microsoft.com/office/drawing/2014/main" id="{2153E041-0FCA-B4AA-F77A-DD52D296A425}"/>
              </a:ext>
            </a:extLst>
          </p:cNvPr>
          <p:cNvSpPr>
            <a:spLocks noGrp="1"/>
          </p:cNvSpPr>
          <p:nvPr>
            <p:ph type="title"/>
          </p:nvPr>
        </p:nvSpPr>
        <p:spPr>
          <a:xfrm>
            <a:off x="0" y="0"/>
            <a:ext cx="9144000" cy="836579"/>
          </a:xfrm>
          <a:solidFill>
            <a:schemeClr val="accent1">
              <a:lumMod val="50000"/>
            </a:schemeClr>
          </a:solidFill>
        </p:spPr>
        <p:txBody>
          <a:bodyPr>
            <a:normAutofit/>
          </a:bodyPr>
          <a:lstStyle/>
          <a:p>
            <a:pPr algn="ctr"/>
            <a:r>
              <a:rPr lang="en-US" sz="2800" dirty="0">
                <a:solidFill>
                  <a:schemeClr val="bg1"/>
                </a:solidFill>
                <a:latin typeface="Arial"/>
                <a:cs typeface="Arial"/>
              </a:rPr>
              <a:t>Section 240: Registration (Continuation)</a:t>
            </a:r>
          </a:p>
        </p:txBody>
      </p:sp>
      <p:sp>
        <p:nvSpPr>
          <p:cNvPr id="7" name="Text Placeholder 2">
            <a:extLst>
              <a:ext uri="{FF2B5EF4-FFF2-40B4-BE49-F238E27FC236}">
                <a16:creationId xmlns:a16="http://schemas.microsoft.com/office/drawing/2014/main" id="{57C30E83-E328-D2D0-6A6B-E0A95F36409D}"/>
              </a:ext>
            </a:extLst>
          </p:cNvPr>
          <p:cNvSpPr>
            <a:spLocks noGrp="1"/>
          </p:cNvSpPr>
          <p:nvPr>
            <p:ph type="body" sz="quarter" idx="11"/>
          </p:nvPr>
        </p:nvSpPr>
        <p:spPr>
          <a:xfrm>
            <a:off x="220210" y="836579"/>
            <a:ext cx="8534847" cy="5479380"/>
          </a:xfrm>
        </p:spPr>
        <p:txBody>
          <a:bodyPr vert="horz" lIns="91440" tIns="45720" rIns="91440" bIns="45720" rtlCol="0" anchor="t">
            <a:noAutofit/>
          </a:bodyPr>
          <a:lstStyle/>
          <a:p>
            <a:pPr algn="just">
              <a:lnSpc>
                <a:spcPct val="150000"/>
              </a:lnSpc>
            </a:pPr>
            <a:r>
              <a:rPr lang="en-ZA" sz="1400" dirty="0">
                <a:solidFill>
                  <a:schemeClr val="tx1"/>
                </a:solidFill>
                <a:latin typeface="Arial"/>
                <a:cs typeface="Arial"/>
              </a:rPr>
              <a:t>(3) </a:t>
            </a:r>
            <a:r>
              <a:rPr lang="en-US" sz="1400" dirty="0">
                <a:solidFill>
                  <a:schemeClr val="tx1"/>
                </a:solidFill>
                <a:latin typeface="Arial"/>
                <a:cs typeface="Arial"/>
              </a:rPr>
              <a:t>A person may not register as a tax practitioner under subsection (1), or SARS may deregister a registered tax practitioner if the person or the registered tax practitioner, as the case may be-</a:t>
            </a:r>
            <a:endParaRPr lang="en-ZA" sz="1400" dirty="0">
              <a:solidFill>
                <a:schemeClr val="tx1"/>
              </a:solidFill>
              <a:cs typeface="Arial" charset="0"/>
            </a:endParaRPr>
          </a:p>
          <a:p>
            <a:pPr lvl="1" indent="-342900" algn="just">
              <a:lnSpc>
                <a:spcPct val="150000"/>
              </a:lnSpc>
              <a:spcBef>
                <a:spcPts val="0"/>
              </a:spcBef>
              <a:buFont typeface="+mj-lt"/>
              <a:buAutoNum type="alphaLcParenR"/>
            </a:pPr>
            <a:r>
              <a:rPr lang="en-US" sz="1400" dirty="0">
                <a:solidFill>
                  <a:schemeClr val="tx1"/>
                </a:solidFill>
                <a:latin typeface="Arial"/>
                <a:ea typeface="Verdana"/>
                <a:cs typeface="Arial" charset="0"/>
              </a:rPr>
              <a:t>during the preceding five years has been removed from a related profession by a ‘controlling body’ for serious misconduct;</a:t>
            </a:r>
          </a:p>
          <a:p>
            <a:pPr lvl="1" indent="-342900" algn="just">
              <a:lnSpc>
                <a:spcPct val="150000"/>
              </a:lnSpc>
              <a:spcBef>
                <a:spcPts val="0"/>
              </a:spcBef>
              <a:buFont typeface="+mj-lt"/>
              <a:buAutoNum type="alphaLcParenR"/>
            </a:pPr>
            <a:r>
              <a:rPr lang="en-US" sz="1400" dirty="0">
                <a:solidFill>
                  <a:schemeClr val="tx1"/>
                </a:solidFill>
                <a:latin typeface="Arial"/>
                <a:ea typeface="Verdana"/>
                <a:cs typeface="Arial" charset="0"/>
              </a:rPr>
              <a:t>during the preceding five years has been convicted (whether in the Republic or elsewhere) of—</a:t>
            </a:r>
          </a:p>
          <a:p>
            <a:pPr marL="971550" lvl="2" indent="-400050" algn="just">
              <a:lnSpc>
                <a:spcPct val="150000"/>
              </a:lnSpc>
              <a:spcBef>
                <a:spcPts val="0"/>
              </a:spcBef>
              <a:buFont typeface="+mj-lt"/>
              <a:buAutoNum type="romanLcPeriod"/>
            </a:pPr>
            <a:r>
              <a:rPr lang="en-US" sz="1400" dirty="0">
                <a:solidFill>
                  <a:schemeClr val="tx1"/>
                </a:solidFill>
                <a:latin typeface="Arial"/>
                <a:ea typeface="Verdana"/>
                <a:cs typeface="Arial" charset="0"/>
              </a:rPr>
              <a:t>theft, fraud, forgery or uttering a forged document, perjury or an offence under the Prevention and Combating of Corrupt Activities Act, 2004 (Act No. 12 of 2004); or</a:t>
            </a:r>
          </a:p>
          <a:p>
            <a:pPr marL="971550" lvl="2" indent="-400050" algn="just">
              <a:lnSpc>
                <a:spcPct val="150000"/>
              </a:lnSpc>
              <a:spcBef>
                <a:spcPts val="0"/>
              </a:spcBef>
              <a:buFont typeface="+mj-lt"/>
              <a:buAutoNum type="romanLcPeriod"/>
            </a:pPr>
            <a:r>
              <a:rPr lang="en-US" sz="1400" dirty="0">
                <a:solidFill>
                  <a:schemeClr val="tx1"/>
                </a:solidFill>
                <a:latin typeface="Arial"/>
                <a:ea typeface="Verdana"/>
                <a:cs typeface="Arial" charset="0"/>
              </a:rPr>
              <a:t>any offence involving dishonesty, for which the person has been sentenced to a period of imprisonment exceeding two years without the option of a fine or to a fine exceeding the amount prescribed in the Adjustment of Fines Act, 1991 (Act No. 101 of 1991);</a:t>
            </a:r>
          </a:p>
          <a:p>
            <a:pPr marL="514350" lvl="1" indent="-400050" algn="just">
              <a:lnSpc>
                <a:spcPct val="150000"/>
              </a:lnSpc>
              <a:spcBef>
                <a:spcPts val="0"/>
              </a:spcBef>
              <a:buFont typeface="+mj-lt"/>
              <a:buAutoNum type="alphaLcParenR"/>
            </a:pPr>
            <a:r>
              <a:rPr lang="en-US" sz="1400" dirty="0">
                <a:solidFill>
                  <a:schemeClr val="tx1"/>
                </a:solidFill>
                <a:latin typeface="Arial"/>
                <a:ea typeface="Verdana"/>
                <a:cs typeface="Arial" charset="0"/>
              </a:rPr>
              <a:t>during the preceding five years has been convicted of a serious tax offence; or</a:t>
            </a:r>
          </a:p>
          <a:p>
            <a:pPr marL="514350" lvl="1" indent="-400050" algn="just">
              <a:lnSpc>
                <a:spcPct val="150000"/>
              </a:lnSpc>
              <a:spcBef>
                <a:spcPts val="0"/>
              </a:spcBef>
              <a:buFont typeface="+mj-lt"/>
              <a:buAutoNum type="alphaLcParenR"/>
            </a:pPr>
            <a:r>
              <a:rPr lang="en-US" sz="1400" dirty="0">
                <a:solidFill>
                  <a:schemeClr val="tx1"/>
                </a:solidFill>
                <a:latin typeface="Arial"/>
                <a:ea typeface="Verdana"/>
                <a:cs typeface="Arial" charset="0"/>
              </a:rPr>
              <a:t>during the preceding 12 months has for an aggregate period of at least six months not been tax compliant to the extent referred to in section 256 (3) and has failed to—</a:t>
            </a:r>
          </a:p>
          <a:p>
            <a:pPr marL="971550" lvl="2" indent="-400050" algn="just">
              <a:lnSpc>
                <a:spcPct val="150000"/>
              </a:lnSpc>
              <a:spcBef>
                <a:spcPts val="0"/>
              </a:spcBef>
              <a:buFont typeface="+mj-lt"/>
              <a:buAutoNum type="romanLcPeriod"/>
            </a:pPr>
            <a:r>
              <a:rPr lang="en-US" sz="1400" dirty="0">
                <a:solidFill>
                  <a:schemeClr val="tx1"/>
                </a:solidFill>
                <a:latin typeface="Arial"/>
                <a:ea typeface="Verdana"/>
                <a:cs typeface="Arial" charset="0"/>
              </a:rPr>
              <a:t>demonstrate that he or she has been compliant for that period; or</a:t>
            </a:r>
          </a:p>
          <a:p>
            <a:pPr marL="971550" lvl="2" indent="-400050" algn="just">
              <a:lnSpc>
                <a:spcPct val="150000"/>
              </a:lnSpc>
              <a:spcBef>
                <a:spcPts val="0"/>
              </a:spcBef>
              <a:buFont typeface="+mj-lt"/>
              <a:buAutoNum type="romanLcPeriod"/>
            </a:pPr>
            <a:r>
              <a:rPr lang="en-US" sz="1400" dirty="0">
                <a:solidFill>
                  <a:schemeClr val="tx1"/>
                </a:solidFill>
                <a:latin typeface="Arial"/>
                <a:ea typeface="Verdana"/>
                <a:cs typeface="Arial" charset="0"/>
              </a:rPr>
              <a:t>remedy the non-compliance, within the period specified in a notice by SARS.</a:t>
            </a:r>
          </a:p>
          <a:p>
            <a:pPr marL="971550" lvl="2" indent="-400050" algn="just">
              <a:lnSpc>
                <a:spcPct val="150000"/>
              </a:lnSpc>
              <a:spcBef>
                <a:spcPts val="0"/>
              </a:spcBef>
              <a:buFont typeface="+mj-lt"/>
              <a:buAutoNum type="romanLcPeriod"/>
            </a:pPr>
            <a:endParaRPr lang="en-US" sz="1400" dirty="0">
              <a:solidFill>
                <a:schemeClr val="tx1"/>
              </a:solidFill>
              <a:latin typeface="Arial"/>
              <a:ea typeface="Verdana"/>
              <a:cs typeface="Arial" charset="0"/>
            </a:endParaRPr>
          </a:p>
          <a:p>
            <a:pPr marL="971550" lvl="2" indent="-400050" algn="just">
              <a:lnSpc>
                <a:spcPct val="150000"/>
              </a:lnSpc>
              <a:spcBef>
                <a:spcPts val="0"/>
              </a:spcBef>
              <a:buFont typeface="+mj-lt"/>
              <a:buAutoNum type="romanLcPeriod"/>
            </a:pPr>
            <a:endParaRPr lang="en-US" sz="1500" dirty="0">
              <a:solidFill>
                <a:schemeClr val="tx1"/>
              </a:solidFill>
              <a:latin typeface="Arial"/>
              <a:ea typeface="Verdana"/>
              <a:cs typeface="Arial" charset="0"/>
            </a:endParaRPr>
          </a:p>
          <a:p>
            <a:pPr marL="536575" lvl="1" indent="-263525" algn="just">
              <a:lnSpc>
                <a:spcPct val="150000"/>
              </a:lnSpc>
              <a:buFont typeface="Arial" panose="05000000000000000000" pitchFamily="2" charset="2"/>
              <a:buChar char="•"/>
            </a:pPr>
            <a:endParaRPr lang="en-ZA" sz="1600" dirty="0">
              <a:solidFill>
                <a:schemeClr val="tx1"/>
              </a:solidFill>
              <a:latin typeface="Arial"/>
              <a:ea typeface="Verdana"/>
              <a:cs typeface="Arial" charset="0"/>
            </a:endParaRPr>
          </a:p>
          <a:p>
            <a:pPr algn="just"/>
            <a:endParaRPr lang="en-ZA" sz="900" dirty="0">
              <a:solidFill>
                <a:schemeClr val="tx1"/>
              </a:solidFill>
              <a:latin typeface="Verdana"/>
              <a:ea typeface="Verdana"/>
              <a:cs typeface="Arial" charset="0"/>
            </a:endParaRPr>
          </a:p>
        </p:txBody>
      </p:sp>
    </p:spTree>
    <p:extLst>
      <p:ext uri="{BB962C8B-B14F-4D97-AF65-F5344CB8AC3E}">
        <p14:creationId xmlns:p14="http://schemas.microsoft.com/office/powerpoint/2010/main" val="4116357485"/>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b982d86-a47b-48b2-aad7-81789d529a9c">
      <UserInfo>
        <DisplayName>Lijuan Wang</DisplayName>
        <AccountId>114</AccountId>
        <AccountType/>
      </UserInfo>
      <UserInfo>
        <DisplayName>Rudolph Masiya</DisplayName>
        <AccountId>62</AccountId>
        <AccountType/>
      </UserInfo>
      <UserInfo>
        <DisplayName>Shanitha Ramharak</DisplayName>
        <AccountId>66</AccountId>
        <AccountType/>
      </UserInfo>
      <UserInfo>
        <DisplayName>Adrienne Veary</DisplayName>
        <AccountId>17</AccountId>
        <AccountType/>
      </UserInfo>
      <UserInfo>
        <DisplayName>Shamani Chetty</DisplayName>
        <AccountId>65</AccountId>
        <AccountType/>
      </UserInfo>
    </SharedWithUsers>
    <lcf76f155ced4ddcb4097134ff3c332f xmlns="306ea2f8-baf3-435e-8c47-53a3895015a3">
      <Terms xmlns="http://schemas.microsoft.com/office/infopath/2007/PartnerControls"/>
    </lcf76f155ced4ddcb4097134ff3c332f>
    <TaxCatchAll xmlns="0b982d86-a47b-48b2-aad7-81789d529a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2435662B19BC48AFE8452864AAF5E4" ma:contentTypeVersion="14" ma:contentTypeDescription="Create a new document." ma:contentTypeScope="" ma:versionID="be737c2bd3f056fe505789ba154c47cb">
  <xsd:schema xmlns:xsd="http://www.w3.org/2001/XMLSchema" xmlns:xs="http://www.w3.org/2001/XMLSchema" xmlns:p="http://schemas.microsoft.com/office/2006/metadata/properties" xmlns:ns2="306ea2f8-baf3-435e-8c47-53a3895015a3" xmlns:ns3="0b982d86-a47b-48b2-aad7-81789d529a9c" targetNamespace="http://schemas.microsoft.com/office/2006/metadata/properties" ma:root="true" ma:fieldsID="be764209cf7708307141f1544276bad8" ns2:_="" ns3:_="">
    <xsd:import namespace="306ea2f8-baf3-435e-8c47-53a3895015a3"/>
    <xsd:import namespace="0b982d86-a47b-48b2-aad7-81789d529a9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SearchPropertie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ea2f8-baf3-435e-8c47-53a3895015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982d86-a47b-48b2-aad7-81789d529a9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b6d475e-6afd-4fc5-b713-51d0cb29f836}" ma:internalName="TaxCatchAll" ma:showField="CatchAllData" ma:web="0b982d86-a47b-48b2-aad7-81789d529a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A6FB1A-60FB-48D3-9433-0EC83991451A}">
  <ds:schemaRefs>
    <ds:schemaRef ds:uri="0b982d86-a47b-48b2-aad7-81789d529a9c"/>
    <ds:schemaRef ds:uri="77346db6-4ad3-4091-ac3f-0d28eb7105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306ea2f8-baf3-435e-8c47-53a3895015a3"/>
  </ds:schemaRefs>
</ds:datastoreItem>
</file>

<file path=customXml/itemProps2.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3.xml><?xml version="1.0" encoding="utf-8"?>
<ds:datastoreItem xmlns:ds="http://schemas.openxmlformats.org/officeDocument/2006/customXml" ds:itemID="{D70F7A34-69D7-41E2-A2EC-D010CB745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6ea2f8-baf3-435e-8c47-53a3895015a3"/>
    <ds:schemaRef ds:uri="0b982d86-a47b-48b2-aad7-81789d529a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568</TotalTime>
  <Words>3120</Words>
  <Application>Microsoft Office PowerPoint</Application>
  <PresentationFormat>On-screen Show (4:3)</PresentationFormat>
  <Paragraphs>215</Paragraphs>
  <Slides>21</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Courier New</vt:lpstr>
      <vt:lpstr>Verdana</vt:lpstr>
      <vt:lpstr>Wingdings</vt:lpstr>
      <vt:lpstr>Corporate Identity presentation_MANCO_2017 v1.3 SR</vt:lpstr>
      <vt:lpstr>Office Theme</vt:lpstr>
      <vt:lpstr>PowerPoint Presentation</vt:lpstr>
      <vt:lpstr>PowerPoint Presentation</vt:lpstr>
      <vt:lpstr>Learning Objective</vt:lpstr>
      <vt:lpstr>PowerPoint Presentation</vt:lpstr>
      <vt:lpstr>Outline of Chapter 18 of TAA</vt:lpstr>
      <vt:lpstr>Outline of Chapter 18 of TAA </vt:lpstr>
      <vt:lpstr>Chapter 18 of TAA - Definitions </vt:lpstr>
      <vt:lpstr>Section 240: Registration</vt:lpstr>
      <vt:lpstr>Section 240: Registration (Continuation)</vt:lpstr>
      <vt:lpstr>Section 240: Registration (Continuation)</vt:lpstr>
      <vt:lpstr>Section 240A : Recognition of Controlling Bodies</vt:lpstr>
      <vt:lpstr>Section 240A : Recognition of Controlling Bodies (Continuation)</vt:lpstr>
      <vt:lpstr>Section 241: Complaint to controlling body</vt:lpstr>
      <vt:lpstr>Section 241: Complaint to controlling body (Continuation)</vt:lpstr>
      <vt:lpstr>Section 242: Disclosure of information regarding complaint and remedies of taxpayer</vt:lpstr>
      <vt:lpstr>Section 243: Complaint considered by controlling body</vt:lpstr>
      <vt:lpstr>Criminal Offences</vt:lpstr>
      <vt:lpstr>Criminal Offences</vt:lpstr>
      <vt:lpstr>Criminal Offences</vt:lpstr>
      <vt:lpstr>Criminal Offences</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2</dc:title>
  <dc:creator>Simangele Radebe</dc:creator>
  <cp:lastModifiedBy>Rudolph Masiya</cp:lastModifiedBy>
  <cp:revision>540</cp:revision>
  <cp:lastPrinted>2019-07-22T09:05:08Z</cp:lastPrinted>
  <dcterms:created xsi:type="dcterms:W3CDTF">2017-08-25T14:16:48Z</dcterms:created>
  <dcterms:modified xsi:type="dcterms:W3CDTF">2024-07-12T06:05:28Z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0x0101000F2435662B19BC48AFE8452864AAF5E4</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y fmtid="{D5CDD505-2E9C-101B-9397-08002B2CF9AE}" pid="20" name="MediaServiceImageTags">
    <vt:lpwstr/>
  </property>
</Properties>
</file>