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4"/>
    <p:sldMasterId id="2147483667" r:id="rId5"/>
  </p:sldMasterIdLst>
  <p:notesMasterIdLst>
    <p:notesMasterId r:id="rId22"/>
  </p:notesMasterIdLst>
  <p:sldIdLst>
    <p:sldId id="256" r:id="rId6"/>
    <p:sldId id="274" r:id="rId7"/>
    <p:sldId id="287" r:id="rId8"/>
    <p:sldId id="316" r:id="rId9"/>
    <p:sldId id="317" r:id="rId10"/>
    <p:sldId id="318" r:id="rId11"/>
    <p:sldId id="319" r:id="rId12"/>
    <p:sldId id="320" r:id="rId13"/>
    <p:sldId id="321" r:id="rId14"/>
    <p:sldId id="322" r:id="rId15"/>
    <p:sldId id="323" r:id="rId16"/>
    <p:sldId id="324" r:id="rId17"/>
    <p:sldId id="325" r:id="rId18"/>
    <p:sldId id="326" r:id="rId19"/>
    <p:sldId id="315" r:id="rId20"/>
    <p:sldId id="284" r:id="rId21"/>
  </p:sldIdLst>
  <p:sldSz cx="9144000" cy="6858000" type="screen4x3"/>
  <p:notesSz cx="672465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FFAA09-10D9-5A6B-E132-515950EAD592}" name="Lijuan Wang" initials="LW" userId="S::lwang@sars.gov.za::72bde0fe-78f8-4df1-a3d3-4698d2d28f1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imangele Radebe" initials="S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515568-2CCA-45C5-8E69-91395E351247}" v="2" dt="2024-06-11T07:46:34.8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3" autoAdjust="0"/>
    <p:restoredTop sz="92588" autoAdjust="0"/>
  </p:normalViewPr>
  <p:slideViewPr>
    <p:cSldViewPr snapToGrid="0" snapToObjects="1">
      <p:cViewPr varScale="1">
        <p:scale>
          <a:sx n="79" d="100"/>
          <a:sy n="79" d="100"/>
        </p:scale>
        <p:origin x="1435" y="77"/>
      </p:cViewPr>
      <p:guideLst>
        <p:guide orient="horz" pos="2160"/>
        <p:guide pos="2880"/>
      </p:guideLst>
    </p:cSldViewPr>
  </p:slideViewPr>
  <p:notesTextViewPr>
    <p:cViewPr>
      <p:scale>
        <a:sx n="1" d="1"/>
        <a:sy n="1" d="1"/>
      </p:scale>
      <p:origin x="0" y="0"/>
    </p:cViewPr>
  </p:notesTextViewPr>
  <p:sorterViewPr>
    <p:cViewPr>
      <p:scale>
        <a:sx n="100" d="100"/>
        <a:sy n="100" d="100"/>
      </p:scale>
      <p:origin x="0" y="2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14015" cy="49542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09080" y="2"/>
            <a:ext cx="2914015" cy="495427"/>
          </a:xfrm>
          <a:prstGeom prst="rect">
            <a:avLst/>
          </a:prstGeom>
        </p:spPr>
        <p:txBody>
          <a:bodyPr vert="horz" lIns="91440" tIns="45720" rIns="91440" bIns="45720" rtlCol="0"/>
          <a:lstStyle>
            <a:lvl1pPr algn="r">
              <a:defRPr sz="1200"/>
            </a:lvl1pPr>
          </a:lstStyle>
          <a:p>
            <a:fld id="{A357C929-F5A2-B944-A14F-16451897D16C}" type="datetimeFigureOut">
              <a:rPr lang="en-US" smtClean="0"/>
              <a:t>6/11/2024</a:t>
            </a:fld>
            <a:endParaRPr lang="en-US" dirty="0"/>
          </a:p>
        </p:txBody>
      </p:sp>
      <p:sp>
        <p:nvSpPr>
          <p:cNvPr id="4" name="Slide Image Placeholder 3"/>
          <p:cNvSpPr>
            <a:spLocks noGrp="1" noRot="1" noChangeAspect="1"/>
          </p:cNvSpPr>
          <p:nvPr>
            <p:ph type="sldImg" idx="2"/>
          </p:nvPr>
        </p:nvSpPr>
        <p:spPr>
          <a:xfrm>
            <a:off x="1139825" y="1233488"/>
            <a:ext cx="4445000" cy="3333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2465" y="4751983"/>
            <a:ext cx="537972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8824"/>
            <a:ext cx="2914015" cy="49542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09080" y="9378824"/>
            <a:ext cx="2914015" cy="495426"/>
          </a:xfrm>
          <a:prstGeom prst="rect">
            <a:avLst/>
          </a:prstGeom>
        </p:spPr>
        <p:txBody>
          <a:bodyPr vert="horz" lIns="91440" tIns="45720" rIns="91440" bIns="45720" rtlCol="0" anchor="b"/>
          <a:lstStyle>
            <a:lvl1pPr algn="r">
              <a:defRPr sz="1200"/>
            </a:lvl1pPr>
          </a:lstStyle>
          <a:p>
            <a:fld id="{50B2B449-F1C8-6F47-A588-55ED763A9793}" type="slidenum">
              <a:rPr lang="en-US" smtClean="0"/>
              <a:t>‹#›</a:t>
            </a:fld>
            <a:endParaRPr lang="en-US" dirty="0"/>
          </a:p>
        </p:txBody>
      </p:sp>
    </p:spTree>
    <p:extLst>
      <p:ext uri="{BB962C8B-B14F-4D97-AF65-F5344CB8AC3E}">
        <p14:creationId xmlns:p14="http://schemas.microsoft.com/office/powerpoint/2010/main" val="4599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1</a:t>
            </a:fld>
            <a:endParaRPr lang="en-US" dirty="0"/>
          </a:p>
        </p:txBody>
      </p:sp>
    </p:spTree>
    <p:extLst>
      <p:ext uri="{BB962C8B-B14F-4D97-AF65-F5344CB8AC3E}">
        <p14:creationId xmlns:p14="http://schemas.microsoft.com/office/powerpoint/2010/main" val="1557333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10</a:t>
            </a:fld>
            <a:endParaRPr lang="en-US" dirty="0"/>
          </a:p>
        </p:txBody>
      </p:sp>
    </p:spTree>
    <p:extLst>
      <p:ext uri="{BB962C8B-B14F-4D97-AF65-F5344CB8AC3E}">
        <p14:creationId xmlns:p14="http://schemas.microsoft.com/office/powerpoint/2010/main" val="1990396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11</a:t>
            </a:fld>
            <a:endParaRPr lang="en-US" dirty="0"/>
          </a:p>
        </p:txBody>
      </p:sp>
    </p:spTree>
    <p:extLst>
      <p:ext uri="{BB962C8B-B14F-4D97-AF65-F5344CB8AC3E}">
        <p14:creationId xmlns:p14="http://schemas.microsoft.com/office/powerpoint/2010/main" val="2187585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12</a:t>
            </a:fld>
            <a:endParaRPr lang="en-US" dirty="0"/>
          </a:p>
        </p:txBody>
      </p:sp>
    </p:spTree>
    <p:extLst>
      <p:ext uri="{BB962C8B-B14F-4D97-AF65-F5344CB8AC3E}">
        <p14:creationId xmlns:p14="http://schemas.microsoft.com/office/powerpoint/2010/main" val="1421066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13</a:t>
            </a:fld>
            <a:endParaRPr lang="en-US" dirty="0"/>
          </a:p>
        </p:txBody>
      </p:sp>
    </p:spTree>
    <p:extLst>
      <p:ext uri="{BB962C8B-B14F-4D97-AF65-F5344CB8AC3E}">
        <p14:creationId xmlns:p14="http://schemas.microsoft.com/office/powerpoint/2010/main" val="1057242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14</a:t>
            </a:fld>
            <a:endParaRPr lang="en-US" dirty="0"/>
          </a:p>
        </p:txBody>
      </p:sp>
    </p:spTree>
    <p:extLst>
      <p:ext uri="{BB962C8B-B14F-4D97-AF65-F5344CB8AC3E}">
        <p14:creationId xmlns:p14="http://schemas.microsoft.com/office/powerpoint/2010/main" val="912505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2B449-F1C8-6F47-A588-55ED763A9793}" type="slidenum">
              <a:rPr lang="en-US" smtClean="0"/>
              <a:t>15</a:t>
            </a:fld>
            <a:endParaRPr lang="en-US" dirty="0"/>
          </a:p>
        </p:txBody>
      </p:sp>
    </p:spTree>
    <p:extLst>
      <p:ext uri="{BB962C8B-B14F-4D97-AF65-F5344CB8AC3E}">
        <p14:creationId xmlns:p14="http://schemas.microsoft.com/office/powerpoint/2010/main" val="2097749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2</a:t>
            </a:fld>
            <a:endParaRPr lang="en-US" dirty="0"/>
          </a:p>
        </p:txBody>
      </p:sp>
    </p:spTree>
    <p:extLst>
      <p:ext uri="{BB962C8B-B14F-4D97-AF65-F5344CB8AC3E}">
        <p14:creationId xmlns:p14="http://schemas.microsoft.com/office/powerpoint/2010/main" val="34798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3</a:t>
            </a:fld>
            <a:endParaRPr lang="en-US" dirty="0"/>
          </a:p>
        </p:txBody>
      </p:sp>
    </p:spTree>
    <p:extLst>
      <p:ext uri="{BB962C8B-B14F-4D97-AF65-F5344CB8AC3E}">
        <p14:creationId xmlns:p14="http://schemas.microsoft.com/office/powerpoint/2010/main" val="55130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4</a:t>
            </a:fld>
            <a:endParaRPr lang="en-US" dirty="0"/>
          </a:p>
        </p:txBody>
      </p:sp>
    </p:spTree>
    <p:extLst>
      <p:ext uri="{BB962C8B-B14F-4D97-AF65-F5344CB8AC3E}">
        <p14:creationId xmlns:p14="http://schemas.microsoft.com/office/powerpoint/2010/main" val="2214644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5</a:t>
            </a:fld>
            <a:endParaRPr lang="en-US" dirty="0"/>
          </a:p>
        </p:txBody>
      </p:sp>
    </p:spTree>
    <p:extLst>
      <p:ext uri="{BB962C8B-B14F-4D97-AF65-F5344CB8AC3E}">
        <p14:creationId xmlns:p14="http://schemas.microsoft.com/office/powerpoint/2010/main" val="999441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6</a:t>
            </a:fld>
            <a:endParaRPr lang="en-US" dirty="0"/>
          </a:p>
        </p:txBody>
      </p:sp>
    </p:spTree>
    <p:extLst>
      <p:ext uri="{BB962C8B-B14F-4D97-AF65-F5344CB8AC3E}">
        <p14:creationId xmlns:p14="http://schemas.microsoft.com/office/powerpoint/2010/main" val="1876438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7</a:t>
            </a:fld>
            <a:endParaRPr lang="en-US" dirty="0"/>
          </a:p>
        </p:txBody>
      </p:sp>
    </p:spTree>
    <p:extLst>
      <p:ext uri="{BB962C8B-B14F-4D97-AF65-F5344CB8AC3E}">
        <p14:creationId xmlns:p14="http://schemas.microsoft.com/office/powerpoint/2010/main" val="1306218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8</a:t>
            </a:fld>
            <a:endParaRPr lang="en-US" dirty="0"/>
          </a:p>
        </p:txBody>
      </p:sp>
    </p:spTree>
    <p:extLst>
      <p:ext uri="{BB962C8B-B14F-4D97-AF65-F5344CB8AC3E}">
        <p14:creationId xmlns:p14="http://schemas.microsoft.com/office/powerpoint/2010/main" val="881707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9</a:t>
            </a:fld>
            <a:endParaRPr lang="en-US" dirty="0"/>
          </a:p>
        </p:txBody>
      </p:sp>
    </p:spTree>
    <p:extLst>
      <p:ext uri="{BB962C8B-B14F-4D97-AF65-F5344CB8AC3E}">
        <p14:creationId xmlns:p14="http://schemas.microsoft.com/office/powerpoint/2010/main" val="2440346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Date Placeholder 13"/>
          <p:cNvSpPr>
            <a:spLocks noGrp="1"/>
          </p:cNvSpPr>
          <p:nvPr>
            <p:ph type="dt" sz="half" idx="10"/>
          </p:nvPr>
        </p:nvSpPr>
        <p:spPr>
          <a:xfrm>
            <a:off x="2122260" y="5913438"/>
            <a:ext cx="4899479" cy="301756"/>
          </a:xfrm>
          <a:prstGeom prst="rect">
            <a:avLst/>
          </a:prstGeom>
        </p:spPr>
        <p:txBody>
          <a:bodyPr/>
          <a:lstStyle>
            <a:lvl1pPr algn="ctr">
              <a:defRPr sz="1600" b="0" i="0" baseline="0">
                <a:solidFill>
                  <a:schemeClr val="bg1"/>
                </a:solidFill>
                <a:latin typeface="Arial" charset="0"/>
              </a:defRPr>
            </a:lvl1pPr>
          </a:lstStyle>
          <a:p>
            <a:endParaRPr lang="en-US" dirty="0"/>
          </a:p>
        </p:txBody>
      </p:sp>
      <p:sp>
        <p:nvSpPr>
          <p:cNvPr id="17" name="Title 16"/>
          <p:cNvSpPr>
            <a:spLocks noGrp="1"/>
          </p:cNvSpPr>
          <p:nvPr>
            <p:ph type="title" hasCustomPrompt="1"/>
          </p:nvPr>
        </p:nvSpPr>
        <p:spPr>
          <a:xfrm>
            <a:off x="1199696" y="4005620"/>
            <a:ext cx="6744607" cy="514117"/>
          </a:xfrm>
        </p:spPr>
        <p:txBody>
          <a:bodyPr>
            <a:noAutofit/>
          </a:bodyPr>
          <a:lstStyle>
            <a:lvl1pPr algn="ctr">
              <a:defRPr sz="3200" b="1" i="0" baseline="0">
                <a:solidFill>
                  <a:schemeClr val="bg1"/>
                </a:solidFill>
                <a:latin typeface="Arial" charset="0"/>
              </a:defRPr>
            </a:lvl1pPr>
          </a:lstStyle>
          <a:p>
            <a:r>
              <a:rPr lang="en-US" dirty="0"/>
              <a:t>Click to edit Title</a:t>
            </a:r>
          </a:p>
        </p:txBody>
      </p:sp>
      <p:sp>
        <p:nvSpPr>
          <p:cNvPr id="4" name="Text Placeholder 3"/>
          <p:cNvSpPr>
            <a:spLocks noGrp="1"/>
          </p:cNvSpPr>
          <p:nvPr>
            <p:ph type="body" sz="quarter" idx="11" hasCustomPrompt="1"/>
          </p:nvPr>
        </p:nvSpPr>
        <p:spPr>
          <a:xfrm>
            <a:off x="2138589" y="4992693"/>
            <a:ext cx="4866821" cy="488950"/>
          </a:xfrm>
        </p:spPr>
        <p:txBody>
          <a:bodyPr>
            <a:normAutofit/>
          </a:bodyPr>
          <a:lstStyle>
            <a:lvl1pPr marL="0" indent="0" algn="ctr">
              <a:buFontTx/>
              <a:buNone/>
              <a:defRPr sz="2400" baseline="0">
                <a:solidFill>
                  <a:schemeClr val="bg1"/>
                </a:solidFill>
              </a:defRPr>
            </a:lvl1pPr>
          </a:lstStyle>
          <a:p>
            <a:pPr lvl="0"/>
            <a:r>
              <a:rPr lang="en-US" dirty="0"/>
              <a:t>Click to edit Master Division</a:t>
            </a:r>
          </a:p>
        </p:txBody>
      </p:sp>
      <p:pic>
        <p:nvPicPr>
          <p:cNvPr id="3" name="Picture 2" descr="A picture containing text, water sport&#10;&#10;Description automatically generated">
            <a:extLst>
              <a:ext uri="{FF2B5EF4-FFF2-40B4-BE49-F238E27FC236}">
                <a16:creationId xmlns:a16="http://schemas.microsoft.com/office/drawing/2014/main" id="{875A963F-A346-A971-DAF2-CC6BB7DA049A}"/>
              </a:ext>
            </a:extLst>
          </p:cNvPr>
          <p:cNvPicPr>
            <a:picLocks noChangeAspect="1"/>
          </p:cNvPicPr>
          <p:nvPr userDrawn="1"/>
        </p:nvPicPr>
        <p:blipFill>
          <a:blip r:embed="rId2"/>
          <a:stretch>
            <a:fillRect/>
          </a:stretch>
        </p:blipFill>
        <p:spPr>
          <a:xfrm>
            <a:off x="0" y="-105655"/>
            <a:ext cx="9165742" cy="7086119"/>
          </a:xfrm>
          <a:prstGeom prst="rect">
            <a:avLst/>
          </a:prstGeom>
        </p:spPr>
      </p:pic>
    </p:spTree>
    <p:extLst>
      <p:ext uri="{BB962C8B-B14F-4D97-AF65-F5344CB8AC3E}">
        <p14:creationId xmlns:p14="http://schemas.microsoft.com/office/powerpoint/2010/main" val="221606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6B44F-4DA1-614E-E6DB-262323BC9100}"/>
              </a:ext>
            </a:extLst>
          </p:cNvPr>
          <p:cNvSpPr>
            <a:spLocks noGrp="1"/>
          </p:cNvSpPr>
          <p:nvPr>
            <p:ph type="title"/>
          </p:nvPr>
        </p:nvSpPr>
        <p:spPr>
          <a:xfrm>
            <a:off x="629841" y="365126"/>
            <a:ext cx="78867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071EB06-4FA4-FDDB-9B9F-DADDCF84C341}"/>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0E00652B-0D01-2AC4-7365-FC81CCD4285D}"/>
              </a:ext>
            </a:extLst>
          </p:cNvPr>
          <p:cNvSpPr>
            <a:spLocks noGrp="1"/>
          </p:cNvSpPr>
          <p:nvPr>
            <p:ph sz="half" idx="2"/>
          </p:nvPr>
        </p:nvSpPr>
        <p:spPr>
          <a:xfrm>
            <a:off x="629842" y="2505075"/>
            <a:ext cx="3868340"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D521AFA-810C-49A8-D47F-17105F3237AD}"/>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B624C6F7-09FE-5CCB-F013-1A06538C252F}"/>
              </a:ext>
            </a:extLst>
          </p:cNvPr>
          <p:cNvSpPr>
            <a:spLocks noGrp="1"/>
          </p:cNvSpPr>
          <p:nvPr>
            <p:ph sz="quarter" idx="4"/>
          </p:nvPr>
        </p:nvSpPr>
        <p:spPr>
          <a:xfrm>
            <a:off x="4629150" y="2505075"/>
            <a:ext cx="3887391"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24FDE5D-F844-15C9-90D1-AB957A464CE6}"/>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8" name="Footer Placeholder 7">
            <a:extLst>
              <a:ext uri="{FF2B5EF4-FFF2-40B4-BE49-F238E27FC236}">
                <a16:creationId xmlns:a16="http://schemas.microsoft.com/office/drawing/2014/main" id="{BC4DA582-1DD2-A0D4-9950-7D27D0D55B6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B8B1A85-01E2-2877-92A5-D678EFB36AD1}"/>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1784382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7EA7C-85F9-EB24-C24A-55768A05FEB9}"/>
              </a:ext>
            </a:extLst>
          </p:cNvPr>
          <p:cNvSpPr>
            <a:spLocks noGrp="1"/>
          </p:cNvSpPr>
          <p:nvPr>
            <p:ph type="title"/>
          </p:nvPr>
        </p:nvSpPr>
        <p:spPr>
          <a:xfrm>
            <a:off x="628650" y="365126"/>
            <a:ext cx="78867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13C61FA-A017-25E5-2F6E-EB3B05C14109}"/>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4" name="Footer Placeholder 3">
            <a:extLst>
              <a:ext uri="{FF2B5EF4-FFF2-40B4-BE49-F238E27FC236}">
                <a16:creationId xmlns:a16="http://schemas.microsoft.com/office/drawing/2014/main" id="{3D1211CF-7CAA-82C4-E429-F295D9B210D0}"/>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8485995-C103-5061-C60C-38612008B0D7}"/>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3050593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25C2B3-77FE-673D-909E-5073BB0ABDBE}"/>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3" name="Footer Placeholder 2">
            <a:extLst>
              <a:ext uri="{FF2B5EF4-FFF2-40B4-BE49-F238E27FC236}">
                <a16:creationId xmlns:a16="http://schemas.microsoft.com/office/drawing/2014/main" id="{2F98B86A-4D47-34E5-01A3-FE790432F00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B1C628A-5D94-1C1E-A22E-3C3D8ED7B60B}"/>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2611955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BF66B-0CA2-1AC4-B5C8-656E80B327DE}"/>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0F0632C-6DF3-3E28-11BF-5AEF0B461188}"/>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C966175-6E01-6BDD-2ACD-074950515F02}"/>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CF1AEDB3-4B5E-5FF7-2AC6-2AB7C96033B0}"/>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6" name="Footer Placeholder 5">
            <a:extLst>
              <a:ext uri="{FF2B5EF4-FFF2-40B4-BE49-F238E27FC236}">
                <a16:creationId xmlns:a16="http://schemas.microsoft.com/office/drawing/2014/main" id="{A746CCE3-A6C7-EF7C-434E-B40E58E17C90}"/>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A95A5B6-19D3-05E1-A53A-69DC400C4F56}"/>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1761403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AC1BA-CF5D-D495-B932-53D4E6D7EF7E}"/>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0264CC0-2106-326D-C480-E9C2EFC02A37}"/>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910DF31-BA8A-E074-D91A-822B4A2CD1BE}"/>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9054434A-38C4-2EFF-8FC2-4F387BDD8108}"/>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6" name="Footer Placeholder 5">
            <a:extLst>
              <a:ext uri="{FF2B5EF4-FFF2-40B4-BE49-F238E27FC236}">
                <a16:creationId xmlns:a16="http://schemas.microsoft.com/office/drawing/2014/main" id="{4F075AE6-F5CC-99E6-3607-3956B5355196}"/>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3AFAD55-1487-BA4A-14E8-35035EA4FD1E}"/>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2328940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C42F1-007B-D49B-05B7-C73EB3159709}"/>
              </a:ext>
            </a:extLst>
          </p:cNvPr>
          <p:cNvSpPr>
            <a:spLocks noGrp="1"/>
          </p:cNvSpPr>
          <p:nvPr>
            <p:ph type="title"/>
          </p:nvPr>
        </p:nvSpPr>
        <p:spPr>
          <a:xfrm>
            <a:off x="628650" y="365126"/>
            <a:ext cx="78867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DF78998-0488-AA46-F066-A3ED54BA3090}"/>
              </a:ext>
            </a:extLst>
          </p:cNvPr>
          <p:cNvSpPr>
            <a:spLocks noGrp="1"/>
          </p:cNvSpPr>
          <p:nvPr>
            <p:ph type="body" orient="vert" idx="1"/>
          </p:nvPr>
        </p:nvSpPr>
        <p:spPr>
          <a:xfrm>
            <a:off x="628650" y="1825625"/>
            <a:ext cx="78867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8CC0B9A-75F3-7A51-FC07-CA858E619ECE}"/>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5" name="Footer Placeholder 4">
            <a:extLst>
              <a:ext uri="{FF2B5EF4-FFF2-40B4-BE49-F238E27FC236}">
                <a16:creationId xmlns:a16="http://schemas.microsoft.com/office/drawing/2014/main" id="{ECE8C774-70BC-87C4-0036-F3E213F15B6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2C0F08B-1256-C1F3-3775-A492D9F3A595}"/>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1537868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462B2-EFB3-3E84-2E21-7F42F10236A6}"/>
              </a:ext>
            </a:extLst>
          </p:cNvPr>
          <p:cNvSpPr>
            <a:spLocks noGrp="1"/>
          </p:cNvSpPr>
          <p:nvPr>
            <p:ph type="title" orient="vert"/>
          </p:nvPr>
        </p:nvSpPr>
        <p:spPr>
          <a:xfrm>
            <a:off x="6543675" y="365125"/>
            <a:ext cx="1971675"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115E113-912B-7038-8FB8-9BA3BC80139D}"/>
              </a:ext>
            </a:extLst>
          </p:cNvPr>
          <p:cNvSpPr>
            <a:spLocks noGrp="1"/>
          </p:cNvSpPr>
          <p:nvPr>
            <p:ph type="body" orient="vert" idx="1"/>
          </p:nvPr>
        </p:nvSpPr>
        <p:spPr>
          <a:xfrm>
            <a:off x="628650" y="365125"/>
            <a:ext cx="5800725"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1666DE9-5D2E-F1E9-22FB-20D115EB2759}"/>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5" name="Footer Placeholder 4">
            <a:extLst>
              <a:ext uri="{FF2B5EF4-FFF2-40B4-BE49-F238E27FC236}">
                <a16:creationId xmlns:a16="http://schemas.microsoft.com/office/drawing/2014/main" id="{92025377-7FFC-AB69-2444-5CCFA287B55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7480501-A0ED-C85D-B20E-036416E064EB}"/>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152641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341993" y="6429826"/>
            <a:ext cx="423320" cy="365125"/>
          </a:xfrm>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0" indent="0">
              <a:lnSpc>
                <a:spcPct val="100000"/>
              </a:lnSpc>
              <a:spcBef>
                <a:spcPts val="0"/>
              </a:spcBef>
              <a:buFontTx/>
              <a:buNone/>
              <a:defRPr sz="1800"/>
            </a:lvl1pPr>
            <a:lvl2pPr marL="457200" indent="0">
              <a:buFontTx/>
              <a:buNone/>
              <a:defRPr sz="1800">
                <a:solidFill>
                  <a:schemeClr val="tx1">
                    <a:lumMod val="75000"/>
                    <a:lumOff val="25000"/>
                  </a:schemeClr>
                </a:solidFill>
              </a:defRPr>
            </a:lvl2pPr>
            <a:lvl3pPr marL="914400" indent="0">
              <a:buFontTx/>
              <a:buNone/>
              <a:defRPr sz="1800">
                <a:solidFill>
                  <a:schemeClr val="tx1">
                    <a:lumMod val="75000"/>
                    <a:lumOff val="25000"/>
                  </a:schemeClr>
                </a:solidFill>
              </a:defRPr>
            </a:lvl3pPr>
            <a:lvl4pPr marL="1371600" indent="0">
              <a:buFontTx/>
              <a:buNone/>
              <a:defRPr sz="1800">
                <a:solidFill>
                  <a:schemeClr val="tx1">
                    <a:lumMod val="75000"/>
                    <a:lumOff val="25000"/>
                  </a:schemeClr>
                </a:solidFill>
              </a:defRPr>
            </a:lvl4pPr>
            <a:lvl5pPr marL="1828800" indent="0">
              <a:buFontTx/>
              <a:buNone/>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760728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285750" indent="-285750">
              <a:lnSpc>
                <a:spcPct val="90000"/>
              </a:lnSpc>
              <a:spcBef>
                <a:spcPts val="0"/>
              </a:spcBef>
              <a:buFontTx/>
              <a:buBlip>
                <a:blip r:embed="rId2"/>
              </a:buBlip>
              <a:defRPr sz="1800"/>
            </a:lvl1pPr>
            <a:lvl2pPr marL="685800" indent="-228600">
              <a:lnSpc>
                <a:spcPct val="90000"/>
              </a:lnSpc>
              <a:spcBef>
                <a:spcPts val="0"/>
              </a:spcBef>
              <a:buFontTx/>
              <a:buBlip>
                <a:blip r:embed="rId2"/>
              </a:buBlip>
              <a:defRPr sz="1800">
                <a:solidFill>
                  <a:schemeClr val="tx1">
                    <a:lumMod val="75000"/>
                    <a:lumOff val="25000"/>
                  </a:schemeClr>
                </a:solidFill>
              </a:defRPr>
            </a:lvl2pPr>
            <a:lvl3pPr marL="1143000" indent="-228600">
              <a:lnSpc>
                <a:spcPct val="90000"/>
              </a:lnSpc>
              <a:spcBef>
                <a:spcPts val="0"/>
              </a:spcBef>
              <a:buFontTx/>
              <a:buBlip>
                <a:blip r:embed="rId2"/>
              </a:buBlip>
              <a:defRPr sz="1800">
                <a:solidFill>
                  <a:schemeClr val="tx1">
                    <a:lumMod val="75000"/>
                    <a:lumOff val="25000"/>
                  </a:schemeClr>
                </a:solidFill>
              </a:defRPr>
            </a:lvl3pPr>
            <a:lvl4pPr marL="1600200" indent="-228600">
              <a:lnSpc>
                <a:spcPct val="90000"/>
              </a:lnSpc>
              <a:spcBef>
                <a:spcPts val="0"/>
              </a:spcBef>
              <a:buFontTx/>
              <a:buBlip>
                <a:blip r:embed="rId2"/>
              </a:buBlip>
              <a:defRPr sz="1800">
                <a:solidFill>
                  <a:schemeClr val="tx1">
                    <a:lumMod val="75000"/>
                    <a:lumOff val="25000"/>
                  </a:schemeClr>
                </a:solidFill>
              </a:defRPr>
            </a:lvl4pPr>
            <a:lvl5pPr marL="2057400" indent="-228600">
              <a:lnSpc>
                <a:spcPct val="90000"/>
              </a:lnSpc>
              <a:spcBef>
                <a:spcPts val="0"/>
              </a:spcBef>
              <a:buFontTx/>
              <a:buBlip>
                <a:blip r:embed="rId2"/>
              </a:buBlip>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801566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10"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sp>
        <p:nvSpPr>
          <p:cNvPr id="3" name="Text Placeholder 2"/>
          <p:cNvSpPr>
            <a:spLocks noGrp="1"/>
          </p:cNvSpPr>
          <p:nvPr>
            <p:ph type="body" sz="quarter" idx="10"/>
          </p:nvPr>
        </p:nvSpPr>
        <p:spPr>
          <a:xfrm>
            <a:off x="341993" y="1052513"/>
            <a:ext cx="7886700" cy="437807"/>
          </a:xfrm>
        </p:spPr>
        <p:txBody>
          <a:bodyPr/>
          <a:lstStyle>
            <a:lvl1pPr>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Content Placeholder 4"/>
          <p:cNvSpPr>
            <a:spLocks noGrp="1"/>
          </p:cNvSpPr>
          <p:nvPr>
            <p:ph sz="quarter" idx="11"/>
          </p:nvPr>
        </p:nvSpPr>
        <p:spPr>
          <a:xfrm>
            <a:off x="341312" y="1844674"/>
            <a:ext cx="8370887" cy="4248151"/>
          </a:xfrm>
        </p:spPr>
        <p:txBody>
          <a:bodyPr>
            <a:normAutofit/>
          </a:bodyPr>
          <a:lstStyle>
            <a:lvl1pP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759399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C1678B8D-CF85-9478-EA1E-29FD8A5B5F23}"/>
              </a:ext>
            </a:extLst>
          </p:cNvPr>
          <p:cNvPicPr>
            <a:picLocks noChangeAspect="1"/>
          </p:cNvPicPr>
          <p:nvPr userDrawn="1"/>
        </p:nvPicPr>
        <p:blipFill>
          <a:blip r:embed="rId2"/>
          <a:stretch>
            <a:fillRect/>
          </a:stretch>
        </p:blipFill>
        <p:spPr>
          <a:xfrm>
            <a:off x="-622" y="-106136"/>
            <a:ext cx="9155804" cy="7078436"/>
          </a:xfrm>
          <a:prstGeom prst="rect">
            <a:avLst/>
          </a:prstGeom>
        </p:spPr>
      </p:pic>
    </p:spTree>
    <p:extLst>
      <p:ext uri="{BB962C8B-B14F-4D97-AF65-F5344CB8AC3E}">
        <p14:creationId xmlns:p14="http://schemas.microsoft.com/office/powerpoint/2010/main" val="78482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62C5E9F-FE49-AABC-5E83-8B18C91625C7}"/>
              </a:ext>
            </a:extLst>
          </p:cNvPr>
          <p:cNvPicPr>
            <a:picLocks noChangeAspect="1"/>
          </p:cNvPicPr>
          <p:nvPr userDrawn="1"/>
        </p:nvPicPr>
        <p:blipFill>
          <a:blip r:embed="rId2"/>
          <a:srcRect/>
          <a:stretch/>
        </p:blipFill>
        <p:spPr>
          <a:xfrm>
            <a:off x="0" y="8179"/>
            <a:ext cx="9179582" cy="6891337"/>
          </a:xfrm>
          <a:prstGeom prst="rect">
            <a:avLst/>
          </a:prstGeom>
        </p:spPr>
      </p:pic>
    </p:spTree>
    <p:extLst>
      <p:ext uri="{BB962C8B-B14F-4D97-AF65-F5344CB8AC3E}">
        <p14:creationId xmlns:p14="http://schemas.microsoft.com/office/powerpoint/2010/main" val="1970117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F5BA8-BA04-7459-39F8-33EE56703CB0}"/>
              </a:ext>
            </a:extLst>
          </p:cNvPr>
          <p:cNvSpPr>
            <a:spLocks noGrp="1"/>
          </p:cNvSpPr>
          <p:nvPr>
            <p:ph type="title"/>
          </p:nvPr>
        </p:nvSpPr>
        <p:spPr>
          <a:xfrm>
            <a:off x="628650" y="365126"/>
            <a:ext cx="78867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D4FD0F1-FB5B-E774-7199-A6C4715FA762}"/>
              </a:ext>
            </a:extLst>
          </p:cNvPr>
          <p:cNvSpPr>
            <a:spLocks noGrp="1"/>
          </p:cNvSpPr>
          <p:nvPr>
            <p:ph idx="1"/>
          </p:nvPr>
        </p:nvSpPr>
        <p:spPr>
          <a:xfrm>
            <a:off x="628650" y="1825625"/>
            <a:ext cx="78867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A5CB2A3-5480-7BCF-24AA-E6DF9C707951}"/>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5" name="Footer Placeholder 4">
            <a:extLst>
              <a:ext uri="{FF2B5EF4-FFF2-40B4-BE49-F238E27FC236}">
                <a16:creationId xmlns:a16="http://schemas.microsoft.com/office/drawing/2014/main" id="{3CC5B27B-0576-2245-5647-A3C078ED60D3}"/>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8815293-E7E7-FAE7-5301-6C44549BFC01}"/>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1423874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BB530-1234-002F-0AB2-C7016CBB555C}"/>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780DAEE-648B-A2AB-68BD-A1B41CEF95B5}"/>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74D2A82-D69E-C15C-E96B-165C1E38950A}"/>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5" name="Footer Placeholder 4">
            <a:extLst>
              <a:ext uri="{FF2B5EF4-FFF2-40B4-BE49-F238E27FC236}">
                <a16:creationId xmlns:a16="http://schemas.microsoft.com/office/drawing/2014/main" id="{98C909DE-1E80-3B97-8482-E6BA0D3A614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D5BD32-6095-80A7-C6D4-1050B80D0220}"/>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207597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BB17-D89F-A8EF-D1E5-C15A9BBC5DB2}"/>
              </a:ext>
            </a:extLst>
          </p:cNvPr>
          <p:cNvSpPr>
            <a:spLocks noGrp="1"/>
          </p:cNvSpPr>
          <p:nvPr>
            <p:ph type="title"/>
          </p:nvPr>
        </p:nvSpPr>
        <p:spPr>
          <a:xfrm>
            <a:off x="628650" y="365126"/>
            <a:ext cx="78867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9E28BC9-0541-B383-53A9-AF06289ABC25}"/>
              </a:ext>
            </a:extLst>
          </p:cNvPr>
          <p:cNvSpPr>
            <a:spLocks noGrp="1"/>
          </p:cNvSpPr>
          <p:nvPr>
            <p:ph sz="half" idx="1"/>
          </p:nvPr>
        </p:nvSpPr>
        <p:spPr>
          <a:xfrm>
            <a:off x="628650" y="1825625"/>
            <a:ext cx="38862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A0EF33F-80AB-882D-2956-4298552F70EF}"/>
              </a:ext>
            </a:extLst>
          </p:cNvPr>
          <p:cNvSpPr>
            <a:spLocks noGrp="1"/>
          </p:cNvSpPr>
          <p:nvPr>
            <p:ph sz="half" idx="2"/>
          </p:nvPr>
        </p:nvSpPr>
        <p:spPr>
          <a:xfrm>
            <a:off x="4629150" y="1825625"/>
            <a:ext cx="38862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AAFA887-9370-ADBC-E5AE-C159A14C067E}"/>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6" name="Footer Placeholder 5">
            <a:extLst>
              <a:ext uri="{FF2B5EF4-FFF2-40B4-BE49-F238E27FC236}">
                <a16:creationId xmlns:a16="http://schemas.microsoft.com/office/drawing/2014/main" id="{00275DFF-0128-A272-79BD-3F4D326A2B92}"/>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5E0DC87-2765-07C4-8E42-1CF0B982D8A9}"/>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803728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slideLayout" Target="../slideLayouts/slideLayout3.xml"/><Relationship Id="rId7"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jp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dirty="0"/>
              <a:t>Click to edit Master Headline</a:t>
            </a:r>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dirty="0">
                <a:solidFill>
                  <a:schemeClr val="tx1">
                    <a:lumMod val="75000"/>
                    <a:lumOff val="25000"/>
                  </a:schemeClr>
                </a:solidFill>
                <a:latin typeface="Arial" charset="0"/>
              </a:rPr>
              <a:t>Click to edit Master Sub-header</a:t>
            </a:r>
          </a:p>
        </p:txBody>
      </p:sp>
      <p:sp>
        <p:nvSpPr>
          <p:cNvPr id="6"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49935" y="6365971"/>
            <a:ext cx="1062263" cy="304133"/>
          </a:xfrm>
          <a:prstGeom prst="rect">
            <a:avLst/>
          </a:prstGeom>
        </p:spPr>
      </p:pic>
      <p:cxnSp>
        <p:nvCxnSpPr>
          <p:cNvPr id="7" name="Straight Connector 6"/>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5" r:id="rId2"/>
    <p:sldLayoutId id="2147483662" r:id="rId3"/>
    <p:sldLayoutId id="2147483663" r:id="rId4"/>
    <p:sldLayoutId id="2147483664" r:id="rId5"/>
  </p:sldLayoutIdLst>
  <p:hf hdr="0" ftr="0" dt="0"/>
  <p:txStyles>
    <p:title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8"/>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pos="5488" userDrawn="1">
          <p15:clr>
            <a:srgbClr val="F26B43"/>
          </p15:clr>
        </p15:guide>
        <p15:guide id="4" orient="horz" pos="4201" userDrawn="1">
          <p15:clr>
            <a:srgbClr val="F26B43"/>
          </p15:clr>
        </p15:guide>
        <p15:guide id="5" orient="horz" pos="663" userDrawn="1">
          <p15:clr>
            <a:srgbClr val="F26B43"/>
          </p15:clr>
        </p15:guide>
        <p15:guide id="6" orient="horz" pos="1162" userDrawn="1">
          <p15:clr>
            <a:srgbClr val="F26B43"/>
          </p15:clr>
        </p15:guide>
        <p15:guide id="7" orient="horz" pos="38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up of a computer screen&#10;&#10;Description automatically generated">
            <a:extLst>
              <a:ext uri="{FF2B5EF4-FFF2-40B4-BE49-F238E27FC236}">
                <a16:creationId xmlns:a16="http://schemas.microsoft.com/office/drawing/2014/main" id="{44A6E8A6-896D-9BD6-607E-F17D2163FDB1}"/>
              </a:ext>
            </a:extLst>
          </p:cNvPr>
          <p:cNvPicPr>
            <a:picLocks noChangeAspect="1"/>
          </p:cNvPicPr>
          <p:nvPr userDrawn="1"/>
        </p:nvPicPr>
        <p:blipFill>
          <a:blip r:embed="rId13"/>
          <a:stretch>
            <a:fillRect/>
          </a:stretch>
        </p:blipFill>
        <p:spPr>
          <a:xfrm>
            <a:off x="0" y="0"/>
            <a:ext cx="9135174" cy="6858000"/>
          </a:xfrm>
          <a:prstGeom prst="rect">
            <a:avLst/>
          </a:prstGeom>
        </p:spPr>
      </p:pic>
    </p:spTree>
    <p:extLst>
      <p:ext uri="{BB962C8B-B14F-4D97-AF65-F5344CB8AC3E}">
        <p14:creationId xmlns:p14="http://schemas.microsoft.com/office/powerpoint/2010/main" val="414551823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175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9</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77821" y="898859"/>
            <a:ext cx="8657618" cy="5060281"/>
          </a:xfrm>
        </p:spPr>
        <p:txBody>
          <a:bodyPr>
            <a:normAutofit/>
          </a:bodyPr>
          <a:lstStyle/>
          <a:p>
            <a:pPr marL="182563">
              <a:lnSpc>
                <a:spcPct val="150000"/>
              </a:lnSpc>
            </a:pPr>
            <a:r>
              <a:rPr lang="en-US" dirty="0">
                <a:solidFill>
                  <a:schemeClr val="tx1"/>
                </a:solidFill>
              </a:rPr>
              <a:t>You need to repeat this step, click on Maintain SARS Registered Details</a:t>
            </a:r>
          </a:p>
          <a:p>
            <a:pPr>
              <a:lnSpc>
                <a:spcPct val="150000"/>
              </a:lnSpc>
            </a:pPr>
            <a:endParaRPr lang="en-US"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Autofit/>
          </a:bodyPr>
          <a:lstStyle/>
          <a:p>
            <a:pPr algn="ctr"/>
            <a:r>
              <a:rPr lang="en-US" sz="2500" dirty="0">
                <a:solidFill>
                  <a:schemeClr val="bg1"/>
                </a:solidFill>
                <a:latin typeface="Arial"/>
                <a:cs typeface="Arial"/>
              </a:rPr>
              <a:t>Tax Practitioner Registration Process via </a:t>
            </a:r>
            <a:r>
              <a:rPr lang="en-US" sz="2500" dirty="0" err="1">
                <a:solidFill>
                  <a:schemeClr val="bg1"/>
                </a:solidFill>
                <a:latin typeface="Arial"/>
                <a:cs typeface="Arial"/>
              </a:rPr>
              <a:t>eFiling</a:t>
            </a:r>
            <a:endParaRPr lang="en-US" sz="2500" b="0" dirty="0" err="1">
              <a:solidFill>
                <a:schemeClr val="bg1"/>
              </a:solidFill>
              <a:latin typeface="Arial"/>
              <a:cs typeface="Arial"/>
            </a:endParaRPr>
          </a:p>
          <a:p>
            <a:pPr algn="ctr"/>
            <a:endParaRPr lang="en-US" sz="2500" dirty="0">
              <a:solidFill>
                <a:schemeClr val="bg1"/>
              </a:solidFill>
              <a:latin typeface="Arial" panose="020B0604020202020204" pitchFamily="34" charset="0"/>
              <a:cs typeface="Arial"/>
            </a:endParaRPr>
          </a:p>
        </p:txBody>
      </p:sp>
      <p:pic>
        <p:nvPicPr>
          <p:cNvPr id="2" name="Picture 1" descr="Screenshot of the Maintain SARS Registered Details option on eFiling">
            <a:extLst>
              <a:ext uri="{FF2B5EF4-FFF2-40B4-BE49-F238E27FC236}">
                <a16:creationId xmlns:a16="http://schemas.microsoft.com/office/drawing/2014/main" id="{8405DE1E-BD82-4148-E413-5DAF8DCFA4E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41312" y="1586690"/>
            <a:ext cx="8370206" cy="4502825"/>
          </a:xfrm>
          <a:prstGeom prst="rect">
            <a:avLst/>
          </a:prstGeom>
          <a:noFill/>
          <a:ln>
            <a:noFill/>
          </a:ln>
        </p:spPr>
      </p:pic>
      <p:sp>
        <p:nvSpPr>
          <p:cNvPr id="5" name="Right Arrow 5">
            <a:extLst>
              <a:ext uri="{FF2B5EF4-FFF2-40B4-BE49-F238E27FC236}">
                <a16:creationId xmlns:a16="http://schemas.microsoft.com/office/drawing/2014/main" id="{1E7B9D37-0B63-A385-130C-908F5E7035C5}"/>
              </a:ext>
            </a:extLst>
          </p:cNvPr>
          <p:cNvSpPr/>
          <p:nvPr/>
        </p:nvSpPr>
        <p:spPr>
          <a:xfrm rot="10800000">
            <a:off x="2206105" y="5619606"/>
            <a:ext cx="1856509" cy="50969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1006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10</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341993" y="898859"/>
            <a:ext cx="8393446" cy="5060281"/>
          </a:xfrm>
        </p:spPr>
        <p:txBody>
          <a:bodyPr>
            <a:normAutofit/>
          </a:bodyPr>
          <a:lstStyle/>
          <a:p>
            <a:pPr>
              <a:lnSpc>
                <a:spcPct val="150000"/>
              </a:lnSpc>
            </a:pPr>
            <a:r>
              <a:rPr lang="en-US" dirty="0"/>
              <a:t>Click on my Tax practitioner details: </a:t>
            </a:r>
          </a:p>
          <a:p>
            <a:pPr>
              <a:lnSpc>
                <a:spcPct val="150000"/>
              </a:lnSpc>
            </a:pPr>
            <a:endParaRPr lang="en-US"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Autofit/>
          </a:bodyPr>
          <a:lstStyle/>
          <a:p>
            <a:pPr algn="ctr"/>
            <a:r>
              <a:rPr lang="en-US" sz="2500" dirty="0">
                <a:solidFill>
                  <a:schemeClr val="bg1"/>
                </a:solidFill>
                <a:latin typeface="Arial"/>
                <a:cs typeface="Arial"/>
              </a:rPr>
              <a:t>Tax Practitioner Registration Process via </a:t>
            </a:r>
            <a:r>
              <a:rPr lang="en-US" sz="2500" dirty="0" err="1">
                <a:solidFill>
                  <a:schemeClr val="bg1"/>
                </a:solidFill>
                <a:latin typeface="Arial"/>
                <a:cs typeface="Arial"/>
              </a:rPr>
              <a:t>eFiling</a:t>
            </a:r>
            <a:endParaRPr lang="en-US" sz="2500" b="0" dirty="0" err="1">
              <a:solidFill>
                <a:schemeClr val="bg1"/>
              </a:solidFill>
              <a:latin typeface="Arial"/>
              <a:cs typeface="Arial"/>
            </a:endParaRPr>
          </a:p>
          <a:p>
            <a:pPr algn="ctr"/>
            <a:endParaRPr lang="en-US" sz="2500" dirty="0">
              <a:solidFill>
                <a:schemeClr val="bg1"/>
              </a:solidFill>
              <a:latin typeface="Arial" panose="020B0604020202020204" pitchFamily="34" charset="0"/>
              <a:cs typeface="Arial"/>
            </a:endParaRPr>
          </a:p>
        </p:txBody>
      </p:sp>
      <p:pic>
        <p:nvPicPr>
          <p:cNvPr id="2" name="Picture 1" descr="Screenshot of the RAV01 form">
            <a:extLst>
              <a:ext uri="{FF2B5EF4-FFF2-40B4-BE49-F238E27FC236}">
                <a16:creationId xmlns:a16="http://schemas.microsoft.com/office/drawing/2014/main" id="{B7D2DE36-0C30-D067-DBF5-94414E5CC2D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8561" y="1534632"/>
            <a:ext cx="8005865" cy="2988730"/>
          </a:xfrm>
          <a:prstGeom prst="rect">
            <a:avLst/>
          </a:prstGeom>
          <a:noFill/>
          <a:ln>
            <a:noFill/>
          </a:ln>
        </p:spPr>
      </p:pic>
      <p:sp>
        <p:nvSpPr>
          <p:cNvPr id="5" name="Rectangle 4">
            <a:extLst>
              <a:ext uri="{FF2B5EF4-FFF2-40B4-BE49-F238E27FC236}">
                <a16:creationId xmlns:a16="http://schemas.microsoft.com/office/drawing/2014/main" id="{794D5A8B-CB3D-115D-C5A9-0605E7C9BFC4}"/>
              </a:ext>
            </a:extLst>
          </p:cNvPr>
          <p:cNvSpPr/>
          <p:nvPr/>
        </p:nvSpPr>
        <p:spPr>
          <a:xfrm>
            <a:off x="408560" y="4907869"/>
            <a:ext cx="8005865" cy="785343"/>
          </a:xfrm>
          <a:prstGeom prst="rect">
            <a:avLst/>
          </a:prstGeom>
        </p:spPr>
        <p:txBody>
          <a:bodyPr wrap="square" lIns="91440" tIns="45720" rIns="91440" bIns="45720" anchor="t">
            <a:spAutoFit/>
          </a:bodyPr>
          <a:lstStyle/>
          <a:p>
            <a:pPr marL="342900" lvl="0" indent="-342900">
              <a:lnSpc>
                <a:spcPct val="150000"/>
              </a:lnSpc>
              <a:buSzPts val="1000"/>
              <a:buFont typeface="Wingdings" panose="05000000000000000000" pitchFamily="2" charset="2"/>
              <a:buChar char="§"/>
              <a:tabLst>
                <a:tab pos="457200" algn="l"/>
              </a:tabLst>
            </a:pPr>
            <a:r>
              <a:rPr lang="en-ZA" sz="1600" dirty="0">
                <a:ea typeface="Calibri" panose="020F0502020204030204" pitchFamily="34" charset="0"/>
                <a:cs typeface="Times New Roman" panose="02020603050405020304" pitchFamily="18" charset="0"/>
              </a:rPr>
              <a:t>The PR number will be prepopulated. </a:t>
            </a:r>
          </a:p>
          <a:p>
            <a:pPr marL="342900" indent="-342900">
              <a:lnSpc>
                <a:spcPct val="150000"/>
              </a:lnSpc>
              <a:buSzPts val="1000"/>
              <a:buFont typeface="Wingdings" panose="05000000000000000000" pitchFamily="2" charset="2"/>
              <a:buChar char="§"/>
              <a:tabLst>
                <a:tab pos="457200" algn="l"/>
              </a:tabLst>
            </a:pPr>
            <a:r>
              <a:rPr lang="en-ZA" sz="1600" dirty="0">
                <a:ea typeface="Calibri" panose="020F0502020204030204" pitchFamily="34" charset="0"/>
                <a:cs typeface="Times New Roman"/>
              </a:rPr>
              <a:t>The tax practitioner can now copy the PR number in order to configure it. </a:t>
            </a:r>
            <a:endParaRPr lang="en-ZA" sz="1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3711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11</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205806" y="898859"/>
            <a:ext cx="8393446" cy="5060281"/>
          </a:xfrm>
        </p:spPr>
        <p:txBody>
          <a:bodyPr>
            <a:normAutofit/>
          </a:bodyPr>
          <a:lstStyle/>
          <a:p>
            <a:pPr marL="371475" indent="-285750">
              <a:lnSpc>
                <a:spcPct val="150000"/>
              </a:lnSpc>
              <a:buFont typeface="Arial" panose="020B0604020202020204" pitchFamily="34" charset="0"/>
              <a:buChar char="•"/>
            </a:pPr>
            <a:r>
              <a:rPr lang="en-ZA" dirty="0">
                <a:solidFill>
                  <a:schemeClr val="tx1"/>
                </a:solidFill>
              </a:rPr>
              <a:t>Adding a tax practitioner portfolio to an existing Profile </a:t>
            </a:r>
          </a:p>
          <a:p>
            <a:pPr marL="85725">
              <a:lnSpc>
                <a:spcPct val="150000"/>
              </a:lnSpc>
            </a:pPr>
            <a:r>
              <a:rPr lang="en-ZA" b="1" dirty="0">
                <a:solidFill>
                  <a:schemeClr val="tx1"/>
                </a:solidFill>
              </a:rPr>
              <a:t> </a:t>
            </a:r>
            <a:endParaRPr lang="en-ZA" dirty="0">
              <a:solidFill>
                <a:schemeClr val="tx1"/>
              </a:solidFill>
            </a:endParaRPr>
          </a:p>
          <a:p>
            <a:pPr marL="627063" indent="-265113">
              <a:lnSpc>
                <a:spcPct val="150000"/>
              </a:lnSpc>
            </a:pPr>
            <a:r>
              <a:rPr lang="en-ZA" dirty="0">
                <a:solidFill>
                  <a:schemeClr val="tx1"/>
                </a:solidFill>
              </a:rPr>
              <a:t>A tax practitioner may register a new tax practitioner portfolio by clicking on </a:t>
            </a:r>
          </a:p>
          <a:p>
            <a:pPr marL="627063" indent="-265113">
              <a:lnSpc>
                <a:spcPct val="150000"/>
              </a:lnSpc>
            </a:pPr>
            <a:r>
              <a:rPr lang="en-ZA" b="1" i="1" dirty="0">
                <a:solidFill>
                  <a:schemeClr val="tx1"/>
                </a:solidFill>
              </a:rPr>
              <a:t>‘My Profile’</a:t>
            </a:r>
            <a:r>
              <a:rPr lang="en-ZA" dirty="0">
                <a:solidFill>
                  <a:schemeClr val="tx1"/>
                </a:solidFill>
              </a:rPr>
              <a:t> &gt;&gt;&gt; </a:t>
            </a:r>
            <a:r>
              <a:rPr lang="en-ZA" b="1" i="1" dirty="0">
                <a:solidFill>
                  <a:schemeClr val="tx1"/>
                </a:solidFill>
              </a:rPr>
              <a:t>‘Portfolio Management’</a:t>
            </a:r>
            <a:r>
              <a:rPr lang="en-ZA" dirty="0">
                <a:solidFill>
                  <a:schemeClr val="tx1"/>
                </a:solidFill>
              </a:rPr>
              <a:t> &gt;&gt;&gt;&gt; </a:t>
            </a:r>
            <a:r>
              <a:rPr lang="en-ZA" b="1" i="1" dirty="0">
                <a:solidFill>
                  <a:schemeClr val="tx1"/>
                </a:solidFill>
              </a:rPr>
              <a:t>‘Add Portfolio’</a:t>
            </a:r>
          </a:p>
          <a:p>
            <a:pPr>
              <a:lnSpc>
                <a:spcPct val="150000"/>
              </a:lnSpc>
            </a:pPr>
            <a:endParaRPr lang="en-US"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Autofit/>
          </a:bodyPr>
          <a:lstStyle/>
          <a:p>
            <a:pPr algn="ctr"/>
            <a:r>
              <a:rPr lang="en-US" sz="2500" dirty="0">
                <a:solidFill>
                  <a:schemeClr val="bg1"/>
                </a:solidFill>
                <a:latin typeface="Arial"/>
                <a:cs typeface="Arial"/>
              </a:rPr>
              <a:t>Tax Practitioner Registration Process via </a:t>
            </a:r>
            <a:r>
              <a:rPr lang="en-US" sz="2500" dirty="0" err="1">
                <a:solidFill>
                  <a:schemeClr val="bg1"/>
                </a:solidFill>
                <a:latin typeface="Arial"/>
                <a:cs typeface="Arial"/>
              </a:rPr>
              <a:t>eFiling</a:t>
            </a:r>
            <a:endParaRPr lang="en-US" dirty="0" err="1">
              <a:solidFill>
                <a:schemeClr val="bg1"/>
              </a:solidFill>
            </a:endParaRPr>
          </a:p>
        </p:txBody>
      </p:sp>
      <p:pic>
        <p:nvPicPr>
          <p:cNvPr id="2" name="Picture 1">
            <a:extLst>
              <a:ext uri="{FF2B5EF4-FFF2-40B4-BE49-F238E27FC236}">
                <a16:creationId xmlns:a16="http://schemas.microsoft.com/office/drawing/2014/main" id="{5A4A926C-155C-6022-2C4B-BAB8315E170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978541" y="2716247"/>
            <a:ext cx="2847975" cy="3000375"/>
          </a:xfrm>
          <a:prstGeom prst="rect">
            <a:avLst/>
          </a:prstGeom>
          <a:noFill/>
          <a:ln>
            <a:noFill/>
          </a:ln>
        </p:spPr>
      </p:pic>
    </p:spTree>
    <p:extLst>
      <p:ext uri="{BB962C8B-B14F-4D97-AF65-F5344CB8AC3E}">
        <p14:creationId xmlns:p14="http://schemas.microsoft.com/office/powerpoint/2010/main" val="1912666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12</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341992" y="898859"/>
            <a:ext cx="8257259" cy="5060281"/>
          </a:xfrm>
        </p:spPr>
        <p:txBody>
          <a:bodyPr vert="horz" lIns="91440" tIns="45720" rIns="91440" bIns="45720" rtlCol="0" anchor="t">
            <a:normAutofit/>
          </a:bodyPr>
          <a:lstStyle/>
          <a:p>
            <a:pPr marL="371475" indent="-285750">
              <a:lnSpc>
                <a:spcPct val="150000"/>
              </a:lnSpc>
              <a:buFont typeface="Arial" panose="020B0604020202020204" pitchFamily="34" charset="0"/>
              <a:buChar char="•"/>
            </a:pPr>
            <a:r>
              <a:rPr lang="en-ZA" sz="1600" dirty="0">
                <a:solidFill>
                  <a:schemeClr val="tx1"/>
                </a:solidFill>
                <a:latin typeface="Arial"/>
                <a:cs typeface="Arial"/>
              </a:rPr>
              <a:t>Tax practitioner registration</a:t>
            </a:r>
            <a:r>
              <a:rPr lang="en-ZA" sz="1600" dirty="0">
                <a:solidFill>
                  <a:srgbClr val="FF0000"/>
                </a:solidFill>
                <a:latin typeface="Arial"/>
                <a:cs typeface="Arial"/>
              </a:rPr>
              <a:t> </a:t>
            </a:r>
            <a:r>
              <a:rPr lang="en-ZA" sz="1600" dirty="0">
                <a:solidFill>
                  <a:schemeClr val="tx1"/>
                </a:solidFill>
                <a:latin typeface="Arial"/>
                <a:cs typeface="Arial"/>
              </a:rPr>
              <a:t>configuration</a:t>
            </a:r>
            <a:endParaRPr lang="en-ZA" sz="1600" dirty="0">
              <a:solidFill>
                <a:schemeClr val="tx1"/>
              </a:solidFill>
            </a:endParaRPr>
          </a:p>
          <a:p>
            <a:pPr marL="647700" lvl="1" indent="-285750" algn="just">
              <a:lnSpc>
                <a:spcPct val="150000"/>
              </a:lnSpc>
              <a:buFont typeface="Arial" panose="020B0604020202020204" pitchFamily="34" charset="0"/>
              <a:buChar char="•"/>
            </a:pPr>
            <a:r>
              <a:rPr lang="en-ZA" sz="1600" dirty="0">
                <a:solidFill>
                  <a:schemeClr val="tx1"/>
                </a:solidFill>
                <a:latin typeface="Arial"/>
                <a:cs typeface="Arial"/>
              </a:rPr>
              <a:t>This functionality enables tax practitioners to confirm their tax practitioner status at SARS and allow tax practitioners to link practitioner users to other activated practitioner user profiles.</a:t>
            </a:r>
          </a:p>
          <a:p>
            <a:pPr marL="647700" lvl="1" indent="-285750" algn="just">
              <a:lnSpc>
                <a:spcPct val="150000"/>
              </a:lnSpc>
              <a:buFont typeface="Arial" panose="020B0604020202020204" pitchFamily="34" charset="0"/>
              <a:buChar char="•"/>
            </a:pPr>
            <a:r>
              <a:rPr lang="en-ZA" sz="1600" dirty="0">
                <a:solidFill>
                  <a:schemeClr val="tx1"/>
                </a:solidFill>
                <a:latin typeface="Arial"/>
                <a:cs typeface="Arial"/>
              </a:rPr>
              <a:t>On the Organisation profile, ensure that the correct taxpayer is selected from the taxpayer list in the event of registering an individual as a tax practitioner.</a:t>
            </a:r>
          </a:p>
          <a:p>
            <a:pPr marL="647700" lvl="1" indent="-285750" algn="just">
              <a:lnSpc>
                <a:spcPct val="150000"/>
              </a:lnSpc>
              <a:buFont typeface="Arial" panose="020B0604020202020204" pitchFamily="34" charset="0"/>
              <a:buChar char="•"/>
            </a:pPr>
            <a:r>
              <a:rPr lang="en-ZA" sz="1600" dirty="0">
                <a:solidFill>
                  <a:schemeClr val="tx1"/>
                </a:solidFill>
                <a:latin typeface="Arial"/>
                <a:cs typeface="Arial"/>
              </a:rPr>
              <a:t>Select the “</a:t>
            </a:r>
            <a:r>
              <a:rPr lang="en-ZA" sz="1600" b="1" dirty="0">
                <a:solidFill>
                  <a:schemeClr val="tx1"/>
                </a:solidFill>
                <a:latin typeface="Arial"/>
                <a:cs typeface="Arial"/>
              </a:rPr>
              <a:t>Services</a:t>
            </a:r>
            <a:r>
              <a:rPr lang="en-ZA" sz="1600" dirty="0">
                <a:solidFill>
                  <a:schemeClr val="tx1"/>
                </a:solidFill>
                <a:latin typeface="Arial"/>
                <a:cs typeface="Arial"/>
              </a:rPr>
              <a:t>” menu tab and “</a:t>
            </a:r>
            <a:r>
              <a:rPr lang="en-ZA" sz="1600" b="1" dirty="0">
                <a:solidFill>
                  <a:schemeClr val="tx1"/>
                </a:solidFill>
                <a:latin typeface="Arial"/>
                <a:cs typeface="Arial"/>
              </a:rPr>
              <a:t>Additional Services</a:t>
            </a:r>
            <a:r>
              <a:rPr lang="en-ZA" sz="1600" dirty="0">
                <a:solidFill>
                  <a:schemeClr val="tx1"/>
                </a:solidFill>
                <a:latin typeface="Arial"/>
                <a:cs typeface="Arial"/>
              </a:rPr>
              <a:t>”. Click on “</a:t>
            </a:r>
            <a:r>
              <a:rPr lang="en-ZA" sz="1600" b="1" dirty="0">
                <a:solidFill>
                  <a:schemeClr val="tx1"/>
                </a:solidFill>
                <a:latin typeface="Arial"/>
                <a:cs typeface="Arial"/>
              </a:rPr>
              <a:t>Tax Practitioner Registration</a:t>
            </a:r>
            <a:endParaRPr lang="en-ZA" sz="1600" i="1" dirty="0">
              <a:solidFill>
                <a:schemeClr val="tx1"/>
              </a:solidFill>
              <a:latin typeface="Arial"/>
              <a:cs typeface="Arial"/>
            </a:endParaRPr>
          </a:p>
          <a:p>
            <a:pPr>
              <a:lnSpc>
                <a:spcPct val="150000"/>
              </a:lnSpc>
            </a:pPr>
            <a:endParaRPr lang="en-US"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Autofit/>
          </a:bodyPr>
          <a:lstStyle/>
          <a:p>
            <a:pPr algn="ctr"/>
            <a:r>
              <a:rPr lang="en-US" sz="2500" dirty="0">
                <a:solidFill>
                  <a:schemeClr val="bg1"/>
                </a:solidFill>
                <a:latin typeface="Arial"/>
                <a:cs typeface="Arial"/>
              </a:rPr>
              <a:t>Tax Practitioner Registration Process via </a:t>
            </a:r>
            <a:r>
              <a:rPr lang="en-US" sz="2500" dirty="0" err="1">
                <a:solidFill>
                  <a:schemeClr val="bg1"/>
                </a:solidFill>
                <a:latin typeface="Arial"/>
                <a:cs typeface="Arial"/>
              </a:rPr>
              <a:t>eFiling</a:t>
            </a:r>
            <a:endParaRPr lang="en-US" dirty="0" err="1">
              <a:solidFill>
                <a:schemeClr val="bg1"/>
              </a:solidFill>
            </a:endParaRPr>
          </a:p>
        </p:txBody>
      </p:sp>
      <p:pic>
        <p:nvPicPr>
          <p:cNvPr id="2" name="Picture 1" descr="Screenshot of the Tax Practitioner Registration page on eFiling">
            <a:extLst>
              <a:ext uri="{FF2B5EF4-FFF2-40B4-BE49-F238E27FC236}">
                <a16:creationId xmlns:a16="http://schemas.microsoft.com/office/drawing/2014/main" id="{8889FD8C-8A7D-D465-3475-FA1480FB25B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66474" y="4098809"/>
            <a:ext cx="6334402" cy="1860331"/>
          </a:xfrm>
          <a:prstGeom prst="rect">
            <a:avLst/>
          </a:prstGeom>
          <a:noFill/>
          <a:ln>
            <a:noFill/>
          </a:ln>
        </p:spPr>
      </p:pic>
    </p:spTree>
    <p:extLst>
      <p:ext uri="{BB962C8B-B14F-4D97-AF65-F5344CB8AC3E}">
        <p14:creationId xmlns:p14="http://schemas.microsoft.com/office/powerpoint/2010/main" val="546101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13</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341992" y="898859"/>
            <a:ext cx="8257259" cy="5060281"/>
          </a:xfrm>
        </p:spPr>
        <p:txBody>
          <a:bodyPr>
            <a:normAutofit/>
          </a:bodyPr>
          <a:lstStyle/>
          <a:p>
            <a:pPr marL="285750" indent="-285750">
              <a:lnSpc>
                <a:spcPct val="150000"/>
              </a:lnSpc>
              <a:buFont typeface="Arial" panose="020B0604020202020204" pitchFamily="34" charset="0"/>
              <a:buChar char="•"/>
            </a:pPr>
            <a:r>
              <a:rPr lang="en-US" dirty="0"/>
              <a:t>Select: Activate Tax Practitioner</a:t>
            </a:r>
          </a:p>
          <a:p>
            <a:pPr>
              <a:lnSpc>
                <a:spcPct val="150000"/>
              </a:lnSpc>
            </a:pPr>
            <a:endParaRPr lang="en-US" dirty="0"/>
          </a:p>
          <a:p>
            <a:pPr>
              <a:lnSpc>
                <a:spcPct val="150000"/>
              </a:lnSpc>
            </a:pPr>
            <a:endParaRPr lang="en-US"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Autofit/>
          </a:bodyPr>
          <a:lstStyle/>
          <a:p>
            <a:pPr algn="ctr"/>
            <a:r>
              <a:rPr lang="en-US" sz="2500" dirty="0">
                <a:solidFill>
                  <a:schemeClr val="bg1"/>
                </a:solidFill>
                <a:latin typeface="Arial" panose="020B0604020202020204" pitchFamily="34" charset="0"/>
              </a:rPr>
              <a:t>Tax Practitioner Registration Process via eFiling</a:t>
            </a:r>
          </a:p>
        </p:txBody>
      </p:sp>
      <p:pic>
        <p:nvPicPr>
          <p:cNvPr id="2" name="Picture 1">
            <a:extLst>
              <a:ext uri="{FF2B5EF4-FFF2-40B4-BE49-F238E27FC236}">
                <a16:creationId xmlns:a16="http://schemas.microsoft.com/office/drawing/2014/main" id="{407B4951-E7CE-6782-7D04-D3F3CD006C5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53653" y="1694569"/>
            <a:ext cx="8045598" cy="4142027"/>
          </a:xfrm>
          <a:prstGeom prst="rect">
            <a:avLst/>
          </a:prstGeom>
          <a:noFill/>
          <a:ln>
            <a:noFill/>
          </a:ln>
        </p:spPr>
      </p:pic>
    </p:spTree>
    <p:extLst>
      <p:ext uri="{BB962C8B-B14F-4D97-AF65-F5344CB8AC3E}">
        <p14:creationId xmlns:p14="http://schemas.microsoft.com/office/powerpoint/2010/main" val="1629122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14</a:t>
            </a:fld>
            <a:endParaRPr lang="en-US"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fontScale="90000"/>
          </a:bodyPr>
          <a:lstStyle/>
          <a:p>
            <a:pPr algn="ctr"/>
            <a:r>
              <a:rPr lang="en-US" sz="2800" dirty="0">
                <a:solidFill>
                  <a:schemeClr val="bg1"/>
                </a:solidFill>
                <a:latin typeface="Arial" panose="020B0604020202020204" pitchFamily="34" charset="0"/>
              </a:rPr>
              <a:t>Thank you</a:t>
            </a:r>
            <a:br>
              <a:rPr lang="en-US" sz="2800" dirty="0">
                <a:solidFill>
                  <a:schemeClr val="bg1"/>
                </a:solidFill>
                <a:latin typeface="Arial" panose="020B0604020202020204" pitchFamily="34" charset="0"/>
              </a:rPr>
            </a:br>
            <a:br>
              <a:rPr lang="en-US" sz="2800" dirty="0">
                <a:solidFill>
                  <a:schemeClr val="bg1"/>
                </a:solidFill>
                <a:latin typeface="Arial" panose="020B0604020202020204" pitchFamily="34" charset="0"/>
              </a:rPr>
            </a:br>
            <a:br>
              <a:rPr lang="en-US" sz="2800" dirty="0">
                <a:solidFill>
                  <a:schemeClr val="bg1"/>
                </a:solidFill>
                <a:latin typeface="Arial" panose="020B0604020202020204" pitchFamily="34" charset="0"/>
              </a:rPr>
            </a:br>
            <a:br>
              <a:rPr lang="en-US" sz="2800" dirty="0">
                <a:solidFill>
                  <a:schemeClr val="bg1"/>
                </a:solidFill>
                <a:latin typeface="Arial" panose="020B0604020202020204" pitchFamily="34" charset="0"/>
              </a:rPr>
            </a:br>
            <a:br>
              <a:rPr lang="en-US" sz="2800" dirty="0">
                <a:solidFill>
                  <a:schemeClr val="bg1"/>
                </a:solidFill>
                <a:latin typeface="Arial" panose="020B0604020202020204" pitchFamily="34" charset="0"/>
              </a:rPr>
            </a:br>
            <a:br>
              <a:rPr lang="en-US" sz="2800" dirty="0">
                <a:solidFill>
                  <a:schemeClr val="bg1"/>
                </a:solidFill>
                <a:latin typeface="Arial" panose="020B0604020202020204" pitchFamily="34" charset="0"/>
              </a:rPr>
            </a:br>
            <a:br>
              <a:rPr lang="en-US" sz="2800" dirty="0">
                <a:solidFill>
                  <a:schemeClr val="bg1"/>
                </a:solidFill>
                <a:latin typeface="Arial" panose="020B0604020202020204" pitchFamily="34" charset="0"/>
              </a:rPr>
            </a:br>
            <a:br>
              <a:rPr lang="en-US" sz="2800" dirty="0">
                <a:solidFill>
                  <a:schemeClr val="bg1"/>
                </a:solidFill>
                <a:latin typeface="Arial" panose="020B0604020202020204" pitchFamily="34" charset="0"/>
              </a:rPr>
            </a:br>
            <a:endParaRPr lang="en-US" sz="2800" dirty="0">
              <a:solidFill>
                <a:schemeClr val="bg1"/>
              </a:solidFill>
              <a:latin typeface="Arial" panose="020B0604020202020204" pitchFamily="34" charset="0"/>
            </a:endParaRPr>
          </a:p>
        </p:txBody>
      </p:sp>
      <p:sp>
        <p:nvSpPr>
          <p:cNvPr id="2" name="Text Placeholder 2">
            <a:extLst>
              <a:ext uri="{FF2B5EF4-FFF2-40B4-BE49-F238E27FC236}">
                <a16:creationId xmlns:a16="http://schemas.microsoft.com/office/drawing/2014/main" id="{CEAB00BF-F00C-AFEB-278A-325FAF789B77}"/>
              </a:ext>
            </a:extLst>
          </p:cNvPr>
          <p:cNvSpPr txBox="1">
            <a:spLocks/>
          </p:cNvSpPr>
          <p:nvPr/>
        </p:nvSpPr>
        <p:spPr>
          <a:xfrm>
            <a:off x="341993" y="1063850"/>
            <a:ext cx="8415451" cy="4982548"/>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lnSpc>
                <a:spcPct val="150000"/>
              </a:lnSpc>
            </a:pPr>
            <a:endParaRPr lang="en-US" sz="1500" dirty="0"/>
          </a:p>
          <a:p>
            <a:pPr marL="285750" indent="-285750">
              <a:lnSpc>
                <a:spcPct val="150000"/>
              </a:lnSpc>
              <a:buFont typeface="Wingdings" panose="05000000000000000000" pitchFamily="2" charset="2"/>
              <a:buChar char="§"/>
            </a:pPr>
            <a:endParaRPr lang="en-US" sz="1500" dirty="0"/>
          </a:p>
          <a:p>
            <a:pPr marL="285750" indent="-285750">
              <a:lnSpc>
                <a:spcPct val="150000"/>
              </a:lnSpc>
              <a:buFont typeface="Wingdings" panose="05000000000000000000" pitchFamily="2" charset="2"/>
              <a:buChar char="§"/>
            </a:pPr>
            <a:endParaRPr lang="en-US" sz="1500" dirty="0"/>
          </a:p>
          <a:p>
            <a:pPr marL="285750" indent="-285750">
              <a:lnSpc>
                <a:spcPct val="150000"/>
              </a:lnSpc>
              <a:buFont typeface="Wingdings" panose="05000000000000000000" pitchFamily="2" charset="2"/>
              <a:buChar char="§"/>
            </a:pPr>
            <a:endParaRPr lang="en-US" sz="1500" dirty="0"/>
          </a:p>
          <a:p>
            <a:pPr marL="742950" lvl="1" indent="-285750">
              <a:lnSpc>
                <a:spcPct val="150000"/>
              </a:lnSpc>
              <a:buFont typeface="Wingdings" panose="05000000000000000000" pitchFamily="2" charset="2"/>
              <a:buChar char="Ø"/>
            </a:pPr>
            <a:endParaRPr lang="en-US" dirty="0"/>
          </a:p>
          <a:p>
            <a:pPr marL="742950" lvl="1" indent="-285750">
              <a:buFont typeface="Wingdings" panose="05000000000000000000" pitchFamily="2" charset="2"/>
              <a:buChar char="Ø"/>
            </a:pPr>
            <a:endParaRPr lang="en-ZA" dirty="0"/>
          </a:p>
        </p:txBody>
      </p:sp>
      <p:sp>
        <p:nvSpPr>
          <p:cNvPr id="8" name="Text Placeholder 2">
            <a:extLst>
              <a:ext uri="{FF2B5EF4-FFF2-40B4-BE49-F238E27FC236}">
                <a16:creationId xmlns:a16="http://schemas.microsoft.com/office/drawing/2014/main" id="{F7A12EDE-59AE-A6B8-1301-3A5FE6C77B52}"/>
              </a:ext>
            </a:extLst>
          </p:cNvPr>
          <p:cNvSpPr txBox="1">
            <a:spLocks/>
          </p:cNvSpPr>
          <p:nvPr/>
        </p:nvSpPr>
        <p:spPr>
          <a:xfrm>
            <a:off x="121920" y="855282"/>
            <a:ext cx="8900159" cy="508630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73050" lvl="1">
              <a:lnSpc>
                <a:spcPct val="150000"/>
              </a:lnSpc>
              <a:buSzPct val="130000"/>
            </a:pPr>
            <a:endParaRPr lang="en-ZA" sz="1050" dirty="0">
              <a:solidFill>
                <a:schemeClr val="tx1"/>
              </a:solidFill>
            </a:endParaRPr>
          </a:p>
        </p:txBody>
      </p:sp>
      <p:sp>
        <p:nvSpPr>
          <p:cNvPr id="9" name="Text Placeholder 2">
            <a:extLst>
              <a:ext uri="{FF2B5EF4-FFF2-40B4-BE49-F238E27FC236}">
                <a16:creationId xmlns:a16="http://schemas.microsoft.com/office/drawing/2014/main" id="{3B59C4F7-2ACC-3DAC-CB4F-D3010909D1C4}"/>
              </a:ext>
            </a:extLst>
          </p:cNvPr>
          <p:cNvSpPr>
            <a:spLocks noGrp="1"/>
          </p:cNvSpPr>
          <p:nvPr>
            <p:ph type="body" sz="quarter" idx="11"/>
          </p:nvPr>
        </p:nvSpPr>
        <p:spPr>
          <a:xfrm>
            <a:off x="341993" y="811602"/>
            <a:ext cx="8415451" cy="5191116"/>
          </a:xfrm>
        </p:spPr>
        <p:txBody>
          <a:bodyPr>
            <a:normAutofit/>
          </a:bodyPr>
          <a:lstStyle/>
          <a:p>
            <a:pPr marL="273050" lvl="1">
              <a:lnSpc>
                <a:spcPct val="170000"/>
              </a:lnSpc>
              <a:buSzPct val="130000"/>
            </a:pPr>
            <a:endParaRPr lang="en-ZA" dirty="0">
              <a:solidFill>
                <a:schemeClr val="tx1"/>
              </a:solidFill>
            </a:endParaRPr>
          </a:p>
          <a:p>
            <a:endParaRPr lang="en-ZA" dirty="0"/>
          </a:p>
        </p:txBody>
      </p:sp>
      <p:pic>
        <p:nvPicPr>
          <p:cNvPr id="7" name="Picture 6" descr="icon-3.png">
            <a:extLst>
              <a:ext uri="{FF2B5EF4-FFF2-40B4-BE49-F238E27FC236}">
                <a16:creationId xmlns:a16="http://schemas.microsoft.com/office/drawing/2014/main" id="{ECBBB512-7D3A-004F-A2DE-B09C57A5C3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2650" y="1176338"/>
            <a:ext cx="6731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DBA1992D-3C52-94D9-7119-36F21D0AF0C3}"/>
              </a:ext>
            </a:extLst>
          </p:cNvPr>
          <p:cNvSpPr txBox="1">
            <a:spLocks noChangeArrowheads="1"/>
          </p:cNvSpPr>
          <p:nvPr/>
        </p:nvSpPr>
        <p:spPr bwMode="auto">
          <a:xfrm>
            <a:off x="2347913" y="1306513"/>
            <a:ext cx="1816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itchFamily="34" charset="0"/>
              </a:defRPr>
            </a:lvl1pPr>
            <a:lvl2pPr marL="742950" indent="-285750" defTabSz="457200">
              <a:defRPr sz="2400">
                <a:solidFill>
                  <a:schemeClr val="tx1"/>
                </a:solidFill>
                <a:latin typeface="Arial" pitchFamily="34" charset="0"/>
              </a:defRPr>
            </a:lvl2pPr>
            <a:lvl3pPr marL="1143000" indent="-228600" defTabSz="457200">
              <a:defRPr sz="2400">
                <a:solidFill>
                  <a:schemeClr val="tx1"/>
                </a:solidFill>
                <a:latin typeface="Arial" pitchFamily="34" charset="0"/>
              </a:defRPr>
            </a:lvl3pPr>
            <a:lvl4pPr marL="1600200" indent="-228600" defTabSz="457200">
              <a:defRPr sz="2400">
                <a:solidFill>
                  <a:schemeClr val="tx1"/>
                </a:solidFill>
                <a:latin typeface="Arial" pitchFamily="34" charset="0"/>
              </a:defRPr>
            </a:lvl4pPr>
            <a:lvl5pPr marL="2057400" indent="-228600" defTabSz="457200">
              <a:defRPr sz="2400">
                <a:solidFill>
                  <a:schemeClr val="tx1"/>
                </a:solidFill>
                <a:latin typeface="Arial" pitchFamily="34" charset="0"/>
              </a:defRPr>
            </a:lvl5pPr>
            <a:lvl6pPr marL="2514600" indent="-228600" defTabSz="457200" eaLnBrk="0" fontAlgn="base" hangingPunct="0">
              <a:spcBef>
                <a:spcPct val="0"/>
              </a:spcBef>
              <a:spcAft>
                <a:spcPct val="0"/>
              </a:spcAft>
              <a:defRPr sz="2400">
                <a:solidFill>
                  <a:schemeClr val="tx1"/>
                </a:solidFill>
                <a:latin typeface="Arial" pitchFamily="34" charset="0"/>
              </a:defRPr>
            </a:lvl6pPr>
            <a:lvl7pPr marL="2971800" indent="-228600" defTabSz="457200" eaLnBrk="0" fontAlgn="base" hangingPunct="0">
              <a:spcBef>
                <a:spcPct val="0"/>
              </a:spcBef>
              <a:spcAft>
                <a:spcPct val="0"/>
              </a:spcAft>
              <a:defRPr sz="2400">
                <a:solidFill>
                  <a:schemeClr val="tx1"/>
                </a:solidFill>
                <a:latin typeface="Arial" pitchFamily="34" charset="0"/>
              </a:defRPr>
            </a:lvl7pPr>
            <a:lvl8pPr marL="3429000" indent="-228600" defTabSz="457200" eaLnBrk="0" fontAlgn="base" hangingPunct="0">
              <a:spcBef>
                <a:spcPct val="0"/>
              </a:spcBef>
              <a:spcAft>
                <a:spcPct val="0"/>
              </a:spcAft>
              <a:defRPr sz="2400">
                <a:solidFill>
                  <a:schemeClr val="tx1"/>
                </a:solidFill>
                <a:latin typeface="Arial" pitchFamily="34" charset="0"/>
              </a:defRPr>
            </a:lvl8pPr>
            <a:lvl9pPr marL="3886200" indent="-228600" defTabSz="457200" eaLnBrk="0" fontAlgn="base" hangingPunct="0">
              <a:spcBef>
                <a:spcPct val="0"/>
              </a:spcBef>
              <a:spcAft>
                <a:spcPct val="0"/>
              </a:spcAft>
              <a:defRPr sz="2400">
                <a:solidFill>
                  <a:schemeClr val="tx1"/>
                </a:solidFill>
                <a:latin typeface="Arial"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altLang="en-US" sz="1800" b="1" i="0" u="none" strike="noStrike" kern="1200" cap="none" spc="0" normalizeH="0" baseline="0" noProof="0" dirty="0">
                <a:ln>
                  <a:noFill/>
                </a:ln>
                <a:solidFill>
                  <a:srgbClr val="002060"/>
                </a:solidFill>
                <a:effectLst/>
                <a:uLnTx/>
                <a:uFillTx/>
                <a:latin typeface="Calibri" pitchFamily="34" charset="0"/>
                <a:ea typeface="+mn-ea"/>
                <a:cs typeface="+mn-cs"/>
              </a:rPr>
              <a:t> www.sars.gov.za</a:t>
            </a:r>
            <a:endParaRPr kumimoji="0" lang="en-ZA" altLang="en-US" sz="18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pic>
        <p:nvPicPr>
          <p:cNvPr id="11" name="Picture 5" descr="icon-2.png">
            <a:extLst>
              <a:ext uri="{FF2B5EF4-FFF2-40B4-BE49-F238E27FC236}">
                <a16:creationId xmlns:a16="http://schemas.microsoft.com/office/drawing/2014/main" id="{2C6CBC9E-22E5-EA30-ACF9-536535231A0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9950" y="218619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0">
            <a:extLst>
              <a:ext uri="{FF2B5EF4-FFF2-40B4-BE49-F238E27FC236}">
                <a16:creationId xmlns:a16="http://schemas.microsoft.com/office/drawing/2014/main" id="{2073F6DD-6543-6D0A-E482-7813A79DD213}"/>
              </a:ext>
            </a:extLst>
          </p:cNvPr>
          <p:cNvSpPr txBox="1">
            <a:spLocks noChangeArrowheads="1"/>
          </p:cNvSpPr>
          <p:nvPr/>
        </p:nvSpPr>
        <p:spPr bwMode="auto">
          <a:xfrm>
            <a:off x="2347913" y="2229227"/>
            <a:ext cx="4243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itchFamily="34" charset="0"/>
              </a:defRPr>
            </a:lvl1pPr>
            <a:lvl2pPr marL="742950" indent="-285750" defTabSz="457200">
              <a:defRPr sz="2400">
                <a:solidFill>
                  <a:schemeClr val="tx1"/>
                </a:solidFill>
                <a:latin typeface="Arial" pitchFamily="34" charset="0"/>
              </a:defRPr>
            </a:lvl2pPr>
            <a:lvl3pPr marL="1143000" indent="-228600" defTabSz="457200">
              <a:defRPr sz="2400">
                <a:solidFill>
                  <a:schemeClr val="tx1"/>
                </a:solidFill>
                <a:latin typeface="Arial" pitchFamily="34" charset="0"/>
              </a:defRPr>
            </a:lvl3pPr>
            <a:lvl4pPr marL="1600200" indent="-228600" defTabSz="457200">
              <a:defRPr sz="2400">
                <a:solidFill>
                  <a:schemeClr val="tx1"/>
                </a:solidFill>
                <a:latin typeface="Arial" pitchFamily="34" charset="0"/>
              </a:defRPr>
            </a:lvl4pPr>
            <a:lvl5pPr marL="2057400" indent="-228600" defTabSz="457200">
              <a:defRPr sz="2400">
                <a:solidFill>
                  <a:schemeClr val="tx1"/>
                </a:solidFill>
                <a:latin typeface="Arial" pitchFamily="34" charset="0"/>
              </a:defRPr>
            </a:lvl5pPr>
            <a:lvl6pPr marL="2514600" indent="-228600" defTabSz="457200" eaLnBrk="0" fontAlgn="base" hangingPunct="0">
              <a:spcBef>
                <a:spcPct val="0"/>
              </a:spcBef>
              <a:spcAft>
                <a:spcPct val="0"/>
              </a:spcAft>
              <a:defRPr sz="2400">
                <a:solidFill>
                  <a:schemeClr val="tx1"/>
                </a:solidFill>
                <a:latin typeface="Arial" pitchFamily="34" charset="0"/>
              </a:defRPr>
            </a:lvl6pPr>
            <a:lvl7pPr marL="2971800" indent="-228600" defTabSz="457200" eaLnBrk="0" fontAlgn="base" hangingPunct="0">
              <a:spcBef>
                <a:spcPct val="0"/>
              </a:spcBef>
              <a:spcAft>
                <a:spcPct val="0"/>
              </a:spcAft>
              <a:defRPr sz="2400">
                <a:solidFill>
                  <a:schemeClr val="tx1"/>
                </a:solidFill>
                <a:latin typeface="Arial" pitchFamily="34" charset="0"/>
              </a:defRPr>
            </a:lvl7pPr>
            <a:lvl8pPr marL="3429000" indent="-228600" defTabSz="457200" eaLnBrk="0" fontAlgn="base" hangingPunct="0">
              <a:spcBef>
                <a:spcPct val="0"/>
              </a:spcBef>
              <a:spcAft>
                <a:spcPct val="0"/>
              </a:spcAft>
              <a:defRPr sz="2400">
                <a:solidFill>
                  <a:schemeClr val="tx1"/>
                </a:solidFill>
                <a:latin typeface="Arial" pitchFamily="34" charset="0"/>
              </a:defRPr>
            </a:lvl8pPr>
            <a:lvl9pPr marL="3886200" indent="-228600" defTabSz="457200" eaLnBrk="0" fontAlgn="base" hangingPunct="0">
              <a:spcBef>
                <a:spcPct val="0"/>
              </a:spcBef>
              <a:spcAft>
                <a:spcPct val="0"/>
              </a:spcAft>
              <a:defRPr sz="2400">
                <a:solidFill>
                  <a:schemeClr val="tx1"/>
                </a:solidFill>
                <a:latin typeface="Arial"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altLang="en-US" sz="1800" b="1" i="0" u="none" strike="noStrike" kern="1200" cap="none" spc="0" normalizeH="0" baseline="0" noProof="0" dirty="0">
                <a:ln>
                  <a:noFill/>
                </a:ln>
                <a:solidFill>
                  <a:srgbClr val="002060"/>
                </a:solidFill>
                <a:effectLst/>
                <a:uLnTx/>
                <a:uFillTx/>
                <a:latin typeface="Calibri" pitchFamily="34" charset="0"/>
                <a:ea typeface="+mn-ea"/>
                <a:cs typeface="+mn-cs"/>
              </a:rPr>
              <a:t>SARS Contact Centre 0800 00 SARS (7277)</a:t>
            </a:r>
          </a:p>
        </p:txBody>
      </p:sp>
      <p:pic>
        <p:nvPicPr>
          <p:cNvPr id="13" name="Picture 3" descr="icon-1.png">
            <a:extLst>
              <a:ext uri="{FF2B5EF4-FFF2-40B4-BE49-F238E27FC236}">
                <a16:creationId xmlns:a16="http://schemas.microsoft.com/office/drawing/2014/main" id="{B6C90572-8591-463C-29FC-77EDDD2823C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82650" y="3212224"/>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1">
            <a:extLst>
              <a:ext uri="{FF2B5EF4-FFF2-40B4-BE49-F238E27FC236}">
                <a16:creationId xmlns:a16="http://schemas.microsoft.com/office/drawing/2014/main" id="{851B50E7-7C81-EDD6-58B7-2C8CF21C606C}"/>
              </a:ext>
            </a:extLst>
          </p:cNvPr>
          <p:cNvSpPr txBox="1">
            <a:spLocks noChangeArrowheads="1"/>
          </p:cNvSpPr>
          <p:nvPr/>
        </p:nvSpPr>
        <p:spPr bwMode="auto">
          <a:xfrm>
            <a:off x="2362994" y="3105944"/>
            <a:ext cx="6394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itchFamily="34" charset="0"/>
              </a:defRPr>
            </a:lvl1pPr>
            <a:lvl2pPr marL="742950" indent="-285750" defTabSz="457200">
              <a:defRPr sz="2400">
                <a:solidFill>
                  <a:schemeClr val="tx1"/>
                </a:solidFill>
                <a:latin typeface="Arial" pitchFamily="34" charset="0"/>
              </a:defRPr>
            </a:lvl2pPr>
            <a:lvl3pPr marL="1143000" indent="-228600" defTabSz="457200">
              <a:defRPr sz="2400">
                <a:solidFill>
                  <a:schemeClr val="tx1"/>
                </a:solidFill>
                <a:latin typeface="Arial" pitchFamily="34" charset="0"/>
              </a:defRPr>
            </a:lvl3pPr>
            <a:lvl4pPr marL="1600200" indent="-228600" defTabSz="457200">
              <a:defRPr sz="2400">
                <a:solidFill>
                  <a:schemeClr val="tx1"/>
                </a:solidFill>
                <a:latin typeface="Arial" pitchFamily="34" charset="0"/>
              </a:defRPr>
            </a:lvl4pPr>
            <a:lvl5pPr marL="2057400" indent="-228600" defTabSz="457200">
              <a:defRPr sz="2400">
                <a:solidFill>
                  <a:schemeClr val="tx1"/>
                </a:solidFill>
                <a:latin typeface="Arial" pitchFamily="34" charset="0"/>
              </a:defRPr>
            </a:lvl5pPr>
            <a:lvl6pPr marL="2514600" indent="-228600" defTabSz="457200" eaLnBrk="0" fontAlgn="base" hangingPunct="0">
              <a:spcBef>
                <a:spcPct val="0"/>
              </a:spcBef>
              <a:spcAft>
                <a:spcPct val="0"/>
              </a:spcAft>
              <a:defRPr sz="2400">
                <a:solidFill>
                  <a:schemeClr val="tx1"/>
                </a:solidFill>
                <a:latin typeface="Arial" pitchFamily="34" charset="0"/>
              </a:defRPr>
            </a:lvl6pPr>
            <a:lvl7pPr marL="2971800" indent="-228600" defTabSz="457200" eaLnBrk="0" fontAlgn="base" hangingPunct="0">
              <a:spcBef>
                <a:spcPct val="0"/>
              </a:spcBef>
              <a:spcAft>
                <a:spcPct val="0"/>
              </a:spcAft>
              <a:defRPr sz="2400">
                <a:solidFill>
                  <a:schemeClr val="tx1"/>
                </a:solidFill>
                <a:latin typeface="Arial" pitchFamily="34" charset="0"/>
              </a:defRPr>
            </a:lvl7pPr>
            <a:lvl8pPr marL="3429000" indent="-228600" defTabSz="457200" eaLnBrk="0" fontAlgn="base" hangingPunct="0">
              <a:spcBef>
                <a:spcPct val="0"/>
              </a:spcBef>
              <a:spcAft>
                <a:spcPct val="0"/>
              </a:spcAft>
              <a:defRPr sz="2400">
                <a:solidFill>
                  <a:schemeClr val="tx1"/>
                </a:solidFill>
                <a:latin typeface="Arial" pitchFamily="34" charset="0"/>
              </a:defRPr>
            </a:lvl8pPr>
            <a:lvl9pPr marL="3886200" indent="-228600" defTabSz="457200" eaLnBrk="0" fontAlgn="base" hangingPunct="0">
              <a:spcBef>
                <a:spcPct val="0"/>
              </a:spcBef>
              <a:spcAft>
                <a:spcPct val="0"/>
              </a:spcAft>
              <a:defRPr sz="2400">
                <a:solidFill>
                  <a:schemeClr val="tx1"/>
                </a:solidFill>
                <a:latin typeface="Arial"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altLang="en-US" sz="1800" b="1" i="0" u="none" strike="noStrike" kern="1200" cap="none" spc="0" normalizeH="0" baseline="0" noProof="0" dirty="0">
                <a:ln>
                  <a:noFill/>
                </a:ln>
                <a:solidFill>
                  <a:srgbClr val="002060"/>
                </a:solidFill>
                <a:effectLst/>
                <a:uLnTx/>
                <a:uFillTx/>
                <a:latin typeface="Calibri" pitchFamily="34" charset="0"/>
                <a:ea typeface="+mn-ea"/>
                <a:cs typeface="+mn-cs"/>
              </a:rPr>
              <a:t>Visit your nearest SARS branch (to locate a branch visit www.sars.gov.za)</a:t>
            </a:r>
          </a:p>
        </p:txBody>
      </p:sp>
      <p:pic>
        <p:nvPicPr>
          <p:cNvPr id="15" name="Picture 7" descr="Time Icon.png">
            <a:extLst>
              <a:ext uri="{FF2B5EF4-FFF2-40B4-BE49-F238E27FC236}">
                <a16:creationId xmlns:a16="http://schemas.microsoft.com/office/drawing/2014/main" id="{A796E578-C1CC-2BA7-3BF9-16CA7C869BE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7250" y="4248150"/>
            <a:ext cx="6985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2">
            <a:extLst>
              <a:ext uri="{FF2B5EF4-FFF2-40B4-BE49-F238E27FC236}">
                <a16:creationId xmlns:a16="http://schemas.microsoft.com/office/drawing/2014/main" id="{59F5F29B-F1BF-83EB-9EC2-C48200FBE23B}"/>
              </a:ext>
            </a:extLst>
          </p:cNvPr>
          <p:cNvSpPr txBox="1">
            <a:spLocks noChangeArrowheads="1"/>
          </p:cNvSpPr>
          <p:nvPr/>
        </p:nvSpPr>
        <p:spPr bwMode="auto">
          <a:xfrm>
            <a:off x="2362994" y="4190053"/>
            <a:ext cx="60055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0238" indent="-630238" defTabSz="457200">
              <a:defRPr sz="2400">
                <a:solidFill>
                  <a:schemeClr val="tx1"/>
                </a:solidFill>
                <a:latin typeface="Arial" pitchFamily="34" charset="0"/>
              </a:defRPr>
            </a:lvl1pPr>
            <a:lvl2pPr marL="742950" indent="-285750" defTabSz="457200">
              <a:defRPr sz="2400">
                <a:solidFill>
                  <a:schemeClr val="tx1"/>
                </a:solidFill>
                <a:latin typeface="Arial" pitchFamily="34" charset="0"/>
              </a:defRPr>
            </a:lvl2pPr>
            <a:lvl3pPr marL="1143000" indent="-228600" defTabSz="457200">
              <a:defRPr sz="2400">
                <a:solidFill>
                  <a:schemeClr val="tx1"/>
                </a:solidFill>
                <a:latin typeface="Arial" pitchFamily="34" charset="0"/>
              </a:defRPr>
            </a:lvl3pPr>
            <a:lvl4pPr marL="1600200" indent="-228600" defTabSz="457200">
              <a:defRPr sz="2400">
                <a:solidFill>
                  <a:schemeClr val="tx1"/>
                </a:solidFill>
                <a:latin typeface="Arial" pitchFamily="34" charset="0"/>
              </a:defRPr>
            </a:lvl4pPr>
            <a:lvl5pPr marL="2057400" indent="-228600" defTabSz="457200">
              <a:defRPr sz="2400">
                <a:solidFill>
                  <a:schemeClr val="tx1"/>
                </a:solidFill>
                <a:latin typeface="Arial" pitchFamily="34" charset="0"/>
              </a:defRPr>
            </a:lvl5pPr>
            <a:lvl6pPr marL="2514600" indent="-228600" defTabSz="457200" eaLnBrk="0" fontAlgn="base" hangingPunct="0">
              <a:spcBef>
                <a:spcPct val="0"/>
              </a:spcBef>
              <a:spcAft>
                <a:spcPct val="0"/>
              </a:spcAft>
              <a:defRPr sz="2400">
                <a:solidFill>
                  <a:schemeClr val="tx1"/>
                </a:solidFill>
                <a:latin typeface="Arial" pitchFamily="34" charset="0"/>
              </a:defRPr>
            </a:lvl6pPr>
            <a:lvl7pPr marL="2971800" indent="-228600" defTabSz="457200" eaLnBrk="0" fontAlgn="base" hangingPunct="0">
              <a:spcBef>
                <a:spcPct val="0"/>
              </a:spcBef>
              <a:spcAft>
                <a:spcPct val="0"/>
              </a:spcAft>
              <a:defRPr sz="2400">
                <a:solidFill>
                  <a:schemeClr val="tx1"/>
                </a:solidFill>
                <a:latin typeface="Arial" pitchFamily="34" charset="0"/>
              </a:defRPr>
            </a:lvl7pPr>
            <a:lvl8pPr marL="3429000" indent="-228600" defTabSz="457200" eaLnBrk="0" fontAlgn="base" hangingPunct="0">
              <a:spcBef>
                <a:spcPct val="0"/>
              </a:spcBef>
              <a:spcAft>
                <a:spcPct val="0"/>
              </a:spcAft>
              <a:defRPr sz="2400">
                <a:solidFill>
                  <a:schemeClr val="tx1"/>
                </a:solidFill>
                <a:latin typeface="Arial" pitchFamily="34" charset="0"/>
              </a:defRPr>
            </a:lvl8pPr>
            <a:lvl9pPr marL="3886200" indent="-228600" defTabSz="457200" eaLnBrk="0" fontAlgn="base" hangingPunct="0">
              <a:spcBef>
                <a:spcPct val="0"/>
              </a:spcBef>
              <a:spcAft>
                <a:spcPct val="0"/>
              </a:spcAft>
              <a:defRPr sz="2400">
                <a:solidFill>
                  <a:schemeClr val="tx1"/>
                </a:solidFill>
                <a:latin typeface="Arial" pitchFamily="34" charset="0"/>
              </a:defRPr>
            </a:lvl9pPr>
          </a:lstStyle>
          <a:p>
            <a:pPr marL="630238" marR="0" lvl="0" indent="-630238" algn="l" defTabSz="457200" rtl="0" eaLnBrk="1" fontAlgn="auto" latinLnBrk="0" hangingPunct="1">
              <a:lnSpc>
                <a:spcPct val="100000"/>
              </a:lnSpc>
              <a:spcBef>
                <a:spcPts val="0"/>
              </a:spcBef>
              <a:spcAft>
                <a:spcPts val="0"/>
              </a:spcAft>
              <a:buClrTx/>
              <a:buSzTx/>
              <a:buFontTx/>
              <a:buNone/>
              <a:tabLst/>
              <a:defRPr/>
            </a:pPr>
            <a:r>
              <a:rPr kumimoji="0" lang="en-ZA" altLang="en-US" sz="1800" b="1" i="0" u="none" strike="noStrike" kern="1200" cap="none" spc="0" normalizeH="0" baseline="0" noProof="0" dirty="0">
                <a:ln>
                  <a:noFill/>
                </a:ln>
                <a:solidFill>
                  <a:srgbClr val="002060"/>
                </a:solidFill>
                <a:effectLst/>
                <a:uLnTx/>
                <a:uFillTx/>
                <a:latin typeface="Calibri" pitchFamily="34" charset="0"/>
                <a:ea typeface="+mn-ea"/>
                <a:cs typeface="+mn-cs"/>
              </a:rPr>
              <a:t>Open: Monday, Tuesday, Thursday &amp; Friday 08:00 to 16:00;                  Wednesday 09:00 to 16:00</a:t>
            </a:r>
            <a:endParaRPr kumimoji="0" lang="en-ZA" altLang="en-US" sz="18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pic>
        <p:nvPicPr>
          <p:cNvPr id="17" name="Picture 8" descr="Facebook Icon.png">
            <a:extLst>
              <a:ext uri="{FF2B5EF4-FFF2-40B4-BE49-F238E27FC236}">
                <a16:creationId xmlns:a16="http://schemas.microsoft.com/office/drawing/2014/main" id="{548682E6-AFD1-74F0-9346-08F6463D348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9563" y="5295493"/>
            <a:ext cx="6985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3">
            <a:extLst>
              <a:ext uri="{FF2B5EF4-FFF2-40B4-BE49-F238E27FC236}">
                <a16:creationId xmlns:a16="http://schemas.microsoft.com/office/drawing/2014/main" id="{3C60009B-607F-C12F-7EDE-45A3B85FD9FC}"/>
              </a:ext>
            </a:extLst>
          </p:cNvPr>
          <p:cNvSpPr txBox="1">
            <a:spLocks noChangeArrowheads="1"/>
          </p:cNvSpPr>
          <p:nvPr/>
        </p:nvSpPr>
        <p:spPr bwMode="auto">
          <a:xfrm>
            <a:off x="2347913" y="5546301"/>
            <a:ext cx="4017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itchFamily="34" charset="0"/>
              </a:defRPr>
            </a:lvl1pPr>
            <a:lvl2pPr marL="742950" indent="-285750" defTabSz="457200">
              <a:defRPr sz="2400">
                <a:solidFill>
                  <a:schemeClr val="tx1"/>
                </a:solidFill>
                <a:latin typeface="Arial" pitchFamily="34" charset="0"/>
              </a:defRPr>
            </a:lvl2pPr>
            <a:lvl3pPr marL="1143000" indent="-228600" defTabSz="457200">
              <a:defRPr sz="2400">
                <a:solidFill>
                  <a:schemeClr val="tx1"/>
                </a:solidFill>
                <a:latin typeface="Arial" pitchFamily="34" charset="0"/>
              </a:defRPr>
            </a:lvl3pPr>
            <a:lvl4pPr marL="1600200" indent="-228600" defTabSz="457200">
              <a:defRPr sz="2400">
                <a:solidFill>
                  <a:schemeClr val="tx1"/>
                </a:solidFill>
                <a:latin typeface="Arial" pitchFamily="34" charset="0"/>
              </a:defRPr>
            </a:lvl4pPr>
            <a:lvl5pPr marL="2057400" indent="-228600" defTabSz="457200">
              <a:defRPr sz="2400">
                <a:solidFill>
                  <a:schemeClr val="tx1"/>
                </a:solidFill>
                <a:latin typeface="Arial" pitchFamily="34" charset="0"/>
              </a:defRPr>
            </a:lvl5pPr>
            <a:lvl6pPr marL="2514600" indent="-228600" defTabSz="457200" eaLnBrk="0" fontAlgn="base" hangingPunct="0">
              <a:spcBef>
                <a:spcPct val="0"/>
              </a:spcBef>
              <a:spcAft>
                <a:spcPct val="0"/>
              </a:spcAft>
              <a:defRPr sz="2400">
                <a:solidFill>
                  <a:schemeClr val="tx1"/>
                </a:solidFill>
                <a:latin typeface="Arial" pitchFamily="34" charset="0"/>
              </a:defRPr>
            </a:lvl6pPr>
            <a:lvl7pPr marL="2971800" indent="-228600" defTabSz="457200" eaLnBrk="0" fontAlgn="base" hangingPunct="0">
              <a:spcBef>
                <a:spcPct val="0"/>
              </a:spcBef>
              <a:spcAft>
                <a:spcPct val="0"/>
              </a:spcAft>
              <a:defRPr sz="2400">
                <a:solidFill>
                  <a:schemeClr val="tx1"/>
                </a:solidFill>
                <a:latin typeface="Arial" pitchFamily="34" charset="0"/>
              </a:defRPr>
            </a:lvl7pPr>
            <a:lvl8pPr marL="3429000" indent="-228600" defTabSz="457200" eaLnBrk="0" fontAlgn="base" hangingPunct="0">
              <a:spcBef>
                <a:spcPct val="0"/>
              </a:spcBef>
              <a:spcAft>
                <a:spcPct val="0"/>
              </a:spcAft>
              <a:defRPr sz="2400">
                <a:solidFill>
                  <a:schemeClr val="tx1"/>
                </a:solidFill>
                <a:latin typeface="Arial" pitchFamily="34" charset="0"/>
              </a:defRPr>
            </a:lvl8pPr>
            <a:lvl9pPr marL="3886200" indent="-228600" defTabSz="457200" eaLnBrk="0" fontAlgn="base" hangingPunct="0">
              <a:spcBef>
                <a:spcPct val="0"/>
              </a:spcBef>
              <a:spcAft>
                <a:spcPct val="0"/>
              </a:spcAft>
              <a:defRPr sz="2400">
                <a:solidFill>
                  <a:schemeClr val="tx1"/>
                </a:solidFill>
                <a:latin typeface="Arial"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altLang="en-US" sz="1800" b="1" i="0" u="none" strike="noStrike" kern="1200" cap="none" spc="0" normalizeH="0" baseline="0" noProof="0" dirty="0">
                <a:ln>
                  <a:noFill/>
                </a:ln>
                <a:solidFill>
                  <a:srgbClr val="002060"/>
                </a:solidFill>
                <a:effectLst/>
                <a:uLnTx/>
                <a:uFillTx/>
                <a:latin typeface="Calibri" pitchFamily="34" charset="0"/>
                <a:ea typeface="+mn-ea"/>
                <a:cs typeface="+mn-cs"/>
              </a:rPr>
              <a:t>Find us on Facebook</a:t>
            </a:r>
          </a:p>
        </p:txBody>
      </p:sp>
    </p:spTree>
    <p:extLst>
      <p:ext uri="{BB962C8B-B14F-4D97-AF65-F5344CB8AC3E}">
        <p14:creationId xmlns:p14="http://schemas.microsoft.com/office/powerpoint/2010/main" val="2986697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211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296DC60F-9970-66DA-2CB4-5C44AB51401C}"/>
              </a:ext>
            </a:extLst>
          </p:cNvPr>
          <p:cNvSpPr txBox="1">
            <a:spLocks/>
          </p:cNvSpPr>
          <p:nvPr/>
        </p:nvSpPr>
        <p:spPr>
          <a:xfrm>
            <a:off x="1143000" y="3024554"/>
            <a:ext cx="6858000" cy="124182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685800">
              <a:spcBef>
                <a:spcPts val="750"/>
              </a:spcBef>
            </a:pPr>
            <a:r>
              <a:rPr lang="en-ZA" sz="3200" b="1" kern="0" dirty="0">
                <a:solidFill>
                  <a:prstClr val="white"/>
                </a:solidFill>
                <a:latin typeface="Arial" panose="020B0604020202020204" pitchFamily="34" charset="0"/>
                <a:ea typeface="Times New Roman" panose="02020603050405020304" pitchFamily="18" charset="0"/>
                <a:cs typeface="Arial" panose="020B0604020202020204" pitchFamily="34" charset="0"/>
              </a:rPr>
              <a:t>Module 3: </a:t>
            </a:r>
            <a:r>
              <a:rPr lang="en-ZA" sz="3200" kern="0" dirty="0">
                <a:solidFill>
                  <a:prstClr val="white"/>
                </a:solidFill>
                <a:latin typeface="Arial" panose="020B0604020202020204" pitchFamily="34" charset="0"/>
                <a:ea typeface="Times New Roman" panose="02020603050405020304" pitchFamily="18" charset="0"/>
                <a:cs typeface="Arial" panose="020B0604020202020204" pitchFamily="34" charset="0"/>
              </a:rPr>
              <a:t>How to Register as a Tax Practitioner  </a:t>
            </a:r>
            <a:r>
              <a:rPr lang="en-ZA" sz="3200" dirty="0">
                <a:solidFill>
                  <a:prstClr val="white"/>
                </a:solidFill>
                <a:latin typeface="Arial" panose="020B0604020202020204" pitchFamily="34" charset="0"/>
                <a:cs typeface="Arial" panose="020B0604020202020204" pitchFamily="34" charset="0"/>
              </a:rPr>
              <a:t> </a:t>
            </a:r>
            <a:endParaRPr lang="en-US" sz="32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1651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2</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138736" y="1055807"/>
            <a:ext cx="8393446" cy="5374019"/>
          </a:xfrm>
        </p:spPr>
        <p:txBody>
          <a:bodyPr vert="horz" lIns="91440" tIns="45720" rIns="91440" bIns="45720" rtlCol="0" anchor="t">
            <a:normAutofit/>
          </a:bodyPr>
          <a:lstStyle/>
          <a:p>
            <a:pPr marL="371475" indent="-285750" algn="just">
              <a:lnSpc>
                <a:spcPct val="150000"/>
              </a:lnSpc>
            </a:pPr>
            <a:r>
              <a:rPr lang="en-ZA" sz="1800" dirty="0">
                <a:solidFill>
                  <a:schemeClr val="tx1"/>
                </a:solidFill>
                <a:latin typeface="+mn-lt"/>
              </a:rPr>
              <a:t>At the end of this module, you are expected to:</a:t>
            </a:r>
          </a:p>
          <a:p>
            <a:pPr marL="828675" lvl="1" indent="-285750" algn="just">
              <a:lnSpc>
                <a:spcPct val="150000"/>
              </a:lnSpc>
              <a:buFont typeface="Arial" panose="020B0604020202020204" pitchFamily="34" charset="0"/>
              <a:buChar char="•"/>
            </a:pPr>
            <a:r>
              <a:rPr lang="en-ZA" dirty="0">
                <a:solidFill>
                  <a:schemeClr val="tx1"/>
                </a:solidFill>
                <a:latin typeface="+mn-lt"/>
              </a:rPr>
              <a:t>Understand how to register as a tax practitioner</a:t>
            </a:r>
          </a:p>
          <a:p>
            <a:pPr marL="828675" lvl="1" indent="-285750" algn="just">
              <a:lnSpc>
                <a:spcPct val="150000"/>
              </a:lnSpc>
              <a:buFont typeface="Arial" panose="020B0604020202020204" pitchFamily="34" charset="0"/>
              <a:buChar char="•"/>
            </a:pPr>
            <a:r>
              <a:rPr lang="en-ZA" dirty="0">
                <a:solidFill>
                  <a:schemeClr val="tx1"/>
                </a:solidFill>
                <a:latin typeface="+mn-lt"/>
              </a:rPr>
              <a:t>Understand how to configure your tax practitioner registration</a:t>
            </a:r>
            <a:endParaRPr lang="en-ZA">
              <a:solidFill>
                <a:schemeClr val="tx1"/>
              </a:solidFill>
              <a:latin typeface="+mn-lt"/>
              <a:cs typeface="Arial"/>
            </a:endParaRPr>
          </a:p>
          <a:p>
            <a:pPr marL="828675" lvl="1" indent="-285750" algn="just">
              <a:lnSpc>
                <a:spcPct val="150000"/>
              </a:lnSpc>
              <a:buFont typeface="Arial" panose="020B0604020202020204" pitchFamily="34" charset="0"/>
              <a:buChar char="•"/>
            </a:pPr>
            <a:r>
              <a:rPr lang="en-ZA" dirty="0">
                <a:solidFill>
                  <a:schemeClr val="tx1"/>
                </a:solidFill>
                <a:latin typeface="+mn-lt"/>
              </a:rPr>
              <a:t>Understand how to add your tax practitioner portfolio to your eFiling profile</a:t>
            </a:r>
          </a:p>
          <a:p>
            <a:pPr marL="285750" indent="-285750">
              <a:lnSpc>
                <a:spcPct val="150000"/>
              </a:lnSpc>
              <a:buFont typeface="Wingdings" panose="05000000000000000000" pitchFamily="2" charset="2"/>
              <a:buChar char="§"/>
            </a:pPr>
            <a:endParaRPr lang="en-US" dirty="0"/>
          </a:p>
          <a:p>
            <a:pPr marL="285750" indent="-285750">
              <a:buFont typeface="Wingdings" panose="05000000000000000000" pitchFamily="2" charset="2"/>
              <a:buChar char="§"/>
            </a:pPr>
            <a:endParaRPr lang="en-ZA"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Learning Objectives</a:t>
            </a:r>
          </a:p>
        </p:txBody>
      </p:sp>
    </p:spTree>
    <p:extLst>
      <p:ext uri="{BB962C8B-B14F-4D97-AF65-F5344CB8AC3E}">
        <p14:creationId xmlns:p14="http://schemas.microsoft.com/office/powerpoint/2010/main" val="1291493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3</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138736" y="1055807"/>
            <a:ext cx="8393446" cy="5374019"/>
          </a:xfrm>
        </p:spPr>
        <p:txBody>
          <a:bodyPr vert="horz" lIns="91440" tIns="45720" rIns="91440" bIns="45720" rtlCol="0" anchor="t">
            <a:normAutofit/>
          </a:bodyPr>
          <a:lstStyle/>
          <a:p>
            <a:pPr marL="83820" algn="just">
              <a:lnSpc>
                <a:spcPct val="150000"/>
              </a:lnSpc>
              <a:spcBef>
                <a:spcPts val="600"/>
              </a:spcBef>
              <a:spcAft>
                <a:spcPts val="600"/>
              </a:spcAft>
            </a:pPr>
            <a:r>
              <a:rPr lang="en-ZA" b="1" dirty="0">
                <a:solidFill>
                  <a:schemeClr val="tx1"/>
                </a:solidFill>
              </a:rPr>
              <a:t>The registration is a three-step process: </a:t>
            </a:r>
            <a:endParaRPr lang="en-US" dirty="0"/>
          </a:p>
          <a:p>
            <a:pPr marL="826770" lvl="1" indent="-285750" algn="just">
              <a:lnSpc>
                <a:spcPct val="150000"/>
              </a:lnSpc>
              <a:spcBef>
                <a:spcPts val="600"/>
              </a:spcBef>
              <a:spcAft>
                <a:spcPts val="600"/>
              </a:spcAft>
              <a:buFont typeface="Arial" panose="020B0604020202020204" pitchFamily="34" charset="0"/>
              <a:buChar char="•"/>
            </a:pPr>
            <a:r>
              <a:rPr lang="en-ZA" dirty="0">
                <a:solidFill>
                  <a:schemeClr val="tx1"/>
                </a:solidFill>
                <a:latin typeface="Arial"/>
                <a:cs typeface="Arial"/>
              </a:rPr>
              <a:t>First, register with a RCB as a tax practitioner. The RCB will then submit your details to SARS via eFiling platform for the RCB.</a:t>
            </a:r>
          </a:p>
          <a:p>
            <a:pPr marL="826770" lvl="1" indent="-285750" algn="just">
              <a:lnSpc>
                <a:spcPct val="150000"/>
              </a:lnSpc>
              <a:spcBef>
                <a:spcPts val="600"/>
              </a:spcBef>
              <a:spcAft>
                <a:spcPts val="600"/>
              </a:spcAft>
              <a:buFont typeface="Arial" panose="020B0604020202020204" pitchFamily="34" charset="0"/>
              <a:buChar char="•"/>
            </a:pPr>
            <a:r>
              <a:rPr lang="en-ZA" dirty="0">
                <a:solidFill>
                  <a:schemeClr val="tx1"/>
                </a:solidFill>
                <a:latin typeface="Arial"/>
                <a:cs typeface="Arial"/>
              </a:rPr>
              <a:t>Second, log onto eFiling using your log in details, and update your registered particulars indicating that you are a tax practitioner. This is done on the RAV01 (Registration, Amendments and Verification form). </a:t>
            </a:r>
            <a:endParaRPr lang="en-ZA" dirty="0">
              <a:solidFill>
                <a:schemeClr val="tx1"/>
              </a:solidFill>
              <a:cs typeface="Arial"/>
            </a:endParaRPr>
          </a:p>
          <a:p>
            <a:pPr marL="826770" lvl="1" indent="-285750" algn="just">
              <a:lnSpc>
                <a:spcPct val="150000"/>
              </a:lnSpc>
              <a:spcBef>
                <a:spcPts val="600"/>
              </a:spcBef>
              <a:spcAft>
                <a:spcPts val="600"/>
              </a:spcAft>
              <a:buFont typeface="Arial" panose="020B0604020202020204" pitchFamily="34" charset="0"/>
              <a:buChar char="•"/>
            </a:pPr>
            <a:r>
              <a:rPr lang="en-ZA" dirty="0">
                <a:solidFill>
                  <a:schemeClr val="tx1"/>
                </a:solidFill>
                <a:latin typeface="Arial"/>
                <a:cs typeface="Arial"/>
              </a:rPr>
              <a:t>Third, once the information has been updated, you would need to select the RCB you belong to. If you are registered with more than one RCB, you need to select one of your choice. This RCB will be your RCB on the SARS system.</a:t>
            </a:r>
            <a:endParaRPr lang="en-ZA" dirty="0">
              <a:solidFill>
                <a:schemeClr val="tx1"/>
              </a:solidFill>
              <a:cs typeface="Arial"/>
            </a:endParaRPr>
          </a:p>
          <a:p>
            <a:pPr marL="285750" indent="-285750">
              <a:lnSpc>
                <a:spcPct val="150000"/>
              </a:lnSpc>
              <a:buFont typeface="Wingdings" panose="05000000000000000000" pitchFamily="2" charset="2"/>
              <a:buChar char="§"/>
            </a:pPr>
            <a:endParaRPr lang="en-US" dirty="0"/>
          </a:p>
          <a:p>
            <a:pPr marL="285750" indent="-285750">
              <a:buFont typeface="Wingdings" panose="05000000000000000000" pitchFamily="2" charset="2"/>
              <a:buChar char="§"/>
            </a:pPr>
            <a:endParaRPr lang="en-ZA"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Tax Practitioner Registration Process via eFiling</a:t>
            </a:r>
          </a:p>
        </p:txBody>
      </p:sp>
    </p:spTree>
    <p:extLst>
      <p:ext uri="{BB962C8B-B14F-4D97-AF65-F5344CB8AC3E}">
        <p14:creationId xmlns:p14="http://schemas.microsoft.com/office/powerpoint/2010/main" val="1054107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4</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138736" y="1055807"/>
            <a:ext cx="8393446" cy="5374019"/>
          </a:xfrm>
        </p:spPr>
        <p:txBody>
          <a:bodyPr>
            <a:normAutofit/>
          </a:bodyPr>
          <a:lstStyle/>
          <a:p>
            <a:pPr>
              <a:lnSpc>
                <a:spcPct val="150000"/>
              </a:lnSpc>
            </a:pPr>
            <a:r>
              <a:rPr lang="en-US" b="1" dirty="0"/>
              <a:t>Steps to Follow: </a:t>
            </a:r>
          </a:p>
          <a:p>
            <a:pPr marL="285750" indent="-285750" algn="just">
              <a:lnSpc>
                <a:spcPct val="150000"/>
              </a:lnSpc>
              <a:spcBef>
                <a:spcPts val="600"/>
              </a:spcBef>
              <a:spcAft>
                <a:spcPts val="600"/>
              </a:spcAft>
              <a:buFont typeface="Arial" panose="020B0604020202020204" pitchFamily="34" charset="0"/>
              <a:buChar char="•"/>
            </a:pPr>
            <a:r>
              <a:rPr lang="en-ZA" dirty="0">
                <a:solidFill>
                  <a:schemeClr val="tx1"/>
                </a:solidFill>
              </a:rPr>
              <a:t>Log into your e-filing profile using your Primary user log in credentials. </a:t>
            </a:r>
          </a:p>
          <a:p>
            <a:pPr marL="285750" indent="-285750" algn="just">
              <a:lnSpc>
                <a:spcPct val="150000"/>
              </a:lnSpc>
              <a:spcBef>
                <a:spcPts val="600"/>
              </a:spcBef>
              <a:spcAft>
                <a:spcPts val="600"/>
              </a:spcAft>
              <a:buFont typeface="Arial" panose="020B0604020202020204" pitchFamily="34" charset="0"/>
              <a:buChar char="•"/>
            </a:pPr>
            <a:r>
              <a:rPr lang="en-ZA" dirty="0">
                <a:solidFill>
                  <a:schemeClr val="tx1"/>
                </a:solidFill>
              </a:rPr>
              <a:t>Once logged in, navigate to the screen as shown on the next slide, in order to finalise the process of the registration. </a:t>
            </a:r>
          </a:p>
          <a:p>
            <a:pPr marL="285750" indent="-285750" algn="just">
              <a:lnSpc>
                <a:spcPct val="150000"/>
              </a:lnSpc>
              <a:spcBef>
                <a:spcPts val="600"/>
              </a:spcBef>
              <a:spcAft>
                <a:spcPts val="600"/>
              </a:spcAft>
              <a:buFont typeface="Arial" panose="020B0604020202020204" pitchFamily="34" charset="0"/>
              <a:buChar char="•"/>
            </a:pPr>
            <a:r>
              <a:rPr lang="en-ZA" dirty="0">
                <a:solidFill>
                  <a:schemeClr val="tx1"/>
                </a:solidFill>
              </a:rPr>
              <a:t>Click on Home tab (Top left)</a:t>
            </a:r>
          </a:p>
          <a:p>
            <a:pPr marL="285750" indent="-285750" algn="just">
              <a:lnSpc>
                <a:spcPct val="150000"/>
              </a:lnSpc>
              <a:spcBef>
                <a:spcPts val="600"/>
              </a:spcBef>
              <a:spcAft>
                <a:spcPts val="600"/>
              </a:spcAft>
              <a:buFont typeface="Arial" panose="020B0604020202020204" pitchFamily="34" charset="0"/>
              <a:buChar char="•"/>
            </a:pPr>
            <a:r>
              <a:rPr lang="en-ZA" dirty="0">
                <a:solidFill>
                  <a:schemeClr val="tx1"/>
                </a:solidFill>
              </a:rPr>
              <a:t>Maintain SARS registered details (left hand side tab)</a:t>
            </a:r>
          </a:p>
          <a:p>
            <a:pPr marL="285750" indent="-285750" algn="just">
              <a:lnSpc>
                <a:spcPct val="150000"/>
              </a:lnSpc>
              <a:spcBef>
                <a:spcPts val="600"/>
              </a:spcBef>
              <a:spcAft>
                <a:spcPts val="600"/>
              </a:spcAft>
              <a:buFont typeface="Arial" panose="020B0604020202020204" pitchFamily="34" charset="0"/>
              <a:buChar char="•"/>
            </a:pPr>
            <a:r>
              <a:rPr lang="en-ZA" dirty="0">
                <a:solidFill>
                  <a:schemeClr val="tx1"/>
                </a:solidFill>
              </a:rPr>
              <a:t>The RAV01 will be generated. </a:t>
            </a:r>
          </a:p>
          <a:p>
            <a:pPr marL="285750" indent="-285750" algn="just">
              <a:lnSpc>
                <a:spcPct val="150000"/>
              </a:lnSpc>
              <a:spcBef>
                <a:spcPts val="600"/>
              </a:spcBef>
              <a:spcAft>
                <a:spcPts val="600"/>
              </a:spcAft>
              <a:buFont typeface="Arial" panose="020B0604020202020204" pitchFamily="34" charset="0"/>
              <a:buChar char="•"/>
            </a:pPr>
            <a:r>
              <a:rPr lang="en-ZA" dirty="0">
                <a:solidFill>
                  <a:schemeClr val="tx1"/>
                </a:solidFill>
              </a:rPr>
              <a:t>Scroll down to “My Tax Practitioner details”</a:t>
            </a:r>
          </a:p>
          <a:p>
            <a:pPr>
              <a:lnSpc>
                <a:spcPct val="150000"/>
              </a:lnSpc>
            </a:pPr>
            <a:endParaRPr lang="en-US" dirty="0"/>
          </a:p>
          <a:p>
            <a:pPr marL="285750" indent="-285750">
              <a:lnSpc>
                <a:spcPct val="150000"/>
              </a:lnSpc>
              <a:buFont typeface="Wingdings" panose="05000000000000000000" pitchFamily="2" charset="2"/>
              <a:buChar char="§"/>
            </a:pPr>
            <a:endParaRPr lang="en-US" dirty="0"/>
          </a:p>
          <a:p>
            <a:pPr marL="285750" indent="-285750">
              <a:buFont typeface="Wingdings" panose="05000000000000000000" pitchFamily="2" charset="2"/>
              <a:buChar char="§"/>
            </a:pPr>
            <a:endParaRPr lang="en-ZA"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a:bodyPr>
          <a:lstStyle/>
          <a:p>
            <a:pPr algn="ctr"/>
            <a:r>
              <a:rPr lang="en-US" sz="2800" dirty="0">
                <a:solidFill>
                  <a:schemeClr val="bg1"/>
                </a:solidFill>
                <a:latin typeface="Arial" panose="020B0604020202020204" pitchFamily="34" charset="0"/>
              </a:rPr>
              <a:t>Tax Practitioner Registration Process via eFiling</a:t>
            </a:r>
          </a:p>
        </p:txBody>
      </p:sp>
    </p:spTree>
    <p:extLst>
      <p:ext uri="{BB962C8B-B14F-4D97-AF65-F5344CB8AC3E}">
        <p14:creationId xmlns:p14="http://schemas.microsoft.com/office/powerpoint/2010/main" val="1364803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5</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341993" y="836579"/>
            <a:ext cx="8393446" cy="5593247"/>
          </a:xfrm>
        </p:spPr>
        <p:txBody>
          <a:bodyPr>
            <a:normAutofit/>
          </a:bodyPr>
          <a:lstStyle/>
          <a:p>
            <a:pPr>
              <a:lnSpc>
                <a:spcPct val="150000"/>
              </a:lnSpc>
            </a:pPr>
            <a:r>
              <a:rPr lang="en-US" dirty="0"/>
              <a:t>Maintain SARS registered details tab (left hand side tab)</a:t>
            </a:r>
          </a:p>
          <a:p>
            <a:pPr>
              <a:lnSpc>
                <a:spcPct val="150000"/>
              </a:lnSpc>
            </a:pPr>
            <a:endParaRPr lang="en-US" dirty="0"/>
          </a:p>
          <a:p>
            <a:pPr marL="285750" indent="-285750">
              <a:buFont typeface="Wingdings" panose="05000000000000000000" pitchFamily="2" charset="2"/>
              <a:buChar char="§"/>
            </a:pPr>
            <a:endParaRPr lang="en-ZA"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Autofit/>
          </a:bodyPr>
          <a:lstStyle/>
          <a:p>
            <a:pPr algn="ctr"/>
            <a:r>
              <a:rPr lang="en-US" sz="2800" dirty="0">
                <a:solidFill>
                  <a:schemeClr val="bg1"/>
                </a:solidFill>
                <a:latin typeface="Arial" panose="020B0604020202020204" pitchFamily="34" charset="0"/>
              </a:rPr>
              <a:t>Tax Practitioner Registration Process via eFiling</a:t>
            </a:r>
          </a:p>
        </p:txBody>
      </p:sp>
      <p:pic>
        <p:nvPicPr>
          <p:cNvPr id="2" name="Picture 1">
            <a:extLst>
              <a:ext uri="{FF2B5EF4-FFF2-40B4-BE49-F238E27FC236}">
                <a16:creationId xmlns:a16="http://schemas.microsoft.com/office/drawing/2014/main" id="{E684C049-B704-ADE9-A1E5-75E9486C3104}"/>
              </a:ext>
            </a:extLst>
          </p:cNvPr>
          <p:cNvPicPr>
            <a:picLocks noChangeAspect="1"/>
          </p:cNvPicPr>
          <p:nvPr/>
        </p:nvPicPr>
        <p:blipFill>
          <a:blip r:embed="rId3"/>
          <a:stretch>
            <a:fillRect/>
          </a:stretch>
        </p:blipFill>
        <p:spPr>
          <a:xfrm>
            <a:off x="341993" y="1371600"/>
            <a:ext cx="8460014" cy="4495857"/>
          </a:xfrm>
          <a:prstGeom prst="rect">
            <a:avLst/>
          </a:prstGeom>
        </p:spPr>
      </p:pic>
    </p:spTree>
    <p:extLst>
      <p:ext uri="{BB962C8B-B14F-4D97-AF65-F5344CB8AC3E}">
        <p14:creationId xmlns:p14="http://schemas.microsoft.com/office/powerpoint/2010/main" val="1934782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6</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277588" y="833306"/>
            <a:ext cx="8393446" cy="5374019"/>
          </a:xfrm>
        </p:spPr>
        <p:txBody>
          <a:bodyPr>
            <a:normAutofit/>
          </a:bodyPr>
          <a:lstStyle/>
          <a:p>
            <a:pPr>
              <a:lnSpc>
                <a:spcPct val="150000"/>
              </a:lnSpc>
            </a:pPr>
            <a:r>
              <a:rPr lang="en-US" dirty="0"/>
              <a:t>The RAV01 form will generate with the fields that need to be completed</a:t>
            </a:r>
          </a:p>
          <a:p>
            <a:pPr>
              <a:lnSpc>
                <a:spcPct val="150000"/>
              </a:lnSpc>
            </a:pPr>
            <a:endParaRPr lang="en-US" dirty="0"/>
          </a:p>
          <a:p>
            <a:pPr>
              <a:lnSpc>
                <a:spcPct val="150000"/>
              </a:lnSpc>
            </a:pPr>
            <a:endParaRPr lang="en-US" dirty="0"/>
          </a:p>
          <a:p>
            <a:pPr>
              <a:lnSpc>
                <a:spcPct val="150000"/>
              </a:lnSpc>
            </a:pPr>
            <a:endParaRPr lang="en-US" dirty="0"/>
          </a:p>
          <a:p>
            <a:pPr>
              <a:lnSpc>
                <a:spcPct val="150000"/>
              </a:lnSpc>
            </a:pPr>
            <a:endParaRPr lang="en-US" dirty="0"/>
          </a:p>
          <a:p>
            <a:pPr>
              <a:lnSpc>
                <a:spcPct val="150000"/>
              </a:lnSpc>
            </a:pPr>
            <a:endParaRPr lang="en-US" dirty="0"/>
          </a:p>
          <a:p>
            <a:pPr>
              <a:lnSpc>
                <a:spcPct val="150000"/>
              </a:lnSpc>
            </a:pPr>
            <a:endParaRPr lang="en-US" dirty="0"/>
          </a:p>
          <a:p>
            <a:pPr>
              <a:lnSpc>
                <a:spcPct val="150000"/>
              </a:lnSpc>
            </a:pPr>
            <a:endParaRPr lang="en-US" dirty="0"/>
          </a:p>
          <a:p>
            <a:pPr>
              <a:lnSpc>
                <a:spcPct val="150000"/>
              </a:lnSpc>
            </a:pPr>
            <a:endParaRPr lang="en-US" dirty="0"/>
          </a:p>
          <a:p>
            <a:pPr>
              <a:lnSpc>
                <a:spcPct val="150000"/>
              </a:lnSpc>
            </a:pPr>
            <a:endParaRPr lang="en-US" dirty="0"/>
          </a:p>
          <a:p>
            <a:pPr>
              <a:lnSpc>
                <a:spcPct val="150000"/>
              </a:lnSpc>
            </a:pPr>
            <a:endParaRPr lang="en-US" dirty="0"/>
          </a:p>
          <a:p>
            <a:pPr>
              <a:lnSpc>
                <a:spcPct val="150000"/>
              </a:lnSpc>
            </a:pPr>
            <a:endParaRPr lang="en-US"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Autofit/>
          </a:bodyPr>
          <a:lstStyle/>
          <a:p>
            <a:pPr algn="ctr"/>
            <a:r>
              <a:rPr lang="en-US" sz="2800" dirty="0">
                <a:solidFill>
                  <a:schemeClr val="bg1"/>
                </a:solidFill>
                <a:latin typeface="Arial" panose="020B0604020202020204" pitchFamily="34" charset="0"/>
              </a:rPr>
              <a:t>Tax Practitioner Registration Process via eFiling</a:t>
            </a:r>
          </a:p>
        </p:txBody>
      </p:sp>
      <p:pic>
        <p:nvPicPr>
          <p:cNvPr id="2" name="Picture 1">
            <a:extLst>
              <a:ext uri="{FF2B5EF4-FFF2-40B4-BE49-F238E27FC236}">
                <a16:creationId xmlns:a16="http://schemas.microsoft.com/office/drawing/2014/main" id="{E44C66AE-B379-E1A6-6491-1087044AF42D}"/>
              </a:ext>
            </a:extLst>
          </p:cNvPr>
          <p:cNvPicPr>
            <a:picLocks noChangeAspect="1"/>
          </p:cNvPicPr>
          <p:nvPr/>
        </p:nvPicPr>
        <p:blipFill>
          <a:blip r:embed="rId3"/>
          <a:stretch>
            <a:fillRect/>
          </a:stretch>
        </p:blipFill>
        <p:spPr>
          <a:xfrm>
            <a:off x="341993" y="1422884"/>
            <a:ext cx="7841317" cy="3085650"/>
          </a:xfrm>
          <a:prstGeom prst="rect">
            <a:avLst/>
          </a:prstGeom>
        </p:spPr>
      </p:pic>
      <p:sp>
        <p:nvSpPr>
          <p:cNvPr id="5" name="Rectangle 4">
            <a:extLst>
              <a:ext uri="{FF2B5EF4-FFF2-40B4-BE49-F238E27FC236}">
                <a16:creationId xmlns:a16="http://schemas.microsoft.com/office/drawing/2014/main" id="{945F8BAC-6546-AB50-A2B1-CE2248F095EC}"/>
              </a:ext>
            </a:extLst>
          </p:cNvPr>
          <p:cNvSpPr/>
          <p:nvPr/>
        </p:nvSpPr>
        <p:spPr>
          <a:xfrm>
            <a:off x="504497" y="4664098"/>
            <a:ext cx="7467599" cy="1477328"/>
          </a:xfrm>
          <a:prstGeom prst="rect">
            <a:avLst/>
          </a:prstGeom>
        </p:spPr>
        <p:txBody>
          <a:bodyPr wrap="square" lIns="91440" tIns="45720" rIns="91440" bIns="45720" anchor="t">
            <a:spAutoFit/>
          </a:bodyPr>
          <a:lstStyle/>
          <a:p>
            <a:pPr marL="342900" lvl="0" indent="-342900">
              <a:buSzPts val="1000"/>
              <a:buFont typeface="Arial" panose="05000000000000000000" pitchFamily="2" charset="2"/>
              <a:buChar char="•"/>
              <a:tabLst>
                <a:tab pos="457200" algn="l"/>
              </a:tabLst>
            </a:pPr>
            <a:r>
              <a:rPr lang="en-ZA" sz="1500" dirty="0">
                <a:latin typeface="Calibri" panose="020F0502020204030204" pitchFamily="34" charset="0"/>
                <a:ea typeface="Times New Roman" panose="02020603050405020304" pitchFamily="18" charset="0"/>
                <a:cs typeface="Segoe UI" panose="020B0502040204020203" pitchFamily="34" charset="0"/>
              </a:rPr>
              <a:t>Registration Status – Registered or Unregistered</a:t>
            </a:r>
            <a:endParaRPr lang="en-ZA"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Arial" panose="05000000000000000000" pitchFamily="2" charset="2"/>
              <a:buChar char="•"/>
              <a:tabLst>
                <a:tab pos="457200" algn="l"/>
              </a:tabLst>
            </a:pPr>
            <a:r>
              <a:rPr lang="en-ZA" sz="1500" dirty="0">
                <a:latin typeface="Calibri" panose="020F0502020204030204" pitchFamily="34" charset="0"/>
                <a:ea typeface="Times New Roman" panose="02020603050405020304" pitchFamily="18" charset="0"/>
                <a:cs typeface="Segoe UI" panose="020B0502040204020203" pitchFamily="34" charset="0"/>
              </a:rPr>
              <a:t>Registration Number</a:t>
            </a:r>
            <a:endParaRPr lang="en-ZA"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Arial" panose="05000000000000000000" pitchFamily="2" charset="2"/>
              <a:buChar char="•"/>
              <a:tabLst>
                <a:tab pos="457200" algn="l"/>
              </a:tabLst>
            </a:pPr>
            <a:r>
              <a:rPr lang="en-ZA" sz="1500" dirty="0">
                <a:latin typeface="Calibri" panose="020F0502020204030204" pitchFamily="34" charset="0"/>
                <a:ea typeface="Times New Roman" panose="02020603050405020304" pitchFamily="18" charset="0"/>
                <a:cs typeface="Segoe UI" panose="020B0502040204020203" pitchFamily="34" charset="0"/>
              </a:rPr>
              <a:t>Appointment Date (CCYYMMDD) – indicates the date the tax practitioner was officially registered as a tax practitioner.</a:t>
            </a:r>
            <a:endParaRPr lang="en-ZA"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Arial" panose="05000000000000000000" pitchFamily="2" charset="2"/>
              <a:buChar char="•"/>
              <a:tabLst>
                <a:tab pos="457200" algn="l"/>
              </a:tabLst>
            </a:pPr>
            <a:r>
              <a:rPr lang="en-ZA" sz="1500" dirty="0">
                <a:latin typeface="Calibri" panose="020F0502020204030204" pitchFamily="34" charset="0"/>
                <a:ea typeface="Times New Roman" panose="02020603050405020304" pitchFamily="18" charset="0"/>
                <a:cs typeface="Segoe UI" panose="020B0502040204020203" pitchFamily="34" charset="0"/>
              </a:rPr>
              <a:t>Controlling Body</a:t>
            </a:r>
            <a:endParaRPr lang="en-ZA"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Arial" panose="05000000000000000000" pitchFamily="2" charset="2"/>
              <a:buChar char="•"/>
              <a:tabLst>
                <a:tab pos="457200" algn="l"/>
              </a:tabLst>
            </a:pPr>
            <a:r>
              <a:rPr lang="en-ZA" sz="1500" dirty="0">
                <a:latin typeface="Calibri" panose="020F0502020204030204" pitchFamily="34" charset="0"/>
                <a:ea typeface="Times New Roman" panose="02020603050405020304" pitchFamily="18" charset="0"/>
                <a:cs typeface="Segoe UI" panose="020B0502040204020203" pitchFamily="34" charset="0"/>
              </a:rPr>
              <a:t>Deactivate Registration</a:t>
            </a:r>
            <a:endParaRPr lang="en-ZA" sz="15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2842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7</a:t>
            </a:fld>
            <a:endParaRPr lang="en-US"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Autofit/>
          </a:bodyPr>
          <a:lstStyle/>
          <a:p>
            <a:pPr algn="ctr"/>
            <a:r>
              <a:rPr lang="en-US" sz="2500" dirty="0">
                <a:solidFill>
                  <a:schemeClr val="bg1"/>
                </a:solidFill>
                <a:latin typeface="Arial" panose="020B0604020202020204" pitchFamily="34" charset="0"/>
              </a:rPr>
              <a:t>Tax Practitioner Registration Process via eFiling</a:t>
            </a:r>
          </a:p>
        </p:txBody>
      </p:sp>
      <p:sp>
        <p:nvSpPr>
          <p:cNvPr id="2" name="Text Placeholder 2">
            <a:extLst>
              <a:ext uri="{FF2B5EF4-FFF2-40B4-BE49-F238E27FC236}">
                <a16:creationId xmlns:a16="http://schemas.microsoft.com/office/drawing/2014/main" id="{ADCDDE33-9C6B-87E8-9B8F-8DE8DD175B2F}"/>
              </a:ext>
            </a:extLst>
          </p:cNvPr>
          <p:cNvSpPr>
            <a:spLocks noGrp="1"/>
          </p:cNvSpPr>
          <p:nvPr>
            <p:ph type="body" sz="quarter" idx="11"/>
          </p:nvPr>
        </p:nvSpPr>
        <p:spPr>
          <a:xfrm>
            <a:off x="202768" y="1112363"/>
            <a:ext cx="8504108" cy="4813490"/>
          </a:xfrm>
        </p:spPr>
        <p:txBody>
          <a:bodyPr vert="horz" lIns="91440" tIns="45720" rIns="91440" bIns="45720" rtlCol="0" anchor="t">
            <a:normAutofit/>
          </a:bodyPr>
          <a:lstStyle/>
          <a:p>
            <a:pPr marL="371475" indent="-285750" algn="just">
              <a:lnSpc>
                <a:spcPct val="150000"/>
              </a:lnSpc>
              <a:buFont typeface="Arial" panose="020B0604020202020204" pitchFamily="34" charset="0"/>
              <a:buChar char="•"/>
            </a:pPr>
            <a:r>
              <a:rPr lang="en-ZA" sz="1500" dirty="0">
                <a:solidFill>
                  <a:schemeClr val="tx1"/>
                </a:solidFill>
                <a:latin typeface="Arial"/>
                <a:cs typeface="Arial"/>
              </a:rPr>
              <a:t>If you are registered with an Recognised Controlling Body (RCB) and the RCB has submitted your information to SARS successfully, you need to select your RCB from the list of the RCBs in the Controlling Bodies' field. However, if you are not registered with an RCB or the RCB has not submitted your information to SARS, you will not be able to select an RCB, hence not able to complete the tax practitioner registration process.</a:t>
            </a:r>
          </a:p>
          <a:p>
            <a:pPr marL="361950" indent="-276225"/>
            <a:endParaRPr lang="en-ZA" sz="1600" dirty="0"/>
          </a:p>
          <a:p>
            <a:pPr marL="361950" indent="-276225"/>
            <a:endParaRPr lang="en-ZA" sz="1600" dirty="0"/>
          </a:p>
          <a:p>
            <a:pPr marL="361950" indent="-276225"/>
            <a:endParaRPr lang="en-ZA" sz="1600" dirty="0"/>
          </a:p>
          <a:p>
            <a:pPr marL="361950" indent="-276225"/>
            <a:endParaRPr lang="en-ZA" sz="1600" dirty="0"/>
          </a:p>
          <a:p>
            <a:endParaRPr lang="en-ZA" dirty="0">
              <a:solidFill>
                <a:schemeClr val="tx1"/>
              </a:solidFill>
            </a:endParaRPr>
          </a:p>
        </p:txBody>
      </p:sp>
      <p:pic>
        <p:nvPicPr>
          <p:cNvPr id="5" name="Picture 4" descr="Screenshot of the Tax Practitioner Details part of the form">
            <a:extLst>
              <a:ext uri="{FF2B5EF4-FFF2-40B4-BE49-F238E27FC236}">
                <a16:creationId xmlns:a16="http://schemas.microsoft.com/office/drawing/2014/main" id="{0982783F-9B6A-61DE-FA7E-FBD65EC9D6B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37534" y="2934833"/>
            <a:ext cx="5731510" cy="1195853"/>
          </a:xfrm>
          <a:prstGeom prst="rect">
            <a:avLst/>
          </a:prstGeom>
          <a:noFill/>
          <a:ln>
            <a:noFill/>
          </a:ln>
        </p:spPr>
      </p:pic>
      <p:pic>
        <p:nvPicPr>
          <p:cNvPr id="7" name="Picture 6" descr="Screenshot of the Controlling Bodies Dialog">
            <a:extLst>
              <a:ext uri="{FF2B5EF4-FFF2-40B4-BE49-F238E27FC236}">
                <a16:creationId xmlns:a16="http://schemas.microsoft.com/office/drawing/2014/main" id="{BB814870-523B-7E51-CAA5-9ED30CC4D1A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57156" y="4072355"/>
            <a:ext cx="3897666" cy="2105485"/>
          </a:xfrm>
          <a:prstGeom prst="rect">
            <a:avLst/>
          </a:prstGeom>
          <a:noFill/>
          <a:ln>
            <a:noFill/>
          </a:ln>
        </p:spPr>
      </p:pic>
      <p:sp>
        <p:nvSpPr>
          <p:cNvPr id="8" name="Rectangle 7">
            <a:extLst>
              <a:ext uri="{FF2B5EF4-FFF2-40B4-BE49-F238E27FC236}">
                <a16:creationId xmlns:a16="http://schemas.microsoft.com/office/drawing/2014/main" id="{A231602A-0D0A-C054-46C6-E9F3CC7C7583}"/>
              </a:ext>
            </a:extLst>
          </p:cNvPr>
          <p:cNvSpPr/>
          <p:nvPr/>
        </p:nvSpPr>
        <p:spPr>
          <a:xfrm>
            <a:off x="4454822" y="4261087"/>
            <a:ext cx="4109676" cy="1893339"/>
          </a:xfrm>
          <a:prstGeom prst="rect">
            <a:avLst/>
          </a:prstGeom>
        </p:spPr>
        <p:txBody>
          <a:bodyPr wrap="square">
            <a:spAutoFit/>
          </a:bodyPr>
          <a:lstStyle/>
          <a:p>
            <a:pPr algn="just">
              <a:lnSpc>
                <a:spcPct val="150000"/>
              </a:lnSpc>
              <a:spcAft>
                <a:spcPts val="800"/>
              </a:spcAft>
            </a:pPr>
            <a:r>
              <a:rPr lang="en-ZA" sz="1600" b="1" dirty="0">
                <a:ea typeface="Times New Roman" panose="02020603050405020304" pitchFamily="18" charset="0"/>
                <a:cs typeface="Segoe UI" panose="020B0502040204020203" pitchFamily="34" charset="0"/>
              </a:rPr>
              <a:t>Top tip:</a:t>
            </a:r>
            <a:r>
              <a:rPr lang="en-ZA" sz="1600" dirty="0">
                <a:ea typeface="Times New Roman" panose="02020603050405020304" pitchFamily="18" charset="0"/>
                <a:cs typeface="Segoe UI" panose="020B0502040204020203" pitchFamily="34" charset="0"/>
              </a:rPr>
              <a:t> The tax practitioner’s status will only reflect as “Registered” on SARS systems once the RCB and the practitioner have successfully submitted information to SARS and the details match.</a:t>
            </a:r>
            <a:endParaRPr lang="en-ZA" sz="1600" dirty="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7B1C889F-356B-D096-0DEE-3327DF1F0919}"/>
              </a:ext>
            </a:extLst>
          </p:cNvPr>
          <p:cNvSpPr/>
          <p:nvPr/>
        </p:nvSpPr>
        <p:spPr>
          <a:xfrm>
            <a:off x="647536" y="4375776"/>
            <a:ext cx="3669373" cy="1373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41531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8</a:t>
            </a:fld>
            <a:endParaRPr lang="en-US" dirty="0"/>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196078" y="961140"/>
            <a:ext cx="8393446" cy="5060281"/>
          </a:xfrm>
        </p:spPr>
        <p:txBody>
          <a:bodyPr>
            <a:normAutofit/>
          </a:bodyPr>
          <a:lstStyle/>
          <a:p>
            <a:pPr marL="285750" indent="-285750" algn="just">
              <a:lnSpc>
                <a:spcPct val="150000"/>
              </a:lnSpc>
              <a:buFont typeface="Arial" panose="020B0604020202020204" pitchFamily="34" charset="0"/>
              <a:buChar char="•"/>
            </a:pPr>
            <a:r>
              <a:rPr lang="en-US" dirty="0"/>
              <a:t>After you have selected the Controlling Body, select the “Done” button on the RAV01 page to proceed.   </a:t>
            </a:r>
          </a:p>
          <a:p>
            <a:pPr algn="just">
              <a:lnSpc>
                <a:spcPct val="150000"/>
              </a:lnSpc>
            </a:pPr>
            <a:endParaRPr lang="en-US" dirty="0"/>
          </a:p>
          <a:p>
            <a:pPr marL="285750" indent="-285750" algn="just">
              <a:lnSpc>
                <a:spcPct val="150000"/>
              </a:lnSpc>
              <a:buFont typeface="Arial" panose="020B0604020202020204" pitchFamily="34" charset="0"/>
              <a:buChar char="•"/>
            </a:pPr>
            <a:r>
              <a:rPr lang="en-US" dirty="0"/>
              <a:t>After you have submitted the RAV01 form, you will receive the following message, select “Continue”:</a:t>
            </a:r>
          </a:p>
          <a:p>
            <a:pPr>
              <a:lnSpc>
                <a:spcPct val="150000"/>
              </a:lnSpc>
            </a:pPr>
            <a:endParaRPr lang="en-US" dirty="0"/>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Autofit/>
          </a:bodyPr>
          <a:lstStyle/>
          <a:p>
            <a:pPr algn="ctr"/>
            <a:r>
              <a:rPr lang="en-US" sz="2500" dirty="0">
                <a:solidFill>
                  <a:schemeClr val="bg1"/>
                </a:solidFill>
                <a:latin typeface="Arial" panose="020B0604020202020204" pitchFamily="34" charset="0"/>
              </a:rPr>
              <a:t>Tax Practitioner Registration Process via eFiling</a:t>
            </a:r>
          </a:p>
        </p:txBody>
      </p:sp>
      <p:pic>
        <p:nvPicPr>
          <p:cNvPr id="2" name="Picture 1" descr="Screenshot of the Cancel and Done buttons on the RAV01 form">
            <a:extLst>
              <a:ext uri="{FF2B5EF4-FFF2-40B4-BE49-F238E27FC236}">
                <a16:creationId xmlns:a16="http://schemas.microsoft.com/office/drawing/2014/main" id="{2E350B89-C39B-BD68-2CCD-747CEF5C182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119941" y="1914854"/>
            <a:ext cx="1428750" cy="361950"/>
          </a:xfrm>
          <a:prstGeom prst="rect">
            <a:avLst/>
          </a:prstGeom>
          <a:noFill/>
          <a:ln>
            <a:noFill/>
          </a:ln>
        </p:spPr>
      </p:pic>
      <p:pic>
        <p:nvPicPr>
          <p:cNvPr id="5" name="Picture 4" descr="Screenshot of Submission Details dialog">
            <a:extLst>
              <a:ext uri="{FF2B5EF4-FFF2-40B4-BE49-F238E27FC236}">
                <a16:creationId xmlns:a16="http://schemas.microsoft.com/office/drawing/2014/main" id="{977C8429-D32A-8AE9-084E-2424C81D929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53653" y="3254837"/>
            <a:ext cx="7238202" cy="2046737"/>
          </a:xfrm>
          <a:prstGeom prst="rect">
            <a:avLst/>
          </a:prstGeom>
          <a:noFill/>
          <a:ln>
            <a:noFill/>
          </a:ln>
        </p:spPr>
      </p:pic>
    </p:spTree>
    <p:extLst>
      <p:ext uri="{BB962C8B-B14F-4D97-AF65-F5344CB8AC3E}">
        <p14:creationId xmlns:p14="http://schemas.microsoft.com/office/powerpoint/2010/main" val="203856343"/>
      </p:ext>
    </p:extLst>
  </p:cSld>
  <p:clrMapOvr>
    <a:masterClrMapping/>
  </p:clrMapOvr>
</p:sld>
</file>

<file path=ppt/theme/theme1.xml><?xml version="1.0" encoding="utf-8"?>
<a:theme xmlns:a="http://schemas.openxmlformats.org/drawingml/2006/main" name="Corporate Identity presentation_MANCO_2017 v1.3 S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606_SARS_PLAIN_PPT.pptx" id="{6DB6358A-5B68-E44E-AD01-63344069B75A}" vid="{702AC70A-0333-DF4E-AA47-865E57494E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F2435662B19BC48AFE8452864AAF5E4" ma:contentTypeVersion="14" ma:contentTypeDescription="Create a new document." ma:contentTypeScope="" ma:versionID="be737c2bd3f056fe505789ba154c47cb">
  <xsd:schema xmlns:xsd="http://www.w3.org/2001/XMLSchema" xmlns:xs="http://www.w3.org/2001/XMLSchema" xmlns:p="http://schemas.microsoft.com/office/2006/metadata/properties" xmlns:ns2="306ea2f8-baf3-435e-8c47-53a3895015a3" xmlns:ns3="0b982d86-a47b-48b2-aad7-81789d529a9c" targetNamespace="http://schemas.microsoft.com/office/2006/metadata/properties" ma:root="true" ma:fieldsID="be764209cf7708307141f1544276bad8" ns2:_="" ns3:_="">
    <xsd:import namespace="306ea2f8-baf3-435e-8c47-53a3895015a3"/>
    <xsd:import namespace="0b982d86-a47b-48b2-aad7-81789d529a9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MediaServiceSearchProperties" minOccurs="0"/>
                <xsd:element ref="ns2:MediaServiceDateTake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6ea2f8-baf3-435e-8c47-53a3895015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1b9d4a3-9100-4727-89e9-055356ec2bda"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982d86-a47b-48b2-aad7-81789d529a9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b6d475e-6afd-4fc5-b713-51d0cb29f836}" ma:internalName="TaxCatchAll" ma:showField="CatchAllData" ma:web="0b982d86-a47b-48b2-aad7-81789d529a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b982d86-a47b-48b2-aad7-81789d529a9c">
      <UserInfo>
        <DisplayName>Rudolph Masiya</DisplayName>
        <AccountId>62</AccountId>
        <AccountType/>
      </UserInfo>
    </SharedWithUsers>
    <lcf76f155ced4ddcb4097134ff3c332f xmlns="306ea2f8-baf3-435e-8c47-53a3895015a3">
      <Terms xmlns="http://schemas.microsoft.com/office/infopath/2007/PartnerControls"/>
    </lcf76f155ced4ddcb4097134ff3c332f>
    <TaxCatchAll xmlns="0b982d86-a47b-48b2-aad7-81789d529a9c" xsi:nil="true"/>
  </documentManagement>
</p:properties>
</file>

<file path=customXml/itemProps1.xml><?xml version="1.0" encoding="utf-8"?>
<ds:datastoreItem xmlns:ds="http://schemas.openxmlformats.org/officeDocument/2006/customXml" ds:itemID="{FE6FEF6F-3EDD-4CDA-96D1-84A754F6BCC6}">
  <ds:schemaRefs>
    <ds:schemaRef ds:uri="http://schemas.microsoft.com/sharepoint/v3/contenttype/forms"/>
  </ds:schemaRefs>
</ds:datastoreItem>
</file>

<file path=customXml/itemProps2.xml><?xml version="1.0" encoding="utf-8"?>
<ds:datastoreItem xmlns:ds="http://schemas.openxmlformats.org/officeDocument/2006/customXml" ds:itemID="{86A0E649-2ED7-4A7F-B12F-CE88B40ACF32}"/>
</file>

<file path=customXml/itemProps3.xml><?xml version="1.0" encoding="utf-8"?>
<ds:datastoreItem xmlns:ds="http://schemas.openxmlformats.org/officeDocument/2006/customXml" ds:itemID="{76A6FB1A-60FB-48D3-9433-0EC83991451A}">
  <ds:schemaRefs>
    <ds:schemaRef ds:uri="http://www.w3.org/XML/1998/namespac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77346db6-4ad3-4091-ac3f-0d28eb710522"/>
    <ds:schemaRef ds:uri="http://schemas.microsoft.com/sharepoint/v3"/>
    <ds:schemaRef ds:uri="http://purl.org/dc/terms/"/>
    <ds:schemaRef ds:uri="0b982d86-a47b-48b2-aad7-81789d529a9c"/>
    <ds:schemaRef ds:uri="306ea2f8-baf3-435e-8c47-53a3895015a3"/>
  </ds:schemaRefs>
</ds:datastoreItem>
</file>

<file path=docProps/app.xml><?xml version="1.0" encoding="utf-8"?>
<Properties xmlns="http://schemas.openxmlformats.org/officeDocument/2006/extended-properties" xmlns:vt="http://schemas.openxmlformats.org/officeDocument/2006/docPropsVTypes">
  <Template>Corporate Identity presentation_MANCO_2017 v1.3 SR</Template>
  <TotalTime>1909</TotalTime>
  <Words>786</Words>
  <Application>Microsoft Office PowerPoint</Application>
  <PresentationFormat>On-screen Show (4:3)</PresentationFormat>
  <Paragraphs>104</Paragraphs>
  <Slides>16</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Times New Roman</vt:lpstr>
      <vt:lpstr>Wingdings</vt:lpstr>
      <vt:lpstr>Corporate Identity presentation_MANCO_2017 v1.3 SR</vt:lpstr>
      <vt:lpstr>Office Theme</vt:lpstr>
      <vt:lpstr>PowerPoint Presentation</vt:lpstr>
      <vt:lpstr>PowerPoint Presentation</vt:lpstr>
      <vt:lpstr>Learning Objectives</vt:lpstr>
      <vt:lpstr>Tax Practitioner Registration Process via eFiling</vt:lpstr>
      <vt:lpstr>Tax Practitioner Registration Process via eFiling</vt:lpstr>
      <vt:lpstr>Tax Practitioner Registration Process via eFiling</vt:lpstr>
      <vt:lpstr>Tax Practitioner Registration Process via eFiling</vt:lpstr>
      <vt:lpstr>Tax Practitioner Registration Process via eFiling</vt:lpstr>
      <vt:lpstr>Tax Practitioner Registration Process via eFiling</vt:lpstr>
      <vt:lpstr>Tax Practitioner Registration Process via eFiling </vt:lpstr>
      <vt:lpstr>Tax Practitioner Registration Process via eFiling </vt:lpstr>
      <vt:lpstr>Tax Practitioner Registration Process via eFiling</vt:lpstr>
      <vt:lpstr>Tax Practitioner Registration Process via eFiling</vt:lpstr>
      <vt:lpstr>Tax Practitioner Registration Process via eFiling</vt:lpstr>
      <vt:lpstr>Thank you        </vt:lpstr>
      <vt:lpstr>PowerPoint Presentation</vt:lpstr>
    </vt:vector>
  </TitlesOfParts>
  <Company>SARS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 2</dc:title>
  <dc:creator>Simangele Radebe</dc:creator>
  <cp:lastModifiedBy>Rudolph Masiya</cp:lastModifiedBy>
  <cp:revision>252</cp:revision>
  <cp:lastPrinted>2019-07-22T09:05:08Z</cp:lastPrinted>
  <dcterms:created xsi:type="dcterms:W3CDTF">2017-08-25T14:16:48Z</dcterms:created>
  <dcterms:modified xsi:type="dcterms:W3CDTF">2024-06-11T07:50:02Z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0x0101000F2435662B19BC48AFE8452864AAF5E4</vt:lpwstr>
  </property>
  <property fmtid="{D5CDD505-2E9C-101B-9397-08002B2CF9AE}" pid="3" name="_dlc_DocIdItemGuid">
    <vt:lpwstr>2143bd4b-7c40-4309-8067-dc47fc5ba370</vt:lpwstr>
  </property>
  <property fmtid="{D5CDD505-2E9C-101B-9397-08002B2CF9AE}" pid="4" name="SARS SuppServ Keywords">
    <vt:lpwstr>1889;#communications|99f118ec-bc8c-499e-90c2-01975f38d542</vt:lpwstr>
  </property>
  <property fmtid="{D5CDD505-2E9C-101B-9397-08002B2CF9AE}" pid="5" name="Place in SuppServ Navigation">
    <vt:lpwstr>1888;#Templates|b43f2ca6-37ed-425a-b6bf-873d5f19db93;#2024;#Communications|8fe426ae-a6ff-4e04-a79e-3995fc7c51fa</vt:lpwstr>
  </property>
  <property fmtid="{D5CDD505-2E9C-101B-9397-08002B2CF9AE}" pid="6" name="SARS SuppServ Function">
    <vt:lpwstr>1884;#Communications|2b378cf1-a46b-45a4-b05e-8c7d84352a5f</vt:lpwstr>
  </property>
  <property fmtid="{D5CDD505-2E9C-101B-9397-08002B2CF9AE}" pid="7" name="SARS SuppServ Function0">
    <vt:lpwstr>1884;#Communications|2b378cf1-a46b-45a4-b05e-8c7d84352a5f</vt:lpwstr>
  </property>
  <property fmtid="{D5CDD505-2E9C-101B-9397-08002B2CF9AE}" pid="8" name="Order">
    <vt:r8>7400</vt:r8>
  </property>
  <property fmtid="{D5CDD505-2E9C-101B-9397-08002B2CF9AE}" pid="9" name="xd_ProgID">
    <vt:lpwstr/>
  </property>
  <property fmtid="{D5CDD505-2E9C-101B-9397-08002B2CF9AE}" pid="10" name="_CopySource">
    <vt:lpwstr>http://sarsportal/ProdQMS/Supp/SARS SuppServ Doc Router/COMMS-CI-01-T47 - PowerPoint Presentation Template Plain - Internal Template.potx</vt:lpwstr>
  </property>
  <property fmtid="{D5CDD505-2E9C-101B-9397-08002B2CF9AE}" pid="11" name="TemplateUrl">
    <vt:lpwstr/>
  </property>
  <property fmtid="{D5CDD505-2E9C-101B-9397-08002B2CF9AE}" pid="12" name="Synopsis">
    <vt:lpwstr/>
  </property>
  <property fmtid="{D5CDD505-2E9C-101B-9397-08002B2CF9AE}" pid="13" name="Applicable Year">
    <vt:lpwstr/>
  </property>
  <property fmtid="{D5CDD505-2E9C-101B-9397-08002B2CF9AE}" pid="14" name="Tender Type">
    <vt:lpwstr/>
  </property>
  <property fmtid="{D5CDD505-2E9C-101B-9397-08002B2CF9AE}" pid="15" name="Tender Number">
    <vt:lpwstr/>
  </property>
  <property fmtid="{D5CDD505-2E9C-101B-9397-08002B2CF9AE}" pid="16" name="Scam Institution">
    <vt:lpwstr/>
  </property>
  <property fmtid="{D5CDD505-2E9C-101B-9397-08002B2CF9AE}" pid="17" name="Tender Doc Type">
    <vt:lpwstr/>
  </property>
  <property fmtid="{D5CDD505-2E9C-101B-9397-08002B2CF9AE}" pid="18" name="Scam Subject">
    <vt:lpwstr/>
  </property>
  <property fmtid="{D5CDD505-2E9C-101B-9397-08002B2CF9AE}" pid="19" name="Scam Source">
    <vt:lpwstr/>
  </property>
  <property fmtid="{D5CDD505-2E9C-101B-9397-08002B2CF9AE}" pid="20" name="MediaServiceImageTags">
    <vt:lpwstr/>
  </property>
</Properties>
</file>