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4"/>
    <p:sldMasterId id="2147483666" r:id="rId5"/>
  </p:sldMasterIdLst>
  <p:notesMasterIdLst>
    <p:notesMasterId r:id="rId12"/>
  </p:notesMasterIdLst>
  <p:sldIdLst>
    <p:sldId id="256" r:id="rId6"/>
    <p:sldId id="283" r:id="rId7"/>
    <p:sldId id="287" r:id="rId8"/>
    <p:sldId id="288" r:id="rId9"/>
    <p:sldId id="289" r:id="rId10"/>
    <p:sldId id="284" r:id="rId11"/>
  </p:sldIdLst>
  <p:sldSz cx="9144000" cy="6858000" type="screen4x3"/>
  <p:notesSz cx="6724650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FFAA09-10D9-5A6B-E132-515950EAD592}" name="Lijuan Wang" initials="LW" userId="S::lwang@sars.gov.za::72bde0fe-78f8-4df1-a3d3-4698d2d28f1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mangele Radebe" initials="S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79EF4E-0E84-40D4-BAF4-B78E44336BCB}" v="2" dt="2024-06-11T07:58:39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21" autoAdjust="0"/>
  </p:normalViewPr>
  <p:slideViewPr>
    <p:cSldViewPr snapToGrid="0"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4015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80" y="2"/>
            <a:ext cx="2914015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7C929-F5A2-B944-A14F-16451897D16C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33488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751983"/>
            <a:ext cx="537972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14015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80" y="9378824"/>
            <a:ext cx="2914015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2B449-F1C8-6F47-A588-55ED763A9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8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2B449-F1C8-6F47-A588-55ED763A97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1C08A-E7D5-7F7A-CA34-296A2F9E7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2F9D9-C186-DFA5-D01C-6765E49B3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4FC265-166D-81A1-CC15-DF2055C26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7C08C-7DA7-17AB-CC40-6CEC70248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2B449-F1C8-6F47-A588-55ED763A97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4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B2773-B946-5ACD-8802-91EFC8021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9041D-9C11-2521-466E-7EF2CF39C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7E4648-866E-EE1F-BAF1-6E7893F97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8B952-A276-8BFC-6215-27247D8AE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2B449-F1C8-6F47-A588-55ED763A97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8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B449-F1C8-6F47-A588-55ED763A97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4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2122260" y="5913438"/>
            <a:ext cx="4899479" cy="301756"/>
          </a:xfrm>
          <a:prstGeom prst="rect">
            <a:avLst/>
          </a:prstGeom>
        </p:spPr>
        <p:txBody>
          <a:bodyPr/>
          <a:lstStyle>
            <a:lvl1pPr algn="ctr">
              <a:defRPr sz="1600" b="0" i="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199696" y="4005620"/>
            <a:ext cx="6744607" cy="514117"/>
          </a:xfrm>
        </p:spPr>
        <p:txBody>
          <a:bodyPr>
            <a:noAutofit/>
          </a:bodyPr>
          <a:lstStyle>
            <a:lvl1pPr algn="ctr">
              <a:defRPr sz="3200" b="1" i="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138589" y="4992693"/>
            <a:ext cx="4866821" cy="4889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Division</a:t>
            </a:r>
          </a:p>
        </p:txBody>
      </p:sp>
      <p:pic>
        <p:nvPicPr>
          <p:cNvPr id="3" name="Picture 2" descr="A picture containing text, water sport&#10;&#10;Description automatically generated">
            <a:extLst>
              <a:ext uri="{FF2B5EF4-FFF2-40B4-BE49-F238E27FC236}">
                <a16:creationId xmlns:a16="http://schemas.microsoft.com/office/drawing/2014/main" id="{875A963F-A346-A971-DAF2-CC6BB7DA0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5655"/>
            <a:ext cx="9165742" cy="708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6B44F-4DA1-614E-E6DB-262323BC9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1EB06-4FA4-FDDB-9B9F-DADDCF84C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0652B-0D01-2AC4-7365-FC81CCD42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21AFA-810C-49A8-D47F-17105F323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4C6F7-09FE-5CCB-F013-1A06538C2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FDE5D-F844-15C9-90D1-AB957A46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859A77-AD93-A842-B5A3-AE992A0E32E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4DA582-1DD2-A0D4-9950-7D27D0D55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8B1A85-01E2-2877-92A5-D678EFB3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8E500B-627D-8C42-B506-5C6F103DF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8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7EA7C-85F9-EB24-C24A-55768A05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C61FA-A017-25E5-2F6E-EB3B05C1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859A77-AD93-A842-B5A3-AE992A0E32E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211CF-7CAA-82C4-E429-F295D9B2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85995-C103-5061-C60C-38612008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8E500B-627D-8C42-B506-5C6F103DF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69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5C2B3-77FE-673D-909E-5073BB0AB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859A77-AD93-A842-B5A3-AE992A0E32E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98B86A-4D47-34E5-01A3-FE790432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C628A-5D94-1C1E-A22E-3C3D8ED7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8E500B-627D-8C42-B506-5C6F103DF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08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BF66B-0CA2-1AC4-B5C8-656E80B3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32C-6DF3-3E28-11BF-5AEF0B461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66175-6E01-6BDD-2ACD-074950515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AEDB3-4B5E-5FF7-2AC6-2AB7C9603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859A77-AD93-A842-B5A3-AE992A0E32E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6CCE3-A6C7-EF7C-434E-B40E58E1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5A5B6-19D3-05E1-A53A-69DC400C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8E500B-627D-8C42-B506-5C6F103DF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8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AC1BA-CF5D-D495-B932-53D4E6D7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64CC0-2106-326D-C480-E9C2EFC02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0DF31-BA8A-E074-D91A-822B4A2C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4434A-38C4-2EFF-8FC2-4F387BDD8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859A77-AD93-A842-B5A3-AE992A0E32E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75AE6-F5CC-99E6-3607-3956B535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FAD55-1487-BA4A-14E8-35035EA4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8E500B-627D-8C42-B506-5C6F103DF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09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42F1-007B-D49B-05B7-C73EB315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78998-0488-AA46-F066-A3ED54BA3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0B9A-75F3-7A51-FC07-CA858E61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859A77-AD93-A842-B5A3-AE992A0E32E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8C774-70BC-87C4-0036-F3E213F15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0F08B-1256-C1F3-3775-A492D9F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8E500B-627D-8C42-B506-5C6F103DF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62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462B2-EFB3-3E84-2E21-7F42F1023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5E113-912B-7038-8FB8-9BA3BC801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66DE9-5D2E-F1E9-22FB-20D115EB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859A77-AD93-A842-B5A3-AE992A0E32E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5377-7FFC-AB69-2444-5CCFA287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80501-A0ED-C85D-B20E-036416E06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8E500B-627D-8C42-B506-5C6F103DF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1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41993" y="6429826"/>
            <a:ext cx="423320" cy="365125"/>
          </a:xfrm>
        </p:spPr>
        <p:txBody>
          <a:bodyPr/>
          <a:lstStyle/>
          <a:p>
            <a:fld id="{B540B12B-D968-2643-8E7F-238A3C456C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41312" y="1844673"/>
            <a:ext cx="8370887" cy="42481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/>
            </a:lvl1pPr>
            <a:lvl2pPr marL="45720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341313" y="1052513"/>
            <a:ext cx="7886700" cy="437806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72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0B12B-D968-2643-8E7F-238A3C456C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41312" y="1844673"/>
            <a:ext cx="8370887" cy="4248151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Bef>
                <a:spcPts val="0"/>
              </a:spcBef>
              <a:buFontTx/>
              <a:buBlip>
                <a:blip r:embed="rId2"/>
              </a:buBlip>
              <a:defRPr sz="1800"/>
            </a:lvl1pPr>
            <a:lvl2pPr marL="685800" indent="-228600">
              <a:lnSpc>
                <a:spcPct val="90000"/>
              </a:lnSpc>
              <a:spcBef>
                <a:spcPts val="0"/>
              </a:spcBef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0"/>
              </a:spcBef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341313" y="1052513"/>
            <a:ext cx="7886700" cy="437806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56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1993" y="441325"/>
            <a:ext cx="7886700" cy="5326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993" y="642982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004C85"/>
                </a:solidFill>
                <a:latin typeface="Arial" charset="0"/>
              </a:defRPr>
            </a:lvl1pPr>
          </a:lstStyle>
          <a:p>
            <a:fld id="{B540B12B-D968-2643-8E7F-238A3C456C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1993" y="1052513"/>
            <a:ext cx="7886700" cy="437807"/>
          </a:xfrm>
        </p:spPr>
        <p:txBody>
          <a:bodyPr/>
          <a:lstStyle>
            <a:lvl1pPr>
              <a:defRPr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1312" y="1844674"/>
            <a:ext cx="8370887" cy="4248151"/>
          </a:xfrm>
        </p:spPr>
        <p:txBody>
          <a:bodyPr>
            <a:normAutofit/>
          </a:bodyPr>
          <a:lstStyle>
            <a:lvl1pPr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39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678B8D-CF85-9478-EA1E-29FD8A5B5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2" y="-106136"/>
            <a:ext cx="9155804" cy="70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2C5E9F-FE49-AABC-5E83-8B18C9162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8179"/>
            <a:ext cx="9179582" cy="68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5BA8-BA04-7459-39F8-33EE56703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FD0F1-FB5B-E774-7199-A6C4715F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CB2A3-5480-7BCF-24AA-E6DF9C70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859A77-AD93-A842-B5A3-AE992A0E32E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5B27B-0576-2245-5647-A3C078ED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15293-E7E7-FAE7-5301-6C44549B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8E500B-627D-8C42-B506-5C6F103DF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9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BB530-1234-002F-0AB2-C7016CBB5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0DAEE-648B-A2AB-68BD-A1B41CEF9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D2A82-D69E-C15C-E96B-165C1E38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859A77-AD93-A842-B5A3-AE992A0E32E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909DE-1E80-3B97-8482-E6BA0D3A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5BD32-6095-80A7-C6D4-1050B80D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8E500B-627D-8C42-B506-5C6F103DF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21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BB17-D89F-A8EF-D1E5-C15A9BBC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28BC9-0541-B383-53A9-AF06289AB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EF33F-80AB-882D-2956-4298552F7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FA887-9370-ADBC-E5AE-C159A14C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859A77-AD93-A842-B5A3-AE992A0E32E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75DFF-0128-A272-79BD-3F4D326A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0DC87-2765-07C4-8E42-1CF0B982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8E500B-627D-8C42-B506-5C6F103DF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40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1993" y="441325"/>
            <a:ext cx="7886700" cy="5326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993" y="1052513"/>
            <a:ext cx="7886700" cy="433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Click to edit Master Sub-header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993" y="642982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004C85"/>
                </a:solidFill>
                <a:latin typeface="Arial" charset="0"/>
              </a:defRPr>
            </a:lvl1pPr>
          </a:lstStyle>
          <a:p>
            <a:fld id="{B540B12B-D968-2643-8E7F-238A3C456C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935" y="6365971"/>
            <a:ext cx="1062263" cy="30413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31801" y="6237514"/>
            <a:ext cx="8280399" cy="0"/>
          </a:xfrm>
          <a:prstGeom prst="line">
            <a:avLst/>
          </a:prstGeom>
          <a:ln w="25400">
            <a:solidFill>
              <a:srgbClr val="004C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2" r:id="rId3"/>
    <p:sldLayoutId id="2147483663" r:id="rId4"/>
    <p:sldLayoutId id="214748366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4C8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000" b="0" i="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2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2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2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orient="horz" pos="1162" userDrawn="1">
          <p15:clr>
            <a:srgbClr val="F26B43"/>
          </p15:clr>
        </p15:guide>
        <p15:guide id="7" orient="horz" pos="38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44A6E8A6-896D-9BD6-607E-F17D2163FD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3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StKs_RY4-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175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6806E83-325F-0270-383A-D3FDB2DC94F0}"/>
              </a:ext>
            </a:extLst>
          </p:cNvPr>
          <p:cNvSpPr txBox="1">
            <a:spLocks/>
          </p:cNvSpPr>
          <p:nvPr/>
        </p:nvSpPr>
        <p:spPr>
          <a:xfrm>
            <a:off x="1143000" y="3024554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ZA" sz="32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Module 7 Part 1: </a:t>
            </a:r>
            <a:r>
              <a:rPr lang="en-ZA" sz="3200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Employer Monthly Submission </a:t>
            </a:r>
            <a:r>
              <a:rPr lang="en-ZA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8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51757-D84B-C273-903B-07891DF5D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0B12B-D968-2643-8E7F-238A3C456CC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23C26-6F7A-3BFB-E038-64D3CB0397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769" y="902890"/>
            <a:ext cx="8722461" cy="49605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the end of this module, you are expected to understand how to use eFiling to: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Submit the EMP201 return,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Submit Employment tax incentive claims (ETI).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53E041-0FCA-B4AA-F77A-DD52D296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0682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129149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A46DF-2EE5-744E-C77D-2ABAE36E9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B11FB-0BB4-64F5-AA08-F3909EC7AF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0B12B-D968-2643-8E7F-238A3C456CC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A10AC-38DF-8539-D0F1-9C117FFA37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769" y="818049"/>
            <a:ext cx="8722461" cy="49605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ZA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9BD0FD-BB6C-2FCB-CAE1-C9790431B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0682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PAYE Monthly Declaration – eFiling</a:t>
            </a:r>
          </a:p>
        </p:txBody>
      </p:sp>
      <p:pic>
        <p:nvPicPr>
          <p:cNvPr id="2" name="How to submit a Monthly Employer Declaration EMP201 on eFiling">
            <a:hlinkClick r:id="" action="ppaction://media"/>
            <a:extLst>
              <a:ext uri="{FF2B5EF4-FFF2-40B4-BE49-F238E27FC236}">
                <a16:creationId xmlns:a16="http://schemas.microsoft.com/office/drawing/2014/main" id="{EEF12771-0CC5-E333-F4E2-DF9F4FDA3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5269"/>
            <a:ext cx="9134061" cy="496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4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BE116-00B8-4D9C-2BF5-46A417BE9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A2D07-D9A0-B29D-4FE3-EF0EF8E87A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0B12B-D968-2643-8E7F-238A3C456CC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9DB9-DDE5-8230-0B13-7A80FC634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769" y="818049"/>
            <a:ext cx="8722461" cy="4960582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Please visit the following link on the SARS TV channel on YouTube to access the video on how to complete and submit the monthl</a:t>
            </a:r>
            <a:r>
              <a:rPr lang="en-GB" sz="2000" dirty="0">
                <a:solidFill>
                  <a:prstClr val="black"/>
                </a:solidFill>
                <a:latin typeface="+mj-lt"/>
              </a:rPr>
              <a:t>y employer declaration EMP201: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  <a:hlinkClick r:id="rId3"/>
              </a:rPr>
              <a:t>https://youtu.be/-StKs_RY4-0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 </a:t>
            </a:r>
          </a:p>
          <a:p>
            <a:pPr algn="just">
              <a:lnSpc>
                <a:spcPct val="150000"/>
              </a:lnSpc>
            </a:pPr>
            <a:endParaRPr lang="en-ZA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B53B4B-07F6-57AF-5B7E-10B50DC5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0682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YouTube Link</a:t>
            </a:r>
          </a:p>
        </p:txBody>
      </p:sp>
    </p:spTree>
    <p:extLst>
      <p:ext uri="{BB962C8B-B14F-4D97-AF65-F5344CB8AC3E}">
        <p14:creationId xmlns:p14="http://schemas.microsoft.com/office/powerpoint/2010/main" val="132493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11738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 Identity presentation_MANCO_2017 v1.3 S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606_SARS_PLAIN_PPT.pptx" id="{6DB6358A-5B68-E44E-AD01-63344069B75A}" vid="{702AC70A-0333-DF4E-AA47-865E57494E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2435662B19BC48AFE8452864AAF5E4" ma:contentTypeVersion="14" ma:contentTypeDescription="Create a new document." ma:contentTypeScope="" ma:versionID="be737c2bd3f056fe505789ba154c47cb">
  <xsd:schema xmlns:xsd="http://www.w3.org/2001/XMLSchema" xmlns:xs="http://www.w3.org/2001/XMLSchema" xmlns:p="http://schemas.microsoft.com/office/2006/metadata/properties" xmlns:ns2="306ea2f8-baf3-435e-8c47-53a3895015a3" xmlns:ns3="0b982d86-a47b-48b2-aad7-81789d529a9c" targetNamespace="http://schemas.microsoft.com/office/2006/metadata/properties" ma:root="true" ma:fieldsID="be764209cf7708307141f1544276bad8" ns2:_="" ns3:_="">
    <xsd:import namespace="306ea2f8-baf3-435e-8c47-53a3895015a3"/>
    <xsd:import namespace="0b982d86-a47b-48b2-aad7-81789d529a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ea2f8-baf3-435e-8c47-53a3895015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1b9d4a3-9100-4727-89e9-055356ec2b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982d86-a47b-48b2-aad7-81789d529a9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b6d475e-6afd-4fc5-b713-51d0cb29f836}" ma:internalName="TaxCatchAll" ma:showField="CatchAllData" ma:web="0b982d86-a47b-48b2-aad7-81789d529a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b982d86-a47b-48b2-aad7-81789d529a9c">
      <UserInfo>
        <DisplayName>Lijuan Wang</DisplayName>
        <AccountId>114</AccountId>
        <AccountType/>
      </UserInfo>
      <UserInfo>
        <DisplayName>Rudolph Masiya</DisplayName>
        <AccountId>62</AccountId>
        <AccountType/>
      </UserInfo>
      <UserInfo>
        <DisplayName>Shanitha Ramharak</DisplayName>
        <AccountId>66</AccountId>
        <AccountType/>
      </UserInfo>
    </SharedWithUsers>
    <lcf76f155ced4ddcb4097134ff3c332f xmlns="306ea2f8-baf3-435e-8c47-53a3895015a3">
      <Terms xmlns="http://schemas.microsoft.com/office/infopath/2007/PartnerControls"/>
    </lcf76f155ced4ddcb4097134ff3c332f>
    <TaxCatchAll xmlns="0b982d86-a47b-48b2-aad7-81789d529a9c" xsi:nil="true"/>
  </documentManagement>
</p:properties>
</file>

<file path=customXml/itemProps1.xml><?xml version="1.0" encoding="utf-8"?>
<ds:datastoreItem xmlns:ds="http://schemas.openxmlformats.org/officeDocument/2006/customXml" ds:itemID="{FE6FEF6F-3EDD-4CDA-96D1-84A754F6BC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5B41F7-C5EA-416F-9296-3CA585E93688}"/>
</file>

<file path=customXml/itemProps3.xml><?xml version="1.0" encoding="utf-8"?>
<ds:datastoreItem xmlns:ds="http://schemas.openxmlformats.org/officeDocument/2006/customXml" ds:itemID="{76A6FB1A-60FB-48D3-9433-0EC83991451A}">
  <ds:schemaRefs>
    <ds:schemaRef ds:uri="0b982d86-a47b-48b2-aad7-81789d529a9c"/>
    <ds:schemaRef ds:uri="77346db6-4ad3-4091-ac3f-0d28eb71052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306ea2f8-baf3-435e-8c47-53a3895015a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Corporate Identity presentation_MANCO_2017 v1.3 SR</Template>
  <TotalTime>1551</TotalTime>
  <Words>92</Words>
  <Application>Microsoft Office PowerPoint</Application>
  <PresentationFormat>On-screen Show (4:3)</PresentationFormat>
  <Paragraphs>17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Wingdings</vt:lpstr>
      <vt:lpstr>Corporate Identity presentation_MANCO_2017 v1.3 SR</vt:lpstr>
      <vt:lpstr>Office Theme</vt:lpstr>
      <vt:lpstr>PowerPoint Presentation</vt:lpstr>
      <vt:lpstr>PowerPoint Presentation</vt:lpstr>
      <vt:lpstr>Learning Objectives</vt:lpstr>
      <vt:lpstr>PAYE Monthly Declaration – eFiling</vt:lpstr>
      <vt:lpstr>YouTube Link</vt:lpstr>
      <vt:lpstr>PowerPoint Presentation</vt:lpstr>
    </vt:vector>
  </TitlesOfParts>
  <Company>SARS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2</dc:title>
  <dc:creator>Simangele Radebe</dc:creator>
  <cp:lastModifiedBy>Rudolph Masiya</cp:lastModifiedBy>
  <cp:revision>63</cp:revision>
  <cp:lastPrinted>2019-07-22T09:05:08Z</cp:lastPrinted>
  <dcterms:created xsi:type="dcterms:W3CDTF">2017-08-25T14:16:48Z</dcterms:created>
  <dcterms:modified xsi:type="dcterms:W3CDTF">2024-06-11T07:58:58Z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0x0101000F2435662B19BC48AFE8452864AAF5E4</vt:lpwstr>
  </property>
  <property fmtid="{D5CDD505-2E9C-101B-9397-08002B2CF9AE}" pid="3" name="_dlc_DocIdItemGuid">
    <vt:lpwstr>2143bd4b-7c40-4309-8067-dc47fc5ba370</vt:lpwstr>
  </property>
  <property fmtid="{D5CDD505-2E9C-101B-9397-08002B2CF9AE}" pid="4" name="SARS SuppServ Keywords">
    <vt:lpwstr>1889;#communications|99f118ec-bc8c-499e-90c2-01975f38d542</vt:lpwstr>
  </property>
  <property fmtid="{D5CDD505-2E9C-101B-9397-08002B2CF9AE}" pid="5" name="Place in SuppServ Navigation">
    <vt:lpwstr>1888;#Templates|b43f2ca6-37ed-425a-b6bf-873d5f19db93;#2024;#Communications|8fe426ae-a6ff-4e04-a79e-3995fc7c51fa</vt:lpwstr>
  </property>
  <property fmtid="{D5CDD505-2E9C-101B-9397-08002B2CF9AE}" pid="6" name="SARS SuppServ Function">
    <vt:lpwstr>1884;#Communications|2b378cf1-a46b-45a4-b05e-8c7d84352a5f</vt:lpwstr>
  </property>
  <property fmtid="{D5CDD505-2E9C-101B-9397-08002B2CF9AE}" pid="7" name="SARS SuppServ Function0">
    <vt:lpwstr>1884;#Communications|2b378cf1-a46b-45a4-b05e-8c7d84352a5f</vt:lpwstr>
  </property>
  <property fmtid="{D5CDD505-2E9C-101B-9397-08002B2CF9AE}" pid="8" name="Order">
    <vt:r8>7400</vt:r8>
  </property>
  <property fmtid="{D5CDD505-2E9C-101B-9397-08002B2CF9AE}" pid="9" name="xd_ProgID">
    <vt:lpwstr/>
  </property>
  <property fmtid="{D5CDD505-2E9C-101B-9397-08002B2CF9AE}" pid="10" name="_CopySource">
    <vt:lpwstr>http://sarsportal/ProdQMS/Supp/SARS SuppServ Doc Router/COMMS-CI-01-T47 - PowerPoint Presentation Template Plain - Internal Template.potx</vt:lpwstr>
  </property>
  <property fmtid="{D5CDD505-2E9C-101B-9397-08002B2CF9AE}" pid="11" name="TemplateUrl">
    <vt:lpwstr/>
  </property>
  <property fmtid="{D5CDD505-2E9C-101B-9397-08002B2CF9AE}" pid="12" name="Synopsis">
    <vt:lpwstr/>
  </property>
  <property fmtid="{D5CDD505-2E9C-101B-9397-08002B2CF9AE}" pid="13" name="Applicable Year">
    <vt:lpwstr/>
  </property>
  <property fmtid="{D5CDD505-2E9C-101B-9397-08002B2CF9AE}" pid="14" name="Tender Type">
    <vt:lpwstr/>
  </property>
  <property fmtid="{D5CDD505-2E9C-101B-9397-08002B2CF9AE}" pid="15" name="Tender Number">
    <vt:lpwstr/>
  </property>
  <property fmtid="{D5CDD505-2E9C-101B-9397-08002B2CF9AE}" pid="16" name="Scam Institution">
    <vt:lpwstr/>
  </property>
  <property fmtid="{D5CDD505-2E9C-101B-9397-08002B2CF9AE}" pid="17" name="Tender Doc Type">
    <vt:lpwstr/>
  </property>
  <property fmtid="{D5CDD505-2E9C-101B-9397-08002B2CF9AE}" pid="18" name="Scam Subject">
    <vt:lpwstr/>
  </property>
  <property fmtid="{D5CDD505-2E9C-101B-9397-08002B2CF9AE}" pid="19" name="Scam Source">
    <vt:lpwstr/>
  </property>
  <property fmtid="{D5CDD505-2E9C-101B-9397-08002B2CF9AE}" pid="20" name="MediaServiceImageTags">
    <vt:lpwstr/>
  </property>
</Properties>
</file>