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9" r:id="rId4"/>
    <p:sldMasterId id="2147483671" r:id="rId5"/>
  </p:sldMasterIdLst>
  <p:notesMasterIdLst>
    <p:notesMasterId r:id="rId24"/>
  </p:notesMasterIdLst>
  <p:sldIdLst>
    <p:sldId id="256" r:id="rId6"/>
    <p:sldId id="281" r:id="rId7"/>
    <p:sldId id="582" r:id="rId8"/>
    <p:sldId id="583" r:id="rId9"/>
    <p:sldId id="584" r:id="rId10"/>
    <p:sldId id="585" r:id="rId11"/>
    <p:sldId id="586" r:id="rId12"/>
    <p:sldId id="587" r:id="rId13"/>
    <p:sldId id="589" r:id="rId14"/>
    <p:sldId id="588" r:id="rId15"/>
    <p:sldId id="590" r:id="rId16"/>
    <p:sldId id="599" r:id="rId17"/>
    <p:sldId id="592" r:id="rId18"/>
    <p:sldId id="593" r:id="rId19"/>
    <p:sldId id="597" r:id="rId20"/>
    <p:sldId id="601" r:id="rId21"/>
    <p:sldId id="602" r:id="rId22"/>
    <p:sldId id="598" r:id="rId23"/>
  </p:sldIdLst>
  <p:sldSz cx="9144000" cy="6858000" type="screen4x3"/>
  <p:notesSz cx="672465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FFAA09-10D9-5A6B-E132-515950EAD592}" name="Lijuan Wang" initials="LW" userId="S::lwang@sars.gov.za::72bde0fe-78f8-4df1-a3d3-4698d2d28f19" providerId="AD"/>
  <p188:author id="{EE34B020-3CB2-878B-5450-A6B664D7E928}" name="Editor 1" initials="E1" userId="Editor 1"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imangele Radebe" initials="SR" lastIdx="2" clrIdx="0"/>
  <p:cmAuthor id="1" name="Shanitha Ramharak" initials="SR" lastIdx="3" clrIdx="1">
    <p:extLst>
      <p:ext uri="{19B8F6BF-5375-455C-9EA6-DF929625EA0E}">
        <p15:presenceInfo xmlns:p15="http://schemas.microsoft.com/office/powerpoint/2012/main" userId="S::sramharak@sars.gov.za::23eac505-42e4-40e9-927d-a2385b7342b5" providerId="AD"/>
      </p:ext>
    </p:extLst>
  </p:cmAuthor>
  <p:cmAuthor id="2" name="Lijuan Wang" initials="LW" lastIdx="1" clrIdx="2">
    <p:extLst>
      <p:ext uri="{19B8F6BF-5375-455C-9EA6-DF929625EA0E}">
        <p15:presenceInfo xmlns:p15="http://schemas.microsoft.com/office/powerpoint/2012/main" userId="S::lwang@sars.gov.za::72bde0fe-78f8-4df1-a3d3-4698d2d28f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4C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1FA765-DECF-48EF-BA60-B37F2DE69D26}" v="1" dt="2024-07-05T16:26:11.804"/>
    <p1510:client id="{2477576E-4B53-4D63-829F-8DCA90B27A58}" v="123" dt="2024-07-05T16:01:44.380"/>
    <p1510:client id="{BCB5829F-52A2-0F8E-CD55-56A74B85F2BF}" v="11" dt="2024-07-07T11:54:27.0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53"/>
      </p:cViewPr>
      <p:guideLst>
        <p:guide orient="horz" pos="2160"/>
        <p:guide pos="2880"/>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juan Wang" userId="S::lwang@sars.gov.za::72bde0fe-78f8-4df1-a3d3-4698d2d28f19" providerId="AD" clId="Web-{BCB5829F-52A2-0F8E-CD55-56A74B85F2BF}"/>
    <pc:docChg chg="modSld">
      <pc:chgData name="Lijuan Wang" userId="S::lwang@sars.gov.za::72bde0fe-78f8-4df1-a3d3-4698d2d28f19" providerId="AD" clId="Web-{BCB5829F-52A2-0F8E-CD55-56A74B85F2BF}" dt="2024-07-07T11:54:27.063" v="9" actId="20577"/>
      <pc:docMkLst>
        <pc:docMk/>
      </pc:docMkLst>
      <pc:sldChg chg="modSp">
        <pc:chgData name="Lijuan Wang" userId="S::lwang@sars.gov.za::72bde0fe-78f8-4df1-a3d3-4698d2d28f19" providerId="AD" clId="Web-{BCB5829F-52A2-0F8E-CD55-56A74B85F2BF}" dt="2024-07-07T11:54:07.578" v="5" actId="20577"/>
        <pc:sldMkLst>
          <pc:docMk/>
          <pc:sldMk cId="3512510351" sldId="593"/>
        </pc:sldMkLst>
        <pc:spChg chg="mod">
          <ac:chgData name="Lijuan Wang" userId="S::lwang@sars.gov.za::72bde0fe-78f8-4df1-a3d3-4698d2d28f19" providerId="AD" clId="Web-{BCB5829F-52A2-0F8E-CD55-56A74B85F2BF}" dt="2024-07-07T11:54:07.578" v="5" actId="20577"/>
          <ac:spMkLst>
            <pc:docMk/>
            <pc:sldMk cId="3512510351" sldId="593"/>
            <ac:spMk id="5" creationId="{8033CAEF-4E92-9FFB-1F92-3A4F09A6E912}"/>
          </ac:spMkLst>
        </pc:spChg>
      </pc:sldChg>
      <pc:sldChg chg="modSp">
        <pc:chgData name="Lijuan Wang" userId="S::lwang@sars.gov.za::72bde0fe-78f8-4df1-a3d3-4698d2d28f19" providerId="AD" clId="Web-{BCB5829F-52A2-0F8E-CD55-56A74B85F2BF}" dt="2024-07-07T11:54:22.735" v="8" actId="20577"/>
        <pc:sldMkLst>
          <pc:docMk/>
          <pc:sldMk cId="1041061381" sldId="601"/>
        </pc:sldMkLst>
        <pc:spChg chg="mod">
          <ac:chgData name="Lijuan Wang" userId="S::lwang@sars.gov.za::72bde0fe-78f8-4df1-a3d3-4698d2d28f19" providerId="AD" clId="Web-{BCB5829F-52A2-0F8E-CD55-56A74B85F2BF}" dt="2024-07-07T11:54:22.735" v="8" actId="20577"/>
          <ac:spMkLst>
            <pc:docMk/>
            <pc:sldMk cId="1041061381" sldId="601"/>
            <ac:spMk id="5" creationId="{8033CAEF-4E92-9FFB-1F92-3A4F09A6E912}"/>
          </ac:spMkLst>
        </pc:spChg>
      </pc:sldChg>
      <pc:sldChg chg="modSp">
        <pc:chgData name="Lijuan Wang" userId="S::lwang@sars.gov.za::72bde0fe-78f8-4df1-a3d3-4698d2d28f19" providerId="AD" clId="Web-{BCB5829F-52A2-0F8E-CD55-56A74B85F2BF}" dt="2024-07-07T11:54:27.063" v="9" actId="20577"/>
        <pc:sldMkLst>
          <pc:docMk/>
          <pc:sldMk cId="3269410463" sldId="602"/>
        </pc:sldMkLst>
        <pc:spChg chg="mod">
          <ac:chgData name="Lijuan Wang" userId="S::lwang@sars.gov.za::72bde0fe-78f8-4df1-a3d3-4698d2d28f19" providerId="AD" clId="Web-{BCB5829F-52A2-0F8E-CD55-56A74B85F2BF}" dt="2024-07-07T11:54:27.063" v="9" actId="20577"/>
          <ac:spMkLst>
            <pc:docMk/>
            <pc:sldMk cId="3269410463" sldId="602"/>
            <ac:spMk id="5" creationId="{8033CAEF-4E92-9FFB-1F92-3A4F09A6E91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14015" cy="49542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09080" y="2"/>
            <a:ext cx="2914015" cy="495427"/>
          </a:xfrm>
          <a:prstGeom prst="rect">
            <a:avLst/>
          </a:prstGeom>
        </p:spPr>
        <p:txBody>
          <a:bodyPr vert="horz" lIns="91440" tIns="45720" rIns="91440" bIns="45720" rtlCol="0"/>
          <a:lstStyle>
            <a:lvl1pPr algn="r">
              <a:defRPr sz="1200"/>
            </a:lvl1pPr>
          </a:lstStyle>
          <a:p>
            <a:fld id="{A357C929-F5A2-B944-A14F-16451897D16C}" type="datetimeFigureOut">
              <a:rPr lang="en-US" smtClean="0"/>
              <a:t>7/7/2024</a:t>
            </a:fld>
            <a:endParaRPr lang="en-US"/>
          </a:p>
        </p:txBody>
      </p:sp>
      <p:sp>
        <p:nvSpPr>
          <p:cNvPr id="4" name="Slide Image Placeholder 3"/>
          <p:cNvSpPr>
            <a:spLocks noGrp="1" noRot="1" noChangeAspect="1"/>
          </p:cNvSpPr>
          <p:nvPr>
            <p:ph type="sldImg" idx="2"/>
          </p:nvPr>
        </p:nvSpPr>
        <p:spPr>
          <a:xfrm>
            <a:off x="1139825" y="1233488"/>
            <a:ext cx="4445000" cy="3333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2465" y="4751983"/>
            <a:ext cx="537972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8824"/>
            <a:ext cx="2914015" cy="4954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09080" y="9378824"/>
            <a:ext cx="2914015" cy="495426"/>
          </a:xfrm>
          <a:prstGeom prst="rect">
            <a:avLst/>
          </a:prstGeom>
        </p:spPr>
        <p:txBody>
          <a:bodyPr vert="horz" lIns="91440" tIns="45720" rIns="91440" bIns="45720" rtlCol="0" anchor="b"/>
          <a:lstStyle>
            <a:lvl1pPr algn="r">
              <a:defRPr sz="1200"/>
            </a:lvl1pPr>
          </a:lstStyle>
          <a:p>
            <a:fld id="{50B2B449-F1C8-6F47-A588-55ED763A9793}" type="slidenum">
              <a:rPr lang="en-US" smtClean="0"/>
              <a:t>‹#›</a:t>
            </a:fld>
            <a:endParaRPr lang="en-US"/>
          </a:p>
        </p:txBody>
      </p:sp>
    </p:spTree>
    <p:extLst>
      <p:ext uri="{BB962C8B-B14F-4D97-AF65-F5344CB8AC3E}">
        <p14:creationId xmlns:p14="http://schemas.microsoft.com/office/powerpoint/2010/main" val="4599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7498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1073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2497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1062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7169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2175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3385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B2B449-F1C8-6F47-A588-55ED763A9793}" type="slidenum">
              <a:rPr lang="en-US" smtClean="0"/>
              <a:t>17</a:t>
            </a:fld>
            <a:endParaRPr lang="en-US"/>
          </a:p>
        </p:txBody>
      </p:sp>
    </p:spTree>
    <p:extLst>
      <p:ext uri="{BB962C8B-B14F-4D97-AF65-F5344CB8AC3E}">
        <p14:creationId xmlns:p14="http://schemas.microsoft.com/office/powerpoint/2010/main" val="2097749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4306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1176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900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1752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3459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5179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2528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2385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C1678B8D-CF85-9478-EA1E-29FD8A5B5F23}"/>
              </a:ext>
            </a:extLst>
          </p:cNvPr>
          <p:cNvPicPr>
            <a:picLocks noChangeAspect="1"/>
          </p:cNvPicPr>
          <p:nvPr userDrawn="1"/>
        </p:nvPicPr>
        <p:blipFill>
          <a:blip r:embed="rId2"/>
          <a:stretch>
            <a:fillRect/>
          </a:stretch>
        </p:blipFill>
        <p:spPr>
          <a:xfrm>
            <a:off x="-622" y="-106136"/>
            <a:ext cx="9155804" cy="7078436"/>
          </a:xfrm>
          <a:prstGeom prst="rect">
            <a:avLst/>
          </a:prstGeom>
        </p:spPr>
      </p:pic>
    </p:spTree>
    <p:extLst>
      <p:ext uri="{BB962C8B-B14F-4D97-AF65-F5344CB8AC3E}">
        <p14:creationId xmlns:p14="http://schemas.microsoft.com/office/powerpoint/2010/main" val="78482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25C2B3-77FE-673D-909E-5073BB0ABDBE}"/>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7/7/2024</a:t>
            </a:fld>
            <a:endParaRPr lang="en-US"/>
          </a:p>
        </p:txBody>
      </p:sp>
      <p:sp>
        <p:nvSpPr>
          <p:cNvPr id="3" name="Footer Placeholder 2">
            <a:extLst>
              <a:ext uri="{FF2B5EF4-FFF2-40B4-BE49-F238E27FC236}">
                <a16:creationId xmlns:a16="http://schemas.microsoft.com/office/drawing/2014/main" id="{2F98B86A-4D47-34E5-01A3-FE790432F00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B1C628A-5D94-1C1E-A22E-3C3D8ED7B60B}"/>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1756656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BF66B-0CA2-1AC4-B5C8-656E80B327DE}"/>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0F0632C-6DF3-3E28-11BF-5AEF0B461188}"/>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C966175-6E01-6BDD-2ACD-074950515F02}"/>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CF1AEDB3-4B5E-5FF7-2AC6-2AB7C96033B0}"/>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7/7/2024</a:t>
            </a:fld>
            <a:endParaRPr lang="en-US"/>
          </a:p>
        </p:txBody>
      </p:sp>
      <p:sp>
        <p:nvSpPr>
          <p:cNvPr id="6" name="Footer Placeholder 5">
            <a:extLst>
              <a:ext uri="{FF2B5EF4-FFF2-40B4-BE49-F238E27FC236}">
                <a16:creationId xmlns:a16="http://schemas.microsoft.com/office/drawing/2014/main" id="{A746CCE3-A6C7-EF7C-434E-B40E58E17C90}"/>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A95A5B6-19D3-05E1-A53A-69DC400C4F56}"/>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4057524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AC1BA-CF5D-D495-B932-53D4E6D7EF7E}"/>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0264CC0-2106-326D-C480-E9C2EFC02A37}"/>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910DF31-BA8A-E074-D91A-822B4A2CD1BE}"/>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9054434A-38C4-2EFF-8FC2-4F387BDD8108}"/>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7/7/2024</a:t>
            </a:fld>
            <a:endParaRPr lang="en-US"/>
          </a:p>
        </p:txBody>
      </p:sp>
      <p:sp>
        <p:nvSpPr>
          <p:cNvPr id="6" name="Footer Placeholder 5">
            <a:extLst>
              <a:ext uri="{FF2B5EF4-FFF2-40B4-BE49-F238E27FC236}">
                <a16:creationId xmlns:a16="http://schemas.microsoft.com/office/drawing/2014/main" id="{4F075AE6-F5CC-99E6-3607-3956B5355196}"/>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3AFAD55-1487-BA4A-14E8-35035EA4FD1E}"/>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4061563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C42F1-007B-D49B-05B7-C73EB3159709}"/>
              </a:ext>
            </a:extLst>
          </p:cNvPr>
          <p:cNvSpPr>
            <a:spLocks noGrp="1"/>
          </p:cNvSpPr>
          <p:nvPr>
            <p:ph type="title"/>
          </p:nvPr>
        </p:nvSpPr>
        <p:spPr>
          <a:xfrm>
            <a:off x="628650" y="365126"/>
            <a:ext cx="78867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DF78998-0488-AA46-F066-A3ED54BA3090}"/>
              </a:ext>
            </a:extLst>
          </p:cNvPr>
          <p:cNvSpPr>
            <a:spLocks noGrp="1"/>
          </p:cNvSpPr>
          <p:nvPr>
            <p:ph type="body" orient="vert" idx="1"/>
          </p:nvPr>
        </p:nvSpPr>
        <p:spPr>
          <a:xfrm>
            <a:off x="628650" y="1825625"/>
            <a:ext cx="78867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8CC0B9A-75F3-7A51-FC07-CA858E619ECE}"/>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7/7/2024</a:t>
            </a:fld>
            <a:endParaRPr lang="en-US"/>
          </a:p>
        </p:txBody>
      </p:sp>
      <p:sp>
        <p:nvSpPr>
          <p:cNvPr id="5" name="Footer Placeholder 4">
            <a:extLst>
              <a:ext uri="{FF2B5EF4-FFF2-40B4-BE49-F238E27FC236}">
                <a16:creationId xmlns:a16="http://schemas.microsoft.com/office/drawing/2014/main" id="{ECE8C774-70BC-87C4-0036-F3E213F15B6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2C0F08B-1256-C1F3-3775-A492D9F3A595}"/>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93431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462B2-EFB3-3E84-2E21-7F42F10236A6}"/>
              </a:ext>
            </a:extLst>
          </p:cNvPr>
          <p:cNvSpPr>
            <a:spLocks noGrp="1"/>
          </p:cNvSpPr>
          <p:nvPr>
            <p:ph type="title" orient="vert"/>
          </p:nvPr>
        </p:nvSpPr>
        <p:spPr>
          <a:xfrm>
            <a:off x="6543675" y="365125"/>
            <a:ext cx="1971675"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115E113-912B-7038-8FB8-9BA3BC80139D}"/>
              </a:ext>
            </a:extLst>
          </p:cNvPr>
          <p:cNvSpPr>
            <a:spLocks noGrp="1"/>
          </p:cNvSpPr>
          <p:nvPr>
            <p:ph type="body" orient="vert" idx="1"/>
          </p:nvPr>
        </p:nvSpPr>
        <p:spPr>
          <a:xfrm>
            <a:off x="628650" y="365125"/>
            <a:ext cx="5800725"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1666DE9-5D2E-F1E9-22FB-20D115EB2759}"/>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7/7/2024</a:t>
            </a:fld>
            <a:endParaRPr lang="en-US"/>
          </a:p>
        </p:txBody>
      </p:sp>
      <p:sp>
        <p:nvSpPr>
          <p:cNvPr id="5" name="Footer Placeholder 4">
            <a:extLst>
              <a:ext uri="{FF2B5EF4-FFF2-40B4-BE49-F238E27FC236}">
                <a16:creationId xmlns:a16="http://schemas.microsoft.com/office/drawing/2014/main" id="{92025377-7FFC-AB69-2444-5CCFA287B55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7480501-A0ED-C85D-B20E-036416E064EB}"/>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2985365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4135631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Date Placeholder 13"/>
          <p:cNvSpPr>
            <a:spLocks noGrp="1"/>
          </p:cNvSpPr>
          <p:nvPr>
            <p:ph type="dt" sz="half" idx="10"/>
          </p:nvPr>
        </p:nvSpPr>
        <p:spPr>
          <a:xfrm>
            <a:off x="2122260" y="5913438"/>
            <a:ext cx="4899479" cy="301756"/>
          </a:xfrm>
          <a:prstGeom prst="rect">
            <a:avLst/>
          </a:prstGeom>
        </p:spPr>
        <p:txBody>
          <a:bodyPr/>
          <a:lstStyle>
            <a:lvl1pPr algn="ctr">
              <a:defRPr sz="1600" b="0" i="0" baseline="0">
                <a:solidFill>
                  <a:schemeClr val="bg1"/>
                </a:solidFill>
                <a:latin typeface="Arial" charset="0"/>
              </a:defRPr>
            </a:lvl1pPr>
          </a:lstStyle>
          <a:p>
            <a:endParaRPr lang="en-US"/>
          </a:p>
        </p:txBody>
      </p:sp>
      <p:sp>
        <p:nvSpPr>
          <p:cNvPr id="17" name="Title 16"/>
          <p:cNvSpPr>
            <a:spLocks noGrp="1"/>
          </p:cNvSpPr>
          <p:nvPr>
            <p:ph type="title" hasCustomPrompt="1"/>
          </p:nvPr>
        </p:nvSpPr>
        <p:spPr>
          <a:xfrm>
            <a:off x="1199696" y="4005620"/>
            <a:ext cx="6744607" cy="514117"/>
          </a:xfrm>
        </p:spPr>
        <p:txBody>
          <a:bodyPr>
            <a:noAutofit/>
          </a:bodyPr>
          <a:lstStyle>
            <a:lvl1pPr algn="ctr">
              <a:defRPr sz="3200" b="1" i="0" baseline="0">
                <a:solidFill>
                  <a:schemeClr val="bg1"/>
                </a:solidFill>
                <a:latin typeface="Arial" charset="0"/>
              </a:defRPr>
            </a:lvl1pPr>
          </a:lstStyle>
          <a:p>
            <a:r>
              <a:rPr lang="en-US"/>
              <a:t>Click to edit Title</a:t>
            </a:r>
          </a:p>
        </p:txBody>
      </p:sp>
      <p:sp>
        <p:nvSpPr>
          <p:cNvPr id="4" name="Text Placeholder 3"/>
          <p:cNvSpPr>
            <a:spLocks noGrp="1"/>
          </p:cNvSpPr>
          <p:nvPr>
            <p:ph type="body" sz="quarter" idx="11" hasCustomPrompt="1"/>
          </p:nvPr>
        </p:nvSpPr>
        <p:spPr>
          <a:xfrm>
            <a:off x="2138589" y="4992693"/>
            <a:ext cx="4866821" cy="488950"/>
          </a:xfrm>
        </p:spPr>
        <p:txBody>
          <a:bodyPr>
            <a:normAutofit/>
          </a:bodyPr>
          <a:lstStyle>
            <a:lvl1pPr marL="0" indent="0" algn="ctr">
              <a:buFontTx/>
              <a:buNone/>
              <a:defRPr sz="2400" baseline="0">
                <a:solidFill>
                  <a:schemeClr val="bg1"/>
                </a:solidFill>
              </a:defRPr>
            </a:lvl1pPr>
          </a:lstStyle>
          <a:p>
            <a:pPr lvl="0"/>
            <a:r>
              <a:rPr lang="en-US"/>
              <a:t>Click to edit Master Division</a:t>
            </a:r>
          </a:p>
        </p:txBody>
      </p:sp>
      <p:pic>
        <p:nvPicPr>
          <p:cNvPr id="3" name="Picture 2" descr="A picture containing text, water sport&#10;&#10;Description automatically generated">
            <a:extLst>
              <a:ext uri="{FF2B5EF4-FFF2-40B4-BE49-F238E27FC236}">
                <a16:creationId xmlns:a16="http://schemas.microsoft.com/office/drawing/2014/main" id="{875A963F-A346-A971-DAF2-CC6BB7DA049A}"/>
              </a:ext>
            </a:extLst>
          </p:cNvPr>
          <p:cNvPicPr>
            <a:picLocks noChangeAspect="1"/>
          </p:cNvPicPr>
          <p:nvPr userDrawn="1"/>
        </p:nvPicPr>
        <p:blipFill>
          <a:blip r:embed="rId2"/>
          <a:stretch>
            <a:fillRect/>
          </a:stretch>
        </p:blipFill>
        <p:spPr>
          <a:xfrm>
            <a:off x="0" y="-105655"/>
            <a:ext cx="9165742" cy="7086119"/>
          </a:xfrm>
          <a:prstGeom prst="rect">
            <a:avLst/>
          </a:prstGeom>
        </p:spPr>
      </p:pic>
    </p:spTree>
    <p:extLst>
      <p:ext uri="{BB962C8B-B14F-4D97-AF65-F5344CB8AC3E}">
        <p14:creationId xmlns:p14="http://schemas.microsoft.com/office/powerpoint/2010/main" val="221606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62C5E9F-FE49-AABC-5E83-8B18C91625C7}"/>
              </a:ext>
            </a:extLst>
          </p:cNvPr>
          <p:cNvPicPr>
            <a:picLocks noChangeAspect="1"/>
          </p:cNvPicPr>
          <p:nvPr userDrawn="1"/>
        </p:nvPicPr>
        <p:blipFill>
          <a:blip r:embed="rId2"/>
          <a:srcRect/>
          <a:stretch/>
        </p:blipFill>
        <p:spPr>
          <a:xfrm>
            <a:off x="0" y="8179"/>
            <a:ext cx="9179582" cy="6891337"/>
          </a:xfrm>
          <a:prstGeom prst="rect">
            <a:avLst/>
          </a:prstGeom>
        </p:spPr>
      </p:pic>
    </p:spTree>
    <p:extLst>
      <p:ext uri="{BB962C8B-B14F-4D97-AF65-F5344CB8AC3E}">
        <p14:creationId xmlns:p14="http://schemas.microsoft.com/office/powerpoint/2010/main" val="2683919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F5BA8-BA04-7459-39F8-33EE56703CB0}"/>
              </a:ext>
            </a:extLst>
          </p:cNvPr>
          <p:cNvSpPr>
            <a:spLocks noGrp="1"/>
          </p:cNvSpPr>
          <p:nvPr>
            <p:ph type="title"/>
          </p:nvPr>
        </p:nvSpPr>
        <p:spPr>
          <a:xfrm>
            <a:off x="628650" y="365126"/>
            <a:ext cx="78867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D4FD0F1-FB5B-E774-7199-A6C4715FA762}"/>
              </a:ext>
            </a:extLst>
          </p:cNvPr>
          <p:cNvSpPr>
            <a:spLocks noGrp="1"/>
          </p:cNvSpPr>
          <p:nvPr>
            <p:ph idx="1"/>
          </p:nvPr>
        </p:nvSpPr>
        <p:spPr>
          <a:xfrm>
            <a:off x="628650" y="1825625"/>
            <a:ext cx="78867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A5CB2A3-5480-7BCF-24AA-E6DF9C707951}"/>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7/7/2024</a:t>
            </a:fld>
            <a:endParaRPr lang="en-US"/>
          </a:p>
        </p:txBody>
      </p:sp>
      <p:sp>
        <p:nvSpPr>
          <p:cNvPr id="5" name="Footer Placeholder 4">
            <a:extLst>
              <a:ext uri="{FF2B5EF4-FFF2-40B4-BE49-F238E27FC236}">
                <a16:creationId xmlns:a16="http://schemas.microsoft.com/office/drawing/2014/main" id="{3CC5B27B-0576-2245-5647-A3C078ED60D3}"/>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8815293-E7E7-FAE7-5301-6C44549BFC01}"/>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152878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BB530-1234-002F-0AB2-C7016CBB555C}"/>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780DAEE-648B-A2AB-68BD-A1B41CEF95B5}"/>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74D2A82-D69E-C15C-E96B-165C1E38950A}"/>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7/7/2024</a:t>
            </a:fld>
            <a:endParaRPr lang="en-US"/>
          </a:p>
        </p:txBody>
      </p:sp>
      <p:sp>
        <p:nvSpPr>
          <p:cNvPr id="5" name="Footer Placeholder 4">
            <a:extLst>
              <a:ext uri="{FF2B5EF4-FFF2-40B4-BE49-F238E27FC236}">
                <a16:creationId xmlns:a16="http://schemas.microsoft.com/office/drawing/2014/main" id="{98C909DE-1E80-3B97-8482-E6BA0D3A614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D5BD32-6095-80A7-C6D4-1050B80D0220}"/>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1556257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BB17-D89F-A8EF-D1E5-C15A9BBC5DB2}"/>
              </a:ext>
            </a:extLst>
          </p:cNvPr>
          <p:cNvSpPr>
            <a:spLocks noGrp="1"/>
          </p:cNvSpPr>
          <p:nvPr>
            <p:ph type="title"/>
          </p:nvPr>
        </p:nvSpPr>
        <p:spPr>
          <a:xfrm>
            <a:off x="628650" y="365126"/>
            <a:ext cx="78867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9E28BC9-0541-B383-53A9-AF06289ABC25}"/>
              </a:ext>
            </a:extLst>
          </p:cNvPr>
          <p:cNvSpPr>
            <a:spLocks noGrp="1"/>
          </p:cNvSpPr>
          <p:nvPr>
            <p:ph sz="half" idx="1"/>
          </p:nvPr>
        </p:nvSpPr>
        <p:spPr>
          <a:xfrm>
            <a:off x="628650" y="1825625"/>
            <a:ext cx="38862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A0EF33F-80AB-882D-2956-4298552F70EF}"/>
              </a:ext>
            </a:extLst>
          </p:cNvPr>
          <p:cNvSpPr>
            <a:spLocks noGrp="1"/>
          </p:cNvSpPr>
          <p:nvPr>
            <p:ph sz="half" idx="2"/>
          </p:nvPr>
        </p:nvSpPr>
        <p:spPr>
          <a:xfrm>
            <a:off x="4629150" y="1825625"/>
            <a:ext cx="38862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AAFA887-9370-ADBC-E5AE-C159A14C067E}"/>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7/7/2024</a:t>
            </a:fld>
            <a:endParaRPr lang="en-US"/>
          </a:p>
        </p:txBody>
      </p:sp>
      <p:sp>
        <p:nvSpPr>
          <p:cNvPr id="6" name="Footer Placeholder 5">
            <a:extLst>
              <a:ext uri="{FF2B5EF4-FFF2-40B4-BE49-F238E27FC236}">
                <a16:creationId xmlns:a16="http://schemas.microsoft.com/office/drawing/2014/main" id="{00275DFF-0128-A272-79BD-3F4D326A2B92}"/>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5E0DC87-2765-07C4-8E42-1CF0B982D8A9}"/>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2492759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6B44F-4DA1-614E-E6DB-262323BC9100}"/>
              </a:ext>
            </a:extLst>
          </p:cNvPr>
          <p:cNvSpPr>
            <a:spLocks noGrp="1"/>
          </p:cNvSpPr>
          <p:nvPr>
            <p:ph type="title"/>
          </p:nvPr>
        </p:nvSpPr>
        <p:spPr>
          <a:xfrm>
            <a:off x="629841" y="365126"/>
            <a:ext cx="78867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071EB06-4FA4-FDDB-9B9F-DADDCF84C341}"/>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0E00652B-0D01-2AC4-7365-FC81CCD4285D}"/>
              </a:ext>
            </a:extLst>
          </p:cNvPr>
          <p:cNvSpPr>
            <a:spLocks noGrp="1"/>
          </p:cNvSpPr>
          <p:nvPr>
            <p:ph sz="half" idx="2"/>
          </p:nvPr>
        </p:nvSpPr>
        <p:spPr>
          <a:xfrm>
            <a:off x="629842" y="2505075"/>
            <a:ext cx="3868340"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D521AFA-810C-49A8-D47F-17105F3237AD}"/>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B624C6F7-09FE-5CCB-F013-1A06538C252F}"/>
              </a:ext>
            </a:extLst>
          </p:cNvPr>
          <p:cNvSpPr>
            <a:spLocks noGrp="1"/>
          </p:cNvSpPr>
          <p:nvPr>
            <p:ph sz="quarter" idx="4"/>
          </p:nvPr>
        </p:nvSpPr>
        <p:spPr>
          <a:xfrm>
            <a:off x="4629150" y="2505075"/>
            <a:ext cx="3887391"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24FDE5D-F844-15C9-90D1-AB957A464CE6}"/>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7/7/2024</a:t>
            </a:fld>
            <a:endParaRPr lang="en-US"/>
          </a:p>
        </p:txBody>
      </p:sp>
      <p:sp>
        <p:nvSpPr>
          <p:cNvPr id="8" name="Footer Placeholder 7">
            <a:extLst>
              <a:ext uri="{FF2B5EF4-FFF2-40B4-BE49-F238E27FC236}">
                <a16:creationId xmlns:a16="http://schemas.microsoft.com/office/drawing/2014/main" id="{BC4DA582-1DD2-A0D4-9950-7D27D0D55B6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B8B1A85-01E2-2877-92A5-D678EFB36AD1}"/>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3651591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7EA7C-85F9-EB24-C24A-55768A05FEB9}"/>
              </a:ext>
            </a:extLst>
          </p:cNvPr>
          <p:cNvSpPr>
            <a:spLocks noGrp="1"/>
          </p:cNvSpPr>
          <p:nvPr>
            <p:ph type="title"/>
          </p:nvPr>
        </p:nvSpPr>
        <p:spPr>
          <a:xfrm>
            <a:off x="628650" y="365126"/>
            <a:ext cx="78867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13C61FA-A017-25E5-2F6E-EB3B05C14109}"/>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7/7/2024</a:t>
            </a:fld>
            <a:endParaRPr lang="en-US"/>
          </a:p>
        </p:txBody>
      </p:sp>
      <p:sp>
        <p:nvSpPr>
          <p:cNvPr id="4" name="Footer Placeholder 3">
            <a:extLst>
              <a:ext uri="{FF2B5EF4-FFF2-40B4-BE49-F238E27FC236}">
                <a16:creationId xmlns:a16="http://schemas.microsoft.com/office/drawing/2014/main" id="{3D1211CF-7CAA-82C4-E429-F295D9B210D0}"/>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8485995-C103-5061-C60C-38612008B0D7}"/>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205540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wmf"/><Relationship Id="rId5" Type="http://schemas.openxmlformats.org/officeDocument/2006/relationships/image" Target="../media/image1.w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5.jp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a:t>Click to edit Master Headline</a:t>
            </a:r>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a:solidFill>
                  <a:schemeClr val="tx1">
                    <a:lumMod val="75000"/>
                    <a:lumOff val="25000"/>
                  </a:schemeClr>
                </a:solidFill>
                <a:latin typeface="Arial" charset="0"/>
              </a:rPr>
              <a:t>Click to edit Master Sub-header</a:t>
            </a:r>
          </a:p>
        </p:txBody>
      </p:sp>
      <p:sp>
        <p:nvSpPr>
          <p:cNvPr id="6"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a:p>
        </p:txBody>
      </p:sp>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49935" y="6365971"/>
            <a:ext cx="1062263" cy="304133"/>
          </a:xfrm>
          <a:prstGeom prst="rect">
            <a:avLst/>
          </a:prstGeom>
        </p:spPr>
      </p:pic>
      <p:cxnSp>
        <p:nvCxnSpPr>
          <p:cNvPr id="7" name="Straight Connector 6"/>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8" r:id="rId1"/>
    <p:sldLayoutId id="2147483666" r:id="rId2"/>
    <p:sldLayoutId id="2147483667" r:id="rId3"/>
  </p:sldLayoutIdLst>
  <p:hf hdr="0" ftr="0" dt="0"/>
  <p:txStyles>
    <p:title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6"/>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pos="5488" userDrawn="1">
          <p15:clr>
            <a:srgbClr val="F26B43"/>
          </p15:clr>
        </p15:guide>
        <p15:guide id="4" orient="horz" pos="4201" userDrawn="1">
          <p15:clr>
            <a:srgbClr val="F26B43"/>
          </p15:clr>
        </p15:guide>
        <p15:guide id="5" orient="horz" pos="663" userDrawn="1">
          <p15:clr>
            <a:srgbClr val="F26B43"/>
          </p15:clr>
        </p15:guide>
        <p15:guide id="6" orient="horz" pos="1162" userDrawn="1">
          <p15:clr>
            <a:srgbClr val="F26B43"/>
          </p15:clr>
        </p15:guide>
        <p15:guide id="7" orient="horz" pos="38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up of a computer screen&#10;&#10;Description automatically generated">
            <a:extLst>
              <a:ext uri="{FF2B5EF4-FFF2-40B4-BE49-F238E27FC236}">
                <a16:creationId xmlns:a16="http://schemas.microsoft.com/office/drawing/2014/main" id="{44A6E8A6-896D-9BD6-607E-F17D2163FDB1}"/>
              </a:ext>
            </a:extLst>
          </p:cNvPr>
          <p:cNvPicPr>
            <a:picLocks noChangeAspect="1"/>
          </p:cNvPicPr>
          <p:nvPr userDrawn="1"/>
        </p:nvPicPr>
        <p:blipFill>
          <a:blip r:embed="rId13"/>
          <a:stretch>
            <a:fillRect/>
          </a:stretch>
        </p:blipFill>
        <p:spPr>
          <a:xfrm>
            <a:off x="0" y="0"/>
            <a:ext cx="9135174" cy="6858000"/>
          </a:xfrm>
          <a:prstGeom prst="rect">
            <a:avLst/>
          </a:prstGeom>
        </p:spPr>
      </p:pic>
    </p:spTree>
    <p:extLst>
      <p:ext uri="{BB962C8B-B14F-4D97-AF65-F5344CB8AC3E}">
        <p14:creationId xmlns:p14="http://schemas.microsoft.com/office/powerpoint/2010/main" val="321966609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ars.gov.za/gen-dc-20-a01-collection-information-statemen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sars.gov.za/individuals/how-do-i-pay/efiling-payments-credit-push/"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ars.gov.za/individuals/how-do-i-pay/make-a-paymen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sars.gov.za/gen-paym-01-g01-sars-payment-rules-external-guid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contactus@sars.gov.z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ars.gov.za/gen-dc-20-g03-deferral-of-payment-arrangements-on-efiling-external-guid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175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980728"/>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lang="en-ZA" sz="3200" dirty="0">
                <a:latin typeface="+mn-lt"/>
              </a:rPr>
              <a:t>Process for Deferral of Payment Arrangements</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5" name="Text Placeholder 4">
            <a:extLst>
              <a:ext uri="{FF2B5EF4-FFF2-40B4-BE49-F238E27FC236}">
                <a16:creationId xmlns:a16="http://schemas.microsoft.com/office/drawing/2014/main" id="{8033CAEF-4E92-9FFB-1F92-3A4F09A6E912}"/>
              </a:ext>
            </a:extLst>
          </p:cNvPr>
          <p:cNvSpPr>
            <a:spLocks noGrp="1"/>
          </p:cNvSpPr>
          <p:nvPr>
            <p:ph type="body" idx="1"/>
          </p:nvPr>
        </p:nvSpPr>
        <p:spPr>
          <a:xfrm>
            <a:off x="311700" y="1151399"/>
            <a:ext cx="8520600" cy="4976023"/>
          </a:xfrm>
        </p:spPr>
        <p:txBody>
          <a:bodyPr/>
          <a:lstStyle/>
          <a:p>
            <a:pPr marL="370205" marR="0" lvl="0" indent="-285750" algn="just" defTabSz="914400" rtl="0" eaLnBrk="1" fontAlgn="auto" latinLnBrk="0" hangingPunct="1">
              <a:lnSpc>
                <a:spcPct val="150000"/>
              </a:lnSpc>
              <a:spcBef>
                <a:spcPts val="0"/>
              </a:spcBef>
              <a:spcAft>
                <a:spcPts val="0"/>
              </a:spcAft>
              <a:buClrTx/>
              <a:buSzTx/>
              <a:buFont typeface="Arial"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a:cs typeface="Arial"/>
              </a:rPr>
              <a:t>All deferred arrangement requests must be in writing if submitted to debt management or done via </a:t>
            </a:r>
            <a:r>
              <a:rPr kumimoji="0" lang="en-US" sz="1800" b="0" i="0" u="none" strike="noStrike" kern="1200" cap="none" spc="0" normalizeH="0" baseline="0" noProof="0" dirty="0" err="1">
                <a:ln>
                  <a:noFill/>
                </a:ln>
                <a:solidFill>
                  <a:prstClr val="black"/>
                </a:solidFill>
                <a:effectLst/>
                <a:uLnTx/>
                <a:uFillTx/>
                <a:latin typeface="Arial"/>
                <a:cs typeface="Arial"/>
              </a:rPr>
              <a:t>eFiling</a:t>
            </a:r>
            <a:r>
              <a:rPr kumimoji="0" lang="en-US" sz="1800" b="0" i="0" u="none" strike="noStrike" kern="1200" cap="none" spc="0" normalizeH="0" baseline="0" noProof="0" dirty="0">
                <a:ln>
                  <a:noFill/>
                </a:ln>
                <a:solidFill>
                  <a:prstClr val="black"/>
                </a:solidFill>
                <a:effectLst/>
                <a:uLnTx/>
                <a:uFillTx/>
                <a:latin typeface="Arial"/>
                <a:cs typeface="Arial"/>
              </a:rPr>
              <a:t> platform</a:t>
            </a:r>
            <a:r>
              <a:rPr lang="en-US" sz="1800" dirty="0">
                <a:solidFill>
                  <a:prstClr val="black"/>
                </a:solidFill>
                <a:latin typeface="Arial"/>
                <a:cs typeface="Arial"/>
              </a:rPr>
              <a:t>.</a:t>
            </a:r>
            <a:endParaRPr lang="en-US" dirty="0">
              <a:solidFill>
                <a:prstClr val="black"/>
              </a:solidFill>
              <a:ea typeface="+mn-ea"/>
              <a:cs typeface="+mn-cs"/>
            </a:endParaRPr>
          </a:p>
          <a:p>
            <a:pPr marL="370205" indent="-285750" algn="just">
              <a:lnSpc>
                <a:spcPct val="150000"/>
              </a:lnSpc>
              <a:buSzTx/>
              <a:buFont typeface="Arial" panose="05000000000000000000" pitchFamily="2" charset="2"/>
              <a:buChar char="•"/>
              <a:defRPr/>
            </a:pPr>
            <a:r>
              <a:rPr lang="en-US" sz="1800" dirty="0">
                <a:solidFill>
                  <a:prstClr val="black"/>
                </a:solidFill>
                <a:latin typeface="Arial"/>
                <a:cs typeface="Arial"/>
              </a:rPr>
              <a:t>Deferral of payment</a:t>
            </a:r>
            <a:r>
              <a:rPr kumimoji="0" lang="en-US" sz="1800" b="0" i="0" u="none" strike="noStrike" kern="1200" cap="none" spc="0" normalizeH="0" baseline="0" noProof="0" dirty="0">
                <a:ln>
                  <a:noFill/>
                </a:ln>
                <a:solidFill>
                  <a:prstClr val="black"/>
                </a:solidFill>
                <a:effectLst/>
                <a:uLnTx/>
                <a:uFillTx/>
                <a:latin typeface="Arial"/>
                <a:cs typeface="Arial"/>
              </a:rPr>
              <a:t> arrangements that can be considered without any supporting </a:t>
            </a:r>
            <a:r>
              <a:rPr lang="en-US" sz="1800" dirty="0">
                <a:solidFill>
                  <a:prstClr val="black"/>
                </a:solidFill>
                <a:latin typeface="Arial"/>
                <a:cs typeface="Arial"/>
              </a:rPr>
              <a:t>document</a:t>
            </a:r>
            <a:r>
              <a:rPr kumimoji="0" lang="en-US" sz="1800" b="0" i="0" u="none" strike="noStrike" kern="1200" cap="none" spc="0" normalizeH="0" baseline="0" noProof="0" dirty="0">
                <a:ln>
                  <a:noFill/>
                </a:ln>
                <a:solidFill>
                  <a:prstClr val="black"/>
                </a:solidFill>
                <a:effectLst/>
                <a:uLnTx/>
                <a:uFillTx/>
                <a:latin typeface="Arial"/>
                <a:cs typeface="Arial"/>
              </a:rPr>
              <a:t>:</a:t>
            </a:r>
            <a:endParaRPr lang="en-US" sz="1800" b="0" i="0" u="none" strike="noStrike" kern="1200" cap="none" spc="0" normalizeH="0" baseline="0" noProof="0" dirty="0">
              <a:ln>
                <a:noFill/>
              </a:ln>
              <a:solidFill>
                <a:prstClr val="black"/>
              </a:solidFill>
              <a:effectLst/>
              <a:uLnTx/>
              <a:uFillTx/>
              <a:latin typeface="Arial"/>
              <a:cs typeface="Arial"/>
            </a:endParaRPr>
          </a:p>
          <a:p>
            <a:pPr marL="685800" lvl="1" indent="-285750" algn="just">
              <a:lnSpc>
                <a:spcPct val="150000"/>
              </a:lnSpc>
              <a:spcBef>
                <a:spcPts val="0"/>
              </a:spcBef>
              <a:buSzTx/>
              <a:buFont typeface="Courier New" panose="05000000000000000000" pitchFamily="2" charset="2"/>
              <a:buChar char="o"/>
              <a:defRPr/>
            </a:pPr>
            <a:r>
              <a:rPr lang="en-US" sz="1800" dirty="0">
                <a:solidFill>
                  <a:prstClr val="black"/>
                </a:solidFill>
                <a:latin typeface="Arial"/>
                <a:cs typeface="Arial"/>
              </a:rPr>
              <a:t>requests</a:t>
            </a:r>
            <a:r>
              <a:rPr kumimoji="0" lang="en-US" sz="1800" b="0" i="0" u="none" strike="noStrike" kern="1200" cap="none" spc="0" normalizeH="0" baseline="0" noProof="0" dirty="0">
                <a:ln>
                  <a:noFill/>
                </a:ln>
                <a:solidFill>
                  <a:prstClr val="black"/>
                </a:solidFill>
                <a:effectLst/>
                <a:uLnTx/>
                <a:uFillTx/>
                <a:latin typeface="Arial"/>
                <a:cs typeface="Arial"/>
              </a:rPr>
              <a:t> up to 11 months and value not exceeding R100 000</a:t>
            </a:r>
            <a:r>
              <a:rPr lang="en-US" sz="1800" dirty="0">
                <a:solidFill>
                  <a:prstClr val="black"/>
                </a:solidFill>
                <a:latin typeface="Arial"/>
                <a:cs typeface="Arial"/>
              </a:rPr>
              <a:t>, and </a:t>
            </a:r>
            <a:endParaRPr lang="en-US" sz="1800" b="0" i="0" u="none" strike="noStrike" kern="1200" cap="none" spc="0" normalizeH="0" baseline="0" noProof="0" dirty="0">
              <a:ln>
                <a:noFill/>
              </a:ln>
              <a:solidFill>
                <a:prstClr val="black"/>
              </a:solidFill>
              <a:effectLst/>
              <a:uLnTx/>
              <a:uFillTx/>
              <a:cs typeface="Arial"/>
            </a:endParaRPr>
          </a:p>
          <a:p>
            <a:pPr marL="685800" marR="0" lvl="1" indent="-285750" algn="just" defTabSz="914400" rtl="0" eaLnBrk="1" fontAlgn="auto" latinLnBrk="0" hangingPunct="1">
              <a:lnSpc>
                <a:spcPct val="150000"/>
              </a:lnSpc>
              <a:spcBef>
                <a:spcPts val="0"/>
              </a:spcBef>
              <a:spcAft>
                <a:spcPts val="0"/>
              </a:spcAft>
              <a:buClrTx/>
              <a:buSzTx/>
              <a:buFont typeface="Courier New" panose="05000000000000000000" pitchFamily="2" charset="2"/>
              <a:buChar char="o"/>
              <a:tabLst/>
              <a:defRPr/>
            </a:pPr>
            <a:r>
              <a:rPr lang="en-US" sz="1800" dirty="0">
                <a:solidFill>
                  <a:prstClr val="black"/>
                </a:solidFill>
                <a:latin typeface="Arial"/>
                <a:cs typeface="Arial"/>
              </a:rPr>
              <a:t>requests</a:t>
            </a:r>
            <a:r>
              <a:rPr kumimoji="0" lang="en-US" sz="1800" b="0" i="0" u="none" strike="noStrike" kern="1200" cap="none" spc="0" normalizeH="0" baseline="0" noProof="0" dirty="0">
                <a:ln>
                  <a:noFill/>
                </a:ln>
                <a:solidFill>
                  <a:prstClr val="black"/>
                </a:solidFill>
                <a:effectLst/>
                <a:uLnTx/>
                <a:uFillTx/>
                <a:latin typeface="Arial"/>
                <a:cs typeface="Arial"/>
              </a:rPr>
              <a:t> up to 6 months and value not exceeding R5 million</a:t>
            </a:r>
            <a:r>
              <a:rPr lang="en-US" sz="1800" dirty="0">
                <a:solidFill>
                  <a:prstClr val="black"/>
                </a:solidFill>
                <a:latin typeface="Arial"/>
                <a:cs typeface="Arial"/>
              </a:rPr>
              <a:t>.</a:t>
            </a:r>
            <a:endParaRPr lang="en-US" sz="1800" b="0" i="0" u="none" strike="noStrike" kern="1200" cap="none" spc="0" normalizeH="0" baseline="0" noProof="0" dirty="0">
              <a:ln>
                <a:noFill/>
              </a:ln>
              <a:solidFill>
                <a:prstClr val="black"/>
              </a:solidFill>
              <a:effectLst/>
              <a:uLnTx/>
              <a:uFillTx/>
              <a:latin typeface="Arial"/>
              <a:cs typeface="Arial"/>
            </a:endParaRPr>
          </a:p>
          <a:p>
            <a:pPr marL="342900" indent="-258445" algn="just">
              <a:lnSpc>
                <a:spcPct val="150000"/>
              </a:lnSpc>
              <a:buSzTx/>
              <a:buFont typeface="Arial" panose="05000000000000000000" pitchFamily="2" charset="2"/>
              <a:buChar char="•"/>
              <a:defRPr/>
            </a:pPr>
            <a:r>
              <a:rPr lang="en-US" sz="1800" dirty="0">
                <a:solidFill>
                  <a:prstClr val="black"/>
                </a:solidFill>
                <a:latin typeface="Arial"/>
                <a:cs typeface="Arial"/>
              </a:rPr>
              <a:t>Deferral of payment</a:t>
            </a:r>
            <a:r>
              <a:rPr kumimoji="0" lang="en-US" sz="1800" b="0" i="0" u="none" strike="noStrike" kern="1200" cap="none" spc="0" normalizeH="0" baseline="0" noProof="0" dirty="0">
                <a:ln>
                  <a:noFill/>
                </a:ln>
                <a:solidFill>
                  <a:prstClr val="black"/>
                </a:solidFill>
                <a:effectLst/>
                <a:uLnTx/>
                <a:uFillTx/>
                <a:latin typeface="Arial"/>
                <a:cs typeface="Arial"/>
              </a:rPr>
              <a:t> arrangements </a:t>
            </a:r>
            <a:r>
              <a:rPr lang="en-US" sz="1800" dirty="0">
                <a:solidFill>
                  <a:prstClr val="black"/>
                </a:solidFill>
                <a:latin typeface="Arial"/>
                <a:cs typeface="Arial"/>
              </a:rPr>
              <a:t>that</a:t>
            </a:r>
            <a:r>
              <a:rPr kumimoji="0" lang="en-US" sz="1800" b="0" i="0" u="none" strike="noStrike" kern="1200" cap="none" spc="0" normalizeH="0" baseline="0" noProof="0" dirty="0">
                <a:ln>
                  <a:noFill/>
                </a:ln>
                <a:solidFill>
                  <a:prstClr val="black"/>
                </a:solidFill>
                <a:effectLst/>
                <a:uLnTx/>
                <a:uFillTx/>
                <a:latin typeface="Arial"/>
                <a:cs typeface="Arial"/>
              </a:rPr>
              <a:t> </a:t>
            </a:r>
            <a:r>
              <a:rPr lang="en-US" sz="1800" dirty="0">
                <a:solidFill>
                  <a:prstClr val="black"/>
                </a:solidFill>
                <a:latin typeface="Arial"/>
                <a:cs typeface="Arial"/>
              </a:rPr>
              <a:t>require</a:t>
            </a:r>
            <a:r>
              <a:rPr kumimoji="0" lang="en-US" sz="1800" b="0" i="0" u="none" strike="noStrike" kern="1200" cap="none" spc="0" normalizeH="0" baseline="0" noProof="0" dirty="0">
                <a:ln>
                  <a:noFill/>
                </a:ln>
                <a:solidFill>
                  <a:prstClr val="black"/>
                </a:solidFill>
                <a:effectLst/>
                <a:uLnTx/>
                <a:uFillTx/>
                <a:latin typeface="Arial"/>
                <a:cs typeface="Arial"/>
              </a:rPr>
              <a:t> supporting documents:</a:t>
            </a:r>
            <a:endParaRPr lang="en-US" sz="1800" b="0" i="0" u="none" strike="noStrike" kern="1200" cap="none" spc="0" normalizeH="0" baseline="0" noProof="0" dirty="0">
              <a:ln>
                <a:noFill/>
              </a:ln>
              <a:solidFill>
                <a:prstClr val="black"/>
              </a:solidFill>
              <a:effectLst/>
              <a:uLnTx/>
              <a:uFillTx/>
              <a:latin typeface="Arial"/>
              <a:cs typeface="Arial"/>
            </a:endParaRPr>
          </a:p>
          <a:p>
            <a:pPr marL="685800" lvl="1" indent="-285750" algn="just">
              <a:lnSpc>
                <a:spcPct val="150000"/>
              </a:lnSpc>
              <a:spcBef>
                <a:spcPts val="0"/>
              </a:spcBef>
              <a:buSzTx/>
              <a:buFont typeface="Courier New" panose="05000000000000000000" pitchFamily="2" charset="2"/>
              <a:buChar char="o"/>
              <a:defRPr/>
            </a:pPr>
            <a:r>
              <a:rPr lang="en-US" sz="1800" dirty="0">
                <a:solidFill>
                  <a:prstClr val="black"/>
                </a:solidFill>
                <a:latin typeface="Arial"/>
                <a:cs typeface="Arial"/>
              </a:rPr>
              <a:t>requests</a:t>
            </a:r>
            <a:r>
              <a:rPr kumimoji="0" lang="en-US" sz="1800" b="0" i="0" u="none" strike="noStrike" kern="1200" cap="none" spc="0" normalizeH="0" baseline="0" noProof="0" dirty="0">
                <a:ln>
                  <a:noFill/>
                </a:ln>
                <a:solidFill>
                  <a:prstClr val="black"/>
                </a:solidFill>
                <a:effectLst/>
                <a:uLnTx/>
                <a:uFillTx/>
                <a:latin typeface="Arial"/>
                <a:cs typeface="Arial"/>
              </a:rPr>
              <a:t> longer than 11 months and not exceeding R100 000</a:t>
            </a:r>
            <a:r>
              <a:rPr lang="en-US" sz="1800" dirty="0">
                <a:solidFill>
                  <a:prstClr val="black"/>
                </a:solidFill>
                <a:latin typeface="Arial"/>
                <a:cs typeface="Arial"/>
              </a:rPr>
              <a:t>, </a:t>
            </a:r>
            <a:endParaRPr lang="en-US" sz="1800" b="0" i="0" u="none" strike="noStrike" kern="1200" cap="none" spc="0" normalizeH="0" baseline="0" noProof="0" dirty="0">
              <a:ln>
                <a:noFill/>
              </a:ln>
              <a:solidFill>
                <a:prstClr val="black"/>
              </a:solidFill>
              <a:effectLst/>
              <a:uLnTx/>
              <a:uFillTx/>
              <a:latin typeface="Arial"/>
              <a:cs typeface="Arial"/>
            </a:endParaRPr>
          </a:p>
          <a:p>
            <a:pPr marL="685800" lvl="1" indent="-285750" algn="just">
              <a:lnSpc>
                <a:spcPct val="150000"/>
              </a:lnSpc>
              <a:spcBef>
                <a:spcPts val="0"/>
              </a:spcBef>
              <a:buSzTx/>
              <a:buFont typeface="Courier New" panose="05000000000000000000" pitchFamily="2" charset="2"/>
              <a:buChar char="o"/>
              <a:defRPr/>
            </a:pPr>
            <a:r>
              <a:rPr lang="en-US" sz="1800" dirty="0">
                <a:solidFill>
                  <a:prstClr val="black"/>
                </a:solidFill>
                <a:latin typeface="Arial"/>
                <a:cs typeface="Arial"/>
              </a:rPr>
              <a:t>requests</a:t>
            </a:r>
            <a:r>
              <a:rPr kumimoji="0" lang="en-US" sz="1800" b="0" i="0" u="none" strike="noStrike" kern="1200" cap="none" spc="0" normalizeH="0" baseline="0" noProof="0" dirty="0">
                <a:ln>
                  <a:noFill/>
                </a:ln>
                <a:solidFill>
                  <a:prstClr val="black"/>
                </a:solidFill>
                <a:effectLst/>
                <a:uLnTx/>
                <a:uFillTx/>
                <a:latin typeface="Arial"/>
                <a:cs typeface="Arial"/>
              </a:rPr>
              <a:t> longer than 6 months and not exceeding R5 million</a:t>
            </a:r>
            <a:r>
              <a:rPr lang="en-US" sz="1800" dirty="0">
                <a:solidFill>
                  <a:prstClr val="black"/>
                </a:solidFill>
                <a:latin typeface="Arial"/>
                <a:cs typeface="Arial"/>
              </a:rPr>
              <a:t>, and</a:t>
            </a:r>
            <a:endParaRPr lang="en-US" sz="1800" b="0" i="0" u="none" strike="noStrike" kern="1200" cap="none" spc="0" normalizeH="0" baseline="0" noProof="0" dirty="0">
              <a:ln>
                <a:noFill/>
              </a:ln>
              <a:solidFill>
                <a:prstClr val="black"/>
              </a:solidFill>
              <a:effectLst/>
              <a:uLnTx/>
              <a:uFillTx/>
              <a:latin typeface="Arial"/>
              <a:cs typeface="Arial"/>
            </a:endParaRPr>
          </a:p>
          <a:p>
            <a:pPr marL="685800" lvl="1" indent="-285750" algn="just">
              <a:lnSpc>
                <a:spcPct val="150000"/>
              </a:lnSpc>
              <a:spcBef>
                <a:spcPts val="0"/>
              </a:spcBef>
              <a:buSzTx/>
              <a:buFont typeface="Courier New" panose="05000000000000000000" pitchFamily="2" charset="2"/>
              <a:buChar char="o"/>
              <a:defRPr/>
            </a:pPr>
            <a:r>
              <a:rPr kumimoji="0" lang="en-US" sz="1800" b="0" i="0" u="none" strike="noStrike" kern="1200" cap="none" spc="0" normalizeH="0" baseline="0" noProof="0" dirty="0">
                <a:ln>
                  <a:noFill/>
                </a:ln>
                <a:solidFill>
                  <a:prstClr val="black"/>
                </a:solidFill>
                <a:effectLst/>
                <a:uLnTx/>
                <a:uFillTx/>
                <a:latin typeface="Arial"/>
                <a:cs typeface="Arial"/>
              </a:rPr>
              <a:t>requests exceeding R5 million irrespective </a:t>
            </a:r>
            <a:r>
              <a:rPr lang="en-US" sz="1800" dirty="0">
                <a:solidFill>
                  <a:prstClr val="black"/>
                </a:solidFill>
                <a:latin typeface="Arial"/>
                <a:cs typeface="Arial"/>
              </a:rPr>
              <a:t>of the</a:t>
            </a:r>
            <a:r>
              <a:rPr kumimoji="0" lang="en-US" sz="1800" b="0" i="0" u="none" strike="noStrike" kern="1200" cap="none" spc="0" normalizeH="0" baseline="0" noProof="0" dirty="0">
                <a:ln>
                  <a:noFill/>
                </a:ln>
                <a:solidFill>
                  <a:prstClr val="black"/>
                </a:solidFill>
                <a:effectLst/>
                <a:uLnTx/>
                <a:uFillTx/>
                <a:latin typeface="Arial"/>
                <a:cs typeface="Arial"/>
              </a:rPr>
              <a:t> period</a:t>
            </a:r>
            <a:r>
              <a:rPr lang="en-US" sz="1800" dirty="0">
                <a:solidFill>
                  <a:prstClr val="black"/>
                </a:solidFill>
                <a:latin typeface="Arial"/>
                <a:cs typeface="Arial"/>
              </a:rPr>
              <a:t>.</a:t>
            </a:r>
            <a:endParaRPr lang="en-US" sz="1800" b="0" i="0" u="none" strike="noStrike" kern="1200" cap="none" spc="0" normalizeH="0" baseline="0" noProof="0" dirty="0">
              <a:ln>
                <a:noFill/>
              </a:ln>
              <a:solidFill>
                <a:prstClr val="black"/>
              </a:solidFill>
              <a:effectLst/>
              <a:uLnTx/>
              <a:uFillTx/>
              <a:latin typeface="Arial"/>
              <a:cs typeface="Arial"/>
            </a:endParaRPr>
          </a:p>
        </p:txBody>
      </p:sp>
    </p:spTree>
    <p:extLst>
      <p:ext uri="{BB962C8B-B14F-4D97-AF65-F5344CB8AC3E}">
        <p14:creationId xmlns:p14="http://schemas.microsoft.com/office/powerpoint/2010/main" val="2011000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501"/>
            <a:ext cx="9144000" cy="648238"/>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lang="en-ZA" sz="3200" dirty="0">
                <a:latin typeface="+mn-lt"/>
              </a:rPr>
              <a:t>Process for Compromise Requests</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5" name="Text Placeholder 4">
            <a:extLst>
              <a:ext uri="{FF2B5EF4-FFF2-40B4-BE49-F238E27FC236}">
                <a16:creationId xmlns:a16="http://schemas.microsoft.com/office/drawing/2014/main" id="{8033CAEF-4E92-9FFB-1F92-3A4F09A6E912}"/>
              </a:ext>
            </a:extLst>
          </p:cNvPr>
          <p:cNvSpPr>
            <a:spLocks noGrp="1"/>
          </p:cNvSpPr>
          <p:nvPr>
            <p:ph type="body" idx="1"/>
          </p:nvPr>
        </p:nvSpPr>
        <p:spPr>
          <a:xfrm>
            <a:off x="122548" y="645737"/>
            <a:ext cx="8738688" cy="5512147"/>
          </a:xfrm>
        </p:spPr>
        <p:txBody>
          <a:bodyPr/>
          <a:lstStyle/>
          <a:p>
            <a:pPr marL="356870" indent="-356870" algn="just">
              <a:lnSpc>
                <a:spcPct val="100000"/>
              </a:lnSpc>
              <a:buFont typeface="Arial" panose="05000000000000000000" pitchFamily="2" charset="2"/>
              <a:buChar char="•"/>
            </a:pPr>
            <a:r>
              <a:rPr lang="en-US" sz="1400" dirty="0">
                <a:solidFill>
                  <a:schemeClr val="tx1"/>
                </a:solidFill>
                <a:latin typeface="+mn-lt"/>
                <a:cs typeface="Arial" panose="020B0604020202020204"/>
              </a:rPr>
              <a:t>A request by a debtor for a tax debt to be ‘compromised’ must be in writing, signed by the debtor and be supported by a detailed statement setting out: </a:t>
            </a:r>
            <a:r>
              <a:rPr lang="en-US" sz="1400" i="1" dirty="0">
                <a:solidFill>
                  <a:schemeClr val="tx1"/>
                </a:solidFill>
                <a:latin typeface="+mn-lt"/>
                <a:cs typeface="Arial" panose="020B0604020202020204"/>
              </a:rPr>
              <a:t>(Clink the link to access the form</a:t>
            </a:r>
            <a:r>
              <a:rPr lang="en-US" sz="1200" i="1" dirty="0">
                <a:solidFill>
                  <a:srgbClr val="333333"/>
                </a:solidFill>
                <a:latin typeface="-apple-system"/>
                <a:cs typeface="Arial" panose="020B0604020202020204"/>
              </a:rPr>
              <a:t> </a:t>
            </a:r>
            <a:r>
              <a:rPr lang="en-US" sz="1200" i="1" dirty="0">
                <a:solidFill>
                  <a:srgbClr val="333333"/>
                </a:solidFill>
                <a:latin typeface="+mj-lt"/>
                <a:hlinkClick r:id="rId3"/>
              </a:rPr>
              <a:t>Collection Information Statement (CIS).</a:t>
            </a:r>
            <a:r>
              <a:rPr lang="en-US" sz="1200" i="1" dirty="0">
                <a:solidFill>
                  <a:srgbClr val="333333"/>
                </a:solidFill>
                <a:latin typeface="+mj-lt"/>
              </a:rPr>
              <a:t>)</a:t>
            </a:r>
            <a:endParaRPr lang="en-US" sz="1400" i="1" strike="sngStrike" dirty="0">
              <a:solidFill>
                <a:srgbClr val="FF0000"/>
              </a:solidFill>
              <a:latin typeface="+mj-lt"/>
              <a:cs typeface="Arial" panose="020B0604020202020204"/>
            </a:endParaRPr>
          </a:p>
          <a:p>
            <a:pPr marL="685800" lvl="1" indent="-342900" algn="just">
              <a:lnSpc>
                <a:spcPct val="100000"/>
              </a:lnSpc>
              <a:buSzPts val="1800"/>
              <a:buFont typeface="Courier New" panose="05000000000000000000" pitchFamily="2" charset="2"/>
              <a:buChar char="o"/>
            </a:pPr>
            <a:r>
              <a:rPr lang="en-US" sz="1400" dirty="0">
                <a:solidFill>
                  <a:schemeClr val="tx1">
                    <a:lumMod val="95000"/>
                    <a:lumOff val="5000"/>
                  </a:schemeClr>
                </a:solidFill>
                <a:latin typeface="+mn-lt"/>
                <a:cs typeface="Arial" panose="020B0604020202020204"/>
              </a:rPr>
              <a:t>the assets and liabilities of the debtor reflecting their current fair market value,</a:t>
            </a:r>
            <a:endParaRPr lang="en-US" sz="1400" strike="sngStrike" dirty="0">
              <a:solidFill>
                <a:schemeClr val="tx1">
                  <a:lumMod val="95000"/>
                  <a:lumOff val="5000"/>
                </a:schemeClr>
              </a:solidFill>
              <a:latin typeface="+mn-lt"/>
              <a:cs typeface="Arial" panose="020B0604020202020204"/>
            </a:endParaRPr>
          </a:p>
          <a:p>
            <a:pPr marL="685800" lvl="1" indent="-342900" algn="just">
              <a:lnSpc>
                <a:spcPct val="100000"/>
              </a:lnSpc>
              <a:buSzPts val="1800"/>
              <a:buFont typeface="Courier New" panose="05000000000000000000" pitchFamily="2" charset="2"/>
              <a:buChar char="o"/>
            </a:pPr>
            <a:r>
              <a:rPr lang="en-US" sz="1400" dirty="0">
                <a:solidFill>
                  <a:schemeClr val="tx1">
                    <a:lumMod val="95000"/>
                    <a:lumOff val="5000"/>
                  </a:schemeClr>
                </a:solidFill>
                <a:latin typeface="+mn-lt"/>
                <a:cs typeface="Arial" panose="020B0604020202020204"/>
              </a:rPr>
              <a:t>the amounts received by or accrued to, and expenditure incurred by, the debtor during the 12 months immediately preceding the request,</a:t>
            </a:r>
            <a:endParaRPr lang="en-US" sz="1400" strike="sngStrike" dirty="0">
              <a:solidFill>
                <a:schemeClr val="tx1">
                  <a:lumMod val="95000"/>
                  <a:lumOff val="5000"/>
                </a:schemeClr>
              </a:solidFill>
              <a:latin typeface="+mn-lt"/>
              <a:cs typeface="Arial" panose="020B0604020202020204"/>
            </a:endParaRPr>
          </a:p>
          <a:p>
            <a:pPr marL="685800" lvl="1" indent="-342900" algn="just">
              <a:lnSpc>
                <a:spcPct val="100000"/>
              </a:lnSpc>
              <a:buSzPts val="1800"/>
              <a:buFont typeface="Courier New" panose="05000000000000000000" pitchFamily="2" charset="2"/>
              <a:buChar char="o"/>
            </a:pPr>
            <a:r>
              <a:rPr lang="en-US" sz="1400" dirty="0">
                <a:solidFill>
                  <a:schemeClr val="tx1">
                    <a:lumMod val="95000"/>
                    <a:lumOff val="5000"/>
                  </a:schemeClr>
                </a:solidFill>
                <a:latin typeface="+mn-lt"/>
                <a:cs typeface="Arial" panose="020B0604020202020204"/>
              </a:rPr>
              <a:t>the assets which have been disposed of in the preceding three years, or such longer period as a senior SARS official deems appropriate, together with their value, the consideration received or accrued, the identity of the person who acquired the ‘assets’ and the relationship between the debtor and the person who acquired the assets, if any,</a:t>
            </a:r>
            <a:endParaRPr lang="en-US" sz="1400" strike="sngStrike" dirty="0">
              <a:solidFill>
                <a:schemeClr val="tx1">
                  <a:lumMod val="95000"/>
                  <a:lumOff val="5000"/>
                </a:schemeClr>
              </a:solidFill>
              <a:latin typeface="+mn-lt"/>
              <a:cs typeface="Arial" panose="020B0604020202020204"/>
            </a:endParaRPr>
          </a:p>
          <a:p>
            <a:pPr marL="685800" lvl="1" indent="-342900" algn="just">
              <a:lnSpc>
                <a:spcPct val="100000"/>
              </a:lnSpc>
              <a:buSzPts val="1800"/>
              <a:buFont typeface="Courier New" panose="05000000000000000000" pitchFamily="2" charset="2"/>
              <a:buChar char="o"/>
            </a:pPr>
            <a:r>
              <a:rPr lang="en-US" sz="1400" dirty="0">
                <a:solidFill>
                  <a:schemeClr val="tx1">
                    <a:lumMod val="95000"/>
                    <a:lumOff val="5000"/>
                  </a:schemeClr>
                </a:solidFill>
                <a:latin typeface="+mn-lt"/>
                <a:cs typeface="Arial" panose="020B0604020202020204"/>
              </a:rPr>
              <a:t>the debtor’s future interests in any ‘assets’, whether certain or contingent or subject to the exercise of a discretionary power by another person,</a:t>
            </a:r>
            <a:endParaRPr lang="en-US" sz="1400" strike="sngStrike" dirty="0">
              <a:solidFill>
                <a:schemeClr val="tx1">
                  <a:lumMod val="95000"/>
                  <a:lumOff val="5000"/>
                </a:schemeClr>
              </a:solidFill>
              <a:latin typeface="+mn-lt"/>
              <a:cs typeface="Arial" panose="020B0604020202020204"/>
            </a:endParaRPr>
          </a:p>
          <a:p>
            <a:pPr marL="685800" lvl="1" indent="-342900" algn="just">
              <a:lnSpc>
                <a:spcPct val="100000"/>
              </a:lnSpc>
              <a:buSzPts val="1800"/>
              <a:buFont typeface="Courier New" panose="05000000000000000000" pitchFamily="2" charset="2"/>
              <a:buChar char="o"/>
            </a:pPr>
            <a:r>
              <a:rPr lang="en-US" sz="1400" dirty="0">
                <a:solidFill>
                  <a:schemeClr val="tx1">
                    <a:lumMod val="95000"/>
                    <a:lumOff val="5000"/>
                  </a:schemeClr>
                </a:solidFill>
                <a:latin typeface="+mn-lt"/>
                <a:cs typeface="Arial" panose="020B0604020202020204"/>
              </a:rPr>
              <a:t>the assets over which the debtor, either alone or with other persons, has a direct or indirect power of appointment or disposal, whether as trustee or otherwise,</a:t>
            </a:r>
            <a:endParaRPr lang="en-US" sz="1400" strike="sngStrike" dirty="0">
              <a:solidFill>
                <a:schemeClr val="tx1">
                  <a:lumMod val="95000"/>
                  <a:lumOff val="5000"/>
                </a:schemeClr>
              </a:solidFill>
              <a:latin typeface="+mn-lt"/>
              <a:cs typeface="Arial" panose="020B0604020202020204"/>
            </a:endParaRPr>
          </a:p>
          <a:p>
            <a:pPr marL="685800" lvl="1" indent="-342900" algn="just">
              <a:lnSpc>
                <a:spcPct val="100000"/>
              </a:lnSpc>
              <a:buSzPts val="1800"/>
              <a:buFont typeface="Courier New" panose="05000000000000000000" pitchFamily="2" charset="2"/>
              <a:buChar char="o"/>
            </a:pPr>
            <a:r>
              <a:rPr lang="en-US" sz="1400" dirty="0">
                <a:solidFill>
                  <a:schemeClr val="tx1">
                    <a:lumMod val="95000"/>
                    <a:lumOff val="5000"/>
                  </a:schemeClr>
                </a:solidFill>
                <a:latin typeface="+mn-lt"/>
                <a:cs typeface="Arial" panose="020B0604020202020204"/>
              </a:rPr>
              <a:t>details of any connected person in relation to that debtor,</a:t>
            </a:r>
            <a:endParaRPr lang="en-US" sz="1400" strike="sngStrike" dirty="0">
              <a:solidFill>
                <a:schemeClr val="tx1">
                  <a:lumMod val="95000"/>
                  <a:lumOff val="5000"/>
                </a:schemeClr>
              </a:solidFill>
              <a:latin typeface="+mn-lt"/>
              <a:cs typeface="Arial" panose="020B0604020202020204"/>
            </a:endParaRPr>
          </a:p>
          <a:p>
            <a:pPr marL="685800" lvl="1" indent="-342900" algn="just">
              <a:lnSpc>
                <a:spcPct val="100000"/>
              </a:lnSpc>
              <a:buSzPts val="1800"/>
              <a:buFont typeface="Courier New" panose="05000000000000000000" pitchFamily="2" charset="2"/>
              <a:buChar char="o"/>
            </a:pPr>
            <a:r>
              <a:rPr lang="en-US" sz="1400" dirty="0">
                <a:solidFill>
                  <a:schemeClr val="tx1">
                    <a:lumMod val="95000"/>
                    <a:lumOff val="5000"/>
                  </a:schemeClr>
                </a:solidFill>
                <a:latin typeface="+mn-lt"/>
                <a:cs typeface="Arial" panose="020B0604020202020204"/>
              </a:rPr>
              <a:t>debtor’s present sources and level of income and the anticipated sources and level of income for the next three years, with an outline of the debtor’s financial plans for the future, and</a:t>
            </a:r>
            <a:endParaRPr lang="en-US" sz="1400" strike="sngStrike" dirty="0">
              <a:solidFill>
                <a:schemeClr val="tx1">
                  <a:lumMod val="95000"/>
                  <a:lumOff val="5000"/>
                </a:schemeClr>
              </a:solidFill>
              <a:latin typeface="+mn-lt"/>
              <a:cs typeface="Arial" panose="020B0604020202020204"/>
            </a:endParaRPr>
          </a:p>
          <a:p>
            <a:pPr marL="685800" lvl="1" indent="-342900" algn="just">
              <a:lnSpc>
                <a:spcPct val="100000"/>
              </a:lnSpc>
              <a:buSzPts val="1800"/>
              <a:buFont typeface="Courier New" panose="05000000000000000000" pitchFamily="2" charset="2"/>
              <a:buChar char="o"/>
            </a:pPr>
            <a:r>
              <a:rPr lang="en-US" sz="1400" dirty="0">
                <a:solidFill>
                  <a:schemeClr val="tx1">
                    <a:lumMod val="95000"/>
                    <a:lumOff val="5000"/>
                  </a:schemeClr>
                </a:solidFill>
                <a:latin typeface="+mn-lt"/>
                <a:cs typeface="Arial" panose="020B0604020202020204"/>
              </a:rPr>
              <a:t>the debtor’s reasons for seeking a compromise.</a:t>
            </a:r>
            <a:endParaRPr lang="en-US" sz="1400" strike="sngStrike" dirty="0">
              <a:solidFill>
                <a:schemeClr val="tx1">
                  <a:lumMod val="95000"/>
                  <a:lumOff val="5000"/>
                </a:schemeClr>
              </a:solidFill>
              <a:latin typeface="+mn-lt"/>
              <a:cs typeface="Arial" panose="020B0604020202020204"/>
            </a:endParaRPr>
          </a:p>
          <a:p>
            <a:pPr marL="496570" lvl="1" indent="0" algn="just">
              <a:lnSpc>
                <a:spcPct val="150000"/>
              </a:lnSpc>
              <a:buSzPts val="1800"/>
              <a:buNone/>
            </a:pPr>
            <a:endParaRPr lang="en-US" sz="1800" dirty="0">
              <a:solidFill>
                <a:schemeClr val="tx1"/>
              </a:solidFill>
              <a:latin typeface="+mn-lt"/>
              <a:cs typeface="Arial" panose="020B0604020202020204"/>
            </a:endParaRPr>
          </a:p>
        </p:txBody>
      </p:sp>
    </p:spTree>
    <p:extLst>
      <p:ext uri="{BB962C8B-B14F-4D97-AF65-F5344CB8AC3E}">
        <p14:creationId xmlns:p14="http://schemas.microsoft.com/office/powerpoint/2010/main" val="4064341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980728"/>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lang="en-ZA" sz="3200">
                <a:latin typeface="+mn-lt"/>
              </a:rPr>
              <a:t>Process for Compromise Requests</a:t>
            </a:r>
            <a:endParaRPr kumimoji="0" lang="en-ZA" sz="3200" b="1" i="0" u="none" strike="noStrike" kern="1200" cap="none" spc="0" normalizeH="0" baseline="0" noProof="0">
              <a:ln>
                <a:noFill/>
              </a:ln>
              <a:solidFill>
                <a:prstClr val="white"/>
              </a:solidFill>
              <a:effectLst/>
              <a:uLnTx/>
              <a:uFillTx/>
              <a:latin typeface="+mn-lt"/>
              <a:ea typeface="+mj-ea"/>
              <a:cs typeface="+mj-cs"/>
            </a:endParaRPr>
          </a:p>
        </p:txBody>
      </p:sp>
      <p:sp>
        <p:nvSpPr>
          <p:cNvPr id="5" name="Text Placeholder 4">
            <a:extLst>
              <a:ext uri="{FF2B5EF4-FFF2-40B4-BE49-F238E27FC236}">
                <a16:creationId xmlns:a16="http://schemas.microsoft.com/office/drawing/2014/main" id="{8033CAEF-4E92-9FFB-1F92-3A4F09A6E912}"/>
              </a:ext>
            </a:extLst>
          </p:cNvPr>
          <p:cNvSpPr>
            <a:spLocks noGrp="1"/>
          </p:cNvSpPr>
          <p:nvPr>
            <p:ph type="body" idx="1"/>
          </p:nvPr>
        </p:nvSpPr>
        <p:spPr>
          <a:xfrm>
            <a:off x="311700" y="970192"/>
            <a:ext cx="8520600" cy="5157230"/>
          </a:xfrm>
        </p:spPr>
        <p:txBody>
          <a:bodyPr/>
          <a:lstStyle/>
          <a:p>
            <a:pPr marL="342900" lvl="1" indent="-342900" algn="just">
              <a:lnSpc>
                <a:spcPct val="100000"/>
              </a:lnSpc>
              <a:buSzPts val="1800"/>
              <a:buFont typeface="Arial"/>
              <a:buChar char="•"/>
            </a:pPr>
            <a:r>
              <a:rPr lang="en-US" sz="1800" dirty="0">
                <a:solidFill>
                  <a:schemeClr val="tx1"/>
                </a:solidFill>
                <a:latin typeface="+mn-lt"/>
                <a:cs typeface="Arial" panose="020B0604020202020204"/>
              </a:rPr>
              <a:t>The request for a compromise must be accompanied by the evidence supporting the debtor’s claims for not being able to make payment of the full amount of the tax debt.</a:t>
            </a:r>
            <a:endParaRPr lang="en-US" sz="1800" strike="sngStrike" dirty="0">
              <a:solidFill>
                <a:schemeClr val="tx1"/>
              </a:solidFill>
              <a:latin typeface="+mn-lt"/>
              <a:cs typeface="Arial" panose="020B0604020202020204"/>
            </a:endParaRPr>
          </a:p>
          <a:p>
            <a:pPr marL="342900" lvl="1" indent="-342900" algn="just">
              <a:lnSpc>
                <a:spcPct val="100000"/>
              </a:lnSpc>
              <a:buSzPts val="1800"/>
              <a:buFont typeface="Arial"/>
              <a:buChar char="•"/>
            </a:pPr>
            <a:r>
              <a:rPr lang="en-US" sz="1800" dirty="0">
                <a:solidFill>
                  <a:schemeClr val="tx1"/>
                </a:solidFill>
                <a:latin typeface="+mn-lt"/>
                <a:cs typeface="Arial" panose="020B0604020202020204"/>
              </a:rPr>
              <a:t>The debtor must warrant that the information provided in the application is accurate and complete.</a:t>
            </a:r>
            <a:endParaRPr lang="en-US" sz="1800" strike="sngStrike" dirty="0">
              <a:solidFill>
                <a:schemeClr val="tx1"/>
              </a:solidFill>
              <a:latin typeface="+mn-lt"/>
              <a:cs typeface="Arial" panose="020B0604020202020204"/>
            </a:endParaRPr>
          </a:p>
        </p:txBody>
      </p:sp>
    </p:spTree>
    <p:extLst>
      <p:ext uri="{BB962C8B-B14F-4D97-AF65-F5344CB8AC3E}">
        <p14:creationId xmlns:p14="http://schemas.microsoft.com/office/powerpoint/2010/main" val="1120373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980728"/>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a:defRPr/>
            </a:pPr>
            <a:r>
              <a:rPr lang="en-ZA" sz="3200">
                <a:latin typeface="+mn-lt"/>
              </a:rPr>
              <a:t>Enforcement Action - Third Party Appointments  to Collect Debt</a:t>
            </a:r>
            <a:endParaRPr kumimoji="0" lang="en-ZA" sz="3200" b="1" i="0" u="none" strike="noStrike" kern="1200" cap="none" spc="0" normalizeH="0" baseline="0" noProof="0">
              <a:ln>
                <a:noFill/>
              </a:ln>
              <a:solidFill>
                <a:prstClr val="white"/>
              </a:solidFill>
              <a:effectLst/>
              <a:uLnTx/>
              <a:uFillTx/>
              <a:latin typeface="+mn-lt"/>
              <a:ea typeface="+mj-ea"/>
              <a:cs typeface="+mj-cs"/>
            </a:endParaRPr>
          </a:p>
        </p:txBody>
      </p:sp>
      <p:sp>
        <p:nvSpPr>
          <p:cNvPr id="5" name="Text Placeholder 4">
            <a:extLst>
              <a:ext uri="{FF2B5EF4-FFF2-40B4-BE49-F238E27FC236}">
                <a16:creationId xmlns:a16="http://schemas.microsoft.com/office/drawing/2014/main" id="{8033CAEF-4E92-9FFB-1F92-3A4F09A6E912}"/>
              </a:ext>
            </a:extLst>
          </p:cNvPr>
          <p:cNvSpPr>
            <a:spLocks noGrp="1"/>
          </p:cNvSpPr>
          <p:nvPr>
            <p:ph type="body" idx="1"/>
          </p:nvPr>
        </p:nvSpPr>
        <p:spPr>
          <a:xfrm>
            <a:off x="311700" y="997070"/>
            <a:ext cx="8520600" cy="4976023"/>
          </a:xfrm>
        </p:spPr>
        <p:txBody>
          <a:bodyPr/>
          <a:lstStyle/>
          <a:p>
            <a:pPr marL="342900" algn="just" fontAlgn="base">
              <a:lnSpc>
                <a:spcPct val="150000"/>
              </a:lnSpc>
              <a:buFont typeface="Arial" panose="05000000000000000000" pitchFamily="2" charset="2"/>
              <a:buChar char="•"/>
            </a:pPr>
            <a:r>
              <a:rPr lang="en-US" sz="1400" b="0" i="0" dirty="0">
                <a:solidFill>
                  <a:schemeClr val="tx1">
                    <a:lumMod val="95000"/>
                    <a:lumOff val="5000"/>
                  </a:schemeClr>
                </a:solidFill>
                <a:effectLst/>
                <a:latin typeface="+mn-lt"/>
              </a:rPr>
              <a:t>If a taxpayer has outstanding tax </a:t>
            </a:r>
            <a:r>
              <a:rPr lang="en-US" sz="1400" dirty="0">
                <a:solidFill>
                  <a:schemeClr val="tx1">
                    <a:lumMod val="95000"/>
                    <a:lumOff val="5000"/>
                  </a:schemeClr>
                </a:solidFill>
                <a:latin typeface="+mn-lt"/>
              </a:rPr>
              <a:t>debt, including</a:t>
            </a:r>
            <a:r>
              <a:rPr lang="en-US" sz="1400" b="0" i="0" dirty="0">
                <a:solidFill>
                  <a:schemeClr val="tx1">
                    <a:lumMod val="95000"/>
                    <a:lumOff val="5000"/>
                  </a:schemeClr>
                </a:solidFill>
                <a:effectLst/>
                <a:latin typeface="+mn-lt"/>
              </a:rPr>
              <a:t> penalties</a:t>
            </a:r>
            <a:r>
              <a:rPr lang="en-US" sz="1400" dirty="0">
                <a:solidFill>
                  <a:schemeClr val="tx1">
                    <a:lumMod val="95000"/>
                    <a:lumOff val="5000"/>
                  </a:schemeClr>
                </a:solidFill>
                <a:latin typeface="+mn-lt"/>
              </a:rPr>
              <a:t>,</a:t>
            </a:r>
            <a:r>
              <a:rPr lang="en-US" sz="1400" b="0" i="0" dirty="0">
                <a:solidFill>
                  <a:schemeClr val="tx1">
                    <a:lumMod val="95000"/>
                    <a:lumOff val="5000"/>
                  </a:schemeClr>
                </a:solidFill>
                <a:effectLst/>
                <a:latin typeface="+mn-lt"/>
              </a:rPr>
              <a:t> </a:t>
            </a:r>
            <a:r>
              <a:rPr lang="en-US" sz="1400" dirty="0">
                <a:solidFill>
                  <a:schemeClr val="tx1">
                    <a:lumMod val="95000"/>
                    <a:lumOff val="5000"/>
                  </a:schemeClr>
                </a:solidFill>
                <a:latin typeface="+mn-lt"/>
              </a:rPr>
              <a:t>section 179 of the</a:t>
            </a:r>
            <a:r>
              <a:rPr lang="en-US" sz="1400" b="0" i="0" dirty="0">
                <a:solidFill>
                  <a:schemeClr val="tx1">
                    <a:lumMod val="95000"/>
                    <a:lumOff val="5000"/>
                  </a:schemeClr>
                </a:solidFill>
                <a:effectLst/>
                <a:latin typeface="+mn-lt"/>
              </a:rPr>
              <a:t> </a:t>
            </a:r>
            <a:r>
              <a:rPr lang="en-US" sz="1400" dirty="0">
                <a:solidFill>
                  <a:schemeClr val="tx1">
                    <a:lumMod val="95000"/>
                    <a:lumOff val="5000"/>
                  </a:schemeClr>
                </a:solidFill>
                <a:latin typeface="+mn-lt"/>
              </a:rPr>
              <a:t>TA ACT</a:t>
            </a:r>
            <a:r>
              <a:rPr lang="en-US" sz="1400" b="0" i="0" dirty="0">
                <a:solidFill>
                  <a:schemeClr val="tx1">
                    <a:lumMod val="95000"/>
                    <a:lumOff val="5000"/>
                  </a:schemeClr>
                </a:solidFill>
                <a:effectLst/>
                <a:latin typeface="+mn-lt"/>
              </a:rPr>
              <a:t> empowers the Commissioner for the South African Revenue Service (SARS) to appoint a third party to recover money held by third parties on behalf of the taxpayer, or owed by the third party to the taxpayer. Third parties </a:t>
            </a:r>
            <a:r>
              <a:rPr lang="en-US" sz="1400" dirty="0">
                <a:solidFill>
                  <a:schemeClr val="tx1">
                    <a:lumMod val="95000"/>
                    <a:lumOff val="5000"/>
                  </a:schemeClr>
                </a:solidFill>
                <a:latin typeface="+mn-lt"/>
              </a:rPr>
              <a:t>include but not are limited to </a:t>
            </a:r>
            <a:r>
              <a:rPr lang="en-US" sz="1400" b="0" i="0" dirty="0">
                <a:solidFill>
                  <a:schemeClr val="tx1">
                    <a:lumMod val="95000"/>
                    <a:lumOff val="5000"/>
                  </a:schemeClr>
                </a:solidFill>
                <a:effectLst/>
                <a:latin typeface="+mn-lt"/>
              </a:rPr>
              <a:t>an employer or a </a:t>
            </a:r>
            <a:r>
              <a:rPr lang="en-US" sz="1400" dirty="0">
                <a:solidFill>
                  <a:schemeClr val="tx1">
                    <a:lumMod val="95000"/>
                    <a:lumOff val="5000"/>
                  </a:schemeClr>
                </a:solidFill>
                <a:latin typeface="+mn-lt"/>
              </a:rPr>
              <a:t>bank</a:t>
            </a:r>
            <a:r>
              <a:rPr lang="en-US" sz="1400" b="0" i="0" dirty="0">
                <a:solidFill>
                  <a:schemeClr val="tx1">
                    <a:lumMod val="95000"/>
                    <a:lumOff val="5000"/>
                  </a:schemeClr>
                </a:solidFill>
                <a:effectLst/>
                <a:latin typeface="+mn-lt"/>
              </a:rPr>
              <a:t>.</a:t>
            </a:r>
            <a:endParaRPr lang="en-US" sz="1400" dirty="0">
              <a:solidFill>
                <a:schemeClr val="tx1">
                  <a:lumMod val="95000"/>
                  <a:lumOff val="5000"/>
                </a:schemeClr>
              </a:solidFill>
              <a:cs typeface="Arial" charset="0"/>
            </a:endParaRPr>
          </a:p>
          <a:p>
            <a:pPr marL="342900" algn="just" fontAlgn="base">
              <a:lnSpc>
                <a:spcPct val="150000"/>
              </a:lnSpc>
              <a:buFont typeface="Arial" panose="05000000000000000000" pitchFamily="2" charset="2"/>
              <a:buChar char="•"/>
            </a:pPr>
            <a:r>
              <a:rPr lang="en-US" sz="1400" b="0" i="0" dirty="0">
                <a:solidFill>
                  <a:schemeClr val="tx1">
                    <a:lumMod val="95000"/>
                    <a:lumOff val="5000"/>
                  </a:schemeClr>
                </a:solidFill>
                <a:effectLst/>
                <a:latin typeface="+mn-lt"/>
              </a:rPr>
              <a:t>The </a:t>
            </a:r>
            <a:r>
              <a:rPr lang="en-US" sz="1400" dirty="0">
                <a:solidFill>
                  <a:schemeClr val="tx1">
                    <a:lumMod val="95000"/>
                    <a:lumOff val="5000"/>
                  </a:schemeClr>
                </a:solidFill>
                <a:latin typeface="+mn-lt"/>
              </a:rPr>
              <a:t>third party</a:t>
            </a:r>
            <a:r>
              <a:rPr lang="en-US" sz="1400" b="0" i="0" dirty="0">
                <a:solidFill>
                  <a:schemeClr val="tx1">
                    <a:lumMod val="95000"/>
                    <a:lumOff val="5000"/>
                  </a:schemeClr>
                </a:solidFill>
                <a:effectLst/>
                <a:latin typeface="+mn-lt"/>
              </a:rPr>
              <a:t> </a:t>
            </a:r>
            <a:r>
              <a:rPr lang="en-US" sz="1400" dirty="0">
                <a:solidFill>
                  <a:schemeClr val="tx1">
                    <a:lumMod val="95000"/>
                    <a:lumOff val="5000"/>
                  </a:schemeClr>
                </a:solidFill>
                <a:latin typeface="+mn-lt"/>
              </a:rPr>
              <a:t>appointment</a:t>
            </a:r>
            <a:r>
              <a:rPr lang="en-US" sz="1400" b="0" i="0" dirty="0">
                <a:solidFill>
                  <a:schemeClr val="tx1">
                    <a:lumMod val="95000"/>
                    <a:lumOff val="5000"/>
                  </a:schemeClr>
                </a:solidFill>
                <a:effectLst/>
                <a:latin typeface="+mn-lt"/>
              </a:rPr>
              <a:t> process involves the appointment of a third party (employer, bank or any other person who has the management, custody or control of any income, monies or property of the taxpayer.) to collect any outstanding taxes including administrative penalty amounts from a taxpayer. The third party is responsible to pay the relevant amount to SARS on the taxpayer’s behalf.</a:t>
            </a:r>
            <a:endParaRPr lang="en-US" sz="1400" b="0" i="0" dirty="0">
              <a:solidFill>
                <a:schemeClr val="tx1">
                  <a:lumMod val="95000"/>
                  <a:lumOff val="5000"/>
                </a:schemeClr>
              </a:solidFill>
              <a:effectLst/>
              <a:latin typeface="+mn-lt"/>
              <a:cs typeface="Arial" panose="020B0604020202020204"/>
            </a:endParaRPr>
          </a:p>
          <a:p>
            <a:pPr marL="342900" algn="just" fontAlgn="base">
              <a:lnSpc>
                <a:spcPct val="150000"/>
              </a:lnSpc>
              <a:buFont typeface="Arial" panose="05000000000000000000" pitchFamily="2" charset="2"/>
              <a:buChar char="•"/>
            </a:pPr>
            <a:r>
              <a:rPr lang="en-US" sz="1400" b="0" i="0" dirty="0">
                <a:solidFill>
                  <a:schemeClr val="tx1">
                    <a:lumMod val="95000"/>
                    <a:lumOff val="5000"/>
                  </a:schemeClr>
                </a:solidFill>
                <a:effectLst/>
                <a:latin typeface="+mn-lt"/>
              </a:rPr>
              <a:t>This means that if the taxpayer does not respond to any of the notices or demands informing them of outstanding tax debts, SARS may appoint the employer or any other third party who holds money on the taxpayer’s behalf or owes the taxpayer money, including salary, wages and other types of remuneration, to pay the outstanding amounts to SARS.</a:t>
            </a:r>
            <a:endParaRPr lang="en-US" sz="1400" b="0" i="0" dirty="0">
              <a:solidFill>
                <a:schemeClr val="tx1">
                  <a:lumMod val="95000"/>
                  <a:lumOff val="5000"/>
                </a:schemeClr>
              </a:solidFill>
              <a:effectLst/>
              <a:latin typeface="+mn-lt"/>
              <a:cs typeface="Arial" panose="020B0604020202020204"/>
            </a:endParaRPr>
          </a:p>
          <a:p>
            <a:pPr marL="342900" algn="just" fontAlgn="base">
              <a:lnSpc>
                <a:spcPct val="150000"/>
              </a:lnSpc>
              <a:buFont typeface="Arial" panose="05000000000000000000" pitchFamily="2" charset="2"/>
              <a:buChar char="•"/>
            </a:pPr>
            <a:r>
              <a:rPr lang="en-US" sz="1400" b="0" i="0" dirty="0">
                <a:solidFill>
                  <a:schemeClr val="tx1">
                    <a:lumMod val="95000"/>
                    <a:lumOff val="5000"/>
                  </a:schemeClr>
                </a:solidFill>
                <a:effectLst/>
                <a:latin typeface="+mn-lt"/>
              </a:rPr>
              <a:t>Failure by a third party appointment to act may lead to that third party being held personally liable for the tax debt and can also be found guilty of an offence.</a:t>
            </a:r>
            <a:r>
              <a:rPr lang="en-US" sz="1400" dirty="0">
                <a:solidFill>
                  <a:schemeClr val="tx1">
                    <a:lumMod val="95000"/>
                    <a:lumOff val="5000"/>
                  </a:schemeClr>
                </a:solidFill>
                <a:latin typeface="+mn-lt"/>
              </a:rPr>
              <a:t> </a:t>
            </a:r>
            <a:endParaRPr lang="en-US" sz="1400" b="0" i="0" dirty="0">
              <a:solidFill>
                <a:schemeClr val="tx1">
                  <a:lumMod val="95000"/>
                  <a:lumOff val="5000"/>
                </a:schemeClr>
              </a:solidFill>
              <a:effectLst/>
              <a:latin typeface="Arial"/>
              <a:cs typeface="Arial"/>
            </a:endParaRPr>
          </a:p>
        </p:txBody>
      </p:sp>
    </p:spTree>
    <p:extLst>
      <p:ext uri="{BB962C8B-B14F-4D97-AF65-F5344CB8AC3E}">
        <p14:creationId xmlns:p14="http://schemas.microsoft.com/office/powerpoint/2010/main" val="2145343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63609"/>
            <a:ext cx="9144000" cy="127344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a:defRPr/>
            </a:pPr>
            <a:r>
              <a:rPr lang="en-ZA" sz="3200">
                <a:latin typeface="+mn-lt"/>
              </a:rPr>
              <a:t>Enforcement Action - Third Party Appointments  to Collect Debt</a:t>
            </a:r>
            <a:endParaRPr lang="en-ZA" sz="3200" b="0">
              <a:solidFill>
                <a:srgbClr val="000000"/>
              </a:solidFill>
              <a:latin typeface="+mn-lt"/>
              <a:cs typeface="Arial"/>
            </a:endParaRPr>
          </a:p>
        </p:txBody>
      </p:sp>
      <p:sp>
        <p:nvSpPr>
          <p:cNvPr id="5" name="Text Placeholder 4">
            <a:extLst>
              <a:ext uri="{FF2B5EF4-FFF2-40B4-BE49-F238E27FC236}">
                <a16:creationId xmlns:a16="http://schemas.microsoft.com/office/drawing/2014/main" id="{8033CAEF-4E92-9FFB-1F92-3A4F09A6E912}"/>
              </a:ext>
            </a:extLst>
          </p:cNvPr>
          <p:cNvSpPr>
            <a:spLocks noGrp="1"/>
          </p:cNvSpPr>
          <p:nvPr>
            <p:ph type="body" idx="1"/>
          </p:nvPr>
        </p:nvSpPr>
        <p:spPr>
          <a:xfrm>
            <a:off x="173752" y="1309054"/>
            <a:ext cx="8520600" cy="4914193"/>
          </a:xfrm>
        </p:spPr>
        <p:txBody>
          <a:bodyPr/>
          <a:lstStyle/>
          <a:p>
            <a:pPr marL="353695" indent="-353695" algn="just">
              <a:spcBef>
                <a:spcPts val="600"/>
              </a:spcBef>
              <a:spcAft>
                <a:spcPts val="600"/>
              </a:spcAft>
              <a:buFont typeface="Arial" panose="05000000000000000000" pitchFamily="2" charset="2"/>
              <a:buChar char="•"/>
            </a:pPr>
            <a:r>
              <a:rPr lang="en-US" sz="1600" dirty="0">
                <a:solidFill>
                  <a:schemeClr val="tx1"/>
                </a:solidFill>
                <a:latin typeface="Arial"/>
                <a:cs typeface="Arial"/>
              </a:rPr>
              <a:t>In order for SARS to appoint a third party, the following steps would have been taken:</a:t>
            </a:r>
          </a:p>
          <a:p>
            <a:pPr marL="628650" lvl="1" indent="-285750">
              <a:lnSpc>
                <a:spcPct val="100000"/>
              </a:lnSpc>
              <a:spcBef>
                <a:spcPts val="600"/>
              </a:spcBef>
              <a:spcAft>
                <a:spcPts val="600"/>
              </a:spcAft>
              <a:buFont typeface="Courier New" panose="05000000000000000000" pitchFamily="2" charset="2"/>
              <a:buChar char="o"/>
            </a:pPr>
            <a:r>
              <a:rPr lang="en-US" sz="1600" dirty="0">
                <a:solidFill>
                  <a:schemeClr val="tx1"/>
                </a:solidFill>
                <a:latin typeface="Arial"/>
                <a:cs typeface="Arial"/>
              </a:rPr>
              <a:t>taxpayer engagement,</a:t>
            </a:r>
            <a:endParaRPr lang="en-US" sz="1600" dirty="0">
              <a:solidFill>
                <a:schemeClr val="tx1"/>
              </a:solidFill>
              <a:cs typeface="Arial" charset="0"/>
            </a:endParaRPr>
          </a:p>
          <a:p>
            <a:pPr marL="628650" lvl="1" indent="-285750" algn="just">
              <a:lnSpc>
                <a:spcPct val="100000"/>
              </a:lnSpc>
              <a:spcBef>
                <a:spcPts val="600"/>
              </a:spcBef>
              <a:spcAft>
                <a:spcPts val="600"/>
              </a:spcAft>
              <a:buFont typeface="Courier New" panose="05000000000000000000" pitchFamily="2" charset="2"/>
              <a:buChar char="o"/>
            </a:pPr>
            <a:r>
              <a:rPr lang="en-US" sz="1600" dirty="0">
                <a:solidFill>
                  <a:schemeClr val="tx1"/>
                </a:solidFill>
                <a:latin typeface="Arial"/>
                <a:cs typeface="Arial"/>
              </a:rPr>
              <a:t>final demand which grants the taxpayer 10 working days to make payment or contact SARS to make deferral of payment arrangements. If the taxpayer does not do the above, then the third party appointment will be issued.</a:t>
            </a:r>
          </a:p>
          <a:p>
            <a:pPr marL="628650" lvl="1" indent="-285750" algn="just">
              <a:lnSpc>
                <a:spcPct val="100000"/>
              </a:lnSpc>
              <a:spcBef>
                <a:spcPts val="600"/>
              </a:spcBef>
              <a:spcAft>
                <a:spcPts val="600"/>
              </a:spcAft>
              <a:buFont typeface="Courier New" panose="05000000000000000000" pitchFamily="2" charset="2"/>
              <a:buChar char="o"/>
            </a:pPr>
            <a:r>
              <a:rPr lang="en-US" sz="1600" dirty="0">
                <a:solidFill>
                  <a:schemeClr val="tx1"/>
                </a:solidFill>
                <a:latin typeface="Arial"/>
                <a:cs typeface="Arial"/>
              </a:rPr>
              <a:t>A taxpayer can within 5 days after a third party appointment was issued, request a reduction of the amount to be paid based on the basic living expenses (natural person) or serious financial hardship (non-natural person). </a:t>
            </a:r>
          </a:p>
          <a:p>
            <a:pPr marL="353695" indent="-264795" algn="just">
              <a:spcBef>
                <a:spcPts val="600"/>
              </a:spcBef>
              <a:spcAft>
                <a:spcPts val="600"/>
              </a:spcAft>
              <a:buFont typeface="Arial" panose="05000000000000000000" pitchFamily="2" charset="2"/>
              <a:buChar char="•"/>
            </a:pPr>
            <a:r>
              <a:rPr lang="en-US" sz="1600" dirty="0">
                <a:solidFill>
                  <a:schemeClr val="tx1"/>
                </a:solidFill>
                <a:latin typeface="Arial"/>
                <a:cs typeface="Arial"/>
              </a:rPr>
              <a:t>Third party appointments may be issued to: (but not limited to)</a:t>
            </a:r>
          </a:p>
          <a:p>
            <a:pPr marL="628650" lvl="1" indent="-285750" algn="just">
              <a:lnSpc>
                <a:spcPct val="100000"/>
              </a:lnSpc>
              <a:spcBef>
                <a:spcPts val="600"/>
              </a:spcBef>
              <a:spcAft>
                <a:spcPts val="600"/>
              </a:spcAft>
              <a:buFont typeface="Courier New" panose="05000000000000000000" pitchFamily="2" charset="2"/>
              <a:buChar char="o"/>
            </a:pPr>
            <a:r>
              <a:rPr lang="en-US" sz="1600" dirty="0">
                <a:solidFill>
                  <a:schemeClr val="tx1"/>
                </a:solidFill>
                <a:latin typeface="Arial"/>
                <a:cs typeface="Arial"/>
              </a:rPr>
              <a:t>banks / financial institutions, </a:t>
            </a:r>
            <a:endParaRPr lang="en-US" sz="1600" dirty="0">
              <a:solidFill>
                <a:schemeClr val="tx1"/>
              </a:solidFill>
              <a:cs typeface="Arial" charset="0"/>
            </a:endParaRPr>
          </a:p>
          <a:p>
            <a:pPr marL="628650" lvl="1" indent="-285750" algn="just">
              <a:lnSpc>
                <a:spcPct val="100000"/>
              </a:lnSpc>
              <a:spcBef>
                <a:spcPts val="600"/>
              </a:spcBef>
              <a:spcAft>
                <a:spcPts val="600"/>
              </a:spcAft>
              <a:buFont typeface="Courier New" panose="05000000000000000000" pitchFamily="2" charset="2"/>
              <a:buChar char="o"/>
            </a:pPr>
            <a:r>
              <a:rPr lang="en-US" sz="1600" dirty="0">
                <a:solidFill>
                  <a:schemeClr val="tx1"/>
                </a:solidFill>
                <a:latin typeface="Arial"/>
                <a:cs typeface="Arial"/>
              </a:rPr>
              <a:t>employers, or</a:t>
            </a:r>
            <a:endParaRPr lang="en-US" sz="1600" dirty="0">
              <a:solidFill>
                <a:schemeClr val="tx1"/>
              </a:solidFill>
              <a:cs typeface="Arial" charset="0"/>
            </a:endParaRPr>
          </a:p>
          <a:p>
            <a:pPr marL="628650" lvl="1" indent="-285750" algn="just">
              <a:lnSpc>
                <a:spcPct val="100000"/>
              </a:lnSpc>
              <a:spcBef>
                <a:spcPts val="600"/>
              </a:spcBef>
              <a:spcAft>
                <a:spcPts val="600"/>
              </a:spcAft>
              <a:buFont typeface="Courier New" panose="05000000000000000000" pitchFamily="2" charset="2"/>
              <a:buChar char="o"/>
            </a:pPr>
            <a:r>
              <a:rPr lang="en-US" sz="1600" dirty="0">
                <a:solidFill>
                  <a:schemeClr val="tx1"/>
                </a:solidFill>
                <a:latin typeface="Arial"/>
                <a:cs typeface="Arial"/>
              </a:rPr>
              <a:t>any person who owes money to the taxpayer.</a:t>
            </a:r>
            <a:endParaRPr lang="en-US" sz="1600" dirty="0">
              <a:solidFill>
                <a:schemeClr val="tx1"/>
              </a:solidFill>
              <a:cs typeface="Arial" charset="0"/>
            </a:endParaRPr>
          </a:p>
        </p:txBody>
      </p:sp>
    </p:spTree>
    <p:extLst>
      <p:ext uri="{BB962C8B-B14F-4D97-AF65-F5344CB8AC3E}">
        <p14:creationId xmlns:p14="http://schemas.microsoft.com/office/powerpoint/2010/main" val="3512510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980728"/>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a:defRPr/>
            </a:pPr>
            <a:r>
              <a:rPr lang="en-ZA" sz="3200">
                <a:latin typeface="Arial"/>
                <a:cs typeface="Arial"/>
              </a:rPr>
              <a:t>Enforcement Action – Civil Judgement and Warrant of Execution</a:t>
            </a:r>
            <a:endParaRPr lang="en-US"/>
          </a:p>
        </p:txBody>
      </p:sp>
      <p:sp>
        <p:nvSpPr>
          <p:cNvPr id="5" name="Text Placeholder 4">
            <a:extLst>
              <a:ext uri="{FF2B5EF4-FFF2-40B4-BE49-F238E27FC236}">
                <a16:creationId xmlns:a16="http://schemas.microsoft.com/office/drawing/2014/main" id="{8033CAEF-4E92-9FFB-1F92-3A4F09A6E912}"/>
              </a:ext>
            </a:extLst>
          </p:cNvPr>
          <p:cNvSpPr>
            <a:spLocks noGrp="1"/>
          </p:cNvSpPr>
          <p:nvPr>
            <p:ph type="body" idx="1"/>
          </p:nvPr>
        </p:nvSpPr>
        <p:spPr>
          <a:xfrm>
            <a:off x="311700" y="1151399"/>
            <a:ext cx="8520600" cy="4976023"/>
          </a:xfrm>
        </p:spPr>
        <p:txBody>
          <a:bodyPr/>
          <a:lstStyle/>
          <a:p>
            <a:pPr indent="-457200">
              <a:lnSpc>
                <a:spcPct val="150000"/>
              </a:lnSpc>
              <a:buSzTx/>
              <a:buFont typeface="Arial"/>
              <a:buChar char="●"/>
              <a:defRPr/>
            </a:pPr>
            <a:r>
              <a:rPr lang="en-ZA" dirty="0">
                <a:solidFill>
                  <a:prstClr val="black"/>
                </a:solidFill>
                <a:latin typeface="Arial" panose="020B0604020202020204"/>
                <a:cs typeface="Arial" panose="020B0604020202020204"/>
              </a:rPr>
              <a:t>Civil Judgement</a:t>
            </a:r>
          </a:p>
          <a:p>
            <a:pPr lvl="1" indent="-457200">
              <a:lnSpc>
                <a:spcPct val="150000"/>
              </a:lnSpc>
              <a:buSzTx/>
              <a:buFont typeface="Courier New"/>
              <a:buChar char="o"/>
              <a:defRPr/>
            </a:pPr>
            <a:r>
              <a:rPr lang="en-ZA" dirty="0">
                <a:solidFill>
                  <a:prstClr val="black"/>
                </a:solidFill>
                <a:latin typeface="Arial" panose="020B0604020202020204"/>
                <a:cs typeface="Arial" panose="020B0604020202020204"/>
              </a:rPr>
              <a:t>Section 172 of the TA Act provides that SARS may file with a competent court a certified statement.</a:t>
            </a:r>
          </a:p>
          <a:p>
            <a:pPr lvl="1" indent="-457200">
              <a:lnSpc>
                <a:spcPct val="150000"/>
              </a:lnSpc>
              <a:buSzTx/>
              <a:buFont typeface="Courier New"/>
              <a:buChar char="o"/>
              <a:defRPr/>
            </a:pPr>
            <a:r>
              <a:rPr lang="en-ZA" dirty="0">
                <a:solidFill>
                  <a:prstClr val="black"/>
                </a:solidFill>
                <a:latin typeface="Arial" panose="020B0604020202020204"/>
                <a:cs typeface="Arial" panose="020B0604020202020204"/>
              </a:rPr>
              <a:t>This statement may be filed irrespective of whether or not the tax debt is subject to an objection or appeal unless the approved period of payment suspension has not expired.</a:t>
            </a:r>
          </a:p>
          <a:p>
            <a:pPr indent="-457200">
              <a:lnSpc>
                <a:spcPct val="150000"/>
              </a:lnSpc>
              <a:buSzTx/>
              <a:buFont typeface="Arial"/>
              <a:buChar char="●"/>
              <a:defRPr/>
            </a:pPr>
            <a:r>
              <a:rPr lang="en-ZA" dirty="0">
                <a:solidFill>
                  <a:prstClr val="black"/>
                </a:solidFill>
                <a:latin typeface="Arial" panose="020B0604020202020204"/>
                <a:cs typeface="Arial" panose="020B0604020202020204"/>
              </a:rPr>
              <a:t>Warrant of Execution – SARS may attach the taxpayer's assets to recover the outstanding tax debt as specified on the civil judgement upon failure by the taxpayer to respond to the civil judgement.</a:t>
            </a:r>
          </a:p>
          <a:p>
            <a:pPr indent="-457200">
              <a:lnSpc>
                <a:spcPct val="150000"/>
              </a:lnSpc>
              <a:buSzTx/>
              <a:buFont typeface="Arial"/>
              <a:buChar char="●"/>
              <a:defRPr/>
            </a:pPr>
            <a:endParaRPr lang="en-ZA" dirty="0">
              <a:solidFill>
                <a:prstClr val="black"/>
              </a:solidFill>
              <a:latin typeface="Arial" panose="020B0604020202020204"/>
              <a:cs typeface="Arial" panose="020B0604020202020204"/>
            </a:endParaRPr>
          </a:p>
        </p:txBody>
      </p:sp>
    </p:spTree>
    <p:extLst>
      <p:ext uri="{BB962C8B-B14F-4D97-AF65-F5344CB8AC3E}">
        <p14:creationId xmlns:p14="http://schemas.microsoft.com/office/powerpoint/2010/main" val="2889280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980728"/>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a:defRPr/>
            </a:pPr>
            <a:r>
              <a:rPr lang="en-ZA" sz="3200" dirty="0">
                <a:latin typeface="Arial"/>
                <a:cs typeface="Arial"/>
              </a:rPr>
              <a:t>Section 164 of TAA – Payment of Tax pending objection or appeal</a:t>
            </a:r>
            <a:endParaRPr lang="en-US" dirty="0"/>
          </a:p>
        </p:txBody>
      </p:sp>
      <p:sp>
        <p:nvSpPr>
          <p:cNvPr id="5" name="Text Placeholder 4">
            <a:extLst>
              <a:ext uri="{FF2B5EF4-FFF2-40B4-BE49-F238E27FC236}">
                <a16:creationId xmlns:a16="http://schemas.microsoft.com/office/drawing/2014/main" id="{8033CAEF-4E92-9FFB-1F92-3A4F09A6E912}"/>
              </a:ext>
            </a:extLst>
          </p:cNvPr>
          <p:cNvSpPr>
            <a:spLocks noGrp="1"/>
          </p:cNvSpPr>
          <p:nvPr>
            <p:ph type="body" idx="1"/>
          </p:nvPr>
        </p:nvSpPr>
        <p:spPr>
          <a:xfrm>
            <a:off x="311700" y="1151399"/>
            <a:ext cx="8520600" cy="4976023"/>
          </a:xfrm>
        </p:spPr>
        <p:txBody>
          <a:bodyPr/>
          <a:lstStyle/>
          <a:p>
            <a:pPr indent="-457200">
              <a:lnSpc>
                <a:spcPct val="150000"/>
              </a:lnSpc>
              <a:buSzTx/>
              <a:buFont typeface="Arial"/>
              <a:buChar char="●"/>
              <a:defRPr/>
            </a:pPr>
            <a:r>
              <a:rPr lang="en-ZA" dirty="0">
                <a:solidFill>
                  <a:prstClr val="black"/>
                </a:solidFill>
                <a:latin typeface="Arial" panose="020B0604020202020204"/>
                <a:cs typeface="Arial" panose="020B0604020202020204"/>
              </a:rPr>
              <a:t>The obligation to pay tax and the right of SARS to receive and recover tax will not be suspended by an objection or appeal (Pay now argue later).</a:t>
            </a:r>
          </a:p>
          <a:p>
            <a:pPr indent="-457200">
              <a:lnSpc>
                <a:spcPct val="150000"/>
              </a:lnSpc>
              <a:buSzTx/>
              <a:buFont typeface="Arial"/>
              <a:buChar char="●"/>
              <a:defRPr/>
            </a:pPr>
            <a:r>
              <a:rPr lang="en-ZA" dirty="0">
                <a:solidFill>
                  <a:prstClr val="black"/>
                </a:solidFill>
                <a:latin typeface="Arial" panose="020B0604020202020204"/>
                <a:cs typeface="Arial" panose="020B0604020202020204"/>
              </a:rPr>
              <a:t>However a taxpayer may request a Senior SARS official to suspend the payment of tax or a portion thereof due under an assessment if the taxpayer dispute or intends to dispute the liability to pay the tax under Chapter 9 (dispute resolution).</a:t>
            </a:r>
          </a:p>
          <a:p>
            <a:pPr indent="-457200">
              <a:lnSpc>
                <a:spcPct val="150000"/>
              </a:lnSpc>
              <a:buSzTx/>
              <a:buFont typeface="Arial"/>
              <a:buChar char="●"/>
              <a:defRPr/>
            </a:pPr>
            <a:r>
              <a:rPr lang="en-ZA" dirty="0">
                <a:solidFill>
                  <a:prstClr val="black"/>
                </a:solidFill>
                <a:latin typeface="Arial" panose="020B0604020202020204"/>
                <a:cs typeface="Arial" panose="020B0604020202020204"/>
              </a:rPr>
              <a:t>A Senior SARS official may suspend payment of the disputed debt or a portion thereof having regard to relevant factors as per Section 164(3) a; b; c; d; and e.</a:t>
            </a:r>
          </a:p>
          <a:p>
            <a:pPr marL="0" indent="0" algn="just">
              <a:spcBef>
                <a:spcPts val="600"/>
              </a:spcBef>
              <a:spcAft>
                <a:spcPts val="600"/>
              </a:spcAft>
              <a:buNone/>
            </a:pPr>
            <a:endParaRPr lang="en-ZA" dirty="0">
              <a:solidFill>
                <a:prstClr val="black"/>
              </a:solidFill>
              <a:latin typeface="Arial" panose="020B0604020202020204"/>
              <a:cs typeface="Arial" panose="020B0604020202020204"/>
            </a:endParaRPr>
          </a:p>
        </p:txBody>
      </p:sp>
    </p:spTree>
    <p:extLst>
      <p:ext uri="{BB962C8B-B14F-4D97-AF65-F5344CB8AC3E}">
        <p14:creationId xmlns:p14="http://schemas.microsoft.com/office/powerpoint/2010/main" val="1041061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980728"/>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a:defRPr/>
            </a:pPr>
            <a:r>
              <a:rPr lang="en-ZA" sz="3200" dirty="0">
                <a:latin typeface="Arial"/>
                <a:cs typeface="Arial"/>
              </a:rPr>
              <a:t>Section 164 of TAA – Payment of Tax pending objection or appeal</a:t>
            </a:r>
            <a:endParaRPr lang="en-US" dirty="0"/>
          </a:p>
        </p:txBody>
      </p:sp>
      <p:sp>
        <p:nvSpPr>
          <p:cNvPr id="5" name="Text Placeholder 4">
            <a:extLst>
              <a:ext uri="{FF2B5EF4-FFF2-40B4-BE49-F238E27FC236}">
                <a16:creationId xmlns:a16="http://schemas.microsoft.com/office/drawing/2014/main" id="{8033CAEF-4E92-9FFB-1F92-3A4F09A6E912}"/>
              </a:ext>
            </a:extLst>
          </p:cNvPr>
          <p:cNvSpPr>
            <a:spLocks noGrp="1"/>
          </p:cNvSpPr>
          <p:nvPr>
            <p:ph type="body" idx="1"/>
          </p:nvPr>
        </p:nvSpPr>
        <p:spPr>
          <a:xfrm>
            <a:off x="311700" y="1151399"/>
            <a:ext cx="8520600" cy="4976023"/>
          </a:xfrm>
        </p:spPr>
        <p:txBody>
          <a:bodyPr/>
          <a:lstStyle/>
          <a:p>
            <a:pPr indent="-457200" algn="just">
              <a:lnSpc>
                <a:spcPct val="150000"/>
              </a:lnSpc>
              <a:buSzTx/>
              <a:buFont typeface="Arial"/>
              <a:buChar char="●"/>
              <a:defRPr/>
            </a:pPr>
            <a:r>
              <a:rPr lang="en-ZA" sz="1800" dirty="0">
                <a:solidFill>
                  <a:prstClr val="black"/>
                </a:solidFill>
                <a:latin typeface="Arial" panose="020B0604020202020204"/>
                <a:cs typeface="Arial" panose="020B0604020202020204"/>
              </a:rPr>
              <a:t>The suspension of payment will be revoked if no objection is lodged, an objection is disallowed and no appeal is lodged or an appeal is unsuccessful – Section 164(4).</a:t>
            </a:r>
          </a:p>
          <a:p>
            <a:pPr indent="-457200" algn="just">
              <a:lnSpc>
                <a:spcPct val="150000"/>
              </a:lnSpc>
              <a:buSzTx/>
              <a:buFont typeface="Arial"/>
              <a:buChar char="●"/>
              <a:defRPr/>
            </a:pPr>
            <a:r>
              <a:rPr lang="en-ZA" sz="1800">
                <a:solidFill>
                  <a:prstClr val="black"/>
                </a:solidFill>
                <a:latin typeface="Arial" panose="020B0604020202020204"/>
                <a:cs typeface="Arial" panose="020B0604020202020204"/>
              </a:rPr>
              <a:t>A request for suspension of payment can be denied or revoked ito Section </a:t>
            </a:r>
            <a:r>
              <a:rPr lang="en-ZA" sz="1800" dirty="0">
                <a:solidFill>
                  <a:prstClr val="black"/>
                </a:solidFill>
                <a:latin typeface="Arial" panose="020B0604020202020204"/>
                <a:cs typeface="Arial" panose="020B0604020202020204"/>
              </a:rPr>
              <a:t>164(5). </a:t>
            </a:r>
          </a:p>
          <a:p>
            <a:pPr indent="-457200" algn="just">
              <a:lnSpc>
                <a:spcPct val="150000"/>
              </a:lnSpc>
              <a:buSzTx/>
              <a:buFont typeface="Arial"/>
              <a:buChar char="●"/>
              <a:defRPr/>
            </a:pPr>
            <a:r>
              <a:rPr lang="en-ZA" sz="1800" dirty="0">
                <a:solidFill>
                  <a:prstClr val="black"/>
                </a:solidFill>
                <a:latin typeface="Arial" panose="020B0604020202020204"/>
                <a:cs typeface="Arial" panose="020B0604020202020204"/>
              </a:rPr>
              <a:t>Section 164(6) - During the period commencing on the day that - </a:t>
            </a:r>
          </a:p>
          <a:p>
            <a:pPr lvl="1" indent="-457200" algn="just">
              <a:lnSpc>
                <a:spcPct val="150000"/>
              </a:lnSpc>
              <a:buSzTx/>
              <a:buFont typeface="Courier New" panose="02070309020205020404" pitchFamily="49" charset="0"/>
              <a:buChar char="o"/>
              <a:defRPr/>
            </a:pPr>
            <a:r>
              <a:rPr lang="en-ZA" sz="1800" dirty="0">
                <a:solidFill>
                  <a:prstClr val="black"/>
                </a:solidFill>
                <a:latin typeface="Arial" panose="020B0604020202020204"/>
                <a:cs typeface="Arial" panose="020B0604020202020204"/>
              </a:rPr>
              <a:t>(a) SARS receives a request for suspension under subsection (2) – or </a:t>
            </a:r>
          </a:p>
          <a:p>
            <a:pPr lvl="1" indent="-457200" algn="just">
              <a:lnSpc>
                <a:spcPct val="150000"/>
              </a:lnSpc>
              <a:buSzTx/>
              <a:buFont typeface="Courier New" panose="02070309020205020404" pitchFamily="49" charset="0"/>
              <a:buChar char="o"/>
              <a:defRPr/>
            </a:pPr>
            <a:r>
              <a:rPr lang="en-ZA" sz="1800" dirty="0">
                <a:solidFill>
                  <a:prstClr val="black"/>
                </a:solidFill>
                <a:latin typeface="Arial" panose="020B0604020202020204"/>
                <a:cs typeface="Arial" panose="020B0604020202020204"/>
              </a:rPr>
              <a:t>(b) a suspension is revoked under subsection (5) and ending 10 business days after notice of SARS decision or revocation has been issued to the Taxpayer, no recovery proceedings maybe taken.</a:t>
            </a:r>
          </a:p>
          <a:p>
            <a:pPr marL="0" indent="0" algn="just">
              <a:spcBef>
                <a:spcPts val="600"/>
              </a:spcBef>
              <a:spcAft>
                <a:spcPts val="600"/>
              </a:spcAft>
              <a:buNone/>
            </a:pPr>
            <a:endParaRPr lang="en-ZA" dirty="0">
              <a:solidFill>
                <a:prstClr val="black"/>
              </a:solidFill>
              <a:latin typeface="Arial" panose="020B0604020202020204"/>
              <a:cs typeface="Arial" panose="020B0604020202020204"/>
            </a:endParaRPr>
          </a:p>
        </p:txBody>
      </p:sp>
    </p:spTree>
    <p:extLst>
      <p:ext uri="{BB962C8B-B14F-4D97-AF65-F5344CB8AC3E}">
        <p14:creationId xmlns:p14="http://schemas.microsoft.com/office/powerpoint/2010/main" val="3269410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378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CC66F944-1EB8-2E98-C46E-77DF1924E91D}"/>
              </a:ext>
            </a:extLst>
          </p:cNvPr>
          <p:cNvSpPr txBox="1">
            <a:spLocks/>
          </p:cNvSpPr>
          <p:nvPr/>
        </p:nvSpPr>
        <p:spPr>
          <a:xfrm>
            <a:off x="1143000" y="2976929"/>
            <a:ext cx="6858000" cy="124182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685800">
              <a:spcBef>
                <a:spcPts val="750"/>
              </a:spcBef>
            </a:pPr>
            <a:r>
              <a:rPr lang="en-ZA" sz="3200" b="1" kern="0" dirty="0">
                <a:solidFill>
                  <a:prstClr val="white"/>
                </a:solidFill>
                <a:latin typeface="Arial" panose="020B0604020202020204" pitchFamily="34" charset="0"/>
                <a:ea typeface="Times New Roman" panose="02020603050405020304" pitchFamily="18" charset="0"/>
                <a:cs typeface="Arial" panose="020B0604020202020204" pitchFamily="34" charset="0"/>
              </a:rPr>
              <a:t>Module 8 Part 1: </a:t>
            </a:r>
            <a:r>
              <a:rPr lang="en-ZA" sz="3200" kern="0" dirty="0">
                <a:solidFill>
                  <a:prstClr val="white"/>
                </a:solidFill>
                <a:latin typeface="Arial" panose="020B0604020202020204" pitchFamily="34" charset="0"/>
                <a:ea typeface="Times New Roman" panose="02020603050405020304" pitchFamily="18" charset="0"/>
                <a:cs typeface="Arial" panose="020B0604020202020204" pitchFamily="34" charset="0"/>
              </a:rPr>
              <a:t>Debt Management Process </a:t>
            </a:r>
            <a:r>
              <a:rPr lang="en-ZA" sz="3200" dirty="0">
                <a:solidFill>
                  <a:prstClr val="white"/>
                </a:solidFill>
                <a:latin typeface="Arial" panose="020B0604020202020204" pitchFamily="34" charset="0"/>
                <a:cs typeface="Arial" panose="020B0604020202020204" pitchFamily="34" charset="0"/>
              </a:rPr>
              <a:t> </a:t>
            </a:r>
            <a:endParaRPr lang="en-US" sz="32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1971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980728"/>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kumimoji="0" lang="en-GB" sz="3200" b="1" i="0" u="none" strike="noStrike" kern="1200" cap="none" spc="0" normalizeH="0" baseline="0" noProof="0">
                <a:ln>
                  <a:noFill/>
                </a:ln>
                <a:solidFill>
                  <a:prstClr val="white"/>
                </a:solidFill>
                <a:effectLst/>
                <a:uLnTx/>
                <a:uFillTx/>
                <a:latin typeface="Arial" panose="020B0604020202020204"/>
                <a:ea typeface="+mj-ea"/>
                <a:cs typeface="+mj-cs"/>
              </a:rPr>
              <a:t>Learning Objectives</a:t>
            </a:r>
          </a:p>
        </p:txBody>
      </p:sp>
      <p:sp>
        <p:nvSpPr>
          <p:cNvPr id="5" name="Text Placeholder 4">
            <a:extLst>
              <a:ext uri="{FF2B5EF4-FFF2-40B4-BE49-F238E27FC236}">
                <a16:creationId xmlns:a16="http://schemas.microsoft.com/office/drawing/2014/main" id="{8033CAEF-4E92-9FFB-1F92-3A4F09A6E912}"/>
              </a:ext>
            </a:extLst>
          </p:cNvPr>
          <p:cNvSpPr>
            <a:spLocks noGrp="1"/>
          </p:cNvSpPr>
          <p:nvPr>
            <p:ph type="body" idx="1"/>
          </p:nvPr>
        </p:nvSpPr>
        <p:spPr>
          <a:xfrm>
            <a:off x="311700" y="958936"/>
            <a:ext cx="8520600" cy="4555200"/>
          </a:xfrm>
        </p:spPr>
        <p:txBody>
          <a:bodyPr/>
          <a:lstStyle/>
          <a:p>
            <a:pPr marL="0" indent="0" algn="just">
              <a:lnSpc>
                <a:spcPct val="150000"/>
              </a:lnSpc>
              <a:buNone/>
            </a:pPr>
            <a:r>
              <a:rPr lang="en-ZA" sz="2000" dirty="0">
                <a:solidFill>
                  <a:schemeClr val="tx1"/>
                </a:solidFill>
                <a:latin typeface="+mn-lt"/>
              </a:rPr>
              <a:t>At the end of this module, you are expected to understand the:</a:t>
            </a:r>
            <a:endParaRPr lang="en-US" dirty="0">
              <a:solidFill>
                <a:schemeClr val="tx1"/>
              </a:solidFill>
              <a:cs typeface="Arial" charset="0"/>
            </a:endParaRPr>
          </a:p>
          <a:p>
            <a:pPr marL="285750" indent="-285750" algn="just">
              <a:lnSpc>
                <a:spcPct val="150000"/>
              </a:lnSpc>
              <a:buFont typeface="Arial" panose="05000000000000000000" pitchFamily="2" charset="2"/>
              <a:buChar char="•"/>
            </a:pPr>
            <a:r>
              <a:rPr lang="en-GB" sz="2000" dirty="0">
                <a:solidFill>
                  <a:schemeClr val="tx1"/>
                </a:solidFill>
                <a:latin typeface="+mn-lt"/>
              </a:rPr>
              <a:t>SARS debt management process</a:t>
            </a:r>
            <a:r>
              <a:rPr lang="en-GB" dirty="0">
                <a:solidFill>
                  <a:schemeClr val="tx1"/>
                </a:solidFill>
                <a:latin typeface="+mn-lt"/>
              </a:rPr>
              <a:t>,</a:t>
            </a:r>
            <a:endParaRPr lang="en-GB" sz="2000" dirty="0">
              <a:solidFill>
                <a:schemeClr val="tx1"/>
              </a:solidFill>
              <a:latin typeface="+mn-lt"/>
              <a:cs typeface="Arial" panose="020B0604020202020204"/>
            </a:endParaRPr>
          </a:p>
          <a:p>
            <a:pPr marL="285750" indent="-285750" algn="just">
              <a:lnSpc>
                <a:spcPct val="150000"/>
              </a:lnSpc>
              <a:buFont typeface="Arial" panose="05000000000000000000" pitchFamily="2" charset="2"/>
              <a:buChar char="•"/>
            </a:pPr>
            <a:r>
              <a:rPr lang="en-GB" dirty="0">
                <a:solidFill>
                  <a:schemeClr val="tx1"/>
                </a:solidFill>
                <a:latin typeface="+mn-lt"/>
              </a:rPr>
              <a:t>options available</a:t>
            </a:r>
            <a:r>
              <a:rPr lang="en-GB" sz="2000" dirty="0">
                <a:solidFill>
                  <a:schemeClr val="tx1"/>
                </a:solidFill>
                <a:latin typeface="+mn-lt"/>
              </a:rPr>
              <a:t> for payment of the full amount</a:t>
            </a:r>
            <a:r>
              <a:rPr lang="en-GB" dirty="0">
                <a:solidFill>
                  <a:schemeClr val="tx1"/>
                </a:solidFill>
                <a:latin typeface="+mn-lt"/>
              </a:rPr>
              <a:t> </a:t>
            </a:r>
            <a:r>
              <a:rPr lang="en-GB" sz="2000" dirty="0">
                <a:solidFill>
                  <a:schemeClr val="tx1"/>
                </a:solidFill>
                <a:latin typeface="+mn-lt"/>
              </a:rPr>
              <a:t>on the due date</a:t>
            </a:r>
            <a:r>
              <a:rPr lang="en-GB" dirty="0">
                <a:solidFill>
                  <a:schemeClr val="tx1"/>
                </a:solidFill>
                <a:latin typeface="+mn-lt"/>
              </a:rPr>
              <a:t>, </a:t>
            </a:r>
            <a:endParaRPr lang="en-GB" sz="2000" dirty="0">
              <a:solidFill>
                <a:schemeClr val="tx1"/>
              </a:solidFill>
              <a:latin typeface="+mn-lt"/>
              <a:cs typeface="Arial"/>
            </a:endParaRPr>
          </a:p>
          <a:p>
            <a:pPr marL="285750" indent="-285750" algn="just">
              <a:lnSpc>
                <a:spcPct val="150000"/>
              </a:lnSpc>
              <a:buFont typeface="Arial" panose="05000000000000000000" pitchFamily="2" charset="2"/>
              <a:buChar char="•"/>
            </a:pPr>
            <a:r>
              <a:rPr lang="en-GB" sz="2000" dirty="0">
                <a:solidFill>
                  <a:schemeClr val="tx1"/>
                </a:solidFill>
                <a:latin typeface="+mn-lt"/>
              </a:rPr>
              <a:t>process for </a:t>
            </a:r>
            <a:r>
              <a:rPr lang="en-GB" dirty="0">
                <a:solidFill>
                  <a:schemeClr val="tx1"/>
                </a:solidFill>
                <a:latin typeface="+mn-lt"/>
              </a:rPr>
              <a:t>deferral of</a:t>
            </a:r>
            <a:r>
              <a:rPr lang="en-GB" sz="2000" dirty="0">
                <a:solidFill>
                  <a:schemeClr val="tx1"/>
                </a:solidFill>
                <a:latin typeface="+mn-lt"/>
              </a:rPr>
              <a:t> payment arrangements</a:t>
            </a:r>
            <a:r>
              <a:rPr lang="en-GB" dirty="0">
                <a:solidFill>
                  <a:schemeClr val="tx1"/>
                </a:solidFill>
                <a:latin typeface="+mn-lt"/>
              </a:rPr>
              <a:t>,</a:t>
            </a:r>
            <a:endParaRPr lang="en-GB" sz="2000" dirty="0">
              <a:solidFill>
                <a:schemeClr val="tx1"/>
              </a:solidFill>
              <a:latin typeface="+mn-lt"/>
              <a:cs typeface="Arial"/>
            </a:endParaRPr>
          </a:p>
          <a:p>
            <a:pPr marL="285750" indent="-285750" algn="just">
              <a:lnSpc>
                <a:spcPct val="150000"/>
              </a:lnSpc>
              <a:buFont typeface="Arial" panose="05000000000000000000" pitchFamily="2" charset="2"/>
              <a:buChar char="•"/>
            </a:pPr>
            <a:r>
              <a:rPr lang="en-GB" dirty="0">
                <a:solidFill>
                  <a:schemeClr val="tx1"/>
                </a:solidFill>
                <a:latin typeface="+mn-lt"/>
              </a:rPr>
              <a:t>process</a:t>
            </a:r>
            <a:r>
              <a:rPr lang="en-GB" sz="2000" dirty="0">
                <a:solidFill>
                  <a:schemeClr val="tx1"/>
                </a:solidFill>
                <a:latin typeface="+mn-lt"/>
              </a:rPr>
              <a:t> to request a compromise of </a:t>
            </a:r>
            <a:r>
              <a:rPr lang="en-GB" dirty="0">
                <a:solidFill>
                  <a:schemeClr val="tx1"/>
                </a:solidFill>
                <a:latin typeface="+mn-lt"/>
              </a:rPr>
              <a:t>a </a:t>
            </a:r>
            <a:r>
              <a:rPr lang="en-GB" sz="2000" dirty="0">
                <a:solidFill>
                  <a:schemeClr val="tx1"/>
                </a:solidFill>
                <a:latin typeface="+mn-lt"/>
              </a:rPr>
              <a:t>debt</a:t>
            </a:r>
            <a:r>
              <a:rPr lang="en-GB" dirty="0">
                <a:solidFill>
                  <a:schemeClr val="tx1"/>
                </a:solidFill>
                <a:latin typeface="+mn-lt"/>
              </a:rPr>
              <a:t>, and</a:t>
            </a:r>
            <a:endParaRPr lang="en-GB" sz="2000" dirty="0">
              <a:solidFill>
                <a:schemeClr val="tx1"/>
              </a:solidFill>
              <a:latin typeface="+mn-lt"/>
              <a:cs typeface="Arial" panose="020B0604020202020204"/>
            </a:endParaRPr>
          </a:p>
          <a:p>
            <a:pPr marL="285750" indent="-285750" algn="just">
              <a:lnSpc>
                <a:spcPct val="150000"/>
              </a:lnSpc>
              <a:buFont typeface="Arial" panose="05000000000000000000" pitchFamily="2" charset="2"/>
              <a:buChar char="•"/>
            </a:pPr>
            <a:r>
              <a:rPr lang="en-GB" dirty="0">
                <a:solidFill>
                  <a:schemeClr val="tx1"/>
                </a:solidFill>
                <a:latin typeface="+mn-lt"/>
              </a:rPr>
              <a:t>enforcement actions relating to outstanding debt.</a:t>
            </a:r>
            <a:endParaRPr lang="en-GB" sz="2000" dirty="0">
              <a:solidFill>
                <a:schemeClr val="tx1"/>
              </a:solidFill>
              <a:latin typeface="+mn-lt"/>
              <a:cs typeface="Arial" panose="020B0604020202020204"/>
            </a:endParaRPr>
          </a:p>
          <a:p>
            <a:pPr marL="285750" indent="-285750" algn="just">
              <a:lnSpc>
                <a:spcPct val="150000"/>
              </a:lnSpc>
              <a:buFont typeface="Arial" panose="05000000000000000000" pitchFamily="2" charset="2"/>
              <a:buChar char="•"/>
            </a:pPr>
            <a:endParaRPr lang="en-GB" dirty="0">
              <a:solidFill>
                <a:schemeClr val="tx1"/>
              </a:solidFill>
              <a:cs typeface="Arial" charset="0"/>
            </a:endParaRPr>
          </a:p>
          <a:p>
            <a:pPr marL="285750" indent="-285750">
              <a:buFont typeface="Arial"/>
              <a:buChar char="•"/>
            </a:pPr>
            <a:endParaRPr lang="en-ZA" dirty="0">
              <a:cs typeface="Arial" charset="0"/>
            </a:endParaRPr>
          </a:p>
        </p:txBody>
      </p:sp>
    </p:spTree>
    <p:extLst>
      <p:ext uri="{BB962C8B-B14F-4D97-AF65-F5344CB8AC3E}">
        <p14:creationId xmlns:p14="http://schemas.microsoft.com/office/powerpoint/2010/main" val="3839791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980728"/>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lang="en-ZA" sz="3200">
                <a:latin typeface="+mn-lt"/>
              </a:rPr>
              <a:t>SARS Debt Management Process</a:t>
            </a:r>
            <a:endParaRPr kumimoji="0" lang="en-ZA" sz="3200" b="1" i="0" u="none" strike="noStrike" kern="1200" cap="none" spc="0" normalizeH="0" baseline="0" noProof="0">
              <a:ln>
                <a:noFill/>
              </a:ln>
              <a:solidFill>
                <a:prstClr val="white"/>
              </a:solidFill>
              <a:effectLst/>
              <a:uLnTx/>
              <a:uFillTx/>
              <a:latin typeface="+mn-lt"/>
              <a:ea typeface="+mj-ea"/>
              <a:cs typeface="+mj-cs"/>
            </a:endParaRPr>
          </a:p>
        </p:txBody>
      </p:sp>
      <p:sp>
        <p:nvSpPr>
          <p:cNvPr id="5" name="Text Placeholder 4">
            <a:extLst>
              <a:ext uri="{FF2B5EF4-FFF2-40B4-BE49-F238E27FC236}">
                <a16:creationId xmlns:a16="http://schemas.microsoft.com/office/drawing/2014/main" id="{8033CAEF-4E92-9FFB-1F92-3A4F09A6E912}"/>
              </a:ext>
            </a:extLst>
          </p:cNvPr>
          <p:cNvSpPr>
            <a:spLocks noGrp="1"/>
          </p:cNvSpPr>
          <p:nvPr>
            <p:ph type="body" idx="1"/>
          </p:nvPr>
        </p:nvSpPr>
        <p:spPr>
          <a:xfrm>
            <a:off x="311700" y="958936"/>
            <a:ext cx="8520600" cy="4555200"/>
          </a:xfrm>
        </p:spPr>
        <p:txBody>
          <a:bodyPr/>
          <a:lstStyle/>
          <a:p>
            <a:pPr marL="285750" indent="-285750" algn="just">
              <a:lnSpc>
                <a:spcPct val="150000"/>
              </a:lnSpc>
              <a:spcBef>
                <a:spcPts val="600"/>
              </a:spcBef>
              <a:spcAft>
                <a:spcPts val="600"/>
              </a:spcAft>
              <a:buFont typeface="Arial" panose="05000000000000000000" pitchFamily="2" charset="2"/>
              <a:buChar char="•"/>
            </a:pPr>
            <a:r>
              <a:rPr lang="en-US" dirty="0">
                <a:solidFill>
                  <a:schemeClr val="tx1"/>
                </a:solidFill>
                <a:latin typeface="Arial"/>
                <a:cs typeface="Arial"/>
              </a:rPr>
              <a:t>Tax liabilities as the result of assessments</a:t>
            </a:r>
            <a:r>
              <a:rPr lang="en-US" sz="2000" dirty="0">
                <a:solidFill>
                  <a:schemeClr val="tx1"/>
                </a:solidFill>
                <a:latin typeface="Arial"/>
                <a:cs typeface="Arial"/>
              </a:rPr>
              <a:t> / </a:t>
            </a:r>
            <a:r>
              <a:rPr lang="en-US" dirty="0">
                <a:solidFill>
                  <a:schemeClr val="tx1"/>
                </a:solidFill>
                <a:latin typeface="Arial"/>
                <a:cs typeface="Arial"/>
              </a:rPr>
              <a:t>self-assessments</a:t>
            </a:r>
            <a:r>
              <a:rPr lang="en-US" sz="2000" dirty="0">
                <a:solidFill>
                  <a:schemeClr val="tx1"/>
                </a:solidFill>
                <a:latin typeface="Arial"/>
                <a:cs typeface="Arial"/>
              </a:rPr>
              <a:t> have a due date on which payment must be made to SARS.</a:t>
            </a:r>
            <a:endParaRPr lang="en-US" dirty="0">
              <a:solidFill>
                <a:schemeClr val="tx1"/>
              </a:solidFill>
              <a:latin typeface="Arial"/>
              <a:cs typeface="Arial"/>
            </a:endParaRPr>
          </a:p>
          <a:p>
            <a:pPr marL="285750" indent="-285750" algn="just">
              <a:lnSpc>
                <a:spcPct val="150000"/>
              </a:lnSpc>
              <a:spcBef>
                <a:spcPts val="600"/>
              </a:spcBef>
              <a:spcAft>
                <a:spcPts val="600"/>
              </a:spcAft>
              <a:buFont typeface="Arial" panose="05000000000000000000" pitchFamily="2" charset="2"/>
              <a:buChar char="•"/>
            </a:pPr>
            <a:r>
              <a:rPr lang="en-US" sz="2000" dirty="0">
                <a:solidFill>
                  <a:schemeClr val="tx1"/>
                </a:solidFill>
                <a:latin typeface="Arial"/>
                <a:cs typeface="Arial"/>
              </a:rPr>
              <a:t>Should the payment not be received on or before due date, the </a:t>
            </a:r>
            <a:r>
              <a:rPr lang="en-US" dirty="0">
                <a:solidFill>
                  <a:schemeClr val="tx1"/>
                </a:solidFill>
                <a:latin typeface="Arial"/>
                <a:cs typeface="Arial"/>
              </a:rPr>
              <a:t>amount</a:t>
            </a:r>
            <a:r>
              <a:rPr lang="en-US" sz="2000" dirty="0">
                <a:solidFill>
                  <a:schemeClr val="tx1"/>
                </a:solidFill>
                <a:latin typeface="Arial"/>
                <a:cs typeface="Arial"/>
              </a:rPr>
              <a:t> will become overdue and be referred to Debt Management for collection actions</a:t>
            </a:r>
            <a:r>
              <a:rPr lang="en-US" dirty="0">
                <a:solidFill>
                  <a:schemeClr val="tx1"/>
                </a:solidFill>
                <a:latin typeface="Arial"/>
                <a:cs typeface="Arial"/>
              </a:rPr>
              <a:t>.</a:t>
            </a:r>
            <a:endParaRPr lang="en-US" sz="2000" dirty="0">
              <a:solidFill>
                <a:schemeClr val="tx1"/>
              </a:solidFill>
              <a:latin typeface="Arial"/>
              <a:cs typeface="Arial"/>
            </a:endParaRPr>
          </a:p>
          <a:p>
            <a:pPr marL="285750" indent="-285750" algn="just">
              <a:lnSpc>
                <a:spcPct val="150000"/>
              </a:lnSpc>
              <a:spcBef>
                <a:spcPts val="600"/>
              </a:spcBef>
              <a:spcAft>
                <a:spcPts val="600"/>
              </a:spcAft>
              <a:buFont typeface="Arial" panose="05000000000000000000" pitchFamily="2" charset="2"/>
              <a:buChar char="•"/>
            </a:pPr>
            <a:r>
              <a:rPr lang="en-US" sz="2000" dirty="0">
                <a:solidFill>
                  <a:schemeClr val="tx1"/>
                </a:solidFill>
              </a:rPr>
              <a:t>Collection actions may include, but are not limited to, Third-Party appointments, Civil Judgement and Writ of Execution.</a:t>
            </a:r>
            <a:endParaRPr lang="en-US" sz="2000" dirty="0">
              <a:solidFill>
                <a:schemeClr val="tx1"/>
              </a:solidFill>
              <a:cs typeface="Arial" charset="0"/>
            </a:endParaRPr>
          </a:p>
          <a:p>
            <a:pPr marL="285750" indent="-285750">
              <a:buFont typeface="Arial"/>
              <a:buChar char="•"/>
            </a:pPr>
            <a:endParaRPr lang="en-ZA" dirty="0">
              <a:cs typeface="Arial" charset="0"/>
            </a:endParaRPr>
          </a:p>
        </p:txBody>
      </p:sp>
    </p:spTree>
    <p:extLst>
      <p:ext uri="{BB962C8B-B14F-4D97-AF65-F5344CB8AC3E}">
        <p14:creationId xmlns:p14="http://schemas.microsoft.com/office/powerpoint/2010/main" val="3721528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980728"/>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lang="en-ZA" sz="3200">
                <a:latin typeface="+mn-lt"/>
              </a:rPr>
              <a:t>Options to Pay Outstanding Debt</a:t>
            </a:r>
            <a:endParaRPr kumimoji="0" lang="en-ZA" sz="3200" b="1" i="0" u="none" strike="noStrike" kern="1200" cap="none" spc="0" normalizeH="0" baseline="0" noProof="0">
              <a:ln>
                <a:noFill/>
              </a:ln>
              <a:solidFill>
                <a:prstClr val="white"/>
              </a:solidFill>
              <a:effectLst/>
              <a:uLnTx/>
              <a:uFillTx/>
              <a:latin typeface="+mn-lt"/>
              <a:ea typeface="+mj-ea"/>
              <a:cs typeface="+mj-cs"/>
            </a:endParaRPr>
          </a:p>
        </p:txBody>
      </p:sp>
      <p:sp>
        <p:nvSpPr>
          <p:cNvPr id="5" name="Text Placeholder 4">
            <a:extLst>
              <a:ext uri="{FF2B5EF4-FFF2-40B4-BE49-F238E27FC236}">
                <a16:creationId xmlns:a16="http://schemas.microsoft.com/office/drawing/2014/main" id="{8033CAEF-4E92-9FFB-1F92-3A4F09A6E912}"/>
              </a:ext>
            </a:extLst>
          </p:cNvPr>
          <p:cNvSpPr>
            <a:spLocks noGrp="1"/>
          </p:cNvSpPr>
          <p:nvPr>
            <p:ph type="body" idx="1"/>
          </p:nvPr>
        </p:nvSpPr>
        <p:spPr>
          <a:xfrm>
            <a:off x="311700" y="1035990"/>
            <a:ext cx="8520600" cy="4976023"/>
          </a:xfrm>
        </p:spPr>
        <p:txBody>
          <a:bodyPr/>
          <a:lstStyle/>
          <a:p>
            <a:pPr marL="369570" indent="-285750" algn="just">
              <a:lnSpc>
                <a:spcPct val="160000"/>
              </a:lnSpc>
              <a:spcBef>
                <a:spcPts val="600"/>
              </a:spcBef>
              <a:buFont typeface="Arial" panose="05000000000000000000" pitchFamily="2" charset="2"/>
              <a:buChar char="•"/>
            </a:pPr>
            <a:r>
              <a:rPr lang="en-US" sz="1600" dirty="0">
                <a:solidFill>
                  <a:schemeClr val="tx1"/>
                </a:solidFill>
                <a:latin typeface="Arial"/>
                <a:cs typeface="Arial"/>
              </a:rPr>
              <a:t>Full payment of the amount outstanding (with reference to the due dates on the assessment notice)</a:t>
            </a:r>
            <a:endParaRPr lang="en-US" dirty="0">
              <a:solidFill>
                <a:schemeClr val="tx1"/>
              </a:solidFill>
              <a:latin typeface="Arial"/>
              <a:cs typeface="Arial"/>
            </a:endParaRPr>
          </a:p>
          <a:p>
            <a:pPr marL="369570" indent="-285750" algn="just">
              <a:lnSpc>
                <a:spcPct val="160000"/>
              </a:lnSpc>
              <a:spcBef>
                <a:spcPts val="600"/>
              </a:spcBef>
              <a:buFont typeface="Arial" panose="05000000000000000000" pitchFamily="2" charset="2"/>
              <a:buChar char="•"/>
            </a:pPr>
            <a:r>
              <a:rPr lang="en-US" sz="1600" dirty="0">
                <a:solidFill>
                  <a:schemeClr val="tx1"/>
                </a:solidFill>
                <a:latin typeface="Arial"/>
                <a:cs typeface="Arial"/>
              </a:rPr>
              <a:t>Deferral of payment arrangement – in terms of Section 167 and 168 of Tax Administration Act (TA ACT)</a:t>
            </a:r>
          </a:p>
          <a:p>
            <a:pPr marL="369570" indent="-285750" algn="just">
              <a:lnSpc>
                <a:spcPct val="160000"/>
              </a:lnSpc>
              <a:spcBef>
                <a:spcPts val="600"/>
              </a:spcBef>
              <a:buFont typeface="Arial" panose="05000000000000000000" pitchFamily="2" charset="2"/>
              <a:buChar char="•"/>
            </a:pPr>
            <a:r>
              <a:rPr lang="en-US" sz="1600" dirty="0">
                <a:solidFill>
                  <a:schemeClr val="tx1"/>
                </a:solidFill>
                <a:latin typeface="Arial"/>
                <a:cs typeface="Arial"/>
              </a:rPr>
              <a:t>Compromise request – Section 200 – 204 of TA ACT</a:t>
            </a:r>
            <a:endParaRPr lang="en-US" sz="1600" dirty="0">
              <a:solidFill>
                <a:schemeClr val="tx1"/>
              </a:solidFill>
              <a:cs typeface="Arial"/>
            </a:endParaRPr>
          </a:p>
          <a:p>
            <a:pPr marL="0" indent="0" algn="just">
              <a:lnSpc>
                <a:spcPct val="160000"/>
              </a:lnSpc>
              <a:spcBef>
                <a:spcPts val="600"/>
              </a:spcBef>
              <a:buNone/>
            </a:pPr>
            <a:r>
              <a:rPr lang="en-US" sz="1600" dirty="0">
                <a:solidFill>
                  <a:schemeClr val="tx1"/>
                </a:solidFill>
                <a:latin typeface="Arial"/>
                <a:cs typeface="Arial"/>
              </a:rPr>
              <a:t>Please note that:</a:t>
            </a:r>
          </a:p>
          <a:p>
            <a:pPr marL="369570" indent="-285750" algn="just">
              <a:lnSpc>
                <a:spcPct val="160000"/>
              </a:lnSpc>
              <a:spcBef>
                <a:spcPts val="600"/>
              </a:spcBef>
              <a:buFont typeface="Arial" panose="05000000000000000000" pitchFamily="2" charset="2"/>
              <a:buChar char="•"/>
            </a:pPr>
            <a:r>
              <a:rPr lang="en-US" sz="1600" dirty="0">
                <a:solidFill>
                  <a:schemeClr val="tx1"/>
                </a:solidFill>
                <a:latin typeface="Arial"/>
                <a:cs typeface="Arial"/>
              </a:rPr>
              <a:t>full payment on the due date per the assessment notice is recommended as the first option to the taxpayer; however</a:t>
            </a:r>
          </a:p>
          <a:p>
            <a:pPr marL="369570" lvl="1" indent="-285750" algn="just">
              <a:lnSpc>
                <a:spcPct val="160000"/>
              </a:lnSpc>
              <a:spcBef>
                <a:spcPts val="600"/>
              </a:spcBef>
              <a:buFont typeface="Arial" panose="05000000000000000000" pitchFamily="2" charset="2"/>
              <a:buChar char="•"/>
            </a:pPr>
            <a:r>
              <a:rPr lang="en-US" sz="1600" dirty="0">
                <a:solidFill>
                  <a:schemeClr val="tx1"/>
                </a:solidFill>
                <a:latin typeface="Arial"/>
                <a:cs typeface="Arial"/>
              </a:rPr>
              <a:t>should the taxpayer not be in a position to pay the full outstanding amount, a request for a deferral of payment arrangement or a compromise request can be submitted to SARS for consideration.</a:t>
            </a:r>
          </a:p>
          <a:p>
            <a:pPr>
              <a:buFont typeface="Arial"/>
              <a:buChar char="•"/>
            </a:pPr>
            <a:endParaRPr lang="en-ZA" sz="1600" dirty="0">
              <a:cs typeface="Arial" charset="0"/>
            </a:endParaRPr>
          </a:p>
        </p:txBody>
      </p:sp>
    </p:spTree>
    <p:extLst>
      <p:ext uri="{BB962C8B-B14F-4D97-AF65-F5344CB8AC3E}">
        <p14:creationId xmlns:p14="http://schemas.microsoft.com/office/powerpoint/2010/main" val="2924208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6086"/>
            <a:ext cx="9144000" cy="71588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a:defRPr/>
            </a:pPr>
            <a:r>
              <a:rPr lang="en-ZA" sz="3200">
                <a:latin typeface="+mn-lt"/>
              </a:rPr>
              <a:t>Options for Making a Payment</a:t>
            </a:r>
            <a:endParaRPr lang="en-US">
              <a:ea typeface="+mj-ea"/>
              <a:cs typeface="+mj-cs"/>
            </a:endParaRPr>
          </a:p>
        </p:txBody>
      </p:sp>
      <p:sp>
        <p:nvSpPr>
          <p:cNvPr id="5" name="Text Placeholder 4">
            <a:extLst>
              <a:ext uri="{FF2B5EF4-FFF2-40B4-BE49-F238E27FC236}">
                <a16:creationId xmlns:a16="http://schemas.microsoft.com/office/drawing/2014/main" id="{8033CAEF-4E92-9FFB-1F92-3A4F09A6E912}"/>
              </a:ext>
            </a:extLst>
          </p:cNvPr>
          <p:cNvSpPr>
            <a:spLocks noGrp="1"/>
          </p:cNvSpPr>
          <p:nvPr>
            <p:ph type="body" idx="1"/>
          </p:nvPr>
        </p:nvSpPr>
        <p:spPr>
          <a:xfrm>
            <a:off x="88676" y="733229"/>
            <a:ext cx="8924831" cy="5700851"/>
          </a:xfrm>
        </p:spPr>
        <p:txBody>
          <a:bodyPr/>
          <a:lstStyle/>
          <a:p>
            <a:pPr marL="114300" indent="0" algn="just">
              <a:buNone/>
            </a:pPr>
            <a:r>
              <a:rPr lang="en-US" sz="1800" b="0" i="0" dirty="0">
                <a:solidFill>
                  <a:srgbClr val="333333"/>
                </a:solidFill>
                <a:effectLst/>
                <a:latin typeface="+mj-lt"/>
              </a:rPr>
              <a:t>Currently there are a number of options available to make a payment to SARS:</a:t>
            </a:r>
            <a:endParaRPr lang="en-US" sz="1800" b="0" i="0" dirty="0">
              <a:solidFill>
                <a:srgbClr val="333333"/>
              </a:solidFill>
              <a:effectLst/>
              <a:latin typeface="+mj-lt"/>
              <a:cs typeface="Arial"/>
            </a:endParaRPr>
          </a:p>
          <a:p>
            <a:pPr algn="just"/>
            <a:endParaRPr lang="en-US" sz="1600" b="1" dirty="0">
              <a:solidFill>
                <a:srgbClr val="333333"/>
              </a:solidFill>
              <a:latin typeface="+mj-lt"/>
            </a:endParaRPr>
          </a:p>
          <a:p>
            <a:pPr algn="just"/>
            <a:r>
              <a:rPr lang="en-US" sz="1600" b="1" i="0" dirty="0">
                <a:solidFill>
                  <a:srgbClr val="333333"/>
                </a:solidFill>
                <a:effectLst/>
                <a:latin typeface="+mj-lt"/>
              </a:rPr>
              <a:t>At a bank: </a:t>
            </a:r>
            <a:r>
              <a:rPr lang="en-US" sz="1600" b="0" i="0" dirty="0">
                <a:solidFill>
                  <a:srgbClr val="333333"/>
                </a:solidFill>
                <a:effectLst/>
                <a:latin typeface="+mj-lt"/>
              </a:rPr>
              <a:t>Payments to SARS can be made at the following banks: Absa, FNB, Nedbank, Standard Bank and Capitec. Please quote the correct beneficiary ID and payment reference number (PRN).</a:t>
            </a:r>
            <a:r>
              <a:rPr lang="en-US" sz="1600" dirty="0">
                <a:solidFill>
                  <a:srgbClr val="333333"/>
                </a:solidFill>
                <a:latin typeface="+mj-lt"/>
              </a:rPr>
              <a:t> </a:t>
            </a:r>
            <a:endParaRPr lang="en-US" sz="1600" b="0" i="0" dirty="0">
              <a:solidFill>
                <a:srgbClr val="333333"/>
              </a:solidFill>
              <a:effectLst/>
              <a:latin typeface="+mj-lt"/>
              <a:cs typeface="Arial"/>
            </a:endParaRPr>
          </a:p>
          <a:p>
            <a:pPr algn="just"/>
            <a:endParaRPr lang="en-US" sz="1600" b="1" dirty="0">
              <a:solidFill>
                <a:srgbClr val="333333"/>
              </a:solidFill>
              <a:latin typeface="+mj-lt"/>
            </a:endParaRPr>
          </a:p>
          <a:p>
            <a:pPr algn="just"/>
            <a:r>
              <a:rPr lang="en-US" sz="1600" b="1" i="0" dirty="0">
                <a:solidFill>
                  <a:srgbClr val="333333"/>
                </a:solidFill>
                <a:effectLst/>
                <a:latin typeface="+mj-lt"/>
              </a:rPr>
              <a:t>Payments via eFiling</a:t>
            </a:r>
            <a:r>
              <a:rPr lang="en-US" sz="1600" dirty="0">
                <a:solidFill>
                  <a:srgbClr val="333333"/>
                </a:solidFill>
                <a:latin typeface="+mj-lt"/>
              </a:rPr>
              <a:t>: Taxpayers are advised to set-up a credit push option.   With a </a:t>
            </a:r>
            <a:r>
              <a:rPr lang="en-US" sz="1600" dirty="0">
                <a:solidFill>
                  <a:srgbClr val="333333"/>
                </a:solidFill>
                <a:latin typeface="+mj-lt"/>
                <a:hlinkClick r:id="rId3"/>
              </a:rPr>
              <a:t>Credit push</a:t>
            </a:r>
            <a:r>
              <a:rPr lang="en-US" sz="1600" dirty="0">
                <a:solidFill>
                  <a:srgbClr val="333333"/>
                </a:solidFill>
                <a:latin typeface="+mj-lt"/>
              </a:rPr>
              <a:t>, the payment is performed by you, the bank account holder. When making a payment to SARS, eFiling will send a payment request to your bank which will reflect the amount that needs to be paid on the relevant bank product.   The taxpayer then authorises this request normally via the relevant bank product. This forms an instruction to the bank to make the payment to SARS.   Credit Push payments are considered to be irrevocable and can only be made if the account holder has the necessary funds. A Credit Push transaction can be cancelled only before it is approved. </a:t>
            </a:r>
            <a:r>
              <a:rPr lang="en-US" sz="1600" dirty="0">
                <a:solidFill>
                  <a:srgbClr val="333333"/>
                </a:solidFill>
                <a:latin typeface="+mj-lt"/>
                <a:hlinkClick r:id="rId3"/>
              </a:rPr>
              <a:t>Find out more here</a:t>
            </a:r>
            <a:r>
              <a:rPr lang="en-US" sz="1600" dirty="0">
                <a:solidFill>
                  <a:srgbClr val="333333"/>
                </a:solidFill>
                <a:latin typeface="+mj-lt"/>
              </a:rPr>
              <a:t>.   </a:t>
            </a:r>
            <a:r>
              <a:rPr lang="en-US" sz="1600" b="0" i="0" dirty="0">
                <a:solidFill>
                  <a:srgbClr val="333333"/>
                </a:solidFill>
                <a:effectLst/>
                <a:latin typeface="+mj-lt"/>
              </a:rPr>
              <a:t>The following banks can be used for eFiling payments:</a:t>
            </a:r>
            <a:r>
              <a:rPr lang="en-US" sz="1600" dirty="0">
                <a:solidFill>
                  <a:srgbClr val="333333"/>
                </a:solidFill>
                <a:latin typeface="+mj-lt"/>
              </a:rPr>
              <a:t> </a:t>
            </a:r>
            <a:r>
              <a:rPr lang="en-US" sz="1600" b="0" i="0" dirty="0">
                <a:solidFill>
                  <a:srgbClr val="333333"/>
                </a:solidFill>
                <a:effectLst/>
                <a:latin typeface="+mj-lt"/>
              </a:rPr>
              <a:t>Absa, Bidvest Bank, Capitec Bank, Citibank, FNB, HSBC, Investec, Nedbank, Standard Bank, Standard Chartered, Mercantile Bank, AlBaraka, Sasfin and HBZ.  </a:t>
            </a:r>
            <a:endParaRPr lang="en-US" sz="1600" b="0" i="0" dirty="0">
              <a:solidFill>
                <a:srgbClr val="333333"/>
              </a:solidFill>
              <a:effectLst/>
              <a:latin typeface="+mj-lt"/>
              <a:cs typeface="Arial"/>
            </a:endParaRPr>
          </a:p>
          <a:p>
            <a:pPr algn="just"/>
            <a:r>
              <a:rPr lang="en-US" sz="1600" b="1" i="0" dirty="0">
                <a:solidFill>
                  <a:srgbClr val="333333"/>
                </a:solidFill>
                <a:effectLst/>
                <a:latin typeface="+mj-lt"/>
              </a:rPr>
              <a:t>Payments via SARS MobiApp</a:t>
            </a:r>
            <a:r>
              <a:rPr lang="en-US" sz="1600" dirty="0">
                <a:solidFill>
                  <a:srgbClr val="333333"/>
                </a:solidFill>
                <a:latin typeface="+mj-lt"/>
              </a:rPr>
              <a:t>: </a:t>
            </a:r>
            <a:r>
              <a:rPr lang="en-US" sz="1600" b="0" i="0" dirty="0">
                <a:solidFill>
                  <a:srgbClr val="333333"/>
                </a:solidFill>
                <a:effectLst/>
                <a:latin typeface="+mj-lt"/>
              </a:rPr>
              <a:t>Payment is made via the taxpayer’s Statement of Account or Notice of Assessment (ITA34). The principle of making a payment to SARS is the same on both accounts however note the following: When making a payment from the Statement of Account (SOA) the taxpayer may pay an amount to SARS that is determined by the taxpayer. When making a payment from the Notice of Assessment (ITA34) the taxpayer must pay the full amount due to SARS.</a:t>
            </a:r>
            <a:endParaRPr lang="en-US" sz="1600" b="0" i="0" dirty="0">
              <a:solidFill>
                <a:srgbClr val="333333"/>
              </a:solidFill>
              <a:effectLst/>
              <a:latin typeface="+mj-lt"/>
              <a:cs typeface="Arial"/>
            </a:endParaRPr>
          </a:p>
        </p:txBody>
      </p:sp>
    </p:spTree>
    <p:extLst>
      <p:ext uri="{BB962C8B-B14F-4D97-AF65-F5344CB8AC3E}">
        <p14:creationId xmlns:p14="http://schemas.microsoft.com/office/powerpoint/2010/main" val="1258957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980728"/>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a:defRPr/>
            </a:pPr>
            <a:r>
              <a:rPr lang="en-ZA" sz="3200">
                <a:latin typeface="+mn-lt"/>
              </a:rPr>
              <a:t>Options for Making a Payment</a:t>
            </a:r>
            <a:endParaRPr lang="en-US">
              <a:ea typeface="+mj-ea"/>
              <a:cs typeface="+mj-cs"/>
            </a:endParaRPr>
          </a:p>
        </p:txBody>
      </p:sp>
      <p:sp>
        <p:nvSpPr>
          <p:cNvPr id="5" name="Text Placeholder 4">
            <a:extLst>
              <a:ext uri="{FF2B5EF4-FFF2-40B4-BE49-F238E27FC236}">
                <a16:creationId xmlns:a16="http://schemas.microsoft.com/office/drawing/2014/main" id="{8033CAEF-4E92-9FFB-1F92-3A4F09A6E912}"/>
              </a:ext>
            </a:extLst>
          </p:cNvPr>
          <p:cNvSpPr>
            <a:spLocks noGrp="1"/>
          </p:cNvSpPr>
          <p:nvPr>
            <p:ph type="body" idx="1"/>
          </p:nvPr>
        </p:nvSpPr>
        <p:spPr>
          <a:xfrm>
            <a:off x="311700" y="1151399"/>
            <a:ext cx="8520600" cy="4976023"/>
          </a:xfrm>
        </p:spPr>
        <p:txBody>
          <a:bodyPr/>
          <a:lstStyle/>
          <a:p>
            <a:pPr algn="just"/>
            <a:r>
              <a:rPr lang="en-US" sz="1600" b="1" i="0" dirty="0">
                <a:solidFill>
                  <a:srgbClr val="333333"/>
                </a:solidFill>
                <a:effectLst/>
                <a:latin typeface="+mn-lt"/>
              </a:rPr>
              <a:t>Electronic Funds Transfer (EFT)</a:t>
            </a:r>
            <a:r>
              <a:rPr lang="en-US" sz="1600" dirty="0">
                <a:solidFill>
                  <a:srgbClr val="333333"/>
                </a:solidFill>
                <a:latin typeface="+mn-lt"/>
              </a:rPr>
              <a:t>: </a:t>
            </a:r>
            <a:r>
              <a:rPr lang="en-US" sz="1600" b="0" i="0" dirty="0">
                <a:solidFill>
                  <a:srgbClr val="333333"/>
                </a:solidFill>
                <a:effectLst/>
                <a:latin typeface="+mn-lt"/>
              </a:rPr>
              <a:t>Payment may be made via the internet banking facilities by using the standard drop-down listing of pre-loaded beneficiary IDs provided by the bank. All SARS beneficiary IDs are prefixed with the naming convention</a:t>
            </a:r>
            <a:r>
              <a:rPr lang="en-US" sz="1600" dirty="0">
                <a:solidFill>
                  <a:srgbClr val="333333"/>
                </a:solidFill>
                <a:latin typeface="+mn-lt"/>
              </a:rPr>
              <a:t> </a:t>
            </a:r>
            <a:r>
              <a:rPr lang="en-US" sz="1600" b="0" i="0" dirty="0">
                <a:solidFill>
                  <a:srgbClr val="333333"/>
                </a:solidFill>
                <a:effectLst/>
                <a:latin typeface="+mn-lt"/>
              </a:rPr>
              <a:t> </a:t>
            </a:r>
            <a:r>
              <a:rPr lang="en-US" sz="1600" dirty="0">
                <a:solidFill>
                  <a:srgbClr val="333333"/>
                </a:solidFill>
                <a:latin typeface="+mn-lt"/>
              </a:rPr>
              <a:t> </a:t>
            </a:r>
            <a:r>
              <a:rPr lang="en-US" sz="1600" b="0" i="0" dirty="0">
                <a:solidFill>
                  <a:srgbClr val="333333"/>
                </a:solidFill>
                <a:effectLst/>
                <a:latin typeface="+mn-lt"/>
              </a:rPr>
              <a:t>“SARS- ”. All internet payments must be correctly referenced to ensure that SARS is able to identify the payment and correctly allocate it to the </a:t>
            </a:r>
            <a:r>
              <a:rPr lang="en-US" sz="1600" dirty="0">
                <a:solidFill>
                  <a:srgbClr val="333333"/>
                </a:solidFill>
                <a:latin typeface="+mn-lt"/>
              </a:rPr>
              <a:t>taxpayer's </a:t>
            </a:r>
            <a:r>
              <a:rPr lang="en-US" sz="1600" b="0" i="0" dirty="0">
                <a:solidFill>
                  <a:srgbClr val="333333"/>
                </a:solidFill>
                <a:effectLst/>
                <a:latin typeface="+mn-lt"/>
              </a:rPr>
              <a:t>account. </a:t>
            </a:r>
            <a:r>
              <a:rPr lang="en-US" sz="1600" dirty="0">
                <a:solidFill>
                  <a:srgbClr val="333333"/>
                </a:solidFill>
                <a:latin typeface="+mn-lt"/>
              </a:rPr>
              <a:t>No taxpayer</a:t>
            </a:r>
            <a:r>
              <a:rPr lang="en-US" sz="1600" b="0" i="0" dirty="0">
                <a:solidFill>
                  <a:srgbClr val="333333"/>
                </a:solidFill>
                <a:effectLst/>
                <a:latin typeface="+mn-lt"/>
              </a:rPr>
              <a:t> will</a:t>
            </a:r>
            <a:r>
              <a:rPr lang="en-US" sz="1600" dirty="0">
                <a:solidFill>
                  <a:srgbClr val="333333"/>
                </a:solidFill>
                <a:latin typeface="+mn-lt"/>
              </a:rPr>
              <a:t> </a:t>
            </a:r>
            <a:r>
              <a:rPr lang="en-US" sz="1600" b="0" i="0" dirty="0">
                <a:solidFill>
                  <a:srgbClr val="333333"/>
                </a:solidFill>
                <a:effectLst/>
                <a:latin typeface="+mn-lt"/>
              </a:rPr>
              <a:t>be able to make a payment if the reference is incorrect.   The following banks support this method: ABSA, AlBaraka, Access Bank (previously </a:t>
            </a:r>
            <a:r>
              <a:rPr lang="en-US" sz="1600" b="0" i="0" dirty="0" err="1">
                <a:solidFill>
                  <a:srgbClr val="333333"/>
                </a:solidFill>
                <a:effectLst/>
                <a:latin typeface="+mn-lt"/>
              </a:rPr>
              <a:t>Grobank</a:t>
            </a:r>
            <a:r>
              <a:rPr lang="en-US" sz="1600" b="0" i="0" dirty="0">
                <a:solidFill>
                  <a:srgbClr val="333333"/>
                </a:solidFill>
                <a:effectLst/>
                <a:latin typeface="+mn-lt"/>
              </a:rPr>
              <a:t>), Capitec, Discovery Bank, FNB, Grindrod Bank, HSBC, Investec, JP Morgan, Mercantile Bank, Nedbank and Standard Bank.</a:t>
            </a:r>
            <a:endParaRPr lang="en-US" dirty="0"/>
          </a:p>
          <a:p>
            <a:pPr marL="114300" indent="0" algn="just">
              <a:buNone/>
            </a:pPr>
            <a:endParaRPr lang="en-US" sz="1600" b="0" i="0" dirty="0">
              <a:solidFill>
                <a:srgbClr val="333333"/>
              </a:solidFill>
              <a:effectLst/>
              <a:latin typeface="+mn-lt"/>
              <a:cs typeface="Arial" panose="020B0604020202020204"/>
            </a:endParaRPr>
          </a:p>
          <a:p>
            <a:pPr algn="just"/>
            <a:r>
              <a:rPr lang="en-US" sz="1600" b="1" i="0" dirty="0">
                <a:solidFill>
                  <a:srgbClr val="333333"/>
                </a:solidFill>
                <a:effectLst/>
                <a:latin typeface="+mn-lt"/>
              </a:rPr>
              <a:t>At a SARS Customs branch: </a:t>
            </a:r>
            <a:r>
              <a:rPr lang="en-US" sz="1600" b="0" i="0" dirty="0">
                <a:solidFill>
                  <a:srgbClr val="333333"/>
                </a:solidFill>
                <a:effectLst/>
                <a:latin typeface="+mn-lt"/>
              </a:rPr>
              <a:t>Travellers are allowed to make cash payments at Customs ports of entry and exit. Cash payments from traders are not accepted.</a:t>
            </a:r>
            <a:endParaRPr lang="en-US" sz="1600" b="0" i="0" dirty="0">
              <a:solidFill>
                <a:srgbClr val="333333"/>
              </a:solidFill>
              <a:effectLst/>
              <a:latin typeface="+mn-lt"/>
              <a:cs typeface="Arial" panose="020B0604020202020204"/>
            </a:endParaRPr>
          </a:p>
          <a:p>
            <a:pPr marL="114300" indent="0" algn="just">
              <a:buNone/>
            </a:pPr>
            <a:endParaRPr lang="en-US" sz="1600" b="0" i="0" dirty="0">
              <a:solidFill>
                <a:srgbClr val="333333"/>
              </a:solidFill>
              <a:effectLst/>
              <a:latin typeface="+mn-lt"/>
              <a:cs typeface="Arial" panose="020B0604020202020204"/>
            </a:endParaRPr>
          </a:p>
          <a:p>
            <a:pPr algn="just"/>
            <a:r>
              <a:rPr lang="en-US" sz="1600" b="1" i="0" dirty="0">
                <a:solidFill>
                  <a:srgbClr val="333333"/>
                </a:solidFill>
                <a:effectLst/>
                <a:latin typeface="+mn-lt"/>
              </a:rPr>
              <a:t>Foreign Payments</a:t>
            </a:r>
            <a:r>
              <a:rPr lang="en-US" sz="1600" dirty="0">
                <a:solidFill>
                  <a:srgbClr val="333333"/>
                </a:solidFill>
                <a:latin typeface="+mn-lt"/>
              </a:rPr>
              <a:t>: </a:t>
            </a:r>
            <a:r>
              <a:rPr lang="en-US" sz="1600" b="0" i="0" dirty="0">
                <a:solidFill>
                  <a:srgbClr val="333333"/>
                </a:solidFill>
                <a:effectLst/>
                <a:latin typeface="+mn-lt"/>
              </a:rPr>
              <a:t>This payment method should only be used by foreign taxpayers where no other payment options or channels are available e.g. where payments using </a:t>
            </a:r>
            <a:r>
              <a:rPr lang="en-US" sz="1600" b="0" i="0" dirty="0" err="1">
                <a:solidFill>
                  <a:srgbClr val="333333"/>
                </a:solidFill>
                <a:effectLst/>
                <a:latin typeface="+mn-lt"/>
              </a:rPr>
              <a:t>eFiling</a:t>
            </a:r>
            <a:r>
              <a:rPr lang="en-US" sz="1600" b="0" i="0" dirty="0">
                <a:solidFill>
                  <a:srgbClr val="333333"/>
                </a:solidFill>
                <a:effectLst/>
                <a:latin typeface="+mn-lt"/>
              </a:rPr>
              <a:t>, internet banking (EFT) or payment at a bank is not available.   </a:t>
            </a:r>
            <a:endParaRPr lang="en-US" sz="1600" b="0" i="0" dirty="0">
              <a:solidFill>
                <a:srgbClr val="333333"/>
              </a:solidFill>
              <a:effectLst/>
              <a:latin typeface="+mn-lt"/>
              <a:cs typeface="Arial" panose="020B0604020202020204"/>
            </a:endParaRPr>
          </a:p>
          <a:p>
            <a:pPr algn="just"/>
            <a:endParaRPr lang="en-US" sz="1600" dirty="0">
              <a:solidFill>
                <a:srgbClr val="333333"/>
              </a:solidFill>
              <a:latin typeface="+mn-lt"/>
              <a:cs typeface="Arial" panose="020B0604020202020204"/>
            </a:endParaRPr>
          </a:p>
          <a:p>
            <a:pPr marL="114300" indent="0" algn="just">
              <a:buNone/>
            </a:pPr>
            <a:r>
              <a:rPr lang="en-US" sz="1600" dirty="0">
                <a:solidFill>
                  <a:srgbClr val="333333"/>
                </a:solidFill>
                <a:latin typeface="+mn-lt"/>
              </a:rPr>
              <a:t>For more information, visit: </a:t>
            </a:r>
            <a:r>
              <a:rPr lang="en-US" sz="1600" dirty="0">
                <a:latin typeface="+mn-lt"/>
                <a:hlinkClick r:id="rId3"/>
              </a:rPr>
              <a:t>Make a Payment | South African Revenue Service (sars.gov.za)</a:t>
            </a:r>
          </a:p>
          <a:p>
            <a:pPr marL="114300" indent="0" algn="just">
              <a:buNone/>
            </a:pPr>
            <a:endParaRPr lang="en-US" sz="1600" dirty="0">
              <a:latin typeface="+mn-lt"/>
              <a:cs typeface="Arial" panose="020B0604020202020204"/>
            </a:endParaRPr>
          </a:p>
          <a:p>
            <a:pPr marL="114300" indent="0" algn="just">
              <a:buNone/>
            </a:pPr>
            <a:r>
              <a:rPr lang="en-US" sz="1600" dirty="0">
                <a:latin typeface="+mn-lt"/>
                <a:cs typeface="Arial" panose="020B0604020202020204"/>
              </a:rPr>
              <a:t>For information on payment rules:</a:t>
            </a:r>
          </a:p>
          <a:p>
            <a:pPr marL="114300" indent="0" algn="just">
              <a:buNone/>
            </a:pPr>
            <a:r>
              <a:rPr lang="en-US" sz="1600" dirty="0">
                <a:solidFill>
                  <a:srgbClr val="333366"/>
                </a:solidFill>
                <a:latin typeface="+mn-lt"/>
                <a:cs typeface="Arial" panose="020B0604020202020204"/>
                <a:hlinkClick r:id="rId4"/>
              </a:rPr>
              <a:t>GEN-PAYM-01-G01 – SARS Payment Rules – External Guide</a:t>
            </a:r>
            <a:endParaRPr lang="en-US" sz="1600" dirty="0">
              <a:latin typeface="+mn-lt"/>
              <a:cs typeface="Arial" panose="020B0604020202020204"/>
            </a:endParaRPr>
          </a:p>
        </p:txBody>
      </p:sp>
    </p:spTree>
    <p:extLst>
      <p:ext uri="{BB962C8B-B14F-4D97-AF65-F5344CB8AC3E}">
        <p14:creationId xmlns:p14="http://schemas.microsoft.com/office/powerpoint/2010/main" val="2105027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980728"/>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a:defRPr/>
            </a:pPr>
            <a:r>
              <a:rPr lang="en-ZA" sz="3200" dirty="0">
                <a:latin typeface="+mn-lt"/>
              </a:rPr>
              <a:t>Process for Deferral of Payment Arrangements</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5" name="Text Placeholder 4">
            <a:extLst>
              <a:ext uri="{FF2B5EF4-FFF2-40B4-BE49-F238E27FC236}">
                <a16:creationId xmlns:a16="http://schemas.microsoft.com/office/drawing/2014/main" id="{8033CAEF-4E92-9FFB-1F92-3A4F09A6E912}"/>
              </a:ext>
            </a:extLst>
          </p:cNvPr>
          <p:cNvSpPr>
            <a:spLocks noGrp="1"/>
          </p:cNvSpPr>
          <p:nvPr>
            <p:ph type="body" idx="1"/>
          </p:nvPr>
        </p:nvSpPr>
        <p:spPr>
          <a:xfrm>
            <a:off x="311700" y="1151399"/>
            <a:ext cx="8520600" cy="4976023"/>
          </a:xfrm>
        </p:spPr>
        <p:txBody>
          <a:bodyPr/>
          <a:lstStyle/>
          <a:p>
            <a:pPr marL="84455" indent="0" algn="just">
              <a:lnSpc>
                <a:spcPct val="150000"/>
              </a:lnSpc>
              <a:buSzTx/>
              <a:buNone/>
              <a:defRPr/>
            </a:pPr>
            <a:r>
              <a:rPr kumimoji="0" lang="en-US" sz="1400" b="0" i="0" u="none" strike="noStrike" kern="1200" cap="none" spc="0" normalizeH="0" baseline="0" noProof="0" dirty="0">
                <a:ln>
                  <a:noFill/>
                </a:ln>
                <a:solidFill>
                  <a:schemeClr val="tx1">
                    <a:lumMod val="95000"/>
                    <a:lumOff val="5000"/>
                  </a:schemeClr>
                </a:solidFill>
                <a:effectLst/>
                <a:uLnTx/>
                <a:uFillTx/>
                <a:latin typeface="+mn-lt"/>
                <a:ea typeface="+mn-ea"/>
                <a:cs typeface="+mn-cs"/>
              </a:rPr>
              <a:t>A request for </a:t>
            </a:r>
            <a:r>
              <a:rPr lang="en-US" sz="1400" dirty="0">
                <a:solidFill>
                  <a:schemeClr val="tx1">
                    <a:lumMod val="95000"/>
                    <a:lumOff val="5000"/>
                  </a:schemeClr>
                </a:solidFill>
                <a:latin typeface="+mn-lt"/>
              </a:rPr>
              <a:t>deferral of payment </a:t>
            </a:r>
            <a:r>
              <a:rPr kumimoji="0" lang="en-US" sz="1400" b="0" i="0" u="none" strike="noStrike" kern="1200" cap="none" spc="0" normalizeH="0" baseline="0" noProof="0" dirty="0">
                <a:ln>
                  <a:noFill/>
                </a:ln>
                <a:solidFill>
                  <a:schemeClr val="tx1">
                    <a:lumMod val="95000"/>
                    <a:lumOff val="5000"/>
                  </a:schemeClr>
                </a:solidFill>
                <a:effectLst/>
                <a:uLnTx/>
                <a:uFillTx/>
                <a:latin typeface="+mn-lt"/>
                <a:ea typeface="+mn-ea"/>
                <a:cs typeface="+mn-cs"/>
              </a:rPr>
              <a:t>arrangement, can be made via:</a:t>
            </a:r>
            <a:r>
              <a:rPr lang="en-US" sz="1400" dirty="0">
                <a:solidFill>
                  <a:schemeClr val="tx1">
                    <a:lumMod val="95000"/>
                    <a:lumOff val="5000"/>
                  </a:schemeClr>
                </a:solidFill>
                <a:latin typeface="+mn-lt"/>
              </a:rPr>
              <a:t> </a:t>
            </a:r>
            <a:endParaRPr lang="en-US" dirty="0">
              <a:solidFill>
                <a:schemeClr val="tx1">
                  <a:lumMod val="95000"/>
                  <a:lumOff val="5000"/>
                </a:schemeClr>
              </a:solidFill>
              <a:cs typeface="Arial" charset="0"/>
            </a:endParaRPr>
          </a:p>
          <a:p>
            <a:pPr marL="571500" lvl="1" indent="-457200" algn="just">
              <a:lnSpc>
                <a:spcPct val="150000"/>
              </a:lnSpc>
              <a:spcBef>
                <a:spcPts val="0"/>
              </a:spcBef>
              <a:buSzTx/>
              <a:buFont typeface="Arial" panose="05000000000000000000" pitchFamily="2" charset="2"/>
              <a:buChar char="•"/>
              <a:defRPr/>
            </a:pPr>
            <a:r>
              <a:rPr kumimoji="0" lang="en-US" sz="1400" b="0" i="0" u="none" strike="noStrike" kern="1200" cap="none" spc="0" normalizeH="0" baseline="0" noProof="0" dirty="0">
                <a:ln>
                  <a:noFill/>
                </a:ln>
                <a:solidFill>
                  <a:schemeClr val="tx1">
                    <a:lumMod val="95000"/>
                    <a:lumOff val="5000"/>
                  </a:schemeClr>
                </a:solidFill>
                <a:effectLst/>
                <a:uLnTx/>
                <a:uFillTx/>
                <a:latin typeface="+mn-lt"/>
                <a:ea typeface="+mn-ea"/>
                <a:cs typeface="+mn-cs"/>
              </a:rPr>
              <a:t>SARS E Filing,</a:t>
            </a:r>
            <a:r>
              <a:rPr lang="en-US" sz="1400" dirty="0">
                <a:solidFill>
                  <a:schemeClr val="tx1">
                    <a:lumMod val="95000"/>
                    <a:lumOff val="5000"/>
                  </a:schemeClr>
                </a:solidFill>
                <a:latin typeface="+mn-lt"/>
              </a:rPr>
              <a:t> </a:t>
            </a:r>
            <a:endParaRPr lang="en-US" sz="1400" b="0" i="0" u="none" strike="noStrike" kern="1200" cap="none" spc="0" normalizeH="0" baseline="0" noProof="0" dirty="0">
              <a:ln>
                <a:noFill/>
              </a:ln>
              <a:solidFill>
                <a:schemeClr val="tx1">
                  <a:lumMod val="95000"/>
                  <a:lumOff val="5000"/>
                </a:schemeClr>
              </a:solidFill>
              <a:effectLst/>
              <a:uLnTx/>
              <a:uFillTx/>
              <a:latin typeface="+mn-lt"/>
              <a:cs typeface="Arial" panose="020B0604020202020204"/>
            </a:endParaRPr>
          </a:p>
          <a:p>
            <a:pPr marL="571500" lvl="1" indent="-457200" algn="just">
              <a:lnSpc>
                <a:spcPct val="150000"/>
              </a:lnSpc>
              <a:spcBef>
                <a:spcPts val="0"/>
              </a:spcBef>
              <a:buSzTx/>
              <a:buFont typeface="Arial" panose="05000000000000000000" pitchFamily="2" charset="2"/>
              <a:buChar char="•"/>
              <a:defRPr/>
            </a:pPr>
            <a:r>
              <a:rPr lang="en-US" sz="1400" dirty="0">
                <a:solidFill>
                  <a:schemeClr val="tx1">
                    <a:lumMod val="95000"/>
                    <a:lumOff val="5000"/>
                  </a:schemeClr>
                </a:solidFill>
                <a:latin typeface="+mn-lt"/>
              </a:rPr>
              <a:t>SARS Contact Centre, </a:t>
            </a:r>
            <a:endParaRPr lang="en-US" sz="1400" dirty="0">
              <a:solidFill>
                <a:schemeClr val="tx1">
                  <a:lumMod val="95000"/>
                  <a:lumOff val="5000"/>
                </a:schemeClr>
              </a:solidFill>
              <a:latin typeface="+mn-lt"/>
              <a:cs typeface="Arial" panose="020B0604020202020204"/>
            </a:endParaRPr>
          </a:p>
          <a:p>
            <a:pPr marL="571500" lvl="1" indent="-457200" algn="just">
              <a:lnSpc>
                <a:spcPct val="150000"/>
              </a:lnSpc>
              <a:spcBef>
                <a:spcPts val="0"/>
              </a:spcBef>
              <a:buSzTx/>
              <a:buFont typeface="Arial" panose="05000000000000000000" pitchFamily="2" charset="2"/>
              <a:buChar char="•"/>
              <a:defRPr/>
            </a:pPr>
            <a:r>
              <a:rPr lang="en-US" sz="1400" dirty="0">
                <a:solidFill>
                  <a:schemeClr val="tx1">
                    <a:lumMod val="95000"/>
                    <a:lumOff val="5000"/>
                  </a:schemeClr>
                </a:solidFill>
                <a:latin typeface="+mn-lt"/>
              </a:rPr>
              <a:t>a</a:t>
            </a:r>
            <a:r>
              <a:rPr kumimoji="0" lang="en-US" sz="1400" b="0" i="0" u="none" strike="noStrike" kern="1200" cap="none" spc="0" normalizeH="0" baseline="0" noProof="0" dirty="0">
                <a:ln>
                  <a:noFill/>
                </a:ln>
                <a:solidFill>
                  <a:schemeClr val="tx1">
                    <a:lumMod val="95000"/>
                    <a:lumOff val="5000"/>
                  </a:schemeClr>
                </a:solidFill>
                <a:effectLst/>
                <a:uLnTx/>
                <a:uFillTx/>
                <a:latin typeface="+mn-lt"/>
                <a:ea typeface="+mn-ea"/>
                <a:cs typeface="+mn-cs"/>
              </a:rPr>
              <a:t>n email to </a:t>
            </a:r>
            <a:r>
              <a:rPr kumimoji="0" lang="en-US" sz="1400" b="0" i="0" u="none" strike="noStrike" kern="1200" cap="none" spc="0" normalizeH="0" baseline="0" noProof="0" dirty="0">
                <a:ln>
                  <a:noFill/>
                </a:ln>
                <a:solidFill>
                  <a:schemeClr val="tx1">
                    <a:lumMod val="95000"/>
                    <a:lumOff val="5000"/>
                  </a:schemeClr>
                </a:solidFill>
                <a:effectLst/>
                <a:uLnTx/>
                <a:uFillTx/>
                <a:latin typeface="+mn-lt"/>
                <a:ea typeface="+mn-ea"/>
                <a:cs typeface="+mn-cs"/>
                <a:hlinkClick r:id="rId3">
                  <a:extLst>
                    <a:ext uri="{A12FA001-AC4F-418D-AE19-62706E023703}">
                      <ahyp:hlinkClr xmlns:ahyp="http://schemas.microsoft.com/office/drawing/2018/hyperlinkcolor" val="tx"/>
                    </a:ext>
                  </a:extLst>
                </a:hlinkClick>
              </a:rPr>
              <a:t>contactus@sars.gov.za</a:t>
            </a:r>
            <a:r>
              <a:rPr kumimoji="0" lang="en-US" sz="1400" b="0" i="0" u="none" strike="noStrike" kern="1200" cap="none" spc="0" normalizeH="0" baseline="0" noProof="0" dirty="0">
                <a:ln>
                  <a:noFill/>
                </a:ln>
                <a:solidFill>
                  <a:schemeClr val="tx1">
                    <a:lumMod val="95000"/>
                    <a:lumOff val="5000"/>
                  </a:schemeClr>
                </a:solidFill>
                <a:effectLst/>
                <a:uLnTx/>
                <a:uFillTx/>
                <a:latin typeface="+mn-lt"/>
                <a:ea typeface="+mn-ea"/>
                <a:cs typeface="+mn-cs"/>
              </a:rPr>
              <a:t>.</a:t>
            </a:r>
            <a:r>
              <a:rPr lang="en-US" sz="1400" dirty="0">
                <a:solidFill>
                  <a:schemeClr val="tx1">
                    <a:lumMod val="95000"/>
                    <a:lumOff val="5000"/>
                  </a:schemeClr>
                </a:solidFill>
                <a:latin typeface="+mn-lt"/>
              </a:rPr>
              <a:t>  </a:t>
            </a:r>
            <a:endParaRPr lang="en-US" sz="1400" dirty="0">
              <a:solidFill>
                <a:schemeClr val="tx1">
                  <a:lumMod val="95000"/>
                  <a:lumOff val="5000"/>
                </a:schemeClr>
              </a:solidFill>
              <a:latin typeface="+mn-lt"/>
              <a:cs typeface="Arial" panose="020B0604020202020204"/>
            </a:endParaRPr>
          </a:p>
          <a:p>
            <a:pPr marL="571500" lvl="1" indent="-457200" algn="just">
              <a:lnSpc>
                <a:spcPct val="150000"/>
              </a:lnSpc>
              <a:spcBef>
                <a:spcPts val="0"/>
              </a:spcBef>
              <a:buSzTx/>
              <a:buFont typeface="Arial"/>
              <a:buChar char="•"/>
              <a:defRPr/>
            </a:pPr>
            <a:endParaRPr lang="en-US" sz="1400" dirty="0">
              <a:solidFill>
                <a:schemeClr val="tx1">
                  <a:lumMod val="95000"/>
                  <a:lumOff val="5000"/>
                </a:schemeClr>
              </a:solidFill>
              <a:latin typeface="+mn-lt"/>
              <a:cs typeface="Arial" panose="020B0604020202020204"/>
            </a:endParaRPr>
          </a:p>
          <a:p>
            <a:pPr marL="114300" lvl="1" indent="0" algn="just">
              <a:lnSpc>
                <a:spcPct val="150000"/>
              </a:lnSpc>
              <a:spcBef>
                <a:spcPts val="0"/>
              </a:spcBef>
              <a:buSzTx/>
              <a:buNone/>
              <a:defRPr/>
            </a:pPr>
            <a:r>
              <a:rPr lang="en-US" sz="1400" b="0" i="0" dirty="0">
                <a:solidFill>
                  <a:schemeClr val="tx1">
                    <a:lumMod val="95000"/>
                    <a:lumOff val="5000"/>
                  </a:schemeClr>
                </a:solidFill>
                <a:effectLst/>
                <a:latin typeface="+mn-lt"/>
              </a:rPr>
              <a:t>SARS may enter into a payment agreement only if</a:t>
            </a:r>
            <a:r>
              <a:rPr lang="en-US" sz="1400" dirty="0">
                <a:solidFill>
                  <a:schemeClr val="tx1">
                    <a:lumMod val="95000"/>
                    <a:lumOff val="5000"/>
                  </a:schemeClr>
                </a:solidFill>
                <a:latin typeface="+mn-lt"/>
              </a:rPr>
              <a:t> </a:t>
            </a:r>
            <a:endParaRPr lang="en-US" sz="1400" b="0" i="0" u="none" strike="noStrike" kern="1200" cap="none" spc="0" normalizeH="0" baseline="0" noProof="0" dirty="0">
              <a:ln>
                <a:noFill/>
              </a:ln>
              <a:solidFill>
                <a:schemeClr val="tx1">
                  <a:lumMod val="95000"/>
                  <a:lumOff val="5000"/>
                </a:schemeClr>
              </a:solidFill>
              <a:effectLst/>
              <a:uLnTx/>
              <a:uFillTx/>
              <a:latin typeface="+mn-lt"/>
              <a:cs typeface="Arial"/>
            </a:endParaRPr>
          </a:p>
          <a:p>
            <a:pPr marL="628650" lvl="1" indent="-514350" algn="just">
              <a:lnSpc>
                <a:spcPct val="150000"/>
              </a:lnSpc>
              <a:spcBef>
                <a:spcPts val="0"/>
              </a:spcBef>
              <a:buSzTx/>
              <a:buFont typeface="Arial" panose="05000000000000000000" pitchFamily="2" charset="2"/>
              <a:buChar char="•"/>
              <a:defRPr/>
            </a:pPr>
            <a:r>
              <a:rPr lang="en-US" sz="1400" dirty="0">
                <a:solidFill>
                  <a:schemeClr val="tx1">
                    <a:lumMod val="95000"/>
                    <a:lumOff val="5000"/>
                  </a:schemeClr>
                </a:solidFill>
                <a:latin typeface="+mn-lt"/>
              </a:rPr>
              <a:t>the </a:t>
            </a:r>
            <a:r>
              <a:rPr lang="en-US" sz="1400" b="0" i="0" dirty="0">
                <a:solidFill>
                  <a:schemeClr val="tx1">
                    <a:lumMod val="95000"/>
                    <a:lumOff val="5000"/>
                  </a:schemeClr>
                </a:solidFill>
                <a:effectLst/>
                <a:latin typeface="+mn-lt"/>
              </a:rPr>
              <a:t>taxpayer suffers from a lack of assets or liquidity which is reasonably certain to be remedied in the future</a:t>
            </a:r>
            <a:r>
              <a:rPr lang="en-US" sz="1400" dirty="0">
                <a:solidFill>
                  <a:schemeClr val="tx1">
                    <a:lumMod val="95000"/>
                    <a:lumOff val="5000"/>
                  </a:schemeClr>
                </a:solidFill>
                <a:latin typeface="+mn-lt"/>
              </a:rPr>
              <a:t>,</a:t>
            </a:r>
            <a:endParaRPr lang="en-US" sz="1400" b="0" i="0" dirty="0">
              <a:solidFill>
                <a:schemeClr val="tx1">
                  <a:lumMod val="95000"/>
                  <a:lumOff val="5000"/>
                </a:schemeClr>
              </a:solidFill>
              <a:effectLst/>
              <a:latin typeface="+mn-lt"/>
              <a:cs typeface="Arial"/>
            </a:endParaRPr>
          </a:p>
          <a:p>
            <a:pPr marL="628650" lvl="1" indent="-514350" algn="just">
              <a:lnSpc>
                <a:spcPct val="150000"/>
              </a:lnSpc>
              <a:spcBef>
                <a:spcPts val="0"/>
              </a:spcBef>
              <a:buSzTx/>
              <a:buFont typeface="Arial" panose="05000000000000000000" pitchFamily="2" charset="2"/>
              <a:buChar char="•"/>
              <a:defRPr/>
            </a:pPr>
            <a:r>
              <a:rPr lang="en-US" sz="1400" dirty="0">
                <a:solidFill>
                  <a:schemeClr val="tx1">
                    <a:lumMod val="95000"/>
                    <a:lumOff val="5000"/>
                  </a:schemeClr>
                </a:solidFill>
                <a:latin typeface="+mn-lt"/>
              </a:rPr>
              <a:t>the </a:t>
            </a:r>
            <a:r>
              <a:rPr lang="en-US" sz="1400" b="0" i="0" dirty="0">
                <a:solidFill>
                  <a:schemeClr val="tx1">
                    <a:lumMod val="95000"/>
                    <a:lumOff val="5000"/>
                  </a:schemeClr>
                </a:solidFill>
                <a:effectLst/>
                <a:latin typeface="+mn-lt"/>
              </a:rPr>
              <a:t>taxpayer anticipates income or other receipts which can be used to satisfy the tax debt</a:t>
            </a:r>
            <a:r>
              <a:rPr lang="en-US" sz="1400" dirty="0">
                <a:solidFill>
                  <a:schemeClr val="tx1">
                    <a:lumMod val="95000"/>
                    <a:lumOff val="5000"/>
                  </a:schemeClr>
                </a:solidFill>
                <a:latin typeface="+mn-lt"/>
              </a:rPr>
              <a:t>,</a:t>
            </a:r>
            <a:endParaRPr lang="en-US" sz="1400" b="0" i="0" dirty="0">
              <a:solidFill>
                <a:schemeClr val="tx1">
                  <a:lumMod val="95000"/>
                  <a:lumOff val="5000"/>
                </a:schemeClr>
              </a:solidFill>
              <a:effectLst/>
              <a:latin typeface="+mn-lt"/>
              <a:cs typeface="Arial"/>
            </a:endParaRPr>
          </a:p>
          <a:p>
            <a:pPr marL="628650" lvl="1" indent="-514350" algn="just">
              <a:lnSpc>
                <a:spcPct val="150000"/>
              </a:lnSpc>
              <a:spcBef>
                <a:spcPts val="0"/>
              </a:spcBef>
              <a:buSzTx/>
              <a:buFont typeface="Arial" panose="05000000000000000000" pitchFamily="2" charset="2"/>
              <a:buChar char="•"/>
              <a:defRPr/>
            </a:pPr>
            <a:r>
              <a:rPr lang="en-US" sz="1400" dirty="0">
                <a:solidFill>
                  <a:schemeClr val="tx1">
                    <a:lumMod val="95000"/>
                    <a:lumOff val="5000"/>
                  </a:schemeClr>
                </a:solidFill>
                <a:latin typeface="+mn-lt"/>
              </a:rPr>
              <a:t>prospects </a:t>
            </a:r>
            <a:r>
              <a:rPr lang="en-US" sz="1400" b="0" i="0" dirty="0">
                <a:solidFill>
                  <a:schemeClr val="tx1">
                    <a:lumMod val="95000"/>
                    <a:lumOff val="5000"/>
                  </a:schemeClr>
                </a:solidFill>
                <a:effectLst/>
                <a:latin typeface="+mn-lt"/>
              </a:rPr>
              <a:t>of immediate collection activity are poor or uneconomical but are likely to improve in the future</a:t>
            </a:r>
            <a:r>
              <a:rPr lang="en-US" sz="1400" dirty="0">
                <a:solidFill>
                  <a:schemeClr val="tx1">
                    <a:lumMod val="95000"/>
                    <a:lumOff val="5000"/>
                  </a:schemeClr>
                </a:solidFill>
                <a:latin typeface="+mn-lt"/>
              </a:rPr>
              <a:t>,</a:t>
            </a:r>
            <a:endParaRPr lang="en-US" sz="1400" b="0" i="0" dirty="0">
              <a:solidFill>
                <a:schemeClr val="tx1">
                  <a:lumMod val="95000"/>
                  <a:lumOff val="5000"/>
                </a:schemeClr>
              </a:solidFill>
              <a:effectLst/>
              <a:latin typeface="+mn-lt"/>
              <a:cs typeface="Arial"/>
            </a:endParaRPr>
          </a:p>
          <a:p>
            <a:pPr marL="628650" lvl="1" indent="-514350" algn="just">
              <a:lnSpc>
                <a:spcPct val="150000"/>
              </a:lnSpc>
              <a:spcBef>
                <a:spcPts val="0"/>
              </a:spcBef>
              <a:buSzTx/>
              <a:buFont typeface="Arial" panose="05000000000000000000" pitchFamily="2" charset="2"/>
              <a:buChar char="•"/>
              <a:defRPr/>
            </a:pPr>
            <a:r>
              <a:rPr lang="en-US" sz="1400" dirty="0">
                <a:solidFill>
                  <a:schemeClr val="tx1">
                    <a:lumMod val="95000"/>
                    <a:lumOff val="5000"/>
                  </a:schemeClr>
                </a:solidFill>
                <a:latin typeface="+mn-lt"/>
              </a:rPr>
              <a:t>collection </a:t>
            </a:r>
            <a:r>
              <a:rPr lang="en-US" sz="1400" b="0" i="0" dirty="0">
                <a:solidFill>
                  <a:schemeClr val="tx1">
                    <a:lumMod val="95000"/>
                    <a:lumOff val="5000"/>
                  </a:schemeClr>
                </a:solidFill>
                <a:effectLst/>
                <a:latin typeface="+mn-lt"/>
              </a:rPr>
              <a:t>activity would be harsh in the particular case and the deferral or instalment agreement is unlikely to prejudice tax collection</a:t>
            </a:r>
            <a:r>
              <a:rPr lang="en-US" sz="1400" dirty="0">
                <a:solidFill>
                  <a:schemeClr val="tx1">
                    <a:lumMod val="95000"/>
                    <a:lumOff val="5000"/>
                  </a:schemeClr>
                </a:solidFill>
                <a:latin typeface="+mn-lt"/>
              </a:rPr>
              <a:t>,</a:t>
            </a:r>
            <a:endParaRPr lang="en-US" sz="1400" b="0" i="0" dirty="0">
              <a:solidFill>
                <a:schemeClr val="tx1">
                  <a:lumMod val="95000"/>
                  <a:lumOff val="5000"/>
                </a:schemeClr>
              </a:solidFill>
              <a:effectLst/>
              <a:latin typeface="+mn-lt"/>
              <a:cs typeface="Arial"/>
            </a:endParaRPr>
          </a:p>
          <a:p>
            <a:pPr marL="628650" lvl="1" indent="-514350" algn="just">
              <a:lnSpc>
                <a:spcPct val="150000"/>
              </a:lnSpc>
              <a:spcBef>
                <a:spcPts val="0"/>
              </a:spcBef>
              <a:buSzTx/>
              <a:buFont typeface="Arial" panose="05000000000000000000" pitchFamily="2" charset="2"/>
              <a:buChar char="•"/>
              <a:defRPr/>
            </a:pPr>
            <a:r>
              <a:rPr lang="en-US" sz="1400" dirty="0">
                <a:solidFill>
                  <a:schemeClr val="tx1">
                    <a:lumMod val="95000"/>
                    <a:lumOff val="5000"/>
                  </a:schemeClr>
                </a:solidFill>
                <a:latin typeface="+mn-lt"/>
              </a:rPr>
              <a:t>the </a:t>
            </a:r>
            <a:r>
              <a:rPr lang="en-US" sz="1400" b="0" i="0" dirty="0">
                <a:solidFill>
                  <a:schemeClr val="tx1">
                    <a:lumMod val="95000"/>
                    <a:lumOff val="5000"/>
                  </a:schemeClr>
                </a:solidFill>
                <a:effectLst/>
                <a:latin typeface="+mn-lt"/>
              </a:rPr>
              <a:t>taxpayer provides the security as may be required</a:t>
            </a:r>
            <a:r>
              <a:rPr lang="en-US" sz="1400" dirty="0">
                <a:solidFill>
                  <a:schemeClr val="tx1">
                    <a:lumMod val="95000"/>
                    <a:lumOff val="5000"/>
                  </a:schemeClr>
                </a:solidFill>
                <a:latin typeface="+mn-lt"/>
              </a:rPr>
              <a:t>,</a:t>
            </a:r>
            <a:r>
              <a:rPr lang="en-US" sz="1400" b="0" i="0" dirty="0">
                <a:solidFill>
                  <a:schemeClr val="tx1">
                    <a:lumMod val="95000"/>
                    <a:lumOff val="5000"/>
                  </a:schemeClr>
                </a:solidFill>
                <a:effectLst/>
                <a:latin typeface="+mn-lt"/>
              </a:rPr>
              <a:t> and</a:t>
            </a:r>
            <a:endParaRPr lang="en-US" sz="1400" b="0" i="0" dirty="0">
              <a:solidFill>
                <a:schemeClr val="tx1">
                  <a:lumMod val="95000"/>
                  <a:lumOff val="5000"/>
                </a:schemeClr>
              </a:solidFill>
              <a:effectLst/>
              <a:latin typeface="+mn-lt"/>
              <a:cs typeface="Arial"/>
            </a:endParaRPr>
          </a:p>
          <a:p>
            <a:pPr marL="628650" lvl="1" indent="-514350" algn="just">
              <a:lnSpc>
                <a:spcPct val="150000"/>
              </a:lnSpc>
              <a:spcBef>
                <a:spcPts val="0"/>
              </a:spcBef>
              <a:buSzTx/>
              <a:buFont typeface="Arial" panose="05000000000000000000" pitchFamily="2" charset="2"/>
              <a:buChar char="•"/>
              <a:defRPr/>
            </a:pPr>
            <a:r>
              <a:rPr lang="en-US" sz="1400" dirty="0">
                <a:solidFill>
                  <a:schemeClr val="tx1">
                    <a:lumMod val="95000"/>
                    <a:lumOff val="5000"/>
                  </a:schemeClr>
                </a:solidFill>
                <a:latin typeface="+mn-lt"/>
              </a:rPr>
              <a:t>all</a:t>
            </a:r>
            <a:r>
              <a:rPr lang="en-US" sz="1400" b="0" i="0" dirty="0">
                <a:solidFill>
                  <a:schemeClr val="tx1">
                    <a:lumMod val="95000"/>
                    <a:lumOff val="5000"/>
                  </a:schemeClr>
                </a:solidFill>
                <a:effectLst/>
                <a:latin typeface="+mn-lt"/>
              </a:rPr>
              <a:t> outstanding returns and/or recons are submitted.</a:t>
            </a:r>
            <a:endParaRPr lang="en-US" sz="1400" b="0" i="0" dirty="0">
              <a:solidFill>
                <a:schemeClr val="tx1">
                  <a:lumMod val="95000"/>
                  <a:lumOff val="5000"/>
                </a:schemeClr>
              </a:solidFill>
              <a:effectLst/>
              <a:latin typeface="+mn-lt"/>
              <a:cs typeface="Arial"/>
            </a:endParaRPr>
          </a:p>
        </p:txBody>
      </p:sp>
    </p:spTree>
    <p:extLst>
      <p:ext uri="{BB962C8B-B14F-4D97-AF65-F5344CB8AC3E}">
        <p14:creationId xmlns:p14="http://schemas.microsoft.com/office/powerpoint/2010/main" val="2789020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980728"/>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a:defRPr/>
            </a:pPr>
            <a:r>
              <a:rPr lang="en-ZA" sz="3200" dirty="0">
                <a:latin typeface="+mn-lt"/>
              </a:rPr>
              <a:t>Process for</a:t>
            </a:r>
            <a:r>
              <a:rPr lang="en-ZA" sz="3200" dirty="0">
                <a:solidFill>
                  <a:schemeClr val="tx1"/>
                </a:solidFill>
                <a:latin typeface="+mn-lt"/>
              </a:rPr>
              <a:t> </a:t>
            </a:r>
            <a:r>
              <a:rPr lang="en-ZA" sz="3200" dirty="0">
                <a:latin typeface="+mn-lt"/>
              </a:rPr>
              <a:t>Deferral of Payment Arrangements on </a:t>
            </a:r>
            <a:r>
              <a:rPr lang="en-ZA" sz="3200" err="1">
                <a:latin typeface="+mn-lt"/>
              </a:rPr>
              <a:t>eFiling</a:t>
            </a:r>
            <a:endParaRPr lang="en-ZA" sz="3200" b="1" i="0" u="none" strike="noStrike" kern="1200" cap="none" spc="0" normalizeH="0" baseline="0" noProof="0" err="1">
              <a:ln>
                <a:noFill/>
              </a:ln>
              <a:effectLst/>
              <a:uLnTx/>
              <a:uFillTx/>
              <a:latin typeface="+mn-lt"/>
              <a:cs typeface="Arial"/>
            </a:endParaRPr>
          </a:p>
        </p:txBody>
      </p:sp>
      <p:sp>
        <p:nvSpPr>
          <p:cNvPr id="5" name="Text Placeholder 4">
            <a:extLst>
              <a:ext uri="{FF2B5EF4-FFF2-40B4-BE49-F238E27FC236}">
                <a16:creationId xmlns:a16="http://schemas.microsoft.com/office/drawing/2014/main" id="{8033CAEF-4E92-9FFB-1F92-3A4F09A6E912}"/>
              </a:ext>
            </a:extLst>
          </p:cNvPr>
          <p:cNvSpPr>
            <a:spLocks noGrp="1"/>
          </p:cNvSpPr>
          <p:nvPr>
            <p:ph type="body" idx="1"/>
          </p:nvPr>
        </p:nvSpPr>
        <p:spPr>
          <a:xfrm>
            <a:off x="311700" y="1151399"/>
            <a:ext cx="8520600" cy="4976023"/>
          </a:xfrm>
        </p:spPr>
        <p:txBody>
          <a:bodyPr/>
          <a:lstStyle/>
          <a:p>
            <a:pPr marL="370205" indent="-285750" algn="just">
              <a:lnSpc>
                <a:spcPct val="150000"/>
              </a:lnSpc>
              <a:buSzTx/>
              <a:buFont typeface="Arial" panose="05000000000000000000" pitchFamily="2" charset="2"/>
              <a:buChar char="•"/>
              <a:defRPr/>
            </a:pPr>
            <a:r>
              <a:rPr kumimoji="0" lang="en-US" sz="1800" b="0" i="0" u="none" strike="noStrike" kern="1200" cap="none" spc="0" normalizeH="0" baseline="0" noProof="0" dirty="0">
                <a:ln>
                  <a:noFill/>
                </a:ln>
                <a:solidFill>
                  <a:prstClr val="black"/>
                </a:solidFill>
                <a:effectLst/>
                <a:uLnTx/>
                <a:uFillTx/>
                <a:latin typeface="+mn-lt"/>
                <a:ea typeface="+mn-ea"/>
                <a:cs typeface="+mn-cs"/>
              </a:rPr>
              <a:t>Access the SARS Guide for more details on the steps to be followed for</a:t>
            </a:r>
            <a:r>
              <a:rPr lang="en-US" sz="1800" dirty="0">
                <a:solidFill>
                  <a:prstClr val="black"/>
                </a:solidFill>
                <a:latin typeface="+mn-lt"/>
              </a:rPr>
              <a:t> eFiling</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lang="en-US" sz="1600" b="0" i="0" u="none" strike="noStrike" dirty="0">
                <a:solidFill>
                  <a:srgbClr val="333333"/>
                </a:solidFill>
                <a:effectLst/>
                <a:latin typeface="+mn-lt"/>
                <a:hlinkClick r:id="rId3"/>
              </a:rPr>
              <a:t>click here</a:t>
            </a:r>
            <a:r>
              <a:rPr lang="en-US" sz="1600" b="0" i="0" dirty="0">
                <a:solidFill>
                  <a:srgbClr val="333333"/>
                </a:solidFill>
                <a:effectLst/>
                <a:latin typeface="+mn-lt"/>
              </a:rPr>
              <a:t>.</a:t>
            </a:r>
            <a:endParaRPr lang="en-US" dirty="0"/>
          </a:p>
          <a:p>
            <a:pPr marL="370205" marR="0" lvl="0" indent="-285750" algn="just" defTabSz="914400" rtl="0" eaLnBrk="1" fontAlgn="auto" latinLnBrk="0" hangingPunct="1">
              <a:lnSpc>
                <a:spcPct val="150000"/>
              </a:lnSpc>
              <a:spcBef>
                <a:spcPts val="0"/>
              </a:spcBef>
              <a:spcAft>
                <a:spcPts val="0"/>
              </a:spcAft>
              <a:buClrTx/>
              <a:buSzTx/>
              <a:buFont typeface="Arial" panose="05000000000000000000" pitchFamily="2" charset="2"/>
              <a:buChar char="•"/>
              <a:tabLst/>
              <a:defRPr/>
            </a:pPr>
            <a:endParaRPr lang="en-US" sz="1800" b="0" i="0" u="none" strike="noStrike" kern="1200" cap="none" spc="0" normalizeH="0" baseline="0" noProof="0" dirty="0">
              <a:ln>
                <a:noFill/>
              </a:ln>
              <a:solidFill>
                <a:prstClr val="black"/>
              </a:solidFill>
              <a:effectLst/>
              <a:uLnTx/>
              <a:uFillTx/>
              <a:latin typeface="+mn-lt"/>
              <a:cs typeface="Arial" panose="020B0604020202020204"/>
            </a:endParaRPr>
          </a:p>
          <a:p>
            <a:pPr marL="370205" indent="-285750" algn="just">
              <a:lnSpc>
                <a:spcPct val="100000"/>
              </a:lnSpc>
              <a:buSzTx/>
              <a:buFont typeface="Arial" panose="05000000000000000000" pitchFamily="2" charset="2"/>
              <a:buChar char="•"/>
              <a:defRPr/>
            </a:pPr>
            <a:r>
              <a:rPr kumimoji="0" lang="en-US" sz="1800" b="0" i="0" u="none" strike="noStrike" kern="1200" cap="none" spc="0" normalizeH="0" baseline="0" noProof="0" dirty="0">
                <a:ln>
                  <a:noFill/>
                </a:ln>
                <a:solidFill>
                  <a:schemeClr val="tx1"/>
                </a:solidFill>
                <a:effectLst/>
                <a:uLnTx/>
                <a:uFillTx/>
                <a:latin typeface="+mn-lt"/>
                <a:ea typeface="+mn-ea"/>
                <a:cs typeface="+mn-cs"/>
              </a:rPr>
              <a:t>SARS will perform validation checks to determine if:</a:t>
            </a:r>
            <a:r>
              <a:rPr lang="en-US" sz="1800" dirty="0">
                <a:solidFill>
                  <a:schemeClr val="tx1"/>
                </a:solidFill>
                <a:latin typeface="+mn-lt"/>
              </a:rPr>
              <a:t> </a:t>
            </a:r>
            <a:endParaRPr lang="en-US" sz="1800" dirty="0">
              <a:solidFill>
                <a:schemeClr val="tx1"/>
              </a:solidFill>
              <a:latin typeface="+mn-lt"/>
              <a:cs typeface="Arial"/>
            </a:endParaRPr>
          </a:p>
          <a:p>
            <a:pPr marL="685800" marR="0" lvl="1" indent="-285750" algn="just" defTabSz="914400" rtl="0" eaLnBrk="1" fontAlgn="auto" latinLnBrk="0" hangingPunct="1">
              <a:lnSpc>
                <a:spcPct val="100000"/>
              </a:lnSpc>
              <a:spcAft>
                <a:spcPts val="0"/>
              </a:spcAft>
              <a:buClrTx/>
              <a:buSzTx/>
              <a:buFont typeface="Courier New" panose="05000000000000000000" pitchFamily="2" charset="2"/>
              <a:buChar char="o"/>
              <a:tabLst/>
              <a:defRPr/>
            </a:pPr>
            <a:r>
              <a:rPr lang="en-US" sz="1800" dirty="0">
                <a:solidFill>
                  <a:schemeClr val="tx1"/>
                </a:solidFill>
                <a:latin typeface="+mn-lt"/>
              </a:rPr>
              <a:t>there is a pending-approval payment arrangement request or an active-payment arrangement request for the tax type in question, </a:t>
            </a:r>
            <a:endParaRPr lang="en-US" sz="1800" dirty="0">
              <a:solidFill>
                <a:schemeClr val="tx1"/>
              </a:solidFill>
              <a:latin typeface="+mn-lt"/>
              <a:cs typeface="Arial" panose="020B0604020202020204"/>
            </a:endParaRPr>
          </a:p>
          <a:p>
            <a:pPr marL="685800" lvl="1" indent="-285750" algn="just">
              <a:lnSpc>
                <a:spcPct val="150000"/>
              </a:lnSpc>
              <a:spcBef>
                <a:spcPts val="0"/>
              </a:spcBef>
              <a:buSzTx/>
              <a:buFont typeface="Courier New" panose="05000000000000000000" pitchFamily="2" charset="2"/>
              <a:buChar char="o"/>
              <a:defRPr/>
            </a:pPr>
            <a:r>
              <a:rPr lang="en-US" sz="1800" dirty="0">
                <a:solidFill>
                  <a:schemeClr val="tx1"/>
                </a:solidFill>
                <a:latin typeface="+mn-lt"/>
              </a:rPr>
              <a:t>there </a:t>
            </a:r>
            <a:r>
              <a:rPr kumimoji="0" lang="en-US" sz="1800" b="0" i="0" u="none" strike="noStrike" kern="1200" cap="none" spc="0" normalizeH="0" baseline="0" noProof="0" dirty="0">
                <a:ln>
                  <a:noFill/>
                </a:ln>
                <a:solidFill>
                  <a:schemeClr val="tx1"/>
                </a:solidFill>
                <a:effectLst/>
                <a:uLnTx/>
                <a:uFillTx/>
                <a:latin typeface="+mn-lt"/>
                <a:ea typeface="+mn-ea"/>
                <a:cs typeface="+mn-cs"/>
              </a:rPr>
              <a:t>is an unallocated credit </a:t>
            </a:r>
            <a:r>
              <a:rPr lang="en-US" sz="1800" dirty="0">
                <a:solidFill>
                  <a:schemeClr val="tx1"/>
                </a:solidFill>
                <a:latin typeface="+mn-lt"/>
              </a:rPr>
              <a:t>on the account, </a:t>
            </a:r>
            <a:endParaRPr lang="en-US" sz="1800" dirty="0">
              <a:solidFill>
                <a:schemeClr val="tx1"/>
              </a:solidFill>
              <a:latin typeface="+mn-lt"/>
              <a:cs typeface="Arial" panose="020B0604020202020204"/>
            </a:endParaRPr>
          </a:p>
          <a:p>
            <a:pPr marL="685800" lvl="1" indent="-285750" algn="just">
              <a:lnSpc>
                <a:spcPct val="150000"/>
              </a:lnSpc>
              <a:spcBef>
                <a:spcPts val="0"/>
              </a:spcBef>
              <a:buSzTx/>
              <a:buFont typeface="Courier New" panose="05000000000000000000" pitchFamily="2" charset="2"/>
              <a:buChar char="o"/>
              <a:defRPr/>
            </a:pPr>
            <a:r>
              <a:rPr lang="en-US" sz="1800" dirty="0">
                <a:solidFill>
                  <a:schemeClr val="tx1"/>
                </a:solidFill>
                <a:latin typeface="+mn-lt"/>
              </a:rPr>
              <a:t>the taxpayer has defaulted on a previous payment arrangement, and </a:t>
            </a:r>
            <a:endParaRPr lang="en-US" sz="1800" dirty="0">
              <a:solidFill>
                <a:schemeClr val="tx1"/>
              </a:solidFill>
              <a:latin typeface="+mn-lt"/>
              <a:cs typeface="Arial" panose="020B0604020202020204"/>
            </a:endParaRPr>
          </a:p>
          <a:p>
            <a:pPr marL="685800" lvl="1" indent="-285750" algn="just">
              <a:lnSpc>
                <a:spcPct val="150000"/>
              </a:lnSpc>
              <a:spcBef>
                <a:spcPts val="0"/>
              </a:spcBef>
              <a:buSzTx/>
              <a:buFont typeface="Courier New" panose="05000000000000000000" pitchFamily="2" charset="2"/>
              <a:buChar char="o"/>
              <a:defRPr/>
            </a:pPr>
            <a:r>
              <a:rPr lang="en-US" sz="1800" dirty="0">
                <a:solidFill>
                  <a:schemeClr val="tx1"/>
                </a:solidFill>
                <a:latin typeface="+mn-lt"/>
              </a:rPr>
              <a:t>the taxpayer is marked as address unknown/estate/inactive (deregistered or not traceable) </a:t>
            </a:r>
            <a:endParaRPr lang="en-US" sz="1800" dirty="0">
              <a:solidFill>
                <a:schemeClr val="tx1"/>
              </a:solidFill>
              <a:latin typeface="+mn-lt"/>
              <a:cs typeface="Arial" panose="020B0604020202020204"/>
            </a:endParaRPr>
          </a:p>
        </p:txBody>
      </p:sp>
    </p:spTree>
    <p:extLst>
      <p:ext uri="{BB962C8B-B14F-4D97-AF65-F5344CB8AC3E}">
        <p14:creationId xmlns:p14="http://schemas.microsoft.com/office/powerpoint/2010/main" val="4270213459"/>
      </p:ext>
    </p:extLst>
  </p:cSld>
  <p:clrMapOvr>
    <a:masterClrMapping/>
  </p:clrMapOvr>
</p:sld>
</file>

<file path=ppt/theme/theme1.xml><?xml version="1.0" encoding="utf-8"?>
<a:theme xmlns:a="http://schemas.openxmlformats.org/drawingml/2006/main" name="Corporate Identity presentation_MANCO_2017 v1.3 S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606_SARS_PLAIN_PPT.pptx" id="{6DB6358A-5B68-E44E-AD01-63344069B75A}" vid="{702AC70A-0333-DF4E-AA47-865E57494E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06ea2f8-baf3-435e-8c47-53a3895015a3">
      <Terms xmlns="http://schemas.microsoft.com/office/infopath/2007/PartnerControls"/>
    </lcf76f155ced4ddcb4097134ff3c332f>
    <TaxCatchAll xmlns="0b982d86-a47b-48b2-aad7-81789d529a9c" xsi:nil="true"/>
    <SharedWithUsers xmlns="0b982d86-a47b-48b2-aad7-81789d529a9c">
      <UserInfo>
        <DisplayName>Shanitha Ramharak</DisplayName>
        <AccountId>66</AccountId>
        <AccountType/>
      </UserInfo>
      <UserInfo>
        <DisplayName>Rudolph Masiya</DisplayName>
        <AccountId>62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F2435662B19BC48AFE8452864AAF5E4" ma:contentTypeVersion="14" ma:contentTypeDescription="Create a new document." ma:contentTypeScope="" ma:versionID="be737c2bd3f056fe505789ba154c47cb">
  <xsd:schema xmlns:xsd="http://www.w3.org/2001/XMLSchema" xmlns:xs="http://www.w3.org/2001/XMLSchema" xmlns:p="http://schemas.microsoft.com/office/2006/metadata/properties" xmlns:ns2="306ea2f8-baf3-435e-8c47-53a3895015a3" xmlns:ns3="0b982d86-a47b-48b2-aad7-81789d529a9c" targetNamespace="http://schemas.microsoft.com/office/2006/metadata/properties" ma:root="true" ma:fieldsID="be764209cf7708307141f1544276bad8" ns2:_="" ns3:_="">
    <xsd:import namespace="306ea2f8-baf3-435e-8c47-53a3895015a3"/>
    <xsd:import namespace="0b982d86-a47b-48b2-aad7-81789d529a9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MediaServiceSearchProperties" minOccurs="0"/>
                <xsd:element ref="ns2:MediaServiceDateTake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6ea2f8-baf3-435e-8c47-53a3895015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1b9d4a3-9100-4727-89e9-055356ec2bda"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982d86-a47b-48b2-aad7-81789d529a9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b6d475e-6afd-4fc5-b713-51d0cb29f836}" ma:internalName="TaxCatchAll" ma:showField="CatchAllData" ma:web="0b982d86-a47b-48b2-aad7-81789d529a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6FEF6F-3EDD-4CDA-96D1-84A754F6BCC6}">
  <ds:schemaRefs>
    <ds:schemaRef ds:uri="http://schemas.microsoft.com/sharepoint/v3/contenttype/forms"/>
  </ds:schemaRefs>
</ds:datastoreItem>
</file>

<file path=customXml/itemProps2.xml><?xml version="1.0" encoding="utf-8"?>
<ds:datastoreItem xmlns:ds="http://schemas.openxmlformats.org/officeDocument/2006/customXml" ds:itemID="{76A6FB1A-60FB-48D3-9433-0EC83991451A}">
  <ds:schemaRefs>
    <ds:schemaRef ds:uri="0b982d86-a47b-48b2-aad7-81789d529a9c"/>
    <ds:schemaRef ds:uri="306ea2f8-baf3-435e-8c47-53a3895015a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DE35277-6837-42FC-8238-87D69183B8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6ea2f8-baf3-435e-8c47-53a3895015a3"/>
    <ds:schemaRef ds:uri="0b982d86-a47b-48b2-aad7-81789d529a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Corporate Identity presentation_MANCO_2017 v1.3 SR</Template>
  <TotalTime>389</TotalTime>
  <Words>2200</Words>
  <Application>Microsoft Office PowerPoint</Application>
  <PresentationFormat>On-screen Show (4:3)</PresentationFormat>
  <Paragraphs>110</Paragraphs>
  <Slides>18</Slides>
  <Notes>16</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Corporate Identity presentation_MANCO_2017 v1.3 SR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 Year Anniversary Powerpoint Template B</dc:title>
  <dc:creator>Simangele Radebe</dc:creator>
  <cp:lastModifiedBy>Rudolph Masiya</cp:lastModifiedBy>
  <cp:revision>306</cp:revision>
  <cp:lastPrinted>2019-07-22T09:05:08Z</cp:lastPrinted>
  <dcterms:created xsi:type="dcterms:W3CDTF">2017-08-25T14:16:48Z</dcterms:created>
  <dcterms:modified xsi:type="dcterms:W3CDTF">2024-07-07T11:54:27Z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0x0101000F2435662B19BC48AFE8452864AAF5E4</vt:lpwstr>
  </property>
  <property fmtid="{D5CDD505-2E9C-101B-9397-08002B2CF9AE}" pid="3" name="_dlc_DocIdItemGuid">
    <vt:lpwstr>2143bd4b-7c40-4309-8067-dc47fc5ba370</vt:lpwstr>
  </property>
  <property fmtid="{D5CDD505-2E9C-101B-9397-08002B2CF9AE}" pid="4" name="SARS SuppServ Keywords">
    <vt:lpwstr>1889;#communications|99f118ec-bc8c-499e-90c2-01975f38d542</vt:lpwstr>
  </property>
  <property fmtid="{D5CDD505-2E9C-101B-9397-08002B2CF9AE}" pid="5" name="Place in SuppServ Navigation">
    <vt:lpwstr>1888;#Templates|b43f2ca6-37ed-425a-b6bf-873d5f19db93;#2024;#Communications|8fe426ae-a6ff-4e04-a79e-3995fc7c51fa</vt:lpwstr>
  </property>
  <property fmtid="{D5CDD505-2E9C-101B-9397-08002B2CF9AE}" pid="6" name="SARS SuppServ Function">
    <vt:lpwstr>1884;#Communications|2b378cf1-a46b-45a4-b05e-8c7d84352a5f</vt:lpwstr>
  </property>
  <property fmtid="{D5CDD505-2E9C-101B-9397-08002B2CF9AE}" pid="7" name="SARS SuppServ Function0">
    <vt:lpwstr>1884;#Communications|2b378cf1-a46b-45a4-b05e-8c7d84352a5f</vt:lpwstr>
  </property>
  <property fmtid="{D5CDD505-2E9C-101B-9397-08002B2CF9AE}" pid="8" name="Order">
    <vt:r8>7400</vt:r8>
  </property>
  <property fmtid="{D5CDD505-2E9C-101B-9397-08002B2CF9AE}" pid="9" name="xd_ProgID">
    <vt:lpwstr/>
  </property>
  <property fmtid="{D5CDD505-2E9C-101B-9397-08002B2CF9AE}" pid="10" name="_CopySource">
    <vt:lpwstr>http://sarsportal/ProdQMS/Supp/SARS SuppServ Doc Router/COMMS-CI-01-T47 - PowerPoint Presentation Template Plain - Internal Template.potx</vt:lpwstr>
  </property>
  <property fmtid="{D5CDD505-2E9C-101B-9397-08002B2CF9AE}" pid="11" name="TemplateUrl">
    <vt:lpwstr/>
  </property>
  <property fmtid="{D5CDD505-2E9C-101B-9397-08002B2CF9AE}" pid="12" name="Synopsis">
    <vt:lpwstr/>
  </property>
  <property fmtid="{D5CDD505-2E9C-101B-9397-08002B2CF9AE}" pid="13" name="Applicable Year">
    <vt:lpwstr/>
  </property>
  <property fmtid="{D5CDD505-2E9C-101B-9397-08002B2CF9AE}" pid="14" name="Tender Type">
    <vt:lpwstr/>
  </property>
  <property fmtid="{D5CDD505-2E9C-101B-9397-08002B2CF9AE}" pid="15" name="Tender Number">
    <vt:lpwstr/>
  </property>
  <property fmtid="{D5CDD505-2E9C-101B-9397-08002B2CF9AE}" pid="16" name="Scam Institution">
    <vt:lpwstr/>
  </property>
  <property fmtid="{D5CDD505-2E9C-101B-9397-08002B2CF9AE}" pid="17" name="Tender Doc Type">
    <vt:lpwstr/>
  </property>
  <property fmtid="{D5CDD505-2E9C-101B-9397-08002B2CF9AE}" pid="18" name="Scam Subject">
    <vt:lpwstr/>
  </property>
  <property fmtid="{D5CDD505-2E9C-101B-9397-08002B2CF9AE}" pid="19" name="Scam Source">
    <vt:lpwstr/>
  </property>
  <property fmtid="{D5CDD505-2E9C-101B-9397-08002B2CF9AE}" pid="20" name="MediaServiceImageTags">
    <vt:lpwstr/>
  </property>
</Properties>
</file>