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1" r:id="rId4"/>
    <p:sldMasterId id="2147483669" r:id="rId5"/>
    <p:sldMasterId id="2147483672" r:id="rId6"/>
  </p:sldMasterIdLst>
  <p:notesMasterIdLst>
    <p:notesMasterId r:id="rId46"/>
  </p:notesMasterIdLst>
  <p:sldIdLst>
    <p:sldId id="256" r:id="rId7"/>
    <p:sldId id="280" r:id="rId8"/>
    <p:sldId id="604" r:id="rId9"/>
    <p:sldId id="647" r:id="rId10"/>
    <p:sldId id="648" r:id="rId11"/>
    <p:sldId id="652" r:id="rId12"/>
    <p:sldId id="653" r:id="rId13"/>
    <p:sldId id="654" r:id="rId14"/>
    <p:sldId id="655" r:id="rId15"/>
    <p:sldId id="656" r:id="rId16"/>
    <p:sldId id="657" r:id="rId17"/>
    <p:sldId id="658" r:id="rId18"/>
    <p:sldId id="659" r:id="rId19"/>
    <p:sldId id="660" r:id="rId20"/>
    <p:sldId id="661" r:id="rId21"/>
    <p:sldId id="662" r:id="rId22"/>
    <p:sldId id="663" r:id="rId23"/>
    <p:sldId id="664" r:id="rId24"/>
    <p:sldId id="665" r:id="rId25"/>
    <p:sldId id="668" r:id="rId26"/>
    <p:sldId id="666" r:id="rId27"/>
    <p:sldId id="667" r:id="rId28"/>
    <p:sldId id="669" r:id="rId29"/>
    <p:sldId id="670" r:id="rId30"/>
    <p:sldId id="671" r:id="rId31"/>
    <p:sldId id="672" r:id="rId32"/>
    <p:sldId id="673" r:id="rId33"/>
    <p:sldId id="650" r:id="rId34"/>
    <p:sldId id="674" r:id="rId35"/>
    <p:sldId id="675" r:id="rId36"/>
    <p:sldId id="676" r:id="rId37"/>
    <p:sldId id="677" r:id="rId38"/>
    <p:sldId id="678" r:id="rId39"/>
    <p:sldId id="679" r:id="rId40"/>
    <p:sldId id="681" r:id="rId41"/>
    <p:sldId id="683" r:id="rId42"/>
    <p:sldId id="684" r:id="rId43"/>
    <p:sldId id="685" r:id="rId44"/>
    <p:sldId id="613" r:id="rId45"/>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4B020-3CB2-878B-5450-A6B664D7E928}" name="Editor 1" initials="E1" userId="Editor 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 id="1" name="Shanitha Ramharak" initials="SR" lastIdx="3" clrIdx="1">
    <p:extLst>
      <p:ext uri="{19B8F6BF-5375-455C-9EA6-DF929625EA0E}">
        <p15:presenceInfo xmlns:p15="http://schemas.microsoft.com/office/powerpoint/2012/main" userId="S::sramharak@sars.gov.za::23eac505-42e4-40e9-927d-a2385b7342b5" providerId="AD"/>
      </p:ext>
    </p:extLst>
  </p:cmAuthor>
  <p:cmAuthor id="2" name="Lijuan Wang" initials="LW" lastIdx="4" clrIdx="2">
    <p:extLst>
      <p:ext uri="{19B8F6BF-5375-455C-9EA6-DF929625EA0E}">
        <p15:presenceInfo xmlns:p15="http://schemas.microsoft.com/office/powerpoint/2012/main" userId="S::lwang@sars.gov.za::72bde0fe-78f8-4df1-a3d3-4698d2d28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228A3-D819-452B-BA7C-719624B56CAB}" v="2" dt="2024-06-11T08:01:01.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p:restoredTop sz="94694"/>
  </p:normalViewPr>
  <p:slideViewPr>
    <p:cSldViewPr snapToGrid="0" snapToObjects="1">
      <p:cViewPr varScale="1">
        <p:scale>
          <a:sx n="94" d="100"/>
          <a:sy n="94" d="100"/>
        </p:scale>
        <p:origin x="96"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diagrams/_rels/data5.xml.rels><?xml version="1.0" encoding="UTF-8" standalone="yes"?>
<Relationships xmlns="http://schemas.openxmlformats.org/package/2006/relationships"><Relationship Id="rId2" Type="http://schemas.openxmlformats.org/officeDocument/2006/relationships/hyperlink" Target="https://www.sars.gov.za/wp-content/html5forms/ADR1/index.html" TargetMode="External"/><Relationship Id="rId1" Type="http://schemas.openxmlformats.org/officeDocument/2006/relationships/hyperlink" Target="https://tools.sars.gov.za/SARSeBooking"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sars.gov.za/wp-content/html5forms/ADR1/index.html" TargetMode="External"/><Relationship Id="rId1" Type="http://schemas.openxmlformats.org/officeDocument/2006/relationships/hyperlink" Target="https://tools.sars.gov.za/SARSeBook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C04D7-A44D-41C8-B973-387CC7404F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23BA7662-73B3-493C-964B-E5AA0C3417FC}">
      <dgm:prSet custT="1"/>
      <dgm:spPr>
        <a:solidFill>
          <a:schemeClr val="accent1">
            <a:lumMod val="40000"/>
            <a:lumOff val="60000"/>
          </a:schemeClr>
        </a:solidFill>
      </dgm:spPr>
      <dgm:t>
        <a:bodyPr/>
        <a:lstStyle/>
        <a:p>
          <a:r>
            <a:rPr lang="en-GB" sz="1400" b="1" i="0" dirty="0">
              <a:solidFill>
                <a:schemeClr val="tx1"/>
              </a:solidFill>
              <a:latin typeface="+mj-lt"/>
            </a:rPr>
            <a:t>What is Request for Reasons?</a:t>
          </a:r>
          <a:endParaRPr lang="en-ZA" sz="1400" dirty="0">
            <a:solidFill>
              <a:schemeClr val="tx1"/>
            </a:solidFill>
            <a:latin typeface="+mj-lt"/>
          </a:endParaRPr>
        </a:p>
      </dgm:t>
    </dgm:pt>
    <dgm:pt modelId="{4A064F37-2122-45A3-8CBB-F9A0B3356CF7}" type="parTrans" cxnId="{AA32D848-0401-4904-ADA2-05481F1CDCA7}">
      <dgm:prSet/>
      <dgm:spPr/>
      <dgm:t>
        <a:bodyPr/>
        <a:lstStyle/>
        <a:p>
          <a:endParaRPr lang="en-ZA"/>
        </a:p>
      </dgm:t>
    </dgm:pt>
    <dgm:pt modelId="{659AB647-B106-4284-A49F-F939BFA20883}" type="sibTrans" cxnId="{AA32D848-0401-4904-ADA2-05481F1CDCA7}">
      <dgm:prSet/>
      <dgm:spPr/>
      <dgm:t>
        <a:bodyPr/>
        <a:lstStyle/>
        <a:p>
          <a:endParaRPr lang="en-ZA"/>
        </a:p>
      </dgm:t>
    </dgm:pt>
    <dgm:pt modelId="{14DCD7D6-F1C8-4FFF-85CA-3EE7E5EC22A2}">
      <dgm:prSet custT="1"/>
      <dgm:spPr>
        <a:solidFill>
          <a:schemeClr val="accent1">
            <a:lumMod val="75000"/>
          </a:schemeClr>
        </a:solidFill>
      </dgm:spPr>
      <dgm:t>
        <a:bodyPr/>
        <a:lstStyle/>
        <a:p>
          <a:pPr algn="ctr">
            <a:lnSpc>
              <a:spcPct val="150000"/>
            </a:lnSpc>
          </a:pPr>
          <a:r>
            <a:rPr lang="en-GB" sz="1400" b="0" i="0" dirty="0">
              <a:solidFill>
                <a:schemeClr val="bg1"/>
              </a:solidFill>
              <a:latin typeface="+mj-lt"/>
            </a:rPr>
            <a:t>Where the taxpayer is aggrieved by an assessment issued by SARS and the grounds provided in the assessment do not enable the taxpayer to understand the basis of the assessment to formulate an objection, the taxpayer is entitled to request reasons for the assessment from SARS. </a:t>
          </a:r>
          <a:endParaRPr lang="en-ZA" sz="1400" dirty="0">
            <a:solidFill>
              <a:schemeClr val="bg1"/>
            </a:solidFill>
            <a:latin typeface="+mj-lt"/>
          </a:endParaRPr>
        </a:p>
      </dgm:t>
    </dgm:pt>
    <dgm:pt modelId="{7BD27308-B327-44DE-9C80-F048E5C95611}" type="parTrans" cxnId="{FB6C6CDC-D65E-416F-BA77-B2878C34F1BA}">
      <dgm:prSet/>
      <dgm:spPr/>
      <dgm:t>
        <a:bodyPr/>
        <a:lstStyle/>
        <a:p>
          <a:endParaRPr lang="en-ZA"/>
        </a:p>
      </dgm:t>
    </dgm:pt>
    <dgm:pt modelId="{5A313379-A281-4B32-924C-444E8A5964E8}" type="sibTrans" cxnId="{FB6C6CDC-D65E-416F-BA77-B2878C34F1BA}">
      <dgm:prSet/>
      <dgm:spPr/>
      <dgm:t>
        <a:bodyPr/>
        <a:lstStyle/>
        <a:p>
          <a:endParaRPr lang="en-ZA"/>
        </a:p>
      </dgm:t>
    </dgm:pt>
    <dgm:pt modelId="{F5A4C0F7-2B9A-4CE9-8A57-BAC7093728C4}" type="pres">
      <dgm:prSet presAssocID="{5BDC04D7-A44D-41C8-B973-387CC7404FF2}" presName="hierChild1" presStyleCnt="0">
        <dgm:presLayoutVars>
          <dgm:orgChart val="1"/>
          <dgm:chPref val="1"/>
          <dgm:dir/>
          <dgm:animOne val="branch"/>
          <dgm:animLvl val="lvl"/>
          <dgm:resizeHandles/>
        </dgm:presLayoutVars>
      </dgm:prSet>
      <dgm:spPr/>
    </dgm:pt>
    <dgm:pt modelId="{ADC461A7-E82E-4466-8CF9-1320ED2F42A3}" type="pres">
      <dgm:prSet presAssocID="{23BA7662-73B3-493C-964B-E5AA0C3417FC}" presName="hierRoot1" presStyleCnt="0">
        <dgm:presLayoutVars>
          <dgm:hierBranch val="init"/>
        </dgm:presLayoutVars>
      </dgm:prSet>
      <dgm:spPr/>
    </dgm:pt>
    <dgm:pt modelId="{07417421-A4F7-4DD4-98BC-E6069E43A8FB}" type="pres">
      <dgm:prSet presAssocID="{23BA7662-73B3-493C-964B-E5AA0C3417FC}" presName="rootComposite1" presStyleCnt="0"/>
      <dgm:spPr/>
    </dgm:pt>
    <dgm:pt modelId="{4A9C0D69-C1AD-4FBD-837C-FDD354EEBBBD}" type="pres">
      <dgm:prSet presAssocID="{23BA7662-73B3-493C-964B-E5AA0C3417FC}" presName="rootText1" presStyleLbl="node0" presStyleIdx="0" presStyleCnt="2" custLinFactNeighborX="5290" custLinFactNeighborY="2193">
        <dgm:presLayoutVars>
          <dgm:chPref val="3"/>
        </dgm:presLayoutVars>
      </dgm:prSet>
      <dgm:spPr/>
    </dgm:pt>
    <dgm:pt modelId="{05C2FCE1-C3F3-4D35-877C-14CF5EA7D825}" type="pres">
      <dgm:prSet presAssocID="{23BA7662-73B3-493C-964B-E5AA0C3417FC}" presName="rootConnector1" presStyleLbl="node1" presStyleIdx="0" presStyleCnt="0"/>
      <dgm:spPr/>
    </dgm:pt>
    <dgm:pt modelId="{67CE0151-7757-4169-AC42-71306FCD536B}" type="pres">
      <dgm:prSet presAssocID="{23BA7662-73B3-493C-964B-E5AA0C3417FC}" presName="hierChild2" presStyleCnt="0"/>
      <dgm:spPr/>
    </dgm:pt>
    <dgm:pt modelId="{03792111-6BFE-4781-9B24-5CB348B310D5}" type="pres">
      <dgm:prSet presAssocID="{23BA7662-73B3-493C-964B-E5AA0C3417FC}" presName="hierChild3" presStyleCnt="0"/>
      <dgm:spPr/>
    </dgm:pt>
    <dgm:pt modelId="{3568F6AC-66C7-41A0-8583-343DC0569D12}" type="pres">
      <dgm:prSet presAssocID="{14DCD7D6-F1C8-4FFF-85CA-3EE7E5EC22A2}" presName="hierRoot1" presStyleCnt="0">
        <dgm:presLayoutVars>
          <dgm:hierBranch val="init"/>
        </dgm:presLayoutVars>
      </dgm:prSet>
      <dgm:spPr/>
    </dgm:pt>
    <dgm:pt modelId="{ED0A35C5-2D60-4256-8A1C-9A530F2B1B1C}" type="pres">
      <dgm:prSet presAssocID="{14DCD7D6-F1C8-4FFF-85CA-3EE7E5EC22A2}" presName="rootComposite1" presStyleCnt="0"/>
      <dgm:spPr/>
    </dgm:pt>
    <dgm:pt modelId="{875734CF-32AE-4962-9AEF-189563F6A489}" type="pres">
      <dgm:prSet presAssocID="{14DCD7D6-F1C8-4FFF-85CA-3EE7E5EC22A2}" presName="rootText1" presStyleLbl="node0" presStyleIdx="1" presStyleCnt="2" custScaleX="103853" custScaleY="161346" custLinFactNeighborX="53" custLinFactNeighborY="-32699">
        <dgm:presLayoutVars>
          <dgm:chPref val="3"/>
        </dgm:presLayoutVars>
      </dgm:prSet>
      <dgm:spPr/>
    </dgm:pt>
    <dgm:pt modelId="{37A24A50-B20B-40F3-BC9B-A3CCC8D6B230}" type="pres">
      <dgm:prSet presAssocID="{14DCD7D6-F1C8-4FFF-85CA-3EE7E5EC22A2}" presName="rootConnector1" presStyleLbl="node1" presStyleIdx="0" presStyleCnt="0"/>
      <dgm:spPr/>
    </dgm:pt>
    <dgm:pt modelId="{67AB9A11-94AB-4FD2-BFC4-570638C7F1FA}" type="pres">
      <dgm:prSet presAssocID="{14DCD7D6-F1C8-4FFF-85CA-3EE7E5EC22A2}" presName="hierChild2" presStyleCnt="0"/>
      <dgm:spPr/>
    </dgm:pt>
    <dgm:pt modelId="{67A2378E-4B21-419D-98A8-486628423E29}" type="pres">
      <dgm:prSet presAssocID="{14DCD7D6-F1C8-4FFF-85CA-3EE7E5EC22A2}" presName="hierChild3" presStyleCnt="0"/>
      <dgm:spPr/>
    </dgm:pt>
  </dgm:ptLst>
  <dgm:cxnLst>
    <dgm:cxn modelId="{14E1EB1E-18C2-41A2-BC07-802D299FFE37}" type="presOf" srcId="{14DCD7D6-F1C8-4FFF-85CA-3EE7E5EC22A2}" destId="{37A24A50-B20B-40F3-BC9B-A3CCC8D6B230}" srcOrd="1" destOrd="0" presId="urn:microsoft.com/office/officeart/2005/8/layout/orgChart1"/>
    <dgm:cxn modelId="{B168FF33-12B9-49CD-8DEF-A23F4659DE0B}" type="presOf" srcId="{23BA7662-73B3-493C-964B-E5AA0C3417FC}" destId="{4A9C0D69-C1AD-4FBD-837C-FDD354EEBBBD}" srcOrd="0" destOrd="0" presId="urn:microsoft.com/office/officeart/2005/8/layout/orgChart1"/>
    <dgm:cxn modelId="{AA32D848-0401-4904-ADA2-05481F1CDCA7}" srcId="{5BDC04D7-A44D-41C8-B973-387CC7404FF2}" destId="{23BA7662-73B3-493C-964B-E5AA0C3417FC}" srcOrd="0" destOrd="0" parTransId="{4A064F37-2122-45A3-8CBB-F9A0B3356CF7}" sibTransId="{659AB647-B106-4284-A49F-F939BFA20883}"/>
    <dgm:cxn modelId="{7F4B676A-F553-4508-99BD-7E16C672FE33}" type="presOf" srcId="{14DCD7D6-F1C8-4FFF-85CA-3EE7E5EC22A2}" destId="{875734CF-32AE-4962-9AEF-189563F6A489}" srcOrd="0" destOrd="0" presId="urn:microsoft.com/office/officeart/2005/8/layout/orgChart1"/>
    <dgm:cxn modelId="{4D8620BB-E8DE-47B9-BFCE-0662D5370E32}" type="presOf" srcId="{5BDC04D7-A44D-41C8-B973-387CC7404FF2}" destId="{F5A4C0F7-2B9A-4CE9-8A57-BAC7093728C4}" srcOrd="0" destOrd="0" presId="urn:microsoft.com/office/officeart/2005/8/layout/orgChart1"/>
    <dgm:cxn modelId="{5C15D5D7-C4A1-4125-A698-C575391CED96}" type="presOf" srcId="{23BA7662-73B3-493C-964B-E5AA0C3417FC}" destId="{05C2FCE1-C3F3-4D35-877C-14CF5EA7D825}" srcOrd="1" destOrd="0" presId="urn:microsoft.com/office/officeart/2005/8/layout/orgChart1"/>
    <dgm:cxn modelId="{FB6C6CDC-D65E-416F-BA77-B2878C34F1BA}" srcId="{5BDC04D7-A44D-41C8-B973-387CC7404FF2}" destId="{14DCD7D6-F1C8-4FFF-85CA-3EE7E5EC22A2}" srcOrd="1" destOrd="0" parTransId="{7BD27308-B327-44DE-9C80-F048E5C95611}" sibTransId="{5A313379-A281-4B32-924C-444E8A5964E8}"/>
    <dgm:cxn modelId="{6B65E3C3-CDEE-462D-B635-8584119624CB}" type="presParOf" srcId="{F5A4C0F7-2B9A-4CE9-8A57-BAC7093728C4}" destId="{ADC461A7-E82E-4466-8CF9-1320ED2F42A3}" srcOrd="0" destOrd="0" presId="urn:microsoft.com/office/officeart/2005/8/layout/orgChart1"/>
    <dgm:cxn modelId="{A9B8E59D-E9A3-455D-9E54-B7F7B24A8EB7}" type="presParOf" srcId="{ADC461A7-E82E-4466-8CF9-1320ED2F42A3}" destId="{07417421-A4F7-4DD4-98BC-E6069E43A8FB}" srcOrd="0" destOrd="0" presId="urn:microsoft.com/office/officeart/2005/8/layout/orgChart1"/>
    <dgm:cxn modelId="{E72DED1C-28D0-494F-AE32-0FB0274703DA}" type="presParOf" srcId="{07417421-A4F7-4DD4-98BC-E6069E43A8FB}" destId="{4A9C0D69-C1AD-4FBD-837C-FDD354EEBBBD}" srcOrd="0" destOrd="0" presId="urn:microsoft.com/office/officeart/2005/8/layout/orgChart1"/>
    <dgm:cxn modelId="{CCCCF4C2-F5A2-49DE-A6B7-6016B812CF96}" type="presParOf" srcId="{07417421-A4F7-4DD4-98BC-E6069E43A8FB}" destId="{05C2FCE1-C3F3-4D35-877C-14CF5EA7D825}" srcOrd="1" destOrd="0" presId="urn:microsoft.com/office/officeart/2005/8/layout/orgChart1"/>
    <dgm:cxn modelId="{EC8E1CA8-18C4-4658-9065-2126586801B7}" type="presParOf" srcId="{ADC461A7-E82E-4466-8CF9-1320ED2F42A3}" destId="{67CE0151-7757-4169-AC42-71306FCD536B}" srcOrd="1" destOrd="0" presId="urn:microsoft.com/office/officeart/2005/8/layout/orgChart1"/>
    <dgm:cxn modelId="{4DC52E85-85AE-4D03-9D58-54B4D09713AE}" type="presParOf" srcId="{ADC461A7-E82E-4466-8CF9-1320ED2F42A3}" destId="{03792111-6BFE-4781-9B24-5CB348B310D5}" srcOrd="2" destOrd="0" presId="urn:microsoft.com/office/officeart/2005/8/layout/orgChart1"/>
    <dgm:cxn modelId="{068BAB82-649A-4DE2-9699-67532D10B2FD}" type="presParOf" srcId="{F5A4C0F7-2B9A-4CE9-8A57-BAC7093728C4}" destId="{3568F6AC-66C7-41A0-8583-343DC0569D12}" srcOrd="1" destOrd="0" presId="urn:microsoft.com/office/officeart/2005/8/layout/orgChart1"/>
    <dgm:cxn modelId="{D268765D-92CD-4F88-AE3B-DEA1F9951028}" type="presParOf" srcId="{3568F6AC-66C7-41A0-8583-343DC0569D12}" destId="{ED0A35C5-2D60-4256-8A1C-9A530F2B1B1C}" srcOrd="0" destOrd="0" presId="urn:microsoft.com/office/officeart/2005/8/layout/orgChart1"/>
    <dgm:cxn modelId="{B4F2164E-90BA-46B6-B515-97A95FC5AD4D}" type="presParOf" srcId="{ED0A35C5-2D60-4256-8A1C-9A530F2B1B1C}" destId="{875734CF-32AE-4962-9AEF-189563F6A489}" srcOrd="0" destOrd="0" presId="urn:microsoft.com/office/officeart/2005/8/layout/orgChart1"/>
    <dgm:cxn modelId="{4BF78821-1E50-4BC3-B3E4-F389B79F88E6}" type="presParOf" srcId="{ED0A35C5-2D60-4256-8A1C-9A530F2B1B1C}" destId="{37A24A50-B20B-40F3-BC9B-A3CCC8D6B230}" srcOrd="1" destOrd="0" presId="urn:microsoft.com/office/officeart/2005/8/layout/orgChart1"/>
    <dgm:cxn modelId="{17657601-DEF0-4F22-B958-9EA7CE386970}" type="presParOf" srcId="{3568F6AC-66C7-41A0-8583-343DC0569D12}" destId="{67AB9A11-94AB-4FD2-BFC4-570638C7F1FA}" srcOrd="1" destOrd="0" presId="urn:microsoft.com/office/officeart/2005/8/layout/orgChart1"/>
    <dgm:cxn modelId="{E70DF9D3-EF4F-44B2-A83D-EB08BA27E3BF}" type="presParOf" srcId="{3568F6AC-66C7-41A0-8583-343DC0569D12}" destId="{67A2378E-4B21-419D-98A8-486628423E2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36E10-07D3-490A-84A5-81F2D45F968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5C9C7DDE-779D-49EA-A4A5-A85754AC6D1E}">
      <dgm:prSet phldrT="[Text]" custT="1"/>
      <dgm:spPr>
        <a:xfrm>
          <a:off x="0" y="1386619"/>
          <a:ext cx="1345409" cy="138846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400" b="0" i="0" dirty="0">
              <a:solidFill>
                <a:schemeClr val="tx1"/>
              </a:solidFill>
              <a:latin typeface="+mj-lt"/>
              <a:ea typeface="+mn-ea"/>
              <a:cs typeface="+mn-cs"/>
            </a:rPr>
            <a:t>When can I lodge an appeal?</a:t>
          </a:r>
          <a:endParaRPr lang="en-ZA" sz="1400" b="0" dirty="0">
            <a:solidFill>
              <a:schemeClr val="tx1"/>
            </a:solidFill>
            <a:latin typeface="+mj-lt"/>
            <a:ea typeface="+mn-ea"/>
            <a:cs typeface="+mn-cs"/>
          </a:endParaRPr>
        </a:p>
      </dgm:t>
    </dgm:pt>
    <dgm:pt modelId="{1354FDF1-1213-4803-9C4D-7BAAE24204EF}" type="parTrans" cxnId="{0065C2E0-60E1-469E-9045-9F072CC5AC41}">
      <dgm:prSet/>
      <dgm:spPr/>
      <dgm:t>
        <a:bodyPr/>
        <a:lstStyle/>
        <a:p>
          <a:endParaRPr lang="en-ZA">
            <a:solidFill>
              <a:schemeClr val="tx1"/>
            </a:solidFill>
          </a:endParaRPr>
        </a:p>
      </dgm:t>
    </dgm:pt>
    <dgm:pt modelId="{DB2AFFD1-0387-49C8-B5C2-9346F0A5A196}" type="sibTrans" cxnId="{0065C2E0-60E1-469E-9045-9F072CC5AC41}">
      <dgm:prSet/>
      <dgm:spPr/>
      <dgm:t>
        <a:bodyPr/>
        <a:lstStyle/>
        <a:p>
          <a:endParaRPr lang="en-ZA">
            <a:solidFill>
              <a:schemeClr val="tx1"/>
            </a:solidFill>
          </a:endParaRPr>
        </a:p>
      </dgm:t>
    </dgm:pt>
    <dgm:pt modelId="{B9049AC0-2331-4386-9C4F-5A3CDA527BB5}">
      <dgm:prSet phldrT="[Text]" custT="1"/>
      <dgm:spPr>
        <a:xfrm>
          <a:off x="2823021" y="0"/>
          <a:ext cx="5547184" cy="1289015"/>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50000"/>
            </a:lnSpc>
            <a:buNone/>
          </a:pPr>
          <a:r>
            <a:rPr lang="en-GB" sz="1600" b="0" i="0" dirty="0">
              <a:solidFill>
                <a:sysClr val="windowText" lastClr="000000"/>
              </a:solidFill>
              <a:latin typeface="+mj-lt"/>
              <a:ea typeface="+mn-ea"/>
              <a:cs typeface="+mn-cs"/>
            </a:rPr>
            <a:t>A taxpayer must deliver a notice of appeal within </a:t>
          </a:r>
          <a:r>
            <a:rPr lang="en-GB" sz="1600" b="0" i="0" dirty="0">
              <a:solidFill>
                <a:schemeClr val="tx1"/>
              </a:solidFill>
              <a:latin typeface="+mj-lt"/>
              <a:ea typeface="+mn-ea"/>
              <a:cs typeface="+mn-cs"/>
            </a:rPr>
            <a:t>30 business days </a:t>
          </a:r>
          <a:r>
            <a:rPr lang="en-GB" sz="1600" b="0" i="0" dirty="0">
              <a:solidFill>
                <a:sysClr val="windowText" lastClr="000000"/>
              </a:solidFill>
              <a:latin typeface="+mj-lt"/>
              <a:ea typeface="+mn-ea"/>
              <a:cs typeface="+mn-cs"/>
            </a:rPr>
            <a:t>after SARS delivered the notice of disallowance or partial allowance of the objection.</a:t>
          </a:r>
          <a:r>
            <a:rPr lang="en-ZA" sz="1600" dirty="0">
              <a:solidFill>
                <a:sysClr val="windowText" lastClr="000000"/>
              </a:solidFill>
              <a:latin typeface="+mj-lt"/>
              <a:ea typeface="+mn-ea"/>
              <a:cs typeface="+mn-cs"/>
            </a:rPr>
            <a:t> </a:t>
          </a:r>
        </a:p>
      </dgm:t>
    </dgm:pt>
    <dgm:pt modelId="{1B95933D-C1B6-4484-B115-4D3A29CA30C9}" type="parTrans" cxnId="{84831D27-476E-4CB0-8E34-20CDC0CA173B}">
      <dgm:prSet/>
      <dgm:spPr>
        <a:xfrm>
          <a:off x="1366936" y="644507"/>
          <a:ext cx="1456084" cy="1436344"/>
        </a:xfrm>
        <a:custGeom>
          <a:avLst/>
          <a:gdLst/>
          <a:ahLst/>
          <a:cxnLst/>
          <a:rect l="0" t="0" r="0" b="0"/>
          <a:pathLst>
            <a:path>
              <a:moveTo>
                <a:pt x="0" y="1436344"/>
              </a:moveTo>
              <a:lnTo>
                <a:pt x="728042" y="1436344"/>
              </a:lnTo>
              <a:lnTo>
                <a:pt x="728042" y="0"/>
              </a:lnTo>
              <a:lnTo>
                <a:pt x="1456084"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solidFill>
            <a:latin typeface="Calibri"/>
            <a:ea typeface="+mn-ea"/>
            <a:cs typeface="+mn-cs"/>
          </a:endParaRPr>
        </a:p>
      </dgm:t>
    </dgm:pt>
    <dgm:pt modelId="{172E0772-9994-4C5B-9F15-53CE9A93E475}" type="sibTrans" cxnId="{84831D27-476E-4CB0-8E34-20CDC0CA173B}">
      <dgm:prSet/>
      <dgm:spPr/>
      <dgm:t>
        <a:bodyPr/>
        <a:lstStyle/>
        <a:p>
          <a:endParaRPr lang="en-ZA">
            <a:solidFill>
              <a:schemeClr val="tx1"/>
            </a:solidFill>
          </a:endParaRPr>
        </a:p>
      </dgm:t>
    </dgm:pt>
    <dgm:pt modelId="{109F0D17-C345-4F99-B29A-F6B820847D1E}">
      <dgm:prSet phldrT="[Text]" custT="1"/>
      <dgm:spPr>
        <a:xfrm>
          <a:off x="2823021" y="1436359"/>
          <a:ext cx="5547184" cy="1289015"/>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50000"/>
            </a:lnSpc>
            <a:buNone/>
          </a:pPr>
          <a:r>
            <a:rPr lang="en-GB" sz="1600" b="0" i="0" dirty="0">
              <a:solidFill>
                <a:sysClr val="windowText" lastClr="000000"/>
              </a:solidFill>
              <a:latin typeface="+mj-lt"/>
              <a:ea typeface="+mn-ea"/>
              <a:cs typeface="+mn-cs"/>
            </a:rPr>
            <a:t>This period may be extended by 21 business days if SARS is satisfied that reasonable grounds exist for the delay; or</a:t>
          </a:r>
          <a:r>
            <a:rPr lang="en-ZA" sz="1600" dirty="0">
              <a:solidFill>
                <a:sysClr val="windowText" lastClr="000000"/>
              </a:solidFill>
              <a:latin typeface="+mj-lt"/>
              <a:ea typeface="+mn-ea"/>
              <a:cs typeface="+mn-cs"/>
            </a:rPr>
            <a:t> </a:t>
          </a:r>
        </a:p>
      </dgm:t>
    </dgm:pt>
    <dgm:pt modelId="{8719E4C0-EAA9-49F7-8101-427E5305703F}" type="parTrans" cxnId="{35D429EB-A5C5-4027-9334-88D30BA00FFD}">
      <dgm:prSet/>
      <dgm:spPr>
        <a:xfrm>
          <a:off x="1366936" y="2035131"/>
          <a:ext cx="1456084" cy="91440"/>
        </a:xfrm>
        <a:custGeom>
          <a:avLst/>
          <a:gdLst/>
          <a:ahLst/>
          <a:cxnLst/>
          <a:rect l="0" t="0" r="0" b="0"/>
          <a:pathLst>
            <a:path>
              <a:moveTo>
                <a:pt x="0" y="45720"/>
              </a:moveTo>
              <a:lnTo>
                <a:pt x="728042" y="45720"/>
              </a:lnTo>
              <a:lnTo>
                <a:pt x="728042" y="45735"/>
              </a:lnTo>
              <a:lnTo>
                <a:pt x="1456084" y="4573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solidFill>
            <a:latin typeface="Calibri"/>
            <a:ea typeface="+mn-ea"/>
            <a:cs typeface="+mn-cs"/>
          </a:endParaRPr>
        </a:p>
      </dgm:t>
    </dgm:pt>
    <dgm:pt modelId="{CCF99FD5-0746-4C7D-A289-17F9B9D04DE6}" type="sibTrans" cxnId="{35D429EB-A5C5-4027-9334-88D30BA00FFD}">
      <dgm:prSet/>
      <dgm:spPr/>
      <dgm:t>
        <a:bodyPr/>
        <a:lstStyle/>
        <a:p>
          <a:endParaRPr lang="en-ZA">
            <a:solidFill>
              <a:schemeClr val="tx1"/>
            </a:solidFill>
          </a:endParaRPr>
        </a:p>
      </dgm:t>
    </dgm:pt>
    <dgm:pt modelId="{55FE423D-7DF5-4B7E-B231-47A25DD3D34F}">
      <dgm:prSet phldrT="[Text]" custT="1"/>
      <dgm:spPr>
        <a:xfrm>
          <a:off x="2823021" y="2932784"/>
          <a:ext cx="5547184" cy="1289015"/>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50000"/>
            </a:lnSpc>
            <a:buNone/>
          </a:pPr>
          <a:r>
            <a:rPr lang="en-GB" sz="1600" b="0" i="0" dirty="0">
              <a:solidFill>
                <a:sysClr val="windowText" lastClr="000000"/>
              </a:solidFill>
              <a:latin typeface="+mj-lt"/>
              <a:ea typeface="+mn-ea"/>
              <a:cs typeface="+mn-cs"/>
            </a:rPr>
            <a:t>The  period may be extended by up to 45 business days if  SARS is satisfied that exceptional circumstances exist for the delay.</a:t>
          </a:r>
          <a:r>
            <a:rPr lang="en-ZA" sz="1600" dirty="0">
              <a:solidFill>
                <a:sysClr val="windowText" lastClr="000000"/>
              </a:solidFill>
              <a:latin typeface="+mj-lt"/>
              <a:ea typeface="+mn-ea"/>
              <a:cs typeface="+mn-cs"/>
            </a:rPr>
            <a:t> </a:t>
          </a:r>
        </a:p>
      </dgm:t>
    </dgm:pt>
    <dgm:pt modelId="{0C165C46-0B73-4B1B-B681-FA1C14587194}" type="parTrans" cxnId="{D6CE2D94-1A61-4720-8DDA-C66349CC19C3}">
      <dgm:prSet/>
      <dgm:spPr>
        <a:xfrm>
          <a:off x="1366936" y="2080851"/>
          <a:ext cx="1456084" cy="1496440"/>
        </a:xfrm>
        <a:custGeom>
          <a:avLst/>
          <a:gdLst/>
          <a:ahLst/>
          <a:cxnLst/>
          <a:rect l="0" t="0" r="0" b="0"/>
          <a:pathLst>
            <a:path>
              <a:moveTo>
                <a:pt x="0" y="0"/>
              </a:moveTo>
              <a:lnTo>
                <a:pt x="728042" y="0"/>
              </a:lnTo>
              <a:lnTo>
                <a:pt x="728042" y="1496440"/>
              </a:lnTo>
              <a:lnTo>
                <a:pt x="1456084" y="149644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solidFill>
            <a:latin typeface="Calibri"/>
            <a:ea typeface="+mn-ea"/>
            <a:cs typeface="+mn-cs"/>
          </a:endParaRPr>
        </a:p>
      </dgm:t>
    </dgm:pt>
    <dgm:pt modelId="{25442BA7-C894-4F95-9ACB-13E761912B75}" type="sibTrans" cxnId="{D6CE2D94-1A61-4720-8DDA-C66349CC19C3}">
      <dgm:prSet/>
      <dgm:spPr/>
      <dgm:t>
        <a:bodyPr/>
        <a:lstStyle/>
        <a:p>
          <a:endParaRPr lang="en-ZA">
            <a:solidFill>
              <a:schemeClr val="tx1"/>
            </a:solidFill>
          </a:endParaRPr>
        </a:p>
      </dgm:t>
    </dgm:pt>
    <dgm:pt modelId="{C026EFAA-B190-4326-8814-B4B7C5A5CCA9}" type="pres">
      <dgm:prSet presAssocID="{B5036E10-07D3-490A-84A5-81F2D45F968C}" presName="Name0" presStyleCnt="0">
        <dgm:presLayoutVars>
          <dgm:chPref val="1"/>
          <dgm:dir/>
          <dgm:animOne val="branch"/>
          <dgm:animLvl val="lvl"/>
          <dgm:resizeHandles val="exact"/>
        </dgm:presLayoutVars>
      </dgm:prSet>
      <dgm:spPr/>
    </dgm:pt>
    <dgm:pt modelId="{E83DB4DD-E6B7-4480-B561-135BFAAACC7F}" type="pres">
      <dgm:prSet presAssocID="{5C9C7DDE-779D-49EA-A4A5-A85754AC6D1E}" presName="root1" presStyleCnt="0"/>
      <dgm:spPr/>
    </dgm:pt>
    <dgm:pt modelId="{253168F8-ADE1-48C1-BB53-6200BC6688A3}" type="pres">
      <dgm:prSet presAssocID="{5C9C7DDE-779D-49EA-A4A5-A85754AC6D1E}" presName="LevelOneTextNode" presStyleLbl="node0" presStyleIdx="0" presStyleCnt="1" custAng="5400000" custScaleX="167358" custScaleY="30812" custLinFactNeighborX="-42341" custLinFactNeighborY="-2443">
        <dgm:presLayoutVars>
          <dgm:chPref val="3"/>
        </dgm:presLayoutVars>
      </dgm:prSet>
      <dgm:spPr/>
    </dgm:pt>
    <dgm:pt modelId="{B7741A7B-64C2-4F1F-A566-6483D202E4AB}" type="pres">
      <dgm:prSet presAssocID="{5C9C7DDE-779D-49EA-A4A5-A85754AC6D1E}" presName="level2hierChild" presStyleCnt="0"/>
      <dgm:spPr/>
    </dgm:pt>
    <dgm:pt modelId="{CF924913-AD16-447A-8A10-EA7D8BC3CD34}" type="pres">
      <dgm:prSet presAssocID="{1B95933D-C1B6-4484-B115-4D3A29CA30C9}" presName="conn2-1" presStyleLbl="parChTrans1D2" presStyleIdx="0" presStyleCnt="3"/>
      <dgm:spPr/>
    </dgm:pt>
    <dgm:pt modelId="{8CEBAD8F-7B70-4BA2-8BC6-7850ACEC6002}" type="pres">
      <dgm:prSet presAssocID="{1B95933D-C1B6-4484-B115-4D3A29CA30C9}" presName="connTx" presStyleLbl="parChTrans1D2" presStyleIdx="0" presStyleCnt="3"/>
      <dgm:spPr/>
    </dgm:pt>
    <dgm:pt modelId="{741C5979-7090-4470-985E-72EBED46E4D7}" type="pres">
      <dgm:prSet presAssocID="{B9049AC0-2331-4386-9C4F-5A3CDA527BB5}" presName="root2" presStyleCnt="0"/>
      <dgm:spPr/>
    </dgm:pt>
    <dgm:pt modelId="{0F20001A-889E-44EB-9E4F-5D5C45B0FA72}" type="pres">
      <dgm:prSet presAssocID="{B9049AC0-2331-4386-9C4F-5A3CDA527BB5}" presName="LevelTwoTextNode" presStyleLbl="node2" presStyleIdx="0" presStyleCnt="3" custScaleX="203850" custScaleY="155371" custLinFactNeighborX="59513" custLinFactNeighborY="-12856">
        <dgm:presLayoutVars>
          <dgm:chPref val="3"/>
        </dgm:presLayoutVars>
      </dgm:prSet>
      <dgm:spPr/>
    </dgm:pt>
    <dgm:pt modelId="{D3599AC3-AF66-4B9D-A2AE-BE6006793DB9}" type="pres">
      <dgm:prSet presAssocID="{B9049AC0-2331-4386-9C4F-5A3CDA527BB5}" presName="level3hierChild" presStyleCnt="0"/>
      <dgm:spPr/>
    </dgm:pt>
    <dgm:pt modelId="{1C7E656C-416E-4B13-9F33-EDD81A4EA9D5}" type="pres">
      <dgm:prSet presAssocID="{8719E4C0-EAA9-49F7-8101-427E5305703F}" presName="conn2-1" presStyleLbl="parChTrans1D2" presStyleIdx="1" presStyleCnt="3"/>
      <dgm:spPr/>
    </dgm:pt>
    <dgm:pt modelId="{D029F178-F8D3-446B-A053-66CBC2E1CABA}" type="pres">
      <dgm:prSet presAssocID="{8719E4C0-EAA9-49F7-8101-427E5305703F}" presName="connTx" presStyleLbl="parChTrans1D2" presStyleIdx="1" presStyleCnt="3"/>
      <dgm:spPr/>
    </dgm:pt>
    <dgm:pt modelId="{B43B5426-270D-439E-9C0C-467F94CC8CE2}" type="pres">
      <dgm:prSet presAssocID="{109F0D17-C345-4F99-B29A-F6B820847D1E}" presName="root2" presStyleCnt="0"/>
      <dgm:spPr/>
    </dgm:pt>
    <dgm:pt modelId="{53B328DD-8D1E-4CC5-A568-A007CFD47F56}" type="pres">
      <dgm:prSet presAssocID="{109F0D17-C345-4F99-B29A-F6B820847D1E}" presName="LevelTwoTextNode" presStyleLbl="node2" presStyleIdx="1" presStyleCnt="3" custScaleX="203850" custScaleY="155371" custLinFactNeighborX="59513" custLinFactNeighborY="-12856">
        <dgm:presLayoutVars>
          <dgm:chPref val="3"/>
        </dgm:presLayoutVars>
      </dgm:prSet>
      <dgm:spPr/>
    </dgm:pt>
    <dgm:pt modelId="{7E207470-63E7-444E-9590-60F874C6EDFF}" type="pres">
      <dgm:prSet presAssocID="{109F0D17-C345-4F99-B29A-F6B820847D1E}" presName="level3hierChild" presStyleCnt="0"/>
      <dgm:spPr/>
    </dgm:pt>
    <dgm:pt modelId="{197053BD-752B-46B3-BF5F-94128AC7E1E3}" type="pres">
      <dgm:prSet presAssocID="{0C165C46-0B73-4B1B-B681-FA1C14587194}" presName="conn2-1" presStyleLbl="parChTrans1D2" presStyleIdx="2" presStyleCnt="3"/>
      <dgm:spPr/>
    </dgm:pt>
    <dgm:pt modelId="{7365110D-2821-41A8-9411-054D98CCC263}" type="pres">
      <dgm:prSet presAssocID="{0C165C46-0B73-4B1B-B681-FA1C14587194}" presName="connTx" presStyleLbl="parChTrans1D2" presStyleIdx="2" presStyleCnt="3"/>
      <dgm:spPr/>
    </dgm:pt>
    <dgm:pt modelId="{BA341981-49A7-49A1-AA1B-0E634FF3E669}" type="pres">
      <dgm:prSet presAssocID="{55FE423D-7DF5-4B7E-B231-47A25DD3D34F}" presName="root2" presStyleCnt="0"/>
      <dgm:spPr/>
    </dgm:pt>
    <dgm:pt modelId="{34CA7779-682A-41D9-811E-BF7E381813E7}" type="pres">
      <dgm:prSet presAssocID="{55FE423D-7DF5-4B7E-B231-47A25DD3D34F}" presName="LevelTwoTextNode" presStyleLbl="node2" presStyleIdx="2" presStyleCnt="3" custScaleX="203850" custScaleY="155371" custLinFactNeighborX="59513" custLinFactNeighborY="-12856">
        <dgm:presLayoutVars>
          <dgm:chPref val="3"/>
        </dgm:presLayoutVars>
      </dgm:prSet>
      <dgm:spPr/>
    </dgm:pt>
    <dgm:pt modelId="{912AD668-2872-4511-859F-A3AFF226414C}" type="pres">
      <dgm:prSet presAssocID="{55FE423D-7DF5-4B7E-B231-47A25DD3D34F}" presName="level3hierChild" presStyleCnt="0"/>
      <dgm:spPr/>
    </dgm:pt>
  </dgm:ptLst>
  <dgm:cxnLst>
    <dgm:cxn modelId="{84831D27-476E-4CB0-8E34-20CDC0CA173B}" srcId="{5C9C7DDE-779D-49EA-A4A5-A85754AC6D1E}" destId="{B9049AC0-2331-4386-9C4F-5A3CDA527BB5}" srcOrd="0" destOrd="0" parTransId="{1B95933D-C1B6-4484-B115-4D3A29CA30C9}" sibTransId="{172E0772-9994-4C5B-9F15-53CE9A93E475}"/>
    <dgm:cxn modelId="{F3B00438-D081-4F96-950F-A2F2AD5FC3E3}" type="presOf" srcId="{1B95933D-C1B6-4484-B115-4D3A29CA30C9}" destId="{8CEBAD8F-7B70-4BA2-8BC6-7850ACEC6002}" srcOrd="1" destOrd="0" presId="urn:microsoft.com/office/officeart/2008/layout/HorizontalMultiLevelHierarchy"/>
    <dgm:cxn modelId="{2CBAF56C-FD7C-469B-A69D-543DBEA47D89}" type="presOf" srcId="{8719E4C0-EAA9-49F7-8101-427E5305703F}" destId="{D029F178-F8D3-446B-A053-66CBC2E1CABA}" srcOrd="1" destOrd="0" presId="urn:microsoft.com/office/officeart/2008/layout/HorizontalMultiLevelHierarchy"/>
    <dgm:cxn modelId="{4C0CFA72-C30A-40FF-985A-07D1DBDFE4D3}" type="presOf" srcId="{0C165C46-0B73-4B1B-B681-FA1C14587194}" destId="{197053BD-752B-46B3-BF5F-94128AC7E1E3}" srcOrd="0" destOrd="0" presId="urn:microsoft.com/office/officeart/2008/layout/HorizontalMultiLevelHierarchy"/>
    <dgm:cxn modelId="{BA67835A-B266-4911-975D-FC10FB305BB5}" type="presOf" srcId="{1B95933D-C1B6-4484-B115-4D3A29CA30C9}" destId="{CF924913-AD16-447A-8A10-EA7D8BC3CD34}" srcOrd="0" destOrd="0" presId="urn:microsoft.com/office/officeart/2008/layout/HorizontalMultiLevelHierarchy"/>
    <dgm:cxn modelId="{0A51397F-8DE6-4655-93AF-28F11A24C761}" type="presOf" srcId="{109F0D17-C345-4F99-B29A-F6B820847D1E}" destId="{53B328DD-8D1E-4CC5-A568-A007CFD47F56}" srcOrd="0" destOrd="0" presId="urn:microsoft.com/office/officeart/2008/layout/HorizontalMultiLevelHierarchy"/>
    <dgm:cxn modelId="{FB914981-33EB-418B-8C3F-94F9592EF59D}" type="presOf" srcId="{55FE423D-7DF5-4B7E-B231-47A25DD3D34F}" destId="{34CA7779-682A-41D9-811E-BF7E381813E7}" srcOrd="0" destOrd="0" presId="urn:microsoft.com/office/officeart/2008/layout/HorizontalMultiLevelHierarchy"/>
    <dgm:cxn modelId="{D6CE2D94-1A61-4720-8DDA-C66349CC19C3}" srcId="{5C9C7DDE-779D-49EA-A4A5-A85754AC6D1E}" destId="{55FE423D-7DF5-4B7E-B231-47A25DD3D34F}" srcOrd="2" destOrd="0" parTransId="{0C165C46-0B73-4B1B-B681-FA1C14587194}" sibTransId="{25442BA7-C894-4F95-9ACB-13E761912B75}"/>
    <dgm:cxn modelId="{1280CF95-D750-4FBA-B0A6-2A228609F20A}" type="presOf" srcId="{B9049AC0-2331-4386-9C4F-5A3CDA527BB5}" destId="{0F20001A-889E-44EB-9E4F-5D5C45B0FA72}" srcOrd="0" destOrd="0" presId="urn:microsoft.com/office/officeart/2008/layout/HorizontalMultiLevelHierarchy"/>
    <dgm:cxn modelId="{F7D34997-64FC-4C7A-A790-D43FFE449224}" type="presOf" srcId="{8719E4C0-EAA9-49F7-8101-427E5305703F}" destId="{1C7E656C-416E-4B13-9F33-EDD81A4EA9D5}" srcOrd="0" destOrd="0" presId="urn:microsoft.com/office/officeart/2008/layout/HorizontalMultiLevelHierarchy"/>
    <dgm:cxn modelId="{ABAED6B8-5A7C-4F88-B561-5CA1015860B4}" type="presOf" srcId="{B5036E10-07D3-490A-84A5-81F2D45F968C}" destId="{C026EFAA-B190-4326-8814-B4B7C5A5CCA9}" srcOrd="0" destOrd="0" presId="urn:microsoft.com/office/officeart/2008/layout/HorizontalMultiLevelHierarchy"/>
    <dgm:cxn modelId="{0E054CD8-71E6-4435-9F4F-A485C698CB90}" type="presOf" srcId="{0C165C46-0B73-4B1B-B681-FA1C14587194}" destId="{7365110D-2821-41A8-9411-054D98CCC263}" srcOrd="1" destOrd="0" presId="urn:microsoft.com/office/officeart/2008/layout/HorizontalMultiLevelHierarchy"/>
    <dgm:cxn modelId="{3ABD8DE0-3A28-47F4-AF82-BFB8DD38A3E3}" type="presOf" srcId="{5C9C7DDE-779D-49EA-A4A5-A85754AC6D1E}" destId="{253168F8-ADE1-48C1-BB53-6200BC6688A3}" srcOrd="0" destOrd="0" presId="urn:microsoft.com/office/officeart/2008/layout/HorizontalMultiLevelHierarchy"/>
    <dgm:cxn modelId="{0065C2E0-60E1-469E-9045-9F072CC5AC41}" srcId="{B5036E10-07D3-490A-84A5-81F2D45F968C}" destId="{5C9C7DDE-779D-49EA-A4A5-A85754AC6D1E}" srcOrd="0" destOrd="0" parTransId="{1354FDF1-1213-4803-9C4D-7BAAE24204EF}" sibTransId="{DB2AFFD1-0387-49C8-B5C2-9346F0A5A196}"/>
    <dgm:cxn modelId="{35D429EB-A5C5-4027-9334-88D30BA00FFD}" srcId="{5C9C7DDE-779D-49EA-A4A5-A85754AC6D1E}" destId="{109F0D17-C345-4F99-B29A-F6B820847D1E}" srcOrd="1" destOrd="0" parTransId="{8719E4C0-EAA9-49F7-8101-427E5305703F}" sibTransId="{CCF99FD5-0746-4C7D-A289-17F9B9D04DE6}"/>
    <dgm:cxn modelId="{9A54F866-32A4-48A7-B5D0-1631F053F031}" type="presParOf" srcId="{C026EFAA-B190-4326-8814-B4B7C5A5CCA9}" destId="{E83DB4DD-E6B7-4480-B561-135BFAAACC7F}" srcOrd="0" destOrd="0" presId="urn:microsoft.com/office/officeart/2008/layout/HorizontalMultiLevelHierarchy"/>
    <dgm:cxn modelId="{31391926-44D9-4D1A-96E8-82584304A32F}" type="presParOf" srcId="{E83DB4DD-E6B7-4480-B561-135BFAAACC7F}" destId="{253168F8-ADE1-48C1-BB53-6200BC6688A3}" srcOrd="0" destOrd="0" presId="urn:microsoft.com/office/officeart/2008/layout/HorizontalMultiLevelHierarchy"/>
    <dgm:cxn modelId="{4D04D28C-EA23-4B73-9BED-D9FA8B831DAE}" type="presParOf" srcId="{E83DB4DD-E6B7-4480-B561-135BFAAACC7F}" destId="{B7741A7B-64C2-4F1F-A566-6483D202E4AB}" srcOrd="1" destOrd="0" presId="urn:microsoft.com/office/officeart/2008/layout/HorizontalMultiLevelHierarchy"/>
    <dgm:cxn modelId="{11465F6D-EB90-4CFE-A940-A07D83FBD9A4}" type="presParOf" srcId="{B7741A7B-64C2-4F1F-A566-6483D202E4AB}" destId="{CF924913-AD16-447A-8A10-EA7D8BC3CD34}" srcOrd="0" destOrd="0" presId="urn:microsoft.com/office/officeart/2008/layout/HorizontalMultiLevelHierarchy"/>
    <dgm:cxn modelId="{EBA1EE90-59BF-4E40-B012-128693BC843A}" type="presParOf" srcId="{CF924913-AD16-447A-8A10-EA7D8BC3CD34}" destId="{8CEBAD8F-7B70-4BA2-8BC6-7850ACEC6002}" srcOrd="0" destOrd="0" presId="urn:microsoft.com/office/officeart/2008/layout/HorizontalMultiLevelHierarchy"/>
    <dgm:cxn modelId="{F2FDD692-3D8B-4EFA-ACB8-E660E6C5E839}" type="presParOf" srcId="{B7741A7B-64C2-4F1F-A566-6483D202E4AB}" destId="{741C5979-7090-4470-985E-72EBED46E4D7}" srcOrd="1" destOrd="0" presId="urn:microsoft.com/office/officeart/2008/layout/HorizontalMultiLevelHierarchy"/>
    <dgm:cxn modelId="{A80431BB-3F78-44ED-9820-C869CAB9B2C4}" type="presParOf" srcId="{741C5979-7090-4470-985E-72EBED46E4D7}" destId="{0F20001A-889E-44EB-9E4F-5D5C45B0FA72}" srcOrd="0" destOrd="0" presId="urn:microsoft.com/office/officeart/2008/layout/HorizontalMultiLevelHierarchy"/>
    <dgm:cxn modelId="{B6FED4A2-A1BC-4731-B5D8-B83A3C911FD1}" type="presParOf" srcId="{741C5979-7090-4470-985E-72EBED46E4D7}" destId="{D3599AC3-AF66-4B9D-A2AE-BE6006793DB9}" srcOrd="1" destOrd="0" presId="urn:microsoft.com/office/officeart/2008/layout/HorizontalMultiLevelHierarchy"/>
    <dgm:cxn modelId="{0B83140E-0ABC-4517-9487-73484C47447C}" type="presParOf" srcId="{B7741A7B-64C2-4F1F-A566-6483D202E4AB}" destId="{1C7E656C-416E-4B13-9F33-EDD81A4EA9D5}" srcOrd="2" destOrd="0" presId="urn:microsoft.com/office/officeart/2008/layout/HorizontalMultiLevelHierarchy"/>
    <dgm:cxn modelId="{CC9DC2FE-9E8C-4A75-98D1-9C1072753B02}" type="presParOf" srcId="{1C7E656C-416E-4B13-9F33-EDD81A4EA9D5}" destId="{D029F178-F8D3-446B-A053-66CBC2E1CABA}" srcOrd="0" destOrd="0" presId="urn:microsoft.com/office/officeart/2008/layout/HorizontalMultiLevelHierarchy"/>
    <dgm:cxn modelId="{768385DC-85FA-4F65-855D-BDDE4ADCDFC2}" type="presParOf" srcId="{B7741A7B-64C2-4F1F-A566-6483D202E4AB}" destId="{B43B5426-270D-439E-9C0C-467F94CC8CE2}" srcOrd="3" destOrd="0" presId="urn:microsoft.com/office/officeart/2008/layout/HorizontalMultiLevelHierarchy"/>
    <dgm:cxn modelId="{50A1EA14-7719-4F38-9175-F4C766B3AFB3}" type="presParOf" srcId="{B43B5426-270D-439E-9C0C-467F94CC8CE2}" destId="{53B328DD-8D1E-4CC5-A568-A007CFD47F56}" srcOrd="0" destOrd="0" presId="urn:microsoft.com/office/officeart/2008/layout/HorizontalMultiLevelHierarchy"/>
    <dgm:cxn modelId="{57AB2965-8DE0-4111-A08D-0C6229DB1F4A}" type="presParOf" srcId="{B43B5426-270D-439E-9C0C-467F94CC8CE2}" destId="{7E207470-63E7-444E-9590-60F874C6EDFF}" srcOrd="1" destOrd="0" presId="urn:microsoft.com/office/officeart/2008/layout/HorizontalMultiLevelHierarchy"/>
    <dgm:cxn modelId="{F572EDF1-4FC3-4A8E-B42B-BAED232F78FE}" type="presParOf" srcId="{B7741A7B-64C2-4F1F-A566-6483D202E4AB}" destId="{197053BD-752B-46B3-BF5F-94128AC7E1E3}" srcOrd="4" destOrd="0" presId="urn:microsoft.com/office/officeart/2008/layout/HorizontalMultiLevelHierarchy"/>
    <dgm:cxn modelId="{3EF149F2-66F0-4827-95D6-F3DE502B2350}" type="presParOf" srcId="{197053BD-752B-46B3-BF5F-94128AC7E1E3}" destId="{7365110D-2821-41A8-9411-054D98CCC263}" srcOrd="0" destOrd="0" presId="urn:microsoft.com/office/officeart/2008/layout/HorizontalMultiLevelHierarchy"/>
    <dgm:cxn modelId="{949221C1-CF39-4833-AAB1-5E04B9A692D3}" type="presParOf" srcId="{B7741A7B-64C2-4F1F-A566-6483D202E4AB}" destId="{BA341981-49A7-49A1-AA1B-0E634FF3E669}" srcOrd="5" destOrd="0" presId="urn:microsoft.com/office/officeart/2008/layout/HorizontalMultiLevelHierarchy"/>
    <dgm:cxn modelId="{1FF6AB5C-BA9C-4AD2-AC80-BD31C111E3A7}" type="presParOf" srcId="{BA341981-49A7-49A1-AA1B-0E634FF3E669}" destId="{34CA7779-682A-41D9-811E-BF7E381813E7}" srcOrd="0" destOrd="0" presId="urn:microsoft.com/office/officeart/2008/layout/HorizontalMultiLevelHierarchy"/>
    <dgm:cxn modelId="{4F49E70F-727A-4285-A47A-ED5ACDEBC82E}" type="presParOf" srcId="{BA341981-49A7-49A1-AA1B-0E634FF3E669}" destId="{912AD668-2872-4511-859F-A3AFF226414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54EEE3-58C5-43BB-9320-94C1A405F9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29744C5D-2575-4BE5-8B75-76F45B1DDD2B}">
      <dgm:prSet phldrT="[Text]" custT="1"/>
      <dgm:spPr>
        <a:xfrm>
          <a:off x="0" y="535"/>
          <a:ext cx="8280399" cy="877609"/>
        </a:xfrm>
        <a:prstGeom prst="rect">
          <a:avLst/>
        </a:prstGeom>
        <a:solidFill>
          <a:srgbClr val="5B9BD5">
            <a:lumMod val="40000"/>
            <a:lumOff val="60000"/>
          </a:srgbClr>
        </a:solid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appeal is submitted after the prescribed due date, the taxpayer must provide reasons for the late submission.</a:t>
          </a:r>
          <a:endParaRPr lang="en-ZA" sz="1400" b="0" i="0" kern="1200" dirty="0">
            <a:solidFill>
              <a:sysClr val="windowText" lastClr="000000"/>
            </a:solidFill>
            <a:effectLst/>
            <a:latin typeface="Arial" panose="020B0604020202020204"/>
            <a:ea typeface="+mn-ea"/>
            <a:cs typeface="+mn-cs"/>
          </a:endParaRPr>
        </a:p>
      </dgm:t>
    </dgm:pt>
    <dgm:pt modelId="{8995540F-34AF-4AD7-ACF6-6E49A167F0DB}" type="parTrans" cxnId="{A0108FD7-0C27-4625-AD63-3036EA123971}">
      <dgm:prSet/>
      <dgm:spPr/>
      <dgm:t>
        <a:bodyPr/>
        <a:lstStyle/>
        <a:p>
          <a:endParaRPr lang="en-ZA"/>
        </a:p>
      </dgm:t>
    </dgm:pt>
    <dgm:pt modelId="{FEFCDED7-BEA5-4FE7-A10E-4FB45ACAF0F8}" type="sibTrans" cxnId="{A0108FD7-0C27-4625-AD63-3036EA123971}">
      <dgm:prSet custT="1"/>
      <dgm:spPr/>
      <dgm:t>
        <a:bodyPr/>
        <a:lstStyle/>
        <a:p>
          <a:endParaRPr lang="en-ZA" sz="1800">
            <a:latin typeface="+mn-lt"/>
          </a:endParaRPr>
        </a:p>
      </dgm:t>
    </dgm:pt>
    <dgm:pt modelId="{4FD87A78-D813-4109-BD1C-4002C34E5558}">
      <dgm:prSet phldrT="[Text]" custT="1"/>
      <dgm:spPr>
        <a:xfrm>
          <a:off x="0" y="2633364"/>
          <a:ext cx="8280399" cy="877609"/>
        </a:xfrm>
        <a:prstGeom prst="rect">
          <a:avLst/>
        </a:prstGeom>
        <a:no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of the appeal is not condoned, the grounds for the appeal will not be considered,  the taxpayer will be informed accordingly and may then proceed to object to this decision.</a:t>
          </a:r>
          <a:endParaRPr lang="en-ZA" sz="1400" b="0" i="0" kern="1200" dirty="0">
            <a:solidFill>
              <a:sysClr val="windowText" lastClr="000000"/>
            </a:solidFill>
            <a:effectLst/>
            <a:latin typeface="Arial" panose="020B0604020202020204"/>
            <a:ea typeface="+mn-ea"/>
            <a:cs typeface="+mn-cs"/>
          </a:endParaRPr>
        </a:p>
      </dgm:t>
    </dgm:pt>
    <dgm:pt modelId="{F4441D1A-69AF-478C-A0B0-DFA3FAC77841}" type="parTrans" cxnId="{7C28CD49-0F9F-4EFD-92EE-A9A2388BA62B}">
      <dgm:prSet/>
      <dgm:spPr/>
      <dgm:t>
        <a:bodyPr/>
        <a:lstStyle/>
        <a:p>
          <a:endParaRPr lang="en-ZA"/>
        </a:p>
      </dgm:t>
    </dgm:pt>
    <dgm:pt modelId="{F2C815E5-A4DA-43EA-8632-E148F8AF83FF}" type="sibTrans" cxnId="{7C28CD49-0F9F-4EFD-92EE-A9A2388BA62B}">
      <dgm:prSet custT="1"/>
      <dgm:spPr/>
      <dgm:t>
        <a:bodyPr/>
        <a:lstStyle/>
        <a:p>
          <a:endParaRPr lang="en-ZA" sz="1800">
            <a:latin typeface="+mn-lt"/>
          </a:endParaRPr>
        </a:p>
      </dgm:t>
    </dgm:pt>
    <dgm:pt modelId="{A877F76A-569B-4905-8A00-1B6A892737FF}">
      <dgm:prSet phldrT="[Text]" custT="1"/>
      <dgm:spPr>
        <a:xfrm>
          <a:off x="0" y="3510973"/>
          <a:ext cx="8280399" cy="877609"/>
        </a:xfrm>
        <a:prstGeom prst="rect">
          <a:avLst/>
        </a:prstGeom>
        <a:solidFill>
          <a:srgbClr val="5B9BD5">
            <a:lumMod val="40000"/>
            <a:lumOff val="60000"/>
          </a:srgbClr>
        </a:solid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No appeal can or will be allowed to be submitted more than 75 business days (initial 30 plus maximum extension of 45 days) after the date of the decision to disallow the objection.</a:t>
          </a:r>
          <a:endParaRPr lang="en-ZA" sz="1400" b="0" i="0" kern="1200" dirty="0">
            <a:solidFill>
              <a:sysClr val="windowText" lastClr="000000"/>
            </a:solidFill>
            <a:effectLst/>
            <a:latin typeface="Arial" panose="020B0604020202020204"/>
            <a:ea typeface="+mn-ea"/>
            <a:cs typeface="+mn-cs"/>
          </a:endParaRPr>
        </a:p>
      </dgm:t>
    </dgm:pt>
    <dgm:pt modelId="{120EF692-25D9-47D7-98F8-DFDC5756D3C0}" type="parTrans" cxnId="{CD3AF4AB-DDA9-455B-AB33-41E07323481F}">
      <dgm:prSet/>
      <dgm:spPr/>
      <dgm:t>
        <a:bodyPr/>
        <a:lstStyle/>
        <a:p>
          <a:endParaRPr lang="en-ZA"/>
        </a:p>
      </dgm:t>
    </dgm:pt>
    <dgm:pt modelId="{8D9357A2-DEEC-4244-8FFA-ECCA39821E23}" type="sibTrans" cxnId="{CD3AF4AB-DDA9-455B-AB33-41E07323481F}">
      <dgm:prSet/>
      <dgm:spPr/>
      <dgm:t>
        <a:bodyPr/>
        <a:lstStyle/>
        <a:p>
          <a:endParaRPr lang="en-ZA"/>
        </a:p>
      </dgm:t>
    </dgm:pt>
    <dgm:pt modelId="{EC28E6B2-8827-45B9-932B-45130CEF1D35}">
      <dgm:prSet custT="1"/>
      <dgm:spPr>
        <a:xfrm>
          <a:off x="0" y="1755754"/>
          <a:ext cx="8280399" cy="877609"/>
        </a:xfrm>
        <a:prstGeom prst="rect">
          <a:avLst/>
        </a:prstGeom>
        <a:solidFill>
          <a:srgbClr val="5B9BD5">
            <a:lumMod val="40000"/>
            <a:lumOff val="60000"/>
          </a:srgbClr>
        </a:solid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is condoned, SARS will proceed to consider the grounds for the appeal and inform the taxpayer accordingly.</a:t>
          </a:r>
          <a:endParaRPr lang="en-ZA" sz="1400" b="0" i="0" kern="1200" dirty="0">
            <a:solidFill>
              <a:sysClr val="windowText" lastClr="000000"/>
            </a:solidFill>
            <a:effectLst/>
            <a:latin typeface="Arial" panose="020B0604020202020204"/>
            <a:ea typeface="+mn-ea"/>
            <a:cs typeface="+mn-cs"/>
          </a:endParaRPr>
        </a:p>
      </dgm:t>
    </dgm:pt>
    <dgm:pt modelId="{51362E7F-E0A5-4288-A9B5-E3D93713A5A3}" type="parTrans" cxnId="{36A2F79A-6DC4-4B15-95E2-65B85ED2AB71}">
      <dgm:prSet/>
      <dgm:spPr/>
      <dgm:t>
        <a:bodyPr/>
        <a:lstStyle/>
        <a:p>
          <a:endParaRPr lang="en-ZA"/>
        </a:p>
      </dgm:t>
    </dgm:pt>
    <dgm:pt modelId="{EBCC1893-24F6-42E9-9A32-48358839F156}" type="sibTrans" cxnId="{36A2F79A-6DC4-4B15-95E2-65B85ED2AB71}">
      <dgm:prSet custT="1"/>
      <dgm:spPr/>
      <dgm:t>
        <a:bodyPr/>
        <a:lstStyle/>
        <a:p>
          <a:endParaRPr lang="en-ZA" sz="1800">
            <a:latin typeface="+mn-lt"/>
          </a:endParaRPr>
        </a:p>
      </dgm:t>
    </dgm:pt>
    <dgm:pt modelId="{D3E1F797-0EDC-445A-B171-7AE5FC12FA99}">
      <dgm:prSet custT="1"/>
      <dgm:spPr>
        <a:xfrm>
          <a:off x="0" y="878145"/>
          <a:ext cx="8280399" cy="877609"/>
        </a:xfrm>
        <a:prstGeom prst="rect">
          <a:avLst/>
        </a:prstGeom>
        <a:no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The reasons for the late submission will be considered and if SARS is of the view that reasonable grounds or exceptional circumstances existed, the late submission will be condoned and the prescribed period extended.</a:t>
          </a:r>
          <a:endParaRPr lang="en-ZA" sz="1400" b="0" i="0" kern="1200" dirty="0">
            <a:solidFill>
              <a:sysClr val="windowText" lastClr="000000"/>
            </a:solidFill>
            <a:effectLst/>
            <a:latin typeface="Arial" panose="020B0604020202020204"/>
            <a:ea typeface="+mn-ea"/>
            <a:cs typeface="+mn-cs"/>
          </a:endParaRPr>
        </a:p>
      </dgm:t>
    </dgm:pt>
    <dgm:pt modelId="{A349E2EA-1B36-499C-A53E-947B34805EB6}" type="parTrans" cxnId="{8D440242-9A04-43C5-9876-6D12C3762A99}">
      <dgm:prSet/>
      <dgm:spPr/>
      <dgm:t>
        <a:bodyPr/>
        <a:lstStyle/>
        <a:p>
          <a:endParaRPr lang="en-ZA"/>
        </a:p>
      </dgm:t>
    </dgm:pt>
    <dgm:pt modelId="{A935D811-70B3-4C3A-A388-1841ACDDE32F}" type="sibTrans" cxnId="{8D440242-9A04-43C5-9876-6D12C3762A99}">
      <dgm:prSet custT="1"/>
      <dgm:spPr/>
      <dgm:t>
        <a:bodyPr/>
        <a:lstStyle/>
        <a:p>
          <a:endParaRPr lang="en-ZA" sz="1800">
            <a:latin typeface="+mn-lt"/>
          </a:endParaRPr>
        </a:p>
      </dgm:t>
    </dgm:pt>
    <dgm:pt modelId="{45A4FD99-D046-4D3B-98E0-B050554B75BC}" type="pres">
      <dgm:prSet presAssocID="{7354EEE3-58C5-43BB-9320-94C1A405F96D}" presName="vert0" presStyleCnt="0">
        <dgm:presLayoutVars>
          <dgm:dir/>
          <dgm:animOne val="branch"/>
          <dgm:animLvl val="lvl"/>
        </dgm:presLayoutVars>
      </dgm:prSet>
      <dgm:spPr/>
    </dgm:pt>
    <dgm:pt modelId="{F62FF546-A05A-472B-B1EE-ACD0356DAA76}" type="pres">
      <dgm:prSet presAssocID="{29744C5D-2575-4BE5-8B75-76F45B1DDD2B}" presName="thickLine" presStyleLbl="alignNode1" presStyleIdx="0" presStyleCnt="5"/>
      <dgm:spPr>
        <a:xfrm>
          <a:off x="0" y="535"/>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1EE06EBD-3C5B-456E-B46D-69A08820D392}" type="pres">
      <dgm:prSet presAssocID="{29744C5D-2575-4BE5-8B75-76F45B1DDD2B}" presName="horz1" presStyleCnt="0"/>
      <dgm:spPr/>
    </dgm:pt>
    <dgm:pt modelId="{AF7794F5-6689-48BB-9C20-82A174568A00}" type="pres">
      <dgm:prSet presAssocID="{29744C5D-2575-4BE5-8B75-76F45B1DDD2B}" presName="tx1" presStyleLbl="revTx" presStyleIdx="0" presStyleCnt="5"/>
      <dgm:spPr/>
    </dgm:pt>
    <dgm:pt modelId="{3BAA7AAA-110F-4458-B12D-10E3BCE46647}" type="pres">
      <dgm:prSet presAssocID="{29744C5D-2575-4BE5-8B75-76F45B1DDD2B}" presName="vert1" presStyleCnt="0"/>
      <dgm:spPr/>
    </dgm:pt>
    <dgm:pt modelId="{D4C89284-6263-4055-B9C7-E918D698D99C}" type="pres">
      <dgm:prSet presAssocID="{D3E1F797-0EDC-445A-B171-7AE5FC12FA99}" presName="thickLine" presStyleLbl="alignNode1" presStyleIdx="1" presStyleCnt="5"/>
      <dgm:spPr>
        <a:xfrm>
          <a:off x="0" y="878145"/>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F02350F0-7042-4821-B5E6-F75F587016FB}" type="pres">
      <dgm:prSet presAssocID="{D3E1F797-0EDC-445A-B171-7AE5FC12FA99}" presName="horz1" presStyleCnt="0"/>
      <dgm:spPr/>
    </dgm:pt>
    <dgm:pt modelId="{7875F83B-0B34-40C7-9352-7E5A01A65703}" type="pres">
      <dgm:prSet presAssocID="{D3E1F797-0EDC-445A-B171-7AE5FC12FA99}" presName="tx1" presStyleLbl="revTx" presStyleIdx="1" presStyleCnt="5" custScaleY="121222"/>
      <dgm:spPr/>
    </dgm:pt>
    <dgm:pt modelId="{F771D606-570C-4F6C-A65D-616840A346ED}" type="pres">
      <dgm:prSet presAssocID="{D3E1F797-0EDC-445A-B171-7AE5FC12FA99}" presName="vert1" presStyleCnt="0"/>
      <dgm:spPr/>
    </dgm:pt>
    <dgm:pt modelId="{D32E7BDE-D545-4381-B5E8-340582F31B88}" type="pres">
      <dgm:prSet presAssocID="{EC28E6B2-8827-45B9-932B-45130CEF1D35}" presName="thickLine" presStyleLbl="alignNode1" presStyleIdx="2" presStyleCnt="5"/>
      <dgm:spPr>
        <a:xfrm>
          <a:off x="0" y="1755754"/>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E849C968-3C1A-46AA-8D7A-6566AA2B4ACD}" type="pres">
      <dgm:prSet presAssocID="{EC28E6B2-8827-45B9-932B-45130CEF1D35}" presName="horz1" presStyleCnt="0"/>
      <dgm:spPr/>
    </dgm:pt>
    <dgm:pt modelId="{B6C36225-FF67-446C-94F6-DC4F351E2DCA}" type="pres">
      <dgm:prSet presAssocID="{EC28E6B2-8827-45B9-932B-45130CEF1D35}" presName="tx1" presStyleLbl="revTx" presStyleIdx="2" presStyleCnt="5"/>
      <dgm:spPr/>
    </dgm:pt>
    <dgm:pt modelId="{AFD80BD7-A412-4266-BD28-7BE5AC5C80C1}" type="pres">
      <dgm:prSet presAssocID="{EC28E6B2-8827-45B9-932B-45130CEF1D35}" presName="vert1" presStyleCnt="0"/>
      <dgm:spPr/>
    </dgm:pt>
    <dgm:pt modelId="{E8AB55E0-2D44-4DBD-BB57-898B8D91FDEC}" type="pres">
      <dgm:prSet presAssocID="{4FD87A78-D813-4109-BD1C-4002C34E5558}" presName="thickLine" presStyleLbl="alignNode1" presStyleIdx="3" presStyleCnt="5"/>
      <dgm:spPr>
        <a:xfrm>
          <a:off x="0" y="2633364"/>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262A1207-F6C3-425C-ACB2-402EA036BFF9}" type="pres">
      <dgm:prSet presAssocID="{4FD87A78-D813-4109-BD1C-4002C34E5558}" presName="horz1" presStyleCnt="0"/>
      <dgm:spPr/>
    </dgm:pt>
    <dgm:pt modelId="{A9458394-1AC4-48DD-A6C3-500DFA44D432}" type="pres">
      <dgm:prSet presAssocID="{4FD87A78-D813-4109-BD1C-4002C34E5558}" presName="tx1" presStyleLbl="revTx" presStyleIdx="3" presStyleCnt="5"/>
      <dgm:spPr/>
    </dgm:pt>
    <dgm:pt modelId="{9E96CAAA-2FBE-4FC3-8740-A1C8DA827DAA}" type="pres">
      <dgm:prSet presAssocID="{4FD87A78-D813-4109-BD1C-4002C34E5558}" presName="vert1" presStyleCnt="0"/>
      <dgm:spPr/>
    </dgm:pt>
    <dgm:pt modelId="{ADA83BE0-B109-4B8D-A947-1B0A4AD34651}" type="pres">
      <dgm:prSet presAssocID="{A877F76A-569B-4905-8A00-1B6A892737FF}" presName="thickLine" presStyleLbl="alignNode1" presStyleIdx="4" presStyleCnt="5"/>
      <dgm:spPr>
        <a:xfrm>
          <a:off x="0" y="3510973"/>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DCB2F338-FE73-4507-9EFD-B5E0BC43CF76}" type="pres">
      <dgm:prSet presAssocID="{A877F76A-569B-4905-8A00-1B6A892737FF}" presName="horz1" presStyleCnt="0"/>
      <dgm:spPr/>
    </dgm:pt>
    <dgm:pt modelId="{247C81C0-7EBB-4D17-B25A-63BF0A448139}" type="pres">
      <dgm:prSet presAssocID="{A877F76A-569B-4905-8A00-1B6A892737FF}" presName="tx1" presStyleLbl="revTx" presStyleIdx="4" presStyleCnt="5"/>
      <dgm:spPr/>
    </dgm:pt>
    <dgm:pt modelId="{8657786E-F53C-42D1-A856-82DE28318F85}" type="pres">
      <dgm:prSet presAssocID="{A877F76A-569B-4905-8A00-1B6A892737FF}" presName="vert1" presStyleCnt="0"/>
      <dgm:spPr/>
    </dgm:pt>
  </dgm:ptLst>
  <dgm:cxnLst>
    <dgm:cxn modelId="{3E32351C-AEFA-4D1A-8F54-13AF06619A38}" type="presOf" srcId="{A877F76A-569B-4905-8A00-1B6A892737FF}" destId="{247C81C0-7EBB-4D17-B25A-63BF0A448139}" srcOrd="0" destOrd="0" presId="urn:microsoft.com/office/officeart/2008/layout/LinedList"/>
    <dgm:cxn modelId="{E946A534-6552-4917-9861-30DD29F691B3}" type="presOf" srcId="{4FD87A78-D813-4109-BD1C-4002C34E5558}" destId="{A9458394-1AC4-48DD-A6C3-500DFA44D432}" srcOrd="0" destOrd="0" presId="urn:microsoft.com/office/officeart/2008/layout/LinedList"/>
    <dgm:cxn modelId="{25715435-E031-4F06-AED8-60511C617CAA}" type="presOf" srcId="{29744C5D-2575-4BE5-8B75-76F45B1DDD2B}" destId="{AF7794F5-6689-48BB-9C20-82A174568A00}" srcOrd="0" destOrd="0" presId="urn:microsoft.com/office/officeart/2008/layout/LinedList"/>
    <dgm:cxn modelId="{8D440242-9A04-43C5-9876-6D12C3762A99}" srcId="{7354EEE3-58C5-43BB-9320-94C1A405F96D}" destId="{D3E1F797-0EDC-445A-B171-7AE5FC12FA99}" srcOrd="1" destOrd="0" parTransId="{A349E2EA-1B36-499C-A53E-947B34805EB6}" sibTransId="{A935D811-70B3-4C3A-A388-1841ACDDE32F}"/>
    <dgm:cxn modelId="{0E831266-CCEB-484A-B9A1-386E6EB34B0B}" type="presOf" srcId="{D3E1F797-0EDC-445A-B171-7AE5FC12FA99}" destId="{7875F83B-0B34-40C7-9352-7E5A01A65703}" srcOrd="0" destOrd="0" presId="urn:microsoft.com/office/officeart/2008/layout/LinedList"/>
    <dgm:cxn modelId="{7C28CD49-0F9F-4EFD-92EE-A9A2388BA62B}" srcId="{7354EEE3-58C5-43BB-9320-94C1A405F96D}" destId="{4FD87A78-D813-4109-BD1C-4002C34E5558}" srcOrd="3" destOrd="0" parTransId="{F4441D1A-69AF-478C-A0B0-DFA3FAC77841}" sibTransId="{F2C815E5-A4DA-43EA-8632-E148F8AF83FF}"/>
    <dgm:cxn modelId="{29047A52-EEB5-4DCB-940E-02914BE63FD2}" type="presOf" srcId="{EC28E6B2-8827-45B9-932B-45130CEF1D35}" destId="{B6C36225-FF67-446C-94F6-DC4F351E2DCA}" srcOrd="0" destOrd="0" presId="urn:microsoft.com/office/officeart/2008/layout/LinedList"/>
    <dgm:cxn modelId="{1D741355-E81E-4F0B-A248-9E87393C1FA9}" type="presOf" srcId="{7354EEE3-58C5-43BB-9320-94C1A405F96D}" destId="{45A4FD99-D046-4D3B-98E0-B050554B75BC}" srcOrd="0" destOrd="0" presId="urn:microsoft.com/office/officeart/2008/layout/LinedList"/>
    <dgm:cxn modelId="{36A2F79A-6DC4-4B15-95E2-65B85ED2AB71}" srcId="{7354EEE3-58C5-43BB-9320-94C1A405F96D}" destId="{EC28E6B2-8827-45B9-932B-45130CEF1D35}" srcOrd="2" destOrd="0" parTransId="{51362E7F-E0A5-4288-A9B5-E3D93713A5A3}" sibTransId="{EBCC1893-24F6-42E9-9A32-48358839F156}"/>
    <dgm:cxn modelId="{CD3AF4AB-DDA9-455B-AB33-41E07323481F}" srcId="{7354EEE3-58C5-43BB-9320-94C1A405F96D}" destId="{A877F76A-569B-4905-8A00-1B6A892737FF}" srcOrd="4" destOrd="0" parTransId="{120EF692-25D9-47D7-98F8-DFDC5756D3C0}" sibTransId="{8D9357A2-DEEC-4244-8FFA-ECCA39821E23}"/>
    <dgm:cxn modelId="{A0108FD7-0C27-4625-AD63-3036EA123971}" srcId="{7354EEE3-58C5-43BB-9320-94C1A405F96D}" destId="{29744C5D-2575-4BE5-8B75-76F45B1DDD2B}" srcOrd="0" destOrd="0" parTransId="{8995540F-34AF-4AD7-ACF6-6E49A167F0DB}" sibTransId="{FEFCDED7-BEA5-4FE7-A10E-4FB45ACAF0F8}"/>
    <dgm:cxn modelId="{EB71FFB8-7E40-4148-BFA8-F3891F264B94}" type="presParOf" srcId="{45A4FD99-D046-4D3B-98E0-B050554B75BC}" destId="{F62FF546-A05A-472B-B1EE-ACD0356DAA76}" srcOrd="0" destOrd="0" presId="urn:microsoft.com/office/officeart/2008/layout/LinedList"/>
    <dgm:cxn modelId="{75BE8C29-80A0-4659-8310-B1A41A1BD998}" type="presParOf" srcId="{45A4FD99-D046-4D3B-98E0-B050554B75BC}" destId="{1EE06EBD-3C5B-456E-B46D-69A08820D392}" srcOrd="1" destOrd="0" presId="urn:microsoft.com/office/officeart/2008/layout/LinedList"/>
    <dgm:cxn modelId="{2747D077-8B85-4FEB-A16E-DDB798A8F0AF}" type="presParOf" srcId="{1EE06EBD-3C5B-456E-B46D-69A08820D392}" destId="{AF7794F5-6689-48BB-9C20-82A174568A00}" srcOrd="0" destOrd="0" presId="urn:microsoft.com/office/officeart/2008/layout/LinedList"/>
    <dgm:cxn modelId="{E201E5EC-36DB-4882-B084-2AB1C5F5ED9B}" type="presParOf" srcId="{1EE06EBD-3C5B-456E-B46D-69A08820D392}" destId="{3BAA7AAA-110F-4458-B12D-10E3BCE46647}" srcOrd="1" destOrd="0" presId="urn:microsoft.com/office/officeart/2008/layout/LinedList"/>
    <dgm:cxn modelId="{72776CF2-C307-473B-AE6F-BBFDCB1C9462}" type="presParOf" srcId="{45A4FD99-D046-4D3B-98E0-B050554B75BC}" destId="{D4C89284-6263-4055-B9C7-E918D698D99C}" srcOrd="2" destOrd="0" presId="urn:microsoft.com/office/officeart/2008/layout/LinedList"/>
    <dgm:cxn modelId="{E2073A7B-1793-4584-B3BD-66AD44A1B27F}" type="presParOf" srcId="{45A4FD99-D046-4D3B-98E0-B050554B75BC}" destId="{F02350F0-7042-4821-B5E6-F75F587016FB}" srcOrd="3" destOrd="0" presId="urn:microsoft.com/office/officeart/2008/layout/LinedList"/>
    <dgm:cxn modelId="{54FDD052-2752-4D87-898F-599BB50EE634}" type="presParOf" srcId="{F02350F0-7042-4821-B5E6-F75F587016FB}" destId="{7875F83B-0B34-40C7-9352-7E5A01A65703}" srcOrd="0" destOrd="0" presId="urn:microsoft.com/office/officeart/2008/layout/LinedList"/>
    <dgm:cxn modelId="{FFAFDCCF-5B3C-4C1A-A3A6-D8250785AF21}" type="presParOf" srcId="{F02350F0-7042-4821-B5E6-F75F587016FB}" destId="{F771D606-570C-4F6C-A65D-616840A346ED}" srcOrd="1" destOrd="0" presId="urn:microsoft.com/office/officeart/2008/layout/LinedList"/>
    <dgm:cxn modelId="{A8C4C74C-9AEB-4273-BE73-CC95DF964840}" type="presParOf" srcId="{45A4FD99-D046-4D3B-98E0-B050554B75BC}" destId="{D32E7BDE-D545-4381-B5E8-340582F31B88}" srcOrd="4" destOrd="0" presId="urn:microsoft.com/office/officeart/2008/layout/LinedList"/>
    <dgm:cxn modelId="{D9A4F59F-CC21-44E7-A7FE-92F28A2BCFB0}" type="presParOf" srcId="{45A4FD99-D046-4D3B-98E0-B050554B75BC}" destId="{E849C968-3C1A-46AA-8D7A-6566AA2B4ACD}" srcOrd="5" destOrd="0" presId="urn:microsoft.com/office/officeart/2008/layout/LinedList"/>
    <dgm:cxn modelId="{61848969-47BD-44EB-9AD5-1A14104605B6}" type="presParOf" srcId="{E849C968-3C1A-46AA-8D7A-6566AA2B4ACD}" destId="{B6C36225-FF67-446C-94F6-DC4F351E2DCA}" srcOrd="0" destOrd="0" presId="urn:microsoft.com/office/officeart/2008/layout/LinedList"/>
    <dgm:cxn modelId="{90EDBB66-67C1-4381-932E-DF4773C7E3AD}" type="presParOf" srcId="{E849C968-3C1A-46AA-8D7A-6566AA2B4ACD}" destId="{AFD80BD7-A412-4266-BD28-7BE5AC5C80C1}" srcOrd="1" destOrd="0" presId="urn:microsoft.com/office/officeart/2008/layout/LinedList"/>
    <dgm:cxn modelId="{7304417C-03A6-44D7-B9BC-50D8A6FCF34A}" type="presParOf" srcId="{45A4FD99-D046-4D3B-98E0-B050554B75BC}" destId="{E8AB55E0-2D44-4DBD-BB57-898B8D91FDEC}" srcOrd="6" destOrd="0" presId="urn:microsoft.com/office/officeart/2008/layout/LinedList"/>
    <dgm:cxn modelId="{0A71E69E-0304-40DC-AB6E-584D47B125DE}" type="presParOf" srcId="{45A4FD99-D046-4D3B-98E0-B050554B75BC}" destId="{262A1207-F6C3-425C-ACB2-402EA036BFF9}" srcOrd="7" destOrd="0" presId="urn:microsoft.com/office/officeart/2008/layout/LinedList"/>
    <dgm:cxn modelId="{2B00C597-C6B2-4261-B061-9EC5AE9DF53B}" type="presParOf" srcId="{262A1207-F6C3-425C-ACB2-402EA036BFF9}" destId="{A9458394-1AC4-48DD-A6C3-500DFA44D432}" srcOrd="0" destOrd="0" presId="urn:microsoft.com/office/officeart/2008/layout/LinedList"/>
    <dgm:cxn modelId="{1283281C-466B-47CC-B51A-EB745402CF18}" type="presParOf" srcId="{262A1207-F6C3-425C-ACB2-402EA036BFF9}" destId="{9E96CAAA-2FBE-4FC3-8740-A1C8DA827DAA}" srcOrd="1" destOrd="0" presId="urn:microsoft.com/office/officeart/2008/layout/LinedList"/>
    <dgm:cxn modelId="{78C38C98-52C2-4607-9E3A-F2EB6721DBB3}" type="presParOf" srcId="{45A4FD99-D046-4D3B-98E0-B050554B75BC}" destId="{ADA83BE0-B109-4B8D-A947-1B0A4AD34651}" srcOrd="8" destOrd="0" presId="urn:microsoft.com/office/officeart/2008/layout/LinedList"/>
    <dgm:cxn modelId="{19958D35-705E-46E5-AE5B-BD2AA2CDBB19}" type="presParOf" srcId="{45A4FD99-D046-4D3B-98E0-B050554B75BC}" destId="{DCB2F338-FE73-4507-9EFD-B5E0BC43CF76}" srcOrd="9" destOrd="0" presId="urn:microsoft.com/office/officeart/2008/layout/LinedList"/>
    <dgm:cxn modelId="{1E3A39F8-0CCA-4863-8FA6-D6A1BE1A099A}" type="presParOf" srcId="{DCB2F338-FE73-4507-9EFD-B5E0BC43CF76}" destId="{247C81C0-7EBB-4D17-B25A-63BF0A448139}" srcOrd="0" destOrd="0" presId="urn:microsoft.com/office/officeart/2008/layout/LinedList"/>
    <dgm:cxn modelId="{9FBEABED-BF6D-4900-B842-C3244F2B6A5B}" type="presParOf" srcId="{DCB2F338-FE73-4507-9EFD-B5E0BC43CF76}" destId="{8657786E-F53C-42D1-A856-82DE28318F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A0604A-43F5-4E13-A21E-7A6CBF668A0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ZA"/>
        </a:p>
      </dgm:t>
    </dgm:pt>
    <dgm:pt modelId="{B1871210-1CD2-4AD3-B42B-0461249DDFC8}">
      <dgm:prSet phldrT="[Text]" custT="1"/>
      <dgm:spPr>
        <a:xfrm>
          <a:off x="1573763" y="1690456"/>
          <a:ext cx="1949828" cy="116058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400" b="0" i="0" dirty="0">
              <a:solidFill>
                <a:srgbClr val="333333"/>
              </a:solidFill>
              <a:effectLst/>
              <a:latin typeface="+mj-lt"/>
              <a:ea typeface="+mn-ea"/>
              <a:cs typeface="+mn-cs"/>
            </a:rPr>
            <a:t>The appeal may be resolved by way of:</a:t>
          </a:r>
          <a:r>
            <a:rPr lang="en-ZA" sz="1400" dirty="0">
              <a:solidFill>
                <a:sysClr val="window" lastClr="FFFFFF"/>
              </a:solidFill>
              <a:latin typeface="+mj-lt"/>
              <a:ea typeface="+mn-ea"/>
              <a:cs typeface="+mn-cs"/>
            </a:rPr>
            <a:t> </a:t>
          </a:r>
        </a:p>
      </dgm:t>
    </dgm:pt>
    <dgm:pt modelId="{4C7F211F-CDCF-43D0-8454-9E01BC00EA7F}" type="parTrans" cxnId="{37FD68A4-DF5D-4064-B5B1-0876A1838E71}">
      <dgm:prSet/>
      <dgm:spPr/>
      <dgm:t>
        <a:bodyPr/>
        <a:lstStyle/>
        <a:p>
          <a:endParaRPr lang="en-ZA"/>
        </a:p>
      </dgm:t>
    </dgm:pt>
    <dgm:pt modelId="{FCEFDE0E-699C-4126-9C13-B63D5BDA1354}" type="sibTrans" cxnId="{37FD68A4-DF5D-4064-B5B1-0876A1838E71}">
      <dgm:prSet/>
      <dgm:spPr/>
      <dgm:t>
        <a:bodyPr/>
        <a:lstStyle/>
        <a:p>
          <a:endParaRPr lang="en-ZA"/>
        </a:p>
      </dgm:t>
    </dgm:pt>
    <dgm:pt modelId="{335B0C0F-E6D6-4708-BB15-048FF34C4B30}">
      <dgm:prSet phldrT="[Text]" custT="1"/>
      <dgm:spPr>
        <a:xfrm>
          <a:off x="1879416" y="303263"/>
          <a:ext cx="1338523" cy="93418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400" b="0" i="0" dirty="0">
              <a:solidFill>
                <a:srgbClr val="333333"/>
              </a:solidFill>
              <a:effectLst/>
              <a:latin typeface="+mj-lt"/>
              <a:ea typeface="+mn-ea"/>
              <a:cs typeface="+mn-cs"/>
            </a:rPr>
            <a:t>Alternative Dispute Resolution </a:t>
          </a:r>
          <a:endParaRPr lang="en-ZA" sz="1400" dirty="0">
            <a:solidFill>
              <a:sysClr val="window" lastClr="FFFFFF"/>
            </a:solidFill>
            <a:latin typeface="+mj-lt"/>
            <a:ea typeface="+mn-ea"/>
            <a:cs typeface="+mn-cs"/>
          </a:endParaRPr>
        </a:p>
      </dgm:t>
    </dgm:pt>
    <dgm:pt modelId="{71B64F09-A323-4408-B341-DB1E5F6BA9D7}" type="parTrans" cxnId="{627B021D-C086-4526-A37B-BBC2F77F78D5}">
      <dgm:prSet/>
      <dgm:spPr>
        <a:xfrm rot="16200000">
          <a:off x="2322172" y="1463951"/>
          <a:ext cx="453010" cy="0"/>
        </a:xfrm>
        <a:custGeom>
          <a:avLst/>
          <a:gdLst/>
          <a:ahLst/>
          <a:cxnLst/>
          <a:rect l="0" t="0" r="0" b="0"/>
          <a:pathLst>
            <a:path>
              <a:moveTo>
                <a:pt x="0" y="0"/>
              </a:moveTo>
              <a:lnTo>
                <a:pt x="453010"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p>
      </dgm:t>
    </dgm:pt>
    <dgm:pt modelId="{034E656B-83DD-45B2-A50A-AD1C859FD02A}" type="sibTrans" cxnId="{627B021D-C086-4526-A37B-BBC2F77F78D5}">
      <dgm:prSet/>
      <dgm:spPr/>
      <dgm:t>
        <a:bodyPr/>
        <a:lstStyle/>
        <a:p>
          <a:endParaRPr lang="en-ZA"/>
        </a:p>
      </dgm:t>
    </dgm:pt>
    <dgm:pt modelId="{675DF7C6-3678-47E0-95D9-F099EAB169C1}">
      <dgm:prSet phldrT="[Text]" custT="1"/>
      <dgm:spPr>
        <a:xfrm>
          <a:off x="151871" y="3091020"/>
          <a:ext cx="1309441" cy="77759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0" i="0" dirty="0">
              <a:solidFill>
                <a:srgbClr val="333333"/>
              </a:solidFill>
              <a:effectLst/>
              <a:latin typeface="+mj-lt"/>
              <a:ea typeface="+mn-ea"/>
              <a:cs typeface="+mn-cs"/>
            </a:rPr>
            <a:t>The tax court </a:t>
          </a:r>
          <a:r>
            <a:rPr lang="en-ZA" sz="1400" dirty="0">
              <a:solidFill>
                <a:sysClr val="window" lastClr="FFFFFF"/>
              </a:solidFill>
              <a:latin typeface="+mj-lt"/>
              <a:ea typeface="+mn-ea"/>
              <a:cs typeface="+mn-cs"/>
            </a:rPr>
            <a:t> </a:t>
          </a:r>
        </a:p>
      </dgm:t>
    </dgm:pt>
    <dgm:pt modelId="{A1A565C0-7B2F-47D6-8B65-C6F96F931729}" type="parTrans" cxnId="{6B7CD0BE-9A64-4FA5-85D1-9917C17605D5}">
      <dgm:prSet/>
      <dgm:spPr>
        <a:xfrm rot="8714282">
          <a:off x="1329230" y="2971031"/>
          <a:ext cx="420891" cy="0"/>
        </a:xfrm>
        <a:custGeom>
          <a:avLst/>
          <a:gdLst/>
          <a:ahLst/>
          <a:cxnLst/>
          <a:rect l="0" t="0" r="0" b="0"/>
          <a:pathLst>
            <a:path>
              <a:moveTo>
                <a:pt x="0" y="0"/>
              </a:moveTo>
              <a:lnTo>
                <a:pt x="420891"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p>
      </dgm:t>
    </dgm:pt>
    <dgm:pt modelId="{BDC53C59-1F5E-4274-AAF8-92308FEBBF01}" type="sibTrans" cxnId="{6B7CD0BE-9A64-4FA5-85D1-9917C17605D5}">
      <dgm:prSet/>
      <dgm:spPr/>
      <dgm:t>
        <a:bodyPr/>
        <a:lstStyle/>
        <a:p>
          <a:endParaRPr lang="en-ZA"/>
        </a:p>
      </dgm:t>
    </dgm:pt>
    <dgm:pt modelId="{5877C031-3452-44A3-BA2F-593436C4D53A}">
      <dgm:prSet custT="1"/>
      <dgm:spPr>
        <a:xfrm>
          <a:off x="3574192" y="3091024"/>
          <a:ext cx="1384144" cy="77759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0" i="0" dirty="0">
              <a:solidFill>
                <a:srgbClr val="333333"/>
              </a:solidFill>
              <a:effectLst/>
              <a:latin typeface="+mj-lt"/>
              <a:ea typeface="+mn-ea"/>
              <a:cs typeface="+mn-cs"/>
            </a:rPr>
            <a:t>The tax board </a:t>
          </a:r>
          <a:endParaRPr lang="en-ZA" sz="1400" dirty="0">
            <a:solidFill>
              <a:sysClr val="window" lastClr="FFFFFF"/>
            </a:solidFill>
            <a:latin typeface="+mj-lt"/>
            <a:ea typeface="+mn-ea"/>
            <a:cs typeface="+mn-cs"/>
          </a:endParaRPr>
        </a:p>
      </dgm:t>
    </dgm:pt>
    <dgm:pt modelId="{56CA3ACE-4726-477B-B059-501281D5A6B2}" type="parTrans" cxnId="{2B0D6B82-6AC4-4035-AD25-32B7BBF2B26F}">
      <dgm:prSet/>
      <dgm:spPr>
        <a:xfrm rot="2108585">
          <a:off x="3335034" y="2971032"/>
          <a:ext cx="416911" cy="0"/>
        </a:xfrm>
        <a:custGeom>
          <a:avLst/>
          <a:gdLst/>
          <a:ahLst/>
          <a:cxnLst/>
          <a:rect l="0" t="0" r="0" b="0"/>
          <a:pathLst>
            <a:path>
              <a:moveTo>
                <a:pt x="0" y="0"/>
              </a:moveTo>
              <a:lnTo>
                <a:pt x="416911"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p>
      </dgm:t>
    </dgm:pt>
    <dgm:pt modelId="{E38F02D1-65CD-4B23-8447-339A1276A0BA}" type="sibTrans" cxnId="{2B0D6B82-6AC4-4035-AD25-32B7BBF2B26F}">
      <dgm:prSet/>
      <dgm:spPr/>
      <dgm:t>
        <a:bodyPr/>
        <a:lstStyle/>
        <a:p>
          <a:endParaRPr lang="en-ZA"/>
        </a:p>
      </dgm:t>
    </dgm:pt>
    <dgm:pt modelId="{F32929BA-44CA-46CD-81FE-805E5DCE664A}" type="pres">
      <dgm:prSet presAssocID="{C8A0604A-43F5-4E13-A21E-7A6CBF668A02}" presName="Name0" presStyleCnt="0">
        <dgm:presLayoutVars>
          <dgm:chMax val="1"/>
          <dgm:chPref val="1"/>
          <dgm:dir/>
          <dgm:animOne val="branch"/>
          <dgm:animLvl val="lvl"/>
        </dgm:presLayoutVars>
      </dgm:prSet>
      <dgm:spPr/>
    </dgm:pt>
    <dgm:pt modelId="{D055B6D2-85C0-45BE-B84A-85E165648D97}" type="pres">
      <dgm:prSet presAssocID="{B1871210-1CD2-4AD3-B42B-0461249DDFC8}" presName="singleCycle" presStyleCnt="0"/>
      <dgm:spPr/>
    </dgm:pt>
    <dgm:pt modelId="{6A180A1A-D4C7-4E83-908E-DA7B7252F402}" type="pres">
      <dgm:prSet presAssocID="{B1871210-1CD2-4AD3-B42B-0461249DDFC8}" presName="singleCenter" presStyleLbl="node1" presStyleIdx="0" presStyleCnt="4" custScaleX="168004" custLinFactNeighborX="-1494" custLinFactNeighborY="-4413">
        <dgm:presLayoutVars>
          <dgm:chMax val="7"/>
          <dgm:chPref val="7"/>
        </dgm:presLayoutVars>
      </dgm:prSet>
      <dgm:spPr/>
    </dgm:pt>
    <dgm:pt modelId="{EE63E21B-86B5-49D0-8ABA-A6707C48D559}" type="pres">
      <dgm:prSet presAssocID="{71B64F09-A323-4408-B341-DB1E5F6BA9D7}" presName="Name56" presStyleLbl="parChTrans1D2" presStyleIdx="0" presStyleCnt="3"/>
      <dgm:spPr/>
    </dgm:pt>
    <dgm:pt modelId="{EA1F5840-F3DB-4AB1-B03B-6B63E6F7B9EE}" type="pres">
      <dgm:prSet presAssocID="{335B0C0F-E6D6-4708-BB15-048FF34C4B30}" presName="text0" presStyleLbl="node1" presStyleIdx="1" presStyleCnt="4" custScaleX="172137" custScaleY="120138" custRadScaleRad="93015" custRadScaleInc="-3067">
        <dgm:presLayoutVars>
          <dgm:bulletEnabled val="1"/>
        </dgm:presLayoutVars>
      </dgm:prSet>
      <dgm:spPr/>
    </dgm:pt>
    <dgm:pt modelId="{DF83D430-A240-46B4-9C36-4F41251828B4}" type="pres">
      <dgm:prSet presAssocID="{56CA3ACE-4726-477B-B059-501281D5A6B2}" presName="Name56" presStyleLbl="parChTrans1D2" presStyleIdx="1" presStyleCnt="3"/>
      <dgm:spPr/>
    </dgm:pt>
    <dgm:pt modelId="{6D9918A7-5FA3-450D-B57C-F2CA68420199}" type="pres">
      <dgm:prSet presAssocID="{5877C031-3452-44A3-BA2F-593436C4D53A}" presName="text0" presStyleLbl="node1" presStyleIdx="2" presStyleCnt="4" custScaleX="178004" custRadScaleRad="113204" custRadScaleInc="2824">
        <dgm:presLayoutVars>
          <dgm:bulletEnabled val="1"/>
        </dgm:presLayoutVars>
      </dgm:prSet>
      <dgm:spPr/>
    </dgm:pt>
    <dgm:pt modelId="{925C5CFB-13BF-445F-B22C-170A7FE7EF0A}" type="pres">
      <dgm:prSet presAssocID="{A1A565C0-7B2F-47D6-8B65-C6F96F931729}" presName="Name56" presStyleLbl="parChTrans1D2" presStyleIdx="2" presStyleCnt="3"/>
      <dgm:spPr/>
    </dgm:pt>
    <dgm:pt modelId="{8C9636E0-829E-4AB8-8D25-D956D856334B}" type="pres">
      <dgm:prSet presAssocID="{675DF7C6-3678-47E0-95D9-F099EAB169C1}" presName="text0" presStyleLbl="node1" presStyleIdx="3" presStyleCnt="4" custScaleX="168397" custRadScaleRad="114375" custRadScaleInc="-2221">
        <dgm:presLayoutVars>
          <dgm:bulletEnabled val="1"/>
        </dgm:presLayoutVars>
      </dgm:prSet>
      <dgm:spPr/>
    </dgm:pt>
  </dgm:ptLst>
  <dgm:cxnLst>
    <dgm:cxn modelId="{9A28C203-4453-448F-96AC-2147472389A2}" type="presOf" srcId="{56CA3ACE-4726-477B-B059-501281D5A6B2}" destId="{DF83D430-A240-46B4-9C36-4F41251828B4}" srcOrd="0" destOrd="0" presId="urn:microsoft.com/office/officeart/2008/layout/RadialCluster"/>
    <dgm:cxn modelId="{627B021D-C086-4526-A37B-BBC2F77F78D5}" srcId="{B1871210-1CD2-4AD3-B42B-0461249DDFC8}" destId="{335B0C0F-E6D6-4708-BB15-048FF34C4B30}" srcOrd="0" destOrd="0" parTransId="{71B64F09-A323-4408-B341-DB1E5F6BA9D7}" sibTransId="{034E656B-83DD-45B2-A50A-AD1C859FD02A}"/>
    <dgm:cxn modelId="{7C1D181D-DCA4-42C9-9DA1-9ED8AF7A7FBA}" type="presOf" srcId="{335B0C0F-E6D6-4708-BB15-048FF34C4B30}" destId="{EA1F5840-F3DB-4AB1-B03B-6B63E6F7B9EE}" srcOrd="0" destOrd="0" presId="urn:microsoft.com/office/officeart/2008/layout/RadialCluster"/>
    <dgm:cxn modelId="{CF62F12E-E079-47ED-8B6C-7E9F493F4ECB}" type="presOf" srcId="{5877C031-3452-44A3-BA2F-593436C4D53A}" destId="{6D9918A7-5FA3-450D-B57C-F2CA68420199}" srcOrd="0" destOrd="0" presId="urn:microsoft.com/office/officeart/2008/layout/RadialCluster"/>
    <dgm:cxn modelId="{E5F0FE44-CEC0-42E9-9DC1-F68153976A2C}" type="presOf" srcId="{B1871210-1CD2-4AD3-B42B-0461249DDFC8}" destId="{6A180A1A-D4C7-4E83-908E-DA7B7252F402}" srcOrd="0" destOrd="0" presId="urn:microsoft.com/office/officeart/2008/layout/RadialCluster"/>
    <dgm:cxn modelId="{A6328649-B5B2-4363-AAD4-83DE51A6F89E}" type="presOf" srcId="{675DF7C6-3678-47E0-95D9-F099EAB169C1}" destId="{8C9636E0-829E-4AB8-8D25-D956D856334B}" srcOrd="0" destOrd="0" presId="urn:microsoft.com/office/officeart/2008/layout/RadialCluster"/>
    <dgm:cxn modelId="{2B0D6B82-6AC4-4035-AD25-32B7BBF2B26F}" srcId="{B1871210-1CD2-4AD3-B42B-0461249DDFC8}" destId="{5877C031-3452-44A3-BA2F-593436C4D53A}" srcOrd="1" destOrd="0" parTransId="{56CA3ACE-4726-477B-B059-501281D5A6B2}" sibTransId="{E38F02D1-65CD-4B23-8447-339A1276A0BA}"/>
    <dgm:cxn modelId="{37FE2E9B-21B1-4C71-AE00-980D56EBD1A4}" type="presOf" srcId="{A1A565C0-7B2F-47D6-8B65-C6F96F931729}" destId="{925C5CFB-13BF-445F-B22C-170A7FE7EF0A}" srcOrd="0" destOrd="0" presId="urn:microsoft.com/office/officeart/2008/layout/RadialCluster"/>
    <dgm:cxn modelId="{37FD68A4-DF5D-4064-B5B1-0876A1838E71}" srcId="{C8A0604A-43F5-4E13-A21E-7A6CBF668A02}" destId="{B1871210-1CD2-4AD3-B42B-0461249DDFC8}" srcOrd="0" destOrd="0" parTransId="{4C7F211F-CDCF-43D0-8454-9E01BC00EA7F}" sibTransId="{FCEFDE0E-699C-4126-9C13-B63D5BDA1354}"/>
    <dgm:cxn modelId="{6B7CD0BE-9A64-4FA5-85D1-9917C17605D5}" srcId="{B1871210-1CD2-4AD3-B42B-0461249DDFC8}" destId="{675DF7C6-3678-47E0-95D9-F099EAB169C1}" srcOrd="2" destOrd="0" parTransId="{A1A565C0-7B2F-47D6-8B65-C6F96F931729}" sibTransId="{BDC53C59-1F5E-4274-AAF8-92308FEBBF01}"/>
    <dgm:cxn modelId="{9F413CE2-C6D3-4A32-B588-FC861239C2C1}" type="presOf" srcId="{71B64F09-A323-4408-B341-DB1E5F6BA9D7}" destId="{EE63E21B-86B5-49D0-8ABA-A6707C48D559}" srcOrd="0" destOrd="0" presId="urn:microsoft.com/office/officeart/2008/layout/RadialCluster"/>
    <dgm:cxn modelId="{3A127EE3-C417-48A2-974A-215BDD776A53}" type="presOf" srcId="{C8A0604A-43F5-4E13-A21E-7A6CBF668A02}" destId="{F32929BA-44CA-46CD-81FE-805E5DCE664A}" srcOrd="0" destOrd="0" presId="urn:microsoft.com/office/officeart/2008/layout/RadialCluster"/>
    <dgm:cxn modelId="{CCEC0529-2BFF-40C5-831E-45FD6CEC0E91}" type="presParOf" srcId="{F32929BA-44CA-46CD-81FE-805E5DCE664A}" destId="{D055B6D2-85C0-45BE-B84A-85E165648D97}" srcOrd="0" destOrd="0" presId="urn:microsoft.com/office/officeart/2008/layout/RadialCluster"/>
    <dgm:cxn modelId="{0C8E336E-EFE7-4595-82FA-22317FAC3E2B}" type="presParOf" srcId="{D055B6D2-85C0-45BE-B84A-85E165648D97}" destId="{6A180A1A-D4C7-4E83-908E-DA7B7252F402}" srcOrd="0" destOrd="0" presId="urn:microsoft.com/office/officeart/2008/layout/RadialCluster"/>
    <dgm:cxn modelId="{16CC0C57-11C8-4677-9606-406FC9DC5646}" type="presParOf" srcId="{D055B6D2-85C0-45BE-B84A-85E165648D97}" destId="{EE63E21B-86B5-49D0-8ABA-A6707C48D559}" srcOrd="1" destOrd="0" presId="urn:microsoft.com/office/officeart/2008/layout/RadialCluster"/>
    <dgm:cxn modelId="{E4E3A1DA-DC0B-48E3-BCB5-F56C203330BE}" type="presParOf" srcId="{D055B6D2-85C0-45BE-B84A-85E165648D97}" destId="{EA1F5840-F3DB-4AB1-B03B-6B63E6F7B9EE}" srcOrd="2" destOrd="0" presId="urn:microsoft.com/office/officeart/2008/layout/RadialCluster"/>
    <dgm:cxn modelId="{D73EDF95-A7B0-4F03-8808-E08867E58485}" type="presParOf" srcId="{D055B6D2-85C0-45BE-B84A-85E165648D97}" destId="{DF83D430-A240-46B4-9C36-4F41251828B4}" srcOrd="3" destOrd="0" presId="urn:microsoft.com/office/officeart/2008/layout/RadialCluster"/>
    <dgm:cxn modelId="{70A36310-354A-414E-90AD-3130150AFDD5}" type="presParOf" srcId="{D055B6D2-85C0-45BE-B84A-85E165648D97}" destId="{6D9918A7-5FA3-450D-B57C-F2CA68420199}" srcOrd="4" destOrd="0" presId="urn:microsoft.com/office/officeart/2008/layout/RadialCluster"/>
    <dgm:cxn modelId="{4F3E2FC3-0089-44AC-9899-03F71BA13FA8}" type="presParOf" srcId="{D055B6D2-85C0-45BE-B84A-85E165648D97}" destId="{925C5CFB-13BF-445F-B22C-170A7FE7EF0A}" srcOrd="5" destOrd="0" presId="urn:microsoft.com/office/officeart/2008/layout/RadialCluster"/>
    <dgm:cxn modelId="{10803A02-8C8A-4EE9-BDE2-A6CAF4FEA64D}" type="presParOf" srcId="{D055B6D2-85C0-45BE-B84A-85E165648D97}" destId="{8C9636E0-829E-4AB8-8D25-D956D856334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95FEEF-1650-4BC5-8BC9-A8A10CDF75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E1C3A09F-B569-44D1-B8B5-C4141167C8BB}">
      <dgm:prSet custT="1"/>
      <dgm:spPr>
        <a:xfrm>
          <a:off x="301417" y="2146"/>
          <a:ext cx="3698748" cy="2219248"/>
        </a:xfrm>
        <a:prstGeom prst="rect">
          <a:avLst/>
        </a:prstGeom>
        <a:solidFill>
          <a:srgbClr val="E7E6E6"/>
        </a:solidFill>
        <a:ln w="12700" cap="flat" cmpd="sng" algn="ctr">
          <a:solidFill>
            <a:schemeClr val="tx1"/>
          </a:solidFill>
          <a:prstDash val="solid"/>
          <a:miter lim="800000"/>
        </a:ln>
        <a:effectLst/>
      </dgm:spPr>
      <dgm:t>
        <a:bodyPr/>
        <a:lstStyle/>
        <a:p>
          <a:pPr algn="ctr">
            <a:lnSpc>
              <a:spcPct val="150000"/>
            </a:lnSpc>
            <a:buNone/>
          </a:pPr>
          <a:r>
            <a:rPr lang="en-GB" sz="1600" b="0" i="0" dirty="0">
              <a:solidFill>
                <a:schemeClr val="tx1">
                  <a:lumMod val="95000"/>
                  <a:lumOff val="5000"/>
                </a:schemeClr>
              </a:solidFill>
              <a:latin typeface="+mj-lt"/>
              <a:ea typeface="+mn-ea"/>
              <a:cs typeface="+mn-cs"/>
            </a:rPr>
            <a:t>By mutual agreement, SARS and the taxpayer making the appeal may attempt to resolve the dispute through ADR under procedures specified in the rules.  </a:t>
          </a:r>
          <a:endParaRPr lang="en-ZA" sz="1600" dirty="0">
            <a:solidFill>
              <a:schemeClr val="tx1">
                <a:lumMod val="95000"/>
                <a:lumOff val="5000"/>
              </a:schemeClr>
            </a:solidFill>
            <a:latin typeface="+mj-lt"/>
            <a:ea typeface="+mn-ea"/>
            <a:cs typeface="+mn-cs"/>
          </a:endParaRPr>
        </a:p>
      </dgm:t>
    </dgm:pt>
    <dgm:pt modelId="{96412E15-0A68-429E-BAB1-65532F2C2F4A}" type="parTrans" cxnId="{4F112E09-6DD5-43BD-A8C0-34148005041D}">
      <dgm:prSet/>
      <dgm:spPr/>
      <dgm:t>
        <a:bodyPr/>
        <a:lstStyle/>
        <a:p>
          <a:endParaRPr lang="en-ZA"/>
        </a:p>
      </dgm:t>
    </dgm:pt>
    <dgm:pt modelId="{A1B91A5C-F446-4743-AEAA-4B8D68ED2815}" type="sibTrans" cxnId="{4F112E09-6DD5-43BD-A8C0-34148005041D}">
      <dgm:prSet/>
      <dgm:spPr/>
      <dgm:t>
        <a:bodyPr/>
        <a:lstStyle/>
        <a:p>
          <a:endParaRPr lang="en-ZA"/>
        </a:p>
      </dgm:t>
    </dgm:pt>
    <dgm:pt modelId="{DD06C0E3-C1E4-4354-89FF-3015929F9F7F}">
      <dgm:prSet custT="1"/>
      <dgm:spPr>
        <a:xfrm>
          <a:off x="4370040" y="2146"/>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gm:spPr>
      <dgm:t>
        <a:bodyPr/>
        <a:lstStyle/>
        <a:p>
          <a:pPr algn="ctr">
            <a:lnSpc>
              <a:spcPct val="150000"/>
            </a:lnSpc>
            <a:buNone/>
          </a:pPr>
          <a:r>
            <a:rPr lang="en-GB" sz="1600" b="0" i="0" dirty="0">
              <a:solidFill>
                <a:sysClr val="window" lastClr="FFFFFF"/>
              </a:solidFill>
              <a:latin typeface="+mj-lt"/>
              <a:ea typeface="+mn-ea"/>
              <a:cs typeface="+mn-cs"/>
            </a:rPr>
            <a:t>This procedure creates a structure with the necessary checks and balances within which disputes may be resolved or settled.</a:t>
          </a:r>
          <a:endParaRPr lang="en-ZA" sz="1600" dirty="0">
            <a:solidFill>
              <a:sysClr val="window" lastClr="FFFFFF"/>
            </a:solidFill>
            <a:latin typeface="+mj-lt"/>
            <a:ea typeface="+mn-ea"/>
            <a:cs typeface="+mn-cs"/>
          </a:endParaRPr>
        </a:p>
      </dgm:t>
    </dgm:pt>
    <dgm:pt modelId="{3FDE909C-819A-4551-BA9B-08A6D3C20662}" type="parTrans" cxnId="{4411AA36-2456-4659-B1EE-2E10C519AB9F}">
      <dgm:prSet/>
      <dgm:spPr/>
      <dgm:t>
        <a:bodyPr/>
        <a:lstStyle/>
        <a:p>
          <a:endParaRPr lang="en-ZA"/>
        </a:p>
      </dgm:t>
    </dgm:pt>
    <dgm:pt modelId="{D5884F7A-9E38-46A3-A1F1-66998AD5259C}" type="sibTrans" cxnId="{4411AA36-2456-4659-B1EE-2E10C519AB9F}">
      <dgm:prSet/>
      <dgm:spPr/>
      <dgm:t>
        <a:bodyPr/>
        <a:lstStyle/>
        <a:p>
          <a:endParaRPr lang="en-ZA"/>
        </a:p>
      </dgm:t>
    </dgm:pt>
    <dgm:pt modelId="{D19FBC99-66F8-4ACF-8E59-7EE709C09812}">
      <dgm:prSet custT="1"/>
      <dgm:spPr>
        <a:xfrm>
          <a:off x="301417" y="2591269"/>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gm:spPr>
      <dgm:t>
        <a:bodyPr/>
        <a:lstStyle/>
        <a:p>
          <a:pPr algn="ctr">
            <a:lnSpc>
              <a:spcPct val="150000"/>
            </a:lnSpc>
            <a:buNone/>
          </a:pPr>
          <a:r>
            <a:rPr lang="en-GB" sz="1600" b="0" i="0" dirty="0">
              <a:solidFill>
                <a:sysClr val="window" lastClr="FFFFFF"/>
              </a:solidFill>
              <a:latin typeface="+mj-lt"/>
              <a:ea typeface="+mn-ea"/>
              <a:cs typeface="+mn-cs"/>
            </a:rPr>
            <a:t>The ADR process is less formal and inexpensive than the court process and allows disputes to be resolved within a much shorter period. </a:t>
          </a:r>
          <a:endParaRPr lang="en-ZA" sz="1600" dirty="0">
            <a:solidFill>
              <a:sysClr val="window" lastClr="FFFFFF"/>
            </a:solidFill>
            <a:latin typeface="+mj-lt"/>
            <a:ea typeface="+mn-ea"/>
            <a:cs typeface="+mn-cs"/>
          </a:endParaRPr>
        </a:p>
      </dgm:t>
    </dgm:pt>
    <dgm:pt modelId="{E801A04E-19B1-43FF-A846-72A875767D6B}" type="parTrans" cxnId="{CF97E3A3-D1DA-4027-A25F-DEFEE0E72D71}">
      <dgm:prSet/>
      <dgm:spPr/>
      <dgm:t>
        <a:bodyPr/>
        <a:lstStyle/>
        <a:p>
          <a:endParaRPr lang="en-ZA"/>
        </a:p>
      </dgm:t>
    </dgm:pt>
    <dgm:pt modelId="{3F85607D-D695-41D3-838E-A8A4AAACD959}" type="sibTrans" cxnId="{CF97E3A3-D1DA-4027-A25F-DEFEE0E72D71}">
      <dgm:prSet/>
      <dgm:spPr/>
      <dgm:t>
        <a:bodyPr/>
        <a:lstStyle/>
        <a:p>
          <a:endParaRPr lang="en-ZA"/>
        </a:p>
      </dgm:t>
    </dgm:pt>
    <dgm:pt modelId="{036AA897-2AB6-425B-AF17-3620B3212046}">
      <dgm:prSet custT="1"/>
      <dgm:spPr>
        <a:xfrm>
          <a:off x="4370040" y="2591269"/>
          <a:ext cx="3698748" cy="2219248"/>
        </a:xfrm>
        <a:prstGeom prst="rect">
          <a:avLst/>
        </a:prstGeom>
        <a:solidFill>
          <a:srgbClr val="E7E6E6"/>
        </a:solidFill>
        <a:ln w="12700" cap="flat" cmpd="sng" algn="ctr">
          <a:solidFill>
            <a:schemeClr val="tx1"/>
          </a:solidFill>
          <a:prstDash val="solid"/>
          <a:miter lim="800000"/>
        </a:ln>
        <a:effectLst/>
      </dgm:spPr>
      <dgm:t>
        <a:bodyPr/>
        <a:lstStyle/>
        <a:p>
          <a:pPr algn="ctr">
            <a:lnSpc>
              <a:spcPct val="150000"/>
            </a:lnSpc>
            <a:buNone/>
          </a:pPr>
          <a:r>
            <a:rPr lang="en-GB" sz="1600" b="0" i="0" dirty="0">
              <a:solidFill>
                <a:schemeClr val="tx1">
                  <a:lumMod val="95000"/>
                  <a:lumOff val="5000"/>
                </a:schemeClr>
              </a:solidFill>
              <a:latin typeface="+mj-lt"/>
              <a:ea typeface="+mn-ea"/>
              <a:cs typeface="+mn-cs"/>
            </a:rPr>
            <a:t>It creates a more cost effective remedy for resolving tax disputes.</a:t>
          </a:r>
          <a:endParaRPr lang="en-ZA" sz="1600" dirty="0">
            <a:solidFill>
              <a:schemeClr val="tx1">
                <a:lumMod val="95000"/>
                <a:lumOff val="5000"/>
              </a:schemeClr>
            </a:solidFill>
            <a:latin typeface="+mj-lt"/>
            <a:ea typeface="+mn-ea"/>
            <a:cs typeface="+mn-cs"/>
          </a:endParaRPr>
        </a:p>
      </dgm:t>
    </dgm:pt>
    <dgm:pt modelId="{EE66192E-5E90-46EC-BF5C-9C97EDBB0A69}" type="parTrans" cxnId="{C4DC82F6-2131-4F7F-9D3A-5680FC0A91EF}">
      <dgm:prSet/>
      <dgm:spPr/>
      <dgm:t>
        <a:bodyPr/>
        <a:lstStyle/>
        <a:p>
          <a:endParaRPr lang="en-ZA"/>
        </a:p>
      </dgm:t>
    </dgm:pt>
    <dgm:pt modelId="{7774F924-524C-4AED-A117-F0DA66C5B792}" type="sibTrans" cxnId="{C4DC82F6-2131-4F7F-9D3A-5680FC0A91EF}">
      <dgm:prSet/>
      <dgm:spPr/>
      <dgm:t>
        <a:bodyPr/>
        <a:lstStyle/>
        <a:p>
          <a:endParaRPr lang="en-ZA"/>
        </a:p>
      </dgm:t>
    </dgm:pt>
    <dgm:pt modelId="{5E854412-D5A9-45CF-ADF0-5189F1C6FBB1}" type="pres">
      <dgm:prSet presAssocID="{E695FEEF-1650-4BC5-8BC9-A8A10CDF75F9}" presName="diagram" presStyleCnt="0">
        <dgm:presLayoutVars>
          <dgm:dir/>
          <dgm:resizeHandles val="exact"/>
        </dgm:presLayoutVars>
      </dgm:prSet>
      <dgm:spPr/>
    </dgm:pt>
    <dgm:pt modelId="{E02BDA2B-3853-4605-9E7E-CC3C68D84A08}" type="pres">
      <dgm:prSet presAssocID="{E1C3A09F-B569-44D1-B8B5-C4141167C8BB}" presName="node" presStyleLbl="node1" presStyleIdx="0" presStyleCnt="4">
        <dgm:presLayoutVars>
          <dgm:bulletEnabled val="1"/>
        </dgm:presLayoutVars>
      </dgm:prSet>
      <dgm:spPr/>
    </dgm:pt>
    <dgm:pt modelId="{F503FCD8-6727-4D5F-9746-6A32B12BDE00}" type="pres">
      <dgm:prSet presAssocID="{A1B91A5C-F446-4743-AEAA-4B8D68ED2815}" presName="sibTrans" presStyleCnt="0"/>
      <dgm:spPr/>
    </dgm:pt>
    <dgm:pt modelId="{322E0315-04A9-4096-A45E-785955B9E818}" type="pres">
      <dgm:prSet presAssocID="{DD06C0E3-C1E4-4354-89FF-3015929F9F7F}" presName="node" presStyleLbl="node1" presStyleIdx="1" presStyleCnt="4">
        <dgm:presLayoutVars>
          <dgm:bulletEnabled val="1"/>
        </dgm:presLayoutVars>
      </dgm:prSet>
      <dgm:spPr/>
    </dgm:pt>
    <dgm:pt modelId="{CF387F38-60DE-45F9-A044-216E537055A0}" type="pres">
      <dgm:prSet presAssocID="{D5884F7A-9E38-46A3-A1F1-66998AD5259C}" presName="sibTrans" presStyleCnt="0"/>
      <dgm:spPr/>
    </dgm:pt>
    <dgm:pt modelId="{47815BE0-E11D-447E-A25C-2F341AE6C29A}" type="pres">
      <dgm:prSet presAssocID="{D19FBC99-66F8-4ACF-8E59-7EE709C09812}" presName="node" presStyleLbl="node1" presStyleIdx="2" presStyleCnt="4">
        <dgm:presLayoutVars>
          <dgm:bulletEnabled val="1"/>
        </dgm:presLayoutVars>
      </dgm:prSet>
      <dgm:spPr/>
    </dgm:pt>
    <dgm:pt modelId="{C958B5FD-9DB9-4848-B833-2DB8B88AF07D}" type="pres">
      <dgm:prSet presAssocID="{3F85607D-D695-41D3-838E-A8A4AAACD959}" presName="sibTrans" presStyleCnt="0"/>
      <dgm:spPr/>
    </dgm:pt>
    <dgm:pt modelId="{80619EBC-A560-4F9A-B11E-20DB60B5C866}" type="pres">
      <dgm:prSet presAssocID="{036AA897-2AB6-425B-AF17-3620B3212046}" presName="node" presStyleLbl="node1" presStyleIdx="3" presStyleCnt="4">
        <dgm:presLayoutVars>
          <dgm:bulletEnabled val="1"/>
        </dgm:presLayoutVars>
      </dgm:prSet>
      <dgm:spPr/>
    </dgm:pt>
  </dgm:ptLst>
  <dgm:cxnLst>
    <dgm:cxn modelId="{4F112E09-6DD5-43BD-A8C0-34148005041D}" srcId="{E695FEEF-1650-4BC5-8BC9-A8A10CDF75F9}" destId="{E1C3A09F-B569-44D1-B8B5-C4141167C8BB}" srcOrd="0" destOrd="0" parTransId="{96412E15-0A68-429E-BAB1-65532F2C2F4A}" sibTransId="{A1B91A5C-F446-4743-AEAA-4B8D68ED2815}"/>
    <dgm:cxn modelId="{B66F1013-1ED6-4380-86FB-BBA437F9C117}" type="presOf" srcId="{036AA897-2AB6-425B-AF17-3620B3212046}" destId="{80619EBC-A560-4F9A-B11E-20DB60B5C866}" srcOrd="0" destOrd="0" presId="urn:microsoft.com/office/officeart/2005/8/layout/default"/>
    <dgm:cxn modelId="{4411AA36-2456-4659-B1EE-2E10C519AB9F}" srcId="{E695FEEF-1650-4BC5-8BC9-A8A10CDF75F9}" destId="{DD06C0E3-C1E4-4354-89FF-3015929F9F7F}" srcOrd="1" destOrd="0" parTransId="{3FDE909C-819A-4551-BA9B-08A6D3C20662}" sibTransId="{D5884F7A-9E38-46A3-A1F1-66998AD5259C}"/>
    <dgm:cxn modelId="{8B7F5256-599F-449E-9D0A-1B86AD116FA1}" type="presOf" srcId="{D19FBC99-66F8-4ACF-8E59-7EE709C09812}" destId="{47815BE0-E11D-447E-A25C-2F341AE6C29A}" srcOrd="0" destOrd="0" presId="urn:microsoft.com/office/officeart/2005/8/layout/default"/>
    <dgm:cxn modelId="{F74DC877-4764-4BA9-AE7F-B03F7D67827A}" type="presOf" srcId="{E1C3A09F-B569-44D1-B8B5-C4141167C8BB}" destId="{E02BDA2B-3853-4605-9E7E-CC3C68D84A08}" srcOrd="0" destOrd="0" presId="urn:microsoft.com/office/officeart/2005/8/layout/default"/>
    <dgm:cxn modelId="{D318D08A-504A-4322-9FB7-AA57A2C564E2}" type="presOf" srcId="{E695FEEF-1650-4BC5-8BC9-A8A10CDF75F9}" destId="{5E854412-D5A9-45CF-ADF0-5189F1C6FBB1}" srcOrd="0" destOrd="0" presId="urn:microsoft.com/office/officeart/2005/8/layout/default"/>
    <dgm:cxn modelId="{CF97E3A3-D1DA-4027-A25F-DEFEE0E72D71}" srcId="{E695FEEF-1650-4BC5-8BC9-A8A10CDF75F9}" destId="{D19FBC99-66F8-4ACF-8E59-7EE709C09812}" srcOrd="2" destOrd="0" parTransId="{E801A04E-19B1-43FF-A846-72A875767D6B}" sibTransId="{3F85607D-D695-41D3-838E-A8A4AAACD959}"/>
    <dgm:cxn modelId="{C4DC82F6-2131-4F7F-9D3A-5680FC0A91EF}" srcId="{E695FEEF-1650-4BC5-8BC9-A8A10CDF75F9}" destId="{036AA897-2AB6-425B-AF17-3620B3212046}" srcOrd="3" destOrd="0" parTransId="{EE66192E-5E90-46EC-BF5C-9C97EDBB0A69}" sibTransId="{7774F924-524C-4AED-A117-F0DA66C5B792}"/>
    <dgm:cxn modelId="{F2DD7AFD-6629-4B56-9FCE-F3C74F549A7A}" type="presOf" srcId="{DD06C0E3-C1E4-4354-89FF-3015929F9F7F}" destId="{322E0315-04A9-4096-A45E-785955B9E818}" srcOrd="0" destOrd="0" presId="urn:microsoft.com/office/officeart/2005/8/layout/default"/>
    <dgm:cxn modelId="{020D773D-B79E-40D7-9AA7-7EA5F48BF6F8}" type="presParOf" srcId="{5E854412-D5A9-45CF-ADF0-5189F1C6FBB1}" destId="{E02BDA2B-3853-4605-9E7E-CC3C68D84A08}" srcOrd="0" destOrd="0" presId="urn:microsoft.com/office/officeart/2005/8/layout/default"/>
    <dgm:cxn modelId="{BF9FE988-38A6-4D9A-831F-67013B626CD0}" type="presParOf" srcId="{5E854412-D5A9-45CF-ADF0-5189F1C6FBB1}" destId="{F503FCD8-6727-4D5F-9746-6A32B12BDE00}" srcOrd="1" destOrd="0" presId="urn:microsoft.com/office/officeart/2005/8/layout/default"/>
    <dgm:cxn modelId="{BF7D2D52-EF5E-4D32-A192-57D1A3D71ADA}" type="presParOf" srcId="{5E854412-D5A9-45CF-ADF0-5189F1C6FBB1}" destId="{322E0315-04A9-4096-A45E-785955B9E818}" srcOrd="2" destOrd="0" presId="urn:microsoft.com/office/officeart/2005/8/layout/default"/>
    <dgm:cxn modelId="{612EB5A5-0ACF-4E8B-8F71-9C196DC18E76}" type="presParOf" srcId="{5E854412-D5A9-45CF-ADF0-5189F1C6FBB1}" destId="{CF387F38-60DE-45F9-A044-216E537055A0}" srcOrd="3" destOrd="0" presId="urn:microsoft.com/office/officeart/2005/8/layout/default"/>
    <dgm:cxn modelId="{0B46EACC-3791-4F08-9B80-7AF199378DC0}" type="presParOf" srcId="{5E854412-D5A9-45CF-ADF0-5189F1C6FBB1}" destId="{47815BE0-E11D-447E-A25C-2F341AE6C29A}" srcOrd="4" destOrd="0" presId="urn:microsoft.com/office/officeart/2005/8/layout/default"/>
    <dgm:cxn modelId="{87C3ED71-1BC4-4A81-B615-2F1DAA7ADACD}" type="presParOf" srcId="{5E854412-D5A9-45CF-ADF0-5189F1C6FBB1}" destId="{C958B5FD-9DB9-4848-B833-2DB8B88AF07D}" srcOrd="5" destOrd="0" presId="urn:microsoft.com/office/officeart/2005/8/layout/default"/>
    <dgm:cxn modelId="{2FB93129-5407-424D-A32B-7151B432AC4A}" type="presParOf" srcId="{5E854412-D5A9-45CF-ADF0-5189F1C6FBB1}" destId="{80619EBC-A560-4F9A-B11E-20DB60B5C866}"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95FEEF-1650-4BC5-8BC9-A8A10CDF75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E1C3A09F-B569-44D1-B8B5-C4141167C8BB}">
      <dgm:prSet custT="1"/>
      <dgm:spPr>
        <a:xfrm>
          <a:off x="329712" y="2146"/>
          <a:ext cx="3698748" cy="2219248"/>
        </a:xfrm>
        <a:prstGeom prst="rect">
          <a:avLst/>
        </a:prstGeom>
        <a:solidFill>
          <a:srgbClr val="E7E6E6"/>
        </a:solidFill>
        <a:ln w="12700" cap="flat" cmpd="sng" algn="ctr">
          <a:solidFill>
            <a:schemeClr val="tx1"/>
          </a:solidFill>
          <a:prstDash val="solid"/>
          <a:miter lim="800000"/>
        </a:ln>
        <a:effectLst/>
      </dgm:spPr>
      <dgm:t>
        <a:bodyPr/>
        <a:lstStyle/>
        <a:p>
          <a:pPr algn="ctr">
            <a:lnSpc>
              <a:spcPct val="150000"/>
            </a:lnSpc>
            <a:buNone/>
          </a:pPr>
          <a:r>
            <a:rPr lang="en-GB" sz="1400" b="0" i="0" dirty="0">
              <a:solidFill>
                <a:schemeClr val="tx1">
                  <a:lumMod val="95000"/>
                  <a:lumOff val="5000"/>
                </a:schemeClr>
              </a:solidFill>
              <a:latin typeface="+mj-lt"/>
              <a:ea typeface="+mn-ea"/>
              <a:cs typeface="+mn-cs"/>
            </a:rPr>
            <a:t>If the jurisdiction of the appeal is less than R1M, the matter proceeds to the Tax Board.</a:t>
          </a:r>
        </a:p>
        <a:p>
          <a:pPr algn="ctr">
            <a:lnSpc>
              <a:spcPct val="150000"/>
            </a:lnSpc>
            <a:buNone/>
          </a:pPr>
          <a:r>
            <a:rPr lang="en-GB" sz="1400" b="0" i="0" dirty="0">
              <a:solidFill>
                <a:schemeClr val="tx1">
                  <a:lumMod val="95000"/>
                  <a:lumOff val="5000"/>
                </a:schemeClr>
              </a:solidFill>
              <a:latin typeface="+mj-lt"/>
              <a:ea typeface="+mn-ea"/>
              <a:cs typeface="+mn-cs"/>
            </a:rPr>
            <a:t>The taxpayer may however elect to refer the appeal to the Tax Court.</a:t>
          </a:r>
          <a:endParaRPr lang="en-ZA" sz="1400" dirty="0">
            <a:solidFill>
              <a:schemeClr val="tx1">
                <a:lumMod val="95000"/>
                <a:lumOff val="5000"/>
              </a:schemeClr>
            </a:solidFill>
            <a:latin typeface="+mj-lt"/>
            <a:ea typeface="+mn-ea"/>
            <a:cs typeface="+mn-cs"/>
          </a:endParaRPr>
        </a:p>
      </dgm:t>
    </dgm:pt>
    <dgm:pt modelId="{96412E15-0A68-429E-BAB1-65532F2C2F4A}" type="parTrans" cxnId="{4F112E09-6DD5-43BD-A8C0-34148005041D}">
      <dgm:prSet/>
      <dgm:spPr/>
      <dgm:t>
        <a:bodyPr/>
        <a:lstStyle/>
        <a:p>
          <a:endParaRPr lang="en-ZA"/>
        </a:p>
      </dgm:t>
    </dgm:pt>
    <dgm:pt modelId="{A1B91A5C-F446-4743-AEAA-4B8D68ED2815}" type="sibTrans" cxnId="{4F112E09-6DD5-43BD-A8C0-34148005041D}">
      <dgm:prSet/>
      <dgm:spPr/>
      <dgm:t>
        <a:bodyPr/>
        <a:lstStyle/>
        <a:p>
          <a:endParaRPr lang="en-ZA"/>
        </a:p>
      </dgm:t>
    </dgm:pt>
    <dgm:pt modelId="{DD06C0E3-C1E4-4354-89FF-3015929F9F7F}">
      <dgm:prSet custT="1"/>
      <dgm:spPr>
        <a:xfrm>
          <a:off x="4398335" y="0"/>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gm:spPr>
      <dgm:t>
        <a:bodyPr/>
        <a:lstStyle/>
        <a:p>
          <a:pPr algn="ctr">
            <a:lnSpc>
              <a:spcPct val="150000"/>
            </a:lnSpc>
            <a:buNone/>
          </a:pPr>
          <a:r>
            <a:rPr lang="en-GB" sz="1400" b="0" i="0" dirty="0">
              <a:solidFill>
                <a:sysClr val="window" lastClr="FFFFFF"/>
              </a:solidFill>
              <a:latin typeface="+mj-lt"/>
              <a:ea typeface="+mn-ea"/>
              <a:cs typeface="+mn-cs"/>
            </a:rPr>
            <a:t>This procedure creates a statutory structure with the necessary procedures within which disputes may be resolved or litigated.</a:t>
          </a:r>
          <a:endParaRPr lang="en-ZA" sz="1400" dirty="0">
            <a:solidFill>
              <a:sysClr val="window" lastClr="FFFFFF"/>
            </a:solidFill>
            <a:latin typeface="+mj-lt"/>
            <a:ea typeface="+mn-ea"/>
            <a:cs typeface="+mn-cs"/>
          </a:endParaRPr>
        </a:p>
      </dgm:t>
    </dgm:pt>
    <dgm:pt modelId="{3FDE909C-819A-4551-BA9B-08A6D3C20662}" type="parTrans" cxnId="{4411AA36-2456-4659-B1EE-2E10C519AB9F}">
      <dgm:prSet/>
      <dgm:spPr/>
      <dgm:t>
        <a:bodyPr/>
        <a:lstStyle/>
        <a:p>
          <a:endParaRPr lang="en-ZA"/>
        </a:p>
      </dgm:t>
    </dgm:pt>
    <dgm:pt modelId="{D5884F7A-9E38-46A3-A1F1-66998AD5259C}" type="sibTrans" cxnId="{4411AA36-2456-4659-B1EE-2E10C519AB9F}">
      <dgm:prSet/>
      <dgm:spPr/>
      <dgm:t>
        <a:bodyPr/>
        <a:lstStyle/>
        <a:p>
          <a:endParaRPr lang="en-ZA"/>
        </a:p>
      </dgm:t>
    </dgm:pt>
    <dgm:pt modelId="{D19FBC99-66F8-4ACF-8E59-7EE709C09812}">
      <dgm:prSet custT="1"/>
      <dgm:spPr>
        <a:xfrm>
          <a:off x="329712" y="2591269"/>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gm:spPr>
      <dgm:t>
        <a:bodyPr/>
        <a:lstStyle/>
        <a:p>
          <a:pPr>
            <a:lnSpc>
              <a:spcPct val="150000"/>
            </a:lnSpc>
            <a:buNone/>
          </a:pPr>
          <a:r>
            <a:rPr lang="en-GB" sz="1400" b="0" i="0" dirty="0">
              <a:solidFill>
                <a:sysClr val="window" lastClr="FFFFFF"/>
              </a:solidFill>
              <a:latin typeface="+mj-lt"/>
              <a:ea typeface="+mn-ea"/>
              <a:cs typeface="+mn-cs"/>
            </a:rPr>
            <a:t>The Tax Court Appeal is adjudicated by a High Court Judge and two Assessors.</a:t>
          </a:r>
        </a:p>
        <a:p>
          <a:pPr>
            <a:lnSpc>
              <a:spcPct val="150000"/>
            </a:lnSpc>
            <a:buNone/>
          </a:pPr>
          <a:r>
            <a:rPr lang="en-GB" sz="1400" b="0" i="0" dirty="0">
              <a:solidFill>
                <a:sysClr val="window" lastClr="FFFFFF"/>
              </a:solidFill>
              <a:latin typeface="+mj-lt"/>
              <a:ea typeface="+mn-ea"/>
              <a:cs typeface="+mn-cs"/>
            </a:rPr>
            <a:t>The right to appeal to the full bench is applicable to the Supreme Court Appeal and Constitutional Court</a:t>
          </a:r>
          <a:r>
            <a:rPr lang="en-GB" sz="1600" b="0" i="0" dirty="0">
              <a:solidFill>
                <a:sysClr val="window" lastClr="FFFFFF"/>
              </a:solidFill>
              <a:latin typeface="+mj-lt"/>
              <a:ea typeface="+mn-ea"/>
              <a:cs typeface="+mn-cs"/>
            </a:rPr>
            <a:t>.</a:t>
          </a:r>
          <a:endParaRPr lang="en-ZA" sz="1600" dirty="0">
            <a:solidFill>
              <a:sysClr val="window" lastClr="FFFFFF"/>
            </a:solidFill>
            <a:latin typeface="+mj-lt"/>
            <a:ea typeface="+mn-ea"/>
            <a:cs typeface="+mn-cs"/>
          </a:endParaRPr>
        </a:p>
      </dgm:t>
    </dgm:pt>
    <dgm:pt modelId="{E801A04E-19B1-43FF-A846-72A875767D6B}" type="parTrans" cxnId="{CF97E3A3-D1DA-4027-A25F-DEFEE0E72D71}">
      <dgm:prSet/>
      <dgm:spPr/>
      <dgm:t>
        <a:bodyPr/>
        <a:lstStyle/>
        <a:p>
          <a:endParaRPr lang="en-ZA"/>
        </a:p>
      </dgm:t>
    </dgm:pt>
    <dgm:pt modelId="{3F85607D-D695-41D3-838E-A8A4AAACD959}" type="sibTrans" cxnId="{CF97E3A3-D1DA-4027-A25F-DEFEE0E72D71}">
      <dgm:prSet/>
      <dgm:spPr/>
      <dgm:t>
        <a:bodyPr/>
        <a:lstStyle/>
        <a:p>
          <a:endParaRPr lang="en-ZA"/>
        </a:p>
      </dgm:t>
    </dgm:pt>
    <dgm:pt modelId="{036AA897-2AB6-425B-AF17-3620B3212046}">
      <dgm:prSet custT="1"/>
      <dgm:spPr>
        <a:xfrm>
          <a:off x="4370040" y="2591269"/>
          <a:ext cx="3698748" cy="2219248"/>
        </a:xfrm>
        <a:prstGeom prst="rect">
          <a:avLst/>
        </a:prstGeom>
        <a:solidFill>
          <a:srgbClr val="E7E6E6"/>
        </a:solidFill>
        <a:ln w="12700" cap="flat" cmpd="sng" algn="ctr">
          <a:solidFill>
            <a:schemeClr val="tx1"/>
          </a:solidFill>
          <a:prstDash val="solid"/>
          <a:miter lim="800000"/>
        </a:ln>
        <a:effectLst/>
      </dgm:spPr>
      <dgm:t>
        <a:bodyPr/>
        <a:lstStyle/>
        <a:p>
          <a:pPr>
            <a:lnSpc>
              <a:spcPct val="150000"/>
            </a:lnSpc>
            <a:buNone/>
          </a:pPr>
          <a:r>
            <a:rPr lang="en-GB" sz="1400" b="0" i="0" dirty="0">
              <a:solidFill>
                <a:schemeClr val="tx1">
                  <a:lumMod val="95000"/>
                  <a:lumOff val="5000"/>
                </a:schemeClr>
              </a:solidFill>
              <a:latin typeface="+mj-lt"/>
              <a:ea typeface="+mn-ea"/>
              <a:cs typeface="+mn-cs"/>
            </a:rPr>
            <a:t>The dispute can be resolved by way of settlement, withdrawal or concession. </a:t>
          </a:r>
          <a:endParaRPr lang="en-ZA" sz="1400" dirty="0">
            <a:solidFill>
              <a:schemeClr val="tx1">
                <a:lumMod val="95000"/>
                <a:lumOff val="5000"/>
              </a:schemeClr>
            </a:solidFill>
            <a:latin typeface="+mj-lt"/>
            <a:ea typeface="+mn-ea"/>
            <a:cs typeface="+mn-cs"/>
          </a:endParaRPr>
        </a:p>
      </dgm:t>
    </dgm:pt>
    <dgm:pt modelId="{EE66192E-5E90-46EC-BF5C-9C97EDBB0A69}" type="parTrans" cxnId="{C4DC82F6-2131-4F7F-9D3A-5680FC0A91EF}">
      <dgm:prSet/>
      <dgm:spPr/>
      <dgm:t>
        <a:bodyPr/>
        <a:lstStyle/>
        <a:p>
          <a:endParaRPr lang="en-ZA"/>
        </a:p>
      </dgm:t>
    </dgm:pt>
    <dgm:pt modelId="{7774F924-524C-4AED-A117-F0DA66C5B792}" type="sibTrans" cxnId="{C4DC82F6-2131-4F7F-9D3A-5680FC0A91EF}">
      <dgm:prSet/>
      <dgm:spPr/>
      <dgm:t>
        <a:bodyPr/>
        <a:lstStyle/>
        <a:p>
          <a:endParaRPr lang="en-ZA"/>
        </a:p>
      </dgm:t>
    </dgm:pt>
    <dgm:pt modelId="{5E854412-D5A9-45CF-ADF0-5189F1C6FBB1}" type="pres">
      <dgm:prSet presAssocID="{E695FEEF-1650-4BC5-8BC9-A8A10CDF75F9}" presName="diagram" presStyleCnt="0">
        <dgm:presLayoutVars>
          <dgm:dir/>
          <dgm:resizeHandles val="exact"/>
        </dgm:presLayoutVars>
      </dgm:prSet>
      <dgm:spPr/>
    </dgm:pt>
    <dgm:pt modelId="{E02BDA2B-3853-4605-9E7E-CC3C68D84A08}" type="pres">
      <dgm:prSet presAssocID="{E1C3A09F-B569-44D1-B8B5-C4141167C8BB}" presName="node" presStyleLbl="node1" presStyleIdx="0" presStyleCnt="4" custLinFactNeighborX="765">
        <dgm:presLayoutVars>
          <dgm:bulletEnabled val="1"/>
        </dgm:presLayoutVars>
      </dgm:prSet>
      <dgm:spPr/>
    </dgm:pt>
    <dgm:pt modelId="{F503FCD8-6727-4D5F-9746-6A32B12BDE00}" type="pres">
      <dgm:prSet presAssocID="{A1B91A5C-F446-4743-AEAA-4B8D68ED2815}" presName="sibTrans" presStyleCnt="0"/>
      <dgm:spPr/>
    </dgm:pt>
    <dgm:pt modelId="{322E0315-04A9-4096-A45E-785955B9E818}" type="pres">
      <dgm:prSet presAssocID="{DD06C0E3-C1E4-4354-89FF-3015929F9F7F}" presName="node" presStyleLbl="node1" presStyleIdx="1" presStyleCnt="4" custLinFactNeighborX="765" custLinFactNeighborY="-97">
        <dgm:presLayoutVars>
          <dgm:bulletEnabled val="1"/>
        </dgm:presLayoutVars>
      </dgm:prSet>
      <dgm:spPr/>
    </dgm:pt>
    <dgm:pt modelId="{CF387F38-60DE-45F9-A044-216E537055A0}" type="pres">
      <dgm:prSet presAssocID="{D5884F7A-9E38-46A3-A1F1-66998AD5259C}" presName="sibTrans" presStyleCnt="0"/>
      <dgm:spPr/>
    </dgm:pt>
    <dgm:pt modelId="{47815BE0-E11D-447E-A25C-2F341AE6C29A}" type="pres">
      <dgm:prSet presAssocID="{D19FBC99-66F8-4ACF-8E59-7EE709C09812}" presName="node" presStyleLbl="node1" presStyleIdx="2" presStyleCnt="4" custLinFactNeighborX="765">
        <dgm:presLayoutVars>
          <dgm:bulletEnabled val="1"/>
        </dgm:presLayoutVars>
      </dgm:prSet>
      <dgm:spPr/>
    </dgm:pt>
    <dgm:pt modelId="{C958B5FD-9DB9-4848-B833-2DB8B88AF07D}" type="pres">
      <dgm:prSet presAssocID="{3F85607D-D695-41D3-838E-A8A4AAACD959}" presName="sibTrans" presStyleCnt="0"/>
      <dgm:spPr/>
    </dgm:pt>
    <dgm:pt modelId="{80619EBC-A560-4F9A-B11E-20DB60B5C866}" type="pres">
      <dgm:prSet presAssocID="{036AA897-2AB6-425B-AF17-3620B3212046}" presName="node" presStyleLbl="node1" presStyleIdx="3" presStyleCnt="4">
        <dgm:presLayoutVars>
          <dgm:bulletEnabled val="1"/>
        </dgm:presLayoutVars>
      </dgm:prSet>
      <dgm:spPr/>
    </dgm:pt>
  </dgm:ptLst>
  <dgm:cxnLst>
    <dgm:cxn modelId="{4F112E09-6DD5-43BD-A8C0-34148005041D}" srcId="{E695FEEF-1650-4BC5-8BC9-A8A10CDF75F9}" destId="{E1C3A09F-B569-44D1-B8B5-C4141167C8BB}" srcOrd="0" destOrd="0" parTransId="{96412E15-0A68-429E-BAB1-65532F2C2F4A}" sibTransId="{A1B91A5C-F446-4743-AEAA-4B8D68ED2815}"/>
    <dgm:cxn modelId="{B66F1013-1ED6-4380-86FB-BBA437F9C117}" type="presOf" srcId="{036AA897-2AB6-425B-AF17-3620B3212046}" destId="{80619EBC-A560-4F9A-B11E-20DB60B5C866}" srcOrd="0" destOrd="0" presId="urn:microsoft.com/office/officeart/2005/8/layout/default"/>
    <dgm:cxn modelId="{4411AA36-2456-4659-B1EE-2E10C519AB9F}" srcId="{E695FEEF-1650-4BC5-8BC9-A8A10CDF75F9}" destId="{DD06C0E3-C1E4-4354-89FF-3015929F9F7F}" srcOrd="1" destOrd="0" parTransId="{3FDE909C-819A-4551-BA9B-08A6D3C20662}" sibTransId="{D5884F7A-9E38-46A3-A1F1-66998AD5259C}"/>
    <dgm:cxn modelId="{8B7F5256-599F-449E-9D0A-1B86AD116FA1}" type="presOf" srcId="{D19FBC99-66F8-4ACF-8E59-7EE709C09812}" destId="{47815BE0-E11D-447E-A25C-2F341AE6C29A}" srcOrd="0" destOrd="0" presId="urn:microsoft.com/office/officeart/2005/8/layout/default"/>
    <dgm:cxn modelId="{F74DC877-4764-4BA9-AE7F-B03F7D67827A}" type="presOf" srcId="{E1C3A09F-B569-44D1-B8B5-C4141167C8BB}" destId="{E02BDA2B-3853-4605-9E7E-CC3C68D84A08}" srcOrd="0" destOrd="0" presId="urn:microsoft.com/office/officeart/2005/8/layout/default"/>
    <dgm:cxn modelId="{D318D08A-504A-4322-9FB7-AA57A2C564E2}" type="presOf" srcId="{E695FEEF-1650-4BC5-8BC9-A8A10CDF75F9}" destId="{5E854412-D5A9-45CF-ADF0-5189F1C6FBB1}" srcOrd="0" destOrd="0" presId="urn:microsoft.com/office/officeart/2005/8/layout/default"/>
    <dgm:cxn modelId="{CF97E3A3-D1DA-4027-A25F-DEFEE0E72D71}" srcId="{E695FEEF-1650-4BC5-8BC9-A8A10CDF75F9}" destId="{D19FBC99-66F8-4ACF-8E59-7EE709C09812}" srcOrd="2" destOrd="0" parTransId="{E801A04E-19B1-43FF-A846-72A875767D6B}" sibTransId="{3F85607D-D695-41D3-838E-A8A4AAACD959}"/>
    <dgm:cxn modelId="{C4DC82F6-2131-4F7F-9D3A-5680FC0A91EF}" srcId="{E695FEEF-1650-4BC5-8BC9-A8A10CDF75F9}" destId="{036AA897-2AB6-425B-AF17-3620B3212046}" srcOrd="3" destOrd="0" parTransId="{EE66192E-5E90-46EC-BF5C-9C97EDBB0A69}" sibTransId="{7774F924-524C-4AED-A117-F0DA66C5B792}"/>
    <dgm:cxn modelId="{F2DD7AFD-6629-4B56-9FCE-F3C74F549A7A}" type="presOf" srcId="{DD06C0E3-C1E4-4354-89FF-3015929F9F7F}" destId="{322E0315-04A9-4096-A45E-785955B9E818}" srcOrd="0" destOrd="0" presId="urn:microsoft.com/office/officeart/2005/8/layout/default"/>
    <dgm:cxn modelId="{020D773D-B79E-40D7-9AA7-7EA5F48BF6F8}" type="presParOf" srcId="{5E854412-D5A9-45CF-ADF0-5189F1C6FBB1}" destId="{E02BDA2B-3853-4605-9E7E-CC3C68D84A08}" srcOrd="0" destOrd="0" presId="urn:microsoft.com/office/officeart/2005/8/layout/default"/>
    <dgm:cxn modelId="{BF9FE988-38A6-4D9A-831F-67013B626CD0}" type="presParOf" srcId="{5E854412-D5A9-45CF-ADF0-5189F1C6FBB1}" destId="{F503FCD8-6727-4D5F-9746-6A32B12BDE00}" srcOrd="1" destOrd="0" presId="urn:microsoft.com/office/officeart/2005/8/layout/default"/>
    <dgm:cxn modelId="{BF7D2D52-EF5E-4D32-A192-57D1A3D71ADA}" type="presParOf" srcId="{5E854412-D5A9-45CF-ADF0-5189F1C6FBB1}" destId="{322E0315-04A9-4096-A45E-785955B9E818}" srcOrd="2" destOrd="0" presId="urn:microsoft.com/office/officeart/2005/8/layout/default"/>
    <dgm:cxn modelId="{612EB5A5-0ACF-4E8B-8F71-9C196DC18E76}" type="presParOf" srcId="{5E854412-D5A9-45CF-ADF0-5189F1C6FBB1}" destId="{CF387F38-60DE-45F9-A044-216E537055A0}" srcOrd="3" destOrd="0" presId="urn:microsoft.com/office/officeart/2005/8/layout/default"/>
    <dgm:cxn modelId="{0B46EACC-3791-4F08-9B80-7AF199378DC0}" type="presParOf" srcId="{5E854412-D5A9-45CF-ADF0-5189F1C6FBB1}" destId="{47815BE0-E11D-447E-A25C-2F341AE6C29A}" srcOrd="4" destOrd="0" presId="urn:microsoft.com/office/officeart/2005/8/layout/default"/>
    <dgm:cxn modelId="{87C3ED71-1BC4-4A81-B615-2F1DAA7ADACD}" type="presParOf" srcId="{5E854412-D5A9-45CF-ADF0-5189F1C6FBB1}" destId="{C958B5FD-9DB9-4848-B833-2DB8B88AF07D}" srcOrd="5" destOrd="0" presId="urn:microsoft.com/office/officeart/2005/8/layout/default"/>
    <dgm:cxn modelId="{2FB93129-5407-424D-A32B-7151B432AC4A}" type="presParOf" srcId="{5E854412-D5A9-45CF-ADF0-5189F1C6FBB1}" destId="{80619EBC-A560-4F9A-B11E-20DB60B5C866}"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452AC-1716-459F-9716-46DEC20BC7D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ZA"/>
        </a:p>
      </dgm:t>
    </dgm:pt>
    <dgm:pt modelId="{8E245D89-BEDD-4654-B75C-2515A8EFFA85}">
      <dgm:prSet phldrT="[Text]" custT="1"/>
      <dgm:spPr>
        <a:xfrm>
          <a:off x="0" y="841696"/>
          <a:ext cx="2421941" cy="1984569"/>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b="1" i="0" dirty="0">
              <a:solidFill>
                <a:sysClr val="windowText" lastClr="000000"/>
              </a:solidFill>
              <a:latin typeface="+mj-lt"/>
              <a:ea typeface="+mn-ea"/>
              <a:cs typeface="+mn-cs"/>
            </a:rPr>
            <a:t>When may I request reasons?</a:t>
          </a:r>
          <a:endParaRPr lang="en-ZA" sz="1600" dirty="0">
            <a:solidFill>
              <a:sysClr val="windowText" lastClr="000000"/>
            </a:solidFill>
            <a:latin typeface="+mj-lt"/>
            <a:ea typeface="+mn-ea"/>
            <a:cs typeface="+mn-cs"/>
          </a:endParaRPr>
        </a:p>
      </dgm:t>
    </dgm:pt>
    <dgm:pt modelId="{68EB33E0-23B0-4DA9-B7D0-E638572922B0}" type="parTrans" cxnId="{0FCC9ED2-D84F-4739-891D-C4A1D22F73DC}">
      <dgm:prSet/>
      <dgm:spPr/>
      <dgm:t>
        <a:bodyPr/>
        <a:lstStyle/>
        <a:p>
          <a:endParaRPr lang="en-ZA">
            <a:solidFill>
              <a:schemeClr val="tx1"/>
            </a:solidFill>
          </a:endParaRPr>
        </a:p>
      </dgm:t>
    </dgm:pt>
    <dgm:pt modelId="{C310C31F-8D3C-41E7-83AD-4B5BA74E535C}" type="sibTrans" cxnId="{0FCC9ED2-D84F-4739-891D-C4A1D22F73DC}">
      <dgm:prSet/>
      <dgm:spPr/>
      <dgm:t>
        <a:bodyPr/>
        <a:lstStyle/>
        <a:p>
          <a:endParaRPr lang="en-ZA">
            <a:solidFill>
              <a:schemeClr val="tx1"/>
            </a:solidFill>
          </a:endParaRPr>
        </a:p>
      </dgm:t>
    </dgm:pt>
    <dgm:pt modelId="{6F49AB6E-0C36-418E-A30E-8425F05265BB}">
      <dgm:prSet phldrT="[Text]" custT="1"/>
      <dgm:spPr>
        <a:xfrm>
          <a:off x="4037540" y="116"/>
          <a:ext cx="3171839" cy="1129536"/>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ysClr val="windowText" lastClr="000000"/>
              </a:solidFill>
              <a:latin typeface="+mj-lt"/>
              <a:ea typeface="+mn-ea"/>
              <a:cs typeface="+mn-cs"/>
            </a:rPr>
            <a:t>When an original assessment, verification or audit completed by SARS has resulted in a notice of assessment (e.g., ITA34/VAT217/EMP217)</a:t>
          </a:r>
          <a:endParaRPr lang="en-ZA" sz="1200" dirty="0">
            <a:solidFill>
              <a:sysClr val="windowText" lastClr="000000"/>
            </a:solidFill>
            <a:latin typeface="+mj-lt"/>
            <a:ea typeface="+mn-ea"/>
            <a:cs typeface="+mn-cs"/>
          </a:endParaRPr>
        </a:p>
      </dgm:t>
    </dgm:pt>
    <dgm:pt modelId="{B8D07BD8-2D16-4684-9849-8AAA2A7FEAE6}" type="parTrans" cxnId="{CC18AC47-8EAE-4122-8D6F-9D4D70C7052B}">
      <dgm:prSet/>
      <dgm:spPr>
        <a:xfrm>
          <a:off x="2421941" y="564885"/>
          <a:ext cx="1615599" cy="1269095"/>
        </a:xfrm>
        <a:custGeom>
          <a:avLst/>
          <a:gdLst/>
          <a:ahLst/>
          <a:cxnLst/>
          <a:rect l="0" t="0" r="0" b="0"/>
          <a:pathLst>
            <a:path>
              <a:moveTo>
                <a:pt x="0" y="1269095"/>
              </a:moveTo>
              <a:lnTo>
                <a:pt x="1346045" y="1269095"/>
              </a:lnTo>
              <a:lnTo>
                <a:pt x="1346045" y="0"/>
              </a:lnTo>
              <a:lnTo>
                <a:pt x="1615599"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solidFill>
              <a:schemeClr val="tx1"/>
            </a:solidFill>
          </a:endParaRPr>
        </a:p>
      </dgm:t>
    </dgm:pt>
    <dgm:pt modelId="{980216D5-CB16-44BA-9C28-966F014563ED}" type="sibTrans" cxnId="{CC18AC47-8EAE-4122-8D6F-9D4D70C7052B}">
      <dgm:prSet/>
      <dgm:spPr/>
      <dgm:t>
        <a:bodyPr/>
        <a:lstStyle/>
        <a:p>
          <a:endParaRPr lang="en-ZA">
            <a:solidFill>
              <a:schemeClr val="tx1"/>
            </a:solidFill>
          </a:endParaRPr>
        </a:p>
      </dgm:t>
    </dgm:pt>
    <dgm:pt modelId="{964D1DA7-50B2-48FA-9E6A-C49959CE27DF}">
      <dgm:prSet phldrT="[Text]" custT="1"/>
      <dgm:spPr>
        <a:xfrm>
          <a:off x="4037540" y="1466595"/>
          <a:ext cx="3171839" cy="1223795"/>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533400">
            <a:lnSpc>
              <a:spcPct val="150000"/>
            </a:lnSpc>
            <a:spcBef>
              <a:spcPct val="0"/>
            </a:spcBef>
            <a:spcAft>
              <a:spcPct val="35000"/>
            </a:spcAft>
            <a:buNone/>
          </a:pPr>
          <a:r>
            <a:rPr lang="en-GB" sz="1200" b="0" i="0" kern="1200" dirty="0">
              <a:solidFill>
                <a:sysClr val="windowText" lastClr="000000"/>
              </a:solidFill>
              <a:latin typeface="Arial" panose="020B0604020202020204"/>
              <a:ea typeface="+mn-ea"/>
              <a:cs typeface="+mn-cs"/>
            </a:rPr>
            <a:t>Where Request for Remission (RFR) for account related items has been finalised with an outcome of either disallowed or partially allowed</a:t>
          </a:r>
          <a:endParaRPr lang="en-ZA" sz="1200" b="0" i="0" kern="1200" dirty="0">
            <a:solidFill>
              <a:sysClr val="windowText" lastClr="000000"/>
            </a:solidFill>
            <a:latin typeface="Arial" panose="020B0604020202020204"/>
            <a:ea typeface="+mn-ea"/>
            <a:cs typeface="+mn-cs"/>
          </a:endParaRPr>
        </a:p>
      </dgm:t>
    </dgm:pt>
    <dgm:pt modelId="{DF2AF212-1650-4CCB-AECE-7125F466199C}" type="parTrans" cxnId="{DD4F8DD0-C503-45F8-B442-D86942C7C165}">
      <dgm:prSet/>
      <dgm:spPr>
        <a:xfrm>
          <a:off x="2421941" y="1833981"/>
          <a:ext cx="1615599" cy="244512"/>
        </a:xfrm>
        <a:custGeom>
          <a:avLst/>
          <a:gdLst/>
          <a:ahLst/>
          <a:cxnLst/>
          <a:rect l="0" t="0" r="0" b="0"/>
          <a:pathLst>
            <a:path>
              <a:moveTo>
                <a:pt x="0" y="0"/>
              </a:moveTo>
              <a:lnTo>
                <a:pt x="1346045" y="0"/>
              </a:lnTo>
              <a:lnTo>
                <a:pt x="1346045" y="244512"/>
              </a:lnTo>
              <a:lnTo>
                <a:pt x="1615599" y="244512"/>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solidFill>
              <a:schemeClr val="tx1"/>
            </a:solidFill>
          </a:endParaRPr>
        </a:p>
      </dgm:t>
    </dgm:pt>
    <dgm:pt modelId="{903E86C1-1537-41C3-A0EA-A0793AC8C03F}" type="sibTrans" cxnId="{DD4F8DD0-C503-45F8-B442-D86942C7C165}">
      <dgm:prSet/>
      <dgm:spPr/>
      <dgm:t>
        <a:bodyPr/>
        <a:lstStyle/>
        <a:p>
          <a:endParaRPr lang="en-ZA">
            <a:solidFill>
              <a:schemeClr val="tx1"/>
            </a:solidFill>
          </a:endParaRPr>
        </a:p>
      </dgm:t>
    </dgm:pt>
    <dgm:pt modelId="{796C17CB-39C7-4757-9DBE-9807A57A5545}">
      <dgm:prSet phldrT="[Text]" custT="1"/>
      <dgm:spPr>
        <a:xfrm>
          <a:off x="4037540" y="3027333"/>
          <a:ext cx="3171839" cy="82213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533400">
            <a:lnSpc>
              <a:spcPct val="150000"/>
            </a:lnSpc>
            <a:spcBef>
              <a:spcPct val="0"/>
            </a:spcBef>
            <a:spcAft>
              <a:spcPct val="35000"/>
            </a:spcAft>
            <a:buNone/>
          </a:pPr>
          <a:r>
            <a:rPr lang="en-GB" sz="1200" b="0" i="0" kern="1200" dirty="0">
              <a:solidFill>
                <a:sysClr val="windowText" lastClr="000000"/>
              </a:solidFill>
              <a:latin typeface="Arial" panose="020B0604020202020204"/>
              <a:ea typeface="+mn-ea"/>
              <a:cs typeface="+mn-cs"/>
            </a:rPr>
            <a:t>Where a decision was taken by SARS to revise the assessment.</a:t>
          </a:r>
          <a:endParaRPr lang="en-ZA" sz="1200" b="0" i="0" kern="1200" dirty="0">
            <a:solidFill>
              <a:sysClr val="windowText" lastClr="000000"/>
            </a:solidFill>
            <a:latin typeface="Arial" panose="020B0604020202020204"/>
            <a:ea typeface="+mn-ea"/>
            <a:cs typeface="+mn-cs"/>
          </a:endParaRPr>
        </a:p>
      </dgm:t>
    </dgm:pt>
    <dgm:pt modelId="{45F7368E-939A-451B-8C97-67CA94FA4862}" type="parTrans" cxnId="{D731421E-9984-46BE-AFC3-15EF4D940D0B}">
      <dgm:prSet/>
      <dgm:spPr>
        <a:xfrm>
          <a:off x="2421941" y="1833981"/>
          <a:ext cx="1615599" cy="1604421"/>
        </a:xfrm>
        <a:custGeom>
          <a:avLst/>
          <a:gdLst/>
          <a:ahLst/>
          <a:cxnLst/>
          <a:rect l="0" t="0" r="0" b="0"/>
          <a:pathLst>
            <a:path>
              <a:moveTo>
                <a:pt x="0" y="0"/>
              </a:moveTo>
              <a:lnTo>
                <a:pt x="1346045" y="0"/>
              </a:lnTo>
              <a:lnTo>
                <a:pt x="1346045" y="1604421"/>
              </a:lnTo>
              <a:lnTo>
                <a:pt x="1615599" y="160442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solidFill>
              <a:schemeClr val="tx1"/>
            </a:solidFill>
          </a:endParaRPr>
        </a:p>
      </dgm:t>
    </dgm:pt>
    <dgm:pt modelId="{40417DDB-7D62-4475-ACEA-F09267DE90E5}" type="sibTrans" cxnId="{D731421E-9984-46BE-AFC3-15EF4D940D0B}">
      <dgm:prSet/>
      <dgm:spPr/>
      <dgm:t>
        <a:bodyPr/>
        <a:lstStyle/>
        <a:p>
          <a:endParaRPr lang="en-ZA">
            <a:solidFill>
              <a:schemeClr val="tx1"/>
            </a:solidFill>
          </a:endParaRPr>
        </a:p>
      </dgm:t>
    </dgm:pt>
    <dgm:pt modelId="{DB39B73F-E9A4-4979-A029-E80EE971A6E0}" type="pres">
      <dgm:prSet presAssocID="{8A1452AC-1716-459F-9716-46DEC20BC7D8}" presName="hierChild1" presStyleCnt="0">
        <dgm:presLayoutVars>
          <dgm:orgChart val="1"/>
          <dgm:chPref val="1"/>
          <dgm:dir/>
          <dgm:animOne val="branch"/>
          <dgm:animLvl val="lvl"/>
          <dgm:resizeHandles/>
        </dgm:presLayoutVars>
      </dgm:prSet>
      <dgm:spPr/>
    </dgm:pt>
    <dgm:pt modelId="{CBC8BA3A-E1E1-4632-B6E2-4AA616F56835}" type="pres">
      <dgm:prSet presAssocID="{8E245D89-BEDD-4654-B75C-2515A8EFFA85}" presName="hierRoot1" presStyleCnt="0">
        <dgm:presLayoutVars>
          <dgm:hierBranch val="init"/>
        </dgm:presLayoutVars>
      </dgm:prSet>
      <dgm:spPr/>
    </dgm:pt>
    <dgm:pt modelId="{4887BD24-8D24-420B-A616-E9F2E056852E}" type="pres">
      <dgm:prSet presAssocID="{8E245D89-BEDD-4654-B75C-2515A8EFFA85}" presName="rootComposite1" presStyleCnt="0"/>
      <dgm:spPr/>
    </dgm:pt>
    <dgm:pt modelId="{939601AF-A90A-4B7D-AF91-EA2DB1CC24F8}" type="pres">
      <dgm:prSet presAssocID="{8E245D89-BEDD-4654-B75C-2515A8EFFA85}" presName="rootText1" presStyleLbl="node0" presStyleIdx="0" presStyleCnt="1" custScaleX="89850" custScaleY="241391" custLinFactNeighborX="-34008" custLinFactNeighborY="-8886">
        <dgm:presLayoutVars>
          <dgm:chPref val="3"/>
        </dgm:presLayoutVars>
      </dgm:prSet>
      <dgm:spPr/>
    </dgm:pt>
    <dgm:pt modelId="{C0CDD0DE-3781-4EFC-A1E4-9A2C0BFC2342}" type="pres">
      <dgm:prSet presAssocID="{8E245D89-BEDD-4654-B75C-2515A8EFFA85}" presName="rootConnector1" presStyleLbl="node1" presStyleIdx="0" presStyleCnt="0"/>
      <dgm:spPr/>
    </dgm:pt>
    <dgm:pt modelId="{C60EB533-2292-45BD-A60F-ED8C710DAC5F}" type="pres">
      <dgm:prSet presAssocID="{8E245D89-BEDD-4654-B75C-2515A8EFFA85}" presName="hierChild2" presStyleCnt="0"/>
      <dgm:spPr/>
    </dgm:pt>
    <dgm:pt modelId="{82C7AAE4-86BA-4C45-95AF-F37A57043B94}" type="pres">
      <dgm:prSet presAssocID="{B8D07BD8-2D16-4684-9849-8AAA2A7FEAE6}" presName="Name64" presStyleLbl="parChTrans1D2" presStyleIdx="0" presStyleCnt="3"/>
      <dgm:spPr/>
    </dgm:pt>
    <dgm:pt modelId="{71EF61F8-78B1-4B9E-BC5C-B59373D51A82}" type="pres">
      <dgm:prSet presAssocID="{6F49AB6E-0C36-418E-A30E-8425F05265BB}" presName="hierRoot2" presStyleCnt="0">
        <dgm:presLayoutVars>
          <dgm:hierBranch val="init"/>
        </dgm:presLayoutVars>
      </dgm:prSet>
      <dgm:spPr/>
    </dgm:pt>
    <dgm:pt modelId="{E8E8D795-90FE-4C81-94CF-9A1631136808}" type="pres">
      <dgm:prSet presAssocID="{6F49AB6E-0C36-418E-A30E-8425F05265BB}" presName="rootComposite" presStyleCnt="0"/>
      <dgm:spPr/>
    </dgm:pt>
    <dgm:pt modelId="{8FE00143-E85D-49D3-844E-389D3CB6B998}" type="pres">
      <dgm:prSet presAssocID="{6F49AB6E-0C36-418E-A30E-8425F05265BB}" presName="rootText" presStyleLbl="node2" presStyleIdx="0" presStyleCnt="3" custScaleX="117670" custScaleY="195723" custLinFactY="-25243" custLinFactNeighborX="6551" custLinFactNeighborY="-100000">
        <dgm:presLayoutVars>
          <dgm:chPref val="3"/>
        </dgm:presLayoutVars>
      </dgm:prSet>
      <dgm:spPr/>
    </dgm:pt>
    <dgm:pt modelId="{037F65E7-1E0C-4E17-8FC4-98EDBAAEBC01}" type="pres">
      <dgm:prSet presAssocID="{6F49AB6E-0C36-418E-A30E-8425F05265BB}" presName="rootConnector" presStyleLbl="node2" presStyleIdx="0" presStyleCnt="3"/>
      <dgm:spPr/>
    </dgm:pt>
    <dgm:pt modelId="{DA8CCB62-3655-41BD-AC43-CF8A43AF6B8A}" type="pres">
      <dgm:prSet presAssocID="{6F49AB6E-0C36-418E-A30E-8425F05265BB}" presName="hierChild4" presStyleCnt="0"/>
      <dgm:spPr/>
    </dgm:pt>
    <dgm:pt modelId="{DB49E45E-9E47-4317-AF89-A640EE9B9C1F}" type="pres">
      <dgm:prSet presAssocID="{6F49AB6E-0C36-418E-A30E-8425F05265BB}" presName="hierChild5" presStyleCnt="0"/>
      <dgm:spPr/>
    </dgm:pt>
    <dgm:pt modelId="{854B6931-1373-49C8-9C5C-DF9D40EBF49A}" type="pres">
      <dgm:prSet presAssocID="{DF2AF212-1650-4CCB-AECE-7125F466199C}" presName="Name64" presStyleLbl="parChTrans1D2" presStyleIdx="1" presStyleCnt="3"/>
      <dgm:spPr/>
    </dgm:pt>
    <dgm:pt modelId="{4F9AB9FD-C074-4497-958D-27BFB1EEAB08}" type="pres">
      <dgm:prSet presAssocID="{964D1DA7-50B2-48FA-9E6A-C49959CE27DF}" presName="hierRoot2" presStyleCnt="0">
        <dgm:presLayoutVars>
          <dgm:hierBranch val="init"/>
        </dgm:presLayoutVars>
      </dgm:prSet>
      <dgm:spPr/>
    </dgm:pt>
    <dgm:pt modelId="{C338BDD1-60EC-4C38-8D20-70A0C1C1051B}" type="pres">
      <dgm:prSet presAssocID="{964D1DA7-50B2-48FA-9E6A-C49959CE27DF}" presName="rootComposite" presStyleCnt="0"/>
      <dgm:spPr/>
    </dgm:pt>
    <dgm:pt modelId="{CC78896E-07A6-462D-8328-F9CFA3DA6F67}" type="pres">
      <dgm:prSet presAssocID="{964D1DA7-50B2-48FA-9E6A-C49959CE27DF}" presName="rootText" presStyleLbl="node2" presStyleIdx="1" presStyleCnt="3" custScaleX="117670" custScaleY="148581" custLinFactNeighborX="12931" custLinFactNeighborY="-16092">
        <dgm:presLayoutVars>
          <dgm:chPref val="3"/>
        </dgm:presLayoutVars>
      </dgm:prSet>
      <dgm:spPr/>
    </dgm:pt>
    <dgm:pt modelId="{3A46CEB5-CFED-4E62-9283-79D1AA8115D1}" type="pres">
      <dgm:prSet presAssocID="{964D1DA7-50B2-48FA-9E6A-C49959CE27DF}" presName="rootConnector" presStyleLbl="node2" presStyleIdx="1" presStyleCnt="3"/>
      <dgm:spPr/>
    </dgm:pt>
    <dgm:pt modelId="{E0A362D7-4EEE-41AC-AF03-F1203D062631}" type="pres">
      <dgm:prSet presAssocID="{964D1DA7-50B2-48FA-9E6A-C49959CE27DF}" presName="hierChild4" presStyleCnt="0"/>
      <dgm:spPr/>
    </dgm:pt>
    <dgm:pt modelId="{7A0F1DC2-70C5-423E-A355-683AB8EF5ACE}" type="pres">
      <dgm:prSet presAssocID="{964D1DA7-50B2-48FA-9E6A-C49959CE27DF}" presName="hierChild5" presStyleCnt="0"/>
      <dgm:spPr/>
    </dgm:pt>
    <dgm:pt modelId="{41368FA6-5276-45D7-BCBE-00142DCAC4AA}" type="pres">
      <dgm:prSet presAssocID="{45F7368E-939A-451B-8C97-67CA94FA4862}" presName="Name64" presStyleLbl="parChTrans1D2" presStyleIdx="2" presStyleCnt="3"/>
      <dgm:spPr/>
    </dgm:pt>
    <dgm:pt modelId="{4E79D1AB-D703-4558-89CE-1CF91FF6E0FA}" type="pres">
      <dgm:prSet presAssocID="{796C17CB-39C7-4757-9DBE-9807A57A5545}" presName="hierRoot2" presStyleCnt="0">
        <dgm:presLayoutVars>
          <dgm:hierBranch val="init"/>
        </dgm:presLayoutVars>
      </dgm:prSet>
      <dgm:spPr/>
    </dgm:pt>
    <dgm:pt modelId="{8FFC00E5-895E-4375-BA3F-CFA19CFC437E}" type="pres">
      <dgm:prSet presAssocID="{796C17CB-39C7-4757-9DBE-9807A57A5545}" presName="rootComposite" presStyleCnt="0"/>
      <dgm:spPr/>
    </dgm:pt>
    <dgm:pt modelId="{6F9E80A4-2D78-4234-AB0F-F2931567B3A9}" type="pres">
      <dgm:prSet presAssocID="{796C17CB-39C7-4757-9DBE-9807A57A5545}" presName="rootText" presStyleLbl="node2" presStyleIdx="2" presStyleCnt="3" custScaleX="117670" custScaleY="71957" custLinFactNeighborX="15601" custLinFactNeighborY="-32382">
        <dgm:presLayoutVars>
          <dgm:chPref val="3"/>
        </dgm:presLayoutVars>
      </dgm:prSet>
      <dgm:spPr/>
    </dgm:pt>
    <dgm:pt modelId="{81A4EB39-6AD6-4033-AAB2-39898CF313A6}" type="pres">
      <dgm:prSet presAssocID="{796C17CB-39C7-4757-9DBE-9807A57A5545}" presName="rootConnector" presStyleLbl="node2" presStyleIdx="2" presStyleCnt="3"/>
      <dgm:spPr/>
    </dgm:pt>
    <dgm:pt modelId="{1CBA4D4A-3870-4155-8A9A-4B962F5CF850}" type="pres">
      <dgm:prSet presAssocID="{796C17CB-39C7-4757-9DBE-9807A57A5545}" presName="hierChild4" presStyleCnt="0"/>
      <dgm:spPr/>
    </dgm:pt>
    <dgm:pt modelId="{101B6784-3292-40F1-A046-2ED2F1A20197}" type="pres">
      <dgm:prSet presAssocID="{796C17CB-39C7-4757-9DBE-9807A57A5545}" presName="hierChild5" presStyleCnt="0"/>
      <dgm:spPr/>
    </dgm:pt>
    <dgm:pt modelId="{E771C6AA-0A09-4F6D-9739-57A5222410C5}" type="pres">
      <dgm:prSet presAssocID="{8E245D89-BEDD-4654-B75C-2515A8EFFA85}" presName="hierChild3" presStyleCnt="0"/>
      <dgm:spPr/>
    </dgm:pt>
  </dgm:ptLst>
  <dgm:cxnLst>
    <dgm:cxn modelId="{DE11B61B-69DD-4092-9171-9FD746EBFB47}" type="presOf" srcId="{796C17CB-39C7-4757-9DBE-9807A57A5545}" destId="{6F9E80A4-2D78-4234-AB0F-F2931567B3A9}" srcOrd="0" destOrd="0" presId="urn:microsoft.com/office/officeart/2009/3/layout/HorizontalOrganizationChart"/>
    <dgm:cxn modelId="{D731421E-9984-46BE-AFC3-15EF4D940D0B}" srcId="{8E245D89-BEDD-4654-B75C-2515A8EFFA85}" destId="{796C17CB-39C7-4757-9DBE-9807A57A5545}" srcOrd="2" destOrd="0" parTransId="{45F7368E-939A-451B-8C97-67CA94FA4862}" sibTransId="{40417DDB-7D62-4475-ACEA-F09267DE90E5}"/>
    <dgm:cxn modelId="{ED5CC42A-AF99-4CED-A5C3-6351525050CB}" type="presOf" srcId="{8E245D89-BEDD-4654-B75C-2515A8EFFA85}" destId="{C0CDD0DE-3781-4EFC-A1E4-9A2C0BFC2342}" srcOrd="1" destOrd="0" presId="urn:microsoft.com/office/officeart/2009/3/layout/HorizontalOrganizationChart"/>
    <dgm:cxn modelId="{F27A862D-0ACA-44D6-8049-E0E17A93723E}" type="presOf" srcId="{8A1452AC-1716-459F-9716-46DEC20BC7D8}" destId="{DB39B73F-E9A4-4979-A029-E80EE971A6E0}" srcOrd="0" destOrd="0" presId="urn:microsoft.com/office/officeart/2009/3/layout/HorizontalOrganizationChart"/>
    <dgm:cxn modelId="{CC18AC47-8EAE-4122-8D6F-9D4D70C7052B}" srcId="{8E245D89-BEDD-4654-B75C-2515A8EFFA85}" destId="{6F49AB6E-0C36-418E-A30E-8425F05265BB}" srcOrd="0" destOrd="0" parTransId="{B8D07BD8-2D16-4684-9849-8AAA2A7FEAE6}" sibTransId="{980216D5-CB16-44BA-9C28-966F014563ED}"/>
    <dgm:cxn modelId="{FDADB14E-F2BE-47AD-8961-62A45DC06AA7}" type="presOf" srcId="{DF2AF212-1650-4CCB-AECE-7125F466199C}" destId="{854B6931-1373-49C8-9C5C-DF9D40EBF49A}" srcOrd="0" destOrd="0" presId="urn:microsoft.com/office/officeart/2009/3/layout/HorizontalOrganizationChart"/>
    <dgm:cxn modelId="{64861A53-44A2-4BB8-B357-2CBBEC9D22BA}" type="presOf" srcId="{45F7368E-939A-451B-8C97-67CA94FA4862}" destId="{41368FA6-5276-45D7-BCBE-00142DCAC4AA}" srcOrd="0" destOrd="0" presId="urn:microsoft.com/office/officeart/2009/3/layout/HorizontalOrganizationChart"/>
    <dgm:cxn modelId="{FDB4C278-B6C8-4468-931D-1944A675AD41}" type="presOf" srcId="{964D1DA7-50B2-48FA-9E6A-C49959CE27DF}" destId="{CC78896E-07A6-462D-8328-F9CFA3DA6F67}" srcOrd="0" destOrd="0" presId="urn:microsoft.com/office/officeart/2009/3/layout/HorizontalOrganizationChart"/>
    <dgm:cxn modelId="{87F1E759-50C8-425D-95F1-A5DF19D821EE}" type="presOf" srcId="{6F49AB6E-0C36-418E-A30E-8425F05265BB}" destId="{8FE00143-E85D-49D3-844E-389D3CB6B998}" srcOrd="0" destOrd="0" presId="urn:microsoft.com/office/officeart/2009/3/layout/HorizontalOrganizationChart"/>
    <dgm:cxn modelId="{06FBF585-3C26-46D1-A9A0-DF3EBE9ECCF0}" type="presOf" srcId="{8E245D89-BEDD-4654-B75C-2515A8EFFA85}" destId="{939601AF-A90A-4B7D-AF91-EA2DB1CC24F8}" srcOrd="0" destOrd="0" presId="urn:microsoft.com/office/officeart/2009/3/layout/HorizontalOrganizationChart"/>
    <dgm:cxn modelId="{6B572A8F-2511-4955-A980-69EA2C8F0486}" type="presOf" srcId="{796C17CB-39C7-4757-9DBE-9807A57A5545}" destId="{81A4EB39-6AD6-4033-AAB2-39898CF313A6}" srcOrd="1" destOrd="0" presId="urn:microsoft.com/office/officeart/2009/3/layout/HorizontalOrganizationChart"/>
    <dgm:cxn modelId="{F6A577AE-180E-4B35-9C6C-4AFCECB6464E}" type="presOf" srcId="{964D1DA7-50B2-48FA-9E6A-C49959CE27DF}" destId="{3A46CEB5-CFED-4E62-9283-79D1AA8115D1}" srcOrd="1" destOrd="0" presId="urn:microsoft.com/office/officeart/2009/3/layout/HorizontalOrganizationChart"/>
    <dgm:cxn modelId="{DEE45EBC-BE71-488F-BE5B-A0BE44260B9A}" type="presOf" srcId="{B8D07BD8-2D16-4684-9849-8AAA2A7FEAE6}" destId="{82C7AAE4-86BA-4C45-95AF-F37A57043B94}" srcOrd="0" destOrd="0" presId="urn:microsoft.com/office/officeart/2009/3/layout/HorizontalOrganizationChart"/>
    <dgm:cxn modelId="{DD4F8DD0-C503-45F8-B442-D86942C7C165}" srcId="{8E245D89-BEDD-4654-B75C-2515A8EFFA85}" destId="{964D1DA7-50B2-48FA-9E6A-C49959CE27DF}" srcOrd="1" destOrd="0" parTransId="{DF2AF212-1650-4CCB-AECE-7125F466199C}" sibTransId="{903E86C1-1537-41C3-A0EA-A0793AC8C03F}"/>
    <dgm:cxn modelId="{0FCC9ED2-D84F-4739-891D-C4A1D22F73DC}" srcId="{8A1452AC-1716-459F-9716-46DEC20BC7D8}" destId="{8E245D89-BEDD-4654-B75C-2515A8EFFA85}" srcOrd="0" destOrd="0" parTransId="{68EB33E0-23B0-4DA9-B7D0-E638572922B0}" sibTransId="{C310C31F-8D3C-41E7-83AD-4B5BA74E535C}"/>
    <dgm:cxn modelId="{0AA59CE5-BE48-41A2-858A-9EFEC12BA279}" type="presOf" srcId="{6F49AB6E-0C36-418E-A30E-8425F05265BB}" destId="{037F65E7-1E0C-4E17-8FC4-98EDBAAEBC01}" srcOrd="1" destOrd="0" presId="urn:microsoft.com/office/officeart/2009/3/layout/HorizontalOrganizationChart"/>
    <dgm:cxn modelId="{DF53FEE5-A648-4CDA-B87E-9FF03C8C63CE}" type="presParOf" srcId="{DB39B73F-E9A4-4979-A029-E80EE971A6E0}" destId="{CBC8BA3A-E1E1-4632-B6E2-4AA616F56835}" srcOrd="0" destOrd="0" presId="urn:microsoft.com/office/officeart/2009/3/layout/HorizontalOrganizationChart"/>
    <dgm:cxn modelId="{8838F192-353C-4172-A161-B3FB64CBC67F}" type="presParOf" srcId="{CBC8BA3A-E1E1-4632-B6E2-4AA616F56835}" destId="{4887BD24-8D24-420B-A616-E9F2E056852E}" srcOrd="0" destOrd="0" presId="urn:microsoft.com/office/officeart/2009/3/layout/HorizontalOrganizationChart"/>
    <dgm:cxn modelId="{C176EC7C-9F3A-481E-B033-BA51C04486F9}" type="presParOf" srcId="{4887BD24-8D24-420B-A616-E9F2E056852E}" destId="{939601AF-A90A-4B7D-AF91-EA2DB1CC24F8}" srcOrd="0" destOrd="0" presId="urn:microsoft.com/office/officeart/2009/3/layout/HorizontalOrganizationChart"/>
    <dgm:cxn modelId="{AD4673FD-0311-46D3-BF66-BCF8CD801751}" type="presParOf" srcId="{4887BD24-8D24-420B-A616-E9F2E056852E}" destId="{C0CDD0DE-3781-4EFC-A1E4-9A2C0BFC2342}" srcOrd="1" destOrd="0" presId="urn:microsoft.com/office/officeart/2009/3/layout/HorizontalOrganizationChart"/>
    <dgm:cxn modelId="{0DA39538-64C9-4931-A881-DBC4175A3B5D}" type="presParOf" srcId="{CBC8BA3A-E1E1-4632-B6E2-4AA616F56835}" destId="{C60EB533-2292-45BD-A60F-ED8C710DAC5F}" srcOrd="1" destOrd="0" presId="urn:microsoft.com/office/officeart/2009/3/layout/HorizontalOrganizationChart"/>
    <dgm:cxn modelId="{CF63BBD9-33D2-4A82-8682-61C970ECCA62}" type="presParOf" srcId="{C60EB533-2292-45BD-A60F-ED8C710DAC5F}" destId="{82C7AAE4-86BA-4C45-95AF-F37A57043B94}" srcOrd="0" destOrd="0" presId="urn:microsoft.com/office/officeart/2009/3/layout/HorizontalOrganizationChart"/>
    <dgm:cxn modelId="{59C48892-C281-4D3C-AE22-7BF0F29706EF}" type="presParOf" srcId="{C60EB533-2292-45BD-A60F-ED8C710DAC5F}" destId="{71EF61F8-78B1-4B9E-BC5C-B59373D51A82}" srcOrd="1" destOrd="0" presId="urn:microsoft.com/office/officeart/2009/3/layout/HorizontalOrganizationChart"/>
    <dgm:cxn modelId="{38D611E2-ABE6-42D7-9E75-BA8E30A17C82}" type="presParOf" srcId="{71EF61F8-78B1-4B9E-BC5C-B59373D51A82}" destId="{E8E8D795-90FE-4C81-94CF-9A1631136808}" srcOrd="0" destOrd="0" presId="urn:microsoft.com/office/officeart/2009/3/layout/HorizontalOrganizationChart"/>
    <dgm:cxn modelId="{F8DE26D0-421D-4BE9-B0CD-4CF82D0DF625}" type="presParOf" srcId="{E8E8D795-90FE-4C81-94CF-9A1631136808}" destId="{8FE00143-E85D-49D3-844E-389D3CB6B998}" srcOrd="0" destOrd="0" presId="urn:microsoft.com/office/officeart/2009/3/layout/HorizontalOrganizationChart"/>
    <dgm:cxn modelId="{9CBF100B-6341-4F84-9571-A25870CB4871}" type="presParOf" srcId="{E8E8D795-90FE-4C81-94CF-9A1631136808}" destId="{037F65E7-1E0C-4E17-8FC4-98EDBAAEBC01}" srcOrd="1" destOrd="0" presId="urn:microsoft.com/office/officeart/2009/3/layout/HorizontalOrganizationChart"/>
    <dgm:cxn modelId="{91881853-EC04-4EE4-B0A8-AC68F252FE4C}" type="presParOf" srcId="{71EF61F8-78B1-4B9E-BC5C-B59373D51A82}" destId="{DA8CCB62-3655-41BD-AC43-CF8A43AF6B8A}" srcOrd="1" destOrd="0" presId="urn:microsoft.com/office/officeart/2009/3/layout/HorizontalOrganizationChart"/>
    <dgm:cxn modelId="{C26C93CF-661C-4742-9D36-391851A6649A}" type="presParOf" srcId="{71EF61F8-78B1-4B9E-BC5C-B59373D51A82}" destId="{DB49E45E-9E47-4317-AF89-A640EE9B9C1F}" srcOrd="2" destOrd="0" presId="urn:microsoft.com/office/officeart/2009/3/layout/HorizontalOrganizationChart"/>
    <dgm:cxn modelId="{172D6E1A-0C9D-44CE-AC32-4EF74F52CB82}" type="presParOf" srcId="{C60EB533-2292-45BD-A60F-ED8C710DAC5F}" destId="{854B6931-1373-49C8-9C5C-DF9D40EBF49A}" srcOrd="2" destOrd="0" presId="urn:microsoft.com/office/officeart/2009/3/layout/HorizontalOrganizationChart"/>
    <dgm:cxn modelId="{B6D47636-5E27-4F37-9173-5D3FB325C771}" type="presParOf" srcId="{C60EB533-2292-45BD-A60F-ED8C710DAC5F}" destId="{4F9AB9FD-C074-4497-958D-27BFB1EEAB08}" srcOrd="3" destOrd="0" presId="urn:microsoft.com/office/officeart/2009/3/layout/HorizontalOrganizationChart"/>
    <dgm:cxn modelId="{1C230F43-F85A-4364-9463-68B8F33079C7}" type="presParOf" srcId="{4F9AB9FD-C074-4497-958D-27BFB1EEAB08}" destId="{C338BDD1-60EC-4C38-8D20-70A0C1C1051B}" srcOrd="0" destOrd="0" presId="urn:microsoft.com/office/officeart/2009/3/layout/HorizontalOrganizationChart"/>
    <dgm:cxn modelId="{C7C77B74-8B0E-4040-A369-4829CCB4392B}" type="presParOf" srcId="{C338BDD1-60EC-4C38-8D20-70A0C1C1051B}" destId="{CC78896E-07A6-462D-8328-F9CFA3DA6F67}" srcOrd="0" destOrd="0" presId="urn:microsoft.com/office/officeart/2009/3/layout/HorizontalOrganizationChart"/>
    <dgm:cxn modelId="{33993498-50F1-4375-86BB-DF4F3E34A414}" type="presParOf" srcId="{C338BDD1-60EC-4C38-8D20-70A0C1C1051B}" destId="{3A46CEB5-CFED-4E62-9283-79D1AA8115D1}" srcOrd="1" destOrd="0" presId="urn:microsoft.com/office/officeart/2009/3/layout/HorizontalOrganizationChart"/>
    <dgm:cxn modelId="{A7DC2F29-6C2D-4C82-92B0-3DECC4F9C46F}" type="presParOf" srcId="{4F9AB9FD-C074-4497-958D-27BFB1EEAB08}" destId="{E0A362D7-4EEE-41AC-AF03-F1203D062631}" srcOrd="1" destOrd="0" presId="urn:microsoft.com/office/officeart/2009/3/layout/HorizontalOrganizationChart"/>
    <dgm:cxn modelId="{C0F4C564-0F16-4C78-AC72-C2A133CB655D}" type="presParOf" srcId="{4F9AB9FD-C074-4497-958D-27BFB1EEAB08}" destId="{7A0F1DC2-70C5-423E-A355-683AB8EF5ACE}" srcOrd="2" destOrd="0" presId="urn:microsoft.com/office/officeart/2009/3/layout/HorizontalOrganizationChart"/>
    <dgm:cxn modelId="{C0FFE6B5-0D53-4952-985A-AA29B14BCBF9}" type="presParOf" srcId="{C60EB533-2292-45BD-A60F-ED8C710DAC5F}" destId="{41368FA6-5276-45D7-BCBE-00142DCAC4AA}" srcOrd="4" destOrd="0" presId="urn:microsoft.com/office/officeart/2009/3/layout/HorizontalOrganizationChart"/>
    <dgm:cxn modelId="{0B3D59A5-C448-4935-8191-73754945097F}" type="presParOf" srcId="{C60EB533-2292-45BD-A60F-ED8C710DAC5F}" destId="{4E79D1AB-D703-4558-89CE-1CF91FF6E0FA}" srcOrd="5" destOrd="0" presId="urn:microsoft.com/office/officeart/2009/3/layout/HorizontalOrganizationChart"/>
    <dgm:cxn modelId="{BCD8D735-F579-46D4-B026-4274D39B09AA}" type="presParOf" srcId="{4E79D1AB-D703-4558-89CE-1CF91FF6E0FA}" destId="{8FFC00E5-895E-4375-BA3F-CFA19CFC437E}" srcOrd="0" destOrd="0" presId="urn:microsoft.com/office/officeart/2009/3/layout/HorizontalOrganizationChart"/>
    <dgm:cxn modelId="{0C83231C-B125-4830-A6D8-7FD2C0D876FB}" type="presParOf" srcId="{8FFC00E5-895E-4375-BA3F-CFA19CFC437E}" destId="{6F9E80A4-2D78-4234-AB0F-F2931567B3A9}" srcOrd="0" destOrd="0" presId="urn:microsoft.com/office/officeart/2009/3/layout/HorizontalOrganizationChart"/>
    <dgm:cxn modelId="{0BBEFEE7-452A-4392-98C9-19CEDBD1690B}" type="presParOf" srcId="{8FFC00E5-895E-4375-BA3F-CFA19CFC437E}" destId="{81A4EB39-6AD6-4033-AAB2-39898CF313A6}" srcOrd="1" destOrd="0" presId="urn:microsoft.com/office/officeart/2009/3/layout/HorizontalOrganizationChart"/>
    <dgm:cxn modelId="{DEA5D5B8-972B-40EB-A14B-7396B6A895BC}" type="presParOf" srcId="{4E79D1AB-D703-4558-89CE-1CF91FF6E0FA}" destId="{1CBA4D4A-3870-4155-8A9A-4B962F5CF850}" srcOrd="1" destOrd="0" presId="urn:microsoft.com/office/officeart/2009/3/layout/HorizontalOrganizationChart"/>
    <dgm:cxn modelId="{952C6368-2C30-459D-A3BA-F10DF416103F}" type="presParOf" srcId="{4E79D1AB-D703-4558-89CE-1CF91FF6E0FA}" destId="{101B6784-3292-40F1-A046-2ED2F1A20197}" srcOrd="2" destOrd="0" presId="urn:microsoft.com/office/officeart/2009/3/layout/HorizontalOrganizationChart"/>
    <dgm:cxn modelId="{1D922BA8-D108-4195-86F1-62531846A7B8}" type="presParOf" srcId="{CBC8BA3A-E1E1-4632-B6E2-4AA616F56835}" destId="{E771C6AA-0A09-4F6D-9739-57A5222410C5}" srcOrd="2" destOrd="0" presId="urn:microsoft.com/office/officeart/2009/3/layout/HorizontalOrganization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63918-F157-4E6D-8D88-F3BA117331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ZA"/>
        </a:p>
      </dgm:t>
    </dgm:pt>
    <dgm:pt modelId="{3180DA1E-34A2-4CD2-BCAA-152897707190}">
      <dgm:prSet phldrT="[Text]" custT="1"/>
      <dgm:spPr>
        <a:xfrm>
          <a:off x="551187" y="958224"/>
          <a:ext cx="1870975" cy="2458602"/>
        </a:xfrm>
        <a:prstGeom prst="roundRect">
          <a:avLst>
            <a:gd name="adj" fmla="val 10000"/>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You have the right to object against the imposition of other tax related penalties</a:t>
          </a:r>
          <a:endParaRPr lang="en-ZA" sz="1200" dirty="0">
            <a:solidFill>
              <a:sysClr val="window" lastClr="FFFFFF"/>
            </a:solidFill>
            <a:latin typeface="+mj-lt"/>
            <a:ea typeface="+mn-ea"/>
            <a:cs typeface="+mn-cs"/>
          </a:endParaRPr>
        </a:p>
      </dgm:t>
    </dgm:pt>
    <dgm:pt modelId="{B4188ECC-919E-41E0-89AA-231890AEB5F5}" type="parTrans" cxnId="{FB212A43-8557-4DB4-8FAE-3A7C776250C3}">
      <dgm:prSet/>
      <dgm:spPr/>
      <dgm:t>
        <a:bodyPr/>
        <a:lstStyle/>
        <a:p>
          <a:endParaRPr lang="en-ZA"/>
        </a:p>
      </dgm:t>
    </dgm:pt>
    <dgm:pt modelId="{9A949FDB-D1EF-44E2-BFA1-CA9CE395F953}" type="sibTrans" cxnId="{FB212A43-8557-4DB4-8FAE-3A7C776250C3}">
      <dgm:prSet/>
      <dgm:spPr/>
      <dgm:t>
        <a:bodyPr/>
        <a:lstStyle/>
        <a:p>
          <a:endParaRPr lang="en-ZA"/>
        </a:p>
      </dgm:t>
    </dgm:pt>
    <dgm:pt modelId="{F4A878B6-F722-4439-A249-E1231B63C84F}">
      <dgm:prSet phldrT="[Text]" custT="1"/>
      <dgm:spPr>
        <a:xfrm>
          <a:off x="2939485" y="1864199"/>
          <a:ext cx="1293306" cy="646653"/>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0" i="0" dirty="0">
              <a:solidFill>
                <a:srgbClr val="333333"/>
              </a:solidFill>
              <a:effectLst/>
              <a:latin typeface="+mj-lt"/>
              <a:ea typeface="+mn-ea"/>
              <a:cs typeface="+mn-cs"/>
            </a:rPr>
            <a:t>Example</a:t>
          </a:r>
          <a:endParaRPr lang="en-ZA" sz="1400" dirty="0">
            <a:solidFill>
              <a:sysClr val="window" lastClr="FFFFFF"/>
            </a:solidFill>
            <a:latin typeface="+mj-lt"/>
            <a:ea typeface="+mn-ea"/>
            <a:cs typeface="+mn-cs"/>
          </a:endParaRPr>
        </a:p>
      </dgm:t>
    </dgm:pt>
    <dgm:pt modelId="{1BF1070D-3E6D-45C6-97D2-0BC0DD1F9DD1}" type="parTrans" cxnId="{DD6D5943-25E4-45E5-BD80-925FC62DCA41}">
      <dgm:prSet/>
      <dgm:spPr>
        <a:xfrm>
          <a:off x="2422162" y="2174223"/>
          <a:ext cx="517322" cy="26604"/>
        </a:xfrm>
        <a:custGeom>
          <a:avLst/>
          <a:gdLst/>
          <a:ahLst/>
          <a:cxnLst/>
          <a:rect l="0" t="0" r="0" b="0"/>
          <a:pathLst>
            <a:path>
              <a:moveTo>
                <a:pt x="0" y="13302"/>
              </a:moveTo>
              <a:lnTo>
                <a:pt x="517322" y="13302"/>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6135D40B-DFCC-4335-8512-B72E5DBAA8D4}" type="sibTrans" cxnId="{DD6D5943-25E4-45E5-BD80-925FC62DCA41}">
      <dgm:prSet/>
      <dgm:spPr/>
      <dgm:t>
        <a:bodyPr/>
        <a:lstStyle/>
        <a:p>
          <a:endParaRPr lang="en-ZA"/>
        </a:p>
      </dgm:t>
    </dgm:pt>
    <dgm:pt modelId="{67B5E603-F348-4222-B94B-29F247578470}">
      <dgm:prSet phldrT="[Text]" custT="1"/>
      <dgm:spPr>
        <a:xfrm>
          <a:off x="4750114" y="5070"/>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Understatement penalties</a:t>
          </a:r>
          <a:endParaRPr lang="en-ZA" sz="1200" dirty="0">
            <a:solidFill>
              <a:sysClr val="window" lastClr="FFFFFF"/>
            </a:solidFill>
            <a:latin typeface="+mj-lt"/>
            <a:ea typeface="+mn-ea"/>
            <a:cs typeface="+mn-cs"/>
          </a:endParaRPr>
        </a:p>
      </dgm:t>
    </dgm:pt>
    <dgm:pt modelId="{9745A66A-E729-45C4-88FC-EB1DE0DAF5B5}" type="parTrans" cxnId="{3A68B7C0-8DE6-43F7-A291-DC3D6DDBDEE2}">
      <dgm:prSet/>
      <dgm:spPr>
        <a:xfrm rot="17132988">
          <a:off x="3526572" y="1244659"/>
          <a:ext cx="1929762" cy="26604"/>
        </a:xfrm>
        <a:custGeom>
          <a:avLst/>
          <a:gdLst/>
          <a:ahLst/>
          <a:cxnLst/>
          <a:rect l="0" t="0" r="0" b="0"/>
          <a:pathLst>
            <a:path>
              <a:moveTo>
                <a:pt x="0" y="13302"/>
              </a:moveTo>
              <a:lnTo>
                <a:pt x="1929762"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B9AFE23F-DC06-4F22-A2F7-EEB33E38C1D1}" type="sibTrans" cxnId="{3A68B7C0-8DE6-43F7-A291-DC3D6DDBDEE2}">
      <dgm:prSet/>
      <dgm:spPr/>
      <dgm:t>
        <a:bodyPr/>
        <a:lstStyle/>
        <a:p>
          <a:endParaRPr lang="en-ZA"/>
        </a:p>
      </dgm:t>
    </dgm:pt>
    <dgm:pt modelId="{74482FB6-7D67-4A0E-A41A-BC8A952136EE}">
      <dgm:prSet phldrT="[Text]" custT="1"/>
      <dgm:spPr>
        <a:xfrm>
          <a:off x="4750114" y="748722"/>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Tax free investment penalty</a:t>
          </a:r>
          <a:endParaRPr lang="en-ZA" sz="1200" dirty="0">
            <a:solidFill>
              <a:sysClr val="window" lastClr="FFFFFF"/>
            </a:solidFill>
            <a:latin typeface="+mj-lt"/>
            <a:ea typeface="+mn-ea"/>
            <a:cs typeface="+mn-cs"/>
          </a:endParaRPr>
        </a:p>
      </dgm:t>
    </dgm:pt>
    <dgm:pt modelId="{35E9ED37-6205-445C-BAB1-BFAC38EF9948}" type="parTrans" cxnId="{3AAFCF86-83E4-4172-B274-8D3651B574AD}">
      <dgm:prSet/>
      <dgm:spPr>
        <a:xfrm rot="17692822">
          <a:off x="3876654" y="1616485"/>
          <a:ext cx="1229598" cy="26604"/>
        </a:xfrm>
        <a:custGeom>
          <a:avLst/>
          <a:gdLst/>
          <a:ahLst/>
          <a:cxnLst/>
          <a:rect l="0" t="0" r="0" b="0"/>
          <a:pathLst>
            <a:path>
              <a:moveTo>
                <a:pt x="0" y="13302"/>
              </a:moveTo>
              <a:lnTo>
                <a:pt x="1229598"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C04E3162-B5F4-4E31-BD98-4871FB204C45}" type="sibTrans" cxnId="{3AAFCF86-83E4-4172-B274-8D3651B574AD}">
      <dgm:prSet/>
      <dgm:spPr/>
      <dgm:t>
        <a:bodyPr/>
        <a:lstStyle/>
        <a:p>
          <a:endParaRPr lang="en-ZA"/>
        </a:p>
      </dgm:t>
    </dgm:pt>
    <dgm:pt modelId="{C05E54F4-80D6-4838-8A23-0E71292CAD1E}">
      <dgm:prSet custT="1"/>
      <dgm:spPr>
        <a:xfrm>
          <a:off x="4750114" y="3723327"/>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Reportable Arrangement Penalty</a:t>
          </a:r>
          <a:endParaRPr lang="en-ZA" sz="1200" dirty="0">
            <a:solidFill>
              <a:sysClr val="window" lastClr="FFFFFF"/>
            </a:solidFill>
            <a:latin typeface="+mj-lt"/>
            <a:ea typeface="+mn-ea"/>
            <a:cs typeface="+mn-cs"/>
          </a:endParaRPr>
        </a:p>
      </dgm:t>
    </dgm:pt>
    <dgm:pt modelId="{DAE03242-1058-4B1F-8244-9125CB0AABE7}" type="parTrans" cxnId="{FC6EA3D4-0543-4567-BA18-05F4CD952296}">
      <dgm:prSet/>
      <dgm:spPr>
        <a:xfrm rot="4467012">
          <a:off x="3526572" y="3103787"/>
          <a:ext cx="1929762" cy="26604"/>
        </a:xfrm>
        <a:custGeom>
          <a:avLst/>
          <a:gdLst/>
          <a:ahLst/>
          <a:cxnLst/>
          <a:rect l="0" t="0" r="0" b="0"/>
          <a:pathLst>
            <a:path>
              <a:moveTo>
                <a:pt x="0" y="13302"/>
              </a:moveTo>
              <a:lnTo>
                <a:pt x="1929762"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B1FC8865-5C60-4B9C-BE40-4D2E187B6E63}" type="sibTrans" cxnId="{FC6EA3D4-0543-4567-BA18-05F4CD952296}">
      <dgm:prSet/>
      <dgm:spPr/>
      <dgm:t>
        <a:bodyPr/>
        <a:lstStyle/>
        <a:p>
          <a:endParaRPr lang="en-ZA"/>
        </a:p>
      </dgm:t>
    </dgm:pt>
    <dgm:pt modelId="{5A2EA80D-9B71-4FA2-B465-0F27C6920EB6}">
      <dgm:prSet custT="1"/>
      <dgm:spPr>
        <a:xfrm>
          <a:off x="4750114" y="1492373"/>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Employment Tax Incentive (ETI) sectorial wage penalty</a:t>
          </a:r>
          <a:endParaRPr lang="en-ZA" sz="1200" dirty="0">
            <a:solidFill>
              <a:sysClr val="window" lastClr="FFFFFF"/>
            </a:solidFill>
            <a:latin typeface="+mj-lt"/>
            <a:ea typeface="+mn-ea"/>
            <a:cs typeface="+mn-cs"/>
          </a:endParaRPr>
        </a:p>
      </dgm:t>
    </dgm:pt>
    <dgm:pt modelId="{3E445BD2-6A56-45D2-AF40-C6CD55C74228}" type="parTrans" cxnId="{96B521CE-AD43-4E19-88C8-2172CC97944C}">
      <dgm:prSet/>
      <dgm:spPr>
        <a:xfrm rot="19457599">
          <a:off x="4172911" y="1988310"/>
          <a:ext cx="637084" cy="26604"/>
        </a:xfrm>
        <a:custGeom>
          <a:avLst/>
          <a:gdLst/>
          <a:ahLst/>
          <a:cxnLst/>
          <a:rect l="0" t="0" r="0" b="0"/>
          <a:pathLst>
            <a:path>
              <a:moveTo>
                <a:pt x="0" y="13302"/>
              </a:moveTo>
              <a:lnTo>
                <a:pt x="637084"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FD44C7AC-FE91-40BA-854D-705713CBCD74}" type="sibTrans" cxnId="{96B521CE-AD43-4E19-88C8-2172CC97944C}">
      <dgm:prSet/>
      <dgm:spPr/>
      <dgm:t>
        <a:bodyPr/>
        <a:lstStyle/>
        <a:p>
          <a:endParaRPr lang="en-ZA"/>
        </a:p>
      </dgm:t>
    </dgm:pt>
    <dgm:pt modelId="{0ED36533-ED49-48CD-A982-3C9F0198817A}">
      <dgm:prSet custT="1"/>
      <dgm:spPr>
        <a:xfrm>
          <a:off x="4750114" y="2236025"/>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ETI displacement penalty</a:t>
          </a:r>
          <a:endParaRPr lang="en-ZA" sz="1200" dirty="0">
            <a:solidFill>
              <a:sysClr val="window" lastClr="FFFFFF"/>
            </a:solidFill>
            <a:latin typeface="+mj-lt"/>
            <a:ea typeface="+mn-ea"/>
            <a:cs typeface="+mn-cs"/>
          </a:endParaRPr>
        </a:p>
      </dgm:t>
    </dgm:pt>
    <dgm:pt modelId="{C4E02E31-74BD-4F50-8E46-148EC75D2997}" type="sibTrans" cxnId="{2E402513-017D-4D10-9388-7EF755359D86}">
      <dgm:prSet/>
      <dgm:spPr/>
      <dgm:t>
        <a:bodyPr/>
        <a:lstStyle/>
        <a:p>
          <a:endParaRPr lang="en-ZA"/>
        </a:p>
      </dgm:t>
    </dgm:pt>
    <dgm:pt modelId="{675F0BBF-AF3D-4F71-8FB4-D565E4903E02}" type="parTrans" cxnId="{2E402513-017D-4D10-9388-7EF755359D86}">
      <dgm:prSet/>
      <dgm:spPr>
        <a:xfrm rot="2142401">
          <a:off x="4172911" y="2360136"/>
          <a:ext cx="637084" cy="26604"/>
        </a:xfrm>
        <a:custGeom>
          <a:avLst/>
          <a:gdLst/>
          <a:ahLst/>
          <a:cxnLst/>
          <a:rect l="0" t="0" r="0" b="0"/>
          <a:pathLst>
            <a:path>
              <a:moveTo>
                <a:pt x="0" y="13302"/>
              </a:moveTo>
              <a:lnTo>
                <a:pt x="637084"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101022E5-C481-43AE-9583-EAEF7D4B9D67}">
      <dgm:prSet custT="1"/>
      <dgm:spPr>
        <a:xfrm>
          <a:off x="4750114" y="2979676"/>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200" b="0" i="0" dirty="0">
              <a:solidFill>
                <a:srgbClr val="333333"/>
              </a:solidFill>
              <a:effectLst/>
              <a:latin typeface="+mj-lt"/>
              <a:ea typeface="+mn-ea"/>
              <a:cs typeface="+mn-cs"/>
            </a:rPr>
            <a:t>Underestimation penalty (Par 20);</a:t>
          </a:r>
          <a:endParaRPr lang="en-ZA" sz="1200" dirty="0">
            <a:solidFill>
              <a:sysClr val="window" lastClr="FFFFFF"/>
            </a:solidFill>
            <a:latin typeface="+mj-lt"/>
            <a:ea typeface="+mn-ea"/>
            <a:cs typeface="+mn-cs"/>
          </a:endParaRPr>
        </a:p>
      </dgm:t>
    </dgm:pt>
    <dgm:pt modelId="{8B4C55A5-1D7F-4B20-A854-B4217D4D0B64}" type="sibTrans" cxnId="{EF542194-D13D-42ED-BA62-C8122EBAAD7B}">
      <dgm:prSet/>
      <dgm:spPr/>
      <dgm:t>
        <a:bodyPr/>
        <a:lstStyle/>
        <a:p>
          <a:endParaRPr lang="en-ZA"/>
        </a:p>
      </dgm:t>
    </dgm:pt>
    <dgm:pt modelId="{E95AB392-2C11-49E7-95F5-2D4E44215E14}" type="parTrans" cxnId="{EF542194-D13D-42ED-BA62-C8122EBAAD7B}">
      <dgm:prSet/>
      <dgm:spPr>
        <a:xfrm rot="3907178">
          <a:off x="3876654" y="2731962"/>
          <a:ext cx="1229598" cy="26604"/>
        </a:xfrm>
        <a:custGeom>
          <a:avLst/>
          <a:gdLst/>
          <a:ahLst/>
          <a:cxnLst/>
          <a:rect l="0" t="0" r="0" b="0"/>
          <a:pathLst>
            <a:path>
              <a:moveTo>
                <a:pt x="0" y="13302"/>
              </a:moveTo>
              <a:lnTo>
                <a:pt x="1229598" y="13302"/>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3259C420-9790-48D8-ACC3-B57BDFF20476}" type="pres">
      <dgm:prSet presAssocID="{DC263918-F157-4E6D-8D88-F3BA11733129}" presName="diagram" presStyleCnt="0">
        <dgm:presLayoutVars>
          <dgm:chPref val="1"/>
          <dgm:dir/>
          <dgm:animOne val="branch"/>
          <dgm:animLvl val="lvl"/>
          <dgm:resizeHandles val="exact"/>
        </dgm:presLayoutVars>
      </dgm:prSet>
      <dgm:spPr/>
    </dgm:pt>
    <dgm:pt modelId="{DDF59E6E-D033-410A-A667-77F33A309810}" type="pres">
      <dgm:prSet presAssocID="{3180DA1E-34A2-4CD2-BCAA-152897707190}" presName="root1" presStyleCnt="0"/>
      <dgm:spPr/>
    </dgm:pt>
    <dgm:pt modelId="{E7B79277-ABA5-42C4-9F16-7D01D250D2DD}" type="pres">
      <dgm:prSet presAssocID="{3180DA1E-34A2-4CD2-BCAA-152897707190}" presName="LevelOneTextNode" presStyleLbl="node0" presStyleIdx="0" presStyleCnt="1" custScaleX="144666" custScaleY="380204">
        <dgm:presLayoutVars>
          <dgm:chPref val="3"/>
        </dgm:presLayoutVars>
      </dgm:prSet>
      <dgm:spPr/>
    </dgm:pt>
    <dgm:pt modelId="{4481D95E-A15B-4FF6-8ECB-F25D5CDA4F05}" type="pres">
      <dgm:prSet presAssocID="{3180DA1E-34A2-4CD2-BCAA-152897707190}" presName="level2hierChild" presStyleCnt="0"/>
      <dgm:spPr/>
    </dgm:pt>
    <dgm:pt modelId="{313CB0D7-BA29-49BF-87D7-CAACB69DBB60}" type="pres">
      <dgm:prSet presAssocID="{1BF1070D-3E6D-45C6-97D2-0BC0DD1F9DD1}" presName="conn2-1" presStyleLbl="parChTrans1D2" presStyleIdx="0" presStyleCnt="1"/>
      <dgm:spPr/>
    </dgm:pt>
    <dgm:pt modelId="{5DDB634A-2806-4803-B0BD-34A086E506BD}" type="pres">
      <dgm:prSet presAssocID="{1BF1070D-3E6D-45C6-97D2-0BC0DD1F9DD1}" presName="connTx" presStyleLbl="parChTrans1D2" presStyleIdx="0" presStyleCnt="1"/>
      <dgm:spPr/>
    </dgm:pt>
    <dgm:pt modelId="{5642AAB9-EBB8-4400-831D-FF19E261CB9E}" type="pres">
      <dgm:prSet presAssocID="{F4A878B6-F722-4439-A249-E1231B63C84F}" presName="root2" presStyleCnt="0"/>
      <dgm:spPr/>
    </dgm:pt>
    <dgm:pt modelId="{A9206C95-E6E3-40DE-9060-3F2E2A64AA02}" type="pres">
      <dgm:prSet presAssocID="{F4A878B6-F722-4439-A249-E1231B63C84F}" presName="LevelTwoTextNode" presStyleLbl="node2" presStyleIdx="0" presStyleCnt="1">
        <dgm:presLayoutVars>
          <dgm:chPref val="3"/>
        </dgm:presLayoutVars>
      </dgm:prSet>
      <dgm:spPr/>
    </dgm:pt>
    <dgm:pt modelId="{8E8B054E-6FC0-44FB-A830-E407C3B857A2}" type="pres">
      <dgm:prSet presAssocID="{F4A878B6-F722-4439-A249-E1231B63C84F}" presName="level3hierChild" presStyleCnt="0"/>
      <dgm:spPr/>
    </dgm:pt>
    <dgm:pt modelId="{A19AF708-DA20-4D8F-B0A7-3707C8E068FC}" type="pres">
      <dgm:prSet presAssocID="{9745A66A-E729-45C4-88FC-EB1DE0DAF5B5}" presName="conn2-1" presStyleLbl="parChTrans1D3" presStyleIdx="0" presStyleCnt="6"/>
      <dgm:spPr/>
    </dgm:pt>
    <dgm:pt modelId="{9A4B0C39-8512-4BD1-91B9-A4707F458931}" type="pres">
      <dgm:prSet presAssocID="{9745A66A-E729-45C4-88FC-EB1DE0DAF5B5}" presName="connTx" presStyleLbl="parChTrans1D3" presStyleIdx="0" presStyleCnt="6"/>
      <dgm:spPr/>
    </dgm:pt>
    <dgm:pt modelId="{7D772FCD-3C4D-44C2-BE3E-E736EA04F800}" type="pres">
      <dgm:prSet presAssocID="{67B5E603-F348-4222-B94B-29F247578470}" presName="root2" presStyleCnt="0"/>
      <dgm:spPr/>
    </dgm:pt>
    <dgm:pt modelId="{FAEE85E4-586D-4C37-B97E-F40D8E38EAE2}" type="pres">
      <dgm:prSet presAssocID="{67B5E603-F348-4222-B94B-29F247578470}" presName="LevelTwoTextNode" presStyleLbl="node3" presStyleIdx="0" presStyleCnt="6" custScaleX="200314">
        <dgm:presLayoutVars>
          <dgm:chPref val="3"/>
        </dgm:presLayoutVars>
      </dgm:prSet>
      <dgm:spPr/>
    </dgm:pt>
    <dgm:pt modelId="{06415067-8F5F-4A93-92EC-DF161E3DFFFA}" type="pres">
      <dgm:prSet presAssocID="{67B5E603-F348-4222-B94B-29F247578470}" presName="level3hierChild" presStyleCnt="0"/>
      <dgm:spPr/>
    </dgm:pt>
    <dgm:pt modelId="{45F579AC-0C70-4B00-B213-A3D9D945ED3E}" type="pres">
      <dgm:prSet presAssocID="{35E9ED37-6205-445C-BAB1-BFAC38EF9948}" presName="conn2-1" presStyleLbl="parChTrans1D3" presStyleIdx="1" presStyleCnt="6"/>
      <dgm:spPr/>
    </dgm:pt>
    <dgm:pt modelId="{F2F6A108-CE45-4525-93E2-4F76519F7630}" type="pres">
      <dgm:prSet presAssocID="{35E9ED37-6205-445C-BAB1-BFAC38EF9948}" presName="connTx" presStyleLbl="parChTrans1D3" presStyleIdx="1" presStyleCnt="6"/>
      <dgm:spPr/>
    </dgm:pt>
    <dgm:pt modelId="{175BAEA0-44C7-4265-B2D2-1DD4312F598F}" type="pres">
      <dgm:prSet presAssocID="{74482FB6-7D67-4A0E-A41A-BC8A952136EE}" presName="root2" presStyleCnt="0"/>
      <dgm:spPr/>
    </dgm:pt>
    <dgm:pt modelId="{7FB103D1-B9D6-4BCE-83EC-3705944C0008}" type="pres">
      <dgm:prSet presAssocID="{74482FB6-7D67-4A0E-A41A-BC8A952136EE}" presName="LevelTwoTextNode" presStyleLbl="node3" presStyleIdx="1" presStyleCnt="6" custScaleX="200314">
        <dgm:presLayoutVars>
          <dgm:chPref val="3"/>
        </dgm:presLayoutVars>
      </dgm:prSet>
      <dgm:spPr/>
    </dgm:pt>
    <dgm:pt modelId="{CF304DE1-CF84-48C4-A080-269D5DF8A8ED}" type="pres">
      <dgm:prSet presAssocID="{74482FB6-7D67-4A0E-A41A-BC8A952136EE}" presName="level3hierChild" presStyleCnt="0"/>
      <dgm:spPr/>
    </dgm:pt>
    <dgm:pt modelId="{DD7AE83D-BD12-48B7-81AC-6A23527D45D1}" type="pres">
      <dgm:prSet presAssocID="{3E445BD2-6A56-45D2-AF40-C6CD55C74228}" presName="conn2-1" presStyleLbl="parChTrans1D3" presStyleIdx="2" presStyleCnt="6"/>
      <dgm:spPr/>
    </dgm:pt>
    <dgm:pt modelId="{05038BBD-743D-4AB5-9073-BFBBD946B4EE}" type="pres">
      <dgm:prSet presAssocID="{3E445BD2-6A56-45D2-AF40-C6CD55C74228}" presName="connTx" presStyleLbl="parChTrans1D3" presStyleIdx="2" presStyleCnt="6"/>
      <dgm:spPr/>
    </dgm:pt>
    <dgm:pt modelId="{9DC5E951-34F6-48B0-BD20-9FA3C6F2EE4C}" type="pres">
      <dgm:prSet presAssocID="{5A2EA80D-9B71-4FA2-B465-0F27C6920EB6}" presName="root2" presStyleCnt="0"/>
      <dgm:spPr/>
    </dgm:pt>
    <dgm:pt modelId="{BFBA08A8-0A0C-456D-A89F-6309E9A6A88F}" type="pres">
      <dgm:prSet presAssocID="{5A2EA80D-9B71-4FA2-B465-0F27C6920EB6}" presName="LevelTwoTextNode" presStyleLbl="node3" presStyleIdx="2" presStyleCnt="6" custScaleX="200314">
        <dgm:presLayoutVars>
          <dgm:chPref val="3"/>
        </dgm:presLayoutVars>
      </dgm:prSet>
      <dgm:spPr/>
    </dgm:pt>
    <dgm:pt modelId="{B8BA6916-214E-4F00-A312-C98346BC3412}" type="pres">
      <dgm:prSet presAssocID="{5A2EA80D-9B71-4FA2-B465-0F27C6920EB6}" presName="level3hierChild" presStyleCnt="0"/>
      <dgm:spPr/>
    </dgm:pt>
    <dgm:pt modelId="{BB254E9B-2936-4776-A186-01D360885CB5}" type="pres">
      <dgm:prSet presAssocID="{675F0BBF-AF3D-4F71-8FB4-D565E4903E02}" presName="conn2-1" presStyleLbl="parChTrans1D3" presStyleIdx="3" presStyleCnt="6"/>
      <dgm:spPr/>
    </dgm:pt>
    <dgm:pt modelId="{D75FA50E-70EA-4AA5-A9A6-2C5082DBA4F4}" type="pres">
      <dgm:prSet presAssocID="{675F0BBF-AF3D-4F71-8FB4-D565E4903E02}" presName="connTx" presStyleLbl="parChTrans1D3" presStyleIdx="3" presStyleCnt="6"/>
      <dgm:spPr/>
    </dgm:pt>
    <dgm:pt modelId="{A889F327-4585-4164-9B49-102C43BA4C95}" type="pres">
      <dgm:prSet presAssocID="{0ED36533-ED49-48CD-A982-3C9F0198817A}" presName="root2" presStyleCnt="0"/>
      <dgm:spPr/>
    </dgm:pt>
    <dgm:pt modelId="{58F6097E-902C-4C69-A8A0-943A91181A8E}" type="pres">
      <dgm:prSet presAssocID="{0ED36533-ED49-48CD-A982-3C9F0198817A}" presName="LevelTwoTextNode" presStyleLbl="node3" presStyleIdx="3" presStyleCnt="6" custScaleX="200314">
        <dgm:presLayoutVars>
          <dgm:chPref val="3"/>
        </dgm:presLayoutVars>
      </dgm:prSet>
      <dgm:spPr/>
    </dgm:pt>
    <dgm:pt modelId="{A27C1B7D-21B4-4A6A-BF0D-135348D8CB39}" type="pres">
      <dgm:prSet presAssocID="{0ED36533-ED49-48CD-A982-3C9F0198817A}" presName="level3hierChild" presStyleCnt="0"/>
      <dgm:spPr/>
    </dgm:pt>
    <dgm:pt modelId="{CD7C9A65-9F55-46AB-A554-3D97A9C5C875}" type="pres">
      <dgm:prSet presAssocID="{E95AB392-2C11-49E7-95F5-2D4E44215E14}" presName="conn2-1" presStyleLbl="parChTrans1D3" presStyleIdx="4" presStyleCnt="6"/>
      <dgm:spPr/>
    </dgm:pt>
    <dgm:pt modelId="{9A32FF30-C844-48B3-B9C2-8AFFAFAE6FFC}" type="pres">
      <dgm:prSet presAssocID="{E95AB392-2C11-49E7-95F5-2D4E44215E14}" presName="connTx" presStyleLbl="parChTrans1D3" presStyleIdx="4" presStyleCnt="6"/>
      <dgm:spPr/>
    </dgm:pt>
    <dgm:pt modelId="{6E609C05-CEF7-451D-B096-A5E3B96B9C8C}" type="pres">
      <dgm:prSet presAssocID="{101022E5-C481-43AE-9583-EAEF7D4B9D67}" presName="root2" presStyleCnt="0"/>
      <dgm:spPr/>
    </dgm:pt>
    <dgm:pt modelId="{B1F0605F-FB11-4DA0-A70D-3DE1E93A31FC}" type="pres">
      <dgm:prSet presAssocID="{101022E5-C481-43AE-9583-EAEF7D4B9D67}" presName="LevelTwoTextNode" presStyleLbl="node3" presStyleIdx="4" presStyleCnt="6" custScaleX="200314">
        <dgm:presLayoutVars>
          <dgm:chPref val="3"/>
        </dgm:presLayoutVars>
      </dgm:prSet>
      <dgm:spPr/>
    </dgm:pt>
    <dgm:pt modelId="{C0724B92-1142-4109-9566-5967DDAF484C}" type="pres">
      <dgm:prSet presAssocID="{101022E5-C481-43AE-9583-EAEF7D4B9D67}" presName="level3hierChild" presStyleCnt="0"/>
      <dgm:spPr/>
    </dgm:pt>
    <dgm:pt modelId="{90ABF408-11B2-4E01-A963-E76BDEBF968B}" type="pres">
      <dgm:prSet presAssocID="{DAE03242-1058-4B1F-8244-9125CB0AABE7}" presName="conn2-1" presStyleLbl="parChTrans1D3" presStyleIdx="5" presStyleCnt="6"/>
      <dgm:spPr/>
    </dgm:pt>
    <dgm:pt modelId="{3867291A-FFBB-4B84-9CA9-3D7CD71F3C26}" type="pres">
      <dgm:prSet presAssocID="{DAE03242-1058-4B1F-8244-9125CB0AABE7}" presName="connTx" presStyleLbl="parChTrans1D3" presStyleIdx="5" presStyleCnt="6"/>
      <dgm:spPr/>
    </dgm:pt>
    <dgm:pt modelId="{02BA2EE8-8E52-4C32-80D8-D9AE12DB7759}" type="pres">
      <dgm:prSet presAssocID="{C05E54F4-80D6-4838-8A23-0E71292CAD1E}" presName="root2" presStyleCnt="0"/>
      <dgm:spPr/>
    </dgm:pt>
    <dgm:pt modelId="{44303677-ABB3-4468-918D-1562A1C51667}" type="pres">
      <dgm:prSet presAssocID="{C05E54F4-80D6-4838-8A23-0E71292CAD1E}" presName="LevelTwoTextNode" presStyleLbl="node3" presStyleIdx="5" presStyleCnt="6" custScaleX="200314">
        <dgm:presLayoutVars>
          <dgm:chPref val="3"/>
        </dgm:presLayoutVars>
      </dgm:prSet>
      <dgm:spPr/>
    </dgm:pt>
    <dgm:pt modelId="{120001A7-1AB1-4329-A91F-71B6D0146CBA}" type="pres">
      <dgm:prSet presAssocID="{C05E54F4-80D6-4838-8A23-0E71292CAD1E}" presName="level3hierChild" presStyleCnt="0"/>
      <dgm:spPr/>
    </dgm:pt>
  </dgm:ptLst>
  <dgm:cxnLst>
    <dgm:cxn modelId="{1DB18A00-6FF4-43AC-AC19-F9E2116BABB2}" type="presOf" srcId="{3E445BD2-6A56-45D2-AF40-C6CD55C74228}" destId="{05038BBD-743D-4AB5-9073-BFBBD946B4EE}" srcOrd="1" destOrd="0" presId="urn:microsoft.com/office/officeart/2005/8/layout/hierarchy2"/>
    <dgm:cxn modelId="{5DD2170D-1FC7-416D-A2EB-5B5D0D4BE4DA}" type="presOf" srcId="{DAE03242-1058-4B1F-8244-9125CB0AABE7}" destId="{90ABF408-11B2-4E01-A963-E76BDEBF968B}" srcOrd="0" destOrd="0" presId="urn:microsoft.com/office/officeart/2005/8/layout/hierarchy2"/>
    <dgm:cxn modelId="{01B32413-EBB2-4922-86B3-3AD4D0F1ADA8}" type="presOf" srcId="{E95AB392-2C11-49E7-95F5-2D4E44215E14}" destId="{9A32FF30-C844-48B3-B9C2-8AFFAFAE6FFC}" srcOrd="1" destOrd="0" presId="urn:microsoft.com/office/officeart/2005/8/layout/hierarchy2"/>
    <dgm:cxn modelId="{2E402513-017D-4D10-9388-7EF755359D86}" srcId="{F4A878B6-F722-4439-A249-E1231B63C84F}" destId="{0ED36533-ED49-48CD-A982-3C9F0198817A}" srcOrd="3" destOrd="0" parTransId="{675F0BBF-AF3D-4F71-8FB4-D565E4903E02}" sibTransId="{C4E02E31-74BD-4F50-8E46-148EC75D2997}"/>
    <dgm:cxn modelId="{A6B0131A-CC4E-4933-B88C-C57874E6C22D}" type="presOf" srcId="{9745A66A-E729-45C4-88FC-EB1DE0DAF5B5}" destId="{9A4B0C39-8512-4BD1-91B9-A4707F458931}" srcOrd="1" destOrd="0" presId="urn:microsoft.com/office/officeart/2005/8/layout/hierarchy2"/>
    <dgm:cxn modelId="{80CB3D1D-5C99-4BF5-A911-82C3C33FFF51}" type="presOf" srcId="{3180DA1E-34A2-4CD2-BCAA-152897707190}" destId="{E7B79277-ABA5-42C4-9F16-7D01D250D2DD}" srcOrd="0" destOrd="0" presId="urn:microsoft.com/office/officeart/2005/8/layout/hierarchy2"/>
    <dgm:cxn modelId="{77E79333-DBDB-4598-9E34-FF37F41C7233}" type="presOf" srcId="{DAE03242-1058-4B1F-8244-9125CB0AABE7}" destId="{3867291A-FFBB-4B84-9CA9-3D7CD71F3C26}" srcOrd="1" destOrd="0" presId="urn:microsoft.com/office/officeart/2005/8/layout/hierarchy2"/>
    <dgm:cxn modelId="{C5C2913E-12A2-45F9-A7F2-E2AD90F923AC}" type="presOf" srcId="{675F0BBF-AF3D-4F71-8FB4-D565E4903E02}" destId="{BB254E9B-2936-4776-A186-01D360885CB5}" srcOrd="0" destOrd="0" presId="urn:microsoft.com/office/officeart/2005/8/layout/hierarchy2"/>
    <dgm:cxn modelId="{2AF47740-376F-4D16-8994-21C01AE9838D}" type="presOf" srcId="{F4A878B6-F722-4439-A249-E1231B63C84F}" destId="{A9206C95-E6E3-40DE-9060-3F2E2A64AA02}" srcOrd="0" destOrd="0" presId="urn:microsoft.com/office/officeart/2005/8/layout/hierarchy2"/>
    <dgm:cxn modelId="{FB212A43-8557-4DB4-8FAE-3A7C776250C3}" srcId="{DC263918-F157-4E6D-8D88-F3BA11733129}" destId="{3180DA1E-34A2-4CD2-BCAA-152897707190}" srcOrd="0" destOrd="0" parTransId="{B4188ECC-919E-41E0-89AA-231890AEB5F5}" sibTransId="{9A949FDB-D1EF-44E2-BFA1-CA9CE395F953}"/>
    <dgm:cxn modelId="{DD6D5943-25E4-45E5-BD80-925FC62DCA41}" srcId="{3180DA1E-34A2-4CD2-BCAA-152897707190}" destId="{F4A878B6-F722-4439-A249-E1231B63C84F}" srcOrd="0" destOrd="0" parTransId="{1BF1070D-3E6D-45C6-97D2-0BC0DD1F9DD1}" sibTransId="{6135D40B-DFCC-4335-8512-B72E5DBAA8D4}"/>
    <dgm:cxn modelId="{68D77C4D-E9ED-4A3A-AB79-8A0F154D6FE3}" type="presOf" srcId="{101022E5-C481-43AE-9583-EAEF7D4B9D67}" destId="{B1F0605F-FB11-4DA0-A70D-3DE1E93A31FC}" srcOrd="0" destOrd="0" presId="urn:microsoft.com/office/officeart/2005/8/layout/hierarchy2"/>
    <dgm:cxn modelId="{B9562750-9AF5-4E0C-A364-BA438278C160}" type="presOf" srcId="{DC263918-F157-4E6D-8D88-F3BA11733129}" destId="{3259C420-9790-48D8-ACC3-B57BDFF20476}" srcOrd="0" destOrd="0" presId="urn:microsoft.com/office/officeart/2005/8/layout/hierarchy2"/>
    <dgm:cxn modelId="{5DCA2872-929C-4C02-8C32-DB3637BB0507}" type="presOf" srcId="{675F0BBF-AF3D-4F71-8FB4-D565E4903E02}" destId="{D75FA50E-70EA-4AA5-A9A6-2C5082DBA4F4}" srcOrd="1" destOrd="0" presId="urn:microsoft.com/office/officeart/2005/8/layout/hierarchy2"/>
    <dgm:cxn modelId="{3AAFCF86-83E4-4172-B274-8D3651B574AD}" srcId="{F4A878B6-F722-4439-A249-E1231B63C84F}" destId="{74482FB6-7D67-4A0E-A41A-BC8A952136EE}" srcOrd="1" destOrd="0" parTransId="{35E9ED37-6205-445C-BAB1-BFAC38EF9948}" sibTransId="{C04E3162-B5F4-4E31-BD98-4871FB204C45}"/>
    <dgm:cxn modelId="{F33C158A-0A3B-44C8-9542-1AFA8F909A42}" type="presOf" srcId="{5A2EA80D-9B71-4FA2-B465-0F27C6920EB6}" destId="{BFBA08A8-0A0C-456D-A89F-6309E9A6A88F}" srcOrd="0" destOrd="0" presId="urn:microsoft.com/office/officeart/2005/8/layout/hierarchy2"/>
    <dgm:cxn modelId="{F6E5C18E-C1A9-4A98-9B6B-A435C752D2EE}" type="presOf" srcId="{E95AB392-2C11-49E7-95F5-2D4E44215E14}" destId="{CD7C9A65-9F55-46AB-A554-3D97A9C5C875}" srcOrd="0" destOrd="0" presId="urn:microsoft.com/office/officeart/2005/8/layout/hierarchy2"/>
    <dgm:cxn modelId="{EF542194-D13D-42ED-BA62-C8122EBAAD7B}" srcId="{F4A878B6-F722-4439-A249-E1231B63C84F}" destId="{101022E5-C481-43AE-9583-EAEF7D4B9D67}" srcOrd="4" destOrd="0" parTransId="{E95AB392-2C11-49E7-95F5-2D4E44215E14}" sibTransId="{8B4C55A5-1D7F-4B20-A854-B4217D4D0B64}"/>
    <dgm:cxn modelId="{21758497-491F-45C3-8350-AE0990BF1228}" type="presOf" srcId="{35E9ED37-6205-445C-BAB1-BFAC38EF9948}" destId="{F2F6A108-CE45-4525-93E2-4F76519F7630}" srcOrd="1" destOrd="0" presId="urn:microsoft.com/office/officeart/2005/8/layout/hierarchy2"/>
    <dgm:cxn modelId="{BCF3E898-257C-40F8-B61D-1A0A715D7276}" type="presOf" srcId="{C05E54F4-80D6-4838-8A23-0E71292CAD1E}" destId="{44303677-ABB3-4468-918D-1562A1C51667}" srcOrd="0" destOrd="0" presId="urn:microsoft.com/office/officeart/2005/8/layout/hierarchy2"/>
    <dgm:cxn modelId="{92D7679E-7E47-4E31-9F40-49CBEF1344A7}" type="presOf" srcId="{67B5E603-F348-4222-B94B-29F247578470}" destId="{FAEE85E4-586D-4C37-B97E-F40D8E38EAE2}" srcOrd="0" destOrd="0" presId="urn:microsoft.com/office/officeart/2005/8/layout/hierarchy2"/>
    <dgm:cxn modelId="{17C803B8-4EC6-4ED7-9F62-EAE27AC97D57}" type="presOf" srcId="{1BF1070D-3E6D-45C6-97D2-0BC0DD1F9DD1}" destId="{5DDB634A-2806-4803-B0BD-34A086E506BD}" srcOrd="1" destOrd="0" presId="urn:microsoft.com/office/officeart/2005/8/layout/hierarchy2"/>
    <dgm:cxn modelId="{DC4C23BA-6035-4B20-973D-CA08CF3CF699}" type="presOf" srcId="{1BF1070D-3E6D-45C6-97D2-0BC0DD1F9DD1}" destId="{313CB0D7-BA29-49BF-87D7-CAACB69DBB60}" srcOrd="0" destOrd="0" presId="urn:microsoft.com/office/officeart/2005/8/layout/hierarchy2"/>
    <dgm:cxn modelId="{C3FA7FBE-D8B9-45DC-9281-944BEBDE2DB6}" type="presOf" srcId="{74482FB6-7D67-4A0E-A41A-BC8A952136EE}" destId="{7FB103D1-B9D6-4BCE-83EC-3705944C0008}" srcOrd="0" destOrd="0" presId="urn:microsoft.com/office/officeart/2005/8/layout/hierarchy2"/>
    <dgm:cxn modelId="{3A68B7C0-8DE6-43F7-A291-DC3D6DDBDEE2}" srcId="{F4A878B6-F722-4439-A249-E1231B63C84F}" destId="{67B5E603-F348-4222-B94B-29F247578470}" srcOrd="0" destOrd="0" parTransId="{9745A66A-E729-45C4-88FC-EB1DE0DAF5B5}" sibTransId="{B9AFE23F-DC06-4F22-A2F7-EEB33E38C1D1}"/>
    <dgm:cxn modelId="{96B521CE-AD43-4E19-88C8-2172CC97944C}" srcId="{F4A878B6-F722-4439-A249-E1231B63C84F}" destId="{5A2EA80D-9B71-4FA2-B465-0F27C6920EB6}" srcOrd="2" destOrd="0" parTransId="{3E445BD2-6A56-45D2-AF40-C6CD55C74228}" sibTransId="{FD44C7AC-FE91-40BA-854D-705713CBCD74}"/>
    <dgm:cxn modelId="{FC6EA3D4-0543-4567-BA18-05F4CD952296}" srcId="{F4A878B6-F722-4439-A249-E1231B63C84F}" destId="{C05E54F4-80D6-4838-8A23-0E71292CAD1E}" srcOrd="5" destOrd="0" parTransId="{DAE03242-1058-4B1F-8244-9125CB0AABE7}" sibTransId="{B1FC8865-5C60-4B9C-BE40-4D2E187B6E63}"/>
    <dgm:cxn modelId="{5F0028E0-C134-4C50-8B61-9F276ECB5CD6}" type="presOf" srcId="{9745A66A-E729-45C4-88FC-EB1DE0DAF5B5}" destId="{A19AF708-DA20-4D8F-B0A7-3707C8E068FC}" srcOrd="0" destOrd="0" presId="urn:microsoft.com/office/officeart/2005/8/layout/hierarchy2"/>
    <dgm:cxn modelId="{D01B36E6-04DE-4D52-AAA4-9CA1421AD902}" type="presOf" srcId="{0ED36533-ED49-48CD-A982-3C9F0198817A}" destId="{58F6097E-902C-4C69-A8A0-943A91181A8E}" srcOrd="0" destOrd="0" presId="urn:microsoft.com/office/officeart/2005/8/layout/hierarchy2"/>
    <dgm:cxn modelId="{8DAFB4EF-0165-46D7-8AD7-847121B7DE84}" type="presOf" srcId="{3E445BD2-6A56-45D2-AF40-C6CD55C74228}" destId="{DD7AE83D-BD12-48B7-81AC-6A23527D45D1}" srcOrd="0" destOrd="0" presId="urn:microsoft.com/office/officeart/2005/8/layout/hierarchy2"/>
    <dgm:cxn modelId="{B7EA86F9-BB22-40FD-A755-227EF3E446FA}" type="presOf" srcId="{35E9ED37-6205-445C-BAB1-BFAC38EF9948}" destId="{45F579AC-0C70-4B00-B213-A3D9D945ED3E}" srcOrd="0" destOrd="0" presId="urn:microsoft.com/office/officeart/2005/8/layout/hierarchy2"/>
    <dgm:cxn modelId="{119DC54D-D413-47D9-87DA-13FC1C2F4962}" type="presParOf" srcId="{3259C420-9790-48D8-ACC3-B57BDFF20476}" destId="{DDF59E6E-D033-410A-A667-77F33A309810}" srcOrd="0" destOrd="0" presId="urn:microsoft.com/office/officeart/2005/8/layout/hierarchy2"/>
    <dgm:cxn modelId="{BA972129-ABD2-47B1-BBA6-F70C47B462A2}" type="presParOf" srcId="{DDF59E6E-D033-410A-A667-77F33A309810}" destId="{E7B79277-ABA5-42C4-9F16-7D01D250D2DD}" srcOrd="0" destOrd="0" presId="urn:microsoft.com/office/officeart/2005/8/layout/hierarchy2"/>
    <dgm:cxn modelId="{BE1EEAFA-BC32-4EA6-99D5-07233A4E2C1C}" type="presParOf" srcId="{DDF59E6E-D033-410A-A667-77F33A309810}" destId="{4481D95E-A15B-4FF6-8ECB-F25D5CDA4F05}" srcOrd="1" destOrd="0" presId="urn:microsoft.com/office/officeart/2005/8/layout/hierarchy2"/>
    <dgm:cxn modelId="{5DDDD036-6F39-4FCE-99D6-411CC2C1DAFA}" type="presParOf" srcId="{4481D95E-A15B-4FF6-8ECB-F25D5CDA4F05}" destId="{313CB0D7-BA29-49BF-87D7-CAACB69DBB60}" srcOrd="0" destOrd="0" presId="urn:microsoft.com/office/officeart/2005/8/layout/hierarchy2"/>
    <dgm:cxn modelId="{47592975-396A-4BAA-B531-4D39818B6D70}" type="presParOf" srcId="{313CB0D7-BA29-49BF-87D7-CAACB69DBB60}" destId="{5DDB634A-2806-4803-B0BD-34A086E506BD}" srcOrd="0" destOrd="0" presId="urn:microsoft.com/office/officeart/2005/8/layout/hierarchy2"/>
    <dgm:cxn modelId="{52FBF58D-FEA6-4F8B-B313-B456FA7BC018}" type="presParOf" srcId="{4481D95E-A15B-4FF6-8ECB-F25D5CDA4F05}" destId="{5642AAB9-EBB8-4400-831D-FF19E261CB9E}" srcOrd="1" destOrd="0" presId="urn:microsoft.com/office/officeart/2005/8/layout/hierarchy2"/>
    <dgm:cxn modelId="{A0A7130F-69F8-4C54-9F52-3E2589757BC0}" type="presParOf" srcId="{5642AAB9-EBB8-4400-831D-FF19E261CB9E}" destId="{A9206C95-E6E3-40DE-9060-3F2E2A64AA02}" srcOrd="0" destOrd="0" presId="urn:microsoft.com/office/officeart/2005/8/layout/hierarchy2"/>
    <dgm:cxn modelId="{BADA5CC7-5591-42E8-965A-2D1D0DBF65F4}" type="presParOf" srcId="{5642AAB9-EBB8-4400-831D-FF19E261CB9E}" destId="{8E8B054E-6FC0-44FB-A830-E407C3B857A2}" srcOrd="1" destOrd="0" presId="urn:microsoft.com/office/officeart/2005/8/layout/hierarchy2"/>
    <dgm:cxn modelId="{23C2F161-0C78-4377-AE4B-91115B85C98A}" type="presParOf" srcId="{8E8B054E-6FC0-44FB-A830-E407C3B857A2}" destId="{A19AF708-DA20-4D8F-B0A7-3707C8E068FC}" srcOrd="0" destOrd="0" presId="urn:microsoft.com/office/officeart/2005/8/layout/hierarchy2"/>
    <dgm:cxn modelId="{52CFCD14-09D2-4A28-9CD0-97EADF347F9E}" type="presParOf" srcId="{A19AF708-DA20-4D8F-B0A7-3707C8E068FC}" destId="{9A4B0C39-8512-4BD1-91B9-A4707F458931}" srcOrd="0" destOrd="0" presId="urn:microsoft.com/office/officeart/2005/8/layout/hierarchy2"/>
    <dgm:cxn modelId="{9B91CCBD-C16B-48AA-999D-FAED6A0E1C70}" type="presParOf" srcId="{8E8B054E-6FC0-44FB-A830-E407C3B857A2}" destId="{7D772FCD-3C4D-44C2-BE3E-E736EA04F800}" srcOrd="1" destOrd="0" presId="urn:microsoft.com/office/officeart/2005/8/layout/hierarchy2"/>
    <dgm:cxn modelId="{D86A2D69-2032-4216-B33B-7B61B34A84D7}" type="presParOf" srcId="{7D772FCD-3C4D-44C2-BE3E-E736EA04F800}" destId="{FAEE85E4-586D-4C37-B97E-F40D8E38EAE2}" srcOrd="0" destOrd="0" presId="urn:microsoft.com/office/officeart/2005/8/layout/hierarchy2"/>
    <dgm:cxn modelId="{1B8D169E-A671-4076-A3C4-8C43EA801AC1}" type="presParOf" srcId="{7D772FCD-3C4D-44C2-BE3E-E736EA04F800}" destId="{06415067-8F5F-4A93-92EC-DF161E3DFFFA}" srcOrd="1" destOrd="0" presId="urn:microsoft.com/office/officeart/2005/8/layout/hierarchy2"/>
    <dgm:cxn modelId="{2928CF75-E7D8-474B-A284-1E18F25649A2}" type="presParOf" srcId="{8E8B054E-6FC0-44FB-A830-E407C3B857A2}" destId="{45F579AC-0C70-4B00-B213-A3D9D945ED3E}" srcOrd="2" destOrd="0" presId="urn:microsoft.com/office/officeart/2005/8/layout/hierarchy2"/>
    <dgm:cxn modelId="{1FB59D25-B3B6-494A-B064-15353A8E425E}" type="presParOf" srcId="{45F579AC-0C70-4B00-B213-A3D9D945ED3E}" destId="{F2F6A108-CE45-4525-93E2-4F76519F7630}" srcOrd="0" destOrd="0" presId="urn:microsoft.com/office/officeart/2005/8/layout/hierarchy2"/>
    <dgm:cxn modelId="{4ED87F6B-31BA-421B-A4E5-2F38072013AC}" type="presParOf" srcId="{8E8B054E-6FC0-44FB-A830-E407C3B857A2}" destId="{175BAEA0-44C7-4265-B2D2-1DD4312F598F}" srcOrd="3" destOrd="0" presId="urn:microsoft.com/office/officeart/2005/8/layout/hierarchy2"/>
    <dgm:cxn modelId="{80C9F8B6-B739-46B7-B58F-CD5C9968A5B5}" type="presParOf" srcId="{175BAEA0-44C7-4265-B2D2-1DD4312F598F}" destId="{7FB103D1-B9D6-4BCE-83EC-3705944C0008}" srcOrd="0" destOrd="0" presId="urn:microsoft.com/office/officeart/2005/8/layout/hierarchy2"/>
    <dgm:cxn modelId="{2AF1E8CE-4C03-49CC-85DF-2E0F173DED2D}" type="presParOf" srcId="{175BAEA0-44C7-4265-B2D2-1DD4312F598F}" destId="{CF304DE1-CF84-48C4-A080-269D5DF8A8ED}" srcOrd="1" destOrd="0" presId="urn:microsoft.com/office/officeart/2005/8/layout/hierarchy2"/>
    <dgm:cxn modelId="{183F1F9E-3217-41C0-801A-6141DA330A55}" type="presParOf" srcId="{8E8B054E-6FC0-44FB-A830-E407C3B857A2}" destId="{DD7AE83D-BD12-48B7-81AC-6A23527D45D1}" srcOrd="4" destOrd="0" presId="urn:microsoft.com/office/officeart/2005/8/layout/hierarchy2"/>
    <dgm:cxn modelId="{20A99EB3-E4F8-4A43-B9AB-59AE2491DF87}" type="presParOf" srcId="{DD7AE83D-BD12-48B7-81AC-6A23527D45D1}" destId="{05038BBD-743D-4AB5-9073-BFBBD946B4EE}" srcOrd="0" destOrd="0" presId="urn:microsoft.com/office/officeart/2005/8/layout/hierarchy2"/>
    <dgm:cxn modelId="{8C02808A-7C2A-4058-8193-D62D6075DEBF}" type="presParOf" srcId="{8E8B054E-6FC0-44FB-A830-E407C3B857A2}" destId="{9DC5E951-34F6-48B0-BD20-9FA3C6F2EE4C}" srcOrd="5" destOrd="0" presId="urn:microsoft.com/office/officeart/2005/8/layout/hierarchy2"/>
    <dgm:cxn modelId="{089D6EAB-4F4F-4C3A-A384-9242103BC2E5}" type="presParOf" srcId="{9DC5E951-34F6-48B0-BD20-9FA3C6F2EE4C}" destId="{BFBA08A8-0A0C-456D-A89F-6309E9A6A88F}" srcOrd="0" destOrd="0" presId="urn:microsoft.com/office/officeart/2005/8/layout/hierarchy2"/>
    <dgm:cxn modelId="{76701568-3862-4229-A3DD-4CA30EEE5184}" type="presParOf" srcId="{9DC5E951-34F6-48B0-BD20-9FA3C6F2EE4C}" destId="{B8BA6916-214E-4F00-A312-C98346BC3412}" srcOrd="1" destOrd="0" presId="urn:microsoft.com/office/officeart/2005/8/layout/hierarchy2"/>
    <dgm:cxn modelId="{2F400F9B-6A82-4273-9F6E-719099431CE6}" type="presParOf" srcId="{8E8B054E-6FC0-44FB-A830-E407C3B857A2}" destId="{BB254E9B-2936-4776-A186-01D360885CB5}" srcOrd="6" destOrd="0" presId="urn:microsoft.com/office/officeart/2005/8/layout/hierarchy2"/>
    <dgm:cxn modelId="{8DE865C5-78AE-43B8-BDCF-957B68B2F7BF}" type="presParOf" srcId="{BB254E9B-2936-4776-A186-01D360885CB5}" destId="{D75FA50E-70EA-4AA5-A9A6-2C5082DBA4F4}" srcOrd="0" destOrd="0" presId="urn:microsoft.com/office/officeart/2005/8/layout/hierarchy2"/>
    <dgm:cxn modelId="{35C4E54C-30FF-43A9-9208-1353A861FC2A}" type="presParOf" srcId="{8E8B054E-6FC0-44FB-A830-E407C3B857A2}" destId="{A889F327-4585-4164-9B49-102C43BA4C95}" srcOrd="7" destOrd="0" presId="urn:microsoft.com/office/officeart/2005/8/layout/hierarchy2"/>
    <dgm:cxn modelId="{A5BA0F25-90DA-47AB-8F80-4EC8FC96B63B}" type="presParOf" srcId="{A889F327-4585-4164-9B49-102C43BA4C95}" destId="{58F6097E-902C-4C69-A8A0-943A91181A8E}" srcOrd="0" destOrd="0" presId="urn:microsoft.com/office/officeart/2005/8/layout/hierarchy2"/>
    <dgm:cxn modelId="{7353F72F-FCD0-4F50-9963-CF1A5C731CE4}" type="presParOf" srcId="{A889F327-4585-4164-9B49-102C43BA4C95}" destId="{A27C1B7D-21B4-4A6A-BF0D-135348D8CB39}" srcOrd="1" destOrd="0" presId="urn:microsoft.com/office/officeart/2005/8/layout/hierarchy2"/>
    <dgm:cxn modelId="{A8C2152D-3245-4423-B6A9-03783040C5CA}" type="presParOf" srcId="{8E8B054E-6FC0-44FB-A830-E407C3B857A2}" destId="{CD7C9A65-9F55-46AB-A554-3D97A9C5C875}" srcOrd="8" destOrd="0" presId="urn:microsoft.com/office/officeart/2005/8/layout/hierarchy2"/>
    <dgm:cxn modelId="{B6B7D352-CCFD-4FA3-AD89-186E61F68BF3}" type="presParOf" srcId="{CD7C9A65-9F55-46AB-A554-3D97A9C5C875}" destId="{9A32FF30-C844-48B3-B9C2-8AFFAFAE6FFC}" srcOrd="0" destOrd="0" presId="urn:microsoft.com/office/officeart/2005/8/layout/hierarchy2"/>
    <dgm:cxn modelId="{14701848-F06B-4A98-8BDD-220AE615B7C0}" type="presParOf" srcId="{8E8B054E-6FC0-44FB-A830-E407C3B857A2}" destId="{6E609C05-CEF7-451D-B096-A5E3B96B9C8C}" srcOrd="9" destOrd="0" presId="urn:microsoft.com/office/officeart/2005/8/layout/hierarchy2"/>
    <dgm:cxn modelId="{07AAC741-EB14-4229-B83D-F07B1EEE01B8}" type="presParOf" srcId="{6E609C05-CEF7-451D-B096-A5E3B96B9C8C}" destId="{B1F0605F-FB11-4DA0-A70D-3DE1E93A31FC}" srcOrd="0" destOrd="0" presId="urn:microsoft.com/office/officeart/2005/8/layout/hierarchy2"/>
    <dgm:cxn modelId="{8309E487-25F5-47B7-9533-F00DD817911F}" type="presParOf" srcId="{6E609C05-CEF7-451D-B096-A5E3B96B9C8C}" destId="{C0724B92-1142-4109-9566-5967DDAF484C}" srcOrd="1" destOrd="0" presId="urn:microsoft.com/office/officeart/2005/8/layout/hierarchy2"/>
    <dgm:cxn modelId="{6D51846F-90DC-4A78-AD25-045B2E69653A}" type="presParOf" srcId="{8E8B054E-6FC0-44FB-A830-E407C3B857A2}" destId="{90ABF408-11B2-4E01-A963-E76BDEBF968B}" srcOrd="10" destOrd="0" presId="urn:microsoft.com/office/officeart/2005/8/layout/hierarchy2"/>
    <dgm:cxn modelId="{8B29641F-4FB8-4529-AD7B-BA40BF90CFA2}" type="presParOf" srcId="{90ABF408-11B2-4E01-A963-E76BDEBF968B}" destId="{3867291A-FFBB-4B84-9CA9-3D7CD71F3C26}" srcOrd="0" destOrd="0" presId="urn:microsoft.com/office/officeart/2005/8/layout/hierarchy2"/>
    <dgm:cxn modelId="{A730A66F-FC2D-4F3E-8742-31880479F6AE}" type="presParOf" srcId="{8E8B054E-6FC0-44FB-A830-E407C3B857A2}" destId="{02BA2EE8-8E52-4C32-80D8-D9AE12DB7759}" srcOrd="11" destOrd="0" presId="urn:microsoft.com/office/officeart/2005/8/layout/hierarchy2"/>
    <dgm:cxn modelId="{B90ADF66-9737-49EE-9051-89E77A1D4961}" type="presParOf" srcId="{02BA2EE8-8E52-4C32-80D8-D9AE12DB7759}" destId="{44303677-ABB3-4468-918D-1562A1C51667}" srcOrd="0" destOrd="0" presId="urn:microsoft.com/office/officeart/2005/8/layout/hierarchy2"/>
    <dgm:cxn modelId="{6185CCCF-F85E-4BA8-94D0-D321DD3CE2CC}" type="presParOf" srcId="{02BA2EE8-8E52-4C32-80D8-D9AE12DB7759}" destId="{120001A7-1AB1-4329-A91F-71B6D0146C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995CE2-67B6-459F-A5A7-660341567DEE}"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ZA"/>
        </a:p>
      </dgm:t>
    </dgm:pt>
    <dgm:pt modelId="{CF1E3129-1795-478D-9038-4525D3BEC42F}">
      <dgm:prSet phldrT="[Text]" custT="1"/>
      <dgm:spPr>
        <a:xfrm>
          <a:off x="30905" y="103532"/>
          <a:ext cx="1369107" cy="1292749"/>
        </a:xfrm>
        <a:prstGeom prst="rect">
          <a:avLst/>
        </a:prstGeom>
        <a:noFill/>
        <a:ln>
          <a:noFill/>
        </a:ln>
        <a:effectLst/>
      </dgm:spPr>
      <dgm:t>
        <a:bodyPr/>
        <a:lstStyle/>
        <a:p>
          <a:pPr>
            <a:buNone/>
          </a:pPr>
          <a:r>
            <a:rPr lang="en-ZA" sz="1400" b="0" dirty="0">
              <a:solidFill>
                <a:sysClr val="windowText" lastClr="000000"/>
              </a:solidFill>
              <a:latin typeface="+mj-lt"/>
              <a:ea typeface="+mn-ea"/>
              <a:cs typeface="+mn-cs"/>
            </a:rPr>
            <a:t>What is it?</a:t>
          </a:r>
        </a:p>
      </dgm:t>
    </dgm:pt>
    <dgm:pt modelId="{C4A68643-5D02-460F-85E8-FC9756F1635B}" type="parTrans" cxnId="{D6004952-E20C-4CB8-845A-D94998B8083C}">
      <dgm:prSet/>
      <dgm:spPr/>
      <dgm:t>
        <a:bodyPr/>
        <a:lstStyle/>
        <a:p>
          <a:endParaRPr lang="en-ZA" sz="1400">
            <a:solidFill>
              <a:schemeClr val="tx1"/>
            </a:solidFill>
            <a:latin typeface="+mj-lt"/>
          </a:endParaRPr>
        </a:p>
      </dgm:t>
    </dgm:pt>
    <dgm:pt modelId="{CB398D72-5BE8-4227-9CB3-B038781B5532}" type="sibTrans" cxnId="{D6004952-E20C-4CB8-845A-D94998B8083C}">
      <dgm:prSet/>
      <dgm:spPr/>
      <dgm:t>
        <a:bodyPr/>
        <a:lstStyle/>
        <a:p>
          <a:endParaRPr lang="en-ZA" sz="1400">
            <a:solidFill>
              <a:schemeClr val="tx1"/>
            </a:solidFill>
            <a:latin typeface="+mj-lt"/>
          </a:endParaRPr>
        </a:p>
      </dgm:t>
    </dgm:pt>
    <dgm:pt modelId="{79377C8B-A8A2-4B3A-A5B7-314DDFEC82B1}">
      <dgm:prSet phldrT="[Text]" custT="1"/>
      <dgm:spPr>
        <a:xfrm>
          <a:off x="1806623" y="180533"/>
          <a:ext cx="5816431" cy="1454343"/>
        </a:xfrm>
        <a:prstGeom prst="rect">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Char char="•"/>
          </a:pPr>
          <a:r>
            <a:rPr lang="en-ZA" sz="1400" dirty="0">
              <a:solidFill>
                <a:sysClr val="windowText" lastClr="000000"/>
              </a:solidFill>
              <a:latin typeface="+mj-lt"/>
              <a:ea typeface="+mn-ea"/>
              <a:cs typeface="+mn-cs"/>
            </a:rPr>
            <a:t>It is a formal internal review process for resolving disputes between taxpayer and SARS about SARS’ assessment of your tax liability. </a:t>
          </a:r>
        </a:p>
      </dgm:t>
    </dgm:pt>
    <dgm:pt modelId="{E52A7B77-1F29-4860-A36C-BB93C2CFE3EE}" type="parTrans" cxnId="{F5A65055-FF40-4129-A7C9-D3A501D0718C}">
      <dgm:prSet/>
      <dgm:spPr/>
      <dgm:t>
        <a:bodyPr/>
        <a:lstStyle/>
        <a:p>
          <a:endParaRPr lang="en-ZA" sz="1400">
            <a:solidFill>
              <a:schemeClr val="tx1"/>
            </a:solidFill>
            <a:latin typeface="+mj-lt"/>
          </a:endParaRPr>
        </a:p>
      </dgm:t>
    </dgm:pt>
    <dgm:pt modelId="{5075D34A-9640-4C2F-A6A5-CC0D090A0758}" type="sibTrans" cxnId="{F5A65055-FF40-4129-A7C9-D3A501D0718C}">
      <dgm:prSet/>
      <dgm:spPr/>
      <dgm:t>
        <a:bodyPr/>
        <a:lstStyle/>
        <a:p>
          <a:endParaRPr lang="en-ZA" sz="1400">
            <a:solidFill>
              <a:schemeClr val="tx1"/>
            </a:solidFill>
            <a:latin typeface="+mj-lt"/>
          </a:endParaRPr>
        </a:p>
      </dgm:t>
    </dgm:pt>
    <dgm:pt modelId="{DDCF0FC7-7724-4B45-9C7F-992B8115DF13}">
      <dgm:prSet phldrT="[Text]" custT="1"/>
      <dgm:spPr>
        <a:xfrm>
          <a:off x="0" y="2600585"/>
          <a:ext cx="1294775" cy="1226401"/>
        </a:xfrm>
        <a:prstGeom prst="rect">
          <a:avLst/>
        </a:prstGeom>
        <a:noFill/>
        <a:ln>
          <a:noFill/>
        </a:ln>
        <a:effectLst/>
      </dgm:spPr>
      <dgm:t>
        <a:bodyPr/>
        <a:lstStyle/>
        <a:p>
          <a:pPr>
            <a:buNone/>
          </a:pPr>
          <a:r>
            <a:rPr lang="en-ZA" sz="1400" b="0" dirty="0">
              <a:solidFill>
                <a:sysClr val="windowText" lastClr="000000"/>
              </a:solidFill>
              <a:latin typeface="+mj-lt"/>
              <a:ea typeface="+mn-ea"/>
              <a:cs typeface="+mn-cs"/>
            </a:rPr>
            <a:t>Note</a:t>
          </a:r>
        </a:p>
      </dgm:t>
    </dgm:pt>
    <dgm:pt modelId="{4D3FE889-7941-4949-A95A-C34339B125B6}" type="parTrans" cxnId="{30F82056-AAB3-47CF-BE73-3CDC16B450DD}">
      <dgm:prSet/>
      <dgm:spPr/>
      <dgm:t>
        <a:bodyPr/>
        <a:lstStyle/>
        <a:p>
          <a:endParaRPr lang="en-ZA" sz="1400">
            <a:solidFill>
              <a:schemeClr val="tx1"/>
            </a:solidFill>
            <a:latin typeface="+mj-lt"/>
          </a:endParaRPr>
        </a:p>
      </dgm:t>
    </dgm:pt>
    <dgm:pt modelId="{5695A68B-A99D-47A5-89FE-2BFD4C09922D}" type="sibTrans" cxnId="{30F82056-AAB3-47CF-BE73-3CDC16B450DD}">
      <dgm:prSet/>
      <dgm:spPr/>
      <dgm:t>
        <a:bodyPr/>
        <a:lstStyle/>
        <a:p>
          <a:endParaRPr lang="en-ZA" sz="1400">
            <a:solidFill>
              <a:schemeClr val="tx1"/>
            </a:solidFill>
            <a:latin typeface="+mj-lt"/>
          </a:endParaRPr>
        </a:p>
      </dgm:t>
    </dgm:pt>
    <dgm:pt modelId="{F54DE571-DE65-4DDB-A269-FE1ADFDEE8DD}">
      <dgm:prSet phldrT="[Text]" custT="1"/>
      <dgm:spPr>
        <a:xfrm>
          <a:off x="1737513" y="1819036"/>
          <a:ext cx="5886051" cy="2684139"/>
        </a:xfrm>
        <a:prstGeom prst="rect">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Char char="•"/>
          </a:pPr>
          <a:r>
            <a:rPr lang="en-GB" sz="1400" b="0" i="0" dirty="0">
              <a:solidFill>
                <a:sysClr val="windowText" lastClr="000000"/>
              </a:solidFill>
              <a:latin typeface="+mj-lt"/>
              <a:ea typeface="+mn-ea"/>
              <a:cs typeface="+mn-cs"/>
            </a:rPr>
            <a:t>You have the right to object to such an assessment.</a:t>
          </a:r>
          <a:endParaRPr lang="en-ZA" sz="1400" dirty="0">
            <a:solidFill>
              <a:sysClr val="windowText" lastClr="000000"/>
            </a:solidFill>
            <a:latin typeface="+mj-lt"/>
            <a:ea typeface="+mn-ea"/>
            <a:cs typeface="+mn-cs"/>
          </a:endParaRPr>
        </a:p>
      </dgm:t>
    </dgm:pt>
    <dgm:pt modelId="{F3D8F8B3-FD42-4F35-A922-C7B20B6917E5}" type="parTrans" cxnId="{265AF7A6-7C0E-40D9-A45B-55A68A7F6C39}">
      <dgm:prSet/>
      <dgm:spPr/>
      <dgm:t>
        <a:bodyPr/>
        <a:lstStyle/>
        <a:p>
          <a:endParaRPr lang="en-ZA" sz="1400">
            <a:solidFill>
              <a:schemeClr val="tx1"/>
            </a:solidFill>
            <a:latin typeface="+mj-lt"/>
          </a:endParaRPr>
        </a:p>
      </dgm:t>
    </dgm:pt>
    <dgm:pt modelId="{DFD80C03-8B80-4400-BCBB-A8BFE6F45845}" type="sibTrans" cxnId="{265AF7A6-7C0E-40D9-A45B-55A68A7F6C39}">
      <dgm:prSet/>
      <dgm:spPr/>
      <dgm:t>
        <a:bodyPr/>
        <a:lstStyle/>
        <a:p>
          <a:endParaRPr lang="en-ZA" sz="1400">
            <a:solidFill>
              <a:schemeClr val="tx1"/>
            </a:solidFill>
            <a:latin typeface="+mj-lt"/>
          </a:endParaRPr>
        </a:p>
      </dgm:t>
    </dgm:pt>
    <dgm:pt modelId="{B8A94228-41C3-4A5F-A117-B057D7BACCC7}">
      <dgm:prSet phldrT="[Text]" custT="1"/>
      <dgm:spPr>
        <a:xfrm>
          <a:off x="1737513" y="1819036"/>
          <a:ext cx="5886051" cy="2684139"/>
        </a:xfrm>
        <a:prstGeom prst="rect">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90000"/>
            </a:lnSpc>
            <a:buChar char="•"/>
          </a:pPr>
          <a:endParaRPr lang="en-ZA" sz="1400" dirty="0">
            <a:solidFill>
              <a:sysClr val="windowText" lastClr="000000"/>
            </a:solidFill>
            <a:latin typeface="+mj-lt"/>
            <a:ea typeface="+mn-ea"/>
            <a:cs typeface="+mn-cs"/>
          </a:endParaRPr>
        </a:p>
      </dgm:t>
    </dgm:pt>
    <dgm:pt modelId="{A3F309C5-2A26-4230-8FE7-517BCC87994B}" type="parTrans" cxnId="{AEE2D4F7-9004-4904-8818-E116BD7601EC}">
      <dgm:prSet/>
      <dgm:spPr/>
      <dgm:t>
        <a:bodyPr/>
        <a:lstStyle/>
        <a:p>
          <a:endParaRPr lang="en-ZA" sz="1400">
            <a:solidFill>
              <a:schemeClr val="tx1"/>
            </a:solidFill>
            <a:latin typeface="+mj-lt"/>
          </a:endParaRPr>
        </a:p>
      </dgm:t>
    </dgm:pt>
    <dgm:pt modelId="{C08281D4-2050-462A-A913-5A3143791366}" type="sibTrans" cxnId="{AEE2D4F7-9004-4904-8818-E116BD7601EC}">
      <dgm:prSet/>
      <dgm:spPr/>
      <dgm:t>
        <a:bodyPr/>
        <a:lstStyle/>
        <a:p>
          <a:endParaRPr lang="en-ZA" sz="1400">
            <a:solidFill>
              <a:schemeClr val="tx1"/>
            </a:solidFill>
            <a:latin typeface="+mj-lt"/>
          </a:endParaRPr>
        </a:p>
      </dgm:t>
    </dgm:pt>
    <dgm:pt modelId="{CCFEDACE-18A6-4F20-BC07-AC980CEF63B8}">
      <dgm:prSet phldrT="[Text]" custT="1"/>
      <dgm:spPr>
        <a:xfrm>
          <a:off x="1737513" y="1819036"/>
          <a:ext cx="5886051" cy="2684139"/>
        </a:xfrm>
        <a:prstGeom prst="rect">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Char char="•"/>
          </a:pPr>
          <a:r>
            <a:rPr lang="en-GB" sz="1400" b="0" i="0" dirty="0">
              <a:solidFill>
                <a:sysClr val="windowText" lastClr="000000"/>
              </a:solidFill>
              <a:effectLst/>
              <a:latin typeface="+mj-lt"/>
              <a:ea typeface="+mn-ea"/>
              <a:cs typeface="+mn-cs"/>
            </a:rPr>
            <a:t>You do not have the right to object to a self-assessment like, Value-Added Tax (VAT) and  Pay-As-You-Earn (PAYE), where no assessment has been raised by SARS.</a:t>
          </a:r>
          <a:endParaRPr lang="en-ZA" sz="1400" dirty="0">
            <a:solidFill>
              <a:sysClr val="windowText" lastClr="000000"/>
            </a:solidFill>
            <a:latin typeface="+mj-lt"/>
            <a:ea typeface="+mn-ea"/>
            <a:cs typeface="+mn-cs"/>
          </a:endParaRPr>
        </a:p>
      </dgm:t>
    </dgm:pt>
    <dgm:pt modelId="{D065C0CD-4652-4194-8431-0EAC96DD88DF}" type="parTrans" cxnId="{087B3F7A-BAA2-49AF-9E4F-04B35AE2E440}">
      <dgm:prSet/>
      <dgm:spPr/>
      <dgm:t>
        <a:bodyPr/>
        <a:lstStyle/>
        <a:p>
          <a:endParaRPr lang="en-ZA" sz="1400">
            <a:solidFill>
              <a:schemeClr val="tx1"/>
            </a:solidFill>
            <a:latin typeface="+mj-lt"/>
          </a:endParaRPr>
        </a:p>
      </dgm:t>
    </dgm:pt>
    <dgm:pt modelId="{524697B0-84C6-45D2-9974-F88CF47300B5}" type="sibTrans" cxnId="{087B3F7A-BAA2-49AF-9E4F-04B35AE2E440}">
      <dgm:prSet/>
      <dgm:spPr/>
      <dgm:t>
        <a:bodyPr/>
        <a:lstStyle/>
        <a:p>
          <a:endParaRPr lang="en-ZA" sz="1400">
            <a:solidFill>
              <a:schemeClr val="tx1"/>
            </a:solidFill>
            <a:latin typeface="+mj-lt"/>
          </a:endParaRPr>
        </a:p>
      </dgm:t>
    </dgm:pt>
    <dgm:pt modelId="{79B51317-8EFA-4C49-AFBE-76E946AE537C}" type="pres">
      <dgm:prSet presAssocID="{D4995CE2-67B6-459F-A5A7-660341567DEE}" presName="Name0" presStyleCnt="0">
        <dgm:presLayoutVars>
          <dgm:dir/>
          <dgm:animLvl val="lvl"/>
          <dgm:resizeHandles val="exact"/>
        </dgm:presLayoutVars>
      </dgm:prSet>
      <dgm:spPr/>
    </dgm:pt>
    <dgm:pt modelId="{5AA81C91-658E-47F3-AF94-6E889DF0A0E5}" type="pres">
      <dgm:prSet presAssocID="{CF1E3129-1795-478D-9038-4525D3BEC42F}" presName="linNode" presStyleCnt="0"/>
      <dgm:spPr/>
    </dgm:pt>
    <dgm:pt modelId="{F814BBA7-B91A-4684-A8BA-7EFEC5880CA4}" type="pres">
      <dgm:prSet presAssocID="{CF1E3129-1795-478D-9038-4525D3BEC42F}" presName="parTx" presStyleLbl="revTx" presStyleIdx="0" presStyleCnt="2" custScaleX="1280501" custScaleY="105410" custLinFactNeighborX="-5629" custLinFactNeighborY="14253">
        <dgm:presLayoutVars>
          <dgm:chMax val="1"/>
          <dgm:bulletEnabled val="1"/>
        </dgm:presLayoutVars>
      </dgm:prSet>
      <dgm:spPr/>
    </dgm:pt>
    <dgm:pt modelId="{F87C21FC-F497-4BD2-A3B2-9F70A14C2EEE}" type="pres">
      <dgm:prSet presAssocID="{CF1E3129-1795-478D-9038-4525D3BEC42F}" presName="bracket" presStyleLbl="parChTrans1D1" presStyleIdx="0" presStyleCnt="2" custScaleX="2000000" custScaleY="105410" custLinFactX="-5715" custLinFactNeighborX="-100000" custLinFactNeighborY="11701"/>
      <dgm:spPr>
        <a:xfrm>
          <a:off x="1360536" y="165287"/>
          <a:ext cx="427678" cy="1454343"/>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gm:spPr>
    </dgm:pt>
    <dgm:pt modelId="{901EC9E0-F044-4DF9-A218-2FF0F0FA9D60}" type="pres">
      <dgm:prSet presAssocID="{CF1E3129-1795-478D-9038-4525D3BEC42F}" presName="spH" presStyleCnt="0"/>
      <dgm:spPr/>
    </dgm:pt>
    <dgm:pt modelId="{96FB4C70-0A80-44AD-8710-E65FE5DA01CA}" type="pres">
      <dgm:prSet presAssocID="{CF1E3129-1795-478D-9038-4525D3BEC42F}" presName="desTx" presStyleLbl="node1" presStyleIdx="0" presStyleCnt="2" custScaleX="2000000" custScaleY="105410" custLinFactNeighborX="924" custLinFactNeighborY="12806">
        <dgm:presLayoutVars>
          <dgm:bulletEnabled val="1"/>
        </dgm:presLayoutVars>
      </dgm:prSet>
      <dgm:spPr/>
    </dgm:pt>
    <dgm:pt modelId="{97FE3291-9366-44D3-9052-B4F1486DDF22}" type="pres">
      <dgm:prSet presAssocID="{CB398D72-5BE8-4227-9CB3-B038781B5532}" presName="spV" presStyleCnt="0"/>
      <dgm:spPr/>
    </dgm:pt>
    <dgm:pt modelId="{808F372E-A449-403A-9152-A993B271F760}" type="pres">
      <dgm:prSet presAssocID="{DDCF0FC7-7724-4B45-9C7F-992B8115DF13}" presName="linNode" presStyleCnt="0"/>
      <dgm:spPr/>
    </dgm:pt>
    <dgm:pt modelId="{325EA70F-78DD-4B54-A3C9-F9CA695EA8C8}" type="pres">
      <dgm:prSet presAssocID="{DDCF0FC7-7724-4B45-9C7F-992B8115DF13}" presName="parTx" presStyleLbl="revTx" presStyleIdx="1" presStyleCnt="2" custScaleX="1196656" custLinFactNeighborX="-5564" custLinFactNeighborY="26927">
        <dgm:presLayoutVars>
          <dgm:chMax val="1"/>
          <dgm:bulletEnabled val="1"/>
        </dgm:presLayoutVars>
      </dgm:prSet>
      <dgm:spPr/>
    </dgm:pt>
    <dgm:pt modelId="{470A4802-5788-4972-BF58-F01ED279914B}" type="pres">
      <dgm:prSet presAssocID="{DDCF0FC7-7724-4B45-9C7F-992B8115DF13}" presName="bracket" presStyleLbl="parChTrans1D1" presStyleIdx="1" presStyleCnt="2" custScaleX="2000000" custScaleY="92588" custLinFactNeighborX="-63711" custLinFactNeighborY="19837"/>
      <dgm:spPr>
        <a:xfrm>
          <a:off x="1282844" y="1685023"/>
          <a:ext cx="432797" cy="2818152"/>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gm:spPr>
    </dgm:pt>
    <dgm:pt modelId="{12DC3609-BDCE-460A-8A39-0712707FC5CD}" type="pres">
      <dgm:prSet presAssocID="{DDCF0FC7-7724-4B45-9C7F-992B8115DF13}" presName="spH" presStyleCnt="0"/>
      <dgm:spPr/>
    </dgm:pt>
    <dgm:pt modelId="{B00B21BD-35DE-4EF0-85BF-7C9DE5049C97}" type="pres">
      <dgm:prSet presAssocID="{DDCF0FC7-7724-4B45-9C7F-992B8115DF13}" presName="desTx" presStyleLbl="node1" presStyleIdx="1" presStyleCnt="2" custScaleX="1922646" custScaleY="89790" custLinFactNeighborX="13922" custLinFactNeighborY="21369">
        <dgm:presLayoutVars>
          <dgm:bulletEnabled val="1"/>
        </dgm:presLayoutVars>
      </dgm:prSet>
      <dgm:spPr/>
    </dgm:pt>
  </dgm:ptLst>
  <dgm:cxnLst>
    <dgm:cxn modelId="{1A0A2E2A-6F65-479B-BBE7-65B600A93288}" type="presOf" srcId="{B8A94228-41C3-4A5F-A117-B057D7BACCC7}" destId="{B00B21BD-35DE-4EF0-85BF-7C9DE5049C97}" srcOrd="0" destOrd="2" presId="urn:diagrams.loki3.com/BracketList"/>
    <dgm:cxn modelId="{D6004952-E20C-4CB8-845A-D94998B8083C}" srcId="{D4995CE2-67B6-459F-A5A7-660341567DEE}" destId="{CF1E3129-1795-478D-9038-4525D3BEC42F}" srcOrd="0" destOrd="0" parTransId="{C4A68643-5D02-460F-85E8-FC9756F1635B}" sibTransId="{CB398D72-5BE8-4227-9CB3-B038781B5532}"/>
    <dgm:cxn modelId="{DAED1E75-E73D-458D-9651-F2AAE168E973}" type="presOf" srcId="{DDCF0FC7-7724-4B45-9C7F-992B8115DF13}" destId="{325EA70F-78DD-4B54-A3C9-F9CA695EA8C8}" srcOrd="0" destOrd="0" presId="urn:diagrams.loki3.com/BracketList"/>
    <dgm:cxn modelId="{F5A65055-FF40-4129-A7C9-D3A501D0718C}" srcId="{CF1E3129-1795-478D-9038-4525D3BEC42F}" destId="{79377C8B-A8A2-4B3A-A5B7-314DDFEC82B1}" srcOrd="0" destOrd="0" parTransId="{E52A7B77-1F29-4860-A36C-BB93C2CFE3EE}" sibTransId="{5075D34A-9640-4C2F-A6A5-CC0D090A0758}"/>
    <dgm:cxn modelId="{30F82056-AAB3-47CF-BE73-3CDC16B450DD}" srcId="{D4995CE2-67B6-459F-A5A7-660341567DEE}" destId="{DDCF0FC7-7724-4B45-9C7F-992B8115DF13}" srcOrd="1" destOrd="0" parTransId="{4D3FE889-7941-4949-A95A-C34339B125B6}" sibTransId="{5695A68B-A99D-47A5-89FE-2BFD4C09922D}"/>
    <dgm:cxn modelId="{737AD957-6D1B-4CE3-B5E3-C152C3C2575A}" type="presOf" srcId="{CF1E3129-1795-478D-9038-4525D3BEC42F}" destId="{F814BBA7-B91A-4684-A8BA-7EFEC5880CA4}" srcOrd="0" destOrd="0" presId="urn:diagrams.loki3.com/BracketList"/>
    <dgm:cxn modelId="{087B3F7A-BAA2-49AF-9E4F-04B35AE2E440}" srcId="{DDCF0FC7-7724-4B45-9C7F-992B8115DF13}" destId="{CCFEDACE-18A6-4F20-BC07-AC980CEF63B8}" srcOrd="1" destOrd="0" parTransId="{D065C0CD-4652-4194-8431-0EAC96DD88DF}" sibTransId="{524697B0-84C6-45D2-9974-F88CF47300B5}"/>
    <dgm:cxn modelId="{9D9EDC5A-B5D2-4AAF-B4E0-DDA790C3F4D8}" type="presOf" srcId="{CCFEDACE-18A6-4F20-BC07-AC980CEF63B8}" destId="{B00B21BD-35DE-4EF0-85BF-7C9DE5049C97}" srcOrd="0" destOrd="1" presId="urn:diagrams.loki3.com/BracketList"/>
    <dgm:cxn modelId="{179EC48A-13A1-43EA-8F13-8614DDF8EC63}" type="presOf" srcId="{79377C8B-A8A2-4B3A-A5B7-314DDFEC82B1}" destId="{96FB4C70-0A80-44AD-8710-E65FE5DA01CA}" srcOrd="0" destOrd="0" presId="urn:diagrams.loki3.com/BracketList"/>
    <dgm:cxn modelId="{B7DCD18C-F26F-407E-B115-F40146B22F3C}" type="presOf" srcId="{F54DE571-DE65-4DDB-A269-FE1ADFDEE8DD}" destId="{B00B21BD-35DE-4EF0-85BF-7C9DE5049C97}" srcOrd="0" destOrd="0" presId="urn:diagrams.loki3.com/BracketList"/>
    <dgm:cxn modelId="{265AF7A6-7C0E-40D9-A45B-55A68A7F6C39}" srcId="{DDCF0FC7-7724-4B45-9C7F-992B8115DF13}" destId="{F54DE571-DE65-4DDB-A269-FE1ADFDEE8DD}" srcOrd="0" destOrd="0" parTransId="{F3D8F8B3-FD42-4F35-A922-C7B20B6917E5}" sibTransId="{DFD80C03-8B80-4400-BCBB-A8BFE6F45845}"/>
    <dgm:cxn modelId="{211357BF-6860-4A9B-B4CD-1AB33D737046}" type="presOf" srcId="{D4995CE2-67B6-459F-A5A7-660341567DEE}" destId="{79B51317-8EFA-4C49-AFBE-76E946AE537C}" srcOrd="0" destOrd="0" presId="urn:diagrams.loki3.com/BracketList"/>
    <dgm:cxn modelId="{AEE2D4F7-9004-4904-8818-E116BD7601EC}" srcId="{DDCF0FC7-7724-4B45-9C7F-992B8115DF13}" destId="{B8A94228-41C3-4A5F-A117-B057D7BACCC7}" srcOrd="2" destOrd="0" parTransId="{A3F309C5-2A26-4230-8FE7-517BCC87994B}" sibTransId="{C08281D4-2050-462A-A913-5A3143791366}"/>
    <dgm:cxn modelId="{2E925E42-0346-4568-92FA-76F19CA5FBD3}" type="presParOf" srcId="{79B51317-8EFA-4C49-AFBE-76E946AE537C}" destId="{5AA81C91-658E-47F3-AF94-6E889DF0A0E5}" srcOrd="0" destOrd="0" presId="urn:diagrams.loki3.com/BracketList"/>
    <dgm:cxn modelId="{3E8376FD-6FEB-404E-B9BE-D7B870A61D6B}" type="presParOf" srcId="{5AA81C91-658E-47F3-AF94-6E889DF0A0E5}" destId="{F814BBA7-B91A-4684-A8BA-7EFEC5880CA4}" srcOrd="0" destOrd="0" presId="urn:diagrams.loki3.com/BracketList"/>
    <dgm:cxn modelId="{D3E7BF0E-7892-4F6F-8EFA-25DEAD1621DC}" type="presParOf" srcId="{5AA81C91-658E-47F3-AF94-6E889DF0A0E5}" destId="{F87C21FC-F497-4BD2-A3B2-9F70A14C2EEE}" srcOrd="1" destOrd="0" presId="urn:diagrams.loki3.com/BracketList"/>
    <dgm:cxn modelId="{DDCEFFD8-FEB9-4AB3-A1E2-7D489444B1B8}" type="presParOf" srcId="{5AA81C91-658E-47F3-AF94-6E889DF0A0E5}" destId="{901EC9E0-F044-4DF9-A218-2FF0F0FA9D60}" srcOrd="2" destOrd="0" presId="urn:diagrams.loki3.com/BracketList"/>
    <dgm:cxn modelId="{060024E2-D3F1-4208-A3EA-DF0461233658}" type="presParOf" srcId="{5AA81C91-658E-47F3-AF94-6E889DF0A0E5}" destId="{96FB4C70-0A80-44AD-8710-E65FE5DA01CA}" srcOrd="3" destOrd="0" presId="urn:diagrams.loki3.com/BracketList"/>
    <dgm:cxn modelId="{4F8C7D31-A380-48A8-BBF1-4447A9228C46}" type="presParOf" srcId="{79B51317-8EFA-4C49-AFBE-76E946AE537C}" destId="{97FE3291-9366-44D3-9052-B4F1486DDF22}" srcOrd="1" destOrd="0" presId="urn:diagrams.loki3.com/BracketList"/>
    <dgm:cxn modelId="{0ED1587F-7FBF-4ABC-916A-B85F279D2B45}" type="presParOf" srcId="{79B51317-8EFA-4C49-AFBE-76E946AE537C}" destId="{808F372E-A449-403A-9152-A993B271F760}" srcOrd="2" destOrd="0" presId="urn:diagrams.loki3.com/BracketList"/>
    <dgm:cxn modelId="{A67B1E89-9216-4D08-830C-D7A088BD18CE}" type="presParOf" srcId="{808F372E-A449-403A-9152-A993B271F760}" destId="{325EA70F-78DD-4B54-A3C9-F9CA695EA8C8}" srcOrd="0" destOrd="0" presId="urn:diagrams.loki3.com/BracketList"/>
    <dgm:cxn modelId="{A19EB4A4-F3BD-4FB5-A82C-D6ADE7CC63D1}" type="presParOf" srcId="{808F372E-A449-403A-9152-A993B271F760}" destId="{470A4802-5788-4972-BF58-F01ED279914B}" srcOrd="1" destOrd="0" presId="urn:diagrams.loki3.com/BracketList"/>
    <dgm:cxn modelId="{1D02D02E-B956-4A58-91DE-948701BC7E3E}" type="presParOf" srcId="{808F372E-A449-403A-9152-A993B271F760}" destId="{12DC3609-BDCE-460A-8A39-0712707FC5CD}" srcOrd="2" destOrd="0" presId="urn:diagrams.loki3.com/BracketList"/>
    <dgm:cxn modelId="{8F070242-7F6E-4A88-86E3-DE437C4672BF}" type="presParOf" srcId="{808F372E-A449-403A-9152-A993B271F760}" destId="{B00B21BD-35DE-4EF0-85BF-7C9DE5049C9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7220C-A580-4A2B-9A4D-737D31CDDC9A}"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ZA"/>
        </a:p>
      </dgm:t>
    </dgm:pt>
    <dgm:pt modelId="{C864D48C-E14B-4E54-9BF0-41822205A5B8}">
      <dgm:prSet phldrT="[Text]" custT="1"/>
      <dgm:spPr>
        <a:xfrm>
          <a:off x="0" y="1579640"/>
          <a:ext cx="2045757" cy="1287000"/>
        </a:xfrm>
        <a:prstGeom prst="rect">
          <a:avLst/>
        </a:prstGeom>
        <a:noFill/>
        <a:ln>
          <a:noFill/>
        </a:ln>
        <a:effectLst/>
      </dgm:spPr>
      <dgm:t>
        <a:bodyPr/>
        <a:lstStyle/>
        <a:p>
          <a:pPr algn="ctr">
            <a:lnSpc>
              <a:spcPct val="150000"/>
            </a:lnSpc>
            <a:buNone/>
          </a:pPr>
          <a:r>
            <a:rPr lang="en-GB" sz="1400" b="0" i="0" dirty="0">
              <a:solidFill>
                <a:sysClr val="windowText" lastClr="000000"/>
              </a:solidFill>
              <a:latin typeface="+mj-lt"/>
              <a:ea typeface="+mn-ea"/>
              <a:cs typeface="+mn-cs"/>
            </a:rPr>
            <a:t>How do I lodge an objection?</a:t>
          </a:r>
          <a:r>
            <a:rPr lang="en-ZA" sz="1400" dirty="0">
              <a:solidFill>
                <a:sysClr val="windowText" lastClr="000000"/>
              </a:solidFill>
              <a:latin typeface="+mj-lt"/>
              <a:ea typeface="+mn-ea"/>
              <a:cs typeface="+mn-cs"/>
            </a:rPr>
            <a:t> </a:t>
          </a:r>
        </a:p>
      </dgm:t>
    </dgm:pt>
    <dgm:pt modelId="{F09E5525-5A14-4CC6-8166-DFF33B527875}" type="parTrans" cxnId="{E2A0C785-6C2F-46F1-AF79-47F6D9BEDA6A}">
      <dgm:prSet/>
      <dgm:spPr/>
      <dgm:t>
        <a:bodyPr/>
        <a:lstStyle/>
        <a:p>
          <a:endParaRPr lang="en-ZA">
            <a:solidFill>
              <a:schemeClr val="tx1"/>
            </a:solidFill>
          </a:endParaRPr>
        </a:p>
      </dgm:t>
    </dgm:pt>
    <dgm:pt modelId="{334A64AC-BE0F-48A0-AFAD-EFE62581BB9D}" type="sibTrans" cxnId="{E2A0C785-6C2F-46F1-AF79-47F6D9BEDA6A}">
      <dgm:prSet/>
      <dgm:spPr/>
      <dgm:t>
        <a:bodyPr/>
        <a:lstStyle/>
        <a:p>
          <a:endParaRPr lang="en-ZA">
            <a:solidFill>
              <a:schemeClr val="tx1"/>
            </a:solidFill>
          </a:endParaRPr>
        </a:p>
      </dgm:t>
    </dgm:pt>
    <dgm:pt modelId="{E70604D7-F393-491B-918E-E2C6B69F6525}">
      <dgm:prSet phldrT="[Text]" custT="1"/>
      <dgm:spPr>
        <a:xfrm>
          <a:off x="2618568" y="643766"/>
          <a:ext cx="5564459" cy="3222454"/>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None/>
          </a:pPr>
          <a:r>
            <a:rPr lang="en-GB" sz="1200" b="0" i="0" kern="1200" dirty="0">
              <a:solidFill>
                <a:sysClr val="windowText" lastClr="000000"/>
              </a:solidFill>
              <a:latin typeface="+mj-lt"/>
              <a:ea typeface="+mn-ea"/>
              <a:cs typeface="+mn-cs"/>
            </a:rPr>
            <a:t>A dispute management workflow process exists for </a:t>
          </a:r>
          <a:r>
            <a:rPr lang="en-GB" sz="1200" b="1" i="0" kern="1200" dirty="0">
              <a:solidFill>
                <a:sysClr val="windowText" lastClr="000000"/>
              </a:solidFill>
              <a:latin typeface="+mj-lt"/>
              <a:ea typeface="+mn-ea"/>
              <a:cs typeface="+mn-cs"/>
            </a:rPr>
            <a:t>CIT, PIT, PAYE and VAT .</a:t>
          </a:r>
          <a:r>
            <a:rPr lang="en-GB" sz="1200" b="0" i="0" kern="1200" dirty="0">
              <a:solidFill>
                <a:sysClr val="windowText" lastClr="000000"/>
              </a:solidFill>
              <a:latin typeface="+mj-lt"/>
              <a:ea typeface="+mn-ea"/>
              <a:cs typeface="+mn-cs"/>
            </a:rPr>
            <a:t>The dispute form to utilise is the Notice of Objection (DISP01), which can only be submitted as follows:</a:t>
          </a:r>
          <a:endParaRPr lang="en-ZA" sz="1200" kern="1200" dirty="0">
            <a:solidFill>
              <a:sysClr val="windowText" lastClr="000000"/>
            </a:solidFill>
            <a:latin typeface="+mj-lt"/>
            <a:ea typeface="+mn-ea"/>
            <a:cs typeface="+mn-cs"/>
          </a:endParaRPr>
        </a:p>
      </dgm:t>
    </dgm:pt>
    <dgm:pt modelId="{AA1AFCA7-DBC4-4678-AED0-5D6871C690F0}" type="parTrans" cxnId="{EA109369-495F-4109-90FD-C217EB3E243F}">
      <dgm:prSet/>
      <dgm:spPr/>
      <dgm:t>
        <a:bodyPr/>
        <a:lstStyle/>
        <a:p>
          <a:endParaRPr lang="en-ZA">
            <a:solidFill>
              <a:schemeClr val="tx1"/>
            </a:solidFill>
          </a:endParaRPr>
        </a:p>
      </dgm:t>
    </dgm:pt>
    <dgm:pt modelId="{A3577582-A6E5-490E-A07E-477F4A3D530D}" type="sibTrans" cxnId="{EA109369-495F-4109-90FD-C217EB3E243F}">
      <dgm:prSet/>
      <dgm:spPr/>
      <dgm:t>
        <a:bodyPr/>
        <a:lstStyle/>
        <a:p>
          <a:endParaRPr lang="en-ZA">
            <a:solidFill>
              <a:schemeClr val="tx1"/>
            </a:solidFill>
          </a:endParaRPr>
        </a:p>
      </dgm:t>
    </dgm:pt>
    <dgm:pt modelId="{CD2D0952-42EF-4156-8210-B0595D81DDC6}">
      <dgm:prSet phldrT="[Text]" custT="1"/>
      <dgm:spPr>
        <a:xfrm>
          <a:off x="2618568" y="643766"/>
          <a:ext cx="5564459" cy="3222454"/>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Font typeface="+mj-lt"/>
            <a:buAutoNum type="arabicParenR"/>
          </a:pPr>
          <a:r>
            <a:rPr lang="en-ZA" sz="1200" b="1" i="0" kern="1200" dirty="0">
              <a:solidFill>
                <a:schemeClr val="tx1"/>
              </a:solidFill>
              <a:latin typeface="+mj-lt"/>
              <a:ea typeface="+mn-ea"/>
              <a:cs typeface="+mn-cs"/>
            </a:rPr>
            <a:t>Via eFiling – (NB -</a:t>
          </a:r>
          <a:r>
            <a:rPr lang="en-GB" sz="1200" b="0" i="0" kern="1200" dirty="0">
              <a:solidFill>
                <a:schemeClr val="tx1"/>
              </a:solidFill>
              <a:latin typeface="+mj-lt"/>
              <a:ea typeface="+mn-ea"/>
              <a:cs typeface="+mn-cs"/>
            </a:rPr>
            <a:t>The DISP01 cannot </a:t>
          </a:r>
          <a:r>
            <a:rPr lang="en-GB" sz="1200" b="0" i="0" kern="1200" dirty="0">
              <a:solidFill>
                <a:sysClr val="windowText" lastClr="000000"/>
              </a:solidFill>
              <a:latin typeface="+mj-lt"/>
              <a:ea typeface="+mn-ea"/>
              <a:cs typeface="+mn-cs"/>
            </a:rPr>
            <a:t>be emailed or posted to SARS Only the electronic submission via eFiling is allowed</a:t>
          </a:r>
          <a:endParaRPr lang="en-ZA" sz="1200" b="1" kern="1200" dirty="0">
            <a:solidFill>
              <a:srgbClr val="FF0000"/>
            </a:solidFill>
            <a:latin typeface="+mj-lt"/>
            <a:ea typeface="+mn-ea"/>
            <a:cs typeface="+mn-cs"/>
          </a:endParaRPr>
        </a:p>
      </dgm:t>
    </dgm:pt>
    <dgm:pt modelId="{3627EFCB-157A-443A-AFE7-22DD1A6F2E4D}" type="parTrans" cxnId="{5B750F25-CC54-4126-B23F-15952A46E47B}">
      <dgm:prSet/>
      <dgm:spPr/>
      <dgm:t>
        <a:bodyPr/>
        <a:lstStyle/>
        <a:p>
          <a:endParaRPr lang="en-ZA">
            <a:solidFill>
              <a:schemeClr val="tx1"/>
            </a:solidFill>
          </a:endParaRPr>
        </a:p>
      </dgm:t>
    </dgm:pt>
    <dgm:pt modelId="{E531B836-D8EE-40FD-BA38-7425F613D8FB}" type="sibTrans" cxnId="{5B750F25-CC54-4126-B23F-15952A46E47B}">
      <dgm:prSet/>
      <dgm:spPr/>
      <dgm:t>
        <a:bodyPr/>
        <a:lstStyle/>
        <a:p>
          <a:endParaRPr lang="en-ZA">
            <a:solidFill>
              <a:schemeClr val="tx1"/>
            </a:solidFill>
          </a:endParaRPr>
        </a:p>
      </dgm:t>
    </dgm:pt>
    <dgm:pt modelId="{FCCA95F0-562D-4DB0-B766-CF5FF9EF0040}">
      <dgm:prSet custT="1"/>
      <dgm:spPr>
        <a:xfrm>
          <a:off x="2618568" y="643766"/>
          <a:ext cx="5564459" cy="3222454"/>
        </a:xfr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622300">
            <a:lnSpc>
              <a:spcPct val="150000"/>
            </a:lnSpc>
            <a:spcBef>
              <a:spcPct val="0"/>
            </a:spcBef>
            <a:spcAft>
              <a:spcPct val="15000"/>
            </a:spcAft>
            <a:buNone/>
          </a:pPr>
          <a:endParaRPr lang="en-GB" sz="1400" b="0" i="0" kern="1200" dirty="0">
            <a:solidFill>
              <a:sysClr val="windowText" lastClr="000000"/>
            </a:solidFill>
            <a:latin typeface="+mj-lt"/>
            <a:ea typeface="+mn-ea"/>
            <a:cs typeface="+mn-cs"/>
          </a:endParaRPr>
        </a:p>
      </dgm:t>
    </dgm:pt>
    <dgm:pt modelId="{30934C76-F03E-4FB2-B16F-61D10A9A4F77}" type="parTrans" cxnId="{F0665E7B-F1A6-483E-8B58-B772859480FD}">
      <dgm:prSet/>
      <dgm:spPr/>
      <dgm:t>
        <a:bodyPr/>
        <a:lstStyle/>
        <a:p>
          <a:endParaRPr lang="en-ZA"/>
        </a:p>
      </dgm:t>
    </dgm:pt>
    <dgm:pt modelId="{6467EE18-E74B-44CB-8B2A-5767BDC575F8}" type="sibTrans" cxnId="{F0665E7B-F1A6-483E-8B58-B772859480FD}">
      <dgm:prSet/>
      <dgm:spPr/>
      <dgm:t>
        <a:bodyPr/>
        <a:lstStyle/>
        <a:p>
          <a:endParaRPr lang="en-ZA"/>
        </a:p>
      </dgm:t>
    </dgm:pt>
    <dgm:pt modelId="{59B6845A-E274-41C0-93BA-C0DBF1DBB2C8}">
      <dgm:prSet custT="1"/>
      <dgm:spPr>
        <a:xfrm>
          <a:off x="2618568" y="643766"/>
          <a:ext cx="5564459" cy="3222454"/>
        </a:xfr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Font typeface="+mj-lt"/>
            <a:buAutoNum type="arabicParenR" startAt="2"/>
          </a:pPr>
          <a:r>
            <a:rPr lang="en-GB" sz="1200" b="1" i="0" kern="1200" dirty="0">
              <a:solidFill>
                <a:sysClr val="windowText" lastClr="000000"/>
              </a:solidFill>
              <a:latin typeface="Arial" panose="020B0604020202020204"/>
              <a:ea typeface="+mn-ea"/>
              <a:cs typeface="+mn-cs"/>
            </a:rPr>
            <a:t> </a:t>
          </a:r>
          <a:r>
            <a:rPr lang="en-US" sz="1200" b="0" i="0" kern="1200" dirty="0">
              <a:solidFill>
                <a:srgbClr val="333333"/>
              </a:solidFill>
              <a:effectLst/>
              <a:latin typeface="+mj-lt"/>
            </a:rPr>
            <a:t>At the nearest SARS branch (</a:t>
          </a:r>
          <a:r>
            <a:rPr lang="en-US" sz="1200" b="0" i="0" u="none" strike="noStrike" kern="1200" dirty="0">
              <a:solidFill>
                <a:srgbClr val="333333"/>
              </a:solidFill>
              <a:effectLst/>
              <a:latin typeface="+mj-lt"/>
              <a:hlinkClick xmlns:r="http://schemas.openxmlformats.org/officeDocument/2006/relationships" r:id="rId1"/>
            </a:rPr>
            <a:t>click here to make an appointment</a:t>
          </a:r>
          <a:r>
            <a:rPr lang="en-US" sz="1200" b="0" i="0" kern="1200" dirty="0">
              <a:solidFill>
                <a:srgbClr val="333333"/>
              </a:solidFill>
              <a:effectLst/>
              <a:latin typeface="+mj-lt"/>
            </a:rPr>
            <a:t>) - </a:t>
          </a:r>
          <a:r>
            <a:rPr lang="en-US" sz="1200" b="1" i="0" kern="1200" dirty="0">
              <a:solidFill>
                <a:sysClr val="windowText" lastClr="000000"/>
              </a:solidFill>
              <a:latin typeface="Arial" panose="020B0604020202020204"/>
              <a:ea typeface="+mn-ea"/>
              <a:cs typeface="+mn-cs"/>
            </a:rPr>
            <a:t>A manual process is prescribed for objections for specified PIT, CIT and VAT exceptions and Trusts.  The dispute form to utilise is the online </a:t>
          </a:r>
          <a:r>
            <a:rPr lang="en-US" sz="1200" b="0" i="0" u="none" strike="noStrike" kern="1200" dirty="0">
              <a:solidFill>
                <a:srgbClr val="333333"/>
              </a:solidFill>
              <a:effectLst/>
              <a:latin typeface="+mj-lt"/>
              <a:hlinkClick xmlns:r="http://schemas.openxmlformats.org/officeDocument/2006/relationships" r:id="rId2"/>
            </a:rPr>
            <a:t>Notice of Objection (ADR1)</a:t>
          </a:r>
          <a:r>
            <a:rPr lang="en-US" sz="1200" b="0" i="0" kern="1200" dirty="0">
              <a:solidFill>
                <a:srgbClr val="333333"/>
              </a:solidFill>
              <a:effectLst/>
              <a:latin typeface="+mj-lt"/>
            </a:rPr>
            <a:t>, </a:t>
          </a:r>
          <a:r>
            <a:rPr lang="en-US" sz="1200" b="1" i="0" kern="1200" dirty="0">
              <a:solidFill>
                <a:sysClr val="windowText" lastClr="000000"/>
              </a:solidFill>
              <a:latin typeface="Arial" panose="020B0604020202020204"/>
              <a:ea typeface="+mn-ea"/>
              <a:cs typeface="+mn-cs"/>
            </a:rPr>
            <a:t>which can be submitted:</a:t>
          </a:r>
          <a:endParaRPr lang="en-GB" sz="1200" b="1" i="0" kern="1200" dirty="0">
            <a:solidFill>
              <a:sysClr val="windowText" lastClr="000000"/>
            </a:solidFill>
            <a:latin typeface="Arial" panose="020B0604020202020204"/>
            <a:ea typeface="+mn-ea"/>
            <a:cs typeface="+mn-cs"/>
          </a:endParaRPr>
        </a:p>
      </dgm:t>
    </dgm:pt>
    <dgm:pt modelId="{E0BD898A-E462-4F06-AE5C-C260AA0F0D2C}" type="parTrans" cxnId="{8F0E2DC5-7153-4868-9664-0D8EA0EC2ABD}">
      <dgm:prSet/>
      <dgm:spPr/>
      <dgm:t>
        <a:bodyPr/>
        <a:lstStyle/>
        <a:p>
          <a:endParaRPr lang="en-ZA"/>
        </a:p>
      </dgm:t>
    </dgm:pt>
    <dgm:pt modelId="{FFCC0683-0419-4F38-BC3D-83CED3DFF620}" type="sibTrans" cxnId="{8F0E2DC5-7153-4868-9664-0D8EA0EC2ABD}">
      <dgm:prSet/>
      <dgm:spPr/>
      <dgm:t>
        <a:bodyPr/>
        <a:lstStyle/>
        <a:p>
          <a:endParaRPr lang="en-ZA"/>
        </a:p>
      </dgm:t>
    </dgm:pt>
    <dgm:pt modelId="{2E4FF46C-CDE1-4CB9-8FC3-BDEF6DF28216}">
      <dgm:prSet custT="1"/>
      <dgm:spPr>
        <a:xfrm>
          <a:off x="2618568" y="643766"/>
          <a:ext cx="5564459" cy="3222454"/>
        </a:xfr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Font typeface="Arial" panose="020B0604020202020204" pitchFamily="34" charset="0"/>
            <a:buChar char="•"/>
          </a:pPr>
          <a:r>
            <a:rPr lang="en-US" sz="1200" b="0" i="0" kern="1200" dirty="0">
              <a:solidFill>
                <a:srgbClr val="333333"/>
              </a:solidFill>
              <a:effectLst/>
              <a:latin typeface="+mj-lt"/>
            </a:rPr>
            <a:t>By email at contactus@sars.gov.za</a:t>
          </a:r>
          <a:endParaRPr lang="en-GB" sz="1200" b="1" i="0" kern="1200" dirty="0">
            <a:solidFill>
              <a:sysClr val="windowText" lastClr="000000"/>
            </a:solidFill>
            <a:latin typeface="Arial" panose="020B0604020202020204"/>
            <a:ea typeface="+mn-ea"/>
            <a:cs typeface="+mn-cs"/>
          </a:endParaRPr>
        </a:p>
      </dgm:t>
    </dgm:pt>
    <dgm:pt modelId="{2A46D82F-2AC3-445E-95A5-1D3EB99080D7}" type="parTrans" cxnId="{3FD385A4-18BA-4ECE-A850-24C52EE07CBC}">
      <dgm:prSet/>
      <dgm:spPr/>
      <dgm:t>
        <a:bodyPr/>
        <a:lstStyle/>
        <a:p>
          <a:endParaRPr lang="en-ZA"/>
        </a:p>
      </dgm:t>
    </dgm:pt>
    <dgm:pt modelId="{A0418476-B981-4E89-8D10-32BD9E3813F7}" type="sibTrans" cxnId="{3FD385A4-18BA-4ECE-A850-24C52EE07CBC}">
      <dgm:prSet/>
      <dgm:spPr/>
      <dgm:t>
        <a:bodyPr/>
        <a:lstStyle/>
        <a:p>
          <a:endParaRPr lang="en-ZA"/>
        </a:p>
      </dgm:t>
    </dgm:pt>
    <dgm:pt modelId="{4DADC1C8-457D-414C-8BE8-D9B19BA08C0E}">
      <dgm:prSet custT="1"/>
      <dgm:spPr>
        <a:xfrm>
          <a:off x="2618568" y="643766"/>
          <a:ext cx="5564459" cy="3222454"/>
        </a:xfr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Font typeface="Arial" panose="020B0604020202020204" pitchFamily="34" charset="0"/>
            <a:buNone/>
          </a:pPr>
          <a:r>
            <a:rPr lang="en-GB" sz="1200" b="1" i="0" kern="1200" dirty="0">
              <a:solidFill>
                <a:sysClr val="windowText" lastClr="000000"/>
              </a:solidFill>
              <a:latin typeface="Arial" panose="020B0604020202020204"/>
              <a:ea typeface="+mn-ea"/>
              <a:cs typeface="+mn-cs"/>
            </a:rPr>
            <a:t>Note: </a:t>
          </a:r>
          <a:r>
            <a:rPr lang="en-US" sz="1200" b="0" i="0" kern="1200" dirty="0">
              <a:solidFill>
                <a:srgbClr val="333333"/>
              </a:solidFill>
              <a:effectLst/>
              <a:latin typeface="+mj-lt"/>
            </a:rPr>
            <a:t>The </a:t>
          </a:r>
          <a:r>
            <a:rPr lang="en-US" sz="1200" b="0" i="0" u="none" strike="noStrike" kern="1200" dirty="0">
              <a:solidFill>
                <a:srgbClr val="333333"/>
              </a:solidFill>
              <a:effectLst/>
              <a:latin typeface="+mj-lt"/>
              <a:hlinkClick xmlns:r="http://schemas.openxmlformats.org/officeDocument/2006/relationships" r:id="rId2"/>
            </a:rPr>
            <a:t>ADR1</a:t>
          </a:r>
          <a:r>
            <a:rPr lang="en-US" sz="1200" b="0" i="0" kern="1200" dirty="0">
              <a:solidFill>
                <a:srgbClr val="333333"/>
              </a:solidFill>
              <a:effectLst/>
              <a:latin typeface="+mj-lt"/>
            </a:rPr>
            <a:t> cannot be submitted electronically via eFiling.  </a:t>
          </a:r>
          <a:endParaRPr lang="en-GB" sz="1200" b="0" i="0" kern="1200" dirty="0">
            <a:solidFill>
              <a:sysClr val="windowText" lastClr="000000"/>
            </a:solidFill>
            <a:latin typeface="Arial" panose="020B0604020202020204"/>
            <a:ea typeface="+mn-ea"/>
            <a:cs typeface="+mn-cs"/>
          </a:endParaRPr>
        </a:p>
      </dgm:t>
    </dgm:pt>
    <dgm:pt modelId="{7D898114-1EF1-44DE-8656-3B7F7EE55274}" type="parTrans" cxnId="{F344F621-2F6B-474E-A011-10B0FB07A7AA}">
      <dgm:prSet/>
      <dgm:spPr/>
      <dgm:t>
        <a:bodyPr/>
        <a:lstStyle/>
        <a:p>
          <a:endParaRPr lang="en-ZA"/>
        </a:p>
      </dgm:t>
    </dgm:pt>
    <dgm:pt modelId="{FA6AF494-2CF7-48E6-BDE2-64714E9DBCC4}" type="sibTrans" cxnId="{F344F621-2F6B-474E-A011-10B0FB07A7AA}">
      <dgm:prSet/>
      <dgm:spPr/>
      <dgm:t>
        <a:bodyPr/>
        <a:lstStyle/>
        <a:p>
          <a:endParaRPr lang="en-ZA"/>
        </a:p>
      </dgm:t>
    </dgm:pt>
    <dgm:pt modelId="{E84D7BD3-AC24-45E9-8DCB-A36CDD7915AB}">
      <dgm:prSet custT="1"/>
      <dgm:spPr/>
      <dgm:t>
        <a:bodyPr/>
        <a:lstStyle/>
        <a:p>
          <a:pPr marL="114300" lvl="1" indent="0" algn="just" defTabSz="533400">
            <a:lnSpc>
              <a:spcPct val="150000"/>
            </a:lnSpc>
            <a:spcBef>
              <a:spcPct val="0"/>
            </a:spcBef>
            <a:spcAft>
              <a:spcPct val="15000"/>
            </a:spcAft>
            <a:buFont typeface="Arial" panose="020B0604020202020204" pitchFamily="34" charset="0"/>
            <a:buNone/>
          </a:pPr>
          <a:endParaRPr lang="en-ZA" sz="1200" b="1" i="0" kern="1200" dirty="0">
            <a:solidFill>
              <a:sysClr val="windowText" lastClr="000000"/>
            </a:solidFill>
            <a:latin typeface="Arial" panose="020B0604020202020204"/>
            <a:ea typeface="+mn-ea"/>
            <a:cs typeface="+mn-cs"/>
          </a:endParaRPr>
        </a:p>
      </dgm:t>
    </dgm:pt>
    <dgm:pt modelId="{B57AEB82-0DBC-4F42-A550-5E16B6FB72C0}" type="parTrans" cxnId="{AA55CAD2-DBB6-4DA2-AEE6-F02AD3FAC3C6}">
      <dgm:prSet/>
      <dgm:spPr/>
      <dgm:t>
        <a:bodyPr/>
        <a:lstStyle/>
        <a:p>
          <a:endParaRPr lang="en-ZA"/>
        </a:p>
      </dgm:t>
    </dgm:pt>
    <dgm:pt modelId="{F42B283E-DE36-4182-99CD-04CA1DC33050}" type="sibTrans" cxnId="{AA55CAD2-DBB6-4DA2-AEE6-F02AD3FAC3C6}">
      <dgm:prSet/>
      <dgm:spPr/>
      <dgm:t>
        <a:bodyPr/>
        <a:lstStyle/>
        <a:p>
          <a:endParaRPr lang="en-ZA"/>
        </a:p>
      </dgm:t>
    </dgm:pt>
    <dgm:pt modelId="{7A6F7928-2C04-4513-8CCE-955E9D77BA8C}">
      <dgm:prSet custT="1"/>
      <dgm:spPr>
        <a:xfrm>
          <a:off x="2618568" y="643766"/>
          <a:ext cx="5564459" cy="3222454"/>
        </a:xfr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marL="114300" lvl="1" indent="0" algn="just" defTabSz="533400">
            <a:lnSpc>
              <a:spcPct val="150000"/>
            </a:lnSpc>
            <a:spcBef>
              <a:spcPct val="0"/>
            </a:spcBef>
            <a:spcAft>
              <a:spcPct val="15000"/>
            </a:spcAft>
            <a:buFont typeface="Arial" panose="020B0604020202020204" pitchFamily="34" charset="0"/>
            <a:buNone/>
          </a:pPr>
          <a:endParaRPr lang="en-GB" sz="1200" b="1" i="0" kern="1200" dirty="0">
            <a:solidFill>
              <a:sysClr val="windowText" lastClr="000000"/>
            </a:solidFill>
            <a:latin typeface="Arial" panose="020B0604020202020204"/>
            <a:ea typeface="+mn-ea"/>
            <a:cs typeface="+mn-cs"/>
          </a:endParaRPr>
        </a:p>
      </dgm:t>
    </dgm:pt>
    <dgm:pt modelId="{91553D6E-C04C-4CC0-A7F4-580309FB8972}" type="parTrans" cxnId="{4B3E3F99-9245-42CE-83A0-E41303C7822E}">
      <dgm:prSet/>
      <dgm:spPr/>
      <dgm:t>
        <a:bodyPr/>
        <a:lstStyle/>
        <a:p>
          <a:endParaRPr lang="en-ZA"/>
        </a:p>
      </dgm:t>
    </dgm:pt>
    <dgm:pt modelId="{627B1838-B67F-4777-B87A-3D23E71AFC3D}" type="sibTrans" cxnId="{4B3E3F99-9245-42CE-83A0-E41303C7822E}">
      <dgm:prSet/>
      <dgm:spPr/>
      <dgm:t>
        <a:bodyPr/>
        <a:lstStyle/>
        <a:p>
          <a:endParaRPr lang="en-ZA"/>
        </a:p>
      </dgm:t>
    </dgm:pt>
    <dgm:pt modelId="{D3E7EEC6-5689-4244-B600-641FC7F8D3D0}" type="pres">
      <dgm:prSet presAssocID="{1187220C-A580-4A2B-9A4D-737D31CDDC9A}" presName="Name0" presStyleCnt="0">
        <dgm:presLayoutVars>
          <dgm:dir/>
          <dgm:animLvl val="lvl"/>
          <dgm:resizeHandles val="exact"/>
        </dgm:presLayoutVars>
      </dgm:prSet>
      <dgm:spPr/>
    </dgm:pt>
    <dgm:pt modelId="{D53D4809-CA2D-403B-85B3-CCE66985CDEB}" type="pres">
      <dgm:prSet presAssocID="{C864D48C-E14B-4E54-9BF0-41822205A5B8}" presName="linNode" presStyleCnt="0"/>
      <dgm:spPr/>
    </dgm:pt>
    <dgm:pt modelId="{E6FEB6A1-5791-4AE4-90E8-E53C2A7CB544}" type="pres">
      <dgm:prSet presAssocID="{C864D48C-E14B-4E54-9BF0-41822205A5B8}" presName="parTx" presStyleLbl="revTx" presStyleIdx="0" presStyleCnt="1" custScaleX="100000">
        <dgm:presLayoutVars>
          <dgm:chMax val="1"/>
          <dgm:bulletEnabled val="1"/>
        </dgm:presLayoutVars>
      </dgm:prSet>
      <dgm:spPr/>
    </dgm:pt>
    <dgm:pt modelId="{CAE8CEEB-CC94-4D52-8A07-2A21DB16DB1C}" type="pres">
      <dgm:prSet presAssocID="{C864D48C-E14B-4E54-9BF0-41822205A5B8}" presName="bracket" presStyleLbl="parChTrans1D1" presStyleIdx="0" presStyleCnt="1"/>
      <dgm:spPr>
        <a:xfrm>
          <a:off x="2045756" y="614390"/>
          <a:ext cx="409151" cy="3217500"/>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gm:spPr>
    </dgm:pt>
    <dgm:pt modelId="{943B793B-0C70-4FFE-B3D9-8C1046234BCC}" type="pres">
      <dgm:prSet presAssocID="{C864D48C-E14B-4E54-9BF0-41822205A5B8}" presName="spH" presStyleCnt="0"/>
      <dgm:spPr/>
    </dgm:pt>
    <dgm:pt modelId="{D76FD8C3-89D3-4510-B4F9-A78C902900CC}" type="pres">
      <dgm:prSet presAssocID="{C864D48C-E14B-4E54-9BF0-41822205A5B8}" presName="desTx" presStyleLbl="node1" presStyleIdx="0" presStyleCnt="1" custScaleY="100154" custLinFactNeighborX="1" custLinFactNeighborY="990">
        <dgm:presLayoutVars>
          <dgm:bulletEnabled val="1"/>
        </dgm:presLayoutVars>
      </dgm:prSet>
      <dgm:spPr>
        <a:prstGeom prst="rect">
          <a:avLst/>
        </a:prstGeom>
      </dgm:spPr>
    </dgm:pt>
  </dgm:ptLst>
  <dgm:cxnLst>
    <dgm:cxn modelId="{F4648D0C-28E7-4A0E-B92E-F0B1B231DD55}" type="presOf" srcId="{C864D48C-E14B-4E54-9BF0-41822205A5B8}" destId="{E6FEB6A1-5791-4AE4-90E8-E53C2A7CB544}" srcOrd="0" destOrd="0" presId="urn:diagrams.loki3.com/BracketList"/>
    <dgm:cxn modelId="{BD20E90C-2BC9-400A-BCB3-5FCFD4E02FE9}" type="presOf" srcId="{59B6845A-E274-41C0-93BA-C0DBF1DBB2C8}" destId="{D76FD8C3-89D3-4510-B4F9-A78C902900CC}" srcOrd="0" destOrd="2" presId="urn:diagrams.loki3.com/BracketList"/>
    <dgm:cxn modelId="{76838E17-3B6C-4AF8-BFB7-07E90DDBEB42}" type="presOf" srcId="{7A6F7928-2C04-4513-8CCE-955E9D77BA8C}" destId="{D76FD8C3-89D3-4510-B4F9-A78C902900CC}" srcOrd="0" destOrd="4" presId="urn:diagrams.loki3.com/BracketList"/>
    <dgm:cxn modelId="{F344F621-2F6B-474E-A011-10B0FB07A7AA}" srcId="{C864D48C-E14B-4E54-9BF0-41822205A5B8}" destId="{4DADC1C8-457D-414C-8BE8-D9B19BA08C0E}" srcOrd="5" destOrd="0" parTransId="{7D898114-1EF1-44DE-8656-3B7F7EE55274}" sibTransId="{FA6AF494-2CF7-48E6-BDE2-64714E9DBCC4}"/>
    <dgm:cxn modelId="{5B750F25-CC54-4126-B23F-15952A46E47B}" srcId="{C864D48C-E14B-4E54-9BF0-41822205A5B8}" destId="{CD2D0952-42EF-4156-8210-B0595D81DDC6}" srcOrd="1" destOrd="0" parTransId="{3627EFCB-157A-443A-AFE7-22DD1A6F2E4D}" sibTransId="{E531B836-D8EE-40FD-BA38-7425F613D8FB}"/>
    <dgm:cxn modelId="{067CE92A-8A45-4005-B042-0891D37FE28A}" type="presOf" srcId="{E70604D7-F393-491B-918E-E2C6B69F6525}" destId="{D76FD8C3-89D3-4510-B4F9-A78C902900CC}" srcOrd="0" destOrd="0" presId="urn:diagrams.loki3.com/BracketList"/>
    <dgm:cxn modelId="{FDDE9D5D-EF62-42D7-B6A8-7711750F6948}" type="presOf" srcId="{1187220C-A580-4A2B-9A4D-737D31CDDC9A}" destId="{D3E7EEC6-5689-4244-B600-641FC7F8D3D0}" srcOrd="0" destOrd="0" presId="urn:diagrams.loki3.com/BracketList"/>
    <dgm:cxn modelId="{EA109369-495F-4109-90FD-C217EB3E243F}" srcId="{C864D48C-E14B-4E54-9BF0-41822205A5B8}" destId="{E70604D7-F393-491B-918E-E2C6B69F6525}" srcOrd="0" destOrd="0" parTransId="{AA1AFCA7-DBC4-4678-AED0-5D6871C690F0}" sibTransId="{A3577582-A6E5-490E-A07E-477F4A3D530D}"/>
    <dgm:cxn modelId="{EAB53F75-3E4A-4DCD-AF43-2D0FBA63ECF6}" type="presOf" srcId="{2E4FF46C-CDE1-4CB9-8FC3-BDEF6DF28216}" destId="{D76FD8C3-89D3-4510-B4F9-A78C902900CC}" srcOrd="0" destOrd="3" presId="urn:diagrams.loki3.com/BracketList"/>
    <dgm:cxn modelId="{F0665E7B-F1A6-483E-8B58-B772859480FD}" srcId="{C864D48C-E14B-4E54-9BF0-41822205A5B8}" destId="{FCCA95F0-562D-4DB0-B766-CF5FF9EF0040}" srcOrd="7" destOrd="0" parTransId="{30934C76-F03E-4FB2-B16F-61D10A9A4F77}" sibTransId="{6467EE18-E74B-44CB-8B2A-5767BDC575F8}"/>
    <dgm:cxn modelId="{E2A0C785-6C2F-46F1-AF79-47F6D9BEDA6A}" srcId="{1187220C-A580-4A2B-9A4D-737D31CDDC9A}" destId="{C864D48C-E14B-4E54-9BF0-41822205A5B8}" srcOrd="0" destOrd="0" parTransId="{F09E5525-5A14-4CC6-8166-DFF33B527875}" sibTransId="{334A64AC-BE0F-48A0-AFAD-EFE62581BB9D}"/>
    <dgm:cxn modelId="{4B3E3F99-9245-42CE-83A0-E41303C7822E}" srcId="{C864D48C-E14B-4E54-9BF0-41822205A5B8}" destId="{7A6F7928-2C04-4513-8CCE-955E9D77BA8C}" srcOrd="4" destOrd="0" parTransId="{91553D6E-C04C-4CC0-A7F4-580309FB8972}" sibTransId="{627B1838-B67F-4777-B87A-3D23E71AFC3D}"/>
    <dgm:cxn modelId="{D209129E-B8ED-4700-96E7-1F06BDAE033B}" type="presOf" srcId="{4DADC1C8-457D-414C-8BE8-D9B19BA08C0E}" destId="{D76FD8C3-89D3-4510-B4F9-A78C902900CC}" srcOrd="0" destOrd="5" presId="urn:diagrams.loki3.com/BracketList"/>
    <dgm:cxn modelId="{3FD385A4-18BA-4ECE-A850-24C52EE07CBC}" srcId="{C864D48C-E14B-4E54-9BF0-41822205A5B8}" destId="{2E4FF46C-CDE1-4CB9-8FC3-BDEF6DF28216}" srcOrd="3" destOrd="0" parTransId="{2A46D82F-2AC3-445E-95A5-1D3EB99080D7}" sibTransId="{A0418476-B981-4E89-8D10-32BD9E3813F7}"/>
    <dgm:cxn modelId="{C8508DA7-7CFB-4637-A109-6B816786F994}" type="presOf" srcId="{E84D7BD3-AC24-45E9-8DCB-A36CDD7915AB}" destId="{D76FD8C3-89D3-4510-B4F9-A78C902900CC}" srcOrd="0" destOrd="6" presId="urn:diagrams.loki3.com/BracketList"/>
    <dgm:cxn modelId="{8F0E2DC5-7153-4868-9664-0D8EA0EC2ABD}" srcId="{C864D48C-E14B-4E54-9BF0-41822205A5B8}" destId="{59B6845A-E274-41C0-93BA-C0DBF1DBB2C8}" srcOrd="2" destOrd="0" parTransId="{E0BD898A-E462-4F06-AE5C-C260AA0F0D2C}" sibTransId="{FFCC0683-0419-4F38-BC3D-83CED3DFF620}"/>
    <dgm:cxn modelId="{BDC3C5C6-46E9-4A00-99B3-B99F72F90524}" type="presOf" srcId="{CD2D0952-42EF-4156-8210-B0595D81DDC6}" destId="{D76FD8C3-89D3-4510-B4F9-A78C902900CC}" srcOrd="0" destOrd="1" presId="urn:diagrams.loki3.com/BracketList"/>
    <dgm:cxn modelId="{AA55CAD2-DBB6-4DA2-AEE6-F02AD3FAC3C6}" srcId="{C864D48C-E14B-4E54-9BF0-41822205A5B8}" destId="{E84D7BD3-AC24-45E9-8DCB-A36CDD7915AB}" srcOrd="6" destOrd="0" parTransId="{B57AEB82-0DBC-4F42-A550-5E16B6FB72C0}" sibTransId="{F42B283E-DE36-4182-99CD-04CA1DC33050}"/>
    <dgm:cxn modelId="{994C12E3-4657-4EE5-9FDC-A82833BCE34E}" type="presOf" srcId="{FCCA95F0-562D-4DB0-B766-CF5FF9EF0040}" destId="{D76FD8C3-89D3-4510-B4F9-A78C902900CC}" srcOrd="0" destOrd="7" presId="urn:diagrams.loki3.com/BracketList"/>
    <dgm:cxn modelId="{C010CAFA-2F6E-42AD-8226-D4D87C67197D}" type="presParOf" srcId="{D3E7EEC6-5689-4244-B600-641FC7F8D3D0}" destId="{D53D4809-CA2D-403B-85B3-CCE66985CDEB}" srcOrd="0" destOrd="0" presId="urn:diagrams.loki3.com/BracketList"/>
    <dgm:cxn modelId="{C24B43F4-7E37-4B57-8698-89B7D9FE064F}" type="presParOf" srcId="{D53D4809-CA2D-403B-85B3-CCE66985CDEB}" destId="{E6FEB6A1-5791-4AE4-90E8-E53C2A7CB544}" srcOrd="0" destOrd="0" presId="urn:diagrams.loki3.com/BracketList"/>
    <dgm:cxn modelId="{C2C005A6-F394-4789-A13C-AEA1BCB822DF}" type="presParOf" srcId="{D53D4809-CA2D-403B-85B3-CCE66985CDEB}" destId="{CAE8CEEB-CC94-4D52-8A07-2A21DB16DB1C}" srcOrd="1" destOrd="0" presId="urn:diagrams.loki3.com/BracketList"/>
    <dgm:cxn modelId="{6B7E54C6-F18B-4A77-992A-9EC396DC218F}" type="presParOf" srcId="{D53D4809-CA2D-403B-85B3-CCE66985CDEB}" destId="{943B793B-0C70-4FFE-B3D9-8C1046234BCC}" srcOrd="2" destOrd="0" presId="urn:diagrams.loki3.com/BracketList"/>
    <dgm:cxn modelId="{11F88490-3BC2-4FE8-A6C4-10B0480807DA}" type="presParOf" srcId="{D53D4809-CA2D-403B-85B3-CCE66985CDEB}" destId="{D76FD8C3-89D3-4510-B4F9-A78C902900C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2C85B0-0994-41F9-8E14-F396E6AC7CE6}" type="doc">
      <dgm:prSet loTypeId="urn:microsoft.com/office/officeart/2008/layout/LinedList" loCatId="list" qsTypeId="urn:microsoft.com/office/officeart/2005/8/quickstyle/simple1" qsCatId="simple" csTypeId="urn:microsoft.com/office/officeart/2005/8/colors/accent1_2" csCatId="accent1" phldr="1"/>
      <dgm:spPr/>
    </dgm:pt>
    <dgm:pt modelId="{74EA71CF-EDF8-46F7-81A5-23BB4DE6B4E5}">
      <dgm:prSet phldrT="[Text]" custT="1"/>
      <dgm:spPr>
        <a:xfrm>
          <a:off x="0" y="1375"/>
          <a:ext cx="8121356" cy="770409"/>
        </a:xfrm>
        <a:prstGeom prst="rect">
          <a:avLst/>
        </a:prstGeom>
        <a:solidFill>
          <a:srgbClr val="5B9BD5">
            <a:lumMod val="40000"/>
            <a:lumOff val="60000"/>
          </a:srgbClr>
        </a:solidFill>
        <a:ln>
          <a:noFill/>
        </a:ln>
        <a:effectLst/>
      </dgm:spPr>
      <dgm:t>
        <a:bodyPr/>
        <a:lstStyle/>
        <a:p>
          <a:pPr algn="just">
            <a:lnSpc>
              <a:spcPct val="150000"/>
            </a:lnSpc>
            <a:buNone/>
          </a:pPr>
          <a:r>
            <a:rPr lang="en-GB" sz="1400" b="0" i="0" dirty="0">
              <a:solidFill>
                <a:sysClr val="windowText" lastClr="000000"/>
              </a:solidFill>
              <a:effectLst/>
              <a:latin typeface="+mj-lt"/>
              <a:ea typeface="+mn-ea"/>
              <a:cs typeface="+mn-cs"/>
            </a:rPr>
            <a:t>The taxpayer must provide grounds (reasons) for the late submission.</a:t>
          </a:r>
          <a:r>
            <a:rPr lang="en-ZA" sz="1400" dirty="0">
              <a:solidFill>
                <a:sysClr val="windowText" lastClr="000000"/>
              </a:solidFill>
              <a:latin typeface="+mj-lt"/>
              <a:ea typeface="+mn-ea"/>
              <a:cs typeface="+mn-cs"/>
            </a:rPr>
            <a:t> </a:t>
          </a:r>
        </a:p>
      </dgm:t>
    </dgm:pt>
    <dgm:pt modelId="{0C08EB39-1A95-40E9-901B-D3649318735D}" type="parTrans" cxnId="{696C1823-C21B-4DD8-8B47-59B783052AA0}">
      <dgm:prSet/>
      <dgm:spPr/>
      <dgm:t>
        <a:bodyPr/>
        <a:lstStyle/>
        <a:p>
          <a:endParaRPr lang="en-ZA"/>
        </a:p>
      </dgm:t>
    </dgm:pt>
    <dgm:pt modelId="{E7A75782-BE93-4AF7-9A10-402030337092}" type="sibTrans" cxnId="{696C1823-C21B-4DD8-8B47-59B783052AA0}">
      <dgm:prSet/>
      <dgm:spPr/>
      <dgm:t>
        <a:bodyPr/>
        <a:lstStyle/>
        <a:p>
          <a:endParaRPr lang="en-ZA"/>
        </a:p>
      </dgm:t>
    </dgm:pt>
    <dgm:pt modelId="{095DB078-F5D4-4EA3-9243-E4F21A7E727A}">
      <dgm:prSet phldrT="[Text]" custT="1"/>
      <dgm:spPr>
        <a:xfrm>
          <a:off x="0" y="3875631"/>
          <a:ext cx="8121356" cy="770409"/>
        </a:xfrm>
        <a:prstGeom prst="rect">
          <a:avLst/>
        </a:prstGeom>
        <a:noFill/>
        <a:ln>
          <a:noFill/>
        </a:ln>
        <a:effectLst/>
      </dgm:spPr>
      <dgm:t>
        <a:bodyPr/>
        <a:lstStyle/>
        <a:p>
          <a:pPr algn="just">
            <a:lnSpc>
              <a:spcPct val="150000"/>
            </a:lnSpc>
            <a:buNone/>
          </a:pPr>
          <a:r>
            <a:rPr lang="en-GB" sz="1400" b="0" i="0" kern="1200" dirty="0">
              <a:solidFill>
                <a:sysClr val="windowText" lastClr="000000"/>
              </a:solidFill>
              <a:effectLst/>
              <a:latin typeface="Arial" panose="020B0604020202020204"/>
              <a:ea typeface="+mn-ea"/>
              <a:cs typeface="+mn-cs"/>
            </a:rPr>
            <a:t>The taxpayer has the right to object against the decision not to condone the late submission of the objection and appeal where that objection is unsuccessful.</a:t>
          </a:r>
          <a:r>
            <a:rPr lang="en-ZA" sz="1400" b="0" i="0" kern="1200" dirty="0">
              <a:solidFill>
                <a:sysClr val="windowText" lastClr="000000"/>
              </a:solidFill>
              <a:effectLst/>
              <a:latin typeface="Arial" panose="020B0604020202020204"/>
              <a:ea typeface="+mn-ea"/>
              <a:cs typeface="+mn-cs"/>
            </a:rPr>
            <a:t> </a:t>
          </a:r>
        </a:p>
      </dgm:t>
    </dgm:pt>
    <dgm:pt modelId="{CB80B794-77F1-445E-8F48-2BC5554FF9B8}" type="parTrans" cxnId="{13BC42E1-7E64-4DB5-AA6B-96EBDBC4382E}">
      <dgm:prSet/>
      <dgm:spPr/>
      <dgm:t>
        <a:bodyPr/>
        <a:lstStyle/>
        <a:p>
          <a:endParaRPr lang="en-ZA"/>
        </a:p>
      </dgm:t>
    </dgm:pt>
    <dgm:pt modelId="{8537AA4E-193F-4697-AA71-703835C4F104}" type="sibTrans" cxnId="{13BC42E1-7E64-4DB5-AA6B-96EBDBC4382E}">
      <dgm:prSet/>
      <dgm:spPr/>
      <dgm:t>
        <a:bodyPr/>
        <a:lstStyle/>
        <a:p>
          <a:endParaRPr lang="en-ZA"/>
        </a:p>
      </dgm:t>
    </dgm:pt>
    <dgm:pt modelId="{E73EEA8E-1324-45CF-B512-0610C855AF08}">
      <dgm:prSet custT="1"/>
      <dgm:spPr>
        <a:xfrm>
          <a:off x="0" y="3105222"/>
          <a:ext cx="8121356" cy="770409"/>
        </a:xfrm>
        <a:prstGeom prst="rect">
          <a:avLst/>
        </a:prstGeom>
        <a:solidFill>
          <a:srgbClr val="5B9BD5">
            <a:lumMod val="40000"/>
            <a:lumOff val="60000"/>
          </a:srgbClr>
        </a:solidFill>
        <a:ln>
          <a:noFill/>
        </a:ln>
        <a:effectLst/>
      </dgm:spPr>
      <dgm:t>
        <a:bodyPr/>
        <a:lstStyle/>
        <a:p>
          <a:pPr algn="just">
            <a:lnSpc>
              <a:spcPct val="150000"/>
            </a:lnSpc>
            <a:buNone/>
          </a:pPr>
          <a:r>
            <a:rPr lang="en-GB" sz="1400" b="0" i="0" kern="1200" dirty="0">
              <a:solidFill>
                <a:sysClr val="windowText" lastClr="000000"/>
              </a:solidFill>
              <a:effectLst/>
              <a:latin typeface="Arial" panose="020B0604020202020204"/>
              <a:ea typeface="+mn-ea"/>
              <a:cs typeface="+mn-cs"/>
            </a:rPr>
            <a:t>Where the late submission of the objection is not condoned, the grounds for the objection will not be considered and the taxpayer will be informed.</a:t>
          </a:r>
          <a:endParaRPr lang="en-ZA" sz="1400" b="0" i="0" kern="1200" dirty="0">
            <a:solidFill>
              <a:sysClr val="windowText" lastClr="000000"/>
            </a:solidFill>
            <a:effectLst/>
            <a:latin typeface="Arial" panose="020B0604020202020204"/>
            <a:ea typeface="+mn-ea"/>
            <a:cs typeface="+mn-cs"/>
          </a:endParaRPr>
        </a:p>
      </dgm:t>
    </dgm:pt>
    <dgm:pt modelId="{E9E95946-602C-4E4F-BF0B-31BAF4062EC3}" type="parTrans" cxnId="{C4E4ACD0-F217-4A6C-94C3-0CF5F6CF7715}">
      <dgm:prSet/>
      <dgm:spPr/>
      <dgm:t>
        <a:bodyPr/>
        <a:lstStyle/>
        <a:p>
          <a:endParaRPr lang="en-ZA"/>
        </a:p>
      </dgm:t>
    </dgm:pt>
    <dgm:pt modelId="{7F845C0D-29E9-4D18-A1F3-DA49ED26F016}" type="sibTrans" cxnId="{C4E4ACD0-F217-4A6C-94C3-0CF5F6CF7715}">
      <dgm:prSet/>
      <dgm:spPr/>
      <dgm:t>
        <a:bodyPr/>
        <a:lstStyle/>
        <a:p>
          <a:endParaRPr lang="en-ZA"/>
        </a:p>
      </dgm:t>
    </dgm:pt>
    <dgm:pt modelId="{77949A45-7E11-4CF4-AE9B-FD7BA02EFF0E}">
      <dgm:prSet custT="1"/>
      <dgm:spPr>
        <a:xfrm>
          <a:off x="0" y="2334813"/>
          <a:ext cx="8121356" cy="770409"/>
        </a:xfrm>
        <a:prstGeom prst="rect">
          <a:avLst/>
        </a:prstGeom>
        <a:no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is condoned, SARS will proceed to consider the grounds for the objection and inform the taxpayer.</a:t>
          </a:r>
          <a:endParaRPr lang="en-ZA" sz="1400" b="0" i="0" kern="1200" dirty="0">
            <a:solidFill>
              <a:sysClr val="windowText" lastClr="000000"/>
            </a:solidFill>
            <a:effectLst/>
            <a:latin typeface="Arial" panose="020B0604020202020204"/>
            <a:ea typeface="+mn-ea"/>
            <a:cs typeface="+mn-cs"/>
          </a:endParaRPr>
        </a:p>
      </dgm:t>
    </dgm:pt>
    <dgm:pt modelId="{829DAFBB-8457-4FA9-A6EC-191ABFF38421}" type="parTrans" cxnId="{17A25FD7-B529-4EA3-AC7B-DC50198CE703}">
      <dgm:prSet/>
      <dgm:spPr/>
      <dgm:t>
        <a:bodyPr/>
        <a:lstStyle/>
        <a:p>
          <a:endParaRPr lang="en-ZA"/>
        </a:p>
      </dgm:t>
    </dgm:pt>
    <dgm:pt modelId="{0EC4B8B9-BCA8-4803-B858-AE7A67069235}" type="sibTrans" cxnId="{17A25FD7-B529-4EA3-AC7B-DC50198CE703}">
      <dgm:prSet/>
      <dgm:spPr/>
      <dgm:t>
        <a:bodyPr/>
        <a:lstStyle/>
        <a:p>
          <a:endParaRPr lang="en-ZA"/>
        </a:p>
      </dgm:t>
    </dgm:pt>
    <dgm:pt modelId="{A490B277-3907-41E8-B2DD-D72A9B557FFD}">
      <dgm:prSet custT="1"/>
      <dgm:spPr>
        <a:xfrm>
          <a:off x="0" y="1473103"/>
          <a:ext cx="8113424" cy="792619"/>
        </a:xfrm>
        <a:prstGeom prst="rect">
          <a:avLst/>
        </a:prstGeom>
        <a:solidFill>
          <a:srgbClr val="5B9BD5">
            <a:lumMod val="40000"/>
            <a:lumOff val="60000"/>
          </a:srgbClr>
        </a:solidFill>
        <a:ln>
          <a:noFill/>
        </a:ln>
        <a:effectLst/>
      </dgm:spPr>
      <dgm: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SARS can extend the period of submission of the objection by 30 business days only if reasonable grounds exist.</a:t>
          </a:r>
          <a:endParaRPr lang="en-ZA" sz="1400" b="0" i="0" kern="1200" dirty="0">
            <a:solidFill>
              <a:sysClr val="windowText" lastClr="000000"/>
            </a:solidFill>
            <a:effectLst/>
            <a:latin typeface="Arial" panose="020B0604020202020204"/>
            <a:ea typeface="+mn-ea"/>
            <a:cs typeface="+mn-cs"/>
          </a:endParaRPr>
        </a:p>
      </dgm:t>
    </dgm:pt>
    <dgm:pt modelId="{ACF91300-E729-4429-BF34-84C18DC6200C}" type="parTrans" cxnId="{F0CBE749-37AD-43FD-8CA8-BBDD4DCB7D2D}">
      <dgm:prSet/>
      <dgm:spPr/>
      <dgm:t>
        <a:bodyPr/>
        <a:lstStyle/>
        <a:p>
          <a:endParaRPr lang="en-ZA"/>
        </a:p>
      </dgm:t>
    </dgm:pt>
    <dgm:pt modelId="{5D1789D9-D521-4980-80AA-2CD1CCAB8EFD}" type="sibTrans" cxnId="{F0CBE749-37AD-43FD-8CA8-BBDD4DCB7D2D}">
      <dgm:prSet/>
      <dgm:spPr/>
      <dgm:t>
        <a:bodyPr/>
        <a:lstStyle/>
        <a:p>
          <a:endParaRPr lang="en-ZA"/>
        </a:p>
      </dgm:t>
    </dgm:pt>
    <dgm:pt modelId="{61CCB782-5AE2-4DFB-99FF-4E4B3B41CACB}">
      <dgm:prSet custT="1"/>
      <dgm:spPr>
        <a:xfrm>
          <a:off x="0" y="771784"/>
          <a:ext cx="8121356" cy="770409"/>
        </a:xfrm>
        <a:prstGeom prst="rect">
          <a:avLst/>
        </a:prstGeom>
        <a:noFill/>
        <a:ln>
          <a:noFill/>
        </a:ln>
        <a:effectLst/>
      </dgm:spPr>
      <dgm:t>
        <a:bodyPr/>
        <a:lstStyle/>
        <a:p>
          <a:pPr algn="just">
            <a:lnSpc>
              <a:spcPct val="150000"/>
            </a:lnSpc>
            <a:buNone/>
          </a:pPr>
          <a:r>
            <a:rPr lang="en-GB" sz="1400" b="0" i="0" dirty="0">
              <a:solidFill>
                <a:sysClr val="windowText" lastClr="000000"/>
              </a:solidFill>
              <a:effectLst/>
              <a:latin typeface="+mj-lt"/>
              <a:ea typeface="+mn-ea"/>
              <a:cs typeface="+mn-cs"/>
            </a:rPr>
            <a:t>The grounds for the late submission will be considered first and only if SARS is of the view that reasonable or exceptional grounds existed, will the late submission be condoned</a:t>
          </a:r>
          <a:r>
            <a:rPr lang="en-ZA" sz="1400" dirty="0">
              <a:solidFill>
                <a:sysClr val="windowText" lastClr="000000"/>
              </a:solidFill>
              <a:latin typeface="+mj-lt"/>
              <a:ea typeface="+mn-ea"/>
              <a:cs typeface="+mn-cs"/>
            </a:rPr>
            <a:t>.</a:t>
          </a:r>
        </a:p>
      </dgm:t>
    </dgm:pt>
    <dgm:pt modelId="{F31FCACB-138E-483E-93B9-6269D15F4F05}" type="parTrans" cxnId="{47EB4978-A93F-4EF2-A997-131528FCB465}">
      <dgm:prSet/>
      <dgm:spPr/>
      <dgm:t>
        <a:bodyPr/>
        <a:lstStyle/>
        <a:p>
          <a:endParaRPr lang="en-ZA"/>
        </a:p>
      </dgm:t>
    </dgm:pt>
    <dgm:pt modelId="{FB623624-12B4-4C81-92C4-E39DDC54A84D}" type="sibTrans" cxnId="{47EB4978-A93F-4EF2-A997-131528FCB465}">
      <dgm:prSet/>
      <dgm:spPr/>
      <dgm:t>
        <a:bodyPr/>
        <a:lstStyle/>
        <a:p>
          <a:endParaRPr lang="en-ZA"/>
        </a:p>
      </dgm:t>
    </dgm:pt>
    <dgm:pt modelId="{1359B6AF-EC05-426C-9D60-C0D0942C4800}" type="pres">
      <dgm:prSet presAssocID="{752C85B0-0994-41F9-8E14-F396E6AC7CE6}" presName="vert0" presStyleCnt="0">
        <dgm:presLayoutVars>
          <dgm:dir/>
          <dgm:animOne val="branch"/>
          <dgm:animLvl val="lvl"/>
        </dgm:presLayoutVars>
      </dgm:prSet>
      <dgm:spPr/>
    </dgm:pt>
    <dgm:pt modelId="{5904F7FA-9678-4FF0-A3F9-AB73BCA4C2D0}" type="pres">
      <dgm:prSet presAssocID="{74EA71CF-EDF8-46F7-81A5-23BB4DE6B4E5}" presName="thickLine" presStyleLbl="alignNode1" presStyleIdx="0" presStyleCnt="6"/>
      <dgm:spPr>
        <a:xfrm>
          <a:off x="0" y="1375"/>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475E89F4-FA21-4307-A825-DB7C3664511C}" type="pres">
      <dgm:prSet presAssocID="{74EA71CF-EDF8-46F7-81A5-23BB4DE6B4E5}" presName="horz1" presStyleCnt="0"/>
      <dgm:spPr/>
    </dgm:pt>
    <dgm:pt modelId="{1BD8CF90-0D0F-4A2F-9928-D41EAB5D91FD}" type="pres">
      <dgm:prSet presAssocID="{74EA71CF-EDF8-46F7-81A5-23BB4DE6B4E5}" presName="tx1" presStyleLbl="revTx" presStyleIdx="0" presStyleCnt="6"/>
      <dgm:spPr/>
    </dgm:pt>
    <dgm:pt modelId="{94F90891-D9FF-4A57-8EA5-2AB0D3E8F87F}" type="pres">
      <dgm:prSet presAssocID="{74EA71CF-EDF8-46F7-81A5-23BB4DE6B4E5}" presName="vert1" presStyleCnt="0"/>
      <dgm:spPr/>
    </dgm:pt>
    <dgm:pt modelId="{7E9EA841-A9E7-4DB4-A159-24CC655F9FF8}" type="pres">
      <dgm:prSet presAssocID="{61CCB782-5AE2-4DFB-99FF-4E4B3B41CACB}" presName="thickLine" presStyleLbl="alignNode1" presStyleIdx="1" presStyleCnt="6"/>
      <dgm:spPr>
        <a:xfrm>
          <a:off x="0" y="771784"/>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A782B29F-F60B-45A3-B362-D4FCED2E3D4D}" type="pres">
      <dgm:prSet presAssocID="{61CCB782-5AE2-4DFB-99FF-4E4B3B41CACB}" presName="horz1" presStyleCnt="0"/>
      <dgm:spPr/>
    </dgm:pt>
    <dgm:pt modelId="{9268E763-695F-4D25-8882-8EE626077278}" type="pres">
      <dgm:prSet presAssocID="{61CCB782-5AE2-4DFB-99FF-4E4B3B41CACB}" presName="tx1" presStyleLbl="revTx" presStyleIdx="1" presStyleCnt="6"/>
      <dgm:spPr/>
    </dgm:pt>
    <dgm:pt modelId="{38C532A2-ED21-4771-A933-2929FDB4859B}" type="pres">
      <dgm:prSet presAssocID="{61CCB782-5AE2-4DFB-99FF-4E4B3B41CACB}" presName="vert1" presStyleCnt="0"/>
      <dgm:spPr/>
    </dgm:pt>
    <dgm:pt modelId="{0C443543-E711-4F7A-B22E-693D35CAB8E0}" type="pres">
      <dgm:prSet presAssocID="{A490B277-3907-41E8-B2DD-D72A9B557FFD}" presName="thickLine" presStyleLbl="alignNode1" presStyleIdx="2" presStyleCnt="6"/>
      <dgm:spPr>
        <a:xfrm>
          <a:off x="0" y="1542193"/>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C6BC732B-9324-44BA-A2D5-495DBA590017}" type="pres">
      <dgm:prSet presAssocID="{A490B277-3907-41E8-B2DD-D72A9B557FFD}" presName="horz1" presStyleCnt="0"/>
      <dgm:spPr/>
    </dgm:pt>
    <dgm:pt modelId="{B20B5508-87B7-45E7-8073-7C853535E2CA}" type="pres">
      <dgm:prSet presAssocID="{A490B277-3907-41E8-B2DD-D72A9B557FFD}" presName="tx1" presStyleLbl="revTx" presStyleIdx="2" presStyleCnt="6" custScaleY="102883" custLinFactNeighborY="-8968"/>
      <dgm:spPr/>
    </dgm:pt>
    <dgm:pt modelId="{A7F22077-43A7-46AA-A21E-B0C62590078A}" type="pres">
      <dgm:prSet presAssocID="{A490B277-3907-41E8-B2DD-D72A9B557FFD}" presName="vert1" presStyleCnt="0"/>
      <dgm:spPr/>
    </dgm:pt>
    <dgm:pt modelId="{44EBC559-B54A-4BED-BC0A-B32EE356D8D1}" type="pres">
      <dgm:prSet presAssocID="{77949A45-7E11-4CF4-AE9B-FD7BA02EFF0E}" presName="thickLine" presStyleLbl="alignNode1" presStyleIdx="3" presStyleCnt="6"/>
      <dgm:spPr>
        <a:xfrm>
          <a:off x="0" y="2334813"/>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D2D2FB88-E23F-4B64-8A5C-3CFEF0B36967}" type="pres">
      <dgm:prSet presAssocID="{77949A45-7E11-4CF4-AE9B-FD7BA02EFF0E}" presName="horz1" presStyleCnt="0"/>
      <dgm:spPr/>
    </dgm:pt>
    <dgm:pt modelId="{7A137E05-03B8-48C5-93DE-2C9EF08258E9}" type="pres">
      <dgm:prSet presAssocID="{77949A45-7E11-4CF4-AE9B-FD7BA02EFF0E}" presName="tx1" presStyleLbl="revTx" presStyleIdx="3" presStyleCnt="6"/>
      <dgm:spPr/>
    </dgm:pt>
    <dgm:pt modelId="{D3983FA1-4B0C-465B-868E-294EB860C0E2}" type="pres">
      <dgm:prSet presAssocID="{77949A45-7E11-4CF4-AE9B-FD7BA02EFF0E}" presName="vert1" presStyleCnt="0"/>
      <dgm:spPr/>
    </dgm:pt>
    <dgm:pt modelId="{E14EC889-B47F-4C76-BFE4-3A5EFBC2F241}" type="pres">
      <dgm:prSet presAssocID="{E73EEA8E-1324-45CF-B512-0610C855AF08}" presName="thickLine" presStyleLbl="alignNode1" presStyleIdx="4" presStyleCnt="6"/>
      <dgm:spPr>
        <a:xfrm>
          <a:off x="0" y="3105222"/>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CCDE7184-310A-4113-A97C-1A3E0244D04C}" type="pres">
      <dgm:prSet presAssocID="{E73EEA8E-1324-45CF-B512-0610C855AF08}" presName="horz1" presStyleCnt="0"/>
      <dgm:spPr/>
    </dgm:pt>
    <dgm:pt modelId="{261BF9C6-7188-4B49-AEBB-1D6813AC56B5}" type="pres">
      <dgm:prSet presAssocID="{E73EEA8E-1324-45CF-B512-0610C855AF08}" presName="tx1" presStyleLbl="revTx" presStyleIdx="4" presStyleCnt="6"/>
      <dgm:spPr/>
    </dgm:pt>
    <dgm:pt modelId="{B932E215-DD9E-465B-BBE7-F5754C7C669D}" type="pres">
      <dgm:prSet presAssocID="{E73EEA8E-1324-45CF-B512-0610C855AF08}" presName="vert1" presStyleCnt="0"/>
      <dgm:spPr/>
    </dgm:pt>
    <dgm:pt modelId="{8E66A87D-5747-4191-ADCF-676CAEBC4835}" type="pres">
      <dgm:prSet presAssocID="{095DB078-F5D4-4EA3-9243-E4F21A7E727A}" presName="thickLine" presStyleLbl="alignNode1" presStyleIdx="5" presStyleCnt="6"/>
      <dgm:spPr>
        <a:xfrm>
          <a:off x="0" y="3875631"/>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976737BE-A32B-4883-BC09-8BEFB73FABA3}" type="pres">
      <dgm:prSet presAssocID="{095DB078-F5D4-4EA3-9243-E4F21A7E727A}" presName="horz1" presStyleCnt="0"/>
      <dgm:spPr/>
    </dgm:pt>
    <dgm:pt modelId="{9030C84C-863B-4A2A-A147-7A18E333F079}" type="pres">
      <dgm:prSet presAssocID="{095DB078-F5D4-4EA3-9243-E4F21A7E727A}" presName="tx1" presStyleLbl="revTx" presStyleIdx="5" presStyleCnt="6"/>
      <dgm:spPr/>
    </dgm:pt>
    <dgm:pt modelId="{50C37CFB-6C6B-425B-93C1-73E9BE772B08}" type="pres">
      <dgm:prSet presAssocID="{095DB078-F5D4-4EA3-9243-E4F21A7E727A}" presName="vert1" presStyleCnt="0"/>
      <dgm:spPr/>
    </dgm:pt>
  </dgm:ptLst>
  <dgm:cxnLst>
    <dgm:cxn modelId="{696C1823-C21B-4DD8-8B47-59B783052AA0}" srcId="{752C85B0-0994-41F9-8E14-F396E6AC7CE6}" destId="{74EA71CF-EDF8-46F7-81A5-23BB4DE6B4E5}" srcOrd="0" destOrd="0" parTransId="{0C08EB39-1A95-40E9-901B-D3649318735D}" sibTransId="{E7A75782-BE93-4AF7-9A10-402030337092}"/>
    <dgm:cxn modelId="{2F13A634-CADB-42DB-9E2B-48C46D179D94}" type="presOf" srcId="{095DB078-F5D4-4EA3-9243-E4F21A7E727A}" destId="{9030C84C-863B-4A2A-A147-7A18E333F079}" srcOrd="0" destOrd="0" presId="urn:microsoft.com/office/officeart/2008/layout/LinedList"/>
    <dgm:cxn modelId="{D499525E-0A4A-4000-A5D1-827A625C050F}" type="presOf" srcId="{E73EEA8E-1324-45CF-B512-0610C855AF08}" destId="{261BF9C6-7188-4B49-AEBB-1D6813AC56B5}" srcOrd="0" destOrd="0" presId="urn:microsoft.com/office/officeart/2008/layout/LinedList"/>
    <dgm:cxn modelId="{0F456244-5DDB-4750-BDF3-C6EAE5ACB7EF}" type="presOf" srcId="{752C85B0-0994-41F9-8E14-F396E6AC7CE6}" destId="{1359B6AF-EC05-426C-9D60-C0D0942C4800}" srcOrd="0" destOrd="0" presId="urn:microsoft.com/office/officeart/2008/layout/LinedList"/>
    <dgm:cxn modelId="{F0CBE749-37AD-43FD-8CA8-BBDD4DCB7D2D}" srcId="{752C85B0-0994-41F9-8E14-F396E6AC7CE6}" destId="{A490B277-3907-41E8-B2DD-D72A9B557FFD}" srcOrd="2" destOrd="0" parTransId="{ACF91300-E729-4429-BF34-84C18DC6200C}" sibTransId="{5D1789D9-D521-4980-80AA-2CD1CCAB8EFD}"/>
    <dgm:cxn modelId="{47EB4978-A93F-4EF2-A997-131528FCB465}" srcId="{752C85B0-0994-41F9-8E14-F396E6AC7CE6}" destId="{61CCB782-5AE2-4DFB-99FF-4E4B3B41CACB}" srcOrd="1" destOrd="0" parTransId="{F31FCACB-138E-483E-93B9-6269D15F4F05}" sibTransId="{FB623624-12B4-4C81-92C4-E39DDC54A84D}"/>
    <dgm:cxn modelId="{E9BC417F-469F-4BA6-BB9F-444348E02288}" type="presOf" srcId="{61CCB782-5AE2-4DFB-99FF-4E4B3B41CACB}" destId="{9268E763-695F-4D25-8882-8EE626077278}" srcOrd="0" destOrd="0" presId="urn:microsoft.com/office/officeart/2008/layout/LinedList"/>
    <dgm:cxn modelId="{A5EAAD7F-D2CE-4371-A873-E48F57D3ACC5}" type="presOf" srcId="{74EA71CF-EDF8-46F7-81A5-23BB4DE6B4E5}" destId="{1BD8CF90-0D0F-4A2F-9928-D41EAB5D91FD}" srcOrd="0" destOrd="0" presId="urn:microsoft.com/office/officeart/2008/layout/LinedList"/>
    <dgm:cxn modelId="{5C18C188-964A-4532-8F9C-41653E163FFD}" type="presOf" srcId="{A490B277-3907-41E8-B2DD-D72A9B557FFD}" destId="{B20B5508-87B7-45E7-8073-7C853535E2CA}" srcOrd="0" destOrd="0" presId="urn:microsoft.com/office/officeart/2008/layout/LinedList"/>
    <dgm:cxn modelId="{E8459AB7-51BE-4A49-AB08-93FEB40C85A9}" type="presOf" srcId="{77949A45-7E11-4CF4-AE9B-FD7BA02EFF0E}" destId="{7A137E05-03B8-48C5-93DE-2C9EF08258E9}" srcOrd="0" destOrd="0" presId="urn:microsoft.com/office/officeart/2008/layout/LinedList"/>
    <dgm:cxn modelId="{C4E4ACD0-F217-4A6C-94C3-0CF5F6CF7715}" srcId="{752C85B0-0994-41F9-8E14-F396E6AC7CE6}" destId="{E73EEA8E-1324-45CF-B512-0610C855AF08}" srcOrd="4" destOrd="0" parTransId="{E9E95946-602C-4E4F-BF0B-31BAF4062EC3}" sibTransId="{7F845C0D-29E9-4D18-A1F3-DA49ED26F016}"/>
    <dgm:cxn modelId="{17A25FD7-B529-4EA3-AC7B-DC50198CE703}" srcId="{752C85B0-0994-41F9-8E14-F396E6AC7CE6}" destId="{77949A45-7E11-4CF4-AE9B-FD7BA02EFF0E}" srcOrd="3" destOrd="0" parTransId="{829DAFBB-8457-4FA9-A6EC-191ABFF38421}" sibTransId="{0EC4B8B9-BCA8-4803-B858-AE7A67069235}"/>
    <dgm:cxn modelId="{13BC42E1-7E64-4DB5-AA6B-96EBDBC4382E}" srcId="{752C85B0-0994-41F9-8E14-F396E6AC7CE6}" destId="{095DB078-F5D4-4EA3-9243-E4F21A7E727A}" srcOrd="5" destOrd="0" parTransId="{CB80B794-77F1-445E-8F48-2BC5554FF9B8}" sibTransId="{8537AA4E-193F-4697-AA71-703835C4F104}"/>
    <dgm:cxn modelId="{6467EB47-6C6F-425F-B596-90FD0B546A1D}" type="presParOf" srcId="{1359B6AF-EC05-426C-9D60-C0D0942C4800}" destId="{5904F7FA-9678-4FF0-A3F9-AB73BCA4C2D0}" srcOrd="0" destOrd="0" presId="urn:microsoft.com/office/officeart/2008/layout/LinedList"/>
    <dgm:cxn modelId="{352636A0-5960-4862-96AE-D2C516D86F7F}" type="presParOf" srcId="{1359B6AF-EC05-426C-9D60-C0D0942C4800}" destId="{475E89F4-FA21-4307-A825-DB7C3664511C}" srcOrd="1" destOrd="0" presId="urn:microsoft.com/office/officeart/2008/layout/LinedList"/>
    <dgm:cxn modelId="{5D5668ED-600E-42CD-BC0E-CBC93EC0EAB7}" type="presParOf" srcId="{475E89F4-FA21-4307-A825-DB7C3664511C}" destId="{1BD8CF90-0D0F-4A2F-9928-D41EAB5D91FD}" srcOrd="0" destOrd="0" presId="urn:microsoft.com/office/officeart/2008/layout/LinedList"/>
    <dgm:cxn modelId="{71210B66-8D2A-43FF-B734-AFB97DE05311}" type="presParOf" srcId="{475E89F4-FA21-4307-A825-DB7C3664511C}" destId="{94F90891-D9FF-4A57-8EA5-2AB0D3E8F87F}" srcOrd="1" destOrd="0" presId="urn:microsoft.com/office/officeart/2008/layout/LinedList"/>
    <dgm:cxn modelId="{AB7B1776-171A-4E6E-8811-076A1E28EF9B}" type="presParOf" srcId="{1359B6AF-EC05-426C-9D60-C0D0942C4800}" destId="{7E9EA841-A9E7-4DB4-A159-24CC655F9FF8}" srcOrd="2" destOrd="0" presId="urn:microsoft.com/office/officeart/2008/layout/LinedList"/>
    <dgm:cxn modelId="{A68CD707-20E0-404B-B864-755B64758A30}" type="presParOf" srcId="{1359B6AF-EC05-426C-9D60-C0D0942C4800}" destId="{A782B29F-F60B-45A3-B362-D4FCED2E3D4D}" srcOrd="3" destOrd="0" presId="urn:microsoft.com/office/officeart/2008/layout/LinedList"/>
    <dgm:cxn modelId="{0917E263-0751-46F0-9255-722B7CAEACEC}" type="presParOf" srcId="{A782B29F-F60B-45A3-B362-D4FCED2E3D4D}" destId="{9268E763-695F-4D25-8882-8EE626077278}" srcOrd="0" destOrd="0" presId="urn:microsoft.com/office/officeart/2008/layout/LinedList"/>
    <dgm:cxn modelId="{71CEE505-EED9-4C3F-AB81-5D9F852D6154}" type="presParOf" srcId="{A782B29F-F60B-45A3-B362-D4FCED2E3D4D}" destId="{38C532A2-ED21-4771-A933-2929FDB4859B}" srcOrd="1" destOrd="0" presId="urn:microsoft.com/office/officeart/2008/layout/LinedList"/>
    <dgm:cxn modelId="{B429513A-4435-4E81-959D-F2014F553F03}" type="presParOf" srcId="{1359B6AF-EC05-426C-9D60-C0D0942C4800}" destId="{0C443543-E711-4F7A-B22E-693D35CAB8E0}" srcOrd="4" destOrd="0" presId="urn:microsoft.com/office/officeart/2008/layout/LinedList"/>
    <dgm:cxn modelId="{E0306089-C4F8-4A6A-A23C-DD8FE3E8A483}" type="presParOf" srcId="{1359B6AF-EC05-426C-9D60-C0D0942C4800}" destId="{C6BC732B-9324-44BA-A2D5-495DBA590017}" srcOrd="5" destOrd="0" presId="urn:microsoft.com/office/officeart/2008/layout/LinedList"/>
    <dgm:cxn modelId="{11694692-8140-47DA-BB81-4B1FAAE9DBF6}" type="presParOf" srcId="{C6BC732B-9324-44BA-A2D5-495DBA590017}" destId="{B20B5508-87B7-45E7-8073-7C853535E2CA}" srcOrd="0" destOrd="0" presId="urn:microsoft.com/office/officeart/2008/layout/LinedList"/>
    <dgm:cxn modelId="{2D8527CA-C4FD-4226-A04C-48E3F93CBA26}" type="presParOf" srcId="{C6BC732B-9324-44BA-A2D5-495DBA590017}" destId="{A7F22077-43A7-46AA-A21E-B0C62590078A}" srcOrd="1" destOrd="0" presId="urn:microsoft.com/office/officeart/2008/layout/LinedList"/>
    <dgm:cxn modelId="{51202AE8-E9EE-4500-8C5B-0AB83DD593BE}" type="presParOf" srcId="{1359B6AF-EC05-426C-9D60-C0D0942C4800}" destId="{44EBC559-B54A-4BED-BC0A-B32EE356D8D1}" srcOrd="6" destOrd="0" presId="urn:microsoft.com/office/officeart/2008/layout/LinedList"/>
    <dgm:cxn modelId="{DA0112F2-4912-4315-A9C6-3A24C56B0D27}" type="presParOf" srcId="{1359B6AF-EC05-426C-9D60-C0D0942C4800}" destId="{D2D2FB88-E23F-4B64-8A5C-3CFEF0B36967}" srcOrd="7" destOrd="0" presId="urn:microsoft.com/office/officeart/2008/layout/LinedList"/>
    <dgm:cxn modelId="{8D9007C1-7A78-4D06-8818-D9588BA47199}" type="presParOf" srcId="{D2D2FB88-E23F-4B64-8A5C-3CFEF0B36967}" destId="{7A137E05-03B8-48C5-93DE-2C9EF08258E9}" srcOrd="0" destOrd="0" presId="urn:microsoft.com/office/officeart/2008/layout/LinedList"/>
    <dgm:cxn modelId="{CC47BD75-BC92-49B5-BA07-B9ECA5DA3CE6}" type="presParOf" srcId="{D2D2FB88-E23F-4B64-8A5C-3CFEF0B36967}" destId="{D3983FA1-4B0C-465B-868E-294EB860C0E2}" srcOrd="1" destOrd="0" presId="urn:microsoft.com/office/officeart/2008/layout/LinedList"/>
    <dgm:cxn modelId="{3A20E686-ECE2-4986-B7AE-E26B2EDCEF4D}" type="presParOf" srcId="{1359B6AF-EC05-426C-9D60-C0D0942C4800}" destId="{E14EC889-B47F-4C76-BFE4-3A5EFBC2F241}" srcOrd="8" destOrd="0" presId="urn:microsoft.com/office/officeart/2008/layout/LinedList"/>
    <dgm:cxn modelId="{C5B369E2-F8FA-4F6B-86AE-3987A1207B9D}" type="presParOf" srcId="{1359B6AF-EC05-426C-9D60-C0D0942C4800}" destId="{CCDE7184-310A-4113-A97C-1A3E0244D04C}" srcOrd="9" destOrd="0" presId="urn:microsoft.com/office/officeart/2008/layout/LinedList"/>
    <dgm:cxn modelId="{E2110956-D2A4-4645-86B1-95F9740A9E9B}" type="presParOf" srcId="{CCDE7184-310A-4113-A97C-1A3E0244D04C}" destId="{261BF9C6-7188-4B49-AEBB-1D6813AC56B5}" srcOrd="0" destOrd="0" presId="urn:microsoft.com/office/officeart/2008/layout/LinedList"/>
    <dgm:cxn modelId="{9D773DF1-5619-4054-9166-09B88306CDBC}" type="presParOf" srcId="{CCDE7184-310A-4113-A97C-1A3E0244D04C}" destId="{B932E215-DD9E-465B-BBE7-F5754C7C669D}" srcOrd="1" destOrd="0" presId="urn:microsoft.com/office/officeart/2008/layout/LinedList"/>
    <dgm:cxn modelId="{11C2D91B-2005-41C6-BDC9-7AE02FAB45B6}" type="presParOf" srcId="{1359B6AF-EC05-426C-9D60-C0D0942C4800}" destId="{8E66A87D-5747-4191-ADCF-676CAEBC4835}" srcOrd="10" destOrd="0" presId="urn:microsoft.com/office/officeart/2008/layout/LinedList"/>
    <dgm:cxn modelId="{D8647985-7CC1-4A26-9D62-C247DEB55D32}" type="presParOf" srcId="{1359B6AF-EC05-426C-9D60-C0D0942C4800}" destId="{976737BE-A32B-4883-BC09-8BEFB73FABA3}" srcOrd="11" destOrd="0" presId="urn:microsoft.com/office/officeart/2008/layout/LinedList"/>
    <dgm:cxn modelId="{EC04895C-2517-4BDD-A8D1-0CD165D15B57}" type="presParOf" srcId="{976737BE-A32B-4883-BC09-8BEFB73FABA3}" destId="{9030C84C-863B-4A2A-A147-7A18E333F079}" srcOrd="0" destOrd="0" presId="urn:microsoft.com/office/officeart/2008/layout/LinedList"/>
    <dgm:cxn modelId="{3E756702-5BF5-4E40-A2F0-C26D5BCE7DEA}" type="presParOf" srcId="{976737BE-A32B-4883-BC09-8BEFB73FABA3}" destId="{50C37CFB-6C6B-425B-93C1-73E9BE772B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373AD1-77FC-4454-9098-0F653C3DAE5F}" type="doc">
      <dgm:prSet loTypeId="urn:diagrams.loki3.com/BracketList" loCatId="list" qsTypeId="urn:microsoft.com/office/officeart/2005/8/quickstyle/simple1" qsCatId="simple" csTypeId="urn:microsoft.com/office/officeart/2005/8/colors/accent1_2" csCatId="accent1" phldr="1"/>
      <dgm:spPr/>
      <dgm:t>
        <a:bodyPr/>
        <a:lstStyle/>
        <a:p>
          <a:endParaRPr lang="en-ZA"/>
        </a:p>
      </dgm:t>
    </dgm:pt>
    <dgm:pt modelId="{534C3F83-B2BE-481D-A022-5A5DBCB94B89}">
      <dgm:prSet phldrT="[Text]" custT="1"/>
      <dgm:spPr>
        <a:xfrm>
          <a:off x="0" y="1016488"/>
          <a:ext cx="1071634" cy="1287000"/>
        </a:xfrm>
        <a:prstGeom prst="rect">
          <a:avLst/>
        </a:prstGeom>
        <a:noFill/>
        <a:ln>
          <a:noFill/>
        </a:ln>
        <a:effectLst/>
      </dgm:spPr>
      <dgm:t>
        <a:bodyPr/>
        <a:lstStyle/>
        <a:p>
          <a:pPr>
            <a:buNone/>
          </a:pPr>
          <a:r>
            <a:rPr lang="en-ZA" sz="1600" dirty="0">
              <a:solidFill>
                <a:sysClr val="windowText" lastClr="000000"/>
              </a:solidFill>
              <a:latin typeface="+mj-lt"/>
              <a:ea typeface="+mn-ea"/>
              <a:cs typeface="+mn-cs"/>
            </a:rPr>
            <a:t>Note</a:t>
          </a:r>
        </a:p>
      </dgm:t>
    </dgm:pt>
    <dgm:pt modelId="{8A1D9CC9-F349-43A4-A5E5-5118352BB519}" type="parTrans" cxnId="{36C5DDB9-E739-4F4C-BEB0-C39A12CB605B}">
      <dgm:prSet/>
      <dgm:spPr/>
      <dgm:t>
        <a:bodyPr/>
        <a:lstStyle/>
        <a:p>
          <a:endParaRPr lang="en-ZA"/>
        </a:p>
      </dgm:t>
    </dgm:pt>
    <dgm:pt modelId="{36B8BB63-EC72-4185-B95C-42EAFC9F93EA}" type="sibTrans" cxnId="{36C5DDB9-E739-4F4C-BEB0-C39A12CB605B}">
      <dgm:prSet/>
      <dgm:spPr/>
      <dgm:t>
        <a:bodyPr/>
        <a:lstStyle/>
        <a:p>
          <a:endParaRPr lang="en-ZA"/>
        </a:p>
      </dgm:t>
    </dgm:pt>
    <dgm:pt modelId="{5C1C0D58-5A2B-4FCB-B56B-78705B6645BA}">
      <dgm:prSet phldrT="[Text]" custT="1"/>
      <dgm:spPr>
        <a:xfrm>
          <a:off x="2175399" y="668419"/>
          <a:ext cx="5717516" cy="1983136"/>
        </a:xfrm>
        <a:prstGeom prst="rect">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gn="just">
            <a:lnSpc>
              <a:spcPct val="150000"/>
            </a:lnSpc>
            <a:buFontTx/>
            <a:buNone/>
          </a:pPr>
          <a:r>
            <a:rPr lang="en-GB" sz="1400" b="0" i="0" dirty="0">
              <a:solidFill>
                <a:srgbClr val="333333"/>
              </a:solidFill>
              <a:effectLst/>
              <a:latin typeface="+mj-lt"/>
              <a:ea typeface="+mn-ea"/>
              <a:cs typeface="+mn-cs"/>
            </a:rPr>
            <a:t>   No objection will be allowed to be submitted </a:t>
          </a:r>
          <a:r>
            <a:rPr lang="en-GB" sz="1400" b="1" i="0" dirty="0">
              <a:solidFill>
                <a:srgbClr val="333333"/>
              </a:solidFill>
              <a:effectLst/>
              <a:latin typeface="+mj-lt"/>
              <a:ea typeface="+mn-ea"/>
              <a:cs typeface="+mn-cs"/>
            </a:rPr>
            <a:t>more than 3 years after the date of the assessment </a:t>
          </a:r>
          <a:r>
            <a:rPr lang="en-GB" sz="1400" b="0" i="0" dirty="0">
              <a:solidFill>
                <a:srgbClr val="333333"/>
              </a:solidFill>
              <a:effectLst/>
              <a:latin typeface="+mj-lt"/>
              <a:ea typeface="+mn-ea"/>
              <a:cs typeface="+mn-cs"/>
            </a:rPr>
            <a:t>or the SARS decision taken or if the grounds for the objection are based wholly or mainly on a change in practice generally prevailing which applied on the date of the assessment or decision taken.</a:t>
          </a:r>
          <a:r>
            <a:rPr lang="en-ZA" sz="1400" dirty="0">
              <a:solidFill>
                <a:sysClr val="window" lastClr="FFFFFF"/>
              </a:solidFill>
              <a:latin typeface="+mj-lt"/>
              <a:ea typeface="+mn-ea"/>
              <a:cs typeface="+mn-cs"/>
            </a:rPr>
            <a:t> </a:t>
          </a:r>
        </a:p>
      </dgm:t>
    </dgm:pt>
    <dgm:pt modelId="{8BAF3060-4AAD-48FF-8FE6-8DFB1FF97612}" type="parTrans" cxnId="{F5BEE807-C12C-488D-B790-D4BAD28C59A5}">
      <dgm:prSet/>
      <dgm:spPr/>
      <dgm:t>
        <a:bodyPr/>
        <a:lstStyle/>
        <a:p>
          <a:endParaRPr lang="en-ZA"/>
        </a:p>
      </dgm:t>
    </dgm:pt>
    <dgm:pt modelId="{F61D6B7D-0FA3-44C1-AA92-3927A23719DE}" type="sibTrans" cxnId="{F5BEE807-C12C-488D-B790-D4BAD28C59A5}">
      <dgm:prSet/>
      <dgm:spPr/>
      <dgm:t>
        <a:bodyPr/>
        <a:lstStyle/>
        <a:p>
          <a:endParaRPr lang="en-ZA"/>
        </a:p>
      </dgm:t>
    </dgm:pt>
    <dgm:pt modelId="{CEE7CB2B-7CE3-4D15-82E3-9667166092AC}" type="pres">
      <dgm:prSet presAssocID="{03373AD1-77FC-4454-9098-0F653C3DAE5F}" presName="Name0" presStyleCnt="0">
        <dgm:presLayoutVars>
          <dgm:dir/>
          <dgm:animLvl val="lvl"/>
          <dgm:resizeHandles val="exact"/>
        </dgm:presLayoutVars>
      </dgm:prSet>
      <dgm:spPr/>
    </dgm:pt>
    <dgm:pt modelId="{CF3BCEF4-8EBC-4EF8-B056-CBBEAEB5D129}" type="pres">
      <dgm:prSet presAssocID="{534C3F83-B2BE-481D-A022-5A5DBCB94B89}" presName="linNode" presStyleCnt="0"/>
      <dgm:spPr/>
    </dgm:pt>
    <dgm:pt modelId="{51050A78-C06F-49F9-BDDC-BCBA15E1FDBE}" type="pres">
      <dgm:prSet presAssocID="{534C3F83-B2BE-481D-A022-5A5DBCB94B89}" presName="parTx" presStyleLbl="revTx" presStyleIdx="0" presStyleCnt="1" custScaleX="50981" custLinFactNeighborX="-33856" custLinFactNeighborY="2069">
        <dgm:presLayoutVars>
          <dgm:chMax val="1"/>
          <dgm:bulletEnabled val="1"/>
        </dgm:presLayoutVars>
      </dgm:prSet>
      <dgm:spPr/>
    </dgm:pt>
    <dgm:pt modelId="{527A2EA4-3486-4F35-95C7-DA0E72BA440D}" type="pres">
      <dgm:prSet presAssocID="{534C3F83-B2BE-481D-A022-5A5DBCB94B89}" presName="bracket" presStyleLbl="parChTrans1D1" presStyleIdx="0" presStyleCnt="1" custScaleY="115194"/>
      <dgm:spPr>
        <a:xfrm>
          <a:off x="1586831" y="617572"/>
          <a:ext cx="420405" cy="2084831"/>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gm:spPr>
    </dgm:pt>
    <dgm:pt modelId="{261CC028-D4D7-4241-9F8F-6FFCBEBBB155}" type="pres">
      <dgm:prSet presAssocID="{534C3F83-B2BE-481D-A022-5A5DBCB94B89}" presName="spH" presStyleCnt="0"/>
      <dgm:spPr/>
    </dgm:pt>
    <dgm:pt modelId="{32A624F1-5312-4684-8CB4-5101CA19A011}" type="pres">
      <dgm:prSet presAssocID="{534C3F83-B2BE-481D-A022-5A5DBCB94B89}" presName="desTx" presStyleLbl="node1" presStyleIdx="0" presStyleCnt="1" custScaleY="109575">
        <dgm:presLayoutVars>
          <dgm:bulletEnabled val="1"/>
        </dgm:presLayoutVars>
      </dgm:prSet>
      <dgm:spPr/>
    </dgm:pt>
  </dgm:ptLst>
  <dgm:cxnLst>
    <dgm:cxn modelId="{F5BEE807-C12C-488D-B790-D4BAD28C59A5}" srcId="{534C3F83-B2BE-481D-A022-5A5DBCB94B89}" destId="{5C1C0D58-5A2B-4FCB-B56B-78705B6645BA}" srcOrd="0" destOrd="0" parTransId="{8BAF3060-4AAD-48FF-8FE6-8DFB1FF97612}" sibTransId="{F61D6B7D-0FA3-44C1-AA92-3927A23719DE}"/>
    <dgm:cxn modelId="{C328E396-C063-4970-8A2D-0CA59B134AF9}" type="presOf" srcId="{03373AD1-77FC-4454-9098-0F653C3DAE5F}" destId="{CEE7CB2B-7CE3-4D15-82E3-9667166092AC}" srcOrd="0" destOrd="0" presId="urn:diagrams.loki3.com/BracketList"/>
    <dgm:cxn modelId="{36C5DDB9-E739-4F4C-BEB0-C39A12CB605B}" srcId="{03373AD1-77FC-4454-9098-0F653C3DAE5F}" destId="{534C3F83-B2BE-481D-A022-5A5DBCB94B89}" srcOrd="0" destOrd="0" parTransId="{8A1D9CC9-F349-43A4-A5E5-5118352BB519}" sibTransId="{36B8BB63-EC72-4185-B95C-42EAFC9F93EA}"/>
    <dgm:cxn modelId="{C58D02C1-4C42-40EE-A86B-0745E868532E}" type="presOf" srcId="{5C1C0D58-5A2B-4FCB-B56B-78705B6645BA}" destId="{32A624F1-5312-4684-8CB4-5101CA19A011}" srcOrd="0" destOrd="0" presId="urn:diagrams.loki3.com/BracketList"/>
    <dgm:cxn modelId="{8728A0C5-0576-42FA-BA00-C7FEFF3399ED}" type="presOf" srcId="{534C3F83-B2BE-481D-A022-5A5DBCB94B89}" destId="{51050A78-C06F-49F9-BDDC-BCBA15E1FDBE}" srcOrd="0" destOrd="0" presId="urn:diagrams.loki3.com/BracketList"/>
    <dgm:cxn modelId="{2BCB9752-F917-4202-8DDF-97C3F0CCFA14}" type="presParOf" srcId="{CEE7CB2B-7CE3-4D15-82E3-9667166092AC}" destId="{CF3BCEF4-8EBC-4EF8-B056-CBBEAEB5D129}" srcOrd="0" destOrd="0" presId="urn:diagrams.loki3.com/BracketList"/>
    <dgm:cxn modelId="{FEACBA69-7CCF-4CBC-9C4A-BB046D41F08B}" type="presParOf" srcId="{CF3BCEF4-8EBC-4EF8-B056-CBBEAEB5D129}" destId="{51050A78-C06F-49F9-BDDC-BCBA15E1FDBE}" srcOrd="0" destOrd="0" presId="urn:diagrams.loki3.com/BracketList"/>
    <dgm:cxn modelId="{F2999E98-757F-4099-BD72-A86BDCD74D29}" type="presParOf" srcId="{CF3BCEF4-8EBC-4EF8-B056-CBBEAEB5D129}" destId="{527A2EA4-3486-4F35-95C7-DA0E72BA440D}" srcOrd="1" destOrd="0" presId="urn:diagrams.loki3.com/BracketList"/>
    <dgm:cxn modelId="{4A112BD6-EBE2-4103-8907-8466C45AF81F}" type="presParOf" srcId="{CF3BCEF4-8EBC-4EF8-B056-CBBEAEB5D129}" destId="{261CC028-D4D7-4241-9F8F-6FFCBEBBB155}" srcOrd="2" destOrd="0" presId="urn:diagrams.loki3.com/BracketList"/>
    <dgm:cxn modelId="{A50251C6-CE55-4329-AD4C-50D83F31FA0D}" type="presParOf" srcId="{CF3BCEF4-8EBC-4EF8-B056-CBBEAEB5D129}" destId="{32A624F1-5312-4684-8CB4-5101CA19A01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5513A8-77E4-4051-AF1C-B703CAD35D1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8E60434D-FAEF-4193-82DD-18722DCAD0BF}">
      <dgm:prSet phldrT="[Text]" custT="1"/>
      <dgm:spPr>
        <a:xfrm>
          <a:off x="0" y="1022605"/>
          <a:ext cx="2908440" cy="2292654"/>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buNone/>
          </a:pPr>
          <a:r>
            <a:rPr lang="en-GB" sz="1400" b="0" i="0" dirty="0">
              <a:solidFill>
                <a:sysClr val="windowText" lastClr="000000"/>
              </a:solidFill>
              <a:effectLst/>
              <a:latin typeface="+mj-lt"/>
              <a:ea typeface="+mn-ea"/>
              <a:cs typeface="+mn-cs"/>
            </a:rPr>
            <a:t>The following source codes must be utilised when disputing the imposition of certain interest/penalties</a:t>
          </a:r>
          <a:r>
            <a:rPr lang="en-ZA" sz="1400" dirty="0">
              <a:solidFill>
                <a:sysClr val="windowText" lastClr="000000"/>
              </a:solidFill>
              <a:latin typeface="+mj-lt"/>
              <a:ea typeface="+mn-ea"/>
              <a:cs typeface="+mn-cs"/>
            </a:rPr>
            <a:t>  </a:t>
          </a:r>
        </a:p>
      </dgm:t>
    </dgm:pt>
    <dgm:pt modelId="{8BC3D410-62F7-4AC7-BD1D-A0B8CC917CA2}" type="parTrans" cxnId="{5F803A29-0E5D-48B4-86A5-30C604B9EBF7}">
      <dgm:prSet/>
      <dgm:spPr/>
      <dgm:t>
        <a:bodyPr/>
        <a:lstStyle/>
        <a:p>
          <a:endParaRPr lang="en-ZA"/>
        </a:p>
      </dgm:t>
    </dgm:pt>
    <dgm:pt modelId="{124D7830-1937-4B67-BB89-3652928BEBCC}" type="sibTrans" cxnId="{5F803A29-0E5D-48B4-86A5-30C604B9EBF7}">
      <dgm:prSet/>
      <dgm:spPr/>
      <dgm:t>
        <a:bodyPr/>
        <a:lstStyle/>
        <a:p>
          <a:endParaRPr lang="en-ZA"/>
        </a:p>
      </dgm:t>
    </dgm:pt>
    <dgm:pt modelId="{75A2C13D-25E3-4BEA-AF9E-39B1D8B74C79}">
      <dgm:prSet phldrT="[Text]" custT="1"/>
      <dgm:spPr>
        <a:xfrm>
          <a:off x="3607711" y="4439"/>
          <a:ext cx="4762494"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GB" sz="1400" b="0" i="0" dirty="0">
              <a:solidFill>
                <a:sysClr val="windowText" lastClr="000000"/>
              </a:solidFill>
              <a:effectLst/>
              <a:latin typeface="+mj-lt"/>
              <a:ea typeface="+mn-ea"/>
              <a:cs typeface="+mn-cs"/>
            </a:rPr>
            <a:t>9987 – Tax-free investment penalty  </a:t>
          </a:r>
          <a:r>
            <a:rPr lang="en-ZA" sz="1400" dirty="0">
              <a:solidFill>
                <a:sysClr val="windowText" lastClr="000000"/>
              </a:solidFill>
              <a:latin typeface="+mj-lt"/>
              <a:ea typeface="+mn-ea"/>
              <a:cs typeface="+mn-cs"/>
            </a:rPr>
            <a:t>  </a:t>
          </a:r>
        </a:p>
      </dgm:t>
    </dgm:pt>
    <dgm:pt modelId="{8A34D655-FFB6-484A-B27B-4D50EB9932E3}" type="parTrans" cxnId="{B507285D-F4D8-4AEC-B524-8AD3AE5263E1}">
      <dgm:prSet/>
      <dgm:spPr>
        <a:xfrm>
          <a:off x="2600547" y="317281"/>
          <a:ext cx="1007163" cy="1851652"/>
        </a:xfrm>
        <a:custGeom>
          <a:avLst/>
          <a:gdLst/>
          <a:ahLst/>
          <a:cxnLst/>
          <a:rect l="0" t="0" r="0" b="0"/>
          <a:pathLst>
            <a:path>
              <a:moveTo>
                <a:pt x="0" y="1851652"/>
              </a:moveTo>
              <a:lnTo>
                <a:pt x="503581" y="1851652"/>
              </a:lnTo>
              <a:lnTo>
                <a:pt x="503581" y="0"/>
              </a:lnTo>
              <a:lnTo>
                <a:pt x="1007163"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92418941-C157-4632-861B-C3D261F9B45A}" type="sibTrans" cxnId="{B507285D-F4D8-4AEC-B524-8AD3AE5263E1}">
      <dgm:prSet/>
      <dgm:spPr/>
      <dgm:t>
        <a:bodyPr/>
        <a:lstStyle/>
        <a:p>
          <a:endParaRPr lang="en-ZA"/>
        </a:p>
      </dgm:t>
    </dgm:pt>
    <dgm:pt modelId="{1BE45F00-9DCC-4E95-A3F4-8F7310E9A028}">
      <dgm:prSet phldrT="[Text]" custT="1"/>
      <dgm:spPr>
        <a:xfrm>
          <a:off x="3683336" y="3017087"/>
          <a:ext cx="4686869"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GB" sz="1400" b="0" i="0" dirty="0">
              <a:solidFill>
                <a:sysClr val="windowText" lastClr="000000"/>
              </a:solidFill>
              <a:effectLst/>
              <a:latin typeface="+mj-lt"/>
              <a:ea typeface="+mn-ea"/>
              <a:cs typeface="+mn-cs"/>
            </a:rPr>
            <a:t>9988 – Underpayment of Provisional Taxpayer(89Q(2)) </a:t>
          </a:r>
          <a:endParaRPr lang="en-ZA" sz="1400" dirty="0">
            <a:solidFill>
              <a:sysClr val="windowText" lastClr="000000"/>
            </a:solidFill>
            <a:latin typeface="+mj-lt"/>
            <a:ea typeface="+mn-ea"/>
            <a:cs typeface="+mn-cs"/>
          </a:endParaRPr>
        </a:p>
      </dgm:t>
    </dgm:pt>
    <dgm:pt modelId="{0F77FDDD-D044-4485-9E54-7F81B906F12A}" type="parTrans" cxnId="{54DE2A7D-6B9E-4A09-A7A9-AC95A0302E0E}">
      <dgm:prSet/>
      <dgm:spPr>
        <a:xfrm>
          <a:off x="2600547" y="2168933"/>
          <a:ext cx="1082788" cy="1160995"/>
        </a:xfrm>
        <a:custGeom>
          <a:avLst/>
          <a:gdLst/>
          <a:ahLst/>
          <a:cxnLst/>
          <a:rect l="0" t="0" r="0" b="0"/>
          <a:pathLst>
            <a:path>
              <a:moveTo>
                <a:pt x="0" y="0"/>
              </a:moveTo>
              <a:lnTo>
                <a:pt x="541394" y="0"/>
              </a:lnTo>
              <a:lnTo>
                <a:pt x="541394" y="1160995"/>
              </a:lnTo>
              <a:lnTo>
                <a:pt x="1082788" y="1160995"/>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18C31488-5AAE-40FE-88C3-0C970E2AFB9C}" type="sibTrans" cxnId="{54DE2A7D-6B9E-4A09-A7A9-AC95A0302E0E}">
      <dgm:prSet/>
      <dgm:spPr/>
      <dgm:t>
        <a:bodyPr/>
        <a:lstStyle/>
        <a:p>
          <a:endParaRPr lang="en-ZA"/>
        </a:p>
      </dgm:t>
    </dgm:pt>
    <dgm:pt modelId="{88CDE4A7-8BDC-4559-90B0-5A455F90F1FB}">
      <dgm:prSet phldrT="[Text]" custT="1"/>
      <dgm:spPr>
        <a:xfrm>
          <a:off x="3696696" y="3735103"/>
          <a:ext cx="4673509"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GB" sz="1400" b="0" i="0" dirty="0">
              <a:solidFill>
                <a:sysClr val="windowText" lastClr="000000"/>
              </a:solidFill>
              <a:effectLst/>
              <a:latin typeface="+mj-lt"/>
              <a:ea typeface="+mn-ea"/>
              <a:cs typeface="+mn-cs"/>
            </a:rPr>
            <a:t>9993  – Late or Non-submission of tax return  </a:t>
          </a:r>
          <a:r>
            <a:rPr lang="en-ZA" sz="1400" dirty="0">
              <a:solidFill>
                <a:sysClr val="windowText" lastClr="000000"/>
              </a:solidFill>
              <a:latin typeface="+mj-lt"/>
              <a:ea typeface="+mn-ea"/>
              <a:cs typeface="+mn-cs"/>
            </a:rPr>
            <a:t>  </a:t>
          </a:r>
        </a:p>
      </dgm:t>
    </dgm:pt>
    <dgm:pt modelId="{4A972697-4E55-483F-8C3F-8553D94CAEC0}" type="parTrans" cxnId="{DFEC55EF-BF61-4A94-AB2D-C3623163DF44}">
      <dgm:prSet/>
      <dgm:spPr>
        <a:xfrm>
          <a:off x="2600547" y="2168933"/>
          <a:ext cx="1096148" cy="1879011"/>
        </a:xfrm>
        <a:custGeom>
          <a:avLst/>
          <a:gdLst/>
          <a:ahLst/>
          <a:cxnLst/>
          <a:rect l="0" t="0" r="0" b="0"/>
          <a:pathLst>
            <a:path>
              <a:moveTo>
                <a:pt x="0" y="0"/>
              </a:moveTo>
              <a:lnTo>
                <a:pt x="548074" y="0"/>
              </a:lnTo>
              <a:lnTo>
                <a:pt x="548074" y="1879011"/>
              </a:lnTo>
              <a:lnTo>
                <a:pt x="1096148" y="187901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A08654CE-ADD4-4F88-9F01-A4D66CC5E38D}" type="sibTrans" cxnId="{DFEC55EF-BF61-4A94-AB2D-C3623163DF44}">
      <dgm:prSet/>
      <dgm:spPr/>
      <dgm:t>
        <a:bodyPr/>
        <a:lstStyle/>
        <a:p>
          <a:endParaRPr lang="en-ZA"/>
        </a:p>
      </dgm:t>
    </dgm:pt>
    <dgm:pt modelId="{1D6F49D1-2756-47FA-8B25-253054CCA45F}">
      <dgm:prSet custT="1"/>
      <dgm:spPr>
        <a:xfrm>
          <a:off x="3678759" y="2249999"/>
          <a:ext cx="4691446"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GB" sz="1400" b="0" i="0" dirty="0">
              <a:solidFill>
                <a:sysClr val="windowText" lastClr="000000"/>
              </a:solidFill>
              <a:effectLst/>
              <a:latin typeface="+mj-lt"/>
              <a:ea typeface="+mn-ea"/>
              <a:cs typeface="+mn-cs"/>
            </a:rPr>
            <a:t>9992 – Omission of Income</a:t>
          </a:r>
          <a:r>
            <a:rPr lang="en-ZA" sz="1400" dirty="0">
              <a:solidFill>
                <a:sysClr val="windowText" lastClr="000000"/>
              </a:solidFill>
              <a:latin typeface="+mj-lt"/>
              <a:ea typeface="+mn-ea"/>
              <a:cs typeface="+mn-cs"/>
            </a:rPr>
            <a:t> </a:t>
          </a:r>
        </a:p>
      </dgm:t>
    </dgm:pt>
    <dgm:pt modelId="{71FAAEDB-C09D-4C9A-8C6C-8A05BAE5CFBF}" type="parTrans" cxnId="{CB649767-B3C6-4AB5-93D3-B38E8CF79890}">
      <dgm:prSet/>
      <dgm:spPr>
        <a:xfrm>
          <a:off x="2600547" y="2168933"/>
          <a:ext cx="1078211" cy="393907"/>
        </a:xfrm>
        <a:custGeom>
          <a:avLst/>
          <a:gdLst/>
          <a:ahLst/>
          <a:cxnLst/>
          <a:rect l="0" t="0" r="0" b="0"/>
          <a:pathLst>
            <a:path>
              <a:moveTo>
                <a:pt x="0" y="0"/>
              </a:moveTo>
              <a:lnTo>
                <a:pt x="539105" y="0"/>
              </a:lnTo>
              <a:lnTo>
                <a:pt x="539105" y="393907"/>
              </a:lnTo>
              <a:lnTo>
                <a:pt x="1078211" y="39390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F21BD0D8-FF72-4307-9698-78D4D797DD45}" type="sibTrans" cxnId="{CB649767-B3C6-4AB5-93D3-B38E8CF79890}">
      <dgm:prSet/>
      <dgm:spPr/>
      <dgm:t>
        <a:bodyPr/>
        <a:lstStyle/>
        <a:p>
          <a:endParaRPr lang="en-ZA"/>
        </a:p>
      </dgm:t>
    </dgm:pt>
    <dgm:pt modelId="{5F88FB9D-4D67-4EF5-A9D1-DDDC973523AE}">
      <dgm:prSet custT="1"/>
      <dgm:spPr>
        <a:xfrm>
          <a:off x="3606254" y="1516729"/>
          <a:ext cx="4763951" cy="544325"/>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ZA" sz="1400" dirty="0">
              <a:solidFill>
                <a:sysClr val="windowText" lastClr="000000"/>
              </a:solidFill>
              <a:latin typeface="+mj-lt"/>
              <a:ea typeface="+mn-ea"/>
              <a:cs typeface="+mn-cs"/>
            </a:rPr>
            <a:t> </a:t>
          </a:r>
          <a:r>
            <a:rPr lang="en-GB" sz="1400" b="0" i="0" dirty="0">
              <a:solidFill>
                <a:sysClr val="windowText" lastClr="000000"/>
              </a:solidFill>
              <a:effectLst/>
              <a:latin typeface="+mj-lt"/>
              <a:ea typeface="+mn-ea"/>
              <a:cs typeface="+mn-cs"/>
            </a:rPr>
            <a:t>9991 – Non-submission of provisional taxpayer(Par20A)</a:t>
          </a:r>
          <a:endParaRPr lang="en-ZA" sz="1400" dirty="0">
            <a:solidFill>
              <a:sysClr val="windowText" lastClr="000000"/>
            </a:solidFill>
            <a:latin typeface="+mj-lt"/>
            <a:ea typeface="+mn-ea"/>
            <a:cs typeface="+mn-cs"/>
          </a:endParaRPr>
        </a:p>
      </dgm:t>
    </dgm:pt>
    <dgm:pt modelId="{B6055D32-9EED-49CD-9435-0896879BC0B1}" type="parTrans" cxnId="{63A8888A-397F-4B78-99F1-0C2B3C26C290}">
      <dgm:prSet/>
      <dgm:spPr>
        <a:xfrm>
          <a:off x="2600547" y="1788892"/>
          <a:ext cx="1005706" cy="380041"/>
        </a:xfrm>
        <a:custGeom>
          <a:avLst/>
          <a:gdLst/>
          <a:ahLst/>
          <a:cxnLst/>
          <a:rect l="0" t="0" r="0" b="0"/>
          <a:pathLst>
            <a:path>
              <a:moveTo>
                <a:pt x="0" y="380041"/>
              </a:moveTo>
              <a:lnTo>
                <a:pt x="502853" y="380041"/>
              </a:lnTo>
              <a:lnTo>
                <a:pt x="502853" y="0"/>
              </a:lnTo>
              <a:lnTo>
                <a:pt x="1005706"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541C2E60-0C5F-4C28-9809-8CB5E3387BAD}" type="sibTrans" cxnId="{63A8888A-397F-4B78-99F1-0C2B3C26C290}">
      <dgm:prSet/>
      <dgm:spPr/>
      <dgm:t>
        <a:bodyPr/>
        <a:lstStyle/>
        <a:p>
          <a:endParaRPr lang="en-ZA"/>
        </a:p>
      </dgm:t>
    </dgm:pt>
    <dgm:pt modelId="{F34EA0AE-53BE-4042-BC7B-0AF5E1663BED}">
      <dgm:prSet custT="1"/>
      <dgm:spPr>
        <a:xfrm>
          <a:off x="3631783" y="827645"/>
          <a:ext cx="4738422" cy="526982"/>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00000"/>
            </a:lnSpc>
            <a:buNone/>
          </a:pPr>
          <a:r>
            <a:rPr lang="en-GB" sz="1400" b="0" i="0" dirty="0">
              <a:solidFill>
                <a:sysClr val="windowText" lastClr="000000"/>
              </a:solidFill>
              <a:effectLst/>
              <a:latin typeface="+mj-lt"/>
              <a:ea typeface="+mn-ea"/>
              <a:cs typeface="+mn-cs"/>
            </a:rPr>
            <a:t>9990 – Underestimation of provisional taxpayer (Par20)</a:t>
          </a:r>
          <a:endParaRPr lang="en-ZA" sz="1400" dirty="0">
            <a:solidFill>
              <a:sysClr val="windowText" lastClr="000000"/>
            </a:solidFill>
            <a:latin typeface="+mj-lt"/>
            <a:ea typeface="+mn-ea"/>
            <a:cs typeface="+mn-cs"/>
          </a:endParaRPr>
        </a:p>
      </dgm:t>
    </dgm:pt>
    <dgm:pt modelId="{98E7E418-8EA7-4A57-A09C-51F10689E7BD}" type="parTrans" cxnId="{F8114168-33E9-4CA1-B3D6-28127325CF1D}">
      <dgm:prSet/>
      <dgm:spPr>
        <a:xfrm>
          <a:off x="2600547" y="1091136"/>
          <a:ext cx="1031236" cy="1077797"/>
        </a:xfrm>
        <a:custGeom>
          <a:avLst/>
          <a:gdLst/>
          <a:ahLst/>
          <a:cxnLst/>
          <a:rect l="0" t="0" r="0" b="0"/>
          <a:pathLst>
            <a:path>
              <a:moveTo>
                <a:pt x="0" y="1077797"/>
              </a:moveTo>
              <a:lnTo>
                <a:pt x="515618" y="1077797"/>
              </a:lnTo>
              <a:lnTo>
                <a:pt x="515618" y="0"/>
              </a:lnTo>
              <a:lnTo>
                <a:pt x="1031236" y="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pPr>
            <a:buNone/>
          </a:pPr>
          <a:endParaRPr lang="en-ZA">
            <a:solidFill>
              <a:sysClr val="windowText" lastClr="000000">
                <a:hueOff val="0"/>
                <a:satOff val="0"/>
                <a:lumOff val="0"/>
                <a:alphaOff val="0"/>
              </a:sysClr>
            </a:solidFill>
            <a:latin typeface="Calibri"/>
            <a:ea typeface="+mn-ea"/>
            <a:cs typeface="+mn-cs"/>
          </a:endParaRPr>
        </a:p>
      </dgm:t>
    </dgm:pt>
    <dgm:pt modelId="{5C052DFB-15A7-4C18-9E07-90CA11C95BEA}" type="sibTrans" cxnId="{F8114168-33E9-4CA1-B3D6-28127325CF1D}">
      <dgm:prSet/>
      <dgm:spPr/>
      <dgm:t>
        <a:bodyPr/>
        <a:lstStyle/>
        <a:p>
          <a:endParaRPr lang="en-ZA"/>
        </a:p>
      </dgm:t>
    </dgm:pt>
    <dgm:pt modelId="{FF9F2AEE-62D3-448C-A44E-622113FEE8B4}" type="pres">
      <dgm:prSet presAssocID="{5E5513A8-77E4-4051-AF1C-B703CAD35D1F}" presName="Name0" presStyleCnt="0">
        <dgm:presLayoutVars>
          <dgm:chPref val="1"/>
          <dgm:dir/>
          <dgm:animOne val="branch"/>
          <dgm:animLvl val="lvl"/>
          <dgm:resizeHandles val="exact"/>
        </dgm:presLayoutVars>
      </dgm:prSet>
      <dgm:spPr/>
    </dgm:pt>
    <dgm:pt modelId="{6DBE6CCB-4E67-49F3-BB3D-7D085B4BCA6A}" type="pres">
      <dgm:prSet presAssocID="{8E60434D-FAEF-4193-82DD-18722DCAD0BF}" presName="root1" presStyleCnt="0"/>
      <dgm:spPr/>
    </dgm:pt>
    <dgm:pt modelId="{8881FF4A-D8FE-4AAD-A753-3816B35134D5}" type="pres">
      <dgm:prSet presAssocID="{8E60434D-FAEF-4193-82DD-18722DCAD0BF}" presName="LevelOneTextNode" presStyleLbl="node0" presStyleIdx="0" presStyleCnt="1" custAng="5400000" custScaleX="366424" custScaleY="88320" custLinFactX="-4489" custLinFactNeighborX="-100000" custLinFactNeighborY="-351">
        <dgm:presLayoutVars>
          <dgm:chPref val="3"/>
        </dgm:presLayoutVars>
      </dgm:prSet>
      <dgm:spPr/>
    </dgm:pt>
    <dgm:pt modelId="{996A13B7-BDD3-453F-84C8-C14C55261B4B}" type="pres">
      <dgm:prSet presAssocID="{8E60434D-FAEF-4193-82DD-18722DCAD0BF}" presName="level2hierChild" presStyleCnt="0"/>
      <dgm:spPr/>
    </dgm:pt>
    <dgm:pt modelId="{8ABE57AE-053E-4839-BE25-EA2EF9352520}" type="pres">
      <dgm:prSet presAssocID="{8A34D655-FFB6-484A-B27B-4D50EB9932E3}" presName="conn2-1" presStyleLbl="parChTrans1D2" presStyleIdx="0" presStyleCnt="6"/>
      <dgm:spPr/>
    </dgm:pt>
    <dgm:pt modelId="{86CD3E4F-7277-46FB-932D-C1AC2E3E1BCE}" type="pres">
      <dgm:prSet presAssocID="{8A34D655-FFB6-484A-B27B-4D50EB9932E3}" presName="connTx" presStyleLbl="parChTrans1D2" presStyleIdx="0" presStyleCnt="6"/>
      <dgm:spPr/>
    </dgm:pt>
    <dgm:pt modelId="{5EEB404A-3A7A-4FBE-8174-14980B5F5F41}" type="pres">
      <dgm:prSet presAssocID="{75A2C13D-25E3-4BEA-AF9E-39B1D8B74C79}" presName="root2" presStyleCnt="0"/>
      <dgm:spPr/>
    </dgm:pt>
    <dgm:pt modelId="{6B25CE26-901B-42F3-A805-C5C4FA213A70}" type="pres">
      <dgm:prSet presAssocID="{75A2C13D-25E3-4BEA-AF9E-39B1D8B74C79}" presName="LevelTwoTextNode" presStyleLbl="node2" presStyleIdx="0" presStyleCnt="6" custScaleX="232063" custLinFactNeighborX="90065" custLinFactNeighborY="323">
        <dgm:presLayoutVars>
          <dgm:chPref val="3"/>
        </dgm:presLayoutVars>
      </dgm:prSet>
      <dgm:spPr/>
    </dgm:pt>
    <dgm:pt modelId="{88B397AE-296E-4C50-A801-6F963361C5AC}" type="pres">
      <dgm:prSet presAssocID="{75A2C13D-25E3-4BEA-AF9E-39B1D8B74C79}" presName="level3hierChild" presStyleCnt="0"/>
      <dgm:spPr/>
    </dgm:pt>
    <dgm:pt modelId="{9A805111-A7FC-4B70-B8DA-9FD565E85B14}" type="pres">
      <dgm:prSet presAssocID="{98E7E418-8EA7-4A57-A09C-51F10689E7BD}" presName="conn2-1" presStyleLbl="parChTrans1D2" presStyleIdx="1" presStyleCnt="6"/>
      <dgm:spPr/>
    </dgm:pt>
    <dgm:pt modelId="{EADFC706-DAA1-4B7D-9B2E-0C8CED5C7129}" type="pres">
      <dgm:prSet presAssocID="{98E7E418-8EA7-4A57-A09C-51F10689E7BD}" presName="connTx" presStyleLbl="parChTrans1D2" presStyleIdx="1" presStyleCnt="6"/>
      <dgm:spPr/>
    </dgm:pt>
    <dgm:pt modelId="{989720BF-40A6-486A-970B-4EB709C1190C}" type="pres">
      <dgm:prSet presAssocID="{F34EA0AE-53BE-4042-BC7B-0AF5E1663BED}" presName="root2" presStyleCnt="0"/>
      <dgm:spPr/>
    </dgm:pt>
    <dgm:pt modelId="{479164C6-AEB0-4D10-8713-69B463E42A73}" type="pres">
      <dgm:prSet presAssocID="{F34EA0AE-53BE-4042-BC7B-0AF5E1663BED}" presName="LevelTwoTextNode" presStyleLbl="node2" presStyleIdx="1" presStyleCnt="6" custScaleX="230890" custScaleY="84225" custLinFactNeighborX="90970" custLinFactNeighborY="6892">
        <dgm:presLayoutVars>
          <dgm:chPref val="3"/>
        </dgm:presLayoutVars>
      </dgm:prSet>
      <dgm:spPr/>
    </dgm:pt>
    <dgm:pt modelId="{FCAD4BEE-25F7-475E-877F-13452E3582C6}" type="pres">
      <dgm:prSet presAssocID="{F34EA0AE-53BE-4042-BC7B-0AF5E1663BED}" presName="level3hierChild" presStyleCnt="0"/>
      <dgm:spPr/>
    </dgm:pt>
    <dgm:pt modelId="{79AFDF78-6A2B-45A3-BD23-9F156B7AE829}" type="pres">
      <dgm:prSet presAssocID="{B6055D32-9EED-49CD-9435-0896879BC0B1}" presName="conn2-1" presStyleLbl="parChTrans1D2" presStyleIdx="2" presStyleCnt="6"/>
      <dgm:spPr/>
    </dgm:pt>
    <dgm:pt modelId="{9BEA0659-E1B5-4D1C-AD15-398AEE96AC93}" type="pres">
      <dgm:prSet presAssocID="{B6055D32-9EED-49CD-9435-0896879BC0B1}" presName="connTx" presStyleLbl="parChTrans1D2" presStyleIdx="2" presStyleCnt="6"/>
      <dgm:spPr/>
    </dgm:pt>
    <dgm:pt modelId="{3D20ED91-0025-4F6D-912B-FA7E11D17DD1}" type="pres">
      <dgm:prSet presAssocID="{5F88FB9D-4D67-4EF5-A9D1-DDDC973523AE}" presName="root2" presStyleCnt="0"/>
      <dgm:spPr/>
    </dgm:pt>
    <dgm:pt modelId="{B974EDC7-7C48-448D-B902-81730EBF0827}" type="pres">
      <dgm:prSet presAssocID="{5F88FB9D-4D67-4EF5-A9D1-DDDC973523AE}" presName="LevelTwoTextNode" presStyleLbl="node2" presStyleIdx="2" presStyleCnt="6" custScaleX="232134" custScaleY="86997" custLinFactNeighborX="84425" custLinFactNeighborY="7800">
        <dgm:presLayoutVars>
          <dgm:chPref val="3"/>
        </dgm:presLayoutVars>
      </dgm:prSet>
      <dgm:spPr/>
    </dgm:pt>
    <dgm:pt modelId="{360A63D3-1F67-4916-B9B6-ECC0F5CEF489}" type="pres">
      <dgm:prSet presAssocID="{5F88FB9D-4D67-4EF5-A9D1-DDDC973523AE}" presName="level3hierChild" presStyleCnt="0"/>
      <dgm:spPr/>
    </dgm:pt>
    <dgm:pt modelId="{74C0D4B0-0067-43C1-A4F0-FCD5834A2679}" type="pres">
      <dgm:prSet presAssocID="{71FAAEDB-C09D-4C9A-8C6C-8A05BAE5CFBF}" presName="conn2-1" presStyleLbl="parChTrans1D2" presStyleIdx="3" presStyleCnt="6"/>
      <dgm:spPr/>
    </dgm:pt>
    <dgm:pt modelId="{1B3CB60E-F7E7-483F-8099-8889803B2EE9}" type="pres">
      <dgm:prSet presAssocID="{71FAAEDB-C09D-4C9A-8C6C-8A05BAE5CFBF}" presName="connTx" presStyleLbl="parChTrans1D2" presStyleIdx="3" presStyleCnt="6"/>
      <dgm:spPr/>
    </dgm:pt>
    <dgm:pt modelId="{FEC4A291-EBF3-4F0F-B81E-0981173E8173}" type="pres">
      <dgm:prSet presAssocID="{1D6F49D1-2756-47FA-8B25-253054CCA45F}" presName="root2" presStyleCnt="0"/>
      <dgm:spPr/>
    </dgm:pt>
    <dgm:pt modelId="{D749A617-B212-444F-B1C8-3F4311A4F26A}" type="pres">
      <dgm:prSet presAssocID="{1D6F49D1-2756-47FA-8B25-253054CCA45F}" presName="LevelTwoTextNode" presStyleLbl="node2" presStyleIdx="3" presStyleCnt="6" custScaleX="228601" custLinFactNeighborX="84314" custLinFactNeighborY="12998">
        <dgm:presLayoutVars>
          <dgm:chPref val="3"/>
        </dgm:presLayoutVars>
      </dgm:prSet>
      <dgm:spPr/>
    </dgm:pt>
    <dgm:pt modelId="{763724FD-664A-4C7F-AAC3-89B351C2AB5C}" type="pres">
      <dgm:prSet presAssocID="{1D6F49D1-2756-47FA-8B25-253054CCA45F}" presName="level3hierChild" presStyleCnt="0"/>
      <dgm:spPr/>
    </dgm:pt>
    <dgm:pt modelId="{E30DE3B4-07EB-438D-AE9A-478D032CEA6C}" type="pres">
      <dgm:prSet presAssocID="{0F77FDDD-D044-4485-9E54-7F81B906F12A}" presName="conn2-1" presStyleLbl="parChTrans1D2" presStyleIdx="4" presStyleCnt="6"/>
      <dgm:spPr/>
    </dgm:pt>
    <dgm:pt modelId="{7017B9B8-5FE0-4928-B72A-E11F801525E1}" type="pres">
      <dgm:prSet presAssocID="{0F77FDDD-D044-4485-9E54-7F81B906F12A}" presName="connTx" presStyleLbl="parChTrans1D2" presStyleIdx="4" presStyleCnt="6"/>
      <dgm:spPr/>
    </dgm:pt>
    <dgm:pt modelId="{3413953B-86CB-405A-B98E-720AC357A7B7}" type="pres">
      <dgm:prSet presAssocID="{1BE45F00-9DCC-4E95-A3F4-8F7310E9A028}" presName="root2" presStyleCnt="0"/>
      <dgm:spPr/>
    </dgm:pt>
    <dgm:pt modelId="{A06B70A5-1BF7-4951-8E94-99B5A439251E}" type="pres">
      <dgm:prSet presAssocID="{1BE45F00-9DCC-4E95-A3F4-8F7310E9A028}" presName="LevelTwoTextNode" presStyleLbl="node2" presStyleIdx="4" presStyleCnt="6" custScaleX="228378" custLinFactNeighborX="91081" custLinFactNeighborY="10598">
        <dgm:presLayoutVars>
          <dgm:chPref val="3"/>
        </dgm:presLayoutVars>
      </dgm:prSet>
      <dgm:spPr/>
    </dgm:pt>
    <dgm:pt modelId="{F9D7E0A0-748D-4B95-B560-90FCF5B1FB2B}" type="pres">
      <dgm:prSet presAssocID="{1BE45F00-9DCC-4E95-A3F4-8F7310E9A028}" presName="level3hierChild" presStyleCnt="0"/>
      <dgm:spPr/>
    </dgm:pt>
    <dgm:pt modelId="{3924ED05-1055-4805-81AB-46B0D1BABD27}" type="pres">
      <dgm:prSet presAssocID="{4A972697-4E55-483F-8C3F-8553D94CAEC0}" presName="conn2-1" presStyleLbl="parChTrans1D2" presStyleIdx="5" presStyleCnt="6"/>
      <dgm:spPr/>
    </dgm:pt>
    <dgm:pt modelId="{D9F4AFE3-DD9F-4DE3-86CE-E69965BDCFB3}" type="pres">
      <dgm:prSet presAssocID="{4A972697-4E55-483F-8C3F-8553D94CAEC0}" presName="connTx" presStyleLbl="parChTrans1D2" presStyleIdx="5" presStyleCnt="6"/>
      <dgm:spPr/>
    </dgm:pt>
    <dgm:pt modelId="{E5CA199C-8078-434B-9B2F-F26A82AF7575}" type="pres">
      <dgm:prSet presAssocID="{88CDE4A7-8BDC-4559-90B0-5A455F90F1FB}" presName="root2" presStyleCnt="0"/>
      <dgm:spPr/>
    </dgm:pt>
    <dgm:pt modelId="{3B52FF75-A82B-469A-9FEB-7A3BC0E487CB}" type="pres">
      <dgm:prSet presAssocID="{88CDE4A7-8BDC-4559-90B0-5A455F90F1FB}" presName="LevelTwoTextNode" presStyleLbl="node2" presStyleIdx="5" presStyleCnt="6" custScaleX="227727" custLinFactX="67475" custLinFactNeighborX="100000" custLinFactNeighborY="355">
        <dgm:presLayoutVars>
          <dgm:chPref val="3"/>
        </dgm:presLayoutVars>
      </dgm:prSet>
      <dgm:spPr/>
    </dgm:pt>
    <dgm:pt modelId="{1A66832B-A835-4FAD-ACF3-D22A90AFC6F2}" type="pres">
      <dgm:prSet presAssocID="{88CDE4A7-8BDC-4559-90B0-5A455F90F1FB}" presName="level3hierChild" presStyleCnt="0"/>
      <dgm:spPr/>
    </dgm:pt>
  </dgm:ptLst>
  <dgm:cxnLst>
    <dgm:cxn modelId="{AF02CC1C-6360-4877-AC85-17D487F1CE4F}" type="presOf" srcId="{88CDE4A7-8BDC-4559-90B0-5A455F90F1FB}" destId="{3B52FF75-A82B-469A-9FEB-7A3BC0E487CB}" srcOrd="0" destOrd="0" presId="urn:microsoft.com/office/officeart/2008/layout/HorizontalMultiLevelHierarchy"/>
    <dgm:cxn modelId="{0CA4471F-77F1-4549-9A62-01F05F6A300D}" type="presOf" srcId="{98E7E418-8EA7-4A57-A09C-51F10689E7BD}" destId="{EADFC706-DAA1-4B7D-9B2E-0C8CED5C7129}" srcOrd="1" destOrd="0" presId="urn:microsoft.com/office/officeart/2008/layout/HorizontalMultiLevelHierarchy"/>
    <dgm:cxn modelId="{BDA55226-96DA-4182-881B-E5317B4A4715}" type="presOf" srcId="{8A34D655-FFB6-484A-B27B-4D50EB9932E3}" destId="{8ABE57AE-053E-4839-BE25-EA2EF9352520}" srcOrd="0" destOrd="0" presId="urn:microsoft.com/office/officeart/2008/layout/HorizontalMultiLevelHierarchy"/>
    <dgm:cxn modelId="{5F803A29-0E5D-48B4-86A5-30C604B9EBF7}" srcId="{5E5513A8-77E4-4051-AF1C-B703CAD35D1F}" destId="{8E60434D-FAEF-4193-82DD-18722DCAD0BF}" srcOrd="0" destOrd="0" parTransId="{8BC3D410-62F7-4AC7-BD1D-A0B8CC917CA2}" sibTransId="{124D7830-1937-4B67-BB89-3652928BEBCC}"/>
    <dgm:cxn modelId="{B077402E-0430-49D6-B09A-038C170E052E}" type="presOf" srcId="{98E7E418-8EA7-4A57-A09C-51F10689E7BD}" destId="{9A805111-A7FC-4B70-B8DA-9FD565E85B14}" srcOrd="0" destOrd="0" presId="urn:microsoft.com/office/officeart/2008/layout/HorizontalMultiLevelHierarchy"/>
    <dgm:cxn modelId="{C06E7F31-801D-4E17-B53C-AD65DE74F0AA}" type="presOf" srcId="{1D6F49D1-2756-47FA-8B25-253054CCA45F}" destId="{D749A617-B212-444F-B1C8-3F4311A4F26A}" srcOrd="0" destOrd="0" presId="urn:microsoft.com/office/officeart/2008/layout/HorizontalMultiLevelHierarchy"/>
    <dgm:cxn modelId="{E54BA232-8903-4996-8EF3-531D6CAB8E5F}" type="presOf" srcId="{F34EA0AE-53BE-4042-BC7B-0AF5E1663BED}" destId="{479164C6-AEB0-4D10-8713-69B463E42A73}" srcOrd="0" destOrd="0" presId="urn:microsoft.com/office/officeart/2008/layout/HorizontalMultiLevelHierarchy"/>
    <dgm:cxn modelId="{B507285D-F4D8-4AEC-B524-8AD3AE5263E1}" srcId="{8E60434D-FAEF-4193-82DD-18722DCAD0BF}" destId="{75A2C13D-25E3-4BEA-AF9E-39B1D8B74C79}" srcOrd="0" destOrd="0" parTransId="{8A34D655-FFB6-484A-B27B-4D50EB9932E3}" sibTransId="{92418941-C157-4632-861B-C3D261F9B45A}"/>
    <dgm:cxn modelId="{77443242-ADA6-45A4-94B8-A7DF8A303BFA}" type="presOf" srcId="{5F88FB9D-4D67-4EF5-A9D1-DDDC973523AE}" destId="{B974EDC7-7C48-448D-B902-81730EBF0827}" srcOrd="0" destOrd="0" presId="urn:microsoft.com/office/officeart/2008/layout/HorizontalMultiLevelHierarchy"/>
    <dgm:cxn modelId="{CB649767-B3C6-4AB5-93D3-B38E8CF79890}" srcId="{8E60434D-FAEF-4193-82DD-18722DCAD0BF}" destId="{1D6F49D1-2756-47FA-8B25-253054CCA45F}" srcOrd="3" destOrd="0" parTransId="{71FAAEDB-C09D-4C9A-8C6C-8A05BAE5CFBF}" sibTransId="{F21BD0D8-FF72-4307-9698-78D4D797DD45}"/>
    <dgm:cxn modelId="{F8114168-33E9-4CA1-B3D6-28127325CF1D}" srcId="{8E60434D-FAEF-4193-82DD-18722DCAD0BF}" destId="{F34EA0AE-53BE-4042-BC7B-0AF5E1663BED}" srcOrd="1" destOrd="0" parTransId="{98E7E418-8EA7-4A57-A09C-51F10689E7BD}" sibTransId="{5C052DFB-15A7-4C18-9E07-90CA11C95BEA}"/>
    <dgm:cxn modelId="{FE02134D-BF47-4300-9FD4-5672D35B58A0}" type="presOf" srcId="{4A972697-4E55-483F-8C3F-8553D94CAEC0}" destId="{3924ED05-1055-4805-81AB-46B0D1BABD27}" srcOrd="0" destOrd="0" presId="urn:microsoft.com/office/officeart/2008/layout/HorizontalMultiLevelHierarchy"/>
    <dgm:cxn modelId="{10CCD96E-5EF9-4DCA-80D7-A2EBCFCA8122}" type="presOf" srcId="{4A972697-4E55-483F-8C3F-8553D94CAEC0}" destId="{D9F4AFE3-DD9F-4DE3-86CE-E69965BDCFB3}" srcOrd="1" destOrd="0" presId="urn:microsoft.com/office/officeart/2008/layout/HorizontalMultiLevelHierarchy"/>
    <dgm:cxn modelId="{00C80271-1FC1-4499-84D3-D4E704A7AD1A}" type="presOf" srcId="{B6055D32-9EED-49CD-9435-0896879BC0B1}" destId="{79AFDF78-6A2B-45A3-BD23-9F156B7AE829}" srcOrd="0" destOrd="0" presId="urn:microsoft.com/office/officeart/2008/layout/HorizontalMultiLevelHierarchy"/>
    <dgm:cxn modelId="{5AEB6052-CAA6-4D01-8716-D600354F6ABC}" type="presOf" srcId="{8E60434D-FAEF-4193-82DD-18722DCAD0BF}" destId="{8881FF4A-D8FE-4AAD-A753-3816B35134D5}" srcOrd="0" destOrd="0" presId="urn:microsoft.com/office/officeart/2008/layout/HorizontalMultiLevelHierarchy"/>
    <dgm:cxn modelId="{E7F32559-000B-41D7-B136-5DC7CDD3F850}" type="presOf" srcId="{71FAAEDB-C09D-4C9A-8C6C-8A05BAE5CFBF}" destId="{1B3CB60E-F7E7-483F-8099-8889803B2EE9}" srcOrd="1" destOrd="0" presId="urn:microsoft.com/office/officeart/2008/layout/HorizontalMultiLevelHierarchy"/>
    <dgm:cxn modelId="{54DE2A7D-6B9E-4A09-A7A9-AC95A0302E0E}" srcId="{8E60434D-FAEF-4193-82DD-18722DCAD0BF}" destId="{1BE45F00-9DCC-4E95-A3F4-8F7310E9A028}" srcOrd="4" destOrd="0" parTransId="{0F77FDDD-D044-4485-9E54-7F81B906F12A}" sibTransId="{18C31488-5AAE-40FE-88C3-0C970E2AFB9C}"/>
    <dgm:cxn modelId="{63A8888A-397F-4B78-99F1-0C2B3C26C290}" srcId="{8E60434D-FAEF-4193-82DD-18722DCAD0BF}" destId="{5F88FB9D-4D67-4EF5-A9D1-DDDC973523AE}" srcOrd="2" destOrd="0" parTransId="{B6055D32-9EED-49CD-9435-0896879BC0B1}" sibTransId="{541C2E60-0C5F-4C28-9809-8CB5E3387BAD}"/>
    <dgm:cxn modelId="{95EA768C-CD51-4DC6-A097-DA5303E3FDCE}" type="presOf" srcId="{8A34D655-FFB6-484A-B27B-4D50EB9932E3}" destId="{86CD3E4F-7277-46FB-932D-C1AC2E3E1BCE}" srcOrd="1" destOrd="0" presId="urn:microsoft.com/office/officeart/2008/layout/HorizontalMultiLevelHierarchy"/>
    <dgm:cxn modelId="{663CBD8C-2FE0-4EDF-8479-78EE61B76F75}" type="presOf" srcId="{5E5513A8-77E4-4051-AF1C-B703CAD35D1F}" destId="{FF9F2AEE-62D3-448C-A44E-622113FEE8B4}" srcOrd="0" destOrd="0" presId="urn:microsoft.com/office/officeart/2008/layout/HorizontalMultiLevelHierarchy"/>
    <dgm:cxn modelId="{0718BDBF-B0FD-4C91-A9DF-E398429A73A3}" type="presOf" srcId="{0F77FDDD-D044-4485-9E54-7F81B906F12A}" destId="{7017B9B8-5FE0-4928-B72A-E11F801525E1}" srcOrd="1" destOrd="0" presId="urn:microsoft.com/office/officeart/2008/layout/HorizontalMultiLevelHierarchy"/>
    <dgm:cxn modelId="{C09BF1BF-A7E9-4B18-AF4D-60463249425E}" type="presOf" srcId="{71FAAEDB-C09D-4C9A-8C6C-8A05BAE5CFBF}" destId="{74C0D4B0-0067-43C1-A4F0-FCD5834A2679}" srcOrd="0" destOrd="0" presId="urn:microsoft.com/office/officeart/2008/layout/HorizontalMultiLevelHierarchy"/>
    <dgm:cxn modelId="{CAA6D1C0-4CD0-44F3-91DD-B156299206CF}" type="presOf" srcId="{1BE45F00-9DCC-4E95-A3F4-8F7310E9A028}" destId="{A06B70A5-1BF7-4951-8E94-99B5A439251E}" srcOrd="0" destOrd="0" presId="urn:microsoft.com/office/officeart/2008/layout/HorizontalMultiLevelHierarchy"/>
    <dgm:cxn modelId="{983F03E0-94A9-4A6E-8609-02791F562226}" type="presOf" srcId="{0F77FDDD-D044-4485-9E54-7F81B906F12A}" destId="{E30DE3B4-07EB-438D-AE9A-478D032CEA6C}" srcOrd="0" destOrd="0" presId="urn:microsoft.com/office/officeart/2008/layout/HorizontalMultiLevelHierarchy"/>
    <dgm:cxn modelId="{CE4416E4-CC1B-45EC-BA36-CCE8E629EA0A}" type="presOf" srcId="{75A2C13D-25E3-4BEA-AF9E-39B1D8B74C79}" destId="{6B25CE26-901B-42F3-A805-C5C4FA213A70}" srcOrd="0" destOrd="0" presId="urn:microsoft.com/office/officeart/2008/layout/HorizontalMultiLevelHierarchy"/>
    <dgm:cxn modelId="{DFEC55EF-BF61-4A94-AB2D-C3623163DF44}" srcId="{8E60434D-FAEF-4193-82DD-18722DCAD0BF}" destId="{88CDE4A7-8BDC-4559-90B0-5A455F90F1FB}" srcOrd="5" destOrd="0" parTransId="{4A972697-4E55-483F-8C3F-8553D94CAEC0}" sibTransId="{A08654CE-ADD4-4F88-9F01-A4D66CC5E38D}"/>
    <dgm:cxn modelId="{73DB52F9-CC20-423F-BB28-4AB498040E31}" type="presOf" srcId="{B6055D32-9EED-49CD-9435-0896879BC0B1}" destId="{9BEA0659-E1B5-4D1C-AD15-398AEE96AC93}" srcOrd="1" destOrd="0" presId="urn:microsoft.com/office/officeart/2008/layout/HorizontalMultiLevelHierarchy"/>
    <dgm:cxn modelId="{ACB52724-1C6F-4861-820B-F874E9EC80E4}" type="presParOf" srcId="{FF9F2AEE-62D3-448C-A44E-622113FEE8B4}" destId="{6DBE6CCB-4E67-49F3-BB3D-7D085B4BCA6A}" srcOrd="0" destOrd="0" presId="urn:microsoft.com/office/officeart/2008/layout/HorizontalMultiLevelHierarchy"/>
    <dgm:cxn modelId="{981D00FB-ECEE-4DBB-A7B8-8D91D50DB2DC}" type="presParOf" srcId="{6DBE6CCB-4E67-49F3-BB3D-7D085B4BCA6A}" destId="{8881FF4A-D8FE-4AAD-A753-3816B35134D5}" srcOrd="0" destOrd="0" presId="urn:microsoft.com/office/officeart/2008/layout/HorizontalMultiLevelHierarchy"/>
    <dgm:cxn modelId="{7AF3B584-9E3E-4D64-B08C-34AB225F28C9}" type="presParOf" srcId="{6DBE6CCB-4E67-49F3-BB3D-7D085B4BCA6A}" destId="{996A13B7-BDD3-453F-84C8-C14C55261B4B}" srcOrd="1" destOrd="0" presId="urn:microsoft.com/office/officeart/2008/layout/HorizontalMultiLevelHierarchy"/>
    <dgm:cxn modelId="{C0637DA1-540F-4085-A77C-12572F41DA31}" type="presParOf" srcId="{996A13B7-BDD3-453F-84C8-C14C55261B4B}" destId="{8ABE57AE-053E-4839-BE25-EA2EF9352520}" srcOrd="0" destOrd="0" presId="urn:microsoft.com/office/officeart/2008/layout/HorizontalMultiLevelHierarchy"/>
    <dgm:cxn modelId="{B9818776-EABF-4475-BA71-908A6B8E7AF7}" type="presParOf" srcId="{8ABE57AE-053E-4839-BE25-EA2EF9352520}" destId="{86CD3E4F-7277-46FB-932D-C1AC2E3E1BCE}" srcOrd="0" destOrd="0" presId="urn:microsoft.com/office/officeart/2008/layout/HorizontalMultiLevelHierarchy"/>
    <dgm:cxn modelId="{CF948BFA-7A0C-423F-82C6-074D48A1851A}" type="presParOf" srcId="{996A13B7-BDD3-453F-84C8-C14C55261B4B}" destId="{5EEB404A-3A7A-4FBE-8174-14980B5F5F41}" srcOrd="1" destOrd="0" presId="urn:microsoft.com/office/officeart/2008/layout/HorizontalMultiLevelHierarchy"/>
    <dgm:cxn modelId="{AA6E0A09-FBF0-491F-916C-927A596F0745}" type="presParOf" srcId="{5EEB404A-3A7A-4FBE-8174-14980B5F5F41}" destId="{6B25CE26-901B-42F3-A805-C5C4FA213A70}" srcOrd="0" destOrd="0" presId="urn:microsoft.com/office/officeart/2008/layout/HorizontalMultiLevelHierarchy"/>
    <dgm:cxn modelId="{38C0D31B-DAFE-4606-A302-7E87057AAF56}" type="presParOf" srcId="{5EEB404A-3A7A-4FBE-8174-14980B5F5F41}" destId="{88B397AE-296E-4C50-A801-6F963361C5AC}" srcOrd="1" destOrd="0" presId="urn:microsoft.com/office/officeart/2008/layout/HorizontalMultiLevelHierarchy"/>
    <dgm:cxn modelId="{77ADC846-76BA-4D7D-887D-12E11D0CDAA5}" type="presParOf" srcId="{996A13B7-BDD3-453F-84C8-C14C55261B4B}" destId="{9A805111-A7FC-4B70-B8DA-9FD565E85B14}" srcOrd="2" destOrd="0" presId="urn:microsoft.com/office/officeart/2008/layout/HorizontalMultiLevelHierarchy"/>
    <dgm:cxn modelId="{75E6D575-C65A-4971-B480-D38089BDA963}" type="presParOf" srcId="{9A805111-A7FC-4B70-B8DA-9FD565E85B14}" destId="{EADFC706-DAA1-4B7D-9B2E-0C8CED5C7129}" srcOrd="0" destOrd="0" presId="urn:microsoft.com/office/officeart/2008/layout/HorizontalMultiLevelHierarchy"/>
    <dgm:cxn modelId="{13547160-56A0-463B-BECD-ACD5E0921708}" type="presParOf" srcId="{996A13B7-BDD3-453F-84C8-C14C55261B4B}" destId="{989720BF-40A6-486A-970B-4EB709C1190C}" srcOrd="3" destOrd="0" presId="urn:microsoft.com/office/officeart/2008/layout/HorizontalMultiLevelHierarchy"/>
    <dgm:cxn modelId="{3A0B4C23-8C44-4D2F-9404-11BC83270202}" type="presParOf" srcId="{989720BF-40A6-486A-970B-4EB709C1190C}" destId="{479164C6-AEB0-4D10-8713-69B463E42A73}" srcOrd="0" destOrd="0" presId="urn:microsoft.com/office/officeart/2008/layout/HorizontalMultiLevelHierarchy"/>
    <dgm:cxn modelId="{7CE95D43-3BB5-4F7D-AB98-68DF3CCE4BB8}" type="presParOf" srcId="{989720BF-40A6-486A-970B-4EB709C1190C}" destId="{FCAD4BEE-25F7-475E-877F-13452E3582C6}" srcOrd="1" destOrd="0" presId="urn:microsoft.com/office/officeart/2008/layout/HorizontalMultiLevelHierarchy"/>
    <dgm:cxn modelId="{4AF3EBA7-AFB7-467C-91AE-AF59045A7ACE}" type="presParOf" srcId="{996A13B7-BDD3-453F-84C8-C14C55261B4B}" destId="{79AFDF78-6A2B-45A3-BD23-9F156B7AE829}" srcOrd="4" destOrd="0" presId="urn:microsoft.com/office/officeart/2008/layout/HorizontalMultiLevelHierarchy"/>
    <dgm:cxn modelId="{24962231-A7D5-42CE-ADF6-C1954A1A86B9}" type="presParOf" srcId="{79AFDF78-6A2B-45A3-BD23-9F156B7AE829}" destId="{9BEA0659-E1B5-4D1C-AD15-398AEE96AC93}" srcOrd="0" destOrd="0" presId="urn:microsoft.com/office/officeart/2008/layout/HorizontalMultiLevelHierarchy"/>
    <dgm:cxn modelId="{BE269C7F-0744-4224-BAF1-870CED5025CF}" type="presParOf" srcId="{996A13B7-BDD3-453F-84C8-C14C55261B4B}" destId="{3D20ED91-0025-4F6D-912B-FA7E11D17DD1}" srcOrd="5" destOrd="0" presId="urn:microsoft.com/office/officeart/2008/layout/HorizontalMultiLevelHierarchy"/>
    <dgm:cxn modelId="{6CF51CF6-6564-4C47-BC94-275D56FCF9B7}" type="presParOf" srcId="{3D20ED91-0025-4F6D-912B-FA7E11D17DD1}" destId="{B974EDC7-7C48-448D-B902-81730EBF0827}" srcOrd="0" destOrd="0" presId="urn:microsoft.com/office/officeart/2008/layout/HorizontalMultiLevelHierarchy"/>
    <dgm:cxn modelId="{E93ED1F0-8639-4569-8943-94D81B5D41E4}" type="presParOf" srcId="{3D20ED91-0025-4F6D-912B-FA7E11D17DD1}" destId="{360A63D3-1F67-4916-B9B6-ECC0F5CEF489}" srcOrd="1" destOrd="0" presId="urn:microsoft.com/office/officeart/2008/layout/HorizontalMultiLevelHierarchy"/>
    <dgm:cxn modelId="{411030A3-601F-4BB6-9CF8-CB5B5C8C1594}" type="presParOf" srcId="{996A13B7-BDD3-453F-84C8-C14C55261B4B}" destId="{74C0D4B0-0067-43C1-A4F0-FCD5834A2679}" srcOrd="6" destOrd="0" presId="urn:microsoft.com/office/officeart/2008/layout/HorizontalMultiLevelHierarchy"/>
    <dgm:cxn modelId="{ABBC8A9D-3D93-4848-B02D-EC2A5E7E74EE}" type="presParOf" srcId="{74C0D4B0-0067-43C1-A4F0-FCD5834A2679}" destId="{1B3CB60E-F7E7-483F-8099-8889803B2EE9}" srcOrd="0" destOrd="0" presId="urn:microsoft.com/office/officeart/2008/layout/HorizontalMultiLevelHierarchy"/>
    <dgm:cxn modelId="{5726E973-E271-48A8-A988-787A3A327E72}" type="presParOf" srcId="{996A13B7-BDD3-453F-84C8-C14C55261B4B}" destId="{FEC4A291-EBF3-4F0F-B81E-0981173E8173}" srcOrd="7" destOrd="0" presId="urn:microsoft.com/office/officeart/2008/layout/HorizontalMultiLevelHierarchy"/>
    <dgm:cxn modelId="{BB96B892-BC03-4B5E-BEDB-C04742AB2703}" type="presParOf" srcId="{FEC4A291-EBF3-4F0F-B81E-0981173E8173}" destId="{D749A617-B212-444F-B1C8-3F4311A4F26A}" srcOrd="0" destOrd="0" presId="urn:microsoft.com/office/officeart/2008/layout/HorizontalMultiLevelHierarchy"/>
    <dgm:cxn modelId="{082D9412-32B4-41B6-A750-A125CDCC529E}" type="presParOf" srcId="{FEC4A291-EBF3-4F0F-B81E-0981173E8173}" destId="{763724FD-664A-4C7F-AAC3-89B351C2AB5C}" srcOrd="1" destOrd="0" presId="urn:microsoft.com/office/officeart/2008/layout/HorizontalMultiLevelHierarchy"/>
    <dgm:cxn modelId="{DFF3B6A6-EEE1-4611-A1A3-3DA039C62058}" type="presParOf" srcId="{996A13B7-BDD3-453F-84C8-C14C55261B4B}" destId="{E30DE3B4-07EB-438D-AE9A-478D032CEA6C}" srcOrd="8" destOrd="0" presId="urn:microsoft.com/office/officeart/2008/layout/HorizontalMultiLevelHierarchy"/>
    <dgm:cxn modelId="{F6EB38B7-80A2-4542-94B7-6A0330060F87}" type="presParOf" srcId="{E30DE3B4-07EB-438D-AE9A-478D032CEA6C}" destId="{7017B9B8-5FE0-4928-B72A-E11F801525E1}" srcOrd="0" destOrd="0" presId="urn:microsoft.com/office/officeart/2008/layout/HorizontalMultiLevelHierarchy"/>
    <dgm:cxn modelId="{C5747B6A-2AA1-49DB-A599-0135B9026F3B}" type="presParOf" srcId="{996A13B7-BDD3-453F-84C8-C14C55261B4B}" destId="{3413953B-86CB-405A-B98E-720AC357A7B7}" srcOrd="9" destOrd="0" presId="urn:microsoft.com/office/officeart/2008/layout/HorizontalMultiLevelHierarchy"/>
    <dgm:cxn modelId="{8FD4B462-CD76-4D75-9986-32D8CC2BDB76}" type="presParOf" srcId="{3413953B-86CB-405A-B98E-720AC357A7B7}" destId="{A06B70A5-1BF7-4951-8E94-99B5A439251E}" srcOrd="0" destOrd="0" presId="urn:microsoft.com/office/officeart/2008/layout/HorizontalMultiLevelHierarchy"/>
    <dgm:cxn modelId="{6A407A36-4FDA-46ED-B387-5D558A2F4375}" type="presParOf" srcId="{3413953B-86CB-405A-B98E-720AC357A7B7}" destId="{F9D7E0A0-748D-4B95-B560-90FCF5B1FB2B}" srcOrd="1" destOrd="0" presId="urn:microsoft.com/office/officeart/2008/layout/HorizontalMultiLevelHierarchy"/>
    <dgm:cxn modelId="{7EF5D4AB-6A95-4EB8-885D-83B06D23FBEA}" type="presParOf" srcId="{996A13B7-BDD3-453F-84C8-C14C55261B4B}" destId="{3924ED05-1055-4805-81AB-46B0D1BABD27}" srcOrd="10" destOrd="0" presId="urn:microsoft.com/office/officeart/2008/layout/HorizontalMultiLevelHierarchy"/>
    <dgm:cxn modelId="{B6A1A679-254F-4421-A4AE-41C4D3CBF236}" type="presParOf" srcId="{3924ED05-1055-4805-81AB-46B0D1BABD27}" destId="{D9F4AFE3-DD9F-4DE3-86CE-E69965BDCFB3}" srcOrd="0" destOrd="0" presId="urn:microsoft.com/office/officeart/2008/layout/HorizontalMultiLevelHierarchy"/>
    <dgm:cxn modelId="{A09D7979-50F6-4290-A48D-B67C50D75E62}" type="presParOf" srcId="{996A13B7-BDD3-453F-84C8-C14C55261B4B}" destId="{E5CA199C-8078-434B-9B2F-F26A82AF7575}" srcOrd="11" destOrd="0" presId="urn:microsoft.com/office/officeart/2008/layout/HorizontalMultiLevelHierarchy"/>
    <dgm:cxn modelId="{15079493-F489-4CAD-A30A-08FA788C956C}" type="presParOf" srcId="{E5CA199C-8078-434B-9B2F-F26A82AF7575}" destId="{3B52FF75-A82B-469A-9FEB-7A3BC0E487CB}" srcOrd="0" destOrd="0" presId="urn:microsoft.com/office/officeart/2008/layout/HorizontalMultiLevelHierarchy"/>
    <dgm:cxn modelId="{4820A772-AAF1-4800-A4BE-15EFF4CF3216}" type="presParOf" srcId="{E5CA199C-8078-434B-9B2F-F26A82AF7575}" destId="{1A66832B-A835-4FAD-ACF3-D22A90AFC6F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B17836-6545-47B0-A15D-7FF33E5F32D4}" type="doc">
      <dgm:prSet loTypeId="urn:diagrams.loki3.com/BracketList" loCatId="list" qsTypeId="urn:microsoft.com/office/officeart/2005/8/quickstyle/simple1" qsCatId="simple" csTypeId="urn:microsoft.com/office/officeart/2005/8/colors/accent1_2" csCatId="accent1" phldr="1"/>
      <dgm:spPr/>
      <dgm:t>
        <a:bodyPr/>
        <a:lstStyle/>
        <a:p>
          <a:endParaRPr lang="en-ZA"/>
        </a:p>
      </dgm:t>
    </dgm:pt>
    <dgm:pt modelId="{F553A6DF-E5DB-4CA3-A031-575617D1DF7B}">
      <dgm:prSet phldrT="[Text]" custT="1"/>
      <dgm:spPr>
        <a:xfrm>
          <a:off x="34322" y="1333010"/>
          <a:ext cx="1962443" cy="1287000"/>
        </a:xfrm>
        <a:prstGeom prst="rect">
          <a:avLst/>
        </a:prstGeom>
        <a:solidFill>
          <a:srgbClr val="E7E6E6">
            <a:lumMod val="90000"/>
          </a:srgbClr>
        </a:solidFill>
        <a:ln>
          <a:noFill/>
        </a:ln>
        <a:effectLst/>
      </dgm:spPr>
      <dgm:t>
        <a:bodyPr/>
        <a:lstStyle/>
        <a:p>
          <a:pPr algn="ctr">
            <a:lnSpc>
              <a:spcPct val="150000"/>
            </a:lnSpc>
            <a:buNone/>
          </a:pPr>
          <a:r>
            <a:rPr lang="en-ZA" sz="1600" dirty="0">
              <a:solidFill>
                <a:sysClr val="windowText" lastClr="000000"/>
              </a:solidFill>
              <a:latin typeface="+mj-lt"/>
              <a:ea typeface="+mn-ea"/>
              <a:cs typeface="+mn-cs"/>
            </a:rPr>
            <a:t>What is an Appeal</a:t>
          </a:r>
        </a:p>
      </dgm:t>
    </dgm:pt>
    <dgm:pt modelId="{FB107B92-06F5-4A2F-A954-4EE62A8CBC61}" type="parTrans" cxnId="{74E76AC2-6405-4EDB-8C71-2E312091F438}">
      <dgm:prSet/>
      <dgm:spPr/>
      <dgm:t>
        <a:bodyPr/>
        <a:lstStyle/>
        <a:p>
          <a:endParaRPr lang="en-ZA">
            <a:solidFill>
              <a:schemeClr val="tx1"/>
            </a:solidFill>
          </a:endParaRPr>
        </a:p>
      </dgm:t>
    </dgm:pt>
    <dgm:pt modelId="{B6380BA3-C3F0-4283-9FF4-40A38690DA5E}" type="sibTrans" cxnId="{74E76AC2-6405-4EDB-8C71-2E312091F438}">
      <dgm:prSet/>
      <dgm:spPr/>
      <dgm:t>
        <a:bodyPr/>
        <a:lstStyle/>
        <a:p>
          <a:endParaRPr lang="en-ZA">
            <a:solidFill>
              <a:schemeClr val="tx1"/>
            </a:solidFill>
          </a:endParaRPr>
        </a:p>
      </dgm:t>
    </dgm:pt>
    <dgm:pt modelId="{1DA4BA41-1134-4877-A5AA-2FBBC7F2B2A6}">
      <dgm:prSet phldrT="[Text]" custT="1"/>
      <dgm:spPr>
        <a:xfrm>
          <a:off x="2546249" y="590845"/>
          <a:ext cx="5269200" cy="2771330"/>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l">
            <a:lnSpc>
              <a:spcPct val="150000"/>
            </a:lnSpc>
            <a:buFont typeface="Wingdings" panose="05000000000000000000" pitchFamily="2" charset="2"/>
            <a:buNone/>
          </a:pPr>
          <a:r>
            <a:rPr lang="en-GB" sz="1600" b="0" i="0" dirty="0">
              <a:solidFill>
                <a:sysClr val="windowText" lastClr="000000"/>
              </a:solidFill>
              <a:latin typeface="+mj-lt"/>
              <a:ea typeface="+mn-ea"/>
              <a:cs typeface="+mn-cs"/>
            </a:rPr>
            <a:t>   If you disagree with the decision made by SARS in considering your objection, you have the right to appeal that decision.</a:t>
          </a:r>
          <a:endParaRPr lang="en-ZA" sz="1600" dirty="0">
            <a:solidFill>
              <a:sysClr val="windowText" lastClr="000000"/>
            </a:solidFill>
            <a:latin typeface="+mj-lt"/>
            <a:ea typeface="+mn-ea"/>
            <a:cs typeface="+mn-cs"/>
          </a:endParaRPr>
        </a:p>
      </dgm:t>
    </dgm:pt>
    <dgm:pt modelId="{A13FFE5B-FDE7-48AA-B222-86E04BF208B8}" type="parTrans" cxnId="{68274B9B-6046-400D-A161-4BFAE178CA42}">
      <dgm:prSet/>
      <dgm:spPr/>
      <dgm:t>
        <a:bodyPr/>
        <a:lstStyle/>
        <a:p>
          <a:endParaRPr lang="en-ZA">
            <a:solidFill>
              <a:schemeClr val="tx1"/>
            </a:solidFill>
          </a:endParaRPr>
        </a:p>
      </dgm:t>
    </dgm:pt>
    <dgm:pt modelId="{A37A64C6-025C-466A-8D8D-462B1D81A82B}" type="sibTrans" cxnId="{68274B9B-6046-400D-A161-4BFAE178CA42}">
      <dgm:prSet/>
      <dgm:spPr/>
      <dgm:t>
        <a:bodyPr/>
        <a:lstStyle/>
        <a:p>
          <a:endParaRPr lang="en-ZA">
            <a:solidFill>
              <a:schemeClr val="tx1"/>
            </a:solidFill>
          </a:endParaRPr>
        </a:p>
      </dgm:t>
    </dgm:pt>
    <dgm:pt modelId="{B5A5049A-5C76-4514-9AEE-ED6974E0C6CB}" type="pres">
      <dgm:prSet presAssocID="{6BB17836-6545-47B0-A15D-7FF33E5F32D4}" presName="Name0" presStyleCnt="0">
        <dgm:presLayoutVars>
          <dgm:dir/>
          <dgm:animLvl val="lvl"/>
          <dgm:resizeHandles val="exact"/>
        </dgm:presLayoutVars>
      </dgm:prSet>
      <dgm:spPr/>
    </dgm:pt>
    <dgm:pt modelId="{06812AAD-18DE-4A25-AAAE-A462CD741306}" type="pres">
      <dgm:prSet presAssocID="{F553A6DF-E5DB-4CA3-A031-575617D1DF7B}" presName="linNode" presStyleCnt="0"/>
      <dgm:spPr/>
    </dgm:pt>
    <dgm:pt modelId="{AD5E7E1D-5081-47E9-8E20-8E7EDCCEB4BB}" type="pres">
      <dgm:prSet presAssocID="{F553A6DF-E5DB-4CA3-A031-575617D1DF7B}" presName="parTx" presStyleLbl="revTx" presStyleIdx="0" presStyleCnt="1">
        <dgm:presLayoutVars>
          <dgm:chMax val="1"/>
          <dgm:bulletEnabled val="1"/>
        </dgm:presLayoutVars>
      </dgm:prSet>
      <dgm:spPr/>
    </dgm:pt>
    <dgm:pt modelId="{2EA410DD-E21A-4642-83D2-00260CF9763B}" type="pres">
      <dgm:prSet presAssocID="{F553A6DF-E5DB-4CA3-A031-575617D1DF7B}" presName="bracket" presStyleLbl="parChTrans1D1" presStyleIdx="0" presStyleCnt="1" custScaleY="199308"/>
      <dgm:spPr>
        <a:xfrm>
          <a:off x="1996765" y="1292791"/>
          <a:ext cx="392488" cy="1367437"/>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gm:spPr>
    </dgm:pt>
    <dgm:pt modelId="{95AA5775-1C2F-42BC-9B28-5DC2EAF092BD}" type="pres">
      <dgm:prSet presAssocID="{F553A6DF-E5DB-4CA3-A031-575617D1DF7B}" presName="spH" presStyleCnt="0"/>
      <dgm:spPr/>
    </dgm:pt>
    <dgm:pt modelId="{2FC37973-F1A8-4BA7-976E-C8BA95EAE56C}" type="pres">
      <dgm:prSet presAssocID="{F553A6DF-E5DB-4CA3-A031-575617D1DF7B}" presName="desTx" presStyleLbl="node1" presStyleIdx="0" presStyleCnt="1" custScaleX="98714" custScaleY="202666">
        <dgm:presLayoutVars>
          <dgm:bulletEnabled val="1"/>
        </dgm:presLayoutVars>
      </dgm:prSet>
      <dgm:spPr/>
    </dgm:pt>
  </dgm:ptLst>
  <dgm:cxnLst>
    <dgm:cxn modelId="{DA278B25-98C0-4450-8575-F982A3F6B652}" type="presOf" srcId="{6BB17836-6545-47B0-A15D-7FF33E5F32D4}" destId="{B5A5049A-5C76-4514-9AEE-ED6974E0C6CB}" srcOrd="0" destOrd="0" presId="urn:diagrams.loki3.com/BracketList"/>
    <dgm:cxn modelId="{66DB2637-D433-4117-AF3F-362636EB158B}" type="presOf" srcId="{F553A6DF-E5DB-4CA3-A031-575617D1DF7B}" destId="{AD5E7E1D-5081-47E9-8E20-8E7EDCCEB4BB}" srcOrd="0" destOrd="0" presId="urn:diagrams.loki3.com/BracketList"/>
    <dgm:cxn modelId="{2B285281-40CA-46B8-9546-C88A4FAD5FC4}" type="presOf" srcId="{1DA4BA41-1134-4877-A5AA-2FBBC7F2B2A6}" destId="{2FC37973-F1A8-4BA7-976E-C8BA95EAE56C}" srcOrd="0" destOrd="0" presId="urn:diagrams.loki3.com/BracketList"/>
    <dgm:cxn modelId="{68274B9B-6046-400D-A161-4BFAE178CA42}" srcId="{F553A6DF-E5DB-4CA3-A031-575617D1DF7B}" destId="{1DA4BA41-1134-4877-A5AA-2FBBC7F2B2A6}" srcOrd="0" destOrd="0" parTransId="{A13FFE5B-FDE7-48AA-B222-86E04BF208B8}" sibTransId="{A37A64C6-025C-466A-8D8D-462B1D81A82B}"/>
    <dgm:cxn modelId="{74E76AC2-6405-4EDB-8C71-2E312091F438}" srcId="{6BB17836-6545-47B0-A15D-7FF33E5F32D4}" destId="{F553A6DF-E5DB-4CA3-A031-575617D1DF7B}" srcOrd="0" destOrd="0" parTransId="{FB107B92-06F5-4A2F-A954-4EE62A8CBC61}" sibTransId="{B6380BA3-C3F0-4283-9FF4-40A38690DA5E}"/>
    <dgm:cxn modelId="{995E057B-9417-4679-A9B1-8AFD9BA762FB}" type="presParOf" srcId="{B5A5049A-5C76-4514-9AEE-ED6974E0C6CB}" destId="{06812AAD-18DE-4A25-AAAE-A462CD741306}" srcOrd="0" destOrd="0" presId="urn:diagrams.loki3.com/BracketList"/>
    <dgm:cxn modelId="{33F572DF-94E5-4A8C-9C29-0A6000E855FE}" type="presParOf" srcId="{06812AAD-18DE-4A25-AAAE-A462CD741306}" destId="{AD5E7E1D-5081-47E9-8E20-8E7EDCCEB4BB}" srcOrd="0" destOrd="0" presId="urn:diagrams.loki3.com/BracketList"/>
    <dgm:cxn modelId="{1601C858-C3AF-46C0-989D-9CFACCA3E462}" type="presParOf" srcId="{06812AAD-18DE-4A25-AAAE-A462CD741306}" destId="{2EA410DD-E21A-4642-83D2-00260CF9763B}" srcOrd="1" destOrd="0" presId="urn:diagrams.loki3.com/BracketList"/>
    <dgm:cxn modelId="{C76DE5DB-1DC9-4F70-8F7B-27E0EA498319}" type="presParOf" srcId="{06812AAD-18DE-4A25-AAAE-A462CD741306}" destId="{95AA5775-1C2F-42BC-9B28-5DC2EAF092BD}" srcOrd="2" destOrd="0" presId="urn:diagrams.loki3.com/BracketList"/>
    <dgm:cxn modelId="{11A1C389-864E-482F-8A50-D8C73FAE7ED6}" type="presParOf" srcId="{06812AAD-18DE-4A25-AAAE-A462CD741306}" destId="{2FC37973-F1A8-4BA7-976E-C8BA95EAE56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C0D69-C1AD-4FBD-837C-FDD354EEBBBD}">
      <dsp:nvSpPr>
        <dsp:cNvPr id="0" name=""/>
        <dsp:cNvSpPr/>
      </dsp:nvSpPr>
      <dsp:spPr>
        <a:xfrm>
          <a:off x="197043" y="711831"/>
          <a:ext cx="3655068" cy="18275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chemeClr val="tx1"/>
              </a:solidFill>
              <a:latin typeface="+mj-lt"/>
            </a:rPr>
            <a:t>What is Request for Reasons?</a:t>
          </a:r>
          <a:endParaRPr lang="en-ZA" sz="1400" kern="1200" dirty="0">
            <a:solidFill>
              <a:schemeClr val="tx1"/>
            </a:solidFill>
            <a:latin typeface="+mj-lt"/>
          </a:endParaRPr>
        </a:p>
      </dsp:txBody>
      <dsp:txXfrm>
        <a:off x="197043" y="711831"/>
        <a:ext cx="3655068" cy="1827534"/>
      </dsp:txXfrm>
    </dsp:sp>
    <dsp:sp modelId="{875734CF-32AE-4962-9AEF-189563F6A489}">
      <dsp:nvSpPr>
        <dsp:cNvPr id="0" name=""/>
        <dsp:cNvSpPr/>
      </dsp:nvSpPr>
      <dsp:spPr>
        <a:xfrm>
          <a:off x="4428261" y="74167"/>
          <a:ext cx="3795898" cy="2948653"/>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chemeClr val="bg1"/>
              </a:solidFill>
              <a:latin typeface="+mj-lt"/>
            </a:rPr>
            <a:t>Where the taxpayer is aggrieved by an assessment issued by SARS and the grounds provided in the assessment do not enable the taxpayer to understand the basis of the assessment to formulate an objection, the taxpayer is entitled to request reasons for the assessment from SARS. </a:t>
          </a:r>
          <a:endParaRPr lang="en-ZA" sz="1400" kern="1200" dirty="0">
            <a:solidFill>
              <a:schemeClr val="bg1"/>
            </a:solidFill>
            <a:latin typeface="+mj-lt"/>
          </a:endParaRPr>
        </a:p>
      </dsp:txBody>
      <dsp:txXfrm>
        <a:off x="4428261" y="74167"/>
        <a:ext cx="3795898" cy="29486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53BD-752B-46B3-BF5F-94128AC7E1E3}">
      <dsp:nvSpPr>
        <dsp:cNvPr id="0" name=""/>
        <dsp:cNvSpPr/>
      </dsp:nvSpPr>
      <dsp:spPr>
        <a:xfrm>
          <a:off x="1482344" y="2080851"/>
          <a:ext cx="1340676" cy="1496440"/>
        </a:xfrm>
        <a:custGeom>
          <a:avLst/>
          <a:gdLst/>
          <a:ahLst/>
          <a:cxnLst/>
          <a:rect l="0" t="0" r="0" b="0"/>
          <a:pathLst>
            <a:path>
              <a:moveTo>
                <a:pt x="0" y="0"/>
              </a:moveTo>
              <a:lnTo>
                <a:pt x="728042" y="0"/>
              </a:lnTo>
              <a:lnTo>
                <a:pt x="728042" y="1496440"/>
              </a:lnTo>
              <a:lnTo>
                <a:pt x="1456084" y="149644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solidFill>
            <a:latin typeface="Calibri"/>
            <a:ea typeface="+mn-ea"/>
            <a:cs typeface="+mn-cs"/>
          </a:endParaRPr>
        </a:p>
      </dsp:txBody>
      <dsp:txXfrm>
        <a:off x="2102453" y="2778842"/>
        <a:ext cx="0" cy="0"/>
      </dsp:txXfrm>
    </dsp:sp>
    <dsp:sp modelId="{1C7E656C-416E-4B13-9F33-EDD81A4EA9D5}">
      <dsp:nvSpPr>
        <dsp:cNvPr id="0" name=""/>
        <dsp:cNvSpPr/>
      </dsp:nvSpPr>
      <dsp:spPr>
        <a:xfrm>
          <a:off x="1482344" y="2035131"/>
          <a:ext cx="1340676" cy="91440"/>
        </a:xfrm>
        <a:custGeom>
          <a:avLst/>
          <a:gdLst/>
          <a:ahLst/>
          <a:cxnLst/>
          <a:rect l="0" t="0" r="0" b="0"/>
          <a:pathLst>
            <a:path>
              <a:moveTo>
                <a:pt x="0" y="45720"/>
              </a:moveTo>
              <a:lnTo>
                <a:pt x="728042" y="45720"/>
              </a:lnTo>
              <a:lnTo>
                <a:pt x="728042" y="45735"/>
              </a:lnTo>
              <a:lnTo>
                <a:pt x="1456084" y="4573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solidFill>
            <a:latin typeface="Calibri"/>
            <a:ea typeface="+mn-ea"/>
            <a:cs typeface="+mn-cs"/>
          </a:endParaRPr>
        </a:p>
      </dsp:txBody>
      <dsp:txXfrm>
        <a:off x="2119166" y="2047334"/>
        <a:ext cx="0" cy="0"/>
      </dsp:txXfrm>
    </dsp:sp>
    <dsp:sp modelId="{CF924913-AD16-447A-8A10-EA7D8BC3CD34}">
      <dsp:nvSpPr>
        <dsp:cNvPr id="0" name=""/>
        <dsp:cNvSpPr/>
      </dsp:nvSpPr>
      <dsp:spPr>
        <a:xfrm>
          <a:off x="1482344" y="644507"/>
          <a:ext cx="1340676" cy="1436344"/>
        </a:xfrm>
        <a:custGeom>
          <a:avLst/>
          <a:gdLst/>
          <a:ahLst/>
          <a:cxnLst/>
          <a:rect l="0" t="0" r="0" b="0"/>
          <a:pathLst>
            <a:path>
              <a:moveTo>
                <a:pt x="0" y="1436344"/>
              </a:moveTo>
              <a:lnTo>
                <a:pt x="728042" y="1436344"/>
              </a:lnTo>
              <a:lnTo>
                <a:pt x="728042" y="0"/>
              </a:lnTo>
              <a:lnTo>
                <a:pt x="1456084"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solidFill>
            <a:latin typeface="Calibri"/>
            <a:ea typeface="+mn-ea"/>
            <a:cs typeface="+mn-cs"/>
          </a:endParaRPr>
        </a:p>
      </dsp:txBody>
      <dsp:txXfrm>
        <a:off x="2103562" y="1313559"/>
        <a:ext cx="0" cy="0"/>
      </dsp:txXfrm>
    </dsp:sp>
    <dsp:sp modelId="{253168F8-ADE1-48C1-BB53-6200BC6688A3}">
      <dsp:nvSpPr>
        <dsp:cNvPr id="0" name=""/>
        <dsp:cNvSpPr/>
      </dsp:nvSpPr>
      <dsp:spPr>
        <a:xfrm>
          <a:off x="115408" y="1386619"/>
          <a:ext cx="1345409" cy="138846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chemeClr val="tx1"/>
              </a:solidFill>
              <a:latin typeface="+mj-lt"/>
              <a:ea typeface="+mn-ea"/>
              <a:cs typeface="+mn-cs"/>
            </a:rPr>
            <a:t>When can I lodge an appeal?</a:t>
          </a:r>
          <a:endParaRPr lang="en-ZA" sz="1400" b="0" kern="1200" dirty="0">
            <a:solidFill>
              <a:schemeClr val="tx1"/>
            </a:solidFill>
            <a:latin typeface="+mj-lt"/>
            <a:ea typeface="+mn-ea"/>
            <a:cs typeface="+mn-cs"/>
          </a:endParaRPr>
        </a:p>
      </dsp:txBody>
      <dsp:txXfrm>
        <a:off x="115408" y="1386619"/>
        <a:ext cx="1345409" cy="1388463"/>
      </dsp:txXfrm>
    </dsp:sp>
    <dsp:sp modelId="{0F20001A-889E-44EB-9E4F-5D5C45B0FA72}">
      <dsp:nvSpPr>
        <dsp:cNvPr id="0" name=""/>
        <dsp:cNvSpPr/>
      </dsp:nvSpPr>
      <dsp:spPr>
        <a:xfrm>
          <a:off x="2823021" y="0"/>
          <a:ext cx="5547184" cy="1289015"/>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ysClr val="windowText" lastClr="000000"/>
              </a:solidFill>
              <a:latin typeface="+mj-lt"/>
              <a:ea typeface="+mn-ea"/>
              <a:cs typeface="+mn-cs"/>
            </a:rPr>
            <a:t>A taxpayer must deliver a notice of appeal within </a:t>
          </a:r>
          <a:r>
            <a:rPr lang="en-GB" sz="1600" b="0" i="0" kern="1200" dirty="0">
              <a:solidFill>
                <a:schemeClr val="tx1"/>
              </a:solidFill>
              <a:latin typeface="+mj-lt"/>
              <a:ea typeface="+mn-ea"/>
              <a:cs typeface="+mn-cs"/>
            </a:rPr>
            <a:t>30 business days </a:t>
          </a:r>
          <a:r>
            <a:rPr lang="en-GB" sz="1600" b="0" i="0" kern="1200" dirty="0">
              <a:solidFill>
                <a:sysClr val="windowText" lastClr="000000"/>
              </a:solidFill>
              <a:latin typeface="+mj-lt"/>
              <a:ea typeface="+mn-ea"/>
              <a:cs typeface="+mn-cs"/>
            </a:rPr>
            <a:t>after SARS delivered the notice of disallowance or partial allowance of the objection.</a:t>
          </a:r>
          <a:r>
            <a:rPr lang="en-ZA" sz="1600" kern="1200" dirty="0">
              <a:solidFill>
                <a:sysClr val="windowText" lastClr="000000"/>
              </a:solidFill>
              <a:latin typeface="+mj-lt"/>
              <a:ea typeface="+mn-ea"/>
              <a:cs typeface="+mn-cs"/>
            </a:rPr>
            <a:t> </a:t>
          </a:r>
        </a:p>
      </dsp:txBody>
      <dsp:txXfrm>
        <a:off x="2823021" y="0"/>
        <a:ext cx="5547184" cy="1289015"/>
      </dsp:txXfrm>
    </dsp:sp>
    <dsp:sp modelId="{53B328DD-8D1E-4CC5-A568-A007CFD47F56}">
      <dsp:nvSpPr>
        <dsp:cNvPr id="0" name=""/>
        <dsp:cNvSpPr/>
      </dsp:nvSpPr>
      <dsp:spPr>
        <a:xfrm>
          <a:off x="2823021" y="1436359"/>
          <a:ext cx="5547184" cy="1289015"/>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ysClr val="windowText" lastClr="000000"/>
              </a:solidFill>
              <a:latin typeface="+mj-lt"/>
              <a:ea typeface="+mn-ea"/>
              <a:cs typeface="+mn-cs"/>
            </a:rPr>
            <a:t>This period may be extended by 21 business days if SARS is satisfied that reasonable grounds exist for the delay; or</a:t>
          </a:r>
          <a:r>
            <a:rPr lang="en-ZA" sz="1600" kern="1200" dirty="0">
              <a:solidFill>
                <a:sysClr val="windowText" lastClr="000000"/>
              </a:solidFill>
              <a:latin typeface="+mj-lt"/>
              <a:ea typeface="+mn-ea"/>
              <a:cs typeface="+mn-cs"/>
            </a:rPr>
            <a:t> </a:t>
          </a:r>
        </a:p>
      </dsp:txBody>
      <dsp:txXfrm>
        <a:off x="2823021" y="1436359"/>
        <a:ext cx="5547184" cy="1289015"/>
      </dsp:txXfrm>
    </dsp:sp>
    <dsp:sp modelId="{34CA7779-682A-41D9-811E-BF7E381813E7}">
      <dsp:nvSpPr>
        <dsp:cNvPr id="0" name=""/>
        <dsp:cNvSpPr/>
      </dsp:nvSpPr>
      <dsp:spPr>
        <a:xfrm>
          <a:off x="2823021" y="2932784"/>
          <a:ext cx="5547184" cy="1289015"/>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ysClr val="windowText" lastClr="000000"/>
              </a:solidFill>
              <a:latin typeface="+mj-lt"/>
              <a:ea typeface="+mn-ea"/>
              <a:cs typeface="+mn-cs"/>
            </a:rPr>
            <a:t>The  period may be extended by up to 45 business days if  SARS is satisfied that exceptional circumstances exist for the delay.</a:t>
          </a:r>
          <a:r>
            <a:rPr lang="en-ZA" sz="1600" kern="1200" dirty="0">
              <a:solidFill>
                <a:sysClr val="windowText" lastClr="000000"/>
              </a:solidFill>
              <a:latin typeface="+mj-lt"/>
              <a:ea typeface="+mn-ea"/>
              <a:cs typeface="+mn-cs"/>
            </a:rPr>
            <a:t> </a:t>
          </a:r>
        </a:p>
      </dsp:txBody>
      <dsp:txXfrm>
        <a:off x="2823021" y="2932784"/>
        <a:ext cx="5547184" cy="12890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FF546-A05A-472B-B1EE-ACD0356DAA76}">
      <dsp:nvSpPr>
        <dsp:cNvPr id="0" name=""/>
        <dsp:cNvSpPr/>
      </dsp:nvSpPr>
      <dsp:spPr>
        <a:xfrm>
          <a:off x="0" y="2361"/>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794F5-6689-48BB-9C20-82A174568A00}">
      <dsp:nvSpPr>
        <dsp:cNvPr id="0" name=""/>
        <dsp:cNvSpPr/>
      </dsp:nvSpPr>
      <dsp:spPr>
        <a:xfrm>
          <a:off x="0" y="2361"/>
          <a:ext cx="8280399" cy="841176"/>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appeal is submitted after the prescribed due date, the taxpayer must provide reasons for the late submission.</a:t>
          </a:r>
          <a:endParaRPr lang="en-ZA" sz="1400" b="0" i="0" kern="1200" dirty="0">
            <a:solidFill>
              <a:sysClr val="windowText" lastClr="000000"/>
            </a:solidFill>
            <a:effectLst/>
            <a:latin typeface="Arial" panose="020B0604020202020204"/>
            <a:ea typeface="+mn-ea"/>
            <a:cs typeface="+mn-cs"/>
          </a:endParaRPr>
        </a:p>
      </dsp:txBody>
      <dsp:txXfrm>
        <a:off x="0" y="2361"/>
        <a:ext cx="8280399" cy="841176"/>
      </dsp:txXfrm>
    </dsp:sp>
    <dsp:sp modelId="{D4C89284-6263-4055-B9C7-E918D698D99C}">
      <dsp:nvSpPr>
        <dsp:cNvPr id="0" name=""/>
        <dsp:cNvSpPr/>
      </dsp:nvSpPr>
      <dsp:spPr>
        <a:xfrm>
          <a:off x="0" y="843537"/>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5F83B-0B34-40C7-9352-7E5A01A65703}">
      <dsp:nvSpPr>
        <dsp:cNvPr id="0" name=""/>
        <dsp:cNvSpPr/>
      </dsp:nvSpPr>
      <dsp:spPr>
        <a:xfrm>
          <a:off x="0" y="843537"/>
          <a:ext cx="8272312" cy="101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The reasons for the late submission will be considered and if SARS is of the view that reasonable grounds or exceptional circumstances existed, the late submission will be condoned and the prescribed period extended.</a:t>
          </a:r>
          <a:endParaRPr lang="en-ZA" sz="1400" b="0" i="0" kern="1200" dirty="0">
            <a:solidFill>
              <a:sysClr val="windowText" lastClr="000000"/>
            </a:solidFill>
            <a:effectLst/>
            <a:latin typeface="Arial" panose="020B0604020202020204"/>
            <a:ea typeface="+mn-ea"/>
            <a:cs typeface="+mn-cs"/>
          </a:endParaRPr>
        </a:p>
      </dsp:txBody>
      <dsp:txXfrm>
        <a:off x="0" y="843537"/>
        <a:ext cx="8272312" cy="1019690"/>
      </dsp:txXfrm>
    </dsp:sp>
    <dsp:sp modelId="{D32E7BDE-D545-4381-B5E8-340582F31B88}">
      <dsp:nvSpPr>
        <dsp:cNvPr id="0" name=""/>
        <dsp:cNvSpPr/>
      </dsp:nvSpPr>
      <dsp:spPr>
        <a:xfrm>
          <a:off x="0" y="1863228"/>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36225-FF67-446C-94F6-DC4F351E2DCA}">
      <dsp:nvSpPr>
        <dsp:cNvPr id="0" name=""/>
        <dsp:cNvSpPr/>
      </dsp:nvSpPr>
      <dsp:spPr>
        <a:xfrm>
          <a:off x="0" y="1863228"/>
          <a:ext cx="8280399" cy="841176"/>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is condoned, SARS will proceed to consider the grounds for the appeal and inform the taxpayer accordingly.</a:t>
          </a:r>
          <a:endParaRPr lang="en-ZA" sz="1400" b="0" i="0" kern="1200" dirty="0">
            <a:solidFill>
              <a:sysClr val="windowText" lastClr="000000"/>
            </a:solidFill>
            <a:effectLst/>
            <a:latin typeface="Arial" panose="020B0604020202020204"/>
            <a:ea typeface="+mn-ea"/>
            <a:cs typeface="+mn-cs"/>
          </a:endParaRPr>
        </a:p>
      </dsp:txBody>
      <dsp:txXfrm>
        <a:off x="0" y="1863228"/>
        <a:ext cx="8280399" cy="841176"/>
      </dsp:txXfrm>
    </dsp:sp>
    <dsp:sp modelId="{E8AB55E0-2D44-4DBD-BB57-898B8D91FDEC}">
      <dsp:nvSpPr>
        <dsp:cNvPr id="0" name=""/>
        <dsp:cNvSpPr/>
      </dsp:nvSpPr>
      <dsp:spPr>
        <a:xfrm>
          <a:off x="0" y="2704404"/>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58394-1AC4-48DD-A6C3-500DFA44D432}">
      <dsp:nvSpPr>
        <dsp:cNvPr id="0" name=""/>
        <dsp:cNvSpPr/>
      </dsp:nvSpPr>
      <dsp:spPr>
        <a:xfrm>
          <a:off x="0" y="2704404"/>
          <a:ext cx="8280399" cy="84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of the appeal is not condoned, the grounds for the appeal will not be considered,  the taxpayer will be informed accordingly and may then proceed to object to this decision.</a:t>
          </a:r>
          <a:endParaRPr lang="en-ZA" sz="1400" b="0" i="0" kern="1200" dirty="0">
            <a:solidFill>
              <a:sysClr val="windowText" lastClr="000000"/>
            </a:solidFill>
            <a:effectLst/>
            <a:latin typeface="Arial" panose="020B0604020202020204"/>
            <a:ea typeface="+mn-ea"/>
            <a:cs typeface="+mn-cs"/>
          </a:endParaRPr>
        </a:p>
      </dsp:txBody>
      <dsp:txXfrm>
        <a:off x="0" y="2704404"/>
        <a:ext cx="8280399" cy="841176"/>
      </dsp:txXfrm>
    </dsp:sp>
    <dsp:sp modelId="{ADA83BE0-B109-4B8D-A947-1B0A4AD34651}">
      <dsp:nvSpPr>
        <dsp:cNvPr id="0" name=""/>
        <dsp:cNvSpPr/>
      </dsp:nvSpPr>
      <dsp:spPr>
        <a:xfrm>
          <a:off x="0" y="3545581"/>
          <a:ext cx="828039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C81C0-7EBB-4D17-B25A-63BF0A448139}">
      <dsp:nvSpPr>
        <dsp:cNvPr id="0" name=""/>
        <dsp:cNvSpPr/>
      </dsp:nvSpPr>
      <dsp:spPr>
        <a:xfrm>
          <a:off x="0" y="3545581"/>
          <a:ext cx="8280399" cy="841176"/>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No appeal can or will be allowed to be submitted more than 75 business days (initial 30 plus maximum extension of 45 days) after the date of the decision to disallow the objection.</a:t>
          </a:r>
          <a:endParaRPr lang="en-ZA" sz="1400" b="0" i="0" kern="1200" dirty="0">
            <a:solidFill>
              <a:sysClr val="windowText" lastClr="000000"/>
            </a:solidFill>
            <a:effectLst/>
            <a:latin typeface="Arial" panose="020B0604020202020204"/>
            <a:ea typeface="+mn-ea"/>
            <a:cs typeface="+mn-cs"/>
          </a:endParaRPr>
        </a:p>
      </dsp:txBody>
      <dsp:txXfrm>
        <a:off x="0" y="3545581"/>
        <a:ext cx="8280399" cy="8411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80A1A-D4C7-4E83-908E-DA7B7252F402}">
      <dsp:nvSpPr>
        <dsp:cNvPr id="0" name=""/>
        <dsp:cNvSpPr/>
      </dsp:nvSpPr>
      <dsp:spPr>
        <a:xfrm>
          <a:off x="1520481" y="1681576"/>
          <a:ext cx="1949828" cy="116058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rgbClr val="333333"/>
              </a:solidFill>
              <a:effectLst/>
              <a:latin typeface="+mj-lt"/>
              <a:ea typeface="+mn-ea"/>
              <a:cs typeface="+mn-cs"/>
            </a:rPr>
            <a:t>The appeal may be resolved by way of:</a:t>
          </a:r>
          <a:r>
            <a:rPr lang="en-ZA" sz="1400" kern="1200" dirty="0">
              <a:solidFill>
                <a:sysClr val="window" lastClr="FFFFFF"/>
              </a:solidFill>
              <a:latin typeface="+mj-lt"/>
              <a:ea typeface="+mn-ea"/>
              <a:cs typeface="+mn-cs"/>
            </a:rPr>
            <a:t> </a:t>
          </a:r>
        </a:p>
      </dsp:txBody>
      <dsp:txXfrm>
        <a:off x="1577136" y="1738231"/>
        <a:ext cx="1836518" cy="1047274"/>
      </dsp:txXfrm>
    </dsp:sp>
    <dsp:sp modelId="{EE63E21B-86B5-49D0-8ABA-A6707C48D559}">
      <dsp:nvSpPr>
        <dsp:cNvPr id="0" name=""/>
        <dsp:cNvSpPr/>
      </dsp:nvSpPr>
      <dsp:spPr>
        <a:xfrm rot="16200045">
          <a:off x="2268901" y="1455071"/>
          <a:ext cx="453010" cy="0"/>
        </a:xfrm>
        <a:custGeom>
          <a:avLst/>
          <a:gdLst/>
          <a:ahLst/>
          <a:cxnLst/>
          <a:rect l="0" t="0" r="0" b="0"/>
          <a:pathLst>
            <a:path>
              <a:moveTo>
                <a:pt x="0" y="0"/>
              </a:moveTo>
              <a:lnTo>
                <a:pt x="453010"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A1F5840-F3DB-4AB1-B03B-6B63E6F7B9EE}">
      <dsp:nvSpPr>
        <dsp:cNvPr id="0" name=""/>
        <dsp:cNvSpPr/>
      </dsp:nvSpPr>
      <dsp:spPr>
        <a:xfrm>
          <a:off x="1826153" y="294382"/>
          <a:ext cx="1338523" cy="93418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rgbClr val="333333"/>
              </a:solidFill>
              <a:effectLst/>
              <a:latin typeface="+mj-lt"/>
              <a:ea typeface="+mn-ea"/>
              <a:cs typeface="+mn-cs"/>
            </a:rPr>
            <a:t>Alternative Dispute Resolution </a:t>
          </a:r>
          <a:endParaRPr lang="en-ZA" sz="1400" kern="1200" dirty="0">
            <a:solidFill>
              <a:sysClr val="window" lastClr="FFFFFF"/>
            </a:solidFill>
            <a:latin typeface="+mj-lt"/>
            <a:ea typeface="+mn-ea"/>
            <a:cs typeface="+mn-cs"/>
          </a:endParaRPr>
        </a:p>
      </dsp:txBody>
      <dsp:txXfrm>
        <a:off x="1871756" y="339985"/>
        <a:ext cx="1247317" cy="842977"/>
      </dsp:txXfrm>
    </dsp:sp>
    <dsp:sp modelId="{DF83D430-A240-46B4-9C36-4F41251828B4}">
      <dsp:nvSpPr>
        <dsp:cNvPr id="0" name=""/>
        <dsp:cNvSpPr/>
      </dsp:nvSpPr>
      <dsp:spPr>
        <a:xfrm rot="2071142">
          <a:off x="3300466" y="2966592"/>
          <a:ext cx="439159" cy="0"/>
        </a:xfrm>
        <a:custGeom>
          <a:avLst/>
          <a:gdLst/>
          <a:ahLst/>
          <a:cxnLst/>
          <a:rect l="0" t="0" r="0" b="0"/>
          <a:pathLst>
            <a:path>
              <a:moveTo>
                <a:pt x="0" y="0"/>
              </a:moveTo>
              <a:lnTo>
                <a:pt x="416911"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D9918A7-5FA3-450D-B57C-F2CA68420199}">
      <dsp:nvSpPr>
        <dsp:cNvPr id="0" name=""/>
        <dsp:cNvSpPr/>
      </dsp:nvSpPr>
      <dsp:spPr>
        <a:xfrm>
          <a:off x="3574192" y="3091024"/>
          <a:ext cx="1384144" cy="77759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rgbClr val="333333"/>
              </a:solidFill>
              <a:effectLst/>
              <a:latin typeface="+mj-lt"/>
              <a:ea typeface="+mn-ea"/>
              <a:cs typeface="+mn-cs"/>
            </a:rPr>
            <a:t>The tax board </a:t>
          </a:r>
          <a:endParaRPr lang="en-ZA" sz="1400" kern="1200" dirty="0">
            <a:solidFill>
              <a:sysClr val="window" lastClr="FFFFFF"/>
            </a:solidFill>
            <a:latin typeface="+mj-lt"/>
            <a:ea typeface="+mn-ea"/>
            <a:cs typeface="+mn-cs"/>
          </a:endParaRPr>
        </a:p>
      </dsp:txBody>
      <dsp:txXfrm>
        <a:off x="3612151" y="3128983"/>
        <a:ext cx="1308226" cy="701673"/>
      </dsp:txXfrm>
    </dsp:sp>
    <dsp:sp modelId="{925C5CFB-13BF-445F-B22C-170A7FE7EF0A}">
      <dsp:nvSpPr>
        <dsp:cNvPr id="0" name=""/>
        <dsp:cNvSpPr/>
      </dsp:nvSpPr>
      <dsp:spPr>
        <a:xfrm rot="8652076">
          <a:off x="1305507" y="2966590"/>
          <a:ext cx="425443" cy="0"/>
        </a:xfrm>
        <a:custGeom>
          <a:avLst/>
          <a:gdLst/>
          <a:ahLst/>
          <a:cxnLst/>
          <a:rect l="0" t="0" r="0" b="0"/>
          <a:pathLst>
            <a:path>
              <a:moveTo>
                <a:pt x="0" y="0"/>
              </a:moveTo>
              <a:lnTo>
                <a:pt x="420891"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C9636E0-829E-4AB8-8D25-D956D856334B}">
      <dsp:nvSpPr>
        <dsp:cNvPr id="0" name=""/>
        <dsp:cNvSpPr/>
      </dsp:nvSpPr>
      <dsp:spPr>
        <a:xfrm>
          <a:off x="151871" y="3091020"/>
          <a:ext cx="1309441" cy="77759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rgbClr val="333333"/>
              </a:solidFill>
              <a:effectLst/>
              <a:latin typeface="+mj-lt"/>
              <a:ea typeface="+mn-ea"/>
              <a:cs typeface="+mn-cs"/>
            </a:rPr>
            <a:t>The tax court </a:t>
          </a:r>
          <a:r>
            <a:rPr lang="en-ZA" sz="1400" kern="1200" dirty="0">
              <a:solidFill>
                <a:sysClr val="window" lastClr="FFFFFF"/>
              </a:solidFill>
              <a:latin typeface="+mj-lt"/>
              <a:ea typeface="+mn-ea"/>
              <a:cs typeface="+mn-cs"/>
            </a:rPr>
            <a:t> </a:t>
          </a:r>
        </a:p>
      </dsp:txBody>
      <dsp:txXfrm>
        <a:off x="189830" y="3128979"/>
        <a:ext cx="1233523" cy="7016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BDA2B-3853-4605-9E7E-CC3C68D84A08}">
      <dsp:nvSpPr>
        <dsp:cNvPr id="0" name=""/>
        <dsp:cNvSpPr/>
      </dsp:nvSpPr>
      <dsp:spPr>
        <a:xfrm>
          <a:off x="301417" y="2146"/>
          <a:ext cx="3698748" cy="2219248"/>
        </a:xfrm>
        <a:prstGeom prst="rect">
          <a:avLst/>
        </a:prstGeom>
        <a:solidFill>
          <a:srgbClr val="E7E6E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chemeClr val="tx1">
                  <a:lumMod val="95000"/>
                  <a:lumOff val="5000"/>
                </a:schemeClr>
              </a:solidFill>
              <a:latin typeface="+mj-lt"/>
              <a:ea typeface="+mn-ea"/>
              <a:cs typeface="+mn-cs"/>
            </a:rPr>
            <a:t>By mutual agreement, SARS and the taxpayer making the appeal may attempt to resolve the dispute through ADR under procedures specified in the rules.  </a:t>
          </a:r>
          <a:endParaRPr lang="en-ZA" sz="1600" kern="1200" dirty="0">
            <a:solidFill>
              <a:schemeClr val="tx1">
                <a:lumMod val="95000"/>
                <a:lumOff val="5000"/>
              </a:schemeClr>
            </a:solidFill>
            <a:latin typeface="+mj-lt"/>
            <a:ea typeface="+mn-ea"/>
            <a:cs typeface="+mn-cs"/>
          </a:endParaRPr>
        </a:p>
      </dsp:txBody>
      <dsp:txXfrm>
        <a:off x="301417" y="2146"/>
        <a:ext cx="3698748" cy="2219248"/>
      </dsp:txXfrm>
    </dsp:sp>
    <dsp:sp modelId="{322E0315-04A9-4096-A45E-785955B9E818}">
      <dsp:nvSpPr>
        <dsp:cNvPr id="0" name=""/>
        <dsp:cNvSpPr/>
      </dsp:nvSpPr>
      <dsp:spPr>
        <a:xfrm>
          <a:off x="4370040" y="2146"/>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ysClr val="window" lastClr="FFFFFF"/>
              </a:solidFill>
              <a:latin typeface="+mj-lt"/>
              <a:ea typeface="+mn-ea"/>
              <a:cs typeface="+mn-cs"/>
            </a:rPr>
            <a:t>This procedure creates a structure with the necessary checks and balances within which disputes may be resolved or settled.</a:t>
          </a:r>
          <a:endParaRPr lang="en-ZA" sz="1600" kern="1200" dirty="0">
            <a:solidFill>
              <a:sysClr val="window" lastClr="FFFFFF"/>
            </a:solidFill>
            <a:latin typeface="+mj-lt"/>
            <a:ea typeface="+mn-ea"/>
            <a:cs typeface="+mn-cs"/>
          </a:endParaRPr>
        </a:p>
      </dsp:txBody>
      <dsp:txXfrm>
        <a:off x="4370040" y="2146"/>
        <a:ext cx="3698748" cy="2219248"/>
      </dsp:txXfrm>
    </dsp:sp>
    <dsp:sp modelId="{47815BE0-E11D-447E-A25C-2F341AE6C29A}">
      <dsp:nvSpPr>
        <dsp:cNvPr id="0" name=""/>
        <dsp:cNvSpPr/>
      </dsp:nvSpPr>
      <dsp:spPr>
        <a:xfrm>
          <a:off x="301417" y="2591269"/>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ysClr val="window" lastClr="FFFFFF"/>
              </a:solidFill>
              <a:latin typeface="+mj-lt"/>
              <a:ea typeface="+mn-ea"/>
              <a:cs typeface="+mn-cs"/>
            </a:rPr>
            <a:t>The ADR process is less formal and inexpensive than the court process and allows disputes to be resolved within a much shorter period. </a:t>
          </a:r>
          <a:endParaRPr lang="en-ZA" sz="1600" kern="1200" dirty="0">
            <a:solidFill>
              <a:sysClr val="window" lastClr="FFFFFF"/>
            </a:solidFill>
            <a:latin typeface="+mj-lt"/>
            <a:ea typeface="+mn-ea"/>
            <a:cs typeface="+mn-cs"/>
          </a:endParaRPr>
        </a:p>
      </dsp:txBody>
      <dsp:txXfrm>
        <a:off x="301417" y="2591269"/>
        <a:ext cx="3698748" cy="2219248"/>
      </dsp:txXfrm>
    </dsp:sp>
    <dsp:sp modelId="{80619EBC-A560-4F9A-B11E-20DB60B5C866}">
      <dsp:nvSpPr>
        <dsp:cNvPr id="0" name=""/>
        <dsp:cNvSpPr/>
      </dsp:nvSpPr>
      <dsp:spPr>
        <a:xfrm>
          <a:off x="4370040" y="2591269"/>
          <a:ext cx="3698748" cy="2219248"/>
        </a:xfrm>
        <a:prstGeom prst="rect">
          <a:avLst/>
        </a:prstGeom>
        <a:solidFill>
          <a:srgbClr val="E7E6E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GB" sz="1600" b="0" i="0" kern="1200" dirty="0">
              <a:solidFill>
                <a:schemeClr val="tx1">
                  <a:lumMod val="95000"/>
                  <a:lumOff val="5000"/>
                </a:schemeClr>
              </a:solidFill>
              <a:latin typeface="+mj-lt"/>
              <a:ea typeface="+mn-ea"/>
              <a:cs typeface="+mn-cs"/>
            </a:rPr>
            <a:t>It creates a more cost effective remedy for resolving tax disputes.</a:t>
          </a:r>
          <a:endParaRPr lang="en-ZA" sz="1600" kern="1200" dirty="0">
            <a:solidFill>
              <a:schemeClr val="tx1">
                <a:lumMod val="95000"/>
                <a:lumOff val="5000"/>
              </a:schemeClr>
            </a:solidFill>
            <a:latin typeface="+mj-lt"/>
            <a:ea typeface="+mn-ea"/>
            <a:cs typeface="+mn-cs"/>
          </a:endParaRPr>
        </a:p>
      </dsp:txBody>
      <dsp:txXfrm>
        <a:off x="4370040" y="2591269"/>
        <a:ext cx="3698748" cy="22192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BDA2B-3853-4605-9E7E-CC3C68D84A08}">
      <dsp:nvSpPr>
        <dsp:cNvPr id="0" name=""/>
        <dsp:cNvSpPr/>
      </dsp:nvSpPr>
      <dsp:spPr>
        <a:xfrm>
          <a:off x="329712" y="2146"/>
          <a:ext cx="3698748" cy="2219248"/>
        </a:xfrm>
        <a:prstGeom prst="rect">
          <a:avLst/>
        </a:prstGeom>
        <a:solidFill>
          <a:srgbClr val="E7E6E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chemeClr val="tx1">
                  <a:lumMod val="95000"/>
                  <a:lumOff val="5000"/>
                </a:schemeClr>
              </a:solidFill>
              <a:latin typeface="+mj-lt"/>
              <a:ea typeface="+mn-ea"/>
              <a:cs typeface="+mn-cs"/>
            </a:rPr>
            <a:t>If the jurisdiction of the appeal is less than R1M, the matter proceeds to the Tax Board.</a:t>
          </a:r>
        </a:p>
        <a:p>
          <a:pPr marL="0" lvl="0" indent="0" algn="ctr" defTabSz="622300">
            <a:lnSpc>
              <a:spcPct val="150000"/>
            </a:lnSpc>
            <a:spcBef>
              <a:spcPct val="0"/>
            </a:spcBef>
            <a:spcAft>
              <a:spcPct val="35000"/>
            </a:spcAft>
            <a:buNone/>
          </a:pPr>
          <a:r>
            <a:rPr lang="en-GB" sz="1400" b="0" i="0" kern="1200" dirty="0">
              <a:solidFill>
                <a:schemeClr val="tx1">
                  <a:lumMod val="95000"/>
                  <a:lumOff val="5000"/>
                </a:schemeClr>
              </a:solidFill>
              <a:latin typeface="+mj-lt"/>
              <a:ea typeface="+mn-ea"/>
              <a:cs typeface="+mn-cs"/>
            </a:rPr>
            <a:t>The taxpayer may however elect to refer the appeal to the Tax Court.</a:t>
          </a:r>
          <a:endParaRPr lang="en-ZA" sz="1400" kern="1200" dirty="0">
            <a:solidFill>
              <a:schemeClr val="tx1">
                <a:lumMod val="95000"/>
                <a:lumOff val="5000"/>
              </a:schemeClr>
            </a:solidFill>
            <a:latin typeface="+mj-lt"/>
            <a:ea typeface="+mn-ea"/>
            <a:cs typeface="+mn-cs"/>
          </a:endParaRPr>
        </a:p>
      </dsp:txBody>
      <dsp:txXfrm>
        <a:off x="329712" y="2146"/>
        <a:ext cx="3698748" cy="2219248"/>
      </dsp:txXfrm>
    </dsp:sp>
    <dsp:sp modelId="{322E0315-04A9-4096-A45E-785955B9E818}">
      <dsp:nvSpPr>
        <dsp:cNvPr id="0" name=""/>
        <dsp:cNvSpPr/>
      </dsp:nvSpPr>
      <dsp:spPr>
        <a:xfrm>
          <a:off x="4398335" y="0"/>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ysClr val="window" lastClr="FFFFFF"/>
              </a:solidFill>
              <a:latin typeface="+mj-lt"/>
              <a:ea typeface="+mn-ea"/>
              <a:cs typeface="+mn-cs"/>
            </a:rPr>
            <a:t>This procedure creates a statutory structure with the necessary procedures within which disputes may be resolved or litigated.</a:t>
          </a:r>
          <a:endParaRPr lang="en-ZA" sz="1400" kern="1200" dirty="0">
            <a:solidFill>
              <a:sysClr val="window" lastClr="FFFFFF"/>
            </a:solidFill>
            <a:latin typeface="+mj-lt"/>
            <a:ea typeface="+mn-ea"/>
            <a:cs typeface="+mn-cs"/>
          </a:endParaRPr>
        </a:p>
      </dsp:txBody>
      <dsp:txXfrm>
        <a:off x="4398335" y="0"/>
        <a:ext cx="3698748" cy="2219248"/>
      </dsp:txXfrm>
    </dsp:sp>
    <dsp:sp modelId="{47815BE0-E11D-447E-A25C-2F341AE6C29A}">
      <dsp:nvSpPr>
        <dsp:cNvPr id="0" name=""/>
        <dsp:cNvSpPr/>
      </dsp:nvSpPr>
      <dsp:spPr>
        <a:xfrm>
          <a:off x="329712" y="2591269"/>
          <a:ext cx="3698748" cy="2219248"/>
        </a:xfrm>
        <a:prstGeom prst="rect">
          <a:avLst/>
        </a:prstGeom>
        <a:solidFill>
          <a:srgbClr val="5B9BD5">
            <a:hueOff val="0"/>
            <a:satOff val="0"/>
            <a:lumOff val="0"/>
            <a:alphaOff val="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ysClr val="window" lastClr="FFFFFF"/>
              </a:solidFill>
              <a:latin typeface="+mj-lt"/>
              <a:ea typeface="+mn-ea"/>
              <a:cs typeface="+mn-cs"/>
            </a:rPr>
            <a:t>The Tax Court Appeal is adjudicated by a High Court Judge and two Assessors.</a:t>
          </a:r>
        </a:p>
        <a:p>
          <a:pPr marL="0" lvl="0" indent="0" algn="ctr" defTabSz="622300">
            <a:lnSpc>
              <a:spcPct val="150000"/>
            </a:lnSpc>
            <a:spcBef>
              <a:spcPct val="0"/>
            </a:spcBef>
            <a:spcAft>
              <a:spcPct val="35000"/>
            </a:spcAft>
            <a:buNone/>
          </a:pPr>
          <a:r>
            <a:rPr lang="en-GB" sz="1400" b="0" i="0" kern="1200" dirty="0">
              <a:solidFill>
                <a:sysClr val="window" lastClr="FFFFFF"/>
              </a:solidFill>
              <a:latin typeface="+mj-lt"/>
              <a:ea typeface="+mn-ea"/>
              <a:cs typeface="+mn-cs"/>
            </a:rPr>
            <a:t>The right to appeal to the full bench is applicable to the Supreme Court Appeal and Constitutional Court</a:t>
          </a:r>
          <a:r>
            <a:rPr lang="en-GB" sz="1600" b="0" i="0" kern="1200" dirty="0">
              <a:solidFill>
                <a:sysClr val="window" lastClr="FFFFFF"/>
              </a:solidFill>
              <a:latin typeface="+mj-lt"/>
              <a:ea typeface="+mn-ea"/>
              <a:cs typeface="+mn-cs"/>
            </a:rPr>
            <a:t>.</a:t>
          </a:r>
          <a:endParaRPr lang="en-ZA" sz="1600" kern="1200" dirty="0">
            <a:solidFill>
              <a:sysClr val="window" lastClr="FFFFFF"/>
            </a:solidFill>
            <a:latin typeface="+mj-lt"/>
            <a:ea typeface="+mn-ea"/>
            <a:cs typeface="+mn-cs"/>
          </a:endParaRPr>
        </a:p>
      </dsp:txBody>
      <dsp:txXfrm>
        <a:off x="329712" y="2591269"/>
        <a:ext cx="3698748" cy="2219248"/>
      </dsp:txXfrm>
    </dsp:sp>
    <dsp:sp modelId="{80619EBC-A560-4F9A-B11E-20DB60B5C866}">
      <dsp:nvSpPr>
        <dsp:cNvPr id="0" name=""/>
        <dsp:cNvSpPr/>
      </dsp:nvSpPr>
      <dsp:spPr>
        <a:xfrm>
          <a:off x="4370040" y="2591269"/>
          <a:ext cx="3698748" cy="2219248"/>
        </a:xfrm>
        <a:prstGeom prst="rect">
          <a:avLst/>
        </a:prstGeom>
        <a:solidFill>
          <a:srgbClr val="E7E6E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chemeClr val="tx1">
                  <a:lumMod val="95000"/>
                  <a:lumOff val="5000"/>
                </a:schemeClr>
              </a:solidFill>
              <a:latin typeface="+mj-lt"/>
              <a:ea typeface="+mn-ea"/>
              <a:cs typeface="+mn-cs"/>
            </a:rPr>
            <a:t>The dispute can be resolved by way of settlement, withdrawal or concession. </a:t>
          </a:r>
          <a:endParaRPr lang="en-ZA" sz="1400" kern="1200" dirty="0">
            <a:solidFill>
              <a:schemeClr val="tx1">
                <a:lumMod val="95000"/>
                <a:lumOff val="5000"/>
              </a:schemeClr>
            </a:solidFill>
            <a:latin typeface="+mj-lt"/>
            <a:ea typeface="+mn-ea"/>
            <a:cs typeface="+mn-cs"/>
          </a:endParaRPr>
        </a:p>
      </dsp:txBody>
      <dsp:txXfrm>
        <a:off x="4370040" y="2591269"/>
        <a:ext cx="3698748" cy="221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8FA6-5276-45D7-BCBE-00142DCAC4AA}">
      <dsp:nvSpPr>
        <dsp:cNvPr id="0" name=""/>
        <dsp:cNvSpPr/>
      </dsp:nvSpPr>
      <dsp:spPr>
        <a:xfrm>
          <a:off x="2817267" y="2300880"/>
          <a:ext cx="1692242" cy="1813588"/>
        </a:xfrm>
        <a:custGeom>
          <a:avLst/>
          <a:gdLst/>
          <a:ahLst/>
          <a:cxnLst/>
          <a:rect l="0" t="0" r="0" b="0"/>
          <a:pathLst>
            <a:path>
              <a:moveTo>
                <a:pt x="0" y="0"/>
              </a:moveTo>
              <a:lnTo>
                <a:pt x="1346045" y="0"/>
              </a:lnTo>
              <a:lnTo>
                <a:pt x="1346045" y="1604421"/>
              </a:lnTo>
              <a:lnTo>
                <a:pt x="1615599" y="160442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54B6931-1373-49C8-9C5C-DF9D40EBF49A}">
      <dsp:nvSpPr>
        <dsp:cNvPr id="0" name=""/>
        <dsp:cNvSpPr/>
      </dsp:nvSpPr>
      <dsp:spPr>
        <a:xfrm>
          <a:off x="2817267" y="2300880"/>
          <a:ext cx="1608524" cy="522894"/>
        </a:xfrm>
        <a:custGeom>
          <a:avLst/>
          <a:gdLst/>
          <a:ahLst/>
          <a:cxnLst/>
          <a:rect l="0" t="0" r="0" b="0"/>
          <a:pathLst>
            <a:path>
              <a:moveTo>
                <a:pt x="0" y="0"/>
              </a:moveTo>
              <a:lnTo>
                <a:pt x="1346045" y="0"/>
              </a:lnTo>
              <a:lnTo>
                <a:pt x="1346045" y="244512"/>
              </a:lnTo>
              <a:lnTo>
                <a:pt x="1615599" y="244512"/>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C7AAE4-86BA-4C45-95AF-F37A57043B94}">
      <dsp:nvSpPr>
        <dsp:cNvPr id="0" name=""/>
        <dsp:cNvSpPr/>
      </dsp:nvSpPr>
      <dsp:spPr>
        <a:xfrm>
          <a:off x="2817267" y="935883"/>
          <a:ext cx="1408477" cy="1364996"/>
        </a:xfrm>
        <a:custGeom>
          <a:avLst/>
          <a:gdLst/>
          <a:ahLst/>
          <a:cxnLst/>
          <a:rect l="0" t="0" r="0" b="0"/>
          <a:pathLst>
            <a:path>
              <a:moveTo>
                <a:pt x="0" y="1269095"/>
              </a:moveTo>
              <a:lnTo>
                <a:pt x="1346045" y="1269095"/>
              </a:lnTo>
              <a:lnTo>
                <a:pt x="1346045" y="0"/>
              </a:lnTo>
              <a:lnTo>
                <a:pt x="1615599"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39601AF-A90A-4B7D-AF91-EA2DB1CC24F8}">
      <dsp:nvSpPr>
        <dsp:cNvPr id="0" name=""/>
        <dsp:cNvSpPr/>
      </dsp:nvSpPr>
      <dsp:spPr>
        <a:xfrm>
          <a:off x="0" y="1146627"/>
          <a:ext cx="2817267" cy="2308505"/>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ysClr val="windowText" lastClr="000000"/>
              </a:solidFill>
              <a:latin typeface="+mj-lt"/>
              <a:ea typeface="+mn-ea"/>
              <a:cs typeface="+mn-cs"/>
            </a:rPr>
            <a:t>When may I request reasons?</a:t>
          </a:r>
          <a:endParaRPr lang="en-ZA" sz="1600" kern="1200" dirty="0">
            <a:solidFill>
              <a:sysClr val="windowText" lastClr="000000"/>
            </a:solidFill>
            <a:latin typeface="+mj-lt"/>
            <a:ea typeface="+mn-ea"/>
            <a:cs typeface="+mn-cs"/>
          </a:endParaRPr>
        </a:p>
      </dsp:txBody>
      <dsp:txXfrm>
        <a:off x="0" y="1146627"/>
        <a:ext cx="2817267" cy="2308505"/>
      </dsp:txXfrm>
    </dsp:sp>
    <dsp:sp modelId="{8FE00143-E85D-49D3-844E-389D3CB6B998}">
      <dsp:nvSpPr>
        <dsp:cNvPr id="0" name=""/>
        <dsp:cNvSpPr/>
      </dsp:nvSpPr>
      <dsp:spPr>
        <a:xfrm>
          <a:off x="4225745" y="0"/>
          <a:ext cx="3689569" cy="1871766"/>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ysClr val="windowText" lastClr="000000"/>
              </a:solidFill>
              <a:latin typeface="+mj-lt"/>
              <a:ea typeface="+mn-ea"/>
              <a:cs typeface="+mn-cs"/>
            </a:rPr>
            <a:t>When an original assessment, verification or audit completed by SARS has resulted in a notice of assessment (e.g., ITA34/VAT217/EMP217)</a:t>
          </a:r>
          <a:endParaRPr lang="en-ZA" sz="1200" kern="1200" dirty="0">
            <a:solidFill>
              <a:sysClr val="windowText" lastClr="000000"/>
            </a:solidFill>
            <a:latin typeface="+mj-lt"/>
            <a:ea typeface="+mn-ea"/>
            <a:cs typeface="+mn-cs"/>
          </a:endParaRPr>
        </a:p>
      </dsp:txBody>
      <dsp:txXfrm>
        <a:off x="4225745" y="0"/>
        <a:ext cx="3689569" cy="1871766"/>
      </dsp:txXfrm>
    </dsp:sp>
    <dsp:sp modelId="{CC78896E-07A6-462D-8328-F9CFA3DA6F67}">
      <dsp:nvSpPr>
        <dsp:cNvPr id="0" name=""/>
        <dsp:cNvSpPr/>
      </dsp:nvSpPr>
      <dsp:spPr>
        <a:xfrm>
          <a:off x="4425791" y="2113309"/>
          <a:ext cx="3689569" cy="142093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ysClr val="windowText" lastClr="000000"/>
              </a:solidFill>
              <a:latin typeface="Arial" panose="020B0604020202020204"/>
              <a:ea typeface="+mn-ea"/>
              <a:cs typeface="+mn-cs"/>
            </a:rPr>
            <a:t>Where Request for Remission (RFR) for account related items has been finalised with an outcome of either disallowed or partially allowed</a:t>
          </a:r>
          <a:endParaRPr lang="en-ZA" sz="1200" b="0" i="0" kern="1200" dirty="0">
            <a:solidFill>
              <a:sysClr val="windowText" lastClr="000000"/>
            </a:solidFill>
            <a:latin typeface="Arial" panose="020B0604020202020204"/>
            <a:ea typeface="+mn-ea"/>
            <a:cs typeface="+mn-cs"/>
          </a:endParaRPr>
        </a:p>
      </dsp:txBody>
      <dsp:txXfrm>
        <a:off x="4425791" y="2113309"/>
        <a:ext cx="3689569" cy="1420931"/>
      </dsp:txXfrm>
    </dsp:sp>
    <dsp:sp modelId="{6F9E80A4-2D78-4234-AB0F-F2931567B3A9}">
      <dsp:nvSpPr>
        <dsp:cNvPr id="0" name=""/>
        <dsp:cNvSpPr/>
      </dsp:nvSpPr>
      <dsp:spPr>
        <a:xfrm>
          <a:off x="4509509" y="3770394"/>
          <a:ext cx="3689569" cy="688149"/>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ysClr val="windowText" lastClr="000000"/>
              </a:solidFill>
              <a:latin typeface="Arial" panose="020B0604020202020204"/>
              <a:ea typeface="+mn-ea"/>
              <a:cs typeface="+mn-cs"/>
            </a:rPr>
            <a:t>Where a decision was taken by SARS to revise the assessment.</a:t>
          </a:r>
          <a:endParaRPr lang="en-ZA" sz="1200" b="0" i="0" kern="1200" dirty="0">
            <a:solidFill>
              <a:sysClr val="windowText" lastClr="000000"/>
            </a:solidFill>
            <a:latin typeface="Arial" panose="020B0604020202020204"/>
            <a:ea typeface="+mn-ea"/>
            <a:cs typeface="+mn-cs"/>
          </a:endParaRPr>
        </a:p>
      </dsp:txBody>
      <dsp:txXfrm>
        <a:off x="4509509" y="3770394"/>
        <a:ext cx="3689569" cy="688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79277-ABA5-42C4-9F16-7D01D250D2DD}">
      <dsp:nvSpPr>
        <dsp:cNvPr id="0" name=""/>
        <dsp:cNvSpPr/>
      </dsp:nvSpPr>
      <dsp:spPr>
        <a:xfrm>
          <a:off x="551187" y="958224"/>
          <a:ext cx="1870975" cy="2458602"/>
        </a:xfrm>
        <a:prstGeom prst="roundRect">
          <a:avLst>
            <a:gd name="adj" fmla="val 10000"/>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You have the right to object against the imposition of other tax related penalties</a:t>
          </a:r>
          <a:endParaRPr lang="en-ZA" sz="1200" kern="1200" dirty="0">
            <a:solidFill>
              <a:sysClr val="window" lastClr="FFFFFF"/>
            </a:solidFill>
            <a:latin typeface="+mj-lt"/>
            <a:ea typeface="+mn-ea"/>
            <a:cs typeface="+mn-cs"/>
          </a:endParaRPr>
        </a:p>
      </dsp:txBody>
      <dsp:txXfrm>
        <a:off x="605986" y="1013023"/>
        <a:ext cx="1761377" cy="2349004"/>
      </dsp:txXfrm>
    </dsp:sp>
    <dsp:sp modelId="{313CB0D7-BA29-49BF-87D7-CAACB69DBB60}">
      <dsp:nvSpPr>
        <dsp:cNvPr id="0" name=""/>
        <dsp:cNvSpPr/>
      </dsp:nvSpPr>
      <dsp:spPr>
        <a:xfrm>
          <a:off x="2422162" y="2174223"/>
          <a:ext cx="517322" cy="26604"/>
        </a:xfrm>
        <a:custGeom>
          <a:avLst/>
          <a:gdLst/>
          <a:ahLst/>
          <a:cxnLst/>
          <a:rect l="0" t="0" r="0" b="0"/>
          <a:pathLst>
            <a:path>
              <a:moveTo>
                <a:pt x="0" y="13302"/>
              </a:moveTo>
              <a:lnTo>
                <a:pt x="517322" y="13302"/>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667890" y="2174592"/>
        <a:ext cx="0" cy="0"/>
      </dsp:txXfrm>
    </dsp:sp>
    <dsp:sp modelId="{A9206C95-E6E3-40DE-9060-3F2E2A64AA02}">
      <dsp:nvSpPr>
        <dsp:cNvPr id="0" name=""/>
        <dsp:cNvSpPr/>
      </dsp:nvSpPr>
      <dsp:spPr>
        <a:xfrm>
          <a:off x="2939485" y="1864199"/>
          <a:ext cx="1293306" cy="646653"/>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rgbClr val="333333"/>
              </a:solidFill>
              <a:effectLst/>
              <a:latin typeface="+mj-lt"/>
              <a:ea typeface="+mn-ea"/>
              <a:cs typeface="+mn-cs"/>
            </a:rPr>
            <a:t>Example</a:t>
          </a:r>
          <a:endParaRPr lang="en-ZA" sz="1400" kern="1200" dirty="0">
            <a:solidFill>
              <a:sysClr val="window" lastClr="FFFFFF"/>
            </a:solidFill>
            <a:latin typeface="+mj-lt"/>
            <a:ea typeface="+mn-ea"/>
            <a:cs typeface="+mn-cs"/>
          </a:endParaRPr>
        </a:p>
      </dsp:txBody>
      <dsp:txXfrm>
        <a:off x="2958425" y="1883139"/>
        <a:ext cx="1255426" cy="608773"/>
      </dsp:txXfrm>
    </dsp:sp>
    <dsp:sp modelId="{A19AF708-DA20-4D8F-B0A7-3707C8E068FC}">
      <dsp:nvSpPr>
        <dsp:cNvPr id="0" name=""/>
        <dsp:cNvSpPr/>
      </dsp:nvSpPr>
      <dsp:spPr>
        <a:xfrm rot="17132988">
          <a:off x="3526572" y="1244659"/>
          <a:ext cx="1929762" cy="26604"/>
        </a:xfrm>
        <a:custGeom>
          <a:avLst/>
          <a:gdLst/>
          <a:ahLst/>
          <a:cxnLst/>
          <a:rect l="0" t="0" r="0" b="0"/>
          <a:pathLst>
            <a:path>
              <a:moveTo>
                <a:pt x="0" y="13302"/>
              </a:moveTo>
              <a:lnTo>
                <a:pt x="1929762"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432042" y="1291506"/>
        <a:ext cx="0" cy="0"/>
      </dsp:txXfrm>
    </dsp:sp>
    <dsp:sp modelId="{FAEE85E4-586D-4C37-B97E-F40D8E38EAE2}">
      <dsp:nvSpPr>
        <dsp:cNvPr id="0" name=""/>
        <dsp:cNvSpPr/>
      </dsp:nvSpPr>
      <dsp:spPr>
        <a:xfrm>
          <a:off x="4750114" y="5070"/>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Understatement penalties</a:t>
          </a:r>
          <a:endParaRPr lang="en-ZA" sz="1200" kern="1200" dirty="0">
            <a:solidFill>
              <a:sysClr val="window" lastClr="FFFFFF"/>
            </a:solidFill>
            <a:latin typeface="+mj-lt"/>
            <a:ea typeface="+mn-ea"/>
            <a:cs typeface="+mn-cs"/>
          </a:endParaRPr>
        </a:p>
      </dsp:txBody>
      <dsp:txXfrm>
        <a:off x="4769054" y="24010"/>
        <a:ext cx="2552794" cy="608773"/>
      </dsp:txXfrm>
    </dsp:sp>
    <dsp:sp modelId="{45F579AC-0C70-4B00-B213-A3D9D945ED3E}">
      <dsp:nvSpPr>
        <dsp:cNvPr id="0" name=""/>
        <dsp:cNvSpPr/>
      </dsp:nvSpPr>
      <dsp:spPr>
        <a:xfrm rot="17692822">
          <a:off x="3876654" y="1616485"/>
          <a:ext cx="1229598" cy="26604"/>
        </a:xfrm>
        <a:custGeom>
          <a:avLst/>
          <a:gdLst/>
          <a:ahLst/>
          <a:cxnLst/>
          <a:rect l="0" t="0" r="0" b="0"/>
          <a:pathLst>
            <a:path>
              <a:moveTo>
                <a:pt x="0" y="13302"/>
              </a:moveTo>
              <a:lnTo>
                <a:pt x="1229598"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450633" y="1644740"/>
        <a:ext cx="0" cy="0"/>
      </dsp:txXfrm>
    </dsp:sp>
    <dsp:sp modelId="{7FB103D1-B9D6-4BCE-83EC-3705944C0008}">
      <dsp:nvSpPr>
        <dsp:cNvPr id="0" name=""/>
        <dsp:cNvSpPr/>
      </dsp:nvSpPr>
      <dsp:spPr>
        <a:xfrm>
          <a:off x="4750114" y="748722"/>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Tax free investment penalty</a:t>
          </a:r>
          <a:endParaRPr lang="en-ZA" sz="1200" kern="1200" dirty="0">
            <a:solidFill>
              <a:sysClr val="window" lastClr="FFFFFF"/>
            </a:solidFill>
            <a:latin typeface="+mj-lt"/>
            <a:ea typeface="+mn-ea"/>
            <a:cs typeface="+mn-cs"/>
          </a:endParaRPr>
        </a:p>
      </dsp:txBody>
      <dsp:txXfrm>
        <a:off x="4769054" y="767662"/>
        <a:ext cx="2552794" cy="608773"/>
      </dsp:txXfrm>
    </dsp:sp>
    <dsp:sp modelId="{DD7AE83D-BD12-48B7-81AC-6A23527D45D1}">
      <dsp:nvSpPr>
        <dsp:cNvPr id="0" name=""/>
        <dsp:cNvSpPr/>
      </dsp:nvSpPr>
      <dsp:spPr>
        <a:xfrm rot="19457599">
          <a:off x="4172911" y="1988310"/>
          <a:ext cx="637084" cy="26604"/>
        </a:xfrm>
        <a:custGeom>
          <a:avLst/>
          <a:gdLst/>
          <a:ahLst/>
          <a:cxnLst/>
          <a:rect l="0" t="0" r="0" b="0"/>
          <a:pathLst>
            <a:path>
              <a:moveTo>
                <a:pt x="0" y="13302"/>
              </a:moveTo>
              <a:lnTo>
                <a:pt x="637084"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469224" y="1997976"/>
        <a:ext cx="0" cy="0"/>
      </dsp:txXfrm>
    </dsp:sp>
    <dsp:sp modelId="{BFBA08A8-0A0C-456D-A89F-6309E9A6A88F}">
      <dsp:nvSpPr>
        <dsp:cNvPr id="0" name=""/>
        <dsp:cNvSpPr/>
      </dsp:nvSpPr>
      <dsp:spPr>
        <a:xfrm>
          <a:off x="4750114" y="1492373"/>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Employment Tax Incentive (ETI) sectorial wage penalty</a:t>
          </a:r>
          <a:endParaRPr lang="en-ZA" sz="1200" kern="1200" dirty="0">
            <a:solidFill>
              <a:sysClr val="window" lastClr="FFFFFF"/>
            </a:solidFill>
            <a:latin typeface="+mj-lt"/>
            <a:ea typeface="+mn-ea"/>
            <a:cs typeface="+mn-cs"/>
          </a:endParaRPr>
        </a:p>
      </dsp:txBody>
      <dsp:txXfrm>
        <a:off x="4769054" y="1511313"/>
        <a:ext cx="2552794" cy="608773"/>
      </dsp:txXfrm>
    </dsp:sp>
    <dsp:sp modelId="{BB254E9B-2936-4776-A186-01D360885CB5}">
      <dsp:nvSpPr>
        <dsp:cNvPr id="0" name=""/>
        <dsp:cNvSpPr/>
      </dsp:nvSpPr>
      <dsp:spPr>
        <a:xfrm rot="2142401">
          <a:off x="4172911" y="2360136"/>
          <a:ext cx="637084" cy="26604"/>
        </a:xfrm>
        <a:custGeom>
          <a:avLst/>
          <a:gdLst/>
          <a:ahLst/>
          <a:cxnLst/>
          <a:rect l="0" t="0" r="0" b="0"/>
          <a:pathLst>
            <a:path>
              <a:moveTo>
                <a:pt x="0" y="13302"/>
              </a:moveTo>
              <a:lnTo>
                <a:pt x="637084"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487816" y="2351209"/>
        <a:ext cx="0" cy="0"/>
      </dsp:txXfrm>
    </dsp:sp>
    <dsp:sp modelId="{58F6097E-902C-4C69-A8A0-943A91181A8E}">
      <dsp:nvSpPr>
        <dsp:cNvPr id="0" name=""/>
        <dsp:cNvSpPr/>
      </dsp:nvSpPr>
      <dsp:spPr>
        <a:xfrm>
          <a:off x="4750114" y="2236025"/>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ETI displacement penalty</a:t>
          </a:r>
          <a:endParaRPr lang="en-ZA" sz="1200" kern="1200" dirty="0">
            <a:solidFill>
              <a:sysClr val="window" lastClr="FFFFFF"/>
            </a:solidFill>
            <a:latin typeface="+mj-lt"/>
            <a:ea typeface="+mn-ea"/>
            <a:cs typeface="+mn-cs"/>
          </a:endParaRPr>
        </a:p>
      </dsp:txBody>
      <dsp:txXfrm>
        <a:off x="4769054" y="2254965"/>
        <a:ext cx="2552794" cy="608773"/>
      </dsp:txXfrm>
    </dsp:sp>
    <dsp:sp modelId="{CD7C9A65-9F55-46AB-A554-3D97A9C5C875}">
      <dsp:nvSpPr>
        <dsp:cNvPr id="0" name=""/>
        <dsp:cNvSpPr/>
      </dsp:nvSpPr>
      <dsp:spPr>
        <a:xfrm rot="3907178">
          <a:off x="3876654" y="2731962"/>
          <a:ext cx="1229598" cy="26604"/>
        </a:xfrm>
        <a:custGeom>
          <a:avLst/>
          <a:gdLst/>
          <a:ahLst/>
          <a:cxnLst/>
          <a:rect l="0" t="0" r="0" b="0"/>
          <a:pathLst>
            <a:path>
              <a:moveTo>
                <a:pt x="0" y="13302"/>
              </a:moveTo>
              <a:lnTo>
                <a:pt x="1229598"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506406" y="2704444"/>
        <a:ext cx="0" cy="0"/>
      </dsp:txXfrm>
    </dsp:sp>
    <dsp:sp modelId="{B1F0605F-FB11-4DA0-A70D-3DE1E93A31FC}">
      <dsp:nvSpPr>
        <dsp:cNvPr id="0" name=""/>
        <dsp:cNvSpPr/>
      </dsp:nvSpPr>
      <dsp:spPr>
        <a:xfrm>
          <a:off x="4750114" y="2979676"/>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Underestimation penalty (Par 20);</a:t>
          </a:r>
          <a:endParaRPr lang="en-ZA" sz="1200" kern="1200" dirty="0">
            <a:solidFill>
              <a:sysClr val="window" lastClr="FFFFFF"/>
            </a:solidFill>
            <a:latin typeface="+mj-lt"/>
            <a:ea typeface="+mn-ea"/>
            <a:cs typeface="+mn-cs"/>
          </a:endParaRPr>
        </a:p>
      </dsp:txBody>
      <dsp:txXfrm>
        <a:off x="4769054" y="2998616"/>
        <a:ext cx="2552794" cy="608773"/>
      </dsp:txXfrm>
    </dsp:sp>
    <dsp:sp modelId="{90ABF408-11B2-4E01-A963-E76BDEBF968B}">
      <dsp:nvSpPr>
        <dsp:cNvPr id="0" name=""/>
        <dsp:cNvSpPr/>
      </dsp:nvSpPr>
      <dsp:spPr>
        <a:xfrm rot="4467012">
          <a:off x="3526572" y="3103787"/>
          <a:ext cx="1929762" cy="26604"/>
        </a:xfrm>
        <a:custGeom>
          <a:avLst/>
          <a:gdLst/>
          <a:ahLst/>
          <a:cxnLst/>
          <a:rect l="0" t="0" r="0" b="0"/>
          <a:pathLst>
            <a:path>
              <a:moveTo>
                <a:pt x="0" y="13302"/>
              </a:moveTo>
              <a:lnTo>
                <a:pt x="1929762" y="13302"/>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4524998" y="3057679"/>
        <a:ext cx="0" cy="0"/>
      </dsp:txXfrm>
    </dsp:sp>
    <dsp:sp modelId="{44303677-ABB3-4468-918D-1562A1C51667}">
      <dsp:nvSpPr>
        <dsp:cNvPr id="0" name=""/>
        <dsp:cNvSpPr/>
      </dsp:nvSpPr>
      <dsp:spPr>
        <a:xfrm>
          <a:off x="4750114" y="3723327"/>
          <a:ext cx="2590674" cy="64665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GB" sz="1200" b="0" i="0" kern="1200" dirty="0">
              <a:solidFill>
                <a:srgbClr val="333333"/>
              </a:solidFill>
              <a:effectLst/>
              <a:latin typeface="+mj-lt"/>
              <a:ea typeface="+mn-ea"/>
              <a:cs typeface="+mn-cs"/>
            </a:rPr>
            <a:t>Reportable Arrangement Penalty</a:t>
          </a:r>
          <a:endParaRPr lang="en-ZA" sz="1200" kern="1200" dirty="0">
            <a:solidFill>
              <a:sysClr val="window" lastClr="FFFFFF"/>
            </a:solidFill>
            <a:latin typeface="+mj-lt"/>
            <a:ea typeface="+mn-ea"/>
            <a:cs typeface="+mn-cs"/>
          </a:endParaRPr>
        </a:p>
      </dsp:txBody>
      <dsp:txXfrm>
        <a:off x="4769054" y="3742267"/>
        <a:ext cx="2552794" cy="608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4BBA7-B91A-4684-A8BA-7EFEC5880CA4}">
      <dsp:nvSpPr>
        <dsp:cNvPr id="0" name=""/>
        <dsp:cNvSpPr/>
      </dsp:nvSpPr>
      <dsp:spPr>
        <a:xfrm>
          <a:off x="255" y="917131"/>
          <a:ext cx="1369107" cy="133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ZA" sz="1400" b="0" kern="1200" dirty="0">
              <a:solidFill>
                <a:sysClr val="windowText" lastClr="000000"/>
              </a:solidFill>
              <a:latin typeface="+mj-lt"/>
              <a:ea typeface="+mn-ea"/>
              <a:cs typeface="+mn-cs"/>
            </a:rPr>
            <a:t>What is it?</a:t>
          </a:r>
        </a:p>
      </dsp:txBody>
      <dsp:txXfrm>
        <a:off x="255" y="917131"/>
        <a:ext cx="1369107" cy="1334451"/>
      </dsp:txXfrm>
    </dsp:sp>
    <dsp:sp modelId="{F87C21FC-F497-4BD2-A3B2-9F70A14C2EEE}">
      <dsp:nvSpPr>
        <dsp:cNvPr id="0" name=""/>
        <dsp:cNvSpPr/>
      </dsp:nvSpPr>
      <dsp:spPr>
        <a:xfrm>
          <a:off x="1360790" y="884824"/>
          <a:ext cx="427678" cy="1334451"/>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6FB4C70-0A80-44AD-8710-E65FE5DA01CA}">
      <dsp:nvSpPr>
        <dsp:cNvPr id="0" name=""/>
        <dsp:cNvSpPr/>
      </dsp:nvSpPr>
      <dsp:spPr>
        <a:xfrm>
          <a:off x="1806877" y="898813"/>
          <a:ext cx="5816431" cy="1334451"/>
        </a:xfrm>
        <a:prstGeom prst="rect">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150000"/>
            </a:lnSpc>
            <a:spcBef>
              <a:spcPct val="0"/>
            </a:spcBef>
            <a:spcAft>
              <a:spcPct val="15000"/>
            </a:spcAft>
            <a:buChar char="•"/>
          </a:pPr>
          <a:r>
            <a:rPr lang="en-ZA" sz="1400" kern="1200" dirty="0">
              <a:solidFill>
                <a:sysClr val="windowText" lastClr="000000"/>
              </a:solidFill>
              <a:latin typeface="+mj-lt"/>
              <a:ea typeface="+mn-ea"/>
              <a:cs typeface="+mn-cs"/>
            </a:rPr>
            <a:t>It is a formal internal review process for resolving disputes between taxpayer and SARS about SARS’ assessment of your tax liability. </a:t>
          </a:r>
        </a:p>
      </dsp:txBody>
      <dsp:txXfrm>
        <a:off x="1806877" y="898813"/>
        <a:ext cx="5816431" cy="1334451"/>
      </dsp:txXfrm>
    </dsp:sp>
    <dsp:sp modelId="{325EA70F-78DD-4B54-A3C9-F9CA695EA8C8}">
      <dsp:nvSpPr>
        <dsp:cNvPr id="0" name=""/>
        <dsp:cNvSpPr/>
      </dsp:nvSpPr>
      <dsp:spPr>
        <a:xfrm>
          <a:off x="218" y="2741805"/>
          <a:ext cx="1333757"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ZA" sz="1400" b="0" kern="1200" dirty="0">
              <a:solidFill>
                <a:sysClr val="windowText" lastClr="000000"/>
              </a:solidFill>
              <a:latin typeface="+mj-lt"/>
              <a:ea typeface="+mn-ea"/>
              <a:cs typeface="+mn-cs"/>
            </a:rPr>
            <a:t>Note</a:t>
          </a:r>
        </a:p>
      </dsp:txBody>
      <dsp:txXfrm>
        <a:off x="218" y="2741805"/>
        <a:ext cx="1333757" cy="1265962"/>
      </dsp:txXfrm>
    </dsp:sp>
    <dsp:sp modelId="{470A4802-5788-4972-BF58-F01ED279914B}">
      <dsp:nvSpPr>
        <dsp:cNvPr id="0" name=""/>
        <dsp:cNvSpPr/>
      </dsp:nvSpPr>
      <dsp:spPr>
        <a:xfrm>
          <a:off x="1329535" y="2615231"/>
          <a:ext cx="445828" cy="1465161"/>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0B21BD-35DE-4EF0-85BF-7C9DE5049C97}">
      <dsp:nvSpPr>
        <dsp:cNvPr id="0" name=""/>
        <dsp:cNvSpPr/>
      </dsp:nvSpPr>
      <dsp:spPr>
        <a:xfrm>
          <a:off x="1791203" y="2661613"/>
          <a:ext cx="5828756" cy="1420884"/>
        </a:xfrm>
        <a:prstGeom prst="rect">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150000"/>
            </a:lnSpc>
            <a:spcBef>
              <a:spcPct val="0"/>
            </a:spcBef>
            <a:spcAft>
              <a:spcPct val="15000"/>
            </a:spcAft>
            <a:buChar char="•"/>
          </a:pPr>
          <a:r>
            <a:rPr lang="en-GB" sz="1400" b="0" i="0" kern="1200" dirty="0">
              <a:solidFill>
                <a:sysClr val="windowText" lastClr="000000"/>
              </a:solidFill>
              <a:latin typeface="+mj-lt"/>
              <a:ea typeface="+mn-ea"/>
              <a:cs typeface="+mn-cs"/>
            </a:rPr>
            <a:t>You have the right to object to such an assessment.</a:t>
          </a:r>
          <a:endParaRPr lang="en-ZA" sz="1400" kern="1200" dirty="0">
            <a:solidFill>
              <a:sysClr val="windowText" lastClr="000000"/>
            </a:solidFill>
            <a:latin typeface="+mj-lt"/>
            <a:ea typeface="+mn-ea"/>
            <a:cs typeface="+mn-cs"/>
          </a:endParaRPr>
        </a:p>
        <a:p>
          <a:pPr marL="114300" lvl="1" indent="-114300" algn="l" defTabSz="622300">
            <a:lnSpc>
              <a:spcPct val="150000"/>
            </a:lnSpc>
            <a:spcBef>
              <a:spcPct val="0"/>
            </a:spcBef>
            <a:spcAft>
              <a:spcPct val="15000"/>
            </a:spcAft>
            <a:buChar char="•"/>
          </a:pPr>
          <a:r>
            <a:rPr lang="en-GB" sz="1400" b="0" i="0" kern="1200" dirty="0">
              <a:solidFill>
                <a:sysClr val="windowText" lastClr="000000"/>
              </a:solidFill>
              <a:effectLst/>
              <a:latin typeface="+mj-lt"/>
              <a:ea typeface="+mn-ea"/>
              <a:cs typeface="+mn-cs"/>
            </a:rPr>
            <a:t>You do not have the right to object to a self-assessment like, Value-Added Tax (VAT) and  Pay-As-You-Earn (PAYE), where no assessment has been raised by SARS.</a:t>
          </a:r>
          <a:endParaRPr lang="en-ZA" sz="1400" kern="1200" dirty="0">
            <a:solidFill>
              <a:sysClr val="windowText" lastClr="000000"/>
            </a:solidFill>
            <a:latin typeface="+mj-lt"/>
            <a:ea typeface="+mn-ea"/>
            <a:cs typeface="+mn-cs"/>
          </a:endParaRPr>
        </a:p>
        <a:p>
          <a:pPr marL="114300" lvl="1" indent="-114300" algn="l" defTabSz="622300">
            <a:lnSpc>
              <a:spcPct val="90000"/>
            </a:lnSpc>
            <a:spcBef>
              <a:spcPct val="0"/>
            </a:spcBef>
            <a:spcAft>
              <a:spcPct val="15000"/>
            </a:spcAft>
            <a:buChar char="•"/>
          </a:pPr>
          <a:endParaRPr lang="en-ZA" sz="1400" kern="1200" dirty="0">
            <a:solidFill>
              <a:sysClr val="windowText" lastClr="000000"/>
            </a:solidFill>
            <a:latin typeface="+mj-lt"/>
            <a:ea typeface="+mn-ea"/>
            <a:cs typeface="+mn-cs"/>
          </a:endParaRPr>
        </a:p>
      </dsp:txBody>
      <dsp:txXfrm>
        <a:off x="1791203" y="2661613"/>
        <a:ext cx="5828756" cy="1420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EB6A1-5791-4AE4-90E8-E53C2A7CB544}">
      <dsp:nvSpPr>
        <dsp:cNvPr id="0" name=""/>
        <dsp:cNvSpPr/>
      </dsp:nvSpPr>
      <dsp:spPr>
        <a:xfrm>
          <a:off x="0" y="1579640"/>
          <a:ext cx="204575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ysClr val="windowText" lastClr="000000"/>
              </a:solidFill>
              <a:latin typeface="+mj-lt"/>
              <a:ea typeface="+mn-ea"/>
              <a:cs typeface="+mn-cs"/>
            </a:rPr>
            <a:t>How do I lodge an objection?</a:t>
          </a:r>
          <a:r>
            <a:rPr lang="en-ZA" sz="1400" kern="1200" dirty="0">
              <a:solidFill>
                <a:sysClr val="windowText" lastClr="000000"/>
              </a:solidFill>
              <a:latin typeface="+mj-lt"/>
              <a:ea typeface="+mn-ea"/>
              <a:cs typeface="+mn-cs"/>
            </a:rPr>
            <a:t> </a:t>
          </a:r>
        </a:p>
      </dsp:txBody>
      <dsp:txXfrm>
        <a:off x="0" y="1579640"/>
        <a:ext cx="2045757" cy="1287000"/>
      </dsp:txXfrm>
    </dsp:sp>
    <dsp:sp modelId="{CAE8CEEB-CC94-4D52-8A07-2A21DB16DB1C}">
      <dsp:nvSpPr>
        <dsp:cNvPr id="0" name=""/>
        <dsp:cNvSpPr/>
      </dsp:nvSpPr>
      <dsp:spPr>
        <a:xfrm>
          <a:off x="2045756" y="212202"/>
          <a:ext cx="409151" cy="4021875"/>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6FD8C3-89D3-4510-B4F9-A78C902900CC}">
      <dsp:nvSpPr>
        <dsp:cNvPr id="0" name=""/>
        <dsp:cNvSpPr/>
      </dsp:nvSpPr>
      <dsp:spPr>
        <a:xfrm>
          <a:off x="2618568" y="248922"/>
          <a:ext cx="5564459" cy="4028068"/>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0" algn="just" defTabSz="533400">
            <a:lnSpc>
              <a:spcPct val="150000"/>
            </a:lnSpc>
            <a:spcBef>
              <a:spcPct val="0"/>
            </a:spcBef>
            <a:spcAft>
              <a:spcPct val="15000"/>
            </a:spcAft>
            <a:buNone/>
          </a:pPr>
          <a:r>
            <a:rPr lang="en-GB" sz="1200" b="0" i="0" kern="1200" dirty="0">
              <a:solidFill>
                <a:sysClr val="windowText" lastClr="000000"/>
              </a:solidFill>
              <a:latin typeface="+mj-lt"/>
              <a:ea typeface="+mn-ea"/>
              <a:cs typeface="+mn-cs"/>
            </a:rPr>
            <a:t>A dispute management workflow process exists for </a:t>
          </a:r>
          <a:r>
            <a:rPr lang="en-GB" sz="1200" b="1" i="0" kern="1200" dirty="0">
              <a:solidFill>
                <a:sysClr val="windowText" lastClr="000000"/>
              </a:solidFill>
              <a:latin typeface="+mj-lt"/>
              <a:ea typeface="+mn-ea"/>
              <a:cs typeface="+mn-cs"/>
            </a:rPr>
            <a:t>CIT, PIT, PAYE and VAT .</a:t>
          </a:r>
          <a:r>
            <a:rPr lang="en-GB" sz="1200" b="0" i="0" kern="1200" dirty="0">
              <a:solidFill>
                <a:sysClr val="windowText" lastClr="000000"/>
              </a:solidFill>
              <a:latin typeface="+mj-lt"/>
              <a:ea typeface="+mn-ea"/>
              <a:cs typeface="+mn-cs"/>
            </a:rPr>
            <a:t>The dispute form to utilise is the Notice of Objection (DISP01), which can only be submitted as follows:</a:t>
          </a:r>
          <a:endParaRPr lang="en-ZA" sz="1200" kern="1200" dirty="0">
            <a:solidFill>
              <a:sysClr val="windowText" lastClr="000000"/>
            </a:solidFill>
            <a:latin typeface="+mj-lt"/>
            <a:ea typeface="+mn-ea"/>
            <a:cs typeface="+mn-cs"/>
          </a:endParaRPr>
        </a:p>
        <a:p>
          <a:pPr marL="114300" lvl="1" indent="0" algn="just" defTabSz="533400">
            <a:lnSpc>
              <a:spcPct val="150000"/>
            </a:lnSpc>
            <a:spcBef>
              <a:spcPct val="0"/>
            </a:spcBef>
            <a:spcAft>
              <a:spcPct val="15000"/>
            </a:spcAft>
            <a:buFont typeface="+mj-lt"/>
            <a:buAutoNum type="arabicParenR"/>
          </a:pPr>
          <a:r>
            <a:rPr lang="en-ZA" sz="1200" b="1" i="0" kern="1200" dirty="0">
              <a:solidFill>
                <a:schemeClr val="tx1"/>
              </a:solidFill>
              <a:latin typeface="+mj-lt"/>
              <a:ea typeface="+mn-ea"/>
              <a:cs typeface="+mn-cs"/>
            </a:rPr>
            <a:t>Via eFiling – (NB -</a:t>
          </a:r>
          <a:r>
            <a:rPr lang="en-GB" sz="1200" b="0" i="0" kern="1200" dirty="0">
              <a:solidFill>
                <a:schemeClr val="tx1"/>
              </a:solidFill>
              <a:latin typeface="+mj-lt"/>
              <a:ea typeface="+mn-ea"/>
              <a:cs typeface="+mn-cs"/>
            </a:rPr>
            <a:t>The DISP01 cannot </a:t>
          </a:r>
          <a:r>
            <a:rPr lang="en-GB" sz="1200" b="0" i="0" kern="1200" dirty="0">
              <a:solidFill>
                <a:sysClr val="windowText" lastClr="000000"/>
              </a:solidFill>
              <a:latin typeface="+mj-lt"/>
              <a:ea typeface="+mn-ea"/>
              <a:cs typeface="+mn-cs"/>
            </a:rPr>
            <a:t>be emailed or posted to SARS Only the electronic submission via eFiling is allowed</a:t>
          </a:r>
          <a:endParaRPr lang="en-ZA" sz="1200" b="1" kern="1200" dirty="0">
            <a:solidFill>
              <a:srgbClr val="FF0000"/>
            </a:solidFill>
            <a:latin typeface="+mj-lt"/>
            <a:ea typeface="+mn-ea"/>
            <a:cs typeface="+mn-cs"/>
          </a:endParaRPr>
        </a:p>
        <a:p>
          <a:pPr marL="114300" lvl="1" indent="0" algn="just" defTabSz="533400">
            <a:lnSpc>
              <a:spcPct val="150000"/>
            </a:lnSpc>
            <a:spcBef>
              <a:spcPct val="0"/>
            </a:spcBef>
            <a:spcAft>
              <a:spcPct val="15000"/>
            </a:spcAft>
            <a:buFont typeface="+mj-lt"/>
            <a:buAutoNum type="arabicParenR" startAt="2"/>
          </a:pPr>
          <a:r>
            <a:rPr lang="en-GB" sz="1200" b="1" i="0" kern="1200" dirty="0">
              <a:solidFill>
                <a:sysClr val="windowText" lastClr="000000"/>
              </a:solidFill>
              <a:latin typeface="Arial" panose="020B0604020202020204"/>
              <a:ea typeface="+mn-ea"/>
              <a:cs typeface="+mn-cs"/>
            </a:rPr>
            <a:t> </a:t>
          </a:r>
          <a:r>
            <a:rPr lang="en-US" sz="1200" b="0" i="0" kern="1200" dirty="0">
              <a:solidFill>
                <a:srgbClr val="333333"/>
              </a:solidFill>
              <a:effectLst/>
              <a:latin typeface="+mj-lt"/>
            </a:rPr>
            <a:t>At the nearest SARS branch (</a:t>
          </a:r>
          <a:r>
            <a:rPr lang="en-US" sz="1200" b="0" i="0" u="none" strike="noStrike" kern="1200" dirty="0">
              <a:solidFill>
                <a:srgbClr val="333333"/>
              </a:solidFill>
              <a:effectLst/>
              <a:latin typeface="+mj-lt"/>
              <a:hlinkClick xmlns:r="http://schemas.openxmlformats.org/officeDocument/2006/relationships" r:id="rId1"/>
            </a:rPr>
            <a:t>click here to make an appointment</a:t>
          </a:r>
          <a:r>
            <a:rPr lang="en-US" sz="1200" b="0" i="0" kern="1200" dirty="0">
              <a:solidFill>
                <a:srgbClr val="333333"/>
              </a:solidFill>
              <a:effectLst/>
              <a:latin typeface="+mj-lt"/>
            </a:rPr>
            <a:t>) - </a:t>
          </a:r>
          <a:r>
            <a:rPr lang="en-US" sz="1200" b="1" i="0" kern="1200" dirty="0">
              <a:solidFill>
                <a:sysClr val="windowText" lastClr="000000"/>
              </a:solidFill>
              <a:latin typeface="Arial" panose="020B0604020202020204"/>
              <a:ea typeface="+mn-ea"/>
              <a:cs typeface="+mn-cs"/>
            </a:rPr>
            <a:t>A manual process is prescribed for objections for specified PIT, CIT and VAT exceptions and Trusts.  The dispute form to utilise is the online </a:t>
          </a:r>
          <a:r>
            <a:rPr lang="en-US" sz="1200" b="0" i="0" u="none" strike="noStrike" kern="1200" dirty="0">
              <a:solidFill>
                <a:srgbClr val="333333"/>
              </a:solidFill>
              <a:effectLst/>
              <a:latin typeface="+mj-lt"/>
              <a:hlinkClick xmlns:r="http://schemas.openxmlformats.org/officeDocument/2006/relationships" r:id="rId2"/>
            </a:rPr>
            <a:t>Notice of Objection (ADR1)</a:t>
          </a:r>
          <a:r>
            <a:rPr lang="en-US" sz="1200" b="0" i="0" kern="1200" dirty="0">
              <a:solidFill>
                <a:srgbClr val="333333"/>
              </a:solidFill>
              <a:effectLst/>
              <a:latin typeface="+mj-lt"/>
            </a:rPr>
            <a:t>, </a:t>
          </a:r>
          <a:r>
            <a:rPr lang="en-US" sz="1200" b="1" i="0" kern="1200" dirty="0">
              <a:solidFill>
                <a:sysClr val="windowText" lastClr="000000"/>
              </a:solidFill>
              <a:latin typeface="Arial" panose="020B0604020202020204"/>
              <a:ea typeface="+mn-ea"/>
              <a:cs typeface="+mn-cs"/>
            </a:rPr>
            <a:t>which can be submitted:</a:t>
          </a:r>
          <a:endParaRPr lang="en-GB" sz="1200" b="1" i="0" kern="1200" dirty="0">
            <a:solidFill>
              <a:sysClr val="windowText" lastClr="000000"/>
            </a:solidFill>
            <a:latin typeface="Arial" panose="020B0604020202020204"/>
            <a:ea typeface="+mn-ea"/>
            <a:cs typeface="+mn-cs"/>
          </a:endParaRPr>
        </a:p>
        <a:p>
          <a:pPr marL="114300" lvl="1" indent="0" algn="just" defTabSz="533400">
            <a:lnSpc>
              <a:spcPct val="150000"/>
            </a:lnSpc>
            <a:spcBef>
              <a:spcPct val="0"/>
            </a:spcBef>
            <a:spcAft>
              <a:spcPct val="15000"/>
            </a:spcAft>
            <a:buFont typeface="Arial" panose="020B0604020202020204" pitchFamily="34" charset="0"/>
            <a:buChar char="•"/>
          </a:pPr>
          <a:r>
            <a:rPr lang="en-US" sz="1200" b="0" i="0" kern="1200" dirty="0">
              <a:solidFill>
                <a:srgbClr val="333333"/>
              </a:solidFill>
              <a:effectLst/>
              <a:latin typeface="+mj-lt"/>
            </a:rPr>
            <a:t>By email at contactus@sars.gov.za</a:t>
          </a:r>
          <a:endParaRPr lang="en-GB" sz="1200" b="1" i="0" kern="1200" dirty="0">
            <a:solidFill>
              <a:sysClr val="windowText" lastClr="000000"/>
            </a:solidFill>
            <a:latin typeface="Arial" panose="020B0604020202020204"/>
            <a:ea typeface="+mn-ea"/>
            <a:cs typeface="+mn-cs"/>
          </a:endParaRPr>
        </a:p>
        <a:p>
          <a:pPr marL="114300" lvl="1" indent="0" algn="just" defTabSz="533400">
            <a:lnSpc>
              <a:spcPct val="150000"/>
            </a:lnSpc>
            <a:spcBef>
              <a:spcPct val="0"/>
            </a:spcBef>
            <a:spcAft>
              <a:spcPct val="15000"/>
            </a:spcAft>
            <a:buFont typeface="Arial" panose="020B0604020202020204" pitchFamily="34" charset="0"/>
            <a:buNone/>
          </a:pPr>
          <a:endParaRPr lang="en-GB" sz="1200" b="1" i="0" kern="1200" dirty="0">
            <a:solidFill>
              <a:sysClr val="windowText" lastClr="000000"/>
            </a:solidFill>
            <a:latin typeface="Arial" panose="020B0604020202020204"/>
            <a:ea typeface="+mn-ea"/>
            <a:cs typeface="+mn-cs"/>
          </a:endParaRPr>
        </a:p>
        <a:p>
          <a:pPr marL="114300" lvl="1" indent="0" algn="just" defTabSz="533400">
            <a:lnSpc>
              <a:spcPct val="150000"/>
            </a:lnSpc>
            <a:spcBef>
              <a:spcPct val="0"/>
            </a:spcBef>
            <a:spcAft>
              <a:spcPct val="15000"/>
            </a:spcAft>
            <a:buFont typeface="Arial" panose="020B0604020202020204" pitchFamily="34" charset="0"/>
            <a:buNone/>
          </a:pPr>
          <a:r>
            <a:rPr lang="en-GB" sz="1200" b="1" i="0" kern="1200" dirty="0">
              <a:solidFill>
                <a:sysClr val="windowText" lastClr="000000"/>
              </a:solidFill>
              <a:latin typeface="Arial" panose="020B0604020202020204"/>
              <a:ea typeface="+mn-ea"/>
              <a:cs typeface="+mn-cs"/>
            </a:rPr>
            <a:t>Note: </a:t>
          </a:r>
          <a:r>
            <a:rPr lang="en-US" sz="1200" b="0" i="0" kern="1200" dirty="0">
              <a:solidFill>
                <a:srgbClr val="333333"/>
              </a:solidFill>
              <a:effectLst/>
              <a:latin typeface="+mj-lt"/>
            </a:rPr>
            <a:t>The </a:t>
          </a:r>
          <a:r>
            <a:rPr lang="en-US" sz="1200" b="0" i="0" u="none" strike="noStrike" kern="1200" dirty="0">
              <a:solidFill>
                <a:srgbClr val="333333"/>
              </a:solidFill>
              <a:effectLst/>
              <a:latin typeface="+mj-lt"/>
              <a:hlinkClick xmlns:r="http://schemas.openxmlformats.org/officeDocument/2006/relationships" r:id="rId2"/>
            </a:rPr>
            <a:t>ADR1</a:t>
          </a:r>
          <a:r>
            <a:rPr lang="en-US" sz="1200" b="0" i="0" kern="1200" dirty="0">
              <a:solidFill>
                <a:srgbClr val="333333"/>
              </a:solidFill>
              <a:effectLst/>
              <a:latin typeface="+mj-lt"/>
            </a:rPr>
            <a:t> cannot be submitted electronically via eFiling.  </a:t>
          </a:r>
          <a:endParaRPr lang="en-GB" sz="1200" b="0" i="0" kern="1200" dirty="0">
            <a:solidFill>
              <a:sysClr val="windowText" lastClr="000000"/>
            </a:solidFill>
            <a:latin typeface="Arial" panose="020B0604020202020204"/>
            <a:ea typeface="+mn-ea"/>
            <a:cs typeface="+mn-cs"/>
          </a:endParaRPr>
        </a:p>
        <a:p>
          <a:pPr marL="114300" lvl="1" indent="0" algn="just" defTabSz="533400">
            <a:lnSpc>
              <a:spcPct val="150000"/>
            </a:lnSpc>
            <a:spcBef>
              <a:spcPct val="0"/>
            </a:spcBef>
            <a:spcAft>
              <a:spcPct val="15000"/>
            </a:spcAft>
            <a:buFont typeface="Arial" panose="020B0604020202020204" pitchFamily="34" charset="0"/>
            <a:buNone/>
          </a:pPr>
          <a:endParaRPr lang="en-ZA" sz="1200" b="1" i="0" kern="1200" dirty="0">
            <a:solidFill>
              <a:sysClr val="windowText" lastClr="000000"/>
            </a:solidFill>
            <a:latin typeface="Arial" panose="020B0604020202020204"/>
            <a:ea typeface="+mn-ea"/>
            <a:cs typeface="+mn-cs"/>
          </a:endParaRPr>
        </a:p>
        <a:p>
          <a:pPr marL="114300" lvl="1" indent="0" algn="just" defTabSz="622300">
            <a:lnSpc>
              <a:spcPct val="150000"/>
            </a:lnSpc>
            <a:spcBef>
              <a:spcPct val="0"/>
            </a:spcBef>
            <a:spcAft>
              <a:spcPct val="15000"/>
            </a:spcAft>
            <a:buNone/>
          </a:pPr>
          <a:endParaRPr lang="en-GB" sz="1400" b="0" i="0" kern="1200" dirty="0">
            <a:solidFill>
              <a:sysClr val="windowText" lastClr="000000"/>
            </a:solidFill>
            <a:latin typeface="+mj-lt"/>
            <a:ea typeface="+mn-ea"/>
            <a:cs typeface="+mn-cs"/>
          </a:endParaRPr>
        </a:p>
      </dsp:txBody>
      <dsp:txXfrm>
        <a:off x="2618568" y="248922"/>
        <a:ext cx="5564459" cy="4028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4F7FA-9678-4FF0-A3F9-AB73BCA4C2D0}">
      <dsp:nvSpPr>
        <dsp:cNvPr id="0" name=""/>
        <dsp:cNvSpPr/>
      </dsp:nvSpPr>
      <dsp:spPr>
        <a:xfrm>
          <a:off x="0" y="1375"/>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8CF90-0D0F-4A2F-9928-D41EAB5D91FD}">
      <dsp:nvSpPr>
        <dsp:cNvPr id="0" name=""/>
        <dsp:cNvSpPr/>
      </dsp:nvSpPr>
      <dsp:spPr>
        <a:xfrm>
          <a:off x="0" y="1375"/>
          <a:ext cx="8121356" cy="770409"/>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mj-lt"/>
              <a:ea typeface="+mn-ea"/>
              <a:cs typeface="+mn-cs"/>
            </a:rPr>
            <a:t>The taxpayer must provide grounds (reasons) for the late submission.</a:t>
          </a:r>
          <a:r>
            <a:rPr lang="en-ZA" sz="1400" kern="1200" dirty="0">
              <a:solidFill>
                <a:sysClr val="windowText" lastClr="000000"/>
              </a:solidFill>
              <a:latin typeface="+mj-lt"/>
              <a:ea typeface="+mn-ea"/>
              <a:cs typeface="+mn-cs"/>
            </a:rPr>
            <a:t> </a:t>
          </a:r>
        </a:p>
      </dsp:txBody>
      <dsp:txXfrm>
        <a:off x="0" y="1375"/>
        <a:ext cx="8121356" cy="770409"/>
      </dsp:txXfrm>
    </dsp:sp>
    <dsp:sp modelId="{7E9EA841-A9E7-4DB4-A159-24CC655F9FF8}">
      <dsp:nvSpPr>
        <dsp:cNvPr id="0" name=""/>
        <dsp:cNvSpPr/>
      </dsp:nvSpPr>
      <dsp:spPr>
        <a:xfrm>
          <a:off x="0" y="771784"/>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8E763-695F-4D25-8882-8EE626077278}">
      <dsp:nvSpPr>
        <dsp:cNvPr id="0" name=""/>
        <dsp:cNvSpPr/>
      </dsp:nvSpPr>
      <dsp:spPr>
        <a:xfrm>
          <a:off x="0" y="771784"/>
          <a:ext cx="8121356" cy="77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mj-lt"/>
              <a:ea typeface="+mn-ea"/>
              <a:cs typeface="+mn-cs"/>
            </a:rPr>
            <a:t>The grounds for the late submission will be considered first and only if SARS is of the view that reasonable or exceptional grounds existed, will the late submission be condoned</a:t>
          </a:r>
          <a:r>
            <a:rPr lang="en-ZA" sz="1400" kern="1200" dirty="0">
              <a:solidFill>
                <a:sysClr val="windowText" lastClr="000000"/>
              </a:solidFill>
              <a:latin typeface="+mj-lt"/>
              <a:ea typeface="+mn-ea"/>
              <a:cs typeface="+mn-cs"/>
            </a:rPr>
            <a:t>.</a:t>
          </a:r>
        </a:p>
      </dsp:txBody>
      <dsp:txXfrm>
        <a:off x="0" y="771784"/>
        <a:ext cx="8121356" cy="770409"/>
      </dsp:txXfrm>
    </dsp:sp>
    <dsp:sp modelId="{0C443543-E711-4F7A-B22E-693D35CAB8E0}">
      <dsp:nvSpPr>
        <dsp:cNvPr id="0" name=""/>
        <dsp:cNvSpPr/>
      </dsp:nvSpPr>
      <dsp:spPr>
        <a:xfrm>
          <a:off x="0" y="1542193"/>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B5508-87B7-45E7-8073-7C853535E2CA}">
      <dsp:nvSpPr>
        <dsp:cNvPr id="0" name=""/>
        <dsp:cNvSpPr/>
      </dsp:nvSpPr>
      <dsp:spPr>
        <a:xfrm>
          <a:off x="0" y="1473103"/>
          <a:ext cx="8113424" cy="792619"/>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SARS can extend the period of submission of the objection by 30 business days only if reasonable grounds exist.</a:t>
          </a:r>
          <a:endParaRPr lang="en-ZA" sz="1400" b="0" i="0" kern="1200" dirty="0">
            <a:solidFill>
              <a:sysClr val="windowText" lastClr="000000"/>
            </a:solidFill>
            <a:effectLst/>
            <a:latin typeface="Arial" panose="020B0604020202020204"/>
            <a:ea typeface="+mn-ea"/>
            <a:cs typeface="+mn-cs"/>
          </a:endParaRPr>
        </a:p>
      </dsp:txBody>
      <dsp:txXfrm>
        <a:off x="0" y="1473103"/>
        <a:ext cx="8113424" cy="792619"/>
      </dsp:txXfrm>
    </dsp:sp>
    <dsp:sp modelId="{44EBC559-B54A-4BED-BC0A-B32EE356D8D1}">
      <dsp:nvSpPr>
        <dsp:cNvPr id="0" name=""/>
        <dsp:cNvSpPr/>
      </dsp:nvSpPr>
      <dsp:spPr>
        <a:xfrm>
          <a:off x="0" y="2334813"/>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37E05-03B8-48C5-93DE-2C9EF08258E9}">
      <dsp:nvSpPr>
        <dsp:cNvPr id="0" name=""/>
        <dsp:cNvSpPr/>
      </dsp:nvSpPr>
      <dsp:spPr>
        <a:xfrm>
          <a:off x="0" y="2334813"/>
          <a:ext cx="8121356" cy="77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is condoned, SARS will proceed to consider the grounds for the objection and inform the taxpayer.</a:t>
          </a:r>
          <a:endParaRPr lang="en-ZA" sz="1400" b="0" i="0" kern="1200" dirty="0">
            <a:solidFill>
              <a:sysClr val="windowText" lastClr="000000"/>
            </a:solidFill>
            <a:effectLst/>
            <a:latin typeface="Arial" panose="020B0604020202020204"/>
            <a:ea typeface="+mn-ea"/>
            <a:cs typeface="+mn-cs"/>
          </a:endParaRPr>
        </a:p>
      </dsp:txBody>
      <dsp:txXfrm>
        <a:off x="0" y="2334813"/>
        <a:ext cx="8121356" cy="770409"/>
      </dsp:txXfrm>
    </dsp:sp>
    <dsp:sp modelId="{E14EC889-B47F-4C76-BFE4-3A5EFBC2F241}">
      <dsp:nvSpPr>
        <dsp:cNvPr id="0" name=""/>
        <dsp:cNvSpPr/>
      </dsp:nvSpPr>
      <dsp:spPr>
        <a:xfrm>
          <a:off x="0" y="3105222"/>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BF9C6-7188-4B49-AEBB-1D6813AC56B5}">
      <dsp:nvSpPr>
        <dsp:cNvPr id="0" name=""/>
        <dsp:cNvSpPr/>
      </dsp:nvSpPr>
      <dsp:spPr>
        <a:xfrm>
          <a:off x="0" y="3105222"/>
          <a:ext cx="8121356" cy="770409"/>
        </a:xfrm>
        <a:prstGeom prst="rect">
          <a:avLst/>
        </a:prstGeom>
        <a:solidFill>
          <a:srgbClr val="5B9BD5">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Where the late submission of the objection is not condoned, the grounds for the objection will not be considered and the taxpayer will be informed.</a:t>
          </a:r>
          <a:endParaRPr lang="en-ZA" sz="1400" b="0" i="0" kern="1200" dirty="0">
            <a:solidFill>
              <a:sysClr val="windowText" lastClr="000000"/>
            </a:solidFill>
            <a:effectLst/>
            <a:latin typeface="Arial" panose="020B0604020202020204"/>
            <a:ea typeface="+mn-ea"/>
            <a:cs typeface="+mn-cs"/>
          </a:endParaRPr>
        </a:p>
      </dsp:txBody>
      <dsp:txXfrm>
        <a:off x="0" y="3105222"/>
        <a:ext cx="8121356" cy="770409"/>
      </dsp:txXfrm>
    </dsp:sp>
    <dsp:sp modelId="{8E66A87D-5747-4191-ADCF-676CAEBC4835}">
      <dsp:nvSpPr>
        <dsp:cNvPr id="0" name=""/>
        <dsp:cNvSpPr/>
      </dsp:nvSpPr>
      <dsp:spPr>
        <a:xfrm>
          <a:off x="0" y="3875631"/>
          <a:ext cx="8121356"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0C84C-863B-4A2A-A147-7A18E333F079}">
      <dsp:nvSpPr>
        <dsp:cNvPr id="0" name=""/>
        <dsp:cNvSpPr/>
      </dsp:nvSpPr>
      <dsp:spPr>
        <a:xfrm>
          <a:off x="0" y="3875631"/>
          <a:ext cx="8121356" cy="77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GB" sz="1400" b="0" i="0" kern="1200" dirty="0">
              <a:solidFill>
                <a:sysClr val="windowText" lastClr="000000"/>
              </a:solidFill>
              <a:effectLst/>
              <a:latin typeface="Arial" panose="020B0604020202020204"/>
              <a:ea typeface="+mn-ea"/>
              <a:cs typeface="+mn-cs"/>
            </a:rPr>
            <a:t>The taxpayer has the right to object against the decision not to condone the late submission of the objection and appeal where that objection is unsuccessful.</a:t>
          </a:r>
          <a:r>
            <a:rPr lang="en-ZA" sz="1400" b="0" i="0" kern="1200" dirty="0">
              <a:solidFill>
                <a:sysClr val="windowText" lastClr="000000"/>
              </a:solidFill>
              <a:effectLst/>
              <a:latin typeface="Arial" panose="020B0604020202020204"/>
              <a:ea typeface="+mn-ea"/>
              <a:cs typeface="+mn-cs"/>
            </a:rPr>
            <a:t> </a:t>
          </a:r>
        </a:p>
      </dsp:txBody>
      <dsp:txXfrm>
        <a:off x="0" y="3875631"/>
        <a:ext cx="8121356" cy="770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50A78-C06F-49F9-BDDC-BCBA15E1FDBE}">
      <dsp:nvSpPr>
        <dsp:cNvPr id="0" name=""/>
        <dsp:cNvSpPr/>
      </dsp:nvSpPr>
      <dsp:spPr>
        <a:xfrm>
          <a:off x="372864" y="1043116"/>
          <a:ext cx="107163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ZA" sz="1600" kern="1200" dirty="0">
              <a:solidFill>
                <a:sysClr val="windowText" lastClr="000000"/>
              </a:solidFill>
              <a:latin typeface="+mj-lt"/>
              <a:ea typeface="+mn-ea"/>
              <a:cs typeface="+mn-cs"/>
            </a:rPr>
            <a:t>Note</a:t>
          </a:r>
        </a:p>
      </dsp:txBody>
      <dsp:txXfrm>
        <a:off x="372864" y="1043116"/>
        <a:ext cx="1071634" cy="1287000"/>
      </dsp:txXfrm>
    </dsp:sp>
    <dsp:sp modelId="{527A2EA4-3486-4F35-95C7-DA0E72BA440D}">
      <dsp:nvSpPr>
        <dsp:cNvPr id="0" name=""/>
        <dsp:cNvSpPr/>
      </dsp:nvSpPr>
      <dsp:spPr>
        <a:xfrm>
          <a:off x="1586831" y="733396"/>
          <a:ext cx="420405" cy="1853183"/>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A624F1-5312-4684-8CB4-5101CA19A011}">
      <dsp:nvSpPr>
        <dsp:cNvPr id="0" name=""/>
        <dsp:cNvSpPr/>
      </dsp:nvSpPr>
      <dsp:spPr>
        <a:xfrm>
          <a:off x="2175399" y="778594"/>
          <a:ext cx="5717516" cy="1762787"/>
        </a:xfrm>
        <a:prstGeom prst="rect">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150000"/>
            </a:lnSpc>
            <a:spcBef>
              <a:spcPct val="0"/>
            </a:spcBef>
            <a:spcAft>
              <a:spcPct val="15000"/>
            </a:spcAft>
            <a:buFontTx/>
            <a:buNone/>
          </a:pPr>
          <a:r>
            <a:rPr lang="en-GB" sz="1400" b="0" i="0" kern="1200" dirty="0">
              <a:solidFill>
                <a:srgbClr val="333333"/>
              </a:solidFill>
              <a:effectLst/>
              <a:latin typeface="+mj-lt"/>
              <a:ea typeface="+mn-ea"/>
              <a:cs typeface="+mn-cs"/>
            </a:rPr>
            <a:t>   No objection will be allowed to be submitted </a:t>
          </a:r>
          <a:r>
            <a:rPr lang="en-GB" sz="1400" b="1" i="0" kern="1200" dirty="0">
              <a:solidFill>
                <a:srgbClr val="333333"/>
              </a:solidFill>
              <a:effectLst/>
              <a:latin typeface="+mj-lt"/>
              <a:ea typeface="+mn-ea"/>
              <a:cs typeface="+mn-cs"/>
            </a:rPr>
            <a:t>more than 3 years after the date of the assessment </a:t>
          </a:r>
          <a:r>
            <a:rPr lang="en-GB" sz="1400" b="0" i="0" kern="1200" dirty="0">
              <a:solidFill>
                <a:srgbClr val="333333"/>
              </a:solidFill>
              <a:effectLst/>
              <a:latin typeface="+mj-lt"/>
              <a:ea typeface="+mn-ea"/>
              <a:cs typeface="+mn-cs"/>
            </a:rPr>
            <a:t>or the SARS decision taken or if the grounds for the objection are based wholly or mainly on a change in practice generally prevailing which applied on the date of the assessment or decision taken.</a:t>
          </a:r>
          <a:r>
            <a:rPr lang="en-ZA" sz="1400" kern="1200" dirty="0">
              <a:solidFill>
                <a:sysClr val="window" lastClr="FFFFFF"/>
              </a:solidFill>
              <a:latin typeface="+mj-lt"/>
              <a:ea typeface="+mn-ea"/>
              <a:cs typeface="+mn-cs"/>
            </a:rPr>
            <a:t> </a:t>
          </a:r>
        </a:p>
      </dsp:txBody>
      <dsp:txXfrm>
        <a:off x="2175399" y="778594"/>
        <a:ext cx="5717516" cy="1762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ED05-1055-4805-81AB-46B0D1BABD27}">
      <dsp:nvSpPr>
        <dsp:cNvPr id="0" name=""/>
        <dsp:cNvSpPr/>
      </dsp:nvSpPr>
      <dsp:spPr>
        <a:xfrm>
          <a:off x="2564559" y="2168933"/>
          <a:ext cx="772795" cy="1879011"/>
        </a:xfrm>
        <a:custGeom>
          <a:avLst/>
          <a:gdLst/>
          <a:ahLst/>
          <a:cxnLst/>
          <a:rect l="0" t="0" r="0" b="0"/>
          <a:pathLst>
            <a:path>
              <a:moveTo>
                <a:pt x="0" y="0"/>
              </a:moveTo>
              <a:lnTo>
                <a:pt x="548074" y="0"/>
              </a:lnTo>
              <a:lnTo>
                <a:pt x="548074" y="1879011"/>
              </a:lnTo>
              <a:lnTo>
                <a:pt x="1096148" y="187901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900163" y="3057646"/>
        <a:ext cx="0" cy="0"/>
      </dsp:txXfrm>
    </dsp:sp>
    <dsp:sp modelId="{E30DE3B4-07EB-438D-AE9A-478D032CEA6C}">
      <dsp:nvSpPr>
        <dsp:cNvPr id="0" name=""/>
        <dsp:cNvSpPr/>
      </dsp:nvSpPr>
      <dsp:spPr>
        <a:xfrm>
          <a:off x="2564559" y="2168933"/>
          <a:ext cx="759435" cy="1160995"/>
        </a:xfrm>
        <a:custGeom>
          <a:avLst/>
          <a:gdLst/>
          <a:ahLst/>
          <a:cxnLst/>
          <a:rect l="0" t="0" r="0" b="0"/>
          <a:pathLst>
            <a:path>
              <a:moveTo>
                <a:pt x="0" y="0"/>
              </a:moveTo>
              <a:lnTo>
                <a:pt x="541394" y="0"/>
              </a:lnTo>
              <a:lnTo>
                <a:pt x="541394" y="1160995"/>
              </a:lnTo>
              <a:lnTo>
                <a:pt x="1082788" y="116099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909593" y="2714748"/>
        <a:ext cx="0" cy="0"/>
      </dsp:txXfrm>
    </dsp:sp>
    <dsp:sp modelId="{74C0D4B0-0067-43C1-A4F0-FCD5834A2679}">
      <dsp:nvSpPr>
        <dsp:cNvPr id="0" name=""/>
        <dsp:cNvSpPr/>
      </dsp:nvSpPr>
      <dsp:spPr>
        <a:xfrm>
          <a:off x="2564559" y="2168933"/>
          <a:ext cx="754858" cy="393907"/>
        </a:xfrm>
        <a:custGeom>
          <a:avLst/>
          <a:gdLst/>
          <a:ahLst/>
          <a:cxnLst/>
          <a:rect l="0" t="0" r="0" b="0"/>
          <a:pathLst>
            <a:path>
              <a:moveTo>
                <a:pt x="0" y="0"/>
              </a:moveTo>
              <a:lnTo>
                <a:pt x="539105" y="0"/>
              </a:lnTo>
              <a:lnTo>
                <a:pt x="539105" y="393907"/>
              </a:lnTo>
              <a:lnTo>
                <a:pt x="1078211" y="39390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920702" y="2344600"/>
        <a:ext cx="0" cy="0"/>
      </dsp:txXfrm>
    </dsp:sp>
    <dsp:sp modelId="{79AFDF78-6A2B-45A3-BD23-9F156B7AE829}">
      <dsp:nvSpPr>
        <dsp:cNvPr id="0" name=""/>
        <dsp:cNvSpPr/>
      </dsp:nvSpPr>
      <dsp:spPr>
        <a:xfrm>
          <a:off x="2564559" y="1788892"/>
          <a:ext cx="682352" cy="380041"/>
        </a:xfrm>
        <a:custGeom>
          <a:avLst/>
          <a:gdLst/>
          <a:ahLst/>
          <a:cxnLst/>
          <a:rect l="0" t="0" r="0" b="0"/>
          <a:pathLst>
            <a:path>
              <a:moveTo>
                <a:pt x="0" y="380041"/>
              </a:moveTo>
              <a:lnTo>
                <a:pt x="502853" y="380041"/>
              </a:lnTo>
              <a:lnTo>
                <a:pt x="502853" y="0"/>
              </a:lnTo>
              <a:lnTo>
                <a:pt x="1005706"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886209" y="1959386"/>
        <a:ext cx="0" cy="0"/>
      </dsp:txXfrm>
    </dsp:sp>
    <dsp:sp modelId="{9A805111-A7FC-4B70-B8DA-9FD565E85B14}">
      <dsp:nvSpPr>
        <dsp:cNvPr id="0" name=""/>
        <dsp:cNvSpPr/>
      </dsp:nvSpPr>
      <dsp:spPr>
        <a:xfrm>
          <a:off x="2564559" y="1091136"/>
          <a:ext cx="707882" cy="1077797"/>
        </a:xfrm>
        <a:custGeom>
          <a:avLst/>
          <a:gdLst/>
          <a:ahLst/>
          <a:cxnLst/>
          <a:rect l="0" t="0" r="0" b="0"/>
          <a:pathLst>
            <a:path>
              <a:moveTo>
                <a:pt x="0" y="1077797"/>
              </a:moveTo>
              <a:lnTo>
                <a:pt x="515618" y="1077797"/>
              </a:lnTo>
              <a:lnTo>
                <a:pt x="515618" y="0"/>
              </a:lnTo>
              <a:lnTo>
                <a:pt x="1031236"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886263" y="1597797"/>
        <a:ext cx="0" cy="0"/>
      </dsp:txXfrm>
    </dsp:sp>
    <dsp:sp modelId="{8ABE57AE-053E-4839-BE25-EA2EF9352520}">
      <dsp:nvSpPr>
        <dsp:cNvPr id="0" name=""/>
        <dsp:cNvSpPr/>
      </dsp:nvSpPr>
      <dsp:spPr>
        <a:xfrm>
          <a:off x="2564559" y="317281"/>
          <a:ext cx="683809" cy="1851652"/>
        </a:xfrm>
        <a:custGeom>
          <a:avLst/>
          <a:gdLst/>
          <a:ahLst/>
          <a:cxnLst/>
          <a:rect l="0" t="0" r="0" b="0"/>
          <a:pathLst>
            <a:path>
              <a:moveTo>
                <a:pt x="0" y="1851652"/>
              </a:moveTo>
              <a:lnTo>
                <a:pt x="503581" y="1851652"/>
              </a:lnTo>
              <a:lnTo>
                <a:pt x="503581" y="0"/>
              </a:lnTo>
              <a:lnTo>
                <a:pt x="1007163"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ysClr val="windowText" lastClr="000000">
                <a:hueOff val="0"/>
                <a:satOff val="0"/>
                <a:lumOff val="0"/>
                <a:alphaOff val="0"/>
              </a:sysClr>
            </a:solidFill>
            <a:latin typeface="Calibri"/>
            <a:ea typeface="+mn-ea"/>
            <a:cs typeface="+mn-cs"/>
          </a:endParaRPr>
        </a:p>
      </dsp:txBody>
      <dsp:txXfrm>
        <a:off x="2857117" y="1193760"/>
        <a:ext cx="0" cy="0"/>
      </dsp:txXfrm>
    </dsp:sp>
    <dsp:sp modelId="{8881FF4A-D8FE-4AAD-A753-3816B35134D5}">
      <dsp:nvSpPr>
        <dsp:cNvPr id="0" name=""/>
        <dsp:cNvSpPr/>
      </dsp:nvSpPr>
      <dsp:spPr>
        <a:xfrm>
          <a:off x="-35988" y="1022605"/>
          <a:ext cx="2908440" cy="2292654"/>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50000"/>
            </a:lnSpc>
            <a:spcBef>
              <a:spcPct val="0"/>
            </a:spcBef>
            <a:spcAft>
              <a:spcPct val="35000"/>
            </a:spcAft>
            <a:buNone/>
          </a:pPr>
          <a:r>
            <a:rPr lang="en-GB" sz="1400" b="0" i="0" kern="1200" dirty="0">
              <a:solidFill>
                <a:sysClr val="windowText" lastClr="000000"/>
              </a:solidFill>
              <a:effectLst/>
              <a:latin typeface="+mj-lt"/>
              <a:ea typeface="+mn-ea"/>
              <a:cs typeface="+mn-cs"/>
            </a:rPr>
            <a:t>The following source codes must be utilised when disputing the imposition of certain interest/penalties</a:t>
          </a:r>
          <a:r>
            <a:rPr lang="en-ZA" sz="1400" kern="1200" dirty="0">
              <a:solidFill>
                <a:sysClr val="windowText" lastClr="000000"/>
              </a:solidFill>
              <a:latin typeface="+mj-lt"/>
              <a:ea typeface="+mn-ea"/>
              <a:cs typeface="+mn-cs"/>
            </a:rPr>
            <a:t>  </a:t>
          </a:r>
        </a:p>
      </dsp:txBody>
      <dsp:txXfrm>
        <a:off x="-35988" y="1022605"/>
        <a:ext cx="2908440" cy="2292654"/>
      </dsp:txXfrm>
    </dsp:sp>
    <dsp:sp modelId="{6B25CE26-901B-42F3-A805-C5C4FA213A70}">
      <dsp:nvSpPr>
        <dsp:cNvPr id="0" name=""/>
        <dsp:cNvSpPr/>
      </dsp:nvSpPr>
      <dsp:spPr>
        <a:xfrm>
          <a:off x="3248369" y="4439"/>
          <a:ext cx="4762494"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GB" sz="1400" b="0" i="0" kern="1200" dirty="0">
              <a:solidFill>
                <a:sysClr val="windowText" lastClr="000000"/>
              </a:solidFill>
              <a:effectLst/>
              <a:latin typeface="+mj-lt"/>
              <a:ea typeface="+mn-ea"/>
              <a:cs typeface="+mn-cs"/>
            </a:rPr>
            <a:t>9987 – Tax-free investment penalty  </a:t>
          </a:r>
          <a:r>
            <a:rPr lang="en-ZA" sz="1400" kern="1200" dirty="0">
              <a:solidFill>
                <a:sysClr val="windowText" lastClr="000000"/>
              </a:solidFill>
              <a:latin typeface="+mj-lt"/>
              <a:ea typeface="+mn-ea"/>
              <a:cs typeface="+mn-cs"/>
            </a:rPr>
            <a:t>  </a:t>
          </a:r>
        </a:p>
      </dsp:txBody>
      <dsp:txXfrm>
        <a:off x="3248369" y="4439"/>
        <a:ext cx="4762494" cy="625683"/>
      </dsp:txXfrm>
    </dsp:sp>
    <dsp:sp modelId="{479164C6-AEB0-4D10-8713-69B463E42A73}">
      <dsp:nvSpPr>
        <dsp:cNvPr id="0" name=""/>
        <dsp:cNvSpPr/>
      </dsp:nvSpPr>
      <dsp:spPr>
        <a:xfrm>
          <a:off x="3272441" y="827645"/>
          <a:ext cx="4738422" cy="526982"/>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GB" sz="1400" b="0" i="0" kern="1200" dirty="0">
              <a:solidFill>
                <a:sysClr val="windowText" lastClr="000000"/>
              </a:solidFill>
              <a:effectLst/>
              <a:latin typeface="+mj-lt"/>
              <a:ea typeface="+mn-ea"/>
              <a:cs typeface="+mn-cs"/>
            </a:rPr>
            <a:t>9990 – Underestimation of provisional taxpayer (Par20)</a:t>
          </a:r>
          <a:endParaRPr lang="en-ZA" sz="1400" kern="1200" dirty="0">
            <a:solidFill>
              <a:sysClr val="windowText" lastClr="000000"/>
            </a:solidFill>
            <a:latin typeface="+mj-lt"/>
            <a:ea typeface="+mn-ea"/>
            <a:cs typeface="+mn-cs"/>
          </a:endParaRPr>
        </a:p>
      </dsp:txBody>
      <dsp:txXfrm>
        <a:off x="3272441" y="827645"/>
        <a:ext cx="4738422" cy="526982"/>
      </dsp:txXfrm>
    </dsp:sp>
    <dsp:sp modelId="{B974EDC7-7C48-448D-B902-81730EBF0827}">
      <dsp:nvSpPr>
        <dsp:cNvPr id="0" name=""/>
        <dsp:cNvSpPr/>
      </dsp:nvSpPr>
      <dsp:spPr>
        <a:xfrm>
          <a:off x="3246912" y="1516729"/>
          <a:ext cx="4763951" cy="544325"/>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ZA" sz="1400" kern="1200" dirty="0">
              <a:solidFill>
                <a:sysClr val="windowText" lastClr="000000"/>
              </a:solidFill>
              <a:latin typeface="+mj-lt"/>
              <a:ea typeface="+mn-ea"/>
              <a:cs typeface="+mn-cs"/>
            </a:rPr>
            <a:t> </a:t>
          </a:r>
          <a:r>
            <a:rPr lang="en-GB" sz="1400" b="0" i="0" kern="1200" dirty="0">
              <a:solidFill>
                <a:sysClr val="windowText" lastClr="000000"/>
              </a:solidFill>
              <a:effectLst/>
              <a:latin typeface="+mj-lt"/>
              <a:ea typeface="+mn-ea"/>
              <a:cs typeface="+mn-cs"/>
            </a:rPr>
            <a:t>9991 – Non-submission of provisional taxpayer(Par20A)</a:t>
          </a:r>
          <a:endParaRPr lang="en-ZA" sz="1400" kern="1200" dirty="0">
            <a:solidFill>
              <a:sysClr val="windowText" lastClr="000000"/>
            </a:solidFill>
            <a:latin typeface="+mj-lt"/>
            <a:ea typeface="+mn-ea"/>
            <a:cs typeface="+mn-cs"/>
          </a:endParaRPr>
        </a:p>
      </dsp:txBody>
      <dsp:txXfrm>
        <a:off x="3246912" y="1516729"/>
        <a:ext cx="4763951" cy="544325"/>
      </dsp:txXfrm>
    </dsp:sp>
    <dsp:sp modelId="{D749A617-B212-444F-B1C8-3F4311A4F26A}">
      <dsp:nvSpPr>
        <dsp:cNvPr id="0" name=""/>
        <dsp:cNvSpPr/>
      </dsp:nvSpPr>
      <dsp:spPr>
        <a:xfrm>
          <a:off x="3319417" y="2249999"/>
          <a:ext cx="4691446"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GB" sz="1400" b="0" i="0" kern="1200" dirty="0">
              <a:solidFill>
                <a:sysClr val="windowText" lastClr="000000"/>
              </a:solidFill>
              <a:effectLst/>
              <a:latin typeface="+mj-lt"/>
              <a:ea typeface="+mn-ea"/>
              <a:cs typeface="+mn-cs"/>
            </a:rPr>
            <a:t>9992 – Omission of Income</a:t>
          </a:r>
          <a:r>
            <a:rPr lang="en-ZA" sz="1400" kern="1200" dirty="0">
              <a:solidFill>
                <a:sysClr val="windowText" lastClr="000000"/>
              </a:solidFill>
              <a:latin typeface="+mj-lt"/>
              <a:ea typeface="+mn-ea"/>
              <a:cs typeface="+mn-cs"/>
            </a:rPr>
            <a:t> </a:t>
          </a:r>
        </a:p>
      </dsp:txBody>
      <dsp:txXfrm>
        <a:off x="3319417" y="2249999"/>
        <a:ext cx="4691446" cy="625683"/>
      </dsp:txXfrm>
    </dsp:sp>
    <dsp:sp modelId="{A06B70A5-1BF7-4951-8E94-99B5A439251E}">
      <dsp:nvSpPr>
        <dsp:cNvPr id="0" name=""/>
        <dsp:cNvSpPr/>
      </dsp:nvSpPr>
      <dsp:spPr>
        <a:xfrm>
          <a:off x="3323994" y="3017087"/>
          <a:ext cx="4686869"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GB" sz="1400" b="0" i="0" kern="1200" dirty="0">
              <a:solidFill>
                <a:sysClr val="windowText" lastClr="000000"/>
              </a:solidFill>
              <a:effectLst/>
              <a:latin typeface="+mj-lt"/>
              <a:ea typeface="+mn-ea"/>
              <a:cs typeface="+mn-cs"/>
            </a:rPr>
            <a:t>9988 – Underpayment of Provisional Taxpayer(89Q(2)) </a:t>
          </a:r>
          <a:endParaRPr lang="en-ZA" sz="1400" kern="1200" dirty="0">
            <a:solidFill>
              <a:sysClr val="windowText" lastClr="000000"/>
            </a:solidFill>
            <a:latin typeface="+mj-lt"/>
            <a:ea typeface="+mn-ea"/>
            <a:cs typeface="+mn-cs"/>
          </a:endParaRPr>
        </a:p>
      </dsp:txBody>
      <dsp:txXfrm>
        <a:off x="3323994" y="3017087"/>
        <a:ext cx="4686869" cy="625683"/>
      </dsp:txXfrm>
    </dsp:sp>
    <dsp:sp modelId="{3B52FF75-A82B-469A-9FEB-7A3BC0E487CB}">
      <dsp:nvSpPr>
        <dsp:cNvPr id="0" name=""/>
        <dsp:cNvSpPr/>
      </dsp:nvSpPr>
      <dsp:spPr>
        <a:xfrm>
          <a:off x="3337354" y="3735103"/>
          <a:ext cx="4673509" cy="62568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100000"/>
            </a:lnSpc>
            <a:spcBef>
              <a:spcPct val="0"/>
            </a:spcBef>
            <a:spcAft>
              <a:spcPct val="35000"/>
            </a:spcAft>
            <a:buNone/>
          </a:pPr>
          <a:r>
            <a:rPr lang="en-GB" sz="1400" b="0" i="0" kern="1200" dirty="0">
              <a:solidFill>
                <a:sysClr val="windowText" lastClr="000000"/>
              </a:solidFill>
              <a:effectLst/>
              <a:latin typeface="+mj-lt"/>
              <a:ea typeface="+mn-ea"/>
              <a:cs typeface="+mn-cs"/>
            </a:rPr>
            <a:t>9993  – Late or Non-submission of tax return  </a:t>
          </a:r>
          <a:r>
            <a:rPr lang="en-ZA" sz="1400" kern="1200" dirty="0">
              <a:solidFill>
                <a:sysClr val="windowText" lastClr="000000"/>
              </a:solidFill>
              <a:latin typeface="+mj-lt"/>
              <a:ea typeface="+mn-ea"/>
              <a:cs typeface="+mn-cs"/>
            </a:rPr>
            <a:t>  </a:t>
          </a:r>
        </a:p>
      </dsp:txBody>
      <dsp:txXfrm>
        <a:off x="3337354" y="3735103"/>
        <a:ext cx="4673509" cy="625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E7E1D-5081-47E9-8E20-8E7EDCCEB4BB}">
      <dsp:nvSpPr>
        <dsp:cNvPr id="0" name=""/>
        <dsp:cNvSpPr/>
      </dsp:nvSpPr>
      <dsp:spPr>
        <a:xfrm>
          <a:off x="34322" y="1333010"/>
          <a:ext cx="1962443" cy="1287000"/>
        </a:xfrm>
        <a:prstGeom prst="rect">
          <a:avLst/>
        </a:prstGeom>
        <a:solidFill>
          <a:srgbClr val="E7E6E6">
            <a:lumMod val="9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150000"/>
            </a:lnSpc>
            <a:spcBef>
              <a:spcPct val="0"/>
            </a:spcBef>
            <a:spcAft>
              <a:spcPct val="35000"/>
            </a:spcAft>
            <a:buNone/>
          </a:pPr>
          <a:r>
            <a:rPr lang="en-ZA" sz="1600" kern="1200" dirty="0">
              <a:solidFill>
                <a:sysClr val="windowText" lastClr="000000"/>
              </a:solidFill>
              <a:latin typeface="+mj-lt"/>
              <a:ea typeface="+mn-ea"/>
              <a:cs typeface="+mn-cs"/>
            </a:rPr>
            <a:t>What is an Appeal</a:t>
          </a:r>
        </a:p>
      </dsp:txBody>
      <dsp:txXfrm>
        <a:off x="34322" y="1333010"/>
        <a:ext cx="1962443" cy="1287000"/>
      </dsp:txXfrm>
    </dsp:sp>
    <dsp:sp modelId="{2EA410DD-E21A-4642-83D2-00260CF9763B}">
      <dsp:nvSpPr>
        <dsp:cNvPr id="0" name=""/>
        <dsp:cNvSpPr/>
      </dsp:nvSpPr>
      <dsp:spPr>
        <a:xfrm>
          <a:off x="1996765" y="693963"/>
          <a:ext cx="392488" cy="2565093"/>
        </a:xfrm>
        <a:prstGeom prst="leftBrace">
          <a:avLst>
            <a:gd name="adj1" fmla="val 35000"/>
            <a:gd name="adj2" fmla="val 50000"/>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C37973-F1A8-4BA7-976E-C8BA95EAE56C}">
      <dsp:nvSpPr>
        <dsp:cNvPr id="0" name=""/>
        <dsp:cNvSpPr/>
      </dsp:nvSpPr>
      <dsp:spPr>
        <a:xfrm>
          <a:off x="2546249" y="672354"/>
          <a:ext cx="5269200" cy="2608311"/>
        </a:xfrm>
        <a:prstGeom prst="rect">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50000"/>
            </a:lnSpc>
            <a:spcBef>
              <a:spcPct val="0"/>
            </a:spcBef>
            <a:spcAft>
              <a:spcPct val="15000"/>
            </a:spcAft>
            <a:buFont typeface="Wingdings" panose="05000000000000000000" pitchFamily="2" charset="2"/>
            <a:buNone/>
          </a:pPr>
          <a:r>
            <a:rPr lang="en-GB" sz="1600" b="0" i="0" kern="1200" dirty="0">
              <a:solidFill>
                <a:sysClr val="windowText" lastClr="000000"/>
              </a:solidFill>
              <a:latin typeface="+mj-lt"/>
              <a:ea typeface="+mn-ea"/>
              <a:cs typeface="+mn-cs"/>
            </a:rPr>
            <a:t>   If you disagree with the decision made by SARS in considering your objection, you have the right to appeal that decision.</a:t>
          </a:r>
          <a:endParaRPr lang="en-ZA" sz="1600" kern="1200" dirty="0">
            <a:solidFill>
              <a:sysClr val="windowText" lastClr="000000"/>
            </a:solidFill>
            <a:latin typeface="+mj-lt"/>
            <a:ea typeface="+mn-ea"/>
            <a:cs typeface="+mn-cs"/>
          </a:endParaRPr>
        </a:p>
      </dsp:txBody>
      <dsp:txXfrm>
        <a:off x="2546249" y="672354"/>
        <a:ext cx="5269200" cy="26083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6/11/2024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749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7230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196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201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32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878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41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81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2172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331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90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908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328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444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36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737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06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51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513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6884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137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032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459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661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2583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4349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3806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2192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6680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DFAE640D-C458-0518-2F70-E748B2D493E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2FB18B64-F278-17A9-8FDA-D5F6B3176085}"/>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6F6A526A-6337-3D40-A5EA-271C995BACA5}"/>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5496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38</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341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665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958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917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08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140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13563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88110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01012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81648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15355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48302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29629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1650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18783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91053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53308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790213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5"/>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3881515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sars.gov.za/gen-pen-05-g02-guide-to-submit-a-dispute-via-efiling-external-guide/"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youtube.com/watch?v=uBVDU1qbR9w"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ools.sars.gov.za/SARSeBook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mj-lt"/>
                <a:ea typeface="+mn-ea"/>
                <a:cs typeface="+mn-cs"/>
              </a:rPr>
              <a:t>Request for Remission (RFR)- Administrative Penalty for Non-Compliance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A taxpayer can lodge an RFR against Personal Income Tax (PIT), Corporate Income Tax (CIT) and administrative penalty assessment.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 </a:t>
            </a:r>
          </a:p>
          <a:p>
            <a:pPr algn="just">
              <a:lnSpc>
                <a:spcPct val="150000"/>
              </a:lnSpc>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South African Revenue Service (SARS) will issue a penalty assessment notice (AP34) to notify the taxpayer of the penalties that have been levied for non-compliance.</a:t>
            </a:r>
            <a:r>
              <a:rPr lang="en-GB" sz="1600" dirty="0">
                <a:solidFill>
                  <a:srgbClr val="000000"/>
                </a:solidFill>
                <a:latin typeface="+mj-lt"/>
              </a:rPr>
              <a:t> </a:t>
            </a:r>
            <a:endParaRPr lang="en-GB" sz="1600" b="0" i="0" u="none" strike="noStrike" kern="1200" cap="none" spc="0" normalizeH="0" baseline="0" noProof="0" dirty="0">
              <a:ln>
                <a:noFill/>
              </a:ln>
              <a:solidFill>
                <a:srgbClr val="000000"/>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ysClr val="windowText" lastClr="000000">
                  <a:lumMod val="75000"/>
                  <a:lumOff val="25000"/>
                </a:sysClr>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Penalties for </a:t>
            </a:r>
            <a:r>
              <a:rPr kumimoji="0" lang="en-GB" sz="1600" b="1" i="0" u="none" strike="noStrike" kern="1200" cap="none" spc="0" normalizeH="0" baseline="0" noProof="0" dirty="0">
                <a:ln>
                  <a:noFill/>
                </a:ln>
                <a:solidFill>
                  <a:srgbClr val="000000"/>
                </a:solidFill>
                <a:effectLst/>
                <a:uLnTx/>
                <a:uFillTx/>
                <a:latin typeface="+mj-lt"/>
                <a:ea typeface="+mn-ea"/>
                <a:cs typeface="+mn-cs"/>
              </a:rPr>
              <a:t>Personal Income Tax </a:t>
            </a:r>
            <a:r>
              <a:rPr kumimoji="0" lang="en-GB" sz="1600" b="0" i="0" u="none" strike="noStrike" kern="1200" cap="none" spc="0" normalizeH="0" baseline="0" noProof="0" dirty="0">
                <a:ln>
                  <a:noFill/>
                </a:ln>
                <a:solidFill>
                  <a:srgbClr val="000000"/>
                </a:solidFill>
                <a:effectLst/>
                <a:uLnTx/>
                <a:uFillTx/>
                <a:latin typeface="+mj-lt"/>
                <a:ea typeface="+mn-ea"/>
                <a:cs typeface="+mn-cs"/>
              </a:rPr>
              <a:t>and </a:t>
            </a:r>
            <a:r>
              <a:rPr kumimoji="0" lang="en-GB" sz="1600" b="1" i="0" u="none" strike="noStrike" kern="1200" cap="none" spc="0" normalizeH="0" baseline="0" noProof="0" dirty="0">
                <a:ln>
                  <a:noFill/>
                </a:ln>
                <a:solidFill>
                  <a:srgbClr val="000000"/>
                </a:solidFill>
                <a:effectLst/>
                <a:uLnTx/>
                <a:uFillTx/>
                <a:latin typeface="+mj-lt"/>
                <a:ea typeface="+mn-ea"/>
                <a:cs typeface="+mn-cs"/>
              </a:rPr>
              <a:t>Corporate Income Tax </a:t>
            </a:r>
            <a:r>
              <a:rPr kumimoji="0" lang="en-GB" sz="1600" b="0" i="0" u="none" strike="noStrike" kern="1200" cap="none" spc="0" normalizeH="0" baseline="0" noProof="0" dirty="0">
                <a:ln>
                  <a:noFill/>
                </a:ln>
                <a:solidFill>
                  <a:srgbClr val="000000"/>
                </a:solidFill>
                <a:effectLst/>
                <a:uLnTx/>
                <a:uFillTx/>
                <a:latin typeface="+mj-lt"/>
                <a:ea typeface="+mn-ea"/>
                <a:cs typeface="+mn-cs"/>
              </a:rPr>
              <a:t>are levied in terms of chapter 15 of the Tax Administration Act. The Act prescribes the types of non-compliance that is subject to a fixed amount penalty.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56260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mj-lt"/>
                <a:ea typeface="+mn-ea"/>
                <a:cs typeface="+mn-cs"/>
              </a:rPr>
              <a:t>Request for Remission (RFR)- Administrative Penalty Non-Compliance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algn="just">
              <a:lnSpc>
                <a:spcPct val="150000"/>
              </a:lnSpc>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Currently Penalties are imposed on </a:t>
            </a:r>
            <a:r>
              <a:rPr kumimoji="0" lang="en-GB" sz="1600" b="1" i="0" u="none" strike="noStrike" kern="1200" cap="none" spc="0" normalizeH="0" baseline="0" noProof="0" dirty="0">
                <a:ln>
                  <a:noFill/>
                </a:ln>
                <a:solidFill>
                  <a:schemeClr val="tx1"/>
                </a:solidFill>
                <a:effectLst/>
                <a:uLnTx/>
                <a:uFillTx/>
                <a:latin typeface="+mj-lt"/>
                <a:ea typeface="+mn-ea"/>
                <a:cs typeface="+mn-cs"/>
              </a:rPr>
              <a:t>individual taxpayers </a:t>
            </a:r>
            <a:r>
              <a:rPr kumimoji="0" lang="en-GB" sz="1600" b="0" i="0" u="none" strike="noStrike" kern="1200" cap="none" spc="0" normalizeH="0" baseline="0" noProof="0" dirty="0">
                <a:ln>
                  <a:noFill/>
                </a:ln>
                <a:solidFill>
                  <a:srgbClr val="000000"/>
                </a:solidFill>
                <a:effectLst/>
                <a:uLnTx/>
                <a:uFillTx/>
                <a:latin typeface="+mj-lt"/>
                <a:ea typeface="+mn-ea"/>
                <a:cs typeface="+mn-cs"/>
              </a:rPr>
              <a:t>for</a:t>
            </a:r>
            <a:r>
              <a:rPr lang="en-GB" sz="1600" dirty="0">
                <a:solidFill>
                  <a:srgbClr val="000000"/>
                </a:solidFill>
                <a:latin typeface="+mj-lt"/>
              </a:rPr>
              <a:t> non-submission</a:t>
            </a:r>
            <a:r>
              <a:rPr kumimoji="0" lang="en-GB" sz="1600" b="0" i="0" u="none" strike="noStrike" kern="1200" cap="none" spc="0" normalizeH="0" baseline="0" noProof="0" dirty="0">
                <a:ln>
                  <a:noFill/>
                </a:ln>
                <a:solidFill>
                  <a:srgbClr val="000000"/>
                </a:solidFill>
                <a:effectLst/>
                <a:uLnTx/>
                <a:uFillTx/>
                <a:latin typeface="+mj-lt"/>
                <a:ea typeface="+mn-ea"/>
                <a:cs typeface="+mn-cs"/>
              </a:rPr>
              <a:t> of income tax return</a:t>
            </a:r>
            <a:r>
              <a:rPr lang="en-GB" sz="1600" dirty="0">
                <a:solidFill>
                  <a:srgbClr val="000000"/>
                </a:solidFill>
                <a:latin typeface="+mj-lt"/>
              </a:rPr>
              <a:t>. </a:t>
            </a:r>
            <a:r>
              <a:rPr kumimoji="0" lang="en-GB" sz="1600" b="0" i="0" u="none" strike="noStrike" kern="1200" cap="none" spc="0" normalizeH="0" baseline="0" noProof="0" dirty="0">
                <a:ln>
                  <a:noFill/>
                </a:ln>
                <a:solidFill>
                  <a:srgbClr val="000000"/>
                </a:solidFill>
                <a:effectLst/>
                <a:uLnTx/>
                <a:uFillTx/>
                <a:latin typeface="+mj-lt"/>
                <a:ea typeface="+mn-ea"/>
                <a:cs typeface="+mn-cs"/>
              </a:rPr>
              <a:t>The penalties are fixed based (i.e., a fixed rand amount is imposed based on the taxpayer’s taxable income).</a:t>
            </a:r>
            <a:r>
              <a:rPr lang="en-GB" sz="1600" dirty="0">
                <a:solidFill>
                  <a:srgbClr val="000000"/>
                </a:solidFill>
                <a:latin typeface="+mj-lt"/>
              </a:rPr>
              <a:t> </a:t>
            </a:r>
            <a:endParaRPr lang="en-GB" sz="1600" b="0" i="0" u="none" strike="noStrike" kern="1200" cap="none" spc="0" normalizeH="0" baseline="0" noProof="0">
              <a:ln>
                <a:noFill/>
              </a:ln>
              <a:solidFill>
                <a:srgbClr val="000000"/>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600" b="0" i="0" u="none" strike="noStrike" kern="1200" cap="none" spc="0" normalizeH="0" baseline="0" noProof="0" dirty="0">
              <a:ln>
                <a:noFill/>
              </a:ln>
              <a:solidFill>
                <a:srgbClr val="000000"/>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The administrative non-compliance penalty for the failure to submit a return comprises fixed amount penalties based on a taxpayer’s taxable income and can range from </a:t>
            </a:r>
            <a:r>
              <a:rPr kumimoji="0" lang="en-GB" sz="1600" b="1" i="0" u="none" strike="noStrike" kern="1200" cap="none" spc="0" normalizeH="0" baseline="0" noProof="0" dirty="0">
                <a:ln>
                  <a:noFill/>
                </a:ln>
                <a:solidFill>
                  <a:schemeClr val="tx1"/>
                </a:solidFill>
                <a:effectLst/>
                <a:uLnTx/>
                <a:uFillTx/>
                <a:latin typeface="+mj-lt"/>
                <a:ea typeface="+mn-ea"/>
                <a:cs typeface="+mn-cs"/>
              </a:rPr>
              <a:t>R250</a:t>
            </a:r>
            <a:r>
              <a:rPr kumimoji="0" lang="en-GB" sz="1600" b="0" i="0" u="none" strike="noStrike" kern="1200" cap="none" spc="0" normalizeH="0" baseline="0" noProof="0" dirty="0">
                <a:ln>
                  <a:noFill/>
                </a:ln>
                <a:solidFill>
                  <a:schemeClr val="tx1"/>
                </a:solidFill>
                <a:effectLst/>
                <a:uLnTx/>
                <a:uFillTx/>
                <a:latin typeface="+mj-lt"/>
                <a:ea typeface="+mn-ea"/>
                <a:cs typeface="+mn-cs"/>
              </a:rPr>
              <a:t> up to </a:t>
            </a:r>
            <a:r>
              <a:rPr kumimoji="0" lang="en-GB" sz="1600" b="1" i="0" u="none" strike="noStrike" kern="1200" cap="none" spc="0" normalizeH="0" baseline="0" noProof="0" dirty="0">
                <a:ln>
                  <a:noFill/>
                </a:ln>
                <a:solidFill>
                  <a:schemeClr val="tx1"/>
                </a:solidFill>
                <a:effectLst/>
                <a:uLnTx/>
                <a:uFillTx/>
                <a:latin typeface="+mj-lt"/>
                <a:ea typeface="+mn-ea"/>
                <a:cs typeface="+mn-cs"/>
              </a:rPr>
              <a:t>R16 000 </a:t>
            </a:r>
            <a:r>
              <a:rPr kumimoji="0" lang="en-GB" sz="1600" b="0" i="0" u="none" strike="noStrike" kern="1200" cap="none" spc="0" normalizeH="0" baseline="0" noProof="0" dirty="0">
                <a:ln>
                  <a:noFill/>
                </a:ln>
                <a:solidFill>
                  <a:prstClr val="black"/>
                </a:solidFill>
                <a:effectLst/>
                <a:uLnTx/>
                <a:uFillTx/>
                <a:latin typeface="+mj-lt"/>
                <a:ea typeface="+mn-ea"/>
                <a:cs typeface="+mn-cs"/>
              </a:rPr>
              <a:t>a month for each month that the non-compliance continues.</a:t>
            </a:r>
            <a:endParaRPr lang="en-GB" sz="1600" b="0" i="0" u="none" strike="noStrike" kern="1200" cap="none" spc="0" normalizeH="0" baseline="0" noProof="0" dirty="0">
              <a:ln>
                <a:noFill/>
              </a:ln>
              <a:solidFill>
                <a:prstClr val="black"/>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600" b="0" i="0" u="none" strike="noStrike" kern="1200" cap="none" spc="0" normalizeH="0" baseline="0" noProof="0" dirty="0">
              <a:ln>
                <a:noFill/>
              </a:ln>
              <a:solidFill>
                <a:prstClr val="black"/>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Administrative penalties recur each month that the taxpayer is non-compliant, up to a maximum of 35 months. Each recurring penalty will have a unique transaction number.</a:t>
            </a:r>
            <a:endParaRPr lang="en-GB" sz="1600" b="0" i="0" u="none" strike="noStrike" kern="1200" cap="none" spc="0" normalizeH="0" baseline="0" noProof="0" dirty="0">
              <a:ln>
                <a:noFill/>
              </a:ln>
              <a:solidFill>
                <a:prstClr val="black"/>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24842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ZA" sz="3200" b="1" i="0" u="none" strike="noStrike" kern="1200" cap="none" spc="0" normalizeH="0" baseline="0" noProof="0" dirty="0">
              <a:ln>
                <a:noFill/>
              </a:ln>
              <a:solidFill>
                <a:prstClr val="white"/>
              </a:solidFill>
              <a:effectLst/>
              <a:uLnTx/>
              <a:uFillTx/>
              <a:latin typeface="+mn-lt"/>
              <a:cs typeface="Arial" panose="020B0604020202020204"/>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Request for Remission (RFR)- Administrative Penalty Non-Compliance</a:t>
            </a:r>
            <a:endParaRPr lang="en-GB" sz="1600" b="0" i="0" u="none" strike="noStrike" kern="1200" cap="none" spc="0" normalizeH="0" baseline="0" noProof="0" dirty="0">
              <a:ln>
                <a:noFill/>
              </a:ln>
              <a:solidFill>
                <a:srgbClr val="000000"/>
              </a:solidFill>
              <a:effectLst/>
              <a:uLnTx/>
              <a:uFillTx/>
              <a:latin typeface="+mj-lt"/>
              <a:cs typeface="Arial"/>
            </a:endParaRPr>
          </a:p>
          <a:p>
            <a:pPr marL="285750" indent="-285750" algn="just">
              <a:lnSpc>
                <a:spcPct val="150000"/>
              </a:lnSpc>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mj-lt"/>
                <a:ea typeface="+mn-ea"/>
                <a:cs typeface="+mn-cs"/>
              </a:rPr>
              <a:t>Taxpayer can object to the imposition of certain other administrative non-compliance penalties or</a:t>
            </a:r>
            <a:r>
              <a:rPr lang="en-GB" sz="1600" dirty="0">
                <a:solidFill>
                  <a:prstClr val="black"/>
                </a:solidFill>
                <a:latin typeface="+mj-lt"/>
              </a:rPr>
              <a:t> </a:t>
            </a:r>
            <a:r>
              <a:rPr kumimoji="0" lang="en-GB" sz="1600" b="0" i="0" u="none" strike="noStrike" kern="1200" cap="none" spc="0" normalizeH="0" baseline="0" noProof="0" dirty="0">
                <a:ln>
                  <a:noFill/>
                </a:ln>
                <a:solidFill>
                  <a:prstClr val="black"/>
                </a:solidFill>
                <a:effectLst/>
                <a:uLnTx/>
                <a:uFillTx/>
                <a:latin typeface="+mj-lt"/>
                <a:ea typeface="+mn-ea"/>
                <a:cs typeface="+mn-cs"/>
              </a:rPr>
              <a:t> interest where the request for remission of such penalty/interest was not allowed or partially allowed. </a:t>
            </a:r>
            <a:r>
              <a:rPr lang="en-GB" sz="1600" dirty="0">
                <a:solidFill>
                  <a:prstClr val="black"/>
                </a:solidFill>
                <a:latin typeface="+mj-lt"/>
              </a:rPr>
              <a:t> </a:t>
            </a:r>
            <a:endParaRPr lang="en-GB" sz="1600" b="0" i="0" u="none" strike="noStrike" kern="1200" cap="none" spc="0" normalizeH="0" baseline="0" noProof="0" dirty="0">
              <a:ln>
                <a:noFill/>
              </a:ln>
              <a:solidFill>
                <a:prstClr val="black"/>
              </a:solidFill>
              <a:effectLst/>
              <a:uLnTx/>
              <a:uFillTx/>
              <a:latin typeface="+mj-lt"/>
              <a:cs typeface="Arial"/>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Example:</a:t>
            </a:r>
            <a:endParaRPr lang="en-GB" sz="1600" b="0" i="0" u="none" strike="noStrike" kern="1200" cap="none" spc="0" normalizeH="0" baseline="0" noProof="0" dirty="0">
              <a:ln>
                <a:noFill/>
              </a:ln>
              <a:solidFill>
                <a:prstClr val="black"/>
              </a:solidFill>
              <a:effectLst/>
              <a:uLnTx/>
              <a:uFillTx/>
              <a:latin typeface="+mj-lt"/>
              <a:cs typeface="Arial"/>
            </a:endParaRPr>
          </a:p>
          <a:p>
            <a:pPr marL="742950" marR="0" lvl="1" indent="-285750" algn="just" defTabSz="914400" rtl="0" eaLnBrk="1" fontAlgn="base"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Late payment penalties for VAT, PAYE, Unemployment Insurance Fund (UIF) and Skills Development Levies (SDL)</a:t>
            </a:r>
            <a:endParaRPr lang="en-GB" sz="1600" b="0" i="0" u="none" strike="noStrike" kern="1200" cap="none" spc="0" normalizeH="0" baseline="0" noProof="0" dirty="0">
              <a:ln>
                <a:noFill/>
              </a:ln>
              <a:solidFill>
                <a:prstClr val="black"/>
              </a:solidFill>
              <a:effectLst/>
              <a:uLnTx/>
              <a:uFillTx/>
              <a:latin typeface="+mj-lt"/>
              <a:cs typeface="Arial"/>
            </a:endParaRPr>
          </a:p>
          <a:p>
            <a:pPr marL="742950" marR="0" lvl="1" indent="-285750" algn="just" defTabSz="914400" rtl="0" eaLnBrk="1" fontAlgn="base"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Late payment penalties on provisional tax</a:t>
            </a:r>
            <a:endParaRPr lang="en-GB" sz="1600" b="0" i="0" u="none" strike="noStrike" kern="1200" cap="none" spc="0" normalizeH="0" baseline="0" noProof="0" dirty="0">
              <a:ln>
                <a:noFill/>
              </a:ln>
              <a:solidFill>
                <a:prstClr val="black"/>
              </a:solidFill>
              <a:effectLst/>
              <a:uLnTx/>
              <a:uFillTx/>
              <a:latin typeface="+mj-lt"/>
              <a:cs typeface="Arial"/>
            </a:endParaRPr>
          </a:p>
          <a:p>
            <a:pPr marL="742950" marR="0" lvl="1" indent="-285750" algn="just" defTabSz="914400" rtl="0" eaLnBrk="1" fontAlgn="base"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Late payment interest on provisional tax</a:t>
            </a:r>
            <a:endParaRPr lang="en-GB" sz="1600" b="0" i="0" u="none" strike="noStrike" kern="1200" cap="none" spc="0" normalizeH="0" baseline="0" noProof="0" dirty="0">
              <a:ln>
                <a:noFill/>
              </a:ln>
              <a:solidFill>
                <a:prstClr val="black"/>
              </a:solidFill>
              <a:effectLst/>
              <a:uLnTx/>
              <a:uFillTx/>
              <a:latin typeface="+mj-lt"/>
              <a:cs typeface="Arial"/>
            </a:endParaRPr>
          </a:p>
          <a:p>
            <a:pPr marL="742950" marR="0" lvl="1" indent="-285750" algn="just" defTabSz="914400" rtl="0" eaLnBrk="1" fontAlgn="base"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Late payment interest on VAT and PAYE (not UIF or SDL)</a:t>
            </a:r>
            <a:endParaRPr lang="en-GB" sz="1600" b="0" i="0" u="none" strike="noStrike" kern="1200" cap="none" spc="0" normalizeH="0" baseline="0" noProof="0" dirty="0">
              <a:ln>
                <a:noFill/>
              </a:ln>
              <a:solidFill>
                <a:prstClr val="black"/>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382466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65163"/>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55079BDB-BB5E-8041-1894-EC3DB0C45861}"/>
              </a:ext>
            </a:extLst>
          </p:cNvPr>
          <p:cNvGraphicFramePr/>
          <p:nvPr>
            <p:extLst>
              <p:ext uri="{D42A27DB-BD31-4B8C-83A1-F6EECF244321}">
                <p14:modId xmlns:p14="http://schemas.microsoft.com/office/powerpoint/2010/main" val="4118915045"/>
              </p:ext>
            </p:extLst>
          </p:nvPr>
        </p:nvGraphicFramePr>
        <p:xfrm>
          <a:off x="626010" y="1318266"/>
          <a:ext cx="7891977" cy="437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3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8540"/>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964223"/>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Notice of objection (NOO)</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79C43760-DB0C-F146-D284-EC2F334FC73E}"/>
              </a:ext>
            </a:extLst>
          </p:cNvPr>
          <p:cNvGraphicFramePr/>
          <p:nvPr>
            <p:extLst>
              <p:ext uri="{D42A27DB-BD31-4B8C-83A1-F6EECF244321}">
                <p14:modId xmlns:p14="http://schemas.microsoft.com/office/powerpoint/2010/main" val="47979942"/>
              </p:ext>
            </p:extLst>
          </p:nvPr>
        </p:nvGraphicFramePr>
        <p:xfrm>
          <a:off x="386556" y="1177412"/>
          <a:ext cx="7624689" cy="450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2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65163"/>
            <a:ext cx="8455603"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Notice of objection (NOO)</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rPr>
              <a:t>When can I lodge an objection?</a:t>
            </a: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285750" indent="-285750" algn="just">
              <a:lnSpc>
                <a:spcPct val="150000"/>
              </a:lnSpc>
              <a:buFont typeface="Arial" panose="020B0604020202020204" pitchFamily="34" charset="0"/>
              <a:buChar char="•"/>
              <a:defRPr/>
            </a:pPr>
            <a:r>
              <a:rPr lang="en-GB" sz="1600" dirty="0">
                <a:solidFill>
                  <a:srgbClr val="000000"/>
                </a:solidFill>
                <a:latin typeface="+mj-lt"/>
              </a:rPr>
              <a:t>An objection must be submitted within </a:t>
            </a:r>
            <a:r>
              <a:rPr lang="en-ZA" sz="1600" dirty="0">
                <a:solidFill>
                  <a:srgbClr val="000000"/>
                </a:solidFill>
                <a:latin typeface="+mj-lt"/>
              </a:rPr>
              <a:t>80 business days </a:t>
            </a:r>
            <a:r>
              <a:rPr lang="en-GB" sz="1600" dirty="0">
                <a:solidFill>
                  <a:srgbClr val="000000"/>
                </a:solidFill>
                <a:latin typeface="+mj-lt"/>
              </a:rPr>
              <a:t>after the date of the assessment or SARS decision.</a:t>
            </a:r>
            <a:endParaRPr lang="en-ZA" sz="1600" dirty="0">
              <a:solidFill>
                <a:srgbClr val="000000"/>
              </a:solidFill>
              <a:latin typeface="+mj-lt"/>
            </a:endParaRPr>
          </a:p>
          <a:p>
            <a:pPr marL="285750" indent="-285750" algn="just">
              <a:lnSpc>
                <a:spcPct val="150000"/>
              </a:lnSpc>
              <a:buFont typeface="Arial" panose="020B0604020202020204" pitchFamily="34" charset="0"/>
              <a:buChar char="•"/>
              <a:defRPr/>
            </a:pPr>
            <a:r>
              <a:rPr lang="en-ZA" sz="1600" dirty="0">
                <a:solidFill>
                  <a:srgbClr val="000000"/>
                </a:solidFill>
                <a:latin typeface="+mj-lt"/>
              </a:rPr>
              <a:t>If reasons were requested for the assessment,</a:t>
            </a:r>
            <a:r>
              <a:rPr lang="en-GB" sz="1600" dirty="0">
                <a:solidFill>
                  <a:srgbClr val="000000"/>
                </a:solidFill>
                <a:latin typeface="+mj-lt"/>
              </a:rPr>
              <a:t> the objection must be submitted within 80 business days after:</a:t>
            </a:r>
            <a:endParaRPr lang="en-ZA" sz="1600" dirty="0">
              <a:solidFill>
                <a:srgbClr val="000000"/>
              </a:solidFill>
              <a:latin typeface="+mj-lt"/>
            </a:endParaRPr>
          </a:p>
          <a:p>
            <a:pPr marL="742950" lvl="1" indent="-285750" algn="just">
              <a:lnSpc>
                <a:spcPct val="200000"/>
              </a:lnSpc>
              <a:buFont typeface="Courier New" panose="02070309020205020404" pitchFamily="49" charset="0"/>
              <a:buChar char="o"/>
            </a:pPr>
            <a:r>
              <a:rPr lang="en-GB" sz="1600" b="0" i="0" dirty="0">
                <a:solidFill>
                  <a:schemeClr val="tx1"/>
                </a:solidFill>
                <a:latin typeface="+mj-lt"/>
                <a:ea typeface="+mn-ea"/>
                <a:cs typeface="+mn-cs"/>
              </a:rPr>
              <a:t>The date of the notice sent by SARS that adequate reasons have been provided and that no further reasons will be provided; or</a:t>
            </a:r>
            <a:endParaRPr lang="en-ZA" sz="1600" dirty="0">
              <a:solidFill>
                <a:schemeClr val="tx1"/>
              </a:solidFill>
              <a:latin typeface="+mj-lt"/>
            </a:endParaRPr>
          </a:p>
          <a:p>
            <a:pPr marL="742950" lvl="1" indent="-285750" algn="just">
              <a:lnSpc>
                <a:spcPct val="200000"/>
              </a:lnSpc>
              <a:buFont typeface="Courier New" panose="02070309020205020404" pitchFamily="49" charset="0"/>
              <a:buChar char="o"/>
            </a:pPr>
            <a:r>
              <a:rPr lang="en-GB" sz="1600" b="0" i="0" dirty="0">
                <a:solidFill>
                  <a:schemeClr val="tx1"/>
                </a:solidFill>
                <a:latin typeface="+mj-lt"/>
                <a:ea typeface="+mn-ea"/>
                <a:cs typeface="+mn-cs"/>
              </a:rPr>
              <a:t>The date SARS provided you with the reasons/further reasons.</a:t>
            </a:r>
            <a:endParaRPr lang="en-ZA" sz="1600" dirty="0">
              <a:solidFill>
                <a:schemeClr val="tx1"/>
              </a:solidFill>
              <a:latin typeface="+mj-lt"/>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227860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8837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Notice of objection (NOO)</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F2EB43B5-94F0-65F5-8AAD-694963BC0D32}"/>
              </a:ext>
            </a:extLst>
          </p:cNvPr>
          <p:cNvGraphicFramePr/>
          <p:nvPr>
            <p:extLst>
              <p:ext uri="{D42A27DB-BD31-4B8C-83A1-F6EECF244321}">
                <p14:modId xmlns:p14="http://schemas.microsoft.com/office/powerpoint/2010/main" val="2980813625"/>
              </p:ext>
            </p:extLst>
          </p:nvPr>
        </p:nvGraphicFramePr>
        <p:xfrm>
          <a:off x="341993" y="1449467"/>
          <a:ext cx="8183028" cy="444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86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88371"/>
            <a:ext cx="8370887" cy="5281258"/>
          </a:xfrm>
          <a:prstGeom prst="rect">
            <a:avLst/>
          </a:prstGeom>
          <a:solidFill>
            <a:srgbClr val="E7E6E6"/>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mj-lt"/>
                <a:ea typeface="+mn-ea"/>
                <a:cs typeface="+mn-cs"/>
              </a:rPr>
              <a:t>Submitting a late objection</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7FAD170B-7EBF-0F58-85AF-F51482E18EDF}"/>
              </a:ext>
            </a:extLst>
          </p:cNvPr>
          <p:cNvGraphicFramePr/>
          <p:nvPr>
            <p:extLst>
              <p:ext uri="{D42A27DB-BD31-4B8C-83A1-F6EECF244321}">
                <p14:modId xmlns:p14="http://schemas.microsoft.com/office/powerpoint/2010/main" val="1879892938"/>
              </p:ext>
            </p:extLst>
          </p:nvPr>
        </p:nvGraphicFramePr>
        <p:xfrm>
          <a:off x="431801" y="1574275"/>
          <a:ext cx="8121356" cy="464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58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8837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Submitting a late objection</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6A7234BC-5FDA-CF9A-F790-AC457E5B0036}"/>
              </a:ext>
            </a:extLst>
          </p:cNvPr>
          <p:cNvGraphicFramePr/>
          <p:nvPr>
            <p:extLst>
              <p:ext uri="{D42A27DB-BD31-4B8C-83A1-F6EECF244321}">
                <p14:modId xmlns:p14="http://schemas.microsoft.com/office/powerpoint/2010/main" val="2430157675"/>
              </p:ext>
            </p:extLst>
          </p:nvPr>
        </p:nvGraphicFramePr>
        <p:xfrm>
          <a:off x="155562" y="1319630"/>
          <a:ext cx="8408112" cy="3319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78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mn-ea"/>
                <a:cs typeface="+mn-cs"/>
              </a:rPr>
              <a:t>Disputing interest and penalties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B2C1298D-E328-0203-FAD2-0BB2F56C62D8}"/>
              </a:ext>
            </a:extLst>
          </p:cNvPr>
          <p:cNvGraphicFramePr/>
          <p:nvPr>
            <p:extLst>
              <p:ext uri="{D42A27DB-BD31-4B8C-83A1-F6EECF244321}">
                <p14:modId xmlns:p14="http://schemas.microsoft.com/office/powerpoint/2010/main" val="1264360400"/>
              </p:ext>
            </p:extLst>
          </p:nvPr>
        </p:nvGraphicFramePr>
        <p:xfrm>
          <a:off x="701336" y="1491313"/>
          <a:ext cx="8010864" cy="436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5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28FDC49-2AC4-EEA5-A6C8-77565ED71AB3}"/>
              </a:ext>
            </a:extLst>
          </p:cNvPr>
          <p:cNvSpPr txBox="1">
            <a:spLocks/>
          </p:cNvSpPr>
          <p:nvPr/>
        </p:nvSpPr>
        <p:spPr>
          <a:xfrm>
            <a:off x="1143000" y="3001108"/>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8 Part 2: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Legal Dispute Resolution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73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6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mj-lt"/>
                <a:ea typeface="+mn-ea"/>
                <a:cs typeface="+mn-cs"/>
              </a:rPr>
              <a:t>What to expect when the objection is finalised?</a:t>
            </a:r>
            <a:endParaRPr kumimoji="0" lang="en-GB" sz="1700" b="0" i="0" u="none" strike="noStrike" kern="1200" cap="none" spc="0" normalizeH="0" baseline="0" noProof="0" dirty="0">
              <a:ln>
                <a:noFill/>
              </a:ln>
              <a:solidFill>
                <a:srgbClr val="333333"/>
              </a:solidFill>
              <a:effectLst/>
              <a:uLnTx/>
              <a:uFillTx/>
              <a:latin typeface="+mj-lt"/>
              <a:ea typeface="+mn-ea"/>
              <a:cs typeface="+mn-cs"/>
            </a:endParaRP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j-lt"/>
                <a:ea typeface="+mn-ea"/>
                <a:cs typeface="+mn-cs"/>
              </a:rPr>
              <a:t>Where the objection is allowed (partially or in whole), SARS will issue a revised assessment to reflect the outcome of the objection. </a:t>
            </a: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j-lt"/>
                <a:ea typeface="+mn-ea"/>
                <a:cs typeface="+mn-cs"/>
              </a:rPr>
              <a:t> A Notice of Assessment (Example: ITA34, VAT217, EMP217, etc.) will be issued in due course.  </a:t>
            </a: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j-lt"/>
                <a:ea typeface="+mn-ea"/>
                <a:cs typeface="+mn-cs"/>
              </a:rPr>
              <a:t>Where the objection was in the form of a DISP01, the Notification of the outcome of the objection and the Notice of Assessment (where applicable) will be made available on eFiling.   </a:t>
            </a: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j-lt"/>
                <a:ea typeface="+mn-ea"/>
                <a:cs typeface="+mn-cs"/>
              </a:rPr>
              <a:t>Where the objection was in the form of an ADR1, the Notification of the outcome of the objection and the Notice of Assessment where applicable will be made available via email/post. </a:t>
            </a:r>
            <a:endParaRPr kumimoji="0" lang="en-ZA" sz="17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163830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ZA" sz="3200" b="1" i="0" u="none" strike="noStrike" kern="1200" cap="none" spc="0" normalizeH="0" baseline="0" noProof="0" dirty="0">
              <a:ln>
                <a:noFill/>
              </a:ln>
              <a:solidFill>
                <a:prstClr val="white"/>
              </a:solidFill>
              <a:effectLst/>
              <a:uLnTx/>
              <a:uFillTx/>
              <a:latin typeface="+mn-lt"/>
              <a:cs typeface="Arial" panose="020B0604020202020204"/>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GB" sz="1600" b="1" dirty="0">
                <a:solidFill>
                  <a:schemeClr val="tx1"/>
                </a:solidFill>
                <a:latin typeface="+mn-lt"/>
              </a:rPr>
              <a:t>Does a taxpayer need to pay the amount of tax in dispute?</a:t>
            </a:r>
          </a:p>
          <a:p>
            <a:pPr algn="just">
              <a:lnSpc>
                <a:spcPct val="150000"/>
              </a:lnSpc>
            </a:pPr>
            <a:r>
              <a:rPr lang="en-GB" sz="1500" dirty="0">
                <a:solidFill>
                  <a:schemeClr val="tx1"/>
                </a:solidFill>
                <a:latin typeface="+mn-lt"/>
              </a:rPr>
              <a:t>Pay now argue later rule: Section 164 of TA Act</a:t>
            </a:r>
          </a:p>
          <a:p>
            <a:pPr marL="285750" indent="-285750" algn="just">
              <a:lnSpc>
                <a:spcPct val="150000"/>
              </a:lnSpc>
              <a:buFont typeface="Arial" panose="020B0604020202020204" pitchFamily="34" charset="0"/>
              <a:buChar char="•"/>
            </a:pPr>
            <a:r>
              <a:rPr lang="en-GB" sz="1500" dirty="0">
                <a:solidFill>
                  <a:srgbClr val="000000"/>
                </a:solidFill>
                <a:latin typeface="+mn-lt"/>
              </a:rPr>
              <a:t>Taxpayers are required to pay a tax debt before a dispute is finalised or resolved, which principle is known as the “pay-now, argue-later”. </a:t>
            </a:r>
          </a:p>
          <a:p>
            <a:pPr marL="285750" indent="-285750" algn="just">
              <a:lnSpc>
                <a:spcPct val="150000"/>
              </a:lnSpc>
              <a:buFont typeface="Arial" panose="020B0604020202020204" pitchFamily="34" charset="0"/>
              <a:buChar char="•"/>
            </a:pPr>
            <a:r>
              <a:rPr lang="en-GB" sz="1500" dirty="0">
                <a:solidFill>
                  <a:srgbClr val="000000"/>
                </a:solidFill>
                <a:latin typeface="+mn-lt"/>
              </a:rPr>
              <a:t>The obligation to pay tax, which arises upon the issue of an assessment, is not ‘‘automatically’’ suspended by an objection or appeal. </a:t>
            </a:r>
          </a:p>
          <a:p>
            <a:pPr marL="285750" indent="-285750" algn="just">
              <a:lnSpc>
                <a:spcPct val="150000"/>
              </a:lnSpc>
              <a:buFont typeface="Arial" panose="020B0604020202020204" pitchFamily="34" charset="0"/>
              <a:buChar char="•"/>
            </a:pPr>
            <a:r>
              <a:rPr lang="en-GB" sz="1500" dirty="0">
                <a:solidFill>
                  <a:srgbClr val="000000"/>
                </a:solidFill>
                <a:latin typeface="+mn-lt"/>
              </a:rPr>
              <a:t>In terms of section 164, the obligation to pay tax or the right of SARS to receive and recover tax, pending objection or appeal is not suspended unless SARS directs otherwise.</a:t>
            </a:r>
          </a:p>
          <a:p>
            <a:pPr marL="285750" indent="-285750" algn="just">
              <a:lnSpc>
                <a:spcPct val="150000"/>
              </a:lnSpc>
              <a:buFont typeface="Arial" panose="020B0604020202020204" pitchFamily="34" charset="0"/>
              <a:buChar char="•"/>
            </a:pPr>
            <a:r>
              <a:rPr lang="en-GB" sz="1500" dirty="0">
                <a:solidFill>
                  <a:srgbClr val="000000"/>
                </a:solidFill>
                <a:latin typeface="+mn-lt"/>
              </a:rPr>
              <a:t>The taxpayer may request SARS to suspend the payment of tax or a portion thereof due under an assessment if the taxpayer intends to dispute or disputes the liability to pay that tax. </a:t>
            </a:r>
            <a:endParaRPr lang="en-ZA" sz="1500" dirty="0">
              <a:latin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17241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mj-lt"/>
                <a:ea typeface="+mn-ea"/>
                <a:cs typeface="+mn-cs"/>
              </a:rPr>
              <a:t>Suspension of Payment</a:t>
            </a:r>
          </a:p>
          <a:p>
            <a:pPr marL="0" marR="0" lvl="0" indent="0" algn="l" defTabSz="914400" rtl="0" eaLnBrk="1" fontAlgn="auto" latinLnBrk="0" hangingPunct="1">
              <a:lnSpc>
                <a:spcPct val="16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j-lt"/>
                <a:ea typeface="+mn-ea"/>
                <a:cs typeface="+mn-cs"/>
              </a:rPr>
              <a:t>The suspension of a payment will be disallowed 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33333"/>
              </a:solidFill>
              <a:effectLst/>
              <a:uLnTx/>
              <a:uFillTx/>
              <a:latin typeface="+mj-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The objection is not lodged,</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An objection is disallowed and no appeal is lodged,</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An appeal to the Tax Board or Tax Court is unsuccessful,</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mn-cs"/>
              </a:rPr>
              <a:t>Taxpayer is non-compliant.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302846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US" sz="3200" b="1" i="0" u="none" strike="noStrike" kern="1200" cap="none" spc="0" normalizeH="0" baseline="0" noProof="0" dirty="0">
              <a:ln>
                <a:noFill/>
              </a:ln>
              <a:solidFill>
                <a:prstClr val="white"/>
              </a:solidFill>
              <a:effectLst/>
              <a:uLnTx/>
              <a:uFillTx/>
              <a:latin typeface="+mn-lt"/>
              <a:cs typeface="Arial"/>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8837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j-lt"/>
                <a:ea typeface="+mn-ea"/>
                <a:cs typeface="+mn-cs"/>
              </a:rPr>
              <a:t>Appea</a:t>
            </a:r>
            <a:r>
              <a:rPr kumimoji="0" lang="en-GB" sz="2400" b="1" i="0" u="none" strike="noStrike" kern="1200" cap="none" spc="0" normalizeH="0" baseline="0" noProof="0" dirty="0">
                <a:ln>
                  <a:noFill/>
                </a:ln>
                <a:solidFill>
                  <a:srgbClr val="000000"/>
                </a:solidFill>
                <a:effectLst/>
                <a:uLnTx/>
                <a:uFillTx/>
                <a:latin typeface="+mj-lt"/>
                <a:ea typeface="+mn-ea"/>
                <a:cs typeface="+mn-cs"/>
              </a:rPr>
              <a:t>l</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C7451133-F994-D421-CA56-24F92EFF09C2}"/>
              </a:ext>
            </a:extLst>
          </p:cNvPr>
          <p:cNvGraphicFramePr/>
          <p:nvPr>
            <p:extLst>
              <p:ext uri="{D42A27DB-BD31-4B8C-83A1-F6EECF244321}">
                <p14:modId xmlns:p14="http://schemas.microsoft.com/office/powerpoint/2010/main" val="2336331219"/>
              </p:ext>
            </p:extLst>
          </p:nvPr>
        </p:nvGraphicFramePr>
        <p:xfrm>
          <a:off x="534573" y="1214737"/>
          <a:ext cx="7849772" cy="395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40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US" sz="3200" b="1" i="0" u="none" strike="noStrike" kern="1200" cap="none" spc="0" normalizeH="0" baseline="0" noProof="0" dirty="0">
              <a:ln>
                <a:noFill/>
              </a:ln>
              <a:solidFill>
                <a:prstClr val="white"/>
              </a:solidFill>
              <a:effectLst/>
              <a:uLnTx/>
              <a:uFillTx/>
              <a:latin typeface="+mn-lt"/>
              <a:cs typeface="Arial"/>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b="1" dirty="0">
                <a:solidFill>
                  <a:srgbClr val="000000"/>
                </a:solidFill>
                <a:latin typeface="+mj-lt"/>
              </a:rPr>
              <a:t>Appeal</a:t>
            </a:r>
            <a:endParaRPr lang="en-GB" sz="2400" b="1" i="0" u="none" strike="noStrike" kern="1200" cap="none" spc="0" normalizeH="0" baseline="0" noProof="0" dirty="0">
              <a:ln>
                <a:noFill/>
              </a:ln>
              <a:solidFill>
                <a:srgbClr val="000000"/>
              </a:solidFill>
              <a:effectLst/>
              <a:uLnTx/>
              <a:uFillTx/>
              <a:latin typeface="+mj-lt"/>
              <a:cs typeface="Aria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409DB3AB-AAD1-B466-BF48-333A20D61B1E}"/>
              </a:ext>
            </a:extLst>
          </p:cNvPr>
          <p:cNvGraphicFramePr/>
          <p:nvPr>
            <p:extLst>
              <p:ext uri="{D42A27DB-BD31-4B8C-83A1-F6EECF244321}">
                <p14:modId xmlns:p14="http://schemas.microsoft.com/office/powerpoint/2010/main" val="1024462540"/>
              </p:ext>
            </p:extLst>
          </p:nvPr>
        </p:nvGraphicFramePr>
        <p:xfrm>
          <a:off x="341993" y="1628723"/>
          <a:ext cx="8370206" cy="437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660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US" sz="3200" b="1" i="0" u="none" strike="noStrike" kern="1200" cap="none" spc="0" normalizeH="0" baseline="0" noProof="0" dirty="0">
              <a:ln>
                <a:noFill/>
              </a:ln>
              <a:solidFill>
                <a:prstClr val="white"/>
              </a:solidFill>
              <a:effectLst/>
              <a:uLnTx/>
              <a:uFillTx/>
              <a:latin typeface="+mn-lt"/>
              <a:cs typeface="Arial"/>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j-lt"/>
                <a:ea typeface="+mn-ea"/>
                <a:cs typeface="+mn-cs"/>
              </a:rPr>
              <a:t>Appea</a:t>
            </a:r>
            <a:r>
              <a:rPr kumimoji="0" lang="en-GB" sz="2400" b="1" i="0" u="none" strike="noStrike" kern="1200" cap="none" spc="0" normalizeH="0" baseline="0" noProof="0" dirty="0">
                <a:ln>
                  <a:noFill/>
                </a:ln>
                <a:solidFill>
                  <a:srgbClr val="000000"/>
                </a:solidFill>
                <a:effectLst/>
                <a:uLnTx/>
                <a:uFillTx/>
                <a:latin typeface="+mj-lt"/>
                <a:ea typeface="+mn-ea"/>
                <a:cs typeface="+mn-cs"/>
              </a:rPr>
              <a:t>l</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
        <p:nvSpPr>
          <p:cNvPr id="4" name="Rectangle 3">
            <a:extLst>
              <a:ext uri="{FF2B5EF4-FFF2-40B4-BE49-F238E27FC236}">
                <a16:creationId xmlns:a16="http://schemas.microsoft.com/office/drawing/2014/main" id="{C8609794-2E43-9E9D-B3AE-4C9AE1912EAE}"/>
              </a:ext>
            </a:extLst>
          </p:cNvPr>
          <p:cNvSpPr/>
          <p:nvPr/>
        </p:nvSpPr>
        <p:spPr>
          <a:xfrm>
            <a:off x="531175" y="2036299"/>
            <a:ext cx="3362179" cy="1392701"/>
          </a:xfrm>
          <a:prstGeom prst="rect">
            <a:avLst/>
          </a:prstGeom>
          <a:solidFill>
            <a:srgbClr val="4472C4">
              <a:lumMod val="75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chemeClr val="bg1"/>
                </a:solidFill>
                <a:effectLst/>
                <a:uLnTx/>
                <a:uFillTx/>
                <a:latin typeface="+mj-lt"/>
                <a:ea typeface="+mn-ea"/>
                <a:cs typeface="+mn-cs"/>
              </a:rPr>
              <a:t>How do I lodge an appeal?</a:t>
            </a:r>
          </a:p>
        </p:txBody>
      </p:sp>
      <p:sp>
        <p:nvSpPr>
          <p:cNvPr id="6" name="Rectangle 5">
            <a:extLst>
              <a:ext uri="{FF2B5EF4-FFF2-40B4-BE49-F238E27FC236}">
                <a16:creationId xmlns:a16="http://schemas.microsoft.com/office/drawing/2014/main" id="{577DD972-CF73-B094-6AA9-DCE874F296F3}"/>
              </a:ext>
            </a:extLst>
          </p:cNvPr>
          <p:cNvSpPr/>
          <p:nvPr/>
        </p:nvSpPr>
        <p:spPr>
          <a:xfrm>
            <a:off x="4986995" y="2036299"/>
            <a:ext cx="3725204" cy="139270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mj-lt"/>
                <a:ea typeface="+mn-ea"/>
                <a:cs typeface="+mn-cs"/>
              </a:rPr>
              <a:t>A dispute management workflow process exists for CIT, PIT, PAYE and VAT and</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mj-lt"/>
                <a:ea typeface="+mn-ea"/>
                <a:cs typeface="+mn-cs"/>
              </a:rPr>
              <a:t>can be submitted:</a:t>
            </a:r>
            <a:endParaRPr kumimoji="0" lang="en-ZA" sz="1600" b="0" i="0" u="none" strike="noStrike" kern="0" cap="none" spc="0" normalizeH="0" baseline="0" noProof="0" dirty="0">
              <a:ln>
                <a:noFill/>
              </a:ln>
              <a:solidFill>
                <a:schemeClr val="bg1"/>
              </a:solidFill>
              <a:effectLst/>
              <a:uLnTx/>
              <a:uFillTx/>
              <a:latin typeface="+mj-lt"/>
              <a:ea typeface="+mn-ea"/>
              <a:cs typeface="+mn-cs"/>
            </a:endParaRPr>
          </a:p>
        </p:txBody>
      </p:sp>
      <p:sp>
        <p:nvSpPr>
          <p:cNvPr id="7" name="Rectangle 6">
            <a:extLst>
              <a:ext uri="{FF2B5EF4-FFF2-40B4-BE49-F238E27FC236}">
                <a16:creationId xmlns:a16="http://schemas.microsoft.com/office/drawing/2014/main" id="{DDEA6C9A-46F1-EACE-4C34-AFB369C1E030}"/>
              </a:ext>
            </a:extLst>
          </p:cNvPr>
          <p:cNvSpPr/>
          <p:nvPr/>
        </p:nvSpPr>
        <p:spPr>
          <a:xfrm>
            <a:off x="5999870" y="4499351"/>
            <a:ext cx="1674055" cy="117465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chemeClr val="bg1"/>
                </a:solidFill>
                <a:effectLst/>
                <a:uLnTx/>
                <a:uFillTx/>
                <a:latin typeface="Calibri"/>
                <a:ea typeface="+mn-ea"/>
                <a:cs typeface="+mn-cs"/>
              </a:rPr>
              <a:t>Via eFiling</a:t>
            </a:r>
          </a:p>
        </p:txBody>
      </p:sp>
      <p:sp>
        <p:nvSpPr>
          <p:cNvPr id="8" name="Arrow: Right 7">
            <a:extLst>
              <a:ext uri="{FF2B5EF4-FFF2-40B4-BE49-F238E27FC236}">
                <a16:creationId xmlns:a16="http://schemas.microsoft.com/office/drawing/2014/main" id="{D5703FEB-AB20-3688-BD84-A2A8CAD8E5AD}"/>
              </a:ext>
            </a:extLst>
          </p:cNvPr>
          <p:cNvSpPr/>
          <p:nvPr/>
        </p:nvSpPr>
        <p:spPr>
          <a:xfrm>
            <a:off x="4116237" y="2676378"/>
            <a:ext cx="685019" cy="112541"/>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
        <p:nvSpPr>
          <p:cNvPr id="9" name="Arrow: Down 8">
            <a:extLst>
              <a:ext uri="{FF2B5EF4-FFF2-40B4-BE49-F238E27FC236}">
                <a16:creationId xmlns:a16="http://schemas.microsoft.com/office/drawing/2014/main" id="{427B5500-530B-F652-1FE5-D1EC4CC75D0C}"/>
              </a:ext>
            </a:extLst>
          </p:cNvPr>
          <p:cNvSpPr/>
          <p:nvPr/>
        </p:nvSpPr>
        <p:spPr>
          <a:xfrm>
            <a:off x="6843929" y="3500093"/>
            <a:ext cx="133920" cy="840546"/>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0283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US" sz="3200" b="1" i="0" u="none" strike="noStrike" kern="1200" cap="none" spc="0" normalizeH="0" baseline="0" noProof="0" dirty="0">
              <a:ln>
                <a:noFill/>
              </a:ln>
              <a:solidFill>
                <a:prstClr val="white"/>
              </a:solidFill>
              <a:effectLst/>
              <a:uLnTx/>
              <a:uFillTx/>
              <a:latin typeface="+mn-lt"/>
              <a:cs typeface="Arial"/>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rgbClr val="E7E6E6"/>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Late submission of an Appeal</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b="1" dirty="0">
              <a:solidFill>
                <a:srgbClr val="000000"/>
              </a:solidFill>
              <a:latin typeface="+mj-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4597C4DB-B1D9-B340-21D4-338D2C210545}"/>
              </a:ext>
            </a:extLst>
          </p:cNvPr>
          <p:cNvGraphicFramePr/>
          <p:nvPr>
            <p:extLst>
              <p:ext uri="{D42A27DB-BD31-4B8C-83A1-F6EECF244321}">
                <p14:modId xmlns:p14="http://schemas.microsoft.com/office/powerpoint/2010/main" val="228930167"/>
              </p:ext>
            </p:extLst>
          </p:nvPr>
        </p:nvGraphicFramePr>
        <p:xfrm>
          <a:off x="431800" y="1435861"/>
          <a:ext cx="8280399" cy="438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099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err="1">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Appeal</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b="1" dirty="0">
              <a:solidFill>
                <a:srgbClr val="000000"/>
              </a:solidFill>
              <a:latin typeface="+mj-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08E10667-D66E-DF6F-FEE4-4CFEC446FDC8}"/>
              </a:ext>
            </a:extLst>
          </p:cNvPr>
          <p:cNvGraphicFramePr/>
          <p:nvPr>
            <p:extLst>
              <p:ext uri="{D42A27DB-BD31-4B8C-83A1-F6EECF244321}">
                <p14:modId xmlns:p14="http://schemas.microsoft.com/office/powerpoint/2010/main" val="2994036349"/>
              </p:ext>
            </p:extLst>
          </p:nvPr>
        </p:nvGraphicFramePr>
        <p:xfrm>
          <a:off x="2004645" y="1588694"/>
          <a:ext cx="5134707" cy="3868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9E5C2D5-0AE8-49F0-A241-D8ECABC3B727}"/>
              </a:ext>
            </a:extLst>
          </p:cNvPr>
          <p:cNvSpPr txBox="1"/>
          <p:nvPr/>
        </p:nvSpPr>
        <p:spPr>
          <a:xfrm>
            <a:off x="972514" y="1692406"/>
            <a:ext cx="2064262" cy="1021883"/>
          </a:xfrm>
          <a:prstGeom prst="rect">
            <a:avLst/>
          </a:prstGeom>
          <a:solidFill>
            <a:srgbClr val="E7E6E6">
              <a:lumMod val="75000"/>
            </a:srgbClr>
          </a:solid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mj-lt"/>
              </a:rPr>
              <a:t>What can I expect from SARS when I appeal?</a:t>
            </a:r>
          </a:p>
        </p:txBody>
      </p:sp>
      <p:sp>
        <p:nvSpPr>
          <p:cNvPr id="7" name="TextBox 6">
            <a:extLst>
              <a:ext uri="{FF2B5EF4-FFF2-40B4-BE49-F238E27FC236}">
                <a16:creationId xmlns:a16="http://schemas.microsoft.com/office/drawing/2014/main" id="{4647C869-EDF3-2950-EDB4-55AB83635C7C}"/>
              </a:ext>
            </a:extLst>
          </p:cNvPr>
          <p:cNvSpPr txBox="1"/>
          <p:nvPr/>
        </p:nvSpPr>
        <p:spPr>
          <a:xfrm>
            <a:off x="6280747" y="2738172"/>
            <a:ext cx="2391508" cy="1384995"/>
          </a:xfrm>
          <a:prstGeom prst="rect">
            <a:avLst/>
          </a:prstGeom>
          <a:solidFill>
            <a:srgbClr val="4472C4">
              <a:lumMod val="7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j-lt"/>
              </a:rPr>
              <a:t>SARS endeavours to:</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mj-lt"/>
              </a:rPr>
              <a:t>Consider if a matter is suitable for ADR within 30 business days from the date the request was received.</a:t>
            </a:r>
          </a:p>
        </p:txBody>
      </p:sp>
    </p:spTree>
    <p:extLst>
      <p:ext uri="{BB962C8B-B14F-4D97-AF65-F5344CB8AC3E}">
        <p14:creationId xmlns:p14="http://schemas.microsoft.com/office/powerpoint/2010/main" val="153303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Flow Of Dispute Resolution: Summary</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36634" y="1047742"/>
            <a:ext cx="8818180" cy="5033462"/>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lang="en-US" sz="1400" dirty="0">
              <a:solidFill>
                <a:srgbClr val="333333"/>
              </a:solidFill>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US" sz="1400" b="0" i="0" dirty="0">
              <a:solidFill>
                <a:srgbClr val="333333"/>
              </a:solidFill>
              <a:effectLst/>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ZA" sz="1400" b="0" i="0" dirty="0">
              <a:solidFill>
                <a:srgbClr val="333333"/>
              </a:solidFill>
              <a:effectLst/>
              <a:latin typeface="+mj-lt"/>
            </a:endParaRPr>
          </a:p>
        </p:txBody>
      </p:sp>
      <p:pic>
        <p:nvPicPr>
          <p:cNvPr id="8" name="Picture 7">
            <a:extLst>
              <a:ext uri="{FF2B5EF4-FFF2-40B4-BE49-F238E27FC236}">
                <a16:creationId xmlns:a16="http://schemas.microsoft.com/office/drawing/2014/main" id="{47764B4B-83D1-8F32-D996-C30578D0D3E1}"/>
              </a:ext>
            </a:extLst>
          </p:cNvPr>
          <p:cNvPicPr>
            <a:picLocks noChangeAspect="1"/>
          </p:cNvPicPr>
          <p:nvPr/>
        </p:nvPicPr>
        <p:blipFill rotWithShape="1">
          <a:blip r:embed="rId3"/>
          <a:srcRect t="1477"/>
          <a:stretch/>
        </p:blipFill>
        <p:spPr>
          <a:xfrm>
            <a:off x="452761" y="881131"/>
            <a:ext cx="8350638" cy="4929127"/>
          </a:xfrm>
          <a:prstGeom prst="rect">
            <a:avLst/>
          </a:prstGeom>
        </p:spPr>
      </p:pic>
    </p:spTree>
    <p:extLst>
      <p:ext uri="{BB962C8B-B14F-4D97-AF65-F5344CB8AC3E}">
        <p14:creationId xmlns:p14="http://schemas.microsoft.com/office/powerpoint/2010/main" val="1345709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Service Time Frames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Unless otherwise agreed, and where no exceptional circumstances arise that warrant an extension to the responding period, SARS will: </a:t>
            </a:r>
            <a:endParaRPr kumimoji="0" lang="en-GB" sz="18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Provide reasons within 45 business days from the date of receipt of the request. </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Make a decision on objections within 60 business days from the date of lodging an objection. </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Decide on the suitability of a case for Alternative Dispute Resolution (ADR) in ADR requests, and inform you accordingly within 30 business days from the date of receipt of the request.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b="1" dirty="0">
              <a:solidFill>
                <a:srgbClr val="000000"/>
              </a:solidFill>
              <a:latin typeface="+mj-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259517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a:ea typeface="+mj-ea"/>
                <a:cs typeface="+mj-cs"/>
              </a:rPr>
              <a:t>Learning Objectives</a:t>
            </a: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64237" y="1047713"/>
            <a:ext cx="8633534" cy="5459619"/>
          </a:xfrm>
        </p:spPr>
        <p:txBody>
          <a:bodyPr/>
          <a:lstStyle/>
          <a:p>
            <a:pPr marL="179070" indent="0" algn="just">
              <a:lnSpc>
                <a:spcPct val="150000"/>
              </a:lnSpc>
              <a:buSzTx/>
              <a:buNone/>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At the end of this module, you are expected to understand:</a:t>
            </a: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Process for Dispute Resolution,</a:t>
            </a: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Dispute Types,</a:t>
            </a: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Service Time Frames,</a:t>
            </a: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Alternative Dispute Resolution (ADR),</a:t>
            </a: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Common Errors </a:t>
            </a:r>
            <a:r>
              <a:rPr lang="en-US" sz="1600" dirty="0">
                <a:solidFill>
                  <a:prstClr val="black"/>
                </a:solidFill>
                <a:latin typeface="+mj-lt"/>
                <a:cs typeface="Arial" panose="020B0604020202020204"/>
              </a:rPr>
              <a:t>T</a:t>
            </a:r>
            <a:r>
              <a:rPr lang="en-US" sz="1600" b="0" i="0" u="none" strike="noStrike" kern="1200" cap="none" spc="0" normalizeH="0" baseline="0" noProof="0" dirty="0">
                <a:ln>
                  <a:noFill/>
                </a:ln>
                <a:solidFill>
                  <a:prstClr val="black"/>
                </a:solidFill>
                <a:effectLst/>
                <a:uLnTx/>
                <a:uFillTx/>
                <a:latin typeface="+mj-lt"/>
                <a:cs typeface="Arial" panose="020B0604020202020204"/>
              </a:rPr>
              <a:t>hat </a:t>
            </a:r>
            <a:r>
              <a:rPr lang="en-US" sz="1600" dirty="0">
                <a:solidFill>
                  <a:prstClr val="black"/>
                </a:solidFill>
                <a:latin typeface="+mj-lt"/>
                <a:cs typeface="Arial" panose="020B0604020202020204"/>
              </a:rPr>
              <a:t>D</a:t>
            </a:r>
            <a:r>
              <a:rPr lang="en-US" sz="1600" b="0" i="0" u="none" strike="noStrike" kern="1200" cap="none" spc="0" normalizeH="0" baseline="0" noProof="0" dirty="0">
                <a:ln>
                  <a:noFill/>
                </a:ln>
                <a:solidFill>
                  <a:prstClr val="black"/>
                </a:solidFill>
                <a:effectLst/>
                <a:uLnTx/>
                <a:uFillTx/>
                <a:latin typeface="+mj-lt"/>
                <a:cs typeface="Arial" panose="020B0604020202020204"/>
              </a:rPr>
              <a:t>elay </a:t>
            </a:r>
            <a:r>
              <a:rPr lang="en-US" sz="1600" dirty="0">
                <a:solidFill>
                  <a:prstClr val="black"/>
                </a:solidFill>
                <a:latin typeface="+mj-lt"/>
                <a:cs typeface="Arial" panose="020B0604020202020204"/>
              </a:rPr>
              <a:t>T</a:t>
            </a:r>
            <a:r>
              <a:rPr lang="en-US" sz="1600" b="0" i="0" u="none" strike="noStrike" kern="1200" cap="none" spc="0" normalizeH="0" baseline="0" noProof="0" dirty="0">
                <a:ln>
                  <a:noFill/>
                </a:ln>
                <a:solidFill>
                  <a:prstClr val="black"/>
                </a:solidFill>
                <a:effectLst/>
                <a:uLnTx/>
                <a:uFillTx/>
                <a:latin typeface="+mj-lt"/>
                <a:cs typeface="Arial" panose="020B0604020202020204"/>
              </a:rPr>
              <a:t>he </a:t>
            </a:r>
            <a:r>
              <a:rPr lang="en-US" sz="1600" dirty="0">
                <a:solidFill>
                  <a:prstClr val="black"/>
                </a:solidFill>
                <a:latin typeface="+mj-lt"/>
                <a:cs typeface="Arial" panose="020B0604020202020204"/>
              </a:rPr>
              <a:t>D</a:t>
            </a:r>
            <a:r>
              <a:rPr lang="en-US" sz="1600" b="0" i="0" u="none" strike="noStrike" kern="1200" cap="none" spc="0" normalizeH="0" baseline="0" noProof="0" dirty="0">
                <a:ln>
                  <a:noFill/>
                </a:ln>
                <a:solidFill>
                  <a:prstClr val="black"/>
                </a:solidFill>
                <a:effectLst/>
                <a:uLnTx/>
                <a:uFillTx/>
                <a:latin typeface="+mj-lt"/>
                <a:cs typeface="Arial" panose="020B0604020202020204"/>
              </a:rPr>
              <a:t>ispute </a:t>
            </a:r>
            <a:r>
              <a:rPr lang="en-US" sz="1600" dirty="0">
                <a:solidFill>
                  <a:prstClr val="black"/>
                </a:solidFill>
                <a:latin typeface="+mj-lt"/>
                <a:cs typeface="Arial" panose="020B0604020202020204"/>
              </a:rPr>
              <a:t>P</a:t>
            </a:r>
            <a:r>
              <a:rPr lang="en-US" sz="1600" b="0" i="0" u="none" strike="noStrike" kern="1200" cap="none" spc="0" normalizeH="0" baseline="0" noProof="0" dirty="0">
                <a:ln>
                  <a:noFill/>
                </a:ln>
                <a:solidFill>
                  <a:prstClr val="black"/>
                </a:solidFill>
                <a:effectLst/>
                <a:uLnTx/>
                <a:uFillTx/>
                <a:latin typeface="+mj-lt"/>
                <a:cs typeface="Arial" panose="020B0604020202020204"/>
              </a:rPr>
              <a:t>rocess,</a:t>
            </a:r>
            <a:r>
              <a:rPr lang="en-US" sz="1600" dirty="0">
                <a:solidFill>
                  <a:prstClr val="black"/>
                </a:solidFill>
                <a:latin typeface="+mj-lt"/>
                <a:cs typeface="Arial" panose="020B0604020202020204"/>
              </a:rPr>
              <a:t> </a:t>
            </a:r>
            <a:endParaRPr lang="en-US" sz="16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r>
              <a:rPr lang="en-US" sz="1600" b="0" i="0" u="none" strike="noStrike" kern="1200" cap="none" spc="0" normalizeH="0" baseline="0" noProof="0" dirty="0">
                <a:ln>
                  <a:noFill/>
                </a:ln>
                <a:solidFill>
                  <a:prstClr val="black"/>
                </a:solidFill>
                <a:effectLst/>
                <a:uLnTx/>
                <a:uFillTx/>
                <a:latin typeface="+mj-lt"/>
                <a:cs typeface="Arial" panose="020B0604020202020204"/>
              </a:rPr>
              <a:t>Dispute Resolution – Tax Court Process.</a:t>
            </a: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179070" indent="0" algn="just">
              <a:lnSpc>
                <a:spcPct val="150000"/>
              </a:lnSpc>
              <a:buSzTx/>
              <a:buNone/>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GB" b="0" i="0" u="none" strike="noStrike" kern="1200" cap="none" spc="0" normalizeH="0" baseline="0" noProof="0" dirty="0">
              <a:ln>
                <a:noFill/>
              </a:ln>
              <a:solidFill>
                <a:prstClr val="black"/>
              </a:solidFill>
              <a:effectLst/>
              <a:uLnTx/>
              <a:uFillTx/>
              <a:latin typeface="+mn-lt"/>
              <a:cs typeface="Arial" panose="020B0604020202020204"/>
            </a:endParaRPr>
          </a:p>
        </p:txBody>
      </p:sp>
    </p:spTree>
    <p:extLst>
      <p:ext uri="{BB962C8B-B14F-4D97-AF65-F5344CB8AC3E}">
        <p14:creationId xmlns:p14="http://schemas.microsoft.com/office/powerpoint/2010/main" val="383979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Service Time Frames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The following time frames are applicable to each dispute type: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Finalise ADR proceedings within 90 business days from the date of commencement of the ADR, or within a further period as may be agreed with SARS.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If SARS does not concede an appeal, or if no agreement is reached after Alternative Dispute Resolution Proceedings are held, a taxpayer is at liberty to give notice to the Tax Board for consideration of the tax matter.</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Please Note:</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 taxpayer may elect not to proceed to the Tax Board and elect to rather proceed to the Tax Court. In this instance, the taxpayer must file a Notice in terms of Rule 25(3)(b) indicating that the taxpayer will proceed with its appeal in the Tax Court.</a:t>
            </a:r>
          </a:p>
        </p:txBody>
      </p:sp>
    </p:spTree>
    <p:extLst>
      <p:ext uri="{BB962C8B-B14F-4D97-AF65-F5344CB8AC3E}">
        <p14:creationId xmlns:p14="http://schemas.microsoft.com/office/powerpoint/2010/main" val="4165575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Alternative Dispute Resolution (ADR)</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p:txBody>
      </p:sp>
      <p:graphicFrame>
        <p:nvGraphicFramePr>
          <p:cNvPr id="4" name="Diagram 3">
            <a:extLst>
              <a:ext uri="{FF2B5EF4-FFF2-40B4-BE49-F238E27FC236}">
                <a16:creationId xmlns:a16="http://schemas.microsoft.com/office/drawing/2014/main" id="{C240B5F3-1A3B-6BF4-F5A6-2C4019B22E1B}"/>
              </a:ext>
            </a:extLst>
          </p:cNvPr>
          <p:cNvGraphicFramePr/>
          <p:nvPr>
            <p:extLst>
              <p:ext uri="{D42A27DB-BD31-4B8C-83A1-F6EECF244321}">
                <p14:modId xmlns:p14="http://schemas.microsoft.com/office/powerpoint/2010/main" val="3314172127"/>
              </p:ext>
            </p:extLst>
          </p:nvPr>
        </p:nvGraphicFramePr>
        <p:xfrm>
          <a:off x="341993" y="1002214"/>
          <a:ext cx="8370206" cy="481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89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Alternative Dispute Resolution (ADR)</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The taxpayer must indicate in the Notice of Appeal whether they want to make use of the ADR dispute resolution procedures, should these procedures be available.</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SARS may, if satisfied that the matter is appropriate for ADR and that such a matter may be resolved using this process, inform the taxpayer accordingly.</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The taxpayer must within 30 business days of receipt of such a notice inform SARS whether or not they agree to follow the ADR process.</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Should the ADR proceedings be terminated without resolution the taxpayer must within 20 days of such termination, request the clerk of the Tax Board to set the matter down for formal hearing. Refer to the Tax Court in terms of Rule 25(3).</a:t>
            </a:r>
          </a:p>
        </p:txBody>
      </p:sp>
    </p:spTree>
    <p:extLst>
      <p:ext uri="{BB962C8B-B14F-4D97-AF65-F5344CB8AC3E}">
        <p14:creationId xmlns:p14="http://schemas.microsoft.com/office/powerpoint/2010/main" val="310071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Important Rules to Note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SARS must file the Rule 31 Statement of Grounds of Assessment and Opposing Appeal within </a:t>
            </a: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45 days</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 after either date of appeal or the date of termination of ADR.</a:t>
            </a:r>
          </a:p>
          <a:p>
            <a:pPr marR="0" lvl="0" algn="just" defTabSz="914400" rtl="0" eaLnBrk="1" fontAlgn="auto" latinLnBrk="0" hangingPunct="1">
              <a:lnSpc>
                <a:spcPct val="160000"/>
              </a:lnSpc>
              <a:spcBef>
                <a:spcPts val="0"/>
              </a:spcBef>
              <a:spcAft>
                <a:spcPts val="0"/>
              </a:spcAft>
              <a:buClrTx/>
              <a:buSzTx/>
              <a:tabLst/>
              <a:defRPr/>
            </a:pPr>
            <a:endPar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taxpayer has </a:t>
            </a: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45 days</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 to file its answer to this, as its Statement of Grounds of Appeal in terms of Rule 32. If the taxpayer fails to do so within </a:t>
            </a: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45 days</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 SARS may file a Notice to compel the taxpayer to file it within </a:t>
            </a: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15 days</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a:t>
            </a:r>
          </a:p>
        </p:txBody>
      </p:sp>
    </p:spTree>
    <p:extLst>
      <p:ext uri="{BB962C8B-B14F-4D97-AF65-F5344CB8AC3E}">
        <p14:creationId xmlns:p14="http://schemas.microsoft.com/office/powerpoint/2010/main" val="864977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Important Rules to Note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If the taxpayer after </a:t>
            </a:r>
            <a:r>
              <a:rPr kumimoji="0" lang="en-ZA" sz="1600" b="1" i="0" u="none" strike="noStrike" kern="1200" cap="none" spc="0" normalizeH="0" baseline="0" noProof="0" dirty="0">
                <a:ln>
                  <a:noFill/>
                </a:ln>
                <a:solidFill>
                  <a:schemeClr val="tx1">
                    <a:lumMod val="95000"/>
                    <a:lumOff val="5000"/>
                  </a:schemeClr>
                </a:solidFill>
                <a:effectLst/>
                <a:uLnTx/>
                <a:uFillTx/>
                <a:latin typeface="+mj-lt"/>
                <a:ea typeface="+mn-ea"/>
                <a:cs typeface="+mn-cs"/>
              </a:rPr>
              <a:t>15 days</a:t>
            </a: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 again fails to file the Rule 32 pleading, SARS may proceed with an application for default judgment against the taxpayer without further notice to the taxpayer.</a:t>
            </a:r>
          </a:p>
          <a:p>
            <a:pPr marL="3429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a:p>
            <a:pPr marL="3429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95000"/>
                    <a:lumOff val="5000"/>
                  </a:schemeClr>
                </a:solidFill>
                <a:effectLst/>
                <a:uLnTx/>
                <a:uFillTx/>
                <a:latin typeface="+mj-lt"/>
                <a:ea typeface="+mn-ea"/>
                <a:cs typeface="+mn-cs"/>
              </a:rPr>
              <a:t>If the ADR was terminated, and the taxpayer elects to proceed to the Tax Court, the taxpayer needs to file a Notice in terms of Rule 25(3), that they intend to appeal to the Tax Court. If this is not done within 20 days after the date of termination of the ADR process, the appeal becomes final.</a:t>
            </a:r>
          </a:p>
        </p:txBody>
      </p:sp>
    </p:spTree>
    <p:extLst>
      <p:ext uri="{BB962C8B-B14F-4D97-AF65-F5344CB8AC3E}">
        <p14:creationId xmlns:p14="http://schemas.microsoft.com/office/powerpoint/2010/main" val="4288760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2800" dirty="0">
                <a:latin typeface="+mn-lt"/>
              </a:rPr>
              <a:t>Common Errors That Delay the Dispute Process </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15534"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mj-lt"/>
                <a:ea typeface="+mn-ea"/>
                <a:cs typeface="+mn-cs"/>
              </a:rPr>
              <a:t> Taxpayers do not stipulate the exact issues which they are filing an objection against and the legal grounds to support the objection. If this is not clear, the objection is invalidated and delays the objection process.</a:t>
            </a:r>
          </a:p>
          <a:p>
            <a:pPr marL="285750" marR="0" lvl="0" indent="-28575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same applies when compiling the grounds of appeal.</a:t>
            </a:r>
          </a:p>
          <a:p>
            <a:pPr marL="285750" marR="0" lvl="0" indent="-28575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mj-lt"/>
                <a:ea typeface="+mn-ea"/>
                <a:cs typeface="+mn-cs"/>
              </a:rPr>
              <a:t>Failure to furnish full contact details such as email addresses on the Notice of Appeal or to update the same; resulting in a delay to receive a Notice in terms of Rule 13 of the Tax Administration Act.</a:t>
            </a:r>
          </a:p>
          <a:p>
            <a:pPr marL="285750" marR="0" lvl="0" indent="-28575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95000"/>
                    <a:lumOff val="5000"/>
                  </a:schemeClr>
                </a:solidFill>
                <a:effectLst/>
                <a:uLnTx/>
                <a:uFillTx/>
                <a:latin typeface="+mj-lt"/>
                <a:ea typeface="+mn-ea"/>
                <a:cs typeface="+mn-cs"/>
              </a:rPr>
              <a:t>Taxpayers are not discharging the  burden  of proof by providing adequate requested information e.g.  Section 18A certificates, travel logbook, home office expenses.</a:t>
            </a:r>
          </a:p>
          <a:p>
            <a:pPr marL="285750" marR="0" lvl="0" indent="-28575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62314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2800" dirty="0">
                <a:latin typeface="+mn-lt"/>
              </a:rPr>
              <a:t>Tax Court</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15534"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gn="just">
              <a:lnSpc>
                <a:spcPct val="160000"/>
              </a:lnSpc>
              <a:buFont typeface="Arial" panose="020B0604020202020204" pitchFamily="34" charset="0"/>
              <a:buChar char="•"/>
            </a:pPr>
            <a:endParaRPr lang="en-GB" sz="1400" dirty="0">
              <a:solidFill>
                <a:schemeClr val="tx1"/>
              </a:solidFill>
              <a:latin typeface="+mn-lt"/>
            </a:endParaRPr>
          </a:p>
          <a:p>
            <a:pPr marL="285750" marR="0" lvl="0" indent="-28575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CD5D28B8-9835-A360-3EA6-D8E46883A93F}"/>
              </a:ext>
            </a:extLst>
          </p:cNvPr>
          <p:cNvGraphicFramePr/>
          <p:nvPr>
            <p:extLst>
              <p:ext uri="{D42A27DB-BD31-4B8C-83A1-F6EECF244321}">
                <p14:modId xmlns:p14="http://schemas.microsoft.com/office/powerpoint/2010/main" val="4188391158"/>
              </p:ext>
            </p:extLst>
          </p:nvPr>
        </p:nvGraphicFramePr>
        <p:xfrm>
          <a:off x="208828" y="1022667"/>
          <a:ext cx="8370206" cy="481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81E5AF4-9D43-29CC-7886-7A32388C34D8}"/>
              </a:ext>
            </a:extLst>
          </p:cNvPr>
          <p:cNvSpPr/>
          <p:nvPr/>
        </p:nvSpPr>
        <p:spPr>
          <a:xfrm>
            <a:off x="495300" y="922161"/>
            <a:ext cx="312420" cy="29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6" name="Rectangle 5">
            <a:extLst>
              <a:ext uri="{FF2B5EF4-FFF2-40B4-BE49-F238E27FC236}">
                <a16:creationId xmlns:a16="http://schemas.microsoft.com/office/drawing/2014/main" id="{E5DF8E7D-6C8F-3F5A-228A-9D5B50C647D3}"/>
              </a:ext>
            </a:extLst>
          </p:cNvPr>
          <p:cNvSpPr/>
          <p:nvPr/>
        </p:nvSpPr>
        <p:spPr>
          <a:xfrm>
            <a:off x="4560053" y="944880"/>
            <a:ext cx="312420" cy="29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7" name="Rectangle 6">
            <a:extLst>
              <a:ext uri="{FF2B5EF4-FFF2-40B4-BE49-F238E27FC236}">
                <a16:creationId xmlns:a16="http://schemas.microsoft.com/office/drawing/2014/main" id="{12084C0B-6AB9-919B-0FC7-15888A7C205E}"/>
              </a:ext>
            </a:extLst>
          </p:cNvPr>
          <p:cNvSpPr/>
          <p:nvPr/>
        </p:nvSpPr>
        <p:spPr>
          <a:xfrm>
            <a:off x="495300" y="3505341"/>
            <a:ext cx="312420" cy="29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8" name="Rectangle 7">
            <a:extLst>
              <a:ext uri="{FF2B5EF4-FFF2-40B4-BE49-F238E27FC236}">
                <a16:creationId xmlns:a16="http://schemas.microsoft.com/office/drawing/2014/main" id="{EBC135FF-74C2-BF03-B3F2-1FA9E14D472A}"/>
              </a:ext>
            </a:extLst>
          </p:cNvPr>
          <p:cNvSpPr/>
          <p:nvPr/>
        </p:nvSpPr>
        <p:spPr>
          <a:xfrm>
            <a:off x="4543140" y="3505341"/>
            <a:ext cx="300473" cy="29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4</a:t>
            </a:r>
          </a:p>
        </p:txBody>
      </p:sp>
    </p:spTree>
    <p:extLst>
      <p:ext uri="{BB962C8B-B14F-4D97-AF65-F5344CB8AC3E}">
        <p14:creationId xmlns:p14="http://schemas.microsoft.com/office/powerpoint/2010/main" val="44620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2800" dirty="0">
                <a:latin typeface="+mn-lt"/>
              </a:rPr>
              <a:t>Dispute Resolution – Tax Court Process</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15534"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gn="just">
              <a:lnSpc>
                <a:spcPct val="160000"/>
              </a:lnSpc>
              <a:buFont typeface="Arial" panose="020B0604020202020204" pitchFamily="34" charset="0"/>
              <a:buChar char="•"/>
            </a:pPr>
            <a:r>
              <a:rPr lang="en-US" sz="1400" dirty="0">
                <a:solidFill>
                  <a:schemeClr val="tx1">
                    <a:lumMod val="95000"/>
                    <a:lumOff val="5000"/>
                  </a:schemeClr>
                </a:solidFill>
                <a:latin typeface="+mn-lt"/>
              </a:rPr>
              <a:t>The tax court does not have the same status as the High Court but is a tribunal (special court) created by statute and only has the powers afforded to it by law. </a:t>
            </a:r>
          </a:p>
          <a:p>
            <a:pPr marL="285750" indent="-285750" algn="just">
              <a:lnSpc>
                <a:spcPct val="160000"/>
              </a:lnSpc>
              <a:buFont typeface="Arial" panose="020B0604020202020204" pitchFamily="34" charset="0"/>
              <a:buChar char="•"/>
            </a:pPr>
            <a:r>
              <a:rPr lang="en-US" sz="1400" dirty="0">
                <a:solidFill>
                  <a:schemeClr val="tx1">
                    <a:lumMod val="95000"/>
                    <a:lumOff val="5000"/>
                  </a:schemeClr>
                </a:solidFill>
                <a:latin typeface="+mn-lt"/>
              </a:rPr>
              <a:t>The tax court is presided over by judges of the High Court and appointed Assessors.</a:t>
            </a:r>
          </a:p>
          <a:p>
            <a:pPr marL="285750" indent="-285750" algn="just">
              <a:lnSpc>
                <a:spcPct val="160000"/>
              </a:lnSpc>
              <a:buFont typeface="Arial" panose="020B0604020202020204" pitchFamily="34" charset="0"/>
              <a:buChar char="•"/>
            </a:pPr>
            <a:r>
              <a:rPr lang="en-US" sz="1400" dirty="0">
                <a:solidFill>
                  <a:schemeClr val="tx1">
                    <a:lumMod val="95000"/>
                    <a:lumOff val="5000"/>
                  </a:schemeClr>
                </a:solidFill>
                <a:latin typeface="+mn-lt"/>
              </a:rPr>
              <a:t>The tax court has jurisdiction over the following matters: </a:t>
            </a:r>
          </a:p>
          <a:p>
            <a:pPr marL="742950" lvl="1" indent="-285750" algn="just">
              <a:lnSpc>
                <a:spcPct val="160000"/>
              </a:lnSpc>
              <a:buFont typeface="Courier New" panose="02070309020205020404" pitchFamily="49" charset="0"/>
              <a:buChar char="o"/>
            </a:pPr>
            <a:r>
              <a:rPr lang="en-US" sz="1400" dirty="0">
                <a:solidFill>
                  <a:schemeClr val="tx1">
                    <a:lumMod val="95000"/>
                    <a:lumOff val="5000"/>
                  </a:schemeClr>
                </a:solidFill>
                <a:latin typeface="+mn-lt"/>
              </a:rPr>
              <a:t>Tax appeals against an assessment or decision where the tax in dispute exceeds R1million.</a:t>
            </a:r>
          </a:p>
          <a:p>
            <a:pPr marL="742950" lvl="1" indent="-285750" algn="just">
              <a:lnSpc>
                <a:spcPct val="160000"/>
              </a:lnSpc>
              <a:buFont typeface="Courier New" panose="02070309020205020404" pitchFamily="49" charset="0"/>
              <a:buChar char="o"/>
            </a:pPr>
            <a:r>
              <a:rPr lang="en-US" sz="1400" dirty="0">
                <a:solidFill>
                  <a:schemeClr val="tx1">
                    <a:lumMod val="95000"/>
                    <a:lumOff val="5000"/>
                  </a:schemeClr>
                </a:solidFill>
                <a:latin typeface="+mn-lt"/>
              </a:rPr>
              <a:t>Important tax principles are involved (test case).</a:t>
            </a:r>
          </a:p>
          <a:p>
            <a:pPr marL="342900" indent="-342900" algn="just">
              <a:lnSpc>
                <a:spcPct val="160000"/>
              </a:lnSpc>
              <a:buFont typeface="Arial" panose="020B0604020202020204" pitchFamily="34" charset="0"/>
              <a:buChar char="•"/>
            </a:pPr>
            <a:r>
              <a:rPr lang="en-US" sz="1400" dirty="0">
                <a:solidFill>
                  <a:schemeClr val="tx1">
                    <a:lumMod val="95000"/>
                    <a:lumOff val="5000"/>
                  </a:schemeClr>
                </a:solidFill>
                <a:latin typeface="+mn-lt"/>
              </a:rPr>
              <a:t>The Tax appeal is launched afresh (de novo) if a taxpayer or SARS is dissatisfied with the ruling of the tax board.</a:t>
            </a:r>
          </a:p>
          <a:p>
            <a:pPr marL="342900" indent="-342900" algn="just">
              <a:lnSpc>
                <a:spcPct val="160000"/>
              </a:lnSpc>
              <a:buFont typeface="Arial" panose="020B0604020202020204" pitchFamily="34" charset="0"/>
              <a:buChar char="•"/>
            </a:pPr>
            <a:r>
              <a:rPr lang="en-US" sz="1400" dirty="0">
                <a:solidFill>
                  <a:schemeClr val="tx1">
                    <a:lumMod val="95000"/>
                    <a:lumOff val="5000"/>
                  </a:schemeClr>
                </a:solidFill>
                <a:latin typeface="+mn-lt"/>
              </a:rPr>
              <a:t>Interlocutory applications in respect of the disputed assessment is adjudicated in the Tax Court before a Judge of the High Court.</a:t>
            </a:r>
          </a:p>
          <a:p>
            <a:pPr marL="342900" indent="-342900" algn="just">
              <a:lnSpc>
                <a:spcPct val="160000"/>
              </a:lnSpc>
              <a:buFont typeface="Arial" panose="020B0604020202020204" pitchFamily="34" charset="0"/>
              <a:buChar char="•"/>
            </a:pPr>
            <a:r>
              <a:rPr lang="en-US" sz="1400" dirty="0">
                <a:solidFill>
                  <a:schemeClr val="tx1">
                    <a:lumMod val="95000"/>
                    <a:lumOff val="5000"/>
                  </a:schemeClr>
                </a:solidFill>
                <a:latin typeface="+mn-lt"/>
              </a:rPr>
              <a:t>The Registrar of the Tax Court is responsible for the administration of the Tax Court. </a:t>
            </a:r>
          </a:p>
        </p:txBody>
      </p:sp>
    </p:spTree>
    <p:extLst>
      <p:ext uri="{BB962C8B-B14F-4D97-AF65-F5344CB8AC3E}">
        <p14:creationId xmlns:p14="http://schemas.microsoft.com/office/powerpoint/2010/main" val="363141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3FFEDA3A-F32C-1FD1-61DD-E65F0EB9C018}"/>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76660360-BEF1-50C4-BDCE-8B426E4C03F0}"/>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2800" b="1" i="0" u="none" strike="noStrike" kern="1200" cap="none" spc="0" normalizeH="0" baseline="0" noProof="0" dirty="0">
                <a:ln>
                  <a:noFill/>
                </a:ln>
                <a:solidFill>
                  <a:prstClr val="white"/>
                </a:solidFill>
                <a:effectLst/>
                <a:uLnTx/>
                <a:uFillTx/>
                <a:latin typeface="+mn-lt"/>
                <a:ea typeface="+mj-ea"/>
                <a:cs typeface="+mj-cs"/>
              </a:rPr>
              <a:t>How to Submit a Dispute on e</a:t>
            </a:r>
            <a:r>
              <a:rPr lang="en-US" sz="2800" dirty="0">
                <a:solidFill>
                  <a:prstClr val="white"/>
                </a:solidFill>
                <a:latin typeface="+mn-lt"/>
              </a:rPr>
              <a:t>F</a:t>
            </a:r>
            <a:r>
              <a:rPr kumimoji="0" lang="en-US" sz="2800" b="1" i="0" u="none" strike="noStrike" kern="1200" cap="none" spc="0" normalizeH="0" baseline="0" noProof="0" dirty="0" err="1">
                <a:ln>
                  <a:noFill/>
                </a:ln>
                <a:solidFill>
                  <a:prstClr val="white"/>
                </a:solidFill>
                <a:effectLst/>
                <a:uLnTx/>
                <a:uFillTx/>
                <a:latin typeface="+mn-lt"/>
                <a:ea typeface="+mj-ea"/>
                <a:cs typeface="+mj-cs"/>
              </a:rPr>
              <a:t>iling</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E7F22DAF-0D8A-F062-8EC3-7A64B1C5BF18}"/>
              </a:ext>
            </a:extLst>
          </p:cNvPr>
          <p:cNvSpPr txBox="1">
            <a:spLocks/>
          </p:cNvSpPr>
          <p:nvPr/>
        </p:nvSpPr>
        <p:spPr>
          <a:xfrm>
            <a:off x="235635" y="78837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60000"/>
              </a:lnSpc>
            </a:pPr>
            <a:r>
              <a:rPr lang="en-US" sz="1400" dirty="0">
                <a:solidFill>
                  <a:schemeClr val="tx1"/>
                </a:solidFill>
                <a:latin typeface="+mn-lt"/>
              </a:rPr>
              <a:t>Clink on the links below to access the guide and a video on how to submit the disputes on eFiling:</a:t>
            </a:r>
          </a:p>
          <a:p>
            <a:pPr marL="285750" indent="-285750" algn="just">
              <a:lnSpc>
                <a:spcPct val="160000"/>
              </a:lnSpc>
              <a:buFont typeface="Arial" panose="020B0604020202020204" pitchFamily="34" charset="0"/>
              <a:buChar char="•"/>
            </a:pPr>
            <a:r>
              <a:rPr lang="en-US" sz="1400" dirty="0">
                <a:solidFill>
                  <a:schemeClr val="tx1"/>
                </a:solidFill>
                <a:latin typeface="+mn-lt"/>
              </a:rPr>
              <a:t>Guide to submit a dispute via eFiling</a:t>
            </a:r>
            <a:r>
              <a:rPr lang="en-US" sz="1200" dirty="0">
                <a:solidFill>
                  <a:schemeClr val="tx1"/>
                </a:solidFill>
                <a:latin typeface="+mn-lt"/>
              </a:rPr>
              <a:t>: </a:t>
            </a:r>
            <a:r>
              <a:rPr lang="en-ZA" sz="1400" b="0" i="0" u="none" strike="noStrike" dirty="0">
                <a:solidFill>
                  <a:srgbClr val="333366"/>
                </a:solidFill>
                <a:effectLst/>
                <a:latin typeface="+mj-lt"/>
                <a:hlinkClick r:id="rId3"/>
              </a:rPr>
              <a:t>Guide to submit a dispute via eFiling</a:t>
            </a:r>
            <a:r>
              <a:rPr lang="en-ZA" sz="1400" b="0" i="0" dirty="0">
                <a:solidFill>
                  <a:srgbClr val="333333"/>
                </a:solidFill>
                <a:effectLst/>
                <a:latin typeface="+mj-lt"/>
              </a:rPr>
              <a:t>.</a:t>
            </a:r>
            <a:endParaRPr lang="en-US" sz="1400" dirty="0">
              <a:solidFill>
                <a:schemeClr val="tx1"/>
              </a:solidFill>
              <a:latin typeface="+mj-lt"/>
            </a:endParaRPr>
          </a:p>
          <a:p>
            <a:pPr marL="285750" indent="-285750" algn="just">
              <a:lnSpc>
                <a:spcPct val="160000"/>
              </a:lnSpc>
              <a:buFont typeface="Arial" panose="020B0604020202020204" pitchFamily="34" charset="0"/>
              <a:buChar char="•"/>
            </a:pPr>
            <a:r>
              <a:rPr lang="en-US" sz="1400" dirty="0">
                <a:solidFill>
                  <a:schemeClr val="tx1"/>
                </a:solidFill>
                <a:latin typeface="+mn-lt"/>
              </a:rPr>
              <a:t>Dispute Process Video: </a:t>
            </a:r>
            <a:r>
              <a:rPr lang="en-US" sz="1400" dirty="0">
                <a:solidFill>
                  <a:schemeClr val="tx1"/>
                </a:solidFill>
                <a:latin typeface="+mn-lt"/>
                <a:hlinkClick r:id="rId4"/>
              </a:rPr>
              <a:t>https://www.youtube.com/watch?v=uBVDU1qbR9w</a:t>
            </a:r>
            <a:r>
              <a:rPr lang="en-US" sz="1400" dirty="0">
                <a:solidFill>
                  <a:schemeClr val="tx1"/>
                </a:solidFill>
                <a:latin typeface="+mn-lt"/>
              </a:rPr>
              <a:t> </a:t>
            </a:r>
          </a:p>
        </p:txBody>
      </p:sp>
    </p:spTree>
    <p:extLst>
      <p:ext uri="{BB962C8B-B14F-4D97-AF65-F5344CB8AC3E}">
        <p14:creationId xmlns:p14="http://schemas.microsoft.com/office/powerpoint/2010/main" val="74462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37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dirty="0">
                <a:latin typeface="+mn-lt"/>
              </a:rPr>
              <a:t>Process for Dispute Resolution</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62910" y="1189785"/>
            <a:ext cx="8818180" cy="5033462"/>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lang="en-US" sz="1400" dirty="0">
              <a:solidFill>
                <a:srgbClr val="333333"/>
              </a:solidFill>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US" sz="1400" b="0" i="0" dirty="0">
              <a:solidFill>
                <a:srgbClr val="333333"/>
              </a:solidFill>
              <a:effectLst/>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ZA" sz="1400" b="0" i="0" dirty="0">
              <a:solidFill>
                <a:srgbClr val="333333"/>
              </a:solidFill>
              <a:effectLst/>
              <a:latin typeface="+mj-lt"/>
            </a:endParaRPr>
          </a:p>
        </p:txBody>
      </p:sp>
      <p:sp>
        <p:nvSpPr>
          <p:cNvPr id="2" name="Text Placeholder 3">
            <a:extLst>
              <a:ext uri="{FF2B5EF4-FFF2-40B4-BE49-F238E27FC236}">
                <a16:creationId xmlns:a16="http://schemas.microsoft.com/office/drawing/2014/main" id="{545587E4-BE44-3836-34A3-5732668E8D2B}"/>
              </a:ext>
            </a:extLst>
          </p:cNvPr>
          <p:cNvSpPr txBox="1">
            <a:spLocks/>
          </p:cNvSpPr>
          <p:nvPr/>
        </p:nvSpPr>
        <p:spPr>
          <a:xfrm>
            <a:off x="443882" y="1078938"/>
            <a:ext cx="8510931" cy="5002265"/>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mj-lt"/>
                <a:ea typeface="+mn-ea"/>
                <a:cs typeface="+mn-cs"/>
              </a:rPr>
              <a:t>The dispute resolution process is initiated when taxpayer</a:t>
            </a:r>
            <a:r>
              <a:rPr lang="en-GB" dirty="0">
                <a:solidFill>
                  <a:srgbClr val="333333"/>
                </a:solidFill>
                <a:latin typeface="+mj-lt"/>
              </a:rPr>
              <a:t>s</a:t>
            </a:r>
            <a:r>
              <a:rPr kumimoji="0" lang="en-GB" sz="1800" b="0" i="0" u="none" strike="noStrike" kern="1200" cap="none" spc="0" normalizeH="0" baseline="0" noProof="0" dirty="0">
                <a:ln>
                  <a:noFill/>
                </a:ln>
                <a:solidFill>
                  <a:srgbClr val="333333"/>
                </a:solidFill>
                <a:effectLst/>
                <a:uLnTx/>
                <a:uFillTx/>
                <a:latin typeface="+mj-lt"/>
                <a:ea typeface="+mn-ea"/>
                <a:cs typeface="+mn-cs"/>
              </a:rPr>
              <a:t> are aggrieved by an assessment or not satisfied with a decision taken by SARS. </a:t>
            </a:r>
            <a:r>
              <a:rPr lang="en-GB" dirty="0">
                <a:solidFill>
                  <a:srgbClr val="333333"/>
                </a:solidFill>
                <a:latin typeface="+mj-lt"/>
              </a:rPr>
              <a:t>I</a:t>
            </a:r>
            <a:r>
              <a:rPr kumimoji="0" lang="en-GB" sz="1800" b="0" i="0" u="none" strike="noStrike" kern="1200" cap="none" spc="0" normalizeH="0" baseline="0" noProof="0" dirty="0">
                <a:ln>
                  <a:noFill/>
                </a:ln>
                <a:solidFill>
                  <a:srgbClr val="333333"/>
                </a:solidFill>
                <a:effectLst/>
                <a:uLnTx/>
                <a:uFillTx/>
                <a:latin typeface="+mj-lt"/>
                <a:ea typeface="+mn-ea"/>
                <a:cs typeface="+mn-cs"/>
              </a:rPr>
              <a:t>f the decision is subject to objection and appeal, they have a right to dispute the assessment or decision under Chapter 9 of the Tax Administration Act.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mj-lt"/>
                <a:ea typeface="+mn-ea"/>
                <a:cs typeface="+mn-cs"/>
              </a:rPr>
              <a:t>Chapter 9 of the Tax Administration Act, 2011, and the rules promulgated in terms of section 103 thereof (the Dispute Resolution  rules), provide the legal framework for these disputes across all tax types found in the various tax Acts administered by SARS, excluding the Customs and Excise Acts</a:t>
            </a:r>
            <a:r>
              <a:rPr kumimoji="0" lang="en-GB" sz="1800" b="0" i="0" u="none" strike="noStrike" kern="1200" cap="none" spc="0" normalizeH="0" baseline="0" noProof="0" dirty="0">
                <a:ln>
                  <a:noFill/>
                </a:ln>
                <a:solidFill>
                  <a:srgbClr val="333333"/>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Tree>
    <p:extLst>
      <p:ext uri="{BB962C8B-B14F-4D97-AF65-F5344CB8AC3E}">
        <p14:creationId xmlns:p14="http://schemas.microsoft.com/office/powerpoint/2010/main" val="128057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dirty="0">
                <a:latin typeface="+mn-lt"/>
              </a:rPr>
              <a:t>Process for Dispute Resolution</a:t>
            </a: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36634" y="1047742"/>
            <a:ext cx="8818180" cy="5033462"/>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lang="en-US" sz="1400" dirty="0">
              <a:solidFill>
                <a:srgbClr val="333333"/>
              </a:solidFill>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US" sz="1400" b="0" i="0" dirty="0">
              <a:solidFill>
                <a:srgbClr val="333333"/>
              </a:solidFill>
              <a:effectLst/>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ZA" sz="1400" b="0" i="0" dirty="0">
              <a:solidFill>
                <a:srgbClr val="333333"/>
              </a:solidFill>
              <a:effectLst/>
              <a:latin typeface="+mj-lt"/>
            </a:endParaRPr>
          </a:p>
        </p:txBody>
      </p:sp>
      <p:sp>
        <p:nvSpPr>
          <p:cNvPr id="4" name="Rectangle 3">
            <a:extLst>
              <a:ext uri="{FF2B5EF4-FFF2-40B4-BE49-F238E27FC236}">
                <a16:creationId xmlns:a16="http://schemas.microsoft.com/office/drawing/2014/main" id="{1E34642A-D16B-33EA-510B-3DA31A5ED851}"/>
              </a:ext>
            </a:extLst>
          </p:cNvPr>
          <p:cNvSpPr/>
          <p:nvPr/>
        </p:nvSpPr>
        <p:spPr>
          <a:xfrm>
            <a:off x="381740" y="1047742"/>
            <a:ext cx="8573074" cy="4884945"/>
          </a:xfrm>
          <a:prstGeom prst="rect">
            <a:avLst/>
          </a:prstGeom>
          <a:solidFill>
            <a:schemeClr val="bg1"/>
          </a:solidFill>
        </p:spPr>
        <p:txBody>
          <a:bodyPr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1"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latin typeface="+mj-lt"/>
              </a:rPr>
              <a:t>Disputes can be lodged against the following:</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black"/>
                </a:solidFill>
                <a:effectLst/>
                <a:uLnTx/>
                <a:uFillTx/>
                <a:latin typeface="+mj-lt"/>
              </a:rPr>
              <a:t> </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mj-lt"/>
              </a:rPr>
              <a:t> Interest and penalty on late payments,</a:t>
            </a:r>
          </a:p>
          <a:p>
            <a:pPr marL="285750" indent="-285750">
              <a:lnSpc>
                <a:spcPct val="200000"/>
              </a:lnSpc>
              <a:buFont typeface="Arial" panose="020B0604020202020204" pitchFamily="34" charset="0"/>
              <a:buChar char="•"/>
              <a:defRPr/>
            </a:pPr>
            <a:r>
              <a:rPr lang="en-ZA" sz="1600" kern="0" dirty="0">
                <a:solidFill>
                  <a:prstClr val="black"/>
                </a:solidFill>
                <a:latin typeface="+mj-lt"/>
              </a:rPr>
              <a:t> </a:t>
            </a:r>
            <a:r>
              <a:rPr kumimoji="0" lang="en-ZA" sz="1600" b="0" i="0" u="none" strike="noStrike" kern="0" cap="none" spc="0" normalizeH="0" baseline="0" noProof="0" dirty="0">
                <a:ln>
                  <a:noFill/>
                </a:ln>
                <a:solidFill>
                  <a:prstClr val="black"/>
                </a:solidFill>
                <a:effectLst/>
                <a:uLnTx/>
                <a:uFillTx/>
                <a:latin typeface="+mj-lt"/>
              </a:rPr>
              <a:t>Assessments in relation to</a:t>
            </a:r>
            <a:r>
              <a:rPr lang="en-ZA" sz="1600" kern="0" dirty="0">
                <a:solidFill>
                  <a:prstClr val="black"/>
                </a:solidFill>
                <a:latin typeface="+mj-lt"/>
              </a:rPr>
              <a:t> </a:t>
            </a:r>
            <a:r>
              <a:rPr kumimoji="0" lang="en-ZA" sz="1600" b="0" i="0" u="none" strike="noStrike" kern="0" cap="none" spc="0" normalizeH="0" baseline="0" noProof="0" dirty="0">
                <a:ln>
                  <a:noFill/>
                </a:ln>
                <a:solidFill>
                  <a:prstClr val="black"/>
                </a:solidFill>
                <a:effectLst/>
                <a:uLnTx/>
                <a:uFillTx/>
                <a:latin typeface="+mj-lt"/>
              </a:rPr>
              <a:t>Personal Income Tax (PIT), Corporate Income Tax (CIT), Value-Added Tax (VAT), Capital Gains Tax, Dividends Tax</a:t>
            </a:r>
            <a:r>
              <a:rPr lang="en-ZA" sz="1600" kern="0" dirty="0">
                <a:solidFill>
                  <a:prstClr val="black"/>
                </a:solidFill>
                <a:latin typeface="+mj-lt"/>
              </a:rPr>
              <a:t>; </a:t>
            </a:r>
            <a:r>
              <a:rPr kumimoji="0" lang="en-ZA" sz="1600" b="0" i="0" u="none" strike="noStrike" kern="0" cap="none" spc="0" normalizeH="0" baseline="0" noProof="0" dirty="0">
                <a:ln>
                  <a:noFill/>
                </a:ln>
                <a:solidFill>
                  <a:prstClr val="black"/>
                </a:solidFill>
                <a:effectLst/>
                <a:uLnTx/>
                <a:uFillTx/>
                <a:latin typeface="+mj-lt"/>
              </a:rPr>
              <a:t>Pay-As-You-Earn (PAYE), including Employment Tax Incentive (ETI), Unemployment Insurance Fund (UIF) and Skills Development Levy (SDL), Royalty Tax and any other tax administered by the Tax Acts apart from the Customs and Excise taxes and duties.</a:t>
            </a:r>
            <a:endParaRPr lang="en-ZA" sz="1600" b="0" i="0" u="none" strike="noStrike" kern="0" cap="none" spc="0" normalizeH="0" baseline="0" noProof="0" dirty="0">
              <a:ln>
                <a:noFill/>
              </a:ln>
              <a:solidFill>
                <a:prstClr val="black"/>
              </a:solidFill>
              <a:effectLst/>
              <a:uLnTx/>
              <a:uFillTx/>
              <a:latin typeface="+mj-lt"/>
              <a:cs typeface="Arial"/>
            </a:endParaRPr>
          </a:p>
          <a:p>
            <a:pPr marL="285750" indent="-285750">
              <a:lnSpc>
                <a:spcPct val="200000"/>
              </a:lnSpc>
              <a:buFont typeface="Arial" panose="020B0604020202020204" pitchFamily="34" charset="0"/>
              <a:buChar char="•"/>
              <a:defRPr/>
            </a:pPr>
            <a:r>
              <a:rPr lang="en-ZA" sz="1600" kern="0" dirty="0">
                <a:solidFill>
                  <a:prstClr val="black"/>
                </a:solidFill>
                <a:latin typeface="+mj-lt"/>
              </a:rPr>
              <a:t>Imposition of understatement penalties</a:t>
            </a:r>
            <a:endParaRPr kumimoji="0" lang="en-ZA" sz="1600" b="0" i="0" u="none" strike="noStrike" kern="0" cap="none" spc="0" normalizeH="0" baseline="0" noProof="0" dirty="0">
              <a:ln>
                <a:noFill/>
              </a:ln>
              <a:solidFill>
                <a:prstClr val="black"/>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5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2870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6" name="Text Placeholder 3">
            <a:extLst>
              <a:ext uri="{FF2B5EF4-FFF2-40B4-BE49-F238E27FC236}">
                <a16:creationId xmlns:a16="http://schemas.microsoft.com/office/drawing/2014/main" id="{C885CACA-004B-FA7C-AC22-61305A1D8244}"/>
              </a:ext>
            </a:extLst>
          </p:cNvPr>
          <p:cNvSpPr txBox="1">
            <a:spLocks/>
          </p:cNvSpPr>
          <p:nvPr/>
        </p:nvSpPr>
        <p:spPr>
          <a:xfrm>
            <a:off x="190392" y="832726"/>
            <a:ext cx="8811565" cy="520409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latin typeface="+mj-lt"/>
              </a:rPr>
              <a:t>Dispute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ysClr val="windowText" lastClr="00000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ysClr val="windowText" lastClr="000000"/>
                </a:solidFill>
                <a:effectLst/>
                <a:uLnTx/>
                <a:uFillTx/>
                <a:latin typeface="+mj-lt"/>
                <a:ea typeface="+mn-ea"/>
                <a:cs typeface="+mn-cs"/>
              </a:rPr>
              <a:t>Request for Remission (RFR) - Administrative Penalty on Non-Compliance</a:t>
            </a:r>
          </a:p>
          <a:p>
            <a:pPr marR="0" lvl="0" algn="l" defTabSz="914400" rtl="0" eaLnBrk="1" fontAlgn="auto" latinLnBrk="0" hangingPunct="1">
              <a:lnSpc>
                <a:spcPct val="100000"/>
              </a:lnSpc>
              <a:spcBef>
                <a:spcPts val="0"/>
              </a:spcBef>
              <a:spcAft>
                <a:spcPts val="0"/>
              </a:spcAft>
              <a:buClrTx/>
              <a:buSzTx/>
              <a:tabLst/>
              <a:defRPr/>
            </a:pPr>
            <a:endParaRPr kumimoji="0" lang="en-ZA" sz="1400" b="0" i="0" u="none" strike="noStrike" kern="1200" cap="none" spc="0" normalizeH="0" baseline="0" noProof="0" dirty="0">
              <a:ln>
                <a:noFill/>
              </a:ln>
              <a:solidFill>
                <a:srgbClr val="00000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mj-lt"/>
                <a:ea typeface="+mn-ea"/>
                <a:cs typeface="+mn-cs"/>
              </a:rPr>
              <a:t>Notice of Objection (NOO)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00000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mj-lt"/>
                <a:ea typeface="+mn-ea"/>
                <a:cs typeface="+mn-cs"/>
              </a:rPr>
              <a:t>Notice of Appeal (NOA)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latin typeface="+mj-lt"/>
              </a:rPr>
              <a:t>R</a:t>
            </a:r>
            <a:r>
              <a:rPr kumimoji="0" lang="en-ZA" sz="1400" b="1" i="0" u="none" strike="noStrike" kern="1200" cap="none" spc="0" normalizeH="0" baseline="0" noProof="0" dirty="0" err="1">
                <a:ln>
                  <a:noFill/>
                </a:ln>
                <a:solidFill>
                  <a:schemeClr val="tx1"/>
                </a:solidFill>
                <a:effectLst/>
                <a:uLnTx/>
                <a:uFillTx/>
                <a:latin typeface="+mj-lt"/>
                <a:ea typeface="+mn-ea"/>
                <a:cs typeface="+mn-cs"/>
              </a:rPr>
              <a:t>emedies</a:t>
            </a:r>
            <a:r>
              <a:rPr kumimoji="0" lang="en-ZA" sz="1400" b="1" i="0" u="none" strike="noStrike" kern="1200" cap="none" spc="0" normalizeH="0" baseline="0" noProof="0" dirty="0">
                <a:ln>
                  <a:noFill/>
                </a:ln>
                <a:solidFill>
                  <a:schemeClr val="tx1"/>
                </a:solidFill>
                <a:effectLst/>
                <a:uLnTx/>
                <a:uFillTx/>
                <a:latin typeface="+mj-lt"/>
                <a:ea typeface="+mn-ea"/>
                <a:cs typeface="+mn-cs"/>
              </a:rPr>
              <a:t> available within the dispute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206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mj-lt"/>
                <a:ea typeface="+mn-ea"/>
                <a:cs typeface="+mn-cs"/>
              </a:rPr>
              <a:t>Request for Reasons for Assessment in terms of Rule 6 of the Tax Court Rules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400" b="1" i="0" u="none" strike="noStrike" kern="1200" cap="none" spc="0" normalizeH="0" baseline="0" noProof="0" dirty="0">
              <a:ln>
                <a:noFill/>
              </a:ln>
              <a:solidFill>
                <a:srgbClr val="00206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mj-lt"/>
                <a:ea typeface="+mn-ea"/>
                <a:cs typeface="+mn-cs"/>
              </a:rPr>
              <a:t>Suspension of payment </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000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mj-lt"/>
              </a:rPr>
              <a:t>Alternative Dispute Resolution Process to settle the dispute</a:t>
            </a:r>
            <a:endParaRPr kumimoji="0" lang="en-GB" sz="1400" b="0" i="0" u="none" strike="noStrike" kern="1200" cap="none" spc="0" normalizeH="0" baseline="0" noProof="0" dirty="0">
              <a:ln>
                <a:noFill/>
              </a:ln>
              <a:solidFill>
                <a:srgbClr val="000000"/>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13849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4" name="Text Placeholder 6">
            <a:extLst>
              <a:ext uri="{FF2B5EF4-FFF2-40B4-BE49-F238E27FC236}">
                <a16:creationId xmlns:a16="http://schemas.microsoft.com/office/drawing/2014/main" id="{20CE37CE-D4FA-B276-6CBB-BADEBC97C9EA}"/>
              </a:ext>
            </a:extLst>
          </p:cNvPr>
          <p:cNvSpPr txBox="1">
            <a:spLocks/>
          </p:cNvSpPr>
          <p:nvPr/>
        </p:nvSpPr>
        <p:spPr>
          <a:xfrm>
            <a:off x="341312" y="818903"/>
            <a:ext cx="8303826" cy="5131294"/>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1"/>
                </a:solidFill>
                <a:effectLst/>
                <a:uLnTx/>
                <a:uFillTx/>
                <a:latin typeface="Calibri"/>
                <a:ea typeface="+mn-ea"/>
                <a:cs typeface="+mn-cs"/>
              </a:rPr>
              <a:t>Request for Reasons</a:t>
            </a:r>
          </a:p>
        </p:txBody>
      </p:sp>
      <p:graphicFrame>
        <p:nvGraphicFramePr>
          <p:cNvPr id="9" name="Diagram 8">
            <a:extLst>
              <a:ext uri="{FF2B5EF4-FFF2-40B4-BE49-F238E27FC236}">
                <a16:creationId xmlns:a16="http://schemas.microsoft.com/office/drawing/2014/main" id="{9125A444-920E-562B-5F74-B4677B9FDF52}"/>
              </a:ext>
            </a:extLst>
          </p:cNvPr>
          <p:cNvGraphicFramePr/>
          <p:nvPr>
            <p:extLst>
              <p:ext uri="{D42A27DB-BD31-4B8C-83A1-F6EECF244321}">
                <p14:modId xmlns:p14="http://schemas.microsoft.com/office/powerpoint/2010/main" val="1963468969"/>
              </p:ext>
            </p:extLst>
          </p:nvPr>
        </p:nvGraphicFramePr>
        <p:xfrm>
          <a:off x="225857" y="1749531"/>
          <a:ext cx="8225913" cy="429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Right 9">
            <a:extLst>
              <a:ext uri="{FF2B5EF4-FFF2-40B4-BE49-F238E27FC236}">
                <a16:creationId xmlns:a16="http://schemas.microsoft.com/office/drawing/2014/main" id="{38F832C9-77AE-1849-524F-8EC1D6376041}"/>
              </a:ext>
            </a:extLst>
          </p:cNvPr>
          <p:cNvSpPr/>
          <p:nvPr/>
        </p:nvSpPr>
        <p:spPr>
          <a:xfrm>
            <a:off x="4264354" y="3235569"/>
            <a:ext cx="379828" cy="193431"/>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914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C8F78EB2-E825-910C-FA1D-710A9ED7EAC7}"/>
              </a:ext>
            </a:extLst>
          </p:cNvPr>
          <p:cNvSpPr txBox="1">
            <a:spLocks/>
          </p:cNvSpPr>
          <p:nvPr/>
        </p:nvSpPr>
        <p:spPr>
          <a:xfrm>
            <a:off x="386556" y="870586"/>
            <a:ext cx="8370887" cy="4939274"/>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j-lt"/>
                <a:ea typeface="+mn-ea"/>
                <a:cs typeface="+mn-cs"/>
              </a:rPr>
              <a:t>How should I request reasons?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ysClr val="windowText" lastClr="000000"/>
              </a:solidFill>
              <a:effectLst/>
              <a:uLnTx/>
              <a:uFillTx/>
              <a:latin typeface="+mj-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mj-lt"/>
                <a:ea typeface="+mn-ea"/>
                <a:cs typeface="+mn-cs"/>
              </a:rPr>
              <a:t>A request for reasons must: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ysClr val="windowText" lastClr="000000"/>
              </a:solidFill>
              <a:effectLst/>
              <a:uLnTx/>
              <a:uFillTx/>
              <a:latin typeface="+mj-lt"/>
              <a:ea typeface="+mn-ea"/>
              <a:cs typeface="+mn-cs"/>
            </a:endParaRPr>
          </a:p>
          <a:p>
            <a:pPr marL="742950" lvl="1" indent="-285750" fontAlgn="base">
              <a:lnSpc>
                <a:spcPct val="150000"/>
              </a:lnSpc>
              <a:spcBef>
                <a:spcPts val="0"/>
              </a:spcBef>
              <a:buFont typeface="Arial" panose="020B0604020202020204" pitchFamily="34" charset="0"/>
              <a:buChar char="•"/>
            </a:pP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Be made in the prescribed form and manner;</a:t>
            </a:r>
          </a:p>
          <a:p>
            <a:pPr marL="742950" lvl="1" indent="-285750" fontAlgn="base">
              <a:lnSpc>
                <a:spcPct val="150000"/>
              </a:lnSpc>
              <a:spcBef>
                <a:spcPts val="0"/>
              </a:spcBef>
              <a:buFont typeface="Arial" panose="020B0604020202020204" pitchFamily="34" charset="0"/>
              <a:buChar char="•"/>
            </a:pP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Be submitted  to SARS within </a:t>
            </a:r>
            <a:r>
              <a:rPr kumimoji="0" lang="en-GB" sz="1400" b="1" i="0" u="none" strike="noStrike" kern="1200" cap="none" spc="0" normalizeH="0" baseline="0" noProof="0" dirty="0">
                <a:ln>
                  <a:noFill/>
                </a:ln>
                <a:solidFill>
                  <a:schemeClr val="tx1"/>
                </a:solidFill>
                <a:effectLst/>
                <a:uLnTx/>
                <a:uFillTx/>
                <a:latin typeface="+mj-lt"/>
                <a:ea typeface="+mn-ea"/>
                <a:cs typeface="+mn-cs"/>
              </a:rPr>
              <a:t>30 business days </a:t>
            </a: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from the date of assessment. </a:t>
            </a:r>
          </a:p>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mj-lt"/>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mj-lt"/>
                <a:ea typeface="+mn-ea"/>
                <a:cs typeface="+mn-cs"/>
              </a:rPr>
              <a:t>Can be request</a:t>
            </a:r>
            <a:r>
              <a:rPr lang="en-GB" sz="1400" b="1" dirty="0">
                <a:solidFill>
                  <a:sysClr val="windowText" lastClr="000000"/>
                </a:solidFill>
                <a:latin typeface="+mj-lt"/>
              </a:rPr>
              <a:t>ed</a:t>
            </a:r>
            <a:r>
              <a:rPr kumimoji="0" lang="en-GB" sz="1400" b="1" i="0" u="none" strike="noStrike" kern="1200" cap="none" spc="0" normalizeH="0" baseline="0" noProof="0" dirty="0">
                <a:ln>
                  <a:noFill/>
                </a:ln>
                <a:solidFill>
                  <a:sysClr val="windowText" lastClr="000000"/>
                </a:solidFill>
                <a:effectLst/>
                <a:uLnTx/>
                <a:uFillTx/>
                <a:latin typeface="+mj-lt"/>
                <a:ea typeface="+mn-ea"/>
                <a:cs typeface="+mn-cs"/>
              </a:rPr>
              <a:t> via: </a:t>
            </a:r>
            <a:endParaRPr kumimoji="0" lang="en-GB" sz="1400" b="0" i="0" u="none" strike="noStrike" kern="1200" cap="none" spc="0" normalizeH="0" baseline="0" noProof="0" dirty="0">
              <a:ln>
                <a:noFill/>
              </a:ln>
              <a:solidFill>
                <a:sysClr val="windowText" lastClr="000000"/>
              </a:solidFill>
              <a:effectLst/>
              <a:uLnTx/>
              <a:uFillTx/>
              <a:latin typeface="+mj-lt"/>
              <a:ea typeface="+mn-ea"/>
              <a:cs typeface="+mn-cs"/>
            </a:endParaRPr>
          </a:p>
          <a:p>
            <a:pPr marL="742950" lvl="1" indent="-285750" fontAlgn="base">
              <a:lnSpc>
                <a:spcPct val="160000"/>
              </a:lnSpc>
              <a:spcBef>
                <a:spcPts val="0"/>
              </a:spcBef>
              <a:buFont typeface="Arial" panose="020B0604020202020204" pitchFamily="34" charset="0"/>
              <a:buChar char="•"/>
            </a:pP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eFiling </a:t>
            </a:r>
          </a:p>
          <a:p>
            <a:pPr marL="742950" lvl="1" indent="-285750" fontAlgn="base">
              <a:lnSpc>
                <a:spcPct val="160000"/>
              </a:lnSpc>
              <a:spcBef>
                <a:spcPts val="0"/>
              </a:spcBef>
              <a:buFont typeface="Arial" panose="020B0604020202020204" pitchFamily="34" charset="0"/>
              <a:buChar char="•"/>
            </a:pP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SARS Branch (by appointment only </a:t>
            </a:r>
            <a:r>
              <a:rPr lang="en-US" sz="1400" b="0" i="0" u="none" strike="noStrike" kern="1200" dirty="0">
                <a:solidFill>
                  <a:srgbClr val="333333"/>
                </a:solidFill>
                <a:effectLst/>
                <a:latin typeface="+mj-lt"/>
                <a:hlinkClick r:id="rId3"/>
              </a:rPr>
              <a:t>click here to make an appointment</a:t>
            </a:r>
            <a:r>
              <a:rPr lang="en-US" sz="1400" b="0" i="0" kern="1200" dirty="0">
                <a:solidFill>
                  <a:srgbClr val="333333"/>
                </a:solidFill>
                <a:effectLst/>
                <a:latin typeface="+mj-lt"/>
              </a:rPr>
              <a:t>)</a:t>
            </a: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  for Personal Income Tax (PIT), Company Income Tax (CIT), Value-Added Tax (VAT) and Pay-As-You-Earn (PAYE).</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ysClr val="windowText" lastClr="000000"/>
              </a:solidFill>
              <a:effectLst/>
              <a:uLnTx/>
              <a:uFillTx/>
              <a:latin typeface="+mj-lt"/>
              <a:ea typeface="+mn-ea"/>
              <a:cs typeface="+mn-cs"/>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mj-lt"/>
                <a:ea typeface="+mn-ea"/>
                <a:cs typeface="+mn-cs"/>
              </a:rPr>
              <a:t>Once it is confirmed that a valid Request for Reasons for assessment items has been submitted, the period within which an objection must be lodged will automatically be extended by the period permitted by the Dispute Resolution Rules.</a:t>
            </a:r>
            <a:endParaRPr kumimoji="0" lang="en-ZA" sz="1400" b="0" i="0" u="none" strike="noStrike" kern="1200" cap="none" spc="0" normalizeH="0" baseline="0" noProof="0" dirty="0">
              <a:ln>
                <a:noFill/>
              </a:ln>
              <a:solidFill>
                <a:sysClr val="windowText" lastClr="000000"/>
              </a:solidFill>
              <a:effectLst/>
              <a:uLnTx/>
              <a:uFillTx/>
              <a:latin typeface="+mj-lt"/>
              <a:ea typeface="+mn-ea"/>
              <a:cs typeface="+mn-cs"/>
            </a:endParaRPr>
          </a:p>
        </p:txBody>
      </p:sp>
    </p:spTree>
    <p:extLst>
      <p:ext uri="{BB962C8B-B14F-4D97-AF65-F5344CB8AC3E}">
        <p14:creationId xmlns:p14="http://schemas.microsoft.com/office/powerpoint/2010/main" val="84624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8761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US" sz="3200" dirty="0">
                <a:latin typeface="+mn-lt"/>
              </a:rPr>
              <a:t>Dispute Types</a:t>
            </a:r>
            <a:endParaRPr lang="en-ZA" sz="3200" b="1" i="0" u="none" strike="noStrike" kern="1200" cap="none" spc="0" normalizeH="0" baseline="0" noProof="0" dirty="0">
              <a:ln>
                <a:noFill/>
              </a:ln>
              <a:solidFill>
                <a:prstClr val="white"/>
              </a:solidFill>
              <a:effectLst/>
              <a:uLnTx/>
              <a:uFillTx/>
              <a:latin typeface="+mn-lt"/>
              <a:cs typeface="Arial" panose="020B0604020202020204"/>
            </a:endParaRPr>
          </a:p>
        </p:txBody>
      </p:sp>
      <p:sp>
        <p:nvSpPr>
          <p:cNvPr id="4" name="Text Placeholder 3">
            <a:extLst>
              <a:ext uri="{FF2B5EF4-FFF2-40B4-BE49-F238E27FC236}">
                <a16:creationId xmlns:a16="http://schemas.microsoft.com/office/drawing/2014/main" id="{B98B5984-4955-E2A7-1CBE-7939A2559154}"/>
              </a:ext>
            </a:extLst>
          </p:cNvPr>
          <p:cNvSpPr txBox="1">
            <a:spLocks/>
          </p:cNvSpPr>
          <p:nvPr/>
        </p:nvSpPr>
        <p:spPr>
          <a:xfrm>
            <a:off x="386556" y="959363"/>
            <a:ext cx="8370887" cy="508633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ysClr val="windowText" lastClr="000000"/>
              </a:solidFill>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78E12730-5D59-2A9B-AB08-5B587AD37B8A}"/>
              </a:ext>
            </a:extLst>
          </p:cNvPr>
          <p:cNvGraphicFramePr/>
          <p:nvPr>
            <p:extLst>
              <p:ext uri="{D42A27DB-BD31-4B8C-83A1-F6EECF244321}">
                <p14:modId xmlns:p14="http://schemas.microsoft.com/office/powerpoint/2010/main" val="2694931518"/>
              </p:ext>
            </p:extLst>
          </p:nvPr>
        </p:nvGraphicFramePr>
        <p:xfrm>
          <a:off x="393895" y="812308"/>
          <a:ext cx="8285872" cy="477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DBC7CEB-940F-2F2D-3BD4-57683DB9E9B2}"/>
              </a:ext>
            </a:extLst>
          </p:cNvPr>
          <p:cNvSpPr txBox="1"/>
          <p:nvPr/>
        </p:nvSpPr>
        <p:spPr>
          <a:xfrm>
            <a:off x="393895" y="5667804"/>
            <a:ext cx="8363548" cy="461665"/>
          </a:xfrm>
          <a:prstGeom prst="rect">
            <a:avLst/>
          </a:prstGeom>
          <a:noFill/>
          <a:ln w="28575">
            <a:solidFill>
              <a:srgbClr val="00B0F0"/>
            </a:solidFill>
          </a:ln>
        </p:spPr>
        <p:txBody>
          <a:bodyPr wrap="square">
            <a:spAutoFit/>
          </a:bodyPr>
          <a:lstStyle/>
          <a:p>
            <a:r>
              <a:rPr lang="en-GB" sz="1200" b="1" dirty="0">
                <a:latin typeface="+mj-lt"/>
              </a:rPr>
              <a:t>Note: </a:t>
            </a:r>
            <a:r>
              <a:rPr lang="en-GB" sz="1200" dirty="0">
                <a:latin typeface="+mj-lt"/>
              </a:rPr>
              <a:t>Where the Request for Reasons process is used for any other reason than specified above, the Request for Reasons will be declined.</a:t>
            </a:r>
            <a:endParaRPr lang="en-ZA" sz="1200" dirty="0">
              <a:latin typeface="+mj-lt"/>
            </a:endParaRPr>
          </a:p>
        </p:txBody>
      </p:sp>
    </p:spTree>
    <p:extLst>
      <p:ext uri="{BB962C8B-B14F-4D97-AF65-F5344CB8AC3E}">
        <p14:creationId xmlns:p14="http://schemas.microsoft.com/office/powerpoint/2010/main" val="3405549073"/>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7F985AA1-69B2-47E2-A6B2-599317538862}"/>
</file>

<file path=customXml/itemProps3.xml><?xml version="1.0" encoding="utf-8"?>
<ds:datastoreItem xmlns:ds="http://schemas.openxmlformats.org/officeDocument/2006/customXml" ds:itemID="{76A6FB1A-60FB-48D3-9433-0EC83991451A}">
  <ds:schemaRefs>
    <ds:schemaRef ds:uri="http://schemas.microsoft.com/office/2006/documentManagement/types"/>
    <ds:schemaRef ds:uri="http://www.w3.org/XML/1998/namespace"/>
    <ds:schemaRef ds:uri="http://schemas.microsoft.com/office/2006/metadata/properties"/>
    <ds:schemaRef ds:uri="http://schemas.microsoft.com/sharepoint/v3"/>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 ds:uri="306ea2f8-baf3-435e-8c47-53a3895015a3"/>
    <ds:schemaRef ds:uri="0b982d86-a47b-48b2-aad7-81789d529a9c"/>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4929</TotalTime>
  <Words>3328</Words>
  <Application>Microsoft Office PowerPoint</Application>
  <PresentationFormat>On-screen Show (4:3)</PresentationFormat>
  <Paragraphs>291</Paragraphs>
  <Slides>39</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Courier New</vt:lpstr>
      <vt:lpstr>Wingdings</vt:lpstr>
      <vt:lpstr>Corporate Identity presentation_MANCO_2017 v1.3 SR</vt:lpstr>
      <vt:lpstr>Corporate Identity presentation_MANCO_2017 v1.3 SR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Rudolph Masiya</cp:lastModifiedBy>
  <cp:revision>351</cp:revision>
  <cp:lastPrinted>2019-07-22T09:05:08Z</cp:lastPrinted>
  <dcterms:created xsi:type="dcterms:W3CDTF">2017-08-25T14:16:48Z</dcterms:created>
  <dcterms:modified xsi:type="dcterms:W3CDTF">2024-06-11T08:01:24Z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