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6" r:id="rId5"/>
  </p:sldMasterIdLst>
  <p:notesMasterIdLst>
    <p:notesMasterId r:id="rId28"/>
  </p:notesMasterIdLst>
  <p:sldIdLst>
    <p:sldId id="256" r:id="rId6"/>
    <p:sldId id="278" r:id="rId7"/>
    <p:sldId id="287" r:id="rId8"/>
    <p:sldId id="345" r:id="rId9"/>
    <p:sldId id="346" r:id="rId10"/>
    <p:sldId id="360" r:id="rId11"/>
    <p:sldId id="361" r:id="rId12"/>
    <p:sldId id="362" r:id="rId13"/>
    <p:sldId id="363" r:id="rId14"/>
    <p:sldId id="347" r:id="rId15"/>
    <p:sldId id="349" r:id="rId16"/>
    <p:sldId id="350" r:id="rId17"/>
    <p:sldId id="351" r:id="rId18"/>
    <p:sldId id="352" r:id="rId19"/>
    <p:sldId id="353" r:id="rId20"/>
    <p:sldId id="354" r:id="rId21"/>
    <p:sldId id="355" r:id="rId22"/>
    <p:sldId id="356" r:id="rId23"/>
    <p:sldId id="357" r:id="rId24"/>
    <p:sldId id="358" r:id="rId25"/>
    <p:sldId id="359" r:id="rId26"/>
    <p:sldId id="284" r:id="rId27"/>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6BB06-C4B4-0E25-D4F9-F35C5C7F5554}" v="3" dt="2024-07-07T13:05:43.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82"/>
    <p:restoredTop sz="92462" autoAdjust="0"/>
  </p:normalViewPr>
  <p:slideViewPr>
    <p:cSldViewPr snapToGrid="0" snapToObjects="1">
      <p:cViewPr varScale="1">
        <p:scale>
          <a:sx n="95" d="100"/>
          <a:sy n="95" d="100"/>
        </p:scale>
        <p:origin x="102" y="156"/>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juan Wang" userId="S::lwang@sars.gov.za::72bde0fe-78f8-4df1-a3d3-4698d2d28f19" providerId="AD" clId="Web-{4346BB06-C4B4-0E25-D4F9-F35C5C7F5554}"/>
    <pc:docChg chg="modSld">
      <pc:chgData name="Lijuan Wang" userId="S::lwang@sars.gov.za::72bde0fe-78f8-4df1-a3d3-4698d2d28f19" providerId="AD" clId="Web-{4346BB06-C4B4-0E25-D4F9-F35C5C7F5554}" dt="2024-07-07T13:05:43.792" v="2" actId="20577"/>
      <pc:docMkLst>
        <pc:docMk/>
      </pc:docMkLst>
      <pc:sldChg chg="modSp">
        <pc:chgData name="Lijuan Wang" userId="S::lwang@sars.gov.za::72bde0fe-78f8-4df1-a3d3-4698d2d28f19" providerId="AD" clId="Web-{4346BB06-C4B4-0E25-D4F9-F35C5C7F5554}" dt="2024-07-07T13:05:43.792" v="2" actId="20577"/>
        <pc:sldMkLst>
          <pc:docMk/>
          <pc:sldMk cId="1695323107" sldId="361"/>
        </pc:sldMkLst>
        <pc:spChg chg="mod">
          <ac:chgData name="Lijuan Wang" userId="S::lwang@sars.gov.za::72bde0fe-78f8-4df1-a3d3-4698d2d28f19" providerId="AD" clId="Web-{4346BB06-C4B4-0E25-D4F9-F35C5C7F5554}" dt="2024-07-07T13:05:43.792" v="2" actId="20577"/>
          <ac:spMkLst>
            <pc:docMk/>
            <pc:sldMk cId="1695323107" sldId="361"/>
            <ac:spMk id="4" creationId="{CEB23C26-6F7A-3BFB-E038-64D3CB0397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7/7/2024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a:t>
            </a:fld>
            <a:endParaRPr lang="en-US" dirty="0"/>
          </a:p>
        </p:txBody>
      </p:sp>
    </p:spTree>
    <p:extLst>
      <p:ext uri="{BB962C8B-B14F-4D97-AF65-F5344CB8AC3E}">
        <p14:creationId xmlns:p14="http://schemas.microsoft.com/office/powerpoint/2010/main" val="3479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11</a:t>
            </a:fld>
            <a:endParaRPr lang="en-US" dirty="0"/>
          </a:p>
        </p:txBody>
      </p:sp>
    </p:spTree>
    <p:extLst>
      <p:ext uri="{BB962C8B-B14F-4D97-AF65-F5344CB8AC3E}">
        <p14:creationId xmlns:p14="http://schemas.microsoft.com/office/powerpoint/2010/main" val="195042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12</a:t>
            </a:fld>
            <a:endParaRPr lang="en-US" dirty="0"/>
          </a:p>
        </p:txBody>
      </p:sp>
    </p:spTree>
    <p:extLst>
      <p:ext uri="{BB962C8B-B14F-4D97-AF65-F5344CB8AC3E}">
        <p14:creationId xmlns:p14="http://schemas.microsoft.com/office/powerpoint/2010/main" val="383673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161998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14</a:t>
            </a:fld>
            <a:endParaRPr lang="en-US" dirty="0"/>
          </a:p>
        </p:txBody>
      </p:sp>
    </p:spTree>
    <p:extLst>
      <p:ext uri="{BB962C8B-B14F-4D97-AF65-F5344CB8AC3E}">
        <p14:creationId xmlns:p14="http://schemas.microsoft.com/office/powerpoint/2010/main" val="340677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15</a:t>
            </a:fld>
            <a:endParaRPr lang="en-US" dirty="0"/>
          </a:p>
        </p:txBody>
      </p:sp>
    </p:spTree>
    <p:extLst>
      <p:ext uri="{BB962C8B-B14F-4D97-AF65-F5344CB8AC3E}">
        <p14:creationId xmlns:p14="http://schemas.microsoft.com/office/powerpoint/2010/main" val="419576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16</a:t>
            </a:fld>
            <a:endParaRPr lang="en-US" dirty="0"/>
          </a:p>
        </p:txBody>
      </p:sp>
    </p:spTree>
    <p:extLst>
      <p:ext uri="{BB962C8B-B14F-4D97-AF65-F5344CB8AC3E}">
        <p14:creationId xmlns:p14="http://schemas.microsoft.com/office/powerpoint/2010/main" val="17475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17</a:t>
            </a:fld>
            <a:endParaRPr lang="en-US" dirty="0"/>
          </a:p>
        </p:txBody>
      </p:sp>
    </p:spTree>
    <p:extLst>
      <p:ext uri="{BB962C8B-B14F-4D97-AF65-F5344CB8AC3E}">
        <p14:creationId xmlns:p14="http://schemas.microsoft.com/office/powerpoint/2010/main" val="181495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18</a:t>
            </a:fld>
            <a:endParaRPr lang="en-US" dirty="0"/>
          </a:p>
        </p:txBody>
      </p:sp>
    </p:spTree>
    <p:extLst>
      <p:ext uri="{BB962C8B-B14F-4D97-AF65-F5344CB8AC3E}">
        <p14:creationId xmlns:p14="http://schemas.microsoft.com/office/powerpoint/2010/main" val="100080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19</a:t>
            </a:fld>
            <a:endParaRPr lang="en-US" dirty="0"/>
          </a:p>
        </p:txBody>
      </p:sp>
    </p:spTree>
    <p:extLst>
      <p:ext uri="{BB962C8B-B14F-4D97-AF65-F5344CB8AC3E}">
        <p14:creationId xmlns:p14="http://schemas.microsoft.com/office/powerpoint/2010/main" val="295438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20</a:t>
            </a:fld>
            <a:endParaRPr lang="en-US" dirty="0"/>
          </a:p>
        </p:txBody>
      </p:sp>
    </p:spTree>
    <p:extLst>
      <p:ext uri="{BB962C8B-B14F-4D97-AF65-F5344CB8AC3E}">
        <p14:creationId xmlns:p14="http://schemas.microsoft.com/office/powerpoint/2010/main" val="261214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a:t>
            </a:fld>
            <a:endParaRPr lang="en-US" dirty="0"/>
          </a:p>
        </p:txBody>
      </p:sp>
    </p:spTree>
    <p:extLst>
      <p:ext uri="{BB962C8B-B14F-4D97-AF65-F5344CB8AC3E}">
        <p14:creationId xmlns:p14="http://schemas.microsoft.com/office/powerpoint/2010/main" val="337561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21</a:t>
            </a:fld>
            <a:endParaRPr lang="en-US" dirty="0"/>
          </a:p>
        </p:txBody>
      </p:sp>
    </p:spTree>
    <p:extLst>
      <p:ext uri="{BB962C8B-B14F-4D97-AF65-F5344CB8AC3E}">
        <p14:creationId xmlns:p14="http://schemas.microsoft.com/office/powerpoint/2010/main" val="209774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4</a:t>
            </a:fld>
            <a:endParaRPr lang="en-US" dirty="0"/>
          </a:p>
        </p:txBody>
      </p:sp>
    </p:spTree>
    <p:extLst>
      <p:ext uri="{BB962C8B-B14F-4D97-AF65-F5344CB8AC3E}">
        <p14:creationId xmlns:p14="http://schemas.microsoft.com/office/powerpoint/2010/main" val="104651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5</a:t>
            </a:fld>
            <a:endParaRPr lang="en-US" dirty="0"/>
          </a:p>
        </p:txBody>
      </p:sp>
    </p:spTree>
    <p:extLst>
      <p:ext uri="{BB962C8B-B14F-4D97-AF65-F5344CB8AC3E}">
        <p14:creationId xmlns:p14="http://schemas.microsoft.com/office/powerpoint/2010/main" val="198213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6</a:t>
            </a:fld>
            <a:endParaRPr lang="en-US" dirty="0"/>
          </a:p>
        </p:txBody>
      </p:sp>
    </p:spTree>
    <p:extLst>
      <p:ext uri="{BB962C8B-B14F-4D97-AF65-F5344CB8AC3E}">
        <p14:creationId xmlns:p14="http://schemas.microsoft.com/office/powerpoint/2010/main" val="423247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7</a:t>
            </a:fld>
            <a:endParaRPr lang="en-US" dirty="0"/>
          </a:p>
        </p:txBody>
      </p:sp>
    </p:spTree>
    <p:extLst>
      <p:ext uri="{BB962C8B-B14F-4D97-AF65-F5344CB8AC3E}">
        <p14:creationId xmlns:p14="http://schemas.microsoft.com/office/powerpoint/2010/main" val="181751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8</a:t>
            </a:fld>
            <a:endParaRPr lang="en-US" dirty="0"/>
          </a:p>
        </p:txBody>
      </p:sp>
    </p:spTree>
    <p:extLst>
      <p:ext uri="{BB962C8B-B14F-4D97-AF65-F5344CB8AC3E}">
        <p14:creationId xmlns:p14="http://schemas.microsoft.com/office/powerpoint/2010/main" val="352422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9</a:t>
            </a:fld>
            <a:endParaRPr lang="en-US" dirty="0"/>
          </a:p>
        </p:txBody>
      </p:sp>
    </p:spTree>
    <p:extLst>
      <p:ext uri="{BB962C8B-B14F-4D97-AF65-F5344CB8AC3E}">
        <p14:creationId xmlns:p14="http://schemas.microsoft.com/office/powerpoint/2010/main" val="24017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10</a:t>
            </a:fld>
            <a:endParaRPr lang="en-US" dirty="0"/>
          </a:p>
        </p:txBody>
      </p:sp>
    </p:spTree>
    <p:extLst>
      <p:ext uri="{BB962C8B-B14F-4D97-AF65-F5344CB8AC3E}">
        <p14:creationId xmlns:p14="http://schemas.microsoft.com/office/powerpoint/2010/main" val="4250964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74909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76122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52396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09145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02092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13509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98730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353771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29032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27864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7/7/2024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92550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28889591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ars.gov.za/gen-elec-18-g01-how-to-register-for-efiling-and-manage-your-user-profile-external-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rs.gov.za/client-segments/registered-representatives/who-is-a-registered-representativ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www.sars.gov.za/client-segments/relevant-material-or-supporting-docum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rs.gov.za/gen-gen-51-g01-sars-online-query-system-external-gui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63589" y="914500"/>
            <a:ext cx="8411478" cy="5523920"/>
          </a:xfrm>
        </p:spPr>
        <p:txBody>
          <a:bodyPr vert="horz" lIns="91440" tIns="45720" rIns="91440" bIns="45720" rtlCol="0" anchor="t">
            <a:noAutofit/>
          </a:bodyPr>
          <a:lstStyle/>
          <a:p>
            <a:pPr algn="just">
              <a:lnSpc>
                <a:spcPct val="150000"/>
              </a:lnSpc>
            </a:pPr>
            <a:r>
              <a:rPr lang="en-US" sz="1600" dirty="0">
                <a:solidFill>
                  <a:schemeClr val="tx1">
                    <a:lumMod val="95000"/>
                    <a:lumOff val="5000"/>
                  </a:schemeClr>
                </a:solidFill>
                <a:latin typeface="Arial"/>
                <a:cs typeface="Arial"/>
              </a:rPr>
              <a:t>Examples of Registered Representatives are as follows: </a:t>
            </a:r>
            <a:endParaRPr lang="en-US" sz="1600" dirty="0">
              <a:solidFill>
                <a:schemeClr val="tx1">
                  <a:lumMod val="95000"/>
                  <a:lumOff val="5000"/>
                </a:schemeClr>
              </a:solidFill>
              <a:cs typeface="Arial"/>
            </a:endParaRP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Treasurer,</a:t>
            </a: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Curator,</a:t>
            </a: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Liquidator/ Executor/ Administrator (Estates)​,</a:t>
            </a:r>
            <a:endParaRPr lang="en-US" sz="1600" dirty="0">
              <a:solidFill>
                <a:schemeClr val="tx1">
                  <a:lumMod val="95000"/>
                  <a:lumOff val="5000"/>
                </a:schemeClr>
              </a:solidFill>
              <a:cs typeface="Arial"/>
            </a:endParaRP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Main Partner, </a:t>
            </a: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Main Trustee,</a:t>
            </a: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Public Officer,</a:t>
            </a: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Member of a Close Corporation,</a:t>
            </a:r>
          </a:p>
          <a:p>
            <a:pPr marL="285750" indent="-285750" algn="just">
              <a:lnSpc>
                <a:spcPct val="150000"/>
              </a:lnSpc>
              <a:buFont typeface="Arial,Sans-Serif" panose="020B0604020202020204" pitchFamily="34" charset="0"/>
              <a:buChar char="•"/>
            </a:pPr>
            <a:r>
              <a:rPr lang="en-US" sz="1600" dirty="0">
                <a:solidFill>
                  <a:schemeClr val="tx1">
                    <a:lumMod val="95000"/>
                    <a:lumOff val="5000"/>
                  </a:schemeClr>
                </a:solidFill>
                <a:latin typeface="Arial"/>
                <a:cs typeface="Arial"/>
              </a:rPr>
              <a:t>Parent/Guardian (Guardian includes an appointed administrator acting on behalf of a legally incapacitated individual or appointed administrator acting on behalf of an individual in extended absence (Imprisoned or Overseas)) or</a:t>
            </a:r>
            <a:endParaRPr lang="en-US" dirty="0">
              <a:solidFill>
                <a:schemeClr val="tx1">
                  <a:lumMod val="95000"/>
                  <a:lumOff val="5000"/>
                </a:schemeClr>
              </a:solidFill>
              <a:cs typeface="Arial" charset="0"/>
            </a:endParaRPr>
          </a:p>
          <a:p>
            <a:pPr marL="285750" indent="-285750" algn="just">
              <a:lnSpc>
                <a:spcPct val="150000"/>
              </a:lnSpc>
              <a:buFont typeface="Arial" panose="020B0604020202020204" pitchFamily="34" charset="0"/>
              <a:buChar char="•"/>
            </a:pPr>
            <a:r>
              <a:rPr lang="en-US" sz="1600" dirty="0">
                <a:solidFill>
                  <a:schemeClr val="tx1">
                    <a:lumMod val="95000"/>
                    <a:lumOff val="5000"/>
                  </a:schemeClr>
                </a:solidFill>
                <a:latin typeface="Arial"/>
                <a:cs typeface="Arial"/>
              </a:rPr>
              <a:t>Accounting Officer.</a:t>
            </a:r>
          </a:p>
          <a:p>
            <a:pPr marL="285750" indent="-285750" algn="just">
              <a:lnSpc>
                <a:spcPct val="150000"/>
              </a:lnSpc>
              <a:buFont typeface="Arial,Sans-Serif" panose="020B0604020202020204" pitchFamily="34" charset="0"/>
              <a:buChar char="•"/>
            </a:pPr>
            <a:endParaRPr lang="en-US" sz="1600" dirty="0">
              <a:latin typeface="Arial"/>
              <a:cs typeface="Arial"/>
            </a:endParaRPr>
          </a:p>
          <a:p>
            <a:pPr marL="285750" indent="-285750" algn="just">
              <a:lnSpc>
                <a:spcPct val="200000"/>
              </a:lnSpc>
              <a:buFont typeface="Arial" panose="020B0604020202020204" pitchFamily="34" charset="0"/>
              <a:buChar char="•"/>
            </a:pPr>
            <a:endParaRPr lang="en-US" dirty="0">
              <a:cs typeface="Arial" charset="0"/>
            </a:endParaRPr>
          </a:p>
          <a:p>
            <a:pPr marL="285750" indent="-285750">
              <a:lnSpc>
                <a:spcPct val="150000"/>
              </a:lnSpc>
              <a:buFont typeface="Wingdings" panose="05000000000000000000" pitchFamily="2" charset="2"/>
              <a:buChar char="§"/>
            </a:pPr>
            <a:endParaRPr lang="en-US" dirty="0">
              <a:cs typeface="Arial" charset="0"/>
            </a:endParaRPr>
          </a:p>
          <a:p>
            <a:pPr marL="285750" indent="-285750">
              <a:buFont typeface="Wingdings" panose="05000000000000000000" pitchFamily="2" charset="2"/>
              <a:buChar char="§"/>
            </a:pPr>
            <a:endParaRPr lang="en-ZA" dirty="0">
              <a:cs typeface="Arial" charset="0"/>
            </a:endParaRPr>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a:cs typeface="Arial"/>
              </a:rPr>
              <a:t>Who may be the Registered Representative?</a:t>
            </a:r>
          </a:p>
        </p:txBody>
      </p:sp>
    </p:spTree>
    <p:extLst>
      <p:ext uri="{BB962C8B-B14F-4D97-AF65-F5344CB8AC3E}">
        <p14:creationId xmlns:p14="http://schemas.microsoft.com/office/powerpoint/2010/main" val="124685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41992" y="867066"/>
            <a:ext cx="8451811" cy="5123867"/>
          </a:xfrm>
        </p:spPr>
        <p:txBody>
          <a:bodyPr vert="horz" lIns="91440" tIns="45720" rIns="91440" bIns="45720" rtlCol="0" anchor="t">
            <a:normAutofit/>
          </a:bodyPr>
          <a:lstStyle/>
          <a:p>
            <a:pPr algn="just">
              <a:lnSpc>
                <a:spcPct val="200000"/>
              </a:lnSpc>
            </a:pPr>
            <a:r>
              <a:rPr lang="en-US" sz="1500" dirty="0">
                <a:solidFill>
                  <a:schemeClr val="tx1">
                    <a:lumMod val="95000"/>
                    <a:lumOff val="5000"/>
                  </a:schemeClr>
                </a:solidFill>
                <a:latin typeface="Arial"/>
                <a:cs typeface="Arial"/>
              </a:rPr>
              <a:t>If you are the appointed Registered Representative for an entity and approved by SARS, you must activate the status on eFiling in order to transact on behalf of your client.</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Select </a:t>
            </a:r>
            <a:r>
              <a:rPr lang="en-US" sz="1500" b="1" dirty="0">
                <a:solidFill>
                  <a:schemeClr val="tx1">
                    <a:lumMod val="95000"/>
                    <a:lumOff val="5000"/>
                  </a:schemeClr>
                </a:solidFill>
                <a:latin typeface="Arial"/>
                <a:cs typeface="Arial"/>
              </a:rPr>
              <a:t>&lt;Organisations &gt; </a:t>
            </a:r>
            <a:r>
              <a:rPr lang="en-US" sz="1500" dirty="0">
                <a:solidFill>
                  <a:schemeClr val="tx1">
                    <a:lumMod val="95000"/>
                    <a:lumOff val="5000"/>
                  </a:schemeClr>
                </a:solidFill>
                <a:latin typeface="Arial"/>
                <a:cs typeface="Arial"/>
              </a:rPr>
              <a:t>from the menu on the top.</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Select </a:t>
            </a:r>
            <a:r>
              <a:rPr lang="en-US" sz="1500" b="1" dirty="0">
                <a:solidFill>
                  <a:schemeClr val="tx1">
                    <a:lumMod val="95000"/>
                    <a:lumOff val="5000"/>
                  </a:schemeClr>
                </a:solidFill>
                <a:latin typeface="Arial"/>
                <a:cs typeface="Arial"/>
              </a:rPr>
              <a:t>&lt;SARS Registered Details&gt; </a:t>
            </a:r>
            <a:r>
              <a:rPr lang="en-US" sz="1500" dirty="0">
                <a:solidFill>
                  <a:schemeClr val="tx1">
                    <a:lumMod val="95000"/>
                    <a:lumOff val="5000"/>
                  </a:schemeClr>
                </a:solidFill>
                <a:latin typeface="Arial"/>
                <a:cs typeface="Arial"/>
              </a:rPr>
              <a:t>from the menu on the left</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Select </a:t>
            </a:r>
            <a:r>
              <a:rPr lang="en-US" sz="1500" b="1" dirty="0">
                <a:solidFill>
                  <a:schemeClr val="tx1">
                    <a:lumMod val="95000"/>
                    <a:lumOff val="5000"/>
                  </a:schemeClr>
                </a:solidFill>
                <a:latin typeface="Arial"/>
                <a:cs typeface="Arial"/>
              </a:rPr>
              <a:t>&lt;Activate Registered Representative&gt;</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Select the applicable option (i.e. Tax Practitioner or Registered Representative)</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Agree to the declaration confirming that you are the authorised representative for the taxpayer and click on </a:t>
            </a:r>
            <a:r>
              <a:rPr lang="en-US" sz="1500" b="1" dirty="0">
                <a:solidFill>
                  <a:schemeClr val="tx1">
                    <a:lumMod val="95000"/>
                    <a:lumOff val="5000"/>
                  </a:schemeClr>
                </a:solidFill>
                <a:latin typeface="Arial"/>
                <a:cs typeface="Arial"/>
              </a:rPr>
              <a:t>&lt;Continue&gt;</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Complete the applicable fields and select the representative capacity (e.g. accounting officer, curator, public officer, parent guardian, etc.)</a:t>
            </a:r>
          </a:p>
          <a:p>
            <a:pPr marL="285750" indent="-285750" algn="just">
              <a:lnSpc>
                <a:spcPct val="200000"/>
              </a:lnSpc>
              <a:buFont typeface="Arial" panose="020B0604020202020204" pitchFamily="34" charset="0"/>
              <a:buChar char="•"/>
            </a:pPr>
            <a:r>
              <a:rPr lang="en-US" sz="1500" dirty="0">
                <a:solidFill>
                  <a:schemeClr val="tx1">
                    <a:lumMod val="95000"/>
                    <a:lumOff val="5000"/>
                  </a:schemeClr>
                </a:solidFill>
                <a:latin typeface="Arial"/>
                <a:cs typeface="Arial"/>
              </a:rPr>
              <a:t>Click the on the activate button at the bottom of the screen</a:t>
            </a: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Update the Registered Representative on eFiling</a:t>
            </a:r>
          </a:p>
        </p:txBody>
      </p:sp>
    </p:spTree>
    <p:extLst>
      <p:ext uri="{BB962C8B-B14F-4D97-AF65-F5344CB8AC3E}">
        <p14:creationId xmlns:p14="http://schemas.microsoft.com/office/powerpoint/2010/main" val="396660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244466" y="875488"/>
            <a:ext cx="8655068" cy="5339181"/>
          </a:xfrm>
        </p:spPr>
        <p:txBody>
          <a:bodyPr>
            <a:normAutofit/>
          </a:bodyPr>
          <a:lstStyle/>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solidFill>
                <a:schemeClr val="tx1"/>
              </a:solidFill>
            </a:endParaRPr>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651753"/>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update the Registered Representative on eFiling</a:t>
            </a:r>
          </a:p>
        </p:txBody>
      </p:sp>
      <p:pic>
        <p:nvPicPr>
          <p:cNvPr id="5" name="Picture 4">
            <a:extLst>
              <a:ext uri="{FF2B5EF4-FFF2-40B4-BE49-F238E27FC236}">
                <a16:creationId xmlns:a16="http://schemas.microsoft.com/office/drawing/2014/main" id="{A8C480DD-1C39-3EA2-2763-50EC85CECDBA}"/>
              </a:ext>
            </a:extLst>
          </p:cNvPr>
          <p:cNvPicPr>
            <a:picLocks noChangeAspect="1"/>
          </p:cNvPicPr>
          <p:nvPr/>
        </p:nvPicPr>
        <p:blipFill>
          <a:blip r:embed="rId3"/>
          <a:stretch>
            <a:fillRect/>
          </a:stretch>
        </p:blipFill>
        <p:spPr>
          <a:xfrm>
            <a:off x="244463" y="758757"/>
            <a:ext cx="8317149" cy="4913929"/>
          </a:xfrm>
          <a:prstGeom prst="rect">
            <a:avLst/>
          </a:prstGeom>
        </p:spPr>
      </p:pic>
      <p:sp>
        <p:nvSpPr>
          <p:cNvPr id="7" name="Rectangle 6">
            <a:extLst>
              <a:ext uri="{FF2B5EF4-FFF2-40B4-BE49-F238E27FC236}">
                <a16:creationId xmlns:a16="http://schemas.microsoft.com/office/drawing/2014/main" id="{0C4C7951-7721-C51B-12E2-B23EE152BA47}"/>
              </a:ext>
            </a:extLst>
          </p:cNvPr>
          <p:cNvSpPr/>
          <p:nvPr/>
        </p:nvSpPr>
        <p:spPr>
          <a:xfrm>
            <a:off x="437745" y="3599234"/>
            <a:ext cx="1857983" cy="29183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4274D55B-D880-97DA-D922-5F5DB7722ACE}"/>
              </a:ext>
            </a:extLst>
          </p:cNvPr>
          <p:cNvSpPr/>
          <p:nvPr/>
        </p:nvSpPr>
        <p:spPr>
          <a:xfrm>
            <a:off x="2331908" y="5205983"/>
            <a:ext cx="2123872" cy="45395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DF46B956-498F-62F6-A3E9-DD86E3CE99CA}"/>
              </a:ext>
            </a:extLst>
          </p:cNvPr>
          <p:cNvSpPr/>
          <p:nvPr/>
        </p:nvSpPr>
        <p:spPr>
          <a:xfrm>
            <a:off x="244466" y="5817140"/>
            <a:ext cx="8422628" cy="359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dirty="0"/>
              <a:t>D</a:t>
            </a:r>
          </a:p>
        </p:txBody>
      </p:sp>
      <p:sp>
        <p:nvSpPr>
          <p:cNvPr id="11" name="TextBox 10">
            <a:extLst>
              <a:ext uri="{FF2B5EF4-FFF2-40B4-BE49-F238E27FC236}">
                <a16:creationId xmlns:a16="http://schemas.microsoft.com/office/drawing/2014/main" id="{6F7A9827-6EA2-7DD6-BCB9-767CE62F70F7}"/>
              </a:ext>
            </a:extLst>
          </p:cNvPr>
          <p:cNvSpPr txBox="1"/>
          <p:nvPr/>
        </p:nvSpPr>
        <p:spPr>
          <a:xfrm>
            <a:off x="244464" y="5771806"/>
            <a:ext cx="8317149" cy="307777"/>
          </a:xfrm>
          <a:prstGeom prst="rect">
            <a:avLst/>
          </a:prstGeom>
          <a:noFill/>
        </p:spPr>
        <p:txBody>
          <a:bodyPr wrap="square">
            <a:spAutoFit/>
          </a:bodyPr>
          <a:lstStyle/>
          <a:p>
            <a:r>
              <a:rPr lang="en-US" sz="1400" dirty="0">
                <a:solidFill>
                  <a:schemeClr val="tx1">
                    <a:lumMod val="95000"/>
                    <a:lumOff val="5000"/>
                  </a:schemeClr>
                </a:solidFill>
              </a:rPr>
              <a:t>The steps on how to update the Registered Representative on eFiling can be found on the </a:t>
            </a:r>
            <a:r>
              <a:rPr lang="en-US" sz="1400" dirty="0">
                <a:hlinkClick r:id="rId4"/>
              </a:rPr>
              <a:t>guide</a:t>
            </a:r>
            <a:endParaRPr lang="en-ZA" sz="1400" dirty="0"/>
          </a:p>
        </p:txBody>
      </p:sp>
    </p:spTree>
    <p:extLst>
      <p:ext uri="{BB962C8B-B14F-4D97-AF65-F5344CB8AC3E}">
        <p14:creationId xmlns:p14="http://schemas.microsoft.com/office/powerpoint/2010/main" val="424154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vert="horz" lIns="91440" tIns="45720" rIns="91440" bIns="45720" rtlCol="0" anchor="t">
            <a:normAutofit/>
          </a:bodyPr>
          <a:lstStyle/>
          <a:p>
            <a:pPr marL="342900" indent="-342900" algn="just">
              <a:lnSpc>
                <a:spcPct val="150000"/>
              </a:lnSpc>
              <a:buFont typeface="+mj-lt"/>
              <a:buAutoNum type="arabicPeriod"/>
            </a:pPr>
            <a:r>
              <a:rPr lang="en-US" sz="1400" dirty="0">
                <a:solidFill>
                  <a:schemeClr val="tx1">
                    <a:lumMod val="95000"/>
                    <a:lumOff val="5000"/>
                  </a:schemeClr>
                </a:solidFill>
                <a:latin typeface="Arial"/>
                <a:cs typeface="Arial"/>
              </a:rPr>
              <a:t> Click on the </a:t>
            </a:r>
            <a:r>
              <a:rPr lang="en-US" sz="1400" b="1" dirty="0">
                <a:solidFill>
                  <a:schemeClr val="tx1">
                    <a:lumMod val="95000"/>
                    <a:lumOff val="5000"/>
                  </a:schemeClr>
                </a:solidFill>
                <a:latin typeface="Arial"/>
                <a:cs typeface="Arial"/>
              </a:rPr>
              <a:t>&lt;SARS Online Query System&gt;</a:t>
            </a:r>
            <a:r>
              <a:rPr lang="en-US" sz="1400" dirty="0">
                <a:solidFill>
                  <a:schemeClr val="tx1">
                    <a:lumMod val="95000"/>
                    <a:lumOff val="5000"/>
                  </a:schemeClr>
                </a:solidFill>
                <a:latin typeface="Arial"/>
                <a:cs typeface="Arial"/>
              </a:rPr>
              <a:t> option on the SARS website.</a:t>
            </a:r>
          </a:p>
          <a:p>
            <a:pPr marL="742950" lvl="1" indent="-285750" algn="just">
              <a:lnSpc>
                <a:spcPct val="150000"/>
              </a:lnSpc>
              <a:buFont typeface="Wingdings" panose="05000000000000000000" pitchFamily="2" charset="2"/>
              <a:buChar char="ü"/>
            </a:pPr>
            <a:endParaRPr lang="en-US" dirty="0">
              <a:solidFill>
                <a:schemeClr val="tx1">
                  <a:lumMod val="95000"/>
                  <a:lumOff val="5000"/>
                </a:schemeClr>
              </a:solidFill>
            </a:endParaRPr>
          </a:p>
          <a:p>
            <a:pPr marL="742950" lvl="1" indent="-285750" algn="just">
              <a:lnSpc>
                <a:spcPct val="150000"/>
              </a:lnSpc>
              <a:buFont typeface="Wingdings" panose="05000000000000000000" pitchFamily="2" charset="2"/>
              <a:buChar char="ü"/>
            </a:pPr>
            <a:endParaRPr lang="en-US" dirty="0">
              <a:solidFill>
                <a:schemeClr val="tx1">
                  <a:lumMod val="95000"/>
                  <a:lumOff val="5000"/>
                </a:schemeClr>
              </a:solidFill>
            </a:endParaRPr>
          </a:p>
          <a:p>
            <a:pPr marL="285750" indent="-285750" algn="just">
              <a:lnSpc>
                <a:spcPct val="150000"/>
              </a:lnSpc>
              <a:buFont typeface="Arial" panose="020B0604020202020204" pitchFamily="34" charset="0"/>
              <a:buChar char="•"/>
            </a:pPr>
            <a:endParaRPr lang="en-US" dirty="0">
              <a:solidFill>
                <a:schemeClr val="tx1">
                  <a:lumMod val="95000"/>
                  <a:lumOff val="5000"/>
                </a:schemeClr>
              </a:solidFill>
            </a:endParaRPr>
          </a:p>
          <a:p>
            <a:pPr algn="just">
              <a:lnSpc>
                <a:spcPct val="150000"/>
              </a:lnSpc>
            </a:pPr>
            <a:endParaRPr lang="en-US" dirty="0">
              <a:solidFill>
                <a:schemeClr val="tx1">
                  <a:lumMod val="95000"/>
                  <a:lumOff val="5000"/>
                </a:schemeClr>
              </a:solidFill>
            </a:endParaRPr>
          </a:p>
          <a:p>
            <a:pPr marL="285750" indent="-285750">
              <a:lnSpc>
                <a:spcPct val="150000"/>
              </a:lnSpc>
              <a:buFont typeface="Wingdings" panose="05000000000000000000" pitchFamily="2" charset="2"/>
              <a:buChar char="§"/>
            </a:pPr>
            <a:endParaRPr lang="en-US" dirty="0">
              <a:solidFill>
                <a:schemeClr val="tx1">
                  <a:lumMod val="95000"/>
                  <a:lumOff val="5000"/>
                </a:schemeClr>
              </a:solidFill>
            </a:endParaRPr>
          </a:p>
          <a:p>
            <a:pPr algn="just">
              <a:lnSpc>
                <a:spcPct val="150000"/>
              </a:lnSpc>
            </a:pPr>
            <a:r>
              <a:rPr lang="en-ZA" sz="1400" dirty="0">
                <a:solidFill>
                  <a:schemeClr val="tx1">
                    <a:lumMod val="95000"/>
                    <a:lumOff val="5000"/>
                  </a:schemeClr>
                </a:solidFill>
                <a:latin typeface="Arial"/>
                <a:cs typeface="Arial"/>
              </a:rPr>
              <a:t>2. </a:t>
            </a:r>
            <a:r>
              <a:rPr lang="en-US" sz="1400" dirty="0">
                <a:solidFill>
                  <a:schemeClr val="tx1">
                    <a:lumMod val="95000"/>
                    <a:lumOff val="5000"/>
                  </a:schemeClr>
                </a:solidFill>
                <a:latin typeface="Arial"/>
                <a:cs typeface="Arial"/>
              </a:rPr>
              <a:t>Once on the </a:t>
            </a:r>
            <a:r>
              <a:rPr lang="en-US" sz="1400" b="1" dirty="0">
                <a:solidFill>
                  <a:schemeClr val="tx1">
                    <a:lumMod val="95000"/>
                    <a:lumOff val="5000"/>
                  </a:schemeClr>
                </a:solidFill>
                <a:latin typeface="Arial"/>
                <a:cs typeface="Arial"/>
              </a:rPr>
              <a:t>&lt;SARS Online Query System&gt;</a:t>
            </a:r>
            <a:r>
              <a:rPr lang="en-US" sz="1400" dirty="0">
                <a:solidFill>
                  <a:schemeClr val="tx1">
                    <a:lumMod val="95000"/>
                    <a:lumOff val="5000"/>
                  </a:schemeClr>
                </a:solidFill>
                <a:latin typeface="Arial"/>
                <a:cs typeface="Arial"/>
              </a:rPr>
              <a:t> page, select the option </a:t>
            </a:r>
            <a:r>
              <a:rPr lang="en-US" sz="1400" b="1" dirty="0">
                <a:solidFill>
                  <a:schemeClr val="tx1">
                    <a:lumMod val="95000"/>
                    <a:lumOff val="5000"/>
                  </a:schemeClr>
                </a:solidFill>
                <a:latin typeface="Arial"/>
                <a:cs typeface="Arial"/>
              </a:rPr>
              <a:t>&lt;Register a Representative&gt;</a:t>
            </a:r>
          </a:p>
          <a:p>
            <a:pPr algn="just">
              <a:lnSpc>
                <a:spcPct val="150000"/>
              </a:lnSpc>
            </a:pPr>
            <a:endParaRPr lang="en-ZA" sz="1400"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5" name="Picture 4">
            <a:extLst>
              <a:ext uri="{FF2B5EF4-FFF2-40B4-BE49-F238E27FC236}">
                <a16:creationId xmlns:a16="http://schemas.microsoft.com/office/drawing/2014/main" id="{E7BF1999-E4CD-F60A-667C-5D5BC0AFC526}"/>
              </a:ext>
            </a:extLst>
          </p:cNvPr>
          <p:cNvPicPr>
            <a:picLocks noChangeAspect="1"/>
          </p:cNvPicPr>
          <p:nvPr/>
        </p:nvPicPr>
        <p:blipFill>
          <a:blip r:embed="rId3"/>
          <a:stretch>
            <a:fillRect/>
          </a:stretch>
        </p:blipFill>
        <p:spPr>
          <a:xfrm>
            <a:off x="553653" y="3764926"/>
            <a:ext cx="1994994" cy="2420667"/>
          </a:xfrm>
          <a:prstGeom prst="rect">
            <a:avLst/>
          </a:prstGeom>
        </p:spPr>
      </p:pic>
      <p:pic>
        <p:nvPicPr>
          <p:cNvPr id="7" name="Picture 6">
            <a:extLst>
              <a:ext uri="{FF2B5EF4-FFF2-40B4-BE49-F238E27FC236}">
                <a16:creationId xmlns:a16="http://schemas.microsoft.com/office/drawing/2014/main" id="{6380400B-C541-74E0-35FD-334E45CD9FC0}"/>
              </a:ext>
            </a:extLst>
          </p:cNvPr>
          <p:cNvPicPr>
            <a:picLocks noChangeAspect="1"/>
          </p:cNvPicPr>
          <p:nvPr/>
        </p:nvPicPr>
        <p:blipFill>
          <a:blip r:embed="rId4"/>
          <a:stretch>
            <a:fillRect/>
          </a:stretch>
        </p:blipFill>
        <p:spPr>
          <a:xfrm>
            <a:off x="619749" y="1286109"/>
            <a:ext cx="1721059" cy="1915463"/>
          </a:xfrm>
          <a:prstGeom prst="rect">
            <a:avLst/>
          </a:prstGeom>
        </p:spPr>
      </p:pic>
    </p:spTree>
    <p:extLst>
      <p:ext uri="{BB962C8B-B14F-4D97-AF65-F5344CB8AC3E}">
        <p14:creationId xmlns:p14="http://schemas.microsoft.com/office/powerpoint/2010/main" val="337109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vert="horz" lIns="91440" tIns="45720" rIns="91440" bIns="45720" rtlCol="0" anchor="t">
            <a:normAutofit/>
          </a:bodyPr>
          <a:lstStyle/>
          <a:p>
            <a:pPr fontAlgn="base">
              <a:lnSpc>
                <a:spcPct val="150000"/>
              </a:lnSpc>
            </a:pPr>
            <a:r>
              <a:rPr lang="en-US" sz="1400" dirty="0">
                <a:solidFill>
                  <a:schemeClr val="tx1">
                    <a:lumMod val="95000"/>
                    <a:lumOff val="5000"/>
                  </a:schemeClr>
                </a:solidFill>
                <a:latin typeface="+mj-lt"/>
              </a:rPr>
              <a:t>3. Select the Capacity of the Registered Representative in the drop-down list.</a:t>
            </a: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Treasurer, </a:t>
            </a:r>
            <a:endParaRPr lang="en-US" sz="1400" dirty="0">
              <a:solidFill>
                <a:schemeClr val="tx1">
                  <a:lumMod val="95000"/>
                  <a:lumOff val="5000"/>
                </a:schemeClr>
              </a:solidFill>
              <a:latin typeface="+mj-lt"/>
              <a:cs typeface="Arial"/>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Curator, </a:t>
            </a:r>
            <a:endParaRPr lang="en-US" sz="1400" dirty="0">
              <a:solidFill>
                <a:schemeClr val="tx1">
                  <a:lumMod val="95000"/>
                  <a:lumOff val="5000"/>
                </a:schemeClr>
              </a:solidFill>
              <a:latin typeface="+mj-lt"/>
              <a:cs typeface="Arial" panose="020B0604020202020204"/>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Liquidator/ Executor/ Administrator (Estates),</a:t>
            </a:r>
            <a:endParaRPr lang="en-US" sz="1400" dirty="0">
              <a:solidFill>
                <a:schemeClr val="tx1">
                  <a:lumMod val="95000"/>
                  <a:lumOff val="5000"/>
                </a:schemeClr>
              </a:solidFill>
              <a:latin typeface="+mj-lt"/>
              <a:cs typeface="Arial" panose="020B0604020202020204"/>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Main Partner, </a:t>
            </a:r>
            <a:endParaRPr lang="en-US" sz="1400" dirty="0">
              <a:solidFill>
                <a:schemeClr val="tx1">
                  <a:lumMod val="95000"/>
                  <a:lumOff val="5000"/>
                </a:schemeClr>
              </a:solidFill>
              <a:latin typeface="+mj-lt"/>
              <a:cs typeface="Arial"/>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Main Trustee,</a:t>
            </a:r>
            <a:endParaRPr lang="en-US" sz="1400" dirty="0">
              <a:solidFill>
                <a:schemeClr val="tx1">
                  <a:lumMod val="95000"/>
                  <a:lumOff val="5000"/>
                </a:schemeClr>
              </a:solidFill>
              <a:latin typeface="+mj-lt"/>
              <a:cs typeface="Arial" panose="020B0604020202020204"/>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Public Officer,</a:t>
            </a:r>
            <a:endParaRPr lang="en-US" sz="1400" dirty="0">
              <a:solidFill>
                <a:schemeClr val="tx1">
                  <a:lumMod val="95000"/>
                  <a:lumOff val="5000"/>
                </a:schemeClr>
              </a:solidFill>
              <a:latin typeface="+mj-lt"/>
              <a:cs typeface="Arial" panose="020B0604020202020204"/>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Main Member, </a:t>
            </a:r>
            <a:endParaRPr lang="en-US" sz="1400" dirty="0">
              <a:solidFill>
                <a:schemeClr val="tx1">
                  <a:lumMod val="95000"/>
                  <a:lumOff val="5000"/>
                </a:schemeClr>
              </a:solidFill>
              <a:latin typeface="+mj-lt"/>
              <a:cs typeface="Arial" panose="020B0604020202020204"/>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Parent/Guardian, </a:t>
            </a:r>
            <a:endParaRPr lang="en-US" sz="1400" dirty="0">
              <a:solidFill>
                <a:schemeClr val="tx1">
                  <a:lumMod val="95000"/>
                  <a:lumOff val="5000"/>
                </a:schemeClr>
              </a:solidFill>
              <a:latin typeface="+mj-lt"/>
              <a:cs typeface="Arial" panose="020B0604020202020204"/>
            </a:endParaRPr>
          </a:p>
          <a:p>
            <a:pPr marL="285750" indent="-285750" fontAlgn="base">
              <a:lnSpc>
                <a:spcPct val="150000"/>
              </a:lnSpc>
              <a:buFont typeface="Arial" panose="020B0604020202020204" pitchFamily="34" charset="0"/>
              <a:buChar char="•"/>
            </a:pPr>
            <a:r>
              <a:rPr lang="en-US" sz="1400" dirty="0">
                <a:solidFill>
                  <a:schemeClr val="tx1">
                    <a:lumMod val="95000"/>
                    <a:lumOff val="5000"/>
                  </a:schemeClr>
                </a:solidFill>
                <a:latin typeface="+mj-lt"/>
              </a:rPr>
              <a:t>Accounting Officer. </a:t>
            </a:r>
            <a:endParaRPr lang="en-US" sz="1400" dirty="0">
              <a:solidFill>
                <a:schemeClr val="tx1">
                  <a:lumMod val="95000"/>
                  <a:lumOff val="5000"/>
                </a:schemeClr>
              </a:solidFill>
              <a:latin typeface="+mj-lt"/>
              <a:cs typeface="Arial" panose="020B0604020202020204"/>
            </a:endParaRPr>
          </a:p>
          <a:p>
            <a:pPr>
              <a:lnSpc>
                <a:spcPct val="150000"/>
              </a:lnSpc>
            </a:pPr>
            <a:r>
              <a:rPr lang="en-US" sz="1400" dirty="0">
                <a:solidFill>
                  <a:schemeClr val="tx1">
                    <a:lumMod val="95000"/>
                    <a:lumOff val="5000"/>
                  </a:schemeClr>
                </a:solidFill>
                <a:latin typeface="+mj-lt"/>
              </a:rPr>
              <a:t>. </a:t>
            </a:r>
            <a:endParaRPr lang="en-US" sz="1400" dirty="0">
              <a:solidFill>
                <a:schemeClr val="tx1">
                  <a:lumMod val="95000"/>
                  <a:lumOff val="5000"/>
                </a:schemeClr>
              </a:solidFill>
            </a:endParaRPr>
          </a:p>
          <a:p>
            <a:pPr>
              <a:lnSpc>
                <a:spcPct val="150000"/>
              </a:lnSpc>
            </a:pPr>
            <a:endParaRPr lang="en-US" sz="1400" dirty="0"/>
          </a:p>
          <a:p>
            <a:pPr marL="742950" lvl="1" indent="-285750" algn="just">
              <a:lnSpc>
                <a:spcPct val="150000"/>
              </a:lnSpc>
              <a:buFont typeface="Wingdings" panose="05000000000000000000" pitchFamily="2" charset="2"/>
              <a:buChar char="ü"/>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spTree>
    <p:extLst>
      <p:ext uri="{BB962C8B-B14F-4D97-AF65-F5344CB8AC3E}">
        <p14:creationId xmlns:p14="http://schemas.microsoft.com/office/powerpoint/2010/main" val="198473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vert="horz" lIns="91440" tIns="45720" rIns="91440" bIns="45720" rtlCol="0" anchor="t">
            <a:normAutofit/>
          </a:bodyPr>
          <a:lstStyle/>
          <a:p>
            <a:pPr algn="just">
              <a:lnSpc>
                <a:spcPct val="150000"/>
              </a:lnSpc>
            </a:pPr>
            <a:r>
              <a:rPr lang="en-US" sz="1400" dirty="0">
                <a:solidFill>
                  <a:schemeClr val="tx1">
                    <a:lumMod val="95000"/>
                    <a:lumOff val="5000"/>
                  </a:schemeClr>
                </a:solidFill>
                <a:latin typeface="Arial"/>
                <a:cs typeface="Arial"/>
              </a:rPr>
              <a:t>To confirm who may be a Registered Representative, please </a:t>
            </a:r>
            <a:r>
              <a:rPr lang="en-ZA" sz="1400" b="0" i="0" u="none" strike="noStrike" dirty="0">
                <a:solidFill>
                  <a:srgbClr val="333366"/>
                </a:solidFill>
                <a:effectLst/>
                <a:latin typeface="+mj-lt"/>
                <a:hlinkClick r:id="rId3"/>
              </a:rPr>
              <a:t>click here</a:t>
            </a:r>
            <a:r>
              <a:rPr lang="en-ZA" sz="1400" b="0" i="0" u="none" strike="noStrike" dirty="0">
                <a:solidFill>
                  <a:srgbClr val="333366"/>
                </a:solidFill>
                <a:effectLst/>
                <a:latin typeface="-apple-system"/>
                <a:hlinkClick r:id="rId3"/>
              </a:rPr>
              <a:t>.</a:t>
            </a:r>
            <a:r>
              <a:rPr lang="en-US" sz="1400" dirty="0">
                <a:solidFill>
                  <a:schemeClr val="tx1">
                    <a:lumMod val="95000"/>
                    <a:lumOff val="5000"/>
                  </a:schemeClr>
                </a:solidFill>
                <a:latin typeface="Arial"/>
                <a:cs typeface="Arial"/>
              </a:rPr>
              <a:t>This will explain what type of representative capacity is linked to an entity.</a:t>
            </a:r>
          </a:p>
          <a:p>
            <a:pPr algn="just">
              <a:lnSpc>
                <a:spcPct val="150000"/>
              </a:lnSpc>
            </a:pPr>
            <a:endParaRPr lang="en-US" sz="1400" dirty="0"/>
          </a:p>
          <a:p>
            <a:pPr algn="just">
              <a:lnSpc>
                <a:spcPct val="150000"/>
              </a:lnSpc>
            </a:pPr>
            <a:endParaRPr lang="en-US" sz="1400"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2" name="Picture 1">
            <a:extLst>
              <a:ext uri="{FF2B5EF4-FFF2-40B4-BE49-F238E27FC236}">
                <a16:creationId xmlns:a16="http://schemas.microsoft.com/office/drawing/2014/main" id="{40D3028A-FF03-C422-9D3D-89CA781FF599}"/>
              </a:ext>
            </a:extLst>
          </p:cNvPr>
          <p:cNvPicPr>
            <a:picLocks noChangeAspect="1"/>
          </p:cNvPicPr>
          <p:nvPr/>
        </p:nvPicPr>
        <p:blipFill rotWithShape="1">
          <a:blip r:embed="rId4"/>
          <a:srcRect l="3982" t="8789" r="-3982" b="3688"/>
          <a:stretch/>
        </p:blipFill>
        <p:spPr>
          <a:xfrm>
            <a:off x="145915" y="1813423"/>
            <a:ext cx="8866528" cy="4353913"/>
          </a:xfrm>
          <a:prstGeom prst="rect">
            <a:avLst/>
          </a:prstGeom>
        </p:spPr>
      </p:pic>
    </p:spTree>
    <p:extLst>
      <p:ext uri="{BB962C8B-B14F-4D97-AF65-F5344CB8AC3E}">
        <p14:creationId xmlns:p14="http://schemas.microsoft.com/office/powerpoint/2010/main" val="2063468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vert="horz" lIns="91440" tIns="45720" rIns="91440" bIns="45720" rtlCol="0" anchor="t">
            <a:normAutofit/>
          </a:bodyPr>
          <a:lstStyle/>
          <a:p>
            <a:pPr algn="just">
              <a:lnSpc>
                <a:spcPct val="150000"/>
              </a:lnSpc>
            </a:pPr>
            <a:r>
              <a:rPr lang="en-US" sz="1400" dirty="0">
                <a:solidFill>
                  <a:schemeClr val="tx1">
                    <a:lumMod val="95000"/>
                    <a:lumOff val="5000"/>
                  </a:schemeClr>
                </a:solidFill>
                <a:latin typeface="+mj-lt"/>
              </a:rPr>
              <a:t>4. Select the Type of Entity to be linked to the Registered Representative and complete the required fields.</a:t>
            </a:r>
          </a:p>
          <a:p>
            <a:pPr algn="just">
              <a:lnSpc>
                <a:spcPct val="150000"/>
              </a:lnSpc>
            </a:pPr>
            <a:r>
              <a:rPr lang="en-US" sz="1400" dirty="0">
                <a:solidFill>
                  <a:schemeClr val="tx1">
                    <a:lumMod val="95000"/>
                    <a:lumOff val="5000"/>
                  </a:schemeClr>
                </a:solidFill>
                <a:latin typeface="+mj-lt"/>
              </a:rPr>
              <a:t>If a Company is selected as the Entity Type, the details of the Company should be captured. If a Parent/Guardian is selected as the Capacity and the Entity Type is Individual, the details of the Minor should be captured as the “Entity Details”.</a:t>
            </a:r>
          </a:p>
          <a:p>
            <a:pPr>
              <a:lnSpc>
                <a:spcPct val="150000"/>
              </a:lnSpc>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2" name="Picture 1">
            <a:extLst>
              <a:ext uri="{FF2B5EF4-FFF2-40B4-BE49-F238E27FC236}">
                <a16:creationId xmlns:a16="http://schemas.microsoft.com/office/drawing/2014/main" id="{CDA97653-A6C3-A3EB-098E-2FB0F3FABA9A}"/>
              </a:ext>
            </a:extLst>
          </p:cNvPr>
          <p:cNvPicPr>
            <a:picLocks noChangeAspect="1"/>
          </p:cNvPicPr>
          <p:nvPr/>
        </p:nvPicPr>
        <p:blipFill rotWithShape="1">
          <a:blip r:embed="rId3"/>
          <a:srcRect l="4030" t="5448" r="2385" b="7946"/>
          <a:stretch/>
        </p:blipFill>
        <p:spPr>
          <a:xfrm>
            <a:off x="223736" y="2500009"/>
            <a:ext cx="8570068" cy="2393004"/>
          </a:xfrm>
          <a:prstGeom prst="rect">
            <a:avLst/>
          </a:prstGeom>
        </p:spPr>
      </p:pic>
    </p:spTree>
    <p:extLst>
      <p:ext uri="{BB962C8B-B14F-4D97-AF65-F5344CB8AC3E}">
        <p14:creationId xmlns:p14="http://schemas.microsoft.com/office/powerpoint/2010/main" val="3403891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a:normAutofit/>
          </a:bodyPr>
          <a:lstStyle/>
          <a:p>
            <a:pPr algn="just">
              <a:lnSpc>
                <a:spcPct val="150000"/>
              </a:lnSpc>
            </a:pPr>
            <a:r>
              <a:rPr lang="en-US" sz="1400" dirty="0">
                <a:solidFill>
                  <a:schemeClr val="tx1">
                    <a:lumMod val="95000"/>
                    <a:lumOff val="5000"/>
                  </a:schemeClr>
                </a:solidFill>
                <a:latin typeface="+mj-lt"/>
              </a:rPr>
              <a:t>5. Capture the Representative Contact details (these are the details of the person that must be recorded as the Registered Representative of the taxpayer in the selected Capacity).</a:t>
            </a:r>
          </a:p>
          <a:p>
            <a:pPr algn="just">
              <a:lnSpc>
                <a:spcPct val="150000"/>
              </a:lnSpc>
            </a:pPr>
            <a:endParaRPr lang="en-US" sz="1400" dirty="0">
              <a:solidFill>
                <a:schemeClr val="tx1">
                  <a:lumMod val="95000"/>
                  <a:lumOff val="5000"/>
                </a:schemeClr>
              </a:solidFill>
              <a:latin typeface="+mj-lt"/>
            </a:endParaRPr>
          </a:p>
          <a:p>
            <a:pPr algn="just">
              <a:lnSpc>
                <a:spcPct val="150000"/>
              </a:lnSpc>
            </a:pPr>
            <a:r>
              <a:rPr lang="en-US" sz="1400" dirty="0">
                <a:solidFill>
                  <a:schemeClr val="tx1">
                    <a:lumMod val="95000"/>
                    <a:lumOff val="5000"/>
                  </a:schemeClr>
                </a:solidFill>
                <a:latin typeface="+mj-lt"/>
              </a:rPr>
              <a:t>If the Public Officer is selected, the details of the Public Officer should be captured. In the case of a Minor, the Parent/Guardian details should be completed.</a:t>
            </a:r>
          </a:p>
          <a:p>
            <a:pPr algn="just">
              <a:lnSpc>
                <a:spcPct val="150000"/>
              </a:lnSpc>
            </a:pPr>
            <a:endParaRPr lang="en-US" sz="1400" dirty="0">
              <a:latin typeface="+mj-lt"/>
            </a:endParaRPr>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2" name="Picture 1">
            <a:extLst>
              <a:ext uri="{FF2B5EF4-FFF2-40B4-BE49-F238E27FC236}">
                <a16:creationId xmlns:a16="http://schemas.microsoft.com/office/drawing/2014/main" id="{7BF73CF5-DDDA-289B-9AED-2952D6F4EF04}"/>
              </a:ext>
            </a:extLst>
          </p:cNvPr>
          <p:cNvPicPr>
            <a:picLocks noChangeAspect="1"/>
          </p:cNvPicPr>
          <p:nvPr/>
        </p:nvPicPr>
        <p:blipFill rotWithShape="1">
          <a:blip r:embed="rId3"/>
          <a:srcRect l="3830" t="2291" r="3830" b="3450"/>
          <a:stretch/>
        </p:blipFill>
        <p:spPr>
          <a:xfrm>
            <a:off x="138736" y="2616741"/>
            <a:ext cx="8655068" cy="3161489"/>
          </a:xfrm>
          <a:prstGeom prst="rect">
            <a:avLst/>
          </a:prstGeom>
        </p:spPr>
      </p:pic>
    </p:spTree>
    <p:extLst>
      <p:ext uri="{BB962C8B-B14F-4D97-AF65-F5344CB8AC3E}">
        <p14:creationId xmlns:p14="http://schemas.microsoft.com/office/powerpoint/2010/main" val="268976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77646" y="849866"/>
            <a:ext cx="8655068" cy="5123867"/>
          </a:xfrm>
        </p:spPr>
        <p:txBody>
          <a:bodyPr vert="horz" lIns="91440" tIns="45720" rIns="91440" bIns="45720" rtlCol="0" anchor="t">
            <a:normAutofit/>
          </a:bodyPr>
          <a:lstStyle/>
          <a:p>
            <a:pPr algn="just">
              <a:lnSpc>
                <a:spcPct val="150000"/>
              </a:lnSpc>
            </a:pPr>
            <a:r>
              <a:rPr lang="en-US" sz="1400" dirty="0">
                <a:solidFill>
                  <a:schemeClr val="tx1">
                    <a:lumMod val="95000"/>
                    <a:lumOff val="5000"/>
                  </a:schemeClr>
                </a:solidFill>
                <a:latin typeface="+mj-lt"/>
              </a:rPr>
              <a:t>6. Click on the </a:t>
            </a:r>
            <a:r>
              <a:rPr lang="en-US" sz="1400" b="1" dirty="0">
                <a:solidFill>
                  <a:schemeClr val="tx1">
                    <a:lumMod val="95000"/>
                    <a:lumOff val="5000"/>
                  </a:schemeClr>
                </a:solidFill>
                <a:latin typeface="+mj-lt"/>
              </a:rPr>
              <a:t>&lt;Add Documents&gt;</a:t>
            </a:r>
            <a:r>
              <a:rPr lang="en-US" sz="1400" dirty="0">
                <a:solidFill>
                  <a:schemeClr val="tx1">
                    <a:lumMod val="95000"/>
                    <a:lumOff val="5000"/>
                  </a:schemeClr>
                </a:solidFill>
                <a:latin typeface="+mj-lt"/>
              </a:rPr>
              <a:t> button to add the supporting documents. It is important to upload all relevant documents to process the request successfully.</a:t>
            </a:r>
          </a:p>
          <a:p>
            <a:pPr algn="just">
              <a:lnSpc>
                <a:spcPct val="150000"/>
              </a:lnSpc>
            </a:pPr>
            <a:endParaRPr lang="en-US" dirty="0"/>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r>
              <a:rPr lang="en-US" sz="1400" dirty="0">
                <a:solidFill>
                  <a:schemeClr val="tx1">
                    <a:lumMod val="95000"/>
                    <a:lumOff val="5000"/>
                  </a:schemeClr>
                </a:solidFill>
                <a:latin typeface="+mj-lt"/>
              </a:rPr>
              <a:t>7. Click on </a:t>
            </a:r>
            <a:r>
              <a:rPr lang="en-US" sz="1400" b="1" dirty="0">
                <a:solidFill>
                  <a:schemeClr val="tx1">
                    <a:lumMod val="95000"/>
                    <a:lumOff val="5000"/>
                  </a:schemeClr>
                </a:solidFill>
                <a:latin typeface="+mj-lt"/>
              </a:rPr>
              <a:t>&lt;Select&gt;</a:t>
            </a:r>
            <a:r>
              <a:rPr lang="en-US" sz="1400" dirty="0">
                <a:solidFill>
                  <a:schemeClr val="tx1">
                    <a:lumMod val="95000"/>
                    <a:lumOff val="5000"/>
                  </a:schemeClr>
                </a:solidFill>
                <a:latin typeface="+mj-lt"/>
              </a:rPr>
              <a:t> to search for the documents to be uploaded. Click on the </a:t>
            </a:r>
            <a:r>
              <a:rPr lang="en-US" sz="1400" b="1" dirty="0">
                <a:solidFill>
                  <a:schemeClr val="tx1">
                    <a:lumMod val="95000"/>
                    <a:lumOff val="5000"/>
                  </a:schemeClr>
                </a:solidFill>
                <a:latin typeface="+mj-lt"/>
              </a:rPr>
              <a:t>&lt;Upload Tips&gt;</a:t>
            </a:r>
            <a:r>
              <a:rPr lang="en-US" sz="1400" dirty="0">
                <a:solidFill>
                  <a:schemeClr val="tx1">
                    <a:lumMod val="95000"/>
                    <a:lumOff val="5000"/>
                  </a:schemeClr>
                </a:solidFill>
                <a:latin typeface="+mj-lt"/>
              </a:rPr>
              <a:t> button to view the criteria to upload documents. </a:t>
            </a:r>
          </a:p>
          <a:p>
            <a:pPr algn="just">
              <a:lnSpc>
                <a:spcPct val="150000"/>
              </a:lnSpc>
            </a:pPr>
            <a:endParaRPr lang="en-US" sz="1400" dirty="0">
              <a:latin typeface="+mj-lt"/>
            </a:endParaRPr>
          </a:p>
          <a:p>
            <a:pPr algn="just">
              <a:lnSpc>
                <a:spcPct val="150000"/>
              </a:lnSpc>
            </a:pPr>
            <a:endParaRPr lang="en-US" sz="1400" dirty="0">
              <a:latin typeface="+mj-lt"/>
            </a:endParaRPr>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2" name="Picture 1">
            <a:extLst>
              <a:ext uri="{FF2B5EF4-FFF2-40B4-BE49-F238E27FC236}">
                <a16:creationId xmlns:a16="http://schemas.microsoft.com/office/drawing/2014/main" id="{866645D8-05BE-8C51-C690-A39C8D295224}"/>
              </a:ext>
            </a:extLst>
          </p:cNvPr>
          <p:cNvPicPr>
            <a:picLocks noChangeAspect="1"/>
          </p:cNvPicPr>
          <p:nvPr/>
        </p:nvPicPr>
        <p:blipFill>
          <a:blip r:embed="rId3"/>
          <a:stretch>
            <a:fillRect/>
          </a:stretch>
        </p:blipFill>
        <p:spPr>
          <a:xfrm>
            <a:off x="138736" y="1927293"/>
            <a:ext cx="2219325" cy="571500"/>
          </a:xfrm>
          <a:prstGeom prst="rect">
            <a:avLst/>
          </a:prstGeom>
        </p:spPr>
      </p:pic>
      <p:pic>
        <p:nvPicPr>
          <p:cNvPr id="5" name="Picture 4">
            <a:extLst>
              <a:ext uri="{FF2B5EF4-FFF2-40B4-BE49-F238E27FC236}">
                <a16:creationId xmlns:a16="http://schemas.microsoft.com/office/drawing/2014/main" id="{4D859C07-80C4-A3FF-E10C-AD2FE98C35E0}"/>
              </a:ext>
            </a:extLst>
          </p:cNvPr>
          <p:cNvPicPr>
            <a:picLocks noChangeAspect="1"/>
          </p:cNvPicPr>
          <p:nvPr/>
        </p:nvPicPr>
        <p:blipFill>
          <a:blip r:embed="rId4"/>
          <a:stretch>
            <a:fillRect/>
          </a:stretch>
        </p:blipFill>
        <p:spPr>
          <a:xfrm>
            <a:off x="350196" y="3559020"/>
            <a:ext cx="5408578" cy="2579133"/>
          </a:xfrm>
          <a:prstGeom prst="rect">
            <a:avLst/>
          </a:prstGeom>
        </p:spPr>
      </p:pic>
    </p:spTree>
    <p:extLst>
      <p:ext uri="{BB962C8B-B14F-4D97-AF65-F5344CB8AC3E}">
        <p14:creationId xmlns:p14="http://schemas.microsoft.com/office/powerpoint/2010/main" val="214228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368364"/>
          </a:xfrm>
        </p:spPr>
        <p:txBody>
          <a:bodyPr vert="horz" lIns="91440" tIns="45720" rIns="91440" bIns="45720" rtlCol="0" anchor="t">
            <a:normAutofit fontScale="85000" lnSpcReduction="10000"/>
          </a:bodyPr>
          <a:lstStyle/>
          <a:p>
            <a:pPr algn="just">
              <a:lnSpc>
                <a:spcPct val="150000"/>
              </a:lnSpc>
            </a:pPr>
            <a:r>
              <a:rPr lang="en-US" sz="1400" dirty="0">
                <a:latin typeface="+mj-lt"/>
              </a:rPr>
              <a:t>8. Click on </a:t>
            </a:r>
            <a:r>
              <a:rPr lang="en-US" sz="1400" b="1" dirty="0">
                <a:latin typeface="+mj-lt"/>
              </a:rPr>
              <a:t>&lt;Document Requirements&gt;</a:t>
            </a:r>
            <a:r>
              <a:rPr lang="en-US" sz="1400" dirty="0">
                <a:latin typeface="+mj-lt"/>
              </a:rPr>
              <a:t> button to view the list of supporting documents required.</a:t>
            </a:r>
          </a:p>
          <a:p>
            <a:pPr algn="just">
              <a:lnSpc>
                <a:spcPct val="150000"/>
              </a:lnSpc>
            </a:pPr>
            <a:r>
              <a:rPr lang="en-US" sz="1400" dirty="0">
                <a:latin typeface="+mj-lt"/>
              </a:rPr>
              <a:t>The following documents must be attached to the case:</a:t>
            </a:r>
          </a:p>
          <a:p>
            <a:pPr marL="342900" indent="-342900" algn="just">
              <a:lnSpc>
                <a:spcPct val="150000"/>
              </a:lnSpc>
              <a:buFont typeface="+mj-lt"/>
              <a:buAutoNum type="alphaLcParenR"/>
            </a:pPr>
            <a:r>
              <a:rPr lang="en-US" sz="1400" dirty="0"/>
              <a:t>Representative Appointment letter/Power of Attorney(POA)</a:t>
            </a:r>
          </a:p>
          <a:p>
            <a:pPr marL="742950" lvl="1" indent="-285750" algn="just">
              <a:lnSpc>
                <a:spcPct val="150000"/>
              </a:lnSpc>
              <a:buFont typeface="Arial" panose="020B0604020202020204" pitchFamily="34" charset="0"/>
              <a:buChar char="•"/>
            </a:pPr>
            <a:r>
              <a:rPr lang="en-US" sz="1400" dirty="0"/>
              <a:t>This letter specifies the rights of the Representative to act on behalf of the Represented Entity and is available on the SARS website. No appointment letter is required where founding documents indicates there is only one director of company;</a:t>
            </a:r>
          </a:p>
          <a:p>
            <a:pPr algn="just">
              <a:lnSpc>
                <a:spcPct val="150000"/>
              </a:lnSpc>
            </a:pPr>
            <a:r>
              <a:rPr lang="en-US" sz="1400" dirty="0"/>
              <a:t>b) Enterprise Notice of Incorporation</a:t>
            </a:r>
          </a:p>
          <a:p>
            <a:pPr marL="742950" lvl="1" indent="-285750" algn="just">
              <a:lnSpc>
                <a:spcPct val="150000"/>
              </a:lnSpc>
              <a:buFont typeface="Arial" panose="020B0604020202020204" pitchFamily="34" charset="0"/>
              <a:buChar char="•"/>
            </a:pPr>
            <a:r>
              <a:rPr lang="en-US" sz="1400" dirty="0"/>
              <a:t>Copy of Registration Certificate or Notice of Incorporation in the case of a Company, or</a:t>
            </a:r>
          </a:p>
          <a:p>
            <a:pPr marL="742950" lvl="1" indent="-285750" algn="just">
              <a:lnSpc>
                <a:spcPct val="150000"/>
              </a:lnSpc>
              <a:buFont typeface="Arial" panose="020B0604020202020204" pitchFamily="34" charset="0"/>
              <a:buChar char="•"/>
            </a:pPr>
            <a:r>
              <a:rPr lang="en-US" sz="1400" dirty="0"/>
              <a:t>Trust Deed with minutes of a meeting specifying who is authorised to act on behalf of Trust, or</a:t>
            </a:r>
          </a:p>
          <a:p>
            <a:pPr marL="742950" lvl="1" indent="-285750" algn="just">
              <a:lnSpc>
                <a:spcPct val="150000"/>
              </a:lnSpc>
              <a:buFont typeface="Arial" panose="020B0604020202020204" pitchFamily="34" charset="0"/>
              <a:buChar char="•"/>
            </a:pPr>
            <a:r>
              <a:rPr lang="en-US" sz="1400" dirty="0"/>
              <a:t>Partnership / Joint Venture Agreement in the case of a Partnership or Joint Venture, or</a:t>
            </a:r>
          </a:p>
          <a:p>
            <a:pPr marL="742950" lvl="1" indent="-285750" algn="just">
              <a:lnSpc>
                <a:spcPct val="150000"/>
              </a:lnSpc>
              <a:buFont typeface="Arial" panose="020B0604020202020204" pitchFamily="34" charset="0"/>
              <a:buChar char="•"/>
            </a:pPr>
            <a:r>
              <a:rPr lang="en-US" sz="1400" dirty="0">
                <a:latin typeface="Arial"/>
                <a:cs typeface="Arial"/>
              </a:rPr>
              <a:t>Copy of Identity Document of taxpayer (e.g. minor) in case of an individual.</a:t>
            </a:r>
          </a:p>
          <a:p>
            <a:pPr algn="just">
              <a:lnSpc>
                <a:spcPct val="150000"/>
              </a:lnSpc>
            </a:pPr>
            <a:r>
              <a:rPr lang="en-US" sz="1400" dirty="0"/>
              <a:t>c) Identity document /Passport document</a:t>
            </a:r>
          </a:p>
          <a:p>
            <a:pPr marL="742950" lvl="1" indent="-285750" algn="just">
              <a:lnSpc>
                <a:spcPct val="150000"/>
              </a:lnSpc>
              <a:buFont typeface="Arial" panose="020B0604020202020204" pitchFamily="34" charset="0"/>
              <a:buChar char="•"/>
            </a:pPr>
            <a:r>
              <a:rPr lang="en-US" sz="1400" dirty="0">
                <a:latin typeface="Arial"/>
                <a:cs typeface="Arial"/>
              </a:rPr>
              <a:t>A copy of ID/Passport document of the Representative;</a:t>
            </a:r>
          </a:p>
          <a:p>
            <a:pPr marL="742950" lvl="1" indent="-285750" algn="just">
              <a:lnSpc>
                <a:spcPct val="150000"/>
              </a:lnSpc>
              <a:buFont typeface="Arial" panose="020B0604020202020204" pitchFamily="34" charset="0"/>
              <a:buChar char="•"/>
            </a:pPr>
            <a:r>
              <a:rPr lang="en-US" sz="1400" dirty="0">
                <a:latin typeface="Arial"/>
                <a:cs typeface="Arial"/>
              </a:rPr>
              <a:t>An image taken on the day that the request is submitted, clearly showing the individual in question holding up a copy of Identity Document and a note that reads ‘Update my details’, and Proof of residential address. </a:t>
            </a:r>
            <a:endParaRPr lang="en-US" dirty="0">
              <a:latin typeface="Arial"/>
              <a:cs typeface="Arial"/>
            </a:endParaRPr>
          </a:p>
          <a:p>
            <a:pPr marL="742950" lvl="1" indent="-285750" algn="just">
              <a:lnSpc>
                <a:spcPct val="150000"/>
              </a:lnSpc>
              <a:buFont typeface="Arial" panose="020B0604020202020204" pitchFamily="34" charset="0"/>
              <a:buChar char="•"/>
            </a:pPr>
            <a:endParaRPr lang="en-US" sz="1400" dirty="0">
              <a:latin typeface="Arial"/>
              <a:cs typeface="Arial"/>
            </a:endParaRPr>
          </a:p>
          <a:p>
            <a:pPr algn="just">
              <a:lnSpc>
                <a:spcPct val="150000"/>
              </a:lnSpc>
            </a:pPr>
            <a:r>
              <a:rPr lang="en-US" sz="1400" dirty="0">
                <a:latin typeface="Arial"/>
                <a:cs typeface="Arial"/>
              </a:rPr>
              <a:t>A list of documents that will be accepted by SARS to update Registered Representative details can be found on the SARS website on the following link. </a:t>
            </a:r>
            <a:r>
              <a:rPr lang="en-US" sz="1400" b="0" i="0" u="none" strike="noStrike" dirty="0">
                <a:solidFill>
                  <a:srgbClr val="333366"/>
                </a:solidFill>
                <a:effectLst/>
                <a:latin typeface="+mj-lt"/>
                <a:hlinkClick r:id="rId3"/>
              </a:rPr>
              <a:t>Relevant Material or Supporting Documents – South African Revenue Service (sars.gov.za)</a:t>
            </a:r>
            <a:r>
              <a:rPr lang="en-US" sz="1400" dirty="0">
                <a:latin typeface="+mj-lt"/>
                <a:cs typeface="Arial"/>
              </a:rPr>
              <a:t>.</a:t>
            </a:r>
            <a:endParaRPr lang="en-US" dirty="0">
              <a:latin typeface="+mj-lt"/>
              <a:cs typeface="Arial"/>
            </a:endParaRPr>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latin typeface="+mj-lt"/>
            </a:endParaRPr>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spTree>
    <p:extLst>
      <p:ext uri="{BB962C8B-B14F-4D97-AF65-F5344CB8AC3E}">
        <p14:creationId xmlns:p14="http://schemas.microsoft.com/office/powerpoint/2010/main" val="149242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ED15C18-01BB-41FC-92BF-D2F68D68B8D7}"/>
              </a:ext>
            </a:extLst>
          </p:cNvPr>
          <p:cNvSpPr txBox="1">
            <a:spLocks/>
          </p:cNvSpPr>
          <p:nvPr/>
        </p:nvSpPr>
        <p:spPr>
          <a:xfrm>
            <a:off x="1143000" y="3024554"/>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8 Part 4: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Registered Representative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vert="horz" lIns="91440" tIns="45720" rIns="91440" bIns="45720" rtlCol="0" anchor="t">
            <a:normAutofit/>
          </a:bodyPr>
          <a:lstStyle/>
          <a:p>
            <a:pPr algn="just">
              <a:lnSpc>
                <a:spcPct val="150000"/>
              </a:lnSpc>
            </a:pPr>
            <a:r>
              <a:rPr lang="en-US" sz="1400" dirty="0">
                <a:solidFill>
                  <a:schemeClr val="tx1">
                    <a:lumMod val="95000"/>
                    <a:lumOff val="5000"/>
                  </a:schemeClr>
                </a:solidFill>
                <a:latin typeface="Arial"/>
                <a:cs typeface="Arial"/>
              </a:rPr>
              <a:t>9. View the list of attached documents and the number of items attached. Where an incorrect document has been attached, click on the “Delete” button.</a:t>
            </a:r>
            <a:endParaRPr lang="en-US" dirty="0">
              <a:solidFill>
                <a:schemeClr val="tx1">
                  <a:lumMod val="95000"/>
                  <a:lumOff val="5000"/>
                </a:schemeClr>
              </a:solidFill>
              <a:latin typeface="Arial"/>
              <a:cs typeface="Arial"/>
            </a:endParaRPr>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5" name="Picture 4">
            <a:extLst>
              <a:ext uri="{FF2B5EF4-FFF2-40B4-BE49-F238E27FC236}">
                <a16:creationId xmlns:a16="http://schemas.microsoft.com/office/drawing/2014/main" id="{348D7A4E-DD99-D755-F560-6CFE8F4312B0}"/>
              </a:ext>
            </a:extLst>
          </p:cNvPr>
          <p:cNvPicPr>
            <a:picLocks noChangeAspect="1"/>
          </p:cNvPicPr>
          <p:nvPr/>
        </p:nvPicPr>
        <p:blipFill>
          <a:blip r:embed="rId3"/>
          <a:stretch>
            <a:fillRect/>
          </a:stretch>
        </p:blipFill>
        <p:spPr>
          <a:xfrm>
            <a:off x="246838" y="1876133"/>
            <a:ext cx="6037230" cy="4114800"/>
          </a:xfrm>
          <a:prstGeom prst="rect">
            <a:avLst/>
          </a:prstGeom>
        </p:spPr>
      </p:pic>
    </p:spTree>
    <p:extLst>
      <p:ext uri="{BB962C8B-B14F-4D97-AF65-F5344CB8AC3E}">
        <p14:creationId xmlns:p14="http://schemas.microsoft.com/office/powerpoint/2010/main" val="102191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87826"/>
            <a:ext cx="8655068" cy="5123867"/>
          </a:xfrm>
        </p:spPr>
        <p:txBody>
          <a:bodyPr vert="horz" lIns="91440" tIns="45720" rIns="91440" bIns="45720" rtlCol="0" anchor="t">
            <a:normAutofit/>
          </a:bodyPr>
          <a:lstStyle/>
          <a:p>
            <a:pPr marR="454025" lvl="0" algn="just" fontAlgn="auto">
              <a:lnSpc>
                <a:spcPct val="150000"/>
              </a:lnSpc>
              <a:spcAft>
                <a:spcPts val="0"/>
              </a:spcAft>
              <a:buClrTx/>
              <a:buSzTx/>
              <a:tabLst>
                <a:tab pos="372745" algn="l"/>
              </a:tabLst>
              <a:defRPr/>
            </a:pPr>
            <a:r>
              <a:rPr lang="en-US" sz="1400" spc="-5" dirty="0">
                <a:solidFill>
                  <a:schemeClr val="tx1">
                    <a:lumMod val="95000"/>
                    <a:lumOff val="5000"/>
                  </a:schemeClr>
                </a:solidFill>
                <a:latin typeface="Arial"/>
                <a:cs typeface="Arial"/>
              </a:rPr>
              <a:t>10</a:t>
            </a:r>
            <a:r>
              <a:rPr lang="en-US" sz="1600" spc="-5" dirty="0">
                <a:solidFill>
                  <a:schemeClr val="tx1">
                    <a:lumMod val="95000"/>
                    <a:lumOff val="5000"/>
                  </a:schemeClr>
                </a:solidFill>
                <a:latin typeface="Arial"/>
                <a:cs typeface="Arial"/>
              </a:rPr>
              <a:t>. </a:t>
            </a:r>
            <a:r>
              <a:rPr lang="en-US" sz="1400" dirty="0">
                <a:solidFill>
                  <a:schemeClr val="tx1">
                    <a:lumMod val="95000"/>
                    <a:lumOff val="5000"/>
                  </a:schemeClr>
                </a:solidFill>
                <a:latin typeface="Arial"/>
                <a:cs typeface="Arial"/>
              </a:rPr>
              <a:t>Once all documents have been uploaded, select the </a:t>
            </a:r>
            <a:r>
              <a:rPr lang="en-US" sz="1400" b="1" dirty="0">
                <a:solidFill>
                  <a:schemeClr val="tx1">
                    <a:lumMod val="95000"/>
                    <a:lumOff val="5000"/>
                  </a:schemeClr>
                </a:solidFill>
                <a:latin typeface="Arial"/>
                <a:cs typeface="Arial"/>
              </a:rPr>
              <a:t>&lt;Done&gt;</a:t>
            </a:r>
            <a:r>
              <a:rPr lang="en-US" sz="1400" dirty="0">
                <a:solidFill>
                  <a:schemeClr val="tx1">
                    <a:lumMod val="95000"/>
                    <a:lumOff val="5000"/>
                  </a:schemeClr>
                </a:solidFill>
                <a:latin typeface="Arial"/>
                <a:cs typeface="Arial"/>
              </a:rPr>
              <a:t> tab on the “Documents for Submission” screen.</a:t>
            </a:r>
            <a:endParaRPr lang="en-US" dirty="0">
              <a:solidFill>
                <a:schemeClr val="tx1">
                  <a:lumMod val="95000"/>
                  <a:lumOff val="5000"/>
                </a:schemeClr>
              </a:solidFill>
              <a:latin typeface="Arial"/>
              <a:cs typeface="Arial"/>
            </a:endParaRPr>
          </a:p>
          <a:p>
            <a:pPr marR="454025" lvl="0" algn="just" fontAlgn="auto">
              <a:lnSpc>
                <a:spcPct val="150000"/>
              </a:lnSpc>
              <a:spcAft>
                <a:spcPts val="0"/>
              </a:spcAft>
              <a:buClrTx/>
              <a:buSzTx/>
              <a:tabLst>
                <a:tab pos="372745" algn="l"/>
              </a:tabLst>
              <a:defRPr/>
            </a:pPr>
            <a:r>
              <a:rPr lang="en-US" sz="1400" dirty="0">
                <a:solidFill>
                  <a:schemeClr val="tx1">
                    <a:lumMod val="95000"/>
                    <a:lumOff val="5000"/>
                  </a:schemeClr>
                </a:solidFill>
                <a:latin typeface="Arial"/>
                <a:cs typeface="Arial"/>
              </a:rPr>
              <a:t>Then click the </a:t>
            </a:r>
            <a:r>
              <a:rPr lang="en-US" sz="1400" b="1" dirty="0">
                <a:solidFill>
                  <a:schemeClr val="tx1">
                    <a:lumMod val="95000"/>
                    <a:lumOff val="5000"/>
                  </a:schemeClr>
                </a:solidFill>
                <a:latin typeface="Arial"/>
                <a:cs typeface="Arial"/>
              </a:rPr>
              <a:t>&lt;Submit&gt;</a:t>
            </a:r>
            <a:r>
              <a:rPr lang="en-US" sz="1400" dirty="0">
                <a:solidFill>
                  <a:schemeClr val="tx1">
                    <a:lumMod val="95000"/>
                    <a:lumOff val="5000"/>
                  </a:schemeClr>
                </a:solidFill>
                <a:latin typeface="Arial"/>
                <a:cs typeface="Arial"/>
              </a:rPr>
              <a:t> button to send the captured details and attached documents to SARS.</a:t>
            </a:r>
          </a:p>
          <a:p>
            <a:pPr marR="454025" lvl="0" algn="just" fontAlgn="auto">
              <a:lnSpc>
                <a:spcPct val="150000"/>
              </a:lnSpc>
              <a:spcAft>
                <a:spcPts val="0"/>
              </a:spcAft>
              <a:buClrTx/>
              <a:buSzTx/>
              <a:tabLst>
                <a:tab pos="372745" algn="l"/>
              </a:tabLst>
              <a:defRPr/>
            </a:pPr>
            <a:endParaRPr lang="en-US" sz="1400" dirty="0">
              <a:solidFill>
                <a:schemeClr val="tx1">
                  <a:lumMod val="95000"/>
                  <a:lumOff val="5000"/>
                </a:schemeClr>
              </a:solidFill>
              <a:cs typeface="Arial" charset="0"/>
            </a:endParaRPr>
          </a:p>
          <a:p>
            <a:pPr marR="454025" lvl="0" algn="just" fontAlgn="auto">
              <a:lnSpc>
                <a:spcPct val="150000"/>
              </a:lnSpc>
              <a:spcAft>
                <a:spcPts val="0"/>
              </a:spcAft>
              <a:buClrTx/>
              <a:buSzTx/>
              <a:tabLst>
                <a:tab pos="372745" algn="l"/>
              </a:tabLst>
              <a:defRPr/>
            </a:pPr>
            <a:endParaRPr lang="en-US" sz="1400" dirty="0">
              <a:solidFill>
                <a:schemeClr val="tx1">
                  <a:lumMod val="95000"/>
                  <a:lumOff val="5000"/>
                </a:schemeClr>
              </a:solidFill>
              <a:cs typeface="Arial" charset="0"/>
            </a:endParaRPr>
          </a:p>
          <a:p>
            <a:pPr marR="454025" lvl="0" algn="just" fontAlgn="auto">
              <a:lnSpc>
                <a:spcPct val="150000"/>
              </a:lnSpc>
              <a:spcAft>
                <a:spcPts val="0"/>
              </a:spcAft>
              <a:buClrTx/>
              <a:buSzTx/>
              <a:tabLst>
                <a:tab pos="372745" algn="l"/>
              </a:tabLst>
              <a:defRPr/>
            </a:pPr>
            <a:endParaRPr lang="en-US" sz="1400" dirty="0">
              <a:solidFill>
                <a:schemeClr val="tx1">
                  <a:lumMod val="95000"/>
                  <a:lumOff val="5000"/>
                </a:schemeClr>
              </a:solidFill>
              <a:cs typeface="Arial" charset="0"/>
            </a:endParaRPr>
          </a:p>
          <a:p>
            <a:pPr algn="just">
              <a:lnSpc>
                <a:spcPct val="150000"/>
              </a:lnSpc>
            </a:pPr>
            <a:r>
              <a:rPr lang="en-US" sz="1400" dirty="0">
                <a:solidFill>
                  <a:schemeClr val="tx1">
                    <a:lumMod val="95000"/>
                    <a:lumOff val="5000"/>
                  </a:schemeClr>
                </a:solidFill>
              </a:rPr>
              <a:t>SARS will send an email with a message to notify the requestor that the request to be updated as the Registered Representative has been received successfully with the allocated case number.</a:t>
            </a:r>
          </a:p>
          <a:p>
            <a:pPr algn="just">
              <a:lnSpc>
                <a:spcPct val="150000"/>
              </a:lnSpc>
            </a:pPr>
            <a:endParaRPr lang="en-US" sz="1400" dirty="0">
              <a:solidFill>
                <a:schemeClr val="tx1">
                  <a:lumMod val="95000"/>
                  <a:lumOff val="5000"/>
                </a:schemeClr>
              </a:solidFill>
            </a:endParaRPr>
          </a:p>
          <a:p>
            <a:pPr algn="just">
              <a:lnSpc>
                <a:spcPct val="150000"/>
              </a:lnSpc>
            </a:pPr>
            <a:r>
              <a:rPr lang="en-US" sz="1400" dirty="0">
                <a:solidFill>
                  <a:schemeClr val="tx1">
                    <a:lumMod val="95000"/>
                    <a:lumOff val="5000"/>
                  </a:schemeClr>
                </a:solidFill>
                <a:latin typeface="Arial"/>
                <a:cs typeface="Arial"/>
              </a:rPr>
              <a:t>A SARS official will verify the information submitted and complete the case within </a:t>
            </a:r>
            <a:r>
              <a:rPr lang="en-US" sz="1400" b="1" dirty="0">
                <a:solidFill>
                  <a:schemeClr val="tx1">
                    <a:lumMod val="95000"/>
                    <a:lumOff val="5000"/>
                  </a:schemeClr>
                </a:solidFill>
                <a:latin typeface="Arial"/>
                <a:cs typeface="Arial"/>
              </a:rPr>
              <a:t>21 business days</a:t>
            </a:r>
            <a:r>
              <a:rPr lang="en-US" sz="1400" dirty="0">
                <a:solidFill>
                  <a:schemeClr val="tx1">
                    <a:lumMod val="95000"/>
                    <a:lumOff val="5000"/>
                  </a:schemeClr>
                </a:solidFill>
                <a:latin typeface="Arial"/>
                <a:cs typeface="Arial"/>
              </a:rPr>
              <a:t>.  The outcome of the case will be emailed to the requestor. It is important to make sure all relevant supporting documents are uploaded to process the request successfully.</a:t>
            </a:r>
          </a:p>
          <a:p>
            <a:pPr algn="just">
              <a:lnSpc>
                <a:spcPct val="150000"/>
              </a:lnSpc>
            </a:pPr>
            <a:endParaRPr lang="en-US" sz="1400" dirty="0"/>
          </a:p>
          <a:p>
            <a:pPr algn="just">
              <a:lnSpc>
                <a:spcPct val="150000"/>
              </a:lnSpc>
            </a:pPr>
            <a:r>
              <a:rPr lang="en-US" sz="1400" dirty="0">
                <a:solidFill>
                  <a:schemeClr val="tx1">
                    <a:lumMod val="95000"/>
                    <a:lumOff val="5000"/>
                  </a:schemeClr>
                </a:solidFill>
              </a:rPr>
              <a:t>To access the comprehensive guide pertaining to the SARS Online Query Systems, </a:t>
            </a:r>
            <a:r>
              <a:rPr lang="en-ZA" sz="1400" b="0" i="0" u="none" strike="noStrike" dirty="0">
                <a:solidFill>
                  <a:srgbClr val="333366"/>
                </a:solidFill>
                <a:effectLst/>
                <a:latin typeface="+mj-lt"/>
                <a:hlinkClick r:id="rId3"/>
              </a:rPr>
              <a:t>click here</a:t>
            </a:r>
            <a:r>
              <a:rPr lang="en-ZA" sz="1400" b="0" i="0" u="none" strike="noStrike" dirty="0">
                <a:solidFill>
                  <a:srgbClr val="333366"/>
                </a:solidFill>
                <a:effectLst/>
                <a:latin typeface="+mj-lt"/>
              </a:rPr>
              <a:t>.</a:t>
            </a:r>
            <a:endParaRPr lang="en-US" dirty="0">
              <a:latin typeface="+mj-lt"/>
            </a:endParaRPr>
          </a:p>
          <a:p>
            <a:pPr lvl="1"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67066"/>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Register or Update a Registered Representative on the SARS Online Query System (SOQS)</a:t>
            </a:r>
          </a:p>
        </p:txBody>
      </p:sp>
      <p:pic>
        <p:nvPicPr>
          <p:cNvPr id="2" name="Picture 1">
            <a:extLst>
              <a:ext uri="{FF2B5EF4-FFF2-40B4-BE49-F238E27FC236}">
                <a16:creationId xmlns:a16="http://schemas.microsoft.com/office/drawing/2014/main" id="{6CEFEA0D-2C07-06F5-A218-031F245F1718}"/>
              </a:ext>
            </a:extLst>
          </p:cNvPr>
          <p:cNvPicPr>
            <a:picLocks noChangeAspect="1"/>
          </p:cNvPicPr>
          <p:nvPr/>
        </p:nvPicPr>
        <p:blipFill>
          <a:blip r:embed="rId4"/>
          <a:stretch>
            <a:fillRect/>
          </a:stretch>
        </p:blipFill>
        <p:spPr>
          <a:xfrm>
            <a:off x="157162" y="2213346"/>
            <a:ext cx="2943225" cy="485775"/>
          </a:xfrm>
          <a:prstGeom prst="rect">
            <a:avLst/>
          </a:prstGeom>
        </p:spPr>
      </p:pic>
    </p:spTree>
    <p:extLst>
      <p:ext uri="{BB962C8B-B14F-4D97-AF65-F5344CB8AC3E}">
        <p14:creationId xmlns:p14="http://schemas.microsoft.com/office/powerpoint/2010/main" val="131768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75277" y="946193"/>
            <a:ext cx="8393446" cy="5374019"/>
          </a:xfrm>
        </p:spPr>
        <p:txBody>
          <a:bodyPr vert="horz" lIns="91440" tIns="45720" rIns="91440" bIns="45720" rtlCol="0" anchor="t">
            <a:normAutofit/>
          </a:bodyPr>
          <a:lstStyle/>
          <a:p>
            <a:pPr algn="just">
              <a:lnSpc>
                <a:spcPct val="150000"/>
              </a:lnSpc>
            </a:pPr>
            <a:r>
              <a:rPr lang="en-US" dirty="0">
                <a:latin typeface="Arial"/>
                <a:cs typeface="Arial"/>
              </a:rPr>
              <a:t>At the end of this module, you are expected to understand:</a:t>
            </a:r>
          </a:p>
          <a:p>
            <a:pPr marL="285750" indent="-285750" algn="just">
              <a:lnSpc>
                <a:spcPct val="150000"/>
              </a:lnSpc>
              <a:buFont typeface="Arial" panose="020B0604020202020204" pitchFamily="34" charset="0"/>
              <a:buChar char="•"/>
            </a:pPr>
            <a:r>
              <a:rPr lang="en-US" dirty="0">
                <a:latin typeface="Arial"/>
                <a:cs typeface="Arial"/>
              </a:rPr>
              <a:t>Definition of  Registered Representative,</a:t>
            </a:r>
          </a:p>
          <a:p>
            <a:pPr marL="285750" indent="-285750" algn="just">
              <a:lnSpc>
                <a:spcPct val="150000"/>
              </a:lnSpc>
              <a:buFont typeface="Arial" panose="020B0604020202020204" pitchFamily="34" charset="0"/>
              <a:buChar char="•"/>
            </a:pPr>
            <a:r>
              <a:rPr lang="en-US" dirty="0">
                <a:latin typeface="Arial"/>
                <a:cs typeface="Arial"/>
              </a:rPr>
              <a:t>Legislation pertaining to Representative Taxpayer,</a:t>
            </a:r>
            <a:endParaRPr lang="en-US" dirty="0">
              <a:cs typeface="Arial"/>
            </a:endParaRPr>
          </a:p>
          <a:p>
            <a:pPr marL="285750" indent="-285750" algn="just">
              <a:lnSpc>
                <a:spcPct val="150000"/>
              </a:lnSpc>
              <a:buFont typeface="Arial" panose="020B0604020202020204" pitchFamily="34" charset="0"/>
              <a:buChar char="•"/>
            </a:pPr>
            <a:r>
              <a:rPr lang="en-US" dirty="0">
                <a:solidFill>
                  <a:srgbClr val="404040"/>
                </a:solidFill>
                <a:latin typeface="Arial"/>
                <a:cs typeface="Arial"/>
              </a:rPr>
              <a:t>Who may be the Registered Representative</a:t>
            </a:r>
            <a:r>
              <a:rPr lang="en-US" dirty="0">
                <a:latin typeface="Arial"/>
                <a:cs typeface="Arial"/>
              </a:rPr>
              <a:t>,</a:t>
            </a:r>
          </a:p>
          <a:p>
            <a:pPr marL="285750" indent="-285750" algn="just">
              <a:lnSpc>
                <a:spcPct val="150000"/>
              </a:lnSpc>
              <a:buFont typeface="Arial" panose="020B0604020202020204" pitchFamily="34" charset="0"/>
              <a:buChar char="•"/>
            </a:pPr>
            <a:r>
              <a:rPr lang="en-US" dirty="0">
                <a:latin typeface="Arial"/>
                <a:cs typeface="Arial"/>
              </a:rPr>
              <a:t>How to update the Registered Representative on eFiling, and</a:t>
            </a:r>
            <a:endParaRPr lang="en-US" dirty="0">
              <a:cs typeface="Arial"/>
            </a:endParaRPr>
          </a:p>
          <a:p>
            <a:pPr marL="285750" indent="-285750" algn="just">
              <a:lnSpc>
                <a:spcPct val="150000"/>
              </a:lnSpc>
              <a:buFont typeface="Arial" panose="020B0604020202020204" pitchFamily="34" charset="0"/>
              <a:buChar char="•"/>
            </a:pPr>
            <a:r>
              <a:rPr lang="en-US" dirty="0"/>
              <a:t>How to register or update a Registered Representative on the SARS Online Query System (SOQS).</a:t>
            </a:r>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Learning Objective</a:t>
            </a:r>
          </a:p>
        </p:txBody>
      </p:sp>
    </p:spTree>
    <p:extLst>
      <p:ext uri="{BB962C8B-B14F-4D97-AF65-F5344CB8AC3E}">
        <p14:creationId xmlns:p14="http://schemas.microsoft.com/office/powerpoint/2010/main" val="129149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244466" y="946193"/>
            <a:ext cx="8655068" cy="5374019"/>
          </a:xfrm>
        </p:spPr>
        <p:txBody>
          <a:bodyPr vert="horz" lIns="91440" tIns="45720" rIns="91440" bIns="45720" rtlCol="0" anchor="t">
            <a:normAutofit/>
          </a:bodyPr>
          <a:lstStyle/>
          <a:p>
            <a:pPr algn="just">
              <a:lnSpc>
                <a:spcPct val="150000"/>
              </a:lnSpc>
            </a:pPr>
            <a:r>
              <a:rPr lang="en-US" sz="1600" dirty="0">
                <a:latin typeface="Arial"/>
                <a:cs typeface="Arial"/>
              </a:rPr>
              <a:t>A Registered Representative is a person who is appointed with full rights to act on behalf of another legal entity (e.g. Companies, Trusts). If a legal entity has more than one Registered Representative, then one must be nominated as the official “representative person” and be registered with SARS.</a:t>
            </a:r>
          </a:p>
          <a:p>
            <a:pPr algn="just">
              <a:lnSpc>
                <a:spcPct val="150000"/>
              </a:lnSpc>
            </a:pPr>
            <a:endParaRPr lang="en-US" sz="1600" dirty="0">
              <a:cs typeface="Arial"/>
            </a:endParaRPr>
          </a:p>
          <a:p>
            <a:pPr algn="just">
              <a:lnSpc>
                <a:spcPct val="150000"/>
              </a:lnSpc>
            </a:pPr>
            <a:r>
              <a:rPr lang="en-US" sz="1600" b="1" dirty="0">
                <a:latin typeface="Arial"/>
                <a:cs typeface="Arial"/>
              </a:rPr>
              <a:t>Note:</a:t>
            </a:r>
          </a:p>
          <a:p>
            <a:pPr marL="742950" lvl="1" indent="-285750" algn="just">
              <a:lnSpc>
                <a:spcPct val="150000"/>
              </a:lnSpc>
              <a:buFont typeface="Arial" panose="020B0604020202020204" pitchFamily="34" charset="0"/>
              <a:buChar char="•"/>
            </a:pPr>
            <a:r>
              <a:rPr lang="en-US" sz="1600" dirty="0">
                <a:latin typeface="Arial"/>
                <a:cs typeface="Arial"/>
              </a:rPr>
              <a:t>Registered Representative (RR) registration does not require an eBooking Appointment.</a:t>
            </a:r>
          </a:p>
          <a:p>
            <a:pPr marL="742950" lvl="1" indent="-285750" algn="just">
              <a:lnSpc>
                <a:spcPct val="150000"/>
              </a:lnSpc>
              <a:buFont typeface="Arial" panose="020B0604020202020204" pitchFamily="34" charset="0"/>
              <a:buChar char="•"/>
            </a:pPr>
            <a:r>
              <a:rPr lang="en-US" sz="1600" dirty="0">
                <a:latin typeface="Arial"/>
                <a:cs typeface="Arial"/>
              </a:rPr>
              <a:t>Registration or updating of a Registered Representative can be done on eFiling or  the SARS Online Query System (SOQS).</a:t>
            </a: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a:cs typeface="Arial"/>
              </a:rPr>
              <a:t>Definition of R</a:t>
            </a:r>
            <a:r>
              <a:rPr lang="en-ZA" sz="2800" dirty="0">
                <a:solidFill>
                  <a:schemeClr val="bg1"/>
                </a:solidFill>
                <a:latin typeface="Arial"/>
                <a:cs typeface="Arial"/>
              </a:rPr>
              <a:t>egistered Representative</a:t>
            </a:r>
            <a:endParaRPr lang="en-US" sz="2800" dirty="0">
              <a:solidFill>
                <a:schemeClr val="bg1"/>
              </a:solidFill>
              <a:latin typeface="Arial"/>
              <a:cs typeface="Arial"/>
            </a:endParaRPr>
          </a:p>
        </p:txBody>
      </p:sp>
    </p:spTree>
    <p:extLst>
      <p:ext uri="{BB962C8B-B14F-4D97-AF65-F5344CB8AC3E}">
        <p14:creationId xmlns:p14="http://schemas.microsoft.com/office/powerpoint/2010/main" val="168416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52476"/>
            <a:ext cx="8655068" cy="5153048"/>
          </a:xfrm>
        </p:spPr>
        <p:txBody>
          <a:bodyPr vert="horz" lIns="91440" tIns="45720" rIns="91440" bIns="45720" rtlCol="0" anchor="t">
            <a:normAutofit fontScale="70000" lnSpcReduction="20000"/>
          </a:bodyPr>
          <a:lstStyle/>
          <a:p>
            <a:pPr algn="just">
              <a:lnSpc>
                <a:spcPct val="160000"/>
              </a:lnSpc>
            </a:pPr>
            <a:r>
              <a:rPr lang="en-US" sz="1500" dirty="0">
                <a:solidFill>
                  <a:schemeClr val="tx1"/>
                </a:solidFill>
                <a:latin typeface="+mj-lt"/>
                <a:cs typeface="Arial"/>
              </a:rPr>
              <a:t>The following sections of the Tax Administration Act No.28 of 2011 pertain to Representative Taxpayer:</a:t>
            </a:r>
          </a:p>
          <a:p>
            <a:pPr algn="just">
              <a:lnSpc>
                <a:spcPct val="160000"/>
              </a:lnSpc>
            </a:pPr>
            <a:endParaRPr lang="en-US" sz="1500" dirty="0">
              <a:solidFill>
                <a:schemeClr val="tx1"/>
              </a:solidFill>
              <a:latin typeface="+mj-lt"/>
              <a:cs typeface="Arial"/>
            </a:endParaRPr>
          </a:p>
          <a:p>
            <a:pPr marL="285750" indent="-285750" algn="just" rtl="0" fontAlgn="base">
              <a:lnSpc>
                <a:spcPct val="160000"/>
              </a:lnSpc>
              <a:buFont typeface="Arial" panose="020B0604020202020204" pitchFamily="34" charset="0"/>
              <a:buChar char="•"/>
            </a:pPr>
            <a:r>
              <a:rPr lang="en-GB" sz="1500" b="1" i="0" u="none" strike="noStrike" dirty="0">
                <a:solidFill>
                  <a:srgbClr val="000000"/>
                </a:solidFill>
                <a:effectLst/>
                <a:latin typeface="+mj-lt"/>
                <a:cs typeface="Arial"/>
              </a:rPr>
              <a:t>Section 23. </a:t>
            </a:r>
            <a:r>
              <a:rPr lang="en-US" sz="1500" b="1" i="0" u="none" strike="noStrike" dirty="0">
                <a:solidFill>
                  <a:srgbClr val="000000"/>
                </a:solidFill>
                <a:effectLst/>
                <a:latin typeface="+mj-lt"/>
                <a:cs typeface="Arial"/>
              </a:rPr>
              <a:t>Communication of changes in particulars.—</a:t>
            </a:r>
            <a:r>
              <a:rPr lang="en-US" sz="1500" i="0" u="none" strike="noStrike" dirty="0">
                <a:solidFill>
                  <a:srgbClr val="000000"/>
                </a:solidFill>
                <a:effectLst/>
                <a:latin typeface="+mj-lt"/>
                <a:cs typeface="Arial"/>
              </a:rPr>
              <a:t>A person who has been registered under section 22 must communicate to SARS within 21 business days any change that relates to</a:t>
            </a:r>
            <a:r>
              <a:rPr lang="en-GB" sz="1500" b="0" i="0" u="none" strike="noStrike" dirty="0">
                <a:solidFill>
                  <a:srgbClr val="000000"/>
                </a:solidFill>
                <a:effectLst/>
                <a:latin typeface="+mj-lt"/>
                <a:cs typeface="Arial"/>
              </a:rPr>
              <a:t>.</a:t>
            </a:r>
            <a:r>
              <a:rPr lang="en-US" sz="1500" b="0" i="0" dirty="0">
                <a:solidFill>
                  <a:srgbClr val="808080"/>
                </a:solidFill>
                <a:effectLst/>
                <a:latin typeface="+mj-lt"/>
                <a:cs typeface="Arial"/>
              </a:rPr>
              <a:t>​</a:t>
            </a:r>
          </a:p>
          <a:p>
            <a:pPr marL="864235" indent="-432435" algn="just">
              <a:lnSpc>
                <a:spcPct val="120000"/>
              </a:lnSpc>
              <a:spcBef>
                <a:spcPts val="900"/>
              </a:spcBef>
              <a:buFontTx/>
              <a:buAutoNum type="alphaLcParenBoth"/>
            </a:pPr>
            <a:r>
              <a:rPr lang="en-US" sz="1500" dirty="0">
                <a:solidFill>
                  <a:srgbClr val="000000"/>
                </a:solidFill>
                <a:latin typeface="+mj-lt"/>
              </a:rPr>
              <a:t>postal address;</a:t>
            </a:r>
          </a:p>
          <a:p>
            <a:pPr marL="864235" indent="-432435" algn="just">
              <a:lnSpc>
                <a:spcPct val="120000"/>
              </a:lnSpc>
              <a:spcBef>
                <a:spcPts val="900"/>
              </a:spcBef>
              <a:spcAft>
                <a:spcPts val="0"/>
              </a:spcAft>
              <a:buFontTx/>
              <a:buAutoNum type="alphaLcParenBoth"/>
            </a:pPr>
            <a:r>
              <a:rPr lang="en-US" sz="1500" dirty="0">
                <a:solidFill>
                  <a:srgbClr val="000000"/>
                </a:solidFill>
                <a:latin typeface="+mj-lt"/>
              </a:rPr>
              <a:t>physical address;</a:t>
            </a:r>
          </a:p>
          <a:p>
            <a:pPr marL="864235" indent="-432435" algn="just">
              <a:lnSpc>
                <a:spcPct val="120000"/>
              </a:lnSpc>
              <a:spcBef>
                <a:spcPts val="900"/>
              </a:spcBef>
              <a:buFontTx/>
              <a:buAutoNum type="alphaLcParenBoth"/>
            </a:pPr>
            <a:r>
              <a:rPr lang="en-US" sz="1500" dirty="0">
                <a:solidFill>
                  <a:srgbClr val="000000"/>
                </a:solidFill>
                <a:latin typeface="+mj-lt"/>
              </a:rPr>
              <a:t>representative taxpayer;</a:t>
            </a:r>
          </a:p>
          <a:p>
            <a:pPr marL="864235" indent="-432435" algn="just">
              <a:lnSpc>
                <a:spcPct val="120000"/>
              </a:lnSpc>
              <a:spcBef>
                <a:spcPts val="900"/>
              </a:spcBef>
              <a:spcAft>
                <a:spcPts val="0"/>
              </a:spcAft>
              <a:buFontTx/>
              <a:buAutoNum type="alphaLcParenBoth"/>
            </a:pPr>
            <a:r>
              <a:rPr lang="en-US" sz="1500" dirty="0">
                <a:solidFill>
                  <a:srgbClr val="000000"/>
                </a:solidFill>
                <a:latin typeface="+mj-lt"/>
              </a:rPr>
              <a:t>banking particulars used for transactions with SARS;</a:t>
            </a:r>
          </a:p>
          <a:p>
            <a:pPr marL="864235" indent="-432435" algn="just">
              <a:lnSpc>
                <a:spcPct val="120000"/>
              </a:lnSpc>
              <a:spcBef>
                <a:spcPts val="900"/>
              </a:spcBef>
              <a:buFontTx/>
              <a:buAutoNum type="alphaLcParenBoth"/>
            </a:pPr>
            <a:r>
              <a:rPr lang="en-US" sz="1500" dirty="0">
                <a:solidFill>
                  <a:srgbClr val="000000"/>
                </a:solidFill>
                <a:latin typeface="+mj-lt"/>
              </a:rPr>
              <a:t>electronic address used for communication with SARS; or</a:t>
            </a:r>
          </a:p>
          <a:p>
            <a:pPr marL="864235" indent="-432435" algn="just">
              <a:lnSpc>
                <a:spcPct val="120000"/>
              </a:lnSpc>
              <a:spcBef>
                <a:spcPts val="900"/>
              </a:spcBef>
              <a:spcAft>
                <a:spcPts val="0"/>
              </a:spcAft>
              <a:buFontTx/>
              <a:buAutoNum type="alphaLcParenBoth"/>
            </a:pPr>
            <a:r>
              <a:rPr lang="en-US" sz="1500" dirty="0">
                <a:solidFill>
                  <a:srgbClr val="000000"/>
                </a:solidFill>
                <a:latin typeface="+mj-lt"/>
              </a:rPr>
              <a:t>such other details as the Commissioner may require by public notice.</a:t>
            </a:r>
          </a:p>
          <a:p>
            <a:pPr marL="431800" algn="just">
              <a:lnSpc>
                <a:spcPct val="120000"/>
              </a:lnSpc>
              <a:spcBef>
                <a:spcPts val="900"/>
              </a:spcBef>
              <a:spcAft>
                <a:spcPts val="0"/>
              </a:spcAft>
            </a:pPr>
            <a:endParaRPr lang="en-US" sz="1500" dirty="0">
              <a:solidFill>
                <a:srgbClr val="000000"/>
              </a:solidFill>
              <a:latin typeface="+mj-lt"/>
            </a:endParaRPr>
          </a:p>
          <a:p>
            <a:pPr marL="285750" indent="-285750" algn="just" fontAlgn="base">
              <a:lnSpc>
                <a:spcPct val="160000"/>
              </a:lnSpc>
              <a:buFont typeface="Arial" panose="020B0604020202020204" pitchFamily="34" charset="0"/>
              <a:buChar char="•"/>
            </a:pPr>
            <a:r>
              <a:rPr lang="en-US" sz="1500" b="1" dirty="0">
                <a:solidFill>
                  <a:srgbClr val="000000"/>
                </a:solidFill>
                <a:latin typeface="+mj-lt"/>
                <a:cs typeface="Arial"/>
              </a:rPr>
              <a:t>Section 73. Disclosure to taxpayer of own record </a:t>
            </a:r>
            <a:r>
              <a:rPr lang="en-US" sz="1500" dirty="0">
                <a:solidFill>
                  <a:srgbClr val="000000"/>
                </a:solidFill>
                <a:latin typeface="+mj-lt"/>
                <a:cs typeface="Arial"/>
              </a:rPr>
              <a:t>—(1)  A taxpayer or the taxpayer’s duly authorised representative is entitled to obtain—</a:t>
            </a:r>
          </a:p>
          <a:p>
            <a:pPr marL="864235" indent="-432435" algn="just">
              <a:lnSpc>
                <a:spcPct val="170000"/>
              </a:lnSpc>
              <a:spcBef>
                <a:spcPts val="900"/>
              </a:spcBef>
              <a:spcAft>
                <a:spcPts val="0"/>
              </a:spcAft>
              <a:buAutoNum type="alphaLcParenBoth"/>
            </a:pPr>
            <a:r>
              <a:rPr lang="en-US" sz="1500" b="0" i="0" dirty="0">
                <a:solidFill>
                  <a:srgbClr val="000000"/>
                </a:solidFill>
                <a:effectLst/>
                <a:latin typeface="+mj-lt"/>
              </a:rPr>
              <a:t>a copy, certified by SARS, of the recorded particulars of an assessment or decision referred to in </a:t>
            </a:r>
            <a:r>
              <a:rPr lang="en-US" sz="1500" b="0" i="0" u="none" strike="noStrike" dirty="0">
                <a:solidFill>
                  <a:schemeClr val="tx1"/>
                </a:solidFill>
                <a:effectLst/>
                <a:latin typeface="+mj-lt"/>
              </a:rPr>
              <a:t>section 104 (2)</a:t>
            </a:r>
            <a:r>
              <a:rPr lang="en-US" sz="1500" b="0" i="0" dirty="0">
                <a:solidFill>
                  <a:schemeClr val="tx1"/>
                </a:solidFill>
                <a:effectLst/>
                <a:latin typeface="+mj-lt"/>
              </a:rPr>
              <a:t> </a:t>
            </a:r>
            <a:r>
              <a:rPr lang="en-US" sz="1500" b="0" i="0" dirty="0">
                <a:solidFill>
                  <a:srgbClr val="000000"/>
                </a:solidFill>
                <a:effectLst/>
                <a:latin typeface="+mj-lt"/>
              </a:rPr>
              <a:t>relating to the taxpayer;</a:t>
            </a:r>
          </a:p>
          <a:p>
            <a:pPr marL="864235" indent="-432435" algn="just">
              <a:lnSpc>
                <a:spcPct val="120000"/>
              </a:lnSpc>
              <a:spcBef>
                <a:spcPts val="900"/>
              </a:spcBef>
              <a:spcAft>
                <a:spcPts val="0"/>
              </a:spcAft>
              <a:buAutoNum type="alphaLcParenBoth"/>
            </a:pPr>
            <a:r>
              <a:rPr lang="en-US" sz="1500" b="0" i="0" dirty="0">
                <a:solidFill>
                  <a:srgbClr val="000000"/>
                </a:solidFill>
                <a:effectLst/>
                <a:latin typeface="+mj-lt"/>
              </a:rPr>
              <a:t>access to information submitted to SARS by the taxpayer or by a person on the taxpayer’s behalf;</a:t>
            </a:r>
          </a:p>
          <a:p>
            <a:pPr marL="864235" indent="-432435" algn="just">
              <a:lnSpc>
                <a:spcPct val="120000"/>
              </a:lnSpc>
              <a:spcBef>
                <a:spcPts val="900"/>
              </a:spcBef>
              <a:spcAft>
                <a:spcPts val="0"/>
              </a:spcAft>
              <a:buAutoNum type="alphaLcParenBoth"/>
            </a:pPr>
            <a:r>
              <a:rPr lang="en-US" sz="1500" b="0" i="0" dirty="0">
                <a:solidFill>
                  <a:srgbClr val="000000"/>
                </a:solidFill>
                <a:effectLst/>
                <a:latin typeface="+mj-lt"/>
              </a:rPr>
              <a:t>information, other than SARS confidential information, on which the taxpayer’s assessment is based; and</a:t>
            </a:r>
          </a:p>
          <a:p>
            <a:pPr marL="864235" indent="-432435" algn="just">
              <a:lnSpc>
                <a:spcPct val="120000"/>
              </a:lnSpc>
              <a:spcBef>
                <a:spcPts val="900"/>
              </a:spcBef>
              <a:spcAft>
                <a:spcPts val="0"/>
              </a:spcAft>
              <a:buAutoNum type="alphaLcParenBoth"/>
            </a:pPr>
            <a:r>
              <a:rPr lang="en-US" sz="1500" b="0" i="0" dirty="0">
                <a:solidFill>
                  <a:srgbClr val="000000"/>
                </a:solidFill>
                <a:effectLst/>
                <a:latin typeface="+mj-lt"/>
              </a:rPr>
              <a:t>other information relating to the tax affairs of the taxpayer.</a:t>
            </a:r>
          </a:p>
          <a:p>
            <a:pPr marL="864235" indent="-432435" algn="just">
              <a:lnSpc>
                <a:spcPct val="150000"/>
              </a:lnSpc>
              <a:spcBef>
                <a:spcPts val="900"/>
              </a:spcBef>
              <a:spcAft>
                <a:spcPts val="0"/>
              </a:spcAft>
              <a:buAutoNum type="alphaLcParenBoth"/>
            </a:pPr>
            <a:endParaRPr lang="en-US" sz="1400" b="0" i="0" dirty="0">
              <a:solidFill>
                <a:srgbClr val="000000"/>
              </a:solidFill>
              <a:effectLst/>
              <a:latin typeface="+mj-lt"/>
            </a:endParaRPr>
          </a:p>
          <a:p>
            <a:pPr marL="285750" indent="-285750" algn="just">
              <a:lnSpc>
                <a:spcPct val="150000"/>
              </a:lnSpc>
              <a:buFont typeface="Arial" panose="020B0604020202020204" pitchFamily="34" charset="0"/>
              <a:buChar char="•"/>
            </a:pPr>
            <a:endParaRPr lang="en-US" sz="1500" dirty="0"/>
          </a:p>
          <a:p>
            <a:pPr algn="just">
              <a:lnSpc>
                <a:spcPct val="150000"/>
              </a:lnSpc>
            </a:pPr>
            <a:endParaRPr lang="en-US" sz="1500"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Legislation pertaining to Representative Taxpayer</a:t>
            </a:r>
          </a:p>
        </p:txBody>
      </p:sp>
    </p:spTree>
    <p:extLst>
      <p:ext uri="{BB962C8B-B14F-4D97-AF65-F5344CB8AC3E}">
        <p14:creationId xmlns:p14="http://schemas.microsoft.com/office/powerpoint/2010/main" val="13040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518177"/>
            <a:ext cx="8655068" cy="6028538"/>
          </a:xfrm>
        </p:spPr>
        <p:txBody>
          <a:bodyPr vert="horz" lIns="91440" tIns="45720" rIns="91440" bIns="45720" rtlCol="0" anchor="t">
            <a:normAutofit/>
          </a:bodyPr>
          <a:lstStyle/>
          <a:p>
            <a:pPr algn="just" rtl="0" fontAlgn="base">
              <a:lnSpc>
                <a:spcPct val="160000"/>
              </a:lnSpc>
            </a:pPr>
            <a:endParaRPr lang="en-GB" sz="1600" b="0" i="0" dirty="0">
              <a:solidFill>
                <a:schemeClr val="tx1"/>
              </a:solidFill>
              <a:effectLst/>
              <a:latin typeface="Arial"/>
              <a:cs typeface="Arial"/>
            </a:endParaRPr>
          </a:p>
          <a:p>
            <a:pPr marL="285750" indent="-285750" algn="just" rtl="0" fontAlgn="base">
              <a:lnSpc>
                <a:spcPct val="160000"/>
              </a:lnSpc>
              <a:buFont typeface="Arial" panose="020B0604020202020204" pitchFamily="34" charset="0"/>
              <a:buChar char="•"/>
            </a:pPr>
            <a:r>
              <a:rPr lang="en-ZA" sz="1400" b="1" i="0" u="none" strike="noStrike" dirty="0">
                <a:solidFill>
                  <a:schemeClr val="tx1"/>
                </a:solidFill>
                <a:effectLst/>
                <a:latin typeface="+mj-lt"/>
                <a:cs typeface="Arial"/>
              </a:rPr>
              <a:t>Section 153. </a:t>
            </a:r>
            <a:r>
              <a:rPr lang="en-US" sz="1400" b="1" i="0" u="none" strike="noStrike" dirty="0">
                <a:solidFill>
                  <a:schemeClr val="tx1"/>
                </a:solidFill>
                <a:effectLst/>
                <a:latin typeface="+mj-lt"/>
                <a:cs typeface="Arial"/>
              </a:rPr>
              <a:t>Representative taxpayer.—(1)  </a:t>
            </a:r>
            <a:r>
              <a:rPr lang="en-US" sz="1400" i="0" u="none" strike="noStrike" dirty="0">
                <a:solidFill>
                  <a:schemeClr val="tx1"/>
                </a:solidFill>
                <a:effectLst/>
                <a:latin typeface="+mj-lt"/>
                <a:cs typeface="Arial"/>
              </a:rPr>
              <a:t>In this Act, a representative taxpayer means a person who is responsible for paying the tax liability of another person as an agent, other than as a withholding agent, and includes a person who—</a:t>
            </a:r>
          </a:p>
          <a:p>
            <a:pPr marL="1321435" lvl="1" indent="-432435" algn="just">
              <a:spcBef>
                <a:spcPts val="900"/>
              </a:spcBef>
              <a:buFontTx/>
              <a:buAutoNum type="alphaLcParenBoth"/>
            </a:pPr>
            <a:r>
              <a:rPr lang="en-US" sz="1400" dirty="0">
                <a:solidFill>
                  <a:schemeClr val="tx1"/>
                </a:solidFill>
                <a:latin typeface="+mj-lt"/>
              </a:rPr>
              <a:t>is a representative taxpayer in terms of the Income Tax Act;</a:t>
            </a:r>
          </a:p>
          <a:p>
            <a:pPr marL="1321435" lvl="1" indent="-432435" algn="just">
              <a:spcBef>
                <a:spcPts val="900"/>
              </a:spcBef>
              <a:buFontTx/>
              <a:buAutoNum type="alphaLcParenBoth"/>
            </a:pPr>
            <a:r>
              <a:rPr lang="en-US" sz="1400" dirty="0">
                <a:solidFill>
                  <a:schemeClr val="tx1"/>
                </a:solidFill>
                <a:latin typeface="+mj-lt"/>
              </a:rPr>
              <a:t>is a representative employer in terms of the Fourth Schedule to the Income Tax Act; or</a:t>
            </a:r>
          </a:p>
          <a:p>
            <a:pPr marL="1321435" lvl="1" indent="-432435" algn="just">
              <a:spcBef>
                <a:spcPts val="900"/>
              </a:spcBef>
              <a:buFontTx/>
              <a:buAutoNum type="alphaLcParenBoth"/>
            </a:pPr>
            <a:r>
              <a:rPr lang="en-US" sz="1400" dirty="0">
                <a:solidFill>
                  <a:schemeClr val="tx1"/>
                </a:solidFill>
                <a:latin typeface="+mj-lt"/>
              </a:rPr>
              <a:t>is a representative vendor in terms of section 46 of the Value-Added Tax Act</a:t>
            </a:r>
            <a:r>
              <a:rPr lang="en-US" sz="1400" b="0" i="0" dirty="0">
                <a:solidFill>
                  <a:schemeClr val="tx1"/>
                </a:solidFill>
                <a:effectLst/>
                <a:latin typeface="+mj-lt"/>
              </a:rPr>
              <a:t>.</a:t>
            </a:r>
          </a:p>
          <a:p>
            <a:pPr marL="285750" indent="-285750" algn="just" rtl="0" fontAlgn="base">
              <a:lnSpc>
                <a:spcPct val="160000"/>
              </a:lnSpc>
              <a:buFont typeface="Arial" panose="020B0604020202020204" pitchFamily="34" charset="0"/>
              <a:buChar char="•"/>
            </a:pPr>
            <a:endParaRPr lang="en-US" sz="1400" dirty="0">
              <a:solidFill>
                <a:schemeClr val="tx1"/>
              </a:solidFill>
              <a:latin typeface="+mj-lt"/>
              <a:cs typeface="Arial"/>
            </a:endParaRPr>
          </a:p>
          <a:p>
            <a:pPr marL="800100" lvl="1" indent="-342900" algn="just">
              <a:lnSpc>
                <a:spcPct val="150000"/>
              </a:lnSpc>
              <a:buFont typeface="+mj-lt"/>
              <a:buAutoNum type="arabicParenR" startAt="2"/>
            </a:pPr>
            <a:r>
              <a:rPr lang="en-US" sz="1400" dirty="0">
                <a:solidFill>
                  <a:schemeClr val="tx1"/>
                </a:solidFill>
                <a:latin typeface="+mj-lt"/>
              </a:rPr>
              <a:t>Every person who becomes or ceases to be a representative taxpayer (except a public officer of a company) under a tax Act, must notify SARS accordingly in such form as the Commissioner may prescribe, within 21 business days after becoming or ceasing to be a representative taxpayer, as the case may be.</a:t>
            </a:r>
          </a:p>
          <a:p>
            <a:pPr marL="800100" lvl="1" indent="-342900" algn="just">
              <a:lnSpc>
                <a:spcPct val="150000"/>
              </a:lnSpc>
              <a:buFont typeface="+mj-lt"/>
              <a:buAutoNum type="arabicParenR" startAt="2"/>
            </a:pPr>
            <a:r>
              <a:rPr lang="en-US" sz="1400" dirty="0">
                <a:solidFill>
                  <a:schemeClr val="tx1"/>
                </a:solidFill>
                <a:latin typeface="+mj-lt"/>
              </a:rPr>
              <a:t>A taxpayer is not relieved from any liability, responsibility or duty imposed under a tax Act by reason of the fact that the taxpayer’s representative—</a:t>
            </a:r>
          </a:p>
          <a:p>
            <a:pPr marL="1257300" lvl="2" indent="-342900" algn="just">
              <a:lnSpc>
                <a:spcPct val="150000"/>
              </a:lnSpc>
              <a:buFont typeface="+mj-lt"/>
              <a:buAutoNum type="alphaLcParenR"/>
            </a:pPr>
            <a:r>
              <a:rPr lang="en-US" sz="1400" dirty="0">
                <a:solidFill>
                  <a:schemeClr val="tx1"/>
                </a:solidFill>
                <a:latin typeface="+mj-lt"/>
              </a:rPr>
              <a:t>failed to perform such responsibilities or duties; or</a:t>
            </a:r>
          </a:p>
          <a:p>
            <a:pPr marL="1257300" lvl="2" indent="-342900" algn="just">
              <a:lnSpc>
                <a:spcPct val="150000"/>
              </a:lnSpc>
              <a:buFont typeface="+mj-lt"/>
              <a:buAutoNum type="alphaLcParenR"/>
            </a:pPr>
            <a:r>
              <a:rPr lang="en-US" sz="1400" dirty="0">
                <a:solidFill>
                  <a:schemeClr val="tx1"/>
                </a:solidFill>
                <a:latin typeface="+mj-lt"/>
              </a:rPr>
              <a:t>is liable for the tax payable by the taxpayer.</a:t>
            </a:r>
          </a:p>
          <a:p>
            <a:pPr algn="just">
              <a:lnSpc>
                <a:spcPct val="150000"/>
              </a:lnSpc>
            </a:pPr>
            <a:endParaRPr lang="en-US" sz="1500"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Legislation pertaining to Representative Taxpayer</a:t>
            </a:r>
          </a:p>
        </p:txBody>
      </p:sp>
    </p:spTree>
    <p:extLst>
      <p:ext uri="{BB962C8B-B14F-4D97-AF65-F5344CB8AC3E}">
        <p14:creationId xmlns:p14="http://schemas.microsoft.com/office/powerpoint/2010/main" val="288546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595998"/>
            <a:ext cx="8655068" cy="5697798"/>
          </a:xfrm>
        </p:spPr>
        <p:txBody>
          <a:bodyPr vert="horz" lIns="91440" tIns="45720" rIns="91440" bIns="45720" rtlCol="0" anchor="t">
            <a:normAutofit/>
          </a:bodyPr>
          <a:lstStyle/>
          <a:p>
            <a:pPr algn="just" rtl="0" fontAlgn="base">
              <a:lnSpc>
                <a:spcPct val="160000"/>
              </a:lnSpc>
            </a:pPr>
            <a:endParaRPr lang="en-GB" sz="1500" b="0" i="0" dirty="0">
              <a:solidFill>
                <a:schemeClr val="tx1"/>
              </a:solidFill>
              <a:effectLst/>
              <a:latin typeface="+mj-lt"/>
              <a:cs typeface="Arial"/>
            </a:endParaRPr>
          </a:p>
          <a:p>
            <a:pPr algn="just">
              <a:lnSpc>
                <a:spcPct val="150000"/>
              </a:lnSpc>
            </a:pPr>
            <a:r>
              <a:rPr lang="en-US" sz="1400" b="1" dirty="0">
                <a:solidFill>
                  <a:schemeClr val="tx1"/>
                </a:solidFill>
                <a:latin typeface="+mj-lt"/>
              </a:rPr>
              <a:t>Section 154. Liability of representative taxpayer.—(1) </a:t>
            </a:r>
            <a:r>
              <a:rPr lang="en-US" sz="1400" dirty="0">
                <a:solidFill>
                  <a:schemeClr val="tx1"/>
                </a:solidFill>
                <a:latin typeface="+mj-lt"/>
              </a:rPr>
              <a:t>A representative taxpayer is, as regards—</a:t>
            </a:r>
          </a:p>
          <a:p>
            <a:pPr marL="864235" indent="-432435" algn="just">
              <a:spcBef>
                <a:spcPts val="900"/>
              </a:spcBef>
              <a:buFontTx/>
              <a:buAutoNum type="alphaLcParenBoth"/>
            </a:pPr>
            <a:r>
              <a:rPr lang="en-US" sz="1400" dirty="0">
                <a:solidFill>
                  <a:schemeClr val="tx1"/>
                </a:solidFill>
                <a:latin typeface="+mj-lt"/>
              </a:rPr>
              <a:t>the income to which the representative taxpayer is entitled;</a:t>
            </a:r>
          </a:p>
          <a:p>
            <a:pPr marL="864235" indent="-432435" algn="just">
              <a:spcBef>
                <a:spcPts val="900"/>
              </a:spcBef>
              <a:buFontTx/>
              <a:buAutoNum type="alphaLcParenBoth"/>
            </a:pPr>
            <a:r>
              <a:rPr lang="en-US" sz="1400" dirty="0">
                <a:solidFill>
                  <a:schemeClr val="tx1"/>
                </a:solidFill>
                <a:latin typeface="+mj-lt"/>
              </a:rPr>
              <a:t>moneys to which the representative taxpayer is entitled or has the management or control;</a:t>
            </a:r>
          </a:p>
          <a:p>
            <a:pPr marL="864235" indent="-432435" algn="just">
              <a:spcBef>
                <a:spcPts val="900"/>
              </a:spcBef>
              <a:buFontTx/>
              <a:buAutoNum type="alphaLcParenBoth"/>
            </a:pPr>
            <a:r>
              <a:rPr lang="en-US" sz="1400" dirty="0">
                <a:solidFill>
                  <a:schemeClr val="tx1"/>
                </a:solidFill>
                <a:latin typeface="+mj-lt"/>
              </a:rPr>
              <a:t>anything else done by the representative taxpayer,</a:t>
            </a:r>
          </a:p>
          <a:p>
            <a:pPr marL="864235" indent="-432435" algn="just">
              <a:spcBef>
                <a:spcPts val="900"/>
              </a:spcBef>
              <a:buFontTx/>
              <a:buAutoNum type="alphaLcParenBoth"/>
            </a:pPr>
            <a:r>
              <a:rPr lang="en-US" sz="1400" dirty="0">
                <a:solidFill>
                  <a:schemeClr val="tx1"/>
                </a:solidFill>
                <a:latin typeface="+mj-lt"/>
              </a:rPr>
              <a:t>transactions concluded by the representative taxpayer; and</a:t>
            </a:r>
          </a:p>
          <a:p>
            <a:pPr marL="431800" algn="just">
              <a:spcBef>
                <a:spcPts val="900"/>
              </a:spcBef>
            </a:pPr>
            <a:endParaRPr lang="en-US" sz="1400" dirty="0">
              <a:solidFill>
                <a:schemeClr val="tx1"/>
              </a:solidFill>
              <a:latin typeface="+mj-lt"/>
            </a:endParaRPr>
          </a:p>
          <a:p>
            <a:pPr lvl="1" algn="just">
              <a:lnSpc>
                <a:spcPct val="150000"/>
              </a:lnSpc>
            </a:pPr>
            <a:r>
              <a:rPr lang="en-US" sz="1400" dirty="0">
                <a:solidFill>
                  <a:schemeClr val="tx1"/>
                </a:solidFill>
                <a:latin typeface="+mj-lt"/>
              </a:rPr>
              <a:t>in such capacity—</a:t>
            </a:r>
          </a:p>
          <a:p>
            <a:pPr marL="857250" lvl="1" indent="-400050" algn="just">
              <a:lnSpc>
                <a:spcPct val="150000"/>
              </a:lnSpc>
              <a:buFont typeface="+mj-lt"/>
              <a:buAutoNum type="romanLcPeriod"/>
            </a:pPr>
            <a:r>
              <a:rPr lang="en-US" sz="1400" dirty="0">
                <a:solidFill>
                  <a:schemeClr val="tx1"/>
                </a:solidFill>
                <a:latin typeface="+mj-lt"/>
              </a:rPr>
              <a:t>subject to the duties, responsibilities and liabilities of the taxpayer represented;</a:t>
            </a:r>
          </a:p>
          <a:p>
            <a:pPr marL="857250" lvl="1" indent="-400050" algn="just">
              <a:lnSpc>
                <a:spcPct val="150000"/>
              </a:lnSpc>
              <a:buFont typeface="+mj-lt"/>
              <a:buAutoNum type="romanLcPeriod"/>
            </a:pPr>
            <a:r>
              <a:rPr lang="en-US" sz="1400" dirty="0">
                <a:solidFill>
                  <a:schemeClr val="tx1"/>
                </a:solidFill>
                <a:latin typeface="+mj-lt"/>
              </a:rPr>
              <a:t>entitled to any abatement, deduction, exemption, right to setoff a loss, and other items that could be claimed by the person represented; and</a:t>
            </a:r>
            <a:endParaRPr lang="en-US" sz="1400" dirty="0">
              <a:solidFill>
                <a:schemeClr val="tx1"/>
              </a:solidFill>
              <a:latin typeface="+mj-lt"/>
              <a:cs typeface="Arial"/>
            </a:endParaRPr>
          </a:p>
          <a:p>
            <a:pPr marL="857250" lvl="1" indent="-400050" algn="just">
              <a:lnSpc>
                <a:spcPct val="150000"/>
              </a:lnSpc>
              <a:buFont typeface="+mj-lt"/>
              <a:buAutoNum type="romanLcPeriod"/>
            </a:pPr>
            <a:r>
              <a:rPr lang="en-US" sz="1400" dirty="0">
                <a:solidFill>
                  <a:schemeClr val="tx1"/>
                </a:solidFill>
                <a:latin typeface="+mj-lt"/>
              </a:rPr>
              <a:t>liable for the amount of tax specified by a tax Act.</a:t>
            </a:r>
            <a:endParaRPr lang="en-US" sz="1400" dirty="0">
              <a:solidFill>
                <a:schemeClr val="tx1"/>
              </a:solidFill>
              <a:latin typeface="+mj-lt"/>
              <a:cs typeface="Arial"/>
            </a:endParaRPr>
          </a:p>
          <a:p>
            <a:pPr lvl="1" algn="just">
              <a:lnSpc>
                <a:spcPct val="150000"/>
              </a:lnSpc>
            </a:pPr>
            <a:endParaRPr lang="en-US" sz="1400" dirty="0">
              <a:solidFill>
                <a:schemeClr val="tx1"/>
              </a:solidFill>
              <a:latin typeface="+mj-lt"/>
            </a:endParaRPr>
          </a:p>
          <a:p>
            <a:pPr marL="800100" lvl="1" indent="-342900" algn="just">
              <a:lnSpc>
                <a:spcPct val="150000"/>
              </a:lnSpc>
              <a:buFont typeface="+mj-lt"/>
              <a:buAutoNum type="arabicParenR" startAt="2"/>
            </a:pPr>
            <a:r>
              <a:rPr lang="en-US" sz="1400" dirty="0">
                <a:solidFill>
                  <a:schemeClr val="tx1"/>
                </a:solidFill>
                <a:latin typeface="+mj-lt"/>
              </a:rPr>
              <a:t>A representative taxpayer may be assessed in respect of any tax under subsection (1), but such assessment is regarded as made upon the representative taxpayer in such capacity only.</a:t>
            </a:r>
          </a:p>
          <a:p>
            <a:pPr algn="just">
              <a:lnSpc>
                <a:spcPct val="150000"/>
              </a:lnSpc>
            </a:pPr>
            <a:endParaRPr lang="en-US" sz="1500" dirty="0"/>
          </a:p>
          <a:p>
            <a:pPr algn="just">
              <a:lnSpc>
                <a:spcPct val="150000"/>
              </a:lnSpc>
            </a:pPr>
            <a:endParaRPr lang="en-US" sz="1500" dirty="0"/>
          </a:p>
          <a:p>
            <a:pPr algn="just">
              <a:lnSpc>
                <a:spcPct val="150000"/>
              </a:lnSpc>
            </a:pPr>
            <a:endParaRPr lang="en-US" sz="1500" dirty="0"/>
          </a:p>
          <a:p>
            <a:pPr algn="just">
              <a:lnSpc>
                <a:spcPct val="150000"/>
              </a:lnSpc>
            </a:pPr>
            <a:endParaRPr lang="en-US" sz="1500"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Legislation Pertaining to Representative Taxpayer</a:t>
            </a:r>
          </a:p>
        </p:txBody>
      </p:sp>
    </p:spTree>
    <p:extLst>
      <p:ext uri="{BB962C8B-B14F-4D97-AF65-F5344CB8AC3E}">
        <p14:creationId xmlns:p14="http://schemas.microsoft.com/office/powerpoint/2010/main" val="169532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570373"/>
            <a:ext cx="8655068" cy="5717253"/>
          </a:xfrm>
        </p:spPr>
        <p:txBody>
          <a:bodyPr vert="horz" lIns="91440" tIns="45720" rIns="91440" bIns="45720" rtlCol="0" anchor="t">
            <a:normAutofit/>
          </a:bodyPr>
          <a:lstStyle/>
          <a:p>
            <a:pPr algn="just">
              <a:lnSpc>
                <a:spcPct val="150000"/>
              </a:lnSpc>
            </a:pPr>
            <a:endParaRPr lang="en-GB" sz="1600" dirty="0">
              <a:solidFill>
                <a:srgbClr val="000000"/>
              </a:solidFill>
              <a:latin typeface="Arial"/>
              <a:cs typeface="Arial"/>
            </a:endParaRPr>
          </a:p>
          <a:p>
            <a:pPr marL="285750" indent="-285750" algn="just">
              <a:lnSpc>
                <a:spcPct val="150000"/>
              </a:lnSpc>
              <a:buFont typeface="Arial" panose="020B0604020202020204" pitchFamily="34" charset="0"/>
              <a:buChar char="•"/>
            </a:pPr>
            <a:r>
              <a:rPr lang="en-US" sz="1400" b="1" dirty="0">
                <a:solidFill>
                  <a:schemeClr val="tx1"/>
                </a:solidFill>
              </a:rPr>
              <a:t>Section 246.   Public officers of companies.—(</a:t>
            </a:r>
            <a:r>
              <a:rPr lang="en-US" sz="1400" dirty="0">
                <a:solidFill>
                  <a:schemeClr val="tx1"/>
                </a:solidFill>
              </a:rPr>
              <a:t>1)  Every company carrying on business or having an office in the Republic must at all times be represented by an individual residing in the Republic. 2)  The individual representative under subsection 1) must be—</a:t>
            </a:r>
          </a:p>
          <a:p>
            <a:pPr marL="1321435" lvl="1" indent="-432435" algn="just">
              <a:lnSpc>
                <a:spcPct val="150000"/>
              </a:lnSpc>
              <a:spcBef>
                <a:spcPts val="900"/>
              </a:spcBef>
              <a:buFont typeface="+mj-lt"/>
              <a:buAutoNum type="alphaLcParenR"/>
            </a:pPr>
            <a:r>
              <a:rPr lang="en-US" sz="1400" dirty="0">
                <a:solidFill>
                  <a:schemeClr val="tx1"/>
                </a:solidFill>
                <a:latin typeface="+mj-lt"/>
              </a:rPr>
              <a:t>approved by SARS and—</a:t>
            </a:r>
          </a:p>
          <a:p>
            <a:pPr marL="1746250" lvl="2" indent="-400050" algn="just">
              <a:lnSpc>
                <a:spcPct val="150000"/>
              </a:lnSpc>
              <a:spcBef>
                <a:spcPts val="900"/>
              </a:spcBef>
              <a:buFont typeface="+mj-lt"/>
              <a:buAutoNum type="romanLcPeriod"/>
            </a:pPr>
            <a:r>
              <a:rPr lang="en-US" sz="1400" dirty="0">
                <a:solidFill>
                  <a:schemeClr val="tx1"/>
                </a:solidFill>
                <a:latin typeface="+mj-lt"/>
              </a:rPr>
              <a:t>must be a person who is a senior official of the company; or</a:t>
            </a:r>
          </a:p>
          <a:p>
            <a:pPr marL="1746250" lvl="2" indent="-400050" algn="just">
              <a:lnSpc>
                <a:spcPct val="150000"/>
              </a:lnSpc>
              <a:spcBef>
                <a:spcPts val="900"/>
              </a:spcBef>
              <a:buFont typeface="+mj-lt"/>
              <a:buAutoNum type="romanLcPeriod"/>
            </a:pPr>
            <a:r>
              <a:rPr lang="en-US" sz="1400" dirty="0">
                <a:solidFill>
                  <a:schemeClr val="tx1"/>
                </a:solidFill>
                <a:latin typeface="+mj-lt"/>
              </a:rPr>
              <a:t>if no senior official resides in the Republic, may be another suitable person;</a:t>
            </a:r>
          </a:p>
          <a:p>
            <a:pPr marL="1231900" lvl="1" indent="-342900" algn="just">
              <a:lnSpc>
                <a:spcPct val="150000"/>
              </a:lnSpc>
              <a:spcBef>
                <a:spcPts val="900"/>
              </a:spcBef>
              <a:buFont typeface="+mj-lt"/>
              <a:buAutoNum type="alphaLcParenR"/>
            </a:pPr>
            <a:r>
              <a:rPr lang="en-US" sz="1400" dirty="0">
                <a:solidFill>
                  <a:schemeClr val="tx1"/>
                </a:solidFill>
              </a:rPr>
              <a:t>appointed by the company or by an agent or legal practitioner who has authority to appoint such a representative for the purposes of a tax Act;</a:t>
            </a:r>
          </a:p>
          <a:p>
            <a:pPr marL="1289050" lvl="1" indent="-400050" algn="just">
              <a:lnSpc>
                <a:spcPct val="150000"/>
              </a:lnSpc>
              <a:spcBef>
                <a:spcPts val="900"/>
              </a:spcBef>
              <a:buFont typeface="+mj-lt"/>
              <a:buAutoNum type="alphaLcParenR"/>
            </a:pPr>
            <a:r>
              <a:rPr lang="en-US" sz="1400" dirty="0">
                <a:solidFill>
                  <a:schemeClr val="tx1"/>
                </a:solidFill>
              </a:rPr>
              <a:t>called the public officer of the company; and</a:t>
            </a:r>
          </a:p>
          <a:p>
            <a:pPr marL="1289050" lvl="1" indent="-400050" algn="just">
              <a:lnSpc>
                <a:spcPct val="150000"/>
              </a:lnSpc>
              <a:spcBef>
                <a:spcPts val="900"/>
              </a:spcBef>
              <a:buFont typeface="+mj-lt"/>
              <a:buAutoNum type="alphaLcParenR"/>
            </a:pPr>
            <a:r>
              <a:rPr lang="en-US" sz="1400" dirty="0">
                <a:solidFill>
                  <a:schemeClr val="tx1"/>
                </a:solidFill>
              </a:rPr>
              <a:t>appointed within one month after the company begins to carry on business or acquires an office in the Republic.</a:t>
            </a:r>
          </a:p>
          <a:p>
            <a:pPr marL="774700" indent="-342900" algn="just">
              <a:lnSpc>
                <a:spcPct val="150000"/>
              </a:lnSpc>
              <a:spcBef>
                <a:spcPts val="900"/>
              </a:spcBef>
              <a:buFont typeface="+mj-lt"/>
              <a:buAutoNum type="arabicParenR" startAt="3"/>
            </a:pPr>
            <a:r>
              <a:rPr lang="en-US" sz="1400" dirty="0">
                <a:solidFill>
                  <a:schemeClr val="tx1"/>
                </a:solidFill>
              </a:rPr>
              <a:t>If a public officer is not appointed as required under this section, the public officer is the director,             company secretary or other officer of the company that SARS designates for that purpose.</a:t>
            </a:r>
          </a:p>
          <a:p>
            <a:pPr algn="just">
              <a:lnSpc>
                <a:spcPct val="150000"/>
              </a:lnSpc>
            </a:pPr>
            <a:endParaRPr lang="en-US" sz="1500"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Legislation Pertaining to Representative Taxpayer</a:t>
            </a:r>
          </a:p>
        </p:txBody>
      </p:sp>
    </p:spTree>
    <p:extLst>
      <p:ext uri="{BB962C8B-B14F-4D97-AF65-F5344CB8AC3E}">
        <p14:creationId xmlns:p14="http://schemas.microsoft.com/office/powerpoint/2010/main" val="1497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450082"/>
            <a:ext cx="8655068" cy="5717253"/>
          </a:xfrm>
        </p:spPr>
        <p:txBody>
          <a:bodyPr vert="horz" lIns="91440" tIns="45720" rIns="91440" bIns="45720" rtlCol="0" anchor="t">
            <a:normAutofit fontScale="92500"/>
          </a:bodyPr>
          <a:lstStyle/>
          <a:p>
            <a:pPr algn="just">
              <a:lnSpc>
                <a:spcPct val="150000"/>
              </a:lnSpc>
            </a:pPr>
            <a:endParaRPr lang="en-GB" sz="1600" dirty="0">
              <a:solidFill>
                <a:srgbClr val="000000"/>
              </a:solidFill>
              <a:latin typeface="Arial"/>
              <a:cs typeface="Arial"/>
            </a:endParaRPr>
          </a:p>
          <a:p>
            <a:pPr marL="800100" lvl="1" indent="-342900" algn="just">
              <a:lnSpc>
                <a:spcPct val="150000"/>
              </a:lnSpc>
              <a:buFont typeface="+mj-lt"/>
              <a:buAutoNum type="arabicParenR" startAt="3"/>
            </a:pPr>
            <a:r>
              <a:rPr lang="en-US" sz="1500" dirty="0">
                <a:solidFill>
                  <a:schemeClr val="tx1"/>
                </a:solidFill>
              </a:rPr>
              <a:t>If a public officer is not appointed as required under this section, the public officer is the director, company secretary or other officer of the company that SARS designates for that purpose.</a:t>
            </a:r>
          </a:p>
          <a:p>
            <a:pPr marL="800100" lvl="1" indent="-342900" algn="just">
              <a:lnSpc>
                <a:spcPct val="150000"/>
              </a:lnSpc>
              <a:buFont typeface="+mj-lt"/>
              <a:buAutoNum type="arabicParenR" startAt="3"/>
            </a:pPr>
            <a:r>
              <a:rPr lang="en-US" sz="1500" dirty="0">
                <a:solidFill>
                  <a:schemeClr val="tx1"/>
                </a:solidFill>
              </a:rPr>
              <a:t> A company that has not appointed a public officer is subject to a tax Act as if a tax Act did not require the public officer to be appointed.</a:t>
            </a:r>
          </a:p>
          <a:p>
            <a:pPr marL="800100" lvl="1" indent="-342900" algn="just">
              <a:lnSpc>
                <a:spcPct val="150000"/>
              </a:lnSpc>
              <a:buFont typeface="+mj-lt"/>
              <a:buAutoNum type="arabicParenR" startAt="3"/>
            </a:pPr>
            <a:r>
              <a:rPr lang="en-US" sz="1500" dirty="0">
                <a:solidFill>
                  <a:schemeClr val="tx1"/>
                </a:solidFill>
              </a:rPr>
              <a:t>A public officer is responsible for all acts, matters, or things that the public officer’s company must do under a tax Act, and in case of default, the public officer is subject to penalties for the company’s defaults.</a:t>
            </a:r>
          </a:p>
          <a:p>
            <a:pPr marL="800100" lvl="1" indent="-342900" algn="just">
              <a:lnSpc>
                <a:spcPct val="150000"/>
              </a:lnSpc>
              <a:buFont typeface="+mj-lt"/>
              <a:buAutoNum type="arabicParenR" startAt="3"/>
            </a:pPr>
            <a:r>
              <a:rPr lang="en-US" sz="1500" dirty="0">
                <a:solidFill>
                  <a:schemeClr val="tx1"/>
                </a:solidFill>
              </a:rPr>
              <a:t>A public officer’s company is regarded as having done everything done by the public officer in the officer’s representative capacity.</a:t>
            </a:r>
          </a:p>
          <a:p>
            <a:pPr marL="800100" lvl="1" indent="-342900" algn="just">
              <a:lnSpc>
                <a:spcPct val="150000"/>
              </a:lnSpc>
              <a:buFont typeface="+mj-lt"/>
              <a:buAutoNum type="arabicParenR" startAt="3"/>
            </a:pPr>
            <a:r>
              <a:rPr lang="en-US" sz="1500" dirty="0">
                <a:solidFill>
                  <a:schemeClr val="tx1"/>
                </a:solidFill>
              </a:rPr>
              <a:t>If SARS is of the opinion that a person is no longer suitable to represent the company as public officer SARS may withdraw its approval under subsection (2) (a).</a:t>
            </a:r>
          </a:p>
          <a:p>
            <a:pPr marL="800100" lvl="1" indent="-342900" algn="just">
              <a:lnSpc>
                <a:spcPct val="150000"/>
              </a:lnSpc>
              <a:buFont typeface="+mj-lt"/>
              <a:buAutoNum type="arabicParenR" startAt="3"/>
            </a:pPr>
            <a:r>
              <a:rPr lang="en-US" sz="1500" dirty="0">
                <a:solidFill>
                  <a:schemeClr val="tx1"/>
                </a:solidFill>
              </a:rPr>
              <a:t>A person who is disqualified in terms of section 6 of the Trust Property Control Act, 1988 (Act No. 57 of 1988), section 25A of the Nonprofit Organisations Act, 1997 (Act No. 71 of 1997), or section 69 of the Companies Act, 2008 (Act No. 71 of 2008), may not be appointed as a public officer under this section.</a:t>
            </a:r>
          </a:p>
          <a:p>
            <a:pPr lvl="1" algn="just">
              <a:lnSpc>
                <a:spcPct val="150000"/>
              </a:lnSpc>
            </a:pPr>
            <a:endParaRPr lang="en-US" sz="1500"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Legislation Pertaining to Representative Taxpayer</a:t>
            </a:r>
          </a:p>
        </p:txBody>
      </p:sp>
    </p:spTree>
    <p:extLst>
      <p:ext uri="{BB962C8B-B14F-4D97-AF65-F5344CB8AC3E}">
        <p14:creationId xmlns:p14="http://schemas.microsoft.com/office/powerpoint/2010/main" val="3748220672"/>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6ea2f8-baf3-435e-8c47-53a3895015a3">
      <Terms xmlns="http://schemas.microsoft.com/office/infopath/2007/PartnerControls"/>
    </lcf76f155ced4ddcb4097134ff3c332f>
    <TaxCatchAll xmlns="0b982d86-a47b-48b2-aad7-81789d529a9c" xsi:nil="true"/>
    <SharedWithUsers xmlns="0b982d86-a47b-48b2-aad7-81789d529a9c">
      <UserInfo>
        <DisplayName>Lijuan Wang</DisplayName>
        <AccountId>114</AccountId>
        <AccountType/>
      </UserInfo>
      <UserInfo>
        <DisplayName>Shanitha Ramharak</DisplayName>
        <AccountId>66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6FB1A-60FB-48D3-9433-0EC83991451A}">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77346db6-4ad3-4091-ac3f-0d28eb710522"/>
    <ds:schemaRef ds:uri="http://schemas.microsoft.com/sharepoint/v3"/>
    <ds:schemaRef ds:uri="http://purl.org/dc/terms/"/>
    <ds:schemaRef ds:uri="306ea2f8-baf3-435e-8c47-53a3895015a3"/>
    <ds:schemaRef ds:uri="0b982d86-a47b-48b2-aad7-81789d529a9c"/>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07775B6F-B926-42FF-85AF-02D2B25AF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6ea2f8-baf3-435e-8c47-53a3895015a3"/>
    <ds:schemaRef ds:uri="0b982d86-a47b-48b2-aad7-81789d529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2698</TotalTime>
  <Words>2306</Words>
  <Application>Microsoft Office PowerPoint</Application>
  <PresentationFormat>On-screen Show (4:3)</PresentationFormat>
  <Paragraphs>245</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Corporate Identity presentation_MANCO_2017 v1.3 SR</vt:lpstr>
      <vt:lpstr>Office Theme</vt:lpstr>
      <vt:lpstr>PowerPoint Presentation</vt:lpstr>
      <vt:lpstr>PowerPoint Presentation</vt:lpstr>
      <vt:lpstr>Learning Objective</vt:lpstr>
      <vt:lpstr>Definition of Registered Representative</vt:lpstr>
      <vt:lpstr>Legislation pertaining to Representative Taxpayer</vt:lpstr>
      <vt:lpstr>Legislation pertaining to Representative Taxpayer</vt:lpstr>
      <vt:lpstr>Legislation Pertaining to Representative Taxpayer</vt:lpstr>
      <vt:lpstr>Legislation Pertaining to Representative Taxpayer</vt:lpstr>
      <vt:lpstr>Legislation Pertaining to Representative Taxpayer</vt:lpstr>
      <vt:lpstr>Who may be the Registered Representative?</vt:lpstr>
      <vt:lpstr>How to Update the Registered Representative on eFiling</vt:lpstr>
      <vt:lpstr>How to update the Registered Representative on eFiling</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How to Register or Update a Registered Representative on the SARS Online Query System (SOQS)</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2</dc:title>
  <dc:creator>Simangele Radebe</dc:creator>
  <cp:lastModifiedBy>Rudolph Masiya</cp:lastModifiedBy>
  <cp:revision>454</cp:revision>
  <cp:lastPrinted>2019-07-22T09:05:08Z</cp:lastPrinted>
  <dcterms:created xsi:type="dcterms:W3CDTF">2017-08-25T14:16:48Z</dcterms:created>
  <dcterms:modified xsi:type="dcterms:W3CDTF">2024-07-07T13:05:44Z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y fmtid="{D5CDD505-2E9C-101B-9397-08002B2CF9AE}" pid="20" name="MediaServiceImageTags">
    <vt:lpwstr/>
  </property>
</Properties>
</file>