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media/image8.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26.jpg" ContentType="image/jp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1" r:id="rId4"/>
    <p:sldMasterId id="2147483669" r:id="rId5"/>
    <p:sldMasterId id="2147483672" r:id="rId6"/>
  </p:sldMasterIdLst>
  <p:notesMasterIdLst>
    <p:notesMasterId r:id="rId49"/>
  </p:notesMasterIdLst>
  <p:sldIdLst>
    <p:sldId id="256" r:id="rId7"/>
    <p:sldId id="277" r:id="rId8"/>
    <p:sldId id="604" r:id="rId9"/>
    <p:sldId id="652" r:id="rId10"/>
    <p:sldId id="653" r:id="rId11"/>
    <p:sldId id="654" r:id="rId12"/>
    <p:sldId id="655" r:id="rId13"/>
    <p:sldId id="656" r:id="rId14"/>
    <p:sldId id="657" r:id="rId15"/>
    <p:sldId id="688" r:id="rId16"/>
    <p:sldId id="660" r:id="rId17"/>
    <p:sldId id="661" r:id="rId18"/>
    <p:sldId id="662" r:id="rId19"/>
    <p:sldId id="689" r:id="rId20"/>
    <p:sldId id="658" r:id="rId21"/>
    <p:sldId id="663" r:id="rId22"/>
    <p:sldId id="665" r:id="rId23"/>
    <p:sldId id="666" r:id="rId24"/>
    <p:sldId id="667" r:id="rId25"/>
    <p:sldId id="687" r:id="rId26"/>
    <p:sldId id="690" r:id="rId27"/>
    <p:sldId id="695" r:id="rId28"/>
    <p:sldId id="691" r:id="rId29"/>
    <p:sldId id="696" r:id="rId30"/>
    <p:sldId id="697" r:id="rId31"/>
    <p:sldId id="698" r:id="rId32"/>
    <p:sldId id="699" r:id="rId33"/>
    <p:sldId id="700" r:id="rId34"/>
    <p:sldId id="701" r:id="rId35"/>
    <p:sldId id="702" r:id="rId36"/>
    <p:sldId id="703" r:id="rId37"/>
    <p:sldId id="669" r:id="rId38"/>
    <p:sldId id="670" r:id="rId39"/>
    <p:sldId id="693" r:id="rId40"/>
    <p:sldId id="704" r:id="rId41"/>
    <p:sldId id="671" r:id="rId42"/>
    <p:sldId id="673" r:id="rId43"/>
    <p:sldId id="650" r:id="rId44"/>
    <p:sldId id="674" r:id="rId45"/>
    <p:sldId id="675" r:id="rId46"/>
    <p:sldId id="685" r:id="rId47"/>
    <p:sldId id="613" r:id="rId48"/>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4B020-3CB2-878B-5450-A6B664D7E928}" name="Editor 1" initials="E1" userId="Editor 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 id="1" name="Shanitha Ramharak" initials="SR" lastIdx="3" clrIdx="1">
    <p:extLst>
      <p:ext uri="{19B8F6BF-5375-455C-9EA6-DF929625EA0E}">
        <p15:presenceInfo xmlns:p15="http://schemas.microsoft.com/office/powerpoint/2012/main" userId="S::sramharak@sars.gov.za::23eac505-42e4-40e9-927d-a2385b7342b5" providerId="AD"/>
      </p:ext>
    </p:extLst>
  </p:cmAuthor>
  <p:cmAuthor id="2" name="Lijuan Wang" initials="LW" lastIdx="4" clrIdx="2">
    <p:extLst>
      <p:ext uri="{19B8F6BF-5375-455C-9EA6-DF929625EA0E}">
        <p15:presenceInfo xmlns:p15="http://schemas.microsoft.com/office/powerpoint/2012/main" userId="S::lwang@sars.gov.za::72bde0fe-78f8-4df1-a3d3-4698d2d28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2D3C3-3429-4A08-A7B1-630376E8B312}" v="2" dt="2024-06-11T08:07:0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p:restoredTop sz="94694"/>
  </p:normalViewPr>
  <p:slideViewPr>
    <p:cSldViewPr snapToGrid="0" snapToObjects="1">
      <p:cViewPr varScale="1">
        <p:scale>
          <a:sx n="94" d="100"/>
          <a:sy n="94" d="100"/>
        </p:scale>
        <p:origin x="96" y="360"/>
      </p:cViewPr>
      <p:guideLst>
        <p:guide orient="horz" pos="2160"/>
        <p:guide pos="2880"/>
      </p:guideLst>
    </p:cSldViewPr>
  </p:slideViewPr>
  <p:notesTextViewPr>
    <p:cViewPr>
      <p:scale>
        <a:sx n="3" d="2"/>
        <a:sy n="3" d="2"/>
      </p:scale>
      <p:origin x="0" y="0"/>
    </p:cViewPr>
  </p:notesTextViewPr>
  <p:sorterViewPr>
    <p:cViewPr>
      <p:scale>
        <a:sx n="100" d="100"/>
        <a:sy n="100" d="100"/>
      </p:scale>
      <p:origin x="0" y="-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hyperlink" Target="mailto:pcc@sars.gov.za" TargetMode="External"/><Relationship Id="rId1" Type="http://schemas.openxmlformats.org/officeDocument/2006/relationships/image" Target="../media/image2.wmf"/></Relationships>
</file>

<file path=ppt/diagrams/_rels/drawing2.xml.rels><?xml version="1.0" encoding="UTF-8" standalone="yes"?>
<Relationships xmlns="http://schemas.openxmlformats.org/package/2006/relationships"><Relationship Id="rId1" Type="http://schemas.openxmlformats.org/officeDocument/2006/relationships/hyperlink" Target="mailto:pcc@sars.gov.za"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8B18F-9D3A-497B-9601-3C615ECE99ED}"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ZA"/>
        </a:p>
      </dgm:t>
    </dgm:pt>
    <dgm:pt modelId="{ED6DCB65-87ED-4427-9B89-936FD2A73DE9}">
      <dgm:prSet phldrT="[Text]" phldr="1"/>
      <dgm:spPr/>
      <dgm:t>
        <a:bodyPr/>
        <a:lstStyle/>
        <a:p>
          <a:endParaRPr lang="en-ZA"/>
        </a:p>
      </dgm:t>
    </dgm:pt>
    <dgm:pt modelId="{DC1A9AE8-C195-4756-92D3-467BA66E0934}" type="parTrans" cxnId="{A58E8407-4D71-4432-96CB-D37C4C87F96C}">
      <dgm:prSet/>
      <dgm:spPr/>
      <dgm:t>
        <a:bodyPr/>
        <a:lstStyle/>
        <a:p>
          <a:endParaRPr lang="en-ZA"/>
        </a:p>
      </dgm:t>
    </dgm:pt>
    <dgm:pt modelId="{6C6569FA-75A2-4E47-A0D9-C8B10A99FD89}" type="sibTrans" cxnId="{A58E8407-4D71-4432-96CB-D37C4C87F96C}">
      <dgm:prSet/>
      <dgm:spPr/>
      <dgm:t>
        <a:bodyPr/>
        <a:lstStyle/>
        <a:p>
          <a:endParaRPr lang="en-ZA"/>
        </a:p>
      </dgm:t>
    </dgm:pt>
    <dgm:pt modelId="{7AAC99D5-2DE8-4B7B-AEA7-7B8AB514A1D5}">
      <dgm:prSet/>
      <dgm:spPr/>
      <dgm:t>
        <a:bodyPr/>
        <a:lstStyle/>
        <a:p>
          <a:pPr algn="ctr"/>
          <a:r>
            <a:rPr lang="en-ZA" dirty="0"/>
            <a:t>A deceased estate compliance letter is issued as confirmation that all tax affairs are completed at SARS. The Master then approves the distribution.</a:t>
          </a:r>
        </a:p>
      </dgm:t>
    </dgm:pt>
    <dgm:pt modelId="{D50F4094-63A4-465C-93B9-DB65722F735B}" type="parTrans" cxnId="{A52532F4-FC3C-49DE-8308-B9DDE98DDF19}">
      <dgm:prSet/>
      <dgm:spPr/>
      <dgm:t>
        <a:bodyPr/>
        <a:lstStyle/>
        <a:p>
          <a:endParaRPr lang="en-ZA"/>
        </a:p>
      </dgm:t>
    </dgm:pt>
    <dgm:pt modelId="{8261A029-EED8-481F-B622-725104617BED}" type="sibTrans" cxnId="{A52532F4-FC3C-49DE-8308-B9DDE98DDF19}">
      <dgm:prSet/>
      <dgm:spPr/>
      <dgm:t>
        <a:bodyPr/>
        <a:lstStyle/>
        <a:p>
          <a:endParaRPr lang="en-ZA"/>
        </a:p>
      </dgm:t>
    </dgm:pt>
    <dgm:pt modelId="{2F6B7321-731F-4A0A-85A4-25486E48179C}">
      <dgm:prSet/>
      <dgm:spPr/>
      <dgm:t>
        <a:bodyPr/>
        <a:lstStyle/>
        <a:p>
          <a:endParaRPr lang="en-ZA"/>
        </a:p>
      </dgm:t>
    </dgm:pt>
    <dgm:pt modelId="{1EFDE454-4CBA-4E99-AC38-596CBE9E376A}" type="parTrans" cxnId="{1CAC1EF1-B46A-49B7-9559-8035C846FA37}">
      <dgm:prSet/>
      <dgm:spPr/>
      <dgm:t>
        <a:bodyPr/>
        <a:lstStyle/>
        <a:p>
          <a:endParaRPr lang="en-ZA"/>
        </a:p>
      </dgm:t>
    </dgm:pt>
    <dgm:pt modelId="{64CCC13A-F2BE-4EF2-B9C4-82807B3F5A81}" type="sibTrans" cxnId="{1CAC1EF1-B46A-49B7-9559-8035C846FA37}">
      <dgm:prSet/>
      <dgm:spPr/>
      <dgm:t>
        <a:bodyPr/>
        <a:lstStyle/>
        <a:p>
          <a:endParaRPr lang="en-ZA"/>
        </a:p>
      </dgm:t>
    </dgm:pt>
    <dgm:pt modelId="{18E89F27-137E-424A-BF5C-18676B2B12CA}">
      <dgm:prSet custT="1"/>
      <dgm:spPr/>
      <dgm:t>
        <a:bodyPr/>
        <a:lstStyle/>
        <a:p>
          <a:pPr algn="ctr"/>
          <a:r>
            <a:rPr lang="en-ZA" sz="1400" dirty="0"/>
            <a:t>The</a:t>
          </a:r>
          <a:r>
            <a:rPr lang="en-ZA" sz="1400" baseline="0" dirty="0"/>
            <a:t> executor receives a letter of executorship and must </a:t>
          </a:r>
          <a:r>
            <a:rPr lang="en-GB" sz="1400" baseline="0" dirty="0"/>
            <a:t>inform any SARS office about the death of the deceased. SARS will code the taxpayer accordingly</a:t>
          </a:r>
          <a:r>
            <a:rPr lang="en-ZA" sz="1800" baseline="0" dirty="0"/>
            <a:t>.</a:t>
          </a:r>
          <a:endParaRPr lang="en-ZA" sz="1800" dirty="0"/>
        </a:p>
      </dgm:t>
    </dgm:pt>
    <dgm:pt modelId="{C299CB15-E129-46F4-8B2B-1E21072A377A}" type="parTrans" cxnId="{E9625244-A8DE-45EA-888D-06E070455A58}">
      <dgm:prSet/>
      <dgm:spPr/>
      <dgm:t>
        <a:bodyPr/>
        <a:lstStyle/>
        <a:p>
          <a:endParaRPr lang="en-ZA"/>
        </a:p>
      </dgm:t>
    </dgm:pt>
    <dgm:pt modelId="{1539B10E-C8CC-48D9-9682-E55CFF8D5BD0}" type="sibTrans" cxnId="{E9625244-A8DE-45EA-888D-06E070455A58}">
      <dgm:prSet/>
      <dgm:spPr>
        <a:solidFill>
          <a:schemeClr val="accent2">
            <a:alpha val="90000"/>
          </a:schemeClr>
        </a:solidFill>
      </dgm:spPr>
      <dgm:t>
        <a:bodyPr/>
        <a:lstStyle/>
        <a:p>
          <a:endParaRPr lang="en-ZA"/>
        </a:p>
      </dgm:t>
    </dgm:pt>
    <dgm:pt modelId="{F9330CB1-EF72-42BB-A0B7-A7174F5E92DF}">
      <dgm:prSet custT="1"/>
      <dgm:spPr/>
      <dgm:t>
        <a:bodyPr/>
        <a:lstStyle/>
        <a:p>
          <a:pPr algn="ctr"/>
          <a:r>
            <a:rPr lang="en-ZA" sz="1400" dirty="0"/>
            <a:t>The executor’s details as the representative taxpayer must be updated and linked with the deceased taxpayer to act on the deceased’s behalf. </a:t>
          </a:r>
        </a:p>
      </dgm:t>
    </dgm:pt>
    <dgm:pt modelId="{D0884042-5B6B-42DB-95F0-B514E384929C}" type="parTrans" cxnId="{67201287-3CD0-4D10-BA6E-D16E578F8B3C}">
      <dgm:prSet/>
      <dgm:spPr/>
      <dgm:t>
        <a:bodyPr/>
        <a:lstStyle/>
        <a:p>
          <a:endParaRPr lang="en-ZA"/>
        </a:p>
      </dgm:t>
    </dgm:pt>
    <dgm:pt modelId="{F35D5AB0-9663-45D1-8359-D52DFCB411A9}" type="sibTrans" cxnId="{67201287-3CD0-4D10-BA6E-D16E578F8B3C}">
      <dgm:prSet/>
      <dgm:spPr>
        <a:solidFill>
          <a:schemeClr val="accent2">
            <a:alpha val="90000"/>
          </a:schemeClr>
        </a:solidFill>
      </dgm:spPr>
      <dgm:t>
        <a:bodyPr/>
        <a:lstStyle/>
        <a:p>
          <a:endParaRPr lang="en-ZA"/>
        </a:p>
      </dgm:t>
    </dgm:pt>
    <dgm:pt modelId="{2512051A-F7E1-4639-A31A-B9DF6EAA84EB}">
      <dgm:prSet/>
      <dgm:spPr/>
      <dgm:t>
        <a:bodyPr/>
        <a:lstStyle/>
        <a:p>
          <a:pPr algn="ctr">
            <a:tabLst/>
          </a:pPr>
          <a:r>
            <a:rPr lang="en-ZA" dirty="0"/>
            <a:t>All outstanding tax returns must be submitted up to the date of death for </a:t>
          </a:r>
          <a:r>
            <a:rPr lang="en-GB" dirty="0"/>
            <a:t>all tax types: Income Tax, VAT, PAYE, SDL, UIF and estate duty. Any taxable income arising after the date of death will be dealt with in the deceased estate (with a separate income tax reference number).</a:t>
          </a:r>
          <a:endParaRPr lang="en-ZA" dirty="0"/>
        </a:p>
      </dgm:t>
    </dgm:pt>
    <dgm:pt modelId="{F6E1BEFB-13F9-44BF-AD46-805BCBA653B0}" type="parTrans" cxnId="{8552C685-A307-460A-9183-B62307277A80}">
      <dgm:prSet/>
      <dgm:spPr/>
      <dgm:t>
        <a:bodyPr/>
        <a:lstStyle/>
        <a:p>
          <a:endParaRPr lang="en-ZA"/>
        </a:p>
      </dgm:t>
    </dgm:pt>
    <dgm:pt modelId="{26FB2943-24C6-4053-B9DD-034CC2E7F899}" type="sibTrans" cxnId="{8552C685-A307-460A-9183-B62307277A80}">
      <dgm:prSet/>
      <dgm:spPr>
        <a:solidFill>
          <a:schemeClr val="accent2">
            <a:alpha val="90000"/>
          </a:schemeClr>
        </a:solidFill>
      </dgm:spPr>
      <dgm:t>
        <a:bodyPr/>
        <a:lstStyle/>
        <a:p>
          <a:endParaRPr lang="en-ZA"/>
        </a:p>
      </dgm:t>
    </dgm:pt>
    <dgm:pt modelId="{B3E74AE7-1527-4EAC-A30D-0CEC411B28AA}">
      <dgm:prSet/>
      <dgm:spPr/>
      <dgm:t>
        <a:bodyPr/>
        <a:lstStyle/>
        <a:p>
          <a:pPr algn="ctr">
            <a:spcAft>
              <a:spcPts val="0"/>
            </a:spcAft>
          </a:pPr>
          <a:r>
            <a:rPr lang="en-ZA" dirty="0"/>
            <a:t>Assessments must be issued; outstanding liabilities must be paid, and refunds must be paid out (for pre- and post- death).</a:t>
          </a:r>
        </a:p>
      </dgm:t>
    </dgm:pt>
    <dgm:pt modelId="{BF14042B-EA1A-47EB-A80E-A4F155256382}" type="parTrans" cxnId="{F67BC6CA-AECA-437E-8C95-DE3914987D6E}">
      <dgm:prSet/>
      <dgm:spPr/>
      <dgm:t>
        <a:bodyPr/>
        <a:lstStyle/>
        <a:p>
          <a:endParaRPr lang="en-ZA"/>
        </a:p>
      </dgm:t>
    </dgm:pt>
    <dgm:pt modelId="{2B16398E-978D-49B0-88EC-0878E8290BF9}" type="sibTrans" cxnId="{F67BC6CA-AECA-437E-8C95-DE3914987D6E}">
      <dgm:prSet/>
      <dgm:spPr>
        <a:solidFill>
          <a:schemeClr val="accent2">
            <a:alpha val="90000"/>
          </a:schemeClr>
        </a:solidFill>
      </dgm:spPr>
      <dgm:t>
        <a:bodyPr/>
        <a:lstStyle/>
        <a:p>
          <a:endParaRPr lang="en-ZA"/>
        </a:p>
      </dgm:t>
    </dgm:pt>
    <dgm:pt modelId="{F2CD9585-35E1-4D68-A0EA-142ACF4162FE}" type="pres">
      <dgm:prSet presAssocID="{10B8B18F-9D3A-497B-9601-3C615ECE99ED}" presName="outerComposite" presStyleCnt="0">
        <dgm:presLayoutVars>
          <dgm:chMax val="5"/>
          <dgm:dir/>
          <dgm:resizeHandles val="exact"/>
        </dgm:presLayoutVars>
      </dgm:prSet>
      <dgm:spPr/>
    </dgm:pt>
    <dgm:pt modelId="{FD2E064C-2284-4A82-AD57-E92AC90D5002}" type="pres">
      <dgm:prSet presAssocID="{10B8B18F-9D3A-497B-9601-3C615ECE99ED}" presName="dummyMaxCanvas" presStyleCnt="0">
        <dgm:presLayoutVars/>
      </dgm:prSet>
      <dgm:spPr/>
    </dgm:pt>
    <dgm:pt modelId="{6A9A217E-22CA-4AAD-817F-EF389CAA0E12}" type="pres">
      <dgm:prSet presAssocID="{10B8B18F-9D3A-497B-9601-3C615ECE99ED}" presName="FiveNodes_1" presStyleLbl="node1" presStyleIdx="0" presStyleCnt="5" custScaleX="104370" custLinFactNeighborX="-306" custLinFactNeighborY="-3080">
        <dgm:presLayoutVars>
          <dgm:bulletEnabled val="1"/>
        </dgm:presLayoutVars>
      </dgm:prSet>
      <dgm:spPr/>
    </dgm:pt>
    <dgm:pt modelId="{47F3C716-FFAF-4D35-A662-5C91197ADE1B}" type="pres">
      <dgm:prSet presAssocID="{10B8B18F-9D3A-497B-9601-3C615ECE99ED}" presName="FiveNodes_2" presStyleLbl="node1" presStyleIdx="1" presStyleCnt="5" custLinFactNeighborX="-1180" custLinFactNeighborY="-4475">
        <dgm:presLayoutVars>
          <dgm:bulletEnabled val="1"/>
        </dgm:presLayoutVars>
      </dgm:prSet>
      <dgm:spPr/>
    </dgm:pt>
    <dgm:pt modelId="{74384396-DDDB-46BF-8AFB-B2E5504C7F06}" type="pres">
      <dgm:prSet presAssocID="{10B8B18F-9D3A-497B-9601-3C615ECE99ED}" presName="FiveNodes_3" presStyleLbl="node1" presStyleIdx="2" presStyleCnt="5" custScaleX="113725" custScaleY="121332" custLinFactNeighborX="5329" custLinFactNeighborY="-1591">
        <dgm:presLayoutVars>
          <dgm:bulletEnabled val="1"/>
        </dgm:presLayoutVars>
      </dgm:prSet>
      <dgm:spPr/>
    </dgm:pt>
    <dgm:pt modelId="{274B73AA-90B5-4B62-8AF4-477D51CA3F39}" type="pres">
      <dgm:prSet presAssocID="{10B8B18F-9D3A-497B-9601-3C615ECE99ED}" presName="FiveNodes_4" presStyleLbl="node1" presStyleIdx="3" presStyleCnt="5" custScaleX="102380" custScaleY="81945" custLinFactNeighborX="-3109" custLinFactNeighborY="3333">
        <dgm:presLayoutVars>
          <dgm:bulletEnabled val="1"/>
        </dgm:presLayoutVars>
      </dgm:prSet>
      <dgm:spPr/>
    </dgm:pt>
    <dgm:pt modelId="{A0E7D80B-8398-4969-A2EA-C90474D0EF5E}" type="pres">
      <dgm:prSet presAssocID="{10B8B18F-9D3A-497B-9601-3C615ECE99ED}" presName="FiveNodes_5" presStyleLbl="node1" presStyleIdx="4" presStyleCnt="5" custLinFactNeighborX="2050" custLinFactNeighborY="6005">
        <dgm:presLayoutVars>
          <dgm:bulletEnabled val="1"/>
        </dgm:presLayoutVars>
      </dgm:prSet>
      <dgm:spPr/>
    </dgm:pt>
    <dgm:pt modelId="{5128B6ED-A089-47DF-880F-FEFDC0ADD2B9}" type="pres">
      <dgm:prSet presAssocID="{10B8B18F-9D3A-497B-9601-3C615ECE99ED}" presName="FiveConn_1-2" presStyleLbl="fgAccFollowNode1" presStyleIdx="0" presStyleCnt="4" custLinFactNeighborX="-13305" custLinFactNeighborY="-11995">
        <dgm:presLayoutVars>
          <dgm:bulletEnabled val="1"/>
        </dgm:presLayoutVars>
      </dgm:prSet>
      <dgm:spPr/>
    </dgm:pt>
    <dgm:pt modelId="{2FD17118-793B-42A5-A4E2-24E4EBDFC57B}" type="pres">
      <dgm:prSet presAssocID="{10B8B18F-9D3A-497B-9601-3C615ECE99ED}" presName="FiveConn_2-3" presStyleLbl="fgAccFollowNode1" presStyleIdx="1" presStyleCnt="4" custLinFactNeighborX="38508" custLinFactNeighborY="2736">
        <dgm:presLayoutVars>
          <dgm:bulletEnabled val="1"/>
        </dgm:presLayoutVars>
      </dgm:prSet>
      <dgm:spPr/>
    </dgm:pt>
    <dgm:pt modelId="{C5DC1C56-62D8-4C1A-A20A-73EA6C4295F2}" type="pres">
      <dgm:prSet presAssocID="{10B8B18F-9D3A-497B-9601-3C615ECE99ED}" presName="FiveConn_3-4" presStyleLbl="fgAccFollowNode1" presStyleIdx="2" presStyleCnt="4" custLinFactNeighborX="35128" custLinFactNeighborY="-356">
        <dgm:presLayoutVars>
          <dgm:bulletEnabled val="1"/>
        </dgm:presLayoutVars>
      </dgm:prSet>
      <dgm:spPr/>
    </dgm:pt>
    <dgm:pt modelId="{69C2000A-4D04-4546-98B1-9562AD472D80}" type="pres">
      <dgm:prSet presAssocID="{10B8B18F-9D3A-497B-9601-3C615ECE99ED}" presName="FiveConn_4-5" presStyleLbl="fgAccFollowNode1" presStyleIdx="3" presStyleCnt="4" custLinFactNeighborX="50056" custLinFactNeighborY="-12298">
        <dgm:presLayoutVars>
          <dgm:bulletEnabled val="1"/>
        </dgm:presLayoutVars>
      </dgm:prSet>
      <dgm:spPr/>
    </dgm:pt>
    <dgm:pt modelId="{471B470E-A772-4662-A4D4-E13BEAEE8FB2}" type="pres">
      <dgm:prSet presAssocID="{10B8B18F-9D3A-497B-9601-3C615ECE99ED}" presName="FiveNodes_1_text" presStyleLbl="node1" presStyleIdx="4" presStyleCnt="5">
        <dgm:presLayoutVars>
          <dgm:bulletEnabled val="1"/>
        </dgm:presLayoutVars>
      </dgm:prSet>
      <dgm:spPr/>
    </dgm:pt>
    <dgm:pt modelId="{64A051C5-0076-475E-A105-A432842848F0}" type="pres">
      <dgm:prSet presAssocID="{10B8B18F-9D3A-497B-9601-3C615ECE99ED}" presName="FiveNodes_2_text" presStyleLbl="node1" presStyleIdx="4" presStyleCnt="5">
        <dgm:presLayoutVars>
          <dgm:bulletEnabled val="1"/>
        </dgm:presLayoutVars>
      </dgm:prSet>
      <dgm:spPr/>
    </dgm:pt>
    <dgm:pt modelId="{111B82AB-81F5-47DA-BD95-DF289DAA2DF2}" type="pres">
      <dgm:prSet presAssocID="{10B8B18F-9D3A-497B-9601-3C615ECE99ED}" presName="FiveNodes_3_text" presStyleLbl="node1" presStyleIdx="4" presStyleCnt="5">
        <dgm:presLayoutVars>
          <dgm:bulletEnabled val="1"/>
        </dgm:presLayoutVars>
      </dgm:prSet>
      <dgm:spPr/>
    </dgm:pt>
    <dgm:pt modelId="{B28A918C-6E36-45CB-A545-0FE4A234E39B}" type="pres">
      <dgm:prSet presAssocID="{10B8B18F-9D3A-497B-9601-3C615ECE99ED}" presName="FiveNodes_4_text" presStyleLbl="node1" presStyleIdx="4" presStyleCnt="5">
        <dgm:presLayoutVars>
          <dgm:bulletEnabled val="1"/>
        </dgm:presLayoutVars>
      </dgm:prSet>
      <dgm:spPr/>
    </dgm:pt>
    <dgm:pt modelId="{8575C0B8-80C0-4B55-BD4D-3E6EBBADF613}" type="pres">
      <dgm:prSet presAssocID="{10B8B18F-9D3A-497B-9601-3C615ECE99ED}" presName="FiveNodes_5_text" presStyleLbl="node1" presStyleIdx="4" presStyleCnt="5">
        <dgm:presLayoutVars>
          <dgm:bulletEnabled val="1"/>
        </dgm:presLayoutVars>
      </dgm:prSet>
      <dgm:spPr/>
    </dgm:pt>
  </dgm:ptLst>
  <dgm:cxnLst>
    <dgm:cxn modelId="{A58E8407-4D71-4432-96CB-D37C4C87F96C}" srcId="{10B8B18F-9D3A-497B-9601-3C615ECE99ED}" destId="{ED6DCB65-87ED-4427-9B89-936FD2A73DE9}" srcOrd="6" destOrd="0" parTransId="{DC1A9AE8-C195-4756-92D3-467BA66E0934}" sibTransId="{6C6569FA-75A2-4E47-A0D9-C8B10A99FD89}"/>
    <dgm:cxn modelId="{F56A6E0C-69ED-46DF-8AD8-0CFCC135F6EC}" type="presOf" srcId="{F35D5AB0-9663-45D1-8359-D52DFCB411A9}" destId="{2FD17118-793B-42A5-A4E2-24E4EBDFC57B}" srcOrd="0" destOrd="0" presId="urn:microsoft.com/office/officeart/2005/8/layout/vProcess5"/>
    <dgm:cxn modelId="{D16FD32D-1963-4E17-9D77-F17E47896F08}" type="presOf" srcId="{7AAC99D5-2DE8-4B7B-AEA7-7B8AB514A1D5}" destId="{8575C0B8-80C0-4B55-BD4D-3E6EBBADF613}" srcOrd="1" destOrd="0" presId="urn:microsoft.com/office/officeart/2005/8/layout/vProcess5"/>
    <dgm:cxn modelId="{6D402863-8FFC-48C4-AE88-CCA25FDF74FE}" type="presOf" srcId="{18E89F27-137E-424A-BF5C-18676B2B12CA}" destId="{6A9A217E-22CA-4AAD-817F-EF389CAA0E12}" srcOrd="0" destOrd="0" presId="urn:microsoft.com/office/officeart/2005/8/layout/vProcess5"/>
    <dgm:cxn modelId="{E9625244-A8DE-45EA-888D-06E070455A58}" srcId="{10B8B18F-9D3A-497B-9601-3C615ECE99ED}" destId="{18E89F27-137E-424A-BF5C-18676B2B12CA}" srcOrd="0" destOrd="0" parTransId="{C299CB15-E129-46F4-8B2B-1E21072A377A}" sibTransId="{1539B10E-C8CC-48D9-9682-E55CFF8D5BD0}"/>
    <dgm:cxn modelId="{E2DB754E-1CE1-44CD-9271-9FDE27AF6D5B}" type="presOf" srcId="{F9330CB1-EF72-42BB-A0B7-A7174F5E92DF}" destId="{47F3C716-FFAF-4D35-A662-5C91197ADE1B}" srcOrd="0" destOrd="0" presId="urn:microsoft.com/office/officeart/2005/8/layout/vProcess5"/>
    <dgm:cxn modelId="{59EC5E4F-570F-4B8E-B1F4-11A559D01B87}" type="presOf" srcId="{2512051A-F7E1-4639-A31A-B9DF6EAA84EB}" destId="{111B82AB-81F5-47DA-BD95-DF289DAA2DF2}" srcOrd="1" destOrd="0" presId="urn:microsoft.com/office/officeart/2005/8/layout/vProcess5"/>
    <dgm:cxn modelId="{FF6A8F54-FC44-4C9D-A507-0488F9EE5C65}" type="presOf" srcId="{18E89F27-137E-424A-BF5C-18676B2B12CA}" destId="{471B470E-A772-4662-A4D4-E13BEAEE8FB2}" srcOrd="1" destOrd="0" presId="urn:microsoft.com/office/officeart/2005/8/layout/vProcess5"/>
    <dgm:cxn modelId="{7CDDF954-A240-4C2A-8923-C81FC241C6F3}" type="presOf" srcId="{B3E74AE7-1527-4EAC-A30D-0CEC411B28AA}" destId="{B28A918C-6E36-45CB-A545-0FE4A234E39B}" srcOrd="1" destOrd="0" presId="urn:microsoft.com/office/officeart/2005/8/layout/vProcess5"/>
    <dgm:cxn modelId="{B56A3F76-D50F-47F9-AEA5-EE8C27E83E75}" type="presOf" srcId="{26FB2943-24C6-4053-B9DD-034CC2E7F899}" destId="{C5DC1C56-62D8-4C1A-A20A-73EA6C4295F2}" srcOrd="0" destOrd="0" presId="urn:microsoft.com/office/officeart/2005/8/layout/vProcess5"/>
    <dgm:cxn modelId="{D1B61278-4666-496C-A621-0B74D48D9CB8}" type="presOf" srcId="{B3E74AE7-1527-4EAC-A30D-0CEC411B28AA}" destId="{274B73AA-90B5-4B62-8AF4-477D51CA3F39}" srcOrd="0" destOrd="0" presId="urn:microsoft.com/office/officeart/2005/8/layout/vProcess5"/>
    <dgm:cxn modelId="{8552C685-A307-460A-9183-B62307277A80}" srcId="{10B8B18F-9D3A-497B-9601-3C615ECE99ED}" destId="{2512051A-F7E1-4639-A31A-B9DF6EAA84EB}" srcOrd="2" destOrd="0" parTransId="{F6E1BEFB-13F9-44BF-AD46-805BCBA653B0}" sibTransId="{26FB2943-24C6-4053-B9DD-034CC2E7F899}"/>
    <dgm:cxn modelId="{D077FA86-7234-41E4-9250-473B67C11D77}" type="presOf" srcId="{7AAC99D5-2DE8-4B7B-AEA7-7B8AB514A1D5}" destId="{A0E7D80B-8398-4969-A2EA-C90474D0EF5E}" srcOrd="0" destOrd="0" presId="urn:microsoft.com/office/officeart/2005/8/layout/vProcess5"/>
    <dgm:cxn modelId="{67201287-3CD0-4D10-BA6E-D16E578F8B3C}" srcId="{10B8B18F-9D3A-497B-9601-3C615ECE99ED}" destId="{F9330CB1-EF72-42BB-A0B7-A7174F5E92DF}" srcOrd="1" destOrd="0" parTransId="{D0884042-5B6B-42DB-95F0-B514E384929C}" sibTransId="{F35D5AB0-9663-45D1-8359-D52DFCB411A9}"/>
    <dgm:cxn modelId="{F67BC6CA-AECA-437E-8C95-DE3914987D6E}" srcId="{10B8B18F-9D3A-497B-9601-3C615ECE99ED}" destId="{B3E74AE7-1527-4EAC-A30D-0CEC411B28AA}" srcOrd="3" destOrd="0" parTransId="{BF14042B-EA1A-47EB-A80E-A4F155256382}" sibTransId="{2B16398E-978D-49B0-88EC-0878E8290BF9}"/>
    <dgm:cxn modelId="{7A2273DA-E24B-43BF-9C6D-A3346191CDFF}" type="presOf" srcId="{10B8B18F-9D3A-497B-9601-3C615ECE99ED}" destId="{F2CD9585-35E1-4D68-A0EA-142ACF4162FE}" srcOrd="0" destOrd="0" presId="urn:microsoft.com/office/officeart/2005/8/layout/vProcess5"/>
    <dgm:cxn modelId="{F8718DDB-9FF6-47EB-A907-2DFD67313483}" type="presOf" srcId="{F9330CB1-EF72-42BB-A0B7-A7174F5E92DF}" destId="{64A051C5-0076-475E-A105-A432842848F0}" srcOrd="1" destOrd="0" presId="urn:microsoft.com/office/officeart/2005/8/layout/vProcess5"/>
    <dgm:cxn modelId="{4970E8E5-D7BC-4CC5-A0A9-E78E82B27087}" type="presOf" srcId="{1539B10E-C8CC-48D9-9682-E55CFF8D5BD0}" destId="{5128B6ED-A089-47DF-880F-FEFDC0ADD2B9}" srcOrd="0" destOrd="0" presId="urn:microsoft.com/office/officeart/2005/8/layout/vProcess5"/>
    <dgm:cxn modelId="{1CAC1EF1-B46A-49B7-9559-8035C846FA37}" srcId="{10B8B18F-9D3A-497B-9601-3C615ECE99ED}" destId="{2F6B7321-731F-4A0A-85A4-25486E48179C}" srcOrd="5" destOrd="0" parTransId="{1EFDE454-4CBA-4E99-AC38-596CBE9E376A}" sibTransId="{64CCC13A-F2BE-4EF2-B9C4-82807B3F5A81}"/>
    <dgm:cxn modelId="{12DE6EF3-53C0-49B1-B50D-BBC0D9419F63}" type="presOf" srcId="{2512051A-F7E1-4639-A31A-B9DF6EAA84EB}" destId="{74384396-DDDB-46BF-8AFB-B2E5504C7F06}" srcOrd="0" destOrd="0" presId="urn:microsoft.com/office/officeart/2005/8/layout/vProcess5"/>
    <dgm:cxn modelId="{A52532F4-FC3C-49DE-8308-B9DDE98DDF19}" srcId="{10B8B18F-9D3A-497B-9601-3C615ECE99ED}" destId="{7AAC99D5-2DE8-4B7B-AEA7-7B8AB514A1D5}" srcOrd="4" destOrd="0" parTransId="{D50F4094-63A4-465C-93B9-DB65722F735B}" sibTransId="{8261A029-EED8-481F-B622-725104617BED}"/>
    <dgm:cxn modelId="{764414F8-FA3F-4D95-B68B-0AE76DB72F4C}" type="presOf" srcId="{2B16398E-978D-49B0-88EC-0878E8290BF9}" destId="{69C2000A-4D04-4546-98B1-9562AD472D80}" srcOrd="0" destOrd="0" presId="urn:microsoft.com/office/officeart/2005/8/layout/vProcess5"/>
    <dgm:cxn modelId="{9F9F8BEA-C8E9-4266-BF9F-1E6DE3EA8601}" type="presParOf" srcId="{F2CD9585-35E1-4D68-A0EA-142ACF4162FE}" destId="{FD2E064C-2284-4A82-AD57-E92AC90D5002}" srcOrd="0" destOrd="0" presId="urn:microsoft.com/office/officeart/2005/8/layout/vProcess5"/>
    <dgm:cxn modelId="{D342FF11-173D-408D-89E4-7A878247471E}" type="presParOf" srcId="{F2CD9585-35E1-4D68-A0EA-142ACF4162FE}" destId="{6A9A217E-22CA-4AAD-817F-EF389CAA0E12}" srcOrd="1" destOrd="0" presId="urn:microsoft.com/office/officeart/2005/8/layout/vProcess5"/>
    <dgm:cxn modelId="{6CC1E741-7639-46E5-AFCA-D9ED9C555986}" type="presParOf" srcId="{F2CD9585-35E1-4D68-A0EA-142ACF4162FE}" destId="{47F3C716-FFAF-4D35-A662-5C91197ADE1B}" srcOrd="2" destOrd="0" presId="urn:microsoft.com/office/officeart/2005/8/layout/vProcess5"/>
    <dgm:cxn modelId="{B0D18A1E-702E-4F96-AE17-FBE6650F2F70}" type="presParOf" srcId="{F2CD9585-35E1-4D68-A0EA-142ACF4162FE}" destId="{74384396-DDDB-46BF-8AFB-B2E5504C7F06}" srcOrd="3" destOrd="0" presId="urn:microsoft.com/office/officeart/2005/8/layout/vProcess5"/>
    <dgm:cxn modelId="{EBB877FF-F766-4631-AA84-0D71B5B8AD07}" type="presParOf" srcId="{F2CD9585-35E1-4D68-A0EA-142ACF4162FE}" destId="{274B73AA-90B5-4B62-8AF4-477D51CA3F39}" srcOrd="4" destOrd="0" presId="urn:microsoft.com/office/officeart/2005/8/layout/vProcess5"/>
    <dgm:cxn modelId="{0550FFFD-BD62-40B1-8C6F-E59BAD8F1233}" type="presParOf" srcId="{F2CD9585-35E1-4D68-A0EA-142ACF4162FE}" destId="{A0E7D80B-8398-4969-A2EA-C90474D0EF5E}" srcOrd="5" destOrd="0" presId="urn:microsoft.com/office/officeart/2005/8/layout/vProcess5"/>
    <dgm:cxn modelId="{642EB180-2347-4CE8-9F53-FC519C4EF1E1}" type="presParOf" srcId="{F2CD9585-35E1-4D68-A0EA-142ACF4162FE}" destId="{5128B6ED-A089-47DF-880F-FEFDC0ADD2B9}" srcOrd="6" destOrd="0" presId="urn:microsoft.com/office/officeart/2005/8/layout/vProcess5"/>
    <dgm:cxn modelId="{EB7DA674-4F2E-45AF-8B48-69305EFFFE99}" type="presParOf" srcId="{F2CD9585-35E1-4D68-A0EA-142ACF4162FE}" destId="{2FD17118-793B-42A5-A4E2-24E4EBDFC57B}" srcOrd="7" destOrd="0" presId="urn:microsoft.com/office/officeart/2005/8/layout/vProcess5"/>
    <dgm:cxn modelId="{36B3888A-90E7-40E1-81BC-F33E3CE1E7E9}" type="presParOf" srcId="{F2CD9585-35E1-4D68-A0EA-142ACF4162FE}" destId="{C5DC1C56-62D8-4C1A-A20A-73EA6C4295F2}" srcOrd="8" destOrd="0" presId="urn:microsoft.com/office/officeart/2005/8/layout/vProcess5"/>
    <dgm:cxn modelId="{0B8B6C23-FF61-4D71-988D-4EEFD437554B}" type="presParOf" srcId="{F2CD9585-35E1-4D68-A0EA-142ACF4162FE}" destId="{69C2000A-4D04-4546-98B1-9562AD472D80}" srcOrd="9" destOrd="0" presId="urn:microsoft.com/office/officeart/2005/8/layout/vProcess5"/>
    <dgm:cxn modelId="{75B55128-522E-41ED-882E-AEC3667D814A}" type="presParOf" srcId="{F2CD9585-35E1-4D68-A0EA-142ACF4162FE}" destId="{471B470E-A772-4662-A4D4-E13BEAEE8FB2}" srcOrd="10" destOrd="0" presId="urn:microsoft.com/office/officeart/2005/8/layout/vProcess5"/>
    <dgm:cxn modelId="{6EB9FF6E-B2DD-49C9-81D0-2A0ACAEC23BE}" type="presParOf" srcId="{F2CD9585-35E1-4D68-A0EA-142ACF4162FE}" destId="{64A051C5-0076-475E-A105-A432842848F0}" srcOrd="11" destOrd="0" presId="urn:microsoft.com/office/officeart/2005/8/layout/vProcess5"/>
    <dgm:cxn modelId="{46805B86-6CAD-4E05-8B33-60FC80797C6F}" type="presParOf" srcId="{F2CD9585-35E1-4D68-A0EA-142ACF4162FE}" destId="{111B82AB-81F5-47DA-BD95-DF289DAA2DF2}" srcOrd="12" destOrd="0" presId="urn:microsoft.com/office/officeart/2005/8/layout/vProcess5"/>
    <dgm:cxn modelId="{8F782E6A-B192-4D9C-B8EA-74BF14A940CF}" type="presParOf" srcId="{F2CD9585-35E1-4D68-A0EA-142ACF4162FE}" destId="{B28A918C-6E36-45CB-A545-0FE4A234E39B}" srcOrd="13" destOrd="0" presId="urn:microsoft.com/office/officeart/2005/8/layout/vProcess5"/>
    <dgm:cxn modelId="{BE5BCE69-88C6-4D9B-9203-F698D1534523}" type="presParOf" srcId="{F2CD9585-35E1-4D68-A0EA-142ACF4162FE}" destId="{8575C0B8-80C0-4B55-BD4D-3E6EBBADF61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40688-7F4E-481E-841C-068B73DD3F4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ZA"/>
        </a:p>
      </dgm:t>
    </dgm:pt>
    <dgm:pt modelId="{89A0E693-CCAC-4F08-B169-5A7055931104}">
      <dgm:prSet phldrT="[Text]" custT="1"/>
      <dgm:spPr/>
      <dgm:t>
        <a:bodyPr/>
        <a:lstStyle/>
        <a:p>
          <a:r>
            <a:rPr lang="en-ZA" sz="1700" b="1" dirty="0"/>
            <a:t>Reporting Channels</a:t>
          </a:r>
        </a:p>
      </dgm:t>
    </dgm:pt>
    <dgm:pt modelId="{E730AAAB-4EDB-4168-A065-BB4A1847B6D1}" type="parTrans" cxnId="{9B4F6846-CC04-4C3F-AF6B-E0EDC85DAE48}">
      <dgm:prSet/>
      <dgm:spPr/>
      <dgm:t>
        <a:bodyPr/>
        <a:lstStyle/>
        <a:p>
          <a:endParaRPr lang="en-ZA"/>
        </a:p>
      </dgm:t>
    </dgm:pt>
    <dgm:pt modelId="{AD55C0EB-6F73-4F1B-B2A5-BE443510C67C}" type="sibTrans" cxnId="{9B4F6846-CC04-4C3F-AF6B-E0EDC85DAE48}">
      <dgm:prSet/>
      <dgm:spPr/>
      <dgm:t>
        <a:bodyPr/>
        <a:lstStyle/>
        <a:p>
          <a:endParaRPr lang="en-ZA"/>
        </a:p>
      </dgm:t>
    </dgm:pt>
    <dgm:pt modelId="{F462C3CF-6889-422C-8367-6C97C2F1C586}">
      <dgm:prSet custT="1"/>
      <dgm:spPr/>
      <dgm:t>
        <a:bodyPr/>
        <a:lstStyle/>
        <a:p>
          <a:pPr>
            <a:buClrTx/>
            <a:buSzTx/>
            <a:buFontTx/>
            <a:buBlip>
              <a:blip xmlns:r="http://schemas.openxmlformats.org/officeDocument/2006/relationships" r:embed="rId1"/>
            </a:buBlip>
          </a:pPr>
          <a:r>
            <a:rPr kumimoji="0" lang="en-ZA" sz="1700" b="0" i="0" u="none" strike="noStrike" cap="none" spc="0" normalizeH="0" baseline="0" noProof="0" dirty="0">
              <a:ln>
                <a:noFill/>
              </a:ln>
              <a:solidFill>
                <a:schemeClr val="bg1"/>
              </a:solidFill>
              <a:effectLst/>
              <a:uLnTx/>
              <a:uFillTx/>
              <a:latin typeface="Arial" charset="0"/>
              <a:ea typeface="+mn-ea"/>
              <a:cs typeface="+mn-cs"/>
            </a:rPr>
            <a:t>For Tax Practitioners: </a:t>
          </a:r>
          <a:r>
            <a:rPr kumimoji="0" lang="en-ZA" sz="1700" b="0" i="0" u="sng" strike="noStrike" cap="none" spc="0" normalizeH="0" baseline="0" noProof="0" dirty="0">
              <a:ln>
                <a:noFill/>
              </a:ln>
              <a:solidFill>
                <a:schemeClr val="bg1"/>
              </a:solidFill>
              <a:effectLst/>
              <a:uLnTx/>
              <a:uFillTx/>
              <a:latin typeface="Arial" charset="0"/>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pcc@sars.gov.za</a:t>
          </a:r>
          <a:endParaRPr kumimoji="0" lang="en-ZA" sz="1700" b="0" i="0" u="none" strike="noStrike" cap="none" spc="0" normalizeH="0" baseline="0" noProof="0" dirty="0">
            <a:ln>
              <a:noFill/>
            </a:ln>
            <a:solidFill>
              <a:schemeClr val="bg1"/>
            </a:solidFill>
            <a:effectLst/>
            <a:uLnTx/>
            <a:uFillTx/>
            <a:latin typeface="Arial" charset="0"/>
            <a:ea typeface="+mn-ea"/>
            <a:cs typeface="+mn-cs"/>
          </a:endParaRPr>
        </a:p>
      </dgm:t>
    </dgm:pt>
    <dgm:pt modelId="{D1CE96A9-6D30-4390-BA21-0732A31A7166}" type="parTrans" cxnId="{54FC27CD-7FD4-4C38-BD49-940614872575}">
      <dgm:prSet/>
      <dgm:spPr/>
      <dgm:t>
        <a:bodyPr/>
        <a:lstStyle/>
        <a:p>
          <a:endParaRPr lang="en-ZA"/>
        </a:p>
      </dgm:t>
    </dgm:pt>
    <dgm:pt modelId="{A5CA343A-6812-41B5-9D74-2A73B01367B7}" type="sibTrans" cxnId="{54FC27CD-7FD4-4C38-BD49-940614872575}">
      <dgm:prSet/>
      <dgm:spPr/>
      <dgm:t>
        <a:bodyPr/>
        <a:lstStyle/>
        <a:p>
          <a:endParaRPr lang="en-ZA"/>
        </a:p>
      </dgm:t>
    </dgm:pt>
    <dgm:pt modelId="{ED502827-CD1C-4981-B80C-6B945EB8E32B}">
      <dgm:prSet phldrT="[Text]" custT="1"/>
      <dgm:spPr/>
      <dgm:t>
        <a:bodyPr/>
        <a:lstStyle/>
        <a:p>
          <a:r>
            <a:rPr lang="en-ZA" sz="1700" dirty="0"/>
            <a:t>For Taxpayers: contactus@sars.gov.za</a:t>
          </a:r>
        </a:p>
      </dgm:t>
    </dgm:pt>
    <dgm:pt modelId="{0AC0FB58-CF10-4807-ABC4-07D57F2E9E0F}" type="sibTrans" cxnId="{337C0BA0-F95C-4AAD-8055-1D29709E1892}">
      <dgm:prSet/>
      <dgm:spPr/>
      <dgm:t>
        <a:bodyPr/>
        <a:lstStyle/>
        <a:p>
          <a:endParaRPr lang="en-ZA"/>
        </a:p>
      </dgm:t>
    </dgm:pt>
    <dgm:pt modelId="{C07422CB-B265-4DE3-8DA9-A445E49EC6D1}" type="parTrans" cxnId="{337C0BA0-F95C-4AAD-8055-1D29709E1892}">
      <dgm:prSet/>
      <dgm:spPr/>
      <dgm:t>
        <a:bodyPr/>
        <a:lstStyle/>
        <a:p>
          <a:endParaRPr lang="en-ZA"/>
        </a:p>
      </dgm:t>
    </dgm:pt>
    <dgm:pt modelId="{0A215EB4-1BC4-4AF1-92F1-E7A779025F55}">
      <dgm:prSet custT="1"/>
      <dgm:spPr/>
      <dgm:t>
        <a:bodyPr/>
        <a:lstStyle/>
        <a:p>
          <a:r>
            <a:rPr lang="en-GB" sz="1700" dirty="0"/>
            <a:t>On the SARS website - Online Service link  - Request New Estate Case</a:t>
          </a:r>
          <a:endParaRPr lang="en-ZA" sz="1700" dirty="0"/>
        </a:p>
      </dgm:t>
    </dgm:pt>
    <dgm:pt modelId="{B7050B0B-83E6-40AD-81FD-838CB49FCE07}" type="parTrans" cxnId="{49F6B379-0890-4CC1-A823-779B24DB0B6A}">
      <dgm:prSet/>
      <dgm:spPr/>
      <dgm:t>
        <a:bodyPr/>
        <a:lstStyle/>
        <a:p>
          <a:endParaRPr lang="en-ZA"/>
        </a:p>
      </dgm:t>
    </dgm:pt>
    <dgm:pt modelId="{42A813E2-7053-4B89-B49F-25B8FF1ECABB}" type="sibTrans" cxnId="{49F6B379-0890-4CC1-A823-779B24DB0B6A}">
      <dgm:prSet/>
      <dgm:spPr/>
      <dgm:t>
        <a:bodyPr/>
        <a:lstStyle/>
        <a:p>
          <a:endParaRPr lang="en-ZA"/>
        </a:p>
      </dgm:t>
    </dgm:pt>
    <dgm:pt modelId="{77DB6D2B-3DBD-4EB8-B141-DC5514D34B9B}" type="pres">
      <dgm:prSet presAssocID="{40240688-7F4E-481E-841C-068B73DD3F41}" presName="cycle" presStyleCnt="0">
        <dgm:presLayoutVars>
          <dgm:dir/>
          <dgm:resizeHandles val="exact"/>
        </dgm:presLayoutVars>
      </dgm:prSet>
      <dgm:spPr/>
    </dgm:pt>
    <dgm:pt modelId="{34A5F060-B722-4484-B8C1-570817253302}" type="pres">
      <dgm:prSet presAssocID="{89A0E693-CCAC-4F08-B169-5A7055931104}" presName="node" presStyleLbl="node1" presStyleIdx="0" presStyleCnt="4">
        <dgm:presLayoutVars>
          <dgm:bulletEnabled val="1"/>
        </dgm:presLayoutVars>
      </dgm:prSet>
      <dgm:spPr/>
    </dgm:pt>
    <dgm:pt modelId="{575FF00D-949A-4FBA-96D0-F313E6A0988F}" type="pres">
      <dgm:prSet presAssocID="{89A0E693-CCAC-4F08-B169-5A7055931104}" presName="spNode" presStyleCnt="0"/>
      <dgm:spPr/>
    </dgm:pt>
    <dgm:pt modelId="{4DF41EF5-64E7-477A-9299-481EDE33AD9E}" type="pres">
      <dgm:prSet presAssocID="{AD55C0EB-6F73-4F1B-B2A5-BE443510C67C}" presName="sibTrans" presStyleLbl="sibTrans1D1" presStyleIdx="0" presStyleCnt="4"/>
      <dgm:spPr/>
    </dgm:pt>
    <dgm:pt modelId="{DA0A30E9-57AB-4DD3-8717-285279306B8A}" type="pres">
      <dgm:prSet presAssocID="{F462C3CF-6889-422C-8367-6C97C2F1C586}" presName="node" presStyleLbl="node1" presStyleIdx="1" presStyleCnt="4" custScaleX="121242" custScaleY="108877">
        <dgm:presLayoutVars>
          <dgm:bulletEnabled val="1"/>
        </dgm:presLayoutVars>
      </dgm:prSet>
      <dgm:spPr/>
    </dgm:pt>
    <dgm:pt modelId="{571EE466-277B-4E7B-8D17-4A3BF8E5DC00}" type="pres">
      <dgm:prSet presAssocID="{F462C3CF-6889-422C-8367-6C97C2F1C586}" presName="spNode" presStyleCnt="0"/>
      <dgm:spPr/>
    </dgm:pt>
    <dgm:pt modelId="{D90FFFEC-9A2D-443E-8967-98543E28F87B}" type="pres">
      <dgm:prSet presAssocID="{A5CA343A-6812-41B5-9D74-2A73B01367B7}" presName="sibTrans" presStyleLbl="sibTrans1D1" presStyleIdx="1" presStyleCnt="4"/>
      <dgm:spPr/>
    </dgm:pt>
    <dgm:pt modelId="{F8CA7206-4C06-4425-B774-24ED0E670CDF}" type="pres">
      <dgm:prSet presAssocID="{ED502827-CD1C-4981-B80C-6B945EB8E32B}" presName="node" presStyleLbl="node1" presStyleIdx="2" presStyleCnt="4" custScaleX="108992" custScaleY="124610">
        <dgm:presLayoutVars>
          <dgm:bulletEnabled val="1"/>
        </dgm:presLayoutVars>
      </dgm:prSet>
      <dgm:spPr/>
    </dgm:pt>
    <dgm:pt modelId="{EDB22BB0-76A1-4138-B89B-0917B12CC569}" type="pres">
      <dgm:prSet presAssocID="{ED502827-CD1C-4981-B80C-6B945EB8E32B}" presName="spNode" presStyleCnt="0"/>
      <dgm:spPr/>
    </dgm:pt>
    <dgm:pt modelId="{55587272-8610-40E1-BF01-F6ADF9AF1665}" type="pres">
      <dgm:prSet presAssocID="{0AC0FB58-CF10-4807-ABC4-07D57F2E9E0F}" presName="sibTrans" presStyleLbl="sibTrans1D1" presStyleIdx="2" presStyleCnt="4"/>
      <dgm:spPr/>
    </dgm:pt>
    <dgm:pt modelId="{D4579D0B-8622-49F5-BCDF-6F3D794BB4AC}" type="pres">
      <dgm:prSet presAssocID="{0A215EB4-1BC4-4AF1-92F1-E7A779025F55}" presName="node" presStyleLbl="node1" presStyleIdx="3" presStyleCnt="4" custScaleX="145041" custScaleY="106181">
        <dgm:presLayoutVars>
          <dgm:bulletEnabled val="1"/>
        </dgm:presLayoutVars>
      </dgm:prSet>
      <dgm:spPr/>
    </dgm:pt>
    <dgm:pt modelId="{A38ECC99-DA9A-4C77-8709-8CE75D236A7E}" type="pres">
      <dgm:prSet presAssocID="{0A215EB4-1BC4-4AF1-92F1-E7A779025F55}" presName="spNode" presStyleCnt="0"/>
      <dgm:spPr/>
    </dgm:pt>
    <dgm:pt modelId="{5703980B-C9C3-4CC2-B5FC-DABFAF47E789}" type="pres">
      <dgm:prSet presAssocID="{42A813E2-7053-4B89-B49F-25B8FF1ECABB}" presName="sibTrans" presStyleLbl="sibTrans1D1" presStyleIdx="3" presStyleCnt="4"/>
      <dgm:spPr/>
    </dgm:pt>
  </dgm:ptLst>
  <dgm:cxnLst>
    <dgm:cxn modelId="{33A02A16-8D81-4229-A9D7-120F54C85250}" type="presOf" srcId="{0AC0FB58-CF10-4807-ABC4-07D57F2E9E0F}" destId="{55587272-8610-40E1-BF01-F6ADF9AF1665}" srcOrd="0" destOrd="0" presId="urn:microsoft.com/office/officeart/2005/8/layout/cycle6"/>
    <dgm:cxn modelId="{AC2BBF2D-BEAB-4DB5-894C-C520E960F9A1}" type="presOf" srcId="{A5CA343A-6812-41B5-9D74-2A73B01367B7}" destId="{D90FFFEC-9A2D-443E-8967-98543E28F87B}" srcOrd="0" destOrd="0" presId="urn:microsoft.com/office/officeart/2005/8/layout/cycle6"/>
    <dgm:cxn modelId="{C910323E-222F-45E5-96B2-43A56015CEA0}" type="presOf" srcId="{AD55C0EB-6F73-4F1B-B2A5-BE443510C67C}" destId="{4DF41EF5-64E7-477A-9299-481EDE33AD9E}" srcOrd="0" destOrd="0" presId="urn:microsoft.com/office/officeart/2005/8/layout/cycle6"/>
    <dgm:cxn modelId="{F6103366-2391-4B96-8AEC-7BF1361EEDC0}" type="presOf" srcId="{0A215EB4-1BC4-4AF1-92F1-E7A779025F55}" destId="{D4579D0B-8622-49F5-BCDF-6F3D794BB4AC}" srcOrd="0" destOrd="0" presId="urn:microsoft.com/office/officeart/2005/8/layout/cycle6"/>
    <dgm:cxn modelId="{9B4F6846-CC04-4C3F-AF6B-E0EDC85DAE48}" srcId="{40240688-7F4E-481E-841C-068B73DD3F41}" destId="{89A0E693-CCAC-4F08-B169-5A7055931104}" srcOrd="0" destOrd="0" parTransId="{E730AAAB-4EDB-4168-A065-BB4A1847B6D1}" sibTransId="{AD55C0EB-6F73-4F1B-B2A5-BE443510C67C}"/>
    <dgm:cxn modelId="{49F6B379-0890-4CC1-A823-779B24DB0B6A}" srcId="{40240688-7F4E-481E-841C-068B73DD3F41}" destId="{0A215EB4-1BC4-4AF1-92F1-E7A779025F55}" srcOrd="3" destOrd="0" parTransId="{B7050B0B-83E6-40AD-81FD-838CB49FCE07}" sibTransId="{42A813E2-7053-4B89-B49F-25B8FF1ECABB}"/>
    <dgm:cxn modelId="{5576E59B-5AF9-4205-B7FB-06565A72141D}" type="presOf" srcId="{42A813E2-7053-4B89-B49F-25B8FF1ECABB}" destId="{5703980B-C9C3-4CC2-B5FC-DABFAF47E789}" srcOrd="0" destOrd="0" presId="urn:microsoft.com/office/officeart/2005/8/layout/cycle6"/>
    <dgm:cxn modelId="{337C0BA0-F95C-4AAD-8055-1D29709E1892}" srcId="{40240688-7F4E-481E-841C-068B73DD3F41}" destId="{ED502827-CD1C-4981-B80C-6B945EB8E32B}" srcOrd="2" destOrd="0" parTransId="{C07422CB-B265-4DE3-8DA9-A445E49EC6D1}" sibTransId="{0AC0FB58-CF10-4807-ABC4-07D57F2E9E0F}"/>
    <dgm:cxn modelId="{D433C0B0-03E6-48C7-932A-96960A645511}" type="presOf" srcId="{89A0E693-CCAC-4F08-B169-5A7055931104}" destId="{34A5F060-B722-4484-B8C1-570817253302}" srcOrd="0" destOrd="0" presId="urn:microsoft.com/office/officeart/2005/8/layout/cycle6"/>
    <dgm:cxn modelId="{5F7E65C1-1B8A-4D1C-BE0A-40731D231040}" type="presOf" srcId="{40240688-7F4E-481E-841C-068B73DD3F41}" destId="{77DB6D2B-3DBD-4EB8-B141-DC5514D34B9B}" srcOrd="0" destOrd="0" presId="urn:microsoft.com/office/officeart/2005/8/layout/cycle6"/>
    <dgm:cxn modelId="{54FC27CD-7FD4-4C38-BD49-940614872575}" srcId="{40240688-7F4E-481E-841C-068B73DD3F41}" destId="{F462C3CF-6889-422C-8367-6C97C2F1C586}" srcOrd="1" destOrd="0" parTransId="{D1CE96A9-6D30-4390-BA21-0732A31A7166}" sibTransId="{A5CA343A-6812-41B5-9D74-2A73B01367B7}"/>
    <dgm:cxn modelId="{DD895AD6-DD0D-4A5A-ABFA-BBD3FA9F561F}" type="presOf" srcId="{F462C3CF-6889-422C-8367-6C97C2F1C586}" destId="{DA0A30E9-57AB-4DD3-8717-285279306B8A}" srcOrd="0" destOrd="0" presId="urn:microsoft.com/office/officeart/2005/8/layout/cycle6"/>
    <dgm:cxn modelId="{D137A6DA-5923-43DB-B88C-80B541866570}" type="presOf" srcId="{ED502827-CD1C-4981-B80C-6B945EB8E32B}" destId="{F8CA7206-4C06-4425-B774-24ED0E670CDF}" srcOrd="0" destOrd="0" presId="urn:microsoft.com/office/officeart/2005/8/layout/cycle6"/>
    <dgm:cxn modelId="{ED9756F8-2FF5-4ED7-948B-7F79A6E4E706}" type="presParOf" srcId="{77DB6D2B-3DBD-4EB8-B141-DC5514D34B9B}" destId="{34A5F060-B722-4484-B8C1-570817253302}" srcOrd="0" destOrd="0" presId="urn:microsoft.com/office/officeart/2005/8/layout/cycle6"/>
    <dgm:cxn modelId="{ADCDC2C8-0D84-414C-91FD-20F01E71FD23}" type="presParOf" srcId="{77DB6D2B-3DBD-4EB8-B141-DC5514D34B9B}" destId="{575FF00D-949A-4FBA-96D0-F313E6A0988F}" srcOrd="1" destOrd="0" presId="urn:microsoft.com/office/officeart/2005/8/layout/cycle6"/>
    <dgm:cxn modelId="{DC4BA1DB-F970-4DA4-A117-7690897430A7}" type="presParOf" srcId="{77DB6D2B-3DBD-4EB8-B141-DC5514D34B9B}" destId="{4DF41EF5-64E7-477A-9299-481EDE33AD9E}" srcOrd="2" destOrd="0" presId="urn:microsoft.com/office/officeart/2005/8/layout/cycle6"/>
    <dgm:cxn modelId="{D574BC91-67A4-4FAE-94B1-F05605514D04}" type="presParOf" srcId="{77DB6D2B-3DBD-4EB8-B141-DC5514D34B9B}" destId="{DA0A30E9-57AB-4DD3-8717-285279306B8A}" srcOrd="3" destOrd="0" presId="urn:microsoft.com/office/officeart/2005/8/layout/cycle6"/>
    <dgm:cxn modelId="{97C95885-904E-43B5-BB7D-4133B6773E7C}" type="presParOf" srcId="{77DB6D2B-3DBD-4EB8-B141-DC5514D34B9B}" destId="{571EE466-277B-4E7B-8D17-4A3BF8E5DC00}" srcOrd="4" destOrd="0" presId="urn:microsoft.com/office/officeart/2005/8/layout/cycle6"/>
    <dgm:cxn modelId="{8D5CA144-32B9-4F02-8534-66F39DB12BA8}" type="presParOf" srcId="{77DB6D2B-3DBD-4EB8-B141-DC5514D34B9B}" destId="{D90FFFEC-9A2D-443E-8967-98543E28F87B}" srcOrd="5" destOrd="0" presId="urn:microsoft.com/office/officeart/2005/8/layout/cycle6"/>
    <dgm:cxn modelId="{DA007732-35BE-442E-84D5-646244CAB46C}" type="presParOf" srcId="{77DB6D2B-3DBD-4EB8-B141-DC5514D34B9B}" destId="{F8CA7206-4C06-4425-B774-24ED0E670CDF}" srcOrd="6" destOrd="0" presId="urn:microsoft.com/office/officeart/2005/8/layout/cycle6"/>
    <dgm:cxn modelId="{A62B07C6-9B1C-4915-9CB1-48B0C849BC95}" type="presParOf" srcId="{77DB6D2B-3DBD-4EB8-B141-DC5514D34B9B}" destId="{EDB22BB0-76A1-4138-B89B-0917B12CC569}" srcOrd="7" destOrd="0" presId="urn:microsoft.com/office/officeart/2005/8/layout/cycle6"/>
    <dgm:cxn modelId="{3B6B2540-14B5-47C9-9284-711BF0E2A08F}" type="presParOf" srcId="{77DB6D2B-3DBD-4EB8-B141-DC5514D34B9B}" destId="{55587272-8610-40E1-BF01-F6ADF9AF1665}" srcOrd="8" destOrd="0" presId="urn:microsoft.com/office/officeart/2005/8/layout/cycle6"/>
    <dgm:cxn modelId="{8F39EDD5-3D62-45F9-A000-3AE6EA4076DF}" type="presParOf" srcId="{77DB6D2B-3DBD-4EB8-B141-DC5514D34B9B}" destId="{D4579D0B-8622-49F5-BCDF-6F3D794BB4AC}" srcOrd="9" destOrd="0" presId="urn:microsoft.com/office/officeart/2005/8/layout/cycle6"/>
    <dgm:cxn modelId="{2CF6CAF5-162A-4C80-9CBA-AB423D2C139E}" type="presParOf" srcId="{77DB6D2B-3DBD-4EB8-B141-DC5514D34B9B}" destId="{A38ECC99-DA9A-4C77-8709-8CE75D236A7E}" srcOrd="10" destOrd="0" presId="urn:microsoft.com/office/officeart/2005/8/layout/cycle6"/>
    <dgm:cxn modelId="{C9B652F1-BB3C-41AD-83D3-E318F341E8EF}" type="presParOf" srcId="{77DB6D2B-3DBD-4EB8-B141-DC5514D34B9B}" destId="{5703980B-C9C3-4CC2-B5FC-DABFAF47E789}"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DC147-C204-493C-9E84-B6D20593894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ZA"/>
        </a:p>
      </dgm:t>
    </dgm:pt>
    <dgm:pt modelId="{43AE988F-72AC-4AEF-9F2C-0557A3106AAA}">
      <dgm:prSet custT="1"/>
      <dgm:spPr/>
      <dgm:t>
        <a:bodyPr/>
        <a:lstStyle/>
        <a:p>
          <a:r>
            <a:rPr lang="en-GB" sz="1800" dirty="0"/>
            <a:t>Open link: Registered Representatives | South African Revenue Service (sars.gov.za) </a:t>
          </a:r>
          <a:endParaRPr lang="en-ZA" sz="1800" dirty="0"/>
        </a:p>
      </dgm:t>
    </dgm:pt>
    <dgm:pt modelId="{7C725B51-1E4D-4453-BAF6-9558CD7DA3BF}" type="parTrans" cxnId="{F95225C3-5ED4-416F-983A-618728F7D2D9}">
      <dgm:prSet/>
      <dgm:spPr/>
      <dgm:t>
        <a:bodyPr/>
        <a:lstStyle/>
        <a:p>
          <a:endParaRPr lang="en-ZA"/>
        </a:p>
      </dgm:t>
    </dgm:pt>
    <dgm:pt modelId="{E31DCD0C-D2C5-48D8-A2A9-E1AE3E0BDC59}" type="sibTrans" cxnId="{F95225C3-5ED4-416F-983A-618728F7D2D9}">
      <dgm:prSet/>
      <dgm:spPr/>
      <dgm:t>
        <a:bodyPr/>
        <a:lstStyle/>
        <a:p>
          <a:endParaRPr lang="en-ZA"/>
        </a:p>
      </dgm:t>
    </dgm:pt>
    <dgm:pt modelId="{B54D4FA9-B34B-4272-8235-E044005A3729}">
      <dgm:prSet custT="1"/>
      <dgm:spPr/>
      <dgm:t>
        <a:bodyPr/>
        <a:lstStyle/>
        <a:p>
          <a:r>
            <a:rPr lang="en-GB" sz="1800"/>
            <a:t>Select &lt;SARS Registered Details&gt; from the menu on the left</a:t>
          </a:r>
          <a:endParaRPr lang="en-ZA" sz="1800" dirty="0"/>
        </a:p>
      </dgm:t>
    </dgm:pt>
    <dgm:pt modelId="{C18B6398-8C83-4E1B-92E9-E3B1777A896C}" type="parTrans" cxnId="{0E22691F-C8B7-488A-8B00-3C8FC9D1BBB2}">
      <dgm:prSet/>
      <dgm:spPr/>
      <dgm:t>
        <a:bodyPr/>
        <a:lstStyle/>
        <a:p>
          <a:endParaRPr lang="en-ZA"/>
        </a:p>
      </dgm:t>
    </dgm:pt>
    <dgm:pt modelId="{C1BE1090-E591-4525-BA8A-CD38AD4D1675}" type="sibTrans" cxnId="{0E22691F-C8B7-488A-8B00-3C8FC9D1BBB2}">
      <dgm:prSet/>
      <dgm:spPr/>
      <dgm:t>
        <a:bodyPr/>
        <a:lstStyle/>
        <a:p>
          <a:endParaRPr lang="en-ZA"/>
        </a:p>
      </dgm:t>
    </dgm:pt>
    <dgm:pt modelId="{4C8F4F38-ECCC-48D5-A8D9-C1FACE197856}">
      <dgm:prSet custT="1"/>
      <dgm:spPr/>
      <dgm:t>
        <a:bodyPr/>
        <a:lstStyle/>
        <a:p>
          <a:r>
            <a:rPr lang="en-ZA" sz="1800" dirty="0"/>
            <a:t>Select &lt;Activate Registered Representative&gt;</a:t>
          </a:r>
        </a:p>
      </dgm:t>
    </dgm:pt>
    <dgm:pt modelId="{7CF3E436-A66C-49EB-A5BF-FFEBBE89F05B}" type="parTrans" cxnId="{B34F828C-BD5B-4051-8BE7-2F9EC5573006}">
      <dgm:prSet/>
      <dgm:spPr/>
      <dgm:t>
        <a:bodyPr/>
        <a:lstStyle/>
        <a:p>
          <a:endParaRPr lang="en-ZA"/>
        </a:p>
      </dgm:t>
    </dgm:pt>
    <dgm:pt modelId="{F77D3EBD-0235-46A0-82C7-8D43CDD1D2AF}" type="sibTrans" cxnId="{B34F828C-BD5B-4051-8BE7-2F9EC5573006}">
      <dgm:prSet/>
      <dgm:spPr/>
      <dgm:t>
        <a:bodyPr/>
        <a:lstStyle/>
        <a:p>
          <a:endParaRPr lang="en-ZA"/>
        </a:p>
      </dgm:t>
    </dgm:pt>
    <dgm:pt modelId="{852E904A-A4FE-4561-BB97-AFDDA297AEEE}">
      <dgm:prSet custT="1"/>
      <dgm:spPr/>
      <dgm:t>
        <a:bodyPr/>
        <a:lstStyle/>
        <a:p>
          <a:r>
            <a:rPr lang="en-GB" sz="1800" dirty="0"/>
            <a:t>The appointed registered representative must activate the status on eFiling in order to transact on behalf of the deceased.</a:t>
          </a:r>
          <a:endParaRPr lang="en-ZA" sz="1800" dirty="0"/>
        </a:p>
      </dgm:t>
    </dgm:pt>
    <dgm:pt modelId="{79EB23CA-C2DA-4C77-9D4C-901B8D535310}" type="parTrans" cxnId="{5D9703F2-1185-4C08-9209-37BB271BD857}">
      <dgm:prSet/>
      <dgm:spPr/>
      <dgm:t>
        <a:bodyPr/>
        <a:lstStyle/>
        <a:p>
          <a:endParaRPr lang="en-ZA"/>
        </a:p>
      </dgm:t>
    </dgm:pt>
    <dgm:pt modelId="{294F82AA-1AD1-4E2F-AAEB-88C727A5D1DC}" type="sibTrans" cxnId="{5D9703F2-1185-4C08-9209-37BB271BD857}">
      <dgm:prSet/>
      <dgm:spPr/>
      <dgm:t>
        <a:bodyPr/>
        <a:lstStyle/>
        <a:p>
          <a:endParaRPr lang="en-ZA"/>
        </a:p>
      </dgm:t>
    </dgm:pt>
    <dgm:pt modelId="{6DA7DB5C-CFE4-4F8E-B3F6-42C9FF96B99B}" type="pres">
      <dgm:prSet presAssocID="{F43DC147-C204-493C-9E84-B6D20593894A}" presName="outerComposite" presStyleCnt="0">
        <dgm:presLayoutVars>
          <dgm:chMax val="5"/>
          <dgm:dir/>
          <dgm:resizeHandles val="exact"/>
        </dgm:presLayoutVars>
      </dgm:prSet>
      <dgm:spPr/>
    </dgm:pt>
    <dgm:pt modelId="{E9286C7E-C8B2-41A4-A6ED-8971C5D1C5FD}" type="pres">
      <dgm:prSet presAssocID="{F43DC147-C204-493C-9E84-B6D20593894A}" presName="dummyMaxCanvas" presStyleCnt="0">
        <dgm:presLayoutVars/>
      </dgm:prSet>
      <dgm:spPr/>
    </dgm:pt>
    <dgm:pt modelId="{9441C6E2-FD84-4D7D-B617-2DE36010F2AC}" type="pres">
      <dgm:prSet presAssocID="{F43DC147-C204-493C-9E84-B6D20593894A}" presName="FourNodes_1" presStyleLbl="node1" presStyleIdx="0" presStyleCnt="4">
        <dgm:presLayoutVars>
          <dgm:bulletEnabled val="1"/>
        </dgm:presLayoutVars>
      </dgm:prSet>
      <dgm:spPr/>
    </dgm:pt>
    <dgm:pt modelId="{662CC582-2600-4958-8068-6EE1DC3AECDC}" type="pres">
      <dgm:prSet presAssocID="{F43DC147-C204-493C-9E84-B6D20593894A}" presName="FourNodes_2" presStyleLbl="node1" presStyleIdx="1" presStyleCnt="4">
        <dgm:presLayoutVars>
          <dgm:bulletEnabled val="1"/>
        </dgm:presLayoutVars>
      </dgm:prSet>
      <dgm:spPr/>
    </dgm:pt>
    <dgm:pt modelId="{1EA99FFD-4806-43E0-8E5D-176D5DD12AFF}" type="pres">
      <dgm:prSet presAssocID="{F43DC147-C204-493C-9E84-B6D20593894A}" presName="FourNodes_3" presStyleLbl="node1" presStyleIdx="2" presStyleCnt="4">
        <dgm:presLayoutVars>
          <dgm:bulletEnabled val="1"/>
        </dgm:presLayoutVars>
      </dgm:prSet>
      <dgm:spPr/>
    </dgm:pt>
    <dgm:pt modelId="{F40584E6-121E-4A03-9AD9-A1711DCC594A}" type="pres">
      <dgm:prSet presAssocID="{F43DC147-C204-493C-9E84-B6D20593894A}" presName="FourNodes_4" presStyleLbl="node1" presStyleIdx="3" presStyleCnt="4">
        <dgm:presLayoutVars>
          <dgm:bulletEnabled val="1"/>
        </dgm:presLayoutVars>
      </dgm:prSet>
      <dgm:spPr/>
    </dgm:pt>
    <dgm:pt modelId="{58F62AEE-AEF1-4051-8467-D24AD521F86E}" type="pres">
      <dgm:prSet presAssocID="{F43DC147-C204-493C-9E84-B6D20593894A}" presName="FourConn_1-2" presStyleLbl="fgAccFollowNode1" presStyleIdx="0" presStyleCnt="3">
        <dgm:presLayoutVars>
          <dgm:bulletEnabled val="1"/>
        </dgm:presLayoutVars>
      </dgm:prSet>
      <dgm:spPr/>
    </dgm:pt>
    <dgm:pt modelId="{12287517-8340-4B3E-8733-3424223C8464}" type="pres">
      <dgm:prSet presAssocID="{F43DC147-C204-493C-9E84-B6D20593894A}" presName="FourConn_2-3" presStyleLbl="fgAccFollowNode1" presStyleIdx="1" presStyleCnt="3">
        <dgm:presLayoutVars>
          <dgm:bulletEnabled val="1"/>
        </dgm:presLayoutVars>
      </dgm:prSet>
      <dgm:spPr/>
    </dgm:pt>
    <dgm:pt modelId="{5FB6D058-97BA-4F9E-9B9D-998A97BDA3D9}" type="pres">
      <dgm:prSet presAssocID="{F43DC147-C204-493C-9E84-B6D20593894A}" presName="FourConn_3-4" presStyleLbl="fgAccFollowNode1" presStyleIdx="2" presStyleCnt="3">
        <dgm:presLayoutVars>
          <dgm:bulletEnabled val="1"/>
        </dgm:presLayoutVars>
      </dgm:prSet>
      <dgm:spPr/>
    </dgm:pt>
    <dgm:pt modelId="{ED36B2F4-742C-4E97-9D31-EAD566EFAAB1}" type="pres">
      <dgm:prSet presAssocID="{F43DC147-C204-493C-9E84-B6D20593894A}" presName="FourNodes_1_text" presStyleLbl="node1" presStyleIdx="3" presStyleCnt="4">
        <dgm:presLayoutVars>
          <dgm:bulletEnabled val="1"/>
        </dgm:presLayoutVars>
      </dgm:prSet>
      <dgm:spPr/>
    </dgm:pt>
    <dgm:pt modelId="{0A2B716E-6065-40BE-9739-C05F8AC06F02}" type="pres">
      <dgm:prSet presAssocID="{F43DC147-C204-493C-9E84-B6D20593894A}" presName="FourNodes_2_text" presStyleLbl="node1" presStyleIdx="3" presStyleCnt="4">
        <dgm:presLayoutVars>
          <dgm:bulletEnabled val="1"/>
        </dgm:presLayoutVars>
      </dgm:prSet>
      <dgm:spPr/>
    </dgm:pt>
    <dgm:pt modelId="{8C928EC1-8149-4A98-9DB5-7D6C8A8484CD}" type="pres">
      <dgm:prSet presAssocID="{F43DC147-C204-493C-9E84-B6D20593894A}" presName="FourNodes_3_text" presStyleLbl="node1" presStyleIdx="3" presStyleCnt="4">
        <dgm:presLayoutVars>
          <dgm:bulletEnabled val="1"/>
        </dgm:presLayoutVars>
      </dgm:prSet>
      <dgm:spPr/>
    </dgm:pt>
    <dgm:pt modelId="{F30F375B-380B-47FA-9076-E571DB1BEF9F}" type="pres">
      <dgm:prSet presAssocID="{F43DC147-C204-493C-9E84-B6D20593894A}" presName="FourNodes_4_text" presStyleLbl="node1" presStyleIdx="3" presStyleCnt="4">
        <dgm:presLayoutVars>
          <dgm:bulletEnabled val="1"/>
        </dgm:presLayoutVars>
      </dgm:prSet>
      <dgm:spPr/>
    </dgm:pt>
  </dgm:ptLst>
  <dgm:cxnLst>
    <dgm:cxn modelId="{F2269104-1BE7-4BAE-BB68-705E4B55CE2B}" type="presOf" srcId="{F77D3EBD-0235-46A0-82C7-8D43CDD1D2AF}" destId="{5FB6D058-97BA-4F9E-9B9D-998A97BDA3D9}" srcOrd="0" destOrd="0" presId="urn:microsoft.com/office/officeart/2005/8/layout/vProcess5"/>
    <dgm:cxn modelId="{5D449D08-6D1F-4DE9-866D-9FA375AFBB37}" type="presOf" srcId="{852E904A-A4FE-4561-BB97-AFDDA297AEEE}" destId="{F40584E6-121E-4A03-9AD9-A1711DCC594A}" srcOrd="0" destOrd="0" presId="urn:microsoft.com/office/officeart/2005/8/layout/vProcess5"/>
    <dgm:cxn modelId="{8EDB2E0C-82FD-4E50-B975-1F138C4DB001}" type="presOf" srcId="{B54D4FA9-B34B-4272-8235-E044005A3729}" destId="{662CC582-2600-4958-8068-6EE1DC3AECDC}" srcOrd="0" destOrd="0" presId="urn:microsoft.com/office/officeart/2005/8/layout/vProcess5"/>
    <dgm:cxn modelId="{0E22691F-C8B7-488A-8B00-3C8FC9D1BBB2}" srcId="{F43DC147-C204-493C-9E84-B6D20593894A}" destId="{B54D4FA9-B34B-4272-8235-E044005A3729}" srcOrd="1" destOrd="0" parTransId="{C18B6398-8C83-4E1B-92E9-E3B1777A896C}" sibTransId="{C1BE1090-E591-4525-BA8A-CD38AD4D1675}"/>
    <dgm:cxn modelId="{AF855F22-ADD8-4893-83C4-75AC206AA3DF}" type="presOf" srcId="{852E904A-A4FE-4561-BB97-AFDDA297AEEE}" destId="{F30F375B-380B-47FA-9076-E571DB1BEF9F}" srcOrd="1" destOrd="0" presId="urn:microsoft.com/office/officeart/2005/8/layout/vProcess5"/>
    <dgm:cxn modelId="{52AC0A63-2BE4-4326-A47D-C6EFDC83FF6A}" type="presOf" srcId="{C1BE1090-E591-4525-BA8A-CD38AD4D1675}" destId="{12287517-8340-4B3E-8733-3424223C8464}" srcOrd="0" destOrd="0" presId="urn:microsoft.com/office/officeart/2005/8/layout/vProcess5"/>
    <dgm:cxn modelId="{6D82B751-DA72-4250-8783-8F8F5936FB16}" type="presOf" srcId="{4C8F4F38-ECCC-48D5-A8D9-C1FACE197856}" destId="{8C928EC1-8149-4A98-9DB5-7D6C8A8484CD}" srcOrd="1" destOrd="0" presId="urn:microsoft.com/office/officeart/2005/8/layout/vProcess5"/>
    <dgm:cxn modelId="{E6F5DD84-0335-42FD-A2A0-2811C2342438}" type="presOf" srcId="{B54D4FA9-B34B-4272-8235-E044005A3729}" destId="{0A2B716E-6065-40BE-9739-C05F8AC06F02}" srcOrd="1" destOrd="0" presId="urn:microsoft.com/office/officeart/2005/8/layout/vProcess5"/>
    <dgm:cxn modelId="{79791685-4A57-4EB1-8328-9C57D64B67AA}" type="presOf" srcId="{43AE988F-72AC-4AEF-9F2C-0557A3106AAA}" destId="{ED36B2F4-742C-4E97-9D31-EAD566EFAAB1}" srcOrd="1" destOrd="0" presId="urn:microsoft.com/office/officeart/2005/8/layout/vProcess5"/>
    <dgm:cxn modelId="{B34F828C-BD5B-4051-8BE7-2F9EC5573006}" srcId="{F43DC147-C204-493C-9E84-B6D20593894A}" destId="{4C8F4F38-ECCC-48D5-A8D9-C1FACE197856}" srcOrd="2" destOrd="0" parTransId="{7CF3E436-A66C-49EB-A5BF-FFEBBE89F05B}" sibTransId="{F77D3EBD-0235-46A0-82C7-8D43CDD1D2AF}"/>
    <dgm:cxn modelId="{F95225C3-5ED4-416F-983A-618728F7D2D9}" srcId="{F43DC147-C204-493C-9E84-B6D20593894A}" destId="{43AE988F-72AC-4AEF-9F2C-0557A3106AAA}" srcOrd="0" destOrd="0" parTransId="{7C725B51-1E4D-4453-BAF6-9558CD7DA3BF}" sibTransId="{E31DCD0C-D2C5-48D8-A2A9-E1AE3E0BDC59}"/>
    <dgm:cxn modelId="{8EFFCED1-30B5-476F-9EF9-4E9F785E6900}" type="presOf" srcId="{E31DCD0C-D2C5-48D8-A2A9-E1AE3E0BDC59}" destId="{58F62AEE-AEF1-4051-8467-D24AD521F86E}" srcOrd="0" destOrd="0" presId="urn:microsoft.com/office/officeart/2005/8/layout/vProcess5"/>
    <dgm:cxn modelId="{020FF7DC-AB67-4465-ACDE-AB11440E4E02}" type="presOf" srcId="{F43DC147-C204-493C-9E84-B6D20593894A}" destId="{6DA7DB5C-CFE4-4F8E-B3F6-42C9FF96B99B}" srcOrd="0" destOrd="0" presId="urn:microsoft.com/office/officeart/2005/8/layout/vProcess5"/>
    <dgm:cxn modelId="{F140CEE0-CC75-4584-8B8B-6B0CC0C8B492}" type="presOf" srcId="{43AE988F-72AC-4AEF-9F2C-0557A3106AAA}" destId="{9441C6E2-FD84-4D7D-B617-2DE36010F2AC}" srcOrd="0" destOrd="0" presId="urn:microsoft.com/office/officeart/2005/8/layout/vProcess5"/>
    <dgm:cxn modelId="{5D9703F2-1185-4C08-9209-37BB271BD857}" srcId="{F43DC147-C204-493C-9E84-B6D20593894A}" destId="{852E904A-A4FE-4561-BB97-AFDDA297AEEE}" srcOrd="3" destOrd="0" parTransId="{79EB23CA-C2DA-4C77-9D4C-901B8D535310}" sibTransId="{294F82AA-1AD1-4E2F-AAEB-88C727A5D1DC}"/>
    <dgm:cxn modelId="{FFAF97F8-D667-4CD3-BAEB-1D752706106A}" type="presOf" srcId="{4C8F4F38-ECCC-48D5-A8D9-C1FACE197856}" destId="{1EA99FFD-4806-43E0-8E5D-176D5DD12AFF}" srcOrd="0" destOrd="0" presId="urn:microsoft.com/office/officeart/2005/8/layout/vProcess5"/>
    <dgm:cxn modelId="{5E6E3F03-B31D-4AAF-9077-8EDB3351B248}" type="presParOf" srcId="{6DA7DB5C-CFE4-4F8E-B3F6-42C9FF96B99B}" destId="{E9286C7E-C8B2-41A4-A6ED-8971C5D1C5FD}" srcOrd="0" destOrd="0" presId="urn:microsoft.com/office/officeart/2005/8/layout/vProcess5"/>
    <dgm:cxn modelId="{E72E8373-5A87-4BFD-A42D-5BDD1D878DD9}" type="presParOf" srcId="{6DA7DB5C-CFE4-4F8E-B3F6-42C9FF96B99B}" destId="{9441C6E2-FD84-4D7D-B617-2DE36010F2AC}" srcOrd="1" destOrd="0" presId="urn:microsoft.com/office/officeart/2005/8/layout/vProcess5"/>
    <dgm:cxn modelId="{0B4DB08C-801F-4B96-9CCD-2CFDBE318DE6}" type="presParOf" srcId="{6DA7DB5C-CFE4-4F8E-B3F6-42C9FF96B99B}" destId="{662CC582-2600-4958-8068-6EE1DC3AECDC}" srcOrd="2" destOrd="0" presId="urn:microsoft.com/office/officeart/2005/8/layout/vProcess5"/>
    <dgm:cxn modelId="{808F8104-134D-4C0D-B852-A7AAEFBC4FC3}" type="presParOf" srcId="{6DA7DB5C-CFE4-4F8E-B3F6-42C9FF96B99B}" destId="{1EA99FFD-4806-43E0-8E5D-176D5DD12AFF}" srcOrd="3" destOrd="0" presId="urn:microsoft.com/office/officeart/2005/8/layout/vProcess5"/>
    <dgm:cxn modelId="{7250934E-4EC7-461D-82EC-77EDC1F086A7}" type="presParOf" srcId="{6DA7DB5C-CFE4-4F8E-B3F6-42C9FF96B99B}" destId="{F40584E6-121E-4A03-9AD9-A1711DCC594A}" srcOrd="4" destOrd="0" presId="urn:microsoft.com/office/officeart/2005/8/layout/vProcess5"/>
    <dgm:cxn modelId="{7915B9AF-1FE5-49A2-B876-C6B14DFF8AD4}" type="presParOf" srcId="{6DA7DB5C-CFE4-4F8E-B3F6-42C9FF96B99B}" destId="{58F62AEE-AEF1-4051-8467-D24AD521F86E}" srcOrd="5" destOrd="0" presId="urn:microsoft.com/office/officeart/2005/8/layout/vProcess5"/>
    <dgm:cxn modelId="{ED8E4904-E279-4F35-B156-4E8B850884F3}" type="presParOf" srcId="{6DA7DB5C-CFE4-4F8E-B3F6-42C9FF96B99B}" destId="{12287517-8340-4B3E-8733-3424223C8464}" srcOrd="6" destOrd="0" presId="urn:microsoft.com/office/officeart/2005/8/layout/vProcess5"/>
    <dgm:cxn modelId="{6D72F617-82C6-4150-BAB5-B9F346456117}" type="presParOf" srcId="{6DA7DB5C-CFE4-4F8E-B3F6-42C9FF96B99B}" destId="{5FB6D058-97BA-4F9E-9B9D-998A97BDA3D9}" srcOrd="7" destOrd="0" presId="urn:microsoft.com/office/officeart/2005/8/layout/vProcess5"/>
    <dgm:cxn modelId="{1C1B31C0-7C1E-4D5E-970D-0847B9A81316}" type="presParOf" srcId="{6DA7DB5C-CFE4-4F8E-B3F6-42C9FF96B99B}" destId="{ED36B2F4-742C-4E97-9D31-EAD566EFAAB1}" srcOrd="8" destOrd="0" presId="urn:microsoft.com/office/officeart/2005/8/layout/vProcess5"/>
    <dgm:cxn modelId="{90F943F4-0DC4-4114-8E84-ACD32264FC6E}" type="presParOf" srcId="{6DA7DB5C-CFE4-4F8E-B3F6-42C9FF96B99B}" destId="{0A2B716E-6065-40BE-9739-C05F8AC06F02}" srcOrd="9" destOrd="0" presId="urn:microsoft.com/office/officeart/2005/8/layout/vProcess5"/>
    <dgm:cxn modelId="{D35DDB22-F7DE-46D0-8A32-8148B860071B}" type="presParOf" srcId="{6DA7DB5C-CFE4-4F8E-B3F6-42C9FF96B99B}" destId="{8C928EC1-8149-4A98-9DB5-7D6C8A8484CD}" srcOrd="10" destOrd="0" presId="urn:microsoft.com/office/officeart/2005/8/layout/vProcess5"/>
    <dgm:cxn modelId="{1E2EB434-1880-4B98-AD8E-DC5E39E3F33C}" type="presParOf" srcId="{6DA7DB5C-CFE4-4F8E-B3F6-42C9FF96B99B}" destId="{F30F375B-380B-47FA-9076-E571DB1BEF9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A217E-22CA-4AAD-817F-EF389CAA0E12}">
      <dsp:nvSpPr>
        <dsp:cNvPr id="0" name=""/>
        <dsp:cNvSpPr/>
      </dsp:nvSpPr>
      <dsp:spPr>
        <a:xfrm>
          <a:off x="-68754" y="0"/>
          <a:ext cx="6568303" cy="888361"/>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The</a:t>
          </a:r>
          <a:r>
            <a:rPr lang="en-ZA" sz="1400" kern="1200" baseline="0" dirty="0"/>
            <a:t> executor receives a letter of executorship and must </a:t>
          </a:r>
          <a:r>
            <a:rPr lang="en-GB" sz="1400" kern="1200" baseline="0" dirty="0"/>
            <a:t>inform any SARS office about the death of the deceased. SARS will code the taxpayer accordingly</a:t>
          </a:r>
          <a:r>
            <a:rPr lang="en-ZA" sz="1800" kern="1200" baseline="0" dirty="0"/>
            <a:t>.</a:t>
          </a:r>
          <a:endParaRPr lang="en-ZA" sz="1800" kern="1200" dirty="0"/>
        </a:p>
      </dsp:txBody>
      <dsp:txXfrm>
        <a:off x="-42735" y="26019"/>
        <a:ext cx="5461595" cy="836323"/>
      </dsp:txXfrm>
    </dsp:sp>
    <dsp:sp modelId="{47F3C716-FFAF-4D35-A662-5C91197ADE1B}">
      <dsp:nvSpPr>
        <dsp:cNvPr id="0" name=""/>
        <dsp:cNvSpPr/>
      </dsp:nvSpPr>
      <dsp:spPr>
        <a:xfrm>
          <a:off x="464446" y="971990"/>
          <a:ext cx="6293287" cy="888361"/>
        </a:xfrm>
        <a:prstGeom prst="roundRect">
          <a:avLst>
            <a:gd name="adj" fmla="val 10000"/>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The executor’s details as the representative taxpayer must be updated and linked with the deceased taxpayer to act on the deceased’s behalf. </a:t>
          </a:r>
        </a:p>
      </dsp:txBody>
      <dsp:txXfrm>
        <a:off x="490465" y="998009"/>
        <a:ext cx="5193860" cy="836323"/>
      </dsp:txXfrm>
    </dsp:sp>
    <dsp:sp modelId="{74384396-DDDB-46BF-8AFB-B2E5504C7F06}">
      <dsp:nvSpPr>
        <dsp:cNvPr id="0" name=""/>
        <dsp:cNvSpPr/>
      </dsp:nvSpPr>
      <dsp:spPr>
        <a:xfrm>
          <a:off x="912153" y="1914603"/>
          <a:ext cx="7157040" cy="1077866"/>
        </a:xfrm>
        <a:prstGeom prst="roundRect">
          <a:avLst>
            <a:gd name="adj" fmla="val 10000"/>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tabLst/>
          </a:pPr>
          <a:r>
            <a:rPr lang="en-ZA" sz="1400" kern="1200" dirty="0"/>
            <a:t>All outstanding tax returns must be submitted up to the date of death for </a:t>
          </a:r>
          <a:r>
            <a:rPr lang="en-GB" sz="1400" kern="1200" dirty="0"/>
            <a:t>all tax types: Income Tax, VAT, PAYE, SDL, UIF and estate duty. Any taxable income arising after the date of death will be dealt with in the deceased estate (with a separate income tax reference number).</a:t>
          </a:r>
          <a:endParaRPr lang="en-ZA" sz="1400" kern="1200" dirty="0"/>
        </a:p>
      </dsp:txBody>
      <dsp:txXfrm>
        <a:off x="943723" y="1946173"/>
        <a:ext cx="5902758" cy="1014726"/>
      </dsp:txXfrm>
    </dsp:sp>
    <dsp:sp modelId="{274B73AA-90B5-4B62-8AF4-477D51CA3F39}">
      <dsp:nvSpPr>
        <dsp:cNvPr id="0" name=""/>
        <dsp:cNvSpPr/>
      </dsp:nvSpPr>
      <dsp:spPr>
        <a:xfrm>
          <a:off x="1208065" y="3145041"/>
          <a:ext cx="6443067" cy="727967"/>
        </a:xfrm>
        <a:prstGeom prst="roundRect">
          <a:avLst>
            <a:gd name="adj" fmla="val 10000"/>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ZA" sz="1400" kern="1200" dirty="0"/>
            <a:t>Assessments must be issued; outstanding liabilities must be paid, and refunds must be paid out (for pre- and post- death).</a:t>
          </a:r>
        </a:p>
      </dsp:txBody>
      <dsp:txXfrm>
        <a:off x="1229386" y="3166362"/>
        <a:ext cx="5328109" cy="685325"/>
      </dsp:txXfrm>
    </dsp:sp>
    <dsp:sp modelId="{A0E7D80B-8398-4969-A2EA-C90474D0EF5E}">
      <dsp:nvSpPr>
        <dsp:cNvPr id="0" name=""/>
        <dsp:cNvSpPr/>
      </dsp:nvSpPr>
      <dsp:spPr>
        <a:xfrm>
          <a:off x="1948567" y="4046980"/>
          <a:ext cx="6293287" cy="888361"/>
        </a:xfrm>
        <a:prstGeom prst="roundRect">
          <a:avLst>
            <a:gd name="adj" fmla="val 10000"/>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A deceased estate compliance letter is issued as confirmation that all tax affairs are completed at SARS. The Master then approves the distribution.</a:t>
          </a:r>
        </a:p>
      </dsp:txBody>
      <dsp:txXfrm>
        <a:off x="1974586" y="4072999"/>
        <a:ext cx="5193860" cy="836323"/>
      </dsp:txXfrm>
    </dsp:sp>
    <dsp:sp modelId="{5128B6ED-A089-47DF-880F-FEFDC0ADD2B9}">
      <dsp:nvSpPr>
        <dsp:cNvPr id="0" name=""/>
        <dsp:cNvSpPr/>
      </dsp:nvSpPr>
      <dsp:spPr>
        <a:xfrm>
          <a:off x="5707778" y="579734"/>
          <a:ext cx="577435" cy="577435"/>
        </a:xfrm>
        <a:prstGeom prst="downArrow">
          <a:avLst>
            <a:gd name="adj1" fmla="val 55000"/>
            <a:gd name="adj2" fmla="val 45000"/>
          </a:avLst>
        </a:prstGeom>
        <a:solidFill>
          <a:schemeClr val="accent2">
            <a:alpha val="9000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ZA" sz="2700" kern="1200"/>
        </a:p>
      </dsp:txBody>
      <dsp:txXfrm>
        <a:off x="5837701" y="579734"/>
        <a:ext cx="317589" cy="434520"/>
      </dsp:txXfrm>
    </dsp:sp>
    <dsp:sp modelId="{2FD17118-793B-42A5-A4E2-24E4EBDFC57B}">
      <dsp:nvSpPr>
        <dsp:cNvPr id="0" name=""/>
        <dsp:cNvSpPr/>
      </dsp:nvSpPr>
      <dsp:spPr>
        <a:xfrm>
          <a:off x="6476918" y="1676541"/>
          <a:ext cx="577435" cy="577435"/>
        </a:xfrm>
        <a:prstGeom prst="downArrow">
          <a:avLst>
            <a:gd name="adj1" fmla="val 55000"/>
            <a:gd name="adj2" fmla="val 45000"/>
          </a:avLst>
        </a:prstGeom>
        <a:solidFill>
          <a:schemeClr val="accent2">
            <a:alpha val="9000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ZA" sz="2700" kern="1200"/>
        </a:p>
      </dsp:txBody>
      <dsp:txXfrm>
        <a:off x="6606841" y="1676541"/>
        <a:ext cx="317589" cy="434520"/>
      </dsp:txXfrm>
    </dsp:sp>
    <dsp:sp modelId="{C5DC1C56-62D8-4C1A-A20A-73EA6C4295F2}">
      <dsp:nvSpPr>
        <dsp:cNvPr id="0" name=""/>
        <dsp:cNvSpPr/>
      </dsp:nvSpPr>
      <dsp:spPr>
        <a:xfrm>
          <a:off x="6927354" y="2655625"/>
          <a:ext cx="577435" cy="577435"/>
        </a:xfrm>
        <a:prstGeom prst="downArrow">
          <a:avLst>
            <a:gd name="adj1" fmla="val 55000"/>
            <a:gd name="adj2" fmla="val 45000"/>
          </a:avLst>
        </a:prstGeom>
        <a:solidFill>
          <a:schemeClr val="accent2">
            <a:alpha val="9000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ZA" sz="2700" kern="1200"/>
        </a:p>
      </dsp:txBody>
      <dsp:txXfrm>
        <a:off x="7057277" y="2655625"/>
        <a:ext cx="317589" cy="434520"/>
      </dsp:txXfrm>
    </dsp:sp>
    <dsp:sp modelId="{69C2000A-4D04-4546-98B1-9562AD472D80}">
      <dsp:nvSpPr>
        <dsp:cNvPr id="0" name=""/>
        <dsp:cNvSpPr/>
      </dsp:nvSpPr>
      <dsp:spPr>
        <a:xfrm>
          <a:off x="7483506" y="3608284"/>
          <a:ext cx="577435" cy="577435"/>
        </a:xfrm>
        <a:prstGeom prst="downArrow">
          <a:avLst>
            <a:gd name="adj1" fmla="val 55000"/>
            <a:gd name="adj2" fmla="val 45000"/>
          </a:avLst>
        </a:prstGeom>
        <a:solidFill>
          <a:schemeClr val="accent2">
            <a:alpha val="9000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ZA" sz="2700" kern="1200"/>
        </a:p>
      </dsp:txBody>
      <dsp:txXfrm>
        <a:off x="7613429" y="3608284"/>
        <a:ext cx="317589" cy="434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5F060-B722-4484-B8C1-570817253302}">
      <dsp:nvSpPr>
        <dsp:cNvPr id="0" name=""/>
        <dsp:cNvSpPr/>
      </dsp:nvSpPr>
      <dsp:spPr>
        <a:xfrm>
          <a:off x="3399683" y="-67660"/>
          <a:ext cx="1711792" cy="11126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b="1" kern="1200" dirty="0"/>
            <a:t>Reporting Channels</a:t>
          </a:r>
        </a:p>
      </dsp:txBody>
      <dsp:txXfrm>
        <a:off x="3453999" y="-13344"/>
        <a:ext cx="1603160" cy="1004032"/>
      </dsp:txXfrm>
    </dsp:sp>
    <dsp:sp modelId="{4DF41EF5-64E7-477A-9299-481EDE33AD9E}">
      <dsp:nvSpPr>
        <dsp:cNvPr id="0" name=""/>
        <dsp:cNvSpPr/>
      </dsp:nvSpPr>
      <dsp:spPr>
        <a:xfrm>
          <a:off x="2418746" y="488672"/>
          <a:ext cx="3673665" cy="3673665"/>
        </a:xfrm>
        <a:custGeom>
          <a:avLst/>
          <a:gdLst/>
          <a:ahLst/>
          <a:cxnLst/>
          <a:rect l="0" t="0" r="0" b="0"/>
          <a:pathLst>
            <a:path>
              <a:moveTo>
                <a:pt x="2704611" y="217908"/>
              </a:moveTo>
              <a:arcTo wR="1836832" hR="1836832" stAng="17891537" swAng="252801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A30E9-57AB-4DD3-8717-285279306B8A}">
      <dsp:nvSpPr>
        <dsp:cNvPr id="0" name=""/>
        <dsp:cNvSpPr/>
      </dsp:nvSpPr>
      <dsp:spPr>
        <a:xfrm>
          <a:off x="5054707" y="1719787"/>
          <a:ext cx="2075410" cy="121143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Tx/>
            <a:buSzTx/>
            <a:buFontTx/>
            <a:buNone/>
          </a:pPr>
          <a:r>
            <a:rPr kumimoji="0" lang="en-ZA" sz="1700" b="0" i="0" u="none" strike="noStrike" kern="1200" cap="none" spc="0" normalizeH="0" baseline="0" noProof="0" dirty="0">
              <a:ln>
                <a:noFill/>
              </a:ln>
              <a:solidFill>
                <a:schemeClr val="bg1"/>
              </a:solidFill>
              <a:effectLst/>
              <a:uLnTx/>
              <a:uFillTx/>
              <a:latin typeface="Arial" charset="0"/>
              <a:ea typeface="+mn-ea"/>
              <a:cs typeface="+mn-cs"/>
            </a:rPr>
            <a:t>For Tax Practitioners: </a:t>
          </a:r>
          <a:r>
            <a:rPr kumimoji="0" lang="en-ZA" sz="1700" b="0" i="0" u="sng" strike="noStrike" kern="1200" cap="none" spc="0" normalizeH="0" baseline="0" noProof="0" dirty="0">
              <a:ln>
                <a:noFill/>
              </a:ln>
              <a:solidFill>
                <a:schemeClr val="bg1"/>
              </a:solidFill>
              <a:effectLst/>
              <a:uLnTx/>
              <a:uFillTx/>
              <a:latin typeface="Arial" charset="0"/>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pcc@sars.gov.za</a:t>
          </a:r>
          <a:endParaRPr kumimoji="0" lang="en-ZA" sz="1700" b="0" i="0" u="none" strike="noStrike" kern="1200" cap="none" spc="0" normalizeH="0" baseline="0" noProof="0" dirty="0">
            <a:ln>
              <a:noFill/>
            </a:ln>
            <a:solidFill>
              <a:schemeClr val="bg1"/>
            </a:solidFill>
            <a:effectLst/>
            <a:uLnTx/>
            <a:uFillTx/>
            <a:latin typeface="Arial" charset="0"/>
            <a:ea typeface="+mn-ea"/>
            <a:cs typeface="+mn-cs"/>
          </a:endParaRPr>
        </a:p>
      </dsp:txBody>
      <dsp:txXfrm>
        <a:off x="5113844" y="1778924"/>
        <a:ext cx="1957136" cy="1093162"/>
      </dsp:txXfrm>
    </dsp:sp>
    <dsp:sp modelId="{D90FFFEC-9A2D-443E-8967-98543E28F87B}">
      <dsp:nvSpPr>
        <dsp:cNvPr id="0" name=""/>
        <dsp:cNvSpPr/>
      </dsp:nvSpPr>
      <dsp:spPr>
        <a:xfrm>
          <a:off x="2418746" y="488672"/>
          <a:ext cx="3673665" cy="3673665"/>
        </a:xfrm>
        <a:custGeom>
          <a:avLst/>
          <a:gdLst/>
          <a:ahLst/>
          <a:cxnLst/>
          <a:rect l="0" t="0" r="0" b="0"/>
          <a:pathLst>
            <a:path>
              <a:moveTo>
                <a:pt x="3566714" y="2454462"/>
              </a:moveTo>
              <a:arcTo wR="1836832" hR="1836832" stAng="1178902" swAng="2366163"/>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CA7206-4C06-4425-B774-24ED0E670CDF}">
      <dsp:nvSpPr>
        <dsp:cNvPr id="0" name=""/>
        <dsp:cNvSpPr/>
      </dsp:nvSpPr>
      <dsp:spPr>
        <a:xfrm>
          <a:off x="3322721" y="3469092"/>
          <a:ext cx="1865716" cy="138649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dirty="0"/>
            <a:t>For Taxpayers: contactus@sars.gov.za</a:t>
          </a:r>
        </a:p>
      </dsp:txBody>
      <dsp:txXfrm>
        <a:off x="3390404" y="3536775"/>
        <a:ext cx="1730350" cy="1251125"/>
      </dsp:txXfrm>
    </dsp:sp>
    <dsp:sp modelId="{55587272-8610-40E1-BF01-F6ADF9AF1665}">
      <dsp:nvSpPr>
        <dsp:cNvPr id="0" name=""/>
        <dsp:cNvSpPr/>
      </dsp:nvSpPr>
      <dsp:spPr>
        <a:xfrm>
          <a:off x="2418746" y="488672"/>
          <a:ext cx="3673665" cy="3673665"/>
        </a:xfrm>
        <a:custGeom>
          <a:avLst/>
          <a:gdLst/>
          <a:ahLst/>
          <a:cxnLst/>
          <a:rect l="0" t="0" r="0" b="0"/>
          <a:pathLst>
            <a:path>
              <a:moveTo>
                <a:pt x="892987" y="3412621"/>
              </a:moveTo>
              <a:arcTo wR="1836832" hR="1836832" stAng="7255213" swAng="2395296"/>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579D0B-8622-49F5-BCDF-6F3D794BB4AC}">
      <dsp:nvSpPr>
        <dsp:cNvPr id="0" name=""/>
        <dsp:cNvSpPr/>
      </dsp:nvSpPr>
      <dsp:spPr>
        <a:xfrm>
          <a:off x="1177346" y="1734785"/>
          <a:ext cx="2482800" cy="118143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On the SARS website - Online Service link  - Request New Estate Case</a:t>
          </a:r>
          <a:endParaRPr lang="en-ZA" sz="1700" kern="1200" dirty="0"/>
        </a:p>
      </dsp:txBody>
      <dsp:txXfrm>
        <a:off x="1235019" y="1792458"/>
        <a:ext cx="2367454" cy="1066092"/>
      </dsp:txXfrm>
    </dsp:sp>
    <dsp:sp modelId="{5703980B-C9C3-4CC2-B5FC-DABFAF47E789}">
      <dsp:nvSpPr>
        <dsp:cNvPr id="0" name=""/>
        <dsp:cNvSpPr/>
      </dsp:nvSpPr>
      <dsp:spPr>
        <a:xfrm>
          <a:off x="2418746" y="488672"/>
          <a:ext cx="3673665" cy="3673665"/>
        </a:xfrm>
        <a:custGeom>
          <a:avLst/>
          <a:gdLst/>
          <a:ahLst/>
          <a:cxnLst/>
          <a:rect l="0" t="0" r="0" b="0"/>
          <a:pathLst>
            <a:path>
              <a:moveTo>
                <a:pt x="102001" y="1233249"/>
              </a:moveTo>
              <a:arcTo wR="1836832" hR="1836832" stAng="11951031" swAng="2557156"/>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1C6E2-FD84-4D7D-B617-2DE36010F2AC}">
      <dsp:nvSpPr>
        <dsp:cNvPr id="0" name=""/>
        <dsp:cNvSpPr/>
      </dsp:nvSpPr>
      <dsp:spPr>
        <a:xfrm>
          <a:off x="0" y="0"/>
          <a:ext cx="6696709" cy="7090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Open link: Registered Representatives | South African Revenue Service (sars.gov.za) </a:t>
          </a:r>
          <a:endParaRPr lang="en-ZA" sz="1800" kern="1200" dirty="0"/>
        </a:p>
      </dsp:txBody>
      <dsp:txXfrm>
        <a:off x="20767" y="20767"/>
        <a:ext cx="5871692" cy="667500"/>
      </dsp:txXfrm>
    </dsp:sp>
    <dsp:sp modelId="{662CC582-2600-4958-8068-6EE1DC3AECDC}">
      <dsp:nvSpPr>
        <dsp:cNvPr id="0" name=""/>
        <dsp:cNvSpPr/>
      </dsp:nvSpPr>
      <dsp:spPr>
        <a:xfrm>
          <a:off x="560849" y="837950"/>
          <a:ext cx="6696709" cy="709034"/>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Select &lt;SARS Registered Details&gt; from the menu on the left</a:t>
          </a:r>
          <a:endParaRPr lang="en-ZA" sz="1800" kern="1200" dirty="0"/>
        </a:p>
      </dsp:txBody>
      <dsp:txXfrm>
        <a:off x="581616" y="858717"/>
        <a:ext cx="5633453" cy="667500"/>
      </dsp:txXfrm>
    </dsp:sp>
    <dsp:sp modelId="{1EA99FFD-4806-43E0-8E5D-176D5DD12AFF}">
      <dsp:nvSpPr>
        <dsp:cNvPr id="0" name=""/>
        <dsp:cNvSpPr/>
      </dsp:nvSpPr>
      <dsp:spPr>
        <a:xfrm>
          <a:off x="1113327" y="1675900"/>
          <a:ext cx="6696709" cy="709034"/>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Select &lt;Activate Registered Representative&gt;</a:t>
          </a:r>
        </a:p>
      </dsp:txBody>
      <dsp:txXfrm>
        <a:off x="1134094" y="1696667"/>
        <a:ext cx="5641824" cy="667500"/>
      </dsp:txXfrm>
    </dsp:sp>
    <dsp:sp modelId="{F40584E6-121E-4A03-9AD9-A1711DCC594A}">
      <dsp:nvSpPr>
        <dsp:cNvPr id="0" name=""/>
        <dsp:cNvSpPr/>
      </dsp:nvSpPr>
      <dsp:spPr>
        <a:xfrm>
          <a:off x="1674177" y="2513851"/>
          <a:ext cx="6696709" cy="70903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appointed registered representative must activate the status on eFiling in order to transact on behalf of the deceased.</a:t>
          </a:r>
          <a:endParaRPr lang="en-ZA" sz="1800" kern="1200" dirty="0"/>
        </a:p>
      </dsp:txBody>
      <dsp:txXfrm>
        <a:off x="1694944" y="2534618"/>
        <a:ext cx="5633453" cy="667500"/>
      </dsp:txXfrm>
    </dsp:sp>
    <dsp:sp modelId="{58F62AEE-AEF1-4051-8467-D24AD521F86E}">
      <dsp:nvSpPr>
        <dsp:cNvPr id="0" name=""/>
        <dsp:cNvSpPr/>
      </dsp:nvSpPr>
      <dsp:spPr>
        <a:xfrm>
          <a:off x="6235836" y="543056"/>
          <a:ext cx="460872" cy="46087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a:off x="6339532" y="543056"/>
        <a:ext cx="253480" cy="346806"/>
      </dsp:txXfrm>
    </dsp:sp>
    <dsp:sp modelId="{12287517-8340-4B3E-8733-3424223C8464}">
      <dsp:nvSpPr>
        <dsp:cNvPr id="0" name=""/>
        <dsp:cNvSpPr/>
      </dsp:nvSpPr>
      <dsp:spPr>
        <a:xfrm>
          <a:off x="6796686" y="1381006"/>
          <a:ext cx="460872" cy="460872"/>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a:off x="6900382" y="1381006"/>
        <a:ext cx="253480" cy="346806"/>
      </dsp:txXfrm>
    </dsp:sp>
    <dsp:sp modelId="{5FB6D058-97BA-4F9E-9B9D-998A97BDA3D9}">
      <dsp:nvSpPr>
        <dsp:cNvPr id="0" name=""/>
        <dsp:cNvSpPr/>
      </dsp:nvSpPr>
      <dsp:spPr>
        <a:xfrm>
          <a:off x="7349164" y="2218957"/>
          <a:ext cx="460872" cy="460872"/>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a:off x="7452860" y="2218957"/>
        <a:ext cx="253480" cy="3468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6/11/2024</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749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32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878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77E5B03D-0BD8-56B6-BD6C-556A8CDC026B}"/>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4340B2EB-AD3E-61C8-5F79-6F909058076B}"/>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8A2EECD6-6D79-886D-05E3-C29CBBD15572}"/>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7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723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41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217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90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328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11332FAF-EC87-3995-6BC1-C0072D57A487}"/>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0DC4B225-5ECC-68C5-04F2-6692E5CBFE36}"/>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AC7649B7-27C9-91C6-77CA-4EDB87B3332B}"/>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660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5468F55D-9900-DDF5-6E67-D48AA29F97B2}"/>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BFEFC44C-A69C-FDED-4241-32147941084F}"/>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B7E1E837-D5A5-FA48-6DC9-BDA46BE801CE}"/>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619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341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A0A09F1B-DEFB-0E40-4C29-6B452F7F7A3A}"/>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23BD1307-384F-6FF9-1093-0BD9E411B3F8}"/>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B6BE7CA1-DC2E-C952-2149-EEA61C3A2932}"/>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983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B053CCCC-E6C1-649F-1FED-A2915593FCB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F73698DF-631E-A449-D7D1-1374030A45A2}"/>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F57CBC46-1D8F-D515-FF24-462F8FF2E973}"/>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8091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13C879FC-268B-C61E-3D5E-8AF41DBD0E89}"/>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2D4AAD7C-E094-CF34-A172-06B1F1E18684}"/>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02EBB25B-24F8-43C0-5137-06309AC15BF6}"/>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503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B90E00E9-EBBD-4DA5-8E56-97812753392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214B60A9-A0B8-2DEA-5C49-D10F54D46417}"/>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48030710-05EE-5076-F16B-D57D1A712342}"/>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310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C550B52F-792D-B33B-E461-25A182ECD3C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439F6922-192A-805A-E75D-07FC385E5DC4}"/>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AD384C6B-9B33-7D01-2F6B-DF3D0E8635B2}"/>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4377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453A0074-86BC-BC0D-BBFD-5764C2FAE25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8A1C4D27-5B8E-962A-680A-75E82C0E91E6}"/>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12867947-2523-2B50-6FF4-CA4C858A2925}"/>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5722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EADCEA35-5B17-646B-167F-240522B896DA}"/>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EA929992-87AF-C515-ADAA-C9FBFE1A8486}"/>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22B0039B-4AA2-7E99-CEBB-0BB63BBF4EF2}"/>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5992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2175D8FA-B91B-75BF-AA64-3D17D08F116A}"/>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DA96046A-564D-D210-9B7E-9734EC870B4C}"/>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AC783B23-A9B8-ED3D-2BDB-E727751B3156}"/>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565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2F33578D-FA0D-9D54-8022-4297AFFBCCA4}"/>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94115507-F36F-2156-4E92-2C90C1FD7921}"/>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998760C7-96C6-B266-603C-1E5B5E63698F}"/>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3672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5B38B412-78F3-CA64-627A-938590553A07}"/>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0CF41681-BD06-59F0-3F1C-F36A388FCA3D}"/>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A6C9990C-32A5-515D-6242-1C2458DFA3F9}"/>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77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665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444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366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23A7F95D-A436-0E4F-3544-DD8F25B247FD}"/>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A69F7A77-FC94-443E-D680-FE5E534E78B6}"/>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6C00A95D-6D1A-65AF-90E3-BF6E3CD7D565}"/>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7868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9D0D64A6-2B46-DB13-EABA-797D287ED33E}"/>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ED5C4BB4-F8F6-C2EB-85A2-E5BAB63E6CB0}"/>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96E3FE93-B45F-4CC4-FC36-A523665625E7}"/>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7783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7376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519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5136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6884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137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DFAE640D-C458-0518-2F70-E748B2D493E1}"/>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2FB18B64-F278-17A9-8FDA-D5F6B3176085}"/>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6F6A526A-6337-3D40-A5EA-271C995BACA5}"/>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549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9585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41</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917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08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140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a:extLst>
            <a:ext uri="{FF2B5EF4-FFF2-40B4-BE49-F238E27FC236}">
              <a16:creationId xmlns:a16="http://schemas.microsoft.com/office/drawing/2014/main" id="{20B386F5-5ED5-497B-E287-85BE89E7D6CC}"/>
            </a:ext>
          </a:extLst>
        </p:cNvPr>
        <p:cNvGrpSpPr/>
        <p:nvPr/>
      </p:nvGrpSpPr>
      <p:grpSpPr>
        <a:xfrm>
          <a:off x="0" y="0"/>
          <a:ext cx="0" cy="0"/>
          <a:chOff x="0" y="0"/>
          <a:chExt cx="0" cy="0"/>
        </a:xfrm>
      </p:grpSpPr>
      <p:sp>
        <p:nvSpPr>
          <p:cNvPr id="316" name="Google Shape;316;g19272a5433e2e6a5_5:notes">
            <a:extLst>
              <a:ext uri="{FF2B5EF4-FFF2-40B4-BE49-F238E27FC236}">
                <a16:creationId xmlns:a16="http://schemas.microsoft.com/office/drawing/2014/main" id="{0598561B-CE0C-BB8F-6B5C-E0043147FB93}"/>
              </a:ext>
            </a:extLst>
          </p:cNvPr>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a:extLst>
              <a:ext uri="{FF2B5EF4-FFF2-40B4-BE49-F238E27FC236}">
                <a16:creationId xmlns:a16="http://schemas.microsoft.com/office/drawing/2014/main" id="{F14E44E5-9D1A-59C0-35A1-1F7B12F8535A}"/>
              </a:ext>
            </a:extLst>
          </p:cNvPr>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513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272a5433e2e6a5_5:notes"/>
          <p:cNvSpPr>
            <a:spLocks noGrp="1" noRot="1" noChangeAspect="1"/>
          </p:cNvSpPr>
          <p:nvPr>
            <p:ph type="sldImg" idx="2"/>
          </p:nvPr>
        </p:nvSpPr>
        <p:spPr>
          <a:xfrm>
            <a:off x="898525" y="739775"/>
            <a:ext cx="4926013" cy="3694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9272a5433e2e6a5_5:notes"/>
          <p:cNvSpPr txBox="1">
            <a:spLocks noGrp="1"/>
          </p:cNvSpPr>
          <p:nvPr>
            <p:ph type="body" idx="1"/>
          </p:nvPr>
        </p:nvSpPr>
        <p:spPr>
          <a:xfrm>
            <a:off x="672307" y="4680466"/>
            <a:ext cx="5378450" cy="4434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201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413563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0868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99356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61403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75412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99539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159579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66063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51040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22854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120886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6/11/2024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410702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5"/>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3688046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sars.gov.za/about/sas-tax-and-customs-system/efiling-system/tax-types-transfer-proces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sars.gov.za/gen-elec-18-g01-how-to-register-for-efiling-and-manage-your-user-profile-external-guide/" TargetMode="External"/><Relationship Id="rId5" Type="http://schemas.openxmlformats.org/officeDocument/2006/relationships/hyperlink" Target="https://www.sars.gov.za/client-segments/registered-representatives/" TargetMode="External"/><Relationship Id="rId4" Type="http://schemas.openxmlformats.org/officeDocument/2006/relationships/hyperlink" Target="https://www.sars.gov.za/about/sas-tax-and-customs-system/efiling-syste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pcc@sars.gov.z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mailto:estateduty@sars.gov.za" TargetMode="External"/><Relationship Id="rId4" Type="http://schemas.openxmlformats.org/officeDocument/2006/relationships/hyperlink" Target="mailto:contactus@sars.gov.z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hyperlink" Target="https://www.sars.gov.za/types-of-tax/estate-dut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pcc@sars.gov.za"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mailto:estateduty@sars.gov.za" TargetMode="External"/><Relationship Id="rId4" Type="http://schemas.openxmlformats.org/officeDocument/2006/relationships/hyperlink" Target="mailto:contactus@sars.gov.za"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sars.gov.za/businesses-and-employers/estate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sars.gov.za/administration-of-deceased-estates-sars-2022/" TargetMode="External"/><Relationship Id="rId5" Type="http://schemas.openxmlformats.org/officeDocument/2006/relationships/hyperlink" Target="https://www.sars.gov.za/lapd-it-g31-faqs-on-deceased-estates/" TargetMode="External"/><Relationship Id="rId4" Type="http://schemas.openxmlformats.org/officeDocument/2006/relationships/hyperlink" Target="https://www.sars.gov.za/types-of-tax/estate-duty/"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ars.gov.za/businesses-and-employers/e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ACBD79C1-70C7-629E-B0A8-A7BCA246349F}"/>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528FB3DF-7215-9445-9216-D16AB53D2A99}"/>
              </a:ext>
            </a:extLst>
          </p:cNvPr>
          <p:cNvSpPr txBox="1">
            <a:spLocks/>
          </p:cNvSpPr>
          <p:nvPr/>
        </p:nvSpPr>
        <p:spPr>
          <a:xfrm>
            <a:off x="0" y="-21792"/>
            <a:ext cx="9144000" cy="53669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How to report a death at SARS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5C134B79-717D-9FBB-F865-1ACDD9DE1C50}"/>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It is important to know that if the deceased person had a tax number, SARS must be informed. After reporting the case via one of the available channels, SARS will proceed to code the case and update the representative’s details.</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SARS transfers the income tax number to the SARS office nearest to the </a:t>
            </a:r>
            <a:r>
              <a:rPr lang="en-GB" sz="2000" dirty="0">
                <a:solidFill>
                  <a:schemeClr val="tx1">
                    <a:lumMod val="95000"/>
                    <a:lumOff val="5000"/>
                  </a:schemeClr>
                </a:solidFill>
              </a:rPr>
              <a:t>M</a:t>
            </a:r>
            <a:r>
              <a:rPr kumimoji="0" lang="en-GB"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asters Office where the death was reported.</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Part of the coding process of a deceased estate is to verify the representative’s details. Therefore, it is important for the details of the representative to be updated on their personal e-Filing profile. If this process was not done at coding, a request to update the details can be done via the digital channel provided (a video of this process is already available on SARS TV on the YouTube channel).</a:t>
            </a:r>
          </a:p>
        </p:txBody>
      </p:sp>
    </p:spTree>
    <p:extLst>
      <p:ext uri="{BB962C8B-B14F-4D97-AF65-F5344CB8AC3E}">
        <p14:creationId xmlns:p14="http://schemas.microsoft.com/office/powerpoint/2010/main" val="416682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18942"/>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Updating the executor’s details at SARS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06770"/>
            <a:ext cx="8455603" cy="5366742"/>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50000"/>
              </a:lnSpc>
              <a:spcBef>
                <a:spcPts val="600"/>
              </a:spcBef>
              <a:spcAft>
                <a:spcPts val="1800"/>
              </a:spcAft>
              <a:buClrTx/>
              <a:buSzTx/>
              <a:tabLst/>
              <a:defRPr/>
            </a:pP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pPr marR="0" lvl="0" algn="just" defTabSz="914378" rtl="0" eaLnBrk="1" fontAlgn="auto" latinLnBrk="0" hangingPunct="1">
              <a:lnSpc>
                <a:spcPct val="150000"/>
              </a:lnSpc>
              <a:spcBef>
                <a:spcPts val="600"/>
              </a:spcBef>
              <a:spcAft>
                <a:spcPts val="1200"/>
              </a:spcAft>
              <a:buClrTx/>
              <a:buSzTx/>
              <a:tabLst/>
              <a:defRPr/>
            </a:pPr>
            <a:r>
              <a:rPr kumimoji="0" lang="en-ZA" sz="1600" b="0" i="0" u="none" strike="noStrike" kern="1200" cap="none" spc="0" normalizeH="0" baseline="0" noProof="0" dirty="0">
                <a:ln>
                  <a:noFill/>
                </a:ln>
                <a:solidFill>
                  <a:prstClr val="black"/>
                </a:solidFill>
                <a:effectLst/>
                <a:uLnTx/>
                <a:uFillTx/>
                <a:latin typeface="Arial" charset="0"/>
                <a:ea typeface="+mn-ea"/>
                <a:cs typeface="+mn-cs"/>
              </a:rPr>
              <a:t>Part of the </a:t>
            </a:r>
            <a:r>
              <a:rPr kumimoji="0" lang="en-ZA" sz="1600" b="0" i="0" u="none" strike="noStrike" kern="1200" cap="none" spc="0" normalizeH="0" noProof="0" dirty="0">
                <a:ln>
                  <a:noFill/>
                </a:ln>
                <a:solidFill>
                  <a:prstClr val="black"/>
                </a:solidFill>
                <a:effectLst/>
                <a:uLnTx/>
                <a:uFillTx/>
                <a:latin typeface="Arial" charset="0"/>
                <a:ea typeface="+mn-ea"/>
                <a:cs typeface="+mn-cs"/>
              </a:rPr>
              <a:t>coding</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 process of a deceased estates is to verify the Representative Taxpayer (the Executor).</a:t>
            </a:r>
            <a:endParaRPr kumimoji="0" lang="en-ZA" sz="16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Oval 3">
            <a:extLst>
              <a:ext uri="{FF2B5EF4-FFF2-40B4-BE49-F238E27FC236}">
                <a16:creationId xmlns:a16="http://schemas.microsoft.com/office/drawing/2014/main" id="{3883A887-D38C-264B-6824-7BF84C8A7EFF}"/>
              </a:ext>
            </a:extLst>
          </p:cNvPr>
          <p:cNvSpPr/>
          <p:nvPr/>
        </p:nvSpPr>
        <p:spPr>
          <a:xfrm>
            <a:off x="431801" y="869972"/>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When?</a:t>
            </a:r>
          </a:p>
        </p:txBody>
      </p:sp>
      <p:sp>
        <p:nvSpPr>
          <p:cNvPr id="6" name="Oval 5">
            <a:extLst>
              <a:ext uri="{FF2B5EF4-FFF2-40B4-BE49-F238E27FC236}">
                <a16:creationId xmlns:a16="http://schemas.microsoft.com/office/drawing/2014/main" id="{D69175FD-409C-52AC-E790-30C063CBC89B}"/>
              </a:ext>
            </a:extLst>
          </p:cNvPr>
          <p:cNvSpPr/>
          <p:nvPr/>
        </p:nvSpPr>
        <p:spPr>
          <a:xfrm>
            <a:off x="431801" y="2236151"/>
            <a:ext cx="1753849" cy="50966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How?</a:t>
            </a:r>
          </a:p>
        </p:txBody>
      </p:sp>
      <p:graphicFrame>
        <p:nvGraphicFramePr>
          <p:cNvPr id="7" name="Diagram 6">
            <a:extLst>
              <a:ext uri="{FF2B5EF4-FFF2-40B4-BE49-F238E27FC236}">
                <a16:creationId xmlns:a16="http://schemas.microsoft.com/office/drawing/2014/main" id="{811AB8CB-859E-3DB8-D49E-3799B5A1AF08}"/>
              </a:ext>
            </a:extLst>
          </p:cNvPr>
          <p:cNvGraphicFramePr/>
          <p:nvPr>
            <p:extLst>
              <p:ext uri="{D42A27DB-BD31-4B8C-83A1-F6EECF244321}">
                <p14:modId xmlns:p14="http://schemas.microsoft.com/office/powerpoint/2010/main" val="1015981834"/>
              </p:ext>
            </p:extLst>
          </p:nvPr>
        </p:nvGraphicFramePr>
        <p:xfrm>
          <a:off x="431801" y="2850626"/>
          <a:ext cx="8370887" cy="322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29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0"/>
            <a:ext cx="9144000" cy="523783"/>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Representative taxpayer</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44198" y="678732"/>
            <a:ext cx="8455603" cy="5281258"/>
          </a:xfrm>
          <a:prstGeom prst="rect">
            <a:avLst/>
          </a:prstGeom>
          <a:solidFill>
            <a:schemeClr val="bg1"/>
          </a:solidFill>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378" rtl="0" eaLnBrk="1" fontAlgn="auto" latinLnBrk="0" hangingPunct="1">
              <a:lnSpc>
                <a:spcPct val="150000"/>
              </a:lnSpc>
              <a:spcBef>
                <a:spcPts val="600"/>
              </a:spcBef>
              <a:spcAft>
                <a:spcPts val="600"/>
              </a:spcAft>
              <a:buClrTx/>
              <a:buSzTx/>
              <a:buFontTx/>
              <a:buNone/>
              <a:tabLst/>
              <a:defRPr/>
            </a:pPr>
            <a:endParaRPr lang="en-GB" sz="1600" b="1" dirty="0">
              <a:solidFill>
                <a:srgbClr val="000000"/>
              </a:solidFill>
              <a:latin typeface="Arial" panose="020B0604020202020204" pitchFamily="34" charset="0"/>
            </a:endParaRPr>
          </a:p>
          <a:p>
            <a:pPr marL="0" marR="0" lvl="0" indent="0" algn="just" defTabSz="914378" rtl="0" eaLnBrk="1" fontAlgn="auto" latinLnBrk="0" hangingPunct="1">
              <a:lnSpc>
                <a:spcPct val="150000"/>
              </a:lnSpc>
              <a:spcBef>
                <a:spcPts val="600"/>
              </a:spcBef>
              <a:spcAft>
                <a:spcPts val="600"/>
              </a:spcAft>
              <a:buClrTx/>
              <a:buSzTx/>
              <a:buFontTx/>
              <a:buNone/>
              <a:tabLst/>
              <a:defRPr/>
            </a:pPr>
            <a:endParaRPr lang="en-GB" sz="1600" b="1" dirty="0">
              <a:solidFill>
                <a:srgbClr val="000000"/>
              </a:solidFill>
              <a:latin typeface="Arial" panose="020B0604020202020204" pitchFamily="34" charset="0"/>
            </a:endParaRPr>
          </a:p>
          <a:p>
            <a:pPr marL="0" marR="0" lvl="0" indent="0" algn="just" defTabSz="914378" rtl="0" eaLnBrk="1" fontAlgn="auto" latinLnBrk="0" hangingPunct="1">
              <a:lnSpc>
                <a:spcPct val="150000"/>
              </a:lnSpc>
              <a:spcBef>
                <a:spcPts val="600"/>
              </a:spcBef>
              <a:spcAft>
                <a:spcPts val="600"/>
              </a:spcAft>
              <a:buClrTx/>
              <a:buSzTx/>
              <a:buFontTx/>
              <a:buNone/>
              <a:tabLst/>
              <a:defRPr/>
            </a:pPr>
            <a:endParaRPr lang="en-GB" sz="1600" b="1" dirty="0">
              <a:solidFill>
                <a:srgbClr val="000000"/>
              </a:solidFill>
              <a:latin typeface="Arial" panose="020B0604020202020204" pitchFamily="34" charset="0"/>
            </a:endParaRPr>
          </a:p>
          <a:p>
            <a:pPr marL="0" marR="0" lvl="0" indent="0" algn="just" defTabSz="914378" rtl="0" eaLnBrk="1" fontAlgn="auto" latinLnBrk="0" hangingPunct="1">
              <a:lnSpc>
                <a:spcPct val="150000"/>
              </a:lnSpc>
              <a:spcBef>
                <a:spcPts val="600"/>
              </a:spcBef>
              <a:spcAft>
                <a:spcPts val="600"/>
              </a:spcAft>
              <a:buClrTx/>
              <a:buSzTx/>
              <a:buFontTx/>
              <a:buNone/>
              <a:tabLst/>
              <a:defRPr/>
            </a:pPr>
            <a:r>
              <a:rPr lang="en-GB" sz="1600" b="1" dirty="0">
                <a:solidFill>
                  <a:srgbClr val="000000"/>
                </a:solidFill>
                <a:latin typeface="Arial" panose="020B0604020202020204" pitchFamily="34" charset="0"/>
              </a:rPr>
              <a:t>Who is the representative taxpayer?</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42950" lvl="1" indent="-285750" algn="just" defTabSz="914378">
              <a:lnSpc>
                <a:spcPct val="150000"/>
              </a:lnSpc>
              <a:spcBef>
                <a:spcPts val="600"/>
              </a:spcBef>
              <a:spcAft>
                <a:spcPts val="600"/>
              </a:spcAft>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charset="0"/>
                <a:ea typeface="+mn-ea"/>
                <a:cs typeface="+mn-cs"/>
              </a:rPr>
              <a:t>The official appointed by the Master to attend to the administration of the affairs of the estate. </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pPr marL="717550" lvl="1" indent="-260350" algn="just" defTabSz="914378">
              <a:lnSpc>
                <a:spcPct val="150000"/>
              </a:lnSpc>
              <a:spcBef>
                <a:spcPts val="600"/>
              </a:spcBef>
              <a:spcAft>
                <a:spcPts val="600"/>
              </a:spcAft>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Arial" charset="0"/>
                <a:ea typeface="+mn-ea"/>
                <a:cs typeface="+mn-cs"/>
              </a:rPr>
              <a:t>The executor/administrator is the representative taxpayer of the deceased person and his or her estate</a:t>
            </a:r>
            <a:r>
              <a:rPr lang="en-GB" sz="1600" dirty="0">
                <a:solidFill>
                  <a:prstClr val="black"/>
                </a:solidFill>
              </a:rPr>
              <a:t> </a:t>
            </a:r>
            <a:r>
              <a:rPr lang="en-GB" sz="1600" dirty="0">
                <a:solidFill>
                  <a:schemeClr val="tx1"/>
                </a:solidFill>
              </a:rPr>
              <a:t>(including the representative employer if the deceased was an employer, or the representative employer if the deceased was a vendor).</a:t>
            </a:r>
          </a:p>
          <a:p>
            <a:pPr marL="717550" lvl="1" indent="-260350" algn="just" defTabSz="914378">
              <a:lnSpc>
                <a:spcPct val="150000"/>
              </a:lnSpc>
              <a:spcBef>
                <a:spcPts val="600"/>
              </a:spcBef>
              <a:spcAft>
                <a:spcPts val="600"/>
              </a:spcAft>
              <a:buFont typeface="Arial" panose="020B0604020202020204" pitchFamily="34" charset="0"/>
              <a:buChar char="•"/>
              <a:defRPr/>
            </a:pPr>
            <a:r>
              <a:rPr lang="en-GB" sz="1600" dirty="0">
                <a:solidFill>
                  <a:schemeClr val="tx1"/>
                </a:solidFill>
              </a:rPr>
              <a:t>Should the executor not fulfil the required obligations or do so in a negligent manner by disbursing funds without settling tax liabilities, this may result in the executor being held personally liable.</a:t>
            </a:r>
          </a:p>
        </p:txBody>
      </p:sp>
      <p:sp>
        <p:nvSpPr>
          <p:cNvPr id="4" name="Cloud 3">
            <a:extLst>
              <a:ext uri="{FF2B5EF4-FFF2-40B4-BE49-F238E27FC236}">
                <a16:creationId xmlns:a16="http://schemas.microsoft.com/office/drawing/2014/main" id="{F78FACDF-97C9-E87A-E423-04B3D39F9FC2}"/>
              </a:ext>
            </a:extLst>
          </p:cNvPr>
          <p:cNvSpPr/>
          <p:nvPr/>
        </p:nvSpPr>
        <p:spPr>
          <a:xfrm>
            <a:off x="5608230" y="1227372"/>
            <a:ext cx="2628484" cy="155844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a:p>
            <a:pPr algn="ctr"/>
            <a:r>
              <a:rPr lang="en-ZA" sz="1600" dirty="0"/>
              <a:t>Section 13 and 14 of the Administration of Estates Act, 1965</a:t>
            </a:r>
          </a:p>
        </p:txBody>
      </p:sp>
      <p:sp>
        <p:nvSpPr>
          <p:cNvPr id="5" name="Cloud 4">
            <a:extLst>
              <a:ext uri="{FF2B5EF4-FFF2-40B4-BE49-F238E27FC236}">
                <a16:creationId xmlns:a16="http://schemas.microsoft.com/office/drawing/2014/main" id="{D7BE6BC0-3341-2030-9879-5F101C9F320B}"/>
              </a:ext>
            </a:extLst>
          </p:cNvPr>
          <p:cNvSpPr/>
          <p:nvPr/>
        </p:nvSpPr>
        <p:spPr>
          <a:xfrm>
            <a:off x="259130" y="603245"/>
            <a:ext cx="2897945" cy="16339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Section 1 of the Income Tax Act – Definitions, Fourth Schedule, VAT Act</a:t>
            </a:r>
          </a:p>
        </p:txBody>
      </p:sp>
      <p:sp>
        <p:nvSpPr>
          <p:cNvPr id="6" name="Cloud 5">
            <a:extLst>
              <a:ext uri="{FF2B5EF4-FFF2-40B4-BE49-F238E27FC236}">
                <a16:creationId xmlns:a16="http://schemas.microsoft.com/office/drawing/2014/main" id="{032BC269-2AEE-0B9E-5034-6815995B849D}"/>
              </a:ext>
            </a:extLst>
          </p:cNvPr>
          <p:cNvSpPr/>
          <p:nvPr/>
        </p:nvSpPr>
        <p:spPr>
          <a:xfrm>
            <a:off x="5593007" y="5316112"/>
            <a:ext cx="2461846" cy="12877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a:p>
            <a:pPr algn="ctr"/>
            <a:r>
              <a:rPr lang="en-ZA" sz="1600" dirty="0"/>
              <a:t>Section 155 of the Tax Administration, 2011</a:t>
            </a:r>
          </a:p>
        </p:txBody>
      </p:sp>
    </p:spTree>
    <p:extLst>
      <p:ext uri="{BB962C8B-B14F-4D97-AF65-F5344CB8AC3E}">
        <p14:creationId xmlns:p14="http://schemas.microsoft.com/office/powerpoint/2010/main" val="227860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54452"/>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Representative taxpayer</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01841" y="708472"/>
            <a:ext cx="8558073"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378" rtl="0" eaLnBrk="1" fontAlgn="auto" latinLnBrk="0" hangingPunct="1">
              <a:lnSpc>
                <a:spcPct val="150000"/>
              </a:lnSpc>
              <a:spcBef>
                <a:spcPts val="600"/>
              </a:spcBef>
              <a:spcAft>
                <a:spcPts val="600"/>
              </a:spcAft>
              <a:buClrTx/>
              <a:buSzTx/>
              <a:buFontTx/>
              <a:buNone/>
              <a:tabLst/>
              <a:defRPr/>
            </a:pPr>
            <a:r>
              <a:rPr lang="en-GB" sz="1600" b="1" dirty="0">
                <a:solidFill>
                  <a:srgbClr val="000000"/>
                </a:solidFill>
                <a:latin typeface="Arial" panose="020B0604020202020204" pitchFamily="34" charset="0"/>
              </a:rPr>
              <a:t>What must happen at SARS?</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charset="0"/>
                <a:ea typeface="+mn-ea"/>
                <a:cs typeface="+mn-cs"/>
              </a:rPr>
              <a:t>When the estate is reported, the details of the executor as the representative taxpayer must be updated and linked to the deceased taxpayer as part of the coding step.</a:t>
            </a:r>
          </a:p>
          <a:p>
            <a:pPr marR="0" lvl="0" algn="just" defTabSz="914378" rtl="0" eaLnBrk="1" fontAlgn="auto" latinLnBrk="0" hangingPunct="1">
              <a:lnSpc>
                <a:spcPct val="150000"/>
              </a:lnSpc>
              <a:spcBef>
                <a:spcPts val="600"/>
              </a:spcBef>
              <a:spcAft>
                <a:spcPts val="600"/>
              </a:spcAft>
              <a:buClrTx/>
              <a:buSzTx/>
              <a:tabLst/>
              <a:defRPr/>
            </a:pPr>
            <a:endParaRPr kumimoji="0" lang="en-GB" sz="1600" b="0" i="0" u="none" strike="noStrike" kern="1200" cap="none" spc="0" normalizeH="0" baseline="0" noProof="0" dirty="0">
              <a:ln>
                <a:noFill/>
              </a:ln>
              <a:solidFill>
                <a:prstClr val="black"/>
              </a:solidFill>
              <a:effectLst/>
              <a:uLnTx/>
              <a:uFillTx/>
              <a:latin typeface="Arial" charset="0"/>
              <a:ea typeface="+mn-ea"/>
              <a:cs typeface="+mn-cs"/>
            </a:endParaRPr>
          </a:p>
          <a:p>
            <a:pPr marR="0" lvl="0" algn="just" defTabSz="914378" rtl="0" eaLnBrk="1" fontAlgn="auto" latinLnBrk="0" hangingPunct="1">
              <a:lnSpc>
                <a:spcPct val="150000"/>
              </a:lnSpc>
              <a:spcBef>
                <a:spcPts val="600"/>
              </a:spcBef>
              <a:spcAft>
                <a:spcPts val="600"/>
              </a:spcAft>
              <a:buClrTx/>
              <a:buSzTx/>
              <a:tabLst/>
              <a:defRPr/>
            </a:pPr>
            <a:endParaRPr kumimoji="0" lang="en-GB" sz="16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prstClr val="black"/>
                </a:solidFill>
                <a:effectLst/>
                <a:uLnTx/>
                <a:uFillTx/>
                <a:latin typeface="Arial" charset="0"/>
                <a:ea typeface="+mn-ea"/>
                <a:cs typeface="+mn-cs"/>
              </a:rPr>
              <a:t>Benefit:</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 The sooner the executor’s details are updated, the quicker the administrative function can be initiated to finalise the estate and tax affairs.</a:t>
            </a:r>
          </a:p>
          <a:p>
            <a:pPr marL="285750" marR="0" lvl="0" indent="-285750"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ZA" sz="1600" b="1" dirty="0">
                <a:solidFill>
                  <a:prstClr val="black"/>
                </a:solidFill>
              </a:rPr>
              <a:t>Risk: </a:t>
            </a:r>
            <a:r>
              <a:rPr lang="en-ZA" sz="1600" dirty="0">
                <a:solidFill>
                  <a:prstClr val="black"/>
                </a:solidFill>
              </a:rPr>
              <a:t>If the details are not updated, the necessary tax obligations cannot be performed and finalisation of the deceased estate will be delayed.</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 name="Oval 3">
            <a:extLst>
              <a:ext uri="{FF2B5EF4-FFF2-40B4-BE49-F238E27FC236}">
                <a16:creationId xmlns:a16="http://schemas.microsoft.com/office/drawing/2014/main" id="{CC1184B0-F769-06FA-B8F3-482AEF7F7678}"/>
              </a:ext>
            </a:extLst>
          </p:cNvPr>
          <p:cNvSpPr/>
          <p:nvPr/>
        </p:nvSpPr>
        <p:spPr>
          <a:xfrm>
            <a:off x="2221914" y="2050536"/>
            <a:ext cx="4361766" cy="11368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Who must inform SARS? </a:t>
            </a:r>
          </a:p>
          <a:p>
            <a:pPr algn="ctr"/>
            <a:r>
              <a:rPr lang="en-GB" b="1" dirty="0"/>
              <a:t>The executor/administrator </a:t>
            </a:r>
          </a:p>
        </p:txBody>
      </p:sp>
    </p:spTree>
    <p:extLst>
      <p:ext uri="{BB962C8B-B14F-4D97-AF65-F5344CB8AC3E}">
        <p14:creationId xmlns:p14="http://schemas.microsoft.com/office/powerpoint/2010/main" val="76686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85953B09-A535-C2BB-9159-4E061ED8E583}"/>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B9C4CC85-6F09-BB2C-8CEF-A5A989326A3D}"/>
              </a:ext>
            </a:extLst>
          </p:cNvPr>
          <p:cNvSpPr txBox="1">
            <a:spLocks/>
          </p:cNvSpPr>
          <p:nvPr/>
        </p:nvSpPr>
        <p:spPr>
          <a:xfrm>
            <a:off x="0" y="-21792"/>
            <a:ext cx="9144000" cy="53669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Communication with SARS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B12300C1-C0B2-0303-73C3-1ABE5A2FE71C}"/>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When a case is reported, the executor will receive a case number.</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This case number must be provided when the executor does a follow-up enquiry or submits any further outstanding documents relating to the estate.</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This ensures all communication is linked to the same estate case.</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rPr>
              <a:t>When documents are submitted, the file descriptions (each file must have a name) must be clear to prevent delays in verifying the documents.</a:t>
            </a:r>
          </a:p>
        </p:txBody>
      </p:sp>
    </p:spTree>
    <p:extLst>
      <p:ext uri="{BB962C8B-B14F-4D97-AF65-F5344CB8AC3E}">
        <p14:creationId xmlns:p14="http://schemas.microsoft.com/office/powerpoint/2010/main" val="253226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54452"/>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Importance of coding a deceased person</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286495" y="662895"/>
            <a:ext cx="8571013"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
        <p:nvSpPr>
          <p:cNvPr id="4" name="Rectangle: Diagonal Corners Rounded 3">
            <a:extLst>
              <a:ext uri="{FF2B5EF4-FFF2-40B4-BE49-F238E27FC236}">
                <a16:creationId xmlns:a16="http://schemas.microsoft.com/office/drawing/2014/main" id="{81B7F5A4-76D8-DCC3-7BC0-B1E72D8A6936}"/>
              </a:ext>
            </a:extLst>
          </p:cNvPr>
          <p:cNvSpPr/>
          <p:nvPr/>
        </p:nvSpPr>
        <p:spPr>
          <a:xfrm>
            <a:off x="1215499" y="662895"/>
            <a:ext cx="6713000" cy="128915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solidFill>
                  <a:srgbClr val="C00000"/>
                </a:solidFill>
              </a:rPr>
              <a:t>Notification (engagement letter) to executor</a:t>
            </a:r>
          </a:p>
        </p:txBody>
      </p:sp>
      <p:sp>
        <p:nvSpPr>
          <p:cNvPr id="5" name="TextBox 4">
            <a:extLst>
              <a:ext uri="{FF2B5EF4-FFF2-40B4-BE49-F238E27FC236}">
                <a16:creationId xmlns:a16="http://schemas.microsoft.com/office/drawing/2014/main" id="{D1CDD361-1F2D-8260-D0A6-7846B57B8F40}"/>
              </a:ext>
            </a:extLst>
          </p:cNvPr>
          <p:cNvSpPr txBox="1"/>
          <p:nvPr/>
        </p:nvSpPr>
        <p:spPr>
          <a:xfrm>
            <a:off x="286492" y="2448691"/>
            <a:ext cx="8688831" cy="3518912"/>
          </a:xfrm>
          <a:prstGeom prst="rect">
            <a:avLst/>
          </a:prstGeom>
          <a:noFill/>
        </p:spPr>
        <p:txBody>
          <a:bodyPr wrap="square">
            <a:spAutoFit/>
          </a:bodyPr>
          <a:lstStyle/>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Times New Roman" panose="02020603050405020304" pitchFamily="18" charset="0"/>
                <a:cs typeface="+mn-cs"/>
              </a:rPr>
              <a:t>The executor must finalise all the deceased person’s tax affairs for SARS to raise the necessary assessments and submit the claims before the Master approves the distribution of the estate by the executor to the beneficiaries. Should any taxable income arise after the date of death, the executor must submit  the necessary returns</a:t>
            </a:r>
            <a:r>
              <a:rPr lang="en-ZA" dirty="0">
                <a:solidFill>
                  <a:schemeClr val="tx1">
                    <a:lumMod val="95000"/>
                    <a:lumOff val="5000"/>
                  </a:schemeClr>
                </a:solidFill>
                <a:latin typeface="Arial" panose="020B0604020202020204"/>
                <a:ea typeface="Times New Roman" panose="02020603050405020304" pitchFamily="18" charset="0"/>
              </a:rPr>
              <a:t> and ensure that all liabilities are paid.</a:t>
            </a:r>
            <a:r>
              <a:rPr kumimoji="0" lang="en-ZA"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Times New Roman" panose="02020603050405020304" pitchFamily="18" charset="0"/>
                <a:cs typeface="+mn-cs"/>
              </a:rPr>
              <a:t> SARS must ensure that assessments are issued, and refunds are paid out.  </a:t>
            </a:r>
          </a:p>
          <a:p>
            <a:pPr marL="449263" marR="0" lvl="0" indent="-449263"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ZA" dirty="0">
                <a:solidFill>
                  <a:schemeClr val="tx1">
                    <a:lumMod val="95000"/>
                    <a:lumOff val="5000"/>
                  </a:schemeClr>
                </a:solidFill>
                <a:latin typeface="Arial" panose="020B0604020202020204"/>
                <a:ea typeface="Times New Roman" panose="02020603050405020304" pitchFamily="18" charset="0"/>
              </a:rPr>
              <a:t>Delays in the above processes may affect the finalisation of the estate and the distribution thereof to the beneficiaries.</a:t>
            </a:r>
            <a:endParaRPr kumimoji="0" lang="en-ZA"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Times New Roman" panose="02020603050405020304" pitchFamily="18" charset="0"/>
              <a:cs typeface="+mn-cs"/>
            </a:endParaRPr>
          </a:p>
        </p:txBody>
      </p:sp>
    </p:spTree>
    <p:extLst>
      <p:ext uri="{BB962C8B-B14F-4D97-AF65-F5344CB8AC3E}">
        <p14:creationId xmlns:p14="http://schemas.microsoft.com/office/powerpoint/2010/main" val="382466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5" name="Text Placeholder 3">
            <a:extLst>
              <a:ext uri="{FF2B5EF4-FFF2-40B4-BE49-F238E27FC236}">
                <a16:creationId xmlns:a16="http://schemas.microsoft.com/office/drawing/2014/main" id="{596F3474-D6C2-92AA-312F-812499694528}"/>
              </a:ext>
            </a:extLst>
          </p:cNvPr>
          <p:cNvSpPr txBox="1">
            <a:spLocks/>
          </p:cNvSpPr>
          <p:nvPr/>
        </p:nvSpPr>
        <p:spPr>
          <a:xfrm>
            <a:off x="235636" y="81770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50000"/>
              </a:lnSpc>
              <a:spcBef>
                <a:spcPts val="600"/>
              </a:spcBef>
              <a:spcAft>
                <a:spcPts val="600"/>
              </a:spcAft>
              <a:buClrTx/>
              <a:buSzTx/>
              <a:tabLst/>
              <a:defRPr/>
            </a:pPr>
            <a:endParaRPr kumimoji="0" lang="en-ZA"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Title 1">
            <a:extLst>
              <a:ext uri="{FF2B5EF4-FFF2-40B4-BE49-F238E27FC236}">
                <a16:creationId xmlns:a16="http://schemas.microsoft.com/office/drawing/2014/main" id="{A48A42CE-80FD-0F37-829A-F221AF629AE5}"/>
              </a:ext>
            </a:extLst>
          </p:cNvPr>
          <p:cNvSpPr>
            <a:spLocks noGrp="1"/>
          </p:cNvSpPr>
          <p:nvPr>
            <p:ph type="title"/>
          </p:nvPr>
        </p:nvSpPr>
        <p:spPr>
          <a:xfrm>
            <a:off x="2734323" y="2494333"/>
            <a:ext cx="4403324" cy="925643"/>
          </a:xfrm>
        </p:spPr>
        <p:txBody>
          <a:bodyPr>
            <a:normAutofit/>
          </a:bodyPr>
          <a:lstStyle/>
          <a:p>
            <a:r>
              <a:rPr lang="en-ZA" sz="4400" dirty="0"/>
              <a:t>Compliance</a:t>
            </a:r>
          </a:p>
        </p:txBody>
      </p:sp>
    </p:spTree>
    <p:extLst>
      <p:ext uri="{BB962C8B-B14F-4D97-AF65-F5344CB8AC3E}">
        <p14:creationId xmlns:p14="http://schemas.microsoft.com/office/powerpoint/2010/main" val="84558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483430"/>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Returns and assessments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251779" y="461639"/>
            <a:ext cx="8460420"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p:txBody>
      </p:sp>
      <p:sp>
        <p:nvSpPr>
          <p:cNvPr id="5" name="Text Placeholder 3">
            <a:extLst>
              <a:ext uri="{FF2B5EF4-FFF2-40B4-BE49-F238E27FC236}">
                <a16:creationId xmlns:a16="http://schemas.microsoft.com/office/drawing/2014/main" id="{301092BD-2E5C-F508-FC40-5190AB9DBF25}"/>
              </a:ext>
            </a:extLst>
          </p:cNvPr>
          <p:cNvSpPr txBox="1">
            <a:spLocks/>
          </p:cNvSpPr>
          <p:nvPr/>
        </p:nvSpPr>
        <p:spPr>
          <a:xfrm>
            <a:off x="281149" y="1018392"/>
            <a:ext cx="8370887" cy="4821215"/>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defTabSz="914378">
              <a:lnSpc>
                <a:spcPct val="150000"/>
              </a:lnSpc>
              <a:spcBef>
                <a:spcPts val="600"/>
              </a:spcBef>
              <a:spcAft>
                <a:spcPts val="600"/>
              </a:spcAft>
              <a:defRPr/>
            </a:pPr>
            <a:endParaRPr lang="en-ZA" b="1" dirty="0">
              <a:solidFill>
                <a:prstClr val="black"/>
              </a:solidFill>
            </a:endParaRPr>
          </a:p>
          <a:p>
            <a:pPr marL="285750" indent="-285750" algn="just" defTabSz="914378">
              <a:lnSpc>
                <a:spcPct val="150000"/>
              </a:lnSpc>
              <a:spcBef>
                <a:spcPts val="1800"/>
              </a:spcBef>
              <a:spcAft>
                <a:spcPts val="600"/>
              </a:spcAft>
              <a:buFont typeface="Arial" panose="020B0604020202020204" pitchFamily="34" charset="0"/>
              <a:buChar char="•"/>
              <a:defRPr/>
            </a:pPr>
            <a:r>
              <a:rPr lang="en-ZA" sz="1600" dirty="0">
                <a:solidFill>
                  <a:prstClr val="black"/>
                </a:solidFill>
              </a:rPr>
              <a:t>As soon as the executor is appointed, all outstanding returns must be submitted.</a:t>
            </a:r>
          </a:p>
          <a:p>
            <a:pPr lvl="1" algn="just" defTabSz="914378">
              <a:lnSpc>
                <a:spcPct val="150000"/>
              </a:lnSpc>
              <a:spcBef>
                <a:spcPts val="600"/>
              </a:spcBef>
              <a:spcAft>
                <a:spcPts val="600"/>
              </a:spcAft>
              <a:buFont typeface="Arial" panose="020B0604020202020204" pitchFamily="34" charset="0"/>
              <a:buChar char="•"/>
              <a:defRPr/>
            </a:pPr>
            <a:r>
              <a:rPr lang="en-ZA" sz="1600" b="1" dirty="0">
                <a:solidFill>
                  <a:prstClr val="black"/>
                </a:solidFill>
              </a:rPr>
              <a:t>For deceased person</a:t>
            </a:r>
            <a:r>
              <a:rPr lang="en-ZA" sz="1600" dirty="0">
                <a:solidFill>
                  <a:prstClr val="black"/>
                </a:solidFill>
              </a:rPr>
              <a:t>: All required outstanding returns </a:t>
            </a:r>
            <a:r>
              <a:rPr lang="en-ZA" sz="1600" b="1" u="sng" dirty="0">
                <a:solidFill>
                  <a:prstClr val="black"/>
                </a:solidFill>
              </a:rPr>
              <a:t>up to </a:t>
            </a:r>
            <a:r>
              <a:rPr lang="en-ZA" sz="1600" dirty="0">
                <a:solidFill>
                  <a:prstClr val="black"/>
                </a:solidFill>
              </a:rPr>
              <a:t>the date of death.</a:t>
            </a:r>
          </a:p>
          <a:p>
            <a:pPr lvl="1" algn="just" defTabSz="914378">
              <a:lnSpc>
                <a:spcPct val="150000"/>
              </a:lnSpc>
              <a:spcBef>
                <a:spcPts val="600"/>
              </a:spcBef>
              <a:spcAft>
                <a:spcPts val="600"/>
              </a:spcAft>
              <a:buFont typeface="Arial" panose="020B0604020202020204" pitchFamily="34" charset="0"/>
              <a:buChar char="•"/>
              <a:defRPr/>
            </a:pPr>
            <a:r>
              <a:rPr lang="en-ZA" sz="1600" b="1" dirty="0">
                <a:solidFill>
                  <a:prstClr val="black"/>
                </a:solidFill>
              </a:rPr>
              <a:t>For deceased estates</a:t>
            </a:r>
            <a:r>
              <a:rPr lang="en-ZA" sz="1600" dirty="0">
                <a:solidFill>
                  <a:prstClr val="black"/>
                </a:solidFill>
              </a:rPr>
              <a:t>: If taxable income was earned </a:t>
            </a:r>
            <a:r>
              <a:rPr lang="en-ZA" sz="1600" b="1" u="sng" dirty="0">
                <a:solidFill>
                  <a:prstClr val="black"/>
                </a:solidFill>
              </a:rPr>
              <a:t>after</a:t>
            </a:r>
            <a:r>
              <a:rPr lang="en-ZA" sz="1600" dirty="0">
                <a:solidFill>
                  <a:prstClr val="black"/>
                </a:solidFill>
              </a:rPr>
              <a:t> the date of death (interest, rental income, etc.) and a second registration was required, all returns of the deceased estate must be submitted until the deceased estate is finalised and deregistered.</a:t>
            </a:r>
          </a:p>
          <a:p>
            <a:pPr marL="457200" lvl="1" indent="0" algn="just" defTabSz="914378">
              <a:lnSpc>
                <a:spcPct val="150000"/>
              </a:lnSpc>
              <a:spcBef>
                <a:spcPts val="600"/>
              </a:spcBef>
              <a:spcAft>
                <a:spcPts val="600"/>
              </a:spcAft>
              <a:buNone/>
              <a:defRPr/>
            </a:pPr>
            <a:endParaRPr lang="en-ZA" dirty="0">
              <a:solidFill>
                <a:prstClr val="black"/>
              </a:solidFill>
            </a:endParaRPr>
          </a:p>
          <a:p>
            <a:pPr marL="992188" lvl="1" indent="-534988" algn="just" defTabSz="914378">
              <a:lnSpc>
                <a:spcPct val="150000"/>
              </a:lnSpc>
              <a:spcBef>
                <a:spcPts val="600"/>
              </a:spcBef>
              <a:spcAft>
                <a:spcPts val="600"/>
              </a:spcAft>
              <a:defRPr/>
            </a:pPr>
            <a:endParaRPr lang="en-ZA" dirty="0">
              <a:solidFill>
                <a:prstClr val="black"/>
              </a:solidFill>
            </a:endParaRPr>
          </a:p>
          <a:p>
            <a:pPr lvl="1" algn="just" defTabSz="914378">
              <a:lnSpc>
                <a:spcPct val="150000"/>
              </a:lnSpc>
              <a:spcBef>
                <a:spcPts val="600"/>
              </a:spcBef>
              <a:spcAft>
                <a:spcPts val="600"/>
              </a:spcAft>
              <a:defRPr/>
            </a:pPr>
            <a:endParaRPr lang="en-ZA" dirty="0">
              <a:solidFill>
                <a:prstClr val="black"/>
              </a:solidFill>
            </a:endParaRPr>
          </a:p>
          <a:p>
            <a:pPr lvl="1" algn="just" defTabSz="914378">
              <a:lnSpc>
                <a:spcPct val="150000"/>
              </a:lnSpc>
              <a:spcBef>
                <a:spcPts val="600"/>
              </a:spcBef>
              <a:spcAft>
                <a:spcPts val="600"/>
              </a:spcAft>
              <a:defRPr/>
            </a:pPr>
            <a:endParaRPr lang="en-ZA" dirty="0">
              <a:solidFill>
                <a:prstClr val="black"/>
              </a:solidFill>
            </a:endParaRPr>
          </a:p>
          <a:p>
            <a:pPr algn="just" defTabSz="914378">
              <a:lnSpc>
                <a:spcPct val="150000"/>
              </a:lnSpc>
              <a:spcBef>
                <a:spcPts val="600"/>
              </a:spcBef>
              <a:spcAft>
                <a:spcPts val="600"/>
              </a:spcAft>
              <a:defRPr/>
            </a:pPr>
            <a:endParaRPr lang="en-ZA" dirty="0">
              <a:solidFill>
                <a:prstClr val="black"/>
              </a:solidFill>
            </a:endParaRPr>
          </a:p>
          <a:p>
            <a:endParaRPr lang="en-ZA" dirty="0"/>
          </a:p>
        </p:txBody>
      </p:sp>
      <p:sp>
        <p:nvSpPr>
          <p:cNvPr id="6" name="Oval 5">
            <a:extLst>
              <a:ext uri="{FF2B5EF4-FFF2-40B4-BE49-F238E27FC236}">
                <a16:creationId xmlns:a16="http://schemas.microsoft.com/office/drawing/2014/main" id="{A18CC4E0-75F8-8263-CA2C-D79023C8E9FA}"/>
              </a:ext>
            </a:extLst>
          </p:cNvPr>
          <p:cNvSpPr/>
          <p:nvPr/>
        </p:nvSpPr>
        <p:spPr>
          <a:xfrm>
            <a:off x="5688745" y="513899"/>
            <a:ext cx="3053535" cy="12024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Public Notice under section 25 of the TA Act and section 67 of the TA Act</a:t>
            </a:r>
          </a:p>
        </p:txBody>
      </p:sp>
      <p:sp>
        <p:nvSpPr>
          <p:cNvPr id="7" name="Oval 6">
            <a:extLst>
              <a:ext uri="{FF2B5EF4-FFF2-40B4-BE49-F238E27FC236}">
                <a16:creationId xmlns:a16="http://schemas.microsoft.com/office/drawing/2014/main" id="{E405790D-01FC-30D6-F4E6-9C683C8801EC}"/>
              </a:ext>
            </a:extLst>
          </p:cNvPr>
          <p:cNvSpPr/>
          <p:nvPr/>
        </p:nvSpPr>
        <p:spPr>
          <a:xfrm>
            <a:off x="5516520" y="4269523"/>
            <a:ext cx="3375701" cy="13564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Who must submit? </a:t>
            </a:r>
          </a:p>
          <a:p>
            <a:pPr algn="ctr"/>
            <a:r>
              <a:rPr lang="en-GB" sz="1600" b="1" dirty="0"/>
              <a:t>The executor/agent (Power Of Attorney - POA)</a:t>
            </a:r>
          </a:p>
        </p:txBody>
      </p:sp>
      <p:sp>
        <p:nvSpPr>
          <p:cNvPr id="8" name="Oval 7">
            <a:extLst>
              <a:ext uri="{FF2B5EF4-FFF2-40B4-BE49-F238E27FC236}">
                <a16:creationId xmlns:a16="http://schemas.microsoft.com/office/drawing/2014/main" id="{057E2B2A-5244-92D1-7988-3504886DF604}"/>
              </a:ext>
            </a:extLst>
          </p:cNvPr>
          <p:cNvSpPr/>
          <p:nvPr/>
        </p:nvSpPr>
        <p:spPr>
          <a:xfrm>
            <a:off x="493768" y="1115103"/>
            <a:ext cx="1753849" cy="54437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When?</a:t>
            </a:r>
          </a:p>
        </p:txBody>
      </p:sp>
    </p:spTree>
    <p:extLst>
      <p:ext uri="{BB962C8B-B14F-4D97-AF65-F5344CB8AC3E}">
        <p14:creationId xmlns:p14="http://schemas.microsoft.com/office/powerpoint/2010/main" val="230605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447920"/>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Returns and assessments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661386"/>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ZA" sz="1600" dirty="0">
              <a:solidFill>
                <a:prstClr val="black"/>
              </a:solidFill>
            </a:endParaRPr>
          </a:p>
          <a:p>
            <a:pPr marR="0" lvl="0" algn="just" defTabSz="914378" rtl="0" eaLnBrk="1" fontAlgn="auto" latinLnBrk="0" hangingPunct="1">
              <a:lnSpc>
                <a:spcPct val="130000"/>
              </a:lnSpc>
              <a:spcAft>
                <a:spcPts val="1200"/>
              </a:spcAft>
              <a:buClrTx/>
              <a:buSzTx/>
              <a:tabLst/>
              <a:defRPr/>
            </a:pPr>
            <a:endParaRPr lang="en-ZA" sz="1600" dirty="0">
              <a:solidFill>
                <a:prstClr val="black"/>
              </a:solidFill>
            </a:endParaRPr>
          </a:p>
          <a:p>
            <a:pPr marL="285750" marR="0" lvl="0" indent="-285750" algn="just" defTabSz="914378" rtl="0" eaLnBrk="1" fontAlgn="auto" latinLnBrk="0" hangingPunct="1">
              <a:lnSpc>
                <a:spcPct val="130000"/>
              </a:lnSpc>
              <a:spcAft>
                <a:spcPts val="1200"/>
              </a:spcAft>
              <a:buClrTx/>
              <a:buSzTx/>
              <a:buFont typeface="Arial" panose="020B0604020202020204" pitchFamily="34" charset="0"/>
              <a:buChar char="•"/>
              <a:tabLst/>
              <a:defRPr/>
            </a:pPr>
            <a:r>
              <a:rPr lang="en-ZA" sz="1600" dirty="0">
                <a:solidFill>
                  <a:prstClr val="black"/>
                </a:solidFill>
              </a:rPr>
              <a:t>The returns must be submitted so that the assessments can be issued by SARS (</a:t>
            </a:r>
            <a:r>
              <a:rPr lang="en-ZA" sz="1600" i="1" dirty="0">
                <a:solidFill>
                  <a:prstClr val="black"/>
                </a:solidFill>
              </a:rPr>
              <a:t>except for VAT and PAYE that are self-assessed taxes</a:t>
            </a:r>
            <a:r>
              <a:rPr lang="en-ZA" sz="1600" dirty="0">
                <a:solidFill>
                  <a:prstClr val="black"/>
                </a:solidFill>
              </a:rPr>
              <a:t>). All assessments (IT, VAT, PAYE and Estate Duty) serve as the claim that must be submitted to the executor to be accounted for in the Liquidation and Distribution (L&amp;D) account.</a:t>
            </a:r>
          </a:p>
          <a:p>
            <a:pPr marL="285750" marR="0" lvl="0" indent="-285750" algn="just" defTabSz="914378" rtl="0" eaLnBrk="1" fontAlgn="auto" latinLnBrk="0" hangingPunct="1">
              <a:lnSpc>
                <a:spcPct val="130000"/>
              </a:lnSpc>
              <a:spcAft>
                <a:spcPts val="12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charset="0"/>
                <a:ea typeface="+mn-ea"/>
                <a:cs typeface="+mn-cs"/>
              </a:rPr>
              <a:t>It is important to note that IT, VAT and PAYE must first be assessed before the estate duty assessments can be done which will have to take  into account the relevant debt (liabilities) or refund (asset) for estate duty purposes.</a:t>
            </a:r>
          </a:p>
          <a:p>
            <a:pPr marL="285750" marR="0" lvl="0" indent="-285750" algn="just" defTabSz="914378" rtl="0" eaLnBrk="1" fontAlgn="auto" latinLnBrk="0" hangingPunct="1">
              <a:lnSpc>
                <a:spcPct val="130000"/>
              </a:lnSpc>
              <a:spcAft>
                <a:spcPts val="120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prstClr val="black"/>
                </a:solidFill>
                <a:effectLst/>
                <a:uLnTx/>
                <a:uFillTx/>
                <a:latin typeface="Arial" charset="0"/>
                <a:ea typeface="+mn-ea"/>
                <a:cs typeface="+mn-cs"/>
              </a:rPr>
              <a:t>Benefit:</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 The sooner the returns are submitted, the sooner the assessments </a:t>
            </a:r>
            <a:r>
              <a:rPr lang="en-ZA" sz="1600" dirty="0">
                <a:solidFill>
                  <a:prstClr val="black"/>
                </a:solidFill>
              </a:rPr>
              <a:t>can be</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 issued so that the correct claim can </a:t>
            </a:r>
            <a:r>
              <a:rPr lang="en-ZA" sz="1600" dirty="0">
                <a:solidFill>
                  <a:prstClr val="black"/>
                </a:solidFill>
              </a:rPr>
              <a:t>be accounted for in the L&amp;D account</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a:t>
            </a:r>
          </a:p>
          <a:p>
            <a:pPr marL="285750" marR="0" lvl="0" indent="-285750" algn="just" defTabSz="914378" rtl="0" eaLnBrk="1" fontAlgn="auto" latinLnBrk="0" hangingPunct="1">
              <a:lnSpc>
                <a:spcPct val="130000"/>
              </a:lnSpc>
              <a:spcAft>
                <a:spcPts val="1200"/>
              </a:spcAft>
              <a:buClrTx/>
              <a:buSzTx/>
              <a:buFont typeface="Arial" panose="020B0604020202020204" pitchFamily="34" charset="0"/>
              <a:buChar char="•"/>
              <a:tabLst/>
              <a:defRPr/>
            </a:pPr>
            <a:r>
              <a:rPr kumimoji="0" lang="en-ZA" sz="1600" b="1" i="0" u="none" strike="noStrike" kern="1200" cap="none" spc="0" normalizeH="0" baseline="0" noProof="0" dirty="0">
                <a:ln>
                  <a:noFill/>
                </a:ln>
                <a:solidFill>
                  <a:prstClr val="black"/>
                </a:solidFill>
                <a:effectLst/>
                <a:uLnTx/>
                <a:uFillTx/>
                <a:latin typeface="Arial" charset="0"/>
                <a:ea typeface="+mn-ea"/>
                <a:cs typeface="+mn-cs"/>
              </a:rPr>
              <a:t>Risk: </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If there is a delay in the submission of returns and issuing of assessments, the correct SARS claim is omitted from the L&amp;D account, which may result in objections by </a:t>
            </a:r>
            <a:r>
              <a:rPr lang="en-ZA" sz="1600" dirty="0">
                <a:solidFill>
                  <a:prstClr val="black"/>
                </a:solidFill>
              </a:rPr>
              <a:t>SARS to the L&amp;D account resulting in further delays in finalising the estate.</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Oval 4">
            <a:extLst>
              <a:ext uri="{FF2B5EF4-FFF2-40B4-BE49-F238E27FC236}">
                <a16:creationId xmlns:a16="http://schemas.microsoft.com/office/drawing/2014/main" id="{254F82C7-247C-13C4-EB94-5F8E4E8B8013}"/>
              </a:ext>
            </a:extLst>
          </p:cNvPr>
          <p:cNvSpPr/>
          <p:nvPr/>
        </p:nvSpPr>
        <p:spPr>
          <a:xfrm>
            <a:off x="493768" y="886716"/>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Why?</a:t>
            </a:r>
          </a:p>
        </p:txBody>
      </p:sp>
    </p:spTree>
    <p:extLst>
      <p:ext uri="{BB962C8B-B14F-4D97-AF65-F5344CB8AC3E}">
        <p14:creationId xmlns:p14="http://schemas.microsoft.com/office/powerpoint/2010/main" val="17241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Deceased Estate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4988" marR="0" lvl="0" indent="-534988" algn="just" defTabSz="914378" rtl="0" eaLnBrk="1" fontAlgn="auto" latinLnBrk="0" hangingPunct="1">
              <a:lnSpc>
                <a:spcPct val="130000"/>
              </a:lnSpc>
              <a:spcBef>
                <a:spcPts val="600"/>
              </a:spcBef>
              <a:spcAft>
                <a:spcPts val="600"/>
              </a:spcAft>
              <a:buClrTx/>
              <a:buSzTx/>
              <a:buFontTx/>
              <a:buBlip>
                <a:blip r:embed="rId3"/>
              </a:buBlip>
              <a:tabLst/>
              <a:defRPr/>
            </a:pPr>
            <a:endParaRPr lang="en-GB" sz="1600" dirty="0"/>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The executor or the authorised agent (for example, a tax practitioner) must register the deceased estate (referred to as the second tax reference number) once the first tax reference number (Deceased person) has been coded as “Deceased” and there is taxable income received by or accrued to the deceased estate after the date of death. </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Tax returns for the deceased estate must be submitted for the period after death until the L&amp;D account is approved. </a:t>
            </a:r>
          </a:p>
        </p:txBody>
      </p:sp>
      <p:sp>
        <p:nvSpPr>
          <p:cNvPr id="4" name="Oval 3">
            <a:extLst>
              <a:ext uri="{FF2B5EF4-FFF2-40B4-BE49-F238E27FC236}">
                <a16:creationId xmlns:a16="http://schemas.microsoft.com/office/drawing/2014/main" id="{C65E2BA6-BF43-6A2F-E2FA-D336151721FF}"/>
              </a:ext>
            </a:extLst>
          </p:cNvPr>
          <p:cNvSpPr/>
          <p:nvPr/>
        </p:nvSpPr>
        <p:spPr>
          <a:xfrm>
            <a:off x="386556" y="703342"/>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When?</a:t>
            </a:r>
          </a:p>
        </p:txBody>
      </p:sp>
      <p:sp>
        <p:nvSpPr>
          <p:cNvPr id="5" name="Oval 4">
            <a:extLst>
              <a:ext uri="{FF2B5EF4-FFF2-40B4-BE49-F238E27FC236}">
                <a16:creationId xmlns:a16="http://schemas.microsoft.com/office/drawing/2014/main" id="{B50D2F70-790B-A4FD-B0B9-F58527BC1DE6}"/>
              </a:ext>
            </a:extLst>
          </p:cNvPr>
          <p:cNvSpPr/>
          <p:nvPr/>
        </p:nvSpPr>
        <p:spPr>
          <a:xfrm>
            <a:off x="515703" y="3642464"/>
            <a:ext cx="8112592" cy="10711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t>Sections 1 and 25 of the IT Act and </a:t>
            </a:r>
            <a:r>
              <a:rPr lang="en-ZA" sz="1600" dirty="0">
                <a:solidFill>
                  <a:prstClr val="white"/>
                </a:solidFill>
                <a:latin typeface="Arial" panose="020B0604020202020204"/>
              </a:rPr>
              <a:t>s</a:t>
            </a:r>
            <a:r>
              <a:rPr kumimoji="0" lang="en-ZA" sz="1600" b="0" i="0" u="none" strike="noStrike" kern="1200" cap="none" spc="0" normalizeH="0" baseline="0" noProof="0" dirty="0" err="1">
                <a:ln>
                  <a:noFill/>
                </a:ln>
                <a:solidFill>
                  <a:prstClr val="white"/>
                </a:solidFill>
                <a:effectLst/>
                <a:uLnTx/>
                <a:uFillTx/>
                <a:latin typeface="Arial" panose="020B0604020202020204"/>
                <a:ea typeface="+mn-ea"/>
                <a:cs typeface="+mn-cs"/>
              </a:rPr>
              <a:t>ection</a:t>
            </a: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 22 of the TA Act.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prstClr val="white"/>
                </a:solidFill>
                <a:latin typeface="Arial" panose="020B0604020202020204"/>
              </a:rPr>
              <a:t>Public Notice under section 25 of the TA Act and section 67 of the TA Act</a:t>
            </a:r>
            <a:endPar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algn="ctr"/>
            <a:endParaRPr lang="en-ZA" dirty="0"/>
          </a:p>
        </p:txBody>
      </p:sp>
    </p:spTree>
    <p:extLst>
      <p:ext uri="{BB962C8B-B14F-4D97-AF65-F5344CB8AC3E}">
        <p14:creationId xmlns:p14="http://schemas.microsoft.com/office/powerpoint/2010/main" val="302846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5DE56C9-FD36-7068-FAC8-9B8D3AC7F2E8}"/>
              </a:ext>
            </a:extLst>
          </p:cNvPr>
          <p:cNvSpPr txBox="1">
            <a:spLocks/>
          </p:cNvSpPr>
          <p:nvPr/>
        </p:nvSpPr>
        <p:spPr>
          <a:xfrm>
            <a:off x="1143000" y="3024554"/>
            <a:ext cx="6858000"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2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8 Part 5: </a:t>
            </a:r>
            <a:r>
              <a:rPr lang="en-ZA" sz="32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Deceased Estate </a:t>
            </a:r>
            <a:r>
              <a:rPr lang="en-ZA" sz="3200" dirty="0">
                <a:solidFill>
                  <a:prstClr val="white"/>
                </a:solidFill>
                <a:latin typeface="Arial" panose="020B0604020202020204" pitchFamily="34" charset="0"/>
                <a:cs typeface="Arial" panose="020B0604020202020204" pitchFamily="34" charset="0"/>
              </a:rPr>
              <a:t> </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28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177D7DA0-BEE7-B071-0F7D-D7970DA0E05B}"/>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540A327D-A819-6496-72CF-56FE6FDC0CE6}"/>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solidFill>
                  <a:prstClr val="white"/>
                </a:solidFill>
                <a:latin typeface="+mn-lt"/>
              </a:rPr>
              <a:t>eF</a:t>
            </a:r>
            <a:r>
              <a:rPr kumimoji="0" lang="en-US" sz="3200" b="1" i="0" u="none" strike="noStrike" kern="1200" cap="none" spc="0" normalizeH="0" baseline="0" noProof="0" dirty="0" err="1">
                <a:ln>
                  <a:noFill/>
                </a:ln>
                <a:solidFill>
                  <a:prstClr val="white"/>
                </a:solidFill>
                <a:effectLst/>
                <a:uLnTx/>
                <a:uFillTx/>
                <a:latin typeface="+mn-lt"/>
                <a:ea typeface="+mj-ea"/>
                <a:cs typeface="+mj-cs"/>
              </a:rPr>
              <a:t>iling</a:t>
            </a:r>
            <a:r>
              <a:rPr kumimoji="0" lang="en-US" sz="3200" b="1" i="0" u="none" strike="noStrike" kern="1200" cap="none" spc="0" normalizeH="0" baseline="0" noProof="0" dirty="0">
                <a:ln>
                  <a:noFill/>
                </a:ln>
                <a:solidFill>
                  <a:prstClr val="white"/>
                </a:solidFill>
                <a:effectLst/>
                <a:uLnTx/>
                <a:uFillTx/>
                <a:latin typeface="+mn-lt"/>
                <a:ea typeface="+mj-ea"/>
                <a:cs typeface="+mj-cs"/>
              </a:rPr>
              <a:t> Profiles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7E235BC4-938F-C9E8-1B84-5ED3C75EE4C4}"/>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4988" marR="0" lvl="0" indent="-534988" algn="just" defTabSz="914378" rtl="0" eaLnBrk="1" fontAlgn="auto" latinLnBrk="0" hangingPunct="1">
              <a:lnSpc>
                <a:spcPct val="130000"/>
              </a:lnSpc>
              <a:spcBef>
                <a:spcPts val="600"/>
              </a:spcBef>
              <a:spcAft>
                <a:spcPts val="600"/>
              </a:spcAft>
              <a:buClrTx/>
              <a:buSzTx/>
              <a:buFontTx/>
              <a:buBlip>
                <a:blip r:embed="rId3"/>
              </a:buBlip>
              <a:tabLst/>
              <a:defRPr/>
            </a:pPr>
            <a:endParaRPr lang="en-GB" sz="1600" dirty="0"/>
          </a:p>
          <a:p>
            <a:pPr marR="0" lvl="0" algn="just" defTabSz="914378" rtl="0" eaLnBrk="1" fontAlgn="auto" latinLnBrk="0" hangingPunct="1">
              <a:lnSpc>
                <a:spcPct val="130000"/>
              </a:lnSpc>
              <a:spcBef>
                <a:spcPts val="600"/>
              </a:spcBef>
              <a:spcAft>
                <a:spcPts val="600"/>
              </a:spcAft>
              <a:buClrTx/>
              <a:buSzTx/>
              <a:tabLst/>
              <a:defRPr/>
            </a:pPr>
            <a:r>
              <a:rPr lang="en-GB" sz="1600" dirty="0"/>
              <a:t>A registered eFiler can act in different “roles” on eFiling (e.g., tax administrator). These “roles” are referred to as Portfolio Types. For example: </a:t>
            </a:r>
          </a:p>
          <a:p>
            <a:pPr marL="742950" lvl="1" indent="-285750" algn="just" defTabSz="914378">
              <a:lnSpc>
                <a:spcPct val="130000"/>
              </a:lnSpc>
              <a:spcBef>
                <a:spcPts val="600"/>
              </a:spcBef>
              <a:spcAft>
                <a:spcPts val="600"/>
              </a:spcAft>
              <a:buFont typeface="Arial" panose="020B0604020202020204" pitchFamily="34" charset="0"/>
              <a:buChar char="•"/>
              <a:defRPr/>
            </a:pPr>
            <a:r>
              <a:rPr lang="en-GB" sz="1600" dirty="0"/>
              <a:t>Individual – a person acting as himself/herself to administer his/her own individual taxes.</a:t>
            </a:r>
          </a:p>
          <a:p>
            <a:pPr marL="742950" lvl="1" indent="-285750" algn="just" defTabSz="914378">
              <a:lnSpc>
                <a:spcPct val="130000"/>
              </a:lnSpc>
              <a:spcBef>
                <a:spcPts val="600"/>
              </a:spcBef>
              <a:spcAft>
                <a:spcPts val="600"/>
              </a:spcAft>
              <a:buFont typeface="Arial" panose="020B0604020202020204" pitchFamily="34" charset="0"/>
              <a:buChar char="•"/>
              <a:defRPr/>
            </a:pPr>
            <a:r>
              <a:rPr lang="en-GB" sz="1600" dirty="0"/>
              <a:t>Organisation – a representative of a tax paying entity acting either as the representative taxpayer (e.g., Public Officer, Executor of an estate, etc.) or an appointed representative with a signed Power of Attorney in place. </a:t>
            </a:r>
          </a:p>
          <a:p>
            <a:pPr marL="742950" lvl="1" indent="-285750" algn="just" defTabSz="914378">
              <a:lnSpc>
                <a:spcPct val="130000"/>
              </a:lnSpc>
              <a:spcBef>
                <a:spcPts val="600"/>
              </a:spcBef>
              <a:spcAft>
                <a:spcPts val="600"/>
              </a:spcAft>
              <a:buFont typeface="Arial" panose="020B0604020202020204" pitchFamily="34" charset="0"/>
              <a:buChar char="•"/>
              <a:defRPr/>
            </a:pPr>
            <a:r>
              <a:rPr lang="en-GB" sz="1600" dirty="0"/>
              <a:t>Tax Practitioner – a person registered with SARS and a Recognised Controlling Body (RCB) and has a signed power of attorney to act on behalf of another taxpayer. </a:t>
            </a:r>
          </a:p>
          <a:p>
            <a:pPr marR="0" lvl="0" algn="just" defTabSz="914378" rtl="0" eaLnBrk="1" fontAlgn="auto" latinLnBrk="0" hangingPunct="1">
              <a:lnSpc>
                <a:spcPct val="130000"/>
              </a:lnSpc>
              <a:spcBef>
                <a:spcPts val="600"/>
              </a:spcBef>
              <a:spcAft>
                <a:spcPts val="600"/>
              </a:spcAft>
              <a:buClrTx/>
              <a:buSzTx/>
              <a:tabLst/>
              <a:defRPr/>
            </a:pPr>
            <a:r>
              <a:rPr lang="en-GB" sz="1600" b="1" dirty="0"/>
              <a:t>Note: Single Login, One username and password</a:t>
            </a:r>
          </a:p>
        </p:txBody>
      </p:sp>
      <p:sp>
        <p:nvSpPr>
          <p:cNvPr id="4" name="Oval 3">
            <a:extLst>
              <a:ext uri="{FF2B5EF4-FFF2-40B4-BE49-F238E27FC236}">
                <a16:creationId xmlns:a16="http://schemas.microsoft.com/office/drawing/2014/main" id="{D0D3C7AA-52AF-5229-7926-7F348DBCC843}"/>
              </a:ext>
            </a:extLst>
          </p:cNvPr>
          <p:cNvSpPr/>
          <p:nvPr/>
        </p:nvSpPr>
        <p:spPr>
          <a:xfrm>
            <a:off x="386556" y="703342"/>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When?</a:t>
            </a:r>
          </a:p>
        </p:txBody>
      </p:sp>
    </p:spTree>
    <p:extLst>
      <p:ext uri="{BB962C8B-B14F-4D97-AF65-F5344CB8AC3E}">
        <p14:creationId xmlns:p14="http://schemas.microsoft.com/office/powerpoint/2010/main" val="60664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0ED979F7-0F58-8CCC-D9D1-5F4ED84CC18B}"/>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38745C8F-1858-0BC7-ABB5-BCB36B93E351}"/>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err="1">
                <a:ln>
                  <a:noFill/>
                </a:ln>
                <a:solidFill>
                  <a:prstClr val="white"/>
                </a:solidFill>
                <a:effectLst/>
                <a:uLnTx/>
                <a:uFillTx/>
                <a:latin typeface="+mn-lt"/>
                <a:ea typeface="+mj-ea"/>
                <a:cs typeface="+mj-cs"/>
              </a:rPr>
              <a:t>Efiling</a:t>
            </a:r>
            <a:r>
              <a:rPr kumimoji="0" lang="en-US" sz="3200" b="1" i="0" u="none" strike="noStrike" kern="1200" cap="none" spc="0" normalizeH="0" baseline="0" noProof="0" dirty="0">
                <a:ln>
                  <a:noFill/>
                </a:ln>
                <a:solidFill>
                  <a:prstClr val="white"/>
                </a:solidFill>
                <a:effectLst/>
                <a:uLnTx/>
                <a:uFillTx/>
                <a:latin typeface="+mn-lt"/>
                <a:ea typeface="+mj-ea"/>
                <a:cs typeface="+mj-cs"/>
              </a:rPr>
              <a:t> Portfolio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8D1A8293-CF06-A08E-2A61-82295D448AEB}"/>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34988" marR="0" lvl="0" indent="-534988" algn="just" defTabSz="914378" rtl="0" eaLnBrk="1" fontAlgn="auto" latinLnBrk="0" hangingPunct="1">
              <a:lnSpc>
                <a:spcPct val="130000"/>
              </a:lnSpc>
              <a:spcBef>
                <a:spcPts val="600"/>
              </a:spcBef>
              <a:spcAft>
                <a:spcPts val="600"/>
              </a:spcAft>
              <a:buClrTx/>
              <a:buSzTx/>
              <a:buFontTx/>
              <a:buBlip>
                <a:blip r:embed="rId3"/>
              </a:buBlip>
              <a:tabLst/>
              <a:defRPr/>
            </a:pPr>
            <a:endParaRPr lang="en-GB" sz="1600" dirty="0"/>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Individual portfolio can be converted to Organisation portfolio for existing </a:t>
            </a:r>
            <a:r>
              <a:rPr lang="en-GB" sz="1600" dirty="0" err="1"/>
              <a:t>eFiling</a:t>
            </a:r>
            <a:r>
              <a:rPr lang="en-GB" sz="1600" dirty="0"/>
              <a:t> users.</a:t>
            </a:r>
          </a:p>
        </p:txBody>
      </p:sp>
      <p:sp>
        <p:nvSpPr>
          <p:cNvPr id="5" name="TextBox 4">
            <a:extLst>
              <a:ext uri="{FF2B5EF4-FFF2-40B4-BE49-F238E27FC236}">
                <a16:creationId xmlns:a16="http://schemas.microsoft.com/office/drawing/2014/main" id="{FF47715B-6F76-43BB-F0C2-DD3AB42ECB6B}"/>
              </a:ext>
            </a:extLst>
          </p:cNvPr>
          <p:cNvSpPr txBox="1"/>
          <p:nvPr/>
        </p:nvSpPr>
        <p:spPr>
          <a:xfrm>
            <a:off x="480267" y="1845612"/>
            <a:ext cx="4091732" cy="338554"/>
          </a:xfrm>
          <a:prstGeom prst="rect">
            <a:avLst/>
          </a:prstGeom>
          <a:noFill/>
        </p:spPr>
        <p:txBody>
          <a:bodyPr wrap="square" rtlCol="0">
            <a:spAutoFit/>
          </a:bodyPr>
          <a:lstStyle/>
          <a:p>
            <a:r>
              <a:rPr lang="en-US" sz="1600" b="1" dirty="0"/>
              <a:t>Step 1: Select “Portfolio Management” </a:t>
            </a:r>
            <a:endParaRPr lang="en-ZA" sz="1600" b="1" dirty="0"/>
          </a:p>
        </p:txBody>
      </p:sp>
      <p:pic>
        <p:nvPicPr>
          <p:cNvPr id="6" name="Picture 5">
            <a:extLst>
              <a:ext uri="{FF2B5EF4-FFF2-40B4-BE49-F238E27FC236}">
                <a16:creationId xmlns:a16="http://schemas.microsoft.com/office/drawing/2014/main" id="{C5A3B9D5-FBD7-D922-BAC6-B8271D262F2F}"/>
              </a:ext>
            </a:extLst>
          </p:cNvPr>
          <p:cNvPicPr>
            <a:picLocks noChangeAspect="1"/>
          </p:cNvPicPr>
          <p:nvPr/>
        </p:nvPicPr>
        <p:blipFill>
          <a:blip r:embed="rId4"/>
          <a:stretch>
            <a:fillRect/>
          </a:stretch>
        </p:blipFill>
        <p:spPr>
          <a:xfrm>
            <a:off x="1044942" y="2445957"/>
            <a:ext cx="2420041" cy="1649142"/>
          </a:xfrm>
          <a:prstGeom prst="rect">
            <a:avLst/>
          </a:prstGeom>
          <a:ln w="3175">
            <a:solidFill>
              <a:schemeClr val="tx1"/>
            </a:solidFill>
          </a:ln>
        </p:spPr>
      </p:pic>
      <p:sp>
        <p:nvSpPr>
          <p:cNvPr id="7" name="TextBox 6">
            <a:extLst>
              <a:ext uri="{FF2B5EF4-FFF2-40B4-BE49-F238E27FC236}">
                <a16:creationId xmlns:a16="http://schemas.microsoft.com/office/drawing/2014/main" id="{EF82DA0C-478F-E8E5-8FCE-51FABE871392}"/>
              </a:ext>
            </a:extLst>
          </p:cNvPr>
          <p:cNvSpPr txBox="1"/>
          <p:nvPr/>
        </p:nvSpPr>
        <p:spPr>
          <a:xfrm>
            <a:off x="4883085" y="1782314"/>
            <a:ext cx="4260915" cy="584775"/>
          </a:xfrm>
          <a:prstGeom prst="rect">
            <a:avLst/>
          </a:prstGeom>
          <a:noFill/>
        </p:spPr>
        <p:txBody>
          <a:bodyPr wrap="square" rtlCol="0">
            <a:spAutoFit/>
          </a:bodyPr>
          <a:lstStyle/>
          <a:p>
            <a:r>
              <a:rPr lang="en-US" sz="1600" b="1" dirty="0"/>
              <a:t>Step 2: Click on the ellipsis and select “Change Portfolio</a:t>
            </a:r>
            <a:r>
              <a:rPr lang="en-US" sz="1600" b="1" dirty="0">
                <a:solidFill>
                  <a:schemeClr val="accent1">
                    <a:lumMod val="50000"/>
                  </a:schemeClr>
                </a:solidFill>
              </a:rPr>
              <a:t>” </a:t>
            </a:r>
            <a:endParaRPr lang="en-ZA" sz="1600" b="1" dirty="0">
              <a:solidFill>
                <a:schemeClr val="accent1">
                  <a:lumMod val="50000"/>
                </a:schemeClr>
              </a:solidFill>
            </a:endParaRPr>
          </a:p>
        </p:txBody>
      </p:sp>
      <p:pic>
        <p:nvPicPr>
          <p:cNvPr id="8" name="Picture 7">
            <a:extLst>
              <a:ext uri="{FF2B5EF4-FFF2-40B4-BE49-F238E27FC236}">
                <a16:creationId xmlns:a16="http://schemas.microsoft.com/office/drawing/2014/main" id="{0F6983E2-A53C-3B08-1BDD-FDF7E98BA34E}"/>
              </a:ext>
            </a:extLst>
          </p:cNvPr>
          <p:cNvPicPr>
            <a:picLocks noChangeAspect="1"/>
          </p:cNvPicPr>
          <p:nvPr/>
        </p:nvPicPr>
        <p:blipFill>
          <a:blip r:embed="rId5"/>
          <a:stretch>
            <a:fillRect/>
          </a:stretch>
        </p:blipFill>
        <p:spPr>
          <a:xfrm>
            <a:off x="5026727" y="2367089"/>
            <a:ext cx="2168972" cy="1732198"/>
          </a:xfrm>
          <a:prstGeom prst="rect">
            <a:avLst/>
          </a:prstGeom>
          <a:ln w="3175">
            <a:solidFill>
              <a:schemeClr val="tx1"/>
            </a:solidFill>
          </a:ln>
        </p:spPr>
      </p:pic>
      <p:sp>
        <p:nvSpPr>
          <p:cNvPr id="9" name="TextBox 8">
            <a:extLst>
              <a:ext uri="{FF2B5EF4-FFF2-40B4-BE49-F238E27FC236}">
                <a16:creationId xmlns:a16="http://schemas.microsoft.com/office/drawing/2014/main" id="{275CED99-86D3-9008-CEB1-F328F293E5A5}"/>
              </a:ext>
            </a:extLst>
          </p:cNvPr>
          <p:cNvSpPr txBox="1"/>
          <p:nvPr/>
        </p:nvSpPr>
        <p:spPr>
          <a:xfrm>
            <a:off x="360846" y="5022180"/>
            <a:ext cx="3791678" cy="584775"/>
          </a:xfrm>
          <a:prstGeom prst="rect">
            <a:avLst/>
          </a:prstGeom>
          <a:noFill/>
        </p:spPr>
        <p:txBody>
          <a:bodyPr wrap="square" rtlCol="0">
            <a:spAutoFit/>
          </a:bodyPr>
          <a:lstStyle/>
          <a:p>
            <a:r>
              <a:rPr lang="en-US" sz="1600" b="1" dirty="0"/>
              <a:t>Step 3: Select the portfolio type required. </a:t>
            </a:r>
            <a:endParaRPr lang="en-ZA" sz="1600" b="1" dirty="0"/>
          </a:p>
        </p:txBody>
      </p:sp>
      <p:sp>
        <p:nvSpPr>
          <p:cNvPr id="10" name="Arrow: Right 9">
            <a:extLst>
              <a:ext uri="{FF2B5EF4-FFF2-40B4-BE49-F238E27FC236}">
                <a16:creationId xmlns:a16="http://schemas.microsoft.com/office/drawing/2014/main" id="{154B70D9-F6F2-DFAD-991D-5DBA60F3343C}"/>
              </a:ext>
            </a:extLst>
          </p:cNvPr>
          <p:cNvSpPr/>
          <p:nvPr/>
        </p:nvSpPr>
        <p:spPr>
          <a:xfrm>
            <a:off x="3967727" y="5075686"/>
            <a:ext cx="1023751" cy="354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31FC1BCE-C549-0BF9-EF5C-F7ED4062150C}"/>
              </a:ext>
            </a:extLst>
          </p:cNvPr>
          <p:cNvPicPr>
            <a:picLocks noChangeAspect="1"/>
          </p:cNvPicPr>
          <p:nvPr/>
        </p:nvPicPr>
        <p:blipFill rotWithShape="1">
          <a:blip r:embed="rId6"/>
          <a:srcRect r="3011"/>
          <a:stretch/>
        </p:blipFill>
        <p:spPr>
          <a:xfrm>
            <a:off x="5117948" y="4602590"/>
            <a:ext cx="2168972" cy="1580255"/>
          </a:xfrm>
          <a:prstGeom prst="rect">
            <a:avLst/>
          </a:prstGeom>
          <a:ln w="3175">
            <a:solidFill>
              <a:schemeClr val="tx1"/>
            </a:solidFill>
          </a:ln>
        </p:spPr>
      </p:pic>
    </p:spTree>
    <p:extLst>
      <p:ext uri="{BB962C8B-B14F-4D97-AF65-F5344CB8AC3E}">
        <p14:creationId xmlns:p14="http://schemas.microsoft.com/office/powerpoint/2010/main" val="214623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B1987352-7013-EFA4-D342-B3BE814985B6}"/>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A3B848C1-ADF4-7357-FE0B-2ED0A7F7D293}"/>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eFiling “ Add Portfolio”</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399BD3AB-0C79-CE3E-9387-096202DCFB79}"/>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From the </a:t>
            </a:r>
            <a:r>
              <a:rPr lang="en-GB" sz="1600" dirty="0" err="1"/>
              <a:t>eFiling</a:t>
            </a:r>
            <a:r>
              <a:rPr lang="en-GB" sz="1600" dirty="0"/>
              <a:t> landing page, go to ‘Portfolio Management’ page by selecting ‘My Profile’ on the Portfolio Management sub menu.</a:t>
            </a:r>
          </a:p>
        </p:txBody>
      </p:sp>
      <p:sp>
        <p:nvSpPr>
          <p:cNvPr id="4" name="TextBox 3">
            <a:extLst>
              <a:ext uri="{FF2B5EF4-FFF2-40B4-BE49-F238E27FC236}">
                <a16:creationId xmlns:a16="http://schemas.microsoft.com/office/drawing/2014/main" id="{667BA0BC-9833-03C7-11E8-BD3F7DF2C345}"/>
              </a:ext>
            </a:extLst>
          </p:cNvPr>
          <p:cNvSpPr txBox="1"/>
          <p:nvPr/>
        </p:nvSpPr>
        <p:spPr>
          <a:xfrm>
            <a:off x="341993" y="1759864"/>
            <a:ext cx="4091732" cy="338554"/>
          </a:xfrm>
          <a:prstGeom prst="rect">
            <a:avLst/>
          </a:prstGeom>
          <a:noFill/>
        </p:spPr>
        <p:txBody>
          <a:bodyPr wrap="square" rtlCol="0">
            <a:spAutoFit/>
          </a:bodyPr>
          <a:lstStyle/>
          <a:p>
            <a:r>
              <a:rPr lang="en-US" sz="1600" b="1" dirty="0"/>
              <a:t>Step 1: Select “Add Portfolio”</a:t>
            </a:r>
            <a:endParaRPr lang="en-ZA" sz="1600" b="1" dirty="0"/>
          </a:p>
        </p:txBody>
      </p:sp>
      <p:pic>
        <p:nvPicPr>
          <p:cNvPr id="12" name="Picture 11">
            <a:extLst>
              <a:ext uri="{FF2B5EF4-FFF2-40B4-BE49-F238E27FC236}">
                <a16:creationId xmlns:a16="http://schemas.microsoft.com/office/drawing/2014/main" id="{AA19D53F-529D-5A98-4AAE-6E7E555E879E}"/>
              </a:ext>
            </a:extLst>
          </p:cNvPr>
          <p:cNvPicPr>
            <a:picLocks noChangeAspect="1"/>
          </p:cNvPicPr>
          <p:nvPr/>
        </p:nvPicPr>
        <p:blipFill>
          <a:blip r:embed="rId3"/>
          <a:stretch>
            <a:fillRect/>
          </a:stretch>
        </p:blipFill>
        <p:spPr>
          <a:xfrm>
            <a:off x="502893" y="2204217"/>
            <a:ext cx="7725800" cy="1302704"/>
          </a:xfrm>
          <a:prstGeom prst="rect">
            <a:avLst/>
          </a:prstGeom>
          <a:ln w="3175">
            <a:solidFill>
              <a:schemeClr val="tx1"/>
            </a:solidFill>
          </a:ln>
        </p:spPr>
      </p:pic>
      <p:sp>
        <p:nvSpPr>
          <p:cNvPr id="13" name="TextBox 12">
            <a:extLst>
              <a:ext uri="{FF2B5EF4-FFF2-40B4-BE49-F238E27FC236}">
                <a16:creationId xmlns:a16="http://schemas.microsoft.com/office/drawing/2014/main" id="{927C88A4-E5E3-CE7A-63C2-59CF1D0A99BD}"/>
              </a:ext>
            </a:extLst>
          </p:cNvPr>
          <p:cNvSpPr txBox="1"/>
          <p:nvPr/>
        </p:nvSpPr>
        <p:spPr>
          <a:xfrm>
            <a:off x="423270" y="3661432"/>
            <a:ext cx="8297460" cy="584775"/>
          </a:xfrm>
          <a:prstGeom prst="rect">
            <a:avLst/>
          </a:prstGeom>
          <a:noFill/>
        </p:spPr>
        <p:txBody>
          <a:bodyPr wrap="square" rtlCol="0">
            <a:spAutoFit/>
          </a:bodyPr>
          <a:lstStyle/>
          <a:p>
            <a:r>
              <a:rPr lang="en-US" sz="1600" b="1" dirty="0"/>
              <a:t>Step 2: Enter the “Portfolio Name”, select a Portfolio type from a dropdown menu and  select “Add Portfolio”</a:t>
            </a:r>
            <a:endParaRPr lang="en-ZA" sz="1600" b="1" dirty="0"/>
          </a:p>
        </p:txBody>
      </p:sp>
      <p:pic>
        <p:nvPicPr>
          <p:cNvPr id="14" name="Picture 13">
            <a:extLst>
              <a:ext uri="{FF2B5EF4-FFF2-40B4-BE49-F238E27FC236}">
                <a16:creationId xmlns:a16="http://schemas.microsoft.com/office/drawing/2014/main" id="{605F9D13-F421-CA29-1C5C-D19B44666671}"/>
              </a:ext>
            </a:extLst>
          </p:cNvPr>
          <p:cNvPicPr>
            <a:picLocks noChangeAspect="1"/>
          </p:cNvPicPr>
          <p:nvPr/>
        </p:nvPicPr>
        <p:blipFill>
          <a:blip r:embed="rId4"/>
          <a:stretch>
            <a:fillRect/>
          </a:stretch>
        </p:blipFill>
        <p:spPr>
          <a:xfrm>
            <a:off x="502894" y="4318593"/>
            <a:ext cx="1896500" cy="1792446"/>
          </a:xfrm>
          <a:prstGeom prst="rect">
            <a:avLst/>
          </a:prstGeom>
          <a:ln w="3175">
            <a:solidFill>
              <a:schemeClr val="tx1"/>
            </a:solidFill>
          </a:ln>
        </p:spPr>
      </p:pic>
    </p:spTree>
    <p:extLst>
      <p:ext uri="{BB962C8B-B14F-4D97-AF65-F5344CB8AC3E}">
        <p14:creationId xmlns:p14="http://schemas.microsoft.com/office/powerpoint/2010/main" val="288690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1EEC4448-A255-3DA3-AFAF-87878CB936D2}"/>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52F12545-3959-0CDC-7897-D3859A7459CA}"/>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Steps for adding a taxpayer on your profile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63DA00E3-D97F-483E-B07F-B19667A9BD8A}"/>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After successful login to </a:t>
            </a:r>
            <a:r>
              <a:rPr lang="en-GB" sz="1600" dirty="0" err="1"/>
              <a:t>eFiling</a:t>
            </a:r>
            <a:r>
              <a:rPr lang="en-GB" sz="1600" dirty="0"/>
              <a:t>, ensure that you are in the correct portfolio, proceed as follows:</a:t>
            </a:r>
          </a:p>
          <a:p>
            <a:pPr marL="742950" lvl="1" indent="-285750" algn="just" defTabSz="914378">
              <a:lnSpc>
                <a:spcPct val="110000"/>
              </a:lnSpc>
              <a:spcBef>
                <a:spcPts val="600"/>
              </a:spcBef>
              <a:spcAft>
                <a:spcPts val="600"/>
              </a:spcAft>
              <a:buFont typeface="Courier New" panose="02070309020205020404" pitchFamily="49" charset="0"/>
              <a:buChar char="o"/>
              <a:defRPr/>
            </a:pPr>
            <a:r>
              <a:rPr lang="en-GB" sz="1600" dirty="0"/>
              <a:t>Select the "Organisations" Tab on the top </a:t>
            </a:r>
          </a:p>
          <a:p>
            <a:pPr marL="742950" lvl="1" indent="-285750" algn="just" defTabSz="914378">
              <a:lnSpc>
                <a:spcPct val="110000"/>
              </a:lnSpc>
              <a:spcBef>
                <a:spcPts val="600"/>
              </a:spcBef>
              <a:spcAft>
                <a:spcPts val="600"/>
              </a:spcAft>
              <a:buFont typeface="Courier New" panose="02070309020205020404" pitchFamily="49" charset="0"/>
              <a:buChar char="o"/>
              <a:defRPr/>
            </a:pPr>
            <a:r>
              <a:rPr lang="en-GB" sz="1600" dirty="0"/>
              <a:t>Click on "Organisation" on the left menu.</a:t>
            </a:r>
          </a:p>
          <a:p>
            <a:pPr marL="742950" lvl="1" indent="-285750" algn="just" defTabSz="914378">
              <a:lnSpc>
                <a:spcPct val="130000"/>
              </a:lnSpc>
              <a:spcBef>
                <a:spcPts val="600"/>
              </a:spcBef>
              <a:buFont typeface="Courier New" panose="02070309020205020404" pitchFamily="49" charset="0"/>
              <a:buChar char="o"/>
              <a:defRPr/>
            </a:pPr>
            <a:r>
              <a:rPr lang="en-GB" sz="1600" dirty="0"/>
              <a:t>Click on "Register New“ and complete all applicable fields.</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GB" sz="1600" dirty="0"/>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t>Once all applicable fields have been completed: </a:t>
            </a:r>
          </a:p>
          <a:p>
            <a:pPr marL="742950" lvl="1" indent="-285750" algn="just" defTabSz="914378">
              <a:lnSpc>
                <a:spcPct val="100000"/>
              </a:lnSpc>
              <a:spcBef>
                <a:spcPts val="600"/>
              </a:spcBef>
              <a:spcAft>
                <a:spcPts val="600"/>
              </a:spcAft>
              <a:buFont typeface="Courier New" panose="02070309020205020404" pitchFamily="49" charset="0"/>
              <a:buChar char="o"/>
              <a:defRPr/>
            </a:pPr>
            <a:r>
              <a:rPr lang="en-GB" sz="1600" dirty="0"/>
              <a:t>Select - Add Taxpayer </a:t>
            </a:r>
          </a:p>
          <a:p>
            <a:pPr marL="742950" lvl="1" indent="-285750" algn="just" defTabSz="914378">
              <a:lnSpc>
                <a:spcPct val="100000"/>
              </a:lnSpc>
              <a:spcBef>
                <a:spcPts val="600"/>
              </a:spcBef>
              <a:spcAft>
                <a:spcPts val="600"/>
              </a:spcAft>
              <a:buFont typeface="Courier New" panose="02070309020205020404" pitchFamily="49" charset="0"/>
              <a:buChar char="o"/>
              <a:defRPr/>
            </a:pPr>
            <a:r>
              <a:rPr lang="en-GB" sz="1600" dirty="0"/>
              <a:t>On the pop screen select the group to which the taxpayer </a:t>
            </a:r>
          </a:p>
          <a:p>
            <a:pPr lvl="1" algn="just" defTabSz="914378">
              <a:lnSpc>
                <a:spcPct val="100000"/>
              </a:lnSpc>
              <a:spcBef>
                <a:spcPts val="600"/>
              </a:spcBef>
              <a:spcAft>
                <a:spcPts val="600"/>
              </a:spcAft>
              <a:defRPr/>
            </a:pPr>
            <a:r>
              <a:rPr lang="en-GB" sz="1600" dirty="0"/>
              <a:t>      should be added. </a:t>
            </a:r>
          </a:p>
          <a:p>
            <a:pPr marL="742950" lvl="1" indent="-285750" algn="just" defTabSz="914378">
              <a:lnSpc>
                <a:spcPct val="100000"/>
              </a:lnSpc>
              <a:spcBef>
                <a:spcPts val="600"/>
              </a:spcBef>
              <a:spcAft>
                <a:spcPts val="600"/>
              </a:spcAft>
              <a:buFont typeface="Courier New" panose="02070309020205020404" pitchFamily="49" charset="0"/>
              <a:buChar char="o"/>
              <a:defRPr/>
            </a:pPr>
            <a:r>
              <a:rPr lang="en-GB" sz="1600" dirty="0"/>
              <a:t>A summary of the taxpayer’s details will display </a:t>
            </a:r>
          </a:p>
          <a:p>
            <a:pPr marL="742950" lvl="1" indent="-285750" algn="just" defTabSz="914378">
              <a:lnSpc>
                <a:spcPct val="130000"/>
              </a:lnSpc>
              <a:spcBef>
                <a:spcPts val="600"/>
              </a:spcBef>
              <a:spcAft>
                <a:spcPts val="600"/>
              </a:spcAft>
              <a:buFont typeface="Courier New" panose="02070309020205020404" pitchFamily="49" charset="0"/>
              <a:buChar char="o"/>
              <a:defRPr/>
            </a:pPr>
            <a:r>
              <a:rPr lang="en-GB" sz="1600" dirty="0"/>
              <a:t>Select Done.</a:t>
            </a:r>
          </a:p>
        </p:txBody>
      </p:sp>
      <p:pic>
        <p:nvPicPr>
          <p:cNvPr id="5" name="Picture 4">
            <a:extLst>
              <a:ext uri="{FF2B5EF4-FFF2-40B4-BE49-F238E27FC236}">
                <a16:creationId xmlns:a16="http://schemas.microsoft.com/office/drawing/2014/main" id="{42C76E48-75C8-5D69-35AB-3B94B9D97729}"/>
              </a:ext>
            </a:extLst>
          </p:cNvPr>
          <p:cNvPicPr>
            <a:picLocks noChangeAspect="1"/>
          </p:cNvPicPr>
          <p:nvPr/>
        </p:nvPicPr>
        <p:blipFill>
          <a:blip r:embed="rId3"/>
          <a:stretch>
            <a:fillRect/>
          </a:stretch>
        </p:blipFill>
        <p:spPr>
          <a:xfrm>
            <a:off x="6588756" y="2086053"/>
            <a:ext cx="2384981" cy="3881113"/>
          </a:xfrm>
          <a:prstGeom prst="rect">
            <a:avLst/>
          </a:prstGeom>
          <a:ln w="3175">
            <a:solidFill>
              <a:schemeClr val="tx1"/>
            </a:solidFill>
          </a:ln>
        </p:spPr>
      </p:pic>
    </p:spTree>
    <p:extLst>
      <p:ext uri="{BB962C8B-B14F-4D97-AF65-F5344CB8AC3E}">
        <p14:creationId xmlns:p14="http://schemas.microsoft.com/office/powerpoint/2010/main" val="311298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7ADCB02D-1A85-3431-575F-D6DFE9EE56EA}"/>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30D39251-EFBB-E01F-45EA-A7832A1C1E4B}"/>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Steps to activate Tax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B24AF04A-1951-345F-31C9-C80FC2F50D31}"/>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GB" sz="1600" dirty="0"/>
          </a:p>
        </p:txBody>
      </p:sp>
      <p:pic>
        <p:nvPicPr>
          <p:cNvPr id="4" name="Picture 3">
            <a:extLst>
              <a:ext uri="{FF2B5EF4-FFF2-40B4-BE49-F238E27FC236}">
                <a16:creationId xmlns:a16="http://schemas.microsoft.com/office/drawing/2014/main" id="{6684AD10-4850-6925-0001-7E5218B9E580}"/>
              </a:ext>
            </a:extLst>
          </p:cNvPr>
          <p:cNvPicPr>
            <a:picLocks noChangeAspect="1"/>
          </p:cNvPicPr>
          <p:nvPr/>
        </p:nvPicPr>
        <p:blipFill>
          <a:blip r:embed="rId3"/>
          <a:stretch>
            <a:fillRect/>
          </a:stretch>
        </p:blipFill>
        <p:spPr>
          <a:xfrm>
            <a:off x="333018" y="848734"/>
            <a:ext cx="8477961" cy="4524866"/>
          </a:xfrm>
          <a:prstGeom prst="rect">
            <a:avLst/>
          </a:prstGeom>
          <a:ln w="3175">
            <a:solidFill>
              <a:schemeClr val="tx1"/>
            </a:solidFill>
          </a:ln>
        </p:spPr>
      </p:pic>
    </p:spTree>
    <p:extLst>
      <p:ext uri="{BB962C8B-B14F-4D97-AF65-F5344CB8AC3E}">
        <p14:creationId xmlns:p14="http://schemas.microsoft.com/office/powerpoint/2010/main" val="280247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EE06CF91-AA35-187B-EE20-7352063B542F}"/>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CC3FB1CE-33C9-C924-D5DA-30DD4405B71B}"/>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Steps to activate Tax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1E2C25E5-9927-8565-C9FF-78EB5DFC32B3}"/>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GB" sz="1600" dirty="0"/>
          </a:p>
        </p:txBody>
      </p:sp>
      <p:pic>
        <p:nvPicPr>
          <p:cNvPr id="5" name="Picture 4">
            <a:extLst>
              <a:ext uri="{FF2B5EF4-FFF2-40B4-BE49-F238E27FC236}">
                <a16:creationId xmlns:a16="http://schemas.microsoft.com/office/drawing/2014/main" id="{D6971886-7678-7C3C-18DF-3BFCBC99144A}"/>
              </a:ext>
            </a:extLst>
          </p:cNvPr>
          <p:cNvPicPr>
            <a:picLocks noChangeAspect="1"/>
          </p:cNvPicPr>
          <p:nvPr/>
        </p:nvPicPr>
        <p:blipFill>
          <a:blip r:embed="rId3"/>
          <a:stretch>
            <a:fillRect/>
          </a:stretch>
        </p:blipFill>
        <p:spPr>
          <a:xfrm>
            <a:off x="523783" y="728008"/>
            <a:ext cx="7963269" cy="2108914"/>
          </a:xfrm>
          <a:prstGeom prst="rect">
            <a:avLst/>
          </a:prstGeom>
          <a:ln w="3175">
            <a:solidFill>
              <a:schemeClr val="tx1"/>
            </a:solidFill>
          </a:ln>
        </p:spPr>
      </p:pic>
      <p:pic>
        <p:nvPicPr>
          <p:cNvPr id="6" name="Picture 5">
            <a:extLst>
              <a:ext uri="{FF2B5EF4-FFF2-40B4-BE49-F238E27FC236}">
                <a16:creationId xmlns:a16="http://schemas.microsoft.com/office/drawing/2014/main" id="{99082747-F69B-265C-0694-9E78AF684325}"/>
              </a:ext>
            </a:extLst>
          </p:cNvPr>
          <p:cNvPicPr>
            <a:picLocks noChangeAspect="1"/>
          </p:cNvPicPr>
          <p:nvPr/>
        </p:nvPicPr>
        <p:blipFill>
          <a:blip r:embed="rId4"/>
          <a:stretch>
            <a:fillRect/>
          </a:stretch>
        </p:blipFill>
        <p:spPr>
          <a:xfrm>
            <a:off x="1599645" y="3165435"/>
            <a:ext cx="5733310" cy="2738354"/>
          </a:xfrm>
          <a:prstGeom prst="rect">
            <a:avLst/>
          </a:prstGeom>
          <a:ln w="3175">
            <a:solidFill>
              <a:schemeClr val="tx1"/>
            </a:solidFill>
          </a:ln>
        </p:spPr>
      </p:pic>
    </p:spTree>
    <p:extLst>
      <p:ext uri="{BB962C8B-B14F-4D97-AF65-F5344CB8AC3E}">
        <p14:creationId xmlns:p14="http://schemas.microsoft.com/office/powerpoint/2010/main" val="351073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3392ED25-145D-8390-DE54-CF284D2738E9}"/>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896B7823-2C80-B90A-7B27-F8CEA106FF41}"/>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Steps to activate Tax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27C4C2F0-DFE8-C50A-4218-7EE27503E732}"/>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GB" sz="1600" dirty="0"/>
          </a:p>
        </p:txBody>
      </p:sp>
      <p:sp>
        <p:nvSpPr>
          <p:cNvPr id="4" name="TextBox 3">
            <a:extLst>
              <a:ext uri="{FF2B5EF4-FFF2-40B4-BE49-F238E27FC236}">
                <a16:creationId xmlns:a16="http://schemas.microsoft.com/office/drawing/2014/main" id="{C44DC74A-C0FC-9BA2-2780-6C3C8387B062}"/>
              </a:ext>
            </a:extLst>
          </p:cNvPr>
          <p:cNvSpPr txBox="1"/>
          <p:nvPr/>
        </p:nvSpPr>
        <p:spPr>
          <a:xfrm>
            <a:off x="342927" y="728008"/>
            <a:ext cx="8594618" cy="1954381"/>
          </a:xfrm>
          <a:prstGeom prst="rect">
            <a:avLst/>
          </a:prstGeom>
          <a:noFill/>
        </p:spPr>
        <p:txBody>
          <a:bodyPr wrap="square">
            <a:spAutoFit/>
          </a:bodyPr>
          <a:lstStyle/>
          <a:p>
            <a:pPr algn="just"/>
            <a:r>
              <a:rPr lang="en-US" sz="1700" dirty="0"/>
              <a:t>The status of the request will display “Awaiting Authorisation” and will require the representative to approve the request.</a:t>
            </a:r>
          </a:p>
          <a:p>
            <a:pPr algn="just"/>
            <a:endParaRPr lang="en-ZA" sz="1700" b="0" i="0" u="none" strike="noStrike" baseline="0" dirty="0">
              <a:solidFill>
                <a:srgbClr val="000000"/>
              </a:solidFill>
              <a:latin typeface="Arial" panose="020B0604020202020204" pitchFamily="34" charset="0"/>
            </a:endParaRPr>
          </a:p>
          <a:p>
            <a:pPr algn="just"/>
            <a:r>
              <a:rPr lang="en-US" sz="1700" b="0" i="0" u="none" strike="noStrike" baseline="0" dirty="0">
                <a:solidFill>
                  <a:srgbClr val="000000"/>
                </a:solidFill>
                <a:latin typeface="Arial" panose="020B0604020202020204" pitchFamily="34" charset="0"/>
              </a:rPr>
              <a:t>The Registered </a:t>
            </a:r>
            <a:r>
              <a:rPr lang="en-US" sz="1700" dirty="0">
                <a:solidFill>
                  <a:srgbClr val="000000"/>
                </a:solidFill>
                <a:latin typeface="Arial" panose="020B0604020202020204" pitchFamily="34" charset="0"/>
              </a:rPr>
              <a:t>R</a:t>
            </a:r>
            <a:r>
              <a:rPr lang="en-US" sz="1700" b="0" i="0" u="none" strike="noStrike" baseline="0" dirty="0">
                <a:solidFill>
                  <a:srgbClr val="000000"/>
                </a:solidFill>
                <a:latin typeface="Arial" panose="020B0604020202020204" pitchFamily="34" charset="0"/>
              </a:rPr>
              <a:t>epresentative will access the SARS website and select on </a:t>
            </a:r>
            <a:r>
              <a:rPr lang="en-US" sz="1700" i="0" u="none" strike="noStrike" baseline="0" dirty="0">
                <a:solidFill>
                  <a:srgbClr val="000000"/>
                </a:solidFill>
                <a:latin typeface="Arial" panose="020B0604020202020204" pitchFamily="34" charset="0"/>
              </a:rPr>
              <a:t>“Manage Tax Type Transfer”</a:t>
            </a:r>
            <a:r>
              <a:rPr lang="en-US" sz="1700" dirty="0">
                <a:solidFill>
                  <a:srgbClr val="000000"/>
                </a:solidFill>
                <a:latin typeface="Arial" panose="020B0604020202020204" pitchFamily="34" charset="0"/>
              </a:rPr>
              <a:t> to complete the process. </a:t>
            </a:r>
            <a:endParaRPr lang="en-US" sz="17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6082DD2C-D5DA-543F-6103-8420ED3AF022}"/>
              </a:ext>
            </a:extLst>
          </p:cNvPr>
          <p:cNvPicPr>
            <a:picLocks noChangeAspect="1"/>
          </p:cNvPicPr>
          <p:nvPr/>
        </p:nvPicPr>
        <p:blipFill>
          <a:blip r:embed="rId3"/>
          <a:stretch>
            <a:fillRect/>
          </a:stretch>
        </p:blipFill>
        <p:spPr>
          <a:xfrm>
            <a:off x="491970" y="2597305"/>
            <a:ext cx="1785205" cy="2442745"/>
          </a:xfrm>
          <a:prstGeom prst="rect">
            <a:avLst/>
          </a:prstGeom>
          <a:ln w="3175">
            <a:solidFill>
              <a:schemeClr val="tx1"/>
            </a:solidFill>
          </a:ln>
        </p:spPr>
      </p:pic>
      <p:sp>
        <p:nvSpPr>
          <p:cNvPr id="8" name="Arrow: Right 7">
            <a:extLst>
              <a:ext uri="{FF2B5EF4-FFF2-40B4-BE49-F238E27FC236}">
                <a16:creationId xmlns:a16="http://schemas.microsoft.com/office/drawing/2014/main" id="{6D33F911-FAC6-878B-45DC-8E071E77BDD4}"/>
              </a:ext>
            </a:extLst>
          </p:cNvPr>
          <p:cNvSpPr/>
          <p:nvPr/>
        </p:nvSpPr>
        <p:spPr>
          <a:xfrm>
            <a:off x="2349554" y="3647664"/>
            <a:ext cx="425126" cy="260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id="{FFC88498-34FC-473B-7244-9C9A510ACD99}"/>
              </a:ext>
            </a:extLst>
          </p:cNvPr>
          <p:cNvPicPr>
            <a:picLocks noChangeAspect="1"/>
          </p:cNvPicPr>
          <p:nvPr/>
        </p:nvPicPr>
        <p:blipFill>
          <a:blip r:embed="rId4"/>
          <a:stretch>
            <a:fillRect/>
          </a:stretch>
        </p:blipFill>
        <p:spPr>
          <a:xfrm>
            <a:off x="2847058" y="2597305"/>
            <a:ext cx="2831782" cy="2456531"/>
          </a:xfrm>
          <a:prstGeom prst="rect">
            <a:avLst/>
          </a:prstGeom>
          <a:ln w="3175">
            <a:solidFill>
              <a:schemeClr val="tx1"/>
            </a:solidFill>
          </a:ln>
        </p:spPr>
      </p:pic>
      <p:sp>
        <p:nvSpPr>
          <p:cNvPr id="10" name="Arrow: Right 9">
            <a:extLst>
              <a:ext uri="{FF2B5EF4-FFF2-40B4-BE49-F238E27FC236}">
                <a16:creationId xmlns:a16="http://schemas.microsoft.com/office/drawing/2014/main" id="{F368A7F4-6A83-05BD-11E8-4157409B8C87}"/>
              </a:ext>
            </a:extLst>
          </p:cNvPr>
          <p:cNvSpPr/>
          <p:nvPr/>
        </p:nvSpPr>
        <p:spPr>
          <a:xfrm>
            <a:off x="4563441" y="3779558"/>
            <a:ext cx="1187777" cy="238086"/>
          </a:xfrm>
          <a:prstGeom prst="rightArrow">
            <a:avLst/>
          </a:prstGeom>
          <a:solidFill>
            <a:schemeClr val="accent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B36759DF-15E1-121B-46A1-1874B8F97993}"/>
              </a:ext>
            </a:extLst>
          </p:cNvPr>
          <p:cNvSpPr/>
          <p:nvPr/>
        </p:nvSpPr>
        <p:spPr>
          <a:xfrm>
            <a:off x="4563441" y="4384558"/>
            <a:ext cx="1187777" cy="238086"/>
          </a:xfrm>
          <a:prstGeom prst="rightArrow">
            <a:avLst/>
          </a:prstGeom>
          <a:solidFill>
            <a:schemeClr val="accent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12" name="Rectangle: Rounded Corners 11">
            <a:extLst>
              <a:ext uri="{FF2B5EF4-FFF2-40B4-BE49-F238E27FC236}">
                <a16:creationId xmlns:a16="http://schemas.microsoft.com/office/drawing/2014/main" id="{91337FED-0394-1604-21A3-93DB6BC3E703}"/>
              </a:ext>
            </a:extLst>
          </p:cNvPr>
          <p:cNvSpPr/>
          <p:nvPr/>
        </p:nvSpPr>
        <p:spPr>
          <a:xfrm>
            <a:off x="5941884" y="2583519"/>
            <a:ext cx="2625280" cy="5448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In the case of an Estate</a:t>
            </a:r>
            <a:endParaRPr lang="en-ZA" sz="1400" dirty="0"/>
          </a:p>
        </p:txBody>
      </p:sp>
      <p:sp>
        <p:nvSpPr>
          <p:cNvPr id="13" name="Rectangle 12">
            <a:extLst>
              <a:ext uri="{FF2B5EF4-FFF2-40B4-BE49-F238E27FC236}">
                <a16:creationId xmlns:a16="http://schemas.microsoft.com/office/drawing/2014/main" id="{BD91021A-DCC6-E02C-682F-CF6AE832DCD1}"/>
              </a:ext>
            </a:extLst>
          </p:cNvPr>
          <p:cNvSpPr/>
          <p:nvPr/>
        </p:nvSpPr>
        <p:spPr>
          <a:xfrm>
            <a:off x="5941884" y="3288290"/>
            <a:ext cx="2644131" cy="7648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Identification Number of the Registered Representative </a:t>
            </a:r>
            <a:endParaRPr lang="en-ZA" sz="1400" dirty="0"/>
          </a:p>
        </p:txBody>
      </p:sp>
      <p:sp>
        <p:nvSpPr>
          <p:cNvPr id="14" name="Rectangle 13">
            <a:extLst>
              <a:ext uri="{FF2B5EF4-FFF2-40B4-BE49-F238E27FC236}">
                <a16:creationId xmlns:a16="http://schemas.microsoft.com/office/drawing/2014/main" id="{D6D8E9A5-14E2-D26A-0D0D-D7263C5DF221}"/>
              </a:ext>
            </a:extLst>
          </p:cNvPr>
          <p:cNvSpPr/>
          <p:nvPr/>
        </p:nvSpPr>
        <p:spPr>
          <a:xfrm>
            <a:off x="5941884" y="4213040"/>
            <a:ext cx="2644132" cy="8270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The Tax Reference Number of the Estate </a:t>
            </a:r>
            <a:endParaRPr lang="en-ZA" sz="1400" dirty="0"/>
          </a:p>
        </p:txBody>
      </p:sp>
      <p:sp>
        <p:nvSpPr>
          <p:cNvPr id="15" name="TextBox 14">
            <a:extLst>
              <a:ext uri="{FF2B5EF4-FFF2-40B4-BE49-F238E27FC236}">
                <a16:creationId xmlns:a16="http://schemas.microsoft.com/office/drawing/2014/main" id="{912D869B-999F-C2A5-FBBD-90F81CC0122F}"/>
              </a:ext>
            </a:extLst>
          </p:cNvPr>
          <p:cNvSpPr txBox="1"/>
          <p:nvPr/>
        </p:nvSpPr>
        <p:spPr>
          <a:xfrm>
            <a:off x="491970" y="5328503"/>
            <a:ext cx="8217024" cy="923330"/>
          </a:xfrm>
          <a:prstGeom prst="rect">
            <a:avLst/>
          </a:prstGeom>
          <a:noFill/>
        </p:spPr>
        <p:txBody>
          <a:bodyPr wrap="square">
            <a:spAutoFit/>
          </a:bodyPr>
          <a:lstStyle/>
          <a:p>
            <a:pPr algn="just"/>
            <a:r>
              <a:rPr lang="en-US" sz="1800" dirty="0"/>
              <a:t>The Registered Representative must update his or her personal contact details at SARS (Not the Entity details). Example: Update the </a:t>
            </a:r>
            <a:r>
              <a:rPr lang="en-US" dirty="0"/>
              <a:t>Executor</a:t>
            </a:r>
            <a:r>
              <a:rPr lang="en-US" sz="1800" dirty="0"/>
              <a:t>’s details and not the deceased estate details. </a:t>
            </a:r>
          </a:p>
        </p:txBody>
      </p:sp>
    </p:spTree>
    <p:extLst>
      <p:ext uri="{BB962C8B-B14F-4D97-AF65-F5344CB8AC3E}">
        <p14:creationId xmlns:p14="http://schemas.microsoft.com/office/powerpoint/2010/main" val="3879713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8E01B77F-788C-8E6F-2A51-A8761AABF3B2}"/>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83A40AF5-8213-63D8-52FB-1DEFB2C23051}"/>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Steps to activate Tax Types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1D7E73A-1C66-6360-DDE7-AC43D2D6B5C2}"/>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GB" sz="1600" dirty="0"/>
          </a:p>
        </p:txBody>
      </p:sp>
      <p:sp>
        <p:nvSpPr>
          <p:cNvPr id="5" name="TextBox 4">
            <a:extLst>
              <a:ext uri="{FF2B5EF4-FFF2-40B4-BE49-F238E27FC236}">
                <a16:creationId xmlns:a16="http://schemas.microsoft.com/office/drawing/2014/main" id="{4D741907-52E0-BA3E-F5AF-1F1F6A3B800E}"/>
              </a:ext>
            </a:extLst>
          </p:cNvPr>
          <p:cNvSpPr txBox="1"/>
          <p:nvPr/>
        </p:nvSpPr>
        <p:spPr>
          <a:xfrm>
            <a:off x="342927" y="987424"/>
            <a:ext cx="8594618" cy="1169551"/>
          </a:xfrm>
          <a:prstGeom prst="rect">
            <a:avLst/>
          </a:prstGeom>
          <a:noFill/>
        </p:spPr>
        <p:txBody>
          <a:bodyPr wrap="square">
            <a:spAutoFit/>
          </a:bodyPr>
          <a:lstStyle/>
          <a:p>
            <a:pPr algn="just"/>
            <a:r>
              <a:rPr lang="en-US" sz="1700" dirty="0"/>
              <a:t>The Registered Representative will receive an OTP which will display the POA for their approval.</a:t>
            </a:r>
            <a:endParaRPr lang="en-ZA" sz="17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88A0FC29-8DA1-4611-DAA2-54576AC8BADA}"/>
              </a:ext>
            </a:extLst>
          </p:cNvPr>
          <p:cNvPicPr>
            <a:picLocks noChangeAspect="1"/>
          </p:cNvPicPr>
          <p:nvPr/>
        </p:nvPicPr>
        <p:blipFill>
          <a:blip r:embed="rId3"/>
          <a:stretch>
            <a:fillRect/>
          </a:stretch>
        </p:blipFill>
        <p:spPr>
          <a:xfrm>
            <a:off x="280679" y="1987840"/>
            <a:ext cx="1835796" cy="2544319"/>
          </a:xfrm>
          <a:prstGeom prst="rect">
            <a:avLst/>
          </a:prstGeom>
          <a:ln w="3175">
            <a:solidFill>
              <a:schemeClr val="tx1"/>
            </a:solidFill>
          </a:ln>
        </p:spPr>
      </p:pic>
      <p:sp>
        <p:nvSpPr>
          <p:cNvPr id="16" name="Arrow: Right 15">
            <a:extLst>
              <a:ext uri="{FF2B5EF4-FFF2-40B4-BE49-F238E27FC236}">
                <a16:creationId xmlns:a16="http://schemas.microsoft.com/office/drawing/2014/main" id="{0C9D99EF-DD7C-728C-51C1-ADD0ACE6250B}"/>
              </a:ext>
            </a:extLst>
          </p:cNvPr>
          <p:cNvSpPr/>
          <p:nvPr/>
        </p:nvSpPr>
        <p:spPr>
          <a:xfrm>
            <a:off x="2167010" y="2998027"/>
            <a:ext cx="425126" cy="248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D1325D58-1D60-41E3-812C-DEF70EDFC1B1}"/>
              </a:ext>
            </a:extLst>
          </p:cNvPr>
          <p:cNvPicPr>
            <a:picLocks noChangeAspect="1"/>
          </p:cNvPicPr>
          <p:nvPr/>
        </p:nvPicPr>
        <p:blipFill>
          <a:blip r:embed="rId4"/>
          <a:stretch>
            <a:fillRect/>
          </a:stretch>
        </p:blipFill>
        <p:spPr>
          <a:xfrm>
            <a:off x="2646139" y="2000980"/>
            <a:ext cx="3707694" cy="2531804"/>
          </a:xfrm>
          <a:prstGeom prst="rect">
            <a:avLst/>
          </a:prstGeom>
          <a:ln w="3175">
            <a:solidFill>
              <a:schemeClr val="tx1"/>
            </a:solidFill>
          </a:ln>
        </p:spPr>
      </p:pic>
      <p:sp>
        <p:nvSpPr>
          <p:cNvPr id="18" name="Arrow: Right 17">
            <a:extLst>
              <a:ext uri="{FF2B5EF4-FFF2-40B4-BE49-F238E27FC236}">
                <a16:creationId xmlns:a16="http://schemas.microsoft.com/office/drawing/2014/main" id="{D5ED9A0B-8614-CBCC-32DB-8D7DD64FEC82}"/>
              </a:ext>
            </a:extLst>
          </p:cNvPr>
          <p:cNvSpPr/>
          <p:nvPr/>
        </p:nvSpPr>
        <p:spPr>
          <a:xfrm>
            <a:off x="6404368" y="2998026"/>
            <a:ext cx="425126" cy="248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4291A657-6924-1F2D-C91F-07064645EF51}"/>
              </a:ext>
            </a:extLst>
          </p:cNvPr>
          <p:cNvPicPr>
            <a:picLocks noChangeAspect="1"/>
          </p:cNvPicPr>
          <p:nvPr/>
        </p:nvPicPr>
        <p:blipFill>
          <a:blip r:embed="rId5"/>
          <a:stretch>
            <a:fillRect/>
          </a:stretch>
        </p:blipFill>
        <p:spPr>
          <a:xfrm>
            <a:off x="6880029" y="2734531"/>
            <a:ext cx="2057516" cy="735669"/>
          </a:xfrm>
          <a:prstGeom prst="rect">
            <a:avLst/>
          </a:prstGeom>
          <a:ln w="3175">
            <a:solidFill>
              <a:schemeClr val="tx1"/>
            </a:solidFill>
          </a:ln>
        </p:spPr>
      </p:pic>
      <p:sp>
        <p:nvSpPr>
          <p:cNvPr id="20" name="TextBox 19">
            <a:extLst>
              <a:ext uri="{FF2B5EF4-FFF2-40B4-BE49-F238E27FC236}">
                <a16:creationId xmlns:a16="http://schemas.microsoft.com/office/drawing/2014/main" id="{67D323C5-D969-AB57-B826-E6281CF6E2DA}"/>
              </a:ext>
            </a:extLst>
          </p:cNvPr>
          <p:cNvSpPr txBox="1"/>
          <p:nvPr/>
        </p:nvSpPr>
        <p:spPr>
          <a:xfrm>
            <a:off x="399514" y="5240187"/>
            <a:ext cx="7478393" cy="338554"/>
          </a:xfrm>
          <a:prstGeom prst="rect">
            <a:avLst/>
          </a:prstGeom>
          <a:noFill/>
        </p:spPr>
        <p:txBody>
          <a:bodyPr wrap="square">
            <a:spAutoFit/>
          </a:bodyPr>
          <a:lstStyle/>
          <a:p>
            <a:r>
              <a:rPr lang="en-US" sz="1600" dirty="0"/>
              <a:t>More information is available on the SARS website: </a:t>
            </a:r>
            <a:r>
              <a:rPr lang="en-US" sz="1600" dirty="0">
                <a:hlinkClick r:id="rId6"/>
              </a:rPr>
              <a:t>Tax Types</a:t>
            </a:r>
            <a:endParaRPr lang="en-US" sz="1600" dirty="0"/>
          </a:p>
        </p:txBody>
      </p:sp>
    </p:spTree>
    <p:extLst>
      <p:ext uri="{BB962C8B-B14F-4D97-AF65-F5344CB8AC3E}">
        <p14:creationId xmlns:p14="http://schemas.microsoft.com/office/powerpoint/2010/main" val="146344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6F34613F-CB77-925B-FE15-9A10BE4C1A3A}"/>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59190D2F-E59C-1A43-DA6F-174CC439B1C0}"/>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Second Registration – Deceased Estate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CB3BBD41-B357-2261-0BBF-54CC07E6AB4F}"/>
              </a:ext>
            </a:extLst>
          </p:cNvPr>
          <p:cNvSpPr txBox="1">
            <a:spLocks/>
          </p:cNvSpPr>
          <p:nvPr/>
        </p:nvSpPr>
        <p:spPr>
          <a:xfrm>
            <a:off x="386556" y="72800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30000"/>
              </a:lnSpc>
              <a:spcBef>
                <a:spcPts val="600"/>
              </a:spcBef>
              <a:spcAft>
                <a:spcPts val="600"/>
              </a:spcAft>
              <a:buClrTx/>
              <a:buSzTx/>
              <a:tabLst/>
              <a:defRPr/>
            </a:pPr>
            <a:endParaRPr lang="en-GB" sz="1600" dirty="0"/>
          </a:p>
        </p:txBody>
      </p:sp>
      <p:sp>
        <p:nvSpPr>
          <p:cNvPr id="4" name="Text Placeholder 3">
            <a:extLst>
              <a:ext uri="{FF2B5EF4-FFF2-40B4-BE49-F238E27FC236}">
                <a16:creationId xmlns:a16="http://schemas.microsoft.com/office/drawing/2014/main" id="{3BE0B14A-3EDE-4CF8-0C24-FC835EE2B926}"/>
              </a:ext>
            </a:extLst>
          </p:cNvPr>
          <p:cNvSpPr txBox="1">
            <a:spLocks/>
          </p:cNvSpPr>
          <p:nvPr/>
        </p:nvSpPr>
        <p:spPr>
          <a:xfrm>
            <a:off x="386556" y="542090"/>
            <a:ext cx="8370887" cy="4248151"/>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30000"/>
              </a:lnSpc>
              <a:spcBef>
                <a:spcPts val="0"/>
              </a:spcBef>
              <a:spcAft>
                <a:spcPts val="600"/>
              </a:spcAft>
            </a:pPr>
            <a:r>
              <a:rPr lang="en-US" dirty="0">
                <a:solidFill>
                  <a:schemeClr val="tx1"/>
                </a:solidFill>
              </a:rPr>
              <a:t>After successful login to </a:t>
            </a:r>
            <a:r>
              <a:rPr lang="en-US" dirty="0" err="1">
                <a:solidFill>
                  <a:schemeClr val="tx1"/>
                </a:solidFill>
              </a:rPr>
              <a:t>eFiling</a:t>
            </a:r>
            <a:r>
              <a:rPr lang="en-US" dirty="0">
                <a:solidFill>
                  <a:schemeClr val="tx1"/>
                </a:solidFill>
              </a:rPr>
              <a:t>, ensure that you are in the correct portfolio, proceed as follows:</a:t>
            </a:r>
          </a:p>
          <a:p>
            <a:pPr marL="285750" indent="-285750" algn="just">
              <a:lnSpc>
                <a:spcPct val="130000"/>
              </a:lnSpc>
              <a:spcBef>
                <a:spcPts val="0"/>
              </a:spcBef>
              <a:spcAft>
                <a:spcPts val="600"/>
              </a:spcAft>
              <a:buFont typeface="Arial" panose="020B0604020202020204" pitchFamily="34" charset="0"/>
              <a:buChar char="•"/>
            </a:pPr>
            <a:r>
              <a:rPr lang="en-US" dirty="0">
                <a:solidFill>
                  <a:schemeClr val="tx1"/>
                </a:solidFill>
              </a:rPr>
              <a:t>Select the "</a:t>
            </a:r>
            <a:r>
              <a:rPr lang="en-US" dirty="0" err="1">
                <a:solidFill>
                  <a:schemeClr val="tx1"/>
                </a:solidFill>
              </a:rPr>
              <a:t>Organisations</a:t>
            </a:r>
            <a:r>
              <a:rPr lang="en-US" dirty="0">
                <a:solidFill>
                  <a:schemeClr val="tx1"/>
                </a:solidFill>
              </a:rPr>
              <a:t>" Tab on the top </a:t>
            </a:r>
          </a:p>
          <a:p>
            <a:pPr marL="285750" indent="-285750" algn="just">
              <a:lnSpc>
                <a:spcPct val="130000"/>
              </a:lnSpc>
              <a:spcBef>
                <a:spcPts val="0"/>
              </a:spcBef>
              <a:spcAft>
                <a:spcPts val="600"/>
              </a:spcAft>
              <a:buFont typeface="Arial" panose="020B0604020202020204" pitchFamily="34" charset="0"/>
              <a:buChar char="•"/>
            </a:pPr>
            <a:r>
              <a:rPr lang="en-US" dirty="0">
                <a:solidFill>
                  <a:schemeClr val="tx1"/>
                </a:solidFill>
              </a:rPr>
              <a:t>Click on “SARS Registered Details" on the left menu.</a:t>
            </a:r>
          </a:p>
          <a:p>
            <a:pPr marL="285750" indent="-285750" algn="just">
              <a:lnSpc>
                <a:spcPct val="130000"/>
              </a:lnSpc>
              <a:spcBef>
                <a:spcPts val="0"/>
              </a:spcBef>
              <a:spcAft>
                <a:spcPts val="600"/>
              </a:spcAft>
              <a:buFont typeface="Arial" panose="020B0604020202020204" pitchFamily="34" charset="0"/>
              <a:buChar char="•"/>
            </a:pPr>
            <a:r>
              <a:rPr lang="en-US" dirty="0">
                <a:solidFill>
                  <a:schemeClr val="tx1"/>
                </a:solidFill>
              </a:rPr>
              <a:t>Click on “Maintain SARS Registered Details“ the page below will display, select on “I agree”  and click on “Continue” to proceed.</a:t>
            </a:r>
          </a:p>
          <a:p>
            <a:endParaRPr lang="en-GB" dirty="0"/>
          </a:p>
          <a:p>
            <a:endParaRPr lang="en-ZA" dirty="0"/>
          </a:p>
        </p:txBody>
      </p:sp>
      <p:pic>
        <p:nvPicPr>
          <p:cNvPr id="7" name="Picture 6">
            <a:extLst>
              <a:ext uri="{FF2B5EF4-FFF2-40B4-BE49-F238E27FC236}">
                <a16:creationId xmlns:a16="http://schemas.microsoft.com/office/drawing/2014/main" id="{804B41D4-2712-4353-9746-3596B40EEE35}"/>
              </a:ext>
            </a:extLst>
          </p:cNvPr>
          <p:cNvPicPr>
            <a:picLocks noChangeAspect="1"/>
          </p:cNvPicPr>
          <p:nvPr/>
        </p:nvPicPr>
        <p:blipFill>
          <a:blip r:embed="rId4"/>
          <a:stretch>
            <a:fillRect/>
          </a:stretch>
        </p:blipFill>
        <p:spPr>
          <a:xfrm>
            <a:off x="1545996" y="3361169"/>
            <a:ext cx="5880803" cy="2492105"/>
          </a:xfrm>
          <a:prstGeom prst="rect">
            <a:avLst/>
          </a:prstGeom>
          <a:ln w="3175">
            <a:solidFill>
              <a:schemeClr val="tx1"/>
            </a:solidFill>
          </a:ln>
        </p:spPr>
      </p:pic>
      <p:sp>
        <p:nvSpPr>
          <p:cNvPr id="8" name="Rectangle 7">
            <a:extLst>
              <a:ext uri="{FF2B5EF4-FFF2-40B4-BE49-F238E27FC236}">
                <a16:creationId xmlns:a16="http://schemas.microsoft.com/office/drawing/2014/main" id="{269BF958-373F-0F82-5790-272DD0E2189A}"/>
              </a:ext>
            </a:extLst>
          </p:cNvPr>
          <p:cNvSpPr/>
          <p:nvPr/>
        </p:nvSpPr>
        <p:spPr>
          <a:xfrm>
            <a:off x="1717201" y="4826524"/>
            <a:ext cx="711995" cy="329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Arrow: Left 8">
            <a:extLst>
              <a:ext uri="{FF2B5EF4-FFF2-40B4-BE49-F238E27FC236}">
                <a16:creationId xmlns:a16="http://schemas.microsoft.com/office/drawing/2014/main" id="{ACD3D513-7A22-D176-9632-268AFD42DE5D}"/>
              </a:ext>
            </a:extLst>
          </p:cNvPr>
          <p:cNvSpPr/>
          <p:nvPr/>
        </p:nvSpPr>
        <p:spPr>
          <a:xfrm>
            <a:off x="4205286" y="5638038"/>
            <a:ext cx="733425" cy="195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8483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191AA74B-41AB-B826-E2F7-EBBBE4662346}"/>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A357C503-2483-F22C-BEA4-B0150D4B8780}"/>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Second Registration – Deceased Estate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Box 4">
            <a:extLst>
              <a:ext uri="{FF2B5EF4-FFF2-40B4-BE49-F238E27FC236}">
                <a16:creationId xmlns:a16="http://schemas.microsoft.com/office/drawing/2014/main" id="{FD1A49CC-D332-5A39-A6B6-E501A297EC9D}"/>
              </a:ext>
            </a:extLst>
          </p:cNvPr>
          <p:cNvSpPr txBox="1"/>
          <p:nvPr/>
        </p:nvSpPr>
        <p:spPr>
          <a:xfrm>
            <a:off x="514349" y="850856"/>
            <a:ext cx="8504810" cy="775084"/>
          </a:xfrm>
          <a:prstGeom prst="rect">
            <a:avLst/>
          </a:prstGeom>
          <a:noFill/>
        </p:spPr>
        <p:txBody>
          <a:bodyPr wrap="square" rtlCol="0">
            <a:spAutoFit/>
          </a:bodyPr>
          <a:lstStyle/>
          <a:p>
            <a:pPr>
              <a:lnSpc>
                <a:spcPct val="130000"/>
              </a:lnSpc>
              <a:spcAft>
                <a:spcPts val="600"/>
              </a:spcAft>
            </a:pPr>
            <a:r>
              <a:rPr lang="en-US" dirty="0"/>
              <a:t>On the form that opens, under “My Tax Products” select “Income Tax”. Thereafter select “Add new Product Registration” .  </a:t>
            </a:r>
            <a:endParaRPr lang="en-ZA" dirty="0"/>
          </a:p>
        </p:txBody>
      </p:sp>
      <p:pic>
        <p:nvPicPr>
          <p:cNvPr id="6" name="Picture 5">
            <a:extLst>
              <a:ext uri="{FF2B5EF4-FFF2-40B4-BE49-F238E27FC236}">
                <a16:creationId xmlns:a16="http://schemas.microsoft.com/office/drawing/2014/main" id="{E5010310-2778-B749-8467-4D7D3A24F9BB}"/>
              </a:ext>
            </a:extLst>
          </p:cNvPr>
          <p:cNvPicPr>
            <a:picLocks noChangeAspect="1"/>
          </p:cNvPicPr>
          <p:nvPr/>
        </p:nvPicPr>
        <p:blipFill>
          <a:blip r:embed="rId3"/>
          <a:stretch>
            <a:fillRect/>
          </a:stretch>
        </p:blipFill>
        <p:spPr>
          <a:xfrm>
            <a:off x="514349" y="1948548"/>
            <a:ext cx="8115300" cy="3000375"/>
          </a:xfrm>
          <a:prstGeom prst="rect">
            <a:avLst/>
          </a:prstGeom>
          <a:ln w="3175">
            <a:solidFill>
              <a:schemeClr val="tx1"/>
            </a:solidFill>
          </a:ln>
        </p:spPr>
      </p:pic>
    </p:spTree>
    <p:extLst>
      <p:ext uri="{BB962C8B-B14F-4D97-AF65-F5344CB8AC3E}">
        <p14:creationId xmlns:p14="http://schemas.microsoft.com/office/powerpoint/2010/main" val="307560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634351"/>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a:ea typeface="+mj-ea"/>
                <a:cs typeface="+mj-cs"/>
              </a:rPr>
              <a:t>Learning Objectives</a:t>
            </a: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164237" y="799138"/>
            <a:ext cx="8633534" cy="5459619"/>
          </a:xfrm>
        </p:spPr>
        <p:txBody>
          <a:bodyPr/>
          <a:lstStyle/>
          <a:p>
            <a:pPr marL="0" indent="0" algn="just" defTabSz="914378">
              <a:lnSpc>
                <a:spcPct val="150000"/>
              </a:lnSpc>
              <a:spcBef>
                <a:spcPts val="600"/>
              </a:spcBef>
              <a:spcAft>
                <a:spcPts val="600"/>
              </a:spcAft>
              <a:buSzTx/>
              <a:buNone/>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At the end of this module, you are expected to understand:</a:t>
            </a:r>
          </a:p>
          <a:p>
            <a:pPr marL="285750" indent="-285750" algn="just" defTabSz="914378">
              <a:lnSpc>
                <a:spcPct val="150000"/>
              </a:lnSpc>
              <a:spcBef>
                <a:spcPts val="600"/>
              </a:spcBef>
              <a:spcAft>
                <a:spcPts val="600"/>
              </a:spcAft>
              <a:buSzTx/>
              <a:buFont typeface="Arial" panose="020B0604020202020204" pitchFamily="34" charset="0"/>
              <a:buChar char="•"/>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What </a:t>
            </a:r>
            <a:r>
              <a:rPr lang="en-US" sz="1400" dirty="0">
                <a:solidFill>
                  <a:schemeClr val="tx1">
                    <a:lumMod val="95000"/>
                    <a:lumOff val="5000"/>
                  </a:schemeClr>
                </a:solidFill>
                <a:latin typeface="Arial" panose="020B0604020202020204" pitchFamily="34" charset="0"/>
              </a:rPr>
              <a:t>i</a:t>
            </a: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s </a:t>
            </a:r>
            <a:r>
              <a:rPr lang="en-US" sz="1400" dirty="0">
                <a:solidFill>
                  <a:schemeClr val="tx1">
                    <a:lumMod val="95000"/>
                    <a:lumOff val="5000"/>
                  </a:schemeClr>
                </a:solidFill>
                <a:latin typeface="Arial" panose="020B0604020202020204" pitchFamily="34" charset="0"/>
              </a:rPr>
              <a:t>a</a:t>
            </a: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 Deceased Estate?</a:t>
            </a:r>
          </a:p>
          <a:p>
            <a:pPr marL="285750" indent="-285750" algn="just" defTabSz="914378">
              <a:lnSpc>
                <a:spcPct val="150000"/>
              </a:lnSpc>
              <a:spcBef>
                <a:spcPts val="600"/>
              </a:spcBef>
              <a:spcAft>
                <a:spcPts val="600"/>
              </a:spcAft>
              <a:buSzTx/>
              <a:buFont typeface="Arial" panose="020B0604020202020204" pitchFamily="34" charset="0"/>
              <a:buChar char="•"/>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Parties Involved in </a:t>
            </a:r>
            <a:r>
              <a:rPr lang="en-US" sz="1400" dirty="0">
                <a:solidFill>
                  <a:schemeClr val="tx1">
                    <a:lumMod val="95000"/>
                    <a:lumOff val="5000"/>
                  </a:schemeClr>
                </a:solidFill>
                <a:latin typeface="Arial" panose="020B0604020202020204" pitchFamily="34" charset="0"/>
              </a:rPr>
              <a:t>a</a:t>
            </a: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 Deceased Estate.</a:t>
            </a:r>
          </a:p>
          <a:p>
            <a:pPr marL="285750" indent="-285750" algn="just" defTabSz="914378">
              <a:lnSpc>
                <a:spcPct val="150000"/>
              </a:lnSpc>
              <a:spcBef>
                <a:spcPts val="600"/>
              </a:spcBef>
              <a:spcAft>
                <a:spcPts val="600"/>
              </a:spcAft>
              <a:buSzTx/>
              <a:buFont typeface="Arial" panose="020B0604020202020204" pitchFamily="34" charset="0"/>
              <a:buChar char="•"/>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Step by Step Deceased Estates Process</a:t>
            </a:r>
            <a:r>
              <a:rPr lang="en-US" sz="1400" dirty="0">
                <a:solidFill>
                  <a:schemeClr val="tx1">
                    <a:lumMod val="95000"/>
                    <a:lumOff val="5000"/>
                  </a:schemeClr>
                </a:solidFill>
                <a:latin typeface="Arial" panose="020B0604020202020204" pitchFamily="34" charset="0"/>
              </a:rPr>
              <a:t>.</a:t>
            </a:r>
            <a:endPar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endParaRPr>
          </a:p>
          <a:p>
            <a:pPr marL="285750" indent="-285750" algn="just" defTabSz="914378">
              <a:lnSpc>
                <a:spcPct val="150000"/>
              </a:lnSpc>
              <a:spcBef>
                <a:spcPts val="600"/>
              </a:spcBef>
              <a:spcAft>
                <a:spcPts val="600"/>
              </a:spcAft>
              <a:buSzTx/>
              <a:buFont typeface="Arial" panose="020B0604020202020204" pitchFamily="34" charset="0"/>
              <a:buChar char="•"/>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Required Steps to Transfer the Deceased Person’s Efiling Profile.</a:t>
            </a:r>
          </a:p>
          <a:p>
            <a:pPr marL="285750" indent="-285750" algn="just" defTabSz="914378">
              <a:lnSpc>
                <a:spcPct val="150000"/>
              </a:lnSpc>
              <a:spcBef>
                <a:spcPts val="600"/>
              </a:spcBef>
              <a:spcAft>
                <a:spcPts val="600"/>
              </a:spcAft>
              <a:buSzTx/>
              <a:buFont typeface="Arial" panose="020B0604020202020204" pitchFamily="34" charset="0"/>
              <a:buChar char="•"/>
              <a:defRPr/>
            </a:pPr>
            <a:r>
              <a:rPr lang="en-US" sz="1400" dirty="0">
                <a:solidFill>
                  <a:schemeClr val="tx1">
                    <a:lumMod val="95000"/>
                    <a:lumOff val="5000"/>
                  </a:schemeClr>
                </a:solidFill>
                <a:latin typeface="Arial" panose="020B0604020202020204" pitchFamily="34" charset="0"/>
              </a:rPr>
              <a:t>Update of Banking Details.</a:t>
            </a:r>
            <a:endPar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endParaRPr>
          </a:p>
          <a:p>
            <a:pPr marL="285750" indent="-285750" algn="just" defTabSz="914378">
              <a:lnSpc>
                <a:spcPct val="150000"/>
              </a:lnSpc>
              <a:spcBef>
                <a:spcPts val="600"/>
              </a:spcBef>
              <a:spcAft>
                <a:spcPts val="600"/>
              </a:spcAft>
              <a:buSzTx/>
              <a:buFont typeface="Arial" panose="020B0604020202020204" pitchFamily="34" charset="0"/>
              <a:buChar char="•"/>
              <a:defRPr/>
            </a:pPr>
            <a:r>
              <a:rPr kumimoji="0" lang="en-US" sz="14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mn-ea"/>
                <a:cs typeface="+mn-cs"/>
              </a:rPr>
              <a:t>Available Online Channels.</a:t>
            </a:r>
          </a:p>
          <a:p>
            <a:pPr marL="179070" indent="0" algn="just">
              <a:lnSpc>
                <a:spcPct val="150000"/>
              </a:lnSpc>
              <a:buSzTx/>
              <a:buNone/>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j-lt"/>
              <a:cs typeface="Arial" panose="020B0604020202020204"/>
            </a:endParaRPr>
          </a:p>
          <a:p>
            <a:pPr marL="179070" indent="0" algn="just">
              <a:lnSpc>
                <a:spcPct val="150000"/>
              </a:lnSpc>
              <a:buSzTx/>
              <a:buNone/>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2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US"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dirty="0">
              <a:solidFill>
                <a:prstClr val="black"/>
              </a:solidFill>
              <a:latin typeface="+mj-lt"/>
              <a:cs typeface="Arial" panose="020B0604020202020204"/>
            </a:endParaRPr>
          </a:p>
          <a:p>
            <a:pPr marL="521970" algn="just">
              <a:lnSpc>
                <a:spcPct val="150000"/>
              </a:lnSpc>
              <a:buSzTx/>
              <a:buFont typeface="Arial" panose="020B0604020202020204" pitchFamily="34" charset="0"/>
              <a:buChar char="•"/>
              <a:defRPr/>
            </a:pPr>
            <a:endParaRPr lang="en-GB" sz="1400" b="0" i="0" u="none" strike="noStrike" kern="1200" cap="none" spc="0" normalizeH="0" baseline="0" noProof="0" dirty="0">
              <a:ln>
                <a:noFill/>
              </a:ln>
              <a:solidFill>
                <a:prstClr val="black"/>
              </a:solidFill>
              <a:effectLst/>
              <a:uLnTx/>
              <a:uFillTx/>
              <a:latin typeface="+mj-lt"/>
              <a:cs typeface="Arial" panose="020B0604020202020204"/>
            </a:endParaRPr>
          </a:p>
          <a:p>
            <a:pPr marL="521970" algn="just">
              <a:lnSpc>
                <a:spcPct val="150000"/>
              </a:lnSpc>
              <a:buSzTx/>
              <a:buFont typeface="Arial" panose="020B0604020202020204" pitchFamily="34" charset="0"/>
              <a:buChar char="•"/>
              <a:defRPr/>
            </a:pPr>
            <a:endParaRPr lang="en-GB" b="0" i="0" u="none" strike="noStrike" kern="1200" cap="none" spc="0" normalizeH="0" baseline="0" noProof="0" dirty="0">
              <a:ln>
                <a:noFill/>
              </a:ln>
              <a:solidFill>
                <a:prstClr val="black"/>
              </a:solidFill>
              <a:effectLst/>
              <a:uLnTx/>
              <a:uFillTx/>
              <a:latin typeface="+mn-lt"/>
              <a:cs typeface="Arial" panose="020B0604020202020204"/>
            </a:endParaRPr>
          </a:p>
        </p:txBody>
      </p:sp>
    </p:spTree>
    <p:extLst>
      <p:ext uri="{BB962C8B-B14F-4D97-AF65-F5344CB8AC3E}">
        <p14:creationId xmlns:p14="http://schemas.microsoft.com/office/powerpoint/2010/main" val="383979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EB0D2153-33D0-D2AB-EF55-A65AFF06D9C9}"/>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08261B9B-379A-6025-A293-3BB9348E9DD0}"/>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Second Registration – Deceased Estate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69355E53-7296-88DD-76EC-4E4AFDA98BA4}"/>
              </a:ext>
            </a:extLst>
          </p:cNvPr>
          <p:cNvSpPr txBox="1">
            <a:spLocks/>
          </p:cNvSpPr>
          <p:nvPr/>
        </p:nvSpPr>
        <p:spPr>
          <a:xfrm>
            <a:off x="431799" y="638402"/>
            <a:ext cx="8370887" cy="3006017"/>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30000"/>
              </a:lnSpc>
              <a:spcBef>
                <a:spcPts val="0"/>
              </a:spcBef>
              <a:spcAft>
                <a:spcPts val="600"/>
              </a:spcAft>
            </a:pPr>
            <a:r>
              <a:rPr lang="en-US" dirty="0">
                <a:solidFill>
                  <a:schemeClr val="tx1"/>
                </a:solidFill>
              </a:rPr>
              <a:t>Scroll to the section “Income Tax Liability Details” complete the required fields. Once the fields have been completed, you will be able to submit the changes.  </a:t>
            </a:r>
            <a:endParaRPr lang="en-ZA" dirty="0">
              <a:solidFill>
                <a:schemeClr val="tx1"/>
              </a:solidFill>
            </a:endParaRPr>
          </a:p>
        </p:txBody>
      </p:sp>
      <p:pic>
        <p:nvPicPr>
          <p:cNvPr id="4" name="Picture 3">
            <a:extLst>
              <a:ext uri="{FF2B5EF4-FFF2-40B4-BE49-F238E27FC236}">
                <a16:creationId xmlns:a16="http://schemas.microsoft.com/office/drawing/2014/main" id="{84974C9E-0C53-EF4B-4DDC-3957FDC73260}"/>
              </a:ext>
            </a:extLst>
          </p:cNvPr>
          <p:cNvPicPr>
            <a:picLocks noChangeAspect="1"/>
          </p:cNvPicPr>
          <p:nvPr/>
        </p:nvPicPr>
        <p:blipFill>
          <a:blip r:embed="rId4"/>
          <a:stretch>
            <a:fillRect/>
          </a:stretch>
        </p:blipFill>
        <p:spPr>
          <a:xfrm>
            <a:off x="431801" y="1925991"/>
            <a:ext cx="8280400" cy="3006017"/>
          </a:xfrm>
          <a:prstGeom prst="rect">
            <a:avLst/>
          </a:prstGeom>
          <a:ln w="3175">
            <a:solidFill>
              <a:schemeClr val="tx1"/>
            </a:solidFill>
          </a:ln>
        </p:spPr>
      </p:pic>
      <p:sp>
        <p:nvSpPr>
          <p:cNvPr id="5" name="TextBox 4">
            <a:extLst>
              <a:ext uri="{FF2B5EF4-FFF2-40B4-BE49-F238E27FC236}">
                <a16:creationId xmlns:a16="http://schemas.microsoft.com/office/drawing/2014/main" id="{887B21E7-C7F4-17CA-B5CE-2E111379383D}"/>
              </a:ext>
            </a:extLst>
          </p:cNvPr>
          <p:cNvSpPr txBox="1"/>
          <p:nvPr/>
        </p:nvSpPr>
        <p:spPr>
          <a:xfrm>
            <a:off x="431798" y="5104661"/>
            <a:ext cx="8370887" cy="1154675"/>
          </a:xfrm>
          <a:prstGeom prst="rect">
            <a:avLst/>
          </a:prstGeom>
          <a:noFill/>
        </p:spPr>
        <p:txBody>
          <a:bodyPr wrap="square" rtlCol="0">
            <a:spAutoFit/>
          </a:bodyPr>
          <a:lstStyle/>
          <a:p>
            <a:pPr algn="just">
              <a:lnSpc>
                <a:spcPct val="150000"/>
              </a:lnSpc>
            </a:pPr>
            <a:r>
              <a:rPr lang="en-US" sz="1600" b="1" dirty="0"/>
              <a:t>Note: </a:t>
            </a:r>
            <a:r>
              <a:rPr lang="en-US" sz="1600" i="1" dirty="0"/>
              <a:t>Reference is made to Insolvent estate on the above screen shot, you are therefore advised to ensure that when doing the  second registration for deceased estates you should select deceased estate option on the drop down menu and not Insolvent estate.</a:t>
            </a:r>
            <a:endParaRPr lang="en-ZA" sz="1600" i="1" dirty="0"/>
          </a:p>
        </p:txBody>
      </p:sp>
    </p:spTree>
    <p:extLst>
      <p:ext uri="{BB962C8B-B14F-4D97-AF65-F5344CB8AC3E}">
        <p14:creationId xmlns:p14="http://schemas.microsoft.com/office/powerpoint/2010/main" val="70024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478E8392-4323-BBF7-59BB-5C6170082EC4}"/>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382AEEFA-248D-2A94-6089-6EF5D85882A9}"/>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Second Registration – Deceased Estate</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5" name="Text Placeholder 7">
            <a:extLst>
              <a:ext uri="{FF2B5EF4-FFF2-40B4-BE49-F238E27FC236}">
                <a16:creationId xmlns:a16="http://schemas.microsoft.com/office/drawing/2014/main" id="{E47065C4-5954-21F7-DD2E-13FA59F4A1B5}"/>
              </a:ext>
            </a:extLst>
          </p:cNvPr>
          <p:cNvSpPr txBox="1">
            <a:spLocks/>
          </p:cNvSpPr>
          <p:nvPr/>
        </p:nvSpPr>
        <p:spPr>
          <a:xfrm>
            <a:off x="341312" y="1304924"/>
            <a:ext cx="8370887" cy="4248151"/>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30000"/>
              </a:lnSpc>
              <a:spcBef>
                <a:spcPts val="0"/>
              </a:spcBef>
              <a:spcAft>
                <a:spcPts val="1200"/>
              </a:spcAft>
            </a:pPr>
            <a:r>
              <a:rPr lang="en-US" dirty="0" err="1">
                <a:hlinkClick r:id="rId4"/>
              </a:rPr>
              <a:t>eFiling</a:t>
            </a:r>
            <a:r>
              <a:rPr lang="en-US" dirty="0">
                <a:hlinkClick r:id="rId4"/>
              </a:rPr>
              <a:t> System | South African Revenue Service (sars.gov.za)</a:t>
            </a:r>
            <a:endParaRPr lang="en-US" dirty="0">
              <a:hlinkClick r:id="" action="ppaction://noaction"/>
            </a:endParaRPr>
          </a:p>
          <a:p>
            <a:pPr>
              <a:lnSpc>
                <a:spcPct val="130000"/>
              </a:lnSpc>
              <a:spcBef>
                <a:spcPts val="0"/>
              </a:spcBef>
              <a:spcAft>
                <a:spcPts val="1200"/>
              </a:spcAft>
            </a:pPr>
            <a:r>
              <a:rPr lang="en-US" dirty="0">
                <a:hlinkClick r:id="" action="ppaction://noaction"/>
              </a:rPr>
              <a:t>Tax Types Transfer Process | South African Revenue Service (sars.gov.za)</a:t>
            </a:r>
            <a:endParaRPr lang="en-US" dirty="0"/>
          </a:p>
          <a:p>
            <a:pPr>
              <a:lnSpc>
                <a:spcPct val="130000"/>
              </a:lnSpc>
              <a:spcBef>
                <a:spcPts val="0"/>
              </a:spcBef>
              <a:spcAft>
                <a:spcPts val="1200"/>
              </a:spcAft>
            </a:pPr>
            <a:r>
              <a:rPr lang="en-US" dirty="0">
                <a:hlinkClick r:id="rId5"/>
              </a:rPr>
              <a:t>Registered Representatives | South African Revenue Service (sars.gov.za)</a:t>
            </a:r>
            <a:endParaRPr lang="en-US" dirty="0"/>
          </a:p>
          <a:p>
            <a:pPr>
              <a:lnSpc>
                <a:spcPct val="130000"/>
              </a:lnSpc>
              <a:spcBef>
                <a:spcPts val="0"/>
              </a:spcBef>
              <a:spcAft>
                <a:spcPts val="1200"/>
              </a:spcAft>
            </a:pPr>
            <a:r>
              <a:rPr lang="en-ZA" dirty="0">
                <a:hlinkClick r:id="rId6"/>
              </a:rPr>
              <a:t>https://www.sars.gov.za/gen-elec-18-g01-how-to-register-for-efiling-and-manage-your-user-profile-external-guide/</a:t>
            </a:r>
            <a:r>
              <a:rPr lang="en-ZA" dirty="0"/>
              <a:t> </a:t>
            </a:r>
          </a:p>
        </p:txBody>
      </p:sp>
      <p:sp>
        <p:nvSpPr>
          <p:cNvPr id="6" name="Title 1">
            <a:extLst>
              <a:ext uri="{FF2B5EF4-FFF2-40B4-BE49-F238E27FC236}">
                <a16:creationId xmlns:a16="http://schemas.microsoft.com/office/drawing/2014/main" id="{CB99BD8D-D7FE-1C15-C1C3-A903A346ABC7}"/>
              </a:ext>
            </a:extLst>
          </p:cNvPr>
          <p:cNvSpPr>
            <a:spLocks noGrp="1"/>
          </p:cNvSpPr>
          <p:nvPr>
            <p:ph type="title"/>
          </p:nvPr>
        </p:nvSpPr>
        <p:spPr>
          <a:xfrm>
            <a:off x="341993" y="427462"/>
            <a:ext cx="7886700" cy="532606"/>
          </a:xfrm>
        </p:spPr>
        <p:txBody>
          <a:bodyPr>
            <a:normAutofit fontScale="90000"/>
          </a:bodyPr>
          <a:lstStyle/>
          <a:p>
            <a:r>
              <a:rPr lang="en-ZA" sz="3200" dirty="0"/>
              <a:t>Useful Information </a:t>
            </a:r>
          </a:p>
        </p:txBody>
      </p:sp>
    </p:spTree>
    <p:extLst>
      <p:ext uri="{BB962C8B-B14F-4D97-AF65-F5344CB8AC3E}">
        <p14:creationId xmlns:p14="http://schemas.microsoft.com/office/powerpoint/2010/main" val="189365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527819"/>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Payments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15535" y="786629"/>
            <a:ext cx="8370887" cy="5281258"/>
          </a:xfrm>
          <a:prstGeom prst="rect">
            <a:avLst/>
          </a:prstGeom>
          <a:solidFill>
            <a:schemeClr val="bg1"/>
          </a:solidFill>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ZA" sz="1600" dirty="0">
              <a:solidFill>
                <a:prstClr val="black">
                  <a:lumMod val="75000"/>
                  <a:lumOff val="25000"/>
                </a:prstClr>
              </a:solidFill>
            </a:endParaRP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ZA" sz="1600" dirty="0">
                <a:solidFill>
                  <a:prstClr val="black">
                    <a:lumMod val="75000"/>
                    <a:lumOff val="25000"/>
                  </a:prstClr>
                </a:solidFill>
              </a:rPr>
              <a:t>Payment of all outstanding tax liabilities must be made as soon as possible after the assessments are issued, taking into account the approval by the Master to release funds from the estate bank account.</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US" sz="1600" dirty="0">
                <a:solidFill>
                  <a:prstClr val="black">
                    <a:lumMod val="75000"/>
                    <a:lumOff val="25000"/>
                  </a:prstClr>
                </a:solidFill>
              </a:rPr>
              <a:t>Estate duty liabilities must be paid within 12 months after the date of death unless an assessment is issued within the 12 months then it is payable on the payment date prescribed in the assessment.</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US" sz="1600" dirty="0">
              <a:solidFill>
                <a:prstClr val="black">
                  <a:lumMod val="75000"/>
                  <a:lumOff val="25000"/>
                </a:prstClr>
              </a:solidFill>
            </a:endParaRP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US" sz="1600" dirty="0">
              <a:solidFill>
                <a:prstClr val="black">
                  <a:lumMod val="75000"/>
                  <a:lumOff val="25000"/>
                </a:prstClr>
              </a:solidFill>
            </a:endParaRP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US" sz="1600" dirty="0">
                <a:solidFill>
                  <a:prstClr val="black">
                    <a:lumMod val="75000"/>
                    <a:lumOff val="25000"/>
                  </a:prstClr>
                </a:solidFill>
              </a:rPr>
              <a:t>If it becomes clear that all estate duty payable within the first 12 months after the date of death (if no assessment was issued) or within the prescribed period within the assessment, an interest free extension can be requested under section 10(2) of the Estate Duty Act to obtain an extended period in which the estate duty can be paid. </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r>
              <a:rPr lang="en-GB" sz="1600" dirty="0">
                <a:solidFill>
                  <a:prstClr val="black">
                    <a:lumMod val="75000"/>
                    <a:lumOff val="25000"/>
                  </a:prstClr>
                </a:solidFill>
              </a:rPr>
              <a:t>This application must be made within the timeframes set out in section 10(2) of the Estate Duty Act, it must be in writing and accompanied by a reasonable deposit payment.</a:t>
            </a:r>
          </a:p>
          <a:p>
            <a:pPr marL="285750" marR="0" lvl="0" indent="-285750" algn="just" defTabSz="914378" rtl="0" eaLnBrk="1" fontAlgn="auto" latinLnBrk="0" hangingPunct="1">
              <a:lnSpc>
                <a:spcPct val="130000"/>
              </a:lnSpc>
              <a:spcBef>
                <a:spcPts val="600"/>
              </a:spcBef>
              <a:spcAft>
                <a:spcPts val="600"/>
              </a:spcAft>
              <a:buClrTx/>
              <a:buSzTx/>
              <a:buFont typeface="Arial" panose="020B0604020202020204" pitchFamily="34" charset="0"/>
              <a:buChar char="•"/>
              <a:tabLst/>
              <a:defRPr/>
            </a:pPr>
            <a:endParaRPr lang="en-US" sz="1600" dirty="0">
              <a:solidFill>
                <a:prstClr val="black">
                  <a:lumMod val="75000"/>
                  <a:lumOff val="25000"/>
                </a:prstClr>
              </a:solidFill>
            </a:endParaRPr>
          </a:p>
        </p:txBody>
      </p:sp>
      <p:sp>
        <p:nvSpPr>
          <p:cNvPr id="5" name="Oval 4">
            <a:extLst>
              <a:ext uri="{FF2B5EF4-FFF2-40B4-BE49-F238E27FC236}">
                <a16:creationId xmlns:a16="http://schemas.microsoft.com/office/drawing/2014/main" id="{82A59982-F8E4-2DCD-9679-25F2FE90F347}"/>
              </a:ext>
            </a:extLst>
          </p:cNvPr>
          <p:cNvSpPr/>
          <p:nvPr/>
        </p:nvSpPr>
        <p:spPr>
          <a:xfrm>
            <a:off x="6176968" y="69476"/>
            <a:ext cx="2509454" cy="98670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Chapter 10 of the TA Act and re</a:t>
            </a:r>
            <a:r>
              <a:rPr lang="en-ZA" sz="1600" dirty="0">
                <a:solidFill>
                  <a:prstClr val="white"/>
                </a:solidFill>
                <a:latin typeface="Arial" panose="020B0604020202020204"/>
              </a:rPr>
              <a:t>levant tax Acts</a:t>
            </a:r>
            <a:endPar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86FEBFB6-7A01-523F-DBB4-5DDD358B429F}"/>
              </a:ext>
            </a:extLst>
          </p:cNvPr>
          <p:cNvSpPr/>
          <p:nvPr/>
        </p:nvSpPr>
        <p:spPr>
          <a:xfrm>
            <a:off x="315535" y="81974"/>
            <a:ext cx="2534245" cy="9617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Sections 9C and 10 of the Estate Duty Act</a:t>
            </a:r>
          </a:p>
        </p:txBody>
      </p:sp>
      <p:sp>
        <p:nvSpPr>
          <p:cNvPr id="8" name="Oval 7">
            <a:extLst>
              <a:ext uri="{FF2B5EF4-FFF2-40B4-BE49-F238E27FC236}">
                <a16:creationId xmlns:a16="http://schemas.microsoft.com/office/drawing/2014/main" id="{11C61915-1729-4CEA-B679-650977FFCBB2}"/>
              </a:ext>
            </a:extLst>
          </p:cNvPr>
          <p:cNvSpPr/>
          <p:nvPr/>
        </p:nvSpPr>
        <p:spPr>
          <a:xfrm>
            <a:off x="3045449" y="2875724"/>
            <a:ext cx="2911057" cy="1103068"/>
          </a:xfrm>
          <a:prstGeom prst="ellipse">
            <a:avLst/>
          </a:prstGeom>
          <a:solidFill>
            <a:schemeClr val="accent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Who must pay? </a:t>
            </a:r>
          </a:p>
          <a:p>
            <a:pPr algn="ctr"/>
            <a:r>
              <a:rPr lang="en-GB" sz="1600" b="1" dirty="0"/>
              <a:t>The executor/agent (POA)/beneficiary</a:t>
            </a:r>
          </a:p>
        </p:txBody>
      </p:sp>
    </p:spTree>
    <p:extLst>
      <p:ext uri="{BB962C8B-B14F-4D97-AF65-F5344CB8AC3E}">
        <p14:creationId xmlns:p14="http://schemas.microsoft.com/office/powerpoint/2010/main" val="3638407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483430"/>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Refunds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07436" y="637173"/>
            <a:ext cx="8404763" cy="5281258"/>
          </a:xfrm>
          <a:prstGeom prst="rect">
            <a:avLst/>
          </a:prstGeom>
          <a:solidFill>
            <a:schemeClr val="bg1"/>
          </a:solidFill>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rPr>
              <a:t>All refunds due to the estate must be paid into the estate bank account before the case can be finalised and deregistered.</a:t>
            </a:r>
          </a:p>
          <a:p>
            <a:pPr marR="0" lvl="0" algn="just" defTabSz="914400" rtl="0" eaLnBrk="1" fontAlgn="auto" latinLnBrk="0" hangingPunct="1">
              <a:lnSpc>
                <a:spcPct val="15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R="0" lvl="0" algn="just" defTabSz="914400" rtl="0" eaLnBrk="1" fontAlgn="auto" latinLnBrk="0" hangingPunct="1">
              <a:lnSpc>
                <a:spcPct val="150000"/>
              </a:lnSpc>
              <a:spcBef>
                <a:spcPts val="0"/>
              </a:spcBef>
              <a:spcAft>
                <a:spcPts val="0"/>
              </a:spcAft>
              <a:buClrTx/>
              <a:buSzTx/>
              <a:tabLst/>
              <a:defRPr/>
            </a:pPr>
            <a:endParaRPr lang="en-US" sz="1600" dirty="0">
              <a:solidFill>
                <a:srgbClr val="000000"/>
              </a:solidFill>
              <a:latin typeface="+mj-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rPr>
              <a:t>Refunds in respect of all tax types (excluding estate duty) is refunded through the normal process, however, it will only be paid out if the estate bank account details are verified.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rPr>
              <a:t>Estate duty refunds have its own process. The REV16 must be completed and submitted to the estate duty team.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mn-ea"/>
                <a:cs typeface="+mn-cs"/>
              </a:rPr>
              <a:t>If there is outstanding tax on income tax, the amount can be deducted from the estate duty refund before the difference will be refunded to the estate, subjected to written requests.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p:txBody>
      </p:sp>
      <p:sp>
        <p:nvSpPr>
          <p:cNvPr id="4" name="Oval 3">
            <a:extLst>
              <a:ext uri="{FF2B5EF4-FFF2-40B4-BE49-F238E27FC236}">
                <a16:creationId xmlns:a16="http://schemas.microsoft.com/office/drawing/2014/main" id="{5C53752A-7E8B-D118-E7FB-D557D0091CD7}"/>
              </a:ext>
            </a:extLst>
          </p:cNvPr>
          <p:cNvSpPr/>
          <p:nvPr/>
        </p:nvSpPr>
        <p:spPr>
          <a:xfrm>
            <a:off x="5935417" y="637173"/>
            <a:ext cx="2776782" cy="12005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Chapter 13 of the TA Act and re</a:t>
            </a:r>
            <a:r>
              <a:rPr lang="en-ZA" sz="1600" dirty="0">
                <a:solidFill>
                  <a:prstClr val="white"/>
                </a:solidFill>
                <a:latin typeface="Arial" panose="020B0604020202020204"/>
              </a:rPr>
              <a:t>levant tax Acts</a:t>
            </a:r>
            <a:endPar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AC75FC98-D66B-64CB-0451-96EA9E12DA87}"/>
              </a:ext>
            </a:extLst>
          </p:cNvPr>
          <p:cNvSpPr/>
          <p:nvPr/>
        </p:nvSpPr>
        <p:spPr>
          <a:xfrm>
            <a:off x="431801" y="1162409"/>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Why?</a:t>
            </a:r>
          </a:p>
        </p:txBody>
      </p:sp>
      <p:sp>
        <p:nvSpPr>
          <p:cNvPr id="7" name="Oval 6">
            <a:extLst>
              <a:ext uri="{FF2B5EF4-FFF2-40B4-BE49-F238E27FC236}">
                <a16:creationId xmlns:a16="http://schemas.microsoft.com/office/drawing/2014/main" id="{FC6B458C-0701-60B1-715F-5B7AF6BEF139}"/>
              </a:ext>
            </a:extLst>
          </p:cNvPr>
          <p:cNvSpPr/>
          <p:nvPr/>
        </p:nvSpPr>
        <p:spPr>
          <a:xfrm>
            <a:off x="431800" y="2689805"/>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How?</a:t>
            </a:r>
          </a:p>
        </p:txBody>
      </p:sp>
    </p:spTree>
    <p:extLst>
      <p:ext uri="{BB962C8B-B14F-4D97-AF65-F5344CB8AC3E}">
        <p14:creationId xmlns:p14="http://schemas.microsoft.com/office/powerpoint/2010/main" val="394166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F3340955-543B-C23E-C6E6-5108AF920DA4}"/>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F0E8DFE0-7D61-A9D7-5C47-F71F0A0E4BCD}"/>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Refunds/Update of Banking Details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8" name="TextBox 7">
            <a:extLst>
              <a:ext uri="{FF2B5EF4-FFF2-40B4-BE49-F238E27FC236}">
                <a16:creationId xmlns:a16="http://schemas.microsoft.com/office/drawing/2014/main" id="{34231D79-CFDE-81EE-A680-FB0BED4C5DE5}"/>
              </a:ext>
            </a:extLst>
          </p:cNvPr>
          <p:cNvSpPr txBox="1"/>
          <p:nvPr/>
        </p:nvSpPr>
        <p:spPr>
          <a:xfrm>
            <a:off x="330591" y="370983"/>
            <a:ext cx="8257736" cy="5778057"/>
          </a:xfrm>
          <a:prstGeom prst="rect">
            <a:avLst/>
          </a:prstGeom>
          <a:noFill/>
        </p:spPr>
        <p:txBody>
          <a:bodyPr wrap="square">
            <a:spAutoFit/>
          </a:bodyPr>
          <a:lstStyle/>
          <a:p>
            <a:pPr marL="285750" indent="-285750" algn="just">
              <a:lnSpc>
                <a:spcPct val="130000"/>
              </a:lnSpc>
              <a:spcAft>
                <a:spcPts val="600"/>
              </a:spcAft>
              <a:buFont typeface="Arial" panose="020B0604020202020204" pitchFamily="34" charset="0"/>
              <a:buChar char="•"/>
            </a:pPr>
            <a:r>
              <a:rPr lang="en-GB" sz="1500" dirty="0">
                <a:latin typeface="+mj-lt"/>
              </a:rPr>
              <a:t>The bank details of the deceased person must be updated with the bank details of the Estate Late account which will be subject to an account verification process. The same banking details will be relevant if a second registration in respect of the deceased estate for the period after the date of death is applicable.</a:t>
            </a:r>
          </a:p>
          <a:p>
            <a:pPr marL="285750" indent="-285750" algn="just">
              <a:lnSpc>
                <a:spcPct val="130000"/>
              </a:lnSpc>
              <a:spcAft>
                <a:spcPts val="600"/>
              </a:spcAft>
              <a:buFont typeface="Arial" panose="020B0604020202020204" pitchFamily="34" charset="0"/>
              <a:buChar char="•"/>
            </a:pPr>
            <a:r>
              <a:rPr lang="en-GB" sz="1500" dirty="0">
                <a:latin typeface="+mj-lt"/>
              </a:rPr>
              <a:t>Change of banking details for a deceased taxpayer can only be made once classified as a “deceased estate” by SARS. Executors are advised to wait for a letter from SARS confirming the status change before trying to change the banking details.</a:t>
            </a:r>
          </a:p>
          <a:p>
            <a:pPr marL="285750" indent="-285750" algn="just">
              <a:lnSpc>
                <a:spcPct val="130000"/>
              </a:lnSpc>
              <a:spcAft>
                <a:spcPts val="600"/>
              </a:spcAft>
              <a:buFont typeface="Arial" panose="020B0604020202020204" pitchFamily="34" charset="0"/>
              <a:buChar char="•"/>
            </a:pPr>
            <a:r>
              <a:rPr lang="en-GB" sz="1500" dirty="0">
                <a:latin typeface="+mj-lt"/>
              </a:rPr>
              <a:t>A refund will only be paid out if there is a valid Estate Late bank account.</a:t>
            </a:r>
          </a:p>
          <a:p>
            <a:pPr marL="285750" indent="-285750" algn="just">
              <a:lnSpc>
                <a:spcPct val="130000"/>
              </a:lnSpc>
              <a:spcAft>
                <a:spcPts val="600"/>
              </a:spcAft>
              <a:buFont typeface="Arial" panose="020B0604020202020204" pitchFamily="34" charset="0"/>
              <a:buChar char="•"/>
            </a:pPr>
            <a:endParaRPr lang="en-GB" sz="1500" dirty="0">
              <a:latin typeface="+mj-lt"/>
            </a:endParaRPr>
          </a:p>
          <a:p>
            <a:pPr marL="285750" indent="-285750" algn="just">
              <a:lnSpc>
                <a:spcPct val="130000"/>
              </a:lnSpc>
              <a:spcAft>
                <a:spcPts val="600"/>
              </a:spcAft>
              <a:buFont typeface="Arial" panose="020B0604020202020204" pitchFamily="34" charset="0"/>
              <a:buChar char="•"/>
            </a:pPr>
            <a:endParaRPr lang="en-GB" sz="1500" dirty="0">
              <a:latin typeface="+mj-lt"/>
            </a:endParaRPr>
          </a:p>
          <a:p>
            <a:pPr algn="just">
              <a:lnSpc>
                <a:spcPct val="130000"/>
              </a:lnSpc>
              <a:spcAft>
                <a:spcPts val="600"/>
              </a:spcAft>
            </a:pPr>
            <a:endParaRPr lang="en-GB" sz="1500" dirty="0">
              <a:latin typeface="+mj-lt"/>
            </a:endParaRPr>
          </a:p>
          <a:p>
            <a:pPr marL="285750" indent="-285750" algn="just">
              <a:lnSpc>
                <a:spcPct val="130000"/>
              </a:lnSpc>
              <a:spcAft>
                <a:spcPts val="600"/>
              </a:spcAft>
              <a:buFont typeface="Arial" panose="020B0604020202020204" pitchFamily="34" charset="0"/>
              <a:buChar char="•"/>
            </a:pPr>
            <a:endParaRPr lang="en-GB" sz="1500" dirty="0">
              <a:latin typeface="+mj-lt"/>
            </a:endParaRPr>
          </a:p>
          <a:p>
            <a:pPr marL="285750" indent="-285750" algn="just">
              <a:lnSpc>
                <a:spcPct val="130000"/>
              </a:lnSpc>
              <a:spcAft>
                <a:spcPts val="600"/>
              </a:spcAft>
              <a:buFont typeface="Arial" panose="020B0604020202020204" pitchFamily="34" charset="0"/>
              <a:buChar char="•"/>
            </a:pPr>
            <a:r>
              <a:rPr lang="en-GB" sz="1500" dirty="0">
                <a:latin typeface="+mj-lt"/>
              </a:rPr>
              <a:t>Where more than one executor has been appointed by the Master and one executor has been nominated by the co-executor/s to represent the taxpayer, a completed and signed SARS Power of Attorney (POA) form is acceptable. The executor must submit SARS POA form together with the listed documents before the update can be made.</a:t>
            </a:r>
          </a:p>
          <a:p>
            <a:pPr marL="285750" indent="-285750" algn="just">
              <a:lnSpc>
                <a:spcPct val="130000"/>
              </a:lnSpc>
              <a:spcAft>
                <a:spcPts val="600"/>
              </a:spcAft>
              <a:buFont typeface="Arial" panose="020B0604020202020204" pitchFamily="34" charset="0"/>
              <a:buChar char="•"/>
            </a:pPr>
            <a:r>
              <a:rPr lang="en-GB" sz="1500" dirty="0">
                <a:latin typeface="+mj-lt"/>
              </a:rPr>
              <a:t>The banking details can also be amended by completing the RAV01 on </a:t>
            </a:r>
            <a:r>
              <a:rPr lang="en-GB" sz="1500" dirty="0" err="1">
                <a:latin typeface="+mj-lt"/>
              </a:rPr>
              <a:t>eFiling</a:t>
            </a:r>
            <a:r>
              <a:rPr lang="en-GB" sz="1500" dirty="0">
                <a:latin typeface="+mj-lt"/>
              </a:rPr>
              <a:t>. </a:t>
            </a:r>
            <a:endParaRPr lang="en-ZA" sz="1500" dirty="0">
              <a:latin typeface="+mj-lt"/>
            </a:endParaRPr>
          </a:p>
        </p:txBody>
      </p:sp>
      <p:sp>
        <p:nvSpPr>
          <p:cNvPr id="9" name="Oval 8">
            <a:extLst>
              <a:ext uri="{FF2B5EF4-FFF2-40B4-BE49-F238E27FC236}">
                <a16:creationId xmlns:a16="http://schemas.microsoft.com/office/drawing/2014/main" id="{905906E7-AE0D-2F38-4124-1A47D83E48A3}"/>
              </a:ext>
            </a:extLst>
          </p:cNvPr>
          <p:cNvSpPr/>
          <p:nvPr/>
        </p:nvSpPr>
        <p:spPr>
          <a:xfrm>
            <a:off x="2122784" y="3185979"/>
            <a:ext cx="4391993" cy="1172360"/>
          </a:xfrm>
          <a:prstGeom prst="ellipse">
            <a:avLst/>
          </a:prstGeom>
          <a:solidFill>
            <a:schemeClr val="accent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Who must request the update of the bank details? </a:t>
            </a:r>
          </a:p>
          <a:p>
            <a:pPr algn="ctr"/>
            <a:r>
              <a:rPr lang="en-GB" b="1" dirty="0"/>
              <a:t>The executor</a:t>
            </a:r>
          </a:p>
        </p:txBody>
      </p:sp>
    </p:spTree>
    <p:extLst>
      <p:ext uri="{BB962C8B-B14F-4D97-AF65-F5344CB8AC3E}">
        <p14:creationId xmlns:p14="http://schemas.microsoft.com/office/powerpoint/2010/main" val="76674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BB2E46D6-8501-F820-DF09-22757A96513B}"/>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FA1CE21D-FD58-BED1-C15A-5E1FA2DB0C76}"/>
              </a:ext>
            </a:extLst>
          </p:cNvPr>
          <p:cNvSpPr txBox="1">
            <a:spLocks/>
          </p:cNvSpPr>
          <p:nvPr/>
        </p:nvSpPr>
        <p:spPr>
          <a:xfrm>
            <a:off x="0" y="-21792"/>
            <a:ext cx="9144000" cy="42128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Refunds/Update of Banking Details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8" name="TextBox 7">
            <a:extLst>
              <a:ext uri="{FF2B5EF4-FFF2-40B4-BE49-F238E27FC236}">
                <a16:creationId xmlns:a16="http://schemas.microsoft.com/office/drawing/2014/main" id="{8BC05801-5F72-9323-E42E-A5799D6E537C}"/>
              </a:ext>
            </a:extLst>
          </p:cNvPr>
          <p:cNvSpPr txBox="1"/>
          <p:nvPr/>
        </p:nvSpPr>
        <p:spPr>
          <a:xfrm>
            <a:off x="443132" y="537856"/>
            <a:ext cx="8257736" cy="3721532"/>
          </a:xfrm>
          <a:prstGeom prst="rect">
            <a:avLst/>
          </a:prstGeom>
          <a:noFill/>
        </p:spPr>
        <p:txBody>
          <a:bodyPr wrap="square">
            <a:spAutoFit/>
          </a:bodyPr>
          <a:lstStyle/>
          <a:p>
            <a:pPr marL="285750" indent="-285750" algn="just">
              <a:lnSpc>
                <a:spcPct val="130000"/>
              </a:lnSpc>
              <a:spcAft>
                <a:spcPts val="600"/>
              </a:spcAft>
              <a:buFont typeface="Arial" panose="020B0604020202020204" pitchFamily="34" charset="0"/>
              <a:buChar char="•"/>
            </a:pPr>
            <a:r>
              <a:rPr lang="en-GB" sz="1600" dirty="0">
                <a:latin typeface="+mj-lt"/>
              </a:rPr>
              <a:t>If a letter is received from SARS to verify the banking details:</a:t>
            </a:r>
          </a:p>
          <a:p>
            <a:pPr marL="285750" indent="-285750" algn="just">
              <a:lnSpc>
                <a:spcPct val="130000"/>
              </a:lnSpc>
              <a:spcAft>
                <a:spcPts val="600"/>
              </a:spcAft>
              <a:buFont typeface="Arial" panose="020B0604020202020204" pitchFamily="34" charset="0"/>
              <a:buChar char="•"/>
            </a:pPr>
            <a:r>
              <a:rPr lang="en-GB" sz="1600" dirty="0">
                <a:latin typeface="+mj-lt"/>
              </a:rPr>
              <a:t>The requestor submitting the supporting documents electronically, must  provide  an  image  of  himself/herself  holding  their  proof  of identity, as well as a written note containing the case number and the date on which the documents are uploaded to SARS. It is important that the requestor’s face, proof of identity and the note are clearly visible in the same picture.</a:t>
            </a:r>
          </a:p>
          <a:p>
            <a:pPr marL="285750" indent="-285750" algn="just">
              <a:lnSpc>
                <a:spcPct val="130000"/>
              </a:lnSpc>
              <a:spcAft>
                <a:spcPts val="600"/>
              </a:spcAft>
              <a:buFont typeface="Arial" panose="020B0604020202020204" pitchFamily="34" charset="0"/>
              <a:buChar char="•"/>
            </a:pPr>
            <a:endParaRPr lang="en-GB" sz="1600" dirty="0">
              <a:latin typeface="+mj-lt"/>
            </a:endParaRPr>
          </a:p>
          <a:p>
            <a:pPr marL="285750" indent="-285750" algn="just">
              <a:lnSpc>
                <a:spcPct val="130000"/>
              </a:lnSpc>
              <a:spcAft>
                <a:spcPts val="600"/>
              </a:spcAft>
              <a:buFont typeface="Arial" panose="020B0604020202020204" pitchFamily="34" charset="0"/>
              <a:buChar char="•"/>
            </a:pPr>
            <a:endParaRPr lang="en-GB" sz="1600" dirty="0">
              <a:latin typeface="+mj-lt"/>
            </a:endParaRPr>
          </a:p>
          <a:p>
            <a:pPr algn="just">
              <a:lnSpc>
                <a:spcPct val="130000"/>
              </a:lnSpc>
              <a:spcAft>
                <a:spcPts val="600"/>
              </a:spcAft>
            </a:pPr>
            <a:endParaRPr lang="en-GB" sz="1600" dirty="0">
              <a:latin typeface="+mj-lt"/>
            </a:endParaRPr>
          </a:p>
          <a:p>
            <a:pPr marL="285750" indent="-285750" algn="just">
              <a:lnSpc>
                <a:spcPct val="130000"/>
              </a:lnSpc>
              <a:spcAft>
                <a:spcPts val="600"/>
              </a:spcAft>
              <a:buFont typeface="Arial" panose="020B0604020202020204" pitchFamily="34" charset="0"/>
              <a:buChar char="•"/>
            </a:pPr>
            <a:endParaRPr lang="en-GB" sz="1600" dirty="0">
              <a:latin typeface="+mj-lt"/>
            </a:endParaRPr>
          </a:p>
        </p:txBody>
      </p:sp>
      <p:pic>
        <p:nvPicPr>
          <p:cNvPr id="2" name="object 3">
            <a:extLst>
              <a:ext uri="{FF2B5EF4-FFF2-40B4-BE49-F238E27FC236}">
                <a16:creationId xmlns:a16="http://schemas.microsoft.com/office/drawing/2014/main" id="{96F5FDA0-2DCC-5C7D-276B-6FCC03F11748}"/>
              </a:ext>
            </a:extLst>
          </p:cNvPr>
          <p:cNvPicPr/>
          <p:nvPr/>
        </p:nvPicPr>
        <p:blipFill>
          <a:blip r:embed="rId3" cstate="print"/>
          <a:stretch>
            <a:fillRect/>
          </a:stretch>
        </p:blipFill>
        <p:spPr>
          <a:xfrm>
            <a:off x="2180493" y="2724866"/>
            <a:ext cx="4488648" cy="3345766"/>
          </a:xfrm>
          <a:prstGeom prst="rect">
            <a:avLst/>
          </a:prstGeom>
        </p:spPr>
      </p:pic>
    </p:spTree>
    <p:extLst>
      <p:ext uri="{BB962C8B-B14F-4D97-AF65-F5344CB8AC3E}">
        <p14:creationId xmlns:p14="http://schemas.microsoft.com/office/powerpoint/2010/main" val="290789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767918"/>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
        <p:nvSpPr>
          <p:cNvPr id="5" name="Title 1">
            <a:extLst>
              <a:ext uri="{FF2B5EF4-FFF2-40B4-BE49-F238E27FC236}">
                <a16:creationId xmlns:a16="http://schemas.microsoft.com/office/drawing/2014/main" id="{E6605E8E-E50A-42E6-8B21-4C6535495BA9}"/>
              </a:ext>
            </a:extLst>
          </p:cNvPr>
          <p:cNvSpPr>
            <a:spLocks noGrp="1"/>
          </p:cNvSpPr>
          <p:nvPr>
            <p:ph type="title"/>
          </p:nvPr>
        </p:nvSpPr>
        <p:spPr>
          <a:xfrm>
            <a:off x="1478072" y="2705404"/>
            <a:ext cx="6973470" cy="723596"/>
          </a:xfrm>
        </p:spPr>
        <p:txBody>
          <a:bodyPr>
            <a:normAutofit fontScale="90000"/>
          </a:bodyPr>
          <a:lstStyle/>
          <a:p>
            <a:r>
              <a:rPr lang="en-ZA" sz="4000" dirty="0"/>
              <a:t>Finalising deceased estate</a:t>
            </a:r>
          </a:p>
        </p:txBody>
      </p:sp>
    </p:spTree>
    <p:extLst>
      <p:ext uri="{BB962C8B-B14F-4D97-AF65-F5344CB8AC3E}">
        <p14:creationId xmlns:p14="http://schemas.microsoft.com/office/powerpoint/2010/main" val="430283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1" y="-21791"/>
            <a:ext cx="9144000" cy="439042"/>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ZA" sz="2800" b="1" i="0" u="none" strike="noStrike" kern="1200" cap="none" spc="0" normalizeH="0" baseline="0" noProof="0" dirty="0">
                <a:ln>
                  <a:noFill/>
                </a:ln>
                <a:solidFill>
                  <a:prstClr val="white"/>
                </a:solidFill>
                <a:effectLst/>
                <a:uLnTx/>
                <a:uFillTx/>
                <a:latin typeface="+mn-lt"/>
                <a:ea typeface="+mj-ea"/>
                <a:cs typeface="+mj-cs"/>
              </a:rPr>
              <a:t>Deceased Estate Compliance Letters</a:t>
            </a: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273161" y="551634"/>
            <a:ext cx="8597678" cy="5485755"/>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b="1" dirty="0">
              <a:solidFill>
                <a:srgbClr val="000000"/>
              </a:solidFill>
              <a:latin typeface="+mj-lt"/>
            </a:endParaRPr>
          </a:p>
          <a:p>
            <a:pPr marL="0" marR="0" lvl="0" indent="0" algn="just" defTabSz="914400" rtl="0" eaLnBrk="1" fontAlgn="auto" latinLnBrk="0" hangingPunct="1">
              <a:lnSpc>
                <a:spcPct val="150000"/>
              </a:lnSpc>
              <a:spcBef>
                <a:spcPts val="0"/>
              </a:spcBef>
              <a:spcAft>
                <a:spcPts val="1200"/>
              </a:spcAft>
              <a:buClrTx/>
              <a:buSzTx/>
              <a:buFontTx/>
              <a:buNone/>
              <a:tabLst/>
              <a:defRPr/>
            </a:pPr>
            <a:endParaRPr lang="en-US" sz="2000" b="1" dirty="0">
              <a:solidFill>
                <a:srgbClr val="000000"/>
              </a:solidFill>
              <a:latin typeface="+mj-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mj-lt"/>
              </a:rPr>
              <a:t>Once all tax returns are submitted, assessments are issued, liabilities are paid and refunds are refunded, the Deceased Estate Compliance letter (DEC letter) can be issued. This is the last step in the process that takes place when the case is finalised.</a:t>
            </a:r>
          </a:p>
          <a:p>
            <a:pPr marR="0" lvl="0" algn="just" defTabSz="914400" rtl="0" eaLnBrk="1" fontAlgn="auto" latinLnBrk="0" hangingPunct="1">
              <a:lnSpc>
                <a:spcPct val="150000"/>
              </a:lnSpc>
              <a:spcBef>
                <a:spcPts val="0"/>
              </a:spcBef>
              <a:spcAft>
                <a:spcPts val="0"/>
              </a:spcAft>
              <a:buClrTx/>
              <a:buSzTx/>
              <a:tabLst/>
              <a:defRPr/>
            </a:pPr>
            <a:endParaRPr lang="en-US" sz="1600" dirty="0">
              <a:solidFill>
                <a:srgbClr val="000000"/>
              </a:solidFill>
              <a:latin typeface="+mj-lt"/>
            </a:endParaRPr>
          </a:p>
          <a:p>
            <a:pPr marR="0" lvl="0" algn="just" defTabSz="914400" rtl="0" eaLnBrk="1" fontAlgn="auto" latinLnBrk="0" hangingPunct="1">
              <a:lnSpc>
                <a:spcPct val="150000"/>
              </a:lnSpc>
              <a:spcBef>
                <a:spcPts val="0"/>
              </a:spcBef>
              <a:spcAft>
                <a:spcPts val="0"/>
              </a:spcAft>
              <a:buClrTx/>
              <a:buSzTx/>
              <a:tabLst/>
              <a:defRPr/>
            </a:pPr>
            <a:endParaRPr lang="en-US" sz="1600" dirty="0">
              <a:solidFill>
                <a:srgbClr val="000000"/>
              </a:solidFill>
              <a:latin typeface="+mj-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mj-lt"/>
              </a:rPr>
              <a:t>Currently, the DEC letter is requested via one of the SARS email addresses (see slide 36 below).</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mj-lt"/>
              </a:rPr>
              <a:t>The DEC letter cannot be requested when a case is reported.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mj-lt"/>
              </a:rPr>
              <a:t>Once the DEC is issued, the Master can approve the estate for distribution.</a:t>
            </a:r>
          </a:p>
          <a:p>
            <a:pPr marR="0" lvl="0" algn="just" defTabSz="914400" rtl="0" eaLnBrk="1" fontAlgn="auto" latinLnBrk="0" hangingPunct="1">
              <a:lnSpc>
                <a:spcPct val="150000"/>
              </a:lnSpc>
              <a:spcBef>
                <a:spcPts val="0"/>
              </a:spcBef>
              <a:spcAft>
                <a:spcPts val="0"/>
              </a:spcAft>
              <a:buClrTx/>
              <a:buSzTx/>
              <a:tabLst/>
              <a:defRPr/>
            </a:pPr>
            <a:endParaRPr lang="en-US" sz="1600" dirty="0">
              <a:solidFill>
                <a:srgbClr val="000000"/>
              </a:solidFill>
              <a:latin typeface="+mj-lt"/>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mj-lt"/>
            </a:endParaRPr>
          </a:p>
        </p:txBody>
      </p:sp>
      <p:sp>
        <p:nvSpPr>
          <p:cNvPr id="5" name="Oval 4">
            <a:extLst>
              <a:ext uri="{FF2B5EF4-FFF2-40B4-BE49-F238E27FC236}">
                <a16:creationId xmlns:a16="http://schemas.microsoft.com/office/drawing/2014/main" id="{01E3D3BE-2094-BB1D-8B57-A9312A1A8F13}"/>
              </a:ext>
            </a:extLst>
          </p:cNvPr>
          <p:cNvSpPr/>
          <p:nvPr/>
        </p:nvSpPr>
        <p:spPr>
          <a:xfrm>
            <a:off x="6780628" y="563421"/>
            <a:ext cx="2090211" cy="9372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Arial" panose="020B0604020202020204"/>
                <a:ea typeface="+mn-ea"/>
                <a:cs typeface="+mn-cs"/>
              </a:rPr>
              <a:t>Section 17 of the Estate Duty Act</a:t>
            </a:r>
          </a:p>
        </p:txBody>
      </p:sp>
      <p:sp>
        <p:nvSpPr>
          <p:cNvPr id="8" name="Oval 7">
            <a:extLst>
              <a:ext uri="{FF2B5EF4-FFF2-40B4-BE49-F238E27FC236}">
                <a16:creationId xmlns:a16="http://schemas.microsoft.com/office/drawing/2014/main" id="{8E15618D-8816-4FAB-F30C-87119948D7A8}"/>
              </a:ext>
            </a:extLst>
          </p:cNvPr>
          <p:cNvSpPr/>
          <p:nvPr/>
        </p:nvSpPr>
        <p:spPr>
          <a:xfrm>
            <a:off x="341993" y="1049982"/>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When?</a:t>
            </a:r>
          </a:p>
        </p:txBody>
      </p:sp>
      <p:sp>
        <p:nvSpPr>
          <p:cNvPr id="9" name="Oval 8">
            <a:extLst>
              <a:ext uri="{FF2B5EF4-FFF2-40B4-BE49-F238E27FC236}">
                <a16:creationId xmlns:a16="http://schemas.microsoft.com/office/drawing/2014/main" id="{C6D2B7BD-8E44-8BB5-B740-51AEEAF53F24}"/>
              </a:ext>
            </a:extLst>
          </p:cNvPr>
          <p:cNvSpPr/>
          <p:nvPr/>
        </p:nvSpPr>
        <p:spPr>
          <a:xfrm>
            <a:off x="341993" y="2890417"/>
            <a:ext cx="1753849" cy="45066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ZA" sz="2400" b="1" dirty="0"/>
              <a:t>How?</a:t>
            </a:r>
          </a:p>
        </p:txBody>
      </p:sp>
      <p:sp>
        <p:nvSpPr>
          <p:cNvPr id="10" name="Oval 9">
            <a:extLst>
              <a:ext uri="{FF2B5EF4-FFF2-40B4-BE49-F238E27FC236}">
                <a16:creationId xmlns:a16="http://schemas.microsoft.com/office/drawing/2014/main" id="{105340A5-2969-B8B3-96A4-EDA9248D3CC2}"/>
              </a:ext>
            </a:extLst>
          </p:cNvPr>
          <p:cNvSpPr/>
          <p:nvPr/>
        </p:nvSpPr>
        <p:spPr>
          <a:xfrm>
            <a:off x="6283472" y="4196218"/>
            <a:ext cx="688931" cy="43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a:ea typeface="+mn-ea"/>
                <a:cs typeface="+mn-cs"/>
              </a:rPr>
              <a:t>NB</a:t>
            </a:r>
          </a:p>
        </p:txBody>
      </p:sp>
    </p:spTree>
    <p:extLst>
      <p:ext uri="{BB962C8B-B14F-4D97-AF65-F5344CB8AC3E}">
        <p14:creationId xmlns:p14="http://schemas.microsoft.com/office/powerpoint/2010/main" val="1533032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01185"/>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ZA" sz="3000" b="1" i="0" u="none" strike="noStrike" kern="1200" cap="none" spc="0" normalizeH="0" baseline="0" noProof="0" dirty="0">
                <a:ln>
                  <a:noFill/>
                </a:ln>
                <a:solidFill>
                  <a:prstClr val="white"/>
                </a:solidFill>
                <a:effectLst/>
                <a:uLnTx/>
                <a:uFillTx/>
                <a:latin typeface="+mn-lt"/>
                <a:ea typeface="+mj-ea"/>
                <a:cs typeface="+mj-cs"/>
              </a:rPr>
              <a:t>Deceased Estate Compliance Letters</a:t>
            </a:r>
          </a:p>
        </p:txBody>
      </p:sp>
      <p:sp>
        <p:nvSpPr>
          <p:cNvPr id="5" name="Text Placeholder 4">
            <a:extLst>
              <a:ext uri="{FF2B5EF4-FFF2-40B4-BE49-F238E27FC236}">
                <a16:creationId xmlns:a16="http://schemas.microsoft.com/office/drawing/2014/main" id="{8033CAEF-4E92-9FFB-1F92-3A4F09A6E912}"/>
              </a:ext>
            </a:extLst>
          </p:cNvPr>
          <p:cNvSpPr>
            <a:spLocks noGrp="1"/>
          </p:cNvSpPr>
          <p:nvPr>
            <p:ph type="body" idx="1"/>
          </p:nvPr>
        </p:nvSpPr>
        <p:spPr>
          <a:xfrm>
            <a:off x="355106" y="648247"/>
            <a:ext cx="8442665" cy="5033462"/>
          </a:xfrm>
        </p:spPr>
        <p:txBody>
          <a:bodyPr/>
          <a:lstStyle/>
          <a:p>
            <a:pPr marL="0" marR="0" lvl="0" indent="0" algn="just" defTabSz="914400" rtl="0" eaLnBrk="1" fontAlgn="auto" latinLnBrk="0" hangingPunct="1">
              <a:lnSpc>
                <a:spcPct val="150000"/>
              </a:lnSpc>
              <a:spcBef>
                <a:spcPts val="0"/>
              </a:spcBef>
              <a:spcAft>
                <a:spcPts val="0"/>
              </a:spcAft>
              <a:buClrTx/>
              <a:buSzTx/>
              <a:buNone/>
              <a:tabLst/>
              <a:defRPr/>
            </a:pPr>
            <a:endParaRPr lang="en-US" sz="1400" dirty="0">
              <a:solidFill>
                <a:srgbClr val="333333"/>
              </a:solidFill>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US" sz="1400" b="0" i="0" dirty="0">
              <a:solidFill>
                <a:srgbClr val="333333"/>
              </a:solidFill>
              <a:effectLst/>
              <a:latin typeface="+mj-lt"/>
            </a:endParaRPr>
          </a:p>
          <a:p>
            <a:pPr marL="0" marR="0" lvl="0" indent="0" algn="just" defTabSz="914400" rtl="0" eaLnBrk="1" fontAlgn="auto" latinLnBrk="0" hangingPunct="1">
              <a:lnSpc>
                <a:spcPct val="150000"/>
              </a:lnSpc>
              <a:spcBef>
                <a:spcPts val="0"/>
              </a:spcBef>
              <a:spcAft>
                <a:spcPts val="0"/>
              </a:spcAft>
              <a:buClrTx/>
              <a:buSzTx/>
              <a:buNone/>
              <a:tabLst/>
              <a:defRPr/>
            </a:pPr>
            <a:endParaRPr lang="en-ZA" sz="1400" b="0" i="0" dirty="0">
              <a:solidFill>
                <a:srgbClr val="333333"/>
              </a:solidFill>
              <a:effectLst/>
              <a:latin typeface="+mj-lt"/>
            </a:endParaRPr>
          </a:p>
        </p:txBody>
      </p:sp>
      <p:sp>
        <p:nvSpPr>
          <p:cNvPr id="2" name="TextBox 1">
            <a:extLst>
              <a:ext uri="{FF2B5EF4-FFF2-40B4-BE49-F238E27FC236}">
                <a16:creationId xmlns:a16="http://schemas.microsoft.com/office/drawing/2014/main" id="{5441DEDB-0737-BFFA-7FEA-8B70AF959B62}"/>
              </a:ext>
            </a:extLst>
          </p:cNvPr>
          <p:cNvSpPr txBox="1"/>
          <p:nvPr/>
        </p:nvSpPr>
        <p:spPr>
          <a:xfrm>
            <a:off x="346229" y="831433"/>
            <a:ext cx="5080557" cy="1831784"/>
          </a:xfrm>
          <a:prstGeom prst="rect">
            <a:avLst/>
          </a:prstGeom>
          <a:noFill/>
        </p:spPr>
        <p:txBody>
          <a:bodyPr wrap="square">
            <a:spAutoFit/>
          </a:bodyPr>
          <a:lstStyle/>
          <a:p>
            <a:pPr marL="0" marR="0" lvl="0" indent="0" algn="just" defTabSz="914378" rtl="0" eaLnBrk="1" fontAlgn="auto" latinLnBrk="0" hangingPunct="1">
              <a:lnSpc>
                <a:spcPct val="150000"/>
              </a:lnSpc>
              <a:spcBef>
                <a:spcPts val="600"/>
              </a:spcBef>
              <a:spcAft>
                <a:spcPts val="600"/>
              </a:spcAft>
              <a:buClrTx/>
              <a:buSzTx/>
              <a:buFontTx/>
              <a:buNone/>
              <a:tabLst/>
              <a:defRPr/>
            </a:pPr>
            <a:r>
              <a:rPr lang="en-ZA" sz="1600" b="1" dirty="0">
                <a:solidFill>
                  <a:prstClr val="black"/>
                </a:solidFill>
                <a:latin typeface="Arial" charset="0"/>
              </a:rPr>
              <a:t>Channels to request DEC letters:</a:t>
            </a:r>
            <a:endParaRPr kumimoji="0" lang="en-ZA" sz="1600" b="1" i="0" u="none" strike="noStrike" kern="1200" cap="none" spc="0" normalizeH="0" baseline="0" noProof="0" dirty="0">
              <a:ln>
                <a:noFill/>
              </a:ln>
              <a:solidFill>
                <a:prstClr val="black"/>
              </a:solidFill>
              <a:effectLst/>
              <a:uLnTx/>
              <a:uFillTx/>
              <a:latin typeface="Arial" charset="0"/>
              <a:ea typeface="+mn-ea"/>
              <a:cs typeface="+mn-cs"/>
            </a:endParaRPr>
          </a:p>
          <a:p>
            <a:pPr marL="285743" marR="0" lvl="0" indent="-359991" algn="just" defTabSz="914378"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charset="0"/>
                <a:ea typeface="+mn-ea"/>
                <a:cs typeface="+mn-cs"/>
              </a:rPr>
              <a:t>For Tax Practitioners: </a:t>
            </a:r>
            <a:r>
              <a:rPr kumimoji="0" lang="en-ZA" sz="1600" b="0" i="0" u="sng" strike="noStrike" kern="1200" cap="none" spc="0" normalizeH="0" baseline="0" noProof="0" dirty="0">
                <a:ln>
                  <a:noFill/>
                </a:ln>
                <a:solidFill>
                  <a:prstClr val="black"/>
                </a:solidFill>
                <a:effectLst/>
                <a:uLnTx/>
                <a:uFillTx/>
                <a:latin typeface="Arial" charset="0"/>
                <a:ea typeface="+mn-ea"/>
                <a:cs typeface="+mn-cs"/>
                <a:hlinkClick r:id="rId3"/>
              </a:rPr>
              <a:t>pcc@sars.gov.za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pPr marL="285743" marR="0" lvl="0" indent="-359991" algn="just" defTabSz="914378"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charset="0"/>
                <a:ea typeface="+mn-ea"/>
                <a:cs typeface="+mn-cs"/>
              </a:rPr>
              <a:t>For Taxpayers: </a:t>
            </a:r>
            <a:r>
              <a:rPr kumimoji="0" lang="en-ZA" sz="1600" b="0" i="0" u="sng" strike="noStrike" kern="1200" cap="none" spc="0" normalizeH="0" baseline="0" noProof="0" dirty="0">
                <a:ln>
                  <a:noFill/>
                </a:ln>
                <a:solidFill>
                  <a:prstClr val="black"/>
                </a:solidFill>
                <a:effectLst/>
                <a:uLnTx/>
                <a:uFillTx/>
                <a:latin typeface="Arial" charset="0"/>
                <a:ea typeface="+mn-ea"/>
                <a:cs typeface="+mn-cs"/>
                <a:hlinkClick r:id="rId4"/>
              </a:rPr>
              <a:t>contactus@sars.gov.za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pPr marL="285743" marR="0" lvl="0" indent="-359991" algn="just" defTabSz="914378"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charset="0"/>
                <a:ea typeface="+mn-ea"/>
                <a:cs typeface="+mn-cs"/>
              </a:rPr>
              <a:t>Estate Duty Mailbox: </a:t>
            </a:r>
            <a:r>
              <a:rPr kumimoji="0" lang="en-ZA" sz="1600" b="0" i="0" u="none" strike="noStrike" kern="1200" cap="none" spc="0" normalizeH="0" baseline="0" noProof="0" dirty="0">
                <a:ln>
                  <a:noFill/>
                </a:ln>
                <a:solidFill>
                  <a:prstClr val="black"/>
                </a:solidFill>
                <a:effectLst/>
                <a:uLnTx/>
                <a:uFillTx/>
                <a:latin typeface="Arial" charset="0"/>
                <a:ea typeface="+mn-ea"/>
                <a:cs typeface="+mn-cs"/>
                <a:hlinkClick r:id="rId5"/>
              </a:rPr>
              <a:t>estateduty@sars.gov.za</a:t>
            </a:r>
            <a:r>
              <a:rPr kumimoji="0" lang="en-ZA" sz="1600" b="0" i="0" u="none" strike="noStrike" kern="1200" cap="none" spc="0" normalizeH="0" baseline="0" noProof="0" dirty="0">
                <a:ln>
                  <a:noFill/>
                </a:ln>
                <a:solidFill>
                  <a:prstClr val="black"/>
                </a:solidFill>
                <a:effectLst/>
                <a:uLnTx/>
                <a:uFillTx/>
                <a:latin typeface="Arial" charset="0"/>
                <a:ea typeface="+mn-ea"/>
                <a:cs typeface="+mn-cs"/>
              </a:rPr>
              <a:t> </a:t>
            </a:r>
          </a:p>
        </p:txBody>
      </p:sp>
      <p:sp>
        <p:nvSpPr>
          <p:cNvPr id="4" name="Oval 3">
            <a:extLst>
              <a:ext uri="{FF2B5EF4-FFF2-40B4-BE49-F238E27FC236}">
                <a16:creationId xmlns:a16="http://schemas.microsoft.com/office/drawing/2014/main" id="{5AD2E3E1-3A33-480A-55E0-08197C86D551}"/>
              </a:ext>
            </a:extLst>
          </p:cNvPr>
          <p:cNvSpPr/>
          <p:nvPr/>
        </p:nvSpPr>
        <p:spPr>
          <a:xfrm>
            <a:off x="5435663" y="992936"/>
            <a:ext cx="2116393" cy="1360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21 business days turnaround time</a:t>
            </a:r>
          </a:p>
        </p:txBody>
      </p:sp>
      <p:sp>
        <p:nvSpPr>
          <p:cNvPr id="6" name="Oval 5">
            <a:extLst>
              <a:ext uri="{FF2B5EF4-FFF2-40B4-BE49-F238E27FC236}">
                <a16:creationId xmlns:a16="http://schemas.microsoft.com/office/drawing/2014/main" id="{E9BB819C-206A-805A-A173-E85AF34A7FF1}"/>
              </a:ext>
            </a:extLst>
          </p:cNvPr>
          <p:cNvSpPr/>
          <p:nvPr/>
        </p:nvSpPr>
        <p:spPr>
          <a:xfrm>
            <a:off x="2183741" y="3004389"/>
            <a:ext cx="3818387" cy="14655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Who can request the DEC letter form SARS? </a:t>
            </a:r>
          </a:p>
          <a:p>
            <a:pPr algn="ctr"/>
            <a:r>
              <a:rPr lang="en-GB" b="1" dirty="0"/>
              <a:t>The executor/agent (POA)</a:t>
            </a:r>
          </a:p>
        </p:txBody>
      </p:sp>
      <p:pic>
        <p:nvPicPr>
          <p:cNvPr id="9" name="Picture 8">
            <a:extLst>
              <a:ext uri="{FF2B5EF4-FFF2-40B4-BE49-F238E27FC236}">
                <a16:creationId xmlns:a16="http://schemas.microsoft.com/office/drawing/2014/main" id="{79AA1944-F0B9-EDD7-A9BB-C79DD504BCEF}"/>
              </a:ext>
            </a:extLst>
          </p:cNvPr>
          <p:cNvPicPr>
            <a:picLocks noChangeAspect="1"/>
          </p:cNvPicPr>
          <p:nvPr/>
        </p:nvPicPr>
        <p:blipFill>
          <a:blip r:embed="rId6"/>
          <a:stretch>
            <a:fillRect/>
          </a:stretch>
        </p:blipFill>
        <p:spPr>
          <a:xfrm>
            <a:off x="341311" y="4668919"/>
            <a:ext cx="788532" cy="788532"/>
          </a:xfrm>
          <a:prstGeom prst="rect">
            <a:avLst/>
          </a:prstGeom>
        </p:spPr>
      </p:pic>
      <p:sp>
        <p:nvSpPr>
          <p:cNvPr id="10" name="TextBox 9">
            <a:extLst>
              <a:ext uri="{FF2B5EF4-FFF2-40B4-BE49-F238E27FC236}">
                <a16:creationId xmlns:a16="http://schemas.microsoft.com/office/drawing/2014/main" id="{E458699B-CA05-2CC0-2E17-43DD6F19C37B}"/>
              </a:ext>
            </a:extLst>
          </p:cNvPr>
          <p:cNvSpPr txBox="1"/>
          <p:nvPr/>
        </p:nvSpPr>
        <p:spPr>
          <a:xfrm>
            <a:off x="1138720" y="4823915"/>
            <a:ext cx="7738950" cy="646331"/>
          </a:xfrm>
          <a:prstGeom prst="rect">
            <a:avLst/>
          </a:prstGeom>
          <a:noFill/>
        </p:spPr>
        <p:txBody>
          <a:bodyPr wrap="square" rtlCol="0">
            <a:spAutoFit/>
          </a:bodyPr>
          <a:lstStyle/>
          <a:p>
            <a:r>
              <a:rPr lang="en-ZA" dirty="0"/>
              <a:t>Delays in issuing the DEC letter cause delays in the finalisation and distribution of the estate.</a:t>
            </a:r>
          </a:p>
        </p:txBody>
      </p:sp>
    </p:spTree>
    <p:extLst>
      <p:ext uri="{BB962C8B-B14F-4D97-AF65-F5344CB8AC3E}">
        <p14:creationId xmlns:p14="http://schemas.microsoft.com/office/powerpoint/2010/main" val="134570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465675"/>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2800" dirty="0">
                <a:latin typeface="+mn-lt"/>
              </a:rPr>
              <a:t>Master’s timeline with </a:t>
            </a:r>
            <a:r>
              <a:rPr lang="en-US" sz="2800" dirty="0">
                <a:solidFill>
                  <a:schemeClr val="accent4"/>
                </a:solidFill>
                <a:latin typeface="+mn-lt"/>
              </a:rPr>
              <a:t>SARS</a:t>
            </a:r>
            <a:r>
              <a:rPr lang="en-US" sz="2800" dirty="0">
                <a:latin typeface="+mn-lt"/>
              </a:rPr>
              <a:t> process combined</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200125" y="665937"/>
            <a:ext cx="8748566"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2000" b="1" dirty="0">
              <a:solidFill>
                <a:srgbClr val="000000"/>
              </a:solidFill>
              <a:latin typeface="+mj-lt"/>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
        <p:nvSpPr>
          <p:cNvPr id="4" name="Rectangle 3">
            <a:extLst>
              <a:ext uri="{FF2B5EF4-FFF2-40B4-BE49-F238E27FC236}">
                <a16:creationId xmlns:a16="http://schemas.microsoft.com/office/drawing/2014/main" id="{91B5B6AC-F2CC-E0EA-C0FE-20504E1C4523}"/>
              </a:ext>
            </a:extLst>
          </p:cNvPr>
          <p:cNvSpPr/>
          <p:nvPr/>
        </p:nvSpPr>
        <p:spPr>
          <a:xfrm rot="21010520">
            <a:off x="5604934" y="4207014"/>
            <a:ext cx="1034321" cy="3388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21 days</a:t>
            </a:r>
          </a:p>
        </p:txBody>
      </p:sp>
      <p:sp>
        <p:nvSpPr>
          <p:cNvPr id="5" name="Rectangle: Rounded Corners 4">
            <a:extLst>
              <a:ext uri="{FF2B5EF4-FFF2-40B4-BE49-F238E27FC236}">
                <a16:creationId xmlns:a16="http://schemas.microsoft.com/office/drawing/2014/main" id="{C6BCE1F2-A588-BC66-3E13-D4E9F814B4CE}"/>
              </a:ext>
            </a:extLst>
          </p:cNvPr>
          <p:cNvSpPr/>
          <p:nvPr/>
        </p:nvSpPr>
        <p:spPr>
          <a:xfrm>
            <a:off x="5889803" y="4755482"/>
            <a:ext cx="2886871" cy="572704"/>
          </a:xfrm>
          <a:prstGeom prst="roundRect">
            <a:avLst/>
          </a:prstGeom>
          <a:solidFill>
            <a:schemeClr val="accent4"/>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ZA" sz="1600" b="1" dirty="0"/>
              <a:t>Payments and refunds</a:t>
            </a:r>
          </a:p>
        </p:txBody>
      </p:sp>
      <p:sp>
        <p:nvSpPr>
          <p:cNvPr id="6" name="Rectangle: Rounded Corners 5">
            <a:extLst>
              <a:ext uri="{FF2B5EF4-FFF2-40B4-BE49-F238E27FC236}">
                <a16:creationId xmlns:a16="http://schemas.microsoft.com/office/drawing/2014/main" id="{5073BAD0-8CE2-43B1-819C-D1D69BC8E0C8}"/>
              </a:ext>
            </a:extLst>
          </p:cNvPr>
          <p:cNvSpPr/>
          <p:nvPr/>
        </p:nvSpPr>
        <p:spPr>
          <a:xfrm>
            <a:off x="5678642" y="5619359"/>
            <a:ext cx="2141955" cy="572704"/>
          </a:xfrm>
          <a:prstGeom prst="roundRect">
            <a:avLst/>
          </a:prstGeom>
          <a:solidFill>
            <a:schemeClr val="accent4"/>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ZA" sz="1600" b="1" dirty="0"/>
              <a:t>Deceased estate </a:t>
            </a:r>
          </a:p>
          <a:p>
            <a:pPr algn="ctr"/>
            <a:r>
              <a:rPr lang="en-ZA" sz="1600" b="1" dirty="0"/>
              <a:t>compliance letter</a:t>
            </a:r>
          </a:p>
        </p:txBody>
      </p:sp>
      <p:pic>
        <p:nvPicPr>
          <p:cNvPr id="7" name="Graphic 6" descr="Arrow Down with solid fill">
            <a:extLst>
              <a:ext uri="{FF2B5EF4-FFF2-40B4-BE49-F238E27FC236}">
                <a16:creationId xmlns:a16="http://schemas.microsoft.com/office/drawing/2014/main" id="{DA9F3982-FFF1-BB67-C964-3A3FB3809A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182257">
            <a:off x="5294218" y="4715223"/>
            <a:ext cx="594323" cy="705328"/>
          </a:xfrm>
          <a:prstGeom prst="rect">
            <a:avLst/>
          </a:prstGeom>
        </p:spPr>
      </p:pic>
      <p:pic>
        <p:nvPicPr>
          <p:cNvPr id="8" name="Graphic 7" descr="Arrow Down with solid fill">
            <a:extLst>
              <a:ext uri="{FF2B5EF4-FFF2-40B4-BE49-F238E27FC236}">
                <a16:creationId xmlns:a16="http://schemas.microsoft.com/office/drawing/2014/main" id="{2509C1A2-2CEC-4CD5-FCD9-59347B0B80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851893">
            <a:off x="5027254" y="5371066"/>
            <a:ext cx="748515" cy="657069"/>
          </a:xfrm>
          <a:prstGeom prst="rect">
            <a:avLst/>
          </a:prstGeom>
        </p:spPr>
      </p:pic>
      <p:sp>
        <p:nvSpPr>
          <p:cNvPr id="9" name="Oval 8">
            <a:extLst>
              <a:ext uri="{FF2B5EF4-FFF2-40B4-BE49-F238E27FC236}">
                <a16:creationId xmlns:a16="http://schemas.microsoft.com/office/drawing/2014/main" id="{B27E1412-BC2E-75D1-20EA-90BEFA2E8F59}"/>
              </a:ext>
            </a:extLst>
          </p:cNvPr>
          <p:cNvSpPr/>
          <p:nvPr/>
        </p:nvSpPr>
        <p:spPr>
          <a:xfrm>
            <a:off x="3358304" y="4649651"/>
            <a:ext cx="1883593"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Final approval for distribution</a:t>
            </a:r>
          </a:p>
        </p:txBody>
      </p:sp>
      <p:cxnSp>
        <p:nvCxnSpPr>
          <p:cNvPr id="10" name="Straight Arrow Connector 9">
            <a:extLst>
              <a:ext uri="{FF2B5EF4-FFF2-40B4-BE49-F238E27FC236}">
                <a16:creationId xmlns:a16="http://schemas.microsoft.com/office/drawing/2014/main" id="{10146055-529E-DD13-6417-A3610518DCBB}"/>
              </a:ext>
            </a:extLst>
          </p:cNvPr>
          <p:cNvCxnSpPr>
            <a:cxnSpLocks/>
            <a:endCxn id="9" idx="2"/>
          </p:cNvCxnSpPr>
          <p:nvPr/>
        </p:nvCxnSpPr>
        <p:spPr>
          <a:xfrm>
            <a:off x="2047179" y="5271743"/>
            <a:ext cx="1311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759D970-0B4F-EAD5-8564-F3F571C67FE4}"/>
              </a:ext>
            </a:extLst>
          </p:cNvPr>
          <p:cNvSpPr/>
          <p:nvPr/>
        </p:nvSpPr>
        <p:spPr>
          <a:xfrm>
            <a:off x="2160254" y="4872416"/>
            <a:ext cx="1034321" cy="3388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21 days</a:t>
            </a:r>
          </a:p>
        </p:txBody>
      </p:sp>
      <p:sp>
        <p:nvSpPr>
          <p:cNvPr id="12" name="Oval 11">
            <a:extLst>
              <a:ext uri="{FF2B5EF4-FFF2-40B4-BE49-F238E27FC236}">
                <a16:creationId xmlns:a16="http://schemas.microsoft.com/office/drawing/2014/main" id="{1545856B-9467-1701-4F0B-D19BC610527C}"/>
              </a:ext>
            </a:extLst>
          </p:cNvPr>
          <p:cNvSpPr/>
          <p:nvPr/>
        </p:nvSpPr>
        <p:spPr>
          <a:xfrm>
            <a:off x="262469" y="4649651"/>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Advertise L&amp;D account</a:t>
            </a:r>
          </a:p>
        </p:txBody>
      </p:sp>
      <p:cxnSp>
        <p:nvCxnSpPr>
          <p:cNvPr id="13" name="Straight Arrow Connector 12">
            <a:extLst>
              <a:ext uri="{FF2B5EF4-FFF2-40B4-BE49-F238E27FC236}">
                <a16:creationId xmlns:a16="http://schemas.microsoft.com/office/drawing/2014/main" id="{9FB2CEA0-DDFF-C717-B01A-7BCC97F5EB17}"/>
              </a:ext>
            </a:extLst>
          </p:cNvPr>
          <p:cNvCxnSpPr>
            <a:endCxn id="12" idx="7"/>
          </p:cNvCxnSpPr>
          <p:nvPr/>
        </p:nvCxnSpPr>
        <p:spPr>
          <a:xfrm flipH="1">
            <a:off x="1760298" y="3995751"/>
            <a:ext cx="4920936" cy="836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E7960BC-D63C-7C31-1524-6FA5FEF068FD}"/>
              </a:ext>
            </a:extLst>
          </p:cNvPr>
          <p:cNvSpPr/>
          <p:nvPr/>
        </p:nvSpPr>
        <p:spPr>
          <a:xfrm>
            <a:off x="6394353" y="2933774"/>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Submit L&amp;D account</a:t>
            </a:r>
          </a:p>
        </p:txBody>
      </p:sp>
      <p:cxnSp>
        <p:nvCxnSpPr>
          <p:cNvPr id="15" name="Straight Arrow Connector 14">
            <a:extLst>
              <a:ext uri="{FF2B5EF4-FFF2-40B4-BE49-F238E27FC236}">
                <a16:creationId xmlns:a16="http://schemas.microsoft.com/office/drawing/2014/main" id="{C19D27CD-C74E-9C67-C9E8-7FDCE6AA1011}"/>
              </a:ext>
            </a:extLst>
          </p:cNvPr>
          <p:cNvCxnSpPr>
            <a:endCxn id="14" idx="2"/>
          </p:cNvCxnSpPr>
          <p:nvPr/>
        </p:nvCxnSpPr>
        <p:spPr>
          <a:xfrm flipV="1">
            <a:off x="5053332" y="3555866"/>
            <a:ext cx="134102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DACF00-7ECE-2AD8-C594-D3200299E114}"/>
              </a:ext>
            </a:extLst>
          </p:cNvPr>
          <p:cNvSpPr/>
          <p:nvPr/>
        </p:nvSpPr>
        <p:spPr>
          <a:xfrm rot="21021766">
            <a:off x="5337005" y="2463433"/>
            <a:ext cx="1034321" cy="3622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2 weeks</a:t>
            </a:r>
          </a:p>
        </p:txBody>
      </p:sp>
      <p:sp>
        <p:nvSpPr>
          <p:cNvPr id="17" name="Oval 16">
            <a:extLst>
              <a:ext uri="{FF2B5EF4-FFF2-40B4-BE49-F238E27FC236}">
                <a16:creationId xmlns:a16="http://schemas.microsoft.com/office/drawing/2014/main" id="{14ACB0FA-4008-3756-5E2F-3317E7A25741}"/>
              </a:ext>
            </a:extLst>
          </p:cNvPr>
          <p:cNvSpPr/>
          <p:nvPr/>
        </p:nvSpPr>
        <p:spPr>
          <a:xfrm>
            <a:off x="3269785" y="2933775"/>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Prepare L&amp;D account</a:t>
            </a:r>
          </a:p>
        </p:txBody>
      </p:sp>
      <p:cxnSp>
        <p:nvCxnSpPr>
          <p:cNvPr id="18" name="Straight Arrow Connector 17">
            <a:extLst>
              <a:ext uri="{FF2B5EF4-FFF2-40B4-BE49-F238E27FC236}">
                <a16:creationId xmlns:a16="http://schemas.microsoft.com/office/drawing/2014/main" id="{8AC842AD-F899-FF90-84DC-C8DFEF89B591}"/>
              </a:ext>
            </a:extLst>
          </p:cNvPr>
          <p:cNvCxnSpPr>
            <a:endCxn id="17" idx="2"/>
          </p:cNvCxnSpPr>
          <p:nvPr/>
        </p:nvCxnSpPr>
        <p:spPr>
          <a:xfrm flipV="1">
            <a:off x="1954143" y="3555867"/>
            <a:ext cx="13156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4EA180C-0C9C-CFE7-803B-6C05CFD0E614}"/>
              </a:ext>
            </a:extLst>
          </p:cNvPr>
          <p:cNvSpPr/>
          <p:nvPr/>
        </p:nvSpPr>
        <p:spPr>
          <a:xfrm>
            <a:off x="5119902" y="3133986"/>
            <a:ext cx="1093894" cy="3626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400" dirty="0"/>
              <a:t>1-3 months</a:t>
            </a:r>
          </a:p>
        </p:txBody>
      </p:sp>
      <p:sp>
        <p:nvSpPr>
          <p:cNvPr id="20" name="Oval 19">
            <a:extLst>
              <a:ext uri="{FF2B5EF4-FFF2-40B4-BE49-F238E27FC236}">
                <a16:creationId xmlns:a16="http://schemas.microsoft.com/office/drawing/2014/main" id="{30D37156-266B-700D-E941-900E7D6153D7}"/>
              </a:ext>
            </a:extLst>
          </p:cNvPr>
          <p:cNvSpPr/>
          <p:nvPr/>
        </p:nvSpPr>
        <p:spPr>
          <a:xfrm>
            <a:off x="163001" y="2933776"/>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Advertise estate</a:t>
            </a:r>
          </a:p>
        </p:txBody>
      </p:sp>
      <p:sp>
        <p:nvSpPr>
          <p:cNvPr id="21" name="Oval 20">
            <a:extLst>
              <a:ext uri="{FF2B5EF4-FFF2-40B4-BE49-F238E27FC236}">
                <a16:creationId xmlns:a16="http://schemas.microsoft.com/office/drawing/2014/main" id="{5DE24F7F-7525-B2F5-63F2-810429DC5384}"/>
              </a:ext>
            </a:extLst>
          </p:cNvPr>
          <p:cNvSpPr/>
          <p:nvPr/>
        </p:nvSpPr>
        <p:spPr>
          <a:xfrm>
            <a:off x="6299402" y="1175155"/>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Appoint executor</a:t>
            </a:r>
          </a:p>
        </p:txBody>
      </p:sp>
      <p:cxnSp>
        <p:nvCxnSpPr>
          <p:cNvPr id="22" name="Straight Arrow Connector 21">
            <a:extLst>
              <a:ext uri="{FF2B5EF4-FFF2-40B4-BE49-F238E27FC236}">
                <a16:creationId xmlns:a16="http://schemas.microsoft.com/office/drawing/2014/main" id="{B2DACF46-C7D3-0FBA-7A7D-26461459BDCF}"/>
              </a:ext>
            </a:extLst>
          </p:cNvPr>
          <p:cNvCxnSpPr>
            <a:endCxn id="21" idx="2"/>
          </p:cNvCxnSpPr>
          <p:nvPr/>
        </p:nvCxnSpPr>
        <p:spPr>
          <a:xfrm flipV="1">
            <a:off x="4988275" y="1797247"/>
            <a:ext cx="1311127" cy="10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BDE568-6870-0706-02A8-180C05CAE781}"/>
              </a:ext>
            </a:extLst>
          </p:cNvPr>
          <p:cNvCxnSpPr>
            <a:stCxn id="21" idx="3"/>
            <a:endCxn id="20" idx="7"/>
          </p:cNvCxnSpPr>
          <p:nvPr/>
        </p:nvCxnSpPr>
        <p:spPr>
          <a:xfrm flipH="1">
            <a:off x="1660830" y="2237132"/>
            <a:ext cx="4895559" cy="87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8A57647-956C-789A-4CAE-4D24B2ADD20B}"/>
              </a:ext>
            </a:extLst>
          </p:cNvPr>
          <p:cNvSpPr/>
          <p:nvPr/>
        </p:nvSpPr>
        <p:spPr>
          <a:xfrm>
            <a:off x="5083576" y="1413814"/>
            <a:ext cx="1034321" cy="3388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2 months</a:t>
            </a:r>
          </a:p>
        </p:txBody>
      </p:sp>
      <p:sp>
        <p:nvSpPr>
          <p:cNvPr id="25" name="Rectangle 24">
            <a:extLst>
              <a:ext uri="{FF2B5EF4-FFF2-40B4-BE49-F238E27FC236}">
                <a16:creationId xmlns:a16="http://schemas.microsoft.com/office/drawing/2014/main" id="{4530E4EB-7B3B-66A4-CF08-2604BE88694A}"/>
              </a:ext>
            </a:extLst>
          </p:cNvPr>
          <p:cNvSpPr/>
          <p:nvPr/>
        </p:nvSpPr>
        <p:spPr>
          <a:xfrm>
            <a:off x="2014477" y="3147937"/>
            <a:ext cx="1093894" cy="36267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400" dirty="0"/>
              <a:t>1-3 months</a:t>
            </a:r>
          </a:p>
        </p:txBody>
      </p:sp>
      <p:pic>
        <p:nvPicPr>
          <p:cNvPr id="26" name="Graphic 25" descr="Arrow Down with solid fill">
            <a:extLst>
              <a:ext uri="{FF2B5EF4-FFF2-40B4-BE49-F238E27FC236}">
                <a16:creationId xmlns:a16="http://schemas.microsoft.com/office/drawing/2014/main" id="{FF5A9A83-A0A8-4DDD-7BEF-5E334AC23A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71615">
            <a:off x="6298659" y="680656"/>
            <a:ext cx="748515" cy="657069"/>
          </a:xfrm>
          <a:prstGeom prst="rect">
            <a:avLst/>
          </a:prstGeom>
        </p:spPr>
      </p:pic>
      <p:sp>
        <p:nvSpPr>
          <p:cNvPr id="27" name="Rectangle: Rounded Corners 26">
            <a:extLst>
              <a:ext uri="{FF2B5EF4-FFF2-40B4-BE49-F238E27FC236}">
                <a16:creationId xmlns:a16="http://schemas.microsoft.com/office/drawing/2014/main" id="{7716D30D-FDA5-E1AF-F45B-08B0BF992BCF}"/>
              </a:ext>
            </a:extLst>
          </p:cNvPr>
          <p:cNvSpPr/>
          <p:nvPr/>
        </p:nvSpPr>
        <p:spPr>
          <a:xfrm>
            <a:off x="5905931" y="403102"/>
            <a:ext cx="1349115" cy="572704"/>
          </a:xfrm>
          <a:prstGeom prst="roundRect">
            <a:avLst/>
          </a:prstGeom>
          <a:solidFill>
            <a:schemeClr val="accent4"/>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ZA" b="1" dirty="0"/>
              <a:t>Report to SARS</a:t>
            </a:r>
          </a:p>
        </p:txBody>
      </p:sp>
      <p:pic>
        <p:nvPicPr>
          <p:cNvPr id="28" name="Picture 27">
            <a:extLst>
              <a:ext uri="{FF2B5EF4-FFF2-40B4-BE49-F238E27FC236}">
                <a16:creationId xmlns:a16="http://schemas.microsoft.com/office/drawing/2014/main" id="{E2D1C519-AFBB-9A1C-1CFD-B7AFE9E6200F}"/>
              </a:ext>
            </a:extLst>
          </p:cNvPr>
          <p:cNvPicPr>
            <a:picLocks noChangeAspect="1"/>
          </p:cNvPicPr>
          <p:nvPr/>
        </p:nvPicPr>
        <p:blipFill>
          <a:blip r:embed="rId5"/>
          <a:stretch>
            <a:fillRect/>
          </a:stretch>
        </p:blipFill>
        <p:spPr>
          <a:xfrm>
            <a:off x="7516398" y="333616"/>
            <a:ext cx="1469263" cy="871804"/>
          </a:xfrm>
          <a:prstGeom prst="rect">
            <a:avLst/>
          </a:prstGeom>
        </p:spPr>
      </p:pic>
      <p:pic>
        <p:nvPicPr>
          <p:cNvPr id="29" name="Graphic 28" descr="Arrow Down with solid fill">
            <a:extLst>
              <a:ext uri="{FF2B5EF4-FFF2-40B4-BE49-F238E27FC236}">
                <a16:creationId xmlns:a16="http://schemas.microsoft.com/office/drawing/2014/main" id="{DA1ECE4D-8315-64E8-B84E-660FC5E68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373776">
            <a:off x="7727611" y="880110"/>
            <a:ext cx="748515" cy="657069"/>
          </a:xfrm>
          <a:prstGeom prst="rect">
            <a:avLst/>
          </a:prstGeom>
        </p:spPr>
      </p:pic>
      <p:pic>
        <p:nvPicPr>
          <p:cNvPr id="30" name="Graphic 29" descr="Arrow Down with solid fill">
            <a:extLst>
              <a:ext uri="{FF2B5EF4-FFF2-40B4-BE49-F238E27FC236}">
                <a16:creationId xmlns:a16="http://schemas.microsoft.com/office/drawing/2014/main" id="{E35C475B-68D8-4104-EAD3-5BB54910A7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471615">
            <a:off x="1854387" y="2712733"/>
            <a:ext cx="577250" cy="506728"/>
          </a:xfrm>
          <a:prstGeom prst="rect">
            <a:avLst/>
          </a:prstGeom>
        </p:spPr>
      </p:pic>
      <p:sp>
        <p:nvSpPr>
          <p:cNvPr id="31" name="Oval 30">
            <a:extLst>
              <a:ext uri="{FF2B5EF4-FFF2-40B4-BE49-F238E27FC236}">
                <a16:creationId xmlns:a16="http://schemas.microsoft.com/office/drawing/2014/main" id="{73A9CE06-F8D9-6076-35DA-4C9E44F49D2B}"/>
              </a:ext>
            </a:extLst>
          </p:cNvPr>
          <p:cNvSpPr/>
          <p:nvPr/>
        </p:nvSpPr>
        <p:spPr>
          <a:xfrm>
            <a:off x="3228942" y="1185788"/>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Report estate to Master</a:t>
            </a:r>
          </a:p>
        </p:txBody>
      </p:sp>
      <p:sp>
        <p:nvSpPr>
          <p:cNvPr id="32" name="Oval 31">
            <a:extLst>
              <a:ext uri="{FF2B5EF4-FFF2-40B4-BE49-F238E27FC236}">
                <a16:creationId xmlns:a16="http://schemas.microsoft.com/office/drawing/2014/main" id="{9D77F696-0305-C824-0AE4-F2D336540B86}"/>
              </a:ext>
            </a:extLst>
          </p:cNvPr>
          <p:cNvSpPr/>
          <p:nvPr/>
        </p:nvSpPr>
        <p:spPr>
          <a:xfrm>
            <a:off x="163001" y="1185790"/>
            <a:ext cx="1754816" cy="1244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Death</a:t>
            </a:r>
          </a:p>
        </p:txBody>
      </p:sp>
      <p:cxnSp>
        <p:nvCxnSpPr>
          <p:cNvPr id="33" name="Straight Arrow Connector 32">
            <a:extLst>
              <a:ext uri="{FF2B5EF4-FFF2-40B4-BE49-F238E27FC236}">
                <a16:creationId xmlns:a16="http://schemas.microsoft.com/office/drawing/2014/main" id="{C5205FEA-B014-13E3-D476-3C60BFA9C302}"/>
              </a:ext>
            </a:extLst>
          </p:cNvPr>
          <p:cNvCxnSpPr>
            <a:stCxn id="32" idx="6"/>
            <a:endCxn id="31" idx="2"/>
          </p:cNvCxnSpPr>
          <p:nvPr/>
        </p:nvCxnSpPr>
        <p:spPr>
          <a:xfrm flipV="1">
            <a:off x="1917817" y="1807880"/>
            <a:ext cx="1311125"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DCD60B5-F58E-64AF-BC9C-567293949F25}"/>
              </a:ext>
            </a:extLst>
          </p:cNvPr>
          <p:cNvSpPr/>
          <p:nvPr/>
        </p:nvSpPr>
        <p:spPr>
          <a:xfrm>
            <a:off x="2053960" y="1423836"/>
            <a:ext cx="1034321" cy="3388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14 days</a:t>
            </a:r>
          </a:p>
        </p:txBody>
      </p:sp>
      <p:sp>
        <p:nvSpPr>
          <p:cNvPr id="35" name="Rectangle: Rounded Corners 34">
            <a:extLst>
              <a:ext uri="{FF2B5EF4-FFF2-40B4-BE49-F238E27FC236}">
                <a16:creationId xmlns:a16="http://schemas.microsoft.com/office/drawing/2014/main" id="{68CA0BF2-5F30-9DAB-BAEA-1D750E340B4D}"/>
              </a:ext>
            </a:extLst>
          </p:cNvPr>
          <p:cNvSpPr/>
          <p:nvPr/>
        </p:nvSpPr>
        <p:spPr>
          <a:xfrm>
            <a:off x="736315" y="2202152"/>
            <a:ext cx="2886871" cy="572704"/>
          </a:xfrm>
          <a:prstGeom prst="roundRect">
            <a:avLst/>
          </a:prstGeom>
          <a:solidFill>
            <a:schemeClr val="accent4"/>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ZA" sz="1600" b="1" dirty="0"/>
              <a:t>Submission of returns and issue of assessments</a:t>
            </a:r>
          </a:p>
        </p:txBody>
      </p:sp>
      <p:sp>
        <p:nvSpPr>
          <p:cNvPr id="36" name="Rectangle 35">
            <a:extLst>
              <a:ext uri="{FF2B5EF4-FFF2-40B4-BE49-F238E27FC236}">
                <a16:creationId xmlns:a16="http://schemas.microsoft.com/office/drawing/2014/main" id="{DB26DEE2-0BD6-0262-2120-0966E880B513}"/>
              </a:ext>
            </a:extLst>
          </p:cNvPr>
          <p:cNvSpPr/>
          <p:nvPr/>
        </p:nvSpPr>
        <p:spPr>
          <a:xfrm>
            <a:off x="7484439" y="2495121"/>
            <a:ext cx="1034321" cy="3388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1600" dirty="0"/>
              <a:t>6 months</a:t>
            </a:r>
          </a:p>
        </p:txBody>
      </p:sp>
      <p:cxnSp>
        <p:nvCxnSpPr>
          <p:cNvPr id="37" name="Straight Arrow Connector 36">
            <a:extLst>
              <a:ext uri="{FF2B5EF4-FFF2-40B4-BE49-F238E27FC236}">
                <a16:creationId xmlns:a16="http://schemas.microsoft.com/office/drawing/2014/main" id="{DBFFC77D-F9B9-D4F4-5220-7FB2F2704BCC}"/>
              </a:ext>
            </a:extLst>
          </p:cNvPr>
          <p:cNvCxnSpPr>
            <a:cxnSpLocks/>
          </p:cNvCxnSpPr>
          <p:nvPr/>
        </p:nvCxnSpPr>
        <p:spPr>
          <a:xfrm flipH="1">
            <a:off x="7331905" y="2387794"/>
            <a:ext cx="1333" cy="510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7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63330"/>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Deceased Estates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6" name="Text Placeholder 3">
            <a:extLst>
              <a:ext uri="{FF2B5EF4-FFF2-40B4-BE49-F238E27FC236}">
                <a16:creationId xmlns:a16="http://schemas.microsoft.com/office/drawing/2014/main" id="{C885CACA-004B-FA7C-AC22-61305A1D8244}"/>
              </a:ext>
            </a:extLst>
          </p:cNvPr>
          <p:cNvSpPr txBox="1">
            <a:spLocks/>
          </p:cNvSpPr>
          <p:nvPr/>
        </p:nvSpPr>
        <p:spPr>
          <a:xfrm>
            <a:off x="190392" y="826955"/>
            <a:ext cx="8811565" cy="5204090"/>
          </a:xfrm>
          <a:prstGeom prst="rect">
            <a:avLst/>
          </a:prstGeom>
          <a:solidFill>
            <a:schemeClr val="bg1"/>
          </a:solidFill>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50000"/>
              </a:lnSpc>
              <a:spcBef>
                <a:spcPts val="600"/>
              </a:spcBef>
              <a:spcAft>
                <a:spcPts val="600"/>
              </a:spcAft>
              <a:buClrTx/>
              <a:buSzTx/>
              <a:tabLst/>
              <a:defRPr/>
            </a:pPr>
            <a:r>
              <a:rPr kumimoji="0" lang="en-GB" sz="17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is a deceased estate?</a:t>
            </a:r>
          </a:p>
          <a:p>
            <a:pPr marL="0" marR="0" lvl="0" indent="0" algn="just" defTabSz="914378" rtl="0" eaLnBrk="1" fontAlgn="auto" latinLnBrk="0" hangingPunct="1">
              <a:lnSpc>
                <a:spcPct val="15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tx1"/>
                </a:solidFill>
                <a:effectLst/>
                <a:uLnTx/>
                <a:uFillTx/>
                <a:latin typeface="Arial" charset="0"/>
                <a:ea typeface="+mn-ea"/>
                <a:cs typeface="+mn-cs"/>
              </a:rPr>
              <a:t>When a natural person (taxpayer) dies, that person is called a ‘deceased person’ and all his or her assets on the date of death will be placed in an estate, called a deceased estate. Assets in a deceased estate can among other things include immovable property and movable property, cash in the bank, etc. The person who administers a deceased estate is called an ‘Executor’/‘Administrator’ (for section 18(3) estates where the gross value is below R250 000). The Executor receives a letter of executorship, and an Administrator receives a letter of appointment. This module will refer to the role of the Executor as the basis.</a:t>
            </a:r>
          </a:p>
          <a:p>
            <a:pPr marL="0" marR="0" lvl="0" indent="0" algn="just" defTabSz="914378" rtl="0" eaLnBrk="1" fontAlgn="auto" latinLnBrk="0" hangingPunct="1">
              <a:lnSpc>
                <a:spcPct val="15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chemeClr val="tx1"/>
                </a:solidFill>
                <a:effectLst/>
                <a:uLnTx/>
                <a:uFillTx/>
                <a:latin typeface="Arial" charset="0"/>
                <a:ea typeface="+mn-ea"/>
                <a:cs typeface="+mn-cs"/>
              </a:rPr>
              <a:t>Once the Executor has finalised all the administration in the deceased estate, the remaining assets (after paying all the debts) will be distributed to the beneficiaries.</a:t>
            </a:r>
            <a:br>
              <a:rPr kumimoji="0" lang="en-US" sz="1700" b="0" i="0" u="none" strike="noStrike" kern="1200" cap="none" spc="0" normalizeH="0" baseline="0" noProof="0" dirty="0">
                <a:ln>
                  <a:noFill/>
                </a:ln>
                <a:solidFill>
                  <a:schemeClr val="tx1"/>
                </a:solidFill>
                <a:effectLst/>
                <a:uLnTx/>
                <a:uFillTx/>
                <a:latin typeface="Arial" charset="0"/>
                <a:ea typeface="+mn-ea"/>
                <a:cs typeface="+mn-cs"/>
              </a:rPr>
            </a:br>
            <a:r>
              <a:rPr kumimoji="0" lang="en-US" sz="1700" b="0" i="0" u="none" strike="noStrike" kern="1200" cap="none" spc="0" normalizeH="0" baseline="0" noProof="0" dirty="0">
                <a:ln>
                  <a:noFill/>
                </a:ln>
                <a:solidFill>
                  <a:schemeClr val="tx1"/>
                </a:solidFill>
                <a:effectLst/>
                <a:uLnTx/>
                <a:uFillTx/>
                <a:latin typeface="Arial" charset="0"/>
                <a:ea typeface="+mn-ea"/>
                <a:cs typeface="+mn-cs"/>
              </a:rPr>
              <a:t>For more information on deceased estates and the impact of income tax and estate duty thereon, refer to the </a:t>
            </a:r>
            <a:r>
              <a:rPr kumimoji="0" lang="en-US" sz="1700" b="0" i="0" u="none" strike="noStrike" kern="1200" cap="none" spc="0" normalizeH="0" baseline="0" noProof="0" dirty="0">
                <a:ln>
                  <a:noFill/>
                </a:ln>
                <a:solidFill>
                  <a:prstClr val="black"/>
                </a:solidFill>
                <a:effectLst/>
                <a:uLnTx/>
                <a:uFillTx/>
                <a:latin typeface="Arial" charset="0"/>
                <a:ea typeface="+mn-ea"/>
                <a:cs typeface="+mn-cs"/>
                <a:hlinkClick r:id="rId3"/>
              </a:rPr>
              <a:t>Estate Duty webpage.</a:t>
            </a:r>
            <a:endParaRPr kumimoji="0" lang="en-US" sz="17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Rectangle: Diagonal Corners Rounded 1">
            <a:extLst>
              <a:ext uri="{FF2B5EF4-FFF2-40B4-BE49-F238E27FC236}">
                <a16:creationId xmlns:a16="http://schemas.microsoft.com/office/drawing/2014/main" id="{56A2E4E2-5996-6658-997F-A3B42B9C6038}"/>
              </a:ext>
            </a:extLst>
          </p:cNvPr>
          <p:cNvSpPr/>
          <p:nvPr/>
        </p:nvSpPr>
        <p:spPr>
          <a:xfrm>
            <a:off x="5355969" y="586655"/>
            <a:ext cx="3597639" cy="811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ln w="0"/>
                <a:solidFill>
                  <a:schemeClr val="tx1">
                    <a:lumMod val="95000"/>
                    <a:lumOff val="5000"/>
                  </a:schemeClr>
                </a:solidFill>
                <a:effectLst>
                  <a:outerShdw blurRad="38100" dist="19050" dir="2700000" algn="tl" rotWithShape="0">
                    <a:schemeClr val="dk1">
                      <a:alpha val="40000"/>
                    </a:schemeClr>
                  </a:outerShdw>
                </a:effectLst>
              </a:rPr>
              <a:t>Assets at death = Deceased Estates</a:t>
            </a:r>
          </a:p>
        </p:txBody>
      </p:sp>
    </p:spTree>
    <p:extLst>
      <p:ext uri="{BB962C8B-B14F-4D97-AF65-F5344CB8AC3E}">
        <p14:creationId xmlns:p14="http://schemas.microsoft.com/office/powerpoint/2010/main" val="21384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430164"/>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Available online channels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532660"/>
            <a:ext cx="8606524" cy="5365596"/>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The following channels can be used to code an estate/ submit supporting documents/ submit a queries/ DEC letters:</a:t>
            </a:r>
          </a:p>
          <a:p>
            <a:pPr marL="742950" lvl="1" indent="-285750" algn="just">
              <a:lnSpc>
                <a:spcPct val="150000"/>
              </a:lnSpc>
              <a:spcBef>
                <a:spcPts val="0"/>
              </a:spcBef>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For Tax Practitioners: </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hlinkClick r:id="rId3"/>
              </a:rPr>
              <a:t>pcc@sars.gov.za</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t>
            </a:r>
          </a:p>
          <a:p>
            <a:pPr marL="742950" lvl="1" indent="-285750" algn="just">
              <a:lnSpc>
                <a:spcPct val="150000"/>
              </a:lnSpc>
              <a:spcBef>
                <a:spcPts val="0"/>
              </a:spcBef>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For Taxpayers: </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hlinkClick r:id="rId4"/>
              </a:rPr>
              <a:t>contactus@sars.gov.za</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t>
            </a:r>
          </a:p>
          <a:p>
            <a:pPr marL="742950" lvl="1" indent="-285750" algn="just">
              <a:lnSpc>
                <a:spcPct val="150000"/>
              </a:lnSpc>
              <a:spcBef>
                <a:spcPts val="0"/>
              </a:spcBef>
              <a:spcAft>
                <a:spcPts val="1800"/>
              </a:spcAft>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SARS Online Query System on the SARS website.</a:t>
            </a:r>
          </a:p>
          <a:p>
            <a:pPr algn="just">
              <a:lnSpc>
                <a:spcPct val="150000"/>
              </a:lnSpc>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For requests on Estate duty/ refunds of estate duty/ DEC letters: </a:t>
            </a:r>
          </a:p>
          <a:p>
            <a:pPr marL="742950" lvl="1" indent="-28575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For Tax Practitioners: </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hlinkClick r:id="rId3"/>
              </a:rPr>
              <a:t>pcc@sars.gov.za</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t>
            </a:r>
          </a:p>
          <a:p>
            <a:pPr marL="742950" lvl="1" indent="-28575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For Taxpayers: </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hlinkClick r:id="rId4"/>
              </a:rPr>
              <a:t>contactus@sars.gov.za</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t>
            </a:r>
          </a:p>
          <a:p>
            <a:pPr marL="742950" lvl="1" indent="-285750" algn="just">
              <a:lnSpc>
                <a:spcPct val="150000"/>
              </a:lnSpc>
              <a:buFont typeface="Arial" panose="020B0604020202020204" pitchFamily="34" charset="0"/>
              <a:buChar char="•"/>
              <a:defRPr/>
            </a:pP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Estate Duty Mailbox: </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hlinkClick r:id="rId5"/>
              </a:rPr>
              <a:t>estateduty@sars.gov.za</a:t>
            </a:r>
            <a:r>
              <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rPr>
              <a:t>   </a:t>
            </a:r>
          </a:p>
          <a:p>
            <a:pPr marL="285750" indent="-285750" algn="just">
              <a:lnSpc>
                <a:spcPct val="150000"/>
              </a:lnSpc>
              <a:buFont typeface="Arial" panose="020B0604020202020204" pitchFamily="34" charset="0"/>
              <a:buChar char="•"/>
              <a:defRPr/>
            </a:pPr>
            <a:endPar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lumMod val="95000"/>
                  <a:lumOff val="5000"/>
                </a:schemeClr>
              </a:solidFill>
              <a:effectLst/>
              <a:uLnTx/>
              <a:uFillTx/>
              <a:latin typeface="+mj-lt"/>
              <a:ea typeface="Calibri" panose="020F050202020403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dirty="0">
              <a:solidFill>
                <a:schemeClr val="tx1">
                  <a:lumMod val="95000"/>
                  <a:lumOff val="5000"/>
                </a:schemeClr>
              </a:solidFill>
              <a:latin typeface="+mj-lt"/>
              <a:ea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dirty="0">
              <a:solidFill>
                <a:schemeClr val="tx1">
                  <a:lumMod val="95000"/>
                  <a:lumOff val="5000"/>
                </a:schemeClr>
              </a:solidFill>
              <a:latin typeface="+mj-lt"/>
              <a:ea typeface="Calibri" panose="020F0502020204030204" pitchFamily="34" charset="0"/>
            </a:endParaRPr>
          </a:p>
        </p:txBody>
      </p:sp>
    </p:spTree>
    <p:extLst>
      <p:ext uri="{BB962C8B-B14F-4D97-AF65-F5344CB8AC3E}">
        <p14:creationId xmlns:p14="http://schemas.microsoft.com/office/powerpoint/2010/main" val="416557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a:extLst>
            <a:ext uri="{FF2B5EF4-FFF2-40B4-BE49-F238E27FC236}">
              <a16:creationId xmlns:a16="http://schemas.microsoft.com/office/drawing/2014/main" id="{3FFEDA3A-F32C-1FD1-61DD-E65F0EB9C018}"/>
            </a:ext>
          </a:extLst>
        </p:cNvPr>
        <p:cNvGrpSpPr/>
        <p:nvPr/>
      </p:nvGrpSpPr>
      <p:grpSpPr>
        <a:xfrm>
          <a:off x="0" y="0"/>
          <a:ext cx="0" cy="0"/>
          <a:chOff x="0" y="0"/>
          <a:chExt cx="0" cy="0"/>
        </a:xfrm>
      </p:grpSpPr>
      <p:sp>
        <p:nvSpPr>
          <p:cNvPr id="3" name="Google Shape;212;p35">
            <a:extLst>
              <a:ext uri="{FF2B5EF4-FFF2-40B4-BE49-F238E27FC236}">
                <a16:creationId xmlns:a16="http://schemas.microsoft.com/office/drawing/2014/main" id="{76660360-BEF1-50C4-BDCE-8B426E4C03F0}"/>
              </a:ext>
            </a:extLst>
          </p:cNvPr>
          <p:cNvSpPr txBox="1">
            <a:spLocks/>
          </p:cNvSpPr>
          <p:nvPr/>
        </p:nvSpPr>
        <p:spPr>
          <a:xfrm>
            <a:off x="0" y="-21792"/>
            <a:ext cx="9144000" cy="412409"/>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2800" b="1" i="0" u="none" strike="noStrike" kern="1200" cap="none" spc="0" normalizeH="0" baseline="0" noProof="0" dirty="0">
                <a:ln>
                  <a:noFill/>
                </a:ln>
                <a:solidFill>
                  <a:prstClr val="white"/>
                </a:solidFill>
                <a:effectLst/>
                <a:uLnTx/>
                <a:uFillTx/>
                <a:latin typeface="+mn-lt"/>
                <a:ea typeface="+mj-ea"/>
                <a:cs typeface="+mj-cs"/>
              </a:rPr>
              <a:t>Available information  </a:t>
            </a:r>
            <a:endParaRPr kumimoji="0" lang="en-ZA" sz="28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E7F22DAF-0D8A-F062-8EC3-7A64B1C5BF18}"/>
              </a:ext>
            </a:extLst>
          </p:cNvPr>
          <p:cNvSpPr txBox="1">
            <a:spLocks/>
          </p:cNvSpPr>
          <p:nvPr/>
        </p:nvSpPr>
        <p:spPr>
          <a:xfrm>
            <a:off x="408373" y="522041"/>
            <a:ext cx="8300621"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spcAft>
                <a:spcPts val="600"/>
              </a:spcAft>
            </a:pPr>
            <a:r>
              <a:rPr lang="en-ZA" b="1" dirty="0">
                <a:solidFill>
                  <a:schemeClr val="tx1"/>
                </a:solidFill>
                <a:latin typeface="+mj-lt"/>
              </a:rPr>
              <a:t>Estate webpage:</a:t>
            </a:r>
          </a:p>
          <a:p>
            <a:pPr>
              <a:lnSpc>
                <a:spcPct val="150000"/>
              </a:lnSpc>
              <a:spcAft>
                <a:spcPts val="1200"/>
              </a:spcAft>
            </a:pPr>
            <a:r>
              <a:rPr lang="en-ZA" dirty="0">
                <a:latin typeface="+mj-lt"/>
                <a:hlinkClick r:id="rId3"/>
              </a:rPr>
              <a:t>https://www.sars.gov.za/businesses-and-employers/estates/</a:t>
            </a:r>
            <a:endParaRPr lang="en-ZA" dirty="0">
              <a:latin typeface="+mj-lt"/>
            </a:endParaRPr>
          </a:p>
          <a:p>
            <a:pPr>
              <a:lnSpc>
                <a:spcPct val="150000"/>
              </a:lnSpc>
              <a:spcAft>
                <a:spcPts val="600"/>
              </a:spcAft>
            </a:pPr>
            <a:r>
              <a:rPr lang="en-ZA" b="1" dirty="0">
                <a:latin typeface="+mj-lt"/>
              </a:rPr>
              <a:t>Estate Duty webpage:</a:t>
            </a:r>
          </a:p>
          <a:p>
            <a:pPr>
              <a:lnSpc>
                <a:spcPct val="150000"/>
              </a:lnSpc>
              <a:spcAft>
                <a:spcPts val="1200"/>
              </a:spcAft>
            </a:pPr>
            <a:r>
              <a:rPr lang="en-ZA" dirty="0">
                <a:latin typeface="+mj-lt"/>
                <a:hlinkClick r:id="rId4"/>
              </a:rPr>
              <a:t>https://www.sars.gov.za/types-of-tax/estate-duty/</a:t>
            </a:r>
            <a:endParaRPr lang="en-ZA" dirty="0">
              <a:latin typeface="+mj-lt"/>
            </a:endParaRPr>
          </a:p>
          <a:p>
            <a:pPr>
              <a:lnSpc>
                <a:spcPct val="150000"/>
              </a:lnSpc>
              <a:spcAft>
                <a:spcPts val="600"/>
              </a:spcAft>
            </a:pPr>
            <a:r>
              <a:rPr lang="en-ZA" b="1" dirty="0">
                <a:latin typeface="+mj-lt"/>
              </a:rPr>
              <a:t>FAQ on Deceased Estates:</a:t>
            </a:r>
          </a:p>
          <a:p>
            <a:pPr>
              <a:lnSpc>
                <a:spcPct val="150000"/>
              </a:lnSpc>
              <a:spcAft>
                <a:spcPts val="1200"/>
              </a:spcAft>
            </a:pPr>
            <a:r>
              <a:rPr lang="en-ZA" dirty="0">
                <a:latin typeface="+mj-lt"/>
                <a:hlinkClick r:id="rId5"/>
              </a:rPr>
              <a:t>https://www.sars.gov.za/lapd-it-g31-faqs-on-deceased-estates/</a:t>
            </a:r>
            <a:endParaRPr lang="en-ZA" dirty="0">
              <a:latin typeface="+mj-lt"/>
            </a:endParaRPr>
          </a:p>
          <a:p>
            <a:pPr>
              <a:lnSpc>
                <a:spcPct val="150000"/>
              </a:lnSpc>
              <a:spcAft>
                <a:spcPts val="600"/>
              </a:spcAft>
            </a:pPr>
            <a:r>
              <a:rPr lang="en-ZA" b="1" dirty="0">
                <a:latin typeface="+mj-lt"/>
              </a:rPr>
              <a:t>Administration of Deceased Estates leaflet (in collaboration with the Master):</a:t>
            </a:r>
          </a:p>
          <a:p>
            <a:pPr>
              <a:lnSpc>
                <a:spcPct val="150000"/>
              </a:lnSpc>
            </a:pPr>
            <a:r>
              <a:rPr lang="en-ZA" dirty="0">
                <a:latin typeface="+mj-lt"/>
                <a:hlinkClick r:id="rId6"/>
              </a:rPr>
              <a:t>https://www.sars.gov.za/administration-of-deceased-estates-sars-2022/</a:t>
            </a:r>
            <a:r>
              <a:rPr lang="en-ZA" dirty="0">
                <a:latin typeface="+mj-lt"/>
              </a:rPr>
              <a:t>+</a:t>
            </a:r>
            <a:endParaRPr lang="en-ZA" sz="1400" dirty="0">
              <a:latin typeface="+mj-lt"/>
            </a:endParaRPr>
          </a:p>
        </p:txBody>
      </p:sp>
    </p:spTree>
    <p:extLst>
      <p:ext uri="{BB962C8B-B14F-4D97-AF65-F5344CB8AC3E}">
        <p14:creationId xmlns:p14="http://schemas.microsoft.com/office/powerpoint/2010/main" val="744628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37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616596"/>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Deceased Estates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4" name="Text Placeholder 6">
            <a:extLst>
              <a:ext uri="{FF2B5EF4-FFF2-40B4-BE49-F238E27FC236}">
                <a16:creationId xmlns:a16="http://schemas.microsoft.com/office/drawing/2014/main" id="{20CE37CE-D4FA-B276-6CBB-BADEBC97C9EA}"/>
              </a:ext>
            </a:extLst>
          </p:cNvPr>
          <p:cNvSpPr txBox="1">
            <a:spLocks/>
          </p:cNvSpPr>
          <p:nvPr/>
        </p:nvSpPr>
        <p:spPr>
          <a:xfrm>
            <a:off x="263398" y="782404"/>
            <a:ext cx="8694171" cy="5131294"/>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95000"/>
                    <a:lumOff val="5000"/>
                  </a:schemeClr>
                </a:solidFill>
                <a:effectLst/>
                <a:uLnTx/>
                <a:uFillTx/>
                <a:latin typeface="+mj-lt"/>
                <a:ea typeface="+mn-ea"/>
                <a:cs typeface="+mn-cs"/>
              </a:rPr>
              <a:t>Who are  the parties involved?</a:t>
            </a:r>
            <a:endParaRPr lang="en-US" b="1" dirty="0">
              <a:solidFill>
                <a:schemeClr val="tx1">
                  <a:lumMod val="95000"/>
                  <a:lumOff val="5000"/>
                </a:schemeClr>
              </a:solidFill>
              <a:latin typeface="+mj-lt"/>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i="0" u="none" strike="noStrike" kern="1200" cap="none" spc="0" normalizeH="0" baseline="0" noProof="0" dirty="0">
                <a:ln>
                  <a:noFill/>
                </a:ln>
                <a:solidFill>
                  <a:schemeClr val="tx1">
                    <a:lumMod val="95000"/>
                    <a:lumOff val="5000"/>
                  </a:schemeClr>
                </a:solidFill>
                <a:effectLst/>
                <a:uLnTx/>
                <a:uFillTx/>
                <a:latin typeface="+mj-lt"/>
                <a:ea typeface="+mn-ea"/>
                <a:cs typeface="+mn-cs"/>
              </a:rPr>
              <a:t>The following parties are generally involved in the administration of a deceased estate.</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GB"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Master of the High Court (the Master)</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ZA"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Executor / Administrator/ agent </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ZA"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Conveyancer </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GB"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Registrar of Deeds </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GB" i="0" u="none" strike="noStrike" kern="1200" cap="none" spc="0" normalizeH="0" baseline="0" noProof="0" dirty="0">
                <a:ln>
                  <a:noFill/>
                </a:ln>
                <a:solidFill>
                  <a:schemeClr val="tx1">
                    <a:lumMod val="95000"/>
                    <a:lumOff val="5000"/>
                  </a:schemeClr>
                </a:solidFill>
                <a:effectLst/>
                <a:uLnTx/>
                <a:uFillTx/>
                <a:latin typeface="+mj-lt"/>
                <a:ea typeface="+mn-ea"/>
                <a:cs typeface="+mn-cs"/>
              </a:rPr>
              <a:t>The South African Revenue Service </a:t>
            </a:r>
          </a:p>
          <a:p>
            <a:pPr marL="996950" lvl="1" indent="-539750" algn="just" defTabSz="914378">
              <a:lnSpc>
                <a:spcPct val="100000"/>
              </a:lnSpc>
              <a:spcBef>
                <a:spcPts val="600"/>
              </a:spcBef>
              <a:spcAft>
                <a:spcPts val="600"/>
              </a:spcAft>
              <a:buFont typeface="Arial" panose="020B0604020202020204" pitchFamily="34" charset="0"/>
              <a:buChar char="•"/>
              <a:defRPr/>
            </a:pPr>
            <a:r>
              <a:rPr kumimoji="0" lang="en-GB" b="0" i="0" u="none" strike="noStrike" kern="1200" cap="none" spc="0" normalizeH="0" baseline="0" noProof="0" dirty="0">
                <a:ln>
                  <a:noFill/>
                </a:ln>
                <a:solidFill>
                  <a:schemeClr val="tx1">
                    <a:lumMod val="95000"/>
                    <a:lumOff val="5000"/>
                  </a:schemeClr>
                </a:solidFill>
                <a:effectLst/>
                <a:uLnTx/>
                <a:uFillTx/>
                <a:latin typeface="+mj-lt"/>
                <a:ea typeface="+mn-ea"/>
                <a:cs typeface="+mn-cs"/>
              </a:rPr>
              <a:t>The family, surviving spouse, heirs and legatees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410914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616596"/>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lang="en-US" sz="3200" dirty="0">
                <a:latin typeface="+mn-lt"/>
              </a:rPr>
              <a:t>Deceased Estates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C8F78EB2-E825-910C-FA1D-710A9ED7EAC7}"/>
              </a:ext>
            </a:extLst>
          </p:cNvPr>
          <p:cNvSpPr txBox="1">
            <a:spLocks/>
          </p:cNvSpPr>
          <p:nvPr/>
        </p:nvSpPr>
        <p:spPr>
          <a:xfrm>
            <a:off x="474762" y="728543"/>
            <a:ext cx="8370887" cy="4939274"/>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mj-lt"/>
                <a:ea typeface="+mn-ea"/>
                <a:cs typeface="+mn-cs"/>
              </a:rPr>
              <a:t>Process flow to finalise a deceased estate at SARS: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Text" lastClr="000000"/>
              </a:solidFill>
              <a:effectLst/>
              <a:uLnTx/>
              <a:uFillTx/>
              <a:latin typeface="+mj-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ysClr val="windowText" lastClr="000000"/>
              </a:solidFill>
              <a:effectLst/>
              <a:uLnTx/>
              <a:uFillTx/>
              <a:latin typeface="+mj-lt"/>
              <a:ea typeface="+mn-ea"/>
              <a:cs typeface="+mn-cs"/>
            </a:endParaRPr>
          </a:p>
        </p:txBody>
      </p:sp>
      <p:graphicFrame>
        <p:nvGraphicFramePr>
          <p:cNvPr id="4" name="Diagram 3">
            <a:extLst>
              <a:ext uri="{FF2B5EF4-FFF2-40B4-BE49-F238E27FC236}">
                <a16:creationId xmlns:a16="http://schemas.microsoft.com/office/drawing/2014/main" id="{F92669AD-960B-82EF-C50D-C2A0CED46443}"/>
              </a:ext>
            </a:extLst>
          </p:cNvPr>
          <p:cNvGraphicFramePr/>
          <p:nvPr>
            <p:extLst>
              <p:ext uri="{D42A27DB-BD31-4B8C-83A1-F6EECF244321}">
                <p14:modId xmlns:p14="http://schemas.microsoft.com/office/powerpoint/2010/main" val="2551905134"/>
              </p:ext>
            </p:extLst>
          </p:nvPr>
        </p:nvGraphicFramePr>
        <p:xfrm>
          <a:off x="522200" y="1190183"/>
          <a:ext cx="8173100" cy="4935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B75067D5-6595-8B24-2A26-7295769C8177}"/>
              </a:ext>
            </a:extLst>
          </p:cNvPr>
          <p:cNvSpPr/>
          <p:nvPr/>
        </p:nvSpPr>
        <p:spPr>
          <a:xfrm>
            <a:off x="6885169" y="667883"/>
            <a:ext cx="1960480" cy="114027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1400" dirty="0"/>
              <a:t>Sections 13 and 14 of the Administration of Estates Act</a:t>
            </a:r>
          </a:p>
        </p:txBody>
      </p:sp>
      <p:sp>
        <p:nvSpPr>
          <p:cNvPr id="6" name="Oval 5">
            <a:extLst>
              <a:ext uri="{FF2B5EF4-FFF2-40B4-BE49-F238E27FC236}">
                <a16:creationId xmlns:a16="http://schemas.microsoft.com/office/drawing/2014/main" id="{AA90DD9D-4EAD-F51D-83E8-BBC9EFF8DBBB}"/>
              </a:ext>
            </a:extLst>
          </p:cNvPr>
          <p:cNvSpPr/>
          <p:nvPr/>
        </p:nvSpPr>
        <p:spPr>
          <a:xfrm>
            <a:off x="427324" y="5202564"/>
            <a:ext cx="2060042" cy="893644"/>
          </a:xfrm>
          <a:prstGeom prst="ellipse">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400" dirty="0"/>
              <a:t>Section 17 of the Estate Duty Act</a:t>
            </a:r>
          </a:p>
        </p:txBody>
      </p:sp>
      <p:sp>
        <p:nvSpPr>
          <p:cNvPr id="7" name="Oval 6">
            <a:extLst>
              <a:ext uri="{FF2B5EF4-FFF2-40B4-BE49-F238E27FC236}">
                <a16:creationId xmlns:a16="http://schemas.microsoft.com/office/drawing/2014/main" id="{18162228-9B54-96A7-49FC-501E66C07E25}"/>
              </a:ext>
            </a:extLst>
          </p:cNvPr>
          <p:cNvSpPr/>
          <p:nvPr/>
        </p:nvSpPr>
        <p:spPr>
          <a:xfrm>
            <a:off x="7092259" y="2142897"/>
            <a:ext cx="1603041" cy="763479"/>
          </a:xfrm>
          <a:prstGeom prst="ellipse">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1400" dirty="0"/>
              <a:t>Section 21 of the Act</a:t>
            </a:r>
          </a:p>
        </p:txBody>
      </p:sp>
      <p:sp>
        <p:nvSpPr>
          <p:cNvPr id="8" name="Oval 7">
            <a:extLst>
              <a:ext uri="{FF2B5EF4-FFF2-40B4-BE49-F238E27FC236}">
                <a16:creationId xmlns:a16="http://schemas.microsoft.com/office/drawing/2014/main" id="{F187A2BF-CB0C-2F5E-59C9-038C11894AE0}"/>
              </a:ext>
            </a:extLst>
          </p:cNvPr>
          <p:cNvSpPr/>
          <p:nvPr/>
        </p:nvSpPr>
        <p:spPr>
          <a:xfrm>
            <a:off x="0" y="3207058"/>
            <a:ext cx="1434365" cy="763479"/>
          </a:xfrm>
          <a:prstGeom prst="ellipse">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1400" dirty="0"/>
              <a:t>Public notice and tax act</a:t>
            </a:r>
          </a:p>
        </p:txBody>
      </p:sp>
    </p:spTree>
    <p:extLst>
      <p:ext uri="{BB962C8B-B14F-4D97-AF65-F5344CB8AC3E}">
        <p14:creationId xmlns:p14="http://schemas.microsoft.com/office/powerpoint/2010/main" val="8462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589963"/>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4" name="Text Placeholder 3">
            <a:extLst>
              <a:ext uri="{FF2B5EF4-FFF2-40B4-BE49-F238E27FC236}">
                <a16:creationId xmlns:a16="http://schemas.microsoft.com/office/drawing/2014/main" id="{B98B5984-4955-E2A7-1CBE-7939A2559154}"/>
              </a:ext>
            </a:extLst>
          </p:cNvPr>
          <p:cNvSpPr txBox="1">
            <a:spLocks/>
          </p:cNvSpPr>
          <p:nvPr/>
        </p:nvSpPr>
        <p:spPr>
          <a:xfrm>
            <a:off x="386556" y="959363"/>
            <a:ext cx="8370887" cy="5086330"/>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ysClr val="windowText" lastClr="000000"/>
              </a:solidFill>
              <a:effectLst/>
              <a:uLnTx/>
              <a:uFillTx/>
              <a:latin typeface="+mj-lt"/>
              <a:ea typeface="+mn-ea"/>
              <a:cs typeface="+mn-cs"/>
            </a:endParaRPr>
          </a:p>
        </p:txBody>
      </p:sp>
      <p:sp>
        <p:nvSpPr>
          <p:cNvPr id="2" name="Title 1">
            <a:extLst>
              <a:ext uri="{FF2B5EF4-FFF2-40B4-BE49-F238E27FC236}">
                <a16:creationId xmlns:a16="http://schemas.microsoft.com/office/drawing/2014/main" id="{985AF3B5-D9F6-6EE7-11AD-DF58AFBD5D17}"/>
              </a:ext>
            </a:extLst>
          </p:cNvPr>
          <p:cNvSpPr>
            <a:spLocks noGrp="1"/>
          </p:cNvSpPr>
          <p:nvPr>
            <p:ph type="title"/>
          </p:nvPr>
        </p:nvSpPr>
        <p:spPr>
          <a:xfrm>
            <a:off x="1199212" y="2488367"/>
            <a:ext cx="6700603" cy="940633"/>
          </a:xfrm>
        </p:spPr>
        <p:txBody>
          <a:bodyPr>
            <a:noAutofit/>
          </a:bodyPr>
          <a:lstStyle/>
          <a:p>
            <a:r>
              <a:rPr lang="en-ZA" sz="4000" dirty="0"/>
              <a:t>Reporting a death at SARS</a:t>
            </a:r>
          </a:p>
        </p:txBody>
      </p:sp>
    </p:spTree>
    <p:extLst>
      <p:ext uri="{BB962C8B-B14F-4D97-AF65-F5344CB8AC3E}">
        <p14:creationId xmlns:p14="http://schemas.microsoft.com/office/powerpoint/2010/main" val="340554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1"/>
            <a:ext cx="9144000" cy="536696"/>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How to report a death at SARS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graphicFrame>
        <p:nvGraphicFramePr>
          <p:cNvPr id="4" name="Diagram 3">
            <a:extLst>
              <a:ext uri="{FF2B5EF4-FFF2-40B4-BE49-F238E27FC236}">
                <a16:creationId xmlns:a16="http://schemas.microsoft.com/office/drawing/2014/main" id="{BFDA5F79-09B2-C195-2DB6-E5921425E4B5}"/>
              </a:ext>
            </a:extLst>
          </p:cNvPr>
          <p:cNvGraphicFramePr/>
          <p:nvPr>
            <p:extLst>
              <p:ext uri="{D42A27DB-BD31-4B8C-83A1-F6EECF244321}">
                <p14:modId xmlns:p14="http://schemas.microsoft.com/office/powerpoint/2010/main" val="3512632674"/>
              </p:ext>
            </p:extLst>
          </p:nvPr>
        </p:nvGraphicFramePr>
        <p:xfrm>
          <a:off x="431801" y="1058240"/>
          <a:ext cx="8307465" cy="478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056E32A-4F49-DC33-F8A5-E2946E036B25}"/>
              </a:ext>
            </a:extLst>
          </p:cNvPr>
          <p:cNvSpPr/>
          <p:nvPr/>
        </p:nvSpPr>
        <p:spPr>
          <a:xfrm>
            <a:off x="341993" y="1058241"/>
            <a:ext cx="2116393" cy="1360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21 business days turnaround time</a:t>
            </a:r>
          </a:p>
        </p:txBody>
      </p:sp>
      <p:pic>
        <p:nvPicPr>
          <p:cNvPr id="9" name="Picture 8">
            <a:extLst>
              <a:ext uri="{FF2B5EF4-FFF2-40B4-BE49-F238E27FC236}">
                <a16:creationId xmlns:a16="http://schemas.microsoft.com/office/drawing/2014/main" id="{B20F6A5A-0FE9-B9FA-DF3A-7B5BD8DB138D}"/>
              </a:ext>
            </a:extLst>
          </p:cNvPr>
          <p:cNvPicPr>
            <a:picLocks noChangeAspect="1"/>
          </p:cNvPicPr>
          <p:nvPr/>
        </p:nvPicPr>
        <p:blipFill>
          <a:blip r:embed="rId8"/>
          <a:stretch>
            <a:fillRect/>
          </a:stretch>
        </p:blipFill>
        <p:spPr>
          <a:xfrm>
            <a:off x="6729147" y="4367545"/>
            <a:ext cx="2237426" cy="1731414"/>
          </a:xfrm>
          <a:prstGeom prst="rect">
            <a:avLst/>
          </a:prstGeom>
        </p:spPr>
      </p:pic>
    </p:spTree>
    <p:extLst>
      <p:ext uri="{BB962C8B-B14F-4D97-AF65-F5344CB8AC3E}">
        <p14:creationId xmlns:p14="http://schemas.microsoft.com/office/powerpoint/2010/main" val="56260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Google Shape;212;p35">
            <a:extLst>
              <a:ext uri="{FF2B5EF4-FFF2-40B4-BE49-F238E27FC236}">
                <a16:creationId xmlns:a16="http://schemas.microsoft.com/office/drawing/2014/main" id="{2CB5CB9E-2F27-BCEC-CB2B-A07AFDE54F5F}"/>
              </a:ext>
            </a:extLst>
          </p:cNvPr>
          <p:cNvSpPr txBox="1">
            <a:spLocks/>
          </p:cNvSpPr>
          <p:nvPr/>
        </p:nvSpPr>
        <p:spPr>
          <a:xfrm>
            <a:off x="0" y="-21792"/>
            <a:ext cx="9144000" cy="536697"/>
          </a:xfrm>
          <a:prstGeom prst="rect">
            <a:avLst/>
          </a:prstGeom>
          <a:solidFill>
            <a:srgbClr val="004C85"/>
          </a:solidFill>
          <a:ln>
            <a:noFill/>
          </a:ln>
        </p:spPr>
        <p:txBody>
          <a:bodyPr spcFirstLastPara="1" vert="horz" wrap="square" lIns="91425" tIns="91425" rIns="91425" bIns="91425" rtlCol="0" anchor="ctr" anchorCtr="0">
            <a:noAutofit/>
          </a:bodyPr>
          <a:lstStyle>
            <a:defPPr>
              <a:defRPr lang="en-US"/>
            </a:defPPr>
            <a:lvl1pPr algn="ctr">
              <a:lnSpc>
                <a:spcPct val="100000"/>
              </a:lnSpc>
              <a:spcBef>
                <a:spcPts val="0"/>
              </a:spcBef>
              <a:buSzPts val="2800"/>
              <a:buNone/>
              <a:defRPr sz="3600" b="1">
                <a:solidFill>
                  <a:schemeClr val="bg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Pts val="2800"/>
              <a:buFontTx/>
              <a:buNone/>
              <a:tabLst/>
              <a:defRPr/>
            </a:pPr>
            <a:r>
              <a:rPr kumimoji="0" lang="en-US" sz="3200" b="1" i="0" u="none" strike="noStrike" kern="1200" cap="none" spc="0" normalizeH="0" baseline="0" noProof="0" dirty="0">
                <a:ln>
                  <a:noFill/>
                </a:ln>
                <a:solidFill>
                  <a:prstClr val="white"/>
                </a:solidFill>
                <a:effectLst/>
                <a:uLnTx/>
                <a:uFillTx/>
                <a:latin typeface="+mn-lt"/>
                <a:ea typeface="+mj-ea"/>
                <a:cs typeface="+mj-cs"/>
              </a:rPr>
              <a:t>How to report a death at SARS</a:t>
            </a:r>
            <a:endParaRPr kumimoji="0" lang="en-ZA" sz="3200" b="1" i="0" u="none" strike="noStrike" kern="1200" cap="none" spc="0" normalizeH="0" baseline="0" noProof="0" dirty="0">
              <a:ln>
                <a:noFill/>
              </a:ln>
              <a:solidFill>
                <a:prstClr val="white"/>
              </a:solidFill>
              <a:effectLst/>
              <a:uLnTx/>
              <a:uFillTx/>
              <a:latin typeface="+mn-lt"/>
              <a:ea typeface="+mj-ea"/>
              <a:cs typeface="+mj-cs"/>
            </a:endParaRPr>
          </a:p>
        </p:txBody>
      </p:sp>
      <p:sp>
        <p:nvSpPr>
          <p:cNvPr id="2" name="Text Placeholder 3">
            <a:extLst>
              <a:ext uri="{FF2B5EF4-FFF2-40B4-BE49-F238E27FC236}">
                <a16:creationId xmlns:a16="http://schemas.microsoft.com/office/drawing/2014/main" id="{F2283292-F631-CAFD-41CA-D3DB6109B643}"/>
              </a:ext>
            </a:extLst>
          </p:cNvPr>
          <p:cNvSpPr txBox="1">
            <a:spLocks/>
          </p:cNvSpPr>
          <p:nvPr/>
        </p:nvSpPr>
        <p:spPr>
          <a:xfrm>
            <a:off x="386556" y="817701"/>
            <a:ext cx="8370887" cy="5281258"/>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just" defTabSz="914378" rtl="0" eaLnBrk="1" fontAlgn="auto" latinLnBrk="0" hangingPunct="1">
              <a:lnSpc>
                <a:spcPct val="150000"/>
              </a:lnSpc>
              <a:spcBef>
                <a:spcPts val="600"/>
              </a:spcBef>
              <a:spcAft>
                <a:spcPts val="600"/>
              </a:spcAft>
              <a:buClrTx/>
              <a:buSzTx/>
              <a:tabLst/>
              <a:defRPr/>
            </a:pPr>
            <a:endParaRPr kumimoji="0" lang="en-ZA" sz="2000" b="0" i="0" u="none" strike="noStrike" kern="1200" cap="none" spc="0" normalizeH="0" baseline="0" noProof="0" dirty="0">
              <a:ln>
                <a:noFill/>
              </a:ln>
              <a:solidFill>
                <a:schemeClr val="tx1">
                  <a:lumMod val="95000"/>
                  <a:lumOff val="5000"/>
                </a:schemeClr>
              </a:solidFill>
              <a:effectLst/>
              <a:uLnTx/>
              <a:uFillTx/>
              <a:latin typeface="Arial" charset="0"/>
              <a:ea typeface="+mn-ea"/>
              <a:cs typeface="+mn-cs"/>
            </a:endParaRPr>
          </a:p>
        </p:txBody>
      </p:sp>
      <p:pic>
        <p:nvPicPr>
          <p:cNvPr id="5" name="object 5"/>
          <p:cNvPicPr/>
          <p:nvPr/>
        </p:nvPicPr>
        <p:blipFill>
          <a:blip r:embed="rId3" cstate="print"/>
          <a:stretch>
            <a:fillRect/>
          </a:stretch>
        </p:blipFill>
        <p:spPr>
          <a:xfrm>
            <a:off x="478989" y="843076"/>
            <a:ext cx="7826811" cy="3137671"/>
          </a:xfrm>
          <a:prstGeom prst="rect">
            <a:avLst/>
          </a:prstGeom>
        </p:spPr>
      </p:pic>
      <p:sp>
        <p:nvSpPr>
          <p:cNvPr id="4" name="object 4">
            <a:extLst>
              <a:ext uri="{FF2B5EF4-FFF2-40B4-BE49-F238E27FC236}">
                <a16:creationId xmlns:a16="http://schemas.microsoft.com/office/drawing/2014/main" id="{2FE16748-55E8-E0CD-72A8-7F5B5F809CC4}"/>
              </a:ext>
            </a:extLst>
          </p:cNvPr>
          <p:cNvSpPr txBox="1"/>
          <p:nvPr/>
        </p:nvSpPr>
        <p:spPr>
          <a:xfrm>
            <a:off x="478989" y="4132145"/>
            <a:ext cx="8301105" cy="705834"/>
          </a:xfrm>
          <a:prstGeom prst="rect">
            <a:avLst/>
          </a:prstGeom>
        </p:spPr>
        <p:txBody>
          <a:bodyPr vert="horz" wrap="square" lIns="0" tIns="12700" rIns="0" bIns="0" rtlCol="0">
            <a:spAutoFit/>
          </a:bodyPr>
          <a:lstStyle/>
          <a:p>
            <a:pPr marL="12700" marR="5080">
              <a:lnSpc>
                <a:spcPct val="150000"/>
              </a:lnSpc>
              <a:spcBef>
                <a:spcPts val="100"/>
              </a:spcBef>
            </a:pPr>
            <a:r>
              <a:rPr sz="1600" kern="100" dirty="0">
                <a:solidFill>
                  <a:srgbClr val="1F4E79"/>
                </a:solidFill>
                <a:latin typeface="Arial" panose="020B0604020202020204" pitchFamily="34" charset="0"/>
                <a:ea typeface="+mn-ea"/>
                <a:cs typeface="Arial" panose="020B0604020202020204" pitchFamily="34" charset="0"/>
              </a:rPr>
              <a:t>List of reporting documents also available on the updated FAQ (Issue </a:t>
            </a:r>
            <a:r>
              <a:rPr lang="en-ZA" sz="1600" kern="100" dirty="0">
                <a:solidFill>
                  <a:srgbClr val="1F4E79"/>
                </a:solidFill>
                <a:latin typeface="Arial" panose="020B0604020202020204" pitchFamily="34" charset="0"/>
                <a:ea typeface="+mn-ea"/>
                <a:cs typeface="Arial" panose="020B0604020202020204" pitchFamily="34" charset="0"/>
              </a:rPr>
              <a:t>3</a:t>
            </a:r>
            <a:r>
              <a:rPr sz="1600" kern="100" dirty="0">
                <a:solidFill>
                  <a:srgbClr val="1F4E79"/>
                </a:solidFill>
                <a:latin typeface="Arial" panose="020B0604020202020204" pitchFamily="34" charset="0"/>
                <a:ea typeface="+mn-ea"/>
                <a:cs typeface="Arial" panose="020B0604020202020204" pitchFamily="34" charset="0"/>
              </a:rPr>
              <a:t>) question 4</a:t>
            </a:r>
            <a:r>
              <a:rPr lang="en-ZA" sz="1600" kern="100" dirty="0">
                <a:solidFill>
                  <a:srgbClr val="1F4E79"/>
                </a:solidFill>
                <a:latin typeface="Arial" panose="020B0604020202020204" pitchFamily="34" charset="0"/>
                <a:ea typeface="+mn-ea"/>
                <a:cs typeface="Arial" panose="020B0604020202020204" pitchFamily="34" charset="0"/>
              </a:rPr>
              <a:t>8</a:t>
            </a:r>
            <a:r>
              <a:rPr sz="1600" kern="100" dirty="0">
                <a:solidFill>
                  <a:srgbClr val="1F4E79"/>
                </a:solidFill>
                <a:latin typeface="Arial" panose="020B0604020202020204" pitchFamily="34" charset="0"/>
                <a:ea typeface="+mn-ea"/>
                <a:cs typeface="Arial" panose="020B0604020202020204" pitchFamily="34" charset="0"/>
              </a:rPr>
              <a:t> : (</a:t>
            </a:r>
            <a:r>
              <a:rPr sz="1600" kern="100" dirty="0">
                <a:solidFill>
                  <a:srgbClr val="1F4E79"/>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Estates | South African Revenue Service (sars.gov.za)</a:t>
            </a:r>
            <a:r>
              <a:rPr sz="1600" kern="100" dirty="0">
                <a:solidFill>
                  <a:srgbClr val="1F4E79"/>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248427180"/>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Props1.xml><?xml version="1.0" encoding="utf-8"?>
<ds:datastoreItem xmlns:ds="http://schemas.openxmlformats.org/officeDocument/2006/customXml" ds:itemID="{DF2FF576-772A-45A1-A6A5-14A55455580B}"/>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76A6FB1A-60FB-48D3-9433-0EC83991451A}">
  <ds:schemaRefs>
    <ds:schemaRef ds:uri="http://schemas.microsoft.com/office/2006/documentManagement/types"/>
    <ds:schemaRef ds:uri="http://www.w3.org/XML/1998/namespace"/>
    <ds:schemaRef ds:uri="http://schemas.microsoft.com/office/2006/metadata/properties"/>
    <ds:schemaRef ds:uri="http://schemas.microsoft.com/sharepoint/v3"/>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 ds:uri="306ea2f8-baf3-435e-8c47-53a3895015a3"/>
    <ds:schemaRef ds:uri="0b982d86-a47b-48b2-aad7-81789d529a9c"/>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6773</TotalTime>
  <Words>3503</Words>
  <Application>Microsoft Office PowerPoint</Application>
  <PresentationFormat>On-screen Show (4:3)</PresentationFormat>
  <Paragraphs>316</Paragraphs>
  <Slides>42</Slides>
  <Notes>40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42</vt:i4>
      </vt:variant>
    </vt:vector>
  </HeadingPairs>
  <TitlesOfParts>
    <vt:vector size="48" baseType="lpstr">
      <vt:lpstr>Arial</vt:lpstr>
      <vt:lpstr>Calibri</vt:lpstr>
      <vt:lpstr>Courier New</vt:lpstr>
      <vt:lpstr>Corporate Identity presentation_MANCO_2017 v1.3 SR</vt:lpstr>
      <vt:lpstr>Corporate Identity presentation_MANCO_2017 v1.3 SR</vt:lpstr>
      <vt:lpstr>Office Theme</vt:lpstr>
      <vt:lpstr>PowerPoint Presentation</vt:lpstr>
      <vt:lpstr>PowerPoint Presentation</vt:lpstr>
      <vt:lpstr>PowerPoint Presentation</vt:lpstr>
      <vt:lpstr>PowerPoint Presentation</vt:lpstr>
      <vt:lpstr>PowerPoint Presentation</vt:lpstr>
      <vt:lpstr>PowerPoint Presentation</vt:lpstr>
      <vt:lpstr>Reporting a death at SARS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Information </vt:lpstr>
      <vt:lpstr>PowerPoint Presentation</vt:lpstr>
      <vt:lpstr>PowerPoint Presentation</vt:lpstr>
      <vt:lpstr>PowerPoint Presentation</vt:lpstr>
      <vt:lpstr>PowerPoint Presentation</vt:lpstr>
      <vt:lpstr>Finalising deceased estate</vt:lpstr>
      <vt:lpstr>PowerPoint Presentation</vt:lpstr>
      <vt:lpstr>PowerPoint Presentation</vt:lpstr>
      <vt:lpstr>PowerPoint Presentation</vt:lpstr>
      <vt:lpstr>PowerPoint Presentation</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Rudolph Masiya</cp:lastModifiedBy>
  <cp:revision>625</cp:revision>
  <cp:lastPrinted>2019-07-22T09:05:08Z</cp:lastPrinted>
  <dcterms:created xsi:type="dcterms:W3CDTF">2017-08-25T14:16:48Z</dcterms:created>
  <dcterms:modified xsi:type="dcterms:W3CDTF">2024-06-11T08:07:23Z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