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Lst>
  <p:notesMasterIdLst>
    <p:notesMasterId r:id="rId27"/>
  </p:notesMasterIdLst>
  <p:sldIdLst>
    <p:sldId id="256" r:id="rId6"/>
    <p:sldId id="276" r:id="rId7"/>
    <p:sldId id="287" r:id="rId8"/>
    <p:sldId id="345" r:id="rId9"/>
    <p:sldId id="346" r:id="rId10"/>
    <p:sldId id="347" r:id="rId11"/>
    <p:sldId id="348" r:id="rId12"/>
    <p:sldId id="351" r:id="rId13"/>
    <p:sldId id="363" r:id="rId14"/>
    <p:sldId id="352" r:id="rId15"/>
    <p:sldId id="353" r:id="rId16"/>
    <p:sldId id="355" r:id="rId17"/>
    <p:sldId id="365" r:id="rId18"/>
    <p:sldId id="356" r:id="rId19"/>
    <p:sldId id="366" r:id="rId20"/>
    <p:sldId id="367" r:id="rId21"/>
    <p:sldId id="368" r:id="rId22"/>
    <p:sldId id="370" r:id="rId23"/>
    <p:sldId id="371" r:id="rId24"/>
    <p:sldId id="359" r:id="rId25"/>
    <p:sldId id="284" r:id="rId26"/>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FAA09-10D9-5A6B-E132-515950EAD592}" name="Lijuan Wang" initials="LW" userId="S::lwang@sars.gov.za::72bde0fe-78f8-4df1-a3d3-4698d2d28f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083C1-3A6A-4B77-AF81-0CF67F4DFDD7}" v="2" dt="2024-06-11T08:11:16.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583" autoAdjust="0"/>
  </p:normalViewPr>
  <p:slideViewPr>
    <p:cSldViewPr snapToGrid="0" snapToObjects="1">
      <p:cViewPr varScale="1">
        <p:scale>
          <a:sx n="97" d="100"/>
          <a:sy n="97" d="100"/>
        </p:scale>
        <p:origin x="90" y="90"/>
      </p:cViewPr>
      <p:guideLst>
        <p:guide orient="horz" pos="2160"/>
        <p:guide pos="2880"/>
      </p:guideLst>
    </p:cSldViewPr>
  </p:slideViewPr>
  <p:notesTextViewPr>
    <p:cViewPr>
      <p:scale>
        <a:sx n="1" d="1"/>
        <a:sy n="1" d="1"/>
      </p:scale>
      <p:origin x="0" y="0"/>
    </p:cViewPr>
  </p:notesTextViewPr>
  <p:sorterViewPr>
    <p:cViewPr>
      <p:scale>
        <a:sx n="140" d="100"/>
        <a:sy n="140" d="100"/>
      </p:scale>
      <p:origin x="0" y="-54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6/11/2024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a:t>
            </a:fld>
            <a:endParaRPr lang="en-US" dirty="0"/>
          </a:p>
        </p:txBody>
      </p:sp>
    </p:spTree>
    <p:extLst>
      <p:ext uri="{BB962C8B-B14F-4D97-AF65-F5344CB8AC3E}">
        <p14:creationId xmlns:p14="http://schemas.microsoft.com/office/powerpoint/2010/main" val="3479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11</a:t>
            </a:fld>
            <a:endParaRPr lang="en-US" dirty="0"/>
          </a:p>
        </p:txBody>
      </p:sp>
    </p:spTree>
    <p:extLst>
      <p:ext uri="{BB962C8B-B14F-4D97-AF65-F5344CB8AC3E}">
        <p14:creationId xmlns:p14="http://schemas.microsoft.com/office/powerpoint/2010/main" val="17475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12</a:t>
            </a:fld>
            <a:endParaRPr lang="en-US" dirty="0"/>
          </a:p>
        </p:txBody>
      </p:sp>
    </p:spTree>
    <p:extLst>
      <p:ext uri="{BB962C8B-B14F-4D97-AF65-F5344CB8AC3E}">
        <p14:creationId xmlns:p14="http://schemas.microsoft.com/office/powerpoint/2010/main" val="314594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181495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14</a:t>
            </a:fld>
            <a:endParaRPr lang="en-US" dirty="0"/>
          </a:p>
        </p:txBody>
      </p:sp>
    </p:spTree>
    <p:extLst>
      <p:ext uri="{BB962C8B-B14F-4D97-AF65-F5344CB8AC3E}">
        <p14:creationId xmlns:p14="http://schemas.microsoft.com/office/powerpoint/2010/main" val="157883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15</a:t>
            </a:fld>
            <a:endParaRPr lang="en-US" dirty="0"/>
          </a:p>
        </p:txBody>
      </p:sp>
    </p:spTree>
    <p:extLst>
      <p:ext uri="{BB962C8B-B14F-4D97-AF65-F5344CB8AC3E}">
        <p14:creationId xmlns:p14="http://schemas.microsoft.com/office/powerpoint/2010/main" val="117208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16</a:t>
            </a:fld>
            <a:endParaRPr lang="en-US" dirty="0"/>
          </a:p>
        </p:txBody>
      </p:sp>
    </p:spTree>
    <p:extLst>
      <p:ext uri="{BB962C8B-B14F-4D97-AF65-F5344CB8AC3E}">
        <p14:creationId xmlns:p14="http://schemas.microsoft.com/office/powerpoint/2010/main" val="379844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17</a:t>
            </a:fld>
            <a:endParaRPr lang="en-US" dirty="0"/>
          </a:p>
        </p:txBody>
      </p:sp>
    </p:spTree>
    <p:extLst>
      <p:ext uri="{BB962C8B-B14F-4D97-AF65-F5344CB8AC3E}">
        <p14:creationId xmlns:p14="http://schemas.microsoft.com/office/powerpoint/2010/main" val="356164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18</a:t>
            </a:fld>
            <a:endParaRPr lang="en-US" dirty="0"/>
          </a:p>
        </p:txBody>
      </p:sp>
    </p:spTree>
    <p:extLst>
      <p:ext uri="{BB962C8B-B14F-4D97-AF65-F5344CB8AC3E}">
        <p14:creationId xmlns:p14="http://schemas.microsoft.com/office/powerpoint/2010/main" val="24790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19</a:t>
            </a:fld>
            <a:endParaRPr lang="en-US" dirty="0"/>
          </a:p>
        </p:txBody>
      </p:sp>
    </p:spTree>
    <p:extLst>
      <p:ext uri="{BB962C8B-B14F-4D97-AF65-F5344CB8AC3E}">
        <p14:creationId xmlns:p14="http://schemas.microsoft.com/office/powerpoint/2010/main" val="261214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20</a:t>
            </a:fld>
            <a:endParaRPr lang="en-US" dirty="0"/>
          </a:p>
        </p:txBody>
      </p:sp>
    </p:spTree>
    <p:extLst>
      <p:ext uri="{BB962C8B-B14F-4D97-AF65-F5344CB8AC3E}">
        <p14:creationId xmlns:p14="http://schemas.microsoft.com/office/powerpoint/2010/main" val="209774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a:t>
            </a:fld>
            <a:endParaRPr lang="en-US" dirty="0"/>
          </a:p>
        </p:txBody>
      </p:sp>
    </p:spTree>
    <p:extLst>
      <p:ext uri="{BB962C8B-B14F-4D97-AF65-F5344CB8AC3E}">
        <p14:creationId xmlns:p14="http://schemas.microsoft.com/office/powerpoint/2010/main" val="33756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4</a:t>
            </a:fld>
            <a:endParaRPr lang="en-US" dirty="0"/>
          </a:p>
        </p:txBody>
      </p:sp>
    </p:spTree>
    <p:extLst>
      <p:ext uri="{BB962C8B-B14F-4D97-AF65-F5344CB8AC3E}">
        <p14:creationId xmlns:p14="http://schemas.microsoft.com/office/powerpoint/2010/main" val="104651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5</a:t>
            </a:fld>
            <a:endParaRPr lang="en-US" dirty="0"/>
          </a:p>
        </p:txBody>
      </p:sp>
    </p:spTree>
    <p:extLst>
      <p:ext uri="{BB962C8B-B14F-4D97-AF65-F5344CB8AC3E}">
        <p14:creationId xmlns:p14="http://schemas.microsoft.com/office/powerpoint/2010/main" val="240170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6</a:t>
            </a:fld>
            <a:endParaRPr lang="en-US" dirty="0"/>
          </a:p>
        </p:txBody>
      </p:sp>
    </p:spTree>
    <p:extLst>
      <p:ext uri="{BB962C8B-B14F-4D97-AF65-F5344CB8AC3E}">
        <p14:creationId xmlns:p14="http://schemas.microsoft.com/office/powerpoint/2010/main" val="109321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7</a:t>
            </a:fld>
            <a:endParaRPr lang="en-US" dirty="0"/>
          </a:p>
        </p:txBody>
      </p:sp>
    </p:spTree>
    <p:extLst>
      <p:ext uri="{BB962C8B-B14F-4D97-AF65-F5344CB8AC3E}">
        <p14:creationId xmlns:p14="http://schemas.microsoft.com/office/powerpoint/2010/main" val="383673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8</a:t>
            </a:fld>
            <a:endParaRPr lang="en-US" dirty="0"/>
          </a:p>
        </p:txBody>
      </p:sp>
    </p:spTree>
    <p:extLst>
      <p:ext uri="{BB962C8B-B14F-4D97-AF65-F5344CB8AC3E}">
        <p14:creationId xmlns:p14="http://schemas.microsoft.com/office/powerpoint/2010/main" val="88017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9</a:t>
            </a:fld>
            <a:endParaRPr lang="en-US" dirty="0"/>
          </a:p>
        </p:txBody>
      </p:sp>
    </p:spTree>
    <p:extLst>
      <p:ext uri="{BB962C8B-B14F-4D97-AF65-F5344CB8AC3E}">
        <p14:creationId xmlns:p14="http://schemas.microsoft.com/office/powerpoint/2010/main" val="161998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10</a:t>
            </a:fld>
            <a:endParaRPr lang="en-US" dirty="0"/>
          </a:p>
        </p:txBody>
      </p:sp>
    </p:spTree>
    <p:extLst>
      <p:ext uri="{BB962C8B-B14F-4D97-AF65-F5344CB8AC3E}">
        <p14:creationId xmlns:p14="http://schemas.microsoft.com/office/powerpoint/2010/main" val="340677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01576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77151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71150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18446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165631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4271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94380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184546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6392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05333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85181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21054248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rs.gov.za/wp-content/uploads/Ops/Forms/VAT123e-Application-for-Cancellation-Registration-iro-Enterprises-External-Form.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ools.sars.gov.za/SARSeBooking" TargetMode="External"/><Relationship Id="rId5" Type="http://schemas.openxmlformats.org/officeDocument/2006/relationships/hyperlink" Target="https://www.sars.gov.za/contact-us/contact-sars-by-email-online/" TargetMode="External"/><Relationship Id="rId4" Type="http://schemas.openxmlformats.org/officeDocument/2006/relationships/hyperlink" Target="https://www.sars.gov.za/wp-content/uploads/Ops/Forms/VAT123T-Application-for-Cancellation-of-a-Separately-Registered-Enterprise-External-Form.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rs.gov.za/wp-content/uploads/Ops/Forms/EMP123-Application-for-Cancellation-of-Registration-of-a-Person-iro-All-His-Business-External-Form.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ars.gov.za/faq/faq-how-do-i-cancel-a-registration-for-employees-tax/" TargetMode="External"/><Relationship Id="rId5" Type="http://schemas.openxmlformats.org/officeDocument/2006/relationships/hyperlink" Target="https://www.sars.gov.za/contact-us/contact-sars-by-e-mail-fax-or-post/" TargetMode="External"/><Relationship Id="rId4" Type="http://schemas.openxmlformats.org/officeDocument/2006/relationships/hyperlink" Target="https://www.sars.gov.za/wp-content/uploads/Ops/Forms/EMP123T-Application-for-the-Cancellation-of-Registration-of-a-Separately-Registered-Business-External-Form.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1071269"/>
            <a:ext cx="8655068" cy="5123867"/>
          </a:xfrm>
        </p:spPr>
        <p:txBody>
          <a:bodyPr>
            <a:normAutofit/>
          </a:bodyPr>
          <a:lstStyle/>
          <a:p>
            <a:pPr marL="361950" indent="-349250">
              <a:lnSpc>
                <a:spcPct val="100000"/>
              </a:lnSpc>
              <a:buChar char="•"/>
              <a:tabLst>
                <a:tab pos="266700" algn="l"/>
              </a:tabLst>
            </a:pPr>
            <a:r>
              <a:rPr lang="en-US" sz="1800" spc="-5" dirty="0">
                <a:latin typeface="Arial"/>
                <a:cs typeface="Arial"/>
              </a:rPr>
              <a:t>An Individual</a:t>
            </a:r>
            <a:r>
              <a:rPr lang="en-US" sz="1800" spc="-85" dirty="0">
                <a:latin typeface="Arial"/>
                <a:cs typeface="Arial"/>
              </a:rPr>
              <a:t> </a:t>
            </a:r>
            <a:r>
              <a:rPr lang="en-US" sz="1800" spc="-30" dirty="0">
                <a:latin typeface="Arial"/>
                <a:cs typeface="Arial"/>
              </a:rPr>
              <a:t>Taxpayer</a:t>
            </a:r>
            <a:endParaRPr lang="en-US" sz="1800" dirty="0">
              <a:latin typeface="Arial"/>
              <a:cs typeface="Arial"/>
            </a:endParaRPr>
          </a:p>
          <a:p>
            <a:pPr marL="361950" indent="-349250">
              <a:lnSpc>
                <a:spcPct val="100000"/>
              </a:lnSpc>
              <a:spcBef>
                <a:spcPts val="50"/>
              </a:spcBef>
              <a:buFont typeface="Arial"/>
              <a:buChar char="•"/>
              <a:tabLst>
                <a:tab pos="266700" algn="l"/>
              </a:tabLst>
            </a:pPr>
            <a:endParaRPr lang="en-US" sz="2000" dirty="0">
              <a:latin typeface="Times New Roman"/>
              <a:cs typeface="Times New Roman"/>
            </a:endParaRPr>
          </a:p>
          <a:p>
            <a:pPr marL="361950" indent="-349250">
              <a:lnSpc>
                <a:spcPct val="100000"/>
              </a:lnSpc>
              <a:spcBef>
                <a:spcPts val="5"/>
              </a:spcBef>
              <a:buChar char="•"/>
              <a:tabLst>
                <a:tab pos="266700" algn="l"/>
              </a:tabLst>
            </a:pPr>
            <a:r>
              <a:rPr lang="en-US" sz="1800" spc="-5" dirty="0">
                <a:latin typeface="Arial"/>
                <a:cs typeface="Arial"/>
              </a:rPr>
              <a:t>An executor of a deceased</a:t>
            </a:r>
            <a:r>
              <a:rPr lang="en-US" sz="1800" spc="20" dirty="0">
                <a:latin typeface="Arial"/>
                <a:cs typeface="Arial"/>
              </a:rPr>
              <a:t> </a:t>
            </a:r>
            <a:r>
              <a:rPr lang="en-US" sz="1800" spc="-5" dirty="0">
                <a:latin typeface="Arial"/>
                <a:cs typeface="Arial"/>
              </a:rPr>
              <a:t>estate</a:t>
            </a:r>
            <a:endParaRPr lang="en-US" sz="1800" dirty="0">
              <a:latin typeface="Arial"/>
              <a:cs typeface="Arial"/>
            </a:endParaRPr>
          </a:p>
          <a:p>
            <a:pPr marL="361950" indent="-349250">
              <a:lnSpc>
                <a:spcPct val="100000"/>
              </a:lnSpc>
              <a:spcBef>
                <a:spcPts val="55"/>
              </a:spcBef>
              <a:buFont typeface="Arial"/>
              <a:buChar char="•"/>
              <a:tabLst>
                <a:tab pos="266700" algn="l"/>
              </a:tabLst>
            </a:pPr>
            <a:endParaRPr lang="en-US" sz="2000" dirty="0">
              <a:latin typeface="Times New Roman"/>
              <a:cs typeface="Times New Roman"/>
            </a:endParaRPr>
          </a:p>
          <a:p>
            <a:pPr marL="361950" indent="-349250">
              <a:lnSpc>
                <a:spcPct val="100000"/>
              </a:lnSpc>
              <a:buChar char="•"/>
              <a:tabLst>
                <a:tab pos="266700" algn="l"/>
              </a:tabLst>
            </a:pPr>
            <a:r>
              <a:rPr lang="en-US" sz="1800" spc="-5" dirty="0">
                <a:latin typeface="Arial"/>
                <a:cs typeface="Arial"/>
              </a:rPr>
              <a:t>A curator for an Insolvent</a:t>
            </a:r>
            <a:r>
              <a:rPr lang="en-US" sz="1800" spc="-90" dirty="0">
                <a:latin typeface="Arial"/>
                <a:cs typeface="Arial"/>
              </a:rPr>
              <a:t> </a:t>
            </a:r>
            <a:r>
              <a:rPr lang="en-US" sz="1800" spc="-5" dirty="0">
                <a:latin typeface="Arial"/>
                <a:cs typeface="Arial"/>
              </a:rPr>
              <a:t>estate</a:t>
            </a:r>
            <a:endParaRPr lang="en-US" sz="1800" dirty="0">
              <a:latin typeface="Arial"/>
              <a:cs typeface="Arial"/>
            </a:endParaRPr>
          </a:p>
          <a:p>
            <a:pPr marL="361950" indent="-349250">
              <a:lnSpc>
                <a:spcPct val="100000"/>
              </a:lnSpc>
              <a:spcBef>
                <a:spcPts val="5"/>
              </a:spcBef>
              <a:buFont typeface="Arial"/>
              <a:buChar char="•"/>
              <a:tabLst>
                <a:tab pos="266700" algn="l"/>
              </a:tabLst>
            </a:pPr>
            <a:endParaRPr lang="en-US" sz="2400" dirty="0">
              <a:latin typeface="Times New Roman"/>
              <a:cs typeface="Times New Roman"/>
            </a:endParaRPr>
          </a:p>
          <a:p>
            <a:pPr marL="361950" indent="-349250">
              <a:lnSpc>
                <a:spcPct val="100000"/>
              </a:lnSpc>
              <a:buChar char="•"/>
              <a:tabLst>
                <a:tab pos="266700" algn="l"/>
              </a:tabLst>
            </a:pPr>
            <a:r>
              <a:rPr lang="en-US" sz="1800" spc="-5" dirty="0">
                <a:latin typeface="Arial"/>
                <a:cs typeface="Arial"/>
              </a:rPr>
              <a:t>Representative of a Company (Public </a:t>
            </a:r>
            <a:r>
              <a:rPr lang="en-US" sz="1800" spc="-10" dirty="0">
                <a:latin typeface="Arial"/>
                <a:cs typeface="Arial"/>
              </a:rPr>
              <a:t>Officer),</a:t>
            </a:r>
            <a:r>
              <a:rPr lang="en-US" sz="1800" spc="125" dirty="0">
                <a:latin typeface="Arial"/>
                <a:cs typeface="Arial"/>
              </a:rPr>
              <a:t> </a:t>
            </a:r>
            <a:r>
              <a:rPr lang="en-US" sz="1800" spc="-5" dirty="0">
                <a:latin typeface="Arial"/>
                <a:cs typeface="Arial"/>
              </a:rPr>
              <a:t>Co-Operative</a:t>
            </a:r>
            <a:endParaRPr lang="en-US" sz="1800" dirty="0">
              <a:latin typeface="Arial"/>
              <a:cs typeface="Arial"/>
            </a:endParaRPr>
          </a:p>
          <a:p>
            <a:pPr marL="361950" indent="-349250">
              <a:lnSpc>
                <a:spcPct val="100000"/>
              </a:lnSpc>
              <a:spcBef>
                <a:spcPts val="55"/>
              </a:spcBef>
              <a:buFont typeface="Arial"/>
              <a:buChar char="•"/>
              <a:tabLst>
                <a:tab pos="266700" algn="l"/>
              </a:tabLst>
            </a:pPr>
            <a:endParaRPr lang="en-US" sz="2000" dirty="0">
              <a:latin typeface="Times New Roman"/>
              <a:cs typeface="Times New Roman"/>
            </a:endParaRPr>
          </a:p>
          <a:p>
            <a:pPr marL="361950" indent="-349250">
              <a:lnSpc>
                <a:spcPct val="100000"/>
              </a:lnSpc>
              <a:buChar char="•"/>
              <a:tabLst>
                <a:tab pos="266700" algn="l"/>
              </a:tabLst>
            </a:pPr>
            <a:r>
              <a:rPr lang="en-US" sz="1800" spc="-5" dirty="0">
                <a:latin typeface="Arial"/>
                <a:cs typeface="Arial"/>
              </a:rPr>
              <a:t>Main member of a</a:t>
            </a:r>
            <a:r>
              <a:rPr lang="en-US" sz="1800" spc="-40" dirty="0">
                <a:latin typeface="Arial"/>
                <a:cs typeface="Arial"/>
              </a:rPr>
              <a:t> </a:t>
            </a:r>
            <a:r>
              <a:rPr lang="en-US" sz="1800" spc="-5" dirty="0">
                <a:latin typeface="Arial"/>
                <a:cs typeface="Arial"/>
              </a:rPr>
              <a:t>CC</a:t>
            </a:r>
            <a:endParaRPr lang="en-US" sz="1800" dirty="0">
              <a:latin typeface="Arial"/>
              <a:cs typeface="Arial"/>
            </a:endParaRPr>
          </a:p>
          <a:p>
            <a:pPr marL="361950" indent="-349250">
              <a:lnSpc>
                <a:spcPct val="100000"/>
              </a:lnSpc>
              <a:spcBef>
                <a:spcPts val="50"/>
              </a:spcBef>
              <a:buFont typeface="Arial"/>
              <a:buChar char="•"/>
              <a:tabLst>
                <a:tab pos="266700" algn="l"/>
              </a:tabLst>
            </a:pPr>
            <a:endParaRPr lang="en-US" sz="2000" dirty="0">
              <a:latin typeface="Times New Roman"/>
              <a:cs typeface="Times New Roman"/>
            </a:endParaRPr>
          </a:p>
          <a:p>
            <a:pPr marL="361950" indent="-349250">
              <a:lnSpc>
                <a:spcPct val="100000"/>
              </a:lnSpc>
              <a:buChar char="•"/>
              <a:tabLst>
                <a:tab pos="266700" algn="l"/>
              </a:tabLst>
            </a:pPr>
            <a:r>
              <a:rPr lang="en-US" sz="1800" spc="-5" dirty="0">
                <a:latin typeface="Arial"/>
                <a:cs typeface="Arial"/>
              </a:rPr>
              <a:t>Representative of a Government</a:t>
            </a:r>
            <a:r>
              <a:rPr lang="en-US" sz="1800" spc="35" dirty="0">
                <a:latin typeface="Arial"/>
                <a:cs typeface="Arial"/>
              </a:rPr>
              <a:t> </a:t>
            </a:r>
            <a:r>
              <a:rPr lang="en-US" sz="1800" spc="-5" dirty="0">
                <a:latin typeface="Arial"/>
                <a:cs typeface="Arial"/>
              </a:rPr>
              <a:t>entity</a:t>
            </a:r>
            <a:endParaRPr lang="en-US" sz="1800" dirty="0">
              <a:latin typeface="Arial"/>
              <a:cs typeface="Arial"/>
            </a:endParaRPr>
          </a:p>
          <a:p>
            <a:pPr marL="361950" indent="-349250">
              <a:lnSpc>
                <a:spcPct val="100000"/>
              </a:lnSpc>
              <a:spcBef>
                <a:spcPts val="5"/>
              </a:spcBef>
              <a:buFont typeface="Arial"/>
              <a:buChar char="•"/>
              <a:tabLst>
                <a:tab pos="266700" algn="l"/>
              </a:tabLst>
            </a:pPr>
            <a:endParaRPr lang="en-US" sz="2400" dirty="0">
              <a:latin typeface="Times New Roman"/>
              <a:cs typeface="Times New Roman"/>
            </a:endParaRPr>
          </a:p>
          <a:p>
            <a:pPr marL="361950" indent="-349250">
              <a:lnSpc>
                <a:spcPct val="100000"/>
              </a:lnSpc>
              <a:buChar char="•"/>
              <a:tabLst>
                <a:tab pos="266700" algn="l"/>
              </a:tabLst>
            </a:pPr>
            <a:r>
              <a:rPr lang="en-US" sz="1800" spc="-5" dirty="0">
                <a:latin typeface="Arial"/>
                <a:cs typeface="Arial"/>
              </a:rPr>
              <a:t>Main </a:t>
            </a:r>
            <a:r>
              <a:rPr lang="en-US" sz="1800" spc="-15" dirty="0">
                <a:latin typeface="Arial"/>
                <a:cs typeface="Arial"/>
              </a:rPr>
              <a:t>Trustee </a:t>
            </a:r>
            <a:r>
              <a:rPr lang="en-US" sz="1800" spc="-5" dirty="0">
                <a:latin typeface="Arial"/>
                <a:cs typeface="Arial"/>
              </a:rPr>
              <a:t>for a</a:t>
            </a:r>
            <a:r>
              <a:rPr lang="en-US" sz="1800" spc="-75" dirty="0">
                <a:latin typeface="Arial"/>
                <a:cs typeface="Arial"/>
              </a:rPr>
              <a:t> </a:t>
            </a:r>
            <a:r>
              <a:rPr lang="en-US" sz="1800" spc="-15" dirty="0">
                <a:latin typeface="Arial"/>
                <a:cs typeface="Arial"/>
              </a:rPr>
              <a:t>Trust</a:t>
            </a:r>
            <a:endParaRPr lang="en-US" sz="1800" dirty="0">
              <a:latin typeface="Arial"/>
              <a:cs typeface="Arial"/>
            </a:endParaRPr>
          </a:p>
          <a:p>
            <a:pPr>
              <a:lnSpc>
                <a:spcPct val="150000"/>
              </a:lnSpc>
            </a:pPr>
            <a:endParaRPr lang="en-US" dirty="0"/>
          </a:p>
          <a:p>
            <a:pPr marL="742950" lvl="1" indent="-285750" algn="just">
              <a:lnSpc>
                <a:spcPct val="150000"/>
              </a:lnSpc>
              <a:buFont typeface="Wingdings" panose="05000000000000000000" pitchFamily="2" charset="2"/>
              <a:buChar char="ü"/>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Who Can Request Deregistration of a Tax Type?</a:t>
            </a:r>
          </a:p>
        </p:txBody>
      </p:sp>
    </p:spTree>
    <p:extLst>
      <p:ext uri="{BB962C8B-B14F-4D97-AF65-F5344CB8AC3E}">
        <p14:creationId xmlns:p14="http://schemas.microsoft.com/office/powerpoint/2010/main" val="198473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a:normAutofit/>
          </a:bodyPr>
          <a:lstStyle/>
          <a:p>
            <a:pPr marL="285750" indent="-285750" algn="just">
              <a:lnSpc>
                <a:spcPct val="150000"/>
              </a:lnSpc>
              <a:buFont typeface="Arial" panose="020B0604020202020204" pitchFamily="34" charset="0"/>
              <a:buChar char="•"/>
            </a:pPr>
            <a:r>
              <a:rPr lang="en-US" dirty="0"/>
              <a:t>When a Company/CC, Trust, Co-operative or any other type of entity is dormant or no  longer in operation</a:t>
            </a:r>
          </a:p>
          <a:p>
            <a:pPr marL="285750" indent="-285750" algn="just">
              <a:lnSpc>
                <a:spcPct val="150000"/>
              </a:lnSpc>
              <a:buFont typeface="Arial" panose="020B0604020202020204" pitchFamily="34" charset="0"/>
              <a:buChar char="•"/>
            </a:pPr>
            <a:r>
              <a:rPr lang="en-US" dirty="0"/>
              <a:t>When a deregistration was initiated by SARS</a:t>
            </a:r>
          </a:p>
          <a:p>
            <a:pPr marL="285750" indent="-285750" algn="just">
              <a:lnSpc>
                <a:spcPct val="150000"/>
              </a:lnSpc>
              <a:buFont typeface="Arial" panose="020B0604020202020204" pitchFamily="34" charset="0"/>
              <a:buChar char="•"/>
            </a:pPr>
            <a:r>
              <a:rPr lang="en-US" dirty="0"/>
              <a:t>When an entity has a duplicate reference number</a:t>
            </a:r>
          </a:p>
          <a:p>
            <a:pPr marL="285750" indent="-285750" algn="just">
              <a:lnSpc>
                <a:spcPct val="150000"/>
              </a:lnSpc>
              <a:buFont typeface="Arial" panose="020B0604020202020204" pitchFamily="34" charset="0"/>
              <a:buChar char="•"/>
            </a:pPr>
            <a:r>
              <a:rPr lang="en-US" dirty="0"/>
              <a:t>When a taxpayer who formally emigrated from South Africa or a non-resident taxpayer who  left the republic, has no income and assets in the republic</a:t>
            </a:r>
          </a:p>
          <a:p>
            <a:pPr marL="285750" indent="-285750" algn="just">
              <a:lnSpc>
                <a:spcPct val="150000"/>
              </a:lnSpc>
              <a:buFont typeface="Arial" panose="020B0604020202020204" pitchFamily="34" charset="0"/>
              <a:buChar char="•"/>
            </a:pPr>
            <a:r>
              <a:rPr lang="en-US" dirty="0"/>
              <a:t>When a deceased, insolvent or liquidated estate comes into effect</a:t>
            </a:r>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When Will A Tax Type Be Deregistered?</a:t>
            </a:r>
          </a:p>
        </p:txBody>
      </p:sp>
    </p:spTree>
    <p:extLst>
      <p:ext uri="{BB962C8B-B14F-4D97-AF65-F5344CB8AC3E}">
        <p14:creationId xmlns:p14="http://schemas.microsoft.com/office/powerpoint/2010/main" val="206346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123867"/>
          </a:xfrm>
        </p:spPr>
        <p:txBody>
          <a:bodyPr>
            <a:normAutofit/>
          </a:bodyPr>
          <a:lstStyle/>
          <a:p>
            <a:pPr marL="285750" indent="-285750" algn="just">
              <a:lnSpc>
                <a:spcPct val="150000"/>
              </a:lnSpc>
              <a:buFont typeface="Arial" panose="020B0604020202020204" pitchFamily="34" charset="0"/>
              <a:buChar char="•"/>
            </a:pPr>
            <a:r>
              <a:rPr lang="en-US" dirty="0"/>
              <a:t>Value-Added Tax (VAT)</a:t>
            </a:r>
          </a:p>
          <a:p>
            <a:pPr marL="285750" indent="-285750" algn="just">
              <a:lnSpc>
                <a:spcPct val="150000"/>
              </a:lnSpc>
              <a:buFont typeface="Arial" panose="020B0604020202020204" pitchFamily="34" charset="0"/>
              <a:buChar char="•"/>
            </a:pPr>
            <a:r>
              <a:rPr lang="en-US" dirty="0"/>
              <a:t>Pay-As-You-Earn (PAYE)</a:t>
            </a:r>
          </a:p>
          <a:p>
            <a:pPr marL="542925" indent="-276225" algn="just">
              <a:lnSpc>
                <a:spcPct val="150000"/>
              </a:lnSpc>
              <a:buFont typeface="Courier New" panose="02070309020205020404" pitchFamily="49" charset="0"/>
              <a:buChar char="o"/>
            </a:pPr>
            <a:r>
              <a:rPr lang="en-US" dirty="0"/>
              <a:t>    Skills Development Levy (SDL) and/or</a:t>
            </a:r>
          </a:p>
          <a:p>
            <a:pPr marL="542925" indent="-276225" algn="just">
              <a:lnSpc>
                <a:spcPct val="150000"/>
              </a:lnSpc>
              <a:buFont typeface="Courier New" panose="02070309020205020404" pitchFamily="49" charset="0"/>
              <a:buChar char="o"/>
            </a:pPr>
            <a:r>
              <a:rPr lang="en-US" dirty="0"/>
              <a:t>    Unemployment Insurance Fund (UIF)</a:t>
            </a:r>
          </a:p>
          <a:p>
            <a:pPr marL="285750" indent="-285750" algn="just">
              <a:lnSpc>
                <a:spcPct val="150000"/>
              </a:lnSpc>
              <a:buFont typeface="Arial" panose="020B0604020202020204" pitchFamily="34" charset="0"/>
              <a:buChar char="•"/>
            </a:pPr>
            <a:r>
              <a:rPr lang="en-US" dirty="0"/>
              <a:t>Income Tax</a:t>
            </a:r>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Tax Types That May Be</a:t>
            </a:r>
            <a:r>
              <a:rPr lang="en-US" sz="2800" dirty="0">
                <a:solidFill>
                  <a:srgbClr val="FF0000"/>
                </a:solidFill>
                <a:latin typeface="Arial" panose="020B0604020202020204" pitchFamily="34" charset="0"/>
              </a:rPr>
              <a:t> </a:t>
            </a:r>
            <a:r>
              <a:rPr lang="en-US" sz="2800" dirty="0">
                <a:solidFill>
                  <a:schemeClr val="bg1"/>
                </a:solidFill>
                <a:latin typeface="Arial" panose="020B0604020202020204" pitchFamily="34" charset="0"/>
              </a:rPr>
              <a:t>Deregistered</a:t>
            </a:r>
          </a:p>
        </p:txBody>
      </p:sp>
    </p:spTree>
    <p:extLst>
      <p:ext uri="{BB962C8B-B14F-4D97-AF65-F5344CB8AC3E}">
        <p14:creationId xmlns:p14="http://schemas.microsoft.com/office/powerpoint/2010/main" val="268976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fontScale="92500" lnSpcReduction="10000"/>
          </a:bodyPr>
          <a:lstStyle/>
          <a:p>
            <a:pPr algn="just">
              <a:lnSpc>
                <a:spcPct val="150000"/>
              </a:lnSpc>
            </a:pPr>
            <a:r>
              <a:rPr lang="en-US" sz="1500" dirty="0"/>
              <a:t>A vendor may apply in writing for cancellation of a VAT registration where the value of taxable supplies will be less than the compulsory registration threshold of R1 million in any consecutive period of 12 months.</a:t>
            </a:r>
          </a:p>
          <a:p>
            <a:pPr algn="just">
              <a:lnSpc>
                <a:spcPct val="150000"/>
              </a:lnSpc>
            </a:pPr>
            <a:r>
              <a:rPr lang="en-US" sz="1500" dirty="0"/>
              <a:t>The Commissioner may cancel a VAT registration where –</a:t>
            </a:r>
          </a:p>
          <a:p>
            <a:pPr marL="285750" indent="-285750" algn="just">
              <a:lnSpc>
                <a:spcPct val="150000"/>
              </a:lnSpc>
              <a:buFont typeface="Arial" panose="020B0604020202020204" pitchFamily="34" charset="0"/>
              <a:buChar char="•"/>
            </a:pPr>
            <a:r>
              <a:rPr lang="en-US" sz="1500" dirty="0"/>
              <a:t>the vendor has ceased to carry on the enterprise and will not commence again within the next 12 months;</a:t>
            </a:r>
          </a:p>
          <a:p>
            <a:pPr marL="285750" indent="-285750" algn="just">
              <a:lnSpc>
                <a:spcPct val="150000"/>
              </a:lnSpc>
              <a:buFont typeface="Arial" panose="020B0604020202020204" pitchFamily="34" charset="0"/>
              <a:buChar char="•"/>
            </a:pPr>
            <a:r>
              <a:rPr lang="en-US" sz="1500" dirty="0"/>
              <a:t>the enterprise never actually commenced or will not commence within the next 12 months;</a:t>
            </a:r>
          </a:p>
          <a:p>
            <a:pPr marL="285750" indent="-285750" algn="just">
              <a:lnSpc>
                <a:spcPct val="150000"/>
              </a:lnSpc>
              <a:buFont typeface="Arial" panose="020B0604020202020204" pitchFamily="34" charset="0"/>
              <a:buChar char="•"/>
            </a:pPr>
            <a:r>
              <a:rPr lang="en-US" sz="1500" dirty="0"/>
              <a:t>the vendor no longer complies with the requirements for compulsory or voluntary registration;</a:t>
            </a:r>
          </a:p>
          <a:p>
            <a:pPr marL="285750" indent="-285750" algn="just">
              <a:lnSpc>
                <a:spcPct val="150000"/>
              </a:lnSpc>
              <a:buFont typeface="Arial" panose="020B0604020202020204" pitchFamily="34" charset="0"/>
              <a:buChar char="•"/>
            </a:pPr>
            <a:r>
              <a:rPr lang="en-US" sz="1500" dirty="0"/>
              <a:t>the vendor has failed to furnish a return that is required for purposes of calculating the VAT, or</a:t>
            </a:r>
          </a:p>
          <a:p>
            <a:pPr marL="285750" indent="-285750" algn="just">
              <a:lnSpc>
                <a:spcPct val="150000"/>
              </a:lnSpc>
              <a:buFont typeface="Arial" panose="020B0604020202020204" pitchFamily="34" charset="0"/>
              <a:buChar char="•"/>
            </a:pPr>
            <a:r>
              <a:rPr lang="en-US" sz="1500" dirty="0"/>
              <a:t>the vendor was registered under a voluntary registration and </a:t>
            </a:r>
          </a:p>
          <a:p>
            <a:pPr marL="742950" lvl="1" indent="-285750" algn="just">
              <a:lnSpc>
                <a:spcPct val="150000"/>
              </a:lnSpc>
              <a:buFont typeface="Courier New" panose="02070309020205020404" pitchFamily="49" charset="0"/>
              <a:buChar char="o"/>
            </a:pPr>
            <a:r>
              <a:rPr lang="en-US" sz="1500" dirty="0"/>
              <a:t>has not fixed place of abode or business;</a:t>
            </a:r>
          </a:p>
          <a:p>
            <a:pPr marL="742950" lvl="1" indent="-285750" algn="just">
              <a:lnSpc>
                <a:spcPct val="150000"/>
              </a:lnSpc>
              <a:buFont typeface="Courier New" panose="02070309020205020404" pitchFamily="49" charset="0"/>
              <a:buChar char="o"/>
            </a:pPr>
            <a:r>
              <a:rPr lang="en-US" sz="1500" dirty="0"/>
              <a:t>does not keep proper accounting records;</a:t>
            </a:r>
          </a:p>
          <a:p>
            <a:pPr marL="742950" lvl="1" indent="-285750" algn="just">
              <a:lnSpc>
                <a:spcPct val="150000"/>
              </a:lnSpc>
              <a:buFont typeface="Courier New" panose="02070309020205020404" pitchFamily="49" charset="0"/>
              <a:buChar char="o"/>
            </a:pPr>
            <a:r>
              <a:rPr lang="en-US" sz="1500" dirty="0"/>
              <a:t>has not opened a bank account in respect of the enterprise; or</a:t>
            </a:r>
          </a:p>
          <a:p>
            <a:pPr marL="742950" lvl="1" indent="-285750" algn="just">
              <a:lnSpc>
                <a:spcPct val="150000"/>
              </a:lnSpc>
              <a:buFont typeface="Courier New" panose="02070309020205020404" pitchFamily="49" charset="0"/>
              <a:buChar char="o"/>
            </a:pPr>
            <a:r>
              <a:rPr lang="en-US" sz="1500" dirty="0"/>
              <a:t>was previously registered under the VAT Act or Sales Tax Act and failed to perform any duty imposed under those Acts.</a:t>
            </a:r>
          </a:p>
          <a:p>
            <a:pPr marL="285750" indent="-285750" algn="just">
              <a:lnSpc>
                <a:spcPct val="150000"/>
              </a:lnSpc>
              <a:buFont typeface="Arial" panose="020B0604020202020204" pitchFamily="34" charset="0"/>
              <a:buChar char="•"/>
            </a:pPr>
            <a:r>
              <a:rPr lang="en-US" sz="1500" dirty="0"/>
              <a:t>Where a vendor has ceased all enterprises, the cancellation normally takes effect from the last day of the tax period in which the vendor ceased to carry on all enterprises. However, the Commissioner may determine the effective date to be another date.</a:t>
            </a:r>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Reasons for a cancellation / deregistration of VAT</a:t>
            </a:r>
          </a:p>
        </p:txBody>
      </p:sp>
    </p:spTree>
    <p:extLst>
      <p:ext uri="{BB962C8B-B14F-4D97-AF65-F5344CB8AC3E}">
        <p14:creationId xmlns:p14="http://schemas.microsoft.com/office/powerpoint/2010/main" val="375191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a:bodyPr>
          <a:lstStyle/>
          <a:p>
            <a:pPr algn="just">
              <a:lnSpc>
                <a:spcPct val="150000"/>
              </a:lnSpc>
            </a:pPr>
            <a:r>
              <a:rPr lang="en-US" sz="1400" dirty="0"/>
              <a:t>Any of a vendor’s separately registered enterprises/divisions/branches may also be cancelled if –</a:t>
            </a:r>
          </a:p>
          <a:p>
            <a:pPr marL="742950" lvl="1" indent="-285750" algn="just">
              <a:lnSpc>
                <a:spcPct val="150000"/>
              </a:lnSpc>
              <a:buFont typeface="Arial" panose="020B0604020202020204" pitchFamily="34" charset="0"/>
              <a:buChar char="•"/>
            </a:pPr>
            <a:r>
              <a:rPr lang="en-US" sz="1400" dirty="0"/>
              <a:t>the vendor applies in writing;</a:t>
            </a:r>
          </a:p>
          <a:p>
            <a:pPr marL="742950" lvl="1" indent="-285750" algn="just">
              <a:lnSpc>
                <a:spcPct val="150000"/>
              </a:lnSpc>
              <a:buFont typeface="Arial" panose="020B0604020202020204" pitchFamily="34" charset="0"/>
              <a:buChar char="•"/>
            </a:pPr>
            <a:r>
              <a:rPr lang="en-US" sz="1400" dirty="0"/>
              <a:t>the main registration is cancelled (in which case, all the branch registrations will be cancelled); or</a:t>
            </a:r>
          </a:p>
          <a:p>
            <a:pPr marL="742950" lvl="1" indent="-285750" algn="just">
              <a:lnSpc>
                <a:spcPct val="150000"/>
              </a:lnSpc>
              <a:buFont typeface="Arial" panose="020B0604020202020204" pitchFamily="34" charset="0"/>
              <a:buChar char="•"/>
            </a:pPr>
            <a:r>
              <a:rPr lang="en-US" sz="1400" dirty="0"/>
              <a:t>it appears to the Commissioner that the duties under the VAT Act or the Tax Administration Act have not been carried out properly.</a:t>
            </a:r>
          </a:p>
          <a:p>
            <a:pPr algn="just">
              <a:lnSpc>
                <a:spcPct val="150000"/>
              </a:lnSpc>
            </a:pPr>
            <a:r>
              <a:rPr lang="en-US" sz="1400" dirty="0"/>
              <a:t>The effect of the cancellation of a branch registration is that all duties revert to the main registration.</a:t>
            </a:r>
          </a:p>
          <a:p>
            <a:pPr algn="just">
              <a:lnSpc>
                <a:spcPct val="150000"/>
              </a:lnSpc>
            </a:pPr>
            <a:r>
              <a:rPr lang="en-US" sz="1400" b="1" dirty="0"/>
              <a:t>Top Tip: </a:t>
            </a:r>
            <a:r>
              <a:rPr lang="en-US" sz="1400" dirty="0"/>
              <a:t>SARS cannot finalise a cancellation of registration as a VAT vendor until all the outstanding liabilities and obligations in terms of the VAT Act have been resolved or settled. </a:t>
            </a:r>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Reasons for a cancellation / deregistration of VAT</a:t>
            </a:r>
          </a:p>
        </p:txBody>
      </p:sp>
    </p:spTree>
    <p:extLst>
      <p:ext uri="{BB962C8B-B14F-4D97-AF65-F5344CB8AC3E}">
        <p14:creationId xmlns:p14="http://schemas.microsoft.com/office/powerpoint/2010/main" val="214228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fontScale="92500" lnSpcReduction="10000"/>
          </a:bodyPr>
          <a:lstStyle/>
          <a:p>
            <a:pPr marL="342900" indent="-342900" algn="l" fontAlgn="base">
              <a:lnSpc>
                <a:spcPct val="150000"/>
              </a:lnSpc>
              <a:buFont typeface="+mj-lt"/>
              <a:buAutoNum type="arabicParenR"/>
            </a:pPr>
            <a:r>
              <a:rPr lang="en-US" sz="1400" b="0" i="0" dirty="0">
                <a:solidFill>
                  <a:srgbClr val="333333"/>
                </a:solidFill>
                <a:effectLst/>
                <a:latin typeface="+mj-lt"/>
              </a:rPr>
              <a:t>Complete a</a:t>
            </a:r>
            <a:r>
              <a:rPr lang="en-US" sz="1400" b="0" i="0" u="none" strike="noStrike" dirty="0">
                <a:solidFill>
                  <a:srgbClr val="333333"/>
                </a:solidFill>
                <a:effectLst/>
                <a:latin typeface="+mj-lt"/>
                <a:hlinkClick r:id="rId3"/>
              </a:rPr>
              <a:t> VAT123e – Application for the cancellation of registration of a person in respect of all his enterprises form</a:t>
            </a:r>
            <a:r>
              <a:rPr lang="en-US" sz="1400" b="0" i="0" dirty="0">
                <a:solidFill>
                  <a:srgbClr val="333333"/>
                </a:solidFill>
                <a:effectLst/>
                <a:latin typeface="+mj-lt"/>
              </a:rPr>
              <a:t>. Use the </a:t>
            </a:r>
            <a:r>
              <a:rPr lang="en-US" sz="1400" b="0" i="0" u="none" strike="noStrike" dirty="0">
                <a:solidFill>
                  <a:srgbClr val="333333"/>
                </a:solidFill>
                <a:effectLst/>
                <a:latin typeface="+mj-lt"/>
                <a:hlinkClick r:id="rId4"/>
              </a:rPr>
              <a:t>VAT123T</a:t>
            </a:r>
            <a:r>
              <a:rPr lang="en-US" sz="1400" b="0" i="0" dirty="0">
                <a:solidFill>
                  <a:srgbClr val="333333"/>
                </a:solidFill>
                <a:effectLst/>
                <a:latin typeface="+mj-lt"/>
              </a:rPr>
              <a:t> to apply for the cancellation of a separately registered enterprise.</a:t>
            </a:r>
          </a:p>
          <a:p>
            <a:pPr marL="342900" indent="-342900" algn="l" fontAlgn="base">
              <a:lnSpc>
                <a:spcPct val="150000"/>
              </a:lnSpc>
              <a:buFont typeface="+mj-lt"/>
              <a:buAutoNum type="arabicParenR"/>
            </a:pPr>
            <a:r>
              <a:rPr lang="en-US" sz="1400" b="0" i="0" dirty="0">
                <a:solidFill>
                  <a:srgbClr val="333333"/>
                </a:solidFill>
                <a:effectLst/>
                <a:latin typeface="+mj-lt"/>
              </a:rPr>
              <a:t>You may send an </a:t>
            </a:r>
            <a:r>
              <a:rPr lang="en-US" sz="1400" b="0" i="0" u="none" strike="noStrike" dirty="0">
                <a:solidFill>
                  <a:srgbClr val="333333"/>
                </a:solidFill>
                <a:effectLst/>
                <a:latin typeface="+mj-lt"/>
                <a:hlinkClick r:id="rId5"/>
              </a:rPr>
              <a:t>email</a:t>
            </a:r>
            <a:r>
              <a:rPr lang="en-US" sz="1400" b="0" i="0" dirty="0">
                <a:solidFill>
                  <a:srgbClr val="333333"/>
                </a:solidFill>
                <a:effectLst/>
                <a:latin typeface="+mj-lt"/>
              </a:rPr>
              <a:t> with the cancellation request  </a:t>
            </a:r>
          </a:p>
          <a:p>
            <a:pPr marL="342900" indent="-342900" algn="l" fontAlgn="base">
              <a:lnSpc>
                <a:spcPct val="150000"/>
              </a:lnSpc>
              <a:buFont typeface="+mj-lt"/>
              <a:buAutoNum type="arabicParenR"/>
            </a:pPr>
            <a:r>
              <a:rPr lang="en-US" sz="1400" b="0" i="0" dirty="0">
                <a:solidFill>
                  <a:srgbClr val="333333"/>
                </a:solidFill>
                <a:effectLst/>
                <a:latin typeface="+mj-lt"/>
              </a:rPr>
              <a:t>Make a </a:t>
            </a:r>
            <a:r>
              <a:rPr lang="en-US" sz="1400" b="0" i="0" u="none" strike="noStrike" dirty="0">
                <a:solidFill>
                  <a:srgbClr val="333333"/>
                </a:solidFill>
                <a:effectLst/>
                <a:latin typeface="+mj-lt"/>
                <a:hlinkClick r:id="rId6"/>
              </a:rPr>
              <a:t>virtual appointment via our eBooking system</a:t>
            </a:r>
            <a:r>
              <a:rPr lang="en-US" sz="1400" b="0" i="0" dirty="0">
                <a:solidFill>
                  <a:srgbClr val="333333"/>
                </a:solidFill>
                <a:effectLst/>
                <a:latin typeface="+mj-lt"/>
              </a:rPr>
              <a:t> by selecting the following options:</a:t>
            </a:r>
          </a:p>
          <a:p>
            <a:pPr marL="742950" lvl="1" indent="-285750" algn="l" fontAlgn="base">
              <a:lnSpc>
                <a:spcPct val="150000"/>
              </a:lnSpc>
              <a:buFont typeface="Arial" panose="020B0604020202020204" pitchFamily="34" charset="0"/>
              <a:buChar char="•"/>
            </a:pPr>
            <a:r>
              <a:rPr lang="en-US" sz="1400" b="0" i="0" dirty="0">
                <a:solidFill>
                  <a:srgbClr val="333333"/>
                </a:solidFill>
                <a:effectLst/>
                <a:latin typeface="+mj-lt"/>
              </a:rPr>
              <a:t>Reason category: Other</a:t>
            </a:r>
          </a:p>
          <a:p>
            <a:pPr marL="742950" lvl="1" indent="-285750" algn="l" fontAlgn="base">
              <a:lnSpc>
                <a:spcPct val="150000"/>
              </a:lnSpc>
              <a:buFont typeface="Arial" panose="020B0604020202020204" pitchFamily="34" charset="0"/>
              <a:buChar char="•"/>
            </a:pPr>
            <a:r>
              <a:rPr lang="en-US" sz="1400" b="0" i="0" dirty="0">
                <a:solidFill>
                  <a:srgbClr val="333333"/>
                </a:solidFill>
                <a:effectLst/>
                <a:latin typeface="+mj-lt"/>
              </a:rPr>
              <a:t>Reason appointment: VAT and PAYE registration/deregistration</a:t>
            </a:r>
          </a:p>
          <a:p>
            <a:pPr marL="285750" indent="-285750" algn="just">
              <a:lnSpc>
                <a:spcPct val="150000"/>
              </a:lnSpc>
              <a:buFont typeface="Arial" panose="020B0604020202020204" pitchFamily="34" charset="0"/>
              <a:buChar char="•"/>
            </a:pPr>
            <a:r>
              <a:rPr lang="en-US" sz="1400" dirty="0"/>
              <a:t>The application for cancellation form must be submitted to the SARS branch where the vendor is registered. The circumstances that give rise to the cancellation must be clearly stated on the form or in a separate letter attached thereto.</a:t>
            </a:r>
          </a:p>
          <a:p>
            <a:pPr marL="285750" indent="-285750" algn="just">
              <a:lnSpc>
                <a:spcPct val="150000"/>
              </a:lnSpc>
              <a:buFont typeface="Arial" panose="020B0604020202020204" pitchFamily="34" charset="0"/>
              <a:buChar char="•"/>
            </a:pPr>
            <a:r>
              <a:rPr lang="en-US" sz="1400" dirty="0"/>
              <a:t>A vendor must continue to charge VAT on supplies made and account for output tax and deduct any input tax up to the last day of the final tax period as was advised by the Commissioner. Late payment of VAT will attract penalty and interest.</a:t>
            </a:r>
          </a:p>
          <a:p>
            <a:pPr marL="285750" indent="-285750" algn="just">
              <a:lnSpc>
                <a:spcPct val="150000"/>
              </a:lnSpc>
              <a:buFont typeface="Arial" panose="020B0604020202020204" pitchFamily="34" charset="0"/>
              <a:buChar char="•"/>
            </a:pPr>
            <a:r>
              <a:rPr lang="en-US" sz="1400" dirty="0"/>
              <a:t>The Commissioner will issue a notice of cancellation of registration which will also inform the vendor of the date on which the cancellation takes effect and the final tax period. In respect of the final tax period (as indicated by the Commissioner), the vendor must declare output tax in field 1A of that VAT return.</a:t>
            </a:r>
          </a:p>
          <a:p>
            <a:pPr marL="285750" indent="-285750" algn="just">
              <a:lnSpc>
                <a:spcPct val="150000"/>
              </a:lnSpc>
              <a:buFont typeface="Arial" panose="020B0604020202020204" pitchFamily="34" charset="0"/>
              <a:buChar char="•"/>
            </a:pPr>
            <a:r>
              <a:rPr lang="en-US" sz="1400" dirty="0"/>
              <a:t>Output tax on certain assets on hand at date of ceasing to be an enterprise must be declared together with any other output tax and input tax in the VAT return for that final tax period.</a:t>
            </a:r>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How to cancel / Deregister  a VAT registration</a:t>
            </a:r>
          </a:p>
        </p:txBody>
      </p:sp>
    </p:spTree>
    <p:extLst>
      <p:ext uri="{BB962C8B-B14F-4D97-AF65-F5344CB8AC3E}">
        <p14:creationId xmlns:p14="http://schemas.microsoft.com/office/powerpoint/2010/main" val="231383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a:bodyPr>
          <a:lstStyle/>
          <a:p>
            <a:pPr algn="just">
              <a:lnSpc>
                <a:spcPct val="150000"/>
              </a:lnSpc>
            </a:pPr>
            <a:r>
              <a:rPr lang="en-US" dirty="0">
                <a:latin typeface="+mj-lt"/>
              </a:rPr>
              <a:t>As an employer you can cancel a registration for employees’ tax if:</a:t>
            </a:r>
          </a:p>
          <a:p>
            <a:pPr marL="742950" lvl="1" indent="-285750" fontAlgn="base">
              <a:lnSpc>
                <a:spcPct val="150000"/>
              </a:lnSpc>
              <a:buFont typeface="Arial" panose="020B0604020202020204" pitchFamily="34" charset="0"/>
              <a:buChar char="•"/>
            </a:pPr>
            <a:r>
              <a:rPr lang="en-US" b="0" i="0" dirty="0">
                <a:solidFill>
                  <a:srgbClr val="333333"/>
                </a:solidFill>
                <a:effectLst/>
                <a:latin typeface="+mj-lt"/>
              </a:rPr>
              <a:t>None of your employees are liable for payment of normal tax and you are not liable for payment of Skills Development Levy (SDL)</a:t>
            </a:r>
          </a:p>
          <a:p>
            <a:pPr marL="742950" lvl="1" indent="-285750" fontAlgn="base">
              <a:lnSpc>
                <a:spcPct val="150000"/>
              </a:lnSpc>
              <a:buFont typeface="Arial" panose="020B0604020202020204" pitchFamily="34" charset="0"/>
              <a:buChar char="•"/>
            </a:pPr>
            <a:r>
              <a:rPr lang="en-US" b="0" i="0" dirty="0">
                <a:solidFill>
                  <a:srgbClr val="333333"/>
                </a:solidFill>
                <a:effectLst/>
                <a:latin typeface="+mj-lt"/>
              </a:rPr>
              <a:t>You have ceased to be an employer, or</a:t>
            </a:r>
          </a:p>
          <a:p>
            <a:pPr marL="742950" lvl="1" indent="-285750" fontAlgn="base">
              <a:lnSpc>
                <a:spcPct val="150000"/>
              </a:lnSpc>
              <a:buFont typeface="Arial" panose="020B0604020202020204" pitchFamily="34" charset="0"/>
              <a:buChar char="•"/>
            </a:pPr>
            <a:r>
              <a:rPr lang="en-US" b="0" i="0" dirty="0">
                <a:solidFill>
                  <a:srgbClr val="333333"/>
                </a:solidFill>
                <a:effectLst/>
                <a:latin typeface="+mj-lt"/>
              </a:rPr>
              <a:t>Your business branch/division was sold.</a:t>
            </a:r>
          </a:p>
          <a:p>
            <a:pPr marL="285750" indent="-285750" algn="just">
              <a:lnSpc>
                <a:spcPct val="150000"/>
              </a:lnSpc>
              <a:buFont typeface="Arial" panose="020B0604020202020204" pitchFamily="34" charset="0"/>
              <a:buChar char="•"/>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Reasons for a cancellation / deregistration of PAYE</a:t>
            </a:r>
          </a:p>
        </p:txBody>
      </p:sp>
    </p:spTree>
    <p:extLst>
      <p:ext uri="{BB962C8B-B14F-4D97-AF65-F5344CB8AC3E}">
        <p14:creationId xmlns:p14="http://schemas.microsoft.com/office/powerpoint/2010/main" val="240062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a:bodyPr>
          <a:lstStyle/>
          <a:p>
            <a:pPr algn="just">
              <a:lnSpc>
                <a:spcPct val="150000"/>
              </a:lnSpc>
            </a:pPr>
            <a:r>
              <a:rPr lang="en-US" dirty="0"/>
              <a:t>To cancel a registration for employees’ tax you can:</a:t>
            </a:r>
          </a:p>
          <a:p>
            <a:pPr marL="285750" indent="-285750" algn="just" fontAlgn="base">
              <a:lnSpc>
                <a:spcPct val="150000"/>
              </a:lnSpc>
              <a:buFont typeface="Arial" panose="020B0604020202020204" pitchFamily="34" charset="0"/>
              <a:buChar char="•"/>
            </a:pPr>
            <a:r>
              <a:rPr lang="en-US" sz="1600" b="0" i="0" dirty="0">
                <a:solidFill>
                  <a:srgbClr val="333333"/>
                </a:solidFill>
                <a:effectLst/>
                <a:latin typeface="+mj-lt"/>
              </a:rPr>
              <a:t>Indicate on the final EMP501 reconciliation that you want to cancel your registration for employees’ tax and provide the reason for cancellation.</a:t>
            </a:r>
          </a:p>
          <a:p>
            <a:pPr marL="285750" indent="-285750" algn="just" fontAlgn="base">
              <a:lnSpc>
                <a:spcPct val="150000"/>
              </a:lnSpc>
              <a:buFont typeface="Arial" panose="020B0604020202020204" pitchFamily="34" charset="0"/>
              <a:buChar char="•"/>
            </a:pPr>
            <a:r>
              <a:rPr lang="en-US" sz="1600" b="0" i="0" dirty="0">
                <a:solidFill>
                  <a:srgbClr val="333333"/>
                </a:solidFill>
                <a:effectLst/>
                <a:latin typeface="+mj-lt"/>
              </a:rPr>
              <a:t>Use the cancellation function on eFiling.</a:t>
            </a:r>
          </a:p>
          <a:p>
            <a:pPr marL="285750" indent="-285750" algn="just" fontAlgn="base">
              <a:lnSpc>
                <a:spcPct val="150000"/>
              </a:lnSpc>
              <a:buFont typeface="Arial" panose="020B0604020202020204" pitchFamily="34" charset="0"/>
              <a:buChar char="•"/>
            </a:pPr>
            <a:r>
              <a:rPr lang="en-US" sz="1600" b="0" i="0" dirty="0">
                <a:solidFill>
                  <a:srgbClr val="333333"/>
                </a:solidFill>
                <a:effectLst/>
                <a:latin typeface="+mj-lt"/>
              </a:rPr>
              <a:t>Send a written notification and  </a:t>
            </a:r>
            <a:r>
              <a:rPr lang="en-US" sz="1600" b="0" i="0" u="none" strike="noStrike" dirty="0">
                <a:solidFill>
                  <a:srgbClr val="333333"/>
                </a:solidFill>
                <a:effectLst/>
                <a:latin typeface="+mj-lt"/>
                <a:hlinkClick r:id="rId3"/>
              </a:rPr>
              <a:t>EMP123</a:t>
            </a:r>
            <a:r>
              <a:rPr lang="en-US" sz="1600" b="0" i="0" dirty="0">
                <a:solidFill>
                  <a:srgbClr val="333333"/>
                </a:solidFill>
                <a:effectLst/>
                <a:latin typeface="+mj-lt"/>
              </a:rPr>
              <a:t>/</a:t>
            </a:r>
            <a:r>
              <a:rPr lang="en-US" sz="1600" b="0" i="0" u="none" strike="noStrike" dirty="0">
                <a:solidFill>
                  <a:srgbClr val="333333"/>
                </a:solidFill>
                <a:effectLst/>
                <a:latin typeface="+mj-lt"/>
                <a:hlinkClick r:id="rId4"/>
              </a:rPr>
              <a:t>EMP123T</a:t>
            </a:r>
            <a:r>
              <a:rPr lang="en-US" sz="1600" b="0" i="0" dirty="0">
                <a:solidFill>
                  <a:srgbClr val="333333"/>
                </a:solidFill>
                <a:effectLst/>
                <a:latin typeface="+mj-lt"/>
              </a:rPr>
              <a:t> form to SARS. You can send the notification and form via </a:t>
            </a:r>
            <a:r>
              <a:rPr lang="en-US" sz="1600" b="0" i="0" u="none" strike="noStrike" dirty="0">
                <a:solidFill>
                  <a:srgbClr val="333333"/>
                </a:solidFill>
                <a:effectLst/>
                <a:latin typeface="+mj-lt"/>
                <a:hlinkClick r:id="rId5"/>
              </a:rPr>
              <a:t>email </a:t>
            </a:r>
            <a:r>
              <a:rPr lang="en-US" sz="1600" b="0" i="0" dirty="0">
                <a:solidFill>
                  <a:srgbClr val="333333"/>
                </a:solidFill>
                <a:effectLst/>
                <a:latin typeface="+mj-lt"/>
              </a:rPr>
              <a:t>to the region where the entity is registered. The email address can also be obtained on the SARS website.</a:t>
            </a:r>
          </a:p>
          <a:p>
            <a:pPr marL="285750" indent="-285750" algn="just" fontAlgn="base">
              <a:lnSpc>
                <a:spcPct val="150000"/>
              </a:lnSpc>
              <a:buFont typeface="Arial" panose="020B0604020202020204" pitchFamily="34" charset="0"/>
              <a:buChar char="•"/>
            </a:pPr>
            <a:r>
              <a:rPr lang="en-US" sz="1600" b="0" i="0" dirty="0">
                <a:solidFill>
                  <a:srgbClr val="333333"/>
                </a:solidFill>
                <a:effectLst/>
                <a:latin typeface="+mj-lt"/>
              </a:rPr>
              <a:t>To cancel the registration of all businesses, you need to submit the </a:t>
            </a:r>
            <a:r>
              <a:rPr lang="en-US" sz="1600" b="0" i="0" u="none" strike="noStrike" dirty="0">
                <a:solidFill>
                  <a:srgbClr val="333333"/>
                </a:solidFill>
                <a:effectLst/>
                <a:latin typeface="+mj-lt"/>
                <a:hlinkClick r:id="rId3"/>
              </a:rPr>
              <a:t>EMP123</a:t>
            </a:r>
            <a:r>
              <a:rPr lang="en-US" sz="1600" b="0" i="0" dirty="0">
                <a:solidFill>
                  <a:srgbClr val="333333"/>
                </a:solidFill>
                <a:effectLst/>
                <a:latin typeface="+mj-lt"/>
              </a:rPr>
              <a:t> form.</a:t>
            </a:r>
          </a:p>
          <a:p>
            <a:pPr marL="285750" indent="-285750" algn="just" fontAlgn="base">
              <a:lnSpc>
                <a:spcPct val="150000"/>
              </a:lnSpc>
              <a:buFont typeface="Arial" panose="020B0604020202020204" pitchFamily="34" charset="0"/>
              <a:buChar char="•"/>
            </a:pPr>
            <a:r>
              <a:rPr lang="en-US" sz="1600" b="0" i="0" dirty="0">
                <a:solidFill>
                  <a:srgbClr val="333333"/>
                </a:solidFill>
                <a:effectLst/>
                <a:latin typeface="+mj-lt"/>
              </a:rPr>
              <a:t>To cancel a separately registered branch or division, you need to submit the </a:t>
            </a:r>
            <a:r>
              <a:rPr lang="en-US" sz="1600" b="0" i="0" u="none" strike="noStrike" dirty="0">
                <a:solidFill>
                  <a:srgbClr val="333333"/>
                </a:solidFill>
                <a:effectLst/>
                <a:latin typeface="+mj-lt"/>
                <a:hlinkClick r:id="rId4"/>
              </a:rPr>
              <a:t>EMP123T</a:t>
            </a:r>
            <a:r>
              <a:rPr lang="en-US" sz="1600" b="0" i="0" dirty="0">
                <a:solidFill>
                  <a:srgbClr val="333333"/>
                </a:solidFill>
                <a:effectLst/>
                <a:latin typeface="+mj-lt"/>
              </a:rPr>
              <a:t> form.</a:t>
            </a:r>
          </a:p>
          <a:p>
            <a:pPr marL="285750" indent="-285750" algn="just">
              <a:lnSpc>
                <a:spcPct val="150000"/>
              </a:lnSpc>
              <a:buFont typeface="Arial" panose="020B0604020202020204" pitchFamily="34" charset="0"/>
              <a:buChar char="•"/>
            </a:pPr>
            <a:r>
              <a:rPr lang="en-US" sz="1600" b="0" i="0" u="none" strike="noStrike" dirty="0">
                <a:solidFill>
                  <a:srgbClr val="333333"/>
                </a:solidFill>
                <a:effectLst/>
                <a:latin typeface="+mj-lt"/>
                <a:hlinkClick r:id="rId6"/>
              </a:rPr>
              <a:t>FAQs: How do I cancel a registration for employees’ tax?</a:t>
            </a:r>
            <a:endParaRPr lang="en-US" sz="1600" b="0" i="0" dirty="0">
              <a:solidFill>
                <a:srgbClr val="333333"/>
              </a:solidFill>
              <a:effectLst/>
              <a:latin typeface="+mj-lt"/>
            </a:endParaRPr>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How to cancel / deregister  a PAYE registration</a:t>
            </a:r>
          </a:p>
        </p:txBody>
      </p:sp>
    </p:spTree>
    <p:extLst>
      <p:ext uri="{BB962C8B-B14F-4D97-AF65-F5344CB8AC3E}">
        <p14:creationId xmlns:p14="http://schemas.microsoft.com/office/powerpoint/2010/main" val="294843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fontScale="92500" lnSpcReduction="20000"/>
          </a:bodyPr>
          <a:lstStyle/>
          <a:p>
            <a:pPr algn="just">
              <a:lnSpc>
                <a:spcPct val="150000"/>
              </a:lnSpc>
            </a:pPr>
            <a:r>
              <a:rPr lang="en-US" sz="1500" dirty="0"/>
              <a:t>When closing a business/company, this means it ceases to operate either due to:</a:t>
            </a:r>
          </a:p>
          <a:p>
            <a:pPr marL="742950" lvl="1" indent="-285750" algn="just">
              <a:lnSpc>
                <a:spcPct val="150000"/>
              </a:lnSpc>
              <a:buFont typeface="Arial" panose="020B0604020202020204" pitchFamily="34" charset="0"/>
              <a:buChar char="•"/>
            </a:pPr>
            <a:r>
              <a:rPr lang="en-US" sz="1500" dirty="0"/>
              <a:t>Deregistration, or</a:t>
            </a:r>
          </a:p>
          <a:p>
            <a:pPr marL="742950" lvl="1" indent="-285750" algn="just">
              <a:lnSpc>
                <a:spcPct val="150000"/>
              </a:lnSpc>
              <a:buFont typeface="Arial" panose="020B0604020202020204" pitchFamily="34" charset="0"/>
              <a:buChar char="•"/>
            </a:pPr>
            <a:r>
              <a:rPr lang="en-US" sz="1500" dirty="0"/>
              <a:t>Liquidation.</a:t>
            </a:r>
          </a:p>
          <a:p>
            <a:pPr algn="just">
              <a:lnSpc>
                <a:spcPct val="150000"/>
              </a:lnSpc>
            </a:pPr>
            <a:r>
              <a:rPr lang="en-US" sz="1500" dirty="0"/>
              <a:t>When a business/company deregisters with the Companies and Intellectual Property Commission (CIPC), it implies the business/company is no longer registered and has no legal standing since it’s not doing any business nor has assets or liabilities. </a:t>
            </a:r>
          </a:p>
          <a:p>
            <a:pPr algn="just">
              <a:lnSpc>
                <a:spcPct val="150000"/>
              </a:lnSpc>
            </a:pPr>
            <a:endParaRPr lang="en-US" sz="1500" dirty="0"/>
          </a:p>
          <a:p>
            <a:pPr algn="just">
              <a:lnSpc>
                <a:spcPct val="150000"/>
              </a:lnSpc>
            </a:pPr>
            <a:r>
              <a:rPr lang="en-US" sz="1500" dirty="0"/>
              <a:t>When a business/company undergoes a voluntary or compulsory liquidation (also known as the “winding-up” of a business/company) it involves the process of selling all the assets, paying off creditors, issuing any remaining assets to the main or parent company, and then simply closing the business/company.  Liquidation or the “winding-up” of a business/company may happen: </a:t>
            </a:r>
          </a:p>
          <a:p>
            <a:pPr marL="742950" lvl="1" indent="-285750">
              <a:lnSpc>
                <a:spcPct val="150000"/>
              </a:lnSpc>
              <a:buFont typeface="Arial" panose="020B0604020202020204" pitchFamily="34" charset="0"/>
              <a:buChar char="•"/>
            </a:pPr>
            <a:r>
              <a:rPr lang="en-US" sz="1500" dirty="0"/>
              <a:t>when a business/company is unable to pay its debts</a:t>
            </a:r>
          </a:p>
          <a:p>
            <a:pPr marL="742950" lvl="1" indent="-285750">
              <a:lnSpc>
                <a:spcPct val="150000"/>
              </a:lnSpc>
              <a:buFont typeface="Arial" panose="020B0604020202020204" pitchFamily="34" charset="0"/>
              <a:buChar char="•"/>
            </a:pPr>
            <a:r>
              <a:rPr lang="en-US" sz="1500" dirty="0"/>
              <a:t>as a result of a legal court process</a:t>
            </a:r>
          </a:p>
          <a:p>
            <a:pPr marL="742950" lvl="1" indent="-285750">
              <a:lnSpc>
                <a:spcPct val="150000"/>
              </a:lnSpc>
              <a:buFont typeface="Arial" panose="020B0604020202020204" pitchFamily="34" charset="0"/>
              <a:buChar char="•"/>
            </a:pPr>
            <a:r>
              <a:rPr lang="en-US" sz="1500" dirty="0"/>
              <a:t>by application of the creditors</a:t>
            </a:r>
          </a:p>
          <a:p>
            <a:pPr marL="742950" lvl="1" indent="-285750">
              <a:lnSpc>
                <a:spcPct val="150000"/>
              </a:lnSpc>
              <a:buFont typeface="Arial" panose="020B0604020202020204" pitchFamily="34" charset="0"/>
              <a:buChar char="•"/>
            </a:pPr>
            <a:r>
              <a:rPr lang="en-US" sz="1500" dirty="0"/>
              <a:t>voluntarily, i.e., applied for by members of a Close Corporation (CC)</a:t>
            </a:r>
          </a:p>
          <a:p>
            <a:pPr marL="742950" lvl="1" indent="-285750">
              <a:lnSpc>
                <a:spcPct val="150000"/>
              </a:lnSpc>
              <a:buFont typeface="Arial" panose="020B0604020202020204" pitchFamily="34" charset="0"/>
              <a:buChar char="•"/>
            </a:pPr>
            <a:r>
              <a:rPr lang="en-US" sz="1500" dirty="0"/>
              <a:t>when the business owner decides to do something different, or retires.</a:t>
            </a:r>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Reasons for a cancellation / deregistration of Corporate Income Tax</a:t>
            </a:r>
            <a:br>
              <a:rPr lang="en-US" sz="2800" dirty="0">
                <a:solidFill>
                  <a:schemeClr val="bg1"/>
                </a:solidFill>
                <a:latin typeface="Arial" panose="020B0604020202020204" pitchFamily="34" charset="0"/>
              </a:rPr>
            </a:br>
            <a:endParaRPr lang="en-US" sz="2800" dirty="0">
              <a:solidFill>
                <a:schemeClr val="bg1"/>
              </a:solidFill>
              <a:latin typeface="Arial" panose="020B0604020202020204" pitchFamily="34" charset="0"/>
            </a:endParaRPr>
          </a:p>
        </p:txBody>
      </p:sp>
    </p:spTree>
    <p:extLst>
      <p:ext uri="{BB962C8B-B14F-4D97-AF65-F5344CB8AC3E}">
        <p14:creationId xmlns:p14="http://schemas.microsoft.com/office/powerpoint/2010/main" val="304310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867066"/>
            <a:ext cx="8859349" cy="5241904"/>
          </a:xfrm>
        </p:spPr>
        <p:txBody>
          <a:bodyPr>
            <a:normAutofit/>
          </a:bodyPr>
          <a:lstStyle/>
          <a:p>
            <a:pPr algn="just">
              <a:lnSpc>
                <a:spcPct val="150000"/>
              </a:lnSpc>
            </a:pPr>
            <a:endParaRPr lang="en-US" sz="1400" dirty="0">
              <a:solidFill>
                <a:srgbClr val="333333"/>
              </a:solidFill>
              <a:latin typeface="+mj-lt"/>
            </a:endParaRPr>
          </a:p>
          <a:p>
            <a:pPr algn="just">
              <a:lnSpc>
                <a:spcPct val="150000"/>
              </a:lnSpc>
            </a:pPr>
            <a:r>
              <a:rPr lang="en-US" sz="1400" b="0" i="0" dirty="0">
                <a:solidFill>
                  <a:srgbClr val="333333"/>
                </a:solidFill>
                <a:effectLst/>
                <a:latin typeface="+mj-lt"/>
              </a:rPr>
              <a:t>Once a business/company receives confirmation from CIPC they have been deregistered, the registered representative should  make an appointment </a:t>
            </a:r>
            <a:r>
              <a:rPr lang="en-US" sz="1400" dirty="0">
                <a:solidFill>
                  <a:srgbClr val="333333"/>
                </a:solidFill>
                <a:latin typeface="+mj-lt"/>
              </a:rPr>
              <a:t>with SARS </a:t>
            </a:r>
            <a:r>
              <a:rPr lang="en-US" sz="1400" b="0" i="0" dirty="0">
                <a:solidFill>
                  <a:srgbClr val="333333"/>
                </a:solidFill>
                <a:effectLst/>
                <a:latin typeface="+mj-lt"/>
              </a:rPr>
              <a:t>to deregister the tax types.</a:t>
            </a:r>
            <a:endParaRPr lang="en-ZA" sz="1400" dirty="0">
              <a:latin typeface="+mj-lt"/>
            </a:endParaRPr>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How to cancel / deregister Income Tax </a:t>
            </a:r>
            <a:br>
              <a:rPr lang="en-US" sz="2800" dirty="0">
                <a:solidFill>
                  <a:schemeClr val="bg1"/>
                </a:solidFill>
                <a:latin typeface="Arial" panose="020B0604020202020204" pitchFamily="34" charset="0"/>
              </a:rPr>
            </a:br>
            <a:endParaRPr lang="en-US" sz="2800" dirty="0">
              <a:solidFill>
                <a:schemeClr val="bg1"/>
              </a:solidFill>
              <a:latin typeface="Arial" panose="020B0604020202020204" pitchFamily="34" charset="0"/>
            </a:endParaRPr>
          </a:p>
        </p:txBody>
      </p:sp>
    </p:spTree>
    <p:extLst>
      <p:ext uri="{BB962C8B-B14F-4D97-AF65-F5344CB8AC3E}">
        <p14:creationId xmlns:p14="http://schemas.microsoft.com/office/powerpoint/2010/main" val="381186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246DF3F-E05F-43BD-2935-EED9845E92C9}"/>
              </a:ext>
            </a:extLst>
          </p:cNvPr>
          <p:cNvSpPr txBox="1">
            <a:spLocks/>
          </p:cNvSpPr>
          <p:nvPr/>
        </p:nvSpPr>
        <p:spPr>
          <a:xfrm>
            <a:off x="1143000" y="3024554"/>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8 Part 6: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Deregistration of a Tax Type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53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1012981"/>
            <a:ext cx="8814764" cy="5123867"/>
          </a:xfrm>
        </p:spPr>
        <p:txBody>
          <a:bodyPr>
            <a:normAutofit/>
          </a:bodyPr>
          <a:lstStyle/>
          <a:p>
            <a:pPr marL="355600" marR="45720" lvl="0" indent="-342900" algn="just" defTabSz="914400" rtl="0" eaLnBrk="1" fontAlgn="auto" latinLnBrk="0" hangingPunct="1">
              <a:lnSpc>
                <a:spcPct val="150000"/>
              </a:lnSpc>
              <a:spcBef>
                <a:spcPts val="0"/>
              </a:spcBef>
              <a:spcAft>
                <a:spcPts val="0"/>
              </a:spcAft>
              <a:buClrTx/>
              <a:buSzTx/>
              <a:buFont typeface="Symbol"/>
              <a:buChar char=""/>
              <a:tabLst>
                <a:tab pos="354965" algn="l"/>
                <a:tab pos="355600" algn="l"/>
              </a:tabLst>
              <a:defRPr/>
            </a:pPr>
            <a:r>
              <a:rPr kumimoji="0" lang="en-US" sz="1600" b="0" i="0" u="none" strike="noStrike" kern="1200" cap="none" spc="-85" normalizeH="0" baseline="0" noProof="0" dirty="0">
                <a:ln>
                  <a:noFill/>
                </a:ln>
                <a:solidFill>
                  <a:prstClr val="black"/>
                </a:solidFill>
                <a:effectLst/>
                <a:uLnTx/>
                <a:uFillTx/>
                <a:latin typeface="+mj-lt"/>
                <a:ea typeface="+mn-ea"/>
                <a:cs typeface="Arial"/>
              </a:rPr>
              <a:t>VAT </a:t>
            </a:r>
            <a:r>
              <a:rPr kumimoji="0" lang="en-US" sz="1600" b="0" i="0" u="none" strike="noStrike" kern="1200" cap="none" spc="-5" normalizeH="0" baseline="0" noProof="0" dirty="0">
                <a:ln>
                  <a:noFill/>
                </a:ln>
                <a:solidFill>
                  <a:prstClr val="black"/>
                </a:solidFill>
                <a:effectLst/>
                <a:uLnTx/>
                <a:uFillTx/>
                <a:latin typeface="+mj-lt"/>
                <a:ea typeface="+mn-ea"/>
                <a:cs typeface="Arial"/>
              </a:rPr>
              <a:t>deregistration – </a:t>
            </a:r>
            <a:r>
              <a:rPr kumimoji="0" lang="en-US" sz="1600" b="0" i="0" u="none" strike="noStrike" kern="1200" cap="none" spc="-45" normalizeH="0" baseline="0" noProof="0" dirty="0">
                <a:ln>
                  <a:noFill/>
                </a:ln>
                <a:solidFill>
                  <a:prstClr val="black"/>
                </a:solidFill>
                <a:effectLst/>
                <a:uLnTx/>
                <a:uFillTx/>
                <a:latin typeface="+mj-lt"/>
                <a:ea typeface="+mn-ea"/>
                <a:cs typeface="Arial"/>
              </a:rPr>
              <a:t>VAT123 </a:t>
            </a:r>
            <a:r>
              <a:rPr kumimoji="0" lang="en-US" sz="1600" b="0" i="0" u="none" strike="noStrike" kern="1200" cap="none" spc="-5" normalizeH="0" baseline="0" noProof="0" dirty="0">
                <a:ln>
                  <a:noFill/>
                </a:ln>
                <a:solidFill>
                  <a:prstClr val="black"/>
                </a:solidFill>
                <a:effectLst/>
                <a:uLnTx/>
                <a:uFillTx/>
                <a:latin typeface="+mj-lt"/>
                <a:ea typeface="+mn-ea"/>
                <a:cs typeface="Arial"/>
              </a:rPr>
              <a:t>(cancellation of </a:t>
            </a:r>
            <a:r>
              <a:rPr kumimoji="0" lang="en-US" sz="1600" b="0" i="0" u="none" strike="noStrike" kern="1200" cap="none" spc="-85" normalizeH="0" baseline="0" noProof="0" dirty="0">
                <a:ln>
                  <a:noFill/>
                </a:ln>
                <a:solidFill>
                  <a:prstClr val="black"/>
                </a:solidFill>
                <a:effectLst/>
                <a:uLnTx/>
                <a:uFillTx/>
                <a:latin typeface="+mj-lt"/>
                <a:ea typeface="+mn-ea"/>
                <a:cs typeface="Arial"/>
              </a:rPr>
              <a:t>VAT </a:t>
            </a:r>
            <a:r>
              <a:rPr kumimoji="0" lang="en-US" sz="1600" b="0" i="0" u="none" strike="noStrike" kern="1200" cap="none" spc="-5" normalizeH="0" baseline="0" noProof="0" dirty="0">
                <a:ln>
                  <a:noFill/>
                </a:ln>
                <a:solidFill>
                  <a:prstClr val="black"/>
                </a:solidFill>
                <a:effectLst/>
                <a:uLnTx/>
                <a:uFillTx/>
                <a:latin typeface="+mj-lt"/>
                <a:ea typeface="+mn-ea"/>
                <a:cs typeface="Arial"/>
              </a:rPr>
              <a:t>number) not fully completed with the  applicable dates of suspension and declaration not</a:t>
            </a:r>
            <a:r>
              <a:rPr kumimoji="0" lang="en-US" sz="1600" b="0" i="0" u="none" strike="noStrike" kern="1200" cap="none" spc="60" normalizeH="0" baseline="0" noProof="0" dirty="0">
                <a:ln>
                  <a:noFill/>
                </a:ln>
                <a:solidFill>
                  <a:prstClr val="black"/>
                </a:solidFill>
                <a:effectLst/>
                <a:uLnTx/>
                <a:uFillTx/>
                <a:latin typeface="+mj-lt"/>
                <a:ea typeface="+mn-ea"/>
                <a:cs typeface="Arial"/>
              </a:rPr>
              <a:t> </a:t>
            </a:r>
            <a:r>
              <a:rPr kumimoji="0" lang="en-US" sz="1600" b="0" i="0" u="none" strike="noStrike" kern="1200" cap="none" spc="-5" normalizeH="0" baseline="0" noProof="0" dirty="0">
                <a:ln>
                  <a:noFill/>
                </a:ln>
                <a:solidFill>
                  <a:prstClr val="black"/>
                </a:solidFill>
                <a:effectLst/>
                <a:uLnTx/>
                <a:uFillTx/>
                <a:latin typeface="+mj-lt"/>
                <a:ea typeface="+mn-ea"/>
                <a:cs typeface="Arial"/>
              </a:rPr>
              <a:t>signed.</a:t>
            </a:r>
            <a:endParaRPr kumimoji="0" lang="en-US" sz="1650" b="0" i="0" u="none" strike="noStrike" kern="1200" cap="none" spc="0" normalizeH="0" baseline="0" noProof="0" dirty="0">
              <a:ln>
                <a:noFill/>
              </a:ln>
              <a:solidFill>
                <a:prstClr val="black"/>
              </a:solidFill>
              <a:effectLst/>
              <a:uLnTx/>
              <a:uFillTx/>
              <a:latin typeface="+mj-lt"/>
              <a:ea typeface="+mn-ea"/>
              <a:cs typeface="Times New Roman"/>
            </a:endParaRPr>
          </a:p>
          <a:p>
            <a:pPr marL="355600" marR="5080" lvl="0" indent="-342900" algn="just" defTabSz="914400" rtl="0" eaLnBrk="1" fontAlgn="auto" latinLnBrk="0" hangingPunct="1">
              <a:lnSpc>
                <a:spcPct val="150000"/>
              </a:lnSpc>
              <a:spcBef>
                <a:spcPts val="0"/>
              </a:spcBef>
              <a:spcAft>
                <a:spcPts val="0"/>
              </a:spcAft>
              <a:buClrTx/>
              <a:buSzTx/>
              <a:buFont typeface="Symbol"/>
              <a:buChar char=""/>
              <a:tabLst>
                <a:tab pos="354965" algn="l"/>
                <a:tab pos="355600" algn="l"/>
              </a:tabLst>
              <a:defRPr/>
            </a:pPr>
            <a:r>
              <a:rPr kumimoji="0" lang="en-US" sz="1600" b="0" i="0" u="none" strike="noStrike" kern="1200" cap="none" spc="-70" normalizeH="0" baseline="0" noProof="0" dirty="0">
                <a:ln>
                  <a:noFill/>
                </a:ln>
                <a:solidFill>
                  <a:prstClr val="black"/>
                </a:solidFill>
                <a:effectLst/>
                <a:uLnTx/>
                <a:uFillTx/>
                <a:latin typeface="+mj-lt"/>
                <a:ea typeface="+mn-ea"/>
                <a:cs typeface="Arial"/>
              </a:rPr>
              <a:t>PAYE </a:t>
            </a:r>
            <a:r>
              <a:rPr kumimoji="0" lang="en-US" sz="1600" b="0" i="0" u="none" strike="noStrike" kern="1200" cap="none" spc="-5" normalizeH="0" baseline="0" noProof="0" dirty="0">
                <a:ln>
                  <a:noFill/>
                </a:ln>
                <a:solidFill>
                  <a:prstClr val="black"/>
                </a:solidFill>
                <a:effectLst/>
                <a:uLnTx/>
                <a:uFillTx/>
                <a:latin typeface="+mj-lt"/>
                <a:ea typeface="+mn-ea"/>
                <a:cs typeface="Arial"/>
              </a:rPr>
              <a:t>deregistration – EMP 123 (cancellation of </a:t>
            </a:r>
            <a:r>
              <a:rPr kumimoji="0" lang="en-US" sz="1600" b="0" i="0" u="none" strike="noStrike" kern="1200" cap="none" spc="-10" normalizeH="0" baseline="0" noProof="0" dirty="0">
                <a:ln>
                  <a:noFill/>
                </a:ln>
                <a:solidFill>
                  <a:prstClr val="black"/>
                </a:solidFill>
                <a:effectLst/>
                <a:uLnTx/>
                <a:uFillTx/>
                <a:latin typeface="+mj-lt"/>
                <a:ea typeface="+mn-ea"/>
                <a:cs typeface="Arial"/>
              </a:rPr>
              <a:t>PAYE </a:t>
            </a:r>
            <a:r>
              <a:rPr kumimoji="0" lang="en-US" sz="1600" b="0" i="0" u="none" strike="noStrike" kern="1200" cap="none" spc="-5" normalizeH="0" baseline="0" noProof="0" dirty="0">
                <a:ln>
                  <a:noFill/>
                </a:ln>
                <a:solidFill>
                  <a:prstClr val="black"/>
                </a:solidFill>
                <a:effectLst/>
                <a:uLnTx/>
                <a:uFillTx/>
                <a:latin typeface="+mj-lt"/>
                <a:ea typeface="+mn-ea"/>
                <a:cs typeface="Arial"/>
              </a:rPr>
              <a:t>number) not fully completed with  the applicable dates of suspension and declaration not</a:t>
            </a:r>
            <a:r>
              <a:rPr kumimoji="0" lang="en-US" sz="1600" b="0" i="0" u="none" strike="noStrike" kern="1200" cap="none" spc="85" normalizeH="0" baseline="0" noProof="0" dirty="0">
                <a:ln>
                  <a:noFill/>
                </a:ln>
                <a:solidFill>
                  <a:prstClr val="black"/>
                </a:solidFill>
                <a:effectLst/>
                <a:uLnTx/>
                <a:uFillTx/>
                <a:latin typeface="+mj-lt"/>
                <a:ea typeface="+mn-ea"/>
                <a:cs typeface="Arial"/>
              </a:rPr>
              <a:t> </a:t>
            </a:r>
            <a:r>
              <a:rPr kumimoji="0" lang="en-US" sz="1600" b="0" i="0" u="none" strike="noStrike" kern="1200" cap="none" spc="-5" normalizeH="0" baseline="0" noProof="0" dirty="0">
                <a:ln>
                  <a:noFill/>
                </a:ln>
                <a:solidFill>
                  <a:prstClr val="black"/>
                </a:solidFill>
                <a:effectLst/>
                <a:uLnTx/>
                <a:uFillTx/>
                <a:latin typeface="+mj-lt"/>
                <a:ea typeface="+mn-ea"/>
                <a:cs typeface="Arial"/>
              </a:rPr>
              <a:t>signed.</a:t>
            </a:r>
            <a:endParaRPr kumimoji="0" lang="en-US" sz="1650" b="0" i="0" u="none" strike="noStrike" kern="1200" cap="none" spc="0" normalizeH="0" baseline="0" noProof="0" dirty="0">
              <a:ln>
                <a:noFill/>
              </a:ln>
              <a:solidFill>
                <a:prstClr val="black"/>
              </a:solidFill>
              <a:effectLst/>
              <a:uLnTx/>
              <a:uFillTx/>
              <a:latin typeface="+mj-lt"/>
              <a:ea typeface="+mn-ea"/>
              <a:cs typeface="Times New Roman"/>
            </a:endParaRPr>
          </a:p>
          <a:p>
            <a:pPr marL="355600" marR="55244" lvl="0" indent="-342900" algn="just" defTabSz="914400" rtl="0" eaLnBrk="1" fontAlgn="auto" latinLnBrk="0" hangingPunct="1">
              <a:lnSpc>
                <a:spcPct val="150000"/>
              </a:lnSpc>
              <a:spcBef>
                <a:spcPts val="0"/>
              </a:spcBef>
              <a:spcAft>
                <a:spcPts val="0"/>
              </a:spcAft>
              <a:buClrTx/>
              <a:buSzTx/>
              <a:buFont typeface="Symbol"/>
              <a:buChar char=""/>
              <a:tabLst>
                <a:tab pos="354965" algn="l"/>
                <a:tab pos="355600" algn="l"/>
              </a:tabLst>
              <a:defRPr/>
            </a:pPr>
            <a:r>
              <a:rPr kumimoji="0" lang="en-US" sz="1600" b="0" i="0" u="none" strike="noStrike" kern="1200" cap="none" spc="-5" normalizeH="0" baseline="0" noProof="0" dirty="0">
                <a:ln>
                  <a:noFill/>
                </a:ln>
                <a:solidFill>
                  <a:prstClr val="black"/>
                </a:solidFill>
                <a:effectLst/>
                <a:uLnTx/>
                <a:uFillTx/>
                <a:latin typeface="+mj-lt"/>
                <a:ea typeface="+mn-ea"/>
                <a:cs typeface="Arial"/>
              </a:rPr>
              <a:t>Request for all tax </a:t>
            </a:r>
            <a:r>
              <a:rPr kumimoji="0" lang="en-US" sz="1600" b="0" i="0" u="none" strike="noStrike" kern="1200" cap="none" spc="-10" normalizeH="0" baseline="0" noProof="0" dirty="0">
                <a:ln>
                  <a:noFill/>
                </a:ln>
                <a:solidFill>
                  <a:prstClr val="black"/>
                </a:solidFill>
                <a:effectLst/>
                <a:uLnTx/>
                <a:uFillTx/>
                <a:latin typeface="+mj-lt"/>
                <a:ea typeface="+mn-ea"/>
                <a:cs typeface="Arial"/>
              </a:rPr>
              <a:t>types </a:t>
            </a:r>
            <a:r>
              <a:rPr kumimoji="0" lang="en-US" sz="1600" b="0" i="0" u="none" strike="noStrike" kern="1200" cap="none" spc="-5" normalizeH="0" baseline="0" noProof="0" dirty="0">
                <a:ln>
                  <a:noFill/>
                </a:ln>
                <a:solidFill>
                  <a:prstClr val="black"/>
                </a:solidFill>
                <a:effectLst/>
                <a:uLnTx/>
                <a:uFillTx/>
                <a:latin typeface="+mj-lt"/>
                <a:ea typeface="+mn-ea"/>
                <a:cs typeface="Arial"/>
              </a:rPr>
              <a:t>deregistration coming through the Email Channel – no Power  of attorney and well as a copy of ID for the representative</a:t>
            </a:r>
            <a:r>
              <a:rPr kumimoji="0" lang="en-US" sz="1600" b="0" i="0" u="none" strike="noStrike" kern="1200" cap="none" spc="200" normalizeH="0" baseline="0" noProof="0" dirty="0">
                <a:ln>
                  <a:noFill/>
                </a:ln>
                <a:solidFill>
                  <a:prstClr val="black"/>
                </a:solidFill>
                <a:effectLst/>
                <a:uLnTx/>
                <a:uFillTx/>
                <a:latin typeface="+mj-lt"/>
                <a:ea typeface="+mn-ea"/>
                <a:cs typeface="Arial"/>
              </a:rPr>
              <a:t> </a:t>
            </a:r>
            <a:r>
              <a:rPr kumimoji="0" lang="en-US" sz="1600" b="0" i="0" u="none" strike="noStrike" kern="1200" cap="none" spc="-5" normalizeH="0" baseline="0" noProof="0" dirty="0">
                <a:ln>
                  <a:noFill/>
                </a:ln>
                <a:solidFill>
                  <a:prstClr val="black"/>
                </a:solidFill>
                <a:effectLst/>
                <a:uLnTx/>
                <a:uFillTx/>
                <a:latin typeface="+mj-lt"/>
                <a:ea typeface="+mn-ea"/>
                <a:cs typeface="Arial"/>
              </a:rPr>
              <a:t>person.</a:t>
            </a:r>
            <a:endParaRPr kumimoji="0" lang="en-US" sz="1600" b="0" i="0" u="none" strike="noStrike" kern="1200" cap="none" spc="0" normalizeH="0" baseline="0" noProof="0" dirty="0">
              <a:ln>
                <a:noFill/>
              </a:ln>
              <a:solidFill>
                <a:prstClr val="black"/>
              </a:solidFill>
              <a:effectLst/>
              <a:uLnTx/>
              <a:uFillTx/>
              <a:latin typeface="+mj-lt"/>
              <a:ea typeface="+mn-ea"/>
              <a:cs typeface="Arial"/>
            </a:endParaRPr>
          </a:p>
          <a:p>
            <a:pPr marL="355600" marR="375920" lvl="0" indent="-342900" algn="just" defTabSz="914400" rtl="0" eaLnBrk="1" fontAlgn="auto" latinLnBrk="0" hangingPunct="1">
              <a:lnSpc>
                <a:spcPct val="150000"/>
              </a:lnSpc>
              <a:spcBef>
                <a:spcPts val="0"/>
              </a:spcBef>
              <a:spcAft>
                <a:spcPts val="0"/>
              </a:spcAft>
              <a:buClrTx/>
              <a:buSzTx/>
              <a:buFont typeface="Symbol"/>
              <a:buChar char=""/>
              <a:tabLst>
                <a:tab pos="354965" algn="l"/>
                <a:tab pos="355600" algn="l"/>
              </a:tabLst>
              <a:defRPr/>
            </a:pPr>
            <a:r>
              <a:rPr kumimoji="0" lang="en-US" sz="1600" b="0" i="0" u="none" strike="noStrike" kern="1200" cap="none" spc="-5" normalizeH="0" baseline="0" noProof="0" dirty="0">
                <a:ln>
                  <a:noFill/>
                </a:ln>
                <a:solidFill>
                  <a:prstClr val="black"/>
                </a:solidFill>
                <a:effectLst/>
                <a:uLnTx/>
                <a:uFillTx/>
                <a:latin typeface="Arial" panose="020B0604020202020204"/>
                <a:ea typeface="+mn-ea"/>
                <a:cs typeface="Arial"/>
              </a:rPr>
              <a:t>CIT deregistration – No final </a:t>
            </a:r>
            <a:r>
              <a:rPr lang="en-US" sz="1600" spc="-5" dirty="0">
                <a:solidFill>
                  <a:prstClr val="black"/>
                </a:solidFill>
                <a:latin typeface="Arial" panose="020B0604020202020204"/>
                <a:cs typeface="Arial"/>
              </a:rPr>
              <a:t>d</a:t>
            </a:r>
            <a:r>
              <a:rPr kumimoji="0" lang="en-US" sz="1600" b="0" i="0" u="none" strike="noStrike" kern="1200" cap="none" spc="-5" normalizeH="0" baseline="0" noProof="0" dirty="0" err="1">
                <a:ln>
                  <a:noFill/>
                </a:ln>
                <a:solidFill>
                  <a:prstClr val="black"/>
                </a:solidFill>
                <a:effectLst/>
                <a:uLnTx/>
                <a:uFillTx/>
                <a:latin typeface="Arial" panose="020B0604020202020204"/>
                <a:ea typeface="+mn-ea"/>
                <a:cs typeface="Arial"/>
              </a:rPr>
              <a:t>eregistration</a:t>
            </a:r>
            <a:r>
              <a:rPr kumimoji="0" lang="en-US" sz="1600" b="0" i="0" u="none" strike="noStrike" kern="1200" cap="none" spc="-5" normalizeH="0" baseline="0" noProof="0" dirty="0">
                <a:ln>
                  <a:noFill/>
                </a:ln>
                <a:solidFill>
                  <a:prstClr val="black"/>
                </a:solidFill>
                <a:effectLst/>
                <a:uLnTx/>
                <a:uFillTx/>
                <a:latin typeface="Arial" panose="020B0604020202020204"/>
                <a:ea typeface="+mn-ea"/>
                <a:cs typeface="Arial"/>
              </a:rPr>
              <a:t> or AR Final deregistration documents  from CIPC</a:t>
            </a:r>
            <a:r>
              <a:rPr kumimoji="0" lang="en-US" sz="1600" b="0" i="0" u="none" strike="noStrike" kern="1200" cap="none" spc="-35" normalizeH="0" baseline="0" noProof="0" dirty="0">
                <a:ln>
                  <a:noFill/>
                </a:ln>
                <a:solidFill>
                  <a:prstClr val="black"/>
                </a:solidFill>
                <a:effectLst/>
                <a:uLnTx/>
                <a:uFillTx/>
                <a:latin typeface="Arial" panose="020B0604020202020204"/>
                <a:ea typeface="+mn-ea"/>
                <a:cs typeface="Arial"/>
              </a:rPr>
              <a:t> </a:t>
            </a:r>
            <a:r>
              <a:rPr kumimoji="0" lang="en-US" sz="1600" b="0" i="0" u="none" strike="noStrike" kern="1200" cap="none" spc="-5" normalizeH="0" baseline="0" noProof="0" dirty="0">
                <a:ln>
                  <a:noFill/>
                </a:ln>
                <a:solidFill>
                  <a:prstClr val="black"/>
                </a:solidFill>
                <a:effectLst/>
                <a:uLnTx/>
                <a:uFillTx/>
                <a:latin typeface="Arial" panose="020B0604020202020204"/>
                <a:ea typeface="+mn-ea"/>
                <a:cs typeface="Arial"/>
              </a:rPr>
              <a:t>attached.</a:t>
            </a:r>
            <a:endParaRPr kumimoji="0" lang="en-US" sz="1650" b="0" i="0" u="none" strike="noStrike" kern="1200" cap="none" spc="0" normalizeH="0" baseline="0" noProof="0" dirty="0">
              <a:ln>
                <a:noFill/>
              </a:ln>
              <a:solidFill>
                <a:prstClr val="black"/>
              </a:solidFill>
              <a:effectLst/>
              <a:uLnTx/>
              <a:uFillTx/>
              <a:latin typeface="Arial" panose="020B0604020202020204"/>
              <a:ea typeface="+mn-ea"/>
              <a:cs typeface="Times New Roman"/>
            </a:endParaRPr>
          </a:p>
          <a:p>
            <a:pPr marL="355600" marR="396240" lvl="0" indent="-342900" algn="just" defTabSz="914400" rtl="0" eaLnBrk="1" fontAlgn="auto" latinLnBrk="0" hangingPunct="1">
              <a:lnSpc>
                <a:spcPct val="150000"/>
              </a:lnSpc>
              <a:spcBef>
                <a:spcPts val="5"/>
              </a:spcBef>
              <a:spcAft>
                <a:spcPts val="0"/>
              </a:spcAft>
              <a:buClrTx/>
              <a:buSzTx/>
              <a:buFont typeface="Symbol"/>
              <a:buChar char=""/>
              <a:tabLst>
                <a:tab pos="354965" algn="l"/>
                <a:tab pos="355600" algn="l"/>
              </a:tabLst>
              <a:defRPr/>
            </a:pPr>
            <a:r>
              <a:rPr kumimoji="0" lang="en-US" sz="1600" b="0" i="0" u="none" strike="noStrike" kern="1200" cap="none" spc="-5" normalizeH="0" baseline="0" noProof="0" dirty="0">
                <a:ln>
                  <a:noFill/>
                </a:ln>
                <a:solidFill>
                  <a:prstClr val="black"/>
                </a:solidFill>
                <a:effectLst/>
                <a:uLnTx/>
                <a:uFillTx/>
                <a:latin typeface="Arial" panose="020B0604020202020204"/>
                <a:ea typeface="+mn-ea"/>
                <a:cs typeface="Arial"/>
              </a:rPr>
              <a:t>PIT (non-resident coding for individuals) – No </a:t>
            </a:r>
            <a:r>
              <a:rPr lang="en-US" sz="1600" spc="-5" dirty="0">
                <a:solidFill>
                  <a:prstClr val="black"/>
                </a:solidFill>
                <a:latin typeface="Arial" panose="020B0604020202020204"/>
                <a:cs typeface="Arial"/>
              </a:rPr>
              <a:t>c</a:t>
            </a:r>
            <a:r>
              <a:rPr kumimoji="0" lang="en-US" sz="1600" b="0" i="0" u="none" strike="noStrike" kern="1200" cap="none" spc="-5" normalizeH="0" baseline="0" noProof="0" dirty="0" err="1">
                <a:ln>
                  <a:noFill/>
                </a:ln>
                <a:solidFill>
                  <a:prstClr val="black"/>
                </a:solidFill>
                <a:effectLst/>
                <a:uLnTx/>
                <a:uFillTx/>
                <a:latin typeface="Arial" panose="020B0604020202020204"/>
                <a:ea typeface="+mn-ea"/>
                <a:cs typeface="Arial"/>
              </a:rPr>
              <a:t>onfirmation</a:t>
            </a:r>
            <a:r>
              <a:rPr kumimoji="0" lang="en-US" sz="1600" b="0" i="0" u="none" strike="noStrike" kern="1200" cap="none" spc="-5" normalizeH="0" baseline="0" noProof="0" dirty="0">
                <a:ln>
                  <a:noFill/>
                </a:ln>
                <a:solidFill>
                  <a:prstClr val="black"/>
                </a:solidFill>
                <a:effectLst/>
                <a:uLnTx/>
                <a:uFillTx/>
                <a:latin typeface="Arial" panose="020B0604020202020204"/>
                <a:ea typeface="+mn-ea"/>
                <a:cs typeface="Arial"/>
              </a:rPr>
              <a:t> of the date the person left  South Africa, copy of</a:t>
            </a:r>
            <a:r>
              <a:rPr kumimoji="0" lang="en-US" sz="1600" b="0" i="0" u="none" strike="noStrike" kern="1200" cap="none" spc="-80" normalizeH="0" baseline="0" noProof="0" dirty="0">
                <a:ln>
                  <a:noFill/>
                </a:ln>
                <a:solidFill>
                  <a:prstClr val="black"/>
                </a:solidFill>
                <a:effectLst/>
                <a:uLnTx/>
                <a:uFillTx/>
                <a:latin typeface="Arial" panose="020B0604020202020204"/>
                <a:ea typeface="+mn-ea"/>
                <a:cs typeface="Arial"/>
              </a:rPr>
              <a:t> </a:t>
            </a:r>
            <a:r>
              <a:rPr kumimoji="0" lang="en-US" sz="1600" b="0" i="0" u="none" strike="noStrike" kern="1200" cap="none" spc="-5" normalizeH="0" baseline="0" noProof="0" dirty="0">
                <a:ln>
                  <a:noFill/>
                </a:ln>
                <a:solidFill>
                  <a:prstClr val="black"/>
                </a:solidFill>
                <a:effectLst/>
                <a:uLnTx/>
                <a:uFillTx/>
                <a:latin typeface="Arial" panose="020B0604020202020204"/>
                <a:ea typeface="+mn-ea"/>
                <a:cs typeface="Arial"/>
              </a:rPr>
              <a:t>passport.</a:t>
            </a:r>
            <a:endParaRPr kumimoji="0" lang="en-US" sz="1650" b="0" i="0" u="none" strike="noStrike" kern="1200" cap="none" spc="0" normalizeH="0" baseline="0" noProof="0" dirty="0">
              <a:ln>
                <a:noFill/>
              </a:ln>
              <a:solidFill>
                <a:prstClr val="black"/>
              </a:solidFill>
              <a:effectLst/>
              <a:uLnTx/>
              <a:uFillTx/>
              <a:latin typeface="Arial" panose="020B0604020202020204"/>
              <a:ea typeface="+mn-ea"/>
              <a:cs typeface="Times New Roman"/>
            </a:endParaRPr>
          </a:p>
          <a:p>
            <a:pPr marL="200025" marR="454659" lvl="0" algn="just" defTabSz="914400" rtl="0" eaLnBrk="1" fontAlgn="auto" latinLnBrk="0" hangingPunct="1">
              <a:lnSpc>
                <a:spcPct val="150000"/>
              </a:lnSpc>
              <a:spcBef>
                <a:spcPts val="1140"/>
              </a:spcBef>
              <a:spcAft>
                <a:spcPts val="0"/>
              </a:spcAft>
              <a:buClrTx/>
              <a:buSzTx/>
              <a:tabLst>
                <a:tab pos="372745" algn="l"/>
              </a:tabLst>
              <a:defRPr/>
            </a:pPr>
            <a:endParaRPr lang="en-US" sz="1600" spc="-5" dirty="0">
              <a:solidFill>
                <a:prstClr val="black"/>
              </a:solidFill>
              <a:latin typeface="Arial"/>
              <a:cs typeface="Arial"/>
            </a:endParaRPr>
          </a:p>
          <a:p>
            <a:pPr algn="just">
              <a:lnSpc>
                <a:spcPct val="150000"/>
              </a:lnSpc>
            </a:pPr>
            <a:endParaRPr lang="en-US" dirty="0"/>
          </a:p>
          <a:p>
            <a:pPr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lvl="1" algn="just">
              <a:lnSpc>
                <a:spcPct val="150000"/>
              </a:lnSpc>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574"/>
            <a:ext cx="9144000" cy="867066"/>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Common Errors made by Taxpayers upon deregistration that cause delays </a:t>
            </a:r>
          </a:p>
        </p:txBody>
      </p:sp>
    </p:spTree>
    <p:extLst>
      <p:ext uri="{BB962C8B-B14F-4D97-AF65-F5344CB8AC3E}">
        <p14:creationId xmlns:p14="http://schemas.microsoft.com/office/powerpoint/2010/main" val="1317682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5" y="741990"/>
            <a:ext cx="8917715" cy="5374019"/>
          </a:xfrm>
        </p:spPr>
        <p:txBody>
          <a:bodyPr vert="horz" lIns="91440" tIns="45720" rIns="91440" bIns="45720" rtlCol="0" anchor="t">
            <a:normAutofit fontScale="92500" lnSpcReduction="10000"/>
          </a:bodyPr>
          <a:lstStyle/>
          <a:p>
            <a:pPr algn="just">
              <a:lnSpc>
                <a:spcPct val="150000"/>
              </a:lnSpc>
            </a:pPr>
            <a:r>
              <a:rPr lang="en-US" dirty="0">
                <a:latin typeface="Arial"/>
                <a:cs typeface="Arial"/>
              </a:rPr>
              <a:t>At the end of this module, you are expected to understand:</a:t>
            </a:r>
          </a:p>
          <a:p>
            <a:pPr marL="361950" indent="-361950">
              <a:lnSpc>
                <a:spcPct val="150000"/>
              </a:lnSpc>
              <a:buFont typeface="Arial" panose="020B0604020202020204" pitchFamily="34" charset="0"/>
              <a:buChar char="•"/>
            </a:pPr>
            <a:r>
              <a:rPr lang="en-US" dirty="0"/>
              <a:t>Applicable legislation - VAT Act,</a:t>
            </a:r>
          </a:p>
          <a:p>
            <a:pPr marL="361950" indent="-361950">
              <a:lnSpc>
                <a:spcPct val="150000"/>
              </a:lnSpc>
              <a:buFont typeface="Arial" panose="020B0604020202020204" pitchFamily="34" charset="0"/>
              <a:buChar char="•"/>
            </a:pPr>
            <a:r>
              <a:rPr lang="en-US" dirty="0"/>
              <a:t>Applicable legislation – PAYE,</a:t>
            </a:r>
          </a:p>
          <a:p>
            <a:pPr marL="361950" indent="-361950">
              <a:lnSpc>
                <a:spcPct val="150000"/>
              </a:lnSpc>
              <a:buFont typeface="Arial" panose="020B0604020202020204" pitchFamily="34" charset="0"/>
              <a:buChar char="•"/>
            </a:pPr>
            <a:r>
              <a:rPr lang="en-US" dirty="0"/>
              <a:t>Applicable legislation - Income Tax,</a:t>
            </a:r>
          </a:p>
          <a:p>
            <a:pPr marL="361950" indent="-361950">
              <a:lnSpc>
                <a:spcPct val="150000"/>
              </a:lnSpc>
              <a:buFont typeface="Arial" panose="020B0604020202020204" pitchFamily="34" charset="0"/>
              <a:buChar char="•"/>
            </a:pPr>
            <a:r>
              <a:rPr lang="en-US" dirty="0"/>
              <a:t>Who can request deregistration of a tax type,</a:t>
            </a:r>
          </a:p>
          <a:p>
            <a:pPr marL="361950" indent="-361950">
              <a:lnSpc>
                <a:spcPct val="150000"/>
              </a:lnSpc>
              <a:buFont typeface="Arial" panose="020B0604020202020204" pitchFamily="34" charset="0"/>
              <a:buChar char="•"/>
            </a:pPr>
            <a:r>
              <a:rPr lang="en-US" dirty="0"/>
              <a:t>When will a tax type be deregistered,</a:t>
            </a:r>
          </a:p>
          <a:p>
            <a:pPr marL="361950" indent="-361950">
              <a:lnSpc>
                <a:spcPct val="150000"/>
              </a:lnSpc>
              <a:buFont typeface="Arial" panose="020B0604020202020204" pitchFamily="34" charset="0"/>
              <a:buChar char="•"/>
            </a:pPr>
            <a:r>
              <a:rPr lang="en-US" dirty="0"/>
              <a:t>Tax types that may be deregistered,</a:t>
            </a:r>
          </a:p>
          <a:p>
            <a:pPr marL="361950" indent="-361950">
              <a:lnSpc>
                <a:spcPct val="150000"/>
              </a:lnSpc>
              <a:buFont typeface="Arial" panose="020B0604020202020204" pitchFamily="34" charset="0"/>
              <a:buChar char="•"/>
            </a:pPr>
            <a:r>
              <a:rPr lang="en-US" dirty="0"/>
              <a:t>Reasons for a cancellation / deregistration of VAT,</a:t>
            </a:r>
          </a:p>
          <a:p>
            <a:pPr marL="361950" indent="-361950">
              <a:lnSpc>
                <a:spcPct val="150000"/>
              </a:lnSpc>
              <a:buFont typeface="Arial" panose="020B0604020202020204" pitchFamily="34" charset="0"/>
              <a:buChar char="•"/>
            </a:pPr>
            <a:r>
              <a:rPr lang="en-US" dirty="0"/>
              <a:t>How to cancel / Deregister  a VAT registration,</a:t>
            </a:r>
          </a:p>
          <a:p>
            <a:pPr marL="361950" indent="-361950">
              <a:lnSpc>
                <a:spcPct val="150000"/>
              </a:lnSpc>
              <a:buFont typeface="Arial" panose="020B0604020202020204" pitchFamily="34" charset="0"/>
              <a:buChar char="•"/>
            </a:pPr>
            <a:r>
              <a:rPr lang="en-US" dirty="0"/>
              <a:t>Reasons for a cancellation / deregistration of PAYE,</a:t>
            </a:r>
          </a:p>
          <a:p>
            <a:pPr marL="361950" indent="-361950">
              <a:lnSpc>
                <a:spcPct val="150000"/>
              </a:lnSpc>
              <a:buFont typeface="Arial" panose="020B0604020202020204" pitchFamily="34" charset="0"/>
              <a:buChar char="•"/>
            </a:pPr>
            <a:r>
              <a:rPr lang="en-US" dirty="0"/>
              <a:t>How to cancel / deregister  a PAYE registration,</a:t>
            </a:r>
          </a:p>
          <a:p>
            <a:pPr marL="361950" indent="-361950">
              <a:lnSpc>
                <a:spcPct val="150000"/>
              </a:lnSpc>
              <a:buFont typeface="Arial" panose="020B0604020202020204" pitchFamily="34" charset="0"/>
              <a:buChar char="•"/>
            </a:pPr>
            <a:r>
              <a:rPr lang="en-US" dirty="0"/>
              <a:t>Reasons for a cancellation / deregistration of Corporate Income Tax,</a:t>
            </a:r>
          </a:p>
          <a:p>
            <a:pPr marL="361950" indent="-361950">
              <a:lnSpc>
                <a:spcPct val="150000"/>
              </a:lnSpc>
              <a:buFont typeface="Arial" panose="020B0604020202020204" pitchFamily="34" charset="0"/>
              <a:buChar char="•"/>
            </a:pPr>
            <a:r>
              <a:rPr lang="en-US" dirty="0"/>
              <a:t>How to cancel / deregister Income Tax,</a:t>
            </a:r>
          </a:p>
          <a:p>
            <a:pPr marL="361950" indent="-361950">
              <a:lnSpc>
                <a:spcPct val="150000"/>
              </a:lnSpc>
              <a:buFont typeface="Arial" panose="020B0604020202020204" pitchFamily="34" charset="0"/>
              <a:buChar char="•"/>
            </a:pPr>
            <a:r>
              <a:rPr lang="en-US" dirty="0"/>
              <a:t>Common Errors made by Taxpayers upon deregistration that cause delays.</a:t>
            </a:r>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361950" indent="-361950">
              <a:lnSpc>
                <a:spcPct val="150000"/>
              </a:lnSpc>
              <a:buFont typeface="Arial" panose="020B0604020202020204" pitchFamily="34" charset="0"/>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Learning Objective</a:t>
            </a:r>
          </a:p>
        </p:txBody>
      </p:sp>
    </p:spTree>
    <p:extLst>
      <p:ext uri="{BB962C8B-B14F-4D97-AF65-F5344CB8AC3E}">
        <p14:creationId xmlns:p14="http://schemas.microsoft.com/office/powerpoint/2010/main" val="129149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48917"/>
            <a:ext cx="8655068" cy="5374019"/>
          </a:xfrm>
        </p:spPr>
        <p:txBody>
          <a:bodyPr>
            <a:normAutofit fontScale="92500" lnSpcReduction="10000"/>
          </a:bodyPr>
          <a:lstStyle/>
          <a:p>
            <a:pPr algn="just">
              <a:lnSpc>
                <a:spcPct val="150000"/>
              </a:lnSpc>
            </a:pPr>
            <a:r>
              <a:rPr lang="en-US" sz="1600" b="1" dirty="0"/>
              <a:t>Section 24 of the VAT Act 81 of 1991 states that:</a:t>
            </a:r>
          </a:p>
          <a:p>
            <a:pPr marL="342900" indent="-342900" algn="just">
              <a:lnSpc>
                <a:spcPct val="150000"/>
              </a:lnSpc>
              <a:buFont typeface="+mj-lt"/>
              <a:buAutoNum type="arabicParenR"/>
            </a:pPr>
            <a:r>
              <a:rPr lang="en-US" sz="1600" dirty="0"/>
              <a:t>Subject to the provisions of subsection (2), every vendor shall cease to be liable to be  registered where the Commissioner is satisfied that the total value of the vendor’s taxable  supplies in the period of 12 months commencing at the beginning of any tax period of the  vendor will be not more than the amount referred to in section 23 (1) or (1A).</a:t>
            </a:r>
          </a:p>
          <a:p>
            <a:pPr marL="342900" indent="-342900" algn="just">
              <a:lnSpc>
                <a:spcPct val="150000"/>
              </a:lnSpc>
              <a:buFont typeface="+mj-lt"/>
              <a:buAutoNum type="arabicParenR"/>
            </a:pPr>
            <a:r>
              <a:rPr lang="en-US" sz="1600" dirty="0"/>
              <a:t>Every vendor who wishes to have his registration cancelled in the circumstances  contemplated in subsection (1), may request the Commissioner in writing to cancel his  registration, and if the Commissioner is satisfied as contemplated in subsection (1), the  Commissioner shall cancel the vendor’s registration with effect from the last day of the tax  period during which the Commissioner was so satisfied, or from such other date as may be  determined by the Commissioner, and shall notify the vendor of the date on which the  cancellation of the registration takes effect.</a:t>
            </a:r>
          </a:p>
          <a:p>
            <a:pPr marL="342900" indent="-342900" algn="just">
              <a:lnSpc>
                <a:spcPct val="150000"/>
              </a:lnSpc>
              <a:buFont typeface="+mj-lt"/>
              <a:buAutoNum type="arabicParenR"/>
            </a:pPr>
            <a:r>
              <a:rPr lang="en-US" sz="1600" dirty="0"/>
              <a:t>Every vendor who ceases to carry on all enterprises shall notify the Commissioner of that  fact within 21 business days of the date of such cessation and the Commissioner shall  cancel the registration of such vendor with effect from the last day of the tax period during  which all such enterprises ceased, or from such other date as may be determined by the  Commissioner.</a:t>
            </a:r>
          </a:p>
          <a:p>
            <a:pPr marL="285750" indent="-285750">
              <a:lnSpc>
                <a:spcPct val="150000"/>
              </a:lnSpc>
              <a:buFont typeface="Arial" panose="020B0604020202020204" pitchFamily="34" charset="0"/>
              <a:buChar char="•"/>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Applicable Legislation - VAT Act</a:t>
            </a:r>
          </a:p>
        </p:txBody>
      </p:sp>
    </p:spTree>
    <p:extLst>
      <p:ext uri="{BB962C8B-B14F-4D97-AF65-F5344CB8AC3E}">
        <p14:creationId xmlns:p14="http://schemas.microsoft.com/office/powerpoint/2010/main" val="168416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48917"/>
            <a:ext cx="8655068" cy="5374019"/>
          </a:xfrm>
        </p:spPr>
        <p:txBody>
          <a:bodyPr>
            <a:normAutofit fontScale="85000" lnSpcReduction="10000"/>
          </a:bodyPr>
          <a:lstStyle/>
          <a:p>
            <a:pPr marL="342900" indent="-342900" algn="just">
              <a:lnSpc>
                <a:spcPct val="150000"/>
              </a:lnSpc>
              <a:buFont typeface="+mj-lt"/>
              <a:buAutoNum type="arabicParenR" startAt="4"/>
            </a:pPr>
            <a:r>
              <a:rPr lang="en-US" dirty="0"/>
              <a:t>Any notification by a vendor in terms of subsection (3) shall be made in writing to the  Commissioner and shall state the date upon which that vendor ceased to carry on all  enterprises and whether or not that vendor intends to carry on any enterprise within 12  months from that date.</a:t>
            </a:r>
          </a:p>
          <a:p>
            <a:pPr marL="342900" indent="-342900" algn="just">
              <a:lnSpc>
                <a:spcPct val="150000"/>
              </a:lnSpc>
              <a:buFont typeface="+mj-lt"/>
              <a:buAutoNum type="arabicParenR" startAt="4"/>
            </a:pPr>
            <a:r>
              <a:rPr lang="en-US" dirty="0"/>
              <a:t>Where the Commissioner is satisfied that a vendor—</a:t>
            </a:r>
          </a:p>
          <a:p>
            <a:pPr marL="800100" lvl="1" indent="-342900" algn="just">
              <a:lnSpc>
                <a:spcPct val="150000"/>
              </a:lnSpc>
              <a:buFont typeface="+mj-lt"/>
              <a:buAutoNum type="alphaLcParenR"/>
            </a:pPr>
            <a:r>
              <a:rPr lang="en-US" dirty="0"/>
              <a:t>no longer complies with the requirements for registration as contemplated in section  23 (1) and (3); or</a:t>
            </a:r>
          </a:p>
          <a:p>
            <a:pPr marL="800100" lvl="1" indent="-342900" algn="just">
              <a:lnSpc>
                <a:spcPct val="150000"/>
              </a:lnSpc>
              <a:buFont typeface="+mj-lt"/>
              <a:buAutoNum type="alphaLcParenR"/>
            </a:pPr>
            <a:r>
              <a:rPr lang="en-US" dirty="0"/>
              <a:t>has failed to furnish the Commissioner with a return reflecting such information as may  be required for the purposes of the calculation of tax in terms of section 14 or 16,</a:t>
            </a:r>
          </a:p>
          <a:p>
            <a:pPr lvl="1" algn="just">
              <a:lnSpc>
                <a:spcPct val="150000"/>
              </a:lnSpc>
            </a:pPr>
            <a:endParaRPr lang="en-US" dirty="0"/>
          </a:p>
          <a:p>
            <a:pPr algn="just">
              <a:lnSpc>
                <a:spcPct val="150000"/>
              </a:lnSpc>
            </a:pPr>
            <a:r>
              <a:rPr lang="en-US" dirty="0"/>
              <a:t>the Commissioner may cancel such vendor’s registration with effect from the last day of the tax  period during which the Commissioner is so satisfied, or from such other date as may be  determined by the Commissioner: Provided that where such person lodges an objection against  the Commissioner’s decision under this subsection the cancellation of that person’s registration  shall not take effect until such time as the Commissioner’s decision becomes final and  conclusive.</a:t>
            </a: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Applicable Legislation - VAT Act</a:t>
            </a:r>
          </a:p>
        </p:txBody>
      </p:sp>
    </p:spTree>
    <p:extLst>
      <p:ext uri="{BB962C8B-B14F-4D97-AF65-F5344CB8AC3E}">
        <p14:creationId xmlns:p14="http://schemas.microsoft.com/office/powerpoint/2010/main" val="13040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48917"/>
            <a:ext cx="8655068" cy="5374019"/>
          </a:xfrm>
        </p:spPr>
        <p:txBody>
          <a:bodyPr>
            <a:normAutofit/>
          </a:bodyPr>
          <a:lstStyle/>
          <a:p>
            <a:pPr marL="342900" indent="-342900" algn="just">
              <a:lnSpc>
                <a:spcPct val="150000"/>
              </a:lnSpc>
              <a:buFont typeface="+mj-lt"/>
              <a:buAutoNum type="arabicParenR" startAt="6"/>
            </a:pPr>
            <a:r>
              <a:rPr lang="en-US" sz="1600" dirty="0"/>
              <a:t>Where any person has been registered as a vendor in consequence of an application made  by him under section 23 (3) and subsequent to the registration of that person as a vendor it  appears to the Commissioner that such person’s registration should be cancelled by reason  of any of the circumstances referred to in section 23 (7), the Commissioner may cancel such  person’s registration with effect from a date determined by the Commissioner: Provided that  where such person lodges an objection against the Commissioner’s decision under this  subsection the cancellation of that person’s registration shall not take effect until such time  as the Commissioner’s decision becomes final and conclusive.</a:t>
            </a:r>
          </a:p>
          <a:p>
            <a:pPr marL="342900" indent="-342900" algn="just">
              <a:lnSpc>
                <a:spcPct val="150000"/>
              </a:lnSpc>
              <a:buFont typeface="+mj-lt"/>
              <a:buAutoNum type="arabicParenR" startAt="6"/>
            </a:pPr>
            <a:r>
              <a:rPr lang="en-US" sz="1600" dirty="0"/>
              <a:t>The Commissioner shall give written notice to the person concerned of his decision to cancel  such person’s registration in terms of this section or of his refusal to cancel such registration.</a:t>
            </a:r>
          </a:p>
          <a:p>
            <a:pPr algn="just">
              <a:lnSpc>
                <a:spcPct val="150000"/>
              </a:lnSpc>
            </a:pPr>
            <a:r>
              <a:rPr lang="en-US" dirty="0"/>
              <a:t>.</a:t>
            </a: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Applicable Legislation - VAT Act</a:t>
            </a:r>
          </a:p>
        </p:txBody>
      </p:sp>
    </p:spTree>
    <p:extLst>
      <p:ext uri="{BB962C8B-B14F-4D97-AF65-F5344CB8AC3E}">
        <p14:creationId xmlns:p14="http://schemas.microsoft.com/office/powerpoint/2010/main" val="124685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975376"/>
            <a:ext cx="8655068" cy="5123867"/>
          </a:xfrm>
        </p:spPr>
        <p:txBody>
          <a:bodyPr>
            <a:normAutofit/>
          </a:bodyPr>
          <a:lstStyle/>
          <a:p>
            <a:pPr algn="just">
              <a:lnSpc>
                <a:spcPct val="150000"/>
              </a:lnSpc>
            </a:pPr>
            <a:r>
              <a:rPr lang="en-US" dirty="0"/>
              <a:t>Paragraph 15 of the Fourth Schedule of the Income Tax Act No.58  of 1962 </a:t>
            </a:r>
            <a:r>
              <a:rPr lang="en-US" i="1" dirty="0"/>
              <a:t>(hereafter referred to as the Act) </a:t>
            </a:r>
            <a:r>
              <a:rPr lang="en-US" dirty="0"/>
              <a:t>states that:</a:t>
            </a:r>
          </a:p>
          <a:p>
            <a:pPr algn="just">
              <a:lnSpc>
                <a:spcPct val="150000"/>
              </a:lnSpc>
            </a:pPr>
            <a:endParaRPr lang="en-US" dirty="0"/>
          </a:p>
          <a:p>
            <a:pPr algn="just">
              <a:lnSpc>
                <a:spcPct val="150000"/>
              </a:lnSpc>
            </a:pPr>
            <a:r>
              <a:rPr lang="en-US" dirty="0"/>
              <a:t>(3) Every person who is registered as an employer shall within 14 business days after ceasing  to be an employer, notify the Commissioner in writing of the fact of the employer having ceased to  be an employer.</a:t>
            </a:r>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Applicable Legislation - PAYE</a:t>
            </a:r>
          </a:p>
        </p:txBody>
      </p:sp>
    </p:spTree>
    <p:extLst>
      <p:ext uri="{BB962C8B-B14F-4D97-AF65-F5344CB8AC3E}">
        <p14:creationId xmlns:p14="http://schemas.microsoft.com/office/powerpoint/2010/main" val="323234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655068" cy="5309998"/>
          </a:xfrm>
        </p:spPr>
        <p:txBody>
          <a:bodyPr>
            <a:normAutofit lnSpcReduction="10000"/>
          </a:bodyPr>
          <a:lstStyle/>
          <a:p>
            <a:pPr algn="just">
              <a:lnSpc>
                <a:spcPct val="150000"/>
              </a:lnSpc>
            </a:pPr>
            <a:r>
              <a:rPr lang="en-US" sz="1400" b="1" dirty="0"/>
              <a:t>Section 82 of the Companies Act 71 of 2008 states that:</a:t>
            </a:r>
          </a:p>
          <a:p>
            <a:pPr algn="just">
              <a:lnSpc>
                <a:spcPct val="150000"/>
              </a:lnSpc>
            </a:pPr>
            <a:r>
              <a:rPr lang="en-US" sz="1400" dirty="0"/>
              <a:t>Dissolution of companies and removal from register.—(1)  The Master must file a certificate of winding up of a company in the prescribed form when the affairs of the company have been completely wound up.</a:t>
            </a:r>
          </a:p>
          <a:p>
            <a:pPr marL="342900" indent="-342900" algn="just">
              <a:lnSpc>
                <a:spcPct val="150000"/>
              </a:lnSpc>
              <a:buFont typeface="+mj-lt"/>
              <a:buAutoNum type="arabicParenR" startAt="2"/>
            </a:pPr>
            <a:r>
              <a:rPr lang="en-US" sz="1400" dirty="0"/>
              <a:t>Upon receiving a certificate in terms of subsection (1), the Commission must—</a:t>
            </a:r>
          </a:p>
          <a:p>
            <a:pPr marL="800100" lvl="1" indent="-342900" algn="just">
              <a:lnSpc>
                <a:spcPct val="150000"/>
              </a:lnSpc>
              <a:buFont typeface="+mj-lt"/>
              <a:buAutoNum type="alphaLcParenR"/>
            </a:pPr>
            <a:r>
              <a:rPr lang="en-US" sz="1400" dirty="0"/>
              <a:t>record the dissolution of the company in the prescribed manner; and</a:t>
            </a:r>
          </a:p>
          <a:p>
            <a:pPr marL="800100" lvl="1" indent="-342900" algn="just">
              <a:lnSpc>
                <a:spcPct val="150000"/>
              </a:lnSpc>
              <a:buFont typeface="+mj-lt"/>
              <a:buAutoNum type="alphaLcParenR"/>
            </a:pPr>
            <a:r>
              <a:rPr lang="en-US" sz="1400" dirty="0"/>
              <a:t>remove the company’s name from the companies register.</a:t>
            </a:r>
          </a:p>
          <a:p>
            <a:pPr marL="342900" indent="-342900" algn="just">
              <a:lnSpc>
                <a:spcPct val="150000"/>
              </a:lnSpc>
              <a:buFont typeface="+mj-lt"/>
              <a:buAutoNum type="arabicParenR" startAt="2"/>
            </a:pPr>
            <a:r>
              <a:rPr lang="en-US" sz="1400" dirty="0"/>
              <a:t> In addition to the duty to deregister a company contemplated in subsection (2) (b), the Commission may otherwise remove a company from the companies register only if—</a:t>
            </a:r>
          </a:p>
          <a:p>
            <a:pPr marL="800100" lvl="1" indent="-342900" algn="just">
              <a:lnSpc>
                <a:spcPct val="150000"/>
              </a:lnSpc>
              <a:buFont typeface="+mj-lt"/>
              <a:buAutoNum type="alphaLcParenR"/>
            </a:pPr>
            <a:r>
              <a:rPr lang="en-US" sz="1400" dirty="0"/>
              <a:t>the company has transferred its registration to a foreign jurisdiction in terms of subsection (5), or—</a:t>
            </a:r>
          </a:p>
          <a:p>
            <a:pPr marL="1314450" lvl="2" indent="-400050" algn="just">
              <a:lnSpc>
                <a:spcPct val="150000"/>
              </a:lnSpc>
              <a:buFont typeface="+mj-lt"/>
              <a:buAutoNum type="romanLcPeriod"/>
            </a:pPr>
            <a:r>
              <a:rPr lang="en-US" sz="1400" dirty="0"/>
              <a:t>has failed to file an annual return in terms of section 33 for two or more years in succession; and</a:t>
            </a:r>
          </a:p>
          <a:p>
            <a:pPr marL="1314450" lvl="2" indent="-400050" algn="just">
              <a:lnSpc>
                <a:spcPct val="150000"/>
              </a:lnSpc>
              <a:buFont typeface="+mj-lt"/>
              <a:buAutoNum type="romanLcPeriod"/>
            </a:pPr>
            <a:r>
              <a:rPr lang="en-US" sz="1400" dirty="0"/>
              <a:t>on demand by the Commission, has failed to—</a:t>
            </a:r>
          </a:p>
          <a:p>
            <a:pPr lvl="3" algn="just">
              <a:lnSpc>
                <a:spcPct val="150000"/>
              </a:lnSpc>
            </a:pPr>
            <a:r>
              <a:rPr lang="en-US" sz="1400" dirty="0"/>
              <a:t>aa)   give satisfactory reasons for the failure to file the required annual returns; or</a:t>
            </a:r>
          </a:p>
          <a:p>
            <a:pPr lvl="3" algn="just">
              <a:lnSpc>
                <a:spcPct val="150000"/>
              </a:lnSpc>
            </a:pPr>
            <a:r>
              <a:rPr lang="en-US" sz="1400" dirty="0"/>
              <a:t>bb)   show satisfactory cause for the company to remain registered; or</a:t>
            </a:r>
          </a:p>
          <a:p>
            <a:pPr marL="742950" lvl="1" indent="-285750" algn="just">
              <a:lnSpc>
                <a:spcPct val="150000"/>
              </a:lnSpc>
              <a:buFont typeface="Wingdings" panose="05000000000000000000" pitchFamily="2" charset="2"/>
              <a:buChar char="ü"/>
            </a:pPr>
            <a:endParaRPr lang="en-US" dirty="0"/>
          </a:p>
          <a:p>
            <a:pPr marL="742950" lvl="1" indent="-285750" algn="just">
              <a:lnSpc>
                <a:spcPct val="150000"/>
              </a:lnSpc>
              <a:buFont typeface="Wingdings" panose="05000000000000000000" pitchFamily="2" charset="2"/>
              <a:buChar char="ü"/>
            </a:pPr>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Applicable Legislation - Income Tax</a:t>
            </a:r>
          </a:p>
        </p:txBody>
      </p:sp>
    </p:spTree>
    <p:extLst>
      <p:ext uri="{BB962C8B-B14F-4D97-AF65-F5344CB8AC3E}">
        <p14:creationId xmlns:p14="http://schemas.microsoft.com/office/powerpoint/2010/main" val="337109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867066"/>
            <a:ext cx="8839894" cy="5417002"/>
          </a:xfrm>
        </p:spPr>
        <p:txBody>
          <a:bodyPr>
            <a:normAutofit lnSpcReduction="10000"/>
          </a:bodyPr>
          <a:lstStyle/>
          <a:p>
            <a:pPr marL="342900" indent="-342900" algn="just">
              <a:lnSpc>
                <a:spcPct val="150000"/>
              </a:lnSpc>
              <a:buFont typeface="+mj-lt"/>
              <a:buAutoNum type="alphaLcParenR" startAt="2"/>
            </a:pPr>
            <a:r>
              <a:rPr lang="en-US" sz="1400" dirty="0">
                <a:solidFill>
                  <a:schemeClr val="tx1"/>
                </a:solidFill>
              </a:rPr>
              <a:t>the Commission—</a:t>
            </a:r>
          </a:p>
          <a:p>
            <a:pPr marL="857250" lvl="1" indent="-400050" algn="just">
              <a:lnSpc>
                <a:spcPct val="150000"/>
              </a:lnSpc>
              <a:buFont typeface="+mj-lt"/>
              <a:buAutoNum type="romanLcPeriod"/>
            </a:pPr>
            <a:r>
              <a:rPr lang="en-US" sz="1400" dirty="0">
                <a:solidFill>
                  <a:schemeClr val="tx1"/>
                </a:solidFill>
              </a:rPr>
              <a:t>has determined in the prescribed manner that the company appears to have been inactive for at least seven years, and no person has demonstrated a reasonable interest in, or reason for, its continued existence; or</a:t>
            </a:r>
          </a:p>
          <a:p>
            <a:pPr marL="857250" lvl="1" indent="-400050" algn="just">
              <a:lnSpc>
                <a:spcPct val="150000"/>
              </a:lnSpc>
              <a:buFont typeface="+mj-lt"/>
              <a:buAutoNum type="romanLcPeriod"/>
            </a:pPr>
            <a:r>
              <a:rPr lang="en-US" sz="1400" dirty="0">
                <a:solidFill>
                  <a:schemeClr val="tx1"/>
                </a:solidFill>
              </a:rPr>
              <a:t>has received a request in the prescribed manner and form and has determined that the company—</a:t>
            </a:r>
          </a:p>
          <a:p>
            <a:pPr lvl="1" algn="just">
              <a:lnSpc>
                <a:spcPct val="150000"/>
              </a:lnSpc>
            </a:pPr>
            <a:r>
              <a:rPr lang="en-US" sz="1400" dirty="0">
                <a:solidFill>
                  <a:schemeClr val="tx1"/>
                </a:solidFill>
              </a:rPr>
              <a:t>       aa)  has ceased to carry on business; and</a:t>
            </a:r>
          </a:p>
          <a:p>
            <a:pPr lvl="1">
              <a:lnSpc>
                <a:spcPct val="150000"/>
              </a:lnSpc>
            </a:pPr>
            <a:r>
              <a:rPr lang="en-US" sz="1400" dirty="0">
                <a:solidFill>
                  <a:schemeClr val="tx1"/>
                </a:solidFill>
              </a:rPr>
              <a:t>       bb) has no assets or, because of the inadequacy of its assets, there is no reasonable probability     of the company being liquidated.</a:t>
            </a:r>
          </a:p>
          <a:p>
            <a:pPr marL="342900" indent="-342900" algn="just">
              <a:lnSpc>
                <a:spcPct val="150000"/>
              </a:lnSpc>
              <a:buFont typeface="+mj-lt"/>
              <a:buAutoNum type="arabicParenR" startAt="4"/>
            </a:pPr>
            <a:r>
              <a:rPr lang="en-US" sz="1400" dirty="0">
                <a:solidFill>
                  <a:schemeClr val="tx1"/>
                </a:solidFill>
              </a:rPr>
              <a:t>If the Commission deregisters a company as contemplated in subsection (3), any interested person may apply in the prescribed manner and form to the Commission, to reinstate the registration of the company.</a:t>
            </a:r>
          </a:p>
          <a:p>
            <a:pPr marL="342900" indent="-342900" algn="just">
              <a:lnSpc>
                <a:spcPct val="150000"/>
              </a:lnSpc>
              <a:buFont typeface="+mj-lt"/>
              <a:buAutoNum type="arabicParenR" startAt="4"/>
            </a:pPr>
            <a:r>
              <a:rPr lang="en-US" sz="1400" dirty="0">
                <a:solidFill>
                  <a:schemeClr val="tx1"/>
                </a:solidFill>
              </a:rPr>
              <a:t>A company may apply to be deregistered upon the transfer of its registration to a foreign jurisdiction, if—</a:t>
            </a:r>
          </a:p>
          <a:p>
            <a:pPr marL="864235" indent="-432435">
              <a:lnSpc>
                <a:spcPct val="150000"/>
              </a:lnSpc>
              <a:spcBef>
                <a:spcPts val="900"/>
              </a:spcBef>
              <a:spcAft>
                <a:spcPts val="0"/>
              </a:spcAft>
              <a:buFont typeface="+mj-lt"/>
              <a:buAutoNum type="alphaLcParenR"/>
            </a:pPr>
            <a:r>
              <a:rPr lang="en-US" sz="1400" i="0" dirty="0">
                <a:solidFill>
                  <a:schemeClr val="tx1"/>
                </a:solidFill>
                <a:effectLst/>
                <a:latin typeface="+mj-lt"/>
              </a:rPr>
              <a:t>the shareholders have adopted a special resolution approving such an application and transfer of registration; and</a:t>
            </a:r>
          </a:p>
          <a:p>
            <a:pPr marL="864235" indent="-432435">
              <a:spcBef>
                <a:spcPts val="900"/>
              </a:spcBef>
              <a:spcAft>
                <a:spcPts val="0"/>
              </a:spcAft>
              <a:buFont typeface="+mj-lt"/>
              <a:buAutoNum type="alphaLcParenR"/>
            </a:pPr>
            <a:r>
              <a:rPr lang="en-US" sz="1400" i="0" dirty="0">
                <a:solidFill>
                  <a:schemeClr val="tx1"/>
                </a:solidFill>
                <a:effectLst/>
                <a:latin typeface="+mj-lt"/>
              </a:rPr>
              <a:t>the company has satisfied the prescribed requirements for doing so.</a:t>
            </a:r>
          </a:p>
          <a:p>
            <a:pPr marL="342900" indent="-342900" algn="just">
              <a:lnSpc>
                <a:spcPct val="160000"/>
              </a:lnSpc>
              <a:spcAft>
                <a:spcPts val="0"/>
              </a:spcAft>
              <a:buFont typeface="+mj-lt"/>
              <a:buAutoNum type="arabicParenR" startAt="6"/>
            </a:pPr>
            <a:r>
              <a:rPr lang="en-US" sz="1400" dirty="0">
                <a:solidFill>
                  <a:schemeClr val="tx1"/>
                </a:solidFill>
              </a:rPr>
              <a:t>The Minister may prescribe criteria and procedural requirements that must be satisfied by a company before it may be de-registered in terms of subsection (5).</a:t>
            </a:r>
          </a:p>
          <a:p>
            <a:pPr algn="just">
              <a:lnSpc>
                <a:spcPct val="150000"/>
              </a:lnSpc>
            </a:pPr>
            <a:endParaRPr lang="en-US" sz="1400" dirty="0"/>
          </a:p>
          <a:p>
            <a:pPr algn="just">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Applicable Legislation - Income Tax</a:t>
            </a:r>
          </a:p>
        </p:txBody>
      </p:sp>
    </p:spTree>
    <p:extLst>
      <p:ext uri="{BB962C8B-B14F-4D97-AF65-F5344CB8AC3E}">
        <p14:creationId xmlns:p14="http://schemas.microsoft.com/office/powerpoint/2010/main" val="3868689401"/>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06ea2f8-baf3-435e-8c47-53a3895015a3">
      <Terms xmlns="http://schemas.microsoft.com/office/infopath/2007/PartnerControls"/>
    </lcf76f155ced4ddcb4097134ff3c332f>
    <TaxCatchAll xmlns="0b982d86-a47b-48b2-aad7-81789d529a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A6698-D542-468A-8EEA-CF96F4926ED7}"/>
</file>

<file path=customXml/itemProps2.xml><?xml version="1.0" encoding="utf-8"?>
<ds:datastoreItem xmlns:ds="http://schemas.openxmlformats.org/officeDocument/2006/customXml" ds:itemID="{76A6FB1A-60FB-48D3-9433-0EC83991451A}">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77346db6-4ad3-4091-ac3f-0d28eb710522"/>
    <ds:schemaRef ds:uri="http://schemas.microsoft.com/sharepoint/v3"/>
    <ds:schemaRef ds:uri="http://purl.org/dc/terms/"/>
    <ds:schemaRef ds:uri="306ea2f8-baf3-435e-8c47-53a3895015a3"/>
    <ds:schemaRef ds:uri="0b982d86-a47b-48b2-aad7-81789d529a9c"/>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2849</TotalTime>
  <Words>2604</Words>
  <Application>Microsoft Office PowerPoint</Application>
  <PresentationFormat>On-screen Show (4:3)</PresentationFormat>
  <Paragraphs>246</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Courier New</vt:lpstr>
      <vt:lpstr>Symbol</vt:lpstr>
      <vt:lpstr>Times New Roman</vt:lpstr>
      <vt:lpstr>Wingdings</vt:lpstr>
      <vt:lpstr>Corporate Identity presentation_MANCO_2017 v1.3 SR</vt:lpstr>
      <vt:lpstr>Office Theme</vt:lpstr>
      <vt:lpstr>PowerPoint Presentation</vt:lpstr>
      <vt:lpstr>PowerPoint Presentation</vt:lpstr>
      <vt:lpstr>Learning Objective</vt:lpstr>
      <vt:lpstr>Applicable Legislation - VAT Act</vt:lpstr>
      <vt:lpstr>Applicable Legislation - VAT Act</vt:lpstr>
      <vt:lpstr>Applicable Legislation - VAT Act</vt:lpstr>
      <vt:lpstr>Applicable Legislation - PAYE</vt:lpstr>
      <vt:lpstr>Applicable Legislation - Income Tax</vt:lpstr>
      <vt:lpstr>Applicable Legislation - Income Tax</vt:lpstr>
      <vt:lpstr>Who Can Request Deregistration of a Tax Type?</vt:lpstr>
      <vt:lpstr>When Will A Tax Type Be Deregistered?</vt:lpstr>
      <vt:lpstr>Tax Types That May Be Deregistered</vt:lpstr>
      <vt:lpstr>Reasons for a cancellation / deregistration of VAT</vt:lpstr>
      <vt:lpstr>Reasons for a cancellation / deregistration of VAT</vt:lpstr>
      <vt:lpstr>How to cancel / Deregister  a VAT registration</vt:lpstr>
      <vt:lpstr>Reasons for a cancellation / deregistration of PAYE</vt:lpstr>
      <vt:lpstr>How to cancel / deregister  a PAYE registration</vt:lpstr>
      <vt:lpstr>Reasons for a cancellation / deregistration of Corporate Income Tax </vt:lpstr>
      <vt:lpstr>How to cancel / deregister Income Tax  </vt:lpstr>
      <vt:lpstr>Common Errors made by Taxpayers upon deregistration that cause delays </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2</dc:title>
  <dc:creator>Simangele Radebe</dc:creator>
  <cp:lastModifiedBy>Rudolph Masiya</cp:lastModifiedBy>
  <cp:revision>219</cp:revision>
  <cp:lastPrinted>2019-07-22T09:05:08Z</cp:lastPrinted>
  <dcterms:created xsi:type="dcterms:W3CDTF">2017-08-25T14:16:48Z</dcterms:created>
  <dcterms:modified xsi:type="dcterms:W3CDTF">2024-06-11T08:11:35Z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y fmtid="{D5CDD505-2E9C-101B-9397-08002B2CF9AE}" pid="20" name="MediaServiceImageTags">
    <vt:lpwstr/>
  </property>
</Properties>
</file>