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6858000" cy="9906000" type="A4"/>
  <p:notesSz cx="6805613" cy="99393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521415D9-36F7-43E2-AB2F-B90AF26B5E84}">
      <p14:sectionLst xmlns:p14="http://schemas.microsoft.com/office/powerpoint/2010/main">
        <p14:section name="Untitled Section" id="{09B1AD33-AC24-458E-98C3-67111E689B63}">
          <p14:sldIdLst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45E"/>
    <a:srgbClr val="1F497D"/>
    <a:srgbClr val="005395"/>
    <a:srgbClr val="B9CDE5"/>
    <a:srgbClr val="BCC2CC"/>
    <a:srgbClr val="E9EDF4"/>
    <a:srgbClr val="E8EEF8"/>
    <a:srgbClr val="EDF2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18" autoAdjust="0"/>
    <p:restoredTop sz="88921" autoAdjust="0"/>
  </p:normalViewPr>
  <p:slideViewPr>
    <p:cSldViewPr snapToObjects="1">
      <p:cViewPr varScale="1">
        <p:scale>
          <a:sx n="50" d="100"/>
          <a:sy n="50" d="100"/>
        </p:scale>
        <p:origin x="2508" y="7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8397" cy="4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t" anchorCtr="0" compatLnSpc="1">
            <a:prstTxWarp prst="textNoShape">
              <a:avLst/>
            </a:prstTxWarp>
          </a:bodyPr>
          <a:lstStyle>
            <a:lvl1pPr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5596" y="0"/>
            <a:ext cx="2948397" cy="4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t" anchorCtr="0" compatLnSpc="1">
            <a:prstTxWarp prst="textNoShape">
              <a:avLst/>
            </a:prstTxWarp>
          </a:bodyPr>
          <a:lstStyle>
            <a:lvl1pPr algn="r"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fld id="{BCD51722-60F6-4ABF-AAFA-E569D6CF1E48}" type="datetimeFigureOut">
              <a:rPr lang="en-US"/>
              <a:pPr>
                <a:defRPr/>
              </a:pPr>
              <a:t>7/3/2023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441333"/>
            <a:ext cx="2948397" cy="4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b" anchorCtr="0" compatLnSpc="1">
            <a:prstTxWarp prst="textNoShape">
              <a:avLst/>
            </a:prstTxWarp>
          </a:bodyPr>
          <a:lstStyle>
            <a:lvl1pPr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5596" y="9441333"/>
            <a:ext cx="2948397" cy="4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b" anchorCtr="0" compatLnSpc="1">
            <a:prstTxWarp prst="textNoShape">
              <a:avLst/>
            </a:prstTxWarp>
          </a:bodyPr>
          <a:lstStyle>
            <a:lvl1pPr algn="r"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fld id="{9101665A-42EC-4B81-812E-9926F88D8281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924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8397" cy="49640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596" y="0"/>
            <a:ext cx="2948397" cy="49640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6F57351-A00E-415B-AEC4-2894AB4A5591}" type="datetimeFigureOut">
              <a:rPr lang="en-US"/>
              <a:pPr>
                <a:defRPr/>
              </a:pPr>
              <a:t>7/3/2023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6125"/>
            <a:ext cx="257968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Z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399" y="4721465"/>
            <a:ext cx="5444815" cy="4472462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Z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1333"/>
            <a:ext cx="2948397" cy="49640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596" y="9441333"/>
            <a:ext cx="2948397" cy="49640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64F5FB-0962-4A62-96E2-BE89D567B515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013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1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71653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0A24C-E48A-42DB-99B6-684F5EFC509C}" type="datetime1">
              <a:rPr lang="en-US"/>
              <a:pPr>
                <a:defRPr/>
              </a:pPr>
              <a:t>7/3/2023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4580C-10A9-4EE2-93AF-74E98C7449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96D98-5D83-4C8F-B5FE-10B51D94AAB3}" type="datetime1">
              <a:rPr lang="en-US"/>
              <a:pPr>
                <a:defRPr/>
              </a:pPr>
              <a:t>7/3/2023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4D06-648B-47A1-8EA5-70075C74B2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11559-A91E-487E-90A8-3037C77A805D}" type="datetime1">
              <a:rPr lang="en-US"/>
              <a:pPr>
                <a:defRPr/>
              </a:pPr>
              <a:t>7/3/2023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A5C3C-E4D3-4590-9806-C32019202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E9773-93C0-4073-9109-7470D40D92A1}" type="datetime1">
              <a:rPr lang="en-US"/>
              <a:pPr>
                <a:defRPr/>
              </a:pPr>
              <a:t>7/3/2023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4FA96-A325-41CD-9FF3-952CB7E5B3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CB3D4-0E8A-4A6C-AC04-580F5098BDC6}" type="datetime1">
              <a:rPr lang="en-US"/>
              <a:pPr>
                <a:defRPr/>
              </a:pPr>
              <a:t>7/3/2023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C9B48-A0D1-4F5D-B89B-6FCEFC6431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BB480-8492-4472-9EBB-2D15B20ED482}" type="datetime1">
              <a:rPr lang="en-US"/>
              <a:pPr>
                <a:defRPr/>
              </a:pPr>
              <a:t>7/3/2023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B81E1-F2F5-4625-890B-5B044ECFFC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2C5C9-B535-415C-98B9-50637D07A401}" type="datetime1">
              <a:rPr lang="en-US"/>
              <a:pPr>
                <a:defRPr/>
              </a:pPr>
              <a:t>7/3/2023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0B0E3-D6F3-4C63-B8DF-1668506D15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362C8-A6B4-45E8-9BC4-DE2A40C3E71A}" type="datetime1">
              <a:rPr lang="en-US"/>
              <a:pPr>
                <a:defRPr/>
              </a:pPr>
              <a:t>7/3/2023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5F727-44A0-4153-B245-6762B1036F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95042-6C01-4DB7-B391-FB497F81FD9C}" type="datetime1">
              <a:rPr lang="en-US"/>
              <a:pPr>
                <a:defRPr/>
              </a:pPr>
              <a:t>7/3/2023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901A-76CC-4F1A-B582-2E017F804C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9876-EF90-4BCA-9FB5-45B8C6DF876C}" type="datetime1">
              <a:rPr lang="en-US"/>
              <a:pPr>
                <a:defRPr/>
              </a:pPr>
              <a:t>7/3/2023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7B57F-45E9-4B4E-A93D-F4301E1DA5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C0403-47FA-41D3-A5C4-1A5518B11102}" type="datetime1">
              <a:rPr lang="en-US"/>
              <a:pPr>
                <a:defRPr/>
              </a:pPr>
              <a:t>7/3/2023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4BD5C-A31F-4022-8468-2F9A2E0B70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CD15193E-EE6A-41DC-87D9-2E5F9C82693A}" type="datetime1">
              <a:rPr lang="en-US"/>
              <a:pPr>
                <a:defRPr/>
              </a:pPr>
              <a:t>7/3/2023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0D4547EF-B13C-49FD-8617-25273CEA01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6858000" cy="533400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MOBILE TAX UNIT</a:t>
            </a: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4667250" y="533400"/>
            <a:ext cx="219075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August 2023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0" y="857250"/>
            <a:ext cx="6858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of </a:t>
            </a:r>
            <a:r>
              <a:rPr lang="en-US" sz="1100" dirty="0">
                <a:solidFill>
                  <a:srgbClr val="1F497D"/>
                </a:solidFill>
                <a:latin typeface="+mn-lt"/>
              </a:rPr>
              <a:t>income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tax returns, eFiling, income tax registration and general enquiries on tax matters. </a:t>
            </a:r>
            <a:r>
              <a:rPr lang="en-US" sz="1100" b="1" u="sng" dirty="0">
                <a:solidFill>
                  <a:schemeClr val="tx2"/>
                </a:solidFill>
                <a:latin typeface="+mn-lt"/>
              </a:rPr>
              <a:t>Kindly schedule an appointment on 0800 00 72 77 or send an SMS to 47277  alternatively dial *134*7277# to request appointment for the day </a:t>
            </a:r>
            <a:endParaRPr lang="en-US" sz="1100" b="1" u="sng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254025"/>
            <a:ext cx="6848475" cy="1651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itle 1"/>
          <p:cNvSpPr txBox="1">
            <a:spLocks/>
          </p:cNvSpPr>
          <p:nvPr/>
        </p:nvSpPr>
        <p:spPr bwMode="auto">
          <a:xfrm>
            <a:off x="0" y="533400"/>
            <a:ext cx="2438400" cy="304800"/>
          </a:xfrm>
          <a:prstGeom prst="rect">
            <a:avLst/>
          </a:prstGeom>
          <a:solidFill>
            <a:srgbClr val="005395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libri" pitchFamily="34" charset="0"/>
              </a:rPr>
              <a:t>MTU 12 NW REGION</a:t>
            </a:r>
          </a:p>
        </p:txBody>
      </p:sp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223391"/>
              </p:ext>
            </p:extLst>
          </p:nvPr>
        </p:nvGraphicFramePr>
        <p:xfrm>
          <a:off x="0" y="1611987"/>
          <a:ext cx="6877049" cy="2045613"/>
        </p:xfrm>
        <a:graphic>
          <a:graphicData uri="http://schemas.openxmlformats.org/drawingml/2006/table">
            <a:tbl>
              <a:tblPr/>
              <a:tblGrid>
                <a:gridCol w="22364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7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37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95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4919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06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</a:rPr>
                        <a:t>Potchefstroom Banquet Hall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Arial Unicode MS"/>
                        </a:rPr>
                        <a:t>01 August  2023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Arial Unicode MS"/>
                        </a:rPr>
                        <a:t> 02 August  2023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82550" algn="ctr">
                        <a:lnSpc>
                          <a:spcPct val="115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en-Z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/>
                          <a:ea typeface="MS PGothic"/>
                          <a:cs typeface="MS PGothic"/>
                        </a:rPr>
                        <a:t>09:00 – 16:30</a:t>
                      </a:r>
                    </a:p>
                    <a:p>
                      <a:pPr marL="82550" algn="ctr">
                        <a:lnSpc>
                          <a:spcPct val="115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en-Z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/>
                          <a:ea typeface="MS PGothic"/>
                        </a:rPr>
                        <a:t>09:00 – 14:00</a:t>
                      </a:r>
                      <a:endParaRPr lang="en-Z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</a:rPr>
                        <a:t>Bontle</a:t>
                      </a:r>
                      <a:r>
                        <a:rPr lang="en-ZA" sz="10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</a:rPr>
                        <a:t> Lekone/ Chris McCarthy </a:t>
                      </a:r>
                      <a:endParaRPr lang="en-Z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/>
                        <a:ea typeface="Arial Unicode MS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  <a:defRPr/>
                      </a:pPr>
                      <a:endParaRPr lang="en-ZA" sz="1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Rounded Rectangle 7"/>
          <p:cNvSpPr>
            <a:spLocks noChangeArrowheads="1"/>
          </p:cNvSpPr>
          <p:nvPr/>
        </p:nvSpPr>
        <p:spPr bwMode="auto">
          <a:xfrm>
            <a:off x="28575" y="8217145"/>
            <a:ext cx="2371725" cy="165197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4F81BD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n-ZA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Tax Services Offered: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lang="en-ZA" altLang="en-US" sz="800" b="1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Mobi-app and </a:t>
            </a:r>
            <a:r>
              <a:rPr lang="en-ZA" altLang="en-US" sz="800" b="1" dirty="0" err="1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efiling</a:t>
            </a:r>
            <a:r>
              <a:rPr lang="en-ZA" altLang="en-US" sz="800" b="1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 registration/ submission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n-ZA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Tax Cle</a:t>
            </a:r>
            <a:r>
              <a:rPr lang="en-ZA" altLang="en-US" sz="800" b="1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arance application</a:t>
            </a:r>
            <a:endParaRPr kumimoji="0" lang="en-ZA" altLang="en-US" sz="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13" name="Rounded Rectangle 10"/>
          <p:cNvSpPr>
            <a:spLocks noChangeArrowheads="1"/>
          </p:cNvSpPr>
          <p:nvPr/>
        </p:nvSpPr>
        <p:spPr bwMode="auto">
          <a:xfrm>
            <a:off x="2590800" y="8180266"/>
            <a:ext cx="2076450" cy="168885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rgbClr val="4F81BD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n-ZA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Required:</a:t>
            </a:r>
            <a:endParaRPr kumimoji="0" lang="en-ZA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kumimoji="0" lang="en-ZA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Original ID, </a:t>
            </a:r>
            <a:r>
              <a:rPr lang="en-ZA" altLang="en-US" sz="8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Smart phone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lang="en-ZA" altLang="en-US" sz="8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Medical Tax Certificate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lang="en-ZA" altLang="en-US" sz="8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Travelling log sheet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lang="en-ZA" altLang="en-US" sz="8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Retirement Annuity </a:t>
            </a:r>
            <a:r>
              <a:rPr lang="en-ZA" altLang="en-US" sz="800" dirty="0" err="1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Cetificate</a:t>
            </a:r>
            <a:endParaRPr lang="en-ZA" altLang="en-US" sz="800" dirty="0">
              <a:solidFill>
                <a:srgbClr val="000000"/>
              </a:solidFill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endParaRPr kumimoji="0" lang="en-ZA" altLang="en-US" sz="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4B42B61-984F-C514-2AAB-FAECC6B738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219006"/>
              </p:ext>
            </p:extLst>
          </p:nvPr>
        </p:nvGraphicFramePr>
        <p:xfrm>
          <a:off x="0" y="5056066"/>
          <a:ext cx="6848474" cy="2280718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394308031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196494142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562356184"/>
                    </a:ext>
                  </a:extLst>
                </a:gridCol>
                <a:gridCol w="1971674">
                  <a:extLst>
                    <a:ext uri="{9D8B030D-6E8A-4147-A177-3AD203B41FA5}">
                      <a16:colId xmlns:a16="http://schemas.microsoft.com/office/drawing/2014/main" val="1747516457"/>
                    </a:ext>
                  </a:extLst>
                </a:gridCol>
              </a:tblGrid>
              <a:tr h="22807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</a:rPr>
                        <a:t>Public Works </a:t>
                      </a:r>
                      <a:r>
                        <a:rPr lang="en-ZA" sz="10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</a:rPr>
                        <a:t>Vryburg</a:t>
                      </a:r>
                      <a:r>
                        <a:rPr lang="en-ZA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Arial Unicode MS"/>
                        </a:rPr>
                        <a:t>29 -30 August 2023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Arial Unicode MS"/>
                        </a:rPr>
                        <a:t>31 August  2023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82550" algn="ctr">
                        <a:lnSpc>
                          <a:spcPct val="115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en-Z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/>
                          <a:ea typeface="MS PGothic"/>
                          <a:cs typeface="MS PGothic"/>
                        </a:rPr>
                        <a:t>09:00 – 16:30</a:t>
                      </a:r>
                    </a:p>
                    <a:p>
                      <a:pPr marL="82550" algn="ctr">
                        <a:lnSpc>
                          <a:spcPct val="115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en-Z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/>
                          <a:ea typeface="MS PGothic"/>
                        </a:rPr>
                        <a:t>09:00 – 14:00</a:t>
                      </a:r>
                      <a:endParaRPr lang="en-Z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</a:rPr>
                        <a:t>Bontle Lekone/ Keobakile Diamonds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69983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5C66449-DC85-EA28-A237-7F310C68B0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9394247"/>
              </p:ext>
            </p:extLst>
          </p:nvPr>
        </p:nvGraphicFramePr>
        <p:xfrm>
          <a:off x="14287" y="3291028"/>
          <a:ext cx="6848474" cy="2280718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3237829765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393202562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590472045"/>
                    </a:ext>
                  </a:extLst>
                </a:gridCol>
                <a:gridCol w="1971674">
                  <a:extLst>
                    <a:ext uri="{9D8B030D-6E8A-4147-A177-3AD203B41FA5}">
                      <a16:colId xmlns:a16="http://schemas.microsoft.com/office/drawing/2014/main" val="2084598193"/>
                    </a:ext>
                  </a:extLst>
                </a:gridCol>
              </a:tblGrid>
              <a:tr h="22807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0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</a:rPr>
                        <a:t>SASSA Thabazimbi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Arial Unicode MS"/>
                        </a:rPr>
                        <a:t>15-16 August 2023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/>
                          <a:ea typeface="Arial Unicode MS"/>
                        </a:rPr>
                        <a:t>17 August 2023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82550" algn="ctr">
                        <a:lnSpc>
                          <a:spcPct val="115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en-Z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/>
                          <a:ea typeface="MS PGothic"/>
                          <a:cs typeface="MS PGothic"/>
                        </a:rPr>
                        <a:t>09:00 – 16:30</a:t>
                      </a:r>
                    </a:p>
                    <a:p>
                      <a:pPr marL="82550" algn="ctr">
                        <a:lnSpc>
                          <a:spcPct val="115000"/>
                        </a:lnSpc>
                        <a:spcBef>
                          <a:spcPts val="295"/>
                        </a:spcBef>
                        <a:spcAft>
                          <a:spcPts val="0"/>
                        </a:spcAft>
                      </a:pPr>
                      <a:r>
                        <a:rPr lang="en-ZA" sz="10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/>
                          <a:ea typeface="MS PGothic"/>
                        </a:rPr>
                        <a:t>09:00 – 14:00</a:t>
                      </a:r>
                      <a:endParaRPr lang="en-ZA" sz="10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ZA" sz="1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Arial Unicode MS"/>
                        </a:rPr>
                        <a:t>Bontle Lekone/ Chris McCarthy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607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384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14056</TotalTime>
  <Words>169</Words>
  <Application>Microsoft Office PowerPoint</Application>
  <PresentationFormat>A4 Paper (210x297 mm)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SARS MOBILE TAX UNIT</vt:lpstr>
    </vt:vector>
  </TitlesOfParts>
  <Company>SARS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TAX WORKSHOPS</dc:title>
  <dc:creator>Riyaad Ebrahim</dc:creator>
  <cp:lastModifiedBy>Bontle Lekone</cp:lastModifiedBy>
  <cp:revision>551</cp:revision>
  <cp:lastPrinted>2014-07-29T06:37:07Z</cp:lastPrinted>
  <dcterms:created xsi:type="dcterms:W3CDTF">2011-02-03T13:22:32Z</dcterms:created>
  <dcterms:modified xsi:type="dcterms:W3CDTF">2023-07-03T12:50:34Z</dcterms:modified>
</cp:coreProperties>
</file>