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3" r:id="rId2"/>
    <p:sldId id="274" r:id="rId3"/>
  </p:sldIdLst>
  <p:sldSz cx="6858000" cy="9906000" type="A4"/>
  <p:notesSz cx="6805613" cy="99393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005395"/>
    <a:srgbClr val="00345E"/>
    <a:srgbClr val="B9CDE5"/>
    <a:srgbClr val="BCC2CC"/>
    <a:srgbClr val="E9EDF4"/>
    <a:srgbClr val="E8EEF8"/>
    <a:srgbClr val="ED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88" autoAdjust="0"/>
    <p:restoredTop sz="88921" autoAdjust="0"/>
  </p:normalViewPr>
  <p:slideViewPr>
    <p:cSldViewPr snapToObjects="1">
      <p:cViewPr varScale="1">
        <p:scale>
          <a:sx n="45" d="100"/>
          <a:sy n="45" d="100"/>
        </p:scale>
        <p:origin x="2034" y="9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8397" cy="496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t" anchorCtr="0" compatLnSpc="1">
            <a:prstTxWarp prst="textNoShape">
              <a:avLst/>
            </a:prstTxWarp>
          </a:bodyPr>
          <a:lstStyle>
            <a:lvl1pPr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5596" y="0"/>
            <a:ext cx="2948397" cy="496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t" anchorCtr="0" compatLnSpc="1">
            <a:prstTxWarp prst="textNoShape">
              <a:avLst/>
            </a:prstTxWarp>
          </a:bodyPr>
          <a:lstStyle>
            <a:lvl1pPr algn="r"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fld id="{BCD51722-60F6-4ABF-AAFA-E569D6CF1E48}" type="datetimeFigureOut">
              <a:rPr lang="en-US"/>
              <a:pPr>
                <a:defRPr/>
              </a:pPr>
              <a:t>5/18/2023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441333"/>
            <a:ext cx="2948397" cy="496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b" anchorCtr="0" compatLnSpc="1">
            <a:prstTxWarp prst="textNoShape">
              <a:avLst/>
            </a:prstTxWarp>
          </a:bodyPr>
          <a:lstStyle>
            <a:lvl1pPr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5596" y="9441333"/>
            <a:ext cx="2948397" cy="496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b" anchorCtr="0" compatLnSpc="1">
            <a:prstTxWarp prst="textNoShape">
              <a:avLst/>
            </a:prstTxWarp>
          </a:bodyPr>
          <a:lstStyle>
            <a:lvl1pPr algn="r"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fld id="{9101665A-42EC-4B81-812E-9926F88D8281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924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8397" cy="496409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596" y="0"/>
            <a:ext cx="2948397" cy="496409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6F57351-A00E-415B-AEC4-2894AB4A5591}" type="datetimeFigureOut">
              <a:rPr lang="en-US"/>
              <a:pPr>
                <a:defRPr/>
              </a:pPr>
              <a:t>5/18/2023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6125"/>
            <a:ext cx="25796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pPr lvl="0"/>
            <a:endParaRPr lang="en-Z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399" y="4721465"/>
            <a:ext cx="5444815" cy="4472462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1333"/>
            <a:ext cx="2948397" cy="496408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596" y="9441333"/>
            <a:ext cx="2948397" cy="496408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D64F5FB-0962-4A62-96E2-BE89D567B515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01318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D0D95-621D-4C3F-B790-7192DD515E0D}" type="slidenum">
              <a:rPr lang="en-ZA" smtClean="0"/>
              <a:pPr/>
              <a:t>1</a:t>
            </a:fld>
            <a:endParaRPr lang="en-ZA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D0D95-621D-4C3F-B790-7192DD515E0D}" type="slidenum">
              <a:rPr lang="en-ZA" smtClean="0"/>
              <a:pPr/>
              <a:t>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00239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0A24C-E48A-42DB-99B6-684F5EFC509C}" type="datetime1">
              <a:rPr lang="en-US"/>
              <a:pPr>
                <a:defRPr/>
              </a:pPr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4580C-10A9-4EE2-93AF-74E98C7449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96D98-5D83-4C8F-B5FE-10B51D94AAB3}" type="datetime1">
              <a:rPr lang="en-US"/>
              <a:pPr>
                <a:defRPr/>
              </a:pPr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4D06-648B-47A1-8EA5-70075C74B2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11559-A91E-487E-90A8-3037C77A805D}" type="datetime1">
              <a:rPr lang="en-US"/>
              <a:pPr>
                <a:defRPr/>
              </a:pPr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A5C3C-E4D3-4590-9806-C32019202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E9773-93C0-4073-9109-7470D40D92A1}" type="datetime1">
              <a:rPr lang="en-US"/>
              <a:pPr>
                <a:defRPr/>
              </a:pPr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4FA96-A325-41CD-9FF3-952CB7E5B3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CB3D4-0E8A-4A6C-AC04-580F5098BDC6}" type="datetime1">
              <a:rPr lang="en-US"/>
              <a:pPr>
                <a:defRPr/>
              </a:pPr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C9B48-A0D1-4F5D-B89B-6FCEFC6431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BB480-8492-4472-9EBB-2D15B20ED482}" type="datetime1">
              <a:rPr lang="en-US"/>
              <a:pPr>
                <a:defRPr/>
              </a:pPr>
              <a:t>5/18/2023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B81E1-F2F5-4625-890B-5B044ECFFC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2C5C9-B535-415C-98B9-50637D07A401}" type="datetime1">
              <a:rPr lang="en-US"/>
              <a:pPr>
                <a:defRPr/>
              </a:pPr>
              <a:t>5/18/2023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0B0E3-D6F3-4C63-B8DF-1668506D15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362C8-A6B4-45E8-9BC4-DE2A40C3E71A}" type="datetime1">
              <a:rPr lang="en-US"/>
              <a:pPr>
                <a:defRPr/>
              </a:pPr>
              <a:t>5/18/2023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5F727-44A0-4153-B245-6762B1036F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95042-6C01-4DB7-B391-FB497F81FD9C}" type="datetime1">
              <a:rPr lang="en-US"/>
              <a:pPr>
                <a:defRPr/>
              </a:pPr>
              <a:t>5/18/2023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901A-76CC-4F1A-B582-2E017F804C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D9876-EF90-4BCA-9FB5-45B8C6DF876C}" type="datetime1">
              <a:rPr lang="en-US"/>
              <a:pPr>
                <a:defRPr/>
              </a:pPr>
              <a:t>5/18/2023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7B57F-45E9-4B4E-A93D-F4301E1DA5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C0403-47FA-41D3-A5C4-1A5518B11102}" type="datetime1">
              <a:rPr lang="en-US"/>
              <a:pPr>
                <a:defRPr/>
              </a:pPr>
              <a:t>5/18/2023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4BD5C-A31F-4022-8468-2F9A2E0B70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CD15193E-EE6A-41DC-87D9-2E5F9C82693A}" type="datetime1">
              <a:rPr lang="en-US"/>
              <a:pPr>
                <a:defRPr/>
              </a:pPr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0D4547EF-B13C-49FD-8617-25273CEA01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sars.gov.za/media-release/2022-tax-filing-season/" TargetMode="External"/><Relationship Id="rId4" Type="http://schemas.openxmlformats.org/officeDocument/2006/relationships/hyperlink" Target="https://www.sars.gov.za/types-of-tax/personal-income-tax/tax-season/how-does-auto-assessment-work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sars.gov.za/media-release/2022-tax-filing-season/" TargetMode="External"/><Relationship Id="rId4" Type="http://schemas.openxmlformats.org/officeDocument/2006/relationships/hyperlink" Target="https://www.sars.gov.za/types-of-tax/personal-income-tax/tax-season/how-does-auto-assessment-wor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6858000" cy="533400"/>
          </a:xfrm>
          <a:solidFill>
            <a:srgbClr val="00345E"/>
          </a:solidFill>
        </p:spPr>
        <p:txBody>
          <a:bodyPr lIns="365760"/>
          <a:lstStyle/>
          <a:p>
            <a:pPr eaLnBrk="1" hangingPunct="1"/>
            <a:r>
              <a:rPr lang="en-US" sz="4000" b="1" dirty="0">
                <a:solidFill>
                  <a:schemeClr val="bg1"/>
                </a:solidFill>
                <a:ea typeface="ＭＳ Ｐゴシック"/>
              </a:rPr>
              <a:t>SARS SERVICE STEVE BIKO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0" y="857250"/>
            <a:ext cx="6858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100" dirty="0">
                <a:solidFill>
                  <a:schemeClr val="tx2"/>
                </a:solidFill>
                <a:latin typeface="+mn-lt"/>
              </a:rPr>
              <a:t>The South African Revenue Service will be visiting the areas listed below to assist taxpayers with the submission of </a:t>
            </a:r>
            <a:r>
              <a:rPr lang="en-US" sz="1100" dirty="0">
                <a:solidFill>
                  <a:srgbClr val="1F497D"/>
                </a:solidFill>
                <a:latin typeface="+mn-lt"/>
              </a:rPr>
              <a:t>income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tax returns, eFiling,Mobi App income tax registration and general enquiries on tax matters.</a:t>
            </a:r>
            <a:endParaRPr lang="en-US" sz="1100" dirty="0">
              <a:solidFill>
                <a:schemeClr val="tx2"/>
              </a:solidFill>
              <a:latin typeface="Arial" pitchFamily="34" charset="0"/>
            </a:endParaRPr>
          </a:p>
        </p:txBody>
      </p:sp>
      <p:pic>
        <p:nvPicPr>
          <p:cNvPr id="2053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892211"/>
            <a:ext cx="6848475" cy="1013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440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397791"/>
              </p:ext>
            </p:extLst>
          </p:nvPr>
        </p:nvGraphicFramePr>
        <p:xfrm>
          <a:off x="76200" y="1413668"/>
          <a:ext cx="6516561" cy="2310237"/>
        </p:xfrm>
        <a:graphic>
          <a:graphicData uri="http://schemas.openxmlformats.org/drawingml/2006/table">
            <a:tbl>
              <a:tblPr/>
              <a:tblGrid>
                <a:gridCol w="2325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143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AREA AND 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TIME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Contact Details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15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Steve Biko Centre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One Zotshie Street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Ginsberg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Qonce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23;30 MAY</a:t>
                      </a:r>
                      <a:endParaRPr kumimoji="0" lang="en-ZA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 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N Mnqanqeni 0731446835 nmnqanqeni@sars.gov.za</a:t>
                      </a:r>
                      <a:endParaRPr kumimoji="0" lang="en-GB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215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Steve Biko Centre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One Zotshie Street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Ginsberg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Qonce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6;13;20;27 JUNE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 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N Mnqanqeni 0731446835 nmnqanqeni@sars.gov.za</a:t>
                      </a:r>
                      <a:endParaRPr kumimoji="0" lang="en-GB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048928"/>
                  </a:ext>
                </a:extLst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76200" y="8892211"/>
            <a:ext cx="4343400" cy="945874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GB" sz="800" b="0" i="0" dirty="0">
                <a:solidFill>
                  <a:srgbClr val="333333"/>
                </a:solidFill>
                <a:effectLst/>
                <a:latin typeface="+mj-lt"/>
              </a:rPr>
              <a:t>If you are being auto-assessed, see all the info you need to know on our </a:t>
            </a:r>
            <a:r>
              <a:rPr lang="en-GB" sz="800" b="0" i="0" u="none" strike="noStrike" dirty="0">
                <a:effectLst/>
                <a:latin typeface="+mj-lt"/>
                <a:hlinkClick r:id="rId4"/>
              </a:rPr>
              <a:t>How does the Auto-Assessment work</a:t>
            </a:r>
            <a:r>
              <a:rPr lang="en-GB" sz="800" b="0" i="0" dirty="0">
                <a:solidFill>
                  <a:srgbClr val="333333"/>
                </a:solidFill>
                <a:effectLst/>
                <a:latin typeface="+mj-lt"/>
              </a:rPr>
              <a:t> webpage. If you are not in the auto-assessment group and need to submit a return, see our info for provisional and non-provisional taxpayers on the </a:t>
            </a:r>
            <a:r>
              <a:rPr lang="en-GB" sz="800" b="0" i="0" u="none" strike="noStrike" dirty="0">
                <a:effectLst/>
                <a:latin typeface="+mj-lt"/>
                <a:hlinkClick r:id="rId5"/>
              </a:rPr>
              <a:t>2022 Tax Filing Season media release</a:t>
            </a:r>
            <a:r>
              <a:rPr lang="en-GB" sz="800" b="0" i="0" dirty="0">
                <a:solidFill>
                  <a:srgbClr val="333333"/>
                </a:solidFill>
                <a:effectLst/>
                <a:latin typeface="+mj-lt"/>
              </a:rPr>
              <a:t>.</a:t>
            </a:r>
          </a:p>
          <a:p>
            <a:pPr>
              <a:defRPr/>
            </a:pPr>
            <a:r>
              <a:rPr lang="en-ZA" sz="800" b="1" dirty="0">
                <a:solidFill>
                  <a:srgbClr val="000000"/>
                </a:solidFill>
                <a:latin typeface="+mj-lt"/>
                <a:ea typeface="ＭＳ Ｐゴシック"/>
                <a:cs typeface="ＭＳ Ｐゴシック"/>
              </a:rPr>
              <a:t>Required:</a:t>
            </a:r>
          </a:p>
          <a:p>
            <a:pPr>
              <a:defRPr/>
            </a:pPr>
            <a:r>
              <a:rPr lang="en-ZA" sz="800" dirty="0">
                <a:solidFill>
                  <a:srgbClr val="000000"/>
                </a:solidFill>
                <a:latin typeface="+mj-lt"/>
                <a:ea typeface="ＭＳ Ｐゴシック"/>
                <a:cs typeface="ＭＳ Ｐゴシック"/>
              </a:rPr>
              <a:t>Original ID, relevant material, bank statements, etc</a:t>
            </a:r>
          </a:p>
          <a:p>
            <a:pPr>
              <a:defRPr/>
            </a:pPr>
            <a:endParaRPr lang="en-ZA" sz="7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8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8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800" dirty="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9693" y="5464455"/>
            <a:ext cx="6154907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en-ZA" sz="12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ZA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ZA" sz="1100" b="1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Please bring the following:</a:t>
            </a:r>
            <a:endParaRPr lang="en-ZA" sz="11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ZA" sz="11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Proof of identity </a:t>
            </a:r>
          </a:p>
          <a:p>
            <a:r>
              <a:rPr lang="en-GB" sz="11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Proof of income –all IRP5/IT3 (a) and IT3 (b) certificates </a:t>
            </a:r>
          </a:p>
          <a:p>
            <a:r>
              <a:rPr lang="en-GB" sz="11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Proof of deductions –</a:t>
            </a:r>
            <a:r>
              <a:rPr lang="en-GB" sz="11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e.g.medical</a:t>
            </a:r>
            <a:r>
              <a:rPr lang="en-GB" sz="11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aid, travel, pension &amp; retirement annuity certificates </a:t>
            </a:r>
          </a:p>
          <a:p>
            <a:r>
              <a:rPr lang="en-GB" sz="11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Your </a:t>
            </a:r>
            <a:r>
              <a:rPr lang="en-GB" sz="11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eFilingusernameand</a:t>
            </a:r>
            <a:r>
              <a:rPr lang="en-GB" sz="11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password if registered on </a:t>
            </a:r>
            <a:r>
              <a:rPr lang="en-GB" sz="11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eFiling</a:t>
            </a:r>
            <a:endParaRPr lang="en-GB" sz="11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sz="11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Smartphone/Laptop/Tablet/iPad if filing using </a:t>
            </a:r>
            <a:r>
              <a:rPr lang="en-GB" sz="11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DIGITAL</a:t>
            </a:r>
            <a:r>
              <a:rPr lang="en-GB" sz="11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channels</a:t>
            </a:r>
          </a:p>
          <a:p>
            <a:endParaRPr lang="en-ZA" sz="11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sz="1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For taxpayer without smart Phone can dial *134* 7277# for the following services</a:t>
            </a:r>
            <a:endParaRPr lang="en-GB" sz="1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ZA" sz="1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1. Tax number</a:t>
            </a:r>
            <a:endParaRPr lang="en-ZA" sz="1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ZA" sz="1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2. account balance</a:t>
            </a:r>
            <a:endParaRPr lang="en-ZA" sz="1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GB" sz="1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3 Do I need to file tax return</a:t>
            </a:r>
            <a:endParaRPr lang="en-ZA" sz="11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23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6858000" cy="533400"/>
          </a:xfrm>
          <a:solidFill>
            <a:srgbClr val="00345E"/>
          </a:solidFill>
        </p:spPr>
        <p:txBody>
          <a:bodyPr lIns="365760"/>
          <a:lstStyle/>
          <a:p>
            <a:pPr eaLnBrk="1" hangingPunct="1"/>
            <a:r>
              <a:rPr lang="en-US" sz="4000" b="1" dirty="0">
                <a:solidFill>
                  <a:schemeClr val="bg1"/>
                </a:solidFill>
                <a:ea typeface="ＭＳ Ｐゴシック"/>
              </a:rPr>
              <a:t>SARS SERVICE STEVE BIKO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0" y="857250"/>
            <a:ext cx="6858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100" dirty="0">
                <a:solidFill>
                  <a:schemeClr val="tx2"/>
                </a:solidFill>
                <a:latin typeface="+mn-lt"/>
              </a:rPr>
              <a:t>The South African Revenue Service will be visiting the areas listed below to assist taxpayers with the submission of </a:t>
            </a:r>
            <a:r>
              <a:rPr lang="en-US" sz="1100" dirty="0">
                <a:solidFill>
                  <a:srgbClr val="1F497D"/>
                </a:solidFill>
                <a:latin typeface="+mn-lt"/>
              </a:rPr>
              <a:t>income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tax returns, eFiling,Mobi App income tax registration and general enquiries on tax matters.</a:t>
            </a:r>
            <a:endParaRPr lang="en-US" sz="1100" dirty="0">
              <a:solidFill>
                <a:schemeClr val="tx2"/>
              </a:solidFill>
              <a:latin typeface="Arial" pitchFamily="34" charset="0"/>
            </a:endParaRPr>
          </a:p>
        </p:txBody>
      </p:sp>
      <p:pic>
        <p:nvPicPr>
          <p:cNvPr id="2053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892211"/>
            <a:ext cx="6848475" cy="1013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440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682230"/>
              </p:ext>
            </p:extLst>
          </p:nvPr>
        </p:nvGraphicFramePr>
        <p:xfrm>
          <a:off x="76200" y="1413668"/>
          <a:ext cx="6516561" cy="2026552"/>
        </p:xfrm>
        <a:graphic>
          <a:graphicData uri="http://schemas.openxmlformats.org/drawingml/2006/table">
            <a:tbl>
              <a:tblPr/>
              <a:tblGrid>
                <a:gridCol w="2325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143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AREA AND 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TIME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Contact Details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15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Queenstown (Dept of Public works office)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1833 National Road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19;20;26;27 MAY</a:t>
                      </a:r>
                      <a:endParaRPr kumimoji="0" lang="en-ZA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 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N Mnqanqeni 0731446835 nmnqanqeni@sars.gov.za</a:t>
                      </a:r>
                      <a:endParaRPr kumimoji="0" lang="en-GB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215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Queenstown (Dept of Public works office)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1833 National Road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8;9;15;16 JUNE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 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N Mnqanqeni 0731446835 nmnqanqeni@sars.gov.za</a:t>
                      </a:r>
                      <a:endParaRPr kumimoji="0" lang="en-GB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048928"/>
                  </a:ext>
                </a:extLst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76200" y="8892211"/>
            <a:ext cx="4343400" cy="945874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GB" sz="800" b="0" i="0" dirty="0">
                <a:solidFill>
                  <a:srgbClr val="333333"/>
                </a:solidFill>
                <a:effectLst/>
                <a:latin typeface="+mj-lt"/>
              </a:rPr>
              <a:t>If you are being auto-assessed, see all the info you need to know on our </a:t>
            </a:r>
            <a:r>
              <a:rPr lang="en-GB" sz="800" b="0" i="0" u="none" strike="noStrike" dirty="0">
                <a:effectLst/>
                <a:latin typeface="+mj-lt"/>
                <a:hlinkClick r:id="rId4"/>
              </a:rPr>
              <a:t>How does the Auto-Assessment work</a:t>
            </a:r>
            <a:r>
              <a:rPr lang="en-GB" sz="800" b="0" i="0" dirty="0">
                <a:solidFill>
                  <a:srgbClr val="333333"/>
                </a:solidFill>
                <a:effectLst/>
                <a:latin typeface="+mj-lt"/>
              </a:rPr>
              <a:t> webpage. If you are not in the auto-assessment group and need to submit a return, see our info for provisional and non-provisional taxpayers on the </a:t>
            </a:r>
            <a:r>
              <a:rPr lang="en-GB" sz="800" b="0" i="0" u="none" strike="noStrike" dirty="0">
                <a:effectLst/>
                <a:latin typeface="+mj-lt"/>
                <a:hlinkClick r:id="rId5"/>
              </a:rPr>
              <a:t>2022 Tax Filing Season media release</a:t>
            </a:r>
            <a:r>
              <a:rPr lang="en-GB" sz="800" b="0" i="0" dirty="0">
                <a:solidFill>
                  <a:srgbClr val="333333"/>
                </a:solidFill>
                <a:effectLst/>
                <a:latin typeface="+mj-lt"/>
              </a:rPr>
              <a:t>.</a:t>
            </a:r>
          </a:p>
          <a:p>
            <a:pPr>
              <a:defRPr/>
            </a:pPr>
            <a:r>
              <a:rPr lang="en-ZA" sz="800" b="1" dirty="0">
                <a:solidFill>
                  <a:srgbClr val="000000"/>
                </a:solidFill>
                <a:latin typeface="+mj-lt"/>
                <a:ea typeface="ＭＳ Ｐゴシック"/>
                <a:cs typeface="ＭＳ Ｐゴシック"/>
              </a:rPr>
              <a:t>Required:</a:t>
            </a:r>
          </a:p>
          <a:p>
            <a:pPr>
              <a:defRPr/>
            </a:pPr>
            <a:r>
              <a:rPr lang="en-ZA" sz="800" dirty="0">
                <a:solidFill>
                  <a:srgbClr val="000000"/>
                </a:solidFill>
                <a:latin typeface="+mj-lt"/>
                <a:ea typeface="ＭＳ Ｐゴシック"/>
                <a:cs typeface="ＭＳ Ｐゴシック"/>
              </a:rPr>
              <a:t>Original ID, relevant material, bank statements, etc</a:t>
            </a:r>
          </a:p>
          <a:p>
            <a:pPr>
              <a:defRPr/>
            </a:pPr>
            <a:endParaRPr lang="en-ZA" sz="7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8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8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800" dirty="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" y="4855276"/>
            <a:ext cx="651656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en-ZA" sz="12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ZA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ZA" sz="1100" b="1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Please bring the following:</a:t>
            </a:r>
            <a:endParaRPr lang="en-ZA" sz="11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ZA" sz="11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Proof of identity </a:t>
            </a:r>
          </a:p>
          <a:p>
            <a:r>
              <a:rPr lang="en-GB" sz="11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Proof of income –all IRP5/IT3 (a) and IT3 (b) certificates </a:t>
            </a:r>
          </a:p>
          <a:p>
            <a:r>
              <a:rPr lang="en-GB" sz="11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Proof of deductions –</a:t>
            </a:r>
            <a:r>
              <a:rPr lang="en-GB" sz="11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e.g.medical</a:t>
            </a:r>
            <a:r>
              <a:rPr lang="en-GB" sz="11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aid, travel, pension &amp; retirement annuity certificates </a:t>
            </a:r>
          </a:p>
          <a:p>
            <a:r>
              <a:rPr lang="en-GB" sz="11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Your </a:t>
            </a:r>
            <a:r>
              <a:rPr lang="en-GB" sz="11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eFilingusernameand</a:t>
            </a:r>
            <a:r>
              <a:rPr lang="en-GB" sz="11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password if registered on </a:t>
            </a:r>
            <a:r>
              <a:rPr lang="en-GB" sz="11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eFiling</a:t>
            </a:r>
            <a:endParaRPr lang="en-GB" sz="11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sz="11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Smartphone/Laptop/Tablet/iPad if filing using </a:t>
            </a:r>
            <a:r>
              <a:rPr lang="en-GB" sz="11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DIGITAL</a:t>
            </a:r>
            <a:r>
              <a:rPr lang="en-GB" sz="11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channels</a:t>
            </a:r>
          </a:p>
          <a:p>
            <a:endParaRPr lang="en-ZA" sz="11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sz="1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For taxpayer without smart Phone can dial *134* 7277# for the following services</a:t>
            </a:r>
            <a:endParaRPr lang="en-GB" sz="1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ZA" sz="1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1. Tax number</a:t>
            </a:r>
            <a:endParaRPr lang="en-ZA" sz="1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ZA" sz="1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2. account balance</a:t>
            </a:r>
            <a:endParaRPr lang="en-ZA" sz="1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GB" sz="1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3 Do I need to file tax return</a:t>
            </a:r>
            <a:endParaRPr lang="en-ZA" sz="11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969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14353</TotalTime>
  <Words>526</Words>
  <Application>Microsoft Office PowerPoint</Application>
  <PresentationFormat>A4 Paper (210x297 mm)</PresentationFormat>
  <Paragraphs>72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SARS SERVICE STEVE BIKO</vt:lpstr>
      <vt:lpstr>SARS SERVICE STEVE BIKO</vt:lpstr>
    </vt:vector>
  </TitlesOfParts>
  <Company>SARS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TAX WORKSHOPS</dc:title>
  <dc:creator>Riyaad Ebrahim</dc:creator>
  <cp:lastModifiedBy>Babalwa Somahela</cp:lastModifiedBy>
  <cp:revision>542</cp:revision>
  <cp:lastPrinted>2014-07-29T06:37:07Z</cp:lastPrinted>
  <dcterms:created xsi:type="dcterms:W3CDTF">2011-02-03T13:22:32Z</dcterms:created>
  <dcterms:modified xsi:type="dcterms:W3CDTF">2023-05-18T08:53:13Z</dcterms:modified>
</cp:coreProperties>
</file>