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274" r:id="rId3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88921" autoAdjust="0"/>
  </p:normalViewPr>
  <p:slideViewPr>
    <p:cSldViewPr snapToObjects="1">
      <p:cViewPr varScale="1">
        <p:scale>
          <a:sx n="45" d="100"/>
          <a:sy n="45" d="100"/>
        </p:scale>
        <p:origin x="2034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5/18/2023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5/18/2023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023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ars.gov.za/media-release/2022-tax-filing-season/" TargetMode="External"/><Relationship Id="rId4" Type="http://schemas.openxmlformats.org/officeDocument/2006/relationships/hyperlink" Target="https://www.sars.gov.za/types-of-tax/personal-income-tax/tax-season/how-does-auto-assessment-wor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ars.gov.za/media-release/2022-tax-filing-season/" TargetMode="External"/><Relationship Id="rId4" Type="http://schemas.openxmlformats.org/officeDocument/2006/relationships/hyperlink" Target="https://www.sars.gov.za/types-of-tax/personal-income-tax/tax-season/how-does-auto-assessment-wor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SERVICE STEVE BIKO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eFiling,Mobi App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892211"/>
            <a:ext cx="6848475" cy="101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397791"/>
              </p:ext>
            </p:extLst>
          </p:nvPr>
        </p:nvGraphicFramePr>
        <p:xfrm>
          <a:off x="76200" y="1413668"/>
          <a:ext cx="6516561" cy="2310237"/>
        </p:xfrm>
        <a:graphic>
          <a:graphicData uri="http://schemas.openxmlformats.org/drawingml/2006/table">
            <a:tbl>
              <a:tblPr/>
              <a:tblGrid>
                <a:gridCol w="2325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43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1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Zotshie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23;30 MAY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 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Mnqanqeni 0731446835 nmnqanqeni@sars.gov.za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1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Zotshie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6;13;20;27 JUNE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 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Mnqanqeni 0731446835 nmnqanqeni@sars.gov.za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48928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6200" y="8892211"/>
            <a:ext cx="4343400" cy="945874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800" b="0" i="0" dirty="0">
                <a:solidFill>
                  <a:srgbClr val="333333"/>
                </a:solidFill>
                <a:effectLst/>
                <a:latin typeface="+mj-lt"/>
              </a:rPr>
              <a:t>If you are being auto-assessed, see all the info you need to know on our </a:t>
            </a:r>
            <a:r>
              <a:rPr lang="en-GB" sz="800" b="0" i="0" u="none" strike="noStrike" dirty="0">
                <a:effectLst/>
                <a:latin typeface="+mj-lt"/>
                <a:hlinkClick r:id="rId4"/>
              </a:rPr>
              <a:t>How does the Auto-Assessment work</a:t>
            </a:r>
            <a:r>
              <a:rPr lang="en-GB" sz="800" b="0" i="0" dirty="0">
                <a:solidFill>
                  <a:srgbClr val="333333"/>
                </a:solidFill>
                <a:effectLst/>
                <a:latin typeface="+mj-lt"/>
              </a:rPr>
              <a:t> webpage. If you are not in the auto-assessment group and need to submit a return, see our info for provisional and non-provisional taxpayers on the </a:t>
            </a:r>
            <a:r>
              <a:rPr lang="en-GB" sz="800" b="0" i="0" u="none" strike="noStrike" dirty="0">
                <a:effectLst/>
                <a:latin typeface="+mj-lt"/>
                <a:hlinkClick r:id="rId5"/>
              </a:rPr>
              <a:t>2022 Tax Filing Season media release</a:t>
            </a:r>
            <a:r>
              <a:rPr lang="en-GB" sz="8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pPr>
              <a:defRPr/>
            </a:pPr>
            <a:r>
              <a:rPr lang="en-ZA" sz="800" b="1" dirty="0">
                <a:solidFill>
                  <a:srgbClr val="000000"/>
                </a:solidFill>
                <a:latin typeface="+mj-lt"/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800" dirty="0">
                <a:solidFill>
                  <a:srgbClr val="000000"/>
                </a:solidFill>
                <a:latin typeface="+mj-lt"/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7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9693" y="5464455"/>
            <a:ext cx="615490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ZA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ZA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ZA" sz="11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Please bring the following:</a:t>
            </a:r>
            <a:endParaRPr lang="en-ZA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ZA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identity 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income –all IRP5/IT3 (a) and IT3 (b) certificates 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deductions –</a:t>
            </a:r>
            <a:r>
              <a:rPr lang="en-GB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e.g.medical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aid, travel, pension &amp; retirement annuity certificates 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Your </a:t>
            </a:r>
            <a:r>
              <a:rPr lang="en-GB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eFilingusernameand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password if registered on </a:t>
            </a:r>
            <a:r>
              <a:rPr lang="en-GB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</a:t>
            </a:r>
            <a:endParaRPr lang="en-GB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Smartphone/Laptop/Tablet/iPad if filing using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DIGITAL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channels</a:t>
            </a:r>
          </a:p>
          <a:p>
            <a:endParaRPr lang="en-ZA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 taxpayer without smart Phone can dial *134* 7277# for the following services</a:t>
            </a:r>
            <a:endParaRPr lang="en-GB" sz="1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ZA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Tax number</a:t>
            </a:r>
            <a:endParaRPr lang="en-ZA" sz="1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ZA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account balance</a:t>
            </a:r>
            <a:endParaRPr lang="en-ZA" sz="1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 Do I need to file tax return</a:t>
            </a:r>
            <a:endParaRPr lang="en-ZA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SERVICE STEVE BIKO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eFiling,Mobi App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892211"/>
            <a:ext cx="6848475" cy="101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682230"/>
              </p:ext>
            </p:extLst>
          </p:nvPr>
        </p:nvGraphicFramePr>
        <p:xfrm>
          <a:off x="76200" y="1413668"/>
          <a:ext cx="6516561" cy="2026552"/>
        </p:xfrm>
        <a:graphic>
          <a:graphicData uri="http://schemas.openxmlformats.org/drawingml/2006/table">
            <a:tbl>
              <a:tblPr/>
              <a:tblGrid>
                <a:gridCol w="2325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43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1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Public works office)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19;20;26;27 MAY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 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Mnqanqeni 0731446835 nmnqanqeni@sars.gov.za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1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Public works office)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8;9;15;16 JUNE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 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Mnqanqeni 0731446835 nmnqanqeni@sars.gov.za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48928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6200" y="8892211"/>
            <a:ext cx="4343400" cy="945874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800" b="0" i="0" dirty="0">
                <a:solidFill>
                  <a:srgbClr val="333333"/>
                </a:solidFill>
                <a:effectLst/>
                <a:latin typeface="+mj-lt"/>
              </a:rPr>
              <a:t>If you are being auto-assessed, see all the info you need to know on our </a:t>
            </a:r>
            <a:r>
              <a:rPr lang="en-GB" sz="800" b="0" i="0" u="none" strike="noStrike" dirty="0">
                <a:effectLst/>
                <a:latin typeface="+mj-lt"/>
                <a:hlinkClick r:id="rId4"/>
              </a:rPr>
              <a:t>How does the Auto-Assessment work</a:t>
            </a:r>
            <a:r>
              <a:rPr lang="en-GB" sz="800" b="0" i="0" dirty="0">
                <a:solidFill>
                  <a:srgbClr val="333333"/>
                </a:solidFill>
                <a:effectLst/>
                <a:latin typeface="+mj-lt"/>
              </a:rPr>
              <a:t> webpage. If you are not in the auto-assessment group and need to submit a return, see our info for provisional and non-provisional taxpayers on the </a:t>
            </a:r>
            <a:r>
              <a:rPr lang="en-GB" sz="800" b="0" i="0" u="none" strike="noStrike" dirty="0">
                <a:effectLst/>
                <a:latin typeface="+mj-lt"/>
                <a:hlinkClick r:id="rId5"/>
              </a:rPr>
              <a:t>2022 Tax Filing Season media release</a:t>
            </a:r>
            <a:r>
              <a:rPr lang="en-GB" sz="8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pPr>
              <a:defRPr/>
            </a:pPr>
            <a:r>
              <a:rPr lang="en-ZA" sz="800" b="1" dirty="0">
                <a:solidFill>
                  <a:srgbClr val="000000"/>
                </a:solidFill>
                <a:latin typeface="+mj-lt"/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800" dirty="0">
                <a:solidFill>
                  <a:srgbClr val="000000"/>
                </a:solidFill>
                <a:latin typeface="+mj-lt"/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7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4855276"/>
            <a:ext cx="65165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ZA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ZA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ZA" sz="11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Please bring the following:</a:t>
            </a:r>
            <a:endParaRPr lang="en-ZA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ZA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identity 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income –all IRP5/IT3 (a) and IT3 (b) certificates 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deductions –</a:t>
            </a:r>
            <a:r>
              <a:rPr lang="en-GB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e.g.medical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aid, travel, pension &amp; retirement annuity certificates 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Your </a:t>
            </a:r>
            <a:r>
              <a:rPr lang="en-GB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eFilingusernameand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password if registered on </a:t>
            </a:r>
            <a:r>
              <a:rPr lang="en-GB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</a:t>
            </a:r>
            <a:endParaRPr lang="en-GB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Smartphone/Laptop/Tablet/iPad if filing using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DIGITAL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channels</a:t>
            </a:r>
          </a:p>
          <a:p>
            <a:endParaRPr lang="en-ZA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 taxpayer without smart Phone can dial *134* 7277# for the following services</a:t>
            </a:r>
            <a:endParaRPr lang="en-GB" sz="1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ZA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Tax number</a:t>
            </a:r>
            <a:endParaRPr lang="en-ZA" sz="1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ZA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account balance</a:t>
            </a:r>
            <a:endParaRPr lang="en-ZA" sz="1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 Do I need to file tax return</a:t>
            </a:r>
            <a:endParaRPr lang="en-ZA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6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14353</TotalTime>
  <Words>526</Words>
  <Application>Microsoft Office PowerPoint</Application>
  <PresentationFormat>A4 Paper (210x297 mm)</PresentationFormat>
  <Paragraphs>72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SARS SERVICE STEVE BIKO</vt:lpstr>
      <vt:lpstr>SARS SERVICE STEVE BIKO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Babalwa Somahela</cp:lastModifiedBy>
  <cp:revision>542</cp:revision>
  <cp:lastPrinted>2014-07-29T06:37:07Z</cp:lastPrinted>
  <dcterms:created xsi:type="dcterms:W3CDTF">2011-02-03T13:22:32Z</dcterms:created>
  <dcterms:modified xsi:type="dcterms:W3CDTF">2023-05-18T08:53:13Z</dcterms:modified>
</cp:coreProperties>
</file>