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6858000" cy="9906000" type="A4"/>
  <p:notesSz cx="6805613" cy="99393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5395"/>
    <a:srgbClr val="00345E"/>
    <a:srgbClr val="B9CDE5"/>
    <a:srgbClr val="BCC2CC"/>
    <a:srgbClr val="E9EDF4"/>
    <a:srgbClr val="E8EEF8"/>
    <a:srgbClr val="EDF2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88921" autoAdjust="0"/>
  </p:normalViewPr>
  <p:slideViewPr>
    <p:cSldViewPr snapToObjects="1">
      <p:cViewPr varScale="1">
        <p:scale>
          <a:sx n="45" d="100"/>
          <a:sy n="45" d="100"/>
        </p:scale>
        <p:origin x="203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55596" y="0"/>
            <a:ext cx="2948397" cy="4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t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BCD51722-60F6-4ABF-AAFA-E569D6CF1E48}" type="datetimeFigureOut">
              <a:rPr lang="en-US"/>
              <a:pPr>
                <a:defRPr/>
              </a:pPr>
              <a:t>5/18/2023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55596" y="9441333"/>
            <a:ext cx="2948397" cy="49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677" tIns="45839" rIns="91677" bIns="45839" numCol="1" anchor="b" anchorCtr="0" compatLnSpc="1">
            <a:prstTxWarp prst="textNoShape">
              <a:avLst/>
            </a:prstTxWarp>
          </a:bodyPr>
          <a:lstStyle>
            <a:lvl1pPr algn="r" defTabSz="457641">
              <a:defRPr sz="1200">
                <a:latin typeface="Arial" charset="0"/>
              </a:defRPr>
            </a:lvl1pPr>
          </a:lstStyle>
          <a:p>
            <a:pPr>
              <a:defRPr/>
            </a:pPr>
            <a:fld id="{9101665A-42EC-4B81-812E-9926F88D8281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924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596" y="0"/>
            <a:ext cx="2948397" cy="496409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F57351-A00E-415B-AEC4-2894AB4A5591}" type="datetimeFigureOut">
              <a:rPr lang="en-US"/>
              <a:pPr>
                <a:defRPr/>
              </a:pPr>
              <a:t>5/18/2023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12963" y="746125"/>
            <a:ext cx="2579687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ZA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399" y="4721465"/>
            <a:ext cx="5444815" cy="4472462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Z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596" y="9441333"/>
            <a:ext cx="2948397" cy="496408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D64F5FB-0962-4A62-96E2-BE89D567B515}" type="slidenum">
              <a:rPr lang="en-ZA"/>
              <a:pPr>
                <a:defRPr/>
              </a:pPr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013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1</a:t>
            </a:fld>
            <a:endParaRPr lang="en-Z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ZA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5D0D95-621D-4C3F-B790-7192DD515E0D}" type="slidenum">
              <a:rPr lang="en-ZA" smtClean="0"/>
              <a:pPr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0023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0A24C-E48A-42DB-99B6-684F5EFC509C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80C-10A9-4EE2-93AF-74E98C7449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96D98-5D83-4C8F-B5FE-10B51D94AAB3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4D06-648B-47A1-8EA5-70075C74B2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11559-A91E-487E-90A8-3037C77A805D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5C3C-E4D3-4590-9806-C320192029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E9773-93C0-4073-9109-7470D40D92A1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4FA96-A325-41CD-9FF3-952CB7E5B3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CB3D4-0E8A-4A6C-AC04-580F5098BDC6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9B48-A0D1-4F5D-B89B-6FCEFC6431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B480-8492-4472-9EBB-2D15B20ED482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B81E1-F2F5-4625-890B-5B044ECFFC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C5C9-B535-415C-98B9-50637D07A401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0B0E3-D6F3-4C63-B8DF-1668506D15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362C8-A6B4-45E8-9BC4-DE2A40C3E71A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5F727-44A0-4153-B245-6762B1036F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5042-6C01-4DB7-B391-FB497F81FD9C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901A-76CC-4F1A-B582-2E017F804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9876-EF90-4BCA-9FB5-45B8C6DF876C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7B57F-45E9-4B4E-A93D-F4301E1DA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C0403-47FA-41D3-A5C4-1A5518B11102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4BD5C-A31F-4022-8468-2F9A2E0B70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CD15193E-EE6A-41DC-87D9-2E5F9C82693A}" type="datetime1">
              <a:rPr lang="en-US"/>
              <a:pPr>
                <a:defRPr/>
              </a:pPr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65" charset="0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0D4547EF-B13C-49FD-8617-25273CEA01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sars.gov.za/media-release/2022-tax-filing-season/" TargetMode="External"/><Relationship Id="rId4" Type="http://schemas.openxmlformats.org/officeDocument/2006/relationships/hyperlink" Target="https://www.sars.gov.za/types-of-tax/personal-income-tax/tax-season/how-does-auto-assessment-wor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sars.gov.za/media-release/2022-tax-filing-season/" TargetMode="External"/><Relationship Id="rId4" Type="http://schemas.openxmlformats.org/officeDocument/2006/relationships/hyperlink" Target="https://www.sars.gov.za/types-of-tax/personal-income-tax/tax-season/how-does-auto-assessment-wor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SERVICE STEVE BIKO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eFiling,Mobi App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92211"/>
            <a:ext cx="6848475" cy="101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397791"/>
              </p:ext>
            </p:extLst>
          </p:nvPr>
        </p:nvGraphicFramePr>
        <p:xfrm>
          <a:off x="76200" y="1413668"/>
          <a:ext cx="6516561" cy="2310237"/>
        </p:xfrm>
        <a:graphic>
          <a:graphicData uri="http://schemas.openxmlformats.org/drawingml/2006/table">
            <a:tbl>
              <a:tblPr/>
              <a:tblGrid>
                <a:gridCol w="2325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43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1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Zotshie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23;30 MAY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 Mnqanqeni 0731446835 nmnqanqeni@sars.gov.za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1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Steve Biko Centre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One Zotshie Street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Ginsberg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Qonce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6;13;20;27 JUNE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 Mnqanqeni 0731446835 nmnqanqeni@sars.gov.za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048928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6200" y="8892211"/>
            <a:ext cx="4343400" cy="9458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If you are being auto-assessed, see all the info you need to know on our </a:t>
            </a:r>
            <a:r>
              <a:rPr lang="en-GB" sz="800" b="0" i="0" u="none" strike="noStrike" dirty="0">
                <a:effectLst/>
                <a:latin typeface="+mj-lt"/>
                <a:hlinkClick r:id="rId4"/>
              </a:rPr>
              <a:t>How does the Auto-Assessment work</a:t>
            </a: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 webpage. If you are not in the auto-assessment group and need to submit a return, see our info for provisional and non-provisional taxpayers on the </a:t>
            </a:r>
            <a:r>
              <a:rPr lang="en-GB" sz="800" b="0" i="0" u="none" strike="noStrike" dirty="0">
                <a:effectLst/>
                <a:latin typeface="+mj-lt"/>
                <a:hlinkClick r:id="rId5"/>
              </a:rPr>
              <a:t>2022 Tax Filing Season media release</a:t>
            </a: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.</a:t>
            </a:r>
          </a:p>
          <a:p>
            <a:pPr>
              <a:defRPr/>
            </a:pPr>
            <a:r>
              <a:rPr lang="en-ZA" sz="800" b="1" dirty="0">
                <a:solidFill>
                  <a:srgbClr val="000000"/>
                </a:solidFill>
                <a:latin typeface="+mj-lt"/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800" dirty="0">
                <a:solidFill>
                  <a:srgbClr val="000000"/>
                </a:solidFill>
                <a:latin typeface="+mj-lt"/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7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9693" y="5464455"/>
            <a:ext cx="615490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ZA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ZA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ZA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Please bring the following:</a:t>
            </a:r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ZA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identity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income –all IRP5/IT3 (a) and IT3 (b) certificates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deductions –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e.g.medical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aid, travel, pension &amp; retirement annuity certificates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Your 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eFilingusernameand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password if registered on 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</a:t>
            </a:r>
            <a:endParaRPr lang="en-GB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Smartphone/Laptop/Tablet/iPad if filing using </a:t>
            </a:r>
            <a:r>
              <a:rPr lang="en-GB" sz="11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DIGITAL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channels</a:t>
            </a:r>
          </a:p>
          <a:p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 taxpayer without smart Phone can dial *134* 7277# for the following services</a:t>
            </a:r>
            <a:endParaRPr lang="en-GB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ZA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Tax number</a:t>
            </a:r>
            <a:endParaRPr lang="en-ZA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ZA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account balance</a:t>
            </a:r>
            <a:endParaRPr lang="en-ZA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 Do I need to file tax return</a:t>
            </a:r>
            <a:endParaRPr lang="en-ZA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6858000" cy="533400"/>
          </a:xfrm>
          <a:solidFill>
            <a:srgbClr val="00345E"/>
          </a:solidFill>
        </p:spPr>
        <p:txBody>
          <a:bodyPr lIns="365760"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  <a:ea typeface="ＭＳ Ｐゴシック"/>
              </a:rPr>
              <a:t>SARS SERVICE STEVE BIKO</a:t>
            </a:r>
          </a:p>
        </p:txBody>
      </p: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857250"/>
            <a:ext cx="6858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100" dirty="0">
                <a:solidFill>
                  <a:schemeClr val="tx2"/>
                </a:solidFill>
                <a:latin typeface="+mn-lt"/>
              </a:rPr>
              <a:t>The South African Revenue Service will be visiting the areas listed below to assist taxpayers with the submission of </a:t>
            </a:r>
            <a:r>
              <a:rPr lang="en-US" sz="1100" dirty="0">
                <a:solidFill>
                  <a:srgbClr val="1F497D"/>
                </a:solidFill>
                <a:latin typeface="+mn-lt"/>
              </a:rPr>
              <a:t>income</a:t>
            </a:r>
            <a:r>
              <a:rPr lang="en-US" sz="1100" dirty="0">
                <a:solidFill>
                  <a:schemeClr val="tx2"/>
                </a:solidFill>
                <a:latin typeface="+mn-lt"/>
              </a:rPr>
              <a:t> tax returns, eFiling,Mobi App income tax registration and general enquiries on tax matters.</a:t>
            </a:r>
            <a:endParaRPr lang="en-US" sz="1100" dirty="0">
              <a:solidFill>
                <a:schemeClr val="tx2"/>
              </a:solidFill>
              <a:latin typeface="Arial" pitchFamily="34" charset="0"/>
            </a:endParaRPr>
          </a:p>
        </p:txBody>
      </p:sp>
      <p:pic>
        <p:nvPicPr>
          <p:cNvPr id="2053" name="Pictur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92211"/>
            <a:ext cx="6848475" cy="1013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440" name="Group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682230"/>
              </p:ext>
            </p:extLst>
          </p:nvPr>
        </p:nvGraphicFramePr>
        <p:xfrm>
          <a:off x="76200" y="1413668"/>
          <a:ext cx="6516561" cy="2026552"/>
        </p:xfrm>
        <a:graphic>
          <a:graphicData uri="http://schemas.openxmlformats.org/drawingml/2006/table">
            <a:tbl>
              <a:tblPr/>
              <a:tblGrid>
                <a:gridCol w="23255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437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AREA AND 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Date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TIME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Contact Details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1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Public works office)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19;20;26;27 MAY</a:t>
                      </a:r>
                      <a:endParaRPr kumimoji="0" lang="en-ZA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 Mnqanqeni 0731446835 nmnqanqeni@sars.gov.za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15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Queenstown (Dept of Public works office)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/>
                          <a:cs typeface="Aparajita" panose="020B0604020202020204" pitchFamily="34" charset="0"/>
                        </a:rPr>
                        <a:t>1833 National Road</a:t>
                      </a:r>
                      <a:endParaRPr kumimoji="0" lang="en-ZA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/>
                        <a:cs typeface="Aparajita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ZA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8;9;15;16 JUNE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09:00 – 15: 00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/>
                          <a:cs typeface="ＭＳ Ｐゴシック"/>
                        </a:rPr>
                        <a:t>N Mnqanqeni 0731446835 nmnqanqeni@sars.gov.za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itchFamily="34" charset="0"/>
                        <a:ea typeface="ＭＳ Ｐゴシック"/>
                        <a:cs typeface="ＭＳ Ｐゴシック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9CD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048928"/>
                  </a:ext>
                </a:extLst>
              </a:tr>
            </a:tbl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76200" y="8892211"/>
            <a:ext cx="4343400" cy="945874"/>
          </a:xfrm>
          <a:prstGeom prst="roundRect">
            <a:avLst/>
          </a:prstGeom>
          <a:solidFill>
            <a:schemeClr val="bg1"/>
          </a:solidFill>
          <a:ln w="952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If you are being auto-assessed, see all the info you need to know on our </a:t>
            </a:r>
            <a:r>
              <a:rPr lang="en-GB" sz="800" b="0" i="0" u="none" strike="noStrike" dirty="0">
                <a:effectLst/>
                <a:latin typeface="+mj-lt"/>
                <a:hlinkClick r:id="rId4"/>
              </a:rPr>
              <a:t>How does the Auto-Assessment work</a:t>
            </a: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 webpage. If you are not in the auto-assessment group and need to submit a return, see our info for provisional and non-provisional taxpayers on the </a:t>
            </a:r>
            <a:r>
              <a:rPr lang="en-GB" sz="800" b="0" i="0" u="none" strike="noStrike" dirty="0">
                <a:effectLst/>
                <a:latin typeface="+mj-lt"/>
                <a:hlinkClick r:id="rId5"/>
              </a:rPr>
              <a:t>2022 Tax Filing Season media release</a:t>
            </a:r>
            <a:r>
              <a:rPr lang="en-GB" sz="800" b="0" i="0" dirty="0">
                <a:solidFill>
                  <a:srgbClr val="333333"/>
                </a:solidFill>
                <a:effectLst/>
                <a:latin typeface="+mj-lt"/>
              </a:rPr>
              <a:t>.</a:t>
            </a:r>
          </a:p>
          <a:p>
            <a:pPr>
              <a:defRPr/>
            </a:pPr>
            <a:r>
              <a:rPr lang="en-ZA" sz="800" b="1" dirty="0">
                <a:solidFill>
                  <a:srgbClr val="000000"/>
                </a:solidFill>
                <a:latin typeface="+mj-lt"/>
                <a:ea typeface="ＭＳ Ｐゴシック"/>
                <a:cs typeface="ＭＳ Ｐゴシック"/>
              </a:rPr>
              <a:t>Required:</a:t>
            </a:r>
          </a:p>
          <a:p>
            <a:pPr>
              <a:defRPr/>
            </a:pPr>
            <a:r>
              <a:rPr lang="en-ZA" sz="800" dirty="0">
                <a:solidFill>
                  <a:srgbClr val="000000"/>
                </a:solidFill>
                <a:latin typeface="+mj-lt"/>
                <a:ea typeface="ＭＳ Ｐゴシック"/>
                <a:cs typeface="ＭＳ Ｐゴシック"/>
              </a:rPr>
              <a:t>Original ID, relevant material, bank statements, etc</a:t>
            </a:r>
          </a:p>
          <a:p>
            <a:pPr>
              <a:defRPr/>
            </a:pPr>
            <a:endParaRPr lang="en-ZA" sz="7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pPr>
              <a:defRPr/>
            </a:pPr>
            <a:endParaRPr lang="en-ZA" sz="800" dirty="0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4855276"/>
            <a:ext cx="651656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ZA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ZA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ZA" sz="1100" b="1" i="1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Please bring the following:</a:t>
            </a:r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ZA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identity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income –all IRP5/IT3 (a) and IT3 (b) certificates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Proof of deductions –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e.g.medical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aid, travel, pension &amp; retirement annuity certificates </a:t>
            </a: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Your 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eFilingusernameand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 password if registered on </a:t>
            </a:r>
            <a:r>
              <a:rPr lang="en-GB" sz="1100" b="0" i="0" u="none" strike="noStrike" baseline="0" dirty="0" err="1">
                <a:solidFill>
                  <a:srgbClr val="000000"/>
                </a:solidFill>
                <a:latin typeface="Arial" panose="020B0604020202020204" pitchFamily="34" charset="0"/>
              </a:rPr>
              <a:t>eFiling</a:t>
            </a:r>
            <a:endParaRPr lang="en-GB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Smartphone/Laptop/Tablet/iPad if filing using </a:t>
            </a:r>
            <a:r>
              <a:rPr lang="en-GB" sz="11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DIGITAL</a:t>
            </a:r>
            <a:r>
              <a:rPr lang="en-GB" sz="11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channels</a:t>
            </a:r>
          </a:p>
          <a:p>
            <a:endParaRPr lang="en-ZA" sz="11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GB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For taxpayer without smart Phone can dial *134* 7277# for the following services</a:t>
            </a:r>
            <a:endParaRPr lang="en-GB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ZA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1. Tax number</a:t>
            </a:r>
            <a:endParaRPr lang="en-ZA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ZA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2. account balance</a:t>
            </a:r>
            <a:endParaRPr lang="en-ZA" sz="1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GB" sz="1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3 Do I need to file tax return</a:t>
            </a:r>
            <a:endParaRPr lang="en-ZA" sz="11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96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14353</TotalTime>
  <Words>526</Words>
  <Application>Microsoft Office PowerPoint</Application>
  <PresentationFormat>A4 Paper (210x297 mm)</PresentationFormat>
  <Paragraphs>72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SARS SERVICE STEVE BIKO</vt:lpstr>
      <vt:lpstr>SARS SERVICE STEVE BIKO</vt:lpstr>
    </vt:vector>
  </TitlesOfParts>
  <Company>SARS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TAX WORKSHOPS</dc:title>
  <dc:creator>Riyaad Ebrahim</dc:creator>
  <cp:lastModifiedBy>Babalwa Somahela</cp:lastModifiedBy>
  <cp:revision>542</cp:revision>
  <cp:lastPrinted>2014-07-29T06:37:07Z</cp:lastPrinted>
  <dcterms:created xsi:type="dcterms:W3CDTF">2011-02-03T13:22:32Z</dcterms:created>
  <dcterms:modified xsi:type="dcterms:W3CDTF">2023-05-18T08:53:13Z</dcterms:modified>
</cp:coreProperties>
</file>