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74" r:id="rId5"/>
    <p:sldId id="278" r:id="rId6"/>
    <p:sldId id="280" r:id="rId7"/>
  </p:sldIdLst>
  <p:sldSz cx="6858000" cy="9906000" type="A4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5395"/>
    <a:srgbClr val="00345E"/>
    <a:srgbClr val="B9CDE5"/>
    <a:srgbClr val="BCC2CC"/>
    <a:srgbClr val="E9EDF4"/>
    <a:srgbClr val="E8EEF8"/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588" autoAdjust="0"/>
    <p:restoredTop sz="84047" autoAdjust="0"/>
  </p:normalViewPr>
  <p:slideViewPr>
    <p:cSldViewPr snapToObjects="1">
      <p:cViewPr varScale="1">
        <p:scale>
          <a:sx n="53" d="100"/>
          <a:sy n="53" d="100"/>
        </p:scale>
        <p:origin x="845" y="9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44958" cy="4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t" anchorCtr="0" compatLnSpc="1">
            <a:prstTxWarp prst="textNoShape">
              <a:avLst/>
            </a:prstTxWarp>
          </a:bodyPr>
          <a:lstStyle>
            <a:lvl1pPr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1099" y="0"/>
            <a:ext cx="2944958" cy="4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t" anchorCtr="0" compatLnSpc="1">
            <a:prstTxWarp prst="textNoShape">
              <a:avLst/>
            </a:prstTxWarp>
          </a:bodyPr>
          <a:lstStyle>
            <a:lvl1pPr algn="r"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fld id="{BCD51722-60F6-4ABF-AAFA-E569D6CF1E48}" type="datetimeFigureOut">
              <a:rPr lang="en-US"/>
              <a:pPr>
                <a:defRPr/>
              </a:pPr>
              <a:t>6/20/2025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429269"/>
            <a:ext cx="2944958" cy="49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b" anchorCtr="0" compatLnSpc="1">
            <a:prstTxWarp prst="textNoShape">
              <a:avLst/>
            </a:prstTxWarp>
          </a:bodyPr>
          <a:lstStyle>
            <a:lvl1pPr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1099" y="9429269"/>
            <a:ext cx="2944958" cy="49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b" anchorCtr="0" compatLnSpc="1">
            <a:prstTxWarp prst="textNoShape">
              <a:avLst/>
            </a:prstTxWarp>
          </a:bodyPr>
          <a:lstStyle>
            <a:lvl1pPr algn="r"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fld id="{9101665A-42EC-4B81-812E-9926F88D828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958" cy="495775"/>
          </a:xfrm>
          <a:prstGeom prst="rect">
            <a:avLst/>
          </a:prstGeom>
        </p:spPr>
        <p:txBody>
          <a:bodyPr vert="horz" lIns="92372" tIns="46186" rIns="92372" bIns="4618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099" y="0"/>
            <a:ext cx="2944958" cy="495775"/>
          </a:xfrm>
          <a:prstGeom prst="rect">
            <a:avLst/>
          </a:prstGeom>
        </p:spPr>
        <p:txBody>
          <a:bodyPr vert="horz" lIns="92372" tIns="46186" rIns="92372" bIns="4618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F57351-A00E-415B-AEC4-2894AB4A5591}" type="datetimeFigureOut">
              <a:rPr lang="en-US"/>
              <a:pPr>
                <a:defRPr/>
              </a:pPr>
              <a:t>6/20/2025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72" tIns="46186" rIns="92372" bIns="46186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606" y="4715432"/>
            <a:ext cx="5438464" cy="4466747"/>
          </a:xfrm>
          <a:prstGeom prst="rect">
            <a:avLst/>
          </a:prstGeom>
        </p:spPr>
        <p:txBody>
          <a:bodyPr vert="horz" lIns="92372" tIns="46186" rIns="92372" bIns="4618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9269"/>
            <a:ext cx="2944958" cy="495774"/>
          </a:xfrm>
          <a:prstGeom prst="rect">
            <a:avLst/>
          </a:prstGeom>
        </p:spPr>
        <p:txBody>
          <a:bodyPr vert="horz" lIns="92372" tIns="46186" rIns="92372" bIns="4618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099" y="9429269"/>
            <a:ext cx="2944958" cy="495774"/>
          </a:xfrm>
          <a:prstGeom prst="rect">
            <a:avLst/>
          </a:prstGeom>
        </p:spPr>
        <p:txBody>
          <a:bodyPr vert="horz" lIns="92372" tIns="46186" rIns="92372" bIns="4618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64F5FB-0962-4A62-96E2-BE89D567B5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3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28719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2EA6B-0E78-EE16-0A62-63B51D980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9255B958-A19F-3995-48EE-CFCB223093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FDE0C332-6942-0645-D376-F2D05E3741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D3B42173-072C-FA0D-716D-0B4622BFAB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2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40980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126CF-BEE6-C609-4D85-D980AFE28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15D3DE48-800B-E97A-C731-FE3F64A872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D2F41305-4022-5B55-942E-56EA62E8DC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F21FB13F-A08E-EA85-C8F0-5DF102501F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3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49596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0A24C-E48A-42DB-99B6-684F5EFC509C}" type="datetime1">
              <a:rPr lang="en-US"/>
              <a:pPr>
                <a:defRPr/>
              </a:pPr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80C-10A9-4EE2-93AF-74E98C744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96D98-5D83-4C8F-B5FE-10B51D94AAB3}" type="datetime1">
              <a:rPr lang="en-US"/>
              <a:pPr>
                <a:defRPr/>
              </a:pPr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4D06-648B-47A1-8EA5-70075C74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1559-A91E-487E-90A8-3037C77A805D}" type="datetime1">
              <a:rPr lang="en-US"/>
              <a:pPr>
                <a:defRPr/>
              </a:pPr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5C3C-E4D3-4590-9806-C32019202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9773-93C0-4073-9109-7470D40D92A1}" type="datetime1">
              <a:rPr lang="en-US"/>
              <a:pPr>
                <a:defRPr/>
              </a:pPr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FA96-A325-41CD-9FF3-952CB7E5B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B3D4-0E8A-4A6C-AC04-580F5098BDC6}" type="datetime1">
              <a:rPr lang="en-US"/>
              <a:pPr>
                <a:defRPr/>
              </a:pPr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9B48-A0D1-4F5D-B89B-6FCEFC643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B480-8492-4472-9EBB-2D15B20ED482}" type="datetime1">
              <a:rPr lang="en-US"/>
              <a:pPr>
                <a:defRPr/>
              </a:pPr>
              <a:t>6/20/2025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81E1-F2F5-4625-890B-5B044ECFF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C5C9-B535-415C-98B9-50637D07A401}" type="datetime1">
              <a:rPr lang="en-US"/>
              <a:pPr>
                <a:defRPr/>
              </a:pPr>
              <a:t>6/20/2025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B0E3-D6F3-4C63-B8DF-1668506D1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62C8-A6B4-45E8-9BC4-DE2A40C3E71A}" type="datetime1">
              <a:rPr lang="en-US"/>
              <a:pPr>
                <a:defRPr/>
              </a:pPr>
              <a:t>6/20/2025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F727-44A0-4153-B245-6762B1036F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5042-6C01-4DB7-B391-FB497F81FD9C}" type="datetime1">
              <a:rPr lang="en-US"/>
              <a:pPr>
                <a:defRPr/>
              </a:pPr>
              <a:t>6/20/2025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901A-76CC-4F1A-B582-2E017F804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9876-EF90-4BCA-9FB5-45B8C6DF876C}" type="datetime1">
              <a:rPr lang="en-US"/>
              <a:pPr>
                <a:defRPr/>
              </a:pPr>
              <a:t>6/20/2025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7B57F-45E9-4B4E-A93D-F4301E1DA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0403-47FA-41D3-A5C4-1A5518B11102}" type="datetime1">
              <a:rPr lang="en-US"/>
              <a:pPr>
                <a:defRPr/>
              </a:pPr>
              <a:t>6/20/2025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BD5C-A31F-4022-8468-2F9A2E0B7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CD15193E-EE6A-41DC-87D9-2E5F9C82693A}" type="datetime1">
              <a:rPr lang="en-US"/>
              <a:pPr>
                <a:defRPr/>
              </a:pPr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0D4547EF-B13C-49FD-8617-25273CEA0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Nthyumre@sars.gov.z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Nthyumre@sars.gov.z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Nthyumre@sars.gov.z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29909"/>
            <a:ext cx="6858000" cy="598185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5029200" y="533400"/>
            <a:ext cx="18288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July 2025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eFiling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,/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Mobi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APP 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461" y="8221664"/>
            <a:ext cx="6857998" cy="1676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/>
          <p:cNvSpPr txBox="1">
            <a:spLocks/>
          </p:cNvSpPr>
          <p:nvPr/>
        </p:nvSpPr>
        <p:spPr bwMode="auto">
          <a:xfrm>
            <a:off x="0" y="581025"/>
            <a:ext cx="24384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03 – EC (EL)</a:t>
            </a:r>
          </a:p>
        </p:txBody>
      </p:sp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546237"/>
              </p:ext>
            </p:extLst>
          </p:nvPr>
        </p:nvGraphicFramePr>
        <p:xfrm>
          <a:off x="9730" y="861829"/>
          <a:ext cx="6857999" cy="7592808"/>
        </p:xfrm>
        <a:graphic>
          <a:graphicData uri="http://schemas.openxmlformats.org/drawingml/2006/table">
            <a:tbl>
              <a:tblPr/>
              <a:tblGrid>
                <a:gridCol w="2213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30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8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764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063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21-22 </a:t>
                      </a: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July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0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24  July  2025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25  July  2025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522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28-29 July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 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582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30 -31 July 2025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01 August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08:00–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1522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1522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3063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1522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6879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318299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124030" y="8556633"/>
            <a:ext cx="1905000" cy="119821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7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Tax Services Offered: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&amp; submission of tax returns on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efiling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and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Mobi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App</a:t>
            </a:r>
            <a:endParaRPr lang="en-ZA" sz="700" dirty="0"/>
          </a:p>
          <a:p>
            <a:pPr marL="85725" indent="-85725"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   statements of account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queries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Banking detail changes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Changes to registered particulars</a:t>
            </a:r>
          </a:p>
        </p:txBody>
      </p:sp>
      <p:sp>
        <p:nvSpPr>
          <p:cNvPr id="9" name="Rounded Rectangle 10"/>
          <p:cNvSpPr/>
          <p:nvPr/>
        </p:nvSpPr>
        <p:spPr>
          <a:xfrm>
            <a:off x="2143330" y="8556633"/>
            <a:ext cx="2209800" cy="119821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Original ID, relevant material, bank statements, etc</a:t>
            </a:r>
          </a:p>
          <a:p>
            <a:pPr>
              <a:defRPr/>
            </a:pPr>
            <a:endParaRPr lang="en-ZA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more information contact</a:t>
            </a: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:    </a:t>
            </a:r>
          </a:p>
          <a:p>
            <a:pPr lvl="0"/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Tel: 0800 00 7277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 lvl="0">
              <a:defRPr/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Email: NThyumre@sars.gov.za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70737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70DFC-474C-F8B5-2856-A27C009D8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318D0264-82D4-FAA8-D93D-E77A77C65B0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29909"/>
            <a:ext cx="6858000" cy="598185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F1E9053E-129E-BC8E-410E-27D44314FFD3}"/>
              </a:ext>
            </a:extLst>
          </p:cNvPr>
          <p:cNvSpPr txBox="1">
            <a:spLocks/>
          </p:cNvSpPr>
          <p:nvPr/>
        </p:nvSpPr>
        <p:spPr bwMode="auto">
          <a:xfrm>
            <a:off x="5029200" y="533400"/>
            <a:ext cx="18288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August 2025</a:t>
            </a:r>
          </a:p>
        </p:txBody>
      </p:sp>
      <p:sp>
        <p:nvSpPr>
          <p:cNvPr id="2052" name="TextBox 5">
            <a:extLst>
              <a:ext uri="{FF2B5EF4-FFF2-40B4-BE49-F238E27FC236}">
                <a16:creationId xmlns:a16="http://schemas.microsoft.com/office/drawing/2014/main" id="{580A0CFE-1B29-D298-2590-DFB9524AD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eFiling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,/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Mobi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APP 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>
            <a:extLst>
              <a:ext uri="{FF2B5EF4-FFF2-40B4-BE49-F238E27FC236}">
                <a16:creationId xmlns:a16="http://schemas.microsoft.com/office/drawing/2014/main" id="{4CC8FBCD-D240-A83E-2D86-69B098D051F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62" y="8658908"/>
            <a:ext cx="6858000" cy="1551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>
            <a:extLst>
              <a:ext uri="{FF2B5EF4-FFF2-40B4-BE49-F238E27FC236}">
                <a16:creationId xmlns:a16="http://schemas.microsoft.com/office/drawing/2014/main" id="{9E579B88-FB3B-4BB4-960E-3EBBAC36A4F3}"/>
              </a:ext>
            </a:extLst>
          </p:cNvPr>
          <p:cNvSpPr txBox="1">
            <a:spLocks/>
          </p:cNvSpPr>
          <p:nvPr/>
        </p:nvSpPr>
        <p:spPr bwMode="auto">
          <a:xfrm>
            <a:off x="0" y="581025"/>
            <a:ext cx="24384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03 – EC (EL)</a:t>
            </a:r>
          </a:p>
        </p:txBody>
      </p:sp>
      <p:graphicFrame>
        <p:nvGraphicFramePr>
          <p:cNvPr id="15440" name="Group 80">
            <a:extLst>
              <a:ext uri="{FF2B5EF4-FFF2-40B4-BE49-F238E27FC236}">
                <a16:creationId xmlns:a16="http://schemas.microsoft.com/office/drawing/2014/main" id="{C96427FA-BDF8-56C2-985A-7B70F0AFA5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2018470"/>
              </p:ext>
            </p:extLst>
          </p:nvPr>
        </p:nvGraphicFramePr>
        <p:xfrm>
          <a:off x="10562" y="838203"/>
          <a:ext cx="6847438" cy="7895696"/>
        </p:xfrm>
        <a:graphic>
          <a:graphicData uri="http://schemas.openxmlformats.org/drawingml/2006/table">
            <a:tbl>
              <a:tblPr/>
              <a:tblGrid>
                <a:gridCol w="221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05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1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044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11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04-05 Aug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09:00 -15:00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92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06-07 Aug 2025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    08 Aug 2025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145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11-12 Aug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09:00 -15: 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092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13-14 Aug 2025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     15 Aug 2025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 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145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18-19 Aug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09:00 - 15:00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092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20-21 Aug 2025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     22 Aug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7171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25-26 Aug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09:00 - 15:00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3092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27-28 Aug 2025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     29 Aug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0625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318299"/>
                  </a:ext>
                </a:extLst>
              </a:tr>
            </a:tbl>
          </a:graphicData>
        </a:graphic>
      </p:graphicFrame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3E5B580B-E08C-B240-A38C-FEB64A1B5316}"/>
              </a:ext>
            </a:extLst>
          </p:cNvPr>
          <p:cNvSpPr/>
          <p:nvPr/>
        </p:nvSpPr>
        <p:spPr>
          <a:xfrm>
            <a:off x="188357" y="8742606"/>
            <a:ext cx="1905000" cy="119821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7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Tax Services Offered: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&amp; submission of tax returns on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efiling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and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Mobi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App</a:t>
            </a:r>
            <a:endParaRPr lang="en-ZA" sz="700" dirty="0"/>
          </a:p>
          <a:p>
            <a:pPr marL="85725" indent="-85725"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   statements of account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queries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Banking detail changes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Changes to registered particulars</a:t>
            </a:r>
          </a:p>
        </p:txBody>
      </p:sp>
      <p:sp>
        <p:nvSpPr>
          <p:cNvPr id="9" name="Rounded Rectangle 10">
            <a:extLst>
              <a:ext uri="{FF2B5EF4-FFF2-40B4-BE49-F238E27FC236}">
                <a16:creationId xmlns:a16="http://schemas.microsoft.com/office/drawing/2014/main" id="{0BF144BC-FC22-29DE-3BAA-7C9EF2451DEC}"/>
              </a:ext>
            </a:extLst>
          </p:cNvPr>
          <p:cNvSpPr/>
          <p:nvPr/>
        </p:nvSpPr>
        <p:spPr>
          <a:xfrm>
            <a:off x="2263046" y="8795426"/>
            <a:ext cx="2209800" cy="1135859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Original ID, relevant material, bank statements, etc</a:t>
            </a:r>
          </a:p>
          <a:p>
            <a:pPr>
              <a:defRPr/>
            </a:pPr>
            <a:endParaRPr lang="en-ZA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more information contact</a:t>
            </a: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:    </a:t>
            </a:r>
          </a:p>
          <a:p>
            <a:pPr lvl="0"/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Tel: 0800 00 7277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 lvl="0">
              <a:defRPr/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Email: NThyumre@sars.gov.za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446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4A657-757C-30EC-4BE3-D2FE50B42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D589E4C8-C252-0651-A744-06BF3C8E52A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29909"/>
            <a:ext cx="6858000" cy="598185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3E7BA714-B11B-D0F9-03EE-7AD24BE5F3F7}"/>
              </a:ext>
            </a:extLst>
          </p:cNvPr>
          <p:cNvSpPr txBox="1">
            <a:spLocks/>
          </p:cNvSpPr>
          <p:nvPr/>
        </p:nvSpPr>
        <p:spPr bwMode="auto">
          <a:xfrm>
            <a:off x="5029200" y="533400"/>
            <a:ext cx="18288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Sept 2025</a:t>
            </a:r>
          </a:p>
        </p:txBody>
      </p:sp>
      <p:sp>
        <p:nvSpPr>
          <p:cNvPr id="2052" name="TextBox 5">
            <a:extLst>
              <a:ext uri="{FF2B5EF4-FFF2-40B4-BE49-F238E27FC236}">
                <a16:creationId xmlns:a16="http://schemas.microsoft.com/office/drawing/2014/main" id="{03693905-A67F-3BE2-C20B-2C2BA80A61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eFiling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,/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Mobi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APP 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>
            <a:extLst>
              <a:ext uri="{FF2B5EF4-FFF2-40B4-BE49-F238E27FC236}">
                <a16:creationId xmlns:a16="http://schemas.microsoft.com/office/drawing/2014/main" id="{F8A0C7FC-757C-7A79-08BA-6253541234A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62" y="8658908"/>
            <a:ext cx="6858000" cy="1551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>
            <a:extLst>
              <a:ext uri="{FF2B5EF4-FFF2-40B4-BE49-F238E27FC236}">
                <a16:creationId xmlns:a16="http://schemas.microsoft.com/office/drawing/2014/main" id="{7D70B9B2-4021-621A-8119-9EC6E9B65BDF}"/>
              </a:ext>
            </a:extLst>
          </p:cNvPr>
          <p:cNvSpPr txBox="1">
            <a:spLocks/>
          </p:cNvSpPr>
          <p:nvPr/>
        </p:nvSpPr>
        <p:spPr bwMode="auto">
          <a:xfrm>
            <a:off x="0" y="581025"/>
            <a:ext cx="24384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03 – EC (EL)</a:t>
            </a:r>
          </a:p>
        </p:txBody>
      </p:sp>
      <p:graphicFrame>
        <p:nvGraphicFramePr>
          <p:cNvPr id="15440" name="Group 80">
            <a:extLst>
              <a:ext uri="{FF2B5EF4-FFF2-40B4-BE49-F238E27FC236}">
                <a16:creationId xmlns:a16="http://schemas.microsoft.com/office/drawing/2014/main" id="{AF58C3E9-AD1B-4826-392E-B0102BAA5F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516679"/>
              </p:ext>
            </p:extLst>
          </p:nvPr>
        </p:nvGraphicFramePr>
        <p:xfrm>
          <a:off x="10562" y="904875"/>
          <a:ext cx="6836876" cy="7848090"/>
        </p:xfrm>
        <a:graphic>
          <a:graphicData uri="http://schemas.openxmlformats.org/drawingml/2006/table">
            <a:tbl>
              <a:tblPr/>
              <a:tblGrid>
                <a:gridCol w="2206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7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6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59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779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035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02 Sept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09:00 - 15:00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27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04 Sept 2025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05 Sept 2025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43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 Sept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09:00 -15:00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027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11 Sept 2025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12 Sept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043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16 Sept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09:00 -15:00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027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18 Sept 2025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19 Sept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7050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23 Sept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09:00 - 15:00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332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25 Sept 2025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26 Sept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08:00 -14:00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9043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30 Sept 2025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09:00 -15:00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318299"/>
                  </a:ext>
                </a:extLst>
              </a:tr>
            </a:tbl>
          </a:graphicData>
        </a:graphic>
      </p:graphicFrame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D18DD11F-EDB3-7592-52A5-110E878E1FD5}"/>
              </a:ext>
            </a:extLst>
          </p:cNvPr>
          <p:cNvSpPr/>
          <p:nvPr/>
        </p:nvSpPr>
        <p:spPr>
          <a:xfrm>
            <a:off x="188357" y="8916639"/>
            <a:ext cx="1905000" cy="1210341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7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Tax Services Offered: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&amp; submission of tax returns on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efiling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and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Mobi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App</a:t>
            </a:r>
            <a:endParaRPr lang="en-ZA" sz="700" dirty="0"/>
          </a:p>
          <a:p>
            <a:pPr marL="85725" indent="-85725"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   statements of account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queries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Banking detail changes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Changes to registered particulars</a:t>
            </a:r>
          </a:p>
        </p:txBody>
      </p:sp>
      <p:sp>
        <p:nvSpPr>
          <p:cNvPr id="9" name="Rounded Rectangle 10">
            <a:extLst>
              <a:ext uri="{FF2B5EF4-FFF2-40B4-BE49-F238E27FC236}">
                <a16:creationId xmlns:a16="http://schemas.microsoft.com/office/drawing/2014/main" id="{BB95C4C4-B97B-273D-8561-EE7337BCFD3E}"/>
              </a:ext>
            </a:extLst>
          </p:cNvPr>
          <p:cNvSpPr/>
          <p:nvPr/>
        </p:nvSpPr>
        <p:spPr>
          <a:xfrm>
            <a:off x="2334662" y="8916639"/>
            <a:ext cx="2209800" cy="1274774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Original ID, relevant material, bank statements, etc</a:t>
            </a:r>
          </a:p>
          <a:p>
            <a:pPr>
              <a:defRPr/>
            </a:pPr>
            <a:endParaRPr lang="en-ZA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more information contact</a:t>
            </a: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:    </a:t>
            </a:r>
          </a:p>
          <a:p>
            <a:pPr lvl="0"/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Tel: 0800 00 7277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 lvl="0">
              <a:defRPr/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Email: NThyumre@sars.gov.za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656611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ebf7208-def6-4b7f-a520-bd5f118b22f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404EF20FB3C54B9898909D5E2D61EC" ma:contentTypeVersion="13" ma:contentTypeDescription="Create a new document." ma:contentTypeScope="" ma:versionID="04edb4d8e40a12be58b8adb8945e0a04">
  <xsd:schema xmlns:xsd="http://www.w3.org/2001/XMLSchema" xmlns:xs="http://www.w3.org/2001/XMLSchema" xmlns:p="http://schemas.microsoft.com/office/2006/metadata/properties" xmlns:ns3="aebf7208-def6-4b7f-a520-bd5f118b22fe" xmlns:ns4="a235b45a-b849-457d-b99e-3d761c30c431" targetNamespace="http://schemas.microsoft.com/office/2006/metadata/properties" ma:root="true" ma:fieldsID="a552aa54d504cdc6bbd6040c65e1b394" ns3:_="" ns4:_="">
    <xsd:import namespace="aebf7208-def6-4b7f-a520-bd5f118b22fe"/>
    <xsd:import namespace="a235b45a-b849-457d-b99e-3d761c30c43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bf7208-def6-4b7f-a520-bd5f118b2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35b45a-b849-457d-b99e-3d761c30c43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9F88BF-9178-41C9-A3DA-5744935F7581}">
  <ds:schemaRefs>
    <ds:schemaRef ds:uri="aebf7208-def6-4b7f-a520-bd5f118b22fe"/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a235b45a-b849-457d-b99e-3d761c30c431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BDD970F-0015-4B84-A877-743AF9D0F2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bf7208-def6-4b7f-a520-bd5f118b22fe"/>
    <ds:schemaRef ds:uri="a235b45a-b849-457d-b99e-3d761c30c4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6AF012-A104-4B02-9A74-9FFE9BA445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14442</TotalTime>
  <Words>897</Words>
  <Application>Microsoft Office PowerPoint</Application>
  <PresentationFormat>A4 Paper (210x297 mm)</PresentationFormat>
  <Paragraphs>237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ＭＳ Ｐゴシック</vt:lpstr>
      <vt:lpstr>Arial</vt:lpstr>
      <vt:lpstr>Calibri</vt:lpstr>
      <vt:lpstr>Office Theme</vt:lpstr>
      <vt:lpstr>SARS MOBILE TAX UNIT</vt:lpstr>
      <vt:lpstr>SARS MOBILE TAX UNIT</vt:lpstr>
      <vt:lpstr>SARS MOBILE TAX UNIT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TAX WORKSHOPS</dc:title>
  <dc:creator>Riyaad Ebrahim</dc:creator>
  <cp:lastModifiedBy>Nolundi Tyumre</cp:lastModifiedBy>
  <cp:revision>580</cp:revision>
  <cp:lastPrinted>2025-03-17T11:35:48Z</cp:lastPrinted>
  <dcterms:created xsi:type="dcterms:W3CDTF">2011-02-03T13:22:32Z</dcterms:created>
  <dcterms:modified xsi:type="dcterms:W3CDTF">2025-06-20T14:17:25Z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0x010100A4404EF20FB3C54B9898909D5E2D61EC</vt:lpwstr>
  </property>
</Properties>
</file>