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74" r:id="rId5"/>
    <p:sldId id="278" r:id="rId6"/>
  </p:sldIdLst>
  <p:sldSz cx="6858000" cy="9906000" type="A4"/>
  <p:notesSz cx="6797675" cy="9926638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005395"/>
    <a:srgbClr val="00345E"/>
    <a:srgbClr val="B9CDE5"/>
    <a:srgbClr val="BCC2CC"/>
    <a:srgbClr val="E9EDF4"/>
    <a:srgbClr val="E8EEF8"/>
    <a:srgbClr val="EDF2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588" autoAdjust="0"/>
    <p:restoredTop sz="84047" autoAdjust="0"/>
  </p:normalViewPr>
  <p:slideViewPr>
    <p:cSldViewPr snapToObjects="1">
      <p:cViewPr>
        <p:scale>
          <a:sx n="89" d="100"/>
          <a:sy n="89" d="100"/>
        </p:scale>
        <p:origin x="1086" y="6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1" y="0"/>
            <a:ext cx="2944958" cy="49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8" tIns="45779" rIns="91558" bIns="45779" numCol="1" anchor="t" anchorCtr="0" compatLnSpc="1">
            <a:prstTxWarp prst="textNoShape">
              <a:avLst/>
            </a:prstTxWarp>
          </a:bodyPr>
          <a:lstStyle>
            <a:lvl1pPr defTabSz="45704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851099" y="0"/>
            <a:ext cx="2944958" cy="49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8" tIns="45779" rIns="91558" bIns="45779" numCol="1" anchor="t" anchorCtr="0" compatLnSpc="1">
            <a:prstTxWarp prst="textNoShape">
              <a:avLst/>
            </a:prstTxWarp>
          </a:bodyPr>
          <a:lstStyle>
            <a:lvl1pPr algn="r" defTabSz="457046">
              <a:defRPr sz="1200">
                <a:latin typeface="Arial" charset="0"/>
              </a:defRPr>
            </a:lvl1pPr>
          </a:lstStyle>
          <a:p>
            <a:pPr>
              <a:defRPr/>
            </a:pPr>
            <a:fld id="{BCD51722-60F6-4ABF-AAFA-E569D6CF1E48}" type="datetimeFigureOut">
              <a:rPr lang="en-US"/>
              <a:pPr>
                <a:defRPr/>
              </a:pPr>
              <a:t>10/1/2025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1" y="9429269"/>
            <a:ext cx="2944958" cy="495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8" tIns="45779" rIns="91558" bIns="45779" numCol="1" anchor="b" anchorCtr="0" compatLnSpc="1">
            <a:prstTxWarp prst="textNoShape">
              <a:avLst/>
            </a:prstTxWarp>
          </a:bodyPr>
          <a:lstStyle>
            <a:lvl1pPr defTabSz="45704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851099" y="9429269"/>
            <a:ext cx="2944958" cy="495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8" tIns="45779" rIns="91558" bIns="45779" numCol="1" anchor="b" anchorCtr="0" compatLnSpc="1">
            <a:prstTxWarp prst="textNoShape">
              <a:avLst/>
            </a:prstTxWarp>
          </a:bodyPr>
          <a:lstStyle>
            <a:lvl1pPr algn="r" defTabSz="457046">
              <a:defRPr sz="1200">
                <a:latin typeface="Arial" charset="0"/>
              </a:defRPr>
            </a:lvl1pPr>
          </a:lstStyle>
          <a:p>
            <a:pPr>
              <a:defRPr/>
            </a:pPr>
            <a:fld id="{9101665A-42EC-4B81-812E-9926F88D8281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69247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958" cy="495775"/>
          </a:xfrm>
          <a:prstGeom prst="rect">
            <a:avLst/>
          </a:prstGeom>
        </p:spPr>
        <p:txBody>
          <a:bodyPr vert="horz" lIns="92372" tIns="46186" rIns="92372" bIns="46186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099" y="0"/>
            <a:ext cx="2944958" cy="495775"/>
          </a:xfrm>
          <a:prstGeom prst="rect">
            <a:avLst/>
          </a:prstGeom>
        </p:spPr>
        <p:txBody>
          <a:bodyPr vert="horz" lIns="92372" tIns="46186" rIns="92372" bIns="46186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6F57351-A00E-415B-AEC4-2894AB4A5591}" type="datetimeFigureOut">
              <a:rPr lang="en-US"/>
              <a:pPr>
                <a:defRPr/>
              </a:pPr>
              <a:t>10/1/2025</a:t>
            </a:fld>
            <a:endParaRPr lang="en-Z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49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72" tIns="46186" rIns="92372" bIns="46186" rtlCol="0" anchor="ctr"/>
          <a:lstStyle/>
          <a:p>
            <a:pPr lvl="0"/>
            <a:endParaRPr lang="en-ZA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606" y="4715432"/>
            <a:ext cx="5438464" cy="4466747"/>
          </a:xfrm>
          <a:prstGeom prst="rect">
            <a:avLst/>
          </a:prstGeom>
        </p:spPr>
        <p:txBody>
          <a:bodyPr vert="horz" lIns="92372" tIns="46186" rIns="92372" bIns="46186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Z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9269"/>
            <a:ext cx="2944958" cy="495774"/>
          </a:xfrm>
          <a:prstGeom prst="rect">
            <a:avLst/>
          </a:prstGeom>
        </p:spPr>
        <p:txBody>
          <a:bodyPr vert="horz" lIns="92372" tIns="46186" rIns="92372" bIns="46186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099" y="9429269"/>
            <a:ext cx="2944958" cy="495774"/>
          </a:xfrm>
          <a:prstGeom prst="rect">
            <a:avLst/>
          </a:prstGeom>
        </p:spPr>
        <p:txBody>
          <a:bodyPr vert="horz" lIns="92372" tIns="46186" rIns="92372" bIns="46186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D64F5FB-0962-4A62-96E2-BE89D567B515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013186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ZA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5D0D95-621D-4C3F-B790-7192DD515E0D}" type="slidenum">
              <a:rPr lang="en-ZA" smtClean="0"/>
              <a:pPr/>
              <a:t>1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1287199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42EA6B-0E78-EE16-0A62-63B51D980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9255B958-A19F-3995-48EE-CFCB2230938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FDE0C332-6942-0645-D376-F2D05E37410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ZA" dirty="0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D3B42173-072C-FA0D-716D-0B4622BFAB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5D0D95-621D-4C3F-B790-7192DD515E0D}" type="slidenum">
              <a:rPr lang="en-ZA" smtClean="0"/>
              <a:pPr/>
              <a:t>2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140980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0A24C-E48A-42DB-99B6-684F5EFC509C}" type="datetime1">
              <a:rPr lang="en-US"/>
              <a:pPr>
                <a:defRPr/>
              </a:pPr>
              <a:t>10/1/2025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4580C-10A9-4EE2-93AF-74E98C7449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96D98-5D83-4C8F-B5FE-10B51D94AAB3}" type="datetime1">
              <a:rPr lang="en-US"/>
              <a:pPr>
                <a:defRPr/>
              </a:pPr>
              <a:t>10/1/2025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4D06-648B-47A1-8EA5-70075C74B2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11559-A91E-487E-90A8-3037C77A805D}" type="datetime1">
              <a:rPr lang="en-US"/>
              <a:pPr>
                <a:defRPr/>
              </a:pPr>
              <a:t>10/1/2025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A5C3C-E4D3-4590-9806-C320192029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E9773-93C0-4073-9109-7470D40D92A1}" type="datetime1">
              <a:rPr lang="en-US"/>
              <a:pPr>
                <a:defRPr/>
              </a:pPr>
              <a:t>10/1/2025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4FA96-A325-41CD-9FF3-952CB7E5B3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CB3D4-0E8A-4A6C-AC04-580F5098BDC6}" type="datetime1">
              <a:rPr lang="en-US"/>
              <a:pPr>
                <a:defRPr/>
              </a:pPr>
              <a:t>10/1/2025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C9B48-A0D1-4F5D-B89B-6FCEFC6431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BB480-8492-4472-9EBB-2D15B20ED482}" type="datetime1">
              <a:rPr lang="en-US"/>
              <a:pPr>
                <a:defRPr/>
              </a:pPr>
              <a:t>10/1/2025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B81E1-F2F5-4625-890B-5B044ECFFC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2C5C9-B535-415C-98B9-50637D07A401}" type="datetime1">
              <a:rPr lang="en-US"/>
              <a:pPr>
                <a:defRPr/>
              </a:pPr>
              <a:t>10/1/2025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0B0E3-D6F3-4C63-B8DF-1668506D15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362C8-A6B4-45E8-9BC4-DE2A40C3E71A}" type="datetime1">
              <a:rPr lang="en-US"/>
              <a:pPr>
                <a:defRPr/>
              </a:pPr>
              <a:t>10/1/2025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5F727-44A0-4153-B245-6762B1036F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95042-6C01-4DB7-B391-FB497F81FD9C}" type="datetime1">
              <a:rPr lang="en-US"/>
              <a:pPr>
                <a:defRPr/>
              </a:pPr>
              <a:t>10/1/2025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7901A-76CC-4F1A-B582-2E017F804C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D9876-EF90-4BCA-9FB5-45B8C6DF876C}" type="datetime1">
              <a:rPr lang="en-US"/>
              <a:pPr>
                <a:defRPr/>
              </a:pPr>
              <a:t>10/1/2025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7B57F-45E9-4B4E-A93D-F4301E1DA5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C0403-47FA-41D3-A5C4-1A5518B11102}" type="datetime1">
              <a:rPr lang="en-US"/>
              <a:pPr>
                <a:defRPr/>
              </a:pPr>
              <a:t>10/1/2025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4BD5C-A31F-4022-8468-2F9A2E0B70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CD15193E-EE6A-41DC-87D9-2E5F9C82693A}" type="datetime1">
              <a:rPr lang="en-US"/>
              <a:pPr>
                <a:defRPr/>
              </a:pPr>
              <a:t>10/1/2025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0D4547EF-B13C-49FD-8617-25273CEA01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65" charset="-128"/>
          <a:cs typeface="ＭＳ Ｐゴシック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Nthyumre@sars.gov.za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Nthyumre@sars.gov.z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 idx="4294967295"/>
          </p:nvPr>
        </p:nvSpPr>
        <p:spPr>
          <a:xfrm>
            <a:off x="0" y="-76200"/>
            <a:ext cx="6858000" cy="618251"/>
          </a:xfrm>
          <a:solidFill>
            <a:srgbClr val="00345E"/>
          </a:solidFill>
        </p:spPr>
        <p:txBody>
          <a:bodyPr lIns="365760"/>
          <a:lstStyle/>
          <a:p>
            <a:pPr eaLnBrk="1" hangingPunct="1"/>
            <a:r>
              <a:rPr lang="en-US" sz="4000" b="1" dirty="0">
                <a:solidFill>
                  <a:schemeClr val="bg1"/>
                </a:solidFill>
                <a:ea typeface="ＭＳ Ｐゴシック"/>
              </a:rPr>
              <a:t>SARS MOBILE TAX UNIT</a:t>
            </a:r>
          </a:p>
        </p:txBody>
      </p:sp>
      <p:sp>
        <p:nvSpPr>
          <p:cNvPr id="2051" name="Title 1"/>
          <p:cNvSpPr txBox="1">
            <a:spLocks/>
          </p:cNvSpPr>
          <p:nvPr/>
        </p:nvSpPr>
        <p:spPr bwMode="auto">
          <a:xfrm>
            <a:off x="3257140" y="542051"/>
            <a:ext cx="3623732" cy="430886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OCTOBER 2025</a:t>
            </a:r>
          </a:p>
        </p:txBody>
      </p:sp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0" y="857250"/>
            <a:ext cx="6858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1100" dirty="0">
                <a:solidFill>
                  <a:schemeClr val="tx2"/>
                </a:solidFill>
                <a:latin typeface="+mn-lt"/>
              </a:rPr>
              <a:t>The South African Revenue Service will be visiting the areas listed below to assist taxpayers with the submission of </a:t>
            </a:r>
            <a:r>
              <a:rPr lang="en-US" sz="1100" dirty="0">
                <a:solidFill>
                  <a:srgbClr val="1F497D"/>
                </a:solidFill>
                <a:latin typeface="+mn-lt"/>
              </a:rPr>
              <a:t>income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 tax returns, </a:t>
            </a:r>
            <a:r>
              <a:rPr lang="en-US" sz="1100" dirty="0" err="1">
                <a:solidFill>
                  <a:schemeClr val="tx2"/>
                </a:solidFill>
                <a:latin typeface="+mn-lt"/>
              </a:rPr>
              <a:t>eFiling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,/</a:t>
            </a:r>
            <a:r>
              <a:rPr lang="en-US" sz="1100" dirty="0" err="1">
                <a:solidFill>
                  <a:schemeClr val="tx2"/>
                </a:solidFill>
                <a:latin typeface="+mn-lt"/>
              </a:rPr>
              <a:t>Mobi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 APP  income tax registration and general enquiries on tax matters.</a:t>
            </a:r>
            <a:endParaRPr lang="en-US" sz="1100" dirty="0">
              <a:solidFill>
                <a:schemeClr val="tx2"/>
              </a:solidFill>
              <a:latin typeface="Arial" pitchFamily="34" charset="0"/>
            </a:endParaRPr>
          </a:p>
        </p:txBody>
      </p:sp>
      <p:pic>
        <p:nvPicPr>
          <p:cNvPr id="2053" name="Picture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74" y="8632393"/>
            <a:ext cx="6857998" cy="1676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itle 1"/>
          <p:cNvSpPr txBox="1">
            <a:spLocks/>
          </p:cNvSpPr>
          <p:nvPr/>
        </p:nvSpPr>
        <p:spPr bwMode="auto">
          <a:xfrm>
            <a:off x="0" y="542051"/>
            <a:ext cx="3257140" cy="402510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MTU 03 – EC (EL)</a:t>
            </a:r>
          </a:p>
        </p:txBody>
      </p:sp>
      <p:graphicFrame>
        <p:nvGraphicFramePr>
          <p:cNvPr id="15440" name="Group 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393802"/>
              </p:ext>
            </p:extLst>
          </p:nvPr>
        </p:nvGraphicFramePr>
        <p:xfrm>
          <a:off x="19461" y="930275"/>
          <a:ext cx="6857999" cy="7935134"/>
        </p:xfrm>
        <a:graphic>
          <a:graphicData uri="http://schemas.openxmlformats.org/drawingml/2006/table">
            <a:tbl>
              <a:tblPr/>
              <a:tblGrid>
                <a:gridCol w="22136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30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385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6541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AREA AND ADDRESS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Date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TIME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Contact Details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2737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Queenstown (Dept of Health)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1833 National Road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01-03 October 2025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08:00 -16:00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08:00 - 14:00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0724314873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NThyumre@sars.gov.za</a:t>
                      </a: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858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Steve Biko Centre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One </a:t>
                      </a:r>
                      <a:r>
                        <a:rPr kumimoji="0" lang="en-ZA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Zotshie</a:t>
                      </a: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 Street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Ginsberg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Qonce</a:t>
                      </a:r>
                      <a:endParaRPr kumimoji="0" lang="en-ZA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06-07 October 2025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 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0724314873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NThyumre@sars.gov.za</a:t>
                      </a: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2737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Queenstown (Dept of Health)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1833 National Road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08-10 October 2025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08:00– 16:00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08:00 - 14:00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0724314873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NThyumre@sars.gov.za</a:t>
                      </a: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5651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Steve Biko Centre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One </a:t>
                      </a:r>
                      <a:r>
                        <a:rPr kumimoji="0" lang="en-ZA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Zotshie</a:t>
                      </a: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 Street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Ginsberg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Qonce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13-14 October 2025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09:00 - 15:00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0724314873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NThyumre@sars.gov.za</a:t>
                      </a:r>
                      <a:r>
                        <a:rPr kumimoji="0" lang="fi-FI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</a:t>
                      </a:r>
                      <a:endParaRPr kumimoji="0" lang="fi-FI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57119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Queenstown (Dept of Health)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1833 National Road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15-17 October 2025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– 16:00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– 14:00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0724314873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NThyumre@sars.gov.za</a:t>
                      </a: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12068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Steve Biko Centre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One </a:t>
                      </a:r>
                      <a:r>
                        <a:rPr kumimoji="0" lang="en-ZA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Zotshie</a:t>
                      </a: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 Street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Ginsberg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Qonce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20 - 21 October 2025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0724314873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NThyumre@sars.gov.za</a:t>
                      </a:r>
                      <a:r>
                        <a:rPr kumimoji="0" lang="fi-FI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</a:t>
                      </a:r>
                      <a:endParaRPr kumimoji="0" lang="fi-FI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957119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Queenstown (Dept of Health)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1833 National Road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22-24 October 2025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– 16:00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– 14:00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0724314873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NThyumre@sars.gov.za</a:t>
                      </a:r>
                      <a:r>
                        <a:rPr kumimoji="0" lang="fi-FI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</a:t>
                      </a:r>
                      <a:endParaRPr kumimoji="0" lang="fi-FI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12068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Steve Biko Centre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One </a:t>
                      </a:r>
                      <a:r>
                        <a:rPr kumimoji="0" lang="en-ZA" sz="1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Zotshie</a:t>
                      </a:r>
                      <a:r>
                        <a:rPr kumimoji="0" lang="en-ZA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 Street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Ginsberg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Qonce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28 October 2025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0724314873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NThyumre@sars.gov.za</a:t>
                      </a: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8318299"/>
                  </a:ext>
                </a:extLst>
              </a:tr>
            </a:tbl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152400" y="8975724"/>
            <a:ext cx="1905000" cy="1066801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ZA" sz="7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Tax Services Offered: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Completion &amp; submission of tax returns on </a:t>
            </a:r>
            <a:r>
              <a:rPr lang="en-ZA" sz="700" dirty="0" err="1">
                <a:solidFill>
                  <a:srgbClr val="000000"/>
                </a:solidFill>
                <a:ea typeface="ＭＳ Ｐゴシック"/>
                <a:cs typeface="ＭＳ Ｐゴシック"/>
              </a:rPr>
              <a:t>efiling</a:t>
            </a: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 and </a:t>
            </a:r>
            <a:r>
              <a:rPr lang="en-ZA" sz="700" dirty="0" err="1">
                <a:solidFill>
                  <a:srgbClr val="000000"/>
                </a:solidFill>
                <a:ea typeface="ＭＳ Ｐゴシック"/>
                <a:cs typeface="ＭＳ Ｐゴシック"/>
              </a:rPr>
              <a:t>Mobi</a:t>
            </a: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 App</a:t>
            </a:r>
            <a:endParaRPr lang="en-ZA" sz="700" dirty="0"/>
          </a:p>
          <a:p>
            <a:pPr marL="85725" indent="-85725"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    statements of account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General queries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Banking detail changes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Changes to registered particulars</a:t>
            </a:r>
          </a:p>
        </p:txBody>
      </p:sp>
      <p:sp>
        <p:nvSpPr>
          <p:cNvPr id="9" name="Rounded Rectangle 10"/>
          <p:cNvSpPr/>
          <p:nvPr/>
        </p:nvSpPr>
        <p:spPr>
          <a:xfrm>
            <a:off x="2421467" y="8926792"/>
            <a:ext cx="2209800" cy="1066801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ZA" sz="9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Required:</a:t>
            </a:r>
          </a:p>
          <a:p>
            <a:pPr>
              <a:defRPr/>
            </a:pPr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Original ID, relevant material, bank statements, etc</a:t>
            </a:r>
          </a:p>
          <a:p>
            <a:pPr>
              <a:defRPr/>
            </a:pPr>
            <a:endParaRPr lang="en-ZA" sz="9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r>
              <a:rPr lang="en-ZA" sz="9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For more information contact</a:t>
            </a:r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:    </a:t>
            </a:r>
          </a:p>
          <a:p>
            <a:pPr lvl="0"/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Tel: 0800 00 7277</a:t>
            </a:r>
            <a:endParaRPr lang="en-GB" sz="900" dirty="0">
              <a:solidFill>
                <a:schemeClr val="tx1"/>
              </a:solidFill>
              <a:latin typeface="Calibri" pitchFamily="34" charset="0"/>
              <a:ea typeface="ＭＳ Ｐゴシック"/>
              <a:cs typeface="ＭＳ Ｐゴシック"/>
            </a:endParaRPr>
          </a:p>
          <a:p>
            <a:pPr lvl="0">
              <a:defRPr/>
            </a:pPr>
            <a:r>
              <a:rPr lang="en-US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Email: NThyumre@sars.gov.za</a:t>
            </a:r>
            <a:endParaRPr lang="en-GB" sz="900" dirty="0">
              <a:solidFill>
                <a:schemeClr val="tx1"/>
              </a:solidFill>
              <a:latin typeface="Calibri" pitchFamily="34" charset="0"/>
              <a:ea typeface="ＭＳ Ｐゴシック"/>
              <a:cs typeface="ＭＳ Ｐゴシック"/>
            </a:endParaRPr>
          </a:p>
          <a:p>
            <a:pPr>
              <a:defRPr/>
            </a:pPr>
            <a:endParaRPr lang="en-US" sz="9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endParaRPr lang="en-ZA" sz="1000" dirty="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970737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170DFC-474C-F8B5-2856-A27C009D80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318D0264-82D4-FAA8-D93D-E77A77C65B0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-4738"/>
            <a:ext cx="6858000" cy="538135"/>
          </a:xfrm>
          <a:solidFill>
            <a:srgbClr val="00345E"/>
          </a:solidFill>
        </p:spPr>
        <p:txBody>
          <a:bodyPr lIns="365760"/>
          <a:lstStyle/>
          <a:p>
            <a:pPr eaLnBrk="1" hangingPunct="1"/>
            <a:r>
              <a:rPr lang="en-US" sz="4000" b="1" dirty="0">
                <a:solidFill>
                  <a:schemeClr val="bg1"/>
                </a:solidFill>
                <a:ea typeface="ＭＳ Ｐゴシック"/>
              </a:rPr>
              <a:t>SARS MOBILE TAX UNIT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F1E9053E-129E-BC8E-410E-27D44314FFD3}"/>
              </a:ext>
            </a:extLst>
          </p:cNvPr>
          <p:cNvSpPr txBox="1">
            <a:spLocks/>
          </p:cNvSpPr>
          <p:nvPr/>
        </p:nvSpPr>
        <p:spPr bwMode="auto">
          <a:xfrm>
            <a:off x="3723238" y="533400"/>
            <a:ext cx="3134762" cy="304800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November 2025</a:t>
            </a:r>
          </a:p>
        </p:txBody>
      </p:sp>
      <p:sp>
        <p:nvSpPr>
          <p:cNvPr id="2052" name="TextBox 5">
            <a:extLst>
              <a:ext uri="{FF2B5EF4-FFF2-40B4-BE49-F238E27FC236}">
                <a16:creationId xmlns:a16="http://schemas.microsoft.com/office/drawing/2014/main" id="{580A0CFE-1B29-D298-2590-DFB9524AD0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57250"/>
            <a:ext cx="6858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1100" dirty="0">
                <a:solidFill>
                  <a:schemeClr val="tx2"/>
                </a:solidFill>
                <a:latin typeface="+mn-lt"/>
              </a:rPr>
              <a:t>The South African Revenue Service will be visiting the areas listed below to assist taxpayers with the submission of </a:t>
            </a:r>
            <a:r>
              <a:rPr lang="en-US" sz="1100" dirty="0">
                <a:solidFill>
                  <a:srgbClr val="1F497D"/>
                </a:solidFill>
                <a:latin typeface="+mn-lt"/>
              </a:rPr>
              <a:t>income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 tax returns, </a:t>
            </a:r>
            <a:r>
              <a:rPr lang="en-US" sz="1100" dirty="0" err="1">
                <a:solidFill>
                  <a:schemeClr val="tx2"/>
                </a:solidFill>
                <a:latin typeface="+mn-lt"/>
              </a:rPr>
              <a:t>eFiling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,/</a:t>
            </a:r>
            <a:r>
              <a:rPr lang="en-US" sz="1100" dirty="0" err="1">
                <a:solidFill>
                  <a:schemeClr val="tx2"/>
                </a:solidFill>
                <a:latin typeface="+mn-lt"/>
              </a:rPr>
              <a:t>Mobi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 APP  income tax registration and general enquiries on tax matters.</a:t>
            </a:r>
            <a:endParaRPr lang="en-US" sz="1100" dirty="0">
              <a:solidFill>
                <a:schemeClr val="tx2"/>
              </a:solidFill>
              <a:latin typeface="Arial" pitchFamily="34" charset="0"/>
            </a:endParaRPr>
          </a:p>
        </p:txBody>
      </p:sp>
      <p:pic>
        <p:nvPicPr>
          <p:cNvPr id="2053" name="Picture 6">
            <a:extLst>
              <a:ext uri="{FF2B5EF4-FFF2-40B4-BE49-F238E27FC236}">
                <a16:creationId xmlns:a16="http://schemas.microsoft.com/office/drawing/2014/main" id="{4CC8FBCD-D240-A83E-2D86-69B098D051F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95" y="9344013"/>
            <a:ext cx="6858000" cy="1551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itle 1">
            <a:extLst>
              <a:ext uri="{FF2B5EF4-FFF2-40B4-BE49-F238E27FC236}">
                <a16:creationId xmlns:a16="http://schemas.microsoft.com/office/drawing/2014/main" id="{9E579B88-FB3B-4BB4-960E-3EBBAC36A4F3}"/>
              </a:ext>
            </a:extLst>
          </p:cNvPr>
          <p:cNvSpPr txBox="1">
            <a:spLocks/>
          </p:cNvSpPr>
          <p:nvPr/>
        </p:nvSpPr>
        <p:spPr bwMode="auto">
          <a:xfrm>
            <a:off x="10562" y="533400"/>
            <a:ext cx="3723238" cy="352425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MTU 03 – EC (EL)</a:t>
            </a:r>
          </a:p>
        </p:txBody>
      </p:sp>
      <p:graphicFrame>
        <p:nvGraphicFramePr>
          <p:cNvPr id="15440" name="Group 80">
            <a:extLst>
              <a:ext uri="{FF2B5EF4-FFF2-40B4-BE49-F238E27FC236}">
                <a16:creationId xmlns:a16="http://schemas.microsoft.com/office/drawing/2014/main" id="{C96427FA-BDF8-56C2-985A-7B70F0AFA5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6092127"/>
              </p:ext>
            </p:extLst>
          </p:nvPr>
        </p:nvGraphicFramePr>
        <p:xfrm>
          <a:off x="10562" y="838203"/>
          <a:ext cx="6847438" cy="8514277"/>
        </p:xfrm>
        <a:graphic>
          <a:graphicData uri="http://schemas.openxmlformats.org/drawingml/2006/table">
            <a:tbl>
              <a:tblPr/>
              <a:tblGrid>
                <a:gridCol w="2210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05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16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0277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AREA AND ADDRESS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Date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TIME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Contact Details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832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Queenstown (Dept of Health)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1833 National Road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30 -31 October 2025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08:00 -16:00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– 14:00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0724314873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NThyumre@sars.gov.za</a:t>
                      </a: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0749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Steve Biko Centre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One </a:t>
                      </a:r>
                      <a:r>
                        <a:rPr kumimoji="0" lang="en-ZA" sz="1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Zotshie</a:t>
                      </a:r>
                      <a:r>
                        <a:rPr kumimoji="0" lang="en-ZA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 Street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Ginsberg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Qonce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04 November 2025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09:00 -15:00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0724314873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NThyumre@sars.gov.za</a:t>
                      </a: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351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Queenstown (Dept of Health)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1833 National Road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06-07 November 2025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08:00 -16: 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– 14:00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0724314873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NThyumre@sars.gov.za</a:t>
                      </a: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0749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Steve Biko Centre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One </a:t>
                      </a:r>
                      <a:r>
                        <a:rPr kumimoji="0" lang="en-ZA" sz="1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Zotshie</a:t>
                      </a:r>
                      <a:r>
                        <a:rPr kumimoji="0" lang="en-ZA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 Street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Ginsberg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Qonce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13-14 November 2025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09:00 - 15:00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0724314873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NThyumre@sars.gov.za</a:t>
                      </a: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6351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Queenstown (Dept of Health)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1833 National Road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13 November 2025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08:00 - 16:00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– 14:00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0724314873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NThyumre@sars.gov.za</a:t>
                      </a: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10749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Steve Biko Centre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One </a:t>
                      </a:r>
                      <a:r>
                        <a:rPr kumimoji="0" lang="en-ZA" sz="1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Zotshie</a:t>
                      </a:r>
                      <a:r>
                        <a:rPr kumimoji="0" lang="en-ZA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 Street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Ginsberg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Qonce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18 November 2025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   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0724314873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NThyumre@sars.gov.za</a:t>
                      </a: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13869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Queenstown (Dept of Health)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1833 National Road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20-21 November 2025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08:00 - 16:00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– 14:00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0724314873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NThyumre@sars.gov.za</a:t>
                      </a: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99091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Steve Biko Centre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One </a:t>
                      </a:r>
                      <a:r>
                        <a:rPr kumimoji="0" lang="en-ZA" sz="1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Zotshie</a:t>
                      </a:r>
                      <a:r>
                        <a:rPr kumimoji="0" lang="en-ZA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 Street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Ginsberg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Qonce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25 November 2025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0724314873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NThyumre@sars.gov.za</a:t>
                      </a: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88071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Queenstown (Dept of Health)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1833 National Road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27-28 November 2025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– 16:00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– 14:00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0724314873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NThyumre@sars.gov.za</a:t>
                      </a: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8318299"/>
                  </a:ext>
                </a:extLst>
              </a:tr>
            </a:tbl>
          </a:graphicData>
        </a:graphic>
      </p:graphicFrame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3E5B580B-E08C-B240-A38C-FEB64A1B5316}"/>
              </a:ext>
            </a:extLst>
          </p:cNvPr>
          <p:cNvSpPr/>
          <p:nvPr/>
        </p:nvSpPr>
        <p:spPr>
          <a:xfrm>
            <a:off x="152400" y="9463983"/>
            <a:ext cx="1905000" cy="1198215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ZA" sz="7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Tax Services Offered: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Completion &amp; submission of tax returns on </a:t>
            </a:r>
            <a:r>
              <a:rPr lang="en-ZA" sz="700" dirty="0" err="1">
                <a:solidFill>
                  <a:srgbClr val="000000"/>
                </a:solidFill>
                <a:ea typeface="ＭＳ Ｐゴシック"/>
                <a:cs typeface="ＭＳ Ｐゴシック"/>
              </a:rPr>
              <a:t>efiling</a:t>
            </a: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 and </a:t>
            </a:r>
            <a:r>
              <a:rPr lang="en-ZA" sz="700" dirty="0" err="1">
                <a:solidFill>
                  <a:srgbClr val="000000"/>
                </a:solidFill>
                <a:ea typeface="ＭＳ Ｐゴシック"/>
                <a:cs typeface="ＭＳ Ｐゴシック"/>
              </a:rPr>
              <a:t>Mobi</a:t>
            </a: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 App</a:t>
            </a:r>
            <a:endParaRPr lang="en-ZA" sz="700" dirty="0"/>
          </a:p>
          <a:p>
            <a:pPr marL="85725" indent="-85725"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    statements of account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General queries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Banking detail changes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Changes to registered particulars</a:t>
            </a:r>
          </a:p>
        </p:txBody>
      </p:sp>
      <p:sp>
        <p:nvSpPr>
          <p:cNvPr id="9" name="Rounded Rectangle 10">
            <a:extLst>
              <a:ext uri="{FF2B5EF4-FFF2-40B4-BE49-F238E27FC236}">
                <a16:creationId xmlns:a16="http://schemas.microsoft.com/office/drawing/2014/main" id="{0BF144BC-FC22-29DE-3BAA-7C9EF2451DEC}"/>
              </a:ext>
            </a:extLst>
          </p:cNvPr>
          <p:cNvSpPr/>
          <p:nvPr/>
        </p:nvSpPr>
        <p:spPr>
          <a:xfrm>
            <a:off x="2248947" y="9463983"/>
            <a:ext cx="2209800" cy="1135859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ZA" sz="9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Required:</a:t>
            </a:r>
          </a:p>
          <a:p>
            <a:pPr>
              <a:defRPr/>
            </a:pPr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Original ID, relevant material, bank statements, etc</a:t>
            </a:r>
          </a:p>
          <a:p>
            <a:pPr>
              <a:defRPr/>
            </a:pPr>
            <a:endParaRPr lang="en-ZA" sz="9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r>
              <a:rPr lang="en-ZA" sz="9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For more information contact</a:t>
            </a:r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:    </a:t>
            </a:r>
          </a:p>
          <a:p>
            <a:pPr lvl="0"/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Tel: 0800 00 7277</a:t>
            </a:r>
            <a:endParaRPr lang="en-GB" sz="900" dirty="0">
              <a:solidFill>
                <a:schemeClr val="tx1"/>
              </a:solidFill>
              <a:latin typeface="Calibri" pitchFamily="34" charset="0"/>
              <a:ea typeface="ＭＳ Ｐゴシック"/>
              <a:cs typeface="ＭＳ Ｐゴシック"/>
            </a:endParaRPr>
          </a:p>
          <a:p>
            <a:pPr lvl="0">
              <a:defRPr/>
            </a:pPr>
            <a:r>
              <a:rPr lang="en-US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Email: NThyumre@sars.gov.za</a:t>
            </a:r>
            <a:endParaRPr lang="en-GB" sz="900" dirty="0">
              <a:solidFill>
                <a:schemeClr val="tx1"/>
              </a:solidFill>
              <a:latin typeface="Calibri" pitchFamily="34" charset="0"/>
              <a:ea typeface="ＭＳ Ｐゴシック"/>
              <a:cs typeface="ＭＳ Ｐゴシック"/>
            </a:endParaRPr>
          </a:p>
          <a:p>
            <a:pPr>
              <a:defRPr/>
            </a:pPr>
            <a:endParaRPr lang="en-US" sz="9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endParaRPr lang="en-ZA" sz="1000" dirty="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7446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aebf7208-def6-4b7f-a520-bd5f118b22f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4404EF20FB3C54B9898909D5E2D61EC" ma:contentTypeVersion="13" ma:contentTypeDescription="Create a new document." ma:contentTypeScope="" ma:versionID="04edb4d8e40a12be58b8adb8945e0a04">
  <xsd:schema xmlns:xsd="http://www.w3.org/2001/XMLSchema" xmlns:xs="http://www.w3.org/2001/XMLSchema" xmlns:p="http://schemas.microsoft.com/office/2006/metadata/properties" xmlns:ns3="aebf7208-def6-4b7f-a520-bd5f118b22fe" xmlns:ns4="a235b45a-b849-457d-b99e-3d761c30c431" targetNamespace="http://schemas.microsoft.com/office/2006/metadata/properties" ma:root="true" ma:fieldsID="a552aa54d504cdc6bbd6040c65e1b394" ns3:_="" ns4:_="">
    <xsd:import namespace="aebf7208-def6-4b7f-a520-bd5f118b22fe"/>
    <xsd:import namespace="a235b45a-b849-457d-b99e-3d761c30c43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bf7208-def6-4b7f-a520-bd5f118b22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35b45a-b849-457d-b99e-3d761c30c43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D9F88BF-9178-41C9-A3DA-5744935F7581}">
  <ds:schemaRefs>
    <ds:schemaRef ds:uri="aebf7208-def6-4b7f-a520-bd5f118b22fe"/>
    <ds:schemaRef ds:uri="http://schemas.microsoft.com/office/2006/documentManagement/types"/>
    <ds:schemaRef ds:uri="http://www.w3.org/XML/1998/namespace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a235b45a-b849-457d-b99e-3d761c30c431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FBDD970F-0015-4B84-A877-743AF9D0F2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ebf7208-def6-4b7f-a520-bd5f118b22fe"/>
    <ds:schemaRef ds:uri="a235b45a-b849-457d-b99e-3d761c30c4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D6AF012-A104-4B02-9A74-9FFE9BA4452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14519</TotalTime>
  <Words>655</Words>
  <Application>Microsoft Office PowerPoint</Application>
  <PresentationFormat>A4 Paper (210x297 mm)</PresentationFormat>
  <Paragraphs>174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ＭＳ Ｐゴシック</vt:lpstr>
      <vt:lpstr>Arial</vt:lpstr>
      <vt:lpstr>Calibri</vt:lpstr>
      <vt:lpstr>Office Theme</vt:lpstr>
      <vt:lpstr>SARS MOBILE TAX UNIT</vt:lpstr>
      <vt:lpstr>SARS MOBILE TAX UNIT</vt:lpstr>
    </vt:vector>
  </TitlesOfParts>
  <Company>SARS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TAX WORKSHOPS</dc:title>
  <dc:creator>Riyaad Ebrahim</dc:creator>
  <cp:lastModifiedBy>Nolundi Tyumre</cp:lastModifiedBy>
  <cp:revision>583</cp:revision>
  <cp:lastPrinted>2025-03-17T11:35:48Z</cp:lastPrinted>
  <dcterms:created xsi:type="dcterms:W3CDTF">2011-02-03T13:22:32Z</dcterms:created>
  <dcterms:modified xsi:type="dcterms:W3CDTF">2025-10-01T12:24:14Z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0x010100A4404EF20FB3C54B9898909D5E2D61EC</vt:lpwstr>
  </property>
</Properties>
</file>