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8" r:id="rId2"/>
    <p:sldId id="279" r:id="rId3"/>
    <p:sldId id="280" r:id="rId4"/>
    <p:sldId id="281" r:id="rId5"/>
  </p:sldIdLst>
  <p:sldSz cx="6858000" cy="9906000" type="A4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5E"/>
    <a:srgbClr val="005395"/>
    <a:srgbClr val="B9CDE5"/>
    <a:srgbClr val="1F497D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88921" autoAdjust="0"/>
  </p:normalViewPr>
  <p:slideViewPr>
    <p:cSldViewPr snapToObjects="1">
      <p:cViewPr>
        <p:scale>
          <a:sx n="84" d="100"/>
          <a:sy n="84" d="100"/>
        </p:scale>
        <p:origin x="178" y="-1963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596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6/26/2024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596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596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6/26/2024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796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9" y="4721465"/>
            <a:ext cx="5444815" cy="447246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596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13312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45386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60604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83173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6/26/2024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29200" y="533400"/>
            <a:ext cx="1828800" cy="276225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JULY 2024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229600"/>
            <a:ext cx="6848475" cy="167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0" y="581025"/>
            <a:ext cx="24384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03 – EC (EL)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957717"/>
              </p:ext>
            </p:extLst>
          </p:nvPr>
        </p:nvGraphicFramePr>
        <p:xfrm>
          <a:off x="0" y="1386623"/>
          <a:ext cx="6848474" cy="7019927"/>
        </p:xfrm>
        <a:graphic>
          <a:graphicData uri="http://schemas.openxmlformats.org/drawingml/2006/table">
            <a:tbl>
              <a:tblPr/>
              <a:tblGrid>
                <a:gridCol w="2204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30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6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939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01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Monday 22 July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23 July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688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Wednesday 24 July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25 July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26 July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201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Monday 29 July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30 July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688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Wednesday 31 July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01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02 August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6601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673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i-FI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49599" y="8791372"/>
            <a:ext cx="1905000" cy="108272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and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133600" y="8806598"/>
            <a:ext cx="2209800" cy="105227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043 711 2331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rismail1@sars.gov.za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79815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29200" y="533400"/>
            <a:ext cx="1828800" cy="276225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AUGUST 2024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07" y="8853728"/>
            <a:ext cx="6848475" cy="1052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0" y="581025"/>
            <a:ext cx="24384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03 – EC (EL)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34352"/>
              </p:ext>
            </p:extLst>
          </p:nvPr>
        </p:nvGraphicFramePr>
        <p:xfrm>
          <a:off x="0" y="1386623"/>
          <a:ext cx="6848474" cy="5256663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72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939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38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Wednesday 31 July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01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02 August 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Monday 05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06 August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Wednesday 07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08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09 August – Woman’s Day - closed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08:00- 14:00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76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Monday 12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13 August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Wednesday 14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15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16 August 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112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Monday 19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20 August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49599" y="8791372"/>
            <a:ext cx="1905000" cy="108272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and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133600" y="8806598"/>
            <a:ext cx="2209800" cy="105227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043 711 2331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rismail1@sars.gov.za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B2056E7-2A3C-9674-08CD-FA4BD0D84D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49845"/>
              </p:ext>
            </p:extLst>
          </p:nvPr>
        </p:nvGraphicFramePr>
        <p:xfrm>
          <a:off x="14008" y="6527198"/>
          <a:ext cx="6848474" cy="807508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154969764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335438235"/>
                    </a:ext>
                  </a:extLst>
                </a:gridCol>
                <a:gridCol w="1057274">
                  <a:extLst>
                    <a:ext uri="{9D8B030D-6E8A-4147-A177-3AD203B41FA5}">
                      <a16:colId xmlns:a16="http://schemas.microsoft.com/office/drawing/2014/main" val="3666523527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048620190"/>
                    </a:ext>
                  </a:extLst>
                </a:gridCol>
              </a:tblGrid>
              <a:tr h="80750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Wednesday 21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22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23 August 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15817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E1A9E0-3441-BEAF-38D8-61B978C3D0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288256"/>
              </p:ext>
            </p:extLst>
          </p:nvPr>
        </p:nvGraphicFramePr>
        <p:xfrm>
          <a:off x="14008" y="7255894"/>
          <a:ext cx="6848474" cy="1600194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404585879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74648372"/>
                    </a:ext>
                  </a:extLst>
                </a:gridCol>
                <a:gridCol w="1057274">
                  <a:extLst>
                    <a:ext uri="{9D8B030D-6E8A-4147-A177-3AD203B41FA5}">
                      <a16:colId xmlns:a16="http://schemas.microsoft.com/office/drawing/2014/main" val="426177399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610245865"/>
                    </a:ext>
                  </a:extLst>
                </a:gridCol>
              </a:tblGrid>
              <a:tr h="74676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Monday 26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27 August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08704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Wednesday 28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29 August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30 August 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81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49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4724400" y="533400"/>
            <a:ext cx="2133600" cy="352425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SEPTEMBER 2024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229600"/>
            <a:ext cx="6848475" cy="167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0" y="581025"/>
            <a:ext cx="24384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03 – EC (EL)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672739"/>
              </p:ext>
            </p:extLst>
          </p:nvPr>
        </p:nvGraphicFramePr>
        <p:xfrm>
          <a:off x="0" y="1386623"/>
          <a:ext cx="6848474" cy="5471371"/>
        </p:xfrm>
        <a:graphic>
          <a:graphicData uri="http://schemas.openxmlformats.org/drawingml/2006/table">
            <a:tbl>
              <a:tblPr/>
              <a:tblGrid>
                <a:gridCol w="2204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0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6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939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58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03 September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382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05 September J2024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06 September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3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10 September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688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12 September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13 September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572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17 September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673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19 September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20 September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49599" y="8791372"/>
            <a:ext cx="1905000" cy="108272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and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133600" y="8806598"/>
            <a:ext cx="2209800" cy="105227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043 711 2331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rismail1@sars.gov.za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B01E94-BEE5-98F9-CECE-68D025A81457}"/>
              </a:ext>
            </a:extLst>
          </p:cNvPr>
          <p:cNvSpPr txBox="1"/>
          <p:nvPr/>
        </p:nvSpPr>
        <p:spPr>
          <a:xfrm>
            <a:off x="0" y="7290196"/>
            <a:ext cx="6848473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ZA" sz="2000" dirty="0"/>
              <a:t>NO interventions scheduled for 23 – 30 September 2024</a:t>
            </a:r>
          </a:p>
        </p:txBody>
      </p:sp>
    </p:spTree>
    <p:extLst>
      <p:ext uri="{BB962C8B-B14F-4D97-AF65-F5344CB8AC3E}">
        <p14:creationId xmlns:p14="http://schemas.microsoft.com/office/powerpoint/2010/main" val="3567202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5029200" y="533400"/>
            <a:ext cx="1828800" cy="276225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OCTOBER 2024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eFiling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,/</a:t>
            </a:r>
            <a:r>
              <a:rPr lang="en-US" sz="1100" dirty="0" err="1">
                <a:solidFill>
                  <a:schemeClr val="tx2"/>
                </a:solidFill>
                <a:latin typeface="+mn-lt"/>
              </a:rPr>
              <a:t>Mobi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APP 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444" y="8771509"/>
            <a:ext cx="6848475" cy="113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0" y="581025"/>
            <a:ext cx="24384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03 – EC (EL)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34365"/>
              </p:ext>
            </p:extLst>
          </p:nvPr>
        </p:nvGraphicFramePr>
        <p:xfrm>
          <a:off x="0" y="1386623"/>
          <a:ext cx="6848474" cy="4485031"/>
        </p:xfrm>
        <a:graphic>
          <a:graphicData uri="http://schemas.openxmlformats.org/drawingml/2006/table">
            <a:tbl>
              <a:tblPr/>
              <a:tblGrid>
                <a:gridCol w="2204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4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06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939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58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01 October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03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04 October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Monday 07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08 October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Wednesday 09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10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11 October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Monday 14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15 October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673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Wednesday 16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17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18 October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149599" y="8791372"/>
            <a:ext cx="1905000" cy="1082725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7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Tax Services Offered: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Completion &amp; submission of tax returns on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efiling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and </a:t>
            </a:r>
            <a:r>
              <a:rPr lang="en-ZA" sz="700" dirty="0" err="1">
                <a:solidFill>
                  <a:srgbClr val="000000"/>
                </a:solidFill>
                <a:ea typeface="ＭＳ Ｐゴシック"/>
                <a:cs typeface="ＭＳ Ｐゴシック"/>
              </a:rPr>
              <a:t>Mobi</a:t>
            </a: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App</a:t>
            </a:r>
            <a:endParaRPr lang="en-ZA" sz="700" dirty="0"/>
          </a:p>
          <a:p>
            <a:pPr marL="85725" indent="-85725"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    statements of account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General queries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Banking detail changes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n-ZA" sz="700" dirty="0">
                <a:solidFill>
                  <a:srgbClr val="000000"/>
                </a:solidFill>
                <a:ea typeface="ＭＳ Ｐゴシック"/>
                <a:cs typeface="ＭＳ Ｐゴシック"/>
              </a:rPr>
              <a:t>Changes to registered particulars</a:t>
            </a:r>
          </a:p>
        </p:txBody>
      </p:sp>
      <p:sp>
        <p:nvSpPr>
          <p:cNvPr id="9" name="Rounded Rectangle 10"/>
          <p:cNvSpPr/>
          <p:nvPr/>
        </p:nvSpPr>
        <p:spPr>
          <a:xfrm>
            <a:off x="2133600" y="8806598"/>
            <a:ext cx="2209800" cy="1052273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Original ID, relevant material, bank statements, etc</a:t>
            </a: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900" b="1" dirty="0">
                <a:solidFill>
                  <a:srgbClr val="000000"/>
                </a:solidFill>
                <a:ea typeface="ＭＳ Ｐゴシック"/>
                <a:cs typeface="ＭＳ Ｐゴシック"/>
              </a:rPr>
              <a:t>For more information contact</a:t>
            </a:r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:    </a:t>
            </a:r>
          </a:p>
          <a:p>
            <a:pPr lvl="0"/>
            <a:r>
              <a:rPr lang="en-ZA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Tel: 043 711 2331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 lvl="0">
              <a:defRPr/>
            </a:pPr>
            <a:r>
              <a:rPr lang="en-US" sz="900" dirty="0">
                <a:solidFill>
                  <a:srgbClr val="000000"/>
                </a:solidFill>
                <a:ea typeface="ＭＳ Ｐゴシック"/>
                <a:cs typeface="ＭＳ Ｐゴシック"/>
              </a:rPr>
              <a:t>Email: rismail1@sars.gov.za</a:t>
            </a:r>
            <a:endParaRPr lang="en-GB" sz="900" dirty="0">
              <a:solidFill>
                <a:schemeClr val="tx1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pPr>
              <a:defRPr/>
            </a:pPr>
            <a:endParaRPr lang="en-US" sz="9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10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49D1278-4657-B9D7-F2F3-2FDC4E22C6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55484"/>
              </p:ext>
            </p:extLst>
          </p:nvPr>
        </p:nvGraphicFramePr>
        <p:xfrm>
          <a:off x="9526" y="5871654"/>
          <a:ext cx="6848474" cy="2899854"/>
        </p:xfrm>
        <a:graphic>
          <a:graphicData uri="http://schemas.openxmlformats.org/drawingml/2006/table">
            <a:tbl>
              <a:tblPr/>
              <a:tblGrid>
                <a:gridCol w="2204108">
                  <a:extLst>
                    <a:ext uri="{9D8B030D-6E8A-4147-A177-3AD203B41FA5}">
                      <a16:colId xmlns:a16="http://schemas.microsoft.com/office/drawing/2014/main" val="22957166"/>
                    </a:ext>
                  </a:extLst>
                </a:gridCol>
                <a:gridCol w="1834492">
                  <a:extLst>
                    <a:ext uri="{9D8B030D-6E8A-4147-A177-3AD203B41FA5}">
                      <a16:colId xmlns:a16="http://schemas.microsoft.com/office/drawing/2014/main" val="84608622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042039782"/>
                    </a:ext>
                  </a:extLst>
                </a:gridCol>
                <a:gridCol w="1590674">
                  <a:extLst>
                    <a:ext uri="{9D8B030D-6E8A-4147-A177-3AD203B41FA5}">
                      <a16:colId xmlns:a16="http://schemas.microsoft.com/office/drawing/2014/main" val="1705447498"/>
                    </a:ext>
                  </a:extLst>
                </a:gridCol>
              </a:tblGrid>
              <a:tr h="56388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Monday 21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22 October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41340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Wednesday 23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24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25 October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00265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Zotshie</a:t>
                      </a: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Ginsberg, </a:t>
                      </a:r>
                      <a:r>
                        <a:rPr kumimoji="0" lang="en-ZA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Monday 28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Tuesday 29 October 2024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0223"/>
                  </a:ext>
                </a:extLst>
              </a:tr>
              <a:tr h="79673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Health)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Wednesday 30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Thursday 31 October 2024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Friday  01 November 2024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08:00- 16:00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08:00 – 14:00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0824627975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rismail1@sars.gov.za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423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024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14109</TotalTime>
  <Words>1405</Words>
  <Application>Microsoft Office PowerPoint</Application>
  <PresentationFormat>A4 Paper (210x297 mm)</PresentationFormat>
  <Paragraphs>384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Office Theme</vt:lpstr>
      <vt:lpstr>SARS MOBILE TAX UNIT</vt:lpstr>
      <vt:lpstr>SARS MOBILE TAX UNIT</vt:lpstr>
      <vt:lpstr>SARS MOBILE TAX UNIT</vt:lpstr>
      <vt:lpstr>SARS MOBILE TAX UNIT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Rashid Ismail</cp:lastModifiedBy>
  <cp:revision>551</cp:revision>
  <cp:lastPrinted>2014-07-29T06:37:07Z</cp:lastPrinted>
  <dcterms:created xsi:type="dcterms:W3CDTF">2011-02-03T13:22:32Z</dcterms:created>
  <dcterms:modified xsi:type="dcterms:W3CDTF">2024-06-26T13:27:16Z</dcterms:modified>
</cp:coreProperties>
</file>