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1" r:id="rId2"/>
  </p:sldIdLst>
  <p:sldSz cx="6858000" cy="9906000" type="A4"/>
  <p:notesSz cx="6669088" cy="98679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005395"/>
    <a:srgbClr val="00345E"/>
    <a:srgbClr val="B9CDE5"/>
    <a:srgbClr val="BCC2CC"/>
    <a:srgbClr val="E9EDF4"/>
    <a:srgbClr val="E8EEF8"/>
    <a:srgbClr val="EDF2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4" autoAdjust="0"/>
    <p:restoredTop sz="86449" autoAdjust="0"/>
  </p:normalViewPr>
  <p:slideViewPr>
    <p:cSldViewPr snapToObjects="1">
      <p:cViewPr varScale="1">
        <p:scale>
          <a:sx n="43" d="100"/>
          <a:sy n="43" d="100"/>
        </p:scale>
        <p:origin x="2124" y="66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1"/>
            <a:ext cx="2889250" cy="492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531" tIns="45266" rIns="90531" bIns="45266" numCol="1" anchor="t" anchorCtr="0" compatLnSpc="1">
            <a:prstTxWarp prst="textNoShape">
              <a:avLst/>
            </a:prstTxWarp>
          </a:bodyPr>
          <a:lstStyle>
            <a:lvl1pPr defTabSz="45192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778251" y="1"/>
            <a:ext cx="2889250" cy="492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531" tIns="45266" rIns="90531" bIns="45266" numCol="1" anchor="t" anchorCtr="0" compatLnSpc="1">
            <a:prstTxWarp prst="textNoShape">
              <a:avLst/>
            </a:prstTxWarp>
          </a:bodyPr>
          <a:lstStyle>
            <a:lvl1pPr algn="r" defTabSz="451920">
              <a:defRPr sz="1200">
                <a:latin typeface="Arial" charset="0"/>
              </a:defRPr>
            </a:lvl1pPr>
          </a:lstStyle>
          <a:p>
            <a:pPr>
              <a:defRPr/>
            </a:pPr>
            <a:fld id="{BCD51722-60F6-4ABF-AAFA-E569D6CF1E48}" type="datetimeFigureOut">
              <a:rPr lang="en-US"/>
              <a:pPr>
                <a:defRPr/>
              </a:pPr>
              <a:t>8/23/2022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1" y="9373474"/>
            <a:ext cx="2889250" cy="492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531" tIns="45266" rIns="90531" bIns="45266" numCol="1" anchor="b" anchorCtr="0" compatLnSpc="1">
            <a:prstTxWarp prst="textNoShape">
              <a:avLst/>
            </a:prstTxWarp>
          </a:bodyPr>
          <a:lstStyle>
            <a:lvl1pPr defTabSz="45192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778251" y="9373474"/>
            <a:ext cx="2889250" cy="492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531" tIns="45266" rIns="90531" bIns="45266" numCol="1" anchor="b" anchorCtr="0" compatLnSpc="1">
            <a:prstTxWarp prst="textNoShape">
              <a:avLst/>
            </a:prstTxWarp>
          </a:bodyPr>
          <a:lstStyle>
            <a:lvl1pPr algn="r" defTabSz="451920">
              <a:defRPr sz="1200">
                <a:latin typeface="Arial" charset="0"/>
              </a:defRPr>
            </a:lvl1pPr>
          </a:lstStyle>
          <a:p>
            <a:pPr>
              <a:defRPr/>
            </a:pPr>
            <a:fld id="{9101665A-42EC-4B81-812E-9926F88D8281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9247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89250" cy="492841"/>
          </a:xfrm>
          <a:prstGeom prst="rect">
            <a:avLst/>
          </a:prstGeom>
        </p:spPr>
        <p:txBody>
          <a:bodyPr vert="horz" lIns="91336" tIns="45668" rIns="91336" bIns="45668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251" y="1"/>
            <a:ext cx="2889250" cy="492841"/>
          </a:xfrm>
          <a:prstGeom prst="rect">
            <a:avLst/>
          </a:prstGeom>
        </p:spPr>
        <p:txBody>
          <a:bodyPr vert="horz" lIns="91336" tIns="45668" rIns="91336" bIns="45668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6F57351-A00E-415B-AEC4-2894AB4A5591}" type="datetimeFigureOut">
              <a:rPr lang="en-US"/>
              <a:pPr>
                <a:defRPr/>
              </a:pPr>
              <a:t>8/23/2022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54225" y="741363"/>
            <a:ext cx="2560638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36" tIns="45668" rIns="91336" bIns="45668" rtlCol="0" anchor="ctr"/>
          <a:lstStyle/>
          <a:p>
            <a:pPr lvl="0"/>
            <a:endParaRPr lang="en-ZA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687530"/>
            <a:ext cx="5335588" cy="4440317"/>
          </a:xfrm>
          <a:prstGeom prst="rect">
            <a:avLst/>
          </a:prstGeom>
        </p:spPr>
        <p:txBody>
          <a:bodyPr vert="horz" lIns="91336" tIns="45668" rIns="91336" bIns="45668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Z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3474"/>
            <a:ext cx="2889250" cy="492840"/>
          </a:xfrm>
          <a:prstGeom prst="rect">
            <a:avLst/>
          </a:prstGeom>
        </p:spPr>
        <p:txBody>
          <a:bodyPr vert="horz" lIns="91336" tIns="45668" rIns="91336" bIns="45668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251" y="9373474"/>
            <a:ext cx="2889250" cy="492840"/>
          </a:xfrm>
          <a:prstGeom prst="rect">
            <a:avLst/>
          </a:prstGeom>
        </p:spPr>
        <p:txBody>
          <a:bodyPr vert="horz" lIns="91336" tIns="45668" rIns="91336" bIns="45668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D64F5FB-0962-4A62-96E2-BE89D567B515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01318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ZA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5D0D95-621D-4C3F-B790-7192DD515E0D}" type="slidenum">
              <a:rPr lang="en-ZA" smtClean="0"/>
              <a:pPr/>
              <a:t>1</a:t>
            </a:fld>
            <a:endParaRPr lang="en-ZA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0A24C-E48A-42DB-99B6-684F5EFC509C}" type="datetime1">
              <a:rPr lang="en-US"/>
              <a:pPr>
                <a:defRPr/>
              </a:pPr>
              <a:t>8/23/2022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4580C-10A9-4EE2-93AF-74E98C7449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96D98-5D83-4C8F-B5FE-10B51D94AAB3}" type="datetime1">
              <a:rPr lang="en-US"/>
              <a:pPr>
                <a:defRPr/>
              </a:pPr>
              <a:t>8/23/2022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04D06-648B-47A1-8EA5-70075C74B2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11559-A91E-487E-90A8-3037C77A805D}" type="datetime1">
              <a:rPr lang="en-US"/>
              <a:pPr>
                <a:defRPr/>
              </a:pPr>
              <a:t>8/23/2022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A5C3C-E4D3-4590-9806-C32019202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E9773-93C0-4073-9109-7470D40D92A1}" type="datetime1">
              <a:rPr lang="en-US"/>
              <a:pPr>
                <a:defRPr/>
              </a:pPr>
              <a:t>8/23/2022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4FA96-A325-41CD-9FF3-952CB7E5B3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CB3D4-0E8A-4A6C-AC04-580F5098BDC6}" type="datetime1">
              <a:rPr lang="en-US"/>
              <a:pPr>
                <a:defRPr/>
              </a:pPr>
              <a:t>8/23/2022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C9B48-A0D1-4F5D-B89B-6FCEFC6431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BB480-8492-4472-9EBB-2D15B20ED482}" type="datetime1">
              <a:rPr lang="en-US"/>
              <a:pPr>
                <a:defRPr/>
              </a:pPr>
              <a:t>8/23/2022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B81E1-F2F5-4625-890B-5B044ECFFC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2C5C9-B535-415C-98B9-50637D07A401}" type="datetime1">
              <a:rPr lang="en-US"/>
              <a:pPr>
                <a:defRPr/>
              </a:pPr>
              <a:t>8/23/2022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0B0E3-D6F3-4C63-B8DF-1668506D15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362C8-A6B4-45E8-9BC4-DE2A40C3E71A}" type="datetime1">
              <a:rPr lang="en-US"/>
              <a:pPr>
                <a:defRPr/>
              </a:pPr>
              <a:t>8/23/2022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5F727-44A0-4153-B245-6762B1036F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95042-6C01-4DB7-B391-FB497F81FD9C}" type="datetime1">
              <a:rPr lang="en-US"/>
              <a:pPr>
                <a:defRPr/>
              </a:pPr>
              <a:t>8/23/2022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901A-76CC-4F1A-B582-2E017F804C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D9876-EF90-4BCA-9FB5-45B8C6DF876C}" type="datetime1">
              <a:rPr lang="en-US"/>
              <a:pPr>
                <a:defRPr/>
              </a:pPr>
              <a:t>8/23/2022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7B57F-45E9-4B4E-A93D-F4301E1DA5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C0403-47FA-41D3-A5C4-1A5518B11102}" type="datetime1">
              <a:rPr lang="en-US"/>
              <a:pPr>
                <a:defRPr/>
              </a:pPr>
              <a:t>8/23/2022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4BD5C-A31F-4022-8468-2F9A2E0B70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-65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CD15193E-EE6A-41DC-87D9-2E5F9C82693A}" type="datetime1">
              <a:rPr lang="en-US"/>
              <a:pPr>
                <a:defRPr/>
              </a:pPr>
              <a:t>8/23/2022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-65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65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0D4547EF-B13C-49FD-8617-25273CEA01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65" charset="-128"/>
          <a:cs typeface="ＭＳ Ｐゴシック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6858000" cy="533400"/>
          </a:xfrm>
          <a:solidFill>
            <a:srgbClr val="00345E"/>
          </a:solidFill>
        </p:spPr>
        <p:txBody>
          <a:bodyPr lIns="365760"/>
          <a:lstStyle/>
          <a:p>
            <a:pPr eaLnBrk="1" hangingPunct="1"/>
            <a:r>
              <a:rPr lang="en-US" sz="4000" b="1" dirty="0">
                <a:solidFill>
                  <a:schemeClr val="bg1"/>
                </a:solidFill>
                <a:ea typeface="ＭＳ Ｐゴシック"/>
              </a:rPr>
              <a:t>SARS MOBILE TAX UNIT</a:t>
            </a:r>
          </a:p>
        </p:txBody>
      </p:sp>
      <p:sp>
        <p:nvSpPr>
          <p:cNvPr id="2051" name="Title 1"/>
          <p:cNvSpPr txBox="1">
            <a:spLocks/>
          </p:cNvSpPr>
          <p:nvPr/>
        </p:nvSpPr>
        <p:spPr bwMode="auto">
          <a:xfrm>
            <a:off x="5029200" y="533400"/>
            <a:ext cx="1828800" cy="304800"/>
          </a:xfrm>
          <a:prstGeom prst="rect">
            <a:avLst/>
          </a:prstGeom>
          <a:solidFill>
            <a:srgbClr val="005395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 August 2022</a:t>
            </a:r>
          </a:p>
        </p:txBody>
      </p:sp>
      <p:sp>
        <p:nvSpPr>
          <p:cNvPr id="2052" name="TextBox 5"/>
          <p:cNvSpPr txBox="1">
            <a:spLocks noChangeArrowheads="1"/>
          </p:cNvSpPr>
          <p:nvPr/>
        </p:nvSpPr>
        <p:spPr bwMode="auto">
          <a:xfrm>
            <a:off x="0" y="857250"/>
            <a:ext cx="6858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1600" dirty="0">
                <a:solidFill>
                  <a:schemeClr val="tx2"/>
                </a:solidFill>
                <a:latin typeface="+mn-lt"/>
              </a:rPr>
              <a:t>The South African Revenue Service will be visiting the areas listed below to assist taxpayers with the submission of </a:t>
            </a:r>
            <a:r>
              <a:rPr lang="en-US" sz="1600" dirty="0">
                <a:solidFill>
                  <a:srgbClr val="1F497D"/>
                </a:solidFill>
                <a:latin typeface="+mn-lt"/>
              </a:rPr>
              <a:t>income</a:t>
            </a:r>
            <a:r>
              <a:rPr lang="en-US" sz="1600" dirty="0">
                <a:solidFill>
                  <a:schemeClr val="tx2"/>
                </a:solidFill>
                <a:latin typeface="+mn-lt"/>
              </a:rPr>
              <a:t> tax returns, eFiling, income tax registration and general enquiries on tax matters.</a:t>
            </a:r>
            <a:endParaRPr lang="en-US" sz="1600" dirty="0">
              <a:solidFill>
                <a:schemeClr val="tx2"/>
              </a:solidFill>
              <a:latin typeface="Arial" pitchFamily="34" charset="0"/>
            </a:endParaRPr>
          </a:p>
        </p:txBody>
      </p:sp>
      <p:pic>
        <p:nvPicPr>
          <p:cNvPr id="2053" name="Picture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52161" y="8854155"/>
            <a:ext cx="6848475" cy="975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Title 1"/>
          <p:cNvSpPr txBox="1">
            <a:spLocks/>
          </p:cNvSpPr>
          <p:nvPr/>
        </p:nvSpPr>
        <p:spPr bwMode="auto">
          <a:xfrm>
            <a:off x="7255" y="464433"/>
            <a:ext cx="2438400" cy="430887"/>
          </a:xfrm>
          <a:prstGeom prst="rect">
            <a:avLst/>
          </a:prstGeom>
          <a:solidFill>
            <a:srgbClr val="005395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MTU 5 AND 19 - </a:t>
            </a:r>
            <a:r>
              <a:rPr lang="en-US" sz="1400" b="1" dirty="0">
                <a:solidFill>
                  <a:schemeClr val="bg1"/>
                </a:solidFill>
                <a:latin typeface="Calibri" pitchFamily="34" charset="0"/>
              </a:rPr>
              <a:t>LIMPOPO</a:t>
            </a:r>
          </a:p>
        </p:txBody>
      </p:sp>
      <p:graphicFrame>
        <p:nvGraphicFramePr>
          <p:cNvPr id="15440" name="Group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9912591"/>
              </p:ext>
            </p:extLst>
          </p:nvPr>
        </p:nvGraphicFramePr>
        <p:xfrm>
          <a:off x="61686" y="1707298"/>
          <a:ext cx="6796314" cy="8582144"/>
        </p:xfrm>
        <a:graphic>
          <a:graphicData uri="http://schemas.openxmlformats.org/drawingml/2006/table">
            <a:tbl>
              <a:tblPr/>
              <a:tblGrid>
                <a:gridCol w="23257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1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96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395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826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AREA AND 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Date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TIME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Contact Details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9371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Lephalale Municipality</a:t>
                      </a:r>
                      <a:endParaRPr kumimoji="0" lang="en-ZA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ＭＳ Ｐゴシック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25 August 2022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09:00-15:00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0800007277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SMS 47277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9316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Lephalale Municipality</a:t>
                      </a:r>
                      <a:endParaRPr lang="en-ZA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26 August 2022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09:00-15:00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0800007277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SMS 47277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1767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Lephalale Mall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27 August 2022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09:00-13:00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0800007277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SMS 47277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9277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Bela Bela Municipality</a:t>
                      </a:r>
                      <a:endParaRPr lang="en-ZA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29 August 2022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09:00-15:00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0800007277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SMS 47277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/>
                        <a:cs typeface="Arial" panose="020B0604020202020204" pitchFamily="34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42987">
                <a:tc>
                  <a:txBody>
                    <a:bodyPr/>
                    <a:lstStyle/>
                    <a:p>
                      <a:r>
                        <a:rPr lang="en-US" sz="16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Bela Bela Municipality</a:t>
                      </a:r>
                      <a:endParaRPr lang="en-ZA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30 August 2022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09:00-15:00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0800007277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SMS 47277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246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Bela </a:t>
                      </a:r>
                      <a:r>
                        <a:rPr kumimoji="0" lang="en-US" sz="16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Bela</a:t>
                      </a: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 Mall</a:t>
                      </a:r>
                      <a:endParaRPr kumimoji="0" lang="en-ZA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ＭＳ Ｐゴシック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31 AUGUST 2022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09:00-15:00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0800007277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Sms 47277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3252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Modimolle Municipality</a:t>
                      </a:r>
                      <a:endParaRPr kumimoji="0" lang="en-ZA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ＭＳ Ｐゴシック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01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September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 2022</a:t>
                      </a:r>
                      <a:endParaRPr kumimoji="0" lang="en-ZA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09:00-15:00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0800007277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SMS  47277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93252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Modimolle Mall</a:t>
                      </a:r>
                      <a:endParaRPr kumimoji="0" lang="en-ZA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ＭＳ Ｐゴシック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02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September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 2022</a:t>
                      </a:r>
                      <a:endParaRPr kumimoji="0" lang="en-ZA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09:00-13:00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0800007277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SMS 47277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43042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ＭＳ Ｐゴシック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ZA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/>
                        <a:cs typeface="Arial" panose="020B0604020202020204" pitchFamily="34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/>
                        <a:cs typeface="Arial" panose="020B0604020202020204" pitchFamily="34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3715">
                <a:tc>
                  <a:txBody>
                    <a:bodyPr/>
                    <a:lstStyle/>
                    <a:p>
                      <a:pPr fontAlgn="t"/>
                      <a:endParaRPr kumimoji="0" lang="en-ZA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ZA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71561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13905</TotalTime>
  <Words>131</Words>
  <Application>Microsoft Office PowerPoint</Application>
  <PresentationFormat>A4 Paper (210x297 mm)</PresentationFormat>
  <Paragraphs>49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SARS MOBILE TAX UNIT</vt:lpstr>
    </vt:vector>
  </TitlesOfParts>
  <Company>SARS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TAX WORKSHOPS</dc:title>
  <dc:creator>Riyaad Ebrahim</dc:creator>
  <cp:lastModifiedBy>Daphne Chuene</cp:lastModifiedBy>
  <cp:revision>531</cp:revision>
  <cp:lastPrinted>2019-03-04T12:10:38Z</cp:lastPrinted>
  <dcterms:created xsi:type="dcterms:W3CDTF">2011-02-03T13:22:32Z</dcterms:created>
  <dcterms:modified xsi:type="dcterms:W3CDTF">2022-08-23T13:34:15Z</dcterms:modified>
</cp:coreProperties>
</file>