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notesMasterIdLst>
    <p:notesMasterId r:id="rId38"/>
  </p:notesMasterIdLst>
  <p:handoutMasterIdLst>
    <p:handoutMasterId r:id="rId39"/>
  </p:handoutMasterIdLst>
  <p:sldIdLst>
    <p:sldId id="309" r:id="rId6"/>
    <p:sldId id="1736" r:id="rId7"/>
    <p:sldId id="314" r:id="rId8"/>
    <p:sldId id="1741" r:id="rId9"/>
    <p:sldId id="1740" r:id="rId10"/>
    <p:sldId id="1746" r:id="rId11"/>
    <p:sldId id="1747" r:id="rId12"/>
    <p:sldId id="1743" r:id="rId13"/>
    <p:sldId id="1753" r:id="rId14"/>
    <p:sldId id="1742" r:id="rId15"/>
    <p:sldId id="1748" r:id="rId16"/>
    <p:sldId id="1763" r:id="rId17"/>
    <p:sldId id="1756" r:id="rId18"/>
    <p:sldId id="1750" r:id="rId19"/>
    <p:sldId id="1758" r:id="rId20"/>
    <p:sldId id="1759" r:id="rId21"/>
    <p:sldId id="1769" r:id="rId22"/>
    <p:sldId id="1751" r:id="rId23"/>
    <p:sldId id="1752" r:id="rId24"/>
    <p:sldId id="1766" r:id="rId25"/>
    <p:sldId id="1755" r:id="rId26"/>
    <p:sldId id="1757" r:id="rId27"/>
    <p:sldId id="1767" r:id="rId28"/>
    <p:sldId id="1770" r:id="rId29"/>
    <p:sldId id="1774" r:id="rId30"/>
    <p:sldId id="1773" r:id="rId31"/>
    <p:sldId id="1768" r:id="rId32"/>
    <p:sldId id="1754" r:id="rId33"/>
    <p:sldId id="1771" r:id="rId34"/>
    <p:sldId id="1772" r:id="rId35"/>
    <p:sldId id="1745" r:id="rId36"/>
    <p:sldId id="25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4B7E"/>
    <a:srgbClr val="0050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48" autoAdjust="0"/>
  </p:normalViewPr>
  <p:slideViewPr>
    <p:cSldViewPr snapToGrid="0" showGuides="1">
      <p:cViewPr varScale="1">
        <p:scale>
          <a:sx n="97" d="100"/>
          <a:sy n="97" d="100"/>
        </p:scale>
        <p:origin x="930" y="306"/>
      </p:cViewPr>
      <p:guideLst>
        <p:guide orient="horz" pos="2160"/>
        <p:guide pos="257"/>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38C821-ABCD-DE1E-12FB-49093AD5ED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2BF76234-7DD9-6FC4-2FC8-4C41BE6939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1C8C9C-B685-48DE-94B4-E7230B2E8A10}" type="datetimeFigureOut">
              <a:rPr lang="en-ZA" smtClean="0"/>
              <a:t>2025/10/06</a:t>
            </a:fld>
            <a:endParaRPr lang="en-ZA" dirty="0"/>
          </a:p>
        </p:txBody>
      </p:sp>
      <p:sp>
        <p:nvSpPr>
          <p:cNvPr id="4" name="Footer Placeholder 3">
            <a:extLst>
              <a:ext uri="{FF2B5EF4-FFF2-40B4-BE49-F238E27FC236}">
                <a16:creationId xmlns:a16="http://schemas.microsoft.com/office/drawing/2014/main" id="{4600F056-A760-B2FB-F78A-17EF8EB12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41CBDC0B-0595-F851-76F7-DAC00CAB48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5803D1-67B4-4BE9-98CE-FC195EEE100B}" type="slidenum">
              <a:rPr lang="en-ZA" smtClean="0"/>
              <a:t>‹#›</a:t>
            </a:fld>
            <a:endParaRPr lang="en-ZA" dirty="0"/>
          </a:p>
        </p:txBody>
      </p:sp>
    </p:spTree>
    <p:extLst>
      <p:ext uri="{BB962C8B-B14F-4D97-AF65-F5344CB8AC3E}">
        <p14:creationId xmlns:p14="http://schemas.microsoft.com/office/powerpoint/2010/main" val="150138020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EE54D0-6960-44A7-A3EE-A54306D7E901}" type="datetimeFigureOut">
              <a:rPr lang="en-ZA" smtClean="0"/>
              <a:t>2025/10/06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DED2B6-D2C2-4CBB-AFA1-E918FE5C2C29}" type="slidenum">
              <a:rPr lang="en-ZA" smtClean="0"/>
              <a:t>‹#›</a:t>
            </a:fld>
            <a:endParaRPr lang="en-ZA" dirty="0"/>
          </a:p>
        </p:txBody>
      </p:sp>
    </p:spTree>
    <p:extLst>
      <p:ext uri="{BB962C8B-B14F-4D97-AF65-F5344CB8AC3E}">
        <p14:creationId xmlns:p14="http://schemas.microsoft.com/office/powerpoint/2010/main" val="102740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FAA3A4D6-9F9C-E2C1-B9C0-3790D7F583C3}"/>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5D3FD37F-BFC5-C26D-0A7C-D16456E853E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341105F4-1C47-DC84-4645-9CCD889B72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273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545081B1-F8DE-A466-2E62-C5C8EEB5F207}"/>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E1C7FD43-C061-B65A-D36D-972433E07B4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814C6B8E-3645-A48E-8C8B-0DA4333933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3264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41E0B627-4F1E-A61F-F3E3-0A31034FC2A8}"/>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71184646-0D6E-4E28-5DEC-79ED01AE6DD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CB8FE1C7-E2DC-8C83-3B8D-D622CD863E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925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6AA03741-8D8F-9B31-A68B-972C508B8AB6}"/>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313F51A8-BDF1-2E3A-8FD3-C6AA8021866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BB2DBF3B-D50F-C10F-F97B-8DF5D2E69B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8256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FD5D6874-8CE9-729F-B77C-03FB95016923}"/>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525C3E23-C2B4-0E7E-4692-A79E191D12D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F2C153AB-4634-DA83-B344-D43B725340C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372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7D388150-52A2-5EE2-BE66-848BB88F7135}"/>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FB62543E-BF99-4383-3BC5-51AB3825A6C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5079262E-ED03-688E-E04F-BE22E41272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7119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E44E88AB-A849-4AE1-6EEF-1BB16744B651}"/>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2A96B336-4357-F40D-ABCA-2C76298B8D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08AC9D2F-1120-7D84-54C3-4F93420349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414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2AF8A49A-8C79-6A06-A703-281CFA044EB8}"/>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6216314F-D535-B89B-CFC3-12A03A0918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C3EEA311-F5B6-0821-EB76-DAC3B93660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02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91DCA029-1A82-733D-971B-7C3BCAAF95B8}"/>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02130378-FD63-E073-386E-86730B297E5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C1FE26EA-E27E-EBF1-50C5-912FD9184E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6788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a:extLst>
            <a:ext uri="{FF2B5EF4-FFF2-40B4-BE49-F238E27FC236}">
              <a16:creationId xmlns:a16="http://schemas.microsoft.com/office/drawing/2014/main" id="{F4BE7CD5-0D53-F8E5-6C68-60F36025602D}"/>
            </a:ext>
          </a:extLst>
        </p:cNvPr>
        <p:cNvGrpSpPr/>
        <p:nvPr/>
      </p:nvGrpSpPr>
      <p:grpSpPr>
        <a:xfrm>
          <a:off x="0" y="0"/>
          <a:ext cx="0" cy="0"/>
          <a:chOff x="0" y="0"/>
          <a:chExt cx="0" cy="0"/>
        </a:xfrm>
      </p:grpSpPr>
      <p:sp>
        <p:nvSpPr>
          <p:cNvPr id="136" name="Google Shape;136;g342f81bcb59_2_84:notes">
            <a:extLst>
              <a:ext uri="{FF2B5EF4-FFF2-40B4-BE49-F238E27FC236}">
                <a16:creationId xmlns:a16="http://schemas.microsoft.com/office/drawing/2014/main" id="{EC0833B4-3E8D-21E5-432E-06F361EFA0B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7" name="Google Shape;137;g342f81bcb59_2_84:notes">
            <a:extLst>
              <a:ext uri="{FF2B5EF4-FFF2-40B4-BE49-F238E27FC236}">
                <a16:creationId xmlns:a16="http://schemas.microsoft.com/office/drawing/2014/main" id="{7C9D4455-590E-6111-C0DA-7BCAF447FB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9411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0DED2B6-D2C2-4CBB-AFA1-E918FE5C2C29}" type="slidenum">
              <a:rPr lang="en-ZA" smtClean="0"/>
              <a:t>26</a:t>
            </a:fld>
            <a:endParaRPr lang="en-ZA" dirty="0"/>
          </a:p>
        </p:txBody>
      </p:sp>
    </p:spTree>
    <p:extLst>
      <p:ext uri="{BB962C8B-B14F-4D97-AF65-F5344CB8AC3E}">
        <p14:creationId xmlns:p14="http://schemas.microsoft.com/office/powerpoint/2010/main" val="696904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DD6-D6B6-62F4-DD53-A62284C50F7D}"/>
              </a:ext>
            </a:extLst>
          </p:cNvPr>
          <p:cNvSpPr>
            <a:spLocks noGrp="1"/>
          </p:cNvSpPr>
          <p:nvPr>
            <p:ph type="ctrTitle"/>
          </p:nvPr>
        </p:nvSpPr>
        <p:spPr>
          <a:xfrm>
            <a:off x="511942" y="1148996"/>
            <a:ext cx="9144000" cy="2387600"/>
          </a:xfrm>
        </p:spPr>
        <p:txBody>
          <a:bodyPr anchor="b"/>
          <a:lstStyle>
            <a:lvl1pPr algn="l">
              <a:defRPr sz="6000">
                <a:solidFill>
                  <a:srgbClr val="005086"/>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A65091F7-E724-2203-8465-21BE319FBB2C}"/>
              </a:ext>
            </a:extLst>
          </p:cNvPr>
          <p:cNvSpPr>
            <a:spLocks noGrp="1"/>
          </p:cNvSpPr>
          <p:nvPr>
            <p:ph type="subTitle" idx="1"/>
          </p:nvPr>
        </p:nvSpPr>
        <p:spPr>
          <a:xfrm>
            <a:off x="511942" y="3628671"/>
            <a:ext cx="9144000" cy="1655762"/>
          </a:xfrm>
        </p:spPr>
        <p:txBody>
          <a:bodyPr/>
          <a:lstStyle>
            <a:lvl1pPr marL="0" indent="0" algn="l">
              <a:buNone/>
              <a:defRPr sz="2400">
                <a:solidFill>
                  <a:srgbClr val="0050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6BE801AE-1830-E9C1-E276-934929DA270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7C6FFD18-9CD3-612D-C9AD-8E165917588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2172E994-625E-683C-D0BB-9D116C3C68E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727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529066"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52906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529066"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6147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61478"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5399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49610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272117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72240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64636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693984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309757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E43A8B-1459-1DF5-4078-C346D4C0D06B}"/>
              </a:ext>
            </a:extLst>
          </p:cNvPr>
          <p:cNvSpPr>
            <a:spLocks noGrp="1"/>
          </p:cNvSpPr>
          <p:nvPr>
            <p:ph type="ctrTitle"/>
          </p:nvPr>
        </p:nvSpPr>
        <p:spPr>
          <a:xfrm>
            <a:off x="449797" y="1148996"/>
            <a:ext cx="9144000" cy="2387600"/>
          </a:xfrm>
        </p:spPr>
        <p:txBody>
          <a:bodyPr anchor="b"/>
          <a:lstStyle>
            <a:lvl1pPr algn="l">
              <a:defRPr sz="6000"/>
            </a:lvl1pPr>
          </a:lstStyle>
          <a:p>
            <a:r>
              <a:rPr lang="en-US" dirty="0"/>
              <a:t>Click to edit Master title style</a:t>
            </a:r>
            <a:endParaRPr lang="en-ZA" dirty="0"/>
          </a:p>
        </p:txBody>
      </p:sp>
      <p:sp>
        <p:nvSpPr>
          <p:cNvPr id="8" name="Subtitle 2">
            <a:extLst>
              <a:ext uri="{FF2B5EF4-FFF2-40B4-BE49-F238E27FC236}">
                <a16:creationId xmlns:a16="http://schemas.microsoft.com/office/drawing/2014/main" id="{E39E70AE-6D66-844D-516F-0185433DD239}"/>
              </a:ext>
            </a:extLst>
          </p:cNvPr>
          <p:cNvSpPr>
            <a:spLocks noGrp="1"/>
          </p:cNvSpPr>
          <p:nvPr>
            <p:ph type="subTitle" idx="1"/>
          </p:nvPr>
        </p:nvSpPr>
        <p:spPr>
          <a:xfrm>
            <a:off x="449797" y="3628671"/>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5987449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1C577715-924F-424E-56C6-98B111FAEE7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33930894"/>
      </p:ext>
    </p:extLst>
  </p:cSld>
  <p:clrMapOvr>
    <a:masterClrMapping/>
  </p:clrMapOvr>
  <p:extLst>
    <p:ext uri="{DCECCB84-F9BA-43D5-87BE-67443E8EF086}">
      <p15:sldGuideLst xmlns:p15="http://schemas.microsoft.com/office/powerpoint/2012/main">
        <p15:guide id="1" pos="2502" userDrawn="1">
          <p15:clr>
            <a:srgbClr val="FBAE40"/>
          </p15:clr>
        </p15:guide>
        <p15:guide id="2" orient="horz" pos="386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 1" preserve="1" userDrawn="1">
  <p:cSld name="Content Slide 1">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1" y="0"/>
            <a:ext cx="12213883" cy="6858000"/>
          </a:xfrm>
          <a:prstGeom prst="rect">
            <a:avLst/>
          </a:prstGeom>
          <a:noFill/>
          <a:ln>
            <a:noFill/>
          </a:ln>
        </p:spPr>
      </p:pic>
      <p:grpSp>
        <p:nvGrpSpPr>
          <p:cNvPr id="27" name="Google Shape;27;p4"/>
          <p:cNvGrpSpPr/>
          <p:nvPr/>
        </p:nvGrpSpPr>
        <p:grpSpPr>
          <a:xfrm>
            <a:off x="562913" y="6071616"/>
            <a:ext cx="3044515" cy="475071"/>
            <a:chOff x="533063" y="6053860"/>
            <a:chExt cx="3500936" cy="546292"/>
          </a:xfrm>
        </p:grpSpPr>
        <p:pic>
          <p:nvPicPr>
            <p:cNvPr id="28" name="Google Shape;28;p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29" name="Google Shape;29;p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30" name="Google Shape;30;p4"/>
          <p:cNvPicPr preferRelativeResize="0"/>
          <p:nvPr/>
        </p:nvPicPr>
        <p:blipFill rotWithShape="1">
          <a:blip r:embed="rId5" cstate="print">
            <a:alphaModFix/>
            <a:extLst>
              <a:ext uri="{28A0092B-C50C-407E-A947-70E740481C1C}">
                <a14:useLocalDpi xmlns:a14="http://schemas.microsoft.com/office/drawing/2010/main"/>
              </a:ext>
            </a:extLst>
          </a:blip>
          <a:srcRect r="65122"/>
          <a:stretch/>
        </p:blipFill>
        <p:spPr>
          <a:xfrm>
            <a:off x="10241945" y="338934"/>
            <a:ext cx="1969704" cy="5647407"/>
          </a:xfrm>
          <a:prstGeom prst="rect">
            <a:avLst/>
          </a:prstGeom>
          <a:noFill/>
          <a:ln>
            <a:noFill/>
          </a:ln>
        </p:spPr>
      </p:pic>
      <p:pic>
        <p:nvPicPr>
          <p:cNvPr id="31" name="Google Shape;31;p4"/>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32" name="Google Shape;32;p4"/>
          <p:cNvSpPr txBox="1">
            <a:spLocks noGrp="1"/>
          </p:cNvSpPr>
          <p:nvPr>
            <p:ph type="body" idx="1"/>
          </p:nvPr>
        </p:nvSpPr>
        <p:spPr>
          <a:xfrm>
            <a:off x="419100" y="13684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Lato"/>
                <a:ea typeface="Lato"/>
                <a:cs typeface="Lato"/>
                <a:sym typeface="Lato"/>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Lato"/>
                <a:ea typeface="Lato"/>
                <a:cs typeface="Lato"/>
                <a:sym typeface="Lato"/>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Lato"/>
                <a:ea typeface="Lato"/>
                <a:cs typeface="Lato"/>
                <a:sym typeface="Lato"/>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cxnSp>
        <p:nvCxnSpPr>
          <p:cNvPr id="2" name="Google Shape;23;p3">
            <a:extLst>
              <a:ext uri="{FF2B5EF4-FFF2-40B4-BE49-F238E27FC236}">
                <a16:creationId xmlns:a16="http://schemas.microsoft.com/office/drawing/2014/main" id="{FDFE695D-E7C7-DF23-0425-825B2B11B460}"/>
              </a:ext>
            </a:extLst>
          </p:cNvPr>
          <p:cNvCxnSpPr/>
          <p:nvPr userDrawn="1"/>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24;p3">
            <a:extLst>
              <a:ext uri="{FF2B5EF4-FFF2-40B4-BE49-F238E27FC236}">
                <a16:creationId xmlns:a16="http://schemas.microsoft.com/office/drawing/2014/main" id="{4064E44C-8592-9FEC-29CE-BB5079FBF15D}"/>
              </a:ext>
            </a:extLst>
          </p:cNvPr>
          <p:cNvSpPr txBox="1">
            <a:spLocks noGrp="1"/>
          </p:cNvSpPr>
          <p:nvPr>
            <p:ph type="body" idx="2"/>
          </p:nvPr>
        </p:nvSpPr>
        <p:spPr>
          <a:xfrm>
            <a:off x="286612"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chemeClr val="bg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41991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reserve="1">
  <p:cSld name="Title Slide 3">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C6B2D78-133F-9100-75CE-652A596ADC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9" name="Google Shape;9;p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10" name="Google Shape;10;p2"/>
          <p:cNvGrpSpPr/>
          <p:nvPr/>
        </p:nvGrpSpPr>
        <p:grpSpPr>
          <a:xfrm>
            <a:off x="3849539" y="6071616"/>
            <a:ext cx="3044515" cy="475071"/>
            <a:chOff x="533063" y="6053860"/>
            <a:chExt cx="3500936" cy="546292"/>
          </a:xfrm>
        </p:grpSpPr>
        <p:pic>
          <p:nvPicPr>
            <p:cNvPr id="11" name="Google Shape;11;p2"/>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2" name="Google Shape;12;p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13" name="Google Shape;13;p2"/>
          <p:cNvCxnSpPr/>
          <p:nvPr/>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14" name="Google Shape;14;p2"/>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957646521"/>
      </p:ext>
    </p:extLst>
  </p:cSld>
  <p:clrMapOvr>
    <a:masterClrMapping/>
  </p:clrMapOvr>
  <p:extLst>
    <p:ext uri="{DCECCB84-F9BA-43D5-87BE-67443E8EF086}">
      <p15:sldGuideLst xmlns:p15="http://schemas.microsoft.com/office/powerpoint/2012/main">
        <p15:guide id="1" pos="3477">
          <p15:clr>
            <a:srgbClr val="FBAE40"/>
          </p15:clr>
        </p15:guide>
        <p15:guide id="2" orient="horz" pos="386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3" name="Picture 2">
            <a:extLst>
              <a:ext uri="{FF2B5EF4-FFF2-40B4-BE49-F238E27FC236}">
                <a16:creationId xmlns:a16="http://schemas.microsoft.com/office/drawing/2014/main" id="{DE3B1D4C-445C-8CB5-BAB0-16C2EDF0D9D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42" name="Google Shape;42;p5"/>
          <p:cNvSpPr txBox="1"/>
          <p:nvPr/>
        </p:nvSpPr>
        <p:spPr>
          <a:xfrm>
            <a:off x="4417529" y="858500"/>
            <a:ext cx="2592871" cy="60323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Siyabonga</a:t>
            </a:r>
            <a:endParaRPr dirty="0"/>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Siyathokoza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leboga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ZA" sz="2600" b="0" i="0" u="none" strike="noStrike" cap="none" dirty="0">
                <a:solidFill>
                  <a:schemeClr val="lt1"/>
                </a:solidFill>
                <a:latin typeface="Arial"/>
                <a:ea typeface="Arial"/>
                <a:cs typeface="Arial"/>
                <a:sym typeface="Arial"/>
              </a:rPr>
              <a:t>Re a </a:t>
            </a:r>
            <a:r>
              <a:rPr lang="en-ZA" sz="2600" b="0" i="0" u="none" strike="noStrike" cap="none" dirty="0" err="1">
                <a:solidFill>
                  <a:schemeClr val="lt1"/>
                </a:solidFill>
                <a:latin typeface="Arial"/>
                <a:ea typeface="Arial"/>
                <a:cs typeface="Arial"/>
                <a:sym typeface="Arial"/>
              </a:rPr>
              <a:t>leboha</a:t>
            </a:r>
            <a:endParaRPr lang="en-ZA"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Livhuwa</a:t>
            </a: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Ndza 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660946737"/>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5" name="Picture 4">
            <a:extLst>
              <a:ext uri="{FF2B5EF4-FFF2-40B4-BE49-F238E27FC236}">
                <a16:creationId xmlns:a16="http://schemas.microsoft.com/office/drawing/2014/main" id="{1E9C618E-4C49-F23E-C4CC-5BCC5833782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37FDB49-B29A-C3E1-302E-6F53CB258CC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8D836374-3F30-1CAC-9CFA-20302D6D030F}"/>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123679350"/>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7FAFCAFF-D936-4965-3DF2-CFA4E049168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AF8B16EB-F6FA-BB56-FA89-9372EB07A7E5}"/>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08E2F451-0621-8387-5482-FDC6ECF08B51}"/>
              </a:ext>
            </a:extLst>
          </p:cNvPr>
          <p:cNvSpPr txBox="1">
            <a:spLocks noGrp="1"/>
          </p:cNvSpPr>
          <p:nvPr>
            <p:ph type="body" idx="1"/>
          </p:nvPr>
        </p:nvSpPr>
        <p:spPr>
          <a:xfrm>
            <a:off x="3621167" y="2785182"/>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681495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DBF1C5C5-9194-2FB8-43F2-E0884145011E}"/>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D7D8932C-C1BE-DA24-7D58-4B22B23B16D4}"/>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DA4862B9-4138-657F-87B6-42D7FF5C8873}"/>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12913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458987"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458987"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03930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465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79933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544186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AFB6-F8D6-2FF1-1629-E6F8EA46EA35}"/>
              </a:ext>
            </a:extLst>
          </p:cNvPr>
          <p:cNvSpPr>
            <a:spLocks noGrp="1"/>
          </p:cNvSpPr>
          <p:nvPr>
            <p:ph type="title"/>
          </p:nvPr>
        </p:nvSpPr>
        <p:spPr>
          <a:xfrm>
            <a:off x="475802"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A6E2317D-B9CD-1317-CBD0-A70F04D54549}"/>
              </a:ext>
            </a:extLst>
          </p:cNvPr>
          <p:cNvSpPr>
            <a:spLocks noGrp="1"/>
          </p:cNvSpPr>
          <p:nvPr>
            <p:ph type="body" idx="1"/>
          </p:nvPr>
        </p:nvSpPr>
        <p:spPr>
          <a:xfrm>
            <a:off x="475802"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0284F8-8AFF-03CC-FC3F-CAED3DBD29A1}"/>
              </a:ext>
            </a:extLst>
          </p:cNvPr>
          <p:cNvSpPr>
            <a:spLocks noGrp="1"/>
          </p:cNvSpPr>
          <p:nvPr>
            <p:ph sz="half" idx="2"/>
          </p:nvPr>
        </p:nvSpPr>
        <p:spPr>
          <a:xfrm>
            <a:off x="47580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8C91AAB2-8AF1-61AA-90FE-4723D469CAE7}"/>
              </a:ext>
            </a:extLst>
          </p:cNvPr>
          <p:cNvSpPr>
            <a:spLocks noGrp="1"/>
          </p:cNvSpPr>
          <p:nvPr>
            <p:ph type="body" sz="quarter" idx="3"/>
          </p:nvPr>
        </p:nvSpPr>
        <p:spPr>
          <a:xfrm>
            <a:off x="5808214"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665EA-F14E-2D5E-9139-3B2987FCB7CB}"/>
              </a:ext>
            </a:extLst>
          </p:cNvPr>
          <p:cNvSpPr>
            <a:spLocks noGrp="1"/>
          </p:cNvSpPr>
          <p:nvPr>
            <p:ph sz="quarter" idx="4"/>
          </p:nvPr>
        </p:nvSpPr>
        <p:spPr>
          <a:xfrm>
            <a:off x="580821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449F9C0B-2D40-3555-ABBC-AE5953B1B206}"/>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8" name="Footer Placeholder 7">
            <a:extLst>
              <a:ext uri="{FF2B5EF4-FFF2-40B4-BE49-F238E27FC236}">
                <a16:creationId xmlns:a16="http://schemas.microsoft.com/office/drawing/2014/main" id="{0858A42E-F265-DDA6-26E4-668F577B87DF}"/>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9" name="Slide Number Placeholder 8">
            <a:extLst>
              <a:ext uri="{FF2B5EF4-FFF2-40B4-BE49-F238E27FC236}">
                <a16:creationId xmlns:a16="http://schemas.microsoft.com/office/drawing/2014/main" id="{3D4BA6C3-7BD9-BCA7-58E2-6D61E7E8647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730613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E467-FA4F-0CEF-1CFA-357864DF6CF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0ED8622-D5E2-B3A7-11D5-44F5DE923F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4" name="Footer Placeholder 3">
            <a:extLst>
              <a:ext uri="{FF2B5EF4-FFF2-40B4-BE49-F238E27FC236}">
                <a16:creationId xmlns:a16="http://schemas.microsoft.com/office/drawing/2014/main" id="{D65B40A3-4A65-74DF-AF34-BA735026551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5" name="Slide Number Placeholder 4">
            <a:extLst>
              <a:ext uri="{FF2B5EF4-FFF2-40B4-BE49-F238E27FC236}">
                <a16:creationId xmlns:a16="http://schemas.microsoft.com/office/drawing/2014/main" id="{BCCAFFE3-E2E3-2B8B-3308-762DBD27DA3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32265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761B18-4A23-060B-897E-43AE66A8B49F}"/>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3" name="Footer Placeholder 2">
            <a:extLst>
              <a:ext uri="{FF2B5EF4-FFF2-40B4-BE49-F238E27FC236}">
                <a16:creationId xmlns:a16="http://schemas.microsoft.com/office/drawing/2014/main" id="{AFE14781-F1EB-2E15-F21B-BEDCF1DDCB49}"/>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4" name="Slide Number Placeholder 3">
            <a:extLst>
              <a:ext uri="{FF2B5EF4-FFF2-40B4-BE49-F238E27FC236}">
                <a16:creationId xmlns:a16="http://schemas.microsoft.com/office/drawing/2014/main" id="{05A8AC92-5864-FA0B-5798-85A4BB92071D}"/>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1358954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2F811-157E-D171-00F6-AF0F3AE44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4A48F96-B691-C13D-0C75-DC4B2BD9F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2FB98B2F-16C0-36C5-994E-3EBB412AC6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3D595-E33D-CC6E-1F40-300D51591158}"/>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CEF9E31E-1A44-78BB-3C72-427A8BC64228}"/>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D32F5521-B1A6-7930-ED3F-69CD511435DA}"/>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4272303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2" preserve="1">
  <p:cSld name="Content Slide 2">
    <p:spTree>
      <p:nvGrpSpPr>
        <p:cNvPr id="1" name="Shape 15"/>
        <p:cNvGrpSpPr/>
        <p:nvPr/>
      </p:nvGrpSpPr>
      <p:grpSpPr>
        <a:xfrm>
          <a:off x="0" y="0"/>
          <a:ext cx="0" cy="0"/>
          <a:chOff x="0" y="0"/>
          <a:chExt cx="0" cy="0"/>
        </a:xfrm>
      </p:grpSpPr>
      <p:grpSp>
        <p:nvGrpSpPr>
          <p:cNvPr id="17" name="Google Shape;17;p3"/>
          <p:cNvGrpSpPr/>
          <p:nvPr/>
        </p:nvGrpSpPr>
        <p:grpSpPr>
          <a:xfrm>
            <a:off x="562913" y="6071616"/>
            <a:ext cx="3044515" cy="475071"/>
            <a:chOff x="533063" y="6053860"/>
            <a:chExt cx="3500936" cy="546292"/>
          </a:xfrm>
        </p:grpSpPr>
        <p:pic>
          <p:nvPicPr>
            <p:cNvPr id="18" name="Google Shape;18;p3"/>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9" name="Google Shape;19;p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21" name="Google Shape;21;p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2" name="Google Shape;22;p3"/>
          <p:cNvSpPr txBox="1">
            <a:spLocks noGrp="1"/>
          </p:cNvSpPr>
          <p:nvPr>
            <p:ph type="body" idx="1"/>
          </p:nvPr>
        </p:nvSpPr>
        <p:spPr>
          <a:xfrm>
            <a:off x="532407" y="1397000"/>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5086"/>
              </a:buClr>
              <a:buSzPts val="2800"/>
              <a:buFont typeface="Arial"/>
              <a:buChar char="•"/>
              <a:defRPr sz="2800" b="0" i="0" u="none" strike="noStrike" cap="none">
                <a:solidFill>
                  <a:srgbClr val="005086"/>
                </a:solidFill>
                <a:latin typeface="Lato"/>
                <a:ea typeface="Lato"/>
                <a:cs typeface="Lato"/>
                <a:sym typeface="Lato"/>
              </a:defRPr>
            </a:lvl1pPr>
            <a:lvl2pPr marL="914400" marR="0" lvl="1" indent="-381000" algn="l" rtl="0">
              <a:lnSpc>
                <a:spcPct val="90000"/>
              </a:lnSpc>
              <a:spcBef>
                <a:spcPts val="500"/>
              </a:spcBef>
              <a:spcAft>
                <a:spcPts val="0"/>
              </a:spcAft>
              <a:buClr>
                <a:srgbClr val="005086"/>
              </a:buClr>
              <a:buSzPts val="2400"/>
              <a:buFont typeface="Arial"/>
              <a:buChar char="•"/>
              <a:defRPr sz="2400" b="0" i="0" u="none" strike="noStrike" cap="none">
                <a:solidFill>
                  <a:srgbClr val="005086"/>
                </a:solidFill>
                <a:latin typeface="Lato"/>
                <a:ea typeface="Lato"/>
                <a:cs typeface="Lato"/>
                <a:sym typeface="Lato"/>
              </a:defRPr>
            </a:lvl2pPr>
            <a:lvl3pPr marL="1371600" marR="0" lvl="2" indent="-355600" algn="l" rtl="0">
              <a:lnSpc>
                <a:spcPct val="90000"/>
              </a:lnSpc>
              <a:spcBef>
                <a:spcPts val="500"/>
              </a:spcBef>
              <a:spcAft>
                <a:spcPts val="0"/>
              </a:spcAft>
              <a:buClr>
                <a:srgbClr val="005086"/>
              </a:buClr>
              <a:buSzPts val="2000"/>
              <a:buFont typeface="Arial"/>
              <a:buChar char="•"/>
              <a:defRPr sz="2000" b="0" i="0" u="none" strike="noStrike" cap="none">
                <a:solidFill>
                  <a:srgbClr val="005086"/>
                </a:solidFill>
                <a:latin typeface="Lato"/>
                <a:ea typeface="Lato"/>
                <a:cs typeface="Lato"/>
                <a:sym typeface="Lato"/>
              </a:defRPr>
            </a:lvl3pPr>
            <a:lvl4pPr marL="1828800" marR="0" lvl="3"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4pPr>
            <a:lvl5pPr marL="2286000" marR="0" lvl="4" indent="-342900" algn="l" rtl="0">
              <a:lnSpc>
                <a:spcPct val="90000"/>
              </a:lnSpc>
              <a:spcBef>
                <a:spcPts val="500"/>
              </a:spcBef>
              <a:spcAft>
                <a:spcPts val="0"/>
              </a:spcAft>
              <a:buClr>
                <a:srgbClr val="005086"/>
              </a:buClr>
              <a:buSzPts val="1800"/>
              <a:buFont typeface="Arial"/>
              <a:buChar char="•"/>
              <a:defRPr sz="1800" b="0" i="0" u="none" strike="noStrike" cap="none">
                <a:solidFill>
                  <a:srgbClr val="005086"/>
                </a:solidFill>
                <a:latin typeface="Lato"/>
                <a:ea typeface="Lato"/>
                <a:cs typeface="Lato"/>
                <a:sym typeface="La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cxnSp>
        <p:nvCxnSpPr>
          <p:cNvPr id="23" name="Google Shape;23;p3"/>
          <p:cNvCxnSpPr/>
          <p:nvPr/>
        </p:nvCxnSpPr>
        <p:spPr>
          <a:xfrm>
            <a:off x="585840" y="854215"/>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24" name="Google Shape;24;p3"/>
          <p:cNvSpPr txBox="1">
            <a:spLocks noGrp="1"/>
          </p:cNvSpPr>
          <p:nvPr>
            <p:ph type="body" idx="2"/>
          </p:nvPr>
        </p:nvSpPr>
        <p:spPr>
          <a:xfrm>
            <a:off x="310465" y="254124"/>
            <a:ext cx="6991350" cy="5101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5086"/>
              </a:buClr>
              <a:buSzPts val="2800"/>
              <a:buFont typeface="Arial"/>
              <a:buNone/>
              <a:defRPr sz="2800" b="0" i="0" u="none" strike="noStrike" cap="none">
                <a:solidFill>
                  <a:srgbClr val="005086"/>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ato Black"/>
                <a:ea typeface="Lato Black"/>
                <a:cs typeface="Lato Black"/>
                <a:sym typeface="Lato Black"/>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ato Black"/>
                <a:ea typeface="Lato Black"/>
                <a:cs typeface="Lato Black"/>
                <a:sym typeface="Lato Black"/>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ato Black"/>
                <a:ea typeface="Lato Black"/>
                <a:cs typeface="Lato Black"/>
                <a:sym typeface="Lato Black"/>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40865267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C6A8-065C-857B-DFFF-A6C129A81C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1431774-C30C-53FF-3B92-9CEDA05E27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566628C-AC0B-90B0-A9AA-C82EA9CAC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E8C739-43C2-322E-2050-490D931A07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F9F3D78A-DCCC-464A-7434-16DE5A651EA5}"/>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EFDC60AB-99B2-D11F-E5EE-88AA082C76DC}"/>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81333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0FA7-FB12-2684-4C23-760A61C82802}"/>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5AD25D-3BCC-B5FD-AE33-341AE9D563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736F6E2A-8C4D-911E-507C-8C5CDF5BD57B}"/>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A836987B-972E-0C2B-7E85-0B2BB3FE6492}"/>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7BE81A7E-6774-7F89-DDEF-20A1BC45B74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23516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5B2E83-63D6-8A7D-E10D-BCFFE4B9ED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CD9AD348-AE29-F387-D29B-5973E11AAE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3387B45-7B34-F0A6-46EB-0403EEAAECE9}"/>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671F394A-0C6D-508C-CFFA-1ABD415FB300}"/>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F44FAB7D-98E8-3418-CC89-37654F1EED1E}"/>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7939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reserve="1">
  <p:cSld name="End Slide">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6" name="Picture 5">
            <a:extLst>
              <a:ext uri="{FF2B5EF4-FFF2-40B4-BE49-F238E27FC236}">
                <a16:creationId xmlns:a16="http://schemas.microsoft.com/office/drawing/2014/main" id="{84289495-7EC4-B9EC-A53E-E22EC801CA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 y="0"/>
            <a:ext cx="12191998" cy="6857999"/>
          </a:xfrm>
          <a:prstGeom prst="rect">
            <a:avLst/>
          </a:prstGeom>
        </p:spPr>
      </p:pic>
      <p:pic>
        <p:nvPicPr>
          <p:cNvPr id="38" name="Google Shape;38;p5"/>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39" name="Google Shape;39;p5"/>
          <p:cNvGrpSpPr/>
          <p:nvPr/>
        </p:nvGrpSpPr>
        <p:grpSpPr>
          <a:xfrm>
            <a:off x="3849539" y="6071616"/>
            <a:ext cx="3044515" cy="475071"/>
            <a:chOff x="533063" y="6053860"/>
            <a:chExt cx="3500936" cy="546292"/>
          </a:xfrm>
        </p:grpSpPr>
        <p:pic>
          <p:nvPicPr>
            <p:cNvPr id="40" name="Google Shape;40;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1" name="Google Shape;41;p5"/>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sp>
        <p:nvSpPr>
          <p:cNvPr id="2" name="Google Shape;42;p5">
            <a:extLst>
              <a:ext uri="{FF2B5EF4-FFF2-40B4-BE49-F238E27FC236}">
                <a16:creationId xmlns:a16="http://schemas.microsoft.com/office/drawing/2014/main" id="{087A87A3-A41D-B9B5-F4A6-660486AE17DF}"/>
              </a:ext>
            </a:extLst>
          </p:cNvPr>
          <p:cNvSpPr txBox="1"/>
          <p:nvPr userDrawn="1"/>
        </p:nvSpPr>
        <p:spPr>
          <a:xfrm>
            <a:off x="3778337" y="760846"/>
            <a:ext cx="2592871" cy="5509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0" i="0" u="none" strike="noStrike" cap="none" dirty="0">
                <a:solidFill>
                  <a:schemeClr val="lt1"/>
                </a:solidFill>
                <a:latin typeface="Arial"/>
                <a:ea typeface="Arial"/>
                <a:cs typeface="Arial"/>
                <a:sym typeface="Arial"/>
              </a:rPr>
              <a:t>Thank you</a:t>
            </a:r>
            <a:endParaRPr dirty="0"/>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Siyabulela</a:t>
            </a:r>
            <a:endParaRPr dirty="0"/>
          </a:p>
          <a:p>
            <a:pPr marL="0" marR="0" lvl="0" indent="0" algn="l" defTabSz="914400" rtl="0" eaLnBrk="1" fontAlgn="auto" latinLnBrk="0" hangingPunct="1">
              <a:lnSpc>
                <a:spcPct val="100000"/>
              </a:lnSpc>
              <a:spcBef>
                <a:spcPts val="1200"/>
              </a:spcBef>
              <a:spcAft>
                <a:spcPts val="0"/>
              </a:spcAft>
              <a:buClrTx/>
              <a:buSzTx/>
              <a:buFontTx/>
              <a:buNone/>
              <a:tabLst/>
              <a:defRPr/>
            </a:pPr>
            <a:r>
              <a:rPr lang="en-US" sz="2600" b="0" i="0" u="none" strike="noStrike" cap="none" dirty="0">
                <a:solidFill>
                  <a:schemeClr val="lt1"/>
                </a:solidFill>
                <a:latin typeface="Arial"/>
                <a:ea typeface="Arial"/>
                <a:cs typeface="Arial"/>
                <a:sym typeface="Arial"/>
              </a:rPr>
              <a:t>Siyabonga</a:t>
            </a:r>
          </a:p>
          <a:p>
            <a:pPr marL="0" marR="0" lvl="0" indent="0" algn="l" defTabSz="914400" rtl="0" eaLnBrk="1" fontAlgn="auto" latinLnBrk="0" hangingPunct="1">
              <a:lnSpc>
                <a:spcPct val="100000"/>
              </a:lnSpc>
              <a:spcBef>
                <a:spcPts val="1200"/>
              </a:spcBef>
              <a:spcAft>
                <a:spcPts val="0"/>
              </a:spcAft>
              <a:buClrTx/>
              <a:buSzTx/>
              <a:buFontTx/>
              <a:buNone/>
              <a:tabLst/>
              <a:defRPr/>
            </a:pPr>
            <a:r>
              <a:rPr lang="en-ZA" sz="2800" b="0" i="0" dirty="0" err="1">
                <a:solidFill>
                  <a:schemeClr val="bg1"/>
                </a:solidFill>
                <a:effectLst/>
                <a:latin typeface="Arial" panose="020B0604020202020204" pitchFamily="34" charset="0"/>
              </a:rPr>
              <a:t>Siyathokoza</a:t>
            </a:r>
            <a:endParaRPr lang="en-US" sz="2600" b="0" i="0" u="none" strike="noStrike" cap="none" dirty="0">
              <a:solidFill>
                <a:schemeClr val="bg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err="1">
                <a:solidFill>
                  <a:schemeClr val="lt1"/>
                </a:solidFill>
                <a:latin typeface="Arial"/>
                <a:ea typeface="Arial"/>
                <a:cs typeface="Arial"/>
                <a:sym typeface="Arial"/>
              </a:rPr>
              <a:t>Dankie</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leboga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Re a </a:t>
            </a:r>
            <a:r>
              <a:rPr lang="en-US" sz="2600" b="0" i="0" u="none" strike="noStrike" cap="none" dirty="0" err="1">
                <a:solidFill>
                  <a:schemeClr val="lt1"/>
                </a:solidFill>
                <a:latin typeface="Arial"/>
                <a:ea typeface="Arial"/>
                <a:cs typeface="Arial"/>
                <a:sym typeface="Arial"/>
              </a:rPr>
              <a:t>leboha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Ro </a:t>
            </a:r>
            <a:r>
              <a:rPr lang="en-US" sz="2600" b="0" i="0" u="none" strike="noStrike" cap="none" dirty="0" err="1">
                <a:solidFill>
                  <a:schemeClr val="lt1"/>
                </a:solidFill>
                <a:latin typeface="Arial"/>
                <a:ea typeface="Arial"/>
                <a:cs typeface="Arial"/>
                <a:sym typeface="Arial"/>
              </a:rPr>
              <a:t>livhuwa</a:t>
            </a:r>
            <a:endParaRPr lang="en-US"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r>
              <a:rPr lang="en-US" sz="2600" b="0" i="0" u="none" strike="noStrike" cap="none" dirty="0">
                <a:solidFill>
                  <a:schemeClr val="lt1"/>
                </a:solidFill>
                <a:latin typeface="Arial"/>
                <a:ea typeface="Arial"/>
                <a:cs typeface="Arial"/>
                <a:sym typeface="Arial"/>
              </a:rPr>
              <a:t>Ha </a:t>
            </a:r>
            <a:r>
              <a:rPr lang="en-US" sz="2600" b="0" i="0" u="none" strike="noStrike" cap="none" dirty="0" err="1">
                <a:solidFill>
                  <a:schemeClr val="lt1"/>
                </a:solidFill>
                <a:latin typeface="Arial"/>
                <a:ea typeface="Arial"/>
                <a:cs typeface="Arial"/>
                <a:sym typeface="Arial"/>
              </a:rPr>
              <a:t>khensa</a:t>
            </a:r>
            <a:endParaRPr sz="2600" b="0" i="0" u="none" strike="noStrike" cap="none" dirty="0">
              <a:solidFill>
                <a:schemeClr val="lt1"/>
              </a:solidFill>
              <a:latin typeface="Arial"/>
              <a:ea typeface="Arial"/>
              <a:cs typeface="Arial"/>
              <a:sym typeface="Arial"/>
            </a:endParaRPr>
          </a:p>
          <a:p>
            <a:pPr marL="0" marR="0" lvl="0" indent="0" algn="l" rtl="0">
              <a:spcBef>
                <a:spcPts val="1200"/>
              </a:spcBef>
              <a:spcAft>
                <a:spcPts val="0"/>
              </a:spcAft>
              <a:buNone/>
            </a:pPr>
            <a:endParaRPr sz="26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44746935"/>
      </p:ext>
    </p:extLst>
  </p:cSld>
  <p:clrMapOvr>
    <a:masterClrMapping/>
  </p:clrMapOvr>
  <p:extLst>
    <p:ext uri="{DCECCB84-F9BA-43D5-87BE-67443E8EF086}">
      <p15:sldGuideLst xmlns:p15="http://schemas.microsoft.com/office/powerpoint/2012/main">
        <p15:guide id="1" pos="34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preserve="1" userDrawn="1">
  <p:cSld name="Title Slide 1">
    <p:spTree>
      <p:nvGrpSpPr>
        <p:cNvPr id="1" name="Shape 43"/>
        <p:cNvGrpSpPr/>
        <p:nvPr/>
      </p:nvGrpSpPr>
      <p:grpSpPr>
        <a:xfrm>
          <a:off x="0" y="0"/>
          <a:ext cx="0" cy="0"/>
          <a:chOff x="0" y="0"/>
          <a:chExt cx="0" cy="0"/>
        </a:xfrm>
      </p:grpSpPr>
      <p:pic>
        <p:nvPicPr>
          <p:cNvPr id="44" name="Google Shape;44;p6"/>
          <p:cNvPicPr preferRelativeResize="0"/>
          <p:nvPr/>
        </p:nvPicPr>
        <p:blipFill rotWithShape="1">
          <a:blip r:embed="rId2">
            <a:alphaModFix/>
          </a:blip>
          <a:srcRect/>
          <a:stretch/>
        </p:blipFill>
        <p:spPr>
          <a:xfrm>
            <a:off x="-1" y="0"/>
            <a:ext cx="12192001" cy="6858000"/>
          </a:xfrm>
          <a:prstGeom prst="rect">
            <a:avLst/>
          </a:prstGeom>
          <a:noFill/>
          <a:ln>
            <a:noFill/>
          </a:ln>
        </p:spPr>
      </p:pic>
      <p:pic>
        <p:nvPicPr>
          <p:cNvPr id="8" name="Picture 7">
            <a:extLst>
              <a:ext uri="{FF2B5EF4-FFF2-40B4-BE49-F238E27FC236}">
                <a16:creationId xmlns:a16="http://schemas.microsoft.com/office/drawing/2014/main" id="{E4B9A6D4-D843-A975-7710-3ACAD935A0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grpSp>
        <p:nvGrpSpPr>
          <p:cNvPr id="46" name="Google Shape;46;p6"/>
          <p:cNvGrpSpPr/>
          <p:nvPr/>
        </p:nvGrpSpPr>
        <p:grpSpPr>
          <a:xfrm>
            <a:off x="3849539" y="6071616"/>
            <a:ext cx="3044515" cy="475071"/>
            <a:chOff x="533063" y="6053860"/>
            <a:chExt cx="3500936" cy="546292"/>
          </a:xfrm>
        </p:grpSpPr>
        <p:pic>
          <p:nvPicPr>
            <p:cNvPr id="47" name="Google Shape;47;p6"/>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48" name="Google Shape;48;p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49" name="Google Shape;49;p6"/>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cxnSp>
        <p:nvCxnSpPr>
          <p:cNvPr id="2" name="Google Shape;13;p2">
            <a:extLst>
              <a:ext uri="{FF2B5EF4-FFF2-40B4-BE49-F238E27FC236}">
                <a16:creationId xmlns:a16="http://schemas.microsoft.com/office/drawing/2014/main" id="{752840A7-F9B2-27DC-9B5B-63912684E0B7}"/>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EE1CDDF0-ACD8-97B5-B097-526F653EE9D9}"/>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33540459"/>
      </p:ext>
    </p:extLst>
  </p:cSld>
  <p:clrMapOvr>
    <a:masterClrMapping/>
  </p:clrMapOvr>
  <p:extLst>
    <p:ext uri="{DCECCB84-F9BA-43D5-87BE-67443E8EF086}">
      <p15:sldGuideLst xmlns:p15="http://schemas.microsoft.com/office/powerpoint/2012/main">
        <p15:guide id="1" pos="24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2" preserve="1" userDrawn="1">
  <p:cSld name="Title Slide 2">
    <p:spTree>
      <p:nvGrpSpPr>
        <p:cNvPr id="1" name="Shape 52"/>
        <p:cNvGrpSpPr/>
        <p:nvPr/>
      </p:nvGrpSpPr>
      <p:grpSpPr>
        <a:xfrm>
          <a:off x="0" y="0"/>
          <a:ext cx="0" cy="0"/>
          <a:chOff x="0" y="0"/>
          <a:chExt cx="0" cy="0"/>
        </a:xfrm>
      </p:grpSpPr>
      <p:pic>
        <p:nvPicPr>
          <p:cNvPr id="53" name="Google Shape;53;p7"/>
          <p:cNvPicPr preferRelativeResize="0"/>
          <p:nvPr/>
        </p:nvPicPr>
        <p:blipFill rotWithShape="1">
          <a:blip r:embed="rId2">
            <a:alphaModFix/>
          </a:blip>
          <a:srcRect/>
          <a:stretch/>
        </p:blipFill>
        <p:spPr>
          <a:xfrm>
            <a:off x="-1" y="0"/>
            <a:ext cx="12213883" cy="6858000"/>
          </a:xfrm>
          <a:prstGeom prst="rect">
            <a:avLst/>
          </a:prstGeom>
          <a:noFill/>
          <a:ln>
            <a:noFill/>
          </a:ln>
        </p:spPr>
      </p:pic>
      <p:pic>
        <p:nvPicPr>
          <p:cNvPr id="5" name="Picture 4">
            <a:extLst>
              <a:ext uri="{FF2B5EF4-FFF2-40B4-BE49-F238E27FC236}">
                <a16:creationId xmlns:a16="http://schemas.microsoft.com/office/drawing/2014/main" id="{543727D5-B1F6-DC80-5ABC-27E6724815A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55" name="Google Shape;55;p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grpSp>
        <p:nvGrpSpPr>
          <p:cNvPr id="56" name="Google Shape;56;p7"/>
          <p:cNvGrpSpPr/>
          <p:nvPr/>
        </p:nvGrpSpPr>
        <p:grpSpPr>
          <a:xfrm>
            <a:off x="3849539" y="6071616"/>
            <a:ext cx="3044515" cy="475071"/>
            <a:chOff x="533063" y="6053860"/>
            <a:chExt cx="3500936" cy="546292"/>
          </a:xfrm>
        </p:grpSpPr>
        <p:pic>
          <p:nvPicPr>
            <p:cNvPr id="57" name="Google Shape;57;p7"/>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58" name="Google Shape;58;p7"/>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cxnSp>
        <p:nvCxnSpPr>
          <p:cNvPr id="2" name="Google Shape;13;p2">
            <a:extLst>
              <a:ext uri="{FF2B5EF4-FFF2-40B4-BE49-F238E27FC236}">
                <a16:creationId xmlns:a16="http://schemas.microsoft.com/office/drawing/2014/main" id="{5BF49BB4-4C2A-F56F-E3DA-285086E6E023}"/>
              </a:ext>
            </a:extLst>
          </p:cNvPr>
          <p:cNvCxnSpPr/>
          <p:nvPr userDrawn="1"/>
        </p:nvCxnSpPr>
        <p:spPr>
          <a:xfrm>
            <a:off x="3959020" y="3416440"/>
            <a:ext cx="3021785" cy="0"/>
          </a:xfrm>
          <a:prstGeom prst="straightConnector1">
            <a:avLst/>
          </a:prstGeom>
          <a:noFill/>
          <a:ln w="28575" cap="flat" cmpd="sng">
            <a:solidFill>
              <a:srgbClr val="FFC000"/>
            </a:solidFill>
            <a:prstDash val="solid"/>
            <a:miter lim="800000"/>
            <a:headEnd type="none" w="sm" len="sm"/>
            <a:tailEnd type="none" w="sm" len="sm"/>
          </a:ln>
        </p:spPr>
      </p:cxnSp>
      <p:sp>
        <p:nvSpPr>
          <p:cNvPr id="3" name="Google Shape;14;p2">
            <a:extLst>
              <a:ext uri="{FF2B5EF4-FFF2-40B4-BE49-F238E27FC236}">
                <a16:creationId xmlns:a16="http://schemas.microsoft.com/office/drawing/2014/main" id="{799DC431-C667-4A85-D38E-6B600C1AD9D1}"/>
              </a:ext>
            </a:extLst>
          </p:cNvPr>
          <p:cNvSpPr txBox="1">
            <a:spLocks noGrp="1"/>
          </p:cNvSpPr>
          <p:nvPr>
            <p:ph type="body" idx="1"/>
          </p:nvPr>
        </p:nvSpPr>
        <p:spPr>
          <a:xfrm>
            <a:off x="3600450" y="2752013"/>
            <a:ext cx="5295900" cy="590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Lato Black"/>
                <a:ea typeface="Lato Black"/>
                <a:cs typeface="Lato Black"/>
                <a:sym typeface="Lato Black"/>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558157845"/>
      </p:ext>
    </p:extLst>
  </p:cSld>
  <p:clrMapOvr>
    <a:masterClrMapping/>
  </p:clrMapOvr>
  <p:extLst>
    <p:ext uri="{DCECCB84-F9BA-43D5-87BE-67443E8EF086}">
      <p15:sldGuideLst xmlns:p15="http://schemas.microsoft.com/office/powerpoint/2012/main">
        <p15:guide id="1" pos="24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053A-FAC2-844A-EAEB-01F3D1B74F4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152DEE1-E9BE-AB65-0E42-B3ADE10A00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235721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7A5D-3372-D25F-8409-BA741470BF9E}"/>
              </a:ext>
            </a:extLst>
          </p:cNvPr>
          <p:cNvSpPr>
            <a:spLocks noGrp="1"/>
          </p:cNvSpPr>
          <p:nvPr>
            <p:ph type="title"/>
          </p:nvPr>
        </p:nvSpPr>
        <p:spPr>
          <a:xfrm>
            <a:off x="521128"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2D0BA6C2-4AC1-C583-F58F-FD8BA8B0A454}"/>
              </a:ext>
            </a:extLst>
          </p:cNvPr>
          <p:cNvSpPr>
            <a:spLocks noGrp="1"/>
          </p:cNvSpPr>
          <p:nvPr>
            <p:ph type="body" idx="1"/>
          </p:nvPr>
        </p:nvSpPr>
        <p:spPr>
          <a:xfrm>
            <a:off x="521128"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B35D85-38C3-3BCE-3B1A-7C7DF6700BD7}"/>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5" name="Footer Placeholder 4">
            <a:extLst>
              <a:ext uri="{FF2B5EF4-FFF2-40B4-BE49-F238E27FC236}">
                <a16:creationId xmlns:a16="http://schemas.microsoft.com/office/drawing/2014/main" id="{1E0E03D4-B551-7DCD-5415-E0F5F9F66BEC}"/>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6" name="Slide Number Placeholder 5">
            <a:extLst>
              <a:ext uri="{FF2B5EF4-FFF2-40B4-BE49-F238E27FC236}">
                <a16:creationId xmlns:a16="http://schemas.microsoft.com/office/drawing/2014/main" id="{A336CEF6-1E66-6F84-0BC8-002C8C3180D9}"/>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145839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2263-1878-D53D-E360-702042A4E1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C42E2390-CCE5-3D34-FC07-1827F5271D04}"/>
              </a:ext>
            </a:extLst>
          </p:cNvPr>
          <p:cNvSpPr>
            <a:spLocks noGrp="1"/>
          </p:cNvSpPr>
          <p:nvPr>
            <p:ph sz="half" idx="1"/>
          </p:nvPr>
        </p:nvSpPr>
        <p:spPr>
          <a:xfrm>
            <a:off x="527487"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6BA06E2A-506E-D61B-DD59-B7935FA5C861}"/>
              </a:ext>
            </a:extLst>
          </p:cNvPr>
          <p:cNvSpPr>
            <a:spLocks noGrp="1"/>
          </p:cNvSpPr>
          <p:nvPr>
            <p:ph sz="half" idx="2"/>
          </p:nvPr>
        </p:nvSpPr>
        <p:spPr>
          <a:xfrm>
            <a:off x="5861487"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D84D62A3-749C-C0EF-F31E-C83AFDC75455}"/>
              </a:ext>
            </a:extLst>
          </p:cNvPr>
          <p:cNvSpPr>
            <a:spLocks noGrp="1"/>
          </p:cNvSpPr>
          <p:nvPr>
            <p:ph type="dt" sz="half" idx="10"/>
          </p:nvPr>
        </p:nvSpPr>
        <p:spPr>
          <a:xfrm>
            <a:off x="838200" y="6356350"/>
            <a:ext cx="2743200" cy="365125"/>
          </a:xfrm>
          <a:prstGeom prst="rect">
            <a:avLst/>
          </a:prstGeom>
        </p:spPr>
        <p:txBody>
          <a:bodyPr/>
          <a:lstStyle/>
          <a:p>
            <a:fld id="{463F6BBF-C620-4DEC-9911-1E7528560BC3}" type="datetimeFigureOut">
              <a:rPr lang="en-ZA" smtClean="0"/>
              <a:t>2025/10/06</a:t>
            </a:fld>
            <a:endParaRPr lang="en-ZA" dirty="0"/>
          </a:p>
        </p:txBody>
      </p:sp>
      <p:sp>
        <p:nvSpPr>
          <p:cNvPr id="6" name="Footer Placeholder 5">
            <a:extLst>
              <a:ext uri="{FF2B5EF4-FFF2-40B4-BE49-F238E27FC236}">
                <a16:creationId xmlns:a16="http://schemas.microsoft.com/office/drawing/2014/main" id="{BC6CADEE-BD65-5D7E-2CF9-17C15136D4FA}"/>
              </a:ext>
            </a:extLst>
          </p:cNvPr>
          <p:cNvSpPr>
            <a:spLocks noGrp="1"/>
          </p:cNvSpPr>
          <p:nvPr>
            <p:ph type="ftr" sz="quarter" idx="11"/>
          </p:nvPr>
        </p:nvSpPr>
        <p:spPr>
          <a:xfrm>
            <a:off x="4038600" y="6356350"/>
            <a:ext cx="4114800" cy="365125"/>
          </a:xfrm>
          <a:prstGeom prst="rect">
            <a:avLst/>
          </a:prstGeom>
        </p:spPr>
        <p:txBody>
          <a:bodyPr/>
          <a:lstStyle/>
          <a:p>
            <a:endParaRPr lang="en-ZA" dirty="0"/>
          </a:p>
        </p:txBody>
      </p:sp>
      <p:sp>
        <p:nvSpPr>
          <p:cNvPr id="7" name="Slide Number Placeholder 6">
            <a:extLst>
              <a:ext uri="{FF2B5EF4-FFF2-40B4-BE49-F238E27FC236}">
                <a16:creationId xmlns:a16="http://schemas.microsoft.com/office/drawing/2014/main" id="{4D971B32-5EB1-2A16-466E-A4913710BDE4}"/>
              </a:ext>
            </a:extLst>
          </p:cNvPr>
          <p:cNvSpPr>
            <a:spLocks noGrp="1"/>
          </p:cNvSpPr>
          <p:nvPr>
            <p:ph type="sldNum" sz="quarter" idx="12"/>
          </p:nvPr>
        </p:nvSpPr>
        <p:spPr>
          <a:xfrm>
            <a:off x="8610600" y="6356350"/>
            <a:ext cx="2743200" cy="365125"/>
          </a:xfrm>
          <a:prstGeom prst="rect">
            <a:avLst/>
          </a:prstGeom>
        </p:spPr>
        <p:txBody>
          <a:bodyPr/>
          <a:lstStyle/>
          <a:p>
            <a:fld id="{C7AD57D8-5C54-4B1C-A754-0CF624FB4EA9}" type="slidenum">
              <a:rPr lang="en-ZA" smtClean="0"/>
              <a:t>‹#›</a:t>
            </a:fld>
            <a:endParaRPr lang="en-ZA" dirty="0"/>
          </a:p>
        </p:txBody>
      </p:sp>
    </p:spTree>
    <p:extLst>
      <p:ext uri="{BB962C8B-B14F-4D97-AF65-F5344CB8AC3E}">
        <p14:creationId xmlns:p14="http://schemas.microsoft.com/office/powerpoint/2010/main" val="351503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oogle Shape;17;p3">
            <a:extLst>
              <a:ext uri="{FF2B5EF4-FFF2-40B4-BE49-F238E27FC236}">
                <a16:creationId xmlns:a16="http://schemas.microsoft.com/office/drawing/2014/main" id="{E858EB28-013D-8A75-7C30-A5230AC3689C}"/>
              </a:ext>
            </a:extLst>
          </p:cNvPr>
          <p:cNvGrpSpPr/>
          <p:nvPr userDrawn="1"/>
        </p:nvGrpSpPr>
        <p:grpSpPr>
          <a:xfrm>
            <a:off x="562913" y="6071616"/>
            <a:ext cx="3044515" cy="475071"/>
            <a:chOff x="533063" y="6053860"/>
            <a:chExt cx="3500936" cy="546292"/>
          </a:xfrm>
        </p:grpSpPr>
        <p:pic>
          <p:nvPicPr>
            <p:cNvPr id="9" name="Google Shape;18;p3">
              <a:extLst>
                <a:ext uri="{FF2B5EF4-FFF2-40B4-BE49-F238E27FC236}">
                  <a16:creationId xmlns:a16="http://schemas.microsoft.com/office/drawing/2014/main" id="{79C8EE1B-F938-C7D8-8A34-50726C29F5F6}"/>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0" name="Google Shape;19;p3">
              <a:extLst>
                <a:ext uri="{FF2B5EF4-FFF2-40B4-BE49-F238E27FC236}">
                  <a16:creationId xmlns:a16="http://schemas.microsoft.com/office/drawing/2014/main" id="{1B533A73-CB3F-758D-5E5F-6A7A1385E43C}"/>
                </a:ext>
              </a:extLst>
            </p:cNvPr>
            <p:cNvPicPr preferRelativeResize="0"/>
            <p:nvPr/>
          </p:nvPicPr>
          <p:blipFill rotWithShape="1">
            <a:blip r:embed="rId19"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1" name="Google Shape;20;p3">
            <a:extLst>
              <a:ext uri="{FF2B5EF4-FFF2-40B4-BE49-F238E27FC236}">
                <a16:creationId xmlns:a16="http://schemas.microsoft.com/office/drawing/2014/main" id="{7CC85C31-CDB6-1542-FE81-651992BD29CF}"/>
              </a:ext>
            </a:extLst>
          </p:cNvPr>
          <p:cNvPicPr preferRelativeResize="0"/>
          <p:nvPr userDrawn="1"/>
        </p:nvPicPr>
        <p:blipFill rotWithShape="1">
          <a:blip r:embed="rId20" cstate="print">
            <a:alphaModFix/>
            <a:extLst>
              <a:ext uri="{28A0092B-C50C-407E-A947-70E740481C1C}">
                <a14:useLocalDpi xmlns:a14="http://schemas.microsoft.com/office/drawing/2010/main"/>
              </a:ext>
            </a:extLst>
          </a:blip>
          <a:srcRect r="80462"/>
          <a:stretch/>
        </p:blipFill>
        <p:spPr>
          <a:xfrm>
            <a:off x="11088612" y="457468"/>
            <a:ext cx="1103388" cy="5647407"/>
          </a:xfrm>
          <a:prstGeom prst="rect">
            <a:avLst/>
          </a:prstGeom>
          <a:noFill/>
          <a:ln>
            <a:noFill/>
          </a:ln>
        </p:spPr>
      </p:pic>
      <p:pic>
        <p:nvPicPr>
          <p:cNvPr id="12" name="Google Shape;21;p3">
            <a:extLst>
              <a:ext uri="{FF2B5EF4-FFF2-40B4-BE49-F238E27FC236}">
                <a16:creationId xmlns:a16="http://schemas.microsoft.com/office/drawing/2014/main" id="{4E88AB79-A827-0720-F4E7-DC0F8E068785}"/>
              </a:ext>
            </a:extLst>
          </p:cNvPr>
          <p:cNvPicPr preferRelativeResize="0"/>
          <p:nvPr userDrawn="1"/>
        </p:nvPicPr>
        <p:blipFill rotWithShape="1">
          <a:blip r:embed="rId21"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527473"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527473"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79076753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4" r:id="rId5"/>
    <p:sldLayoutId id="2147483665"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l" defTabSz="914400" rtl="0" eaLnBrk="1" latinLnBrk="0" hangingPunct="1">
        <a:lnSpc>
          <a:spcPct val="90000"/>
        </a:lnSpc>
        <a:spcBef>
          <a:spcPct val="0"/>
        </a:spcBef>
        <a:buNone/>
        <a:defRPr sz="4400" kern="1200">
          <a:solidFill>
            <a:srgbClr val="00508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8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8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oogle Shape;26;p4">
            <a:extLst>
              <a:ext uri="{FF2B5EF4-FFF2-40B4-BE49-F238E27FC236}">
                <a16:creationId xmlns:a16="http://schemas.microsoft.com/office/drawing/2014/main" id="{79F95F21-406B-F98B-C241-3519E5AEDE01}"/>
              </a:ext>
            </a:extLst>
          </p:cNvPr>
          <p:cNvPicPr preferRelativeResize="0"/>
          <p:nvPr userDrawn="1"/>
        </p:nvPicPr>
        <p:blipFill rotWithShape="1">
          <a:blip r:embed="rId18">
            <a:alphaModFix/>
          </a:blip>
          <a:srcRect/>
          <a:stretch/>
        </p:blipFill>
        <p:spPr>
          <a:xfrm>
            <a:off x="-1" y="0"/>
            <a:ext cx="12213883" cy="6858000"/>
          </a:xfrm>
          <a:prstGeom prst="rect">
            <a:avLst/>
          </a:prstGeom>
          <a:noFill/>
          <a:ln>
            <a:noFill/>
          </a:ln>
        </p:spPr>
      </p:pic>
      <p:pic>
        <p:nvPicPr>
          <p:cNvPr id="14" name="Google Shape;30;p4">
            <a:extLst>
              <a:ext uri="{FF2B5EF4-FFF2-40B4-BE49-F238E27FC236}">
                <a16:creationId xmlns:a16="http://schemas.microsoft.com/office/drawing/2014/main" id="{1E3DC7F9-1825-0CE4-860F-8D526738D84B}"/>
              </a:ext>
            </a:extLst>
          </p:cNvPr>
          <p:cNvPicPr preferRelativeResize="0"/>
          <p:nvPr userDrawn="1"/>
        </p:nvPicPr>
        <p:blipFill rotWithShape="1">
          <a:blip r:embed="rId19" cstate="print">
            <a:alphaModFix/>
            <a:extLst>
              <a:ext uri="{28A0092B-C50C-407E-A947-70E740481C1C}">
                <a14:useLocalDpi xmlns:a14="http://schemas.microsoft.com/office/drawing/2010/main"/>
              </a:ext>
            </a:extLst>
          </a:blip>
          <a:srcRect r="80462"/>
          <a:stretch/>
        </p:blipFill>
        <p:spPr>
          <a:xfrm>
            <a:off x="11088617" y="440533"/>
            <a:ext cx="1103383" cy="5647407"/>
          </a:xfrm>
          <a:prstGeom prst="rect">
            <a:avLst/>
          </a:prstGeom>
          <a:noFill/>
          <a:ln>
            <a:noFill/>
          </a:ln>
        </p:spPr>
      </p:pic>
      <p:sp>
        <p:nvSpPr>
          <p:cNvPr id="2" name="Title Placeholder 1">
            <a:extLst>
              <a:ext uri="{FF2B5EF4-FFF2-40B4-BE49-F238E27FC236}">
                <a16:creationId xmlns:a16="http://schemas.microsoft.com/office/drawing/2014/main" id="{1C3DBF34-6790-2E3F-AB6F-0C2B0E551553}"/>
              </a:ext>
            </a:extLst>
          </p:cNvPr>
          <p:cNvSpPr>
            <a:spLocks noGrp="1"/>
          </p:cNvSpPr>
          <p:nvPr>
            <p:ph type="title"/>
          </p:nvPr>
        </p:nvSpPr>
        <p:spPr>
          <a:xfrm>
            <a:off x="447579"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12620212-48CA-4988-7B71-63DA4630833C}"/>
              </a:ext>
            </a:extLst>
          </p:cNvPr>
          <p:cNvSpPr>
            <a:spLocks noGrp="1"/>
          </p:cNvSpPr>
          <p:nvPr>
            <p:ph type="body" idx="1"/>
          </p:nvPr>
        </p:nvSpPr>
        <p:spPr>
          <a:xfrm>
            <a:off x="447579"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grpSp>
        <p:nvGrpSpPr>
          <p:cNvPr id="5" name="Google Shape;27;p4">
            <a:extLst>
              <a:ext uri="{FF2B5EF4-FFF2-40B4-BE49-F238E27FC236}">
                <a16:creationId xmlns:a16="http://schemas.microsoft.com/office/drawing/2014/main" id="{ABFB17A9-00BF-EA13-81B3-EC1F68B8A44A}"/>
              </a:ext>
            </a:extLst>
          </p:cNvPr>
          <p:cNvGrpSpPr/>
          <p:nvPr userDrawn="1"/>
        </p:nvGrpSpPr>
        <p:grpSpPr>
          <a:xfrm>
            <a:off x="562913" y="6071616"/>
            <a:ext cx="3044515" cy="475071"/>
            <a:chOff x="533063" y="6053860"/>
            <a:chExt cx="3500936" cy="546292"/>
          </a:xfrm>
        </p:grpSpPr>
        <p:pic>
          <p:nvPicPr>
            <p:cNvPr id="6" name="Google Shape;28;p4">
              <a:extLst>
                <a:ext uri="{FF2B5EF4-FFF2-40B4-BE49-F238E27FC236}">
                  <a16:creationId xmlns:a16="http://schemas.microsoft.com/office/drawing/2014/main" id="{51E8D894-C817-05EA-EA3B-B2AB6FE5F568}"/>
                </a:ext>
              </a:extLst>
            </p:cNvPr>
            <p:cNvPicPr preferRelativeResize="0"/>
            <p:nvPr/>
          </p:nvPicPr>
          <p:blipFill rotWithShape="1">
            <a:blip r:embed="rId20" cstate="print">
              <a:alphaModFix/>
              <a:extLst>
                <a:ext uri="{28A0092B-C50C-407E-A947-70E740481C1C}">
                  <a14:useLocalDpi xmlns:a14="http://schemas.microsoft.com/office/drawing/2010/main"/>
                </a:ext>
              </a:extLst>
            </a:blip>
            <a:srcRect/>
            <a:stretch/>
          </p:blipFill>
          <p:spPr>
            <a:xfrm>
              <a:off x="533063" y="6053860"/>
              <a:ext cx="546292" cy="546292"/>
            </a:xfrm>
            <a:prstGeom prst="rect">
              <a:avLst/>
            </a:prstGeom>
            <a:noFill/>
            <a:ln>
              <a:noFill/>
            </a:ln>
          </p:spPr>
        </p:pic>
        <p:pic>
          <p:nvPicPr>
            <p:cNvPr id="13" name="Google Shape;29;p4">
              <a:extLst>
                <a:ext uri="{FF2B5EF4-FFF2-40B4-BE49-F238E27FC236}">
                  <a16:creationId xmlns:a16="http://schemas.microsoft.com/office/drawing/2014/main" id="{141E4250-B18C-15DC-ACC1-030C338DE21A}"/>
                </a:ext>
              </a:extLst>
            </p:cNvPr>
            <p:cNvPicPr preferRelativeResize="0"/>
            <p:nvPr/>
          </p:nvPicPr>
          <p:blipFill rotWithShape="1">
            <a:blip r:embed="rId21" cstate="print">
              <a:alphaModFix/>
              <a:extLst>
                <a:ext uri="{28A0092B-C50C-407E-A947-70E740481C1C}">
                  <a14:useLocalDpi xmlns:a14="http://schemas.microsoft.com/office/drawing/2010/main"/>
                </a:ext>
              </a:extLst>
            </a:blip>
            <a:srcRect/>
            <a:stretch/>
          </p:blipFill>
          <p:spPr>
            <a:xfrm>
              <a:off x="1295562" y="6144444"/>
              <a:ext cx="2738437" cy="365125"/>
            </a:xfrm>
            <a:prstGeom prst="rect">
              <a:avLst/>
            </a:prstGeom>
            <a:noFill/>
            <a:ln>
              <a:noFill/>
            </a:ln>
          </p:spPr>
        </p:pic>
      </p:grpSp>
      <p:pic>
        <p:nvPicPr>
          <p:cNvPr id="15" name="Google Shape;31;p4">
            <a:extLst>
              <a:ext uri="{FF2B5EF4-FFF2-40B4-BE49-F238E27FC236}">
                <a16:creationId xmlns:a16="http://schemas.microsoft.com/office/drawing/2014/main" id="{29EE7E80-9298-25ED-F7D6-E0E8AD8DD8BD}"/>
              </a:ext>
            </a:extLst>
          </p:cNvPr>
          <p:cNvPicPr preferRelativeResize="0"/>
          <p:nvPr userDrawn="1"/>
        </p:nvPicPr>
        <p:blipFill rotWithShape="1">
          <a:blip r:embed="rId22" cstate="print">
            <a:alphaModFix/>
            <a:extLst>
              <a:ext uri="{28A0092B-C50C-407E-A947-70E740481C1C}">
                <a14:useLocalDpi xmlns:a14="http://schemas.microsoft.com/office/drawing/2010/main"/>
              </a:ext>
            </a:extLst>
          </a:blip>
          <a:srcRect/>
          <a:stretch/>
        </p:blipFill>
        <p:spPr>
          <a:xfrm>
            <a:off x="10093429" y="6129849"/>
            <a:ext cx="1739690" cy="503802"/>
          </a:xfrm>
          <a:prstGeom prst="rect">
            <a:avLst/>
          </a:prstGeom>
          <a:noFill/>
          <a:ln>
            <a:noFill/>
          </a:ln>
        </p:spPr>
      </p:pic>
    </p:spTree>
    <p:extLst>
      <p:ext uri="{BB962C8B-B14F-4D97-AF65-F5344CB8AC3E}">
        <p14:creationId xmlns:p14="http://schemas.microsoft.com/office/powerpoint/2010/main" val="66502486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Word_Document.docx"/><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mailto:tenderoffice@sars.gov.za"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40BB186F-77EF-3010-5C37-129C55C92939}"/>
              </a:ext>
            </a:extLst>
          </p:cNvPr>
          <p:cNvSpPr txBox="1">
            <a:spLocks/>
          </p:cNvSpPr>
          <p:nvPr/>
        </p:nvSpPr>
        <p:spPr>
          <a:xfrm>
            <a:off x="2593023" y="275726"/>
            <a:ext cx="8189995" cy="984138"/>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r>
              <a:rPr lang="en-US" dirty="0">
                <a:solidFill>
                  <a:schemeClr val="bg1"/>
                </a:solidFill>
                <a:latin typeface="+mn-lt"/>
              </a:rPr>
              <a:t>NON- COMPULSORY BRIEFING SESSION</a:t>
            </a:r>
          </a:p>
        </p:txBody>
      </p:sp>
      <p:sp>
        <p:nvSpPr>
          <p:cNvPr id="5" name="Text Placeholder 1">
            <a:extLst>
              <a:ext uri="{FF2B5EF4-FFF2-40B4-BE49-F238E27FC236}">
                <a16:creationId xmlns:a16="http://schemas.microsoft.com/office/drawing/2014/main" id="{1722106F-0AB5-F51B-777E-C99ACEF7AC56}"/>
              </a:ext>
            </a:extLst>
          </p:cNvPr>
          <p:cNvSpPr txBox="1">
            <a:spLocks/>
          </p:cNvSpPr>
          <p:nvPr/>
        </p:nvSpPr>
        <p:spPr>
          <a:xfrm>
            <a:off x="-111031" y="1658900"/>
            <a:ext cx="12192000" cy="984138"/>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pPr algn="ctr"/>
            <a:r>
              <a:rPr lang="en-US" dirty="0">
                <a:latin typeface="+mn-lt"/>
              </a:rPr>
              <a:t>RFP23/2025 : </a:t>
            </a:r>
            <a:r>
              <a:rPr lang="en-ZA" dirty="0">
                <a:latin typeface="+mn-lt"/>
              </a:rPr>
              <a:t>PROVISION OF A TRANSFER PRICING BENCHMARKING TOOL</a:t>
            </a:r>
            <a:endParaRPr lang="en-US" dirty="0">
              <a:latin typeface="+mn-lt"/>
            </a:endParaRPr>
          </a:p>
        </p:txBody>
      </p:sp>
      <p:sp>
        <p:nvSpPr>
          <p:cNvPr id="11" name="Text Placeholder 1">
            <a:extLst>
              <a:ext uri="{FF2B5EF4-FFF2-40B4-BE49-F238E27FC236}">
                <a16:creationId xmlns:a16="http://schemas.microsoft.com/office/drawing/2014/main" id="{D2D3C4C5-5818-BF07-432F-1ED830EA3426}"/>
              </a:ext>
            </a:extLst>
          </p:cNvPr>
          <p:cNvSpPr txBox="1">
            <a:spLocks/>
          </p:cNvSpPr>
          <p:nvPr/>
        </p:nvSpPr>
        <p:spPr>
          <a:xfrm>
            <a:off x="381787" y="3983950"/>
            <a:ext cx="5190878" cy="1883752"/>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r>
              <a:rPr lang="en-US" sz="2000" b="1" dirty="0">
                <a:solidFill>
                  <a:schemeClr val="bg1"/>
                </a:solidFill>
                <a:latin typeface="+mn-lt"/>
              </a:rPr>
              <a:t>NON- COMPULSORY BRIEFING SESSION:</a:t>
            </a:r>
          </a:p>
          <a:p>
            <a:endParaRPr lang="en-US" sz="2000" b="1" dirty="0">
              <a:solidFill>
                <a:schemeClr val="bg1"/>
              </a:solidFill>
              <a:latin typeface="+mn-lt"/>
            </a:endParaRPr>
          </a:p>
          <a:p>
            <a:r>
              <a:rPr lang="en-US" sz="2000" b="1" dirty="0">
                <a:solidFill>
                  <a:schemeClr val="bg1"/>
                </a:solidFill>
                <a:latin typeface="+mn-lt"/>
              </a:rPr>
              <a:t>CLOSING DATE:</a:t>
            </a:r>
          </a:p>
        </p:txBody>
      </p:sp>
      <p:sp>
        <p:nvSpPr>
          <p:cNvPr id="12" name="Text Placeholder 1">
            <a:extLst>
              <a:ext uri="{FF2B5EF4-FFF2-40B4-BE49-F238E27FC236}">
                <a16:creationId xmlns:a16="http://schemas.microsoft.com/office/drawing/2014/main" id="{24F6458C-008B-CB8C-EE5D-22D24115CF49}"/>
              </a:ext>
            </a:extLst>
          </p:cNvPr>
          <p:cNvSpPr txBox="1">
            <a:spLocks/>
          </p:cNvSpPr>
          <p:nvPr/>
        </p:nvSpPr>
        <p:spPr>
          <a:xfrm>
            <a:off x="5399485" y="4026212"/>
            <a:ext cx="5190878" cy="1883752"/>
          </a:xfrm>
          <a:prstGeom prst="rect">
            <a:avLst/>
          </a:prstGeom>
          <a:noFill/>
          <a:ln>
            <a:noFill/>
          </a:ln>
        </p:spPr>
        <p:txBody>
          <a:bodyPr spcFirstLastPara="1" vert="horz" wrap="square" lIns="91425" tIns="45700" rIns="91425" bIns="45700" rtlCol="0" anchor="t" anchorCtr="0">
            <a:noAutofit/>
          </a:bodyPr>
          <a:lstStyle>
            <a:lvl1pPr marL="457200" marR="0" lvl="0" indent="-228600" algn="l" defTabSz="914400" rtl="0" eaLnBrk="1" latinLnBrk="0" hangingPunct="1">
              <a:lnSpc>
                <a:spcPct val="90000"/>
              </a:lnSpc>
              <a:spcBef>
                <a:spcPts val="1000"/>
              </a:spcBef>
              <a:spcAft>
                <a:spcPts val="0"/>
              </a:spcAft>
              <a:buClr>
                <a:schemeClr val="lt1"/>
              </a:buClr>
              <a:buSzPts val="3200"/>
              <a:buFont typeface="Arial"/>
              <a:buNone/>
              <a:defRPr sz="3200" b="0" i="0" u="none" strike="noStrike" kern="1200" cap="none">
                <a:solidFill>
                  <a:schemeClr val="lt1"/>
                </a:solidFill>
                <a:latin typeface="Lato Black"/>
                <a:ea typeface="Lato Black"/>
                <a:cs typeface="Lato Black"/>
                <a:sym typeface="Lato Black"/>
              </a:defRPr>
            </a:lvl1pPr>
            <a:lvl2pPr marL="914400" marR="0" lvl="1" indent="-381000" algn="l" defTabSz="914400" rtl="0" eaLnBrk="1" latinLnBrk="0" hangingPunct="1">
              <a:lnSpc>
                <a:spcPct val="90000"/>
              </a:lnSpc>
              <a:spcBef>
                <a:spcPts val="500"/>
              </a:spcBef>
              <a:spcAft>
                <a:spcPts val="0"/>
              </a:spcAft>
              <a:buClr>
                <a:schemeClr val="dk1"/>
              </a:buClr>
              <a:buSzPts val="2400"/>
              <a:buFont typeface="Arial"/>
              <a:buChar char="•"/>
              <a:defRPr sz="2400" b="0" i="0" u="none" strike="noStrike" kern="1200" cap="none">
                <a:solidFill>
                  <a:schemeClr val="dk1"/>
                </a:solidFill>
                <a:latin typeface="Arial"/>
                <a:ea typeface="Arial"/>
                <a:cs typeface="Arial"/>
                <a:sym typeface="Arial"/>
              </a:defRPr>
            </a:lvl2pPr>
            <a:lvl3pPr marL="1371600" marR="0" lvl="2" indent="-355600" algn="l" defTabSz="914400" rtl="0" eaLnBrk="1" latinLnBrk="0" hangingPunct="1">
              <a:lnSpc>
                <a:spcPct val="90000"/>
              </a:lnSpc>
              <a:spcBef>
                <a:spcPts val="500"/>
              </a:spcBef>
              <a:spcAft>
                <a:spcPts val="0"/>
              </a:spcAft>
              <a:buClr>
                <a:schemeClr val="dk1"/>
              </a:buClr>
              <a:buSzPts val="2000"/>
              <a:buFont typeface="Arial"/>
              <a:buChar char="•"/>
              <a:defRPr sz="2000" b="0" i="0" u="none" strike="noStrike" kern="1200" cap="none">
                <a:solidFill>
                  <a:schemeClr val="dk1"/>
                </a:solidFill>
                <a:latin typeface="Arial"/>
                <a:ea typeface="Arial"/>
                <a:cs typeface="Arial"/>
                <a:sym typeface="Arial"/>
              </a:defRPr>
            </a:lvl3pPr>
            <a:lvl4pPr marL="1828800" marR="0" lvl="3"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4pPr>
            <a:lvl5pPr marL="2286000" marR="0" lvl="4"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5pPr>
            <a:lvl6pPr marL="2743200" marR="0" lvl="5"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6pPr>
            <a:lvl7pPr marL="3200400" marR="0" lvl="6"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7pPr>
            <a:lvl8pPr marL="3657600" marR="0" lvl="7"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8pPr>
            <a:lvl9pPr marL="4114800" marR="0" lvl="8" indent="-342900" algn="l" defTabSz="914400" rtl="0" eaLnBrk="1" latinLnBrk="0" hangingPunct="1">
              <a:lnSpc>
                <a:spcPct val="90000"/>
              </a:lnSpc>
              <a:spcBef>
                <a:spcPts val="500"/>
              </a:spcBef>
              <a:spcAft>
                <a:spcPts val="0"/>
              </a:spcAft>
              <a:buClr>
                <a:schemeClr val="dk1"/>
              </a:buClr>
              <a:buSzPts val="1800"/>
              <a:buFont typeface="Arial"/>
              <a:buChar char="•"/>
              <a:defRPr sz="1800" b="0" i="0" u="none" strike="noStrike" kern="1200" cap="none">
                <a:solidFill>
                  <a:schemeClr val="dk1"/>
                </a:solidFill>
                <a:latin typeface="Arial"/>
                <a:ea typeface="Arial"/>
                <a:cs typeface="Arial"/>
                <a:sym typeface="Arial"/>
              </a:defRPr>
            </a:lvl9pPr>
          </a:lstStyle>
          <a:p>
            <a:r>
              <a:rPr lang="en-US" sz="2000" dirty="0">
                <a:solidFill>
                  <a:schemeClr val="bg1"/>
                </a:solidFill>
                <a:latin typeface="+mn-lt"/>
              </a:rPr>
              <a:t>02 OCTOBER 2025</a:t>
            </a:r>
          </a:p>
          <a:p>
            <a:endParaRPr lang="en-US" sz="2000" dirty="0">
              <a:solidFill>
                <a:schemeClr val="bg1"/>
              </a:solidFill>
              <a:latin typeface="+mn-lt"/>
            </a:endParaRPr>
          </a:p>
          <a:p>
            <a:r>
              <a:rPr lang="en-US" sz="2000" dirty="0">
                <a:solidFill>
                  <a:schemeClr val="bg1"/>
                </a:solidFill>
                <a:latin typeface="+mn-lt"/>
              </a:rPr>
              <a:t> 24 OCTOBER 2025 AT 11:00 AM</a:t>
            </a:r>
          </a:p>
        </p:txBody>
      </p:sp>
    </p:spTree>
    <p:extLst>
      <p:ext uri="{BB962C8B-B14F-4D97-AF65-F5344CB8AC3E}">
        <p14:creationId xmlns:p14="http://schemas.microsoft.com/office/powerpoint/2010/main" val="305471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0749A1AE-B00C-76F0-35C5-7D4BCD300866}"/>
            </a:ext>
          </a:extLst>
        </p:cNvPr>
        <p:cNvGrpSpPr/>
        <p:nvPr/>
      </p:nvGrpSpPr>
      <p:grpSpPr>
        <a:xfrm>
          <a:off x="0" y="0"/>
          <a:ext cx="0" cy="0"/>
          <a:chOff x="0" y="0"/>
          <a:chExt cx="0" cy="0"/>
        </a:xfrm>
      </p:grpSpPr>
      <p:sp>
        <p:nvSpPr>
          <p:cNvPr id="2" name="Google Shape;139;p28">
            <a:extLst>
              <a:ext uri="{FF2B5EF4-FFF2-40B4-BE49-F238E27FC236}">
                <a16:creationId xmlns:a16="http://schemas.microsoft.com/office/drawing/2014/main" id="{1DD48204-8F86-A355-C0D5-CF6D4E5F3C6F}"/>
              </a:ext>
            </a:extLst>
          </p:cNvPr>
          <p:cNvSpPr txBox="1"/>
          <p:nvPr/>
        </p:nvSpPr>
        <p:spPr>
          <a:xfrm>
            <a:off x="492764" y="3105855"/>
            <a:ext cx="10603850" cy="646290"/>
          </a:xfrm>
          <a:prstGeom prst="rect">
            <a:avLst/>
          </a:prstGeom>
          <a:noFill/>
          <a:ln>
            <a:noFill/>
          </a:ln>
        </p:spPr>
        <p:txBody>
          <a:bodyPr spcFirstLastPara="1" wrap="square" lIns="91433" tIns="45700" rIns="91433" bIns="45700" anchor="t" anchorCtr="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3600" b="1" dirty="0">
                <a:solidFill>
                  <a:srgbClr val="002060"/>
                </a:solidFill>
                <a:ea typeface="Lato"/>
                <a:cs typeface="Lato"/>
                <a:sym typeface="Lato"/>
              </a:rPr>
              <a:t>BACKGROUND AND BUSINESS REQUIREMENT</a:t>
            </a:r>
            <a:r>
              <a:rPr lang="en-GB" sz="3600" b="1" dirty="0">
                <a:solidFill>
                  <a:schemeClr val="bg1"/>
                </a:solidFill>
                <a:ea typeface="Lato"/>
                <a:cs typeface="Lato"/>
                <a:sym typeface="Lato"/>
              </a:rPr>
              <a:t>S</a:t>
            </a:r>
          </a:p>
        </p:txBody>
      </p:sp>
    </p:spTree>
    <p:extLst>
      <p:ext uri="{BB962C8B-B14F-4D97-AF65-F5344CB8AC3E}">
        <p14:creationId xmlns:p14="http://schemas.microsoft.com/office/powerpoint/2010/main" val="334157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E4F2E-4A0B-23A1-843A-DA3D9034E678}"/>
            </a:ext>
          </a:extLst>
        </p:cNvPr>
        <p:cNvGrpSpPr/>
        <p:nvPr/>
      </p:nvGrpSpPr>
      <p:grpSpPr>
        <a:xfrm>
          <a:off x="0" y="0"/>
          <a:ext cx="0" cy="0"/>
          <a:chOff x="0" y="0"/>
          <a:chExt cx="0" cy="0"/>
        </a:xfrm>
      </p:grpSpPr>
      <p:sp>
        <p:nvSpPr>
          <p:cNvPr id="9" name="Rounded Rectangle 4">
            <a:extLst>
              <a:ext uri="{FF2B5EF4-FFF2-40B4-BE49-F238E27FC236}">
                <a16:creationId xmlns:a16="http://schemas.microsoft.com/office/drawing/2014/main" id="{B37D8F54-633D-DF60-9E6A-BD86143D96BD}"/>
              </a:ext>
            </a:extLst>
          </p:cNvPr>
          <p:cNvSpPr/>
          <p:nvPr/>
        </p:nvSpPr>
        <p:spPr>
          <a:xfrm>
            <a:off x="862642" y="89031"/>
            <a:ext cx="10621436" cy="560439"/>
          </a:xfrm>
          <a:prstGeom prst="roundRect">
            <a:avLst/>
          </a:prstGeom>
          <a:solidFill>
            <a:srgbClr val="0F6FC6">
              <a:lumMod val="50000"/>
            </a:srgbClr>
          </a:solidFill>
          <a:ln w="25400" cap="flat" cmpd="sng" algn="ctr">
            <a:noFill/>
            <a:prstDash val="solid"/>
          </a:ln>
          <a:effectLst/>
        </p:spPr>
        <p:txBody>
          <a:bodyPr anchor="ctr"/>
          <a:lstStyle/>
          <a:p>
            <a:pPr algn="ctr">
              <a:defRPr/>
            </a:pPr>
            <a:endParaRPr lang="en-ZA" sz="2800" b="1" kern="0" dirty="0">
              <a:solidFill>
                <a:prstClr val="white"/>
              </a:solidFill>
            </a:endParaRPr>
          </a:p>
          <a:p>
            <a:pPr algn="ctr">
              <a:defRPr/>
            </a:pPr>
            <a:r>
              <a:rPr lang="en-ZA" sz="2800" b="1" kern="0" dirty="0">
                <a:solidFill>
                  <a:prstClr val="white"/>
                </a:solidFill>
              </a:rPr>
              <a:t>4. BACKGROUND AND BUSINESS REQUIREMENTS</a:t>
            </a:r>
          </a:p>
          <a:p>
            <a:pPr algn="ctr">
              <a:defRPr/>
            </a:pPr>
            <a:endParaRPr lang="en-ZA" sz="2800" b="1" kern="0" dirty="0">
              <a:solidFill>
                <a:prstClr val="white"/>
              </a:solidFill>
            </a:endParaRPr>
          </a:p>
        </p:txBody>
      </p:sp>
      <p:sp>
        <p:nvSpPr>
          <p:cNvPr id="6" name="Text Placeholder 3">
            <a:extLst>
              <a:ext uri="{FF2B5EF4-FFF2-40B4-BE49-F238E27FC236}">
                <a16:creationId xmlns:a16="http://schemas.microsoft.com/office/drawing/2014/main" id="{CC665AD7-47DF-F3CE-F86B-5853F9B2AD1F}"/>
              </a:ext>
            </a:extLst>
          </p:cNvPr>
          <p:cNvSpPr txBox="1">
            <a:spLocks/>
          </p:cNvSpPr>
          <p:nvPr/>
        </p:nvSpPr>
        <p:spPr>
          <a:xfrm>
            <a:off x="862642" y="701405"/>
            <a:ext cx="10282686" cy="4019360"/>
          </a:xfrm>
          <a:prstGeom prst="rect">
            <a:avLst/>
          </a:prstGeom>
          <a:solidFill>
            <a:schemeClr val="bg1"/>
          </a:solidFill>
          <a:ln>
            <a:solidFill>
              <a:srgbClr val="00206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50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508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508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508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Wingdings" panose="05000000000000000000" pitchFamily="2" charset="2"/>
              <a:buChar char="q"/>
            </a:pPr>
            <a:r>
              <a:rPr lang="en-ZA" sz="1800" dirty="0">
                <a:solidFill>
                  <a:srgbClr val="002060"/>
                </a:solidFill>
              </a:rPr>
              <a:t>Since South Africa’s re-emergence in the international market, there has been a marked expansion of international trade and commerce, with wide-ranging changes in volume and complexity. An increasing proportion of this international activity is carried on between members of MNEs. As the globalisation of business activity continues to accelerate, protecting the South African tax base is vital to South Africa’s wealth and development.</a:t>
            </a:r>
          </a:p>
          <a:p>
            <a:pPr algn="just">
              <a:lnSpc>
                <a:spcPct val="150000"/>
              </a:lnSpc>
              <a:buFont typeface="Wingdings" panose="05000000000000000000" pitchFamily="2" charset="2"/>
              <a:buChar char="q"/>
            </a:pPr>
            <a:r>
              <a:rPr lang="en-ZA" sz="1800" dirty="0">
                <a:solidFill>
                  <a:srgbClr val="002060"/>
                </a:solidFill>
              </a:rPr>
              <a:t>Exchange controls historically provided some protection against the more significant manipulation of transfer prices to transfer profits to lower tax jurisdictions. In anticipation of the relaxation of exchange controls and the envisaged adverse effect on the South African tax base, section 31 was introduced into the Act in 1995.</a:t>
            </a:r>
            <a:endParaRPr lang="en-US" sz="1800" dirty="0">
              <a:solidFill>
                <a:srgbClr val="002060"/>
              </a:solidFill>
            </a:endParaRPr>
          </a:p>
        </p:txBody>
      </p:sp>
      <p:sp>
        <p:nvSpPr>
          <p:cNvPr id="7" name="Cloud 6">
            <a:extLst>
              <a:ext uri="{FF2B5EF4-FFF2-40B4-BE49-F238E27FC236}">
                <a16:creationId xmlns:a16="http://schemas.microsoft.com/office/drawing/2014/main" id="{BF92E021-6424-4A04-557D-A5D971433F76}"/>
              </a:ext>
            </a:extLst>
          </p:cNvPr>
          <p:cNvSpPr/>
          <p:nvPr/>
        </p:nvSpPr>
        <p:spPr>
          <a:xfrm>
            <a:off x="7766762" y="4448566"/>
            <a:ext cx="4088656" cy="1708030"/>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a:p>
            <a:pPr algn="ctr"/>
            <a:r>
              <a:rPr lang="en-GB" b="1" dirty="0">
                <a:solidFill>
                  <a:srgbClr val="002060"/>
                </a:solidFill>
              </a:rPr>
              <a:t>Refer to SARS RFP 23-2025 2-1 Business Requirement Specification</a:t>
            </a:r>
          </a:p>
          <a:p>
            <a:pPr algn="ctr"/>
            <a:endParaRPr lang="en-ZA" dirty="0"/>
          </a:p>
        </p:txBody>
      </p:sp>
      <p:graphicFrame>
        <p:nvGraphicFramePr>
          <p:cNvPr id="2" name="Object 1">
            <a:extLst>
              <a:ext uri="{FF2B5EF4-FFF2-40B4-BE49-F238E27FC236}">
                <a16:creationId xmlns:a16="http://schemas.microsoft.com/office/drawing/2014/main" id="{940890C6-9AE5-8A31-8101-D04F234B714F}"/>
              </a:ext>
            </a:extLst>
          </p:cNvPr>
          <p:cNvGraphicFramePr>
            <a:graphicFrameLocks noChangeAspect="1"/>
          </p:cNvGraphicFramePr>
          <p:nvPr>
            <p:extLst>
              <p:ext uri="{D42A27DB-BD31-4B8C-83A1-F6EECF244321}">
                <p14:modId xmlns:p14="http://schemas.microsoft.com/office/powerpoint/2010/main" val="439530094"/>
              </p:ext>
            </p:extLst>
          </p:nvPr>
        </p:nvGraphicFramePr>
        <p:xfrm>
          <a:off x="1715729" y="5052919"/>
          <a:ext cx="1469924" cy="659624"/>
        </p:xfrm>
        <a:graphic>
          <a:graphicData uri="http://schemas.openxmlformats.org/presentationml/2006/ole">
            <mc:AlternateContent xmlns:mc="http://schemas.openxmlformats.org/markup-compatibility/2006">
              <mc:Choice xmlns:v="urn:schemas-microsoft-com:vml" Requires="v">
                <p:oleObj name="Acrobat Document" showAsIcon="1" r:id="rId2" imgW="914563" imgH="771490" progId="AcroExch.Document.DC">
                  <p:embed/>
                </p:oleObj>
              </mc:Choice>
              <mc:Fallback>
                <p:oleObj name="Acrobat Document" showAsIcon="1" r:id="rId2" imgW="914563" imgH="771490" progId="AcroExch.Document.DC">
                  <p:embed/>
                  <p:pic>
                    <p:nvPicPr>
                      <p:cNvPr id="0" name=""/>
                      <p:cNvPicPr/>
                      <p:nvPr/>
                    </p:nvPicPr>
                    <p:blipFill>
                      <a:blip r:embed="rId3"/>
                      <a:stretch>
                        <a:fillRect/>
                      </a:stretch>
                    </p:blipFill>
                    <p:spPr>
                      <a:xfrm>
                        <a:off x="1715729" y="5052919"/>
                        <a:ext cx="1469924" cy="659624"/>
                      </a:xfrm>
                      <a:prstGeom prst="rect">
                        <a:avLst/>
                      </a:prstGeom>
                    </p:spPr>
                  </p:pic>
                </p:oleObj>
              </mc:Fallback>
            </mc:AlternateContent>
          </a:graphicData>
        </a:graphic>
      </p:graphicFrame>
    </p:spTree>
    <p:extLst>
      <p:ext uri="{BB962C8B-B14F-4D97-AF65-F5344CB8AC3E}">
        <p14:creationId xmlns:p14="http://schemas.microsoft.com/office/powerpoint/2010/main" val="1094217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98594FFC-DC8C-FF95-5489-F402776C1071}"/>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A9B9123F-D589-E1D8-307C-826DB26A78FA}"/>
              </a:ext>
            </a:extLst>
          </p:cNvPr>
          <p:cNvSpPr txBox="1"/>
          <p:nvPr/>
        </p:nvSpPr>
        <p:spPr>
          <a:xfrm>
            <a:off x="1067174" y="3105855"/>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BID EVALUATION PROCESS</a:t>
            </a:r>
          </a:p>
        </p:txBody>
      </p:sp>
    </p:spTree>
    <p:extLst>
      <p:ext uri="{BB962C8B-B14F-4D97-AF65-F5344CB8AC3E}">
        <p14:creationId xmlns:p14="http://schemas.microsoft.com/office/powerpoint/2010/main" val="2023153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81405-8BDE-DCF7-C6F9-DC6B29F0BA24}"/>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75CB333F-2D8E-0E55-7CEA-F5C4D198D604}"/>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 BID EVALUATION PROCESS</a:t>
            </a:r>
          </a:p>
        </p:txBody>
      </p:sp>
      <p:sp>
        <p:nvSpPr>
          <p:cNvPr id="2" name="TextBox 1">
            <a:extLst>
              <a:ext uri="{FF2B5EF4-FFF2-40B4-BE49-F238E27FC236}">
                <a16:creationId xmlns:a16="http://schemas.microsoft.com/office/drawing/2014/main" id="{948F00B1-ABDE-BFEF-034D-303E18B272AD}"/>
              </a:ext>
            </a:extLst>
          </p:cNvPr>
          <p:cNvSpPr txBox="1"/>
          <p:nvPr/>
        </p:nvSpPr>
        <p:spPr>
          <a:xfrm>
            <a:off x="2427689" y="825986"/>
            <a:ext cx="7762188" cy="400110"/>
          </a:xfrm>
          <a:prstGeom prst="rect">
            <a:avLst/>
          </a:prstGeom>
          <a:solidFill>
            <a:schemeClr val="bg1"/>
          </a:solidFill>
          <a:ln>
            <a:solidFill>
              <a:schemeClr val="accent1"/>
            </a:solidFill>
          </a:ln>
          <a:effectLst>
            <a:softEdge rad="0"/>
          </a:effectLst>
        </p:spPr>
        <p:txBody>
          <a:bodyPr wrap="square">
            <a:spAutoFit/>
          </a:bodyPr>
          <a:lstStyle/>
          <a:p>
            <a:r>
              <a:rPr lang="en-GB" sz="2000" kern="0" dirty="0">
                <a:ln w="0"/>
                <a:solidFill>
                  <a:schemeClr val="accent1"/>
                </a:solidFill>
                <a:effectLst>
                  <a:outerShdw blurRad="38100" dist="25400" dir="5400000" algn="ctr" rotWithShape="0">
                    <a:srgbClr val="6E747A">
                      <a:alpha val="43000"/>
                    </a:srgbClr>
                  </a:outerShdw>
                </a:effectLst>
                <a:latin typeface="Aptos" panose="020B0004020202020204" pitchFamily="34" charset="0"/>
              </a:rPr>
              <a:t>REFER TO SECTION 7 OF SARS RFP 23-2025 1-1 MAIN DOCUMENT</a:t>
            </a:r>
            <a:endParaRPr lang="en-ZA" sz="2000" kern="0" dirty="0">
              <a:ln w="0"/>
              <a:solidFill>
                <a:schemeClr val="accent1"/>
              </a:solidFill>
              <a:effectLst>
                <a:outerShdw blurRad="38100" dist="25400" dir="5400000" algn="ctr" rotWithShape="0">
                  <a:srgbClr val="6E747A">
                    <a:alpha val="43000"/>
                  </a:srgbClr>
                </a:outerShdw>
              </a:effectLst>
              <a:latin typeface="Aptos" panose="020B0004020202020204" pitchFamily="34" charset="0"/>
            </a:endParaRPr>
          </a:p>
        </p:txBody>
      </p:sp>
      <p:sp>
        <p:nvSpPr>
          <p:cNvPr id="7" name="TextBox 6">
            <a:extLst>
              <a:ext uri="{FF2B5EF4-FFF2-40B4-BE49-F238E27FC236}">
                <a16:creationId xmlns:a16="http://schemas.microsoft.com/office/drawing/2014/main" id="{C35DD813-210B-565A-DFF2-0FB1BB33AF5F}"/>
              </a:ext>
            </a:extLst>
          </p:cNvPr>
          <p:cNvSpPr txBox="1"/>
          <p:nvPr/>
        </p:nvSpPr>
        <p:spPr>
          <a:xfrm>
            <a:off x="3833468" y="1389564"/>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0 – Prequalification Evaluation</a:t>
            </a:r>
            <a:endParaRPr lang="en-ZA" sz="2000" b="1" kern="0"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6D26AF5B-2C5C-F9B3-F821-38A2E790BC33}"/>
              </a:ext>
            </a:extLst>
          </p:cNvPr>
          <p:cNvSpPr txBox="1"/>
          <p:nvPr/>
        </p:nvSpPr>
        <p:spPr>
          <a:xfrm>
            <a:off x="3847844" y="4874236"/>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3  – Price &amp; Specific Goals (80/20)</a:t>
            </a:r>
            <a:endParaRPr lang="en-ZA" sz="2000" b="1" kern="0" dirty="0">
              <a:solidFill>
                <a:schemeClr val="bg1"/>
              </a:solidFill>
              <a:latin typeface="Aptos" panose="020B0004020202020204" pitchFamily="34" charset="0"/>
            </a:endParaRPr>
          </a:p>
        </p:txBody>
      </p:sp>
      <p:sp>
        <p:nvSpPr>
          <p:cNvPr id="10" name="Arrow: Down 9">
            <a:extLst>
              <a:ext uri="{FF2B5EF4-FFF2-40B4-BE49-F238E27FC236}">
                <a16:creationId xmlns:a16="http://schemas.microsoft.com/office/drawing/2014/main" id="{BE4B1617-D310-66C3-58CC-758A216863E4}"/>
              </a:ext>
            </a:extLst>
          </p:cNvPr>
          <p:cNvSpPr/>
          <p:nvPr/>
        </p:nvSpPr>
        <p:spPr>
          <a:xfrm>
            <a:off x="5957977" y="1811371"/>
            <a:ext cx="672860" cy="656383"/>
          </a:xfrm>
          <a:prstGeom prst="downArrow">
            <a:avLst>
              <a:gd name="adj1" fmla="val 55128"/>
              <a:gd name="adj2" fmla="val 50000"/>
            </a:avLst>
          </a:prstGeom>
          <a:solidFill>
            <a:srgbClr val="002060"/>
          </a:solidFill>
          <a:ln>
            <a:solidFill>
              <a:schemeClr val="accent6">
                <a:lumMod val="40000"/>
                <a:lumOff val="60000"/>
              </a:schemeClr>
            </a:solidFill>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en-ZA"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TextBox 2">
            <a:extLst>
              <a:ext uri="{FF2B5EF4-FFF2-40B4-BE49-F238E27FC236}">
                <a16:creationId xmlns:a16="http://schemas.microsoft.com/office/drawing/2014/main" id="{7D5D94F4-2C48-A698-4DAF-95F57564568F}"/>
              </a:ext>
            </a:extLst>
          </p:cNvPr>
          <p:cNvSpPr txBox="1"/>
          <p:nvPr/>
        </p:nvSpPr>
        <p:spPr>
          <a:xfrm>
            <a:off x="3847844" y="3703685"/>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2 – Technical Evaluation</a:t>
            </a:r>
            <a:endParaRPr lang="en-ZA" sz="2000" b="1" kern="0" dirty="0">
              <a:solidFill>
                <a:schemeClr val="bg1"/>
              </a:solidFill>
              <a:latin typeface="Aptos" panose="020B0004020202020204" pitchFamily="34" charset="0"/>
            </a:endParaRPr>
          </a:p>
        </p:txBody>
      </p:sp>
      <p:sp>
        <p:nvSpPr>
          <p:cNvPr id="4" name="TextBox 3">
            <a:extLst>
              <a:ext uri="{FF2B5EF4-FFF2-40B4-BE49-F238E27FC236}">
                <a16:creationId xmlns:a16="http://schemas.microsoft.com/office/drawing/2014/main" id="{1BDE300D-DC6D-E912-86D4-26AFA867BFDB}"/>
              </a:ext>
            </a:extLst>
          </p:cNvPr>
          <p:cNvSpPr txBox="1"/>
          <p:nvPr/>
        </p:nvSpPr>
        <p:spPr>
          <a:xfrm>
            <a:off x="3833468" y="2467754"/>
            <a:ext cx="4921878"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2000" b="1" kern="0" dirty="0">
                <a:solidFill>
                  <a:schemeClr val="bg1"/>
                </a:solidFill>
                <a:latin typeface="Aptos" panose="020B0004020202020204" pitchFamily="34" charset="0"/>
              </a:rPr>
              <a:t>Gate 1 – Mandatory Evaluations</a:t>
            </a:r>
            <a:endParaRPr lang="en-ZA" sz="2000" b="1" kern="0" dirty="0">
              <a:solidFill>
                <a:schemeClr val="bg1"/>
              </a:solidFill>
              <a:latin typeface="Aptos" panose="020B0004020202020204" pitchFamily="34" charset="0"/>
            </a:endParaRPr>
          </a:p>
        </p:txBody>
      </p:sp>
      <p:sp>
        <p:nvSpPr>
          <p:cNvPr id="8" name="Arrow: Down 7">
            <a:extLst>
              <a:ext uri="{FF2B5EF4-FFF2-40B4-BE49-F238E27FC236}">
                <a16:creationId xmlns:a16="http://schemas.microsoft.com/office/drawing/2014/main" id="{D6F74DC2-BE8C-1EF2-0CF7-8647601CD7C2}"/>
              </a:ext>
            </a:extLst>
          </p:cNvPr>
          <p:cNvSpPr/>
          <p:nvPr/>
        </p:nvSpPr>
        <p:spPr>
          <a:xfrm>
            <a:off x="5955101" y="3014612"/>
            <a:ext cx="672860" cy="656383"/>
          </a:xfrm>
          <a:prstGeom prst="downArrow">
            <a:avLst>
              <a:gd name="adj1" fmla="val 55128"/>
              <a:gd name="adj2" fmla="val 50000"/>
            </a:avLst>
          </a:prstGeom>
          <a:solidFill>
            <a:srgbClr val="002060"/>
          </a:solidFill>
          <a:ln>
            <a:solidFill>
              <a:schemeClr val="accent6">
                <a:lumMod val="40000"/>
                <a:lumOff val="60000"/>
              </a:schemeClr>
            </a:solidFill>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en-ZA"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2" name="Arrow: Down 11">
            <a:extLst>
              <a:ext uri="{FF2B5EF4-FFF2-40B4-BE49-F238E27FC236}">
                <a16:creationId xmlns:a16="http://schemas.microsoft.com/office/drawing/2014/main" id="{31BB320F-E238-C986-9A1F-C33A62A7AB8D}"/>
              </a:ext>
            </a:extLst>
          </p:cNvPr>
          <p:cNvSpPr/>
          <p:nvPr/>
        </p:nvSpPr>
        <p:spPr>
          <a:xfrm>
            <a:off x="5972353" y="4185163"/>
            <a:ext cx="672860" cy="656383"/>
          </a:xfrm>
          <a:prstGeom prst="downArrow">
            <a:avLst>
              <a:gd name="adj1" fmla="val 55128"/>
              <a:gd name="adj2" fmla="val 50000"/>
            </a:avLst>
          </a:prstGeom>
          <a:solidFill>
            <a:srgbClr val="002060"/>
          </a:solidFill>
          <a:ln>
            <a:solidFill>
              <a:schemeClr val="accent6">
                <a:lumMod val="40000"/>
                <a:lumOff val="60000"/>
              </a:schemeClr>
            </a:solidFill>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en-ZA"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graphicFrame>
        <p:nvGraphicFramePr>
          <p:cNvPr id="6" name="Object 5">
            <a:extLst>
              <a:ext uri="{FF2B5EF4-FFF2-40B4-BE49-F238E27FC236}">
                <a16:creationId xmlns:a16="http://schemas.microsoft.com/office/drawing/2014/main" id="{385EFB3E-FA66-9123-F153-5F8CE5614941}"/>
              </a:ext>
            </a:extLst>
          </p:cNvPr>
          <p:cNvGraphicFramePr>
            <a:graphicFrameLocks noChangeAspect="1"/>
          </p:cNvGraphicFramePr>
          <p:nvPr>
            <p:extLst>
              <p:ext uri="{D42A27DB-BD31-4B8C-83A1-F6EECF244321}">
                <p14:modId xmlns:p14="http://schemas.microsoft.com/office/powerpoint/2010/main" val="4202877306"/>
              </p:ext>
            </p:extLst>
          </p:nvPr>
        </p:nvGraphicFramePr>
        <p:xfrm>
          <a:off x="1607574" y="5260623"/>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563" imgH="771490" progId="AcroExch.Document.DC">
                  <p:embed/>
                </p:oleObj>
              </mc:Choice>
              <mc:Fallback>
                <p:oleObj name="Acrobat Document" showAsIcon="1" r:id="rId2" imgW="914563" imgH="771490" progId="AcroExch.Document.DC">
                  <p:embed/>
                  <p:pic>
                    <p:nvPicPr>
                      <p:cNvPr id="0" name=""/>
                      <p:cNvPicPr/>
                      <p:nvPr/>
                    </p:nvPicPr>
                    <p:blipFill>
                      <a:blip r:embed="rId3"/>
                      <a:stretch>
                        <a:fillRect/>
                      </a:stretch>
                    </p:blipFill>
                    <p:spPr>
                      <a:xfrm>
                        <a:off x="1607574" y="5260623"/>
                        <a:ext cx="914400" cy="771525"/>
                      </a:xfrm>
                      <a:prstGeom prst="rect">
                        <a:avLst/>
                      </a:prstGeom>
                    </p:spPr>
                  </p:pic>
                </p:oleObj>
              </mc:Fallback>
            </mc:AlternateContent>
          </a:graphicData>
        </a:graphic>
      </p:graphicFrame>
      <p:sp>
        <p:nvSpPr>
          <p:cNvPr id="11" name="Cloud 10">
            <a:extLst>
              <a:ext uri="{FF2B5EF4-FFF2-40B4-BE49-F238E27FC236}">
                <a16:creationId xmlns:a16="http://schemas.microsoft.com/office/drawing/2014/main" id="{947C0580-51B6-5CAB-5B04-F3C453DFA212}"/>
              </a:ext>
            </a:extLst>
          </p:cNvPr>
          <p:cNvSpPr/>
          <p:nvPr/>
        </p:nvSpPr>
        <p:spPr>
          <a:xfrm>
            <a:off x="8542916" y="4771830"/>
            <a:ext cx="3293922" cy="1317175"/>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02060"/>
              </a:solidFill>
            </a:endParaRPr>
          </a:p>
          <a:p>
            <a:pPr algn="ctr"/>
            <a:r>
              <a:rPr lang="en-GB" b="1" dirty="0">
                <a:solidFill>
                  <a:srgbClr val="002060"/>
                </a:solidFill>
              </a:rPr>
              <a:t>Refer to </a:t>
            </a:r>
            <a:r>
              <a:rPr lang="fr-FR" b="1" dirty="0">
                <a:solidFill>
                  <a:srgbClr val="002060"/>
                </a:solidFill>
              </a:rPr>
              <a:t>SARS RFP 23-2025 1-1 Main Document</a:t>
            </a:r>
            <a:endParaRPr lang="en-ZA" dirty="0"/>
          </a:p>
        </p:txBody>
      </p:sp>
    </p:spTree>
    <p:extLst>
      <p:ext uri="{BB962C8B-B14F-4D97-AF65-F5344CB8AC3E}">
        <p14:creationId xmlns:p14="http://schemas.microsoft.com/office/powerpoint/2010/main" val="3932601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6FFED-4FEA-2674-0796-867B46D93DB8}"/>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E9A0F32-B42F-CB4E-97F8-5557A3C56FE1}"/>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5.1 PREQUALIFICATION EVALUATION STAGE</a:t>
            </a:r>
          </a:p>
        </p:txBody>
      </p:sp>
      <p:sp>
        <p:nvSpPr>
          <p:cNvPr id="3" name="TextBox 2">
            <a:extLst>
              <a:ext uri="{FF2B5EF4-FFF2-40B4-BE49-F238E27FC236}">
                <a16:creationId xmlns:a16="http://schemas.microsoft.com/office/drawing/2014/main" id="{0CD68C0A-9156-66A2-7807-777123B8D8EE}"/>
              </a:ext>
            </a:extLst>
          </p:cNvPr>
          <p:cNvSpPr txBox="1"/>
          <p:nvPr/>
        </p:nvSpPr>
        <p:spPr>
          <a:xfrm>
            <a:off x="5269202" y="1556522"/>
            <a:ext cx="5808451" cy="2862322"/>
          </a:xfrm>
          <a:prstGeom prst="rect">
            <a:avLst/>
          </a:prstGeom>
          <a:noFill/>
          <a:ln>
            <a:solidFill>
              <a:srgbClr val="005086"/>
            </a:solidFill>
          </a:ln>
          <a:scene3d>
            <a:camera prst="orthographicFront"/>
            <a:lightRig rig="threePt" dir="t"/>
          </a:scene3d>
          <a:sp3d>
            <a:bevelT/>
          </a:sp3d>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marL="342900" indent="-342900" algn="l">
              <a:buFont typeface="Wingdings" panose="05000000000000000000" pitchFamily="2" charset="2"/>
              <a:buChar char="§"/>
            </a:pPr>
            <a:r>
              <a:rPr lang="en-GB" sz="2000" b="0" i="0" u="none" strike="noStrike" baseline="0" dirty="0">
                <a:solidFill>
                  <a:srgbClr val="002060"/>
                </a:solidFill>
              </a:rPr>
              <a:t>SBD 1: Invitation to Bid</a:t>
            </a:r>
          </a:p>
          <a:p>
            <a:pPr marL="342900" indent="-342900" algn="l">
              <a:buFont typeface="Wingdings" panose="05000000000000000000" pitchFamily="2" charset="2"/>
              <a:buChar char="§"/>
            </a:pPr>
            <a:r>
              <a:rPr lang="en-GB" sz="2000" dirty="0">
                <a:solidFill>
                  <a:srgbClr val="002060"/>
                </a:solidFill>
              </a:rPr>
              <a:t>SBD 4: Bidder’s Declaration</a:t>
            </a:r>
          </a:p>
          <a:p>
            <a:pPr marL="342900" indent="-342900" algn="l">
              <a:buFont typeface="Wingdings" panose="05000000000000000000" pitchFamily="2" charset="2"/>
              <a:buChar char="§"/>
            </a:pPr>
            <a:r>
              <a:rPr lang="en-GB" sz="2000" dirty="0">
                <a:solidFill>
                  <a:srgbClr val="002060"/>
                </a:solidFill>
              </a:rPr>
              <a:t>SBD 6.1: Preference points claim form</a:t>
            </a:r>
          </a:p>
          <a:p>
            <a:pPr marL="342900" indent="-342900" algn="l">
              <a:buFont typeface="Wingdings" panose="05000000000000000000" pitchFamily="2" charset="2"/>
              <a:buChar char="§"/>
            </a:pPr>
            <a:r>
              <a:rPr lang="en-GB" sz="2000" dirty="0">
                <a:solidFill>
                  <a:srgbClr val="002060"/>
                </a:solidFill>
              </a:rPr>
              <a:t>Proof of registration on the Central Supplier Database (CSD)</a:t>
            </a:r>
          </a:p>
          <a:p>
            <a:pPr marL="342900" indent="-342900" algn="l">
              <a:buFont typeface="Wingdings" panose="05000000000000000000" pitchFamily="2" charset="2"/>
              <a:buChar char="§"/>
            </a:pPr>
            <a:r>
              <a:rPr lang="en-GB" sz="2000" dirty="0">
                <a:solidFill>
                  <a:srgbClr val="002060"/>
                </a:solidFill>
              </a:rPr>
              <a:t>General Conditions of Contract (GCC)   </a:t>
            </a:r>
          </a:p>
          <a:p>
            <a:pPr marL="342900" indent="-342900" algn="l">
              <a:buFont typeface="Wingdings" panose="05000000000000000000" pitchFamily="2" charset="2"/>
              <a:buChar char="§"/>
            </a:pPr>
            <a:r>
              <a:rPr lang="en-GB" sz="2000" i="0" u="none" strike="noStrike" baseline="0" dirty="0">
                <a:solidFill>
                  <a:srgbClr val="002060"/>
                </a:solidFill>
              </a:rPr>
              <a:t>A complete set of three (3) most recent years annual financial statements</a:t>
            </a:r>
          </a:p>
        </p:txBody>
      </p:sp>
      <p:pic>
        <p:nvPicPr>
          <p:cNvPr id="6" name="Picture 5">
            <a:extLst>
              <a:ext uri="{FF2B5EF4-FFF2-40B4-BE49-F238E27FC236}">
                <a16:creationId xmlns:a16="http://schemas.microsoft.com/office/drawing/2014/main" id="{23B6A688-DBCA-54B4-C9A3-FA3068CDB871}"/>
              </a:ext>
            </a:extLst>
          </p:cNvPr>
          <p:cNvPicPr>
            <a:picLocks noChangeAspect="1"/>
          </p:cNvPicPr>
          <p:nvPr/>
        </p:nvPicPr>
        <p:blipFill>
          <a:blip r:embed="rId2"/>
          <a:stretch>
            <a:fillRect/>
          </a:stretch>
        </p:blipFill>
        <p:spPr>
          <a:xfrm>
            <a:off x="862642" y="1990901"/>
            <a:ext cx="4406560" cy="1993565"/>
          </a:xfrm>
          <a:prstGeom prst="rect">
            <a:avLst/>
          </a:prstGeom>
        </p:spPr>
      </p:pic>
      <p:sp>
        <p:nvSpPr>
          <p:cNvPr id="7" name="Text Box 75">
            <a:extLst>
              <a:ext uri="{FF2B5EF4-FFF2-40B4-BE49-F238E27FC236}">
                <a16:creationId xmlns:a16="http://schemas.microsoft.com/office/drawing/2014/main" id="{5E7FC5A0-56EB-AF45-EBE1-9E74EC429DD3}"/>
              </a:ext>
            </a:extLst>
          </p:cNvPr>
          <p:cNvSpPr txBox="1">
            <a:spLocks noChangeArrowheads="1"/>
          </p:cNvSpPr>
          <p:nvPr/>
        </p:nvSpPr>
        <p:spPr bwMode="auto">
          <a:xfrm>
            <a:off x="1285083" y="2252766"/>
            <a:ext cx="1064586"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Gate 0</a:t>
            </a:r>
            <a:endParaRPr lang="en-GB" sz="2000" b="1" dirty="0">
              <a:solidFill>
                <a:schemeClr val="tx2"/>
              </a:solidFill>
            </a:endParaRPr>
          </a:p>
        </p:txBody>
      </p:sp>
      <p:sp>
        <p:nvSpPr>
          <p:cNvPr id="8" name="Rectangle 11">
            <a:extLst>
              <a:ext uri="{FF2B5EF4-FFF2-40B4-BE49-F238E27FC236}">
                <a16:creationId xmlns:a16="http://schemas.microsoft.com/office/drawing/2014/main" id="{20F3A73C-8BC4-E4D8-6FE4-143A0A4AEC4B}"/>
              </a:ext>
            </a:extLst>
          </p:cNvPr>
          <p:cNvSpPr>
            <a:spLocks noChangeArrowheads="1"/>
          </p:cNvSpPr>
          <p:nvPr/>
        </p:nvSpPr>
        <p:spPr bwMode="auto">
          <a:xfrm>
            <a:off x="1114347" y="3313001"/>
            <a:ext cx="2198196" cy="546411"/>
          </a:xfrm>
          <a:prstGeom prst="rect">
            <a:avLst/>
          </a:prstGeom>
          <a:solidFill>
            <a:srgbClr val="FFC000"/>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b="1" dirty="0">
                <a:solidFill>
                  <a:srgbClr val="002060"/>
                </a:solidFill>
              </a:rPr>
              <a:t>Pre-Qualification Evaluation</a:t>
            </a:r>
          </a:p>
        </p:txBody>
      </p:sp>
    </p:spTree>
    <p:extLst>
      <p:ext uri="{BB962C8B-B14F-4D97-AF65-F5344CB8AC3E}">
        <p14:creationId xmlns:p14="http://schemas.microsoft.com/office/powerpoint/2010/main" val="3706043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1AFBC-CB1D-441E-19EA-1517AC1EF652}"/>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FA4BEBD-5CA6-3B17-BD2B-90FDB65E6029}"/>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5.2 MANDATORY EVALUATION STAGE</a:t>
            </a:r>
          </a:p>
        </p:txBody>
      </p:sp>
      <p:sp>
        <p:nvSpPr>
          <p:cNvPr id="3" name="TextBox 2">
            <a:extLst>
              <a:ext uri="{FF2B5EF4-FFF2-40B4-BE49-F238E27FC236}">
                <a16:creationId xmlns:a16="http://schemas.microsoft.com/office/drawing/2014/main" id="{3040B336-5A41-FC09-318D-5E0AC05D881F}"/>
              </a:ext>
            </a:extLst>
          </p:cNvPr>
          <p:cNvSpPr txBox="1"/>
          <p:nvPr/>
        </p:nvSpPr>
        <p:spPr>
          <a:xfrm>
            <a:off x="4968815" y="1585253"/>
            <a:ext cx="5923556" cy="2356286"/>
          </a:xfrm>
          <a:prstGeom prst="rect">
            <a:avLst/>
          </a:prstGeom>
          <a:noFill/>
          <a:ln>
            <a:solidFill>
              <a:srgbClr val="005086"/>
            </a:solidFill>
          </a:ln>
        </p:spPr>
        <p:txBody>
          <a:bodyPr wrap="square">
            <a:spAutoFit/>
          </a:bodyPr>
          <a:lstStyle/>
          <a:p>
            <a:pPr algn="l">
              <a:lnSpc>
                <a:spcPct val="150000"/>
              </a:lnSpc>
            </a:pPr>
            <a:endParaRPr lang="en-GB" sz="2000" b="0" i="0" u="none" strike="noStrike" baseline="0" dirty="0">
              <a:solidFill>
                <a:srgbClr val="002060"/>
              </a:solidFill>
            </a:endParaRPr>
          </a:p>
          <a:p>
            <a:pPr marL="342900" indent="-342900" algn="l">
              <a:lnSpc>
                <a:spcPct val="150000"/>
              </a:lnSpc>
              <a:buFont typeface="Wingdings" panose="05000000000000000000" pitchFamily="2" charset="2"/>
              <a:buChar char="§"/>
            </a:pPr>
            <a:r>
              <a:rPr lang="en-GB" sz="2000" b="0" i="0" u="none" strike="noStrike" baseline="0" dirty="0">
                <a:solidFill>
                  <a:srgbClr val="002060"/>
                </a:solidFill>
              </a:rPr>
              <a:t>If a bidder does not meet any of the mandatory evaluation criteria, the bidder will be disqualified, and the bidder’s proposal will not be evaluated further</a:t>
            </a:r>
          </a:p>
        </p:txBody>
      </p:sp>
      <p:pic>
        <p:nvPicPr>
          <p:cNvPr id="2" name="Picture 1">
            <a:extLst>
              <a:ext uri="{FF2B5EF4-FFF2-40B4-BE49-F238E27FC236}">
                <a16:creationId xmlns:a16="http://schemas.microsoft.com/office/drawing/2014/main" id="{8A661373-2C56-5A74-E7D5-0668769791D1}"/>
              </a:ext>
            </a:extLst>
          </p:cNvPr>
          <p:cNvPicPr>
            <a:picLocks noChangeAspect="1"/>
          </p:cNvPicPr>
          <p:nvPr/>
        </p:nvPicPr>
        <p:blipFill>
          <a:blip r:embed="rId2"/>
          <a:stretch>
            <a:fillRect/>
          </a:stretch>
        </p:blipFill>
        <p:spPr>
          <a:xfrm>
            <a:off x="562255" y="1766614"/>
            <a:ext cx="4406560" cy="1993565"/>
          </a:xfrm>
          <a:prstGeom prst="rect">
            <a:avLst/>
          </a:prstGeom>
        </p:spPr>
      </p:pic>
      <p:sp>
        <p:nvSpPr>
          <p:cNvPr id="6" name="Text Box 75">
            <a:extLst>
              <a:ext uri="{FF2B5EF4-FFF2-40B4-BE49-F238E27FC236}">
                <a16:creationId xmlns:a16="http://schemas.microsoft.com/office/drawing/2014/main" id="{03D0CA39-31FD-3F4F-384A-6AF5586709C4}"/>
              </a:ext>
            </a:extLst>
          </p:cNvPr>
          <p:cNvSpPr txBox="1">
            <a:spLocks noChangeArrowheads="1"/>
          </p:cNvSpPr>
          <p:nvPr/>
        </p:nvSpPr>
        <p:spPr bwMode="auto">
          <a:xfrm>
            <a:off x="984696" y="2028479"/>
            <a:ext cx="1064586"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Gate 1</a:t>
            </a:r>
            <a:endParaRPr lang="en-GB" sz="2000" b="1" dirty="0">
              <a:solidFill>
                <a:schemeClr val="tx2"/>
              </a:solidFill>
            </a:endParaRPr>
          </a:p>
        </p:txBody>
      </p:sp>
      <p:sp>
        <p:nvSpPr>
          <p:cNvPr id="7" name="Rectangle 11">
            <a:extLst>
              <a:ext uri="{FF2B5EF4-FFF2-40B4-BE49-F238E27FC236}">
                <a16:creationId xmlns:a16="http://schemas.microsoft.com/office/drawing/2014/main" id="{3A37A0F1-8DAF-3656-7799-0FCCC0B62D87}"/>
              </a:ext>
            </a:extLst>
          </p:cNvPr>
          <p:cNvSpPr>
            <a:spLocks noChangeArrowheads="1"/>
          </p:cNvSpPr>
          <p:nvPr/>
        </p:nvSpPr>
        <p:spPr bwMode="auto">
          <a:xfrm>
            <a:off x="813960" y="3088714"/>
            <a:ext cx="2198196" cy="546411"/>
          </a:xfrm>
          <a:prstGeom prst="rect">
            <a:avLst/>
          </a:prstGeom>
          <a:solidFill>
            <a:srgbClr val="FFC000"/>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b="1" dirty="0">
                <a:solidFill>
                  <a:schemeClr val="tx2"/>
                </a:solidFill>
              </a:rPr>
              <a:t>Mandatory Evaluation</a:t>
            </a:r>
          </a:p>
        </p:txBody>
      </p:sp>
      <p:sp>
        <p:nvSpPr>
          <p:cNvPr id="4" name="TextBox 3">
            <a:extLst>
              <a:ext uri="{FF2B5EF4-FFF2-40B4-BE49-F238E27FC236}">
                <a16:creationId xmlns:a16="http://schemas.microsoft.com/office/drawing/2014/main" id="{47569823-07FF-AC3A-9743-84A49D7255D0}"/>
              </a:ext>
            </a:extLst>
          </p:cNvPr>
          <p:cNvSpPr txBox="1"/>
          <p:nvPr/>
        </p:nvSpPr>
        <p:spPr>
          <a:xfrm>
            <a:off x="122903" y="5082279"/>
            <a:ext cx="11453520" cy="712887"/>
          </a:xfrm>
          <a:prstGeom prst="rect">
            <a:avLst/>
          </a:prstGeom>
          <a:noFill/>
        </p:spPr>
        <p:txBody>
          <a:bodyPr wrap="none" rtlCol="0">
            <a:spAutoFit/>
          </a:bodyPr>
          <a:lstStyle/>
          <a:p>
            <a:pPr>
              <a:lnSpc>
                <a:spcPct val="107000"/>
              </a:lnSpc>
              <a:spcAft>
                <a:spcPts val="800"/>
              </a:spcAft>
              <a:buNone/>
            </a:pPr>
            <a:r>
              <a:rPr lang="en-ZA" sz="16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NB: All bidders are required to complete, sign, and return the issued </a:t>
            </a:r>
            <a:r>
              <a:rPr lang="en-ZA" sz="1600" b="1" i="1" u="sng"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SARS RFP 23-2025 5-1 Mandatory Response Template</a:t>
            </a:r>
            <a:r>
              <a:rPr lang="en-ZA" sz="16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800"/>
              </a:spcAft>
              <a:buNone/>
            </a:pPr>
            <a:r>
              <a:rPr lang="en-ZA" sz="1600" b="1"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rPr>
              <a:t>for the purpose of mandatory evaluation criteria.</a:t>
            </a:r>
            <a:endParaRPr lang="en-ZA" sz="1600" kern="100" dirty="0">
              <a:solidFill>
                <a:srgbClr val="00206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83409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893B8-1642-4FD2-215C-239B03A7A08C}"/>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B36D7937-A55E-2DE2-C89D-5845BBD41894}"/>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5.3 TECHNICAL EVALUATION STAGE</a:t>
            </a:r>
          </a:p>
        </p:txBody>
      </p:sp>
      <p:sp>
        <p:nvSpPr>
          <p:cNvPr id="3" name="TextBox 2">
            <a:extLst>
              <a:ext uri="{FF2B5EF4-FFF2-40B4-BE49-F238E27FC236}">
                <a16:creationId xmlns:a16="http://schemas.microsoft.com/office/drawing/2014/main" id="{A721CC31-EBD6-E0AC-3EDF-10EEC25DB5D6}"/>
              </a:ext>
            </a:extLst>
          </p:cNvPr>
          <p:cNvSpPr txBox="1"/>
          <p:nvPr/>
        </p:nvSpPr>
        <p:spPr>
          <a:xfrm>
            <a:off x="4968815" y="1122144"/>
            <a:ext cx="5923556" cy="3170099"/>
          </a:xfrm>
          <a:prstGeom prst="rect">
            <a:avLst/>
          </a:prstGeom>
          <a:noFill/>
          <a:ln>
            <a:solidFill>
              <a:srgbClr val="005086"/>
            </a:solidFill>
          </a:ln>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marL="342900" indent="-342900" algn="just">
              <a:buFont typeface="Wingdings" panose="05000000000000000000" pitchFamily="2" charset="2"/>
              <a:buChar char="§"/>
            </a:pPr>
            <a:r>
              <a:rPr lang="en-GB" sz="2000" b="0" i="0" u="none" strike="noStrike" baseline="0" dirty="0">
                <a:solidFill>
                  <a:srgbClr val="002060"/>
                </a:solidFill>
              </a:rPr>
              <a:t>The technical evaluation will be scored out of a total of 100 points, and bidders are required to score a minimum threshold of </a:t>
            </a:r>
            <a:r>
              <a:rPr lang="en-GB" sz="2000" dirty="0">
                <a:solidFill>
                  <a:srgbClr val="FF0000"/>
                </a:solidFill>
              </a:rPr>
              <a:t>66.67</a:t>
            </a:r>
            <a:r>
              <a:rPr lang="en-GB" sz="2000" b="0" i="0" u="none" strike="noStrike" baseline="0" dirty="0">
                <a:solidFill>
                  <a:srgbClr val="FF0000"/>
                </a:solidFill>
              </a:rPr>
              <a:t> out of 100 </a:t>
            </a:r>
            <a:r>
              <a:rPr lang="en-GB" sz="2000" b="0" i="0" u="none" strike="noStrike" baseline="0" dirty="0">
                <a:solidFill>
                  <a:srgbClr val="002060"/>
                </a:solidFill>
              </a:rPr>
              <a:t>points to proceed to the next stage of evaluation.</a:t>
            </a:r>
          </a:p>
          <a:p>
            <a:pPr marL="342900" indent="-342900" algn="just">
              <a:buFont typeface="Wingdings" panose="05000000000000000000" pitchFamily="2" charset="2"/>
              <a:buChar char="§"/>
            </a:pPr>
            <a:endParaRPr lang="en-GB" sz="2000" b="0" i="0" u="none" strike="noStrike" baseline="0" dirty="0">
              <a:solidFill>
                <a:srgbClr val="002060"/>
              </a:solidFill>
            </a:endParaRPr>
          </a:p>
          <a:p>
            <a:pPr marL="342900" indent="-342900" algn="just">
              <a:buFont typeface="Wingdings" panose="05000000000000000000" pitchFamily="2" charset="2"/>
              <a:buChar char="§"/>
            </a:pPr>
            <a:r>
              <a:rPr lang="en-GB" sz="2000" b="0" i="0" u="none" strike="noStrike" baseline="0" dirty="0">
                <a:solidFill>
                  <a:srgbClr val="002060"/>
                </a:solidFill>
              </a:rPr>
              <a:t>If a bidder does not meet the technical evaluation minimum threshold, the bidder will be disqualified, and the bidder’s proposal will not be evaluated further</a:t>
            </a:r>
          </a:p>
        </p:txBody>
      </p:sp>
      <p:pic>
        <p:nvPicPr>
          <p:cNvPr id="7" name="Picture 6">
            <a:extLst>
              <a:ext uri="{FF2B5EF4-FFF2-40B4-BE49-F238E27FC236}">
                <a16:creationId xmlns:a16="http://schemas.microsoft.com/office/drawing/2014/main" id="{235C430A-D474-2828-B690-ADE14AD99067}"/>
              </a:ext>
            </a:extLst>
          </p:cNvPr>
          <p:cNvPicPr>
            <a:picLocks noChangeAspect="1"/>
          </p:cNvPicPr>
          <p:nvPr/>
        </p:nvPicPr>
        <p:blipFill>
          <a:blip r:embed="rId2"/>
          <a:stretch>
            <a:fillRect/>
          </a:stretch>
        </p:blipFill>
        <p:spPr>
          <a:xfrm>
            <a:off x="562255" y="1766614"/>
            <a:ext cx="4406560" cy="1993565"/>
          </a:xfrm>
          <a:prstGeom prst="rect">
            <a:avLst/>
          </a:prstGeom>
        </p:spPr>
      </p:pic>
      <p:sp>
        <p:nvSpPr>
          <p:cNvPr id="8" name="Text Box 75">
            <a:extLst>
              <a:ext uri="{FF2B5EF4-FFF2-40B4-BE49-F238E27FC236}">
                <a16:creationId xmlns:a16="http://schemas.microsoft.com/office/drawing/2014/main" id="{F15E2583-1558-3E6D-9590-E922B7D01053}"/>
              </a:ext>
            </a:extLst>
          </p:cNvPr>
          <p:cNvSpPr txBox="1">
            <a:spLocks noChangeArrowheads="1"/>
          </p:cNvSpPr>
          <p:nvPr/>
        </p:nvSpPr>
        <p:spPr bwMode="auto">
          <a:xfrm>
            <a:off x="984696" y="2028479"/>
            <a:ext cx="1064586"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Gate 2</a:t>
            </a:r>
            <a:endParaRPr lang="en-GB" sz="2000" b="1" dirty="0">
              <a:solidFill>
                <a:schemeClr val="tx2"/>
              </a:solidFill>
            </a:endParaRPr>
          </a:p>
        </p:txBody>
      </p:sp>
      <p:sp>
        <p:nvSpPr>
          <p:cNvPr id="9" name="Rectangle 11">
            <a:extLst>
              <a:ext uri="{FF2B5EF4-FFF2-40B4-BE49-F238E27FC236}">
                <a16:creationId xmlns:a16="http://schemas.microsoft.com/office/drawing/2014/main" id="{287B932C-D82E-1D27-7105-322F0C03B528}"/>
              </a:ext>
            </a:extLst>
          </p:cNvPr>
          <p:cNvSpPr>
            <a:spLocks noChangeArrowheads="1"/>
          </p:cNvSpPr>
          <p:nvPr/>
        </p:nvSpPr>
        <p:spPr bwMode="auto">
          <a:xfrm>
            <a:off x="813960" y="3088714"/>
            <a:ext cx="2198196" cy="546411"/>
          </a:xfrm>
          <a:prstGeom prst="rect">
            <a:avLst/>
          </a:prstGeom>
          <a:solidFill>
            <a:srgbClr val="FFC000"/>
          </a:solidFill>
          <a:ln w="9525">
            <a:noFill/>
            <a:miter lim="800000"/>
            <a:headEnd/>
            <a:tailEnd/>
          </a:ln>
          <a:scene3d>
            <a:camera prst="orthographicFront"/>
            <a:lightRig rig="threePt" dir="t"/>
          </a:scene3d>
          <a:sp3d>
            <a:bevelT w="114300" prst="artDeco"/>
          </a:sp3d>
        </p:spPr>
        <p:txBody>
          <a:bodyPr lIns="90000" tIns="46800" rIns="90000" bIns="46800" anchor="ctr" anchorCtr="1"/>
          <a:lstStyle/>
          <a:p>
            <a:pPr marL="176213" indent="-176213">
              <a:defRPr/>
            </a:pPr>
            <a:r>
              <a:rPr lang="en-US" sz="2000" b="1" dirty="0">
                <a:solidFill>
                  <a:schemeClr val="tx2"/>
                </a:solidFill>
              </a:rPr>
              <a:t>Technical Evaluations </a:t>
            </a:r>
          </a:p>
        </p:txBody>
      </p:sp>
    </p:spTree>
    <p:extLst>
      <p:ext uri="{BB962C8B-B14F-4D97-AF65-F5344CB8AC3E}">
        <p14:creationId xmlns:p14="http://schemas.microsoft.com/office/powerpoint/2010/main" val="3619653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2AD70104-801D-37E7-D323-CE35CFCDA201}"/>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3B7E44D8-9F30-A9AD-06A3-6351C3026075}"/>
              </a:ext>
            </a:extLst>
          </p:cNvPr>
          <p:cNvSpPr txBox="1"/>
          <p:nvPr/>
        </p:nvSpPr>
        <p:spPr>
          <a:xfrm>
            <a:off x="1067174" y="3105855"/>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PRICE AND B-BBEE EVALUATIONS</a:t>
            </a:r>
          </a:p>
        </p:txBody>
      </p:sp>
    </p:spTree>
    <p:extLst>
      <p:ext uri="{BB962C8B-B14F-4D97-AF65-F5344CB8AC3E}">
        <p14:creationId xmlns:p14="http://schemas.microsoft.com/office/powerpoint/2010/main" val="1958059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C6086-0476-2B67-3EEA-5AEC1C77D1F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408A6DB-C596-25E9-0184-60618297B331}"/>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 GATE 3: PRICE AND B-BBEE EVALUATION</a:t>
            </a:r>
          </a:p>
        </p:txBody>
      </p:sp>
      <p:graphicFrame>
        <p:nvGraphicFramePr>
          <p:cNvPr id="4" name="Table 3">
            <a:extLst>
              <a:ext uri="{FF2B5EF4-FFF2-40B4-BE49-F238E27FC236}">
                <a16:creationId xmlns:a16="http://schemas.microsoft.com/office/drawing/2014/main" id="{910354DD-FFB6-22C4-5913-B22A5A56FA31}"/>
              </a:ext>
            </a:extLst>
          </p:cNvPr>
          <p:cNvGraphicFramePr>
            <a:graphicFrameLocks noGrp="1"/>
          </p:cNvGraphicFramePr>
          <p:nvPr>
            <p:extLst>
              <p:ext uri="{D42A27DB-BD31-4B8C-83A1-F6EECF244321}">
                <p14:modId xmlns:p14="http://schemas.microsoft.com/office/powerpoint/2010/main" val="2588527248"/>
              </p:ext>
            </p:extLst>
          </p:nvPr>
        </p:nvGraphicFramePr>
        <p:xfrm>
          <a:off x="914401" y="1777823"/>
          <a:ext cx="8128000" cy="2021840"/>
        </p:xfrm>
        <a:graphic>
          <a:graphicData uri="http://schemas.openxmlformats.org/drawingml/2006/table">
            <a:tbl>
              <a:tblPr firstRow="1" bandRow="1">
                <a:tableStyleId>{37CE84F3-28C3-443E-9E96-99CF82512B78}</a:tableStyleId>
              </a:tblPr>
              <a:tblGrid>
                <a:gridCol w="5695576">
                  <a:extLst>
                    <a:ext uri="{9D8B030D-6E8A-4147-A177-3AD203B41FA5}">
                      <a16:colId xmlns:a16="http://schemas.microsoft.com/office/drawing/2014/main" val="1291034242"/>
                    </a:ext>
                  </a:extLst>
                </a:gridCol>
                <a:gridCol w="2432424">
                  <a:extLst>
                    <a:ext uri="{9D8B030D-6E8A-4147-A177-3AD203B41FA5}">
                      <a16:colId xmlns:a16="http://schemas.microsoft.com/office/drawing/2014/main" val="3618979395"/>
                    </a:ext>
                  </a:extLst>
                </a:gridCol>
              </a:tblGrid>
              <a:tr h="0">
                <a:tc>
                  <a:txBody>
                    <a:bodyPr/>
                    <a:lstStyle/>
                    <a:p>
                      <a:r>
                        <a:rPr lang="en-ZA" dirty="0"/>
                        <a:t>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4B7E"/>
                    </a:solidFill>
                  </a:tcPr>
                </a:tc>
                <a:tc>
                  <a:txBody>
                    <a:bodyPr/>
                    <a:lstStyle/>
                    <a:p>
                      <a:pPr algn="ctr"/>
                      <a:r>
                        <a:rPr lang="en-ZA" dirty="0"/>
                        <a:t>POINTS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4B7E"/>
                    </a:solidFill>
                  </a:tcPr>
                </a:tc>
                <a:extLst>
                  <a:ext uri="{0D108BD9-81ED-4DB2-BD59-A6C34878D82A}">
                    <a16:rowId xmlns:a16="http://schemas.microsoft.com/office/drawing/2014/main" val="3310538770"/>
                  </a:ext>
                </a:extLst>
              </a:tr>
              <a:tr h="370840">
                <a:tc>
                  <a:txBody>
                    <a:bodyPr/>
                    <a:lstStyle/>
                    <a:p>
                      <a:r>
                        <a:rPr lang="en-ZA" b="0" dirty="0">
                          <a:solidFill>
                            <a:srgbClr val="002060"/>
                          </a:solidFill>
                        </a:rPr>
                        <a:t>PRICE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ZA" b="0" dirty="0">
                          <a:solidFill>
                            <a:srgbClr val="002060"/>
                          </a:solidFill>
                        </a:rPr>
                        <a:t>80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182504373"/>
                  </a:ext>
                </a:extLst>
              </a:tr>
              <a:tr h="370840">
                <a:tc>
                  <a:txBody>
                    <a:bodyPr/>
                    <a:lstStyle/>
                    <a:p>
                      <a:r>
                        <a:rPr lang="en-ZA" b="0" dirty="0">
                          <a:solidFill>
                            <a:srgbClr val="002060"/>
                          </a:solidFill>
                        </a:rPr>
                        <a:t>SPECIFIC GOALS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ZA" b="0" dirty="0">
                          <a:solidFill>
                            <a:srgbClr val="002060"/>
                          </a:solidFill>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37631743"/>
                  </a:ext>
                </a:extLst>
              </a:tr>
              <a:tr h="157059">
                <a:tc>
                  <a:txBody>
                    <a:bodyPr/>
                    <a:lstStyle/>
                    <a:p>
                      <a:endParaRPr lang="en-ZA" sz="1800" b="1" u="none" strike="noStrike" kern="1200" baseline="0" dirty="0">
                        <a:solidFill>
                          <a:srgbClr val="002060"/>
                        </a:solidFill>
                      </a:endParaRPr>
                    </a:p>
                    <a:p>
                      <a:r>
                        <a:rPr lang="en-GB" sz="1800" b="1" u="none" strike="noStrike" kern="1200" baseline="0" dirty="0">
                          <a:solidFill>
                            <a:schemeClr val="bg1"/>
                          </a:solidFill>
                        </a:rPr>
                        <a:t> </a:t>
                      </a:r>
                      <a:r>
                        <a:rPr lang="en-GB" sz="1800" b="0" u="none" strike="noStrike" kern="1200" baseline="0" dirty="0">
                          <a:solidFill>
                            <a:schemeClr val="bg1"/>
                          </a:solidFill>
                        </a:rPr>
                        <a:t>TOTAL POINTS FOR PRICE AND SPECIFIC GOALS 	</a:t>
                      </a:r>
                    </a:p>
                    <a:p>
                      <a:endParaRPr lang="en-ZA" b="1"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004B7E"/>
                    </a:solidFill>
                  </a:tcPr>
                </a:tc>
                <a:tc>
                  <a:txBody>
                    <a:bodyPr/>
                    <a:lstStyle/>
                    <a:p>
                      <a:pPr algn="ctr"/>
                      <a:endParaRPr lang="en-ZA" b="1" dirty="0">
                        <a:solidFill>
                          <a:srgbClr val="002060"/>
                        </a:solidFill>
                      </a:endParaRPr>
                    </a:p>
                    <a:p>
                      <a:pPr algn="ctr"/>
                      <a:r>
                        <a:rPr lang="en-ZA" b="1" dirty="0">
                          <a:solidFill>
                            <a:srgbClr val="002060"/>
                          </a:solidFill>
                        </a:rPr>
                        <a:t>100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C000"/>
                    </a:solidFill>
                  </a:tcPr>
                </a:tc>
                <a:extLst>
                  <a:ext uri="{0D108BD9-81ED-4DB2-BD59-A6C34878D82A}">
                    <a16:rowId xmlns:a16="http://schemas.microsoft.com/office/drawing/2014/main" val="3966896501"/>
                  </a:ext>
                </a:extLst>
              </a:tr>
            </a:tbl>
          </a:graphicData>
        </a:graphic>
      </p:graphicFrame>
      <p:sp>
        <p:nvSpPr>
          <p:cNvPr id="2" name="TextBox 1">
            <a:extLst>
              <a:ext uri="{FF2B5EF4-FFF2-40B4-BE49-F238E27FC236}">
                <a16:creationId xmlns:a16="http://schemas.microsoft.com/office/drawing/2014/main" id="{27F2EDEA-F0B4-0F49-03B8-2924196B7618}"/>
              </a:ext>
            </a:extLst>
          </p:cNvPr>
          <p:cNvSpPr txBox="1"/>
          <p:nvPr/>
        </p:nvSpPr>
        <p:spPr>
          <a:xfrm>
            <a:off x="862642" y="870293"/>
            <a:ext cx="10558732" cy="646331"/>
          </a:xfrm>
          <a:prstGeom prst="rect">
            <a:avLst/>
          </a:prstGeom>
          <a:solidFill>
            <a:schemeClr val="bg1"/>
          </a:solidFill>
          <a:ln>
            <a:solidFill>
              <a:srgbClr val="FFFFFF"/>
            </a:solidFill>
          </a:ln>
          <a:effectLst>
            <a:softEdge rad="0"/>
          </a:effectLst>
        </p:spPr>
        <p:txBody>
          <a:bodyPr wrap="square">
            <a:spAutoFit/>
          </a:bodyPr>
          <a:lstStyle/>
          <a:p>
            <a:r>
              <a:rPr lang="en-GB" kern="0" dirty="0">
                <a:ln w="0"/>
                <a:solidFill>
                  <a:srgbClr val="002060"/>
                </a:solidFill>
                <a:effectLst>
                  <a:outerShdw blurRad="38100" dist="25400" dir="5400000" algn="ctr" rotWithShape="0">
                    <a:srgbClr val="6E747A">
                      <a:alpha val="43000"/>
                    </a:srgbClr>
                  </a:outerShdw>
                </a:effectLst>
                <a:latin typeface="Aptos" panose="020B0004020202020204" pitchFamily="34" charset="0"/>
              </a:rPr>
              <a:t>The Price and Specific goals points will be added together to determine each bidder’s overall score out of 100 points.</a:t>
            </a:r>
            <a:endParaRPr lang="en-ZA" kern="0" dirty="0">
              <a:ln w="0"/>
              <a:solidFill>
                <a:srgbClr val="002060"/>
              </a:solidFill>
              <a:effectLst>
                <a:outerShdw blurRad="38100" dist="25400" dir="5400000" algn="ctr" rotWithShape="0">
                  <a:srgbClr val="6E747A">
                    <a:alpha val="43000"/>
                  </a:srgbClr>
                </a:outerShdw>
              </a:effectLst>
              <a:latin typeface="Aptos" panose="020B0004020202020204" pitchFamily="34" charset="0"/>
            </a:endParaRPr>
          </a:p>
        </p:txBody>
      </p:sp>
    </p:spTree>
    <p:extLst>
      <p:ext uri="{BB962C8B-B14F-4D97-AF65-F5344CB8AC3E}">
        <p14:creationId xmlns:p14="http://schemas.microsoft.com/office/powerpoint/2010/main" val="405059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B3895-F6F7-95AD-25C3-5CBCA7943BEE}"/>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13A84F0-8B9B-E893-2AB4-4C52E94ED6AB}"/>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6.1 PRICE EVALUATION</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538B830-FA9C-691A-9EB0-612FA34EAE21}"/>
                  </a:ext>
                </a:extLst>
              </p:cNvPr>
              <p:cNvSpPr txBox="1"/>
              <p:nvPr/>
            </p:nvSpPr>
            <p:spPr>
              <a:xfrm>
                <a:off x="862641" y="1011671"/>
                <a:ext cx="10248181" cy="3902415"/>
              </a:xfrm>
              <a:prstGeom prst="rect">
                <a:avLst/>
              </a:prstGeom>
              <a:noFill/>
              <a:ln>
                <a:solidFill>
                  <a:srgbClr val="002060"/>
                </a:solidFill>
              </a:ln>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algn="just"/>
                <a:r>
                  <a:rPr lang="en-GB" b="0" i="0" u="sng" strike="noStrike" baseline="0" dirty="0">
                    <a:solidFill>
                      <a:srgbClr val="002060"/>
                    </a:solidFill>
                  </a:rPr>
                  <a:t>Stage 1: Price Evaluation (80 points)</a:t>
                </a:r>
              </a:p>
              <a:p>
                <a:pPr algn="just"/>
                <a:endParaRPr lang="en-GB" sz="2000" b="0" i="0" u="none" strike="noStrike" baseline="0" dirty="0">
                  <a:solidFill>
                    <a:srgbClr val="002060"/>
                  </a:solidFill>
                </a:endParaRPr>
              </a:p>
              <a:p>
                <a:endParaRPr lang="en-GB" b="1" dirty="0">
                  <a:solidFill>
                    <a:srgbClr val="002060"/>
                  </a:solidFill>
                </a:endParaRPr>
              </a:p>
              <a:p>
                <a:r>
                  <a:rPr lang="en-GB" b="1" dirty="0">
                    <a:solidFill>
                      <a:srgbClr val="002060"/>
                    </a:solidFill>
                  </a:rPr>
                  <a:t> </a:t>
                </a:r>
              </a:p>
              <a:p>
                <a:endParaRPr lang="en-GB" b="1" dirty="0">
                  <a:solidFill>
                    <a:srgbClr val="002060"/>
                  </a:solidFill>
                </a:endParaRPr>
              </a:p>
              <a:p>
                <a:endParaRPr lang="en-ZA" dirty="0">
                  <a:solidFill>
                    <a:srgbClr val="002060"/>
                  </a:solidFill>
                </a:endParaRPr>
              </a:p>
              <a:p>
                <a14:m>
                  <m:oMath xmlns:m="http://schemas.openxmlformats.org/officeDocument/2006/math">
                    <m:r>
                      <a:rPr lang="en-GB" b="1" i="1" smtClean="0">
                        <a:solidFill>
                          <a:srgbClr val="002060"/>
                        </a:solidFill>
                        <a:latin typeface="Cambria Math" panose="02040503050406030204" pitchFamily="18" charset="0"/>
                      </a:rPr>
                      <m:t>𝑷𝒔</m:t>
                    </m:r>
                    <m:r>
                      <a:rPr lang="en-GB" b="1" i="1" smtClean="0">
                        <a:solidFill>
                          <a:srgbClr val="002060"/>
                        </a:solidFill>
                        <a:latin typeface="Cambria Math" panose="02040503050406030204" pitchFamily="18" charset="0"/>
                      </a:rPr>
                      <m:t>=</m:t>
                    </m:r>
                    <m:r>
                      <a:rPr lang="en-GB" b="1" i="1" smtClean="0">
                        <a:solidFill>
                          <a:srgbClr val="002060"/>
                        </a:solidFill>
                        <a:latin typeface="Cambria Math" panose="02040503050406030204" pitchFamily="18" charset="0"/>
                      </a:rPr>
                      <m:t>𝟖𝟎</m:t>
                    </m:r>
                    <m:d>
                      <m:dPr>
                        <m:ctrlPr>
                          <a:rPr lang="en-ZA" b="1" i="1">
                            <a:solidFill>
                              <a:srgbClr val="002060"/>
                            </a:solidFill>
                            <a:latin typeface="Cambria Math" panose="02040503050406030204" pitchFamily="18" charset="0"/>
                          </a:rPr>
                        </m:ctrlPr>
                      </m:dPr>
                      <m:e>
                        <m:r>
                          <a:rPr lang="en-GB" b="1" i="1">
                            <a:solidFill>
                              <a:srgbClr val="002060"/>
                            </a:solidFill>
                            <a:latin typeface="Cambria Math" panose="02040503050406030204" pitchFamily="18" charset="0"/>
                          </a:rPr>
                          <m:t>𝟏</m:t>
                        </m:r>
                        <m:r>
                          <a:rPr lang="en-GB" b="1" i="1">
                            <a:solidFill>
                              <a:srgbClr val="002060"/>
                            </a:solidFill>
                            <a:latin typeface="Cambria Math" panose="02040503050406030204" pitchFamily="18" charset="0"/>
                          </a:rPr>
                          <m:t>+</m:t>
                        </m:r>
                        <m:f>
                          <m:fPr>
                            <m:ctrlPr>
                              <a:rPr lang="en-ZA" b="1" i="1">
                                <a:solidFill>
                                  <a:srgbClr val="002060"/>
                                </a:solidFill>
                                <a:latin typeface="Cambria Math" panose="02040503050406030204" pitchFamily="18" charset="0"/>
                              </a:rPr>
                            </m:ctrlPr>
                          </m:fPr>
                          <m:num>
                            <m:r>
                              <a:rPr lang="en-GB" b="1" i="1">
                                <a:solidFill>
                                  <a:srgbClr val="002060"/>
                                </a:solidFill>
                                <a:latin typeface="Cambria Math" panose="02040503050406030204" pitchFamily="18" charset="0"/>
                              </a:rPr>
                              <m:t>𝑷𝒕</m:t>
                            </m:r>
                            <m:r>
                              <a:rPr lang="en-GB" b="1" i="1">
                                <a:solidFill>
                                  <a:srgbClr val="002060"/>
                                </a:solidFill>
                                <a:latin typeface="Cambria Math" panose="02040503050406030204" pitchFamily="18" charset="0"/>
                              </a:rPr>
                              <m:t>−</m:t>
                            </m:r>
                            <m:r>
                              <a:rPr lang="en-GB" b="1" i="1">
                                <a:solidFill>
                                  <a:srgbClr val="002060"/>
                                </a:solidFill>
                                <a:latin typeface="Cambria Math" panose="02040503050406030204" pitchFamily="18" charset="0"/>
                              </a:rPr>
                              <m:t>𝑷</m:t>
                            </m:r>
                            <m:func>
                              <m:funcPr>
                                <m:ctrlPr>
                                  <a:rPr lang="en-ZA" b="1" i="1">
                                    <a:solidFill>
                                      <a:srgbClr val="002060"/>
                                    </a:solidFill>
                                    <a:latin typeface="Cambria Math" panose="02040503050406030204" pitchFamily="18" charset="0"/>
                                  </a:rPr>
                                </m:ctrlPr>
                              </m:funcPr>
                              <m:fName>
                                <m:r>
                                  <a:rPr lang="en-GB" b="1" i="1">
                                    <a:solidFill>
                                      <a:srgbClr val="002060"/>
                                    </a:solidFill>
                                    <a:latin typeface="Cambria Math" panose="02040503050406030204" pitchFamily="18" charset="0"/>
                                  </a:rPr>
                                  <m:t>𝒎𝒂𝒙</m:t>
                                </m:r>
                              </m:fName>
                              <m:e/>
                            </m:func>
                          </m:num>
                          <m:den>
                            <m:r>
                              <a:rPr lang="en-GB" b="1" i="1">
                                <a:solidFill>
                                  <a:srgbClr val="002060"/>
                                </a:solidFill>
                                <a:latin typeface="Cambria Math" panose="02040503050406030204" pitchFamily="18" charset="0"/>
                              </a:rPr>
                              <m:t>𝑷</m:t>
                            </m:r>
                            <m:func>
                              <m:funcPr>
                                <m:ctrlPr>
                                  <a:rPr lang="en-ZA" b="1" i="1">
                                    <a:solidFill>
                                      <a:srgbClr val="002060"/>
                                    </a:solidFill>
                                    <a:latin typeface="Cambria Math" panose="02040503050406030204" pitchFamily="18" charset="0"/>
                                  </a:rPr>
                                </m:ctrlPr>
                              </m:funcPr>
                              <m:fName>
                                <m:r>
                                  <a:rPr lang="en-GB" b="1" i="1">
                                    <a:solidFill>
                                      <a:srgbClr val="002060"/>
                                    </a:solidFill>
                                    <a:latin typeface="Cambria Math" panose="02040503050406030204" pitchFamily="18" charset="0"/>
                                  </a:rPr>
                                  <m:t>𝒎𝒂𝒙</m:t>
                                </m:r>
                              </m:fName>
                              <m:e/>
                            </m:func>
                          </m:den>
                        </m:f>
                      </m:e>
                    </m:d>
                  </m:oMath>
                </a14:m>
                <a:r>
                  <a:rPr lang="en-GB" b="1" dirty="0">
                    <a:solidFill>
                      <a:srgbClr val="002060"/>
                    </a:solidFill>
                  </a:rPr>
                  <a:t>	</a:t>
                </a:r>
                <a:endParaRPr lang="en-ZA" dirty="0">
                  <a:solidFill>
                    <a:srgbClr val="002060"/>
                  </a:solidFill>
                </a:endParaRPr>
              </a:p>
              <a:p>
                <a:r>
                  <a:rPr lang="en-GB" dirty="0">
                    <a:solidFill>
                      <a:srgbClr val="002060"/>
                    </a:solidFill>
                  </a:rPr>
                  <a:t>	</a:t>
                </a:r>
                <a:endParaRPr lang="en-ZA" dirty="0">
                  <a:solidFill>
                    <a:srgbClr val="002060"/>
                  </a:solidFill>
                </a:endParaRPr>
              </a:p>
              <a:p>
                <a:r>
                  <a:rPr lang="en-GB" dirty="0">
                    <a:solidFill>
                      <a:srgbClr val="002060"/>
                    </a:solidFill>
                  </a:rPr>
                  <a:t>Where</a:t>
                </a:r>
                <a:endParaRPr lang="en-ZA" dirty="0">
                  <a:solidFill>
                    <a:srgbClr val="002060"/>
                  </a:solidFill>
                </a:endParaRPr>
              </a:p>
              <a:p>
                <a:r>
                  <a:rPr lang="en-GB" dirty="0">
                    <a:solidFill>
                      <a:srgbClr val="002060"/>
                    </a:solidFill>
                  </a:rPr>
                  <a:t>	Ps	=	Points scored for price of tender under consideration</a:t>
                </a:r>
                <a:endParaRPr lang="en-ZA" dirty="0">
                  <a:solidFill>
                    <a:srgbClr val="002060"/>
                  </a:solidFill>
                </a:endParaRPr>
              </a:p>
              <a:p>
                <a:r>
                  <a:rPr lang="en-GB" dirty="0">
                    <a:solidFill>
                      <a:srgbClr val="002060"/>
                    </a:solidFill>
                  </a:rPr>
                  <a:t>	Pt	=	Price of tender under consideration</a:t>
                </a:r>
                <a:endParaRPr lang="en-ZA" dirty="0">
                  <a:solidFill>
                    <a:srgbClr val="002060"/>
                  </a:solidFill>
                </a:endParaRPr>
              </a:p>
              <a:p>
                <a:r>
                  <a:rPr lang="en-GB" dirty="0">
                    <a:solidFill>
                      <a:srgbClr val="002060"/>
                    </a:solidFill>
                  </a:rPr>
                  <a:t>	Pmax	=	Price of highest acceptable tender</a:t>
                </a:r>
                <a:endParaRPr lang="en-GB" sz="2000" b="0" i="0" u="none" strike="noStrike" baseline="0" dirty="0">
                  <a:solidFill>
                    <a:srgbClr val="002060"/>
                  </a:solidFill>
                </a:endParaRPr>
              </a:p>
            </p:txBody>
          </p:sp>
        </mc:Choice>
        <mc:Fallback xmlns="">
          <p:sp>
            <p:nvSpPr>
              <p:cNvPr id="2" name="TextBox 1">
                <a:extLst>
                  <a:ext uri="{FF2B5EF4-FFF2-40B4-BE49-F238E27FC236}">
                    <a16:creationId xmlns:a16="http://schemas.microsoft.com/office/drawing/2014/main" id="{A538B830-FA9C-691A-9EB0-612FA34EAE21}"/>
                  </a:ext>
                </a:extLst>
              </p:cNvPr>
              <p:cNvSpPr txBox="1">
                <a:spLocks noRot="1" noChangeAspect="1" noMove="1" noResize="1" noEditPoints="1" noAdjustHandles="1" noChangeArrowheads="1" noChangeShapeType="1" noTextEdit="1"/>
              </p:cNvSpPr>
              <p:nvPr/>
            </p:nvSpPr>
            <p:spPr>
              <a:xfrm>
                <a:off x="862641" y="1011671"/>
                <a:ext cx="10248181" cy="3902415"/>
              </a:xfrm>
              <a:prstGeom prst="rect">
                <a:avLst/>
              </a:prstGeom>
              <a:blipFill>
                <a:blip r:embed="rId2"/>
                <a:stretch>
                  <a:fillRect l="-475" b="-1558"/>
                </a:stretch>
              </a:blipFill>
              <a:ln>
                <a:solidFill>
                  <a:srgbClr val="002060"/>
                </a:solidFill>
              </a:ln>
            </p:spPr>
            <p:txBody>
              <a:bodyPr/>
              <a:lstStyle/>
              <a:p>
                <a:r>
                  <a:rPr lang="en-ZA">
                    <a:noFill/>
                  </a:rPr>
                  <a:t> </a:t>
                </a:r>
              </a:p>
            </p:txBody>
          </p:sp>
        </mc:Fallback>
      </mc:AlternateContent>
      <p:sp>
        <p:nvSpPr>
          <p:cNvPr id="4" name="Cloud 3">
            <a:extLst>
              <a:ext uri="{FF2B5EF4-FFF2-40B4-BE49-F238E27FC236}">
                <a16:creationId xmlns:a16="http://schemas.microsoft.com/office/drawing/2014/main" id="{308C81CA-7222-F52F-9714-F3B476DFECE6}"/>
              </a:ext>
            </a:extLst>
          </p:cNvPr>
          <p:cNvSpPr/>
          <p:nvPr/>
        </p:nvSpPr>
        <p:spPr>
          <a:xfrm>
            <a:off x="7660257" y="4376383"/>
            <a:ext cx="3761117" cy="1880559"/>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Refer to SARS RFP 23-2025 6-1 Price Template</a:t>
            </a:r>
          </a:p>
        </p:txBody>
      </p:sp>
      <p:graphicFrame>
        <p:nvGraphicFramePr>
          <p:cNvPr id="9" name="Table 8">
            <a:extLst>
              <a:ext uri="{FF2B5EF4-FFF2-40B4-BE49-F238E27FC236}">
                <a16:creationId xmlns:a16="http://schemas.microsoft.com/office/drawing/2014/main" id="{7FAF613B-985B-44B7-9D66-DD4AAFF84D98}"/>
              </a:ext>
            </a:extLst>
          </p:cNvPr>
          <p:cNvGraphicFramePr>
            <a:graphicFrameLocks noGrp="1"/>
          </p:cNvGraphicFramePr>
          <p:nvPr>
            <p:extLst>
              <p:ext uri="{D42A27DB-BD31-4B8C-83A1-F6EECF244321}">
                <p14:modId xmlns:p14="http://schemas.microsoft.com/office/powerpoint/2010/main" val="3957293540"/>
              </p:ext>
            </p:extLst>
          </p:nvPr>
        </p:nvGraphicFramePr>
        <p:xfrm>
          <a:off x="977660" y="1850358"/>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91237992"/>
                    </a:ext>
                  </a:extLst>
                </a:gridCol>
                <a:gridCol w="4064000">
                  <a:extLst>
                    <a:ext uri="{9D8B030D-6E8A-4147-A177-3AD203B41FA5}">
                      <a16:colId xmlns:a16="http://schemas.microsoft.com/office/drawing/2014/main" val="1112275492"/>
                    </a:ext>
                  </a:extLst>
                </a:gridCol>
              </a:tblGrid>
              <a:tr h="370840">
                <a:tc>
                  <a:txBody>
                    <a:bodyPr/>
                    <a:lstStyle/>
                    <a:p>
                      <a:r>
                        <a:rPr lang="en-ZA" dirty="0"/>
                        <a:t>Evaluation Criteria</a:t>
                      </a:r>
                    </a:p>
                  </a:txBody>
                  <a:tcPr/>
                </a:tc>
                <a:tc>
                  <a:txBody>
                    <a:bodyPr/>
                    <a:lstStyle/>
                    <a:p>
                      <a:r>
                        <a:rPr lang="en-ZA" dirty="0"/>
                        <a:t>Points</a:t>
                      </a:r>
                    </a:p>
                  </a:txBody>
                  <a:tcPr/>
                </a:tc>
                <a:extLst>
                  <a:ext uri="{0D108BD9-81ED-4DB2-BD59-A6C34878D82A}">
                    <a16:rowId xmlns:a16="http://schemas.microsoft.com/office/drawing/2014/main" val="3815491842"/>
                  </a:ext>
                </a:extLst>
              </a:tr>
              <a:tr h="370840">
                <a:tc>
                  <a:txBody>
                    <a:bodyPr/>
                    <a:lstStyle/>
                    <a:p>
                      <a:r>
                        <a:rPr lang="en-ZA" dirty="0">
                          <a:solidFill>
                            <a:srgbClr val="002060"/>
                          </a:solidFill>
                        </a:rPr>
                        <a:t>Price Evaluation</a:t>
                      </a:r>
                    </a:p>
                  </a:txBody>
                  <a:tcPr/>
                </a:tc>
                <a:tc>
                  <a:txBody>
                    <a:bodyPr/>
                    <a:lstStyle/>
                    <a:p>
                      <a:r>
                        <a:rPr lang="en-ZA" dirty="0">
                          <a:solidFill>
                            <a:srgbClr val="002060"/>
                          </a:solidFill>
                        </a:rPr>
                        <a:t>80</a:t>
                      </a:r>
                    </a:p>
                  </a:txBody>
                  <a:tcPr/>
                </a:tc>
                <a:extLst>
                  <a:ext uri="{0D108BD9-81ED-4DB2-BD59-A6C34878D82A}">
                    <a16:rowId xmlns:a16="http://schemas.microsoft.com/office/drawing/2014/main" val="3770096892"/>
                  </a:ext>
                </a:extLst>
              </a:tr>
            </a:tbl>
          </a:graphicData>
        </a:graphic>
      </p:graphicFrame>
      <p:graphicFrame>
        <p:nvGraphicFramePr>
          <p:cNvPr id="3" name="Object 2">
            <a:extLst>
              <a:ext uri="{FF2B5EF4-FFF2-40B4-BE49-F238E27FC236}">
                <a16:creationId xmlns:a16="http://schemas.microsoft.com/office/drawing/2014/main" id="{AB7B540A-B583-4145-F9EB-BABE79A71974}"/>
              </a:ext>
            </a:extLst>
          </p:cNvPr>
          <p:cNvGraphicFramePr>
            <a:graphicFrameLocks noChangeAspect="1"/>
          </p:cNvGraphicFramePr>
          <p:nvPr>
            <p:extLst>
              <p:ext uri="{D42A27DB-BD31-4B8C-83A1-F6EECF244321}">
                <p14:modId xmlns:p14="http://schemas.microsoft.com/office/powerpoint/2010/main" val="338041473"/>
              </p:ext>
            </p:extLst>
          </p:nvPr>
        </p:nvGraphicFramePr>
        <p:xfrm>
          <a:off x="1637071" y="5303584"/>
          <a:ext cx="914400" cy="771525"/>
        </p:xfrm>
        <a:graphic>
          <a:graphicData uri="http://schemas.openxmlformats.org/presentationml/2006/ole">
            <mc:AlternateContent xmlns:mc="http://schemas.openxmlformats.org/markup-compatibility/2006">
              <mc:Choice xmlns:v="urn:schemas-microsoft-com:vml" Requires="v">
                <p:oleObj name="Worksheet" showAsIcon="1" r:id="rId3" imgW="914563" imgH="771490" progId="Excel.Sheet.12">
                  <p:embed/>
                </p:oleObj>
              </mc:Choice>
              <mc:Fallback>
                <p:oleObj name="Worksheet" showAsIcon="1" r:id="rId3" imgW="914563" imgH="771490" progId="Excel.Sheet.12">
                  <p:embed/>
                  <p:pic>
                    <p:nvPicPr>
                      <p:cNvPr id="0" name=""/>
                      <p:cNvPicPr/>
                      <p:nvPr/>
                    </p:nvPicPr>
                    <p:blipFill>
                      <a:blip r:embed="rId4"/>
                      <a:stretch>
                        <a:fillRect/>
                      </a:stretch>
                    </p:blipFill>
                    <p:spPr>
                      <a:xfrm>
                        <a:off x="1637071" y="530358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6639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45A59-CB7C-5D03-EADB-BF3F29CCD34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33171C1B-4E1A-9F71-264F-D41723E1772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TABLE OF CONTENTS</a:t>
            </a:r>
          </a:p>
        </p:txBody>
      </p:sp>
      <p:sp>
        <p:nvSpPr>
          <p:cNvPr id="8" name="Rounded Rectangle 4">
            <a:extLst>
              <a:ext uri="{FF2B5EF4-FFF2-40B4-BE49-F238E27FC236}">
                <a16:creationId xmlns:a16="http://schemas.microsoft.com/office/drawing/2014/main" id="{55DEE6E5-4545-DC67-A383-5406105BC918}"/>
              </a:ext>
            </a:extLst>
          </p:cNvPr>
          <p:cNvSpPr/>
          <p:nvPr/>
        </p:nvSpPr>
        <p:spPr>
          <a:xfrm>
            <a:off x="862642" y="879893"/>
            <a:ext cx="6930785" cy="4614079"/>
          </a:xfrm>
          <a:prstGeom prst="roundRect">
            <a:avLst/>
          </a:prstGeom>
          <a:noFill/>
          <a:ln w="25400" cap="flat" cmpd="sng" algn="ctr">
            <a:noFill/>
            <a:prstDash val="solid"/>
          </a:ln>
          <a:effectLst/>
        </p:spPr>
        <p:txBody>
          <a:bodyPr anchor="ctr"/>
          <a:lstStyle/>
          <a:p>
            <a:pPr marL="457200" indent="-457200">
              <a:lnSpc>
                <a:spcPct val="200000"/>
              </a:lnSpc>
              <a:buAutoNum type="arabicPeriod"/>
              <a:defRPr/>
            </a:pPr>
            <a:r>
              <a:rPr lang="en-GB" b="1" kern="0" dirty="0">
                <a:solidFill>
                  <a:srgbClr val="FF0000"/>
                </a:solidFill>
              </a:rPr>
              <a:t>Welcome and Introduction</a:t>
            </a:r>
          </a:p>
          <a:p>
            <a:pPr marL="457200" indent="-457200">
              <a:lnSpc>
                <a:spcPct val="200000"/>
              </a:lnSpc>
              <a:buAutoNum type="arabicPeriod"/>
              <a:defRPr/>
            </a:pPr>
            <a:r>
              <a:rPr lang="en-ZA" b="1" kern="0" dirty="0">
                <a:solidFill>
                  <a:srgbClr val="002060"/>
                </a:solidFill>
              </a:rPr>
              <a:t>Governance, Rules and Procedures</a:t>
            </a:r>
          </a:p>
          <a:p>
            <a:pPr marL="457200" indent="-457200">
              <a:lnSpc>
                <a:spcPct val="200000"/>
              </a:lnSpc>
              <a:buAutoNum type="arabicPeriod"/>
              <a:defRPr/>
            </a:pPr>
            <a:r>
              <a:rPr lang="en-ZA" b="1" kern="0" dirty="0">
                <a:solidFill>
                  <a:srgbClr val="002060"/>
                </a:solidFill>
              </a:rPr>
              <a:t>RFP Timelines</a:t>
            </a:r>
          </a:p>
          <a:p>
            <a:pPr marL="457200" indent="-457200">
              <a:lnSpc>
                <a:spcPct val="200000"/>
              </a:lnSpc>
              <a:buAutoNum type="arabicPeriod"/>
              <a:defRPr/>
            </a:pPr>
            <a:r>
              <a:rPr lang="en-ZA" b="1" kern="0" dirty="0">
                <a:solidFill>
                  <a:srgbClr val="002060"/>
                </a:solidFill>
              </a:rPr>
              <a:t>Background and Requirements</a:t>
            </a:r>
          </a:p>
          <a:p>
            <a:pPr marL="457200" indent="-457200">
              <a:lnSpc>
                <a:spcPct val="200000"/>
              </a:lnSpc>
              <a:buAutoNum type="arabicPeriod"/>
              <a:defRPr/>
            </a:pPr>
            <a:r>
              <a:rPr lang="en-ZA" b="1" kern="0" dirty="0">
                <a:solidFill>
                  <a:srgbClr val="002060"/>
                </a:solidFill>
              </a:rPr>
              <a:t>Bid Evaluation Process</a:t>
            </a:r>
          </a:p>
          <a:p>
            <a:pPr marL="457200" indent="-457200">
              <a:lnSpc>
                <a:spcPct val="200000"/>
              </a:lnSpc>
              <a:buAutoNum type="arabicPeriod"/>
              <a:defRPr/>
            </a:pPr>
            <a:r>
              <a:rPr lang="en-ZA" b="1" kern="0" dirty="0">
                <a:solidFill>
                  <a:srgbClr val="002060"/>
                </a:solidFill>
              </a:rPr>
              <a:t>Price &amp;Specific goals</a:t>
            </a:r>
          </a:p>
          <a:p>
            <a:pPr marL="457200" indent="-457200">
              <a:lnSpc>
                <a:spcPct val="200000"/>
              </a:lnSpc>
              <a:buAutoNum type="arabicPeriod"/>
              <a:defRPr/>
            </a:pPr>
            <a:r>
              <a:rPr lang="en-ZA" b="1" kern="0" dirty="0">
                <a:solidFill>
                  <a:srgbClr val="002060"/>
                </a:solidFill>
              </a:rPr>
              <a:t>Financial Analysis</a:t>
            </a:r>
          </a:p>
          <a:p>
            <a:pPr marL="457200" indent="-457200">
              <a:lnSpc>
                <a:spcPct val="200000"/>
              </a:lnSpc>
              <a:buAutoNum type="arabicPeriod"/>
              <a:defRPr/>
            </a:pPr>
            <a:r>
              <a:rPr lang="en-ZA" b="1" kern="0" dirty="0">
                <a:solidFill>
                  <a:srgbClr val="002060"/>
                </a:solidFill>
              </a:rPr>
              <a:t>Service Agreement</a:t>
            </a:r>
          </a:p>
          <a:p>
            <a:pPr marL="457200" indent="-457200">
              <a:lnSpc>
                <a:spcPct val="200000"/>
              </a:lnSpc>
              <a:buAutoNum type="arabicPeriod"/>
              <a:defRPr/>
            </a:pPr>
            <a:r>
              <a:rPr lang="en-GB" b="1" kern="0" dirty="0">
                <a:solidFill>
                  <a:srgbClr val="002060"/>
                </a:solidFill>
              </a:rPr>
              <a:t>RFP submission and contact details</a:t>
            </a:r>
          </a:p>
          <a:p>
            <a:pPr marL="457200" indent="-457200">
              <a:lnSpc>
                <a:spcPct val="200000"/>
              </a:lnSpc>
              <a:buAutoNum type="arabicPeriod"/>
              <a:defRPr/>
            </a:pPr>
            <a:r>
              <a:rPr lang="en-ZA" b="1" kern="0" dirty="0">
                <a:solidFill>
                  <a:srgbClr val="002060"/>
                </a:solidFill>
              </a:rPr>
              <a:t>Q&amp;A</a:t>
            </a:r>
            <a:endParaRPr lang="en-ZA" b="1" kern="0" dirty="0">
              <a:solidFill>
                <a:srgbClr val="FF0000"/>
              </a:solidFill>
            </a:endParaRPr>
          </a:p>
        </p:txBody>
      </p:sp>
    </p:spTree>
    <p:extLst>
      <p:ext uri="{BB962C8B-B14F-4D97-AF65-F5344CB8AC3E}">
        <p14:creationId xmlns:p14="http://schemas.microsoft.com/office/powerpoint/2010/main" val="1252114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B8B2B-C2BC-6168-65AA-B5AF3CE7099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E2BBBF9-8BE1-BFC2-A506-90EF8FDF2D45}"/>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6.2 B-BBEE/SPECIFIC GOALS EVALUATION</a:t>
            </a:r>
          </a:p>
        </p:txBody>
      </p:sp>
      <p:sp>
        <p:nvSpPr>
          <p:cNvPr id="2" name="TextBox 1">
            <a:extLst>
              <a:ext uri="{FF2B5EF4-FFF2-40B4-BE49-F238E27FC236}">
                <a16:creationId xmlns:a16="http://schemas.microsoft.com/office/drawing/2014/main" id="{77FF79B0-2E4B-1292-0E94-8B3E12596930}"/>
              </a:ext>
            </a:extLst>
          </p:cNvPr>
          <p:cNvSpPr txBox="1"/>
          <p:nvPr/>
        </p:nvSpPr>
        <p:spPr>
          <a:xfrm>
            <a:off x="862641" y="1011671"/>
            <a:ext cx="10248181" cy="2092881"/>
          </a:xfrm>
          <a:prstGeom prst="rect">
            <a:avLst/>
          </a:prstGeom>
          <a:noFill/>
          <a:ln>
            <a:solidFill>
              <a:srgbClr val="002060"/>
            </a:solidFill>
          </a:ln>
        </p:spPr>
        <p:txBody>
          <a:bodyPr wrap="square">
            <a:spAutoFit/>
          </a:bodyPr>
          <a:lstStyle/>
          <a:p>
            <a:pPr marL="4000500" lvl="8" indent="-342900">
              <a:buFont typeface="Wingdings" panose="05000000000000000000" pitchFamily="2" charset="2"/>
              <a:buChar char="§"/>
            </a:pPr>
            <a:endParaRPr lang="en-GB" sz="2000" b="0" i="0" u="none" strike="noStrike" baseline="0" dirty="0">
              <a:solidFill>
                <a:srgbClr val="002060"/>
              </a:solidFill>
            </a:endParaRPr>
          </a:p>
          <a:p>
            <a:pPr algn="just"/>
            <a:r>
              <a:rPr lang="en-GB" b="0" i="0" u="sng" strike="noStrike" baseline="0" dirty="0">
                <a:solidFill>
                  <a:srgbClr val="002060"/>
                </a:solidFill>
              </a:rPr>
              <a:t>Stage 2: Specific Evaluation (20 points)</a:t>
            </a:r>
          </a:p>
          <a:p>
            <a:pPr algn="just"/>
            <a:endParaRPr lang="en-GB" sz="2000" b="0" i="0" u="none" strike="noStrike" baseline="0" dirty="0">
              <a:solidFill>
                <a:srgbClr val="002060"/>
              </a:solidFill>
            </a:endParaRPr>
          </a:p>
          <a:p>
            <a:endParaRPr lang="en-GB" b="1" dirty="0">
              <a:solidFill>
                <a:srgbClr val="002060"/>
              </a:solidFill>
            </a:endParaRPr>
          </a:p>
          <a:p>
            <a:r>
              <a:rPr lang="en-GB" b="1" dirty="0">
                <a:solidFill>
                  <a:srgbClr val="002060"/>
                </a:solidFill>
              </a:rPr>
              <a:t> </a:t>
            </a:r>
          </a:p>
          <a:p>
            <a:endParaRPr lang="en-GB" b="1" dirty="0">
              <a:solidFill>
                <a:srgbClr val="002060"/>
              </a:solidFill>
            </a:endParaRPr>
          </a:p>
          <a:p>
            <a:endParaRPr lang="en-ZA" dirty="0">
              <a:solidFill>
                <a:srgbClr val="002060"/>
              </a:solidFill>
            </a:endParaRPr>
          </a:p>
        </p:txBody>
      </p:sp>
      <p:sp>
        <p:nvSpPr>
          <p:cNvPr id="4" name="Cloud 3">
            <a:extLst>
              <a:ext uri="{FF2B5EF4-FFF2-40B4-BE49-F238E27FC236}">
                <a16:creationId xmlns:a16="http://schemas.microsoft.com/office/drawing/2014/main" id="{0F98A620-E11E-D99A-883B-BACD4E477268}"/>
              </a:ext>
            </a:extLst>
          </p:cNvPr>
          <p:cNvSpPr/>
          <p:nvPr/>
        </p:nvSpPr>
        <p:spPr>
          <a:xfrm>
            <a:off x="8091578" y="2813169"/>
            <a:ext cx="3761117" cy="1880559"/>
          </a:xfrm>
          <a:prstGeom prst="cloud">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Refer to SARS RFP 23-2025 3-3 SBD 6.1</a:t>
            </a:r>
          </a:p>
        </p:txBody>
      </p:sp>
      <p:graphicFrame>
        <p:nvGraphicFramePr>
          <p:cNvPr id="9" name="Table 8">
            <a:extLst>
              <a:ext uri="{FF2B5EF4-FFF2-40B4-BE49-F238E27FC236}">
                <a16:creationId xmlns:a16="http://schemas.microsoft.com/office/drawing/2014/main" id="{A96B0CC9-060F-3F12-AECF-9A1ABC61E350}"/>
              </a:ext>
            </a:extLst>
          </p:cNvPr>
          <p:cNvGraphicFramePr>
            <a:graphicFrameLocks noGrp="1"/>
          </p:cNvGraphicFramePr>
          <p:nvPr>
            <p:extLst>
              <p:ext uri="{D42A27DB-BD31-4B8C-83A1-F6EECF244321}">
                <p14:modId xmlns:p14="http://schemas.microsoft.com/office/powerpoint/2010/main" val="2991370526"/>
              </p:ext>
            </p:extLst>
          </p:nvPr>
        </p:nvGraphicFramePr>
        <p:xfrm>
          <a:off x="977660" y="1850358"/>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91237992"/>
                    </a:ext>
                  </a:extLst>
                </a:gridCol>
                <a:gridCol w="4064000">
                  <a:extLst>
                    <a:ext uri="{9D8B030D-6E8A-4147-A177-3AD203B41FA5}">
                      <a16:colId xmlns:a16="http://schemas.microsoft.com/office/drawing/2014/main" val="1112275492"/>
                    </a:ext>
                  </a:extLst>
                </a:gridCol>
              </a:tblGrid>
              <a:tr h="370840">
                <a:tc>
                  <a:txBody>
                    <a:bodyPr/>
                    <a:lstStyle/>
                    <a:p>
                      <a:r>
                        <a:rPr lang="en-ZA" dirty="0"/>
                        <a:t>Evaluation Criteria</a:t>
                      </a:r>
                    </a:p>
                  </a:txBody>
                  <a:tcPr/>
                </a:tc>
                <a:tc>
                  <a:txBody>
                    <a:bodyPr/>
                    <a:lstStyle/>
                    <a:p>
                      <a:r>
                        <a:rPr lang="en-ZA" dirty="0"/>
                        <a:t>Points</a:t>
                      </a:r>
                    </a:p>
                  </a:txBody>
                  <a:tcPr/>
                </a:tc>
                <a:extLst>
                  <a:ext uri="{0D108BD9-81ED-4DB2-BD59-A6C34878D82A}">
                    <a16:rowId xmlns:a16="http://schemas.microsoft.com/office/drawing/2014/main" val="3815491842"/>
                  </a:ext>
                </a:extLst>
              </a:tr>
              <a:tr h="370840">
                <a:tc>
                  <a:txBody>
                    <a:bodyPr/>
                    <a:lstStyle/>
                    <a:p>
                      <a:r>
                        <a:rPr lang="en-ZA" dirty="0">
                          <a:solidFill>
                            <a:srgbClr val="002060"/>
                          </a:solidFill>
                        </a:rPr>
                        <a:t>Specific Goals Evaluations</a:t>
                      </a:r>
                    </a:p>
                  </a:txBody>
                  <a:tcPr/>
                </a:tc>
                <a:tc>
                  <a:txBody>
                    <a:bodyPr/>
                    <a:lstStyle/>
                    <a:p>
                      <a:r>
                        <a:rPr lang="en-ZA" dirty="0">
                          <a:solidFill>
                            <a:srgbClr val="002060"/>
                          </a:solidFill>
                        </a:rPr>
                        <a:t>20</a:t>
                      </a:r>
                    </a:p>
                  </a:txBody>
                  <a:tcPr/>
                </a:tc>
                <a:extLst>
                  <a:ext uri="{0D108BD9-81ED-4DB2-BD59-A6C34878D82A}">
                    <a16:rowId xmlns:a16="http://schemas.microsoft.com/office/drawing/2014/main" val="3770096892"/>
                  </a:ext>
                </a:extLst>
              </a:tr>
            </a:tbl>
          </a:graphicData>
        </a:graphic>
      </p:graphicFrame>
      <p:graphicFrame>
        <p:nvGraphicFramePr>
          <p:cNvPr id="3" name="Object 2">
            <a:extLst>
              <a:ext uri="{FF2B5EF4-FFF2-40B4-BE49-F238E27FC236}">
                <a16:creationId xmlns:a16="http://schemas.microsoft.com/office/drawing/2014/main" id="{AEECB686-5B16-6961-2816-27FFB78DE781}"/>
              </a:ext>
            </a:extLst>
          </p:cNvPr>
          <p:cNvGraphicFramePr>
            <a:graphicFrameLocks noChangeAspect="1"/>
          </p:cNvGraphicFramePr>
          <p:nvPr>
            <p:extLst>
              <p:ext uri="{D42A27DB-BD31-4B8C-83A1-F6EECF244321}">
                <p14:modId xmlns:p14="http://schemas.microsoft.com/office/powerpoint/2010/main" val="2021394498"/>
              </p:ext>
            </p:extLst>
          </p:nvPr>
        </p:nvGraphicFramePr>
        <p:xfrm>
          <a:off x="1558413" y="3790319"/>
          <a:ext cx="914400" cy="771525"/>
        </p:xfrm>
        <a:graphic>
          <a:graphicData uri="http://schemas.openxmlformats.org/presentationml/2006/ole">
            <mc:AlternateContent xmlns:mc="http://schemas.openxmlformats.org/markup-compatibility/2006">
              <mc:Choice xmlns:v="urn:schemas-microsoft-com:vml" Requires="v">
                <p:oleObj name="Document" showAsIcon="1" r:id="rId2" imgW="914563" imgH="771490" progId="Word.Document.12">
                  <p:embed/>
                </p:oleObj>
              </mc:Choice>
              <mc:Fallback>
                <p:oleObj name="Document" showAsIcon="1" r:id="rId2" imgW="914563" imgH="771490" progId="Word.Document.12">
                  <p:embed/>
                  <p:pic>
                    <p:nvPicPr>
                      <p:cNvPr id="0" name=""/>
                      <p:cNvPicPr/>
                      <p:nvPr/>
                    </p:nvPicPr>
                    <p:blipFill>
                      <a:blip r:embed="rId3"/>
                      <a:stretch>
                        <a:fillRect/>
                      </a:stretch>
                    </p:blipFill>
                    <p:spPr>
                      <a:xfrm>
                        <a:off x="1558413" y="379031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4569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3D1F5-1283-116A-BA8D-11517A72E9AB}"/>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FC660B1-EBEF-F3D4-6835-776B886BDD5B}"/>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6.2.2 B-BBEE/SPECIFIC GOALS EVALUATION</a:t>
            </a:r>
          </a:p>
        </p:txBody>
      </p:sp>
      <p:sp>
        <p:nvSpPr>
          <p:cNvPr id="2" name="TextBox 1">
            <a:extLst>
              <a:ext uri="{FF2B5EF4-FFF2-40B4-BE49-F238E27FC236}">
                <a16:creationId xmlns:a16="http://schemas.microsoft.com/office/drawing/2014/main" id="{0E8C7997-577D-F65B-11E9-E18EB15B799B}"/>
              </a:ext>
            </a:extLst>
          </p:cNvPr>
          <p:cNvSpPr txBox="1"/>
          <p:nvPr/>
        </p:nvSpPr>
        <p:spPr>
          <a:xfrm>
            <a:off x="862641" y="756179"/>
            <a:ext cx="10558731" cy="307777"/>
          </a:xfrm>
          <a:prstGeom prst="rect">
            <a:avLst/>
          </a:prstGeom>
          <a:solidFill>
            <a:schemeClr val="bg1"/>
          </a:solidFill>
          <a:ln>
            <a:solidFill>
              <a:srgbClr val="FFC000"/>
            </a:solidFill>
          </a:ln>
          <a:effectLst>
            <a:softEdge rad="0"/>
          </a:effectLst>
        </p:spPr>
        <p:txBody>
          <a:bodyPr wrap="square">
            <a:spAutoFit/>
          </a:bodyPr>
          <a:lstStyle/>
          <a:p>
            <a:r>
              <a:rPr lang="en-GB" sz="1400" b="1" kern="0" dirty="0">
                <a:solidFill>
                  <a:srgbClr val="004B7E"/>
                </a:solidFill>
                <a:latin typeface="Aptos" panose="020B0004020202020204" pitchFamily="34" charset="0"/>
              </a:rPr>
              <a:t>Specific goals points may be allocated to Bidders on submission of documentation or evidence as follows:</a:t>
            </a:r>
            <a:endParaRPr lang="en-ZA" sz="1400" b="1" kern="0" dirty="0">
              <a:solidFill>
                <a:srgbClr val="004B7E"/>
              </a:solidFill>
              <a:latin typeface="Aptos" panose="020B0004020202020204" pitchFamily="34" charset="0"/>
            </a:endParaRPr>
          </a:p>
        </p:txBody>
      </p:sp>
      <p:sp>
        <p:nvSpPr>
          <p:cNvPr id="3" name="TextBox 2">
            <a:extLst>
              <a:ext uri="{FF2B5EF4-FFF2-40B4-BE49-F238E27FC236}">
                <a16:creationId xmlns:a16="http://schemas.microsoft.com/office/drawing/2014/main" id="{8A3E18EA-1FB0-9D9D-0CF0-C936F7ACF1FC}"/>
              </a:ext>
            </a:extLst>
          </p:cNvPr>
          <p:cNvSpPr txBox="1"/>
          <p:nvPr/>
        </p:nvSpPr>
        <p:spPr>
          <a:xfrm>
            <a:off x="862641" y="5333777"/>
            <a:ext cx="10558731" cy="523220"/>
          </a:xfrm>
          <a:prstGeom prst="rect">
            <a:avLst/>
          </a:prstGeom>
          <a:solidFill>
            <a:schemeClr val="bg1"/>
          </a:solidFill>
          <a:ln>
            <a:solidFill>
              <a:srgbClr val="FFC000"/>
            </a:solidFill>
          </a:ln>
          <a:effectLst>
            <a:softEdge rad="0"/>
          </a:effectLst>
        </p:spPr>
        <p:txBody>
          <a:bodyPr wrap="square">
            <a:spAutoFit/>
          </a:bodyPr>
          <a:lstStyle/>
          <a:p>
            <a:r>
              <a:rPr lang="en-GB" sz="1400" b="1" kern="0" dirty="0">
                <a:solidFill>
                  <a:srgbClr val="004B7E"/>
                </a:solidFill>
                <a:latin typeface="Aptos" panose="020B0004020202020204" pitchFamily="34" charset="0"/>
              </a:rPr>
              <a:t>Bidders MUST complete and sign the SBD 6.1 form to claim the points for Specific goals, failing which, the Bidder will be scored zero.</a:t>
            </a:r>
            <a:endParaRPr lang="en-ZA" sz="1400" b="1" kern="0" dirty="0">
              <a:solidFill>
                <a:srgbClr val="004B7E"/>
              </a:solidFill>
              <a:latin typeface="Aptos" panose="020B0004020202020204" pitchFamily="34" charset="0"/>
            </a:endParaRPr>
          </a:p>
        </p:txBody>
      </p:sp>
      <p:graphicFrame>
        <p:nvGraphicFramePr>
          <p:cNvPr id="6" name="Table 5">
            <a:extLst>
              <a:ext uri="{FF2B5EF4-FFF2-40B4-BE49-F238E27FC236}">
                <a16:creationId xmlns:a16="http://schemas.microsoft.com/office/drawing/2014/main" id="{7162E0E7-4D4C-4A34-4A70-52C41B0868EB}"/>
              </a:ext>
            </a:extLst>
          </p:cNvPr>
          <p:cNvGraphicFramePr>
            <a:graphicFrameLocks noGrp="1"/>
          </p:cNvGraphicFramePr>
          <p:nvPr>
            <p:extLst>
              <p:ext uri="{D42A27DB-BD31-4B8C-83A1-F6EECF244321}">
                <p14:modId xmlns:p14="http://schemas.microsoft.com/office/powerpoint/2010/main" val="2403242044"/>
              </p:ext>
            </p:extLst>
          </p:nvPr>
        </p:nvGraphicFramePr>
        <p:xfrm>
          <a:off x="862641" y="1177079"/>
          <a:ext cx="10020512" cy="3984466"/>
        </p:xfrm>
        <a:graphic>
          <a:graphicData uri="http://schemas.openxmlformats.org/drawingml/2006/table">
            <a:tbl>
              <a:tblPr firstRow="1" firstCol="1" bandRow="1">
                <a:tableStyleId>{5C22544A-7EE6-4342-B048-85BDC9FD1C3A}</a:tableStyleId>
              </a:tblPr>
              <a:tblGrid>
                <a:gridCol w="3994213">
                  <a:extLst>
                    <a:ext uri="{9D8B030D-6E8A-4147-A177-3AD203B41FA5}">
                      <a16:colId xmlns:a16="http://schemas.microsoft.com/office/drawing/2014/main" val="2797312309"/>
                    </a:ext>
                  </a:extLst>
                </a:gridCol>
                <a:gridCol w="3781187">
                  <a:extLst>
                    <a:ext uri="{9D8B030D-6E8A-4147-A177-3AD203B41FA5}">
                      <a16:colId xmlns:a16="http://schemas.microsoft.com/office/drawing/2014/main" val="2029720137"/>
                    </a:ext>
                  </a:extLst>
                </a:gridCol>
                <a:gridCol w="2245112">
                  <a:extLst>
                    <a:ext uri="{9D8B030D-6E8A-4147-A177-3AD203B41FA5}">
                      <a16:colId xmlns:a16="http://schemas.microsoft.com/office/drawing/2014/main" val="1522177823"/>
                    </a:ext>
                  </a:extLst>
                </a:gridCol>
              </a:tblGrid>
              <a:tr h="1179243">
                <a:tc>
                  <a:txBody>
                    <a:bodyPr/>
                    <a:lstStyle/>
                    <a:p>
                      <a:pPr eaLnBrk="0" fontAlgn="base" hangingPunct="0">
                        <a:lnSpc>
                          <a:spcPct val="107000"/>
                        </a:lnSpc>
                        <a:spcBef>
                          <a:spcPts val="480"/>
                        </a:spcBef>
                        <a:spcAft>
                          <a:spcPts val="800"/>
                        </a:spcAft>
                        <a:buNone/>
                      </a:pPr>
                      <a:r>
                        <a:rPr lang="en-US" sz="1200" kern="1200" dirty="0">
                          <a:effectLst/>
                        </a:rPr>
                        <a:t>The specific goals allocated points in terms of this tender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eaLnBrk="0" fontAlgn="base" hangingPunct="0">
                        <a:lnSpc>
                          <a:spcPct val="107000"/>
                        </a:lnSpc>
                        <a:spcBef>
                          <a:spcPts val="480"/>
                        </a:spcBef>
                        <a:spcAft>
                          <a:spcPts val="800"/>
                        </a:spcAft>
                        <a:buNone/>
                      </a:pPr>
                      <a:r>
                        <a:rPr lang="en-US" sz="1200" kern="1200" dirty="0">
                          <a:effectLst/>
                        </a:rPr>
                        <a:t>Number of points</a:t>
                      </a:r>
                      <a:r>
                        <a:rPr lang="en-ZA" sz="1200" kern="1200" dirty="0">
                          <a:effectLst/>
                        </a:rPr>
                        <a:t> </a:t>
                      </a:r>
                      <a:r>
                        <a:rPr lang="en-US" sz="1200" kern="1200" dirty="0">
                          <a:effectLst/>
                        </a:rPr>
                        <a:t>allocated</a:t>
                      </a:r>
                      <a:r>
                        <a:rPr lang="en-ZA" sz="1200" kern="1200" dirty="0">
                          <a:effectLst/>
                        </a:rPr>
                        <a:t> </a:t>
                      </a:r>
                      <a:r>
                        <a:rPr lang="en-US" sz="1200" kern="1200" dirty="0">
                          <a:effectLst/>
                        </a:rPr>
                        <a:t>(80/20 system)</a:t>
                      </a:r>
                      <a:endParaRPr lang="en-ZA" sz="1200" dirty="0">
                        <a:effectLst/>
                      </a:endParaRPr>
                    </a:p>
                    <a:p>
                      <a:pPr algn="ctr" eaLnBrk="0" fontAlgn="base" hangingPunct="0">
                        <a:lnSpc>
                          <a:spcPct val="107000"/>
                        </a:lnSpc>
                        <a:spcBef>
                          <a:spcPts val="480"/>
                        </a:spcBef>
                        <a:spcAft>
                          <a:spcPts val="800"/>
                        </a:spcAft>
                        <a:buNone/>
                      </a:pPr>
                      <a:r>
                        <a:rPr lang="en-US" sz="1200" dirty="0">
                          <a:effectLst/>
                        </a:rPr>
                        <a:t>(To be completed by the organ of state)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eaLnBrk="0" fontAlgn="base" hangingPunct="0">
                        <a:lnSpc>
                          <a:spcPct val="107000"/>
                        </a:lnSpc>
                        <a:spcBef>
                          <a:spcPts val="480"/>
                        </a:spcBef>
                        <a:spcAft>
                          <a:spcPts val="800"/>
                        </a:spcAft>
                        <a:buNone/>
                      </a:pPr>
                      <a:r>
                        <a:rPr lang="en-US" sz="1200" kern="1200" dirty="0">
                          <a:effectLst/>
                        </a:rPr>
                        <a:t>Number of points claimed (80/20 system)</a:t>
                      </a:r>
                      <a:endParaRPr lang="en-ZA" sz="1200" dirty="0">
                        <a:effectLst/>
                      </a:endParaRPr>
                    </a:p>
                    <a:p>
                      <a:pPr algn="ctr" eaLnBrk="0" fontAlgn="base" hangingPunct="0">
                        <a:lnSpc>
                          <a:spcPct val="107000"/>
                        </a:lnSpc>
                        <a:spcBef>
                          <a:spcPts val="480"/>
                        </a:spcBef>
                        <a:spcAft>
                          <a:spcPts val="800"/>
                        </a:spcAft>
                        <a:buNone/>
                      </a:pPr>
                      <a:r>
                        <a:rPr lang="en-US" sz="1200" kern="1200" dirty="0">
                          <a:effectLst/>
                        </a:rPr>
                        <a:t>(To be completed by the tenderer)</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9767739"/>
                  </a:ext>
                </a:extLst>
              </a:tr>
              <a:tr h="602239">
                <a:tc>
                  <a:txBody>
                    <a:bodyPr/>
                    <a:lstStyle/>
                    <a:p>
                      <a:pPr eaLnBrk="0" fontAlgn="base" hangingPunct="0">
                        <a:lnSpc>
                          <a:spcPct val="107000"/>
                        </a:lnSpc>
                        <a:spcBef>
                          <a:spcPts val="575"/>
                        </a:spcBef>
                        <a:spcAft>
                          <a:spcPts val="800"/>
                        </a:spcAft>
                        <a:buNone/>
                      </a:pPr>
                      <a:r>
                        <a:rPr lang="en-GB" sz="1200" dirty="0">
                          <a:effectLst/>
                        </a:rPr>
                        <a:t>An entity that is an Exempted Micro Enterprise (EME)/Qualifying Small Enterprise (QSE)</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9890858"/>
                  </a:ext>
                </a:extLst>
              </a:tr>
              <a:tr h="602239">
                <a:tc>
                  <a:txBody>
                    <a:bodyPr/>
                    <a:lstStyle/>
                    <a:p>
                      <a:pPr eaLnBrk="0" fontAlgn="base" hangingPunct="0">
                        <a:lnSpc>
                          <a:spcPct val="107000"/>
                        </a:lnSpc>
                        <a:spcBef>
                          <a:spcPts val="575"/>
                        </a:spcBef>
                        <a:spcAft>
                          <a:spcPts val="800"/>
                        </a:spcAft>
                        <a:buNone/>
                      </a:pPr>
                      <a:r>
                        <a:rPr lang="en-US" sz="1200">
                          <a:effectLst/>
                        </a:rPr>
                        <a:t>An entity that has at least 51% Black Ownership</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230931"/>
                  </a:ext>
                </a:extLst>
              </a:tr>
              <a:tr h="398704">
                <a:tc>
                  <a:txBody>
                    <a:bodyPr/>
                    <a:lstStyle/>
                    <a:p>
                      <a:pPr eaLnBrk="0" fontAlgn="base" hangingPunct="0">
                        <a:lnSpc>
                          <a:spcPct val="107000"/>
                        </a:lnSpc>
                        <a:spcBef>
                          <a:spcPts val="575"/>
                        </a:spcBef>
                        <a:spcAft>
                          <a:spcPts val="800"/>
                        </a:spcAft>
                        <a:buNone/>
                      </a:pPr>
                      <a:r>
                        <a:rPr lang="en-US" sz="1200" dirty="0">
                          <a:effectLst/>
                        </a:rPr>
                        <a:t>An entity that has at least 30% Black Women Ownership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5</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a:effectLst/>
                        </a:rPr>
                        <a:t> </a:t>
                      </a:r>
                      <a:endParaRPr lang="en-ZA"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9195091"/>
                  </a:ext>
                </a:extLst>
              </a:tr>
              <a:tr h="398704">
                <a:tc>
                  <a:txBody>
                    <a:bodyPr/>
                    <a:lstStyle/>
                    <a:p>
                      <a:pPr eaLnBrk="0" fontAlgn="base" hangingPunct="0">
                        <a:lnSpc>
                          <a:spcPct val="107000"/>
                        </a:lnSpc>
                        <a:spcBef>
                          <a:spcPts val="575"/>
                        </a:spcBef>
                        <a:spcAft>
                          <a:spcPts val="800"/>
                        </a:spcAft>
                        <a:buNone/>
                      </a:pPr>
                      <a:r>
                        <a:rPr lang="en-ZA" sz="1200" dirty="0">
                          <a:effectLst/>
                        </a:rPr>
                        <a:t>An entity that has at least 51% Black Youth Ownership</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2232502"/>
                  </a:ext>
                </a:extLst>
              </a:tr>
              <a:tr h="803337">
                <a:tc>
                  <a:txBody>
                    <a:bodyPr/>
                    <a:lstStyle/>
                    <a:p>
                      <a:pPr eaLnBrk="0" fontAlgn="base" hangingPunct="0">
                        <a:lnSpc>
                          <a:spcPct val="107000"/>
                        </a:lnSpc>
                        <a:spcBef>
                          <a:spcPts val="575"/>
                        </a:spcBef>
                        <a:spcAft>
                          <a:spcPts val="800"/>
                        </a:spcAft>
                        <a:buNone/>
                      </a:pPr>
                      <a:r>
                        <a:rPr lang="en-ZA" sz="1200" dirty="0">
                          <a:effectLst/>
                        </a:rPr>
                        <a:t>An entity that has at least 51% Black ownership by Persons with Disabilities.</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4</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eaLnBrk="0" fontAlgn="base" hangingPunct="0">
                        <a:lnSpc>
                          <a:spcPct val="107000"/>
                        </a:lnSpc>
                        <a:spcBef>
                          <a:spcPts val="575"/>
                        </a:spcBef>
                        <a:spcAft>
                          <a:spcPts val="800"/>
                        </a:spcAft>
                        <a:buNone/>
                      </a:pPr>
                      <a:r>
                        <a:rPr lang="en-US" sz="1200" dirty="0">
                          <a:effectLst/>
                        </a:rPr>
                        <a:t> </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020158"/>
                  </a:ext>
                </a:extLst>
              </a:tr>
            </a:tbl>
          </a:graphicData>
        </a:graphic>
      </p:graphicFrame>
    </p:spTree>
    <p:extLst>
      <p:ext uri="{BB962C8B-B14F-4D97-AF65-F5344CB8AC3E}">
        <p14:creationId xmlns:p14="http://schemas.microsoft.com/office/powerpoint/2010/main" val="480371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4B011DF9-A416-F268-9A8C-2E980095FE79}"/>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719E7CC8-7FB7-B95A-6450-7266EEC32D7E}"/>
              </a:ext>
            </a:extLst>
          </p:cNvPr>
          <p:cNvSpPr txBox="1"/>
          <p:nvPr/>
        </p:nvSpPr>
        <p:spPr>
          <a:xfrm>
            <a:off x="1067174" y="3124202"/>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a:t>
            </a:r>
            <a:r>
              <a:rPr lang="en-GB" sz="3600" b="1" kern="0" dirty="0">
                <a:solidFill>
                  <a:srgbClr val="002060"/>
                </a:solidFill>
                <a:latin typeface="Aptos" panose="020B0004020202020204" pitchFamily="34" charset="0"/>
              </a:rPr>
              <a:t>FINANCIAL ANALYSIS</a:t>
            </a:r>
            <a:endParaRPr lang="en-ZA" sz="3600" b="1" kern="0" dirty="0">
              <a:solidFill>
                <a:srgbClr val="002060"/>
              </a:solidFill>
              <a:latin typeface="Aptos" panose="020B0004020202020204" pitchFamily="34" charset="0"/>
            </a:endParaRPr>
          </a:p>
        </p:txBody>
      </p:sp>
    </p:spTree>
    <p:extLst>
      <p:ext uri="{BB962C8B-B14F-4D97-AF65-F5344CB8AC3E}">
        <p14:creationId xmlns:p14="http://schemas.microsoft.com/office/powerpoint/2010/main" val="208014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0315-CFDC-AC54-D109-5BBB7B634F24}"/>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D16D2A3F-CDC1-1DA0-90F6-B0311345213B}"/>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7. FINANCIAL ANALYSIS</a:t>
            </a:r>
          </a:p>
        </p:txBody>
      </p:sp>
      <p:sp>
        <p:nvSpPr>
          <p:cNvPr id="2" name="TextBox 1">
            <a:extLst>
              <a:ext uri="{FF2B5EF4-FFF2-40B4-BE49-F238E27FC236}">
                <a16:creationId xmlns:a16="http://schemas.microsoft.com/office/drawing/2014/main" id="{F3D82786-1488-0D52-02A8-6D397A939D07}"/>
              </a:ext>
            </a:extLst>
          </p:cNvPr>
          <p:cNvSpPr txBox="1"/>
          <p:nvPr/>
        </p:nvSpPr>
        <p:spPr>
          <a:xfrm>
            <a:off x="862642" y="609094"/>
            <a:ext cx="10248181" cy="5453865"/>
          </a:xfrm>
          <a:prstGeom prst="rect">
            <a:avLst/>
          </a:prstGeom>
          <a:noFill/>
          <a:ln>
            <a:noFill/>
          </a:ln>
        </p:spPr>
        <p:txBody>
          <a:bodyPr wrap="square">
            <a:spAutoFit/>
          </a:bodyPr>
          <a:lstStyle/>
          <a:p>
            <a:pPr marL="285750" indent="-285750">
              <a:lnSpc>
                <a:spcPct val="150000"/>
              </a:lnSpc>
              <a:buFont typeface="Wingdings" panose="05000000000000000000" pitchFamily="2" charset="2"/>
              <a:buChar char="q"/>
            </a:pPr>
            <a:r>
              <a:rPr lang="en-GB" dirty="0">
                <a:solidFill>
                  <a:srgbClr val="002060"/>
                </a:solidFill>
              </a:rPr>
              <a:t>Bidders are required to submit complete sets of annual financial statements, for the three (3) most recent financial periods in the name of the bidding entity. The annual financial statements must either be audited or independently reviewed.</a:t>
            </a:r>
          </a:p>
          <a:p>
            <a:endParaRPr lang="en-GB" dirty="0">
              <a:solidFill>
                <a:srgbClr val="002060"/>
              </a:solidFill>
            </a:endParaRPr>
          </a:p>
          <a:p>
            <a:pPr>
              <a:lnSpc>
                <a:spcPct val="150000"/>
              </a:lnSpc>
            </a:pPr>
            <a:r>
              <a:rPr lang="en-GB" b="1" dirty="0">
                <a:solidFill>
                  <a:srgbClr val="002060"/>
                </a:solidFill>
              </a:rPr>
              <a:t>      The annual financial statements must contain</a:t>
            </a:r>
            <a:r>
              <a:rPr lang="en-GB" dirty="0">
                <a:solidFill>
                  <a:srgbClr val="002060"/>
                </a:solidFill>
              </a:rPr>
              <a:t>:</a:t>
            </a:r>
          </a:p>
          <a:p>
            <a:pPr marL="742950" lvl="1" indent="-285750">
              <a:lnSpc>
                <a:spcPct val="150000"/>
              </a:lnSpc>
              <a:buFont typeface="Wingdings" panose="05000000000000000000" pitchFamily="2" charset="2"/>
              <a:buChar char="§"/>
            </a:pPr>
            <a:r>
              <a:rPr lang="en-GB" dirty="0">
                <a:solidFill>
                  <a:srgbClr val="002060"/>
                </a:solidFill>
              </a:rPr>
              <a:t>A statement of profit and loss and other comprehensive income;</a:t>
            </a:r>
          </a:p>
          <a:p>
            <a:pPr marL="742950" lvl="1" indent="-285750">
              <a:buFont typeface="Wingdings" panose="05000000000000000000" pitchFamily="2" charset="2"/>
              <a:buChar char="§"/>
            </a:pPr>
            <a:r>
              <a:rPr lang="en-GB" dirty="0">
                <a:solidFill>
                  <a:srgbClr val="002060"/>
                </a:solidFill>
              </a:rPr>
              <a:t>A statement of financial position;</a:t>
            </a:r>
          </a:p>
          <a:p>
            <a:pPr marL="742950" lvl="1" indent="-285750">
              <a:buFont typeface="Wingdings" panose="05000000000000000000" pitchFamily="2" charset="2"/>
              <a:buChar char="§"/>
            </a:pPr>
            <a:r>
              <a:rPr lang="en-GB" dirty="0">
                <a:solidFill>
                  <a:srgbClr val="002060"/>
                </a:solidFill>
              </a:rPr>
              <a:t>A statement of cash flows;</a:t>
            </a:r>
          </a:p>
          <a:p>
            <a:pPr marL="742950" lvl="1" indent="-285750">
              <a:buFont typeface="Wingdings" panose="05000000000000000000" pitchFamily="2" charset="2"/>
              <a:buChar char="§"/>
            </a:pPr>
            <a:r>
              <a:rPr lang="en-GB" dirty="0">
                <a:solidFill>
                  <a:srgbClr val="002060"/>
                </a:solidFill>
              </a:rPr>
              <a:t>A statement of changes in equity / net assets; and</a:t>
            </a:r>
          </a:p>
          <a:p>
            <a:pPr marL="742950" lvl="1" indent="-285750">
              <a:buFont typeface="Wingdings" panose="05000000000000000000" pitchFamily="2" charset="2"/>
              <a:buChar char="§"/>
            </a:pPr>
            <a:r>
              <a:rPr lang="en-GB" dirty="0">
                <a:solidFill>
                  <a:srgbClr val="002060"/>
                </a:solidFill>
              </a:rPr>
              <a:t>Accompanying notes.</a:t>
            </a:r>
            <a:endParaRPr lang="en-GB" b="1" dirty="0">
              <a:solidFill>
                <a:srgbClr val="002060"/>
              </a:solidFill>
            </a:endParaRPr>
          </a:p>
          <a:p>
            <a:pPr lvl="1"/>
            <a:endParaRPr lang="en-GB" b="1" dirty="0">
              <a:solidFill>
                <a:srgbClr val="002060"/>
              </a:solidFill>
            </a:endParaRPr>
          </a:p>
          <a:p>
            <a:pPr marL="285750" lvl="1" indent="-285750">
              <a:lnSpc>
                <a:spcPct val="150000"/>
              </a:lnSpc>
              <a:buFont typeface="Wingdings" panose="05000000000000000000" pitchFamily="2" charset="2"/>
              <a:buChar char="q"/>
            </a:pPr>
            <a:r>
              <a:rPr lang="en-GB" dirty="0">
                <a:solidFill>
                  <a:srgbClr val="002060"/>
                </a:solidFill>
              </a:rPr>
              <a:t>An incorporated joint venture is required to submit annual financial statements of the joint venture.</a:t>
            </a:r>
          </a:p>
          <a:p>
            <a:pPr marL="285750" indent="-285750">
              <a:lnSpc>
                <a:spcPct val="150000"/>
              </a:lnSpc>
              <a:buFont typeface="Wingdings" panose="05000000000000000000" pitchFamily="2" charset="2"/>
              <a:buChar char="q"/>
            </a:pPr>
            <a:endParaRPr lang="en-GB" dirty="0">
              <a:solidFill>
                <a:srgbClr val="002060"/>
              </a:solidFill>
            </a:endParaRPr>
          </a:p>
          <a:p>
            <a:pPr marL="285750" indent="-285750">
              <a:lnSpc>
                <a:spcPct val="150000"/>
              </a:lnSpc>
              <a:buFont typeface="Wingdings" panose="05000000000000000000" pitchFamily="2" charset="2"/>
              <a:buChar char="q"/>
            </a:pPr>
            <a:r>
              <a:rPr lang="en-GB" dirty="0">
                <a:solidFill>
                  <a:srgbClr val="002060"/>
                </a:solidFill>
              </a:rPr>
              <a:t>An unincorporated joint venture / consortium is required to submit annual financial statements of each of the parties to the arrangement.</a:t>
            </a:r>
          </a:p>
        </p:txBody>
      </p:sp>
    </p:spTree>
    <p:extLst>
      <p:ext uri="{BB962C8B-B14F-4D97-AF65-F5344CB8AC3E}">
        <p14:creationId xmlns:p14="http://schemas.microsoft.com/office/powerpoint/2010/main" val="280920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C9A21-E4A6-9D71-86C6-AD95BC2BB4F2}"/>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1D7ABDA8-A6B7-AD64-FC58-F1C5546EB67C}"/>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7.1  FINANCIAL ANALYSIS</a:t>
            </a:r>
          </a:p>
        </p:txBody>
      </p:sp>
      <p:sp>
        <p:nvSpPr>
          <p:cNvPr id="2" name="TextBox 1">
            <a:extLst>
              <a:ext uri="{FF2B5EF4-FFF2-40B4-BE49-F238E27FC236}">
                <a16:creationId xmlns:a16="http://schemas.microsoft.com/office/drawing/2014/main" id="{240E17C6-623C-ECA9-CEBE-E01F599316DF}"/>
              </a:ext>
            </a:extLst>
          </p:cNvPr>
          <p:cNvSpPr txBox="1"/>
          <p:nvPr/>
        </p:nvSpPr>
        <p:spPr>
          <a:xfrm>
            <a:off x="862642" y="631592"/>
            <a:ext cx="10248181" cy="3277820"/>
          </a:xfrm>
          <a:prstGeom prst="rect">
            <a:avLst/>
          </a:prstGeom>
          <a:noFill/>
          <a:ln>
            <a:noFill/>
          </a:ln>
        </p:spPr>
        <p:txBody>
          <a:bodyPr wrap="square">
            <a:spAutoFit/>
          </a:bodyPr>
          <a:lstStyle/>
          <a:p>
            <a:pPr marL="285750" indent="-285750">
              <a:lnSpc>
                <a:spcPct val="150000"/>
              </a:lnSpc>
              <a:buFont typeface="Wingdings" panose="05000000000000000000" pitchFamily="2" charset="2"/>
              <a:buChar char="q"/>
            </a:pPr>
            <a:r>
              <a:rPr lang="en-GB" dirty="0">
                <a:solidFill>
                  <a:srgbClr val="002060"/>
                </a:solidFill>
              </a:rPr>
              <a:t>SARS reserves the right to request further information regarding the annual financial statements of a bidder at a later stage to demonstrate the potential bidder’s financial capability. </a:t>
            </a:r>
          </a:p>
          <a:p>
            <a:pPr marL="285750" indent="-285750">
              <a:lnSpc>
                <a:spcPct val="150000"/>
              </a:lnSpc>
              <a:buFont typeface="Wingdings" panose="05000000000000000000" pitchFamily="2" charset="2"/>
              <a:buChar char="q"/>
            </a:pPr>
            <a:endParaRPr lang="en-GB" dirty="0">
              <a:solidFill>
                <a:srgbClr val="002060"/>
              </a:solidFill>
            </a:endParaRPr>
          </a:p>
          <a:p>
            <a:pPr>
              <a:lnSpc>
                <a:spcPct val="150000"/>
              </a:lnSpc>
            </a:pPr>
            <a:r>
              <a:rPr lang="en-GB" b="1" dirty="0">
                <a:solidFill>
                  <a:srgbClr val="002060"/>
                </a:solidFill>
              </a:rPr>
              <a:t>     These will include, but are not limited to:</a:t>
            </a:r>
            <a:endParaRPr lang="en-GB" dirty="0">
              <a:solidFill>
                <a:srgbClr val="002060"/>
              </a:solidFill>
            </a:endParaRPr>
          </a:p>
          <a:p>
            <a:pPr marL="742950" lvl="1" indent="-285750">
              <a:lnSpc>
                <a:spcPct val="150000"/>
              </a:lnSpc>
              <a:buFont typeface="Wingdings" panose="05000000000000000000" pitchFamily="2" charset="2"/>
              <a:buChar char="§"/>
            </a:pPr>
            <a:r>
              <a:rPr lang="en-GB" dirty="0">
                <a:solidFill>
                  <a:srgbClr val="002060"/>
                </a:solidFill>
              </a:rPr>
              <a:t>Holding company’s / Parent company’s accounts;</a:t>
            </a:r>
          </a:p>
          <a:p>
            <a:pPr marL="742950" lvl="1" indent="-285750">
              <a:buFont typeface="Wingdings" panose="05000000000000000000" pitchFamily="2" charset="2"/>
              <a:buChar char="§"/>
            </a:pPr>
            <a:r>
              <a:rPr lang="en-GB" dirty="0">
                <a:solidFill>
                  <a:srgbClr val="002060"/>
                </a:solidFill>
              </a:rPr>
              <a:t>Management accounts;</a:t>
            </a:r>
          </a:p>
          <a:p>
            <a:pPr marL="742950" lvl="1" indent="-285750">
              <a:buFont typeface="Wingdings" panose="05000000000000000000" pitchFamily="2" charset="2"/>
              <a:buChar char="§"/>
            </a:pPr>
            <a:r>
              <a:rPr lang="en-GB" dirty="0">
                <a:solidFill>
                  <a:srgbClr val="002060"/>
                </a:solidFill>
              </a:rPr>
              <a:t>Signed letter from a recognised financial institution confirming capital availability and bank statements; and/or</a:t>
            </a:r>
          </a:p>
          <a:p>
            <a:pPr marL="742950" lvl="1" indent="-285750">
              <a:buFont typeface="Wingdings" panose="05000000000000000000" pitchFamily="2" charset="2"/>
              <a:buChar char="§"/>
            </a:pPr>
            <a:r>
              <a:rPr lang="en-GB" dirty="0">
                <a:solidFill>
                  <a:srgbClr val="002060"/>
                </a:solidFill>
              </a:rPr>
              <a:t>Credit rating reports (confirming capital availability or access to capital).</a:t>
            </a:r>
          </a:p>
        </p:txBody>
      </p:sp>
    </p:spTree>
    <p:extLst>
      <p:ext uri="{BB962C8B-B14F-4D97-AF65-F5344CB8AC3E}">
        <p14:creationId xmlns:p14="http://schemas.microsoft.com/office/powerpoint/2010/main" val="135054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490BC984-A013-CC6B-3FA0-0BAE2A2FFD5E}"/>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CD4F590B-1E0A-E365-C136-98759144084C}"/>
              </a:ext>
            </a:extLst>
          </p:cNvPr>
          <p:cNvSpPr txBox="1"/>
          <p:nvPr/>
        </p:nvSpPr>
        <p:spPr>
          <a:xfrm>
            <a:off x="1067174" y="3124202"/>
            <a:ext cx="9599491" cy="646290"/>
          </a:xfrm>
          <a:prstGeom prst="rect">
            <a:avLst/>
          </a:prstGeom>
          <a:noFill/>
          <a:ln>
            <a:noFill/>
          </a:ln>
        </p:spPr>
        <p:txBody>
          <a:bodyPr spcFirstLastPara="1" wrap="square" lIns="91433" tIns="45700" rIns="91433" bIns="45700" anchor="t" anchorCtr="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ZA"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rPr>
              <a:t> </a:t>
            </a:r>
            <a:r>
              <a:rPr kumimoji="0" lang="en-GB"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rPr>
              <a:t>SERVICE AGREEMENT</a:t>
            </a:r>
            <a:endParaRPr kumimoji="0" lang="en-ZA"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730960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18CF7-A3F1-5DE1-DC67-5A785252BD0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82ECE6BC-5F66-ADA2-9914-BD571188BA63}"/>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800" b="1" kern="0" dirty="0">
                <a:solidFill>
                  <a:prstClr val="white"/>
                </a:solidFill>
                <a:latin typeface="Aptos" panose="02110004020202020204"/>
              </a:rPr>
              <a:t>8</a:t>
            </a:r>
            <a:r>
              <a:rPr kumimoji="0" lang="en-ZA" sz="2800" b="1" i="0" u="none" strike="noStrike" kern="0" cap="none" spc="0" normalizeH="0" baseline="0" noProof="0" dirty="0">
                <a:ln>
                  <a:noFill/>
                </a:ln>
                <a:solidFill>
                  <a:prstClr val="white"/>
                </a:solidFill>
                <a:effectLst/>
                <a:uLnTx/>
                <a:uFillTx/>
                <a:latin typeface="Aptos" panose="02110004020202020204"/>
                <a:ea typeface="+mn-ea"/>
                <a:cs typeface="+mn-cs"/>
              </a:rPr>
              <a:t>. SERVICE AGREEMENT</a:t>
            </a:r>
          </a:p>
        </p:txBody>
      </p:sp>
      <p:sp>
        <p:nvSpPr>
          <p:cNvPr id="2" name="TextBox 1">
            <a:extLst>
              <a:ext uri="{FF2B5EF4-FFF2-40B4-BE49-F238E27FC236}">
                <a16:creationId xmlns:a16="http://schemas.microsoft.com/office/drawing/2014/main" id="{048684F3-CE4C-C7C5-EC2E-11C10FA8A4A8}"/>
              </a:ext>
            </a:extLst>
          </p:cNvPr>
          <p:cNvSpPr txBox="1"/>
          <p:nvPr/>
        </p:nvSpPr>
        <p:spPr>
          <a:xfrm>
            <a:off x="862642" y="609094"/>
            <a:ext cx="10248181" cy="5453865"/>
          </a:xfrm>
          <a:prstGeom prst="rect">
            <a:avLst/>
          </a:prstGeom>
          <a:noFill/>
          <a:ln>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Bidders should note that, SARS issued a General Condition of Contract (GCC) and that Bidders would be expected to sign off and submitted the GCC.</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Bidders should however note that, the appointed Bidder would then be given a draft Contract where they would then be expected to:</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Comment on the terms and conditions set out in the Services Agreement and where necessary, make proposals to the terms and conditions; </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Each comment and/or amendment must be explained; and </a:t>
            </a:r>
          </a:p>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All changes and/or amendments to the Services Agreement must be in an easily identifiable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002060"/>
                </a:solidFill>
                <a:effectLst/>
                <a:uLnTx/>
                <a:uFillTx/>
                <a:ea typeface="Times New Roman" pitchFamily="18" charset="0"/>
                <a:cs typeface="Arial" panose="020B0604020202020204" pitchFamily="34" charset="0"/>
              </a:rPr>
              <a:t>        colour font and tracked for ease of reference. </a:t>
            </a:r>
          </a:p>
          <a:p>
            <a:pPr>
              <a:lnSpc>
                <a:spcPct val="150000"/>
              </a:lnSpc>
              <a:buFont typeface="Wingdings" panose="05000000000000000000" pitchFamily="2" charset="2"/>
              <a:buChar char="q"/>
              <a:defRPr/>
            </a:pPr>
            <a:r>
              <a:rPr lang="en-ZA" dirty="0">
                <a:solidFill>
                  <a:srgbClr val="002060"/>
                </a:solidFill>
                <a:cs typeface="Arial" panose="020B0604020202020204" pitchFamily="34" charset="0"/>
              </a:rPr>
              <a:t>    SARS reserves the right to accept or reject any or all amendments or additions proposed by the successful bidder if such amendments or additions are unacceptable to SARS or pose a risk to the organisation. </a:t>
            </a:r>
          </a:p>
        </p:txBody>
      </p:sp>
    </p:spTree>
    <p:extLst>
      <p:ext uri="{BB962C8B-B14F-4D97-AF65-F5344CB8AC3E}">
        <p14:creationId xmlns:p14="http://schemas.microsoft.com/office/powerpoint/2010/main" val="1289707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A849BFF6-8B20-1F24-839E-BEC3022C818A}"/>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6D232216-995F-1383-0C4E-BFB5A297A99E}"/>
              </a:ext>
            </a:extLst>
          </p:cNvPr>
          <p:cNvSpPr txBox="1"/>
          <p:nvPr/>
        </p:nvSpPr>
        <p:spPr>
          <a:xfrm>
            <a:off x="1067174" y="3239217"/>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a:t>
            </a:r>
            <a:r>
              <a:rPr lang="en-GB" sz="3600" b="1" kern="0" dirty="0">
                <a:solidFill>
                  <a:srgbClr val="002060"/>
                </a:solidFill>
                <a:latin typeface="Aptos" panose="020B0004020202020204" pitchFamily="34" charset="0"/>
              </a:rPr>
              <a:t>RFP SUBMISSION AND CONTACT DETAILS</a:t>
            </a:r>
            <a:endParaRPr lang="en-ZA" sz="3600" b="1" kern="0" dirty="0">
              <a:solidFill>
                <a:srgbClr val="002060"/>
              </a:solidFill>
              <a:latin typeface="Aptos" panose="020B0004020202020204" pitchFamily="34" charset="0"/>
            </a:endParaRPr>
          </a:p>
        </p:txBody>
      </p:sp>
    </p:spTree>
    <p:extLst>
      <p:ext uri="{BB962C8B-B14F-4D97-AF65-F5344CB8AC3E}">
        <p14:creationId xmlns:p14="http://schemas.microsoft.com/office/powerpoint/2010/main" val="1927637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2D2E0-DD7C-B8F1-C138-BA3C5E80CA80}"/>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5D8E859A-7B27-A3DB-43B0-991CDF8965FF}"/>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9. </a:t>
            </a:r>
            <a:r>
              <a:rPr lang="en-GB" sz="2800" b="1" kern="0" dirty="0">
                <a:solidFill>
                  <a:prstClr val="white"/>
                </a:solidFill>
              </a:rPr>
              <a:t>RFP SUBMISSION AND CONTACT DETAILS</a:t>
            </a:r>
            <a:endParaRPr lang="en-ZA" sz="2800" b="1" kern="0" dirty="0">
              <a:solidFill>
                <a:prstClr val="white"/>
              </a:solidFill>
            </a:endParaRPr>
          </a:p>
        </p:txBody>
      </p:sp>
      <p:sp>
        <p:nvSpPr>
          <p:cNvPr id="6" name="TextBox 5">
            <a:extLst>
              <a:ext uri="{FF2B5EF4-FFF2-40B4-BE49-F238E27FC236}">
                <a16:creationId xmlns:a16="http://schemas.microsoft.com/office/drawing/2014/main" id="{FD2F374A-27CF-D334-5B8A-82C496E87128}"/>
              </a:ext>
            </a:extLst>
          </p:cNvPr>
          <p:cNvSpPr txBox="1"/>
          <p:nvPr/>
        </p:nvSpPr>
        <p:spPr>
          <a:xfrm>
            <a:off x="862642" y="1095183"/>
            <a:ext cx="10023894" cy="4431983"/>
          </a:xfrm>
          <a:prstGeom prst="rect">
            <a:avLst/>
          </a:prstGeom>
          <a:noFill/>
          <a:ln>
            <a:solidFill>
              <a:srgbClr val="002060"/>
            </a:solidFill>
          </a:ln>
        </p:spPr>
        <p:txBody>
          <a:bodyPr wrap="square">
            <a:spAutoFit/>
          </a:bodyPr>
          <a:lstStyle/>
          <a:p>
            <a:pPr algn="just"/>
            <a:endParaRPr lang="en-GB" sz="1800" b="0" i="0" u="none" strike="noStrike" baseline="0" dirty="0">
              <a:solidFill>
                <a:schemeClr val="accent4">
                  <a:lumMod val="50000"/>
                </a:schemeClr>
              </a:solidFill>
            </a:endParaRPr>
          </a:p>
          <a:p>
            <a:pPr algn="just"/>
            <a:r>
              <a:rPr lang="en-GB" dirty="0">
                <a:solidFill>
                  <a:srgbClr val="002060"/>
                </a:solidFill>
              </a:rPr>
              <a:t>Bidders must submit one (1) hard copy file and a USB with content of each</a:t>
            </a:r>
          </a:p>
          <a:p>
            <a:pPr algn="just"/>
            <a:r>
              <a:rPr lang="en-GB" dirty="0">
                <a:solidFill>
                  <a:srgbClr val="002060"/>
                </a:solidFill>
              </a:rPr>
              <a:t>file. </a:t>
            </a:r>
            <a:r>
              <a:rPr lang="en-GB" b="1" dirty="0">
                <a:solidFill>
                  <a:srgbClr val="002060"/>
                </a:solidFill>
              </a:rPr>
              <a:t>Refer to paragraph 6.5 of the Main RFP document</a:t>
            </a:r>
          </a:p>
          <a:p>
            <a:pPr algn="just"/>
            <a:endParaRPr lang="en-GB" b="1" dirty="0">
              <a:solidFill>
                <a:srgbClr val="002060"/>
              </a:solidFill>
            </a:endParaRPr>
          </a:p>
          <a:p>
            <a:pPr marL="342900" indent="-342900" algn="just">
              <a:buAutoNum type="arabicPlain"/>
            </a:pPr>
            <a:r>
              <a:rPr lang="en-ZA" dirty="0">
                <a:solidFill>
                  <a:srgbClr val="002060"/>
                </a:solidFill>
              </a:rPr>
              <a:t>Hard Copy File                          +                             </a:t>
            </a:r>
            <a:r>
              <a:rPr lang="en-ZA" b="1" dirty="0">
                <a:solidFill>
                  <a:srgbClr val="002060"/>
                </a:solidFill>
              </a:rPr>
              <a:t>1  </a:t>
            </a:r>
            <a:r>
              <a:rPr lang="en-ZA" dirty="0">
                <a:solidFill>
                  <a:srgbClr val="002060"/>
                </a:solidFill>
              </a:rPr>
              <a:t>Electric Submission</a:t>
            </a:r>
          </a:p>
          <a:p>
            <a:pPr algn="just"/>
            <a:endParaRPr lang="en-ZA" b="1" dirty="0">
              <a:solidFill>
                <a:srgbClr val="002060"/>
              </a:solidFill>
            </a:endParaRPr>
          </a:p>
          <a:p>
            <a:pPr algn="just"/>
            <a:endParaRPr lang="en-ZA" b="1" dirty="0">
              <a:solidFill>
                <a:srgbClr val="002060"/>
              </a:solidFill>
            </a:endParaRPr>
          </a:p>
          <a:p>
            <a:pPr algn="just"/>
            <a:endParaRPr lang="en-ZA" b="1" dirty="0">
              <a:solidFill>
                <a:srgbClr val="002060"/>
              </a:solidFill>
            </a:endParaRPr>
          </a:p>
          <a:p>
            <a:pPr algn="just"/>
            <a:endParaRPr lang="en-ZA" b="1" dirty="0">
              <a:solidFill>
                <a:srgbClr val="002060"/>
              </a:solidFill>
            </a:endParaRPr>
          </a:p>
          <a:p>
            <a:pPr algn="just"/>
            <a:endParaRPr lang="en-ZA" b="1" dirty="0">
              <a:solidFill>
                <a:srgbClr val="002060"/>
              </a:solidFill>
            </a:endParaRPr>
          </a:p>
          <a:p>
            <a:pPr algn="just"/>
            <a:r>
              <a:rPr lang="en-ZA" sz="2800" b="1" dirty="0">
                <a:solidFill>
                  <a:srgbClr val="002060"/>
                </a:solidFill>
              </a:rPr>
              <a:t>TENDER BOX</a:t>
            </a:r>
          </a:p>
          <a:p>
            <a:pPr algn="just"/>
            <a:r>
              <a:rPr lang="fr-FR" dirty="0">
                <a:solidFill>
                  <a:srgbClr val="002060"/>
                </a:solidFill>
              </a:rPr>
              <a:t>Tender Office SARS </a:t>
            </a:r>
            <a:r>
              <a:rPr lang="fr-FR" dirty="0" err="1">
                <a:solidFill>
                  <a:srgbClr val="002060"/>
                </a:solidFill>
              </a:rPr>
              <a:t>Procurement</a:t>
            </a:r>
            <a:r>
              <a:rPr lang="fr-FR" dirty="0">
                <a:solidFill>
                  <a:srgbClr val="002060"/>
                </a:solidFill>
              </a:rPr>
              <a:t>, </a:t>
            </a:r>
            <a:r>
              <a:rPr lang="fr-FR" dirty="0" err="1">
                <a:solidFill>
                  <a:srgbClr val="002060"/>
                </a:solidFill>
              </a:rPr>
              <a:t>Lehae</a:t>
            </a:r>
            <a:r>
              <a:rPr lang="fr-FR" dirty="0">
                <a:solidFill>
                  <a:srgbClr val="002060"/>
                </a:solidFill>
              </a:rPr>
              <a:t> La SARS  </a:t>
            </a:r>
          </a:p>
          <a:p>
            <a:pPr algn="just"/>
            <a:r>
              <a:rPr lang="en-GB" dirty="0">
                <a:solidFill>
                  <a:srgbClr val="002060"/>
                </a:solidFill>
              </a:rPr>
              <a:t>Head Office,299 Bronkhorst Street Niew</a:t>
            </a:r>
          </a:p>
          <a:p>
            <a:pPr algn="just"/>
            <a:r>
              <a:rPr lang="en-ZA" dirty="0" err="1">
                <a:solidFill>
                  <a:srgbClr val="002060"/>
                </a:solidFill>
              </a:rPr>
              <a:t>Mucleneuk</a:t>
            </a:r>
            <a:r>
              <a:rPr lang="en-ZA" dirty="0">
                <a:solidFill>
                  <a:srgbClr val="002060"/>
                </a:solidFill>
              </a:rPr>
              <a:t>,</a:t>
            </a:r>
          </a:p>
          <a:p>
            <a:pPr algn="just"/>
            <a:endParaRPr lang="en-ZA" sz="2000" dirty="0">
              <a:solidFill>
                <a:srgbClr val="002060"/>
              </a:solidFill>
            </a:endParaRPr>
          </a:p>
        </p:txBody>
      </p:sp>
      <p:pic>
        <p:nvPicPr>
          <p:cNvPr id="9" name="Picture 8">
            <a:extLst>
              <a:ext uri="{FF2B5EF4-FFF2-40B4-BE49-F238E27FC236}">
                <a16:creationId xmlns:a16="http://schemas.microsoft.com/office/drawing/2014/main" id="{7A3699E3-449D-EB4A-B075-CAD701CA33D1}"/>
              </a:ext>
            </a:extLst>
          </p:cNvPr>
          <p:cNvPicPr>
            <a:picLocks noChangeAspect="1"/>
          </p:cNvPicPr>
          <p:nvPr/>
        </p:nvPicPr>
        <p:blipFill>
          <a:blip r:embed="rId2"/>
          <a:stretch>
            <a:fillRect/>
          </a:stretch>
        </p:blipFill>
        <p:spPr>
          <a:xfrm>
            <a:off x="1691250" y="2655375"/>
            <a:ext cx="1003824" cy="1003824"/>
          </a:xfrm>
          <a:prstGeom prst="rect">
            <a:avLst/>
          </a:prstGeom>
        </p:spPr>
      </p:pic>
      <p:pic>
        <p:nvPicPr>
          <p:cNvPr id="11" name="Picture 10">
            <a:extLst>
              <a:ext uri="{FF2B5EF4-FFF2-40B4-BE49-F238E27FC236}">
                <a16:creationId xmlns:a16="http://schemas.microsoft.com/office/drawing/2014/main" id="{333487C2-2234-5B79-1405-EA84433396E0}"/>
              </a:ext>
            </a:extLst>
          </p:cNvPr>
          <p:cNvPicPr>
            <a:picLocks noChangeAspect="1"/>
          </p:cNvPicPr>
          <p:nvPr/>
        </p:nvPicPr>
        <p:blipFill>
          <a:blip r:embed="rId3"/>
          <a:stretch>
            <a:fillRect/>
          </a:stretch>
        </p:blipFill>
        <p:spPr>
          <a:xfrm>
            <a:off x="6387104" y="2805748"/>
            <a:ext cx="1205276" cy="703077"/>
          </a:xfrm>
          <a:prstGeom prst="rect">
            <a:avLst/>
          </a:prstGeom>
        </p:spPr>
      </p:pic>
      <p:sp>
        <p:nvSpPr>
          <p:cNvPr id="3" name="Thought Bubble: Cloud 2">
            <a:extLst>
              <a:ext uri="{FF2B5EF4-FFF2-40B4-BE49-F238E27FC236}">
                <a16:creationId xmlns:a16="http://schemas.microsoft.com/office/drawing/2014/main" id="{F800F6B3-8B72-6766-2315-6E0C0CE9F666}"/>
              </a:ext>
            </a:extLst>
          </p:cNvPr>
          <p:cNvSpPr/>
          <p:nvPr/>
        </p:nvSpPr>
        <p:spPr>
          <a:xfrm>
            <a:off x="6096000" y="3665792"/>
            <a:ext cx="2589059" cy="751382"/>
          </a:xfrm>
          <a:prstGeom prst="cloudCallout">
            <a:avLst>
              <a:gd name="adj1" fmla="val -48821"/>
              <a:gd name="adj2" fmla="val 122200"/>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b="1" dirty="0">
                <a:solidFill>
                  <a:srgbClr val="002060"/>
                </a:solidFill>
              </a:rPr>
              <a:t>Physical submission</a:t>
            </a:r>
          </a:p>
        </p:txBody>
      </p:sp>
    </p:spTree>
    <p:extLst>
      <p:ext uri="{BB962C8B-B14F-4D97-AF65-F5344CB8AC3E}">
        <p14:creationId xmlns:p14="http://schemas.microsoft.com/office/powerpoint/2010/main" val="3020030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8E0B8-E8D9-5787-79C3-44A0C3C8826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1698AFA-CC0D-D0CA-70BD-7E12A01EB41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9.1 </a:t>
            </a:r>
            <a:r>
              <a:rPr lang="en-GB" sz="2800" b="1" kern="0" dirty="0">
                <a:solidFill>
                  <a:prstClr val="white"/>
                </a:solidFill>
              </a:rPr>
              <a:t>RFP SUBMISSION AND CONTACT DETAILS</a:t>
            </a:r>
            <a:endParaRPr lang="en-ZA" sz="2800" b="1" kern="0" dirty="0">
              <a:solidFill>
                <a:prstClr val="white"/>
              </a:solidFill>
            </a:endParaRPr>
          </a:p>
        </p:txBody>
      </p:sp>
      <p:sp>
        <p:nvSpPr>
          <p:cNvPr id="6" name="TextBox 5">
            <a:extLst>
              <a:ext uri="{FF2B5EF4-FFF2-40B4-BE49-F238E27FC236}">
                <a16:creationId xmlns:a16="http://schemas.microsoft.com/office/drawing/2014/main" id="{E51CF53F-2EA6-8DE0-B669-EA86412B51F5}"/>
              </a:ext>
            </a:extLst>
          </p:cNvPr>
          <p:cNvSpPr txBox="1"/>
          <p:nvPr/>
        </p:nvSpPr>
        <p:spPr>
          <a:xfrm>
            <a:off x="3585884" y="695359"/>
            <a:ext cx="5920425" cy="5355312"/>
          </a:xfrm>
          <a:prstGeom prst="rect">
            <a:avLst/>
          </a:prstGeom>
          <a:noFill/>
          <a:ln>
            <a:solidFill>
              <a:srgbClr val="002060"/>
            </a:solidFill>
          </a:ln>
        </p:spPr>
        <p:txBody>
          <a:bodyPr wrap="square">
            <a:spAutoFit/>
          </a:bodyPr>
          <a:lstStyle/>
          <a:p>
            <a:pPr algn="just"/>
            <a:r>
              <a:rPr lang="en-GB" b="1" dirty="0">
                <a:solidFill>
                  <a:srgbClr val="002060"/>
                </a:solidFill>
              </a:rPr>
              <a:t>Section 1</a:t>
            </a:r>
          </a:p>
          <a:p>
            <a:pPr marL="742950" lvl="1" indent="-285750">
              <a:buFont typeface="Arial" panose="020B0604020202020204" pitchFamily="34" charset="0"/>
              <a:buChar char="•"/>
            </a:pPr>
            <a:r>
              <a:rPr lang="en-GB" dirty="0">
                <a:solidFill>
                  <a:srgbClr val="002060"/>
                </a:solidFill>
              </a:rPr>
              <a:t>Prequalification documents (SBD and other documents)</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2 </a:t>
            </a:r>
          </a:p>
          <a:p>
            <a:pPr marL="742950" lvl="1" indent="-285750">
              <a:buFont typeface="Arial" panose="020B0604020202020204" pitchFamily="34" charset="0"/>
              <a:buChar char="•"/>
            </a:pPr>
            <a:r>
              <a:rPr lang="en-GB" dirty="0">
                <a:solidFill>
                  <a:srgbClr val="002060"/>
                </a:solidFill>
              </a:rPr>
              <a:t>Response to mandatory requirements</a:t>
            </a:r>
          </a:p>
          <a:p>
            <a:pPr marL="742950" lvl="1" indent="-285750">
              <a:buFont typeface="Arial" panose="020B0604020202020204" pitchFamily="34" charset="0"/>
              <a:buChar char="•"/>
            </a:pPr>
            <a:r>
              <a:rPr lang="en-GB" dirty="0">
                <a:solidFill>
                  <a:srgbClr val="002060"/>
                </a:solidFill>
              </a:rPr>
              <a:t>Supporting documents for mandatory requirements</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3</a:t>
            </a:r>
          </a:p>
          <a:p>
            <a:pPr marL="742950" lvl="1" indent="-285750" algn="just">
              <a:buFont typeface="Arial" panose="020B0604020202020204" pitchFamily="34" charset="0"/>
              <a:buChar char="•"/>
            </a:pPr>
            <a:r>
              <a:rPr lang="en-GB" dirty="0">
                <a:solidFill>
                  <a:srgbClr val="002060"/>
                </a:solidFill>
              </a:rPr>
              <a:t>Response to technical requirements</a:t>
            </a:r>
          </a:p>
          <a:p>
            <a:pPr marL="742950" lvl="1" indent="-285750" algn="just">
              <a:buFont typeface="Arial" panose="020B0604020202020204" pitchFamily="34" charset="0"/>
              <a:buChar char="•"/>
            </a:pPr>
            <a:r>
              <a:rPr lang="en-GB" dirty="0">
                <a:solidFill>
                  <a:srgbClr val="002060"/>
                </a:solidFill>
              </a:rPr>
              <a:t>Supporting documents for technical requirements</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4</a:t>
            </a:r>
          </a:p>
          <a:p>
            <a:pPr marL="742950" lvl="1" indent="-285750" algn="just">
              <a:buFont typeface="Arial" panose="020B0604020202020204" pitchFamily="34" charset="0"/>
              <a:buChar char="•"/>
            </a:pPr>
            <a:r>
              <a:rPr lang="en-GB" dirty="0">
                <a:solidFill>
                  <a:srgbClr val="002060"/>
                </a:solidFill>
              </a:rPr>
              <a:t>Company profile</a:t>
            </a:r>
          </a:p>
          <a:p>
            <a:pPr marL="742950" lvl="1" indent="-285750" algn="just">
              <a:buFont typeface="Arial" panose="020B0604020202020204" pitchFamily="34" charset="0"/>
              <a:buChar char="•"/>
            </a:pPr>
            <a:r>
              <a:rPr lang="en-GB" dirty="0">
                <a:solidFill>
                  <a:srgbClr val="002060"/>
                </a:solidFill>
              </a:rPr>
              <a:t>Supplementary information</a:t>
            </a:r>
          </a:p>
          <a:p>
            <a:pPr marL="742950" lvl="1" indent="-285750" algn="just">
              <a:buFont typeface="Arial" panose="020B0604020202020204" pitchFamily="34" charset="0"/>
              <a:buChar char="•"/>
            </a:pPr>
            <a:endParaRPr lang="en-GB" dirty="0">
              <a:solidFill>
                <a:srgbClr val="002060"/>
              </a:solidFill>
            </a:endParaRPr>
          </a:p>
          <a:p>
            <a:pPr algn="just"/>
            <a:r>
              <a:rPr lang="en-GB" b="1" dirty="0">
                <a:solidFill>
                  <a:srgbClr val="002060"/>
                </a:solidFill>
              </a:rPr>
              <a:t>Section 5</a:t>
            </a:r>
          </a:p>
          <a:p>
            <a:pPr marL="742950" lvl="1" indent="-285750" algn="just">
              <a:buFont typeface="Arial" panose="020B0604020202020204" pitchFamily="34" charset="0"/>
              <a:buChar char="•"/>
            </a:pPr>
            <a:r>
              <a:rPr lang="en-GB" dirty="0">
                <a:solidFill>
                  <a:srgbClr val="002060"/>
                </a:solidFill>
              </a:rPr>
              <a:t>General Conditions of Contract </a:t>
            </a:r>
            <a:endParaRPr lang="en-GB" dirty="0">
              <a:solidFill>
                <a:srgbClr val="FF0000"/>
              </a:solidFill>
            </a:endParaRPr>
          </a:p>
        </p:txBody>
      </p:sp>
      <p:sp>
        <p:nvSpPr>
          <p:cNvPr id="4" name="Text Box 75">
            <a:extLst>
              <a:ext uri="{FF2B5EF4-FFF2-40B4-BE49-F238E27FC236}">
                <a16:creationId xmlns:a16="http://schemas.microsoft.com/office/drawing/2014/main" id="{AD4E7E6C-B9DF-B07F-6730-17A58EE9BC3B}"/>
              </a:ext>
            </a:extLst>
          </p:cNvPr>
          <p:cNvSpPr txBox="1">
            <a:spLocks noChangeArrowheads="1"/>
          </p:cNvSpPr>
          <p:nvPr/>
        </p:nvSpPr>
        <p:spPr bwMode="auto">
          <a:xfrm>
            <a:off x="1675176" y="3071117"/>
            <a:ext cx="1260893"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rgbClr val="002060"/>
                </a:solidFill>
              </a:rPr>
              <a:t>Folder 1</a:t>
            </a:r>
            <a:endParaRPr lang="en-GB" sz="2000" b="1" dirty="0">
              <a:solidFill>
                <a:srgbClr val="002060"/>
              </a:solidFill>
            </a:endParaRPr>
          </a:p>
        </p:txBody>
      </p:sp>
    </p:spTree>
    <p:extLst>
      <p:ext uri="{BB962C8B-B14F-4D97-AF65-F5344CB8AC3E}">
        <p14:creationId xmlns:p14="http://schemas.microsoft.com/office/powerpoint/2010/main" val="77495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0309D5A5-321B-9F28-F317-B49D2F3EF6FB}"/>
            </a:ext>
          </a:extLst>
        </p:cNvPr>
        <p:cNvGrpSpPr/>
        <p:nvPr/>
      </p:nvGrpSpPr>
      <p:grpSpPr>
        <a:xfrm>
          <a:off x="0" y="0"/>
          <a:ext cx="0" cy="0"/>
          <a:chOff x="0" y="0"/>
          <a:chExt cx="0" cy="0"/>
        </a:xfrm>
      </p:grpSpPr>
      <p:sp>
        <p:nvSpPr>
          <p:cNvPr id="139" name="Google Shape;139;p28">
            <a:extLst>
              <a:ext uri="{FF2B5EF4-FFF2-40B4-BE49-F238E27FC236}">
                <a16:creationId xmlns:a16="http://schemas.microsoft.com/office/drawing/2014/main" id="{A2417226-B2DD-884D-A372-B2A50BD769C1}"/>
              </a:ext>
            </a:extLst>
          </p:cNvPr>
          <p:cNvSpPr txBox="1"/>
          <p:nvPr/>
        </p:nvSpPr>
        <p:spPr>
          <a:xfrm>
            <a:off x="941669" y="3234929"/>
            <a:ext cx="10445198" cy="1015622"/>
          </a:xfrm>
          <a:prstGeom prst="rect">
            <a:avLst/>
          </a:prstGeom>
          <a:noFill/>
          <a:ln>
            <a:noFill/>
          </a:ln>
        </p:spPr>
        <p:txBody>
          <a:bodyPr spcFirstLastPara="1" wrap="square" lIns="91433" tIns="45700" rIns="91433" bIns="45700" anchor="t" anchorCtr="0">
            <a:spAutoFit/>
          </a:bodyPr>
          <a:lstStyle/>
          <a:p>
            <a:pPr marL="800100" lvl="1" indent="-342900">
              <a:buClr>
                <a:srgbClr val="002060"/>
              </a:buClr>
              <a:buSzPct val="123000"/>
              <a:buFont typeface="Wingdings" panose="05000000000000000000" pitchFamily="2" charset="2"/>
              <a:buChar char="Ø"/>
            </a:pPr>
            <a:r>
              <a:rPr lang="en" sz="2000" b="1" dirty="0">
                <a:solidFill>
                  <a:srgbClr val="002060"/>
                </a:solidFill>
                <a:ea typeface="Lato"/>
                <a:cs typeface="Lato"/>
                <a:sym typeface="Lato"/>
              </a:rPr>
              <a:t> SOUTH AFRICAN REVENUE SERVICE TEAM </a:t>
            </a:r>
          </a:p>
          <a:p>
            <a:pPr>
              <a:buClr>
                <a:srgbClr val="000000"/>
              </a:buClr>
              <a:buSzPts val="3600"/>
            </a:pPr>
            <a:endParaRPr lang="en" sz="2000" b="1" dirty="0">
              <a:solidFill>
                <a:srgbClr val="002060"/>
              </a:solidFill>
              <a:ea typeface="Lato"/>
              <a:cs typeface="Lato"/>
              <a:sym typeface="Lato"/>
            </a:endParaRPr>
          </a:p>
          <a:p>
            <a:pPr marL="800100" lvl="1" indent="-342900">
              <a:buClr>
                <a:srgbClr val="002060"/>
              </a:buClr>
              <a:buSzPct val="123000"/>
              <a:buFont typeface="Wingdings" panose="05000000000000000000" pitchFamily="2" charset="2"/>
              <a:buChar char="Ø"/>
            </a:pPr>
            <a:r>
              <a:rPr lang="en" sz="2000" b="1" dirty="0">
                <a:solidFill>
                  <a:srgbClr val="002060"/>
                </a:solidFill>
                <a:ea typeface="Lato"/>
                <a:cs typeface="Lato"/>
                <a:sym typeface="Lato"/>
              </a:rPr>
              <a:t>POTENTIAL SERVICE PROVIDERS</a:t>
            </a:r>
            <a:endParaRPr sz="2000" dirty="0">
              <a:solidFill>
                <a:srgbClr val="002060"/>
              </a:solidFill>
              <a:ea typeface="Arial"/>
              <a:cs typeface="Arial"/>
              <a:sym typeface="Arial"/>
            </a:endParaRPr>
          </a:p>
        </p:txBody>
      </p:sp>
      <p:sp>
        <p:nvSpPr>
          <p:cNvPr id="4" name="Google Shape;139;p28">
            <a:extLst>
              <a:ext uri="{FF2B5EF4-FFF2-40B4-BE49-F238E27FC236}">
                <a16:creationId xmlns:a16="http://schemas.microsoft.com/office/drawing/2014/main" id="{20C1E918-A3B5-53E7-C876-2E7CB5DE0AAB}"/>
              </a:ext>
            </a:extLst>
          </p:cNvPr>
          <p:cNvSpPr txBox="1"/>
          <p:nvPr/>
        </p:nvSpPr>
        <p:spPr>
          <a:xfrm>
            <a:off x="941669" y="2320051"/>
            <a:ext cx="9599491" cy="646290"/>
          </a:xfrm>
          <a:prstGeom prst="rect">
            <a:avLst/>
          </a:prstGeom>
          <a:noFill/>
          <a:ln>
            <a:noFill/>
          </a:ln>
        </p:spPr>
        <p:txBody>
          <a:bodyPr spcFirstLastPara="1" wrap="square" lIns="91433" tIns="45700" rIns="91433" bIns="45700" anchor="t" anchorCtr="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 sz="3600" b="1" dirty="0">
                <a:solidFill>
                  <a:srgbClr val="FF0000"/>
                </a:solidFill>
                <a:ea typeface="Lato"/>
                <a:cs typeface="Lato"/>
                <a:sym typeface="Lato"/>
              </a:rPr>
              <a:t>WELCOME AND INTRODUCTION </a:t>
            </a:r>
          </a:p>
        </p:txBody>
      </p:sp>
    </p:spTree>
    <p:extLst>
      <p:ext uri="{BB962C8B-B14F-4D97-AF65-F5344CB8AC3E}">
        <p14:creationId xmlns:p14="http://schemas.microsoft.com/office/powerpoint/2010/main" val="2961413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F23EB-8E9F-4714-FE59-8F3AD1C17748}"/>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C6DE7034-7CBC-16EC-96AC-97BD38506BA5}"/>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9.2 </a:t>
            </a:r>
            <a:r>
              <a:rPr lang="en-GB" sz="2800" b="1" kern="0" dirty="0">
                <a:solidFill>
                  <a:prstClr val="white"/>
                </a:solidFill>
              </a:rPr>
              <a:t>RFP SUBMISSION AND CONTACT DETAILS</a:t>
            </a:r>
            <a:endParaRPr lang="en-ZA" sz="2800" b="1" kern="0" dirty="0">
              <a:solidFill>
                <a:prstClr val="white"/>
              </a:solidFill>
            </a:endParaRPr>
          </a:p>
        </p:txBody>
      </p:sp>
      <p:sp>
        <p:nvSpPr>
          <p:cNvPr id="6" name="TextBox 5">
            <a:extLst>
              <a:ext uri="{FF2B5EF4-FFF2-40B4-BE49-F238E27FC236}">
                <a16:creationId xmlns:a16="http://schemas.microsoft.com/office/drawing/2014/main" id="{073DEF07-B121-C9B2-625A-2305F2D5FA5B}"/>
              </a:ext>
            </a:extLst>
          </p:cNvPr>
          <p:cNvSpPr txBox="1"/>
          <p:nvPr/>
        </p:nvSpPr>
        <p:spPr>
          <a:xfrm>
            <a:off x="3603814" y="1316979"/>
            <a:ext cx="5988422" cy="3416320"/>
          </a:xfrm>
          <a:prstGeom prst="rect">
            <a:avLst/>
          </a:prstGeom>
          <a:noFill/>
          <a:ln>
            <a:solidFill>
              <a:srgbClr val="002060"/>
            </a:solidFill>
          </a:ln>
        </p:spPr>
        <p:txBody>
          <a:bodyPr wrap="square">
            <a:spAutoFit/>
          </a:bodyPr>
          <a:lstStyle/>
          <a:p>
            <a:pPr algn="just"/>
            <a:r>
              <a:rPr lang="en-GB" b="1" dirty="0">
                <a:solidFill>
                  <a:srgbClr val="002060"/>
                </a:solidFill>
              </a:rPr>
              <a:t>Section 1</a:t>
            </a:r>
          </a:p>
          <a:p>
            <a:pPr algn="just"/>
            <a:endParaRPr lang="en-GB" b="1" dirty="0">
              <a:solidFill>
                <a:srgbClr val="002060"/>
              </a:solidFill>
            </a:endParaRPr>
          </a:p>
          <a:p>
            <a:pPr marL="742950" lvl="1" indent="-285750">
              <a:buFont typeface="Arial" panose="020B0604020202020204" pitchFamily="34" charset="0"/>
              <a:buChar char="•"/>
            </a:pPr>
            <a:r>
              <a:rPr lang="en-GB" dirty="0">
                <a:solidFill>
                  <a:srgbClr val="002060"/>
                </a:solidFill>
              </a:rPr>
              <a:t>B-BBEE certificate or sworn affidavit</a:t>
            </a:r>
          </a:p>
          <a:p>
            <a:pPr marL="742950" lvl="1" indent="-285750">
              <a:buFont typeface="Arial" panose="020B0604020202020204" pitchFamily="34" charset="0"/>
              <a:buChar char="•"/>
            </a:pPr>
            <a:r>
              <a:rPr lang="en-GB" dirty="0">
                <a:solidFill>
                  <a:srgbClr val="002060"/>
                </a:solidFill>
              </a:rPr>
              <a:t>SBD 6.1 Preference point claim form</a:t>
            </a:r>
          </a:p>
          <a:p>
            <a:pPr marL="742950" lvl="1" indent="-285750">
              <a:buFont typeface="Arial" panose="020B0604020202020204" pitchFamily="34" charset="0"/>
              <a:buChar char="•"/>
            </a:pPr>
            <a:endParaRPr lang="en-GB" dirty="0">
              <a:solidFill>
                <a:srgbClr val="002060"/>
              </a:solidFill>
            </a:endParaRPr>
          </a:p>
          <a:p>
            <a:pPr algn="just"/>
            <a:r>
              <a:rPr lang="en-GB" b="1" dirty="0">
                <a:solidFill>
                  <a:srgbClr val="002060"/>
                </a:solidFill>
              </a:rPr>
              <a:t>Section 2 </a:t>
            </a:r>
          </a:p>
          <a:p>
            <a:pPr marL="742950" lvl="1" indent="-285750">
              <a:buFont typeface="Arial" panose="020B0604020202020204" pitchFamily="34" charset="0"/>
              <a:buChar char="•"/>
            </a:pPr>
            <a:r>
              <a:rPr lang="en-GB" dirty="0">
                <a:solidFill>
                  <a:srgbClr val="002060"/>
                </a:solidFill>
              </a:rPr>
              <a:t>Pricing response template</a:t>
            </a:r>
          </a:p>
          <a:p>
            <a:pPr marL="742950" lvl="1" indent="-285750">
              <a:buFont typeface="Arial" panose="020B0604020202020204" pitchFamily="34" charset="0"/>
              <a:buChar char="•"/>
            </a:pPr>
            <a:endParaRPr lang="en-GB" dirty="0">
              <a:solidFill>
                <a:srgbClr val="002060"/>
              </a:solidFill>
            </a:endParaRPr>
          </a:p>
          <a:p>
            <a:pPr algn="just"/>
            <a:r>
              <a:rPr lang="en-GB" b="1" dirty="0">
                <a:solidFill>
                  <a:srgbClr val="002060"/>
                </a:solidFill>
              </a:rPr>
              <a:t>Section 3</a:t>
            </a:r>
          </a:p>
          <a:p>
            <a:pPr marL="742950" lvl="1" indent="-285750" algn="just">
              <a:buFont typeface="Arial" panose="020B0604020202020204" pitchFamily="34" charset="0"/>
              <a:buChar char="•"/>
            </a:pPr>
            <a:r>
              <a:rPr lang="en-GB" dirty="0">
                <a:solidFill>
                  <a:srgbClr val="002060"/>
                </a:solidFill>
              </a:rPr>
              <a:t>A complete set of three (3) most recent years annual financial statements as detailed in this RFP</a:t>
            </a:r>
          </a:p>
          <a:p>
            <a:pPr algn="just"/>
            <a:endParaRPr lang="en-GB" dirty="0">
              <a:solidFill>
                <a:srgbClr val="FF0000"/>
              </a:solidFill>
            </a:endParaRPr>
          </a:p>
        </p:txBody>
      </p:sp>
      <p:sp>
        <p:nvSpPr>
          <p:cNvPr id="4" name="Text Box 75">
            <a:extLst>
              <a:ext uri="{FF2B5EF4-FFF2-40B4-BE49-F238E27FC236}">
                <a16:creationId xmlns:a16="http://schemas.microsoft.com/office/drawing/2014/main" id="{60026CEF-F77C-D039-F98E-8D38D6630323}"/>
              </a:ext>
            </a:extLst>
          </p:cNvPr>
          <p:cNvSpPr txBox="1">
            <a:spLocks noChangeArrowheads="1"/>
          </p:cNvSpPr>
          <p:nvPr/>
        </p:nvSpPr>
        <p:spPr bwMode="auto">
          <a:xfrm>
            <a:off x="1692428" y="2825084"/>
            <a:ext cx="1260893" cy="400110"/>
          </a:xfrm>
          <a:prstGeom prst="rect">
            <a:avLst/>
          </a:prstGeom>
          <a:solidFill>
            <a:srgbClr val="FFFFFF"/>
          </a:solidFill>
          <a:ln w="9525" algn="ctr">
            <a:noFill/>
            <a:miter lim="800000"/>
            <a:headEnd/>
            <a:tailEnd/>
          </a:ln>
          <a:effectLst>
            <a:outerShdw dist="38100" dir="2700000" algn="tl" rotWithShape="0">
              <a:srgbClr val="000000">
                <a:alpha val="39999"/>
              </a:srgbClr>
            </a:outerShdw>
          </a:effectLst>
        </p:spPr>
        <p:txBody>
          <a:bodyPr wrap="square">
            <a:spAutoFit/>
          </a:bodyPr>
          <a:lstStyle/>
          <a:p>
            <a:pPr>
              <a:defRPr/>
            </a:pPr>
            <a:r>
              <a:rPr lang="en-ZA" sz="2000" b="1" dirty="0">
                <a:solidFill>
                  <a:schemeClr val="tx2"/>
                </a:solidFill>
              </a:rPr>
              <a:t>Folder 2</a:t>
            </a:r>
            <a:endParaRPr lang="en-GB" sz="2000" b="1" dirty="0">
              <a:solidFill>
                <a:schemeClr val="tx2"/>
              </a:solidFill>
            </a:endParaRPr>
          </a:p>
        </p:txBody>
      </p:sp>
      <p:sp>
        <p:nvSpPr>
          <p:cNvPr id="3" name="TextBox 2">
            <a:extLst>
              <a:ext uri="{FF2B5EF4-FFF2-40B4-BE49-F238E27FC236}">
                <a16:creationId xmlns:a16="http://schemas.microsoft.com/office/drawing/2014/main" id="{2BDC09B5-A87C-4AD2-9031-CAD7AE75273A}"/>
              </a:ext>
            </a:extLst>
          </p:cNvPr>
          <p:cNvSpPr txBox="1"/>
          <p:nvPr/>
        </p:nvSpPr>
        <p:spPr>
          <a:xfrm>
            <a:off x="3290977" y="5217855"/>
            <a:ext cx="6098874" cy="646331"/>
          </a:xfrm>
          <a:prstGeom prst="rect">
            <a:avLst/>
          </a:prstGeom>
          <a:noFill/>
        </p:spPr>
        <p:txBody>
          <a:bodyPr wrap="square">
            <a:spAutoFit/>
          </a:bodyPr>
          <a:lstStyle/>
          <a:p>
            <a:pPr algn="ctr"/>
            <a:r>
              <a:rPr lang="en-GB" sz="1800" dirty="0">
                <a:solidFill>
                  <a:srgbClr val="002060"/>
                </a:solidFill>
              </a:rPr>
              <a:t>Any enquiries must be referred, in writing via email:</a:t>
            </a:r>
          </a:p>
          <a:p>
            <a:pPr algn="ctr"/>
            <a:r>
              <a:rPr lang="en-GB" sz="1800" dirty="0">
                <a:solidFill>
                  <a:srgbClr val="FF0000"/>
                </a:solidFill>
                <a:hlinkClick r:id="rId2">
                  <a:extLst>
                    <a:ext uri="{A12FA001-AC4F-418D-AE19-62706E023703}">
                      <ahyp:hlinkClr xmlns:ahyp="http://schemas.microsoft.com/office/drawing/2018/hyperlinkcolor" val="tx"/>
                    </a:ext>
                  </a:extLst>
                </a:hlinkClick>
              </a:rPr>
              <a:t>tenderoffice@sars.gov.za</a:t>
            </a:r>
            <a:r>
              <a:rPr lang="en-GB" sz="1800" dirty="0">
                <a:solidFill>
                  <a:srgbClr val="FF0000"/>
                </a:solidFill>
              </a:rPr>
              <a:t> </a:t>
            </a:r>
          </a:p>
        </p:txBody>
      </p:sp>
    </p:spTree>
    <p:extLst>
      <p:ext uri="{BB962C8B-B14F-4D97-AF65-F5344CB8AC3E}">
        <p14:creationId xmlns:p14="http://schemas.microsoft.com/office/powerpoint/2010/main" val="11559119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82C6C277-6576-BA67-B26D-3D2742D940E1}"/>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3050B1A9-6276-019E-6861-76ECD20146C8}"/>
              </a:ext>
            </a:extLst>
          </p:cNvPr>
          <p:cNvSpPr txBox="1"/>
          <p:nvPr/>
        </p:nvSpPr>
        <p:spPr>
          <a:xfrm>
            <a:off x="2132114" y="888548"/>
            <a:ext cx="9599491" cy="830956"/>
          </a:xfrm>
          <a:prstGeom prst="rect">
            <a:avLst/>
          </a:prstGeom>
          <a:noFill/>
          <a:ln>
            <a:noFill/>
          </a:ln>
        </p:spPr>
        <p:txBody>
          <a:bodyPr spcFirstLastPara="1" wrap="square" lIns="91433" tIns="45700" rIns="91433" bIns="45700" anchor="t" anchorCtr="0">
            <a:spAutoFit/>
          </a:bodyPr>
          <a:lstStyle/>
          <a:p>
            <a:pPr>
              <a:buClr>
                <a:srgbClr val="000000"/>
              </a:buClr>
              <a:buSzPts val="3600"/>
            </a:pPr>
            <a:r>
              <a:rPr lang="en" sz="4800" b="1" dirty="0">
                <a:solidFill>
                  <a:srgbClr val="002060"/>
                </a:solidFill>
                <a:ea typeface="Lato"/>
                <a:cs typeface="Lato"/>
                <a:sym typeface="Lato"/>
              </a:rPr>
              <a:t>QUESTIONS AND ANSWERS</a:t>
            </a:r>
          </a:p>
        </p:txBody>
      </p:sp>
      <p:pic>
        <p:nvPicPr>
          <p:cNvPr id="3" name="Graphic 2" descr="Questions with solid fill">
            <a:extLst>
              <a:ext uri="{FF2B5EF4-FFF2-40B4-BE49-F238E27FC236}">
                <a16:creationId xmlns:a16="http://schemas.microsoft.com/office/drawing/2014/main" id="{64D7B328-6DF1-CC9F-6E80-76619D87CC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5762" y="2186796"/>
            <a:ext cx="3384431" cy="3384431"/>
          </a:xfrm>
          <a:prstGeom prst="rect">
            <a:avLst/>
          </a:prstGeom>
        </p:spPr>
      </p:pic>
    </p:spTree>
    <p:extLst>
      <p:ext uri="{BB962C8B-B14F-4D97-AF65-F5344CB8AC3E}">
        <p14:creationId xmlns:p14="http://schemas.microsoft.com/office/powerpoint/2010/main" val="25861950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037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8E65421D-F572-0B9E-77E9-8B00F83C5A33}"/>
            </a:ext>
          </a:extLst>
        </p:cNvPr>
        <p:cNvGrpSpPr/>
        <p:nvPr/>
      </p:nvGrpSpPr>
      <p:grpSpPr>
        <a:xfrm>
          <a:off x="0" y="0"/>
          <a:ext cx="0" cy="0"/>
          <a:chOff x="0" y="0"/>
          <a:chExt cx="0" cy="0"/>
        </a:xfrm>
      </p:grpSpPr>
      <p:sp>
        <p:nvSpPr>
          <p:cNvPr id="139" name="Google Shape;139;p28">
            <a:extLst>
              <a:ext uri="{FF2B5EF4-FFF2-40B4-BE49-F238E27FC236}">
                <a16:creationId xmlns:a16="http://schemas.microsoft.com/office/drawing/2014/main" id="{AD74DE86-7725-037B-EE2C-9F7B8A656A2D}"/>
              </a:ext>
            </a:extLst>
          </p:cNvPr>
          <p:cNvSpPr txBox="1"/>
          <p:nvPr/>
        </p:nvSpPr>
        <p:spPr>
          <a:xfrm>
            <a:off x="314138" y="2598044"/>
            <a:ext cx="9599490" cy="1569620"/>
          </a:xfrm>
          <a:prstGeom prst="rect">
            <a:avLst/>
          </a:prstGeom>
          <a:noFill/>
          <a:ln>
            <a:noFill/>
          </a:ln>
        </p:spPr>
        <p:txBody>
          <a:bodyPr spcFirstLastPara="1" wrap="square" lIns="91433" tIns="45700" rIns="91433" bIns="45700" anchor="t" anchorCtr="0">
            <a:spAutoFit/>
          </a:bodyPr>
          <a:lstStyle/>
          <a:p>
            <a:pPr>
              <a:buClr>
                <a:srgbClr val="000000"/>
              </a:buClr>
              <a:buSzPts val="3600"/>
            </a:pPr>
            <a:r>
              <a:rPr lang="en" sz="4800" b="1" dirty="0">
                <a:solidFill>
                  <a:schemeClr val="bg1"/>
                </a:solidFill>
                <a:latin typeface="Lato"/>
                <a:ea typeface="Lato"/>
                <a:cs typeface="Lato"/>
                <a:sym typeface="Lato"/>
              </a:rPr>
              <a:t>Options </a:t>
            </a:r>
          </a:p>
          <a:p>
            <a:pPr>
              <a:buClr>
                <a:srgbClr val="000000"/>
              </a:buClr>
              <a:buSzPts val="3600"/>
            </a:pPr>
            <a:r>
              <a:rPr lang="en" sz="4800" b="1" dirty="0">
                <a:solidFill>
                  <a:schemeClr val="bg1"/>
                </a:solidFill>
                <a:latin typeface="Lato"/>
                <a:ea typeface="Lato"/>
                <a:cs typeface="Lato"/>
                <a:sym typeface="Lato"/>
              </a:rPr>
              <a:t>Ai Assistant I</a:t>
            </a:r>
          </a:p>
        </p:txBody>
      </p:sp>
      <p:sp>
        <p:nvSpPr>
          <p:cNvPr id="4" name="Google Shape;139;p28">
            <a:extLst>
              <a:ext uri="{FF2B5EF4-FFF2-40B4-BE49-F238E27FC236}">
                <a16:creationId xmlns:a16="http://schemas.microsoft.com/office/drawing/2014/main" id="{8FB0055D-819A-FEDE-EA5B-25E588B1BCEE}"/>
              </a:ext>
            </a:extLst>
          </p:cNvPr>
          <p:cNvSpPr txBox="1"/>
          <p:nvPr/>
        </p:nvSpPr>
        <p:spPr>
          <a:xfrm>
            <a:off x="811493" y="3059709"/>
            <a:ext cx="10569014" cy="646290"/>
          </a:xfrm>
          <a:prstGeom prst="rect">
            <a:avLst/>
          </a:prstGeom>
          <a:noFill/>
          <a:ln>
            <a:noFill/>
          </a:ln>
        </p:spPr>
        <p:txBody>
          <a:bodyPr spcFirstLastPara="1" wrap="square" lIns="91433" tIns="45700" rIns="91433" bIns="45700" anchor="t" anchorCtr="0">
            <a:spAutoFit/>
          </a:bodyPr>
          <a:lstStyle/>
          <a:p>
            <a:pPr marL="571500" lvl="0" indent="-571500">
              <a:buFont typeface="Wingdings" panose="05000000000000000000" pitchFamily="2" charset="2"/>
              <a:buChar char="Ø"/>
              <a:defRPr/>
            </a:pPr>
            <a:r>
              <a:rPr kumimoji="0" lang="en-ZA" sz="3600" b="1" i="0" u="none" strike="noStrike" kern="0" cap="none" spc="0" normalizeH="0" baseline="0" noProof="0" dirty="0">
                <a:ln>
                  <a:noFill/>
                </a:ln>
                <a:solidFill>
                  <a:srgbClr val="002060"/>
                </a:solidFill>
                <a:effectLst/>
                <a:uLnTx/>
                <a:uFillTx/>
                <a:latin typeface="Aptos" panose="020B0004020202020204" pitchFamily="34" charset="0"/>
                <a:ea typeface="+mn-ea"/>
                <a:cs typeface="+mn-cs"/>
              </a:rPr>
              <a:t> Governance Rules and Procedures</a:t>
            </a:r>
            <a:endParaRPr lang="en" sz="3600" b="1" dirty="0">
              <a:solidFill>
                <a:srgbClr val="002060"/>
              </a:solidFill>
              <a:ea typeface="Lato"/>
              <a:cs typeface="Lato"/>
              <a:sym typeface="Lato"/>
            </a:endParaRPr>
          </a:p>
        </p:txBody>
      </p:sp>
    </p:spTree>
    <p:extLst>
      <p:ext uri="{BB962C8B-B14F-4D97-AF65-F5344CB8AC3E}">
        <p14:creationId xmlns:p14="http://schemas.microsoft.com/office/powerpoint/2010/main" val="372457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EF873-CB30-1743-5206-30586907B7BA}"/>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9DAB891E-0102-49F2-794F-6789EA69E0F9}"/>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2. PURPOSE</a:t>
            </a:r>
          </a:p>
        </p:txBody>
      </p:sp>
      <p:sp>
        <p:nvSpPr>
          <p:cNvPr id="3" name="TextBox 2">
            <a:extLst>
              <a:ext uri="{FF2B5EF4-FFF2-40B4-BE49-F238E27FC236}">
                <a16:creationId xmlns:a16="http://schemas.microsoft.com/office/drawing/2014/main" id="{B8BE8F51-384B-573E-F7D5-4D3EE051BD17}"/>
              </a:ext>
            </a:extLst>
          </p:cNvPr>
          <p:cNvSpPr txBox="1"/>
          <p:nvPr/>
        </p:nvSpPr>
        <p:spPr>
          <a:xfrm>
            <a:off x="862642" y="494318"/>
            <a:ext cx="10144664" cy="5592365"/>
          </a:xfrm>
          <a:prstGeom prst="rect">
            <a:avLst/>
          </a:prstGeom>
          <a:noFill/>
          <a:ln>
            <a:noFill/>
          </a:ln>
        </p:spPr>
        <p:txBody>
          <a:bodyPr wrap="square">
            <a:spAutoFit/>
          </a:bodyPr>
          <a:lstStyle/>
          <a:p>
            <a:pPr>
              <a:lnSpc>
                <a:spcPct val="150000"/>
              </a:lnSpc>
            </a:pPr>
            <a:r>
              <a:rPr lang="en-ZA" b="1" u="sng" kern="0" dirty="0">
                <a:solidFill>
                  <a:srgbClr val="002060"/>
                </a:solidFill>
                <a:latin typeface="Aptos" panose="020B0004020202020204" pitchFamily="34" charset="0"/>
              </a:rPr>
              <a:t>Non-Compulsory Briefing Session</a:t>
            </a:r>
          </a:p>
          <a:p>
            <a:pPr marL="285750" indent="-285750">
              <a:lnSpc>
                <a:spcPct val="150000"/>
              </a:lnSpc>
              <a:buFont typeface="Wingdings" panose="05000000000000000000" pitchFamily="2" charset="2"/>
              <a:buChar char="§"/>
            </a:pPr>
            <a:r>
              <a:rPr lang="en-GB" b="1" dirty="0">
                <a:solidFill>
                  <a:srgbClr val="002060"/>
                </a:solidFill>
              </a:rPr>
              <a:t>Purpose</a:t>
            </a:r>
          </a:p>
          <a:p>
            <a:pPr marL="800100" lvl="1" indent="-342900">
              <a:buFont typeface="Arial" panose="020B0604020202020204" pitchFamily="34" charset="0"/>
              <a:buChar char="•"/>
            </a:pPr>
            <a:r>
              <a:rPr lang="en-GB" dirty="0">
                <a:solidFill>
                  <a:srgbClr val="002060"/>
                </a:solidFill>
              </a:rPr>
              <a:t> explain selected concepts, procedures and other aspects of the RFP</a:t>
            </a:r>
          </a:p>
          <a:p>
            <a:pPr marL="800100" lvl="1" indent="-342900">
              <a:buFont typeface="Arial" panose="020B0604020202020204" pitchFamily="34" charset="0"/>
              <a:buChar char="•"/>
            </a:pPr>
            <a:r>
              <a:rPr lang="en-GB" dirty="0">
                <a:solidFill>
                  <a:srgbClr val="002060"/>
                </a:solidFill>
              </a:rPr>
              <a:t> confirm formal registration of Bidders for notices and other communications</a:t>
            </a:r>
          </a:p>
          <a:p>
            <a:pPr lvl="1"/>
            <a:endParaRPr lang="en-ZA" dirty="0">
              <a:solidFill>
                <a:srgbClr val="002060"/>
              </a:solidFill>
            </a:endParaRPr>
          </a:p>
          <a:p>
            <a:pPr marL="285750" indent="-285750">
              <a:buFont typeface="Wingdings" panose="05000000000000000000" pitchFamily="2" charset="2"/>
              <a:buChar char="§"/>
            </a:pPr>
            <a:r>
              <a:rPr lang="en-ZA" b="1" dirty="0">
                <a:solidFill>
                  <a:srgbClr val="002060"/>
                </a:solidFill>
              </a:rPr>
              <a:t>It may contain</a:t>
            </a:r>
          </a:p>
          <a:p>
            <a:pPr marL="742950" lvl="1" indent="-285750">
              <a:buFont typeface="Arial" panose="020B0604020202020204" pitchFamily="34" charset="0"/>
              <a:buChar char="•"/>
            </a:pPr>
            <a:r>
              <a:rPr lang="en-GB" dirty="0">
                <a:solidFill>
                  <a:srgbClr val="002060"/>
                </a:solidFill>
              </a:rPr>
              <a:t>additional information</a:t>
            </a:r>
          </a:p>
          <a:p>
            <a:pPr marL="742950" lvl="1" indent="-285750">
              <a:buFont typeface="Arial" panose="020B0604020202020204" pitchFamily="34" charset="0"/>
              <a:buChar char="•"/>
            </a:pPr>
            <a:r>
              <a:rPr lang="en-GB" dirty="0">
                <a:solidFill>
                  <a:srgbClr val="002060"/>
                </a:solidFill>
              </a:rPr>
              <a:t>additional rules that must be adhered to</a:t>
            </a:r>
            <a:r>
              <a:rPr lang="en-ZA" dirty="0">
                <a:solidFill>
                  <a:srgbClr val="002060"/>
                </a:solidFill>
              </a:rPr>
              <a:t>  </a:t>
            </a:r>
          </a:p>
          <a:p>
            <a:pPr lvl="1"/>
            <a:endParaRPr lang="en-ZA" dirty="0">
              <a:solidFill>
                <a:srgbClr val="002060"/>
              </a:solidFill>
            </a:endParaRPr>
          </a:p>
          <a:p>
            <a:pPr marL="285750" indent="-285750">
              <a:lnSpc>
                <a:spcPct val="150000"/>
              </a:lnSpc>
              <a:buFont typeface="Wingdings" panose="05000000000000000000" pitchFamily="2" charset="2"/>
              <a:buChar char="§"/>
            </a:pPr>
            <a:r>
              <a:rPr lang="en-ZA" b="1" i="0" u="none" strike="noStrike" baseline="0" dirty="0">
                <a:solidFill>
                  <a:srgbClr val="002060"/>
                </a:solidFill>
              </a:rPr>
              <a:t> It does not </a:t>
            </a:r>
          </a:p>
          <a:p>
            <a:pPr marL="742950" lvl="1" indent="-285750">
              <a:buFont typeface="Arial" panose="020B0604020202020204" pitchFamily="34" charset="0"/>
              <a:buChar char="•"/>
            </a:pPr>
            <a:r>
              <a:rPr lang="en-ZA" dirty="0">
                <a:solidFill>
                  <a:srgbClr val="002060"/>
                </a:solidFill>
              </a:rPr>
              <a:t>cover every item in the RFP</a:t>
            </a:r>
          </a:p>
          <a:p>
            <a:pPr marL="742950" lvl="1" indent="-285750">
              <a:buFont typeface="Arial" panose="020B0604020202020204" pitchFamily="34" charset="0"/>
              <a:buChar char="•"/>
            </a:pPr>
            <a:r>
              <a:rPr lang="en-ZA" dirty="0">
                <a:solidFill>
                  <a:srgbClr val="002060"/>
                </a:solidFill>
              </a:rPr>
              <a:t>replace any of the issued RFP material</a:t>
            </a:r>
          </a:p>
          <a:p>
            <a:pPr marL="742950" lvl="1" indent="-285750">
              <a:buFont typeface="Arial" panose="020B0604020202020204" pitchFamily="34" charset="0"/>
              <a:buChar char="•"/>
            </a:pPr>
            <a:r>
              <a:rPr lang="en-ZA" dirty="0">
                <a:solidFill>
                  <a:srgbClr val="002060"/>
                </a:solidFill>
              </a:rPr>
              <a:t>Change any of the RFP rules unless explicitly communicated in writing</a:t>
            </a:r>
          </a:p>
          <a:p>
            <a:pPr lvl="1"/>
            <a:endParaRPr lang="en-ZA" b="0" i="0" u="none" strike="noStrike" baseline="0" dirty="0">
              <a:solidFill>
                <a:srgbClr val="002060"/>
              </a:solidFill>
            </a:endParaRPr>
          </a:p>
          <a:p>
            <a:pPr marL="285750" indent="-285750">
              <a:lnSpc>
                <a:spcPct val="150000"/>
              </a:lnSpc>
              <a:buFont typeface="Wingdings" panose="05000000000000000000" pitchFamily="2" charset="2"/>
              <a:buChar char="§"/>
            </a:pPr>
            <a:r>
              <a:rPr lang="en-GB" b="1" dirty="0">
                <a:solidFill>
                  <a:srgbClr val="002060"/>
                </a:solidFill>
              </a:rPr>
              <a:t>The briefing session slide</a:t>
            </a:r>
          </a:p>
          <a:p>
            <a:pPr marL="742950" lvl="1" indent="-285750">
              <a:lnSpc>
                <a:spcPct val="150000"/>
              </a:lnSpc>
              <a:buFont typeface="Arial" panose="020B0604020202020204" pitchFamily="34" charset="0"/>
              <a:buChar char="•"/>
            </a:pPr>
            <a:r>
              <a:rPr lang="en-GB" dirty="0">
                <a:solidFill>
                  <a:srgbClr val="002060"/>
                </a:solidFill>
              </a:rPr>
              <a:t>The briefing session slides will be uploaded to the SARS website and e-Tender platform.</a:t>
            </a:r>
          </a:p>
          <a:p>
            <a:pPr>
              <a:lnSpc>
                <a:spcPct val="150000"/>
              </a:lnSpc>
            </a:pPr>
            <a:r>
              <a:rPr lang="en-GB" dirty="0">
                <a:solidFill>
                  <a:srgbClr val="FF0000"/>
                </a:solidFill>
              </a:rPr>
              <a:t>                The RFP pack remains the primary source of information for the Bidder to respond</a:t>
            </a:r>
            <a:endParaRPr lang="en-ZA" dirty="0">
              <a:solidFill>
                <a:srgbClr val="FF0000"/>
              </a:solidFill>
            </a:endParaRPr>
          </a:p>
        </p:txBody>
      </p:sp>
    </p:spTree>
    <p:extLst>
      <p:ext uri="{BB962C8B-B14F-4D97-AF65-F5344CB8AC3E}">
        <p14:creationId xmlns:p14="http://schemas.microsoft.com/office/powerpoint/2010/main" val="200069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67A97-95EC-91A3-2268-436DD73C0627}"/>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A2CA438E-E791-4EEA-C248-05BF31B10B1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2.1 PROCEDURES DURING THE BRIEFING SESSION</a:t>
            </a:r>
          </a:p>
        </p:txBody>
      </p:sp>
      <p:sp>
        <p:nvSpPr>
          <p:cNvPr id="2" name="TextBox 1">
            <a:extLst>
              <a:ext uri="{FF2B5EF4-FFF2-40B4-BE49-F238E27FC236}">
                <a16:creationId xmlns:a16="http://schemas.microsoft.com/office/drawing/2014/main" id="{6C094AAE-3CE7-79AC-DD3A-10794CBF21DC}"/>
              </a:ext>
            </a:extLst>
          </p:cNvPr>
          <p:cNvSpPr txBox="1"/>
          <p:nvPr/>
        </p:nvSpPr>
        <p:spPr>
          <a:xfrm>
            <a:off x="879218" y="817816"/>
            <a:ext cx="9904477" cy="3791872"/>
          </a:xfrm>
          <a:prstGeom prst="rect">
            <a:avLst/>
          </a:prstGeom>
          <a:noFill/>
          <a:ln>
            <a:solidFill>
              <a:schemeClr val="bg1"/>
            </a:solidFill>
          </a:ln>
        </p:spPr>
        <p:txBody>
          <a:bodyPr wrap="square">
            <a:spAutoFit/>
          </a:bodyPr>
          <a:lstStyle/>
          <a:p>
            <a:pPr>
              <a:lnSpc>
                <a:spcPct val="150000"/>
              </a:lnSpc>
            </a:pPr>
            <a:r>
              <a:rPr lang="en-ZA" b="1" u="sng" dirty="0">
                <a:solidFill>
                  <a:srgbClr val="002060"/>
                </a:solidFill>
              </a:rPr>
              <a:t>Questions during the session</a:t>
            </a:r>
            <a:endParaRPr lang="en-ZA" dirty="0">
              <a:solidFill>
                <a:srgbClr val="002060"/>
              </a:solidFill>
            </a:endParaRPr>
          </a:p>
          <a:p>
            <a:pPr marL="285750" indent="-285750">
              <a:lnSpc>
                <a:spcPct val="150000"/>
              </a:lnSpc>
              <a:buFont typeface="Wingdings" panose="05000000000000000000" pitchFamily="2" charset="2"/>
              <a:buChar char="§"/>
            </a:pPr>
            <a:r>
              <a:rPr lang="en-GB" dirty="0">
                <a:solidFill>
                  <a:srgbClr val="002060"/>
                </a:solidFill>
              </a:rPr>
              <a:t>SARS will take questions submitted at the end of the session</a:t>
            </a:r>
          </a:p>
          <a:p>
            <a:pPr marL="285750" indent="-285750">
              <a:lnSpc>
                <a:spcPct val="150000"/>
              </a:lnSpc>
              <a:buFont typeface="Wingdings" panose="05000000000000000000" pitchFamily="2" charset="2"/>
              <a:buChar char="§"/>
            </a:pPr>
            <a:r>
              <a:rPr lang="en-GB" dirty="0">
                <a:solidFill>
                  <a:srgbClr val="002060"/>
                </a:solidFill>
              </a:rPr>
              <a:t>SARS will review and focus on most pertinent themes arising from the questions and provide answers where possible</a:t>
            </a:r>
          </a:p>
          <a:p>
            <a:pPr marL="285750" indent="-285750">
              <a:lnSpc>
                <a:spcPct val="150000"/>
              </a:lnSpc>
              <a:buFont typeface="Wingdings" panose="05000000000000000000" pitchFamily="2" charset="2"/>
              <a:buChar char="§"/>
            </a:pPr>
            <a:r>
              <a:rPr lang="en-GB" dirty="0">
                <a:solidFill>
                  <a:srgbClr val="002060"/>
                </a:solidFill>
              </a:rPr>
              <a:t>Bidders are requested to submit written questions during the open Q&amp;A period to Tender Office email published; </a:t>
            </a:r>
            <a:r>
              <a:rPr lang="en-GB" dirty="0">
                <a:solidFill>
                  <a:srgbClr val="002060"/>
                </a:solidFill>
                <a:hlinkClick r:id="rId2">
                  <a:extLst>
                    <a:ext uri="{A12FA001-AC4F-418D-AE19-62706E023703}">
                      <ahyp:hlinkClr xmlns:ahyp="http://schemas.microsoft.com/office/drawing/2018/hyperlinkcolor" val="tx"/>
                    </a:ext>
                  </a:extLst>
                </a:hlinkClick>
              </a:rPr>
              <a:t>tenderoffice@sars.gov.za</a:t>
            </a:r>
            <a:r>
              <a:rPr lang="en-GB" dirty="0">
                <a:solidFill>
                  <a:srgbClr val="002060"/>
                </a:solidFill>
              </a:rPr>
              <a:t> </a:t>
            </a:r>
          </a:p>
          <a:p>
            <a:pPr marL="285750" indent="-285750">
              <a:lnSpc>
                <a:spcPct val="150000"/>
              </a:lnSpc>
              <a:buFont typeface="Wingdings" panose="05000000000000000000" pitchFamily="2" charset="2"/>
              <a:buChar char="§"/>
            </a:pPr>
            <a:r>
              <a:rPr lang="en-GB" dirty="0">
                <a:solidFill>
                  <a:srgbClr val="002060"/>
                </a:solidFill>
              </a:rPr>
              <a:t>All questions and answers will be published as part of the wider Q &amp; A process</a:t>
            </a:r>
          </a:p>
          <a:p>
            <a:pPr marL="285750" indent="-285750">
              <a:lnSpc>
                <a:spcPct val="150000"/>
              </a:lnSpc>
              <a:buFont typeface="Wingdings" panose="05000000000000000000" pitchFamily="2" charset="2"/>
              <a:buChar char="§"/>
            </a:pPr>
            <a:r>
              <a:rPr lang="en-GB" dirty="0">
                <a:solidFill>
                  <a:srgbClr val="002060"/>
                </a:solidFill>
              </a:rPr>
              <a:t>The published answers will take precedence over any verbal response given in the briefing session</a:t>
            </a:r>
            <a:endParaRPr lang="en-ZA" dirty="0">
              <a:solidFill>
                <a:srgbClr val="002060"/>
              </a:solidFill>
            </a:endParaRPr>
          </a:p>
        </p:txBody>
      </p:sp>
      <p:sp>
        <p:nvSpPr>
          <p:cNvPr id="6" name="TextBox 5">
            <a:extLst>
              <a:ext uri="{FF2B5EF4-FFF2-40B4-BE49-F238E27FC236}">
                <a16:creationId xmlns:a16="http://schemas.microsoft.com/office/drawing/2014/main" id="{4F2FBF81-203C-7DF6-B235-51858039021E}"/>
              </a:ext>
            </a:extLst>
          </p:cNvPr>
          <p:cNvSpPr txBox="1"/>
          <p:nvPr/>
        </p:nvSpPr>
        <p:spPr>
          <a:xfrm>
            <a:off x="1184021" y="4609688"/>
            <a:ext cx="4558975" cy="369332"/>
          </a:xfrm>
          <a:prstGeom prst="rect">
            <a:avLst/>
          </a:prstGeom>
          <a:solidFill>
            <a:schemeClr val="bg1"/>
          </a:solidFill>
          <a:effectLst>
            <a:softEdge rad="0"/>
          </a:effectLst>
        </p:spPr>
        <p:txBody>
          <a:bodyPr wrap="square">
            <a:spAutoFit/>
          </a:bodyPr>
          <a:lstStyle/>
          <a:p>
            <a:r>
              <a:rPr lang="en-ZA" b="1" kern="0" dirty="0">
                <a:solidFill>
                  <a:srgbClr val="FF0000"/>
                </a:solidFill>
                <a:latin typeface="Aptos" panose="020B0004020202020204" pitchFamily="34" charset="0"/>
              </a:rPr>
              <a:t>The session is being recorded</a:t>
            </a:r>
          </a:p>
        </p:txBody>
      </p:sp>
    </p:spTree>
    <p:extLst>
      <p:ext uri="{BB962C8B-B14F-4D97-AF65-F5344CB8AC3E}">
        <p14:creationId xmlns:p14="http://schemas.microsoft.com/office/powerpoint/2010/main" val="1520306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F452-5FAB-ED5C-9900-7AD994EAEF41}"/>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FEFC80D7-6B0E-697A-D0F7-3BCFA157D210}"/>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2.2 GOVERNANCE REQUIREMENTS</a:t>
            </a:r>
          </a:p>
        </p:txBody>
      </p:sp>
      <p:sp>
        <p:nvSpPr>
          <p:cNvPr id="8" name="TextBox 7">
            <a:extLst>
              <a:ext uri="{FF2B5EF4-FFF2-40B4-BE49-F238E27FC236}">
                <a16:creationId xmlns:a16="http://schemas.microsoft.com/office/drawing/2014/main" id="{63932D50-D229-5E81-0AC7-0D305F6F3892}"/>
              </a:ext>
            </a:extLst>
          </p:cNvPr>
          <p:cNvSpPr txBox="1"/>
          <p:nvPr/>
        </p:nvSpPr>
        <p:spPr>
          <a:xfrm>
            <a:off x="1021976" y="879013"/>
            <a:ext cx="9663953" cy="2545377"/>
          </a:xfrm>
          <a:prstGeom prst="rect">
            <a:avLst/>
          </a:prstGeom>
          <a:noFill/>
        </p:spPr>
        <p:txBody>
          <a:bodyPr wrap="square">
            <a:spAutoFit/>
          </a:bodyPr>
          <a:lstStyle/>
          <a:p>
            <a:pPr marL="285750" indent="-285750" algn="l">
              <a:lnSpc>
                <a:spcPct val="150000"/>
              </a:lnSpc>
              <a:buFont typeface="Wingdings" panose="05000000000000000000" pitchFamily="2" charset="2"/>
              <a:buChar char="§"/>
            </a:pPr>
            <a:r>
              <a:rPr lang="en-GB" b="0" i="0" u="none" strike="noStrike" baseline="0" dirty="0">
                <a:solidFill>
                  <a:srgbClr val="002060"/>
                </a:solidFill>
              </a:rPr>
              <a:t>Strict communication channels</a:t>
            </a:r>
          </a:p>
          <a:p>
            <a:pPr marL="800100" lvl="1" indent="-342900">
              <a:buFont typeface="Arial" panose="020B0604020202020204" pitchFamily="34" charset="0"/>
              <a:buChar char="•"/>
            </a:pPr>
            <a:r>
              <a:rPr lang="en-GB" b="0" i="0" u="none" strike="noStrike" baseline="0" dirty="0">
                <a:solidFill>
                  <a:srgbClr val="002060"/>
                </a:solidFill>
              </a:rPr>
              <a:t>Bidders will be disqualified for non-compliance</a:t>
            </a:r>
          </a:p>
          <a:p>
            <a:pPr marL="800100" lvl="1" indent="-342900">
              <a:buFont typeface="Arial" panose="020B0604020202020204" pitchFamily="34" charset="0"/>
              <a:buChar char="•"/>
            </a:pPr>
            <a:r>
              <a:rPr lang="en-GB" b="0" i="0" u="none" strike="noStrike" baseline="0" dirty="0">
                <a:solidFill>
                  <a:srgbClr val="002060"/>
                </a:solidFill>
              </a:rPr>
              <a:t>No solicitation of information will be allowed other than by prescribed channels</a:t>
            </a:r>
          </a:p>
          <a:p>
            <a:pPr lvl="1"/>
            <a:endParaRPr lang="en-GB" b="0" i="0" u="none" strike="noStrike" baseline="0" dirty="0">
              <a:solidFill>
                <a:srgbClr val="002060"/>
              </a:solidFill>
            </a:endParaRPr>
          </a:p>
          <a:p>
            <a:pPr marL="285750" indent="-285750" algn="l">
              <a:lnSpc>
                <a:spcPct val="150000"/>
              </a:lnSpc>
              <a:buFont typeface="Wingdings" panose="05000000000000000000" pitchFamily="2" charset="2"/>
              <a:buChar char="§"/>
            </a:pPr>
            <a:r>
              <a:rPr lang="en-GB" b="0" i="0" u="none" strike="noStrike" baseline="0" dirty="0">
                <a:solidFill>
                  <a:srgbClr val="002060"/>
                </a:solidFill>
              </a:rPr>
              <a:t>Deadlines must be strictly met</a:t>
            </a:r>
          </a:p>
          <a:p>
            <a:pPr algn="l">
              <a:lnSpc>
                <a:spcPct val="150000"/>
              </a:lnSpc>
            </a:pPr>
            <a:endParaRPr lang="en-GB" b="0" i="0" u="none" strike="noStrike" baseline="0" dirty="0">
              <a:solidFill>
                <a:srgbClr val="002060"/>
              </a:solidFill>
            </a:endParaRPr>
          </a:p>
          <a:p>
            <a:pPr marL="285750" indent="-285750" algn="l">
              <a:lnSpc>
                <a:spcPct val="150000"/>
              </a:lnSpc>
              <a:buFont typeface="Wingdings" panose="05000000000000000000" pitchFamily="2" charset="2"/>
              <a:buChar char="§"/>
            </a:pPr>
            <a:r>
              <a:rPr lang="en-GB" b="0" i="0" u="none" strike="noStrike" baseline="0" dirty="0">
                <a:solidFill>
                  <a:srgbClr val="002060"/>
                </a:solidFill>
              </a:rPr>
              <a:t>Adhere to prescribed submission format to ensure queries are properly dealt with</a:t>
            </a:r>
            <a:endParaRPr lang="en-ZA" dirty="0">
              <a:solidFill>
                <a:srgbClr val="002060"/>
              </a:solidFill>
            </a:endParaRPr>
          </a:p>
        </p:txBody>
      </p:sp>
    </p:spTree>
    <p:extLst>
      <p:ext uri="{BB962C8B-B14F-4D97-AF65-F5344CB8AC3E}">
        <p14:creationId xmlns:p14="http://schemas.microsoft.com/office/powerpoint/2010/main" val="97835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a:extLst>
            <a:ext uri="{FF2B5EF4-FFF2-40B4-BE49-F238E27FC236}">
              <a16:creationId xmlns:a16="http://schemas.microsoft.com/office/drawing/2014/main" id="{FAD8CC66-DBB4-5EAD-0AF6-70EB06B734DF}"/>
            </a:ext>
          </a:extLst>
        </p:cNvPr>
        <p:cNvGrpSpPr/>
        <p:nvPr/>
      </p:nvGrpSpPr>
      <p:grpSpPr>
        <a:xfrm>
          <a:off x="0" y="0"/>
          <a:ext cx="0" cy="0"/>
          <a:chOff x="0" y="0"/>
          <a:chExt cx="0" cy="0"/>
        </a:xfrm>
      </p:grpSpPr>
      <p:sp>
        <p:nvSpPr>
          <p:cNvPr id="4" name="Google Shape;139;p28">
            <a:extLst>
              <a:ext uri="{FF2B5EF4-FFF2-40B4-BE49-F238E27FC236}">
                <a16:creationId xmlns:a16="http://schemas.microsoft.com/office/drawing/2014/main" id="{688F6023-B971-B13A-D142-305C44B11887}"/>
              </a:ext>
            </a:extLst>
          </p:cNvPr>
          <p:cNvSpPr txBox="1"/>
          <p:nvPr/>
        </p:nvSpPr>
        <p:spPr>
          <a:xfrm>
            <a:off x="1067174" y="3105855"/>
            <a:ext cx="9599491" cy="646290"/>
          </a:xfrm>
          <a:prstGeom prst="rect">
            <a:avLst/>
          </a:prstGeom>
          <a:noFill/>
          <a:ln>
            <a:noFill/>
          </a:ln>
        </p:spPr>
        <p:txBody>
          <a:bodyPr spcFirstLastPara="1" wrap="square" lIns="91433" tIns="45700" rIns="91433" bIns="45700" anchor="t" anchorCtr="0">
            <a:spAutoFit/>
          </a:bodyPr>
          <a:lstStyle/>
          <a:p>
            <a:pPr marL="571500" indent="-571500">
              <a:buFont typeface="Wingdings" panose="05000000000000000000" pitchFamily="2" charset="2"/>
              <a:buChar char="Ø"/>
              <a:defRPr/>
            </a:pPr>
            <a:r>
              <a:rPr lang="en-ZA" sz="3600" b="1" kern="0" dirty="0">
                <a:solidFill>
                  <a:srgbClr val="002060"/>
                </a:solidFill>
                <a:latin typeface="Aptos" panose="020B0004020202020204" pitchFamily="34" charset="0"/>
              </a:rPr>
              <a:t> RFP TIMELINES</a:t>
            </a:r>
          </a:p>
        </p:txBody>
      </p:sp>
    </p:spTree>
    <p:extLst>
      <p:ext uri="{BB962C8B-B14F-4D97-AF65-F5344CB8AC3E}">
        <p14:creationId xmlns:p14="http://schemas.microsoft.com/office/powerpoint/2010/main" val="338130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88312-CCF8-2669-E4D8-FFB480CE5D76}"/>
            </a:ext>
          </a:extLst>
        </p:cNvPr>
        <p:cNvGrpSpPr/>
        <p:nvPr/>
      </p:nvGrpSpPr>
      <p:grpSpPr>
        <a:xfrm>
          <a:off x="0" y="0"/>
          <a:ext cx="0" cy="0"/>
          <a:chOff x="0" y="0"/>
          <a:chExt cx="0" cy="0"/>
        </a:xfrm>
      </p:grpSpPr>
      <p:sp>
        <p:nvSpPr>
          <p:cNvPr id="5" name="Rounded Rectangle 4">
            <a:extLst>
              <a:ext uri="{FF2B5EF4-FFF2-40B4-BE49-F238E27FC236}">
                <a16:creationId xmlns:a16="http://schemas.microsoft.com/office/drawing/2014/main" id="{4E109D2F-D575-AFA0-63E0-84C00B20B089}"/>
              </a:ext>
            </a:extLst>
          </p:cNvPr>
          <p:cNvSpPr/>
          <p:nvPr/>
        </p:nvSpPr>
        <p:spPr>
          <a:xfrm>
            <a:off x="862642" y="163006"/>
            <a:ext cx="10558732" cy="446088"/>
          </a:xfrm>
          <a:prstGeom prst="roundRect">
            <a:avLst/>
          </a:prstGeom>
          <a:solidFill>
            <a:srgbClr val="0F6FC6">
              <a:lumMod val="50000"/>
            </a:srgbClr>
          </a:solidFill>
          <a:ln w="25400" cap="flat" cmpd="sng" algn="ctr">
            <a:noFill/>
            <a:prstDash val="solid"/>
          </a:ln>
          <a:effectLst/>
        </p:spPr>
        <p:txBody>
          <a:bodyPr anchor="ctr"/>
          <a:lstStyle/>
          <a:p>
            <a:pPr algn="ctr">
              <a:defRPr/>
            </a:pPr>
            <a:r>
              <a:rPr lang="en-ZA" sz="2800" b="1" kern="0" dirty="0">
                <a:solidFill>
                  <a:prstClr val="white"/>
                </a:solidFill>
              </a:rPr>
              <a:t>3. RFP TIMELINES</a:t>
            </a:r>
          </a:p>
        </p:txBody>
      </p:sp>
      <p:sp>
        <p:nvSpPr>
          <p:cNvPr id="8" name="TextBox 7">
            <a:extLst>
              <a:ext uri="{FF2B5EF4-FFF2-40B4-BE49-F238E27FC236}">
                <a16:creationId xmlns:a16="http://schemas.microsoft.com/office/drawing/2014/main" id="{77319516-3CA3-F00D-FD64-7B395B26F660}"/>
              </a:ext>
            </a:extLst>
          </p:cNvPr>
          <p:cNvSpPr txBox="1"/>
          <p:nvPr/>
        </p:nvSpPr>
        <p:spPr>
          <a:xfrm>
            <a:off x="862642" y="1245676"/>
            <a:ext cx="6042212" cy="2960875"/>
          </a:xfrm>
          <a:prstGeom prst="rect">
            <a:avLst/>
          </a:prstGeom>
          <a:noFill/>
          <a:ln>
            <a:solidFill>
              <a:srgbClr val="005086"/>
            </a:solidFill>
          </a:ln>
        </p:spPr>
        <p:txBody>
          <a:bodyPr wrap="square">
            <a:spAutoFit/>
          </a:bodyPr>
          <a:lstStyle/>
          <a:p>
            <a:pPr marL="285750" indent="-285750" algn="l">
              <a:lnSpc>
                <a:spcPct val="150000"/>
              </a:lnSpc>
              <a:buFont typeface="Wingdings" panose="05000000000000000000" pitchFamily="2" charset="2"/>
              <a:buChar char="§"/>
            </a:pPr>
            <a:r>
              <a:rPr lang="en-GB" b="1" dirty="0">
                <a:solidFill>
                  <a:srgbClr val="002060"/>
                </a:solidFill>
              </a:rPr>
              <a:t>RFP issued date:</a:t>
            </a:r>
          </a:p>
          <a:p>
            <a:pPr marL="285750" indent="-285750" algn="l">
              <a:lnSpc>
                <a:spcPct val="150000"/>
              </a:lnSpc>
              <a:buFont typeface="Wingdings" panose="05000000000000000000" pitchFamily="2" charset="2"/>
              <a:buChar char="§"/>
            </a:pPr>
            <a:endParaRPr lang="en-GB" b="1" i="0" u="none" strike="noStrike" baseline="0" dirty="0">
              <a:solidFill>
                <a:srgbClr val="002060"/>
              </a:solidFill>
            </a:endParaRPr>
          </a:p>
          <a:p>
            <a:pPr marL="285750" indent="-285750" algn="l">
              <a:lnSpc>
                <a:spcPct val="150000"/>
              </a:lnSpc>
              <a:buFont typeface="Wingdings" panose="05000000000000000000" pitchFamily="2" charset="2"/>
              <a:buChar char="§"/>
            </a:pPr>
            <a:r>
              <a:rPr lang="en-GB" b="1" i="0" u="none" strike="noStrike" baseline="0" dirty="0">
                <a:solidFill>
                  <a:srgbClr val="002060"/>
                </a:solidFill>
              </a:rPr>
              <a:t>Deadline for respondents to submit queries:</a:t>
            </a:r>
          </a:p>
          <a:p>
            <a:pPr marL="285750" indent="-285750" algn="l">
              <a:lnSpc>
                <a:spcPct val="150000"/>
              </a:lnSpc>
              <a:buFont typeface="Wingdings" panose="05000000000000000000" pitchFamily="2" charset="2"/>
              <a:buChar char="§"/>
            </a:pPr>
            <a:endParaRPr lang="en-GB" b="1" i="0" u="none" strike="noStrike" baseline="0" dirty="0">
              <a:solidFill>
                <a:srgbClr val="002060"/>
              </a:solidFill>
            </a:endParaRPr>
          </a:p>
          <a:p>
            <a:pPr marL="285750" indent="-285750" algn="l">
              <a:lnSpc>
                <a:spcPct val="150000"/>
              </a:lnSpc>
              <a:buFont typeface="Wingdings" panose="05000000000000000000" pitchFamily="2" charset="2"/>
              <a:buChar char="§"/>
            </a:pPr>
            <a:r>
              <a:rPr lang="en-GB" b="1" i="0" u="none" strike="noStrike" baseline="0" dirty="0">
                <a:solidFill>
                  <a:srgbClr val="002060"/>
                </a:solidFill>
              </a:rPr>
              <a:t>SARS to post answers to Respondent’s questions on the SARS website :</a:t>
            </a:r>
          </a:p>
          <a:p>
            <a:pPr marL="285750" indent="-285750" algn="l">
              <a:lnSpc>
                <a:spcPct val="150000"/>
              </a:lnSpc>
              <a:buFont typeface="Wingdings" panose="05000000000000000000" pitchFamily="2" charset="2"/>
              <a:buChar char="§"/>
            </a:pPr>
            <a:r>
              <a:rPr lang="en-GB" b="1" i="0" u="none" strike="noStrike" baseline="0" dirty="0">
                <a:solidFill>
                  <a:srgbClr val="002060"/>
                </a:solidFill>
              </a:rPr>
              <a:t>Proposals due date:</a:t>
            </a:r>
            <a:endParaRPr lang="en-ZA" b="1" dirty="0">
              <a:solidFill>
                <a:srgbClr val="002060"/>
              </a:solidFill>
            </a:endParaRPr>
          </a:p>
        </p:txBody>
      </p:sp>
      <p:sp>
        <p:nvSpPr>
          <p:cNvPr id="3" name="TextBox 2">
            <a:extLst>
              <a:ext uri="{FF2B5EF4-FFF2-40B4-BE49-F238E27FC236}">
                <a16:creationId xmlns:a16="http://schemas.microsoft.com/office/drawing/2014/main" id="{0B4387B7-47F8-2CDB-A434-39E828D0F265}"/>
              </a:ext>
            </a:extLst>
          </p:cNvPr>
          <p:cNvSpPr txBox="1"/>
          <p:nvPr/>
        </p:nvSpPr>
        <p:spPr>
          <a:xfrm>
            <a:off x="6904854" y="1245390"/>
            <a:ext cx="4751295" cy="2960875"/>
          </a:xfrm>
          <a:prstGeom prst="rect">
            <a:avLst/>
          </a:prstGeom>
          <a:noFill/>
          <a:ln>
            <a:solidFill>
              <a:srgbClr val="005086"/>
            </a:solidFill>
          </a:ln>
        </p:spPr>
        <p:txBody>
          <a:bodyPr wrap="square">
            <a:spAutoFit/>
          </a:bodyPr>
          <a:lstStyle/>
          <a:p>
            <a:pPr algn="l">
              <a:lnSpc>
                <a:spcPct val="150000"/>
              </a:lnSpc>
            </a:pPr>
            <a:r>
              <a:rPr lang="en-GB" i="0" u="none" strike="noStrike" baseline="0" dirty="0">
                <a:solidFill>
                  <a:srgbClr val="002060"/>
                </a:solidFill>
              </a:rPr>
              <a:t>23 </a:t>
            </a:r>
            <a:r>
              <a:rPr lang="en-GB" dirty="0">
                <a:solidFill>
                  <a:srgbClr val="002060"/>
                </a:solidFill>
              </a:rPr>
              <a:t>September</a:t>
            </a:r>
            <a:r>
              <a:rPr lang="en-GB" i="0" u="none" strike="noStrike" baseline="0" dirty="0">
                <a:solidFill>
                  <a:srgbClr val="002060"/>
                </a:solidFill>
              </a:rPr>
              <a:t> 2025</a:t>
            </a:r>
          </a:p>
          <a:p>
            <a:pPr algn="l">
              <a:lnSpc>
                <a:spcPct val="150000"/>
              </a:lnSpc>
            </a:pPr>
            <a:endParaRPr lang="en-GB" dirty="0">
              <a:solidFill>
                <a:srgbClr val="002060"/>
              </a:solidFill>
            </a:endParaRPr>
          </a:p>
          <a:p>
            <a:pPr algn="l">
              <a:lnSpc>
                <a:spcPct val="150000"/>
              </a:lnSpc>
            </a:pPr>
            <a:r>
              <a:rPr lang="en-GB" dirty="0">
                <a:solidFill>
                  <a:srgbClr val="002060"/>
                </a:solidFill>
              </a:rPr>
              <a:t>23 September</a:t>
            </a:r>
            <a:r>
              <a:rPr lang="en-GB" i="0" u="none" strike="noStrike" baseline="0" dirty="0">
                <a:solidFill>
                  <a:srgbClr val="002060"/>
                </a:solidFill>
              </a:rPr>
              <a:t> 2025 – 10 October 2025</a:t>
            </a:r>
          </a:p>
          <a:p>
            <a:pPr algn="l">
              <a:lnSpc>
                <a:spcPct val="150000"/>
              </a:lnSpc>
            </a:pPr>
            <a:endParaRPr lang="en-GB" i="0" u="none" strike="noStrike" baseline="0" dirty="0">
              <a:solidFill>
                <a:srgbClr val="002060"/>
              </a:solidFill>
            </a:endParaRPr>
          </a:p>
          <a:p>
            <a:pPr algn="l">
              <a:lnSpc>
                <a:spcPct val="150000"/>
              </a:lnSpc>
            </a:pPr>
            <a:r>
              <a:rPr lang="en-GB" dirty="0">
                <a:solidFill>
                  <a:srgbClr val="002060"/>
                </a:solidFill>
              </a:rPr>
              <a:t>25 September 2025 – 14 October 2025</a:t>
            </a:r>
            <a:endParaRPr lang="en-GB" i="0" u="none" strike="noStrike" baseline="0" dirty="0">
              <a:solidFill>
                <a:schemeClr val="bg1"/>
              </a:solidFill>
            </a:endParaRPr>
          </a:p>
          <a:p>
            <a:pPr algn="l">
              <a:lnSpc>
                <a:spcPct val="150000"/>
              </a:lnSpc>
            </a:pPr>
            <a:endParaRPr lang="en-GB" i="0" u="none" strike="noStrike" baseline="0" dirty="0">
              <a:solidFill>
                <a:srgbClr val="002060"/>
              </a:solidFill>
            </a:endParaRPr>
          </a:p>
          <a:p>
            <a:pPr algn="l">
              <a:lnSpc>
                <a:spcPct val="150000"/>
              </a:lnSpc>
            </a:pPr>
            <a:r>
              <a:rPr lang="en-GB" dirty="0">
                <a:solidFill>
                  <a:srgbClr val="FF0000"/>
                </a:solidFill>
              </a:rPr>
              <a:t>24 October 2025 </a:t>
            </a:r>
            <a:r>
              <a:rPr lang="en-GB" i="0" u="none" strike="noStrike" baseline="0" dirty="0">
                <a:solidFill>
                  <a:srgbClr val="FF0000"/>
                </a:solidFill>
              </a:rPr>
              <a:t>@11h00</a:t>
            </a:r>
            <a:endParaRPr lang="en-ZA" dirty="0">
              <a:solidFill>
                <a:srgbClr val="FF0000"/>
              </a:solidFill>
            </a:endParaRPr>
          </a:p>
        </p:txBody>
      </p:sp>
      <p:sp>
        <p:nvSpPr>
          <p:cNvPr id="6" name="TextBox 5">
            <a:extLst>
              <a:ext uri="{FF2B5EF4-FFF2-40B4-BE49-F238E27FC236}">
                <a16:creationId xmlns:a16="http://schemas.microsoft.com/office/drawing/2014/main" id="{0EAAC41C-B589-1667-DAEC-4CD7F7776EBC}"/>
              </a:ext>
            </a:extLst>
          </p:cNvPr>
          <p:cNvSpPr txBox="1"/>
          <p:nvPr/>
        </p:nvSpPr>
        <p:spPr>
          <a:xfrm>
            <a:off x="1011573" y="5225516"/>
            <a:ext cx="7908139" cy="369332"/>
          </a:xfrm>
          <a:prstGeom prst="rect">
            <a:avLst/>
          </a:prstGeom>
          <a:noFill/>
        </p:spPr>
        <p:txBody>
          <a:bodyPr wrap="square">
            <a:spAutoFit/>
          </a:bodyPr>
          <a:lstStyle/>
          <a:p>
            <a:pPr algn="l"/>
            <a:r>
              <a:rPr lang="en-GB" sz="1800" b="0" i="0" u="none" strike="noStrike" baseline="0" dirty="0">
                <a:solidFill>
                  <a:srgbClr val="002060"/>
                </a:solidFill>
              </a:rPr>
              <a:t>Any enquiries must be referred, in writing via email: </a:t>
            </a:r>
            <a:r>
              <a:rPr lang="en-ZA" sz="1800" b="0" i="0" u="none" strike="noStrike" baseline="0" dirty="0">
                <a:solidFill>
                  <a:srgbClr val="FF0000"/>
                </a:solidFill>
                <a:hlinkClick r:id="rId2">
                  <a:extLst>
                    <a:ext uri="{A12FA001-AC4F-418D-AE19-62706E023703}">
                      <ahyp:hlinkClr xmlns:ahyp="http://schemas.microsoft.com/office/drawing/2018/hyperlinkcolor" val="tx"/>
                    </a:ext>
                  </a:extLst>
                </a:hlinkClick>
              </a:rPr>
              <a:t>tenderoffice@sars.gov.za</a:t>
            </a:r>
            <a:r>
              <a:rPr lang="en-ZA" sz="1800" b="0" i="0" u="none" strike="noStrike" baseline="0" dirty="0">
                <a:solidFill>
                  <a:srgbClr val="FF0000"/>
                </a:solidFill>
              </a:rPr>
              <a:t> </a:t>
            </a:r>
            <a:endParaRPr lang="en-ZA" dirty="0">
              <a:solidFill>
                <a:srgbClr val="FF0000"/>
              </a:solidFill>
            </a:endParaRPr>
          </a:p>
        </p:txBody>
      </p:sp>
      <p:cxnSp>
        <p:nvCxnSpPr>
          <p:cNvPr id="7" name="Straight Connector 6">
            <a:extLst>
              <a:ext uri="{FF2B5EF4-FFF2-40B4-BE49-F238E27FC236}">
                <a16:creationId xmlns:a16="http://schemas.microsoft.com/office/drawing/2014/main" id="{A0B02274-9A9B-D9CF-AC58-20D704DB9392}"/>
              </a:ext>
            </a:extLst>
          </p:cNvPr>
          <p:cNvCxnSpPr/>
          <p:nvPr/>
        </p:nvCxnSpPr>
        <p:spPr>
          <a:xfrm>
            <a:off x="1039905" y="5089586"/>
            <a:ext cx="7573993"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DAAF08F5-EF06-F768-D991-8493113E3EE3}"/>
              </a:ext>
            </a:extLst>
          </p:cNvPr>
          <p:cNvCxnSpPr/>
          <p:nvPr/>
        </p:nvCxnSpPr>
        <p:spPr>
          <a:xfrm>
            <a:off x="1039905" y="5871847"/>
            <a:ext cx="7573993" cy="0"/>
          </a:xfrm>
          <a:prstGeom prst="line">
            <a:avLst/>
          </a:prstGeom>
          <a:ln w="57150">
            <a:solidFill>
              <a:srgbClr val="00206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03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b8f4d4-a3ef-465d-9d5f-5d1a8a3245d5">
      <Terms xmlns="http://schemas.microsoft.com/office/infopath/2007/PartnerControls"/>
    </lcf76f155ced4ddcb4097134ff3c332f>
    <TaxCatchAll xmlns="885a3a58-86a2-47e7-b888-a2b77ff241f7" xsi:nil="true"/>
    <Date xmlns="4cb8f4d4-a3ef-465d-9d5f-5d1a8a3245d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F82E53A0B8F842B9B9B4A1A177D4BD" ma:contentTypeVersion="15" ma:contentTypeDescription="Create a new document." ma:contentTypeScope="" ma:versionID="59654ea9088149eead3994fb1e435195">
  <xsd:schema xmlns:xsd="http://www.w3.org/2001/XMLSchema" xmlns:xs="http://www.w3.org/2001/XMLSchema" xmlns:p="http://schemas.microsoft.com/office/2006/metadata/properties" xmlns:ns2="4cb8f4d4-a3ef-465d-9d5f-5d1a8a3245d5" xmlns:ns3="885a3a58-86a2-47e7-b888-a2b77ff241f7" targetNamespace="http://schemas.microsoft.com/office/2006/metadata/properties" ma:root="true" ma:fieldsID="3e01a5316c1ade9b51f24b63c5c3c29f" ns2:_="" ns3:_="">
    <xsd:import namespace="4cb8f4d4-a3ef-465d-9d5f-5d1a8a3245d5"/>
    <xsd:import namespace="885a3a58-86a2-47e7-b888-a2b77ff241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Dat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8f4d4-a3ef-465d-9d5f-5d1a8a324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1b9d4a3-9100-4727-89e9-055356ec2bda"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ate" ma:index="20" nillable="true" ma:displayName="Date" ma:format="DateTime" ma:internalName="Date">
      <xsd:simpleType>
        <xsd:restriction base="dms:DateTime"/>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a3a58-86a2-47e7-b888-a2b77ff241f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3d43038a-0862-434f-bbab-fb105328c7ad}" ma:internalName="TaxCatchAll" ma:showField="CatchAllData" ma:web="885a3a58-86a2-47e7-b888-a2b77ff241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A93D43-DF98-4795-8AF2-B2281FA36F12}">
  <ds:schemaRefs>
    <ds:schemaRef ds:uri="http://schemas.microsoft.com/sharepoint/v3/contenttype/forms"/>
  </ds:schemaRefs>
</ds:datastoreItem>
</file>

<file path=customXml/itemProps2.xml><?xml version="1.0" encoding="utf-8"?>
<ds:datastoreItem xmlns:ds="http://schemas.openxmlformats.org/officeDocument/2006/customXml" ds:itemID="{C8A0B707-1701-4E9D-BC49-11C6EFD5D986}">
  <ds:schemaRefs>
    <ds:schemaRef ds:uri="http://schemas.microsoft.com/office/infopath/2007/PartnerControls"/>
    <ds:schemaRef ds:uri="http://www.w3.org/XML/1998/namespace"/>
    <ds:schemaRef ds:uri="http://schemas.microsoft.com/office/2006/documentManagement/types"/>
    <ds:schemaRef ds:uri="http://purl.org/dc/dcmitype/"/>
    <ds:schemaRef ds:uri="http://purl.org/dc/elements/1.1/"/>
    <ds:schemaRef ds:uri="885a3a58-86a2-47e7-b888-a2b77ff241f7"/>
    <ds:schemaRef ds:uri="http://schemas.microsoft.com/office/2006/metadata/properties"/>
    <ds:schemaRef ds:uri="http://schemas.openxmlformats.org/package/2006/metadata/core-properties"/>
    <ds:schemaRef ds:uri="4cb8f4d4-a3ef-465d-9d5f-5d1a8a3245d5"/>
    <ds:schemaRef ds:uri="http://purl.org/dc/terms/"/>
  </ds:schemaRefs>
</ds:datastoreItem>
</file>

<file path=customXml/itemProps3.xml><?xml version="1.0" encoding="utf-8"?>
<ds:datastoreItem xmlns:ds="http://schemas.openxmlformats.org/officeDocument/2006/customXml" ds:itemID="{BDD59F19-BE61-4DBC-8D60-0C77F5BA05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8f4d4-a3ef-465d-9d5f-5d1a8a3245d5"/>
    <ds:schemaRef ds:uri="885a3a58-86a2-47e7-b888-a2b77ff241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5980</TotalTime>
  <Words>1680</Words>
  <Application>Microsoft Office PowerPoint</Application>
  <PresentationFormat>Widescreen</PresentationFormat>
  <Paragraphs>266</Paragraphs>
  <Slides>32</Slides>
  <Notes>11</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3</vt:i4>
      </vt:variant>
      <vt:variant>
        <vt:lpstr>Slide Titles</vt:lpstr>
      </vt:variant>
      <vt:variant>
        <vt:i4>32</vt:i4>
      </vt:variant>
    </vt:vector>
  </HeadingPairs>
  <TitlesOfParts>
    <vt:vector size="46" baseType="lpstr">
      <vt:lpstr>Aptos</vt:lpstr>
      <vt:lpstr>Aptos Display</vt:lpstr>
      <vt:lpstr>Arial</vt:lpstr>
      <vt:lpstr>Calibri</vt:lpstr>
      <vt:lpstr>Cambria Math</vt:lpstr>
      <vt:lpstr>Lato</vt:lpstr>
      <vt:lpstr>Lato Black</vt:lpstr>
      <vt:lpstr>Times New Roman</vt:lpstr>
      <vt:lpstr>Wingdings</vt:lpstr>
      <vt:lpstr>Office Theme</vt:lpstr>
      <vt:lpstr>1_Office Theme</vt:lpstr>
      <vt:lpstr>Acrobat Document</vt:lpstr>
      <vt:lpstr>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Keanu Diergraadt</dc:creator>
  <cp:lastModifiedBy>Mthokozisi Nkosi</cp:lastModifiedBy>
  <cp:revision>63</cp:revision>
  <dcterms:created xsi:type="dcterms:W3CDTF">2025-03-17T10:13:33Z</dcterms:created>
  <dcterms:modified xsi:type="dcterms:W3CDTF">2025-10-06T05:58:00Z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0x01010049F82E53A0B8F842B9B9B4A1A177D4BD</vt:lpwstr>
  </property>
  <property fmtid="{D5CDD505-2E9C-101B-9397-08002B2CF9AE}" pid="3" name="MediaServiceImageTags">
    <vt:lpwstr/>
  </property>
</Properties>
</file>