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7"/>
  </p:notesMasterIdLst>
  <p:sldIdLst>
    <p:sldId id="277" r:id="rId5"/>
    <p:sldId id="275" r:id="rId6"/>
    <p:sldId id="306" r:id="rId7"/>
    <p:sldId id="281" r:id="rId8"/>
    <p:sldId id="282" r:id="rId9"/>
    <p:sldId id="307" r:id="rId10"/>
    <p:sldId id="283" r:id="rId11"/>
    <p:sldId id="308" r:id="rId12"/>
    <p:sldId id="309" r:id="rId13"/>
    <p:sldId id="285" r:id="rId14"/>
    <p:sldId id="310" r:id="rId15"/>
    <p:sldId id="286" r:id="rId16"/>
    <p:sldId id="289" r:id="rId17"/>
    <p:sldId id="301" r:id="rId18"/>
    <p:sldId id="304" r:id="rId19"/>
    <p:sldId id="294" r:id="rId20"/>
    <p:sldId id="311" r:id="rId21"/>
    <p:sldId id="313" r:id="rId22"/>
    <p:sldId id="314" r:id="rId23"/>
    <p:sldId id="315" r:id="rId24"/>
    <p:sldId id="312" r:id="rId25"/>
    <p:sldId id="316" r:id="rId26"/>
    <p:sldId id="317" r:id="rId27"/>
    <p:sldId id="320" r:id="rId28"/>
    <p:sldId id="319" r:id="rId29"/>
    <p:sldId id="321" r:id="rId30"/>
    <p:sldId id="322" r:id="rId31"/>
    <p:sldId id="323" r:id="rId32"/>
    <p:sldId id="300" r:id="rId33"/>
    <p:sldId id="325" r:id="rId34"/>
    <p:sldId id="324" r:id="rId35"/>
    <p:sldId id="27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87"/>
    <a:srgbClr val="005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15"/>
    <p:restoredTop sz="91427"/>
  </p:normalViewPr>
  <p:slideViewPr>
    <p:cSldViewPr snapToGrid="0">
      <p:cViewPr varScale="1">
        <p:scale>
          <a:sx n="67" d="100"/>
          <a:sy n="67" d="100"/>
        </p:scale>
        <p:origin x="922" y="278"/>
      </p:cViewPr>
      <p:guideLst/>
    </p:cSldViewPr>
  </p:slideViewPr>
  <p:notesTextViewPr>
    <p:cViewPr>
      <p:scale>
        <a:sx n="20" d="100"/>
        <a:sy n="2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4C23BF3-205A-46C0-8BB0-54625F986B4B}" type="doc">
      <dgm:prSet loTypeId="urn:microsoft.com/office/officeart/2005/8/layout/hierarchy3#1" loCatId="list" qsTypeId="urn:microsoft.com/office/officeart/2005/8/quickstyle/simple1#1" qsCatId="simple" csTypeId="urn:microsoft.com/office/officeart/2005/8/colors/accent1_2#1" csCatId="accent1"/>
      <dgm:spPr/>
      <dgm:t>
        <a:bodyPr/>
        <a:lstStyle/>
        <a:p>
          <a:endParaRPr lang="en-ZA"/>
        </a:p>
      </dgm:t>
    </dgm:pt>
    <dgm:pt modelId="{24C6B623-CAC0-4AE7-9F9B-5A61DF354C3C}" type="pres">
      <dgm:prSet presAssocID="{A4C23BF3-205A-46C0-8BB0-54625F986B4B}" presName="diagram" presStyleCnt="0">
        <dgm:presLayoutVars>
          <dgm:chPref val="1"/>
          <dgm:dir/>
          <dgm:animOne val="branch"/>
          <dgm:animLvl val="lvl"/>
          <dgm:resizeHandles/>
        </dgm:presLayoutVars>
      </dgm:prSet>
      <dgm:spPr/>
    </dgm:pt>
  </dgm:ptLst>
  <dgm:cxnLst>
    <dgm:cxn modelId="{54D24725-A2D9-4DDB-BFF9-CA7FBC3AE4AA}" type="presOf" srcId="{A4C23BF3-205A-46C0-8BB0-54625F986B4B}" destId="{24C6B623-CAC0-4AE7-9F9B-5A61DF354C3C}" srcOrd="0" destOrd="0" presId="urn:microsoft.com/office/officeart/2005/8/layout/hierarchy3#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23BF3-205A-46C0-8BB0-54625F986B4B}" type="doc">
      <dgm:prSet loTypeId="urn:microsoft.com/office/officeart/2005/8/layout/hierarchy3#2" loCatId="list" qsTypeId="urn:microsoft.com/office/officeart/2005/8/quickstyle/simple1#2" qsCatId="simple" csTypeId="urn:microsoft.com/office/officeart/2005/8/colors/accent1_2#2" csCatId="accent1"/>
      <dgm:spPr/>
      <dgm:t>
        <a:bodyPr/>
        <a:lstStyle/>
        <a:p>
          <a:endParaRPr lang="en-ZA"/>
        </a:p>
      </dgm:t>
    </dgm:pt>
    <dgm:pt modelId="{24C6B623-CAC0-4AE7-9F9B-5A61DF354C3C}" type="pres">
      <dgm:prSet presAssocID="{A4C23BF3-205A-46C0-8BB0-54625F986B4B}" presName="diagram" presStyleCnt="0">
        <dgm:presLayoutVars>
          <dgm:chPref val="1"/>
          <dgm:dir/>
          <dgm:animOne val="branch"/>
          <dgm:animLvl val="lvl"/>
          <dgm:resizeHandles/>
        </dgm:presLayoutVars>
      </dgm:prSet>
      <dgm:spPr/>
    </dgm:pt>
  </dgm:ptLst>
  <dgm:cxnLst>
    <dgm:cxn modelId="{54D24725-A2D9-4DDB-BFF9-CA7FBC3AE4AA}" type="presOf" srcId="{A4C23BF3-205A-46C0-8BB0-54625F986B4B}" destId="{24C6B623-CAC0-4AE7-9F9B-5A61DF354C3C}" srcOrd="0" destOrd="0" presId="urn:microsoft.com/office/officeart/2005/8/layout/hierarchy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C23BF3-205A-46C0-8BB0-54625F986B4B}" type="doc">
      <dgm:prSet loTypeId="urn:microsoft.com/office/officeart/2005/8/layout/hierarchy3#3" loCatId="list" qsTypeId="urn:microsoft.com/office/officeart/2005/8/quickstyle/simple1#3" qsCatId="simple" csTypeId="urn:microsoft.com/office/officeart/2005/8/colors/accent1_2#3" csCatId="accent1"/>
      <dgm:spPr/>
      <dgm:t>
        <a:bodyPr/>
        <a:lstStyle/>
        <a:p>
          <a:endParaRPr lang="en-ZA"/>
        </a:p>
      </dgm:t>
    </dgm:pt>
    <dgm:pt modelId="{24C6B623-CAC0-4AE7-9F9B-5A61DF354C3C}" type="pres">
      <dgm:prSet presAssocID="{A4C23BF3-205A-46C0-8BB0-54625F986B4B}" presName="diagram" presStyleCnt="0">
        <dgm:presLayoutVars>
          <dgm:chPref val="1"/>
          <dgm:dir/>
          <dgm:animOne val="branch"/>
          <dgm:animLvl val="lvl"/>
          <dgm:resizeHandles/>
        </dgm:presLayoutVars>
      </dgm:prSet>
      <dgm:spPr/>
    </dgm:pt>
  </dgm:ptLst>
  <dgm:cxnLst>
    <dgm:cxn modelId="{54D24725-A2D9-4DDB-BFF9-CA7FBC3AE4AA}" type="presOf" srcId="{A4C23BF3-205A-46C0-8BB0-54625F986B4B}" destId="{24C6B623-CAC0-4AE7-9F9B-5A61DF354C3C}" srcOrd="0" destOrd="0" presId="urn:microsoft.com/office/officeart/2005/8/layout/hierarchy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2">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199FC-DDE1-8448-8404-82D54588F12A}"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AFCC6-DD9A-F844-B8A4-51601F98254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4AFCC6-DD9A-F844-B8A4-51601F98254A}"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4AFCC6-DD9A-F844-B8A4-51601F98254A}" type="slidenum">
              <a:rPr lang="en-US" smtClean="0"/>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4AFCC6-DD9A-F844-B8A4-51601F98254A}"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Option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40479" y="3236914"/>
            <a:ext cx="7669033" cy="712787"/>
          </a:xfrm>
        </p:spPr>
        <p:txBody>
          <a:bodyPr anchor="t">
            <a:normAutofit/>
          </a:bodyPr>
          <a:lstStyle>
            <a:lvl1pPr algn="l">
              <a:defRPr sz="3600" b="1" i="0">
                <a:solidFill>
                  <a:schemeClr val="bg1"/>
                </a:solidFill>
                <a:latin typeface="Lato" panose="020F0502020204030203" pitchFamily="34" charset="77"/>
              </a:defRPr>
            </a:lvl1pPr>
          </a:lstStyle>
          <a:p>
            <a:r>
              <a:rPr lang="en-GB" dirty="0"/>
              <a:t>Click to edit title style</a:t>
            </a:r>
            <a:endParaRPr lang="en-US" dirty="0"/>
          </a:p>
        </p:txBody>
      </p:sp>
      <p:sp>
        <p:nvSpPr>
          <p:cNvPr id="3" name="Subtitle 2"/>
          <p:cNvSpPr>
            <a:spLocks noGrp="1"/>
          </p:cNvSpPr>
          <p:nvPr>
            <p:ph type="subTitle" idx="1" hasCustomPrompt="1"/>
          </p:nvPr>
        </p:nvSpPr>
        <p:spPr>
          <a:xfrm>
            <a:off x="3840480" y="4247875"/>
            <a:ext cx="7669032" cy="365125"/>
          </a:xfrm>
        </p:spPr>
        <p:txBody>
          <a:bodyPr>
            <a:noAutofit/>
          </a:bodyPr>
          <a:lstStyle>
            <a:lvl1pPr marL="0" indent="0" algn="l">
              <a:buNone/>
              <a:defRPr sz="2000" b="1" i="0">
                <a:solidFill>
                  <a:schemeClr val="accent2">
                    <a:lumMod val="40000"/>
                    <a:lumOff val="60000"/>
                  </a:schemeClr>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pic>
        <p:nvPicPr>
          <p:cNvPr id="4" name="Google Shape;9;p2"/>
          <p:cNvPicPr preferRelativeResize="0"/>
          <p:nvPr userDrawn="1"/>
        </p:nvPicPr>
        <p:blipFill rotWithShape="1">
          <a:blip r:embed="rId3" cstate="print"/>
          <a:srcRect/>
          <a:stretch>
            <a:fillRect/>
          </a:stretch>
        </p:blipFill>
        <p:spPr>
          <a:xfrm>
            <a:off x="10405834" y="6128953"/>
            <a:ext cx="1428729" cy="413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itle and Content 5">
    <p:spTree>
      <p:nvGrpSpPr>
        <p:cNvPr id="1" name=""/>
        <p:cNvGrpSpPr/>
        <p:nvPr/>
      </p:nvGrpSpPr>
      <p:grpSpPr>
        <a:xfrm>
          <a:off x="0" y="0"/>
          <a:ext cx="0" cy="0"/>
          <a:chOff x="0" y="0"/>
          <a:chExt cx="0" cy="0"/>
        </a:xfrm>
      </p:grpSpPr>
      <p:pic>
        <p:nvPicPr>
          <p:cNvPr id="13" name="Content Placeholder 10" descr="A white and blue background&#10;&#10;AI-generated content may be incorrect."/>
          <p:cNvPicPr>
            <a:picLocks noChangeAspect="1"/>
          </p:cNvPicPr>
          <p:nvPr userDrawn="1"/>
        </p:nvPicPr>
        <p:blipFill>
          <a:blip r:embed="rId2" cstate="print">
            <a:alphaModFix amt="35000"/>
          </a:blip>
          <a:srcRect/>
          <a:stretch>
            <a:fillRect/>
          </a:stretch>
        </p:blipFill>
        <p:spPr>
          <a:xfrm>
            <a:off x="0" y="0"/>
            <a:ext cx="10284031" cy="6858000"/>
          </a:xfrm>
          <a:prstGeom prst="rect">
            <a:avLst/>
          </a:prstGeom>
        </p:spPr>
      </p:pic>
      <p:sp>
        <p:nvSpPr>
          <p:cNvPr id="2" name="Title 1"/>
          <p:cNvSpPr>
            <a:spLocks noGrp="1"/>
          </p:cNvSpPr>
          <p:nvPr>
            <p:ph type="title"/>
          </p:nvPr>
        </p:nvSpPr>
        <p:spPr>
          <a:xfrm>
            <a:off x="297630" y="275607"/>
            <a:ext cx="9048251" cy="548640"/>
          </a:xfrm>
        </p:spPr>
        <p:txBody>
          <a:bodyPr anchor="t">
            <a:normAutofit/>
          </a:bodyPr>
          <a:lstStyle>
            <a:lvl1pPr>
              <a:defRPr sz="2800" b="1" i="0">
                <a:solidFill>
                  <a:srgbClr val="005087"/>
                </a:solidFill>
                <a:latin typeface="Lato" panose="020F0502020204030203" pitchFamily="34" charset="77"/>
              </a:defRPr>
            </a:lvl1pPr>
          </a:lstStyle>
          <a:p>
            <a:r>
              <a:rPr lang="en-GB" dirty="0"/>
              <a:t>Click to edit Master title style</a:t>
            </a:r>
            <a:endParaRPr lang="en-US" dirty="0"/>
          </a:p>
        </p:txBody>
      </p:sp>
      <p:sp>
        <p:nvSpPr>
          <p:cNvPr id="3" name="Text Placeholder 2"/>
          <p:cNvSpPr>
            <a:spLocks noGrp="1"/>
          </p:cNvSpPr>
          <p:nvPr>
            <p:ph type="body" idx="1"/>
          </p:nvPr>
        </p:nvSpPr>
        <p:spPr>
          <a:xfrm>
            <a:off x="839788" y="1358537"/>
            <a:ext cx="5157787" cy="548640"/>
          </a:xfrm>
        </p:spPr>
        <p:txBody>
          <a:bodyPr anchor="t">
            <a:normAutofit/>
          </a:bodyPr>
          <a:lstStyle>
            <a:lvl1pPr marL="0" indent="0">
              <a:buNone/>
              <a:defRPr sz="2400" b="1">
                <a:latin typeface="Lato" panose="020F050202020403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051821"/>
            <a:ext cx="5157787" cy="3684588"/>
          </a:xfrm>
        </p:spPr>
        <p:txBody>
          <a:bodyPr>
            <a:normAutofit/>
          </a:bodyPr>
          <a:lstStyle>
            <a:lvl1pPr>
              <a:defRPr sz="2000">
                <a:latin typeface="Lato" panose="020F0502020204030203" pitchFamily="34" charset="77"/>
              </a:defRPr>
            </a:lvl1pPr>
            <a:lvl2pPr>
              <a:defRPr sz="1800">
                <a:latin typeface="Lato" panose="020F0502020204030203" pitchFamily="34" charset="77"/>
              </a:defRPr>
            </a:lvl2pPr>
            <a:lvl3pPr>
              <a:defRPr sz="1600">
                <a:latin typeface="Lato" panose="020F0502020204030203" pitchFamily="34" charset="77"/>
              </a:defRPr>
            </a:lvl3pPr>
            <a:lvl4pPr>
              <a:defRPr sz="1400">
                <a:latin typeface="Lato" panose="020F0502020204030203" pitchFamily="34" charset="77"/>
              </a:defRPr>
            </a:lvl4pPr>
            <a:lvl5pPr>
              <a:defRPr sz="1400">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358537"/>
            <a:ext cx="5183188" cy="548640"/>
          </a:xfrm>
        </p:spPr>
        <p:txBody>
          <a:bodyPr anchor="t">
            <a:normAutofit/>
          </a:bodyPr>
          <a:lstStyle>
            <a:lvl1pPr marL="0" indent="0">
              <a:buNone/>
              <a:defRPr sz="2400" b="1">
                <a:latin typeface="Lato" panose="020F050202020403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051821"/>
            <a:ext cx="5183188" cy="3684588"/>
          </a:xfrm>
        </p:spPr>
        <p:txBody>
          <a:bodyPr>
            <a:normAutofit/>
          </a:bodyPr>
          <a:lstStyle>
            <a:lvl1pPr>
              <a:defRPr sz="2000">
                <a:latin typeface="Lato" panose="020F0502020204030203" pitchFamily="34" charset="77"/>
              </a:defRPr>
            </a:lvl1pPr>
            <a:lvl2pPr>
              <a:defRPr sz="1800">
                <a:latin typeface="Lato" panose="020F0502020204030203" pitchFamily="34" charset="77"/>
              </a:defRPr>
            </a:lvl2pPr>
            <a:lvl3pPr>
              <a:defRPr sz="1600">
                <a:latin typeface="Lato" panose="020F0502020204030203" pitchFamily="34" charset="77"/>
              </a:defRPr>
            </a:lvl3pPr>
            <a:lvl4pPr>
              <a:defRPr sz="1400">
                <a:latin typeface="Lato" panose="020F0502020204030203" pitchFamily="34" charset="77"/>
              </a:defRPr>
            </a:lvl4pPr>
            <a:lvl5pPr>
              <a:defRPr sz="1400">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p:cNvPicPr>
            <a:picLocks noChangeAspect="1"/>
          </p:cNvPicPr>
          <p:nvPr userDrawn="1"/>
        </p:nvPicPr>
        <p:blipFill>
          <a:blip r:embed="rId3"/>
          <a:stretch>
            <a:fillRect/>
          </a:stretch>
        </p:blipFill>
        <p:spPr>
          <a:xfrm>
            <a:off x="353060" y="798022"/>
            <a:ext cx="787400" cy="38100"/>
          </a:xfrm>
          <a:prstGeom prst="rect">
            <a:avLst/>
          </a:prstGeom>
        </p:spPr>
      </p:pic>
      <p:pic>
        <p:nvPicPr>
          <p:cNvPr id="12" name="Google Shape;21;p3"/>
          <p:cNvPicPr preferRelativeResize="0"/>
          <p:nvPr userDrawn="1"/>
        </p:nvPicPr>
        <p:blipFill rotWithShape="1">
          <a:blip r:embed="rId4" cstate="print"/>
          <a:srcRect/>
          <a:stretch>
            <a:fillRect/>
          </a:stretch>
        </p:blipFill>
        <p:spPr>
          <a:xfrm>
            <a:off x="10397235" y="6126210"/>
            <a:ext cx="1449022" cy="41962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itle and Content 6">
    <p:spTree>
      <p:nvGrpSpPr>
        <p:cNvPr id="1" name=""/>
        <p:cNvGrpSpPr/>
        <p:nvPr/>
      </p:nvGrpSpPr>
      <p:grpSpPr>
        <a:xfrm>
          <a:off x="0" y="0"/>
          <a:ext cx="0" cy="0"/>
          <a:chOff x="0" y="0"/>
          <a:chExt cx="0" cy="0"/>
        </a:xfrm>
      </p:grpSpPr>
      <p:pic>
        <p:nvPicPr>
          <p:cNvPr id="7" name="Picture 6" descr="A blue square with white lines&#10;&#10;AI-generated content may be incorrect."/>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297630" y="275607"/>
            <a:ext cx="9048251" cy="548640"/>
          </a:xfrm>
        </p:spPr>
        <p:txBody>
          <a:bodyPr anchor="t">
            <a:normAutofit/>
          </a:bodyPr>
          <a:lstStyle>
            <a:lvl1pPr>
              <a:defRPr sz="2800" b="1" i="0">
                <a:solidFill>
                  <a:schemeClr val="bg1"/>
                </a:solidFill>
                <a:latin typeface="Lato" panose="020F0502020204030203" pitchFamily="34" charset="77"/>
              </a:defRPr>
            </a:lvl1pPr>
          </a:lstStyle>
          <a:p>
            <a:r>
              <a:rPr lang="en-GB" dirty="0"/>
              <a:t>Click to edit Master title style</a:t>
            </a:r>
            <a:endParaRPr lang="en-US" dirty="0"/>
          </a:p>
        </p:txBody>
      </p:sp>
      <p:sp>
        <p:nvSpPr>
          <p:cNvPr id="3" name="Text Placeholder 2"/>
          <p:cNvSpPr>
            <a:spLocks noGrp="1"/>
          </p:cNvSpPr>
          <p:nvPr>
            <p:ph type="body" idx="1"/>
          </p:nvPr>
        </p:nvSpPr>
        <p:spPr>
          <a:xfrm>
            <a:off x="839788" y="1358537"/>
            <a:ext cx="5157787" cy="548640"/>
          </a:xfrm>
        </p:spPr>
        <p:txBody>
          <a:bodyPr anchor="t">
            <a:normAutofit/>
          </a:bodyPr>
          <a:lstStyle>
            <a:lvl1pPr marL="0" indent="0">
              <a:buNone/>
              <a:defRPr sz="2400" b="1">
                <a:solidFill>
                  <a:schemeClr val="bg1"/>
                </a:solidFill>
                <a:latin typeface="Lato" panose="020F050202020403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051821"/>
            <a:ext cx="5157787" cy="3684588"/>
          </a:xfrm>
        </p:spPr>
        <p:txBody>
          <a:bodyPr>
            <a:normAutofit/>
          </a:bodyPr>
          <a:lstStyle>
            <a:lvl1pPr>
              <a:defRPr sz="2000">
                <a:solidFill>
                  <a:schemeClr val="bg1"/>
                </a:solidFill>
                <a:latin typeface="Lato" panose="020F0502020204030203" pitchFamily="34" charset="77"/>
              </a:defRPr>
            </a:lvl1pPr>
            <a:lvl2pPr>
              <a:defRPr sz="1800">
                <a:solidFill>
                  <a:schemeClr val="bg1"/>
                </a:solidFill>
                <a:latin typeface="Lato" panose="020F0502020204030203" pitchFamily="34" charset="77"/>
              </a:defRPr>
            </a:lvl2pPr>
            <a:lvl3pPr>
              <a:defRPr sz="1600">
                <a:solidFill>
                  <a:schemeClr val="bg1"/>
                </a:solidFill>
                <a:latin typeface="Lato" panose="020F0502020204030203" pitchFamily="34" charset="77"/>
              </a:defRPr>
            </a:lvl3pPr>
            <a:lvl4pPr>
              <a:defRPr sz="1400">
                <a:solidFill>
                  <a:schemeClr val="bg1"/>
                </a:solidFill>
                <a:latin typeface="Lato" panose="020F0502020204030203" pitchFamily="34" charset="77"/>
              </a:defRPr>
            </a:lvl4pPr>
            <a:lvl5pPr>
              <a:defRPr sz="1400">
                <a:solidFill>
                  <a:schemeClr val="bg1"/>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358537"/>
            <a:ext cx="5183188" cy="548640"/>
          </a:xfrm>
        </p:spPr>
        <p:txBody>
          <a:bodyPr anchor="t">
            <a:normAutofit/>
          </a:bodyPr>
          <a:lstStyle>
            <a:lvl1pPr marL="0" indent="0">
              <a:buNone/>
              <a:defRPr sz="2400" b="1">
                <a:solidFill>
                  <a:schemeClr val="bg1"/>
                </a:solidFill>
                <a:latin typeface="Lato" panose="020F050202020403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051821"/>
            <a:ext cx="5183188" cy="3684588"/>
          </a:xfrm>
        </p:spPr>
        <p:txBody>
          <a:bodyPr>
            <a:normAutofit/>
          </a:bodyPr>
          <a:lstStyle>
            <a:lvl1pPr>
              <a:defRPr sz="2000">
                <a:solidFill>
                  <a:schemeClr val="bg1"/>
                </a:solidFill>
                <a:latin typeface="Lato" panose="020F0502020204030203" pitchFamily="34" charset="77"/>
              </a:defRPr>
            </a:lvl1pPr>
            <a:lvl2pPr>
              <a:defRPr sz="1800">
                <a:solidFill>
                  <a:schemeClr val="bg1"/>
                </a:solidFill>
                <a:latin typeface="Lato" panose="020F0502020204030203" pitchFamily="34" charset="77"/>
              </a:defRPr>
            </a:lvl2pPr>
            <a:lvl3pPr>
              <a:defRPr sz="1600">
                <a:solidFill>
                  <a:schemeClr val="bg1"/>
                </a:solidFill>
                <a:latin typeface="Lato" panose="020F0502020204030203" pitchFamily="34" charset="77"/>
              </a:defRPr>
            </a:lvl3pPr>
            <a:lvl4pPr>
              <a:defRPr sz="1400">
                <a:solidFill>
                  <a:schemeClr val="bg1"/>
                </a:solidFill>
                <a:latin typeface="Lato" panose="020F0502020204030203" pitchFamily="34" charset="77"/>
              </a:defRPr>
            </a:lvl4pPr>
            <a:lvl5pPr>
              <a:defRPr sz="1400">
                <a:solidFill>
                  <a:schemeClr val="bg1"/>
                </a:solidFill>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Google Shape;21;p3"/>
          <p:cNvPicPr preferRelativeResize="0"/>
          <p:nvPr userDrawn="1"/>
        </p:nvPicPr>
        <p:blipFill rotWithShape="1">
          <a:blip r:embed="rId3" cstate="print"/>
          <a:srcRect/>
          <a:stretch>
            <a:fillRect/>
          </a:stretch>
        </p:blipFill>
        <p:spPr>
          <a:xfrm>
            <a:off x="10397235" y="6126210"/>
            <a:ext cx="1449022" cy="419626"/>
          </a:xfrm>
          <a:prstGeom prst="rect">
            <a:avLst/>
          </a:prstGeom>
          <a:noFill/>
          <a:ln>
            <a:noFill/>
          </a:ln>
        </p:spPr>
      </p:pic>
      <p:pic>
        <p:nvPicPr>
          <p:cNvPr id="8" name="Picture 7"/>
          <p:cNvPicPr>
            <a:picLocks noChangeAspect="1"/>
          </p:cNvPicPr>
          <p:nvPr userDrawn="1"/>
        </p:nvPicPr>
        <p:blipFill>
          <a:blip r:embed="rId4"/>
          <a:stretch>
            <a:fillRect/>
          </a:stretch>
        </p:blipFill>
        <p:spPr>
          <a:xfrm>
            <a:off x="353060" y="777240"/>
            <a:ext cx="787400" cy="381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rcRect/>
          <a:stretch>
            <a:fillRect/>
          </a:stretch>
        </p:blipFill>
        <p:spPr>
          <a:xfrm>
            <a:off x="0" y="6033"/>
            <a:ext cx="12192000" cy="6858000"/>
          </a:xfrm>
          <a:prstGeom prst="rect">
            <a:avLst/>
          </a:prstGeom>
        </p:spPr>
      </p:pic>
      <p:sp>
        <p:nvSpPr>
          <p:cNvPr id="2" name="Title 1"/>
          <p:cNvSpPr>
            <a:spLocks noGrp="1"/>
          </p:cNvSpPr>
          <p:nvPr>
            <p:ph type="title" hasCustomPrompt="1"/>
          </p:nvPr>
        </p:nvSpPr>
        <p:spPr>
          <a:xfrm>
            <a:off x="3662083" y="3429000"/>
            <a:ext cx="7162800" cy="935356"/>
          </a:xfrm>
        </p:spPr>
        <p:txBody>
          <a:bodyPr anchor="t">
            <a:normAutofit/>
          </a:bodyPr>
          <a:lstStyle>
            <a:lvl1pPr>
              <a:defRPr sz="4000" b="1" i="0">
                <a:solidFill>
                  <a:schemeClr val="bg1"/>
                </a:solidFill>
                <a:latin typeface="Lato" panose="020F0502020204030203" pitchFamily="34" charset="77"/>
              </a:defRPr>
            </a:lvl1pPr>
          </a:lstStyle>
          <a:p>
            <a:r>
              <a:rPr lang="en-GB" dirty="0"/>
              <a:t>Click to edit title</a:t>
            </a:r>
            <a:endParaRPr lang="en-US" dirty="0"/>
          </a:p>
        </p:txBody>
      </p:sp>
      <p:pic>
        <p:nvPicPr>
          <p:cNvPr id="3" name="Google Shape;9;p2"/>
          <p:cNvPicPr preferRelativeResize="0"/>
          <p:nvPr userDrawn="1"/>
        </p:nvPicPr>
        <p:blipFill rotWithShape="1">
          <a:blip r:embed="rId3" cstate="print"/>
          <a:srcRect/>
          <a:stretch>
            <a:fillRect/>
          </a:stretch>
        </p:blipFill>
        <p:spPr>
          <a:xfrm>
            <a:off x="10405834" y="6128953"/>
            <a:ext cx="1428729" cy="413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rcRect/>
          <a:stretch>
            <a:fillRect/>
          </a:stretch>
        </p:blipFill>
        <p:spPr>
          <a:xfrm>
            <a:off x="0" y="6033"/>
            <a:ext cx="12192000" cy="6858000"/>
          </a:xfrm>
          <a:prstGeom prst="rect">
            <a:avLst/>
          </a:prstGeom>
        </p:spPr>
      </p:pic>
      <p:sp>
        <p:nvSpPr>
          <p:cNvPr id="2" name="Title 1"/>
          <p:cNvSpPr>
            <a:spLocks noGrp="1"/>
          </p:cNvSpPr>
          <p:nvPr>
            <p:ph type="title" hasCustomPrompt="1"/>
          </p:nvPr>
        </p:nvSpPr>
        <p:spPr>
          <a:xfrm>
            <a:off x="3662083" y="3429000"/>
            <a:ext cx="7162800" cy="935356"/>
          </a:xfrm>
        </p:spPr>
        <p:txBody>
          <a:bodyPr anchor="t">
            <a:normAutofit/>
          </a:bodyPr>
          <a:lstStyle>
            <a:lvl1pPr>
              <a:defRPr sz="4000" b="1" i="0">
                <a:solidFill>
                  <a:schemeClr val="bg1"/>
                </a:solidFill>
                <a:latin typeface="Lato" panose="020F0502020204030203" pitchFamily="34" charset="77"/>
              </a:defRPr>
            </a:lvl1pPr>
          </a:lstStyle>
          <a:p>
            <a:r>
              <a:rPr lang="en-GB" dirty="0"/>
              <a:t>Click to edit title</a:t>
            </a:r>
            <a:endParaRPr lang="en-US" dirty="0"/>
          </a:p>
        </p:txBody>
      </p:sp>
      <p:pic>
        <p:nvPicPr>
          <p:cNvPr id="3" name="Google Shape;9;p2"/>
          <p:cNvPicPr preferRelativeResize="0"/>
          <p:nvPr userDrawn="1"/>
        </p:nvPicPr>
        <p:blipFill rotWithShape="1">
          <a:blip r:embed="rId3" cstate="print"/>
          <a:srcRect/>
          <a:stretch>
            <a:fillRect/>
          </a:stretch>
        </p:blipFill>
        <p:spPr>
          <a:xfrm>
            <a:off x="10405834" y="6128953"/>
            <a:ext cx="1428729" cy="4137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rcRect/>
          <a:stretch>
            <a:fillRect/>
          </a:stretch>
        </p:blipFill>
        <p:spPr>
          <a:xfrm>
            <a:off x="0" y="6033"/>
            <a:ext cx="12192000" cy="6858000"/>
          </a:xfrm>
          <a:prstGeom prst="rect">
            <a:avLst/>
          </a:prstGeom>
        </p:spPr>
      </p:pic>
      <p:sp>
        <p:nvSpPr>
          <p:cNvPr id="2" name="Title 1"/>
          <p:cNvSpPr>
            <a:spLocks noGrp="1"/>
          </p:cNvSpPr>
          <p:nvPr>
            <p:ph type="title" hasCustomPrompt="1"/>
          </p:nvPr>
        </p:nvSpPr>
        <p:spPr>
          <a:xfrm>
            <a:off x="3662083" y="3429000"/>
            <a:ext cx="7162800" cy="935356"/>
          </a:xfrm>
        </p:spPr>
        <p:txBody>
          <a:bodyPr anchor="t">
            <a:normAutofit/>
          </a:bodyPr>
          <a:lstStyle>
            <a:lvl1pPr>
              <a:defRPr sz="4000" b="1" i="0">
                <a:solidFill>
                  <a:schemeClr val="bg1"/>
                </a:solidFill>
                <a:latin typeface="Lato" panose="020F0502020204030203" pitchFamily="34" charset="77"/>
              </a:defRPr>
            </a:lvl1pPr>
          </a:lstStyle>
          <a:p>
            <a:r>
              <a:rPr lang="en-GB" dirty="0"/>
              <a:t>Click to edit title</a:t>
            </a:r>
            <a:endParaRPr lang="en-US" dirty="0"/>
          </a:p>
        </p:txBody>
      </p:sp>
      <p:pic>
        <p:nvPicPr>
          <p:cNvPr id="3" name="Google Shape;9;p2"/>
          <p:cNvPicPr preferRelativeResize="0"/>
          <p:nvPr userDrawn="1"/>
        </p:nvPicPr>
        <p:blipFill rotWithShape="1">
          <a:blip r:embed="rId3" cstate="print"/>
          <a:srcRect/>
          <a:stretch>
            <a:fillRect/>
          </a:stretch>
        </p:blipFill>
        <p:spPr>
          <a:xfrm>
            <a:off x="10405834" y="6128953"/>
            <a:ext cx="1428729" cy="4137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rcRect/>
          <a:stretch>
            <a:fillRect/>
          </a:stretch>
        </p:blipFill>
        <p:spPr>
          <a:xfrm>
            <a:off x="0" y="6033"/>
            <a:ext cx="12192000" cy="6858000"/>
          </a:xfrm>
          <a:prstGeom prst="rect">
            <a:avLst/>
          </a:prstGeom>
        </p:spPr>
      </p:pic>
      <p:sp>
        <p:nvSpPr>
          <p:cNvPr id="2" name="Title 1"/>
          <p:cNvSpPr>
            <a:spLocks noGrp="1"/>
          </p:cNvSpPr>
          <p:nvPr>
            <p:ph type="title" hasCustomPrompt="1"/>
          </p:nvPr>
        </p:nvSpPr>
        <p:spPr>
          <a:xfrm>
            <a:off x="3662083" y="3429000"/>
            <a:ext cx="7162800" cy="935356"/>
          </a:xfrm>
        </p:spPr>
        <p:txBody>
          <a:bodyPr anchor="t">
            <a:normAutofit/>
          </a:bodyPr>
          <a:lstStyle>
            <a:lvl1pPr>
              <a:defRPr sz="4000" b="1" i="0">
                <a:solidFill>
                  <a:schemeClr val="bg1"/>
                </a:solidFill>
                <a:latin typeface="Lato" panose="020F0502020204030203" pitchFamily="34" charset="77"/>
              </a:defRPr>
            </a:lvl1pPr>
          </a:lstStyle>
          <a:p>
            <a:r>
              <a:rPr lang="en-GB" dirty="0"/>
              <a:t>Click to edit title</a:t>
            </a:r>
            <a:endParaRPr lang="en-US" dirty="0"/>
          </a:p>
        </p:txBody>
      </p:sp>
      <p:pic>
        <p:nvPicPr>
          <p:cNvPr id="3" name="Google Shape;9;p2"/>
          <p:cNvPicPr preferRelativeResize="0"/>
          <p:nvPr userDrawn="1"/>
        </p:nvPicPr>
        <p:blipFill rotWithShape="1">
          <a:blip r:embed="rId3" cstate="print"/>
          <a:srcRect/>
          <a:stretch>
            <a:fillRect/>
          </a:stretch>
        </p:blipFill>
        <p:spPr>
          <a:xfrm>
            <a:off x="10405834" y="6128953"/>
            <a:ext cx="1428729" cy="4137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blue square with white lines&#10;&#10;AI-generated content may be incorrect."/>
          <p:cNvPicPr>
            <a:picLocks noChangeAspect="1"/>
          </p:cNvPicPr>
          <p:nvPr userDrawn="1"/>
        </p:nvPicPr>
        <p:blipFill>
          <a:blip r:embed="rId2"/>
          <a:stretch>
            <a:fillRect/>
          </a:stretch>
        </p:blipFill>
        <p:spPr>
          <a:xfrm>
            <a:off x="0" y="0"/>
            <a:ext cx="12192000" cy="6858000"/>
          </a:xfrm>
          <a:prstGeom prst="rect">
            <a:avLst/>
          </a:prstGeom>
        </p:spPr>
      </p:pic>
      <p:sp>
        <p:nvSpPr>
          <p:cNvPr id="4" name="Google Shape;42;p5"/>
          <p:cNvSpPr txBox="1"/>
          <p:nvPr userDrawn="1"/>
        </p:nvSpPr>
        <p:spPr>
          <a:xfrm>
            <a:off x="926853" y="760846"/>
            <a:ext cx="2592871" cy="4955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chemeClr val="bg1"/>
                </a:solidFill>
                <a:latin typeface="Arial" panose="020B0604020202020204"/>
                <a:ea typeface="Arial" panose="020B0604020202020204"/>
                <a:cs typeface="Arial" panose="020B0604020202020204"/>
                <a:sym typeface="Arial" panose="020B0604020202020204"/>
              </a:rPr>
              <a:t>Thank you</a:t>
            </a:r>
            <a:endParaRPr dirty="0">
              <a:solidFill>
                <a:schemeClr val="bg1"/>
              </a:solidFill>
            </a:endParaRPr>
          </a:p>
          <a:p>
            <a:pPr marL="0" marR="0" lvl="0" indent="0" algn="l" rtl="0">
              <a:spcBef>
                <a:spcPts val="1200"/>
              </a:spcBef>
              <a:spcAft>
                <a:spcPts val="0"/>
              </a:spcAft>
              <a:buNone/>
            </a:pPr>
            <a:r>
              <a:rPr lang="en-US" sz="2600" b="0" i="0" u="none" strike="noStrike" cap="none" dirty="0">
                <a:solidFill>
                  <a:schemeClr val="bg1"/>
                </a:solidFill>
                <a:latin typeface="Arial" panose="020B0604020202020204"/>
                <a:ea typeface="Arial" panose="020B0604020202020204"/>
                <a:cs typeface="Arial" panose="020B0604020202020204"/>
                <a:sym typeface="Arial" panose="020B0604020202020204"/>
              </a:rPr>
              <a:t>Siyabulela</a:t>
            </a:r>
            <a:endParaRPr dirty="0">
              <a:solidFill>
                <a:schemeClr val="bg1"/>
              </a:solidFill>
            </a:endParaRPr>
          </a:p>
          <a:p>
            <a:pPr marL="0" marR="0" lvl="0" indent="0" algn="l" defTabSz="914400" rtl="0" eaLnBrk="1" fontAlgn="auto" latinLnBrk="0" hangingPunct="1">
              <a:lnSpc>
                <a:spcPct val="100000"/>
              </a:lnSpc>
              <a:spcBef>
                <a:spcPts val="1200"/>
              </a:spcBef>
              <a:spcAft>
                <a:spcPts val="0"/>
              </a:spcAft>
              <a:buClrTx/>
              <a:buSzTx/>
              <a:buFontTx/>
              <a:buNone/>
              <a:defRPr/>
            </a:pPr>
            <a:r>
              <a:rPr lang="en-US" sz="2600" b="0" i="0" u="none" strike="noStrike" cap="none" dirty="0">
                <a:solidFill>
                  <a:schemeClr val="bg1"/>
                </a:solidFill>
                <a:latin typeface="Arial" panose="020B0604020202020204"/>
                <a:ea typeface="Arial" panose="020B0604020202020204"/>
                <a:cs typeface="Arial" panose="020B0604020202020204"/>
                <a:sym typeface="Arial" panose="020B0604020202020204"/>
              </a:rPr>
              <a:t>Siyabonga</a:t>
            </a:r>
          </a:p>
          <a:p>
            <a:pPr marL="0" marR="0" lvl="0" indent="0" algn="l" defTabSz="914400" rtl="0" eaLnBrk="1" fontAlgn="auto" latinLnBrk="0" hangingPunct="1">
              <a:lnSpc>
                <a:spcPct val="100000"/>
              </a:lnSpc>
              <a:spcBef>
                <a:spcPts val="1200"/>
              </a:spcBef>
              <a:spcAft>
                <a:spcPts val="0"/>
              </a:spcAft>
              <a:buClrTx/>
              <a:buSzTx/>
              <a:buFontTx/>
              <a:buNone/>
              <a:defRPr/>
            </a:pPr>
            <a:r>
              <a:rPr lang="en-ZA" sz="2800" b="0" i="0" dirty="0" err="1">
                <a:solidFill>
                  <a:schemeClr val="bg1"/>
                </a:solidFill>
                <a:effectLst/>
                <a:latin typeface="Arial" panose="020B0604020202020204" pitchFamily="34" charset="0"/>
              </a:rPr>
              <a:t>Siyathokoza</a:t>
            </a:r>
            <a:endParaRPr lang="en-US" sz="2600" b="0" i="0" u="none" strike="noStrike" cap="none" dirty="0">
              <a:solidFill>
                <a:schemeClr val="bg1"/>
              </a:solidFill>
              <a:latin typeface="Arial" panose="020B0604020202020204"/>
              <a:ea typeface="Arial" panose="020B0604020202020204"/>
              <a:cs typeface="Arial" panose="020B0604020202020204"/>
              <a:sym typeface="Arial" panose="020B0604020202020204"/>
            </a:endParaRPr>
          </a:p>
          <a:p>
            <a:pPr marL="0" marR="0" lvl="0" indent="0" algn="l" rtl="0">
              <a:spcBef>
                <a:spcPts val="1200"/>
              </a:spcBef>
              <a:spcAft>
                <a:spcPts val="0"/>
              </a:spcAft>
              <a:buNone/>
            </a:pPr>
            <a:r>
              <a:rPr lang="en-US" sz="2600" b="0" i="0" u="none" strike="noStrike" cap="none" dirty="0" err="1">
                <a:solidFill>
                  <a:schemeClr val="bg1"/>
                </a:solidFill>
                <a:latin typeface="Arial" panose="020B0604020202020204"/>
                <a:ea typeface="Arial" panose="020B0604020202020204"/>
                <a:cs typeface="Arial" panose="020B0604020202020204"/>
                <a:sym typeface="Arial" panose="020B0604020202020204"/>
              </a:rPr>
              <a:t>Dankie</a:t>
            </a:r>
            <a:endParaRPr sz="2600" b="0" i="0" u="none" strike="noStrike" cap="none" dirty="0">
              <a:solidFill>
                <a:schemeClr val="bg1"/>
              </a:solidFill>
              <a:latin typeface="Arial" panose="020B0604020202020204"/>
              <a:ea typeface="Arial" panose="020B0604020202020204"/>
              <a:cs typeface="Arial" panose="020B0604020202020204"/>
              <a:sym typeface="Arial" panose="020B0604020202020204"/>
            </a:endParaRPr>
          </a:p>
          <a:p>
            <a:pPr marL="0" marR="0" lvl="0" indent="0" algn="l" rtl="0">
              <a:spcBef>
                <a:spcPts val="1200"/>
              </a:spcBef>
              <a:spcAft>
                <a:spcPts val="0"/>
              </a:spcAft>
              <a:buNone/>
            </a:pPr>
            <a:r>
              <a:rPr lang="en-US" sz="2600" b="0" i="0" u="none" strike="noStrike" cap="none" dirty="0">
                <a:solidFill>
                  <a:schemeClr val="bg1"/>
                </a:solidFill>
                <a:latin typeface="Arial" panose="020B0604020202020204"/>
                <a:ea typeface="Arial" panose="020B0604020202020204"/>
                <a:cs typeface="Arial" panose="020B0604020202020204"/>
                <a:sym typeface="Arial" panose="020B0604020202020204"/>
              </a:rPr>
              <a:t>Re a </a:t>
            </a:r>
            <a:r>
              <a:rPr lang="en-US" sz="2600" b="0" i="0" u="none" strike="noStrike" cap="none" dirty="0" err="1">
                <a:solidFill>
                  <a:schemeClr val="bg1"/>
                </a:solidFill>
                <a:latin typeface="Arial" panose="020B0604020202020204"/>
                <a:ea typeface="Arial" panose="020B0604020202020204"/>
                <a:cs typeface="Arial" panose="020B0604020202020204"/>
                <a:sym typeface="Arial" panose="020B0604020202020204"/>
              </a:rPr>
              <a:t>leboga</a:t>
            </a:r>
            <a:endParaRPr sz="2600" b="0" i="0" u="none" strike="noStrike" cap="none" dirty="0">
              <a:solidFill>
                <a:schemeClr val="bg1"/>
              </a:solidFill>
              <a:latin typeface="Arial" panose="020B0604020202020204"/>
              <a:ea typeface="Arial" panose="020B0604020202020204"/>
              <a:cs typeface="Arial" panose="020B0604020202020204"/>
              <a:sym typeface="Arial" panose="020B0604020202020204"/>
            </a:endParaRPr>
          </a:p>
          <a:p>
            <a:pPr marL="0" marR="0" lvl="0" indent="0" algn="l" rtl="0">
              <a:spcBef>
                <a:spcPts val="1200"/>
              </a:spcBef>
              <a:spcAft>
                <a:spcPts val="0"/>
              </a:spcAft>
              <a:buNone/>
            </a:pPr>
            <a:r>
              <a:rPr lang="en-US" sz="2600" b="0" i="0" u="none" strike="noStrike" cap="none" dirty="0">
                <a:solidFill>
                  <a:schemeClr val="bg1"/>
                </a:solidFill>
                <a:latin typeface="Arial" panose="020B0604020202020204"/>
                <a:ea typeface="Arial" panose="020B0604020202020204"/>
                <a:cs typeface="Arial" panose="020B0604020202020204"/>
                <a:sym typeface="Arial" panose="020B0604020202020204"/>
              </a:rPr>
              <a:t>Re a </a:t>
            </a:r>
            <a:r>
              <a:rPr lang="en-US" sz="2600" b="0" i="0" u="none" strike="noStrike" cap="none" dirty="0" err="1">
                <a:solidFill>
                  <a:schemeClr val="bg1"/>
                </a:solidFill>
                <a:latin typeface="Arial" panose="020B0604020202020204"/>
                <a:ea typeface="Arial" panose="020B0604020202020204"/>
                <a:cs typeface="Arial" panose="020B0604020202020204"/>
                <a:sym typeface="Arial" panose="020B0604020202020204"/>
              </a:rPr>
              <a:t>leboha</a:t>
            </a:r>
            <a:endParaRPr sz="2600" b="0" i="0" u="none" strike="noStrike" cap="none" dirty="0">
              <a:solidFill>
                <a:schemeClr val="bg1"/>
              </a:solidFill>
              <a:latin typeface="Arial" panose="020B0604020202020204"/>
              <a:ea typeface="Arial" panose="020B0604020202020204"/>
              <a:cs typeface="Arial" panose="020B0604020202020204"/>
              <a:sym typeface="Arial" panose="020B0604020202020204"/>
            </a:endParaRPr>
          </a:p>
          <a:p>
            <a:pPr marL="0" marR="0" lvl="0" indent="0" algn="l" rtl="0">
              <a:spcBef>
                <a:spcPts val="1200"/>
              </a:spcBef>
              <a:spcAft>
                <a:spcPts val="0"/>
              </a:spcAft>
              <a:buNone/>
            </a:pPr>
            <a:r>
              <a:rPr lang="en-US" sz="2600" b="0" i="0" u="none" strike="noStrike" cap="none" dirty="0">
                <a:solidFill>
                  <a:schemeClr val="bg1"/>
                </a:solidFill>
                <a:latin typeface="Arial" panose="020B0604020202020204"/>
                <a:ea typeface="Arial" panose="020B0604020202020204"/>
                <a:cs typeface="Arial" panose="020B0604020202020204"/>
                <a:sym typeface="Arial" panose="020B0604020202020204"/>
              </a:rPr>
              <a:t>Ro </a:t>
            </a:r>
            <a:r>
              <a:rPr lang="en-US" sz="2600" b="0" i="0" u="none" strike="noStrike" cap="none" dirty="0" err="1">
                <a:solidFill>
                  <a:schemeClr val="bg1"/>
                </a:solidFill>
                <a:latin typeface="Arial" panose="020B0604020202020204"/>
                <a:ea typeface="Arial" panose="020B0604020202020204"/>
                <a:cs typeface="Arial" panose="020B0604020202020204"/>
                <a:sym typeface="Arial" panose="020B0604020202020204"/>
              </a:rPr>
              <a:t>livhuwa</a:t>
            </a:r>
            <a:endParaRPr lang="en-US" sz="2600" b="0" i="0" u="none" strike="noStrike" cap="none" dirty="0">
              <a:solidFill>
                <a:schemeClr val="bg1"/>
              </a:solidFill>
              <a:latin typeface="Arial" panose="020B0604020202020204"/>
              <a:ea typeface="Arial" panose="020B0604020202020204"/>
              <a:cs typeface="Arial" panose="020B0604020202020204"/>
              <a:sym typeface="Arial" panose="020B0604020202020204"/>
            </a:endParaRPr>
          </a:p>
          <a:p>
            <a:pPr marL="0" marR="0" lvl="0" indent="0" algn="l" rtl="0">
              <a:spcBef>
                <a:spcPts val="1200"/>
              </a:spcBef>
              <a:spcAft>
                <a:spcPts val="0"/>
              </a:spcAft>
              <a:buNone/>
            </a:pPr>
            <a:r>
              <a:rPr lang="en-US" sz="2600" b="0" i="0" u="none" strike="noStrike" cap="none" dirty="0">
                <a:solidFill>
                  <a:schemeClr val="bg1"/>
                </a:solidFill>
                <a:latin typeface="Arial" panose="020B0604020202020204"/>
                <a:ea typeface="Arial" panose="020B0604020202020204"/>
                <a:cs typeface="Arial" panose="020B0604020202020204"/>
                <a:sym typeface="Arial" panose="020B0604020202020204"/>
              </a:rPr>
              <a:t>Ha </a:t>
            </a:r>
            <a:r>
              <a:rPr lang="en-US" sz="2600" b="0" i="0" u="none" strike="noStrike" cap="none" dirty="0" err="1">
                <a:solidFill>
                  <a:schemeClr val="bg1"/>
                </a:solidFill>
                <a:latin typeface="Arial" panose="020B0604020202020204"/>
                <a:ea typeface="Arial" panose="020B0604020202020204"/>
                <a:cs typeface="Arial" panose="020B0604020202020204"/>
                <a:sym typeface="Arial" panose="020B0604020202020204"/>
              </a:rPr>
              <a:t>khensa</a:t>
            </a:r>
            <a:endParaRPr sz="2600" b="0" i="0" u="none" strike="noStrike" cap="none" dirty="0">
              <a:solidFill>
                <a:schemeClr val="bg1"/>
              </a:solidFill>
              <a:latin typeface="Arial" panose="020B0604020202020204"/>
              <a:ea typeface="Arial" panose="020B0604020202020204"/>
              <a:cs typeface="Arial" panose="020B0604020202020204"/>
              <a:sym typeface="Arial" panose="020B0604020202020204"/>
            </a:endParaRPr>
          </a:p>
        </p:txBody>
      </p:sp>
      <p:pic>
        <p:nvPicPr>
          <p:cNvPr id="5" name="Picture 4"/>
          <p:cNvPicPr>
            <a:picLocks noChangeAspect="1"/>
          </p:cNvPicPr>
          <p:nvPr userDrawn="1"/>
        </p:nvPicPr>
        <p:blipFill>
          <a:blip r:embed="rId3"/>
          <a:srcRect t="2360" r="14696"/>
          <a:stretch>
            <a:fillRect/>
          </a:stretch>
        </p:blipFill>
        <p:spPr>
          <a:xfrm>
            <a:off x="1714816" y="-1"/>
            <a:ext cx="10477184" cy="5581097"/>
          </a:xfrm>
          <a:prstGeom prst="rect">
            <a:avLst/>
          </a:prstGeom>
        </p:spPr>
      </p:pic>
      <p:pic>
        <p:nvPicPr>
          <p:cNvPr id="6" name="Google Shape;9;p2"/>
          <p:cNvPicPr preferRelativeResize="0"/>
          <p:nvPr userDrawn="1"/>
        </p:nvPicPr>
        <p:blipFill rotWithShape="1">
          <a:blip r:embed="rId4" cstate="print"/>
          <a:srcRect/>
          <a:stretch>
            <a:fillRect/>
          </a:stretch>
        </p:blipFill>
        <p:spPr>
          <a:xfrm>
            <a:off x="10405834" y="6128953"/>
            <a:ext cx="1428729" cy="4137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410495" y="2512519"/>
            <a:ext cx="6669184" cy="712787"/>
          </a:xfrm>
        </p:spPr>
        <p:txBody>
          <a:bodyPr anchor="t">
            <a:normAutofit/>
          </a:bodyPr>
          <a:lstStyle>
            <a:lvl1pPr algn="l">
              <a:defRPr sz="3600" b="1" i="0">
                <a:solidFill>
                  <a:schemeClr val="bg1"/>
                </a:solidFill>
                <a:latin typeface="Lato" panose="020F0502020204030203" pitchFamily="34" charset="77"/>
              </a:defRPr>
            </a:lvl1pPr>
          </a:lstStyle>
          <a:p>
            <a:r>
              <a:rPr lang="en-GB" dirty="0"/>
              <a:t>Click to edit title style</a:t>
            </a:r>
            <a:endParaRPr lang="en-US" dirty="0"/>
          </a:p>
        </p:txBody>
      </p:sp>
      <p:sp>
        <p:nvSpPr>
          <p:cNvPr id="3" name="Subtitle 2"/>
          <p:cNvSpPr>
            <a:spLocks noGrp="1"/>
          </p:cNvSpPr>
          <p:nvPr>
            <p:ph type="subTitle" idx="1" hasCustomPrompt="1"/>
          </p:nvPr>
        </p:nvSpPr>
        <p:spPr>
          <a:xfrm>
            <a:off x="4410495" y="3523480"/>
            <a:ext cx="6669184" cy="365125"/>
          </a:xfrm>
        </p:spPr>
        <p:txBody>
          <a:bodyPr>
            <a:noAutofit/>
          </a:bodyPr>
          <a:lstStyle>
            <a:lvl1pPr marL="0" indent="0" algn="l">
              <a:buNone/>
              <a:defRPr sz="2000" b="1" i="0">
                <a:solidFill>
                  <a:schemeClr val="bg1"/>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pic>
        <p:nvPicPr>
          <p:cNvPr id="5" name="Google Shape;9;p2"/>
          <p:cNvPicPr preferRelativeResize="0"/>
          <p:nvPr userDrawn="1"/>
        </p:nvPicPr>
        <p:blipFill rotWithShape="1">
          <a:blip r:embed="rId3" cstate="print"/>
          <a:srcRect/>
          <a:stretch>
            <a:fillRect/>
          </a:stretch>
        </p:blipFill>
        <p:spPr>
          <a:xfrm>
            <a:off x="10405834" y="6128953"/>
            <a:ext cx="1428729" cy="413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Option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410494" y="2512519"/>
            <a:ext cx="7669033" cy="712787"/>
          </a:xfrm>
        </p:spPr>
        <p:txBody>
          <a:bodyPr anchor="t">
            <a:normAutofit/>
          </a:bodyPr>
          <a:lstStyle>
            <a:lvl1pPr algn="l">
              <a:defRPr sz="3600" b="1" i="0">
                <a:solidFill>
                  <a:srgbClr val="005087"/>
                </a:solidFill>
                <a:latin typeface="Lato" panose="020F0502020204030203" pitchFamily="34" charset="77"/>
              </a:defRPr>
            </a:lvl1pPr>
          </a:lstStyle>
          <a:p>
            <a:r>
              <a:rPr lang="en-GB" dirty="0"/>
              <a:t>Click to edit title style</a:t>
            </a:r>
            <a:endParaRPr lang="en-US" dirty="0"/>
          </a:p>
        </p:txBody>
      </p:sp>
      <p:sp>
        <p:nvSpPr>
          <p:cNvPr id="3" name="Subtitle 2"/>
          <p:cNvSpPr>
            <a:spLocks noGrp="1"/>
          </p:cNvSpPr>
          <p:nvPr>
            <p:ph type="subTitle" idx="1" hasCustomPrompt="1"/>
          </p:nvPr>
        </p:nvSpPr>
        <p:spPr>
          <a:xfrm>
            <a:off x="4410495" y="3523480"/>
            <a:ext cx="7669032" cy="365125"/>
          </a:xfrm>
        </p:spPr>
        <p:txBody>
          <a:bodyPr>
            <a:noAutofit/>
          </a:bodyPr>
          <a:lstStyle>
            <a:lvl1pPr marL="0" indent="0" algn="l">
              <a:buNone/>
              <a:defRPr sz="2000" b="1" i="0">
                <a:solidFill>
                  <a:schemeClr val="tx1"/>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pic>
        <p:nvPicPr>
          <p:cNvPr id="6" name="Google Shape;21;p3"/>
          <p:cNvPicPr preferRelativeResize="0"/>
          <p:nvPr userDrawn="1"/>
        </p:nvPicPr>
        <p:blipFill rotWithShape="1">
          <a:blip r:embed="rId3" cstate="print"/>
          <a:srcRect/>
          <a:stretch>
            <a:fillRect/>
          </a:stretch>
        </p:blipFill>
        <p:spPr>
          <a:xfrm>
            <a:off x="10397235" y="6126210"/>
            <a:ext cx="1449022" cy="419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 Option 4">
    <p:spTree>
      <p:nvGrpSpPr>
        <p:cNvPr id="1" name=""/>
        <p:cNvGrpSpPr/>
        <p:nvPr/>
      </p:nvGrpSpPr>
      <p:grpSpPr>
        <a:xfrm>
          <a:off x="0" y="0"/>
          <a:ext cx="0" cy="0"/>
          <a:chOff x="0" y="0"/>
          <a:chExt cx="0" cy="0"/>
        </a:xfrm>
      </p:grpSpPr>
      <p:pic>
        <p:nvPicPr>
          <p:cNvPr id="4" name="Picture 3" descr="A close-up of several people&#10;&#10;AI-generated content may be incorrect."/>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67139" y="790597"/>
            <a:ext cx="3326088" cy="1774473"/>
          </a:xfrm>
        </p:spPr>
        <p:txBody>
          <a:bodyPr anchor="t">
            <a:normAutofit/>
          </a:bodyPr>
          <a:lstStyle>
            <a:lvl1pPr algn="l">
              <a:defRPr sz="3200" b="1" i="0">
                <a:solidFill>
                  <a:srgbClr val="005087"/>
                </a:solidFill>
                <a:latin typeface="Lato" panose="020F0502020204030203" pitchFamily="34" charset="77"/>
              </a:defRPr>
            </a:lvl1pPr>
          </a:lstStyle>
          <a:p>
            <a:r>
              <a:rPr lang="en-GB" dirty="0"/>
              <a:t>Click to edit title style</a:t>
            </a:r>
            <a:endParaRPr lang="en-US" dirty="0"/>
          </a:p>
        </p:txBody>
      </p:sp>
      <p:sp>
        <p:nvSpPr>
          <p:cNvPr id="3" name="Subtitle 2"/>
          <p:cNvSpPr>
            <a:spLocks noGrp="1"/>
          </p:cNvSpPr>
          <p:nvPr>
            <p:ph type="subTitle" idx="1" hasCustomPrompt="1"/>
          </p:nvPr>
        </p:nvSpPr>
        <p:spPr>
          <a:xfrm>
            <a:off x="367139" y="2664547"/>
            <a:ext cx="3326088" cy="365125"/>
          </a:xfrm>
        </p:spPr>
        <p:txBody>
          <a:bodyPr>
            <a:noAutofit/>
          </a:bodyPr>
          <a:lstStyle>
            <a:lvl1pPr marL="0" indent="0" algn="l">
              <a:buNone/>
              <a:defRPr sz="2000" b="1" i="0">
                <a:solidFill>
                  <a:schemeClr val="tx1"/>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pic>
        <p:nvPicPr>
          <p:cNvPr id="6" name="Google Shape;21;p3"/>
          <p:cNvPicPr preferRelativeResize="0"/>
          <p:nvPr userDrawn="1"/>
        </p:nvPicPr>
        <p:blipFill rotWithShape="1">
          <a:blip r:embed="rId3" cstate="print"/>
          <a:srcRect/>
          <a:stretch>
            <a:fillRect/>
          </a:stretch>
        </p:blipFill>
        <p:spPr>
          <a:xfrm>
            <a:off x="10100352" y="1046447"/>
            <a:ext cx="1449022" cy="4196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Option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165379" y="3072606"/>
            <a:ext cx="6175556" cy="712787"/>
          </a:xfrm>
        </p:spPr>
        <p:txBody>
          <a:bodyPr anchor="t">
            <a:normAutofit/>
          </a:bodyPr>
          <a:lstStyle>
            <a:lvl1pPr algn="l">
              <a:defRPr sz="3200" b="1" i="0">
                <a:solidFill>
                  <a:schemeClr val="bg1"/>
                </a:solidFill>
                <a:latin typeface="Lato" panose="020F0502020204030203" pitchFamily="34" charset="77"/>
              </a:defRPr>
            </a:lvl1pPr>
          </a:lstStyle>
          <a:p>
            <a:r>
              <a:rPr lang="en-GB" dirty="0"/>
              <a:t>Click to edit title style</a:t>
            </a:r>
            <a:endParaRPr lang="en-US" dirty="0"/>
          </a:p>
        </p:txBody>
      </p:sp>
      <p:sp>
        <p:nvSpPr>
          <p:cNvPr id="3" name="Subtitle 2"/>
          <p:cNvSpPr>
            <a:spLocks noGrp="1"/>
          </p:cNvSpPr>
          <p:nvPr>
            <p:ph type="subTitle" idx="1" hasCustomPrompt="1"/>
          </p:nvPr>
        </p:nvSpPr>
        <p:spPr>
          <a:xfrm>
            <a:off x="5165379" y="4083567"/>
            <a:ext cx="6175556" cy="365125"/>
          </a:xfrm>
        </p:spPr>
        <p:txBody>
          <a:bodyPr>
            <a:noAutofit/>
          </a:bodyPr>
          <a:lstStyle>
            <a:lvl1pPr marL="0" indent="0" algn="l">
              <a:buNone/>
              <a:defRPr sz="2000" b="1" i="0">
                <a:solidFill>
                  <a:schemeClr val="bg1"/>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pic>
        <p:nvPicPr>
          <p:cNvPr id="5" name="Google Shape;9;p2"/>
          <p:cNvPicPr preferRelativeResize="0"/>
          <p:nvPr userDrawn="1"/>
        </p:nvPicPr>
        <p:blipFill rotWithShape="1">
          <a:blip r:embed="rId3" cstate="print"/>
          <a:srcRect/>
          <a:stretch>
            <a:fillRect/>
          </a:stretch>
        </p:blipFill>
        <p:spPr>
          <a:xfrm>
            <a:off x="10405834" y="6128953"/>
            <a:ext cx="1428729" cy="413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00990" y="228600"/>
            <a:ext cx="11993880" cy="548640"/>
          </a:xfrm>
        </p:spPr>
        <p:txBody>
          <a:bodyPr>
            <a:normAutofit/>
          </a:bodyPr>
          <a:lstStyle>
            <a:lvl1pPr>
              <a:defRPr sz="2800" b="1" i="0">
                <a:solidFill>
                  <a:srgbClr val="005087"/>
                </a:solidFill>
                <a:latin typeface="Lato" panose="020F0502020204030203" pitchFamily="34" charset="77"/>
              </a:defRPr>
            </a:lvl1pPr>
          </a:lstStyle>
          <a:p>
            <a:r>
              <a:rPr lang="en-GB"/>
              <a:t>Click to edit Master title style</a:t>
            </a:r>
            <a:endParaRPr lang="en-US"/>
          </a:p>
        </p:txBody>
      </p:sp>
      <p:pic>
        <p:nvPicPr>
          <p:cNvPr id="4" name="Picture 3"/>
          <p:cNvPicPr>
            <a:picLocks noChangeAspect="1"/>
          </p:cNvPicPr>
          <p:nvPr userDrawn="1"/>
        </p:nvPicPr>
        <p:blipFill>
          <a:blip r:embed="rId2"/>
          <a:stretch>
            <a:fillRect/>
          </a:stretch>
        </p:blipFill>
        <p:spPr>
          <a:xfrm>
            <a:off x="353060" y="798022"/>
            <a:ext cx="787400" cy="38100"/>
          </a:xfrm>
          <a:prstGeom prst="rect">
            <a:avLst/>
          </a:prstGeom>
        </p:spPr>
      </p:pic>
      <p:sp>
        <p:nvSpPr>
          <p:cNvPr id="5" name="Content Placeholder 2"/>
          <p:cNvSpPr>
            <a:spLocks noGrp="1"/>
          </p:cNvSpPr>
          <p:nvPr>
            <p:ph sz="half" idx="1"/>
          </p:nvPr>
        </p:nvSpPr>
        <p:spPr>
          <a:xfrm>
            <a:off x="746760" y="1386238"/>
            <a:ext cx="10633364" cy="4351338"/>
          </a:xfrm>
        </p:spPr>
        <p:txBody>
          <a:bodyPr>
            <a:normAutofit/>
          </a:bodyPr>
          <a:lstStyle>
            <a:lvl1pPr>
              <a:defRPr sz="2400">
                <a:latin typeface="Lato" panose="020F0502020204030203" pitchFamily="34" charset="77"/>
              </a:defRPr>
            </a:lvl1pPr>
            <a:lvl2pPr>
              <a:defRPr sz="2000">
                <a:latin typeface="Lato" panose="020F0502020204030203" pitchFamily="34" charset="77"/>
              </a:defRPr>
            </a:lvl2pPr>
            <a:lvl3pPr>
              <a:defRPr sz="18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Google Shape;21;p3"/>
          <p:cNvPicPr preferRelativeResize="0"/>
          <p:nvPr userDrawn="1"/>
        </p:nvPicPr>
        <p:blipFill rotWithShape="1">
          <a:blip r:embed="rId3" cstate="print"/>
          <a:srcRect/>
          <a:stretch>
            <a:fillRect/>
          </a:stretch>
        </p:blipFill>
        <p:spPr>
          <a:xfrm>
            <a:off x="10397235" y="6126210"/>
            <a:ext cx="1449022" cy="419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Content Placeholder 10" descr="A white and blue background&#10;&#10;AI-generated content may be incorrect."/>
          <p:cNvPicPr>
            <a:picLocks noChangeAspect="1"/>
          </p:cNvPicPr>
          <p:nvPr userDrawn="1"/>
        </p:nvPicPr>
        <p:blipFill>
          <a:blip r:embed="rId2" cstate="print">
            <a:alphaModFix amt="35000"/>
          </a:blip>
          <a:srcRect/>
          <a:stretch>
            <a:fillRect/>
          </a:stretch>
        </p:blipFill>
        <p:spPr>
          <a:xfrm>
            <a:off x="0" y="0"/>
            <a:ext cx="10284031" cy="6858000"/>
          </a:xfrm>
          <a:prstGeom prst="rect">
            <a:avLst/>
          </a:prstGeom>
        </p:spPr>
      </p:pic>
      <p:sp>
        <p:nvSpPr>
          <p:cNvPr id="2" name="Title 1"/>
          <p:cNvSpPr>
            <a:spLocks noGrp="1"/>
          </p:cNvSpPr>
          <p:nvPr>
            <p:ph type="title"/>
          </p:nvPr>
        </p:nvSpPr>
        <p:spPr>
          <a:xfrm>
            <a:off x="300990" y="228600"/>
            <a:ext cx="11993880" cy="548640"/>
          </a:xfrm>
        </p:spPr>
        <p:txBody>
          <a:bodyPr>
            <a:normAutofit/>
          </a:bodyPr>
          <a:lstStyle>
            <a:lvl1pPr>
              <a:defRPr sz="2800" b="1" i="0">
                <a:solidFill>
                  <a:srgbClr val="005087"/>
                </a:solidFill>
                <a:latin typeface="Lato" panose="020F0502020204030203" pitchFamily="34" charset="77"/>
              </a:defRPr>
            </a:lvl1pPr>
          </a:lstStyle>
          <a:p>
            <a:r>
              <a:rPr lang="en-GB" dirty="0"/>
              <a:t>Click to edit Master title style</a:t>
            </a:r>
            <a:endParaRPr lang="en-US" dirty="0"/>
          </a:p>
        </p:txBody>
      </p:sp>
      <p:pic>
        <p:nvPicPr>
          <p:cNvPr id="4" name="Picture 3"/>
          <p:cNvPicPr>
            <a:picLocks noChangeAspect="1"/>
          </p:cNvPicPr>
          <p:nvPr userDrawn="1"/>
        </p:nvPicPr>
        <p:blipFill>
          <a:blip r:embed="rId3"/>
          <a:stretch>
            <a:fillRect/>
          </a:stretch>
        </p:blipFill>
        <p:spPr>
          <a:xfrm>
            <a:off x="353060" y="798022"/>
            <a:ext cx="787400" cy="38100"/>
          </a:xfrm>
          <a:prstGeom prst="rect">
            <a:avLst/>
          </a:prstGeom>
        </p:spPr>
      </p:pic>
      <p:sp>
        <p:nvSpPr>
          <p:cNvPr id="5" name="Content Placeholder 2"/>
          <p:cNvSpPr>
            <a:spLocks noGrp="1"/>
          </p:cNvSpPr>
          <p:nvPr>
            <p:ph sz="half" idx="1"/>
          </p:nvPr>
        </p:nvSpPr>
        <p:spPr>
          <a:xfrm>
            <a:off x="746760" y="1386238"/>
            <a:ext cx="10633364" cy="4351338"/>
          </a:xfrm>
        </p:spPr>
        <p:txBody>
          <a:bodyPr>
            <a:normAutofit/>
          </a:bodyPr>
          <a:lstStyle>
            <a:lvl1pPr>
              <a:defRPr sz="2400">
                <a:latin typeface="Lato" panose="020F0502020204030203" pitchFamily="34" charset="77"/>
              </a:defRPr>
            </a:lvl1pPr>
            <a:lvl2pPr>
              <a:defRPr sz="2000">
                <a:latin typeface="Lato" panose="020F0502020204030203" pitchFamily="34" charset="77"/>
              </a:defRPr>
            </a:lvl2pPr>
            <a:lvl3pPr>
              <a:defRPr sz="18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Google Shape;21;p3"/>
          <p:cNvPicPr preferRelativeResize="0"/>
          <p:nvPr userDrawn="1"/>
        </p:nvPicPr>
        <p:blipFill rotWithShape="1">
          <a:blip r:embed="rId4" cstate="print"/>
          <a:srcRect/>
          <a:stretch>
            <a:fillRect/>
          </a:stretch>
        </p:blipFill>
        <p:spPr>
          <a:xfrm>
            <a:off x="10397235" y="6126210"/>
            <a:ext cx="1449022" cy="419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7" name="Picture 6" descr="A blue square with white lines&#10;&#10;AI-generated content may be incorrect."/>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300990" y="228600"/>
            <a:ext cx="11993880" cy="548640"/>
          </a:xfrm>
        </p:spPr>
        <p:txBody>
          <a:bodyPr>
            <a:normAutofit/>
          </a:bodyPr>
          <a:lstStyle>
            <a:lvl1pPr>
              <a:defRPr sz="2800" b="1" i="0">
                <a:solidFill>
                  <a:schemeClr val="bg1"/>
                </a:solidFill>
                <a:latin typeface="Lato" panose="020F0502020204030203" pitchFamily="34" charset="77"/>
              </a:defRPr>
            </a:lvl1pPr>
          </a:lstStyle>
          <a:p>
            <a:r>
              <a:rPr lang="en-GB" dirty="0"/>
              <a:t>Click to edit Master title style</a:t>
            </a:r>
            <a:endParaRPr lang="en-US" dirty="0"/>
          </a:p>
        </p:txBody>
      </p:sp>
      <p:sp>
        <p:nvSpPr>
          <p:cNvPr id="5" name="Content Placeholder 2"/>
          <p:cNvSpPr>
            <a:spLocks noGrp="1"/>
          </p:cNvSpPr>
          <p:nvPr>
            <p:ph sz="half" idx="1"/>
          </p:nvPr>
        </p:nvSpPr>
        <p:spPr>
          <a:xfrm>
            <a:off x="746760" y="1386238"/>
            <a:ext cx="10633364" cy="4351338"/>
          </a:xfrm>
        </p:spPr>
        <p:txBody>
          <a:bodyPr>
            <a:normAutofit/>
          </a:bodyPr>
          <a:lstStyle>
            <a:lvl1pPr>
              <a:defRPr sz="2400">
                <a:solidFill>
                  <a:schemeClr val="bg1"/>
                </a:solidFill>
                <a:latin typeface="Lato" panose="020F0502020204030203" pitchFamily="34" charset="77"/>
              </a:defRPr>
            </a:lvl1pPr>
            <a:lvl2pPr>
              <a:defRPr sz="2000">
                <a:solidFill>
                  <a:schemeClr val="bg1"/>
                </a:solidFill>
                <a:latin typeface="Lato" panose="020F0502020204030203" pitchFamily="34" charset="77"/>
              </a:defRPr>
            </a:lvl2pPr>
            <a:lvl3pPr>
              <a:defRPr sz="1800">
                <a:solidFill>
                  <a:schemeClr val="bg1"/>
                </a:solidFill>
                <a:latin typeface="Lato" panose="020F0502020204030203" pitchFamily="34" charset="77"/>
              </a:defRPr>
            </a:lvl3pPr>
            <a:lvl4pPr>
              <a:defRPr sz="1600">
                <a:solidFill>
                  <a:schemeClr val="bg1"/>
                </a:solidFill>
                <a:latin typeface="Lato" panose="020F0502020204030203" pitchFamily="34" charset="77"/>
              </a:defRPr>
            </a:lvl4pPr>
            <a:lvl5pPr>
              <a:defRPr sz="1600">
                <a:solidFill>
                  <a:schemeClr val="bg1"/>
                </a:solidFill>
                <a:latin typeface="Lato" panose="020F05020202040302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Google Shape;21;p3"/>
          <p:cNvPicPr preferRelativeResize="0"/>
          <p:nvPr userDrawn="1"/>
        </p:nvPicPr>
        <p:blipFill rotWithShape="1">
          <a:blip r:embed="rId3" cstate="print"/>
          <a:srcRect/>
          <a:stretch>
            <a:fillRect/>
          </a:stretch>
        </p:blipFill>
        <p:spPr>
          <a:xfrm>
            <a:off x="10397235" y="6126210"/>
            <a:ext cx="1449022" cy="419626"/>
          </a:xfrm>
          <a:prstGeom prst="rect">
            <a:avLst/>
          </a:prstGeom>
          <a:noFill/>
          <a:ln>
            <a:noFill/>
          </a:ln>
        </p:spPr>
      </p:pic>
      <p:pic>
        <p:nvPicPr>
          <p:cNvPr id="9" name="Picture 8"/>
          <p:cNvPicPr>
            <a:picLocks noChangeAspect="1"/>
          </p:cNvPicPr>
          <p:nvPr userDrawn="1"/>
        </p:nvPicPr>
        <p:blipFill>
          <a:blip r:embed="rId4"/>
          <a:stretch>
            <a:fillRect/>
          </a:stretch>
        </p:blipFill>
        <p:spPr>
          <a:xfrm>
            <a:off x="353060" y="777240"/>
            <a:ext cx="787400" cy="38100"/>
          </a:xfrm>
          <a:prstGeom prst="rect">
            <a:avLst/>
          </a:prstGeom>
        </p:spPr>
      </p:pic>
      <p:pic>
        <p:nvPicPr>
          <p:cNvPr id="10" name="Google Shape;9;p2"/>
          <p:cNvPicPr preferRelativeResize="0"/>
          <p:nvPr userDrawn="1"/>
        </p:nvPicPr>
        <p:blipFill rotWithShape="1">
          <a:blip r:embed="rId5" cstate="print"/>
          <a:srcRect/>
          <a:stretch>
            <a:fillRect/>
          </a:stretch>
        </p:blipFill>
        <p:spPr>
          <a:xfrm>
            <a:off x="10405834" y="6128953"/>
            <a:ext cx="1428729" cy="4137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itle and Content 4">
    <p:spTree>
      <p:nvGrpSpPr>
        <p:cNvPr id="1" name=""/>
        <p:cNvGrpSpPr/>
        <p:nvPr/>
      </p:nvGrpSpPr>
      <p:grpSpPr>
        <a:xfrm>
          <a:off x="0" y="0"/>
          <a:ext cx="0" cy="0"/>
          <a:chOff x="0" y="0"/>
          <a:chExt cx="0" cy="0"/>
        </a:xfrm>
      </p:grpSpPr>
      <p:sp>
        <p:nvSpPr>
          <p:cNvPr id="2" name="Title 1"/>
          <p:cNvSpPr>
            <a:spLocks noGrp="1"/>
          </p:cNvSpPr>
          <p:nvPr>
            <p:ph type="title"/>
          </p:nvPr>
        </p:nvSpPr>
        <p:spPr>
          <a:xfrm>
            <a:off x="297630" y="275607"/>
            <a:ext cx="9048251" cy="548640"/>
          </a:xfrm>
        </p:spPr>
        <p:txBody>
          <a:bodyPr anchor="t">
            <a:normAutofit/>
          </a:bodyPr>
          <a:lstStyle>
            <a:lvl1pPr>
              <a:defRPr sz="2800" b="1" i="0">
                <a:solidFill>
                  <a:srgbClr val="005087"/>
                </a:solidFill>
                <a:latin typeface="Lato" panose="020F0502020204030203" pitchFamily="34" charset="77"/>
              </a:defRPr>
            </a:lvl1pPr>
          </a:lstStyle>
          <a:p>
            <a:r>
              <a:rPr lang="en-GB" dirty="0"/>
              <a:t>Click to edit Master title style</a:t>
            </a:r>
            <a:endParaRPr lang="en-US" dirty="0"/>
          </a:p>
        </p:txBody>
      </p:sp>
      <p:sp>
        <p:nvSpPr>
          <p:cNvPr id="3" name="Text Placeholder 2"/>
          <p:cNvSpPr>
            <a:spLocks noGrp="1"/>
          </p:cNvSpPr>
          <p:nvPr>
            <p:ph type="body" idx="1"/>
          </p:nvPr>
        </p:nvSpPr>
        <p:spPr>
          <a:xfrm>
            <a:off x="839788" y="1358537"/>
            <a:ext cx="5157787" cy="548640"/>
          </a:xfrm>
        </p:spPr>
        <p:txBody>
          <a:bodyPr anchor="t">
            <a:normAutofit/>
          </a:bodyPr>
          <a:lstStyle>
            <a:lvl1pPr marL="0" indent="0">
              <a:buNone/>
              <a:defRPr sz="2400" b="1">
                <a:latin typeface="Lato" panose="020F050202020403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051821"/>
            <a:ext cx="5157787" cy="3684588"/>
          </a:xfrm>
        </p:spPr>
        <p:txBody>
          <a:bodyPr>
            <a:normAutofit/>
          </a:bodyPr>
          <a:lstStyle>
            <a:lvl1pPr>
              <a:defRPr sz="2000">
                <a:latin typeface="Lato" panose="020F0502020204030203" pitchFamily="34" charset="77"/>
              </a:defRPr>
            </a:lvl1pPr>
            <a:lvl2pPr>
              <a:defRPr sz="1800">
                <a:latin typeface="Lato" panose="020F0502020204030203" pitchFamily="34" charset="77"/>
              </a:defRPr>
            </a:lvl2pPr>
            <a:lvl3pPr>
              <a:defRPr sz="1600">
                <a:latin typeface="Lato" panose="020F0502020204030203" pitchFamily="34" charset="77"/>
              </a:defRPr>
            </a:lvl3pPr>
            <a:lvl4pPr>
              <a:defRPr sz="1400">
                <a:latin typeface="Lato" panose="020F0502020204030203" pitchFamily="34" charset="77"/>
              </a:defRPr>
            </a:lvl4pPr>
            <a:lvl5pPr>
              <a:defRPr sz="1400">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358537"/>
            <a:ext cx="5183188" cy="548640"/>
          </a:xfrm>
        </p:spPr>
        <p:txBody>
          <a:bodyPr anchor="t">
            <a:normAutofit/>
          </a:bodyPr>
          <a:lstStyle>
            <a:lvl1pPr marL="0" indent="0">
              <a:buNone/>
              <a:defRPr sz="2400" b="1">
                <a:latin typeface="Lato" panose="020F050202020403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051821"/>
            <a:ext cx="5183188" cy="3684588"/>
          </a:xfrm>
        </p:spPr>
        <p:txBody>
          <a:bodyPr>
            <a:normAutofit/>
          </a:bodyPr>
          <a:lstStyle>
            <a:lvl1pPr>
              <a:defRPr sz="2000">
                <a:latin typeface="Lato" panose="020F0502020204030203" pitchFamily="34" charset="77"/>
              </a:defRPr>
            </a:lvl1pPr>
            <a:lvl2pPr>
              <a:defRPr sz="1800">
                <a:latin typeface="Lato" panose="020F0502020204030203" pitchFamily="34" charset="77"/>
              </a:defRPr>
            </a:lvl2pPr>
            <a:lvl3pPr>
              <a:defRPr sz="1600">
                <a:latin typeface="Lato" panose="020F0502020204030203" pitchFamily="34" charset="77"/>
              </a:defRPr>
            </a:lvl3pPr>
            <a:lvl4pPr>
              <a:defRPr sz="1400">
                <a:latin typeface="Lato" panose="020F0502020204030203" pitchFamily="34" charset="77"/>
              </a:defRPr>
            </a:lvl4pPr>
            <a:lvl5pPr>
              <a:defRPr sz="1400">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p:cNvPicPr>
            <a:picLocks noChangeAspect="1"/>
          </p:cNvPicPr>
          <p:nvPr userDrawn="1"/>
        </p:nvPicPr>
        <p:blipFill>
          <a:blip r:embed="rId2"/>
          <a:stretch>
            <a:fillRect/>
          </a:stretch>
        </p:blipFill>
        <p:spPr>
          <a:xfrm>
            <a:off x="353060" y="798022"/>
            <a:ext cx="787400" cy="38100"/>
          </a:xfrm>
          <a:prstGeom prst="rect">
            <a:avLst/>
          </a:prstGeom>
        </p:spPr>
      </p:pic>
      <p:pic>
        <p:nvPicPr>
          <p:cNvPr id="12" name="Google Shape;21;p3"/>
          <p:cNvPicPr preferRelativeResize="0"/>
          <p:nvPr userDrawn="1"/>
        </p:nvPicPr>
        <p:blipFill rotWithShape="1">
          <a:blip r:embed="rId3" cstate="print"/>
          <a:srcRect/>
          <a:stretch>
            <a:fillRect/>
          </a:stretch>
        </p:blipFill>
        <p:spPr>
          <a:xfrm>
            <a:off x="10397235" y="6126210"/>
            <a:ext cx="1449022" cy="419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Lato" panose="020F0502020204030203" pitchFamily="34" charset="77"/>
              </a:defRPr>
            </a:lvl1pPr>
          </a:lstStyle>
          <a:p>
            <a:fld id="{9E01251B-DE43-C04F-A281-F2A2D3DBE8D4}" type="datetimeFigureOut">
              <a:rPr lang="en-US" smtClean="0"/>
              <a:t>3/25/2026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Lato" panose="020F0502020204030203" pitchFamily="34" charset="77"/>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Lato" panose="020F0502020204030203" pitchFamily="34" charset="77"/>
              </a:defRPr>
            </a:lvl1pPr>
          </a:lstStyle>
          <a:p>
            <a:fld id="{EDA5A8D4-BE60-E549-A077-7E68DA7847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diagramColors" Target="../diagrams/colors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diagramQuickStyle" Target="../diagrams/quickStyle1.xml"/><Relationship Id="rId17" Type="http://schemas.openxmlformats.org/officeDocument/2006/relationships/oleObject" Target="../embeddings/oleObject2.bin"/><Relationship Id="rId2" Type="http://schemas.openxmlformats.org/officeDocument/2006/relationships/tags" Target="../tags/tag2.xml"/><Relationship Id="rId16" Type="http://schemas.openxmlformats.org/officeDocument/2006/relationships/image" Target="../media/image17.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diagramLayout" Target="../diagrams/layout1.xml"/><Relationship Id="rId5" Type="http://schemas.openxmlformats.org/officeDocument/2006/relationships/tags" Target="../tags/tag5.xml"/><Relationship Id="rId15" Type="http://schemas.openxmlformats.org/officeDocument/2006/relationships/oleObject" Target="../embeddings/oleObject1.bin"/><Relationship Id="rId10" Type="http://schemas.openxmlformats.org/officeDocument/2006/relationships/diagramData" Target="../diagrams/data1.xml"/><Relationship Id="rId4" Type="http://schemas.openxmlformats.org/officeDocument/2006/relationships/tags" Target="../tags/tag4.xml"/><Relationship Id="rId9" Type="http://schemas.openxmlformats.org/officeDocument/2006/relationships/slideLayout" Target="../slideLayouts/slideLayout7.xml"/><Relationship Id="rId14"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Document.docx"/><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hyperlink" Target="mailto:tenderoffice@sars.gov.z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2726" y="715433"/>
            <a:ext cx="10046547" cy="385234"/>
          </a:xfrm>
        </p:spPr>
        <p:txBody>
          <a:bodyPr>
            <a:noAutofit/>
          </a:bodyPr>
          <a:lstStyle/>
          <a:p>
            <a:pPr algn="ctr"/>
            <a:r>
              <a:rPr lang="en-US" sz="2400" dirty="0">
                <a:latin typeface="Century Gothic" panose="020B0502020202020204" pitchFamily="34" charset="0"/>
                <a:ea typeface="Lato"/>
                <a:cs typeface="Lato"/>
              </a:rPr>
              <a:t>                            </a:t>
            </a:r>
            <a:r>
              <a:rPr lang="en-US" sz="2400" dirty="0">
                <a:latin typeface="Calibri" panose="020F0502020204030204" charset="0"/>
                <a:ea typeface="Lato"/>
                <a:cs typeface="Calibri" panose="020F0502020204030204" charset="0"/>
              </a:rPr>
              <a:t>  NON-COMPULSORY BRIEFING SESSION</a:t>
            </a:r>
            <a:br>
              <a:rPr lang="en-US" sz="3200" dirty="0">
                <a:latin typeface="Calibri" panose="020F0502020204030204" charset="0"/>
                <a:ea typeface="Lato"/>
                <a:cs typeface="Calibri" panose="020F0502020204030204" charset="0"/>
              </a:rPr>
            </a:br>
            <a:br>
              <a:rPr lang="en-US" sz="3200" dirty="0">
                <a:latin typeface="Calibri" panose="020F0502020204030204" charset="0"/>
                <a:ea typeface="Lato"/>
                <a:cs typeface="Calibri" panose="020F0502020204030204" charset="0"/>
              </a:rPr>
            </a:br>
            <a:br>
              <a:rPr lang="en-US" sz="3200" dirty="0">
                <a:latin typeface="Calibri" panose="020F0502020204030204" charset="0"/>
                <a:ea typeface="Lato"/>
                <a:cs typeface="Calibri" panose="020F0502020204030204" charset="0"/>
              </a:rPr>
            </a:br>
            <a:br>
              <a:rPr lang="en-US" sz="3200" dirty="0">
                <a:latin typeface="Calibri" panose="020F0502020204030204" charset="0"/>
                <a:ea typeface="Lato"/>
                <a:cs typeface="Calibri" panose="020F0502020204030204" charset="0"/>
              </a:rPr>
            </a:br>
            <a:r>
              <a:rPr lang="en-US" sz="2400" dirty="0">
                <a:latin typeface="Calibri" panose="020F0502020204030204" charset="0"/>
                <a:ea typeface="Lato"/>
                <a:cs typeface="Calibri" panose="020F0502020204030204" charset="0"/>
              </a:rPr>
              <a:t>RFP 33/2025 </a:t>
            </a:r>
            <a:br>
              <a:rPr lang="en-US" sz="2400" dirty="0">
                <a:latin typeface="Calibri" panose="020F0502020204030204" charset="0"/>
                <a:ea typeface="Lato"/>
                <a:cs typeface="Calibri" panose="020F0502020204030204" charset="0"/>
              </a:rPr>
            </a:br>
            <a:br>
              <a:rPr lang="en-US" sz="2400" dirty="0">
                <a:latin typeface="Calibri" panose="020F0502020204030204" charset="0"/>
                <a:ea typeface="Lato"/>
                <a:cs typeface="Calibri" panose="020F0502020204030204" charset="0"/>
              </a:rPr>
            </a:br>
            <a:r>
              <a:rPr lang="en-US" sz="2400" dirty="0">
                <a:latin typeface="Calibri" panose="020F0502020204030204" charset="0"/>
                <a:ea typeface="Lato"/>
                <a:cs typeface="Calibri" panose="020F0502020204030204" charset="0"/>
              </a:rPr>
              <a:t>THE APPOINTMENT OF A SERVICE PROVIDER FOR THE PROVISION OF INTEGRATED STRATEGIC SOURCING AND EPROCUREMENT SOLUTION SYSTEM FOR A PERIOD OF FIVE (5) YEARS</a:t>
            </a:r>
            <a:br>
              <a:rPr lang="en-US" sz="3200" dirty="0">
                <a:latin typeface="Calibri" panose="020F0502020204030204" charset="0"/>
                <a:ea typeface="Lato"/>
                <a:cs typeface="Calibri" panose="020F0502020204030204" charset="0"/>
              </a:rPr>
            </a:br>
            <a:br>
              <a:rPr lang="en-US" sz="3200" dirty="0">
                <a:latin typeface="Calibri" panose="020F0502020204030204" charset="0"/>
                <a:ea typeface="Lato"/>
                <a:cs typeface="Calibri" panose="020F0502020204030204" charset="0"/>
              </a:rPr>
            </a:br>
            <a:br>
              <a:rPr lang="en-US" sz="2000" dirty="0">
                <a:latin typeface="Century Gothic" panose="020B0502020202020204" pitchFamily="34" charset="0"/>
                <a:ea typeface="Lato"/>
                <a:cs typeface="Lato"/>
              </a:rPr>
            </a:br>
            <a:endParaRPr lang="en-US" sz="2000" dirty="0">
              <a:solidFill>
                <a:srgbClr val="FF0000"/>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 y="89197"/>
            <a:ext cx="11993880" cy="548640"/>
          </a:xfrm>
          <a:solidFill>
            <a:schemeClr val="accent2"/>
          </a:solidFill>
        </p:spPr>
        <p:txBody>
          <a:bodyPr/>
          <a:lstStyle/>
          <a:p>
            <a:pPr algn="ctr"/>
            <a:r>
              <a:rPr lang="en-US" dirty="0">
                <a:solidFill>
                  <a:schemeClr val="bg1"/>
                </a:solidFill>
              </a:rPr>
              <a:t>RFP TIMELINES</a:t>
            </a:r>
          </a:p>
        </p:txBody>
      </p:sp>
      <p:sp>
        <p:nvSpPr>
          <p:cNvPr id="7" name="Rectangle: Rounded Corners 4"/>
          <p:cNvSpPr txBox="1"/>
          <p:nvPr/>
        </p:nvSpPr>
        <p:spPr>
          <a:xfrm>
            <a:off x="1140192" y="5863115"/>
            <a:ext cx="991161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2884" tIns="0" rIns="272884" bIns="0" numCol="1" spcCol="1270" anchor="ctr" anchorCtr="0">
            <a:noAutofit/>
          </a:bodyPr>
          <a:lstStyle/>
          <a:p>
            <a:pPr defTabSz="800100">
              <a:lnSpc>
                <a:spcPct val="90000"/>
              </a:lnSpc>
              <a:spcBef>
                <a:spcPct val="0"/>
              </a:spcBef>
              <a:spcAft>
                <a:spcPct val="35000"/>
              </a:spcAft>
            </a:pPr>
            <a:r>
              <a:rPr lang="en-ZA" b="1" dirty="0">
                <a:solidFill>
                  <a:schemeClr val="accent2">
                    <a:lumMod val="50000"/>
                  </a:schemeClr>
                </a:solidFill>
                <a:latin typeface="Calibri" panose="020F0502020204030204" charset="0"/>
                <a:cs typeface="Calibri" panose="020F0502020204030204" charset="0"/>
              </a:rPr>
              <a:t>Any enquiries must be referred, in writing via email: </a:t>
            </a:r>
            <a:r>
              <a:rPr lang="en-ZA" b="1" dirty="0">
                <a:solidFill>
                  <a:schemeClr val="accent2">
                    <a:lumMod val="50000"/>
                  </a:schemeClr>
                </a:solidFill>
                <a:latin typeface="Calibri" panose="020F0502020204030204" charset="0"/>
                <a:cs typeface="Calibri" panose="020F0502020204030204" charset="0"/>
                <a:hlinkClick r:id="rId2"/>
              </a:rPr>
              <a:t>tenderoffice@sars.gov.za</a:t>
            </a:r>
            <a:r>
              <a:rPr lang="en-ZA" b="1" dirty="0">
                <a:solidFill>
                  <a:schemeClr val="accent2">
                    <a:lumMod val="50000"/>
                  </a:schemeClr>
                </a:solidFill>
                <a:latin typeface="Calibri" panose="020F0502020204030204" charset="0"/>
                <a:cs typeface="Calibri" panose="020F0502020204030204"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2960093090"/>
              </p:ext>
            </p:extLst>
          </p:nvPr>
        </p:nvGraphicFramePr>
        <p:xfrm>
          <a:off x="361950" y="880584"/>
          <a:ext cx="11383360" cy="4887039"/>
        </p:xfrm>
        <a:graphic>
          <a:graphicData uri="http://schemas.openxmlformats.org/drawingml/2006/table">
            <a:tbl>
              <a:tblPr firstRow="1" bandRow="1">
                <a:tableStyleId>{5C22544A-7EE6-4342-B048-85BDC9FD1C3A}</a:tableStyleId>
              </a:tblPr>
              <a:tblGrid>
                <a:gridCol w="5524465">
                  <a:extLst>
                    <a:ext uri="{9D8B030D-6E8A-4147-A177-3AD203B41FA5}">
                      <a16:colId xmlns:a16="http://schemas.microsoft.com/office/drawing/2014/main" val="20000"/>
                    </a:ext>
                  </a:extLst>
                </a:gridCol>
                <a:gridCol w="5858895">
                  <a:extLst>
                    <a:ext uri="{9D8B030D-6E8A-4147-A177-3AD203B41FA5}">
                      <a16:colId xmlns:a16="http://schemas.microsoft.com/office/drawing/2014/main" val="20001"/>
                    </a:ext>
                  </a:extLst>
                </a:gridCol>
              </a:tblGrid>
              <a:tr h="676639">
                <a:tc>
                  <a:txBody>
                    <a:bodyPr/>
                    <a:lstStyle/>
                    <a:p>
                      <a:r>
                        <a:rPr lang="en-ZA" dirty="0">
                          <a:latin typeface="Calibri" panose="020F0502020204030204" charset="0"/>
                          <a:cs typeface="Calibri" panose="020F0502020204030204" charset="0"/>
                        </a:rPr>
                        <a:t>ACTIVITY </a:t>
                      </a:r>
                    </a:p>
                  </a:txBody>
                  <a:tcPr/>
                </a:tc>
                <a:tc>
                  <a:txBody>
                    <a:bodyPr/>
                    <a:lstStyle/>
                    <a:p>
                      <a:r>
                        <a:rPr lang="en-ZA" dirty="0">
                          <a:latin typeface="Calibri" panose="020F0502020204030204" charset="0"/>
                          <a:cs typeface="Calibri" panose="020F0502020204030204" charset="0"/>
                        </a:rPr>
                        <a:t>DUE DATE AND TIME</a:t>
                      </a:r>
                    </a:p>
                  </a:txBody>
                  <a:tcPr/>
                </a:tc>
                <a:extLst>
                  <a:ext uri="{0D108BD9-81ED-4DB2-BD59-A6C34878D82A}">
                    <a16:rowId xmlns:a16="http://schemas.microsoft.com/office/drawing/2014/main" val="10000"/>
                  </a:ext>
                </a:extLst>
              </a:tr>
              <a:tr h="586887">
                <a:tc>
                  <a:txBody>
                    <a:bodyPr/>
                    <a:lstStyle/>
                    <a:p>
                      <a:pPr algn="l"/>
                      <a:r>
                        <a:rPr lang="en-ZA" b="1" dirty="0">
                          <a:latin typeface="Calibri" panose="020F0502020204030204" charset="0"/>
                          <a:cs typeface="Calibri" panose="020F0502020204030204" charset="0"/>
                        </a:rPr>
                        <a:t>Bid advertisement </a:t>
                      </a:r>
                    </a:p>
                    <a:p>
                      <a:pPr algn="l"/>
                      <a:endParaRPr lang="en-ZA" b="1" dirty="0">
                        <a:latin typeface="Calibri" panose="020F0502020204030204" charset="0"/>
                        <a:cs typeface="Calibri" panose="020F0502020204030204" charset="0"/>
                      </a:endParaRPr>
                    </a:p>
                  </a:txBody>
                  <a:tcPr/>
                </a:tc>
                <a:tc>
                  <a:txBody>
                    <a:bodyPr/>
                    <a:lstStyle/>
                    <a:p>
                      <a:pPr algn="l"/>
                      <a:r>
                        <a:rPr lang="en-ZA" b="0" dirty="0">
                          <a:latin typeface="Calibri" panose="020F0502020204030204" charset="0"/>
                          <a:cs typeface="Calibri" panose="020F0502020204030204" charset="0"/>
                        </a:rPr>
                        <a:t>18 February 2026</a:t>
                      </a:r>
                    </a:p>
                  </a:txBody>
                  <a:tcPr/>
                </a:tc>
                <a:extLst>
                  <a:ext uri="{0D108BD9-81ED-4DB2-BD59-A6C34878D82A}">
                    <a16:rowId xmlns:a16="http://schemas.microsoft.com/office/drawing/2014/main" val="10001"/>
                  </a:ext>
                </a:extLst>
              </a:tr>
              <a:tr h="545897">
                <a:tc>
                  <a:txBody>
                    <a:bodyPr/>
                    <a:lstStyle/>
                    <a:p>
                      <a:pPr algn="l"/>
                      <a:r>
                        <a:rPr lang="en-ZA" b="1" dirty="0">
                          <a:latin typeface="Calibri" panose="020F0502020204030204" charset="0"/>
                          <a:cs typeface="Calibri" panose="020F0502020204030204" charset="0"/>
                        </a:rPr>
                        <a:t>Non-compulsory briefing session</a:t>
                      </a:r>
                    </a:p>
                    <a:p>
                      <a:pPr algn="l"/>
                      <a:endParaRPr lang="en-ZA" b="1" dirty="0">
                        <a:latin typeface="Calibri" panose="020F0502020204030204" charset="0"/>
                        <a:cs typeface="Calibri" panose="020F0502020204030204" charset="0"/>
                      </a:endParaRPr>
                    </a:p>
                  </a:txBody>
                  <a:tcPr/>
                </a:tc>
                <a:tc>
                  <a:txBody>
                    <a:bodyPr/>
                    <a:lstStyle/>
                    <a:p>
                      <a:pPr algn="l"/>
                      <a:r>
                        <a:rPr lang="en-ZA" b="0" dirty="0">
                          <a:latin typeface="Calibri" panose="020F0502020204030204" charset="0"/>
                          <a:cs typeface="Calibri" panose="020F0502020204030204" charset="0"/>
                        </a:rPr>
                        <a:t>27 February 2026 @ 10:00am - 2:00pm</a:t>
                      </a:r>
                    </a:p>
                  </a:txBody>
                  <a:tcPr/>
                </a:tc>
                <a:extLst>
                  <a:ext uri="{0D108BD9-81ED-4DB2-BD59-A6C34878D82A}">
                    <a16:rowId xmlns:a16="http://schemas.microsoft.com/office/drawing/2014/main" val="10002"/>
                  </a:ext>
                </a:extLst>
              </a:tr>
              <a:tr h="662562">
                <a:tc>
                  <a:txBody>
                    <a:bodyPr/>
                    <a:lstStyle/>
                    <a:p>
                      <a:pPr algn="l"/>
                      <a:r>
                        <a:rPr lang="en-ZA" b="1" dirty="0">
                          <a:latin typeface="Calibri" panose="020F0502020204030204" charset="0"/>
                          <a:cs typeface="Calibri" panose="020F0502020204030204" charset="0"/>
                        </a:rPr>
                        <a:t>Bidders to submit written questions on or before</a:t>
                      </a:r>
                    </a:p>
                  </a:txBody>
                  <a:tcPr/>
                </a:tc>
                <a:tc>
                  <a:txBody>
                    <a:bodyPr/>
                    <a:lstStyle/>
                    <a:p>
                      <a:pPr algn="l"/>
                      <a:r>
                        <a:rPr lang="en-ZA" b="0" dirty="0">
                          <a:latin typeface="Calibri" panose="020F0502020204030204" charset="0"/>
                          <a:cs typeface="Calibri" panose="020F0502020204030204" charset="0"/>
                        </a:rPr>
                        <a:t>From </a:t>
                      </a:r>
                      <a:r>
                        <a:rPr lang="en-ZA" b="1" dirty="0">
                          <a:solidFill>
                            <a:srgbClr val="FF0000"/>
                          </a:solidFill>
                          <a:latin typeface="Calibri" panose="020F0502020204030204" charset="0"/>
                          <a:cs typeface="Calibri" panose="020F0502020204030204" charset="0"/>
                        </a:rPr>
                        <a:t>18 February 2026 </a:t>
                      </a:r>
                      <a:r>
                        <a:rPr lang="en-ZA" b="0" dirty="0">
                          <a:latin typeface="Calibri" panose="020F0502020204030204" charset="0"/>
                          <a:cs typeface="Calibri" panose="020F0502020204030204" charset="0"/>
                        </a:rPr>
                        <a:t>– </a:t>
                      </a:r>
                      <a:r>
                        <a:rPr lang="en-ZA" b="1" dirty="0">
                          <a:solidFill>
                            <a:srgbClr val="FF0000"/>
                          </a:solidFill>
                          <a:latin typeface="Calibri" panose="020F0502020204030204" charset="0"/>
                          <a:cs typeface="Calibri" panose="020F0502020204030204" charset="0"/>
                        </a:rPr>
                        <a:t>18 March 2026 </a:t>
                      </a:r>
                      <a:r>
                        <a:rPr lang="en-ZA" b="0" dirty="0">
                          <a:solidFill>
                            <a:schemeClr val="tx1"/>
                          </a:solidFill>
                          <a:latin typeface="Calibri" panose="020F0502020204030204" charset="0"/>
                          <a:cs typeface="Calibri" panose="020F0502020204030204" charset="0"/>
                        </a:rPr>
                        <a:t>@ 4:00pm</a:t>
                      </a:r>
                    </a:p>
                  </a:txBody>
                  <a:tcPr/>
                </a:tc>
                <a:extLst>
                  <a:ext uri="{0D108BD9-81ED-4DB2-BD59-A6C34878D82A}">
                    <a16:rowId xmlns:a16="http://schemas.microsoft.com/office/drawing/2014/main" val="10003"/>
                  </a:ext>
                </a:extLst>
              </a:tr>
              <a:tr h="835572">
                <a:tc>
                  <a:txBody>
                    <a:bodyPr/>
                    <a:lstStyle/>
                    <a:p>
                      <a:pPr algn="l"/>
                      <a:r>
                        <a:rPr lang="en-ZA" b="1" dirty="0">
                          <a:latin typeface="Calibri" panose="020F0502020204030204" charset="0"/>
                          <a:cs typeface="Calibri" panose="020F0502020204030204" charset="0"/>
                        </a:rPr>
                        <a:t>SARS to respond to bidder’s written questions on or before: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ZA" sz="1800" b="0" i="0" u="none" strike="noStrike" kern="1200" baseline="0" dirty="0">
                          <a:solidFill>
                            <a:schemeClr val="dk1"/>
                          </a:solidFill>
                          <a:latin typeface="Calibri" panose="020F0502020204030204" charset="0"/>
                          <a:ea typeface="+mn-ea"/>
                          <a:cs typeface="Calibri" panose="020F0502020204030204" charset="0"/>
                        </a:rPr>
                        <a:t>	</a:t>
                      </a:r>
                    </a:p>
                    <a:p>
                      <a:pPr algn="l"/>
                      <a:r>
                        <a:rPr lang="en-ZA" sz="1800" b="0" kern="1200">
                          <a:solidFill>
                            <a:schemeClr val="tx1"/>
                          </a:solidFill>
                          <a:latin typeface="Calibri" panose="020F0502020204030204" charset="0"/>
                          <a:ea typeface="+mn-ea"/>
                          <a:cs typeface="Calibri" panose="020F0502020204030204" charset="0"/>
                        </a:rPr>
                        <a:t>20 </a:t>
                      </a:r>
                      <a:r>
                        <a:rPr lang="en-ZA" sz="1800" b="0" kern="1200" dirty="0">
                          <a:solidFill>
                            <a:schemeClr val="tx1"/>
                          </a:solidFill>
                          <a:latin typeface="Calibri" panose="020F0502020204030204" charset="0"/>
                          <a:ea typeface="+mn-ea"/>
                          <a:cs typeface="Calibri" panose="020F0502020204030204" charset="0"/>
                        </a:rPr>
                        <a:t>March 2026</a:t>
                      </a:r>
                    </a:p>
                    <a:p>
                      <a:pPr algn="l"/>
                      <a:endParaRPr lang="en-ZA" b="0" dirty="0">
                        <a:solidFill>
                          <a:srgbClr val="FF0000"/>
                        </a:solidFill>
                        <a:highlight>
                          <a:srgbClr val="FFFF00"/>
                        </a:highlight>
                        <a:latin typeface="Calibri" panose="020F0502020204030204" charset="0"/>
                        <a:cs typeface="Calibri" panose="020F0502020204030204" charset="0"/>
                      </a:endParaRPr>
                    </a:p>
                  </a:txBody>
                  <a:tcPr/>
                </a:tc>
                <a:extLst>
                  <a:ext uri="{0D108BD9-81ED-4DB2-BD59-A6C34878D82A}">
                    <a16:rowId xmlns:a16="http://schemas.microsoft.com/office/drawing/2014/main" val="10004"/>
                  </a:ext>
                </a:extLst>
              </a:tr>
              <a:tr h="676639">
                <a:tc>
                  <a:txBody>
                    <a:bodyPr/>
                    <a:lstStyle/>
                    <a:p>
                      <a:pPr algn="l"/>
                      <a:r>
                        <a:rPr lang="en-ZA" b="1" dirty="0">
                          <a:latin typeface="Calibri" panose="020F0502020204030204" charset="0"/>
                          <a:cs typeface="Calibri" panose="020F0502020204030204" charset="0"/>
                        </a:rPr>
                        <a:t>Closing date and Time</a:t>
                      </a:r>
                    </a:p>
                  </a:txBody>
                  <a:tcPr/>
                </a:tc>
                <a:tc>
                  <a:txBody>
                    <a:bodyPr/>
                    <a:lstStyle/>
                    <a:p>
                      <a:pPr algn="l"/>
                      <a:r>
                        <a:rPr lang="en-ZA" b="1" dirty="0">
                          <a:solidFill>
                            <a:srgbClr val="FF0000"/>
                          </a:solidFill>
                          <a:latin typeface="Calibri" panose="020F0502020204030204" charset="0"/>
                          <a:cs typeface="Calibri" panose="020F0502020204030204" charset="0"/>
                        </a:rPr>
                        <a:t>26 March 2026 @ 11:00am</a:t>
                      </a:r>
                    </a:p>
                  </a:txBody>
                  <a:tcPr/>
                </a:tc>
                <a:extLst>
                  <a:ext uri="{0D108BD9-81ED-4DB2-BD59-A6C34878D82A}">
                    <a16:rowId xmlns:a16="http://schemas.microsoft.com/office/drawing/2014/main" val="10005"/>
                  </a:ext>
                </a:extLst>
              </a:tr>
              <a:tr h="676639">
                <a:tc>
                  <a:txBody>
                    <a:bodyPr/>
                    <a:lstStyle/>
                    <a:p>
                      <a:pPr algn="l"/>
                      <a:r>
                        <a:rPr lang="en-US" b="1" dirty="0">
                          <a:latin typeface="Calibri" panose="020F0502020204030204" charset="0"/>
                          <a:cs typeface="Calibri" panose="020F0502020204030204" charset="0"/>
                        </a:rPr>
                        <a:t>Notice to bidders</a:t>
                      </a:r>
                    </a:p>
                  </a:txBody>
                  <a:tcPr/>
                </a:tc>
                <a:tc>
                  <a:txBody>
                    <a:bodyPr/>
                    <a:lstStyle/>
                    <a:p>
                      <a:pPr algn="l"/>
                      <a:r>
                        <a:rPr lang="en-ZA" b="0" dirty="0">
                          <a:solidFill>
                            <a:schemeClr val="tx1"/>
                          </a:solidFill>
                          <a:latin typeface="Calibri" panose="020F0502020204030204" charset="0"/>
                          <a:cs typeface="Calibri" panose="020F0502020204030204" charset="0"/>
                        </a:rPr>
                        <a:t>End of March 2026</a:t>
                      </a:r>
                    </a:p>
                    <a:p>
                      <a:pPr algn="l"/>
                      <a:endParaRPr lang="en-ZA" b="0" dirty="0">
                        <a:solidFill>
                          <a:schemeClr val="tx1"/>
                        </a:solidFill>
                        <a:latin typeface="Calibri" panose="020F0502020204030204" charset="0"/>
                        <a:cs typeface="Calibri" panose="020F0502020204030204" charset="0"/>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11760"/>
            <a:ext cx="11993880" cy="548640"/>
          </a:xfrm>
          <a:solidFill>
            <a:schemeClr val="accent2"/>
          </a:solidFill>
        </p:spPr>
        <p:txBody>
          <a:bodyPr/>
          <a:lstStyle/>
          <a:p>
            <a:pPr algn="ctr"/>
            <a:r>
              <a:rPr lang="en-US" dirty="0">
                <a:solidFill>
                  <a:schemeClr val="bg1"/>
                </a:solidFill>
              </a:rPr>
              <a:t>TABLE OF CONTENTS</a:t>
            </a:r>
          </a:p>
        </p:txBody>
      </p:sp>
      <p:sp>
        <p:nvSpPr>
          <p:cNvPr id="3" name="Content Placeholder 2"/>
          <p:cNvSpPr>
            <a:spLocks noGrp="1"/>
          </p:cNvSpPr>
          <p:nvPr>
            <p:ph sz="half" idx="1"/>
          </p:nvPr>
        </p:nvSpPr>
        <p:spPr>
          <a:xfrm>
            <a:off x="746760" y="1093694"/>
            <a:ext cx="10633364" cy="5103906"/>
          </a:xfrm>
        </p:spPr>
        <p:txBody>
          <a:bodyPr>
            <a:noAutofit/>
          </a:bodyPr>
          <a:lstStyle/>
          <a:p>
            <a:pPr>
              <a:lnSpc>
                <a:spcPct val="100000"/>
              </a:lnSpc>
              <a:spcBef>
                <a:spcPct val="75000"/>
              </a:spcBef>
              <a:spcAft>
                <a:spcPct val="10000"/>
              </a:spcAft>
              <a:buClr>
                <a:schemeClr val="accent1"/>
              </a:buClr>
            </a:pPr>
            <a:r>
              <a:rPr lang="en-US" sz="1800" b="1" dirty="0">
                <a:solidFill>
                  <a:srgbClr val="002060"/>
                </a:solidFill>
                <a:latin typeface="Calibri" panose="020F0502020204030204" charset="0"/>
                <a:cs typeface="Calibri" panose="020F0502020204030204" charset="0"/>
              </a:rPr>
              <a:t>1. Welcome and Introduction</a:t>
            </a:r>
          </a:p>
          <a:p>
            <a:pPr>
              <a:lnSpc>
                <a:spcPct val="100000"/>
              </a:lnSpc>
              <a:spcBef>
                <a:spcPct val="75000"/>
              </a:spcBef>
              <a:spcAft>
                <a:spcPct val="10000"/>
              </a:spcAft>
              <a:buClr>
                <a:schemeClr val="accent1"/>
              </a:buClr>
            </a:pPr>
            <a:r>
              <a:rPr lang="en-US" sz="1800" b="1" dirty="0">
                <a:solidFill>
                  <a:srgbClr val="002060"/>
                </a:solidFill>
                <a:latin typeface="Calibri" panose="020F0502020204030204" charset="0"/>
                <a:cs typeface="Calibri" panose="020F0502020204030204" charset="0"/>
              </a:rPr>
              <a:t>2. Purpose, Procedures and Governance requirements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3. Background and Business Requirement</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4. RFP Timelines</a:t>
            </a:r>
          </a:p>
          <a:p>
            <a:pPr>
              <a:lnSpc>
                <a:spcPct val="100000"/>
              </a:lnSpc>
              <a:spcBef>
                <a:spcPct val="75000"/>
              </a:spcBef>
              <a:spcAft>
                <a:spcPct val="10000"/>
              </a:spcAft>
              <a:buClr>
                <a:schemeClr val="accent1"/>
              </a:buClr>
            </a:pPr>
            <a:r>
              <a:rPr lang="en-ZA" sz="1800" b="1" dirty="0">
                <a:solidFill>
                  <a:srgbClr val="FF0000"/>
                </a:solidFill>
                <a:latin typeface="Calibri" panose="020F0502020204030204" charset="0"/>
                <a:cs typeface="Calibri" panose="020F0502020204030204" charset="0"/>
              </a:rPr>
              <a:t>5. Bid Evaluation Process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6. Financial Analysis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7. Service Agreement</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8. RFP submission and contact details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9. Q&amp;A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92296"/>
            <a:ext cx="11993880" cy="548640"/>
          </a:xfrm>
          <a:solidFill>
            <a:schemeClr val="accent2"/>
          </a:solidFill>
        </p:spPr>
        <p:txBody>
          <a:bodyPr/>
          <a:lstStyle/>
          <a:p>
            <a:pPr algn="ctr"/>
            <a:r>
              <a:rPr lang="en-ZA" altLang="en-US" dirty="0">
                <a:solidFill>
                  <a:schemeClr val="bg1"/>
                </a:solidFill>
              </a:rPr>
              <a:t>4. </a:t>
            </a:r>
            <a:r>
              <a:rPr lang="en-US" dirty="0">
                <a:solidFill>
                  <a:schemeClr val="bg1"/>
                </a:solidFill>
              </a:rPr>
              <a:t>BID EVALUATION PROCESS</a:t>
            </a:r>
          </a:p>
        </p:txBody>
      </p:sp>
      <p:graphicFrame>
        <p:nvGraphicFramePr>
          <p:cNvPr id="9" name="Content Placeholder 8"/>
          <p:cNvGraphicFramePr>
            <a:graphicFrameLocks noGrp="1"/>
          </p:cNvGraphicFramePr>
          <p:nvPr>
            <p:ph sz="half" idx="1"/>
          </p:nvPr>
        </p:nvGraphicFramePr>
        <p:xfrm>
          <a:off x="504190" y="1232191"/>
          <a:ext cx="3710001" cy="25844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ext Box 98"/>
          <p:cNvSpPr txBox="1">
            <a:spLocks noChangeArrowheads="1"/>
          </p:cNvSpPr>
          <p:nvPr/>
        </p:nvSpPr>
        <p:spPr bwMode="auto">
          <a:xfrm>
            <a:off x="5496843" y="972063"/>
            <a:ext cx="5165155" cy="1753235"/>
          </a:xfrm>
          <a:prstGeom prst="rect">
            <a:avLst/>
          </a:prstGeom>
          <a:solidFill>
            <a:srgbClr val="FFFFFF"/>
          </a:solidFill>
          <a:ln w="9525" algn="ctr">
            <a:noFill/>
            <a:miter lim="800000"/>
          </a:ln>
          <a:effectLst>
            <a:outerShdw dist="38100" dir="2700000" algn="tl" rotWithShape="0">
              <a:srgbClr val="000000">
                <a:alpha val="39999"/>
              </a:srgbClr>
            </a:outerShdw>
          </a:effectLst>
        </p:spPr>
        <p:txBody>
          <a:bodyPr wrap="square">
            <a:spAutoFit/>
          </a:bodyPr>
          <a:lstStyle>
            <a:defPPr>
              <a:defRPr lang="en-GB"/>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4pPr>
            <a:lvl5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9pPr>
          </a:lstStyle>
          <a:p>
            <a:pPr marL="173355" indent="-173355">
              <a:lnSpc>
                <a:spcPct val="150000"/>
              </a:lnSpc>
              <a:buFontTx/>
              <a:buChar char="•"/>
            </a:pPr>
            <a:r>
              <a:rPr lang="en-ZA" sz="1200" b="1" dirty="0">
                <a:solidFill>
                  <a:schemeClr val="tx2"/>
                </a:solidFill>
                <a:latin typeface="Calibri" panose="020F0502020204030204" charset="0"/>
                <a:cs typeface="Calibri" panose="020F0502020204030204" charset="0"/>
              </a:rPr>
              <a:t>Invitation to Bid –SBD 1                       </a:t>
            </a:r>
          </a:p>
          <a:p>
            <a:pPr>
              <a:lnSpc>
                <a:spcPct val="150000"/>
              </a:lnSpc>
              <a:buFontTx/>
              <a:buChar char="•"/>
            </a:pPr>
            <a:r>
              <a:rPr lang="en-ZA" sz="1200" b="1" dirty="0">
                <a:solidFill>
                  <a:schemeClr val="tx2"/>
                </a:solidFill>
                <a:latin typeface="Calibri" panose="020F0502020204030204" charset="0"/>
                <a:cs typeface="Calibri" panose="020F0502020204030204" charset="0"/>
              </a:rPr>
              <a:t>Declaration of Interest (SBD 4)</a:t>
            </a:r>
          </a:p>
          <a:p>
            <a:pPr>
              <a:lnSpc>
                <a:spcPct val="150000"/>
              </a:lnSpc>
              <a:buFontTx/>
              <a:buChar char="•"/>
            </a:pPr>
            <a:r>
              <a:rPr lang="en-US" sz="1200" b="1" dirty="0">
                <a:solidFill>
                  <a:schemeClr val="tx2"/>
                </a:solidFill>
                <a:latin typeface="Calibri" panose="020F0502020204030204" charset="0"/>
                <a:cs typeface="Calibri" panose="020F0502020204030204" charset="0"/>
              </a:rPr>
              <a:t>Preference Point Claim Form – SBD 6.1</a:t>
            </a:r>
          </a:p>
          <a:p>
            <a:pPr marL="173355" indent="-173355">
              <a:lnSpc>
                <a:spcPct val="150000"/>
              </a:lnSpc>
              <a:buFontTx/>
              <a:buChar char="•"/>
            </a:pPr>
            <a:r>
              <a:rPr lang="en-ZA" sz="1200" b="1" dirty="0">
                <a:solidFill>
                  <a:schemeClr val="tx2"/>
                </a:solidFill>
                <a:latin typeface="Calibri" panose="020F0502020204030204" charset="0"/>
                <a:cs typeface="Calibri" panose="020F0502020204030204" charset="0"/>
              </a:rPr>
              <a:t>Central Registration Report (Central  Database System) from NT</a:t>
            </a:r>
          </a:p>
          <a:p>
            <a:pPr>
              <a:lnSpc>
                <a:spcPct val="150000"/>
              </a:lnSpc>
              <a:buFontTx/>
              <a:buChar char="•"/>
            </a:pPr>
            <a:r>
              <a:rPr lang="en-US" sz="1200" b="1" dirty="0">
                <a:solidFill>
                  <a:schemeClr val="tx2"/>
                </a:solidFill>
                <a:latin typeface="Calibri" panose="020F0502020204030204" charset="0"/>
                <a:cs typeface="Calibri" panose="020F0502020204030204" charset="0"/>
              </a:rPr>
              <a:t>General Conditions of Contract (GCC)</a:t>
            </a:r>
            <a:endParaRPr lang="en-ZA" sz="1200" b="1" dirty="0">
              <a:solidFill>
                <a:schemeClr val="tx2"/>
              </a:solidFill>
              <a:latin typeface="Calibri" panose="020F0502020204030204" charset="0"/>
              <a:cs typeface="Calibri" panose="020F0502020204030204" charset="0"/>
            </a:endParaRPr>
          </a:p>
          <a:p>
            <a:pPr>
              <a:lnSpc>
                <a:spcPct val="150000"/>
              </a:lnSpc>
              <a:buFontTx/>
              <a:buChar char="•"/>
            </a:pPr>
            <a:r>
              <a:rPr lang="en-ZA" sz="1200" b="1" dirty="0">
                <a:solidFill>
                  <a:schemeClr val="tx2"/>
                </a:solidFill>
                <a:latin typeface="Calibri" panose="020F0502020204030204" charset="0"/>
                <a:cs typeface="Calibri" panose="020F0502020204030204" charset="0"/>
              </a:rPr>
              <a:t>Annual Financial Statements</a:t>
            </a:r>
          </a:p>
        </p:txBody>
      </p:sp>
      <p:sp>
        <p:nvSpPr>
          <p:cNvPr id="5" name="Rectangle: Rounded Corners 4"/>
          <p:cNvSpPr/>
          <p:nvPr>
            <p:custDataLst>
              <p:tags r:id="rId1"/>
            </p:custDataLst>
          </p:nvPr>
        </p:nvSpPr>
        <p:spPr>
          <a:xfrm>
            <a:off x="325601" y="1182158"/>
            <a:ext cx="3300468" cy="18347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ZA"/>
          </a:p>
        </p:txBody>
      </p:sp>
      <p:sp>
        <p:nvSpPr>
          <p:cNvPr id="6" name="Text Box 91"/>
          <p:cNvSpPr txBox="1">
            <a:spLocks noChangeArrowheads="1"/>
          </p:cNvSpPr>
          <p:nvPr>
            <p:custDataLst>
              <p:tags r:id="rId2"/>
            </p:custDataLst>
          </p:nvPr>
        </p:nvSpPr>
        <p:spPr bwMode="auto">
          <a:xfrm>
            <a:off x="1356555" y="1369736"/>
            <a:ext cx="1238557" cy="460375"/>
          </a:xfrm>
          <a:prstGeom prst="rect">
            <a:avLst/>
          </a:prstGeom>
          <a:solidFill>
            <a:schemeClr val="tx2">
              <a:lumMod val="50000"/>
              <a:lumOff val="50000"/>
            </a:schemeClr>
          </a:solidFill>
          <a:ln w="9525" algn="ctr">
            <a:noFill/>
            <a:miter lim="800000"/>
          </a:ln>
          <a:effectLst>
            <a:outerShdw dist="38100" dir="2700000" algn="tl" rotWithShape="0">
              <a:srgbClr val="000000">
                <a:alpha val="39999"/>
              </a:srgbClr>
            </a:outerShdw>
          </a:effectLst>
        </p:spPr>
        <p:txBody>
          <a:bodyPr wrap="square">
            <a:spAutoFit/>
          </a:bodyPr>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a:defRPr/>
            </a:pPr>
            <a:r>
              <a:rPr lang="en-ZA" b="1" dirty="0">
                <a:solidFill>
                  <a:schemeClr val="bg1"/>
                </a:solidFill>
                <a:latin typeface="Calibri" panose="020F0502020204030204" charset="0"/>
                <a:cs typeface="Calibri" panose="020F0502020204030204" charset="0"/>
              </a:rPr>
              <a:t>Gate 0</a:t>
            </a:r>
          </a:p>
        </p:txBody>
      </p:sp>
      <p:sp>
        <p:nvSpPr>
          <p:cNvPr id="7" name="Rectangle 6"/>
          <p:cNvSpPr>
            <a:spLocks noChangeArrowheads="1"/>
          </p:cNvSpPr>
          <p:nvPr>
            <p:custDataLst>
              <p:tags r:id="rId3"/>
            </p:custDataLst>
          </p:nvPr>
        </p:nvSpPr>
        <p:spPr bwMode="auto">
          <a:xfrm>
            <a:off x="1032533" y="2058578"/>
            <a:ext cx="2082296" cy="546411"/>
          </a:xfrm>
          <a:prstGeom prst="rect">
            <a:avLst/>
          </a:prstGeom>
          <a:solidFill>
            <a:schemeClr val="tx2">
              <a:lumMod val="50000"/>
              <a:lumOff val="50000"/>
            </a:schemeClr>
          </a:solidFill>
          <a:ln w="9525">
            <a:noFill/>
            <a:miter lim="800000"/>
          </a:ln>
          <a:scene3d>
            <a:camera prst="orthographicFront"/>
            <a:lightRig rig="threePt" dir="t"/>
          </a:scene3d>
          <a:sp3d>
            <a:bevelT w="114300" prst="artDeco"/>
          </a:sp3d>
        </p:spPr>
        <p:txBody>
          <a:bodyPr lIns="90000" tIns="46800" rIns="90000" bIns="46800" anchor="ctr" anchorCtr="1"/>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marL="176530" indent="-176530">
              <a:defRPr/>
            </a:pPr>
            <a:r>
              <a:rPr lang="en-US" sz="1200" b="1" dirty="0">
                <a:solidFill>
                  <a:schemeClr val="bg1"/>
                </a:solidFill>
                <a:latin typeface="Calibri" panose="020F0502020204030204" charset="0"/>
                <a:cs typeface="Calibri" panose="020F0502020204030204" charset="0"/>
              </a:rPr>
              <a:t>Pre-Qualification</a:t>
            </a:r>
          </a:p>
        </p:txBody>
      </p:sp>
      <p:graphicFrame>
        <p:nvGraphicFramePr>
          <p:cNvPr id="8" name="Object 7"/>
          <p:cNvGraphicFramePr>
            <a:graphicFrameLocks noChangeAspect="1"/>
          </p:cNvGraphicFramePr>
          <p:nvPr/>
        </p:nvGraphicFramePr>
        <p:xfrm>
          <a:off x="10808365" y="1341134"/>
          <a:ext cx="1058034" cy="916596"/>
        </p:xfrm>
        <a:graphic>
          <a:graphicData uri="http://schemas.openxmlformats.org/presentationml/2006/ole">
            <mc:AlternateContent xmlns:mc="http://schemas.openxmlformats.org/markup-compatibility/2006">
              <mc:Choice xmlns:v="urn:schemas-microsoft-com:vml" Requires="v">
                <p:oleObj name="Acrobat Document" showAsIcon="1" r:id="rId15" imgW="779145" imgH="676275" progId="Acrobat.Document.DC">
                  <p:embed/>
                </p:oleObj>
              </mc:Choice>
              <mc:Fallback>
                <p:oleObj name="Acrobat Document" showAsIcon="1" r:id="rId15" imgW="779145" imgH="676275" progId="Acrobat.Document.DC">
                  <p:embed/>
                  <p:pic>
                    <p:nvPicPr>
                      <p:cNvPr id="0" name="Picture 3"/>
                      <p:cNvPicPr/>
                      <p:nvPr/>
                    </p:nvPicPr>
                    <p:blipFill>
                      <a:blip r:embed="rId16"/>
                      <a:stretch>
                        <a:fillRect/>
                      </a:stretch>
                    </p:blipFill>
                    <p:spPr>
                      <a:xfrm>
                        <a:off x="10808365" y="1341134"/>
                        <a:ext cx="1058034" cy="916596"/>
                      </a:xfrm>
                      <a:prstGeom prst="rect">
                        <a:avLst/>
                      </a:prstGeom>
                    </p:spPr>
                  </p:pic>
                </p:oleObj>
              </mc:Fallback>
            </mc:AlternateContent>
          </a:graphicData>
        </a:graphic>
      </p:graphicFrame>
      <p:sp>
        <p:nvSpPr>
          <p:cNvPr id="10" name="Rectangle: Rounded Corners 9"/>
          <p:cNvSpPr/>
          <p:nvPr>
            <p:custDataLst>
              <p:tags r:id="rId4"/>
            </p:custDataLst>
          </p:nvPr>
        </p:nvSpPr>
        <p:spPr>
          <a:xfrm>
            <a:off x="347874" y="3866658"/>
            <a:ext cx="3300468" cy="1759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p>
        </p:txBody>
      </p:sp>
      <p:sp>
        <p:nvSpPr>
          <p:cNvPr id="12" name="Text Box 91"/>
          <p:cNvSpPr txBox="1">
            <a:spLocks noChangeArrowheads="1"/>
          </p:cNvSpPr>
          <p:nvPr>
            <p:custDataLst>
              <p:tags r:id="rId5"/>
            </p:custDataLst>
          </p:nvPr>
        </p:nvSpPr>
        <p:spPr bwMode="auto">
          <a:xfrm>
            <a:off x="1356555" y="4056575"/>
            <a:ext cx="1238557" cy="460375"/>
          </a:xfrm>
          <a:prstGeom prst="rect">
            <a:avLst/>
          </a:prstGeom>
          <a:solidFill>
            <a:schemeClr val="tx2">
              <a:lumMod val="50000"/>
              <a:lumOff val="50000"/>
            </a:schemeClr>
          </a:solidFill>
          <a:ln w="9525" algn="ctr">
            <a:noFill/>
            <a:miter lim="800000"/>
          </a:ln>
          <a:effectLst>
            <a:outerShdw dist="38100" dir="2700000" algn="tl" rotWithShape="0">
              <a:srgbClr val="000000">
                <a:alpha val="39999"/>
              </a:srgbClr>
            </a:outerShdw>
          </a:effectLst>
        </p:spPr>
        <p:txBody>
          <a:bodyPr wrap="square">
            <a:spAutoFit/>
          </a:bodyPr>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a:defRPr/>
            </a:pPr>
            <a:r>
              <a:rPr lang="en-ZA" b="1" dirty="0">
                <a:solidFill>
                  <a:schemeClr val="bg1"/>
                </a:solidFill>
                <a:latin typeface="Calibri" panose="020F0502020204030204" charset="0"/>
                <a:cs typeface="Calibri" panose="020F0502020204030204" charset="0"/>
              </a:rPr>
              <a:t>Gate 1</a:t>
            </a:r>
            <a:endParaRPr lang="en-GB" b="1" dirty="0">
              <a:solidFill>
                <a:schemeClr val="bg1"/>
              </a:solidFill>
              <a:latin typeface="Calibri" panose="020F0502020204030204" charset="0"/>
              <a:cs typeface="Calibri" panose="020F0502020204030204" charset="0"/>
            </a:endParaRPr>
          </a:p>
        </p:txBody>
      </p:sp>
      <p:sp>
        <p:nvSpPr>
          <p:cNvPr id="13" name="Rectangle 12"/>
          <p:cNvSpPr>
            <a:spLocks noChangeArrowheads="1"/>
          </p:cNvSpPr>
          <p:nvPr>
            <p:custDataLst>
              <p:tags r:id="rId6"/>
            </p:custDataLst>
          </p:nvPr>
        </p:nvSpPr>
        <p:spPr bwMode="auto">
          <a:xfrm>
            <a:off x="959210" y="4803310"/>
            <a:ext cx="2228943" cy="461665"/>
          </a:xfrm>
          <a:prstGeom prst="rect">
            <a:avLst/>
          </a:prstGeom>
          <a:solidFill>
            <a:schemeClr val="tx2">
              <a:lumMod val="50000"/>
              <a:lumOff val="50000"/>
            </a:schemeClr>
          </a:solidFill>
          <a:ln w="9525">
            <a:noFill/>
            <a:miter lim="800000"/>
          </a:ln>
          <a:scene3d>
            <a:camera prst="orthographicFront"/>
            <a:lightRig rig="threePt" dir="t"/>
          </a:scene3d>
          <a:sp3d>
            <a:bevelT w="114300" prst="artDeco"/>
          </a:sp3d>
        </p:spPr>
        <p:txBody>
          <a:bodyPr lIns="90000" tIns="46800" rIns="90000" bIns="46800" anchor="ctr" anchorCtr="1"/>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marL="176530" indent="-176530">
              <a:defRPr/>
            </a:pPr>
            <a:r>
              <a:rPr lang="en-US" sz="1200" b="1" dirty="0">
                <a:solidFill>
                  <a:schemeClr val="bg1"/>
                </a:solidFill>
                <a:latin typeface="Calibri" panose="020F0502020204030204" charset="0"/>
                <a:cs typeface="Calibri" panose="020F0502020204030204" charset="0"/>
              </a:rPr>
              <a:t>Technical  Evaluation Process</a:t>
            </a:r>
          </a:p>
        </p:txBody>
      </p:sp>
      <p:sp>
        <p:nvSpPr>
          <p:cNvPr id="14" name="Arrow: Right 13"/>
          <p:cNvSpPr/>
          <p:nvPr>
            <p:custDataLst>
              <p:tags r:id="rId7"/>
            </p:custDataLst>
          </p:nvPr>
        </p:nvSpPr>
        <p:spPr>
          <a:xfrm>
            <a:off x="4105100" y="4391302"/>
            <a:ext cx="118770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ext Box 99"/>
          <p:cNvSpPr txBox="1">
            <a:spLocks noChangeArrowheads="1"/>
          </p:cNvSpPr>
          <p:nvPr/>
        </p:nvSpPr>
        <p:spPr bwMode="auto">
          <a:xfrm>
            <a:off x="5586028" y="3886714"/>
            <a:ext cx="5043747" cy="922020"/>
          </a:xfrm>
          <a:prstGeom prst="rect">
            <a:avLst/>
          </a:prstGeom>
          <a:solidFill>
            <a:srgbClr val="FFFFFF"/>
          </a:solidFill>
          <a:ln w="9525" algn="ctr">
            <a:noFill/>
            <a:miter lim="800000"/>
          </a:ln>
          <a:effectLst>
            <a:outerShdw dist="38100" dir="2700000" algn="tl" rotWithShape="0">
              <a:srgbClr val="000000">
                <a:alpha val="39999"/>
              </a:srgbClr>
            </a:outerShdw>
          </a:effectLst>
        </p:spPr>
        <p:txBody>
          <a:bodyPr wrap="square">
            <a:spAutoFit/>
          </a:bodyPr>
          <a:lstStyle>
            <a:defPPr>
              <a:defRPr lang="en-GB"/>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4pPr>
            <a:lvl5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9pPr>
          </a:lstStyle>
          <a:p>
            <a:pPr>
              <a:lnSpc>
                <a:spcPct val="150000"/>
              </a:lnSpc>
              <a:buFontTx/>
              <a:buChar char="•"/>
            </a:pPr>
            <a:r>
              <a:rPr lang="en-ZA" sz="1200" b="1" dirty="0">
                <a:solidFill>
                  <a:schemeClr val="tx2"/>
                </a:solidFill>
                <a:latin typeface="Calibri" panose="020F0502020204030204" charset="0"/>
                <a:cs typeface="Calibri" panose="020F0502020204030204" charset="0"/>
              </a:rPr>
              <a:t>See Section 7.4 of the RFT Main Document (Technical Evaluation Process)</a:t>
            </a:r>
          </a:p>
          <a:p>
            <a:pPr>
              <a:lnSpc>
                <a:spcPct val="150000"/>
              </a:lnSpc>
              <a:buFontTx/>
              <a:buChar char="•"/>
            </a:pPr>
            <a:r>
              <a:rPr lang="en-US" sz="1200" b="1" dirty="0">
                <a:solidFill>
                  <a:schemeClr val="tx2"/>
                </a:solidFill>
                <a:latin typeface="Calibri" panose="020F0502020204030204" charset="0"/>
                <a:cs typeface="Calibri" panose="020F0502020204030204" charset="0"/>
              </a:rPr>
              <a:t>Achieve overall score of </a:t>
            </a:r>
            <a:r>
              <a:rPr lang="en-US" sz="1200" b="1" dirty="0">
                <a:solidFill>
                  <a:srgbClr val="FF0000"/>
                </a:solidFill>
                <a:latin typeface="Calibri" panose="020F0502020204030204" charset="0"/>
                <a:cs typeface="Calibri" panose="020F0502020204030204" charset="0"/>
              </a:rPr>
              <a:t>66.67</a:t>
            </a:r>
            <a:r>
              <a:rPr lang="en-US" sz="1200" b="1" dirty="0">
                <a:solidFill>
                  <a:schemeClr val="tx2"/>
                </a:solidFill>
                <a:latin typeface="Calibri" panose="020F0502020204030204" charset="0"/>
                <a:cs typeface="Calibri" panose="020F0502020204030204" charset="0"/>
              </a:rPr>
              <a:t> points out of 100 points to proceed to Gate</a:t>
            </a:r>
            <a:r>
              <a:rPr lang="en-ZA" altLang="en-US" sz="1200" b="1" dirty="0">
                <a:solidFill>
                  <a:schemeClr val="tx2"/>
                </a:solidFill>
                <a:latin typeface="Calibri" panose="020F0502020204030204" charset="0"/>
                <a:cs typeface="Calibri" panose="020F0502020204030204" charset="0"/>
              </a:rPr>
              <a:t> 2</a:t>
            </a:r>
            <a:endParaRPr lang="en-ZA" altLang="en-US" sz="1600" dirty="0">
              <a:solidFill>
                <a:schemeClr val="accent2">
                  <a:lumMod val="50000"/>
                </a:schemeClr>
              </a:solidFill>
              <a:latin typeface="Calibri" panose="020F0502020204030204" charset="0"/>
              <a:cs typeface="Calibri" panose="020F0502020204030204" charset="0"/>
            </a:endParaRPr>
          </a:p>
        </p:txBody>
      </p:sp>
      <p:graphicFrame>
        <p:nvGraphicFramePr>
          <p:cNvPr id="16" name="Object 15"/>
          <p:cNvGraphicFramePr>
            <a:graphicFrameLocks noChangeAspect="1"/>
          </p:cNvGraphicFramePr>
          <p:nvPr/>
        </p:nvGraphicFramePr>
        <p:xfrm>
          <a:off x="10893447" y="4117546"/>
          <a:ext cx="1058034" cy="916596"/>
        </p:xfrm>
        <a:graphic>
          <a:graphicData uri="http://schemas.openxmlformats.org/presentationml/2006/ole">
            <mc:AlternateContent xmlns:mc="http://schemas.openxmlformats.org/markup-compatibility/2006">
              <mc:Choice xmlns:v="urn:schemas-microsoft-com:vml" Requires="v">
                <p:oleObj name="Acrobat Document" showAsIcon="1" r:id="rId17" imgW="779145" imgH="676275" progId="Acrobat.Document.DC">
                  <p:embed/>
                </p:oleObj>
              </mc:Choice>
              <mc:Fallback>
                <p:oleObj name="Acrobat Document" showAsIcon="1" r:id="rId17" imgW="779145" imgH="676275" progId="Acrobat.Document.DC">
                  <p:embed/>
                  <p:pic>
                    <p:nvPicPr>
                      <p:cNvPr id="0" name="Object 7"/>
                      <p:cNvPicPr/>
                      <p:nvPr/>
                    </p:nvPicPr>
                    <p:blipFill>
                      <a:blip r:embed="rId16"/>
                      <a:stretch>
                        <a:fillRect/>
                      </a:stretch>
                    </p:blipFill>
                    <p:spPr>
                      <a:xfrm>
                        <a:off x="10893447" y="4117546"/>
                        <a:ext cx="1058034" cy="916596"/>
                      </a:xfrm>
                      <a:prstGeom prst="rect">
                        <a:avLst/>
                      </a:prstGeom>
                    </p:spPr>
                  </p:pic>
                </p:oleObj>
              </mc:Fallback>
            </mc:AlternateContent>
          </a:graphicData>
        </a:graphic>
      </p:graphicFrame>
      <p:sp>
        <p:nvSpPr>
          <p:cNvPr id="17" name="Arrow: Right 16"/>
          <p:cNvSpPr/>
          <p:nvPr>
            <p:custDataLst>
              <p:tags r:id="rId8"/>
            </p:custDataLst>
          </p:nvPr>
        </p:nvSpPr>
        <p:spPr>
          <a:xfrm>
            <a:off x="3967194" y="1773098"/>
            <a:ext cx="118770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1"/>
          </p:nvPr>
        </p:nvGraphicFramePr>
        <p:xfrm>
          <a:off x="99060" y="816465"/>
          <a:ext cx="11993880" cy="5537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9060" y="62468"/>
            <a:ext cx="11993880" cy="548640"/>
          </a:xfrm>
          <a:solidFill>
            <a:schemeClr val="accent2"/>
          </a:solidFill>
        </p:spPr>
        <p:txBody>
          <a:bodyPr/>
          <a:lstStyle/>
          <a:p>
            <a:pPr algn="ctr"/>
            <a:r>
              <a:rPr lang="en-ZA" altLang="en-US" dirty="0">
                <a:solidFill>
                  <a:schemeClr val="bg1"/>
                </a:solidFill>
              </a:rPr>
              <a:t>5. </a:t>
            </a:r>
            <a:r>
              <a:rPr lang="en-US" dirty="0">
                <a:solidFill>
                  <a:schemeClr val="bg1"/>
                </a:solidFill>
              </a:rPr>
              <a:t>BID EVALUATION PROCESS, continued…</a:t>
            </a:r>
          </a:p>
        </p:txBody>
      </p:sp>
      <p:sp>
        <p:nvSpPr>
          <p:cNvPr id="7" name="Rectangle: Rounded Corners 6"/>
          <p:cNvSpPr/>
          <p:nvPr/>
        </p:nvSpPr>
        <p:spPr>
          <a:xfrm>
            <a:off x="308816" y="1075900"/>
            <a:ext cx="3189471" cy="297583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ext Box 91"/>
          <p:cNvSpPr txBox="1">
            <a:spLocks noChangeArrowheads="1"/>
          </p:cNvSpPr>
          <p:nvPr/>
        </p:nvSpPr>
        <p:spPr bwMode="auto">
          <a:xfrm>
            <a:off x="1246222" y="1210882"/>
            <a:ext cx="1238557" cy="460375"/>
          </a:xfrm>
          <a:prstGeom prst="rect">
            <a:avLst/>
          </a:prstGeom>
          <a:solidFill>
            <a:schemeClr val="tx2">
              <a:lumMod val="50000"/>
              <a:lumOff val="50000"/>
            </a:schemeClr>
          </a:solidFill>
          <a:ln w="9525" algn="ctr">
            <a:noFill/>
            <a:miter lim="800000"/>
          </a:ln>
          <a:effectLst>
            <a:outerShdw dist="38100" dir="2700000" algn="tl" rotWithShape="0">
              <a:srgbClr val="000000">
                <a:alpha val="39999"/>
              </a:srgbClr>
            </a:outerShdw>
          </a:effectLst>
        </p:spPr>
        <p:txBody>
          <a:bodyPr wrap="square">
            <a:spAutoFit/>
          </a:bodyPr>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a:defRPr/>
            </a:pPr>
            <a:r>
              <a:rPr lang="en-ZA" b="1" dirty="0">
                <a:solidFill>
                  <a:schemeClr val="bg1"/>
                </a:solidFill>
                <a:latin typeface="Calibri" panose="020F0502020204030204" charset="0"/>
                <a:cs typeface="Calibri" panose="020F0502020204030204" charset="0"/>
              </a:rPr>
              <a:t>Gate 2</a:t>
            </a:r>
            <a:endParaRPr lang="en-GB" b="1" dirty="0">
              <a:solidFill>
                <a:schemeClr val="bg1"/>
              </a:solidFill>
              <a:latin typeface="Calibri" panose="020F0502020204030204" charset="0"/>
              <a:cs typeface="Calibri" panose="020F0502020204030204" charset="0"/>
            </a:endParaRPr>
          </a:p>
        </p:txBody>
      </p:sp>
      <p:sp>
        <p:nvSpPr>
          <p:cNvPr id="15" name="Rectangle: Rounded Corners 14"/>
          <p:cNvSpPr/>
          <p:nvPr/>
        </p:nvSpPr>
        <p:spPr>
          <a:xfrm>
            <a:off x="405450" y="4764633"/>
            <a:ext cx="3200033" cy="95588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Arrow: Right 15"/>
          <p:cNvSpPr/>
          <p:nvPr/>
        </p:nvSpPr>
        <p:spPr>
          <a:xfrm>
            <a:off x="3911873" y="5011742"/>
            <a:ext cx="133429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 Box 91"/>
          <p:cNvSpPr txBox="1">
            <a:spLocks noChangeArrowheads="1"/>
          </p:cNvSpPr>
          <p:nvPr/>
        </p:nvSpPr>
        <p:spPr bwMode="auto">
          <a:xfrm>
            <a:off x="1386189" y="5011742"/>
            <a:ext cx="1238557" cy="460375"/>
          </a:xfrm>
          <a:prstGeom prst="rect">
            <a:avLst/>
          </a:prstGeom>
          <a:solidFill>
            <a:schemeClr val="tx2">
              <a:lumMod val="50000"/>
              <a:lumOff val="50000"/>
            </a:schemeClr>
          </a:solidFill>
          <a:ln w="9525" algn="ctr">
            <a:noFill/>
            <a:miter lim="800000"/>
          </a:ln>
          <a:effectLst>
            <a:outerShdw dist="38100" dir="2700000" algn="tl" rotWithShape="0">
              <a:srgbClr val="000000">
                <a:alpha val="39999"/>
              </a:srgbClr>
            </a:outerShdw>
          </a:effectLst>
        </p:spPr>
        <p:txBody>
          <a:bodyPr wrap="square">
            <a:spAutoFit/>
          </a:bodyPr>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a:defRPr/>
            </a:pPr>
            <a:r>
              <a:rPr lang="en-ZA" b="1" dirty="0">
                <a:solidFill>
                  <a:schemeClr val="bg1"/>
                </a:solidFill>
                <a:latin typeface="Calibri" panose="020F0502020204030204" charset="0"/>
                <a:cs typeface="Calibri" panose="020F0502020204030204" charset="0"/>
              </a:rPr>
              <a:t>Gate 3</a:t>
            </a:r>
            <a:endParaRPr lang="en-GB" b="1" dirty="0">
              <a:solidFill>
                <a:schemeClr val="bg1"/>
              </a:solidFill>
              <a:latin typeface="Calibri" panose="020F0502020204030204" charset="0"/>
              <a:cs typeface="Calibri" panose="020F0502020204030204" charset="0"/>
            </a:endParaRPr>
          </a:p>
        </p:txBody>
      </p:sp>
      <p:sp>
        <p:nvSpPr>
          <p:cNvPr id="20" name="Arrow: Right 19"/>
          <p:cNvSpPr/>
          <p:nvPr/>
        </p:nvSpPr>
        <p:spPr>
          <a:xfrm>
            <a:off x="3802401" y="2187967"/>
            <a:ext cx="131695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a:spLocks noChangeArrowheads="1"/>
          </p:cNvSpPr>
          <p:nvPr/>
        </p:nvSpPr>
        <p:spPr bwMode="auto">
          <a:xfrm>
            <a:off x="512620" y="1967856"/>
            <a:ext cx="2869541" cy="590385"/>
          </a:xfrm>
          <a:prstGeom prst="rect">
            <a:avLst/>
          </a:prstGeom>
          <a:solidFill>
            <a:schemeClr val="tx2">
              <a:lumMod val="50000"/>
              <a:lumOff val="50000"/>
            </a:schemeClr>
          </a:solidFill>
          <a:ln w="9525">
            <a:noFill/>
            <a:miter lim="800000"/>
          </a:ln>
          <a:scene3d>
            <a:camera prst="orthographicFront"/>
            <a:lightRig rig="threePt" dir="t"/>
          </a:scene3d>
          <a:sp3d>
            <a:bevelT w="114300" prst="artDeco"/>
          </a:sp3d>
        </p:spPr>
        <p:txBody>
          <a:bodyPr lIns="90000" tIns="46800" rIns="90000" bIns="46800" anchor="ctr" anchorCtr="1"/>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marL="176530" indent="-176530">
              <a:defRPr/>
            </a:pPr>
            <a:r>
              <a:rPr lang="en-US" sz="1200" b="1" dirty="0">
                <a:solidFill>
                  <a:schemeClr val="bg1"/>
                </a:solidFill>
                <a:latin typeface="Calibri" panose="020F0502020204030204" charset="0"/>
                <a:cs typeface="Calibri" panose="020F0502020204030204" charset="0"/>
              </a:rPr>
              <a:t>Price and Specific Goals Evaluation</a:t>
            </a:r>
          </a:p>
        </p:txBody>
      </p:sp>
      <p:sp>
        <p:nvSpPr>
          <p:cNvPr id="21" name="Text Box 99"/>
          <p:cNvSpPr txBox="1">
            <a:spLocks noChangeArrowheads="1"/>
          </p:cNvSpPr>
          <p:nvPr/>
        </p:nvSpPr>
        <p:spPr bwMode="auto">
          <a:xfrm>
            <a:off x="5872818" y="1802455"/>
            <a:ext cx="4073749" cy="978729"/>
          </a:xfrm>
          <a:prstGeom prst="rect">
            <a:avLst/>
          </a:prstGeom>
          <a:solidFill>
            <a:srgbClr val="FFFFFF"/>
          </a:solidFill>
          <a:ln w="9525" algn="ctr">
            <a:noFill/>
            <a:miter lim="800000"/>
          </a:ln>
          <a:effectLst>
            <a:outerShdw dist="38100" dir="2700000" algn="tl" rotWithShape="0">
              <a:srgbClr val="000000">
                <a:alpha val="39999"/>
              </a:srgbClr>
            </a:outerShdw>
          </a:effectLst>
        </p:spPr>
        <p:txBody>
          <a:bodyPr wrap="square">
            <a:spAutoFit/>
          </a:bodyPr>
          <a:lstStyle>
            <a:defPPr>
              <a:defRPr lang="en-GB"/>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4pPr>
            <a:lvl5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9pPr>
          </a:lstStyle>
          <a:p>
            <a:pPr marL="285750" indent="-285750"/>
            <a:r>
              <a:rPr lang="en-ZA" sz="1600" b="1" dirty="0">
                <a:solidFill>
                  <a:srgbClr val="44546A"/>
                </a:solidFill>
                <a:latin typeface="Calibri" panose="020F0502020204030204" charset="0"/>
                <a:ea typeface="Calibri" panose="020F0502020204030204" charset="0"/>
                <a:cs typeface="Calibri" panose="020F0502020204030204" charset="0"/>
              </a:rPr>
              <a:t>Sworn Affidavit​</a:t>
            </a:r>
          </a:p>
          <a:p>
            <a:pPr marL="285750" indent="-285750"/>
            <a:r>
              <a:rPr lang="en-ZA" sz="1600" b="1" dirty="0">
                <a:solidFill>
                  <a:srgbClr val="44546A"/>
                </a:solidFill>
                <a:latin typeface="Calibri" panose="020F0502020204030204" charset="0"/>
                <a:ea typeface="Calibri" panose="020F0502020204030204" charset="0"/>
                <a:cs typeface="Calibri" panose="020F0502020204030204" charset="0"/>
              </a:rPr>
              <a:t>Preference Point Claim Form – SBD 6.1​</a:t>
            </a:r>
          </a:p>
          <a:p>
            <a:pPr marL="285750" indent="-285750"/>
            <a:r>
              <a:rPr lang="en-ZA" sz="1600" b="1" dirty="0">
                <a:solidFill>
                  <a:srgbClr val="44546A"/>
                </a:solidFill>
                <a:latin typeface="Calibri" panose="020F0502020204030204" charset="0"/>
                <a:ea typeface="Calibri" panose="020F0502020204030204" charset="0"/>
                <a:cs typeface="Calibri" panose="020F0502020204030204" charset="0"/>
              </a:rPr>
              <a:t>SARS RFP 33/2025 : Price Response Template​</a:t>
            </a:r>
          </a:p>
        </p:txBody>
      </p:sp>
      <p:sp>
        <p:nvSpPr>
          <p:cNvPr id="22" name="TextBox 21"/>
          <p:cNvSpPr txBox="1"/>
          <p:nvPr/>
        </p:nvSpPr>
        <p:spPr>
          <a:xfrm>
            <a:off x="5872818" y="4643299"/>
            <a:ext cx="5649311" cy="1077218"/>
          </a:xfrm>
          <a:prstGeom prst="rect">
            <a:avLst/>
          </a:prstGeom>
          <a:noFill/>
        </p:spPr>
        <p:txBody>
          <a:bodyPr wrap="square">
            <a:spAutoFit/>
          </a:bodyPr>
          <a:lstStyle/>
          <a:p>
            <a:pPr algn="just"/>
            <a:r>
              <a:rPr lang="en-ZA" sz="1600" b="1" dirty="0">
                <a:solidFill>
                  <a:srgbClr val="44546A"/>
                </a:solidFill>
                <a:latin typeface="Calibri" panose="020F0502020204030204" charset="0"/>
                <a:ea typeface="Calibri" panose="020F0502020204030204" charset="0"/>
                <a:cs typeface="Calibri" panose="020F0502020204030204" charset="0"/>
              </a:rPr>
              <a:t>The points scored by a bidder for the price evaluation and the B-BBEE/specific goals evaluation will be added together to determine the overall points a bidder’s tender will score out of 100 points</a:t>
            </a:r>
          </a:p>
        </p:txBody>
      </p:sp>
      <p:graphicFrame>
        <p:nvGraphicFramePr>
          <p:cNvPr id="23" name="Object 22"/>
          <p:cNvGraphicFramePr>
            <a:graphicFrameLocks noChangeAspect="1"/>
          </p:cNvGraphicFramePr>
          <p:nvPr/>
        </p:nvGraphicFramePr>
        <p:xfrm>
          <a:off x="10450525" y="1900480"/>
          <a:ext cx="914400" cy="792163"/>
        </p:xfrm>
        <a:graphic>
          <a:graphicData uri="http://schemas.openxmlformats.org/presentationml/2006/ole">
            <mc:AlternateContent xmlns:mc="http://schemas.openxmlformats.org/markup-compatibility/2006">
              <mc:Choice xmlns:v="urn:schemas-microsoft-com:vml" Requires="v">
                <p:oleObj name="Worksheet" showAsIcon="1" r:id="rId8" imgW="779145" imgH="676275" progId="Excel.Sheet.12">
                  <p:embed/>
                </p:oleObj>
              </mc:Choice>
              <mc:Fallback>
                <p:oleObj name="Worksheet" showAsIcon="1" r:id="rId8" imgW="779145" imgH="676275" progId="Excel.Sheet.12">
                  <p:embed/>
                  <p:pic>
                    <p:nvPicPr>
                      <p:cNvPr id="0" name="Picture 2"/>
                      <p:cNvPicPr/>
                      <p:nvPr/>
                    </p:nvPicPr>
                    <p:blipFill>
                      <a:blip r:embed="rId9"/>
                      <a:stretch>
                        <a:fillRect/>
                      </a:stretch>
                    </p:blipFill>
                    <p:spPr>
                      <a:xfrm>
                        <a:off x="10450525" y="1900480"/>
                        <a:ext cx="914400" cy="792163"/>
                      </a:xfrm>
                      <a:prstGeom prst="rect">
                        <a:avLst/>
                      </a:prstGeom>
                    </p:spPr>
                  </p:pic>
                </p:oleObj>
              </mc:Fallback>
            </mc:AlternateContent>
          </a:graphicData>
        </a:graphic>
      </p:graphicFrame>
      <p:sp>
        <p:nvSpPr>
          <p:cNvPr id="26" name="Rectangle 25"/>
          <p:cNvSpPr>
            <a:spLocks noChangeArrowheads="1"/>
          </p:cNvSpPr>
          <p:nvPr/>
        </p:nvSpPr>
        <p:spPr bwMode="auto">
          <a:xfrm>
            <a:off x="1078814" y="2682856"/>
            <a:ext cx="1518489" cy="484994"/>
          </a:xfrm>
          <a:prstGeom prst="rect">
            <a:avLst/>
          </a:prstGeom>
          <a:solidFill>
            <a:schemeClr val="tx2">
              <a:lumMod val="50000"/>
              <a:lumOff val="50000"/>
            </a:schemeClr>
          </a:solidFill>
          <a:ln w="9525">
            <a:noFill/>
            <a:miter lim="800000"/>
          </a:ln>
          <a:scene3d>
            <a:camera prst="orthographicFront"/>
            <a:lightRig rig="threePt" dir="t"/>
          </a:scene3d>
          <a:sp3d>
            <a:bevelT w="114300" prst="artDeco"/>
          </a:sp3d>
        </p:spPr>
        <p:txBody>
          <a:bodyPr lIns="90000" tIns="46800" rIns="90000" bIns="46800" anchor="ctr" anchorCtr="1"/>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marL="176530" indent="-176530">
              <a:defRPr/>
            </a:pPr>
            <a:r>
              <a:rPr lang="en-US" sz="1200" b="1" dirty="0">
                <a:solidFill>
                  <a:schemeClr val="bg1"/>
                </a:solidFill>
                <a:latin typeface="Calibri" panose="020F0502020204030204" charset="0"/>
                <a:ea typeface="Calibri" panose="020F0502020204030204" charset="0"/>
                <a:cs typeface="Calibri" panose="020F0502020204030204" charset="0"/>
              </a:rPr>
              <a:t>Price </a:t>
            </a:r>
            <a:r>
              <a:rPr lang="en-US" sz="1200" dirty="0">
                <a:solidFill>
                  <a:schemeClr val="bg1"/>
                </a:solidFill>
                <a:latin typeface="Calibri" panose="020F0502020204030204" charset="0"/>
                <a:ea typeface="Calibri" panose="020F0502020204030204" charset="0"/>
                <a:cs typeface="Calibri" panose="020F0502020204030204" charset="0"/>
              </a:rPr>
              <a:t>=</a:t>
            </a:r>
            <a:r>
              <a:rPr lang="en-US" sz="1200" b="1" dirty="0">
                <a:solidFill>
                  <a:schemeClr val="bg1"/>
                </a:solidFill>
                <a:latin typeface="Calibri" panose="020F0502020204030204" charset="0"/>
                <a:ea typeface="Calibri" panose="020F0502020204030204" charset="0"/>
                <a:cs typeface="Calibri" panose="020F0502020204030204" charset="0"/>
              </a:rPr>
              <a:t> 80/90</a:t>
            </a:r>
          </a:p>
        </p:txBody>
      </p:sp>
      <p:sp>
        <p:nvSpPr>
          <p:cNvPr id="27" name="Rectangle 26"/>
          <p:cNvSpPr>
            <a:spLocks noChangeArrowheads="1"/>
          </p:cNvSpPr>
          <p:nvPr/>
        </p:nvSpPr>
        <p:spPr bwMode="auto">
          <a:xfrm>
            <a:off x="1051372" y="3327461"/>
            <a:ext cx="1573374" cy="461665"/>
          </a:xfrm>
          <a:prstGeom prst="rect">
            <a:avLst/>
          </a:prstGeom>
          <a:solidFill>
            <a:schemeClr val="tx2">
              <a:lumMod val="50000"/>
              <a:lumOff val="50000"/>
            </a:schemeClr>
          </a:solidFill>
          <a:ln w="9525">
            <a:noFill/>
            <a:miter lim="800000"/>
          </a:ln>
          <a:scene3d>
            <a:camera prst="orthographicFront"/>
            <a:lightRig rig="threePt" dir="t"/>
          </a:scene3d>
          <a:sp3d>
            <a:bevelT w="114300" prst="artDeco"/>
          </a:sp3d>
        </p:spPr>
        <p:txBody>
          <a:bodyPr lIns="90000" tIns="46800" rIns="90000" bIns="46800" anchor="ctr" anchorCtr="1"/>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marL="176530" indent="-176530">
              <a:defRPr/>
            </a:pPr>
            <a:r>
              <a:rPr lang="en-US" sz="1200" b="1" dirty="0">
                <a:solidFill>
                  <a:schemeClr val="bg1"/>
                </a:solidFill>
                <a:latin typeface="Calibri" panose="020F0502020204030204" charset="0"/>
                <a:ea typeface="Calibri" panose="020F0502020204030204" charset="0"/>
                <a:cs typeface="Calibri" panose="020F0502020204030204" charset="0"/>
              </a:rPr>
              <a:t>Specific Goals </a:t>
            </a:r>
            <a:r>
              <a:rPr lang="en-US" sz="1200" dirty="0">
                <a:solidFill>
                  <a:schemeClr val="bg1"/>
                </a:solidFill>
                <a:latin typeface="Calibri" panose="020F0502020204030204" charset="0"/>
                <a:ea typeface="Calibri" panose="020F0502020204030204" charset="0"/>
                <a:cs typeface="Calibri" panose="020F0502020204030204" charset="0"/>
              </a:rPr>
              <a:t>=</a:t>
            </a:r>
            <a:r>
              <a:rPr lang="en-US" sz="1200" b="1" dirty="0">
                <a:solidFill>
                  <a:schemeClr val="bg1"/>
                </a:solidFill>
                <a:latin typeface="Calibri" panose="020F0502020204030204" charset="0"/>
                <a:ea typeface="Calibri" panose="020F0502020204030204" charset="0"/>
                <a:cs typeface="Calibri" panose="020F0502020204030204" charset="0"/>
              </a:rPr>
              <a:t> 20/10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98516"/>
            <a:ext cx="11993880" cy="548640"/>
          </a:xfrm>
          <a:solidFill>
            <a:schemeClr val="accent1">
              <a:lumMod val="75000"/>
            </a:schemeClr>
          </a:solidFill>
        </p:spPr>
        <p:txBody>
          <a:bodyPr/>
          <a:lstStyle/>
          <a:p>
            <a:pPr algn="ctr"/>
            <a:r>
              <a:rPr lang="en-ZA" altLang="en-US" dirty="0">
                <a:solidFill>
                  <a:schemeClr val="bg1"/>
                </a:solidFill>
              </a:rPr>
              <a:t>5. </a:t>
            </a:r>
            <a:r>
              <a:rPr lang="en-US" dirty="0">
                <a:solidFill>
                  <a:schemeClr val="bg1"/>
                </a:solidFill>
              </a:rPr>
              <a:t>BID EVALUATION PROCESS -  GATE 2: PRICING</a:t>
            </a:r>
          </a:p>
        </p:txBody>
      </p:sp>
      <p:sp>
        <p:nvSpPr>
          <p:cNvPr id="13" name="Text Placeholder 3"/>
          <p:cNvSpPr txBox="1"/>
          <p:nvPr/>
        </p:nvSpPr>
        <p:spPr>
          <a:xfrm>
            <a:off x="336331" y="936028"/>
            <a:ext cx="11756609" cy="5225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600" b="1" dirty="0">
                <a:solidFill>
                  <a:srgbClr val="003366"/>
                </a:solidFill>
                <a:latin typeface="Calibri" panose="020F0502020204030204" charset="0"/>
                <a:cs typeface="Calibri" panose="020F0502020204030204" charset="0"/>
              </a:rPr>
              <a:t>The </a:t>
            </a:r>
            <a:r>
              <a:rPr lang="en-ZA" sz="1600" b="1" dirty="0">
                <a:solidFill>
                  <a:srgbClr val="002060"/>
                </a:solidFill>
                <a:latin typeface="Calibri" panose="020F0502020204030204" charset="0"/>
                <a:cs typeface="Calibri" panose="020F0502020204030204" charset="0"/>
              </a:rPr>
              <a:t>Price and Specific goals points will be </a:t>
            </a:r>
            <a:r>
              <a:rPr lang="en-ZA" sz="1600" b="1" dirty="0">
                <a:solidFill>
                  <a:srgbClr val="003366"/>
                </a:solidFill>
                <a:latin typeface="Calibri" panose="020F0502020204030204" charset="0"/>
                <a:cs typeface="Calibri" panose="020F0502020204030204" charset="0"/>
              </a:rPr>
              <a:t>added together to determine each bidder’s overall score out of 100 points. </a:t>
            </a:r>
            <a:endParaRPr lang="en-ZA" sz="1600" b="1" dirty="0">
              <a:solidFill>
                <a:srgbClr val="000000"/>
              </a:solidFill>
              <a:latin typeface="Calibri" panose="020F0502020204030204" charset="0"/>
              <a:cs typeface="Calibri" panose="020F0502020204030204" charset="0"/>
            </a:endParaRPr>
          </a:p>
        </p:txBody>
      </p:sp>
      <p:sp>
        <p:nvSpPr>
          <p:cNvPr id="21" name="Rectangle 20"/>
          <p:cNvSpPr/>
          <p:nvPr/>
        </p:nvSpPr>
        <p:spPr>
          <a:xfrm>
            <a:off x="1308367" y="1870163"/>
            <a:ext cx="3963778" cy="416011"/>
          </a:xfrm>
          <a:prstGeom prst="rect">
            <a:avLst/>
          </a:prstGeom>
        </p:spPr>
        <p:txBody>
          <a:bodyPr wrap="square">
            <a:spAutoFit/>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just">
              <a:lnSpc>
                <a:spcPct val="150000"/>
              </a:lnSpc>
            </a:pPr>
            <a:r>
              <a:rPr lang="en-ZA" sz="1400" b="1" u="sng" dirty="0">
                <a:solidFill>
                  <a:srgbClr val="003366"/>
                </a:solidFill>
                <a:latin typeface="Century Gothic" panose="020B0502020202020204" pitchFamily="34" charset="0"/>
                <a:ea typeface="Times New Roman" panose="02020603050405020304" pitchFamily="18" charset="0"/>
                <a:cs typeface="Tahoma" panose="020B0604030504040204" pitchFamily="34" charset="0"/>
              </a:rPr>
              <a:t>Stage 1: Price Evaluation (80/90 points)</a:t>
            </a:r>
            <a:r>
              <a:rPr lang="en-ZA" sz="1600" b="1" u="sng" dirty="0">
                <a:solidFill>
                  <a:srgbClr val="003366"/>
                </a:solidFill>
                <a:latin typeface="Century Gothic" panose="020B0502020202020204" pitchFamily="34" charset="0"/>
                <a:ea typeface="Times New Roman" panose="02020603050405020304" pitchFamily="18" charset="0"/>
                <a:cs typeface="Tahoma" panose="020B0604030504040204" pitchFamily="34" charset="0"/>
              </a:rPr>
              <a:t> </a:t>
            </a:r>
          </a:p>
        </p:txBody>
      </p:sp>
      <p:graphicFrame>
        <p:nvGraphicFramePr>
          <p:cNvPr id="27" name="Table 26"/>
          <p:cNvGraphicFramePr>
            <a:graphicFrameLocks noGrp="1"/>
          </p:cNvGraphicFramePr>
          <p:nvPr/>
        </p:nvGraphicFramePr>
        <p:xfrm>
          <a:off x="1213485" y="2722880"/>
          <a:ext cx="5433060" cy="1010920"/>
        </p:xfrm>
        <a:graphic>
          <a:graphicData uri="http://schemas.openxmlformats.org/drawingml/2006/table">
            <a:tbl>
              <a:tblPr firstRow="1" bandRow="1">
                <a:tableStyleId>{5C22544A-7EE6-4342-B048-85BDC9FD1C3A}</a:tableStyleId>
              </a:tblPr>
              <a:tblGrid>
                <a:gridCol w="2716530">
                  <a:extLst>
                    <a:ext uri="{9D8B030D-6E8A-4147-A177-3AD203B41FA5}">
                      <a16:colId xmlns:a16="http://schemas.microsoft.com/office/drawing/2014/main" val="20000"/>
                    </a:ext>
                  </a:extLst>
                </a:gridCol>
                <a:gridCol w="271653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ZA" dirty="0">
                          <a:latin typeface="Calibri" panose="020F0502020204030204" charset="0"/>
                          <a:cs typeface="Calibri" panose="020F0502020204030204" charset="0"/>
                        </a:rPr>
                        <a:t>Adjudication Criteria</a:t>
                      </a:r>
                    </a:p>
                    <a:p>
                      <a:endParaRPr lang="en-ZA" dirty="0">
                        <a:latin typeface="Calibri" panose="020F0502020204030204" charset="0"/>
                        <a:cs typeface="Calibri" panose="020F050202020403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ZA" dirty="0">
                          <a:latin typeface="Calibri" panose="020F0502020204030204" charset="0"/>
                          <a:cs typeface="Calibri" panose="020F0502020204030204" charset="0"/>
                        </a:rPr>
                        <a:t>Points</a:t>
                      </a:r>
                    </a:p>
                    <a:p>
                      <a:endParaRPr lang="en-ZA" dirty="0">
                        <a:latin typeface="Calibri" panose="020F0502020204030204" charset="0"/>
                        <a:cs typeface="Calibri" panose="020F0502020204030204" charset="0"/>
                      </a:endParaRPr>
                    </a:p>
                  </a:txBody>
                  <a:tcPr/>
                </a:tc>
                <a:extLst>
                  <a:ext uri="{0D108BD9-81ED-4DB2-BD59-A6C34878D82A}">
                    <a16:rowId xmlns:a16="http://schemas.microsoft.com/office/drawing/2014/main" val="10000"/>
                  </a:ext>
                </a:extLst>
              </a:tr>
              <a:tr h="370840">
                <a:tc>
                  <a:txBody>
                    <a:bodyPr/>
                    <a:lstStyle/>
                    <a:p>
                      <a:pPr algn="ctr"/>
                      <a:r>
                        <a:rPr lang="en-ZA" dirty="0">
                          <a:solidFill>
                            <a:srgbClr val="002060"/>
                          </a:solidFill>
                          <a:latin typeface="Calibri" panose="020F0502020204030204" charset="0"/>
                          <a:cs typeface="Calibri" panose="020F0502020204030204" charset="0"/>
                        </a:rPr>
                        <a:t>Evaluation Criteria</a:t>
                      </a:r>
                    </a:p>
                  </a:txBody>
                  <a:tcPr/>
                </a:tc>
                <a:tc>
                  <a:txBody>
                    <a:bodyPr/>
                    <a:lstStyle/>
                    <a:p>
                      <a:pPr algn="ctr"/>
                      <a:r>
                        <a:rPr lang="en-ZA" dirty="0">
                          <a:solidFill>
                            <a:srgbClr val="002060"/>
                          </a:solidFill>
                          <a:latin typeface="Calibri" panose="020F0502020204030204" charset="0"/>
                          <a:cs typeface="Calibri" panose="020F0502020204030204" charset="0"/>
                        </a:rPr>
                        <a:t>80/90</a:t>
                      </a:r>
                    </a:p>
                  </a:txBody>
                  <a:tcPr/>
                </a:tc>
                <a:extLst>
                  <a:ext uri="{0D108BD9-81ED-4DB2-BD59-A6C34878D82A}">
                    <a16:rowId xmlns:a16="http://schemas.microsoft.com/office/drawing/2014/main" val="10001"/>
                  </a:ext>
                </a:extLst>
              </a:tr>
            </a:tbl>
          </a:graphicData>
        </a:graphic>
      </p:graphicFrame>
      <p:sp>
        <p:nvSpPr>
          <p:cNvPr id="29" name="Rectangle 28"/>
          <p:cNvSpPr/>
          <p:nvPr/>
        </p:nvSpPr>
        <p:spPr>
          <a:xfrm>
            <a:off x="976923" y="5090975"/>
            <a:ext cx="7505700" cy="829945"/>
          </a:xfrm>
          <a:prstGeom prst="rect">
            <a:avLst/>
          </a:prstGeom>
        </p:spPr>
        <p:txBody>
          <a:bodyPr wrap="square">
            <a:spAutoFit/>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ZA" sz="1600" dirty="0">
                <a:solidFill>
                  <a:srgbClr val="002060"/>
                </a:solidFill>
                <a:latin typeface="Calibri" panose="020F0502020204030204" charset="0"/>
                <a:cs typeface="Calibri" panose="020F0502020204030204" charset="0"/>
              </a:rPr>
              <a:t>Ps	=	Points scored for price of Bid under consideration</a:t>
            </a:r>
          </a:p>
          <a:p>
            <a:r>
              <a:rPr lang="en-ZA" sz="1600" dirty="0">
                <a:solidFill>
                  <a:srgbClr val="002060"/>
                </a:solidFill>
                <a:latin typeface="Calibri" panose="020F0502020204030204" charset="0"/>
                <a:cs typeface="Calibri" panose="020F0502020204030204" charset="0"/>
              </a:rPr>
              <a:t>Pt.	=	Rand value of Bid under consideration</a:t>
            </a:r>
          </a:p>
          <a:p>
            <a:r>
              <a:rPr lang="en-ZA" sz="1600" dirty="0" err="1">
                <a:solidFill>
                  <a:srgbClr val="002060"/>
                </a:solidFill>
                <a:latin typeface="Calibri" panose="020F0502020204030204" charset="0"/>
                <a:cs typeface="Calibri" panose="020F0502020204030204" charset="0"/>
              </a:rPr>
              <a:t>Pmin</a:t>
            </a:r>
            <a:r>
              <a:rPr lang="en-ZA" sz="1600" dirty="0">
                <a:solidFill>
                  <a:srgbClr val="002060"/>
                </a:solidFill>
                <a:latin typeface="Calibri" panose="020F0502020204030204" charset="0"/>
                <a:cs typeface="Calibri" panose="020F0502020204030204" charset="0"/>
              </a:rPr>
              <a:t>	=	Rand value of lowest acceptable Bid</a:t>
            </a:r>
          </a:p>
        </p:txBody>
      </p:sp>
      <p:pic>
        <p:nvPicPr>
          <p:cNvPr id="7" name="Picture 6"/>
          <p:cNvPicPr>
            <a:picLocks noChangeAspect="1"/>
          </p:cNvPicPr>
          <p:nvPr/>
        </p:nvPicPr>
        <p:blipFill>
          <a:blip r:embed="rId3"/>
          <a:stretch>
            <a:fillRect/>
          </a:stretch>
        </p:blipFill>
        <p:spPr>
          <a:xfrm>
            <a:off x="1327236" y="3919839"/>
            <a:ext cx="2124264" cy="724000"/>
          </a:xfrm>
          <a:prstGeom prst="rect">
            <a:avLst/>
          </a:prstGeom>
        </p:spPr>
      </p:pic>
      <p:pic>
        <p:nvPicPr>
          <p:cNvPr id="8" name="Picture 7"/>
          <p:cNvPicPr>
            <a:picLocks noChangeAspect="1"/>
          </p:cNvPicPr>
          <p:nvPr/>
        </p:nvPicPr>
        <p:blipFill>
          <a:blip r:embed="rId4"/>
          <a:stretch>
            <a:fillRect/>
          </a:stretch>
        </p:blipFill>
        <p:spPr>
          <a:xfrm>
            <a:off x="4274134" y="3866341"/>
            <a:ext cx="1996021" cy="830997"/>
          </a:xfrm>
          <a:prstGeom prst="rect">
            <a:avLst/>
          </a:prstGeom>
        </p:spPr>
      </p:pic>
      <p:graphicFrame>
        <p:nvGraphicFramePr>
          <p:cNvPr id="10" name="Object 9"/>
          <p:cNvGraphicFramePr>
            <a:graphicFrameLocks noChangeAspect="1"/>
          </p:cNvGraphicFramePr>
          <p:nvPr/>
        </p:nvGraphicFramePr>
        <p:xfrm>
          <a:off x="8154921" y="3311167"/>
          <a:ext cx="1493649" cy="1133982"/>
        </p:xfrm>
        <a:graphic>
          <a:graphicData uri="http://schemas.openxmlformats.org/presentationml/2006/ole">
            <mc:AlternateContent xmlns:mc="http://schemas.openxmlformats.org/markup-compatibility/2006">
              <mc:Choice xmlns:v="urn:schemas-microsoft-com:vml" Requires="v">
                <p:oleObj name="Worksheet" showAsIcon="1" r:id="rId5" imgW="779145" imgH="676275" progId="Excel.Sheet.12">
                  <p:embed/>
                </p:oleObj>
              </mc:Choice>
              <mc:Fallback>
                <p:oleObj name="Worksheet" showAsIcon="1" r:id="rId5" imgW="779145" imgH="676275" progId="Excel.Sheet.12">
                  <p:embed/>
                  <p:pic>
                    <p:nvPicPr>
                      <p:cNvPr id="0" name="Object 22"/>
                      <p:cNvPicPr/>
                      <p:nvPr/>
                    </p:nvPicPr>
                    <p:blipFill>
                      <a:blip r:embed="rId6"/>
                      <a:stretch>
                        <a:fillRect/>
                      </a:stretch>
                    </p:blipFill>
                    <p:spPr>
                      <a:xfrm>
                        <a:off x="8154921" y="3311167"/>
                        <a:ext cx="1493649" cy="1133982"/>
                      </a:xfrm>
                      <a:prstGeom prst="rect">
                        <a:avLst/>
                      </a:prstGeom>
                    </p:spPr>
                  </p:pic>
                </p:oleObj>
              </mc:Fallback>
            </mc:AlternateContent>
          </a:graphicData>
        </a:graphic>
      </p:graphicFrame>
      <p:sp>
        <p:nvSpPr>
          <p:cNvPr id="11" name="Thought Bubble: Cloud 10"/>
          <p:cNvSpPr/>
          <p:nvPr/>
        </p:nvSpPr>
        <p:spPr>
          <a:xfrm>
            <a:off x="7742847" y="1434683"/>
            <a:ext cx="2297775" cy="1069829"/>
          </a:xfrm>
          <a:prstGeom prst="cloudCallout">
            <a:avLst>
              <a:gd name="adj1" fmla="val -89396"/>
              <a:gd name="adj2" fmla="val 128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600" b="1" dirty="0">
                <a:latin typeface="Calibri" panose="020F0502020204030204" charset="0"/>
                <a:ea typeface="Calibri" panose="020F0502020204030204" charset="0"/>
                <a:cs typeface="Calibri" panose="020F0502020204030204" charset="0"/>
              </a:rPr>
              <a:t>Presentation of Price Template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1"/>
          </p:nvPr>
        </p:nvGraphicFramePr>
        <p:xfrm>
          <a:off x="504190" y="911246"/>
          <a:ext cx="10875934" cy="1084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3870" y="108247"/>
            <a:ext cx="12064260" cy="548640"/>
          </a:xfrm>
          <a:solidFill>
            <a:schemeClr val="accent1">
              <a:lumMod val="75000"/>
            </a:schemeClr>
          </a:solidFill>
        </p:spPr>
        <p:txBody>
          <a:bodyPr/>
          <a:lstStyle/>
          <a:p>
            <a:pPr algn="ctr"/>
            <a:r>
              <a:rPr lang="en-ZA" altLang="en-US" dirty="0">
                <a:solidFill>
                  <a:schemeClr val="bg1"/>
                </a:solidFill>
              </a:rPr>
              <a:t>5. </a:t>
            </a:r>
            <a:r>
              <a:rPr lang="en-US" dirty="0">
                <a:solidFill>
                  <a:schemeClr val="bg1"/>
                </a:solidFill>
              </a:rPr>
              <a:t>BID EVALUATION PROCESS -  GATE 2: SPECIFIC GOALS</a:t>
            </a:r>
          </a:p>
        </p:txBody>
      </p:sp>
      <p:sp>
        <p:nvSpPr>
          <p:cNvPr id="3" name="Rectangle 2"/>
          <p:cNvSpPr/>
          <p:nvPr/>
        </p:nvSpPr>
        <p:spPr>
          <a:xfrm>
            <a:off x="811876" y="1076019"/>
            <a:ext cx="5284124" cy="460375"/>
          </a:xfrm>
          <a:prstGeom prst="rect">
            <a:avLst/>
          </a:prstGeom>
        </p:spPr>
        <p:txBody>
          <a:bodyPr wrap="square">
            <a:spAutoFit/>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just">
              <a:lnSpc>
                <a:spcPct val="150000"/>
              </a:lnSpc>
            </a:pPr>
            <a:r>
              <a:rPr lang="en-ZA" sz="1600" b="1" u="sng" dirty="0">
                <a:solidFill>
                  <a:srgbClr val="003366"/>
                </a:solidFill>
                <a:latin typeface="Calibri" panose="020F0502020204030204" charset="0"/>
                <a:ea typeface="Times New Roman" panose="02020603050405020304" pitchFamily="18" charset="0"/>
                <a:cs typeface="Calibri" panose="020F0502020204030204" charset="0"/>
              </a:rPr>
              <a:t>Stage 2: Specific Goals Evaluation (20/10 points) </a:t>
            </a:r>
          </a:p>
        </p:txBody>
      </p:sp>
      <p:graphicFrame>
        <p:nvGraphicFramePr>
          <p:cNvPr id="4" name="Table 3"/>
          <p:cNvGraphicFramePr>
            <a:graphicFrameLocks noGrp="1"/>
          </p:cNvGraphicFramePr>
          <p:nvPr/>
        </p:nvGraphicFramePr>
        <p:xfrm>
          <a:off x="669986" y="1774905"/>
          <a:ext cx="5573159" cy="910889"/>
        </p:xfrm>
        <a:graphic>
          <a:graphicData uri="http://schemas.openxmlformats.org/drawingml/2006/table">
            <a:tbl>
              <a:tblPr firstRow="1" bandRow="1">
                <a:tableStyleId>{5C22544A-7EE6-4342-B048-85BDC9FD1C3A}</a:tableStyleId>
              </a:tblPr>
              <a:tblGrid>
                <a:gridCol w="3142420">
                  <a:extLst>
                    <a:ext uri="{9D8B030D-6E8A-4147-A177-3AD203B41FA5}">
                      <a16:colId xmlns:a16="http://schemas.microsoft.com/office/drawing/2014/main" val="20000"/>
                    </a:ext>
                  </a:extLst>
                </a:gridCol>
                <a:gridCol w="2430739">
                  <a:extLst>
                    <a:ext uri="{9D8B030D-6E8A-4147-A177-3AD203B41FA5}">
                      <a16:colId xmlns:a16="http://schemas.microsoft.com/office/drawing/2014/main" val="20001"/>
                    </a:ext>
                  </a:extLst>
                </a:gridCol>
              </a:tblGrid>
              <a:tr h="16139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ZA" sz="1400" dirty="0">
                          <a:latin typeface="Calibri" panose="020F0502020204030204" charset="0"/>
                          <a:cs typeface="Calibri" panose="020F0502020204030204" charset="0"/>
                        </a:rPr>
                        <a:t>Adjudication Criteria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ZA" sz="1400" dirty="0">
                          <a:latin typeface="Calibri" panose="020F0502020204030204" charset="0"/>
                          <a:cs typeface="Calibri" panose="020F0502020204030204" charset="0"/>
                        </a:rPr>
                        <a:t>Points</a:t>
                      </a:r>
                    </a:p>
                    <a:p>
                      <a:pPr algn="ctr"/>
                      <a:endParaRPr lang="en-ZA" sz="1400" dirty="0">
                        <a:latin typeface="Calibri" panose="020F0502020204030204" charset="0"/>
                        <a:cs typeface="Calibri" panose="020F0502020204030204" charset="0"/>
                      </a:endParaRPr>
                    </a:p>
                  </a:txBody>
                  <a:tcPr/>
                </a:tc>
                <a:extLst>
                  <a:ext uri="{0D108BD9-81ED-4DB2-BD59-A6C34878D82A}">
                    <a16:rowId xmlns:a16="http://schemas.microsoft.com/office/drawing/2014/main" val="10000"/>
                  </a:ext>
                </a:extLst>
              </a:tr>
              <a:tr h="392729">
                <a:tc>
                  <a:txBody>
                    <a:bodyPr/>
                    <a:lstStyle/>
                    <a:p>
                      <a:pPr algn="ctr"/>
                      <a:r>
                        <a:rPr lang="en-ZA" sz="1400" dirty="0">
                          <a:solidFill>
                            <a:srgbClr val="002060"/>
                          </a:solidFill>
                          <a:latin typeface="Calibri" panose="020F0502020204030204" charset="0"/>
                          <a:cs typeface="Calibri" panose="020F0502020204030204" charset="0"/>
                        </a:rPr>
                        <a:t>Specific goal  Evaluation</a:t>
                      </a:r>
                    </a:p>
                  </a:txBody>
                  <a:tcPr/>
                </a:tc>
                <a:tc>
                  <a:txBody>
                    <a:bodyPr/>
                    <a:lstStyle/>
                    <a:p>
                      <a:pPr algn="ctr"/>
                      <a:r>
                        <a:rPr lang="en-ZA" sz="1400" dirty="0">
                          <a:solidFill>
                            <a:srgbClr val="002060"/>
                          </a:solidFill>
                          <a:latin typeface="Calibri" panose="020F0502020204030204" charset="0"/>
                          <a:cs typeface="Calibri" panose="020F0502020204030204" charset="0"/>
                        </a:rPr>
                        <a:t>20/10</a:t>
                      </a: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811876" y="3017925"/>
          <a:ext cx="6440262" cy="1894879"/>
        </p:xfrm>
        <a:graphic>
          <a:graphicData uri="http://schemas.openxmlformats.org/drawingml/2006/table">
            <a:tbl>
              <a:tblPr firstRow="1" bandRow="1">
                <a:tableStyleId>{00A15C55-8517-42AA-B614-E9B94910E393}</a:tableStyleId>
              </a:tblPr>
              <a:tblGrid>
                <a:gridCol w="4595697">
                  <a:extLst>
                    <a:ext uri="{9D8B030D-6E8A-4147-A177-3AD203B41FA5}">
                      <a16:colId xmlns:a16="http://schemas.microsoft.com/office/drawing/2014/main" val="20000"/>
                    </a:ext>
                  </a:extLst>
                </a:gridCol>
                <a:gridCol w="1844565">
                  <a:extLst>
                    <a:ext uri="{9D8B030D-6E8A-4147-A177-3AD203B41FA5}">
                      <a16:colId xmlns:a16="http://schemas.microsoft.com/office/drawing/2014/main" val="20001"/>
                    </a:ext>
                  </a:extLst>
                </a:gridCol>
              </a:tblGrid>
              <a:tr h="0">
                <a:tc>
                  <a:txBody>
                    <a:bodyPr/>
                    <a:lstStyle/>
                    <a:p>
                      <a:endParaRPr lang="en-ZA" sz="1800" b="1" kern="1200" dirty="0">
                        <a:solidFill>
                          <a:schemeClr val="lt1"/>
                        </a:solidFill>
                        <a:latin typeface="Calibri" panose="020F0502020204030204" charset="0"/>
                        <a:ea typeface="+mn-ea"/>
                        <a:cs typeface="Calibri" panose="020F0502020204030204" charset="0"/>
                      </a:endParaRPr>
                    </a:p>
                    <a:p>
                      <a:r>
                        <a:rPr lang="en-ZA" sz="1800" b="1" kern="1200" dirty="0">
                          <a:solidFill>
                            <a:schemeClr val="lt1"/>
                          </a:solidFill>
                          <a:latin typeface="Calibri" panose="020F0502020204030204" charset="0"/>
                          <a:ea typeface="+mn-ea"/>
                          <a:cs typeface="Calibri" panose="020F0502020204030204" charset="0"/>
                        </a:rPr>
                        <a:t> PRICE &amp; B-BBEE 	</a:t>
                      </a:r>
                    </a:p>
                  </a:txBody>
                  <a:tcPr marL="68580" marR="68580" marT="34290" marB="34290">
                    <a:solidFill>
                      <a:schemeClr val="tx2">
                        <a:lumMod val="75000"/>
                        <a:lumOff val="25000"/>
                      </a:schemeClr>
                    </a:solidFill>
                  </a:tcPr>
                </a:tc>
                <a:tc>
                  <a:txBody>
                    <a:bodyPr/>
                    <a:lstStyle/>
                    <a:p>
                      <a:pPr algn="ctr"/>
                      <a:endParaRPr lang="en-ZA" sz="1800" b="1" kern="1200" dirty="0">
                        <a:solidFill>
                          <a:schemeClr val="lt1"/>
                        </a:solidFill>
                        <a:latin typeface="Calibri" panose="020F0502020204030204" charset="0"/>
                        <a:ea typeface="+mn-ea"/>
                        <a:cs typeface="Calibri" panose="020F0502020204030204" charset="0"/>
                      </a:endParaRPr>
                    </a:p>
                    <a:p>
                      <a:pPr algn="ctr"/>
                      <a:r>
                        <a:rPr lang="en-ZA" sz="1800" b="1" kern="1200" dirty="0">
                          <a:solidFill>
                            <a:schemeClr val="lt1"/>
                          </a:solidFill>
                          <a:latin typeface="Calibri" panose="020F0502020204030204" charset="0"/>
                          <a:ea typeface="+mn-ea"/>
                          <a:cs typeface="Calibri" panose="020F0502020204030204" charset="0"/>
                        </a:rPr>
                        <a:t> POINTS 	</a:t>
                      </a:r>
                    </a:p>
                  </a:txBody>
                  <a:tcPr marL="68580" marR="68580" marT="34290" marB="34290">
                    <a:solidFill>
                      <a:schemeClr val="tx2">
                        <a:lumMod val="75000"/>
                        <a:lumOff val="25000"/>
                      </a:schemeClr>
                    </a:solidFill>
                  </a:tcPr>
                </a:tc>
                <a:extLst>
                  <a:ext uri="{0D108BD9-81ED-4DB2-BD59-A6C34878D82A}">
                    <a16:rowId xmlns:a16="http://schemas.microsoft.com/office/drawing/2014/main" val="10000"/>
                  </a:ext>
                </a:extLst>
              </a:tr>
              <a:tr h="409828">
                <a:tc>
                  <a:txBody>
                    <a:bodyPr/>
                    <a:lstStyle/>
                    <a:p>
                      <a:r>
                        <a:rPr lang="en-ZA" sz="1400" b="0" u="none" strike="noStrike" kern="1200" baseline="0" dirty="0">
                          <a:solidFill>
                            <a:srgbClr val="002060"/>
                          </a:solidFill>
                          <a:latin typeface="Calibri" panose="020F0502020204030204" charset="0"/>
                          <a:cs typeface="Calibri" panose="020F0502020204030204" charset="0"/>
                        </a:rPr>
                        <a:t>Price 	</a:t>
                      </a:r>
                      <a:endParaRPr lang="en-ZA" sz="1400" b="0" i="0" u="none" strike="noStrike" kern="1200" baseline="0" dirty="0">
                        <a:solidFill>
                          <a:srgbClr val="002060"/>
                        </a:solidFill>
                        <a:latin typeface="Calibri" panose="020F0502020204030204" charset="0"/>
                        <a:ea typeface="+mn-ea"/>
                        <a:cs typeface="Calibri" panose="020F0502020204030204" charset="0"/>
                      </a:endParaRPr>
                    </a:p>
                  </a:txBody>
                  <a:tcPr marL="68580" marR="68580" marT="34290" marB="34290"/>
                </a:tc>
                <a:tc>
                  <a:txBody>
                    <a:bodyPr/>
                    <a:lstStyle/>
                    <a:p>
                      <a:pPr algn="ctr"/>
                      <a:r>
                        <a:rPr lang="en-ZA" sz="1400" dirty="0">
                          <a:solidFill>
                            <a:srgbClr val="002060"/>
                          </a:solidFill>
                          <a:latin typeface="Calibri" panose="020F0502020204030204" charset="0"/>
                          <a:cs typeface="Calibri" panose="020F0502020204030204" charset="0"/>
                        </a:rPr>
                        <a:t>80/90</a:t>
                      </a:r>
                    </a:p>
                  </a:txBody>
                  <a:tcPr marL="68580" marR="68580" marT="34290" marB="34290"/>
                </a:tc>
                <a:extLst>
                  <a:ext uri="{0D108BD9-81ED-4DB2-BD59-A6C34878D82A}">
                    <a16:rowId xmlns:a16="http://schemas.microsoft.com/office/drawing/2014/main" val="10001"/>
                  </a:ext>
                </a:extLst>
              </a:tr>
              <a:tr h="294063">
                <a:tc>
                  <a:txBody>
                    <a:bodyPr/>
                    <a:lstStyle/>
                    <a:p>
                      <a:r>
                        <a:rPr lang="en-ZA" sz="1400" b="0" u="none" strike="noStrike" kern="1200" baseline="0" dirty="0">
                          <a:solidFill>
                            <a:srgbClr val="002060"/>
                          </a:solidFill>
                          <a:latin typeface="Calibri" panose="020F0502020204030204" charset="0"/>
                          <a:cs typeface="Calibri" panose="020F0502020204030204" charset="0"/>
                        </a:rPr>
                        <a:t>Specific Goals </a:t>
                      </a:r>
                    </a:p>
                  </a:txBody>
                  <a:tcPr marL="68580" marR="68580" marT="34290" marB="34290"/>
                </a:tc>
                <a:tc>
                  <a:txBody>
                    <a:bodyPr/>
                    <a:lstStyle/>
                    <a:p>
                      <a:pPr algn="ctr"/>
                      <a:r>
                        <a:rPr lang="en-ZA" sz="1400" dirty="0">
                          <a:solidFill>
                            <a:srgbClr val="002060"/>
                          </a:solidFill>
                          <a:latin typeface="Calibri" panose="020F0502020204030204" charset="0"/>
                          <a:cs typeface="Calibri" panose="020F0502020204030204" charset="0"/>
                        </a:rPr>
                        <a:t>20/10</a:t>
                      </a:r>
                    </a:p>
                  </a:txBody>
                  <a:tcPr marL="68580" marR="68580" marT="34290" marB="34290"/>
                </a:tc>
                <a:extLst>
                  <a:ext uri="{0D108BD9-81ED-4DB2-BD59-A6C34878D82A}">
                    <a16:rowId xmlns:a16="http://schemas.microsoft.com/office/drawing/2014/main" val="10002"/>
                  </a:ext>
                </a:extLst>
              </a:tr>
              <a:tr h="573768">
                <a:tc>
                  <a:txBody>
                    <a:bodyPr/>
                    <a:lstStyle/>
                    <a:p>
                      <a:endParaRPr lang="en-ZA" sz="1400" b="1" u="none" strike="noStrike" kern="1200" baseline="0" dirty="0">
                        <a:solidFill>
                          <a:srgbClr val="002060"/>
                        </a:solidFill>
                        <a:latin typeface="Calibri" panose="020F0502020204030204" charset="0"/>
                        <a:cs typeface="Calibri" panose="020F0502020204030204" charset="0"/>
                      </a:endParaRPr>
                    </a:p>
                    <a:p>
                      <a:r>
                        <a:rPr lang="en-GB" sz="1400" b="1" u="none" strike="noStrike" kern="1200" baseline="0" dirty="0">
                          <a:solidFill>
                            <a:srgbClr val="002060"/>
                          </a:solidFill>
                          <a:latin typeface="Calibri" panose="020F0502020204030204" charset="0"/>
                          <a:cs typeface="Calibri" panose="020F0502020204030204" charset="0"/>
                        </a:rPr>
                        <a:t>Total points for Price and B-BBEE Specific Goals 	</a:t>
                      </a:r>
                      <a:endParaRPr lang="en-GB" sz="1400" b="1" i="0" u="none" strike="noStrike" kern="1200" baseline="0" dirty="0">
                        <a:solidFill>
                          <a:srgbClr val="002060"/>
                        </a:solidFill>
                        <a:latin typeface="Calibri" panose="020F0502020204030204" charset="0"/>
                        <a:ea typeface="+mn-ea"/>
                        <a:cs typeface="Calibri" panose="020F0502020204030204" charset="0"/>
                      </a:endParaRPr>
                    </a:p>
                  </a:txBody>
                  <a:tcPr marL="68580" marR="68580" marT="34290" marB="34290"/>
                </a:tc>
                <a:tc>
                  <a:txBody>
                    <a:bodyPr/>
                    <a:lstStyle/>
                    <a:p>
                      <a:pPr algn="ctr"/>
                      <a:endParaRPr lang="en-ZA" sz="1400" b="1" dirty="0">
                        <a:solidFill>
                          <a:srgbClr val="002060"/>
                        </a:solidFill>
                        <a:latin typeface="Calibri" panose="020F0502020204030204" charset="0"/>
                        <a:cs typeface="Calibri" panose="020F0502020204030204" charset="0"/>
                      </a:endParaRPr>
                    </a:p>
                    <a:p>
                      <a:pPr algn="ctr"/>
                      <a:r>
                        <a:rPr lang="en-ZA" sz="1400" b="1" dirty="0">
                          <a:solidFill>
                            <a:srgbClr val="002060"/>
                          </a:solidFill>
                          <a:latin typeface="Calibri" panose="020F0502020204030204" charset="0"/>
                          <a:cs typeface="Calibri" panose="020F0502020204030204" charset="0"/>
                        </a:rPr>
                        <a:t>100</a:t>
                      </a:r>
                    </a:p>
                  </a:txBody>
                  <a:tcPr marL="68580" marR="68580" marT="34290" marB="34290"/>
                </a:tc>
                <a:extLst>
                  <a:ext uri="{0D108BD9-81ED-4DB2-BD59-A6C34878D82A}">
                    <a16:rowId xmlns:a16="http://schemas.microsoft.com/office/drawing/2014/main" val="10003"/>
                  </a:ext>
                </a:extLst>
              </a:tr>
            </a:tbl>
          </a:graphicData>
        </a:graphic>
      </p:graphicFrame>
      <p:sp>
        <p:nvSpPr>
          <p:cNvPr id="6" name="Text Placeholder 3"/>
          <p:cNvSpPr txBox="1"/>
          <p:nvPr/>
        </p:nvSpPr>
        <p:spPr>
          <a:xfrm>
            <a:off x="811876" y="5251724"/>
            <a:ext cx="10125315" cy="1434905"/>
          </a:xfrm>
          <a:prstGeom prst="rect">
            <a:avLst/>
          </a:prstGeom>
        </p:spPr>
        <p:txBody>
          <a:bodyPr vert="horz" lIns="68580" tIns="34290" rIns="68580" bIns="3429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algn="just" defTabSz="685800">
              <a:lnSpc>
                <a:spcPct val="150000"/>
              </a:lnSpc>
              <a:spcBef>
                <a:spcPts val="450"/>
              </a:spcBef>
              <a:buSzPts val="1000"/>
              <a:tabLst>
                <a:tab pos="944880" algn="l"/>
                <a:tab pos="342900" algn="l"/>
              </a:tabLst>
              <a:defRPr/>
            </a:pPr>
            <a:r>
              <a:rPr lang="en-ZA" sz="1350" b="1" dirty="0">
                <a:solidFill>
                  <a:schemeClr val="accent1">
                    <a:lumMod val="50000"/>
                  </a:schemeClr>
                </a:solidFill>
                <a:latin typeface="Calibri" panose="020F0502020204030204" charset="0"/>
                <a:ea typeface="Times New Roman" panose="02020603050405020304" pitchFamily="18" charset="0"/>
                <a:cs typeface="Calibri" panose="020F0502020204030204" charset="0"/>
              </a:rPr>
              <a:t>Points for the B-BBEE/specific goals evaluation will be allocated in accordance with a bidder’s ownership status as per SBD 6.1 Preference points claim form. Points for specific goals can only be awarded to a bidder who submits a valid B-BBEE certificate or sworn affidavit  together with the SBD 6.1 Preference points claim form. </a:t>
            </a:r>
          </a:p>
          <a:p>
            <a:pPr marL="171450" indent="-171450" algn="just" defTabSz="685800">
              <a:spcBef>
                <a:spcPct val="75000"/>
              </a:spcBef>
              <a:spcAft>
                <a:spcPct val="10000"/>
              </a:spcAft>
              <a:buClr>
                <a:srgbClr val="5B9BD5"/>
              </a:buClr>
              <a:defRPr/>
            </a:pPr>
            <a:r>
              <a:rPr lang="en-GB" sz="1200" dirty="0">
                <a:solidFill>
                  <a:srgbClr val="004C85"/>
                </a:solidFill>
                <a:latin typeface="Calibri" panose="020F0502020204030204" charset="0"/>
                <a:ea typeface="Times New Roman" panose="02020603050405020304" pitchFamily="18" charset="0"/>
                <a:cs typeface="Calibri" panose="020F0502020204030204" charset="0"/>
              </a:rPr>
              <a:t>.  </a:t>
            </a:r>
          </a:p>
          <a:p>
            <a:pPr marL="171450" indent="-171450" algn="just" defTabSz="685800">
              <a:spcBef>
                <a:spcPct val="75000"/>
              </a:spcBef>
              <a:spcAft>
                <a:spcPct val="10000"/>
              </a:spcAft>
              <a:buClr>
                <a:srgbClr val="5B9BD5"/>
              </a:buClr>
              <a:defRPr/>
            </a:pPr>
            <a:endParaRPr lang="en-ZA" sz="1200" dirty="0">
              <a:solidFill>
                <a:srgbClr val="004C85"/>
              </a:solidFill>
              <a:latin typeface="Calibri" panose="020F0502020204030204" charset="0"/>
              <a:ea typeface="Times New Roman" panose="02020603050405020304" pitchFamily="18" charset="0"/>
              <a:cs typeface="Calibri" panose="020F0502020204030204" charset="0"/>
            </a:endParaRPr>
          </a:p>
          <a:p>
            <a:pPr marL="171450" indent="-171450" algn="just" defTabSz="685800">
              <a:spcBef>
                <a:spcPct val="75000"/>
              </a:spcBef>
              <a:spcAft>
                <a:spcPct val="10000"/>
              </a:spcAft>
              <a:buClr>
                <a:srgbClr val="5B9BD5"/>
              </a:buClr>
              <a:defRPr/>
            </a:pPr>
            <a:endParaRPr lang="en-ZA" sz="1200" dirty="0">
              <a:solidFill>
                <a:srgbClr val="004C85"/>
              </a:solidFill>
              <a:latin typeface="Calibri" panose="020F0502020204030204" charset="0"/>
              <a:ea typeface="Times New Roman" panose="02020603050405020304" pitchFamily="18" charset="0"/>
              <a:cs typeface="Calibri" panose="020F0502020204030204" charset="0"/>
            </a:endParaRPr>
          </a:p>
          <a:p>
            <a:pPr marL="171450" indent="-171450" algn="just" defTabSz="685800">
              <a:spcBef>
                <a:spcPct val="75000"/>
              </a:spcBef>
              <a:spcAft>
                <a:spcPct val="10000"/>
              </a:spcAft>
              <a:buClr>
                <a:srgbClr val="5B9BD5"/>
              </a:buClr>
              <a:defRPr/>
            </a:pPr>
            <a:endParaRPr lang="en-ZA" sz="1200" dirty="0">
              <a:solidFill>
                <a:srgbClr val="004C85"/>
              </a:solidFill>
              <a:latin typeface="Calibri" panose="020F0502020204030204" charset="0"/>
              <a:ea typeface="Times New Roman" panose="02020603050405020304" pitchFamily="18" charset="0"/>
              <a:cs typeface="Calibri" panose="020F0502020204030204" charset="0"/>
            </a:endParaRPr>
          </a:p>
        </p:txBody>
      </p:sp>
      <p:graphicFrame>
        <p:nvGraphicFramePr>
          <p:cNvPr id="7" name="Object 6"/>
          <p:cNvGraphicFramePr>
            <a:graphicFrameLocks noChangeAspect="1"/>
          </p:cNvGraphicFramePr>
          <p:nvPr/>
        </p:nvGraphicFramePr>
        <p:xfrm>
          <a:off x="9671445" y="3157606"/>
          <a:ext cx="1235790" cy="1070590"/>
        </p:xfrm>
        <a:graphic>
          <a:graphicData uri="http://schemas.openxmlformats.org/presentationml/2006/ole">
            <mc:AlternateContent xmlns:mc="http://schemas.openxmlformats.org/markup-compatibility/2006">
              <mc:Choice xmlns:v="urn:schemas-microsoft-com:vml" Requires="v">
                <p:oleObj name="Document" showAsIcon="1" r:id="rId8" imgW="779145" imgH="676275" progId="Word.Document.12">
                  <p:embed/>
                </p:oleObj>
              </mc:Choice>
              <mc:Fallback>
                <p:oleObj name="Document" showAsIcon="1" r:id="rId8" imgW="779145" imgH="676275" progId="Word.Document.12">
                  <p:embed/>
                  <p:pic>
                    <p:nvPicPr>
                      <p:cNvPr id="0" name="Picture 7"/>
                      <p:cNvPicPr/>
                      <p:nvPr/>
                    </p:nvPicPr>
                    <p:blipFill>
                      <a:blip r:embed="rId9"/>
                      <a:stretch>
                        <a:fillRect/>
                      </a:stretch>
                    </p:blipFill>
                    <p:spPr>
                      <a:xfrm>
                        <a:off x="9671445" y="3157606"/>
                        <a:ext cx="1235790" cy="1070590"/>
                      </a:xfrm>
                      <a:prstGeom prst="rect">
                        <a:avLst/>
                      </a:prstGeom>
                    </p:spPr>
                  </p:pic>
                </p:oleObj>
              </mc:Fallback>
            </mc:AlternateContent>
          </a:graphicData>
        </a:graphic>
      </p:graphicFrame>
      <p:sp>
        <p:nvSpPr>
          <p:cNvPr id="10" name="Thought Bubble: Cloud 7"/>
          <p:cNvSpPr/>
          <p:nvPr/>
        </p:nvSpPr>
        <p:spPr>
          <a:xfrm>
            <a:off x="9208637" y="773356"/>
            <a:ext cx="2337283" cy="1360722"/>
          </a:xfrm>
          <a:prstGeom prst="cloudCallout">
            <a:avLst>
              <a:gd name="adj1" fmla="val -89396"/>
              <a:gd name="adj2" fmla="val 128664"/>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bg1"/>
                </a:solidFill>
                <a:latin typeface="Calibri" panose="020F0502020204030204" charset="0"/>
                <a:cs typeface="Calibri" panose="020F0502020204030204" charset="0"/>
              </a:rPr>
              <a:t>Presentation :   B-BBEE Specialist</a:t>
            </a:r>
            <a:r>
              <a:rPr lang="en-ZA" sz="1600" b="1" dirty="0">
                <a:solidFill>
                  <a:schemeClr val="bg1"/>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41890"/>
            <a:ext cx="11993880" cy="548640"/>
          </a:xfrm>
          <a:solidFill>
            <a:schemeClr val="accent1">
              <a:lumMod val="75000"/>
            </a:schemeClr>
          </a:solidFill>
        </p:spPr>
        <p:txBody>
          <a:bodyPr/>
          <a:lstStyle/>
          <a:p>
            <a:pPr algn="ctr"/>
            <a:r>
              <a:rPr lang="en-ZA" altLang="en-US" dirty="0">
                <a:solidFill>
                  <a:schemeClr val="bg1"/>
                </a:solidFill>
              </a:rPr>
              <a:t>6. </a:t>
            </a:r>
            <a:r>
              <a:rPr lang="en-US" dirty="0">
                <a:solidFill>
                  <a:schemeClr val="bg1"/>
                </a:solidFill>
              </a:rPr>
              <a:t>SPECIFIC GOALS</a:t>
            </a:r>
          </a:p>
        </p:txBody>
      </p:sp>
      <p:graphicFrame>
        <p:nvGraphicFramePr>
          <p:cNvPr id="6" name="Table 5"/>
          <p:cNvGraphicFramePr>
            <a:graphicFrameLocks noGrp="1"/>
          </p:cNvGraphicFramePr>
          <p:nvPr/>
        </p:nvGraphicFramePr>
        <p:xfrm>
          <a:off x="290952" y="879277"/>
          <a:ext cx="11610096" cy="5125017"/>
        </p:xfrm>
        <a:graphic>
          <a:graphicData uri="http://schemas.openxmlformats.org/drawingml/2006/table">
            <a:tbl>
              <a:tblPr firstRow="1" firstCol="1" bandRow="1"/>
              <a:tblGrid>
                <a:gridCol w="4332741">
                  <a:extLst>
                    <a:ext uri="{9D8B030D-6E8A-4147-A177-3AD203B41FA5}">
                      <a16:colId xmlns:a16="http://schemas.microsoft.com/office/drawing/2014/main" val="20000"/>
                    </a:ext>
                  </a:extLst>
                </a:gridCol>
                <a:gridCol w="1884101">
                  <a:extLst>
                    <a:ext uri="{9D8B030D-6E8A-4147-A177-3AD203B41FA5}">
                      <a16:colId xmlns:a16="http://schemas.microsoft.com/office/drawing/2014/main" val="20001"/>
                    </a:ext>
                  </a:extLst>
                </a:gridCol>
                <a:gridCol w="1822124">
                  <a:extLst>
                    <a:ext uri="{9D8B030D-6E8A-4147-A177-3AD203B41FA5}">
                      <a16:colId xmlns:a16="http://schemas.microsoft.com/office/drawing/2014/main" val="20002"/>
                    </a:ext>
                  </a:extLst>
                </a:gridCol>
                <a:gridCol w="3571130">
                  <a:extLst>
                    <a:ext uri="{9D8B030D-6E8A-4147-A177-3AD203B41FA5}">
                      <a16:colId xmlns:a16="http://schemas.microsoft.com/office/drawing/2014/main" val="20003"/>
                    </a:ext>
                  </a:extLst>
                </a:gridCol>
              </a:tblGrid>
              <a:tr h="182650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eaLnBrk="0" fontAlgn="base" hangingPunct="0">
                        <a:lnSpc>
                          <a:spcPct val="107000"/>
                        </a:lnSpc>
                        <a:spcBef>
                          <a:spcPts val="480"/>
                        </a:spcBef>
                        <a:spcAft>
                          <a:spcPts val="800"/>
                        </a:spcAft>
                      </a:pPr>
                      <a:r>
                        <a:rPr lang="en-US" sz="1800" b="1" i="0" u="none" strike="noStrike" kern="1200" baseline="0" dirty="0">
                          <a:solidFill>
                            <a:schemeClr val="bg1"/>
                          </a:solidFill>
                          <a:latin typeface="Calibri" panose="020F0502020204030204" charset="0"/>
                          <a:ea typeface="Calibri" panose="020F0502020204030204" charset="0"/>
                          <a:cs typeface="Calibri" panose="020F0502020204030204" charset="0"/>
                        </a:rPr>
                        <a:t>The specific goals allocated points in terms of this tender</a:t>
                      </a:r>
                    </a:p>
                  </a:txBody>
                  <a:tcPr marL="4703" marR="470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eaLnBrk="0" fontAlgn="base" hangingPunct="0">
                        <a:lnSpc>
                          <a:spcPct val="107000"/>
                        </a:lnSpc>
                        <a:spcBef>
                          <a:spcPts val="480"/>
                        </a:spcBef>
                        <a:spcAft>
                          <a:spcPts val="800"/>
                        </a:spcAft>
                      </a:pPr>
                      <a:r>
                        <a:rPr lang="en-US" sz="1800" b="1" i="0" u="none" strike="noStrike" kern="1200" baseline="0" dirty="0">
                          <a:solidFill>
                            <a:schemeClr val="bg1"/>
                          </a:solidFill>
                          <a:latin typeface="Calibri" panose="020F0502020204030204" charset="0"/>
                          <a:ea typeface="Calibri" panose="020F0502020204030204" charset="0"/>
                          <a:cs typeface="Calibri" panose="020F0502020204030204" charset="0"/>
                        </a:rPr>
                        <a:t>Number of points allocated</a:t>
                      </a:r>
                      <a:endParaRPr lang="en-ZA" sz="1800" b="1" i="0" u="none" strike="noStrike" kern="1200" baseline="0" dirty="0">
                        <a:solidFill>
                          <a:schemeClr val="bg1"/>
                        </a:solidFill>
                        <a:latin typeface="Calibri" panose="020F0502020204030204" charset="0"/>
                        <a:ea typeface="Calibri" panose="020F0502020204030204" charset="0"/>
                        <a:cs typeface="Calibri" panose="020F0502020204030204" charset="0"/>
                      </a:endParaRPr>
                    </a:p>
                    <a:p>
                      <a:pPr algn="ctr" eaLnBrk="0" fontAlgn="base" hangingPunct="0">
                        <a:lnSpc>
                          <a:spcPct val="107000"/>
                        </a:lnSpc>
                        <a:spcBef>
                          <a:spcPts val="480"/>
                        </a:spcBef>
                        <a:spcAft>
                          <a:spcPts val="800"/>
                        </a:spcAft>
                      </a:pPr>
                      <a:r>
                        <a:rPr lang="en-US" sz="1800" b="1" i="0" u="none" strike="noStrike" kern="1200" baseline="0" dirty="0">
                          <a:solidFill>
                            <a:schemeClr val="bg1"/>
                          </a:solidFill>
                          <a:latin typeface="Calibri" panose="020F0502020204030204" charset="0"/>
                          <a:ea typeface="Calibri" panose="020F0502020204030204" charset="0"/>
                          <a:cs typeface="Calibri" panose="020F0502020204030204" charset="0"/>
                        </a:rPr>
                        <a:t>(80/20 system)</a:t>
                      </a:r>
                      <a:endParaRPr lang="en-ZA" sz="1800" b="1" i="0" u="none" strike="noStrike" kern="1200" baseline="0" dirty="0">
                        <a:solidFill>
                          <a:schemeClr val="bg1"/>
                        </a:solidFill>
                        <a:latin typeface="Calibri" panose="020F0502020204030204" charset="0"/>
                        <a:ea typeface="Calibri" panose="020F0502020204030204" charset="0"/>
                        <a:cs typeface="Calibri" panose="020F0502020204030204" charset="0"/>
                      </a:endParaRPr>
                    </a:p>
                  </a:txBody>
                  <a:tcPr marL="4703" marR="4703"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eaLnBrk="0" fontAlgn="base" hangingPunct="0">
                        <a:lnSpc>
                          <a:spcPct val="107000"/>
                        </a:lnSpc>
                        <a:spcBef>
                          <a:spcPts val="480"/>
                        </a:spcBef>
                        <a:spcAft>
                          <a:spcPts val="800"/>
                        </a:spcAft>
                      </a:pPr>
                      <a:endParaRPr lang="en-US" sz="1800" b="1" i="0" u="none" strike="noStrike" kern="1200" baseline="0" dirty="0">
                        <a:solidFill>
                          <a:schemeClr val="bg1"/>
                        </a:solidFill>
                        <a:latin typeface="Calibri" panose="020F0502020204030204" charset="0"/>
                        <a:ea typeface="Calibri" panose="020F0502020204030204" charset="0"/>
                        <a:cs typeface="Calibri" panose="020F0502020204030204" charset="0"/>
                      </a:endParaRPr>
                    </a:p>
                    <a:p>
                      <a:pPr algn="ctr" eaLnBrk="0" fontAlgn="base" hangingPunct="0">
                        <a:lnSpc>
                          <a:spcPct val="107000"/>
                        </a:lnSpc>
                        <a:spcBef>
                          <a:spcPts val="480"/>
                        </a:spcBef>
                        <a:spcAft>
                          <a:spcPts val="800"/>
                        </a:spcAft>
                      </a:pPr>
                      <a:r>
                        <a:rPr lang="en-US" sz="1800" b="1" i="0" u="none" strike="noStrike" kern="1200" baseline="0" dirty="0">
                          <a:solidFill>
                            <a:schemeClr val="bg1"/>
                          </a:solidFill>
                          <a:latin typeface="Calibri" panose="020F0502020204030204" charset="0"/>
                          <a:ea typeface="Calibri" panose="020F0502020204030204" charset="0"/>
                          <a:cs typeface="Calibri" panose="020F0502020204030204" charset="0"/>
                        </a:rPr>
                        <a:t>Number of points allocated</a:t>
                      </a:r>
                    </a:p>
                    <a:p>
                      <a:pPr algn="ctr" eaLnBrk="0" fontAlgn="base" hangingPunct="0">
                        <a:lnSpc>
                          <a:spcPct val="107000"/>
                        </a:lnSpc>
                        <a:spcBef>
                          <a:spcPts val="480"/>
                        </a:spcBef>
                        <a:spcAft>
                          <a:spcPts val="800"/>
                        </a:spcAft>
                      </a:pPr>
                      <a:r>
                        <a:rPr lang="en-US" sz="1800" b="1" i="0" u="none" strike="noStrike" kern="1200" baseline="0" dirty="0">
                          <a:solidFill>
                            <a:schemeClr val="bg1"/>
                          </a:solidFill>
                          <a:latin typeface="Calibri" panose="020F0502020204030204" charset="0"/>
                          <a:ea typeface="Calibri" panose="020F0502020204030204" charset="0"/>
                          <a:cs typeface="Calibri" panose="020F0502020204030204" charset="0"/>
                        </a:rPr>
                        <a:t>(90/10 system)</a:t>
                      </a:r>
                    </a:p>
                    <a:p>
                      <a:pPr algn="ctr" eaLnBrk="0" fontAlgn="base" hangingPunct="0">
                        <a:lnSpc>
                          <a:spcPct val="107000"/>
                        </a:lnSpc>
                        <a:spcBef>
                          <a:spcPts val="480"/>
                        </a:spcBef>
                        <a:spcAft>
                          <a:spcPts val="800"/>
                        </a:spcAft>
                      </a:pPr>
                      <a:endParaRPr lang="en-ZA" sz="1800" b="1" i="0" u="none" strike="noStrike" kern="1200" baseline="0" dirty="0">
                        <a:solidFill>
                          <a:schemeClr val="bg1"/>
                        </a:solidFill>
                        <a:latin typeface="Calibri" panose="020F0502020204030204" charset="0"/>
                        <a:ea typeface="Calibri" panose="020F0502020204030204" charset="0"/>
                        <a:cs typeface="Calibri" panose="020F0502020204030204" charset="0"/>
                      </a:endParaRPr>
                    </a:p>
                  </a:txBody>
                  <a:tcPr marL="4703" marR="4703"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ctr" defTabSz="914400" rtl="0" eaLnBrk="0" fontAlgn="base" latinLnBrk="0" hangingPunct="0">
                        <a:lnSpc>
                          <a:spcPct val="107000"/>
                        </a:lnSpc>
                        <a:spcBef>
                          <a:spcPts val="480"/>
                        </a:spcBef>
                        <a:spcAft>
                          <a:spcPts val="800"/>
                        </a:spcAft>
                      </a:pPr>
                      <a:endParaRPr lang="en-ZA" sz="1800" b="1" i="0" u="none" strike="noStrike" kern="1200" baseline="0" dirty="0">
                        <a:solidFill>
                          <a:schemeClr val="bg1"/>
                        </a:solidFill>
                        <a:latin typeface="Calibri" panose="020F0502020204030204" charset="0"/>
                        <a:ea typeface="Calibri" panose="020F0502020204030204" charset="0"/>
                        <a:cs typeface="Calibri" panose="020F0502020204030204" charset="0"/>
                      </a:endParaRPr>
                    </a:p>
                    <a:p>
                      <a:pPr marL="0" algn="ctr" defTabSz="914400" rtl="0" eaLnBrk="0" fontAlgn="base" latinLnBrk="0" hangingPunct="0">
                        <a:lnSpc>
                          <a:spcPct val="107000"/>
                        </a:lnSpc>
                        <a:spcBef>
                          <a:spcPts val="480"/>
                        </a:spcBef>
                        <a:spcAft>
                          <a:spcPts val="800"/>
                        </a:spcAft>
                      </a:pPr>
                      <a:r>
                        <a:rPr lang="en-ZA" sz="1800" b="1" i="0" u="none" strike="noStrike" kern="1200" baseline="0" dirty="0">
                          <a:solidFill>
                            <a:schemeClr val="bg1"/>
                          </a:solidFill>
                          <a:latin typeface="Calibri" panose="020F0502020204030204" charset="0"/>
                          <a:ea typeface="Calibri" panose="020F0502020204030204" charset="0"/>
                          <a:cs typeface="Calibri" panose="020F0502020204030204" charset="0"/>
                        </a:rPr>
                        <a:t>Evidence Required </a:t>
                      </a:r>
                    </a:p>
                    <a:p>
                      <a:pPr marL="0" algn="ctr" defTabSz="914400" rtl="0" eaLnBrk="0" fontAlgn="base" latinLnBrk="0" hangingPunct="0">
                        <a:lnSpc>
                          <a:spcPct val="107000"/>
                        </a:lnSpc>
                        <a:spcBef>
                          <a:spcPts val="480"/>
                        </a:spcBef>
                        <a:spcAft>
                          <a:spcPts val="800"/>
                        </a:spcAft>
                      </a:pPr>
                      <a:r>
                        <a:rPr lang="en-US" sz="1800" b="1" i="0" u="none" strike="noStrike" kern="1200" baseline="0" dirty="0">
                          <a:solidFill>
                            <a:schemeClr val="bg1"/>
                          </a:solidFill>
                          <a:latin typeface="Calibri" panose="020F0502020204030204" charset="0"/>
                          <a:ea typeface="Calibri" panose="020F0502020204030204" charset="0"/>
                          <a:cs typeface="Calibri" panose="020F0502020204030204" charset="0"/>
                        </a:rPr>
                        <a:t> </a:t>
                      </a:r>
                      <a:endParaRPr lang="en-ZA" sz="1800" b="1" i="0" u="none" strike="noStrike" kern="1200" baseline="0" dirty="0">
                        <a:solidFill>
                          <a:schemeClr val="bg1"/>
                        </a:solidFill>
                        <a:latin typeface="Calibri" panose="020F0502020204030204" charset="0"/>
                        <a:ea typeface="Calibri" panose="020F0502020204030204" charset="0"/>
                        <a:cs typeface="Calibri" panose="020F0502020204030204" charset="0"/>
                      </a:endParaRPr>
                    </a:p>
                  </a:txBody>
                  <a:tcPr marL="4703" marR="4703"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90732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just"/>
                      <a:r>
                        <a:rPr lang="en-US" sz="1600" b="0" i="0" u="none" strike="noStrike" kern="1200" baseline="0" dirty="0">
                          <a:solidFill>
                            <a:schemeClr val="tx1"/>
                          </a:solidFill>
                          <a:latin typeface="Calibri" panose="020F0502020204030204" charset="0"/>
                          <a:ea typeface="Calibri" panose="020F0502020204030204" charset="0"/>
                          <a:cs typeface="Calibri" panose="020F0502020204030204" charset="0"/>
                        </a:rPr>
                        <a:t>An entity that enters into a joint venture with an Exempted Micro Enterprise (EME) that is at least 51% Black-owned. </a:t>
                      </a:r>
                    </a:p>
                  </a:txBody>
                  <a:tcPr marL="51435" marR="5143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10000"/>
                        <a:lumOff val="90000"/>
                      </a:schemeClr>
                    </a:solidFill>
                  </a:tcPr>
                </a:tc>
                <a:tc>
                  <a:txBody>
                    <a:bodyPr/>
                    <a:lstStyle/>
                    <a:p>
                      <a:pPr algn="ctr" eaLnBrk="0" fontAlgn="base" hangingPunct="0">
                        <a:lnSpc>
                          <a:spcPct val="107000"/>
                        </a:lnSpc>
                        <a:spcBef>
                          <a:spcPts val="575"/>
                        </a:spcBef>
                        <a:spcAft>
                          <a:spcPts val="800"/>
                        </a:spcAft>
                        <a:buNone/>
                      </a:pPr>
                      <a:endParaRPr lang="en-US" sz="1600" b="0" i="0" u="none" strike="noStrike" kern="1200" baseline="0" dirty="0">
                        <a:solidFill>
                          <a:schemeClr val="tx1"/>
                        </a:solidFill>
                        <a:latin typeface="Calibri" panose="020F0502020204030204" charset="0"/>
                        <a:ea typeface="Calibri" panose="020F0502020204030204" charset="0"/>
                        <a:cs typeface="Calibri" panose="020F0502020204030204" charset="0"/>
                      </a:endParaRPr>
                    </a:p>
                    <a:p>
                      <a:pPr algn="ctr" eaLnBrk="0" fontAlgn="base" hangingPunct="0">
                        <a:lnSpc>
                          <a:spcPct val="107000"/>
                        </a:lnSpc>
                        <a:spcBef>
                          <a:spcPts val="575"/>
                        </a:spcBef>
                        <a:spcAft>
                          <a:spcPts val="800"/>
                        </a:spcAft>
                        <a:buNone/>
                      </a:pPr>
                      <a:r>
                        <a:rPr lang="en-ZA" sz="1600" b="0" i="0" u="none" strike="noStrike" kern="1200" baseline="0" dirty="0">
                          <a:solidFill>
                            <a:schemeClr val="tx1"/>
                          </a:solidFill>
                          <a:latin typeface="Calibri" panose="020F0502020204030204" charset="0"/>
                          <a:ea typeface="Calibri" panose="020F0502020204030204" charset="0"/>
                          <a:cs typeface="Calibri" panose="020F0502020204030204" charset="0"/>
                        </a:rPr>
                        <a:t>12</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10000"/>
                        <a:lumOff val="90000"/>
                      </a:schemeClr>
                    </a:solidFill>
                  </a:tcPr>
                </a:tc>
                <a:tc>
                  <a:txBody>
                    <a:bodyPr/>
                    <a:lstStyle/>
                    <a:p>
                      <a:pPr algn="ctr" eaLnBrk="0" fontAlgn="base" hangingPunct="0">
                        <a:lnSpc>
                          <a:spcPct val="107000"/>
                        </a:lnSpc>
                        <a:spcBef>
                          <a:spcPts val="575"/>
                        </a:spcBef>
                        <a:spcAft>
                          <a:spcPts val="800"/>
                        </a:spcAft>
                        <a:buNone/>
                      </a:pPr>
                      <a:endParaRPr lang="en-US" sz="1600" b="0" i="0" u="none" strike="noStrike" kern="1200" baseline="0" dirty="0">
                        <a:solidFill>
                          <a:schemeClr val="tx1"/>
                        </a:solidFill>
                        <a:latin typeface="Calibri" panose="020F0502020204030204" charset="0"/>
                        <a:ea typeface="Calibri" panose="020F0502020204030204" charset="0"/>
                        <a:cs typeface="Calibri" panose="020F0502020204030204" charset="0"/>
                      </a:endParaRPr>
                    </a:p>
                    <a:p>
                      <a:pPr algn="ctr" eaLnBrk="0" fontAlgn="base" hangingPunct="0">
                        <a:lnSpc>
                          <a:spcPct val="107000"/>
                        </a:lnSpc>
                        <a:spcBef>
                          <a:spcPts val="575"/>
                        </a:spcBef>
                        <a:spcAft>
                          <a:spcPts val="800"/>
                        </a:spcAft>
                        <a:buNone/>
                      </a:pPr>
                      <a:r>
                        <a:rPr lang="en-US" sz="1600" b="0" i="0" u="none" strike="noStrike" kern="1200" baseline="0" dirty="0">
                          <a:solidFill>
                            <a:schemeClr val="tx1"/>
                          </a:solidFill>
                          <a:latin typeface="Calibri" panose="020F0502020204030204" charset="0"/>
                          <a:ea typeface="Calibri" panose="020F0502020204030204" charset="0"/>
                          <a:cs typeface="Calibri" panose="020F0502020204030204" charset="0"/>
                        </a:rPr>
                        <a:t>6</a:t>
                      </a:r>
                      <a:endParaRPr lang="en-ZA" sz="1600" b="0" i="0" u="none" strike="noStrike" kern="1200" baseline="0" dirty="0">
                        <a:solidFill>
                          <a:schemeClr val="tx1"/>
                        </a:solidFill>
                        <a:latin typeface="Calibri" panose="020F0502020204030204" charset="0"/>
                        <a:ea typeface="Calibri" panose="020F0502020204030204" charset="0"/>
                        <a:cs typeface="Calibri" panose="020F050202020403020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rowSpan="4">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7000"/>
                        </a:lnSpc>
                      </a:pPr>
                      <a:endParaRPr lang="en-GB" sz="1600" dirty="0">
                        <a:solidFill>
                          <a:schemeClr val="tx1"/>
                        </a:solidFill>
                        <a:latin typeface="Calibri" panose="020F0502020204030204" charset="0"/>
                        <a:cs typeface="Calibri" panose="020F0502020204030204" charset="0"/>
                        <a:sym typeface="+mn-ea"/>
                      </a:endParaRPr>
                    </a:p>
                    <a:p>
                      <a:pPr algn="ctr">
                        <a:lnSpc>
                          <a:spcPct val="107000"/>
                        </a:lnSpc>
                      </a:pPr>
                      <a:endParaRPr lang="en-GB" sz="1600" dirty="0">
                        <a:solidFill>
                          <a:schemeClr val="tx1"/>
                        </a:solidFill>
                        <a:latin typeface="Calibri" panose="020F0502020204030204" charset="0"/>
                        <a:cs typeface="Calibri" panose="020F0502020204030204" charset="0"/>
                        <a:sym typeface="+mn-ea"/>
                      </a:endParaRPr>
                    </a:p>
                    <a:p>
                      <a:pPr algn="ctr">
                        <a:lnSpc>
                          <a:spcPct val="107000"/>
                        </a:lnSpc>
                      </a:pPr>
                      <a:r>
                        <a:rPr lang="en-GB" sz="1600" dirty="0">
                          <a:solidFill>
                            <a:schemeClr val="tx1"/>
                          </a:solidFill>
                          <a:latin typeface="Calibri" panose="020F0502020204030204" charset="0"/>
                          <a:cs typeface="Calibri" panose="020F0502020204030204" charset="0"/>
                          <a:sym typeface="+mn-ea"/>
                        </a:rPr>
                        <a:t>B-BBEE Certificate / B-BBEE</a:t>
                      </a:r>
                      <a:endParaRPr lang="en-GB" sz="1600" b="0" i="0" u="none" strike="noStrike" kern="1200" baseline="0" dirty="0">
                        <a:solidFill>
                          <a:schemeClr val="tx1"/>
                        </a:solidFill>
                        <a:latin typeface="Calibri" panose="020F0502020204030204" charset="0"/>
                        <a:ea typeface="+mn-ea"/>
                        <a:cs typeface="Calibri" panose="020F0502020204030204" charset="0"/>
                      </a:endParaRPr>
                    </a:p>
                    <a:p>
                      <a:pPr algn="ctr">
                        <a:lnSpc>
                          <a:spcPct val="107000"/>
                        </a:lnSpc>
                      </a:pPr>
                      <a:r>
                        <a:rPr lang="en-GB" sz="1600" dirty="0">
                          <a:solidFill>
                            <a:schemeClr val="tx1"/>
                          </a:solidFill>
                          <a:latin typeface="Calibri" panose="020F0502020204030204" charset="0"/>
                          <a:cs typeface="Calibri" panose="020F0502020204030204" charset="0"/>
                          <a:sym typeface="+mn-ea"/>
                        </a:rPr>
                        <a:t>Sworn-Affidavit (In case of Joint</a:t>
                      </a:r>
                      <a:endParaRPr lang="en-GB" sz="1600" b="0" i="0" u="none" strike="noStrike" kern="1200" baseline="0" dirty="0">
                        <a:solidFill>
                          <a:schemeClr val="tx1"/>
                        </a:solidFill>
                        <a:latin typeface="Calibri" panose="020F0502020204030204" charset="0"/>
                        <a:ea typeface="+mn-ea"/>
                        <a:cs typeface="Calibri" panose="020F0502020204030204" charset="0"/>
                      </a:endParaRPr>
                    </a:p>
                    <a:p>
                      <a:pPr algn="ctr">
                        <a:lnSpc>
                          <a:spcPct val="107000"/>
                        </a:lnSpc>
                      </a:pPr>
                      <a:r>
                        <a:rPr lang="en-GB" sz="1600" dirty="0">
                          <a:solidFill>
                            <a:schemeClr val="tx1"/>
                          </a:solidFill>
                          <a:latin typeface="Calibri" panose="020F0502020204030204" charset="0"/>
                          <a:cs typeface="Calibri" panose="020F0502020204030204" charset="0"/>
                          <a:sym typeface="+mn-ea"/>
                        </a:rPr>
                        <a:t>Venture (JV), a consolidated BBBEE</a:t>
                      </a:r>
                      <a:endParaRPr lang="en-GB" sz="1600" b="0" i="0" u="none" strike="noStrike" kern="1200" baseline="0" dirty="0">
                        <a:solidFill>
                          <a:schemeClr val="tx1"/>
                        </a:solidFill>
                        <a:latin typeface="Calibri" panose="020F0502020204030204" charset="0"/>
                        <a:ea typeface="+mn-ea"/>
                        <a:cs typeface="Calibri" panose="020F0502020204030204" charset="0"/>
                      </a:endParaRPr>
                    </a:p>
                    <a:p>
                      <a:pPr algn="ctr">
                        <a:lnSpc>
                          <a:spcPct val="107000"/>
                        </a:lnSpc>
                      </a:pPr>
                      <a:r>
                        <a:rPr lang="en-GB" sz="1600" dirty="0">
                          <a:solidFill>
                            <a:schemeClr val="tx1"/>
                          </a:solidFill>
                          <a:latin typeface="Calibri" panose="020F0502020204030204" charset="0"/>
                          <a:cs typeface="Calibri" panose="020F0502020204030204" charset="0"/>
                          <a:sym typeface="+mn-ea"/>
                        </a:rPr>
                        <a:t>scorecard will be</a:t>
                      </a:r>
                      <a:endParaRPr lang="en-GB" sz="1600" b="0" i="0" u="none" strike="noStrike" kern="1200" baseline="0" dirty="0">
                        <a:solidFill>
                          <a:schemeClr val="tx1"/>
                        </a:solidFill>
                        <a:latin typeface="Calibri" panose="020F0502020204030204" charset="0"/>
                        <a:ea typeface="+mn-ea"/>
                        <a:cs typeface="Calibri" panose="020F0502020204030204" charset="0"/>
                      </a:endParaRPr>
                    </a:p>
                    <a:p>
                      <a:pPr algn="ctr">
                        <a:lnSpc>
                          <a:spcPct val="107000"/>
                        </a:lnSpc>
                      </a:pPr>
                      <a:r>
                        <a:rPr lang="en-GB" sz="1600" dirty="0">
                          <a:solidFill>
                            <a:schemeClr val="tx1"/>
                          </a:solidFill>
                          <a:latin typeface="Calibri" panose="020F0502020204030204" charset="0"/>
                          <a:cs typeface="Calibri" panose="020F0502020204030204" charset="0"/>
                          <a:sym typeface="+mn-ea"/>
                        </a:rPr>
                        <a:t>accepted).</a:t>
                      </a:r>
                      <a:endParaRPr lang="en-GB" sz="1600" b="0" i="0" u="none" strike="noStrike" kern="1200" baseline="0" dirty="0">
                        <a:solidFill>
                          <a:schemeClr val="tx1"/>
                        </a:solidFill>
                        <a:latin typeface="Calibri" panose="020F0502020204030204" charset="0"/>
                        <a:ea typeface="+mn-ea"/>
                        <a:cs typeface="Calibri" panose="020F0502020204030204" charset="0"/>
                      </a:endParaRPr>
                    </a:p>
                    <a:p>
                      <a:pPr algn="ctr">
                        <a:lnSpc>
                          <a:spcPct val="107000"/>
                        </a:lnSpc>
                      </a:pPr>
                      <a:endParaRPr lang="en-ZA" sz="1600" b="0" i="0" u="none" strike="noStrike" kern="1200" baseline="0" dirty="0">
                        <a:solidFill>
                          <a:schemeClr val="tx1"/>
                        </a:solidFill>
                        <a:latin typeface="Calibri" panose="020F0502020204030204" charset="0"/>
                        <a:ea typeface="+mn-ea"/>
                        <a:cs typeface="Calibri" panose="020F0502020204030204" charset="0"/>
                      </a:endParaRPr>
                    </a:p>
                    <a:p>
                      <a:pPr marL="0" algn="ctr" defTabSz="914400" rtl="0" eaLnBrk="0" fontAlgn="base" latinLnBrk="0" hangingPunct="0">
                        <a:lnSpc>
                          <a:spcPct val="107000"/>
                        </a:lnSpc>
                        <a:spcBef>
                          <a:spcPts val="575"/>
                        </a:spcBef>
                        <a:spcAft>
                          <a:spcPts val="800"/>
                        </a:spcAft>
                      </a:pPr>
                      <a:endParaRPr lang="en-ZA" sz="1600" dirty="0">
                        <a:effectLst/>
                        <a:latin typeface="Calibri" panose="020F0502020204030204" charset="0"/>
                        <a:ea typeface="Calibri" panose="020F0502020204030204" charset="0"/>
                        <a:cs typeface="Calibri" panose="020F0502020204030204" charset="0"/>
                      </a:endParaRPr>
                    </a:p>
                  </a:txBody>
                  <a:tcPr marL="4703" marR="4703"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0001"/>
                  </a:ext>
                </a:extLst>
              </a:tr>
              <a:tr h="69532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just" defTabSz="914400" rtl="0" eaLnBrk="1" latinLnBrk="0" hangingPunct="1"/>
                      <a:r>
                        <a:rPr lang="en-ZA" sz="1600" b="0" i="0" u="none" strike="noStrike" kern="1200" baseline="0" dirty="0">
                          <a:solidFill>
                            <a:schemeClr val="tx1"/>
                          </a:solidFill>
                          <a:latin typeface="Calibri" panose="020F0502020204030204" charset="0"/>
                          <a:ea typeface="Calibri" panose="020F0502020204030204" charset="0"/>
                          <a:cs typeface="Calibri" panose="020F0502020204030204" charset="0"/>
                        </a:rPr>
                        <a:t>An entity with at least 51% Black Ownership</a:t>
                      </a:r>
                    </a:p>
                  </a:txBody>
                  <a:tcPr marL="51435" marR="5143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eaLnBrk="0" fontAlgn="base" hangingPunct="0">
                        <a:lnSpc>
                          <a:spcPct val="107000"/>
                        </a:lnSpc>
                        <a:spcBef>
                          <a:spcPts val="575"/>
                        </a:spcBef>
                        <a:spcAft>
                          <a:spcPts val="800"/>
                        </a:spcAft>
                        <a:buNone/>
                      </a:pPr>
                      <a:endParaRPr lang="en-US" sz="1600" b="0" i="0" u="none" strike="noStrike" kern="1200" baseline="0" dirty="0">
                        <a:solidFill>
                          <a:schemeClr val="tx1"/>
                        </a:solidFill>
                        <a:latin typeface="Calibri" panose="020F0502020204030204" charset="0"/>
                        <a:ea typeface="Calibri" panose="020F0502020204030204" charset="0"/>
                        <a:cs typeface="Calibri" panose="020F0502020204030204" charset="0"/>
                      </a:endParaRPr>
                    </a:p>
                    <a:p>
                      <a:pPr algn="ctr" eaLnBrk="0" fontAlgn="base" hangingPunct="0">
                        <a:lnSpc>
                          <a:spcPct val="107000"/>
                        </a:lnSpc>
                        <a:spcBef>
                          <a:spcPts val="575"/>
                        </a:spcBef>
                        <a:spcAft>
                          <a:spcPts val="800"/>
                        </a:spcAft>
                        <a:buNone/>
                      </a:pPr>
                      <a:r>
                        <a:rPr lang="en-ZA" sz="1600" b="0" i="0" u="none" strike="noStrike" kern="1200" baseline="0" dirty="0">
                          <a:solidFill>
                            <a:schemeClr val="tx1"/>
                          </a:solidFill>
                          <a:latin typeface="Calibri" panose="020F0502020204030204" charset="0"/>
                          <a:ea typeface="Calibri" panose="020F0502020204030204" charset="0"/>
                          <a:cs typeface="Calibri" panose="020F0502020204030204" charset="0"/>
                        </a:rPr>
                        <a:t>4</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eaLnBrk="0" fontAlgn="base" hangingPunct="0">
                        <a:lnSpc>
                          <a:spcPct val="107000"/>
                        </a:lnSpc>
                        <a:spcBef>
                          <a:spcPts val="575"/>
                        </a:spcBef>
                        <a:spcAft>
                          <a:spcPts val="800"/>
                        </a:spcAft>
                        <a:buNone/>
                      </a:pPr>
                      <a:endParaRPr lang="en-US" sz="1600" b="0" i="0" u="none" strike="noStrike" kern="1200" baseline="0" dirty="0">
                        <a:solidFill>
                          <a:schemeClr val="tx1"/>
                        </a:solidFill>
                        <a:latin typeface="Calibri" panose="020F0502020204030204" charset="0"/>
                        <a:ea typeface="Calibri" panose="020F0502020204030204" charset="0"/>
                        <a:cs typeface="Calibri" panose="020F0502020204030204" charset="0"/>
                      </a:endParaRPr>
                    </a:p>
                    <a:p>
                      <a:pPr algn="ctr" eaLnBrk="0" fontAlgn="base" hangingPunct="0">
                        <a:lnSpc>
                          <a:spcPct val="107000"/>
                        </a:lnSpc>
                        <a:spcBef>
                          <a:spcPts val="575"/>
                        </a:spcBef>
                        <a:spcAft>
                          <a:spcPts val="800"/>
                        </a:spcAft>
                        <a:buNone/>
                      </a:pPr>
                      <a:r>
                        <a:rPr lang="en-ZA" altLang="en-US" sz="1600" b="0" i="0" u="none" strike="noStrike" kern="1200" baseline="0" dirty="0">
                          <a:solidFill>
                            <a:schemeClr val="tx1"/>
                          </a:solidFill>
                          <a:latin typeface="Calibri" panose="020F0502020204030204" charset="0"/>
                          <a:ea typeface="Calibri" panose="020F0502020204030204" charset="0"/>
                          <a:cs typeface="Calibri" panose="020F0502020204030204" charset="0"/>
                        </a:rPr>
                        <a:t>2</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vMerge="1">
                  <a:txBody>
                    <a:bodyPr/>
                    <a:lstStyle/>
                    <a:p>
                      <a:endParaRPr lang="en-US"/>
                    </a:p>
                  </a:txBody>
                  <a:tcPr marL="4703" marR="4703"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0002"/>
                  </a:ext>
                </a:extLst>
              </a:tr>
              <a:tr h="339359">
                <a:tc>
                  <a:txBody>
                    <a:bodyPr/>
                    <a:lstStyle/>
                    <a:p>
                      <a:pPr>
                        <a:lnSpc>
                          <a:spcPct val="107000"/>
                        </a:lnSpc>
                        <a:buNone/>
                      </a:pPr>
                      <a:r>
                        <a:rPr lang="en-ZA" sz="1600" b="0" i="0" u="none" strike="noStrike" kern="1200" baseline="0" dirty="0">
                          <a:solidFill>
                            <a:schemeClr val="tx1"/>
                          </a:solidFill>
                          <a:latin typeface="Calibri" panose="020F0502020204030204" charset="0"/>
                          <a:ea typeface="Calibri" panose="020F0502020204030204" charset="0"/>
                          <a:cs typeface="Calibri" panose="020F0502020204030204" charset="0"/>
                        </a:rPr>
                        <a:t>The entity with at least 30% Black Women Ownership </a:t>
                      </a:r>
                    </a:p>
                    <a:p>
                      <a:pPr algn="ctr">
                        <a:lnSpc>
                          <a:spcPct val="107000"/>
                        </a:lnSpc>
                        <a:buNone/>
                      </a:pPr>
                      <a:r>
                        <a:rPr lang="en-US" sz="1600" b="0" i="0" u="none" strike="noStrike" kern="1200" baseline="0" dirty="0">
                          <a:solidFill>
                            <a:schemeClr val="tx1"/>
                          </a:solidFill>
                          <a:latin typeface="Calibri" panose="020F0502020204030204" charset="0"/>
                          <a:ea typeface="Calibri" panose="020F0502020204030204" charset="0"/>
                          <a:cs typeface="Calibri" panose="020F0502020204030204" charset="0"/>
                        </a:rPr>
                        <a:t> </a:t>
                      </a:r>
                      <a:endParaRPr lang="en-ZA" sz="1600" b="0" i="0" u="none" strike="noStrike" kern="1200" baseline="0" dirty="0">
                        <a:solidFill>
                          <a:schemeClr val="tx1"/>
                        </a:solidFill>
                        <a:latin typeface="Calibri" panose="020F0502020204030204" charset="0"/>
                        <a:ea typeface="Calibri" panose="020F0502020204030204" charset="0"/>
                        <a:cs typeface="Calibri" panose="020F050202020403020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eaLnBrk="0" fontAlgn="base" hangingPunct="0">
                        <a:lnSpc>
                          <a:spcPct val="107000"/>
                        </a:lnSpc>
                        <a:spcBef>
                          <a:spcPts val="575"/>
                        </a:spcBef>
                        <a:spcAft>
                          <a:spcPts val="800"/>
                        </a:spcAft>
                        <a:buNone/>
                      </a:pPr>
                      <a:endParaRPr lang="en-US" sz="1600" b="0" i="0" u="none" strike="noStrike" kern="1200" baseline="0" dirty="0">
                        <a:solidFill>
                          <a:schemeClr val="tx1"/>
                        </a:solidFill>
                        <a:latin typeface="Calibri" panose="020F0502020204030204" charset="0"/>
                        <a:ea typeface="Calibri" panose="020F0502020204030204" charset="0"/>
                        <a:cs typeface="Calibri" panose="020F0502020204030204" charset="0"/>
                      </a:endParaRPr>
                    </a:p>
                    <a:p>
                      <a:pPr algn="ctr" eaLnBrk="0" fontAlgn="base" hangingPunct="0">
                        <a:lnSpc>
                          <a:spcPct val="107000"/>
                        </a:lnSpc>
                        <a:spcBef>
                          <a:spcPts val="575"/>
                        </a:spcBef>
                        <a:spcAft>
                          <a:spcPts val="800"/>
                        </a:spcAft>
                        <a:buNone/>
                      </a:pPr>
                      <a:r>
                        <a:rPr lang="en-ZA" sz="1600" b="0" i="0" u="none" strike="noStrike" kern="1200" baseline="0" dirty="0">
                          <a:solidFill>
                            <a:schemeClr val="tx1"/>
                          </a:solidFill>
                          <a:latin typeface="Calibri" panose="020F0502020204030204" charset="0"/>
                          <a:ea typeface="Calibri" panose="020F0502020204030204" charset="0"/>
                          <a:cs typeface="Calibri" panose="020F0502020204030204" charset="0"/>
                        </a:rPr>
                        <a:t>4</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eaLnBrk="0" fontAlgn="base" hangingPunct="0">
                        <a:lnSpc>
                          <a:spcPct val="107000"/>
                        </a:lnSpc>
                        <a:spcBef>
                          <a:spcPts val="575"/>
                        </a:spcBef>
                        <a:spcAft>
                          <a:spcPts val="800"/>
                        </a:spcAft>
                        <a:buNone/>
                      </a:pPr>
                      <a:endParaRPr lang="en-US" sz="1600" b="0" i="0" u="none" strike="noStrike" kern="1200" baseline="0" dirty="0">
                        <a:solidFill>
                          <a:schemeClr val="tx1"/>
                        </a:solidFill>
                        <a:latin typeface="Calibri" panose="020F0502020204030204" charset="0"/>
                        <a:ea typeface="Calibri" panose="020F0502020204030204" charset="0"/>
                        <a:cs typeface="Calibri" panose="020F0502020204030204" charset="0"/>
                      </a:endParaRPr>
                    </a:p>
                    <a:p>
                      <a:pPr algn="ctr" eaLnBrk="0" fontAlgn="base" hangingPunct="0">
                        <a:lnSpc>
                          <a:spcPct val="107000"/>
                        </a:lnSpc>
                        <a:spcBef>
                          <a:spcPts val="575"/>
                        </a:spcBef>
                        <a:spcAft>
                          <a:spcPts val="800"/>
                        </a:spcAft>
                        <a:buNone/>
                      </a:pPr>
                      <a:r>
                        <a:rPr lang="en-ZA" altLang="en-US" sz="1600" b="0" i="0" u="none" strike="noStrike" kern="1200" baseline="0" dirty="0">
                          <a:solidFill>
                            <a:schemeClr val="tx1"/>
                          </a:solidFill>
                          <a:latin typeface="Calibri" panose="020F0502020204030204" charset="0"/>
                          <a:ea typeface="Calibri" panose="020F0502020204030204" charset="0"/>
                          <a:cs typeface="Calibri" panose="020F0502020204030204" charset="0"/>
                        </a:rPr>
                        <a:t>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vMerge="1">
                  <a:txBody>
                    <a:bodyPr/>
                    <a:lstStyle/>
                    <a:p>
                      <a:endParaRPr lang="en-US"/>
                    </a:p>
                  </a:txBody>
                  <a:tcPr marL="4703" marR="4703"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0003"/>
                  </a:ext>
                </a:extLst>
              </a:tr>
              <a:tr h="801452">
                <a:tc>
                  <a:txBody>
                    <a:bodyPr/>
                    <a:lstStyle/>
                    <a:p>
                      <a:pPr algn="just"/>
                      <a:endParaRPr lang="en-US" sz="1600" b="1" i="0" u="none" strike="noStrike" kern="1200" baseline="0" dirty="0">
                        <a:solidFill>
                          <a:srgbClr val="FF0000"/>
                        </a:solidFill>
                        <a:latin typeface="Calibri" panose="020F0502020204030204" charset="0"/>
                        <a:ea typeface="Calibri" panose="020F0502020204030204" charset="0"/>
                        <a:cs typeface="Calibri" panose="020F0502020204030204" charset="0"/>
                      </a:endParaRPr>
                    </a:p>
                    <a:p>
                      <a:pPr algn="just"/>
                      <a:endParaRPr lang="en-US" sz="1600" b="1" i="0" u="none" strike="noStrike" kern="1200" baseline="0" dirty="0">
                        <a:solidFill>
                          <a:srgbClr val="FF0000"/>
                        </a:solidFill>
                        <a:latin typeface="Calibri" panose="020F0502020204030204" charset="0"/>
                        <a:ea typeface="Calibri" panose="020F0502020204030204" charset="0"/>
                        <a:cs typeface="Calibri" panose="020F0502020204030204" charset="0"/>
                      </a:endParaRPr>
                    </a:p>
                    <a:p>
                      <a:pPr algn="just"/>
                      <a:r>
                        <a:rPr lang="en-US" sz="1600" b="1" i="0" u="none" strike="noStrike" kern="1200" baseline="0" dirty="0">
                          <a:solidFill>
                            <a:srgbClr val="FF0000"/>
                          </a:solidFill>
                          <a:latin typeface="Calibri" panose="020F0502020204030204" charset="0"/>
                          <a:ea typeface="Calibri" panose="020F0502020204030204" charset="0"/>
                          <a:cs typeface="Calibri" panose="020F0502020204030204" charset="0"/>
                        </a:rPr>
                        <a:t>Maximum points to be awarded</a:t>
                      </a:r>
                      <a:endParaRPr lang="en-GB" sz="1600" b="1" i="0" u="none" strike="noStrike" kern="1200" baseline="0" dirty="0">
                        <a:solidFill>
                          <a:srgbClr val="FF0000"/>
                        </a:solidFill>
                        <a:latin typeface="Calibri" panose="020F0502020204030204" charset="0"/>
                        <a:ea typeface="Calibri" panose="020F0502020204030204" charset="0"/>
                        <a:cs typeface="Calibri" panose="020F0502020204030204" charset="0"/>
                      </a:endParaRPr>
                    </a:p>
                  </a:txBody>
                  <a:tcPr marL="51435" marR="5143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eaLnBrk="0" fontAlgn="base" hangingPunct="0">
                        <a:lnSpc>
                          <a:spcPct val="107000"/>
                        </a:lnSpc>
                        <a:spcBef>
                          <a:spcPts val="575"/>
                        </a:spcBef>
                        <a:spcAft>
                          <a:spcPts val="800"/>
                        </a:spcAft>
                        <a:buNone/>
                      </a:pPr>
                      <a:endParaRPr lang="en-US" sz="1600" b="1" i="0" u="none" strike="noStrike" kern="1200" baseline="0" dirty="0">
                        <a:solidFill>
                          <a:srgbClr val="FF0000"/>
                        </a:solidFill>
                        <a:latin typeface="Calibri" panose="020F0502020204030204" charset="0"/>
                        <a:ea typeface="Calibri" panose="020F0502020204030204" charset="0"/>
                        <a:cs typeface="Calibri" panose="020F0502020204030204" charset="0"/>
                      </a:endParaRPr>
                    </a:p>
                    <a:p>
                      <a:pPr algn="ctr" eaLnBrk="0" fontAlgn="base" hangingPunct="0">
                        <a:lnSpc>
                          <a:spcPct val="107000"/>
                        </a:lnSpc>
                        <a:spcBef>
                          <a:spcPts val="575"/>
                        </a:spcBef>
                        <a:spcAft>
                          <a:spcPts val="800"/>
                        </a:spcAft>
                        <a:buNone/>
                      </a:pPr>
                      <a:r>
                        <a:rPr lang="en-US" sz="1600" b="1" i="0" u="none" strike="noStrike" kern="1200" baseline="0" dirty="0">
                          <a:solidFill>
                            <a:srgbClr val="FF0000"/>
                          </a:solidFill>
                          <a:latin typeface="Calibri" panose="020F0502020204030204" charset="0"/>
                          <a:ea typeface="Calibri" panose="020F0502020204030204" charset="0"/>
                          <a:cs typeface="Calibri" panose="020F0502020204030204" charset="0"/>
                        </a:rPr>
                        <a:t>20</a:t>
                      </a:r>
                      <a:endParaRPr lang="en-ZA" sz="1600" b="1" i="0" u="none" strike="noStrike" kern="1200" baseline="0" dirty="0">
                        <a:solidFill>
                          <a:srgbClr val="FF0000"/>
                        </a:solidFill>
                        <a:latin typeface="Calibri" panose="020F0502020204030204" charset="0"/>
                        <a:ea typeface="Calibri" panose="020F0502020204030204" charset="0"/>
                        <a:cs typeface="Calibri" panose="020F050202020403020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eaLnBrk="0" fontAlgn="base" hangingPunct="0">
                        <a:lnSpc>
                          <a:spcPct val="107000"/>
                        </a:lnSpc>
                        <a:spcBef>
                          <a:spcPts val="575"/>
                        </a:spcBef>
                        <a:spcAft>
                          <a:spcPts val="800"/>
                        </a:spcAft>
                        <a:buNone/>
                      </a:pPr>
                      <a:endParaRPr lang="en-US" sz="1600" b="1" i="0" u="none" strike="noStrike" kern="1200" baseline="0" dirty="0">
                        <a:solidFill>
                          <a:srgbClr val="FF0000"/>
                        </a:solidFill>
                        <a:latin typeface="Calibri" panose="020F0502020204030204" charset="0"/>
                        <a:ea typeface="Calibri" panose="020F0502020204030204" charset="0"/>
                        <a:cs typeface="Calibri" panose="020F0502020204030204" charset="0"/>
                      </a:endParaRPr>
                    </a:p>
                    <a:p>
                      <a:pPr algn="ctr" eaLnBrk="0" fontAlgn="base" hangingPunct="0">
                        <a:lnSpc>
                          <a:spcPct val="107000"/>
                        </a:lnSpc>
                        <a:spcBef>
                          <a:spcPts val="575"/>
                        </a:spcBef>
                        <a:spcAft>
                          <a:spcPts val="800"/>
                        </a:spcAft>
                        <a:buNone/>
                      </a:pPr>
                      <a:r>
                        <a:rPr lang="en-US" sz="1600" b="1" i="0" u="none" strike="noStrike" kern="1200" baseline="0" dirty="0">
                          <a:solidFill>
                            <a:srgbClr val="FF0000"/>
                          </a:solidFill>
                          <a:latin typeface="Calibri" panose="020F0502020204030204" charset="0"/>
                          <a:ea typeface="Calibri" panose="020F0502020204030204" charset="0"/>
                          <a:cs typeface="Calibri" panose="020F0502020204030204" charset="0"/>
                        </a:rPr>
                        <a:t>10</a:t>
                      </a:r>
                      <a:endParaRPr lang="en-ZA" sz="1600" b="1" i="0" u="none" strike="noStrike" kern="1200" baseline="0" dirty="0">
                        <a:solidFill>
                          <a:srgbClr val="FF0000"/>
                        </a:solidFill>
                        <a:latin typeface="Calibri" panose="020F0502020204030204" charset="0"/>
                        <a:ea typeface="Calibri" panose="020F0502020204030204" charset="0"/>
                        <a:cs typeface="Calibri" panose="020F050202020403020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vMerge="1">
                  <a:txBody>
                    <a:bodyPr/>
                    <a:lstStyle/>
                    <a:p>
                      <a:endParaRPr lang="en-US"/>
                    </a:p>
                  </a:txBody>
                  <a:tcPr marL="4703" marR="4703"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57653"/>
            <a:ext cx="11993880" cy="548640"/>
          </a:xfrm>
          <a:solidFill>
            <a:schemeClr val="accent1">
              <a:lumMod val="75000"/>
            </a:schemeClr>
          </a:solidFill>
        </p:spPr>
        <p:txBody>
          <a:bodyPr/>
          <a:lstStyle/>
          <a:p>
            <a:pPr algn="ctr"/>
            <a:r>
              <a:rPr lang="en-US" dirty="0">
                <a:solidFill>
                  <a:schemeClr val="bg1"/>
                </a:solidFill>
              </a:rPr>
              <a:t>REQUIREMENTS FOR SPECIFIC GOALS</a:t>
            </a:r>
          </a:p>
        </p:txBody>
      </p:sp>
      <p:sp>
        <p:nvSpPr>
          <p:cNvPr id="7" name="TextBox 6"/>
          <p:cNvSpPr txBox="1"/>
          <p:nvPr/>
        </p:nvSpPr>
        <p:spPr>
          <a:xfrm>
            <a:off x="252248" y="914399"/>
            <a:ext cx="11698014" cy="4592320"/>
          </a:xfrm>
          <a:prstGeom prst="rect">
            <a:avLst/>
          </a:prstGeom>
          <a:noFill/>
        </p:spPr>
        <p:txBody>
          <a:bodyPr wrap="square">
            <a:spAutoFit/>
          </a:bodyPr>
          <a:lstStyle/>
          <a:p>
            <a:pPr marL="285750" lvl="1" indent="-285750" algn="just" defTabSz="685800">
              <a:lnSpc>
                <a:spcPct val="150000"/>
              </a:lnSpc>
              <a:spcBef>
                <a:spcPts val="450"/>
              </a:spcBef>
              <a:buSzPts val="1000"/>
              <a:buFont typeface="Wingdings" panose="05000000000000000000" pitchFamily="2" charset="2"/>
              <a:buChar char="v"/>
              <a:tabLst>
                <a:tab pos="944880" algn="l"/>
                <a:tab pos="342900" algn="l"/>
              </a:tabLst>
              <a:defRPr/>
            </a:pPr>
            <a:r>
              <a:rPr lang="en-ZA" sz="1800" b="1" dirty="0">
                <a:solidFill>
                  <a:schemeClr val="accent1">
                    <a:lumMod val="50000"/>
                  </a:schemeClr>
                </a:solidFill>
                <a:latin typeface="Calibri" panose="020F0502020204030204" charset="0"/>
                <a:cs typeface="Calibri" panose="020F0502020204030204" charset="0"/>
              </a:rPr>
              <a:t>Points for specific goals can only be awarded to a bidder who submits a valid B-BBEE certificate or sworn affidavit  together with the SBD 6.1 Preference points claim form. </a:t>
            </a:r>
          </a:p>
          <a:p>
            <a:pPr marL="285750" lvl="1" indent="-285750" algn="just" defTabSz="685800">
              <a:lnSpc>
                <a:spcPct val="150000"/>
              </a:lnSpc>
              <a:spcBef>
                <a:spcPts val="450"/>
              </a:spcBef>
              <a:buSzPts val="1000"/>
              <a:buFont typeface="Wingdings" panose="05000000000000000000" pitchFamily="2" charset="2"/>
              <a:buChar char="v"/>
              <a:tabLst>
                <a:tab pos="944880" algn="l"/>
                <a:tab pos="342900" algn="l"/>
              </a:tabLst>
              <a:defRPr/>
            </a:pPr>
            <a:r>
              <a:rPr lang="en-ZA" sz="1800" b="1" dirty="0">
                <a:solidFill>
                  <a:schemeClr val="accent1">
                    <a:lumMod val="50000"/>
                  </a:schemeClr>
                </a:solidFill>
                <a:latin typeface="Calibri" panose="020F0502020204030204" charset="0"/>
                <a:cs typeface="Calibri" panose="020F0502020204030204" charset="0"/>
              </a:rPr>
              <a:t>Bidders MUST complete and sign the SBD 6.1 form to claim the Bidder’s B-BBEE preference points </a:t>
            </a:r>
          </a:p>
          <a:p>
            <a:pPr marL="285750" lvl="1" indent="-285750" algn="just" defTabSz="685800">
              <a:lnSpc>
                <a:spcPct val="150000"/>
              </a:lnSpc>
              <a:spcBef>
                <a:spcPts val="450"/>
              </a:spcBef>
              <a:buSzPts val="1000"/>
              <a:buFont typeface="Wingdings" panose="05000000000000000000" pitchFamily="2" charset="2"/>
              <a:buChar char="v"/>
              <a:tabLst>
                <a:tab pos="944880" algn="l"/>
                <a:tab pos="342900" algn="l"/>
              </a:tabLst>
              <a:defRPr/>
            </a:pPr>
            <a:r>
              <a:rPr lang="en-ZA" sz="1800" b="1" dirty="0">
                <a:solidFill>
                  <a:schemeClr val="accent1">
                    <a:lumMod val="50000"/>
                  </a:schemeClr>
                </a:solidFill>
                <a:latin typeface="Calibri" panose="020F0502020204030204" charset="0"/>
                <a:cs typeface="Calibri" panose="020F0502020204030204" charset="0"/>
              </a:rPr>
              <a:t>Bidders who do not claim preference points may be scored zero for Specific goals. </a:t>
            </a:r>
          </a:p>
          <a:p>
            <a:pPr marL="285750" lvl="1" indent="-285750" algn="just" defTabSz="685800">
              <a:lnSpc>
                <a:spcPct val="150000"/>
              </a:lnSpc>
              <a:spcBef>
                <a:spcPts val="450"/>
              </a:spcBef>
              <a:buSzPts val="1000"/>
              <a:buFont typeface="Wingdings" panose="05000000000000000000" pitchFamily="2" charset="2"/>
              <a:buChar char="v"/>
              <a:tabLst>
                <a:tab pos="944880" algn="l"/>
                <a:tab pos="342900" algn="l"/>
              </a:tabLst>
              <a:defRPr/>
            </a:pPr>
            <a:r>
              <a:rPr lang="en-ZA" sz="1800" b="1" dirty="0">
                <a:solidFill>
                  <a:schemeClr val="accent1">
                    <a:lumMod val="50000"/>
                  </a:schemeClr>
                </a:solidFill>
                <a:latin typeface="Calibri" panose="020F0502020204030204" charset="0"/>
                <a:cs typeface="Calibri" panose="020F0502020204030204" charset="0"/>
              </a:rPr>
              <a:t>The B-BBEE certificate or sworn affidavit should be submitted in the name of the bidding entity. </a:t>
            </a:r>
          </a:p>
          <a:p>
            <a:pPr marL="285750" lvl="1" indent="-285750" algn="just" defTabSz="685800">
              <a:lnSpc>
                <a:spcPct val="150000"/>
              </a:lnSpc>
              <a:spcBef>
                <a:spcPts val="450"/>
              </a:spcBef>
              <a:buSzPts val="1000"/>
              <a:buFont typeface="Wingdings" panose="05000000000000000000" pitchFamily="2" charset="2"/>
              <a:buChar char="v"/>
              <a:tabLst>
                <a:tab pos="944880" algn="l"/>
                <a:tab pos="342900" algn="l"/>
              </a:tabLst>
              <a:defRPr/>
            </a:pPr>
            <a:r>
              <a:rPr lang="en-ZA" sz="1800" b="1" dirty="0">
                <a:solidFill>
                  <a:schemeClr val="accent1">
                    <a:lumMod val="50000"/>
                  </a:schemeClr>
                </a:solidFill>
                <a:latin typeface="Calibri" panose="020F0502020204030204" charset="0"/>
                <a:cs typeface="Calibri" panose="020F0502020204030204" charset="0"/>
              </a:rPr>
              <a:t>Entities who are in a holding and subsidiary relationships must submit a list / annexure of the B-BBEE certificate indicating the subsidiaries to the holding company</a:t>
            </a:r>
          </a:p>
          <a:p>
            <a:pPr marL="285750" lvl="1" indent="-285750" algn="just" defTabSz="685800">
              <a:lnSpc>
                <a:spcPct val="150000"/>
              </a:lnSpc>
              <a:spcBef>
                <a:spcPts val="450"/>
              </a:spcBef>
              <a:buSzPts val="1000"/>
              <a:buFont typeface="Wingdings" panose="05000000000000000000" pitchFamily="2" charset="2"/>
              <a:buChar char="v"/>
              <a:tabLst>
                <a:tab pos="944880" algn="l"/>
                <a:tab pos="342900" algn="l"/>
              </a:tabLst>
              <a:defRPr/>
            </a:pPr>
            <a:r>
              <a:rPr lang="en-ZA" sz="1800" b="1" dirty="0">
                <a:solidFill>
                  <a:schemeClr val="accent1">
                    <a:lumMod val="50000"/>
                  </a:schemeClr>
                </a:solidFill>
                <a:latin typeface="Calibri" panose="020F0502020204030204" charset="0"/>
                <a:cs typeface="Calibri" panose="020F0502020204030204" charset="0"/>
              </a:rPr>
              <a:t> Incorporated JVs or Consortiums must submit the B-BBEE certificate or affidavit of the entity. Unincorporated JVs must submit a consolidated B-BBEE certificate as if they were a group structure for every separate bid</a:t>
            </a:r>
          </a:p>
          <a:p>
            <a:pPr marL="285750" lvl="1" indent="-285750" algn="just" defTabSz="685800">
              <a:lnSpc>
                <a:spcPct val="150000"/>
              </a:lnSpc>
              <a:spcBef>
                <a:spcPts val="450"/>
              </a:spcBef>
              <a:buSzPts val="1000"/>
              <a:buFont typeface="Wingdings" panose="05000000000000000000" pitchFamily="2" charset="2"/>
              <a:buChar char="v"/>
              <a:tabLst>
                <a:tab pos="944880" algn="l"/>
                <a:tab pos="342900" algn="l"/>
              </a:tabLst>
              <a:defRPr/>
            </a:pPr>
            <a:r>
              <a:rPr lang="en-ZA" sz="1800" b="1" dirty="0">
                <a:solidFill>
                  <a:schemeClr val="accent1">
                    <a:lumMod val="50000"/>
                  </a:schemeClr>
                </a:solidFill>
                <a:latin typeface="Calibri" panose="020F0502020204030204" charset="0"/>
                <a:cs typeface="Calibri" panose="020F0502020204030204" charset="0"/>
              </a:rPr>
              <a:t>JVs or Consortiums are also required to submit signed JV or Consortium agreement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57653"/>
            <a:ext cx="11993880" cy="548640"/>
          </a:xfrm>
          <a:solidFill>
            <a:schemeClr val="accent1">
              <a:lumMod val="75000"/>
            </a:schemeClr>
          </a:solidFill>
        </p:spPr>
        <p:txBody>
          <a:bodyPr/>
          <a:lstStyle/>
          <a:p>
            <a:pPr algn="ctr"/>
            <a:r>
              <a:rPr lang="en-ZA" dirty="0">
                <a:solidFill>
                  <a:schemeClr val="bg1"/>
                </a:solidFill>
                <a:latin typeface="Calibri" panose="020F0502020204030204" charset="0"/>
                <a:ea typeface="Calibri" panose="020F0502020204030204" charset="0"/>
                <a:cs typeface="Calibri" panose="020F0502020204030204" charset="0"/>
              </a:rPr>
              <a:t>SPECIFIC GOALS POINTS ALLOCATION AND EVIDENCE</a:t>
            </a:r>
            <a:endParaRPr lang="en-US" dirty="0">
              <a:solidFill>
                <a:schemeClr val="bg1"/>
              </a:solidFill>
            </a:endParaRPr>
          </a:p>
        </p:txBody>
      </p:sp>
      <p:graphicFrame>
        <p:nvGraphicFramePr>
          <p:cNvPr id="3" name="Table 2"/>
          <p:cNvGraphicFramePr>
            <a:graphicFrameLocks noGrp="1"/>
          </p:cNvGraphicFramePr>
          <p:nvPr/>
        </p:nvGraphicFramePr>
        <p:xfrm>
          <a:off x="321510" y="968755"/>
          <a:ext cx="11423800" cy="4920489"/>
        </p:xfrm>
        <a:graphic>
          <a:graphicData uri="http://schemas.openxmlformats.org/drawingml/2006/table">
            <a:tbl>
              <a:tblPr firstRow="1" firstCol="1" bandRow="1">
                <a:tableStyleId>{00A15C55-8517-42AA-B614-E9B94910E393}</a:tableStyleId>
              </a:tblPr>
              <a:tblGrid>
                <a:gridCol w="548533">
                  <a:extLst>
                    <a:ext uri="{9D8B030D-6E8A-4147-A177-3AD203B41FA5}">
                      <a16:colId xmlns:a16="http://schemas.microsoft.com/office/drawing/2014/main" val="20000"/>
                    </a:ext>
                  </a:extLst>
                </a:gridCol>
                <a:gridCol w="2734250">
                  <a:extLst>
                    <a:ext uri="{9D8B030D-6E8A-4147-A177-3AD203B41FA5}">
                      <a16:colId xmlns:a16="http://schemas.microsoft.com/office/drawing/2014/main" val="20001"/>
                    </a:ext>
                  </a:extLst>
                </a:gridCol>
                <a:gridCol w="2509925">
                  <a:extLst>
                    <a:ext uri="{9D8B030D-6E8A-4147-A177-3AD203B41FA5}">
                      <a16:colId xmlns:a16="http://schemas.microsoft.com/office/drawing/2014/main" val="20002"/>
                    </a:ext>
                  </a:extLst>
                </a:gridCol>
                <a:gridCol w="5631092">
                  <a:extLst>
                    <a:ext uri="{9D8B030D-6E8A-4147-A177-3AD203B41FA5}">
                      <a16:colId xmlns:a16="http://schemas.microsoft.com/office/drawing/2014/main" val="20003"/>
                    </a:ext>
                  </a:extLst>
                </a:gridCol>
              </a:tblGrid>
              <a:tr h="71191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15000"/>
                        </a:lnSpc>
                      </a:pPr>
                      <a:r>
                        <a:rPr lang="en-GB" sz="2000" b="1" baseline="0" dirty="0">
                          <a:solidFill>
                            <a:schemeClr val="bg1"/>
                          </a:solidFill>
                          <a:effectLst/>
                          <a:latin typeface="Calibri" panose="020F0502020204030204" charset="0"/>
                          <a:ea typeface="Calibri" panose="020F0502020204030204" charset="0"/>
                          <a:cs typeface="Calibri" panose="020F0502020204030204" charset="0"/>
                        </a:rPr>
                        <a:t> </a:t>
                      </a:r>
                    </a:p>
                    <a:p>
                      <a:pPr algn="ctr">
                        <a:lnSpc>
                          <a:spcPct val="115000"/>
                        </a:lnSpc>
                      </a:pPr>
                      <a:r>
                        <a:rPr lang="en-GB" sz="2000" b="1" kern="1200" baseline="0" dirty="0">
                          <a:solidFill>
                            <a:schemeClr val="bg1"/>
                          </a:solidFill>
                          <a:effectLst/>
                          <a:latin typeface="Calibri" panose="020F0502020204030204" charset="0"/>
                          <a:ea typeface="Calibri" panose="020F0502020204030204" charset="0"/>
                          <a:cs typeface="Calibri" panose="020F0502020204030204" charset="0"/>
                        </a:rPr>
                        <a:t>No</a:t>
                      </a:r>
                      <a:r>
                        <a:rPr lang="en-GB" sz="2000" b="1" baseline="0" dirty="0">
                          <a:solidFill>
                            <a:schemeClr val="bg1"/>
                          </a:solidFill>
                          <a:effectLst/>
                          <a:latin typeface="Calibri" panose="020F0502020204030204" charset="0"/>
                          <a:ea typeface="Calibri" panose="020F0502020204030204" charset="0"/>
                          <a:cs typeface="Calibri" panose="020F0502020204030204" charset="0"/>
                        </a:rPr>
                        <a:t>.</a:t>
                      </a:r>
                      <a:endParaRPr lang="en-ZA" sz="2000" b="1" baseline="0" dirty="0">
                        <a:solidFill>
                          <a:schemeClr val="bg1"/>
                        </a:solidFill>
                        <a:effectLst/>
                        <a:latin typeface="Calibri" panose="020F0502020204030204" charset="0"/>
                        <a:ea typeface="Calibri" panose="020F0502020204030204" charset="0"/>
                        <a:cs typeface="Calibri" panose="020F0502020204030204" charset="0"/>
                      </a:endParaRPr>
                    </a:p>
                  </a:txBody>
                  <a:tcPr marL="30797" marR="30797" marT="24239" marB="16254">
                    <a:solidFill>
                      <a:schemeClr val="accent1">
                        <a:lumMod val="75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15000"/>
                        </a:lnSpc>
                      </a:pPr>
                      <a:endParaRPr lang="en-ZA" sz="2000" b="1" baseline="0" dirty="0">
                        <a:solidFill>
                          <a:schemeClr val="bg1"/>
                        </a:solidFill>
                        <a:effectLst/>
                        <a:latin typeface="Calibri" panose="020F0502020204030204" charset="0"/>
                        <a:ea typeface="Calibri" panose="020F0502020204030204" charset="0"/>
                        <a:cs typeface="Calibri" panose="020F0502020204030204" charset="0"/>
                      </a:endParaRPr>
                    </a:p>
                    <a:p>
                      <a:pPr algn="ctr">
                        <a:lnSpc>
                          <a:spcPct val="115000"/>
                        </a:lnSpc>
                      </a:pPr>
                      <a:r>
                        <a:rPr lang="en-ZA" sz="2000" b="1" baseline="0" dirty="0">
                          <a:solidFill>
                            <a:schemeClr val="bg1"/>
                          </a:solidFill>
                          <a:effectLst/>
                          <a:latin typeface="Calibri" panose="020F0502020204030204" charset="0"/>
                          <a:ea typeface="Calibri" panose="020F0502020204030204" charset="0"/>
                          <a:cs typeface="Calibri" panose="020F0502020204030204" charset="0"/>
                        </a:rPr>
                        <a:t>Classification</a:t>
                      </a:r>
                    </a:p>
                  </a:txBody>
                  <a:tcPr marL="30797" marR="30797" marT="24239" marB="16254">
                    <a:solidFill>
                      <a:schemeClr val="accent1">
                        <a:lumMod val="75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15000"/>
                        </a:lnSpc>
                      </a:pPr>
                      <a:endParaRPr lang="en-ZA" sz="2000" b="1" baseline="0" dirty="0">
                        <a:solidFill>
                          <a:schemeClr val="bg1"/>
                        </a:solidFill>
                        <a:effectLst/>
                        <a:latin typeface="Calibri" panose="020F0502020204030204" charset="0"/>
                        <a:ea typeface="Calibri" panose="020F0502020204030204" charset="0"/>
                        <a:cs typeface="Calibri" panose="020F0502020204030204" charset="0"/>
                      </a:endParaRPr>
                    </a:p>
                    <a:p>
                      <a:pPr algn="ctr">
                        <a:lnSpc>
                          <a:spcPct val="115000"/>
                        </a:lnSpc>
                      </a:pPr>
                      <a:r>
                        <a:rPr lang="en-ZA" sz="2000" b="1" baseline="0" dirty="0">
                          <a:solidFill>
                            <a:schemeClr val="bg1"/>
                          </a:solidFill>
                          <a:effectLst/>
                          <a:latin typeface="Calibri" panose="020F0502020204030204" charset="0"/>
                          <a:ea typeface="Calibri" panose="020F0502020204030204" charset="0"/>
                          <a:cs typeface="Calibri" panose="020F0502020204030204" charset="0"/>
                        </a:rPr>
                        <a:t>Turnover</a:t>
                      </a:r>
                    </a:p>
                  </a:txBody>
                  <a:tcPr marL="30797" marR="30797" marT="24239" marB="16254">
                    <a:solidFill>
                      <a:schemeClr val="accent1">
                        <a:lumMod val="75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15000"/>
                        </a:lnSpc>
                      </a:pPr>
                      <a:endParaRPr lang="en-ZA" sz="2000" b="1" baseline="0" dirty="0">
                        <a:solidFill>
                          <a:schemeClr val="bg1"/>
                        </a:solidFill>
                        <a:effectLst/>
                        <a:latin typeface="Calibri" panose="020F0502020204030204" charset="0"/>
                        <a:ea typeface="Calibri" panose="020F0502020204030204" charset="0"/>
                        <a:cs typeface="Calibri" panose="020F0502020204030204" charset="0"/>
                      </a:endParaRPr>
                    </a:p>
                    <a:p>
                      <a:pPr algn="ctr">
                        <a:lnSpc>
                          <a:spcPct val="115000"/>
                        </a:lnSpc>
                      </a:pPr>
                      <a:r>
                        <a:rPr lang="en-ZA" sz="2000" b="1" baseline="0" dirty="0">
                          <a:solidFill>
                            <a:schemeClr val="bg1"/>
                          </a:solidFill>
                          <a:effectLst/>
                          <a:latin typeface="Calibri" panose="020F0502020204030204" charset="0"/>
                          <a:ea typeface="Calibri" panose="020F0502020204030204" charset="0"/>
                          <a:cs typeface="Calibri" panose="020F0502020204030204" charset="0"/>
                        </a:rPr>
                        <a:t>Submission requirement</a:t>
                      </a:r>
                    </a:p>
                  </a:txBody>
                  <a:tcPr marL="30797" marR="30797" marT="24239" marB="16254">
                    <a:solidFill>
                      <a:schemeClr val="accent1">
                        <a:lumMod val="75000"/>
                      </a:schemeClr>
                    </a:solidFill>
                  </a:tcPr>
                </a:tc>
                <a:extLst>
                  <a:ext uri="{0D108BD9-81ED-4DB2-BD59-A6C34878D82A}">
                    <a16:rowId xmlns:a16="http://schemas.microsoft.com/office/drawing/2014/main" val="10000"/>
                  </a:ext>
                </a:extLst>
              </a:tr>
              <a:tr h="116601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800" b="1" baseline="0" dirty="0">
                          <a:solidFill>
                            <a:schemeClr val="tx1"/>
                          </a:solidFill>
                          <a:effectLst/>
                          <a:latin typeface="Calibri" panose="020F0502020204030204" charset="0"/>
                          <a:ea typeface="Calibri" panose="020F0502020204030204" charset="0"/>
                          <a:cs typeface="Calibri" panose="020F0502020204030204" charset="0"/>
                        </a:rPr>
                        <a:t>1.</a:t>
                      </a:r>
                    </a:p>
                  </a:txBody>
                  <a:tcPr marL="30797" marR="30797" marT="24239" marB="16254">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800" dirty="0">
                          <a:solidFill>
                            <a:srgbClr val="000000"/>
                          </a:solidFill>
                          <a:effectLst/>
                          <a:latin typeface="Calibri" panose="020F0502020204030204" charset="0"/>
                          <a:ea typeface="Calibri" panose="020F0502020204030204" charset="0"/>
                          <a:cs typeface="Calibri" panose="020F0502020204030204" charset="0"/>
                        </a:rPr>
                        <a:t>Exempted Micro Enterprise (EME)</a:t>
                      </a:r>
                      <a:endParaRPr lang="en-ZA" sz="1800" dirty="0">
                        <a:effectLst/>
                        <a:latin typeface="Calibri" panose="020F0502020204030204" charset="0"/>
                        <a:ea typeface="Calibri" panose="020F0502020204030204" charset="0"/>
                        <a:cs typeface="Calibri" panose="020F0502020204030204" charset="0"/>
                      </a:endParaRPr>
                    </a:p>
                  </a:txBody>
                  <a:tcPr marL="30797" marR="30797" marT="24239" marB="16254">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800" dirty="0">
                          <a:solidFill>
                            <a:srgbClr val="000000"/>
                          </a:solidFill>
                          <a:effectLst/>
                          <a:latin typeface="Calibri" panose="020F0502020204030204" charset="0"/>
                          <a:ea typeface="Calibri" panose="020F0502020204030204" charset="0"/>
                          <a:cs typeface="Calibri" panose="020F0502020204030204" charset="0"/>
                        </a:rPr>
                        <a:t>Below R10 million p.a.</a:t>
                      </a:r>
                      <a:endParaRPr lang="en-ZA" sz="1800" dirty="0">
                        <a:effectLst/>
                        <a:latin typeface="Calibri" panose="020F0502020204030204" charset="0"/>
                        <a:ea typeface="Calibri" panose="020F0502020204030204" charset="0"/>
                        <a:cs typeface="Calibri" panose="020F0502020204030204" charset="0"/>
                      </a:endParaRPr>
                    </a:p>
                  </a:txBody>
                  <a:tcPr marL="30797" marR="30797" marT="24239" marB="16254">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42900" lvl="0" indent="-342900" algn="l">
                        <a:lnSpc>
                          <a:spcPct val="115000"/>
                        </a:lnSpc>
                        <a:buFont typeface="Symbol" panose="05050102010706020507" pitchFamily="18" charset="2"/>
                        <a:buChar char=""/>
                      </a:pPr>
                      <a:r>
                        <a:rPr lang="en-GB" sz="1800" dirty="0">
                          <a:solidFill>
                            <a:srgbClr val="000000"/>
                          </a:solidFill>
                          <a:effectLst/>
                          <a:latin typeface="Calibri" panose="020F0502020204030204" charset="0"/>
                          <a:ea typeface="Calibri" panose="020F0502020204030204" charset="0"/>
                          <a:cs typeface="Calibri" panose="020F0502020204030204" charset="0"/>
                        </a:rPr>
                        <a:t>A sworn affidavit or B-BBEE certificate from CIPC.</a:t>
                      </a:r>
                      <a:endParaRPr lang="en-ZA" sz="1800" dirty="0">
                        <a:effectLst/>
                        <a:latin typeface="Calibri" panose="020F0502020204030204" charset="0"/>
                        <a:ea typeface="Calibri" panose="020F0502020204030204" charset="0"/>
                        <a:cs typeface="Calibri" panose="020F0502020204030204" charset="0"/>
                      </a:endParaRPr>
                    </a:p>
                    <a:p>
                      <a:pPr marL="0" lvl="0" indent="0" algn="l">
                        <a:lnSpc>
                          <a:spcPct val="115000"/>
                        </a:lnSpc>
                        <a:buFont typeface="Symbol" panose="05050102010706020507" pitchFamily="18" charset="2"/>
                        <a:buNone/>
                      </a:pPr>
                      <a:endParaRPr lang="en-ZA" sz="1800" u="sng" dirty="0">
                        <a:effectLst/>
                        <a:latin typeface="Calibri" panose="020F0502020204030204" charset="0"/>
                        <a:ea typeface="Calibri" panose="020F0502020204030204" charset="0"/>
                        <a:cs typeface="Calibri" panose="020F0502020204030204" charset="0"/>
                      </a:endParaRPr>
                    </a:p>
                  </a:txBody>
                  <a:tcPr marL="30797" marR="30797" marT="24239" marB="16254">
                    <a:solidFill>
                      <a:schemeClr val="tx2">
                        <a:lumMod val="10000"/>
                        <a:lumOff val="90000"/>
                      </a:schemeClr>
                    </a:solidFill>
                  </a:tcPr>
                </a:tc>
                <a:extLst>
                  <a:ext uri="{0D108BD9-81ED-4DB2-BD59-A6C34878D82A}">
                    <a16:rowId xmlns:a16="http://schemas.microsoft.com/office/drawing/2014/main" val="10001"/>
                  </a:ext>
                </a:extLst>
              </a:tr>
              <a:tr h="190693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800" b="1" baseline="0" dirty="0">
                          <a:solidFill>
                            <a:schemeClr val="tx1"/>
                          </a:solidFill>
                          <a:effectLst/>
                          <a:latin typeface="Calibri" panose="020F0502020204030204" charset="0"/>
                          <a:ea typeface="Calibri" panose="020F0502020204030204" charset="0"/>
                          <a:cs typeface="Calibri" panose="020F0502020204030204" charset="0"/>
                        </a:rPr>
                        <a:t>2.</a:t>
                      </a:r>
                    </a:p>
                  </a:txBody>
                  <a:tcPr marL="30797" marR="30797" marT="24239" marB="16254">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800" dirty="0">
                          <a:solidFill>
                            <a:srgbClr val="000000"/>
                          </a:solidFill>
                          <a:effectLst/>
                          <a:latin typeface="Calibri" panose="020F0502020204030204" charset="0"/>
                          <a:ea typeface="Calibri" panose="020F0502020204030204" charset="0"/>
                          <a:cs typeface="Calibri" panose="020F0502020204030204" charset="0"/>
                        </a:rPr>
                        <a:t>Qualifying Small Enterprise (QSE)</a:t>
                      </a:r>
                      <a:endParaRPr lang="en-ZA" sz="1800" dirty="0">
                        <a:effectLst/>
                        <a:latin typeface="Calibri" panose="020F0502020204030204" charset="0"/>
                        <a:ea typeface="Calibri" panose="020F0502020204030204" charset="0"/>
                        <a:cs typeface="Calibri" panose="020F0502020204030204" charset="0"/>
                      </a:endParaRPr>
                    </a:p>
                  </a:txBody>
                  <a:tcPr marL="30797" marR="30797" marT="24239" marB="16254">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15000"/>
                        </a:lnSpc>
                      </a:pPr>
                      <a:r>
                        <a:rPr lang="en-ZA" sz="1800" dirty="0">
                          <a:solidFill>
                            <a:srgbClr val="000000"/>
                          </a:solidFill>
                          <a:effectLst/>
                          <a:latin typeface="Calibri" panose="020F0502020204030204" charset="0"/>
                          <a:ea typeface="Calibri" panose="020F0502020204030204" charset="0"/>
                          <a:cs typeface="Calibri" panose="020F0502020204030204" charset="0"/>
                        </a:rPr>
                        <a:t>Above  R10 million up to R50 million p.a.</a:t>
                      </a:r>
                      <a:endParaRPr lang="en-ZA" sz="1800" dirty="0">
                        <a:effectLst/>
                        <a:latin typeface="Calibri" panose="020F0502020204030204" charset="0"/>
                        <a:ea typeface="Calibri" panose="020F0502020204030204" charset="0"/>
                        <a:cs typeface="Calibri" panose="020F0502020204030204" charset="0"/>
                      </a:endParaRPr>
                    </a:p>
                  </a:txBody>
                  <a:tcPr marL="30797" marR="30797" marT="24239" marB="16254">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42900" lvl="0" indent="-342900" algn="l">
                        <a:lnSpc>
                          <a:spcPct val="115000"/>
                        </a:lnSpc>
                        <a:buFont typeface="Symbol" panose="05050102010706020507" pitchFamily="18" charset="2"/>
                        <a:buChar char=""/>
                      </a:pPr>
                      <a:r>
                        <a:rPr lang="en-GB" sz="1800" dirty="0">
                          <a:solidFill>
                            <a:srgbClr val="000000"/>
                          </a:solidFill>
                          <a:effectLst/>
                          <a:latin typeface="Calibri" panose="020F0502020204030204" charset="0"/>
                          <a:ea typeface="Calibri" panose="020F0502020204030204" charset="0"/>
                          <a:cs typeface="Calibri" panose="020F0502020204030204" charset="0"/>
                        </a:rPr>
                        <a:t>A sworn affidavit for entities with 51% Black Ownership and above; or </a:t>
                      </a:r>
                      <a:endParaRPr lang="en-ZA" sz="1800" dirty="0">
                        <a:effectLst/>
                        <a:latin typeface="Calibri" panose="020F0502020204030204" charset="0"/>
                        <a:ea typeface="Calibri" panose="020F0502020204030204" charset="0"/>
                        <a:cs typeface="Calibri" panose="020F0502020204030204" charset="0"/>
                      </a:endParaRPr>
                    </a:p>
                    <a:p>
                      <a:pPr marL="342900" lvl="0" indent="-342900" algn="l">
                        <a:lnSpc>
                          <a:spcPct val="115000"/>
                        </a:lnSpc>
                        <a:buFont typeface="Symbol" panose="05050102010706020507" pitchFamily="18" charset="2"/>
                        <a:buChar char=""/>
                      </a:pPr>
                      <a:r>
                        <a:rPr lang="en-GB" sz="1800" dirty="0">
                          <a:solidFill>
                            <a:srgbClr val="000000"/>
                          </a:solidFill>
                          <a:effectLst/>
                          <a:latin typeface="Calibri" panose="020F0502020204030204" charset="0"/>
                          <a:ea typeface="Calibri" panose="020F0502020204030204" charset="0"/>
                          <a:cs typeface="Calibri" panose="020F0502020204030204" charset="0"/>
                        </a:rPr>
                        <a:t>A copy of B-BBEE Rating Certificate from a SANAS accredited rating agency for entities with 50% and less black ownership.</a:t>
                      </a:r>
                      <a:endParaRPr lang="en-ZA" sz="1800" dirty="0">
                        <a:effectLst/>
                        <a:latin typeface="Calibri" panose="020F0502020204030204" charset="0"/>
                        <a:ea typeface="Calibri" panose="020F0502020204030204" charset="0"/>
                        <a:cs typeface="Calibri" panose="020F0502020204030204" charset="0"/>
                      </a:endParaRPr>
                    </a:p>
                    <a:p>
                      <a:pPr marL="0" lvl="0" indent="0" algn="l">
                        <a:lnSpc>
                          <a:spcPct val="115000"/>
                        </a:lnSpc>
                        <a:buFont typeface="Symbol" panose="05050102010706020507" pitchFamily="18" charset="2"/>
                        <a:buNone/>
                      </a:pPr>
                      <a:endParaRPr lang="en-ZA" sz="1800" u="sng" dirty="0">
                        <a:effectLst/>
                        <a:latin typeface="Calibri" panose="020F0502020204030204" charset="0"/>
                        <a:ea typeface="Calibri" panose="020F0502020204030204" charset="0"/>
                        <a:cs typeface="Calibri" panose="020F0502020204030204" charset="0"/>
                      </a:endParaRPr>
                    </a:p>
                  </a:txBody>
                  <a:tcPr marL="30797" marR="30797" marT="24239" marB="16254">
                    <a:solidFill>
                      <a:schemeClr val="tx2">
                        <a:lumMod val="10000"/>
                        <a:lumOff val="90000"/>
                      </a:schemeClr>
                    </a:solidFill>
                  </a:tcPr>
                </a:tc>
                <a:extLst>
                  <a:ext uri="{0D108BD9-81ED-4DB2-BD59-A6C34878D82A}">
                    <a16:rowId xmlns:a16="http://schemas.microsoft.com/office/drawing/2014/main" val="10002"/>
                  </a:ext>
                </a:extLst>
              </a:tr>
              <a:tr h="1118758">
                <a:tc>
                  <a:txBody>
                    <a:bodyPr/>
                    <a:lstStyle/>
                    <a:p>
                      <a:pPr>
                        <a:lnSpc>
                          <a:spcPct val="115000"/>
                        </a:lnSpc>
                      </a:pPr>
                      <a:r>
                        <a:rPr lang="en-US" sz="1800" b="1" baseline="0" dirty="0">
                          <a:solidFill>
                            <a:schemeClr val="tx1"/>
                          </a:solidFill>
                          <a:effectLst/>
                          <a:latin typeface="Calibri" panose="020F0502020204030204" charset="0"/>
                          <a:ea typeface="Calibri" panose="020F0502020204030204" charset="0"/>
                          <a:cs typeface="Calibri" panose="020F0502020204030204" charset="0"/>
                        </a:rPr>
                        <a:t>3.</a:t>
                      </a:r>
                      <a:endParaRPr lang="en-ZA" sz="1800" b="1" baseline="0" dirty="0">
                        <a:solidFill>
                          <a:schemeClr val="tx1"/>
                        </a:solidFill>
                        <a:effectLst/>
                        <a:latin typeface="Calibri" panose="020F0502020204030204" charset="0"/>
                        <a:ea typeface="Calibri" panose="020F0502020204030204" charset="0"/>
                        <a:cs typeface="Calibri" panose="020F0502020204030204" charset="0"/>
                      </a:endParaRPr>
                    </a:p>
                  </a:txBody>
                  <a:tcPr marL="30797" marR="30797" marT="24239" marB="16254">
                    <a:solidFill>
                      <a:schemeClr val="tx2">
                        <a:lumMod val="10000"/>
                        <a:lumOff val="9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en-ZA" sz="1800" b="0" u="none" strike="noStrike" kern="1200" cap="none" spc="0" normalizeH="0" baseline="0" noProof="0" dirty="0">
                          <a:ln>
                            <a:noFill/>
                          </a:ln>
                          <a:solidFill>
                            <a:srgbClr val="000000"/>
                          </a:solidFill>
                          <a:effectLst/>
                          <a:uLnTx/>
                          <a:uFillTx/>
                          <a:latin typeface="Calibri" panose="020F0502020204030204" charset="0"/>
                          <a:ea typeface="Calibri" panose="020F0502020204030204" charset="0"/>
                          <a:cs typeface="Calibri" panose="020F0502020204030204" charset="0"/>
                        </a:rPr>
                        <a:t>Large Enterprise (LE)</a:t>
                      </a:r>
                      <a:endParaRPr kumimoji="0" lang="en-ZA" sz="1800" b="0" u="none" strike="noStrike" kern="1200" cap="none" spc="0" normalizeH="0" baseline="0" noProof="0" dirty="0">
                        <a:ln>
                          <a:noFill/>
                        </a:ln>
                        <a:solidFill>
                          <a:prstClr val="black"/>
                        </a:solidFill>
                        <a:effectLst/>
                        <a:uLnTx/>
                        <a:uFillTx/>
                        <a:latin typeface="Calibri" panose="020F0502020204030204" charset="0"/>
                        <a:ea typeface="Calibri" panose="020F0502020204030204" charset="0"/>
                        <a:cs typeface="Calibri" panose="020F0502020204030204" charset="0"/>
                      </a:endParaRPr>
                    </a:p>
                  </a:txBody>
                  <a:tcPr marL="30797" marR="30797" marT="24239" marB="16254">
                    <a:solidFill>
                      <a:schemeClr val="tx2">
                        <a:lumMod val="10000"/>
                        <a:lumOff val="9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en-ZA" sz="1800" b="0" u="none" strike="noStrike" kern="1200" cap="none" spc="0" normalizeH="0" baseline="0" noProof="0" dirty="0">
                          <a:ln>
                            <a:noFill/>
                          </a:ln>
                          <a:solidFill>
                            <a:srgbClr val="000000"/>
                          </a:solidFill>
                          <a:effectLst/>
                          <a:uLnTx/>
                          <a:uFillTx/>
                          <a:latin typeface="Calibri" panose="020F0502020204030204" charset="0"/>
                          <a:ea typeface="Calibri" panose="020F0502020204030204" charset="0"/>
                          <a:cs typeface="Calibri" panose="020F0502020204030204" charset="0"/>
                        </a:rPr>
                        <a:t>Above R50 million p.a.</a:t>
                      </a:r>
                      <a:endParaRPr kumimoji="0" lang="en-ZA" sz="1800" b="0" u="none" strike="noStrike" kern="1200" cap="none" spc="0" normalizeH="0" baseline="0" noProof="0" dirty="0">
                        <a:ln>
                          <a:noFill/>
                        </a:ln>
                        <a:solidFill>
                          <a:prstClr val="black"/>
                        </a:solidFill>
                        <a:effectLst/>
                        <a:uLnTx/>
                        <a:uFillTx/>
                        <a:latin typeface="Calibri" panose="020F0502020204030204" charset="0"/>
                        <a:ea typeface="Calibri" panose="020F0502020204030204" charset="0"/>
                        <a:cs typeface="Calibri" panose="020F0502020204030204" charset="0"/>
                      </a:endParaRPr>
                    </a:p>
                  </a:txBody>
                  <a:tcPr marL="30797" marR="30797" marT="24239" marB="16254">
                    <a:solidFill>
                      <a:schemeClr val="tx2">
                        <a:lumMod val="10000"/>
                        <a:lumOff val="90000"/>
                      </a:schemeClr>
                    </a:solidFill>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defRPr/>
                      </a:pPr>
                      <a:r>
                        <a:rPr kumimoji="0" lang="en-GB" sz="1800" b="0" u="none" strike="noStrike" kern="1200" cap="none" spc="0" normalizeH="0" baseline="0" noProof="0" dirty="0">
                          <a:ln>
                            <a:noFill/>
                          </a:ln>
                          <a:solidFill>
                            <a:srgbClr val="000000"/>
                          </a:solidFill>
                          <a:effectLst/>
                          <a:uLnTx/>
                          <a:uFillTx/>
                          <a:latin typeface="Calibri" panose="020F0502020204030204" charset="0"/>
                          <a:ea typeface="Calibri" panose="020F0502020204030204" charset="0"/>
                          <a:cs typeface="Calibri" panose="020F0502020204030204" charset="0"/>
                        </a:rPr>
                        <a:t>A copy of B-BBEE Rating Certificate from a SANAS accredited rating agency.</a:t>
                      </a:r>
                      <a:endParaRPr kumimoji="0" lang="en-ZA" sz="1800" b="0" u="none" strike="noStrike" kern="1200" cap="none" spc="0" normalizeH="0" baseline="0" noProof="0" dirty="0">
                        <a:ln>
                          <a:noFill/>
                        </a:ln>
                        <a:solidFill>
                          <a:prstClr val="black"/>
                        </a:solidFill>
                        <a:effectLst/>
                        <a:uLnTx/>
                        <a:uFillTx/>
                        <a:latin typeface="Calibri" panose="020F0502020204030204" charset="0"/>
                        <a:ea typeface="Calibri" panose="020F0502020204030204" charset="0"/>
                        <a:cs typeface="Calibri" panose="020F0502020204030204" charset="0"/>
                      </a:endParaRPr>
                    </a:p>
                  </a:txBody>
                  <a:tcPr marL="30797" marR="30797" marT="24239" marB="16254">
                    <a:solidFill>
                      <a:schemeClr val="tx2">
                        <a:lumMod val="10000"/>
                        <a:lumOff val="9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26122"/>
            <a:ext cx="11993880" cy="548640"/>
          </a:xfrm>
          <a:solidFill>
            <a:schemeClr val="accent1">
              <a:lumMod val="75000"/>
            </a:schemeClr>
          </a:solidFill>
        </p:spPr>
        <p:txBody>
          <a:bodyPr/>
          <a:lstStyle/>
          <a:p>
            <a:pPr algn="ctr"/>
            <a:r>
              <a:rPr lang="en-US" dirty="0">
                <a:solidFill>
                  <a:schemeClr val="bg1"/>
                </a:solidFill>
                <a:latin typeface="Century Gothic" panose="020B0502020202020204" pitchFamily="34" charset="0"/>
                <a:ea typeface="Calibri" panose="020F0502020204030204" charset="0"/>
                <a:cs typeface="Calibri" panose="020F0502020204030204" charset="0"/>
              </a:rPr>
              <a:t>VALID B-BBEE SWORN AFFIDAVITS</a:t>
            </a:r>
            <a:endParaRPr lang="en-ZA" dirty="0">
              <a:solidFill>
                <a:schemeClr val="bg1"/>
              </a:solidFill>
              <a:latin typeface="Century Gothic" panose="020B0502020202020204" pitchFamily="34" charset="0"/>
              <a:ea typeface="Calibri" panose="020F0502020204030204" charset="0"/>
              <a:cs typeface="Calibri" panose="020F0502020204030204" charset="0"/>
            </a:endParaRPr>
          </a:p>
        </p:txBody>
      </p:sp>
      <p:sp>
        <p:nvSpPr>
          <p:cNvPr id="4" name="Rectangle 3"/>
          <p:cNvSpPr/>
          <p:nvPr/>
        </p:nvSpPr>
        <p:spPr>
          <a:xfrm>
            <a:off x="362607" y="1047362"/>
            <a:ext cx="11603422" cy="4661535"/>
          </a:xfrm>
          <a:prstGeom prst="rect">
            <a:avLst/>
          </a:prstGeom>
        </p:spPr>
        <p:txBody>
          <a:bodyPr wrap="square">
            <a:spAutoFit/>
          </a:bodyPr>
          <a:lstStyle/>
          <a:p>
            <a:pPr marL="285750" indent="-285750" algn="just">
              <a:buFont typeface="Wingdings" panose="05000000000000000000" pitchFamily="2" charset="2"/>
              <a:buChar char="v"/>
            </a:pPr>
            <a:r>
              <a:rPr lang="en-GB" sz="1350" b="1" dirty="0">
                <a:solidFill>
                  <a:schemeClr val="accent1">
                    <a:lumMod val="50000"/>
                  </a:schemeClr>
                </a:solidFill>
                <a:latin typeface="Calibri" panose="020F0502020204030204" charset="0"/>
                <a:cs typeface="Calibri" panose="020F0502020204030204" charset="0"/>
              </a:rPr>
              <a:t>The Department of Trade, Industry and Competition (the </a:t>
            </a:r>
            <a:r>
              <a:rPr lang="en-GB" sz="1350" b="1" dirty="0" err="1">
                <a:solidFill>
                  <a:schemeClr val="accent1">
                    <a:lumMod val="50000"/>
                  </a:schemeClr>
                </a:solidFill>
                <a:latin typeface="Calibri" panose="020F0502020204030204" charset="0"/>
                <a:cs typeface="Calibri" panose="020F0502020204030204" charset="0"/>
              </a:rPr>
              <a:t>dtic</a:t>
            </a:r>
            <a:r>
              <a:rPr lang="en-GB" sz="1350" b="1" dirty="0">
                <a:solidFill>
                  <a:schemeClr val="accent1">
                    <a:lumMod val="50000"/>
                  </a:schemeClr>
                </a:solidFill>
                <a:latin typeface="Calibri" panose="020F0502020204030204" charset="0"/>
                <a:cs typeface="Calibri" panose="020F0502020204030204" charset="0"/>
              </a:rPr>
              <a:t>) has designed sworn affidavit templates and qualifying measured entities must use these templates.</a:t>
            </a:r>
          </a:p>
          <a:p>
            <a:pPr marL="285750" indent="-285750" algn="just">
              <a:buFont typeface="Wingdings" panose="05000000000000000000" pitchFamily="2" charset="2"/>
              <a:buChar char="v"/>
            </a:pPr>
            <a:endParaRPr lang="en-US" sz="1350" b="1" dirty="0">
              <a:solidFill>
                <a:schemeClr val="accent1">
                  <a:lumMod val="50000"/>
                </a:schemeClr>
              </a:solidFill>
              <a:latin typeface="Calibri" panose="020F0502020204030204" charset="0"/>
              <a:cs typeface="Calibri" panose="020F0502020204030204" charset="0"/>
            </a:endParaRPr>
          </a:p>
          <a:p>
            <a:pPr marL="285750" indent="-285750" algn="just">
              <a:buFont typeface="Wingdings" panose="05000000000000000000" pitchFamily="2" charset="2"/>
              <a:buChar char="v"/>
            </a:pPr>
            <a:r>
              <a:rPr lang="en-US" sz="1350" b="1" dirty="0">
                <a:solidFill>
                  <a:schemeClr val="accent1">
                    <a:lumMod val="50000"/>
                  </a:schemeClr>
                </a:solidFill>
                <a:latin typeface="Calibri" panose="020F0502020204030204" charset="0"/>
                <a:cs typeface="Calibri" panose="020F0502020204030204" charset="0"/>
              </a:rPr>
              <a:t>Affidavits must be sworn or affirmed before a person authorized to administer the oath or take the affirmation.</a:t>
            </a:r>
          </a:p>
          <a:p>
            <a:pPr marL="285750" indent="-285750" algn="just">
              <a:buFont typeface="Wingdings" panose="05000000000000000000" pitchFamily="2" charset="2"/>
              <a:buChar char="v"/>
            </a:pPr>
            <a:endParaRPr lang="en-US" sz="1350" b="1" dirty="0">
              <a:solidFill>
                <a:schemeClr val="accent1">
                  <a:lumMod val="50000"/>
                </a:schemeClr>
              </a:solidFill>
              <a:latin typeface="Calibri" panose="020F0502020204030204" charset="0"/>
              <a:cs typeface="Calibri" panose="020F0502020204030204" charset="0"/>
            </a:endParaRPr>
          </a:p>
          <a:p>
            <a:pPr marL="285750" indent="-285750" algn="just">
              <a:buFont typeface="Wingdings" panose="05000000000000000000" pitchFamily="2" charset="2"/>
              <a:buChar char="v"/>
            </a:pPr>
            <a:r>
              <a:rPr lang="en-US" sz="1350" b="1" dirty="0">
                <a:solidFill>
                  <a:schemeClr val="accent1">
                    <a:lumMod val="50000"/>
                  </a:schemeClr>
                </a:solidFill>
                <a:latin typeface="Calibri" panose="020F0502020204030204" charset="0"/>
                <a:cs typeface="Calibri" panose="020F0502020204030204" charset="0"/>
              </a:rPr>
              <a:t>Name/s of deponent as they appear in the identity document and the identity number must be completed.</a:t>
            </a:r>
          </a:p>
          <a:p>
            <a:pPr marL="285750" indent="-285750" algn="just">
              <a:buFont typeface="Wingdings" panose="05000000000000000000" pitchFamily="2" charset="2"/>
              <a:buChar char="v"/>
            </a:pPr>
            <a:endParaRPr lang="en-ZA" sz="1350" b="1" dirty="0">
              <a:solidFill>
                <a:schemeClr val="accent1">
                  <a:lumMod val="50000"/>
                </a:schemeClr>
              </a:solidFill>
              <a:latin typeface="Calibri" panose="020F0502020204030204" charset="0"/>
              <a:cs typeface="Calibri" panose="020F0502020204030204" charset="0"/>
            </a:endParaRPr>
          </a:p>
          <a:p>
            <a:pPr marL="285750" indent="-285750" algn="just">
              <a:buFont typeface="Wingdings" panose="05000000000000000000" pitchFamily="2" charset="2"/>
              <a:buChar char="v"/>
            </a:pPr>
            <a:r>
              <a:rPr lang="en-ZA" sz="1350" b="1" dirty="0">
                <a:solidFill>
                  <a:schemeClr val="accent1">
                    <a:lumMod val="50000"/>
                  </a:schemeClr>
                </a:solidFill>
                <a:latin typeface="Calibri" panose="020F0502020204030204" charset="0"/>
                <a:cs typeface="Calibri" panose="020F0502020204030204" charset="0"/>
              </a:rPr>
              <a:t>Designation of the deponent as either the director, owner or member must be indicated in order to know that the person deposing to the sworn affidavit is duly authorised. </a:t>
            </a:r>
          </a:p>
          <a:p>
            <a:pPr marL="285750" indent="-285750" algn="just">
              <a:buFont typeface="Wingdings" panose="05000000000000000000" pitchFamily="2" charset="2"/>
              <a:buChar char="v"/>
            </a:pPr>
            <a:endParaRPr lang="en-US" sz="1350" b="1" dirty="0">
              <a:solidFill>
                <a:schemeClr val="accent1">
                  <a:lumMod val="50000"/>
                </a:schemeClr>
              </a:solidFill>
              <a:latin typeface="Calibri" panose="020F0502020204030204" charset="0"/>
              <a:cs typeface="Calibri" panose="020F0502020204030204" charset="0"/>
            </a:endParaRPr>
          </a:p>
          <a:p>
            <a:pPr marL="285750" indent="-285750" algn="just">
              <a:buFont typeface="Wingdings" panose="05000000000000000000" pitchFamily="2" charset="2"/>
              <a:buChar char="v"/>
            </a:pPr>
            <a:r>
              <a:rPr lang="en-ZA" sz="1350" b="1" dirty="0">
                <a:solidFill>
                  <a:schemeClr val="accent1">
                    <a:lumMod val="50000"/>
                  </a:schemeClr>
                </a:solidFill>
                <a:latin typeface="Calibri" panose="020F0502020204030204" charset="0"/>
                <a:cs typeface="Calibri" panose="020F0502020204030204" charset="0"/>
              </a:rPr>
              <a:t>The affidavit must be based on the most recent financial year ( latest finalised set of financial statements)</a:t>
            </a:r>
          </a:p>
          <a:p>
            <a:pPr marL="285750" indent="-285750" algn="just">
              <a:buFont typeface="Wingdings" panose="05000000000000000000" pitchFamily="2" charset="2"/>
              <a:buChar char="v"/>
            </a:pPr>
            <a:endParaRPr lang="en-ZA" sz="1350" b="1" dirty="0">
              <a:solidFill>
                <a:schemeClr val="accent1">
                  <a:lumMod val="50000"/>
                </a:schemeClr>
              </a:solidFill>
              <a:latin typeface="Calibri" panose="020F0502020204030204" charset="0"/>
              <a:cs typeface="Calibri" panose="020F0502020204030204" charset="0"/>
            </a:endParaRPr>
          </a:p>
          <a:p>
            <a:pPr marL="285750" indent="-285750" algn="just">
              <a:buFont typeface="Wingdings" panose="05000000000000000000" pitchFamily="2" charset="2"/>
              <a:buChar char="v"/>
            </a:pPr>
            <a:r>
              <a:rPr lang="en-ZA" sz="1350" b="1" dirty="0">
                <a:solidFill>
                  <a:schemeClr val="accent1">
                    <a:lumMod val="50000"/>
                  </a:schemeClr>
                </a:solidFill>
                <a:latin typeface="Calibri" panose="020F0502020204030204" charset="0"/>
                <a:cs typeface="Calibri" panose="020F0502020204030204" charset="0"/>
              </a:rPr>
              <a:t>Financial statements that are older  than 18 months from the date of signatures are considered outdated and non compliant.</a:t>
            </a:r>
            <a:endParaRPr lang="en-US" sz="1350" b="1" dirty="0">
              <a:solidFill>
                <a:schemeClr val="accent1">
                  <a:lumMod val="50000"/>
                </a:schemeClr>
              </a:solidFill>
              <a:latin typeface="Calibri" panose="020F0502020204030204" charset="0"/>
              <a:cs typeface="Calibri" panose="020F0502020204030204" charset="0"/>
            </a:endParaRPr>
          </a:p>
          <a:p>
            <a:pPr marL="285750" indent="-285750" algn="just">
              <a:buFont typeface="Wingdings" panose="05000000000000000000" pitchFamily="2" charset="2"/>
              <a:buChar char="v"/>
            </a:pPr>
            <a:r>
              <a:rPr lang="en-US" sz="1350" b="1" dirty="0">
                <a:solidFill>
                  <a:schemeClr val="accent1">
                    <a:lumMod val="50000"/>
                  </a:schemeClr>
                </a:solidFill>
                <a:latin typeface="Calibri" panose="020F0502020204030204" charset="0"/>
                <a:cs typeface="Calibri" panose="020F0502020204030204" charset="0"/>
              </a:rPr>
              <a:t>The date on the affidavit is the date on which the deponent is saying that the information stated in the affidavit is true.</a:t>
            </a:r>
          </a:p>
          <a:p>
            <a:pPr marL="285750" indent="-285750" algn="just">
              <a:buFont typeface="Wingdings" panose="05000000000000000000" pitchFamily="2" charset="2"/>
              <a:buChar char="v"/>
            </a:pPr>
            <a:r>
              <a:rPr lang="en-ZA" sz="1350" b="1" dirty="0">
                <a:solidFill>
                  <a:schemeClr val="accent1">
                    <a:lumMod val="50000"/>
                  </a:schemeClr>
                </a:solidFill>
                <a:latin typeface="Calibri" panose="020F0502020204030204" charset="0"/>
                <a:cs typeface="Calibri" panose="020F0502020204030204" charset="0"/>
              </a:rPr>
              <a:t>The signature of the deponent and the Commissioner of Oaths must be on the same day.</a:t>
            </a:r>
            <a:endParaRPr lang="en-US" sz="1350" b="1" dirty="0">
              <a:solidFill>
                <a:schemeClr val="accent1">
                  <a:lumMod val="50000"/>
                </a:schemeClr>
              </a:solidFill>
              <a:latin typeface="Calibri" panose="020F0502020204030204" charset="0"/>
              <a:cs typeface="Calibri" panose="020F0502020204030204" charset="0"/>
            </a:endParaRPr>
          </a:p>
          <a:p>
            <a:pPr marL="285750" indent="-285750" algn="just">
              <a:buFont typeface="Wingdings" panose="05000000000000000000" pitchFamily="2" charset="2"/>
              <a:buChar char="v"/>
            </a:pPr>
            <a:endParaRPr lang="en-US" sz="1350" b="1" dirty="0">
              <a:solidFill>
                <a:schemeClr val="accent1">
                  <a:lumMod val="50000"/>
                </a:schemeClr>
              </a:solidFill>
              <a:latin typeface="Calibri" panose="020F0502020204030204" charset="0"/>
              <a:cs typeface="Calibri" panose="020F0502020204030204" charset="0"/>
            </a:endParaRPr>
          </a:p>
          <a:p>
            <a:pPr marL="285750" indent="-285750" algn="just">
              <a:buFont typeface="Wingdings" panose="05000000000000000000" pitchFamily="2" charset="2"/>
              <a:buChar char="v"/>
            </a:pPr>
            <a:r>
              <a:rPr lang="en-US" sz="1350" b="1" dirty="0">
                <a:solidFill>
                  <a:schemeClr val="accent1">
                    <a:lumMod val="50000"/>
                  </a:schemeClr>
                </a:solidFill>
                <a:latin typeface="Calibri" panose="020F0502020204030204" charset="0"/>
                <a:cs typeface="Calibri" panose="020F0502020204030204" charset="0"/>
              </a:rPr>
              <a:t>The deponent must then sign the affidavit in the presence of Commissioner of Oaths. </a:t>
            </a:r>
          </a:p>
          <a:p>
            <a:pPr marL="285750" indent="-285750" algn="just">
              <a:buFont typeface="Wingdings" panose="05000000000000000000" pitchFamily="2" charset="2"/>
              <a:buChar char="v"/>
            </a:pPr>
            <a:endParaRPr lang="en-US" sz="1350" b="1" dirty="0">
              <a:solidFill>
                <a:schemeClr val="accent1">
                  <a:lumMod val="50000"/>
                </a:schemeClr>
              </a:solidFill>
              <a:latin typeface="Calibri" panose="020F0502020204030204" charset="0"/>
              <a:cs typeface="Calibri" panose="020F0502020204030204" charset="0"/>
            </a:endParaRPr>
          </a:p>
          <a:p>
            <a:pPr marL="285750" indent="-285750" algn="just">
              <a:buFont typeface="Wingdings" panose="05000000000000000000" pitchFamily="2" charset="2"/>
              <a:buChar char="v"/>
            </a:pPr>
            <a:endParaRPr lang="en-US" sz="1350" b="1" dirty="0">
              <a:solidFill>
                <a:schemeClr val="accent1">
                  <a:lumMod val="50000"/>
                </a:schemeClr>
              </a:solidFill>
              <a:latin typeface="Calibri" panose="020F0502020204030204" charset="0"/>
              <a:cs typeface="Calibri" panose="020F0502020204030204" charset="0"/>
            </a:endParaRPr>
          </a:p>
          <a:p>
            <a:pPr marL="285750" indent="-285750" algn="just">
              <a:buFont typeface="Wingdings" panose="05000000000000000000" pitchFamily="2" charset="2"/>
              <a:buChar char="v"/>
            </a:pPr>
            <a:r>
              <a:rPr lang="en-US" sz="1350" b="1" dirty="0">
                <a:solidFill>
                  <a:schemeClr val="accent1">
                    <a:lumMod val="50000"/>
                  </a:schemeClr>
                </a:solidFill>
                <a:latin typeface="Calibri" panose="020F0502020204030204" charset="0"/>
                <a:cs typeface="Calibri" panose="020F0502020204030204" charset="0"/>
              </a:rPr>
              <a:t>The Commissioner must give their details on the affidavit.(Usually the commissioner stamp and signature)</a:t>
            </a:r>
            <a:endParaRPr lang="en-ZA" sz="1350" b="1" dirty="0">
              <a:solidFill>
                <a:schemeClr val="accent1">
                  <a:lumMod val="50000"/>
                </a:schemeClr>
              </a:solidFill>
              <a:latin typeface="Calibri" panose="020F0502020204030204" charset="0"/>
              <a:cs typeface="Calibri" panose="020F0502020204030204" charset="0"/>
            </a:endParaRPr>
          </a:p>
          <a:p>
            <a:pPr marL="285750" indent="-285750" algn="just" defTabSz="684530">
              <a:buFont typeface="Wingdings" panose="05000000000000000000" pitchFamily="2" charset="2"/>
              <a:buChar char="v"/>
            </a:pPr>
            <a:endParaRPr lang="en-ZA" sz="1350" b="1" dirty="0">
              <a:solidFill>
                <a:schemeClr val="accent1">
                  <a:lumMod val="50000"/>
                </a:schemeClr>
              </a:solidFill>
              <a:latin typeface="Calibri" panose="020F0502020204030204" charset="0"/>
              <a:cs typeface="Calibri" panose="020F0502020204030204" charset="0"/>
            </a:endParaRPr>
          </a:p>
          <a:p>
            <a:pPr marL="285750" indent="-285750" algn="just" defTabSz="684530">
              <a:buFont typeface="Wingdings" panose="05000000000000000000" pitchFamily="2" charset="2"/>
              <a:buChar char="v"/>
            </a:pPr>
            <a:r>
              <a:rPr lang="en-ZA" sz="1350" b="1" dirty="0">
                <a:solidFill>
                  <a:srgbClr val="FF0000"/>
                </a:solidFill>
                <a:latin typeface="Calibri" panose="020F0502020204030204" charset="0"/>
                <a:cs typeface="Calibri" panose="020F0502020204030204" charset="0"/>
              </a:rPr>
              <a:t>SARS reserves the right to request that bidders submit their Black ownership and turnover information in support of their Affidavits.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11760"/>
            <a:ext cx="11993880" cy="548640"/>
          </a:xfrm>
          <a:solidFill>
            <a:schemeClr val="accent2"/>
          </a:solidFill>
        </p:spPr>
        <p:txBody>
          <a:bodyPr/>
          <a:lstStyle/>
          <a:p>
            <a:pPr algn="ctr"/>
            <a:r>
              <a:rPr lang="en-US" dirty="0">
                <a:solidFill>
                  <a:schemeClr val="bg1"/>
                </a:solidFill>
              </a:rPr>
              <a:t>TABLE OF CONTENTS</a:t>
            </a:r>
          </a:p>
        </p:txBody>
      </p:sp>
      <p:sp>
        <p:nvSpPr>
          <p:cNvPr id="3" name="Content Placeholder 2"/>
          <p:cNvSpPr>
            <a:spLocks noGrp="1"/>
          </p:cNvSpPr>
          <p:nvPr>
            <p:ph sz="half" idx="1"/>
          </p:nvPr>
        </p:nvSpPr>
        <p:spPr>
          <a:xfrm>
            <a:off x="746760" y="1093694"/>
            <a:ext cx="10633364" cy="5103906"/>
          </a:xfrm>
        </p:spPr>
        <p:txBody>
          <a:bodyPr>
            <a:noAutofit/>
          </a:bodyPr>
          <a:lstStyle/>
          <a:p>
            <a:pPr>
              <a:lnSpc>
                <a:spcPct val="100000"/>
              </a:lnSpc>
              <a:spcBef>
                <a:spcPct val="75000"/>
              </a:spcBef>
              <a:spcAft>
                <a:spcPct val="10000"/>
              </a:spcAft>
              <a:buClr>
                <a:schemeClr val="accent1"/>
              </a:buClr>
            </a:pPr>
            <a:r>
              <a:rPr lang="en-US" sz="1800" b="1" dirty="0">
                <a:solidFill>
                  <a:srgbClr val="FF0000"/>
                </a:solidFill>
                <a:latin typeface="Calibri" panose="020F0502020204030204" charset="0"/>
                <a:cs typeface="Calibri" panose="020F0502020204030204" charset="0"/>
              </a:rPr>
              <a:t>1. Welcome and Introduction</a:t>
            </a:r>
          </a:p>
          <a:p>
            <a:pPr>
              <a:lnSpc>
                <a:spcPct val="100000"/>
              </a:lnSpc>
              <a:spcBef>
                <a:spcPct val="75000"/>
              </a:spcBef>
              <a:spcAft>
                <a:spcPct val="10000"/>
              </a:spcAft>
              <a:buClr>
                <a:schemeClr val="accent1"/>
              </a:buClr>
            </a:pPr>
            <a:r>
              <a:rPr lang="en-US" sz="1800" b="1" dirty="0">
                <a:solidFill>
                  <a:srgbClr val="002060"/>
                </a:solidFill>
                <a:latin typeface="Calibri" panose="020F0502020204030204" charset="0"/>
                <a:cs typeface="Calibri" panose="020F0502020204030204" charset="0"/>
              </a:rPr>
              <a:t>2. Purpose, Procedures and Governance requirements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3. Background and Business Requirement</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4. RFP Timelines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5. Bid Evaluation Process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6. Financial Analysis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7. Service Agreement</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8. RFP submission and contact details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9. Q&amp;A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11760"/>
            <a:ext cx="11993880" cy="548640"/>
          </a:xfrm>
          <a:solidFill>
            <a:schemeClr val="accent2"/>
          </a:solidFill>
        </p:spPr>
        <p:txBody>
          <a:bodyPr/>
          <a:lstStyle/>
          <a:p>
            <a:pPr algn="ctr"/>
            <a:r>
              <a:rPr lang="en-US" dirty="0">
                <a:solidFill>
                  <a:schemeClr val="bg1"/>
                </a:solidFill>
              </a:rPr>
              <a:t>TABLE OF CONTENTS</a:t>
            </a:r>
          </a:p>
        </p:txBody>
      </p:sp>
      <p:sp>
        <p:nvSpPr>
          <p:cNvPr id="3" name="Content Placeholder 2"/>
          <p:cNvSpPr>
            <a:spLocks noGrp="1"/>
          </p:cNvSpPr>
          <p:nvPr>
            <p:ph sz="half" idx="1"/>
          </p:nvPr>
        </p:nvSpPr>
        <p:spPr>
          <a:xfrm>
            <a:off x="746760" y="1093694"/>
            <a:ext cx="10633364" cy="5103906"/>
          </a:xfrm>
        </p:spPr>
        <p:txBody>
          <a:bodyPr>
            <a:noAutofit/>
          </a:bodyPr>
          <a:lstStyle/>
          <a:p>
            <a:pPr>
              <a:lnSpc>
                <a:spcPct val="100000"/>
              </a:lnSpc>
              <a:spcBef>
                <a:spcPct val="75000"/>
              </a:spcBef>
              <a:spcAft>
                <a:spcPct val="10000"/>
              </a:spcAft>
              <a:buClr>
                <a:schemeClr val="accent1"/>
              </a:buClr>
            </a:pPr>
            <a:r>
              <a:rPr lang="en-US" sz="1800" b="1" dirty="0">
                <a:solidFill>
                  <a:srgbClr val="002060"/>
                </a:solidFill>
                <a:latin typeface="+mn-lt"/>
                <a:cs typeface="Arial" panose="020B0604020202020204" pitchFamily="34" charset="0"/>
              </a:rPr>
              <a:t>1. Welcome and Introduction</a:t>
            </a:r>
          </a:p>
          <a:p>
            <a:pPr>
              <a:lnSpc>
                <a:spcPct val="100000"/>
              </a:lnSpc>
              <a:spcBef>
                <a:spcPct val="75000"/>
              </a:spcBef>
              <a:spcAft>
                <a:spcPct val="10000"/>
              </a:spcAft>
              <a:buClr>
                <a:schemeClr val="accent1"/>
              </a:buClr>
            </a:pPr>
            <a:r>
              <a:rPr lang="en-US" sz="1800" b="1" dirty="0">
                <a:solidFill>
                  <a:srgbClr val="002060"/>
                </a:solidFill>
                <a:latin typeface="+mn-lt"/>
                <a:cs typeface="Arial" panose="020B0604020202020204" pitchFamily="34" charset="0"/>
              </a:rPr>
              <a:t>2. </a:t>
            </a:r>
            <a:r>
              <a:rPr lang="en-US" sz="1800" b="1" dirty="0">
                <a:solidFill>
                  <a:srgbClr val="002060"/>
                </a:solidFill>
                <a:latin typeface="Calibri" panose="020F0502020204030204" charset="0"/>
                <a:cs typeface="Calibri" panose="020F0502020204030204" charset="0"/>
              </a:rPr>
              <a:t>Purpose</a:t>
            </a:r>
            <a:r>
              <a:rPr lang="en-US" sz="1800" b="1" dirty="0">
                <a:solidFill>
                  <a:srgbClr val="002060"/>
                </a:solidFill>
                <a:latin typeface="+mn-lt"/>
                <a:cs typeface="Arial" panose="020B0604020202020204" pitchFamily="34" charset="0"/>
              </a:rPr>
              <a:t>, Procedures and Governance requirements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3. Background and Business Requirement</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4. RFP Timelines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5. Bid Evaluation Process</a:t>
            </a:r>
          </a:p>
          <a:p>
            <a:pPr>
              <a:lnSpc>
                <a:spcPct val="100000"/>
              </a:lnSpc>
              <a:spcBef>
                <a:spcPct val="75000"/>
              </a:spcBef>
              <a:spcAft>
                <a:spcPct val="10000"/>
              </a:spcAft>
              <a:buClr>
                <a:schemeClr val="accent1"/>
              </a:buClr>
            </a:pPr>
            <a:r>
              <a:rPr lang="en-ZA" sz="1800" b="1" dirty="0">
                <a:solidFill>
                  <a:srgbClr val="FF0000"/>
                </a:solidFill>
                <a:latin typeface="+mn-lt"/>
                <a:cs typeface="Arial" panose="020B0604020202020204" pitchFamily="34" charset="0"/>
              </a:rPr>
              <a:t>6. Financial Analysis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7. Service Agreement</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8. RFP submission and contact details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9. Q&amp;A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57653"/>
            <a:ext cx="11993880" cy="548640"/>
          </a:xfrm>
          <a:solidFill>
            <a:schemeClr val="accent1">
              <a:lumMod val="75000"/>
            </a:schemeClr>
          </a:solidFill>
        </p:spPr>
        <p:txBody>
          <a:bodyPr/>
          <a:lstStyle/>
          <a:p>
            <a:pPr algn="ctr"/>
            <a:r>
              <a:rPr lang="en-US" dirty="0">
                <a:solidFill>
                  <a:schemeClr val="bg1"/>
                </a:solidFill>
              </a:rPr>
              <a:t>FINANCIAL ANALYSIS EVALUATION</a:t>
            </a:r>
          </a:p>
        </p:txBody>
      </p:sp>
      <p:sp>
        <p:nvSpPr>
          <p:cNvPr id="6" name="Text Placeholder 6"/>
          <p:cNvSpPr txBox="1"/>
          <p:nvPr/>
        </p:nvSpPr>
        <p:spPr>
          <a:xfrm>
            <a:off x="307767" y="806539"/>
            <a:ext cx="11576466" cy="5518627"/>
          </a:xfrm>
          <a:prstGeom prst="rect">
            <a:avLst/>
          </a:prstGeom>
        </p:spPr>
        <p:txBody>
          <a:bodyPr wrap="square">
            <a:spAutoFit/>
          </a:bodyPr>
          <a:lstStyle>
            <a:defPPr>
              <a:defRPr lang="en-GB"/>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4pPr>
            <a:lvl5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9pPr>
          </a:lstStyle>
          <a:p>
            <a:pPr algn="just">
              <a:lnSpc>
                <a:spcPct val="150000"/>
              </a:lnSpc>
            </a:pPr>
            <a:r>
              <a:rPr lang="en-US" sz="1600" dirty="0">
                <a:solidFill>
                  <a:srgbClr val="004C85"/>
                </a:solidFill>
                <a:latin typeface="Calibri" panose="020F0502020204030204" charset="0"/>
                <a:ea typeface="Calibri" panose="020F0502020204030204" charset="0"/>
                <a:cs typeface="Calibri" panose="020F0502020204030204" charset="0"/>
              </a:rPr>
              <a:t>Bidders </a:t>
            </a:r>
            <a:r>
              <a:rPr lang="en-GB" sz="1600" dirty="0">
                <a:solidFill>
                  <a:srgbClr val="004C85"/>
                </a:solidFill>
                <a:latin typeface="Calibri" panose="020F0502020204030204" charset="0"/>
                <a:ea typeface="Calibri" panose="020F0502020204030204" charset="0"/>
                <a:cs typeface="Calibri" panose="020F050202020403020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bidders.</a:t>
            </a:r>
            <a:endParaRPr lang="en-US" sz="1600" dirty="0">
              <a:solidFill>
                <a:srgbClr val="004C85"/>
              </a:solidFill>
              <a:latin typeface="Calibri" panose="020F0502020204030204" charset="0"/>
              <a:ea typeface="Calibri" panose="020F0502020204030204" charset="0"/>
              <a:cs typeface="Calibri" panose="020F0502020204030204" charset="0"/>
            </a:endParaRPr>
          </a:p>
          <a:p>
            <a:pPr marL="0" indent="0" algn="just">
              <a:lnSpc>
                <a:spcPct val="150000"/>
              </a:lnSpc>
              <a:buNone/>
            </a:pPr>
            <a:endParaRPr lang="en-ZA" sz="1600" dirty="0">
              <a:solidFill>
                <a:srgbClr val="004C85"/>
              </a:solidFill>
              <a:latin typeface="Calibri" panose="020F0502020204030204" charset="0"/>
              <a:ea typeface="Calibri" panose="020F0502020204030204" charset="0"/>
              <a:cs typeface="Calibri" panose="020F0502020204030204" charset="0"/>
            </a:endParaRPr>
          </a:p>
          <a:p>
            <a:r>
              <a:rPr lang="en-ZA" sz="1600" b="1" dirty="0">
                <a:solidFill>
                  <a:srgbClr val="004C85"/>
                </a:solidFill>
                <a:latin typeface="Calibri" panose="020F0502020204030204" charset="0"/>
                <a:ea typeface="Calibri" panose="020F0502020204030204" charset="0"/>
                <a:cs typeface="Calibri" panose="020F0502020204030204" charset="0"/>
              </a:rPr>
              <a:t>The annual financial statements must contain: </a:t>
            </a:r>
          </a:p>
          <a:p>
            <a:endParaRPr lang="en-ZA" sz="1600" dirty="0">
              <a:solidFill>
                <a:srgbClr val="004C85"/>
              </a:solidFill>
              <a:latin typeface="Calibri" panose="020F0502020204030204" charset="0"/>
              <a:ea typeface="Calibri" panose="020F0502020204030204" charset="0"/>
              <a:cs typeface="Calibri" panose="020F0502020204030204" charset="0"/>
            </a:endParaRPr>
          </a:p>
          <a:p>
            <a:pPr lvl="1" algn="just">
              <a:lnSpc>
                <a:spcPct val="150000"/>
              </a:lnSpc>
            </a:pPr>
            <a:r>
              <a:rPr lang="en-ZA" sz="1600" dirty="0">
                <a:solidFill>
                  <a:srgbClr val="004C85"/>
                </a:solidFill>
                <a:latin typeface="Calibri" panose="020F0502020204030204" charset="0"/>
                <a:ea typeface="Calibri" panose="020F0502020204030204" charset="0"/>
                <a:cs typeface="Calibri" panose="020F0502020204030204" charset="0"/>
              </a:rPr>
              <a:t>Statement of Profit and Loss and Other Comprehensive Income; </a:t>
            </a:r>
          </a:p>
          <a:p>
            <a:pPr lvl="1" algn="just">
              <a:lnSpc>
                <a:spcPct val="150000"/>
              </a:lnSpc>
            </a:pPr>
            <a:r>
              <a:rPr lang="en-ZA" sz="1600" dirty="0">
                <a:solidFill>
                  <a:srgbClr val="004C85"/>
                </a:solidFill>
                <a:latin typeface="Calibri" panose="020F0502020204030204" charset="0"/>
                <a:ea typeface="Calibri" panose="020F0502020204030204" charset="0"/>
                <a:cs typeface="Calibri" panose="020F0502020204030204" charset="0"/>
              </a:rPr>
              <a:t>Statement of Financial Position; </a:t>
            </a:r>
          </a:p>
          <a:p>
            <a:pPr lvl="1" algn="just">
              <a:lnSpc>
                <a:spcPct val="150000"/>
              </a:lnSpc>
            </a:pPr>
            <a:r>
              <a:rPr lang="en-ZA" sz="1600" dirty="0">
                <a:solidFill>
                  <a:srgbClr val="004C85"/>
                </a:solidFill>
                <a:latin typeface="Calibri" panose="020F0502020204030204" charset="0"/>
                <a:ea typeface="Calibri" panose="020F0502020204030204" charset="0"/>
                <a:cs typeface="Calibri" panose="020F0502020204030204" charset="0"/>
              </a:rPr>
              <a:t>Statement of Cash Flows; </a:t>
            </a:r>
          </a:p>
          <a:p>
            <a:pPr lvl="1" algn="just">
              <a:lnSpc>
                <a:spcPct val="150000"/>
              </a:lnSpc>
            </a:pPr>
            <a:r>
              <a:rPr lang="en-ZA" sz="1600" dirty="0">
                <a:solidFill>
                  <a:srgbClr val="004C85"/>
                </a:solidFill>
                <a:latin typeface="Calibri" panose="020F0502020204030204" charset="0"/>
                <a:ea typeface="Calibri" panose="020F0502020204030204" charset="0"/>
                <a:cs typeface="Calibri" panose="020F0502020204030204" charset="0"/>
              </a:rPr>
              <a:t>Statement of changes in equity/ net assets ; and</a:t>
            </a:r>
          </a:p>
          <a:p>
            <a:pPr lvl="1" algn="just">
              <a:lnSpc>
                <a:spcPct val="150000"/>
              </a:lnSpc>
            </a:pPr>
            <a:r>
              <a:rPr lang="en-ZA" sz="1600" dirty="0">
                <a:solidFill>
                  <a:srgbClr val="004C85"/>
                </a:solidFill>
                <a:latin typeface="Calibri" panose="020F0502020204030204" charset="0"/>
                <a:ea typeface="Calibri" panose="020F0502020204030204" charset="0"/>
                <a:cs typeface="Calibri" panose="020F0502020204030204" charset="0"/>
              </a:rPr>
              <a:t>Accompanying Notes. </a:t>
            </a:r>
          </a:p>
          <a:p>
            <a:endParaRPr lang="en-ZA" sz="1600" dirty="0">
              <a:solidFill>
                <a:srgbClr val="004C85"/>
              </a:solidFill>
              <a:latin typeface="Calibri" panose="020F0502020204030204" charset="0"/>
              <a:ea typeface="Calibri" panose="020F0502020204030204" charset="0"/>
              <a:cs typeface="Calibri" panose="020F0502020204030204" charset="0"/>
            </a:endParaRPr>
          </a:p>
          <a:p>
            <a:pPr algn="just">
              <a:lnSpc>
                <a:spcPct val="150000"/>
              </a:lnSpc>
            </a:pPr>
            <a:r>
              <a:rPr lang="en-GB" sz="1600" b="1" dirty="0">
                <a:solidFill>
                  <a:srgbClr val="004C85"/>
                </a:solidFill>
                <a:latin typeface="Calibri" panose="020F0502020204030204" charset="0"/>
                <a:ea typeface="Calibri" panose="020F0502020204030204" charset="0"/>
                <a:cs typeface="Calibri" panose="020F0502020204030204" charset="0"/>
              </a:rPr>
              <a:t>Entities which are trading for less than three (3) financial periods must provide:</a:t>
            </a:r>
          </a:p>
          <a:p>
            <a:pPr lvl="1" algn="just">
              <a:lnSpc>
                <a:spcPct val="150000"/>
              </a:lnSpc>
            </a:pPr>
            <a:r>
              <a:rPr lang="en-GB" sz="1600" dirty="0">
                <a:solidFill>
                  <a:srgbClr val="004C85"/>
                </a:solidFill>
                <a:latin typeface="Calibri" panose="020F0502020204030204" charset="0"/>
                <a:ea typeface="Calibri" panose="020F0502020204030204" charset="0"/>
                <a:cs typeface="Calibri" panose="020F0502020204030204" charset="0"/>
              </a:rPr>
              <a:t>A letter detailing that fact, signed by a duly authorised representative of the entity;</a:t>
            </a:r>
          </a:p>
          <a:p>
            <a:pPr lvl="1" algn="just">
              <a:lnSpc>
                <a:spcPct val="150000"/>
              </a:lnSpc>
            </a:pPr>
            <a:r>
              <a:rPr lang="en-GB" sz="1600" dirty="0">
                <a:solidFill>
                  <a:srgbClr val="004C85"/>
                </a:solidFill>
                <a:latin typeface="Calibri" panose="020F0502020204030204" charset="0"/>
                <a:ea typeface="Calibri" panose="020F0502020204030204" charset="0"/>
                <a:cs typeface="Calibri" panose="020F0502020204030204" charset="0"/>
              </a:rPr>
              <a:t>The annual financial statements that the entity is able to provide, taking into account the period that it has been trading; and</a:t>
            </a:r>
          </a:p>
          <a:p>
            <a:pPr lvl="1" algn="just">
              <a:lnSpc>
                <a:spcPct val="150000"/>
              </a:lnSpc>
            </a:pPr>
            <a:r>
              <a:rPr lang="en-GB" sz="1600" dirty="0">
                <a:solidFill>
                  <a:srgbClr val="004C85"/>
                </a:solidFill>
                <a:latin typeface="Calibri" panose="020F0502020204030204" charset="0"/>
                <a:ea typeface="Calibri" panose="020F0502020204030204" charset="0"/>
                <a:cs typeface="Calibri" panose="020F0502020204030204" charset="0"/>
              </a:rPr>
              <a:t>Any other information or documentation which would provide more clarity on the financial history of the bidder.</a:t>
            </a:r>
            <a:endParaRPr lang="en-ZA" sz="1600" dirty="0">
              <a:solidFill>
                <a:srgbClr val="003366"/>
              </a:solidFill>
              <a:ea typeface="Times New Roman" panose="02020603050405020304" pitchFamily="18" charset="0"/>
              <a:cs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57653"/>
            <a:ext cx="11993880" cy="548640"/>
          </a:xfrm>
          <a:solidFill>
            <a:schemeClr val="accent1">
              <a:lumMod val="75000"/>
            </a:schemeClr>
          </a:solidFill>
        </p:spPr>
        <p:txBody>
          <a:bodyPr/>
          <a:lstStyle/>
          <a:p>
            <a:pPr algn="ctr"/>
            <a:r>
              <a:rPr lang="en-US" dirty="0">
                <a:solidFill>
                  <a:schemeClr val="bg1"/>
                </a:solidFill>
              </a:rPr>
              <a:t>FINANCIAL ANALYSIS EVALUATION</a:t>
            </a:r>
          </a:p>
        </p:txBody>
      </p:sp>
      <p:sp>
        <p:nvSpPr>
          <p:cNvPr id="3" name="TextBox 7"/>
          <p:cNvSpPr txBox="1"/>
          <p:nvPr/>
        </p:nvSpPr>
        <p:spPr>
          <a:xfrm>
            <a:off x="358029" y="897278"/>
            <a:ext cx="11418812" cy="4455322"/>
          </a:xfrm>
          <a:prstGeom prst="rect">
            <a:avLst/>
          </a:prstGeom>
          <a:noFill/>
        </p:spPr>
        <p:txBody>
          <a:bodyPr wrap="square">
            <a:spAutoFit/>
          </a:bodyPr>
          <a:lstStyle>
            <a:defPPr>
              <a:defRPr lang="en-GB"/>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4pPr>
            <a:lvl5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9pPr>
          </a:lstStyle>
          <a:p>
            <a:pPr algn="just">
              <a:lnSpc>
                <a:spcPct val="200000"/>
              </a:lnSpc>
            </a:pPr>
            <a:r>
              <a:rPr lang="en-GB" sz="1600" b="1" dirty="0">
                <a:solidFill>
                  <a:srgbClr val="003366"/>
                </a:solidFill>
                <a:latin typeface="Calibri" panose="020F0502020204030204" charset="0"/>
                <a:ea typeface="Calibri" panose="020F0502020204030204" charset="0"/>
                <a:cs typeface="Calibri" panose="020F0502020204030204" charset="0"/>
              </a:rPr>
              <a:t>In the event of the bid being in the form of a Joint Venture (JV), the following is required</a:t>
            </a:r>
            <a:r>
              <a:rPr lang="en-GB" sz="1600" dirty="0">
                <a:solidFill>
                  <a:srgbClr val="003366"/>
                </a:solidFill>
                <a:latin typeface="Calibri" panose="020F0502020204030204" charset="0"/>
                <a:ea typeface="Calibri" panose="020F0502020204030204" charset="0"/>
                <a:cs typeface="Calibri" panose="020F0502020204030204" charset="0"/>
              </a:rPr>
              <a:t>:</a:t>
            </a:r>
          </a:p>
          <a:p>
            <a:pPr lvl="1" algn="just">
              <a:lnSpc>
                <a:spcPct val="200000"/>
              </a:lnSpc>
            </a:pPr>
            <a:r>
              <a:rPr lang="en-GB" sz="1600" dirty="0">
                <a:solidFill>
                  <a:srgbClr val="003366"/>
                </a:solidFill>
                <a:latin typeface="Calibri" panose="020F0502020204030204" charset="0"/>
                <a:ea typeface="Calibri" panose="020F0502020204030204" charset="0"/>
                <a:cs typeface="Calibri" panose="020F0502020204030204" charset="0"/>
              </a:rPr>
              <a:t>Annual financial statements of the JV for a registered JV and for unincorporated JV annual financial statements of each company;</a:t>
            </a:r>
          </a:p>
          <a:p>
            <a:pPr lvl="1" algn="just">
              <a:lnSpc>
                <a:spcPct val="200000"/>
              </a:lnSpc>
            </a:pPr>
            <a:r>
              <a:rPr lang="en-GB" sz="1600" dirty="0">
                <a:solidFill>
                  <a:srgbClr val="003366"/>
                </a:solidFill>
                <a:latin typeface="Calibri" panose="020F0502020204030204" charset="0"/>
                <a:ea typeface="Calibri" panose="020F0502020204030204" charset="0"/>
                <a:cs typeface="Calibri" panose="020F0502020204030204" charset="0"/>
              </a:rPr>
              <a:t>A JV legal agreement detailing the percentage ownership of each entity; and</a:t>
            </a:r>
          </a:p>
          <a:p>
            <a:pPr lvl="1" algn="just">
              <a:lnSpc>
                <a:spcPct val="200000"/>
              </a:lnSpc>
            </a:pPr>
            <a:r>
              <a:rPr lang="en-GB" sz="1600" dirty="0">
                <a:solidFill>
                  <a:srgbClr val="003366"/>
                </a:solidFill>
                <a:latin typeface="Calibri" panose="020F0502020204030204" charset="0"/>
                <a:ea typeface="Calibri" panose="020F0502020204030204" charset="0"/>
                <a:cs typeface="Calibri" panose="020F0502020204030204" charset="0"/>
              </a:rPr>
              <a:t>A consolidated B-BBEE Certificate.</a:t>
            </a:r>
          </a:p>
          <a:p>
            <a:pPr lvl="1" algn="just">
              <a:lnSpc>
                <a:spcPct val="200000"/>
              </a:lnSpc>
            </a:pPr>
            <a:r>
              <a:rPr lang="en-GB" sz="1600" dirty="0">
                <a:solidFill>
                  <a:srgbClr val="003366"/>
                </a:solidFill>
                <a:latin typeface="Calibri" panose="020F0502020204030204" charset="0"/>
                <a:ea typeface="Calibri" panose="020F0502020204030204" charset="0"/>
                <a:cs typeface="Calibri" panose="020F0502020204030204" charset="0"/>
              </a:rPr>
              <a:t>If the bidder cannot provide the preceding year’s audited / independently reviewed financial statements as part of its bid submission, the bidder should submit draft annual financial statements or its latest management accounts, together with the three (3) most recent years audited / independently reviewed annual financial statements.</a:t>
            </a:r>
          </a:p>
          <a:p>
            <a:pPr marL="228600" lvl="1" indent="0" algn="just">
              <a:lnSpc>
                <a:spcPct val="200000"/>
              </a:lnSpc>
              <a:buNone/>
            </a:pPr>
            <a:endParaRPr lang="en-GB" sz="1600" dirty="0">
              <a:solidFill>
                <a:srgbClr val="003366"/>
              </a:solidFill>
              <a:latin typeface="Calibri" panose="020F0502020204030204" charset="0"/>
              <a:ea typeface="Calibri" panose="020F0502020204030204" charset="0"/>
              <a:cs typeface="Calibri" panose="020F0502020204030204" charset="0"/>
            </a:endParaRPr>
          </a:p>
          <a:p>
            <a:pPr algn="just">
              <a:lnSpc>
                <a:spcPct val="200000"/>
              </a:lnSpc>
            </a:pPr>
            <a:r>
              <a:rPr lang="en-GB" sz="1600" b="1" dirty="0">
                <a:solidFill>
                  <a:srgbClr val="FF0000"/>
                </a:solidFill>
                <a:latin typeface="Calibri" panose="020F0502020204030204" charset="0"/>
                <a:ea typeface="Calibri" panose="020F0502020204030204" charset="0"/>
                <a:cs typeface="Calibri" panose="020F0502020204030204" charset="0"/>
              </a:rPr>
              <a:t>SARS reserves the right to request further information with regards to the annual financial statements of a bidder at a later stage. </a:t>
            </a:r>
            <a:endParaRPr lang="en-ZA" sz="1600" b="1" dirty="0">
              <a:solidFill>
                <a:srgbClr val="FF0000"/>
              </a:solidFill>
              <a:latin typeface="Calibri" panose="020F0502020204030204" charset="0"/>
              <a:ea typeface="Calibri" panose="020F0502020204030204" charset="0"/>
              <a:cs typeface="Calibri" panose="020F050202020403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11760"/>
            <a:ext cx="11993880" cy="548640"/>
          </a:xfrm>
          <a:solidFill>
            <a:schemeClr val="accent2"/>
          </a:solidFill>
        </p:spPr>
        <p:txBody>
          <a:bodyPr/>
          <a:lstStyle/>
          <a:p>
            <a:pPr algn="ctr"/>
            <a:r>
              <a:rPr lang="en-US" dirty="0">
                <a:solidFill>
                  <a:schemeClr val="bg1"/>
                </a:solidFill>
              </a:rPr>
              <a:t>TABLE OF CONTENTS</a:t>
            </a:r>
          </a:p>
        </p:txBody>
      </p:sp>
      <p:sp>
        <p:nvSpPr>
          <p:cNvPr id="3" name="Content Placeholder 2"/>
          <p:cNvSpPr>
            <a:spLocks noGrp="1"/>
          </p:cNvSpPr>
          <p:nvPr>
            <p:ph sz="half" idx="1"/>
          </p:nvPr>
        </p:nvSpPr>
        <p:spPr>
          <a:xfrm>
            <a:off x="746760" y="1093694"/>
            <a:ext cx="10633364" cy="5103906"/>
          </a:xfrm>
        </p:spPr>
        <p:txBody>
          <a:bodyPr>
            <a:noAutofit/>
          </a:bodyPr>
          <a:lstStyle/>
          <a:p>
            <a:pPr>
              <a:lnSpc>
                <a:spcPct val="100000"/>
              </a:lnSpc>
              <a:spcBef>
                <a:spcPct val="75000"/>
              </a:spcBef>
              <a:spcAft>
                <a:spcPct val="10000"/>
              </a:spcAft>
              <a:buClr>
                <a:schemeClr val="accent1"/>
              </a:buClr>
            </a:pPr>
            <a:r>
              <a:rPr lang="en-US" sz="1800" b="1" dirty="0">
                <a:solidFill>
                  <a:srgbClr val="002060"/>
                </a:solidFill>
                <a:latin typeface="+mn-lt"/>
                <a:cs typeface="Arial" panose="020B0604020202020204" pitchFamily="34" charset="0"/>
              </a:rPr>
              <a:t>1. Welcome and Introduction</a:t>
            </a:r>
          </a:p>
          <a:p>
            <a:pPr>
              <a:lnSpc>
                <a:spcPct val="100000"/>
              </a:lnSpc>
              <a:spcBef>
                <a:spcPct val="75000"/>
              </a:spcBef>
              <a:spcAft>
                <a:spcPct val="10000"/>
              </a:spcAft>
              <a:buClr>
                <a:schemeClr val="accent1"/>
              </a:buClr>
            </a:pPr>
            <a:r>
              <a:rPr lang="en-US" sz="1800" b="1" dirty="0">
                <a:solidFill>
                  <a:srgbClr val="002060"/>
                </a:solidFill>
                <a:latin typeface="+mn-lt"/>
                <a:cs typeface="Arial" panose="020B0604020202020204" pitchFamily="34" charset="0"/>
              </a:rPr>
              <a:t>2. Purpose, Procedures and Governance requirements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3. Background and Business Requirement</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4. RFP Timelines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5. Bid Evaluation Process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6. Financial Analysis</a:t>
            </a:r>
          </a:p>
          <a:p>
            <a:pPr>
              <a:lnSpc>
                <a:spcPct val="100000"/>
              </a:lnSpc>
              <a:spcBef>
                <a:spcPct val="75000"/>
              </a:spcBef>
              <a:spcAft>
                <a:spcPct val="10000"/>
              </a:spcAft>
              <a:buClr>
                <a:schemeClr val="accent1"/>
              </a:buClr>
            </a:pPr>
            <a:r>
              <a:rPr lang="en-ZA" sz="1800" b="1" dirty="0">
                <a:solidFill>
                  <a:srgbClr val="FF0000"/>
                </a:solidFill>
                <a:latin typeface="+mn-lt"/>
                <a:cs typeface="Arial" panose="020B0604020202020204" pitchFamily="34" charset="0"/>
              </a:rPr>
              <a:t>7. Service Agreement</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8. RFP submission and contact details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9. Q&amp;A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57653"/>
            <a:ext cx="11993880" cy="548640"/>
          </a:xfrm>
          <a:solidFill>
            <a:schemeClr val="accent1">
              <a:lumMod val="75000"/>
            </a:schemeClr>
          </a:solidFill>
        </p:spPr>
        <p:txBody>
          <a:bodyPr/>
          <a:lstStyle/>
          <a:p>
            <a:pPr algn="ctr"/>
            <a:r>
              <a:rPr lang="en-ZA" altLang="en-US" dirty="0">
                <a:solidFill>
                  <a:schemeClr val="bg1"/>
                </a:solidFill>
              </a:rPr>
              <a:t>7. </a:t>
            </a:r>
            <a:r>
              <a:rPr lang="en-US" dirty="0">
                <a:solidFill>
                  <a:schemeClr val="bg1"/>
                </a:solidFill>
              </a:rPr>
              <a:t>SERVICE AGREEMENTS</a:t>
            </a:r>
          </a:p>
        </p:txBody>
      </p:sp>
      <p:sp>
        <p:nvSpPr>
          <p:cNvPr id="3" name="TextBox 7"/>
          <p:cNvSpPr txBox="1"/>
          <p:nvPr/>
        </p:nvSpPr>
        <p:spPr>
          <a:xfrm>
            <a:off x="386594" y="897278"/>
            <a:ext cx="11418812" cy="1500667"/>
          </a:xfrm>
          <a:prstGeom prst="rect">
            <a:avLst/>
          </a:prstGeom>
          <a:noFill/>
        </p:spPr>
        <p:txBody>
          <a:bodyPr wrap="square">
            <a:spAutoFit/>
          </a:bodyPr>
          <a:lstStyle>
            <a:defPPr>
              <a:defRPr lang="en-GB"/>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4pPr>
            <a:lvl5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9pPr>
          </a:lstStyle>
          <a:p>
            <a:pPr algn="just">
              <a:lnSpc>
                <a:spcPct val="200000"/>
              </a:lnSpc>
              <a:buFont typeface="Wingdings" panose="05000000000000000000" pitchFamily="2" charset="2"/>
              <a:buChar char="q"/>
            </a:pPr>
            <a:r>
              <a:rPr lang="en-US" sz="1600" b="1" dirty="0">
                <a:solidFill>
                  <a:srgbClr val="003366"/>
                </a:solidFill>
                <a:latin typeface="Calibri" panose="020F0502020204030204" charset="0"/>
                <a:ea typeface="Calibri" panose="020F0502020204030204" charset="0"/>
                <a:cs typeface="Calibri" panose="020F0502020204030204" charset="0"/>
              </a:rPr>
              <a:t>The tender pack included the  General Conditions of the Contract  GCC  </a:t>
            </a:r>
          </a:p>
          <a:p>
            <a:pPr algn="just">
              <a:lnSpc>
                <a:spcPct val="200000"/>
              </a:lnSpc>
              <a:buFont typeface="Wingdings" panose="05000000000000000000" pitchFamily="2" charset="2"/>
              <a:buChar char="q"/>
            </a:pPr>
            <a:r>
              <a:rPr lang="en-US" sz="1600" b="1" dirty="0">
                <a:solidFill>
                  <a:srgbClr val="003366"/>
                </a:solidFill>
                <a:latin typeface="Calibri" panose="020F0502020204030204" charset="0"/>
                <a:ea typeface="Calibri" panose="020F0502020204030204" charset="0"/>
                <a:cs typeface="Calibri" panose="020F0502020204030204" charset="0"/>
              </a:rPr>
              <a:t>As per main RFP the document must be initialed and returned with the bid submission.</a:t>
            </a:r>
          </a:p>
          <a:p>
            <a:pPr algn="just">
              <a:lnSpc>
                <a:spcPct val="200000"/>
              </a:lnSpc>
              <a:buFont typeface="Wingdings" panose="05000000000000000000" pitchFamily="2" charset="2"/>
              <a:buChar char="q"/>
            </a:pPr>
            <a:r>
              <a:rPr lang="en-US" sz="1600" b="1" dirty="0">
                <a:solidFill>
                  <a:srgbClr val="003366"/>
                </a:solidFill>
                <a:latin typeface="Calibri" panose="020F0502020204030204" charset="0"/>
                <a:ea typeface="Calibri" panose="020F0502020204030204" charset="0"/>
                <a:cs typeface="Calibri" panose="020F0502020204030204" charset="0"/>
              </a:rPr>
              <a:t>Bidders must note that  the SARS will share the  Agreement with the recommended bidder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11760"/>
            <a:ext cx="11993880" cy="548640"/>
          </a:xfrm>
          <a:solidFill>
            <a:schemeClr val="accent2"/>
          </a:solidFill>
        </p:spPr>
        <p:txBody>
          <a:bodyPr/>
          <a:lstStyle/>
          <a:p>
            <a:pPr algn="ctr"/>
            <a:r>
              <a:rPr lang="en-US" dirty="0">
                <a:solidFill>
                  <a:schemeClr val="bg1"/>
                </a:solidFill>
              </a:rPr>
              <a:t>TABLE OF CONTENTS</a:t>
            </a:r>
          </a:p>
        </p:txBody>
      </p:sp>
      <p:sp>
        <p:nvSpPr>
          <p:cNvPr id="3" name="Content Placeholder 2"/>
          <p:cNvSpPr>
            <a:spLocks noGrp="1"/>
          </p:cNvSpPr>
          <p:nvPr>
            <p:ph sz="half" idx="1"/>
          </p:nvPr>
        </p:nvSpPr>
        <p:spPr>
          <a:xfrm>
            <a:off x="746760" y="1093694"/>
            <a:ext cx="10633364" cy="5103906"/>
          </a:xfrm>
        </p:spPr>
        <p:txBody>
          <a:bodyPr>
            <a:noAutofit/>
          </a:bodyPr>
          <a:lstStyle/>
          <a:p>
            <a:pPr>
              <a:lnSpc>
                <a:spcPct val="100000"/>
              </a:lnSpc>
              <a:spcBef>
                <a:spcPct val="75000"/>
              </a:spcBef>
              <a:spcAft>
                <a:spcPct val="10000"/>
              </a:spcAft>
              <a:buClr>
                <a:schemeClr val="accent1"/>
              </a:buClr>
            </a:pPr>
            <a:r>
              <a:rPr lang="en-US" sz="1800" b="1" dirty="0">
                <a:solidFill>
                  <a:srgbClr val="002060"/>
                </a:solidFill>
                <a:latin typeface="+mn-lt"/>
                <a:cs typeface="Arial" panose="020B0604020202020204" pitchFamily="34" charset="0"/>
              </a:rPr>
              <a:t>1. Welcome and Introduction</a:t>
            </a:r>
          </a:p>
          <a:p>
            <a:pPr>
              <a:lnSpc>
                <a:spcPct val="100000"/>
              </a:lnSpc>
              <a:spcBef>
                <a:spcPct val="75000"/>
              </a:spcBef>
              <a:spcAft>
                <a:spcPct val="10000"/>
              </a:spcAft>
              <a:buClr>
                <a:schemeClr val="accent1"/>
              </a:buClr>
            </a:pPr>
            <a:r>
              <a:rPr lang="en-US" sz="1800" b="1" dirty="0">
                <a:solidFill>
                  <a:srgbClr val="002060"/>
                </a:solidFill>
                <a:latin typeface="+mn-lt"/>
                <a:cs typeface="Arial" panose="020B0604020202020204" pitchFamily="34" charset="0"/>
              </a:rPr>
              <a:t>2. Purpose, Procedures and Governance requirements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3. Background and Business Requirement</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4. RFP Timelines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5. Bid Evaluation Process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6. Financial Analysis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7. Service Agreement</a:t>
            </a:r>
          </a:p>
          <a:p>
            <a:pPr>
              <a:lnSpc>
                <a:spcPct val="100000"/>
              </a:lnSpc>
              <a:spcBef>
                <a:spcPct val="75000"/>
              </a:spcBef>
              <a:spcAft>
                <a:spcPct val="10000"/>
              </a:spcAft>
              <a:buClr>
                <a:schemeClr val="accent1"/>
              </a:buClr>
            </a:pPr>
            <a:r>
              <a:rPr lang="en-ZA" sz="1800" b="1" dirty="0">
                <a:solidFill>
                  <a:srgbClr val="FF0000"/>
                </a:solidFill>
                <a:latin typeface="+mn-lt"/>
                <a:cs typeface="Arial" panose="020B0604020202020204" pitchFamily="34" charset="0"/>
              </a:rPr>
              <a:t>8. RFP submission and contact details</a:t>
            </a:r>
          </a:p>
          <a:p>
            <a:pPr>
              <a:lnSpc>
                <a:spcPct val="100000"/>
              </a:lnSpc>
              <a:spcBef>
                <a:spcPct val="75000"/>
              </a:spcBef>
              <a:spcAft>
                <a:spcPct val="10000"/>
              </a:spcAft>
              <a:buClr>
                <a:schemeClr val="accent1"/>
              </a:buClr>
            </a:pPr>
            <a:r>
              <a:rPr lang="en-ZA" sz="1800" b="1" dirty="0">
                <a:solidFill>
                  <a:srgbClr val="002060"/>
                </a:solidFill>
                <a:latin typeface="+mn-lt"/>
                <a:cs typeface="Arial" panose="020B0604020202020204" pitchFamily="34" charset="0"/>
              </a:rPr>
              <a:t>9. Q&amp;A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57653"/>
            <a:ext cx="11993880" cy="548640"/>
          </a:xfrm>
          <a:solidFill>
            <a:schemeClr val="accent1">
              <a:lumMod val="75000"/>
            </a:schemeClr>
          </a:solidFill>
        </p:spPr>
        <p:txBody>
          <a:bodyPr/>
          <a:lstStyle/>
          <a:p>
            <a:pPr algn="ctr"/>
            <a:r>
              <a:rPr lang="en-ZA" altLang="en-US" dirty="0">
                <a:solidFill>
                  <a:schemeClr val="bg1"/>
                </a:solidFill>
              </a:rPr>
              <a:t>8. </a:t>
            </a:r>
            <a:r>
              <a:rPr lang="en-US" dirty="0">
                <a:solidFill>
                  <a:schemeClr val="bg1"/>
                </a:solidFill>
              </a:rPr>
              <a:t>RFP SUBMISSION AND CONTACT DETAILS</a:t>
            </a:r>
          </a:p>
        </p:txBody>
      </p:sp>
      <p:sp>
        <p:nvSpPr>
          <p:cNvPr id="3" name="TextBox 7"/>
          <p:cNvSpPr txBox="1"/>
          <p:nvPr/>
        </p:nvSpPr>
        <p:spPr>
          <a:xfrm>
            <a:off x="386594" y="897278"/>
            <a:ext cx="11418812" cy="1500667"/>
          </a:xfrm>
          <a:prstGeom prst="rect">
            <a:avLst/>
          </a:prstGeom>
          <a:noFill/>
        </p:spPr>
        <p:txBody>
          <a:bodyPr wrap="square">
            <a:spAutoFit/>
          </a:bodyPr>
          <a:lstStyle>
            <a:defPPr>
              <a:defRPr lang="en-GB"/>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4pPr>
            <a:lvl5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9pPr>
          </a:lstStyle>
          <a:p>
            <a:pPr algn="just">
              <a:lnSpc>
                <a:spcPct val="200000"/>
              </a:lnSpc>
              <a:buFont typeface="Wingdings" panose="05000000000000000000" pitchFamily="2" charset="2"/>
              <a:buChar char="q"/>
            </a:pPr>
            <a:r>
              <a:rPr lang="en-US" sz="1600" b="1" dirty="0">
                <a:solidFill>
                  <a:srgbClr val="003366"/>
                </a:solidFill>
                <a:latin typeface="Calibri" panose="020F0502020204030204" charset="0"/>
                <a:ea typeface="Calibri" panose="020F0502020204030204" charset="0"/>
                <a:cs typeface="Calibri" panose="020F0502020204030204" charset="0"/>
              </a:rPr>
              <a:t>The tender pack included the  General Conditions of the Contract  GCC  </a:t>
            </a:r>
          </a:p>
          <a:p>
            <a:pPr algn="just">
              <a:lnSpc>
                <a:spcPct val="200000"/>
              </a:lnSpc>
              <a:buFont typeface="Wingdings" panose="05000000000000000000" pitchFamily="2" charset="2"/>
              <a:buChar char="q"/>
            </a:pPr>
            <a:r>
              <a:rPr lang="en-US" sz="1600" b="1" dirty="0">
                <a:solidFill>
                  <a:srgbClr val="003366"/>
                </a:solidFill>
                <a:latin typeface="Calibri" panose="020F0502020204030204" charset="0"/>
                <a:ea typeface="Calibri" panose="020F0502020204030204" charset="0"/>
                <a:cs typeface="Calibri" panose="020F0502020204030204" charset="0"/>
              </a:rPr>
              <a:t>As per main RFP the document must be initialed and returned with the bid submission.</a:t>
            </a:r>
          </a:p>
          <a:p>
            <a:pPr algn="just">
              <a:lnSpc>
                <a:spcPct val="200000"/>
              </a:lnSpc>
              <a:buFont typeface="Wingdings" panose="05000000000000000000" pitchFamily="2" charset="2"/>
              <a:buChar char="q"/>
            </a:pPr>
            <a:r>
              <a:rPr lang="en-US" sz="1600" b="1" dirty="0">
                <a:solidFill>
                  <a:srgbClr val="003366"/>
                </a:solidFill>
                <a:latin typeface="Calibri" panose="020F0502020204030204" charset="0"/>
                <a:ea typeface="Calibri" panose="020F0502020204030204" charset="0"/>
                <a:cs typeface="Calibri" panose="020F0502020204030204" charset="0"/>
              </a:rPr>
              <a:t>Bidders must note that  the SARS will share the  Agreement with the recommended bidder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57653"/>
            <a:ext cx="11993880" cy="548640"/>
          </a:xfrm>
          <a:solidFill>
            <a:schemeClr val="accent1">
              <a:lumMod val="75000"/>
            </a:schemeClr>
          </a:solidFill>
        </p:spPr>
        <p:txBody>
          <a:bodyPr/>
          <a:lstStyle/>
          <a:p>
            <a:pPr algn="ctr"/>
            <a:r>
              <a:rPr lang="en-US" dirty="0">
                <a:solidFill>
                  <a:schemeClr val="bg1"/>
                </a:solidFill>
              </a:rPr>
              <a:t>FILE 1: ORIGINAL</a:t>
            </a:r>
          </a:p>
        </p:txBody>
      </p:sp>
      <p:sp>
        <p:nvSpPr>
          <p:cNvPr id="4" name="Text Placeholder 3"/>
          <p:cNvSpPr txBox="1">
            <a:spLocks noChangeArrowheads="1"/>
          </p:cNvSpPr>
          <p:nvPr/>
        </p:nvSpPr>
        <p:spPr bwMode="auto">
          <a:xfrm>
            <a:off x="684501" y="2828946"/>
            <a:ext cx="1317720" cy="409114"/>
          </a:xfrm>
          <a:prstGeom prst="rect">
            <a:avLst/>
          </a:prstGeom>
          <a:solidFill>
            <a:srgbClr val="FFFFFF"/>
          </a:solidFill>
          <a:ln w="9525" algn="ctr">
            <a:solidFill>
              <a:schemeClr val="tx2"/>
            </a:solidFill>
            <a:miter lim="800000"/>
          </a:ln>
          <a:effectLst>
            <a:outerShdw dist="38100" dir="2700000" algn="tl" rotWithShape="0">
              <a:srgbClr val="000000">
                <a:alpha val="39999"/>
              </a:srgbClr>
            </a:outerShdw>
          </a:effectLst>
        </p:spPr>
        <p:txBody>
          <a:bodyPr wrap="none" anchor="ctr"/>
          <a:lstStyle>
            <a:defPPr>
              <a:defRPr lang="en-GB"/>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4pPr>
            <a:lvl5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9pPr>
          </a:lstStyle>
          <a:p>
            <a:pPr>
              <a:defRPr/>
            </a:pPr>
            <a:r>
              <a:rPr lang="en-US" sz="1400" b="1" dirty="0">
                <a:solidFill>
                  <a:schemeClr val="tx2"/>
                </a:solidFill>
              </a:rPr>
              <a:t>Exhibit 1</a:t>
            </a:r>
          </a:p>
        </p:txBody>
      </p:sp>
      <p:sp>
        <p:nvSpPr>
          <p:cNvPr id="6" name="44 CuadroTexto"/>
          <p:cNvSpPr txBox="1"/>
          <p:nvPr/>
        </p:nvSpPr>
        <p:spPr>
          <a:xfrm>
            <a:off x="2615565" y="765810"/>
            <a:ext cx="5716905" cy="5729583"/>
          </a:xfrm>
          <a:prstGeom prst="rect">
            <a:avLst/>
          </a:prstGeom>
          <a:noFill/>
          <a:ln w="15875">
            <a:solidFill>
              <a:schemeClr val="accent1"/>
            </a:solidFill>
          </a:ln>
          <a:effectLst/>
        </p:spPr>
        <p:txBody>
          <a:bodyPr lIns="0" tIns="0" rIns="0" bIns="0" anchor="ctr"/>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marL="95250" fontAlgn="auto">
              <a:lnSpc>
                <a:spcPct val="150000"/>
              </a:lnSpc>
              <a:spcBef>
                <a:spcPts val="0"/>
              </a:spcBef>
              <a:spcAft>
                <a:spcPts val="0"/>
              </a:spcAft>
              <a:tabLst>
                <a:tab pos="273050" algn="l"/>
              </a:tabLst>
              <a:defRPr/>
            </a:pPr>
            <a:endParaRPr lang="en-US" sz="1200" b="1" u="sng" dirty="0">
              <a:solidFill>
                <a:srgbClr val="004F87"/>
              </a:solidFill>
            </a:endParaRPr>
          </a:p>
          <a:p>
            <a:pPr marL="95250" fontAlgn="auto">
              <a:lnSpc>
                <a:spcPct val="150000"/>
              </a:lnSpc>
              <a:spcBef>
                <a:spcPts val="0"/>
              </a:spcBef>
              <a:spcAft>
                <a:spcPts val="0"/>
              </a:spcAft>
              <a:tabLst>
                <a:tab pos="273050" algn="l"/>
              </a:tabLst>
              <a:defRPr/>
            </a:pPr>
            <a:r>
              <a:rPr lang="en-US" sz="1400" b="1" u="sng" dirty="0">
                <a:solidFill>
                  <a:srgbClr val="004F87"/>
                </a:solidFill>
                <a:latin typeface="Calibri" panose="020F0502020204030204" charset="0"/>
                <a:ea typeface="Calibri" panose="020F0502020204030204" charset="0"/>
                <a:cs typeface="Calibri" panose="020F0502020204030204" charset="0"/>
              </a:rPr>
              <a:t>Pre-qualification documents </a:t>
            </a:r>
          </a:p>
          <a:p>
            <a:pPr marL="95250" fontAlgn="auto">
              <a:lnSpc>
                <a:spcPct val="150000"/>
              </a:lnSpc>
              <a:spcBef>
                <a:spcPts val="0"/>
              </a:spcBef>
              <a:spcAft>
                <a:spcPts val="0"/>
              </a:spcAft>
              <a:tabLst>
                <a:tab pos="273050" algn="l"/>
              </a:tabLst>
              <a:defRPr/>
            </a:pPr>
            <a:endParaRPr lang="en-US" sz="1400" b="1" u="sng" dirty="0">
              <a:solidFill>
                <a:srgbClr val="004F87"/>
              </a:solidFill>
              <a:latin typeface="Calibri" panose="020F0502020204030204" charset="0"/>
              <a:ea typeface="Calibri" panose="020F0502020204030204" charset="0"/>
              <a:cs typeface="Calibri" panose="020F0502020204030204" charset="0"/>
            </a:endParaRPr>
          </a:p>
          <a:p>
            <a:pPr marL="95250" fontAlgn="auto">
              <a:lnSpc>
                <a:spcPct val="150000"/>
              </a:lnSpc>
              <a:spcBef>
                <a:spcPts val="0"/>
              </a:spcBef>
              <a:spcAft>
                <a:spcPts val="0"/>
              </a:spcAft>
              <a:tabLst>
                <a:tab pos="273050" algn="l"/>
              </a:tabLst>
              <a:defRPr/>
            </a:pPr>
            <a:r>
              <a:rPr lang="fr-FR" sz="1400" b="1" dirty="0">
                <a:solidFill>
                  <a:srgbClr val="004F87"/>
                </a:solidFill>
                <a:latin typeface="Calibri" panose="020F0502020204030204" charset="0"/>
                <a:ea typeface="Calibri" panose="020F0502020204030204" charset="0"/>
                <a:cs typeface="Calibri" panose="020F0502020204030204" charset="0"/>
              </a:rPr>
              <a:t>Section 1</a:t>
            </a:r>
          </a:p>
          <a:p>
            <a:pPr marL="266700" indent="-171450" fontAlgn="auto">
              <a:lnSpc>
                <a:spcPct val="150000"/>
              </a:lnSpc>
              <a:spcBef>
                <a:spcPts val="0"/>
              </a:spcBef>
              <a:spcAft>
                <a:spcPts val="0"/>
              </a:spcAft>
              <a:buFont typeface="Arial" panose="020B0604020202020204" pitchFamily="34" charset="0"/>
              <a:buChar char="•"/>
              <a:tabLst>
                <a:tab pos="273050" algn="l"/>
              </a:tabLst>
              <a:defRPr/>
            </a:pPr>
            <a:r>
              <a:rPr lang="fr-FR" sz="1400" dirty="0">
                <a:solidFill>
                  <a:srgbClr val="004F87"/>
                </a:solidFill>
                <a:latin typeface="Calibri" panose="020F0502020204030204" charset="0"/>
                <a:ea typeface="Calibri" panose="020F0502020204030204" charset="0"/>
                <a:cs typeface="Calibri" panose="020F0502020204030204" charset="0"/>
              </a:rPr>
              <a:t>Pre-qualification documents (SBD documents)</a:t>
            </a:r>
          </a:p>
          <a:p>
            <a:pPr marL="95250" fontAlgn="auto">
              <a:lnSpc>
                <a:spcPct val="150000"/>
              </a:lnSpc>
              <a:spcBef>
                <a:spcPts val="0"/>
              </a:spcBef>
              <a:spcAft>
                <a:spcPts val="0"/>
              </a:spcAft>
              <a:tabLst>
                <a:tab pos="273050" algn="l"/>
              </a:tabLst>
              <a:defRPr/>
            </a:pPr>
            <a:endParaRPr lang="fr-FR" sz="1400" dirty="0">
              <a:solidFill>
                <a:srgbClr val="004F87"/>
              </a:solidFill>
              <a:latin typeface="Calibri" panose="020F0502020204030204" charset="0"/>
              <a:ea typeface="Calibri" panose="020F0502020204030204" charset="0"/>
              <a:cs typeface="Calibri" panose="020F0502020204030204" charset="0"/>
            </a:endParaRPr>
          </a:p>
          <a:p>
            <a:pPr marL="95250" fontAlgn="auto">
              <a:lnSpc>
                <a:spcPct val="150000"/>
              </a:lnSpc>
              <a:spcBef>
                <a:spcPts val="0"/>
              </a:spcBef>
              <a:spcAft>
                <a:spcPts val="0"/>
              </a:spcAft>
              <a:tabLst>
                <a:tab pos="273050" algn="l"/>
              </a:tabLst>
              <a:defRPr/>
            </a:pPr>
            <a:r>
              <a:rPr lang="en-GB" sz="1400" b="1" dirty="0">
                <a:solidFill>
                  <a:srgbClr val="004F87"/>
                </a:solidFill>
                <a:latin typeface="Calibri" panose="020F0502020204030204" charset="0"/>
                <a:ea typeface="Calibri" panose="020F0502020204030204" charset="0"/>
                <a:cs typeface="Calibri" panose="020F0502020204030204" charset="0"/>
              </a:rPr>
              <a:t>Section 2</a:t>
            </a:r>
          </a:p>
          <a:p>
            <a:pPr marL="95250" fontAlgn="auto">
              <a:lnSpc>
                <a:spcPct val="150000"/>
              </a:lnSpc>
              <a:spcBef>
                <a:spcPts val="0"/>
              </a:spcBef>
              <a:spcAft>
                <a:spcPts val="0"/>
              </a:spcAft>
              <a:tabLst>
                <a:tab pos="273050" algn="l"/>
              </a:tabLst>
              <a:defRPr/>
            </a:pPr>
            <a:endParaRPr lang="en-GB" sz="1400" b="1" dirty="0">
              <a:solidFill>
                <a:srgbClr val="004F87"/>
              </a:solidFill>
              <a:latin typeface="Calibri" panose="020F0502020204030204" charset="0"/>
              <a:ea typeface="Calibri" panose="020F0502020204030204" charset="0"/>
              <a:cs typeface="Calibri" panose="020F0502020204030204" charset="0"/>
            </a:endParaRPr>
          </a:p>
          <a:p>
            <a:pPr marL="95250" lvl="0" fontAlgn="auto">
              <a:lnSpc>
                <a:spcPct val="150000"/>
              </a:lnSpc>
              <a:spcBef>
                <a:spcPts val="0"/>
              </a:spcBef>
              <a:spcAft>
                <a:spcPts val="0"/>
              </a:spcAft>
              <a:tabLst>
                <a:tab pos="273050" algn="l"/>
              </a:tabLst>
              <a:defRPr/>
            </a:pPr>
            <a:r>
              <a:rPr lang="en-GB" sz="1400" dirty="0">
                <a:solidFill>
                  <a:srgbClr val="004F87"/>
                </a:solidFill>
                <a:latin typeface="Calibri" panose="020F0502020204030204" charset="0"/>
                <a:ea typeface="Calibri" panose="020F0502020204030204" charset="0"/>
                <a:cs typeface="Calibri" panose="020F0502020204030204" charset="0"/>
              </a:rPr>
              <a:t>•  Supporting documents for Mandatory  </a:t>
            </a:r>
            <a:r>
              <a:rPr lang="en-ZA" altLang="en-GB" sz="1400" dirty="0">
                <a:solidFill>
                  <a:srgbClr val="004F87"/>
                </a:solidFill>
                <a:latin typeface="Calibri" panose="020F0502020204030204" charset="0"/>
                <a:ea typeface="Calibri" panose="020F0502020204030204" charset="0"/>
                <a:cs typeface="Calibri" panose="020F0502020204030204" charset="0"/>
              </a:rPr>
              <a:t> and T</a:t>
            </a:r>
            <a:r>
              <a:rPr lang="en-GB" sz="1400" dirty="0">
                <a:solidFill>
                  <a:srgbClr val="004F87"/>
                </a:solidFill>
                <a:latin typeface="Calibri" panose="020F0502020204030204" charset="0"/>
                <a:ea typeface="Calibri" panose="020F0502020204030204" charset="0"/>
                <a:cs typeface="Calibri" panose="020F0502020204030204" charset="0"/>
                <a:sym typeface="+mn-ea"/>
              </a:rPr>
              <a:t>echnical Evaluation </a:t>
            </a:r>
            <a:r>
              <a:rPr lang="en-ZA" altLang="en-GB" sz="1400" dirty="0">
                <a:solidFill>
                  <a:srgbClr val="004F87"/>
                </a:solidFill>
                <a:latin typeface="Calibri" panose="020F0502020204030204" charset="0"/>
                <a:ea typeface="Calibri" panose="020F0502020204030204" charset="0"/>
                <a:cs typeface="Calibri" panose="020F0502020204030204" charset="0"/>
                <a:sym typeface="+mn-ea"/>
              </a:rPr>
              <a:t>R</a:t>
            </a:r>
            <a:r>
              <a:rPr lang="en-GB" sz="1400" dirty="0">
                <a:solidFill>
                  <a:srgbClr val="004F87"/>
                </a:solidFill>
                <a:latin typeface="Calibri" panose="020F0502020204030204" charset="0"/>
                <a:ea typeface="Calibri" panose="020F0502020204030204" charset="0"/>
                <a:cs typeface="Calibri" panose="020F0502020204030204" charset="0"/>
              </a:rPr>
              <a:t>esponses</a:t>
            </a:r>
          </a:p>
          <a:p>
            <a:pPr marL="95250" fontAlgn="auto">
              <a:lnSpc>
                <a:spcPct val="150000"/>
              </a:lnSpc>
              <a:spcBef>
                <a:spcPts val="0"/>
              </a:spcBef>
              <a:spcAft>
                <a:spcPts val="0"/>
              </a:spcAft>
              <a:tabLst>
                <a:tab pos="273050" algn="l"/>
              </a:tabLst>
              <a:defRPr/>
            </a:pPr>
            <a:r>
              <a:rPr lang="en-GB" sz="1400" dirty="0">
                <a:solidFill>
                  <a:srgbClr val="004F87"/>
                </a:solidFill>
                <a:latin typeface="Calibri" panose="020F0502020204030204" charset="0"/>
                <a:ea typeface="Calibri" panose="020F0502020204030204" charset="0"/>
                <a:cs typeface="Calibri" panose="020F0502020204030204" charset="0"/>
              </a:rPr>
              <a:t>•  3 years audited /reviewed Financial statements</a:t>
            </a:r>
          </a:p>
          <a:p>
            <a:pPr marL="95250" fontAlgn="auto">
              <a:lnSpc>
                <a:spcPct val="150000"/>
              </a:lnSpc>
              <a:spcBef>
                <a:spcPts val="0"/>
              </a:spcBef>
              <a:spcAft>
                <a:spcPts val="0"/>
              </a:spcAft>
              <a:tabLst>
                <a:tab pos="273050" algn="l"/>
              </a:tabLst>
              <a:defRPr/>
            </a:pPr>
            <a:endParaRPr lang="en-GB" sz="1400" dirty="0">
              <a:solidFill>
                <a:srgbClr val="004F87"/>
              </a:solidFill>
              <a:latin typeface="Calibri" panose="020F0502020204030204" charset="0"/>
              <a:ea typeface="Calibri" panose="020F0502020204030204" charset="0"/>
              <a:cs typeface="Calibri" panose="020F0502020204030204" charset="0"/>
            </a:endParaRPr>
          </a:p>
          <a:p>
            <a:pPr marL="95250" fontAlgn="auto">
              <a:lnSpc>
                <a:spcPct val="150000"/>
              </a:lnSpc>
              <a:spcBef>
                <a:spcPts val="0"/>
              </a:spcBef>
              <a:spcAft>
                <a:spcPts val="0"/>
              </a:spcAft>
              <a:tabLst>
                <a:tab pos="273050" algn="l"/>
              </a:tabLst>
              <a:defRPr/>
            </a:pPr>
            <a:r>
              <a:rPr lang="en-GB" sz="1400" b="1" dirty="0">
                <a:solidFill>
                  <a:srgbClr val="004F87"/>
                </a:solidFill>
                <a:latin typeface="Calibri" panose="020F0502020204030204" charset="0"/>
                <a:ea typeface="Calibri" panose="020F0502020204030204" charset="0"/>
                <a:cs typeface="Calibri" panose="020F0502020204030204" charset="0"/>
              </a:rPr>
              <a:t>Section 3</a:t>
            </a:r>
          </a:p>
          <a:p>
            <a:pPr marL="95250" fontAlgn="auto">
              <a:lnSpc>
                <a:spcPct val="150000"/>
              </a:lnSpc>
              <a:spcBef>
                <a:spcPts val="0"/>
              </a:spcBef>
              <a:spcAft>
                <a:spcPts val="0"/>
              </a:spcAft>
              <a:tabLst>
                <a:tab pos="273050" algn="l"/>
              </a:tabLst>
              <a:defRPr/>
            </a:pPr>
            <a:r>
              <a:rPr lang="en-GB" sz="1400" dirty="0">
                <a:solidFill>
                  <a:srgbClr val="004F87"/>
                </a:solidFill>
                <a:latin typeface="Calibri" panose="020F0502020204030204" charset="0"/>
                <a:ea typeface="Calibri" panose="020F0502020204030204" charset="0"/>
                <a:cs typeface="Calibri" panose="020F0502020204030204" charset="0"/>
              </a:rPr>
              <a:t>• Company profile</a:t>
            </a:r>
          </a:p>
          <a:p>
            <a:pPr marL="95250" fontAlgn="auto">
              <a:lnSpc>
                <a:spcPct val="150000"/>
              </a:lnSpc>
              <a:spcBef>
                <a:spcPts val="0"/>
              </a:spcBef>
              <a:spcAft>
                <a:spcPts val="0"/>
              </a:spcAft>
              <a:tabLst>
                <a:tab pos="273050" algn="l"/>
              </a:tabLst>
              <a:defRPr/>
            </a:pPr>
            <a:r>
              <a:rPr lang="en-GB" sz="1400" dirty="0">
                <a:solidFill>
                  <a:srgbClr val="004F87"/>
                </a:solidFill>
                <a:latin typeface="Calibri" panose="020F0502020204030204" charset="0"/>
                <a:ea typeface="Calibri" panose="020F0502020204030204" charset="0"/>
                <a:cs typeface="Calibri" panose="020F0502020204030204" charset="0"/>
              </a:rPr>
              <a:t>• Supplementary information</a:t>
            </a:r>
          </a:p>
          <a:p>
            <a:pPr marL="95250" fontAlgn="auto">
              <a:lnSpc>
                <a:spcPct val="150000"/>
              </a:lnSpc>
              <a:spcBef>
                <a:spcPts val="0"/>
              </a:spcBef>
              <a:spcAft>
                <a:spcPts val="0"/>
              </a:spcAft>
              <a:tabLst>
                <a:tab pos="273050" algn="l"/>
              </a:tabLst>
              <a:defRPr/>
            </a:pPr>
            <a:endParaRPr lang="en-GB" sz="1400" dirty="0">
              <a:solidFill>
                <a:srgbClr val="004F87"/>
              </a:solidFill>
              <a:latin typeface="Calibri" panose="020F0502020204030204" charset="0"/>
              <a:ea typeface="Calibri" panose="020F0502020204030204" charset="0"/>
              <a:cs typeface="Calibri" panose="020F0502020204030204" charset="0"/>
            </a:endParaRPr>
          </a:p>
          <a:p>
            <a:pPr marL="95250" fontAlgn="auto">
              <a:lnSpc>
                <a:spcPct val="150000"/>
              </a:lnSpc>
              <a:spcBef>
                <a:spcPts val="0"/>
              </a:spcBef>
              <a:spcAft>
                <a:spcPts val="0"/>
              </a:spcAft>
              <a:tabLst>
                <a:tab pos="273050" algn="l"/>
              </a:tabLst>
              <a:defRPr/>
            </a:pPr>
            <a:r>
              <a:rPr lang="en-GB" sz="1400" b="1" dirty="0">
                <a:solidFill>
                  <a:srgbClr val="004F87"/>
                </a:solidFill>
                <a:latin typeface="Calibri" panose="020F0502020204030204" charset="0"/>
                <a:ea typeface="Calibri" panose="020F0502020204030204" charset="0"/>
                <a:cs typeface="Calibri" panose="020F0502020204030204" charset="0"/>
              </a:rPr>
              <a:t>Section 4</a:t>
            </a:r>
          </a:p>
          <a:p>
            <a:pPr marL="95250" fontAlgn="auto">
              <a:lnSpc>
                <a:spcPct val="150000"/>
              </a:lnSpc>
              <a:spcBef>
                <a:spcPts val="0"/>
              </a:spcBef>
              <a:spcAft>
                <a:spcPts val="0"/>
              </a:spcAft>
              <a:tabLst>
                <a:tab pos="273050" algn="l"/>
              </a:tabLst>
              <a:defRPr/>
            </a:pPr>
            <a:r>
              <a:rPr lang="en-GB" sz="1400" dirty="0">
                <a:solidFill>
                  <a:srgbClr val="004F87"/>
                </a:solidFill>
                <a:latin typeface="Calibri" panose="020F0502020204030204" charset="0"/>
                <a:ea typeface="Calibri" panose="020F0502020204030204" charset="0"/>
                <a:cs typeface="Calibri" panose="020F0502020204030204" charset="0"/>
              </a:rPr>
              <a:t>• Signed / initialled GCC</a:t>
            </a:r>
            <a:endParaRPr lang="en-ZA" sz="1400" dirty="0">
              <a:solidFill>
                <a:srgbClr val="004F87"/>
              </a:solidFill>
              <a:latin typeface="Calibri" panose="020F0502020204030204" charset="0"/>
              <a:ea typeface="Calibri" panose="020F0502020204030204" charset="0"/>
              <a:cs typeface="Calibri" panose="020F0502020204030204" charset="0"/>
            </a:endParaRPr>
          </a:p>
          <a:p>
            <a:pPr marL="266700" indent="-171450" fontAlgn="auto">
              <a:lnSpc>
                <a:spcPct val="150000"/>
              </a:lnSpc>
              <a:spcBef>
                <a:spcPts val="0"/>
              </a:spcBef>
              <a:spcAft>
                <a:spcPts val="0"/>
              </a:spcAft>
              <a:buFont typeface="Arial" panose="020B0604020202020204" pitchFamily="34" charset="0"/>
              <a:buChar char="•"/>
              <a:tabLst>
                <a:tab pos="273050" algn="l"/>
              </a:tabLst>
              <a:defRPr/>
            </a:pPr>
            <a:endParaRPr lang="en-US" sz="1050" dirty="0">
              <a:solidFill>
                <a:srgbClr val="004F87"/>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9091643" y="2828946"/>
            <a:ext cx="776827" cy="533553"/>
          </a:xfrm>
          <a:prstGeom prst="rect">
            <a:avLst/>
          </a:prstGeom>
          <a:solidFill>
            <a:srgbClr val="004F87">
              <a:lumMod val="75000"/>
            </a:srgbClr>
          </a:solidFill>
          <a:ln w="9525" algn="ctr">
            <a:noFill/>
            <a:miter lim="800000"/>
          </a:ln>
          <a:effectLst>
            <a:outerShdw blurRad="50800" dist="38100" dir="2700000" algn="tl" rotWithShape="0">
              <a:prstClr val="black">
                <a:alpha val="40000"/>
              </a:prstClr>
            </a:outerShdw>
          </a:effectLst>
        </p:spPr>
        <p:txBody>
          <a:bodyPr wrap="none" anchor="ctr"/>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a:defRPr/>
            </a:pPr>
            <a:endParaRPr lang="en-US" sz="1800">
              <a:solidFill>
                <a:srgbClr val="FFFFFF"/>
              </a:solidFill>
              <a:effectLst>
                <a:outerShdw blurRad="38100" dist="38100" dir="2700000" algn="tl">
                  <a:srgbClr val="000000">
                    <a:alpha val="43137"/>
                  </a:srgbClr>
                </a:outerShdw>
              </a:effectLst>
              <a:latin typeface="Calibri" panose="020F0502020204030204"/>
            </a:endParaRPr>
          </a:p>
        </p:txBody>
      </p:sp>
      <p:sp>
        <p:nvSpPr>
          <p:cNvPr id="8" name="Freeform 23"/>
          <p:cNvSpPr/>
          <p:nvPr/>
        </p:nvSpPr>
        <p:spPr bwMode="auto">
          <a:xfrm>
            <a:off x="9367409" y="2922644"/>
            <a:ext cx="395061" cy="345620"/>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defRPr/>
            </a:pPr>
            <a:endParaRPr lang="en-US" sz="18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57653"/>
            <a:ext cx="11993880" cy="548640"/>
          </a:xfrm>
          <a:solidFill>
            <a:schemeClr val="accent1">
              <a:lumMod val="75000"/>
            </a:schemeClr>
          </a:solidFill>
        </p:spPr>
        <p:txBody>
          <a:bodyPr/>
          <a:lstStyle/>
          <a:p>
            <a:pPr algn="ctr"/>
            <a:r>
              <a:rPr lang="en-US" dirty="0">
                <a:solidFill>
                  <a:schemeClr val="bg1"/>
                </a:solidFill>
              </a:rPr>
              <a:t>FILE 2: ORIGINAL</a:t>
            </a:r>
          </a:p>
        </p:txBody>
      </p:sp>
      <p:sp>
        <p:nvSpPr>
          <p:cNvPr id="4" name="Text Placeholder 3"/>
          <p:cNvSpPr txBox="1">
            <a:spLocks noChangeArrowheads="1"/>
          </p:cNvSpPr>
          <p:nvPr/>
        </p:nvSpPr>
        <p:spPr bwMode="auto">
          <a:xfrm>
            <a:off x="700266" y="2018776"/>
            <a:ext cx="1317720" cy="409114"/>
          </a:xfrm>
          <a:prstGeom prst="rect">
            <a:avLst/>
          </a:prstGeom>
          <a:solidFill>
            <a:srgbClr val="FFFFFF"/>
          </a:solidFill>
          <a:ln w="9525" algn="ctr">
            <a:solidFill>
              <a:schemeClr val="tx2"/>
            </a:solidFill>
            <a:miter lim="800000"/>
          </a:ln>
          <a:effectLst>
            <a:outerShdw dist="38100" dir="2700000" algn="tl" rotWithShape="0">
              <a:srgbClr val="000000">
                <a:alpha val="39999"/>
              </a:srgbClr>
            </a:outerShdw>
          </a:effectLst>
        </p:spPr>
        <p:txBody>
          <a:bodyPr wrap="none" anchor="ctr"/>
          <a:lstStyle>
            <a:defPPr>
              <a:defRPr lang="en-GB"/>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4pPr>
            <a:lvl5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9pPr>
          </a:lstStyle>
          <a:p>
            <a:pPr marL="0" indent="0">
              <a:buNone/>
              <a:defRPr/>
            </a:pPr>
            <a:r>
              <a:rPr lang="en-US" sz="1400" b="1">
                <a:solidFill>
                  <a:schemeClr val="tx2"/>
                </a:solidFill>
                <a:latin typeface="Calibri" panose="020F0502020204030204" charset="0"/>
                <a:cs typeface="Calibri" panose="020F0502020204030204" charset="0"/>
              </a:rPr>
              <a:t>Exhibit 1</a:t>
            </a:r>
            <a:endParaRPr lang="en-US" sz="1400" b="1" dirty="0">
              <a:solidFill>
                <a:schemeClr val="tx2"/>
              </a:solidFill>
              <a:latin typeface="Calibri" panose="020F0502020204030204" charset="0"/>
              <a:cs typeface="Calibri" panose="020F0502020204030204" charset="0"/>
            </a:endParaRPr>
          </a:p>
        </p:txBody>
      </p:sp>
      <p:sp>
        <p:nvSpPr>
          <p:cNvPr id="7" name="Rectangle 6"/>
          <p:cNvSpPr>
            <a:spLocks noChangeArrowheads="1"/>
          </p:cNvSpPr>
          <p:nvPr/>
        </p:nvSpPr>
        <p:spPr bwMode="auto">
          <a:xfrm>
            <a:off x="8590582" y="1956555"/>
            <a:ext cx="776827" cy="533553"/>
          </a:xfrm>
          <a:prstGeom prst="rect">
            <a:avLst/>
          </a:prstGeom>
          <a:solidFill>
            <a:srgbClr val="004F87">
              <a:lumMod val="75000"/>
            </a:srgbClr>
          </a:solidFill>
          <a:ln w="9525" algn="ctr">
            <a:noFill/>
            <a:miter lim="800000"/>
          </a:ln>
          <a:effectLst>
            <a:outerShdw blurRad="50800" dist="38100" dir="2700000" algn="tl" rotWithShape="0">
              <a:prstClr val="black">
                <a:alpha val="40000"/>
              </a:prstClr>
            </a:outerShdw>
          </a:effectLst>
        </p:spPr>
        <p:txBody>
          <a:bodyPr wrap="none" anchor="ctr"/>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a:defRPr/>
            </a:pPr>
            <a:endParaRPr lang="en-US" sz="1800">
              <a:solidFill>
                <a:srgbClr val="FFFFFF"/>
              </a:solidFill>
              <a:effectLst>
                <a:outerShdw blurRad="38100" dist="38100" dir="2700000" algn="tl">
                  <a:srgbClr val="000000">
                    <a:alpha val="43137"/>
                  </a:srgbClr>
                </a:outerShdw>
              </a:effectLst>
              <a:latin typeface="Calibri" panose="020F0502020204030204"/>
            </a:endParaRPr>
          </a:p>
        </p:txBody>
      </p:sp>
      <p:sp>
        <p:nvSpPr>
          <p:cNvPr id="8" name="Freeform 23"/>
          <p:cNvSpPr/>
          <p:nvPr/>
        </p:nvSpPr>
        <p:spPr bwMode="auto">
          <a:xfrm>
            <a:off x="8781464" y="2082270"/>
            <a:ext cx="395061" cy="345620"/>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defRPr/>
            </a:pPr>
            <a:endParaRPr lang="en-US" sz="1800">
              <a:solidFill>
                <a:srgbClr val="000000"/>
              </a:solidFill>
            </a:endParaRPr>
          </a:p>
        </p:txBody>
      </p:sp>
      <p:sp>
        <p:nvSpPr>
          <p:cNvPr id="3" name="Rectangle 2"/>
          <p:cNvSpPr>
            <a:spLocks noChangeArrowheads="1"/>
          </p:cNvSpPr>
          <p:nvPr/>
        </p:nvSpPr>
        <p:spPr bwMode="auto">
          <a:xfrm>
            <a:off x="713068" y="3325161"/>
            <a:ext cx="1304918" cy="472109"/>
          </a:xfrm>
          <a:prstGeom prst="rect">
            <a:avLst/>
          </a:prstGeom>
          <a:solidFill>
            <a:srgbClr val="FFFFFF"/>
          </a:solidFill>
          <a:ln w="9525" algn="ctr">
            <a:solidFill>
              <a:schemeClr val="tx2"/>
            </a:solidFill>
            <a:miter lim="800000"/>
          </a:ln>
          <a:effectLst>
            <a:outerShdw dist="38100" dir="2700000" algn="tl" rotWithShape="0">
              <a:srgbClr val="000000">
                <a:alpha val="39999"/>
              </a:srgbClr>
            </a:outerShdw>
          </a:effectLst>
        </p:spPr>
        <p:txBody>
          <a:bodyPr wrap="none" anchor="ct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defRPr/>
            </a:pPr>
            <a:r>
              <a:rPr lang="en-US" sz="1400" b="1">
                <a:solidFill>
                  <a:schemeClr val="tx2"/>
                </a:solidFill>
                <a:latin typeface="Calibri" panose="020F0502020204030204" charset="0"/>
                <a:cs typeface="Calibri" panose="020F0502020204030204" charset="0"/>
              </a:rPr>
              <a:t>Exhibit  </a:t>
            </a:r>
            <a:r>
              <a:rPr lang="en-US" sz="1400" b="1" dirty="0">
                <a:solidFill>
                  <a:schemeClr val="tx2"/>
                </a:solidFill>
                <a:latin typeface="Calibri" panose="020F0502020204030204" charset="0"/>
                <a:cs typeface="Calibri" panose="020F0502020204030204" charset="0"/>
              </a:rPr>
              <a:t>2</a:t>
            </a:r>
          </a:p>
        </p:txBody>
      </p:sp>
      <p:sp>
        <p:nvSpPr>
          <p:cNvPr id="5" name="44 CuadroTexto"/>
          <p:cNvSpPr txBox="1"/>
          <p:nvPr/>
        </p:nvSpPr>
        <p:spPr>
          <a:xfrm>
            <a:off x="2535616" y="1851633"/>
            <a:ext cx="5236784" cy="743399"/>
          </a:xfrm>
          <a:prstGeom prst="rect">
            <a:avLst/>
          </a:prstGeom>
          <a:noFill/>
          <a:ln w="15875">
            <a:solidFill>
              <a:schemeClr val="accent1"/>
            </a:solidFill>
          </a:ln>
          <a:effectLst/>
        </p:spPr>
        <p:txBody>
          <a:bodyPr lIns="0" tIns="0" rIns="0" bIns="0" anchor="ctr"/>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marL="95250" algn="ctr" fontAlgn="auto">
              <a:lnSpc>
                <a:spcPct val="150000"/>
              </a:lnSpc>
              <a:spcBef>
                <a:spcPts val="0"/>
              </a:spcBef>
              <a:spcAft>
                <a:spcPts val="0"/>
              </a:spcAft>
              <a:tabLst>
                <a:tab pos="273050" algn="l"/>
              </a:tabLst>
              <a:defRPr/>
            </a:pPr>
            <a:r>
              <a:rPr lang="en-US" sz="1600" b="1" dirty="0">
                <a:solidFill>
                  <a:srgbClr val="004C85"/>
                </a:solidFill>
                <a:latin typeface="Calibri" panose="020F0502020204030204" charset="0"/>
                <a:ea typeface="Calibri" panose="020F0502020204030204" charset="0"/>
                <a:cs typeface="Calibri" panose="020F0502020204030204" charset="0"/>
              </a:rPr>
              <a:t>Pricing Template </a:t>
            </a:r>
          </a:p>
          <a:p>
            <a:pPr marL="95250" fontAlgn="auto">
              <a:lnSpc>
                <a:spcPct val="150000"/>
              </a:lnSpc>
              <a:spcBef>
                <a:spcPts val="0"/>
              </a:spcBef>
              <a:spcAft>
                <a:spcPts val="0"/>
              </a:spcAft>
              <a:tabLst>
                <a:tab pos="273050" algn="l"/>
              </a:tabLst>
              <a:defRPr/>
            </a:pPr>
            <a:endParaRPr lang="en-US" sz="1200" dirty="0">
              <a:solidFill>
                <a:srgbClr val="004F87"/>
              </a:solidFill>
              <a:latin typeface="Arial Narrow" panose="020B0606020202030204" pitchFamily="34" charset="0"/>
            </a:endParaRPr>
          </a:p>
        </p:txBody>
      </p:sp>
      <p:sp>
        <p:nvSpPr>
          <p:cNvPr id="9" name="44 CuadroTexto"/>
          <p:cNvSpPr txBox="1"/>
          <p:nvPr/>
        </p:nvSpPr>
        <p:spPr>
          <a:xfrm>
            <a:off x="2535616" y="3268264"/>
            <a:ext cx="5236784" cy="647348"/>
          </a:xfrm>
          <a:prstGeom prst="rect">
            <a:avLst/>
          </a:prstGeom>
          <a:noFill/>
          <a:ln w="15875">
            <a:solidFill>
              <a:schemeClr val="accent1"/>
            </a:solidFill>
          </a:ln>
          <a:effectLst/>
        </p:spPr>
        <p:txBody>
          <a:bodyPr lIns="0" tIns="0" rIns="0" bIns="0" anchor="ctr"/>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fontAlgn="auto">
              <a:lnSpc>
                <a:spcPct val="150000"/>
              </a:lnSpc>
              <a:spcBef>
                <a:spcPts val="0"/>
              </a:spcBef>
              <a:spcAft>
                <a:spcPts val="0"/>
              </a:spcAft>
              <a:defRPr/>
            </a:pPr>
            <a:endParaRPr lang="en-US" sz="1200" dirty="0">
              <a:solidFill>
                <a:srgbClr val="004F87"/>
              </a:solidFill>
              <a:latin typeface="Calibri" panose="020F0502020204030204" charset="0"/>
              <a:ea typeface="Calibri" panose="020F0502020204030204" charset="0"/>
              <a:cs typeface="Calibri" panose="020F0502020204030204" charset="0"/>
            </a:endParaRPr>
          </a:p>
          <a:p>
            <a:pPr marL="266700" indent="-171450" algn="ctr">
              <a:lnSpc>
                <a:spcPct val="150000"/>
              </a:lnSpc>
              <a:buFont typeface="Arial" panose="020B0604020202020204" pitchFamily="34" charset="0"/>
              <a:buChar char="•"/>
              <a:defRPr/>
            </a:pPr>
            <a:r>
              <a:rPr lang="en-US" sz="1600" b="1" dirty="0">
                <a:solidFill>
                  <a:srgbClr val="004C85"/>
                </a:solidFill>
                <a:latin typeface="Calibri" panose="020F0502020204030204" charset="0"/>
                <a:ea typeface="Calibri" panose="020F0502020204030204" charset="0"/>
                <a:cs typeface="Calibri" panose="020F0502020204030204" charset="0"/>
              </a:rPr>
              <a:t>B-BBEE Certificate/ Sworn Affidavit</a:t>
            </a:r>
          </a:p>
          <a:p>
            <a:pPr marL="266700" indent="-171450" algn="ctr">
              <a:lnSpc>
                <a:spcPct val="150000"/>
              </a:lnSpc>
              <a:buFont typeface="Arial" panose="020B0604020202020204" pitchFamily="34" charset="0"/>
              <a:buChar char="•"/>
              <a:defRPr/>
            </a:pPr>
            <a:r>
              <a:rPr lang="en-US" sz="1600" b="1" dirty="0">
                <a:solidFill>
                  <a:srgbClr val="004C85"/>
                </a:solidFill>
                <a:latin typeface="Calibri" panose="020F0502020204030204" charset="0"/>
                <a:ea typeface="Calibri" panose="020F0502020204030204" charset="0"/>
                <a:cs typeface="Calibri" panose="020F0502020204030204" charset="0"/>
              </a:rPr>
              <a:t>SBD 6.1 </a:t>
            </a:r>
          </a:p>
          <a:p>
            <a:pPr fontAlgn="auto">
              <a:lnSpc>
                <a:spcPct val="150000"/>
              </a:lnSpc>
              <a:spcBef>
                <a:spcPts val="0"/>
              </a:spcBef>
              <a:spcAft>
                <a:spcPts val="0"/>
              </a:spcAft>
              <a:defRPr/>
            </a:pPr>
            <a:endParaRPr lang="en-US" sz="1200" kern="0" dirty="0">
              <a:solidFill>
                <a:srgbClr val="004F87"/>
              </a:solidFill>
            </a:endParaRPr>
          </a:p>
        </p:txBody>
      </p:sp>
      <p:sp>
        <p:nvSpPr>
          <p:cNvPr id="13" name="Rectangle 12"/>
          <p:cNvSpPr>
            <a:spLocks noChangeArrowheads="1"/>
          </p:cNvSpPr>
          <p:nvPr/>
        </p:nvSpPr>
        <p:spPr bwMode="auto">
          <a:xfrm>
            <a:off x="8590580" y="3325161"/>
            <a:ext cx="776827" cy="533553"/>
          </a:xfrm>
          <a:prstGeom prst="rect">
            <a:avLst/>
          </a:prstGeom>
          <a:solidFill>
            <a:srgbClr val="004F87">
              <a:lumMod val="75000"/>
            </a:srgbClr>
          </a:solidFill>
          <a:ln w="9525" algn="ctr">
            <a:noFill/>
            <a:miter lim="800000"/>
          </a:ln>
          <a:effectLst>
            <a:outerShdw blurRad="50800" dist="38100" dir="2700000" algn="tl" rotWithShape="0">
              <a:prstClr val="black">
                <a:alpha val="40000"/>
              </a:prstClr>
            </a:outerShdw>
          </a:effectLst>
        </p:spPr>
        <p:txBody>
          <a:bodyPr wrap="none" anchor="ctr"/>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a:defRPr/>
            </a:pPr>
            <a:endParaRPr lang="en-US" sz="1800">
              <a:solidFill>
                <a:srgbClr val="FFFFFF"/>
              </a:solidFill>
              <a:effectLst>
                <a:outerShdw blurRad="38100" dist="38100" dir="2700000" algn="tl">
                  <a:srgbClr val="000000">
                    <a:alpha val="43137"/>
                  </a:srgbClr>
                </a:outerShdw>
              </a:effectLst>
              <a:latin typeface="Calibri" panose="020F0502020204030204"/>
            </a:endParaRPr>
          </a:p>
        </p:txBody>
      </p:sp>
      <p:sp>
        <p:nvSpPr>
          <p:cNvPr id="14" name="Freeform 23"/>
          <p:cNvSpPr/>
          <p:nvPr/>
        </p:nvSpPr>
        <p:spPr bwMode="auto">
          <a:xfrm>
            <a:off x="8781464" y="3419127"/>
            <a:ext cx="395061" cy="345620"/>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defRPr/>
            </a:pPr>
            <a:endParaRPr lang="en-US" sz="1800">
              <a:solidFill>
                <a:srgbClr val="000000"/>
              </a:solidFill>
            </a:endParaRPr>
          </a:p>
        </p:txBody>
      </p:sp>
      <p:sp>
        <p:nvSpPr>
          <p:cNvPr id="15" name="TextBox 7"/>
          <p:cNvSpPr txBox="1"/>
          <p:nvPr/>
        </p:nvSpPr>
        <p:spPr>
          <a:xfrm>
            <a:off x="1061716" y="4570134"/>
            <a:ext cx="9423764" cy="1287532"/>
          </a:xfrm>
          <a:prstGeom prst="rect">
            <a:avLst/>
          </a:prstGeom>
          <a:noFill/>
        </p:spPr>
        <p:txBody>
          <a:bodyPr wrap="square">
            <a:spAutoFit/>
          </a:bodyPr>
          <a:lstStyle>
            <a:defPPr>
              <a:defRPr lang="en-GB"/>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4pPr>
            <a:lvl5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9pPr>
          </a:lstStyle>
          <a:p>
            <a:pPr algn="just">
              <a:lnSpc>
                <a:spcPct val="150000"/>
              </a:lnSpc>
            </a:pPr>
            <a:r>
              <a:rPr lang="en-ZA" sz="1800">
                <a:solidFill>
                  <a:srgbClr val="FF0000"/>
                </a:solidFill>
                <a:latin typeface="Calibri" panose="020F0502020204030204" charset="0"/>
                <a:ea typeface="Calibri" panose="020F0502020204030204" charset="0"/>
                <a:cs typeface="Calibri" panose="020F0502020204030204" charset="0"/>
              </a:rPr>
              <a:t>Please ensure that every file is clearly labelled with the name of the bidder and organised for easy access during the evaluation process. Furthermore, the USB should also display the bidder's name prominently</a:t>
            </a:r>
            <a:r>
              <a:rPr lang="en-ZA" sz="1800">
                <a:solidFill>
                  <a:srgbClr val="FF0000"/>
                </a:solidFill>
              </a:rPr>
              <a:t>.</a:t>
            </a:r>
            <a:endParaRPr lang="en-ZA" sz="1600" dirty="0">
              <a:solidFill>
                <a:srgbClr val="FF0000"/>
              </a:solidFill>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29536"/>
            <a:ext cx="11993880" cy="548640"/>
          </a:xfrm>
          <a:solidFill>
            <a:schemeClr val="accent1">
              <a:lumMod val="75000"/>
            </a:schemeClr>
          </a:solidFill>
        </p:spPr>
        <p:txBody>
          <a:bodyPr/>
          <a:lstStyle/>
          <a:p>
            <a:pPr algn="ctr"/>
            <a:r>
              <a:rPr lang="en-US" dirty="0">
                <a:solidFill>
                  <a:schemeClr val="bg1"/>
                </a:solidFill>
              </a:rPr>
              <a:t>RFP SUBMISSION AND CONTACT DETAILS</a:t>
            </a:r>
          </a:p>
        </p:txBody>
      </p:sp>
      <p:sp>
        <p:nvSpPr>
          <p:cNvPr id="4" name="Content Placeholder 3"/>
          <p:cNvSpPr>
            <a:spLocks noGrp="1"/>
          </p:cNvSpPr>
          <p:nvPr>
            <p:ph sz="half" idx="1"/>
          </p:nvPr>
        </p:nvSpPr>
        <p:spPr>
          <a:xfrm>
            <a:off x="338667" y="911245"/>
            <a:ext cx="11548533" cy="4826331"/>
          </a:xfrm>
        </p:spPr>
        <p:txBody>
          <a:bodyPr>
            <a:normAutofit/>
          </a:bodyPr>
          <a:lstStyle/>
          <a:p>
            <a:pPr marL="0" indent="0" algn="ctr">
              <a:buNone/>
            </a:pPr>
            <a:r>
              <a:rPr lang="en-US" sz="1800" b="1" dirty="0">
                <a:solidFill>
                  <a:srgbClr val="002060"/>
                </a:solidFill>
                <a:latin typeface="Calibri" panose="020F0502020204030204" charset="0"/>
                <a:cs typeface="Calibri" panose="020F0502020204030204" charset="0"/>
              </a:rPr>
              <a:t>Bidders must submit two files (File 1 &amp; 2 ) and a USB with content of each file by </a:t>
            </a:r>
            <a:r>
              <a:rPr lang="en-US" sz="1800" b="1" dirty="0">
                <a:solidFill>
                  <a:srgbClr val="FF0000"/>
                </a:solidFill>
                <a:latin typeface="Calibri" panose="020F0502020204030204" charset="0"/>
                <a:cs typeface="Calibri" panose="020F0502020204030204" charset="0"/>
              </a:rPr>
              <a:t>26 March 2026 at 11:00 .am</a:t>
            </a:r>
          </a:p>
          <a:p>
            <a:pPr marL="0" indent="0" algn="ctr">
              <a:buNone/>
            </a:pPr>
            <a:r>
              <a:rPr lang="en-US" sz="1800" b="1" dirty="0">
                <a:solidFill>
                  <a:srgbClr val="002060"/>
                </a:solidFill>
                <a:latin typeface="Calibri" panose="020F0502020204030204" charset="0"/>
                <a:cs typeface="Calibri" panose="020F0502020204030204" charset="0"/>
              </a:rPr>
              <a:t>Bid documents will only be considered if received by SARS before and on the Closing Date and time.</a:t>
            </a:r>
          </a:p>
          <a:p>
            <a:pPr marL="0" indent="0">
              <a:buNone/>
            </a:pPr>
            <a:endParaRPr lang="en-US" sz="1800" dirty="0">
              <a:solidFill>
                <a:srgbClr val="002060"/>
              </a:solidFill>
              <a:latin typeface="Century Gothic" panose="020B0502020202020204" pitchFamily="34" charset="0"/>
            </a:endParaRPr>
          </a:p>
          <a:p>
            <a:pPr marL="0" indent="0">
              <a:buNone/>
            </a:pPr>
            <a:endParaRPr lang="en-ZA" dirty="0"/>
          </a:p>
        </p:txBody>
      </p:sp>
      <p:pic>
        <p:nvPicPr>
          <p:cNvPr id="5" name="Picture 7" descr="Folder"/>
          <p:cNvPicPr>
            <a:picLocks noChangeAspect="1" noChangeArrowheads="1"/>
          </p:cNvPicPr>
          <p:nvPr/>
        </p:nvPicPr>
        <p:blipFill>
          <a:blip r:embed="rId2"/>
          <a:srcRect/>
          <a:stretch>
            <a:fillRect/>
          </a:stretch>
        </p:blipFill>
        <p:spPr bwMode="auto">
          <a:xfrm>
            <a:off x="1044684" y="2924968"/>
            <a:ext cx="1079500" cy="1008063"/>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6790930" y="2266574"/>
            <a:ext cx="1421234" cy="909080"/>
          </a:xfrm>
          <a:prstGeom prst="rect">
            <a:avLst/>
          </a:prstGeom>
        </p:spPr>
      </p:pic>
      <p:sp>
        <p:nvSpPr>
          <p:cNvPr id="10" name="TextBox 9"/>
          <p:cNvSpPr txBox="1"/>
          <p:nvPr/>
        </p:nvSpPr>
        <p:spPr>
          <a:xfrm>
            <a:off x="704266" y="6121789"/>
            <a:ext cx="8894394" cy="398780"/>
          </a:xfrm>
          <a:prstGeom prst="rect">
            <a:avLst/>
          </a:prstGeom>
          <a:noFill/>
        </p:spPr>
        <p:txBody>
          <a:bodyPr wrap="square">
            <a:spAutoFit/>
          </a:bodyPr>
          <a:lstStyle/>
          <a:p>
            <a:r>
              <a:rPr lang="en-US" sz="2000" dirty="0">
                <a:solidFill>
                  <a:schemeClr val="tx2"/>
                </a:solidFill>
                <a:latin typeface="Arial" panose="020B0604020202020204" pitchFamily="34" charset="0"/>
              </a:rPr>
              <a:t>Any enquiries </a:t>
            </a:r>
            <a:r>
              <a:rPr lang="en-US" sz="2000" dirty="0">
                <a:solidFill>
                  <a:schemeClr val="tx2"/>
                </a:solidFill>
                <a:latin typeface="Calibri" panose="020F0502020204030204" charset="0"/>
                <a:cs typeface="Calibri" panose="020F0502020204030204" charset="0"/>
              </a:rPr>
              <a:t>must </a:t>
            </a:r>
            <a:r>
              <a:rPr lang="en-US" sz="2000" dirty="0">
                <a:solidFill>
                  <a:schemeClr val="tx2"/>
                </a:solidFill>
                <a:latin typeface="Arial" panose="020B0604020202020204" pitchFamily="34" charset="0"/>
              </a:rPr>
              <a:t>be referred, in writing via email: </a:t>
            </a:r>
            <a:r>
              <a:rPr lang="en-US" sz="2000" dirty="0">
                <a:solidFill>
                  <a:schemeClr val="tx2"/>
                </a:solidFill>
                <a:latin typeface="Arial" panose="020B0604020202020204" pitchFamily="34" charset="0"/>
                <a:hlinkClick r:id="rId4"/>
              </a:rPr>
              <a:t>tenderoffice@sars.gov.za</a:t>
            </a:r>
            <a:r>
              <a:rPr lang="en-US" sz="2000" dirty="0">
                <a:solidFill>
                  <a:schemeClr val="tx2"/>
                </a:solidFill>
                <a:latin typeface="Arial" panose="020B0604020202020204" pitchFamily="34" charset="0"/>
              </a:rPr>
              <a:t>          </a:t>
            </a:r>
          </a:p>
        </p:txBody>
      </p:sp>
      <p:sp>
        <p:nvSpPr>
          <p:cNvPr id="7" name="Text Box 8"/>
          <p:cNvSpPr txBox="1">
            <a:spLocks noChangeArrowheads="1"/>
          </p:cNvSpPr>
          <p:nvPr/>
        </p:nvSpPr>
        <p:spPr bwMode="auto">
          <a:xfrm flipV="1">
            <a:off x="2889323" y="2582615"/>
            <a:ext cx="508327" cy="523220"/>
          </a:xfrm>
          <a:prstGeom prst="rect">
            <a:avLst/>
          </a:prstGeom>
          <a:noFill/>
          <a:ln w="9525">
            <a:noFill/>
            <a:miter lim="800000"/>
          </a:ln>
        </p:spPr>
        <p:txBody>
          <a:bodyPr wrap="square">
            <a:spAutoFit/>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l"/>
            <a:r>
              <a:rPr lang="en-ZA" sz="2800" dirty="0"/>
              <a:t>+</a:t>
            </a:r>
            <a:endParaRPr lang="en-GB" sz="2800" dirty="0"/>
          </a:p>
        </p:txBody>
      </p:sp>
      <p:sp>
        <p:nvSpPr>
          <p:cNvPr id="9" name="Text Box 16"/>
          <p:cNvSpPr txBox="1">
            <a:spLocks noChangeArrowheads="1"/>
          </p:cNvSpPr>
          <p:nvPr/>
        </p:nvSpPr>
        <p:spPr bwMode="auto">
          <a:xfrm>
            <a:off x="1413848" y="1854284"/>
            <a:ext cx="292100" cy="461665"/>
          </a:xfrm>
          <a:prstGeom prst="rect">
            <a:avLst/>
          </a:prstGeom>
          <a:solidFill>
            <a:srgbClr val="FFFFFF"/>
          </a:solidFill>
          <a:ln w="9525" algn="ctr">
            <a:noFill/>
            <a:miter lim="800000"/>
          </a:ln>
          <a:effectLst>
            <a:outerShdw dist="38100" dir="2700000" algn="tl" rotWithShape="0">
              <a:srgbClr val="000000">
                <a:alpha val="39999"/>
              </a:srgbClr>
            </a:outerShdw>
          </a:effectLst>
        </p:spPr>
        <p:txBody>
          <a:bodyPr wrap="square">
            <a:spAutoFit/>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defRPr/>
            </a:pPr>
            <a:r>
              <a:rPr lang="en-ZA" b="1" dirty="0"/>
              <a:t>1</a:t>
            </a:r>
            <a:endParaRPr lang="en-GB" b="1" dirty="0"/>
          </a:p>
        </p:txBody>
      </p:sp>
      <p:sp>
        <p:nvSpPr>
          <p:cNvPr id="11" name="TextBox 25"/>
          <p:cNvSpPr txBox="1"/>
          <p:nvPr/>
        </p:nvSpPr>
        <p:spPr>
          <a:xfrm>
            <a:off x="859969" y="2482650"/>
            <a:ext cx="1399857" cy="276999"/>
          </a:xfrm>
          <a:prstGeom prst="rect">
            <a:avLst/>
          </a:prstGeom>
          <a:noFill/>
        </p:spPr>
        <p:txBody>
          <a:bodyPr wrap="square" rtlCol="0">
            <a:spAutoFit/>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r>
              <a:rPr lang="en-ZA" sz="1200" b="1" dirty="0"/>
              <a:t>Technical File </a:t>
            </a:r>
          </a:p>
        </p:txBody>
      </p:sp>
      <p:sp>
        <p:nvSpPr>
          <p:cNvPr id="12" name="Text Box 16"/>
          <p:cNvSpPr txBox="1">
            <a:spLocks noChangeArrowheads="1"/>
          </p:cNvSpPr>
          <p:nvPr/>
        </p:nvSpPr>
        <p:spPr bwMode="auto">
          <a:xfrm>
            <a:off x="5005413" y="1990588"/>
            <a:ext cx="292100" cy="461665"/>
          </a:xfrm>
          <a:prstGeom prst="rect">
            <a:avLst/>
          </a:prstGeom>
          <a:solidFill>
            <a:srgbClr val="FFFFFF"/>
          </a:solidFill>
          <a:ln w="9525" algn="ctr">
            <a:noFill/>
            <a:miter lim="800000"/>
          </a:ln>
          <a:effectLst>
            <a:outerShdw dist="38100" dir="2700000" algn="tl" rotWithShape="0">
              <a:srgbClr val="000000">
                <a:alpha val="39999"/>
              </a:srgbClr>
            </a:outerShdw>
          </a:effectLst>
        </p:spPr>
        <p:txBody>
          <a:bodyPr wrap="square">
            <a:spAutoFit/>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defRPr/>
            </a:pPr>
            <a:r>
              <a:rPr lang="en-ZA" b="1" dirty="0"/>
              <a:t>2</a:t>
            </a:r>
            <a:endParaRPr lang="en-GB" b="1" dirty="0"/>
          </a:p>
        </p:txBody>
      </p:sp>
      <p:sp>
        <p:nvSpPr>
          <p:cNvPr id="13" name="TextBox 25"/>
          <p:cNvSpPr txBox="1"/>
          <p:nvPr/>
        </p:nvSpPr>
        <p:spPr>
          <a:xfrm>
            <a:off x="4525041" y="2582615"/>
            <a:ext cx="1907290" cy="276999"/>
          </a:xfrm>
          <a:prstGeom prst="rect">
            <a:avLst/>
          </a:prstGeom>
          <a:noFill/>
        </p:spPr>
        <p:txBody>
          <a:bodyPr wrap="square" rtlCol="0">
            <a:spAutoFit/>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ZA" sz="1200" b="1" dirty="0"/>
              <a:t>Price &amp; Specific Goals </a:t>
            </a:r>
          </a:p>
        </p:txBody>
      </p:sp>
      <p:pic>
        <p:nvPicPr>
          <p:cNvPr id="14" name="Picture 7" descr="Folder"/>
          <p:cNvPicPr>
            <a:picLocks noChangeAspect="1" noChangeArrowheads="1"/>
          </p:cNvPicPr>
          <p:nvPr/>
        </p:nvPicPr>
        <p:blipFill>
          <a:blip r:embed="rId2"/>
          <a:srcRect/>
          <a:stretch>
            <a:fillRect/>
          </a:stretch>
        </p:blipFill>
        <p:spPr bwMode="auto">
          <a:xfrm>
            <a:off x="4674840" y="2969261"/>
            <a:ext cx="1079500" cy="1008063"/>
          </a:xfrm>
          <a:prstGeom prst="rect">
            <a:avLst/>
          </a:prstGeom>
          <a:noFill/>
          <a:ln w="9525">
            <a:noFill/>
            <a:miter lim="800000"/>
            <a:headEnd/>
            <a:tailEnd/>
          </a:ln>
        </p:spPr>
      </p:pic>
      <p:sp>
        <p:nvSpPr>
          <p:cNvPr id="15" name="Right Brace 14"/>
          <p:cNvSpPr/>
          <p:nvPr/>
        </p:nvSpPr>
        <p:spPr bwMode="auto">
          <a:xfrm flipV="1">
            <a:off x="8545144" y="2229434"/>
            <a:ext cx="377952" cy="983359"/>
          </a:xfrm>
          <a:prstGeom prst="rightBrac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810" tIns="0" rIns="3810" bIns="0" numCol="1" rtlCol="0" anchor="ctr" anchorCtr="0" compatLnSpc="1"/>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defTabSz="895350">
              <a:buSzPct val="120000"/>
            </a:pPr>
            <a:endParaRPr lang="en-ZA" sz="1600" b="1"/>
          </a:p>
        </p:txBody>
      </p:sp>
      <p:sp>
        <p:nvSpPr>
          <p:cNvPr id="16" name="TextBox 1"/>
          <p:cNvSpPr txBox="1"/>
          <p:nvPr/>
        </p:nvSpPr>
        <p:spPr>
          <a:xfrm>
            <a:off x="9043670" y="2182495"/>
            <a:ext cx="1850390" cy="593725"/>
          </a:xfrm>
          <a:prstGeom prst="rect">
            <a:avLst/>
          </a:prstGeom>
          <a:noFill/>
        </p:spPr>
        <p:txBody>
          <a:bodyPr wrap="square" rtlCol="0">
            <a:noAutofit/>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endParaRPr lang="en-ZA" sz="1200" b="1" dirty="0">
              <a:latin typeface="Calibri" panose="020F0502020204030204" charset="0"/>
              <a:cs typeface="Calibri" panose="020F0502020204030204" charset="0"/>
            </a:endParaRPr>
          </a:p>
          <a:p>
            <a:pPr algn="ctr"/>
            <a:r>
              <a:rPr lang="en-ZA" sz="1400" b="1" dirty="0">
                <a:solidFill>
                  <a:srgbClr val="FF0000"/>
                </a:solidFill>
                <a:latin typeface="Calibri" panose="020F0502020204030204" charset="0"/>
                <a:cs typeface="Calibri" panose="020F0502020204030204" charset="0"/>
              </a:rPr>
              <a:t>Content of File 1 and 2</a:t>
            </a:r>
            <a:endParaRPr lang="en-ZA" sz="1400" b="1" dirty="0">
              <a:latin typeface="Calibri" panose="020F0502020204030204" charset="0"/>
              <a:cs typeface="Calibri" panose="020F0502020204030204" charset="0"/>
            </a:endParaRPr>
          </a:p>
        </p:txBody>
      </p:sp>
      <p:sp>
        <p:nvSpPr>
          <p:cNvPr id="17" name="TextBox 10"/>
          <p:cNvSpPr txBox="1">
            <a:spLocks noChangeArrowheads="1"/>
          </p:cNvSpPr>
          <p:nvPr/>
        </p:nvSpPr>
        <p:spPr bwMode="auto">
          <a:xfrm>
            <a:off x="1959375" y="4252716"/>
            <a:ext cx="2338070" cy="583565"/>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sz="2400" kern="1200">
                <a:solidFill>
                  <a:srgbClr val="000000"/>
                </a:solidFill>
                <a:latin typeface="Arial" panose="020B0604020202020204" pitchFamily="34" charset="0"/>
              </a:defRPr>
            </a:lvl1pPr>
            <a:lvl2pPr marL="457200" algn="l" rtl="0" fontAlgn="base">
              <a:spcBef>
                <a:spcPct val="0"/>
              </a:spcBef>
              <a:spcAft>
                <a:spcPct val="0"/>
              </a:spcAft>
              <a:defRPr sz="2400" kern="1200">
                <a:solidFill>
                  <a:srgbClr val="000000"/>
                </a:solidFill>
                <a:latin typeface="Arial" panose="020B0604020202020204" pitchFamily="34" charset="0"/>
              </a:defRPr>
            </a:lvl2pPr>
            <a:lvl3pPr marL="914400" algn="l" rtl="0" fontAlgn="base">
              <a:spcBef>
                <a:spcPct val="0"/>
              </a:spcBef>
              <a:spcAft>
                <a:spcPct val="0"/>
              </a:spcAft>
              <a:defRPr sz="2400" kern="1200">
                <a:solidFill>
                  <a:srgbClr val="000000"/>
                </a:solidFill>
                <a:latin typeface="Arial" panose="020B0604020202020204" pitchFamily="34" charset="0"/>
              </a:defRPr>
            </a:lvl3pPr>
            <a:lvl4pPr marL="1371600" algn="l" rtl="0" fontAlgn="base">
              <a:spcBef>
                <a:spcPct val="0"/>
              </a:spcBef>
              <a:spcAft>
                <a:spcPct val="0"/>
              </a:spcAft>
              <a:defRPr sz="2400" kern="1200">
                <a:solidFill>
                  <a:srgbClr val="000000"/>
                </a:solidFill>
                <a:latin typeface="Arial" panose="020B0604020202020204" pitchFamily="34" charset="0"/>
              </a:defRPr>
            </a:lvl4pPr>
            <a:lvl5pPr marL="1828800" algn="l" rtl="0" fontAlgn="base">
              <a:spcBef>
                <a:spcPct val="0"/>
              </a:spcBef>
              <a:spcAft>
                <a:spcPct val="0"/>
              </a:spcAft>
              <a:defRPr sz="2400" kern="1200">
                <a:solidFill>
                  <a:srgbClr val="000000"/>
                </a:solidFill>
                <a:latin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defRPr>
            </a:lvl9pPr>
          </a:lstStyle>
          <a:p>
            <a:pPr algn="l"/>
            <a:r>
              <a:rPr lang="en-ZA" sz="3200" b="1" dirty="0">
                <a:solidFill>
                  <a:srgbClr val="004F87"/>
                </a:solidFill>
                <a:latin typeface="Calibri" panose="020F0502020204030204" charset="0"/>
                <a:cs typeface="Calibri" panose="020F0502020204030204" charset="0"/>
              </a:rPr>
              <a:t>TENDER BOX</a:t>
            </a:r>
          </a:p>
        </p:txBody>
      </p:sp>
      <p:sp>
        <p:nvSpPr>
          <p:cNvPr id="18" name="TextBox 11"/>
          <p:cNvSpPr txBox="1">
            <a:spLocks noChangeArrowheads="1"/>
          </p:cNvSpPr>
          <p:nvPr/>
        </p:nvSpPr>
        <p:spPr bwMode="auto">
          <a:xfrm>
            <a:off x="766445" y="4835525"/>
            <a:ext cx="5438140" cy="984250"/>
          </a:xfrm>
          <a:prstGeom prst="rect">
            <a:avLst/>
          </a:prstGeom>
          <a:noFill/>
          <a:ln w="9525">
            <a:noFill/>
            <a:miter lim="800000"/>
          </a:ln>
        </p:spPr>
        <p:txBody>
          <a:bodyPr>
            <a:noAutofit/>
          </a:bodyPr>
          <a:ls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r>
              <a:rPr lang="en-ZA" sz="2000" dirty="0">
                <a:solidFill>
                  <a:schemeClr val="tx2"/>
                </a:solidFill>
                <a:latin typeface="Calibri" panose="020F0502020204030204" charset="0"/>
                <a:cs typeface="Calibri" panose="020F0502020204030204" charset="0"/>
              </a:rPr>
              <a:t>Tender Office SARS Procurement, Lehae La SARS Head Office,299 Bronkhorst Street Nieuw </a:t>
            </a:r>
            <a:r>
              <a:rPr lang="en-ZA" sz="2000" dirty="0" err="1">
                <a:solidFill>
                  <a:schemeClr val="tx2"/>
                </a:solidFill>
                <a:latin typeface="Calibri" panose="020F0502020204030204" charset="0"/>
                <a:cs typeface="Calibri" panose="020F0502020204030204" charset="0"/>
              </a:rPr>
              <a:t>Muckleneuk</a:t>
            </a:r>
            <a:r>
              <a:rPr lang="en-ZA" sz="2000" dirty="0">
                <a:solidFill>
                  <a:schemeClr val="tx2"/>
                </a:solidFill>
                <a:latin typeface="Calibri" panose="020F0502020204030204" charset="0"/>
                <a:cs typeface="Calibri" panose="020F0502020204030204" charset="0"/>
              </a:rPr>
              <a:t>, Pretoria</a:t>
            </a:r>
          </a:p>
        </p:txBody>
      </p:sp>
      <p:sp>
        <p:nvSpPr>
          <p:cNvPr id="19" name="Thought Bubble: Cloud 18"/>
          <p:cNvSpPr/>
          <p:nvPr/>
        </p:nvSpPr>
        <p:spPr>
          <a:xfrm>
            <a:off x="7507504" y="3977324"/>
            <a:ext cx="1859280" cy="909080"/>
          </a:xfrm>
          <a:prstGeom prst="cloudCallout">
            <a:avLst>
              <a:gd name="adj1" fmla="val -111399"/>
              <a:gd name="adj2" fmla="val 10077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100" b="1" dirty="0">
                <a:latin typeface="Calibri" panose="020F0502020204030204" charset="0"/>
                <a:cs typeface="Calibri" panose="020F0502020204030204" charset="0"/>
              </a:rPr>
              <a:t>Physical submission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11760"/>
            <a:ext cx="11993880" cy="548640"/>
          </a:xfrm>
          <a:solidFill>
            <a:schemeClr val="accent2"/>
          </a:solidFill>
        </p:spPr>
        <p:txBody>
          <a:bodyPr/>
          <a:lstStyle/>
          <a:p>
            <a:pPr algn="ctr"/>
            <a:r>
              <a:rPr lang="en-US" dirty="0">
                <a:solidFill>
                  <a:schemeClr val="bg1"/>
                </a:solidFill>
              </a:rPr>
              <a:t>TABLE OF CONTENTS</a:t>
            </a:r>
          </a:p>
        </p:txBody>
      </p:sp>
      <p:sp>
        <p:nvSpPr>
          <p:cNvPr id="3" name="Content Placeholder 2"/>
          <p:cNvSpPr>
            <a:spLocks noGrp="1"/>
          </p:cNvSpPr>
          <p:nvPr>
            <p:ph sz="half" idx="1"/>
          </p:nvPr>
        </p:nvSpPr>
        <p:spPr>
          <a:xfrm>
            <a:off x="746760" y="1093694"/>
            <a:ext cx="10633364" cy="5103906"/>
          </a:xfrm>
        </p:spPr>
        <p:txBody>
          <a:bodyPr>
            <a:noAutofit/>
          </a:bodyPr>
          <a:lstStyle/>
          <a:p>
            <a:pPr>
              <a:lnSpc>
                <a:spcPct val="100000"/>
              </a:lnSpc>
              <a:spcBef>
                <a:spcPct val="75000"/>
              </a:spcBef>
              <a:spcAft>
                <a:spcPct val="10000"/>
              </a:spcAft>
              <a:buClr>
                <a:schemeClr val="accent1"/>
              </a:buClr>
            </a:pPr>
            <a:r>
              <a:rPr lang="en-US" sz="1800" b="1" dirty="0">
                <a:solidFill>
                  <a:srgbClr val="002060"/>
                </a:solidFill>
                <a:latin typeface="Calibri" panose="020F0502020204030204" charset="0"/>
                <a:cs typeface="Calibri" panose="020F0502020204030204" charset="0"/>
              </a:rPr>
              <a:t>1. Welcome and Introduction</a:t>
            </a:r>
          </a:p>
          <a:p>
            <a:pPr>
              <a:lnSpc>
                <a:spcPct val="100000"/>
              </a:lnSpc>
              <a:spcBef>
                <a:spcPct val="75000"/>
              </a:spcBef>
              <a:spcAft>
                <a:spcPct val="10000"/>
              </a:spcAft>
              <a:buClr>
                <a:schemeClr val="accent1"/>
              </a:buClr>
            </a:pPr>
            <a:r>
              <a:rPr lang="en-US" sz="1800" b="1" dirty="0">
                <a:solidFill>
                  <a:srgbClr val="FF0000"/>
                </a:solidFill>
                <a:latin typeface="Calibri" panose="020F0502020204030204" charset="0"/>
                <a:cs typeface="Calibri" panose="020F0502020204030204" charset="0"/>
              </a:rPr>
              <a:t>2. Purpose, Procedures and Governance requirements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3. Background and Business Requirement</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4. RFP Timelines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5. Bid Evaluation Process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6. Financial Analysis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7. Service Agreement</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8. RFP submission and contact details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9. Q&amp;A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11760"/>
            <a:ext cx="11993880" cy="548640"/>
          </a:xfrm>
          <a:solidFill>
            <a:schemeClr val="accent2"/>
          </a:solidFill>
        </p:spPr>
        <p:txBody>
          <a:bodyPr/>
          <a:lstStyle/>
          <a:p>
            <a:pPr algn="ctr"/>
            <a:r>
              <a:rPr lang="en-US" dirty="0">
                <a:solidFill>
                  <a:schemeClr val="bg1"/>
                </a:solidFill>
              </a:rPr>
              <a:t>TABLE OF CONTENTS</a:t>
            </a:r>
          </a:p>
        </p:txBody>
      </p:sp>
      <p:sp>
        <p:nvSpPr>
          <p:cNvPr id="3" name="Content Placeholder 2"/>
          <p:cNvSpPr>
            <a:spLocks noGrp="1"/>
          </p:cNvSpPr>
          <p:nvPr>
            <p:ph sz="half" idx="1"/>
          </p:nvPr>
        </p:nvSpPr>
        <p:spPr>
          <a:xfrm>
            <a:off x="746760" y="1093694"/>
            <a:ext cx="10633364" cy="5103906"/>
          </a:xfrm>
        </p:spPr>
        <p:txBody>
          <a:bodyPr>
            <a:noAutofit/>
          </a:bodyPr>
          <a:lstStyle/>
          <a:p>
            <a:pPr>
              <a:lnSpc>
                <a:spcPct val="100000"/>
              </a:lnSpc>
              <a:spcBef>
                <a:spcPct val="75000"/>
              </a:spcBef>
              <a:spcAft>
                <a:spcPct val="10000"/>
              </a:spcAft>
              <a:buClr>
                <a:schemeClr val="accent1"/>
              </a:buClr>
            </a:pPr>
            <a:r>
              <a:rPr lang="en-US" sz="1800" b="1" dirty="0">
                <a:solidFill>
                  <a:srgbClr val="002060"/>
                </a:solidFill>
                <a:latin typeface="Calibri" panose="020F0502020204030204" charset="0"/>
                <a:cs typeface="Calibri" panose="020F0502020204030204" charset="0"/>
              </a:rPr>
              <a:t>1. Welcome and Introduction</a:t>
            </a:r>
          </a:p>
          <a:p>
            <a:pPr>
              <a:lnSpc>
                <a:spcPct val="100000"/>
              </a:lnSpc>
              <a:spcBef>
                <a:spcPct val="75000"/>
              </a:spcBef>
              <a:spcAft>
                <a:spcPct val="10000"/>
              </a:spcAft>
              <a:buClr>
                <a:schemeClr val="accent1"/>
              </a:buClr>
            </a:pPr>
            <a:r>
              <a:rPr lang="en-US" sz="1800" b="1" dirty="0">
                <a:solidFill>
                  <a:srgbClr val="002060"/>
                </a:solidFill>
                <a:latin typeface="Calibri" panose="020F0502020204030204" charset="0"/>
                <a:cs typeface="Calibri" panose="020F0502020204030204" charset="0"/>
              </a:rPr>
              <a:t>2. Purpose, Procedures and Governance requirements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3. Background and Business Requirement</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4. RFP Timelines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5. Bid Evaluation Process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6. Financial Analysis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7. Service Agreement</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8. RFP submission and contact details</a:t>
            </a:r>
          </a:p>
          <a:p>
            <a:pPr>
              <a:lnSpc>
                <a:spcPct val="100000"/>
              </a:lnSpc>
              <a:spcBef>
                <a:spcPct val="75000"/>
              </a:spcBef>
              <a:spcAft>
                <a:spcPct val="10000"/>
              </a:spcAft>
              <a:buClr>
                <a:schemeClr val="accent1"/>
              </a:buClr>
            </a:pPr>
            <a:r>
              <a:rPr lang="en-ZA" sz="1800" b="1" dirty="0">
                <a:solidFill>
                  <a:srgbClr val="FF0000"/>
                </a:solidFill>
                <a:latin typeface="Calibri" panose="020F0502020204030204" charset="0"/>
                <a:cs typeface="Calibri" panose="020F0502020204030204" charset="0"/>
              </a:rPr>
              <a:t>9. Q&amp;A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57653"/>
            <a:ext cx="11993880" cy="548640"/>
          </a:xfrm>
          <a:solidFill>
            <a:schemeClr val="accent1">
              <a:lumMod val="75000"/>
            </a:schemeClr>
          </a:solidFill>
        </p:spPr>
        <p:txBody>
          <a:bodyPr/>
          <a:lstStyle/>
          <a:p>
            <a:pPr algn="ctr"/>
            <a:r>
              <a:rPr lang="en-US" dirty="0">
                <a:solidFill>
                  <a:schemeClr val="bg1"/>
                </a:solidFill>
              </a:rPr>
              <a:t>QUESTIONS &amp; ANSWERS</a:t>
            </a:r>
          </a:p>
        </p:txBody>
      </p:sp>
      <p:pic>
        <p:nvPicPr>
          <p:cNvPr id="4" name="Picture 3"/>
          <p:cNvPicPr>
            <a:picLocks noChangeAspect="1"/>
          </p:cNvPicPr>
          <p:nvPr/>
        </p:nvPicPr>
        <p:blipFill>
          <a:blip r:embed="rId2"/>
          <a:stretch>
            <a:fillRect/>
          </a:stretch>
        </p:blipFill>
        <p:spPr>
          <a:xfrm>
            <a:off x="227286" y="851338"/>
            <a:ext cx="11865654" cy="515578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 y="84782"/>
            <a:ext cx="12092940" cy="548640"/>
          </a:xfrm>
          <a:solidFill>
            <a:schemeClr val="accent2"/>
          </a:solidFill>
        </p:spPr>
        <p:txBody>
          <a:bodyPr/>
          <a:lstStyle/>
          <a:p>
            <a:pPr algn="ctr"/>
            <a:r>
              <a:rPr lang="en-US" dirty="0">
                <a:solidFill>
                  <a:schemeClr val="bg1"/>
                </a:solidFill>
              </a:rPr>
              <a:t>2. PURPOSE</a:t>
            </a:r>
          </a:p>
        </p:txBody>
      </p:sp>
      <p:sp>
        <p:nvSpPr>
          <p:cNvPr id="8" name="Content Placeholder 7"/>
          <p:cNvSpPr>
            <a:spLocks noGrp="1"/>
          </p:cNvSpPr>
          <p:nvPr>
            <p:ph sz="half" idx="1"/>
          </p:nvPr>
        </p:nvSpPr>
        <p:spPr>
          <a:xfrm>
            <a:off x="297056" y="815383"/>
            <a:ext cx="11845414" cy="5608277"/>
          </a:xfrm>
        </p:spPr>
        <p:txBody>
          <a:bodyPr>
            <a:noAutofit/>
          </a:bodyPr>
          <a:lstStyle/>
          <a:p>
            <a:pPr marL="0" indent="0" fontAlgn="base">
              <a:lnSpc>
                <a:spcPct val="150000"/>
              </a:lnSpc>
              <a:spcBef>
                <a:spcPct val="0"/>
              </a:spcBef>
              <a:spcAft>
                <a:spcPct val="0"/>
              </a:spcAft>
              <a:buNone/>
            </a:pPr>
            <a:r>
              <a:rPr lang="en-ZA" altLang="en-US" sz="1700" b="1" u="sng" dirty="0">
                <a:solidFill>
                  <a:srgbClr val="002060"/>
                </a:solidFill>
                <a:latin typeface="Calibri" panose="020F0502020204030204" charset="0"/>
                <a:ea typeface="Calibri" panose="020F0502020204030204" charset="0"/>
                <a:cs typeface="Calibri" panose="020F0502020204030204" charset="0"/>
              </a:rPr>
              <a:t>Non-Compulsory Briefing Session</a:t>
            </a:r>
            <a:endParaRPr lang="en-ZA" altLang="en-US" sz="1700" b="1" dirty="0">
              <a:solidFill>
                <a:srgbClr val="002060"/>
              </a:solidFill>
              <a:latin typeface="Calibri" panose="020F0502020204030204" charset="0"/>
              <a:ea typeface="Calibri" panose="020F0502020204030204" charset="0"/>
              <a:cs typeface="Calibri" panose="020F0502020204030204" charset="0"/>
            </a:endParaRPr>
          </a:p>
          <a:p>
            <a:pPr fontAlgn="base">
              <a:lnSpc>
                <a:spcPct val="150000"/>
              </a:lnSpc>
              <a:spcBef>
                <a:spcPct val="0"/>
              </a:spcBef>
              <a:spcAft>
                <a:spcPct val="0"/>
              </a:spcAft>
              <a:buFontTx/>
              <a:buChar char="•"/>
            </a:pPr>
            <a:r>
              <a:rPr lang="en-ZA" altLang="en-US" sz="1700" b="1" dirty="0">
                <a:solidFill>
                  <a:srgbClr val="002060"/>
                </a:solidFill>
                <a:latin typeface="Calibri" panose="020F0502020204030204" charset="0"/>
                <a:ea typeface="Calibri" panose="020F0502020204030204" charset="0"/>
                <a:cs typeface="Calibri" panose="020F0502020204030204" charset="0"/>
              </a:rPr>
              <a:t>Purpose</a:t>
            </a:r>
          </a:p>
          <a:p>
            <a:pPr marL="742950" lvl="2" indent="-285750" fontAlgn="base">
              <a:lnSpc>
                <a:spcPct val="150000"/>
              </a:lnSpc>
              <a:spcBef>
                <a:spcPct val="0"/>
              </a:spcBef>
              <a:spcAft>
                <a:spcPct val="0"/>
              </a:spcAft>
              <a:buFont typeface="Wingdings" panose="05000000000000000000" pitchFamily="2" charset="2"/>
              <a:buChar char="§"/>
            </a:pPr>
            <a:r>
              <a:rPr lang="en-ZA" altLang="en-US" sz="1700" dirty="0">
                <a:solidFill>
                  <a:srgbClr val="002060"/>
                </a:solidFill>
                <a:latin typeface="Calibri" panose="020F0502020204030204" charset="0"/>
                <a:ea typeface="Calibri" panose="020F0502020204030204" charset="0"/>
                <a:cs typeface="Calibri" panose="020F0502020204030204" charset="0"/>
              </a:rPr>
              <a:t>explain selected concepts, procedures and other aspects of the RFP</a:t>
            </a:r>
          </a:p>
          <a:p>
            <a:pPr marL="742950" lvl="2" indent="-285750" fontAlgn="base">
              <a:lnSpc>
                <a:spcPct val="150000"/>
              </a:lnSpc>
              <a:spcBef>
                <a:spcPct val="0"/>
              </a:spcBef>
              <a:spcAft>
                <a:spcPct val="0"/>
              </a:spcAft>
              <a:buFont typeface="Wingdings" panose="05000000000000000000" pitchFamily="2" charset="2"/>
              <a:buChar char="§"/>
            </a:pPr>
            <a:r>
              <a:rPr lang="en-ZA" altLang="en-US" sz="1700" dirty="0">
                <a:solidFill>
                  <a:srgbClr val="002060"/>
                </a:solidFill>
                <a:latin typeface="Calibri" panose="020F0502020204030204" charset="0"/>
                <a:ea typeface="Calibri" panose="020F0502020204030204" charset="0"/>
                <a:cs typeface="Calibri" panose="020F0502020204030204" charset="0"/>
              </a:rPr>
              <a:t>confirm formal registration of Bidders for notices and other communications</a:t>
            </a:r>
          </a:p>
          <a:p>
            <a:pPr fontAlgn="base">
              <a:lnSpc>
                <a:spcPct val="150000"/>
              </a:lnSpc>
              <a:spcBef>
                <a:spcPct val="0"/>
              </a:spcBef>
              <a:spcAft>
                <a:spcPct val="0"/>
              </a:spcAft>
              <a:buFontTx/>
              <a:buChar char="•"/>
            </a:pPr>
            <a:r>
              <a:rPr lang="en-ZA" altLang="en-US" sz="1700" b="1" dirty="0">
                <a:solidFill>
                  <a:srgbClr val="002060"/>
                </a:solidFill>
                <a:latin typeface="Calibri" panose="020F0502020204030204" charset="0"/>
                <a:ea typeface="Calibri" panose="020F0502020204030204" charset="0"/>
                <a:cs typeface="Calibri" panose="020F0502020204030204" charset="0"/>
              </a:rPr>
              <a:t>It may contain</a:t>
            </a:r>
          </a:p>
          <a:p>
            <a:pPr marL="742950" lvl="2" indent="-285750" fontAlgn="base">
              <a:lnSpc>
                <a:spcPct val="150000"/>
              </a:lnSpc>
              <a:spcBef>
                <a:spcPct val="0"/>
              </a:spcBef>
              <a:spcAft>
                <a:spcPct val="0"/>
              </a:spcAft>
              <a:buFont typeface="Wingdings" panose="05000000000000000000" pitchFamily="2" charset="2"/>
              <a:buChar char="§"/>
            </a:pPr>
            <a:r>
              <a:rPr lang="en-ZA" altLang="en-US" sz="1700" dirty="0">
                <a:solidFill>
                  <a:srgbClr val="002060"/>
                </a:solidFill>
                <a:latin typeface="Calibri" panose="020F0502020204030204" charset="0"/>
                <a:ea typeface="Calibri" panose="020F0502020204030204" charset="0"/>
                <a:cs typeface="Calibri" panose="020F0502020204030204" charset="0"/>
              </a:rPr>
              <a:t>additional information</a:t>
            </a:r>
          </a:p>
          <a:p>
            <a:pPr marL="742950" lvl="2" indent="-285750" fontAlgn="base">
              <a:lnSpc>
                <a:spcPct val="150000"/>
              </a:lnSpc>
              <a:spcBef>
                <a:spcPct val="0"/>
              </a:spcBef>
              <a:spcAft>
                <a:spcPct val="0"/>
              </a:spcAft>
              <a:buFont typeface="Wingdings" panose="05000000000000000000" pitchFamily="2" charset="2"/>
              <a:buChar char="§"/>
            </a:pPr>
            <a:r>
              <a:rPr lang="en-ZA" altLang="en-US" sz="1700" dirty="0">
                <a:solidFill>
                  <a:srgbClr val="002060"/>
                </a:solidFill>
                <a:latin typeface="Calibri" panose="020F0502020204030204" charset="0"/>
                <a:ea typeface="Calibri" panose="020F0502020204030204" charset="0"/>
                <a:cs typeface="Calibri" panose="020F0502020204030204" charset="0"/>
              </a:rPr>
              <a:t>additional rules that must be adhered to</a:t>
            </a:r>
          </a:p>
          <a:p>
            <a:pPr fontAlgn="base">
              <a:lnSpc>
                <a:spcPct val="150000"/>
              </a:lnSpc>
              <a:spcBef>
                <a:spcPct val="0"/>
              </a:spcBef>
              <a:spcAft>
                <a:spcPct val="0"/>
              </a:spcAft>
              <a:buFontTx/>
              <a:buChar char="•"/>
            </a:pPr>
            <a:r>
              <a:rPr lang="en-ZA" altLang="en-US" sz="1700" b="1" dirty="0">
                <a:solidFill>
                  <a:srgbClr val="002060"/>
                </a:solidFill>
                <a:latin typeface="Calibri" panose="020F0502020204030204" charset="0"/>
                <a:ea typeface="Calibri" panose="020F0502020204030204" charset="0"/>
                <a:cs typeface="Calibri" panose="020F0502020204030204" charset="0"/>
              </a:rPr>
              <a:t>It does not</a:t>
            </a:r>
          </a:p>
          <a:p>
            <a:pPr marL="742950" lvl="2" indent="-285750" fontAlgn="base">
              <a:lnSpc>
                <a:spcPct val="150000"/>
              </a:lnSpc>
              <a:spcBef>
                <a:spcPct val="0"/>
              </a:spcBef>
              <a:spcAft>
                <a:spcPct val="0"/>
              </a:spcAft>
              <a:buFont typeface="Wingdings" panose="05000000000000000000" pitchFamily="2" charset="2"/>
              <a:buChar char="§"/>
            </a:pPr>
            <a:r>
              <a:rPr lang="en-ZA" altLang="en-US" sz="1700" dirty="0">
                <a:solidFill>
                  <a:srgbClr val="002060"/>
                </a:solidFill>
                <a:latin typeface="Calibri" panose="020F0502020204030204" charset="0"/>
                <a:ea typeface="Calibri" panose="020F0502020204030204" charset="0"/>
                <a:cs typeface="Calibri" panose="020F0502020204030204" charset="0"/>
              </a:rPr>
              <a:t>cover every item in the RFP</a:t>
            </a:r>
          </a:p>
          <a:p>
            <a:pPr marL="742950" lvl="2" indent="-285750" fontAlgn="base">
              <a:lnSpc>
                <a:spcPct val="150000"/>
              </a:lnSpc>
              <a:spcBef>
                <a:spcPct val="0"/>
              </a:spcBef>
              <a:spcAft>
                <a:spcPct val="0"/>
              </a:spcAft>
              <a:buFont typeface="Wingdings" panose="05000000000000000000" pitchFamily="2" charset="2"/>
              <a:buChar char="§"/>
            </a:pPr>
            <a:r>
              <a:rPr lang="en-ZA" altLang="en-US" sz="1700" dirty="0">
                <a:solidFill>
                  <a:srgbClr val="002060"/>
                </a:solidFill>
                <a:latin typeface="Calibri" panose="020F0502020204030204" charset="0"/>
                <a:ea typeface="Calibri" panose="020F0502020204030204" charset="0"/>
                <a:cs typeface="Calibri" panose="020F0502020204030204" charset="0"/>
              </a:rPr>
              <a:t>replace any of the issued RFP material</a:t>
            </a:r>
          </a:p>
          <a:p>
            <a:pPr marL="742950" lvl="2" indent="-285750" fontAlgn="base">
              <a:lnSpc>
                <a:spcPct val="150000"/>
              </a:lnSpc>
              <a:spcBef>
                <a:spcPct val="0"/>
              </a:spcBef>
              <a:spcAft>
                <a:spcPct val="0"/>
              </a:spcAft>
              <a:buFont typeface="Wingdings" panose="05000000000000000000" pitchFamily="2" charset="2"/>
              <a:buChar char="§"/>
            </a:pPr>
            <a:r>
              <a:rPr lang="en-ZA" altLang="en-US" sz="1700" dirty="0">
                <a:solidFill>
                  <a:srgbClr val="002060"/>
                </a:solidFill>
                <a:latin typeface="Calibri" panose="020F0502020204030204" charset="0"/>
                <a:ea typeface="Calibri" panose="020F0502020204030204" charset="0"/>
                <a:cs typeface="Calibri" panose="020F0502020204030204" charset="0"/>
              </a:rPr>
              <a:t>change any of the RFP rules unless explicitly communicated in writing</a:t>
            </a:r>
            <a:endParaRPr lang="en-ZA" altLang="en-US" sz="1700" b="1" dirty="0">
              <a:solidFill>
                <a:srgbClr val="002060"/>
              </a:solidFill>
              <a:latin typeface="Calibri" panose="020F0502020204030204" charset="0"/>
              <a:ea typeface="Calibri" panose="020F0502020204030204" charset="0"/>
              <a:cs typeface="Calibri" panose="020F0502020204030204" charset="0"/>
            </a:endParaRPr>
          </a:p>
          <a:p>
            <a:pPr fontAlgn="base">
              <a:lnSpc>
                <a:spcPct val="150000"/>
              </a:lnSpc>
              <a:spcBef>
                <a:spcPct val="0"/>
              </a:spcBef>
              <a:spcAft>
                <a:spcPct val="0"/>
              </a:spcAft>
              <a:buFontTx/>
              <a:buChar char="•"/>
            </a:pPr>
            <a:r>
              <a:rPr lang="en-ZA" altLang="en-US" sz="1700" b="1" dirty="0">
                <a:solidFill>
                  <a:srgbClr val="002060"/>
                </a:solidFill>
                <a:latin typeface="Calibri" panose="020F0502020204030204" charset="0"/>
                <a:ea typeface="Calibri" panose="020F0502020204030204" charset="0"/>
                <a:cs typeface="Calibri" panose="020F0502020204030204" charset="0"/>
              </a:rPr>
              <a:t>The briefing session slides </a:t>
            </a:r>
          </a:p>
          <a:p>
            <a:pPr marL="742950" lvl="2" indent="-285750" fontAlgn="base">
              <a:lnSpc>
                <a:spcPct val="150000"/>
              </a:lnSpc>
              <a:spcBef>
                <a:spcPct val="0"/>
              </a:spcBef>
              <a:spcAft>
                <a:spcPct val="0"/>
              </a:spcAft>
              <a:buFont typeface="Wingdings" panose="05000000000000000000" pitchFamily="2" charset="2"/>
              <a:buChar char="§"/>
            </a:pPr>
            <a:r>
              <a:rPr lang="en-ZA" altLang="en-US" sz="1700" dirty="0">
                <a:solidFill>
                  <a:srgbClr val="002060"/>
                </a:solidFill>
                <a:latin typeface="Calibri" panose="020F0502020204030204" charset="0"/>
                <a:ea typeface="Calibri" panose="020F0502020204030204" charset="0"/>
                <a:cs typeface="Calibri" panose="020F0502020204030204" charset="0"/>
              </a:rPr>
              <a:t>The briefing session presentation may be uploaded on the SARS website and National Treasury (E-Tenders).</a:t>
            </a:r>
          </a:p>
          <a:p>
            <a:pPr marL="457200" lvl="2" indent="0" fontAlgn="base">
              <a:lnSpc>
                <a:spcPct val="150000"/>
              </a:lnSpc>
              <a:spcBef>
                <a:spcPct val="0"/>
              </a:spcBef>
              <a:spcAft>
                <a:spcPct val="0"/>
              </a:spcAft>
              <a:buNone/>
            </a:pPr>
            <a:r>
              <a:rPr lang="en-ZA" altLang="en-US" sz="1700" b="1" dirty="0">
                <a:solidFill>
                  <a:srgbClr val="00B050"/>
                </a:solidFill>
                <a:latin typeface="Calibri" panose="020F0502020204030204" charset="0"/>
                <a:ea typeface="Calibri" panose="020F0502020204030204" charset="0"/>
                <a:cs typeface="Calibri" panose="020F0502020204030204" charset="0"/>
              </a:rPr>
              <a:t>The RFP pack remains the primary source of information for the Bidder to respond.</a:t>
            </a:r>
          </a:p>
          <a:p>
            <a:endParaRPr lang="en-ZA" altLang="en-US" sz="1700" b="1" dirty="0">
              <a:solidFill>
                <a:srgbClr val="00B050"/>
              </a:solidFill>
              <a:latin typeface="Calibri" panose="020F0502020204030204" charset="0"/>
              <a:ea typeface="Calibri" panose="020F0502020204030204" charset="0"/>
              <a:cs typeface="Calibri" panose="020F050202020403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16167"/>
            <a:ext cx="11993880" cy="548640"/>
          </a:xfrm>
          <a:solidFill>
            <a:schemeClr val="accent2"/>
          </a:solidFill>
        </p:spPr>
        <p:txBody>
          <a:bodyPr/>
          <a:lstStyle/>
          <a:p>
            <a:pPr algn="ctr"/>
            <a:r>
              <a:rPr lang="en-ZA" altLang="en-US" dirty="0">
                <a:solidFill>
                  <a:schemeClr val="bg1"/>
                </a:solidFill>
              </a:rPr>
              <a:t>2. </a:t>
            </a:r>
            <a:r>
              <a:rPr lang="en-US" dirty="0">
                <a:solidFill>
                  <a:schemeClr val="bg1"/>
                </a:solidFill>
              </a:rPr>
              <a:t>PROCEDURES DURING BRIEFING SESSION</a:t>
            </a:r>
          </a:p>
        </p:txBody>
      </p:sp>
      <p:sp>
        <p:nvSpPr>
          <p:cNvPr id="13" name="Text Placeholder 3"/>
          <p:cNvSpPr txBox="1"/>
          <p:nvPr/>
        </p:nvSpPr>
        <p:spPr bwMode="gray">
          <a:xfrm>
            <a:off x="455990" y="1114385"/>
            <a:ext cx="11636949" cy="5296756"/>
          </a:xfrm>
          <a:prstGeom prst="rect">
            <a:avLst/>
          </a:prstGeom>
          <a:noFill/>
          <a:ln w="9525">
            <a:noFill/>
            <a:miter lim="800000"/>
          </a:ln>
        </p:spPr>
        <p:txBody>
          <a:bodyPr vert="horz" wrap="square" lIns="0" tIns="0" rIns="0" bIns="0" numCol="1" rtlCol="0" anchor="t" anchorCtr="0" compatLnSpc="1">
            <a:normAutofit/>
          </a:bodyPr>
          <a:lstStyle>
            <a:lvl1pPr marL="0" indent="0" algn="l" defTabSz="951230" rtl="0" eaLnBrk="0" fontAlgn="base" latinLnBrk="0" hangingPunct="0">
              <a:lnSpc>
                <a:spcPct val="100000"/>
              </a:lnSpc>
              <a:spcBef>
                <a:spcPts val="0"/>
              </a:spcBef>
              <a:spcAft>
                <a:spcPct val="0"/>
              </a:spcAft>
              <a:buSzPct val="120000"/>
              <a:buFontTx/>
              <a:buNone/>
              <a:defRPr sz="1800" kern="1200">
                <a:solidFill>
                  <a:schemeClr val="tx1"/>
                </a:solidFill>
                <a:latin typeface="+mn-lt"/>
                <a:ea typeface="+mn-ea"/>
                <a:cs typeface="+mn-cs"/>
              </a:defRPr>
            </a:lvl1pPr>
            <a:lvl2pPr marL="457200" indent="0" algn="l" defTabSz="951230" rtl="0" eaLnBrk="0" fontAlgn="base" latinLnBrk="0" hangingPunct="0">
              <a:lnSpc>
                <a:spcPct val="90000"/>
              </a:lnSpc>
              <a:spcBef>
                <a:spcPct val="0"/>
              </a:spcBef>
              <a:spcAft>
                <a:spcPct val="0"/>
              </a:spcAft>
              <a:buClr>
                <a:schemeClr val="tx2"/>
              </a:buClr>
              <a:buSzPct val="120000"/>
              <a:buFontTx/>
              <a:buNone/>
              <a:defRPr sz="1800" kern="1200">
                <a:solidFill>
                  <a:schemeClr val="tx1">
                    <a:lumMod val="75000"/>
                    <a:lumOff val="25000"/>
                  </a:schemeClr>
                </a:solidFill>
                <a:latin typeface="+mn-lt"/>
                <a:ea typeface="+mn-ea"/>
                <a:cs typeface="+mn-cs"/>
              </a:defRPr>
            </a:lvl2pPr>
            <a:lvl3pPr marL="914400" indent="0" algn="l" defTabSz="951230" rtl="0" eaLnBrk="0" fontAlgn="base" latinLnBrk="0" hangingPunct="0">
              <a:lnSpc>
                <a:spcPct val="90000"/>
              </a:lnSpc>
              <a:spcBef>
                <a:spcPct val="0"/>
              </a:spcBef>
              <a:spcAft>
                <a:spcPct val="0"/>
              </a:spcAft>
              <a:buClr>
                <a:schemeClr val="tx2"/>
              </a:buClr>
              <a:buFontTx/>
              <a:buNone/>
              <a:defRPr sz="1800" kern="1200">
                <a:solidFill>
                  <a:schemeClr val="tx1">
                    <a:lumMod val="75000"/>
                    <a:lumOff val="25000"/>
                  </a:schemeClr>
                </a:solidFill>
                <a:latin typeface="+mn-lt"/>
                <a:ea typeface="+mn-ea"/>
                <a:cs typeface="+mn-cs"/>
              </a:defRPr>
            </a:lvl3pPr>
            <a:lvl4pPr marL="1371600" indent="0" algn="l" defTabSz="951230" rtl="0" eaLnBrk="0" fontAlgn="base" latinLnBrk="0" hangingPunct="0">
              <a:lnSpc>
                <a:spcPct val="90000"/>
              </a:lnSpc>
              <a:spcBef>
                <a:spcPct val="0"/>
              </a:spcBef>
              <a:spcAft>
                <a:spcPct val="0"/>
              </a:spcAft>
              <a:buClr>
                <a:schemeClr val="tx2"/>
              </a:buClr>
              <a:buSzPct val="89000"/>
              <a:buFontTx/>
              <a:buNone/>
              <a:defRPr sz="1800" kern="1200">
                <a:solidFill>
                  <a:schemeClr val="tx1">
                    <a:lumMod val="75000"/>
                    <a:lumOff val="25000"/>
                  </a:schemeClr>
                </a:solidFill>
                <a:latin typeface="+mn-lt"/>
                <a:ea typeface="+mn-ea"/>
                <a:cs typeface="+mn-cs"/>
              </a:defRPr>
            </a:lvl4pPr>
            <a:lvl5pPr marL="1828800" indent="0" algn="l" defTabSz="951230" rtl="0" eaLnBrk="0" fontAlgn="base" latinLnBrk="0" hangingPunct="0">
              <a:lnSpc>
                <a:spcPct val="90000"/>
              </a:lnSpc>
              <a:spcBef>
                <a:spcPct val="0"/>
              </a:spcBef>
              <a:spcAft>
                <a:spcPct val="0"/>
              </a:spcAft>
              <a:buClr>
                <a:schemeClr val="tx2"/>
              </a:buClr>
              <a:buSzPct val="75000"/>
              <a:buFontTx/>
              <a:buNone/>
              <a:defRPr sz="1800" kern="1200">
                <a:solidFill>
                  <a:schemeClr val="tx1">
                    <a:lumMod val="75000"/>
                    <a:lumOff val="25000"/>
                  </a:schemeClr>
                </a:solidFill>
                <a:latin typeface="+mn-lt"/>
                <a:ea typeface="+mn-ea"/>
                <a:cs typeface="+mn-cs"/>
              </a:defRPr>
            </a:lvl5pPr>
            <a:lvl6pPr marL="1076325" indent="-157480" algn="l" defTabSz="951230" rtl="0" eaLnBrk="0" fontAlgn="base" latinLnBrk="0" hangingPunct="0">
              <a:lnSpc>
                <a:spcPct val="90000"/>
              </a:lnSpc>
              <a:spcBef>
                <a:spcPct val="0"/>
              </a:spcBef>
              <a:spcAft>
                <a:spcPct val="0"/>
              </a:spcAft>
              <a:buClr>
                <a:schemeClr val="tx2"/>
              </a:buClr>
              <a:buSzPct val="75000"/>
              <a:buFont typeface="Times New Roman" panose="02020603050405020304" pitchFamily="18" charset="0"/>
              <a:buChar char="–"/>
              <a:defRPr sz="2000" kern="1200">
                <a:solidFill>
                  <a:schemeClr val="tx1"/>
                </a:solidFill>
                <a:latin typeface="+mn-lt"/>
                <a:ea typeface="+mn-ea"/>
                <a:cs typeface="+mn-cs"/>
              </a:defRPr>
            </a:lvl6pPr>
            <a:lvl7pPr marL="1533525" indent="-157480" algn="l" defTabSz="951230" rtl="0" eaLnBrk="0" fontAlgn="base" latinLnBrk="0" hangingPunct="0">
              <a:lnSpc>
                <a:spcPct val="90000"/>
              </a:lnSpc>
              <a:spcBef>
                <a:spcPct val="0"/>
              </a:spcBef>
              <a:spcAft>
                <a:spcPct val="0"/>
              </a:spcAft>
              <a:buClr>
                <a:schemeClr val="tx2"/>
              </a:buClr>
              <a:buSzPct val="75000"/>
              <a:buFont typeface="Times New Roman" panose="02020603050405020304" pitchFamily="18" charset="0"/>
              <a:buChar char="–"/>
              <a:defRPr sz="2000" kern="1200">
                <a:solidFill>
                  <a:schemeClr val="tx1"/>
                </a:solidFill>
                <a:latin typeface="+mn-lt"/>
                <a:ea typeface="+mn-ea"/>
                <a:cs typeface="+mn-cs"/>
              </a:defRPr>
            </a:lvl7pPr>
            <a:lvl8pPr marL="1990725" indent="-157480" algn="l" defTabSz="951230" rtl="0" eaLnBrk="0" fontAlgn="base" latinLnBrk="0" hangingPunct="0">
              <a:lnSpc>
                <a:spcPct val="90000"/>
              </a:lnSpc>
              <a:spcBef>
                <a:spcPct val="0"/>
              </a:spcBef>
              <a:spcAft>
                <a:spcPct val="0"/>
              </a:spcAft>
              <a:buClr>
                <a:schemeClr val="tx2"/>
              </a:buClr>
              <a:buSzPct val="75000"/>
              <a:buFont typeface="Times New Roman" panose="02020603050405020304" pitchFamily="18" charset="0"/>
              <a:buChar char="–"/>
              <a:defRPr sz="2000" kern="1200">
                <a:solidFill>
                  <a:schemeClr val="tx1"/>
                </a:solidFill>
                <a:latin typeface="+mn-lt"/>
                <a:ea typeface="+mn-ea"/>
                <a:cs typeface="+mn-cs"/>
              </a:defRPr>
            </a:lvl8pPr>
            <a:lvl9pPr marL="2447925" indent="-157480" algn="l" defTabSz="951230" rtl="0" eaLnBrk="0" fontAlgn="base" latinLnBrk="0" hangingPunct="0">
              <a:lnSpc>
                <a:spcPct val="90000"/>
              </a:lnSpc>
              <a:spcBef>
                <a:spcPct val="0"/>
              </a:spcBef>
              <a:spcAft>
                <a:spcPct val="0"/>
              </a:spcAft>
              <a:buClr>
                <a:schemeClr val="tx2"/>
              </a:buClr>
              <a:buSzPct val="75000"/>
              <a:buFont typeface="Times New Roman" panose="02020603050405020304" pitchFamily="18" charset="0"/>
              <a:buChar char="–"/>
              <a:defRPr sz="2000" kern="1200">
                <a:solidFill>
                  <a:schemeClr val="tx1"/>
                </a:solidFill>
                <a:latin typeface="+mn-lt"/>
                <a:ea typeface="+mn-ea"/>
                <a:cs typeface="+mn-cs"/>
              </a:defRPr>
            </a:lvl9pPr>
          </a:lstStyle>
          <a:p>
            <a:pPr marL="171450" indent="-171450" defTabSz="685800" eaLnBrk="1" fontAlgn="auto" hangingPunct="1">
              <a:lnSpc>
                <a:spcPct val="150000"/>
              </a:lnSpc>
              <a:spcBef>
                <a:spcPts val="750"/>
              </a:spcBef>
              <a:spcAft>
                <a:spcPts val="0"/>
              </a:spcAft>
              <a:buSzTx/>
              <a:buFont typeface="Arial" panose="020B0604020202020204" pitchFamily="34" charset="0"/>
              <a:buChar char="•"/>
              <a:defRPr/>
            </a:pPr>
            <a:r>
              <a:rPr lang="en-ZA" altLang="en-US" sz="1700" b="1" dirty="0">
                <a:solidFill>
                  <a:srgbClr val="002060"/>
                </a:solidFill>
                <a:latin typeface="Calibri" panose="020F0502020204030204" charset="0"/>
                <a:ea typeface="Calibri" panose="020F0502020204030204" charset="0"/>
                <a:cs typeface="Calibri" panose="020F0502020204030204" charset="0"/>
              </a:rPr>
              <a:t>Questions during the session.</a:t>
            </a:r>
          </a:p>
          <a:p>
            <a:pPr marL="514350" lvl="1" indent="-171450" defTabSz="685800" eaLnBrk="1" fontAlgn="auto" hangingPunct="1">
              <a:lnSpc>
                <a:spcPct val="150000"/>
              </a:lnSpc>
              <a:spcBef>
                <a:spcPts val="375"/>
              </a:spcBef>
              <a:spcAft>
                <a:spcPts val="0"/>
              </a:spcAft>
              <a:buClrTx/>
              <a:buSzTx/>
              <a:buFont typeface="Arial" panose="020B0604020202020204" pitchFamily="34" charset="0"/>
              <a:buChar char="•"/>
              <a:defRPr/>
            </a:pPr>
            <a:r>
              <a:rPr lang="en-ZA" altLang="en-US" sz="1700" dirty="0">
                <a:solidFill>
                  <a:srgbClr val="002060"/>
                </a:solidFill>
                <a:latin typeface="Calibri" panose="020F0502020204030204" charset="0"/>
                <a:ea typeface="Calibri" panose="020F0502020204030204" charset="0"/>
                <a:cs typeface="Calibri" panose="020F0502020204030204" charset="0"/>
              </a:rPr>
              <a:t>SARS will take questions at the end presentation; however, bidders are requested to note their questions and subsequently email them through to: </a:t>
            </a:r>
            <a:r>
              <a:rPr lang="en-ZA" altLang="en-US" sz="1700" dirty="0">
                <a:solidFill>
                  <a:srgbClr val="002060"/>
                </a:solidFill>
                <a:latin typeface="Calibri" panose="020F0502020204030204" charset="0"/>
                <a:ea typeface="Calibri" panose="020F0502020204030204" charset="0"/>
                <a:cs typeface="Calibri" panose="020F0502020204030204" charset="0"/>
                <a:hlinkClick r:id="rId2"/>
              </a:rPr>
              <a:t>tenderoffice@sars.gov.za</a:t>
            </a:r>
            <a:r>
              <a:rPr lang="en-ZA" altLang="en-US" sz="1700" dirty="0">
                <a:solidFill>
                  <a:srgbClr val="002060"/>
                </a:solidFill>
                <a:latin typeface="Calibri" panose="020F0502020204030204" charset="0"/>
                <a:ea typeface="Calibri" panose="020F0502020204030204" charset="0"/>
                <a:cs typeface="Calibri" panose="020F0502020204030204" charset="0"/>
              </a:rPr>
              <a:t>.</a:t>
            </a:r>
          </a:p>
          <a:p>
            <a:pPr marL="514350" lvl="1" indent="-171450" defTabSz="685800" eaLnBrk="1" fontAlgn="auto" hangingPunct="1">
              <a:lnSpc>
                <a:spcPct val="150000"/>
              </a:lnSpc>
              <a:spcBef>
                <a:spcPts val="375"/>
              </a:spcBef>
              <a:spcAft>
                <a:spcPts val="0"/>
              </a:spcAft>
              <a:buClrTx/>
              <a:buSzTx/>
              <a:buFont typeface="Arial" panose="020B0604020202020204" pitchFamily="34" charset="0"/>
              <a:buChar char="•"/>
              <a:defRPr/>
            </a:pPr>
            <a:r>
              <a:rPr lang="en-ZA" altLang="en-US" sz="1700" dirty="0">
                <a:solidFill>
                  <a:srgbClr val="002060"/>
                </a:solidFill>
                <a:latin typeface="Calibri" panose="020F0502020204030204" charset="0"/>
                <a:ea typeface="Calibri" panose="020F0502020204030204" charset="0"/>
                <a:cs typeface="Calibri" panose="020F0502020204030204" charset="0"/>
              </a:rPr>
              <a:t>SARS will review and focus on most pertinent themes arising from the questions and provide answers where possible</a:t>
            </a:r>
          </a:p>
          <a:p>
            <a:pPr marL="514350" lvl="1" indent="-171450" defTabSz="685800" eaLnBrk="1" fontAlgn="auto" hangingPunct="1">
              <a:lnSpc>
                <a:spcPct val="150000"/>
              </a:lnSpc>
              <a:spcBef>
                <a:spcPts val="375"/>
              </a:spcBef>
              <a:spcAft>
                <a:spcPts val="0"/>
              </a:spcAft>
              <a:buClrTx/>
              <a:buSzTx/>
              <a:buFont typeface="Arial" panose="020B0604020202020204" pitchFamily="34" charset="0"/>
              <a:buChar char="•"/>
              <a:defRPr/>
            </a:pPr>
            <a:r>
              <a:rPr lang="en-ZA" altLang="en-US" sz="1700" dirty="0">
                <a:solidFill>
                  <a:srgbClr val="002060"/>
                </a:solidFill>
                <a:latin typeface="Calibri" panose="020F0502020204030204" charset="0"/>
                <a:ea typeface="Calibri" panose="020F0502020204030204" charset="0"/>
                <a:cs typeface="Calibri" panose="020F0502020204030204" charset="0"/>
              </a:rPr>
              <a:t>All questions and answers may be uploaded on the SARS website and National Treasury </a:t>
            </a:r>
            <a:r>
              <a:rPr lang="en-ZA" altLang="en-US" sz="1700">
                <a:solidFill>
                  <a:srgbClr val="002060"/>
                </a:solidFill>
                <a:latin typeface="Calibri" panose="020F0502020204030204" charset="0"/>
                <a:ea typeface="Calibri" panose="020F0502020204030204" charset="0"/>
                <a:cs typeface="Calibri" panose="020F0502020204030204" charset="0"/>
              </a:rPr>
              <a:t>(E-Tenders) website</a:t>
            </a:r>
            <a:endParaRPr lang="en-ZA" altLang="en-US" sz="1700" dirty="0">
              <a:solidFill>
                <a:srgbClr val="002060"/>
              </a:solidFill>
              <a:latin typeface="Calibri" panose="020F0502020204030204" charset="0"/>
              <a:ea typeface="Calibri" panose="020F0502020204030204" charset="0"/>
              <a:cs typeface="Calibri" panose="020F0502020204030204" charset="0"/>
            </a:endParaRPr>
          </a:p>
          <a:p>
            <a:pPr marL="514350" lvl="1" indent="-171450" defTabSz="685800" eaLnBrk="1" fontAlgn="auto" hangingPunct="1">
              <a:lnSpc>
                <a:spcPct val="150000"/>
              </a:lnSpc>
              <a:spcBef>
                <a:spcPts val="375"/>
              </a:spcBef>
              <a:spcAft>
                <a:spcPts val="0"/>
              </a:spcAft>
              <a:buClrTx/>
              <a:buSzTx/>
              <a:buFont typeface="Arial" panose="020B0604020202020204" pitchFamily="34" charset="0"/>
              <a:buChar char="•"/>
              <a:defRPr/>
            </a:pPr>
            <a:r>
              <a:rPr lang="en-ZA" altLang="en-US" sz="1700" dirty="0">
                <a:solidFill>
                  <a:srgbClr val="002060"/>
                </a:solidFill>
                <a:latin typeface="Calibri" panose="020F0502020204030204" charset="0"/>
                <a:ea typeface="Calibri" panose="020F0502020204030204" charset="0"/>
                <a:cs typeface="Calibri" panose="020F0502020204030204" charset="0"/>
              </a:rPr>
              <a:t>The emailed answers will take precedence over any verbal response given in the briefing session</a:t>
            </a:r>
          </a:p>
          <a:p>
            <a:pPr marL="171450" indent="-171450" defTabSz="685800" eaLnBrk="1" fontAlgn="auto" hangingPunct="1">
              <a:lnSpc>
                <a:spcPct val="150000"/>
              </a:lnSpc>
              <a:spcBef>
                <a:spcPts val="750"/>
              </a:spcBef>
              <a:spcAft>
                <a:spcPts val="0"/>
              </a:spcAft>
              <a:buSzTx/>
              <a:buFont typeface="Arial" panose="020B0604020202020204" pitchFamily="34" charset="0"/>
              <a:buChar char="•"/>
              <a:defRPr/>
            </a:pPr>
            <a:r>
              <a:rPr lang="en-ZA" altLang="en-US" sz="1700" b="1" dirty="0">
                <a:solidFill>
                  <a:srgbClr val="002060"/>
                </a:solidFill>
                <a:latin typeface="Calibri" panose="020F0502020204030204" charset="0"/>
                <a:ea typeface="Calibri" panose="020F0502020204030204" charset="0"/>
                <a:cs typeface="Calibri" panose="020F0502020204030204" charset="0"/>
              </a:rPr>
              <a:t>The session is being recorded</a:t>
            </a:r>
          </a:p>
          <a:p>
            <a:endParaRPr lang="en-ZA"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11760"/>
            <a:ext cx="11993880" cy="548640"/>
          </a:xfrm>
          <a:solidFill>
            <a:schemeClr val="accent2"/>
          </a:solidFill>
        </p:spPr>
        <p:txBody>
          <a:bodyPr/>
          <a:lstStyle/>
          <a:p>
            <a:pPr algn="ctr"/>
            <a:r>
              <a:rPr lang="en-US" dirty="0">
                <a:solidFill>
                  <a:schemeClr val="bg1"/>
                </a:solidFill>
              </a:rPr>
              <a:t>TABLE OF CONTENTS</a:t>
            </a:r>
          </a:p>
        </p:txBody>
      </p:sp>
      <p:sp>
        <p:nvSpPr>
          <p:cNvPr id="3" name="Content Placeholder 2"/>
          <p:cNvSpPr>
            <a:spLocks noGrp="1"/>
          </p:cNvSpPr>
          <p:nvPr>
            <p:ph sz="half" idx="1"/>
          </p:nvPr>
        </p:nvSpPr>
        <p:spPr>
          <a:xfrm>
            <a:off x="746760" y="1093694"/>
            <a:ext cx="10633364" cy="5103906"/>
          </a:xfrm>
        </p:spPr>
        <p:txBody>
          <a:bodyPr>
            <a:noAutofit/>
          </a:bodyPr>
          <a:lstStyle/>
          <a:p>
            <a:pPr>
              <a:lnSpc>
                <a:spcPct val="100000"/>
              </a:lnSpc>
              <a:spcBef>
                <a:spcPct val="75000"/>
              </a:spcBef>
              <a:spcAft>
                <a:spcPct val="10000"/>
              </a:spcAft>
              <a:buClr>
                <a:schemeClr val="accent1"/>
              </a:buClr>
            </a:pPr>
            <a:r>
              <a:rPr lang="en-US" sz="1800" b="1" dirty="0">
                <a:solidFill>
                  <a:srgbClr val="002060"/>
                </a:solidFill>
                <a:latin typeface="Calibri" panose="020F0502020204030204" charset="0"/>
                <a:cs typeface="Calibri" panose="020F0502020204030204" charset="0"/>
              </a:rPr>
              <a:t>1. Welcome and Introduction</a:t>
            </a:r>
          </a:p>
          <a:p>
            <a:pPr>
              <a:lnSpc>
                <a:spcPct val="100000"/>
              </a:lnSpc>
              <a:spcBef>
                <a:spcPct val="75000"/>
              </a:spcBef>
              <a:spcAft>
                <a:spcPct val="10000"/>
              </a:spcAft>
              <a:buClr>
                <a:schemeClr val="accent1"/>
              </a:buClr>
            </a:pPr>
            <a:r>
              <a:rPr lang="en-US" sz="1800" b="1" dirty="0">
                <a:solidFill>
                  <a:srgbClr val="002060"/>
                </a:solidFill>
                <a:latin typeface="Calibri" panose="020F0502020204030204" charset="0"/>
                <a:cs typeface="Calibri" panose="020F0502020204030204" charset="0"/>
              </a:rPr>
              <a:t>2. Purpose, Procedures and Governance requirements</a:t>
            </a:r>
          </a:p>
          <a:p>
            <a:pPr>
              <a:lnSpc>
                <a:spcPct val="100000"/>
              </a:lnSpc>
              <a:spcBef>
                <a:spcPct val="75000"/>
              </a:spcBef>
              <a:spcAft>
                <a:spcPct val="10000"/>
              </a:spcAft>
              <a:buClr>
                <a:schemeClr val="accent1"/>
              </a:buClr>
            </a:pPr>
            <a:r>
              <a:rPr lang="en-ZA" sz="1800" b="1" dirty="0">
                <a:solidFill>
                  <a:srgbClr val="FF0000"/>
                </a:solidFill>
                <a:latin typeface="Calibri" panose="020F0502020204030204" charset="0"/>
                <a:cs typeface="Calibri" panose="020F0502020204030204" charset="0"/>
              </a:rPr>
              <a:t>3. Background and Business Requirement</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4. RFP Timelines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5. Bid Evaluation Process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6. Financial Analysis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7. Service Agreement</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8. RFP submission and contact details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9. Q&amp;A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26123"/>
            <a:ext cx="11993880" cy="548640"/>
          </a:xfrm>
          <a:solidFill>
            <a:schemeClr val="accent2"/>
          </a:solidFill>
        </p:spPr>
        <p:txBody>
          <a:bodyPr>
            <a:normAutofit/>
          </a:bodyPr>
          <a:lstStyle/>
          <a:p>
            <a:pPr algn="ctr"/>
            <a:r>
              <a:rPr lang="en-ZA" altLang="en-US" dirty="0">
                <a:solidFill>
                  <a:schemeClr val="bg1"/>
                </a:solidFill>
              </a:rPr>
              <a:t>3. </a:t>
            </a:r>
            <a:r>
              <a:rPr lang="en-US" dirty="0">
                <a:solidFill>
                  <a:schemeClr val="bg1"/>
                </a:solidFill>
              </a:rPr>
              <a:t>BACKGROUND AND REQUIREMENT</a:t>
            </a:r>
          </a:p>
        </p:txBody>
      </p:sp>
      <p:sp>
        <p:nvSpPr>
          <p:cNvPr id="3" name="Content Placeholder 2"/>
          <p:cNvSpPr>
            <a:spLocks noGrp="1"/>
          </p:cNvSpPr>
          <p:nvPr>
            <p:ph sz="half" idx="1"/>
          </p:nvPr>
        </p:nvSpPr>
        <p:spPr>
          <a:xfrm>
            <a:off x="212353" y="915228"/>
            <a:ext cx="11880587" cy="5217558"/>
          </a:xfrm>
        </p:spPr>
        <p:txBody>
          <a:bodyPr>
            <a:normAutofit lnSpcReduction="10000"/>
          </a:bodyPr>
          <a:lstStyle/>
          <a:p>
            <a:pPr marL="257175" indent="-257175" algn="just" defTabSz="685800" fontAlgn="base">
              <a:lnSpc>
                <a:spcPct val="150000"/>
              </a:lnSpc>
              <a:spcBef>
                <a:spcPct val="20000"/>
              </a:spcBef>
              <a:spcAft>
                <a:spcPct val="0"/>
              </a:spcAft>
              <a:buFontTx/>
              <a:buChar char="•"/>
            </a:pPr>
            <a:r>
              <a:rPr lang="en-US" altLang="en-US" sz="1800" dirty="0">
                <a:solidFill>
                  <a:schemeClr val="tx2">
                    <a:lumMod val="90000"/>
                    <a:lumOff val="10000"/>
                  </a:schemeClr>
                </a:solidFill>
                <a:latin typeface="Calibri" panose="020F0502020204030204" charset="0"/>
                <a:cs typeface="Calibri" panose="020F0502020204030204" charset="0"/>
              </a:rPr>
              <a:t>SARS has initiated a comprehensive procurement </a:t>
            </a:r>
            <a:r>
              <a:rPr lang="en-US" altLang="en-US" sz="1800" dirty="0" err="1">
                <a:solidFill>
                  <a:schemeClr val="tx2">
                    <a:lumMod val="90000"/>
                    <a:lumOff val="10000"/>
                  </a:schemeClr>
                </a:solidFill>
                <a:latin typeface="Calibri" panose="020F0502020204030204" charset="0"/>
                <a:cs typeface="Calibri" panose="020F0502020204030204" charset="0"/>
              </a:rPr>
              <a:t>modernisation</a:t>
            </a:r>
            <a:r>
              <a:rPr lang="en-US" altLang="en-US" sz="1800" dirty="0">
                <a:solidFill>
                  <a:schemeClr val="tx2">
                    <a:lumMod val="90000"/>
                    <a:lumOff val="10000"/>
                  </a:schemeClr>
                </a:solidFill>
                <a:latin typeface="Calibri" panose="020F0502020204030204" charset="0"/>
                <a:cs typeface="Calibri" panose="020F0502020204030204" charset="0"/>
              </a:rPr>
              <a:t> </a:t>
            </a:r>
            <a:r>
              <a:rPr lang="en-US" altLang="en-US" sz="1800" dirty="0" err="1">
                <a:solidFill>
                  <a:schemeClr val="tx2">
                    <a:lumMod val="90000"/>
                    <a:lumOff val="10000"/>
                  </a:schemeClr>
                </a:solidFill>
                <a:latin typeface="Calibri" panose="020F0502020204030204" charset="0"/>
                <a:cs typeface="Calibri" panose="020F0502020204030204" charset="0"/>
              </a:rPr>
              <a:t>programme</a:t>
            </a:r>
            <a:r>
              <a:rPr lang="en-US" altLang="en-US" sz="1800" dirty="0">
                <a:solidFill>
                  <a:schemeClr val="tx2">
                    <a:lumMod val="90000"/>
                    <a:lumOff val="10000"/>
                  </a:schemeClr>
                </a:solidFill>
                <a:latin typeface="Calibri" panose="020F0502020204030204" charset="0"/>
                <a:cs typeface="Calibri" panose="020F0502020204030204" charset="0"/>
              </a:rPr>
              <a:t> aimed at enhancing agility, leveraging advanced technologies, and improving overall competitiveness. The disruptions experienced during the Covid-19 pandemic in 2020 highlighted the critical need for robust, integrated procurement systems capable of supporting resilient and efficient operations. This </a:t>
            </a:r>
            <a:r>
              <a:rPr lang="en-US" altLang="en-US" sz="1800" dirty="0" err="1">
                <a:solidFill>
                  <a:schemeClr val="tx2">
                    <a:lumMod val="90000"/>
                    <a:lumOff val="10000"/>
                  </a:schemeClr>
                </a:solidFill>
                <a:latin typeface="Calibri" panose="020F0502020204030204" charset="0"/>
                <a:cs typeface="Calibri" panose="020F0502020204030204" charset="0"/>
              </a:rPr>
              <a:t>modernisation</a:t>
            </a:r>
            <a:r>
              <a:rPr lang="en-US" altLang="en-US" sz="1800" dirty="0">
                <a:solidFill>
                  <a:schemeClr val="tx2">
                    <a:lumMod val="90000"/>
                    <a:lumOff val="10000"/>
                  </a:schemeClr>
                </a:solidFill>
                <a:latin typeface="Calibri" panose="020F0502020204030204" charset="0"/>
                <a:cs typeface="Calibri" panose="020F0502020204030204" charset="0"/>
              </a:rPr>
              <a:t> initiative forms a key part of SARS’s strategic objective to evolve into a smart, modern </a:t>
            </a:r>
            <a:r>
              <a:rPr lang="en-US" altLang="en-US" sz="1800" dirty="0" err="1">
                <a:solidFill>
                  <a:schemeClr val="tx2">
                    <a:lumMod val="90000"/>
                    <a:lumOff val="10000"/>
                  </a:schemeClr>
                </a:solidFill>
                <a:latin typeface="Calibri" panose="020F0502020204030204" charset="0"/>
                <a:cs typeface="Calibri" panose="020F0502020204030204" charset="0"/>
              </a:rPr>
              <a:t>organisation</a:t>
            </a:r>
            <a:r>
              <a:rPr lang="en-US" altLang="en-US" sz="1800" dirty="0">
                <a:solidFill>
                  <a:schemeClr val="tx2">
                    <a:lumMod val="90000"/>
                    <a:lumOff val="10000"/>
                  </a:schemeClr>
                </a:solidFill>
                <a:latin typeface="Calibri" panose="020F0502020204030204" charset="0"/>
                <a:cs typeface="Calibri" panose="020F0502020204030204" charset="0"/>
              </a:rPr>
              <a:t> that is </a:t>
            </a:r>
            <a:r>
              <a:rPr lang="en-US" altLang="en-US" sz="1800" dirty="0" err="1">
                <a:solidFill>
                  <a:schemeClr val="tx2">
                    <a:lumMod val="90000"/>
                    <a:lumOff val="10000"/>
                  </a:schemeClr>
                </a:solidFill>
                <a:latin typeface="Calibri" panose="020F0502020204030204" charset="0"/>
                <a:cs typeface="Calibri" panose="020F0502020204030204" charset="0"/>
              </a:rPr>
              <a:t>recognised</a:t>
            </a:r>
            <a:r>
              <a:rPr lang="en-US" altLang="en-US" sz="1800" dirty="0">
                <a:solidFill>
                  <a:schemeClr val="tx2">
                    <a:lumMod val="90000"/>
                    <a:lumOff val="10000"/>
                  </a:schemeClr>
                </a:solidFill>
                <a:latin typeface="Calibri" panose="020F0502020204030204" charset="0"/>
                <a:cs typeface="Calibri" panose="020F0502020204030204" charset="0"/>
              </a:rPr>
              <a:t> for its integrity, trust, and operational excellence.</a:t>
            </a:r>
          </a:p>
          <a:p>
            <a:pPr marL="0" indent="0" algn="just" defTabSz="685800" fontAlgn="base">
              <a:lnSpc>
                <a:spcPct val="150000"/>
              </a:lnSpc>
              <a:spcBef>
                <a:spcPct val="20000"/>
              </a:spcBef>
              <a:spcAft>
                <a:spcPct val="0"/>
              </a:spcAft>
              <a:buNone/>
            </a:pPr>
            <a:endParaRPr lang="en-US" altLang="en-US" sz="1800" dirty="0">
              <a:solidFill>
                <a:schemeClr val="tx2">
                  <a:lumMod val="90000"/>
                  <a:lumOff val="10000"/>
                </a:schemeClr>
              </a:solidFill>
              <a:latin typeface="Calibri" panose="020F0502020204030204" charset="0"/>
              <a:cs typeface="Calibri" panose="020F0502020204030204" charset="0"/>
            </a:endParaRPr>
          </a:p>
          <a:p>
            <a:pPr marL="257175" indent="-257175" algn="just" defTabSz="685800" fontAlgn="base">
              <a:lnSpc>
                <a:spcPct val="150000"/>
              </a:lnSpc>
              <a:spcBef>
                <a:spcPct val="20000"/>
              </a:spcBef>
              <a:spcAft>
                <a:spcPct val="0"/>
              </a:spcAft>
              <a:buFontTx/>
              <a:buChar char="•"/>
            </a:pPr>
            <a:r>
              <a:rPr lang="en-US" sz="1800" dirty="0">
                <a:solidFill>
                  <a:schemeClr val="tx2">
                    <a:lumMod val="90000"/>
                    <a:lumOff val="10000"/>
                  </a:schemeClr>
                </a:solidFill>
                <a:latin typeface="Calibri" panose="020F0502020204030204" charset="0"/>
                <a:cs typeface="Calibri" panose="020F0502020204030204" charset="0"/>
              </a:rPr>
              <a:t>Currently, the procurement environment is </a:t>
            </a:r>
            <a:r>
              <a:rPr lang="en-US" sz="1800" dirty="0" err="1">
                <a:solidFill>
                  <a:schemeClr val="tx2">
                    <a:lumMod val="90000"/>
                    <a:lumOff val="10000"/>
                  </a:schemeClr>
                </a:solidFill>
                <a:latin typeface="Calibri" panose="020F0502020204030204" charset="0"/>
                <a:cs typeface="Calibri" panose="020F0502020204030204" charset="0"/>
              </a:rPr>
              <a:t>characterised</a:t>
            </a:r>
            <a:r>
              <a:rPr lang="en-US" sz="1800" dirty="0">
                <a:solidFill>
                  <a:schemeClr val="tx2">
                    <a:lumMod val="90000"/>
                    <a:lumOff val="10000"/>
                  </a:schemeClr>
                </a:solidFill>
                <a:latin typeface="Calibri" panose="020F0502020204030204" charset="0"/>
                <a:cs typeface="Calibri" panose="020F0502020204030204" charset="0"/>
              </a:rPr>
              <a:t> by two main solutions: one dedicated to strategic sourcing and the other to tactical purchasing. These systems function independently and lack full integration, resulting in operational inefficiencies and fragmented reporting.</a:t>
            </a:r>
          </a:p>
          <a:p>
            <a:pPr marL="0" indent="0" algn="just" defTabSz="685800" fontAlgn="base">
              <a:lnSpc>
                <a:spcPct val="150000"/>
              </a:lnSpc>
              <a:spcBef>
                <a:spcPct val="20000"/>
              </a:spcBef>
              <a:spcAft>
                <a:spcPct val="0"/>
              </a:spcAft>
              <a:buNone/>
            </a:pPr>
            <a:endParaRPr lang="en-US" sz="1800" dirty="0">
              <a:solidFill>
                <a:schemeClr val="tx2">
                  <a:lumMod val="90000"/>
                  <a:lumOff val="10000"/>
                </a:schemeClr>
              </a:solidFill>
              <a:latin typeface="Calibri" panose="020F0502020204030204" charset="0"/>
              <a:cs typeface="Calibri" panose="020F0502020204030204" charset="0"/>
            </a:endParaRPr>
          </a:p>
          <a:p>
            <a:pPr marL="257175" indent="-257175" algn="just" defTabSz="685800" fontAlgn="base">
              <a:lnSpc>
                <a:spcPct val="150000"/>
              </a:lnSpc>
              <a:spcBef>
                <a:spcPct val="20000"/>
              </a:spcBef>
              <a:spcAft>
                <a:spcPct val="0"/>
              </a:spcAft>
              <a:buFontTx/>
              <a:buChar char="•"/>
            </a:pPr>
            <a:r>
              <a:rPr lang="en-US" sz="1800" dirty="0">
                <a:solidFill>
                  <a:schemeClr val="tx2">
                    <a:lumMod val="90000"/>
                    <a:lumOff val="10000"/>
                  </a:schemeClr>
                </a:solidFill>
                <a:latin typeface="Calibri" panose="020F0502020204030204" charset="0"/>
                <a:cs typeface="Calibri" panose="020F0502020204030204" charset="0"/>
              </a:rPr>
              <a:t>A unified platform is required to consolidate procurement processes, ensure compliance, enhance data integrity, and improve operational efficiency.</a:t>
            </a:r>
          </a:p>
          <a:p>
            <a:pPr marL="257175" indent="-257175" algn="just" defTabSz="685800" fontAlgn="base">
              <a:lnSpc>
                <a:spcPct val="150000"/>
              </a:lnSpc>
              <a:spcBef>
                <a:spcPct val="20000"/>
              </a:spcBef>
              <a:spcAft>
                <a:spcPct val="0"/>
              </a:spcAft>
              <a:buFontTx/>
              <a:buChar char="•"/>
            </a:pPr>
            <a:endParaRPr lang="en-US" sz="1800" dirty="0">
              <a:solidFill>
                <a:schemeClr val="tx2">
                  <a:lumMod val="90000"/>
                  <a:lumOff val="10000"/>
                </a:schemeClr>
              </a:solidFill>
              <a:latin typeface="Calibri" panose="020F0502020204030204" charset="0"/>
              <a:cs typeface="Calibri" panose="020F0502020204030204" charset="0"/>
            </a:endParaRPr>
          </a:p>
          <a:p>
            <a:pPr marL="257175" indent="-257175" algn="just" defTabSz="685800" fontAlgn="base">
              <a:lnSpc>
                <a:spcPct val="150000"/>
              </a:lnSpc>
              <a:spcBef>
                <a:spcPct val="20000"/>
              </a:spcBef>
              <a:spcAft>
                <a:spcPct val="0"/>
              </a:spcAft>
              <a:buFontTx/>
              <a:buChar char="•"/>
            </a:pPr>
            <a:endParaRPr lang="en-ZA" sz="1800" dirty="0">
              <a:solidFill>
                <a:schemeClr val="tx2">
                  <a:lumMod val="90000"/>
                  <a:lumOff val="10000"/>
                </a:schemeClr>
              </a:solidFill>
              <a:latin typeface="Calibri" panose="020F0502020204030204" charset="0"/>
              <a:cs typeface="Calibri" panose="020F050202020403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26123"/>
            <a:ext cx="11993880" cy="548640"/>
          </a:xfrm>
          <a:solidFill>
            <a:schemeClr val="accent2"/>
          </a:solidFill>
        </p:spPr>
        <p:txBody>
          <a:bodyPr>
            <a:normAutofit/>
          </a:bodyPr>
          <a:lstStyle/>
          <a:p>
            <a:pPr algn="ctr"/>
            <a:r>
              <a:rPr lang="en-ZA" altLang="en-US" dirty="0">
                <a:solidFill>
                  <a:schemeClr val="bg1"/>
                </a:solidFill>
              </a:rPr>
              <a:t>3. </a:t>
            </a:r>
            <a:r>
              <a:rPr lang="en-US" dirty="0">
                <a:solidFill>
                  <a:schemeClr val="bg1"/>
                </a:solidFill>
              </a:rPr>
              <a:t>BACKGROUND AND REQUIREMENT</a:t>
            </a:r>
          </a:p>
        </p:txBody>
      </p:sp>
      <p:sp>
        <p:nvSpPr>
          <p:cNvPr id="3" name="Content Placeholder 2"/>
          <p:cNvSpPr>
            <a:spLocks noGrp="1"/>
          </p:cNvSpPr>
          <p:nvPr>
            <p:ph sz="half" idx="1"/>
          </p:nvPr>
        </p:nvSpPr>
        <p:spPr>
          <a:xfrm>
            <a:off x="291356" y="915228"/>
            <a:ext cx="11801583" cy="5027543"/>
          </a:xfrm>
        </p:spPr>
        <p:txBody>
          <a:bodyPr>
            <a:normAutofit/>
          </a:bodyPr>
          <a:lstStyle/>
          <a:p>
            <a:pPr marL="257175" indent="-257175" algn="just" defTabSz="685800" fontAlgn="base">
              <a:lnSpc>
                <a:spcPct val="150000"/>
              </a:lnSpc>
              <a:spcBef>
                <a:spcPct val="20000"/>
              </a:spcBef>
              <a:spcAft>
                <a:spcPct val="0"/>
              </a:spcAft>
              <a:buFontTx/>
              <a:buChar char="•"/>
            </a:pPr>
            <a:r>
              <a:rPr lang="en-US" sz="1700" dirty="0">
                <a:solidFill>
                  <a:schemeClr val="tx2">
                    <a:lumMod val="90000"/>
                    <a:lumOff val="10000"/>
                  </a:schemeClr>
                </a:solidFill>
                <a:latin typeface="Calibri" panose="020F0502020204030204" charset="0"/>
                <a:cs typeface="Calibri" panose="020F0502020204030204" charset="0"/>
              </a:rPr>
              <a:t>The implementation of a unified platform is essential to enhance procurement processes, maintain  regulatory compliance, uphold data integrity, and improve operational efficiency. </a:t>
            </a:r>
          </a:p>
          <a:p>
            <a:pPr marL="257175" indent="-257175" algn="just" defTabSz="685800" fontAlgn="base">
              <a:lnSpc>
                <a:spcPct val="150000"/>
              </a:lnSpc>
              <a:spcBef>
                <a:spcPct val="20000"/>
              </a:spcBef>
              <a:spcAft>
                <a:spcPct val="0"/>
              </a:spcAft>
              <a:buFontTx/>
              <a:buChar char="•"/>
            </a:pPr>
            <a:endParaRPr lang="en-US" sz="1700" dirty="0">
              <a:solidFill>
                <a:schemeClr val="tx2">
                  <a:lumMod val="90000"/>
                  <a:lumOff val="10000"/>
                </a:schemeClr>
              </a:solidFill>
              <a:latin typeface="Calibri" panose="020F0502020204030204" charset="0"/>
              <a:cs typeface="Calibri" panose="020F0502020204030204" charset="0"/>
            </a:endParaRPr>
          </a:p>
          <a:p>
            <a:pPr marL="257175" indent="-257175" algn="just" defTabSz="685800" fontAlgn="base">
              <a:lnSpc>
                <a:spcPct val="150000"/>
              </a:lnSpc>
              <a:spcBef>
                <a:spcPct val="20000"/>
              </a:spcBef>
              <a:spcAft>
                <a:spcPct val="0"/>
              </a:spcAft>
              <a:buFontTx/>
              <a:buChar char="•"/>
            </a:pPr>
            <a:r>
              <a:rPr lang="en-US" sz="1700" dirty="0">
                <a:solidFill>
                  <a:schemeClr val="tx2">
                    <a:lumMod val="90000"/>
                    <a:lumOff val="10000"/>
                  </a:schemeClr>
                </a:solidFill>
                <a:latin typeface="Calibri" panose="020F0502020204030204" charset="0"/>
                <a:cs typeface="Calibri" panose="020F0502020204030204" charset="0"/>
              </a:rPr>
              <a:t>SARS seeks a modern, scalable procurement solution via an RFP process. The solution must integrate with the current ERP and specifically the Financial, HR, Real Estate, Inventory and Asset Management modules of such as well as any other enterprise systems and external stakeholders, support both cloud </a:t>
            </a:r>
            <a:r>
              <a:rPr lang="en-US" sz="1700">
                <a:solidFill>
                  <a:schemeClr val="tx2">
                    <a:lumMod val="90000"/>
                    <a:lumOff val="10000"/>
                  </a:schemeClr>
                </a:solidFill>
                <a:latin typeface="Calibri" panose="020F0502020204030204" charset="0"/>
                <a:cs typeface="Calibri" panose="020F0502020204030204" charset="0"/>
              </a:rPr>
              <a:t>and on-premise </a:t>
            </a:r>
            <a:r>
              <a:rPr lang="en-US" sz="1700" dirty="0">
                <a:solidFill>
                  <a:schemeClr val="tx2">
                    <a:lumMod val="90000"/>
                    <a:lumOff val="10000"/>
                  </a:schemeClr>
                </a:solidFill>
                <a:latin typeface="Calibri" panose="020F0502020204030204" charset="0"/>
                <a:cs typeface="Calibri" panose="020F0502020204030204" charset="0"/>
              </a:rPr>
              <a:t>deployment, and provide embedded dashboards, AI-driven insights, supplier collaboration, and source to pay lifecycle capabilities</a:t>
            </a:r>
            <a:endParaRPr lang="en-ZA" sz="1700" dirty="0">
              <a:solidFill>
                <a:schemeClr val="tx2">
                  <a:lumMod val="90000"/>
                  <a:lumOff val="10000"/>
                </a:schemeClr>
              </a:solidFill>
              <a:latin typeface="Calibri" panose="020F0502020204030204" charset="0"/>
              <a:cs typeface="Calibri" panose="020F0502020204030204" charset="0"/>
            </a:endParaRPr>
          </a:p>
        </p:txBody>
      </p:sp>
      <p:sp>
        <p:nvSpPr>
          <p:cNvPr id="4" name="Flowchart: Connector 3"/>
          <p:cNvSpPr/>
          <p:nvPr/>
        </p:nvSpPr>
        <p:spPr>
          <a:xfrm>
            <a:off x="1845149" y="4620596"/>
            <a:ext cx="3114524" cy="114544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latin typeface="Calibri" panose="020F0502020204030204" charset="0"/>
                <a:cs typeface="Calibri" panose="020F0502020204030204" charset="0"/>
              </a:rPr>
              <a:t>Presentation  of BRS by : Technical Specialist</a:t>
            </a:r>
            <a:r>
              <a:rPr lang="en-ZA" b="1"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111760"/>
            <a:ext cx="11993880" cy="548640"/>
          </a:xfrm>
          <a:solidFill>
            <a:schemeClr val="accent2"/>
          </a:solidFill>
        </p:spPr>
        <p:txBody>
          <a:bodyPr/>
          <a:lstStyle/>
          <a:p>
            <a:pPr algn="ctr"/>
            <a:r>
              <a:rPr lang="en-US" dirty="0">
                <a:solidFill>
                  <a:schemeClr val="bg1"/>
                </a:solidFill>
              </a:rPr>
              <a:t>TABLE OF CONTENTS</a:t>
            </a:r>
          </a:p>
        </p:txBody>
      </p:sp>
      <p:sp>
        <p:nvSpPr>
          <p:cNvPr id="3" name="Content Placeholder 2"/>
          <p:cNvSpPr>
            <a:spLocks noGrp="1"/>
          </p:cNvSpPr>
          <p:nvPr>
            <p:ph sz="half" idx="1"/>
          </p:nvPr>
        </p:nvSpPr>
        <p:spPr>
          <a:xfrm>
            <a:off x="746760" y="1093694"/>
            <a:ext cx="10633364" cy="5103906"/>
          </a:xfrm>
        </p:spPr>
        <p:txBody>
          <a:bodyPr>
            <a:noAutofit/>
          </a:bodyPr>
          <a:lstStyle/>
          <a:p>
            <a:pPr>
              <a:lnSpc>
                <a:spcPct val="100000"/>
              </a:lnSpc>
              <a:spcBef>
                <a:spcPct val="75000"/>
              </a:spcBef>
              <a:spcAft>
                <a:spcPct val="10000"/>
              </a:spcAft>
              <a:buClr>
                <a:schemeClr val="accent1"/>
              </a:buClr>
            </a:pPr>
            <a:r>
              <a:rPr lang="en-US" sz="1800" b="1" dirty="0">
                <a:solidFill>
                  <a:srgbClr val="002060"/>
                </a:solidFill>
                <a:latin typeface="Calibri" panose="020F0502020204030204" charset="0"/>
                <a:cs typeface="Calibri" panose="020F0502020204030204" charset="0"/>
              </a:rPr>
              <a:t>1. Welcome and Introduction</a:t>
            </a:r>
          </a:p>
          <a:p>
            <a:pPr>
              <a:lnSpc>
                <a:spcPct val="100000"/>
              </a:lnSpc>
              <a:spcBef>
                <a:spcPct val="75000"/>
              </a:spcBef>
              <a:spcAft>
                <a:spcPct val="10000"/>
              </a:spcAft>
              <a:buClr>
                <a:schemeClr val="accent1"/>
              </a:buClr>
            </a:pPr>
            <a:r>
              <a:rPr lang="en-US" sz="1800" b="1" dirty="0">
                <a:solidFill>
                  <a:srgbClr val="002060"/>
                </a:solidFill>
                <a:latin typeface="Calibri" panose="020F0502020204030204" charset="0"/>
                <a:cs typeface="Calibri" panose="020F0502020204030204" charset="0"/>
              </a:rPr>
              <a:t>2. Purpose, Procedures and Governance requirements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3. Background and Business Requirement</a:t>
            </a:r>
          </a:p>
          <a:p>
            <a:pPr>
              <a:lnSpc>
                <a:spcPct val="100000"/>
              </a:lnSpc>
              <a:spcBef>
                <a:spcPct val="75000"/>
              </a:spcBef>
              <a:spcAft>
                <a:spcPct val="10000"/>
              </a:spcAft>
              <a:buClr>
                <a:schemeClr val="accent1"/>
              </a:buClr>
            </a:pPr>
            <a:r>
              <a:rPr lang="en-ZA" sz="1800" b="1" dirty="0">
                <a:solidFill>
                  <a:srgbClr val="FF0000"/>
                </a:solidFill>
                <a:latin typeface="Calibri" panose="020F0502020204030204" charset="0"/>
                <a:cs typeface="Calibri" panose="020F0502020204030204" charset="0"/>
              </a:rPr>
              <a:t>4. RFP Timelines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5. Bid Evaluation Process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6. Financial Analysis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7. Service Agreement</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8. RFP submission and contact details</a:t>
            </a:r>
          </a:p>
          <a:p>
            <a:pPr>
              <a:lnSpc>
                <a:spcPct val="100000"/>
              </a:lnSpc>
              <a:spcBef>
                <a:spcPct val="75000"/>
              </a:spcBef>
              <a:spcAft>
                <a:spcPct val="10000"/>
              </a:spcAft>
              <a:buClr>
                <a:schemeClr val="accent1"/>
              </a:buClr>
            </a:pPr>
            <a:r>
              <a:rPr lang="en-ZA" sz="1800" b="1" dirty="0">
                <a:solidFill>
                  <a:srgbClr val="002060"/>
                </a:solidFill>
                <a:latin typeface="Calibri" panose="020F0502020204030204" charset="0"/>
                <a:cs typeface="Calibri" panose="020F0502020204030204" charset="0"/>
              </a:rPr>
              <a:t>9. Q&amp;A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349.8938582677165,&quot;left&quot;:25.637874015748032,&quot;top&quot;:93.08330708661417,&quot;width&quot;:391.118031496063}"/>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49.8938582677165,&quot;left&quot;:25.637874015748032,&quot;top&quot;:93.08330708661417,&quot;width&quot;:391.118031496063}"/>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49.8938582677165,&quot;left&quot;:25.637874015748032,&quot;top&quot;:93.08330708661417,&quot;width&quot;:391.118031496063}"/>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49.8938582677165,&quot;left&quot;:25.637874015748032,&quot;top&quot;:93.08330708661417,&quot;width&quot;:391.118031496063}"/>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49.8938582677165,&quot;left&quot;:25.637874015748032,&quot;top&quot;:93.08330708661417,&quot;width&quot;:391.118031496063}"/>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49.8938582677165,&quot;left&quot;:25.637874015748032,&quot;top&quot;:93.08330708661417,&quot;width&quot;:391.118031496063}"/>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49.8938582677165,&quot;left&quot;:25.637874015748032,&quot;top&quot;:93.08330708661417,&quot;width&quot;:391.118031496063}"/>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49.8938582677165,&quot;left&quot;:25.637874015748032,&quot;top&quot;:93.08330708661417,&quot;width&quot;:391.118031496063}"/>
</p:tagLst>
</file>

<file path=ppt/theme/theme1.xml><?xml version="1.0" encoding="utf-8"?>
<a:theme xmlns:a="http://schemas.openxmlformats.org/drawingml/2006/main" name="Office Theme">
  <a:themeElements>
    <a:clrScheme name="Embed SARS colours">
      <a:dk1>
        <a:srgbClr val="000000"/>
      </a:dk1>
      <a:lt1>
        <a:srgbClr val="FFFFFF"/>
      </a:lt1>
      <a:dk2>
        <a:srgbClr val="0E2841"/>
      </a:dk2>
      <a:lt2>
        <a:srgbClr val="E8E8E8"/>
      </a:lt2>
      <a:accent1>
        <a:srgbClr val="005087"/>
      </a:accent1>
      <a:accent2>
        <a:srgbClr val="004471"/>
      </a:accent2>
      <a:accent3>
        <a:srgbClr val="B0B1AF"/>
      </a:accent3>
      <a:accent4>
        <a:srgbClr val="0F9ED5"/>
      </a:accent4>
      <a:accent5>
        <a:srgbClr val="7CC0D7"/>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232d10-43c2-4015-a68e-e3dd7579c29f">
      <Terms xmlns="http://schemas.microsoft.com/office/infopath/2007/PartnerControls"/>
    </lcf76f155ced4ddcb4097134ff3c332f>
    <TaxCatchAll xmlns="63e21234-1ca1-44fb-8eb8-43d1b81ae67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D23F29F5A12C4290A24A8A791540E1" ma:contentTypeVersion="16" ma:contentTypeDescription="Create a new document." ma:contentTypeScope="" ma:versionID="6dd70c8b0d6010bd2b35a77c48a8989c">
  <xsd:schema xmlns:xsd="http://www.w3.org/2001/XMLSchema" xmlns:xs="http://www.w3.org/2001/XMLSchema" xmlns:p="http://schemas.microsoft.com/office/2006/metadata/properties" xmlns:ns2="a0232d10-43c2-4015-a68e-e3dd7579c29f" xmlns:ns3="63e21234-1ca1-44fb-8eb8-43d1b81ae67d" targetNamespace="http://schemas.microsoft.com/office/2006/metadata/properties" ma:root="true" ma:fieldsID="5afddb801281449dc604fa55fa6e1e4b" ns2:_="" ns3:_="">
    <xsd:import namespace="a0232d10-43c2-4015-a68e-e3dd7579c29f"/>
    <xsd:import namespace="63e21234-1ca1-44fb-8eb8-43d1b81ae67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232d10-43c2-4015-a68e-e3dd7579c2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e21234-1ca1-44fb-8eb8-43d1b81ae67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14a029a-f469-41ac-bbe5-238ae669a57c}" ma:internalName="TaxCatchAll" ma:showField="CatchAllData" ma:web="63e21234-1ca1-44fb-8eb8-43d1b81ae6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65B73B-A1DA-474D-8C29-BE211F7B96ED}">
  <ds:schemaRefs/>
</ds:datastoreItem>
</file>

<file path=customXml/itemProps2.xml><?xml version="1.0" encoding="utf-8"?>
<ds:datastoreItem xmlns:ds="http://schemas.openxmlformats.org/officeDocument/2006/customXml" ds:itemID="{C63F0DB9-8B79-4C2E-9F5E-69477155B81E}">
  <ds:schemaRef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http://purl.org/dc/dcmitype/"/>
    <ds:schemaRef ds:uri="a0232d10-43c2-4015-a68e-e3dd7579c29f"/>
    <ds:schemaRef ds:uri="http://purl.org/dc/terms/"/>
    <ds:schemaRef ds:uri="63e21234-1ca1-44fb-8eb8-43d1b81ae67d"/>
  </ds:schemaRefs>
</ds:datastoreItem>
</file>

<file path=customXml/itemProps3.xml><?xml version="1.0" encoding="utf-8"?>
<ds:datastoreItem xmlns:ds="http://schemas.openxmlformats.org/officeDocument/2006/customXml" ds:itemID="{93C0AEC0-6ED8-4337-910D-A9DA1A56E4F2}">
  <ds:schemaRefs/>
</ds:datastoreItem>
</file>

<file path=docProps/app.xml><?xml version="1.0" encoding="utf-8"?>
<Properties xmlns="http://schemas.openxmlformats.org/officeDocument/2006/extended-properties" xmlns:vt="http://schemas.openxmlformats.org/officeDocument/2006/docPropsVTypes">
  <TotalTime>7</TotalTime>
  <Words>2651</Words>
  <Application>Microsoft Office PowerPoint</Application>
  <PresentationFormat>Widescreen</PresentationFormat>
  <Paragraphs>364</Paragraphs>
  <Slides>32</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5" baseType="lpstr">
      <vt:lpstr>Aptos</vt:lpstr>
      <vt:lpstr>Arial</vt:lpstr>
      <vt:lpstr>Arial Narrow</vt:lpstr>
      <vt:lpstr>Calibri</vt:lpstr>
      <vt:lpstr>Century Gothic</vt:lpstr>
      <vt:lpstr>Lato</vt:lpstr>
      <vt:lpstr>Symbol</vt:lpstr>
      <vt:lpstr>Times New Roman</vt:lpstr>
      <vt:lpstr>Wingdings</vt:lpstr>
      <vt:lpstr>Office Theme</vt:lpstr>
      <vt:lpstr>Acrobat Document</vt:lpstr>
      <vt:lpstr>Worksheet</vt:lpstr>
      <vt:lpstr>Document</vt:lpstr>
      <vt:lpstr>                              NON-COMPULSORY BRIEFING SESSION    RFP 33/2025   THE APPOINTMENT OF A SERVICE PROVIDER FOR THE PROVISION OF INTEGRATED STRATEGIC SOURCING AND EPROCUREMENT SOLUTION SYSTEM FOR A PERIOD OF FIVE (5) YEARS   </vt:lpstr>
      <vt:lpstr>TABLE OF CONTENTS</vt:lpstr>
      <vt:lpstr>TABLE OF CONTENTS</vt:lpstr>
      <vt:lpstr>2. PURPOSE</vt:lpstr>
      <vt:lpstr>2. PROCEDURES DURING BRIEFING SESSION</vt:lpstr>
      <vt:lpstr>TABLE OF CONTENTS</vt:lpstr>
      <vt:lpstr>3. BACKGROUND AND REQUIREMENT</vt:lpstr>
      <vt:lpstr>3. BACKGROUND AND REQUIREMENT</vt:lpstr>
      <vt:lpstr>TABLE OF CONTENTS</vt:lpstr>
      <vt:lpstr>RFP TIMELINES</vt:lpstr>
      <vt:lpstr>TABLE OF CONTENTS</vt:lpstr>
      <vt:lpstr>4. BID EVALUATION PROCESS</vt:lpstr>
      <vt:lpstr>5. BID EVALUATION PROCESS, continued…</vt:lpstr>
      <vt:lpstr>5. BID EVALUATION PROCESS -  GATE 2: PRICING</vt:lpstr>
      <vt:lpstr>5. BID EVALUATION PROCESS -  GATE 2: SPECIFIC GOALS</vt:lpstr>
      <vt:lpstr>6. SPECIFIC GOALS</vt:lpstr>
      <vt:lpstr>REQUIREMENTS FOR SPECIFIC GOALS</vt:lpstr>
      <vt:lpstr>SPECIFIC GOALS POINTS ALLOCATION AND EVIDENCE</vt:lpstr>
      <vt:lpstr>VALID B-BBEE SWORN AFFIDAVITS</vt:lpstr>
      <vt:lpstr>TABLE OF CONTENTS</vt:lpstr>
      <vt:lpstr>FINANCIAL ANALYSIS EVALUATION</vt:lpstr>
      <vt:lpstr>FINANCIAL ANALYSIS EVALUATION</vt:lpstr>
      <vt:lpstr>TABLE OF CONTENTS</vt:lpstr>
      <vt:lpstr>7. SERVICE AGREEMENTS</vt:lpstr>
      <vt:lpstr>TABLE OF CONTENTS</vt:lpstr>
      <vt:lpstr>8. RFP SUBMISSION AND CONTACT DETAILS</vt:lpstr>
      <vt:lpstr>FILE 1: ORIGINAL</vt:lpstr>
      <vt:lpstr>FILE 2: ORIGINAL</vt:lpstr>
      <vt:lpstr>RFP SUBMISSION AND CONTACT DETAILS</vt:lpstr>
      <vt:lpstr>TABLE OF CONTENTS</vt:lpstr>
      <vt:lpstr>QUESTIONS &amp; 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Nonhlanhla Joy Motaung</dc:creator>
  <cp:lastModifiedBy>Robin Ndabezitha</cp:lastModifiedBy>
  <cp:revision>497</cp:revision>
  <dcterms:created xsi:type="dcterms:W3CDTF">2025-12-05T09:32:00Z</dcterms:created>
  <dcterms:modified xsi:type="dcterms:W3CDTF">2026-03-25T10:34:07Z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0x010100E2D23F29F5A12C4290A24A8A791540E1</vt:lpwstr>
  </property>
  <property fmtid="{D5CDD505-2E9C-101B-9397-08002B2CF9AE}" pid="3" name="MediaServiceImageTags">
    <vt:lpwstr/>
  </property>
  <property fmtid="{D5CDD505-2E9C-101B-9397-08002B2CF9AE}" pid="4" name="ICV">
    <vt:lpwstr>E43F7962E40F4B89AB2CF18D66D8F86A_13</vt:lpwstr>
  </property>
  <property fmtid="{D5CDD505-2E9C-101B-9397-08002B2CF9AE}" pid="5" name="KSOProductBuildVer">
    <vt:lpwstr>1033-12.2.0.23196</vt:lpwstr>
  </property>
</Properties>
</file>