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74" r:id="rId2"/>
    <p:sldId id="273" r:id="rId3"/>
    <p:sldId id="275" r:id="rId4"/>
    <p:sldId id="276" r:id="rId5"/>
    <p:sldId id="277" r:id="rId6"/>
  </p:sldIdLst>
  <p:sldSz cx="6858000" cy="9906000" type="A4"/>
  <p:notesSz cx="6805613" cy="9939338"/>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05395"/>
    <a:srgbClr val="00345E"/>
    <a:srgbClr val="B9CDE5"/>
    <a:srgbClr val="BCC2CC"/>
    <a:srgbClr val="E9EDF4"/>
    <a:srgbClr val="E8EEF8"/>
    <a:srgbClr val="EDF2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8" autoAdjust="0"/>
    <p:restoredTop sz="88921" autoAdjust="0"/>
  </p:normalViewPr>
  <p:slideViewPr>
    <p:cSldViewPr snapToObjects="1">
      <p:cViewPr varScale="1">
        <p:scale>
          <a:sx n="53" d="100"/>
          <a:sy n="53" d="100"/>
        </p:scale>
        <p:origin x="437" y="82"/>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8397" cy="496409"/>
          </a:xfrm>
          <a:prstGeom prst="rect">
            <a:avLst/>
          </a:prstGeom>
          <a:noFill/>
          <a:ln w="9525">
            <a:noFill/>
            <a:miter lim="800000"/>
            <a:headEnd/>
            <a:tailEnd/>
          </a:ln>
        </p:spPr>
        <p:txBody>
          <a:bodyPr vert="horz" wrap="square" lIns="91677" tIns="45839" rIns="91677" bIns="45839" numCol="1" anchor="t" anchorCtr="0" compatLnSpc="1">
            <a:prstTxWarp prst="textNoShape">
              <a:avLst/>
            </a:prstTxWarp>
          </a:bodyPr>
          <a:lstStyle>
            <a:lvl1pPr defTabSz="457641">
              <a:defRPr sz="1200">
                <a:latin typeface="Arial" charset="0"/>
              </a:defRPr>
            </a:lvl1pPr>
          </a:lstStyle>
          <a:p>
            <a:pPr>
              <a:defRPr/>
            </a:pPr>
            <a:endParaRPr lang="en-ZA" dirty="0"/>
          </a:p>
        </p:txBody>
      </p:sp>
      <p:sp>
        <p:nvSpPr>
          <p:cNvPr id="3" name="Date Placeholder 2"/>
          <p:cNvSpPr>
            <a:spLocks noGrp="1"/>
          </p:cNvSpPr>
          <p:nvPr>
            <p:ph type="dt" sz="quarter" idx="1"/>
          </p:nvPr>
        </p:nvSpPr>
        <p:spPr bwMode="auto">
          <a:xfrm>
            <a:off x="3855596" y="0"/>
            <a:ext cx="2948397" cy="496409"/>
          </a:xfrm>
          <a:prstGeom prst="rect">
            <a:avLst/>
          </a:prstGeom>
          <a:noFill/>
          <a:ln w="9525">
            <a:noFill/>
            <a:miter lim="800000"/>
            <a:headEnd/>
            <a:tailEnd/>
          </a:ln>
        </p:spPr>
        <p:txBody>
          <a:bodyPr vert="horz" wrap="square" lIns="91677" tIns="45839" rIns="91677" bIns="45839" numCol="1" anchor="t" anchorCtr="0" compatLnSpc="1">
            <a:prstTxWarp prst="textNoShape">
              <a:avLst/>
            </a:prstTxWarp>
          </a:bodyPr>
          <a:lstStyle>
            <a:lvl1pPr algn="r" defTabSz="457641">
              <a:defRPr sz="1200">
                <a:latin typeface="Arial" charset="0"/>
              </a:defRPr>
            </a:lvl1pPr>
          </a:lstStyle>
          <a:p>
            <a:pPr>
              <a:defRPr/>
            </a:pPr>
            <a:fld id="{BCD51722-60F6-4ABF-AAFA-E569D6CF1E48}" type="datetimeFigureOut">
              <a:rPr lang="en-US"/>
              <a:pPr>
                <a:defRPr/>
              </a:pPr>
              <a:t>6/7/2023</a:t>
            </a:fld>
            <a:endParaRPr lang="en-ZA" dirty="0"/>
          </a:p>
        </p:txBody>
      </p:sp>
      <p:sp>
        <p:nvSpPr>
          <p:cNvPr id="4" name="Footer Placeholder 3"/>
          <p:cNvSpPr>
            <a:spLocks noGrp="1"/>
          </p:cNvSpPr>
          <p:nvPr>
            <p:ph type="ftr" sz="quarter" idx="2"/>
          </p:nvPr>
        </p:nvSpPr>
        <p:spPr bwMode="auto">
          <a:xfrm>
            <a:off x="0" y="9441333"/>
            <a:ext cx="2948397" cy="496408"/>
          </a:xfrm>
          <a:prstGeom prst="rect">
            <a:avLst/>
          </a:prstGeom>
          <a:noFill/>
          <a:ln w="9525">
            <a:noFill/>
            <a:miter lim="800000"/>
            <a:headEnd/>
            <a:tailEnd/>
          </a:ln>
        </p:spPr>
        <p:txBody>
          <a:bodyPr vert="horz" wrap="square" lIns="91677" tIns="45839" rIns="91677" bIns="45839" numCol="1" anchor="b" anchorCtr="0" compatLnSpc="1">
            <a:prstTxWarp prst="textNoShape">
              <a:avLst/>
            </a:prstTxWarp>
          </a:bodyPr>
          <a:lstStyle>
            <a:lvl1pPr defTabSz="457641">
              <a:defRPr sz="1200">
                <a:latin typeface="Arial" charset="0"/>
              </a:defRPr>
            </a:lvl1pPr>
          </a:lstStyle>
          <a:p>
            <a:pPr>
              <a:defRPr/>
            </a:pPr>
            <a:endParaRPr lang="en-ZA" dirty="0"/>
          </a:p>
        </p:txBody>
      </p:sp>
      <p:sp>
        <p:nvSpPr>
          <p:cNvPr id="5" name="Slide Number Placeholder 4"/>
          <p:cNvSpPr>
            <a:spLocks noGrp="1"/>
          </p:cNvSpPr>
          <p:nvPr>
            <p:ph type="sldNum" sz="quarter" idx="3"/>
          </p:nvPr>
        </p:nvSpPr>
        <p:spPr bwMode="auto">
          <a:xfrm>
            <a:off x="3855596" y="9441333"/>
            <a:ext cx="2948397" cy="496408"/>
          </a:xfrm>
          <a:prstGeom prst="rect">
            <a:avLst/>
          </a:prstGeom>
          <a:noFill/>
          <a:ln w="9525">
            <a:noFill/>
            <a:miter lim="800000"/>
            <a:headEnd/>
            <a:tailEnd/>
          </a:ln>
        </p:spPr>
        <p:txBody>
          <a:bodyPr vert="horz" wrap="square" lIns="91677" tIns="45839" rIns="91677" bIns="45839" numCol="1" anchor="b" anchorCtr="0" compatLnSpc="1">
            <a:prstTxWarp prst="textNoShape">
              <a:avLst/>
            </a:prstTxWarp>
          </a:bodyPr>
          <a:lstStyle>
            <a:lvl1pPr algn="r" defTabSz="457641">
              <a:defRPr sz="1200">
                <a:latin typeface="Arial" charset="0"/>
              </a:defRPr>
            </a:lvl1pPr>
          </a:lstStyle>
          <a:p>
            <a:pPr>
              <a:defRPr/>
            </a:pPr>
            <a:fld id="{9101665A-42EC-4B81-812E-9926F88D8281}" type="slidenum">
              <a:rPr lang="en-ZA"/>
              <a:pPr>
                <a:defRPr/>
              </a:pPr>
              <a:t>‹#›</a:t>
            </a:fld>
            <a:endParaRPr lang="en-ZA" dirty="0"/>
          </a:p>
        </p:txBody>
      </p:sp>
    </p:spTree>
    <p:extLst>
      <p:ext uri="{BB962C8B-B14F-4D97-AF65-F5344CB8AC3E}">
        <p14:creationId xmlns:p14="http://schemas.microsoft.com/office/powerpoint/2010/main" val="16924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8397" cy="496409"/>
          </a:xfrm>
          <a:prstGeom prst="rect">
            <a:avLst/>
          </a:prstGeom>
        </p:spPr>
        <p:txBody>
          <a:bodyPr vert="horz" lIns="92492" tIns="46246" rIns="92492" bIns="46246" rtlCol="0"/>
          <a:lstStyle>
            <a:lvl1pPr algn="l">
              <a:defRPr sz="1200">
                <a:latin typeface="Arial" charset="0"/>
              </a:defRPr>
            </a:lvl1pPr>
          </a:lstStyle>
          <a:p>
            <a:pPr>
              <a:defRPr/>
            </a:pPr>
            <a:endParaRPr lang="en-ZA" dirty="0"/>
          </a:p>
        </p:txBody>
      </p:sp>
      <p:sp>
        <p:nvSpPr>
          <p:cNvPr id="3" name="Date Placeholder 2"/>
          <p:cNvSpPr>
            <a:spLocks noGrp="1"/>
          </p:cNvSpPr>
          <p:nvPr>
            <p:ph type="dt" idx="1"/>
          </p:nvPr>
        </p:nvSpPr>
        <p:spPr>
          <a:xfrm>
            <a:off x="3855596" y="0"/>
            <a:ext cx="2948397" cy="496409"/>
          </a:xfrm>
          <a:prstGeom prst="rect">
            <a:avLst/>
          </a:prstGeom>
        </p:spPr>
        <p:txBody>
          <a:bodyPr vert="horz" lIns="92492" tIns="46246" rIns="92492" bIns="46246" rtlCol="0"/>
          <a:lstStyle>
            <a:lvl1pPr algn="r">
              <a:defRPr sz="1200">
                <a:latin typeface="Arial" charset="0"/>
              </a:defRPr>
            </a:lvl1pPr>
          </a:lstStyle>
          <a:p>
            <a:pPr>
              <a:defRPr/>
            </a:pPr>
            <a:fld id="{36F57351-A00E-415B-AEC4-2894AB4A5591}" type="datetimeFigureOut">
              <a:rPr lang="en-US"/>
              <a:pPr>
                <a:defRPr/>
              </a:pPr>
              <a:t>6/7/2023</a:t>
            </a:fld>
            <a:endParaRPr lang="en-ZA" dirty="0"/>
          </a:p>
        </p:txBody>
      </p:sp>
      <p:sp>
        <p:nvSpPr>
          <p:cNvPr id="4" name="Slide Image Placeholder 3"/>
          <p:cNvSpPr>
            <a:spLocks noGrp="1" noRot="1" noChangeAspect="1"/>
          </p:cNvSpPr>
          <p:nvPr>
            <p:ph type="sldImg" idx="2"/>
          </p:nvPr>
        </p:nvSpPr>
        <p:spPr>
          <a:xfrm>
            <a:off x="2112963" y="746125"/>
            <a:ext cx="2579687" cy="3725863"/>
          </a:xfrm>
          <a:prstGeom prst="rect">
            <a:avLst/>
          </a:prstGeom>
          <a:noFill/>
          <a:ln w="12700">
            <a:solidFill>
              <a:prstClr val="black"/>
            </a:solidFill>
          </a:ln>
        </p:spPr>
        <p:txBody>
          <a:bodyPr vert="horz" lIns="92492" tIns="46246" rIns="92492" bIns="46246" rtlCol="0" anchor="ctr"/>
          <a:lstStyle/>
          <a:p>
            <a:pPr lvl="0"/>
            <a:endParaRPr lang="en-ZA" noProof="0" dirty="0"/>
          </a:p>
        </p:txBody>
      </p:sp>
      <p:sp>
        <p:nvSpPr>
          <p:cNvPr id="5" name="Notes Placeholder 4"/>
          <p:cNvSpPr>
            <a:spLocks noGrp="1"/>
          </p:cNvSpPr>
          <p:nvPr>
            <p:ph type="body" sz="quarter" idx="3"/>
          </p:nvPr>
        </p:nvSpPr>
        <p:spPr>
          <a:xfrm>
            <a:off x="680399" y="4721465"/>
            <a:ext cx="5444815" cy="4472462"/>
          </a:xfrm>
          <a:prstGeom prst="rect">
            <a:avLst/>
          </a:prstGeom>
        </p:spPr>
        <p:txBody>
          <a:bodyPr vert="horz" lIns="92492" tIns="46246" rIns="92492" bIns="4624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ZA" noProof="0"/>
          </a:p>
        </p:txBody>
      </p:sp>
      <p:sp>
        <p:nvSpPr>
          <p:cNvPr id="6" name="Footer Placeholder 5"/>
          <p:cNvSpPr>
            <a:spLocks noGrp="1"/>
          </p:cNvSpPr>
          <p:nvPr>
            <p:ph type="ftr" sz="quarter" idx="4"/>
          </p:nvPr>
        </p:nvSpPr>
        <p:spPr>
          <a:xfrm>
            <a:off x="0" y="9441333"/>
            <a:ext cx="2948397" cy="496408"/>
          </a:xfrm>
          <a:prstGeom prst="rect">
            <a:avLst/>
          </a:prstGeom>
        </p:spPr>
        <p:txBody>
          <a:bodyPr vert="horz" lIns="92492" tIns="46246" rIns="92492" bIns="46246" rtlCol="0" anchor="b"/>
          <a:lstStyle>
            <a:lvl1pPr algn="l">
              <a:defRPr sz="1200">
                <a:latin typeface="Arial" charset="0"/>
              </a:defRPr>
            </a:lvl1pPr>
          </a:lstStyle>
          <a:p>
            <a:pPr>
              <a:defRPr/>
            </a:pPr>
            <a:endParaRPr lang="en-ZA" dirty="0"/>
          </a:p>
        </p:txBody>
      </p:sp>
      <p:sp>
        <p:nvSpPr>
          <p:cNvPr id="7" name="Slide Number Placeholder 6"/>
          <p:cNvSpPr>
            <a:spLocks noGrp="1"/>
          </p:cNvSpPr>
          <p:nvPr>
            <p:ph type="sldNum" sz="quarter" idx="5"/>
          </p:nvPr>
        </p:nvSpPr>
        <p:spPr>
          <a:xfrm>
            <a:off x="3855596" y="9441333"/>
            <a:ext cx="2948397" cy="496408"/>
          </a:xfrm>
          <a:prstGeom prst="rect">
            <a:avLst/>
          </a:prstGeom>
        </p:spPr>
        <p:txBody>
          <a:bodyPr vert="horz" lIns="92492" tIns="46246" rIns="92492" bIns="46246" rtlCol="0" anchor="b"/>
          <a:lstStyle>
            <a:lvl1pPr algn="r">
              <a:defRPr sz="1200">
                <a:latin typeface="Arial" charset="0"/>
              </a:defRPr>
            </a:lvl1pPr>
          </a:lstStyle>
          <a:p>
            <a:pPr>
              <a:defRPr/>
            </a:pPr>
            <a:fld id="{5D64F5FB-0962-4A62-96E2-BE89D567B515}" type="slidenum">
              <a:rPr lang="en-ZA"/>
              <a:pPr>
                <a:defRPr/>
              </a:pPr>
              <a:t>‹#›</a:t>
            </a:fld>
            <a:endParaRPr lang="en-ZA" dirty="0"/>
          </a:p>
        </p:txBody>
      </p:sp>
    </p:spTree>
    <p:extLst>
      <p:ext uri="{BB962C8B-B14F-4D97-AF65-F5344CB8AC3E}">
        <p14:creationId xmlns:p14="http://schemas.microsoft.com/office/powerpoint/2010/main" val="9013186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0D95-621D-4C3F-B790-7192DD515E0D}" type="slidenum">
              <a:rPr lang="en-ZA" smtClean="0"/>
              <a:pPr/>
              <a:t>1</a:t>
            </a:fld>
            <a:endParaRPr lang="en-ZA" dirty="0"/>
          </a:p>
        </p:txBody>
      </p:sp>
    </p:spTree>
    <p:extLst>
      <p:ext uri="{BB962C8B-B14F-4D97-AF65-F5344CB8AC3E}">
        <p14:creationId xmlns:p14="http://schemas.microsoft.com/office/powerpoint/2010/main" val="3980106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0D95-621D-4C3F-B790-7192DD515E0D}" type="slidenum">
              <a:rPr lang="en-ZA" smtClean="0"/>
              <a:pPr/>
              <a:t>2</a:t>
            </a:fld>
            <a:endParaRPr lang="en-Z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0D95-621D-4C3F-B790-7192DD515E0D}" type="slidenum">
              <a:rPr lang="en-ZA" smtClean="0"/>
              <a:pPr/>
              <a:t>3</a:t>
            </a:fld>
            <a:endParaRPr lang="en-ZA" dirty="0"/>
          </a:p>
        </p:txBody>
      </p:sp>
    </p:spTree>
    <p:extLst>
      <p:ext uri="{BB962C8B-B14F-4D97-AF65-F5344CB8AC3E}">
        <p14:creationId xmlns:p14="http://schemas.microsoft.com/office/powerpoint/2010/main" val="1714207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0D95-621D-4C3F-B790-7192DD515E0D}" type="slidenum">
              <a:rPr lang="en-ZA" smtClean="0"/>
              <a:pPr/>
              <a:t>4</a:t>
            </a:fld>
            <a:endParaRPr lang="en-ZA" dirty="0"/>
          </a:p>
        </p:txBody>
      </p:sp>
    </p:spTree>
    <p:extLst>
      <p:ext uri="{BB962C8B-B14F-4D97-AF65-F5344CB8AC3E}">
        <p14:creationId xmlns:p14="http://schemas.microsoft.com/office/powerpoint/2010/main" val="868022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0D95-621D-4C3F-B790-7192DD515E0D}" type="slidenum">
              <a:rPr lang="en-ZA" smtClean="0"/>
              <a:pPr/>
              <a:t>5</a:t>
            </a:fld>
            <a:endParaRPr lang="en-ZA" dirty="0"/>
          </a:p>
        </p:txBody>
      </p:sp>
    </p:spTree>
    <p:extLst>
      <p:ext uri="{BB962C8B-B14F-4D97-AF65-F5344CB8AC3E}">
        <p14:creationId xmlns:p14="http://schemas.microsoft.com/office/powerpoint/2010/main" val="929362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800A24C-E48A-42DB-99B6-684F5EFC509C}" type="datetime1">
              <a:rPr lang="en-US"/>
              <a:pPr>
                <a:defRPr/>
              </a:pPr>
              <a:t>6/7/2023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CD4580C-10A9-4EE2-93AF-74E98C74499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1996D98-5D83-4C8F-B5FE-10B51D94AAB3}" type="datetime1">
              <a:rPr lang="en-US"/>
              <a:pPr>
                <a:defRPr/>
              </a:pPr>
              <a:t>6/7/2023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9304D06-648B-47A1-8EA5-70075C74B21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811559-A91E-487E-90A8-3037C77A805D}" type="datetime1">
              <a:rPr lang="en-US"/>
              <a:pPr>
                <a:defRPr/>
              </a:pPr>
              <a:t>6/7/2023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7A5C3C-E4D3-4590-9806-C3201920299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01E9773-93C0-4073-9109-7470D40D92A1}" type="datetime1">
              <a:rPr lang="en-US"/>
              <a:pPr>
                <a:defRPr/>
              </a:pPr>
              <a:t>6/7/2023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674FA96-A325-41CD-9FF3-952CB7E5B30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8CB3D4-0E8A-4A6C-AC04-580F5098BDC6}" type="datetime1">
              <a:rPr lang="en-US"/>
              <a:pPr>
                <a:defRPr/>
              </a:pPr>
              <a:t>6/7/2023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B0C9B48-A0D1-4F5D-B89B-6FCEFC64315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57BB480-8492-4472-9EBB-2D15B20ED482}" type="datetime1">
              <a:rPr lang="en-US"/>
              <a:pPr>
                <a:defRPr/>
              </a:pPr>
              <a:t>6/7/2023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24B81E1-F2F5-4625-890B-5B044ECFFCE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862C5C9-B535-415C-98B9-50637D07A401}" type="datetime1">
              <a:rPr lang="en-US"/>
              <a:pPr>
                <a:defRPr/>
              </a:pPr>
              <a:t>6/7/2023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900B0E3-D6F3-4C63-B8DF-1668506D15D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83362C8-A6B4-45E8-9BC4-DE2A40C3E71A}" type="datetime1">
              <a:rPr lang="en-US"/>
              <a:pPr>
                <a:defRPr/>
              </a:pPr>
              <a:t>6/7/2023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C35F727-44A0-4153-B245-6762B1036F6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695042-6C01-4DB7-B391-FB497F81FD9C}" type="datetime1">
              <a:rPr lang="en-US"/>
              <a:pPr>
                <a:defRPr/>
              </a:pPr>
              <a:t>6/7/2023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4C7901A-76CC-4F1A-B582-2E017F804C7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86D9876-EF90-4BCA-9FB5-45B8C6DF876C}" type="datetime1">
              <a:rPr lang="en-US"/>
              <a:pPr>
                <a:defRPr/>
              </a:pPr>
              <a:t>6/7/2023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307B57F-45E9-4B4E-A93D-F4301E1DA51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1FC0403-47FA-41D3-A5C4-1A5518B11102}" type="datetime1">
              <a:rPr lang="en-US"/>
              <a:pPr>
                <a:defRPr/>
              </a:pPr>
              <a:t>6/7/2023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6C4BD5C-A31F-4022-8468-2F9A2E0B703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2100"/>
            <a:ext cx="1600200" cy="527050"/>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65" charset="0"/>
                <a:ea typeface="ＭＳ Ｐゴシック" pitchFamily="-65" charset="-128"/>
                <a:cs typeface="+mn-cs"/>
              </a:defRPr>
            </a:lvl1pPr>
          </a:lstStyle>
          <a:p>
            <a:pPr>
              <a:defRPr/>
            </a:pPr>
            <a:fld id="{CD15193E-EE6A-41DC-87D9-2E5F9C82693A}" type="datetime1">
              <a:rPr lang="en-US"/>
              <a:pPr>
                <a:defRPr/>
              </a:pPr>
              <a:t>6/7/2023</a:t>
            </a:fld>
            <a:endParaRPr lang="en-US" dirty="0"/>
          </a:p>
        </p:txBody>
      </p:sp>
      <p:sp>
        <p:nvSpPr>
          <p:cNvPr id="5" name="Footer Placeholder 4"/>
          <p:cNvSpPr>
            <a:spLocks noGrp="1"/>
          </p:cNvSpPr>
          <p:nvPr>
            <p:ph type="ftr" sz="quarter" idx="3"/>
          </p:nvPr>
        </p:nvSpPr>
        <p:spPr>
          <a:xfrm>
            <a:off x="2343150" y="9182100"/>
            <a:ext cx="2171700" cy="527050"/>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65" charset="0"/>
                <a:ea typeface="ＭＳ Ｐゴシック" pitchFamily="-65" charset="-128"/>
                <a:cs typeface="+mn-cs"/>
              </a:defRPr>
            </a:lvl1pPr>
          </a:lstStyle>
          <a:p>
            <a:pPr>
              <a:defRPr/>
            </a:pPr>
            <a:endParaRPr lang="en-US" dirty="0"/>
          </a:p>
        </p:txBody>
      </p:sp>
      <p:sp>
        <p:nvSpPr>
          <p:cNvPr id="6" name="Slide Number Placeholder 5"/>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65" charset="0"/>
                <a:ea typeface="ＭＳ Ｐゴシック" pitchFamily="-65" charset="-128"/>
                <a:cs typeface="+mn-cs"/>
              </a:defRPr>
            </a:lvl1pPr>
          </a:lstStyle>
          <a:p>
            <a:pPr>
              <a:defRPr/>
            </a:pPr>
            <a:fld id="{0D4547EF-B13C-49FD-8617-25273CEA013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a:defRPr>
      </a:lvl1pPr>
      <a:lvl2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2pPr>
      <a:lvl3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3pPr>
      <a:lvl4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4pPr>
      <a:lvl5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0"/>
            <a:ext cx="6858000" cy="533400"/>
          </a:xfrm>
          <a:solidFill>
            <a:srgbClr val="00345E"/>
          </a:solidFill>
        </p:spPr>
        <p:txBody>
          <a:bodyPr lIns="365760"/>
          <a:lstStyle/>
          <a:p>
            <a:pPr eaLnBrk="1" hangingPunct="1"/>
            <a:r>
              <a:rPr lang="en-US" sz="4000" b="1" dirty="0">
                <a:solidFill>
                  <a:schemeClr val="bg1"/>
                </a:solidFill>
                <a:ea typeface="ＭＳ Ｐゴシック"/>
              </a:rPr>
              <a:t>SARS SERVICE - July</a:t>
            </a:r>
          </a:p>
        </p:txBody>
      </p:sp>
      <p:sp>
        <p:nvSpPr>
          <p:cNvPr id="2052" name="TextBox 5"/>
          <p:cNvSpPr txBox="1">
            <a:spLocks noChangeArrowheads="1"/>
          </p:cNvSpPr>
          <p:nvPr/>
        </p:nvSpPr>
        <p:spPr bwMode="auto">
          <a:xfrm>
            <a:off x="0" y="857250"/>
            <a:ext cx="6858000" cy="430887"/>
          </a:xfrm>
          <a:prstGeom prst="rect">
            <a:avLst/>
          </a:prstGeom>
          <a:noFill/>
          <a:ln w="9525">
            <a:noFill/>
            <a:miter lim="800000"/>
            <a:headEnd/>
            <a:tailEnd/>
          </a:ln>
        </p:spPr>
        <p:txBody>
          <a:bodyPr>
            <a:spAutoFit/>
          </a:bodyPr>
          <a:lstStyle/>
          <a:p>
            <a:pPr algn="just">
              <a:defRPr/>
            </a:pPr>
            <a:r>
              <a:rPr lang="en-US" sz="1100" dirty="0">
                <a:solidFill>
                  <a:schemeClr val="tx2"/>
                </a:solidFill>
                <a:latin typeface="+mn-lt"/>
              </a:rPr>
              <a:t>The South African Revenue Service will be visiting the areas listed below to assist taxpayers with the submission of outstanding tax returns, eFiling, Mobi App income tax registration and general enquiries on tax matters.</a:t>
            </a:r>
            <a:endParaRPr lang="en-US" sz="1100" dirty="0">
              <a:solidFill>
                <a:schemeClr val="tx2"/>
              </a:solidFill>
              <a:latin typeface="Arial" pitchFamily="34" charset="0"/>
            </a:endParaRPr>
          </a:p>
        </p:txBody>
      </p:sp>
      <p:pic>
        <p:nvPicPr>
          <p:cNvPr id="2053" name="Picture 6"/>
          <p:cNvPicPr>
            <a:picLocks noChangeAspect="1"/>
          </p:cNvPicPr>
          <p:nvPr/>
        </p:nvPicPr>
        <p:blipFill>
          <a:blip r:embed="rId3"/>
          <a:srcRect/>
          <a:stretch>
            <a:fillRect/>
          </a:stretch>
        </p:blipFill>
        <p:spPr bwMode="auto">
          <a:xfrm>
            <a:off x="0" y="8892211"/>
            <a:ext cx="6848475" cy="1013790"/>
          </a:xfrm>
          <a:prstGeom prst="rect">
            <a:avLst/>
          </a:prstGeom>
          <a:noFill/>
          <a:ln w="9525">
            <a:noFill/>
            <a:miter lim="800000"/>
            <a:headEnd/>
            <a:tailEnd/>
          </a:ln>
        </p:spPr>
      </p:pic>
      <p:graphicFrame>
        <p:nvGraphicFramePr>
          <p:cNvPr id="15440" name="Group 80"/>
          <p:cNvGraphicFramePr>
            <a:graphicFrameLocks noGrp="1"/>
          </p:cNvGraphicFramePr>
          <p:nvPr>
            <p:extLst>
              <p:ext uri="{D42A27DB-BD31-4B8C-83A1-F6EECF244321}">
                <p14:modId xmlns:p14="http://schemas.microsoft.com/office/powerpoint/2010/main" val="680806140"/>
              </p:ext>
            </p:extLst>
          </p:nvPr>
        </p:nvGraphicFramePr>
        <p:xfrm>
          <a:off x="76200" y="1413668"/>
          <a:ext cx="6516561" cy="4792849"/>
        </p:xfrm>
        <a:graphic>
          <a:graphicData uri="http://schemas.openxmlformats.org/drawingml/2006/table">
            <a:tbl>
              <a:tblPr/>
              <a:tblGrid>
                <a:gridCol w="2971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563561">
                  <a:extLst>
                    <a:ext uri="{9D8B030D-6E8A-4147-A177-3AD203B41FA5}">
                      <a16:colId xmlns:a16="http://schemas.microsoft.com/office/drawing/2014/main" val="20003"/>
                    </a:ext>
                  </a:extLst>
                </a:gridCol>
              </a:tblGrid>
              <a:tr h="48143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AREA AND ADDRESS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TIME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Contact Details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5552">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Middelburg Town Hall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Market Street;</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Middelburg;</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Eastern Cape</a:t>
                      </a:r>
                      <a:endPar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ZA" sz="1100" b="0" i="0" u="none" strike="noStrike" cap="none" normalizeH="0" baseline="0" dirty="0">
                          <a:ln>
                            <a:noFill/>
                          </a:ln>
                          <a:solidFill>
                            <a:schemeClr val="tx1"/>
                          </a:solidFill>
                          <a:effectLst/>
                          <a:latin typeface="Calibri" pitchFamily="34" charset="0"/>
                          <a:ea typeface="ＭＳ Ｐゴシック"/>
                          <a:cs typeface="ＭＳ Ｐゴシック"/>
                        </a:rPr>
                        <a:t>11 July</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1"/>
                  </a:ext>
                </a:extLst>
              </a:tr>
              <a:tr h="875552">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Graaff Reinet (Graaff Reinet Main Library)</a:t>
                      </a:r>
                      <a:endPar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Parsonage Road  </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Graaff Reinet</a:t>
                      </a:r>
                      <a:endPar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12&amp;13 July</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833580994"/>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Humansdorp (City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Bureau Street   Humansdorp</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18&amp;20 July</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918637492"/>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Baywest Mall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100 Baywest Blvd</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Hunters Retreat</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Gqeberha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21 July</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419714141"/>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a:t>
                      </a: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Main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Main Road </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25&amp;26 July</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551677586"/>
                  </a:ext>
                </a:extLst>
              </a:tr>
              <a:tr h="529551">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Sommerset East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27 July</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 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2"/>
                  </a:ext>
                </a:extLst>
              </a:tr>
            </a:tbl>
          </a:graphicData>
        </a:graphic>
      </p:graphicFrame>
      <p:sp>
        <p:nvSpPr>
          <p:cNvPr id="8" name="Rounded Rectangle 7"/>
          <p:cNvSpPr/>
          <p:nvPr/>
        </p:nvSpPr>
        <p:spPr>
          <a:xfrm>
            <a:off x="76200" y="8892211"/>
            <a:ext cx="4343400" cy="945874"/>
          </a:xfrm>
          <a:prstGeom prst="roundRect">
            <a:avLst/>
          </a:prstGeom>
          <a:solidFill>
            <a:schemeClr val="bg1"/>
          </a:solidFill>
          <a:ln w="9525"/>
        </p:spPr>
        <p:style>
          <a:lnRef idx="2">
            <a:schemeClr val="accent1"/>
          </a:lnRef>
          <a:fillRef idx="1">
            <a:schemeClr val="lt1"/>
          </a:fillRef>
          <a:effectRef idx="0">
            <a:schemeClr val="accent1"/>
          </a:effectRef>
          <a:fontRef idx="minor">
            <a:schemeClr val="dk1"/>
          </a:fontRef>
        </p:style>
        <p:txBody>
          <a:bodyPr/>
          <a:lstStyle/>
          <a:p>
            <a:pPr>
              <a:defRPr/>
            </a:pPr>
            <a:r>
              <a:rPr lang="en-ZA" sz="1400" dirty="0">
                <a:solidFill>
                  <a:srgbClr val="000000"/>
                </a:solidFill>
                <a:ea typeface="ＭＳ Ｐゴシック"/>
                <a:cs typeface="ＭＳ Ｐゴシック"/>
              </a:rPr>
              <a:t>www.sars.gov.za</a:t>
            </a:r>
          </a:p>
          <a:p>
            <a:pPr>
              <a:defRPr/>
            </a:pPr>
            <a:endParaRPr lang="en-ZA" sz="1400" dirty="0">
              <a:solidFill>
                <a:srgbClr val="000000"/>
              </a:solidFill>
              <a:ea typeface="ＭＳ Ｐゴシック"/>
              <a:cs typeface="ＭＳ Ｐゴシック"/>
            </a:endParaRPr>
          </a:p>
          <a:p>
            <a:pPr>
              <a:defRPr/>
            </a:pPr>
            <a:r>
              <a:rPr lang="en-ZA" sz="1400" dirty="0">
                <a:solidFill>
                  <a:srgbClr val="000000"/>
                </a:solidFill>
                <a:ea typeface="ＭＳ Ｐゴシック"/>
                <a:cs typeface="ＭＳ Ｐゴシック"/>
              </a:rPr>
              <a:t>0800 00 SARS(7277)</a:t>
            </a:r>
          </a:p>
        </p:txBody>
      </p:sp>
      <p:sp>
        <p:nvSpPr>
          <p:cNvPr id="2" name="Rectangle 1"/>
          <p:cNvSpPr/>
          <p:nvPr/>
        </p:nvSpPr>
        <p:spPr>
          <a:xfrm>
            <a:off x="-268978" y="6255454"/>
            <a:ext cx="7206916" cy="2662267"/>
          </a:xfrm>
          <a:prstGeom prst="rect">
            <a:avLst/>
          </a:prstGeom>
        </p:spPr>
        <p:txBody>
          <a:bodyPr wrap="square">
            <a:spAutoFit/>
          </a:bodyPr>
          <a:lstStyle/>
          <a:p>
            <a:pPr algn="l"/>
            <a:r>
              <a:rPr lang="en-GB" sz="1000" b="1" i="0" dirty="0">
                <a:effectLst/>
                <a:latin typeface="+mj-lt"/>
              </a:rPr>
              <a:t>	</a:t>
            </a:r>
            <a:endParaRPr lang="en-US" sz="1100" dirty="0">
              <a:latin typeface="+mj-lt"/>
              <a:ea typeface="Times New Roman" panose="02020603050405020304" pitchFamily="18" charset="0"/>
            </a:endParaRPr>
          </a:p>
          <a:p>
            <a:pPr algn="l"/>
            <a:endParaRPr lang="en-ZA" sz="800" b="0" i="0" u="none" strike="noStrike" baseline="0" dirty="0">
              <a:solidFill>
                <a:srgbClr val="000000"/>
              </a:solidFill>
              <a:latin typeface="Arial" panose="020B0604020202020204" pitchFamily="34" charset="0"/>
            </a:endParaRPr>
          </a:p>
          <a:p>
            <a:pPr lvl="1"/>
            <a:r>
              <a:rPr lang="en-ZA" sz="800" b="0" i="0" u="none" strike="noStrike" baseline="0" dirty="0">
                <a:solidFill>
                  <a:srgbClr val="000000"/>
                </a:solidFill>
                <a:latin typeface="Arial" panose="020B0604020202020204" pitchFamily="34" charset="0"/>
              </a:rPr>
              <a:t> </a:t>
            </a:r>
            <a:r>
              <a:rPr lang="en-ZA" sz="1100" b="1" i="1" u="none" strike="noStrike" baseline="0" dirty="0">
                <a:solidFill>
                  <a:srgbClr val="000000"/>
                </a:solidFill>
                <a:latin typeface="Arial" panose="020B0604020202020204" pitchFamily="34" charset="0"/>
              </a:rPr>
              <a:t>Please bring the following:</a:t>
            </a:r>
            <a:endParaRPr lang="en-ZA" sz="1100" b="0" i="0" u="none" strike="noStrike" baseline="0" dirty="0">
              <a:solidFill>
                <a:srgbClr val="000000"/>
              </a:solidFill>
              <a:latin typeface="Arial" panose="020B0604020202020204" pitchFamily="34" charset="0"/>
            </a:endParaRPr>
          </a:p>
          <a:p>
            <a:pPr marL="1085850" lvl="2" indent="-171450">
              <a:buFont typeface="Wingdings" panose="05000000000000000000" pitchFamily="2" charset="2"/>
              <a:buChar char="ü"/>
            </a:pPr>
            <a:r>
              <a:rPr lang="en-ZA" sz="1100" b="0" i="0" u="none" strike="noStrike" baseline="0" dirty="0">
                <a:solidFill>
                  <a:srgbClr val="000000"/>
                </a:solidFill>
                <a:latin typeface="Arial" panose="020B0604020202020204" pitchFamily="34" charset="0"/>
              </a:rPr>
              <a:t>Proof of identity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income –all IRP5/IT3 (a) and IT3 (b)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deductions –e.g., medical aid, travel, pension &amp; retirement annuity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Your eFilingusername and password if registered on eFiling</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Smartphone/Laptop/Tablet/iPad if filing using </a:t>
            </a:r>
            <a:r>
              <a:rPr lang="en-US" sz="1100" b="1" i="0" u="none" strike="noStrike" baseline="0" dirty="0">
                <a:solidFill>
                  <a:srgbClr val="000000"/>
                </a:solidFill>
                <a:latin typeface="Arial" panose="020B0604020202020204" pitchFamily="34" charset="0"/>
              </a:rPr>
              <a:t>DIGITAL channels</a:t>
            </a:r>
            <a:endParaRPr lang="en-US" sz="1100" b="0" i="0" u="none" strike="noStrike" baseline="0" dirty="0">
              <a:solidFill>
                <a:srgbClr val="000000"/>
              </a:solidFill>
              <a:latin typeface="Arial" panose="020B0604020202020204" pitchFamily="34" charset="0"/>
            </a:endParaRPr>
          </a:p>
          <a:p>
            <a:pPr lvl="2"/>
            <a:endParaRPr lang="en-US" sz="1100" dirty="0">
              <a:solidFill>
                <a:srgbClr val="000000"/>
              </a:solidFill>
              <a:latin typeface="Arial" panose="020B0604020202020204" pitchFamily="34" charset="0"/>
            </a:endParaRPr>
          </a:p>
          <a:p>
            <a:pPr marL="1085850" lvl="2" indent="-171450">
              <a:buFont typeface="Wingdings" panose="05000000000000000000" pitchFamily="2" charset="2"/>
              <a:buChar char="ü"/>
            </a:pPr>
            <a:endParaRPr lang="en-US" sz="1100" dirty="0">
              <a:solidFill>
                <a:srgbClr val="000000"/>
              </a:solidFill>
              <a:latin typeface="Arial" panose="020B0604020202020204" pitchFamily="34" charset="0"/>
            </a:endParaRPr>
          </a:p>
          <a:p>
            <a:pPr lvl="1"/>
            <a:r>
              <a:rPr lang="en-GB" sz="1000" b="1" i="0" dirty="0">
                <a:effectLst/>
                <a:latin typeface="+mj-lt"/>
              </a:rPr>
              <a:t>For taxpayer without smart Phone can dial *134* 7277# for the following services:</a:t>
            </a:r>
            <a:r>
              <a:rPr lang="en-GB" sz="1000" b="1" dirty="0">
                <a:latin typeface="+mj-lt"/>
              </a:rPr>
              <a:t>         </a:t>
            </a:r>
          </a:p>
          <a:p>
            <a:pPr algn="l"/>
            <a:r>
              <a:rPr lang="en-GB" sz="1000" i="0" dirty="0">
                <a:effectLst/>
                <a:latin typeface="+mj-lt"/>
              </a:rPr>
              <a:t>                 </a:t>
            </a:r>
            <a:r>
              <a:rPr lang="en-GB" sz="1000" dirty="0">
                <a:latin typeface="+mj-lt"/>
              </a:rPr>
              <a:t>                1. Tax number</a:t>
            </a:r>
          </a:p>
          <a:p>
            <a:pPr lvl="1"/>
            <a:r>
              <a:rPr lang="en-GB" sz="1000" i="0" dirty="0">
                <a:effectLst/>
                <a:latin typeface="+mj-lt"/>
              </a:rPr>
              <a:t>                 2. </a:t>
            </a:r>
            <a:r>
              <a:rPr lang="en-GB" sz="1000" dirty="0">
                <a:latin typeface="+mj-lt"/>
              </a:rPr>
              <a:t>A</a:t>
            </a:r>
            <a:r>
              <a:rPr lang="en-GB" sz="1000" i="0" dirty="0">
                <a:effectLst/>
                <a:latin typeface="+mj-lt"/>
              </a:rPr>
              <a:t>ccount balance</a:t>
            </a:r>
          </a:p>
          <a:p>
            <a:pPr lvl="1"/>
            <a:r>
              <a:rPr lang="en-GB" sz="1000" dirty="0">
                <a:latin typeface="+mj-lt"/>
              </a:rPr>
              <a:t>                 3. Do I need to file tax return</a:t>
            </a:r>
          </a:p>
          <a:p>
            <a:pPr lvl="1"/>
            <a:r>
              <a:rPr lang="en-GB" sz="1000" i="0" dirty="0">
                <a:effectLst/>
                <a:latin typeface="+mj-lt"/>
              </a:rPr>
              <a:t>                 4. E booking </a:t>
            </a:r>
          </a:p>
          <a:p>
            <a:pPr lvl="2"/>
            <a:endParaRPr lang="en-US" sz="11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588609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0"/>
            <a:ext cx="6858000" cy="533400"/>
          </a:xfrm>
          <a:solidFill>
            <a:srgbClr val="00345E"/>
          </a:solidFill>
        </p:spPr>
        <p:txBody>
          <a:bodyPr lIns="365760"/>
          <a:lstStyle/>
          <a:p>
            <a:pPr eaLnBrk="1" hangingPunct="1"/>
            <a:r>
              <a:rPr lang="en-US" sz="4000" b="1" dirty="0">
                <a:solidFill>
                  <a:schemeClr val="bg1"/>
                </a:solidFill>
                <a:ea typeface="ＭＳ Ｐゴシック"/>
              </a:rPr>
              <a:t>SARS SERVICE - August</a:t>
            </a:r>
          </a:p>
        </p:txBody>
      </p:sp>
      <p:sp>
        <p:nvSpPr>
          <p:cNvPr id="2052" name="TextBox 5"/>
          <p:cNvSpPr txBox="1">
            <a:spLocks noChangeArrowheads="1"/>
          </p:cNvSpPr>
          <p:nvPr/>
        </p:nvSpPr>
        <p:spPr bwMode="auto">
          <a:xfrm>
            <a:off x="0" y="857250"/>
            <a:ext cx="6858000" cy="430887"/>
          </a:xfrm>
          <a:prstGeom prst="rect">
            <a:avLst/>
          </a:prstGeom>
          <a:noFill/>
          <a:ln w="9525">
            <a:noFill/>
            <a:miter lim="800000"/>
            <a:headEnd/>
            <a:tailEnd/>
          </a:ln>
        </p:spPr>
        <p:txBody>
          <a:bodyPr>
            <a:spAutoFit/>
          </a:bodyPr>
          <a:lstStyle/>
          <a:p>
            <a:pPr algn="just">
              <a:defRPr/>
            </a:pPr>
            <a:r>
              <a:rPr lang="en-US" sz="1100" dirty="0">
                <a:solidFill>
                  <a:schemeClr val="tx2"/>
                </a:solidFill>
                <a:latin typeface="+mn-lt"/>
              </a:rPr>
              <a:t>The South African Revenue Service will be visiting the areas listed below to assist taxpayers with the submission of outstanding tax returns, eFiling, Mobi App income tax registration and general enquiries on tax matters.</a:t>
            </a:r>
            <a:endParaRPr lang="en-US" sz="1100" dirty="0">
              <a:solidFill>
                <a:schemeClr val="tx2"/>
              </a:solidFill>
              <a:latin typeface="Arial" pitchFamily="34" charset="0"/>
            </a:endParaRPr>
          </a:p>
        </p:txBody>
      </p:sp>
      <p:pic>
        <p:nvPicPr>
          <p:cNvPr id="2053" name="Picture 6"/>
          <p:cNvPicPr>
            <a:picLocks noChangeAspect="1"/>
          </p:cNvPicPr>
          <p:nvPr/>
        </p:nvPicPr>
        <p:blipFill>
          <a:blip r:embed="rId3"/>
          <a:srcRect/>
          <a:stretch>
            <a:fillRect/>
          </a:stretch>
        </p:blipFill>
        <p:spPr bwMode="auto">
          <a:xfrm>
            <a:off x="0" y="8892211"/>
            <a:ext cx="6848475" cy="1013790"/>
          </a:xfrm>
          <a:prstGeom prst="rect">
            <a:avLst/>
          </a:prstGeom>
          <a:noFill/>
          <a:ln w="9525">
            <a:noFill/>
            <a:miter lim="800000"/>
            <a:headEnd/>
            <a:tailEnd/>
          </a:ln>
        </p:spPr>
      </p:pic>
      <p:graphicFrame>
        <p:nvGraphicFramePr>
          <p:cNvPr id="15440" name="Group 80"/>
          <p:cNvGraphicFramePr>
            <a:graphicFrameLocks noGrp="1"/>
          </p:cNvGraphicFramePr>
          <p:nvPr>
            <p:extLst>
              <p:ext uri="{D42A27DB-BD31-4B8C-83A1-F6EECF244321}">
                <p14:modId xmlns:p14="http://schemas.microsoft.com/office/powerpoint/2010/main" val="264392184"/>
              </p:ext>
            </p:extLst>
          </p:nvPr>
        </p:nvGraphicFramePr>
        <p:xfrm>
          <a:off x="165956" y="1279719"/>
          <a:ext cx="6516561" cy="5966677"/>
        </p:xfrm>
        <a:graphic>
          <a:graphicData uri="http://schemas.openxmlformats.org/drawingml/2006/table">
            <a:tbl>
              <a:tblPr/>
              <a:tblGrid>
                <a:gridCol w="2325561">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48143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AREA AND ADDRESS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TIME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Contact Details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19495">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Port Alfred ( Port Alfred City Hall)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Cause Way   Port Alfred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ZA" sz="1100" b="0" i="0" u="none" strike="noStrike" cap="none" normalizeH="0" baseline="0" dirty="0">
                          <a:ln>
                            <a:noFill/>
                          </a:ln>
                          <a:solidFill>
                            <a:schemeClr val="tx1"/>
                          </a:solidFill>
                          <a:effectLst/>
                          <a:latin typeface="Calibri" pitchFamily="34" charset="0"/>
                          <a:ea typeface="ＭＳ Ｐゴシック"/>
                          <a:cs typeface="ＭＳ Ｐゴシック"/>
                        </a:rPr>
                        <a:t>1 August</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1"/>
                  </a:ext>
                </a:extLst>
              </a:tr>
              <a:tr h="609600">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Grahamstown</a:t>
                      </a: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 (BB Zondane Hall)</a:t>
                      </a:r>
                    </a:p>
                    <a:p>
                      <a:pPr marL="0" marR="0" lvl="0" indent="0" algn="l" defTabSz="914400" rtl="0" eaLnBrk="1" fontAlgn="t" latinLnBrk="0" hangingPunct="1">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2&amp;3 August</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833580994"/>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Humansdorp (City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Bureau Street   Humansdorp</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8&amp;10 August</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918637492"/>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Middelburg Town Hall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Market Street;</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Middelburg;</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Eastern Cape</a:t>
                      </a:r>
                      <a:endPar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15&amp;16 August</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551677586"/>
                  </a:ext>
                </a:extLst>
              </a:tr>
              <a:tr h="562353">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Graaff Reinet (Graaff Reinet Main Library)</a:t>
                      </a:r>
                      <a:endPar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Parsonage Road  </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Graaff Reinet</a:t>
                      </a:r>
                      <a:endPar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a:ln>
                            <a:noFill/>
                          </a:ln>
                          <a:solidFill>
                            <a:schemeClr val="tx1"/>
                          </a:solidFill>
                          <a:effectLst/>
                          <a:latin typeface="Calibri" pitchFamily="34" charset="0"/>
                          <a:ea typeface="ＭＳ Ｐゴシック"/>
                          <a:cs typeface="ＭＳ Ｐゴシック"/>
                        </a:rPr>
                        <a:t>17 </a:t>
                      </a: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August</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4139714864"/>
                  </a:ext>
                </a:extLst>
              </a:tr>
              <a:tr h="562353">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Baywest Mall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100 Baywest Blvd</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Hunters Retreat</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Gqeberha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25 August</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2168932800"/>
                  </a:ext>
                </a:extLst>
              </a:tr>
              <a:tr h="602198">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a:t>
                      </a: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Main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Main Road </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29&amp;30 August</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695929235"/>
                  </a:ext>
                </a:extLst>
              </a:tr>
              <a:tr h="598551">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Sommerset East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31 August</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 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949656082"/>
                  </a:ext>
                </a:extLst>
              </a:tr>
            </a:tbl>
          </a:graphicData>
        </a:graphic>
      </p:graphicFrame>
      <p:sp>
        <p:nvSpPr>
          <p:cNvPr id="8" name="Rounded Rectangle 7"/>
          <p:cNvSpPr/>
          <p:nvPr/>
        </p:nvSpPr>
        <p:spPr>
          <a:xfrm>
            <a:off x="76200" y="8892211"/>
            <a:ext cx="4343400" cy="945874"/>
          </a:xfrm>
          <a:prstGeom prst="roundRect">
            <a:avLst/>
          </a:prstGeom>
          <a:solidFill>
            <a:schemeClr val="bg1"/>
          </a:solidFill>
          <a:ln w="9525"/>
        </p:spPr>
        <p:style>
          <a:lnRef idx="2">
            <a:schemeClr val="accent1"/>
          </a:lnRef>
          <a:fillRef idx="1">
            <a:schemeClr val="lt1"/>
          </a:fillRef>
          <a:effectRef idx="0">
            <a:schemeClr val="accent1"/>
          </a:effectRef>
          <a:fontRef idx="minor">
            <a:schemeClr val="dk1"/>
          </a:fontRef>
        </p:style>
        <p:txBody>
          <a:bodyPr/>
          <a:lstStyle/>
          <a:p>
            <a:pPr>
              <a:defRPr/>
            </a:pPr>
            <a:r>
              <a:rPr lang="en-ZA" sz="1400" dirty="0">
                <a:solidFill>
                  <a:srgbClr val="000000"/>
                </a:solidFill>
                <a:ea typeface="ＭＳ Ｐゴシック"/>
                <a:cs typeface="ＭＳ Ｐゴシック"/>
              </a:rPr>
              <a:t>www.sars.gov.za</a:t>
            </a:r>
          </a:p>
          <a:p>
            <a:pPr>
              <a:defRPr/>
            </a:pPr>
            <a:endParaRPr lang="en-ZA" sz="1400" dirty="0">
              <a:solidFill>
                <a:srgbClr val="000000"/>
              </a:solidFill>
              <a:ea typeface="ＭＳ Ｐゴシック"/>
              <a:cs typeface="ＭＳ Ｐゴシック"/>
            </a:endParaRPr>
          </a:p>
          <a:p>
            <a:pPr>
              <a:defRPr/>
            </a:pPr>
            <a:r>
              <a:rPr lang="en-ZA" sz="1400" dirty="0">
                <a:solidFill>
                  <a:srgbClr val="000000"/>
                </a:solidFill>
                <a:ea typeface="ＭＳ Ｐゴシック"/>
                <a:cs typeface="ＭＳ Ｐゴシック"/>
              </a:rPr>
              <a:t>0800 00 SARS(7277)</a:t>
            </a:r>
          </a:p>
        </p:txBody>
      </p:sp>
      <p:sp>
        <p:nvSpPr>
          <p:cNvPr id="2" name="Rectangle 1"/>
          <p:cNvSpPr/>
          <p:nvPr/>
        </p:nvSpPr>
        <p:spPr>
          <a:xfrm>
            <a:off x="-348916" y="6763462"/>
            <a:ext cx="7206916" cy="2662267"/>
          </a:xfrm>
          <a:prstGeom prst="rect">
            <a:avLst/>
          </a:prstGeom>
        </p:spPr>
        <p:txBody>
          <a:bodyPr wrap="square">
            <a:spAutoFit/>
          </a:bodyPr>
          <a:lstStyle/>
          <a:p>
            <a:pPr algn="l"/>
            <a:r>
              <a:rPr lang="en-GB" sz="1000" b="1" i="0" dirty="0">
                <a:effectLst/>
                <a:latin typeface="+mj-lt"/>
              </a:rPr>
              <a:t>	</a:t>
            </a:r>
            <a:endParaRPr lang="en-US" sz="1100" dirty="0">
              <a:latin typeface="+mj-lt"/>
              <a:ea typeface="Times New Roman" panose="02020603050405020304" pitchFamily="18" charset="0"/>
            </a:endParaRPr>
          </a:p>
          <a:p>
            <a:pPr algn="l"/>
            <a:endParaRPr lang="en-ZA" sz="800" b="0" i="0" u="none" strike="noStrike" baseline="0" dirty="0">
              <a:solidFill>
                <a:srgbClr val="000000"/>
              </a:solidFill>
              <a:latin typeface="Arial" panose="020B0604020202020204" pitchFamily="34" charset="0"/>
            </a:endParaRPr>
          </a:p>
          <a:p>
            <a:pPr lvl="1"/>
            <a:r>
              <a:rPr lang="en-ZA" sz="800" b="0" i="0" u="none" strike="noStrike" baseline="0" dirty="0">
                <a:solidFill>
                  <a:srgbClr val="000000"/>
                </a:solidFill>
                <a:latin typeface="Arial" panose="020B0604020202020204" pitchFamily="34" charset="0"/>
              </a:rPr>
              <a:t> </a:t>
            </a:r>
            <a:r>
              <a:rPr lang="en-ZA" sz="1100" b="1" i="1" u="none" strike="noStrike" baseline="0" dirty="0">
                <a:solidFill>
                  <a:srgbClr val="000000"/>
                </a:solidFill>
                <a:latin typeface="Arial" panose="020B0604020202020204" pitchFamily="34" charset="0"/>
              </a:rPr>
              <a:t>Please bring the following:</a:t>
            </a:r>
            <a:endParaRPr lang="en-ZA" sz="1100" b="0" i="0" u="none" strike="noStrike" baseline="0" dirty="0">
              <a:solidFill>
                <a:srgbClr val="000000"/>
              </a:solidFill>
              <a:latin typeface="Arial" panose="020B0604020202020204" pitchFamily="34" charset="0"/>
            </a:endParaRPr>
          </a:p>
          <a:p>
            <a:pPr marL="1085850" lvl="2" indent="-171450">
              <a:buFont typeface="Wingdings" panose="05000000000000000000" pitchFamily="2" charset="2"/>
              <a:buChar char="ü"/>
            </a:pPr>
            <a:r>
              <a:rPr lang="en-ZA" sz="1100" b="0" i="0" u="none" strike="noStrike" baseline="0" dirty="0">
                <a:solidFill>
                  <a:srgbClr val="000000"/>
                </a:solidFill>
                <a:latin typeface="Arial" panose="020B0604020202020204" pitchFamily="34" charset="0"/>
              </a:rPr>
              <a:t>Proof of identity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income –all IRP5/IT3 (a) and IT3 (b)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deductions –e.g., medical aid, travel, pension &amp; retirement annuity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Your eFilingusername and password if registered on eFiling</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Smartphone/Laptop/Tablet/iPad if filing using </a:t>
            </a:r>
            <a:r>
              <a:rPr lang="en-US" sz="1100" b="1" i="0" u="none" strike="noStrike" baseline="0" dirty="0">
                <a:solidFill>
                  <a:srgbClr val="000000"/>
                </a:solidFill>
                <a:latin typeface="Arial" panose="020B0604020202020204" pitchFamily="34" charset="0"/>
              </a:rPr>
              <a:t>DIGITAL channels</a:t>
            </a:r>
            <a:endParaRPr lang="en-US" sz="1100" b="0" i="0" u="none" strike="noStrike" baseline="0" dirty="0">
              <a:solidFill>
                <a:srgbClr val="000000"/>
              </a:solidFill>
              <a:latin typeface="Arial" panose="020B0604020202020204" pitchFamily="34" charset="0"/>
            </a:endParaRPr>
          </a:p>
          <a:p>
            <a:pPr lvl="2"/>
            <a:endParaRPr lang="en-US" sz="1100" dirty="0">
              <a:solidFill>
                <a:srgbClr val="000000"/>
              </a:solidFill>
              <a:latin typeface="Arial" panose="020B0604020202020204" pitchFamily="34" charset="0"/>
            </a:endParaRPr>
          </a:p>
          <a:p>
            <a:pPr marL="1085850" lvl="2" indent="-171450">
              <a:buFont typeface="Wingdings" panose="05000000000000000000" pitchFamily="2" charset="2"/>
              <a:buChar char="ü"/>
            </a:pPr>
            <a:endParaRPr lang="en-US" sz="1100" dirty="0">
              <a:solidFill>
                <a:srgbClr val="000000"/>
              </a:solidFill>
              <a:latin typeface="Arial" panose="020B0604020202020204" pitchFamily="34" charset="0"/>
            </a:endParaRPr>
          </a:p>
          <a:p>
            <a:pPr lvl="1"/>
            <a:r>
              <a:rPr lang="en-GB" sz="1000" b="1" i="0" dirty="0">
                <a:effectLst/>
                <a:latin typeface="+mj-lt"/>
              </a:rPr>
              <a:t>For taxpayer without smart Phone can dial *134* 7277# for the following services:</a:t>
            </a:r>
            <a:r>
              <a:rPr lang="en-GB" sz="1000" b="1" dirty="0">
                <a:latin typeface="+mj-lt"/>
              </a:rPr>
              <a:t>         </a:t>
            </a:r>
          </a:p>
          <a:p>
            <a:pPr algn="l"/>
            <a:r>
              <a:rPr lang="en-GB" sz="1000" i="0" dirty="0">
                <a:effectLst/>
                <a:latin typeface="+mj-lt"/>
              </a:rPr>
              <a:t>                 </a:t>
            </a:r>
            <a:r>
              <a:rPr lang="en-GB" sz="1000" dirty="0">
                <a:latin typeface="+mj-lt"/>
              </a:rPr>
              <a:t>                1. Tax number</a:t>
            </a:r>
          </a:p>
          <a:p>
            <a:pPr lvl="1"/>
            <a:r>
              <a:rPr lang="en-GB" sz="1000" i="0" dirty="0">
                <a:effectLst/>
                <a:latin typeface="+mj-lt"/>
              </a:rPr>
              <a:t>                 2. </a:t>
            </a:r>
            <a:r>
              <a:rPr lang="en-GB" sz="1000" dirty="0">
                <a:latin typeface="+mj-lt"/>
              </a:rPr>
              <a:t>A</a:t>
            </a:r>
            <a:r>
              <a:rPr lang="en-GB" sz="1000" i="0" dirty="0">
                <a:effectLst/>
                <a:latin typeface="+mj-lt"/>
              </a:rPr>
              <a:t>ccount balance</a:t>
            </a:r>
          </a:p>
          <a:p>
            <a:pPr lvl="1"/>
            <a:r>
              <a:rPr lang="en-GB" sz="1000" dirty="0">
                <a:latin typeface="+mj-lt"/>
              </a:rPr>
              <a:t>                 3. Do I need to file tax return</a:t>
            </a:r>
          </a:p>
          <a:p>
            <a:pPr lvl="1"/>
            <a:r>
              <a:rPr lang="en-GB" sz="1000" i="0" dirty="0">
                <a:effectLst/>
                <a:latin typeface="+mj-lt"/>
              </a:rPr>
              <a:t>                 4. E booking </a:t>
            </a:r>
          </a:p>
          <a:p>
            <a:pPr lvl="2"/>
            <a:endParaRPr lang="en-US" sz="11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3523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0"/>
            <a:ext cx="6858000" cy="533400"/>
          </a:xfrm>
          <a:solidFill>
            <a:srgbClr val="00345E"/>
          </a:solidFill>
        </p:spPr>
        <p:txBody>
          <a:bodyPr lIns="365760"/>
          <a:lstStyle/>
          <a:p>
            <a:pPr eaLnBrk="1" hangingPunct="1"/>
            <a:r>
              <a:rPr lang="en-US" sz="4000" b="1" dirty="0">
                <a:solidFill>
                  <a:schemeClr val="bg1"/>
                </a:solidFill>
                <a:ea typeface="ＭＳ Ｐゴシック"/>
              </a:rPr>
              <a:t>SARS SERVICE - September</a:t>
            </a:r>
          </a:p>
        </p:txBody>
      </p:sp>
      <p:sp>
        <p:nvSpPr>
          <p:cNvPr id="2052" name="TextBox 5"/>
          <p:cNvSpPr txBox="1">
            <a:spLocks noChangeArrowheads="1"/>
          </p:cNvSpPr>
          <p:nvPr/>
        </p:nvSpPr>
        <p:spPr bwMode="auto">
          <a:xfrm>
            <a:off x="0" y="857250"/>
            <a:ext cx="6858000" cy="430887"/>
          </a:xfrm>
          <a:prstGeom prst="rect">
            <a:avLst/>
          </a:prstGeom>
          <a:noFill/>
          <a:ln w="9525">
            <a:noFill/>
            <a:miter lim="800000"/>
            <a:headEnd/>
            <a:tailEnd/>
          </a:ln>
        </p:spPr>
        <p:txBody>
          <a:bodyPr>
            <a:spAutoFit/>
          </a:bodyPr>
          <a:lstStyle/>
          <a:p>
            <a:pPr algn="just">
              <a:defRPr/>
            </a:pPr>
            <a:r>
              <a:rPr lang="en-US" sz="1100" dirty="0">
                <a:solidFill>
                  <a:schemeClr val="tx2"/>
                </a:solidFill>
                <a:latin typeface="+mn-lt"/>
              </a:rPr>
              <a:t>The South African Revenue Service will be visiting the areas listed below to assist taxpayers with the submission of outstanding tax returns, eFiling, Mobi App income tax registration and general enquiries on tax matters.</a:t>
            </a:r>
            <a:endParaRPr lang="en-US" sz="1100" dirty="0">
              <a:solidFill>
                <a:schemeClr val="tx2"/>
              </a:solidFill>
              <a:latin typeface="Arial" pitchFamily="34" charset="0"/>
            </a:endParaRPr>
          </a:p>
        </p:txBody>
      </p:sp>
      <p:pic>
        <p:nvPicPr>
          <p:cNvPr id="2053" name="Picture 6"/>
          <p:cNvPicPr>
            <a:picLocks noChangeAspect="1"/>
          </p:cNvPicPr>
          <p:nvPr/>
        </p:nvPicPr>
        <p:blipFill>
          <a:blip r:embed="rId3"/>
          <a:srcRect/>
          <a:stretch>
            <a:fillRect/>
          </a:stretch>
        </p:blipFill>
        <p:spPr bwMode="auto">
          <a:xfrm>
            <a:off x="0" y="8892211"/>
            <a:ext cx="6848475" cy="1013790"/>
          </a:xfrm>
          <a:prstGeom prst="rect">
            <a:avLst/>
          </a:prstGeom>
          <a:noFill/>
          <a:ln w="9525">
            <a:noFill/>
            <a:miter lim="800000"/>
            <a:headEnd/>
            <a:tailEnd/>
          </a:ln>
        </p:spPr>
      </p:pic>
      <p:graphicFrame>
        <p:nvGraphicFramePr>
          <p:cNvPr id="15440" name="Group 80"/>
          <p:cNvGraphicFramePr>
            <a:graphicFrameLocks noGrp="1"/>
          </p:cNvGraphicFramePr>
          <p:nvPr>
            <p:extLst>
              <p:ext uri="{D42A27DB-BD31-4B8C-83A1-F6EECF244321}">
                <p14:modId xmlns:p14="http://schemas.microsoft.com/office/powerpoint/2010/main" val="435405787"/>
              </p:ext>
            </p:extLst>
          </p:nvPr>
        </p:nvGraphicFramePr>
        <p:xfrm>
          <a:off x="76200" y="1413668"/>
          <a:ext cx="6516561" cy="4522094"/>
        </p:xfrm>
        <a:graphic>
          <a:graphicData uri="http://schemas.openxmlformats.org/drawingml/2006/table">
            <a:tbl>
              <a:tblPr/>
              <a:tblGrid>
                <a:gridCol w="2325561">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48143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AREA AND ADDRESS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TIME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Contact Details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5552">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Port Alfred ( Port Alfred City Hall)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Cause Way   Port Alfred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12&amp;13 September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1"/>
                  </a:ext>
                </a:extLst>
              </a:tr>
              <a:tr h="505943">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Grahamstown</a:t>
                      </a: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 (BB Zondane Hall)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14 September </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833580994"/>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Humansdorp (City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Bureau Street   Humansdorp</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19&amp;21 September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918637492"/>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Baywest Mall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100 Baywest Blvd</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Hunters Retreat</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Gqeberha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22 September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2239445337"/>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a:t>
                      </a: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Main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Main Road </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27&amp;28 September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551677586"/>
                  </a:ext>
                </a:extLst>
              </a:tr>
              <a:tr h="722155">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Sommerset East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29 September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 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2"/>
                  </a:ext>
                </a:extLst>
              </a:tr>
            </a:tbl>
          </a:graphicData>
        </a:graphic>
      </p:graphicFrame>
      <p:sp>
        <p:nvSpPr>
          <p:cNvPr id="8" name="Rounded Rectangle 7"/>
          <p:cNvSpPr/>
          <p:nvPr/>
        </p:nvSpPr>
        <p:spPr>
          <a:xfrm>
            <a:off x="76200" y="8892211"/>
            <a:ext cx="4343400" cy="945874"/>
          </a:xfrm>
          <a:prstGeom prst="roundRect">
            <a:avLst/>
          </a:prstGeom>
          <a:solidFill>
            <a:schemeClr val="bg1"/>
          </a:solidFill>
          <a:ln w="9525"/>
        </p:spPr>
        <p:style>
          <a:lnRef idx="2">
            <a:schemeClr val="accent1"/>
          </a:lnRef>
          <a:fillRef idx="1">
            <a:schemeClr val="lt1"/>
          </a:fillRef>
          <a:effectRef idx="0">
            <a:schemeClr val="accent1"/>
          </a:effectRef>
          <a:fontRef idx="minor">
            <a:schemeClr val="dk1"/>
          </a:fontRef>
        </p:style>
        <p:txBody>
          <a:bodyPr/>
          <a:lstStyle/>
          <a:p>
            <a:pPr>
              <a:defRPr/>
            </a:pPr>
            <a:r>
              <a:rPr lang="en-ZA" sz="1400" dirty="0">
                <a:solidFill>
                  <a:srgbClr val="000000"/>
                </a:solidFill>
                <a:ea typeface="ＭＳ Ｐゴシック"/>
                <a:cs typeface="ＭＳ Ｐゴシック"/>
              </a:rPr>
              <a:t>www.sars.gov.za</a:t>
            </a:r>
          </a:p>
          <a:p>
            <a:pPr>
              <a:defRPr/>
            </a:pPr>
            <a:endParaRPr lang="en-ZA" sz="1400" dirty="0">
              <a:solidFill>
                <a:srgbClr val="000000"/>
              </a:solidFill>
              <a:ea typeface="ＭＳ Ｐゴシック"/>
              <a:cs typeface="ＭＳ Ｐゴシック"/>
            </a:endParaRPr>
          </a:p>
          <a:p>
            <a:pPr>
              <a:defRPr/>
            </a:pPr>
            <a:r>
              <a:rPr lang="en-ZA" sz="1400" dirty="0">
                <a:solidFill>
                  <a:srgbClr val="000000"/>
                </a:solidFill>
                <a:ea typeface="ＭＳ Ｐゴシック"/>
                <a:cs typeface="ＭＳ Ｐゴシック"/>
              </a:rPr>
              <a:t>0800 00 SARS(7277)</a:t>
            </a:r>
          </a:p>
        </p:txBody>
      </p:sp>
      <p:sp>
        <p:nvSpPr>
          <p:cNvPr id="2" name="Rectangle 1"/>
          <p:cNvSpPr/>
          <p:nvPr/>
        </p:nvSpPr>
        <p:spPr>
          <a:xfrm>
            <a:off x="-179221" y="5982244"/>
            <a:ext cx="7206916" cy="2662267"/>
          </a:xfrm>
          <a:prstGeom prst="rect">
            <a:avLst/>
          </a:prstGeom>
        </p:spPr>
        <p:txBody>
          <a:bodyPr wrap="square">
            <a:spAutoFit/>
          </a:bodyPr>
          <a:lstStyle/>
          <a:p>
            <a:pPr algn="l"/>
            <a:r>
              <a:rPr lang="en-GB" sz="1000" b="1" i="0" dirty="0">
                <a:effectLst/>
                <a:latin typeface="+mj-lt"/>
              </a:rPr>
              <a:t>	</a:t>
            </a:r>
            <a:endParaRPr lang="en-US" sz="1100" dirty="0">
              <a:latin typeface="+mj-lt"/>
              <a:ea typeface="Times New Roman" panose="02020603050405020304" pitchFamily="18" charset="0"/>
            </a:endParaRPr>
          </a:p>
          <a:p>
            <a:pPr algn="l"/>
            <a:endParaRPr lang="en-ZA" sz="800" b="0" i="0" u="none" strike="noStrike" baseline="0" dirty="0">
              <a:solidFill>
                <a:srgbClr val="000000"/>
              </a:solidFill>
              <a:latin typeface="Arial" panose="020B0604020202020204" pitchFamily="34" charset="0"/>
            </a:endParaRPr>
          </a:p>
          <a:p>
            <a:pPr lvl="1"/>
            <a:r>
              <a:rPr lang="en-ZA" sz="800" b="0" i="0" u="none" strike="noStrike" baseline="0" dirty="0">
                <a:solidFill>
                  <a:srgbClr val="000000"/>
                </a:solidFill>
                <a:latin typeface="Arial" panose="020B0604020202020204" pitchFamily="34" charset="0"/>
              </a:rPr>
              <a:t> </a:t>
            </a:r>
            <a:r>
              <a:rPr lang="en-ZA" sz="1100" b="1" i="1" u="none" strike="noStrike" baseline="0" dirty="0">
                <a:solidFill>
                  <a:srgbClr val="000000"/>
                </a:solidFill>
                <a:latin typeface="Arial" panose="020B0604020202020204" pitchFamily="34" charset="0"/>
              </a:rPr>
              <a:t>Please bring the following:</a:t>
            </a:r>
            <a:endParaRPr lang="en-ZA" sz="1100" b="0" i="0" u="none" strike="noStrike" baseline="0" dirty="0">
              <a:solidFill>
                <a:srgbClr val="000000"/>
              </a:solidFill>
              <a:latin typeface="Arial" panose="020B0604020202020204" pitchFamily="34" charset="0"/>
            </a:endParaRPr>
          </a:p>
          <a:p>
            <a:pPr marL="1085850" lvl="2" indent="-171450">
              <a:buFont typeface="Wingdings" panose="05000000000000000000" pitchFamily="2" charset="2"/>
              <a:buChar char="ü"/>
            </a:pPr>
            <a:r>
              <a:rPr lang="en-ZA" sz="1100" b="0" i="0" u="none" strike="noStrike" baseline="0" dirty="0">
                <a:solidFill>
                  <a:srgbClr val="000000"/>
                </a:solidFill>
                <a:latin typeface="Arial" panose="020B0604020202020204" pitchFamily="34" charset="0"/>
              </a:rPr>
              <a:t>Proof of identity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income –all IRP5/IT3 (a) and IT3 (b)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deductions –e.g., medical aid, travel, pension &amp; retirement annuity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Your eFilingusername and password if registered on eFiling</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Smartphone/Laptop/Tablet/iPad if filing using </a:t>
            </a:r>
            <a:r>
              <a:rPr lang="en-US" sz="1100" b="1" i="0" u="none" strike="noStrike" baseline="0" dirty="0">
                <a:solidFill>
                  <a:srgbClr val="000000"/>
                </a:solidFill>
                <a:latin typeface="Arial" panose="020B0604020202020204" pitchFamily="34" charset="0"/>
              </a:rPr>
              <a:t>DIGITAL channels</a:t>
            </a:r>
            <a:endParaRPr lang="en-US" sz="1100" b="0" i="0" u="none" strike="noStrike" baseline="0" dirty="0">
              <a:solidFill>
                <a:srgbClr val="000000"/>
              </a:solidFill>
              <a:latin typeface="Arial" panose="020B0604020202020204" pitchFamily="34" charset="0"/>
            </a:endParaRPr>
          </a:p>
          <a:p>
            <a:pPr lvl="2"/>
            <a:endParaRPr lang="en-US" sz="1100" dirty="0">
              <a:solidFill>
                <a:srgbClr val="000000"/>
              </a:solidFill>
              <a:latin typeface="Arial" panose="020B0604020202020204" pitchFamily="34" charset="0"/>
            </a:endParaRPr>
          </a:p>
          <a:p>
            <a:pPr marL="1085850" lvl="2" indent="-171450">
              <a:buFont typeface="Wingdings" panose="05000000000000000000" pitchFamily="2" charset="2"/>
              <a:buChar char="ü"/>
            </a:pPr>
            <a:endParaRPr lang="en-US" sz="1100" dirty="0">
              <a:solidFill>
                <a:srgbClr val="000000"/>
              </a:solidFill>
              <a:latin typeface="Arial" panose="020B0604020202020204" pitchFamily="34" charset="0"/>
            </a:endParaRPr>
          </a:p>
          <a:p>
            <a:pPr lvl="1"/>
            <a:r>
              <a:rPr lang="en-GB" sz="1000" b="1" i="0" dirty="0">
                <a:effectLst/>
                <a:latin typeface="+mj-lt"/>
              </a:rPr>
              <a:t>For taxpayer without smart Phone can dial *134* 7277# for the following services:</a:t>
            </a:r>
            <a:r>
              <a:rPr lang="en-GB" sz="1000" b="1" dirty="0">
                <a:latin typeface="+mj-lt"/>
              </a:rPr>
              <a:t>         </a:t>
            </a:r>
          </a:p>
          <a:p>
            <a:pPr algn="l"/>
            <a:r>
              <a:rPr lang="en-GB" sz="1000" i="0" dirty="0">
                <a:effectLst/>
                <a:latin typeface="+mj-lt"/>
              </a:rPr>
              <a:t>                 </a:t>
            </a:r>
            <a:r>
              <a:rPr lang="en-GB" sz="1000" dirty="0">
                <a:latin typeface="+mj-lt"/>
              </a:rPr>
              <a:t>                1. Tax number</a:t>
            </a:r>
          </a:p>
          <a:p>
            <a:pPr lvl="1"/>
            <a:r>
              <a:rPr lang="en-GB" sz="1000" i="0" dirty="0">
                <a:effectLst/>
                <a:latin typeface="+mj-lt"/>
              </a:rPr>
              <a:t>                 2. </a:t>
            </a:r>
            <a:r>
              <a:rPr lang="en-GB" sz="1000" dirty="0">
                <a:latin typeface="+mj-lt"/>
              </a:rPr>
              <a:t>A</a:t>
            </a:r>
            <a:r>
              <a:rPr lang="en-GB" sz="1000" i="0" dirty="0">
                <a:effectLst/>
                <a:latin typeface="+mj-lt"/>
              </a:rPr>
              <a:t>ccount balance</a:t>
            </a:r>
          </a:p>
          <a:p>
            <a:pPr lvl="1"/>
            <a:r>
              <a:rPr lang="en-GB" sz="1000" dirty="0">
                <a:latin typeface="+mj-lt"/>
              </a:rPr>
              <a:t>                 3. Do I need to file tax return</a:t>
            </a:r>
          </a:p>
          <a:p>
            <a:pPr lvl="1"/>
            <a:r>
              <a:rPr lang="en-GB" sz="1000" i="0" dirty="0">
                <a:effectLst/>
                <a:latin typeface="+mj-lt"/>
              </a:rPr>
              <a:t>                 4. E booking </a:t>
            </a:r>
          </a:p>
          <a:p>
            <a:pPr lvl="2"/>
            <a:endParaRPr lang="en-US" sz="11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749403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0"/>
            <a:ext cx="6858000" cy="533400"/>
          </a:xfrm>
          <a:solidFill>
            <a:srgbClr val="00345E"/>
          </a:solidFill>
        </p:spPr>
        <p:txBody>
          <a:bodyPr lIns="365760"/>
          <a:lstStyle/>
          <a:p>
            <a:pPr eaLnBrk="1" hangingPunct="1"/>
            <a:r>
              <a:rPr lang="en-US" sz="4000" b="1" dirty="0">
                <a:solidFill>
                  <a:schemeClr val="bg1"/>
                </a:solidFill>
                <a:ea typeface="ＭＳ Ｐゴシック"/>
              </a:rPr>
              <a:t>SARS SERVICE </a:t>
            </a:r>
            <a:r>
              <a:rPr lang="en-US" sz="4000" b="1">
                <a:solidFill>
                  <a:schemeClr val="bg1"/>
                </a:solidFill>
                <a:ea typeface="ＭＳ Ｐゴシック"/>
              </a:rPr>
              <a:t>- October</a:t>
            </a:r>
            <a:endParaRPr lang="en-US" sz="4000" b="1" dirty="0">
              <a:solidFill>
                <a:schemeClr val="bg1"/>
              </a:solidFill>
              <a:ea typeface="ＭＳ Ｐゴシック"/>
            </a:endParaRPr>
          </a:p>
        </p:txBody>
      </p:sp>
      <p:sp>
        <p:nvSpPr>
          <p:cNvPr id="2052" name="TextBox 5"/>
          <p:cNvSpPr txBox="1">
            <a:spLocks noChangeArrowheads="1"/>
          </p:cNvSpPr>
          <p:nvPr/>
        </p:nvSpPr>
        <p:spPr bwMode="auto">
          <a:xfrm>
            <a:off x="0" y="857250"/>
            <a:ext cx="6858000" cy="430887"/>
          </a:xfrm>
          <a:prstGeom prst="rect">
            <a:avLst/>
          </a:prstGeom>
          <a:noFill/>
          <a:ln w="9525">
            <a:noFill/>
            <a:miter lim="800000"/>
            <a:headEnd/>
            <a:tailEnd/>
          </a:ln>
        </p:spPr>
        <p:txBody>
          <a:bodyPr>
            <a:spAutoFit/>
          </a:bodyPr>
          <a:lstStyle/>
          <a:p>
            <a:pPr algn="just">
              <a:defRPr/>
            </a:pPr>
            <a:r>
              <a:rPr lang="en-US" sz="1100" dirty="0">
                <a:solidFill>
                  <a:schemeClr val="tx2"/>
                </a:solidFill>
                <a:latin typeface="+mn-lt"/>
              </a:rPr>
              <a:t>The South African Revenue Service will be visiting the areas listed below to assist taxpayers with the submission of outstanding tax returns, eFiling, Mobi App income tax registration and general enquiries on tax matters.</a:t>
            </a:r>
            <a:endParaRPr lang="en-US" sz="1100" dirty="0">
              <a:solidFill>
                <a:schemeClr val="tx2"/>
              </a:solidFill>
              <a:latin typeface="Arial" pitchFamily="34" charset="0"/>
            </a:endParaRPr>
          </a:p>
        </p:txBody>
      </p:sp>
      <p:pic>
        <p:nvPicPr>
          <p:cNvPr id="2053" name="Picture 6"/>
          <p:cNvPicPr>
            <a:picLocks noChangeAspect="1"/>
          </p:cNvPicPr>
          <p:nvPr/>
        </p:nvPicPr>
        <p:blipFill>
          <a:blip r:embed="rId3"/>
          <a:srcRect/>
          <a:stretch>
            <a:fillRect/>
          </a:stretch>
        </p:blipFill>
        <p:spPr bwMode="auto">
          <a:xfrm>
            <a:off x="0" y="8892211"/>
            <a:ext cx="6848475" cy="1013790"/>
          </a:xfrm>
          <a:prstGeom prst="rect">
            <a:avLst/>
          </a:prstGeom>
          <a:noFill/>
          <a:ln w="9525">
            <a:noFill/>
            <a:miter lim="800000"/>
            <a:headEnd/>
            <a:tailEnd/>
          </a:ln>
        </p:spPr>
      </p:pic>
      <p:graphicFrame>
        <p:nvGraphicFramePr>
          <p:cNvPr id="15440" name="Group 80"/>
          <p:cNvGraphicFramePr>
            <a:graphicFrameLocks noGrp="1"/>
          </p:cNvGraphicFramePr>
          <p:nvPr>
            <p:extLst>
              <p:ext uri="{D42A27DB-BD31-4B8C-83A1-F6EECF244321}">
                <p14:modId xmlns:p14="http://schemas.microsoft.com/office/powerpoint/2010/main" val="2968580655"/>
              </p:ext>
            </p:extLst>
          </p:nvPr>
        </p:nvGraphicFramePr>
        <p:xfrm>
          <a:off x="76200" y="1413668"/>
          <a:ext cx="6516561" cy="5074583"/>
        </p:xfrm>
        <a:graphic>
          <a:graphicData uri="http://schemas.openxmlformats.org/drawingml/2006/table">
            <a:tbl>
              <a:tblPr/>
              <a:tblGrid>
                <a:gridCol w="2325561">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48143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AREA AND ADDRESS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TIME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Contact Details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875552">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Graaff Reinet (Graaff Reinet Main Library)</a:t>
                      </a:r>
                      <a:endPar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Parsonage Road  </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Graaff Reinet</a:t>
                      </a:r>
                      <a:endPar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ZA" sz="1100" b="0" i="0" u="none" strike="noStrike" cap="none" normalizeH="0" baseline="0" dirty="0">
                          <a:ln>
                            <a:noFill/>
                          </a:ln>
                          <a:solidFill>
                            <a:schemeClr val="tx1"/>
                          </a:solidFill>
                          <a:effectLst/>
                          <a:latin typeface="Calibri" pitchFamily="34" charset="0"/>
                          <a:ea typeface="ＭＳ Ｐゴシック"/>
                          <a:cs typeface="ＭＳ Ｐゴシック"/>
                        </a:rPr>
                        <a:t>10&amp;11 October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1"/>
                  </a:ext>
                </a:extLst>
              </a:tr>
              <a:tr h="875552">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Jansenville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12 October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833580994"/>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Humansdorp (City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Bureau Street   Humansdorp</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17&amp;19 October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918637492"/>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Baywest Mall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100 Baywest Blvd</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Hunters Retreat</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Gqeberha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20 October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507497387"/>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Middelburg Town Hall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Market Street;</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Middelburg;</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Eastern Cape</a:t>
                      </a:r>
                      <a:endPar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24 October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551677586"/>
                  </a:ext>
                </a:extLst>
              </a:tr>
              <a:tr h="722155">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a:t>
                      </a: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Main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Main Road </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25&amp;26 October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 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2"/>
                  </a:ext>
                </a:extLst>
              </a:tr>
            </a:tbl>
          </a:graphicData>
        </a:graphic>
      </p:graphicFrame>
      <p:sp>
        <p:nvSpPr>
          <p:cNvPr id="8" name="Rounded Rectangle 7"/>
          <p:cNvSpPr/>
          <p:nvPr/>
        </p:nvSpPr>
        <p:spPr>
          <a:xfrm>
            <a:off x="76200" y="8892211"/>
            <a:ext cx="4343400" cy="945874"/>
          </a:xfrm>
          <a:prstGeom prst="roundRect">
            <a:avLst/>
          </a:prstGeom>
          <a:solidFill>
            <a:schemeClr val="bg1"/>
          </a:solidFill>
          <a:ln w="9525"/>
        </p:spPr>
        <p:style>
          <a:lnRef idx="2">
            <a:schemeClr val="accent1"/>
          </a:lnRef>
          <a:fillRef idx="1">
            <a:schemeClr val="lt1"/>
          </a:fillRef>
          <a:effectRef idx="0">
            <a:schemeClr val="accent1"/>
          </a:effectRef>
          <a:fontRef idx="minor">
            <a:schemeClr val="dk1"/>
          </a:fontRef>
        </p:style>
        <p:txBody>
          <a:bodyPr/>
          <a:lstStyle/>
          <a:p>
            <a:pPr>
              <a:defRPr/>
            </a:pPr>
            <a:r>
              <a:rPr lang="en-ZA" sz="1400" dirty="0">
                <a:solidFill>
                  <a:srgbClr val="000000"/>
                </a:solidFill>
                <a:ea typeface="ＭＳ Ｐゴシック"/>
                <a:cs typeface="ＭＳ Ｐゴシック"/>
              </a:rPr>
              <a:t>www.sars.gov.za</a:t>
            </a:r>
          </a:p>
          <a:p>
            <a:pPr>
              <a:defRPr/>
            </a:pPr>
            <a:endParaRPr lang="en-ZA" sz="1400" dirty="0">
              <a:solidFill>
                <a:srgbClr val="000000"/>
              </a:solidFill>
              <a:ea typeface="ＭＳ Ｐゴシック"/>
              <a:cs typeface="ＭＳ Ｐゴシック"/>
            </a:endParaRPr>
          </a:p>
          <a:p>
            <a:pPr>
              <a:defRPr/>
            </a:pPr>
            <a:r>
              <a:rPr lang="en-ZA" sz="1400" dirty="0">
                <a:solidFill>
                  <a:srgbClr val="000000"/>
                </a:solidFill>
                <a:ea typeface="ＭＳ Ｐゴシック"/>
                <a:cs typeface="ＭＳ Ｐゴシック"/>
              </a:rPr>
              <a:t>0800 00 SARS(7277)</a:t>
            </a:r>
          </a:p>
        </p:txBody>
      </p:sp>
      <p:sp>
        <p:nvSpPr>
          <p:cNvPr id="2" name="Rectangle 1"/>
          <p:cNvSpPr/>
          <p:nvPr/>
        </p:nvSpPr>
        <p:spPr>
          <a:xfrm>
            <a:off x="-343919" y="6238225"/>
            <a:ext cx="7206916" cy="2662267"/>
          </a:xfrm>
          <a:prstGeom prst="rect">
            <a:avLst/>
          </a:prstGeom>
        </p:spPr>
        <p:txBody>
          <a:bodyPr wrap="square">
            <a:spAutoFit/>
          </a:bodyPr>
          <a:lstStyle/>
          <a:p>
            <a:pPr algn="l"/>
            <a:r>
              <a:rPr lang="en-GB" sz="1000" b="1" i="0" dirty="0">
                <a:effectLst/>
                <a:latin typeface="+mj-lt"/>
              </a:rPr>
              <a:t>	</a:t>
            </a:r>
            <a:endParaRPr lang="en-US" sz="1100" dirty="0">
              <a:latin typeface="+mj-lt"/>
              <a:ea typeface="Times New Roman" panose="02020603050405020304" pitchFamily="18" charset="0"/>
            </a:endParaRPr>
          </a:p>
          <a:p>
            <a:pPr algn="l"/>
            <a:endParaRPr lang="en-ZA" sz="800" b="0" i="0" u="none" strike="noStrike" baseline="0" dirty="0">
              <a:solidFill>
                <a:srgbClr val="000000"/>
              </a:solidFill>
              <a:latin typeface="Arial" panose="020B0604020202020204" pitchFamily="34" charset="0"/>
            </a:endParaRPr>
          </a:p>
          <a:p>
            <a:pPr lvl="1"/>
            <a:r>
              <a:rPr lang="en-ZA" sz="800" b="0" i="0" u="none" strike="noStrike" baseline="0" dirty="0">
                <a:solidFill>
                  <a:srgbClr val="000000"/>
                </a:solidFill>
                <a:latin typeface="Arial" panose="020B0604020202020204" pitchFamily="34" charset="0"/>
              </a:rPr>
              <a:t> </a:t>
            </a:r>
            <a:r>
              <a:rPr lang="en-ZA" sz="1100" b="1" i="1" u="none" strike="noStrike" baseline="0" dirty="0">
                <a:solidFill>
                  <a:srgbClr val="000000"/>
                </a:solidFill>
                <a:latin typeface="Arial" panose="020B0604020202020204" pitchFamily="34" charset="0"/>
              </a:rPr>
              <a:t>Please bring the following:</a:t>
            </a:r>
            <a:endParaRPr lang="en-ZA" sz="1100" b="0" i="0" u="none" strike="noStrike" baseline="0" dirty="0">
              <a:solidFill>
                <a:srgbClr val="000000"/>
              </a:solidFill>
              <a:latin typeface="Arial" panose="020B0604020202020204" pitchFamily="34" charset="0"/>
            </a:endParaRPr>
          </a:p>
          <a:p>
            <a:pPr marL="1085850" lvl="2" indent="-171450">
              <a:buFont typeface="Wingdings" panose="05000000000000000000" pitchFamily="2" charset="2"/>
              <a:buChar char="ü"/>
            </a:pPr>
            <a:r>
              <a:rPr lang="en-ZA" sz="1100" b="0" i="0" u="none" strike="noStrike" baseline="0" dirty="0">
                <a:solidFill>
                  <a:srgbClr val="000000"/>
                </a:solidFill>
                <a:latin typeface="Arial" panose="020B0604020202020204" pitchFamily="34" charset="0"/>
              </a:rPr>
              <a:t>Proof of identity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income –all IRP5/IT3 (a) and IT3 (b)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deductions –e.g., medical aid, travel, pension &amp; retirement annuity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Your eFilingusername and password if registered on eFiling</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Smartphone/Laptop/Tablet/iPad if filing using </a:t>
            </a:r>
            <a:r>
              <a:rPr lang="en-US" sz="1100" b="1" i="0" u="none" strike="noStrike" baseline="0" dirty="0">
                <a:solidFill>
                  <a:srgbClr val="000000"/>
                </a:solidFill>
                <a:latin typeface="Arial" panose="020B0604020202020204" pitchFamily="34" charset="0"/>
              </a:rPr>
              <a:t>DIGITAL channels</a:t>
            </a:r>
            <a:endParaRPr lang="en-US" sz="1100" b="0" i="0" u="none" strike="noStrike" baseline="0" dirty="0">
              <a:solidFill>
                <a:srgbClr val="000000"/>
              </a:solidFill>
              <a:latin typeface="Arial" panose="020B0604020202020204" pitchFamily="34" charset="0"/>
            </a:endParaRPr>
          </a:p>
          <a:p>
            <a:pPr lvl="2"/>
            <a:endParaRPr lang="en-US" sz="1100" dirty="0">
              <a:solidFill>
                <a:srgbClr val="000000"/>
              </a:solidFill>
              <a:latin typeface="Arial" panose="020B0604020202020204" pitchFamily="34" charset="0"/>
            </a:endParaRPr>
          </a:p>
          <a:p>
            <a:pPr marL="1085850" lvl="2" indent="-171450">
              <a:buFont typeface="Wingdings" panose="05000000000000000000" pitchFamily="2" charset="2"/>
              <a:buChar char="ü"/>
            </a:pPr>
            <a:endParaRPr lang="en-US" sz="1100" dirty="0">
              <a:solidFill>
                <a:srgbClr val="000000"/>
              </a:solidFill>
              <a:latin typeface="Arial" panose="020B0604020202020204" pitchFamily="34" charset="0"/>
            </a:endParaRPr>
          </a:p>
          <a:p>
            <a:pPr lvl="1"/>
            <a:r>
              <a:rPr lang="en-GB" sz="1000" b="1" i="0" dirty="0">
                <a:effectLst/>
                <a:latin typeface="+mj-lt"/>
              </a:rPr>
              <a:t>For taxpayer without smart Phone can dial *134* 7277# for the following services:</a:t>
            </a:r>
            <a:r>
              <a:rPr lang="en-GB" sz="1000" b="1" dirty="0">
                <a:latin typeface="+mj-lt"/>
              </a:rPr>
              <a:t>         </a:t>
            </a:r>
          </a:p>
          <a:p>
            <a:pPr algn="l"/>
            <a:r>
              <a:rPr lang="en-GB" sz="1000" i="0" dirty="0">
                <a:effectLst/>
                <a:latin typeface="+mj-lt"/>
              </a:rPr>
              <a:t>                 </a:t>
            </a:r>
            <a:r>
              <a:rPr lang="en-GB" sz="1000" dirty="0">
                <a:latin typeface="+mj-lt"/>
              </a:rPr>
              <a:t>                1. Tax number</a:t>
            </a:r>
          </a:p>
          <a:p>
            <a:pPr lvl="1"/>
            <a:r>
              <a:rPr lang="en-GB" sz="1000" i="0" dirty="0">
                <a:effectLst/>
                <a:latin typeface="+mj-lt"/>
              </a:rPr>
              <a:t>                 2. </a:t>
            </a:r>
            <a:r>
              <a:rPr lang="en-GB" sz="1000" dirty="0">
                <a:latin typeface="+mj-lt"/>
              </a:rPr>
              <a:t>A</a:t>
            </a:r>
            <a:r>
              <a:rPr lang="en-GB" sz="1000" i="0" dirty="0">
                <a:effectLst/>
                <a:latin typeface="+mj-lt"/>
              </a:rPr>
              <a:t>ccount balance</a:t>
            </a:r>
          </a:p>
          <a:p>
            <a:pPr lvl="1"/>
            <a:r>
              <a:rPr lang="en-GB" sz="1000" dirty="0">
                <a:latin typeface="+mj-lt"/>
              </a:rPr>
              <a:t>                 3. Do I need to file tax return</a:t>
            </a:r>
          </a:p>
          <a:p>
            <a:pPr lvl="1"/>
            <a:r>
              <a:rPr lang="en-GB" sz="1000" i="0" dirty="0">
                <a:effectLst/>
                <a:latin typeface="+mj-lt"/>
              </a:rPr>
              <a:t>                 4. E booking </a:t>
            </a:r>
          </a:p>
          <a:p>
            <a:pPr lvl="2"/>
            <a:endParaRPr lang="en-US" sz="11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04810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0"/>
            <a:ext cx="6858000" cy="533400"/>
          </a:xfrm>
          <a:solidFill>
            <a:srgbClr val="00345E"/>
          </a:solidFill>
        </p:spPr>
        <p:txBody>
          <a:bodyPr lIns="365760"/>
          <a:lstStyle/>
          <a:p>
            <a:pPr eaLnBrk="1" hangingPunct="1"/>
            <a:r>
              <a:rPr lang="en-US" sz="4000" b="1" dirty="0">
                <a:solidFill>
                  <a:schemeClr val="bg1"/>
                </a:solidFill>
                <a:ea typeface="ＭＳ Ｐゴシック"/>
              </a:rPr>
              <a:t>SARS SERVICE - November</a:t>
            </a:r>
          </a:p>
        </p:txBody>
      </p:sp>
      <p:sp>
        <p:nvSpPr>
          <p:cNvPr id="2052" name="TextBox 5"/>
          <p:cNvSpPr txBox="1">
            <a:spLocks noChangeArrowheads="1"/>
          </p:cNvSpPr>
          <p:nvPr/>
        </p:nvSpPr>
        <p:spPr bwMode="auto">
          <a:xfrm>
            <a:off x="0" y="857250"/>
            <a:ext cx="6858000" cy="430887"/>
          </a:xfrm>
          <a:prstGeom prst="rect">
            <a:avLst/>
          </a:prstGeom>
          <a:noFill/>
          <a:ln w="9525">
            <a:noFill/>
            <a:miter lim="800000"/>
            <a:headEnd/>
            <a:tailEnd/>
          </a:ln>
        </p:spPr>
        <p:txBody>
          <a:bodyPr>
            <a:spAutoFit/>
          </a:bodyPr>
          <a:lstStyle/>
          <a:p>
            <a:pPr algn="just">
              <a:defRPr/>
            </a:pPr>
            <a:r>
              <a:rPr lang="en-US" sz="1100" dirty="0">
                <a:solidFill>
                  <a:schemeClr val="tx2"/>
                </a:solidFill>
                <a:latin typeface="+mn-lt"/>
              </a:rPr>
              <a:t>The South African Revenue Service will be visiting the areas listed below to assist taxpayers with the submission of outstanding tax returns, eFiling, Mobi App income tax registration and general enquiries on tax matters.</a:t>
            </a:r>
            <a:endParaRPr lang="en-US" sz="1100" dirty="0">
              <a:solidFill>
                <a:schemeClr val="tx2"/>
              </a:solidFill>
              <a:latin typeface="Arial" pitchFamily="34" charset="0"/>
            </a:endParaRPr>
          </a:p>
        </p:txBody>
      </p:sp>
      <p:pic>
        <p:nvPicPr>
          <p:cNvPr id="2053" name="Picture 6"/>
          <p:cNvPicPr>
            <a:picLocks noChangeAspect="1"/>
          </p:cNvPicPr>
          <p:nvPr/>
        </p:nvPicPr>
        <p:blipFill>
          <a:blip r:embed="rId3"/>
          <a:srcRect/>
          <a:stretch>
            <a:fillRect/>
          </a:stretch>
        </p:blipFill>
        <p:spPr bwMode="auto">
          <a:xfrm>
            <a:off x="0" y="8892211"/>
            <a:ext cx="6848475" cy="1013790"/>
          </a:xfrm>
          <a:prstGeom prst="rect">
            <a:avLst/>
          </a:prstGeom>
          <a:noFill/>
          <a:ln w="9525">
            <a:noFill/>
            <a:miter lim="800000"/>
            <a:headEnd/>
            <a:tailEnd/>
          </a:ln>
        </p:spPr>
      </p:pic>
      <p:graphicFrame>
        <p:nvGraphicFramePr>
          <p:cNvPr id="15440" name="Group 80"/>
          <p:cNvGraphicFramePr>
            <a:graphicFrameLocks noGrp="1"/>
          </p:cNvGraphicFramePr>
          <p:nvPr>
            <p:extLst>
              <p:ext uri="{D42A27DB-BD31-4B8C-83A1-F6EECF244321}">
                <p14:modId xmlns:p14="http://schemas.microsoft.com/office/powerpoint/2010/main" val="6448356"/>
              </p:ext>
            </p:extLst>
          </p:nvPr>
        </p:nvGraphicFramePr>
        <p:xfrm>
          <a:off x="76200" y="1413668"/>
          <a:ext cx="6516561" cy="4711846"/>
        </p:xfrm>
        <a:graphic>
          <a:graphicData uri="http://schemas.openxmlformats.org/drawingml/2006/table">
            <a:tbl>
              <a:tblPr/>
              <a:tblGrid>
                <a:gridCol w="2325561">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tblGrid>
              <a:tr h="481437">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AREA AND ADDRESS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TIME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Contact Details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95695">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Port Alfred ( Port Alfred City Hall)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Cause Way   Port Alfred</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ZA" sz="1100" b="0" i="0" u="none" strike="noStrike" cap="none" normalizeH="0" baseline="0" dirty="0">
                          <a:ln>
                            <a:noFill/>
                          </a:ln>
                          <a:solidFill>
                            <a:schemeClr val="tx1"/>
                          </a:solidFill>
                          <a:effectLst/>
                          <a:latin typeface="Calibri" pitchFamily="34" charset="0"/>
                          <a:ea typeface="ＭＳ Ｐゴシック"/>
                          <a:cs typeface="ＭＳ Ｐゴシック"/>
                        </a:rPr>
                        <a:t>7 November</a:t>
                      </a: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1"/>
                  </a:ext>
                </a:extLst>
              </a:tr>
              <a:tr h="875552">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Grahamstown</a:t>
                      </a: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 (BB Zondane Hall)</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8&amp;9 November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833580994"/>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ZA"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Humansdorp (City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Bureau Street   Humansdorp</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14&amp;16 November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918637492"/>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Baywest Mall</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100 Baywest Blvd</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Hunters Retreat</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Gqeberha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17 November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507497387"/>
                  </a:ext>
                </a:extLst>
              </a:tr>
              <a:tr h="473967">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a:t>
                      </a: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 Main Library)</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Main Road </a:t>
                      </a:r>
                    </a:p>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Cradock</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21&amp;22 November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551677586"/>
                  </a:ext>
                </a:extLst>
              </a:tr>
              <a:tr h="722155">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200" b="1" i="0" u="none" strike="noStrike" cap="none" normalizeH="0" baseline="0" dirty="0">
                          <a:ln>
                            <a:noFill/>
                          </a:ln>
                          <a:solidFill>
                            <a:schemeClr val="tx1"/>
                          </a:solidFill>
                          <a:effectLst/>
                          <a:latin typeface="Calibri" panose="020F0502020204030204" pitchFamily="34" charset="0"/>
                          <a:ea typeface="ＭＳ Ｐゴシック"/>
                          <a:cs typeface="Aparajita" panose="020B0604020202020204" pitchFamily="34" charset="0"/>
                        </a:rPr>
                        <a:t>Sommerset East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Calibri" pitchFamily="34" charset="0"/>
                          <a:ea typeface="ＭＳ Ｐゴシック"/>
                          <a:cs typeface="ＭＳ Ｐゴシック"/>
                        </a:rPr>
                        <a:t>23 November</a:t>
                      </a:r>
                      <a:endParaRPr kumimoji="0" lang="en-ZA" sz="11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L="9525" marR="9525" marT="9525"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a:ln>
                            <a:noFill/>
                          </a:ln>
                          <a:solidFill>
                            <a:schemeClr val="tx1"/>
                          </a:solidFill>
                          <a:effectLst/>
                          <a:latin typeface="Calibri" pitchFamily="34" charset="0"/>
                          <a:ea typeface="ＭＳ Ｐゴシック"/>
                          <a:cs typeface="ＭＳ Ｐゴシック"/>
                        </a:rPr>
                        <a:t>09:00 – 15: 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ZA" sz="1000" b="0" i="0" u="none" strike="noStrike" cap="none" normalizeH="0" baseline="0" dirty="0">
                          <a:ln>
                            <a:noFill/>
                          </a:ln>
                          <a:solidFill>
                            <a:schemeClr val="tx1"/>
                          </a:solidFill>
                          <a:effectLst/>
                          <a:latin typeface="Calibri" pitchFamily="34" charset="0"/>
                          <a:ea typeface="ＭＳ Ｐゴシック"/>
                          <a:cs typeface="ＭＳ Ｐゴシック"/>
                        </a:rPr>
                        <a:t>M Masete - 0636930455 mmasite@sars.gov.za</a:t>
                      </a:r>
                      <a:endParaRPr kumimoji="0" lang="en-GB" sz="1000" b="0" i="0" u="none" strike="noStrike" cap="none" normalizeH="0" baseline="0" dirty="0">
                        <a:ln>
                          <a:noFill/>
                        </a:ln>
                        <a:solidFill>
                          <a:schemeClr val="tx1"/>
                        </a:solidFill>
                        <a:effectLst/>
                        <a:latin typeface="Calibri" pitchFamily="34" charset="0"/>
                        <a:ea typeface="ＭＳ Ｐゴシック"/>
                        <a:cs typeface="ＭＳ Ｐゴシック"/>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2"/>
                  </a:ext>
                </a:extLst>
              </a:tr>
            </a:tbl>
          </a:graphicData>
        </a:graphic>
      </p:graphicFrame>
      <p:sp>
        <p:nvSpPr>
          <p:cNvPr id="8" name="Rounded Rectangle 7"/>
          <p:cNvSpPr/>
          <p:nvPr/>
        </p:nvSpPr>
        <p:spPr>
          <a:xfrm>
            <a:off x="76200" y="8892211"/>
            <a:ext cx="4343400" cy="945874"/>
          </a:xfrm>
          <a:prstGeom prst="roundRect">
            <a:avLst/>
          </a:prstGeom>
          <a:solidFill>
            <a:schemeClr val="bg1"/>
          </a:solidFill>
          <a:ln w="9525"/>
        </p:spPr>
        <p:style>
          <a:lnRef idx="2">
            <a:schemeClr val="accent1"/>
          </a:lnRef>
          <a:fillRef idx="1">
            <a:schemeClr val="lt1"/>
          </a:fillRef>
          <a:effectRef idx="0">
            <a:schemeClr val="accent1"/>
          </a:effectRef>
          <a:fontRef idx="minor">
            <a:schemeClr val="dk1"/>
          </a:fontRef>
        </p:style>
        <p:txBody>
          <a:bodyPr/>
          <a:lstStyle/>
          <a:p>
            <a:pPr>
              <a:defRPr/>
            </a:pPr>
            <a:r>
              <a:rPr lang="en-ZA" sz="1400" dirty="0">
                <a:solidFill>
                  <a:srgbClr val="000000"/>
                </a:solidFill>
                <a:ea typeface="ＭＳ Ｐゴシック"/>
                <a:cs typeface="ＭＳ Ｐゴシック"/>
              </a:rPr>
              <a:t>www.sars.gov.za</a:t>
            </a:r>
          </a:p>
          <a:p>
            <a:pPr>
              <a:defRPr/>
            </a:pPr>
            <a:endParaRPr lang="en-ZA" sz="1400" dirty="0">
              <a:solidFill>
                <a:srgbClr val="000000"/>
              </a:solidFill>
              <a:ea typeface="ＭＳ Ｐゴシック"/>
              <a:cs typeface="ＭＳ Ｐゴシック"/>
            </a:endParaRPr>
          </a:p>
          <a:p>
            <a:pPr>
              <a:defRPr/>
            </a:pPr>
            <a:r>
              <a:rPr lang="en-ZA" sz="1400" dirty="0">
                <a:solidFill>
                  <a:srgbClr val="000000"/>
                </a:solidFill>
                <a:ea typeface="ＭＳ Ｐゴシック"/>
                <a:cs typeface="ＭＳ Ｐゴシック"/>
              </a:rPr>
              <a:t>0800 00 SARS(7277)</a:t>
            </a:r>
          </a:p>
        </p:txBody>
      </p:sp>
      <p:sp>
        <p:nvSpPr>
          <p:cNvPr id="2" name="Rectangle 1"/>
          <p:cNvSpPr/>
          <p:nvPr/>
        </p:nvSpPr>
        <p:spPr>
          <a:xfrm>
            <a:off x="-343919" y="6162028"/>
            <a:ext cx="7206916" cy="2662267"/>
          </a:xfrm>
          <a:prstGeom prst="rect">
            <a:avLst/>
          </a:prstGeom>
        </p:spPr>
        <p:txBody>
          <a:bodyPr wrap="square">
            <a:spAutoFit/>
          </a:bodyPr>
          <a:lstStyle/>
          <a:p>
            <a:pPr algn="l"/>
            <a:r>
              <a:rPr lang="en-GB" sz="1000" b="1" i="0" dirty="0">
                <a:effectLst/>
                <a:latin typeface="+mj-lt"/>
              </a:rPr>
              <a:t>	</a:t>
            </a:r>
            <a:endParaRPr lang="en-US" sz="1100" dirty="0">
              <a:latin typeface="+mj-lt"/>
              <a:ea typeface="Times New Roman" panose="02020603050405020304" pitchFamily="18" charset="0"/>
            </a:endParaRPr>
          </a:p>
          <a:p>
            <a:pPr algn="l"/>
            <a:endParaRPr lang="en-ZA" sz="800" b="0" i="0" u="none" strike="noStrike" baseline="0" dirty="0">
              <a:solidFill>
                <a:srgbClr val="000000"/>
              </a:solidFill>
              <a:latin typeface="Arial" panose="020B0604020202020204" pitchFamily="34" charset="0"/>
            </a:endParaRPr>
          </a:p>
          <a:p>
            <a:pPr lvl="1"/>
            <a:r>
              <a:rPr lang="en-ZA" sz="800" b="0" i="0" u="none" strike="noStrike" baseline="0" dirty="0">
                <a:solidFill>
                  <a:srgbClr val="000000"/>
                </a:solidFill>
                <a:latin typeface="Arial" panose="020B0604020202020204" pitchFamily="34" charset="0"/>
              </a:rPr>
              <a:t> </a:t>
            </a:r>
            <a:r>
              <a:rPr lang="en-ZA" sz="1100" b="1" i="1" u="none" strike="noStrike" baseline="0" dirty="0">
                <a:solidFill>
                  <a:srgbClr val="000000"/>
                </a:solidFill>
                <a:latin typeface="Arial" panose="020B0604020202020204" pitchFamily="34" charset="0"/>
              </a:rPr>
              <a:t>Please bring the following:</a:t>
            </a:r>
            <a:endParaRPr lang="en-ZA" sz="1100" b="0" i="0" u="none" strike="noStrike" baseline="0" dirty="0">
              <a:solidFill>
                <a:srgbClr val="000000"/>
              </a:solidFill>
              <a:latin typeface="Arial" panose="020B0604020202020204" pitchFamily="34" charset="0"/>
            </a:endParaRPr>
          </a:p>
          <a:p>
            <a:pPr marL="1085850" lvl="2" indent="-171450">
              <a:buFont typeface="Wingdings" panose="05000000000000000000" pitchFamily="2" charset="2"/>
              <a:buChar char="ü"/>
            </a:pPr>
            <a:r>
              <a:rPr lang="en-ZA" sz="1100" b="0" i="0" u="none" strike="noStrike" baseline="0" dirty="0">
                <a:solidFill>
                  <a:srgbClr val="000000"/>
                </a:solidFill>
                <a:latin typeface="Arial" panose="020B0604020202020204" pitchFamily="34" charset="0"/>
              </a:rPr>
              <a:t>Proof of identity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income –all IRP5/IT3 (a) and IT3 (b)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Proof of deductions –e.g., medical aid, travel, pension &amp; retirement annuity certificates </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Your eFilingusername and password if registered on eFiling</a:t>
            </a:r>
          </a:p>
          <a:p>
            <a:pPr marL="1085850" lvl="2" indent="-171450">
              <a:buFont typeface="Wingdings" panose="05000000000000000000" pitchFamily="2" charset="2"/>
              <a:buChar char="ü"/>
            </a:pPr>
            <a:r>
              <a:rPr lang="en-US" sz="1100" b="0" i="0" u="none" strike="noStrike" baseline="0" dirty="0">
                <a:solidFill>
                  <a:srgbClr val="000000"/>
                </a:solidFill>
                <a:latin typeface="Arial" panose="020B0604020202020204" pitchFamily="34" charset="0"/>
              </a:rPr>
              <a:t>Smartphone/Laptop/Tablet/iPad if filing using </a:t>
            </a:r>
            <a:r>
              <a:rPr lang="en-US" sz="1100" b="1" i="0" u="none" strike="noStrike" baseline="0" dirty="0">
                <a:solidFill>
                  <a:srgbClr val="000000"/>
                </a:solidFill>
                <a:latin typeface="Arial" panose="020B0604020202020204" pitchFamily="34" charset="0"/>
              </a:rPr>
              <a:t>DIGITAL channels</a:t>
            </a:r>
            <a:endParaRPr lang="en-US" sz="1100" b="0" i="0" u="none" strike="noStrike" baseline="0" dirty="0">
              <a:solidFill>
                <a:srgbClr val="000000"/>
              </a:solidFill>
              <a:latin typeface="Arial" panose="020B0604020202020204" pitchFamily="34" charset="0"/>
            </a:endParaRPr>
          </a:p>
          <a:p>
            <a:pPr lvl="2"/>
            <a:endParaRPr lang="en-US" sz="1100" dirty="0">
              <a:solidFill>
                <a:srgbClr val="000000"/>
              </a:solidFill>
              <a:latin typeface="Arial" panose="020B0604020202020204" pitchFamily="34" charset="0"/>
            </a:endParaRPr>
          </a:p>
          <a:p>
            <a:pPr marL="1085850" lvl="2" indent="-171450">
              <a:buFont typeface="Wingdings" panose="05000000000000000000" pitchFamily="2" charset="2"/>
              <a:buChar char="ü"/>
            </a:pPr>
            <a:endParaRPr lang="en-US" sz="1100" dirty="0">
              <a:solidFill>
                <a:srgbClr val="000000"/>
              </a:solidFill>
              <a:latin typeface="Arial" panose="020B0604020202020204" pitchFamily="34" charset="0"/>
            </a:endParaRPr>
          </a:p>
          <a:p>
            <a:pPr lvl="1"/>
            <a:r>
              <a:rPr lang="en-GB" sz="1000" b="1" i="0" dirty="0">
                <a:effectLst/>
                <a:latin typeface="+mj-lt"/>
              </a:rPr>
              <a:t>For taxpayer without smart Phone can dial *134* 7277# for the following services:</a:t>
            </a:r>
            <a:r>
              <a:rPr lang="en-GB" sz="1000" b="1" dirty="0">
                <a:latin typeface="+mj-lt"/>
              </a:rPr>
              <a:t>         </a:t>
            </a:r>
          </a:p>
          <a:p>
            <a:pPr algn="l"/>
            <a:r>
              <a:rPr lang="en-GB" sz="1000" i="0" dirty="0">
                <a:effectLst/>
                <a:latin typeface="+mj-lt"/>
              </a:rPr>
              <a:t>                 </a:t>
            </a:r>
            <a:r>
              <a:rPr lang="en-GB" sz="1000" dirty="0">
                <a:latin typeface="+mj-lt"/>
              </a:rPr>
              <a:t>                1. Tax number</a:t>
            </a:r>
          </a:p>
          <a:p>
            <a:pPr lvl="1"/>
            <a:r>
              <a:rPr lang="en-GB" sz="1000" i="0" dirty="0">
                <a:effectLst/>
                <a:latin typeface="+mj-lt"/>
              </a:rPr>
              <a:t>                 2. </a:t>
            </a:r>
            <a:r>
              <a:rPr lang="en-GB" sz="1000" dirty="0">
                <a:latin typeface="+mj-lt"/>
              </a:rPr>
              <a:t>A</a:t>
            </a:r>
            <a:r>
              <a:rPr lang="en-GB" sz="1000" i="0" dirty="0">
                <a:effectLst/>
                <a:latin typeface="+mj-lt"/>
              </a:rPr>
              <a:t>ccount balance</a:t>
            </a:r>
          </a:p>
          <a:p>
            <a:pPr lvl="1"/>
            <a:r>
              <a:rPr lang="en-GB" sz="1000" dirty="0">
                <a:latin typeface="+mj-lt"/>
              </a:rPr>
              <a:t>                 3. Do I need to file tax return</a:t>
            </a:r>
          </a:p>
          <a:p>
            <a:pPr lvl="1"/>
            <a:r>
              <a:rPr lang="en-GB" sz="1000" i="0" dirty="0">
                <a:effectLst/>
                <a:latin typeface="+mj-lt"/>
              </a:rPr>
              <a:t>                 4. E booking </a:t>
            </a:r>
          </a:p>
          <a:p>
            <a:pPr lvl="2"/>
            <a:endParaRPr lang="en-US" sz="1100" dirty="0">
              <a:solidFill>
                <a:srgbClr val="000000"/>
              </a:solidFill>
              <a:latin typeface="Arial" panose="020B0604020202020204" pitchFamily="34" charset="0"/>
            </a:endParaRPr>
          </a:p>
        </p:txBody>
      </p:sp>
    </p:spTree>
    <p:extLst>
      <p:ext uri="{BB962C8B-B14F-4D97-AF65-F5344CB8AC3E}">
        <p14:creationId xmlns:p14="http://schemas.microsoft.com/office/powerpoint/2010/main" val="956173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15107</TotalTime>
  <Words>1621</Words>
  <Application>Microsoft Office PowerPoint</Application>
  <PresentationFormat>A4 Paper (210x297 mm)</PresentationFormat>
  <Paragraphs>301</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Office Theme</vt:lpstr>
      <vt:lpstr>SARS SERVICE - July</vt:lpstr>
      <vt:lpstr>SARS SERVICE - August</vt:lpstr>
      <vt:lpstr>SARS SERVICE - September</vt:lpstr>
      <vt:lpstr>SARS SERVICE - October</vt:lpstr>
      <vt:lpstr>SARS SERVICE - November</vt:lpstr>
    </vt:vector>
  </TitlesOfParts>
  <Company>SARS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TAX WORKSHOPS</dc:title>
  <dc:creator>Riyaad Ebrahim</dc:creator>
  <cp:lastModifiedBy>Mathabi Masite</cp:lastModifiedBy>
  <cp:revision>556</cp:revision>
  <cp:lastPrinted>2014-07-29T06:37:07Z</cp:lastPrinted>
  <dcterms:created xsi:type="dcterms:W3CDTF">2011-02-03T13:22:32Z</dcterms:created>
  <dcterms:modified xsi:type="dcterms:W3CDTF">2023-06-07T07:51:06Z</dcterms:modified>
</cp:coreProperties>
</file>