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sldIdLst>
    <p:sldId id="256" r:id="rId6"/>
    <p:sldId id="257" r:id="rId7"/>
    <p:sldId id="259" r:id="rId8"/>
    <p:sldId id="262" r:id="rId9"/>
    <p:sldId id="263" r:id="rId10"/>
    <p:sldId id="265" r:id="rId11"/>
    <p:sldId id="266" r:id="rId12"/>
    <p:sldId id="261" r:id="rId13"/>
    <p:sldId id="267" r:id="rId14"/>
    <p:sldId id="268" r:id="rId15"/>
    <p:sldId id="269" r:id="rId16"/>
    <p:sldId id="270" r:id="rId17"/>
    <p:sldId id="271" r:id="rId18"/>
    <p:sldId id="273" r:id="rId19"/>
    <p:sldId id="272" r:id="rId20"/>
    <p:sldId id="276" r:id="rId21"/>
    <p:sldId id="274" r:id="rId22"/>
    <p:sldId id="279" r:id="rId23"/>
    <p:sldId id="282" r:id="rId24"/>
    <p:sldId id="283" r:id="rId25"/>
    <p:sldId id="290" r:id="rId26"/>
    <p:sldId id="289" r:id="rId27"/>
    <p:sldId id="291" r:id="rId28"/>
    <p:sldId id="284" r:id="rId29"/>
    <p:sldId id="285" r:id="rId30"/>
    <p:sldId id="286" r:id="rId31"/>
    <p:sldId id="287" r:id="rId32"/>
    <p:sldId id="288" r:id="rId33"/>
    <p:sldId id="25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321" autoAdjust="0"/>
  </p:normalViewPr>
  <p:slideViewPr>
    <p:cSldViewPr snapToGrid="0">
      <p:cViewPr varScale="1">
        <p:scale>
          <a:sx n="69" d="100"/>
          <a:sy n="69" d="100"/>
        </p:scale>
        <p:origin x="1205"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27655" y="6004272"/>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12701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9071-1A09-0DDF-8703-7FA398D56EB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E757FD-DE4F-BF25-BC7A-BE784AE476C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525BE7E-4FFA-E247-71D8-F9508AC845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1BB801-1BD4-F59E-419B-D5816D6E5AF0}"/>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6/10/2025</a:t>
            </a:fld>
            <a:endParaRPr lang="en-US"/>
          </a:p>
        </p:txBody>
      </p:sp>
      <p:sp>
        <p:nvSpPr>
          <p:cNvPr id="6" name="Footer Placeholder 5">
            <a:extLst>
              <a:ext uri="{FF2B5EF4-FFF2-40B4-BE49-F238E27FC236}">
                <a16:creationId xmlns:a16="http://schemas.microsoft.com/office/drawing/2014/main" id="{1EC63716-7603-2550-729A-1A871DA95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29FA10-C12F-78BC-906C-5436CB242602}"/>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100560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C6F1-6A75-2D15-F581-CE450442503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623C061-B2C3-BF55-9A86-030D6E456E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8D294-249C-D41D-57C1-A817760F20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A687C1-246C-1ACD-8D5F-FA913A9C1FB4}"/>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6/10/2025</a:t>
            </a:fld>
            <a:endParaRPr lang="en-US"/>
          </a:p>
        </p:txBody>
      </p:sp>
      <p:sp>
        <p:nvSpPr>
          <p:cNvPr id="6" name="Footer Placeholder 5">
            <a:extLst>
              <a:ext uri="{FF2B5EF4-FFF2-40B4-BE49-F238E27FC236}">
                <a16:creationId xmlns:a16="http://schemas.microsoft.com/office/drawing/2014/main" id="{6E244A01-E666-A086-524E-F92E4898C1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7A42D6-F2D1-0DB8-5F7E-B22E0E1F125D}"/>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431994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091A-D795-1544-AD1B-C1E53514414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569582-313F-B3BD-744D-BE57250E24CA}"/>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C02B8E-4992-4039-F080-72B41A35D702}"/>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6/10/2025</a:t>
            </a:fld>
            <a:endParaRPr lang="en-US"/>
          </a:p>
        </p:txBody>
      </p:sp>
      <p:sp>
        <p:nvSpPr>
          <p:cNvPr id="5" name="Footer Placeholder 4">
            <a:extLst>
              <a:ext uri="{FF2B5EF4-FFF2-40B4-BE49-F238E27FC236}">
                <a16:creationId xmlns:a16="http://schemas.microsoft.com/office/drawing/2014/main" id="{796AA617-1C0C-5257-9EA9-83CEDF1152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78325B-B581-D4C2-8B88-6F3D126FDD3E}"/>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2578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8C0114-EF1C-F031-A2A4-B10739A2EF2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2F1479-537A-E42A-4A77-C7D162292BF8}"/>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4899E5-CA13-7BF0-5460-4AE6144FF757}"/>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6/10/2025</a:t>
            </a:fld>
            <a:endParaRPr lang="en-US"/>
          </a:p>
        </p:txBody>
      </p:sp>
      <p:sp>
        <p:nvSpPr>
          <p:cNvPr id="5" name="Footer Placeholder 4">
            <a:extLst>
              <a:ext uri="{FF2B5EF4-FFF2-40B4-BE49-F238E27FC236}">
                <a16:creationId xmlns:a16="http://schemas.microsoft.com/office/drawing/2014/main" id="{DC3E7DD1-69CC-C8A6-1869-51AF1DD7E9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95CC34-797D-9F9A-9346-E57D3654FFE7}"/>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6180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73F0-2441-9A61-911E-E1DA4BBD31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E3044A5-75FB-FD8D-16EE-778618A152D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A65D0A-F718-DB6A-7AFD-54B8F9C760AB}"/>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6/10/2025</a:t>
            </a:fld>
            <a:endParaRPr lang="en-US"/>
          </a:p>
        </p:txBody>
      </p:sp>
      <p:sp>
        <p:nvSpPr>
          <p:cNvPr id="5" name="Footer Placeholder 4">
            <a:extLst>
              <a:ext uri="{FF2B5EF4-FFF2-40B4-BE49-F238E27FC236}">
                <a16:creationId xmlns:a16="http://schemas.microsoft.com/office/drawing/2014/main" id="{9CA36323-5924-8A45-C776-405724EF63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BC3041-A755-9680-9A1C-89B265B766F0}"/>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499267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DC54-B2F1-57F8-8D01-2707640D7AD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92ED63-86A0-C6A6-DC0C-26AA2B60085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1CA714-D1E5-AF53-8D33-277444E8B0A4}"/>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6/10/2025</a:t>
            </a:fld>
            <a:endParaRPr lang="en-US"/>
          </a:p>
        </p:txBody>
      </p:sp>
      <p:sp>
        <p:nvSpPr>
          <p:cNvPr id="5" name="Footer Placeholder 4">
            <a:extLst>
              <a:ext uri="{FF2B5EF4-FFF2-40B4-BE49-F238E27FC236}">
                <a16:creationId xmlns:a16="http://schemas.microsoft.com/office/drawing/2014/main" id="{38CEBF96-6049-5783-DAB9-3761E28666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EF11B3-0866-74EC-90C8-37A1FF3F36B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04400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37CB-8EE5-C476-EA2E-067EDA2754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01425E2-4462-98EB-F4DF-3380CC39467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794499-50D5-181A-2778-A39A21EFBD51}"/>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6/10/2025</a:t>
            </a:fld>
            <a:endParaRPr lang="en-US"/>
          </a:p>
        </p:txBody>
      </p:sp>
      <p:sp>
        <p:nvSpPr>
          <p:cNvPr id="5" name="Footer Placeholder 4">
            <a:extLst>
              <a:ext uri="{FF2B5EF4-FFF2-40B4-BE49-F238E27FC236}">
                <a16:creationId xmlns:a16="http://schemas.microsoft.com/office/drawing/2014/main" id="{916943A6-938D-09BA-CC03-21AFC5FA21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7D38B3-E3B5-6AC8-4A9A-355A83DF754E}"/>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52806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6888-CD9E-290C-8752-723304A88B3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6B9D98-9E6A-7749-DD30-DDA5BBB1314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AEB1F6-CC71-42B5-7410-54F46354142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58DC0EC-67DE-23B8-9F21-4834D2B3B152}"/>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6/10/2025</a:t>
            </a:fld>
            <a:endParaRPr lang="en-US"/>
          </a:p>
        </p:txBody>
      </p:sp>
      <p:sp>
        <p:nvSpPr>
          <p:cNvPr id="6" name="Footer Placeholder 5">
            <a:extLst>
              <a:ext uri="{FF2B5EF4-FFF2-40B4-BE49-F238E27FC236}">
                <a16:creationId xmlns:a16="http://schemas.microsoft.com/office/drawing/2014/main" id="{2BE0CA87-D70C-0C8D-DD32-08C0506B7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2DC2DA-4FF7-F27B-3533-ED0CA689527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22517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442E-40C5-408D-1447-B53DC6C3F014}"/>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10AEE5-A538-EFEB-E7AE-C8C2C54B32C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6FA208-CE38-42E9-1872-CD3B28F6C2CC}"/>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07AE6B-FEA5-0A76-06CC-5814A8E5F0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C51EDA-33B6-030D-1FB8-28B8F09A33E1}"/>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8E051A-B976-CF02-4AC7-CE713910B61E}"/>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6/10/2025</a:t>
            </a:fld>
            <a:endParaRPr lang="en-US"/>
          </a:p>
        </p:txBody>
      </p:sp>
      <p:sp>
        <p:nvSpPr>
          <p:cNvPr id="8" name="Footer Placeholder 7">
            <a:extLst>
              <a:ext uri="{FF2B5EF4-FFF2-40B4-BE49-F238E27FC236}">
                <a16:creationId xmlns:a16="http://schemas.microsoft.com/office/drawing/2014/main" id="{359CACCB-C152-F1FE-58B5-01509844E0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516D9F-218E-FA79-BAA9-0CABAE1671E5}"/>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169647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3886-8921-518A-B954-524840A513E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7BBB23-CFBA-EF28-D1F5-1A646518A403}"/>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6/10/2025</a:t>
            </a:fld>
            <a:endParaRPr lang="en-US"/>
          </a:p>
        </p:txBody>
      </p:sp>
      <p:sp>
        <p:nvSpPr>
          <p:cNvPr id="4" name="Footer Placeholder 3">
            <a:extLst>
              <a:ext uri="{FF2B5EF4-FFF2-40B4-BE49-F238E27FC236}">
                <a16:creationId xmlns:a16="http://schemas.microsoft.com/office/drawing/2014/main" id="{522E4746-F25F-A03D-9333-361B629EA5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03BE53F-68B1-FE95-1523-B44F1D33F9E3}"/>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81627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55156" y="6024150"/>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8955156" y="258417"/>
            <a:ext cx="1133062" cy="113306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39806" y="516503"/>
            <a:ext cx="963762" cy="616889"/>
          </a:xfrm>
          <a:prstGeom prst="rect">
            <a:avLst/>
          </a:prstGeom>
        </p:spPr>
      </p:pic>
      <p:sp>
        <p:nvSpPr>
          <p:cNvPr id="2" name="TextBox 1">
            <a:extLst>
              <a:ext uri="{FF2B5EF4-FFF2-40B4-BE49-F238E27FC236}">
                <a16:creationId xmlns:a16="http://schemas.microsoft.com/office/drawing/2014/main" id="{52355AEA-8E3D-9490-340A-8887EB9C4920}"/>
              </a:ext>
            </a:extLst>
          </p:cNvPr>
          <p:cNvSpPr txBox="1"/>
          <p:nvPr userDrawn="1"/>
        </p:nvSpPr>
        <p:spPr>
          <a:xfrm>
            <a:off x="2007476" y="609599"/>
            <a:ext cx="4330262" cy="4647426"/>
          </a:xfrm>
          <a:prstGeom prst="rect">
            <a:avLst/>
          </a:prstGeom>
          <a:noFill/>
        </p:spPr>
        <p:txBody>
          <a:bodyPr wrap="square" rtlCol="0">
            <a:spAutoFit/>
          </a:bodyPr>
          <a:lstStyle/>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Thank you</a:t>
            </a: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leboha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Ndza</a:t>
            </a: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Khenza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Dankie</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Ndi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livhuwa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Enkosi</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9144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898C4-AF38-8E46-53B8-26242360CB88}"/>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6/10/2025</a:t>
            </a:fld>
            <a:endParaRPr lang="en-US"/>
          </a:p>
        </p:txBody>
      </p:sp>
      <p:sp>
        <p:nvSpPr>
          <p:cNvPr id="3" name="Footer Placeholder 2">
            <a:extLst>
              <a:ext uri="{FF2B5EF4-FFF2-40B4-BE49-F238E27FC236}">
                <a16:creationId xmlns:a16="http://schemas.microsoft.com/office/drawing/2014/main" id="{10778387-1258-2774-294C-C4353F65E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8394293-203C-A27E-24B0-74BA4AD04434}"/>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42710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77E9-FA0F-630E-96BC-C961A895B8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F69B5F-BD9B-4A59-06D4-2BEA842957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A913C77-6F54-530D-2F48-8BA4E67047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6AF272-8468-786A-1853-9A6D9A689DA1}"/>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6/10/2025</a:t>
            </a:fld>
            <a:endParaRPr lang="en-US"/>
          </a:p>
        </p:txBody>
      </p:sp>
      <p:sp>
        <p:nvSpPr>
          <p:cNvPr id="6" name="Footer Placeholder 5">
            <a:extLst>
              <a:ext uri="{FF2B5EF4-FFF2-40B4-BE49-F238E27FC236}">
                <a16:creationId xmlns:a16="http://schemas.microsoft.com/office/drawing/2014/main" id="{3509C875-8BF6-3972-D4CF-4162274091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6D0D1E-643F-6590-8A92-EE5E1F70F581}"/>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96630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858A-C526-9B5A-7A9D-F9668683D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53982E-0076-9F21-9F37-7F5CECBFD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5B81E3-B12C-4D24-293F-65FC92C90B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DB4D33-93B1-71C3-9D61-7B4CFF028556}"/>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6/10/2025</a:t>
            </a:fld>
            <a:endParaRPr lang="en-US"/>
          </a:p>
        </p:txBody>
      </p:sp>
      <p:sp>
        <p:nvSpPr>
          <p:cNvPr id="6" name="Footer Placeholder 5">
            <a:extLst>
              <a:ext uri="{FF2B5EF4-FFF2-40B4-BE49-F238E27FC236}">
                <a16:creationId xmlns:a16="http://schemas.microsoft.com/office/drawing/2014/main" id="{B26160D0-E26B-BFD9-9D38-C8FA2049F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391980-06F9-0AAE-5915-F356E8226BEA}"/>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93943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06A1-E3AC-797A-4984-3A1552F3510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E7D719-E333-FC3F-3C62-C5CD1C230DF6}"/>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83F850-10BC-554F-C53D-1195626AE1E7}"/>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6/10/2025</a:t>
            </a:fld>
            <a:endParaRPr lang="en-US"/>
          </a:p>
        </p:txBody>
      </p:sp>
      <p:sp>
        <p:nvSpPr>
          <p:cNvPr id="5" name="Footer Placeholder 4">
            <a:extLst>
              <a:ext uri="{FF2B5EF4-FFF2-40B4-BE49-F238E27FC236}">
                <a16:creationId xmlns:a16="http://schemas.microsoft.com/office/drawing/2014/main" id="{8765AD79-E52C-D303-4A28-0563656EAE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BD6EF4-7F6F-B404-4067-A5076D2336B9}"/>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697145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2AD8C0-C30C-AA49-FECD-867A19AA21F0}"/>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1071A9-37E4-6D78-83BF-D5C52188C171}"/>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5C84D6-C73E-2258-7B06-69D270FE976F}"/>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6/10/2025</a:t>
            </a:fld>
            <a:endParaRPr lang="en-US"/>
          </a:p>
        </p:txBody>
      </p:sp>
      <p:sp>
        <p:nvSpPr>
          <p:cNvPr id="5" name="Footer Placeholder 4">
            <a:extLst>
              <a:ext uri="{FF2B5EF4-FFF2-40B4-BE49-F238E27FC236}">
                <a16:creationId xmlns:a16="http://schemas.microsoft.com/office/drawing/2014/main" id="{0C58EC05-5E22-DEC0-C4A6-89A8AA8B42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28F256-C5C5-5178-4D11-5D2B6DCBBDBC}"/>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99467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pic>
        <p:nvPicPr>
          <p:cNvPr id="13" name="Picture 12" descr="A blue and black logo&#10;&#10;Description automatically generated">
            <a:extLst>
              <a:ext uri="{FF2B5EF4-FFF2-40B4-BE49-F238E27FC236}">
                <a16:creationId xmlns:a16="http://schemas.microsoft.com/office/drawing/2014/main" id="{FF65B3DF-2205-EE1D-A5EF-3AE7E57281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402975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1FF8-6D56-4E05-2B8E-15AE13D6C611}"/>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F9BE93-06E8-FE5D-32E8-3317DBBC20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66E3CD0-8355-ECFF-B974-83BEC18928D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E659C73-8B51-A0AB-AB74-FE4E052095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731AE93-0173-0ABD-C365-975FD695FD30}"/>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27AE1C9-B632-890B-7B77-17F5EFC2C92A}"/>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6/10/2025</a:t>
            </a:fld>
            <a:endParaRPr lang="en-US"/>
          </a:p>
        </p:txBody>
      </p:sp>
      <p:sp>
        <p:nvSpPr>
          <p:cNvPr id="8" name="Footer Placeholder 7">
            <a:extLst>
              <a:ext uri="{FF2B5EF4-FFF2-40B4-BE49-F238E27FC236}">
                <a16:creationId xmlns:a16="http://schemas.microsoft.com/office/drawing/2014/main" id="{C507F890-D0EE-A649-0340-80B7FC3E13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73B257-17C9-29A2-8839-2132CB4DB764}"/>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3561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73982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31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42EF-E912-6EFC-B8DB-C3C42D61D12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804F570-2240-5612-8198-77EE87E061C4}"/>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00B435F-BE3E-7554-3470-A8B4A111F97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B9EE838-C8DF-9042-2D1F-8679A0E7DE6D}"/>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6/10/2025</a:t>
            </a:fld>
            <a:endParaRPr lang="en-US"/>
          </a:p>
        </p:txBody>
      </p:sp>
      <p:sp>
        <p:nvSpPr>
          <p:cNvPr id="6" name="Footer Placeholder 5">
            <a:extLst>
              <a:ext uri="{FF2B5EF4-FFF2-40B4-BE49-F238E27FC236}">
                <a16:creationId xmlns:a16="http://schemas.microsoft.com/office/drawing/2014/main" id="{FBCBDD5B-DE51-159A-548D-2987F2ACAA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6AB8AC-6910-DC50-DB7B-C725A74B3893}"/>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48217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8FF-7BDF-9448-12A9-B8E3A1FDB17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D664F54-68E1-43F7-D9BD-811BB1E373DB}"/>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6/10/2025</a:t>
            </a:fld>
            <a:endParaRPr lang="en-US"/>
          </a:p>
        </p:txBody>
      </p:sp>
      <p:sp>
        <p:nvSpPr>
          <p:cNvPr id="4" name="Footer Placeholder 3">
            <a:extLst>
              <a:ext uri="{FF2B5EF4-FFF2-40B4-BE49-F238E27FC236}">
                <a16:creationId xmlns:a16="http://schemas.microsoft.com/office/drawing/2014/main" id="{8CFC7881-1143-D6E4-DCB9-8BFCF04B1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4315DB-324B-02B7-0761-943ED88C4476}"/>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60085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0584F-5331-94E6-4E44-2F285F82EC78}"/>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6/10/2025</a:t>
            </a:fld>
            <a:endParaRPr lang="en-US"/>
          </a:p>
        </p:txBody>
      </p:sp>
      <p:sp>
        <p:nvSpPr>
          <p:cNvPr id="3" name="Footer Placeholder 2">
            <a:extLst>
              <a:ext uri="{FF2B5EF4-FFF2-40B4-BE49-F238E27FC236}">
                <a16:creationId xmlns:a16="http://schemas.microsoft.com/office/drawing/2014/main" id="{BD6279AC-728D-5711-961B-9D324126C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0CAF83F-3736-90D9-7F3B-10D8A061454F}"/>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7995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lur blurry image of a room&#10;&#10;Description automatically generated">
            <a:extLst>
              <a:ext uri="{FF2B5EF4-FFF2-40B4-BE49-F238E27FC236}">
                <a16:creationId xmlns:a16="http://schemas.microsoft.com/office/drawing/2014/main" id="{F5259BB0-5968-0DCF-4D7E-BEFDE7B06754}"/>
              </a:ext>
            </a:extLst>
          </p:cNvPr>
          <p:cNvPicPr>
            <a:picLocks noChangeAspect="1"/>
          </p:cNvPicPr>
          <p:nvPr userDrawn="1"/>
        </p:nvPicPr>
        <p:blipFill>
          <a:blip r:embed="rId15"/>
          <a:stretch>
            <a:fillRect/>
          </a:stretch>
        </p:blipFill>
        <p:spPr>
          <a:xfrm>
            <a:off x="0" y="0"/>
            <a:ext cx="12192000" cy="6858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EF4E032A-E140-3E6B-DE0C-8A81B88A4BC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0" name="Straight Connector 9">
            <a:extLst>
              <a:ext uri="{FF2B5EF4-FFF2-40B4-BE49-F238E27FC236}">
                <a16:creationId xmlns:a16="http://schemas.microsoft.com/office/drawing/2014/main" id="{519D78C4-89ED-F42F-52FF-D0B9BD8366AC}"/>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EC34938D-2FFC-1D65-E950-B9804F357F43}"/>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430D23A-7A21-70AD-BD73-4A0C9DBCEF9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30376669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61" r:id="rId5"/>
    <p:sldLayoutId id="2147483651" r:id="rId6"/>
    <p:sldLayoutId id="2147483652"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35A9252-BD15-6AAC-1F04-36789CA67EF4}"/>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845D10C0-8217-52AA-1F4D-585D05BD3047}"/>
              </a:ext>
            </a:extLst>
          </p:cNvPr>
          <p:cNvSpPr/>
          <p:nvPr userDrawn="1"/>
        </p:nvSpPr>
        <p:spPr>
          <a:xfrm>
            <a:off x="357809" y="6041854"/>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B61148C-12AC-3469-1EFF-81B24C46249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760" y="6219212"/>
            <a:ext cx="600238" cy="384203"/>
          </a:xfrm>
          <a:prstGeom prst="rect">
            <a:avLst/>
          </a:prstGeom>
        </p:spPr>
      </p:pic>
      <p:pic>
        <p:nvPicPr>
          <p:cNvPr id="12" name="Picture 11" descr="A blue and black logo&#10;&#10;Description automatically generated">
            <a:extLst>
              <a:ext uri="{FF2B5EF4-FFF2-40B4-BE49-F238E27FC236}">
                <a16:creationId xmlns:a16="http://schemas.microsoft.com/office/drawing/2014/main" id="{DBCF7535-4814-E349-C17B-62999477651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854648" y="5987762"/>
            <a:ext cx="1979543" cy="847102"/>
          </a:xfrm>
          <a:prstGeom prst="rect">
            <a:avLst/>
          </a:prstGeom>
        </p:spPr>
      </p:pic>
    </p:spTree>
    <p:extLst>
      <p:ext uri="{BB962C8B-B14F-4D97-AF65-F5344CB8AC3E}">
        <p14:creationId xmlns:p14="http://schemas.microsoft.com/office/powerpoint/2010/main" val="32351164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hyperlink" Target="mailto:tenderoffice@sars.gov.z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47A7FE-3056-381C-BDFB-2D3586E0476A}"/>
              </a:ext>
            </a:extLst>
          </p:cNvPr>
          <p:cNvSpPr txBox="1"/>
          <p:nvPr/>
        </p:nvSpPr>
        <p:spPr>
          <a:xfrm>
            <a:off x="122548" y="420414"/>
            <a:ext cx="10067827" cy="3763338"/>
          </a:xfrm>
          <a:prstGeom prst="rect">
            <a:avLst/>
          </a:prstGeom>
          <a:noFill/>
        </p:spPr>
        <p:txBody>
          <a:bodyPr wrap="square" rtlCol="0">
            <a:spAutoFit/>
          </a:bodyPr>
          <a:lstStyle/>
          <a:p>
            <a:pPr algn="l"/>
            <a:endParaRPr lang="en-ZA" sz="1800" b="0" i="0" u="none" strike="noStrike" baseline="0" dirty="0">
              <a:solidFill>
                <a:srgbClr val="000000"/>
              </a:solidFill>
              <a:latin typeface="Arial" panose="020B0604020202020204" pitchFamily="34" charset="0"/>
            </a:endParaRPr>
          </a:p>
          <a:p>
            <a:pPr>
              <a:lnSpc>
                <a:spcPct val="150000"/>
              </a:lnSpc>
            </a:pPr>
            <a:r>
              <a:rPr lang="en-US" sz="1800" b="0" i="0" u="none" strike="noStrike" baseline="0" dirty="0">
                <a:solidFill>
                  <a:srgbClr val="000000"/>
                </a:solidFill>
                <a:latin typeface="Arial" panose="020B0604020202020204" pitchFamily="34" charset="0"/>
              </a:rPr>
              <a:t> </a:t>
            </a:r>
            <a:r>
              <a:rPr lang="en-US" sz="1800" b="1" i="0" u="none" strike="noStrike" baseline="0" dirty="0">
                <a:solidFill>
                  <a:srgbClr val="000000"/>
                </a:solidFill>
                <a:latin typeface="Arial" panose="020B0604020202020204" pitchFamily="34" charset="0"/>
              </a:rPr>
              <a:t>APPOINTMENT OF ACCREDITED SERVICE PROVIDER TO FACILITATE ADULT BASIC EDUCATION AND TRAINING FOR SARS FOR A PERIOD OF 30 MONTHS </a:t>
            </a:r>
            <a:r>
              <a:rPr lang="en-US" sz="1800" b="0" i="0" u="none" strike="noStrike" baseline="0" dirty="0">
                <a:solidFill>
                  <a:srgbClr val="000000"/>
                </a:solidFill>
                <a:latin typeface="Arial" panose="020B0604020202020204" pitchFamily="34" charset="0"/>
              </a:rPr>
              <a:t>	</a:t>
            </a:r>
          </a:p>
          <a:p>
            <a:pPr algn="just">
              <a:lnSpc>
                <a:spcPct val="150000"/>
              </a:lnSpc>
            </a:pPr>
            <a:endParaRPr lang="en-ZA" b="1" cap="all" dirty="0">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pPr>
            <a:r>
              <a:rPr lang="en-ZA" sz="1800" b="1" cap="all" dirty="0">
                <a:effectLst/>
                <a:latin typeface="Arial" panose="020B0604020202020204" pitchFamily="34" charset="0"/>
                <a:ea typeface="Times New Roman" panose="02020603050405020304" pitchFamily="18" charset="0"/>
                <a:cs typeface="Arial" panose="020B0604020202020204" pitchFamily="34" charset="0"/>
              </a:rPr>
              <a:t>NON - COMPULSORY Virtual Briefing Session:30 MAY 2025 at 11:00am</a:t>
            </a:r>
          </a:p>
          <a:p>
            <a:pPr algn="just">
              <a:lnSpc>
                <a:spcPct val="200000"/>
              </a:lnSpc>
            </a:pPr>
            <a:r>
              <a:rPr lang="en-ZA" b="1" cap="all" dirty="0">
                <a:latin typeface="Arial" panose="020B0604020202020204" pitchFamily="34" charset="0"/>
                <a:ea typeface="Times New Roman" panose="02020603050405020304" pitchFamily="18" charset="0"/>
                <a:cs typeface="Arial" panose="020B0604020202020204" pitchFamily="34" charset="0"/>
              </a:rPr>
              <a:t>RFP no.:</a:t>
            </a:r>
            <a:r>
              <a:rPr lang="en-ZA" b="1" cap="all" dirty="0" err="1">
                <a:latin typeface="Arial" panose="020B0604020202020204" pitchFamily="34" charset="0"/>
                <a:ea typeface="Times New Roman" panose="02020603050405020304" pitchFamily="18" charset="0"/>
                <a:cs typeface="Arial" panose="020B0604020202020204" pitchFamily="34" charset="0"/>
              </a:rPr>
              <a:t>RFp</a:t>
            </a:r>
            <a:r>
              <a:rPr lang="en-ZA" b="1" cap="all" dirty="0">
                <a:latin typeface="Arial" panose="020B0604020202020204" pitchFamily="34" charset="0"/>
                <a:ea typeface="Times New Roman" panose="02020603050405020304" pitchFamily="18" charset="0"/>
                <a:cs typeface="Arial" panose="020B0604020202020204" pitchFamily="34" charset="0"/>
              </a:rPr>
              <a:t> 01/2025</a:t>
            </a:r>
          </a:p>
          <a:p>
            <a:pPr algn="just">
              <a:lnSpc>
                <a:spcPct val="200000"/>
              </a:lnSpc>
            </a:pPr>
            <a:r>
              <a:rPr lang="en-ZA" b="1" cap="all" dirty="0">
                <a:latin typeface="Arial" panose="020B0604020202020204" pitchFamily="34" charset="0"/>
                <a:ea typeface="Times New Roman" panose="02020603050405020304" pitchFamily="18" charset="0"/>
                <a:cs typeface="Arial" panose="020B0604020202020204" pitchFamily="34" charset="0"/>
              </a:rPr>
              <a:t>Closing DATE:24 JUNE 2025</a:t>
            </a:r>
          </a:p>
          <a:p>
            <a:pPr algn="just">
              <a:lnSpc>
                <a:spcPct val="150000"/>
              </a:lnSpc>
            </a:pPr>
            <a:endParaRPr lang="en-US" sz="2400" b="1" dirty="0">
              <a:solidFill>
                <a:schemeClr val="accent1"/>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379492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78324" y="0"/>
            <a:ext cx="10515600" cy="1325563"/>
          </a:xfrm>
        </p:spPr>
        <p:txBody>
          <a:bodyPr/>
          <a:lstStyle/>
          <a:p>
            <a:r>
              <a:rPr lang="en-ZA" sz="2900" b="1" dirty="0">
                <a:solidFill>
                  <a:srgbClr val="5B9BD5">
                    <a:lumMod val="75000"/>
                  </a:srgbClr>
                </a:solidFill>
                <a:effectLst>
                  <a:outerShdw blurRad="38100" dist="38100" dir="2700000" algn="tl">
                    <a:srgbClr val="000000">
                      <a:alpha val="43137"/>
                    </a:srgbClr>
                  </a:outerShdw>
                </a:effectLst>
                <a:latin typeface="Arial" panose="020B0604020202020204"/>
              </a:rPr>
              <a:t>Table of Content</a:t>
            </a:r>
          </a:p>
        </p:txBody>
      </p:sp>
      <p:sp>
        <p:nvSpPr>
          <p:cNvPr id="4" name="Text Placeholder 3">
            <a:extLst>
              <a:ext uri="{FF2B5EF4-FFF2-40B4-BE49-F238E27FC236}">
                <a16:creationId xmlns:a16="http://schemas.microsoft.com/office/drawing/2014/main" id="{CA24BFC2-8121-0E59-A361-F83B262F3F3F}"/>
              </a:ext>
            </a:extLst>
          </p:cNvPr>
          <p:cNvSpPr txBox="1">
            <a:spLocks/>
          </p:cNvSpPr>
          <p:nvPr/>
        </p:nvSpPr>
        <p:spPr>
          <a:xfrm>
            <a:off x="341993" y="973931"/>
            <a:ext cx="11406059" cy="4248151"/>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3. RFT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FF0000"/>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6.Price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1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06746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94268" y="91748"/>
            <a:ext cx="11259532" cy="589289"/>
          </a:xfrm>
        </p:spPr>
        <p:txBody>
          <a:bodyPr/>
          <a:lstStyle/>
          <a:p>
            <a:r>
              <a:rPr lang="en-ZA" sz="2500" b="1" dirty="0">
                <a:solidFill>
                  <a:schemeClr val="accent1"/>
                </a:solidFill>
                <a:latin typeface="Lato" panose="020F0502020204030203" pitchFamily="34" charset="0"/>
                <a:ea typeface="Lato" panose="020F0502020204030203" pitchFamily="34" charset="0"/>
                <a:cs typeface="Lato" panose="020F0502020204030203" pitchFamily="34" charset="0"/>
              </a:rPr>
              <a:t>BID EVALUATION PROCESS </a:t>
            </a:r>
            <a:r>
              <a:rPr lang="en-ZA" sz="1400" b="1" dirty="0">
                <a:solidFill>
                  <a:schemeClr val="accent1"/>
                </a:solidFill>
                <a:latin typeface="Lato" panose="020F0502020204030203" pitchFamily="34" charset="0"/>
                <a:ea typeface="Lato" panose="020F0502020204030203" pitchFamily="34" charset="0"/>
                <a:cs typeface="Lato" panose="020F0502020204030203" pitchFamily="34" charset="0"/>
              </a:rPr>
              <a:t>Refer to section 9 of the RFP doc</a:t>
            </a:r>
          </a:p>
        </p:txBody>
      </p:sp>
      <p:sp>
        <p:nvSpPr>
          <p:cNvPr id="4" name="AutoShape 74">
            <a:extLst>
              <a:ext uri="{FF2B5EF4-FFF2-40B4-BE49-F238E27FC236}">
                <a16:creationId xmlns:a16="http://schemas.microsoft.com/office/drawing/2014/main" id="{F1929CB9-4A61-FAE0-A679-2209D43C2A3A}"/>
              </a:ext>
            </a:extLst>
          </p:cNvPr>
          <p:cNvSpPr>
            <a:spLocks noChangeArrowheads="1"/>
          </p:cNvSpPr>
          <p:nvPr/>
        </p:nvSpPr>
        <p:spPr bwMode="auto">
          <a:xfrm>
            <a:off x="273269" y="939909"/>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5" name="Text Box 75">
            <a:extLst>
              <a:ext uri="{FF2B5EF4-FFF2-40B4-BE49-F238E27FC236}">
                <a16:creationId xmlns:a16="http://schemas.microsoft.com/office/drawing/2014/main" id="{234F716E-98A4-0A3A-B15B-39D29909CA21}"/>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0</a:t>
            </a:r>
            <a:endParaRPr lang="en-GB" b="1" dirty="0">
              <a:solidFill>
                <a:srgbClr val="44546A"/>
              </a:solidFill>
              <a:latin typeface="Arial" panose="020B0604020202020204"/>
            </a:endParaRPr>
          </a:p>
        </p:txBody>
      </p:sp>
      <p:sp>
        <p:nvSpPr>
          <p:cNvPr id="6" name="Rectangle 11">
            <a:extLst>
              <a:ext uri="{FF2B5EF4-FFF2-40B4-BE49-F238E27FC236}">
                <a16:creationId xmlns:a16="http://schemas.microsoft.com/office/drawing/2014/main" id="{65F607A0-F58B-666F-02CB-FADDAAF8DBE4}"/>
              </a:ext>
            </a:extLst>
          </p:cNvPr>
          <p:cNvSpPr>
            <a:spLocks noChangeArrowheads="1"/>
          </p:cNvSpPr>
          <p:nvPr/>
        </p:nvSpPr>
        <p:spPr bwMode="auto">
          <a:xfrm>
            <a:off x="573305" y="1883463"/>
            <a:ext cx="2082296" cy="546411"/>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546A"/>
                </a:solidFill>
                <a:effectLst/>
                <a:uLnTx/>
                <a:uFillTx/>
                <a:latin typeface="Arial" panose="020B0604020202020204"/>
              </a:rPr>
              <a:t>Pre-Qualification</a:t>
            </a:r>
          </a:p>
        </p:txBody>
      </p:sp>
      <p:sp>
        <p:nvSpPr>
          <p:cNvPr id="7" name="Text Box 98">
            <a:extLst>
              <a:ext uri="{FF2B5EF4-FFF2-40B4-BE49-F238E27FC236}">
                <a16:creationId xmlns:a16="http://schemas.microsoft.com/office/drawing/2014/main" id="{B01965EB-C2E7-6BC2-F696-A6D5A4F728FB}"/>
              </a:ext>
            </a:extLst>
          </p:cNvPr>
          <p:cNvSpPr txBox="1">
            <a:spLocks noChangeArrowheads="1"/>
          </p:cNvSpPr>
          <p:nvPr/>
        </p:nvSpPr>
        <p:spPr bwMode="auto">
          <a:xfrm>
            <a:off x="5564018" y="778115"/>
            <a:ext cx="5191965" cy="199715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nSpc>
                <a:spcPct val="150000"/>
              </a:lnSpc>
              <a:buFont typeface="Arial" panose="020B0604020202020204" pitchFamily="34" charset="0"/>
              <a:buChar char="•"/>
            </a:pPr>
            <a:r>
              <a:rPr lang="en-ZA" sz="1200" b="1" dirty="0">
                <a:solidFill>
                  <a:srgbClr val="44546A"/>
                </a:solidFill>
                <a:latin typeface="Arial" panose="020B0604020202020204"/>
              </a:rPr>
              <a:t>Invitation to Bid (SBD 1)</a:t>
            </a:r>
          </a:p>
          <a:p>
            <a:pPr marL="173038" indent="-173038">
              <a:lnSpc>
                <a:spcPct val="150000"/>
              </a:lnSpc>
              <a:buFontTx/>
              <a:buChar char="•"/>
            </a:pPr>
            <a:r>
              <a:rPr lang="en-ZA" sz="1200" b="1" dirty="0">
                <a:solidFill>
                  <a:srgbClr val="44546A"/>
                </a:solidFill>
                <a:latin typeface="Arial" panose="020B0604020202020204"/>
              </a:rPr>
              <a:t>Central Registration Report (Central Database System) from NT</a:t>
            </a:r>
          </a:p>
          <a:p>
            <a:pPr marL="173038" indent="-173038">
              <a:lnSpc>
                <a:spcPct val="150000"/>
              </a:lnSpc>
              <a:buFontTx/>
              <a:buChar char="•"/>
            </a:pPr>
            <a:r>
              <a:rPr lang="en-ZA" sz="1200" b="1" dirty="0">
                <a:solidFill>
                  <a:srgbClr val="44546A"/>
                </a:solidFill>
                <a:latin typeface="Arial" panose="020B0604020202020204"/>
              </a:rPr>
              <a:t>Standard Bidding Document (SBD 4)                     </a:t>
            </a:r>
          </a:p>
          <a:p>
            <a:pPr>
              <a:lnSpc>
                <a:spcPct val="150000"/>
              </a:lnSpc>
              <a:buFontTx/>
              <a:buChar char="•"/>
            </a:pPr>
            <a:r>
              <a:rPr lang="en-ZA" sz="1200" b="1" dirty="0">
                <a:solidFill>
                  <a:srgbClr val="44546A"/>
                </a:solidFill>
                <a:latin typeface="Arial" panose="020B0604020202020204"/>
              </a:rPr>
              <a:t>   Preference Point Claim Form (SBD 6.1)</a:t>
            </a:r>
          </a:p>
          <a:p>
            <a:pPr>
              <a:lnSpc>
                <a:spcPct val="150000"/>
              </a:lnSpc>
              <a:buFontTx/>
              <a:buChar char="•"/>
            </a:pPr>
            <a:r>
              <a:rPr lang="en-ZA" sz="1200" b="1" dirty="0">
                <a:solidFill>
                  <a:srgbClr val="44546A"/>
                </a:solidFill>
                <a:latin typeface="Arial" panose="020B0604020202020204"/>
                <a:cs typeface="Times New Roman" pitchFamily="18" charset="0"/>
              </a:rPr>
              <a:t>   General Conditions of Contract (GCC)</a:t>
            </a:r>
          </a:p>
          <a:p>
            <a:pPr>
              <a:lnSpc>
                <a:spcPct val="150000"/>
              </a:lnSpc>
              <a:buFontTx/>
              <a:buChar char="•"/>
            </a:pPr>
            <a:r>
              <a:rPr lang="en-ZA" sz="1200" b="1" dirty="0">
                <a:solidFill>
                  <a:srgbClr val="44546A"/>
                </a:solidFill>
                <a:latin typeface="Arial" panose="020B0604020202020204"/>
                <a:cs typeface="Times New Roman" pitchFamily="18" charset="0"/>
              </a:rPr>
              <a:t>   </a:t>
            </a:r>
            <a:r>
              <a:rPr lang="en-GB" sz="1200" b="1" dirty="0">
                <a:solidFill>
                  <a:srgbClr val="44546A"/>
                </a:solidFill>
                <a:latin typeface="Arial" panose="020B0604020202020204"/>
                <a:cs typeface="Times New Roman" pitchFamily="18" charset="0"/>
              </a:rPr>
              <a:t>A complete set of three (3) most recent audited / independently    reviewed financial statements</a:t>
            </a:r>
            <a:endParaRPr lang="en-ZA" sz="1200" b="1" dirty="0">
              <a:solidFill>
                <a:srgbClr val="44546A"/>
              </a:solidFill>
              <a:latin typeface="Arial" panose="020B0604020202020204"/>
              <a:cs typeface="Times New Roman" pitchFamily="18" charset="0"/>
            </a:endParaRPr>
          </a:p>
        </p:txBody>
      </p:sp>
    </p:spTree>
    <p:extLst>
      <p:ext uri="{BB962C8B-B14F-4D97-AF65-F5344CB8AC3E}">
        <p14:creationId xmlns:p14="http://schemas.microsoft.com/office/powerpoint/2010/main" val="264297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50043" y="129456"/>
            <a:ext cx="10515600" cy="605836"/>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BID EVALUATION PROCESS </a:t>
            </a:r>
            <a:r>
              <a:rPr kumimoji="0" lang="en-ZA" sz="16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4 and  of the RFP doc</a:t>
            </a:r>
            <a:endParaRPr lang="en-ZA" dirty="0"/>
          </a:p>
        </p:txBody>
      </p:sp>
      <p:sp>
        <p:nvSpPr>
          <p:cNvPr id="4" name="AutoShape 74">
            <a:extLst>
              <a:ext uri="{FF2B5EF4-FFF2-40B4-BE49-F238E27FC236}">
                <a16:creationId xmlns:a16="http://schemas.microsoft.com/office/drawing/2014/main" id="{F848D7F8-2BD0-0E03-CE24-C3CB2F026DCE}"/>
              </a:ext>
            </a:extLst>
          </p:cNvPr>
          <p:cNvSpPr>
            <a:spLocks noChangeArrowheads="1"/>
          </p:cNvSpPr>
          <p:nvPr/>
        </p:nvSpPr>
        <p:spPr bwMode="auto">
          <a:xfrm>
            <a:off x="273269" y="727752"/>
            <a:ext cx="3587214"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5" name="Text Box 91">
            <a:extLst>
              <a:ext uri="{FF2B5EF4-FFF2-40B4-BE49-F238E27FC236}">
                <a16:creationId xmlns:a16="http://schemas.microsoft.com/office/drawing/2014/main" id="{A6102E45-1196-3994-C6EC-1D148BEC0020}"/>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2</a:t>
            </a:r>
            <a:endParaRPr lang="en-GB" b="1" dirty="0">
              <a:solidFill>
                <a:srgbClr val="44546A"/>
              </a:solidFill>
              <a:latin typeface="Arial" panose="020B0604020202020204"/>
            </a:endParaRPr>
          </a:p>
        </p:txBody>
      </p:sp>
      <p:sp>
        <p:nvSpPr>
          <p:cNvPr id="6" name="Rectangle 12">
            <a:extLst>
              <a:ext uri="{FF2B5EF4-FFF2-40B4-BE49-F238E27FC236}">
                <a16:creationId xmlns:a16="http://schemas.microsoft.com/office/drawing/2014/main" id="{82D581DC-E890-8A59-A42D-1E85D948BF67}"/>
              </a:ext>
            </a:extLst>
          </p:cNvPr>
          <p:cNvSpPr>
            <a:spLocks noChangeArrowheads="1"/>
          </p:cNvSpPr>
          <p:nvPr/>
        </p:nvSpPr>
        <p:spPr bwMode="auto">
          <a:xfrm>
            <a:off x="469015" y="1309854"/>
            <a:ext cx="2066415" cy="473289"/>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panose="020B0604020202020204"/>
                <a:cs typeface="Times New Roman" pitchFamily="18" charset="0"/>
              </a:rPr>
              <a:t> </a:t>
            </a:r>
            <a:r>
              <a:rPr kumimoji="0" lang="en-US" sz="1100" b="1" i="0" u="none" strike="noStrike" kern="0" cap="none" spc="0" normalizeH="0" baseline="0" noProof="0" dirty="0">
                <a:ln>
                  <a:noFill/>
                </a:ln>
                <a:solidFill>
                  <a:prstClr val="white"/>
                </a:solidFill>
                <a:effectLst/>
                <a:uLnTx/>
                <a:uFillTx/>
                <a:latin typeface="Arial" panose="020B0604020202020204"/>
                <a:cs typeface="Times New Roman" pitchFamily="18" charset="0"/>
              </a:rPr>
              <a:t>Technical Evaluation</a:t>
            </a:r>
            <a:endParaRPr kumimoji="0" lang="en-US" sz="1050" b="1" i="0" u="none" strike="noStrike" kern="0" cap="none" spc="0" normalizeH="0" baseline="0" noProof="0" dirty="0">
              <a:ln>
                <a:noFill/>
              </a:ln>
              <a:solidFill>
                <a:prstClr val="white"/>
              </a:solidFill>
              <a:effectLst/>
              <a:uLnTx/>
              <a:uFillTx/>
              <a:latin typeface="Arial" panose="020B0604020202020204"/>
              <a:cs typeface="Times New Roman" pitchFamily="18" charset="0"/>
            </a:endParaRPr>
          </a:p>
        </p:txBody>
      </p:sp>
      <p:sp>
        <p:nvSpPr>
          <p:cNvPr id="7" name="Rectangle 11">
            <a:extLst>
              <a:ext uri="{FF2B5EF4-FFF2-40B4-BE49-F238E27FC236}">
                <a16:creationId xmlns:a16="http://schemas.microsoft.com/office/drawing/2014/main" id="{1F78A03B-E65A-B09E-C146-7CE253812AF7}"/>
              </a:ext>
            </a:extLst>
          </p:cNvPr>
          <p:cNvSpPr>
            <a:spLocks noChangeArrowheads="1"/>
          </p:cNvSpPr>
          <p:nvPr/>
        </p:nvSpPr>
        <p:spPr bwMode="auto">
          <a:xfrm>
            <a:off x="2810622" y="1309854"/>
            <a:ext cx="928695" cy="525855"/>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rPr>
              <a:t>100 points</a:t>
            </a:r>
          </a:p>
        </p:txBody>
      </p:sp>
      <p:sp>
        <p:nvSpPr>
          <p:cNvPr id="8" name="Rectangle 11">
            <a:extLst>
              <a:ext uri="{FF2B5EF4-FFF2-40B4-BE49-F238E27FC236}">
                <a16:creationId xmlns:a16="http://schemas.microsoft.com/office/drawing/2014/main" id="{73574CD2-9A22-2719-2564-508BADC6F650}"/>
              </a:ext>
            </a:extLst>
          </p:cNvPr>
          <p:cNvSpPr>
            <a:spLocks noChangeArrowheads="1"/>
          </p:cNvSpPr>
          <p:nvPr/>
        </p:nvSpPr>
        <p:spPr bwMode="auto">
          <a:xfrm>
            <a:off x="469015" y="1984328"/>
            <a:ext cx="2925043" cy="761833"/>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rPr>
              <a:t>Achieve overall score of 70 out of 100 points to proceed to the next gate</a:t>
            </a:r>
          </a:p>
        </p:txBody>
      </p:sp>
      <p:sp>
        <p:nvSpPr>
          <p:cNvPr id="9" name="Text Box 99">
            <a:extLst>
              <a:ext uri="{FF2B5EF4-FFF2-40B4-BE49-F238E27FC236}">
                <a16:creationId xmlns:a16="http://schemas.microsoft.com/office/drawing/2014/main" id="{02523DC3-2BF9-3D14-CD38-014B36C26A56}"/>
              </a:ext>
            </a:extLst>
          </p:cNvPr>
          <p:cNvSpPr txBox="1">
            <a:spLocks noChangeArrowheads="1"/>
          </p:cNvSpPr>
          <p:nvPr/>
        </p:nvSpPr>
        <p:spPr bwMode="auto">
          <a:xfrm>
            <a:off x="4131061" y="1245703"/>
            <a:ext cx="3718951" cy="79252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US" sz="1200" b="1" dirty="0">
                <a:solidFill>
                  <a:srgbClr val="44546A"/>
                </a:solidFill>
                <a:latin typeface="Arial" panose="020B0604020202020204"/>
              </a:rPr>
              <a:t>4.1 Technical Requirements </a:t>
            </a:r>
          </a:p>
          <a:p>
            <a:pPr marL="179388" indent="-179388">
              <a:buFont typeface="Arial" pitchFamily="34" charset="0"/>
              <a:buChar char="•"/>
            </a:pPr>
            <a:r>
              <a:rPr lang="en-US" sz="1200" b="1" dirty="0">
                <a:solidFill>
                  <a:srgbClr val="44546A"/>
                </a:solidFill>
                <a:latin typeface="Arial" panose="020B0604020202020204"/>
              </a:rPr>
              <a:t>9.3 Technical evaluation criteria </a:t>
            </a:r>
            <a:endParaRPr lang="en-ZA" sz="1200" b="1" dirty="0">
              <a:solidFill>
                <a:srgbClr val="44546A"/>
              </a:solidFill>
              <a:latin typeface="Arial" panose="020B0604020202020204"/>
            </a:endParaRPr>
          </a:p>
          <a:p>
            <a:endParaRPr lang="en-ZA" sz="1100" b="1" dirty="0">
              <a:solidFill>
                <a:srgbClr val="ED7D31">
                  <a:lumMod val="50000"/>
                </a:srgbClr>
              </a:solidFill>
              <a:latin typeface="Arial" panose="020B0604020202020204"/>
            </a:endParaRPr>
          </a:p>
          <a:p>
            <a:endParaRPr lang="en-ZA" sz="1050" b="1" dirty="0">
              <a:solidFill>
                <a:srgbClr val="ED7D31">
                  <a:lumMod val="50000"/>
                </a:srgbClr>
              </a:solidFill>
              <a:latin typeface="Arial" panose="020B0604020202020204"/>
            </a:endParaRPr>
          </a:p>
        </p:txBody>
      </p:sp>
      <p:sp>
        <p:nvSpPr>
          <p:cNvPr id="10" name="AutoShape 74">
            <a:extLst>
              <a:ext uri="{FF2B5EF4-FFF2-40B4-BE49-F238E27FC236}">
                <a16:creationId xmlns:a16="http://schemas.microsoft.com/office/drawing/2014/main" id="{8B8F665F-881F-EABF-E996-9191AB7C1F64}"/>
              </a:ext>
            </a:extLst>
          </p:cNvPr>
          <p:cNvSpPr>
            <a:spLocks noChangeArrowheads="1"/>
          </p:cNvSpPr>
          <p:nvPr/>
        </p:nvSpPr>
        <p:spPr bwMode="auto">
          <a:xfrm>
            <a:off x="273269" y="3295397"/>
            <a:ext cx="3587213"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11" name="Text Box 91">
            <a:extLst>
              <a:ext uri="{FF2B5EF4-FFF2-40B4-BE49-F238E27FC236}">
                <a16:creationId xmlns:a16="http://schemas.microsoft.com/office/drawing/2014/main" id="{53601963-A026-9F24-6783-37905FA26F06}"/>
              </a:ext>
            </a:extLst>
          </p:cNvPr>
          <p:cNvSpPr txBox="1">
            <a:spLocks noChangeArrowheads="1"/>
          </p:cNvSpPr>
          <p:nvPr/>
        </p:nvSpPr>
        <p:spPr bwMode="auto">
          <a:xfrm>
            <a:off x="751414" y="3544214"/>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3</a:t>
            </a:r>
            <a:endParaRPr lang="en-GB" b="1" dirty="0">
              <a:solidFill>
                <a:srgbClr val="44546A"/>
              </a:solidFill>
              <a:latin typeface="Arial" panose="020B0604020202020204"/>
            </a:endParaRPr>
          </a:p>
        </p:txBody>
      </p:sp>
      <p:sp>
        <p:nvSpPr>
          <p:cNvPr id="12" name="Rectangle 12">
            <a:extLst>
              <a:ext uri="{FF2B5EF4-FFF2-40B4-BE49-F238E27FC236}">
                <a16:creationId xmlns:a16="http://schemas.microsoft.com/office/drawing/2014/main" id="{78BF62C5-D56B-ABF0-C6A4-6954D6A76833}"/>
              </a:ext>
            </a:extLst>
          </p:cNvPr>
          <p:cNvSpPr>
            <a:spLocks noChangeArrowheads="1"/>
          </p:cNvSpPr>
          <p:nvPr/>
        </p:nvSpPr>
        <p:spPr bwMode="auto">
          <a:xfrm>
            <a:off x="611447" y="4008050"/>
            <a:ext cx="1518489" cy="395303"/>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a:cs typeface="Times New Roman" pitchFamily="18" charset="0"/>
              </a:rPr>
              <a:t>Price = 80</a:t>
            </a:r>
          </a:p>
        </p:txBody>
      </p:sp>
      <p:sp>
        <p:nvSpPr>
          <p:cNvPr id="13" name="Rectangle 12">
            <a:extLst>
              <a:ext uri="{FF2B5EF4-FFF2-40B4-BE49-F238E27FC236}">
                <a16:creationId xmlns:a16="http://schemas.microsoft.com/office/drawing/2014/main" id="{9583B95B-A663-A9C9-D294-B8B9969127E0}"/>
              </a:ext>
            </a:extLst>
          </p:cNvPr>
          <p:cNvSpPr>
            <a:spLocks noChangeArrowheads="1"/>
          </p:cNvSpPr>
          <p:nvPr/>
        </p:nvSpPr>
        <p:spPr bwMode="auto">
          <a:xfrm>
            <a:off x="615515" y="4709812"/>
            <a:ext cx="1518490" cy="406194"/>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a:cs typeface="Times New Roman" pitchFamily="18" charset="0"/>
              </a:rPr>
              <a:t>BBBEE = 20</a:t>
            </a:r>
          </a:p>
        </p:txBody>
      </p:sp>
      <p:sp>
        <p:nvSpPr>
          <p:cNvPr id="14" name="Rectangle 11">
            <a:extLst>
              <a:ext uri="{FF2B5EF4-FFF2-40B4-BE49-F238E27FC236}">
                <a16:creationId xmlns:a16="http://schemas.microsoft.com/office/drawing/2014/main" id="{BBFA96A2-D817-464F-97A1-A963A438B0B6}"/>
              </a:ext>
            </a:extLst>
          </p:cNvPr>
          <p:cNvSpPr>
            <a:spLocks noChangeArrowheads="1"/>
          </p:cNvSpPr>
          <p:nvPr/>
        </p:nvSpPr>
        <p:spPr bwMode="auto">
          <a:xfrm>
            <a:off x="2625124" y="4260571"/>
            <a:ext cx="928695" cy="447814"/>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a:cs typeface="Times New Roman" pitchFamily="18" charset="0"/>
              </a:rPr>
              <a:t>100 points</a:t>
            </a:r>
          </a:p>
        </p:txBody>
      </p:sp>
      <p:sp>
        <p:nvSpPr>
          <p:cNvPr id="15" name="Text Box 99">
            <a:extLst>
              <a:ext uri="{FF2B5EF4-FFF2-40B4-BE49-F238E27FC236}">
                <a16:creationId xmlns:a16="http://schemas.microsoft.com/office/drawing/2014/main" id="{7AE92331-15F8-8E0E-D2A1-03893C78FC6B}"/>
              </a:ext>
            </a:extLst>
          </p:cNvPr>
          <p:cNvSpPr txBox="1">
            <a:spLocks noChangeArrowheads="1"/>
          </p:cNvSpPr>
          <p:nvPr/>
        </p:nvSpPr>
        <p:spPr bwMode="auto">
          <a:xfrm>
            <a:off x="4198660" y="3913546"/>
            <a:ext cx="4954767" cy="977191"/>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ZA" sz="1200" b="1" dirty="0">
                <a:solidFill>
                  <a:srgbClr val="44546A"/>
                </a:solidFill>
                <a:latin typeface="Arial" panose="020B0604020202020204"/>
              </a:rPr>
              <a:t>B-BBEE Certificate/ Sworn Affidavit</a:t>
            </a:r>
          </a:p>
          <a:p>
            <a:pPr marL="179388" indent="-179388">
              <a:buFont typeface="Arial" pitchFamily="34" charset="0"/>
              <a:buChar char="•"/>
            </a:pPr>
            <a:r>
              <a:rPr lang="en-US" sz="1200" b="1" dirty="0">
                <a:solidFill>
                  <a:srgbClr val="44546A"/>
                </a:solidFill>
                <a:latin typeface="Arial" panose="020B0604020202020204"/>
              </a:rPr>
              <a:t>Preference Point Claim Form (SBD 6.1)</a:t>
            </a:r>
            <a:endParaRPr lang="en-ZA" sz="1200" b="1" dirty="0">
              <a:solidFill>
                <a:srgbClr val="44546A"/>
              </a:solidFill>
              <a:latin typeface="Arial" panose="020B0604020202020204"/>
            </a:endParaRPr>
          </a:p>
          <a:p>
            <a:pPr marL="171450" indent="-171450">
              <a:buFont typeface="Arial" pitchFamily="34" charset="0"/>
              <a:buChar char="•"/>
            </a:pPr>
            <a:r>
              <a:rPr lang="en-ZA" sz="1200" b="1" dirty="0">
                <a:solidFill>
                  <a:srgbClr val="44546A"/>
                </a:solidFill>
                <a:latin typeface="Arial" panose="020B0604020202020204"/>
              </a:rPr>
              <a:t>Annexure B – Pricing Template</a:t>
            </a:r>
          </a:p>
          <a:p>
            <a:endParaRPr lang="en-ZA" sz="1100" b="1" dirty="0">
              <a:solidFill>
                <a:srgbClr val="ED7D31">
                  <a:lumMod val="50000"/>
                </a:srgbClr>
              </a:solidFill>
              <a:latin typeface="Arial" panose="020B0604020202020204"/>
            </a:endParaRPr>
          </a:p>
          <a:p>
            <a:endParaRPr lang="en-ZA" sz="1050" b="1" dirty="0">
              <a:solidFill>
                <a:srgbClr val="ED7D31">
                  <a:lumMod val="50000"/>
                </a:srgbClr>
              </a:solidFill>
              <a:latin typeface="Arial" panose="020B0604020202020204"/>
            </a:endParaRPr>
          </a:p>
        </p:txBody>
      </p:sp>
    </p:spTree>
    <p:extLst>
      <p:ext uri="{BB962C8B-B14F-4D97-AF65-F5344CB8AC3E}">
        <p14:creationId xmlns:p14="http://schemas.microsoft.com/office/powerpoint/2010/main" val="1419677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207390" y="122549"/>
            <a:ext cx="11146410" cy="886120"/>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dirty="0"/>
          </a:p>
        </p:txBody>
      </p:sp>
      <p:sp>
        <p:nvSpPr>
          <p:cNvPr id="4" name="Text Placeholder 3">
            <a:extLst>
              <a:ext uri="{FF2B5EF4-FFF2-40B4-BE49-F238E27FC236}">
                <a16:creationId xmlns:a16="http://schemas.microsoft.com/office/drawing/2014/main" id="{F3D11EAF-3081-105C-AD1F-1147C6C67677}"/>
              </a:ext>
            </a:extLst>
          </p:cNvPr>
          <p:cNvSpPr txBox="1">
            <a:spLocks/>
          </p:cNvSpPr>
          <p:nvPr/>
        </p:nvSpPr>
        <p:spPr>
          <a:xfrm>
            <a:off x="341993" y="973931"/>
            <a:ext cx="8370887" cy="4248151"/>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FF0000"/>
                </a:solidFill>
                <a:effectLst/>
                <a:uLnTx/>
                <a:uFillTx/>
                <a:latin typeface="Arial" charset="0"/>
                <a:ea typeface="+mn-ea"/>
                <a:cs typeface="+mn-cs"/>
              </a:rPr>
              <a:t>6.Price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1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2457544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68897" y="176590"/>
            <a:ext cx="10515600" cy="605836"/>
          </a:xfrm>
        </p:spPr>
        <p:txBody>
          <a:bodyPr/>
          <a:lstStyle/>
          <a:p>
            <a:r>
              <a:rPr kumimoji="0" lang="en-ZA" sz="20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Bid Evaluation Process  Gate 3 – Price</a:t>
            </a:r>
            <a:endParaRPr lang="en-ZA" dirty="0"/>
          </a:p>
        </p:txBody>
      </p:sp>
      <p:sp>
        <p:nvSpPr>
          <p:cNvPr id="4" name="TextBox 3">
            <a:extLst>
              <a:ext uri="{FF2B5EF4-FFF2-40B4-BE49-F238E27FC236}">
                <a16:creationId xmlns:a16="http://schemas.microsoft.com/office/drawing/2014/main" id="{2B7C83FE-3B46-2AD4-28B1-A129F422B35F}"/>
              </a:ext>
            </a:extLst>
          </p:cNvPr>
          <p:cNvSpPr txBox="1"/>
          <p:nvPr/>
        </p:nvSpPr>
        <p:spPr>
          <a:xfrm>
            <a:off x="254524" y="669304"/>
            <a:ext cx="11312165" cy="120654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b="0" i="0" u="none" strike="noStrike" kern="1200" cap="none" spc="0" normalizeH="0" baseline="0" noProof="0" dirty="0">
                <a:ln>
                  <a:noFill/>
                </a:ln>
                <a:solidFill>
                  <a:srgbClr val="003366"/>
                </a:solidFill>
                <a:effectLst/>
                <a:uLnTx/>
                <a:uFillTx/>
                <a:latin typeface="Arial" panose="020B0604020202020204"/>
                <a:ea typeface="Times New Roman" pitchFamily="18" charset="0"/>
                <a:cs typeface="Tahoma" pitchFamily="34" charset="0"/>
              </a:rPr>
              <a:t>The Price and B-BBEE points will be added together to determine each bidder’s overall score out of 100 points.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3366"/>
                </a:solidFill>
                <a:effectLst/>
                <a:uLnTx/>
                <a:uFillTx/>
                <a:latin typeface="Arial" panose="020B0604020202020204"/>
                <a:ea typeface="Times New Roman" pitchFamily="18" charset="0"/>
                <a:cs typeface="Tahoma" pitchFamily="34" charset="0"/>
              </a:rPr>
              <a:t> </a:t>
            </a:r>
          </a:p>
        </p:txBody>
      </p:sp>
      <p:sp>
        <p:nvSpPr>
          <p:cNvPr id="5" name="Rectangle 4">
            <a:extLst>
              <a:ext uri="{FF2B5EF4-FFF2-40B4-BE49-F238E27FC236}">
                <a16:creationId xmlns:a16="http://schemas.microsoft.com/office/drawing/2014/main" id="{1BD7F9D9-EA58-B9C8-71C2-481485225032}"/>
              </a:ext>
            </a:extLst>
          </p:cNvPr>
          <p:cNvSpPr/>
          <p:nvPr/>
        </p:nvSpPr>
        <p:spPr>
          <a:xfrm>
            <a:off x="219076" y="1418674"/>
            <a:ext cx="8775382" cy="841705"/>
          </a:xfrm>
          <a:prstGeom prst="rect">
            <a:avLst/>
          </a:prstGeom>
        </p:spPr>
        <p:txBody>
          <a:bodyPr wrap="square">
            <a:spAutoFit/>
          </a:bodyPr>
          <a:lstStyle/>
          <a:p>
            <a:pPr algn="just">
              <a:lnSpc>
                <a:spcPct val="150000"/>
              </a:lnSpc>
            </a:pPr>
            <a:r>
              <a:rPr lang="en-ZA" b="1" u="sng" dirty="0">
                <a:solidFill>
                  <a:srgbClr val="003366"/>
                </a:solidFill>
                <a:latin typeface="Arial" panose="020B0604020202020204" pitchFamily="34" charset="0"/>
                <a:ea typeface="Times New Roman" pitchFamily="18" charset="0"/>
                <a:cs typeface="Arial" panose="020B0604020202020204" pitchFamily="34" charset="0"/>
              </a:rPr>
              <a:t>Stage 1: Price Evaluation (80 points)</a:t>
            </a:r>
          </a:p>
          <a:p>
            <a:pPr algn="just">
              <a:lnSpc>
                <a:spcPct val="150000"/>
              </a:lnSpc>
            </a:pPr>
            <a:r>
              <a:rPr lang="en-ZA" sz="1600" b="1" u="sng" dirty="0">
                <a:solidFill>
                  <a:srgbClr val="003366"/>
                </a:solidFill>
                <a:ea typeface="Times New Roman" pitchFamily="18" charset="0"/>
                <a:cs typeface="Tahoma" pitchFamily="34" charset="0"/>
              </a:rPr>
              <a:t> </a:t>
            </a:r>
          </a:p>
        </p:txBody>
      </p:sp>
      <p:sp>
        <p:nvSpPr>
          <p:cNvPr id="6" name="Rectangle 5">
            <a:extLst>
              <a:ext uri="{FF2B5EF4-FFF2-40B4-BE49-F238E27FC236}">
                <a16:creationId xmlns:a16="http://schemas.microsoft.com/office/drawing/2014/main" id="{7CEB18DF-E83F-11A5-041B-FE818BC9C279}"/>
              </a:ext>
            </a:extLst>
          </p:cNvPr>
          <p:cNvSpPr/>
          <p:nvPr/>
        </p:nvSpPr>
        <p:spPr>
          <a:xfrm>
            <a:off x="254523" y="2024513"/>
            <a:ext cx="8526097" cy="369332"/>
          </a:xfrm>
          <a:prstGeom prst="rect">
            <a:avLst/>
          </a:prstGeom>
        </p:spPr>
        <p:txBody>
          <a:bodyPr wrap="square">
            <a:spAutoFit/>
          </a:bodyPr>
          <a:lstStyle/>
          <a:p>
            <a:r>
              <a:rPr lang="en-ZA" dirty="0">
                <a:solidFill>
                  <a:srgbClr val="003366"/>
                </a:solidFill>
                <a:latin typeface="Arial" panose="020B0604020202020204" pitchFamily="34" charset="0"/>
                <a:ea typeface="Times New Roman" pitchFamily="18" charset="0"/>
                <a:cs typeface="Arial" panose="020B0604020202020204" pitchFamily="34" charset="0"/>
              </a:rPr>
              <a:t>Bidders must refer to Annexure B  – Pricing Schedule</a:t>
            </a:r>
          </a:p>
        </p:txBody>
      </p:sp>
      <p:graphicFrame>
        <p:nvGraphicFramePr>
          <p:cNvPr id="7" name="Table 6">
            <a:extLst>
              <a:ext uri="{FF2B5EF4-FFF2-40B4-BE49-F238E27FC236}">
                <a16:creationId xmlns:a16="http://schemas.microsoft.com/office/drawing/2014/main" id="{6C17EB9D-AD84-F3F8-C2CE-E8BCDFFE105D}"/>
              </a:ext>
            </a:extLst>
          </p:cNvPr>
          <p:cNvGraphicFramePr>
            <a:graphicFrameLocks noGrp="1"/>
          </p:cNvGraphicFramePr>
          <p:nvPr>
            <p:extLst>
              <p:ext uri="{D42A27DB-BD31-4B8C-83A1-F6EECF244321}">
                <p14:modId xmlns:p14="http://schemas.microsoft.com/office/powerpoint/2010/main" val="2563450824"/>
              </p:ext>
            </p:extLst>
          </p:nvPr>
        </p:nvGraphicFramePr>
        <p:xfrm>
          <a:off x="219075" y="2684389"/>
          <a:ext cx="6345637" cy="1125830"/>
        </p:xfrm>
        <a:graphic>
          <a:graphicData uri="http://schemas.openxmlformats.org/drawingml/2006/table">
            <a:tbl>
              <a:tblPr firstRow="1" firstCol="1" bandRow="1">
                <a:tableStyleId>{00A15C55-8517-42AA-B614-E9B94910E393}</a:tableStyleId>
              </a:tblPr>
              <a:tblGrid>
                <a:gridCol w="3799444">
                  <a:extLst>
                    <a:ext uri="{9D8B030D-6E8A-4147-A177-3AD203B41FA5}">
                      <a16:colId xmlns:a16="http://schemas.microsoft.com/office/drawing/2014/main" val="20000"/>
                    </a:ext>
                  </a:extLst>
                </a:gridCol>
                <a:gridCol w="2546193">
                  <a:extLst>
                    <a:ext uri="{9D8B030D-6E8A-4147-A177-3AD203B41FA5}">
                      <a16:colId xmlns:a16="http://schemas.microsoft.com/office/drawing/2014/main" val="20001"/>
                    </a:ext>
                  </a:extLst>
                </a:gridCol>
              </a:tblGrid>
              <a:tr h="46244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rPr>
                        <a:t>Adjudication Criteria</a:t>
                      </a:r>
                      <a:endParaRPr lang="en-ZA" sz="1400" b="1" kern="1200" dirty="0">
                        <a:solidFill>
                          <a:schemeClr val="bg1"/>
                        </a:solidFill>
                        <a:latin typeface="Arial" charset="0"/>
                        <a:ea typeface="+mn-ea"/>
                        <a:cs typeface="+mn-cs"/>
                      </a:endParaRPr>
                    </a:p>
                  </a:txBody>
                  <a:tcPr marL="68580" marR="68580" marT="0"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rPr>
                        <a:t>Points</a:t>
                      </a:r>
                      <a:endParaRPr lang="en-ZA" sz="1400" b="1" kern="1200" dirty="0">
                        <a:solidFill>
                          <a:schemeClr val="bg1"/>
                        </a:solidFill>
                        <a:latin typeface="Arial" charset="0"/>
                        <a:ea typeface="+mn-ea"/>
                        <a:cs typeface="+mn-cs"/>
                      </a:endParaRPr>
                    </a:p>
                  </a:txBody>
                  <a:tcPr marL="68580" marR="68580" marT="0" marB="0" anchor="ctr"/>
                </a:tc>
                <a:extLst>
                  <a:ext uri="{0D108BD9-81ED-4DB2-BD59-A6C34878D82A}">
                    <a16:rowId xmlns:a16="http://schemas.microsoft.com/office/drawing/2014/main" val="10000"/>
                  </a:ext>
                </a:extLst>
              </a:tr>
              <a:tr h="6633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32962" rtl="0" eaLnBrk="1" fontAlgn="auto" latinLnBrk="0" hangingPunct="1">
                        <a:lnSpc>
                          <a:spcPct val="150000"/>
                        </a:lnSpc>
                        <a:spcBef>
                          <a:spcPts val="0"/>
                        </a:spcBef>
                        <a:spcAft>
                          <a:spcPts val="0"/>
                        </a:spcAft>
                        <a:buClrTx/>
                        <a:buSzTx/>
                        <a:buFont typeface="Arial" pitchFamily="34" charset="0"/>
                        <a:buNone/>
                        <a:tabLst/>
                        <a:defRPr/>
                      </a:pPr>
                      <a:r>
                        <a:rPr lang="en-ZA" sz="1200" b="1" kern="1200" dirty="0">
                          <a:solidFill>
                            <a:schemeClr val="tx2">
                              <a:lumMod val="75000"/>
                            </a:schemeClr>
                          </a:solidFill>
                          <a:effectLst/>
                        </a:rPr>
                        <a:t>Specific Goals </a:t>
                      </a:r>
                      <a:endParaRPr lang="en-ZA" sz="1100" dirty="0">
                        <a:effectLst/>
                        <a:latin typeface="Arial"/>
                        <a:ea typeface="Times New Roman"/>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50000"/>
                        </a:lnSpc>
                        <a:spcBef>
                          <a:spcPts val="1200"/>
                        </a:spcBef>
                        <a:spcAft>
                          <a:spcPts val="600"/>
                        </a:spcAft>
                      </a:pPr>
                      <a:r>
                        <a:rPr lang="en-ZA" sz="1200" b="1" kern="1200" dirty="0">
                          <a:solidFill>
                            <a:schemeClr val="tx2">
                              <a:lumMod val="75000"/>
                            </a:schemeClr>
                          </a:solidFill>
                        </a:rPr>
                        <a:t>20</a:t>
                      </a:r>
                      <a:endParaRPr lang="en-ZA" sz="1200" b="1" kern="1200" dirty="0">
                        <a:solidFill>
                          <a:schemeClr val="tx2">
                            <a:lumMod val="75000"/>
                          </a:schemeClr>
                        </a:solidFill>
                        <a:latin typeface="+mn-lt"/>
                        <a:ea typeface="+mn-ea"/>
                        <a:cs typeface="+mn-cs"/>
                      </a:endParaRPr>
                    </a:p>
                  </a:txBody>
                  <a:tcPr marL="68580" marR="68580" marT="0" marB="0" anchor="ctr"/>
                </a:tc>
                <a:extLst>
                  <a:ext uri="{0D108BD9-81ED-4DB2-BD59-A6C34878D82A}">
                    <a16:rowId xmlns:a16="http://schemas.microsoft.com/office/drawing/2014/main" val="10001"/>
                  </a:ext>
                </a:extLst>
              </a:tr>
            </a:tbl>
          </a:graphicData>
        </a:graphic>
      </p:graphicFrame>
      <p:pic>
        <p:nvPicPr>
          <p:cNvPr id="8" name="Picture 7">
            <a:extLst>
              <a:ext uri="{FF2B5EF4-FFF2-40B4-BE49-F238E27FC236}">
                <a16:creationId xmlns:a16="http://schemas.microsoft.com/office/drawing/2014/main" id="{91044666-CF39-17BE-B618-2E767E93AA8A}"/>
              </a:ext>
            </a:extLst>
          </p:cNvPr>
          <p:cNvPicPr>
            <a:picLocks noChangeAspect="1"/>
          </p:cNvPicPr>
          <p:nvPr/>
        </p:nvPicPr>
        <p:blipFill rotWithShape="1">
          <a:blip r:embed="rId2"/>
          <a:srcRect b="13513"/>
          <a:stretch/>
        </p:blipFill>
        <p:spPr bwMode="auto">
          <a:xfrm>
            <a:off x="219075" y="4042743"/>
            <a:ext cx="1630045" cy="551815"/>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EC9849B0-72A2-75C3-F85E-B7DF1325A950}"/>
              </a:ext>
            </a:extLst>
          </p:cNvPr>
          <p:cNvSpPr/>
          <p:nvPr/>
        </p:nvSpPr>
        <p:spPr>
          <a:xfrm>
            <a:off x="149542" y="4930051"/>
            <a:ext cx="8919044" cy="923330"/>
          </a:xfrm>
          <a:prstGeom prst="rect">
            <a:avLst/>
          </a:prstGeom>
        </p:spPr>
        <p:txBody>
          <a:bodyPr wrap="square">
            <a:spAutoFit/>
          </a:bodyPr>
          <a:lstStyle/>
          <a:p>
            <a:r>
              <a:rPr lang="en-ZA" dirty="0">
                <a:solidFill>
                  <a:srgbClr val="004F87">
                    <a:lumMod val="75000"/>
                  </a:srgbClr>
                </a:solidFill>
                <a:latin typeface="Arial" panose="020B0604020202020204"/>
              </a:rPr>
              <a:t>Ps	=	Points scored for price of Bid under consideration</a:t>
            </a:r>
          </a:p>
          <a:p>
            <a:r>
              <a:rPr lang="en-ZA" dirty="0">
                <a:solidFill>
                  <a:srgbClr val="004F87">
                    <a:lumMod val="75000"/>
                  </a:srgbClr>
                </a:solidFill>
                <a:latin typeface="Arial" panose="020B0604020202020204"/>
              </a:rPr>
              <a:t>Pt.	=	Rand value of Bid under consideration</a:t>
            </a:r>
          </a:p>
          <a:p>
            <a:r>
              <a:rPr lang="en-ZA" dirty="0">
                <a:solidFill>
                  <a:srgbClr val="004F87">
                    <a:lumMod val="75000"/>
                  </a:srgbClr>
                </a:solidFill>
                <a:latin typeface="Arial" panose="020B0604020202020204"/>
              </a:rPr>
              <a:t>Pmin	=	Rand value of lowest acceptable Bid</a:t>
            </a:r>
          </a:p>
        </p:txBody>
      </p:sp>
    </p:spTree>
    <p:extLst>
      <p:ext uri="{BB962C8B-B14F-4D97-AF65-F5344CB8AC3E}">
        <p14:creationId xmlns:p14="http://schemas.microsoft.com/office/powerpoint/2010/main" val="232754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245097" y="365125"/>
            <a:ext cx="11108703" cy="455007"/>
          </a:xfrm>
        </p:spPr>
        <p:txBody>
          <a:bodyPr/>
          <a:lstStyle/>
          <a:p>
            <a:r>
              <a:rPr kumimoji="0" lang="en-ZA" sz="1800" b="1" i="0" u="none" strike="noStrike" kern="1200" cap="none" spc="0" normalizeH="0" baseline="0" noProof="0">
                <a:ln>
                  <a:noFill/>
                </a:ln>
                <a:solidFill>
                  <a:srgbClr val="004C85"/>
                </a:solidFill>
                <a:effectLst/>
                <a:uLnTx/>
                <a:uFillTx/>
                <a:latin typeface="Arial" panose="020B0604020202020204" pitchFamily="34" charset="0"/>
                <a:ea typeface="Times New Roman" panose="02020603050405020304" pitchFamily="18" charset="0"/>
                <a:cs typeface="Arial" panose="020B0604020202020204" pitchFamily="34" charset="0"/>
              </a:rPr>
              <a:t>B-BBEE evaluation (Gate 3, Stage 2) </a:t>
            </a:r>
            <a:r>
              <a:rPr kumimoji="0" lang="en-ZA" sz="18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9.5.1 of the RFP doc</a:t>
            </a:r>
            <a:br>
              <a:rPr kumimoji="0" lang="en-ZA" sz="1800" b="1" i="0" u="none" strike="noStrike" kern="1200" cap="none" spc="0" normalizeH="0" baseline="0" noProof="0">
                <a:ln>
                  <a:noFill/>
                </a:ln>
                <a:solidFill>
                  <a:srgbClr val="004C85"/>
                </a:solidFill>
                <a:effectLst/>
                <a:uLnTx/>
                <a:uFillTx/>
                <a:latin typeface="Arial" panose="020B0604020202020204" pitchFamily="34" charset="0"/>
                <a:ea typeface="Times New Roman" panose="02020603050405020304" pitchFamily="18" charset="0"/>
                <a:cs typeface="Times New Roman" panose="02020603050405020304" pitchFamily="18" charset="0"/>
              </a:rPr>
            </a:br>
            <a:endParaRPr lang="en-ZA" dirty="0"/>
          </a:p>
        </p:txBody>
      </p:sp>
      <p:sp>
        <p:nvSpPr>
          <p:cNvPr id="3" name="Text Placeholder 3">
            <a:extLst>
              <a:ext uri="{FF2B5EF4-FFF2-40B4-BE49-F238E27FC236}">
                <a16:creationId xmlns:a16="http://schemas.microsoft.com/office/drawing/2014/main" id="{CF0E0714-76E0-9FE6-7117-4A0EC08E66EE}"/>
              </a:ext>
            </a:extLst>
          </p:cNvPr>
          <p:cNvSpPr txBox="1">
            <a:spLocks/>
          </p:cNvSpPr>
          <p:nvPr/>
        </p:nvSpPr>
        <p:spPr>
          <a:xfrm>
            <a:off x="339365" y="970961"/>
            <a:ext cx="11755225" cy="14205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600"/>
              </a:spcBef>
              <a:spcAft>
                <a:spcPts val="0"/>
              </a:spcAft>
              <a:buClrTx/>
              <a:buSzPts val="1000"/>
              <a:buFontTx/>
              <a:buNone/>
              <a:tabLst>
                <a:tab pos="1260475" algn="l"/>
                <a:tab pos="457200" algn="l"/>
              </a:tabLst>
              <a:defRPr/>
            </a:pPr>
            <a:r>
              <a:rPr lang="en-ZA">
                <a:solidFill>
                  <a:schemeClr val="accent1"/>
                </a:solidFill>
                <a:latin typeface="Arial" panose="020B0604020202020204" pitchFamily="34" charset="0"/>
                <a:ea typeface="Lato" panose="020F0502020204030203" pitchFamily="34" charset="0"/>
                <a:cs typeface="Arial" panose="020B0604020202020204" pitchFamily="34" charset="0"/>
              </a:rPr>
              <a:t>Points for the B-BBEE/specific goals evaluation will be allocated in accordance with a bidder’s B-BBEE compliance as per SBD 6.1 Preference points claim form claimed. Points for specific goals can only be awarded to a bidder who submits </a:t>
            </a:r>
            <a:r>
              <a:rPr lang="en-ZA" sz="2000" b="1" u="sng">
                <a:solidFill>
                  <a:schemeClr val="accent1"/>
                </a:solidFill>
                <a:latin typeface="Arial" panose="020B0604020202020204" pitchFamily="34" charset="0"/>
                <a:ea typeface="Lato" panose="020F0502020204030203" pitchFamily="34" charset="0"/>
                <a:cs typeface="Arial" panose="020B0604020202020204" pitchFamily="34" charset="0"/>
              </a:rPr>
              <a:t>a valid B-BBEE certificate </a:t>
            </a:r>
            <a:r>
              <a:rPr lang="en-ZA">
                <a:solidFill>
                  <a:schemeClr val="accent1"/>
                </a:solidFill>
                <a:latin typeface="Arial" panose="020B0604020202020204" pitchFamily="34" charset="0"/>
                <a:ea typeface="Lato" panose="020F0502020204030203" pitchFamily="34" charset="0"/>
                <a:cs typeface="Arial" panose="020B0604020202020204" pitchFamily="34" charset="0"/>
              </a:rPr>
              <a:t>for the verification of points claimed together with the </a:t>
            </a:r>
            <a:r>
              <a:rPr lang="en-ZA" sz="2000" b="1" u="sng">
                <a:solidFill>
                  <a:schemeClr val="accent1"/>
                </a:solidFill>
                <a:latin typeface="Arial" panose="020B0604020202020204" pitchFamily="34" charset="0"/>
                <a:ea typeface="Lato" panose="020F0502020204030203" pitchFamily="34" charset="0"/>
                <a:cs typeface="Arial" panose="020B0604020202020204" pitchFamily="34" charset="0"/>
              </a:rPr>
              <a:t>SBD 6.1 Preference points claim form. </a:t>
            </a: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r>
              <a:rPr kumimoji="0" lang="en-GB" sz="1600" b="0" i="0" u="none" strike="noStrike" kern="1200" cap="none" spc="0" normalizeH="0" baseline="0" noProof="0">
                <a:ln>
                  <a:noFill/>
                </a:ln>
                <a:solidFill>
                  <a:srgbClr val="004C85"/>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a:ln>
                <a:noFill/>
              </a:ln>
              <a:solidFill>
                <a:srgbClr val="004C85"/>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a:ln>
                <a:noFill/>
              </a:ln>
              <a:solidFill>
                <a:srgbClr val="004C85"/>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rgbClr val="004C85"/>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1228A3C-13CA-49E0-2668-BA3CB1C478F4}"/>
              </a:ext>
            </a:extLst>
          </p:cNvPr>
          <p:cNvPicPr>
            <a:picLocks noChangeAspect="1"/>
          </p:cNvPicPr>
          <p:nvPr/>
        </p:nvPicPr>
        <p:blipFill>
          <a:blip r:embed="rId2"/>
          <a:stretch>
            <a:fillRect/>
          </a:stretch>
        </p:blipFill>
        <p:spPr>
          <a:xfrm>
            <a:off x="343135" y="3045942"/>
            <a:ext cx="11219600" cy="1880019"/>
          </a:xfrm>
          <a:prstGeom prst="rect">
            <a:avLst/>
          </a:prstGeom>
        </p:spPr>
      </p:pic>
    </p:spTree>
    <p:extLst>
      <p:ext uri="{BB962C8B-B14F-4D97-AF65-F5344CB8AC3E}">
        <p14:creationId xmlns:p14="http://schemas.microsoft.com/office/powerpoint/2010/main" val="2457089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437745" y="68095"/>
            <a:ext cx="10916055" cy="710118"/>
          </a:xfrm>
        </p:spPr>
        <p:txBody>
          <a:bodyPr/>
          <a:lstStyle/>
          <a:p>
            <a:r>
              <a:rPr kumimoji="0" lang="en-ZA" sz="1800" b="1" i="0" u="none" strike="noStrike" kern="1200" cap="none" spc="0" normalizeH="0" baseline="0" noProof="0">
                <a:ln>
                  <a:noFill/>
                </a:ln>
                <a:solidFill>
                  <a:srgbClr val="5B9BD5">
                    <a:lumMod val="75000"/>
                  </a:srgbClr>
                </a:solidFill>
                <a:effectLst/>
                <a:uLnTx/>
                <a:uFillTx/>
                <a:latin typeface="Arial" panose="020B0604020202020204" pitchFamily="34" charset="0"/>
                <a:cs typeface="Arial" panose="020B0604020202020204" pitchFamily="34" charset="0"/>
              </a:rPr>
              <a:t>SPECIFIC GOALS</a:t>
            </a:r>
            <a:endParaRPr lang="en-ZA" sz="18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A3460E44-58DA-378C-4009-AE44F2F0D866}"/>
              </a:ext>
            </a:extLst>
          </p:cNvPr>
          <p:cNvGraphicFramePr>
            <a:graphicFrameLocks noGrp="1"/>
          </p:cNvGraphicFramePr>
          <p:nvPr>
            <p:extLst>
              <p:ext uri="{D42A27DB-BD31-4B8C-83A1-F6EECF244321}">
                <p14:modId xmlns:p14="http://schemas.microsoft.com/office/powerpoint/2010/main" val="3039072112"/>
              </p:ext>
            </p:extLst>
          </p:nvPr>
        </p:nvGraphicFramePr>
        <p:xfrm>
          <a:off x="348293" y="1058716"/>
          <a:ext cx="11218395" cy="5236825"/>
        </p:xfrm>
        <a:graphic>
          <a:graphicData uri="http://schemas.openxmlformats.org/drawingml/2006/table">
            <a:tbl>
              <a:tblPr firstRow="1" firstCol="1" bandRow="1"/>
              <a:tblGrid>
                <a:gridCol w="4673698">
                  <a:extLst>
                    <a:ext uri="{9D8B030D-6E8A-4147-A177-3AD203B41FA5}">
                      <a16:colId xmlns:a16="http://schemas.microsoft.com/office/drawing/2014/main" val="3821861039"/>
                    </a:ext>
                  </a:extLst>
                </a:gridCol>
                <a:gridCol w="2629295">
                  <a:extLst>
                    <a:ext uri="{9D8B030D-6E8A-4147-A177-3AD203B41FA5}">
                      <a16:colId xmlns:a16="http://schemas.microsoft.com/office/drawing/2014/main" val="1717250482"/>
                    </a:ext>
                  </a:extLst>
                </a:gridCol>
                <a:gridCol w="3915402">
                  <a:extLst>
                    <a:ext uri="{9D8B030D-6E8A-4147-A177-3AD203B41FA5}">
                      <a16:colId xmlns:a16="http://schemas.microsoft.com/office/drawing/2014/main" val="1543882543"/>
                    </a:ext>
                  </a:extLst>
                </a:gridCol>
              </a:tblGrid>
              <a:tr h="71849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eaLnBrk="0" fontAlgn="base" hangingPunct="0">
                        <a:lnSpc>
                          <a:spcPct val="107000"/>
                        </a:lnSpc>
                        <a:spcBef>
                          <a:spcPts val="480"/>
                        </a:spcBef>
                        <a:spcAft>
                          <a:spcPts val="800"/>
                        </a:spcAft>
                      </a:pPr>
                      <a:r>
                        <a:rPr lang="en-US" sz="1800" b="0" i="0" u="none" strike="noStrike" kern="1200" baseline="0" dirty="0">
                          <a:solidFill>
                            <a:schemeClr val="lt1"/>
                          </a:solidFill>
                          <a:latin typeface="Arial" panose="020B0604020202020204"/>
                          <a:ea typeface="+mn-ea"/>
                          <a:cs typeface="+mn-cs"/>
                        </a:rPr>
                        <a:t>The specific goals allocated points in terms of this tender</a:t>
                      </a:r>
                      <a:endParaRPr lang="en-ZA" sz="1800" b="0" i="0" u="none" strike="noStrike" kern="1200" baseline="0" dirty="0">
                        <a:solidFill>
                          <a:schemeClr val="lt1"/>
                        </a:solidFill>
                        <a:latin typeface="Arial" panose="020B0604020202020204"/>
                        <a:ea typeface="+mn-ea"/>
                        <a:cs typeface="+mn-cs"/>
                      </a:endParaRPr>
                    </a:p>
                  </a:txBody>
                  <a:tcPr marL="6270" marR="627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eaLnBrk="0" fontAlgn="base" hangingPunct="0">
                        <a:lnSpc>
                          <a:spcPct val="107000"/>
                        </a:lnSpc>
                        <a:spcBef>
                          <a:spcPts val="480"/>
                        </a:spcBef>
                        <a:spcAft>
                          <a:spcPts val="800"/>
                        </a:spcAft>
                      </a:pPr>
                      <a:r>
                        <a:rPr lang="en-US" sz="1800" b="0" i="0" u="none" strike="noStrike" kern="1200" baseline="0" dirty="0">
                          <a:solidFill>
                            <a:schemeClr val="lt1"/>
                          </a:solidFill>
                          <a:latin typeface="Arial" panose="020B0604020202020204"/>
                          <a:ea typeface="+mn-ea"/>
                          <a:cs typeface="+mn-cs"/>
                        </a:rPr>
                        <a:t>Number of points allocated</a:t>
                      </a:r>
                      <a:endParaRPr lang="en-ZA" sz="1800" b="0" i="0" u="none" strike="noStrike" kern="1200" baseline="0" dirty="0">
                        <a:solidFill>
                          <a:schemeClr val="lt1"/>
                        </a:solidFill>
                        <a:latin typeface="Arial" panose="020B0604020202020204"/>
                        <a:ea typeface="+mn-ea"/>
                        <a:cs typeface="+mn-cs"/>
                      </a:endParaRPr>
                    </a:p>
                    <a:p>
                      <a:pPr algn="ctr" eaLnBrk="0" fontAlgn="base" hangingPunct="0">
                        <a:lnSpc>
                          <a:spcPct val="107000"/>
                        </a:lnSpc>
                        <a:spcBef>
                          <a:spcPts val="480"/>
                        </a:spcBef>
                        <a:spcAft>
                          <a:spcPts val="800"/>
                        </a:spcAft>
                      </a:pPr>
                      <a:r>
                        <a:rPr lang="en-US" sz="1800" b="0" i="0" u="none" strike="noStrike" kern="1200" baseline="0" dirty="0">
                          <a:solidFill>
                            <a:schemeClr val="lt1"/>
                          </a:solidFill>
                          <a:latin typeface="Arial" panose="020B0604020202020204"/>
                          <a:ea typeface="+mn-ea"/>
                          <a:cs typeface="+mn-cs"/>
                        </a:rPr>
                        <a:t>(80/20 system)</a:t>
                      </a:r>
                      <a:endParaRPr lang="en-ZA" sz="1800" b="0" i="0" u="none" strike="noStrike" kern="1200" baseline="0" dirty="0">
                        <a:solidFill>
                          <a:schemeClr val="lt1"/>
                        </a:solidFill>
                        <a:latin typeface="Arial" panose="020B0604020202020204"/>
                        <a:ea typeface="+mn-ea"/>
                        <a:cs typeface="+mn-cs"/>
                      </a:endParaRPr>
                    </a:p>
                  </a:txBody>
                  <a:tcPr marL="6270" marR="627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ctr" defTabSz="914400" rtl="0" eaLnBrk="0" fontAlgn="base" latinLnBrk="0" hangingPunct="0">
                        <a:lnSpc>
                          <a:spcPct val="107000"/>
                        </a:lnSpc>
                        <a:spcBef>
                          <a:spcPts val="480"/>
                        </a:spcBef>
                        <a:spcAft>
                          <a:spcPts val="800"/>
                        </a:spcAft>
                      </a:pPr>
                      <a:endParaRPr lang="en-ZA" sz="1800" b="0" i="0" u="none" strike="noStrike" kern="1200" baseline="0" dirty="0">
                        <a:solidFill>
                          <a:schemeClr val="lt1"/>
                        </a:solidFill>
                        <a:latin typeface="Arial" panose="020B0604020202020204"/>
                        <a:ea typeface="+mn-ea"/>
                        <a:cs typeface="+mn-cs"/>
                      </a:endParaRPr>
                    </a:p>
                    <a:p>
                      <a:pPr marL="0" algn="ctr" defTabSz="914400" rtl="0" eaLnBrk="0" fontAlgn="base" latinLnBrk="0" hangingPunct="0">
                        <a:lnSpc>
                          <a:spcPct val="107000"/>
                        </a:lnSpc>
                        <a:spcBef>
                          <a:spcPts val="480"/>
                        </a:spcBef>
                        <a:spcAft>
                          <a:spcPts val="800"/>
                        </a:spcAft>
                      </a:pPr>
                      <a:r>
                        <a:rPr lang="en-ZA" sz="1800" b="0" i="0" u="none" strike="noStrike" kern="1200" baseline="0" dirty="0">
                          <a:solidFill>
                            <a:schemeClr val="lt1"/>
                          </a:solidFill>
                          <a:latin typeface="Arial" panose="020B0604020202020204"/>
                          <a:ea typeface="+mn-ea"/>
                          <a:cs typeface="+mn-cs"/>
                        </a:rPr>
                        <a:t>Evidence Required </a:t>
                      </a:r>
                    </a:p>
                    <a:p>
                      <a:pPr marL="0" algn="ctr" defTabSz="914400" rtl="0" eaLnBrk="0" fontAlgn="base" latinLnBrk="0" hangingPunct="0">
                        <a:lnSpc>
                          <a:spcPct val="107000"/>
                        </a:lnSpc>
                        <a:spcBef>
                          <a:spcPts val="480"/>
                        </a:spcBef>
                        <a:spcAft>
                          <a:spcPts val="800"/>
                        </a:spcAft>
                      </a:pPr>
                      <a:r>
                        <a:rPr lang="en-US" sz="1800" b="0" i="0" u="none" strike="noStrike" kern="1200" baseline="0" dirty="0">
                          <a:solidFill>
                            <a:schemeClr val="lt1"/>
                          </a:solidFill>
                          <a:latin typeface="Arial" panose="020B0604020202020204"/>
                          <a:ea typeface="+mn-ea"/>
                          <a:cs typeface="+mn-cs"/>
                        </a:rPr>
                        <a:t> </a:t>
                      </a:r>
                      <a:endParaRPr lang="en-ZA" sz="1800" b="0" i="0" u="none" strike="noStrike" kern="1200" baseline="0" dirty="0">
                        <a:solidFill>
                          <a:schemeClr val="lt1"/>
                        </a:solidFill>
                        <a:latin typeface="Arial" panose="020B0604020202020204"/>
                        <a:ea typeface="+mn-ea"/>
                        <a:cs typeface="+mn-cs"/>
                      </a:endParaRP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102558766"/>
                  </a:ext>
                </a:extLst>
              </a:tr>
              <a:tr h="759189">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just" defTabSz="914400" rtl="0" eaLnBrk="1" latinLnBrk="0" hangingPunct="1"/>
                      <a:r>
                        <a:rPr lang="en-ZA" sz="1800" b="0" i="0" u="none" strike="noStrike" kern="1200" baseline="0" dirty="0">
                          <a:solidFill>
                            <a:schemeClr val="tx1"/>
                          </a:solidFill>
                          <a:latin typeface="Arial" panose="020B0604020202020204"/>
                          <a:ea typeface="+mn-ea"/>
                          <a:cs typeface="+mn-cs"/>
                        </a:rPr>
                        <a:t>An Entity that is an Empowering Supplier</a:t>
                      </a:r>
                      <a:endParaRPr lang="en-GB" sz="18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eaLnBrk="0" fontAlgn="base" hangingPunct="0">
                        <a:lnSpc>
                          <a:spcPct val="107000"/>
                        </a:lnSpc>
                        <a:spcBef>
                          <a:spcPts val="575"/>
                        </a:spcBef>
                        <a:spcAft>
                          <a:spcPts val="800"/>
                        </a:spcAft>
                      </a:pPr>
                      <a:r>
                        <a:rPr lang="en-US" sz="1800" b="0" i="0" u="none" strike="noStrike" kern="1200" baseline="0" dirty="0">
                          <a:solidFill>
                            <a:schemeClr val="tx1"/>
                          </a:solidFill>
                          <a:latin typeface="Arial" panose="020B0604020202020204"/>
                          <a:ea typeface="+mn-ea"/>
                          <a:cs typeface="+mn-cs"/>
                        </a:rPr>
                        <a:t>2</a:t>
                      </a:r>
                      <a:endParaRPr lang="en-ZA" sz="18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0" fontAlgn="base" latinLnBrk="0" hangingPunct="0">
                        <a:lnSpc>
                          <a:spcPct val="107000"/>
                        </a:lnSpc>
                        <a:spcBef>
                          <a:spcPts val="575"/>
                        </a:spcBef>
                        <a:spcAft>
                          <a:spcPts val="800"/>
                        </a:spcAft>
                      </a:pPr>
                      <a:r>
                        <a:rPr lang="en-ZA" sz="1800" b="0" i="0" u="none" strike="noStrike" kern="1200" baseline="0" dirty="0">
                          <a:solidFill>
                            <a:schemeClr val="tx1"/>
                          </a:solidFill>
                          <a:latin typeface="Arial" panose="020B0604020202020204"/>
                          <a:ea typeface="+mn-ea"/>
                          <a:cs typeface="+mn-cs"/>
                        </a:rPr>
                        <a:t>B-BBEE certificate or Sworn Affidavit </a:t>
                      </a:r>
                    </a:p>
                    <a:p>
                      <a:pPr algn="ctr" eaLnBrk="0" fontAlgn="base" hangingPunct="0">
                        <a:lnSpc>
                          <a:spcPct val="107000"/>
                        </a:lnSpc>
                        <a:spcBef>
                          <a:spcPts val="575"/>
                        </a:spcBef>
                        <a:spcAft>
                          <a:spcPts val="800"/>
                        </a:spcAft>
                      </a:pPr>
                      <a:r>
                        <a:rPr lang="en-US" sz="11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004490931"/>
                  </a:ext>
                </a:extLst>
              </a:tr>
              <a:tr h="64912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just" defTabSz="914400" rtl="0" eaLnBrk="1" latinLnBrk="0" hangingPunct="1"/>
                      <a:r>
                        <a:rPr lang="en-ZA" sz="1800" b="0" i="0" u="none" strike="noStrike" kern="1200" baseline="0" dirty="0">
                          <a:solidFill>
                            <a:schemeClr val="tx1"/>
                          </a:solidFill>
                          <a:latin typeface="Arial" panose="020B0604020202020204"/>
                          <a:ea typeface="+mn-ea"/>
                          <a:cs typeface="+mn-cs"/>
                        </a:rPr>
                        <a:t>An entity with at least 51% Black Ownership</a:t>
                      </a:r>
                      <a:endParaRPr lang="en-GB" sz="18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0" fontAlgn="base" latinLnBrk="0" hangingPunct="0">
                        <a:lnSpc>
                          <a:spcPct val="107000"/>
                        </a:lnSpc>
                        <a:spcBef>
                          <a:spcPts val="575"/>
                        </a:spcBef>
                        <a:spcAft>
                          <a:spcPts val="800"/>
                        </a:spcAft>
                      </a:pPr>
                      <a:r>
                        <a:rPr lang="en-US" sz="1800" b="0" i="0" u="none" strike="noStrike" kern="1200" baseline="0" dirty="0">
                          <a:solidFill>
                            <a:schemeClr val="tx1"/>
                          </a:solidFill>
                          <a:latin typeface="Arial" panose="020B0604020202020204"/>
                          <a:ea typeface="+mn-ea"/>
                          <a:cs typeface="+mn-cs"/>
                        </a:rPr>
                        <a:t>5</a:t>
                      </a:r>
                      <a:endParaRPr lang="en-ZA" sz="18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7000"/>
                        </a:lnSpc>
                      </a:pPr>
                      <a:r>
                        <a:rPr lang="en-ZA" sz="1800" b="0" i="0" u="none" strike="noStrike" kern="1200" baseline="0" dirty="0">
                          <a:solidFill>
                            <a:schemeClr val="tx1"/>
                          </a:solidFill>
                          <a:latin typeface="Arial" panose="020B0604020202020204"/>
                          <a:ea typeface="+mn-ea"/>
                          <a:cs typeface="+mn-cs"/>
                        </a:rPr>
                        <a:t>B-BBEE certificate or Sworn Affidavit </a:t>
                      </a: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48196066"/>
                  </a:ext>
                </a:extLst>
              </a:tr>
              <a:tr h="879698">
                <a:tc>
                  <a:txBody>
                    <a:bodyPr/>
                    <a:lstStyle/>
                    <a:p>
                      <a:pPr algn="just"/>
                      <a:r>
                        <a:rPr lang="en-ZA" sz="1800" b="0" i="0" u="none" strike="noStrike" kern="1200" baseline="0" dirty="0">
                          <a:solidFill>
                            <a:schemeClr val="tx1"/>
                          </a:solidFill>
                          <a:latin typeface="Arial" panose="020B0604020202020204"/>
                          <a:ea typeface="+mn-ea"/>
                          <a:cs typeface="+mn-cs"/>
                        </a:rPr>
                        <a:t>The entity has at least 30% Black Women Ownership</a:t>
                      </a:r>
                      <a:endParaRPr lang="en-GB" sz="18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marL="0" algn="ctr" defTabSz="914400" rtl="0" eaLnBrk="0" fontAlgn="base" latinLnBrk="0" hangingPunct="0">
                        <a:lnSpc>
                          <a:spcPct val="107000"/>
                        </a:lnSpc>
                        <a:spcBef>
                          <a:spcPts val="575"/>
                        </a:spcBef>
                        <a:spcAft>
                          <a:spcPts val="800"/>
                        </a:spcAft>
                      </a:pPr>
                      <a:r>
                        <a:rPr lang="en-US" sz="1800" b="0" i="0" u="none" strike="noStrike" kern="1200" baseline="0" dirty="0">
                          <a:solidFill>
                            <a:schemeClr val="tx1"/>
                          </a:solidFill>
                          <a:latin typeface="Arial" panose="020B0604020202020204"/>
                          <a:ea typeface="+mn-ea"/>
                          <a:cs typeface="+mn-cs"/>
                        </a:rPr>
                        <a:t>5</a:t>
                      </a:r>
                      <a:endParaRPr lang="en-ZA" sz="1800" b="0" i="0" u="none" strike="noStrike" kern="1200" baseline="0" dirty="0">
                        <a:solidFill>
                          <a:schemeClr val="tx1"/>
                        </a:solidFill>
                        <a:latin typeface="Arial" panose="020B0604020202020204"/>
                        <a:ea typeface="+mn-ea"/>
                        <a:cs typeface="+mn-cs"/>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eaLnBrk="0" fontAlgn="base" hangingPunct="0">
                        <a:lnSpc>
                          <a:spcPct val="107000"/>
                        </a:lnSpc>
                        <a:spcBef>
                          <a:spcPts val="575"/>
                        </a:spcBef>
                        <a:spcAft>
                          <a:spcPts val="800"/>
                        </a:spcAft>
                      </a:pPr>
                      <a:r>
                        <a:rPr lang="en-ZA" sz="1800" b="0" i="0" u="none" strike="noStrike" kern="1200" baseline="0" dirty="0">
                          <a:solidFill>
                            <a:schemeClr val="tx1"/>
                          </a:solidFill>
                          <a:latin typeface="Arial" panose="020B0604020202020204"/>
                          <a:ea typeface="+mn-ea"/>
                          <a:cs typeface="+mn-cs"/>
                        </a:rPr>
                        <a:t>B-BBEE certificate or Sworn Affidavit </a:t>
                      </a:r>
                    </a:p>
                    <a:p>
                      <a:pPr algn="ctr" eaLnBrk="0" fontAlgn="base" hangingPunct="0">
                        <a:lnSpc>
                          <a:spcPct val="107000"/>
                        </a:lnSpc>
                        <a:spcBef>
                          <a:spcPts val="575"/>
                        </a:spcBef>
                        <a:spcAft>
                          <a:spcPts val="800"/>
                        </a:spcAft>
                      </a:pPr>
                      <a:endParaRPr lang="en-ZA" sz="1800" b="0" i="0" u="none" strike="noStrike" kern="1200" baseline="0" dirty="0">
                        <a:solidFill>
                          <a:schemeClr val="tx1"/>
                        </a:solidFill>
                        <a:latin typeface="Arial" panose="020B0604020202020204"/>
                        <a:ea typeface="+mn-ea"/>
                        <a:cs typeface="+mn-cs"/>
                      </a:endParaRP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15321927"/>
                  </a:ext>
                </a:extLst>
              </a:tr>
              <a:tr h="879698">
                <a:tc>
                  <a:txBody>
                    <a:bodyPr/>
                    <a:lstStyle/>
                    <a:p>
                      <a:pPr algn="just"/>
                      <a:r>
                        <a:rPr lang="en-ZA" sz="1800" b="0" i="0" u="none" strike="noStrike" kern="1200" baseline="0" dirty="0">
                          <a:solidFill>
                            <a:schemeClr val="tx1"/>
                          </a:solidFill>
                          <a:latin typeface="Arial" panose="020B0604020202020204"/>
                          <a:ea typeface="+mn-ea"/>
                          <a:cs typeface="+mn-cs"/>
                        </a:rPr>
                        <a:t>The entity has at least 51% Black Youth representation</a:t>
                      </a:r>
                      <a:endParaRPr lang="en-GB" sz="18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marL="0" algn="ctr" defTabSz="914400" rtl="0" eaLnBrk="0" fontAlgn="base" latinLnBrk="0" hangingPunct="0">
                        <a:lnSpc>
                          <a:spcPct val="107000"/>
                        </a:lnSpc>
                        <a:spcBef>
                          <a:spcPts val="575"/>
                        </a:spcBef>
                        <a:spcAft>
                          <a:spcPts val="800"/>
                        </a:spcAft>
                      </a:pPr>
                      <a:r>
                        <a:rPr lang="en-US" sz="1800" b="0" i="0" u="none" strike="noStrike" kern="1200" baseline="0" dirty="0">
                          <a:solidFill>
                            <a:schemeClr val="tx1"/>
                          </a:solidFill>
                          <a:latin typeface="Arial" panose="020B0604020202020204"/>
                          <a:ea typeface="+mn-ea"/>
                          <a:cs typeface="+mn-cs"/>
                        </a:rPr>
                        <a:t>4</a:t>
                      </a:r>
                      <a:endParaRPr lang="en-ZA" sz="1800" b="0" i="0" u="none" strike="noStrike" kern="1200" baseline="0" dirty="0">
                        <a:solidFill>
                          <a:schemeClr val="tx1"/>
                        </a:solidFill>
                        <a:latin typeface="Arial" panose="020B0604020202020204"/>
                        <a:ea typeface="+mn-ea"/>
                        <a:cs typeface="+mn-cs"/>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0" fontAlgn="base" latinLnBrk="0" hangingPunct="0">
                        <a:lnSpc>
                          <a:spcPct val="107000"/>
                        </a:lnSpc>
                        <a:spcBef>
                          <a:spcPts val="575"/>
                        </a:spcBef>
                        <a:spcAft>
                          <a:spcPts val="80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rPr>
                        <a:t>B-BBEE certificate or Sworn Affidavit </a:t>
                      </a: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901929581"/>
                  </a:ext>
                </a:extLst>
              </a:tr>
              <a:tr h="879698">
                <a:tc>
                  <a:txBody>
                    <a:bodyPr/>
                    <a:lstStyle/>
                    <a:p>
                      <a:pPr algn="just"/>
                      <a:r>
                        <a:rPr lang="en-ZA" sz="1800" b="0" i="0" u="none" strike="noStrike" kern="1200" baseline="0" dirty="0">
                          <a:solidFill>
                            <a:schemeClr val="tx1"/>
                          </a:solidFill>
                          <a:latin typeface="Arial" panose="020B0604020202020204"/>
                          <a:ea typeface="+mn-ea"/>
                          <a:cs typeface="+mn-cs"/>
                        </a:rPr>
                        <a:t>The entity that is 51% Black owned by Persons with Disabilities.</a:t>
                      </a:r>
                      <a:endParaRPr lang="en-GB" sz="1800" b="0" i="0" u="none" strike="noStrike" kern="1200" baseline="0" dirty="0">
                        <a:solidFill>
                          <a:schemeClr val="tx1"/>
                        </a:solidFill>
                        <a:latin typeface="Arial" panose="020B0604020202020204"/>
                        <a:ea typeface="+mn-ea"/>
                        <a:cs typeface="+mn-cs"/>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p>
                      <a:pPr marL="0" algn="ctr" defTabSz="914400" rtl="0" eaLnBrk="0" fontAlgn="base" latinLnBrk="0" hangingPunct="0">
                        <a:lnSpc>
                          <a:spcPct val="107000"/>
                        </a:lnSpc>
                        <a:spcBef>
                          <a:spcPts val="575"/>
                        </a:spcBef>
                        <a:spcAft>
                          <a:spcPts val="800"/>
                        </a:spcAft>
                      </a:pPr>
                      <a:r>
                        <a:rPr lang="en-US" sz="1800" b="0" i="0" u="none" strike="noStrike" kern="1200" baseline="0" dirty="0">
                          <a:solidFill>
                            <a:schemeClr val="tx1"/>
                          </a:solidFill>
                          <a:latin typeface="Arial" panose="020B0604020202020204"/>
                          <a:ea typeface="+mn-ea"/>
                          <a:cs typeface="+mn-cs"/>
                        </a:rPr>
                        <a:t>4</a:t>
                      </a:r>
                      <a:endParaRPr lang="en-ZA" sz="1800" b="0" i="0" u="none" strike="noStrike" kern="1200" baseline="0" dirty="0">
                        <a:solidFill>
                          <a:schemeClr val="tx1"/>
                        </a:solidFill>
                        <a:latin typeface="Arial" panose="020B0604020202020204"/>
                        <a:ea typeface="+mn-ea"/>
                        <a:cs typeface="+mn-cs"/>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0" fontAlgn="base" latinLnBrk="0" hangingPunct="0">
                        <a:lnSpc>
                          <a:spcPct val="107000"/>
                        </a:lnSpc>
                        <a:spcBef>
                          <a:spcPts val="575"/>
                        </a:spcBef>
                        <a:spcAft>
                          <a:spcPts val="80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rPr>
                        <a:t>B-BBEE certificate or Sworn Affidavit </a:t>
                      </a:r>
                    </a:p>
                  </a:txBody>
                  <a:tcPr marL="6270" marR="627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873127929"/>
                  </a:ext>
                </a:extLst>
              </a:tr>
            </a:tbl>
          </a:graphicData>
        </a:graphic>
      </p:graphicFrame>
      <p:sp>
        <p:nvSpPr>
          <p:cNvPr id="5" name="TextBox 4">
            <a:extLst>
              <a:ext uri="{FF2B5EF4-FFF2-40B4-BE49-F238E27FC236}">
                <a16:creationId xmlns:a16="http://schemas.microsoft.com/office/drawing/2014/main" id="{24AB5D49-2C13-B233-F1EE-A95997E997A9}"/>
              </a:ext>
            </a:extLst>
          </p:cNvPr>
          <p:cNvSpPr txBox="1"/>
          <p:nvPr/>
        </p:nvSpPr>
        <p:spPr>
          <a:xfrm>
            <a:off x="348293" y="350830"/>
            <a:ext cx="1073301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ZA" altLang="en-US" sz="2000" b="0" i="0" u="none" strike="noStrike" kern="1200" cap="none" spc="0" normalizeH="0" baseline="0" noProof="0" dirty="0">
                <a:ln>
                  <a:noFill/>
                </a:ln>
                <a:solidFill>
                  <a:srgbClr val="44546A"/>
                </a:solidFill>
                <a:effectLst/>
                <a:uLnTx/>
                <a:uFillTx/>
                <a:latin typeface="Arial Narrow" panose="020B0606020202030204" pitchFamily="34" charset="0"/>
                <a:ea typeface="Calibri" panose="020F0502020204030204" pitchFamily="34" charset="0"/>
                <a:cs typeface="Arial" panose="020B0604020202020204" pitchFamily="34" charset="0"/>
              </a:rPr>
              <a:t>Points for the specific goals evaluation will be allocated in accordance with a bidder’s B-BBEE compliance as per SBD 6.1. </a:t>
            </a:r>
            <a:endParaRPr kumimoji="0" lang="en-ZA" altLang="en-US" sz="2000" b="0" i="0" u="none" strike="noStrike" kern="1200" cap="none" spc="0" normalizeH="0" baseline="0" noProof="0" dirty="0">
              <a:ln>
                <a:noFill/>
              </a:ln>
              <a:solidFill>
                <a:srgbClr val="44546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950721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03695" y="216817"/>
            <a:ext cx="11250105" cy="659876"/>
          </a:xfrm>
        </p:spPr>
        <p:txBody>
          <a:bodyPr/>
          <a:lstStyle/>
          <a:p>
            <a:r>
              <a:rPr kumimoji="0" lang="en-GB" sz="1900" b="1" i="0" u="none" strike="noStrike" kern="1200" cap="none" spc="0" normalizeH="0" baseline="0" noProof="0" dirty="0">
                <a:ln>
                  <a:noFill/>
                </a:ln>
                <a:solidFill>
                  <a:srgbClr val="3882C6"/>
                </a:solidFill>
                <a:effectLst/>
                <a:uLnTx/>
                <a:uFillTx/>
                <a:latin typeface="Arial" panose="020B0604020202020204" pitchFamily="34" charset="0"/>
                <a:cs typeface="Arial" panose="020B0604020202020204" pitchFamily="34" charset="0"/>
              </a:rPr>
              <a:t>REQUIREMENTS FOR SPECIFIC GOALS</a:t>
            </a:r>
            <a:endParaRPr lang="en-ZA" sz="19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38A671B-7F13-7B01-C64C-48AA8077CA23}"/>
              </a:ext>
            </a:extLst>
          </p:cNvPr>
          <p:cNvSpPr txBox="1"/>
          <p:nvPr/>
        </p:nvSpPr>
        <p:spPr>
          <a:xfrm>
            <a:off x="-56561" y="584462"/>
            <a:ext cx="11689237" cy="5185971"/>
          </a:xfrm>
          <a:prstGeom prst="rect">
            <a:avLst/>
          </a:prstGeom>
          <a:noFill/>
        </p:spPr>
        <p:txBody>
          <a:bodyPr wrap="square">
            <a:spAutoFit/>
          </a:bodyPr>
          <a:lstStyle/>
          <a:p>
            <a:pPr algn="just">
              <a:lnSpc>
                <a:spcPct val="107000"/>
              </a:lnSpc>
              <a:spcAft>
                <a:spcPts val="600"/>
              </a:spcAft>
              <a:tabLst>
                <a:tab pos="457200" algn="l"/>
                <a:tab pos="1828800" algn="l"/>
                <a:tab pos="3657600" algn="l"/>
                <a:tab pos="5029200" algn="l"/>
              </a:tabLst>
              <a:defRPr/>
            </a:pPr>
            <a:r>
              <a:rPr lang="en-GB" b="1" dirty="0">
                <a:solidFill>
                  <a:srgbClr val="44546A"/>
                </a:solidFill>
                <a:latin typeface="Arial Narrow" panose="020B0606020202030204" pitchFamily="34" charset="0"/>
                <a:cs typeface="Tahoma" pitchFamily="34" charset="0"/>
              </a:rPr>
              <a:t>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Bidders MUST complete and sign the SBD 6.1 form to claim the Bidder’s B-BBEE preference points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Bidders who do not claim preference points may be scored zero for Specific goals.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The B-BBEE certificate or sworn affidavit should be submitted in the name of the bidding entity. Entities who are in a holding and subsidiary relationships must submit a list / annexure of the B-BBEE certificate indicating the subsidiaries to the holding company</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 Incorporated JVs or Consortiums must submit the B-BBEE certificate or affidavit of the entity. Unincorporated JVs must submit a consolidated B-BBEE certificate as if they were a group structure for every separate bid</a:t>
            </a:r>
          </a:p>
          <a:p>
            <a:pPr lvl="1" algn="just">
              <a:lnSpc>
                <a:spcPct val="107000"/>
              </a:lnSpc>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JVs or Consortiums are also required to submit signed JV or Consortium agreements</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SARS reserves the right to request bidders to submit proof of any information, to substantiate claims made about their Specific goals</a:t>
            </a:r>
          </a:p>
        </p:txBody>
      </p:sp>
    </p:spTree>
    <p:extLst>
      <p:ext uri="{BB962C8B-B14F-4D97-AF65-F5344CB8AC3E}">
        <p14:creationId xmlns:p14="http://schemas.microsoft.com/office/powerpoint/2010/main" val="2904119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207390" y="365126"/>
            <a:ext cx="11146410" cy="605836"/>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JOINT VENTURES AND CONSORTIUMS</a:t>
            </a:r>
            <a:endParaRPr lang="en-ZA" dirty="0"/>
          </a:p>
        </p:txBody>
      </p:sp>
      <p:sp>
        <p:nvSpPr>
          <p:cNvPr id="3" name="Text Placeholder 3">
            <a:extLst>
              <a:ext uri="{FF2B5EF4-FFF2-40B4-BE49-F238E27FC236}">
                <a16:creationId xmlns:a16="http://schemas.microsoft.com/office/drawing/2014/main" id="{2CAEAE04-FE4F-26F7-D32D-7E534FF4EC19}"/>
              </a:ext>
            </a:extLst>
          </p:cNvPr>
          <p:cNvSpPr txBox="1">
            <a:spLocks/>
          </p:cNvSpPr>
          <p:nvPr/>
        </p:nvSpPr>
        <p:spPr>
          <a:xfrm>
            <a:off x="341993" y="973931"/>
            <a:ext cx="11441512" cy="424815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1200"/>
              </a:spcBef>
              <a:spcAft>
                <a:spcPts val="0"/>
              </a:spcAft>
              <a:buClr>
                <a:srgbClr val="000000"/>
              </a:buClr>
              <a:buSzPts val="1000"/>
              <a:buFontTx/>
              <a:buNone/>
              <a:tabLst>
                <a:tab pos="901065" algn="l"/>
                <a:tab pos="540385"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Where, for the purposes of this RFP, a bidder submits its proposal as a joint venture or consortium (incorporated or unincorporated), the bidder must submit the joint venture / consortium agreement, which sets forth the following details:</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identification of each party to the agreement in full;</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the percentage ownership of the joint venture / consortium of each party to the agreement (if applicable);</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the precise functions and responsibilities which each party will fulfil in terms of the agreement. This should include details of the delimitations of scope within the goods and services to be assigned to such a party(</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ies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the anticipated percentage of the revenue that the party(</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ies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would receive </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ve</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as a percentage of the total revenue the bidder would anticipate receiving over the term of the agreement with SARS), if the bidder is successful; and</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clearly set out the roles and responsibilities of the Lead Partner and the remainder joint venture / consortium party(</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ies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The agreement must also clearly identify the Lead Partner, who shall be given the power of attorney to bind the other party(</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ies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in respect of matters pertaining to the joint venture.</a:t>
            </a:r>
          </a:p>
        </p:txBody>
      </p:sp>
    </p:spTree>
    <p:extLst>
      <p:ext uri="{BB962C8B-B14F-4D97-AF65-F5344CB8AC3E}">
        <p14:creationId xmlns:p14="http://schemas.microsoft.com/office/powerpoint/2010/main" val="44917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69682" y="141403"/>
            <a:ext cx="11184118" cy="1549286"/>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dirty="0"/>
          </a:p>
        </p:txBody>
      </p:sp>
      <p:sp>
        <p:nvSpPr>
          <p:cNvPr id="3" name="Text Placeholder 3">
            <a:extLst>
              <a:ext uri="{FF2B5EF4-FFF2-40B4-BE49-F238E27FC236}">
                <a16:creationId xmlns:a16="http://schemas.microsoft.com/office/drawing/2014/main" id="{E6190B74-68C4-6560-07E2-127DD9030A9C}"/>
              </a:ext>
            </a:extLst>
          </p:cNvPr>
          <p:cNvSpPr txBox="1">
            <a:spLocks/>
          </p:cNvSpPr>
          <p:nvPr/>
        </p:nvSpPr>
        <p:spPr>
          <a:xfrm>
            <a:off x="341993" y="973931"/>
            <a:ext cx="8370887" cy="4248151"/>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3. RFT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FF0000"/>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rgbClr val="44546A"/>
                </a:solidFill>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rgbClr val="44546A"/>
                </a:solidFill>
              </a:rPr>
              <a:t>9</a:t>
            </a:r>
            <a:r>
              <a:rPr kumimoji="0" lang="en-ZA" sz="1800" b="1" i="0" u="none" strike="noStrike" kern="1200" cap="none" spc="0" normalizeH="0" baseline="0" noProof="0" dirty="0">
                <a:ln>
                  <a:noFill/>
                </a:ln>
                <a:solidFill>
                  <a:srgbClr val="44546A"/>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rgbClr val="44546A"/>
                </a:solidFill>
              </a:rPr>
              <a:t>10</a:t>
            </a:r>
            <a:r>
              <a:rPr kumimoji="0" lang="en-ZA" sz="1800" b="1" i="0" u="none" strike="noStrike" kern="1200" cap="none" spc="0" normalizeH="0" baseline="0" noProof="0" dirty="0">
                <a:ln>
                  <a:noFill/>
                </a:ln>
                <a:solidFill>
                  <a:srgbClr val="44546A"/>
                </a:solidFill>
                <a:effectLst/>
                <a:uLnTx/>
                <a:uFillTx/>
                <a:latin typeface="Arial" charset="0"/>
                <a:ea typeface="+mn-ea"/>
                <a:cs typeface="+mn-cs"/>
              </a:rPr>
              <a:t>. Q&amp;A</a:t>
            </a:r>
            <a:endParaRPr kumimoji="0" lang="en-ZA" sz="1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61671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A912A-CB34-0A8A-EFDC-1D1D1D22EE54}"/>
              </a:ext>
            </a:extLst>
          </p:cNvPr>
          <p:cNvSpPr txBox="1">
            <a:spLocks/>
          </p:cNvSpPr>
          <p:nvPr/>
        </p:nvSpPr>
        <p:spPr>
          <a:xfrm>
            <a:off x="150829" y="168167"/>
            <a:ext cx="8562051" cy="5053916"/>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45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 </a:t>
            </a:r>
          </a:p>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endParaRPr kumimoji="0" lang="en-US" sz="1800" b="1" i="0" u="none" strike="noStrike" kern="1200" cap="none" spc="0" normalizeH="0" baseline="0" noProof="0" dirty="0">
              <a:ln>
                <a:noFill/>
              </a:ln>
              <a:solidFill>
                <a:srgbClr val="FF0000"/>
              </a:solidFill>
              <a:effectLst/>
              <a:uLnTx/>
              <a:uFillTx/>
              <a:latin typeface="Arial" charset="0"/>
              <a:ea typeface="SimSun" pitchFamily="2" charset="-122"/>
              <a:cs typeface="+mn-cs"/>
            </a:endParaRPr>
          </a:p>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3300" b="1" i="0" u="none" strike="noStrike" kern="1200" cap="none" spc="0" normalizeH="0" baseline="0" noProof="0" dirty="0">
                <a:ln>
                  <a:noFill/>
                </a:ln>
                <a:solidFill>
                  <a:srgbClr val="FF0000"/>
                </a:solidFill>
                <a:effectLst/>
                <a:uLnTx/>
                <a:uFillTx/>
                <a:latin typeface="Arial" charset="0"/>
                <a:ea typeface="SimSun" pitchFamily="2" charset="-122"/>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33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7. Financial Analysis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33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3894932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844826" y="1"/>
            <a:ext cx="10508974" cy="1690688"/>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Financial Analysis Evaluation</a:t>
            </a:r>
            <a:b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br>
            <a:br>
              <a:rPr kumimoji="0" lang="en-ZA" sz="2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j-ea"/>
                <a:cs typeface="+mj-cs"/>
              </a:rPr>
            </a:br>
            <a:br>
              <a:rPr kumimoji="0" lang="en-ZA" sz="2700" b="1" i="0" u="none" strike="noStrike" kern="1200" cap="none" spc="0" normalizeH="0" baseline="0" noProof="0" dirty="0">
                <a:ln>
                  <a:noFill/>
                </a:ln>
                <a:solidFill>
                  <a:srgbClr val="004C85"/>
                </a:solidFill>
                <a:effectLst/>
                <a:uLnTx/>
                <a:uFillTx/>
                <a:latin typeface="Arial" panose="020B0604020202020204"/>
                <a:ea typeface="+mj-ea"/>
                <a:cs typeface="+mj-cs"/>
              </a:rPr>
            </a:br>
            <a:endParaRPr lang="en-ZA" dirty="0"/>
          </a:p>
        </p:txBody>
      </p:sp>
      <p:sp>
        <p:nvSpPr>
          <p:cNvPr id="3" name="TextBox 2">
            <a:extLst>
              <a:ext uri="{FF2B5EF4-FFF2-40B4-BE49-F238E27FC236}">
                <a16:creationId xmlns:a16="http://schemas.microsoft.com/office/drawing/2014/main" id="{45A85778-614E-1D4B-DD70-62CF78B4BE59}"/>
              </a:ext>
            </a:extLst>
          </p:cNvPr>
          <p:cNvSpPr txBox="1"/>
          <p:nvPr/>
        </p:nvSpPr>
        <p:spPr>
          <a:xfrm>
            <a:off x="89453" y="288235"/>
            <a:ext cx="11458382" cy="6647974"/>
          </a:xfrm>
          <a:prstGeom prst="rect">
            <a:avLst/>
          </a:prstGeom>
          <a:noFill/>
        </p:spPr>
        <p:txBody>
          <a:bodyPr wrap="square">
            <a:spAutoFit/>
          </a:bodyPr>
          <a:lstStyle/>
          <a:p>
            <a:pPr algn="just">
              <a:lnSpc>
                <a:spcPct val="150000"/>
              </a:lnSpc>
            </a:pPr>
            <a:r>
              <a:rPr lang="en-US" sz="1800" dirty="0">
                <a:solidFill>
                  <a:srgbClr val="003366"/>
                </a:solidFill>
                <a:latin typeface="Arial" panose="020B0604020202020204" pitchFamily="34" charset="0"/>
                <a:ea typeface="Times New Roman" pitchFamily="18" charset="0"/>
                <a:cs typeface="Arial" panose="020B0604020202020204" pitchFamily="34" charset="0"/>
              </a:rPr>
              <a:t>Bidders </a:t>
            </a:r>
            <a:r>
              <a:rPr lang="en-GB" sz="1800" dirty="0">
                <a:solidFill>
                  <a:srgbClr val="003366"/>
                </a:solidFill>
                <a:latin typeface="Arial" panose="020B0604020202020204" pitchFamily="34" charset="0"/>
                <a:ea typeface="Times New Roman" pitchFamily="18" charset="0"/>
                <a:cs typeface="Arial" panose="020B0604020202020204"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a:t>
            </a:r>
            <a:endParaRPr lang="en-US" sz="1800" dirty="0">
              <a:solidFill>
                <a:srgbClr val="003366"/>
              </a:solidFill>
              <a:latin typeface="Arial" panose="020B0604020202020204" pitchFamily="34" charset="0"/>
              <a:ea typeface="Times New Roman" pitchFamily="18" charset="0"/>
              <a:cs typeface="Arial" panose="020B0604020202020204" pitchFamily="34" charset="0"/>
            </a:endParaRPr>
          </a:p>
          <a:p>
            <a:pPr algn="just">
              <a:lnSpc>
                <a:spcPct val="150000"/>
              </a:lnSpc>
            </a:pPr>
            <a:r>
              <a:rPr lang="en-US" sz="1800" dirty="0">
                <a:solidFill>
                  <a:srgbClr val="003366"/>
                </a:solidFill>
                <a:latin typeface="Arial" panose="020B0604020202020204" pitchFamily="34" charset="0"/>
                <a:ea typeface="Times New Roman" pitchFamily="18" charset="0"/>
                <a:cs typeface="Arial" panose="020B0604020202020204" pitchFamily="34" charset="0"/>
              </a:rPr>
              <a:t> </a:t>
            </a:r>
            <a:r>
              <a:rPr lang="en-ZA" sz="1800" dirty="0">
                <a:solidFill>
                  <a:srgbClr val="003366"/>
                </a:solidFill>
                <a:latin typeface="Arial" panose="020B0604020202020204" pitchFamily="34" charset="0"/>
                <a:ea typeface="Times New Roman" pitchFamily="18" charset="0"/>
                <a:cs typeface="Arial" panose="020B0604020202020204" pitchFamily="34" charset="0"/>
              </a:rPr>
              <a:t>The annual financial statements must contain: </a:t>
            </a:r>
          </a:p>
          <a:p>
            <a:pPr marL="285750" lvl="0" indent="-285750" algn="just">
              <a:buFont typeface="Arial" panose="020B0604020202020204" pitchFamily="34" charset="0"/>
              <a:buChar char="•"/>
            </a:pPr>
            <a:r>
              <a:rPr lang="en-ZA" sz="1800" dirty="0">
                <a:solidFill>
                  <a:srgbClr val="003366"/>
                </a:solidFill>
                <a:latin typeface="Arial" panose="020B0604020202020204" pitchFamily="34" charset="0"/>
                <a:ea typeface="Times New Roman" pitchFamily="18" charset="0"/>
                <a:cs typeface="Arial" panose="020B0604020202020204" pitchFamily="34" charset="0"/>
              </a:rPr>
              <a:t>Statement of Profit and Loss and Other Comprehensive Income; </a:t>
            </a:r>
          </a:p>
          <a:p>
            <a:pPr marL="285750" lvl="0" indent="-285750" algn="just">
              <a:buFont typeface="Arial" panose="020B0604020202020204" pitchFamily="34" charset="0"/>
              <a:buChar char="•"/>
            </a:pPr>
            <a:r>
              <a:rPr lang="en-ZA" sz="1800" dirty="0">
                <a:solidFill>
                  <a:srgbClr val="003366"/>
                </a:solidFill>
                <a:latin typeface="Arial" panose="020B0604020202020204" pitchFamily="34" charset="0"/>
                <a:ea typeface="Times New Roman" pitchFamily="18" charset="0"/>
                <a:cs typeface="Arial" panose="020B0604020202020204" pitchFamily="34" charset="0"/>
              </a:rPr>
              <a:t>Statement of Financial Position; </a:t>
            </a:r>
          </a:p>
          <a:p>
            <a:pPr marL="285750" lvl="0" indent="-285750" algn="just">
              <a:buFont typeface="Arial" panose="020B0604020202020204" pitchFamily="34" charset="0"/>
              <a:buChar char="•"/>
            </a:pPr>
            <a:r>
              <a:rPr lang="en-ZA" sz="1800" dirty="0">
                <a:solidFill>
                  <a:srgbClr val="003366"/>
                </a:solidFill>
                <a:latin typeface="Arial" panose="020B0604020202020204" pitchFamily="34" charset="0"/>
                <a:ea typeface="Times New Roman" pitchFamily="18" charset="0"/>
                <a:cs typeface="Arial" panose="020B0604020202020204" pitchFamily="34" charset="0"/>
              </a:rPr>
              <a:t>Statement of Cash Flows; </a:t>
            </a:r>
          </a:p>
          <a:p>
            <a:pPr marL="285750" lvl="0" indent="-285750" algn="just">
              <a:buFont typeface="Arial" panose="020B0604020202020204" pitchFamily="34" charset="0"/>
              <a:buChar char="•"/>
            </a:pPr>
            <a:r>
              <a:rPr lang="en-ZA" sz="1800" dirty="0">
                <a:solidFill>
                  <a:srgbClr val="003366"/>
                </a:solidFill>
                <a:latin typeface="Arial" panose="020B0604020202020204" pitchFamily="34" charset="0"/>
                <a:ea typeface="Times New Roman" pitchFamily="18" charset="0"/>
                <a:cs typeface="Arial" panose="020B0604020202020204" pitchFamily="34" charset="0"/>
              </a:rPr>
              <a:t>Statement of changes in equity/ net assets ; and</a:t>
            </a:r>
          </a:p>
          <a:p>
            <a:pPr marL="285750" lvl="0" indent="-285750" algn="just">
              <a:buFont typeface="Arial" panose="020B0604020202020204" pitchFamily="34" charset="0"/>
              <a:buChar char="•"/>
            </a:pPr>
            <a:r>
              <a:rPr lang="en-ZA" sz="1800" dirty="0">
                <a:solidFill>
                  <a:srgbClr val="003366"/>
                </a:solidFill>
                <a:latin typeface="Arial" panose="020B0604020202020204" pitchFamily="34" charset="0"/>
                <a:ea typeface="Times New Roman" pitchFamily="18" charset="0"/>
                <a:cs typeface="Arial" panose="020B0604020202020204" pitchFamily="34" charset="0"/>
              </a:rPr>
              <a:t>Accompanying Notes. </a:t>
            </a:r>
          </a:p>
          <a:p>
            <a:pPr algn="just">
              <a:lnSpc>
                <a:spcPct val="150000"/>
              </a:lnSpc>
            </a:pPr>
            <a:r>
              <a:rPr lang="en-GB" sz="1800" dirty="0">
                <a:solidFill>
                  <a:srgbClr val="003366"/>
                </a:solidFill>
                <a:latin typeface="Arial" panose="020B0604020202020204" pitchFamily="34" charset="0"/>
                <a:cs typeface="Arial" panose="020B0604020202020204" pitchFamily="34" charset="0"/>
              </a:rPr>
              <a:t>Entities which are trading for less than three (3) financial periods must provide:</a:t>
            </a:r>
          </a:p>
          <a:p>
            <a:pPr marL="285750" indent="-285750" algn="just">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A letter detailing that fact, signed by a duly authorised representative of the entity;</a:t>
            </a:r>
          </a:p>
          <a:p>
            <a:pPr marL="285750" indent="-285750" algn="just">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The annual financial statements that the entity is able to provide, taking into account the period that it has been trading; and</a:t>
            </a:r>
          </a:p>
          <a:p>
            <a:pPr marL="285750" indent="-285750" algn="just">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Any other information or documentation which would provide more clarity on the financial history of the bidder.</a:t>
            </a:r>
            <a:endParaRPr lang="en-ZA" sz="1800" dirty="0">
              <a:solidFill>
                <a:srgbClr val="003366"/>
              </a:solidFill>
              <a:latin typeface="Arial" panose="020B0604020202020204" pitchFamily="34" charset="0"/>
              <a:ea typeface="Times New Roman" pitchFamily="18" charset="0"/>
              <a:cs typeface="Arial" panose="020B0604020202020204" pitchFamily="34" charset="0"/>
            </a:endParaRPr>
          </a:p>
          <a:p>
            <a:pPr algn="just">
              <a:lnSpc>
                <a:spcPct val="150000"/>
              </a:lnSpc>
            </a:pPr>
            <a:endParaRPr lang="en-ZA" kern="0" dirty="0">
              <a:solidFill>
                <a:srgbClr val="44546A">
                  <a:lumMod val="75000"/>
                </a:srgbClr>
              </a:solidFill>
              <a:latin typeface="Arial" panose="020B0604020202020204" pitchFamily="34" charset="0"/>
              <a:cs typeface="Arial" panose="020B0604020202020204" pitchFamily="34" charset="0"/>
            </a:endParaRPr>
          </a:p>
          <a:p>
            <a:pPr algn="just"/>
            <a:endParaRPr lang="en-GB" sz="1200" kern="0" dirty="0">
              <a:solidFill>
                <a:srgbClr val="44546A">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409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775252" y="149087"/>
            <a:ext cx="10578548" cy="1541601"/>
          </a:xfrm>
        </p:spPr>
        <p:txBody>
          <a:bodyPr/>
          <a:lstStyle/>
          <a:p>
            <a:r>
              <a:rPr lang="en-ZA" sz="2900" b="1" dirty="0">
                <a:solidFill>
                  <a:srgbClr val="5B9BD5">
                    <a:lumMod val="75000"/>
                  </a:srgbClr>
                </a:solidFill>
                <a:effectLst>
                  <a:outerShdw blurRad="38100" dist="38100" dir="2700000" algn="tl">
                    <a:srgbClr val="000000">
                      <a:alpha val="43137"/>
                    </a:srgbClr>
                  </a:outerShdw>
                </a:effectLst>
                <a:latin typeface="Arial" panose="020B0604020202020204"/>
              </a:rPr>
              <a:t>Financial Analysis Evaluation</a:t>
            </a:r>
            <a:br>
              <a:rPr lang="en-ZA" sz="3200" b="1" dirty="0">
                <a:solidFill>
                  <a:schemeClr val="tx2"/>
                </a:solidFill>
                <a:effectLst>
                  <a:outerShdw blurRad="38100" dist="38100" dir="2700000" algn="tl">
                    <a:srgbClr val="000000">
                      <a:alpha val="43137"/>
                    </a:srgbClr>
                  </a:outerShdw>
                </a:effectLst>
                <a:latin typeface="+mj-lt"/>
                <a:ea typeface="+mj-ea"/>
                <a:cs typeface="+mj-cs"/>
              </a:rPr>
            </a:br>
            <a:br>
              <a:rPr kumimoji="0" lang="en-ZA" sz="2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j-ea"/>
                <a:cs typeface="+mj-cs"/>
              </a:rPr>
            </a:br>
            <a:br>
              <a:rPr kumimoji="0" lang="en-ZA" sz="2700" b="1" i="0" u="none" strike="noStrike" kern="1200" cap="none" spc="0" normalizeH="0" baseline="0" noProof="0" dirty="0">
                <a:ln>
                  <a:noFill/>
                </a:ln>
                <a:solidFill>
                  <a:srgbClr val="004C85"/>
                </a:solidFill>
                <a:effectLst/>
                <a:uLnTx/>
                <a:uFillTx/>
                <a:latin typeface="Arial" panose="020B0604020202020204"/>
                <a:ea typeface="+mj-ea"/>
                <a:cs typeface="+mj-cs"/>
              </a:rPr>
            </a:br>
            <a:endParaRPr lang="en-ZA" dirty="0"/>
          </a:p>
        </p:txBody>
      </p:sp>
      <p:sp>
        <p:nvSpPr>
          <p:cNvPr id="3" name="TextBox 2">
            <a:extLst>
              <a:ext uri="{FF2B5EF4-FFF2-40B4-BE49-F238E27FC236}">
                <a16:creationId xmlns:a16="http://schemas.microsoft.com/office/drawing/2014/main" id="{45A85778-614E-1D4B-DD70-62CF78B4BE59}"/>
              </a:ext>
            </a:extLst>
          </p:cNvPr>
          <p:cNvSpPr txBox="1"/>
          <p:nvPr/>
        </p:nvSpPr>
        <p:spPr>
          <a:xfrm>
            <a:off x="158261" y="817685"/>
            <a:ext cx="11389573" cy="4278094"/>
          </a:xfrm>
          <a:prstGeom prst="rect">
            <a:avLst/>
          </a:prstGeom>
          <a:noFill/>
        </p:spPr>
        <p:txBody>
          <a:bodyPr wrap="square">
            <a:spAutoFit/>
          </a:bodyPr>
          <a:lstStyle/>
          <a:p>
            <a:pPr>
              <a:lnSpc>
                <a:spcPct val="150000"/>
              </a:lnSpc>
            </a:pPr>
            <a:r>
              <a:rPr lang="en-GB" sz="1800" dirty="0">
                <a:solidFill>
                  <a:srgbClr val="003366"/>
                </a:solidFill>
                <a:latin typeface="Arial" panose="020B0604020202020204" pitchFamily="34" charset="0"/>
                <a:cs typeface="Arial" panose="020B0604020202020204" pitchFamily="34" charset="0"/>
              </a:rPr>
              <a:t>In the event of the bid being in the form of a Joint Venture (JV), the following is required:</a:t>
            </a:r>
          </a:p>
          <a:p>
            <a:pPr>
              <a:lnSpc>
                <a:spcPct val="150000"/>
              </a:lnSpc>
            </a:pPr>
            <a:endParaRPr lang="en-GB" sz="1800" dirty="0">
              <a:solidFill>
                <a:srgbClr val="003366"/>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Annual financial statements of the JV for a registered JV and for unincorporated JV annual financial statements of each company;</a:t>
            </a:r>
          </a:p>
          <a:p>
            <a:pPr marL="285750" indent="-285750">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A JV legal agreement detailing the percentage ownership of each entity; and</a:t>
            </a:r>
          </a:p>
          <a:p>
            <a:pPr marL="285750" indent="-285750">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A consolidated B-BBEE Certificate.</a:t>
            </a:r>
          </a:p>
          <a:p>
            <a:pPr>
              <a:lnSpc>
                <a:spcPct val="150000"/>
              </a:lnSpc>
            </a:pPr>
            <a:endParaRPr lang="en-GB" sz="1800" dirty="0">
              <a:solidFill>
                <a:srgbClr val="003366"/>
              </a:solidFill>
              <a:latin typeface="Arial" panose="020B0604020202020204" pitchFamily="34" charset="0"/>
              <a:cs typeface="Arial" panose="020B0604020202020204" pitchFamily="34" charset="0"/>
            </a:endParaRPr>
          </a:p>
          <a:p>
            <a:pPr>
              <a:lnSpc>
                <a:spcPct val="150000"/>
              </a:lnSpc>
            </a:pPr>
            <a:endParaRPr lang="en-GB" sz="1800" dirty="0">
              <a:solidFill>
                <a:srgbClr val="003366"/>
              </a:solidFill>
              <a:latin typeface="Arial" panose="020B0604020202020204" pitchFamily="34" charset="0"/>
              <a:cs typeface="Arial" panose="020B0604020202020204" pitchFamily="34" charset="0"/>
            </a:endParaRPr>
          </a:p>
          <a:p>
            <a:pPr algn="l"/>
            <a:endParaRPr lang="en-ZA" sz="2000" b="0" i="0" u="none" strike="noStrike" baseline="0" dirty="0">
              <a:solidFill>
                <a:srgbClr val="000000"/>
              </a:solidFill>
              <a:latin typeface="Arial" panose="020B0604020202020204" pitchFamily="34" charset="0"/>
              <a:cs typeface="Arial" panose="020B0604020202020204" pitchFamily="34" charset="0"/>
            </a:endParaRPr>
          </a:p>
          <a:p>
            <a:r>
              <a:rPr lang="en-GB" sz="1800" dirty="0">
                <a:solidFill>
                  <a:srgbClr val="003366"/>
                </a:solidFill>
                <a:latin typeface="Arial" panose="020B0604020202020204" pitchFamily="34" charset="0"/>
                <a:cs typeface="Arial" panose="020B0604020202020204" pitchFamily="34" charset="0"/>
              </a:rPr>
              <a:t>SARS reserves the right to request further information with regards to the annual financial statements of a bidder at a later stage. </a:t>
            </a:r>
            <a:endParaRPr lang="en-ZA" sz="1800"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8457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br>
              <a:rPr kumimoji="0" lang="en-ZA" sz="2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j-ea"/>
                <a:cs typeface="+mj-cs"/>
              </a:rPr>
            </a:br>
            <a:br>
              <a:rPr kumimoji="0" lang="en-ZA" sz="2700" b="1" i="0" u="none" strike="noStrike" kern="1200" cap="none" spc="0" normalizeH="0" baseline="0" noProof="0" dirty="0">
                <a:ln>
                  <a:noFill/>
                </a:ln>
                <a:solidFill>
                  <a:srgbClr val="004C85"/>
                </a:solidFill>
                <a:effectLst/>
                <a:uLnTx/>
                <a:uFillTx/>
                <a:latin typeface="Arial" panose="020B0604020202020204"/>
                <a:ea typeface="+mj-ea"/>
                <a:cs typeface="+mj-cs"/>
              </a:rPr>
            </a:br>
            <a:endParaRPr lang="en-ZA" dirty="0"/>
          </a:p>
        </p:txBody>
      </p:sp>
      <p:sp>
        <p:nvSpPr>
          <p:cNvPr id="4" name="Text Placeholder 3">
            <a:extLst>
              <a:ext uri="{FF2B5EF4-FFF2-40B4-BE49-F238E27FC236}">
                <a16:creationId xmlns:a16="http://schemas.microsoft.com/office/drawing/2014/main" id="{590EADC8-372F-8131-BC9A-D293F83CB129}"/>
              </a:ext>
            </a:extLst>
          </p:cNvPr>
          <p:cNvSpPr txBox="1">
            <a:spLocks/>
          </p:cNvSpPr>
          <p:nvPr/>
        </p:nvSpPr>
        <p:spPr>
          <a:xfrm>
            <a:off x="341993" y="973931"/>
            <a:ext cx="8370887" cy="4248151"/>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3. RFT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US" b="1" dirty="0">
                <a:solidFill>
                  <a:srgbClr val="44546A"/>
                </a:solidFill>
              </a:rPr>
              <a:t>7. Financial Analysis</a:t>
            </a:r>
          </a:p>
          <a:p>
            <a:pPr marL="228600" indent="-228600">
              <a:lnSpc>
                <a:spcPct val="135000"/>
              </a:lnSpc>
              <a:spcBef>
                <a:spcPct val="75000"/>
              </a:spcBef>
              <a:spcAft>
                <a:spcPct val="10000"/>
              </a:spcAft>
              <a:buClr>
                <a:srgbClr val="5B9BD5"/>
              </a:buClr>
              <a:defRPr/>
            </a:pPr>
            <a:r>
              <a:rPr lang="en-ZA" b="1" dirty="0">
                <a:solidFill>
                  <a:srgbClr val="FF0000"/>
                </a:solidFill>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rgbClr val="44546A"/>
                </a:solidFill>
              </a:rPr>
              <a:t>9</a:t>
            </a:r>
            <a:r>
              <a:rPr kumimoji="0" lang="en-ZA" sz="1800" b="1" i="0" u="none" strike="noStrike" kern="1200" cap="none" spc="0" normalizeH="0" baseline="0" noProof="0" dirty="0">
                <a:ln>
                  <a:noFill/>
                </a:ln>
                <a:solidFill>
                  <a:srgbClr val="44546A"/>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rgbClr val="44546A"/>
                </a:solidFill>
              </a:rPr>
              <a:t>10</a:t>
            </a:r>
            <a:r>
              <a:rPr kumimoji="0" lang="en-ZA" sz="1800" b="1" i="0" u="none" strike="noStrike" kern="1200" cap="none" spc="0" normalizeH="0" baseline="0" noProof="0" dirty="0">
                <a:ln>
                  <a:noFill/>
                </a:ln>
                <a:solidFill>
                  <a:srgbClr val="44546A"/>
                </a:solidFill>
                <a:effectLst/>
                <a:uLnTx/>
                <a:uFillTx/>
                <a:latin typeface="Arial" charset="0"/>
                <a:ea typeface="+mn-ea"/>
                <a:cs typeface="+mn-cs"/>
              </a:rPr>
              <a:t>. Q&amp;A</a:t>
            </a:r>
            <a:endParaRPr kumimoji="0" lang="en-ZA" sz="1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261348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SERVICE AGREEMENTS</a:t>
            </a:r>
            <a:br>
              <a:rPr kumimoji="0" lang="en-ZA" sz="2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j-ea"/>
                <a:cs typeface="+mj-cs"/>
              </a:rPr>
            </a:br>
            <a:br>
              <a:rPr kumimoji="0" lang="en-ZA" sz="2700" b="1" i="0" u="none" strike="noStrike" kern="1200" cap="none" spc="0" normalizeH="0" baseline="0" noProof="0" dirty="0">
                <a:ln>
                  <a:noFill/>
                </a:ln>
                <a:solidFill>
                  <a:srgbClr val="004C85"/>
                </a:solidFill>
                <a:effectLst/>
                <a:uLnTx/>
                <a:uFillTx/>
                <a:latin typeface="Arial" panose="020B0604020202020204"/>
                <a:ea typeface="+mj-ea"/>
                <a:cs typeface="+mj-cs"/>
              </a:rPr>
            </a:br>
            <a:endParaRPr lang="en-ZA" dirty="0"/>
          </a:p>
        </p:txBody>
      </p:sp>
      <p:sp>
        <p:nvSpPr>
          <p:cNvPr id="3" name="TextBox 2">
            <a:extLst>
              <a:ext uri="{FF2B5EF4-FFF2-40B4-BE49-F238E27FC236}">
                <a16:creationId xmlns:a16="http://schemas.microsoft.com/office/drawing/2014/main" id="{45A85778-614E-1D4B-DD70-62CF78B4BE59}"/>
              </a:ext>
            </a:extLst>
          </p:cNvPr>
          <p:cNvSpPr txBox="1"/>
          <p:nvPr/>
        </p:nvSpPr>
        <p:spPr>
          <a:xfrm>
            <a:off x="158261" y="817685"/>
            <a:ext cx="11389573" cy="4570482"/>
          </a:xfrm>
          <a:prstGeom prst="rect">
            <a:avLst/>
          </a:prstGeom>
          <a:noFill/>
        </p:spPr>
        <p:txBody>
          <a:bodyPr wrap="square">
            <a:spAutoFit/>
          </a:bodyPr>
          <a:lstStyle/>
          <a:p>
            <a:pPr algn="just"/>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Bidders are requested to: </a:t>
            </a:r>
          </a:p>
          <a:p>
            <a:pPr algn="just"/>
            <a:endParaRPr lang="en-ZA" dirty="0">
              <a:solidFill>
                <a:srgbClr val="003366"/>
              </a:solidFill>
              <a:latin typeface="Arial Narrow" panose="020B0606020202030204" pitchFamily="34" charset="0"/>
              <a:ea typeface="Times New Roman" pitchFamily="18" charset="0"/>
              <a:cs typeface="Tahoma" pitchFamily="34" charset="0"/>
            </a:endParaRPr>
          </a:p>
          <a:p>
            <a:pPr marL="447675" indent="-447675" algn="just">
              <a:lnSpc>
                <a:spcPct val="150000"/>
              </a:lnSpc>
              <a:buFont typeface="Wingdings" panose="05000000000000000000" pitchFamily="2" charset="2"/>
              <a:buChar char="q"/>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Comment on the terms and conditions set out in the draft agreement and where necessary, propose required changes to such terms and conditions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a:t>
            </a:r>
          </a:p>
          <a:p>
            <a:pPr algn="just">
              <a:lnSpc>
                <a:spcPct val="150000"/>
              </a:lnSpc>
              <a:buFont typeface="Wingdings" panose="05000000000000000000" pitchFamily="2" charset="2"/>
              <a:buChar char="q"/>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Each comment and/or amendment must be explained; and </a:t>
            </a:r>
          </a:p>
          <a:p>
            <a:pPr algn="just">
              <a:lnSpc>
                <a:spcPct val="150000"/>
              </a:lnSpc>
              <a:buFont typeface="Wingdings" panose="05000000000000000000" pitchFamily="2" charset="2"/>
              <a:buChar char="q"/>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All changes and/or amendments to the Services Agreement must be in an easily identifiable  </a:t>
            </a:r>
          </a:p>
          <a:p>
            <a:pPr algn="just">
              <a:lnSpc>
                <a:spcPct val="150000"/>
              </a:lnSpc>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colour font and tracked for ease of reference. </a:t>
            </a:r>
          </a:p>
          <a:p>
            <a:pPr algn="just">
              <a:lnSpc>
                <a:spcPct val="150000"/>
              </a:lnSpc>
              <a:buFont typeface="Wingdings" panose="05000000000000000000" pitchFamily="2" charset="2"/>
              <a:buChar char="q"/>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SARS reserves the right to accept or reject any or all amendments or additions proposed by the </a:t>
            </a:r>
          </a:p>
          <a:p>
            <a:pPr algn="just">
              <a:lnSpc>
                <a:spcPct val="150000"/>
              </a:lnSpc>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successful bidder if such amendments or additions are unacceptable to SARS or pose a risk to the  </a:t>
            </a:r>
          </a:p>
          <a:p>
            <a:pPr algn="just">
              <a:lnSpc>
                <a:spcPct val="150000"/>
              </a:lnSpc>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organisation. </a:t>
            </a:r>
          </a:p>
          <a:p>
            <a:pPr algn="just">
              <a:lnSpc>
                <a:spcPct val="150000"/>
              </a:lnSpc>
            </a:pPr>
            <a:endParaRPr lang="en-ZA" kern="0" dirty="0">
              <a:solidFill>
                <a:srgbClr val="44546A">
                  <a:lumMod val="75000"/>
                </a:srgbClr>
              </a:solidFill>
              <a:latin typeface="Arial" panose="020B0604020202020204" pitchFamily="34" charset="0"/>
              <a:cs typeface="Arial" panose="020B0604020202020204" pitchFamily="34" charset="0"/>
            </a:endParaRPr>
          </a:p>
          <a:p>
            <a:pPr algn="just"/>
            <a:endParaRPr lang="en-GB" sz="1200" kern="0" dirty="0">
              <a:solidFill>
                <a:srgbClr val="44546A">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9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22549" y="84841"/>
            <a:ext cx="11231252" cy="1605847"/>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341993" y="973931"/>
            <a:ext cx="8370887" cy="424815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a:ln>
                  <a:noFill/>
                </a:ln>
                <a:solidFill>
                  <a:srgbClr val="44546A"/>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a:ln>
                  <a:noFill/>
                </a:ln>
                <a:solidFill>
                  <a:srgbClr val="44546A"/>
                </a:solidFill>
                <a:effectLst/>
                <a:uLnTx/>
                <a:uFillTx/>
                <a:latin typeface="Arial" charset="0"/>
                <a:ea typeface="+mn-ea"/>
                <a:cs typeface="+mn-cs"/>
              </a:rPr>
              <a:t>7.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a:ln>
                  <a:noFill/>
                </a:ln>
                <a:solidFill>
                  <a:srgbClr val="FF0000"/>
                </a:solidFill>
                <a:effectLst/>
                <a:uLnTx/>
                <a:uFillTx/>
                <a:latin typeface="Arial" charset="0"/>
                <a:ea typeface="+mn-ea"/>
                <a:cs typeface="+mn-cs"/>
              </a:rPr>
              <a:t>8.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a:ln>
                  <a:noFill/>
                </a:ln>
                <a:solidFill>
                  <a:srgbClr val="44546A"/>
                </a:solidFill>
                <a:effectLst/>
                <a:uLnTx/>
                <a:uFillTx/>
                <a:latin typeface="Arial" charset="0"/>
                <a:ea typeface="+mn-ea"/>
                <a:cs typeface="+mn-cs"/>
              </a:rPr>
              <a:t>9. Q&amp;A</a:t>
            </a:r>
            <a:endParaRPr kumimoji="0" lang="en-ZA" sz="1100" b="0" i="0" u="none" strike="noStrike" kern="1200" cap="none" spc="0" normalizeH="0" baseline="0" noProof="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578708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22549" y="84841"/>
            <a:ext cx="11231252" cy="763571"/>
          </a:xfrm>
        </p:spPr>
        <p:txBody>
          <a:bodyPr/>
          <a:lstStyle/>
          <a:p>
            <a:b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br>
            <a:endParaRPr lang="en-ZA"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341993" y="973931"/>
            <a:ext cx="8370887" cy="424815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
        <p:nvSpPr>
          <p:cNvPr id="3" name="Title 1">
            <a:extLst>
              <a:ext uri="{FF2B5EF4-FFF2-40B4-BE49-F238E27FC236}">
                <a16:creationId xmlns:a16="http://schemas.microsoft.com/office/drawing/2014/main" id="{44A96A16-9920-CC0C-2438-60946FE5621F}"/>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900" dirty="0">
                <a:solidFill>
                  <a:srgbClr val="5B9BD5">
                    <a:lumMod val="75000"/>
                  </a:srgbClr>
                </a:solidFill>
                <a:effectLst>
                  <a:outerShdw blurRad="38100" dist="38100" dir="2700000" algn="tl">
                    <a:srgbClr val="000000">
                      <a:alpha val="43137"/>
                    </a:srgbClr>
                  </a:outerShdw>
                </a:effectLst>
                <a:latin typeface="Arial" panose="020B0604020202020204"/>
              </a:rPr>
              <a:t>BID SUBMISSION</a:t>
            </a:r>
          </a:p>
        </p:txBody>
      </p:sp>
      <p:sp>
        <p:nvSpPr>
          <p:cNvPr id="5" name="Rectangle 21">
            <a:extLst>
              <a:ext uri="{FF2B5EF4-FFF2-40B4-BE49-F238E27FC236}">
                <a16:creationId xmlns:a16="http://schemas.microsoft.com/office/drawing/2014/main" id="{89E1016F-8AD6-A730-E21D-4460E236D424}"/>
              </a:ext>
            </a:extLst>
          </p:cNvPr>
          <p:cNvSpPr>
            <a:spLocks noChangeArrowheads="1"/>
          </p:cNvSpPr>
          <p:nvPr/>
        </p:nvSpPr>
        <p:spPr bwMode="auto">
          <a:xfrm>
            <a:off x="0" y="611730"/>
            <a:ext cx="11990896" cy="1345048"/>
          </a:xfrm>
          <a:prstGeom prst="rect">
            <a:avLst/>
          </a:prstGeom>
          <a:noFill/>
          <a:ln w="9525">
            <a:noFill/>
            <a:miter lim="800000"/>
            <a:headEnd/>
            <a:tailEnd/>
          </a:ln>
        </p:spPr>
        <p:txBody>
          <a:bodyPr wrap="square">
            <a:spAutoFit/>
          </a:bodyPr>
          <a:lstStyle/>
          <a:p>
            <a:pPr algn="just">
              <a:lnSpc>
                <a:spcPct val="150000"/>
              </a:lnSpc>
            </a:pPr>
            <a:r>
              <a:rPr lang="en-ZA" sz="1400" dirty="0">
                <a:solidFill>
                  <a:srgbClr val="44546A"/>
                </a:solidFill>
                <a:latin typeface="Arial" panose="020B0604020202020204"/>
              </a:rPr>
              <a:t>Bidders must submit copies of each file (Original and Duplicate) and a USB with content of each file by the </a:t>
            </a:r>
            <a:r>
              <a:rPr lang="en-ZA" sz="1400" b="1" dirty="0">
                <a:solidFill>
                  <a:srgbClr val="FF0000"/>
                </a:solidFill>
                <a:latin typeface="Arial" panose="020B0604020202020204"/>
              </a:rPr>
              <a:t>24 June 2025 at 11:00</a:t>
            </a:r>
          </a:p>
          <a:p>
            <a:pPr algn="just">
              <a:lnSpc>
                <a:spcPct val="150000"/>
              </a:lnSpc>
            </a:pPr>
            <a:endParaRPr lang="en-ZA" sz="1400" b="1" dirty="0">
              <a:solidFill>
                <a:srgbClr val="44546A"/>
              </a:solidFill>
              <a:latin typeface="Arial" panose="020B0604020202020204"/>
            </a:endParaRPr>
          </a:p>
          <a:p>
            <a:pPr algn="just">
              <a:lnSpc>
                <a:spcPct val="150000"/>
              </a:lnSpc>
            </a:pPr>
            <a:r>
              <a:rPr lang="en-ZA" sz="1400" dirty="0">
                <a:solidFill>
                  <a:srgbClr val="44546A"/>
                </a:solidFill>
                <a:latin typeface="Arial" panose="020B0604020202020204"/>
              </a:rPr>
              <a:t>Bid documents will only be considered if received by SARS before the Closing Date and time, regardless of the method used to send or deliver such documents to SARS.</a:t>
            </a:r>
          </a:p>
        </p:txBody>
      </p:sp>
      <p:sp>
        <p:nvSpPr>
          <p:cNvPr id="8" name="Text Box 16">
            <a:extLst>
              <a:ext uri="{FF2B5EF4-FFF2-40B4-BE49-F238E27FC236}">
                <a16:creationId xmlns:a16="http://schemas.microsoft.com/office/drawing/2014/main" id="{4593EDBB-85F5-9D49-91D0-7944CDBA8F15}"/>
              </a:ext>
            </a:extLst>
          </p:cNvPr>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sp>
        <p:nvSpPr>
          <p:cNvPr id="9" name="TextBox 8">
            <a:extLst>
              <a:ext uri="{FF2B5EF4-FFF2-40B4-BE49-F238E27FC236}">
                <a16:creationId xmlns:a16="http://schemas.microsoft.com/office/drawing/2014/main" id="{8A08EA55-8FCE-A94C-BB21-BE2AB8AAB6F4}"/>
              </a:ext>
            </a:extLst>
          </p:cNvPr>
          <p:cNvSpPr txBox="1"/>
          <p:nvPr/>
        </p:nvSpPr>
        <p:spPr>
          <a:xfrm>
            <a:off x="1479008" y="2572390"/>
            <a:ext cx="538930" cy="215444"/>
          </a:xfrm>
          <a:prstGeom prst="rect">
            <a:avLst/>
          </a:prstGeom>
          <a:noFill/>
        </p:spPr>
        <p:txBody>
          <a:bodyPr wrap="none" rtlCol="0">
            <a:spAutoFit/>
          </a:bodyPr>
          <a:lstStyle/>
          <a:p>
            <a:r>
              <a:rPr lang="en-ZA" sz="800" dirty="0">
                <a:solidFill>
                  <a:prstClr val="black"/>
                </a:solidFill>
                <a:latin typeface="Arial" panose="020B0604020202020204"/>
              </a:rPr>
              <a:t>Original</a:t>
            </a:r>
          </a:p>
        </p:txBody>
      </p:sp>
      <p:pic>
        <p:nvPicPr>
          <p:cNvPr id="10" name="Picture 7" descr="Folder">
            <a:extLst>
              <a:ext uri="{FF2B5EF4-FFF2-40B4-BE49-F238E27FC236}">
                <a16:creationId xmlns:a16="http://schemas.microsoft.com/office/drawing/2014/main" id="{26BB13C0-AA86-DBB4-62F9-510AE8531AC8}"/>
              </a:ext>
            </a:extLst>
          </p:cNvPr>
          <p:cNvPicPr>
            <a:picLocks noChangeAspect="1" noChangeArrowheads="1"/>
          </p:cNvPicPr>
          <p:nvPr/>
        </p:nvPicPr>
        <p:blipFill>
          <a:blip r:embed="rId2"/>
          <a:srcRect/>
          <a:stretch>
            <a:fillRect/>
          </a:stretch>
        </p:blipFill>
        <p:spPr bwMode="auto">
          <a:xfrm>
            <a:off x="1103520" y="2817877"/>
            <a:ext cx="1079500" cy="1008063"/>
          </a:xfrm>
          <a:prstGeom prst="rect">
            <a:avLst/>
          </a:prstGeom>
          <a:noFill/>
          <a:ln w="9525">
            <a:noFill/>
            <a:miter lim="800000"/>
            <a:headEnd/>
            <a:tailEnd/>
          </a:ln>
        </p:spPr>
      </p:pic>
      <p:sp>
        <p:nvSpPr>
          <p:cNvPr id="11" name="Text Box 8">
            <a:extLst>
              <a:ext uri="{FF2B5EF4-FFF2-40B4-BE49-F238E27FC236}">
                <a16:creationId xmlns:a16="http://schemas.microsoft.com/office/drawing/2014/main" id="{A0914F65-2D29-FE9A-4AD0-87C73A28A1AB}"/>
              </a:ext>
            </a:extLst>
          </p:cNvPr>
          <p:cNvSpPr txBox="1">
            <a:spLocks noChangeArrowheads="1"/>
          </p:cNvSpPr>
          <p:nvPr/>
        </p:nvSpPr>
        <p:spPr bwMode="auto">
          <a:xfrm flipV="1">
            <a:off x="2683239" y="2683239"/>
            <a:ext cx="397238" cy="379890"/>
          </a:xfrm>
          <a:prstGeom prst="rect">
            <a:avLst/>
          </a:prstGeom>
          <a:noFill/>
          <a:ln w="9525">
            <a:noFill/>
            <a:miter lim="800000"/>
            <a:headEnd/>
            <a:tailEnd/>
          </a:ln>
        </p:spPr>
        <p:txBody>
          <a:bodyPr wrap="square">
            <a:spAutoFit/>
          </a:bodyPr>
          <a:lstStyle/>
          <a:p>
            <a:r>
              <a:rPr lang="en-ZA" dirty="0">
                <a:solidFill>
                  <a:prstClr val="black"/>
                </a:solidFill>
                <a:latin typeface="Arial" panose="020B0604020202020204"/>
              </a:rPr>
              <a:t>+</a:t>
            </a:r>
            <a:endParaRPr lang="en-GB" dirty="0">
              <a:solidFill>
                <a:prstClr val="black"/>
              </a:solidFill>
              <a:latin typeface="Arial" panose="020B0604020202020204"/>
            </a:endParaRPr>
          </a:p>
        </p:txBody>
      </p:sp>
      <p:pic>
        <p:nvPicPr>
          <p:cNvPr id="12" name="Picture 7" descr="Folder">
            <a:extLst>
              <a:ext uri="{FF2B5EF4-FFF2-40B4-BE49-F238E27FC236}">
                <a16:creationId xmlns:a16="http://schemas.microsoft.com/office/drawing/2014/main" id="{79DDC307-ABDB-843F-9AD1-84C815CCA583}"/>
              </a:ext>
            </a:extLst>
          </p:cNvPr>
          <p:cNvPicPr>
            <a:picLocks noChangeAspect="1" noChangeArrowheads="1"/>
          </p:cNvPicPr>
          <p:nvPr/>
        </p:nvPicPr>
        <p:blipFill>
          <a:blip r:embed="rId2"/>
          <a:srcRect/>
          <a:stretch>
            <a:fillRect/>
          </a:stretch>
        </p:blipFill>
        <p:spPr bwMode="auto">
          <a:xfrm>
            <a:off x="3554574" y="2773134"/>
            <a:ext cx="1079500" cy="1008062"/>
          </a:xfrm>
          <a:prstGeom prst="rect">
            <a:avLst/>
          </a:prstGeom>
          <a:noFill/>
          <a:ln w="9525">
            <a:noFill/>
            <a:miter lim="800000"/>
            <a:headEnd/>
            <a:tailEnd/>
          </a:ln>
        </p:spPr>
      </p:pic>
      <p:pic>
        <p:nvPicPr>
          <p:cNvPr id="13" name="Picture 12">
            <a:extLst>
              <a:ext uri="{FF2B5EF4-FFF2-40B4-BE49-F238E27FC236}">
                <a16:creationId xmlns:a16="http://schemas.microsoft.com/office/drawing/2014/main" id="{A3092DBC-7EBB-941B-37C0-132DAD004A6B}"/>
              </a:ext>
            </a:extLst>
          </p:cNvPr>
          <p:cNvPicPr>
            <a:picLocks noChangeAspect="1"/>
          </p:cNvPicPr>
          <p:nvPr/>
        </p:nvPicPr>
        <p:blipFill>
          <a:blip r:embed="rId3"/>
          <a:stretch>
            <a:fillRect/>
          </a:stretch>
        </p:blipFill>
        <p:spPr>
          <a:xfrm>
            <a:off x="7207413" y="2749074"/>
            <a:ext cx="1009650" cy="737391"/>
          </a:xfrm>
          <a:prstGeom prst="rect">
            <a:avLst/>
          </a:prstGeom>
        </p:spPr>
      </p:pic>
      <p:sp>
        <p:nvSpPr>
          <p:cNvPr id="14" name="Text Box 17">
            <a:extLst>
              <a:ext uri="{FF2B5EF4-FFF2-40B4-BE49-F238E27FC236}">
                <a16:creationId xmlns:a16="http://schemas.microsoft.com/office/drawing/2014/main" id="{4FE6F0D5-0FCF-CE56-68C1-E47E32F2B3CC}"/>
              </a:ext>
            </a:extLst>
          </p:cNvPr>
          <p:cNvSpPr txBox="1">
            <a:spLocks noChangeArrowheads="1"/>
          </p:cNvSpPr>
          <p:nvPr/>
        </p:nvSpPr>
        <p:spPr bwMode="auto">
          <a:xfrm>
            <a:off x="4012257" y="2322496"/>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sp>
        <p:nvSpPr>
          <p:cNvPr id="15" name="Text Box 17">
            <a:extLst>
              <a:ext uri="{FF2B5EF4-FFF2-40B4-BE49-F238E27FC236}">
                <a16:creationId xmlns:a16="http://schemas.microsoft.com/office/drawing/2014/main" id="{F2AF09EA-BE06-9FCB-37CE-ADAA1181486D}"/>
              </a:ext>
            </a:extLst>
          </p:cNvPr>
          <p:cNvSpPr txBox="1">
            <a:spLocks noChangeArrowheads="1"/>
          </p:cNvSpPr>
          <p:nvPr/>
        </p:nvSpPr>
        <p:spPr bwMode="auto">
          <a:xfrm>
            <a:off x="7230489" y="227451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sp>
        <p:nvSpPr>
          <p:cNvPr id="16" name="Right Brace 15">
            <a:extLst>
              <a:ext uri="{FF2B5EF4-FFF2-40B4-BE49-F238E27FC236}">
                <a16:creationId xmlns:a16="http://schemas.microsoft.com/office/drawing/2014/main" id="{C868A199-8000-5486-77CB-3F1CC4B3B553}"/>
              </a:ext>
            </a:extLst>
          </p:cNvPr>
          <p:cNvSpPr/>
          <p:nvPr/>
        </p:nvSpPr>
        <p:spPr bwMode="auto">
          <a:xfrm flipV="1">
            <a:off x="9285431" y="2606326"/>
            <a:ext cx="377952" cy="983359"/>
          </a:xfrm>
          <a:prstGeom prst="rightBrace">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lvl="0" indent="0" defTabSz="895350" eaLnBrk="1" fontAlgn="base" latinLnBrk="0" hangingPunct="1">
              <a:lnSpc>
                <a:spcPct val="100000"/>
              </a:lnSpc>
              <a:spcBef>
                <a:spcPct val="0"/>
              </a:spcBef>
              <a:spcAft>
                <a:spcPct val="0"/>
              </a:spcAft>
              <a:buClrTx/>
              <a:buSzPct val="120000"/>
              <a:buFontTx/>
              <a:buNone/>
              <a:tabLst/>
              <a:defRPr/>
            </a:pPr>
            <a:endParaRPr kumimoji="0" lang="en-ZA" sz="1600" b="1" i="0" u="none" strike="noStrike" kern="0" cap="none" spc="0" normalizeH="0" baseline="0" noProof="0" dirty="0">
              <a:ln>
                <a:noFill/>
              </a:ln>
              <a:solidFill>
                <a:prstClr val="black"/>
              </a:solidFill>
              <a:effectLst/>
              <a:uLnTx/>
              <a:uFillTx/>
              <a:latin typeface="Arial" charset="0"/>
            </a:endParaRPr>
          </a:p>
        </p:txBody>
      </p:sp>
      <p:sp>
        <p:nvSpPr>
          <p:cNvPr id="17" name="TextBox 16">
            <a:extLst>
              <a:ext uri="{FF2B5EF4-FFF2-40B4-BE49-F238E27FC236}">
                <a16:creationId xmlns:a16="http://schemas.microsoft.com/office/drawing/2014/main" id="{7D96A28E-DBC5-567D-1093-7E9BBC004F32}"/>
              </a:ext>
            </a:extLst>
          </p:cNvPr>
          <p:cNvSpPr txBox="1"/>
          <p:nvPr/>
        </p:nvSpPr>
        <p:spPr>
          <a:xfrm>
            <a:off x="9931797" y="2787834"/>
            <a:ext cx="1859280" cy="677108"/>
          </a:xfrm>
          <a:prstGeom prst="rect">
            <a:avLst/>
          </a:prstGeom>
          <a:noFill/>
        </p:spPr>
        <p:txBody>
          <a:bodyPr wrap="square" rtlCol="0">
            <a:spAutoFit/>
          </a:bodyPr>
          <a:lstStyle/>
          <a:p>
            <a:endParaRPr lang="en-ZA" sz="1000" b="1" dirty="0">
              <a:solidFill>
                <a:prstClr val="black"/>
              </a:solidFill>
              <a:latin typeface="Arial" panose="020B0604020202020204"/>
            </a:endParaRPr>
          </a:p>
          <a:p>
            <a:pPr algn="ctr"/>
            <a:r>
              <a:rPr lang="en-ZA" sz="1400" b="1" dirty="0">
                <a:solidFill>
                  <a:srgbClr val="FF0000"/>
                </a:solidFill>
                <a:latin typeface="Arial" panose="020B0604020202020204"/>
              </a:rPr>
              <a:t>Content of File 1 and 2</a:t>
            </a:r>
            <a:endParaRPr lang="en-ZA" sz="1400" b="1" dirty="0">
              <a:solidFill>
                <a:prstClr val="black"/>
              </a:solidFill>
              <a:latin typeface="Arial" panose="020B0604020202020204"/>
            </a:endParaRPr>
          </a:p>
        </p:txBody>
      </p:sp>
      <p:sp>
        <p:nvSpPr>
          <p:cNvPr id="18" name="Text Box 8">
            <a:extLst>
              <a:ext uri="{FF2B5EF4-FFF2-40B4-BE49-F238E27FC236}">
                <a16:creationId xmlns:a16="http://schemas.microsoft.com/office/drawing/2014/main" id="{0D22E636-48BA-269C-1299-25E10EEA4EFB}"/>
              </a:ext>
            </a:extLst>
          </p:cNvPr>
          <p:cNvSpPr txBox="1">
            <a:spLocks noChangeArrowheads="1"/>
          </p:cNvSpPr>
          <p:nvPr/>
        </p:nvSpPr>
        <p:spPr bwMode="auto">
          <a:xfrm>
            <a:off x="5738175" y="2907277"/>
            <a:ext cx="357188" cy="369888"/>
          </a:xfrm>
          <a:prstGeom prst="rect">
            <a:avLst/>
          </a:prstGeom>
          <a:noFill/>
          <a:ln w="9525">
            <a:noFill/>
            <a:miter lim="800000"/>
            <a:headEnd/>
            <a:tailEnd/>
          </a:ln>
        </p:spPr>
        <p:txBody>
          <a:bodyPr>
            <a:spAutoFit/>
          </a:bodyPr>
          <a:lstStyle/>
          <a:p>
            <a:r>
              <a:rPr lang="en-ZA" dirty="0">
                <a:solidFill>
                  <a:prstClr val="black"/>
                </a:solidFill>
                <a:latin typeface="Arial" panose="020B0604020202020204"/>
              </a:rPr>
              <a:t>+</a:t>
            </a:r>
            <a:endParaRPr lang="en-GB" dirty="0">
              <a:solidFill>
                <a:prstClr val="black"/>
              </a:solidFill>
              <a:latin typeface="Arial" panose="020B0604020202020204"/>
            </a:endParaRPr>
          </a:p>
        </p:txBody>
      </p:sp>
      <p:sp>
        <p:nvSpPr>
          <p:cNvPr id="19" name="TextBox 10">
            <a:extLst>
              <a:ext uri="{FF2B5EF4-FFF2-40B4-BE49-F238E27FC236}">
                <a16:creationId xmlns:a16="http://schemas.microsoft.com/office/drawing/2014/main" id="{F93BB3C9-D949-7EAF-576D-04289A710EE8}"/>
              </a:ext>
            </a:extLst>
          </p:cNvPr>
          <p:cNvSpPr txBox="1">
            <a:spLocks noChangeArrowheads="1"/>
          </p:cNvSpPr>
          <p:nvPr/>
        </p:nvSpPr>
        <p:spPr bwMode="auto">
          <a:xfrm>
            <a:off x="2700279" y="3776799"/>
            <a:ext cx="2876550" cy="584200"/>
          </a:xfrm>
          <a:prstGeom prst="rect">
            <a:avLst/>
          </a:prstGeom>
          <a:noFill/>
          <a:ln w="9525">
            <a:noFill/>
            <a:miter lim="800000"/>
            <a:headEnd/>
            <a:tailEnd/>
          </a:ln>
        </p:spPr>
        <p:txBody>
          <a:bodyPr wrap="none">
            <a:spAutoFit/>
          </a:bodyPr>
          <a:lstStyle/>
          <a:p>
            <a:r>
              <a:rPr lang="en-ZA" sz="3200" b="1" dirty="0">
                <a:solidFill>
                  <a:srgbClr val="44546A"/>
                </a:solidFill>
                <a:latin typeface="Arial" panose="020B0604020202020204"/>
              </a:rPr>
              <a:t>TENDER BOX</a:t>
            </a:r>
          </a:p>
        </p:txBody>
      </p:sp>
      <p:sp>
        <p:nvSpPr>
          <p:cNvPr id="20" name="TextBox 11">
            <a:extLst>
              <a:ext uri="{FF2B5EF4-FFF2-40B4-BE49-F238E27FC236}">
                <a16:creationId xmlns:a16="http://schemas.microsoft.com/office/drawing/2014/main" id="{54DA29EB-078B-0D4C-F6EC-23FC93847A32}"/>
              </a:ext>
            </a:extLst>
          </p:cNvPr>
          <p:cNvSpPr txBox="1">
            <a:spLocks noChangeArrowheads="1"/>
          </p:cNvSpPr>
          <p:nvPr/>
        </p:nvSpPr>
        <p:spPr bwMode="auto">
          <a:xfrm>
            <a:off x="1577794" y="4223625"/>
            <a:ext cx="5429250" cy="923330"/>
          </a:xfrm>
          <a:prstGeom prst="rect">
            <a:avLst/>
          </a:prstGeom>
          <a:noFill/>
          <a:ln w="9525">
            <a:noFill/>
            <a:miter lim="800000"/>
            <a:headEnd/>
            <a:tailEnd/>
          </a:ln>
        </p:spPr>
        <p:txBody>
          <a:bodyPr>
            <a:spAutoFit/>
          </a:bodyPr>
          <a:lstStyle/>
          <a:p>
            <a:pPr algn="ctr"/>
            <a:r>
              <a:rPr lang="en-ZA" dirty="0">
                <a:solidFill>
                  <a:srgbClr val="44546A"/>
                </a:solidFill>
                <a:latin typeface="Arial" panose="020B0604020202020204"/>
              </a:rPr>
              <a:t>Tender Office SARS Procurement, </a:t>
            </a:r>
            <a:r>
              <a:rPr lang="en-ZA" dirty="0" err="1">
                <a:solidFill>
                  <a:srgbClr val="44546A"/>
                </a:solidFill>
                <a:latin typeface="Arial" panose="020B0604020202020204"/>
              </a:rPr>
              <a:t>Lehae</a:t>
            </a:r>
            <a:r>
              <a:rPr lang="en-ZA" dirty="0">
                <a:solidFill>
                  <a:srgbClr val="44546A"/>
                </a:solidFill>
                <a:latin typeface="Arial" panose="020B0604020202020204"/>
              </a:rPr>
              <a:t> La SARS Head Office,299 Bronkhorst Street </a:t>
            </a:r>
            <a:r>
              <a:rPr lang="en-ZA" dirty="0" err="1">
                <a:solidFill>
                  <a:srgbClr val="44546A"/>
                </a:solidFill>
                <a:latin typeface="Arial" panose="020B0604020202020204"/>
              </a:rPr>
              <a:t>Niew</a:t>
            </a:r>
            <a:r>
              <a:rPr lang="en-ZA" dirty="0">
                <a:solidFill>
                  <a:srgbClr val="44546A"/>
                </a:solidFill>
                <a:latin typeface="Arial" panose="020B0604020202020204"/>
              </a:rPr>
              <a:t> </a:t>
            </a:r>
            <a:r>
              <a:rPr lang="en-ZA" dirty="0" err="1">
                <a:solidFill>
                  <a:srgbClr val="44546A"/>
                </a:solidFill>
                <a:latin typeface="Arial" panose="020B0604020202020204"/>
              </a:rPr>
              <a:t>Mucleneuk</a:t>
            </a:r>
            <a:r>
              <a:rPr lang="en-ZA" dirty="0">
                <a:solidFill>
                  <a:srgbClr val="44546A"/>
                </a:solidFill>
                <a:latin typeface="Arial" panose="020B0604020202020204"/>
              </a:rPr>
              <a:t>, Pretoria</a:t>
            </a:r>
          </a:p>
        </p:txBody>
      </p:sp>
      <p:sp>
        <p:nvSpPr>
          <p:cNvPr id="21" name="TextBox 12">
            <a:extLst>
              <a:ext uri="{FF2B5EF4-FFF2-40B4-BE49-F238E27FC236}">
                <a16:creationId xmlns:a16="http://schemas.microsoft.com/office/drawing/2014/main" id="{A9E6E15E-2899-917A-86D8-52FAF3F6A2A2}"/>
              </a:ext>
            </a:extLst>
          </p:cNvPr>
          <p:cNvSpPr txBox="1">
            <a:spLocks noChangeArrowheads="1"/>
          </p:cNvSpPr>
          <p:nvPr/>
        </p:nvSpPr>
        <p:spPr bwMode="auto">
          <a:xfrm>
            <a:off x="145141" y="5404718"/>
            <a:ext cx="8739926" cy="369332"/>
          </a:xfrm>
          <a:prstGeom prst="rect">
            <a:avLst/>
          </a:prstGeom>
          <a:noFill/>
          <a:ln w="9525">
            <a:noFill/>
            <a:miter lim="800000"/>
            <a:headEnd/>
            <a:tailEnd/>
          </a:ln>
        </p:spPr>
        <p:txBody>
          <a:bodyPr wrap="square">
            <a:spAutoFit/>
          </a:bodyPr>
          <a:lstStyle/>
          <a:p>
            <a:pPr indent="84138"/>
            <a:r>
              <a:rPr lang="en-ZA" dirty="0">
                <a:solidFill>
                  <a:srgbClr val="44546A"/>
                </a:solidFill>
                <a:latin typeface="Arial" panose="020B0604020202020204"/>
              </a:rPr>
              <a:t>Any enquiries must be referred, in writing via email: </a:t>
            </a:r>
            <a:r>
              <a:rPr lang="en-ZA" dirty="0">
                <a:solidFill>
                  <a:srgbClr val="44546A"/>
                </a:solidFill>
                <a:latin typeface="Arial" panose="020B0604020202020204"/>
                <a:hlinkClick r:id="rId4"/>
              </a:rPr>
              <a:t>tenderoffice@sars.gov.za</a:t>
            </a:r>
            <a:endParaRPr lang="en-ZA" dirty="0">
              <a:solidFill>
                <a:srgbClr val="44546A"/>
              </a:solidFill>
              <a:latin typeface="Arial" panose="020B0604020202020204"/>
            </a:endParaRPr>
          </a:p>
        </p:txBody>
      </p:sp>
    </p:spTree>
    <p:extLst>
      <p:ext uri="{BB962C8B-B14F-4D97-AF65-F5344CB8AC3E}">
        <p14:creationId xmlns:p14="http://schemas.microsoft.com/office/powerpoint/2010/main" val="4170216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22549" y="84842"/>
            <a:ext cx="11231252" cy="556182"/>
          </a:xfrm>
        </p:spPr>
        <p:txBody>
          <a:bodyPr/>
          <a:lstStyle/>
          <a:p>
            <a:pPr marL="0" marR="0" lvl="0" indent="0" defTabSz="914400" rtl="0" eaLnBrk="1" fontAlgn="auto" latinLnBrk="0" hangingPunct="1">
              <a:lnSpc>
                <a:spcPct val="100000"/>
              </a:lnSpc>
              <a:spcBef>
                <a:spcPts val="0"/>
              </a:spcBef>
              <a:spcAft>
                <a:spcPts val="0"/>
              </a:spcAft>
              <a:tabLst/>
              <a:defRPr/>
            </a:pPr>
            <a:r>
              <a:rPr lang="en-ZA" sz="2800" b="1" dirty="0">
                <a:solidFill>
                  <a:srgbClr val="5B9BD5">
                    <a:lumMod val="75000"/>
                  </a:srgbClr>
                </a:solidFill>
                <a:effectLst>
                  <a:outerShdw blurRad="38100" dist="38100" dir="2700000" algn="tl">
                    <a:srgbClr val="000000">
                      <a:alpha val="43137"/>
                    </a:srgbClr>
                  </a:outerShdw>
                </a:effectLst>
                <a:latin typeface="Arial" panose="020B0604020202020204"/>
              </a:rPr>
              <a:t>FILE 1: ORIGINAL / DUPLICATE </a:t>
            </a:r>
            <a:br>
              <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rPr>
            </a:br>
            <a:endParaRPr lang="en-ZA"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341993" y="973931"/>
            <a:ext cx="8370887" cy="424815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
        <p:nvSpPr>
          <p:cNvPr id="5" name="Rectangle 43">
            <a:extLst>
              <a:ext uri="{FF2B5EF4-FFF2-40B4-BE49-F238E27FC236}">
                <a16:creationId xmlns:a16="http://schemas.microsoft.com/office/drawing/2014/main" id="{46158CC5-19CD-3DD9-5F04-1D3E2BEC926A}"/>
              </a:ext>
            </a:extLst>
          </p:cNvPr>
          <p:cNvSpPr>
            <a:spLocks noChangeArrowheads="1"/>
          </p:cNvSpPr>
          <p:nvPr/>
        </p:nvSpPr>
        <p:spPr bwMode="auto">
          <a:xfrm>
            <a:off x="459658" y="973931"/>
            <a:ext cx="101527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546A"/>
                </a:solidFill>
                <a:effectLst/>
                <a:uLnTx/>
                <a:uFillTx/>
                <a:latin typeface="Arial" panose="020B0604020202020204"/>
              </a:rPr>
              <a:t>Exhibit 1</a:t>
            </a:r>
          </a:p>
        </p:txBody>
      </p:sp>
      <p:sp>
        <p:nvSpPr>
          <p:cNvPr id="7" name="Rectangle 43">
            <a:extLst>
              <a:ext uri="{FF2B5EF4-FFF2-40B4-BE49-F238E27FC236}">
                <a16:creationId xmlns:a16="http://schemas.microsoft.com/office/drawing/2014/main" id="{98082F6A-5382-6DAE-A1A1-BEF167D1BE9A}"/>
              </a:ext>
            </a:extLst>
          </p:cNvPr>
          <p:cNvSpPr>
            <a:spLocks noChangeArrowheads="1"/>
          </p:cNvSpPr>
          <p:nvPr/>
        </p:nvSpPr>
        <p:spPr bwMode="auto">
          <a:xfrm>
            <a:off x="459658" y="2209947"/>
            <a:ext cx="101527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546A"/>
                </a:solidFill>
                <a:effectLst/>
                <a:uLnTx/>
                <a:uFillTx/>
                <a:latin typeface="Arial" panose="020B0604020202020204"/>
              </a:rPr>
              <a:t>Exhibit  3</a:t>
            </a:r>
          </a:p>
        </p:txBody>
      </p:sp>
      <p:sp>
        <p:nvSpPr>
          <p:cNvPr id="8" name="Rectangle 43">
            <a:extLst>
              <a:ext uri="{FF2B5EF4-FFF2-40B4-BE49-F238E27FC236}">
                <a16:creationId xmlns:a16="http://schemas.microsoft.com/office/drawing/2014/main" id="{E6357B56-8C1B-9095-AA9F-4883C71D9815}"/>
              </a:ext>
            </a:extLst>
          </p:cNvPr>
          <p:cNvSpPr>
            <a:spLocks noChangeArrowheads="1"/>
          </p:cNvSpPr>
          <p:nvPr/>
        </p:nvSpPr>
        <p:spPr bwMode="auto">
          <a:xfrm>
            <a:off x="459658" y="4166061"/>
            <a:ext cx="101527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546A"/>
                </a:solidFill>
                <a:effectLst/>
                <a:uLnTx/>
                <a:uFillTx/>
                <a:latin typeface="Arial" panose="020B0604020202020204"/>
              </a:rPr>
              <a:t>Exhibit 4</a:t>
            </a:r>
          </a:p>
        </p:txBody>
      </p:sp>
      <p:sp>
        <p:nvSpPr>
          <p:cNvPr id="9" name="44 CuadroTexto">
            <a:extLst>
              <a:ext uri="{FF2B5EF4-FFF2-40B4-BE49-F238E27FC236}">
                <a16:creationId xmlns:a16="http://schemas.microsoft.com/office/drawing/2014/main" id="{6BF7C2D1-362F-3DE6-0A28-5C412E935623}"/>
              </a:ext>
            </a:extLst>
          </p:cNvPr>
          <p:cNvSpPr txBox="1"/>
          <p:nvPr/>
        </p:nvSpPr>
        <p:spPr>
          <a:xfrm>
            <a:off x="2013200" y="921367"/>
            <a:ext cx="4850537" cy="845177"/>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sz="1400" b="1" i="0" u="sng" strike="noStrike" kern="0" cap="none" spc="0" normalizeH="0" baseline="0" noProof="0" dirty="0">
                <a:ln>
                  <a:noFill/>
                </a:ln>
                <a:solidFill>
                  <a:srgbClr val="44546A"/>
                </a:solidFill>
                <a:effectLst/>
                <a:uLnTx/>
                <a:uFillTx/>
                <a:latin typeface="Arial" panose="020B0604020202020204"/>
              </a:rPr>
              <a:t>Pre-qualification documents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US" sz="1400" b="0" i="0" u="none" strike="noStrike" kern="0" cap="none" spc="0" normalizeH="0" baseline="0" noProof="0" dirty="0">
                <a:ln>
                  <a:noFill/>
                </a:ln>
                <a:solidFill>
                  <a:srgbClr val="44546A"/>
                </a:solidFill>
                <a:effectLst/>
                <a:uLnTx/>
                <a:uFillTx/>
                <a:latin typeface="Arial" panose="020B0604020202020204"/>
              </a:rPr>
              <a:t>SBD documents and other documents</a:t>
            </a:r>
          </a:p>
        </p:txBody>
      </p:sp>
      <p:sp>
        <p:nvSpPr>
          <p:cNvPr id="11" name="44 CuadroTexto">
            <a:extLst>
              <a:ext uri="{FF2B5EF4-FFF2-40B4-BE49-F238E27FC236}">
                <a16:creationId xmlns:a16="http://schemas.microsoft.com/office/drawing/2014/main" id="{AE4049BD-3D03-3619-B5A9-52899A272C9D}"/>
              </a:ext>
            </a:extLst>
          </p:cNvPr>
          <p:cNvSpPr txBox="1"/>
          <p:nvPr/>
        </p:nvSpPr>
        <p:spPr>
          <a:xfrm>
            <a:off x="2013200" y="2099451"/>
            <a:ext cx="4823698" cy="1296823"/>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44546A"/>
              </a:solidFill>
              <a:effectLst/>
              <a:uLnTx/>
              <a:uFillTx/>
              <a:latin typeface="Arial" panose="020B0604020202020204"/>
            </a:endParaRPr>
          </a:p>
          <a:p>
            <a:pPr marL="95250" marR="0" lvl="0" indent="0" defTabSz="914400" eaLnBrk="1" fontAlgn="auto" latinLnBrk="0" hangingPunct="1">
              <a:lnSpc>
                <a:spcPct val="150000"/>
              </a:lnSpc>
              <a:spcBef>
                <a:spcPts val="0"/>
              </a:spcBef>
              <a:spcAft>
                <a:spcPts val="0"/>
              </a:spcAft>
              <a:buClrTx/>
              <a:buSzTx/>
              <a:buFontTx/>
              <a:buNone/>
              <a:tabLst/>
              <a:defRPr/>
            </a:pPr>
            <a:r>
              <a:rPr kumimoji="0" lang="en-ZA" sz="1400" b="1" i="0" u="sng"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Technical Response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ZA" sz="1400" b="0" i="0" u="none" strike="noStrike" kern="0" cap="none" spc="0" normalizeH="0" baseline="0" noProof="0" dirty="0">
                <a:ln>
                  <a:noFill/>
                </a:ln>
                <a:solidFill>
                  <a:srgbClr val="44546A"/>
                </a:solidFill>
                <a:effectLst/>
                <a:uLnTx/>
                <a:uFillTx/>
                <a:latin typeface="Arial" panose="020B0604020202020204"/>
              </a:rPr>
              <a:t>Response to technical requirements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ZA" sz="1400" b="0" i="0" u="none" strike="noStrike" kern="0" cap="none" spc="0" normalizeH="0" baseline="0" noProof="0" dirty="0">
                <a:ln>
                  <a:noFill/>
                </a:ln>
                <a:solidFill>
                  <a:srgbClr val="44546A"/>
                </a:solidFill>
                <a:effectLst/>
                <a:uLnTx/>
                <a:uFillTx/>
                <a:latin typeface="Arial" panose="020B0604020202020204"/>
              </a:rPr>
              <a:t>Supporting documents for technical requirements</a:t>
            </a:r>
            <a:endParaRPr kumimoji="0" lang="en-US" sz="1400" b="0" i="0" u="none" strike="noStrike" kern="0" cap="none" spc="0" normalizeH="0" baseline="0" noProof="0" dirty="0">
              <a:ln>
                <a:noFill/>
              </a:ln>
              <a:solidFill>
                <a:srgbClr val="44546A"/>
              </a:solidFill>
              <a:effectLst/>
              <a:uLnTx/>
              <a:uFillTx/>
              <a:latin typeface="Arial" panose="020B0604020202020204"/>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44546A"/>
              </a:solidFill>
              <a:effectLst/>
              <a:uLnTx/>
              <a:uFillTx/>
              <a:latin typeface="Arial" panose="020B0604020202020204"/>
            </a:endParaRPr>
          </a:p>
        </p:txBody>
      </p:sp>
      <p:sp>
        <p:nvSpPr>
          <p:cNvPr id="12" name="44 CuadroTexto">
            <a:extLst>
              <a:ext uri="{FF2B5EF4-FFF2-40B4-BE49-F238E27FC236}">
                <a16:creationId xmlns:a16="http://schemas.microsoft.com/office/drawing/2014/main" id="{80BF50C7-A76C-D4A0-CBF2-494B1A45F474}"/>
              </a:ext>
            </a:extLst>
          </p:cNvPr>
          <p:cNvSpPr txBox="1"/>
          <p:nvPr/>
        </p:nvSpPr>
        <p:spPr>
          <a:xfrm>
            <a:off x="2013200" y="4166062"/>
            <a:ext cx="4850537" cy="1108584"/>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sz="1400" b="1" i="0" u="sng" strike="noStrike" kern="0" cap="none" spc="0" normalizeH="0" baseline="0" noProof="0" dirty="0">
                <a:ln>
                  <a:noFill/>
                </a:ln>
                <a:solidFill>
                  <a:srgbClr val="44546A"/>
                </a:solidFill>
                <a:effectLst/>
                <a:uLnTx/>
                <a:uFillTx/>
                <a:latin typeface="Arial" panose="020B0604020202020204"/>
              </a:rPr>
              <a:t>Draft Services Agreement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US" sz="1400" b="0" i="0" u="none" strike="noStrike" kern="0" cap="none" spc="0" normalizeH="0" baseline="0" noProof="0" dirty="0">
                <a:ln>
                  <a:noFill/>
                </a:ln>
                <a:solidFill>
                  <a:srgbClr val="44546A"/>
                </a:solidFill>
                <a:effectLst/>
                <a:uLnTx/>
                <a:uFillTx/>
                <a:latin typeface="Arial" panose="020B0604020202020204"/>
              </a:rPr>
              <a:t>General Conditions of Contract</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US" sz="1400" b="0" i="0" u="none" strike="noStrike" kern="0" cap="none" spc="0" normalizeH="0" baseline="0" noProof="0" dirty="0">
                <a:ln>
                  <a:noFill/>
                </a:ln>
                <a:solidFill>
                  <a:srgbClr val="44546A"/>
                </a:solidFill>
                <a:effectLst/>
                <a:uLnTx/>
                <a:uFillTx/>
                <a:latin typeface="Arial" panose="020B0604020202020204"/>
              </a:rPr>
              <a:t>Draft Services Agreement </a:t>
            </a:r>
          </a:p>
        </p:txBody>
      </p:sp>
      <p:sp>
        <p:nvSpPr>
          <p:cNvPr id="13" name="Rectangle 43">
            <a:extLst>
              <a:ext uri="{FF2B5EF4-FFF2-40B4-BE49-F238E27FC236}">
                <a16:creationId xmlns:a16="http://schemas.microsoft.com/office/drawing/2014/main" id="{225316F1-8800-7059-9EFC-D96873469E82}"/>
              </a:ext>
            </a:extLst>
          </p:cNvPr>
          <p:cNvSpPr>
            <a:spLocks noChangeArrowheads="1"/>
          </p:cNvSpPr>
          <p:nvPr/>
        </p:nvSpPr>
        <p:spPr bwMode="auto">
          <a:xfrm>
            <a:off x="7388171" y="911114"/>
            <a:ext cx="774700" cy="47441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4" name="Rectangle 43">
            <a:extLst>
              <a:ext uri="{FF2B5EF4-FFF2-40B4-BE49-F238E27FC236}">
                <a16:creationId xmlns:a16="http://schemas.microsoft.com/office/drawing/2014/main" id="{F028AC55-C8A6-2BFF-9064-D850B5B80E12}"/>
              </a:ext>
            </a:extLst>
          </p:cNvPr>
          <p:cNvSpPr>
            <a:spLocks noChangeArrowheads="1"/>
          </p:cNvSpPr>
          <p:nvPr/>
        </p:nvSpPr>
        <p:spPr bwMode="auto">
          <a:xfrm>
            <a:off x="7549998" y="2458174"/>
            <a:ext cx="774700" cy="47441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5" name="Rectangle 43">
            <a:extLst>
              <a:ext uri="{FF2B5EF4-FFF2-40B4-BE49-F238E27FC236}">
                <a16:creationId xmlns:a16="http://schemas.microsoft.com/office/drawing/2014/main" id="{36D2737C-7312-3A48-1133-467A35DD0A99}"/>
              </a:ext>
            </a:extLst>
          </p:cNvPr>
          <p:cNvSpPr>
            <a:spLocks noChangeArrowheads="1"/>
          </p:cNvSpPr>
          <p:nvPr/>
        </p:nvSpPr>
        <p:spPr bwMode="auto">
          <a:xfrm>
            <a:off x="7549998" y="4250771"/>
            <a:ext cx="774700" cy="47441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7" name="Freeform 23">
            <a:extLst>
              <a:ext uri="{FF2B5EF4-FFF2-40B4-BE49-F238E27FC236}">
                <a16:creationId xmlns:a16="http://schemas.microsoft.com/office/drawing/2014/main" id="{59D8C66F-438E-3678-FA4E-2550CBF29C66}"/>
              </a:ext>
            </a:extLst>
          </p:cNvPr>
          <p:cNvSpPr>
            <a:spLocks/>
          </p:cNvSpPr>
          <p:nvPr/>
        </p:nvSpPr>
        <p:spPr bwMode="auto">
          <a:xfrm>
            <a:off x="7591620" y="966096"/>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18" name="Freeform 23">
            <a:extLst>
              <a:ext uri="{FF2B5EF4-FFF2-40B4-BE49-F238E27FC236}">
                <a16:creationId xmlns:a16="http://schemas.microsoft.com/office/drawing/2014/main" id="{E9C388AF-C52F-2D87-E2BB-3D6DA65A36D3}"/>
              </a:ext>
            </a:extLst>
          </p:cNvPr>
          <p:cNvSpPr>
            <a:spLocks/>
          </p:cNvSpPr>
          <p:nvPr/>
        </p:nvSpPr>
        <p:spPr bwMode="auto">
          <a:xfrm>
            <a:off x="7739817" y="248412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0" name="Freeform 23">
            <a:extLst>
              <a:ext uri="{FF2B5EF4-FFF2-40B4-BE49-F238E27FC236}">
                <a16:creationId xmlns:a16="http://schemas.microsoft.com/office/drawing/2014/main" id="{7B47A450-DAC2-157C-1D46-288B92210F3B}"/>
              </a:ext>
            </a:extLst>
          </p:cNvPr>
          <p:cNvSpPr>
            <a:spLocks/>
          </p:cNvSpPr>
          <p:nvPr/>
        </p:nvSpPr>
        <p:spPr bwMode="auto">
          <a:xfrm>
            <a:off x="7789150" y="4305753"/>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ysClr val="window" lastClr="FFFFFF"/>
          </a:solidFill>
          <a:ln w="9525">
            <a:no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Tree>
    <p:extLst>
      <p:ext uri="{BB962C8B-B14F-4D97-AF65-F5344CB8AC3E}">
        <p14:creationId xmlns:p14="http://schemas.microsoft.com/office/powerpoint/2010/main" val="3033414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22549" y="84842"/>
            <a:ext cx="11231252" cy="631596"/>
          </a:xfrm>
        </p:spPr>
        <p:txBody>
          <a:bodyPr/>
          <a:lstStyle/>
          <a:p>
            <a:r>
              <a:rPr lang="en-ZA" sz="2900" b="1" dirty="0">
                <a:solidFill>
                  <a:srgbClr val="5B9BD5">
                    <a:lumMod val="75000"/>
                  </a:srgbClr>
                </a:solidFill>
                <a:effectLst>
                  <a:outerShdw blurRad="38100" dist="38100" dir="2700000" algn="tl">
                    <a:srgbClr val="000000">
                      <a:alpha val="43137"/>
                    </a:srgbClr>
                  </a:outerShdw>
                </a:effectLst>
                <a:latin typeface="Arial" panose="020B0604020202020204"/>
              </a:rPr>
              <a:t>FILE 2: ORIGINAL / DUPLICATE </a:t>
            </a:r>
            <a:br>
              <a:rPr lang="en-ZA" sz="1200" dirty="0"/>
            </a:br>
            <a:endParaRPr lang="en-ZA"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197963" y="820133"/>
            <a:ext cx="8514917" cy="4401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
        <p:nvSpPr>
          <p:cNvPr id="3" name="Rectangle 43">
            <a:extLst>
              <a:ext uri="{FF2B5EF4-FFF2-40B4-BE49-F238E27FC236}">
                <a16:creationId xmlns:a16="http://schemas.microsoft.com/office/drawing/2014/main" id="{F39C1BF3-B291-DB81-28ED-80EB6B684AD7}"/>
              </a:ext>
            </a:extLst>
          </p:cNvPr>
          <p:cNvSpPr>
            <a:spLocks noChangeArrowheads="1"/>
          </p:cNvSpPr>
          <p:nvPr/>
        </p:nvSpPr>
        <p:spPr bwMode="auto">
          <a:xfrm>
            <a:off x="487938" y="1205850"/>
            <a:ext cx="101527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546A"/>
                </a:solidFill>
                <a:effectLst/>
                <a:uLnTx/>
                <a:uFillTx/>
                <a:latin typeface="Arial" panose="020B0604020202020204"/>
              </a:rPr>
              <a:t>Exhibit 1</a:t>
            </a:r>
          </a:p>
        </p:txBody>
      </p:sp>
      <p:sp>
        <p:nvSpPr>
          <p:cNvPr id="5" name="Rectangle 43">
            <a:extLst>
              <a:ext uri="{FF2B5EF4-FFF2-40B4-BE49-F238E27FC236}">
                <a16:creationId xmlns:a16="http://schemas.microsoft.com/office/drawing/2014/main" id="{C60D110F-3CEA-255A-B1F6-A0688A14630C}"/>
              </a:ext>
            </a:extLst>
          </p:cNvPr>
          <p:cNvSpPr>
            <a:spLocks noChangeArrowheads="1"/>
          </p:cNvSpPr>
          <p:nvPr/>
        </p:nvSpPr>
        <p:spPr bwMode="auto">
          <a:xfrm>
            <a:off x="487938" y="2746483"/>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6" name="Rectangle 43">
            <a:extLst>
              <a:ext uri="{FF2B5EF4-FFF2-40B4-BE49-F238E27FC236}">
                <a16:creationId xmlns:a16="http://schemas.microsoft.com/office/drawing/2014/main" id="{681B7ACA-41A1-48BE-3D82-C30C46BE4BBF}"/>
              </a:ext>
            </a:extLst>
          </p:cNvPr>
          <p:cNvSpPr>
            <a:spLocks noChangeArrowheads="1"/>
          </p:cNvSpPr>
          <p:nvPr/>
        </p:nvSpPr>
        <p:spPr bwMode="auto">
          <a:xfrm>
            <a:off x="415834" y="3949644"/>
            <a:ext cx="101527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546A"/>
                </a:solidFill>
                <a:effectLst/>
                <a:uLnTx/>
                <a:uFillTx/>
                <a:latin typeface="Arial" panose="020B0604020202020204"/>
              </a:rPr>
              <a:t>Exhibit  3</a:t>
            </a:r>
          </a:p>
        </p:txBody>
      </p:sp>
      <p:sp>
        <p:nvSpPr>
          <p:cNvPr id="7" name="44 CuadroTexto">
            <a:extLst>
              <a:ext uri="{FF2B5EF4-FFF2-40B4-BE49-F238E27FC236}">
                <a16:creationId xmlns:a16="http://schemas.microsoft.com/office/drawing/2014/main" id="{13188C8D-0FAA-59BC-F581-8E0C86434B9C}"/>
              </a:ext>
            </a:extLst>
          </p:cNvPr>
          <p:cNvSpPr txBox="1"/>
          <p:nvPr/>
        </p:nvSpPr>
        <p:spPr>
          <a:xfrm>
            <a:off x="1986360" y="1226077"/>
            <a:ext cx="4850537" cy="743399"/>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sz="1400" b="1" i="0" u="sng"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Pricing</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tab pos="273050" algn="l"/>
              </a:tabLst>
              <a:defRPr/>
            </a:pPr>
            <a:r>
              <a:rPr kumimoji="0" lang="en-US" sz="1400" b="0"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Annexure </a:t>
            </a:r>
            <a:r>
              <a:rPr lang="en-US" sz="1400" kern="0" dirty="0">
                <a:solidFill>
                  <a:srgbClr val="44546A"/>
                </a:solidFill>
                <a:latin typeface="Arial" panose="020B0604020202020204" pitchFamily="34" charset="0"/>
                <a:cs typeface="Arial" panose="020B0604020202020204" pitchFamily="34" charset="0"/>
              </a:rPr>
              <a:t>B</a:t>
            </a:r>
            <a:r>
              <a:rPr kumimoji="0" lang="en-US" sz="1400" b="0"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  : Pricing Schedule</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endParaRPr kumimoji="0" lang="en-US" sz="1200" b="0" i="0" u="none" strike="noStrike" kern="0" cap="none" spc="0" normalizeH="0" baseline="0" noProof="0" dirty="0">
              <a:ln>
                <a:noFill/>
              </a:ln>
              <a:solidFill>
                <a:srgbClr val="44546A"/>
              </a:solidFill>
              <a:effectLst/>
              <a:uLnTx/>
              <a:uFillTx/>
              <a:latin typeface="Arial Narrow" panose="020B0606020202030204" pitchFamily="34" charset="0"/>
            </a:endParaRPr>
          </a:p>
        </p:txBody>
      </p:sp>
      <p:sp>
        <p:nvSpPr>
          <p:cNvPr id="8" name="44 CuadroTexto">
            <a:extLst>
              <a:ext uri="{FF2B5EF4-FFF2-40B4-BE49-F238E27FC236}">
                <a16:creationId xmlns:a16="http://schemas.microsoft.com/office/drawing/2014/main" id="{1BD04960-9406-4E58-DFEC-4A6E707F5B3D}"/>
              </a:ext>
            </a:extLst>
          </p:cNvPr>
          <p:cNvSpPr txBox="1"/>
          <p:nvPr/>
        </p:nvSpPr>
        <p:spPr>
          <a:xfrm>
            <a:off x="1984371" y="2746483"/>
            <a:ext cx="4850537" cy="872035"/>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44546A"/>
              </a:solidFill>
              <a:effectLst/>
              <a:uLnTx/>
              <a:uFillTx/>
              <a:latin typeface="Arial" panose="020B0604020202020204"/>
            </a:endParaRPr>
          </a:p>
          <a:p>
            <a:pPr marL="95250" marR="0" lvl="0" indent="0" defTabSz="914400" eaLnBrk="1" fontAlgn="auto" latinLnBrk="0" hangingPunct="1">
              <a:lnSpc>
                <a:spcPct val="150000"/>
              </a:lnSpc>
              <a:spcBef>
                <a:spcPts val="0"/>
              </a:spcBef>
              <a:spcAft>
                <a:spcPts val="0"/>
              </a:spcAft>
              <a:buClrTx/>
              <a:buSzTx/>
              <a:buFontTx/>
              <a:buNone/>
              <a:tabLst/>
              <a:defRPr/>
            </a:pPr>
            <a:r>
              <a:rPr kumimoji="0" lang="en-US" sz="1400" b="1" i="0" u="sng" strike="noStrike" kern="0" cap="none" spc="0" normalizeH="0" baseline="0" noProof="0" dirty="0">
                <a:ln>
                  <a:noFill/>
                </a:ln>
                <a:solidFill>
                  <a:srgbClr val="44546A"/>
                </a:solidFill>
                <a:effectLst/>
                <a:uLnTx/>
                <a:uFillTx/>
                <a:latin typeface="Arial" panose="020B0604020202020204"/>
              </a:rPr>
              <a:t>B-BBEE</a:t>
            </a:r>
            <a:r>
              <a:rPr kumimoji="0" lang="en-US" sz="1400" b="0" i="0" u="none" strike="noStrike" kern="0" cap="none" spc="0" normalizeH="0" baseline="0" noProof="0" dirty="0">
                <a:ln>
                  <a:noFill/>
                </a:ln>
                <a:solidFill>
                  <a:srgbClr val="44546A"/>
                </a:solidFill>
                <a:effectLst/>
                <a:uLnTx/>
                <a:uFillTx/>
                <a:latin typeface="Arial" panose="020B0604020202020204"/>
              </a:rPr>
              <a:t> </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4546A"/>
                </a:solidFill>
                <a:effectLst/>
                <a:uLnTx/>
                <a:uFillTx/>
                <a:latin typeface="Arial" panose="020B0604020202020204"/>
              </a:rPr>
              <a:t>B-BBEE Certificate/ Sworn Affidavit</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44546A"/>
                </a:solidFill>
                <a:effectLst/>
                <a:uLnTx/>
                <a:uFillTx/>
                <a:latin typeface="Arial" panose="020B0604020202020204"/>
              </a:rPr>
              <a:t>SBD 6.1 </a:t>
            </a: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44546A"/>
              </a:solidFill>
              <a:effectLst/>
              <a:uLnTx/>
              <a:uFillTx/>
              <a:latin typeface="Arial" panose="020B0604020202020204"/>
            </a:endParaRPr>
          </a:p>
        </p:txBody>
      </p:sp>
      <p:sp>
        <p:nvSpPr>
          <p:cNvPr id="9" name="44 CuadroTexto">
            <a:extLst>
              <a:ext uri="{FF2B5EF4-FFF2-40B4-BE49-F238E27FC236}">
                <a16:creationId xmlns:a16="http://schemas.microsoft.com/office/drawing/2014/main" id="{D123F7CC-F10C-AB6F-9BC6-F9382D1F2BA7}"/>
              </a:ext>
            </a:extLst>
          </p:cNvPr>
          <p:cNvSpPr txBox="1"/>
          <p:nvPr/>
        </p:nvSpPr>
        <p:spPr>
          <a:xfrm>
            <a:off x="1984370" y="3936194"/>
            <a:ext cx="4850537" cy="1049727"/>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sz="1400" b="1" i="0" u="sng"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Annual Financial Statements</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tab pos="273050" algn="l"/>
              </a:tabLst>
              <a:defRPr/>
            </a:pPr>
            <a:r>
              <a:rPr kumimoji="0" lang="en-US" sz="1400" b="0"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3 most recent years audited/ independently reviewed financial statements</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endParaRPr kumimoji="0" lang="en-US" sz="1200" b="0" i="0" u="none" strike="noStrike" kern="0" cap="none" spc="0" normalizeH="0" baseline="0" noProof="0" dirty="0">
              <a:ln>
                <a:noFill/>
              </a:ln>
              <a:solidFill>
                <a:srgbClr val="44546A"/>
              </a:solidFill>
              <a:effectLst/>
              <a:uLnTx/>
              <a:uFillTx/>
              <a:latin typeface="Arial Narrow" panose="020B0606020202030204" pitchFamily="34" charset="0"/>
            </a:endParaRPr>
          </a:p>
        </p:txBody>
      </p:sp>
      <p:sp>
        <p:nvSpPr>
          <p:cNvPr id="10" name="Rectangle 9">
            <a:extLst>
              <a:ext uri="{FF2B5EF4-FFF2-40B4-BE49-F238E27FC236}">
                <a16:creationId xmlns:a16="http://schemas.microsoft.com/office/drawing/2014/main" id="{A8033702-C67E-279C-7BC3-A8B97A9038BA}"/>
              </a:ext>
            </a:extLst>
          </p:cNvPr>
          <p:cNvSpPr/>
          <p:nvPr/>
        </p:nvSpPr>
        <p:spPr>
          <a:xfrm rot="10800000" flipV="1">
            <a:off x="140973" y="4985921"/>
            <a:ext cx="11853063" cy="872034"/>
          </a:xfrm>
          <a:prstGeom prst="rect">
            <a:avLst/>
          </a:prstGeom>
        </p:spPr>
        <p:txBody>
          <a:bodyPr wrap="square">
            <a:spAutoFit/>
          </a:bodyPr>
          <a:lstStyle/>
          <a:p>
            <a:pPr marL="95250">
              <a:lnSpc>
                <a:spcPct val="150000"/>
              </a:lnSpc>
              <a:defRPr/>
            </a:pPr>
            <a:r>
              <a:rPr lang="en-US" dirty="0">
                <a:solidFill>
                  <a:srgbClr val="FF0000"/>
                </a:solidFill>
                <a:latin typeface="Arial" panose="020B0604020202020204"/>
              </a:rPr>
              <a:t>NB ! Each file must be marked correctly and sealed separately for easy reference during the evaluation process. USB must be marked with Bidder Name  </a:t>
            </a:r>
          </a:p>
        </p:txBody>
      </p:sp>
      <p:sp>
        <p:nvSpPr>
          <p:cNvPr id="11" name="Rectangle 43">
            <a:extLst>
              <a:ext uri="{FF2B5EF4-FFF2-40B4-BE49-F238E27FC236}">
                <a16:creationId xmlns:a16="http://schemas.microsoft.com/office/drawing/2014/main" id="{868D5357-4917-0204-F306-F548AF0735A9}"/>
              </a:ext>
            </a:extLst>
          </p:cNvPr>
          <p:cNvSpPr>
            <a:spLocks noChangeArrowheads="1"/>
          </p:cNvSpPr>
          <p:nvPr/>
        </p:nvSpPr>
        <p:spPr bwMode="auto">
          <a:xfrm>
            <a:off x="7416918" y="1308059"/>
            <a:ext cx="774700" cy="47441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2" name="Rectangle 43">
            <a:extLst>
              <a:ext uri="{FF2B5EF4-FFF2-40B4-BE49-F238E27FC236}">
                <a16:creationId xmlns:a16="http://schemas.microsoft.com/office/drawing/2014/main" id="{DF02EF3D-066B-FA10-405E-17C4F0AEC7BF}"/>
              </a:ext>
            </a:extLst>
          </p:cNvPr>
          <p:cNvSpPr>
            <a:spLocks noChangeArrowheads="1"/>
          </p:cNvSpPr>
          <p:nvPr/>
        </p:nvSpPr>
        <p:spPr bwMode="auto">
          <a:xfrm>
            <a:off x="7357110" y="2818614"/>
            <a:ext cx="774700" cy="60109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3" name="Rectangle 43">
            <a:extLst>
              <a:ext uri="{FF2B5EF4-FFF2-40B4-BE49-F238E27FC236}">
                <a16:creationId xmlns:a16="http://schemas.microsoft.com/office/drawing/2014/main" id="{58638557-ECBC-7D1D-E67F-CD6A32404FE3}"/>
              </a:ext>
            </a:extLst>
          </p:cNvPr>
          <p:cNvSpPr>
            <a:spLocks noChangeArrowheads="1"/>
          </p:cNvSpPr>
          <p:nvPr/>
        </p:nvSpPr>
        <p:spPr bwMode="auto">
          <a:xfrm>
            <a:off x="7373725" y="4066442"/>
            <a:ext cx="774700" cy="712499"/>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4" name="Freeform 23">
            <a:extLst>
              <a:ext uri="{FF2B5EF4-FFF2-40B4-BE49-F238E27FC236}">
                <a16:creationId xmlns:a16="http://schemas.microsoft.com/office/drawing/2014/main" id="{84F0EEEB-9AF0-97AB-19ED-42C4612F4B98}"/>
              </a:ext>
            </a:extLst>
          </p:cNvPr>
          <p:cNvSpPr>
            <a:spLocks/>
          </p:cNvSpPr>
          <p:nvPr/>
        </p:nvSpPr>
        <p:spPr bwMode="auto">
          <a:xfrm>
            <a:off x="7546929" y="1415553"/>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ysClr val="window" lastClr="FFFFFF"/>
          </a:solidFill>
          <a:ln w="9525">
            <a:no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15" name="Freeform 23">
            <a:extLst>
              <a:ext uri="{FF2B5EF4-FFF2-40B4-BE49-F238E27FC236}">
                <a16:creationId xmlns:a16="http://schemas.microsoft.com/office/drawing/2014/main" id="{DAF05EA3-2487-2569-AFD2-CCB99BFBD968}"/>
              </a:ext>
            </a:extLst>
          </p:cNvPr>
          <p:cNvSpPr>
            <a:spLocks/>
          </p:cNvSpPr>
          <p:nvPr/>
        </p:nvSpPr>
        <p:spPr bwMode="auto">
          <a:xfrm>
            <a:off x="7546929" y="2926557"/>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ysClr val="window" lastClr="FFFFFF"/>
          </a:solidFill>
          <a:ln w="9525">
            <a:no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16" name="Freeform 23">
            <a:extLst>
              <a:ext uri="{FF2B5EF4-FFF2-40B4-BE49-F238E27FC236}">
                <a16:creationId xmlns:a16="http://schemas.microsoft.com/office/drawing/2014/main" id="{47A29B29-FC0B-B3A3-0E86-C436DDF3C241}"/>
              </a:ext>
            </a:extLst>
          </p:cNvPr>
          <p:cNvSpPr>
            <a:spLocks/>
          </p:cNvSpPr>
          <p:nvPr/>
        </p:nvSpPr>
        <p:spPr bwMode="auto">
          <a:xfrm>
            <a:off x="7563544" y="4237954"/>
            <a:ext cx="395061" cy="211993"/>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ysClr val="window" lastClr="FFFFFF"/>
          </a:solidFill>
          <a:ln w="9525">
            <a:no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Tree>
    <p:extLst>
      <p:ext uri="{BB962C8B-B14F-4D97-AF65-F5344CB8AC3E}">
        <p14:creationId xmlns:p14="http://schemas.microsoft.com/office/powerpoint/2010/main" val="1724240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22549" y="84841"/>
            <a:ext cx="11231252" cy="1605847"/>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341993" y="973931"/>
            <a:ext cx="8370887" cy="424815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
        <p:nvSpPr>
          <p:cNvPr id="3" name="Text Placeholder 3">
            <a:extLst>
              <a:ext uri="{FF2B5EF4-FFF2-40B4-BE49-F238E27FC236}">
                <a16:creationId xmlns:a16="http://schemas.microsoft.com/office/drawing/2014/main" id="{488B5CB6-38B0-5E68-4F77-AF66A61B9950}"/>
              </a:ext>
            </a:extLst>
          </p:cNvPr>
          <p:cNvSpPr txBox="1">
            <a:spLocks/>
          </p:cNvSpPr>
          <p:nvPr/>
        </p:nvSpPr>
        <p:spPr>
          <a:xfrm>
            <a:off x="494393" y="1126331"/>
            <a:ext cx="8370887" cy="424815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3. RFT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7.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8. RFT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FF0000"/>
                </a:solidFill>
                <a:effectLst/>
                <a:uLnTx/>
                <a:uFillTx/>
                <a:latin typeface="Arial" charset="0"/>
                <a:ea typeface="+mn-ea"/>
                <a:cs typeface="+mn-cs"/>
              </a:rPr>
              <a:t>9. Q&amp;A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483026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0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560556-8119-FDEF-0CA5-9B566969543A}"/>
              </a:ext>
            </a:extLst>
          </p:cNvPr>
          <p:cNvSpPr txBox="1"/>
          <p:nvPr/>
        </p:nvSpPr>
        <p:spPr>
          <a:xfrm>
            <a:off x="626395" y="139885"/>
            <a:ext cx="6978869" cy="461665"/>
          </a:xfrm>
          <a:prstGeom prst="rect">
            <a:avLst/>
          </a:prstGeom>
          <a:noFill/>
        </p:spPr>
        <p:txBody>
          <a:bodyPr wrap="square" rtlCol="0">
            <a:spAutoFit/>
          </a:bodyPr>
          <a:lstStyle/>
          <a:p>
            <a:r>
              <a:rPr lang="en-US" sz="2400" dirty="0">
                <a:solidFill>
                  <a:schemeClr val="accent1"/>
                </a:solidFill>
                <a:latin typeface="Arial" panose="020B0604020202020204" pitchFamily="34" charset="0"/>
                <a:ea typeface="Lato" panose="020F0502020204030203" pitchFamily="34" charset="0"/>
                <a:cs typeface="Arial" panose="020B0604020202020204" pitchFamily="34" charset="0"/>
              </a:rPr>
              <a:t>Purpose</a:t>
            </a:r>
            <a:r>
              <a:rPr lang="en-US" sz="2400" dirty="0">
                <a:solidFill>
                  <a:schemeClr val="accent1"/>
                </a:solidFill>
                <a:latin typeface="Lato" panose="020F0502020204030203" pitchFamily="34" charset="0"/>
                <a:ea typeface="Lato" panose="020F0502020204030203" pitchFamily="34" charset="0"/>
                <a:cs typeface="Lato" panose="020F0502020204030203" pitchFamily="34" charset="0"/>
              </a:rPr>
              <a:t> </a:t>
            </a:r>
            <a:endParaRPr lang="en-US" sz="4000"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
        <p:nvSpPr>
          <p:cNvPr id="2" name="Text Placeholder 3">
            <a:extLst>
              <a:ext uri="{FF2B5EF4-FFF2-40B4-BE49-F238E27FC236}">
                <a16:creationId xmlns:a16="http://schemas.microsoft.com/office/drawing/2014/main" id="{D5AA213E-0D18-8895-306A-8057DE205E70}"/>
              </a:ext>
            </a:extLst>
          </p:cNvPr>
          <p:cNvSpPr txBox="1">
            <a:spLocks noChangeArrowheads="1"/>
          </p:cNvSpPr>
          <p:nvPr/>
        </p:nvSpPr>
        <p:spPr>
          <a:xfrm>
            <a:off x="126350" y="759706"/>
            <a:ext cx="11760849" cy="4104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Tx/>
              <a:buNone/>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Compulsory Briefing Session</a:t>
            </a:r>
          </a:p>
          <a:p>
            <a:pPr>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Purpose</a:t>
            </a:r>
          </a:p>
          <a:p>
            <a:pPr lvl="1">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explain selected concepts, procedures and other aspects of the RFP</a:t>
            </a:r>
          </a:p>
          <a:p>
            <a:pPr lvl="1">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confirm formal registration of Bidders for notices and other communications</a:t>
            </a:r>
          </a:p>
          <a:p>
            <a:pPr>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It may contain</a:t>
            </a:r>
          </a:p>
          <a:p>
            <a:pPr lvl="1">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additional information</a:t>
            </a:r>
          </a:p>
          <a:p>
            <a:pPr lvl="1">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additional rules that must be adhered to</a:t>
            </a:r>
          </a:p>
          <a:p>
            <a:pPr>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It does not</a:t>
            </a:r>
          </a:p>
          <a:p>
            <a:pPr lvl="1">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cover every item in the RFP</a:t>
            </a:r>
          </a:p>
          <a:p>
            <a:pPr lvl="1">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replace any of the issued RFP material</a:t>
            </a:r>
          </a:p>
          <a:p>
            <a:pPr lvl="1">
              <a:lnSpc>
                <a:spcPct val="10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change any of the RFP rules unless explicitly communicated in writing</a:t>
            </a:r>
          </a:p>
          <a:p>
            <a:pPr lvl="1">
              <a:lnSpc>
                <a:spcPct val="100000"/>
              </a:lnSpc>
              <a:buFontTx/>
              <a:buNone/>
            </a:pPr>
            <a:endPar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The briefing session slides will be posted on the SARS website </a:t>
            </a:r>
          </a:p>
          <a:p>
            <a:pPr marL="0" indent="0">
              <a:lnSpc>
                <a:spcPct val="80000"/>
              </a:lnSpc>
              <a:buFont typeface="Arial" panose="020B0604020202020204" pitchFamily="34" charset="0"/>
              <a:buNone/>
            </a:pPr>
            <a:endPar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The RFP pack remains the primary source of information for the Bidder to respond.</a:t>
            </a:r>
          </a:p>
        </p:txBody>
      </p:sp>
    </p:spTree>
    <p:extLst>
      <p:ext uri="{BB962C8B-B14F-4D97-AF65-F5344CB8AC3E}">
        <p14:creationId xmlns:p14="http://schemas.microsoft.com/office/powerpoint/2010/main" val="159631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9B88F6-AC09-B52F-BE24-099A2D37DC75}"/>
              </a:ext>
            </a:extLst>
          </p:cNvPr>
          <p:cNvSpPr txBox="1">
            <a:spLocks noChangeArrowheads="1"/>
          </p:cNvSpPr>
          <p:nvPr/>
        </p:nvSpPr>
        <p:spPr>
          <a:xfrm>
            <a:off x="186559" y="174078"/>
            <a:ext cx="6978869" cy="573528"/>
          </a:xfrm>
          <a:prstGeom prst="rect">
            <a:avLst/>
          </a:prstGeom>
        </p:spPr>
        <p:txBody>
          <a:bodyPr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altLang="en-US" sz="7400" dirty="0">
                <a:solidFill>
                  <a:schemeClr val="accent1"/>
                </a:solidFill>
                <a:latin typeface="Lato" panose="020F0502020204030203" pitchFamily="34" charset="0"/>
                <a:ea typeface="Lato" panose="020F0502020204030203" pitchFamily="34" charset="0"/>
                <a:cs typeface="Lato" panose="020F0502020204030203" pitchFamily="34" charset="0"/>
              </a:rPr>
              <a:t>Procedures during Briefing Session </a:t>
            </a:r>
            <a:r>
              <a:rPr lang="en-ZA" altLang="en-US" b="1" dirty="0">
                <a:solidFill>
                  <a:schemeClr val="bg1"/>
                </a:solidFill>
                <a:latin typeface="Arial" panose="020B0604020202020204" pitchFamily="34" charset="0"/>
                <a:cs typeface="Arial" panose="020B0604020202020204" pitchFamily="34" charset="0"/>
              </a:rPr>
              <a:t>during Briefing Session</a:t>
            </a:r>
            <a:endParaRPr lang="en-US" altLang="en-US" b="1" dirty="0">
              <a:solidFill>
                <a:schemeClr val="bg1"/>
              </a:solidFill>
              <a:latin typeface="Arial" panose="020B0604020202020204" pitchFamily="34" charset="0"/>
              <a:cs typeface="Arial" panose="020B0604020202020204" pitchFamily="34" charset="0"/>
            </a:endParaRPr>
          </a:p>
        </p:txBody>
      </p:sp>
      <p:sp>
        <p:nvSpPr>
          <p:cNvPr id="3" name="Rectangle 7">
            <a:extLst>
              <a:ext uri="{FF2B5EF4-FFF2-40B4-BE49-F238E27FC236}">
                <a16:creationId xmlns:a16="http://schemas.microsoft.com/office/drawing/2014/main" id="{546A5C9E-B13C-957C-36F6-AD622DECAACD}"/>
              </a:ext>
            </a:extLst>
          </p:cNvPr>
          <p:cNvSpPr txBox="1">
            <a:spLocks noChangeArrowheads="1"/>
          </p:cNvSpPr>
          <p:nvPr/>
        </p:nvSpPr>
        <p:spPr>
          <a:xfrm>
            <a:off x="254524" y="895546"/>
            <a:ext cx="11698663" cy="38819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Questions during the session.</a:t>
            </a:r>
          </a:p>
          <a:p>
            <a:pPr lvl="1" algn="just">
              <a:lnSpc>
                <a:spcPct val="15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SARS will take written questions submitted during the session</a:t>
            </a:r>
          </a:p>
          <a:p>
            <a:pPr lvl="1" algn="just">
              <a:lnSpc>
                <a:spcPct val="15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SARS will review and focus on most pertinent themes arising from the questions and provide answers where possible</a:t>
            </a:r>
          </a:p>
          <a:p>
            <a:pPr lvl="1" algn="just">
              <a:lnSpc>
                <a:spcPct val="15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All questions and answers will be published as part of the wider Q &amp; A process</a:t>
            </a:r>
          </a:p>
          <a:p>
            <a:pPr lvl="1" algn="just">
              <a:lnSpc>
                <a:spcPct val="15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The published answers will take precedence over any verbal response given in the briefing session</a:t>
            </a:r>
          </a:p>
          <a:p>
            <a:pPr algn="just">
              <a:lnSpc>
                <a:spcPct val="15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The session is being recorded</a:t>
            </a:r>
          </a:p>
        </p:txBody>
      </p:sp>
    </p:spTree>
    <p:extLst>
      <p:ext uri="{BB962C8B-B14F-4D97-AF65-F5344CB8AC3E}">
        <p14:creationId xmlns:p14="http://schemas.microsoft.com/office/powerpoint/2010/main" val="339864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9B88F6-AC09-B52F-BE24-099A2D37DC75}"/>
              </a:ext>
            </a:extLst>
          </p:cNvPr>
          <p:cNvSpPr txBox="1">
            <a:spLocks noChangeArrowheads="1"/>
          </p:cNvSpPr>
          <p:nvPr/>
        </p:nvSpPr>
        <p:spPr>
          <a:xfrm>
            <a:off x="186559" y="174078"/>
            <a:ext cx="6978869" cy="573528"/>
          </a:xfrm>
          <a:prstGeom prst="rect">
            <a:avLst/>
          </a:prstGeom>
        </p:spPr>
        <p:txBody>
          <a:bodyPr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altLang="en-US" b="1" dirty="0">
                <a:solidFill>
                  <a:schemeClr val="bg1"/>
                </a:solidFill>
                <a:latin typeface="Arial" panose="020B0604020202020204" pitchFamily="34" charset="0"/>
                <a:cs typeface="Arial" panose="020B0604020202020204" pitchFamily="34" charset="0"/>
              </a:rPr>
              <a:t> </a:t>
            </a:r>
            <a:r>
              <a:rPr lang="en-ZA" altLang="en-US" sz="5100" dirty="0">
                <a:solidFill>
                  <a:schemeClr val="accent1"/>
                </a:solidFill>
                <a:latin typeface="Lato" panose="020F0502020204030203" pitchFamily="34" charset="0"/>
                <a:ea typeface="Lato" panose="020F0502020204030203" pitchFamily="34" charset="0"/>
                <a:cs typeface="Lato" panose="020F0502020204030203" pitchFamily="34" charset="0"/>
              </a:rPr>
              <a:t>Requirements</a:t>
            </a:r>
            <a:r>
              <a:rPr lang="en-ZA" altLang="en-US" sz="5800" dirty="0">
                <a:solidFill>
                  <a:schemeClr val="accent1"/>
                </a:solidFill>
                <a:latin typeface="Lato" panose="020F0502020204030203" pitchFamily="34" charset="0"/>
                <a:ea typeface="Lato" panose="020F0502020204030203" pitchFamily="34" charset="0"/>
                <a:cs typeface="Lato" panose="020F0502020204030203" pitchFamily="34" charset="0"/>
              </a:rPr>
              <a:t> during Briefing </a:t>
            </a:r>
            <a:r>
              <a:rPr lang="en-ZA" altLang="en-US" b="1" dirty="0">
                <a:solidFill>
                  <a:schemeClr val="bg1"/>
                </a:solidFill>
                <a:latin typeface="Arial" panose="020B0604020202020204" pitchFamily="34" charset="0"/>
                <a:cs typeface="Arial" panose="020B0604020202020204" pitchFamily="34" charset="0"/>
              </a:rPr>
              <a:t>Session</a:t>
            </a:r>
            <a:endParaRPr lang="en-US" altLang="en-US"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D295F57-6DB3-540C-63B2-8B683429B522}"/>
              </a:ext>
            </a:extLst>
          </p:cNvPr>
          <p:cNvSpPr txBox="1">
            <a:spLocks noChangeArrowheads="1"/>
          </p:cNvSpPr>
          <p:nvPr/>
        </p:nvSpPr>
        <p:spPr bwMode="auto">
          <a:xfrm>
            <a:off x="336314" y="1113852"/>
            <a:ext cx="11494325" cy="372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defRPr sz="3200" b="1">
                <a:solidFill>
                  <a:schemeClr val="tx1"/>
                </a:solidFill>
                <a:latin typeface="Arial" charset="0"/>
              </a:defRPr>
            </a:lvl1pPr>
            <a:lvl2pPr marL="800100" indent="-342900" algn="l" eaLnBrk="0" hangingPunct="0">
              <a:buChar char="–"/>
              <a:defRPr sz="26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5B9BD5">
                    <a:lumMod val="50000"/>
                  </a:srgbClr>
                </a:solidFill>
                <a:effectLst/>
                <a:uLnTx/>
                <a:uFillTx/>
                <a:latin typeface="Arial" charset="0"/>
              </a:rPr>
              <a:t>Strict communication channels</a:t>
            </a:r>
          </a:p>
          <a:p>
            <a:pPr marL="600075" marR="0" lvl="1"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5B9BD5">
                    <a:lumMod val="50000"/>
                  </a:srgbClr>
                </a:solidFill>
                <a:effectLst/>
                <a:uLnTx/>
                <a:uFillTx/>
                <a:latin typeface="Arial" charset="0"/>
              </a:rPr>
              <a:t>Bidders will be disqualified for non-compliance</a:t>
            </a:r>
          </a:p>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5B9BD5">
                    <a:lumMod val="50000"/>
                  </a:srgbClr>
                </a:solidFill>
                <a:effectLst/>
                <a:uLnTx/>
                <a:uFillTx/>
                <a:latin typeface="Arial" charset="0"/>
              </a:rPr>
              <a:t>No solicitation of information will be allowed other than by prescribed channels</a:t>
            </a:r>
          </a:p>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5B9BD5">
                    <a:lumMod val="50000"/>
                  </a:srgbClr>
                </a:solidFill>
                <a:effectLst/>
                <a:uLnTx/>
                <a:uFillTx/>
                <a:latin typeface="Arial" charset="0"/>
              </a:rPr>
              <a:t>Deadlines to be strictly met</a:t>
            </a:r>
          </a:p>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5B9BD5">
                    <a:lumMod val="50000"/>
                  </a:srgbClr>
                </a:solidFill>
                <a:effectLst/>
                <a:uLnTx/>
                <a:uFillTx/>
                <a:latin typeface="Arial" charset="0"/>
              </a:rPr>
              <a:t>Adhere to prescribed submission format to ensure queries are properly dealt with</a:t>
            </a:r>
          </a:p>
        </p:txBody>
      </p:sp>
    </p:spTree>
    <p:extLst>
      <p:ext uri="{BB962C8B-B14F-4D97-AF65-F5344CB8AC3E}">
        <p14:creationId xmlns:p14="http://schemas.microsoft.com/office/powerpoint/2010/main" val="300960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9B88F6-AC09-B52F-BE24-099A2D37DC75}"/>
              </a:ext>
            </a:extLst>
          </p:cNvPr>
          <p:cNvSpPr txBox="1">
            <a:spLocks noChangeArrowheads="1"/>
          </p:cNvSpPr>
          <p:nvPr/>
        </p:nvSpPr>
        <p:spPr>
          <a:xfrm>
            <a:off x="186559" y="174078"/>
            <a:ext cx="6978869" cy="573528"/>
          </a:xfrm>
          <a:prstGeom prst="rect">
            <a:avLst/>
          </a:prstGeom>
        </p:spPr>
        <p:txBody>
          <a:bodyPr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altLang="en-US" b="1" dirty="0">
                <a:solidFill>
                  <a:schemeClr val="bg1"/>
                </a:solidFill>
                <a:latin typeface="Arial" panose="020B0604020202020204" pitchFamily="34" charset="0"/>
                <a:cs typeface="Arial" panose="020B0604020202020204" pitchFamily="34" charset="0"/>
              </a:rPr>
              <a:t>during Briefing Session</a:t>
            </a:r>
            <a:endParaRPr lang="en-US" altLang="en-US"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FD5614E-E6D1-836D-D0B7-1BB5A02C333E}"/>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700" dirty="0">
                <a:solidFill>
                  <a:schemeClr val="accent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rgbClr val="004C85"/>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rgbClr val="004C85"/>
              </a:solidFill>
              <a:effectLst/>
              <a:uLnTx/>
              <a:uFillTx/>
              <a:latin typeface="Arial" panose="020B0604020202020204"/>
              <a:ea typeface="+mj-ea"/>
              <a:cs typeface="+mj-cs"/>
            </a:endParaRPr>
          </a:p>
        </p:txBody>
      </p:sp>
      <p:sp>
        <p:nvSpPr>
          <p:cNvPr id="7" name="Text Placeholder 3">
            <a:extLst>
              <a:ext uri="{FF2B5EF4-FFF2-40B4-BE49-F238E27FC236}">
                <a16:creationId xmlns:a16="http://schemas.microsoft.com/office/drawing/2014/main" id="{E3950935-A559-F413-E8B9-1D6211B97306}"/>
              </a:ext>
            </a:extLst>
          </p:cNvPr>
          <p:cNvSpPr txBox="1">
            <a:spLocks/>
          </p:cNvSpPr>
          <p:nvPr/>
        </p:nvSpPr>
        <p:spPr>
          <a:xfrm>
            <a:off x="273377" y="747607"/>
            <a:ext cx="8439503" cy="4474476"/>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2. </a:t>
            </a:r>
            <a:r>
              <a:rPr lang="en-ZA" b="1" dirty="0">
                <a:solidFill>
                  <a:srgbClr val="44546A"/>
                </a:solidFill>
              </a:rPr>
              <a:t>Governance</a:t>
            </a:r>
            <a:r>
              <a:rPr kumimoji="0" lang="en-ZA" sz="1800" b="1" i="0" u="none" strike="noStrike" kern="1200" cap="none" spc="0" normalizeH="0" baseline="0" noProof="0" dirty="0">
                <a:ln>
                  <a:noFill/>
                </a:ln>
                <a:solidFill>
                  <a:srgbClr val="44546A"/>
                </a:solidFill>
                <a:effectLst/>
                <a:uLnTx/>
                <a:uFillTx/>
                <a:latin typeface="Arial" charset="0"/>
                <a:ea typeface="+mn-ea"/>
                <a:cs typeface="+mn-cs"/>
              </a:rPr>
              <a:t>,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FF0000"/>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1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32518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9B88F6-AC09-B52F-BE24-099A2D37DC75}"/>
              </a:ext>
            </a:extLst>
          </p:cNvPr>
          <p:cNvSpPr txBox="1">
            <a:spLocks noChangeArrowheads="1"/>
          </p:cNvSpPr>
          <p:nvPr/>
        </p:nvSpPr>
        <p:spPr>
          <a:xfrm>
            <a:off x="186559" y="174078"/>
            <a:ext cx="6978869" cy="573528"/>
          </a:xfrm>
          <a:prstGeom prst="rect">
            <a:avLst/>
          </a:prstGeom>
        </p:spPr>
        <p:txBody>
          <a:bodyPr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0" lang="en-ZA" sz="41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RFP TIMELINES </a:t>
            </a:r>
            <a:r>
              <a:rPr lang="en-ZA" altLang="en-US" b="1" dirty="0">
                <a:solidFill>
                  <a:schemeClr val="bg1"/>
                </a:solidFill>
                <a:latin typeface="Arial" panose="020B0604020202020204" pitchFamily="34" charset="0"/>
                <a:cs typeface="Arial" panose="020B0604020202020204" pitchFamily="34" charset="0"/>
              </a:rPr>
              <a:t>during Briefing Session</a:t>
            </a:r>
            <a:endParaRPr lang="en-US" altLang="en-US" b="1" dirty="0">
              <a:solidFill>
                <a:schemeClr val="bg1"/>
              </a:solidFill>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05A1D2E4-9F7D-2372-AC2B-E0B106B3CAFB}"/>
              </a:ext>
            </a:extLst>
          </p:cNvPr>
          <p:cNvGraphicFramePr>
            <a:graphicFrameLocks noGrp="1"/>
          </p:cNvGraphicFramePr>
          <p:nvPr>
            <p:extLst>
              <p:ext uri="{D42A27DB-BD31-4B8C-83A1-F6EECF244321}">
                <p14:modId xmlns:p14="http://schemas.microsoft.com/office/powerpoint/2010/main" val="1818198365"/>
              </p:ext>
            </p:extLst>
          </p:nvPr>
        </p:nvGraphicFramePr>
        <p:xfrm>
          <a:off x="140676" y="858128"/>
          <a:ext cx="11865793" cy="4539736"/>
        </p:xfrm>
        <a:graphic>
          <a:graphicData uri="http://schemas.openxmlformats.org/drawingml/2006/table">
            <a:tbl>
              <a:tblPr firstRow="1" bandRow="1"/>
              <a:tblGrid>
                <a:gridCol w="5484872">
                  <a:extLst>
                    <a:ext uri="{9D8B030D-6E8A-4147-A177-3AD203B41FA5}">
                      <a16:colId xmlns:a16="http://schemas.microsoft.com/office/drawing/2014/main" val="1945109945"/>
                    </a:ext>
                  </a:extLst>
                </a:gridCol>
                <a:gridCol w="6380921">
                  <a:extLst>
                    <a:ext uri="{9D8B030D-6E8A-4147-A177-3AD203B41FA5}">
                      <a16:colId xmlns:a16="http://schemas.microsoft.com/office/drawing/2014/main" val="3449785096"/>
                    </a:ext>
                  </a:extLst>
                </a:gridCol>
              </a:tblGrid>
              <a:tr h="72345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dirty="0"/>
                        <a:t>ACTIVITY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dirty="0"/>
                        <a:t>DATE DUE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54260067"/>
                  </a:ext>
                </a:extLst>
              </a:tr>
              <a:tr h="62635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Issuing of the RFP documents SARS .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kern="1200" dirty="0">
                        <a:solidFill>
                          <a:schemeClr val="tx2"/>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600" kern="1200" dirty="0">
                          <a:solidFill>
                            <a:schemeClr val="tx2"/>
                          </a:solidFill>
                          <a:latin typeface="+mn-lt"/>
                          <a:ea typeface="+mn-ea"/>
                          <a:cs typeface="+mn-cs"/>
                        </a:rPr>
                        <a:t>23 May 2025</a:t>
                      </a:r>
                      <a:endParaRPr lang="en-ZA" sz="1600" kern="1200" dirty="0">
                        <a:solidFill>
                          <a:schemeClr val="tx2"/>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719324787"/>
                  </a:ext>
                </a:extLst>
              </a:tr>
              <a:tr h="74389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32962" rtl="0" eaLnBrk="1" latinLnBrk="0" hangingPunct="1"/>
                      <a:r>
                        <a:rPr lang="en-ZA" sz="1800" b="1" kern="1200" baseline="0" dirty="0">
                          <a:solidFill>
                            <a:srgbClr val="FF0000"/>
                          </a:solidFill>
                          <a:latin typeface="+mn-lt"/>
                          <a:ea typeface="+mn-ea"/>
                          <a:cs typeface="+mn-cs"/>
                        </a:rPr>
                        <a:t>Non -Compulsory Virtual Briefing Session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r>
                        <a:rPr lang="en-GB" sz="1600" kern="1200" dirty="0">
                          <a:solidFill>
                            <a:schemeClr val="tx2"/>
                          </a:solidFill>
                          <a:latin typeface="+mn-lt"/>
                          <a:ea typeface="+mn-ea"/>
                          <a:cs typeface="+mn-cs"/>
                        </a:rPr>
                        <a:t>30 May 2025 AT 11:00 Am</a:t>
                      </a:r>
                      <a:endParaRPr lang="en-ZA" sz="1600"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384964731"/>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Last date for questions relating to RFP</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mn-lt"/>
                          <a:ea typeface="+mn-ea"/>
                          <a:cs typeface="+mn-cs"/>
                        </a:rPr>
                        <a:t>13 June 2025</a:t>
                      </a:r>
                      <a:endParaRPr lang="en-ZA" sz="1600" kern="1200" noProof="0" dirty="0">
                        <a:solidFill>
                          <a:schemeClr val="tx2"/>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07839868"/>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Bid Closing Date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baseline="0" noProof="0" dirty="0">
                          <a:solidFill>
                            <a:schemeClr val="tx2"/>
                          </a:solidFill>
                          <a:latin typeface="Arial" panose="020B0604020202020204"/>
                          <a:ea typeface="+mn-ea"/>
                          <a:cs typeface="+mn-cs"/>
                        </a:rPr>
                        <a:t>24 June 2025 </a:t>
                      </a:r>
                      <a:r>
                        <a:rPr lang="en-GB" sz="1600" kern="1200" dirty="0">
                          <a:solidFill>
                            <a:schemeClr val="tx2"/>
                          </a:solidFill>
                          <a:latin typeface="+mn-lt"/>
                          <a:ea typeface="+mn-ea"/>
                          <a:cs typeface="+mn-cs"/>
                        </a:rPr>
                        <a:t>AT 11:00</a:t>
                      </a:r>
                      <a:endParaRPr lang="en-ZA" sz="1600" kern="1200" noProof="0" dirty="0">
                        <a:solidFill>
                          <a:schemeClr val="tx2"/>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268033793"/>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Notice to bidders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August 2025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4058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360061" y="0"/>
            <a:ext cx="10515600" cy="1325563"/>
          </a:xfrm>
        </p:spPr>
        <p:txBody>
          <a:bodyPr/>
          <a:lstStyle/>
          <a:p>
            <a:r>
              <a:rPr kumimoji="0" lang="en-ZA" sz="1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sz="1900" dirty="0"/>
          </a:p>
        </p:txBody>
      </p:sp>
      <p:sp>
        <p:nvSpPr>
          <p:cNvPr id="4" name="Text Placeholder 3">
            <a:extLst>
              <a:ext uri="{FF2B5EF4-FFF2-40B4-BE49-F238E27FC236}">
                <a16:creationId xmlns:a16="http://schemas.microsoft.com/office/drawing/2014/main" id="{E3DCBB8C-8DDE-B757-2CCC-ADE114D81476}"/>
              </a:ext>
            </a:extLst>
          </p:cNvPr>
          <p:cNvSpPr txBox="1">
            <a:spLocks/>
          </p:cNvSpPr>
          <p:nvPr/>
        </p:nvSpPr>
        <p:spPr>
          <a:xfrm>
            <a:off x="341993" y="973931"/>
            <a:ext cx="8370887" cy="4248151"/>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FF0000"/>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8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1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395656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461913" y="365125"/>
            <a:ext cx="10891887" cy="1325563"/>
          </a:xfrm>
        </p:spPr>
        <p:txBody>
          <a:bodyPr/>
          <a:lstStyle/>
          <a:p>
            <a:r>
              <a:rPr lang="en-ZA" sz="2500" b="1" dirty="0">
                <a:solidFill>
                  <a:schemeClr val="accent1"/>
                </a:solidFill>
                <a:latin typeface="Lato" panose="020F0502020204030203" pitchFamily="34" charset="0"/>
                <a:ea typeface="Lato" panose="020F0502020204030203" pitchFamily="34" charset="0"/>
                <a:cs typeface="Lato" panose="020F0502020204030203" pitchFamily="34" charset="0"/>
              </a:rPr>
              <a:t>BACKGROUND &amp; SCOPE OF WORK</a:t>
            </a:r>
          </a:p>
        </p:txBody>
      </p:sp>
      <p:sp>
        <p:nvSpPr>
          <p:cNvPr id="3" name="Content Placeholder 2">
            <a:extLst>
              <a:ext uri="{FF2B5EF4-FFF2-40B4-BE49-F238E27FC236}">
                <a16:creationId xmlns:a16="http://schemas.microsoft.com/office/drawing/2014/main" id="{A9EA07B7-C0D5-6020-CFFB-7B6C2C584CC7}"/>
              </a:ext>
            </a:extLst>
          </p:cNvPr>
          <p:cNvSpPr>
            <a:spLocks noGrp="1"/>
          </p:cNvSpPr>
          <p:nvPr>
            <p:ph idx="1"/>
          </p:nvPr>
        </p:nvSpPr>
        <p:spPr>
          <a:xfrm>
            <a:off x="278297" y="970961"/>
            <a:ext cx="11618842" cy="5206002"/>
          </a:xfrm>
        </p:spPr>
        <p:txBody>
          <a:bodyPr/>
          <a:lstStyle/>
          <a:p>
            <a:pPr marL="0" indent="0" algn="just">
              <a:lnSpc>
                <a:spcPct val="150000"/>
              </a:lnSpc>
              <a:buNone/>
            </a:pPr>
            <a:r>
              <a:rPr lang="en-US" sz="2000" dirty="0">
                <a:solidFill>
                  <a:schemeClr val="accent1"/>
                </a:solidFill>
                <a:latin typeface="Arial" panose="020B0604020202020204" pitchFamily="34" charset="0"/>
                <a:ea typeface="Lato" panose="020F0502020204030203" pitchFamily="34" charset="0"/>
                <a:cs typeface="Arial" panose="020B0604020202020204" pitchFamily="34" charset="0"/>
              </a:rPr>
              <a:t>Refer to section 2 and 3 of the overview of SARS’ requirements document for scope of work and requirements for the appointment of a competent consultant firm in the field of technical security. </a:t>
            </a:r>
          </a:p>
          <a:p>
            <a:pPr marL="0" indent="0">
              <a:buNone/>
            </a:pPr>
            <a:endParaRPr lang="en-ZA" dirty="0"/>
          </a:p>
        </p:txBody>
      </p:sp>
    </p:spTree>
    <p:extLst>
      <p:ext uri="{BB962C8B-B14F-4D97-AF65-F5344CB8AC3E}">
        <p14:creationId xmlns:p14="http://schemas.microsoft.com/office/powerpoint/2010/main" val="3591689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28496E59F22D48B6B189086B28A035" ma:contentTypeVersion="4" ma:contentTypeDescription="Create a new document." ma:contentTypeScope="" ma:versionID="d3a7c9db9b4023869cefeefb87d377d3">
  <xsd:schema xmlns:xsd="http://www.w3.org/2001/XMLSchema" xmlns:xs="http://www.w3.org/2001/XMLSchema" xmlns:p="http://schemas.microsoft.com/office/2006/metadata/properties" xmlns:ns2="bca26e88-ed85-4ffc-8899-a627d8653918" targetNamespace="http://schemas.microsoft.com/office/2006/metadata/properties" ma:root="true" ma:fieldsID="fa50d85d324b4fd10b552914955f97f8" ns2:_="">
    <xsd:import namespace="bca26e88-ed85-4ffc-8899-a627d86539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26e88-ed85-4ffc-8899-a627d8653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14197-CFB9-4F14-9BF8-8529DCC71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a26e88-ed85-4ffc-8899-a627d86539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E82BA9-CFEE-4B89-ABC0-10558B5D991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ED8F876-E29D-4CA2-88E2-E8C2296651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10703</TotalTime>
  <Words>2249</Words>
  <Application>Microsoft Office PowerPoint</Application>
  <PresentationFormat>Widescreen</PresentationFormat>
  <Paragraphs>312</Paragraphs>
  <Slides>29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Aptos</vt:lpstr>
      <vt:lpstr>Arial</vt:lpstr>
      <vt:lpstr>Arial Narrow</vt:lpstr>
      <vt:lpstr>Calibri</vt:lpstr>
      <vt:lpstr>Lato</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of Content</vt:lpstr>
      <vt:lpstr>BACKGROUND &amp; SCOPE OF WORK</vt:lpstr>
      <vt:lpstr>Table of Content</vt:lpstr>
      <vt:lpstr>BID EVALUATION PROCESS Refer to section 9 of the RFP doc</vt:lpstr>
      <vt:lpstr>BID EVALUATION PROCESS Refer to section 4 and  of the RFP doc</vt:lpstr>
      <vt:lpstr>Table of Content</vt:lpstr>
      <vt:lpstr>Bid Evaluation Process  Gate 3 – Price</vt:lpstr>
      <vt:lpstr>B-BBEE evaluation (Gate 3, Stage 2) Refer to section 9.5.1 of the RFP doc </vt:lpstr>
      <vt:lpstr>SPECIFIC GOALS</vt:lpstr>
      <vt:lpstr>REQUIREMENTS FOR SPECIFIC GOALS</vt:lpstr>
      <vt:lpstr>JOINT VENTURES AND CONSORTIUMS</vt:lpstr>
      <vt:lpstr>Table of Content</vt:lpstr>
      <vt:lpstr>Financial Analysis Evaluation   </vt:lpstr>
      <vt:lpstr>Financial Analysis Evaluation   </vt:lpstr>
      <vt:lpstr>Table of Content  </vt:lpstr>
      <vt:lpstr>SERVICE AGREEMENTS  </vt:lpstr>
      <vt:lpstr>Table of Content</vt:lpstr>
      <vt:lpstr> </vt:lpstr>
      <vt:lpstr>FILE 1: ORIGINAL / DUPLICATE  </vt:lpstr>
      <vt:lpstr>FILE 2: ORIGINAL / DUPLICATE  </vt:lpstr>
      <vt:lpstr>Table of Content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Funeka Simelane</dc:creator>
  <cp:lastModifiedBy>Bethuel Sivhada</cp:lastModifiedBy>
  <cp:revision>21</cp:revision>
  <dcterms:created xsi:type="dcterms:W3CDTF">2024-06-13T12:41:53Z</dcterms:created>
  <dcterms:modified xsi:type="dcterms:W3CDTF">2025-06-10T13:36:34Z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0x010100A328496E59F22D48B6B189086B28A035</vt:lpwstr>
  </property>
</Properties>
</file>