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sldIdLst>
    <p:sldId id="256" r:id="rId6"/>
    <p:sldId id="257" r:id="rId7"/>
    <p:sldId id="259" r:id="rId8"/>
    <p:sldId id="262" r:id="rId9"/>
    <p:sldId id="263" r:id="rId10"/>
    <p:sldId id="265" r:id="rId11"/>
    <p:sldId id="266" r:id="rId12"/>
    <p:sldId id="261" r:id="rId13"/>
    <p:sldId id="267" r:id="rId14"/>
    <p:sldId id="268" r:id="rId15"/>
    <p:sldId id="269" r:id="rId16"/>
    <p:sldId id="270" r:id="rId17"/>
    <p:sldId id="271" r:id="rId18"/>
    <p:sldId id="273" r:id="rId19"/>
    <p:sldId id="272" r:id="rId20"/>
    <p:sldId id="276" r:id="rId21"/>
    <p:sldId id="274" r:id="rId22"/>
    <p:sldId id="279" r:id="rId23"/>
    <p:sldId id="282" r:id="rId24"/>
    <p:sldId id="283" r:id="rId25"/>
    <p:sldId id="290" r:id="rId26"/>
    <p:sldId id="289" r:id="rId27"/>
    <p:sldId id="291" r:id="rId28"/>
    <p:sldId id="284" r:id="rId29"/>
    <p:sldId id="285" r:id="rId30"/>
    <p:sldId id="286" r:id="rId31"/>
    <p:sldId id="287" r:id="rId32"/>
    <p:sldId id="288" r:id="rId33"/>
    <p:sldId id="25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3321" autoAdjust="0"/>
  </p:normalViewPr>
  <p:slideViewPr>
    <p:cSldViewPr snapToGrid="0">
      <p:cViewPr varScale="1">
        <p:scale>
          <a:sx n="69" d="100"/>
          <a:sy n="69" d="100"/>
        </p:scale>
        <p:origin x="1205"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6/10/2025</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6/10/2025</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hyperlink" Target="mailto:tenderoffice@sars.gov.za"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122548" y="420414"/>
            <a:ext cx="10067827" cy="3763338"/>
          </a:xfrm>
          <a:prstGeom prst="rect">
            <a:avLst/>
          </a:prstGeom>
          <a:noFill/>
        </p:spPr>
        <p:txBody>
          <a:bodyPr wrap="square" rtlCol="0">
            <a:spAutoFit/>
          </a:bodyPr>
          <a:lstStyle/>
          <a:p>
            <a:pPr algn="l"/>
            <a:endParaRPr lang="en-ZA" sz="1800" b="0" i="0" u="none" strike="noStrike" baseline="0" dirty="0">
              <a:solidFill>
                <a:srgbClr val="000000"/>
              </a:solidFill>
              <a:latin typeface="Arial" panose="020B0604020202020204" pitchFamily="34" charset="0"/>
            </a:endParaRPr>
          </a:p>
          <a:p>
            <a:pPr>
              <a:lnSpc>
                <a:spcPct val="150000"/>
              </a:lnSpc>
            </a:pPr>
            <a:r>
              <a:rPr lang="en-US" sz="1800" b="0" i="0" u="none" strike="noStrike" baseline="0" dirty="0">
                <a:solidFill>
                  <a:srgbClr val="000000"/>
                </a:solidFill>
                <a:latin typeface="Arial" panose="020B0604020202020204" pitchFamily="34" charset="0"/>
              </a:rPr>
              <a:t> </a:t>
            </a:r>
            <a:r>
              <a:rPr lang="en-US" sz="1800" b="1" i="0" u="none" strike="noStrike" baseline="0" dirty="0">
                <a:solidFill>
                  <a:srgbClr val="000000"/>
                </a:solidFill>
                <a:latin typeface="Arial" panose="020B0604020202020204" pitchFamily="34" charset="0"/>
              </a:rPr>
              <a:t>APPOINTMENT OF ACCREDITED SERVICE PROVIDER TO FACILITATE ADULT BASIC EDUCATION AND TRAINING FOR SARS FOR A PERIOD OF 30 MONTHS </a:t>
            </a:r>
            <a:r>
              <a:rPr lang="en-US" sz="1800" b="0" i="0" u="none" strike="noStrike" baseline="0" dirty="0">
                <a:solidFill>
                  <a:srgbClr val="000000"/>
                </a:solidFill>
                <a:latin typeface="Arial" panose="020B0604020202020204" pitchFamily="34" charset="0"/>
              </a:rPr>
              <a:t>	</a:t>
            </a:r>
          </a:p>
          <a:p>
            <a:pPr algn="just">
              <a:lnSpc>
                <a:spcPct val="150000"/>
              </a:lnSpc>
            </a:pPr>
            <a:endParaRPr lang="en-ZA" b="1" cap="all" dirty="0">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pPr>
            <a:r>
              <a:rPr lang="en-ZA" sz="1800" b="1" cap="all" dirty="0">
                <a:effectLst/>
                <a:latin typeface="Arial" panose="020B0604020202020204" pitchFamily="34" charset="0"/>
                <a:ea typeface="Times New Roman" panose="02020603050405020304" pitchFamily="18" charset="0"/>
                <a:cs typeface="Arial" panose="020B0604020202020204" pitchFamily="34" charset="0"/>
              </a:rPr>
              <a:t>NON - COMPULSORY Virtual Briefing Session:30 MAY 2025 at 11:00am</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RFP no.:</a:t>
            </a:r>
            <a:r>
              <a:rPr lang="en-ZA" b="1" cap="all" dirty="0" err="1">
                <a:latin typeface="Arial" panose="020B0604020202020204" pitchFamily="34" charset="0"/>
                <a:ea typeface="Times New Roman" panose="02020603050405020304" pitchFamily="18" charset="0"/>
                <a:cs typeface="Arial" panose="020B0604020202020204" pitchFamily="34" charset="0"/>
              </a:rPr>
              <a:t>RFp</a:t>
            </a:r>
            <a:r>
              <a:rPr lang="en-ZA" b="1" cap="all" dirty="0">
                <a:latin typeface="Arial" panose="020B0604020202020204" pitchFamily="34" charset="0"/>
                <a:ea typeface="Times New Roman" panose="02020603050405020304" pitchFamily="18" charset="0"/>
                <a:cs typeface="Arial" panose="020B0604020202020204" pitchFamily="34" charset="0"/>
              </a:rPr>
              <a:t> 01/2025</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Closing DATE:24 JUNE 2025</a:t>
            </a:r>
          </a:p>
          <a:p>
            <a:pPr algn="just">
              <a:lnSpc>
                <a:spcPct val="150000"/>
              </a:lnSpc>
            </a:pPr>
            <a:endParaRPr lang="en-US" sz="2400" b="1" dirty="0">
              <a:solidFill>
                <a:schemeClr val="accent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78324" y="0"/>
            <a:ext cx="10515600" cy="1325563"/>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Table of Content</a:t>
            </a:r>
          </a:p>
        </p:txBody>
      </p:sp>
      <p:sp>
        <p:nvSpPr>
          <p:cNvPr id="4" name="Text Placeholder 3">
            <a:extLst>
              <a:ext uri="{FF2B5EF4-FFF2-40B4-BE49-F238E27FC236}">
                <a16:creationId xmlns:a16="http://schemas.microsoft.com/office/drawing/2014/main" id="{CA24BFC2-8121-0E59-A361-F83B262F3F3F}"/>
              </a:ext>
            </a:extLst>
          </p:cNvPr>
          <p:cNvSpPr txBox="1">
            <a:spLocks/>
          </p:cNvSpPr>
          <p:nvPr/>
        </p:nvSpPr>
        <p:spPr>
          <a:xfrm>
            <a:off x="341993" y="973931"/>
            <a:ext cx="11406059"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06746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94268" y="91748"/>
            <a:ext cx="11259532" cy="589289"/>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BID EVALUATION PROCESS </a:t>
            </a:r>
            <a:r>
              <a:rPr lang="en-ZA" sz="1400" b="1" dirty="0">
                <a:solidFill>
                  <a:schemeClr val="accent1"/>
                </a:solidFill>
                <a:latin typeface="Lato" panose="020F0502020204030203" pitchFamily="34" charset="0"/>
                <a:ea typeface="Lato" panose="020F0502020204030203" pitchFamily="34" charset="0"/>
                <a:cs typeface="Lato" panose="020F0502020204030203" pitchFamily="34" charset="0"/>
              </a:rPr>
              <a:t>Refer to section 9 of the RFP doc</a:t>
            </a:r>
          </a:p>
        </p:txBody>
      </p:sp>
      <p:sp>
        <p:nvSpPr>
          <p:cNvPr id="4" name="AutoShape 74">
            <a:extLst>
              <a:ext uri="{FF2B5EF4-FFF2-40B4-BE49-F238E27FC236}">
                <a16:creationId xmlns:a16="http://schemas.microsoft.com/office/drawing/2014/main" id="{F1929CB9-4A61-FAE0-A679-2209D43C2A3A}"/>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75">
            <a:extLst>
              <a:ext uri="{FF2B5EF4-FFF2-40B4-BE49-F238E27FC236}">
                <a16:creationId xmlns:a16="http://schemas.microsoft.com/office/drawing/2014/main" id="{234F716E-98A4-0A3A-B15B-39D29909CA21}"/>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6" name="Rectangle 11">
            <a:extLst>
              <a:ext uri="{FF2B5EF4-FFF2-40B4-BE49-F238E27FC236}">
                <a16:creationId xmlns:a16="http://schemas.microsoft.com/office/drawing/2014/main" id="{65F607A0-F58B-666F-02CB-FADDAAF8DBE4}"/>
              </a:ext>
            </a:extLst>
          </p:cNvPr>
          <p:cNvSpPr>
            <a:spLocks noChangeArrowheads="1"/>
          </p:cNvSpPr>
          <p:nvPr/>
        </p:nvSpPr>
        <p:spPr bwMode="auto">
          <a:xfrm>
            <a:off x="573305" y="1883463"/>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546A"/>
                </a:solidFill>
                <a:effectLst/>
                <a:uLnTx/>
                <a:uFillTx/>
                <a:latin typeface="Arial" panose="020B0604020202020204"/>
              </a:rPr>
              <a:t>Pre-Qualification</a:t>
            </a:r>
          </a:p>
        </p:txBody>
      </p:sp>
      <p:sp>
        <p:nvSpPr>
          <p:cNvPr id="7" name="Text Box 98">
            <a:extLst>
              <a:ext uri="{FF2B5EF4-FFF2-40B4-BE49-F238E27FC236}">
                <a16:creationId xmlns:a16="http://schemas.microsoft.com/office/drawing/2014/main" id="{B01965EB-C2E7-6BC2-F696-A6D5A4F728FB}"/>
              </a:ext>
            </a:extLst>
          </p:cNvPr>
          <p:cNvSpPr txBox="1">
            <a:spLocks noChangeArrowheads="1"/>
          </p:cNvSpPr>
          <p:nvPr/>
        </p:nvSpPr>
        <p:spPr bwMode="auto">
          <a:xfrm>
            <a:off x="5564018" y="778115"/>
            <a:ext cx="5191965" cy="199715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nSpc>
                <a:spcPct val="150000"/>
              </a:lnSpc>
              <a:buFont typeface="Arial" panose="020B0604020202020204" pitchFamily="34" charset="0"/>
              <a:buChar char="•"/>
            </a:pPr>
            <a:r>
              <a:rPr lang="en-ZA" sz="1200" b="1" dirty="0">
                <a:solidFill>
                  <a:srgbClr val="44546A"/>
                </a:solidFill>
                <a:latin typeface="Arial" panose="020B0604020202020204"/>
              </a:rPr>
              <a:t>Invitation to Bid (SBD 1)</a:t>
            </a:r>
          </a:p>
          <a:p>
            <a:pPr marL="173038" indent="-173038">
              <a:lnSpc>
                <a:spcPct val="150000"/>
              </a:lnSpc>
              <a:buFontTx/>
              <a:buChar char="•"/>
            </a:pPr>
            <a:r>
              <a:rPr lang="en-ZA" sz="1200" b="1" dirty="0">
                <a:solidFill>
                  <a:srgbClr val="44546A"/>
                </a:solidFill>
                <a:latin typeface="Arial" panose="020B0604020202020204"/>
              </a:rPr>
              <a:t>Central Registration Report (Central Database System) from NT</a:t>
            </a:r>
          </a:p>
          <a:p>
            <a:pPr marL="173038" indent="-173038">
              <a:lnSpc>
                <a:spcPct val="150000"/>
              </a:lnSpc>
              <a:buFontTx/>
              <a:buChar char="•"/>
            </a:pPr>
            <a:r>
              <a:rPr lang="en-ZA" sz="1200" b="1" dirty="0">
                <a:solidFill>
                  <a:srgbClr val="44546A"/>
                </a:solidFill>
                <a:latin typeface="Arial" panose="020B0604020202020204"/>
              </a:rPr>
              <a:t>Standard Bidding Document (SBD 4)                     </a:t>
            </a:r>
          </a:p>
          <a:p>
            <a:pPr>
              <a:lnSpc>
                <a:spcPct val="150000"/>
              </a:lnSpc>
              <a:buFontTx/>
              <a:buChar char="•"/>
            </a:pPr>
            <a:r>
              <a:rPr lang="en-ZA" sz="1200" b="1" dirty="0">
                <a:solidFill>
                  <a:srgbClr val="44546A"/>
                </a:solidFill>
                <a:latin typeface="Arial" panose="020B0604020202020204"/>
              </a:rPr>
              <a:t>   Preference Point Claim Form (SBD 6.1)</a:t>
            </a:r>
          </a:p>
          <a:p>
            <a:pPr>
              <a:lnSpc>
                <a:spcPct val="150000"/>
              </a:lnSpc>
              <a:buFontTx/>
              <a:buChar char="•"/>
            </a:pPr>
            <a:r>
              <a:rPr lang="en-ZA" sz="1200" b="1" dirty="0">
                <a:solidFill>
                  <a:srgbClr val="44546A"/>
                </a:solidFill>
                <a:latin typeface="Arial" panose="020B0604020202020204"/>
                <a:cs typeface="Times New Roman" pitchFamily="18" charset="0"/>
              </a:rPr>
              <a:t>   General Conditions of Contract (GCC)</a:t>
            </a:r>
          </a:p>
          <a:p>
            <a:pPr>
              <a:lnSpc>
                <a:spcPct val="150000"/>
              </a:lnSpc>
              <a:buFontTx/>
              <a:buChar char="•"/>
            </a:pPr>
            <a:r>
              <a:rPr lang="en-ZA" sz="1200" b="1" dirty="0">
                <a:solidFill>
                  <a:srgbClr val="44546A"/>
                </a:solidFill>
                <a:latin typeface="Arial" panose="020B0604020202020204"/>
                <a:cs typeface="Times New Roman" pitchFamily="18" charset="0"/>
              </a:rPr>
              <a:t>   </a:t>
            </a:r>
            <a:r>
              <a:rPr lang="en-GB" sz="1200" b="1" dirty="0">
                <a:solidFill>
                  <a:srgbClr val="44546A"/>
                </a:solidFill>
                <a:latin typeface="Arial" panose="020B0604020202020204"/>
                <a:cs typeface="Times New Roman" pitchFamily="18" charset="0"/>
              </a:rPr>
              <a:t>A complete set of three (3) most recent audited / independently    reviewed financial statements</a:t>
            </a:r>
            <a:endParaRPr lang="en-ZA" sz="1200" b="1" dirty="0">
              <a:solidFill>
                <a:srgbClr val="44546A"/>
              </a:solidFill>
              <a:latin typeface="Arial" panose="020B0604020202020204"/>
              <a:cs typeface="Times New Roman" pitchFamily="18" charset="0"/>
            </a:endParaRPr>
          </a:p>
        </p:txBody>
      </p:sp>
    </p:spTree>
    <p:extLst>
      <p:ext uri="{BB962C8B-B14F-4D97-AF65-F5344CB8AC3E}">
        <p14:creationId xmlns:p14="http://schemas.microsoft.com/office/powerpoint/2010/main" val="2642976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50043" y="129456"/>
            <a:ext cx="10515600" cy="60583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BID EVALUATION PROCESS </a:t>
            </a:r>
            <a: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4 and  of the RFP doc</a:t>
            </a:r>
            <a:endParaRPr lang="en-ZA" dirty="0"/>
          </a:p>
        </p:txBody>
      </p:sp>
      <p:sp>
        <p:nvSpPr>
          <p:cNvPr id="4" name="AutoShape 74">
            <a:extLst>
              <a:ext uri="{FF2B5EF4-FFF2-40B4-BE49-F238E27FC236}">
                <a16:creationId xmlns:a16="http://schemas.microsoft.com/office/drawing/2014/main" id="{F848D7F8-2BD0-0E03-CE24-C3CB2F026DCE}"/>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91">
            <a:extLst>
              <a:ext uri="{FF2B5EF4-FFF2-40B4-BE49-F238E27FC236}">
                <a16:creationId xmlns:a16="http://schemas.microsoft.com/office/drawing/2014/main" id="{A6102E45-1196-3994-C6EC-1D148BEC0020}"/>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2</a:t>
            </a:r>
            <a:endParaRPr lang="en-GB" b="1" dirty="0">
              <a:solidFill>
                <a:srgbClr val="44546A"/>
              </a:solidFill>
              <a:latin typeface="Arial" panose="020B0604020202020204"/>
            </a:endParaRPr>
          </a:p>
        </p:txBody>
      </p:sp>
      <p:sp>
        <p:nvSpPr>
          <p:cNvPr id="6" name="Rectangle 12">
            <a:extLst>
              <a:ext uri="{FF2B5EF4-FFF2-40B4-BE49-F238E27FC236}">
                <a16:creationId xmlns:a16="http://schemas.microsoft.com/office/drawing/2014/main" id="{82D581DC-E890-8A59-A42D-1E85D948BF67}"/>
              </a:ext>
            </a:extLst>
          </p:cNvPr>
          <p:cNvSpPr>
            <a:spLocks noChangeArrowheads="1"/>
          </p:cNvSpPr>
          <p:nvPr/>
        </p:nvSpPr>
        <p:spPr bwMode="auto">
          <a:xfrm>
            <a:off x="469015" y="1309854"/>
            <a:ext cx="2066415" cy="473289"/>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panose="020B0604020202020204"/>
                <a:cs typeface="Times New Roman" pitchFamily="18" charset="0"/>
              </a:rPr>
              <a:t> </a:t>
            </a: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Technical Evaluation</a:t>
            </a:r>
            <a:endParaRPr kumimoji="0" lang="en-US" sz="1050" b="1" i="0" u="none" strike="noStrike" kern="0" cap="none" spc="0" normalizeH="0" baseline="0" noProof="0" dirty="0">
              <a:ln>
                <a:noFill/>
              </a:ln>
              <a:solidFill>
                <a:prstClr val="white"/>
              </a:solidFill>
              <a:effectLst/>
              <a:uLnTx/>
              <a:uFillTx/>
              <a:latin typeface="Arial" panose="020B0604020202020204"/>
              <a:cs typeface="Times New Roman" pitchFamily="18" charset="0"/>
            </a:endParaRPr>
          </a:p>
        </p:txBody>
      </p:sp>
      <p:sp>
        <p:nvSpPr>
          <p:cNvPr id="7" name="Rectangle 11">
            <a:extLst>
              <a:ext uri="{FF2B5EF4-FFF2-40B4-BE49-F238E27FC236}">
                <a16:creationId xmlns:a16="http://schemas.microsoft.com/office/drawing/2014/main" id="{1F78A03B-E65A-B09E-C146-7CE253812AF7}"/>
              </a:ext>
            </a:extLst>
          </p:cNvPr>
          <p:cNvSpPr>
            <a:spLocks noChangeArrowheads="1"/>
          </p:cNvSpPr>
          <p:nvPr/>
        </p:nvSpPr>
        <p:spPr bwMode="auto">
          <a:xfrm>
            <a:off x="2810622" y="1309854"/>
            <a:ext cx="928695"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rPr>
              <a:t>100 points</a:t>
            </a:r>
          </a:p>
        </p:txBody>
      </p:sp>
      <p:sp>
        <p:nvSpPr>
          <p:cNvPr id="8" name="Rectangle 11">
            <a:extLst>
              <a:ext uri="{FF2B5EF4-FFF2-40B4-BE49-F238E27FC236}">
                <a16:creationId xmlns:a16="http://schemas.microsoft.com/office/drawing/2014/main" id="{73574CD2-9A22-2719-2564-508BADC6F650}"/>
              </a:ext>
            </a:extLst>
          </p:cNvPr>
          <p:cNvSpPr>
            <a:spLocks noChangeArrowheads="1"/>
          </p:cNvSpPr>
          <p:nvPr/>
        </p:nvSpPr>
        <p:spPr bwMode="auto">
          <a:xfrm>
            <a:off x="469015" y="1984328"/>
            <a:ext cx="2925043" cy="76183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rPr>
              <a:t>Achieve overall score of 70 out of 100 points to proceed to the next gate</a:t>
            </a:r>
          </a:p>
        </p:txBody>
      </p:sp>
      <p:sp>
        <p:nvSpPr>
          <p:cNvPr id="9" name="Text Box 99">
            <a:extLst>
              <a:ext uri="{FF2B5EF4-FFF2-40B4-BE49-F238E27FC236}">
                <a16:creationId xmlns:a16="http://schemas.microsoft.com/office/drawing/2014/main" id="{02523DC3-2BF9-3D14-CD38-014B36C26A56}"/>
              </a:ext>
            </a:extLst>
          </p:cNvPr>
          <p:cNvSpPr txBox="1">
            <a:spLocks noChangeArrowheads="1"/>
          </p:cNvSpPr>
          <p:nvPr/>
        </p:nvSpPr>
        <p:spPr bwMode="auto">
          <a:xfrm>
            <a:off x="4131061" y="1245703"/>
            <a:ext cx="3718951"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sz="1200" b="1" dirty="0">
                <a:solidFill>
                  <a:srgbClr val="44546A"/>
                </a:solidFill>
                <a:latin typeface="Arial" panose="020B0604020202020204"/>
              </a:rPr>
              <a:t>4.1 Technical Requirements </a:t>
            </a:r>
          </a:p>
          <a:p>
            <a:pPr marL="179388" indent="-179388">
              <a:buFont typeface="Arial" pitchFamily="34" charset="0"/>
              <a:buChar char="•"/>
            </a:pPr>
            <a:r>
              <a:rPr lang="en-US" sz="1200" b="1" dirty="0">
                <a:solidFill>
                  <a:srgbClr val="44546A"/>
                </a:solidFill>
                <a:latin typeface="Arial" panose="020B0604020202020204"/>
              </a:rPr>
              <a:t>9.3 Technical evaluation criteria </a:t>
            </a:r>
            <a:endParaRPr lang="en-ZA" sz="1200" b="1" dirty="0">
              <a:solidFill>
                <a:srgbClr val="44546A"/>
              </a:solidFill>
              <a:latin typeface="Arial" panose="020B0604020202020204"/>
            </a:endParaRP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
        <p:nvSpPr>
          <p:cNvPr id="10" name="AutoShape 74">
            <a:extLst>
              <a:ext uri="{FF2B5EF4-FFF2-40B4-BE49-F238E27FC236}">
                <a16:creationId xmlns:a16="http://schemas.microsoft.com/office/drawing/2014/main" id="{8B8F665F-881F-EABF-E996-9191AB7C1F64}"/>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11" name="Text Box 91">
            <a:extLst>
              <a:ext uri="{FF2B5EF4-FFF2-40B4-BE49-F238E27FC236}">
                <a16:creationId xmlns:a16="http://schemas.microsoft.com/office/drawing/2014/main" id="{53601963-A026-9F24-6783-37905FA26F06}"/>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3</a:t>
            </a:r>
            <a:endParaRPr lang="en-GB" b="1" dirty="0">
              <a:solidFill>
                <a:srgbClr val="44546A"/>
              </a:solidFill>
              <a:latin typeface="Arial" panose="020B0604020202020204"/>
            </a:endParaRPr>
          </a:p>
        </p:txBody>
      </p:sp>
      <p:sp>
        <p:nvSpPr>
          <p:cNvPr id="12" name="Rectangle 12">
            <a:extLst>
              <a:ext uri="{FF2B5EF4-FFF2-40B4-BE49-F238E27FC236}">
                <a16:creationId xmlns:a16="http://schemas.microsoft.com/office/drawing/2014/main" id="{78BF62C5-D56B-ABF0-C6A4-6954D6A76833}"/>
              </a:ext>
            </a:extLst>
          </p:cNvPr>
          <p:cNvSpPr>
            <a:spLocks noChangeArrowheads="1"/>
          </p:cNvSpPr>
          <p:nvPr/>
        </p:nvSpPr>
        <p:spPr bwMode="auto">
          <a:xfrm>
            <a:off x="611447" y="4008050"/>
            <a:ext cx="1518489" cy="39530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Price = 80</a:t>
            </a:r>
          </a:p>
        </p:txBody>
      </p:sp>
      <p:sp>
        <p:nvSpPr>
          <p:cNvPr id="13" name="Rectangle 12">
            <a:extLst>
              <a:ext uri="{FF2B5EF4-FFF2-40B4-BE49-F238E27FC236}">
                <a16:creationId xmlns:a16="http://schemas.microsoft.com/office/drawing/2014/main" id="{9583B95B-A663-A9C9-D294-B8B9969127E0}"/>
              </a:ext>
            </a:extLst>
          </p:cNvPr>
          <p:cNvSpPr>
            <a:spLocks noChangeArrowheads="1"/>
          </p:cNvSpPr>
          <p:nvPr/>
        </p:nvSpPr>
        <p:spPr bwMode="auto">
          <a:xfrm>
            <a:off x="615515" y="4709812"/>
            <a:ext cx="1518490" cy="40619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BBBEE = 20</a:t>
            </a:r>
          </a:p>
        </p:txBody>
      </p:sp>
      <p:sp>
        <p:nvSpPr>
          <p:cNvPr id="14" name="Rectangle 11">
            <a:extLst>
              <a:ext uri="{FF2B5EF4-FFF2-40B4-BE49-F238E27FC236}">
                <a16:creationId xmlns:a16="http://schemas.microsoft.com/office/drawing/2014/main" id="{BBFA96A2-D817-464F-97A1-A963A438B0B6}"/>
              </a:ext>
            </a:extLst>
          </p:cNvPr>
          <p:cNvSpPr>
            <a:spLocks noChangeArrowheads="1"/>
          </p:cNvSpPr>
          <p:nvPr/>
        </p:nvSpPr>
        <p:spPr bwMode="auto">
          <a:xfrm>
            <a:off x="2625124" y="4260571"/>
            <a:ext cx="928695" cy="44781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100 points</a:t>
            </a:r>
          </a:p>
        </p:txBody>
      </p:sp>
      <p:sp>
        <p:nvSpPr>
          <p:cNvPr id="15" name="Text Box 99">
            <a:extLst>
              <a:ext uri="{FF2B5EF4-FFF2-40B4-BE49-F238E27FC236}">
                <a16:creationId xmlns:a16="http://schemas.microsoft.com/office/drawing/2014/main" id="{7AE92331-15F8-8E0E-D2A1-03893C78FC6B}"/>
              </a:ext>
            </a:extLst>
          </p:cNvPr>
          <p:cNvSpPr txBox="1">
            <a:spLocks noChangeArrowheads="1"/>
          </p:cNvSpPr>
          <p:nvPr/>
        </p:nvSpPr>
        <p:spPr bwMode="auto">
          <a:xfrm>
            <a:off x="4198660" y="3913546"/>
            <a:ext cx="4954767" cy="97719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rgbClr val="44546A"/>
                </a:solidFill>
                <a:latin typeface="Arial" panose="020B0604020202020204"/>
              </a:rPr>
              <a:t>B-BBEE Certificate/ Sworn Affidavit</a:t>
            </a:r>
          </a:p>
          <a:p>
            <a:pPr marL="179388" indent="-179388">
              <a:buFont typeface="Arial" pitchFamily="34" charset="0"/>
              <a:buChar char="•"/>
            </a:pPr>
            <a:r>
              <a:rPr lang="en-US" sz="1200" b="1" dirty="0">
                <a:solidFill>
                  <a:srgbClr val="44546A"/>
                </a:solidFill>
                <a:latin typeface="Arial" panose="020B0604020202020204"/>
              </a:rPr>
              <a:t>Preference Point Claim Form (SBD 6.1)</a:t>
            </a:r>
            <a:endParaRPr lang="en-ZA" sz="1200" b="1" dirty="0">
              <a:solidFill>
                <a:srgbClr val="44546A"/>
              </a:solidFill>
              <a:latin typeface="Arial" panose="020B0604020202020204"/>
            </a:endParaRPr>
          </a:p>
          <a:p>
            <a:pPr marL="171450" indent="-171450">
              <a:buFont typeface="Arial" pitchFamily="34" charset="0"/>
              <a:buChar char="•"/>
            </a:pPr>
            <a:r>
              <a:rPr lang="en-ZA" sz="1200" b="1" dirty="0">
                <a:solidFill>
                  <a:srgbClr val="44546A"/>
                </a:solidFill>
                <a:latin typeface="Arial" panose="020B0604020202020204"/>
              </a:rPr>
              <a:t>Annexure B – Pricing Template</a:t>
            </a: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Tree>
    <p:extLst>
      <p:ext uri="{BB962C8B-B14F-4D97-AF65-F5344CB8AC3E}">
        <p14:creationId xmlns:p14="http://schemas.microsoft.com/office/powerpoint/2010/main" val="141967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122549"/>
            <a:ext cx="11146410" cy="886120"/>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F3D11EAF-3081-105C-AD1F-1147C6C67677}"/>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FF0000"/>
                </a:solidFill>
                <a:effectLst/>
                <a:uLnTx/>
                <a:uFillTx/>
                <a:latin typeface="Arial" charset="0"/>
                <a:ea typeface="+mn-ea"/>
                <a:cs typeface="+mn-cs"/>
              </a:rPr>
              <a:t>6.Price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45754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8897" y="176590"/>
            <a:ext cx="10515600" cy="605836"/>
          </a:xfrm>
        </p:spPr>
        <p:txBody>
          <a:bodyPr/>
          <a:lstStyle/>
          <a:p>
            <a:r>
              <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Bid Evaluation Process  Gate 3 – Price</a:t>
            </a:r>
            <a:endParaRPr lang="en-ZA" dirty="0"/>
          </a:p>
        </p:txBody>
      </p:sp>
      <p:sp>
        <p:nvSpPr>
          <p:cNvPr id="4" name="TextBox 3">
            <a:extLst>
              <a:ext uri="{FF2B5EF4-FFF2-40B4-BE49-F238E27FC236}">
                <a16:creationId xmlns:a16="http://schemas.microsoft.com/office/drawing/2014/main" id="{2B7C83FE-3B46-2AD4-28B1-A129F422B35F}"/>
              </a:ext>
            </a:extLst>
          </p:cNvPr>
          <p:cNvSpPr txBox="1"/>
          <p:nvPr/>
        </p:nvSpPr>
        <p:spPr>
          <a:xfrm>
            <a:off x="254524" y="669304"/>
            <a:ext cx="11312165" cy="120654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The Price and B-BBEE points will be added together to determine each bidder’s overall score out of 100 points.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 </a:t>
            </a:r>
          </a:p>
        </p:txBody>
      </p:sp>
      <p:sp>
        <p:nvSpPr>
          <p:cNvPr id="5" name="Rectangle 4">
            <a:extLst>
              <a:ext uri="{FF2B5EF4-FFF2-40B4-BE49-F238E27FC236}">
                <a16:creationId xmlns:a16="http://schemas.microsoft.com/office/drawing/2014/main" id="{1BD7F9D9-EA58-B9C8-71C2-481485225032}"/>
              </a:ext>
            </a:extLst>
          </p:cNvPr>
          <p:cNvSpPr/>
          <p:nvPr/>
        </p:nvSpPr>
        <p:spPr>
          <a:xfrm>
            <a:off x="219076" y="1418674"/>
            <a:ext cx="8775382" cy="841705"/>
          </a:xfrm>
          <a:prstGeom prst="rect">
            <a:avLst/>
          </a:prstGeom>
        </p:spPr>
        <p:txBody>
          <a:bodyPr wrap="square">
            <a:spAutoFit/>
          </a:bodyPr>
          <a:lstStyle/>
          <a:p>
            <a:pPr algn="just">
              <a:lnSpc>
                <a:spcPct val="150000"/>
              </a:lnSpc>
            </a:pPr>
            <a:r>
              <a:rPr lang="en-ZA" b="1" u="sng" dirty="0">
                <a:solidFill>
                  <a:srgbClr val="003366"/>
                </a:solidFill>
                <a:latin typeface="Arial" panose="020B0604020202020204" pitchFamily="34" charset="0"/>
                <a:ea typeface="Times New Roman" pitchFamily="18" charset="0"/>
                <a:cs typeface="Arial" panose="020B0604020202020204" pitchFamily="34" charset="0"/>
              </a:rPr>
              <a:t>Stage 1: Price Evaluation (80 points)</a:t>
            </a:r>
          </a:p>
          <a:p>
            <a:pPr algn="just">
              <a:lnSpc>
                <a:spcPct val="150000"/>
              </a:lnSpc>
            </a:pPr>
            <a:r>
              <a:rPr lang="en-ZA" sz="1600" b="1" u="sng" dirty="0">
                <a:solidFill>
                  <a:srgbClr val="003366"/>
                </a:solidFill>
                <a:ea typeface="Times New Roman" pitchFamily="18" charset="0"/>
                <a:cs typeface="Tahoma" pitchFamily="34" charset="0"/>
              </a:rPr>
              <a:t> </a:t>
            </a:r>
          </a:p>
        </p:txBody>
      </p:sp>
      <p:sp>
        <p:nvSpPr>
          <p:cNvPr id="6" name="Rectangle 5">
            <a:extLst>
              <a:ext uri="{FF2B5EF4-FFF2-40B4-BE49-F238E27FC236}">
                <a16:creationId xmlns:a16="http://schemas.microsoft.com/office/drawing/2014/main" id="{7CEB18DF-E83F-11A5-041B-FE818BC9C279}"/>
              </a:ext>
            </a:extLst>
          </p:cNvPr>
          <p:cNvSpPr/>
          <p:nvPr/>
        </p:nvSpPr>
        <p:spPr>
          <a:xfrm>
            <a:off x="254523" y="2024513"/>
            <a:ext cx="8526097" cy="369332"/>
          </a:xfrm>
          <a:prstGeom prst="rect">
            <a:avLst/>
          </a:prstGeom>
        </p:spPr>
        <p:txBody>
          <a:bodyPr wrap="square">
            <a:spAutoFit/>
          </a:bodyPr>
          <a:lstStyle/>
          <a:p>
            <a:r>
              <a:rPr lang="en-ZA" dirty="0">
                <a:solidFill>
                  <a:srgbClr val="003366"/>
                </a:solidFill>
                <a:latin typeface="Arial" panose="020B0604020202020204" pitchFamily="34" charset="0"/>
                <a:ea typeface="Times New Roman" pitchFamily="18" charset="0"/>
                <a:cs typeface="Arial" panose="020B0604020202020204" pitchFamily="34" charset="0"/>
              </a:rPr>
              <a:t>Bidders must refer to Annexure B  – Pricing Schedule</a:t>
            </a:r>
          </a:p>
        </p:txBody>
      </p:sp>
      <p:graphicFrame>
        <p:nvGraphicFramePr>
          <p:cNvPr id="7" name="Table 6">
            <a:extLst>
              <a:ext uri="{FF2B5EF4-FFF2-40B4-BE49-F238E27FC236}">
                <a16:creationId xmlns:a16="http://schemas.microsoft.com/office/drawing/2014/main" id="{6C17EB9D-AD84-F3F8-C2CE-E8BCDFFE105D}"/>
              </a:ext>
            </a:extLst>
          </p:cNvPr>
          <p:cNvGraphicFramePr>
            <a:graphicFrameLocks noGrp="1"/>
          </p:cNvGraphicFramePr>
          <p:nvPr>
            <p:extLst>
              <p:ext uri="{D42A27DB-BD31-4B8C-83A1-F6EECF244321}">
                <p14:modId xmlns:p14="http://schemas.microsoft.com/office/powerpoint/2010/main" val="2563450824"/>
              </p:ext>
            </p:extLst>
          </p:nvPr>
        </p:nvGraphicFramePr>
        <p:xfrm>
          <a:off x="219075" y="2684389"/>
          <a:ext cx="6345637" cy="1125830"/>
        </p:xfrm>
        <a:graphic>
          <a:graphicData uri="http://schemas.openxmlformats.org/drawingml/2006/table">
            <a:tbl>
              <a:tblPr firstRow="1" firstCol="1" bandRow="1">
                <a:tableStyleId>{00A15C55-8517-42AA-B614-E9B94910E393}</a:tableStyleId>
              </a:tblPr>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rPr>
                        <a:t>Adjudication Criteria</a:t>
                      </a:r>
                      <a:endParaRPr lang="en-ZA" sz="1400" b="1" kern="1200" dirty="0">
                        <a:solidFill>
                          <a:schemeClr val="bg1"/>
                        </a:solidFill>
                        <a:latin typeface="Arial" charset="0"/>
                        <a:ea typeface="+mn-ea"/>
                        <a:cs typeface="+mn-cs"/>
                      </a:endParaRPr>
                    </a:p>
                  </a:txBody>
                  <a:tcPr marL="68580" marR="68580" marT="0" marB="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rPr>
                        <a:t>Points</a:t>
                      </a:r>
                      <a:endParaRPr lang="en-ZA" sz="1400" b="1" kern="1200" dirty="0">
                        <a:solidFill>
                          <a:schemeClr val="bg1"/>
                        </a:solidFill>
                        <a:latin typeface="Arial" charset="0"/>
                        <a:ea typeface="+mn-ea"/>
                        <a:cs typeface="+mn-cs"/>
                      </a:endParaRPr>
                    </a:p>
                  </a:txBody>
                  <a:tcPr marL="68580" marR="68580" marT="0" marB="0" anchor="ct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effectLst/>
                        </a:rPr>
                        <a:t>Specific Goals </a:t>
                      </a:r>
                      <a:endParaRPr lang="en-ZA" sz="1100" dirty="0">
                        <a:effectLst/>
                        <a:latin typeface="Arial"/>
                        <a:ea typeface="Times New Roman"/>
                        <a:cs typeface="Times New Roman"/>
                      </a:endParaRPr>
                    </a:p>
                  </a:txBody>
                  <a:tcPr marL="68580" marR="68580" marT="0" marB="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rPr>
                        <a:t>20</a:t>
                      </a:r>
                      <a:endParaRPr lang="en-ZA" sz="1200" b="1" kern="1200" dirty="0">
                        <a:solidFill>
                          <a:schemeClr val="tx2">
                            <a:lumMod val="75000"/>
                          </a:schemeClr>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bl>
          </a:graphicData>
        </a:graphic>
      </p:graphicFrame>
      <p:pic>
        <p:nvPicPr>
          <p:cNvPr id="8" name="Picture 7">
            <a:extLst>
              <a:ext uri="{FF2B5EF4-FFF2-40B4-BE49-F238E27FC236}">
                <a16:creationId xmlns:a16="http://schemas.microsoft.com/office/drawing/2014/main" id="{91044666-CF39-17BE-B618-2E767E93AA8A}"/>
              </a:ext>
            </a:extLst>
          </p:cNvPr>
          <p:cNvPicPr>
            <a:picLocks noChangeAspect="1"/>
          </p:cNvPicPr>
          <p:nvPr/>
        </p:nvPicPr>
        <p:blipFill rotWithShape="1">
          <a:blip r:embed="rId2"/>
          <a:srcRect b="13513"/>
          <a:stretch/>
        </p:blipFill>
        <p:spPr bwMode="auto">
          <a:xfrm>
            <a:off x="219075" y="4042743"/>
            <a:ext cx="1630045" cy="551815"/>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EC9849B0-72A2-75C3-F85E-B7DF1325A950}"/>
              </a:ext>
            </a:extLst>
          </p:cNvPr>
          <p:cNvSpPr/>
          <p:nvPr/>
        </p:nvSpPr>
        <p:spPr>
          <a:xfrm>
            <a:off x="149542" y="4930051"/>
            <a:ext cx="8919044" cy="923330"/>
          </a:xfrm>
          <a:prstGeom prst="rect">
            <a:avLst/>
          </a:prstGeom>
        </p:spPr>
        <p:txBody>
          <a:bodyPr wrap="square">
            <a:spAutoFit/>
          </a:bodyPr>
          <a:lstStyle/>
          <a:p>
            <a:r>
              <a:rPr lang="en-ZA" dirty="0">
                <a:solidFill>
                  <a:srgbClr val="004F87">
                    <a:lumMod val="75000"/>
                  </a:srgbClr>
                </a:solidFill>
                <a:latin typeface="Arial" panose="020B0604020202020204"/>
              </a:rPr>
              <a:t>Ps	=	Points scored for price of Bid under consideration</a:t>
            </a:r>
          </a:p>
          <a:p>
            <a:r>
              <a:rPr lang="en-ZA" dirty="0">
                <a:solidFill>
                  <a:srgbClr val="004F87">
                    <a:lumMod val="75000"/>
                  </a:srgbClr>
                </a:solidFill>
                <a:latin typeface="Arial" panose="020B0604020202020204"/>
              </a:rPr>
              <a:t>Pt.	=	Rand value of Bid under consideration</a:t>
            </a:r>
          </a:p>
          <a:p>
            <a:r>
              <a:rPr lang="en-ZA" dirty="0">
                <a:solidFill>
                  <a:srgbClr val="004F87">
                    <a:lumMod val="75000"/>
                  </a:srgbClr>
                </a:solidFill>
                <a:latin typeface="Arial" panose="020B0604020202020204"/>
              </a:rPr>
              <a:t>Pmin	=	Rand value of lowest acceptable Bid</a:t>
            </a:r>
          </a:p>
        </p:txBody>
      </p:sp>
    </p:spTree>
    <p:extLst>
      <p:ext uri="{BB962C8B-B14F-4D97-AF65-F5344CB8AC3E}">
        <p14:creationId xmlns:p14="http://schemas.microsoft.com/office/powerpoint/2010/main" val="232754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45097" y="365125"/>
            <a:ext cx="11108703" cy="455007"/>
          </a:xfrm>
        </p:spPr>
        <p:txBody>
          <a:bodyPr/>
          <a:lstStyle/>
          <a:p>
            <a:r>
              <a:rPr kumimoji="0" lang="en-ZA" sz="1800" b="1"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B-BBEE evaluation (Gate 3, Stage 2) </a:t>
            </a:r>
            <a:r>
              <a:rPr kumimoji="0" lang="en-ZA" sz="18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9.5.1 of the RFP doc</a:t>
            </a:r>
            <a:br>
              <a:rPr kumimoji="0" lang="en-ZA" sz="1800" b="1"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3" name="Text Placeholder 3">
            <a:extLst>
              <a:ext uri="{FF2B5EF4-FFF2-40B4-BE49-F238E27FC236}">
                <a16:creationId xmlns:a16="http://schemas.microsoft.com/office/drawing/2014/main" id="{CF0E0714-76E0-9FE6-7117-4A0EC08E66EE}"/>
              </a:ext>
            </a:extLst>
          </p:cNvPr>
          <p:cNvSpPr txBox="1">
            <a:spLocks/>
          </p:cNvSpPr>
          <p:nvPr/>
        </p:nvSpPr>
        <p:spPr>
          <a:xfrm>
            <a:off x="339365" y="970961"/>
            <a:ext cx="11755225" cy="142054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Pts val="1000"/>
              <a:buFontTx/>
              <a:buNone/>
              <a:tabLst>
                <a:tab pos="1260475" algn="l"/>
                <a:tab pos="457200" algn="l"/>
              </a:tabLst>
              <a:defRPr/>
            </a:pPr>
            <a:r>
              <a:rPr lang="en-ZA">
                <a:solidFill>
                  <a:schemeClr val="accent1"/>
                </a:solidFill>
                <a:latin typeface="Arial" panose="020B0604020202020204" pitchFamily="34" charset="0"/>
                <a:ea typeface="Lato" panose="020F0502020204030203" pitchFamily="34" charset="0"/>
                <a:cs typeface="Arial" panose="020B0604020202020204" pitchFamily="34" charset="0"/>
              </a:rPr>
              <a:t>Points for the B-BBEE/specific goals evaluation will be allocated in accordance with a bidder’s B-BBEE compliance as per SBD 6.1 Preference points claim form claimed. Points for specific goals can only be awarded to a bidder who submits </a:t>
            </a:r>
            <a:r>
              <a:rPr lang="en-ZA" sz="2000" b="1" u="sng">
                <a:solidFill>
                  <a:schemeClr val="accent1"/>
                </a:solidFill>
                <a:latin typeface="Arial" panose="020B0604020202020204" pitchFamily="34" charset="0"/>
                <a:ea typeface="Lato" panose="020F0502020204030203" pitchFamily="34" charset="0"/>
                <a:cs typeface="Arial" panose="020B0604020202020204" pitchFamily="34" charset="0"/>
              </a:rPr>
              <a:t>a valid B-BBEE certificate </a:t>
            </a:r>
            <a:r>
              <a:rPr lang="en-ZA">
                <a:solidFill>
                  <a:schemeClr val="accent1"/>
                </a:solidFill>
                <a:latin typeface="Arial" panose="020B0604020202020204" pitchFamily="34" charset="0"/>
                <a:ea typeface="Lato" panose="020F0502020204030203" pitchFamily="34" charset="0"/>
                <a:cs typeface="Arial" panose="020B0604020202020204" pitchFamily="34" charset="0"/>
              </a:rPr>
              <a:t>for the verification of points claimed together with the </a:t>
            </a:r>
            <a:r>
              <a:rPr lang="en-ZA" sz="2000" b="1" u="sng">
                <a:solidFill>
                  <a:schemeClr val="accent1"/>
                </a:solidFill>
                <a:latin typeface="Arial" panose="020B0604020202020204" pitchFamily="34" charset="0"/>
                <a:ea typeface="Lato" panose="020F0502020204030203" pitchFamily="34" charset="0"/>
                <a:cs typeface="Arial" panose="020B0604020202020204" pitchFamily="34" charset="0"/>
              </a:rPr>
              <a:t>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r>
              <a:rPr kumimoji="0" lang="en-GB"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1228A3C-13CA-49E0-2668-BA3CB1C478F4}"/>
              </a:ext>
            </a:extLst>
          </p:cNvPr>
          <p:cNvPicPr>
            <a:picLocks noChangeAspect="1"/>
          </p:cNvPicPr>
          <p:nvPr/>
        </p:nvPicPr>
        <p:blipFill>
          <a:blip r:embed="rId2"/>
          <a:stretch>
            <a:fillRect/>
          </a:stretch>
        </p:blipFill>
        <p:spPr>
          <a:xfrm>
            <a:off x="343135" y="3045942"/>
            <a:ext cx="11219600" cy="1880019"/>
          </a:xfrm>
          <a:prstGeom prst="rect">
            <a:avLst/>
          </a:prstGeom>
        </p:spPr>
      </p:pic>
    </p:spTree>
    <p:extLst>
      <p:ext uri="{BB962C8B-B14F-4D97-AF65-F5344CB8AC3E}">
        <p14:creationId xmlns:p14="http://schemas.microsoft.com/office/powerpoint/2010/main" val="2457089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37745" y="68095"/>
            <a:ext cx="10916055" cy="710118"/>
          </a:xfrm>
        </p:spPr>
        <p:txBody>
          <a:bodyPr/>
          <a:lstStyle/>
          <a:p>
            <a:r>
              <a:rPr kumimoji="0" lang="en-ZA" sz="1800" b="1" i="0" u="none" strike="noStrike" kern="1200" cap="none" spc="0" normalizeH="0" baseline="0" noProof="0">
                <a:ln>
                  <a:noFill/>
                </a:ln>
                <a:solidFill>
                  <a:srgbClr val="5B9BD5">
                    <a:lumMod val="75000"/>
                  </a:srgbClr>
                </a:solidFill>
                <a:effectLst/>
                <a:uLnTx/>
                <a:uFillTx/>
                <a:latin typeface="Arial" panose="020B0604020202020204" pitchFamily="34" charset="0"/>
                <a:cs typeface="Arial" panose="020B0604020202020204" pitchFamily="34" charset="0"/>
              </a:rPr>
              <a:t>SPECIFIC GOALS</a:t>
            </a:r>
            <a:endParaRPr lang="en-ZA" sz="18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3460E44-58DA-378C-4009-AE44F2F0D866}"/>
              </a:ext>
            </a:extLst>
          </p:cNvPr>
          <p:cNvGraphicFramePr>
            <a:graphicFrameLocks noGrp="1"/>
          </p:cNvGraphicFramePr>
          <p:nvPr>
            <p:extLst>
              <p:ext uri="{D42A27DB-BD31-4B8C-83A1-F6EECF244321}">
                <p14:modId xmlns:p14="http://schemas.microsoft.com/office/powerpoint/2010/main" val="3039072112"/>
              </p:ext>
            </p:extLst>
          </p:nvPr>
        </p:nvGraphicFramePr>
        <p:xfrm>
          <a:off x="348293" y="1058716"/>
          <a:ext cx="11218395" cy="5236825"/>
        </p:xfrm>
        <a:graphic>
          <a:graphicData uri="http://schemas.openxmlformats.org/drawingml/2006/table">
            <a:tbl>
              <a:tblPr firstRow="1" firstCol="1" bandRow="1"/>
              <a:tblGrid>
                <a:gridCol w="4673698">
                  <a:extLst>
                    <a:ext uri="{9D8B030D-6E8A-4147-A177-3AD203B41FA5}">
                      <a16:colId xmlns:a16="http://schemas.microsoft.com/office/drawing/2014/main" val="3821861039"/>
                    </a:ext>
                  </a:extLst>
                </a:gridCol>
                <a:gridCol w="2629295">
                  <a:extLst>
                    <a:ext uri="{9D8B030D-6E8A-4147-A177-3AD203B41FA5}">
                      <a16:colId xmlns:a16="http://schemas.microsoft.com/office/drawing/2014/main" val="1717250482"/>
                    </a:ext>
                  </a:extLst>
                </a:gridCol>
                <a:gridCol w="3915402">
                  <a:extLst>
                    <a:ext uri="{9D8B030D-6E8A-4147-A177-3AD203B41FA5}">
                      <a16:colId xmlns:a16="http://schemas.microsoft.com/office/drawing/2014/main" val="1543882543"/>
                    </a:ext>
                  </a:extLst>
                </a:gridCol>
              </a:tblGrid>
              <a:tr h="71849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The specific goals allocated points in terms of this tender</a:t>
                      </a:r>
                      <a:endParaRPr lang="en-ZA" sz="1800" b="0" i="0" u="none" strike="noStrike" kern="1200" baseline="0" dirty="0">
                        <a:solidFill>
                          <a:schemeClr val="lt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Number of points allocated</a:t>
                      </a:r>
                      <a:endParaRPr lang="en-ZA" sz="1800" b="0" i="0" u="none" strike="noStrike" kern="1200" baseline="0" dirty="0">
                        <a:solidFill>
                          <a:schemeClr val="lt1"/>
                        </a:solidFill>
                        <a:latin typeface="Arial" panose="020B0604020202020204"/>
                        <a:ea typeface="+mn-ea"/>
                        <a:cs typeface="+mn-cs"/>
                      </a:endParaRPr>
                    </a:p>
                    <a:p>
                      <a:pPr algn="ct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(80/20 system)</a:t>
                      </a:r>
                      <a:endParaRPr lang="en-ZA" sz="1800" b="0" i="0" u="none" strike="noStrike" kern="1200" baseline="0" dirty="0">
                        <a:solidFill>
                          <a:schemeClr val="lt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ctr" defTabSz="914400" rtl="0" eaLnBrk="0" fontAlgn="base" latinLnBrk="0" hangingPunct="0">
                        <a:lnSpc>
                          <a:spcPct val="107000"/>
                        </a:lnSpc>
                        <a:spcBef>
                          <a:spcPts val="480"/>
                        </a:spcBef>
                        <a:spcAft>
                          <a:spcPts val="800"/>
                        </a:spcAft>
                      </a:pPr>
                      <a:endParaRPr lang="en-ZA" sz="1800" b="0" i="0" u="none" strike="noStrike" kern="1200" baseline="0" dirty="0">
                        <a:solidFill>
                          <a:schemeClr val="lt1"/>
                        </a:solidFill>
                        <a:latin typeface="Arial" panose="020B0604020202020204"/>
                        <a:ea typeface="+mn-ea"/>
                        <a:cs typeface="+mn-cs"/>
                      </a:endParaRPr>
                    </a:p>
                    <a:p>
                      <a:pPr marL="0" algn="ctr" defTabSz="914400" rtl="0" eaLnBrk="0" fontAlgn="base" latinLnBrk="0" hangingPunct="0">
                        <a:lnSpc>
                          <a:spcPct val="107000"/>
                        </a:lnSpc>
                        <a:spcBef>
                          <a:spcPts val="480"/>
                        </a:spcBef>
                        <a:spcAft>
                          <a:spcPts val="800"/>
                        </a:spcAft>
                      </a:pPr>
                      <a:r>
                        <a:rPr lang="en-ZA" sz="1800" b="0" i="0" u="none" strike="noStrike" kern="1200" baseline="0" dirty="0">
                          <a:solidFill>
                            <a:schemeClr val="lt1"/>
                          </a:solidFill>
                          <a:latin typeface="Arial" panose="020B0604020202020204"/>
                          <a:ea typeface="+mn-ea"/>
                          <a:cs typeface="+mn-cs"/>
                        </a:rPr>
                        <a:t>Evidence Required </a:t>
                      </a:r>
                    </a:p>
                    <a:p>
                      <a:pPr marL="0" algn="ctr" defTabSz="914400" rtl="0" eaLnBrk="0" fontAlgn="base" latinLnBrk="0"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 </a:t>
                      </a:r>
                      <a:endParaRPr lang="en-ZA" sz="1800" b="0" i="0" u="none" strike="noStrike" kern="1200" baseline="0" dirty="0">
                        <a:solidFill>
                          <a:schemeClr val="lt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102558766"/>
                  </a:ext>
                </a:extLst>
              </a:tr>
              <a:tr h="759189">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just" defTabSz="914400" rtl="0" eaLnBrk="1" latinLnBrk="0" hangingPunct="1"/>
                      <a:r>
                        <a:rPr lang="en-ZA" sz="1800" b="0" i="0" u="none" strike="noStrike" kern="1200" baseline="0" dirty="0">
                          <a:solidFill>
                            <a:schemeClr val="tx1"/>
                          </a:solidFill>
                          <a:latin typeface="Arial" panose="020B0604020202020204"/>
                          <a:ea typeface="+mn-ea"/>
                          <a:cs typeface="+mn-cs"/>
                        </a:rPr>
                        <a:t>An Entity that is an Empowering Supplier</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eaLnBrk="0" fontAlgn="base"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2</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ZA" sz="18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r>
                        <a:rPr lang="en-US" sz="1100" dirty="0">
                          <a:effectLst/>
                        </a:rPr>
                        <a:t>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04490931"/>
                  </a:ext>
                </a:extLst>
              </a:tr>
              <a:tr h="64912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just" defTabSz="914400" rtl="0" eaLnBrk="1" latinLnBrk="0" hangingPunct="1"/>
                      <a:r>
                        <a:rPr lang="en-ZA" sz="1800" b="0" i="0" u="none" strike="noStrike" kern="1200" baseline="0" dirty="0">
                          <a:solidFill>
                            <a:schemeClr val="tx1"/>
                          </a:solidFill>
                          <a:latin typeface="Arial" panose="020B0604020202020204"/>
                          <a:ea typeface="+mn-ea"/>
                          <a:cs typeface="+mn-cs"/>
                        </a:rPr>
                        <a:t>An entity with at least 51% Black Ownership</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5</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7000"/>
                        </a:lnSpc>
                      </a:pPr>
                      <a:r>
                        <a:rPr lang="en-ZA" sz="1800" b="0" i="0" u="none" strike="noStrike" kern="1200" baseline="0" dirty="0">
                          <a:solidFill>
                            <a:schemeClr val="tx1"/>
                          </a:solidFill>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48196066"/>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has at least 30% Black Women Ownership</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5</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eaLnBrk="0" fontAlgn="base" hangingPunct="0">
                        <a:lnSpc>
                          <a:spcPct val="107000"/>
                        </a:lnSpc>
                        <a:spcBef>
                          <a:spcPts val="575"/>
                        </a:spcBef>
                        <a:spcAft>
                          <a:spcPts val="800"/>
                        </a:spcAft>
                      </a:pPr>
                      <a:r>
                        <a:rPr lang="en-ZA" sz="18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endParaRPr lang="en-ZA" sz="1800" b="0" i="0" u="none" strike="noStrike" kern="1200" baseline="0" dirty="0">
                        <a:solidFill>
                          <a:schemeClr val="tx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715321927"/>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has at least 51% Black Youth representation</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4</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marL="0" marR="0" lvl="0" indent="0" algn="ctr" defTabSz="914400" rtl="0" eaLnBrk="0" fontAlgn="base" latinLnBrk="0" hangingPunct="0">
                        <a:lnSpc>
                          <a:spcPct val="107000"/>
                        </a:lnSpc>
                        <a:spcBef>
                          <a:spcPts val="575"/>
                        </a:spcBef>
                        <a:spcAft>
                          <a:spcPts val="80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901929581"/>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that is 51% Black owned by Persons with Disabilities.</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4</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marL="0" marR="0" lvl="0" indent="0" algn="ctr" defTabSz="914400" rtl="0" eaLnBrk="0" fontAlgn="base" latinLnBrk="0" hangingPunct="0">
                        <a:lnSpc>
                          <a:spcPct val="107000"/>
                        </a:lnSpc>
                        <a:spcBef>
                          <a:spcPts val="575"/>
                        </a:spcBef>
                        <a:spcAft>
                          <a:spcPts val="80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873127929"/>
                  </a:ext>
                </a:extLst>
              </a:tr>
            </a:tbl>
          </a:graphicData>
        </a:graphic>
      </p:graphicFrame>
      <p:sp>
        <p:nvSpPr>
          <p:cNvPr id="5" name="TextBox 4">
            <a:extLst>
              <a:ext uri="{FF2B5EF4-FFF2-40B4-BE49-F238E27FC236}">
                <a16:creationId xmlns:a16="http://schemas.microsoft.com/office/drawing/2014/main" id="{24AB5D49-2C13-B233-F1EE-A95997E997A9}"/>
              </a:ext>
            </a:extLst>
          </p:cNvPr>
          <p:cNvSpPr txBox="1"/>
          <p:nvPr/>
        </p:nvSpPr>
        <p:spPr>
          <a:xfrm>
            <a:off x="348293" y="350830"/>
            <a:ext cx="1073301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Points for the specific goals evaluation will be allocated in accordance with a bidder’s B-BBEE compliance as per SBD 6.1. </a:t>
            </a:r>
            <a:endPar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950721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03695" y="216817"/>
            <a:ext cx="11250105" cy="659876"/>
          </a:xfrm>
        </p:spPr>
        <p:txBody>
          <a:bodyPr/>
          <a:lstStyle/>
          <a:p>
            <a:r>
              <a:rPr kumimoji="0" lang="en-GB" sz="1900" b="1" i="0" u="none" strike="noStrike" kern="1200" cap="none" spc="0" normalizeH="0" baseline="0" noProof="0" dirty="0">
                <a:ln>
                  <a:noFill/>
                </a:ln>
                <a:solidFill>
                  <a:srgbClr val="3882C6"/>
                </a:solidFill>
                <a:effectLst/>
                <a:uLnTx/>
                <a:uFillTx/>
                <a:latin typeface="Arial" panose="020B0604020202020204" pitchFamily="34" charset="0"/>
                <a:cs typeface="Arial" panose="020B0604020202020204" pitchFamily="34" charset="0"/>
              </a:rPr>
              <a:t>REQUIREMENTS FOR SPECIFIC GOALS</a:t>
            </a:r>
            <a:endParaRPr lang="en-ZA" sz="19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38A671B-7F13-7B01-C64C-48AA8077CA23}"/>
              </a:ext>
            </a:extLst>
          </p:cNvPr>
          <p:cNvSpPr txBox="1"/>
          <p:nvPr/>
        </p:nvSpPr>
        <p:spPr>
          <a:xfrm>
            <a:off x="-56561" y="584462"/>
            <a:ext cx="11689237" cy="5185971"/>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rgbClr val="44546A"/>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MUST complete and sign the SBD 6.1 form to claim the Bidder’s B-BBEE preference points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lvl="1" algn="just">
              <a:lnSpc>
                <a:spcPct val="107000"/>
              </a:lnSpc>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2904119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365126"/>
            <a:ext cx="11146410" cy="60583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JOINT VENTURES AND CONSORTIUMS</a:t>
            </a:r>
            <a:endParaRPr lang="en-ZA" dirty="0"/>
          </a:p>
        </p:txBody>
      </p:sp>
      <p:sp>
        <p:nvSpPr>
          <p:cNvPr id="3" name="Text Placeholder 3">
            <a:extLst>
              <a:ext uri="{FF2B5EF4-FFF2-40B4-BE49-F238E27FC236}">
                <a16:creationId xmlns:a16="http://schemas.microsoft.com/office/drawing/2014/main" id="{2CAEAE04-FE4F-26F7-D32D-7E534FF4EC19}"/>
              </a:ext>
            </a:extLst>
          </p:cNvPr>
          <p:cNvSpPr txBox="1">
            <a:spLocks/>
          </p:cNvSpPr>
          <p:nvPr/>
        </p:nvSpPr>
        <p:spPr>
          <a:xfrm>
            <a:off x="341993" y="973931"/>
            <a:ext cx="11441512" cy="424815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1200"/>
              </a:spcBef>
              <a:spcAft>
                <a:spcPts val="0"/>
              </a:spcAft>
              <a:buClr>
                <a:srgbClr val="000000"/>
              </a:buClr>
              <a:buSzPts val="1000"/>
              <a:buFontTx/>
              <a:buNone/>
              <a:tabLst>
                <a:tab pos="901065" algn="l"/>
                <a:tab pos="540385"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Where, for the purposes of this RFP, a bidder submits its proposal as a joint venture or consortium (incorporated or unincorporated), the bidder must submit the joint venture / consortium agreement, which sets forth the following details:</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identification of each party to the agreement in full;</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percentage ownership of the joint venture / consortium of each party to the agreement (if applicable);</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precise functions and responsibilities which each party will fulfil in terms of the agreement. This should include details of the delimitations of scope within the goods and services to be assigned to such a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anticipated percentage of the revenue that the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would receive </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ve</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as a percentage of the total revenue the bidder would anticipate receiving over the term of the agreement with SARS), if the bidder is successful; and</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clearly set out the roles and responsibilities of the Lead Partner and the remainder joint venture / consortium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The agreement must also clearly identify the Lead Partner, who shall be given the power of attorney to bind the other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in respect of matters pertaining to the joint venture.</a:t>
            </a:r>
          </a:p>
        </p:txBody>
      </p:sp>
    </p:spTree>
    <p:extLst>
      <p:ext uri="{BB962C8B-B14F-4D97-AF65-F5344CB8AC3E}">
        <p14:creationId xmlns:p14="http://schemas.microsoft.com/office/powerpoint/2010/main" val="449172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9682" y="141403"/>
            <a:ext cx="11184118" cy="154928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3" name="Text Placeholder 3">
            <a:extLst>
              <a:ext uri="{FF2B5EF4-FFF2-40B4-BE49-F238E27FC236}">
                <a16:creationId xmlns:a16="http://schemas.microsoft.com/office/drawing/2014/main" id="{E6190B74-68C4-6560-07E2-127DD9030A9C}"/>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9</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10</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616712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A912A-CB34-0A8A-EFDC-1D1D1D22EE54}"/>
              </a:ext>
            </a:extLst>
          </p:cNvPr>
          <p:cNvSpPr txBox="1">
            <a:spLocks/>
          </p:cNvSpPr>
          <p:nvPr/>
        </p:nvSpPr>
        <p:spPr>
          <a:xfrm>
            <a:off x="150829" y="168167"/>
            <a:ext cx="8562051" cy="5053916"/>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45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 </a:t>
            </a: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endParaRPr kumimoji="0" lang="en-US" sz="1800" b="1" i="0" u="none" strike="noStrike" kern="1200" cap="none" spc="0" normalizeH="0" baseline="0" noProof="0" dirty="0">
              <a:ln>
                <a:noFill/>
              </a:ln>
              <a:solidFill>
                <a:srgbClr val="FF0000"/>
              </a:solidFill>
              <a:effectLst/>
              <a:uLnTx/>
              <a:uFillTx/>
              <a:latin typeface="Arial" charset="0"/>
              <a:ea typeface="SimSun" pitchFamily="2" charset="-122"/>
              <a:cs typeface="+mn-cs"/>
            </a:endParaRP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7. Financial Analysis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33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9493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844826" y="1"/>
            <a:ext cx="10508974" cy="1690688"/>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Financial Analysis Evaluation</a:t>
            </a:r>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89453" y="288235"/>
            <a:ext cx="11458382" cy="6647974"/>
          </a:xfrm>
          <a:prstGeom prst="rect">
            <a:avLst/>
          </a:prstGeom>
          <a:noFill/>
        </p:spPr>
        <p:txBody>
          <a:bodyPr wrap="square">
            <a:spAutoFit/>
          </a:bodyPr>
          <a:lstStyle/>
          <a:p>
            <a:pPr algn="just">
              <a:lnSpc>
                <a:spcPct val="150000"/>
              </a:lnSpc>
            </a:pPr>
            <a:r>
              <a:rPr lang="en-US" sz="1800" dirty="0">
                <a:solidFill>
                  <a:srgbClr val="003366"/>
                </a:solidFill>
                <a:latin typeface="Arial" panose="020B0604020202020204" pitchFamily="34" charset="0"/>
                <a:ea typeface="Times New Roman" pitchFamily="18" charset="0"/>
                <a:cs typeface="Arial" panose="020B0604020202020204" pitchFamily="34" charset="0"/>
              </a:rPr>
              <a:t>Bidders </a:t>
            </a:r>
            <a:r>
              <a:rPr lang="en-GB" sz="1800" dirty="0">
                <a:solidFill>
                  <a:srgbClr val="003366"/>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800" dirty="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r>
              <a:rPr lang="en-US" sz="1800" dirty="0">
                <a:solidFill>
                  <a:srgbClr val="003366"/>
                </a:solidFill>
                <a:latin typeface="Arial" panose="020B0604020202020204" pitchFamily="34" charset="0"/>
                <a:ea typeface="Times New Roman" pitchFamily="18" charset="0"/>
                <a:cs typeface="Arial" panose="020B0604020202020204" pitchFamily="34" charset="0"/>
              </a:rPr>
              <a:t> </a:t>
            </a:r>
            <a:r>
              <a:rPr lang="en-ZA" sz="1800" dirty="0">
                <a:solidFill>
                  <a:srgbClr val="003366"/>
                </a:solidFill>
                <a:latin typeface="Arial" panose="020B0604020202020204" pitchFamily="34" charset="0"/>
                <a:ea typeface="Times New Roman" pitchFamily="18" charset="0"/>
                <a:cs typeface="Arial" panose="020B0604020202020204" pitchFamily="34" charset="0"/>
              </a:rPr>
              <a:t>The annual financial statements must contain: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Financial Position;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Cash Flows;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changes in equity/ net assets ; and</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Accompanying Notes. </a:t>
            </a:r>
          </a:p>
          <a:p>
            <a:pPr algn="just">
              <a:lnSpc>
                <a:spcPct val="150000"/>
              </a:lnSpc>
            </a:pPr>
            <a:r>
              <a:rPr lang="en-GB" sz="1800" dirty="0">
                <a:solidFill>
                  <a:srgbClr val="003366"/>
                </a:solidFill>
                <a:latin typeface="Arial" panose="020B0604020202020204" pitchFamily="34" charset="0"/>
                <a:cs typeface="Arial" panose="020B0604020202020204" pitchFamily="34" charset="0"/>
              </a:rPr>
              <a:t>Entities which are trading for less than three (3) financial periods must provide:</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letter detailing that fact, signed by a duly authorised representative of the entity;</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Any other information or documentation which would provide more clarity on the financial history of the bidder.</a:t>
            </a:r>
            <a:endParaRPr lang="en-ZA" sz="1800" dirty="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409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775252" y="149087"/>
            <a:ext cx="10578548" cy="1541601"/>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Financial Analysis Evaluation</a:t>
            </a:r>
            <a:br>
              <a:rPr lang="en-ZA" sz="3200" b="1" dirty="0">
                <a:solidFill>
                  <a:schemeClr val="tx2"/>
                </a:solidFill>
                <a:effectLst>
                  <a:outerShdw blurRad="38100" dist="38100" dir="2700000" algn="tl">
                    <a:srgbClr val="000000">
                      <a:alpha val="43137"/>
                    </a:srgbClr>
                  </a:outerShdw>
                </a:effectLst>
                <a:latin typeface="+mj-lt"/>
                <a:ea typeface="+mj-ea"/>
                <a:cs typeface="+mj-cs"/>
              </a:rPr>
            </a:b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278094"/>
          </a:xfrm>
          <a:prstGeom prst="rect">
            <a:avLst/>
          </a:prstGeom>
          <a:noFill/>
        </p:spPr>
        <p:txBody>
          <a:bodyPr wrap="square">
            <a:spAutoFit/>
          </a:bodyPr>
          <a:lstStyle/>
          <a:p>
            <a:pPr>
              <a:lnSpc>
                <a:spcPct val="150000"/>
              </a:lnSpc>
            </a:pPr>
            <a:r>
              <a:rPr lang="en-GB" sz="1800" dirty="0">
                <a:solidFill>
                  <a:srgbClr val="003366"/>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consolidated B-BBEE Certificate.</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gn="l"/>
            <a:endParaRPr lang="en-ZA" sz="2000" b="0" i="0" u="none" strike="noStrike" baseline="0" dirty="0">
              <a:solidFill>
                <a:srgbClr val="000000"/>
              </a:solidFill>
              <a:latin typeface="Arial" panose="020B0604020202020204" pitchFamily="34" charset="0"/>
              <a:cs typeface="Arial" panose="020B0604020202020204" pitchFamily="34" charset="0"/>
            </a:endParaRPr>
          </a:p>
          <a:p>
            <a:r>
              <a:rPr lang="en-GB" sz="1800" dirty="0">
                <a:solidFill>
                  <a:srgbClr val="003366"/>
                </a:solidFill>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sz="1800" dirty="0">
              <a:solidFill>
                <a:srgbClr val="00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8457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4" name="Text Placeholder 3">
            <a:extLst>
              <a:ext uri="{FF2B5EF4-FFF2-40B4-BE49-F238E27FC236}">
                <a16:creationId xmlns:a16="http://schemas.microsoft.com/office/drawing/2014/main" id="{590EADC8-372F-8131-BC9A-D293F83CB129}"/>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b="1" dirty="0">
                <a:solidFill>
                  <a:srgbClr val="44546A"/>
                </a:solidFill>
              </a:rPr>
              <a:t>7. Financial Analysis</a:t>
            </a:r>
          </a:p>
          <a:p>
            <a:pPr marL="228600" indent="-228600">
              <a:lnSpc>
                <a:spcPct val="135000"/>
              </a:lnSpc>
              <a:spcBef>
                <a:spcPct val="75000"/>
              </a:spcBef>
              <a:spcAft>
                <a:spcPct val="10000"/>
              </a:spcAft>
              <a:buClr>
                <a:srgbClr val="5B9BD5"/>
              </a:buClr>
              <a:defRPr/>
            </a:pPr>
            <a:r>
              <a:rPr lang="en-ZA" b="1" dirty="0">
                <a:solidFill>
                  <a:srgbClr val="FF0000"/>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9</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10</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261348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SERVICE AGREEMENTS</a:t>
            </a: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570482"/>
          </a:xfrm>
          <a:prstGeom prst="rect">
            <a:avLst/>
          </a:prstGeom>
          <a:noFill/>
        </p:spPr>
        <p:txBody>
          <a:bodyPr wrap="square">
            <a:spAutoFit/>
          </a:bodyPr>
          <a:lstStyle/>
          <a:p>
            <a:pPr algn="just"/>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marL="447675" indent="-447675" algn="just">
              <a:lnSpc>
                <a:spcPct val="150000"/>
              </a:lnSpc>
              <a:buFont typeface="Wingdings" panose="05000000000000000000" pitchFamily="2" charset="2"/>
              <a:buChar char="q"/>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Comment on the terms and conditions set out in the draft agreement and where necessary, propose required changes to such terms and conditions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Each comment and/or amendment must be explained; and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All changes and/or amendments to the Services Agreement must be in an easily identifiable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colour font and tracked for ease of reference.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SARS reserves the right to accept or reject any or all amendments or additions proposed by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successful bidder if such amendments or additions are unacceptable to SARS or pose a risk to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organisation. </a:t>
            </a: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9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1605847"/>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7.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FF0000"/>
                </a:solidFill>
                <a:effectLst/>
                <a:uLnTx/>
                <a:uFillTx/>
                <a:latin typeface="Arial" charset="0"/>
                <a:ea typeface="+mn-ea"/>
                <a:cs typeface="+mn-cs"/>
              </a:rPr>
              <a:t>8.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9. Q&amp;A</a:t>
            </a:r>
            <a:endParaRPr kumimoji="0" lang="en-ZA" sz="1100" b="0" i="0" u="none" strike="noStrike" kern="1200" cap="none" spc="0" normalizeH="0" baseline="0" noProof="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578708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763571"/>
          </a:xfrm>
        </p:spPr>
        <p:txBody>
          <a:bodyPr/>
          <a:lstStyle/>
          <a:p>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itle 1">
            <a:extLst>
              <a:ext uri="{FF2B5EF4-FFF2-40B4-BE49-F238E27FC236}">
                <a16:creationId xmlns:a16="http://schemas.microsoft.com/office/drawing/2014/main" id="{44A96A16-9920-CC0C-2438-60946FE5621F}"/>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900" dirty="0">
                <a:solidFill>
                  <a:srgbClr val="5B9BD5">
                    <a:lumMod val="75000"/>
                  </a:srgbClr>
                </a:solidFill>
                <a:effectLst>
                  <a:outerShdw blurRad="38100" dist="38100" dir="2700000" algn="tl">
                    <a:srgbClr val="000000">
                      <a:alpha val="43137"/>
                    </a:srgbClr>
                  </a:outerShdw>
                </a:effectLst>
                <a:latin typeface="Arial" panose="020B0604020202020204"/>
              </a:rPr>
              <a:t>BID SUBMISSION</a:t>
            </a:r>
          </a:p>
        </p:txBody>
      </p:sp>
      <p:sp>
        <p:nvSpPr>
          <p:cNvPr id="5" name="Rectangle 21">
            <a:extLst>
              <a:ext uri="{FF2B5EF4-FFF2-40B4-BE49-F238E27FC236}">
                <a16:creationId xmlns:a16="http://schemas.microsoft.com/office/drawing/2014/main" id="{89E1016F-8AD6-A730-E21D-4460E236D424}"/>
              </a:ext>
            </a:extLst>
          </p:cNvPr>
          <p:cNvSpPr>
            <a:spLocks noChangeArrowheads="1"/>
          </p:cNvSpPr>
          <p:nvPr/>
        </p:nvSpPr>
        <p:spPr bwMode="auto">
          <a:xfrm>
            <a:off x="0" y="611730"/>
            <a:ext cx="11990896" cy="1345048"/>
          </a:xfrm>
          <a:prstGeom prst="rect">
            <a:avLst/>
          </a:prstGeom>
          <a:noFill/>
          <a:ln w="9525">
            <a:noFill/>
            <a:miter lim="800000"/>
            <a:headEnd/>
            <a:tailEnd/>
          </a:ln>
        </p:spPr>
        <p:txBody>
          <a:bodyPr wrap="square">
            <a:spAutoFit/>
          </a:bodyPr>
          <a:lstStyle/>
          <a:p>
            <a:pPr algn="just">
              <a:lnSpc>
                <a:spcPct val="150000"/>
              </a:lnSpc>
            </a:pPr>
            <a:r>
              <a:rPr lang="en-ZA" sz="1400" dirty="0">
                <a:solidFill>
                  <a:srgbClr val="44546A"/>
                </a:solidFill>
                <a:latin typeface="Arial" panose="020B0604020202020204"/>
              </a:rPr>
              <a:t>Bidders must submit copies of each file (Original and Duplicate) and a USB with content of each file by the </a:t>
            </a:r>
            <a:r>
              <a:rPr lang="en-ZA" sz="1400" b="1" dirty="0">
                <a:solidFill>
                  <a:srgbClr val="FF0000"/>
                </a:solidFill>
                <a:latin typeface="Arial" panose="020B0604020202020204"/>
              </a:rPr>
              <a:t>24 June 2025 at 11:00</a:t>
            </a:r>
          </a:p>
          <a:p>
            <a:pPr algn="just">
              <a:lnSpc>
                <a:spcPct val="150000"/>
              </a:lnSpc>
            </a:pPr>
            <a:endParaRPr lang="en-ZA" sz="1400" b="1" dirty="0">
              <a:solidFill>
                <a:srgbClr val="44546A"/>
              </a:solidFill>
              <a:latin typeface="Arial" panose="020B0604020202020204"/>
            </a:endParaRPr>
          </a:p>
          <a:p>
            <a:pPr algn="just">
              <a:lnSpc>
                <a:spcPct val="150000"/>
              </a:lnSpc>
            </a:pPr>
            <a:r>
              <a:rPr lang="en-ZA" sz="1400" dirty="0">
                <a:solidFill>
                  <a:srgbClr val="44546A"/>
                </a:solidFill>
                <a:latin typeface="Arial" panose="020B0604020202020204"/>
              </a:rPr>
              <a:t>Bid documents will only be considered if received by SARS before the Closing Date and time, regardless of the method used to send or deliver such documents to SARS.</a:t>
            </a:r>
          </a:p>
        </p:txBody>
      </p:sp>
      <p:sp>
        <p:nvSpPr>
          <p:cNvPr id="8" name="Text Box 16">
            <a:extLst>
              <a:ext uri="{FF2B5EF4-FFF2-40B4-BE49-F238E27FC236}">
                <a16:creationId xmlns:a16="http://schemas.microsoft.com/office/drawing/2014/main" id="{4593EDBB-85F5-9D49-91D0-7944CDBA8F15}"/>
              </a:ext>
            </a:extLst>
          </p:cNvPr>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9" name="TextBox 8">
            <a:extLst>
              <a:ext uri="{FF2B5EF4-FFF2-40B4-BE49-F238E27FC236}">
                <a16:creationId xmlns:a16="http://schemas.microsoft.com/office/drawing/2014/main" id="{8A08EA55-8FCE-A94C-BB21-BE2AB8AAB6F4}"/>
              </a:ext>
            </a:extLst>
          </p:cNvPr>
          <p:cNvSpPr txBox="1"/>
          <p:nvPr/>
        </p:nvSpPr>
        <p:spPr>
          <a:xfrm>
            <a:off x="1479008" y="2572390"/>
            <a:ext cx="538930" cy="215444"/>
          </a:xfrm>
          <a:prstGeom prst="rect">
            <a:avLst/>
          </a:prstGeom>
          <a:noFill/>
        </p:spPr>
        <p:txBody>
          <a:bodyPr wrap="none" rtlCol="0">
            <a:spAutoFit/>
          </a:bodyPr>
          <a:lstStyle/>
          <a:p>
            <a:r>
              <a:rPr lang="en-ZA" sz="800" dirty="0">
                <a:solidFill>
                  <a:prstClr val="black"/>
                </a:solidFill>
                <a:latin typeface="Arial" panose="020B0604020202020204"/>
              </a:rPr>
              <a:t>Original</a:t>
            </a:r>
          </a:p>
        </p:txBody>
      </p:sp>
      <p:pic>
        <p:nvPicPr>
          <p:cNvPr id="10" name="Picture 7" descr="Folder">
            <a:extLst>
              <a:ext uri="{FF2B5EF4-FFF2-40B4-BE49-F238E27FC236}">
                <a16:creationId xmlns:a16="http://schemas.microsoft.com/office/drawing/2014/main" id="{26BB13C0-AA86-DBB4-62F9-510AE8531AC8}"/>
              </a:ext>
            </a:extLst>
          </p:cNvPr>
          <p:cNvPicPr>
            <a:picLocks noChangeAspect="1" noChangeArrowheads="1"/>
          </p:cNvPicPr>
          <p:nvPr/>
        </p:nvPicPr>
        <p:blipFill>
          <a:blip r:embed="rId2"/>
          <a:srcRect/>
          <a:stretch>
            <a:fillRect/>
          </a:stretch>
        </p:blipFill>
        <p:spPr bwMode="auto">
          <a:xfrm>
            <a:off x="1103520" y="2817877"/>
            <a:ext cx="1079500" cy="1008063"/>
          </a:xfrm>
          <a:prstGeom prst="rect">
            <a:avLst/>
          </a:prstGeom>
          <a:noFill/>
          <a:ln w="9525">
            <a:noFill/>
            <a:miter lim="800000"/>
            <a:headEnd/>
            <a:tailEnd/>
          </a:ln>
        </p:spPr>
      </p:pic>
      <p:sp>
        <p:nvSpPr>
          <p:cNvPr id="11" name="Text Box 8">
            <a:extLst>
              <a:ext uri="{FF2B5EF4-FFF2-40B4-BE49-F238E27FC236}">
                <a16:creationId xmlns:a16="http://schemas.microsoft.com/office/drawing/2014/main" id="{A0914F65-2D29-FE9A-4AD0-87C73A28A1AB}"/>
              </a:ext>
            </a:extLst>
          </p:cNvPr>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79DDC307-ABDB-843F-9AD1-84C815CCA583}"/>
              </a:ext>
            </a:extLst>
          </p:cNvPr>
          <p:cNvPicPr>
            <a:picLocks noChangeAspect="1" noChangeArrowheads="1"/>
          </p:cNvPicPr>
          <p:nvPr/>
        </p:nvPicPr>
        <p:blipFill>
          <a:blip r:embed="rId2"/>
          <a:srcRect/>
          <a:stretch>
            <a:fillRect/>
          </a:stretch>
        </p:blipFill>
        <p:spPr bwMode="auto">
          <a:xfrm>
            <a:off x="3554574" y="2773134"/>
            <a:ext cx="1079500" cy="1008062"/>
          </a:xfrm>
          <a:prstGeom prst="rect">
            <a:avLst/>
          </a:prstGeom>
          <a:noFill/>
          <a:ln w="9525">
            <a:noFill/>
            <a:miter lim="800000"/>
            <a:headEnd/>
            <a:tailEnd/>
          </a:ln>
        </p:spPr>
      </p:pic>
      <p:pic>
        <p:nvPicPr>
          <p:cNvPr id="13" name="Picture 12">
            <a:extLst>
              <a:ext uri="{FF2B5EF4-FFF2-40B4-BE49-F238E27FC236}">
                <a16:creationId xmlns:a16="http://schemas.microsoft.com/office/drawing/2014/main" id="{A3092DBC-7EBB-941B-37C0-132DAD004A6B}"/>
              </a:ext>
            </a:extLst>
          </p:cNvPr>
          <p:cNvPicPr>
            <a:picLocks noChangeAspect="1"/>
          </p:cNvPicPr>
          <p:nvPr/>
        </p:nvPicPr>
        <p:blipFill>
          <a:blip r:embed="rId3"/>
          <a:stretch>
            <a:fillRect/>
          </a:stretch>
        </p:blipFill>
        <p:spPr>
          <a:xfrm>
            <a:off x="7207413" y="2749074"/>
            <a:ext cx="1009650" cy="737391"/>
          </a:xfrm>
          <a:prstGeom prst="rect">
            <a:avLst/>
          </a:prstGeom>
        </p:spPr>
      </p:pic>
      <p:sp>
        <p:nvSpPr>
          <p:cNvPr id="14" name="Text Box 17">
            <a:extLst>
              <a:ext uri="{FF2B5EF4-FFF2-40B4-BE49-F238E27FC236}">
                <a16:creationId xmlns:a16="http://schemas.microsoft.com/office/drawing/2014/main" id="{4FE6F0D5-0FCF-CE56-68C1-E47E32F2B3CC}"/>
              </a:ext>
            </a:extLst>
          </p:cNvPr>
          <p:cNvSpPr txBox="1">
            <a:spLocks noChangeArrowheads="1"/>
          </p:cNvSpPr>
          <p:nvPr/>
        </p:nvSpPr>
        <p:spPr bwMode="auto">
          <a:xfrm>
            <a:off x="4012257" y="232249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15" name="Text Box 17">
            <a:extLst>
              <a:ext uri="{FF2B5EF4-FFF2-40B4-BE49-F238E27FC236}">
                <a16:creationId xmlns:a16="http://schemas.microsoft.com/office/drawing/2014/main" id="{F2AF09EA-BE06-9FCB-37CE-ADAA1181486D}"/>
              </a:ext>
            </a:extLst>
          </p:cNvPr>
          <p:cNvSpPr txBox="1">
            <a:spLocks noChangeArrowheads="1"/>
          </p:cNvSpPr>
          <p:nvPr/>
        </p:nvSpPr>
        <p:spPr bwMode="auto">
          <a:xfrm>
            <a:off x="7230489" y="227451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16" name="Right Brace 15">
            <a:extLst>
              <a:ext uri="{FF2B5EF4-FFF2-40B4-BE49-F238E27FC236}">
                <a16:creationId xmlns:a16="http://schemas.microsoft.com/office/drawing/2014/main" id="{C868A199-8000-5486-77CB-3F1CC4B3B553}"/>
              </a:ext>
            </a:extLst>
          </p:cNvPr>
          <p:cNvSpPr/>
          <p:nvPr/>
        </p:nvSpPr>
        <p:spPr bwMode="auto">
          <a:xfrm flipV="1">
            <a:off x="9285431" y="2606326"/>
            <a:ext cx="377952" cy="98335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lvl="0" indent="0" defTabSz="895350" eaLnBrk="1" fontAlgn="base" latinLnBrk="0" hangingPunct="1">
              <a:lnSpc>
                <a:spcPct val="100000"/>
              </a:lnSpc>
              <a:spcBef>
                <a:spcPct val="0"/>
              </a:spcBef>
              <a:spcAft>
                <a:spcPct val="0"/>
              </a:spcAft>
              <a:buClrTx/>
              <a:buSzPct val="120000"/>
              <a:buFontTx/>
              <a:buNone/>
              <a:tabLst/>
              <a:defRPr/>
            </a:pPr>
            <a:endParaRPr kumimoji="0" lang="en-ZA" sz="1600" b="1" i="0" u="none" strike="noStrike" kern="0" cap="none" spc="0" normalizeH="0" baseline="0" noProof="0" dirty="0">
              <a:ln>
                <a:noFill/>
              </a:ln>
              <a:solidFill>
                <a:prstClr val="black"/>
              </a:solidFill>
              <a:effectLst/>
              <a:uLnTx/>
              <a:uFillTx/>
              <a:latin typeface="Arial" charset="0"/>
            </a:endParaRPr>
          </a:p>
        </p:txBody>
      </p:sp>
      <p:sp>
        <p:nvSpPr>
          <p:cNvPr id="17" name="TextBox 16">
            <a:extLst>
              <a:ext uri="{FF2B5EF4-FFF2-40B4-BE49-F238E27FC236}">
                <a16:creationId xmlns:a16="http://schemas.microsoft.com/office/drawing/2014/main" id="{7D96A28E-DBC5-567D-1093-7E9BBC004F32}"/>
              </a:ext>
            </a:extLst>
          </p:cNvPr>
          <p:cNvSpPr txBox="1"/>
          <p:nvPr/>
        </p:nvSpPr>
        <p:spPr>
          <a:xfrm>
            <a:off x="9931797" y="2787834"/>
            <a:ext cx="1859280" cy="677108"/>
          </a:xfrm>
          <a:prstGeom prst="rect">
            <a:avLst/>
          </a:prstGeom>
          <a:noFill/>
        </p:spPr>
        <p:txBody>
          <a:bodyPr wrap="square" rtlCol="0">
            <a:spAutoFit/>
          </a:bodyPr>
          <a:lstStyle/>
          <a:p>
            <a:endParaRPr lang="en-ZA" sz="1000" b="1" dirty="0">
              <a:solidFill>
                <a:prstClr val="black"/>
              </a:solidFill>
              <a:latin typeface="Arial" panose="020B0604020202020204"/>
            </a:endParaRPr>
          </a:p>
          <a:p>
            <a:pPr algn="ctr"/>
            <a:r>
              <a:rPr lang="en-ZA" sz="1400" b="1" dirty="0">
                <a:solidFill>
                  <a:srgbClr val="FF0000"/>
                </a:solidFill>
                <a:latin typeface="Arial" panose="020B0604020202020204"/>
              </a:rPr>
              <a:t>Content of File 1 and 2</a:t>
            </a:r>
            <a:endParaRPr lang="en-ZA" sz="1400" b="1" dirty="0">
              <a:solidFill>
                <a:prstClr val="black"/>
              </a:solidFill>
              <a:latin typeface="Arial" panose="020B0604020202020204"/>
            </a:endParaRPr>
          </a:p>
        </p:txBody>
      </p:sp>
      <p:sp>
        <p:nvSpPr>
          <p:cNvPr id="18" name="Text Box 8">
            <a:extLst>
              <a:ext uri="{FF2B5EF4-FFF2-40B4-BE49-F238E27FC236}">
                <a16:creationId xmlns:a16="http://schemas.microsoft.com/office/drawing/2014/main" id="{0D22E636-48BA-269C-1299-25E10EEA4EFB}"/>
              </a:ext>
            </a:extLst>
          </p:cNvPr>
          <p:cNvSpPr txBox="1">
            <a:spLocks noChangeArrowheads="1"/>
          </p:cNvSpPr>
          <p:nvPr/>
        </p:nvSpPr>
        <p:spPr bwMode="auto">
          <a:xfrm>
            <a:off x="5738175" y="2907277"/>
            <a:ext cx="357188" cy="369888"/>
          </a:xfrm>
          <a:prstGeom prst="rect">
            <a:avLst/>
          </a:prstGeom>
          <a:noFill/>
          <a:ln w="9525">
            <a:noFill/>
            <a:miter lim="800000"/>
            <a:headEnd/>
            <a:tailEnd/>
          </a:ln>
        </p:spPr>
        <p:txBody>
          <a:bodyPr>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9" name="TextBox 10">
            <a:extLst>
              <a:ext uri="{FF2B5EF4-FFF2-40B4-BE49-F238E27FC236}">
                <a16:creationId xmlns:a16="http://schemas.microsoft.com/office/drawing/2014/main" id="{F93BB3C9-D949-7EAF-576D-04289A710EE8}"/>
              </a:ext>
            </a:extLst>
          </p:cNvPr>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r>
              <a:rPr lang="en-ZA" sz="3200" b="1" dirty="0">
                <a:solidFill>
                  <a:srgbClr val="44546A"/>
                </a:solidFill>
                <a:latin typeface="Arial" panose="020B0604020202020204"/>
              </a:rPr>
              <a:t>TENDER BOX</a:t>
            </a:r>
          </a:p>
        </p:txBody>
      </p:sp>
      <p:sp>
        <p:nvSpPr>
          <p:cNvPr id="20" name="TextBox 11">
            <a:extLst>
              <a:ext uri="{FF2B5EF4-FFF2-40B4-BE49-F238E27FC236}">
                <a16:creationId xmlns:a16="http://schemas.microsoft.com/office/drawing/2014/main" id="{54DA29EB-078B-0D4C-F6EC-23FC93847A32}"/>
              </a:ext>
            </a:extLst>
          </p:cNvPr>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rgbClr val="44546A"/>
                </a:solidFill>
                <a:latin typeface="Arial" panose="020B0604020202020204"/>
              </a:rPr>
              <a:t>Tender Office SARS Procurement, </a:t>
            </a:r>
            <a:r>
              <a:rPr lang="en-ZA" dirty="0" err="1">
                <a:solidFill>
                  <a:srgbClr val="44546A"/>
                </a:solidFill>
                <a:latin typeface="Arial" panose="020B0604020202020204"/>
              </a:rPr>
              <a:t>Lehae</a:t>
            </a:r>
            <a:r>
              <a:rPr lang="en-ZA" dirty="0">
                <a:solidFill>
                  <a:srgbClr val="44546A"/>
                </a:solidFill>
                <a:latin typeface="Arial" panose="020B0604020202020204"/>
              </a:rPr>
              <a:t> La SARS Head Office,299 Bronkhorst Street </a:t>
            </a:r>
            <a:r>
              <a:rPr lang="en-ZA" dirty="0" err="1">
                <a:solidFill>
                  <a:srgbClr val="44546A"/>
                </a:solidFill>
                <a:latin typeface="Arial" panose="020B0604020202020204"/>
              </a:rPr>
              <a:t>Niew</a:t>
            </a:r>
            <a:r>
              <a:rPr lang="en-ZA" dirty="0">
                <a:solidFill>
                  <a:srgbClr val="44546A"/>
                </a:solidFill>
                <a:latin typeface="Arial" panose="020B0604020202020204"/>
              </a:rPr>
              <a:t> </a:t>
            </a:r>
            <a:r>
              <a:rPr lang="en-ZA" dirty="0" err="1">
                <a:solidFill>
                  <a:srgbClr val="44546A"/>
                </a:solidFill>
                <a:latin typeface="Arial" panose="020B0604020202020204"/>
              </a:rPr>
              <a:t>Mucleneuk</a:t>
            </a:r>
            <a:r>
              <a:rPr lang="en-ZA" dirty="0">
                <a:solidFill>
                  <a:srgbClr val="44546A"/>
                </a:solidFill>
                <a:latin typeface="Arial" panose="020B0604020202020204"/>
              </a:rPr>
              <a:t>, Pretoria</a:t>
            </a:r>
          </a:p>
        </p:txBody>
      </p:sp>
      <p:sp>
        <p:nvSpPr>
          <p:cNvPr id="21" name="TextBox 12">
            <a:extLst>
              <a:ext uri="{FF2B5EF4-FFF2-40B4-BE49-F238E27FC236}">
                <a16:creationId xmlns:a16="http://schemas.microsoft.com/office/drawing/2014/main" id="{A9E6E15E-2899-917A-86D8-52FAF3F6A2A2}"/>
              </a:ext>
            </a:extLst>
          </p:cNvPr>
          <p:cNvSpPr txBox="1">
            <a:spLocks noChangeArrowheads="1"/>
          </p:cNvSpPr>
          <p:nvPr/>
        </p:nvSpPr>
        <p:spPr bwMode="auto">
          <a:xfrm>
            <a:off x="145141" y="5404718"/>
            <a:ext cx="8739926" cy="369332"/>
          </a:xfrm>
          <a:prstGeom prst="rect">
            <a:avLst/>
          </a:prstGeom>
          <a:noFill/>
          <a:ln w="9525">
            <a:noFill/>
            <a:miter lim="800000"/>
            <a:headEnd/>
            <a:tailEnd/>
          </a:ln>
        </p:spPr>
        <p:txBody>
          <a:bodyPr wrap="square">
            <a:spAutoFit/>
          </a:bodyPr>
          <a:lstStyle/>
          <a:p>
            <a:pPr indent="84138"/>
            <a:r>
              <a:rPr lang="en-ZA" dirty="0">
                <a:solidFill>
                  <a:srgbClr val="44546A"/>
                </a:solidFill>
                <a:latin typeface="Arial" panose="020B0604020202020204"/>
              </a:rPr>
              <a:t>Any enquiries must be referred, in writing via email: </a:t>
            </a:r>
            <a:r>
              <a:rPr lang="en-ZA" dirty="0">
                <a:solidFill>
                  <a:srgbClr val="44546A"/>
                </a:solidFill>
                <a:latin typeface="Arial" panose="020B0604020202020204"/>
                <a:hlinkClick r:id="rId4"/>
              </a:rPr>
              <a:t>tenderoffice@sars.gov.za</a:t>
            </a:r>
            <a:endParaRPr lang="en-ZA" dirty="0">
              <a:solidFill>
                <a:srgbClr val="44546A"/>
              </a:solidFill>
              <a:latin typeface="Arial" panose="020B0604020202020204"/>
            </a:endParaRPr>
          </a:p>
        </p:txBody>
      </p:sp>
    </p:spTree>
    <p:extLst>
      <p:ext uri="{BB962C8B-B14F-4D97-AF65-F5344CB8AC3E}">
        <p14:creationId xmlns:p14="http://schemas.microsoft.com/office/powerpoint/2010/main" val="4170216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2"/>
            <a:ext cx="11231252" cy="556182"/>
          </a:xfrm>
        </p:spPr>
        <p:txBody>
          <a:bodyPr/>
          <a:lstStyle/>
          <a:p>
            <a:pPr marL="0" marR="0" lvl="0" indent="0" defTabSz="914400" rtl="0" eaLnBrk="1" fontAlgn="auto" latinLnBrk="0" hangingPunct="1">
              <a:lnSpc>
                <a:spcPct val="100000"/>
              </a:lnSpc>
              <a:spcBef>
                <a:spcPts val="0"/>
              </a:spcBef>
              <a:spcAft>
                <a:spcPts val="0"/>
              </a:spcAft>
              <a:tabLst/>
              <a:defRPr/>
            </a:pPr>
            <a:r>
              <a:rPr lang="en-ZA" sz="2800" b="1" dirty="0">
                <a:solidFill>
                  <a:srgbClr val="5B9BD5">
                    <a:lumMod val="75000"/>
                  </a:srgbClr>
                </a:solidFill>
                <a:effectLst>
                  <a:outerShdw blurRad="38100" dist="38100" dir="2700000" algn="tl">
                    <a:srgbClr val="000000">
                      <a:alpha val="43137"/>
                    </a:srgbClr>
                  </a:outerShdw>
                </a:effectLst>
                <a:latin typeface="Arial" panose="020B0604020202020204"/>
              </a:rPr>
              <a:t>FILE 1: ORIGINAL / DUPLICATE </a:t>
            </a:r>
            <a:b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5" name="Rectangle 43">
            <a:extLst>
              <a:ext uri="{FF2B5EF4-FFF2-40B4-BE49-F238E27FC236}">
                <a16:creationId xmlns:a16="http://schemas.microsoft.com/office/drawing/2014/main" id="{46158CC5-19CD-3DD9-5F04-1D3E2BEC926A}"/>
              </a:ext>
            </a:extLst>
          </p:cNvPr>
          <p:cNvSpPr>
            <a:spLocks noChangeArrowheads="1"/>
          </p:cNvSpPr>
          <p:nvPr/>
        </p:nvSpPr>
        <p:spPr bwMode="auto">
          <a:xfrm>
            <a:off x="459658" y="973931"/>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1</a:t>
            </a:r>
          </a:p>
        </p:txBody>
      </p:sp>
      <p:sp>
        <p:nvSpPr>
          <p:cNvPr id="7" name="Rectangle 43">
            <a:extLst>
              <a:ext uri="{FF2B5EF4-FFF2-40B4-BE49-F238E27FC236}">
                <a16:creationId xmlns:a16="http://schemas.microsoft.com/office/drawing/2014/main" id="{98082F6A-5382-6DAE-A1A1-BEF167D1BE9A}"/>
              </a:ext>
            </a:extLst>
          </p:cNvPr>
          <p:cNvSpPr>
            <a:spLocks noChangeArrowheads="1"/>
          </p:cNvSpPr>
          <p:nvPr/>
        </p:nvSpPr>
        <p:spPr bwMode="auto">
          <a:xfrm>
            <a:off x="459658" y="2209947"/>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3</a:t>
            </a:r>
          </a:p>
        </p:txBody>
      </p:sp>
      <p:sp>
        <p:nvSpPr>
          <p:cNvPr id="8" name="Rectangle 43">
            <a:extLst>
              <a:ext uri="{FF2B5EF4-FFF2-40B4-BE49-F238E27FC236}">
                <a16:creationId xmlns:a16="http://schemas.microsoft.com/office/drawing/2014/main" id="{E6357B56-8C1B-9095-AA9F-4883C71D9815}"/>
              </a:ext>
            </a:extLst>
          </p:cNvPr>
          <p:cNvSpPr>
            <a:spLocks noChangeArrowheads="1"/>
          </p:cNvSpPr>
          <p:nvPr/>
        </p:nvSpPr>
        <p:spPr bwMode="auto">
          <a:xfrm>
            <a:off x="459658" y="4166061"/>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4</a:t>
            </a:r>
          </a:p>
        </p:txBody>
      </p:sp>
      <p:sp>
        <p:nvSpPr>
          <p:cNvPr id="9" name="44 CuadroTexto">
            <a:extLst>
              <a:ext uri="{FF2B5EF4-FFF2-40B4-BE49-F238E27FC236}">
                <a16:creationId xmlns:a16="http://schemas.microsoft.com/office/drawing/2014/main" id="{6BF7C2D1-362F-3DE6-0A28-5C412E935623}"/>
              </a:ext>
            </a:extLst>
          </p:cNvPr>
          <p:cNvSpPr txBox="1"/>
          <p:nvPr/>
        </p:nvSpPr>
        <p:spPr>
          <a:xfrm>
            <a:off x="2013200" y="921367"/>
            <a:ext cx="4850537" cy="84517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a:rPr>
              <a:t>Pre-qualification documents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SBD documents and other documents</a:t>
            </a:r>
          </a:p>
        </p:txBody>
      </p:sp>
      <p:sp>
        <p:nvSpPr>
          <p:cNvPr id="11" name="44 CuadroTexto">
            <a:extLst>
              <a:ext uri="{FF2B5EF4-FFF2-40B4-BE49-F238E27FC236}">
                <a16:creationId xmlns:a16="http://schemas.microsoft.com/office/drawing/2014/main" id="{AE4049BD-3D03-3619-B5A9-52899A272C9D}"/>
              </a:ext>
            </a:extLst>
          </p:cNvPr>
          <p:cNvSpPr txBox="1"/>
          <p:nvPr/>
        </p:nvSpPr>
        <p:spPr>
          <a:xfrm>
            <a:off x="2013200" y="2099451"/>
            <a:ext cx="4823698" cy="1296823"/>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ZA" sz="1400" b="1" i="0" u="sng"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Technical Response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sz="1400" b="0" i="0" u="none" strike="noStrike" kern="0" cap="none" spc="0" normalizeH="0" baseline="0" noProof="0" dirty="0">
                <a:ln>
                  <a:noFill/>
                </a:ln>
                <a:solidFill>
                  <a:srgbClr val="44546A"/>
                </a:solidFill>
                <a:effectLst/>
                <a:uLnTx/>
                <a:uFillTx/>
                <a:latin typeface="Arial" panose="020B0604020202020204"/>
              </a:rPr>
              <a:t>Response to technical requirements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sz="1400" b="0" i="0" u="none" strike="noStrike" kern="0" cap="none" spc="0" normalizeH="0" baseline="0" noProof="0" dirty="0">
                <a:ln>
                  <a:noFill/>
                </a:ln>
                <a:solidFill>
                  <a:srgbClr val="44546A"/>
                </a:solidFill>
                <a:effectLst/>
                <a:uLnTx/>
                <a:uFillTx/>
                <a:latin typeface="Arial" panose="020B0604020202020204"/>
              </a:rPr>
              <a:t>Supporting documents for technical requirements</a:t>
            </a:r>
            <a:endParaRPr kumimoji="0" lang="en-US" sz="1400" b="0" i="0" u="none" strike="noStrike" kern="0" cap="none" spc="0" normalizeH="0" baseline="0" noProof="0" dirty="0">
              <a:ln>
                <a:noFill/>
              </a:ln>
              <a:solidFill>
                <a:srgbClr val="44546A"/>
              </a:solidFill>
              <a:effectLst/>
              <a:uLnTx/>
              <a:uFillTx/>
              <a:latin typeface="Arial" panose="020B0604020202020204"/>
            </a:endParaRP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
        <p:nvSpPr>
          <p:cNvPr id="12" name="44 CuadroTexto">
            <a:extLst>
              <a:ext uri="{FF2B5EF4-FFF2-40B4-BE49-F238E27FC236}">
                <a16:creationId xmlns:a16="http://schemas.microsoft.com/office/drawing/2014/main" id="{80BF50C7-A76C-D4A0-CBF2-494B1A45F474}"/>
              </a:ext>
            </a:extLst>
          </p:cNvPr>
          <p:cNvSpPr txBox="1"/>
          <p:nvPr/>
        </p:nvSpPr>
        <p:spPr>
          <a:xfrm>
            <a:off x="2013200" y="4166062"/>
            <a:ext cx="4850537" cy="1108584"/>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a:rPr>
              <a:t>Draft Services Agreement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General Conditions of Contract</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Draft Services Agreement </a:t>
            </a:r>
          </a:p>
        </p:txBody>
      </p:sp>
      <p:sp>
        <p:nvSpPr>
          <p:cNvPr id="13" name="Rectangle 43">
            <a:extLst>
              <a:ext uri="{FF2B5EF4-FFF2-40B4-BE49-F238E27FC236}">
                <a16:creationId xmlns:a16="http://schemas.microsoft.com/office/drawing/2014/main" id="{225316F1-8800-7059-9EFC-D96873469E82}"/>
              </a:ext>
            </a:extLst>
          </p:cNvPr>
          <p:cNvSpPr>
            <a:spLocks noChangeArrowheads="1"/>
          </p:cNvSpPr>
          <p:nvPr/>
        </p:nvSpPr>
        <p:spPr bwMode="auto">
          <a:xfrm>
            <a:off x="7388171" y="911114"/>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Rectangle 43">
            <a:extLst>
              <a:ext uri="{FF2B5EF4-FFF2-40B4-BE49-F238E27FC236}">
                <a16:creationId xmlns:a16="http://schemas.microsoft.com/office/drawing/2014/main" id="{F028AC55-C8A6-2BFF-9064-D850B5B80E12}"/>
              </a:ext>
            </a:extLst>
          </p:cNvPr>
          <p:cNvSpPr>
            <a:spLocks noChangeArrowheads="1"/>
          </p:cNvSpPr>
          <p:nvPr/>
        </p:nvSpPr>
        <p:spPr bwMode="auto">
          <a:xfrm>
            <a:off x="7549998" y="2458174"/>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5" name="Rectangle 43">
            <a:extLst>
              <a:ext uri="{FF2B5EF4-FFF2-40B4-BE49-F238E27FC236}">
                <a16:creationId xmlns:a16="http://schemas.microsoft.com/office/drawing/2014/main" id="{36D2737C-7312-3A48-1133-467A35DD0A99}"/>
              </a:ext>
            </a:extLst>
          </p:cNvPr>
          <p:cNvSpPr>
            <a:spLocks noChangeArrowheads="1"/>
          </p:cNvSpPr>
          <p:nvPr/>
        </p:nvSpPr>
        <p:spPr bwMode="auto">
          <a:xfrm>
            <a:off x="7549998" y="4250771"/>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7" name="Freeform 23">
            <a:extLst>
              <a:ext uri="{FF2B5EF4-FFF2-40B4-BE49-F238E27FC236}">
                <a16:creationId xmlns:a16="http://schemas.microsoft.com/office/drawing/2014/main" id="{59D8C66F-438E-3678-FA4E-2550CBF29C66}"/>
              </a:ext>
            </a:extLst>
          </p:cNvPr>
          <p:cNvSpPr>
            <a:spLocks/>
          </p:cNvSpPr>
          <p:nvPr/>
        </p:nvSpPr>
        <p:spPr bwMode="auto">
          <a:xfrm>
            <a:off x="7591620" y="966096"/>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8" name="Freeform 23">
            <a:extLst>
              <a:ext uri="{FF2B5EF4-FFF2-40B4-BE49-F238E27FC236}">
                <a16:creationId xmlns:a16="http://schemas.microsoft.com/office/drawing/2014/main" id="{E9C388AF-C52F-2D87-E2BB-3D6DA65A36D3}"/>
              </a:ext>
            </a:extLst>
          </p:cNvPr>
          <p:cNvSpPr>
            <a:spLocks/>
          </p:cNvSpPr>
          <p:nvPr/>
        </p:nvSpPr>
        <p:spPr bwMode="auto">
          <a:xfrm>
            <a:off x="7739817" y="248412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0" name="Freeform 23">
            <a:extLst>
              <a:ext uri="{FF2B5EF4-FFF2-40B4-BE49-F238E27FC236}">
                <a16:creationId xmlns:a16="http://schemas.microsoft.com/office/drawing/2014/main" id="{7B47A450-DAC2-157C-1D46-288B92210F3B}"/>
              </a:ext>
            </a:extLst>
          </p:cNvPr>
          <p:cNvSpPr>
            <a:spLocks/>
          </p:cNvSpPr>
          <p:nvPr/>
        </p:nvSpPr>
        <p:spPr bwMode="auto">
          <a:xfrm>
            <a:off x="7789150" y="4305753"/>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Tree>
    <p:extLst>
      <p:ext uri="{BB962C8B-B14F-4D97-AF65-F5344CB8AC3E}">
        <p14:creationId xmlns:p14="http://schemas.microsoft.com/office/powerpoint/2010/main" val="3033414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2"/>
            <a:ext cx="11231252" cy="631596"/>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FILE 2: ORIGINAL / DUPLICATE </a:t>
            </a:r>
            <a:br>
              <a:rPr lang="en-ZA" sz="1200" dirty="0"/>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197963" y="820133"/>
            <a:ext cx="8514917" cy="440195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Rectangle 43">
            <a:extLst>
              <a:ext uri="{FF2B5EF4-FFF2-40B4-BE49-F238E27FC236}">
                <a16:creationId xmlns:a16="http://schemas.microsoft.com/office/drawing/2014/main" id="{F39C1BF3-B291-DB81-28ED-80EB6B684AD7}"/>
              </a:ext>
            </a:extLst>
          </p:cNvPr>
          <p:cNvSpPr>
            <a:spLocks noChangeArrowheads="1"/>
          </p:cNvSpPr>
          <p:nvPr/>
        </p:nvSpPr>
        <p:spPr bwMode="auto">
          <a:xfrm>
            <a:off x="487938" y="1205850"/>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1</a:t>
            </a:r>
          </a:p>
        </p:txBody>
      </p:sp>
      <p:sp>
        <p:nvSpPr>
          <p:cNvPr id="5" name="Rectangle 43">
            <a:extLst>
              <a:ext uri="{FF2B5EF4-FFF2-40B4-BE49-F238E27FC236}">
                <a16:creationId xmlns:a16="http://schemas.microsoft.com/office/drawing/2014/main" id="{C60D110F-3CEA-255A-B1F6-A0688A14630C}"/>
              </a:ext>
            </a:extLst>
          </p:cNvPr>
          <p:cNvSpPr>
            <a:spLocks noChangeArrowheads="1"/>
          </p:cNvSpPr>
          <p:nvPr/>
        </p:nvSpPr>
        <p:spPr bwMode="auto">
          <a:xfrm>
            <a:off x="487938" y="274648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6" name="Rectangle 43">
            <a:extLst>
              <a:ext uri="{FF2B5EF4-FFF2-40B4-BE49-F238E27FC236}">
                <a16:creationId xmlns:a16="http://schemas.microsoft.com/office/drawing/2014/main" id="{681B7ACA-41A1-48BE-3D82-C30C46BE4BBF}"/>
              </a:ext>
            </a:extLst>
          </p:cNvPr>
          <p:cNvSpPr>
            <a:spLocks noChangeArrowheads="1"/>
          </p:cNvSpPr>
          <p:nvPr/>
        </p:nvSpPr>
        <p:spPr bwMode="auto">
          <a:xfrm>
            <a:off x="415834" y="3949644"/>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3</a:t>
            </a:r>
          </a:p>
        </p:txBody>
      </p:sp>
      <p:sp>
        <p:nvSpPr>
          <p:cNvPr id="7" name="44 CuadroTexto">
            <a:extLst>
              <a:ext uri="{FF2B5EF4-FFF2-40B4-BE49-F238E27FC236}">
                <a16:creationId xmlns:a16="http://schemas.microsoft.com/office/drawing/2014/main" id="{13188C8D-0FAA-59BC-F581-8E0C86434B9C}"/>
              </a:ext>
            </a:extLst>
          </p:cNvPr>
          <p:cNvSpPr txBox="1"/>
          <p:nvPr/>
        </p:nvSpPr>
        <p:spPr>
          <a:xfrm>
            <a:off x="1986360" y="1226077"/>
            <a:ext cx="4850537" cy="743399"/>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Pricing</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Annexure </a:t>
            </a:r>
            <a:r>
              <a:rPr lang="en-US" sz="1400" kern="0" dirty="0">
                <a:solidFill>
                  <a:srgbClr val="44546A"/>
                </a:solidFill>
                <a:latin typeface="Arial" panose="020B0604020202020204" pitchFamily="34" charset="0"/>
                <a:cs typeface="Arial" panose="020B0604020202020204" pitchFamily="34" charset="0"/>
              </a:rPr>
              <a:t>B</a:t>
            </a: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  : Pricing Schedule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8" name="44 CuadroTexto">
            <a:extLst>
              <a:ext uri="{FF2B5EF4-FFF2-40B4-BE49-F238E27FC236}">
                <a16:creationId xmlns:a16="http://schemas.microsoft.com/office/drawing/2014/main" id="{1BD04960-9406-4E58-DFEC-4A6E707F5B3D}"/>
              </a:ext>
            </a:extLst>
          </p:cNvPr>
          <p:cNvSpPr txBox="1"/>
          <p:nvPr/>
        </p:nvSpPr>
        <p:spPr>
          <a:xfrm>
            <a:off x="1984371" y="2746483"/>
            <a:ext cx="4850537" cy="87203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US" sz="1400" b="1" i="0" u="sng" strike="noStrike" kern="0" cap="none" spc="0" normalizeH="0" baseline="0" noProof="0" dirty="0">
                <a:ln>
                  <a:noFill/>
                </a:ln>
                <a:solidFill>
                  <a:srgbClr val="44546A"/>
                </a:solidFill>
                <a:effectLst/>
                <a:uLnTx/>
                <a:uFillTx/>
                <a:latin typeface="Arial" panose="020B0604020202020204"/>
              </a:rPr>
              <a:t>B-BBEE</a:t>
            </a:r>
            <a:r>
              <a:rPr kumimoji="0" lang="en-US" sz="1400" b="0" i="0" u="none" strike="noStrike" kern="0" cap="none" spc="0" normalizeH="0" baseline="0" noProof="0" dirty="0">
                <a:ln>
                  <a:noFill/>
                </a:ln>
                <a:solidFill>
                  <a:srgbClr val="44546A"/>
                </a:solidFill>
                <a:effectLst/>
                <a:uLnTx/>
                <a:uFillTx/>
                <a:latin typeface="Arial" panose="020B0604020202020204"/>
              </a:rPr>
              <a:t> </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44546A"/>
                </a:solidFill>
                <a:effectLst/>
                <a:uLnTx/>
                <a:uFillTx/>
                <a:latin typeface="Arial" panose="020B0604020202020204"/>
              </a:rPr>
              <a:t>B-BBEE Certificate/ Sworn Affidavit</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44546A"/>
                </a:solidFill>
                <a:effectLst/>
                <a:uLnTx/>
                <a:uFillTx/>
                <a:latin typeface="Arial" panose="020B0604020202020204"/>
              </a:rPr>
              <a:t>SBD 6.1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
        <p:nvSpPr>
          <p:cNvPr id="9" name="44 CuadroTexto">
            <a:extLst>
              <a:ext uri="{FF2B5EF4-FFF2-40B4-BE49-F238E27FC236}">
                <a16:creationId xmlns:a16="http://schemas.microsoft.com/office/drawing/2014/main" id="{D123F7CC-F10C-AB6F-9BC6-F9382D1F2BA7}"/>
              </a:ext>
            </a:extLst>
          </p:cNvPr>
          <p:cNvSpPr txBox="1"/>
          <p:nvPr/>
        </p:nvSpPr>
        <p:spPr>
          <a:xfrm>
            <a:off x="1984370" y="3936194"/>
            <a:ext cx="4850537" cy="104972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Annual Financial Statements</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3 most recent years audited/ independently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10" name="Rectangle 9">
            <a:extLst>
              <a:ext uri="{FF2B5EF4-FFF2-40B4-BE49-F238E27FC236}">
                <a16:creationId xmlns:a16="http://schemas.microsoft.com/office/drawing/2014/main" id="{A8033702-C67E-279C-7BC3-A8B97A9038BA}"/>
              </a:ext>
            </a:extLst>
          </p:cNvPr>
          <p:cNvSpPr/>
          <p:nvPr/>
        </p:nvSpPr>
        <p:spPr>
          <a:xfrm rot="10800000" flipV="1">
            <a:off x="140973" y="4985921"/>
            <a:ext cx="11853063" cy="872034"/>
          </a:xfrm>
          <a:prstGeom prst="rect">
            <a:avLst/>
          </a:prstGeom>
        </p:spPr>
        <p:txBody>
          <a:bodyPr wrap="square">
            <a:spAutoFit/>
          </a:bodyPr>
          <a:lstStyle/>
          <a:p>
            <a:pPr marL="95250">
              <a:lnSpc>
                <a:spcPct val="150000"/>
              </a:lnSpc>
              <a:defRPr/>
            </a:pPr>
            <a:r>
              <a:rPr lang="en-US" dirty="0">
                <a:solidFill>
                  <a:srgbClr val="FF0000"/>
                </a:solidFill>
                <a:latin typeface="Arial" panose="020B0604020202020204"/>
              </a:rPr>
              <a:t>NB ! Each file must be marked correctly and sealed separately for easy reference during the evaluation process. USB must be marked with Bidder Name  </a:t>
            </a:r>
          </a:p>
        </p:txBody>
      </p:sp>
      <p:sp>
        <p:nvSpPr>
          <p:cNvPr id="11" name="Rectangle 43">
            <a:extLst>
              <a:ext uri="{FF2B5EF4-FFF2-40B4-BE49-F238E27FC236}">
                <a16:creationId xmlns:a16="http://schemas.microsoft.com/office/drawing/2014/main" id="{868D5357-4917-0204-F306-F548AF0735A9}"/>
              </a:ext>
            </a:extLst>
          </p:cNvPr>
          <p:cNvSpPr>
            <a:spLocks noChangeArrowheads="1"/>
          </p:cNvSpPr>
          <p:nvPr/>
        </p:nvSpPr>
        <p:spPr bwMode="auto">
          <a:xfrm>
            <a:off x="7416918" y="1308059"/>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2" name="Rectangle 43">
            <a:extLst>
              <a:ext uri="{FF2B5EF4-FFF2-40B4-BE49-F238E27FC236}">
                <a16:creationId xmlns:a16="http://schemas.microsoft.com/office/drawing/2014/main" id="{DF02EF3D-066B-FA10-405E-17C4F0AEC7BF}"/>
              </a:ext>
            </a:extLst>
          </p:cNvPr>
          <p:cNvSpPr>
            <a:spLocks noChangeArrowheads="1"/>
          </p:cNvSpPr>
          <p:nvPr/>
        </p:nvSpPr>
        <p:spPr bwMode="auto">
          <a:xfrm>
            <a:off x="7357110" y="2818614"/>
            <a:ext cx="774700" cy="60109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3" name="Rectangle 43">
            <a:extLst>
              <a:ext uri="{FF2B5EF4-FFF2-40B4-BE49-F238E27FC236}">
                <a16:creationId xmlns:a16="http://schemas.microsoft.com/office/drawing/2014/main" id="{58638557-ECBC-7D1D-E67F-CD6A32404FE3}"/>
              </a:ext>
            </a:extLst>
          </p:cNvPr>
          <p:cNvSpPr>
            <a:spLocks noChangeArrowheads="1"/>
          </p:cNvSpPr>
          <p:nvPr/>
        </p:nvSpPr>
        <p:spPr bwMode="auto">
          <a:xfrm>
            <a:off x="7373725" y="4066442"/>
            <a:ext cx="774700" cy="712499"/>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Freeform 23">
            <a:extLst>
              <a:ext uri="{FF2B5EF4-FFF2-40B4-BE49-F238E27FC236}">
                <a16:creationId xmlns:a16="http://schemas.microsoft.com/office/drawing/2014/main" id="{84F0EEEB-9AF0-97AB-19ED-42C4612F4B98}"/>
              </a:ext>
            </a:extLst>
          </p:cNvPr>
          <p:cNvSpPr>
            <a:spLocks/>
          </p:cNvSpPr>
          <p:nvPr/>
        </p:nvSpPr>
        <p:spPr bwMode="auto">
          <a:xfrm>
            <a:off x="7546929" y="1415553"/>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5" name="Freeform 23">
            <a:extLst>
              <a:ext uri="{FF2B5EF4-FFF2-40B4-BE49-F238E27FC236}">
                <a16:creationId xmlns:a16="http://schemas.microsoft.com/office/drawing/2014/main" id="{DAF05EA3-2487-2569-AFD2-CCB99BFBD968}"/>
              </a:ext>
            </a:extLst>
          </p:cNvPr>
          <p:cNvSpPr>
            <a:spLocks/>
          </p:cNvSpPr>
          <p:nvPr/>
        </p:nvSpPr>
        <p:spPr bwMode="auto">
          <a:xfrm>
            <a:off x="7546929" y="2926557"/>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6" name="Freeform 23">
            <a:extLst>
              <a:ext uri="{FF2B5EF4-FFF2-40B4-BE49-F238E27FC236}">
                <a16:creationId xmlns:a16="http://schemas.microsoft.com/office/drawing/2014/main" id="{47A29B29-FC0B-B3A3-0E86-C436DDF3C241}"/>
              </a:ext>
            </a:extLst>
          </p:cNvPr>
          <p:cNvSpPr>
            <a:spLocks/>
          </p:cNvSpPr>
          <p:nvPr/>
        </p:nvSpPr>
        <p:spPr bwMode="auto">
          <a:xfrm>
            <a:off x="7563544" y="4237954"/>
            <a:ext cx="395061" cy="211993"/>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Tree>
    <p:extLst>
      <p:ext uri="{BB962C8B-B14F-4D97-AF65-F5344CB8AC3E}">
        <p14:creationId xmlns:p14="http://schemas.microsoft.com/office/powerpoint/2010/main" val="1724240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1605847"/>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ext Placeholder 3">
            <a:extLst>
              <a:ext uri="{FF2B5EF4-FFF2-40B4-BE49-F238E27FC236}">
                <a16:creationId xmlns:a16="http://schemas.microsoft.com/office/drawing/2014/main" id="{488B5CB6-38B0-5E68-4F77-AF66A61B9950}"/>
              </a:ext>
            </a:extLst>
          </p:cNvPr>
          <p:cNvSpPr txBox="1">
            <a:spLocks/>
          </p:cNvSpPr>
          <p:nvPr/>
        </p:nvSpPr>
        <p:spPr>
          <a:xfrm>
            <a:off x="494393" y="1126331"/>
            <a:ext cx="8370887" cy="424815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RFT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9. Q&amp;A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483026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560556-8119-FDEF-0CA5-9B566969543A}"/>
              </a:ext>
            </a:extLst>
          </p:cNvPr>
          <p:cNvSpPr txBox="1"/>
          <p:nvPr/>
        </p:nvSpPr>
        <p:spPr>
          <a:xfrm>
            <a:off x="626395" y="139885"/>
            <a:ext cx="6978869"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r>
              <a:rPr lang="en-US" sz="2400" dirty="0">
                <a:solidFill>
                  <a:schemeClr val="accent1"/>
                </a:solidFill>
                <a:latin typeface="Lato" panose="020F0502020204030203" pitchFamily="34" charset="0"/>
                <a:ea typeface="Lato" panose="020F0502020204030203" pitchFamily="34" charset="0"/>
                <a:cs typeface="Lato" panose="020F0502020204030203" pitchFamily="34" charset="0"/>
              </a:rPr>
              <a:t> </a:t>
            </a:r>
            <a:endParaRPr lang="en-US" sz="4000"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
        <p:nvSpPr>
          <p:cNvPr id="2" name="Text Placeholder 3">
            <a:extLst>
              <a:ext uri="{FF2B5EF4-FFF2-40B4-BE49-F238E27FC236}">
                <a16:creationId xmlns:a16="http://schemas.microsoft.com/office/drawing/2014/main" id="{D5AA213E-0D18-8895-306A-8057DE205E70}"/>
              </a:ext>
            </a:extLst>
          </p:cNvPr>
          <p:cNvSpPr txBox="1">
            <a:spLocks noChangeArrowheads="1"/>
          </p:cNvSpPr>
          <p:nvPr/>
        </p:nvSpPr>
        <p:spPr>
          <a:xfrm>
            <a:off x="126350" y="759706"/>
            <a:ext cx="11760849" cy="41040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Tx/>
              <a:buNone/>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Compulsory Briefing Session</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may contain</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does not</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100000"/>
              </a:lnSpc>
              <a:buFontTx/>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Font typeface="Arial" panose="020B0604020202020204" pitchFamily="34" charset="0"/>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59631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3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sz="7400" dirty="0">
                <a:solidFill>
                  <a:schemeClr val="accent1"/>
                </a:solidFill>
                <a:latin typeface="Lato" panose="020F0502020204030203" pitchFamily="34" charset="0"/>
                <a:ea typeface="Lato" panose="020F0502020204030203" pitchFamily="34" charset="0"/>
                <a:cs typeface="Lato" panose="020F0502020204030203" pitchFamily="34" charset="0"/>
              </a:rPr>
              <a:t>Procedures during Briefing Session </a:t>
            </a:r>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3" name="Rectangle 7">
            <a:extLst>
              <a:ext uri="{FF2B5EF4-FFF2-40B4-BE49-F238E27FC236}">
                <a16:creationId xmlns:a16="http://schemas.microsoft.com/office/drawing/2014/main" id="{546A5C9E-B13C-957C-36F6-AD622DECAACD}"/>
              </a:ext>
            </a:extLst>
          </p:cNvPr>
          <p:cNvSpPr txBox="1">
            <a:spLocks noChangeArrowheads="1"/>
          </p:cNvSpPr>
          <p:nvPr/>
        </p:nvSpPr>
        <p:spPr>
          <a:xfrm>
            <a:off x="254524" y="895546"/>
            <a:ext cx="11698663" cy="38819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take written questions submitted during the session</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session is being recorded</a:t>
            </a:r>
          </a:p>
        </p:txBody>
      </p:sp>
    </p:spTree>
    <p:extLst>
      <p:ext uri="{BB962C8B-B14F-4D97-AF65-F5344CB8AC3E}">
        <p14:creationId xmlns:p14="http://schemas.microsoft.com/office/powerpoint/2010/main" val="339864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b="1" dirty="0">
                <a:solidFill>
                  <a:schemeClr val="bg1"/>
                </a:solidFill>
                <a:latin typeface="Arial" panose="020B0604020202020204" pitchFamily="34" charset="0"/>
                <a:cs typeface="Arial" panose="020B0604020202020204" pitchFamily="34" charset="0"/>
              </a:rPr>
              <a:t> </a:t>
            </a:r>
            <a:r>
              <a:rPr lang="en-ZA" altLang="en-US" sz="5100" dirty="0">
                <a:solidFill>
                  <a:schemeClr val="accent1"/>
                </a:solidFill>
                <a:latin typeface="Lato" panose="020F0502020204030203" pitchFamily="34" charset="0"/>
                <a:ea typeface="Lato" panose="020F0502020204030203" pitchFamily="34" charset="0"/>
                <a:cs typeface="Lato" panose="020F0502020204030203" pitchFamily="34" charset="0"/>
              </a:rPr>
              <a:t>Requirements</a:t>
            </a:r>
            <a:r>
              <a:rPr lang="en-ZA" altLang="en-US" sz="5800" dirty="0">
                <a:solidFill>
                  <a:schemeClr val="accent1"/>
                </a:solidFill>
                <a:latin typeface="Lato" panose="020F0502020204030203" pitchFamily="34" charset="0"/>
                <a:ea typeface="Lato" panose="020F0502020204030203" pitchFamily="34" charset="0"/>
                <a:cs typeface="Lato" panose="020F0502020204030203" pitchFamily="34" charset="0"/>
              </a:rPr>
              <a:t> during Briefing </a:t>
            </a:r>
            <a:r>
              <a:rPr lang="en-ZA" altLang="en-US" b="1" dirty="0">
                <a:solidFill>
                  <a:schemeClr val="bg1"/>
                </a:solidFill>
                <a:latin typeface="Arial" panose="020B0604020202020204" pitchFamily="34" charset="0"/>
                <a:cs typeface="Arial" panose="020B0604020202020204" pitchFamily="34" charset="0"/>
              </a:rPr>
              <a:t>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AD295F57-6DB3-540C-63B2-8B683429B522}"/>
              </a:ext>
            </a:extLst>
          </p:cNvPr>
          <p:cNvSpPr txBox="1">
            <a:spLocks noChangeArrowheads="1"/>
          </p:cNvSpPr>
          <p:nvPr/>
        </p:nvSpPr>
        <p:spPr bwMode="auto">
          <a:xfrm>
            <a:off x="336314" y="1113852"/>
            <a:ext cx="11494325"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Strict communication channels</a:t>
            </a:r>
          </a:p>
          <a:p>
            <a:pPr marL="600075" marR="0" lvl="1"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Bidders will be disqualified for non-compliance</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No solicitation of information will be allowed other than by prescribed channels</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Deadlines to be strictly met</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Adhere to prescribed submission format to ensure queries are properly dealt with</a:t>
            </a:r>
          </a:p>
        </p:txBody>
      </p:sp>
    </p:spTree>
    <p:extLst>
      <p:ext uri="{BB962C8B-B14F-4D97-AF65-F5344CB8AC3E}">
        <p14:creationId xmlns:p14="http://schemas.microsoft.com/office/powerpoint/2010/main" val="3009608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5FD5614E-E6D1-836D-D0B7-1BB5A02C333E}"/>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700" dirty="0">
                <a:solidFill>
                  <a:schemeClr val="accent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endParaRPr>
          </a:p>
        </p:txBody>
      </p:sp>
      <p:sp>
        <p:nvSpPr>
          <p:cNvPr id="7" name="Text Placeholder 3">
            <a:extLst>
              <a:ext uri="{FF2B5EF4-FFF2-40B4-BE49-F238E27FC236}">
                <a16:creationId xmlns:a16="http://schemas.microsoft.com/office/drawing/2014/main" id="{E3950935-A559-F413-E8B9-1D6211B97306}"/>
              </a:ext>
            </a:extLst>
          </p:cNvPr>
          <p:cNvSpPr txBox="1">
            <a:spLocks/>
          </p:cNvSpPr>
          <p:nvPr/>
        </p:nvSpPr>
        <p:spPr>
          <a:xfrm>
            <a:off x="273377" y="747607"/>
            <a:ext cx="8439503" cy="447447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a:t>
            </a:r>
            <a:r>
              <a:rPr lang="en-ZA" b="1" dirty="0">
                <a:solidFill>
                  <a:srgbClr val="44546A"/>
                </a:solidFill>
              </a:rPr>
              <a:t>Governance</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32518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kumimoji="0" lang="en-ZA" sz="41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RFP TIMELINES </a:t>
            </a:r>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graphicFrame>
        <p:nvGraphicFramePr>
          <p:cNvPr id="4" name="Table 5">
            <a:extLst>
              <a:ext uri="{FF2B5EF4-FFF2-40B4-BE49-F238E27FC236}">
                <a16:creationId xmlns:a16="http://schemas.microsoft.com/office/drawing/2014/main" id="{05A1D2E4-9F7D-2372-AC2B-E0B106B3CAFB}"/>
              </a:ext>
            </a:extLst>
          </p:cNvPr>
          <p:cNvGraphicFramePr>
            <a:graphicFrameLocks noGrp="1"/>
          </p:cNvGraphicFramePr>
          <p:nvPr>
            <p:extLst>
              <p:ext uri="{D42A27DB-BD31-4B8C-83A1-F6EECF244321}">
                <p14:modId xmlns:p14="http://schemas.microsoft.com/office/powerpoint/2010/main" val="1818198365"/>
              </p:ext>
            </p:extLst>
          </p:nvPr>
        </p:nvGraphicFramePr>
        <p:xfrm>
          <a:off x="140676" y="858128"/>
          <a:ext cx="11865793" cy="4539736"/>
        </p:xfrm>
        <a:graphic>
          <a:graphicData uri="http://schemas.openxmlformats.org/drawingml/2006/table">
            <a:tbl>
              <a:tblPr firstRow="1" bandRow="1"/>
              <a:tblGrid>
                <a:gridCol w="5484872">
                  <a:extLst>
                    <a:ext uri="{9D8B030D-6E8A-4147-A177-3AD203B41FA5}">
                      <a16:colId xmlns:a16="http://schemas.microsoft.com/office/drawing/2014/main" val="1945109945"/>
                    </a:ext>
                  </a:extLst>
                </a:gridCol>
                <a:gridCol w="6380921">
                  <a:extLst>
                    <a:ext uri="{9D8B030D-6E8A-4147-A177-3AD203B41FA5}">
                      <a16:colId xmlns:a16="http://schemas.microsoft.com/office/drawing/2014/main" val="3449785096"/>
                    </a:ext>
                  </a:extLst>
                </a:gridCol>
              </a:tblGrid>
              <a:tr h="72345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dirty="0"/>
                        <a:t>ACTIVITY</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dirty="0"/>
                        <a:t>DATE DUE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54260067"/>
                  </a:ext>
                </a:extLst>
              </a:tr>
              <a:tr h="626359">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Issuing of the RFP documents SARS . </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600" kern="120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kern="1200" dirty="0">
                          <a:solidFill>
                            <a:schemeClr val="tx2"/>
                          </a:solidFill>
                          <a:latin typeface="+mn-lt"/>
                          <a:ea typeface="+mn-ea"/>
                          <a:cs typeface="+mn-cs"/>
                        </a:rPr>
                        <a:t>23 May 2025</a:t>
                      </a:r>
                      <a:endParaRPr lang="en-ZA" sz="1600" kern="120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719324787"/>
                  </a:ext>
                </a:extLst>
              </a:tr>
              <a:tr h="74389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800" b="1" kern="1200" baseline="0" dirty="0">
                          <a:solidFill>
                            <a:srgbClr val="FF0000"/>
                          </a:solidFill>
                          <a:latin typeface="+mn-lt"/>
                          <a:ea typeface="+mn-ea"/>
                          <a:cs typeface="+mn-cs"/>
                        </a:rPr>
                        <a:t>Non -Compulsory Virtual Briefing Session</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GB" sz="1600" kern="1200" dirty="0">
                          <a:solidFill>
                            <a:schemeClr val="tx2"/>
                          </a:solidFill>
                          <a:latin typeface="+mn-lt"/>
                          <a:ea typeface="+mn-ea"/>
                          <a:cs typeface="+mn-cs"/>
                        </a:rPr>
                        <a:t>30 May 2025 AT 11:00 Am</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384964731"/>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13 June 2025</a:t>
                      </a:r>
                      <a:endParaRPr lang="en-ZA" sz="1600" kern="1200" noProof="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07839868"/>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Arial" panose="020B0604020202020204"/>
                          <a:ea typeface="+mn-ea"/>
                          <a:cs typeface="+mn-cs"/>
                        </a:rPr>
                        <a:t>24 June 2025 </a:t>
                      </a:r>
                      <a:r>
                        <a:rPr lang="en-GB" sz="1600" kern="1200" dirty="0">
                          <a:solidFill>
                            <a:schemeClr val="tx2"/>
                          </a:solidFill>
                          <a:latin typeface="+mn-lt"/>
                          <a:ea typeface="+mn-ea"/>
                          <a:cs typeface="+mn-cs"/>
                        </a:rPr>
                        <a:t>AT 11:00</a:t>
                      </a:r>
                      <a:endParaRPr lang="en-ZA" sz="1600" kern="1200" noProof="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268033793"/>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August 2025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4058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360061" y="0"/>
            <a:ext cx="10515600" cy="1325563"/>
          </a:xfrm>
        </p:spPr>
        <p:txBody>
          <a:bodyPr/>
          <a:lstStyle/>
          <a:p>
            <a:r>
              <a:rPr kumimoji="0" lang="en-ZA" sz="1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1900" dirty="0"/>
          </a:p>
        </p:txBody>
      </p:sp>
      <p:sp>
        <p:nvSpPr>
          <p:cNvPr id="4" name="Text Placeholder 3">
            <a:extLst>
              <a:ext uri="{FF2B5EF4-FFF2-40B4-BE49-F238E27FC236}">
                <a16:creationId xmlns:a16="http://schemas.microsoft.com/office/drawing/2014/main" id="{E3DCBB8C-8DDE-B757-2CCC-ADE114D81476}"/>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956560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61913" y="365125"/>
            <a:ext cx="10891887" cy="1325563"/>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BACKGROUND &amp; SCOPE OF WORK</a:t>
            </a:r>
          </a:p>
        </p:txBody>
      </p:sp>
      <p:sp>
        <p:nvSpPr>
          <p:cNvPr id="3" name="Content Placeholder 2">
            <a:extLst>
              <a:ext uri="{FF2B5EF4-FFF2-40B4-BE49-F238E27FC236}">
                <a16:creationId xmlns:a16="http://schemas.microsoft.com/office/drawing/2014/main" id="{A9EA07B7-C0D5-6020-CFFB-7B6C2C584CC7}"/>
              </a:ext>
            </a:extLst>
          </p:cNvPr>
          <p:cNvSpPr>
            <a:spLocks noGrp="1"/>
          </p:cNvSpPr>
          <p:nvPr>
            <p:ph idx="1"/>
          </p:nvPr>
        </p:nvSpPr>
        <p:spPr>
          <a:xfrm>
            <a:off x="278297" y="970961"/>
            <a:ext cx="11618842" cy="5206002"/>
          </a:xfrm>
        </p:spPr>
        <p:txBody>
          <a:bodyPr/>
          <a:lstStyle/>
          <a:p>
            <a:pPr marL="0" indent="0" algn="just">
              <a:lnSpc>
                <a:spcPct val="150000"/>
              </a:lnSpc>
              <a:buNone/>
            </a:pPr>
            <a:r>
              <a:rPr lang="en-US" sz="2000" dirty="0">
                <a:solidFill>
                  <a:schemeClr val="accent1"/>
                </a:solidFill>
                <a:latin typeface="Arial" panose="020B0604020202020204" pitchFamily="34" charset="0"/>
                <a:ea typeface="Lato" panose="020F0502020204030203" pitchFamily="34" charset="0"/>
                <a:cs typeface="Arial" panose="020B0604020202020204" pitchFamily="34" charset="0"/>
              </a:rPr>
              <a:t>Refer to section 2 and 3 of the overview of SARS’ requirements document for scope of work and requirements for the appointment of a competent consultant firm in the field of technical security. </a:t>
            </a:r>
          </a:p>
          <a:p>
            <a:pPr marL="0" indent="0">
              <a:buNone/>
            </a:pPr>
            <a:endParaRPr lang="en-ZA" dirty="0"/>
          </a:p>
        </p:txBody>
      </p:sp>
    </p:spTree>
    <p:extLst>
      <p:ext uri="{BB962C8B-B14F-4D97-AF65-F5344CB8AC3E}">
        <p14:creationId xmlns:p14="http://schemas.microsoft.com/office/powerpoint/2010/main" val="3591689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ED8F876-E29D-4CA2-88E2-E8C229665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10703</TotalTime>
  <Words>2249</Words>
  <Application>Microsoft Office PowerPoint</Application>
  <PresentationFormat>Widescreen</PresentationFormat>
  <Paragraphs>312</Paragraphs>
  <Slides>29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Aptos</vt:lpstr>
      <vt:lpstr>Arial</vt:lpstr>
      <vt:lpstr>Arial Narrow</vt:lpstr>
      <vt:lpstr>Calibri</vt:lpstr>
      <vt:lpstr>Lato</vt:lpstr>
      <vt:lpstr>Times New Roman</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of Content</vt:lpstr>
      <vt:lpstr>BACKGROUND &amp; SCOPE OF WORK</vt:lpstr>
      <vt:lpstr>Table of Content</vt:lpstr>
      <vt:lpstr>BID EVALUATION PROCESS Refer to section 9 of the RFP doc</vt:lpstr>
      <vt:lpstr>BID EVALUATION PROCESS Refer to section 4 and  of the RFP doc</vt:lpstr>
      <vt:lpstr>Table of Content</vt:lpstr>
      <vt:lpstr>Bid Evaluation Process  Gate 3 – Price</vt:lpstr>
      <vt:lpstr>B-BBEE evaluation (Gate 3, Stage 2) Refer to section 9.5.1 of the RFP doc </vt:lpstr>
      <vt:lpstr>SPECIFIC GOALS</vt:lpstr>
      <vt:lpstr>REQUIREMENTS FOR SPECIFIC GOALS</vt:lpstr>
      <vt:lpstr>JOINT VENTURES AND CONSORTIUMS</vt:lpstr>
      <vt:lpstr>Table of Content</vt:lpstr>
      <vt:lpstr>Financial Analysis Evaluation   </vt:lpstr>
      <vt:lpstr>Financial Analysis Evaluation   </vt:lpstr>
      <vt:lpstr>Table of Content  </vt:lpstr>
      <vt:lpstr>SERVICE AGREEMENTS  </vt:lpstr>
      <vt:lpstr>Table of Content</vt:lpstr>
      <vt:lpstr> </vt:lpstr>
      <vt:lpstr>FILE 1: ORIGINAL / DUPLICATE  </vt:lpstr>
      <vt:lpstr>FILE 2: ORIGINAL / DUPLICATE  </vt:lpstr>
      <vt:lpstr>Table of Content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Funeka Simelane</dc:creator>
  <cp:lastModifiedBy>Bethuel Sivhada</cp:lastModifiedBy>
  <cp:revision>21</cp:revision>
  <dcterms:created xsi:type="dcterms:W3CDTF">2024-06-13T12:41:53Z</dcterms:created>
  <dcterms:modified xsi:type="dcterms:W3CDTF">2025-06-10T13:36:34Z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