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32"/>
  </p:notesMasterIdLst>
  <p:sldIdLst>
    <p:sldId id="256" r:id="rId6"/>
    <p:sldId id="257" r:id="rId7"/>
    <p:sldId id="259" r:id="rId8"/>
    <p:sldId id="270" r:id="rId9"/>
    <p:sldId id="274" r:id="rId10"/>
    <p:sldId id="273" r:id="rId11"/>
    <p:sldId id="1730" r:id="rId12"/>
    <p:sldId id="271" r:id="rId13"/>
    <p:sldId id="1679" r:id="rId14"/>
    <p:sldId id="1734" r:id="rId15"/>
    <p:sldId id="1735" r:id="rId16"/>
    <p:sldId id="1738" r:id="rId17"/>
    <p:sldId id="1736" r:id="rId18"/>
    <p:sldId id="1739" r:id="rId19"/>
    <p:sldId id="1740" r:id="rId20"/>
    <p:sldId id="1741" r:id="rId21"/>
    <p:sldId id="1742" r:id="rId22"/>
    <p:sldId id="1688" r:id="rId23"/>
    <p:sldId id="1731" r:id="rId24"/>
    <p:sldId id="1732" r:id="rId25"/>
    <p:sldId id="349" r:id="rId26"/>
    <p:sldId id="350" r:id="rId27"/>
    <p:sldId id="361" r:id="rId28"/>
    <p:sldId id="1733" r:id="rId29"/>
    <p:sldId id="258" r:id="rId30"/>
    <p:sldId id="173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4"/>
  </p:normalViewPr>
  <p:slideViewPr>
    <p:cSldViewPr snapToGrid="0">
      <p:cViewPr>
        <p:scale>
          <a:sx n="75" d="100"/>
          <a:sy n="75" d="100"/>
        </p:scale>
        <p:origin x="974"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B378B-24D9-4C3F-864B-C8B47C5258F5}" type="datetimeFigureOut">
              <a:rPr lang="en-ZA" smtClean="0"/>
              <a:t>2024/08/26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14921-8B09-42FC-93C1-74CB5A8EBADD}" type="slidenum">
              <a:rPr lang="en-ZA" smtClean="0"/>
              <a:t>‹#›</a:t>
            </a:fld>
            <a:endParaRPr lang="en-ZA"/>
          </a:p>
        </p:txBody>
      </p:sp>
    </p:spTree>
    <p:extLst>
      <p:ext uri="{BB962C8B-B14F-4D97-AF65-F5344CB8AC3E}">
        <p14:creationId xmlns:p14="http://schemas.microsoft.com/office/powerpoint/2010/main" val="105396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21</a:t>
            </a:fld>
            <a:endParaRPr lang="en-Z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22</a:t>
            </a:fld>
            <a:endParaRPr lang="en-ZA" dirty="0"/>
          </a:p>
        </p:txBody>
      </p:sp>
    </p:spTree>
    <p:extLst>
      <p:ext uri="{BB962C8B-B14F-4D97-AF65-F5344CB8AC3E}">
        <p14:creationId xmlns:p14="http://schemas.microsoft.com/office/powerpoint/2010/main" val="25853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23</a:t>
            </a:fld>
            <a:endParaRPr lang="en-ZA" dirty="0"/>
          </a:p>
        </p:txBody>
      </p:sp>
    </p:spTree>
    <p:extLst>
      <p:ext uri="{BB962C8B-B14F-4D97-AF65-F5344CB8AC3E}">
        <p14:creationId xmlns:p14="http://schemas.microsoft.com/office/powerpoint/2010/main" val="209714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oleObject" Target="../embeddings/oleObject1.bin"/><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27655" y="6004272"/>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12701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9071-1A09-0DDF-8703-7FA398D56E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E757FD-DE4F-BF25-BC7A-BE784AE476C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25BE7E-4FFA-E247-71D8-F9508AC845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1BB801-1BD4-F59E-419B-D5816D6E5AF0}"/>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8/26/2024</a:t>
            </a:fld>
            <a:endParaRPr lang="en-US"/>
          </a:p>
        </p:txBody>
      </p:sp>
      <p:sp>
        <p:nvSpPr>
          <p:cNvPr id="6" name="Footer Placeholder 5">
            <a:extLst>
              <a:ext uri="{FF2B5EF4-FFF2-40B4-BE49-F238E27FC236}">
                <a16:creationId xmlns:a16="http://schemas.microsoft.com/office/drawing/2014/main" id="{1EC63716-7603-2550-729A-1A871DA95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29FA10-C12F-78BC-906C-5436CB242602}"/>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100560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C6F1-6A75-2D15-F581-CE45044250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23C061-B2C3-BF55-9A86-030D6E456E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8D294-249C-D41D-57C1-A817760F20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A687C1-246C-1ACD-8D5F-FA913A9C1FB4}"/>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8/26/2024</a:t>
            </a:fld>
            <a:endParaRPr lang="en-US"/>
          </a:p>
        </p:txBody>
      </p:sp>
      <p:sp>
        <p:nvSpPr>
          <p:cNvPr id="6" name="Footer Placeholder 5">
            <a:extLst>
              <a:ext uri="{FF2B5EF4-FFF2-40B4-BE49-F238E27FC236}">
                <a16:creationId xmlns:a16="http://schemas.microsoft.com/office/drawing/2014/main" id="{6E244A01-E666-A086-524E-F92E4898C1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7A42D6-F2D1-0DB8-5F7E-B22E0E1F125D}"/>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43199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091A-D795-1544-AD1B-C1E53514414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569582-313F-B3BD-744D-BE57250E24CA}"/>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C02B8E-4992-4039-F080-72B41A35D702}"/>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8/26/2024</a:t>
            </a:fld>
            <a:endParaRPr lang="en-US"/>
          </a:p>
        </p:txBody>
      </p:sp>
      <p:sp>
        <p:nvSpPr>
          <p:cNvPr id="5" name="Footer Placeholder 4">
            <a:extLst>
              <a:ext uri="{FF2B5EF4-FFF2-40B4-BE49-F238E27FC236}">
                <a16:creationId xmlns:a16="http://schemas.microsoft.com/office/drawing/2014/main" id="{796AA617-1C0C-5257-9EA9-83CEDF1152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78325B-B581-D4C2-8B88-6F3D126FDD3E}"/>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2578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8C0114-EF1C-F031-A2A4-B10739A2EF2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2F1479-537A-E42A-4A77-C7D162292BF8}"/>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4899E5-CA13-7BF0-5460-4AE6144FF757}"/>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8/26/2024</a:t>
            </a:fld>
            <a:endParaRPr lang="en-US"/>
          </a:p>
        </p:txBody>
      </p:sp>
      <p:sp>
        <p:nvSpPr>
          <p:cNvPr id="5" name="Footer Placeholder 4">
            <a:extLst>
              <a:ext uri="{FF2B5EF4-FFF2-40B4-BE49-F238E27FC236}">
                <a16:creationId xmlns:a16="http://schemas.microsoft.com/office/drawing/2014/main" id="{DC3E7DD1-69CC-C8A6-1869-51AF1DD7E9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95CC34-797D-9F9A-9346-E57D3654FFE7}"/>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6180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3" name="Picture 1" descr="miolo1 fundo branco">
            <a:extLst>
              <a:ext uri="{FF2B5EF4-FFF2-40B4-BE49-F238E27FC236}">
                <a16:creationId xmlns:a16="http://schemas.microsoft.com/office/drawing/2014/main" id="{44E57ECD-6B0C-65A0-028D-EC400A926866}"/>
              </a:ext>
            </a:extLst>
          </p:cNvPr>
          <p:cNvPicPr>
            <a:picLocks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954" y="-31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McK Slide Elements">
            <a:extLst>
              <a:ext uri="{FF2B5EF4-FFF2-40B4-BE49-F238E27FC236}">
                <a16:creationId xmlns:a16="http://schemas.microsoft.com/office/drawing/2014/main" id="{DEC6DD3B-D0F2-4064-4A38-6D58A4392E5F}"/>
              </a:ext>
            </a:extLst>
          </p:cNvPr>
          <p:cNvGrpSpPr>
            <a:grpSpLocks/>
          </p:cNvGrpSpPr>
          <p:nvPr/>
        </p:nvGrpSpPr>
        <p:grpSpPr bwMode="auto">
          <a:xfrm>
            <a:off x="168031" y="542925"/>
            <a:ext cx="11723077" cy="6288088"/>
            <a:chOff x="79" y="342"/>
            <a:chExt cx="5539" cy="3961"/>
          </a:xfrm>
        </p:grpSpPr>
        <p:sp>
          <p:nvSpPr>
            <p:cNvPr id="5" name="McK Measure" hidden="1">
              <a:extLst>
                <a:ext uri="{FF2B5EF4-FFF2-40B4-BE49-F238E27FC236}">
                  <a16:creationId xmlns:a16="http://schemas.microsoft.com/office/drawing/2014/main" id="{C67106D4-3937-199C-A559-CDB27C9DFA33}"/>
                </a:ext>
              </a:extLst>
            </p:cNvPr>
            <p:cNvSpPr txBox="1">
              <a:spLocks noChangeArrowheads="1"/>
            </p:cNvSpPr>
            <p:nvPr userDrawn="1"/>
          </p:nvSpPr>
          <p:spPr bwMode="gray">
            <a:xfrm>
              <a:off x="79" y="342"/>
              <a:ext cx="5539" cy="157"/>
            </a:xfrm>
            <a:prstGeom prst="rect">
              <a:avLst/>
            </a:prstGeom>
            <a:noFill/>
            <a:ln>
              <a:noFill/>
            </a:ln>
          </p:spPr>
          <p:txBody>
            <a:bodyPr lIns="0" tIns="0" rIns="0" bIns="0">
              <a:spAutoFit/>
            </a:bodyPr>
            <a:lstStyle>
              <a:lvl1pPr defTabSz="912813" eaLnBrk="0" hangingPunct="0">
                <a:defRPr sz="2400">
                  <a:solidFill>
                    <a:schemeClr val="tx1"/>
                  </a:solidFill>
                  <a:latin typeface="Arial" charset="0"/>
                  <a:cs typeface="Arial" charset="0"/>
                </a:defRPr>
              </a:lvl1pPr>
              <a:lvl2pPr marL="742950" indent="-285750" defTabSz="912813" eaLnBrk="0" hangingPunct="0">
                <a:defRPr sz="2400">
                  <a:solidFill>
                    <a:schemeClr val="tx1"/>
                  </a:solidFill>
                  <a:latin typeface="Arial" charset="0"/>
                  <a:cs typeface="Arial" charset="0"/>
                </a:defRPr>
              </a:lvl2pPr>
              <a:lvl3pPr marL="1143000" indent="-228600" defTabSz="912813" eaLnBrk="0" hangingPunct="0">
                <a:defRPr sz="2400">
                  <a:solidFill>
                    <a:schemeClr val="tx1"/>
                  </a:solidFill>
                  <a:latin typeface="Arial" charset="0"/>
                  <a:cs typeface="Arial" charset="0"/>
                </a:defRPr>
              </a:lvl3pPr>
              <a:lvl4pPr marL="1600200" indent="-228600" defTabSz="912813" eaLnBrk="0" hangingPunct="0">
                <a:defRPr sz="2400">
                  <a:solidFill>
                    <a:schemeClr val="tx1"/>
                  </a:solidFill>
                  <a:latin typeface="Arial" charset="0"/>
                  <a:cs typeface="Arial" charset="0"/>
                </a:defRPr>
              </a:lvl4pPr>
              <a:lvl5pPr marL="2057400" indent="-228600" defTabSz="912813" eaLnBrk="0" hangingPunct="0">
                <a:defRPr sz="2400">
                  <a:solidFill>
                    <a:schemeClr val="tx1"/>
                  </a:solidFill>
                  <a:latin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GB" sz="1600" dirty="0">
                  <a:solidFill>
                    <a:srgbClr val="000000"/>
                  </a:solidFill>
                  <a:latin typeface="Constantia" pitchFamily="18" charset="0"/>
                </a:rPr>
                <a:t>Unit of measure</a:t>
              </a:r>
            </a:p>
          </p:txBody>
        </p:sp>
        <p:sp>
          <p:nvSpPr>
            <p:cNvPr id="6" name="McK Footnote" hidden="1">
              <a:extLst>
                <a:ext uri="{FF2B5EF4-FFF2-40B4-BE49-F238E27FC236}">
                  <a16:creationId xmlns:a16="http://schemas.microsoft.com/office/drawing/2014/main" id="{897700DD-C158-A8D7-CC23-8834C6BD4FC8}"/>
                </a:ext>
              </a:extLst>
            </p:cNvPr>
            <p:cNvSpPr txBox="1">
              <a:spLocks noChangeArrowheads="1"/>
            </p:cNvSpPr>
            <p:nvPr userDrawn="1"/>
          </p:nvSpPr>
          <p:spPr bwMode="gray">
            <a:xfrm>
              <a:off x="81" y="4045"/>
              <a:ext cx="5249" cy="258"/>
            </a:xfrm>
            <a:prstGeom prst="rect">
              <a:avLst/>
            </a:prstGeom>
            <a:noFill/>
            <a:ln>
              <a:noFill/>
            </a:ln>
          </p:spPr>
          <p:txBody>
            <a:bodyPr lIns="0" tIns="0" rIns="0" bIns="0" anchor="b">
              <a:spAutoFit/>
            </a:bodyPr>
            <a:lstStyle>
              <a:lvl1pPr marL="585788" indent="-585788" defTabSz="912813" eaLnBrk="0" hangingPunct="0">
                <a:tabLst>
                  <a:tab pos="544513" algn="r"/>
                </a:tabLst>
                <a:defRPr sz="2400">
                  <a:solidFill>
                    <a:schemeClr val="tx1"/>
                  </a:solidFill>
                  <a:latin typeface="Arial" charset="0"/>
                  <a:cs typeface="Arial" charset="0"/>
                </a:defRPr>
              </a:lvl1pPr>
              <a:lvl2pPr marL="742950" indent="-285750" defTabSz="912813" eaLnBrk="0" hangingPunct="0">
                <a:tabLst>
                  <a:tab pos="544513" algn="r"/>
                </a:tabLst>
                <a:defRPr sz="2400">
                  <a:solidFill>
                    <a:schemeClr val="tx1"/>
                  </a:solidFill>
                  <a:latin typeface="Arial" charset="0"/>
                  <a:cs typeface="Arial" charset="0"/>
                </a:defRPr>
              </a:lvl2pPr>
              <a:lvl3pPr marL="1143000" indent="-228600" defTabSz="912813" eaLnBrk="0" hangingPunct="0">
                <a:tabLst>
                  <a:tab pos="544513" algn="r"/>
                </a:tabLst>
                <a:defRPr sz="2400">
                  <a:solidFill>
                    <a:schemeClr val="tx1"/>
                  </a:solidFill>
                  <a:latin typeface="Arial" charset="0"/>
                  <a:cs typeface="Arial" charset="0"/>
                </a:defRPr>
              </a:lvl3pPr>
              <a:lvl4pPr marL="1600200" indent="-228600" defTabSz="912813" eaLnBrk="0" hangingPunct="0">
                <a:tabLst>
                  <a:tab pos="544513" algn="r"/>
                </a:tabLst>
                <a:defRPr sz="2400">
                  <a:solidFill>
                    <a:schemeClr val="tx1"/>
                  </a:solidFill>
                  <a:latin typeface="Arial" charset="0"/>
                  <a:cs typeface="Arial" charset="0"/>
                </a:defRPr>
              </a:lvl4pPr>
              <a:lvl5pPr marL="2057400" indent="-228600" defTabSz="912813" eaLnBrk="0" hangingPunct="0">
                <a:tabLst>
                  <a:tab pos="544513" algn="r"/>
                </a:tabLst>
                <a:defRPr sz="2400">
                  <a:solidFill>
                    <a:schemeClr val="tx1"/>
                  </a:solidFill>
                  <a:latin typeface="Arial" charset="0"/>
                  <a:cs typeface="Arial" charset="0"/>
                </a:defRPr>
              </a:lvl5pPr>
              <a:lvl6pPr marL="2514600" indent="-228600" defTabSz="912813" eaLnBrk="0" fontAlgn="base" hangingPunct="0">
                <a:spcBef>
                  <a:spcPct val="0"/>
                </a:spcBef>
                <a:spcAft>
                  <a:spcPct val="0"/>
                </a:spcAft>
                <a:tabLst>
                  <a:tab pos="544513" algn="r"/>
                </a:tabLst>
                <a:defRPr sz="2400">
                  <a:solidFill>
                    <a:schemeClr val="tx1"/>
                  </a:solidFill>
                  <a:latin typeface="Arial" charset="0"/>
                  <a:cs typeface="Arial" charset="0"/>
                </a:defRPr>
              </a:lvl6pPr>
              <a:lvl7pPr marL="2971800" indent="-228600" defTabSz="912813" eaLnBrk="0" fontAlgn="base" hangingPunct="0">
                <a:spcBef>
                  <a:spcPct val="0"/>
                </a:spcBef>
                <a:spcAft>
                  <a:spcPct val="0"/>
                </a:spcAft>
                <a:tabLst>
                  <a:tab pos="544513" algn="r"/>
                </a:tabLst>
                <a:defRPr sz="2400">
                  <a:solidFill>
                    <a:schemeClr val="tx1"/>
                  </a:solidFill>
                  <a:latin typeface="Arial" charset="0"/>
                  <a:cs typeface="Arial" charset="0"/>
                </a:defRPr>
              </a:lvl7pPr>
              <a:lvl8pPr marL="3429000" indent="-228600" defTabSz="912813" eaLnBrk="0" fontAlgn="base" hangingPunct="0">
                <a:spcBef>
                  <a:spcPct val="0"/>
                </a:spcBef>
                <a:spcAft>
                  <a:spcPct val="0"/>
                </a:spcAft>
                <a:tabLst>
                  <a:tab pos="544513" algn="r"/>
                </a:tabLst>
                <a:defRPr sz="2400">
                  <a:solidFill>
                    <a:schemeClr val="tx1"/>
                  </a:solidFill>
                  <a:latin typeface="Arial" charset="0"/>
                  <a:cs typeface="Arial" charset="0"/>
                </a:defRPr>
              </a:lvl8pPr>
              <a:lvl9pPr marL="3886200" indent="-228600" defTabSz="912813" eaLnBrk="0" fontAlgn="base" hangingPunct="0">
                <a:spcBef>
                  <a:spcPct val="0"/>
                </a:spcBef>
                <a:spcAft>
                  <a:spcPct val="0"/>
                </a:spcAft>
                <a:tabLst>
                  <a:tab pos="544513" algn="r"/>
                </a:tabLst>
                <a:defRPr sz="2400">
                  <a:solidFill>
                    <a:schemeClr val="tx1"/>
                  </a:solidFill>
                  <a:latin typeface="Arial" charset="0"/>
                  <a:cs typeface="Arial" charset="0"/>
                </a:defRPr>
              </a:lvl9pPr>
            </a:lstStyle>
            <a:p>
              <a:pPr eaLnBrk="1" hangingPunct="1">
                <a:defRPr/>
              </a:pPr>
              <a:r>
                <a:rPr lang="en-GB" sz="1200" dirty="0">
                  <a:solidFill>
                    <a:srgbClr val="000000"/>
                  </a:solidFill>
                  <a:latin typeface="Constantia" pitchFamily="18" charset="0"/>
                </a:rPr>
                <a:t>	*	Footnote</a:t>
              </a:r>
            </a:p>
            <a:p>
              <a:pPr eaLnBrk="1" hangingPunct="1">
                <a:spcBef>
                  <a:spcPct val="20000"/>
                </a:spcBef>
                <a:defRPr/>
              </a:pPr>
              <a:r>
                <a:rPr lang="en-GB" sz="1200" dirty="0">
                  <a:solidFill>
                    <a:srgbClr val="000000"/>
                  </a:solidFill>
                  <a:latin typeface="Constantia" pitchFamily="18" charset="0"/>
                </a:rPr>
                <a:t>Source:		Source</a:t>
              </a:r>
            </a:p>
          </p:txBody>
        </p:sp>
      </p:grpSp>
      <p:graphicFrame>
        <p:nvGraphicFramePr>
          <p:cNvPr id="8" name="Rectangle 9" hidden="1">
            <a:extLst>
              <a:ext uri="{FF2B5EF4-FFF2-40B4-BE49-F238E27FC236}">
                <a16:creationId xmlns:a16="http://schemas.microsoft.com/office/drawing/2014/main" id="{728E56A6-ECB9-1050-592E-8AE13536C523}"/>
              </a:ext>
            </a:extLst>
          </p:cNvPr>
          <p:cNvGraphicFramePr>
            <a:graphicFrameLocks/>
          </p:cNvGraphicFramePr>
          <p:nvPr>
            <p:custDataLst>
              <p:tags r:id="rId2"/>
            </p:custDataLst>
          </p:nvPr>
        </p:nvGraphicFramePr>
        <p:xfrm>
          <a:off x="7816" y="1"/>
          <a:ext cx="199292" cy="161925"/>
        </p:xfrm>
        <a:graphic>
          <a:graphicData uri="http://schemas.openxmlformats.org/presentationml/2006/ole">
            <mc:AlternateContent xmlns:mc="http://schemas.openxmlformats.org/markup-compatibility/2006">
              <mc:Choice xmlns:v="urn:schemas-microsoft-com:vml" Requires="v">
                <p:oleObj r:id="rId5" imgW="0" imgH="0" progId="">
                  <p:embed/>
                </p:oleObj>
              </mc:Choice>
              <mc:Fallback>
                <p:oleObj r:id="rId5" imgW="0" imgH="0" progId="">
                  <p:embed/>
                  <p:pic>
                    <p:nvPicPr>
                      <p:cNvPr id="8" name="Rectangle 9" hidden="1">
                        <a:extLst>
                          <a:ext uri="{FF2B5EF4-FFF2-40B4-BE49-F238E27FC236}">
                            <a16:creationId xmlns:a16="http://schemas.microsoft.com/office/drawing/2014/main" id="{728E56A6-ECB9-1050-592E-8AE13536C523}"/>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816" y="1"/>
                        <a:ext cx="19929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212698" y="1255714"/>
            <a:ext cx="11732847" cy="4983842"/>
          </a:xfrm>
          <a:prstGeom prst="rect">
            <a:avLst/>
          </a:prstGeom>
        </p:spPr>
        <p:txBody>
          <a:bodyPr/>
          <a:lstStyle>
            <a:lvl1pPr>
              <a:defRPr sz="1800"/>
            </a:lvl1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230560" y="100013"/>
            <a:ext cx="11805138" cy="1104900"/>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561240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pg num">
            <a:extLst>
              <a:ext uri="{FF2B5EF4-FFF2-40B4-BE49-F238E27FC236}">
                <a16:creationId xmlns:a16="http://schemas.microsoft.com/office/drawing/2014/main" id="{2774D13B-D3DE-8521-75CA-B38FA18429D0}"/>
              </a:ext>
            </a:extLst>
          </p:cNvPr>
          <p:cNvSpPr>
            <a:spLocks noGrp="1" noChangeArrowheads="1"/>
          </p:cNvSpPr>
          <p:nvPr>
            <p:ph type="sldNum" sz="quarter" idx="10"/>
            <p:custDataLst>
              <p:tags r:id="rId1"/>
            </p:custDataLst>
          </p:nvPr>
        </p:nvSpPr>
        <p:spPr>
          <a:ln/>
        </p:spPr>
        <p:txBody>
          <a:bodyPr/>
          <a:lstStyle>
            <a:lvl1pPr>
              <a:defRPr/>
            </a:lvl1pPr>
          </a:lstStyle>
          <a:p>
            <a:pPr>
              <a:defRPr/>
            </a:pPr>
            <a:fld id="{E50F882F-7DA9-4886-B574-B8E2EF354307}" type="slidenum">
              <a:rPr lang="en-GB" altLang="en-US"/>
              <a:pPr>
                <a:defRPr/>
              </a:pPr>
              <a:t>‹#›</a:t>
            </a:fld>
            <a:endParaRPr lang="en-GB" altLang="en-US"/>
          </a:p>
        </p:txBody>
      </p:sp>
    </p:spTree>
    <p:extLst>
      <p:ext uri="{BB962C8B-B14F-4D97-AF65-F5344CB8AC3E}">
        <p14:creationId xmlns:p14="http://schemas.microsoft.com/office/powerpoint/2010/main" val="1630567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73F0-2441-9A61-911E-E1DA4BBD31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E3044A5-75FB-FD8D-16EE-778618A152D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A65D0A-F718-DB6A-7AFD-54B8F9C760AB}"/>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8/26/2024</a:t>
            </a:fld>
            <a:endParaRPr lang="en-US"/>
          </a:p>
        </p:txBody>
      </p:sp>
      <p:sp>
        <p:nvSpPr>
          <p:cNvPr id="5" name="Footer Placeholder 4">
            <a:extLst>
              <a:ext uri="{FF2B5EF4-FFF2-40B4-BE49-F238E27FC236}">
                <a16:creationId xmlns:a16="http://schemas.microsoft.com/office/drawing/2014/main" id="{9CA36323-5924-8A45-C776-405724EF63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BC3041-A755-9680-9A1C-89B265B766F0}"/>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499267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DC54-B2F1-57F8-8D01-2707640D7AD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92ED63-86A0-C6A6-DC0C-26AA2B60085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1CA714-D1E5-AF53-8D33-277444E8B0A4}"/>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8/26/2024</a:t>
            </a:fld>
            <a:endParaRPr lang="en-US"/>
          </a:p>
        </p:txBody>
      </p:sp>
      <p:sp>
        <p:nvSpPr>
          <p:cNvPr id="5" name="Footer Placeholder 4">
            <a:extLst>
              <a:ext uri="{FF2B5EF4-FFF2-40B4-BE49-F238E27FC236}">
                <a16:creationId xmlns:a16="http://schemas.microsoft.com/office/drawing/2014/main" id="{38CEBF96-6049-5783-DAB9-3761E28666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EF11B3-0866-74EC-90C8-37A1FF3F36B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04400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37CB-8EE5-C476-EA2E-067EDA2754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01425E2-4462-98EB-F4DF-3380CC39467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794499-50D5-181A-2778-A39A21EFBD5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8/26/2024</a:t>
            </a:fld>
            <a:endParaRPr lang="en-US"/>
          </a:p>
        </p:txBody>
      </p:sp>
      <p:sp>
        <p:nvSpPr>
          <p:cNvPr id="5" name="Footer Placeholder 4">
            <a:extLst>
              <a:ext uri="{FF2B5EF4-FFF2-40B4-BE49-F238E27FC236}">
                <a16:creationId xmlns:a16="http://schemas.microsoft.com/office/drawing/2014/main" id="{916943A6-938D-09BA-CC03-21AFC5FA21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7D38B3-E3B5-6AC8-4A9A-355A83DF754E}"/>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528060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6888-CD9E-290C-8752-723304A88B3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6B9D98-9E6A-7749-DD30-DDA5BBB1314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AEB1F6-CC71-42B5-7410-54F46354142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58DC0EC-67DE-23B8-9F21-4834D2B3B152}"/>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8/26/2024</a:t>
            </a:fld>
            <a:endParaRPr lang="en-US"/>
          </a:p>
        </p:txBody>
      </p:sp>
      <p:sp>
        <p:nvSpPr>
          <p:cNvPr id="6" name="Footer Placeholder 5">
            <a:extLst>
              <a:ext uri="{FF2B5EF4-FFF2-40B4-BE49-F238E27FC236}">
                <a16:creationId xmlns:a16="http://schemas.microsoft.com/office/drawing/2014/main" id="{2BE0CA87-D70C-0C8D-DD32-08C0506B7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2DC2DA-4FF7-F27B-3533-ED0CA689527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22517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55156" y="6024150"/>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8955156" y="258417"/>
            <a:ext cx="1133062" cy="113306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39806" y="516503"/>
            <a:ext cx="963762" cy="616889"/>
          </a:xfrm>
          <a:prstGeom prst="rect">
            <a:avLst/>
          </a:prstGeom>
        </p:spPr>
      </p:pic>
      <p:sp>
        <p:nvSpPr>
          <p:cNvPr id="2" name="TextBox 1">
            <a:extLst>
              <a:ext uri="{FF2B5EF4-FFF2-40B4-BE49-F238E27FC236}">
                <a16:creationId xmlns:a16="http://schemas.microsoft.com/office/drawing/2014/main" id="{52355AEA-8E3D-9490-340A-8887EB9C4920}"/>
              </a:ext>
            </a:extLst>
          </p:cNvPr>
          <p:cNvSpPr txBox="1"/>
          <p:nvPr userDrawn="1"/>
        </p:nvSpPr>
        <p:spPr>
          <a:xfrm>
            <a:off x="2007476" y="609599"/>
            <a:ext cx="4330262" cy="4647426"/>
          </a:xfrm>
          <a:prstGeom prst="rect">
            <a:avLst/>
          </a:prstGeom>
          <a:noFill/>
        </p:spPr>
        <p:txBody>
          <a:bodyPr wrap="square" rtlCol="0">
            <a:spAutoFit/>
          </a:bodyPr>
          <a:lstStyle/>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Thank you</a:t>
            </a: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leboha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Ndza</a:t>
            </a: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Khenza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Dankie</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Ndi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livhuwa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Enkosi</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9144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42E-40C5-408D-1447-B53DC6C3F01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10AEE5-A538-EFEB-E7AE-C8C2C54B32C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6FA208-CE38-42E9-1872-CD3B28F6C2CC}"/>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07AE6B-FEA5-0A76-06CC-5814A8E5F0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C51EDA-33B6-030D-1FB8-28B8F09A33E1}"/>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8E051A-B976-CF02-4AC7-CE713910B61E}"/>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8/26/2024</a:t>
            </a:fld>
            <a:endParaRPr lang="en-US"/>
          </a:p>
        </p:txBody>
      </p:sp>
      <p:sp>
        <p:nvSpPr>
          <p:cNvPr id="8" name="Footer Placeholder 7">
            <a:extLst>
              <a:ext uri="{FF2B5EF4-FFF2-40B4-BE49-F238E27FC236}">
                <a16:creationId xmlns:a16="http://schemas.microsoft.com/office/drawing/2014/main" id="{359CACCB-C152-F1FE-58B5-01509844E0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516D9F-218E-FA79-BAA9-0CABAE1671E5}"/>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169647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3886-8921-518A-B954-524840A513E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7BBB23-CFBA-EF28-D1F5-1A646518A403}"/>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8/26/2024</a:t>
            </a:fld>
            <a:endParaRPr lang="en-US"/>
          </a:p>
        </p:txBody>
      </p:sp>
      <p:sp>
        <p:nvSpPr>
          <p:cNvPr id="4" name="Footer Placeholder 3">
            <a:extLst>
              <a:ext uri="{FF2B5EF4-FFF2-40B4-BE49-F238E27FC236}">
                <a16:creationId xmlns:a16="http://schemas.microsoft.com/office/drawing/2014/main" id="{522E4746-F25F-A03D-9333-361B629EA5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3BE53F-68B1-FE95-1523-B44F1D33F9E3}"/>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816274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898C4-AF38-8E46-53B8-26242360CB88}"/>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8/26/2024</a:t>
            </a:fld>
            <a:endParaRPr lang="en-US"/>
          </a:p>
        </p:txBody>
      </p:sp>
      <p:sp>
        <p:nvSpPr>
          <p:cNvPr id="3" name="Footer Placeholder 2">
            <a:extLst>
              <a:ext uri="{FF2B5EF4-FFF2-40B4-BE49-F238E27FC236}">
                <a16:creationId xmlns:a16="http://schemas.microsoft.com/office/drawing/2014/main" id="{10778387-1258-2774-294C-C4353F65E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8394293-203C-A27E-24B0-74BA4AD04434}"/>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427102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77E9-FA0F-630E-96BC-C961A895B8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F69B5F-BD9B-4A59-06D4-2BEA842957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913C77-6F54-530D-2F48-8BA4E67047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6AF272-8468-786A-1853-9A6D9A689DA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8/26/2024</a:t>
            </a:fld>
            <a:endParaRPr lang="en-US"/>
          </a:p>
        </p:txBody>
      </p:sp>
      <p:sp>
        <p:nvSpPr>
          <p:cNvPr id="6" name="Footer Placeholder 5">
            <a:extLst>
              <a:ext uri="{FF2B5EF4-FFF2-40B4-BE49-F238E27FC236}">
                <a16:creationId xmlns:a16="http://schemas.microsoft.com/office/drawing/2014/main" id="{3509C875-8BF6-3972-D4CF-4162274091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6D0D1E-643F-6590-8A92-EE5E1F70F581}"/>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966308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858A-C526-9B5A-7A9D-F9668683D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53982E-0076-9F21-9F37-7F5CECBFD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5B81E3-B12C-4D24-293F-65FC92C90B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DB4D33-93B1-71C3-9D61-7B4CFF028556}"/>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8/26/2024</a:t>
            </a:fld>
            <a:endParaRPr lang="en-US"/>
          </a:p>
        </p:txBody>
      </p:sp>
      <p:sp>
        <p:nvSpPr>
          <p:cNvPr id="6" name="Footer Placeholder 5">
            <a:extLst>
              <a:ext uri="{FF2B5EF4-FFF2-40B4-BE49-F238E27FC236}">
                <a16:creationId xmlns:a16="http://schemas.microsoft.com/office/drawing/2014/main" id="{B26160D0-E26B-BFD9-9D38-C8FA2049F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391980-06F9-0AAE-5915-F356E8226BEA}"/>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939433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06A1-E3AC-797A-4984-3A1552F3510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E7D719-E333-FC3F-3C62-C5CD1C230DF6}"/>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83F850-10BC-554F-C53D-1195626AE1E7}"/>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8/26/2024</a:t>
            </a:fld>
            <a:endParaRPr lang="en-US"/>
          </a:p>
        </p:txBody>
      </p:sp>
      <p:sp>
        <p:nvSpPr>
          <p:cNvPr id="5" name="Footer Placeholder 4">
            <a:extLst>
              <a:ext uri="{FF2B5EF4-FFF2-40B4-BE49-F238E27FC236}">
                <a16:creationId xmlns:a16="http://schemas.microsoft.com/office/drawing/2014/main" id="{8765AD79-E52C-D303-4A28-0563656EAE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BD6EF4-7F6F-B404-4067-A5076D2336B9}"/>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697145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AD8C0-C30C-AA49-FECD-867A19AA21F0}"/>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1071A9-37E4-6D78-83BF-D5C52188C171}"/>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5C84D6-C73E-2258-7B06-69D270FE976F}"/>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8/26/2024</a:t>
            </a:fld>
            <a:endParaRPr lang="en-US"/>
          </a:p>
        </p:txBody>
      </p:sp>
      <p:sp>
        <p:nvSpPr>
          <p:cNvPr id="5" name="Footer Placeholder 4">
            <a:extLst>
              <a:ext uri="{FF2B5EF4-FFF2-40B4-BE49-F238E27FC236}">
                <a16:creationId xmlns:a16="http://schemas.microsoft.com/office/drawing/2014/main" id="{0C58EC05-5E22-DEC0-C4A6-89A8AA8B42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28F256-C5C5-5178-4D11-5D2B6DCBBDBC}"/>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99467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pic>
        <p:nvPicPr>
          <p:cNvPr id="13" name="Picture 12" descr="A blue and black logo&#10;&#10;Description automatically generated">
            <a:extLst>
              <a:ext uri="{FF2B5EF4-FFF2-40B4-BE49-F238E27FC236}">
                <a16:creationId xmlns:a16="http://schemas.microsoft.com/office/drawing/2014/main" id="{FF65B3DF-2205-EE1D-A5EF-3AE7E57281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402975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1FF8-6D56-4E05-2B8E-15AE13D6C611}"/>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F9BE93-06E8-FE5D-32E8-3317DBBC20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66E3CD0-8355-ECFF-B974-83BEC18928D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659C73-8B51-A0AB-AB74-FE4E052095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731AE93-0173-0ABD-C365-975FD695FD30}"/>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7AE1C9-B632-890B-7B77-17F5EFC2C92A}"/>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8/26/2024</a:t>
            </a:fld>
            <a:endParaRPr lang="en-US"/>
          </a:p>
        </p:txBody>
      </p:sp>
      <p:sp>
        <p:nvSpPr>
          <p:cNvPr id="8" name="Footer Placeholder 7">
            <a:extLst>
              <a:ext uri="{FF2B5EF4-FFF2-40B4-BE49-F238E27FC236}">
                <a16:creationId xmlns:a16="http://schemas.microsoft.com/office/drawing/2014/main" id="{C507F890-D0EE-A649-0340-80B7FC3E13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73B257-17C9-29A2-8839-2132CB4DB764}"/>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3561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73982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31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42EF-E912-6EFC-B8DB-C3C42D61D12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04F570-2240-5612-8198-77EE87E061C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00B435F-BE3E-7554-3470-A8B4A111F97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B9EE838-C8DF-9042-2D1F-8679A0E7DE6D}"/>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8/26/2024</a:t>
            </a:fld>
            <a:endParaRPr lang="en-US"/>
          </a:p>
        </p:txBody>
      </p:sp>
      <p:sp>
        <p:nvSpPr>
          <p:cNvPr id="6" name="Footer Placeholder 5">
            <a:extLst>
              <a:ext uri="{FF2B5EF4-FFF2-40B4-BE49-F238E27FC236}">
                <a16:creationId xmlns:a16="http://schemas.microsoft.com/office/drawing/2014/main" id="{FBCBDD5B-DE51-159A-548D-2987F2ACA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6AB8AC-6910-DC50-DB7B-C725A74B3893}"/>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48217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8FF-7BDF-9448-12A9-B8E3A1FDB17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D664F54-68E1-43F7-D9BD-811BB1E373DB}"/>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8/26/2024</a:t>
            </a:fld>
            <a:endParaRPr lang="en-US"/>
          </a:p>
        </p:txBody>
      </p:sp>
      <p:sp>
        <p:nvSpPr>
          <p:cNvPr id="4" name="Footer Placeholder 3">
            <a:extLst>
              <a:ext uri="{FF2B5EF4-FFF2-40B4-BE49-F238E27FC236}">
                <a16:creationId xmlns:a16="http://schemas.microsoft.com/office/drawing/2014/main" id="{8CFC7881-1143-D6E4-DCB9-8BFCF04B1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4315DB-324B-02B7-0761-943ED88C4476}"/>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60085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0584F-5331-94E6-4E44-2F285F82EC78}"/>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8/26/2024</a:t>
            </a:fld>
            <a:endParaRPr lang="en-US"/>
          </a:p>
        </p:txBody>
      </p:sp>
      <p:sp>
        <p:nvSpPr>
          <p:cNvPr id="3" name="Footer Placeholder 2">
            <a:extLst>
              <a:ext uri="{FF2B5EF4-FFF2-40B4-BE49-F238E27FC236}">
                <a16:creationId xmlns:a16="http://schemas.microsoft.com/office/drawing/2014/main" id="{BD6279AC-728D-5711-961B-9D324126C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0CAF83F-3736-90D9-7F3B-10D8A061454F}"/>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7995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lur blurry image of a room&#10;&#10;Description automatically generated">
            <a:extLst>
              <a:ext uri="{FF2B5EF4-FFF2-40B4-BE49-F238E27FC236}">
                <a16:creationId xmlns:a16="http://schemas.microsoft.com/office/drawing/2014/main" id="{F5259BB0-5968-0DCF-4D7E-BEFDE7B06754}"/>
              </a:ext>
            </a:extLst>
          </p:cNvPr>
          <p:cNvPicPr>
            <a:picLocks noChangeAspect="1"/>
          </p:cNvPicPr>
          <p:nvPr userDrawn="1"/>
        </p:nvPicPr>
        <p:blipFill>
          <a:blip r:embed="rId17"/>
          <a:stretch>
            <a:fillRect/>
          </a:stretch>
        </p:blipFill>
        <p:spPr>
          <a:xfrm>
            <a:off x="0" y="0"/>
            <a:ext cx="12192000" cy="6858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EF4E032A-E140-3E6B-DE0C-8A81B88A4BCA}"/>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0" name="Straight Connector 9">
            <a:extLst>
              <a:ext uri="{FF2B5EF4-FFF2-40B4-BE49-F238E27FC236}">
                <a16:creationId xmlns:a16="http://schemas.microsoft.com/office/drawing/2014/main" id="{519D78C4-89ED-F42F-52FF-D0B9BD8366AC}"/>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EC34938D-2FFC-1D65-E950-B9804F357F43}"/>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30D23A-7A21-70AD-BD73-4A0C9DBCEF90}"/>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30376669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61" r:id="rId5"/>
    <p:sldLayoutId id="2147483651" r:id="rId6"/>
    <p:sldLayoutId id="2147483652" r:id="rId7"/>
    <p:sldLayoutId id="2147483654" r:id="rId8"/>
    <p:sldLayoutId id="2147483655" r:id="rId9"/>
    <p:sldLayoutId id="2147483656" r:id="rId10"/>
    <p:sldLayoutId id="2147483657" r:id="rId11"/>
    <p:sldLayoutId id="2147483658" r:id="rId12"/>
    <p:sldLayoutId id="2147483659"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35A9252-BD15-6AAC-1F04-36789CA67EF4}"/>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845D10C0-8217-52AA-1F4D-585D05BD3047}"/>
              </a:ext>
            </a:extLst>
          </p:cNvPr>
          <p:cNvSpPr/>
          <p:nvPr userDrawn="1"/>
        </p:nvSpPr>
        <p:spPr>
          <a:xfrm>
            <a:off x="357809" y="6041854"/>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61148C-12AC-3469-1EFF-81B24C46249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760" y="6219212"/>
            <a:ext cx="600238" cy="384203"/>
          </a:xfrm>
          <a:prstGeom prst="rect">
            <a:avLst/>
          </a:prstGeom>
        </p:spPr>
      </p:pic>
      <p:pic>
        <p:nvPicPr>
          <p:cNvPr id="12" name="Picture 11" descr="A blue and black logo&#10;&#10;Description automatically generated">
            <a:extLst>
              <a:ext uri="{FF2B5EF4-FFF2-40B4-BE49-F238E27FC236}">
                <a16:creationId xmlns:a16="http://schemas.microsoft.com/office/drawing/2014/main" id="{DBCF7535-4814-E349-C17B-62999477651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854648" y="5987762"/>
            <a:ext cx="1979543" cy="847102"/>
          </a:xfrm>
          <a:prstGeom prst="rect">
            <a:avLst/>
          </a:prstGeom>
        </p:spPr>
      </p:pic>
    </p:spTree>
    <p:extLst>
      <p:ext uri="{BB962C8B-B14F-4D97-AF65-F5344CB8AC3E}">
        <p14:creationId xmlns:p14="http://schemas.microsoft.com/office/powerpoint/2010/main" val="32351164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hyperlink" Target="mailto:tenderoffice@sars.gov.za"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xlsx"/><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47A7FE-3056-381C-BDFB-2D3586E0476A}"/>
              </a:ext>
            </a:extLst>
          </p:cNvPr>
          <p:cNvSpPr txBox="1"/>
          <p:nvPr/>
        </p:nvSpPr>
        <p:spPr>
          <a:xfrm>
            <a:off x="1276350" y="654094"/>
            <a:ext cx="8711711" cy="4585871"/>
          </a:xfrm>
          <a:prstGeom prst="rect">
            <a:avLst/>
          </a:prstGeom>
          <a:noFill/>
          <a:effectLst>
            <a:outerShdw blurRad="50800" dist="38100" dir="18900000" algn="bl" rotWithShape="0">
              <a:prstClr val="black">
                <a:alpha val="40000"/>
              </a:prstClr>
            </a:outerShdw>
          </a:effectLst>
        </p:spPr>
        <p:txBody>
          <a:bodyPr wrap="square" rtlCol="0">
            <a:spAutoFit/>
          </a:bodyPr>
          <a:lstStyle/>
          <a:p>
            <a:pPr algn="ctr" eaLnBrk="1" hangingPunct="1">
              <a:defRPr/>
            </a:pPr>
            <a:r>
              <a:rPr lang="en-ZA" sz="2400" b="1" dirty="0">
                <a:solidFill>
                  <a:srgbClr val="002060"/>
                </a:solidFill>
                <a:latin typeface="Arial Narrow" panose="020B0606020202030204" pitchFamily="34" charset="0"/>
              </a:rPr>
              <a:t> </a:t>
            </a:r>
            <a:r>
              <a:rPr lang="en-ZA" sz="2800" b="1" u="sng" dirty="0">
                <a:solidFill>
                  <a:srgbClr val="002060"/>
                </a:solidFill>
                <a:latin typeface="Calibri" panose="020F0502020204030204" pitchFamily="34" charset="0"/>
                <a:ea typeface="Calibri" panose="020F0502020204030204" pitchFamily="34" charset="0"/>
                <a:cs typeface="Calibri" panose="020F0502020204030204" pitchFamily="34" charset="0"/>
              </a:rPr>
              <a:t>BRIEFING SESSION</a:t>
            </a:r>
          </a:p>
          <a:p>
            <a:pPr algn="ctr" eaLnBrk="1" hangingPunct="1">
              <a:defRPr/>
            </a:pPr>
            <a:endParaRPr lang="en-ZA"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eaLnBrk="1" hangingPunct="1">
              <a:defRPr/>
            </a:pPr>
            <a:r>
              <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RFP10-2024 </a:t>
            </a:r>
            <a:r>
              <a:rPr lang="en-ZA" sz="2400" b="1" dirty="0">
                <a:solidFill>
                  <a:srgbClr val="002060"/>
                </a:solidFill>
                <a:latin typeface="Calibri" panose="020F0502020204030204" pitchFamily="34" charset="0"/>
                <a:ea typeface="Calibri" panose="020F0502020204030204" pitchFamily="34" charset="0"/>
                <a:cs typeface="Calibri" panose="020F0502020204030204" pitchFamily="34" charset="0"/>
              </a:rPr>
              <a:t>PROCUREMENT OF A GEOGRAPHICAL INFORMATION SYSTEM INCLUDING MAINTENANCE AND SUPPORT SERVICES</a:t>
            </a: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eaLnBrk="1" hangingPunct="1">
              <a:defRPr/>
            </a:pP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eaLnBrk="1" hangingPunct="1">
              <a:defRPr/>
            </a:pP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eaLnBrk="1" hangingPunct="1">
              <a:defRPr/>
            </a:pP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eaLnBrk="1" hangingPunct="1">
              <a:defRPr/>
            </a:pPr>
            <a:r>
              <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NON-COMPULSORY BRIEFING SESSION:	20 AUGUST 2024</a:t>
            </a:r>
          </a:p>
          <a:p>
            <a:pPr eaLnBrk="1" hangingPunct="1">
              <a:defRPr/>
            </a:pP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eaLnBrk="1" hangingPunct="1">
              <a:defRPr/>
            </a:pPr>
            <a:r>
              <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RFP NO: 		RFP 10-2024		</a:t>
            </a:r>
          </a:p>
          <a:p>
            <a:pPr eaLnBrk="1" hangingPunct="1">
              <a:defRPr/>
            </a:pPr>
            <a:r>
              <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CLOSING DATE:	05 SEPTEMBER 2024				</a:t>
            </a:r>
          </a:p>
          <a:p>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9492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17849F3-2498-C563-8E59-876989785EE7}"/>
              </a:ext>
            </a:extLst>
          </p:cNvPr>
          <p:cNvGraphicFramePr>
            <a:graphicFrameLocks noGrp="1"/>
          </p:cNvGraphicFramePr>
          <p:nvPr/>
        </p:nvGraphicFramePr>
        <p:xfrm>
          <a:off x="0" y="-2063"/>
          <a:ext cx="12192000" cy="6705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937864641"/>
                    </a:ext>
                  </a:extLst>
                </a:gridCol>
              </a:tblGrid>
              <a:tr h="156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B-BBEE CERTIFICATE/AFFIDAVIT</a:t>
                      </a:r>
                      <a:endParaRPr lang="en-ZA"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endParaRPr lang="en-ZA" dirty="0"/>
                    </a:p>
                  </a:txBody>
                  <a:tcPr>
                    <a:solidFill>
                      <a:schemeClr val="tx2">
                        <a:lumMod val="25000"/>
                        <a:lumOff val="75000"/>
                      </a:schemeClr>
                    </a:solidFill>
                  </a:tcPr>
                </a:tc>
                <a:extLst>
                  <a:ext uri="{0D108BD9-81ED-4DB2-BD59-A6C34878D82A}">
                    <a16:rowId xmlns:a16="http://schemas.microsoft.com/office/drawing/2014/main" val="3632643055"/>
                  </a:ext>
                </a:extLst>
              </a:tr>
            </a:tbl>
          </a:graphicData>
        </a:graphic>
      </p:graphicFrame>
      <p:sp>
        <p:nvSpPr>
          <p:cNvPr id="10" name="TextBox 9">
            <a:extLst>
              <a:ext uri="{FF2B5EF4-FFF2-40B4-BE49-F238E27FC236}">
                <a16:creationId xmlns:a16="http://schemas.microsoft.com/office/drawing/2014/main" id="{C403F0DB-4622-6644-EA46-7FBEF00524E7}"/>
              </a:ext>
            </a:extLst>
          </p:cNvPr>
          <p:cNvSpPr txBox="1"/>
          <p:nvPr/>
        </p:nvSpPr>
        <p:spPr>
          <a:xfrm>
            <a:off x="112871" y="555005"/>
            <a:ext cx="11908972" cy="69249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3366"/>
                </a:solidFill>
                <a:effectLst/>
                <a:uLnTx/>
                <a:uFillTx/>
                <a:latin typeface="Arial" panose="020B0604020202020204"/>
                <a:ea typeface="Times New Roman" pitchFamily="18" charset="0"/>
                <a:cs typeface="Tahoma" pitchFamily="34" charset="0"/>
              </a:rPr>
              <a:t>The Price and Specific goals points will be added together to determine each bidder’s overall score out of 100 points.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x-none"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rPr>
              <a:t> </a:t>
            </a:r>
            <a:endParaRPr kumimoji="0" lang="en-ZA"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p:txBody>
      </p:sp>
      <p:sp>
        <p:nvSpPr>
          <p:cNvPr id="2" name="Rectangle 1">
            <a:extLst>
              <a:ext uri="{FF2B5EF4-FFF2-40B4-BE49-F238E27FC236}">
                <a16:creationId xmlns:a16="http://schemas.microsoft.com/office/drawing/2014/main" id="{BDC86AB1-13AE-5A6A-F97E-330999D305FB}"/>
              </a:ext>
            </a:extLst>
          </p:cNvPr>
          <p:cNvSpPr/>
          <p:nvPr/>
        </p:nvSpPr>
        <p:spPr>
          <a:xfrm>
            <a:off x="112871" y="913354"/>
            <a:ext cx="8844915" cy="461665"/>
          </a:xfrm>
          <a:prstGeom prst="rect">
            <a:avLst/>
          </a:prstGeom>
        </p:spPr>
        <p:txBody>
          <a:bodyPr wrap="square">
            <a:spAutoFit/>
          </a:bodyPr>
          <a:lstStyle/>
          <a:p>
            <a:pPr algn="just">
              <a:lnSpc>
                <a:spcPct val="150000"/>
              </a:lnSpc>
            </a:pPr>
            <a:r>
              <a:rPr lang="en-ZA" sz="1400" b="1" u="sng" dirty="0">
                <a:solidFill>
                  <a:srgbClr val="003366"/>
                </a:solidFill>
                <a:latin typeface="Arial" panose="020B0604020202020204"/>
                <a:ea typeface="Times New Roman" pitchFamily="18" charset="0"/>
                <a:cs typeface="Tahoma" pitchFamily="34" charset="0"/>
              </a:rPr>
              <a:t>Stage 1: Price Evaluation (80 points)</a:t>
            </a:r>
            <a:r>
              <a:rPr lang="en-ZA" sz="1600" b="1" u="sng" dirty="0">
                <a:solidFill>
                  <a:srgbClr val="003366"/>
                </a:solidFill>
                <a:latin typeface="Arial" panose="020B0604020202020204"/>
                <a:ea typeface="Times New Roman" pitchFamily="18" charset="0"/>
                <a:cs typeface="Tahoma" pitchFamily="34" charset="0"/>
              </a:rPr>
              <a:t> </a:t>
            </a:r>
          </a:p>
        </p:txBody>
      </p:sp>
      <p:sp>
        <p:nvSpPr>
          <p:cNvPr id="5" name="Rectangle 4">
            <a:extLst>
              <a:ext uri="{FF2B5EF4-FFF2-40B4-BE49-F238E27FC236}">
                <a16:creationId xmlns:a16="http://schemas.microsoft.com/office/drawing/2014/main" id="{BFD278E5-B13B-D855-A40E-60EE3A69A1EC}"/>
              </a:ext>
            </a:extLst>
          </p:cNvPr>
          <p:cNvSpPr/>
          <p:nvPr/>
        </p:nvSpPr>
        <p:spPr>
          <a:xfrm>
            <a:off x="0" y="1489381"/>
            <a:ext cx="8667750" cy="307777"/>
          </a:xfrm>
          <a:prstGeom prst="rect">
            <a:avLst/>
          </a:prstGeom>
        </p:spPr>
        <p:txBody>
          <a:bodyPr wrap="square">
            <a:spAutoFit/>
          </a:bodyPr>
          <a:lstStyle/>
          <a:p>
            <a:r>
              <a:rPr lang="en-ZA" sz="1400" dirty="0">
                <a:solidFill>
                  <a:srgbClr val="003366"/>
                </a:solidFill>
                <a:latin typeface="Arial" panose="020B0604020202020204"/>
                <a:ea typeface="Times New Roman" pitchFamily="18" charset="0"/>
                <a:cs typeface="Tahoma" pitchFamily="34" charset="0"/>
              </a:rPr>
              <a:t> Pricing Schedule</a:t>
            </a:r>
          </a:p>
        </p:txBody>
      </p:sp>
      <p:graphicFrame>
        <p:nvGraphicFramePr>
          <p:cNvPr id="6" name="Table 5">
            <a:extLst>
              <a:ext uri="{FF2B5EF4-FFF2-40B4-BE49-F238E27FC236}">
                <a16:creationId xmlns:a16="http://schemas.microsoft.com/office/drawing/2014/main" id="{B4AF1353-D270-955F-BB2C-13E3F2A41E2F}"/>
              </a:ext>
            </a:extLst>
          </p:cNvPr>
          <p:cNvGraphicFramePr>
            <a:graphicFrameLocks noGrp="1"/>
          </p:cNvGraphicFramePr>
          <p:nvPr>
            <p:extLst>
              <p:ext uri="{D42A27DB-BD31-4B8C-83A1-F6EECF244321}">
                <p14:modId xmlns:p14="http://schemas.microsoft.com/office/powerpoint/2010/main" val="1008425446"/>
              </p:ext>
            </p:extLst>
          </p:nvPr>
        </p:nvGraphicFramePr>
        <p:xfrm>
          <a:off x="112871" y="1996470"/>
          <a:ext cx="6232766" cy="1188254"/>
        </p:xfrm>
        <a:graphic>
          <a:graphicData uri="http://schemas.openxmlformats.org/drawingml/2006/table">
            <a:tbl>
              <a:tblPr firstRow="1" firstCol="1" bandRow="1"/>
              <a:tblGrid>
                <a:gridCol w="3731863">
                  <a:extLst>
                    <a:ext uri="{9D8B030D-6E8A-4147-A177-3AD203B41FA5}">
                      <a16:colId xmlns:a16="http://schemas.microsoft.com/office/drawing/2014/main" val="20000"/>
                    </a:ext>
                  </a:extLst>
                </a:gridCol>
                <a:gridCol w="2500903">
                  <a:extLst>
                    <a:ext uri="{9D8B030D-6E8A-4147-A177-3AD203B41FA5}">
                      <a16:colId xmlns:a16="http://schemas.microsoft.com/office/drawing/2014/main" val="20001"/>
                    </a:ext>
                  </a:extLst>
                </a:gridCol>
              </a:tblGrid>
              <a:tr h="48808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Adjudication Criteria</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Points</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extLst>
                  <a:ext uri="{0D108BD9-81ED-4DB2-BD59-A6C34878D82A}">
                    <a16:rowId xmlns:a16="http://schemas.microsoft.com/office/drawing/2014/main" val="10000"/>
                  </a:ext>
                </a:extLst>
              </a:tr>
              <a:tr h="70016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200" b="1" kern="1200" dirty="0">
                          <a:solidFill>
                            <a:schemeClr val="tx2">
                              <a:lumMod val="75000"/>
                            </a:schemeClr>
                          </a:solidFill>
                          <a:latin typeface="+mn-lt"/>
                          <a:ea typeface="+mn-ea"/>
                          <a:cs typeface="+mn-cs"/>
                        </a:rPr>
                        <a:t>Price Evaluation</a:t>
                      </a:r>
                      <a:endParaRPr lang="en-ZA" sz="1100" dirty="0">
                        <a:effectLst/>
                        <a:latin typeface="Arial"/>
                        <a:ea typeface="Times New Roman"/>
                        <a:cs typeface="Times New Roman"/>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50000"/>
                        </a:lnSpc>
                        <a:spcBef>
                          <a:spcPts val="1200"/>
                        </a:spcBef>
                        <a:spcAft>
                          <a:spcPts val="600"/>
                        </a:spcAft>
                      </a:pPr>
                      <a:r>
                        <a:rPr lang="en-ZA" sz="1200" b="1" kern="1200" dirty="0">
                          <a:solidFill>
                            <a:schemeClr val="tx2">
                              <a:lumMod val="75000"/>
                            </a:schemeClr>
                          </a:solidFill>
                          <a:latin typeface="+mn-lt"/>
                          <a:ea typeface="+mn-ea"/>
                          <a:cs typeface="+mn-cs"/>
                        </a:rPr>
                        <a:t>80</a:t>
                      </a: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tint val="40000"/>
                      </a:srgbClr>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B2AC58C-2D71-48DF-6E98-22B09D7C4AF7}"/>
                  </a:ext>
                </a:extLst>
              </p:cNvPr>
              <p:cNvSpPr txBox="1"/>
              <p:nvPr/>
            </p:nvSpPr>
            <p:spPr>
              <a:xfrm>
                <a:off x="112871" y="3546908"/>
                <a:ext cx="3967516" cy="6455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ZA" sz="1600" b="1" i="1" smtClean="0">
                          <a:solidFill>
                            <a:prstClr val="black"/>
                          </a:solidFill>
                          <a:latin typeface="Cambria Math" panose="02040503050406030204" pitchFamily="18" charset="0"/>
                        </a:rPr>
                        <m:t>𝑷𝒔</m:t>
                      </m:r>
                      <m:r>
                        <a:rPr lang="en-ZA" sz="1600">
                          <a:solidFill>
                            <a:prstClr val="black"/>
                          </a:solidFill>
                          <a:latin typeface="Cambria Math" panose="02040503050406030204" pitchFamily="18" charset="0"/>
                        </a:rPr>
                        <m:t>=</m:t>
                      </m:r>
                      <m:r>
                        <a:rPr lang="en-US" sz="1600" smtClean="0">
                          <a:solidFill>
                            <a:prstClr val="black"/>
                          </a:solidFill>
                          <a:latin typeface="Cambria Math" panose="02040503050406030204" pitchFamily="18" charset="0"/>
                        </a:rPr>
                        <m:t>8</m:t>
                      </m:r>
                      <m:r>
                        <a:rPr lang="en-ZA" sz="1600">
                          <a:solidFill>
                            <a:prstClr val="black"/>
                          </a:solidFill>
                          <a:latin typeface="Cambria Math" panose="02040503050406030204" pitchFamily="18" charset="0"/>
                        </a:rPr>
                        <m:t>0</m:t>
                      </m:r>
                      <m:d>
                        <m:dPr>
                          <m:ctrlPr>
                            <a:rPr lang="en-ZA" sz="1600" i="1">
                              <a:solidFill>
                                <a:srgbClr val="836967"/>
                              </a:solidFill>
                              <a:latin typeface="Cambria Math" panose="02040503050406030204" pitchFamily="18" charset="0"/>
                            </a:rPr>
                          </m:ctrlPr>
                        </m:dPr>
                        <m:e>
                          <m:r>
                            <a:rPr lang="en-ZA" sz="1600">
                              <a:solidFill>
                                <a:prstClr val="black"/>
                              </a:solidFill>
                              <a:latin typeface="Cambria Math" panose="02040503050406030204" pitchFamily="18" charset="0"/>
                            </a:rPr>
                            <m:t>1−</m:t>
                          </m:r>
                          <m:f>
                            <m:fPr>
                              <m:ctrlPr>
                                <a:rPr lang="en-ZA" sz="1600" i="1">
                                  <a:solidFill>
                                    <a:srgbClr val="836967"/>
                                  </a:solidFill>
                                  <a:latin typeface="Cambria Math" panose="02040503050406030204" pitchFamily="18" charset="0"/>
                                </a:rPr>
                              </m:ctrlPr>
                            </m:fPr>
                            <m:num>
                              <m:r>
                                <a:rPr lang="en-ZA" sz="1600" b="1" i="1">
                                  <a:solidFill>
                                    <a:prstClr val="black"/>
                                  </a:solidFill>
                                  <a:latin typeface="Cambria Math" panose="02040503050406030204" pitchFamily="18" charset="0"/>
                                </a:rPr>
                                <m:t>𝑷𝒕</m:t>
                              </m:r>
                              <m:r>
                                <a:rPr lang="en-ZA" sz="1600">
                                  <a:solidFill>
                                    <a:prstClr val="black"/>
                                  </a:solidFill>
                                  <a:latin typeface="Cambria Math" panose="02040503050406030204" pitchFamily="18" charset="0"/>
                                </a:rPr>
                                <m:t>−</m:t>
                              </m:r>
                              <m:r>
                                <a:rPr lang="en-ZA" sz="1600" b="1" i="1">
                                  <a:solidFill>
                                    <a:prstClr val="black"/>
                                  </a:solidFill>
                                  <a:latin typeface="Cambria Math" panose="02040503050406030204" pitchFamily="18" charset="0"/>
                                </a:rPr>
                                <m:t>𝑷</m:t>
                              </m:r>
                              <m:func>
                                <m:funcPr>
                                  <m:ctrlPr>
                                    <a:rPr lang="en-ZA" sz="1600" b="1" i="1">
                                      <a:solidFill>
                                        <a:prstClr val="black"/>
                                      </a:solidFill>
                                      <a:latin typeface="Cambria Math" panose="02040503050406030204" pitchFamily="18" charset="0"/>
                                    </a:rPr>
                                  </m:ctrlPr>
                                </m:funcPr>
                                <m:fName>
                                  <m:r>
                                    <a:rPr lang="en-ZA" sz="1600" b="1" i="1">
                                      <a:solidFill>
                                        <a:prstClr val="black"/>
                                      </a:solidFill>
                                      <a:latin typeface="Cambria Math" panose="02040503050406030204" pitchFamily="18" charset="0"/>
                                    </a:rPr>
                                    <m:t>𝒎𝒊𝒏</m:t>
                                  </m:r>
                                </m:fName>
                                <m:e/>
                              </m:func>
                            </m:num>
                            <m:den>
                              <m:r>
                                <a:rPr lang="en-ZA" sz="1600" b="1" i="1">
                                  <a:solidFill>
                                    <a:prstClr val="black"/>
                                  </a:solidFill>
                                  <a:latin typeface="Cambria Math" panose="02040503050406030204" pitchFamily="18" charset="0"/>
                                </a:rPr>
                                <m:t>𝑷</m:t>
                              </m:r>
                              <m:func>
                                <m:funcPr>
                                  <m:ctrlPr>
                                    <a:rPr lang="en-ZA" sz="1600" b="1" i="1">
                                      <a:solidFill>
                                        <a:prstClr val="black"/>
                                      </a:solidFill>
                                      <a:latin typeface="Cambria Math" panose="02040503050406030204" pitchFamily="18" charset="0"/>
                                    </a:rPr>
                                  </m:ctrlPr>
                                </m:funcPr>
                                <m:fName>
                                  <m:r>
                                    <a:rPr lang="en-ZA" sz="1600" b="1" i="1">
                                      <a:solidFill>
                                        <a:prstClr val="black"/>
                                      </a:solidFill>
                                      <a:latin typeface="Cambria Math" panose="02040503050406030204" pitchFamily="18" charset="0"/>
                                    </a:rPr>
                                    <m:t>𝒎𝒊𝒏</m:t>
                                  </m:r>
                                </m:fName>
                                <m:e/>
                              </m:func>
                            </m:den>
                          </m:f>
                        </m:e>
                      </m:d>
                    </m:oMath>
                  </m:oMathPara>
                </a14:m>
                <a:endParaRPr lang="en-ZA" sz="1600" dirty="0">
                  <a:solidFill>
                    <a:prstClr val="black"/>
                  </a:solidFill>
                  <a:latin typeface="Arial" panose="020B0604020202020204"/>
                </a:endParaRPr>
              </a:p>
            </p:txBody>
          </p:sp>
        </mc:Choice>
        <mc:Fallback xmlns="">
          <p:sp>
            <p:nvSpPr>
              <p:cNvPr id="7" name="TextBox 6">
                <a:extLst>
                  <a:ext uri="{FF2B5EF4-FFF2-40B4-BE49-F238E27FC236}">
                    <a16:creationId xmlns:a16="http://schemas.microsoft.com/office/drawing/2014/main" id="{FB2AC58C-2D71-48DF-6E98-22B09D7C4AF7}"/>
                  </a:ext>
                </a:extLst>
              </p:cNvPr>
              <p:cNvSpPr txBox="1">
                <a:spLocks noRot="1" noChangeAspect="1" noMove="1" noResize="1" noEditPoints="1" noAdjustHandles="1" noChangeArrowheads="1" noChangeShapeType="1" noTextEdit="1"/>
              </p:cNvSpPr>
              <p:nvPr/>
            </p:nvSpPr>
            <p:spPr>
              <a:xfrm>
                <a:off x="112871" y="3546908"/>
                <a:ext cx="3967516" cy="645561"/>
              </a:xfrm>
              <a:prstGeom prst="rect">
                <a:avLst/>
              </a:prstGeom>
              <a:blipFill>
                <a:blip r:embed="rId2"/>
                <a:stretch>
                  <a:fillRect/>
                </a:stretch>
              </a:blipFill>
            </p:spPr>
            <p:txBody>
              <a:bodyPr/>
              <a:lstStyle/>
              <a:p>
                <a:r>
                  <a:rPr lang="en-ZA">
                    <a:noFill/>
                  </a:rPr>
                  <a:t> </a:t>
                </a:r>
              </a:p>
            </p:txBody>
          </p:sp>
        </mc:Fallback>
      </mc:AlternateContent>
      <p:sp>
        <p:nvSpPr>
          <p:cNvPr id="8" name="Rectangle 7">
            <a:extLst>
              <a:ext uri="{FF2B5EF4-FFF2-40B4-BE49-F238E27FC236}">
                <a16:creationId xmlns:a16="http://schemas.microsoft.com/office/drawing/2014/main" id="{A5967BCD-93EC-B22E-5425-04F97CAD274C}"/>
              </a:ext>
            </a:extLst>
          </p:cNvPr>
          <p:cNvSpPr/>
          <p:nvPr/>
        </p:nvSpPr>
        <p:spPr>
          <a:xfrm>
            <a:off x="112871" y="4789145"/>
            <a:ext cx="7505700" cy="738664"/>
          </a:xfrm>
          <a:prstGeom prst="rect">
            <a:avLst/>
          </a:prstGeom>
        </p:spPr>
        <p:txBody>
          <a:bodyPr wrap="square">
            <a:spAutoFit/>
          </a:bodyPr>
          <a:lstStyle/>
          <a:p>
            <a:r>
              <a:rPr lang="en-ZA" sz="1400" dirty="0">
                <a:solidFill>
                  <a:srgbClr val="004F87">
                    <a:lumMod val="75000"/>
                  </a:srgbClr>
                </a:solidFill>
                <a:latin typeface="Arial" panose="020B0604020202020204"/>
              </a:rPr>
              <a:t>Ps	=	Points scored for price of Bid under consideration</a:t>
            </a:r>
          </a:p>
          <a:p>
            <a:r>
              <a:rPr lang="en-ZA" sz="1400" dirty="0">
                <a:solidFill>
                  <a:srgbClr val="004F87">
                    <a:lumMod val="75000"/>
                  </a:srgbClr>
                </a:solidFill>
                <a:latin typeface="Arial" panose="020B0604020202020204"/>
              </a:rPr>
              <a:t>Pt.	=	Rand value of Bid under consideration</a:t>
            </a:r>
          </a:p>
          <a:p>
            <a:r>
              <a:rPr lang="en-ZA" sz="1400" dirty="0">
                <a:solidFill>
                  <a:srgbClr val="004F87">
                    <a:lumMod val="75000"/>
                  </a:srgbClr>
                </a:solidFill>
                <a:latin typeface="Arial" panose="020B0604020202020204"/>
              </a:rPr>
              <a:t>Pmin	=	Rand value of lowest acceptable Bid</a:t>
            </a:r>
          </a:p>
        </p:txBody>
      </p:sp>
      <p:graphicFrame>
        <p:nvGraphicFramePr>
          <p:cNvPr id="9" name="Object 8">
            <a:extLst>
              <a:ext uri="{FF2B5EF4-FFF2-40B4-BE49-F238E27FC236}">
                <a16:creationId xmlns:a16="http://schemas.microsoft.com/office/drawing/2014/main" id="{39BC8C92-AFD6-A82B-3F5E-E6A0B04420CF}"/>
              </a:ext>
            </a:extLst>
          </p:cNvPr>
          <p:cNvGraphicFramePr>
            <a:graphicFrameLocks noChangeAspect="1"/>
          </p:cNvGraphicFramePr>
          <p:nvPr>
            <p:extLst>
              <p:ext uri="{D42A27DB-BD31-4B8C-83A1-F6EECF244321}">
                <p14:modId xmlns:p14="http://schemas.microsoft.com/office/powerpoint/2010/main" val="1878423656"/>
              </p:ext>
            </p:extLst>
          </p:nvPr>
        </p:nvGraphicFramePr>
        <p:xfrm>
          <a:off x="3620928" y="1291272"/>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417" progId="Excel.Sheet.12">
                  <p:embed/>
                </p:oleObj>
              </mc:Choice>
              <mc:Fallback>
                <p:oleObj name="Worksheet" showAsIcon="1" r:id="rId3" imgW="914400" imgH="792417" progId="Excel.Sheet.12">
                  <p:embed/>
                  <p:pic>
                    <p:nvPicPr>
                      <p:cNvPr id="9" name="Object 8">
                        <a:extLst>
                          <a:ext uri="{FF2B5EF4-FFF2-40B4-BE49-F238E27FC236}">
                            <a16:creationId xmlns:a16="http://schemas.microsoft.com/office/drawing/2014/main" id="{39BC8C92-AFD6-A82B-3F5E-E6A0B04420CF}"/>
                          </a:ext>
                        </a:extLst>
                      </p:cNvPr>
                      <p:cNvPicPr/>
                      <p:nvPr/>
                    </p:nvPicPr>
                    <p:blipFill>
                      <a:blip r:embed="rId4"/>
                      <a:stretch>
                        <a:fillRect/>
                      </a:stretch>
                    </p:blipFill>
                    <p:spPr>
                      <a:xfrm>
                        <a:off x="3620928" y="129127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73873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403F0DB-4622-6644-EA46-7FBEF00524E7}"/>
              </a:ext>
            </a:extLst>
          </p:cNvPr>
          <p:cNvSpPr txBox="1"/>
          <p:nvPr/>
        </p:nvSpPr>
        <p:spPr>
          <a:xfrm>
            <a:off x="130627" y="581268"/>
            <a:ext cx="11908972"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004F87">
                    <a:lumMod val="75000"/>
                  </a:srgbClr>
                </a:solidFill>
                <a:effectLst/>
                <a:uLnTx/>
                <a:uFillTx/>
                <a:latin typeface="Arial"/>
                <a:ea typeface="+mn-ea"/>
                <a:cs typeface="+mn-cs"/>
              </a:rPr>
              <a:t>Specific goals points may be allocated to Bidders on submission of documentation or evidence as follows: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p:txBody>
      </p:sp>
      <p:sp>
        <p:nvSpPr>
          <p:cNvPr id="5" name="TextBox 4">
            <a:extLst>
              <a:ext uri="{FF2B5EF4-FFF2-40B4-BE49-F238E27FC236}">
                <a16:creationId xmlns:a16="http://schemas.microsoft.com/office/drawing/2014/main" id="{50846881-FE3A-AFCE-8A9D-7D10D53F6A7F}"/>
              </a:ext>
            </a:extLst>
          </p:cNvPr>
          <p:cNvSpPr txBox="1"/>
          <p:nvPr/>
        </p:nvSpPr>
        <p:spPr>
          <a:xfrm>
            <a:off x="304800" y="27270"/>
            <a:ext cx="6102220" cy="523220"/>
          </a:xfrm>
          <a:prstGeom prst="rect">
            <a:avLst/>
          </a:prstGeom>
          <a:noFill/>
        </p:spPr>
        <p:txBody>
          <a:bodyPr wrap="square">
            <a:spAutoFit/>
          </a:bodyPr>
          <a:lstStyle/>
          <a:p>
            <a:r>
              <a:rPr kumimoji="0" lang="en-ZA" sz="2800" b="1" i="0" u="none" strike="noStrike" kern="1200" cap="none" spc="0" normalizeH="0" baseline="0" noProof="0" dirty="0">
                <a:ln>
                  <a:noFill/>
                </a:ln>
                <a:solidFill>
                  <a:srgbClr val="004C85"/>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B-BBEE evaluation (Gate 2, Stage </a:t>
            </a:r>
            <a:endParaRPr lang="en-ZA" dirty="0"/>
          </a:p>
        </p:txBody>
      </p:sp>
      <p:graphicFrame>
        <p:nvGraphicFramePr>
          <p:cNvPr id="3" name="Table 2">
            <a:extLst>
              <a:ext uri="{FF2B5EF4-FFF2-40B4-BE49-F238E27FC236}">
                <a16:creationId xmlns:a16="http://schemas.microsoft.com/office/drawing/2014/main" id="{CFA466F1-9C66-79BE-0BED-432BF327978E}"/>
              </a:ext>
            </a:extLst>
          </p:cNvPr>
          <p:cNvGraphicFramePr>
            <a:graphicFrameLocks noGrp="1"/>
          </p:cNvGraphicFramePr>
          <p:nvPr>
            <p:extLst>
              <p:ext uri="{D42A27DB-BD31-4B8C-83A1-F6EECF244321}">
                <p14:modId xmlns:p14="http://schemas.microsoft.com/office/powerpoint/2010/main" val="300929435"/>
              </p:ext>
            </p:extLst>
          </p:nvPr>
        </p:nvGraphicFramePr>
        <p:xfrm>
          <a:off x="735564" y="1438180"/>
          <a:ext cx="9625428" cy="2215688"/>
        </p:xfrm>
        <a:graphic>
          <a:graphicData uri="http://schemas.openxmlformats.org/drawingml/2006/table">
            <a:tbl>
              <a:tblPr firstRow="1" bandRow="1">
                <a:tableStyleId>{00A15C55-8517-42AA-B614-E9B94910E393}</a:tableStyleId>
              </a:tblPr>
              <a:tblGrid>
                <a:gridCol w="6747587">
                  <a:extLst>
                    <a:ext uri="{9D8B030D-6E8A-4147-A177-3AD203B41FA5}">
                      <a16:colId xmlns:a16="http://schemas.microsoft.com/office/drawing/2014/main" val="2072970869"/>
                    </a:ext>
                  </a:extLst>
                </a:gridCol>
                <a:gridCol w="2877841">
                  <a:extLst>
                    <a:ext uri="{9D8B030D-6E8A-4147-A177-3AD203B41FA5}">
                      <a16:colId xmlns:a16="http://schemas.microsoft.com/office/drawing/2014/main" val="2593850013"/>
                    </a:ext>
                  </a:extLst>
                </a:gridCol>
              </a:tblGrid>
              <a:tr h="511717">
                <a:tc>
                  <a:txBody>
                    <a:bodyPr/>
                    <a:lstStyle/>
                    <a:p>
                      <a:endParaRPr lang="en-ZA" sz="1800" b="0" u="none" strike="noStrike" kern="1200" baseline="0" dirty="0">
                        <a:solidFill>
                          <a:schemeClr val="lt1"/>
                        </a:solidFill>
                      </a:endParaRPr>
                    </a:p>
                    <a:p>
                      <a:r>
                        <a:rPr lang="en-ZA" sz="1800" b="0" u="none" strike="noStrike" kern="1200" baseline="0" dirty="0">
                          <a:solidFill>
                            <a:schemeClr val="lt1"/>
                          </a:solidFill>
                        </a:rPr>
                        <a:t> </a:t>
                      </a:r>
                      <a:r>
                        <a:rPr lang="en-ZA" sz="1800" b="1" u="none" strike="noStrike" kern="1200" baseline="0" dirty="0">
                          <a:solidFill>
                            <a:schemeClr val="tx1"/>
                          </a:solidFill>
                        </a:rPr>
                        <a:t>PRICE &amp; B-BBEE </a:t>
                      </a:r>
                      <a:r>
                        <a:rPr lang="en-ZA" sz="1800" b="0" u="none" strike="noStrike" kern="1200" baseline="0" dirty="0">
                          <a:solidFill>
                            <a:schemeClr val="tx1"/>
                          </a:solidFill>
                        </a:rPr>
                        <a:t>	</a:t>
                      </a:r>
                      <a:endParaRPr lang="en-ZA" sz="1800" b="0" i="0" u="none" strike="noStrike" kern="1200" baseline="0" dirty="0">
                        <a:solidFill>
                          <a:schemeClr val="tx1"/>
                        </a:solidFill>
                        <a:latin typeface="+mn-lt"/>
                        <a:ea typeface="+mn-ea"/>
                        <a:cs typeface="+mn-cs"/>
                      </a:endParaRPr>
                    </a:p>
                  </a:txBody>
                  <a:tcPr/>
                </a:tc>
                <a:tc>
                  <a:txBody>
                    <a:bodyPr/>
                    <a:lstStyle/>
                    <a:p>
                      <a:endParaRPr lang="en-ZA" sz="1800" b="0" u="none" strike="noStrike" kern="1200" baseline="0" dirty="0">
                        <a:solidFill>
                          <a:schemeClr val="lt1"/>
                        </a:solidFill>
                      </a:endParaRPr>
                    </a:p>
                    <a:p>
                      <a:r>
                        <a:rPr lang="en-ZA" sz="1800" b="0" u="none" strike="noStrike" kern="1200" baseline="0" dirty="0">
                          <a:solidFill>
                            <a:schemeClr val="lt1"/>
                          </a:solidFill>
                        </a:rPr>
                        <a:t> </a:t>
                      </a:r>
                      <a:r>
                        <a:rPr lang="en-ZA" sz="1800" b="1" u="none" strike="noStrike" kern="1200" baseline="0" dirty="0">
                          <a:solidFill>
                            <a:schemeClr val="tx1"/>
                          </a:solidFill>
                        </a:rPr>
                        <a:t>POINTS</a:t>
                      </a:r>
                      <a:r>
                        <a:rPr lang="en-ZA" sz="1800" b="1" u="none" strike="noStrike" kern="1200" baseline="0" dirty="0">
                          <a:solidFill>
                            <a:schemeClr val="lt1"/>
                          </a:solidFill>
                        </a:rPr>
                        <a:t> </a:t>
                      </a:r>
                      <a:r>
                        <a:rPr lang="en-ZA" sz="1800" b="0" u="none" strike="noStrike" kern="1200" baseline="0" dirty="0">
                          <a:solidFill>
                            <a:schemeClr val="lt1"/>
                          </a:solidFill>
                        </a:rPr>
                        <a:t>	</a:t>
                      </a:r>
                      <a:endParaRPr lang="en-ZA" sz="1800" b="0" i="0" u="none" strike="noStrike" kern="1200" baseline="0" dirty="0">
                        <a:solidFill>
                          <a:schemeClr val="lt1"/>
                        </a:solidFill>
                        <a:latin typeface="+mn-lt"/>
                        <a:ea typeface="+mn-ea"/>
                        <a:cs typeface="+mn-cs"/>
                      </a:endParaRPr>
                    </a:p>
                  </a:txBody>
                  <a:tcPr/>
                </a:tc>
                <a:extLst>
                  <a:ext uri="{0D108BD9-81ED-4DB2-BD59-A6C34878D82A}">
                    <a16:rowId xmlns:a16="http://schemas.microsoft.com/office/drawing/2014/main" val="2441796256"/>
                  </a:ext>
                </a:extLst>
              </a:tr>
              <a:tr h="511717">
                <a:tc>
                  <a:txBody>
                    <a:bodyPr/>
                    <a:lstStyle/>
                    <a:p>
                      <a:r>
                        <a:rPr lang="en-ZA" sz="1800" b="0" u="none" strike="noStrike" kern="1200" baseline="0" dirty="0">
                          <a:solidFill>
                            <a:schemeClr val="dk1"/>
                          </a:solidFill>
                          <a:latin typeface="Arial" panose="020B0604020202020204" pitchFamily="34" charset="0"/>
                          <a:cs typeface="Arial" panose="020B0604020202020204" pitchFamily="34" charset="0"/>
                        </a:rPr>
                        <a:t> Price </a:t>
                      </a:r>
                      <a:endParaRPr lang="en-ZA" sz="1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ZA" dirty="0"/>
                        <a:t>80</a:t>
                      </a:r>
                    </a:p>
                  </a:txBody>
                  <a:tcPr/>
                </a:tc>
                <a:extLst>
                  <a:ext uri="{0D108BD9-81ED-4DB2-BD59-A6C34878D82A}">
                    <a16:rowId xmlns:a16="http://schemas.microsoft.com/office/drawing/2014/main" val="3073656244"/>
                  </a:ext>
                </a:extLst>
              </a:tr>
              <a:tr h="423811">
                <a:tc>
                  <a:txBody>
                    <a:bodyPr/>
                    <a:lstStyle/>
                    <a:p>
                      <a:r>
                        <a:rPr lang="en-ZA" sz="1800" b="0" u="none" strike="noStrike" kern="1200" baseline="0" dirty="0">
                          <a:solidFill>
                            <a:schemeClr val="dk1"/>
                          </a:solidFill>
                          <a:latin typeface="Arial" panose="020B0604020202020204" pitchFamily="34" charset="0"/>
                          <a:cs typeface="Arial" panose="020B0604020202020204" pitchFamily="34" charset="0"/>
                        </a:rPr>
                        <a:t> Specific Goals 	</a:t>
                      </a:r>
                      <a:endParaRPr lang="en-ZA" dirty="0">
                        <a:latin typeface="Arial" panose="020B0604020202020204" pitchFamily="34" charset="0"/>
                        <a:cs typeface="Arial" panose="020B0604020202020204" pitchFamily="34" charset="0"/>
                      </a:endParaRPr>
                    </a:p>
                  </a:txBody>
                  <a:tcPr/>
                </a:tc>
                <a:tc>
                  <a:txBody>
                    <a:bodyPr/>
                    <a:lstStyle/>
                    <a:p>
                      <a:pPr algn="ctr"/>
                      <a:r>
                        <a:rPr lang="en-ZA" dirty="0"/>
                        <a:t>20</a:t>
                      </a:r>
                    </a:p>
                  </a:txBody>
                  <a:tcPr/>
                </a:tc>
                <a:extLst>
                  <a:ext uri="{0D108BD9-81ED-4DB2-BD59-A6C34878D82A}">
                    <a16:rowId xmlns:a16="http://schemas.microsoft.com/office/drawing/2014/main" val="174080311"/>
                  </a:ext>
                </a:extLst>
              </a:tr>
              <a:tr h="520946">
                <a:tc>
                  <a:txBody>
                    <a:bodyPr/>
                    <a:lstStyle/>
                    <a:p>
                      <a:endParaRPr lang="en-ZA" sz="1800" b="1" u="none" strike="noStrike" kern="1200" baseline="0" dirty="0">
                        <a:solidFill>
                          <a:schemeClr val="dk1"/>
                        </a:solidFill>
                        <a:latin typeface="Arial" panose="020B0604020202020204" pitchFamily="34" charset="0"/>
                        <a:cs typeface="Arial" panose="020B0604020202020204" pitchFamily="34" charset="0"/>
                      </a:endParaRPr>
                    </a:p>
                    <a:p>
                      <a:r>
                        <a:rPr lang="en-ZA" sz="1800" b="1" u="none" strike="noStrike" kern="1200" baseline="0" dirty="0">
                          <a:solidFill>
                            <a:schemeClr val="dk1"/>
                          </a:solidFill>
                          <a:latin typeface="Arial" panose="020B0604020202020204" pitchFamily="34" charset="0"/>
                          <a:cs typeface="Arial" panose="020B0604020202020204" pitchFamily="34" charset="0"/>
                        </a:rPr>
                        <a:t> </a:t>
                      </a:r>
                      <a:r>
                        <a:rPr lang="en-GB" sz="1800" b="1" u="none" strike="noStrike" kern="1200" baseline="0" dirty="0">
                          <a:solidFill>
                            <a:schemeClr val="dk1"/>
                          </a:solidFill>
                          <a:latin typeface="Arial" panose="020B0604020202020204" pitchFamily="34" charset="0"/>
                          <a:cs typeface="Arial" panose="020B0604020202020204" pitchFamily="34" charset="0"/>
                        </a:rPr>
                        <a:t>Total points for Price and B-BBEE Specific Goals 	</a:t>
                      </a:r>
                      <a:endParaRPr lang="en-GB" sz="1800" b="1"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endParaRPr lang="en-ZA" b="1" dirty="0"/>
                    </a:p>
                    <a:p>
                      <a:pPr algn="ctr"/>
                      <a:r>
                        <a:rPr lang="en-ZA" b="1" dirty="0"/>
                        <a:t>100</a:t>
                      </a:r>
                    </a:p>
                  </a:txBody>
                  <a:tcPr/>
                </a:tc>
                <a:extLst>
                  <a:ext uri="{0D108BD9-81ED-4DB2-BD59-A6C34878D82A}">
                    <a16:rowId xmlns:a16="http://schemas.microsoft.com/office/drawing/2014/main" val="2273156001"/>
                  </a:ext>
                </a:extLst>
              </a:tr>
            </a:tbl>
          </a:graphicData>
        </a:graphic>
      </p:graphicFrame>
      <p:sp>
        <p:nvSpPr>
          <p:cNvPr id="4" name="Text Placeholder 3">
            <a:extLst>
              <a:ext uri="{FF2B5EF4-FFF2-40B4-BE49-F238E27FC236}">
                <a16:creationId xmlns:a16="http://schemas.microsoft.com/office/drawing/2014/main" id="{96F8A648-D9F7-7CDB-8EDE-C9F137F78B60}"/>
              </a:ext>
            </a:extLst>
          </p:cNvPr>
          <p:cNvSpPr txBox="1">
            <a:spLocks/>
          </p:cNvSpPr>
          <p:nvPr/>
        </p:nvSpPr>
        <p:spPr>
          <a:xfrm>
            <a:off x="245097" y="3812345"/>
            <a:ext cx="11755225" cy="191320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600"/>
              </a:spcBef>
              <a:spcAft>
                <a:spcPts val="0"/>
              </a:spcAft>
              <a:buClrTx/>
              <a:buSzPts val="1000"/>
              <a:buFontTx/>
              <a:buNone/>
              <a:tabLst>
                <a:tab pos="1260475" algn="l"/>
                <a:tab pos="457200" algn="l"/>
              </a:tabLst>
              <a:defRPr/>
            </a:pPr>
            <a:r>
              <a:rPr kumimoji="0" lang="en-ZA" i="0" u="none" strike="noStrike" kern="1200" cap="none" spc="0" normalizeH="0" baseline="0" noProof="0" dirty="0">
                <a:ln>
                  <a:noFill/>
                </a:ln>
                <a:solidFill>
                  <a:srgbClr val="44546A"/>
                </a:solidFill>
                <a:effectLst/>
                <a:uLnTx/>
                <a:uFillTx/>
                <a:latin typeface="Arial" panose="020B0604020202020204"/>
                <a:ea typeface="Times New Roman" panose="02020603050405020304" pitchFamily="18" charset="0"/>
                <a:cs typeface="Times New Roman" panose="02020603050405020304" pitchFamily="18" charset="0"/>
              </a:rPr>
              <a:t>Points for the B-BBEE/specific goals evaluation will be allocated in accordance with a bidder’s </a:t>
            </a:r>
            <a:r>
              <a:rPr lang="en-ZA" dirty="0">
                <a:solidFill>
                  <a:srgbClr val="44546A"/>
                </a:solidFill>
                <a:latin typeface="Arial" panose="020B0604020202020204"/>
                <a:ea typeface="Times New Roman" panose="02020603050405020304" pitchFamily="18" charset="0"/>
                <a:cs typeface="Times New Roman" panose="02020603050405020304" pitchFamily="18" charset="0"/>
              </a:rPr>
              <a:t>ownership status</a:t>
            </a:r>
            <a:r>
              <a:rPr kumimoji="0" lang="en-ZA" i="0" u="none" strike="noStrike" kern="1200" cap="none" spc="0" normalizeH="0" baseline="0" noProof="0" dirty="0">
                <a:ln>
                  <a:noFill/>
                </a:ln>
                <a:solidFill>
                  <a:srgbClr val="44546A"/>
                </a:solidFill>
                <a:effectLst/>
                <a:uLnTx/>
                <a:uFillTx/>
                <a:latin typeface="Arial" panose="020B0604020202020204"/>
                <a:ea typeface="Times New Roman" panose="02020603050405020304" pitchFamily="18" charset="0"/>
                <a:cs typeface="Times New Roman" panose="02020603050405020304" pitchFamily="18" charset="0"/>
              </a:rPr>
              <a:t> as per SBD 6.1 Preference points claim form claimed. Points for specific goals can only be awarded to a bidder who submits a valid B-BBEE certificate or sworn affidavit  together with the SBD 6.1 Preference points claim form. </a:t>
            </a: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r>
              <a:rPr kumimoji="0" lang="en-GB" sz="1600" b="0" i="0" u="none" strike="noStrike" kern="1200" cap="none" spc="0" normalizeH="0" baseline="0" noProof="0" dirty="0">
                <a:ln>
                  <a:noFill/>
                </a:ln>
                <a:solidFill>
                  <a:srgbClr val="004C85"/>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rgbClr val="004C85"/>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rgbClr val="004C85"/>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rgbClr val="004C85"/>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10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403F0DB-4622-6644-EA46-7FBEF00524E7}"/>
              </a:ext>
            </a:extLst>
          </p:cNvPr>
          <p:cNvSpPr txBox="1"/>
          <p:nvPr/>
        </p:nvSpPr>
        <p:spPr>
          <a:xfrm>
            <a:off x="130627" y="581268"/>
            <a:ext cx="1190897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ZA" altLang="en-US" sz="2000" b="0" i="0" u="none" strike="noStrike" kern="1200" cap="none" spc="0" normalizeH="0" baseline="0" noProof="0" dirty="0">
                <a:ln>
                  <a:noFill/>
                </a:ln>
                <a:solidFill>
                  <a:srgbClr val="44546A"/>
                </a:solidFill>
                <a:effectLst/>
                <a:uLnTx/>
                <a:uFillTx/>
                <a:latin typeface="Arial Narrow" panose="020B0606020202030204" pitchFamily="34" charset="0"/>
                <a:ea typeface="Calibri" panose="020F0502020204030204" pitchFamily="34" charset="0"/>
                <a:cs typeface="Arial" panose="020B0604020202020204" pitchFamily="34" charset="0"/>
              </a:rPr>
              <a:t>Points for the specific goals evaluation will be allocated in accordance with a bidder’s </a:t>
            </a:r>
            <a:r>
              <a:rPr kumimoji="0" lang="en-ZA" sz="2000" b="0" i="0" u="none" strike="noStrike" kern="1200" cap="none" spc="0" normalizeH="0" baseline="0" noProof="0" dirty="0">
                <a:ln>
                  <a:noFill/>
                </a:ln>
                <a:solidFill>
                  <a:srgbClr val="44546A"/>
                </a:solidFill>
                <a:effectLst/>
                <a:uLnTx/>
                <a:uFillTx/>
                <a:latin typeface="Arial Narrow" panose="020B0606020202030204" pitchFamily="34" charset="0"/>
                <a:ea typeface="+mn-ea"/>
                <a:cs typeface="Arial" panose="020B0604020202020204" pitchFamily="34" charset="0"/>
              </a:rPr>
              <a:t>ownership status</a:t>
            </a:r>
            <a:r>
              <a:rPr kumimoji="0" lang="en-ZA" sz="2000" b="0" i="0" u="none" strike="noStrike" kern="1200" cap="none" spc="0" normalizeH="0" baseline="0" noProof="0" dirty="0">
                <a:ln>
                  <a:noFill/>
                </a:ln>
                <a:solidFill>
                  <a:srgbClr val="44546A"/>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ZA" altLang="en-US" sz="2000" b="0" i="0" u="none" strike="noStrike" kern="1200" cap="none" spc="0" normalizeH="0" baseline="0" noProof="0" dirty="0">
                <a:ln>
                  <a:noFill/>
                </a:ln>
                <a:solidFill>
                  <a:srgbClr val="44546A"/>
                </a:solidFill>
                <a:effectLst/>
                <a:uLnTx/>
                <a:uFillTx/>
                <a:latin typeface="Arial Narrow" panose="020B0606020202030204" pitchFamily="34" charset="0"/>
                <a:ea typeface="Calibri" panose="020F0502020204030204" pitchFamily="34" charset="0"/>
                <a:cs typeface="Arial" panose="020B0604020202020204" pitchFamily="34" charset="0"/>
              </a:rPr>
              <a:t>as per SBD 6.1. </a:t>
            </a:r>
            <a:endParaRPr kumimoji="0" lang="en-ZA" altLang="en-US" sz="2000" b="0" i="0" u="none" strike="noStrike" kern="1200" cap="none" spc="0" normalizeH="0" baseline="0" noProof="0" dirty="0">
              <a:ln>
                <a:noFill/>
              </a:ln>
              <a:solidFill>
                <a:srgbClr val="44546A"/>
              </a:solidFill>
              <a:effectLst/>
              <a:uLnTx/>
              <a:uFillTx/>
              <a:latin typeface="Arial Narrow" panose="020B0606020202030204" pitchFamily="34" charset="0"/>
              <a:ea typeface="+mn-ea"/>
              <a:cs typeface="+mn-cs"/>
            </a:endParaRPr>
          </a:p>
        </p:txBody>
      </p:sp>
      <p:sp>
        <p:nvSpPr>
          <p:cNvPr id="5" name="TextBox 4">
            <a:extLst>
              <a:ext uri="{FF2B5EF4-FFF2-40B4-BE49-F238E27FC236}">
                <a16:creationId xmlns:a16="http://schemas.microsoft.com/office/drawing/2014/main" id="{50846881-FE3A-AFCE-8A9D-7D10D53F6A7F}"/>
              </a:ext>
            </a:extLst>
          </p:cNvPr>
          <p:cNvSpPr txBox="1"/>
          <p:nvPr/>
        </p:nvSpPr>
        <p:spPr>
          <a:xfrm>
            <a:off x="304800" y="27270"/>
            <a:ext cx="6102220" cy="553998"/>
          </a:xfrm>
          <a:prstGeom prst="rect">
            <a:avLst/>
          </a:prstGeom>
          <a:noFill/>
        </p:spPr>
        <p:txBody>
          <a:bodyPr wrap="square">
            <a:spAutoFit/>
          </a:bodyPr>
          <a:lstStyle/>
          <a:p>
            <a:r>
              <a:rPr kumimoji="0" lang="en-ZA" sz="3000" b="1" i="0" u="none" strike="noStrike" kern="1200" cap="none" spc="0" normalizeH="0" baseline="0" noProof="0" dirty="0">
                <a:ln>
                  <a:noFill/>
                </a:ln>
                <a:solidFill>
                  <a:srgbClr val="004C85"/>
                </a:solidFill>
                <a:effectLst/>
                <a:uLnTx/>
                <a:uFillTx/>
                <a:latin typeface="Arial" panose="020B0604020202020204"/>
                <a:ea typeface="+mj-ea"/>
                <a:cs typeface="+mj-cs"/>
              </a:rPr>
              <a:t>Specific goals = 20 Points</a:t>
            </a:r>
            <a:endParaRPr lang="en-ZA" dirty="0"/>
          </a:p>
        </p:txBody>
      </p:sp>
      <p:graphicFrame>
        <p:nvGraphicFramePr>
          <p:cNvPr id="2" name="Table 1">
            <a:extLst>
              <a:ext uri="{FF2B5EF4-FFF2-40B4-BE49-F238E27FC236}">
                <a16:creationId xmlns:a16="http://schemas.microsoft.com/office/drawing/2014/main" id="{2ECB2DC4-FD3C-ED87-521D-392F4550825B}"/>
              </a:ext>
            </a:extLst>
          </p:cNvPr>
          <p:cNvGraphicFramePr>
            <a:graphicFrameLocks noGrp="1"/>
          </p:cNvGraphicFramePr>
          <p:nvPr>
            <p:extLst>
              <p:ext uri="{D42A27DB-BD31-4B8C-83A1-F6EECF244321}">
                <p14:modId xmlns:p14="http://schemas.microsoft.com/office/powerpoint/2010/main" val="4125712313"/>
              </p:ext>
            </p:extLst>
          </p:nvPr>
        </p:nvGraphicFramePr>
        <p:xfrm>
          <a:off x="577493" y="1433845"/>
          <a:ext cx="9847386" cy="2910077"/>
        </p:xfrm>
        <a:graphic>
          <a:graphicData uri="http://schemas.openxmlformats.org/drawingml/2006/table">
            <a:tbl>
              <a:tblPr firstRow="1" firstCol="1" bandRow="1"/>
              <a:tblGrid>
                <a:gridCol w="4102522">
                  <a:extLst>
                    <a:ext uri="{9D8B030D-6E8A-4147-A177-3AD203B41FA5}">
                      <a16:colId xmlns:a16="http://schemas.microsoft.com/office/drawing/2014/main" val="3821861039"/>
                    </a:ext>
                  </a:extLst>
                </a:gridCol>
                <a:gridCol w="2580819">
                  <a:extLst>
                    <a:ext uri="{9D8B030D-6E8A-4147-A177-3AD203B41FA5}">
                      <a16:colId xmlns:a16="http://schemas.microsoft.com/office/drawing/2014/main" val="1717250482"/>
                    </a:ext>
                  </a:extLst>
                </a:gridCol>
                <a:gridCol w="3164045">
                  <a:extLst>
                    <a:ext uri="{9D8B030D-6E8A-4147-A177-3AD203B41FA5}">
                      <a16:colId xmlns:a16="http://schemas.microsoft.com/office/drawing/2014/main" val="1543882543"/>
                    </a:ext>
                  </a:extLst>
                </a:gridCol>
              </a:tblGrid>
              <a:tr h="1122742">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eaLnBrk="0" fontAlgn="base" hangingPunct="0">
                        <a:lnSpc>
                          <a:spcPct val="107000"/>
                        </a:lnSpc>
                        <a:spcBef>
                          <a:spcPts val="480"/>
                        </a:spcBef>
                        <a:spcAft>
                          <a:spcPts val="800"/>
                        </a:spcAft>
                      </a:pPr>
                      <a:r>
                        <a:rPr lang="en-US" sz="1600" b="0" i="0" u="none" strike="noStrike" kern="1200" baseline="0" dirty="0">
                          <a:solidFill>
                            <a:schemeClr val="tx1"/>
                          </a:solidFill>
                          <a:latin typeface="Arial" panose="020B0604020202020204"/>
                          <a:ea typeface="+mn-ea"/>
                          <a:cs typeface="+mn-cs"/>
                        </a:rPr>
                        <a:t>The specific goals allocated points in terms of this tender</a:t>
                      </a:r>
                      <a:endParaRPr lang="en-ZA" sz="1600" b="0" i="0" u="none" strike="noStrike" kern="1200" baseline="0" dirty="0">
                        <a:solidFill>
                          <a:schemeClr val="tx1"/>
                        </a:solidFill>
                        <a:latin typeface="Arial" panose="020B0604020202020204"/>
                        <a:ea typeface="+mn-ea"/>
                        <a:cs typeface="+mn-cs"/>
                      </a:endParaRPr>
                    </a:p>
                  </a:txBody>
                  <a:tcPr marL="6270" marR="627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eaLnBrk="0" fontAlgn="base" hangingPunct="0">
                        <a:lnSpc>
                          <a:spcPct val="107000"/>
                        </a:lnSpc>
                        <a:spcBef>
                          <a:spcPts val="480"/>
                        </a:spcBef>
                        <a:spcAft>
                          <a:spcPts val="800"/>
                        </a:spcAft>
                      </a:pPr>
                      <a:r>
                        <a:rPr lang="en-US" sz="1600" b="0" i="0" u="none" strike="noStrike" kern="1200" baseline="0" dirty="0">
                          <a:solidFill>
                            <a:schemeClr val="tx1"/>
                          </a:solidFill>
                          <a:latin typeface="Arial" panose="020B0604020202020204"/>
                          <a:ea typeface="+mn-ea"/>
                          <a:cs typeface="+mn-cs"/>
                        </a:rPr>
                        <a:t>Number of points allocated</a:t>
                      </a:r>
                      <a:endParaRPr lang="en-ZA" sz="1600" b="0" i="0" u="none" strike="noStrike" kern="1200" baseline="0" dirty="0">
                        <a:solidFill>
                          <a:schemeClr val="tx1"/>
                        </a:solidFill>
                        <a:latin typeface="Arial" panose="020B0604020202020204"/>
                        <a:ea typeface="+mn-ea"/>
                        <a:cs typeface="+mn-cs"/>
                      </a:endParaRPr>
                    </a:p>
                    <a:p>
                      <a:pPr algn="ctr" eaLnBrk="0" fontAlgn="base" hangingPunct="0">
                        <a:lnSpc>
                          <a:spcPct val="107000"/>
                        </a:lnSpc>
                        <a:spcBef>
                          <a:spcPts val="480"/>
                        </a:spcBef>
                        <a:spcAft>
                          <a:spcPts val="800"/>
                        </a:spcAft>
                      </a:pPr>
                      <a:r>
                        <a:rPr lang="en-US" sz="1600" b="0" i="0" u="none" strike="noStrike" kern="1200" baseline="0" dirty="0">
                          <a:solidFill>
                            <a:schemeClr val="tx1"/>
                          </a:solidFill>
                          <a:latin typeface="Arial" panose="020B0604020202020204"/>
                          <a:ea typeface="+mn-ea"/>
                          <a:cs typeface="+mn-cs"/>
                        </a:rPr>
                        <a:t>(80/20 system)</a:t>
                      </a:r>
                      <a:endParaRPr lang="en-ZA" sz="1600" b="0" i="0" u="none" strike="noStrike" kern="1200" baseline="0" dirty="0">
                        <a:solidFill>
                          <a:schemeClr val="tx1"/>
                        </a:solidFill>
                        <a:latin typeface="Arial" panose="020B0604020202020204"/>
                        <a:ea typeface="+mn-ea"/>
                        <a:cs typeface="+mn-cs"/>
                      </a:endParaRPr>
                    </a:p>
                  </a:txBody>
                  <a:tcPr marL="6270" marR="627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ctr" defTabSz="914400" rtl="0" eaLnBrk="0" fontAlgn="base" latinLnBrk="0" hangingPunct="0">
                        <a:lnSpc>
                          <a:spcPct val="107000"/>
                        </a:lnSpc>
                        <a:spcBef>
                          <a:spcPts val="480"/>
                        </a:spcBef>
                        <a:spcAft>
                          <a:spcPts val="800"/>
                        </a:spcAft>
                      </a:pPr>
                      <a:endParaRPr lang="en-ZA" sz="1600" b="0" i="0" u="none" strike="noStrike" kern="1200" baseline="0" dirty="0">
                        <a:solidFill>
                          <a:schemeClr val="tx1"/>
                        </a:solidFill>
                        <a:latin typeface="Arial" panose="020B0604020202020204"/>
                        <a:ea typeface="+mn-ea"/>
                        <a:cs typeface="+mn-cs"/>
                      </a:endParaRPr>
                    </a:p>
                    <a:p>
                      <a:pPr marL="0" algn="ctr" defTabSz="914400" rtl="0" eaLnBrk="0" fontAlgn="base" latinLnBrk="0" hangingPunct="0">
                        <a:lnSpc>
                          <a:spcPct val="107000"/>
                        </a:lnSpc>
                        <a:spcBef>
                          <a:spcPts val="480"/>
                        </a:spcBef>
                        <a:spcAft>
                          <a:spcPts val="800"/>
                        </a:spcAft>
                      </a:pPr>
                      <a:r>
                        <a:rPr lang="en-ZA" sz="1600" b="0" i="0" u="none" strike="noStrike" kern="1200" baseline="0" dirty="0">
                          <a:solidFill>
                            <a:schemeClr val="tx1"/>
                          </a:solidFill>
                          <a:latin typeface="Arial" panose="020B0604020202020204"/>
                          <a:ea typeface="+mn-ea"/>
                          <a:cs typeface="+mn-cs"/>
                        </a:rPr>
                        <a:t>Evidence Required </a:t>
                      </a:r>
                    </a:p>
                    <a:p>
                      <a:pPr marL="0" algn="ctr" defTabSz="914400" rtl="0" eaLnBrk="0" fontAlgn="base" latinLnBrk="0" hangingPunct="0">
                        <a:lnSpc>
                          <a:spcPct val="107000"/>
                        </a:lnSpc>
                        <a:spcBef>
                          <a:spcPts val="480"/>
                        </a:spcBef>
                        <a:spcAft>
                          <a:spcPts val="800"/>
                        </a:spcAft>
                      </a:pPr>
                      <a:r>
                        <a:rPr lang="en-US" sz="1600" b="0" i="0" u="none" strike="noStrike" kern="1200" baseline="0" dirty="0">
                          <a:solidFill>
                            <a:schemeClr val="tx1"/>
                          </a:solidFill>
                          <a:latin typeface="Arial" panose="020B0604020202020204"/>
                          <a:ea typeface="+mn-ea"/>
                          <a:cs typeface="+mn-cs"/>
                        </a:rPr>
                        <a:t> </a:t>
                      </a:r>
                      <a:endParaRPr lang="en-ZA" sz="1600" b="0" i="0" u="none" strike="noStrike" kern="1200" baseline="0" dirty="0">
                        <a:solidFill>
                          <a:schemeClr val="tx1"/>
                        </a:solidFill>
                        <a:latin typeface="Arial" panose="020B0604020202020204"/>
                        <a:ea typeface="+mn-ea"/>
                        <a:cs typeface="+mn-cs"/>
                      </a:endParaRP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102558766"/>
                  </a:ext>
                </a:extLst>
              </a:tr>
              <a:tr h="59802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600" b="0" i="0" u="none" strike="noStrike" kern="1200" baseline="0" dirty="0">
                          <a:solidFill>
                            <a:schemeClr val="tx1"/>
                          </a:solidFill>
                          <a:latin typeface="Arial" panose="020B0604020202020204"/>
                          <a:ea typeface="+mn-ea"/>
                          <a:cs typeface="+mn-cs"/>
                        </a:rPr>
                        <a:t>An entity with at least 51% black ownership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eaLnBrk="0" fontAlgn="base" hangingPunct="0">
                        <a:lnSpc>
                          <a:spcPct val="107000"/>
                        </a:lnSpc>
                        <a:spcBef>
                          <a:spcPts val="575"/>
                        </a:spcBef>
                        <a:spcAft>
                          <a:spcPts val="800"/>
                        </a:spcAft>
                      </a:pPr>
                      <a:r>
                        <a:rPr lang="en-US" sz="1600" b="0" i="0" u="none" strike="noStrike" kern="1200" baseline="0" dirty="0">
                          <a:solidFill>
                            <a:schemeClr val="tx1"/>
                          </a:solidFill>
                          <a:latin typeface="Arial" panose="020B0604020202020204"/>
                          <a:ea typeface="+mn-ea"/>
                          <a:cs typeface="+mn-cs"/>
                        </a:rPr>
                        <a:t>15</a:t>
                      </a:r>
                      <a:endParaRPr lang="en-ZA" sz="16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0" fontAlgn="base" latinLnBrk="0" hangingPunct="0">
                        <a:lnSpc>
                          <a:spcPct val="107000"/>
                        </a:lnSpc>
                        <a:spcBef>
                          <a:spcPts val="575"/>
                        </a:spcBef>
                        <a:spcAft>
                          <a:spcPts val="800"/>
                        </a:spcAft>
                      </a:pPr>
                      <a:r>
                        <a:rPr lang="en-ZA" sz="1600" b="0" i="0" u="none" strike="noStrike" kern="1200" baseline="0" dirty="0">
                          <a:solidFill>
                            <a:schemeClr val="tx1"/>
                          </a:solidFill>
                          <a:latin typeface="Arial" panose="020B0604020202020204"/>
                          <a:ea typeface="+mn-ea"/>
                          <a:cs typeface="+mn-cs"/>
                        </a:rPr>
                        <a:t>B-BBEE certificate or Sworn Affidavit </a:t>
                      </a:r>
                    </a:p>
                    <a:p>
                      <a:pPr algn="ctr" eaLnBrk="0" fontAlgn="base" hangingPunct="0">
                        <a:lnSpc>
                          <a:spcPct val="107000"/>
                        </a:lnSpc>
                        <a:spcBef>
                          <a:spcPts val="575"/>
                        </a:spcBef>
                        <a:spcAft>
                          <a:spcPts val="800"/>
                        </a:spcAft>
                      </a:pPr>
                      <a:r>
                        <a:rPr lang="en-US"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004490931"/>
                  </a:ext>
                </a:extLst>
              </a:tr>
              <a:tr h="59802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600" b="0" i="0" u="none" strike="noStrike" kern="1200" baseline="0" dirty="0">
                          <a:solidFill>
                            <a:schemeClr val="tx1"/>
                          </a:solidFill>
                          <a:latin typeface="Arial" panose="020B0604020202020204"/>
                          <a:ea typeface="+mn-ea"/>
                          <a:cs typeface="+mn-cs"/>
                        </a:rPr>
                        <a:t>An entity with at least 30% Black women ownership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0" fontAlgn="base" latinLnBrk="0" hangingPunct="0">
                        <a:lnSpc>
                          <a:spcPct val="107000"/>
                        </a:lnSpc>
                        <a:spcBef>
                          <a:spcPts val="575"/>
                        </a:spcBef>
                        <a:spcAft>
                          <a:spcPts val="800"/>
                        </a:spcAft>
                      </a:pPr>
                      <a:r>
                        <a:rPr lang="en-US" sz="1600" b="0" i="0" u="none" strike="noStrike" kern="1200" baseline="0" dirty="0">
                          <a:solidFill>
                            <a:schemeClr val="tx1"/>
                          </a:solidFill>
                          <a:latin typeface="Arial" panose="020B0604020202020204"/>
                          <a:ea typeface="+mn-ea"/>
                          <a:cs typeface="+mn-cs"/>
                        </a:rPr>
                        <a:t>5</a:t>
                      </a:r>
                      <a:endParaRPr lang="en-ZA" sz="16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7000"/>
                        </a:lnSpc>
                      </a:pPr>
                      <a:r>
                        <a:rPr lang="en-ZA" sz="1600" b="0" i="0" u="none" strike="noStrike" kern="1200" baseline="0" dirty="0">
                          <a:solidFill>
                            <a:schemeClr val="tx1"/>
                          </a:solidFill>
                          <a:latin typeface="Arial" panose="020B0604020202020204"/>
                          <a:ea typeface="+mn-ea"/>
                          <a:cs typeface="+mn-cs"/>
                        </a:rPr>
                        <a:t>B-BBEE certificate or Sworn Affidavit </a:t>
                      </a:r>
                    </a:p>
                    <a:p>
                      <a:pPr algn="ctr" eaLnBrk="0" fontAlgn="base" hangingPunct="0">
                        <a:lnSpc>
                          <a:spcPct val="107000"/>
                        </a:lnSpc>
                        <a:spcBef>
                          <a:spcPts val="575"/>
                        </a:spcBef>
                        <a:spcAft>
                          <a:spcPts val="800"/>
                        </a:spcAft>
                      </a:pPr>
                      <a:r>
                        <a:rPr lang="en-US" sz="1600" b="0" i="0" u="none" strike="noStrike" kern="1200" baseline="0" dirty="0">
                          <a:solidFill>
                            <a:schemeClr val="tx1"/>
                          </a:solidFill>
                          <a:latin typeface="Arial" panose="020B0604020202020204"/>
                          <a:ea typeface="+mn-ea"/>
                          <a:cs typeface="+mn-cs"/>
                        </a:rPr>
                        <a:t> </a:t>
                      </a:r>
                      <a:endParaRPr lang="en-ZA" sz="1600" b="0" i="0" u="none" strike="noStrike" kern="1200" baseline="0" dirty="0">
                        <a:solidFill>
                          <a:schemeClr val="tx1"/>
                        </a:solidFill>
                        <a:latin typeface="Arial" panose="020B0604020202020204"/>
                        <a:ea typeface="+mn-ea"/>
                        <a:cs typeface="+mn-cs"/>
                      </a:endParaRP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48196066"/>
                  </a:ext>
                </a:extLst>
              </a:tr>
            </a:tbl>
          </a:graphicData>
        </a:graphic>
      </p:graphicFrame>
    </p:spTree>
    <p:extLst>
      <p:ext uri="{BB962C8B-B14F-4D97-AF65-F5344CB8AC3E}">
        <p14:creationId xmlns:p14="http://schemas.microsoft.com/office/powerpoint/2010/main" val="75717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17849F3-2498-C563-8E59-876989785EE7}"/>
              </a:ext>
            </a:extLst>
          </p:cNvPr>
          <p:cNvGraphicFramePr>
            <a:graphicFrameLocks noGrp="1"/>
          </p:cNvGraphicFramePr>
          <p:nvPr>
            <p:extLst>
              <p:ext uri="{D42A27DB-BD31-4B8C-83A1-F6EECF244321}">
                <p14:modId xmlns:p14="http://schemas.microsoft.com/office/powerpoint/2010/main" val="2405306805"/>
              </p:ext>
            </p:extLst>
          </p:nvPr>
        </p:nvGraphicFramePr>
        <p:xfrm>
          <a:off x="0" y="-2063"/>
          <a:ext cx="12192000" cy="5181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937864641"/>
                    </a:ext>
                  </a:extLst>
                </a:gridCol>
              </a:tblGrid>
              <a:tr h="156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882C6"/>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REQUIREMENTS FOR SPECIFIC GOALS</a:t>
                      </a:r>
                      <a:endParaRPr lang="en-ZA" dirty="0"/>
                    </a:p>
                  </a:txBody>
                  <a:tcPr>
                    <a:solidFill>
                      <a:schemeClr val="tx2">
                        <a:lumMod val="25000"/>
                        <a:lumOff val="75000"/>
                      </a:schemeClr>
                    </a:solidFill>
                  </a:tcPr>
                </a:tc>
                <a:extLst>
                  <a:ext uri="{0D108BD9-81ED-4DB2-BD59-A6C34878D82A}">
                    <a16:rowId xmlns:a16="http://schemas.microsoft.com/office/drawing/2014/main" val="3632643055"/>
                  </a:ext>
                </a:extLst>
              </a:tr>
            </a:tbl>
          </a:graphicData>
        </a:graphic>
      </p:graphicFrame>
      <p:sp>
        <p:nvSpPr>
          <p:cNvPr id="2" name="TextBox 1">
            <a:extLst>
              <a:ext uri="{FF2B5EF4-FFF2-40B4-BE49-F238E27FC236}">
                <a16:creationId xmlns:a16="http://schemas.microsoft.com/office/drawing/2014/main" id="{AA9E39AE-F5DA-A788-4C1F-0422E21DB0FA}"/>
              </a:ext>
            </a:extLst>
          </p:cNvPr>
          <p:cNvSpPr txBox="1"/>
          <p:nvPr/>
        </p:nvSpPr>
        <p:spPr>
          <a:xfrm>
            <a:off x="-56561" y="584462"/>
            <a:ext cx="11689237" cy="4889608"/>
          </a:xfrm>
          <a:prstGeom prst="rect">
            <a:avLst/>
          </a:prstGeom>
          <a:noFill/>
        </p:spPr>
        <p:txBody>
          <a:bodyPr wrap="square">
            <a:spAutoFit/>
          </a:bodyPr>
          <a:lstStyle/>
          <a:p>
            <a:pPr algn="just">
              <a:lnSpc>
                <a:spcPct val="107000"/>
              </a:lnSpc>
              <a:spcAft>
                <a:spcPts val="600"/>
              </a:spcAft>
              <a:tabLst>
                <a:tab pos="457200" algn="l"/>
                <a:tab pos="1828800" algn="l"/>
                <a:tab pos="3657600" algn="l"/>
                <a:tab pos="5029200" algn="l"/>
              </a:tabLst>
              <a:defRPr/>
            </a:pPr>
            <a:r>
              <a:rPr lang="en-GB" b="1" dirty="0">
                <a:solidFill>
                  <a:srgbClr val="44546A"/>
                </a:solidFill>
                <a:latin typeface="Arial Narrow" panose="020B0606020202030204" pitchFamily="34" charset="0"/>
                <a:cs typeface="Tahoma" pitchFamily="34" charset="0"/>
              </a:rPr>
              <a:t>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rgbClr val="44546A"/>
                </a:solidFill>
                <a:latin typeface="Arial" panose="020B0604020202020204" pitchFamily="34" charset="0"/>
                <a:cs typeface="Arial" panose="020B0604020202020204" pitchFamily="34" charset="0"/>
              </a:rPr>
              <a:t>Bidders MUST complete and sign the SBD 6.1 form to claim the Bidder’s B-BBEE preference points Bidders who do not claim preference points may be scored zero for Specific goals.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rgbClr val="44546A"/>
              </a:solidFill>
              <a:latin typeface="Arial" panose="020B0604020202020204"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rgbClr val="44546A"/>
                </a:solidFill>
                <a:latin typeface="Arial" panose="020B0604020202020204" pitchFamily="34" charset="0"/>
                <a:cs typeface="Arial" panose="020B0604020202020204" pitchFamily="34" charset="0"/>
              </a:rPr>
              <a:t>The B-BBEE certificate or sworn affidavit should be submitted in the name of the bidding entity. Entities who are in a holding and subsidiary relationships must submit a list / annexure of the B-BBEE certificate indicating the subsidiaries to the holding company</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rgbClr val="44546A"/>
              </a:solidFill>
              <a:latin typeface="Arial" panose="020B0604020202020204"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rgbClr val="44546A"/>
                </a:solidFill>
                <a:latin typeface="Arial" panose="020B0604020202020204" pitchFamily="34" charset="0"/>
                <a:cs typeface="Arial" panose="020B0604020202020204" pitchFamily="34" charset="0"/>
              </a:rPr>
              <a:t> Incorporated JVs or Consortiums must submit the B-BBEE certificate or affidavit of the entity. Unincorporated JVs must submit a consolidated B-BBEE certificate as if they were a group structure for every separate bid</a:t>
            </a:r>
          </a:p>
          <a:p>
            <a:pPr lvl="1" algn="just">
              <a:lnSpc>
                <a:spcPct val="107000"/>
              </a:lnSpc>
              <a:tabLst>
                <a:tab pos="457200" algn="l"/>
                <a:tab pos="1828800" algn="l"/>
                <a:tab pos="3657600" algn="l"/>
                <a:tab pos="5029200" algn="l"/>
              </a:tabLst>
              <a:defRPr/>
            </a:pPr>
            <a:endParaRPr lang="en-US" dirty="0">
              <a:solidFill>
                <a:srgbClr val="44546A"/>
              </a:solidFill>
              <a:latin typeface="Arial" panose="020B0604020202020204"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rgbClr val="44546A"/>
                </a:solidFill>
                <a:latin typeface="Arial" panose="020B0604020202020204" pitchFamily="34" charset="0"/>
                <a:cs typeface="Arial" panose="020B0604020202020204" pitchFamily="34" charset="0"/>
              </a:rPr>
              <a:t>JVs or Consortiums are also required to submit signed JV or Consortium agreements</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rgbClr val="44546A"/>
              </a:solidFill>
              <a:latin typeface="Arial" panose="020B0604020202020204"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rgbClr val="44546A"/>
                </a:solidFill>
                <a:latin typeface="Arial" panose="020B0604020202020204" pitchFamily="34" charset="0"/>
                <a:cs typeface="Arial" panose="020B0604020202020204" pitchFamily="34" charset="0"/>
              </a:rPr>
              <a:t>SARS reserves the right to request bidders to submit proof of any information, to substantiate claims made about their Specific goals</a:t>
            </a:r>
          </a:p>
        </p:txBody>
      </p:sp>
    </p:spTree>
    <p:extLst>
      <p:ext uri="{BB962C8B-B14F-4D97-AF65-F5344CB8AC3E}">
        <p14:creationId xmlns:p14="http://schemas.microsoft.com/office/powerpoint/2010/main" val="119413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17849F3-2498-C563-8E59-876989785EE7}"/>
              </a:ext>
            </a:extLst>
          </p:cNvPr>
          <p:cNvGraphicFramePr>
            <a:graphicFrameLocks noGrp="1"/>
          </p:cNvGraphicFramePr>
          <p:nvPr>
            <p:extLst>
              <p:ext uri="{D42A27DB-BD31-4B8C-83A1-F6EECF244321}">
                <p14:modId xmlns:p14="http://schemas.microsoft.com/office/powerpoint/2010/main" val="1063963515"/>
              </p:ext>
            </p:extLst>
          </p:nvPr>
        </p:nvGraphicFramePr>
        <p:xfrm>
          <a:off x="0" y="-2063"/>
          <a:ext cx="12192000" cy="6705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937864641"/>
                    </a:ext>
                  </a:extLst>
                </a:gridCol>
              </a:tblGrid>
              <a:tr h="156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endParaRPr lang="en-ZA" dirty="0"/>
                    </a:p>
                  </a:txBody>
                  <a:tcPr>
                    <a:solidFill>
                      <a:schemeClr val="tx2">
                        <a:lumMod val="25000"/>
                        <a:lumOff val="75000"/>
                      </a:schemeClr>
                    </a:solidFill>
                  </a:tcPr>
                </a:tc>
                <a:extLst>
                  <a:ext uri="{0D108BD9-81ED-4DB2-BD59-A6C34878D82A}">
                    <a16:rowId xmlns:a16="http://schemas.microsoft.com/office/drawing/2014/main" val="3632643055"/>
                  </a:ext>
                </a:extLst>
              </a:tr>
            </a:tbl>
          </a:graphicData>
        </a:graphic>
      </p:graphicFrame>
      <p:sp>
        <p:nvSpPr>
          <p:cNvPr id="2" name="Title 1">
            <a:extLst>
              <a:ext uri="{FF2B5EF4-FFF2-40B4-BE49-F238E27FC236}">
                <a16:creationId xmlns:a16="http://schemas.microsoft.com/office/drawing/2014/main" id="{DF540F36-B791-1115-B643-166B676F9EE7}"/>
              </a:ext>
            </a:extLst>
          </p:cNvPr>
          <p:cNvSpPr txBox="1">
            <a:spLocks/>
          </p:cNvSpPr>
          <p:nvPr/>
        </p:nvSpPr>
        <p:spPr>
          <a:xfrm>
            <a:off x="87086" y="0"/>
            <a:ext cx="9938114" cy="8018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800" b="1">
                <a:solidFill>
                  <a:srgbClr val="5B9BD5">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SPECIFIC GOALS POINTS ALLOCATION AND EVIDENCE</a:t>
            </a:r>
            <a:endParaRPr lang="en-ZA"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B457F9D8-0D78-0E6C-3A94-44BD4662657A}"/>
              </a:ext>
            </a:extLst>
          </p:cNvPr>
          <p:cNvGraphicFramePr>
            <a:graphicFrameLocks noGrp="1"/>
          </p:cNvGraphicFramePr>
          <p:nvPr>
            <p:extLst>
              <p:ext uri="{D42A27DB-BD31-4B8C-83A1-F6EECF244321}">
                <p14:modId xmlns:p14="http://schemas.microsoft.com/office/powerpoint/2010/main" val="2860417069"/>
              </p:ext>
            </p:extLst>
          </p:nvPr>
        </p:nvGraphicFramePr>
        <p:xfrm>
          <a:off x="234556" y="801858"/>
          <a:ext cx="11537143" cy="4337857"/>
        </p:xfrm>
        <a:graphic>
          <a:graphicData uri="http://schemas.openxmlformats.org/drawingml/2006/table">
            <a:tbl>
              <a:tblPr firstRow="1" firstCol="1" bandRow="1">
                <a:tableStyleId>{00A15C55-8517-42AA-B614-E9B94910E393}</a:tableStyleId>
              </a:tblPr>
              <a:tblGrid>
                <a:gridCol w="689161">
                  <a:extLst>
                    <a:ext uri="{9D8B030D-6E8A-4147-A177-3AD203B41FA5}">
                      <a16:colId xmlns:a16="http://schemas.microsoft.com/office/drawing/2014/main" val="3475926948"/>
                    </a:ext>
                  </a:extLst>
                </a:gridCol>
                <a:gridCol w="1903360">
                  <a:extLst>
                    <a:ext uri="{9D8B030D-6E8A-4147-A177-3AD203B41FA5}">
                      <a16:colId xmlns:a16="http://schemas.microsoft.com/office/drawing/2014/main" val="4038043771"/>
                    </a:ext>
                  </a:extLst>
                </a:gridCol>
                <a:gridCol w="2466074">
                  <a:extLst>
                    <a:ext uri="{9D8B030D-6E8A-4147-A177-3AD203B41FA5}">
                      <a16:colId xmlns:a16="http://schemas.microsoft.com/office/drawing/2014/main" val="1691181784"/>
                    </a:ext>
                  </a:extLst>
                </a:gridCol>
                <a:gridCol w="6478548">
                  <a:extLst>
                    <a:ext uri="{9D8B030D-6E8A-4147-A177-3AD203B41FA5}">
                      <a16:colId xmlns:a16="http://schemas.microsoft.com/office/drawing/2014/main" val="2007942267"/>
                    </a:ext>
                  </a:extLst>
                </a:gridCol>
              </a:tblGrid>
              <a:tr h="75725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r>
                        <a:rPr lang="en-GB" sz="1600" b="0" baseline="0" dirty="0">
                          <a:solidFill>
                            <a:schemeClr val="tx1"/>
                          </a:solidFill>
                          <a:effectLst/>
                        </a:rPr>
                        <a:t> #</a:t>
                      </a:r>
                      <a:endParaRPr lang="en-ZA" sz="1600" b="0" baseline="0" dirty="0">
                        <a:solidFill>
                          <a:schemeClr val="tx1"/>
                        </a:solidFill>
                        <a:effectLst/>
                        <a:latin typeface="Arial Narrow" panose="020B0606020202030204" pitchFamily="34" charset="0"/>
                        <a:ea typeface="Calibri" panose="020F0502020204030204" pitchFamily="34" charset="0"/>
                      </a:endParaRPr>
                    </a:p>
                  </a:txBody>
                  <a:tcPr marL="30797" marR="30797" marT="24239" marB="16254"/>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endParaRPr lang="en-ZA" sz="1600" b="0" baseline="0" dirty="0">
                        <a:solidFill>
                          <a:schemeClr val="tx1"/>
                        </a:solidFill>
                        <a:effectLst/>
                      </a:endParaRPr>
                    </a:p>
                    <a:p>
                      <a:pPr>
                        <a:lnSpc>
                          <a:spcPct val="115000"/>
                        </a:lnSpc>
                      </a:pPr>
                      <a:r>
                        <a:rPr lang="en-ZA" sz="1600" b="0" baseline="0" dirty="0">
                          <a:solidFill>
                            <a:schemeClr val="tx1"/>
                          </a:solidFill>
                          <a:effectLst/>
                        </a:rPr>
                        <a:t>Classification</a:t>
                      </a:r>
                      <a:endPar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797" marR="30797" marT="24239" marB="16254"/>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15000"/>
                        </a:lnSpc>
                      </a:pPr>
                      <a:endParaRPr lang="en-ZA" sz="1600" b="0" baseline="0" dirty="0">
                        <a:solidFill>
                          <a:schemeClr val="tx1"/>
                        </a:solidFill>
                        <a:effectLst/>
                      </a:endParaRPr>
                    </a:p>
                    <a:p>
                      <a:pPr algn="ctr">
                        <a:lnSpc>
                          <a:spcPct val="115000"/>
                        </a:lnSpc>
                      </a:pPr>
                      <a:r>
                        <a:rPr lang="en-ZA" sz="1600" b="0" baseline="0" dirty="0">
                          <a:solidFill>
                            <a:schemeClr val="tx1"/>
                          </a:solidFill>
                          <a:effectLst/>
                        </a:rPr>
                        <a:t>Turnover</a:t>
                      </a:r>
                      <a:endPar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797" marR="30797" marT="24239" marB="16254"/>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15000"/>
                        </a:lnSpc>
                      </a:pPr>
                      <a:endParaRPr lang="en-ZA" sz="1600" b="0" baseline="0" dirty="0">
                        <a:solidFill>
                          <a:schemeClr val="tx1"/>
                        </a:solidFill>
                        <a:effectLst/>
                      </a:endParaRPr>
                    </a:p>
                    <a:p>
                      <a:pPr algn="ctr">
                        <a:lnSpc>
                          <a:spcPct val="115000"/>
                        </a:lnSpc>
                      </a:pPr>
                      <a:r>
                        <a:rPr lang="en-ZA" sz="1600" b="0" baseline="0" dirty="0">
                          <a:solidFill>
                            <a:schemeClr val="tx1"/>
                          </a:solidFill>
                          <a:effectLst/>
                        </a:rPr>
                        <a:t>Submission requirement</a:t>
                      </a:r>
                      <a:endPar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797" marR="30797" marT="24239" marB="16254"/>
                </a:tc>
                <a:extLst>
                  <a:ext uri="{0D108BD9-81ED-4DB2-BD59-A6C34878D82A}">
                    <a16:rowId xmlns:a16="http://schemas.microsoft.com/office/drawing/2014/main" val="4084101883"/>
                  </a:ext>
                </a:extLst>
              </a:tr>
              <a:tr h="65447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r>
                        <a:rPr lang="en-ZA" sz="1600" b="0" baseline="0" dirty="0">
                          <a:solidFill>
                            <a:schemeClr val="tx1"/>
                          </a:solidFill>
                          <a:effectLst/>
                        </a:rPr>
                        <a:t>1.</a:t>
                      </a:r>
                      <a:endPar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797" marR="30797" marT="24239" marB="16254"/>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r>
                        <a:rPr lang="en-ZA" sz="1600" dirty="0">
                          <a:solidFill>
                            <a:srgbClr val="000000"/>
                          </a:solidFill>
                          <a:effectLst/>
                        </a:rPr>
                        <a:t>Exempted Micro Enterprise (EME)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30797" marR="30797" marT="24239" marB="16254"/>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r>
                        <a:rPr lang="en-ZA" sz="1600" dirty="0">
                          <a:solidFill>
                            <a:srgbClr val="000000"/>
                          </a:solidFill>
                          <a:effectLst/>
                        </a:rPr>
                        <a:t>Below R10 million p.a.</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30797" marR="30797" marT="24239" marB="16254"/>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342900" lvl="0" indent="-342900" algn="l">
                        <a:lnSpc>
                          <a:spcPct val="115000"/>
                        </a:lnSpc>
                        <a:buFont typeface="Symbol" panose="05050102010706020507" pitchFamily="18" charset="2"/>
                        <a:buChar char=""/>
                      </a:pPr>
                      <a:r>
                        <a:rPr lang="en-GB" sz="1600" dirty="0">
                          <a:solidFill>
                            <a:srgbClr val="000000"/>
                          </a:solidFill>
                          <a:effectLst/>
                        </a:rPr>
                        <a:t>A sworn affidavit or B-BBEE certificate from CIPC.</a:t>
                      </a:r>
                      <a:endParaRPr lang="en-ZA" sz="1600" dirty="0">
                        <a:effectLst/>
                      </a:endParaRPr>
                    </a:p>
                    <a:p>
                      <a:pPr marL="0" lvl="0" indent="0" algn="l">
                        <a:lnSpc>
                          <a:spcPct val="115000"/>
                        </a:lnSpc>
                        <a:buFont typeface="Symbol" panose="05050102010706020507" pitchFamily="18" charset="2"/>
                        <a:buNone/>
                      </a:pPr>
                      <a:endParaRPr lang="en-ZA" sz="1600" u="sng" dirty="0">
                        <a:effectLst/>
                        <a:latin typeface="Arial" panose="020B0604020202020204" pitchFamily="34" charset="0"/>
                        <a:ea typeface="Times New Roman" panose="02020603050405020304" pitchFamily="18" charset="0"/>
                        <a:cs typeface="Arial" panose="020B0604020202020204" pitchFamily="34" charset="0"/>
                      </a:endParaRPr>
                    </a:p>
                  </a:txBody>
                  <a:tcPr marL="30797" marR="30797" marT="24239" marB="16254"/>
                </a:tc>
                <a:extLst>
                  <a:ext uri="{0D108BD9-81ED-4DB2-BD59-A6C34878D82A}">
                    <a16:rowId xmlns:a16="http://schemas.microsoft.com/office/drawing/2014/main" val="3545133642"/>
                  </a:ext>
                </a:extLst>
              </a:tr>
              <a:tr h="170224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r>
                        <a:rPr lang="en-ZA" sz="1600" b="0" baseline="0" dirty="0">
                          <a:solidFill>
                            <a:schemeClr val="tx1"/>
                          </a:solidFill>
                          <a:effectLst/>
                        </a:rPr>
                        <a:t>2.</a:t>
                      </a:r>
                      <a:endPar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797" marR="30797" marT="24239" marB="16254"/>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r>
                        <a:rPr lang="en-ZA" sz="1600" dirty="0">
                          <a:solidFill>
                            <a:srgbClr val="000000"/>
                          </a:solidFill>
                          <a:effectLst/>
                        </a:rPr>
                        <a:t>Qualifying Small Enterprise (QSE)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30797" marR="30797" marT="24239" marB="16254"/>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r>
                        <a:rPr lang="en-ZA" sz="1600" dirty="0">
                          <a:solidFill>
                            <a:srgbClr val="000000"/>
                          </a:solidFill>
                          <a:effectLst/>
                        </a:rPr>
                        <a:t>Above  R10 million up to R50 million p.a.</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30797" marR="30797" marT="24239" marB="16254"/>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342900" lvl="0" indent="-342900" algn="l">
                        <a:lnSpc>
                          <a:spcPct val="115000"/>
                        </a:lnSpc>
                        <a:buFont typeface="Symbol" panose="05050102010706020507" pitchFamily="18" charset="2"/>
                        <a:buChar char=""/>
                      </a:pPr>
                      <a:r>
                        <a:rPr lang="en-GB" sz="1600" dirty="0">
                          <a:solidFill>
                            <a:srgbClr val="000000"/>
                          </a:solidFill>
                          <a:effectLst/>
                        </a:rPr>
                        <a:t>A sworn affidavit for entities with 51% Black Ownership and above; or </a:t>
                      </a:r>
                      <a:endParaRPr lang="en-ZA" sz="1600" dirty="0">
                        <a:effectLst/>
                      </a:endParaRPr>
                    </a:p>
                    <a:p>
                      <a:pPr marL="342900" lvl="0" indent="-342900" algn="l">
                        <a:lnSpc>
                          <a:spcPct val="115000"/>
                        </a:lnSpc>
                        <a:buFont typeface="Symbol" panose="05050102010706020507" pitchFamily="18" charset="2"/>
                        <a:buChar char=""/>
                      </a:pPr>
                      <a:r>
                        <a:rPr lang="en-GB" sz="1600" dirty="0">
                          <a:solidFill>
                            <a:srgbClr val="000000"/>
                          </a:solidFill>
                          <a:effectLst/>
                        </a:rPr>
                        <a:t>A copy of B-BBEE Rating Certificate from a SANAS accredited rating agency for entities with 50% and less black ownership.</a:t>
                      </a:r>
                      <a:endParaRPr lang="en-ZA" sz="1600" dirty="0">
                        <a:effectLst/>
                      </a:endParaRPr>
                    </a:p>
                    <a:p>
                      <a:pPr marL="0" lvl="0" indent="0" algn="l">
                        <a:lnSpc>
                          <a:spcPct val="115000"/>
                        </a:lnSpc>
                        <a:buFont typeface="Symbol" panose="05050102010706020507" pitchFamily="18" charset="2"/>
                        <a:buNone/>
                      </a:pPr>
                      <a:endParaRPr lang="en-ZA" sz="1600" u="sng" dirty="0">
                        <a:effectLst/>
                        <a:latin typeface="Arial" panose="020B0604020202020204" pitchFamily="34" charset="0"/>
                        <a:ea typeface="Times New Roman" panose="02020603050405020304" pitchFamily="18" charset="0"/>
                        <a:cs typeface="Arial" panose="020B0604020202020204" pitchFamily="34" charset="0"/>
                      </a:endParaRPr>
                    </a:p>
                  </a:txBody>
                  <a:tcPr marL="30797" marR="30797" marT="24239" marB="16254"/>
                </a:tc>
                <a:extLst>
                  <a:ext uri="{0D108BD9-81ED-4DB2-BD59-A6C34878D82A}">
                    <a16:rowId xmlns:a16="http://schemas.microsoft.com/office/drawing/2014/main" val="4265170827"/>
                  </a:ext>
                </a:extLst>
              </a:tr>
              <a:tr h="1223874">
                <a:tc>
                  <a:txBody>
                    <a:bodyPr/>
                    <a:lstStyle/>
                    <a:p>
                      <a:pPr>
                        <a:lnSpc>
                          <a:spcPct val="115000"/>
                        </a:lnSpc>
                      </a:pPr>
                      <a:r>
                        <a:rPr lang="en-US" sz="1600" b="0" baseline="0" dirty="0">
                          <a:solidFill>
                            <a:schemeClr val="tx1"/>
                          </a:solidFill>
                          <a:effectLst/>
                        </a:rPr>
                        <a:t>3.</a:t>
                      </a:r>
                      <a:endPar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797" marR="30797" marT="24239" marB="16254"/>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600" b="0" u="none" strike="noStrike" kern="1200" cap="none" spc="0" normalizeH="0" baseline="0" noProof="0" dirty="0">
                          <a:ln>
                            <a:noFill/>
                          </a:ln>
                          <a:solidFill>
                            <a:srgbClr val="000000"/>
                          </a:solidFill>
                          <a:effectLst/>
                          <a:uLnTx/>
                          <a:uFillTx/>
                        </a:rPr>
                        <a:t>Large Enterprise (LE)</a:t>
                      </a:r>
                      <a:endParaRPr kumimoji="0" lang="en-ZA" sz="1600" b="0" u="none" strike="noStrike" kern="1200" cap="none" spc="0" normalizeH="0" baseline="0" noProof="0" dirty="0">
                        <a:ln>
                          <a:noFill/>
                        </a:ln>
                        <a:solidFill>
                          <a:prstClr val="black"/>
                        </a:solidFill>
                        <a:effectLst/>
                        <a:uLnTx/>
                        <a:uFillTx/>
                      </a:endParaRPr>
                    </a:p>
                    <a:p>
                      <a:pPr>
                        <a:lnSpc>
                          <a:spcPct val="115000"/>
                        </a:lnSpc>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30797" marR="30797" marT="24239" marB="16254"/>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600" b="0" u="none" strike="noStrike" kern="1200" cap="none" spc="0" normalizeH="0" baseline="0" noProof="0" dirty="0">
                          <a:ln>
                            <a:noFill/>
                          </a:ln>
                          <a:solidFill>
                            <a:srgbClr val="000000"/>
                          </a:solidFill>
                          <a:effectLst/>
                          <a:uLnTx/>
                          <a:uFillTx/>
                        </a:rPr>
                        <a:t>Above R50 million p.a.</a:t>
                      </a:r>
                      <a:endParaRPr kumimoji="0" lang="en-ZA" sz="1600" b="0" u="none" strike="noStrike" kern="1200" cap="none" spc="0" normalizeH="0" baseline="0" noProof="0" dirty="0">
                        <a:ln>
                          <a:noFill/>
                        </a:ln>
                        <a:solidFill>
                          <a:prstClr val="black"/>
                        </a:solidFill>
                        <a:effectLst/>
                        <a:uLnTx/>
                        <a:uFillTx/>
                      </a:endParaRPr>
                    </a:p>
                    <a:p>
                      <a:pPr>
                        <a:lnSpc>
                          <a:spcPct val="115000"/>
                        </a:lnSpc>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30797" marR="30797" marT="24239" marB="16254"/>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600" b="0" u="none" strike="noStrike" kern="1200" cap="none" spc="0" normalizeH="0" baseline="0" noProof="0" dirty="0">
                          <a:ln>
                            <a:noFill/>
                          </a:ln>
                          <a:solidFill>
                            <a:srgbClr val="000000"/>
                          </a:solidFill>
                          <a:effectLst/>
                          <a:uLnTx/>
                          <a:uFillTx/>
                        </a:rPr>
                        <a:t>A copy of B-BBEE Rating Certificate from a SANAS accredited rating agency.</a:t>
                      </a:r>
                      <a:endParaRPr kumimoji="0" lang="en-ZA" sz="1600" b="0" u="none" strike="noStrike" kern="1200" cap="none" spc="0" normalizeH="0" baseline="0" noProof="0" dirty="0">
                        <a:ln>
                          <a:noFill/>
                        </a:ln>
                        <a:solidFill>
                          <a:prstClr val="black"/>
                        </a:solidFill>
                        <a:effectLst/>
                        <a:uLnTx/>
                        <a:uFillTx/>
                      </a:endParaRPr>
                    </a:p>
                    <a:p>
                      <a:pPr marL="0" lvl="0" indent="0" algn="l">
                        <a:lnSpc>
                          <a:spcPct val="115000"/>
                        </a:lnSpc>
                        <a:buFont typeface="Symbol" panose="05050102010706020507" pitchFamily="18" charset="2"/>
                        <a:buNone/>
                      </a:pPr>
                      <a:endParaRPr lang="en-ZA" sz="1600" u="sng" dirty="0">
                        <a:effectLst/>
                        <a:latin typeface="Arial" panose="020B0604020202020204" pitchFamily="34" charset="0"/>
                        <a:ea typeface="Times New Roman" panose="02020603050405020304" pitchFamily="18" charset="0"/>
                        <a:cs typeface="Arial" panose="020B0604020202020204" pitchFamily="34" charset="0"/>
                      </a:endParaRPr>
                    </a:p>
                  </a:txBody>
                  <a:tcPr marL="30797" marR="30797" marT="24239" marB="16254"/>
                </a:tc>
                <a:extLst>
                  <a:ext uri="{0D108BD9-81ED-4DB2-BD59-A6C34878D82A}">
                    <a16:rowId xmlns:a16="http://schemas.microsoft.com/office/drawing/2014/main" val="726776645"/>
                  </a:ext>
                </a:extLst>
              </a:tr>
            </a:tbl>
          </a:graphicData>
        </a:graphic>
      </p:graphicFrame>
    </p:spTree>
    <p:extLst>
      <p:ext uri="{BB962C8B-B14F-4D97-AF65-F5344CB8AC3E}">
        <p14:creationId xmlns:p14="http://schemas.microsoft.com/office/powerpoint/2010/main" val="158751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17849F3-2498-C563-8E59-876989785EE7}"/>
              </a:ext>
            </a:extLst>
          </p:cNvPr>
          <p:cNvGraphicFramePr>
            <a:graphicFrameLocks noGrp="1"/>
          </p:cNvGraphicFramePr>
          <p:nvPr/>
        </p:nvGraphicFramePr>
        <p:xfrm>
          <a:off x="0" y="-2063"/>
          <a:ext cx="12192000" cy="6705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937864641"/>
                    </a:ext>
                  </a:extLst>
                </a:gridCol>
              </a:tblGrid>
              <a:tr h="156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endParaRPr lang="en-ZA" dirty="0"/>
                    </a:p>
                  </a:txBody>
                  <a:tcPr>
                    <a:solidFill>
                      <a:schemeClr val="tx2">
                        <a:lumMod val="25000"/>
                        <a:lumOff val="75000"/>
                      </a:schemeClr>
                    </a:solidFill>
                  </a:tcPr>
                </a:tc>
                <a:extLst>
                  <a:ext uri="{0D108BD9-81ED-4DB2-BD59-A6C34878D82A}">
                    <a16:rowId xmlns:a16="http://schemas.microsoft.com/office/drawing/2014/main" val="3632643055"/>
                  </a:ext>
                </a:extLst>
              </a:tr>
            </a:tbl>
          </a:graphicData>
        </a:graphic>
      </p:graphicFrame>
      <p:sp>
        <p:nvSpPr>
          <p:cNvPr id="2" name="Title 1">
            <a:extLst>
              <a:ext uri="{FF2B5EF4-FFF2-40B4-BE49-F238E27FC236}">
                <a16:creationId xmlns:a16="http://schemas.microsoft.com/office/drawing/2014/main" id="{DF540F36-B791-1115-B643-166B676F9EE7}"/>
              </a:ext>
            </a:extLst>
          </p:cNvPr>
          <p:cNvSpPr txBox="1">
            <a:spLocks/>
          </p:cNvSpPr>
          <p:nvPr/>
        </p:nvSpPr>
        <p:spPr>
          <a:xfrm>
            <a:off x="87086" y="0"/>
            <a:ext cx="9938114" cy="8018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JOINT VENTURES AND CONSORTIUMS</a:t>
            </a:r>
            <a:endParaRPr lang="en-ZA"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A6471A1-B0E3-D3B0-C655-49598752E083}"/>
              </a:ext>
            </a:extLst>
          </p:cNvPr>
          <p:cNvSpPr txBox="1">
            <a:spLocks/>
          </p:cNvSpPr>
          <p:nvPr/>
        </p:nvSpPr>
        <p:spPr>
          <a:xfrm>
            <a:off x="375244" y="970962"/>
            <a:ext cx="11441512" cy="424815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200"/>
              </a:spcBef>
              <a:spcAft>
                <a:spcPts val="0"/>
              </a:spcAft>
              <a:buClr>
                <a:srgbClr val="000000"/>
              </a:buClr>
              <a:buSzPts val="1000"/>
              <a:buFontTx/>
              <a:buNone/>
              <a:tabLst>
                <a:tab pos="901065" algn="l"/>
                <a:tab pos="540385" algn="l"/>
              </a:tabLst>
              <a:defRPr/>
            </a:pPr>
            <a:r>
              <a:rPr kumimoji="0" lang="en-ZA" i="0" u="none" strike="noStrike" kern="1200" cap="none" spc="0" normalizeH="0" baseline="0" noProof="0" dirty="0">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Where, for the purposes of this RFP, a bidder submits its proposal as a </a:t>
            </a:r>
            <a:r>
              <a:rPr kumimoji="0" lang="en-ZA" i="0" u="sng" strike="noStrike" kern="1200" cap="none" spc="0" normalizeH="0" baseline="0" noProof="0" dirty="0">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joint venture or consortium</a:t>
            </a:r>
            <a:r>
              <a:rPr kumimoji="0" lang="en-ZA" i="0" u="none" strike="noStrike" kern="1200" cap="none" spc="0" normalizeH="0" baseline="0" noProof="0" dirty="0">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 (incorporated or unincorporated), the bidder must submit the joint venture / consortium agreement, which sets forth the following details:</a:t>
            </a:r>
          </a:p>
          <a:p>
            <a:pPr marL="685800" lvl="1" indent="-228600" algn="just">
              <a:lnSpc>
                <a:spcPct val="115000"/>
              </a:lnSpc>
              <a:spcBef>
                <a:spcPts val="600"/>
              </a:spcBef>
              <a:buSzPts val="1000"/>
              <a:buFont typeface="Arial" panose="020B0604020202020204" pitchFamily="34" charset="0"/>
              <a:buAutoNum type="arabicPeriod"/>
              <a:tabLst>
                <a:tab pos="1260475" algn="l"/>
                <a:tab pos="457200" algn="l"/>
              </a:tabLst>
              <a:defRPr/>
            </a:pPr>
            <a:r>
              <a:rPr kumimoji="0" lang="en-ZA" i="0" u="none" strike="noStrike" kern="1200" cap="none" spc="0" normalizeH="0" baseline="0" noProof="0" dirty="0">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identification of each party to the agreement in full;</a:t>
            </a:r>
          </a:p>
          <a:p>
            <a:pPr marL="685800" lvl="1" indent="-228600" algn="just">
              <a:lnSpc>
                <a:spcPct val="115000"/>
              </a:lnSpc>
              <a:spcBef>
                <a:spcPts val="600"/>
              </a:spcBef>
              <a:buSzPts val="1000"/>
              <a:buFont typeface="Arial" panose="020B0604020202020204" pitchFamily="34" charset="0"/>
              <a:buAutoNum type="arabicPeriod"/>
              <a:tabLst>
                <a:tab pos="1260475" algn="l"/>
                <a:tab pos="457200" algn="l"/>
              </a:tabLst>
              <a:defRPr/>
            </a:pPr>
            <a:r>
              <a:rPr kumimoji="0" lang="en-ZA" i="0" u="none" strike="noStrike" kern="1200" cap="none" spc="0" normalizeH="0" baseline="0" noProof="0" dirty="0">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the percentage ownership of the joint venture / consortium of each party to the agreement (if applicable);</a:t>
            </a:r>
          </a:p>
          <a:p>
            <a:pPr marL="685800" lvl="1" indent="-228600" algn="just">
              <a:lnSpc>
                <a:spcPct val="115000"/>
              </a:lnSpc>
              <a:spcBef>
                <a:spcPts val="600"/>
              </a:spcBef>
              <a:buSzPts val="1000"/>
              <a:buFont typeface="Arial" panose="020B0604020202020204" pitchFamily="34" charset="0"/>
              <a:buAutoNum type="arabicPeriod"/>
              <a:tabLst>
                <a:tab pos="1260475" algn="l"/>
                <a:tab pos="457200" algn="l"/>
              </a:tabLst>
              <a:defRPr/>
            </a:pPr>
            <a:r>
              <a:rPr kumimoji="0" lang="en-ZA" i="0" u="none" strike="noStrike" kern="1200" cap="none" spc="0" normalizeH="0" baseline="0" noProof="0" dirty="0">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the precise functions and responsibilities which each party will fulfil in terms of the agreement. </a:t>
            </a:r>
          </a:p>
          <a:p>
            <a:pPr marL="685800" lvl="1" indent="-228600" algn="just">
              <a:lnSpc>
                <a:spcPct val="115000"/>
              </a:lnSpc>
              <a:spcBef>
                <a:spcPts val="600"/>
              </a:spcBef>
              <a:buSzPts val="1000"/>
              <a:buFont typeface="Arial" panose="020B0604020202020204" pitchFamily="34" charset="0"/>
              <a:buAutoNum type="arabicPeriod"/>
              <a:tabLst>
                <a:tab pos="1260475" algn="l"/>
                <a:tab pos="457200" algn="l"/>
              </a:tabLst>
              <a:defRPr/>
            </a:pPr>
            <a:r>
              <a:rPr lang="en-ZA" dirty="0">
                <a:solidFill>
                  <a:srgbClr val="44546A"/>
                </a:solidFill>
                <a:latin typeface="Arial" panose="020B0604020202020204" pitchFamily="34" charset="0"/>
                <a:ea typeface="Times New Roman" panose="02020603050405020304" pitchFamily="18" charset="0"/>
                <a:cs typeface="Arial" panose="020B0604020202020204" pitchFamily="34" charset="0"/>
              </a:rPr>
              <a:t> the </a:t>
            </a:r>
            <a:r>
              <a:rPr kumimoji="0" lang="en-ZA" i="0" u="none" strike="noStrike" kern="1200" cap="none" spc="0" normalizeH="0" baseline="0" noProof="0" dirty="0">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anticipated revenue that the party(</a:t>
            </a:r>
            <a:r>
              <a:rPr kumimoji="0" lang="en-ZA" i="0" u="none" strike="noStrike" kern="1200" cap="none" spc="0" normalizeH="0" baseline="0" noProof="0" dirty="0" err="1">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ies</a:t>
            </a:r>
            <a:r>
              <a:rPr kumimoji="0" lang="en-ZA" i="0" u="none" strike="noStrike" kern="1200" cap="none" spc="0" normalizeH="0" baseline="0" noProof="0" dirty="0">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 would receive as a percentage of the total revenue the bidder would anticipate receiving over the term of the agreement with SARS), if the bidder is successful; and</a:t>
            </a:r>
          </a:p>
          <a:p>
            <a:pPr marL="685800" lvl="1" indent="-228600" algn="just">
              <a:lnSpc>
                <a:spcPct val="115000"/>
              </a:lnSpc>
              <a:spcBef>
                <a:spcPts val="600"/>
              </a:spcBef>
              <a:buSzPts val="1000"/>
              <a:buFont typeface="Arial" panose="020B0604020202020204" pitchFamily="34" charset="0"/>
              <a:buAutoNum type="arabicPeriod"/>
              <a:tabLst>
                <a:tab pos="1260475" algn="l"/>
                <a:tab pos="457200" algn="l"/>
              </a:tabLst>
              <a:defRPr/>
            </a:pPr>
            <a:r>
              <a:rPr kumimoji="0" lang="en-ZA" i="0" u="none" strike="noStrike" kern="1200" cap="none" spc="0" normalizeH="0" baseline="0" noProof="0" dirty="0">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The agreement must also clearly identify the Lead Partner, who shall be given the power of attorney to bind the other party(</a:t>
            </a:r>
            <a:r>
              <a:rPr kumimoji="0" lang="en-ZA" i="0" u="none" strike="noStrike" kern="1200" cap="none" spc="0" normalizeH="0" baseline="0" noProof="0" dirty="0" err="1">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ies</a:t>
            </a:r>
            <a:r>
              <a:rPr kumimoji="0" lang="en-ZA" i="0" u="none" strike="noStrike" kern="1200" cap="none" spc="0" normalizeH="0" baseline="0" noProof="0" dirty="0">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 in respect of matters pertaining to the joint venture.</a:t>
            </a:r>
          </a:p>
          <a:p>
            <a:pPr marL="685800" lvl="1" indent="-228600" algn="just">
              <a:lnSpc>
                <a:spcPct val="115000"/>
              </a:lnSpc>
              <a:spcBef>
                <a:spcPts val="600"/>
              </a:spcBef>
              <a:buSzPts val="1000"/>
              <a:buFont typeface="Arial" panose="020B0604020202020204" pitchFamily="34" charset="0"/>
              <a:buAutoNum type="arabicPeriod"/>
              <a:tabLst>
                <a:tab pos="1260475" algn="l"/>
                <a:tab pos="457200" algn="l"/>
              </a:tabLst>
              <a:defRPr/>
            </a:pPr>
            <a:r>
              <a:rPr kumimoji="0" lang="en-ZA" i="0" u="none" strike="noStrike" kern="1200" cap="none" spc="0" normalizeH="0" baseline="0" noProof="0" dirty="0">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clearly set out the roles and responsibilities of the Lead Partner and the remainder joint venture / consortium party(</a:t>
            </a:r>
            <a:r>
              <a:rPr kumimoji="0" lang="en-ZA" i="0" u="none" strike="noStrike" kern="1200" cap="none" spc="0" normalizeH="0" baseline="0" noProof="0" dirty="0" err="1">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ies</a:t>
            </a:r>
            <a:r>
              <a:rPr kumimoji="0" lang="en-ZA" i="0" u="none" strike="noStrike" kern="1200" cap="none" spc="0" normalizeH="0" baseline="0" noProof="0" dirty="0">
                <a:ln>
                  <a:noFill/>
                </a:ln>
                <a:solidFill>
                  <a:srgbClr val="44546A"/>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973590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17849F3-2498-C563-8E59-876989785EE7}"/>
              </a:ext>
            </a:extLst>
          </p:cNvPr>
          <p:cNvGraphicFramePr>
            <a:graphicFrameLocks noGrp="1"/>
          </p:cNvGraphicFramePr>
          <p:nvPr/>
        </p:nvGraphicFramePr>
        <p:xfrm>
          <a:off x="0" y="-2063"/>
          <a:ext cx="12192000" cy="6705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937864641"/>
                    </a:ext>
                  </a:extLst>
                </a:gridCol>
              </a:tblGrid>
              <a:tr h="156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endParaRPr lang="en-ZA" dirty="0"/>
                    </a:p>
                  </a:txBody>
                  <a:tcPr>
                    <a:solidFill>
                      <a:schemeClr val="tx2">
                        <a:lumMod val="25000"/>
                        <a:lumOff val="75000"/>
                      </a:schemeClr>
                    </a:solidFill>
                  </a:tcPr>
                </a:tc>
                <a:extLst>
                  <a:ext uri="{0D108BD9-81ED-4DB2-BD59-A6C34878D82A}">
                    <a16:rowId xmlns:a16="http://schemas.microsoft.com/office/drawing/2014/main" val="3632643055"/>
                  </a:ext>
                </a:extLst>
              </a:tr>
            </a:tbl>
          </a:graphicData>
        </a:graphic>
      </p:graphicFrame>
      <p:sp>
        <p:nvSpPr>
          <p:cNvPr id="2" name="Title 1">
            <a:extLst>
              <a:ext uri="{FF2B5EF4-FFF2-40B4-BE49-F238E27FC236}">
                <a16:creationId xmlns:a16="http://schemas.microsoft.com/office/drawing/2014/main" id="{DF540F36-B791-1115-B643-166B676F9EE7}"/>
              </a:ext>
            </a:extLst>
          </p:cNvPr>
          <p:cNvSpPr txBox="1">
            <a:spLocks/>
          </p:cNvSpPr>
          <p:nvPr/>
        </p:nvSpPr>
        <p:spPr>
          <a:xfrm>
            <a:off x="87086" y="0"/>
            <a:ext cx="9938114" cy="8018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ZA" sz="28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VALID AFFIDAVITS</a:t>
            </a:r>
            <a:endParaRPr lang="en-ZA"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4328DD4-B3BA-2F8F-1B41-767BF378260F}"/>
              </a:ext>
            </a:extLst>
          </p:cNvPr>
          <p:cNvSpPr/>
          <p:nvPr/>
        </p:nvSpPr>
        <p:spPr>
          <a:xfrm>
            <a:off x="87086" y="920621"/>
            <a:ext cx="11708090" cy="5016758"/>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44546A"/>
                </a:solidFill>
                <a:latin typeface="Arial" panose="020B0604020202020204" pitchFamily="34" charset="0"/>
                <a:cs typeface="Arial" panose="020B0604020202020204" pitchFamily="34" charset="0"/>
              </a:rPr>
              <a:t>Affidavits must be sworn or affirmed before a person authorized to administer the oath or take the affirmation.</a:t>
            </a:r>
          </a:p>
          <a:p>
            <a:pPr marL="285750" indent="-285750">
              <a:buFont typeface="Arial" panose="020B0604020202020204" pitchFamily="34" charset="0"/>
              <a:buChar char="•"/>
            </a:pPr>
            <a:r>
              <a:rPr lang="en-US" sz="1600" dirty="0">
                <a:solidFill>
                  <a:srgbClr val="44546A"/>
                </a:solidFill>
                <a:latin typeface="Arial" panose="020B0604020202020204" pitchFamily="34" charset="0"/>
                <a:cs typeface="Arial" panose="020B0604020202020204" pitchFamily="34" charset="0"/>
              </a:rPr>
              <a:t>Name/s of deponent as they appear in the identity document and the identity number must be completed.</a:t>
            </a:r>
          </a:p>
          <a:p>
            <a:pPr marL="285750" indent="-285750">
              <a:buFont typeface="Arial" panose="020B0604020202020204" pitchFamily="34" charset="0"/>
              <a:buChar char="•"/>
            </a:pPr>
            <a:endParaRPr lang="en-ZA" sz="16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a:solidFill>
                  <a:srgbClr val="44546A"/>
                </a:solidFill>
                <a:latin typeface="Arial" panose="020B0604020202020204" pitchFamily="34" charset="0"/>
                <a:cs typeface="Arial" panose="020B0604020202020204" pitchFamily="34" charset="0"/>
              </a:rPr>
              <a:t>Designation of the deponent as either the director, owner or member must be indicated in order to know that the person deposing to the sworn affidavit is duly authorised. </a:t>
            </a:r>
            <a:endParaRPr lang="en-US" sz="16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44546A"/>
                </a:solidFill>
                <a:latin typeface="Arial" panose="020B0604020202020204" pitchFamily="34" charset="0"/>
                <a:cs typeface="Arial" panose="020B0604020202020204" pitchFamily="34" charset="0"/>
              </a:rPr>
              <a:t>The deponent must then sign the affidavit in the presence of Commissioner of Oaths</a:t>
            </a:r>
          </a:p>
          <a:p>
            <a:endParaRPr lang="en-US" sz="16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44546A"/>
                </a:solidFill>
                <a:latin typeface="Arial" panose="020B0604020202020204" pitchFamily="34" charset="0"/>
                <a:cs typeface="Arial" panose="020B0604020202020204" pitchFamily="34" charset="0"/>
              </a:rPr>
              <a:t>It is not permissible to backdate or postdate an affidavit. The backdating or postdating makes the affidavit misleading and irregular.</a:t>
            </a:r>
          </a:p>
          <a:p>
            <a:endParaRPr lang="en-US" sz="16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44546A"/>
                </a:solidFill>
                <a:latin typeface="Arial" panose="020B0604020202020204" pitchFamily="34" charset="0"/>
                <a:cs typeface="Arial" panose="020B0604020202020204" pitchFamily="34" charset="0"/>
              </a:rPr>
              <a:t>The date on the affidavit is the date on which the deponent is saying that the information stated in the affidavit is true.</a:t>
            </a:r>
          </a:p>
          <a:p>
            <a:endParaRPr lang="en-US" sz="16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44546A"/>
                </a:solidFill>
                <a:latin typeface="Arial" panose="020B0604020202020204" pitchFamily="34" charset="0"/>
                <a:cs typeface="Arial" panose="020B0604020202020204" pitchFamily="34" charset="0"/>
              </a:rPr>
              <a:t>The signature of the deponent and the Commissioner of Oaths must be on the same day.</a:t>
            </a:r>
          </a:p>
          <a:p>
            <a:endParaRPr lang="en-US" sz="16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44546A"/>
                </a:solidFill>
                <a:latin typeface="Arial" panose="020B0604020202020204" pitchFamily="34" charset="0"/>
                <a:cs typeface="Arial" panose="020B0604020202020204" pitchFamily="34" charset="0"/>
              </a:rPr>
              <a:t>The Commissioner must give their details on the affidavit.(Usually the commissioner stamp and signature)</a:t>
            </a:r>
            <a:endParaRPr lang="en-ZA" sz="1600" dirty="0">
              <a:solidFill>
                <a:srgbClr val="44546A"/>
              </a:solidFill>
              <a:latin typeface="Arial" panose="020B0604020202020204" pitchFamily="34" charset="0"/>
              <a:cs typeface="Arial" panose="020B0604020202020204" pitchFamily="34" charset="0"/>
            </a:endParaRPr>
          </a:p>
          <a:p>
            <a:pPr defTabSz="912753"/>
            <a:endParaRPr lang="en-ZA" sz="1600" dirty="0">
              <a:solidFill>
                <a:srgbClr val="FF0000"/>
              </a:solidFill>
              <a:latin typeface="Arial" panose="020B0604020202020204" pitchFamily="34" charset="0"/>
              <a:cs typeface="Arial" panose="020B0604020202020204" pitchFamily="34" charset="0"/>
            </a:endParaRPr>
          </a:p>
          <a:p>
            <a:pPr defTabSz="912753"/>
            <a:r>
              <a:rPr lang="en-ZA" sz="1600" dirty="0">
                <a:solidFill>
                  <a:srgbClr val="FF0000"/>
                </a:solidFill>
                <a:latin typeface="Arial" panose="020B0604020202020204" pitchFamily="34" charset="0"/>
                <a:cs typeface="Arial" panose="020B0604020202020204" pitchFamily="34" charset="0"/>
              </a:rPr>
              <a:t>SARS reserves the right to request that bidders submit their Black ownership and turnover information in support of their Affidavits.</a:t>
            </a:r>
          </a:p>
          <a:p>
            <a:pPr defTabSz="912753"/>
            <a:endParaRPr lang="en-ZA" sz="1600" dirty="0">
              <a:solidFill>
                <a:srgbClr val="004F87"/>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675719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17849F3-2498-C563-8E59-876989785EE7}"/>
              </a:ext>
            </a:extLst>
          </p:cNvPr>
          <p:cNvGraphicFramePr>
            <a:graphicFrameLocks noGrp="1"/>
          </p:cNvGraphicFramePr>
          <p:nvPr>
            <p:extLst>
              <p:ext uri="{D42A27DB-BD31-4B8C-83A1-F6EECF244321}">
                <p14:modId xmlns:p14="http://schemas.microsoft.com/office/powerpoint/2010/main" val="2451176249"/>
              </p:ext>
            </p:extLst>
          </p:nvPr>
        </p:nvGraphicFramePr>
        <p:xfrm>
          <a:off x="0" y="-2063"/>
          <a:ext cx="12192000" cy="6705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937864641"/>
                    </a:ext>
                  </a:extLst>
                </a:gridCol>
              </a:tblGrid>
              <a:tr h="156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p>
                    <a:p>
                      <a:endParaRPr lang="en-ZA" dirty="0"/>
                    </a:p>
                  </a:txBody>
                  <a:tcPr>
                    <a:solidFill>
                      <a:schemeClr val="tx2">
                        <a:lumMod val="25000"/>
                        <a:lumOff val="75000"/>
                      </a:schemeClr>
                    </a:solidFill>
                  </a:tcPr>
                </a:tc>
                <a:extLst>
                  <a:ext uri="{0D108BD9-81ED-4DB2-BD59-A6C34878D82A}">
                    <a16:rowId xmlns:a16="http://schemas.microsoft.com/office/drawing/2014/main" val="3632643055"/>
                  </a:ext>
                </a:extLst>
              </a:tr>
            </a:tbl>
          </a:graphicData>
        </a:graphic>
      </p:graphicFrame>
      <p:sp>
        <p:nvSpPr>
          <p:cNvPr id="2" name="Title 1">
            <a:extLst>
              <a:ext uri="{FF2B5EF4-FFF2-40B4-BE49-F238E27FC236}">
                <a16:creationId xmlns:a16="http://schemas.microsoft.com/office/drawing/2014/main" id="{DF540F36-B791-1115-B643-166B676F9EE7}"/>
              </a:ext>
            </a:extLst>
          </p:cNvPr>
          <p:cNvSpPr txBox="1">
            <a:spLocks/>
          </p:cNvSpPr>
          <p:nvPr/>
        </p:nvSpPr>
        <p:spPr>
          <a:xfrm>
            <a:off x="87086" y="0"/>
            <a:ext cx="9938114" cy="8018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VALID AFFIDAVITS-SAMPLE </a:t>
            </a:r>
            <a:endParaRPr kumimoji="0" lang="en-Z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endParaRPr lang="en-ZA"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BD8D1CF7-5000-5D66-91F6-62837FF73D74}"/>
              </a:ext>
            </a:extLst>
          </p:cNvPr>
          <p:cNvGraphicFramePr>
            <a:graphicFrameLocks noChangeAspect="1"/>
          </p:cNvGraphicFramePr>
          <p:nvPr>
            <p:extLst>
              <p:ext uri="{D42A27DB-BD31-4B8C-83A1-F6EECF244321}">
                <p14:modId xmlns:p14="http://schemas.microsoft.com/office/powerpoint/2010/main" val="827807513"/>
              </p:ext>
            </p:extLst>
          </p:nvPr>
        </p:nvGraphicFramePr>
        <p:xfrm>
          <a:off x="3116630" y="2385066"/>
          <a:ext cx="1384249" cy="1222706"/>
        </p:xfrm>
        <a:graphic>
          <a:graphicData uri="http://schemas.openxmlformats.org/presentationml/2006/ole">
            <mc:AlternateContent xmlns:mc="http://schemas.openxmlformats.org/markup-compatibility/2006">
              <mc:Choice xmlns:v="urn:schemas-microsoft-com:vml" Requires="v">
                <p:oleObj name="Acrobat Document" showAsIcon="1" r:id="rId2" imgW="914400" imgH="792417" progId="AcroExch.Document.DC">
                  <p:embed/>
                </p:oleObj>
              </mc:Choice>
              <mc:Fallback>
                <p:oleObj name="Acrobat Document" showAsIcon="1" r:id="rId2" imgW="914400" imgH="792417" progId="AcroExch.Document.DC">
                  <p:embed/>
                  <p:pic>
                    <p:nvPicPr>
                      <p:cNvPr id="0" name=""/>
                      <p:cNvPicPr/>
                      <p:nvPr/>
                    </p:nvPicPr>
                    <p:blipFill>
                      <a:blip r:embed="rId3"/>
                      <a:stretch>
                        <a:fillRect/>
                      </a:stretch>
                    </p:blipFill>
                    <p:spPr>
                      <a:xfrm>
                        <a:off x="3116630" y="2385066"/>
                        <a:ext cx="1384249" cy="1222706"/>
                      </a:xfrm>
                      <a:prstGeom prst="rect">
                        <a:avLst/>
                      </a:prstGeom>
                    </p:spPr>
                  </p:pic>
                </p:oleObj>
              </mc:Fallback>
            </mc:AlternateContent>
          </a:graphicData>
        </a:graphic>
      </p:graphicFrame>
    </p:spTree>
    <p:extLst>
      <p:ext uri="{BB962C8B-B14F-4D97-AF65-F5344CB8AC3E}">
        <p14:creationId xmlns:p14="http://schemas.microsoft.com/office/powerpoint/2010/main" val="152028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8" hidden="1">
            <a:extLst>
              <a:ext uri="{FF2B5EF4-FFF2-40B4-BE49-F238E27FC236}">
                <a16:creationId xmlns:a16="http://schemas.microsoft.com/office/drawing/2014/main" id="{20ED60EE-F695-8F9E-61D9-4AE50E95F9E4}"/>
              </a:ext>
            </a:extLst>
          </p:cNvPr>
          <p:cNvGraphicFramePr>
            <a:graphicFrameLocks noChangeAspect="1"/>
          </p:cNvGraphicFramePr>
          <p:nvPr>
            <p:custDataLst>
              <p:tags r:id="rId1"/>
            </p:custDataLst>
          </p:nvPr>
        </p:nvGraphicFramePr>
        <p:xfrm>
          <a:off x="1143000" y="0"/>
          <a:ext cx="171450" cy="158750"/>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7282" name="Object 28" hidden="1">
                        <a:extLst>
                          <a:ext uri="{FF2B5EF4-FFF2-40B4-BE49-F238E27FC236}">
                            <a16:creationId xmlns:a16="http://schemas.microsoft.com/office/drawing/2014/main" id="{20ED60EE-F695-8F9E-61D9-4AE50E95F9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0"/>
                        <a:ext cx="1714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17" name="Rectangle 7">
            <a:extLst>
              <a:ext uri="{FF2B5EF4-FFF2-40B4-BE49-F238E27FC236}">
                <a16:creationId xmlns:a16="http://schemas.microsoft.com/office/drawing/2014/main" id="{C5245F0E-09A7-A2AD-A7FA-3B07801B5FF2}"/>
              </a:ext>
            </a:extLst>
          </p:cNvPr>
          <p:cNvSpPr>
            <a:spLocks noChangeArrowheads="1"/>
          </p:cNvSpPr>
          <p:nvPr/>
        </p:nvSpPr>
        <p:spPr bwMode="auto">
          <a:xfrm>
            <a:off x="3119439" y="4119563"/>
            <a:ext cx="8574087" cy="215900"/>
          </a:xfrm>
          <a:prstGeom prst="rect">
            <a:avLst/>
          </a:prstGeom>
          <a:noFill/>
          <a:ln>
            <a:noFill/>
          </a:ln>
          <a:effectLst>
            <a:prstShdw prst="shdw17" dist="17961" dir="2700000">
              <a:schemeClr val="accent1">
                <a:gamma/>
                <a:shade val="60000"/>
                <a:invGamma/>
              </a:schemeClr>
            </a:prstShdw>
          </a:effectLst>
        </p:spPr>
        <p:txBody>
          <a:bodyPr anchor="ctr">
            <a:spAutoFit/>
          </a:bodyPr>
          <a:lstStyle>
            <a:lvl1pPr eaLnBrk="0" hangingPunct="0">
              <a:defRPr sz="2400">
                <a:solidFill>
                  <a:schemeClr val="tx1"/>
                </a:solidFill>
                <a:latin typeface="Arial" pitchFamily="34" charset="0"/>
                <a:cs typeface="Arial" pitchFamily="34" charset="0"/>
              </a:defRPr>
            </a:lvl1pPr>
            <a:lvl2pPr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eaLnBrk="0" fontAlgn="base" hangingPunct="0">
              <a:spcBef>
                <a:spcPct val="0"/>
              </a:spcBef>
              <a:spcAft>
                <a:spcPct val="0"/>
              </a:spcAft>
              <a:defRPr sz="2400">
                <a:solidFill>
                  <a:schemeClr val="tx1"/>
                </a:solidFill>
                <a:latin typeface="Arial" pitchFamily="34" charset="0"/>
                <a:cs typeface="Arial" pitchFamily="34" charset="0"/>
              </a:defRPr>
            </a:lvl6pPr>
            <a:lvl7pPr eaLnBrk="0" fontAlgn="base" hangingPunct="0">
              <a:spcBef>
                <a:spcPct val="0"/>
              </a:spcBef>
              <a:spcAft>
                <a:spcPct val="0"/>
              </a:spcAft>
              <a:defRPr sz="2400">
                <a:solidFill>
                  <a:schemeClr val="tx1"/>
                </a:solidFill>
                <a:latin typeface="Arial" pitchFamily="34" charset="0"/>
                <a:cs typeface="Arial" pitchFamily="34" charset="0"/>
              </a:defRPr>
            </a:lvl7pPr>
            <a:lvl8pPr eaLnBrk="0" fontAlgn="base" hangingPunct="0">
              <a:spcBef>
                <a:spcPct val="0"/>
              </a:spcBef>
              <a:spcAft>
                <a:spcPct val="0"/>
              </a:spcAft>
              <a:defRPr sz="2400">
                <a:solidFill>
                  <a:schemeClr val="tx1"/>
                </a:solidFill>
                <a:latin typeface="Arial" pitchFamily="34" charset="0"/>
                <a:cs typeface="Arial" pitchFamily="34" charset="0"/>
              </a:defRPr>
            </a:lvl8pPr>
            <a:lvl9pPr eaLnBrk="0" fontAlgn="base" hangingPunct="0">
              <a:spcBef>
                <a:spcPct val="0"/>
              </a:spcBef>
              <a:spcAft>
                <a:spcPct val="0"/>
              </a:spcAft>
              <a:defRPr sz="2400">
                <a:solidFill>
                  <a:schemeClr val="tx1"/>
                </a:solidFill>
                <a:latin typeface="Arial" pitchFamily="34" charset="0"/>
                <a:cs typeface="Arial" pitchFamily="34" charset="0"/>
              </a:defRPr>
            </a:lvl9pPr>
          </a:lstStyle>
          <a:p>
            <a:pPr marL="342900" indent="-342900" eaLnBrk="1" hangingPunct="1">
              <a:buFont typeface="Arial"/>
              <a:buChar char="-"/>
              <a:defRPr/>
            </a:pPr>
            <a:endParaRPr lang="en-ZA" altLang="en-US" sz="800" dirty="0">
              <a:solidFill>
                <a:schemeClr val="dk1"/>
              </a:solidFill>
              <a:latin typeface="Arial Narrow" panose="020B0606020202030204" pitchFamily="34" charset="0"/>
              <a:cs typeface="+mn-cs"/>
            </a:endParaRPr>
          </a:p>
        </p:txBody>
      </p:sp>
      <p:graphicFrame>
        <p:nvGraphicFramePr>
          <p:cNvPr id="2" name="Table 1">
            <a:extLst>
              <a:ext uri="{FF2B5EF4-FFF2-40B4-BE49-F238E27FC236}">
                <a16:creationId xmlns:a16="http://schemas.microsoft.com/office/drawing/2014/main" id="{22D5BC0D-9B1E-6F05-288F-8A5C2ACC89D6}"/>
              </a:ext>
            </a:extLst>
          </p:cNvPr>
          <p:cNvGraphicFramePr>
            <a:graphicFrameLocks noGrp="1"/>
          </p:cNvGraphicFramePr>
          <p:nvPr>
            <p:extLst>
              <p:ext uri="{D42A27DB-BD31-4B8C-83A1-F6EECF244321}">
                <p14:modId xmlns:p14="http://schemas.microsoft.com/office/powerpoint/2010/main" val="2815061849"/>
              </p:ext>
            </p:extLst>
          </p:nvPr>
        </p:nvGraphicFramePr>
        <p:xfrm>
          <a:off x="27354" y="16193"/>
          <a:ext cx="12164645" cy="73152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2164645">
                  <a:extLst>
                    <a:ext uri="{9D8B030D-6E8A-4147-A177-3AD203B41FA5}">
                      <a16:colId xmlns:a16="http://schemas.microsoft.com/office/drawing/2014/main" val="3461984419"/>
                    </a:ext>
                  </a:extLst>
                </a:gridCol>
              </a:tblGrid>
              <a:tr h="475933">
                <a:tc>
                  <a:txBody>
                    <a:bodyPr/>
                    <a:lstStyle/>
                    <a:p>
                      <a:r>
                        <a:rPr lang="en-ZA"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7. FINANCIAL ANALYSIS</a:t>
                      </a:r>
                    </a:p>
                    <a:p>
                      <a:endParaRPr lang="en-ZA" dirty="0"/>
                    </a:p>
                  </a:txBody>
                  <a:tcPr>
                    <a:solidFill>
                      <a:schemeClr val="tx2">
                        <a:lumMod val="25000"/>
                        <a:lumOff val="75000"/>
                      </a:schemeClr>
                    </a:solidFill>
                  </a:tcPr>
                </a:tc>
                <a:extLst>
                  <a:ext uri="{0D108BD9-81ED-4DB2-BD59-A6C34878D82A}">
                    <a16:rowId xmlns:a16="http://schemas.microsoft.com/office/drawing/2014/main" val="1188715474"/>
                  </a:ext>
                </a:extLst>
              </a:tr>
            </a:tbl>
          </a:graphicData>
        </a:graphic>
      </p:graphicFrame>
      <p:sp>
        <p:nvSpPr>
          <p:cNvPr id="4" name="TextBox 3">
            <a:extLst>
              <a:ext uri="{FF2B5EF4-FFF2-40B4-BE49-F238E27FC236}">
                <a16:creationId xmlns:a16="http://schemas.microsoft.com/office/drawing/2014/main" id="{205953A3-9F78-704C-1E9C-08857691032C}"/>
              </a:ext>
            </a:extLst>
          </p:cNvPr>
          <p:cNvSpPr txBox="1"/>
          <p:nvPr/>
        </p:nvSpPr>
        <p:spPr>
          <a:xfrm>
            <a:off x="27354" y="-469355"/>
            <a:ext cx="12137292" cy="6225037"/>
          </a:xfrm>
          <a:prstGeom prst="rect">
            <a:avLst/>
          </a:prstGeom>
          <a:noFill/>
        </p:spPr>
        <p:txBody>
          <a:bodyPr wrap="square">
            <a:spAutoFit/>
          </a:bodyPr>
          <a:lstStyle/>
          <a:p>
            <a:pPr algn="just">
              <a:lnSpc>
                <a:spcPct val="150000"/>
              </a:lnSpc>
            </a:pPr>
            <a:endParaRPr lang="en-US" sz="1800"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endParaRPr lang="en-US"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endParaRPr lang="en-US" sz="1800"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US" sz="1600" dirty="0">
                <a:solidFill>
                  <a:srgbClr val="003366"/>
                </a:solidFill>
                <a:latin typeface="Calibri" panose="020F0502020204030204" pitchFamily="34" charset="0"/>
                <a:ea typeface="Calibri" panose="020F0502020204030204" pitchFamily="34" charset="0"/>
                <a:cs typeface="Calibri" panose="020F0502020204030204" pitchFamily="34" charset="0"/>
              </a:rPr>
              <a:t>Bidders </a:t>
            </a:r>
            <a:r>
              <a:rPr lang="en-GB" sz="1600" dirty="0">
                <a:solidFill>
                  <a:srgbClr val="003366"/>
                </a:solidFill>
                <a:latin typeface="Calibri" panose="020F0502020204030204" pitchFamily="34" charset="0"/>
                <a:ea typeface="Calibri" panose="020F0502020204030204" pitchFamily="34" charset="0"/>
                <a:cs typeface="Calibri" panose="020F0502020204030204"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bidders.</a:t>
            </a:r>
            <a:r>
              <a:rPr lang="en-US" sz="1600" dirty="0">
                <a:solidFill>
                  <a:srgbClr val="003366"/>
                </a:solidFill>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pPr>
            <a:endParaRPr lang="en-ZA" sz="1600" dirty="0">
              <a:solidFill>
                <a:srgbClr val="003366"/>
              </a:solidFill>
              <a:latin typeface="Calibri" panose="020F0502020204030204" pitchFamily="34" charset="0"/>
              <a:ea typeface="Calibri" panose="020F0502020204030204" pitchFamily="34" charset="0"/>
              <a:cs typeface="Calibri" panose="020F0502020204030204" pitchFamily="34" charset="0"/>
            </a:endParaRPr>
          </a:p>
          <a:p>
            <a:pPr lvl="0"/>
            <a:r>
              <a:rPr lang="en-ZA" sz="1600" dirty="0">
                <a:solidFill>
                  <a:srgbClr val="003366"/>
                </a:solidFill>
                <a:latin typeface="Calibri" panose="020F0502020204030204" pitchFamily="34" charset="0"/>
                <a:ea typeface="Calibri" panose="020F0502020204030204" pitchFamily="34" charset="0"/>
                <a:cs typeface="Calibri" panose="020F0502020204030204" pitchFamily="34" charset="0"/>
              </a:rPr>
              <a:t>The annual financial statements must contain: </a:t>
            </a:r>
          </a:p>
          <a:p>
            <a:pPr lvl="0"/>
            <a:endParaRPr lang="en-ZA" sz="1600" dirty="0">
              <a:solidFill>
                <a:srgbClr val="003366"/>
              </a:solidFill>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ZA" sz="1600" dirty="0">
                <a:solidFill>
                  <a:srgbClr val="003366"/>
                </a:solidFill>
                <a:latin typeface="Calibri" panose="020F0502020204030204" pitchFamily="34" charset="0"/>
                <a:ea typeface="Calibri" panose="020F0502020204030204" pitchFamily="34" charset="0"/>
                <a:cs typeface="Calibri" panose="020F0502020204030204" pitchFamily="34" charset="0"/>
              </a:rPr>
              <a:t>Statement of Profit and Loss and Other Comprehensive Income; </a:t>
            </a:r>
          </a:p>
          <a:p>
            <a:pPr marL="285750" lvl="0" indent="-285750">
              <a:buFont typeface="Arial" panose="020B0604020202020204" pitchFamily="34" charset="0"/>
              <a:buChar char="•"/>
            </a:pPr>
            <a:r>
              <a:rPr lang="en-ZA" sz="1600" dirty="0">
                <a:solidFill>
                  <a:srgbClr val="003366"/>
                </a:solidFill>
                <a:latin typeface="Calibri" panose="020F0502020204030204" pitchFamily="34" charset="0"/>
                <a:ea typeface="Calibri" panose="020F0502020204030204" pitchFamily="34" charset="0"/>
                <a:cs typeface="Calibri" panose="020F0502020204030204" pitchFamily="34" charset="0"/>
              </a:rPr>
              <a:t>Statement of Financial Position; </a:t>
            </a:r>
          </a:p>
          <a:p>
            <a:pPr marL="285750" lvl="0" indent="-285750">
              <a:buFont typeface="Arial" panose="020B0604020202020204" pitchFamily="34" charset="0"/>
              <a:buChar char="•"/>
            </a:pPr>
            <a:r>
              <a:rPr lang="en-ZA" sz="1600" dirty="0">
                <a:solidFill>
                  <a:srgbClr val="003366"/>
                </a:solidFill>
                <a:latin typeface="Calibri" panose="020F0502020204030204" pitchFamily="34" charset="0"/>
                <a:ea typeface="Calibri" panose="020F0502020204030204" pitchFamily="34" charset="0"/>
                <a:cs typeface="Calibri" panose="020F0502020204030204" pitchFamily="34" charset="0"/>
              </a:rPr>
              <a:t>Statement of Cash Flows; </a:t>
            </a:r>
          </a:p>
          <a:p>
            <a:pPr marL="285750" lvl="0" indent="-285750">
              <a:buFont typeface="Arial" panose="020B0604020202020204" pitchFamily="34" charset="0"/>
              <a:buChar char="•"/>
            </a:pPr>
            <a:r>
              <a:rPr lang="en-ZA" sz="1600" dirty="0">
                <a:solidFill>
                  <a:srgbClr val="003366"/>
                </a:solidFill>
                <a:latin typeface="Calibri" panose="020F0502020204030204" pitchFamily="34" charset="0"/>
                <a:ea typeface="Calibri" panose="020F0502020204030204" pitchFamily="34" charset="0"/>
                <a:cs typeface="Calibri" panose="020F0502020204030204" pitchFamily="34" charset="0"/>
              </a:rPr>
              <a:t>Statement of changes in equity/ net assets ; and</a:t>
            </a:r>
          </a:p>
          <a:p>
            <a:pPr marL="285750" lvl="0" indent="-285750">
              <a:buFont typeface="Arial" panose="020B0604020202020204" pitchFamily="34" charset="0"/>
              <a:buChar char="•"/>
            </a:pPr>
            <a:r>
              <a:rPr lang="en-ZA" sz="1600" dirty="0">
                <a:solidFill>
                  <a:srgbClr val="003366"/>
                </a:solidFill>
                <a:latin typeface="Calibri" panose="020F0502020204030204" pitchFamily="34" charset="0"/>
                <a:ea typeface="Calibri" panose="020F0502020204030204" pitchFamily="34" charset="0"/>
                <a:cs typeface="Calibri" panose="020F0502020204030204" pitchFamily="34" charset="0"/>
              </a:rPr>
              <a:t>Accompanying Notes. </a:t>
            </a:r>
          </a:p>
          <a:p>
            <a:pPr lvl="0"/>
            <a:endParaRPr lang="en-ZA" sz="1600" dirty="0">
              <a:solidFill>
                <a:srgbClr val="003366"/>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GB" sz="1600" dirty="0">
                <a:solidFill>
                  <a:srgbClr val="003366"/>
                </a:solidFill>
                <a:latin typeface="Calibri" panose="020F0502020204030204" pitchFamily="34" charset="0"/>
                <a:ea typeface="Calibri" panose="020F0502020204030204" pitchFamily="34" charset="0"/>
                <a:cs typeface="Calibri" panose="020F0502020204030204" pitchFamily="34" charset="0"/>
              </a:rPr>
              <a:t>Entities which are trading for less than three (3) financial periods must provide:</a:t>
            </a:r>
          </a:p>
          <a:p>
            <a:pPr algn="just">
              <a:lnSpc>
                <a:spcPct val="150000"/>
              </a:lnSpc>
            </a:pPr>
            <a:r>
              <a:rPr lang="en-GB" sz="1600" dirty="0">
                <a:solidFill>
                  <a:srgbClr val="003366"/>
                </a:solidFill>
                <a:latin typeface="Calibri" panose="020F0502020204030204" pitchFamily="34" charset="0"/>
                <a:ea typeface="Calibri" panose="020F0502020204030204" pitchFamily="34" charset="0"/>
                <a:cs typeface="Calibri" panose="020F0502020204030204" pitchFamily="34" charset="0"/>
              </a:rPr>
              <a:t>• A letter detailing that fact, signed by a duly authorised representative of the entity;</a:t>
            </a:r>
          </a:p>
          <a:p>
            <a:pPr algn="just">
              <a:lnSpc>
                <a:spcPct val="150000"/>
              </a:lnSpc>
            </a:pPr>
            <a:r>
              <a:rPr lang="en-GB" sz="1600" dirty="0">
                <a:solidFill>
                  <a:srgbClr val="003366"/>
                </a:solidFill>
                <a:latin typeface="Calibri" panose="020F0502020204030204" pitchFamily="34" charset="0"/>
                <a:ea typeface="Calibri" panose="020F0502020204030204" pitchFamily="34" charset="0"/>
                <a:cs typeface="Calibri" panose="020F0502020204030204" pitchFamily="34" charset="0"/>
              </a:rPr>
              <a:t>• The annual financial statements that the entity is able to provide, taking into account the period that it has been trading; and</a:t>
            </a:r>
          </a:p>
          <a:p>
            <a:pPr algn="just">
              <a:lnSpc>
                <a:spcPct val="150000"/>
              </a:lnSpc>
            </a:pPr>
            <a:r>
              <a:rPr lang="en-GB" sz="1600" dirty="0">
                <a:solidFill>
                  <a:srgbClr val="003366"/>
                </a:solidFill>
                <a:latin typeface="Calibri" panose="020F0502020204030204" pitchFamily="34" charset="0"/>
                <a:ea typeface="Calibri" panose="020F0502020204030204" pitchFamily="34" charset="0"/>
                <a:cs typeface="Calibri" panose="020F0502020204030204" pitchFamily="34" charset="0"/>
              </a:rPr>
              <a:t>• Any other information or documentation which would provide more clarity on the financial history of the bidder.</a:t>
            </a:r>
            <a:endParaRPr lang="en-US" sz="1600" dirty="0">
              <a:solidFill>
                <a:srgbClr val="003366"/>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8" hidden="1">
            <a:extLst>
              <a:ext uri="{FF2B5EF4-FFF2-40B4-BE49-F238E27FC236}">
                <a16:creationId xmlns:a16="http://schemas.microsoft.com/office/drawing/2014/main" id="{20ED60EE-F695-8F9E-61D9-4AE50E95F9E4}"/>
              </a:ext>
            </a:extLst>
          </p:cNvPr>
          <p:cNvGraphicFramePr>
            <a:graphicFrameLocks noChangeAspect="1"/>
          </p:cNvGraphicFramePr>
          <p:nvPr>
            <p:custDataLst>
              <p:tags r:id="rId1"/>
            </p:custDataLst>
          </p:nvPr>
        </p:nvGraphicFramePr>
        <p:xfrm>
          <a:off x="1143000" y="0"/>
          <a:ext cx="171450" cy="158750"/>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7282" name="Object 28" hidden="1">
                        <a:extLst>
                          <a:ext uri="{FF2B5EF4-FFF2-40B4-BE49-F238E27FC236}">
                            <a16:creationId xmlns:a16="http://schemas.microsoft.com/office/drawing/2014/main" id="{20ED60EE-F695-8F9E-61D9-4AE50E95F9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0"/>
                        <a:ext cx="1714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17" name="Rectangle 7">
            <a:extLst>
              <a:ext uri="{FF2B5EF4-FFF2-40B4-BE49-F238E27FC236}">
                <a16:creationId xmlns:a16="http://schemas.microsoft.com/office/drawing/2014/main" id="{C5245F0E-09A7-A2AD-A7FA-3B07801B5FF2}"/>
              </a:ext>
            </a:extLst>
          </p:cNvPr>
          <p:cNvSpPr>
            <a:spLocks noChangeArrowheads="1"/>
          </p:cNvSpPr>
          <p:nvPr/>
        </p:nvSpPr>
        <p:spPr bwMode="auto">
          <a:xfrm>
            <a:off x="3119439" y="4119563"/>
            <a:ext cx="8574087" cy="215900"/>
          </a:xfrm>
          <a:prstGeom prst="rect">
            <a:avLst/>
          </a:prstGeom>
          <a:noFill/>
          <a:ln>
            <a:noFill/>
          </a:ln>
          <a:effectLst>
            <a:prstShdw prst="shdw17" dist="17961" dir="2700000">
              <a:schemeClr val="accent1">
                <a:gamma/>
                <a:shade val="60000"/>
                <a:invGamma/>
              </a:schemeClr>
            </a:prstShdw>
          </a:effectLst>
        </p:spPr>
        <p:txBody>
          <a:bodyPr anchor="ctr">
            <a:spAutoFit/>
          </a:bodyPr>
          <a:lstStyle>
            <a:lvl1pPr eaLnBrk="0" hangingPunct="0">
              <a:defRPr sz="2400">
                <a:solidFill>
                  <a:schemeClr val="tx1"/>
                </a:solidFill>
                <a:latin typeface="Arial" pitchFamily="34" charset="0"/>
                <a:cs typeface="Arial" pitchFamily="34" charset="0"/>
              </a:defRPr>
            </a:lvl1pPr>
            <a:lvl2pPr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eaLnBrk="0" fontAlgn="base" hangingPunct="0">
              <a:spcBef>
                <a:spcPct val="0"/>
              </a:spcBef>
              <a:spcAft>
                <a:spcPct val="0"/>
              </a:spcAft>
              <a:defRPr sz="2400">
                <a:solidFill>
                  <a:schemeClr val="tx1"/>
                </a:solidFill>
                <a:latin typeface="Arial" pitchFamily="34" charset="0"/>
                <a:cs typeface="Arial" pitchFamily="34" charset="0"/>
              </a:defRPr>
            </a:lvl6pPr>
            <a:lvl7pPr eaLnBrk="0" fontAlgn="base" hangingPunct="0">
              <a:spcBef>
                <a:spcPct val="0"/>
              </a:spcBef>
              <a:spcAft>
                <a:spcPct val="0"/>
              </a:spcAft>
              <a:defRPr sz="2400">
                <a:solidFill>
                  <a:schemeClr val="tx1"/>
                </a:solidFill>
                <a:latin typeface="Arial" pitchFamily="34" charset="0"/>
                <a:cs typeface="Arial" pitchFamily="34" charset="0"/>
              </a:defRPr>
            </a:lvl7pPr>
            <a:lvl8pPr eaLnBrk="0" fontAlgn="base" hangingPunct="0">
              <a:spcBef>
                <a:spcPct val="0"/>
              </a:spcBef>
              <a:spcAft>
                <a:spcPct val="0"/>
              </a:spcAft>
              <a:defRPr sz="2400">
                <a:solidFill>
                  <a:schemeClr val="tx1"/>
                </a:solidFill>
                <a:latin typeface="Arial" pitchFamily="34" charset="0"/>
                <a:cs typeface="Arial" pitchFamily="34" charset="0"/>
              </a:defRPr>
            </a:lvl8pPr>
            <a:lvl9pPr eaLnBrk="0" fontAlgn="base" hangingPunct="0">
              <a:spcBef>
                <a:spcPct val="0"/>
              </a:spcBef>
              <a:spcAft>
                <a:spcPct val="0"/>
              </a:spcAft>
              <a:defRPr sz="2400">
                <a:solidFill>
                  <a:schemeClr val="tx1"/>
                </a:solidFill>
                <a:latin typeface="Arial" pitchFamily="34" charset="0"/>
                <a:cs typeface="Arial" pitchFamily="34" charset="0"/>
              </a:defRPr>
            </a:lvl9pPr>
          </a:lstStyle>
          <a:p>
            <a:pPr marL="342900" indent="-342900" eaLnBrk="1" hangingPunct="1">
              <a:buFont typeface="Arial"/>
              <a:buChar char="-"/>
              <a:defRPr/>
            </a:pPr>
            <a:endParaRPr lang="en-ZA" altLang="en-US" sz="800" dirty="0">
              <a:solidFill>
                <a:schemeClr val="dk1"/>
              </a:solidFill>
              <a:latin typeface="Arial Narrow" panose="020B0606020202030204" pitchFamily="34" charset="0"/>
              <a:cs typeface="+mn-cs"/>
            </a:endParaRPr>
          </a:p>
        </p:txBody>
      </p:sp>
      <p:graphicFrame>
        <p:nvGraphicFramePr>
          <p:cNvPr id="2" name="Table 1">
            <a:extLst>
              <a:ext uri="{FF2B5EF4-FFF2-40B4-BE49-F238E27FC236}">
                <a16:creationId xmlns:a16="http://schemas.microsoft.com/office/drawing/2014/main" id="{22D5BC0D-9B1E-6F05-288F-8A5C2ACC89D6}"/>
              </a:ext>
            </a:extLst>
          </p:cNvPr>
          <p:cNvGraphicFramePr>
            <a:graphicFrameLocks noGrp="1"/>
          </p:cNvGraphicFramePr>
          <p:nvPr>
            <p:extLst>
              <p:ext uri="{D42A27DB-BD31-4B8C-83A1-F6EECF244321}">
                <p14:modId xmlns:p14="http://schemas.microsoft.com/office/powerpoint/2010/main" val="722902835"/>
              </p:ext>
            </p:extLst>
          </p:nvPr>
        </p:nvGraphicFramePr>
        <p:xfrm>
          <a:off x="27354" y="16193"/>
          <a:ext cx="12164645" cy="73152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2164645">
                  <a:extLst>
                    <a:ext uri="{9D8B030D-6E8A-4147-A177-3AD203B41FA5}">
                      <a16:colId xmlns:a16="http://schemas.microsoft.com/office/drawing/2014/main" val="3461984419"/>
                    </a:ext>
                  </a:extLst>
                </a:gridCol>
              </a:tblGrid>
              <a:tr h="475933">
                <a:tc>
                  <a:txBody>
                    <a:bodyPr/>
                    <a:lstStyle/>
                    <a:p>
                      <a:r>
                        <a:rPr lang="en-ZA"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FINANCIAL ANALYSIS</a:t>
                      </a:r>
                    </a:p>
                    <a:p>
                      <a:endParaRPr lang="en-ZA" dirty="0"/>
                    </a:p>
                  </a:txBody>
                  <a:tcPr>
                    <a:solidFill>
                      <a:schemeClr val="tx2">
                        <a:lumMod val="25000"/>
                        <a:lumOff val="75000"/>
                      </a:schemeClr>
                    </a:solidFill>
                  </a:tcPr>
                </a:tc>
                <a:extLst>
                  <a:ext uri="{0D108BD9-81ED-4DB2-BD59-A6C34878D82A}">
                    <a16:rowId xmlns:a16="http://schemas.microsoft.com/office/drawing/2014/main" val="1188715474"/>
                  </a:ext>
                </a:extLst>
              </a:tr>
            </a:tbl>
          </a:graphicData>
        </a:graphic>
      </p:graphicFrame>
      <p:sp>
        <p:nvSpPr>
          <p:cNvPr id="5" name="TextBox 4">
            <a:extLst>
              <a:ext uri="{FF2B5EF4-FFF2-40B4-BE49-F238E27FC236}">
                <a16:creationId xmlns:a16="http://schemas.microsoft.com/office/drawing/2014/main" id="{ED223E6B-9EC0-DDB4-2B32-D8065DA8FD09}"/>
              </a:ext>
            </a:extLst>
          </p:cNvPr>
          <p:cNvSpPr txBox="1"/>
          <p:nvPr/>
        </p:nvSpPr>
        <p:spPr>
          <a:xfrm>
            <a:off x="0" y="848161"/>
            <a:ext cx="12137292" cy="3170099"/>
          </a:xfrm>
          <a:prstGeom prst="rect">
            <a:avLst/>
          </a:prstGeom>
          <a:noFill/>
        </p:spPr>
        <p:txBody>
          <a:bodyPr wrap="square">
            <a:spAutoFit/>
          </a:bodyPr>
          <a:lstStyle/>
          <a:p>
            <a:pPr>
              <a:lnSpc>
                <a:spcPct val="150000"/>
              </a:lnSpc>
            </a:pPr>
            <a:r>
              <a:rPr lang="en-GB" sz="1800" dirty="0">
                <a:solidFill>
                  <a:srgbClr val="003366"/>
                </a:solidFill>
                <a:latin typeface="Arial Narrow" panose="020B0606020202030204" pitchFamily="34" charset="0"/>
                <a:cs typeface="Tahoma" pitchFamily="34" charset="0"/>
              </a:rPr>
              <a:t>In the event of the bid being in the form of a Joint Venture (JV), the following is required:</a:t>
            </a:r>
          </a:p>
          <a:p>
            <a:pPr>
              <a:lnSpc>
                <a:spcPct val="150000"/>
              </a:lnSpc>
            </a:pPr>
            <a:r>
              <a:rPr lang="en-GB" sz="1800" dirty="0">
                <a:solidFill>
                  <a:srgbClr val="003366"/>
                </a:solidFill>
                <a:latin typeface="Arial Narrow" panose="020B0606020202030204" pitchFamily="34" charset="0"/>
                <a:cs typeface="Tahoma" pitchFamily="34" charset="0"/>
              </a:rPr>
              <a:t>• Annual financial statements of the JV for a registered JV and for unincorporated JV annual financial statements of each company;</a:t>
            </a:r>
          </a:p>
          <a:p>
            <a:pPr>
              <a:lnSpc>
                <a:spcPct val="150000"/>
              </a:lnSpc>
            </a:pPr>
            <a:r>
              <a:rPr lang="en-GB" sz="1800" dirty="0">
                <a:solidFill>
                  <a:srgbClr val="003366"/>
                </a:solidFill>
                <a:latin typeface="Arial Narrow" panose="020B0606020202030204" pitchFamily="34" charset="0"/>
                <a:cs typeface="Tahoma" pitchFamily="34" charset="0"/>
              </a:rPr>
              <a:t>• A JV legal agreement detailing the percentage ownership of each entity; and</a:t>
            </a:r>
          </a:p>
          <a:p>
            <a:pPr>
              <a:lnSpc>
                <a:spcPct val="150000"/>
              </a:lnSpc>
            </a:pPr>
            <a:r>
              <a:rPr lang="en-GB" sz="1800" dirty="0">
                <a:solidFill>
                  <a:srgbClr val="003366"/>
                </a:solidFill>
                <a:latin typeface="Arial Narrow" panose="020B0606020202030204" pitchFamily="34" charset="0"/>
                <a:cs typeface="Tahoma" pitchFamily="34" charset="0"/>
              </a:rPr>
              <a:t>• A consolidated B-BBEE Certificate.</a:t>
            </a:r>
          </a:p>
          <a:p>
            <a:pPr>
              <a:lnSpc>
                <a:spcPct val="150000"/>
              </a:lnSpc>
            </a:pPr>
            <a:endParaRPr lang="en-GB" sz="1800" dirty="0">
              <a:solidFill>
                <a:srgbClr val="003366"/>
              </a:solidFill>
              <a:latin typeface="Arial Narrow" panose="020B0606020202030204" pitchFamily="34" charset="0"/>
              <a:cs typeface="Tahoma" pitchFamily="34" charset="0"/>
            </a:endParaRPr>
          </a:p>
          <a:p>
            <a:pPr>
              <a:lnSpc>
                <a:spcPct val="150000"/>
              </a:lnSpc>
            </a:pPr>
            <a:endParaRPr lang="en-GB" sz="1800" dirty="0">
              <a:solidFill>
                <a:srgbClr val="003366"/>
              </a:solidFill>
              <a:latin typeface="Arial Narrow" panose="020B0606020202030204" pitchFamily="34" charset="0"/>
              <a:cs typeface="Tahoma" pitchFamily="34" charset="0"/>
            </a:endParaRPr>
          </a:p>
          <a:p>
            <a:pPr algn="l"/>
            <a:endParaRPr lang="en-ZA" sz="2000" b="0" i="0" u="none" strike="noStrike" baseline="0" dirty="0">
              <a:solidFill>
                <a:srgbClr val="000000"/>
              </a:solidFill>
              <a:latin typeface="Arial" panose="020B0604020202020204" pitchFamily="34" charset="0"/>
            </a:endParaRPr>
          </a:p>
          <a:p>
            <a:r>
              <a:rPr lang="en-GB" sz="1800" dirty="0">
                <a:solidFill>
                  <a:srgbClr val="003366"/>
                </a:solidFill>
                <a:latin typeface="Arial Narrow" panose="020B0606020202030204" pitchFamily="34" charset="0"/>
                <a:cs typeface="Tahoma" pitchFamily="34" charset="0"/>
              </a:rPr>
              <a:t>SARS reserves the right to request further information with regards to the annual financial statements of a bidder at a later stage. </a:t>
            </a:r>
            <a:endParaRPr lang="en-ZA" sz="1800" dirty="0">
              <a:solidFill>
                <a:srgbClr val="003366"/>
              </a:solidFill>
              <a:latin typeface="Arial Narrow" panose="020B0606020202030204" pitchFamily="34" charset="0"/>
              <a:cs typeface="Tahoma" pitchFamily="34" charset="0"/>
            </a:endParaRPr>
          </a:p>
        </p:txBody>
      </p:sp>
    </p:spTree>
    <p:extLst>
      <p:ext uri="{BB962C8B-B14F-4D97-AF65-F5344CB8AC3E}">
        <p14:creationId xmlns:p14="http://schemas.microsoft.com/office/powerpoint/2010/main" val="144664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7CFDE-5C7F-1569-C634-727077A2CA38}"/>
              </a:ext>
            </a:extLst>
          </p:cNvPr>
          <p:cNvSpPr txBox="1"/>
          <p:nvPr/>
        </p:nvSpPr>
        <p:spPr>
          <a:xfrm>
            <a:off x="2448910" y="777766"/>
            <a:ext cx="6978869" cy="461665"/>
          </a:xfrm>
          <a:prstGeom prst="rect">
            <a:avLst/>
          </a:prstGeom>
          <a:noFill/>
        </p:spPr>
        <p:txBody>
          <a:bodyPr wrap="square" rtlCol="0">
            <a:spAutoFit/>
          </a:bodyPr>
          <a:lstStyle/>
          <a:p>
            <a:r>
              <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endParaRPr lang="en-US" sz="40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7C0BC438-BB8B-A895-B210-BEB294FA19B0}"/>
              </a:ext>
            </a:extLst>
          </p:cNvPr>
          <p:cNvGraphicFramePr>
            <a:graphicFrameLocks noGrp="1"/>
          </p:cNvGraphicFramePr>
          <p:nvPr>
            <p:extLst>
              <p:ext uri="{D42A27DB-BD31-4B8C-83A1-F6EECF244321}">
                <p14:modId xmlns:p14="http://schemas.microsoft.com/office/powerpoint/2010/main" val="1190807676"/>
              </p:ext>
            </p:extLst>
          </p:nvPr>
        </p:nvGraphicFramePr>
        <p:xfrm>
          <a:off x="0" y="0"/>
          <a:ext cx="12191999" cy="613447"/>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2191999">
                  <a:extLst>
                    <a:ext uri="{9D8B030D-6E8A-4147-A177-3AD203B41FA5}">
                      <a16:colId xmlns:a16="http://schemas.microsoft.com/office/drawing/2014/main" val="3189329707"/>
                    </a:ext>
                  </a:extLst>
                </a:gridCol>
              </a:tblGrid>
              <a:tr h="613447">
                <a:tc>
                  <a:txBody>
                    <a:bodyPr/>
                    <a:lstStyle/>
                    <a:p>
                      <a:r>
                        <a:rPr lang="en-ZA"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CONTENTS</a:t>
                      </a:r>
                    </a:p>
                  </a:txBody>
                  <a:tcPr>
                    <a:solidFill>
                      <a:schemeClr val="tx2">
                        <a:lumMod val="25000"/>
                        <a:lumOff val="75000"/>
                      </a:schemeClr>
                    </a:solidFill>
                  </a:tcPr>
                </a:tc>
                <a:extLst>
                  <a:ext uri="{0D108BD9-81ED-4DB2-BD59-A6C34878D82A}">
                    <a16:rowId xmlns:a16="http://schemas.microsoft.com/office/drawing/2014/main" val="947308052"/>
                  </a:ext>
                </a:extLst>
              </a:tr>
            </a:tbl>
          </a:graphicData>
        </a:graphic>
      </p:graphicFrame>
      <p:graphicFrame>
        <p:nvGraphicFramePr>
          <p:cNvPr id="5" name="Table 4">
            <a:extLst>
              <a:ext uri="{FF2B5EF4-FFF2-40B4-BE49-F238E27FC236}">
                <a16:creationId xmlns:a16="http://schemas.microsoft.com/office/drawing/2014/main" id="{951BDCB0-F8DB-E994-216F-474AB19CA7F7}"/>
              </a:ext>
            </a:extLst>
          </p:cNvPr>
          <p:cNvGraphicFramePr>
            <a:graphicFrameLocks noGrp="1"/>
          </p:cNvGraphicFramePr>
          <p:nvPr>
            <p:extLst>
              <p:ext uri="{D42A27DB-BD31-4B8C-83A1-F6EECF244321}">
                <p14:modId xmlns:p14="http://schemas.microsoft.com/office/powerpoint/2010/main" val="3859597438"/>
              </p:ext>
            </p:extLst>
          </p:nvPr>
        </p:nvGraphicFramePr>
        <p:xfrm>
          <a:off x="3906344" y="765360"/>
          <a:ext cx="4064000" cy="396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922560833"/>
                    </a:ext>
                  </a:extLst>
                </a:gridCol>
              </a:tblGrid>
              <a:tr h="370840">
                <a:tc>
                  <a:txBody>
                    <a:bodyPr/>
                    <a:lstStyle/>
                    <a:p>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1. Welcome and Introduction</a:t>
                      </a:r>
                      <a:endParaRPr lang="en-ZA"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tx2">
                        <a:lumMod val="25000"/>
                        <a:lumOff val="75000"/>
                      </a:schemeClr>
                    </a:solidFill>
                  </a:tcPr>
                </a:tc>
                <a:extLst>
                  <a:ext uri="{0D108BD9-81ED-4DB2-BD59-A6C34878D82A}">
                    <a16:rowId xmlns:a16="http://schemas.microsoft.com/office/drawing/2014/main" val="293631342"/>
                  </a:ext>
                </a:extLst>
              </a:tr>
            </a:tbl>
          </a:graphicData>
        </a:graphic>
      </p:graphicFrame>
      <p:graphicFrame>
        <p:nvGraphicFramePr>
          <p:cNvPr id="6" name="Table 5">
            <a:extLst>
              <a:ext uri="{FF2B5EF4-FFF2-40B4-BE49-F238E27FC236}">
                <a16:creationId xmlns:a16="http://schemas.microsoft.com/office/drawing/2014/main" id="{D4ED0B73-FF30-7025-77C4-E9F1E5A597B4}"/>
              </a:ext>
            </a:extLst>
          </p:cNvPr>
          <p:cNvGraphicFramePr>
            <a:graphicFrameLocks noGrp="1"/>
          </p:cNvGraphicFramePr>
          <p:nvPr>
            <p:extLst>
              <p:ext uri="{D42A27DB-BD31-4B8C-83A1-F6EECF244321}">
                <p14:modId xmlns:p14="http://schemas.microsoft.com/office/powerpoint/2010/main" val="2005936268"/>
              </p:ext>
            </p:extLst>
          </p:nvPr>
        </p:nvGraphicFramePr>
        <p:xfrm>
          <a:off x="3709357" y="1198471"/>
          <a:ext cx="4416725" cy="701040"/>
        </p:xfrm>
        <a:graphic>
          <a:graphicData uri="http://schemas.openxmlformats.org/drawingml/2006/table">
            <a:tbl>
              <a:tblPr firstRow="1" bandRow="1">
                <a:tableStyleId>{5C22544A-7EE6-4342-B048-85BDC9FD1C3A}</a:tableStyleId>
              </a:tblPr>
              <a:tblGrid>
                <a:gridCol w="4416725">
                  <a:extLst>
                    <a:ext uri="{9D8B030D-6E8A-4147-A177-3AD203B41FA5}">
                      <a16:colId xmlns:a16="http://schemas.microsoft.com/office/drawing/2014/main" val="3917187294"/>
                    </a:ext>
                  </a:extLst>
                </a:gridCol>
              </a:tblGrid>
              <a:tr h="498077">
                <a:tc>
                  <a:txBody>
                    <a:bodyPr/>
                    <a:lstStyle/>
                    <a:p>
                      <a:pPr marL="0" algn="l" defTabSz="914400" rtl="0" eaLnBrk="1" latinLnBrk="0" hangingPunct="1"/>
                      <a:r>
                        <a:rPr lang="en-US" sz="2000" b="1" kern="1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2. Governance, Rules and Procedures</a:t>
                      </a:r>
                    </a:p>
                    <a:p>
                      <a:pPr marL="0" algn="l" defTabSz="914400" rtl="0" eaLnBrk="1" latinLnBrk="0" hangingPunct="1"/>
                      <a:endParaRPr lang="en-ZA" sz="2000" b="1" kern="1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accent1">
                        <a:lumMod val="40000"/>
                        <a:lumOff val="60000"/>
                      </a:schemeClr>
                    </a:solidFill>
                  </a:tcPr>
                </a:tc>
                <a:extLst>
                  <a:ext uri="{0D108BD9-81ED-4DB2-BD59-A6C34878D82A}">
                    <a16:rowId xmlns:a16="http://schemas.microsoft.com/office/drawing/2014/main" val="2233900774"/>
                  </a:ext>
                </a:extLst>
              </a:tr>
            </a:tbl>
          </a:graphicData>
        </a:graphic>
      </p:graphicFrame>
      <p:graphicFrame>
        <p:nvGraphicFramePr>
          <p:cNvPr id="7" name="Table 6">
            <a:extLst>
              <a:ext uri="{FF2B5EF4-FFF2-40B4-BE49-F238E27FC236}">
                <a16:creationId xmlns:a16="http://schemas.microsoft.com/office/drawing/2014/main" id="{41B8920B-65AC-D4C3-F703-A729E5E4646C}"/>
              </a:ext>
            </a:extLst>
          </p:cNvPr>
          <p:cNvGraphicFramePr>
            <a:graphicFrameLocks noGrp="1"/>
          </p:cNvGraphicFramePr>
          <p:nvPr>
            <p:extLst>
              <p:ext uri="{D42A27DB-BD31-4B8C-83A1-F6EECF244321}">
                <p14:modId xmlns:p14="http://schemas.microsoft.com/office/powerpoint/2010/main" val="3667209864"/>
              </p:ext>
            </p:extLst>
          </p:nvPr>
        </p:nvGraphicFramePr>
        <p:xfrm>
          <a:off x="3553619" y="1824455"/>
          <a:ext cx="4719113" cy="396240"/>
        </p:xfrm>
        <a:graphic>
          <a:graphicData uri="http://schemas.openxmlformats.org/drawingml/2006/table">
            <a:tbl>
              <a:tblPr firstRow="1" bandRow="1">
                <a:tableStyleId>{5C22544A-7EE6-4342-B048-85BDC9FD1C3A}</a:tableStyleId>
              </a:tblPr>
              <a:tblGrid>
                <a:gridCol w="4719113">
                  <a:extLst>
                    <a:ext uri="{9D8B030D-6E8A-4147-A177-3AD203B41FA5}">
                      <a16:colId xmlns:a16="http://schemas.microsoft.com/office/drawing/2014/main" val="3917187294"/>
                    </a:ext>
                  </a:extLst>
                </a:gridCol>
              </a:tblGrid>
              <a:tr h="370840">
                <a:tc>
                  <a:txBody>
                    <a:bodyPr/>
                    <a:lstStyle/>
                    <a:p>
                      <a:pPr marL="0" algn="l" defTabSz="914400" rtl="0" eaLnBrk="1" latinLnBrk="0" hangingPunct="1"/>
                      <a:r>
                        <a:rPr lang="en-US" sz="2000" b="1" kern="1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3. RFP Timelines</a:t>
                      </a:r>
                      <a:endParaRPr lang="en-ZA" sz="2000" b="1" kern="1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tx2">
                        <a:lumMod val="25000"/>
                        <a:lumOff val="75000"/>
                      </a:schemeClr>
                    </a:solidFill>
                  </a:tcPr>
                </a:tc>
                <a:extLst>
                  <a:ext uri="{0D108BD9-81ED-4DB2-BD59-A6C34878D82A}">
                    <a16:rowId xmlns:a16="http://schemas.microsoft.com/office/drawing/2014/main" val="2233900774"/>
                  </a:ext>
                </a:extLst>
              </a:tr>
            </a:tbl>
          </a:graphicData>
        </a:graphic>
      </p:graphicFrame>
      <p:graphicFrame>
        <p:nvGraphicFramePr>
          <p:cNvPr id="8" name="Table 7">
            <a:extLst>
              <a:ext uri="{FF2B5EF4-FFF2-40B4-BE49-F238E27FC236}">
                <a16:creationId xmlns:a16="http://schemas.microsoft.com/office/drawing/2014/main" id="{AA7B99DC-D804-6D5B-5033-13BCB38A174D}"/>
              </a:ext>
            </a:extLst>
          </p:cNvPr>
          <p:cNvGraphicFramePr>
            <a:graphicFrameLocks noGrp="1"/>
          </p:cNvGraphicFramePr>
          <p:nvPr>
            <p:extLst>
              <p:ext uri="{D42A27DB-BD31-4B8C-83A1-F6EECF244321}">
                <p14:modId xmlns:p14="http://schemas.microsoft.com/office/powerpoint/2010/main" val="3757428114"/>
              </p:ext>
            </p:extLst>
          </p:nvPr>
        </p:nvGraphicFramePr>
        <p:xfrm>
          <a:off x="3407434" y="2356626"/>
          <a:ext cx="5020574" cy="396240"/>
        </p:xfrm>
        <a:graphic>
          <a:graphicData uri="http://schemas.openxmlformats.org/drawingml/2006/table">
            <a:tbl>
              <a:tblPr firstRow="1" bandRow="1">
                <a:tableStyleId>{5C22544A-7EE6-4342-B048-85BDC9FD1C3A}</a:tableStyleId>
              </a:tblPr>
              <a:tblGrid>
                <a:gridCol w="5020574">
                  <a:extLst>
                    <a:ext uri="{9D8B030D-6E8A-4147-A177-3AD203B41FA5}">
                      <a16:colId xmlns:a16="http://schemas.microsoft.com/office/drawing/2014/main" val="3917187294"/>
                    </a:ext>
                  </a:extLst>
                </a:gridCol>
              </a:tblGrid>
              <a:tr h="370840">
                <a:tc>
                  <a:txBody>
                    <a:bodyPr/>
                    <a:lstStyle/>
                    <a:p>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4. Background and Requirements</a:t>
                      </a:r>
                      <a:endParaRPr lang="en-ZA"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accent1">
                        <a:lumMod val="40000"/>
                        <a:lumOff val="60000"/>
                      </a:schemeClr>
                    </a:solidFill>
                  </a:tcPr>
                </a:tc>
                <a:extLst>
                  <a:ext uri="{0D108BD9-81ED-4DB2-BD59-A6C34878D82A}">
                    <a16:rowId xmlns:a16="http://schemas.microsoft.com/office/drawing/2014/main" val="2233900774"/>
                  </a:ext>
                </a:extLst>
              </a:tr>
            </a:tbl>
          </a:graphicData>
        </a:graphic>
      </p:graphicFrame>
      <p:graphicFrame>
        <p:nvGraphicFramePr>
          <p:cNvPr id="9" name="Table 8">
            <a:extLst>
              <a:ext uri="{FF2B5EF4-FFF2-40B4-BE49-F238E27FC236}">
                <a16:creationId xmlns:a16="http://schemas.microsoft.com/office/drawing/2014/main" id="{5B9629BB-3323-18A0-3A26-19BA80C75335}"/>
              </a:ext>
            </a:extLst>
          </p:cNvPr>
          <p:cNvGraphicFramePr>
            <a:graphicFrameLocks noGrp="1"/>
          </p:cNvGraphicFramePr>
          <p:nvPr>
            <p:extLst>
              <p:ext uri="{D42A27DB-BD31-4B8C-83A1-F6EECF244321}">
                <p14:modId xmlns:p14="http://schemas.microsoft.com/office/powerpoint/2010/main" val="405081404"/>
              </p:ext>
            </p:extLst>
          </p:nvPr>
        </p:nvGraphicFramePr>
        <p:xfrm>
          <a:off x="3226279" y="2888797"/>
          <a:ext cx="5382883" cy="396240"/>
        </p:xfrm>
        <a:graphic>
          <a:graphicData uri="http://schemas.openxmlformats.org/drawingml/2006/table">
            <a:tbl>
              <a:tblPr firstRow="1" bandRow="1">
                <a:tableStyleId>{5C22544A-7EE6-4342-B048-85BDC9FD1C3A}</a:tableStyleId>
              </a:tblPr>
              <a:tblGrid>
                <a:gridCol w="5382883">
                  <a:extLst>
                    <a:ext uri="{9D8B030D-6E8A-4147-A177-3AD203B41FA5}">
                      <a16:colId xmlns:a16="http://schemas.microsoft.com/office/drawing/2014/main" val="3917187294"/>
                    </a:ext>
                  </a:extLst>
                </a:gridCol>
              </a:tblGrid>
              <a:tr h="370840">
                <a:tc>
                  <a:txBody>
                    <a:bodyPr/>
                    <a:lstStyle/>
                    <a:p>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5. Bid Evaluation Process</a:t>
                      </a:r>
                      <a:endParaRPr lang="en-ZA"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tx2">
                        <a:lumMod val="25000"/>
                        <a:lumOff val="75000"/>
                      </a:schemeClr>
                    </a:solidFill>
                  </a:tcPr>
                </a:tc>
                <a:extLst>
                  <a:ext uri="{0D108BD9-81ED-4DB2-BD59-A6C34878D82A}">
                    <a16:rowId xmlns:a16="http://schemas.microsoft.com/office/drawing/2014/main" val="2233900774"/>
                  </a:ext>
                </a:extLst>
              </a:tr>
            </a:tbl>
          </a:graphicData>
        </a:graphic>
      </p:graphicFrame>
      <p:graphicFrame>
        <p:nvGraphicFramePr>
          <p:cNvPr id="10" name="Table 9">
            <a:extLst>
              <a:ext uri="{FF2B5EF4-FFF2-40B4-BE49-F238E27FC236}">
                <a16:creationId xmlns:a16="http://schemas.microsoft.com/office/drawing/2014/main" id="{EEBFCC85-32D7-39FC-1F22-FFD6AE4055CA}"/>
              </a:ext>
            </a:extLst>
          </p:cNvPr>
          <p:cNvGraphicFramePr>
            <a:graphicFrameLocks noGrp="1"/>
          </p:cNvGraphicFramePr>
          <p:nvPr>
            <p:extLst>
              <p:ext uri="{D42A27DB-BD31-4B8C-83A1-F6EECF244321}">
                <p14:modId xmlns:p14="http://schemas.microsoft.com/office/powerpoint/2010/main" val="1022628208"/>
              </p:ext>
            </p:extLst>
          </p:nvPr>
        </p:nvGraphicFramePr>
        <p:xfrm>
          <a:off x="3036498" y="3412944"/>
          <a:ext cx="5848710" cy="396240"/>
        </p:xfrm>
        <a:graphic>
          <a:graphicData uri="http://schemas.openxmlformats.org/drawingml/2006/table">
            <a:tbl>
              <a:tblPr firstRow="1" bandRow="1">
                <a:tableStyleId>{5C22544A-7EE6-4342-B048-85BDC9FD1C3A}</a:tableStyleId>
              </a:tblPr>
              <a:tblGrid>
                <a:gridCol w="5848710">
                  <a:extLst>
                    <a:ext uri="{9D8B030D-6E8A-4147-A177-3AD203B41FA5}">
                      <a16:colId xmlns:a16="http://schemas.microsoft.com/office/drawing/2014/main" val="3917187294"/>
                    </a:ext>
                  </a:extLst>
                </a:gridCol>
              </a:tblGrid>
              <a:tr h="370840">
                <a:tc>
                  <a:txBody>
                    <a:bodyPr/>
                    <a:lstStyle/>
                    <a:p>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6. Price and Specific Goals</a:t>
                      </a:r>
                      <a:endParaRPr lang="en-ZA"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accent1">
                        <a:lumMod val="40000"/>
                        <a:lumOff val="60000"/>
                      </a:schemeClr>
                    </a:solidFill>
                  </a:tcPr>
                </a:tc>
                <a:extLst>
                  <a:ext uri="{0D108BD9-81ED-4DB2-BD59-A6C34878D82A}">
                    <a16:rowId xmlns:a16="http://schemas.microsoft.com/office/drawing/2014/main" val="2233900774"/>
                  </a:ext>
                </a:extLst>
              </a:tr>
            </a:tbl>
          </a:graphicData>
        </a:graphic>
      </p:graphicFrame>
      <p:graphicFrame>
        <p:nvGraphicFramePr>
          <p:cNvPr id="11" name="Table 10">
            <a:extLst>
              <a:ext uri="{FF2B5EF4-FFF2-40B4-BE49-F238E27FC236}">
                <a16:creationId xmlns:a16="http://schemas.microsoft.com/office/drawing/2014/main" id="{2AD5266D-8E0A-E93D-63D7-EB2B0DB94080}"/>
              </a:ext>
            </a:extLst>
          </p:cNvPr>
          <p:cNvGraphicFramePr>
            <a:graphicFrameLocks noGrp="1"/>
          </p:cNvGraphicFramePr>
          <p:nvPr>
            <p:extLst>
              <p:ext uri="{D42A27DB-BD31-4B8C-83A1-F6EECF244321}">
                <p14:modId xmlns:p14="http://schemas.microsoft.com/office/powerpoint/2010/main" val="598665465"/>
              </p:ext>
            </p:extLst>
          </p:nvPr>
        </p:nvGraphicFramePr>
        <p:xfrm>
          <a:off x="2812211" y="3945115"/>
          <a:ext cx="6305910" cy="396240"/>
        </p:xfrm>
        <a:graphic>
          <a:graphicData uri="http://schemas.openxmlformats.org/drawingml/2006/table">
            <a:tbl>
              <a:tblPr firstRow="1" bandRow="1">
                <a:tableStyleId>{5C22544A-7EE6-4342-B048-85BDC9FD1C3A}</a:tableStyleId>
              </a:tblPr>
              <a:tblGrid>
                <a:gridCol w="6305910">
                  <a:extLst>
                    <a:ext uri="{9D8B030D-6E8A-4147-A177-3AD203B41FA5}">
                      <a16:colId xmlns:a16="http://schemas.microsoft.com/office/drawing/2014/main" val="3917187294"/>
                    </a:ext>
                  </a:extLst>
                </a:gridCol>
              </a:tblGrid>
              <a:tr h="370840">
                <a:tc>
                  <a:txBody>
                    <a:bodyPr/>
                    <a:lstStyle/>
                    <a:p>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7. Financial Analysis</a:t>
                      </a:r>
                      <a:endParaRPr lang="en-ZA"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tx2">
                        <a:lumMod val="25000"/>
                        <a:lumOff val="75000"/>
                      </a:schemeClr>
                    </a:solidFill>
                  </a:tcPr>
                </a:tc>
                <a:extLst>
                  <a:ext uri="{0D108BD9-81ED-4DB2-BD59-A6C34878D82A}">
                    <a16:rowId xmlns:a16="http://schemas.microsoft.com/office/drawing/2014/main" val="2233900774"/>
                  </a:ext>
                </a:extLst>
              </a:tr>
            </a:tbl>
          </a:graphicData>
        </a:graphic>
      </p:graphicFrame>
      <p:graphicFrame>
        <p:nvGraphicFramePr>
          <p:cNvPr id="3" name="Table 2">
            <a:extLst>
              <a:ext uri="{FF2B5EF4-FFF2-40B4-BE49-F238E27FC236}">
                <a16:creationId xmlns:a16="http://schemas.microsoft.com/office/drawing/2014/main" id="{7BCB6C02-F80A-D91B-3954-5511C1AB450B}"/>
              </a:ext>
            </a:extLst>
          </p:cNvPr>
          <p:cNvGraphicFramePr>
            <a:graphicFrameLocks noGrp="1"/>
          </p:cNvGraphicFramePr>
          <p:nvPr>
            <p:extLst>
              <p:ext uri="{D42A27DB-BD31-4B8C-83A1-F6EECF244321}">
                <p14:modId xmlns:p14="http://schemas.microsoft.com/office/powerpoint/2010/main" val="3485373497"/>
              </p:ext>
            </p:extLst>
          </p:nvPr>
        </p:nvGraphicFramePr>
        <p:xfrm>
          <a:off x="2448910" y="4477286"/>
          <a:ext cx="6978869" cy="396240"/>
        </p:xfrm>
        <a:graphic>
          <a:graphicData uri="http://schemas.openxmlformats.org/drawingml/2006/table">
            <a:tbl>
              <a:tblPr firstRow="1" bandRow="1">
                <a:tableStyleId>{5C22544A-7EE6-4342-B048-85BDC9FD1C3A}</a:tableStyleId>
              </a:tblPr>
              <a:tblGrid>
                <a:gridCol w="6978869">
                  <a:extLst>
                    <a:ext uri="{9D8B030D-6E8A-4147-A177-3AD203B41FA5}">
                      <a16:colId xmlns:a16="http://schemas.microsoft.com/office/drawing/2014/main" val="3917187294"/>
                    </a:ext>
                  </a:extLst>
                </a:gridCol>
              </a:tblGrid>
              <a:tr h="370840">
                <a:tc>
                  <a:txBody>
                    <a:bodyPr/>
                    <a:lstStyle/>
                    <a:p>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8. Service Agreements</a:t>
                      </a:r>
                      <a:endParaRPr lang="en-ZA"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extLst>
                  <a:ext uri="{0D108BD9-81ED-4DB2-BD59-A6C34878D82A}">
                    <a16:rowId xmlns:a16="http://schemas.microsoft.com/office/drawing/2014/main" val="2233900774"/>
                  </a:ext>
                </a:extLst>
              </a:tr>
            </a:tbl>
          </a:graphicData>
        </a:graphic>
      </p:graphicFrame>
      <p:sp>
        <p:nvSpPr>
          <p:cNvPr id="13" name="TextBox 12">
            <a:extLst>
              <a:ext uri="{FF2B5EF4-FFF2-40B4-BE49-F238E27FC236}">
                <a16:creationId xmlns:a16="http://schemas.microsoft.com/office/drawing/2014/main" id="{B6EE1BD5-E9D6-DD89-9F5B-F7DF2B5DFF56}"/>
              </a:ext>
            </a:extLst>
          </p:cNvPr>
          <p:cNvSpPr txBox="1"/>
          <p:nvPr/>
        </p:nvSpPr>
        <p:spPr>
          <a:xfrm>
            <a:off x="2295542" y="5051767"/>
            <a:ext cx="7305658" cy="436723"/>
          </a:xfrm>
          <a:prstGeom prst="rect">
            <a:avLst/>
          </a:prstGeom>
          <a:solidFill>
            <a:schemeClr val="tx2">
              <a:lumMod val="25000"/>
              <a:lumOff val="75000"/>
            </a:schemeClr>
          </a:solidFill>
        </p:spPr>
        <p:txBody>
          <a:bodyPr wrap="square">
            <a:spAutoFit/>
          </a:bodyPr>
          <a:lstStyle/>
          <a:p>
            <a:pPr marL="228600" indent="-228600">
              <a:lnSpc>
                <a:spcPct val="135000"/>
              </a:lnSpc>
              <a:spcBef>
                <a:spcPct val="75000"/>
              </a:spcBef>
              <a:spcAft>
                <a:spcPct val="10000"/>
              </a:spcAft>
              <a:buClr>
                <a:schemeClr val="accent1"/>
              </a:buClr>
            </a:pPr>
            <a:r>
              <a:rPr lang="en-ZA" b="1" dirty="0">
                <a:solidFill>
                  <a:schemeClr val="tx2"/>
                </a:solidFill>
              </a:rPr>
              <a:t>9. RFP submission and contact details</a:t>
            </a:r>
          </a:p>
        </p:txBody>
      </p:sp>
      <p:sp>
        <p:nvSpPr>
          <p:cNvPr id="15" name="TextBox 14">
            <a:extLst>
              <a:ext uri="{FF2B5EF4-FFF2-40B4-BE49-F238E27FC236}">
                <a16:creationId xmlns:a16="http://schemas.microsoft.com/office/drawing/2014/main" id="{2F132E5D-8791-14E7-2AEB-1E742C2760E6}"/>
              </a:ext>
            </a:extLst>
          </p:cNvPr>
          <p:cNvSpPr txBox="1"/>
          <p:nvPr/>
        </p:nvSpPr>
        <p:spPr>
          <a:xfrm>
            <a:off x="2113808" y="5575251"/>
            <a:ext cx="7635834" cy="436723"/>
          </a:xfrm>
          <a:prstGeom prst="rect">
            <a:avLst/>
          </a:prstGeom>
          <a:solidFill>
            <a:schemeClr val="accent1">
              <a:lumMod val="40000"/>
              <a:lumOff val="60000"/>
            </a:schemeClr>
          </a:solidFill>
        </p:spPr>
        <p:txBody>
          <a:bodyPr wrap="square">
            <a:spAutoFit/>
          </a:bodyPr>
          <a:lstStyle/>
          <a:p>
            <a:pPr marL="228600" indent="-228600">
              <a:lnSpc>
                <a:spcPct val="135000"/>
              </a:lnSpc>
              <a:spcBef>
                <a:spcPct val="75000"/>
              </a:spcBef>
              <a:spcAft>
                <a:spcPct val="10000"/>
              </a:spcAft>
              <a:buClr>
                <a:schemeClr val="accent1"/>
              </a:buClr>
            </a:pPr>
            <a:r>
              <a:rPr lang="en-ZA" b="1" dirty="0">
                <a:solidFill>
                  <a:schemeClr val="tx2"/>
                </a:solidFill>
              </a:rPr>
              <a:t>10. Q&amp;A</a:t>
            </a:r>
          </a:p>
        </p:txBody>
      </p:sp>
    </p:spTree>
    <p:extLst>
      <p:ext uri="{BB962C8B-B14F-4D97-AF65-F5344CB8AC3E}">
        <p14:creationId xmlns:p14="http://schemas.microsoft.com/office/powerpoint/2010/main" val="3894932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8" hidden="1">
            <a:extLst>
              <a:ext uri="{FF2B5EF4-FFF2-40B4-BE49-F238E27FC236}">
                <a16:creationId xmlns:a16="http://schemas.microsoft.com/office/drawing/2014/main" id="{20ED60EE-F695-8F9E-61D9-4AE50E95F9E4}"/>
              </a:ext>
            </a:extLst>
          </p:cNvPr>
          <p:cNvGraphicFramePr>
            <a:graphicFrameLocks noChangeAspect="1"/>
          </p:cNvGraphicFramePr>
          <p:nvPr>
            <p:custDataLst>
              <p:tags r:id="rId1"/>
            </p:custDataLst>
          </p:nvPr>
        </p:nvGraphicFramePr>
        <p:xfrm>
          <a:off x="1143000" y="0"/>
          <a:ext cx="171450" cy="158750"/>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7282" name="Object 28" hidden="1">
                        <a:extLst>
                          <a:ext uri="{FF2B5EF4-FFF2-40B4-BE49-F238E27FC236}">
                            <a16:creationId xmlns:a16="http://schemas.microsoft.com/office/drawing/2014/main" id="{20ED60EE-F695-8F9E-61D9-4AE50E95F9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0"/>
                        <a:ext cx="1714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17" name="Rectangle 7">
            <a:extLst>
              <a:ext uri="{FF2B5EF4-FFF2-40B4-BE49-F238E27FC236}">
                <a16:creationId xmlns:a16="http://schemas.microsoft.com/office/drawing/2014/main" id="{C5245F0E-09A7-A2AD-A7FA-3B07801B5FF2}"/>
              </a:ext>
            </a:extLst>
          </p:cNvPr>
          <p:cNvSpPr>
            <a:spLocks noChangeArrowheads="1"/>
          </p:cNvSpPr>
          <p:nvPr/>
        </p:nvSpPr>
        <p:spPr bwMode="auto">
          <a:xfrm>
            <a:off x="3119439" y="4119563"/>
            <a:ext cx="8574087" cy="215900"/>
          </a:xfrm>
          <a:prstGeom prst="rect">
            <a:avLst/>
          </a:prstGeom>
          <a:noFill/>
          <a:ln>
            <a:noFill/>
          </a:ln>
          <a:effectLst>
            <a:prstShdw prst="shdw17" dist="17961" dir="2700000">
              <a:schemeClr val="accent1">
                <a:gamma/>
                <a:shade val="60000"/>
                <a:invGamma/>
              </a:schemeClr>
            </a:prstShdw>
          </a:effectLst>
        </p:spPr>
        <p:txBody>
          <a:bodyPr anchor="ctr">
            <a:spAutoFit/>
          </a:bodyPr>
          <a:lstStyle>
            <a:lvl1pPr eaLnBrk="0" hangingPunct="0">
              <a:defRPr sz="2400">
                <a:solidFill>
                  <a:schemeClr val="tx1"/>
                </a:solidFill>
                <a:latin typeface="Arial" pitchFamily="34" charset="0"/>
                <a:cs typeface="Arial" pitchFamily="34" charset="0"/>
              </a:defRPr>
            </a:lvl1pPr>
            <a:lvl2pPr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eaLnBrk="0" fontAlgn="base" hangingPunct="0">
              <a:spcBef>
                <a:spcPct val="0"/>
              </a:spcBef>
              <a:spcAft>
                <a:spcPct val="0"/>
              </a:spcAft>
              <a:defRPr sz="2400">
                <a:solidFill>
                  <a:schemeClr val="tx1"/>
                </a:solidFill>
                <a:latin typeface="Arial" pitchFamily="34" charset="0"/>
                <a:cs typeface="Arial" pitchFamily="34" charset="0"/>
              </a:defRPr>
            </a:lvl6pPr>
            <a:lvl7pPr eaLnBrk="0" fontAlgn="base" hangingPunct="0">
              <a:spcBef>
                <a:spcPct val="0"/>
              </a:spcBef>
              <a:spcAft>
                <a:spcPct val="0"/>
              </a:spcAft>
              <a:defRPr sz="2400">
                <a:solidFill>
                  <a:schemeClr val="tx1"/>
                </a:solidFill>
                <a:latin typeface="Arial" pitchFamily="34" charset="0"/>
                <a:cs typeface="Arial" pitchFamily="34" charset="0"/>
              </a:defRPr>
            </a:lvl7pPr>
            <a:lvl8pPr eaLnBrk="0" fontAlgn="base" hangingPunct="0">
              <a:spcBef>
                <a:spcPct val="0"/>
              </a:spcBef>
              <a:spcAft>
                <a:spcPct val="0"/>
              </a:spcAft>
              <a:defRPr sz="2400">
                <a:solidFill>
                  <a:schemeClr val="tx1"/>
                </a:solidFill>
                <a:latin typeface="Arial" pitchFamily="34" charset="0"/>
                <a:cs typeface="Arial" pitchFamily="34" charset="0"/>
              </a:defRPr>
            </a:lvl8pPr>
            <a:lvl9pPr eaLnBrk="0" fontAlgn="base" hangingPunct="0">
              <a:spcBef>
                <a:spcPct val="0"/>
              </a:spcBef>
              <a:spcAft>
                <a:spcPct val="0"/>
              </a:spcAft>
              <a:defRPr sz="2400">
                <a:solidFill>
                  <a:schemeClr val="tx1"/>
                </a:solidFill>
                <a:latin typeface="Arial" pitchFamily="34" charset="0"/>
                <a:cs typeface="Arial" pitchFamily="34" charset="0"/>
              </a:defRPr>
            </a:lvl9pPr>
          </a:lstStyle>
          <a:p>
            <a:pPr marL="342900" indent="-342900" eaLnBrk="1" hangingPunct="1">
              <a:buFont typeface="Arial"/>
              <a:buChar char="-"/>
              <a:defRPr/>
            </a:pPr>
            <a:endParaRPr lang="en-ZA" altLang="en-US" sz="800" dirty="0">
              <a:solidFill>
                <a:schemeClr val="dk1"/>
              </a:solidFill>
              <a:latin typeface="Arial Narrow" panose="020B0606020202030204" pitchFamily="34" charset="0"/>
              <a:cs typeface="+mn-cs"/>
            </a:endParaRPr>
          </a:p>
        </p:txBody>
      </p:sp>
      <p:graphicFrame>
        <p:nvGraphicFramePr>
          <p:cNvPr id="2" name="Table 1">
            <a:extLst>
              <a:ext uri="{FF2B5EF4-FFF2-40B4-BE49-F238E27FC236}">
                <a16:creationId xmlns:a16="http://schemas.microsoft.com/office/drawing/2014/main" id="{22D5BC0D-9B1E-6F05-288F-8A5C2ACC89D6}"/>
              </a:ext>
            </a:extLst>
          </p:cNvPr>
          <p:cNvGraphicFramePr>
            <a:graphicFrameLocks noGrp="1"/>
          </p:cNvGraphicFramePr>
          <p:nvPr>
            <p:extLst>
              <p:ext uri="{D42A27DB-BD31-4B8C-83A1-F6EECF244321}">
                <p14:modId xmlns:p14="http://schemas.microsoft.com/office/powerpoint/2010/main" val="428991726"/>
              </p:ext>
            </p:extLst>
          </p:nvPr>
        </p:nvGraphicFramePr>
        <p:xfrm>
          <a:off x="27354" y="16193"/>
          <a:ext cx="12164645" cy="73152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2164645">
                  <a:extLst>
                    <a:ext uri="{9D8B030D-6E8A-4147-A177-3AD203B41FA5}">
                      <a16:colId xmlns:a16="http://schemas.microsoft.com/office/drawing/2014/main" val="3461984419"/>
                    </a:ext>
                  </a:extLst>
                </a:gridCol>
              </a:tblGrid>
              <a:tr h="475933">
                <a:tc>
                  <a:txBody>
                    <a:bodyPr/>
                    <a:lstStyle/>
                    <a:p>
                      <a:r>
                        <a:rPr lang="en-ZA"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8. SERVICE AGREEMENTS</a:t>
                      </a:r>
                    </a:p>
                    <a:p>
                      <a:endParaRPr lang="en-ZA" dirty="0"/>
                    </a:p>
                  </a:txBody>
                  <a:tcPr>
                    <a:solidFill>
                      <a:schemeClr val="tx2">
                        <a:lumMod val="25000"/>
                        <a:lumOff val="75000"/>
                      </a:schemeClr>
                    </a:solidFill>
                  </a:tcPr>
                </a:tc>
                <a:extLst>
                  <a:ext uri="{0D108BD9-81ED-4DB2-BD59-A6C34878D82A}">
                    <a16:rowId xmlns:a16="http://schemas.microsoft.com/office/drawing/2014/main" val="1188715474"/>
                  </a:ext>
                </a:extLst>
              </a:tr>
            </a:tbl>
          </a:graphicData>
        </a:graphic>
      </p:graphicFrame>
      <p:sp>
        <p:nvSpPr>
          <p:cNvPr id="4" name="TextBox 3">
            <a:extLst>
              <a:ext uri="{FF2B5EF4-FFF2-40B4-BE49-F238E27FC236}">
                <a16:creationId xmlns:a16="http://schemas.microsoft.com/office/drawing/2014/main" id="{04C45EEA-F9E6-D817-3A52-31A55E4B7E6F}"/>
              </a:ext>
            </a:extLst>
          </p:cNvPr>
          <p:cNvSpPr txBox="1"/>
          <p:nvPr/>
        </p:nvSpPr>
        <p:spPr>
          <a:xfrm>
            <a:off x="27354" y="779471"/>
            <a:ext cx="9026977" cy="3917932"/>
          </a:xfrm>
          <a:prstGeom prst="rect">
            <a:avLst/>
          </a:prstGeom>
          <a:noFill/>
        </p:spPr>
        <p:txBody>
          <a:bodyPr wrap="square">
            <a:spAutoFit/>
          </a:bodyPr>
          <a:lstStyle/>
          <a:p>
            <a:pPr algn="just"/>
            <a:r>
              <a:rPr lang="en-ZA" dirty="0">
                <a:solidFill>
                  <a:srgbClr val="003366"/>
                </a:solidFill>
                <a:latin typeface="Arial Narrow" panose="020B0606020202030204" pitchFamily="34" charset="0"/>
                <a:ea typeface="Times New Roman" pitchFamily="18" charset="0"/>
                <a:cs typeface="Tahoma" pitchFamily="34" charset="0"/>
              </a:rPr>
              <a:t>Bidders are requested to: </a:t>
            </a:r>
          </a:p>
          <a:p>
            <a:pPr algn="just"/>
            <a:endParaRPr lang="en-ZA"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Comment on the terms and conditions set out in the Services Agreement and where necessary,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make proposals to the terms and conditions;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Each comment and/or amendment must be explained; and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All changes and/or amendments to the Services Agreement must be in an easily identifiable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colour font and tracked for ease of reference.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SARS reserves the right to accept or reject any or all amendments or additions proposed by the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successful bidder if such amendments or additions are unacceptable to SARS or pose a risk to the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organisation. </a:t>
            </a:r>
          </a:p>
        </p:txBody>
      </p:sp>
    </p:spTree>
    <p:extLst>
      <p:ext uri="{BB962C8B-B14F-4D97-AF65-F5344CB8AC3E}">
        <p14:creationId xmlns:p14="http://schemas.microsoft.com/office/powerpoint/2010/main" val="4175580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8788400" y="6564622"/>
            <a:ext cx="862012" cy="184666"/>
          </a:xfrm>
        </p:spPr>
        <p:txBody>
          <a:bodyPr/>
          <a:lstStyle/>
          <a:p>
            <a:pPr algn="ctr">
              <a:defRPr/>
            </a:pPr>
            <a:fld id="{1D46AC71-C261-4AF3-BFB1-CCAEF8821007}" type="slidenum">
              <a:rPr lang="en-ZA" smtClean="0">
                <a:solidFill>
                  <a:schemeClr val="tx1"/>
                </a:solidFill>
              </a:rPr>
              <a:pPr algn="ctr">
                <a:defRPr/>
              </a:pPr>
              <a:t>21</a:t>
            </a:fld>
            <a:endParaRPr lang="en-ZA" dirty="0">
              <a:solidFill>
                <a:schemeClr val="tx1"/>
              </a:solidFill>
            </a:endParaRPr>
          </a:p>
        </p:txBody>
      </p:sp>
      <p:sp>
        <p:nvSpPr>
          <p:cNvPr id="12" name="TextBox 10"/>
          <p:cNvSpPr txBox="1">
            <a:spLocks noChangeArrowheads="1"/>
          </p:cNvSpPr>
          <p:nvPr/>
        </p:nvSpPr>
        <p:spPr bwMode="auto">
          <a:xfrm>
            <a:off x="4224279" y="3776800"/>
            <a:ext cx="2585964" cy="584775"/>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3" name="TextBox 11"/>
          <p:cNvSpPr txBox="1">
            <a:spLocks noChangeArrowheads="1"/>
          </p:cNvSpPr>
          <p:nvPr/>
        </p:nvSpPr>
        <p:spPr bwMode="auto">
          <a:xfrm>
            <a:off x="3101794" y="4223625"/>
            <a:ext cx="5429250" cy="923330"/>
          </a:xfrm>
          <a:prstGeom prst="rect">
            <a:avLst/>
          </a:prstGeom>
          <a:noFill/>
          <a:ln w="9525">
            <a:noFill/>
            <a:miter lim="800000"/>
            <a:headEnd/>
            <a:tailEnd/>
          </a:ln>
        </p:spPr>
        <p:txBody>
          <a:bodyPr>
            <a:spAutoFit/>
          </a:bodyPr>
          <a:lstStyle/>
          <a:p>
            <a:pPr algn="ctr"/>
            <a:r>
              <a:rPr lang="en-ZA" dirty="0">
                <a:solidFill>
                  <a:schemeClr val="tx2"/>
                </a:solidFill>
              </a:rPr>
              <a:t>Tender Office SARS Procurement, </a:t>
            </a:r>
            <a:r>
              <a:rPr lang="en-ZA" dirty="0" err="1">
                <a:solidFill>
                  <a:schemeClr val="tx2"/>
                </a:solidFill>
              </a:rPr>
              <a:t>Lehae</a:t>
            </a:r>
            <a:r>
              <a:rPr lang="en-ZA" dirty="0">
                <a:solidFill>
                  <a:schemeClr val="tx2"/>
                </a:solidFill>
              </a:rPr>
              <a:t> La SARS Head Office,299 Bronkhorst Street </a:t>
            </a:r>
            <a:r>
              <a:rPr lang="en-ZA" dirty="0" err="1">
                <a:solidFill>
                  <a:schemeClr val="tx2"/>
                </a:solidFill>
              </a:rPr>
              <a:t>Niew</a:t>
            </a:r>
            <a:r>
              <a:rPr lang="en-ZA" dirty="0">
                <a:solidFill>
                  <a:schemeClr val="tx2"/>
                </a:solidFill>
              </a:rPr>
              <a:t> </a:t>
            </a:r>
            <a:r>
              <a:rPr lang="en-ZA" dirty="0" err="1">
                <a:solidFill>
                  <a:schemeClr val="tx2"/>
                </a:solidFill>
              </a:rPr>
              <a:t>Mucleneuk</a:t>
            </a:r>
            <a:r>
              <a:rPr lang="en-ZA" dirty="0">
                <a:solidFill>
                  <a:schemeClr val="tx2"/>
                </a:solidFill>
              </a:rPr>
              <a:t>, Pretoria</a:t>
            </a:r>
          </a:p>
        </p:txBody>
      </p:sp>
      <p:sp>
        <p:nvSpPr>
          <p:cNvPr id="14" name="TextBox 12"/>
          <p:cNvSpPr txBox="1">
            <a:spLocks noChangeArrowheads="1"/>
          </p:cNvSpPr>
          <p:nvPr/>
        </p:nvSpPr>
        <p:spPr bwMode="auto">
          <a:xfrm>
            <a:off x="2254147" y="5070881"/>
            <a:ext cx="7431087" cy="646331"/>
          </a:xfrm>
          <a:prstGeom prst="rect">
            <a:avLst/>
          </a:prstGeom>
          <a:noFill/>
          <a:ln w="9525">
            <a:noFill/>
            <a:miter lim="800000"/>
            <a:headEnd/>
            <a:tailEnd/>
          </a:ln>
        </p:spPr>
        <p:txBody>
          <a:bodyPr>
            <a:spAutoFit/>
          </a:bodyPr>
          <a:lstStyle/>
          <a:p>
            <a:pPr indent="84138"/>
            <a:r>
              <a:rPr lang="en-ZA" dirty="0">
                <a:solidFill>
                  <a:schemeClr val="tx2"/>
                </a:solidFill>
              </a:rPr>
              <a:t>Any enquiries must be referred, in writing via email:     </a:t>
            </a:r>
            <a:r>
              <a:rPr lang="en-ZA" dirty="0">
                <a:solidFill>
                  <a:schemeClr val="tx2"/>
                </a:solidFill>
                <a:hlinkClick r:id="rId3"/>
              </a:rPr>
              <a:t>tenderoffice@sars.gov.za</a:t>
            </a:r>
            <a:r>
              <a:rPr lang="en-ZA" dirty="0">
                <a:solidFill>
                  <a:schemeClr val="tx2"/>
                </a:solidFill>
              </a:rPr>
              <a:t>        </a:t>
            </a:r>
          </a:p>
        </p:txBody>
      </p:sp>
      <p:cxnSp>
        <p:nvCxnSpPr>
          <p:cNvPr id="15" name="Straight Connector 14"/>
          <p:cNvCxnSpPr/>
          <p:nvPr/>
        </p:nvCxnSpPr>
        <p:spPr>
          <a:xfrm rot="10800000">
            <a:off x="1961969" y="5962698"/>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763043F0-AAC7-462F-9E3D-E4809DE55843}"/>
              </a:ext>
            </a:extLst>
          </p:cNvPr>
          <p:cNvSpPr txBox="1">
            <a:spLocks/>
          </p:cNvSpPr>
          <p:nvPr/>
        </p:nvSpPr>
        <p:spPr>
          <a:xfrm>
            <a:off x="0" y="-15473"/>
            <a:ext cx="12192000" cy="568601"/>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endParaRPr lang="en-ZA" dirty="0"/>
          </a:p>
        </p:txBody>
      </p:sp>
      <p:sp>
        <p:nvSpPr>
          <p:cNvPr id="24" name="Rectangle 21">
            <a:extLst>
              <a:ext uri="{FF2B5EF4-FFF2-40B4-BE49-F238E27FC236}">
                <a16:creationId xmlns:a16="http://schemas.microsoft.com/office/drawing/2014/main" id="{3C706C4C-E5CD-4B5D-B5D6-DAD3D3F4BFF8}"/>
              </a:ext>
            </a:extLst>
          </p:cNvPr>
          <p:cNvSpPr>
            <a:spLocks noChangeArrowheads="1"/>
          </p:cNvSpPr>
          <p:nvPr/>
        </p:nvSpPr>
        <p:spPr bwMode="auto">
          <a:xfrm>
            <a:off x="87086" y="614737"/>
            <a:ext cx="11843657" cy="830997"/>
          </a:xfrm>
          <a:prstGeom prst="rect">
            <a:avLst/>
          </a:prstGeom>
          <a:noFill/>
          <a:ln w="9525">
            <a:noFill/>
            <a:miter lim="800000"/>
            <a:headEnd/>
            <a:tailEnd/>
          </a:ln>
        </p:spPr>
        <p:txBody>
          <a:bodyPr wrap="square">
            <a:spAutoFit/>
          </a:bodyPr>
          <a:lstStyle/>
          <a:p>
            <a:r>
              <a:rPr lang="en-ZA" sz="1600" b="1" dirty="0">
                <a:solidFill>
                  <a:schemeClr val="tx2"/>
                </a:solidFill>
                <a:latin typeface="Calibri" panose="020F0502020204030204" pitchFamily="34" charset="0"/>
                <a:ea typeface="Calibri" panose="020F0502020204030204" pitchFamily="34" charset="0"/>
                <a:cs typeface="Calibri" panose="020F0502020204030204" pitchFamily="34" charset="0"/>
              </a:rPr>
              <a:t>Bidders must submit copies of each file (Original and Duplicate) and a USB with content of each file by 05 September 2024</a:t>
            </a:r>
          </a:p>
          <a:p>
            <a:endParaRPr lang="en-ZA" sz="16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ZA" sz="1600" b="1" dirty="0">
                <a:solidFill>
                  <a:schemeClr val="tx2"/>
                </a:solidFill>
                <a:latin typeface="Calibri" panose="020F0502020204030204" pitchFamily="34" charset="0"/>
                <a:ea typeface="Calibri" panose="020F0502020204030204" pitchFamily="34" charset="0"/>
                <a:cs typeface="Calibri" panose="020F0502020204030204" pitchFamily="34" charset="0"/>
              </a:rPr>
              <a:t>Bid documents will only be considered if received by SARS before the Closing Date and time</a:t>
            </a:r>
            <a:r>
              <a:rPr lang="en-ZA" sz="1200" dirty="0">
                <a:solidFill>
                  <a:schemeClr val="tx2"/>
                </a:solidFill>
              </a:rPr>
              <a:t>.</a:t>
            </a:r>
          </a:p>
        </p:txBody>
      </p:sp>
      <p:graphicFrame>
        <p:nvGraphicFramePr>
          <p:cNvPr id="4" name="Table 3">
            <a:extLst>
              <a:ext uri="{FF2B5EF4-FFF2-40B4-BE49-F238E27FC236}">
                <a16:creationId xmlns:a16="http://schemas.microsoft.com/office/drawing/2014/main" id="{1FE3BD2A-A43F-6B9B-A7CF-76846B34D89A}"/>
              </a:ext>
            </a:extLst>
          </p:cNvPr>
          <p:cNvGraphicFramePr>
            <a:graphicFrameLocks noGrp="1"/>
          </p:cNvGraphicFramePr>
          <p:nvPr>
            <p:extLst>
              <p:ext uri="{D42A27DB-BD31-4B8C-83A1-F6EECF244321}">
                <p14:modId xmlns:p14="http://schemas.microsoft.com/office/powerpoint/2010/main" val="1051815639"/>
              </p:ext>
            </p:extLst>
          </p:nvPr>
        </p:nvGraphicFramePr>
        <p:xfrm>
          <a:off x="-1" y="-1"/>
          <a:ext cx="12191999" cy="408795"/>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956535557"/>
                    </a:ext>
                  </a:extLst>
                </a:gridCol>
              </a:tblGrid>
              <a:tr h="408795">
                <a:tc>
                  <a:txBody>
                    <a:bodyPr/>
                    <a:lstStyle/>
                    <a:p>
                      <a:r>
                        <a:rPr lang="en-US" dirty="0"/>
                        <a:t>9. BID SUBMISSION AND CONTACT DETAILS</a:t>
                      </a:r>
                      <a:endParaRPr lang="en-ZA" dirty="0"/>
                    </a:p>
                  </a:txBody>
                  <a:tcPr/>
                </a:tc>
                <a:extLst>
                  <a:ext uri="{0D108BD9-81ED-4DB2-BD59-A6C34878D82A}">
                    <a16:rowId xmlns:a16="http://schemas.microsoft.com/office/drawing/2014/main" val="2430406133"/>
                  </a:ext>
                </a:extLst>
              </a:tr>
            </a:tbl>
          </a:graphicData>
        </a:graphic>
      </p:graphicFrame>
      <p:graphicFrame>
        <p:nvGraphicFramePr>
          <p:cNvPr id="5" name="Table 4">
            <a:extLst>
              <a:ext uri="{FF2B5EF4-FFF2-40B4-BE49-F238E27FC236}">
                <a16:creationId xmlns:a16="http://schemas.microsoft.com/office/drawing/2014/main" id="{D0810F0F-DEF3-B4AB-A864-CD620B9DED04}"/>
              </a:ext>
            </a:extLst>
          </p:cNvPr>
          <p:cNvGraphicFramePr>
            <a:graphicFrameLocks noGrp="1"/>
          </p:cNvGraphicFramePr>
          <p:nvPr>
            <p:extLst>
              <p:ext uri="{D42A27DB-BD31-4B8C-83A1-F6EECF244321}">
                <p14:modId xmlns:p14="http://schemas.microsoft.com/office/powerpoint/2010/main" val="3075134738"/>
              </p:ext>
            </p:extLst>
          </p:nvPr>
        </p:nvGraphicFramePr>
        <p:xfrm>
          <a:off x="1660524" y="1853491"/>
          <a:ext cx="6870519" cy="1991092"/>
        </p:xfrm>
        <a:graphic>
          <a:graphicData uri="http://schemas.openxmlformats.org/drawingml/2006/table">
            <a:tbl>
              <a:tblPr firstRow="1" firstCol="1" bandRow="1"/>
              <a:tblGrid>
                <a:gridCol w="1646556">
                  <a:extLst>
                    <a:ext uri="{9D8B030D-6E8A-4147-A177-3AD203B41FA5}">
                      <a16:colId xmlns:a16="http://schemas.microsoft.com/office/drawing/2014/main" val="2089006337"/>
                    </a:ext>
                  </a:extLst>
                </a:gridCol>
                <a:gridCol w="5223963">
                  <a:extLst>
                    <a:ext uri="{9D8B030D-6E8A-4147-A177-3AD203B41FA5}">
                      <a16:colId xmlns:a16="http://schemas.microsoft.com/office/drawing/2014/main" val="405789934"/>
                    </a:ext>
                  </a:extLst>
                </a:gridCol>
              </a:tblGrid>
              <a:tr h="594663">
                <a:tc>
                  <a:txBody>
                    <a:bodyPr/>
                    <a:lstStyle/>
                    <a:p>
                      <a:pPr marL="629920" indent="-449580" algn="just">
                        <a:lnSpc>
                          <a:spcPct val="115000"/>
                        </a:lnSpc>
                        <a:spcBef>
                          <a:spcPts val="1200"/>
                        </a:spcBef>
                        <a:tabLst>
                          <a:tab pos="629920" algn="l"/>
                          <a:tab pos="457200" algn="l"/>
                        </a:tabLst>
                      </a:pPr>
                      <a:r>
                        <a:rPr lang="en-ZA" sz="1200" b="1" dirty="0">
                          <a:solidFill>
                            <a:srgbClr val="000000"/>
                          </a:solidFill>
                          <a:effectLst/>
                          <a:highlight>
                            <a:srgbClr val="DBE5F1"/>
                          </a:highlight>
                          <a:latin typeface="Arial" panose="020B0604020202020204" pitchFamily="34" charset="0"/>
                          <a:ea typeface="Times New Roman" panose="02020603050405020304" pitchFamily="18" charset="0"/>
                          <a:cs typeface="Times New Roman" panose="02020603050405020304" pitchFamily="18" charset="0"/>
                        </a:rPr>
                        <a:t>1 x Hardcopy submission</a:t>
                      </a:r>
                      <a:endParaRPr lang="en-ZA" sz="1200" dirty="0">
                        <a:effectLst/>
                        <a:highlight>
                          <a:srgbClr val="DBE5F1"/>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629920" indent="-449580" algn="just">
                        <a:lnSpc>
                          <a:spcPct val="115000"/>
                        </a:lnSpc>
                        <a:spcBef>
                          <a:spcPts val="1200"/>
                        </a:spcBef>
                        <a:tabLst>
                          <a:tab pos="629920" algn="l"/>
                          <a:tab pos="457200" algn="l"/>
                        </a:tabLs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One (1) hardcopy submission clearly marked. </a:t>
                      </a:r>
                    </a:p>
                    <a:p>
                      <a:pPr marL="629920" indent="-449580" algn="just">
                        <a:lnSpc>
                          <a:spcPct val="115000"/>
                        </a:lnSpc>
                        <a:spcBef>
                          <a:spcPts val="1200"/>
                        </a:spcBef>
                        <a:tabLst>
                          <a:tab pos="629920" algn="l"/>
                          <a:tab pos="457200" algn="l"/>
                        </a:tabLs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 “hardcopy submission” means an A4 ring bound lever arch file.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971153"/>
                  </a:ext>
                </a:extLst>
              </a:tr>
              <a:tr h="976076">
                <a:tc>
                  <a:txBody>
                    <a:bodyPr/>
                    <a:lstStyle/>
                    <a:p>
                      <a:pPr marL="629920" indent="-449580" algn="just">
                        <a:lnSpc>
                          <a:spcPct val="115000"/>
                        </a:lnSpc>
                        <a:spcBef>
                          <a:spcPts val="1200"/>
                        </a:spcBef>
                        <a:tabLst>
                          <a:tab pos="629920" algn="l"/>
                          <a:tab pos="457200" algn="l"/>
                        </a:tabLst>
                      </a:pPr>
                      <a:r>
                        <a:rPr lang="en-ZA" sz="1200" b="1" dirty="0">
                          <a:solidFill>
                            <a:srgbClr val="000000"/>
                          </a:solidFill>
                          <a:effectLst/>
                          <a:highlight>
                            <a:srgbClr val="DBE5F1"/>
                          </a:highlight>
                          <a:latin typeface="Arial" panose="020B0604020202020204" pitchFamily="34" charset="0"/>
                          <a:ea typeface="Times New Roman" panose="02020603050405020304" pitchFamily="18" charset="0"/>
                          <a:cs typeface="Times New Roman" panose="02020603050405020304" pitchFamily="18" charset="0"/>
                        </a:rPr>
                        <a:t>1 x Electronic submission</a:t>
                      </a:r>
                      <a:endParaRPr lang="en-ZA" sz="1200" dirty="0">
                        <a:effectLst/>
                        <a:highlight>
                          <a:srgbClr val="DBE5F1"/>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629920" indent="-449580" algn="just">
                        <a:lnSpc>
                          <a:spcPct val="115000"/>
                        </a:lnSpc>
                        <a:spcBef>
                          <a:spcPts val="1200"/>
                        </a:spcBef>
                        <a:tabLst>
                          <a:tab pos="629920" algn="l"/>
                          <a:tab pos="457200" algn="l"/>
                        </a:tabLs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One (1) electronic submission of a complete copy of the hardcopy submission.</a:t>
                      </a:r>
                    </a:p>
                    <a:p>
                      <a:pPr marL="629920" indent="-449580" algn="just">
                        <a:lnSpc>
                          <a:spcPct val="115000"/>
                        </a:lnSpc>
                        <a:spcBef>
                          <a:spcPts val="1200"/>
                        </a:spcBef>
                        <a:tabLst>
                          <a:tab pos="629920" algn="l"/>
                          <a:tab pos="457200" algn="l"/>
                        </a:tabLs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An “electronic submission” means a memory stick (USB stick) containing a complete copy of the hardcopy submission. The onus is on the bidder to ensure that the electronic submission submitted is a complete copy of the hardcopy submission.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606596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8788400" y="6564622"/>
            <a:ext cx="862012" cy="184666"/>
          </a:xfrm>
        </p:spPr>
        <p:txBody>
          <a:bodyPr/>
          <a:lstStyle/>
          <a:p>
            <a:pPr algn="ctr">
              <a:defRPr/>
            </a:pPr>
            <a:fld id="{1D46AC71-C261-4AF3-BFB1-CCAEF8821007}" type="slidenum">
              <a:rPr lang="en-ZA" smtClean="0">
                <a:solidFill>
                  <a:schemeClr val="tx1"/>
                </a:solidFill>
              </a:rPr>
              <a:pPr algn="ctr">
                <a:defRPr/>
              </a:pPr>
              <a:t>22</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638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endParaRPr lang="en-ZA" dirty="0"/>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2011938" y="2690493"/>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8700764" y="2409793"/>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solidFill>
                <a:srgbClr val="FFFFFF"/>
              </a:solidFill>
              <a:effectLst>
                <a:outerShdw blurRad="38100" dist="38100" dir="2700000" algn="tl">
                  <a:srgbClr val="000000">
                    <a:alpha val="43137"/>
                  </a:srgbClr>
                </a:outerShdw>
              </a:effectLst>
              <a:latin typeface="Calibri"/>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8890584" y="2517683"/>
            <a:ext cx="395061" cy="345620"/>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dirty="0">
              <a:solidFill>
                <a:srgbClr val="000000"/>
              </a:solidFill>
            </a:endParaRPr>
          </a:p>
        </p:txBody>
      </p:sp>
      <p:graphicFrame>
        <p:nvGraphicFramePr>
          <p:cNvPr id="2" name="Table 1">
            <a:extLst>
              <a:ext uri="{FF2B5EF4-FFF2-40B4-BE49-F238E27FC236}">
                <a16:creationId xmlns:a16="http://schemas.microsoft.com/office/drawing/2014/main" id="{6456D000-BBA5-B67A-B138-DAF2145BAE16}"/>
              </a:ext>
            </a:extLst>
          </p:cNvPr>
          <p:cNvGraphicFramePr>
            <a:graphicFrameLocks noGrp="1"/>
          </p:cNvGraphicFramePr>
          <p:nvPr>
            <p:extLst>
              <p:ext uri="{D42A27DB-BD31-4B8C-83A1-F6EECF244321}">
                <p14:modId xmlns:p14="http://schemas.microsoft.com/office/powerpoint/2010/main" val="3500164535"/>
              </p:ext>
            </p:extLst>
          </p:nvPr>
        </p:nvGraphicFramePr>
        <p:xfrm>
          <a:off x="0" y="-25413"/>
          <a:ext cx="12192000" cy="53260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888185179"/>
                    </a:ext>
                  </a:extLst>
                </a:gridCol>
              </a:tblGrid>
              <a:tr h="532606">
                <a:tc>
                  <a:txBody>
                    <a:bodyPr/>
                    <a:lstStyle/>
                    <a:p>
                      <a:r>
                        <a:rPr lang="en-US" dirty="0"/>
                        <a:t>FILE 1: ORIGINAL/DUPLICATE</a:t>
                      </a:r>
                      <a:endParaRPr lang="en-ZA" dirty="0"/>
                    </a:p>
                  </a:txBody>
                  <a:tcPr/>
                </a:tc>
                <a:extLst>
                  <a:ext uri="{0D108BD9-81ED-4DB2-BD59-A6C34878D82A}">
                    <a16:rowId xmlns:a16="http://schemas.microsoft.com/office/drawing/2014/main" val="3440972865"/>
                  </a:ext>
                </a:extLst>
              </a:tr>
            </a:tbl>
          </a:graphicData>
        </a:graphic>
      </p:graphicFrame>
      <p:sp>
        <p:nvSpPr>
          <p:cNvPr id="3" name="44 CuadroTexto">
            <a:extLst>
              <a:ext uri="{FF2B5EF4-FFF2-40B4-BE49-F238E27FC236}">
                <a16:creationId xmlns:a16="http://schemas.microsoft.com/office/drawing/2014/main" id="{C4070F77-B3BA-2B60-EC9F-16CC2F805546}"/>
              </a:ext>
            </a:extLst>
          </p:cNvPr>
          <p:cNvSpPr txBox="1"/>
          <p:nvPr/>
        </p:nvSpPr>
        <p:spPr>
          <a:xfrm>
            <a:off x="3340359" y="1377414"/>
            <a:ext cx="4949238" cy="4192172"/>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sz="1200" b="1" i="0" u="sng" strike="noStrike" kern="0" cap="none" spc="0" normalizeH="0" baseline="0" noProof="0" dirty="0">
                <a:ln>
                  <a:noFill/>
                </a:ln>
                <a:solidFill>
                  <a:srgbClr val="44546A"/>
                </a:solidFill>
                <a:effectLst/>
                <a:uLnTx/>
                <a:uFillTx/>
                <a:latin typeface="Arial" panose="020B0604020202020204"/>
              </a:rPr>
              <a:t>Pre-qualification documents </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fr-FR" sz="1200" b="1"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Section 1</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fr-FR" sz="1200" b="0"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Pre-qualification documents (SBD documents)</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fr-FR" sz="1200" b="0"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endParaRP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GB" sz="1200" b="1"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Section 2</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GB" sz="1200" b="0"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 Technical Responses</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GB" sz="1200" b="0"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 Supporting documents for technical responses</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GB" sz="1200" b="0"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 References/testimonials/CVs</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GB" sz="1200" b="0"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 3 years audited /reviewed Financial statements</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en-GB" sz="1200" b="0"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endParaRP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GB" sz="1200" b="1"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Section 3</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GB" sz="1200" b="0"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 Company profile</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GB" sz="1200" b="0"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 Supplementary information</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GB" sz="1200" b="0"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Section 4</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GB" sz="1200" b="0"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 Signed Agreement</a:t>
            </a:r>
            <a:endParaRPr kumimoji="0" lang="en-ZA" sz="1200" b="0" i="0" u="none" strike="noStrike" kern="0" cap="none" spc="0" normalizeH="0" baseline="0" noProof="0" dirty="0">
              <a:ln>
                <a:noFill/>
              </a:ln>
              <a:solidFill>
                <a:srgbClr val="44546A"/>
              </a:solidFill>
              <a:effectLst/>
              <a:uLnTx/>
              <a:uFillTx/>
              <a:latin typeface="Arial" panose="020B0604020202020204"/>
              <a:cs typeface="Arial" panose="020B0604020202020204" pitchFamily="34" charset="0"/>
            </a:endParaRP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endParaRPr kumimoji="0" lang="en-US" sz="1050" b="0"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643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8788400" y="6564622"/>
            <a:ext cx="862012" cy="184666"/>
          </a:xfrm>
        </p:spPr>
        <p:txBody>
          <a:bodyPr/>
          <a:lstStyle/>
          <a:p>
            <a:pPr algn="ctr">
              <a:defRPr/>
            </a:pPr>
            <a:fld id="{1D46AC71-C261-4AF3-BFB1-CCAEF8821007}" type="slidenum">
              <a:rPr lang="en-ZA" smtClean="0">
                <a:solidFill>
                  <a:schemeClr val="tx1"/>
                </a:solidFill>
              </a:rPr>
              <a:pPr algn="ctr">
                <a:defRPr/>
              </a:pPr>
              <a:t>23</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638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endParaRPr lang="en-ZA" dirty="0"/>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2011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1939834" y="270715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3510361" y="1226078"/>
            <a:ext cx="4850537" cy="74339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tabLst>
                <a:tab pos="273050" algn="l"/>
              </a:tabLst>
              <a:defRPr/>
            </a:pPr>
            <a:r>
              <a:rPr lang="en-US" sz="1200" dirty="0">
                <a:solidFill>
                  <a:schemeClr val="tx2"/>
                </a:solidFill>
                <a:latin typeface="Arial" panose="020B0604020202020204" pitchFamily="34" charset="0"/>
                <a:cs typeface="Arial" panose="020B0604020202020204" pitchFamily="34" charset="0"/>
              </a:rPr>
              <a:t>Pricing Schedule</a:t>
            </a:r>
          </a:p>
          <a:p>
            <a:pPr marL="95250">
              <a:lnSpc>
                <a:spcPct val="150000"/>
              </a:lnSpc>
              <a:tabLst>
                <a:tab pos="273050" algn="l"/>
              </a:tabLst>
              <a:defRPr/>
            </a:pPr>
            <a:endParaRPr lang="en-US" sz="1200" dirty="0">
              <a:solidFill>
                <a:schemeClr val="tx2"/>
              </a:solidFill>
              <a:latin typeface="Arial Narrow" panose="020B0606020202030204" pitchFamily="34" charset="0"/>
            </a:endParaRPr>
          </a:p>
        </p:txBody>
      </p:sp>
      <p:sp>
        <p:nvSpPr>
          <p:cNvPr id="34" name="44 CuadroTexto">
            <a:extLst>
              <a:ext uri="{FF2B5EF4-FFF2-40B4-BE49-F238E27FC236}">
                <a16:creationId xmlns:a16="http://schemas.microsoft.com/office/drawing/2014/main" id="{FF51C635-8628-47A9-BA7B-273E0B0D34C3}"/>
              </a:ext>
            </a:extLst>
          </p:cNvPr>
          <p:cNvSpPr txBox="1"/>
          <p:nvPr/>
        </p:nvSpPr>
        <p:spPr>
          <a:xfrm>
            <a:off x="3508372" y="2746484"/>
            <a:ext cx="4850537" cy="647348"/>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nSpc>
                <a:spcPct val="150000"/>
              </a:lnSpc>
              <a:defRPr/>
            </a:pPr>
            <a:endParaRPr lang="en-US" sz="1200" dirty="0">
              <a:solidFill>
                <a:schemeClr val="tx2"/>
              </a:solidFill>
            </a:endParaRPr>
          </a:p>
          <a:p>
            <a:pPr marL="266700" indent="-171450">
              <a:lnSpc>
                <a:spcPct val="150000"/>
              </a:lnSpc>
              <a:buFont typeface="Arial" panose="020B0604020202020204" pitchFamily="34" charset="0"/>
              <a:buChar char="•"/>
              <a:defRPr/>
            </a:pPr>
            <a:r>
              <a:rPr lang="en-US" sz="1200" dirty="0">
                <a:solidFill>
                  <a:schemeClr val="tx2"/>
                </a:solidFill>
              </a:rPr>
              <a:t>B-BBEE Certificate/ Sworn Affidavit</a:t>
            </a:r>
          </a:p>
          <a:p>
            <a:pPr marL="266700" indent="-171450">
              <a:lnSpc>
                <a:spcPct val="150000"/>
              </a:lnSpc>
              <a:buFont typeface="Arial" panose="020B0604020202020204" pitchFamily="34" charset="0"/>
              <a:buChar char="•"/>
              <a:defRPr/>
            </a:pPr>
            <a:r>
              <a:rPr lang="en-US" sz="1200" dirty="0">
                <a:solidFill>
                  <a:schemeClr val="tx2"/>
                </a:solidFill>
              </a:rPr>
              <a:t>SBD 6.1 </a:t>
            </a:r>
          </a:p>
          <a:p>
            <a:pPr>
              <a:lnSpc>
                <a:spcPct val="150000"/>
              </a:lnSpc>
              <a:defRPr/>
            </a:pPr>
            <a:endParaRPr lang="en-US" sz="1200" kern="0" dirty="0">
              <a:solidFill>
                <a:schemeClr val="tx2"/>
              </a:solidFill>
            </a:endParaRP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8897725" y="1205851"/>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solidFill>
                <a:srgbClr val="FFFFFF"/>
              </a:solidFill>
              <a:effectLst>
                <a:outerShdw blurRad="38100" dist="38100" dir="2700000" algn="tl">
                  <a:srgbClr val="000000">
                    <a:alpha val="43137"/>
                  </a:srgbClr>
                </a:outerShdw>
              </a:effectLst>
              <a:latin typeface="Calibri"/>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8912171" y="2707155"/>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solidFill>
                <a:srgbClr val="FFFFFF"/>
              </a:solidFill>
              <a:effectLst>
                <a:outerShdw blurRad="38100" dist="38100" dir="2700000" algn="tl">
                  <a:srgbClr val="000000">
                    <a:alpha val="43137"/>
                  </a:srgbClr>
                </a:outerShdw>
              </a:effectLst>
              <a:latin typeface="Calibri"/>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9074815" y="1211046"/>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dirty="0">
              <a:solidFill>
                <a:srgbClr val="000000"/>
              </a:solidFill>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9101991" y="274648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dirty="0">
              <a:solidFill>
                <a:srgbClr val="000000"/>
              </a:solidFill>
            </a:endParaRPr>
          </a:p>
        </p:txBody>
      </p:sp>
      <p:sp>
        <p:nvSpPr>
          <p:cNvPr id="2" name="Rectangle 1"/>
          <p:cNvSpPr/>
          <p:nvPr/>
        </p:nvSpPr>
        <p:spPr>
          <a:xfrm rot="10800000" flipV="1">
            <a:off x="1840523" y="4000319"/>
            <a:ext cx="8537330" cy="883383"/>
          </a:xfrm>
          <a:prstGeom prst="rect">
            <a:avLst/>
          </a:prstGeom>
        </p:spPr>
        <p:txBody>
          <a:bodyPr wrap="square">
            <a:spAutoFit/>
          </a:bodyPr>
          <a:lstStyle/>
          <a:p>
            <a:pPr marL="95250">
              <a:lnSpc>
                <a:spcPct val="150000"/>
              </a:lnSpc>
              <a:defRPr/>
            </a:pPr>
            <a:r>
              <a:rPr lang="en-US" dirty="0">
                <a:solidFill>
                  <a:srgbClr val="FF0000"/>
                </a:solidFill>
              </a:rPr>
              <a:t>NB ! Each file must be marked correctly and sealed separately for easy reference during the evaluation process. USB must be marked with Bidder Name  </a:t>
            </a:r>
          </a:p>
        </p:txBody>
      </p:sp>
      <p:graphicFrame>
        <p:nvGraphicFramePr>
          <p:cNvPr id="3" name="Table 2">
            <a:extLst>
              <a:ext uri="{FF2B5EF4-FFF2-40B4-BE49-F238E27FC236}">
                <a16:creationId xmlns:a16="http://schemas.microsoft.com/office/drawing/2014/main" id="{5E01C144-B912-5FC0-BDCF-E2B49E7C9571}"/>
              </a:ext>
            </a:extLst>
          </p:cNvPr>
          <p:cNvGraphicFramePr>
            <a:graphicFrameLocks noGrp="1"/>
          </p:cNvGraphicFramePr>
          <p:nvPr>
            <p:extLst>
              <p:ext uri="{D42A27DB-BD31-4B8C-83A1-F6EECF244321}">
                <p14:modId xmlns:p14="http://schemas.microsoft.com/office/powerpoint/2010/main" val="3875224929"/>
              </p:ext>
            </p:extLst>
          </p:nvPr>
        </p:nvGraphicFramePr>
        <p:xfrm>
          <a:off x="0" y="-1"/>
          <a:ext cx="12192000" cy="6400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4051359748"/>
                    </a:ext>
                  </a:extLst>
                </a:gridCol>
              </a:tblGrid>
              <a:tr h="532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FILE 2: ORIGINAL / DUPLICATE </a:t>
                      </a:r>
                    </a:p>
                    <a:p>
                      <a:endParaRPr lang="en-ZA" dirty="0"/>
                    </a:p>
                  </a:txBody>
                  <a:tcPr/>
                </a:tc>
                <a:extLst>
                  <a:ext uri="{0D108BD9-81ED-4DB2-BD59-A6C34878D82A}">
                    <a16:rowId xmlns:a16="http://schemas.microsoft.com/office/drawing/2014/main" val="3642258719"/>
                  </a:ext>
                </a:extLst>
              </a:tr>
            </a:tbl>
          </a:graphicData>
        </a:graphic>
      </p:graphicFrame>
    </p:spTree>
    <p:extLst>
      <p:ext uri="{BB962C8B-B14F-4D97-AF65-F5344CB8AC3E}">
        <p14:creationId xmlns:p14="http://schemas.microsoft.com/office/powerpoint/2010/main" val="2869330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81C5AA9-0EBF-12ED-15C8-73DA5384B4F1}"/>
              </a:ext>
            </a:extLst>
          </p:cNvPr>
          <p:cNvGraphicFramePr>
            <a:graphicFrameLocks noGrp="1"/>
          </p:cNvGraphicFramePr>
          <p:nvPr>
            <p:extLst>
              <p:ext uri="{D42A27DB-BD31-4B8C-83A1-F6EECF244321}">
                <p14:modId xmlns:p14="http://schemas.microsoft.com/office/powerpoint/2010/main" val="1217319450"/>
              </p:ext>
            </p:extLst>
          </p:nvPr>
        </p:nvGraphicFramePr>
        <p:xfrm>
          <a:off x="0" y="-1"/>
          <a:ext cx="12192000" cy="73152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284238702"/>
                    </a:ext>
                  </a:extLst>
                </a:gridCol>
              </a:tblGrid>
              <a:tr h="478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Calibri" panose="020F0502020204030204" pitchFamily="34" charset="0"/>
                          <a:cs typeface="Calibri" panose="020F0502020204030204" pitchFamily="34" charset="0"/>
                        </a:rPr>
                        <a:t>10. </a:t>
                      </a:r>
                      <a:r>
                        <a:rPr lang="en-ZA" sz="2400" dirty="0">
                          <a:latin typeface="Calibri" panose="020F0502020204030204" pitchFamily="34" charset="0"/>
                          <a:ea typeface="Calibri" panose="020F0502020204030204" pitchFamily="34" charset="0"/>
                          <a:cs typeface="Calibri" panose="020F0502020204030204" pitchFamily="34" charset="0"/>
                        </a:rPr>
                        <a:t>QUESTION AND ANSWERS</a:t>
                      </a:r>
                    </a:p>
                    <a:p>
                      <a:endParaRPr lang="en-ZA" dirty="0"/>
                    </a:p>
                  </a:txBody>
                  <a:tcPr/>
                </a:tc>
                <a:extLst>
                  <a:ext uri="{0D108BD9-81ED-4DB2-BD59-A6C34878D82A}">
                    <a16:rowId xmlns:a16="http://schemas.microsoft.com/office/drawing/2014/main" val="2934677357"/>
                  </a:ext>
                </a:extLst>
              </a:tr>
            </a:tbl>
          </a:graphicData>
        </a:graphic>
      </p:graphicFrame>
      <p:pic>
        <p:nvPicPr>
          <p:cNvPr id="5" name="Picture 7" descr="Questions">
            <a:extLst>
              <a:ext uri="{FF2B5EF4-FFF2-40B4-BE49-F238E27FC236}">
                <a16:creationId xmlns:a16="http://schemas.microsoft.com/office/drawing/2014/main" id="{64729D5C-4F47-90B4-2E19-C0B82F9E5A82}"/>
              </a:ext>
            </a:extLst>
          </p:cNvPr>
          <p:cNvPicPr>
            <a:picLocks noChangeAspect="1" noChangeArrowheads="1"/>
          </p:cNvPicPr>
          <p:nvPr/>
        </p:nvPicPr>
        <p:blipFill>
          <a:blip r:embed="rId2"/>
          <a:srcRect/>
          <a:stretch>
            <a:fillRect/>
          </a:stretch>
        </p:blipFill>
        <p:spPr bwMode="auto">
          <a:xfrm>
            <a:off x="4032023" y="1111842"/>
            <a:ext cx="3921805" cy="5176471"/>
          </a:xfrm>
          <a:prstGeom prst="rect">
            <a:avLst/>
          </a:prstGeom>
          <a:noFill/>
          <a:ln w="9525">
            <a:noFill/>
            <a:miter lim="800000"/>
            <a:headEnd/>
            <a:tailEnd/>
          </a:ln>
        </p:spPr>
      </p:pic>
    </p:spTree>
    <p:extLst>
      <p:ext uri="{BB962C8B-B14F-4D97-AF65-F5344CB8AC3E}">
        <p14:creationId xmlns:p14="http://schemas.microsoft.com/office/powerpoint/2010/main" val="2221942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01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04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FDD6A5-E7CB-4380-240B-4EF331B5BF2F}"/>
              </a:ext>
            </a:extLst>
          </p:cNvPr>
          <p:cNvSpPr txBox="1"/>
          <p:nvPr/>
        </p:nvSpPr>
        <p:spPr>
          <a:xfrm>
            <a:off x="57509" y="319212"/>
            <a:ext cx="12076981" cy="5647252"/>
          </a:xfrm>
          <a:prstGeom prst="rect">
            <a:avLst/>
          </a:prstGeom>
          <a:noFill/>
        </p:spPr>
        <p:txBody>
          <a:bodyPr wrap="square">
            <a:spAutoFit/>
          </a:bodyPr>
          <a:lstStyle/>
          <a:p>
            <a:pPr marL="0" indent="0" defTabSz="914400" eaLnBrk="1" hangingPunct="1">
              <a:buSzTx/>
              <a:buFontTx/>
              <a:buNone/>
              <a:defRPr/>
            </a:pPr>
            <a:r>
              <a:rPr lang="en-ZA" sz="1600" b="1" kern="1200" dirty="0">
                <a:solidFill>
                  <a:srgbClr val="002060"/>
                </a:solidFill>
                <a:latin typeface="Arial Narrow" panose="020B0606020202030204" pitchFamily="34" charset="0"/>
              </a:rPr>
              <a:t> </a:t>
            </a:r>
          </a:p>
          <a:p>
            <a:pPr marL="0" indent="0" defTabSz="914400" eaLnBrk="1" hangingPunct="1">
              <a:buSzTx/>
              <a:buFontTx/>
              <a:buNone/>
              <a:defRPr/>
            </a:pPr>
            <a:r>
              <a:rPr lang="en-ZA" sz="2000" b="1" dirty="0">
                <a:solidFill>
                  <a:srgbClr val="002060"/>
                </a:solidFill>
                <a:latin typeface="Arial Narrow" panose="020B0606020202030204" pitchFamily="34" charset="0"/>
              </a:rPr>
              <a:t>Procedures during Briefing Session</a:t>
            </a:r>
          </a:p>
          <a:p>
            <a:pPr marL="0" indent="0" defTabSz="914400" eaLnBrk="1" hangingPunct="1">
              <a:buSzTx/>
              <a:buFontTx/>
              <a:buNone/>
              <a:defRPr/>
            </a:pPr>
            <a:endParaRPr lang="en-ZA" sz="1600" b="1" kern="1200" dirty="0">
              <a:solidFill>
                <a:srgbClr val="002060"/>
              </a:solidFill>
              <a:latin typeface="Arial Narrow" panose="020B0606020202030204" pitchFamily="34" charset="0"/>
            </a:endParaRPr>
          </a:p>
          <a:p>
            <a:pPr marL="266700" lvl="1" indent="0" defTabSz="914400" eaLnBrk="1" hangingPunct="1">
              <a:lnSpc>
                <a:spcPct val="150000"/>
              </a:lnSpc>
              <a:buClrTx/>
              <a:buSzTx/>
              <a:buFontTx/>
              <a:buNone/>
              <a:defRPr/>
            </a:pPr>
            <a:r>
              <a:rPr lang="en-US" sz="1600" b="1" kern="1200" dirty="0">
                <a:solidFill>
                  <a:srgbClr val="002060"/>
                </a:solidFill>
                <a:latin typeface="Arial Narrow" panose="020B0606020202030204" pitchFamily="34" charset="0"/>
              </a:rPr>
              <a:t>Questions during the session</a:t>
            </a:r>
          </a:p>
          <a:p>
            <a:pPr marL="552450" lvl="1" indent="-285750" defTabSz="914400" eaLnBrk="1" hangingPunct="1">
              <a:lnSpc>
                <a:spcPct val="150000"/>
              </a:lnSpc>
              <a:buClrTx/>
              <a:buSzTx/>
              <a:buFont typeface="Wingdings" panose="05000000000000000000" pitchFamily="2" charset="2"/>
              <a:buChar char="q"/>
              <a:defRPr/>
            </a:pPr>
            <a:r>
              <a:rPr lang="en-US" sz="1600" kern="1200" dirty="0">
                <a:solidFill>
                  <a:srgbClr val="002060"/>
                </a:solidFill>
                <a:latin typeface="Arial Narrow" panose="020B0606020202030204" pitchFamily="34" charset="0"/>
              </a:rPr>
              <a:t>SARS will take written questions submitted during the session</a:t>
            </a:r>
          </a:p>
          <a:p>
            <a:pPr marL="552450" lvl="1" indent="-285750" defTabSz="914400" eaLnBrk="1" hangingPunct="1">
              <a:lnSpc>
                <a:spcPct val="150000"/>
              </a:lnSpc>
              <a:buClrTx/>
              <a:buSzTx/>
              <a:buFont typeface="Wingdings" panose="05000000000000000000" pitchFamily="2" charset="2"/>
              <a:buChar char="q"/>
              <a:defRPr/>
            </a:pPr>
            <a:r>
              <a:rPr lang="en-US" sz="1600" kern="1200" dirty="0">
                <a:solidFill>
                  <a:srgbClr val="002060"/>
                </a:solidFill>
                <a:latin typeface="Arial Narrow" panose="020B0606020202030204" pitchFamily="34" charset="0"/>
              </a:rPr>
              <a:t>SARS will review and focus on most pertinent themes arising from the questions and provide answers where possible</a:t>
            </a:r>
          </a:p>
          <a:p>
            <a:pPr marL="552450" lvl="1" indent="-285750" defTabSz="914400" eaLnBrk="1" hangingPunct="1">
              <a:lnSpc>
                <a:spcPct val="150000"/>
              </a:lnSpc>
              <a:buClrTx/>
              <a:buSzTx/>
              <a:buFont typeface="Wingdings" panose="05000000000000000000" pitchFamily="2" charset="2"/>
              <a:buChar char="q"/>
              <a:defRPr/>
            </a:pPr>
            <a:r>
              <a:rPr lang="en-US" sz="1600" kern="1200" dirty="0">
                <a:solidFill>
                  <a:srgbClr val="002060"/>
                </a:solidFill>
                <a:latin typeface="Arial Narrow" panose="020B0606020202030204" pitchFamily="34" charset="0"/>
              </a:rPr>
              <a:t>All questions and answers will be emailed to all the bidders as part of the wider Q &amp; A process</a:t>
            </a:r>
          </a:p>
          <a:p>
            <a:pPr marL="552450" lvl="1" indent="-285750" defTabSz="914400" eaLnBrk="1" hangingPunct="1">
              <a:lnSpc>
                <a:spcPct val="150000"/>
              </a:lnSpc>
              <a:buClrTx/>
              <a:buSzTx/>
              <a:buFont typeface="Wingdings" panose="05000000000000000000" pitchFamily="2" charset="2"/>
              <a:buChar char="q"/>
              <a:defRPr/>
            </a:pPr>
            <a:r>
              <a:rPr lang="en-US" sz="1600" kern="1200" dirty="0">
                <a:solidFill>
                  <a:srgbClr val="002060"/>
                </a:solidFill>
                <a:latin typeface="Arial Narrow" panose="020B0606020202030204" pitchFamily="34" charset="0"/>
              </a:rPr>
              <a:t>The emailed answers will take precedence over any verbal response given in the briefing session</a:t>
            </a:r>
          </a:p>
          <a:p>
            <a:pPr marL="552450" lvl="1" indent="-285750" defTabSz="914400" eaLnBrk="1" hangingPunct="1">
              <a:lnSpc>
                <a:spcPct val="150000"/>
              </a:lnSpc>
              <a:buClrTx/>
              <a:buSzTx/>
              <a:buFont typeface="Wingdings" panose="05000000000000000000" pitchFamily="2" charset="2"/>
              <a:buChar char="q"/>
              <a:defRPr/>
            </a:pPr>
            <a:r>
              <a:rPr lang="en-US" sz="1600" kern="1200" dirty="0">
                <a:solidFill>
                  <a:srgbClr val="002060"/>
                </a:solidFill>
                <a:latin typeface="Arial Narrow" panose="020B0606020202030204" pitchFamily="34" charset="0"/>
              </a:rPr>
              <a:t>The session is being recorded</a:t>
            </a:r>
          </a:p>
          <a:p>
            <a:pPr marL="266700" lvl="1" defTabSz="914400" eaLnBrk="1" hangingPunct="1">
              <a:lnSpc>
                <a:spcPct val="150000"/>
              </a:lnSpc>
              <a:buClrTx/>
              <a:buSzTx/>
              <a:defRPr/>
            </a:pPr>
            <a:endParaRPr lang="en-US" sz="1600" kern="1200" dirty="0">
              <a:solidFill>
                <a:srgbClr val="002060"/>
              </a:solidFill>
              <a:latin typeface="Arial Narrow" panose="020B0606020202030204" pitchFamily="34" charset="0"/>
            </a:endParaRPr>
          </a:p>
          <a:p>
            <a:pPr marL="266700" lvl="1" indent="0" defTabSz="914400" eaLnBrk="1" hangingPunct="1">
              <a:lnSpc>
                <a:spcPct val="150000"/>
              </a:lnSpc>
              <a:buClrTx/>
              <a:buSzTx/>
              <a:buFontTx/>
              <a:buNone/>
              <a:defRPr/>
            </a:pPr>
            <a:r>
              <a:rPr lang="en-US" sz="1600" b="1" dirty="0">
                <a:solidFill>
                  <a:srgbClr val="002060"/>
                </a:solidFill>
                <a:latin typeface="Arial Narrow" panose="020B0606020202030204" pitchFamily="34" charset="0"/>
              </a:rPr>
              <a:t>Governance Requirements</a:t>
            </a:r>
          </a:p>
          <a:p>
            <a:pPr marL="552450" lvl="1" indent="-285750" defTabSz="914400" eaLnBrk="1" hangingPunct="1">
              <a:lnSpc>
                <a:spcPct val="150000"/>
              </a:lnSpc>
              <a:buClrTx/>
              <a:buSzTx/>
              <a:buFont typeface="Wingdings" panose="05000000000000000000" pitchFamily="2" charset="2"/>
              <a:buChar char="q"/>
              <a:defRPr/>
            </a:pPr>
            <a:r>
              <a:rPr lang="en-US" sz="1600" kern="1200" dirty="0">
                <a:solidFill>
                  <a:srgbClr val="002060"/>
                </a:solidFill>
                <a:latin typeface="Arial Narrow" panose="020B0606020202030204" pitchFamily="34" charset="0"/>
              </a:rPr>
              <a:t>Strict communication channels to be adhered too, Bidders will be disqualified for non-compliance</a:t>
            </a:r>
          </a:p>
          <a:p>
            <a:pPr marL="552450" lvl="1" indent="-285750" defTabSz="914400" eaLnBrk="1" hangingPunct="1">
              <a:lnSpc>
                <a:spcPct val="150000"/>
              </a:lnSpc>
              <a:buClrTx/>
              <a:buSzTx/>
              <a:buFont typeface="Wingdings" panose="05000000000000000000" pitchFamily="2" charset="2"/>
              <a:buChar char="q"/>
              <a:defRPr/>
            </a:pPr>
            <a:r>
              <a:rPr lang="en-US" sz="1600" kern="1200" dirty="0">
                <a:solidFill>
                  <a:srgbClr val="002060"/>
                </a:solidFill>
                <a:latin typeface="Arial Narrow" panose="020B0606020202030204" pitchFamily="34" charset="0"/>
              </a:rPr>
              <a:t>No solicitation of information will be allowed other than by prescribed channels</a:t>
            </a:r>
          </a:p>
          <a:p>
            <a:pPr marL="552450" lvl="1" indent="-285750" defTabSz="914400" eaLnBrk="1" hangingPunct="1">
              <a:lnSpc>
                <a:spcPct val="150000"/>
              </a:lnSpc>
              <a:buClrTx/>
              <a:buSzTx/>
              <a:buFont typeface="Wingdings" panose="05000000000000000000" pitchFamily="2" charset="2"/>
              <a:buChar char="q"/>
              <a:defRPr/>
            </a:pPr>
            <a:r>
              <a:rPr lang="en-US" sz="1600" kern="1200" dirty="0">
                <a:solidFill>
                  <a:srgbClr val="002060"/>
                </a:solidFill>
                <a:latin typeface="Arial Narrow" panose="020B0606020202030204" pitchFamily="34" charset="0"/>
              </a:rPr>
              <a:t>Deadlines to be strictly met</a:t>
            </a:r>
          </a:p>
          <a:p>
            <a:pPr marL="552450" lvl="1" indent="-285750" defTabSz="914400" eaLnBrk="1" hangingPunct="1">
              <a:lnSpc>
                <a:spcPct val="150000"/>
              </a:lnSpc>
              <a:buClrTx/>
              <a:buSzTx/>
              <a:buFont typeface="Wingdings" panose="05000000000000000000" pitchFamily="2" charset="2"/>
              <a:buChar char="q"/>
              <a:defRPr/>
            </a:pPr>
            <a:r>
              <a:rPr lang="en-US" sz="1600" kern="1200" dirty="0">
                <a:solidFill>
                  <a:srgbClr val="002060"/>
                </a:solidFill>
                <a:latin typeface="Arial Narrow" panose="020B0606020202030204" pitchFamily="34" charset="0"/>
              </a:rPr>
              <a:t>Adhere to prescribed submission format to ensure queries are properly dealt with</a:t>
            </a:r>
          </a:p>
          <a:p>
            <a:pPr marL="266700" lvl="1" indent="0" defTabSz="914400" eaLnBrk="1" hangingPunct="1">
              <a:lnSpc>
                <a:spcPct val="150000"/>
              </a:lnSpc>
              <a:buClrTx/>
              <a:buSzTx/>
              <a:buFontTx/>
              <a:buNone/>
              <a:defRPr/>
            </a:pPr>
            <a:endParaRPr lang="en-US" sz="1600" kern="1200" dirty="0">
              <a:solidFill>
                <a:srgbClr val="002060"/>
              </a:solidFill>
              <a:latin typeface="Arial Narrow" panose="020B0606020202030204" pitchFamily="34" charset="0"/>
            </a:endParaRPr>
          </a:p>
        </p:txBody>
      </p:sp>
      <p:graphicFrame>
        <p:nvGraphicFramePr>
          <p:cNvPr id="2" name="Table 1">
            <a:extLst>
              <a:ext uri="{FF2B5EF4-FFF2-40B4-BE49-F238E27FC236}">
                <a16:creationId xmlns:a16="http://schemas.microsoft.com/office/drawing/2014/main" id="{50388678-D21E-E140-E1E3-246E438F6B0F}"/>
              </a:ext>
            </a:extLst>
          </p:cNvPr>
          <p:cNvGraphicFramePr>
            <a:graphicFrameLocks noGrp="1"/>
          </p:cNvGraphicFramePr>
          <p:nvPr>
            <p:extLst>
              <p:ext uri="{D42A27DB-BD31-4B8C-83A1-F6EECF244321}">
                <p14:modId xmlns:p14="http://schemas.microsoft.com/office/powerpoint/2010/main" val="4190492066"/>
              </p:ext>
            </p:extLst>
          </p:nvPr>
        </p:nvGraphicFramePr>
        <p:xfrm>
          <a:off x="0" y="-17254"/>
          <a:ext cx="12192000" cy="468516"/>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2192000">
                  <a:extLst>
                    <a:ext uri="{9D8B030D-6E8A-4147-A177-3AD203B41FA5}">
                      <a16:colId xmlns:a16="http://schemas.microsoft.com/office/drawing/2014/main" val="3810798179"/>
                    </a:ext>
                  </a:extLst>
                </a:gridCol>
              </a:tblGrid>
              <a:tr h="468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2. PROCEDURES, </a:t>
                      </a:r>
                      <a:r>
                        <a:rPr lang="en-US" sz="2400" b="1" kern="1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GOVERNANCE AND RULES</a:t>
                      </a:r>
                      <a:endParaRPr lang="en-ZA"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tx2">
                        <a:lumMod val="25000"/>
                        <a:lumOff val="75000"/>
                      </a:schemeClr>
                    </a:solidFill>
                  </a:tcPr>
                </a:tc>
                <a:extLst>
                  <a:ext uri="{0D108BD9-81ED-4DB2-BD59-A6C34878D82A}">
                    <a16:rowId xmlns:a16="http://schemas.microsoft.com/office/drawing/2014/main" val="2472934703"/>
                  </a:ext>
                </a:extLst>
              </a:tr>
            </a:tbl>
          </a:graphicData>
        </a:graphic>
      </p:graphicFrame>
    </p:spTree>
    <p:extLst>
      <p:ext uri="{BB962C8B-B14F-4D97-AF65-F5344CB8AC3E}">
        <p14:creationId xmlns:p14="http://schemas.microsoft.com/office/powerpoint/2010/main" val="159631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FDD6A5-E7CB-4380-240B-4EF331B5BF2F}"/>
              </a:ext>
            </a:extLst>
          </p:cNvPr>
          <p:cNvSpPr txBox="1"/>
          <p:nvPr/>
        </p:nvSpPr>
        <p:spPr>
          <a:xfrm>
            <a:off x="0" y="629076"/>
            <a:ext cx="12076981" cy="338554"/>
          </a:xfrm>
          <a:prstGeom prst="rect">
            <a:avLst/>
          </a:prstGeom>
          <a:noFill/>
        </p:spPr>
        <p:txBody>
          <a:bodyPr wrap="square">
            <a:spAutoFit/>
          </a:bodyPr>
          <a:lstStyle/>
          <a:p>
            <a:pPr marL="0" indent="0" defTabSz="914400" eaLnBrk="1" hangingPunct="1">
              <a:buSzTx/>
              <a:buFontTx/>
              <a:buNone/>
              <a:defRPr/>
            </a:pPr>
            <a:r>
              <a:rPr lang="en-ZA" sz="1600" b="1" kern="1200" dirty="0">
                <a:solidFill>
                  <a:srgbClr val="002060"/>
                </a:solidFill>
                <a:latin typeface="Arial Narrow" panose="020B0606020202030204" pitchFamily="34" charset="0"/>
              </a:rPr>
              <a:t> </a:t>
            </a:r>
          </a:p>
        </p:txBody>
      </p:sp>
      <p:graphicFrame>
        <p:nvGraphicFramePr>
          <p:cNvPr id="2" name="Table 1">
            <a:extLst>
              <a:ext uri="{FF2B5EF4-FFF2-40B4-BE49-F238E27FC236}">
                <a16:creationId xmlns:a16="http://schemas.microsoft.com/office/drawing/2014/main" id="{50388678-D21E-E140-E1E3-246E438F6B0F}"/>
              </a:ext>
            </a:extLst>
          </p:cNvPr>
          <p:cNvGraphicFramePr>
            <a:graphicFrameLocks noGrp="1"/>
          </p:cNvGraphicFramePr>
          <p:nvPr>
            <p:extLst>
              <p:ext uri="{D42A27DB-BD31-4B8C-83A1-F6EECF244321}">
                <p14:modId xmlns:p14="http://schemas.microsoft.com/office/powerpoint/2010/main" val="1357908217"/>
              </p:ext>
            </p:extLst>
          </p:nvPr>
        </p:nvGraphicFramePr>
        <p:xfrm>
          <a:off x="0" y="-17254"/>
          <a:ext cx="12192000" cy="64633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2192000">
                  <a:extLst>
                    <a:ext uri="{9D8B030D-6E8A-4147-A177-3AD203B41FA5}">
                      <a16:colId xmlns:a16="http://schemas.microsoft.com/office/drawing/2014/main" val="3810798179"/>
                    </a:ext>
                  </a:extLst>
                </a:gridCol>
              </a:tblGrid>
              <a:tr h="646330">
                <a:tc>
                  <a:txBody>
                    <a:bodyPr/>
                    <a:lstStyle/>
                    <a:p>
                      <a:r>
                        <a:rPr lang="en-US"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3. RFP TIMELINES</a:t>
                      </a:r>
                      <a:endParaRPr lang="en-ZA"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tx2">
                        <a:lumMod val="25000"/>
                        <a:lumOff val="75000"/>
                      </a:schemeClr>
                    </a:solidFill>
                  </a:tcPr>
                </a:tc>
                <a:extLst>
                  <a:ext uri="{0D108BD9-81ED-4DB2-BD59-A6C34878D82A}">
                    <a16:rowId xmlns:a16="http://schemas.microsoft.com/office/drawing/2014/main" val="2472934703"/>
                  </a:ext>
                </a:extLst>
              </a:tr>
            </a:tbl>
          </a:graphicData>
        </a:graphic>
      </p:graphicFrame>
      <p:graphicFrame>
        <p:nvGraphicFramePr>
          <p:cNvPr id="5" name="Table 4">
            <a:extLst>
              <a:ext uri="{FF2B5EF4-FFF2-40B4-BE49-F238E27FC236}">
                <a16:creationId xmlns:a16="http://schemas.microsoft.com/office/drawing/2014/main" id="{B427DA39-1032-A5D4-F627-FDAFB64EE712}"/>
              </a:ext>
            </a:extLst>
          </p:cNvPr>
          <p:cNvGraphicFramePr>
            <a:graphicFrameLocks noGrp="1"/>
          </p:cNvGraphicFramePr>
          <p:nvPr>
            <p:extLst>
              <p:ext uri="{D42A27DB-BD31-4B8C-83A1-F6EECF244321}">
                <p14:modId xmlns:p14="http://schemas.microsoft.com/office/powerpoint/2010/main" val="2163890320"/>
              </p:ext>
            </p:extLst>
          </p:nvPr>
        </p:nvGraphicFramePr>
        <p:xfrm>
          <a:off x="391886" y="967630"/>
          <a:ext cx="11067802" cy="3403600"/>
        </p:xfrm>
        <a:graphic>
          <a:graphicData uri="http://schemas.openxmlformats.org/drawingml/2006/table">
            <a:tbl>
              <a:tblPr firstRow="1" bandRow="1">
                <a:tableStyleId>{5C22544A-7EE6-4342-B048-85BDC9FD1C3A}</a:tableStyleId>
              </a:tblPr>
              <a:tblGrid>
                <a:gridCol w="5522025">
                  <a:extLst>
                    <a:ext uri="{9D8B030D-6E8A-4147-A177-3AD203B41FA5}">
                      <a16:colId xmlns:a16="http://schemas.microsoft.com/office/drawing/2014/main" val="4292697538"/>
                    </a:ext>
                  </a:extLst>
                </a:gridCol>
                <a:gridCol w="5545777">
                  <a:extLst>
                    <a:ext uri="{9D8B030D-6E8A-4147-A177-3AD203B41FA5}">
                      <a16:colId xmlns:a16="http://schemas.microsoft.com/office/drawing/2014/main" val="345158439"/>
                    </a:ext>
                  </a:extLst>
                </a:gridCol>
              </a:tblGrid>
              <a:tr h="370840">
                <a:tc>
                  <a:txBody>
                    <a:bodyPr/>
                    <a:lstStyle/>
                    <a:p>
                      <a:r>
                        <a:rPr lang="en-US" dirty="0">
                          <a:latin typeface="Calibri" panose="020F0502020204030204" pitchFamily="34" charset="0"/>
                          <a:ea typeface="Calibri" panose="020F0502020204030204" pitchFamily="34" charset="0"/>
                          <a:cs typeface="Calibri" panose="020F0502020204030204" pitchFamily="34" charset="0"/>
                        </a:rPr>
                        <a:t>ACTIVITY</a:t>
                      </a:r>
                      <a:endParaRPr lang="en-ZA"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DATE DUE</a:t>
                      </a:r>
                      <a:endParaRPr lang="en-ZA"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02690757"/>
                  </a:ext>
                </a:extLst>
              </a:tr>
              <a:tr h="370840">
                <a:tc>
                  <a:txBody>
                    <a:bodyPr/>
                    <a:lstStyle/>
                    <a:p>
                      <a:r>
                        <a:rPr lang="en-US"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Advertisement of Bid in the via tender Office email</a:t>
                      </a:r>
                      <a:endParaRPr lang="en-ZA"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06 August 2024</a:t>
                      </a:r>
                      <a:endParaRPr lang="en-ZA"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30500263"/>
                  </a:ext>
                </a:extLst>
              </a:tr>
              <a:tr h="370840">
                <a:tc>
                  <a:txBody>
                    <a:bodyPr/>
                    <a:lstStyle/>
                    <a:p>
                      <a:pPr marL="0" algn="l" defTabSz="914400" rtl="0" eaLnBrk="1" latinLnBrk="0" hangingPunct="1"/>
                      <a:r>
                        <a:rPr lang="en-ZA" sz="1800" kern="12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Non-Compulsory virtual briefing session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noProof="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20 August 2024</a:t>
                      </a:r>
                    </a:p>
                    <a:p>
                      <a:pPr marL="0" algn="l" defTabSz="914400" rtl="0" eaLnBrk="1" latinLnBrk="0" hangingPunct="1"/>
                      <a:endParaRPr lang="en-ZA" sz="1800" kern="12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397767156"/>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Last day for Bidders to submit written questions</a:t>
                      </a:r>
                      <a:endParaRPr lang="en-ZA" sz="1800" kern="12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noProof="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28 August 2024</a:t>
                      </a:r>
                    </a:p>
                  </a:txBody>
                  <a:tcPr anchor="ctr"/>
                </a:tc>
                <a:extLst>
                  <a:ext uri="{0D108BD9-81ED-4DB2-BD59-A6C34878D82A}">
                    <a16:rowId xmlns:a16="http://schemas.microsoft.com/office/drawing/2014/main" val="1897405897"/>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Last day for SARS response to Bidder’s written questions</a:t>
                      </a:r>
                      <a:endParaRPr lang="en-ZA" sz="1800" kern="12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noProof="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02 September 2024</a:t>
                      </a:r>
                    </a:p>
                  </a:txBody>
                  <a:tcPr anchor="ctr"/>
                </a:tc>
                <a:extLst>
                  <a:ext uri="{0D108BD9-81ED-4DB2-BD59-A6C34878D82A}">
                    <a16:rowId xmlns:a16="http://schemas.microsoft.com/office/drawing/2014/main" val="3561391302"/>
                  </a:ext>
                </a:extLst>
              </a:tr>
              <a:tr h="14291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kern="1200" noProof="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noProof="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05 September 2024 at 11h00</a:t>
                      </a:r>
                      <a:endParaRPr lang="en-ZA" sz="1800" kern="12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47572966"/>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Notice to bidders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kern="1200" noProof="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baseline="0" noProof="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October/November </a:t>
                      </a:r>
                      <a:r>
                        <a:rPr lang="en-ZA" sz="1800" kern="1200" noProof="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2024</a:t>
                      </a:r>
                    </a:p>
                  </a:txBody>
                  <a:tcPr anchor="ctr"/>
                </a:tc>
                <a:extLst>
                  <a:ext uri="{0D108BD9-81ED-4DB2-BD59-A6C34878D82A}">
                    <a16:rowId xmlns:a16="http://schemas.microsoft.com/office/drawing/2014/main" val="2046413349"/>
                  </a:ext>
                </a:extLst>
              </a:tr>
            </a:tbl>
          </a:graphicData>
        </a:graphic>
      </p:graphicFrame>
    </p:spTree>
    <p:extLst>
      <p:ext uri="{BB962C8B-B14F-4D97-AF65-F5344CB8AC3E}">
        <p14:creationId xmlns:p14="http://schemas.microsoft.com/office/powerpoint/2010/main" val="72138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98A1-9703-0FDA-43E1-B204C114BD62}"/>
              </a:ext>
            </a:extLst>
          </p:cNvPr>
          <p:cNvSpPr>
            <a:spLocks noGrp="1"/>
          </p:cNvSpPr>
          <p:nvPr>
            <p:ph type="title" idx="4294967295"/>
          </p:nvPr>
        </p:nvSpPr>
        <p:spPr>
          <a:xfrm>
            <a:off x="0" y="457200"/>
            <a:ext cx="10910888" cy="1368425"/>
          </a:xfrm>
          <a:prstGeom prst="rect">
            <a:avLst/>
          </a:prstGeom>
          <a:effectLst>
            <a:outerShdw blurRad="50800" dist="38100" dir="18900000" algn="bl" rotWithShape="0">
              <a:prstClr val="black">
                <a:alpha val="40000"/>
              </a:prstClr>
            </a:outerShdw>
          </a:effectLst>
        </p:spPr>
        <p:txBody>
          <a:bodyPr vert="horz" lIns="91440" tIns="45720" rIns="91440" bIns="45720" rtlCol="0" anchor="ctr">
            <a:normAutofit/>
          </a:bodyPr>
          <a:lstStyle/>
          <a:p>
            <a:pPr algn="ctr">
              <a:defRPr/>
            </a:pPr>
            <a:br>
              <a:rPr lang="en-US" sz="2100" b="1" dirty="0"/>
            </a:br>
            <a:endParaRPr lang="en-US" sz="2100" dirty="0"/>
          </a:p>
        </p:txBody>
      </p:sp>
      <p:graphicFrame>
        <p:nvGraphicFramePr>
          <p:cNvPr id="3" name="Table 2">
            <a:extLst>
              <a:ext uri="{FF2B5EF4-FFF2-40B4-BE49-F238E27FC236}">
                <a16:creationId xmlns:a16="http://schemas.microsoft.com/office/drawing/2014/main" id="{639CE66D-A644-BCD9-5B34-91B61EA4EDF2}"/>
              </a:ext>
            </a:extLst>
          </p:cNvPr>
          <p:cNvGraphicFramePr>
            <a:graphicFrameLocks noGrp="1"/>
          </p:cNvGraphicFramePr>
          <p:nvPr>
            <p:extLst>
              <p:ext uri="{D42A27DB-BD31-4B8C-83A1-F6EECF244321}">
                <p14:modId xmlns:p14="http://schemas.microsoft.com/office/powerpoint/2010/main" val="1327112052"/>
              </p:ext>
            </p:extLst>
          </p:nvPr>
        </p:nvGraphicFramePr>
        <p:xfrm>
          <a:off x="0" y="0"/>
          <a:ext cx="12192000" cy="51128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2192000">
                  <a:extLst>
                    <a:ext uri="{9D8B030D-6E8A-4147-A177-3AD203B41FA5}">
                      <a16:colId xmlns:a16="http://schemas.microsoft.com/office/drawing/2014/main" val="2092626265"/>
                    </a:ext>
                  </a:extLst>
                </a:gridCol>
              </a:tblGrid>
              <a:tr h="511280">
                <a:tc>
                  <a:txBody>
                    <a:bodyPr/>
                    <a:lstStyle/>
                    <a:p>
                      <a:r>
                        <a:rPr lang="en-US"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4. BACKGROUND AND REQUIREMENTS</a:t>
                      </a:r>
                      <a:endParaRPr lang="en-ZA"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tx2">
                        <a:lumMod val="25000"/>
                        <a:lumOff val="75000"/>
                      </a:schemeClr>
                    </a:solidFill>
                  </a:tcPr>
                </a:tc>
                <a:extLst>
                  <a:ext uri="{0D108BD9-81ED-4DB2-BD59-A6C34878D82A}">
                    <a16:rowId xmlns:a16="http://schemas.microsoft.com/office/drawing/2014/main" val="3492609459"/>
                  </a:ext>
                </a:extLst>
              </a:tr>
            </a:tbl>
          </a:graphicData>
        </a:graphic>
      </p:graphicFrame>
      <p:sp>
        <p:nvSpPr>
          <p:cNvPr id="5" name="TextBox 4">
            <a:extLst>
              <a:ext uri="{FF2B5EF4-FFF2-40B4-BE49-F238E27FC236}">
                <a16:creationId xmlns:a16="http://schemas.microsoft.com/office/drawing/2014/main" id="{CB8E170B-3BE1-E434-4BBE-BFEBB47855FD}"/>
              </a:ext>
            </a:extLst>
          </p:cNvPr>
          <p:cNvSpPr txBox="1"/>
          <p:nvPr/>
        </p:nvSpPr>
        <p:spPr>
          <a:xfrm>
            <a:off x="0" y="651792"/>
            <a:ext cx="12192000" cy="923330"/>
          </a:xfrm>
          <a:prstGeom prst="rect">
            <a:avLst/>
          </a:prstGeom>
          <a:noFill/>
          <a:effectLst/>
        </p:spPr>
        <p:txBody>
          <a:bodyPr wrap="square">
            <a:spAutoFit/>
          </a:bodyPr>
          <a:lstStyle/>
          <a:p>
            <a:pPr>
              <a:defRPr/>
            </a:pPr>
            <a:r>
              <a:rPr lang="en-ZA" alt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Refer to Business Requirements Specification on the tender pack.</a:t>
            </a:r>
            <a:endParaRPr lang="en-ZA" altLang="en-US" sz="18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a:defRPr/>
            </a:pPr>
            <a:endParaRPr lang="en-ZA" altLang="en-US" sz="18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defTabSz="914400" eaLnBrk="1" hangingPunct="1">
              <a:buSzTx/>
              <a:buFontTx/>
              <a:buNone/>
              <a:defRPr/>
            </a:pPr>
            <a:endParaRPr lang="en-US" dirty="0"/>
          </a:p>
        </p:txBody>
      </p:sp>
      <p:graphicFrame>
        <p:nvGraphicFramePr>
          <p:cNvPr id="4" name="Object 3">
            <a:extLst>
              <a:ext uri="{FF2B5EF4-FFF2-40B4-BE49-F238E27FC236}">
                <a16:creationId xmlns:a16="http://schemas.microsoft.com/office/drawing/2014/main" id="{C964A48B-2F8D-B317-0CEA-BC5DC8AFFF31}"/>
              </a:ext>
            </a:extLst>
          </p:cNvPr>
          <p:cNvGraphicFramePr>
            <a:graphicFrameLocks noChangeAspect="1"/>
          </p:cNvGraphicFramePr>
          <p:nvPr>
            <p:extLst>
              <p:ext uri="{D42A27DB-BD31-4B8C-83A1-F6EECF244321}">
                <p14:modId xmlns:p14="http://schemas.microsoft.com/office/powerpoint/2010/main" val="2488670774"/>
              </p:ext>
            </p:extLst>
          </p:nvPr>
        </p:nvGraphicFramePr>
        <p:xfrm>
          <a:off x="5638800" y="3032125"/>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2" imgW="914400" imgH="792417" progId="AcroExch.Document.DC">
                  <p:embed/>
                </p:oleObj>
              </mc:Choice>
              <mc:Fallback>
                <p:oleObj name="Acrobat Document" showAsIcon="1" r:id="rId2" imgW="914400" imgH="792417" progId="AcroExch.Document.DC">
                  <p:embed/>
                  <p:pic>
                    <p:nvPicPr>
                      <p:cNvPr id="4" name="Object 3">
                        <a:extLst>
                          <a:ext uri="{FF2B5EF4-FFF2-40B4-BE49-F238E27FC236}">
                            <a16:creationId xmlns:a16="http://schemas.microsoft.com/office/drawing/2014/main" id="{C964A48B-2F8D-B317-0CEA-BC5DC8AFFF31}"/>
                          </a:ext>
                        </a:extLst>
                      </p:cNvPr>
                      <p:cNvPicPr/>
                      <p:nvPr/>
                    </p:nvPicPr>
                    <p:blipFill>
                      <a:blip r:embed="rId3"/>
                      <a:stretch>
                        <a:fillRect/>
                      </a:stretch>
                    </p:blipFill>
                    <p:spPr>
                      <a:xfrm>
                        <a:off x="5638800" y="303212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46758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FDD6A5-E7CB-4380-240B-4EF331B5BF2F}"/>
              </a:ext>
            </a:extLst>
          </p:cNvPr>
          <p:cNvSpPr txBox="1"/>
          <p:nvPr/>
        </p:nvSpPr>
        <p:spPr>
          <a:xfrm>
            <a:off x="0" y="746724"/>
            <a:ext cx="12076981" cy="369332"/>
          </a:xfrm>
          <a:prstGeom prst="rect">
            <a:avLst/>
          </a:prstGeom>
          <a:noFill/>
        </p:spPr>
        <p:txBody>
          <a:bodyPr wrap="square">
            <a:spAutoFit/>
          </a:bodyPr>
          <a:lstStyle/>
          <a:p>
            <a:pPr marL="0" indent="0" defTabSz="914400" eaLnBrk="1" hangingPunct="1">
              <a:buSzTx/>
              <a:buFontTx/>
              <a:buNone/>
              <a:defRPr/>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Refer to section 7 of the Main RFP Document</a:t>
            </a:r>
          </a:p>
        </p:txBody>
      </p:sp>
      <p:graphicFrame>
        <p:nvGraphicFramePr>
          <p:cNvPr id="2" name="Table 1">
            <a:extLst>
              <a:ext uri="{FF2B5EF4-FFF2-40B4-BE49-F238E27FC236}">
                <a16:creationId xmlns:a16="http://schemas.microsoft.com/office/drawing/2014/main" id="{50388678-D21E-E140-E1E3-246E438F6B0F}"/>
              </a:ext>
            </a:extLst>
          </p:cNvPr>
          <p:cNvGraphicFramePr>
            <a:graphicFrameLocks noGrp="1"/>
          </p:cNvGraphicFramePr>
          <p:nvPr>
            <p:extLst>
              <p:ext uri="{D42A27DB-BD31-4B8C-83A1-F6EECF244321}">
                <p14:modId xmlns:p14="http://schemas.microsoft.com/office/powerpoint/2010/main" val="3365792729"/>
              </p:ext>
            </p:extLst>
          </p:nvPr>
        </p:nvGraphicFramePr>
        <p:xfrm>
          <a:off x="0" y="-17254"/>
          <a:ext cx="12192000" cy="64633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2192000">
                  <a:extLst>
                    <a:ext uri="{9D8B030D-6E8A-4147-A177-3AD203B41FA5}">
                      <a16:colId xmlns:a16="http://schemas.microsoft.com/office/drawing/2014/main" val="3810798179"/>
                    </a:ext>
                  </a:extLst>
                </a:gridCol>
              </a:tblGrid>
              <a:tr h="646330">
                <a:tc>
                  <a:txBody>
                    <a:bodyPr/>
                    <a:lstStyle/>
                    <a:p>
                      <a:r>
                        <a:rPr lang="en-US"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5. BID EVALUATION PROCESS</a:t>
                      </a:r>
                      <a:endParaRPr lang="en-ZA"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tx2">
                        <a:lumMod val="25000"/>
                        <a:lumOff val="75000"/>
                      </a:schemeClr>
                    </a:solidFill>
                  </a:tcPr>
                </a:tc>
                <a:extLst>
                  <a:ext uri="{0D108BD9-81ED-4DB2-BD59-A6C34878D82A}">
                    <a16:rowId xmlns:a16="http://schemas.microsoft.com/office/drawing/2014/main" val="2472934703"/>
                  </a:ext>
                </a:extLst>
              </a:tr>
            </a:tbl>
          </a:graphicData>
        </a:graphic>
      </p:graphicFrame>
      <p:sp>
        <p:nvSpPr>
          <p:cNvPr id="5" name="Rectangle: Rounded Corners 4">
            <a:extLst>
              <a:ext uri="{FF2B5EF4-FFF2-40B4-BE49-F238E27FC236}">
                <a16:creationId xmlns:a16="http://schemas.microsoft.com/office/drawing/2014/main" id="{5F5DF187-098E-A593-F9A0-D3F89269BE12}"/>
              </a:ext>
            </a:extLst>
          </p:cNvPr>
          <p:cNvSpPr/>
          <p:nvPr/>
        </p:nvSpPr>
        <p:spPr>
          <a:xfrm>
            <a:off x="320633" y="1852550"/>
            <a:ext cx="3990109" cy="192380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Prequalification Evaluation Process (Gate 0)</a:t>
            </a:r>
            <a:endParaRPr lang="en-ZA"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Arrow: Right 5">
            <a:extLst>
              <a:ext uri="{FF2B5EF4-FFF2-40B4-BE49-F238E27FC236}">
                <a16:creationId xmlns:a16="http://schemas.microsoft.com/office/drawing/2014/main" id="{4BE24923-DC83-4FD4-FB84-9227B2B103C2}"/>
              </a:ext>
            </a:extLst>
          </p:cNvPr>
          <p:cNvSpPr/>
          <p:nvPr/>
        </p:nvSpPr>
        <p:spPr>
          <a:xfrm>
            <a:off x="4310742" y="2642147"/>
            <a:ext cx="1579420" cy="546265"/>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Folded Corner 7">
            <a:extLst>
              <a:ext uri="{FF2B5EF4-FFF2-40B4-BE49-F238E27FC236}">
                <a16:creationId xmlns:a16="http://schemas.microsoft.com/office/drawing/2014/main" id="{C41CF3C3-C90B-46A4-4687-B176C9057387}"/>
              </a:ext>
            </a:extLst>
          </p:cNvPr>
          <p:cNvSpPr/>
          <p:nvPr/>
        </p:nvSpPr>
        <p:spPr>
          <a:xfrm>
            <a:off x="5890162" y="1249878"/>
            <a:ext cx="5230968" cy="4358244"/>
          </a:xfrm>
          <a:prstGeom prst="foldedCorne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Central Registration Report (Central Database System) from NT</a:t>
            </a:r>
          </a:p>
          <a:p>
            <a:pPr marL="285750" indent="-285750">
              <a:buFont typeface="Wingdings" panose="05000000000000000000" pitchFamily="2" charset="2"/>
              <a:buChar char="q"/>
            </a:pPr>
            <a:r>
              <a:rPr lang="en-US"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Tax Compliance Status Pin</a:t>
            </a:r>
          </a:p>
          <a:p>
            <a:pPr marL="285750" indent="-285750">
              <a:buFont typeface="Wingdings" panose="05000000000000000000" pitchFamily="2" charset="2"/>
              <a:buChar char="q"/>
            </a:pPr>
            <a:r>
              <a:rPr lang="en-US"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Invitation to Bid –SBD 1                       </a:t>
            </a:r>
          </a:p>
          <a:p>
            <a:pPr marL="285750" indent="-285750">
              <a:buFont typeface="Wingdings" panose="05000000000000000000" pitchFamily="2" charset="2"/>
              <a:buChar char="q"/>
            </a:pPr>
            <a:r>
              <a:rPr lang="en-US"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Declaration of Interest (SBD 4)</a:t>
            </a:r>
          </a:p>
          <a:p>
            <a:pPr marL="285750" indent="-285750">
              <a:buFont typeface="Wingdings" panose="05000000000000000000" pitchFamily="2" charset="2"/>
              <a:buChar char="q"/>
            </a:pPr>
            <a:r>
              <a:rPr lang="en-US"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Preference Point Claim Form – SBD 6.1</a:t>
            </a:r>
          </a:p>
          <a:p>
            <a:pPr marL="285750" indent="-285750">
              <a:buFont typeface="Wingdings" panose="05000000000000000000" pitchFamily="2" charset="2"/>
              <a:buChar char="q"/>
            </a:pPr>
            <a:r>
              <a:rPr lang="en-US"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Supplier Risk Questionnaire</a:t>
            </a:r>
          </a:p>
          <a:p>
            <a:pPr marL="285750" indent="-285750">
              <a:buFont typeface="Wingdings" panose="05000000000000000000" pitchFamily="2" charset="2"/>
              <a:buChar char="q"/>
            </a:pPr>
            <a:r>
              <a:rPr lang="en-US"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Draft Agreement </a:t>
            </a:r>
          </a:p>
          <a:p>
            <a:pPr marL="285750" indent="-285750">
              <a:buFont typeface="Wingdings" panose="05000000000000000000" pitchFamily="2" charset="2"/>
              <a:buChar char="q"/>
            </a:pPr>
            <a:r>
              <a:rPr lang="en-US"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Annual Financial Statements</a:t>
            </a:r>
            <a:endParaRPr lang="en-ZA"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092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FDD6A5-E7CB-4380-240B-4EF331B5BF2F}"/>
              </a:ext>
            </a:extLst>
          </p:cNvPr>
          <p:cNvSpPr txBox="1"/>
          <p:nvPr/>
        </p:nvSpPr>
        <p:spPr>
          <a:xfrm>
            <a:off x="-1979" y="687117"/>
            <a:ext cx="12076981" cy="369332"/>
          </a:xfrm>
          <a:prstGeom prst="rect">
            <a:avLst/>
          </a:prstGeom>
          <a:noFill/>
        </p:spPr>
        <p:txBody>
          <a:bodyPr wrap="square">
            <a:spAutoFit/>
          </a:bodyPr>
          <a:lstStyle/>
          <a:p>
            <a:pPr marL="0" indent="0" defTabSz="914400" eaLnBrk="1" hangingPunct="1">
              <a:buSzTx/>
              <a:buFontTx/>
              <a:buNone/>
              <a:defRPr/>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Refer to section 7 of the Main RFP Document</a:t>
            </a:r>
          </a:p>
        </p:txBody>
      </p:sp>
      <p:graphicFrame>
        <p:nvGraphicFramePr>
          <p:cNvPr id="2" name="Table 1">
            <a:extLst>
              <a:ext uri="{FF2B5EF4-FFF2-40B4-BE49-F238E27FC236}">
                <a16:creationId xmlns:a16="http://schemas.microsoft.com/office/drawing/2014/main" id="{50388678-D21E-E140-E1E3-246E438F6B0F}"/>
              </a:ext>
            </a:extLst>
          </p:cNvPr>
          <p:cNvGraphicFramePr>
            <a:graphicFrameLocks noGrp="1"/>
          </p:cNvGraphicFramePr>
          <p:nvPr>
            <p:extLst>
              <p:ext uri="{D42A27DB-BD31-4B8C-83A1-F6EECF244321}">
                <p14:modId xmlns:p14="http://schemas.microsoft.com/office/powerpoint/2010/main" val="3193792051"/>
              </p:ext>
            </p:extLst>
          </p:nvPr>
        </p:nvGraphicFramePr>
        <p:xfrm>
          <a:off x="0" y="-17254"/>
          <a:ext cx="12192000" cy="64633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2192000">
                  <a:extLst>
                    <a:ext uri="{9D8B030D-6E8A-4147-A177-3AD203B41FA5}">
                      <a16:colId xmlns:a16="http://schemas.microsoft.com/office/drawing/2014/main" val="3810798179"/>
                    </a:ext>
                  </a:extLst>
                </a:gridCol>
              </a:tblGrid>
              <a:tr h="646330">
                <a:tc>
                  <a:txBody>
                    <a:bodyPr/>
                    <a:lstStyle/>
                    <a:p>
                      <a:r>
                        <a:rPr lang="en-US"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BID EVALUATION PROCESS</a:t>
                      </a:r>
                      <a:endParaRPr lang="en-ZA"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tx2">
                        <a:lumMod val="25000"/>
                        <a:lumOff val="75000"/>
                      </a:schemeClr>
                    </a:solidFill>
                  </a:tcPr>
                </a:tc>
                <a:extLst>
                  <a:ext uri="{0D108BD9-81ED-4DB2-BD59-A6C34878D82A}">
                    <a16:rowId xmlns:a16="http://schemas.microsoft.com/office/drawing/2014/main" val="2472934703"/>
                  </a:ext>
                </a:extLst>
              </a:tr>
            </a:tbl>
          </a:graphicData>
        </a:graphic>
      </p:graphicFrame>
      <p:sp>
        <p:nvSpPr>
          <p:cNvPr id="6" name="Arrow: Right 5">
            <a:extLst>
              <a:ext uri="{FF2B5EF4-FFF2-40B4-BE49-F238E27FC236}">
                <a16:creationId xmlns:a16="http://schemas.microsoft.com/office/drawing/2014/main" id="{4BE24923-DC83-4FD4-FB84-9227B2B103C2}"/>
              </a:ext>
            </a:extLst>
          </p:cNvPr>
          <p:cNvSpPr/>
          <p:nvPr/>
        </p:nvSpPr>
        <p:spPr>
          <a:xfrm>
            <a:off x="4951585" y="2030912"/>
            <a:ext cx="1181596" cy="546265"/>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Folded Corner 7">
            <a:extLst>
              <a:ext uri="{FF2B5EF4-FFF2-40B4-BE49-F238E27FC236}">
                <a16:creationId xmlns:a16="http://schemas.microsoft.com/office/drawing/2014/main" id="{C41CF3C3-C90B-46A4-4687-B176C9057387}"/>
              </a:ext>
            </a:extLst>
          </p:cNvPr>
          <p:cNvSpPr/>
          <p:nvPr/>
        </p:nvSpPr>
        <p:spPr>
          <a:xfrm>
            <a:off x="6242179" y="1247985"/>
            <a:ext cx="5385523" cy="1901986"/>
          </a:xfrm>
          <a:prstGeom prst="foldedCorne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a:ln>
                  <a:noFill/>
                </a:ln>
                <a:solidFill>
                  <a:srgbClr val="44546A"/>
                </a:solidFill>
                <a:effectLst/>
                <a:uLnTx/>
                <a:uFillTx/>
                <a:latin typeface="Arial" panose="020B0604020202020204"/>
                <a:ea typeface="+mn-ea"/>
                <a:cs typeface="Times New Roman" pitchFamily="18" charset="0"/>
              </a:rPr>
              <a:t>Refer to Section 7.3.2 of the RFP Main Document (Technical Evaluation Criteria)</a:t>
            </a:r>
          </a:p>
          <a:p>
            <a:pPr marL="179388" marR="0" lvl="0" indent="-179388"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200" b="1" i="0" u="none" strike="noStrike" kern="1200" cap="none" spc="0" normalizeH="0" baseline="0" noProof="0" dirty="0">
              <a:ln>
                <a:noFill/>
              </a:ln>
              <a:solidFill>
                <a:srgbClr val="44546A"/>
              </a:solidFill>
              <a:effectLst/>
              <a:uLnTx/>
              <a:uFillTx/>
              <a:latin typeface="Arial" panose="020B0604020202020204"/>
              <a:ea typeface="+mn-ea"/>
              <a:cs typeface="Times New Roman" pitchFamily="18" charset="0"/>
            </a:endParaRPr>
          </a:p>
        </p:txBody>
      </p:sp>
      <p:sp>
        <p:nvSpPr>
          <p:cNvPr id="7" name="Rectangle: Rounded Corners 6">
            <a:extLst>
              <a:ext uri="{FF2B5EF4-FFF2-40B4-BE49-F238E27FC236}">
                <a16:creationId xmlns:a16="http://schemas.microsoft.com/office/drawing/2014/main" id="{E26F5B0C-A275-84A3-BEDF-028E42245EFE}"/>
              </a:ext>
            </a:extLst>
          </p:cNvPr>
          <p:cNvSpPr/>
          <p:nvPr/>
        </p:nvSpPr>
        <p:spPr>
          <a:xfrm>
            <a:off x="349946" y="3669588"/>
            <a:ext cx="4492641" cy="218494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Price and B-BBEE/Specific goals evaluation</a:t>
            </a:r>
          </a:p>
          <a:p>
            <a:pPr algn="ct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(Gate 2)</a:t>
            </a:r>
          </a:p>
          <a:p>
            <a:pPr algn="ctr"/>
            <a:endPar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ZA"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E75D1882-671D-6233-D524-D359CACBC127}"/>
              </a:ext>
            </a:extLst>
          </p:cNvPr>
          <p:cNvSpPr/>
          <p:nvPr/>
        </p:nvSpPr>
        <p:spPr>
          <a:xfrm>
            <a:off x="744219" y="4621147"/>
            <a:ext cx="1840675" cy="486888"/>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4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Price = 80</a:t>
            </a:r>
          </a:p>
          <a:p>
            <a:pPr algn="ctr"/>
            <a:endParaRPr lang="en-ZA" dirty="0"/>
          </a:p>
        </p:txBody>
      </p:sp>
      <p:sp>
        <p:nvSpPr>
          <p:cNvPr id="12" name="Oval 11">
            <a:extLst>
              <a:ext uri="{FF2B5EF4-FFF2-40B4-BE49-F238E27FC236}">
                <a16:creationId xmlns:a16="http://schemas.microsoft.com/office/drawing/2014/main" id="{97C53ED5-B66D-5E4B-2434-A0CEB6D3443D}"/>
              </a:ext>
            </a:extLst>
          </p:cNvPr>
          <p:cNvSpPr/>
          <p:nvPr/>
        </p:nvSpPr>
        <p:spPr>
          <a:xfrm>
            <a:off x="767341" y="5237841"/>
            <a:ext cx="1840675" cy="486888"/>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4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Specific Goals = 20</a:t>
            </a:r>
          </a:p>
          <a:p>
            <a:pPr algn="ctr"/>
            <a:endParaRPr lang="en-ZA" dirty="0"/>
          </a:p>
        </p:txBody>
      </p:sp>
      <p:sp>
        <p:nvSpPr>
          <p:cNvPr id="13" name="Flowchart: Display 12">
            <a:extLst>
              <a:ext uri="{FF2B5EF4-FFF2-40B4-BE49-F238E27FC236}">
                <a16:creationId xmlns:a16="http://schemas.microsoft.com/office/drawing/2014/main" id="{9E69AEF6-CD2B-65B4-BF98-B5EDAE0FF73B}"/>
              </a:ext>
            </a:extLst>
          </p:cNvPr>
          <p:cNvSpPr/>
          <p:nvPr/>
        </p:nvSpPr>
        <p:spPr>
          <a:xfrm>
            <a:off x="2674465" y="4800178"/>
            <a:ext cx="2037494" cy="612648"/>
          </a:xfrm>
          <a:prstGeom prst="flowChartDisplay">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Total 100</a:t>
            </a:r>
          </a:p>
          <a:p>
            <a:pPr algn="ctr"/>
            <a:r>
              <a:rPr lang="en-US" sz="14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Points</a:t>
            </a:r>
            <a:endParaRPr lang="en-ZA" sz="14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tangle: Folded Corner 13">
            <a:extLst>
              <a:ext uri="{FF2B5EF4-FFF2-40B4-BE49-F238E27FC236}">
                <a16:creationId xmlns:a16="http://schemas.microsoft.com/office/drawing/2014/main" id="{D2A60A8A-E27D-6D0E-4478-49D0A16BB997}"/>
              </a:ext>
            </a:extLst>
          </p:cNvPr>
          <p:cNvSpPr/>
          <p:nvPr/>
        </p:nvSpPr>
        <p:spPr>
          <a:xfrm>
            <a:off x="6242179" y="3188412"/>
            <a:ext cx="5350118" cy="2666123"/>
          </a:xfrm>
          <a:prstGeom prst="foldedCorne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PRICE</a:t>
            </a:r>
          </a:p>
          <a:p>
            <a:pPr marL="285750" indent="-285750">
              <a:buFont typeface="Wingdings" panose="05000000000000000000" pitchFamily="2" charset="2"/>
              <a:buChar char="q"/>
            </a:pPr>
            <a:r>
              <a:rPr lang="en-US" sz="14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Price Response Template</a:t>
            </a:r>
          </a:p>
          <a:p>
            <a:endParaRPr lang="en-US" sz="14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r>
              <a:rPr lang="en-US" sz="14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B-BBEE/Specific Goals</a:t>
            </a:r>
          </a:p>
          <a:p>
            <a:pPr marL="285750" indent="-285750">
              <a:buFont typeface="Wingdings" panose="05000000000000000000" pitchFamily="2" charset="2"/>
              <a:buChar char="q"/>
            </a:pPr>
            <a:r>
              <a:rPr lang="en-US" sz="14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Preference Claim Form – SBD6.1</a:t>
            </a:r>
          </a:p>
          <a:p>
            <a:pPr marL="285750" indent="-285750">
              <a:buFont typeface="Wingdings" panose="05000000000000000000" pitchFamily="2" charset="2"/>
              <a:buChar char="q"/>
            </a:pPr>
            <a:r>
              <a:rPr lang="en-US" sz="14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Valid B-BBEE Certificate/</a:t>
            </a:r>
          </a:p>
          <a:p>
            <a:r>
              <a:rPr lang="en-US" sz="14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Sworn Affidavit</a:t>
            </a:r>
          </a:p>
          <a:p>
            <a:endParaRPr lang="en-US"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Arrow: Right 14">
            <a:extLst>
              <a:ext uri="{FF2B5EF4-FFF2-40B4-BE49-F238E27FC236}">
                <a16:creationId xmlns:a16="http://schemas.microsoft.com/office/drawing/2014/main" id="{3AE04951-C593-78E6-946B-80F8C398E0D9}"/>
              </a:ext>
            </a:extLst>
          </p:cNvPr>
          <p:cNvSpPr/>
          <p:nvPr/>
        </p:nvSpPr>
        <p:spPr>
          <a:xfrm>
            <a:off x="4951585" y="4527045"/>
            <a:ext cx="1181596" cy="546265"/>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873461DA-218B-5DD0-493C-E8E902E22253}"/>
              </a:ext>
            </a:extLst>
          </p:cNvPr>
          <p:cNvPicPr>
            <a:picLocks noChangeAspect="1"/>
          </p:cNvPicPr>
          <p:nvPr/>
        </p:nvPicPr>
        <p:blipFill>
          <a:blip r:embed="rId2"/>
          <a:stretch>
            <a:fillRect/>
          </a:stretch>
        </p:blipFill>
        <p:spPr>
          <a:xfrm>
            <a:off x="486138" y="1131521"/>
            <a:ext cx="4356449" cy="2297480"/>
          </a:xfrm>
          <a:prstGeom prst="rect">
            <a:avLst/>
          </a:prstGeom>
        </p:spPr>
      </p:pic>
      <p:sp>
        <p:nvSpPr>
          <p:cNvPr id="9" name="Rectangle 12">
            <a:extLst>
              <a:ext uri="{FF2B5EF4-FFF2-40B4-BE49-F238E27FC236}">
                <a16:creationId xmlns:a16="http://schemas.microsoft.com/office/drawing/2014/main" id="{B33F9514-6833-0C89-39F3-8FC16D8938F9}"/>
              </a:ext>
            </a:extLst>
          </p:cNvPr>
          <p:cNvSpPr>
            <a:spLocks noChangeArrowheads="1"/>
          </p:cNvSpPr>
          <p:nvPr/>
        </p:nvSpPr>
        <p:spPr bwMode="auto">
          <a:xfrm>
            <a:off x="564298" y="1725689"/>
            <a:ext cx="2273057" cy="473289"/>
          </a:xfrm>
          <a:prstGeom prst="rect">
            <a:avLst/>
          </a:prstGeom>
          <a:solidFill>
            <a:schemeClr val="accent2"/>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44546A"/>
                </a:solidFill>
                <a:effectLst/>
                <a:uLnTx/>
                <a:uFillTx/>
                <a:latin typeface="Arial" panose="020B0604020202020204"/>
                <a:cs typeface="Times New Roman" pitchFamily="18" charset="0"/>
              </a:rPr>
              <a:t> </a:t>
            </a:r>
            <a:r>
              <a:rPr kumimoji="0" lang="en-US" sz="1100" b="1" i="0" u="none" strike="noStrike" kern="0" cap="none" spc="0" normalizeH="0" baseline="0" noProof="0" dirty="0">
                <a:ln>
                  <a:noFill/>
                </a:ln>
                <a:solidFill>
                  <a:srgbClr val="44546A"/>
                </a:solidFill>
                <a:effectLst/>
                <a:uLnTx/>
                <a:uFillTx/>
                <a:latin typeface="Arial" panose="020B0604020202020204"/>
                <a:cs typeface="Times New Roman" pitchFamily="18" charset="0"/>
              </a:rPr>
              <a:t>Technical Evaluation</a:t>
            </a:r>
            <a:endParaRPr kumimoji="0" lang="en-US" sz="1050" b="1" i="0" u="none" strike="noStrike" kern="0" cap="none" spc="0" normalizeH="0" baseline="0" noProof="0" dirty="0">
              <a:ln>
                <a:noFill/>
              </a:ln>
              <a:solidFill>
                <a:srgbClr val="44546A"/>
              </a:solidFill>
              <a:effectLst/>
              <a:uLnTx/>
              <a:uFillTx/>
              <a:latin typeface="Arial" panose="020B0604020202020204"/>
              <a:cs typeface="Times New Roman" pitchFamily="18" charset="0"/>
            </a:endParaRPr>
          </a:p>
        </p:txBody>
      </p:sp>
      <p:sp>
        <p:nvSpPr>
          <p:cNvPr id="10" name="Rectangle 11">
            <a:extLst>
              <a:ext uri="{FF2B5EF4-FFF2-40B4-BE49-F238E27FC236}">
                <a16:creationId xmlns:a16="http://schemas.microsoft.com/office/drawing/2014/main" id="{3FD847EA-B462-1B10-7133-18A6E686A9DE}"/>
              </a:ext>
            </a:extLst>
          </p:cNvPr>
          <p:cNvSpPr>
            <a:spLocks noChangeArrowheads="1"/>
          </p:cNvSpPr>
          <p:nvPr/>
        </p:nvSpPr>
        <p:spPr bwMode="auto">
          <a:xfrm>
            <a:off x="2952483" y="1725689"/>
            <a:ext cx="1114193" cy="473289"/>
          </a:xfrm>
          <a:prstGeom prst="rect">
            <a:avLst/>
          </a:prstGeom>
          <a:solidFill>
            <a:schemeClr val="accent2"/>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4546A"/>
                </a:solidFill>
                <a:effectLst/>
                <a:uLnTx/>
                <a:uFillTx/>
                <a:latin typeface="Arial" panose="020B0604020202020204"/>
              </a:rPr>
              <a:t>100 points</a:t>
            </a:r>
          </a:p>
        </p:txBody>
      </p:sp>
      <p:sp>
        <p:nvSpPr>
          <p:cNvPr id="16" name="Rectangle 11">
            <a:extLst>
              <a:ext uri="{FF2B5EF4-FFF2-40B4-BE49-F238E27FC236}">
                <a16:creationId xmlns:a16="http://schemas.microsoft.com/office/drawing/2014/main" id="{502D20E2-3E83-4E99-8B8D-D36F2C33ECB3}"/>
              </a:ext>
            </a:extLst>
          </p:cNvPr>
          <p:cNvSpPr>
            <a:spLocks noChangeArrowheads="1"/>
          </p:cNvSpPr>
          <p:nvPr/>
        </p:nvSpPr>
        <p:spPr bwMode="auto">
          <a:xfrm>
            <a:off x="564298" y="2304045"/>
            <a:ext cx="2925043" cy="761833"/>
          </a:xfrm>
          <a:prstGeom prst="rect">
            <a:avLst/>
          </a:prstGeom>
          <a:solidFill>
            <a:schemeClr val="accent2"/>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4546A"/>
                </a:solidFill>
                <a:effectLst/>
                <a:uLnTx/>
                <a:uFillTx/>
                <a:latin typeface="Arial" panose="020B0604020202020204"/>
              </a:rPr>
              <a:t>Achieve overall score of 70 points out of 100 points to proceed to Gate 2</a:t>
            </a:r>
          </a:p>
        </p:txBody>
      </p:sp>
      <p:graphicFrame>
        <p:nvGraphicFramePr>
          <p:cNvPr id="17" name="Table 16">
            <a:extLst>
              <a:ext uri="{FF2B5EF4-FFF2-40B4-BE49-F238E27FC236}">
                <a16:creationId xmlns:a16="http://schemas.microsoft.com/office/drawing/2014/main" id="{B3184620-2A0B-322D-1FD3-F14473029112}"/>
              </a:ext>
            </a:extLst>
          </p:cNvPr>
          <p:cNvGraphicFramePr>
            <a:graphicFrameLocks noGrp="1"/>
          </p:cNvGraphicFramePr>
          <p:nvPr>
            <p:extLst>
              <p:ext uri="{D42A27DB-BD31-4B8C-83A1-F6EECF244321}">
                <p14:modId xmlns:p14="http://schemas.microsoft.com/office/powerpoint/2010/main" val="1609265210"/>
              </p:ext>
            </p:extLst>
          </p:nvPr>
        </p:nvGraphicFramePr>
        <p:xfrm>
          <a:off x="9057997" y="3142214"/>
          <a:ext cx="2784057" cy="2577656"/>
        </p:xfrm>
        <a:graphic>
          <a:graphicData uri="http://schemas.openxmlformats.org/drawingml/2006/table">
            <a:tbl>
              <a:tblPr firstRow="1" firstCol="1" bandRow="1"/>
              <a:tblGrid>
                <a:gridCol w="1511538">
                  <a:extLst>
                    <a:ext uri="{9D8B030D-6E8A-4147-A177-3AD203B41FA5}">
                      <a16:colId xmlns:a16="http://schemas.microsoft.com/office/drawing/2014/main" val="1347642821"/>
                    </a:ext>
                  </a:extLst>
                </a:gridCol>
                <a:gridCol w="1272519">
                  <a:extLst>
                    <a:ext uri="{9D8B030D-6E8A-4147-A177-3AD203B41FA5}">
                      <a16:colId xmlns:a16="http://schemas.microsoft.com/office/drawing/2014/main" val="3273230723"/>
                    </a:ext>
                  </a:extLst>
                </a:gridCol>
              </a:tblGrid>
              <a:tr h="548005">
                <a:tc>
                  <a:txBody>
                    <a:bodyPr/>
                    <a:lstStyle/>
                    <a:p>
                      <a:pPr eaLnBrk="0" fontAlgn="base" hangingPunct="0">
                        <a:lnSpc>
                          <a:spcPct val="107000"/>
                        </a:lnSpc>
                        <a:spcBef>
                          <a:spcPts val="480"/>
                        </a:spcBef>
                        <a:spcAft>
                          <a:spcPts val="800"/>
                        </a:spcAft>
                      </a:pPr>
                      <a:r>
                        <a:rPr lang="en-US" sz="1000" b="1" kern="1200" dirty="0">
                          <a:solidFill>
                            <a:srgbClr val="000000"/>
                          </a:solidFill>
                          <a:effectLst/>
                          <a:highlight>
                            <a:srgbClr val="AEAAAA"/>
                          </a:highlight>
                          <a:latin typeface="Arial" panose="020B0604020202020204" pitchFamily="34" charset="0"/>
                          <a:ea typeface="Times New Roman" panose="02020603050405020304" pitchFamily="18" charset="0"/>
                          <a:cs typeface="Times New Roman" panose="02020603050405020304" pitchFamily="18" charset="0"/>
                        </a:rPr>
                        <a:t>The specific goals allocated points in terms of this tender</a:t>
                      </a:r>
                      <a:endParaRPr lang="en-ZA" sz="1000" kern="100" dirty="0">
                        <a:effectLst/>
                        <a:highlight>
                          <a:srgbClr val="AEAAAA"/>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tc>
                  <a:txBody>
                    <a:bodyPr/>
                    <a:lstStyle/>
                    <a:p>
                      <a:pPr algn="ctr" eaLnBrk="0" fontAlgn="base" hangingPunct="0">
                        <a:lnSpc>
                          <a:spcPct val="107000"/>
                        </a:lnSpc>
                        <a:spcBef>
                          <a:spcPts val="480"/>
                        </a:spcBef>
                        <a:spcAft>
                          <a:spcPts val="800"/>
                        </a:spcAft>
                      </a:pPr>
                      <a:r>
                        <a:rPr lang="en-US" sz="900" b="1" kern="1200" dirty="0">
                          <a:solidFill>
                            <a:srgbClr val="FFFFFF"/>
                          </a:solidFill>
                          <a:effectLst/>
                          <a:highlight>
                            <a:srgbClr val="C00000"/>
                          </a:highlight>
                          <a:latin typeface="Arial" panose="020B0604020202020204" pitchFamily="34" charset="0"/>
                          <a:ea typeface="Times New Roman" panose="02020603050405020304" pitchFamily="18" charset="0"/>
                          <a:cs typeface="Times New Roman" panose="02020603050405020304" pitchFamily="18" charset="0"/>
                        </a:rPr>
                        <a:t>Number of points</a:t>
                      </a:r>
                      <a:endParaRPr lang="en-ZA" sz="900" kern="100" dirty="0">
                        <a:effectLst/>
                        <a:highlight>
                          <a:srgbClr val="C00000"/>
                        </a:highlight>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900" b="1" kern="1200" dirty="0">
                          <a:solidFill>
                            <a:srgbClr val="FFFFFF"/>
                          </a:solidFill>
                          <a:effectLst/>
                          <a:highlight>
                            <a:srgbClr val="C00000"/>
                          </a:highlight>
                          <a:latin typeface="Arial" panose="020B0604020202020204" pitchFamily="34" charset="0"/>
                          <a:ea typeface="Times New Roman" panose="02020603050405020304" pitchFamily="18" charset="0"/>
                          <a:cs typeface="Times New Roman" panose="02020603050405020304" pitchFamily="18" charset="0"/>
                        </a:rPr>
                        <a:t>allocated</a:t>
                      </a:r>
                      <a:endParaRPr lang="en-ZA" sz="900" kern="100" dirty="0">
                        <a:effectLst/>
                        <a:highlight>
                          <a:srgbClr val="C00000"/>
                        </a:highlight>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900" b="1" kern="1200" dirty="0">
                          <a:solidFill>
                            <a:srgbClr val="FFFFFF"/>
                          </a:solidFill>
                          <a:effectLst/>
                          <a:highlight>
                            <a:srgbClr val="C00000"/>
                          </a:highlight>
                          <a:latin typeface="Arial" panose="020B0604020202020204" pitchFamily="34" charset="0"/>
                          <a:ea typeface="Times New Roman" panose="02020603050405020304" pitchFamily="18" charset="0"/>
                          <a:cs typeface="Times New Roman" panose="02020603050405020304" pitchFamily="18" charset="0"/>
                        </a:rPr>
                        <a:t>(80/20 system)</a:t>
                      </a:r>
                      <a:endParaRPr lang="en-ZA" sz="900" kern="100" dirty="0">
                        <a:effectLst/>
                        <a:highlight>
                          <a:srgbClr val="C00000"/>
                        </a:highlight>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900" b="1" kern="100" dirty="0">
                          <a:solidFill>
                            <a:srgbClr val="FFFFFF"/>
                          </a:solidFill>
                          <a:effectLst/>
                          <a:highlight>
                            <a:srgbClr val="C00000"/>
                          </a:highlight>
                          <a:latin typeface="Arial" panose="020B0604020202020204" pitchFamily="34" charset="0"/>
                          <a:ea typeface="Times New Roman" panose="02020603050405020304" pitchFamily="18" charset="0"/>
                          <a:cs typeface="Times New Roman" panose="02020603050405020304" pitchFamily="18" charset="0"/>
                        </a:rPr>
                        <a:t>(To be completed by the organ of state)</a:t>
                      </a:r>
                      <a:endParaRPr lang="en-ZA" sz="900" kern="100" dirty="0">
                        <a:effectLst/>
                        <a:highlight>
                          <a:srgbClr val="C0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49517416"/>
                  </a:ext>
                </a:extLst>
              </a:tr>
              <a:tr h="0">
                <a:tc>
                  <a:txBody>
                    <a:bodyPr/>
                    <a:lstStyle/>
                    <a:p>
                      <a:pPr algn="ctr">
                        <a:lnSpc>
                          <a:spcPct val="107000"/>
                        </a:lnSpc>
                      </a:pPr>
                      <a:r>
                        <a:rPr lang="en-ZA"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 entity with at least 51% black ownership </a:t>
                      </a:r>
                    </a:p>
                    <a:p>
                      <a:pPr algn="ctr" eaLnBrk="0" fontAlgn="base" hangingPunct="0">
                        <a:lnSpc>
                          <a:spcPct val="107000"/>
                        </a:lnSpc>
                        <a:spcBef>
                          <a:spcPts val="575"/>
                        </a:spcBef>
                        <a:spcAft>
                          <a:spcPts val="800"/>
                        </a:spcAft>
                      </a:pPr>
                      <a:r>
                        <a:rPr lang="en-US" sz="1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r>
                        <a:rPr lang="en-US" sz="1000" kern="100" dirty="0">
                          <a:effectLst/>
                          <a:latin typeface="Arial" panose="020B0604020202020204" pitchFamily="34" charset="0"/>
                          <a:ea typeface="Times New Roman" panose="02020603050405020304" pitchFamily="18" charset="0"/>
                          <a:cs typeface="Times New Roman" panose="02020603050405020304" pitchFamily="18" charset="0"/>
                        </a:rPr>
                        <a:t>15</a:t>
                      </a:r>
                      <a:endParaRPr lang="en-ZA"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3173372"/>
                  </a:ext>
                </a:extLst>
              </a:tr>
              <a:tr h="201295">
                <a:tc>
                  <a:txBody>
                    <a:bodyPr/>
                    <a:lstStyle/>
                    <a:p>
                      <a:pPr algn="ctr" eaLnBrk="0" fontAlgn="base" hangingPunct="0">
                        <a:lnSpc>
                          <a:spcPct val="107000"/>
                        </a:lnSpc>
                        <a:spcBef>
                          <a:spcPts val="575"/>
                        </a:spcBef>
                        <a:spcAft>
                          <a:spcPts val="800"/>
                        </a:spcAft>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An entity with at least 30% Black women ownership</a:t>
                      </a:r>
                      <a:endParaRPr lang="en-ZA"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r>
                        <a:rPr lang="en-US" sz="1000" kern="100" dirty="0">
                          <a:effectLst/>
                          <a:latin typeface="Arial" panose="020B0604020202020204" pitchFamily="34" charset="0"/>
                          <a:ea typeface="Times New Roman" panose="02020603050405020304" pitchFamily="18" charset="0"/>
                          <a:cs typeface="Times New Roman" panose="02020603050405020304" pitchFamily="18" charset="0"/>
                        </a:rPr>
                        <a:t>5</a:t>
                      </a:r>
                      <a:endParaRPr lang="en-ZA"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176466"/>
                  </a:ext>
                </a:extLst>
              </a:tr>
              <a:tr h="201295">
                <a:tc>
                  <a:txBody>
                    <a:bodyPr/>
                    <a:lstStyle/>
                    <a:p>
                      <a:pPr algn="ctr" eaLnBrk="0" fontAlgn="base" hangingPunct="0">
                        <a:lnSpc>
                          <a:spcPct val="107000"/>
                        </a:lnSpc>
                        <a:spcBef>
                          <a:spcPts val="575"/>
                        </a:spcBef>
                        <a:spcAft>
                          <a:spcPts val="800"/>
                        </a:spcAft>
                      </a:pPr>
                      <a:r>
                        <a:rPr lang="en-US" sz="1000" b="1" kern="100">
                          <a:effectLst/>
                          <a:latin typeface="Arial" panose="020B0604020202020204" pitchFamily="34" charset="0"/>
                          <a:ea typeface="Times New Roman" panose="02020603050405020304" pitchFamily="18" charset="0"/>
                          <a:cs typeface="Times New Roman" panose="02020603050405020304" pitchFamily="18" charset="0"/>
                        </a:rPr>
                        <a:t>Maximum points that can be awarded</a:t>
                      </a:r>
                      <a:endParaRPr lang="en-ZA"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r>
                        <a:rPr lang="en-US" sz="1000" b="1" kern="100" dirty="0">
                          <a:effectLst/>
                          <a:latin typeface="Arial" panose="020B0604020202020204" pitchFamily="34" charset="0"/>
                          <a:ea typeface="Times New Roman" panose="02020603050405020304" pitchFamily="18" charset="0"/>
                          <a:cs typeface="Times New Roman" panose="02020603050405020304" pitchFamily="18" charset="0"/>
                        </a:rPr>
                        <a:t>20</a:t>
                      </a:r>
                      <a:endParaRPr lang="en-ZA"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858575"/>
                  </a:ext>
                </a:extLst>
              </a:tr>
            </a:tbl>
          </a:graphicData>
        </a:graphic>
      </p:graphicFrame>
    </p:spTree>
    <p:extLst>
      <p:ext uri="{BB962C8B-B14F-4D97-AF65-F5344CB8AC3E}">
        <p14:creationId xmlns:p14="http://schemas.microsoft.com/office/powerpoint/2010/main" val="265796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0388678-D21E-E140-E1E3-246E438F6B0F}"/>
              </a:ext>
            </a:extLst>
          </p:cNvPr>
          <p:cNvGraphicFramePr>
            <a:graphicFrameLocks noGrp="1"/>
          </p:cNvGraphicFramePr>
          <p:nvPr>
            <p:extLst>
              <p:ext uri="{D42A27DB-BD31-4B8C-83A1-F6EECF244321}">
                <p14:modId xmlns:p14="http://schemas.microsoft.com/office/powerpoint/2010/main" val="2104269992"/>
              </p:ext>
            </p:extLst>
          </p:nvPr>
        </p:nvGraphicFramePr>
        <p:xfrm>
          <a:off x="0" y="-17254"/>
          <a:ext cx="12192000" cy="64633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2192000">
                  <a:extLst>
                    <a:ext uri="{9D8B030D-6E8A-4147-A177-3AD203B41FA5}">
                      <a16:colId xmlns:a16="http://schemas.microsoft.com/office/drawing/2014/main" val="3810798179"/>
                    </a:ext>
                  </a:extLst>
                </a:gridCol>
              </a:tblGrid>
              <a:tr h="646330">
                <a:tc>
                  <a:txBody>
                    <a:bodyPr/>
                    <a:lstStyle/>
                    <a:p>
                      <a:r>
                        <a:rPr lang="en-US"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SPECIFIC GOALS</a:t>
                      </a:r>
                      <a:endParaRPr lang="en-ZA"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tx2">
                        <a:lumMod val="25000"/>
                        <a:lumOff val="75000"/>
                      </a:schemeClr>
                    </a:solidFill>
                  </a:tcPr>
                </a:tc>
                <a:extLst>
                  <a:ext uri="{0D108BD9-81ED-4DB2-BD59-A6C34878D82A}">
                    <a16:rowId xmlns:a16="http://schemas.microsoft.com/office/drawing/2014/main" val="2472934703"/>
                  </a:ext>
                </a:extLst>
              </a:tr>
            </a:tbl>
          </a:graphicData>
        </a:graphic>
      </p:graphicFrame>
      <p:sp>
        <p:nvSpPr>
          <p:cNvPr id="4" name="TextBox 3">
            <a:extLst>
              <a:ext uri="{FF2B5EF4-FFF2-40B4-BE49-F238E27FC236}">
                <a16:creationId xmlns:a16="http://schemas.microsoft.com/office/drawing/2014/main" id="{D9E66ED9-DCEF-50E2-B709-DE49860DF340}"/>
              </a:ext>
            </a:extLst>
          </p:cNvPr>
          <p:cNvSpPr txBox="1"/>
          <p:nvPr/>
        </p:nvSpPr>
        <p:spPr>
          <a:xfrm>
            <a:off x="78921" y="710978"/>
            <a:ext cx="11938907" cy="369332"/>
          </a:xfrm>
          <a:prstGeom prst="rect">
            <a:avLst/>
          </a:prstGeom>
          <a:noFill/>
        </p:spPr>
        <p:txBody>
          <a:bodyPr wrap="square">
            <a:spAutoFit/>
          </a:bodyPr>
          <a:lstStyle/>
          <a:p>
            <a:r>
              <a:rPr kumimoji="0" lang="en-ZA" sz="1800" b="1" i="0" u="none" strike="noStrike" kern="1200" cap="none" spc="0" normalizeH="0" baseline="0" noProof="0" dirty="0">
                <a:ln>
                  <a:noFill/>
                </a:ln>
                <a:solidFill>
                  <a:srgbClr val="004F87">
                    <a:lumMod val="75000"/>
                  </a:srgbClr>
                </a:solidFill>
                <a:effectLst/>
                <a:uLnTx/>
                <a:uFillTx/>
                <a:latin typeface="Arial"/>
                <a:ea typeface="+mn-ea"/>
                <a:cs typeface="+mn-cs"/>
              </a:rPr>
              <a:t>Specific goals points may be allocated to Bidders on submission of documentation or evidence as follows:</a:t>
            </a:r>
          </a:p>
        </p:txBody>
      </p:sp>
      <p:sp>
        <p:nvSpPr>
          <p:cNvPr id="13" name="TextBox 12">
            <a:extLst>
              <a:ext uri="{FF2B5EF4-FFF2-40B4-BE49-F238E27FC236}">
                <a16:creationId xmlns:a16="http://schemas.microsoft.com/office/drawing/2014/main" id="{300109F7-559A-CB4B-07C9-3E718CC352E7}"/>
              </a:ext>
            </a:extLst>
          </p:cNvPr>
          <p:cNvSpPr txBox="1"/>
          <p:nvPr/>
        </p:nvSpPr>
        <p:spPr>
          <a:xfrm>
            <a:off x="236764" y="4332514"/>
            <a:ext cx="11781064" cy="646331"/>
          </a:xfrm>
          <a:prstGeom prst="rect">
            <a:avLst/>
          </a:prstGeom>
          <a:noFill/>
        </p:spPr>
        <p:txBody>
          <a:bodyPr wrap="square">
            <a:spAutoFit/>
          </a:bodyPr>
          <a:lstStyle/>
          <a:p>
            <a:r>
              <a:rPr kumimoji="0" lang="en-GB" sz="1800" b="1" i="0" u="none" strike="noStrike" kern="1200" cap="none" spc="0" normalizeH="0" baseline="0" noProof="0" dirty="0">
                <a:ln>
                  <a:noFill/>
                </a:ln>
                <a:solidFill>
                  <a:srgbClr val="004F87">
                    <a:lumMod val="75000"/>
                  </a:srgbClr>
                </a:solidFill>
                <a:effectLst/>
                <a:uLnTx/>
                <a:uFillTx/>
                <a:latin typeface="Arial"/>
                <a:ea typeface="+mn-ea"/>
                <a:cs typeface="+mn-cs"/>
              </a:rPr>
              <a:t>Bidders MUST complete and sign the SBD 6.1 form to claim the points for Specific goals, failing which, the Bidder will be scored zero.</a:t>
            </a:r>
            <a:endParaRPr kumimoji="0" lang="en-ZA" sz="1800" b="1" i="0" u="none" strike="noStrike" kern="1200" cap="none" spc="0" normalizeH="0" baseline="0" noProof="0" dirty="0">
              <a:ln>
                <a:noFill/>
              </a:ln>
              <a:solidFill>
                <a:srgbClr val="004F87">
                  <a:lumMod val="75000"/>
                </a:srgbClr>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A23C4DE3-B488-5C4A-3196-51BD8EAEBC98}"/>
              </a:ext>
            </a:extLst>
          </p:cNvPr>
          <p:cNvGraphicFramePr>
            <a:graphicFrameLocks noGrp="1"/>
          </p:cNvGraphicFramePr>
          <p:nvPr>
            <p:extLst>
              <p:ext uri="{D42A27DB-BD31-4B8C-83A1-F6EECF244321}">
                <p14:modId xmlns:p14="http://schemas.microsoft.com/office/powerpoint/2010/main" val="290807030"/>
              </p:ext>
            </p:extLst>
          </p:nvPr>
        </p:nvGraphicFramePr>
        <p:xfrm>
          <a:off x="160564" y="1686157"/>
          <a:ext cx="7434671" cy="2553252"/>
        </p:xfrm>
        <a:graphic>
          <a:graphicData uri="http://schemas.openxmlformats.org/drawingml/2006/table">
            <a:tbl>
              <a:tblPr firstRow="1" firstCol="1" bandRow="1"/>
              <a:tblGrid>
                <a:gridCol w="3634196">
                  <a:extLst>
                    <a:ext uri="{9D8B030D-6E8A-4147-A177-3AD203B41FA5}">
                      <a16:colId xmlns:a16="http://schemas.microsoft.com/office/drawing/2014/main" val="3520503816"/>
                    </a:ext>
                  </a:extLst>
                </a:gridCol>
                <a:gridCol w="3800475">
                  <a:extLst>
                    <a:ext uri="{9D8B030D-6E8A-4147-A177-3AD203B41FA5}">
                      <a16:colId xmlns:a16="http://schemas.microsoft.com/office/drawing/2014/main" val="1611396874"/>
                    </a:ext>
                  </a:extLst>
                </a:gridCol>
              </a:tblGrid>
              <a:tr h="548005">
                <a:tc>
                  <a:txBody>
                    <a:bodyPr/>
                    <a:lstStyle/>
                    <a:p>
                      <a:pPr eaLnBrk="0" fontAlgn="base" hangingPunct="0">
                        <a:lnSpc>
                          <a:spcPct val="107000"/>
                        </a:lnSpc>
                        <a:spcBef>
                          <a:spcPts val="480"/>
                        </a:spcBef>
                        <a:spcAft>
                          <a:spcPts val="800"/>
                        </a:spcAft>
                      </a:pPr>
                      <a:r>
                        <a:rPr lang="en-US" sz="1100" b="1" kern="1200" dirty="0">
                          <a:solidFill>
                            <a:srgbClr val="000000"/>
                          </a:solidFill>
                          <a:effectLst/>
                          <a:highlight>
                            <a:srgbClr val="AEAAAA"/>
                          </a:highlight>
                          <a:latin typeface="Arial" panose="020B0604020202020204" pitchFamily="34" charset="0"/>
                          <a:ea typeface="Times New Roman" panose="02020603050405020304" pitchFamily="18" charset="0"/>
                          <a:cs typeface="Times New Roman" panose="02020603050405020304" pitchFamily="18" charset="0"/>
                        </a:rPr>
                        <a:t>The specific goals allocated points in terms of this tender</a:t>
                      </a:r>
                      <a:endParaRPr lang="en-ZA" sz="1100" kern="100" dirty="0">
                        <a:effectLst/>
                        <a:highlight>
                          <a:srgbClr val="AEAAAA"/>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tc>
                  <a:txBody>
                    <a:bodyPr/>
                    <a:lstStyle/>
                    <a:p>
                      <a:pPr algn="ctr" eaLnBrk="0" fontAlgn="base" hangingPunct="0">
                        <a:lnSpc>
                          <a:spcPct val="107000"/>
                        </a:lnSpc>
                        <a:spcBef>
                          <a:spcPts val="480"/>
                        </a:spcBef>
                        <a:spcAft>
                          <a:spcPts val="800"/>
                        </a:spcAft>
                      </a:pPr>
                      <a:r>
                        <a:rPr lang="en-US" sz="1100" b="1" kern="1200" dirty="0">
                          <a:solidFill>
                            <a:srgbClr val="FFFFFF"/>
                          </a:solidFill>
                          <a:effectLst/>
                          <a:highlight>
                            <a:srgbClr val="C00000"/>
                          </a:highlight>
                          <a:latin typeface="Arial" panose="020B0604020202020204" pitchFamily="34" charset="0"/>
                          <a:ea typeface="Times New Roman" panose="02020603050405020304" pitchFamily="18" charset="0"/>
                          <a:cs typeface="Times New Roman" panose="02020603050405020304" pitchFamily="18" charset="0"/>
                        </a:rPr>
                        <a:t>Number of points</a:t>
                      </a:r>
                      <a:endParaRPr lang="en-ZA" sz="1100" kern="100" dirty="0">
                        <a:effectLst/>
                        <a:highlight>
                          <a:srgbClr val="C00000"/>
                        </a:highlight>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1100" b="1" kern="1200" dirty="0">
                          <a:solidFill>
                            <a:srgbClr val="FFFFFF"/>
                          </a:solidFill>
                          <a:effectLst/>
                          <a:highlight>
                            <a:srgbClr val="C00000"/>
                          </a:highlight>
                          <a:latin typeface="Arial" panose="020B0604020202020204" pitchFamily="34" charset="0"/>
                          <a:ea typeface="Times New Roman" panose="02020603050405020304" pitchFamily="18" charset="0"/>
                          <a:cs typeface="Times New Roman" panose="02020603050405020304" pitchFamily="18" charset="0"/>
                        </a:rPr>
                        <a:t>allocated</a:t>
                      </a:r>
                      <a:endParaRPr lang="en-ZA" sz="1100" kern="100" dirty="0">
                        <a:effectLst/>
                        <a:highlight>
                          <a:srgbClr val="C00000"/>
                        </a:highlight>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1100" b="1" kern="1200" dirty="0">
                          <a:solidFill>
                            <a:srgbClr val="FFFFFF"/>
                          </a:solidFill>
                          <a:effectLst/>
                          <a:highlight>
                            <a:srgbClr val="C00000"/>
                          </a:highlight>
                          <a:latin typeface="Arial" panose="020B0604020202020204" pitchFamily="34" charset="0"/>
                          <a:ea typeface="Times New Roman" panose="02020603050405020304" pitchFamily="18" charset="0"/>
                          <a:cs typeface="Times New Roman" panose="02020603050405020304" pitchFamily="18" charset="0"/>
                        </a:rPr>
                        <a:t>(80/20 system)</a:t>
                      </a:r>
                      <a:endParaRPr lang="en-ZA" sz="1100" kern="100" dirty="0">
                        <a:effectLst/>
                        <a:highlight>
                          <a:srgbClr val="C00000"/>
                        </a:highlight>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1100" b="1" kern="100" dirty="0">
                          <a:solidFill>
                            <a:srgbClr val="FFFFFF"/>
                          </a:solidFill>
                          <a:effectLst/>
                          <a:highlight>
                            <a:srgbClr val="C00000"/>
                          </a:highlight>
                          <a:latin typeface="Arial" panose="020B0604020202020204" pitchFamily="34" charset="0"/>
                          <a:ea typeface="Times New Roman" panose="02020603050405020304" pitchFamily="18" charset="0"/>
                          <a:cs typeface="Times New Roman" panose="02020603050405020304" pitchFamily="18" charset="0"/>
                        </a:rPr>
                        <a:t>(To be completed by the organ of state)</a:t>
                      </a:r>
                      <a:endParaRPr lang="en-ZA" sz="1100" kern="100" dirty="0">
                        <a:effectLst/>
                        <a:highlight>
                          <a:srgbClr val="C0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713063306"/>
                  </a:ext>
                </a:extLst>
              </a:tr>
              <a:tr h="201295">
                <a:tc>
                  <a:txBody>
                    <a:bodyPr/>
                    <a:lstStyle/>
                    <a:p>
                      <a:pPr algn="ctr">
                        <a:lnSpc>
                          <a:spcPct val="107000"/>
                        </a:lnSpc>
                      </a:pPr>
                      <a:r>
                        <a:rPr lang="en-ZA" sz="115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 entity with at least 51% black ownership </a:t>
                      </a:r>
                      <a:endParaRPr lang="en-ZA" sz="12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eaLnBrk="0" fontAlgn="base" hangingPunct="0">
                        <a:lnSpc>
                          <a:spcPct val="107000"/>
                        </a:lnSpc>
                        <a:spcBef>
                          <a:spcPts val="575"/>
                        </a:spcBef>
                        <a:spcAft>
                          <a:spcPts val="800"/>
                        </a:spcAft>
                      </a:pPr>
                      <a:r>
                        <a:rPr lang="en-US" sz="1100" kern="10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r>
                        <a:rPr lang="en-US" sz="1100" kern="100">
                          <a:effectLst/>
                          <a:latin typeface="Arial" panose="020B0604020202020204" pitchFamily="34" charset="0"/>
                          <a:ea typeface="Times New Roman" panose="02020603050405020304" pitchFamily="18" charset="0"/>
                          <a:cs typeface="Times New Roman" panose="02020603050405020304" pitchFamily="18" charset="0"/>
                        </a:rPr>
                        <a:t>15</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920225"/>
                  </a:ext>
                </a:extLst>
              </a:tr>
              <a:tr h="417344">
                <a:tc>
                  <a:txBody>
                    <a:bodyPr/>
                    <a:lstStyle/>
                    <a:p>
                      <a:pPr algn="ctr" eaLnBrk="0" fontAlgn="base" hangingPunct="0">
                        <a:lnSpc>
                          <a:spcPct val="107000"/>
                        </a:lnSpc>
                        <a:spcBef>
                          <a:spcPts val="575"/>
                        </a:spcBef>
                        <a:spcAft>
                          <a:spcPts val="800"/>
                        </a:spcAft>
                      </a:pPr>
                      <a:r>
                        <a:rPr lang="en-US" sz="1100" kern="100">
                          <a:effectLst/>
                          <a:latin typeface="Arial" panose="020B0604020202020204" pitchFamily="34" charset="0"/>
                          <a:ea typeface="Times New Roman" panose="02020603050405020304" pitchFamily="18" charset="0"/>
                          <a:cs typeface="Times New Roman" panose="02020603050405020304" pitchFamily="18" charset="0"/>
                        </a:rPr>
                        <a:t>An entity with at least 30% Black women ownership</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r>
                        <a:rPr lang="en-US" sz="1100" kern="100">
                          <a:effectLst/>
                          <a:latin typeface="Arial" panose="020B0604020202020204" pitchFamily="34" charset="0"/>
                          <a:ea typeface="Times New Roman" panose="02020603050405020304" pitchFamily="18" charset="0"/>
                          <a:cs typeface="Times New Roman" panose="02020603050405020304" pitchFamily="18" charset="0"/>
                        </a:rPr>
                        <a:t>5</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7792687"/>
                  </a:ext>
                </a:extLst>
              </a:tr>
              <a:tr h="497989">
                <a:tc>
                  <a:txBody>
                    <a:bodyPr/>
                    <a:lstStyle/>
                    <a:p>
                      <a:pPr algn="ctr" eaLnBrk="0" fontAlgn="base" hangingPunct="0">
                        <a:lnSpc>
                          <a:spcPct val="107000"/>
                        </a:lnSpc>
                        <a:spcBef>
                          <a:spcPts val="575"/>
                        </a:spcBef>
                        <a:spcAft>
                          <a:spcPts val="800"/>
                        </a:spcAft>
                      </a:pPr>
                      <a:r>
                        <a:rPr lang="en-US" sz="1100" b="1" kern="100">
                          <a:effectLst/>
                          <a:latin typeface="Arial" panose="020B0604020202020204" pitchFamily="34" charset="0"/>
                          <a:ea typeface="Times New Roman" panose="02020603050405020304" pitchFamily="18" charset="0"/>
                          <a:cs typeface="Times New Roman" panose="02020603050405020304" pitchFamily="18" charset="0"/>
                        </a:rPr>
                        <a:t>Maximum points that can be awarded</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r>
                        <a:rPr lang="en-US" sz="1100" b="1" kern="100" dirty="0">
                          <a:effectLst/>
                          <a:latin typeface="Arial" panose="020B0604020202020204" pitchFamily="34" charset="0"/>
                          <a:ea typeface="Times New Roman" panose="02020603050405020304" pitchFamily="18" charset="0"/>
                          <a:cs typeface="Times New Roman" panose="02020603050405020304" pitchFamily="18" charset="0"/>
                        </a:rPr>
                        <a:t>20</a:t>
                      </a:r>
                      <a:endParaRPr lang="en-Z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9622588"/>
                  </a:ext>
                </a:extLst>
              </a:tr>
            </a:tbl>
          </a:graphicData>
        </a:graphic>
      </p:graphicFrame>
    </p:spTree>
    <p:extLst>
      <p:ext uri="{BB962C8B-B14F-4D97-AF65-F5344CB8AC3E}">
        <p14:creationId xmlns:p14="http://schemas.microsoft.com/office/powerpoint/2010/main" val="300866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17849F3-2498-C563-8E59-876989785EE7}"/>
              </a:ext>
            </a:extLst>
          </p:cNvPr>
          <p:cNvGraphicFramePr>
            <a:graphicFrameLocks noGrp="1"/>
          </p:cNvGraphicFramePr>
          <p:nvPr>
            <p:extLst>
              <p:ext uri="{D42A27DB-BD31-4B8C-83A1-F6EECF244321}">
                <p14:modId xmlns:p14="http://schemas.microsoft.com/office/powerpoint/2010/main" val="860354413"/>
              </p:ext>
            </p:extLst>
          </p:nvPr>
        </p:nvGraphicFramePr>
        <p:xfrm>
          <a:off x="0" y="-2063"/>
          <a:ext cx="12192000" cy="80772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937864641"/>
                    </a:ext>
                  </a:extLst>
                </a:gridCol>
              </a:tblGrid>
              <a:tr h="156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BID EVALUATION PROCESS  </a:t>
                      </a:r>
                      <a:r>
                        <a:rPr kumimoji="0" lang="en-ZA" sz="16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7 of the RFP Main doc</a:t>
                      </a:r>
                      <a:endParaRPr lang="en-ZA"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endParaRPr lang="en-ZA" dirty="0"/>
                    </a:p>
                  </a:txBody>
                  <a:tcPr>
                    <a:solidFill>
                      <a:schemeClr val="tx2">
                        <a:lumMod val="25000"/>
                        <a:lumOff val="75000"/>
                      </a:schemeClr>
                    </a:solidFill>
                  </a:tcPr>
                </a:tc>
                <a:extLst>
                  <a:ext uri="{0D108BD9-81ED-4DB2-BD59-A6C34878D82A}">
                    <a16:rowId xmlns:a16="http://schemas.microsoft.com/office/drawing/2014/main" val="3632643055"/>
                  </a:ext>
                </a:extLst>
              </a:tr>
            </a:tbl>
          </a:graphicData>
        </a:graphic>
      </p:graphicFrame>
      <p:sp>
        <p:nvSpPr>
          <p:cNvPr id="10" name="TextBox 9">
            <a:extLst>
              <a:ext uri="{FF2B5EF4-FFF2-40B4-BE49-F238E27FC236}">
                <a16:creationId xmlns:a16="http://schemas.microsoft.com/office/drawing/2014/main" id="{C403F0DB-4622-6644-EA46-7FBEF00524E7}"/>
              </a:ext>
            </a:extLst>
          </p:cNvPr>
          <p:cNvSpPr txBox="1"/>
          <p:nvPr/>
        </p:nvSpPr>
        <p:spPr>
          <a:xfrm>
            <a:off x="195942" y="837792"/>
            <a:ext cx="11908972" cy="584775"/>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br>
              <a:rPr kumimoji="0" lang="en-ZA" sz="16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br>
            <a:r>
              <a:rPr kumimoji="0" lang="en-ZA" sz="16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Technical Evaluation Criteria</a:t>
            </a:r>
            <a:endParaRPr kumimoji="0" lang="en-ZA"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p:txBody>
      </p:sp>
      <p:graphicFrame>
        <p:nvGraphicFramePr>
          <p:cNvPr id="2" name="Object 1">
            <a:extLst>
              <a:ext uri="{FF2B5EF4-FFF2-40B4-BE49-F238E27FC236}">
                <a16:creationId xmlns:a16="http://schemas.microsoft.com/office/drawing/2014/main" id="{2FD447E5-0176-6083-E7DB-E9B965E9BDBC}"/>
              </a:ext>
            </a:extLst>
          </p:cNvPr>
          <p:cNvGraphicFramePr>
            <a:graphicFrameLocks noChangeAspect="1"/>
          </p:cNvGraphicFramePr>
          <p:nvPr>
            <p:extLst>
              <p:ext uri="{D42A27DB-BD31-4B8C-83A1-F6EECF244321}">
                <p14:modId xmlns:p14="http://schemas.microsoft.com/office/powerpoint/2010/main" val="1154215978"/>
              </p:ext>
            </p:extLst>
          </p:nvPr>
        </p:nvGraphicFramePr>
        <p:xfrm>
          <a:off x="3455437" y="2388313"/>
          <a:ext cx="1562082" cy="1353263"/>
        </p:xfrm>
        <a:graphic>
          <a:graphicData uri="http://schemas.openxmlformats.org/presentationml/2006/ole">
            <mc:AlternateContent xmlns:mc="http://schemas.openxmlformats.org/markup-compatibility/2006">
              <mc:Choice xmlns:v="urn:schemas-microsoft-com:vml" Requires="v">
                <p:oleObj name="Worksheet" showAsIcon="1" r:id="rId2" imgW="914400" imgH="792417" progId="Excel.Sheet.12">
                  <p:embed/>
                </p:oleObj>
              </mc:Choice>
              <mc:Fallback>
                <p:oleObj name="Worksheet" showAsIcon="1" r:id="rId2" imgW="914400" imgH="792417" progId="Excel.Sheet.12">
                  <p:embed/>
                  <p:pic>
                    <p:nvPicPr>
                      <p:cNvPr id="2" name="Object 1">
                        <a:extLst>
                          <a:ext uri="{FF2B5EF4-FFF2-40B4-BE49-F238E27FC236}">
                            <a16:creationId xmlns:a16="http://schemas.microsoft.com/office/drawing/2014/main" id="{2FD447E5-0176-6083-E7DB-E9B965E9BDBC}"/>
                          </a:ext>
                        </a:extLst>
                      </p:cNvPr>
                      <p:cNvPicPr/>
                      <p:nvPr/>
                    </p:nvPicPr>
                    <p:blipFill>
                      <a:blip r:embed="rId3"/>
                      <a:stretch>
                        <a:fillRect/>
                      </a:stretch>
                    </p:blipFill>
                    <p:spPr>
                      <a:xfrm>
                        <a:off x="3455437" y="2388313"/>
                        <a:ext cx="1562082" cy="1353263"/>
                      </a:xfrm>
                      <a:prstGeom prst="rect">
                        <a:avLst/>
                      </a:prstGeom>
                    </p:spPr>
                  </p:pic>
                </p:oleObj>
              </mc:Fallback>
            </mc:AlternateContent>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28496E59F22D48B6B189086B28A035" ma:contentTypeVersion="4" ma:contentTypeDescription="Create a new document." ma:contentTypeScope="" ma:versionID="d3a7c9db9b4023869cefeefb87d377d3">
  <xsd:schema xmlns:xsd="http://www.w3.org/2001/XMLSchema" xmlns:xs="http://www.w3.org/2001/XMLSchema" xmlns:p="http://schemas.microsoft.com/office/2006/metadata/properties" xmlns:ns2="bca26e88-ed85-4ffc-8899-a627d8653918" targetNamespace="http://schemas.microsoft.com/office/2006/metadata/properties" ma:root="true" ma:fieldsID="fa50d85d324b4fd10b552914955f97f8" ns2:_="">
    <xsd:import namespace="bca26e88-ed85-4ffc-8899-a627d86539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26e88-ed85-4ffc-8899-a627d8653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E82BA9-CFEE-4B89-ABC0-10558B5D991E}">
  <ds:schemaRefs>
    <ds:schemaRef ds:uri="http://www.w3.org/XML/1998/namespace"/>
    <ds:schemaRef ds:uri="bca26e88-ed85-4ffc-8899-a627d8653918"/>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5ED8F876-E29D-4CA2-88E2-E8C22966519E}">
  <ds:schemaRefs>
    <ds:schemaRef ds:uri="http://schemas.microsoft.com/sharepoint/v3/contenttype/forms"/>
  </ds:schemaRefs>
</ds:datastoreItem>
</file>

<file path=customXml/itemProps3.xml><?xml version="1.0" encoding="utf-8"?>
<ds:datastoreItem xmlns:ds="http://schemas.openxmlformats.org/officeDocument/2006/customXml" ds:itemID="{74B14197-CFB9-4F14-9BF8-8529DCC71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a26e88-ed85-4ffc-8899-a627d86539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9879</TotalTime>
  <Words>2225</Words>
  <Application>Microsoft Office PowerPoint</Application>
  <PresentationFormat>Widescreen</PresentationFormat>
  <Paragraphs>313</Paragraphs>
  <Slides>26</Slides>
  <Notes>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4</vt:i4>
      </vt:variant>
      <vt:variant>
        <vt:lpstr>Slide Titles</vt:lpstr>
      </vt:variant>
      <vt:variant>
        <vt:i4>26</vt:i4>
      </vt:variant>
    </vt:vector>
  </HeadingPairs>
  <TitlesOfParts>
    <vt:vector size="41" baseType="lpstr">
      <vt:lpstr>Aptos</vt:lpstr>
      <vt:lpstr>Arial</vt:lpstr>
      <vt:lpstr>Arial Narrow</vt:lpstr>
      <vt:lpstr>Calibri</vt:lpstr>
      <vt:lpstr>Cambria Math</vt:lpstr>
      <vt:lpstr>Constantia</vt:lpstr>
      <vt:lpstr>Lato</vt:lpstr>
      <vt:lpstr>Symbol</vt:lpstr>
      <vt:lpstr>Wingdings</vt:lpstr>
      <vt:lpstr>Office Theme</vt:lpstr>
      <vt:lpstr>Custom Design</vt:lpstr>
      <vt:lpstr>Acrobat Document</vt:lpstr>
      <vt:lpstr>Worksheet</vt:lpstr>
      <vt:lpstr>think-cell Slide</vt:lpstr>
      <vt:lpstr>Adobe Acrobat Document</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Funeka Simelane</dc:creator>
  <cp:lastModifiedBy>Lorraine Tema</cp:lastModifiedBy>
  <cp:revision>47</cp:revision>
  <dcterms:created xsi:type="dcterms:W3CDTF">2024-06-13T12:41:53Z</dcterms:created>
  <dcterms:modified xsi:type="dcterms:W3CDTF">2024-08-26T11:19:25Z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0x010100A328496E59F22D48B6B189086B28A035</vt:lpwstr>
  </property>
</Properties>
</file>