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37"/>
  </p:notesMasterIdLst>
  <p:sldIdLst>
    <p:sldId id="256" r:id="rId5"/>
    <p:sldId id="291" r:id="rId6"/>
    <p:sldId id="292" r:id="rId7"/>
    <p:sldId id="293" r:id="rId8"/>
    <p:sldId id="294" r:id="rId9"/>
    <p:sldId id="295" r:id="rId10"/>
    <p:sldId id="361" r:id="rId11"/>
    <p:sldId id="362" r:id="rId12"/>
    <p:sldId id="363" r:id="rId13"/>
    <p:sldId id="296" r:id="rId14"/>
    <p:sldId id="297" r:id="rId15"/>
    <p:sldId id="298" r:id="rId16"/>
    <p:sldId id="299" r:id="rId17"/>
    <p:sldId id="366" r:id="rId18"/>
    <p:sldId id="357" r:id="rId19"/>
    <p:sldId id="368" r:id="rId20"/>
    <p:sldId id="369" r:id="rId21"/>
    <p:sldId id="370" r:id="rId22"/>
    <p:sldId id="371" r:id="rId23"/>
    <p:sldId id="372" r:id="rId24"/>
    <p:sldId id="373" r:id="rId25"/>
    <p:sldId id="374" r:id="rId26"/>
    <p:sldId id="367" r:id="rId27"/>
    <p:sldId id="365" r:id="rId28"/>
    <p:sldId id="364" r:id="rId29"/>
    <p:sldId id="355" r:id="rId30"/>
    <p:sldId id="358" r:id="rId31"/>
    <p:sldId id="349" r:id="rId32"/>
    <p:sldId id="350" r:id="rId33"/>
    <p:sldId id="360" r:id="rId34"/>
    <p:sldId id="359" r:id="rId35"/>
    <p:sldId id="284" r:id="rId36"/>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94"/>
  </p:normalViewPr>
  <p:slideViewPr>
    <p:cSldViewPr snapToGrid="0" snapToObjects="1">
      <p:cViewPr varScale="1">
        <p:scale>
          <a:sx n="86" d="100"/>
          <a:sy n="86" d="100"/>
        </p:scale>
        <p:origin x="1291" y="58"/>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7/22/2022</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27</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28</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29</a:t>
            </a:fld>
            <a:endParaRPr lang="en-ZA" dirty="0"/>
          </a:p>
        </p:txBody>
      </p:sp>
    </p:spTree>
    <p:extLst>
      <p:ext uri="{BB962C8B-B14F-4D97-AF65-F5344CB8AC3E}">
        <p14:creationId xmlns:p14="http://schemas.microsoft.com/office/powerpoint/2010/main" val="332609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31</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9"/>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0"/>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939516" y="4760513"/>
            <a:ext cx="7758544" cy="142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Virtual Briefing Session:	</a:t>
            </a:r>
            <a:r>
              <a:rPr lang="en-ZA" sz="2000" b="1" kern="0" dirty="0">
                <a:solidFill>
                  <a:schemeClr val="bg1"/>
                </a:solidFill>
                <a:cs typeface="Arial" charset="0"/>
              </a:rPr>
              <a:t>15 July 2022 at 11H30</a:t>
            </a:r>
          </a:p>
          <a:p>
            <a:pPr lvl="0" defTabSz="912813" eaLnBrk="0" hangingPunct="0">
              <a:lnSpc>
                <a:spcPct val="150000"/>
              </a:lnSpc>
              <a:buSzPct val="120000"/>
              <a:tabLst>
                <a:tab pos="277495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a:t>
            </a:r>
            <a:r>
              <a:rPr kumimoji="0" lang="en-ZA" sz="2000" b="1" i="0" u="none" strike="noStrike" kern="0" cap="none" spc="0" normalizeH="0" baseline="0" dirty="0">
                <a:ln>
                  <a:noFill/>
                </a:ln>
                <a:solidFill>
                  <a:schemeClr val="bg1"/>
                </a:solidFill>
                <a:effectLst/>
                <a:uLnTx/>
                <a:uFillTx/>
                <a:cs typeface="Arial" charset="0"/>
              </a:rPr>
              <a:t>11</a:t>
            </a:r>
            <a:r>
              <a:rPr kumimoji="0" lang="en-ZA" sz="2000" b="1" i="0" u="none" strike="noStrike" kern="0" cap="none" spc="0" normalizeH="0" baseline="0" noProof="0" dirty="0">
                <a:ln>
                  <a:noFill/>
                </a:ln>
                <a:solidFill>
                  <a:schemeClr val="bg1"/>
                </a:solidFill>
                <a:effectLst/>
                <a:uLnTx/>
                <a:uFillTx/>
                <a:cs typeface="Arial" charset="0"/>
              </a:rPr>
              <a:t>/2022</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Closing Date:      	             05</a:t>
            </a:r>
            <a:r>
              <a:rPr lang="en-ZA" sz="2000" b="1" kern="0" noProof="0" dirty="0">
                <a:solidFill>
                  <a:schemeClr val="bg1"/>
                </a:solidFill>
                <a:cs typeface="Arial" charset="0"/>
              </a:rPr>
              <a:t>  August </a:t>
            </a:r>
            <a:r>
              <a:rPr lang="en-ZA" sz="2000" b="1" kern="0" dirty="0">
                <a:solidFill>
                  <a:schemeClr val="bg1"/>
                </a:solidFill>
                <a:cs typeface="Arial" charset="0"/>
              </a:rPr>
              <a:t>2022</a:t>
            </a:r>
            <a:r>
              <a:rPr kumimoji="0" lang="en-ZA" sz="2000" b="1" i="0" u="none" strike="noStrike" kern="0" cap="none" spc="0" normalizeH="0" baseline="0" noProof="0" dirty="0">
                <a:ln>
                  <a:noFill/>
                </a:ln>
                <a:solidFill>
                  <a:schemeClr val="bg1"/>
                </a:solidFill>
                <a:effectLst/>
                <a:uLnTx/>
                <a:uFillTx/>
                <a:cs typeface="Arial" charset="0"/>
              </a:rPr>
              <a: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11h00</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457575" y="3440948"/>
            <a:ext cx="8240485" cy="111698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50000"/>
              </a:lnSpc>
            </a:pPr>
            <a:r>
              <a:rPr lang="en-US" sz="1800"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THE APPOINTMENT OF A SERVICE PROVIDER FOR THE PROVISION OF DRUG TEST KITS FOR THE PERIOD OF FIVE (5) YEARS</a:t>
            </a:r>
            <a:endParaRPr lang="en-ZA"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endParaRPr lang="en-US" sz="1800" b="1" dirty="0">
              <a:solidFill>
                <a:schemeClr val="bg1"/>
              </a:solidFill>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6" name="TextBox 5">
            <a:extLst>
              <a:ext uri="{FF2B5EF4-FFF2-40B4-BE49-F238E27FC236}">
                <a16:creationId xmlns:a16="http://schemas.microsoft.com/office/drawing/2014/main" id="{8AEA6649-9520-496D-AD42-986D9C9D0CAE}"/>
              </a:ext>
            </a:extLst>
          </p:cNvPr>
          <p:cNvSpPr txBox="1"/>
          <p:nvPr/>
        </p:nvSpPr>
        <p:spPr>
          <a:xfrm>
            <a:off x="126609" y="937148"/>
            <a:ext cx="8468751" cy="2118529"/>
          </a:xfrm>
          <a:prstGeom prst="rect">
            <a:avLst/>
          </a:prstGeom>
          <a:noFill/>
        </p:spPr>
        <p:txBody>
          <a:bodyPr wrap="square">
            <a:spAutoFit/>
          </a:bodyPr>
          <a:lstStyle/>
          <a:p>
            <a:pPr marL="0" lvl="1">
              <a:lnSpc>
                <a:spcPct val="150000"/>
              </a:lnSpc>
              <a:defRPr/>
            </a:pPr>
            <a:r>
              <a:rPr lang="en-ZA" b="1" dirty="0">
                <a:solidFill>
                  <a:schemeClr val="tx2"/>
                </a:solidFill>
              </a:rPr>
              <a:t>Refer to Annexure A – Specifications Document</a:t>
            </a:r>
          </a:p>
          <a:p>
            <a:pPr marL="0" lvl="1">
              <a:lnSpc>
                <a:spcPct val="150000"/>
              </a:lnSpc>
              <a:defRPr/>
            </a:pPr>
            <a:endParaRPr lang="en-ZA" b="1" dirty="0">
              <a:solidFill>
                <a:schemeClr val="tx2"/>
              </a:solidFill>
            </a:endParaRPr>
          </a:p>
          <a:p>
            <a:pPr marL="0" lvl="1">
              <a:lnSpc>
                <a:spcPct val="150000"/>
              </a:lnSpc>
              <a:defRPr/>
            </a:pPr>
            <a:endParaRPr lang="en-ZA" b="1" dirty="0">
              <a:solidFill>
                <a:schemeClr val="tx2"/>
              </a:solidFill>
            </a:endParaRPr>
          </a:p>
          <a:p>
            <a:pPr marL="0" lvl="1">
              <a:lnSpc>
                <a:spcPct val="150000"/>
              </a:lnSpc>
              <a:defRPr/>
            </a:pPr>
            <a:endParaRPr lang="en-ZA" b="1" dirty="0">
              <a:solidFill>
                <a:schemeClr val="tx2"/>
              </a:solidFill>
            </a:endParaRPr>
          </a:p>
          <a:p>
            <a:pPr marL="0" lvl="1">
              <a:lnSpc>
                <a:spcPct val="150000"/>
              </a:lnSpc>
              <a:defRPr/>
            </a:pPr>
            <a:endParaRPr lang="en-ZA" b="1" dirty="0">
              <a:solidFill>
                <a:schemeClr val="tx2"/>
              </a:solidFill>
            </a:endParaRPr>
          </a:p>
        </p:txBody>
      </p:sp>
      <p:graphicFrame>
        <p:nvGraphicFramePr>
          <p:cNvPr id="10" name="Object 9">
            <a:extLst>
              <a:ext uri="{FF2B5EF4-FFF2-40B4-BE49-F238E27FC236}">
                <a16:creationId xmlns:a16="http://schemas.microsoft.com/office/drawing/2014/main" id="{D26C47B5-58E1-4E6E-B8FF-7961A6B9564B}"/>
              </a:ext>
            </a:extLst>
          </p:cNvPr>
          <p:cNvGraphicFramePr>
            <a:graphicFrameLocks noChangeAspect="1"/>
          </p:cNvGraphicFramePr>
          <p:nvPr>
            <p:extLst>
              <p:ext uri="{D42A27DB-BD31-4B8C-83A1-F6EECF244321}">
                <p14:modId xmlns:p14="http://schemas.microsoft.com/office/powerpoint/2010/main" val="3003858937"/>
              </p:ext>
            </p:extLst>
          </p:nvPr>
        </p:nvGraphicFramePr>
        <p:xfrm>
          <a:off x="2399393" y="2659595"/>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2" imgW="914400" imgH="792360" progId="AcroExch.Document.DC">
                  <p:embed/>
                </p:oleObj>
              </mc:Choice>
              <mc:Fallback>
                <p:oleObj name="Acrobat Document" showAsIcon="1" r:id="rId2" imgW="914400" imgH="792360" progId="AcroExch.Document.DC">
                  <p:embed/>
                  <p:pic>
                    <p:nvPicPr>
                      <p:cNvPr id="0" name=""/>
                      <p:cNvPicPr/>
                      <p:nvPr/>
                    </p:nvPicPr>
                    <p:blipFill>
                      <a:blip r:embed="rId3"/>
                      <a:stretch>
                        <a:fillRect/>
                      </a:stretch>
                    </p:blipFill>
                    <p:spPr>
                      <a:xfrm>
                        <a:off x="2399393" y="265959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84649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rgbClr val="FF0000"/>
                </a:solidFill>
              </a:rPr>
              <a:t>5</a:t>
            </a:r>
            <a:r>
              <a:rPr lang="en-ZA" sz="1800" b="1" dirty="0">
                <a:solidFill>
                  <a:srgbClr val="FF0000"/>
                </a:solidFill>
              </a:rPr>
              <a:t>. Bid Evaluation Process </a:t>
            </a:r>
          </a:p>
          <a:p>
            <a:pPr marL="228600" indent="-228600">
              <a:lnSpc>
                <a:spcPct val="135000"/>
              </a:lnSpc>
              <a:spcBef>
                <a:spcPct val="75000"/>
              </a:spcBef>
              <a:spcAft>
                <a:spcPct val="10000"/>
              </a:spcAft>
              <a:buClr>
                <a:schemeClr val="accent1"/>
              </a:buClr>
            </a:pPr>
            <a:r>
              <a:rPr lang="en-ZA" b="1" dirty="0">
                <a:solidFill>
                  <a:schemeClr val="tx2"/>
                </a:solidFill>
              </a:rPr>
              <a:t>6. Price and B-BBEE</a:t>
            </a:r>
          </a:p>
          <a:p>
            <a:pPr marL="228600" indent="-228600">
              <a:lnSpc>
                <a:spcPct val="135000"/>
              </a:lnSpc>
              <a:spcBef>
                <a:spcPct val="75000"/>
              </a:spcBef>
              <a:spcAft>
                <a:spcPct val="10000"/>
              </a:spcAft>
              <a:buClr>
                <a:schemeClr val="accent1"/>
              </a:buClr>
            </a:pPr>
            <a:r>
              <a:rPr lang="en-ZA" b="1" dirty="0">
                <a:solidFill>
                  <a:schemeClr val="tx2"/>
                </a:solidFill>
              </a:rPr>
              <a:t>7. Financial Analysis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97924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a:bodyPr>
          <a:lstStyle/>
          <a:p>
            <a:r>
              <a:rPr kumimoji="0" lang="en-ZA" sz="29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a:t>
            </a: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bg1"/>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810633" y="913967"/>
            <a:ext cx="4682441" cy="2585323"/>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lnSpc>
                <a:spcPct val="150000"/>
              </a:lnSpc>
              <a:buFont typeface="Arial" panose="020B0604020202020204" pitchFamily="34" charset="0"/>
              <a:buChar char="•"/>
            </a:pPr>
            <a:r>
              <a:rPr lang="en-ZA" sz="1200" b="1" dirty="0">
                <a:solidFill>
                  <a:schemeClr val="tx2"/>
                </a:solidFill>
              </a:rPr>
              <a:t>Invitation to Bid SBD 1</a:t>
            </a:r>
          </a:p>
          <a:p>
            <a:pPr marL="171450" indent="-171450" algn="l">
              <a:lnSpc>
                <a:spcPct val="150000"/>
              </a:lnSpc>
              <a:buFont typeface="Arial" panose="020B0604020202020204" pitchFamily="34" charset="0"/>
              <a:buChar char="•"/>
            </a:pPr>
            <a:r>
              <a:rPr lang="en-ZA" sz="1200" b="1" dirty="0">
                <a:solidFill>
                  <a:schemeClr val="tx2"/>
                </a:solidFill>
              </a:rPr>
              <a:t>Tax Compliance status pin</a:t>
            </a:r>
          </a:p>
          <a:p>
            <a:pPr marL="173038" indent="-173038">
              <a:lnSpc>
                <a:spcPct val="150000"/>
              </a:lnSpc>
              <a:buFontTx/>
              <a:buChar char="•"/>
            </a:pPr>
            <a:r>
              <a:rPr lang="en-ZA" sz="1200" b="1" dirty="0">
                <a:solidFill>
                  <a:schemeClr val="tx2"/>
                </a:solidFill>
              </a:rPr>
              <a:t>Central Registration Report (Central Database System) from NT                       </a:t>
            </a:r>
          </a:p>
          <a:p>
            <a:pPr algn="l">
              <a:lnSpc>
                <a:spcPct val="150000"/>
              </a:lnSpc>
              <a:buFontTx/>
              <a:buChar char="•"/>
            </a:pPr>
            <a:r>
              <a:rPr lang="en-ZA" sz="1200" b="1" dirty="0">
                <a:solidFill>
                  <a:schemeClr val="tx2"/>
                </a:solidFill>
              </a:rPr>
              <a:t>   SARS Oath / Affirmation of Secrecy</a:t>
            </a:r>
          </a:p>
          <a:p>
            <a:pPr algn="l">
              <a:lnSpc>
                <a:spcPct val="150000"/>
              </a:lnSpc>
              <a:buFontTx/>
              <a:buChar char="•"/>
            </a:pPr>
            <a:r>
              <a:rPr lang="en-ZA" sz="1200" b="1" dirty="0">
                <a:solidFill>
                  <a:schemeClr val="tx2"/>
                </a:solidFill>
              </a:rPr>
              <a:t>   Declaration of interest SBD 4</a:t>
            </a:r>
          </a:p>
          <a:p>
            <a:pPr algn="l">
              <a:lnSpc>
                <a:spcPct val="150000"/>
              </a:lnSpc>
              <a:buFontTx/>
              <a:buChar char="•"/>
            </a:pPr>
            <a:r>
              <a:rPr lang="en-ZA" sz="1200" b="1" dirty="0">
                <a:solidFill>
                  <a:schemeClr val="tx2"/>
                </a:solidFill>
                <a:cs typeface="Times New Roman" pitchFamily="18" charset="0"/>
              </a:rPr>
              <a:t>   Supplier cost and risk assessment questionnaire</a:t>
            </a:r>
          </a:p>
          <a:p>
            <a:pPr>
              <a:lnSpc>
                <a:spcPct val="150000"/>
              </a:lnSpc>
              <a:buFontTx/>
              <a:buChar char="•"/>
            </a:pPr>
            <a:r>
              <a:rPr lang="en-ZA" sz="1200" b="1" dirty="0">
                <a:solidFill>
                  <a:schemeClr val="tx2"/>
                </a:solidFill>
                <a:cs typeface="Times New Roman" pitchFamily="18" charset="0"/>
              </a:rPr>
              <a:t>    Bid Document - SBD 6.1</a:t>
            </a:r>
          </a:p>
          <a:p>
            <a:pPr>
              <a:lnSpc>
                <a:spcPct val="150000"/>
              </a:lnSpc>
              <a:buFontTx/>
              <a:buChar char="•"/>
            </a:pPr>
            <a:r>
              <a:rPr lang="en-ZA" sz="1200" b="1" dirty="0">
                <a:solidFill>
                  <a:schemeClr val="tx2"/>
                </a:solidFill>
                <a:cs typeface="Times New Roman" pitchFamily="18" charset="0"/>
              </a:rPr>
              <a:t>    </a:t>
            </a:r>
            <a:r>
              <a:rPr lang="en-US" sz="1200" b="1" dirty="0">
                <a:solidFill>
                  <a:schemeClr val="tx2"/>
                </a:solidFill>
                <a:cs typeface="Times New Roman" pitchFamily="18" charset="0"/>
              </a:rPr>
              <a:t>General Conditions of Contract (GCC) </a:t>
            </a:r>
            <a:endParaRPr lang="en-ZA" sz="1200" b="1" dirty="0">
              <a:solidFill>
                <a:schemeClr val="tx2"/>
              </a:solidFill>
              <a:cs typeface="Times New Roman" pitchFamily="18" charset="0"/>
            </a:endParaRPr>
          </a:p>
        </p:txBody>
      </p:sp>
      <p:sp>
        <p:nvSpPr>
          <p:cNvPr id="9" name="Text Box 91">
            <a:extLst>
              <a:ext uri="{FF2B5EF4-FFF2-40B4-BE49-F238E27FC236}">
                <a16:creationId xmlns:a16="http://schemas.microsoft.com/office/drawing/2014/main" id="{1F957D55-1CB9-452D-A4C1-759BF97F252F}"/>
              </a:ext>
            </a:extLst>
          </p:cNvPr>
          <p:cNvSpPr txBox="1">
            <a:spLocks noChangeArrowheads="1"/>
          </p:cNvSpPr>
          <p:nvPr/>
        </p:nvSpPr>
        <p:spPr bwMode="auto">
          <a:xfrm>
            <a:off x="449485" y="3972892"/>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1</a:t>
            </a:r>
            <a:endParaRPr lang="en-GB" b="1" dirty="0">
              <a:solidFill>
                <a:schemeClr val="tx2"/>
              </a:solidFill>
            </a:endParaRPr>
          </a:p>
        </p:txBody>
      </p:sp>
      <p:sp>
        <p:nvSpPr>
          <p:cNvPr id="10" name="Rectangle 12">
            <a:extLst>
              <a:ext uri="{FF2B5EF4-FFF2-40B4-BE49-F238E27FC236}">
                <a16:creationId xmlns:a16="http://schemas.microsoft.com/office/drawing/2014/main" id="{5E1548E1-4FFD-4122-83F2-610F0F67406B}"/>
              </a:ext>
            </a:extLst>
          </p:cNvPr>
          <p:cNvSpPr>
            <a:spLocks noChangeArrowheads="1"/>
          </p:cNvSpPr>
          <p:nvPr/>
        </p:nvSpPr>
        <p:spPr bwMode="auto">
          <a:xfrm>
            <a:off x="420968" y="4644371"/>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bg1"/>
                </a:solidFill>
                <a:cs typeface="Times New Roman" pitchFamily="18" charset="0"/>
              </a:rPr>
              <a:t> Mandatory  Requirements</a:t>
            </a:r>
          </a:p>
        </p:txBody>
      </p:sp>
      <p:sp>
        <p:nvSpPr>
          <p:cNvPr id="11" name="Text Box 99">
            <a:extLst>
              <a:ext uri="{FF2B5EF4-FFF2-40B4-BE49-F238E27FC236}">
                <a16:creationId xmlns:a16="http://schemas.microsoft.com/office/drawing/2014/main" id="{A3FDACC4-7C67-4F3C-AC4D-8BD2B2881EEB}"/>
              </a:ext>
            </a:extLst>
          </p:cNvPr>
          <p:cNvSpPr txBox="1">
            <a:spLocks noChangeArrowheads="1"/>
          </p:cNvSpPr>
          <p:nvPr/>
        </p:nvSpPr>
        <p:spPr bwMode="auto">
          <a:xfrm>
            <a:off x="3795139" y="4342224"/>
            <a:ext cx="4697935" cy="7925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endParaRPr lang="en-ZA" sz="1200" b="1" dirty="0">
              <a:solidFill>
                <a:schemeClr val="tx2"/>
              </a:solidFill>
              <a:cs typeface="Times New Roman" pitchFamily="18" charset="0"/>
            </a:endParaRPr>
          </a:p>
          <a:p>
            <a:pPr marL="171450" indent="-171450">
              <a:buFontTx/>
              <a:buChar char="•"/>
            </a:pPr>
            <a:r>
              <a:rPr lang="en-GB" sz="1200" b="1" dirty="0">
                <a:solidFill>
                  <a:schemeClr val="tx2"/>
                </a:solidFill>
                <a:cs typeface="Times New Roman" pitchFamily="18" charset="0"/>
              </a:rPr>
              <a:t> BBBEE – BBBEE Level 1 to 3</a:t>
            </a:r>
            <a:endParaRPr lang="en-ZA" sz="1200" b="1" dirty="0">
              <a:solidFill>
                <a:schemeClr val="tx2"/>
              </a:solidFill>
              <a:cs typeface="Times New Roman" pitchFamily="18" charset="0"/>
            </a:endParaRPr>
          </a:p>
          <a:p>
            <a:endParaRPr lang="en-ZA" sz="1100" b="1" dirty="0">
              <a:solidFill>
                <a:schemeClr val="accent2">
                  <a:lumMod val="50000"/>
                </a:schemeClr>
              </a:solidFill>
            </a:endParaRPr>
          </a:p>
          <a:p>
            <a:endParaRPr lang="en-ZA" sz="1050" b="1" dirty="0">
              <a:solidFill>
                <a:schemeClr val="accent2">
                  <a:lumMod val="50000"/>
                </a:schemeClr>
              </a:solidFill>
            </a:endParaRPr>
          </a:p>
        </p:txBody>
      </p:sp>
    </p:spTree>
    <p:extLst>
      <p:ext uri="{BB962C8B-B14F-4D97-AF65-F5344CB8AC3E}">
        <p14:creationId xmlns:p14="http://schemas.microsoft.com/office/powerpoint/2010/main" val="372411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a:bodyPr>
          <a:lstStyle/>
          <a:p>
            <a:r>
              <a:rPr kumimoji="0" lang="en-ZA" sz="29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endParaRPr lang="en-ZA" sz="29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bg1"/>
                </a:solidFill>
                <a:cs typeface="Times New Roman" pitchFamily="18" charset="0"/>
              </a:rPr>
              <a:t> Technical Evaluation</a:t>
            </a: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810622" y="1352255"/>
            <a:ext cx="928695" cy="464277"/>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bg1"/>
                </a:solidFill>
              </a:rPr>
              <a:t>100 points</a:t>
            </a:r>
          </a:p>
        </p:txBody>
      </p:sp>
      <p:sp>
        <p:nvSpPr>
          <p:cNvPr id="17" name="Text Box 99">
            <a:extLst>
              <a:ext uri="{FF2B5EF4-FFF2-40B4-BE49-F238E27FC236}">
                <a16:creationId xmlns:a16="http://schemas.microsoft.com/office/drawing/2014/main" id="{AF38654B-FEC6-4C02-870F-668F5C8E37BD}"/>
              </a:ext>
            </a:extLst>
          </p:cNvPr>
          <p:cNvSpPr txBox="1">
            <a:spLocks noChangeArrowheads="1"/>
          </p:cNvSpPr>
          <p:nvPr/>
        </p:nvSpPr>
        <p:spPr bwMode="auto">
          <a:xfrm>
            <a:off x="5072783" y="1352255"/>
            <a:ext cx="3471386" cy="64633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r>
              <a:rPr lang="en-ZA" sz="1200" b="1" dirty="0">
                <a:solidFill>
                  <a:schemeClr val="tx2"/>
                </a:solidFill>
                <a:cs typeface="Times New Roman" pitchFamily="18" charset="0"/>
              </a:rPr>
              <a:t>Refer to:</a:t>
            </a:r>
          </a:p>
          <a:p>
            <a:pPr marL="179388" indent="-179388">
              <a:buFont typeface="Arial" pitchFamily="34" charset="0"/>
              <a:buChar char="•"/>
            </a:pPr>
            <a:r>
              <a:rPr lang="en-ZA" sz="1200" b="1" dirty="0">
                <a:solidFill>
                  <a:schemeClr val="tx2"/>
                </a:solidFill>
                <a:cs typeface="Times New Roman" pitchFamily="18" charset="0"/>
              </a:rPr>
              <a:t>Technical Evaluation Criteria as per Paragraph 8.4 of the Main RFP Document</a:t>
            </a:r>
            <a:endParaRPr lang="en-ZA" sz="1050" b="1" dirty="0">
              <a:solidFill>
                <a:schemeClr val="accent2">
                  <a:lumMod val="50000"/>
                </a:schemeClr>
              </a:solidFill>
            </a:endParaRP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dirty="0">
                <a:solidFill>
                  <a:schemeClr val="bg1"/>
                </a:solidFill>
              </a:rPr>
              <a:t>Achieve overall score of 70 out of 100 points to  be considered for Price and BBBEE Evaluations</a:t>
            </a:r>
          </a:p>
        </p:txBody>
      </p:sp>
      <p:sp>
        <p:nvSpPr>
          <p:cNvPr id="20" name="AutoShape 74">
            <a:extLst>
              <a:ext uri="{FF2B5EF4-FFF2-40B4-BE49-F238E27FC236}">
                <a16:creationId xmlns:a16="http://schemas.microsoft.com/office/drawing/2014/main" id="{FBD35483-9F55-440A-B28B-86D894FD6383}"/>
              </a:ext>
            </a:extLst>
          </p:cNvPr>
          <p:cNvSpPr>
            <a:spLocks noChangeArrowheads="1"/>
          </p:cNvSpPr>
          <p:nvPr/>
        </p:nvSpPr>
        <p:spPr bwMode="auto">
          <a:xfrm>
            <a:off x="273269" y="3295397"/>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21" name="Text Box 91">
            <a:extLst>
              <a:ext uri="{FF2B5EF4-FFF2-40B4-BE49-F238E27FC236}">
                <a16:creationId xmlns:a16="http://schemas.microsoft.com/office/drawing/2014/main" id="{D0280ABB-42A8-4FC4-86AD-CC0088042893}"/>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3</a:t>
            </a:r>
            <a:endParaRPr lang="en-GB" b="1" dirty="0">
              <a:solidFill>
                <a:schemeClr val="tx2"/>
              </a:solidFill>
            </a:endParaRPr>
          </a:p>
        </p:txBody>
      </p:sp>
      <p:sp>
        <p:nvSpPr>
          <p:cNvPr id="22" name="Rectangle 12">
            <a:extLst>
              <a:ext uri="{FF2B5EF4-FFF2-40B4-BE49-F238E27FC236}">
                <a16:creationId xmlns:a16="http://schemas.microsoft.com/office/drawing/2014/main" id="{77A4B0A5-5982-4822-BB60-97CEBE7E7BF7}"/>
              </a:ext>
            </a:extLst>
          </p:cNvPr>
          <p:cNvSpPr>
            <a:spLocks noChangeArrowheads="1"/>
          </p:cNvSpPr>
          <p:nvPr/>
        </p:nvSpPr>
        <p:spPr bwMode="auto">
          <a:xfrm>
            <a:off x="595925" y="4093410"/>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bg1"/>
                </a:solidFill>
                <a:cs typeface="Times New Roman" pitchFamily="18" charset="0"/>
              </a:rPr>
              <a:t> Price and BBBEE</a:t>
            </a:r>
          </a:p>
        </p:txBody>
      </p:sp>
      <p:sp>
        <p:nvSpPr>
          <p:cNvPr id="23" name="Text Box 99">
            <a:extLst>
              <a:ext uri="{FF2B5EF4-FFF2-40B4-BE49-F238E27FC236}">
                <a16:creationId xmlns:a16="http://schemas.microsoft.com/office/drawing/2014/main" id="{987E33C0-1001-4A36-8887-A0E8003F422C}"/>
              </a:ext>
            </a:extLst>
          </p:cNvPr>
          <p:cNvSpPr txBox="1">
            <a:spLocks noChangeArrowheads="1"/>
          </p:cNvSpPr>
          <p:nvPr/>
        </p:nvSpPr>
        <p:spPr bwMode="auto">
          <a:xfrm>
            <a:off x="4338628" y="3544214"/>
            <a:ext cx="4329324" cy="2062103"/>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621665" indent="-171450">
              <a:lnSpc>
                <a:spcPct val="150000"/>
              </a:lnSpc>
              <a:spcBef>
                <a:spcPts val="1200"/>
              </a:spcBef>
              <a:spcAft>
                <a:spcPts val="0"/>
              </a:spcAft>
              <a:buFont typeface="Arial" panose="020B0604020202020204" pitchFamily="34" charset="0"/>
              <a:buChar char="•"/>
            </a:pPr>
            <a:r>
              <a:rPr lang="en-GB" sz="1400" b="1" dirty="0">
                <a:solidFill>
                  <a:schemeClr val="tx2"/>
                </a:solidFill>
                <a:cs typeface="Times New Roman" pitchFamily="18" charset="0"/>
              </a:rPr>
              <a:t> Annexure B – Pricing Schedule</a:t>
            </a:r>
          </a:p>
          <a:p>
            <a:pPr marL="621665" indent="-171450">
              <a:lnSpc>
                <a:spcPct val="150000"/>
              </a:lnSpc>
              <a:spcBef>
                <a:spcPts val="1200"/>
              </a:spcBef>
              <a:spcAft>
                <a:spcPts val="0"/>
              </a:spcAft>
              <a:buFont typeface="Arial" panose="020B0604020202020204" pitchFamily="34" charset="0"/>
              <a:buChar char="•"/>
            </a:pPr>
            <a:endParaRPr lang="en-GB" sz="1400" b="1" dirty="0">
              <a:solidFill>
                <a:schemeClr val="tx2"/>
              </a:solidFill>
              <a:cs typeface="Times New Roman" pitchFamily="18" charset="0"/>
            </a:endParaRPr>
          </a:p>
          <a:p>
            <a:pPr marL="621665" indent="-171450">
              <a:lnSpc>
                <a:spcPct val="150000"/>
              </a:lnSpc>
              <a:spcBef>
                <a:spcPts val="1200"/>
              </a:spcBef>
              <a:spcAft>
                <a:spcPts val="0"/>
              </a:spcAft>
              <a:buFont typeface="Arial" panose="020B0604020202020204" pitchFamily="34" charset="0"/>
              <a:buChar char="•"/>
            </a:pPr>
            <a:r>
              <a:rPr lang="en-US" sz="1400" b="1" dirty="0">
                <a:solidFill>
                  <a:schemeClr val="tx2"/>
                </a:solidFill>
                <a:cs typeface="Times New Roman" pitchFamily="18" charset="0"/>
              </a:rPr>
              <a:t> B-BBEE Certificate/ Sworn Affidavit</a:t>
            </a:r>
          </a:p>
          <a:p>
            <a:pPr marL="621665" indent="-171450">
              <a:lnSpc>
                <a:spcPct val="150000"/>
              </a:lnSpc>
              <a:spcBef>
                <a:spcPts val="1200"/>
              </a:spcBef>
              <a:spcAft>
                <a:spcPts val="0"/>
              </a:spcAft>
              <a:buFont typeface="Arial" panose="020B0604020202020204" pitchFamily="34" charset="0"/>
              <a:buChar char="•"/>
            </a:pPr>
            <a:r>
              <a:rPr lang="en-US" sz="1400" b="1" dirty="0">
                <a:solidFill>
                  <a:schemeClr val="tx2"/>
                </a:solidFill>
                <a:cs typeface="Times New Roman" pitchFamily="18" charset="0"/>
              </a:rPr>
              <a:t> Bid Document - SBD 6.1</a:t>
            </a:r>
            <a:endParaRPr lang="en-ZA" sz="1400" b="1" dirty="0">
              <a:solidFill>
                <a:schemeClr val="accent2">
                  <a:lumMod val="50000"/>
                </a:schemeClr>
              </a:solidFill>
            </a:endParaRPr>
          </a:p>
          <a:p>
            <a:endParaRPr lang="en-ZA" sz="1400" b="1" dirty="0">
              <a:solidFill>
                <a:schemeClr val="accent2">
                  <a:lumMod val="50000"/>
                </a:schemeClr>
              </a:solidFill>
            </a:endParaRPr>
          </a:p>
        </p:txBody>
      </p:sp>
    </p:spTree>
    <p:extLst>
      <p:ext uri="{BB962C8B-B14F-4D97-AF65-F5344CB8AC3E}">
        <p14:creationId xmlns:p14="http://schemas.microsoft.com/office/powerpoint/2010/main" val="334105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rgbClr val="FF0000"/>
                </a:solidFill>
              </a:rPr>
              <a:t>6. Price and B-BBEE</a:t>
            </a:r>
          </a:p>
          <a:p>
            <a:pPr marL="228600" indent="-228600">
              <a:lnSpc>
                <a:spcPct val="135000"/>
              </a:lnSpc>
              <a:spcBef>
                <a:spcPct val="75000"/>
              </a:spcBef>
              <a:spcAft>
                <a:spcPct val="10000"/>
              </a:spcAft>
              <a:buClr>
                <a:schemeClr val="accent1"/>
              </a:buClr>
            </a:pPr>
            <a:r>
              <a:rPr lang="en-ZA" b="1" dirty="0">
                <a:solidFill>
                  <a:schemeClr val="tx2"/>
                </a:solidFill>
              </a:rPr>
              <a:t>7. Financial Analysis</a:t>
            </a: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331744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Bid Evaluation Process Gate 2 - Price</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Stage 1: Price Evaluation (80 points)</a:t>
            </a:r>
          </a:p>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Bidders are required to submit a fully completed and signed pricing schedule (Annexure B).</a:t>
            </a: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p:txBody>
      </p:sp>
      <p:graphicFrame>
        <p:nvGraphicFramePr>
          <p:cNvPr id="5" name="Object 4">
            <a:extLst>
              <a:ext uri="{FF2B5EF4-FFF2-40B4-BE49-F238E27FC236}">
                <a16:creationId xmlns:a16="http://schemas.microsoft.com/office/drawing/2014/main" id="{216A6748-82C8-481D-B386-D7DE0D3DA850}"/>
              </a:ext>
            </a:extLst>
          </p:cNvPr>
          <p:cNvGraphicFramePr>
            <a:graphicFrameLocks noChangeAspect="1"/>
          </p:cNvGraphicFramePr>
          <p:nvPr>
            <p:extLst>
              <p:ext uri="{D42A27DB-BD31-4B8C-83A1-F6EECF244321}">
                <p14:modId xmlns:p14="http://schemas.microsoft.com/office/powerpoint/2010/main" val="447804516"/>
              </p:ext>
            </p:extLst>
          </p:nvPr>
        </p:nvGraphicFramePr>
        <p:xfrm>
          <a:off x="4114800" y="3032125"/>
          <a:ext cx="914400" cy="792163"/>
        </p:xfrm>
        <a:graphic>
          <a:graphicData uri="http://schemas.openxmlformats.org/presentationml/2006/ole">
            <mc:AlternateContent xmlns:mc="http://schemas.openxmlformats.org/markup-compatibility/2006">
              <mc:Choice xmlns:v="urn:schemas-microsoft-com:vml" Requires="v">
                <p:oleObj name="Worksheet" showAsIcon="1" r:id="rId2" imgW="914400" imgH="792360" progId="Excel.Sheet.12">
                  <p:embed/>
                </p:oleObj>
              </mc:Choice>
              <mc:Fallback>
                <p:oleObj name="Worksheet" showAsIcon="1" r:id="rId2" imgW="914400" imgH="792360" progId="Excel.Sheet.12">
                  <p:embed/>
                  <p:pic>
                    <p:nvPicPr>
                      <p:cNvPr id="0" name=""/>
                      <p:cNvPicPr/>
                      <p:nvPr/>
                    </p:nvPicPr>
                    <p:blipFill>
                      <a:blip r:embed="rId3"/>
                      <a:stretch>
                        <a:fillRect/>
                      </a:stretch>
                    </p:blipFill>
                    <p:spPr>
                      <a:xfrm>
                        <a:off x="4114800" y="30321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75296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Bid Evaluation Process Gate 2 – B-BBEE</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lnSpcReduction="10000"/>
          </a:bodyPr>
          <a:lstStyle/>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B-BBEE points may be allocated to Bidders on submission of documentation or evidence as follows:</a:t>
            </a: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MUST complete and sign the Bid Document - SBD 6.1 to claim the Bidder’s  B-BBEE preference points.</a:t>
            </a:r>
            <a:endParaRPr lang="en-ZA" sz="1600" kern="0" dirty="0">
              <a:solidFill>
                <a:srgbClr val="004F87"/>
              </a:solidFill>
              <a:latin typeface="+mn-lt"/>
              <a:cs typeface="Arial" panose="020B0604020202020204" pitchFamily="34" charset="0"/>
            </a:endParaRPr>
          </a:p>
        </p:txBody>
      </p:sp>
      <p:pic>
        <p:nvPicPr>
          <p:cNvPr id="7" name="Picture 6">
            <a:extLst>
              <a:ext uri="{FF2B5EF4-FFF2-40B4-BE49-F238E27FC236}">
                <a16:creationId xmlns:a16="http://schemas.microsoft.com/office/drawing/2014/main" id="{192768CF-F532-448C-8FB1-7C32D9F05CD9}"/>
              </a:ext>
            </a:extLst>
          </p:cNvPr>
          <p:cNvPicPr>
            <a:picLocks noChangeAspect="1"/>
          </p:cNvPicPr>
          <p:nvPr/>
        </p:nvPicPr>
        <p:blipFill>
          <a:blip r:embed="rId2"/>
          <a:stretch>
            <a:fillRect/>
          </a:stretch>
        </p:blipFill>
        <p:spPr>
          <a:xfrm>
            <a:off x="431120" y="2315651"/>
            <a:ext cx="8086193" cy="1564709"/>
          </a:xfrm>
          <a:prstGeom prst="rect">
            <a:avLst/>
          </a:prstGeom>
        </p:spPr>
      </p:pic>
    </p:spTree>
    <p:extLst>
      <p:ext uri="{BB962C8B-B14F-4D97-AF65-F5344CB8AC3E}">
        <p14:creationId xmlns:p14="http://schemas.microsoft.com/office/powerpoint/2010/main" val="104780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Bid Evaluation Process Gate 2 – B-BBEE</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231576" y="705014"/>
            <a:ext cx="8370887" cy="5544865"/>
          </a:xfrm>
        </p:spPr>
        <p:txBody>
          <a:bodyPr>
            <a:normAutofit fontScale="85000" lnSpcReduction="10000"/>
          </a:bodyPr>
          <a:lstStyle/>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The table below indicates the specific B-BBEE certification documents that must be  submitted for this tender:</a:t>
            </a: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   JOINT VENTURES </a:t>
            </a:r>
          </a:p>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Incorporated JVs must submit the B-BBEE status of the entity. Unincorporated JVs must submit a consolidated B-BBEE certificate as if they were a group structure for every separate Bid.</a:t>
            </a: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p:txBody>
      </p:sp>
      <p:pic>
        <p:nvPicPr>
          <p:cNvPr id="6" name="Picture 5">
            <a:extLst>
              <a:ext uri="{FF2B5EF4-FFF2-40B4-BE49-F238E27FC236}">
                <a16:creationId xmlns:a16="http://schemas.microsoft.com/office/drawing/2014/main" id="{24AD8038-69FE-4B94-9896-742F05F880C0}"/>
              </a:ext>
            </a:extLst>
          </p:cNvPr>
          <p:cNvPicPr>
            <a:picLocks noChangeAspect="1"/>
          </p:cNvPicPr>
          <p:nvPr/>
        </p:nvPicPr>
        <p:blipFill>
          <a:blip r:embed="rId2"/>
          <a:stretch>
            <a:fillRect/>
          </a:stretch>
        </p:blipFill>
        <p:spPr>
          <a:xfrm>
            <a:off x="541537" y="1496544"/>
            <a:ext cx="8060926" cy="3253010"/>
          </a:xfrm>
          <a:prstGeom prst="rect">
            <a:avLst/>
          </a:prstGeom>
        </p:spPr>
      </p:pic>
    </p:spTree>
    <p:extLst>
      <p:ext uri="{BB962C8B-B14F-4D97-AF65-F5344CB8AC3E}">
        <p14:creationId xmlns:p14="http://schemas.microsoft.com/office/powerpoint/2010/main" val="426517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Bid Evaluation Process Gate 2 – B-BBEE</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17</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Autofit/>
          </a:bodyPr>
          <a:lstStyle/>
          <a:p>
            <a:pPr marL="228600" indent="-228600">
              <a:spcBef>
                <a:spcPct val="75000"/>
              </a:spcBef>
              <a:spcAft>
                <a:spcPct val="10000"/>
              </a:spcAft>
              <a:buClr>
                <a:schemeClr val="accent1"/>
              </a:buClr>
            </a:pPr>
            <a:r>
              <a:rPr lang="en-US" sz="1600" kern="0" dirty="0">
                <a:solidFill>
                  <a:srgbClr val="FF0000"/>
                </a:solidFill>
                <a:latin typeface="+mn-lt"/>
                <a:cs typeface="Arial" panose="020B0604020202020204" pitchFamily="34" charset="0"/>
              </a:rPr>
              <a:t>   SARS reserves the right to request that bidders submit their Black ownership and turnover information in support of their Affidavits.</a:t>
            </a:r>
          </a:p>
          <a:p>
            <a:pPr marL="228600" indent="-228600">
              <a:spcBef>
                <a:spcPct val="75000"/>
              </a:spcBef>
              <a:spcAft>
                <a:spcPct val="10000"/>
              </a:spcAft>
              <a:buClr>
                <a:schemeClr val="accent1"/>
              </a:buClr>
            </a:pPr>
            <a:endParaRPr lang="en-US" sz="1600" kern="0" dirty="0">
              <a:solidFill>
                <a:srgbClr val="FF0000"/>
              </a:solidFill>
              <a:latin typeface="+mn-lt"/>
              <a:cs typeface="Arial" panose="020B0604020202020204" pitchFamily="34" charset="0"/>
            </a:endParaRP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Affidavits must be sworn or affirmed before a person authorized to administer the oath or take the affirmation.</a:t>
            </a:r>
          </a:p>
          <a:p>
            <a:pPr marL="285750" indent="-285750">
              <a:spcBef>
                <a:spcPct val="75000"/>
              </a:spcBef>
              <a:spcAft>
                <a:spcPct val="10000"/>
              </a:spcAft>
              <a:buClr>
                <a:schemeClr val="accent1"/>
              </a:buClr>
              <a:buFont typeface="Arial" panose="020B0604020202020204" pitchFamily="34" charset="0"/>
              <a:buChar char="•"/>
            </a:pPr>
            <a:r>
              <a:rPr lang="en-US" sz="1600" b="1" kern="0" dirty="0">
                <a:solidFill>
                  <a:srgbClr val="004F87"/>
                </a:solidFill>
                <a:latin typeface="+mn-lt"/>
                <a:cs typeface="Arial" panose="020B0604020202020204" pitchFamily="34" charset="0"/>
              </a:rPr>
              <a:t>The deponent must then sign the affidavit in the presence of Commissioner of Oaths</a:t>
            </a: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It is not permissible to backdate or postdate an affidavit. The backdating or postdating makes the affidavit misleading and irregular.</a:t>
            </a: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The date on the affidavit is the date on which the deponent is saying that the information stated in the affidavit is true.</a:t>
            </a: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The signature of the deponent and the Commissioner of Oaths must be on the same day.</a:t>
            </a: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The Commissioner must give their details on the affidavit.(Usually the commissioner stamp and signature)</a:t>
            </a:r>
            <a:endParaRPr lang="en-ZA" sz="1600" kern="0" dirty="0">
              <a:solidFill>
                <a:srgbClr val="004F87"/>
              </a:solidFill>
              <a:latin typeface="+mn-lt"/>
              <a:cs typeface="Arial" panose="020B0604020202020204" pitchFamily="34" charset="0"/>
            </a:endParaRPr>
          </a:p>
        </p:txBody>
      </p:sp>
    </p:spTree>
    <p:extLst>
      <p:ext uri="{BB962C8B-B14F-4D97-AF65-F5344CB8AC3E}">
        <p14:creationId xmlns:p14="http://schemas.microsoft.com/office/powerpoint/2010/main" val="170396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JOINT VENTURES AND SUB -CONTRACTING</a:t>
            </a:r>
            <a:br>
              <a:rPr lang="en-ZA" sz="2900" dirty="0"/>
            </a:b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Autofit/>
          </a:bodyPr>
          <a:lstStyle/>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Joint Ventures and Consortiums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A trust, consortium or joint venture (including unincorporated consortia and joint ventures), will qualify for points for their B-BBEE status level as a legal entity, provided that the entity submits their consolidated B-BBEE status level</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Verification Certificate scorecard and that such a consolidated BBBEE scorecard is prepared for every separate bid.</a:t>
            </a:r>
          </a:p>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Proof of Existence: Joint Ventures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must submit proof of the existence of joint ventures arrangements. SARS will accept signed agreements as acceptable proof of the existence of a joint venture arrangement.</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The above-mentioned joint venture agreement must clearly set out the roles and responsibilities of the Lead Partner and the joint venture party. The agreement must also clearly identify the Lead Partner, who shall be given the power of attorney to bind the other party/parties in respect of matters pertaining to the joint venture arrangement.</a:t>
            </a:r>
            <a:endParaRPr lang="en-ZA" sz="1600" kern="0" dirty="0">
              <a:solidFill>
                <a:srgbClr val="004F87"/>
              </a:solidFill>
              <a:latin typeface="+mn-lt"/>
              <a:cs typeface="Arial" panose="020B0604020202020204" pitchFamily="34" charset="0"/>
            </a:endParaRPr>
          </a:p>
        </p:txBody>
      </p:sp>
    </p:spTree>
    <p:extLst>
      <p:ext uri="{BB962C8B-B14F-4D97-AF65-F5344CB8AC3E}">
        <p14:creationId xmlns:p14="http://schemas.microsoft.com/office/powerpoint/2010/main" val="349204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algn="l">
              <a:lnSpc>
                <a:spcPct val="135000"/>
              </a:lnSpc>
              <a:spcBef>
                <a:spcPct val="75000"/>
              </a:spcBef>
              <a:spcAft>
                <a:spcPct val="10000"/>
              </a:spcAft>
              <a:buClr>
                <a:schemeClr val="accent1"/>
              </a:buClr>
            </a:pPr>
            <a:r>
              <a:rPr lang="en-US" sz="1800" b="1" dirty="0">
                <a:solidFill>
                  <a:srgbClr val="FF0000"/>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1800" b="1" dirty="0">
                <a:solidFill>
                  <a:schemeClr val="tx2"/>
                </a:solidFill>
              </a:rPr>
              <a:t>2. RFP Timelines</a:t>
            </a:r>
          </a:p>
          <a:p>
            <a:pPr marL="228600" indent="-228600">
              <a:lnSpc>
                <a:spcPct val="135000"/>
              </a:lnSpc>
              <a:spcBef>
                <a:spcPct val="75000"/>
              </a:spcBef>
              <a:spcAft>
                <a:spcPct val="10000"/>
              </a:spcAft>
              <a:buClr>
                <a:schemeClr val="accent1"/>
              </a:buClr>
            </a:pPr>
            <a:r>
              <a:rPr lang="en-ZA" sz="1800"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ZA" sz="1800" b="1" dirty="0">
                <a:solidFill>
                  <a:schemeClr val="tx2"/>
                </a:solidFill>
              </a:rPr>
              <a:t>6. Price and B-BBEE</a:t>
            </a:r>
          </a:p>
          <a:p>
            <a:pPr marL="228600" indent="-228600">
              <a:lnSpc>
                <a:spcPct val="135000"/>
              </a:lnSpc>
              <a:spcBef>
                <a:spcPct val="75000"/>
              </a:spcBef>
              <a:spcAft>
                <a:spcPct val="10000"/>
              </a:spcAft>
              <a:buClr>
                <a:schemeClr val="accent1"/>
              </a:buClr>
            </a:pPr>
            <a:r>
              <a:rPr lang="en-ZA" sz="1800" b="1" dirty="0">
                <a:solidFill>
                  <a:schemeClr val="tx2"/>
                </a:solidFill>
              </a:rPr>
              <a:t>7. </a:t>
            </a:r>
            <a:r>
              <a:rPr lang="en-ZA" b="1" dirty="0">
                <a:solidFill>
                  <a:schemeClr val="tx2"/>
                </a:solidFill>
              </a:rPr>
              <a:t>Financial Analysis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334713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JOINT VENTURES AND SUB -CONTRACTING</a:t>
            </a:r>
            <a:br>
              <a:rPr lang="en-ZA" sz="2900" dirty="0"/>
            </a:b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Autofit/>
          </a:bodyPr>
          <a:lstStyle/>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SUB-CONTRACTING</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who want to claim preference points will have to comply fully with regulations 11(8) and 11(9) of the Preferential Procurement Regulations, 2011 with regard to sub–contracting:</a:t>
            </a:r>
          </a:p>
          <a:p>
            <a:pPr marL="228600" indent="-228600" algn="just">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A person must not be awarded points for B-BBEE status level if it is indicated in the tender documents that such a tenderer intends sub-contracting more than 25% of the value of the contract to any other enterprise that does not qualify for at least the points that such a tenderer qualifies for, unless the intended sub-contractor is an Exempted Micro Enterprise that has the capability and ability to execute the sub-contract.</a:t>
            </a:r>
          </a:p>
        </p:txBody>
      </p:sp>
    </p:spTree>
    <p:extLst>
      <p:ext uri="{BB962C8B-B14F-4D97-AF65-F5344CB8AC3E}">
        <p14:creationId xmlns:p14="http://schemas.microsoft.com/office/powerpoint/2010/main" val="77589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Bid Document - SBD 6.1</a:t>
            </a:r>
            <a:br>
              <a:rPr lang="en-ZA" sz="2900" dirty="0"/>
            </a:b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20</a:t>
            </a:fld>
            <a:endParaRPr lang="en-US" dirty="0"/>
          </a:p>
        </p:txBody>
      </p:sp>
      <p:graphicFrame>
        <p:nvGraphicFramePr>
          <p:cNvPr id="6" name="Object 2">
            <a:extLst>
              <a:ext uri="{FF2B5EF4-FFF2-40B4-BE49-F238E27FC236}">
                <a16:creationId xmlns:a16="http://schemas.microsoft.com/office/drawing/2014/main" id="{29330CCA-80AB-4CB2-ABBB-9461F8F5DE9A}"/>
              </a:ext>
            </a:extLst>
          </p:cNvPr>
          <p:cNvGraphicFramePr>
            <a:graphicFrameLocks noChangeAspect="1"/>
          </p:cNvGraphicFramePr>
          <p:nvPr>
            <p:extLst>
              <p:ext uri="{D42A27DB-BD31-4B8C-83A1-F6EECF244321}">
                <p14:modId xmlns:p14="http://schemas.microsoft.com/office/powerpoint/2010/main" val="880706670"/>
              </p:ext>
            </p:extLst>
          </p:nvPr>
        </p:nvGraphicFramePr>
        <p:xfrm>
          <a:off x="104776" y="707628"/>
          <a:ext cx="8697232" cy="5632450"/>
        </p:xfrm>
        <a:graphic>
          <a:graphicData uri="http://schemas.openxmlformats.org/presentationml/2006/ole">
            <mc:AlternateContent xmlns:mc="http://schemas.openxmlformats.org/markup-compatibility/2006">
              <mc:Choice xmlns:v="urn:schemas-microsoft-com:vml" Requires="v">
                <p:oleObj name="Document" r:id="rId2" imgW="6534433" imgH="4023426" progId="Word.Document.12">
                  <p:embed/>
                </p:oleObj>
              </mc:Choice>
              <mc:Fallback>
                <p:oleObj name="Document" r:id="rId2" imgW="6534433" imgH="4023426" progId="Word.Document.12">
                  <p:embed/>
                  <p:pic>
                    <p:nvPicPr>
                      <p:cNvPr id="58370" name="Object 2"/>
                      <p:cNvPicPr>
                        <a:picLocks noChangeAspect="1" noChangeArrowheads="1"/>
                      </p:cNvPicPr>
                      <p:nvPr/>
                    </p:nvPicPr>
                    <p:blipFill>
                      <a:blip r:embed="rId3"/>
                      <a:srcRect/>
                      <a:stretch>
                        <a:fillRect/>
                      </a:stretch>
                    </p:blipFill>
                    <p:spPr bwMode="auto">
                      <a:xfrm>
                        <a:off x="104776" y="707628"/>
                        <a:ext cx="8697232" cy="56324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47181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chemeClr val="tx2"/>
                </a:solidFill>
              </a:rPr>
              <a:t>6. Price and B-BBEE</a:t>
            </a:r>
          </a:p>
          <a:p>
            <a:pPr marL="228600" indent="-228600">
              <a:lnSpc>
                <a:spcPct val="135000"/>
              </a:lnSpc>
              <a:spcBef>
                <a:spcPct val="75000"/>
              </a:spcBef>
              <a:spcAft>
                <a:spcPct val="10000"/>
              </a:spcAft>
              <a:buClr>
                <a:schemeClr val="accent1"/>
              </a:buClr>
            </a:pPr>
            <a:r>
              <a:rPr lang="en-ZA" b="1" dirty="0">
                <a:solidFill>
                  <a:srgbClr val="FF0000"/>
                </a:solidFill>
              </a:rPr>
              <a:t>7. Financial Analysis</a:t>
            </a: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92544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FINANCIAL ANALYSIS</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a:bodyPr>
          <a:lstStyle/>
          <a:p>
            <a:pPr marL="228600" indent="-228600">
              <a:lnSpc>
                <a:spcPct val="135000"/>
              </a:lnSpc>
              <a:spcBef>
                <a:spcPct val="75000"/>
              </a:spcBef>
              <a:spcAft>
                <a:spcPct val="10000"/>
              </a:spcAft>
              <a:buClr>
                <a:schemeClr val="accent1"/>
              </a:buClr>
            </a:pPr>
            <a:r>
              <a:rPr lang="en-ZA" b="1" dirty="0">
                <a:solidFill>
                  <a:schemeClr val="tx2"/>
                </a:solidFill>
              </a:rPr>
              <a:t>SARS is responsible for an appropriate procurement system as per Public Finance Management Act (PFMA)  </a:t>
            </a:r>
          </a:p>
          <a:p>
            <a:pPr marL="228600" indent="-228600">
              <a:lnSpc>
                <a:spcPct val="135000"/>
              </a:lnSpc>
              <a:spcBef>
                <a:spcPct val="75000"/>
              </a:spcBef>
              <a:spcAft>
                <a:spcPct val="10000"/>
              </a:spcAft>
              <a:buClr>
                <a:schemeClr val="accent1"/>
              </a:buClr>
            </a:pPr>
            <a:r>
              <a:rPr lang="en-ZA" b="1" dirty="0">
                <a:solidFill>
                  <a:schemeClr val="tx2"/>
                </a:solidFill>
              </a:rPr>
              <a:t>      which is:</a:t>
            </a:r>
          </a:p>
          <a:p>
            <a:pPr marL="1169988" indent="-450850">
              <a:lnSpc>
                <a:spcPct val="135000"/>
              </a:lnSpc>
              <a:spcBef>
                <a:spcPct val="75000"/>
              </a:spcBef>
              <a:spcAft>
                <a:spcPct val="10000"/>
              </a:spcAft>
              <a:buClr>
                <a:schemeClr val="accent1"/>
              </a:buClr>
            </a:pPr>
            <a:r>
              <a:rPr lang="en-ZA" b="1" dirty="0">
                <a:solidFill>
                  <a:schemeClr val="tx2"/>
                </a:solidFill>
              </a:rPr>
              <a:t>Fair</a:t>
            </a:r>
          </a:p>
          <a:p>
            <a:pPr marL="1169988" indent="-450850">
              <a:lnSpc>
                <a:spcPct val="135000"/>
              </a:lnSpc>
              <a:spcBef>
                <a:spcPct val="75000"/>
              </a:spcBef>
              <a:spcAft>
                <a:spcPct val="10000"/>
              </a:spcAft>
              <a:buClr>
                <a:schemeClr val="accent1"/>
              </a:buClr>
            </a:pPr>
            <a:r>
              <a:rPr lang="en-ZA" b="1" dirty="0">
                <a:solidFill>
                  <a:schemeClr val="tx2"/>
                </a:solidFill>
              </a:rPr>
              <a:t>Equitable</a:t>
            </a:r>
          </a:p>
          <a:p>
            <a:pPr marL="1169988" indent="-450850">
              <a:lnSpc>
                <a:spcPct val="135000"/>
              </a:lnSpc>
              <a:spcBef>
                <a:spcPct val="75000"/>
              </a:spcBef>
              <a:spcAft>
                <a:spcPct val="10000"/>
              </a:spcAft>
              <a:buClr>
                <a:schemeClr val="accent1"/>
              </a:buClr>
            </a:pPr>
            <a:r>
              <a:rPr lang="en-ZA" b="1" dirty="0">
                <a:solidFill>
                  <a:schemeClr val="tx2"/>
                </a:solidFill>
              </a:rPr>
              <a:t>Transparent</a:t>
            </a:r>
          </a:p>
          <a:p>
            <a:pPr marL="1169988" indent="-450850">
              <a:lnSpc>
                <a:spcPct val="135000"/>
              </a:lnSpc>
              <a:spcBef>
                <a:spcPct val="75000"/>
              </a:spcBef>
              <a:spcAft>
                <a:spcPct val="10000"/>
              </a:spcAft>
              <a:buClr>
                <a:schemeClr val="accent1"/>
              </a:buClr>
            </a:pPr>
            <a:r>
              <a:rPr lang="en-ZA" b="1" dirty="0">
                <a:solidFill>
                  <a:schemeClr val="tx2"/>
                </a:solidFill>
              </a:rPr>
              <a:t>Competitive</a:t>
            </a:r>
          </a:p>
          <a:p>
            <a:pPr marL="1169988" indent="-450850">
              <a:lnSpc>
                <a:spcPct val="135000"/>
              </a:lnSpc>
              <a:spcBef>
                <a:spcPct val="75000"/>
              </a:spcBef>
              <a:spcAft>
                <a:spcPct val="10000"/>
              </a:spcAft>
              <a:buClr>
                <a:schemeClr val="accent1"/>
              </a:buClr>
            </a:pPr>
            <a:r>
              <a:rPr lang="en-ZA" b="1" dirty="0">
                <a:solidFill>
                  <a:schemeClr val="tx2"/>
                </a:solidFill>
              </a:rPr>
              <a:t>Cost Effective</a:t>
            </a:r>
          </a:p>
          <a:p>
            <a:endParaRPr lang="en-ZA" dirty="0"/>
          </a:p>
        </p:txBody>
      </p:sp>
    </p:spTree>
    <p:extLst>
      <p:ext uri="{BB962C8B-B14F-4D97-AF65-F5344CB8AC3E}">
        <p14:creationId xmlns:p14="http://schemas.microsoft.com/office/powerpoint/2010/main" val="273016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FINANCIAL ANALYSIS</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23</a:t>
            </a:fld>
            <a:endParaRPr lang="en-US" dirty="0"/>
          </a:p>
        </p:txBody>
      </p:sp>
      <p:sp>
        <p:nvSpPr>
          <p:cNvPr id="7" name="Rectangle 6"/>
          <p:cNvSpPr/>
          <p:nvPr/>
        </p:nvSpPr>
        <p:spPr>
          <a:xfrm>
            <a:off x="175259" y="800100"/>
            <a:ext cx="8844915" cy="5632311"/>
          </a:xfrm>
          <a:prstGeom prst="rect">
            <a:avLst/>
          </a:prstGeom>
        </p:spPr>
        <p:txBody>
          <a:bodyPr wrap="square">
            <a:spAutoFit/>
          </a:bodyPr>
          <a:lstStyle/>
          <a:p>
            <a:pPr marL="357188" marR="0" lvl="0" indent="-357188" defTabSz="929959" eaLnBrk="1" fontAlgn="t" latinLnBrk="0" hangingPunct="1">
              <a:lnSpc>
                <a:spcPct val="100000"/>
              </a:lnSpc>
              <a:spcBef>
                <a:spcPct val="0"/>
              </a:spcBef>
              <a:spcAft>
                <a:spcPct val="0"/>
              </a:spcAft>
              <a:buClrTx/>
              <a:buSzPct val="120000"/>
              <a:buFont typeface="Arial" panose="020B0604020202020204" pitchFamily="34" charset="0"/>
              <a:buChar char="•"/>
              <a:tabLst/>
              <a:defRPr/>
            </a:pPr>
            <a:r>
              <a:rPr kumimoji="0" lang="en-ZA" sz="1600" b="1" i="0" u="none" strike="noStrike" kern="0" cap="none" spc="0" normalizeH="0" baseline="0" noProof="0" dirty="0">
                <a:ln>
                  <a:noFill/>
                </a:ln>
                <a:solidFill>
                  <a:srgbClr val="004F87"/>
                </a:solidFill>
                <a:effectLst/>
                <a:uLnTx/>
                <a:uFillTx/>
                <a:cs typeface="Arial" panose="020B0604020202020204" pitchFamily="34" charset="0"/>
              </a:rPr>
              <a:t>Complete Sets of Audited/</a:t>
            </a:r>
            <a:r>
              <a:rPr kumimoji="0" lang="en-ZA" sz="1600" b="0" i="0" u="none" strike="noStrike" kern="0" cap="none" spc="0" normalizeH="0" baseline="0" noProof="0" dirty="0">
                <a:ln>
                  <a:noFill/>
                </a:ln>
                <a:solidFill>
                  <a:srgbClr val="000000"/>
                </a:solidFill>
                <a:effectLst/>
                <a:uLnTx/>
                <a:uFillTx/>
                <a:cs typeface="Arial" panose="020B0604020202020204" pitchFamily="34" charset="0"/>
              </a:rPr>
              <a:t> </a:t>
            </a:r>
            <a:r>
              <a:rPr kumimoji="0" lang="en-ZA" sz="1600" b="1" i="0" u="none" strike="noStrike" kern="0" cap="none" spc="0" normalizeH="0" baseline="0" noProof="0" dirty="0">
                <a:ln>
                  <a:noFill/>
                </a:ln>
                <a:solidFill>
                  <a:srgbClr val="004F87"/>
                </a:solidFill>
                <a:effectLst/>
                <a:uLnTx/>
                <a:uFillTx/>
                <a:cs typeface="Arial" panose="020B0604020202020204" pitchFamily="34" charset="0"/>
              </a:rPr>
              <a:t>Independently Reviewed Annual Financial Statements</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Signed Auditors / Accounting Officers Opinions</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Statement of Comprehensive Income (</a:t>
            </a:r>
            <a:r>
              <a:rPr kumimoji="0" lang="en-ZA" sz="1600" b="0" i="1" u="none" strike="noStrike" kern="0" cap="none" spc="0" normalizeH="0" baseline="0" noProof="0" dirty="0">
                <a:ln>
                  <a:noFill/>
                </a:ln>
                <a:solidFill>
                  <a:srgbClr val="004F87"/>
                </a:solidFill>
                <a:effectLst/>
                <a:uLnTx/>
                <a:uFillTx/>
                <a:cs typeface="Arial" panose="020B0604020202020204" pitchFamily="34" charset="0"/>
              </a:rPr>
              <a:t>Income Statement</a:t>
            </a:r>
            <a:r>
              <a:rPr kumimoji="0" lang="en-ZA" sz="1600" b="0" i="0" u="none" strike="noStrike" kern="0" cap="none" spc="0" normalizeH="0" baseline="0" noProof="0" dirty="0">
                <a:ln>
                  <a:noFill/>
                </a:ln>
                <a:solidFill>
                  <a:srgbClr val="004F87"/>
                </a:solidFill>
                <a:effectLst/>
                <a:uLnTx/>
                <a:uFillTx/>
                <a:cs typeface="Arial" panose="020B0604020202020204" pitchFamily="34" charset="0"/>
              </a:rPr>
              <a:t>)</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Statement of Financial Position (</a:t>
            </a:r>
            <a:r>
              <a:rPr kumimoji="0" lang="en-ZA" sz="1600" b="0" i="1" u="none" strike="noStrike" kern="0" cap="none" spc="0" normalizeH="0" baseline="0" noProof="0" dirty="0">
                <a:ln>
                  <a:noFill/>
                </a:ln>
                <a:solidFill>
                  <a:srgbClr val="004F87"/>
                </a:solidFill>
                <a:effectLst/>
                <a:uLnTx/>
                <a:uFillTx/>
                <a:cs typeface="Arial" panose="020B0604020202020204" pitchFamily="34" charset="0"/>
              </a:rPr>
              <a:t>Balance Sheet</a:t>
            </a:r>
            <a:r>
              <a:rPr kumimoji="0" lang="en-ZA" sz="1600" b="0" i="0" u="none" strike="noStrike" kern="0" cap="none" spc="0" normalizeH="0" baseline="0" noProof="0" dirty="0">
                <a:ln>
                  <a:noFill/>
                </a:ln>
                <a:solidFill>
                  <a:srgbClr val="004F87"/>
                </a:solidFill>
                <a:effectLst/>
                <a:uLnTx/>
                <a:uFillTx/>
                <a:cs typeface="Arial" panose="020B0604020202020204" pitchFamily="34" charset="0"/>
              </a:rPr>
              <a:t>)</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Statement of Cash Flows (</a:t>
            </a:r>
            <a:r>
              <a:rPr kumimoji="0" lang="en-ZA" sz="1600" b="0" i="1" u="none" strike="noStrike" kern="0" cap="none" spc="0" normalizeH="0" baseline="0" noProof="0" dirty="0">
                <a:ln>
                  <a:noFill/>
                </a:ln>
                <a:solidFill>
                  <a:srgbClr val="004F87"/>
                </a:solidFill>
                <a:effectLst/>
                <a:uLnTx/>
                <a:uFillTx/>
                <a:cs typeface="Arial" panose="020B0604020202020204" pitchFamily="34" charset="0"/>
              </a:rPr>
              <a:t>Cash Flow Statement)</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Accompanying Unabridged Notes for ALL of the above documents</a:t>
            </a:r>
          </a:p>
          <a:p>
            <a:pPr marL="604880" marR="0" lvl="4" indent="-153647" defTabSz="929959" eaLnBrk="1" fontAlgn="t" latinLnBrk="0" hangingPunct="1">
              <a:lnSpc>
                <a:spcPct val="100000"/>
              </a:lnSpc>
              <a:spcBef>
                <a:spcPct val="0"/>
              </a:spcBef>
              <a:spcAft>
                <a:spcPct val="0"/>
              </a:spcAft>
              <a:buClr>
                <a:srgbClr val="004F87"/>
              </a:buClr>
              <a:buSzPct val="75000"/>
              <a:buFontTx/>
              <a:buNone/>
              <a:tabLst/>
              <a:defRPr/>
            </a:pPr>
            <a:endParaRPr kumimoji="0" lang="en-ZA" sz="1600" b="0" i="0" u="none" strike="noStrike" kern="0" cap="none" spc="0" normalizeH="0" baseline="0" noProof="0" dirty="0">
              <a:ln>
                <a:noFill/>
              </a:ln>
              <a:solidFill>
                <a:srgbClr val="004F87"/>
              </a:solidFill>
              <a:effectLst/>
              <a:uLnTx/>
              <a:uFillTx/>
              <a:cs typeface="Arial" panose="020B0604020202020204" pitchFamily="34" charset="0"/>
            </a:endParaRPr>
          </a:p>
          <a:p>
            <a:pPr marL="349341" marR="0" lvl="0" indent="-349341" defTabSz="929959" eaLnBrk="1" fontAlgn="t" latinLnBrk="0" hangingPunct="1">
              <a:lnSpc>
                <a:spcPct val="100000"/>
              </a:lnSpc>
              <a:spcBef>
                <a:spcPct val="0"/>
              </a:spcBef>
              <a:spcAft>
                <a:spcPct val="0"/>
              </a:spcAft>
              <a:buClrTx/>
              <a:buSzPct val="120000"/>
              <a:buFont typeface="Arial" panose="020B0604020202020204" pitchFamily="34" charset="0"/>
              <a:buChar char="•"/>
              <a:tabLst/>
              <a:defRPr/>
            </a:pPr>
            <a:r>
              <a:rPr kumimoji="0" lang="en-ZA" sz="1600" b="1" i="0" u="none" strike="noStrike" kern="0" cap="none" spc="0" normalizeH="0" baseline="0" noProof="0" dirty="0">
                <a:ln>
                  <a:noFill/>
                </a:ln>
                <a:solidFill>
                  <a:srgbClr val="004F87"/>
                </a:solidFill>
                <a:effectLst/>
                <a:uLnTx/>
                <a:uFillTx/>
                <a:cs typeface="Arial" panose="020B0604020202020204" pitchFamily="34" charset="0"/>
              </a:rPr>
              <a:t>Less than 3 Financial Periods</a:t>
            </a:r>
          </a:p>
          <a:p>
            <a:pPr marL="451233" marR="0" lvl="4" indent="0" defTabSz="929959" eaLnBrk="1" fontAlgn="t" latinLnBrk="0" hangingPunct="1">
              <a:lnSpc>
                <a:spcPct val="100000"/>
              </a:lnSpc>
              <a:spcBef>
                <a:spcPct val="0"/>
              </a:spcBef>
              <a:spcAft>
                <a:spcPct val="0"/>
              </a:spcAft>
              <a:buClrTx/>
              <a:buSzPct val="75000"/>
              <a:buFontTx/>
              <a:buNone/>
              <a:tabLst/>
              <a:defRPr/>
            </a:pPr>
            <a:endParaRPr kumimoji="0" lang="en-ZA" sz="1600" b="0" i="0" u="none" strike="noStrike" kern="0" cap="none" spc="0" normalizeH="0" baseline="0" noProof="0" dirty="0">
              <a:ln>
                <a:noFill/>
              </a:ln>
              <a:solidFill>
                <a:srgbClr val="004F87"/>
              </a:solidFill>
              <a:effectLst/>
              <a:uLnTx/>
              <a:uFillTx/>
              <a:cs typeface="Arial" panose="020B0604020202020204" pitchFamily="34" charset="0"/>
            </a:endParaRPr>
          </a:p>
          <a:p>
            <a:pPr marL="357188" marR="0" lvl="4" indent="0" defTabSz="929959" eaLnBrk="1" fontAlgn="t" latinLnBrk="0" hangingPunct="1">
              <a:lnSpc>
                <a:spcPct val="100000"/>
              </a:lnSpc>
              <a:spcBef>
                <a:spcPct val="0"/>
              </a:spcBef>
              <a:spcAft>
                <a:spcPct val="0"/>
              </a:spcAft>
              <a:buClrTx/>
              <a:buSzPct val="75000"/>
              <a:buFontTx/>
              <a:buNone/>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Explanatory Letter</a:t>
            </a:r>
          </a:p>
          <a:p>
            <a:pPr marL="349341" marR="0" lvl="0" indent="-349341" defTabSz="929959" eaLnBrk="1" fontAlgn="t" latinLnBrk="0" hangingPunct="1">
              <a:lnSpc>
                <a:spcPct val="100000"/>
              </a:lnSpc>
              <a:spcBef>
                <a:spcPct val="0"/>
              </a:spcBef>
              <a:spcAft>
                <a:spcPct val="0"/>
              </a:spcAft>
              <a:buClrTx/>
              <a:buSzPct val="120000"/>
              <a:buFont typeface="Wingdings" pitchFamily="2" charset="2"/>
              <a:buChar char="1"/>
              <a:tabLst/>
              <a:defRPr/>
            </a:pPr>
            <a:endParaRPr kumimoji="0" lang="en-ZA" sz="1600" b="0" i="1" u="none" strike="noStrike" kern="0" cap="none" spc="0" normalizeH="0" baseline="0" noProof="0" dirty="0">
              <a:ln>
                <a:noFill/>
              </a:ln>
              <a:solidFill>
                <a:srgbClr val="004F87"/>
              </a:solidFill>
              <a:effectLst/>
              <a:uLnTx/>
              <a:uFillTx/>
              <a:cs typeface="Arial" panose="020B0604020202020204" pitchFamily="34" charset="0"/>
            </a:endParaRPr>
          </a:p>
          <a:p>
            <a:pPr marL="349341" marR="0" lvl="0" indent="-349341" defTabSz="929959" eaLnBrk="1" fontAlgn="t" latinLnBrk="0" hangingPunct="1">
              <a:lnSpc>
                <a:spcPct val="100000"/>
              </a:lnSpc>
              <a:spcBef>
                <a:spcPct val="0"/>
              </a:spcBef>
              <a:spcAft>
                <a:spcPct val="0"/>
              </a:spcAft>
              <a:buClrTx/>
              <a:buSzPct val="120000"/>
              <a:buFont typeface="Arial" panose="020B0604020202020204" pitchFamily="34" charset="0"/>
              <a:buChar char="•"/>
              <a:tabLst/>
              <a:defRPr/>
            </a:pPr>
            <a:r>
              <a:rPr kumimoji="0" lang="en-ZA" sz="1600" b="1" i="0" u="none" strike="noStrike" kern="0" cap="none" spc="0" normalizeH="0" baseline="0" noProof="0" dirty="0">
                <a:ln>
                  <a:noFill/>
                </a:ln>
                <a:solidFill>
                  <a:srgbClr val="004F87"/>
                </a:solidFill>
                <a:effectLst/>
                <a:uLnTx/>
                <a:uFillTx/>
                <a:cs typeface="Arial" panose="020B0604020202020204" pitchFamily="34" charset="0"/>
              </a:rPr>
              <a:t>Financial statements in Bidding Companies Name</a:t>
            </a:r>
          </a:p>
          <a:p>
            <a:pPr marL="0" marR="0" lvl="0" indent="0" defTabSz="929959" eaLnBrk="1" fontAlgn="t" latinLnBrk="0" hangingPunct="1">
              <a:lnSpc>
                <a:spcPct val="100000"/>
              </a:lnSpc>
              <a:spcBef>
                <a:spcPct val="0"/>
              </a:spcBef>
              <a:spcAft>
                <a:spcPct val="0"/>
              </a:spcAft>
              <a:buClrTx/>
              <a:buSzPct val="120000"/>
              <a:buFontTx/>
              <a:buNone/>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        </a:t>
            </a:r>
          </a:p>
          <a:p>
            <a:pPr marL="0" marR="0" lvl="0" indent="357188" defTabSz="929959" eaLnBrk="1" fontAlgn="t" latinLnBrk="0" hangingPunct="1">
              <a:lnSpc>
                <a:spcPct val="100000"/>
              </a:lnSpc>
              <a:spcBef>
                <a:spcPct val="0"/>
              </a:spcBef>
              <a:spcAft>
                <a:spcPct val="0"/>
              </a:spcAft>
              <a:buClrTx/>
              <a:buSzPct val="120000"/>
              <a:buFontTx/>
              <a:buNone/>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Subsidiary submitting holding company’s F/S must also furnish a Performance Guarantee</a:t>
            </a:r>
            <a:endParaRPr kumimoji="0" lang="en-ZA" sz="1600" b="0" i="0" u="none" strike="noStrike" kern="0" cap="none" spc="0" normalizeH="0" baseline="0" noProof="0" dirty="0">
              <a:ln>
                <a:noFill/>
              </a:ln>
              <a:solidFill>
                <a:srgbClr val="000000"/>
              </a:solidFill>
              <a:effectLst/>
              <a:uLnTx/>
              <a:uFillTx/>
              <a:cs typeface="Arial" panose="020B0604020202020204" pitchFamily="34" charset="0"/>
            </a:endParaRPr>
          </a:p>
          <a:p>
            <a:pPr marL="179388" marR="0" lvl="4" indent="273050" defTabSz="929959" eaLnBrk="1" fontAlgn="t" latinLnBrk="0" hangingPunct="1">
              <a:lnSpc>
                <a:spcPct val="200000"/>
              </a:lnSpc>
              <a:spcBef>
                <a:spcPct val="0"/>
              </a:spcBef>
              <a:spcAft>
                <a:spcPct val="0"/>
              </a:spcAft>
              <a:buClrTx/>
              <a:buSzPct val="75000"/>
              <a:buFont typeface="Arial" panose="020B0604020202020204" pitchFamily="34" charset="0"/>
              <a:buChar char="•"/>
              <a:tabLst/>
              <a:defRPr/>
            </a:pPr>
            <a:endParaRPr kumimoji="0" lang="en-US" sz="1600" b="0" i="0" u="none" strike="noStrike" kern="0" cap="none" spc="0" normalizeH="0" baseline="0" noProof="0" dirty="0">
              <a:ln>
                <a:noFill/>
              </a:ln>
              <a:solidFill>
                <a:srgbClr val="004F87"/>
              </a:solidFill>
              <a:effectLst/>
              <a:uLnTx/>
              <a:uFillTx/>
            </a:endParaRPr>
          </a:p>
          <a:p>
            <a:pPr marL="179388" marR="0" lvl="4" indent="273050" defTabSz="929959" eaLnBrk="1" fontAlgn="t" latinLnBrk="0" hangingPunct="1">
              <a:lnSpc>
                <a:spcPct val="200000"/>
              </a:lnSpc>
              <a:spcBef>
                <a:spcPct val="0"/>
              </a:spcBef>
              <a:spcAft>
                <a:spcPct val="0"/>
              </a:spcAft>
              <a:buClrTx/>
              <a:buSzPct val="75000"/>
              <a:buFont typeface="Arial" panose="020B0604020202020204" pitchFamily="34" charset="0"/>
              <a:buChar char="•"/>
              <a:tabLst/>
              <a:defRPr/>
            </a:pPr>
            <a:endParaRPr kumimoji="0" lang="en-ZA" sz="1600" b="0" i="0" u="none" strike="noStrike" kern="0" cap="none" spc="0" normalizeH="0" baseline="0" noProof="0" dirty="0">
              <a:ln>
                <a:noFill/>
              </a:ln>
              <a:solidFill>
                <a:srgbClr val="004F87"/>
              </a:solidFill>
              <a:effectLst/>
              <a:uLnTx/>
              <a:uFillTx/>
            </a:endParaRPr>
          </a:p>
          <a:p>
            <a:pPr marL="179388" marR="0" lvl="4" indent="273050" defTabSz="929959" eaLnBrk="1" fontAlgn="t" latinLnBrk="0" hangingPunct="1">
              <a:lnSpc>
                <a:spcPct val="200000"/>
              </a:lnSpc>
              <a:spcBef>
                <a:spcPct val="0"/>
              </a:spcBef>
              <a:spcAft>
                <a:spcPct val="0"/>
              </a:spcAft>
              <a:buClrTx/>
              <a:buSzPct val="75000"/>
              <a:buFont typeface="Arial" panose="020B0604020202020204" pitchFamily="34" charset="0"/>
              <a:buChar char="•"/>
              <a:tabLst/>
              <a:defRPr/>
            </a:pPr>
            <a:endParaRPr kumimoji="0" lang="en-ZA" sz="1600" b="0" i="0" u="none" strike="noStrike" kern="0" cap="none" spc="0" normalizeH="0" baseline="0" noProof="0" dirty="0">
              <a:ln>
                <a:noFill/>
              </a:ln>
              <a:solidFill>
                <a:srgbClr val="004F87"/>
              </a:solidFill>
              <a:effectLst/>
              <a:uLnTx/>
              <a:uFillTx/>
            </a:endParaRPr>
          </a:p>
        </p:txBody>
      </p:sp>
    </p:spTree>
    <p:extLst>
      <p:ext uri="{BB962C8B-B14F-4D97-AF65-F5344CB8AC3E}">
        <p14:creationId xmlns:p14="http://schemas.microsoft.com/office/powerpoint/2010/main" val="203848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24</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rgbClr val="FF0000"/>
                </a:solidFill>
              </a:rPr>
              <a:t>6. Services </a:t>
            </a:r>
            <a:r>
              <a:rPr lang="en-ZA" sz="1800" b="1" dirty="0">
                <a:solidFill>
                  <a:srgbClr val="FF0000"/>
                </a:solidFill>
              </a:rPr>
              <a:t>Agreements</a:t>
            </a:r>
          </a:p>
          <a:p>
            <a:pPr marL="228600" indent="-228600">
              <a:lnSpc>
                <a:spcPct val="135000"/>
              </a:lnSpc>
              <a:spcBef>
                <a:spcPct val="75000"/>
              </a:spcBef>
              <a:spcAft>
                <a:spcPct val="10000"/>
              </a:spcAft>
              <a:buClr>
                <a:schemeClr val="accent1"/>
              </a:buClr>
            </a:pPr>
            <a:r>
              <a:rPr lang="en-ZA" sz="1800" b="1" dirty="0">
                <a:solidFill>
                  <a:schemeClr val="tx2"/>
                </a:solidFill>
              </a:rPr>
              <a:t>7.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8. Q&amp;A</a:t>
            </a:r>
            <a:endParaRPr lang="en-ZA" sz="1100" dirty="0">
              <a:solidFill>
                <a:schemeClr val="tx1"/>
              </a:solidFill>
            </a:endParaRPr>
          </a:p>
          <a:p>
            <a:endParaRPr lang="en-ZA" dirty="0"/>
          </a:p>
        </p:txBody>
      </p:sp>
    </p:spTree>
    <p:extLst>
      <p:ext uri="{BB962C8B-B14F-4D97-AF65-F5344CB8AC3E}">
        <p14:creationId xmlns:p14="http://schemas.microsoft.com/office/powerpoint/2010/main" val="211211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AGREEMENTS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25</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567767" y="902392"/>
            <a:ext cx="8534721" cy="4765407"/>
          </a:xfrm>
          <a:prstGeom prst="rect">
            <a:avLst/>
          </a:prstGeom>
          <a:noFill/>
        </p:spPr>
        <p:txBody>
          <a:bodyPr wrap="square">
            <a:spAutoFit/>
          </a:bodyPr>
          <a:lstStyle/>
          <a:p>
            <a:pPr lvl="2" algn="just">
              <a:lnSpc>
                <a:spcPct val="150000"/>
              </a:lnSpc>
              <a:spcBef>
                <a:spcPts val="1200"/>
              </a:spcBef>
              <a:spcAft>
                <a:spcPts val="0"/>
              </a:spcAft>
              <a:tabLst>
                <a:tab pos="540385" algn="l"/>
                <a:tab pos="1066800" algn="l"/>
                <a:tab pos="1447800" algn="l"/>
                <a:tab pos="3505200" algn="l"/>
                <a:tab pos="3733800" algn="l"/>
                <a:tab pos="4953000" algn="l"/>
                <a:tab pos="5029200" algn="l"/>
              </a:tabLst>
            </a:pPr>
            <a:r>
              <a:rPr lang="en-US" sz="1600" kern="0" dirty="0">
                <a:solidFill>
                  <a:srgbClr val="004F87"/>
                </a:solidFill>
                <a:cs typeface="Arial" panose="020B0604020202020204" pitchFamily="34" charset="0"/>
              </a:rPr>
              <a:t>SERVICE LEVEL AGREEMENT (SLA)</a:t>
            </a:r>
          </a:p>
          <a:p>
            <a:pPr marL="1200150" lvl="2" indent="-285750" algn="just">
              <a:lnSpc>
                <a:spcPct val="150000"/>
              </a:lnSpc>
              <a:spcBef>
                <a:spcPts val="1200"/>
              </a:spcBef>
              <a:spcAft>
                <a:spcPts val="0"/>
              </a:spcAft>
              <a:buFont typeface="Arial" panose="020B0604020202020204" pitchFamily="34" charset="0"/>
              <a:buChar char="•"/>
              <a:tabLst>
                <a:tab pos="540385" algn="l"/>
                <a:tab pos="1066800" algn="l"/>
                <a:tab pos="1447800" algn="l"/>
                <a:tab pos="3505200" algn="l"/>
                <a:tab pos="3733800" algn="l"/>
                <a:tab pos="4953000" algn="l"/>
                <a:tab pos="5029200" algn="l"/>
              </a:tabLst>
            </a:pPr>
            <a:r>
              <a:rPr lang="en-US" sz="1600" kern="0" dirty="0">
                <a:solidFill>
                  <a:srgbClr val="004F87"/>
                </a:solidFill>
                <a:cs typeface="Arial" panose="020B0604020202020204" pitchFamily="34" charset="0"/>
              </a:rPr>
              <a:t>The draft Service Level Agreement (SLA) constitutes the </a:t>
            </a:r>
            <a:r>
              <a:rPr lang="en-US" sz="1600" kern="0" dirty="0" err="1">
                <a:solidFill>
                  <a:srgbClr val="004F87"/>
                </a:solidFill>
                <a:cs typeface="Arial" panose="020B0604020202020204" pitchFamily="34" charset="0"/>
              </a:rPr>
              <a:t>specialised</a:t>
            </a:r>
            <a:r>
              <a:rPr lang="en-US" sz="1600" kern="0" dirty="0">
                <a:solidFill>
                  <a:srgbClr val="004F87"/>
                </a:solidFill>
                <a:cs typeface="Arial" panose="020B0604020202020204" pitchFamily="34" charset="0"/>
              </a:rPr>
              <a:t> terms and conditions upon which SARS is prepared to contractually engage the prospective Bidder(s) to render the services under this bid.</a:t>
            </a:r>
          </a:p>
          <a:p>
            <a:pPr marL="1200150" lvl="2" indent="-285750" algn="just">
              <a:lnSpc>
                <a:spcPct val="150000"/>
              </a:lnSpc>
              <a:spcBef>
                <a:spcPts val="1200"/>
              </a:spcBef>
              <a:spcAft>
                <a:spcPts val="0"/>
              </a:spcAft>
              <a:buFont typeface="Arial" panose="020B0604020202020204" pitchFamily="34" charset="0"/>
              <a:buChar char="•"/>
              <a:tabLst>
                <a:tab pos="540385" algn="l"/>
                <a:tab pos="1066800" algn="l"/>
                <a:tab pos="1447800" algn="l"/>
                <a:tab pos="3505200" algn="l"/>
                <a:tab pos="3733800" algn="l"/>
                <a:tab pos="4953000" algn="l"/>
                <a:tab pos="5029200" algn="l"/>
              </a:tabLst>
            </a:pPr>
            <a:r>
              <a:rPr lang="en-US" sz="1600" kern="0" dirty="0">
                <a:solidFill>
                  <a:srgbClr val="004F87"/>
                </a:solidFill>
                <a:cs typeface="Arial" panose="020B0604020202020204" pitchFamily="34" charset="0"/>
              </a:rPr>
              <a:t>Bidders are requested to indicate their acceptance of the terms and conditions set out in the draft SLA.</a:t>
            </a:r>
          </a:p>
          <a:p>
            <a:pPr marL="1200150" lvl="2" indent="-285750" algn="just">
              <a:lnSpc>
                <a:spcPct val="150000"/>
              </a:lnSpc>
              <a:spcBef>
                <a:spcPts val="1200"/>
              </a:spcBef>
              <a:spcAft>
                <a:spcPts val="0"/>
              </a:spcAft>
              <a:buFont typeface="Arial" panose="020B0604020202020204" pitchFamily="34" charset="0"/>
              <a:buChar char="•"/>
              <a:tabLst>
                <a:tab pos="540385" algn="l"/>
                <a:tab pos="1066800" algn="l"/>
                <a:tab pos="1447800" algn="l"/>
                <a:tab pos="3505200" algn="l"/>
                <a:tab pos="3733800" algn="l"/>
                <a:tab pos="4953000" algn="l"/>
                <a:tab pos="5029200" algn="l"/>
              </a:tabLst>
            </a:pPr>
            <a:r>
              <a:rPr lang="en-US" sz="1600" kern="0" dirty="0">
                <a:solidFill>
                  <a:srgbClr val="004F87"/>
                </a:solidFill>
                <a:cs typeface="Arial" panose="020B0604020202020204" pitchFamily="34" charset="0"/>
              </a:rPr>
              <a:t>SARS will sign the SLA with the Successful Bidder and must be accepted by the Successful Bidder by signing and dating the document before any work can be commence </a:t>
            </a:r>
          </a:p>
          <a:p>
            <a:pPr marL="1200150" lvl="2" indent="-285750" algn="just">
              <a:lnSpc>
                <a:spcPct val="150000"/>
              </a:lnSpc>
              <a:spcBef>
                <a:spcPts val="1200"/>
              </a:spcBef>
              <a:spcAft>
                <a:spcPts val="0"/>
              </a:spcAft>
              <a:buFont typeface="Arial" panose="020B0604020202020204" pitchFamily="34" charset="0"/>
              <a:buChar char="•"/>
              <a:tabLst>
                <a:tab pos="540385" algn="l"/>
                <a:tab pos="1066800" algn="l"/>
                <a:tab pos="1447800" algn="l"/>
                <a:tab pos="3505200" algn="l"/>
                <a:tab pos="3733800" algn="l"/>
                <a:tab pos="4953000" algn="l"/>
                <a:tab pos="5029200" algn="l"/>
              </a:tabLst>
            </a:pPr>
            <a:endParaRPr lang="en-ZA" sz="1600" kern="0" dirty="0">
              <a:solidFill>
                <a:srgbClr val="004F87"/>
              </a:solidFill>
              <a:cs typeface="Arial" panose="020B0604020202020204" pitchFamily="34" charset="0"/>
            </a:endParaRPr>
          </a:p>
          <a:p>
            <a:pPr algn="just">
              <a:lnSpc>
                <a:spcPct val="150000"/>
              </a:lnSpc>
            </a:pPr>
            <a:endParaRPr lang="en-ZA" sz="1800" b="1" dirty="0">
              <a:solidFill>
                <a:srgbClr val="003366"/>
              </a:solidFill>
              <a:ea typeface="Times New Roman" pitchFamily="18" charset="0"/>
              <a:cs typeface="Tahoma" pitchFamily="34" charset="0"/>
            </a:endParaRPr>
          </a:p>
        </p:txBody>
      </p:sp>
    </p:spTree>
    <p:extLst>
      <p:ext uri="{BB962C8B-B14F-4D97-AF65-F5344CB8AC3E}">
        <p14:creationId xmlns:p14="http://schemas.microsoft.com/office/powerpoint/2010/main" val="2900939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26</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chemeClr val="tx2"/>
                </a:solidFill>
              </a:rPr>
              <a:t>6</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rgbClr val="FF0000"/>
                </a:solidFill>
              </a:rPr>
              <a:t>7</a:t>
            </a:r>
            <a:r>
              <a:rPr lang="en-ZA" sz="1800" b="1" dirty="0">
                <a:solidFill>
                  <a:srgbClr val="FF0000"/>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8. Q&amp;A</a:t>
            </a:r>
            <a:endParaRPr lang="en-ZA" sz="1100" dirty="0">
              <a:solidFill>
                <a:schemeClr val="tx1"/>
              </a:solidFill>
            </a:endParaRPr>
          </a:p>
          <a:p>
            <a:endParaRPr lang="en-ZA" dirty="0"/>
          </a:p>
        </p:txBody>
      </p:sp>
    </p:spTree>
    <p:extLst>
      <p:ext uri="{BB962C8B-B14F-4D97-AF65-F5344CB8AC3E}">
        <p14:creationId xmlns:p14="http://schemas.microsoft.com/office/powerpoint/2010/main" val="1650549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27</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Niew</a:t>
            </a:r>
            <a:r>
              <a:rPr lang="en-ZA" dirty="0">
                <a:solidFill>
                  <a:schemeClr val="tx2"/>
                </a:solidFill>
              </a:rPr>
              <a:t> </a:t>
            </a:r>
            <a:r>
              <a:rPr lang="en-ZA" dirty="0" err="1">
                <a:solidFill>
                  <a:schemeClr val="tx2"/>
                </a:solidFill>
              </a:rPr>
              <a:t>Mucleneuk</a:t>
            </a:r>
            <a:r>
              <a:rPr lang="en-ZA" sz="1800" dirty="0">
                <a:solidFill>
                  <a:schemeClr val="tx2"/>
                </a:solidFill>
              </a:rPr>
              <a:t>, Pretoria</a:t>
            </a:r>
          </a:p>
        </p:txBody>
      </p:sp>
      <p:sp>
        <p:nvSpPr>
          <p:cNvPr id="14" name="TextBox 12"/>
          <p:cNvSpPr txBox="1">
            <a:spLocks noChangeArrowheads="1"/>
          </p:cNvSpPr>
          <p:nvPr/>
        </p:nvSpPr>
        <p:spPr bwMode="auto">
          <a:xfrm>
            <a:off x="730146" y="5070880"/>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a:t>
            </a:r>
          </a:p>
          <a:p>
            <a:r>
              <a:rPr lang="en-ZA" dirty="0">
                <a:solidFill>
                  <a:schemeClr val="tx2"/>
                </a:solidFill>
                <a:hlinkClick r:id="rId3"/>
              </a:rPr>
              <a:t>tenderoffice@sars.gov.za</a:t>
            </a:r>
            <a:endParaRPr lang="en-ZA" dirty="0">
              <a:solidFill>
                <a:schemeClr val="tx2"/>
              </a:solidFill>
            </a:endParaRP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4"/>
          <a:srcRect/>
          <a:stretch>
            <a:fillRect/>
          </a:stretch>
        </p:blipFill>
        <p:spPr bwMode="auto">
          <a:xfrm>
            <a:off x="3554574" y="2773134"/>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4"/>
          <a:srcRect/>
          <a:stretch>
            <a:fillRect/>
          </a:stretch>
        </p:blipFill>
        <p:spPr bwMode="auto">
          <a:xfrm>
            <a:off x="1103520" y="2817877"/>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pic>
        <p:nvPicPr>
          <p:cNvPr id="3" name="Picture 2"/>
          <p:cNvPicPr>
            <a:picLocks noChangeAspect="1"/>
          </p:cNvPicPr>
          <p:nvPr/>
        </p:nvPicPr>
        <p:blipFill>
          <a:blip r:embed="rId5"/>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7700" dirty="0">
                <a:solidFill>
                  <a:schemeClr val="accent1">
                    <a:lumMod val="75000"/>
                  </a:schemeClr>
                </a:solidFill>
                <a:effectLst>
                  <a:outerShdw blurRad="38100" dist="38100" dir="2700000" algn="tl">
                    <a:srgbClr val="000000">
                      <a:alpha val="43137"/>
                    </a:srgbClr>
                  </a:outerShdw>
                </a:effectLst>
                <a:latin typeface="+mn-lt"/>
                <a:ea typeface="+mn-ea"/>
                <a:cs typeface="+mn-cs"/>
              </a:rPr>
              <a:t>BID SUBMISSION</a:t>
            </a:r>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1169551"/>
          </a:xfrm>
          <a:prstGeom prst="rect">
            <a:avLst/>
          </a:prstGeom>
          <a:noFill/>
          <a:ln w="9525">
            <a:noFill/>
            <a:miter lim="800000"/>
            <a:headEnd/>
            <a:tailEnd/>
          </a:ln>
        </p:spPr>
        <p:txBody>
          <a:bodyPr wrap="square">
            <a:spAutoFit/>
          </a:bodyPr>
          <a:lstStyle/>
          <a:p>
            <a:pPr algn="ctr"/>
            <a:r>
              <a:rPr lang="en-ZA" sz="1400" dirty="0">
                <a:solidFill>
                  <a:schemeClr val="tx2"/>
                </a:solidFill>
              </a:rPr>
              <a:t>  Bidders must submit copies of each file and a CD-ROM or USB with content of each file by 05th August 2022 </a:t>
            </a:r>
            <a:r>
              <a:rPr lang="en-ZA" sz="1400" b="1" dirty="0">
                <a:solidFill>
                  <a:schemeClr val="tx2"/>
                </a:solidFill>
              </a:rPr>
              <a:t>at 11:00</a:t>
            </a:r>
          </a:p>
          <a:p>
            <a:pPr algn="ctr"/>
            <a:endParaRPr lang="en-ZA" b="1" dirty="0">
              <a:solidFill>
                <a:schemeClr val="tx2"/>
              </a:solidFill>
            </a:endParaRPr>
          </a:p>
          <a:p>
            <a:pPr marR="0" lvl="0" indent="0" algn="ctr" fontAlgn="base">
              <a:lnSpc>
                <a:spcPct val="100000"/>
              </a:lnSpc>
              <a:spcBef>
                <a:spcPct val="0"/>
              </a:spcBef>
              <a:spcAft>
                <a:spcPct val="0"/>
              </a:spcAft>
              <a:buClrTx/>
              <a:buSzTx/>
              <a:buFontTx/>
              <a:buNone/>
              <a:tabLst/>
              <a:defRPr/>
            </a:pPr>
            <a:r>
              <a:rPr lang="en-ZA" sz="1200" dirty="0">
                <a:solidFill>
                  <a:schemeClr val="tx2"/>
                </a:solidFill>
              </a:rPr>
              <a:t>Bid documents will only be considered if received by SARS before the Closing Date and time, regardless of the method used to send or deliver such documents to SARS</a:t>
            </a:r>
            <a:endParaRPr lang="en-ZA" b="1" dirty="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28</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23246"/>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8"/>
            <a:ext cx="4850538" cy="576620"/>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tabLst>
                <a:tab pos="273050" algn="l"/>
              </a:tabLst>
              <a:defRPr/>
            </a:pPr>
            <a:r>
              <a:rPr lang="en-ZA" sz="1200" dirty="0">
                <a:solidFill>
                  <a:schemeClr val="tx2"/>
                </a:solidFill>
              </a:rPr>
              <a:t>Pre-qualification documents (SBD documents)</a:t>
            </a:r>
            <a:r>
              <a:rPr lang="en-US" sz="1200" dirty="0">
                <a:solidFill>
                  <a:schemeClr val="tx2"/>
                </a:solidFill>
              </a:rPr>
              <a:t>)</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6361" y="2417045"/>
            <a:ext cx="4850537" cy="1240555"/>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ZA" sz="1200" dirty="0">
                <a:solidFill>
                  <a:schemeClr val="tx2"/>
                </a:solidFill>
              </a:rPr>
              <a:t>Technical Responses</a:t>
            </a:r>
          </a:p>
          <a:p>
            <a:pPr marL="95250">
              <a:lnSpc>
                <a:spcPct val="150000"/>
              </a:lnSpc>
              <a:defRPr/>
            </a:pPr>
            <a:r>
              <a:rPr lang="en-ZA" sz="1200" dirty="0">
                <a:solidFill>
                  <a:schemeClr val="tx2"/>
                </a:solidFill>
              </a:rPr>
              <a:t>Supporting documents for technical responses</a:t>
            </a: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3"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4326425"/>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3</a:t>
            </a:r>
          </a:p>
        </p:txBody>
      </p:sp>
      <p:sp>
        <p:nvSpPr>
          <p:cNvPr id="14" name="44 CuadroTexto">
            <a:extLst>
              <a:ext uri="{FF2B5EF4-FFF2-40B4-BE49-F238E27FC236}">
                <a16:creationId xmlns:a16="http://schemas.microsoft.com/office/drawing/2014/main" id="{FF51C635-8628-47A9-BA7B-273E0B0D34C3}"/>
              </a:ext>
            </a:extLst>
          </p:cNvPr>
          <p:cNvSpPr txBox="1"/>
          <p:nvPr/>
        </p:nvSpPr>
        <p:spPr>
          <a:xfrm>
            <a:off x="1986361" y="4173325"/>
            <a:ext cx="4850537" cy="882821"/>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US" sz="1200" dirty="0">
                <a:solidFill>
                  <a:schemeClr val="tx2"/>
                </a:solidFill>
              </a:rPr>
              <a:t>General Conditions of Contract (GCC)</a:t>
            </a:r>
          </a:p>
          <a:p>
            <a:pPr marL="95250">
              <a:lnSpc>
                <a:spcPct val="150000"/>
              </a:lnSpc>
              <a:defRPr/>
            </a:pPr>
            <a:r>
              <a:rPr lang="en-US" sz="1200" dirty="0">
                <a:solidFill>
                  <a:schemeClr val="tx2"/>
                </a:solidFill>
              </a:rPr>
              <a:t>Draft Services Level Agreement (Bidders to indicate their acceptance)</a:t>
            </a:r>
          </a:p>
        </p:txBody>
      </p:sp>
      <p:sp>
        <p:nvSpPr>
          <p:cNvPr id="15"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446343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16" name="Freeform 23">
            <a:extLst>
              <a:ext uri="{FF2B5EF4-FFF2-40B4-BE49-F238E27FC236}">
                <a16:creationId xmlns:a16="http://schemas.microsoft.com/office/drawing/2014/main" id="{096873FC-2805-41FD-A154-7C988F728069}"/>
              </a:ext>
            </a:extLst>
          </p:cNvPr>
          <p:cNvSpPr>
            <a:spLocks/>
          </p:cNvSpPr>
          <p:nvPr/>
        </p:nvSpPr>
        <p:spPr bwMode="auto">
          <a:xfrm>
            <a:off x="7577990" y="450276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Bid Evaluation Committee</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2976971017"/>
              </p:ext>
            </p:extLst>
          </p:nvPr>
        </p:nvGraphicFramePr>
        <p:xfrm>
          <a:off x="102842" y="632278"/>
          <a:ext cx="8699165" cy="5641911"/>
        </p:xfrm>
        <a:graphic>
          <a:graphicData uri="http://schemas.openxmlformats.org/drawingml/2006/table">
            <a:tbl>
              <a:tblPr firstRow="1" bandRow="1">
                <a:tableStyleId>{5C22544A-7EE6-4342-B048-85BDC9FD1C3A}</a:tableStyleId>
              </a:tblPr>
              <a:tblGrid>
                <a:gridCol w="8699165">
                  <a:extLst>
                    <a:ext uri="{9D8B030D-6E8A-4147-A177-3AD203B41FA5}">
                      <a16:colId xmlns:a16="http://schemas.microsoft.com/office/drawing/2014/main" val="847617628"/>
                    </a:ext>
                  </a:extLst>
                </a:gridCol>
              </a:tblGrid>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Procurement</a:t>
                      </a:r>
                    </a:p>
                  </a:txBody>
                  <a:tcPr/>
                </a:tc>
                <a:extLst>
                  <a:ext uri="{0D108BD9-81ED-4DB2-BD59-A6C34878D82A}">
                    <a16:rowId xmlns:a16="http://schemas.microsoft.com/office/drawing/2014/main" val="1161861201"/>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mn-lt"/>
                          <a:ea typeface="+mn-ea"/>
                          <a:cs typeface="+mn-cs"/>
                        </a:rPr>
                        <a:t>Sourcing Lead: Corporate Real Estate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Governance, Compliance &amp; Risk Specialist – Audit</a:t>
                      </a:r>
                    </a:p>
                  </a:txBody>
                  <a:tcPr marL="84406" marR="84406"/>
                </a:tc>
                <a:extLst>
                  <a:ext uri="{0D108BD9-81ED-4DB2-BD59-A6C34878D82A}">
                    <a16:rowId xmlns:a16="http://schemas.microsoft.com/office/drawing/2014/main" val="563679810"/>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a:t>
                      </a:r>
                      <a:r>
                        <a:rPr lang="en-ZA" sz="1600" kern="1200" baseline="0" dirty="0">
                          <a:solidFill>
                            <a:schemeClr val="tx2"/>
                          </a:solidFill>
                          <a:latin typeface="+mn-lt"/>
                          <a:ea typeface="+mn-ea"/>
                          <a:cs typeface="+mn-cs"/>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Value</a:t>
                      </a:r>
                      <a:r>
                        <a:rPr lang="en-ZA" sz="1600" kern="1200" baseline="0" dirty="0">
                          <a:solidFill>
                            <a:schemeClr val="tx2"/>
                          </a:solidFill>
                          <a:latin typeface="+mn-lt"/>
                          <a:ea typeface="+mn-ea"/>
                          <a:cs typeface="+mn-cs"/>
                        </a:rPr>
                        <a:t> Delivery Planning – Price Evaluations</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B-BBEE</a:t>
                      </a:r>
                      <a:r>
                        <a:rPr lang="en-ZA" sz="1600" kern="1200" baseline="0" dirty="0">
                          <a:solidFill>
                            <a:schemeClr val="tx2"/>
                          </a:solidFill>
                          <a:latin typeface="+mn-lt"/>
                          <a:ea typeface="+mn-ea"/>
                          <a:cs typeface="+mn-cs"/>
                        </a:rPr>
                        <a:t> Section – BEE Evaluations</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SARS Business Unit</a:t>
                      </a:r>
                    </a:p>
                  </a:txBody>
                  <a:tcPr marL="84406" marR="84406">
                    <a:solidFill>
                      <a:srgbClr val="3882C6"/>
                    </a:solidFill>
                  </a:tcPr>
                </a:tc>
                <a:extLst>
                  <a:ext uri="{0D108BD9-81ED-4DB2-BD59-A6C34878D82A}">
                    <a16:rowId xmlns:a16="http://schemas.microsoft.com/office/drawing/2014/main" val="1503723046"/>
                  </a:ext>
                </a:extLst>
              </a:tr>
              <a:tr h="512901">
                <a:tc>
                  <a:txBody>
                    <a:bodyPr/>
                    <a:lstStyle/>
                    <a:p>
                      <a:pPr marL="0" algn="l" defTabSz="932962" rtl="0" eaLnBrk="1" latinLnBrk="0" hangingPunct="1"/>
                      <a:r>
                        <a:rPr lang="en-ZA" sz="1600" kern="1200" baseline="0" dirty="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512901">
                <a:tc>
                  <a:txBody>
                    <a:bodyPr/>
                    <a:lstStyle/>
                    <a:p>
                      <a:pPr marL="0" algn="l" defTabSz="932962" rtl="0" eaLnBrk="1" latinLnBrk="0" hangingPunct="1"/>
                      <a:r>
                        <a:rPr lang="en-ZA" sz="1600" kern="1200" dirty="0">
                          <a:solidFill>
                            <a:schemeClr val="tx2"/>
                          </a:solidFill>
                          <a:latin typeface="+mn-lt"/>
                          <a:ea typeface="+mn-ea"/>
                          <a:cs typeface="+mn-cs"/>
                        </a:rPr>
                        <a:t>Technical</a:t>
                      </a:r>
                      <a:r>
                        <a:rPr lang="en-ZA" sz="1600" kern="1200" baseline="0" dirty="0">
                          <a:solidFill>
                            <a:schemeClr val="tx2"/>
                          </a:solidFill>
                          <a:latin typeface="+mn-lt"/>
                          <a:ea typeface="+mn-ea"/>
                          <a:cs typeface="+mn-cs"/>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512901">
                <a:tc>
                  <a:txBody>
                    <a:bodyPr/>
                    <a:lstStyle/>
                    <a:p>
                      <a:pPr algn="ctr"/>
                      <a:r>
                        <a:rPr lang="en-ZA" sz="2000" b="1" dirty="0">
                          <a:solidFill>
                            <a:schemeClr val="bg1"/>
                          </a:solidFill>
                        </a:rPr>
                        <a:t>Corporate Legal Services</a:t>
                      </a:r>
                    </a:p>
                  </a:txBody>
                  <a:tcPr marL="84406" marR="84406">
                    <a:solidFill>
                      <a:srgbClr val="3882C6"/>
                    </a:solidFill>
                  </a:tcPr>
                </a:tc>
                <a:extLst>
                  <a:ext uri="{0D108BD9-81ED-4DB2-BD59-A6C34878D82A}">
                    <a16:rowId xmlns:a16="http://schemas.microsoft.com/office/drawing/2014/main" val="3223802594"/>
                  </a:ext>
                </a:extLst>
              </a:tr>
              <a:tr h="512901">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29</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2</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23246"/>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8"/>
            <a:ext cx="4850538" cy="576620"/>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tabLst>
                <a:tab pos="273050" algn="l"/>
              </a:tabLst>
              <a:defRPr/>
            </a:pPr>
            <a:r>
              <a:rPr lang="en-ZA" sz="1200" dirty="0">
                <a:solidFill>
                  <a:schemeClr val="tx2"/>
                </a:solidFill>
              </a:rPr>
              <a:t>B-BBEE Certificate or Sworn Affidavit together with completed SBD 6.1</a:t>
            </a:r>
            <a:endParaRPr lang="en-US" sz="1200" dirty="0">
              <a:solidFill>
                <a:schemeClr val="tx2"/>
              </a:solidFill>
            </a:endParaRP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6361" y="2547891"/>
            <a:ext cx="4850537" cy="88110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ZA" sz="1200" dirty="0">
                <a:solidFill>
                  <a:schemeClr val="tx2"/>
                </a:solidFill>
              </a:rPr>
              <a:t>Pricing Schedule.</a:t>
            </a: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2" name="Rectangle 43">
            <a:extLst>
              <a:ext uri="{FF2B5EF4-FFF2-40B4-BE49-F238E27FC236}">
                <a16:creationId xmlns:a16="http://schemas.microsoft.com/office/drawing/2014/main" id="{74FB1810-D9B4-4E60-A880-83D7479354F3}"/>
              </a:ext>
            </a:extLst>
          </p:cNvPr>
          <p:cNvSpPr>
            <a:spLocks noChangeArrowheads="1"/>
          </p:cNvSpPr>
          <p:nvPr/>
        </p:nvSpPr>
        <p:spPr bwMode="auto">
          <a:xfrm>
            <a:off x="415834" y="4088478"/>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13" name="44 CuadroTexto">
            <a:extLst>
              <a:ext uri="{FF2B5EF4-FFF2-40B4-BE49-F238E27FC236}">
                <a16:creationId xmlns:a16="http://schemas.microsoft.com/office/drawing/2014/main" id="{4B383129-C37D-49EE-9937-EB22B1CFB558}"/>
              </a:ext>
            </a:extLst>
          </p:cNvPr>
          <p:cNvSpPr txBox="1"/>
          <p:nvPr/>
        </p:nvSpPr>
        <p:spPr>
          <a:xfrm>
            <a:off x="1986361" y="3913123"/>
            <a:ext cx="4850537" cy="88110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US" sz="1200" dirty="0">
                <a:solidFill>
                  <a:schemeClr val="tx2"/>
                </a:solidFill>
              </a:rPr>
              <a:t>Latest 3 year audited/reviewed financial statements</a:t>
            </a:r>
            <a:endParaRPr lang="en-US" sz="1200" kern="0" dirty="0">
              <a:solidFill>
                <a:schemeClr val="tx2"/>
              </a:solidFill>
            </a:endParaRPr>
          </a:p>
        </p:txBody>
      </p:sp>
      <p:sp>
        <p:nvSpPr>
          <p:cNvPr id="14" name="Rectangle 43">
            <a:extLst>
              <a:ext uri="{FF2B5EF4-FFF2-40B4-BE49-F238E27FC236}">
                <a16:creationId xmlns:a16="http://schemas.microsoft.com/office/drawing/2014/main" id="{F8D78E62-2F33-498E-BCF3-2999F09B8F62}"/>
              </a:ext>
            </a:extLst>
          </p:cNvPr>
          <p:cNvSpPr>
            <a:spLocks noChangeArrowheads="1"/>
          </p:cNvSpPr>
          <p:nvPr/>
        </p:nvSpPr>
        <p:spPr bwMode="auto">
          <a:xfrm>
            <a:off x="7388171" y="4072386"/>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15" name="Freeform 23">
            <a:extLst>
              <a:ext uri="{FF2B5EF4-FFF2-40B4-BE49-F238E27FC236}">
                <a16:creationId xmlns:a16="http://schemas.microsoft.com/office/drawing/2014/main" id="{4D73C58A-60A7-4C13-8680-7C0B933CD2E5}"/>
              </a:ext>
            </a:extLst>
          </p:cNvPr>
          <p:cNvSpPr>
            <a:spLocks/>
          </p:cNvSpPr>
          <p:nvPr/>
        </p:nvSpPr>
        <p:spPr bwMode="auto">
          <a:xfrm>
            <a:off x="7517147" y="4088478"/>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3509408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30</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chemeClr val="tx2"/>
                </a:solidFill>
              </a:rPr>
              <a:t>6</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7. RFP submission and contact details</a:t>
            </a:r>
          </a:p>
          <a:p>
            <a:pPr marL="228600" indent="-228600">
              <a:lnSpc>
                <a:spcPct val="135000"/>
              </a:lnSpc>
              <a:spcBef>
                <a:spcPct val="75000"/>
              </a:spcBef>
              <a:spcAft>
                <a:spcPct val="10000"/>
              </a:spcAft>
              <a:buClr>
                <a:schemeClr val="accent1"/>
              </a:buClr>
            </a:pPr>
            <a:r>
              <a:rPr lang="en-ZA" b="1" dirty="0">
                <a:solidFill>
                  <a:srgbClr val="FF0000"/>
                </a:solidFill>
              </a:rPr>
              <a:t>8. Q&amp;A</a:t>
            </a:r>
          </a:p>
          <a:p>
            <a:endParaRPr lang="en-ZA" dirty="0"/>
          </a:p>
        </p:txBody>
      </p:sp>
    </p:spTree>
    <p:extLst>
      <p:ext uri="{BB962C8B-B14F-4D97-AF65-F5344CB8AC3E}">
        <p14:creationId xmlns:p14="http://schemas.microsoft.com/office/powerpoint/2010/main" val="2138717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1800" b="1" dirty="0">
                <a:solidFill>
                  <a:srgbClr val="FF0000"/>
                </a:solidFill>
              </a:rPr>
              <a:t>2. RFP Timelines</a:t>
            </a:r>
          </a:p>
          <a:p>
            <a:pPr marL="228600" indent="-228600">
              <a:lnSpc>
                <a:spcPct val="135000"/>
              </a:lnSpc>
              <a:spcBef>
                <a:spcPct val="75000"/>
              </a:spcBef>
              <a:spcAft>
                <a:spcPct val="10000"/>
              </a:spcAft>
              <a:buClr>
                <a:schemeClr val="accent1"/>
              </a:buClr>
            </a:pPr>
            <a:r>
              <a:rPr lang="en-ZA" sz="1800"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sz="1800"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ZA" sz="1800" b="1" dirty="0">
                <a:solidFill>
                  <a:schemeClr val="tx2"/>
                </a:solidFill>
              </a:rPr>
              <a:t>6. Price and B-BBEE</a:t>
            </a:r>
          </a:p>
          <a:p>
            <a:pPr marL="228600" indent="-228600">
              <a:lnSpc>
                <a:spcPct val="135000"/>
              </a:lnSpc>
              <a:spcBef>
                <a:spcPct val="75000"/>
              </a:spcBef>
              <a:spcAft>
                <a:spcPct val="10000"/>
              </a:spcAft>
              <a:buClr>
                <a:schemeClr val="accent1"/>
              </a:buClr>
            </a:pPr>
            <a:r>
              <a:rPr lang="en-ZA" sz="1800" b="1" dirty="0">
                <a:solidFill>
                  <a:schemeClr val="tx2"/>
                </a:solidFill>
              </a:rPr>
              <a:t>7. Financial Analysis</a:t>
            </a: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111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4</a:t>
            </a:fld>
            <a:endParaRPr lang="en-US" dirty="0"/>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1970646013"/>
              </p:ext>
            </p:extLst>
          </p:nvPr>
        </p:nvGraphicFramePr>
        <p:xfrm>
          <a:off x="140677" y="858128"/>
          <a:ext cx="8792308" cy="5374512"/>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t>ACTIVITY</a:t>
                      </a:r>
                    </a:p>
                  </a:txBody>
                  <a:tcPr/>
                </a:tc>
                <a:tc>
                  <a:txBody>
                    <a:bodyPr/>
                    <a:lstStyle/>
                    <a:p>
                      <a:r>
                        <a:rPr lang="en-ZA" dirty="0"/>
                        <a:t>DATE DUE</a:t>
                      </a:r>
                    </a:p>
                  </a:txBody>
                  <a:tcPr/>
                </a:tc>
                <a:extLst>
                  <a:ext uri="{0D108BD9-81ED-4DB2-BD59-A6C34878D82A}">
                    <a16:rowId xmlns:a16="http://schemas.microsoft.com/office/drawing/2014/main" val="54260067"/>
                  </a:ext>
                </a:extLst>
              </a:tr>
              <a:tr h="9564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National Treasury Tender Portal.</a:t>
                      </a:r>
                    </a:p>
                  </a:txBody>
                  <a:tcPr/>
                </a:tc>
                <a:tc>
                  <a:txBody>
                    <a:bodyPr/>
                    <a:lstStyle/>
                    <a:p>
                      <a:r>
                        <a:rPr lang="en-ZA" sz="1600" kern="1200" dirty="0">
                          <a:solidFill>
                            <a:schemeClr val="tx2"/>
                          </a:solidFill>
                          <a:latin typeface="+mn-lt"/>
                          <a:ea typeface="+mn-ea"/>
                          <a:cs typeface="+mn-cs"/>
                        </a:rPr>
                        <a:t>06 July 2022</a:t>
                      </a:r>
                    </a:p>
                  </a:txBody>
                  <a:tcPr anchor="ctr"/>
                </a:tc>
                <a:extLst>
                  <a:ext uri="{0D108BD9-81ED-4DB2-BD59-A6C34878D82A}">
                    <a16:rowId xmlns:a16="http://schemas.microsoft.com/office/drawing/2014/main" val="719324787"/>
                  </a:ext>
                </a:extLst>
              </a:tr>
              <a:tr h="78037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 documents on SARS website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06 July 2022</a:t>
                      </a:r>
                    </a:p>
                  </a:txBody>
                  <a:tcPr anchor="ctr"/>
                </a:tc>
                <a:extLst>
                  <a:ext uri="{0D108BD9-81ED-4DB2-BD59-A6C34878D82A}">
                    <a16:rowId xmlns:a16="http://schemas.microsoft.com/office/drawing/2014/main" val="3424055144"/>
                  </a:ext>
                </a:extLst>
              </a:tr>
              <a:tr h="743891">
                <a:tc>
                  <a:txBody>
                    <a:bodyPr/>
                    <a:lstStyle/>
                    <a:p>
                      <a:pPr marL="0" algn="l" defTabSz="932962" rtl="0" eaLnBrk="1" latinLnBrk="0" hangingPunct="1"/>
                      <a:r>
                        <a:rPr lang="en-ZA" sz="1800" b="1" kern="1200" baseline="0" dirty="0">
                          <a:solidFill>
                            <a:srgbClr val="FF0000"/>
                          </a:solidFill>
                          <a:latin typeface="+mn-lt"/>
                          <a:ea typeface="+mn-ea"/>
                          <a:cs typeface="+mn-cs"/>
                        </a:rPr>
                        <a:t>Non-compulsory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15 July 2022</a:t>
                      </a:r>
                    </a:p>
                  </a:txBody>
                  <a:tcPr anchor="ct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27 July 2022</a:t>
                      </a:r>
                    </a:p>
                  </a:txBody>
                  <a:tcPr anchor="ct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05 August 2022</a:t>
                      </a:r>
                    </a:p>
                  </a:txBody>
                  <a:tcPr anchor="ct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October 2022</a:t>
                      </a:r>
                    </a:p>
                  </a:txBody>
                  <a:tcPr anchor="ct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94539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sz="1800" b="1" dirty="0">
                <a:solidFill>
                  <a:srgbClr val="FF0000"/>
                </a:solidFill>
              </a:rPr>
              <a:t>3. </a:t>
            </a:r>
            <a:r>
              <a:rPr lang="en-ZA" b="1" dirty="0">
                <a:solidFill>
                  <a:srgbClr val="FF0000"/>
                </a:solidFill>
              </a:rPr>
              <a:t>Governance, Rules and Procedures</a:t>
            </a:r>
            <a:endParaRPr lang="en-ZA" sz="1800" b="1" dirty="0">
              <a:solidFill>
                <a:srgbClr val="FF0000"/>
              </a:solidFill>
            </a:endParaRPr>
          </a:p>
          <a:p>
            <a:pPr marL="228600" indent="-228600">
              <a:lnSpc>
                <a:spcPct val="135000"/>
              </a:lnSpc>
              <a:spcBef>
                <a:spcPct val="75000"/>
              </a:spcBef>
              <a:spcAft>
                <a:spcPct val="10000"/>
              </a:spcAft>
              <a:buClr>
                <a:schemeClr val="accent1"/>
              </a:buClr>
            </a:pPr>
            <a:r>
              <a:rPr lang="en-ZA" b="1" dirty="0">
                <a:solidFill>
                  <a:schemeClr val="tx2"/>
                </a:solidFill>
              </a:rPr>
              <a:t>4. Background and Scope of Service</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ZA" sz="1800" b="1" dirty="0">
                <a:solidFill>
                  <a:schemeClr val="tx2"/>
                </a:solidFill>
              </a:rPr>
              <a:t>6. Price and B-BBEE</a:t>
            </a:r>
          </a:p>
          <a:p>
            <a:pPr marL="228600" indent="-228600">
              <a:lnSpc>
                <a:spcPct val="135000"/>
              </a:lnSpc>
              <a:spcBef>
                <a:spcPct val="75000"/>
              </a:spcBef>
              <a:spcAft>
                <a:spcPct val="10000"/>
              </a:spcAft>
              <a:buClr>
                <a:schemeClr val="accent1"/>
              </a:buClr>
            </a:pPr>
            <a:r>
              <a:rPr lang="en-ZA" sz="1800" b="1" dirty="0">
                <a:solidFill>
                  <a:schemeClr val="tx2"/>
                </a:solidFill>
              </a:rPr>
              <a:t>7. </a:t>
            </a:r>
            <a:r>
              <a:rPr lang="en-ZA" b="1" dirty="0">
                <a:solidFill>
                  <a:schemeClr val="tx2"/>
                </a:solidFill>
              </a:rPr>
              <a:t>Financial Analysis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122060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CBB3-A966-420B-9F3F-700C72FF8A33}"/>
              </a:ext>
            </a:extLst>
          </p:cNvPr>
          <p:cNvSpPr>
            <a:spLocks noGrp="1"/>
          </p:cNvSpPr>
          <p:nvPr>
            <p:ph type="title"/>
          </p:nvPr>
        </p:nvSpPr>
        <p:spPr/>
        <p:txBody>
          <a:bodyPr>
            <a:normAutofit/>
          </a:bodyPr>
          <a:lstStyle/>
          <a:p>
            <a:r>
              <a:rPr lang="en-ZA" i="0" u="none" strike="noStrike" baseline="0" dirty="0">
                <a:solidFill>
                  <a:schemeClr val="accent1">
                    <a:lumMod val="50000"/>
                  </a:schemeClr>
                </a:solidFill>
                <a:latin typeface="Arial" panose="020B0604020202020204" pitchFamily="34" charset="0"/>
              </a:rPr>
              <a:t>Purpose</a:t>
            </a:r>
            <a:endParaRPr lang="en-ZA" dirty="0">
              <a:solidFill>
                <a:schemeClr val="accent1">
                  <a:lumMod val="50000"/>
                </a:schemeClr>
              </a:solidFill>
            </a:endParaRPr>
          </a:p>
        </p:txBody>
      </p:sp>
      <p:sp>
        <p:nvSpPr>
          <p:cNvPr id="3" name="Slide Number Placeholder 2">
            <a:extLst>
              <a:ext uri="{FF2B5EF4-FFF2-40B4-BE49-F238E27FC236}">
                <a16:creationId xmlns:a16="http://schemas.microsoft.com/office/drawing/2014/main" id="{02C83CA0-45E5-49D3-B02C-2AD1EB86A0F7}"/>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4" name="Text Placeholder 3">
            <a:extLst>
              <a:ext uri="{FF2B5EF4-FFF2-40B4-BE49-F238E27FC236}">
                <a16:creationId xmlns:a16="http://schemas.microsoft.com/office/drawing/2014/main" id="{D53FF854-106B-4F8E-85BC-CD87D7FEEA13}"/>
              </a:ext>
            </a:extLst>
          </p:cNvPr>
          <p:cNvSpPr>
            <a:spLocks noGrp="1"/>
          </p:cNvSpPr>
          <p:nvPr>
            <p:ph type="body" sz="quarter" idx="11"/>
          </p:nvPr>
        </p:nvSpPr>
        <p:spPr>
          <a:xfrm>
            <a:off x="341993" y="1525127"/>
            <a:ext cx="8370887" cy="4388311"/>
          </a:xfrm>
        </p:spPr>
        <p:txBody>
          <a:bodyPr>
            <a:normAutofit fontScale="92500" lnSpcReduction="20000"/>
          </a:bodyPr>
          <a:lstStyle/>
          <a:p>
            <a:pPr algn="just"/>
            <a:endParaRPr lang="en-ZA"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ZA" sz="1800" b="1" i="0" u="none" strike="noStrike" baseline="0" dirty="0">
                <a:solidFill>
                  <a:srgbClr val="000000"/>
                </a:solidFill>
                <a:latin typeface="Arial" panose="020B0604020202020204" pitchFamily="34" charset="0"/>
              </a:rPr>
              <a:t>Purpose</a:t>
            </a:r>
          </a:p>
          <a:p>
            <a:pPr algn="just"/>
            <a:endParaRPr lang="en-ZA" sz="1800" b="0" i="0" u="none" strike="noStrike" baseline="0" dirty="0">
              <a:solidFill>
                <a:srgbClr val="000000"/>
              </a:solidFill>
              <a:latin typeface="Arial" panose="020B0604020202020204" pitchFamily="34" charset="0"/>
            </a:endParaRPr>
          </a:p>
          <a:p>
            <a:pPr algn="just"/>
            <a:r>
              <a:rPr lang="en-US" sz="1800" b="0" i="0" u="none" strike="noStrike" baseline="0" dirty="0">
                <a:solidFill>
                  <a:srgbClr val="000000"/>
                </a:solidFill>
                <a:latin typeface="Arial" panose="020B0604020202020204" pitchFamily="34" charset="0"/>
              </a:rPr>
              <a:t>– explain selected concepts, procedures and other aspects of the RFP</a:t>
            </a:r>
          </a:p>
          <a:p>
            <a:pPr algn="just"/>
            <a:endParaRPr lang="en-US"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ZA" sz="1800" b="1" i="0" u="none" strike="noStrike" baseline="0" dirty="0">
                <a:solidFill>
                  <a:srgbClr val="000000"/>
                </a:solidFill>
                <a:latin typeface="Arial" panose="020B0604020202020204" pitchFamily="34" charset="0"/>
              </a:rPr>
              <a:t>It may contain</a:t>
            </a:r>
          </a:p>
          <a:p>
            <a:pPr algn="just"/>
            <a:endParaRPr lang="en-ZA" sz="1800" b="0" i="0" u="none" strike="noStrike" baseline="0" dirty="0">
              <a:solidFill>
                <a:srgbClr val="000000"/>
              </a:solidFill>
              <a:latin typeface="Arial" panose="020B0604020202020204" pitchFamily="34" charset="0"/>
            </a:endParaRPr>
          </a:p>
          <a:p>
            <a:pPr algn="just"/>
            <a:r>
              <a:rPr lang="en-ZA" sz="1800" b="0" i="0" u="none" strike="noStrike" baseline="0" dirty="0">
                <a:solidFill>
                  <a:srgbClr val="000000"/>
                </a:solidFill>
                <a:latin typeface="Arial" panose="020B0604020202020204" pitchFamily="34" charset="0"/>
              </a:rPr>
              <a:t>– additional information</a:t>
            </a:r>
          </a:p>
          <a:p>
            <a:pPr algn="just"/>
            <a:r>
              <a:rPr lang="en-US" sz="1800" b="0" i="0" u="none" strike="noStrike" baseline="0" dirty="0">
                <a:solidFill>
                  <a:srgbClr val="000000"/>
                </a:solidFill>
                <a:latin typeface="Arial" panose="020B0604020202020204" pitchFamily="34" charset="0"/>
              </a:rPr>
              <a:t>– additional rules that must be adhered to</a:t>
            </a:r>
          </a:p>
          <a:p>
            <a:pPr algn="just"/>
            <a:endParaRPr lang="en-US"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ZA" sz="1800" b="1" i="0" u="none" strike="noStrike" baseline="0" dirty="0">
                <a:solidFill>
                  <a:srgbClr val="000000"/>
                </a:solidFill>
                <a:latin typeface="Arial" panose="020B0604020202020204" pitchFamily="34" charset="0"/>
              </a:rPr>
              <a:t>It does not</a:t>
            </a:r>
          </a:p>
          <a:p>
            <a:pPr algn="just"/>
            <a:endParaRPr lang="en-ZA" sz="1800" b="0" i="0" u="none" strike="noStrike" baseline="0" dirty="0">
              <a:solidFill>
                <a:srgbClr val="000000"/>
              </a:solidFill>
              <a:latin typeface="Arial" panose="020B0604020202020204" pitchFamily="34" charset="0"/>
            </a:endParaRPr>
          </a:p>
          <a:p>
            <a:pPr algn="just"/>
            <a:r>
              <a:rPr lang="en-US" sz="1800" b="0" i="0" u="none" strike="noStrike" baseline="0" dirty="0">
                <a:solidFill>
                  <a:srgbClr val="000000"/>
                </a:solidFill>
                <a:latin typeface="Arial" panose="020B0604020202020204" pitchFamily="34" charset="0"/>
              </a:rPr>
              <a:t>– cover every item in the RFP</a:t>
            </a:r>
          </a:p>
          <a:p>
            <a:pPr algn="just"/>
            <a:r>
              <a:rPr lang="en-US" sz="1800" b="0" i="0" u="none" strike="noStrike" baseline="0" dirty="0">
                <a:solidFill>
                  <a:srgbClr val="000000"/>
                </a:solidFill>
                <a:latin typeface="Arial" panose="020B0604020202020204" pitchFamily="34" charset="0"/>
              </a:rPr>
              <a:t>– replace any of the issued RFP material</a:t>
            </a:r>
          </a:p>
          <a:p>
            <a:pPr algn="just"/>
            <a:r>
              <a:rPr lang="en-US" sz="1800" b="0" i="0" u="none" strike="noStrike" baseline="0" dirty="0">
                <a:solidFill>
                  <a:srgbClr val="000000"/>
                </a:solidFill>
                <a:latin typeface="Arial" panose="020B0604020202020204" pitchFamily="34" charset="0"/>
              </a:rPr>
              <a:t>– change any of the RFP rules unless explicitly communicated in writing</a:t>
            </a:r>
          </a:p>
          <a:p>
            <a:pPr algn="just"/>
            <a:endParaRPr lang="en-ZA"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US" sz="2100" b="1" i="0" u="none" strike="noStrike" baseline="0" dirty="0">
                <a:solidFill>
                  <a:srgbClr val="000000"/>
                </a:solidFill>
                <a:latin typeface="Arial" panose="020B0604020202020204" pitchFamily="34" charset="0"/>
              </a:rPr>
              <a:t>The briefing session slides will be posted on the SARS website </a:t>
            </a:r>
            <a:endParaRPr lang="en-US" sz="2100" b="0" i="0" u="none" strike="noStrike" baseline="0" dirty="0">
              <a:solidFill>
                <a:srgbClr val="000000"/>
              </a:solidFill>
              <a:latin typeface="Arial" panose="020B0604020202020204" pitchFamily="34" charset="0"/>
            </a:endParaRPr>
          </a:p>
          <a:p>
            <a:pPr algn="just"/>
            <a:endParaRPr lang="en-ZA" sz="21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US" sz="2100" b="1" i="0" u="none" strike="noStrike" baseline="0" dirty="0">
                <a:solidFill>
                  <a:srgbClr val="000000"/>
                </a:solidFill>
                <a:latin typeface="Arial" panose="020B0604020202020204" pitchFamily="34" charset="0"/>
              </a:rPr>
              <a:t>The RFP pack remains the primary source of information for the Bidder to respond.</a:t>
            </a:r>
            <a:endParaRPr lang="en-US" sz="2100" b="0" i="0" u="none" strike="noStrike" baseline="0" dirty="0">
              <a:solidFill>
                <a:srgbClr val="000000"/>
              </a:solidFill>
              <a:latin typeface="Arial" panose="020B0604020202020204" pitchFamily="34" charset="0"/>
            </a:endParaRPr>
          </a:p>
          <a:p>
            <a:endParaRPr lang="en-ZA" dirty="0"/>
          </a:p>
        </p:txBody>
      </p:sp>
      <p:sp>
        <p:nvSpPr>
          <p:cNvPr id="5" name="Text Placeholder 4">
            <a:extLst>
              <a:ext uri="{FF2B5EF4-FFF2-40B4-BE49-F238E27FC236}">
                <a16:creationId xmlns:a16="http://schemas.microsoft.com/office/drawing/2014/main" id="{376522AC-6744-468D-834F-77FAFB2B5F81}"/>
              </a:ext>
            </a:extLst>
          </p:cNvPr>
          <p:cNvSpPr>
            <a:spLocks noGrp="1"/>
          </p:cNvSpPr>
          <p:nvPr>
            <p:ph type="body" sz="quarter" idx="12"/>
          </p:nvPr>
        </p:nvSpPr>
        <p:spPr/>
        <p:txBody>
          <a:bodyPr>
            <a:noAutofit/>
          </a:bodyPr>
          <a:lstStyle/>
          <a:p>
            <a:pPr algn="ctr"/>
            <a:r>
              <a:rPr lang="en-ZA" sz="2800" b="1" i="0" u="sng" strike="noStrike" baseline="0" dirty="0">
                <a:solidFill>
                  <a:srgbClr val="000000"/>
                </a:solidFill>
                <a:latin typeface="Arial" panose="020B0604020202020204" pitchFamily="34" charset="0"/>
              </a:rPr>
              <a:t>Non-Compulsory Briefing Session</a:t>
            </a:r>
            <a:endParaRPr lang="en-ZA" sz="2800" u="sng" dirty="0"/>
          </a:p>
        </p:txBody>
      </p:sp>
    </p:spTree>
    <p:extLst>
      <p:ext uri="{BB962C8B-B14F-4D97-AF65-F5344CB8AC3E}">
        <p14:creationId xmlns:p14="http://schemas.microsoft.com/office/powerpoint/2010/main" val="317684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3BA5-AB15-41DF-B35A-1279BCCA71D5}"/>
              </a:ext>
            </a:extLst>
          </p:cNvPr>
          <p:cNvSpPr>
            <a:spLocks noGrp="1"/>
          </p:cNvSpPr>
          <p:nvPr>
            <p:ph type="title"/>
          </p:nvPr>
        </p:nvSpPr>
        <p:spPr/>
        <p:txBody>
          <a:bodyPr/>
          <a:lstStyle/>
          <a:p>
            <a:r>
              <a:rPr lang="en-US" dirty="0"/>
              <a:t>Procedures during conference</a:t>
            </a:r>
            <a:endParaRPr lang="en-ZA" dirty="0"/>
          </a:p>
        </p:txBody>
      </p:sp>
      <p:sp>
        <p:nvSpPr>
          <p:cNvPr id="3" name="Slide Number Placeholder 2">
            <a:extLst>
              <a:ext uri="{FF2B5EF4-FFF2-40B4-BE49-F238E27FC236}">
                <a16:creationId xmlns:a16="http://schemas.microsoft.com/office/drawing/2014/main" id="{59C11EA4-91C6-4AA5-8D20-03D08062B87E}"/>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2C3117C0-5E30-4933-8F71-C64795A7BF27}"/>
              </a:ext>
            </a:extLst>
          </p:cNvPr>
          <p:cNvSpPr>
            <a:spLocks noGrp="1"/>
          </p:cNvSpPr>
          <p:nvPr>
            <p:ph type="body" sz="quarter" idx="11"/>
          </p:nvPr>
        </p:nvSpPr>
        <p:spPr>
          <a:xfrm>
            <a:off x="341312" y="1296141"/>
            <a:ext cx="8370887" cy="4796684"/>
          </a:xfrm>
        </p:spPr>
        <p:txBody>
          <a:bodyPr/>
          <a:lstStyle/>
          <a:p>
            <a:pPr algn="just"/>
            <a:endParaRPr lang="en-ZA"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ZA" sz="1800" b="1" i="0" u="none" strike="noStrike" baseline="0" dirty="0">
                <a:solidFill>
                  <a:srgbClr val="000000"/>
                </a:solidFill>
                <a:latin typeface="Arial" panose="020B0604020202020204" pitchFamily="34" charset="0"/>
              </a:rPr>
              <a:t>Questions during the session.</a:t>
            </a:r>
          </a:p>
          <a:p>
            <a:pPr algn="just"/>
            <a:endParaRPr lang="en-ZA" dirty="0">
              <a:solidFill>
                <a:srgbClr val="000000"/>
              </a:solidFill>
              <a:latin typeface="Arial" panose="020B0604020202020204" pitchFamily="34" charset="0"/>
            </a:endParaRPr>
          </a:p>
          <a:p>
            <a:pPr marL="285750" indent="-285750" algn="just">
              <a:buFontTx/>
              <a:buChar char="-"/>
            </a:pPr>
            <a:r>
              <a:rPr lang="en-US" sz="1800" b="0" i="0" u="none" strike="noStrike" baseline="0" dirty="0">
                <a:solidFill>
                  <a:srgbClr val="000000"/>
                </a:solidFill>
                <a:latin typeface="Arial" panose="020B0604020202020204" pitchFamily="34" charset="0"/>
              </a:rPr>
              <a:t>SARS will take written questions submitted during the session</a:t>
            </a:r>
          </a:p>
          <a:p>
            <a:pPr algn="just"/>
            <a:endParaRPr lang="en-US" sz="1800" b="0" i="0" u="none" strike="noStrike" baseline="0" dirty="0">
              <a:solidFill>
                <a:srgbClr val="000000"/>
              </a:solidFill>
              <a:latin typeface="Arial" panose="020B0604020202020204" pitchFamily="34" charset="0"/>
            </a:endParaRPr>
          </a:p>
          <a:p>
            <a:pPr marL="285750" indent="-285750" algn="just">
              <a:buFontTx/>
              <a:buChar char="-"/>
            </a:pPr>
            <a:r>
              <a:rPr lang="en-US" sz="1800" b="0" i="0" u="none" strike="noStrike" baseline="0" dirty="0">
                <a:solidFill>
                  <a:srgbClr val="000000"/>
                </a:solidFill>
                <a:latin typeface="Arial" panose="020B0604020202020204" pitchFamily="34" charset="0"/>
              </a:rPr>
              <a:t>SARS will review and focus on most pertinent themes arising from the questions and provide answers where possible</a:t>
            </a:r>
          </a:p>
          <a:p>
            <a:pPr algn="just"/>
            <a:endParaRPr lang="en-US" sz="1800" b="0" i="0" u="none" strike="noStrike" baseline="0" dirty="0">
              <a:solidFill>
                <a:srgbClr val="000000"/>
              </a:solidFill>
              <a:latin typeface="Arial" panose="020B0604020202020204" pitchFamily="34" charset="0"/>
            </a:endParaRPr>
          </a:p>
          <a:p>
            <a:pPr marL="285750" indent="-285750" algn="just">
              <a:buFontTx/>
              <a:buChar char="-"/>
            </a:pPr>
            <a:r>
              <a:rPr lang="en-US" sz="1800" b="0" i="0" u="none" strike="noStrike" baseline="0" dirty="0">
                <a:solidFill>
                  <a:srgbClr val="000000"/>
                </a:solidFill>
                <a:latin typeface="Arial" panose="020B0604020202020204" pitchFamily="34" charset="0"/>
              </a:rPr>
              <a:t>All questions and answers will be published as part of the wider Q &amp; A process</a:t>
            </a:r>
          </a:p>
          <a:p>
            <a:pPr algn="just"/>
            <a:endParaRPr lang="en-US" sz="1800" b="0" i="0" u="none" strike="noStrike" baseline="0" dirty="0">
              <a:solidFill>
                <a:srgbClr val="000000"/>
              </a:solidFill>
              <a:latin typeface="Arial" panose="020B0604020202020204" pitchFamily="34" charset="0"/>
            </a:endParaRPr>
          </a:p>
          <a:p>
            <a:pPr marL="285750" indent="-285750" algn="just">
              <a:buFontTx/>
              <a:buChar char="-"/>
            </a:pPr>
            <a:r>
              <a:rPr lang="en-US" sz="1800" b="0" i="0" u="none" strike="noStrike" baseline="0" dirty="0">
                <a:solidFill>
                  <a:srgbClr val="000000"/>
                </a:solidFill>
                <a:latin typeface="Arial" panose="020B0604020202020204" pitchFamily="34" charset="0"/>
              </a:rPr>
              <a:t>The published answers will take precedence over any verbal response given in the briefing session</a:t>
            </a:r>
          </a:p>
          <a:p>
            <a:pPr algn="just"/>
            <a:endParaRPr lang="en-US" sz="1800" b="0" i="0" u="none" strike="noStrike" baseline="0" dirty="0">
              <a:solidFill>
                <a:srgbClr val="000000"/>
              </a:solidFill>
              <a:latin typeface="Arial" panose="020B0604020202020204" pitchFamily="34" charset="0"/>
            </a:endParaRPr>
          </a:p>
          <a:p>
            <a:pPr algn="just"/>
            <a:endParaRPr lang="en-US"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US" sz="1800" b="1" i="0" u="none" strike="noStrike" baseline="0" dirty="0">
                <a:solidFill>
                  <a:srgbClr val="000000"/>
                </a:solidFill>
                <a:latin typeface="Arial" panose="020B0604020202020204" pitchFamily="34" charset="0"/>
              </a:rPr>
              <a:t>The session is being recorded</a:t>
            </a:r>
            <a:endParaRPr lang="en-US"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24404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8</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rgbClr val="FF0000"/>
                </a:solidFill>
              </a:rPr>
              <a:t>4. Background and Scope of Service</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a:t>
            </a:r>
          </a:p>
          <a:p>
            <a:pPr marL="228600" indent="-228600">
              <a:lnSpc>
                <a:spcPct val="135000"/>
              </a:lnSpc>
              <a:spcBef>
                <a:spcPct val="75000"/>
              </a:spcBef>
              <a:spcAft>
                <a:spcPct val="10000"/>
              </a:spcAft>
              <a:buClr>
                <a:schemeClr val="accent1"/>
              </a:buClr>
            </a:pPr>
            <a:r>
              <a:rPr lang="en-ZA" sz="1800" b="1" dirty="0">
                <a:solidFill>
                  <a:schemeClr val="tx2"/>
                </a:solidFill>
              </a:rPr>
              <a:t>6. Price and B-BBEE </a:t>
            </a:r>
          </a:p>
          <a:p>
            <a:pPr marL="228600" indent="-228600">
              <a:lnSpc>
                <a:spcPct val="135000"/>
              </a:lnSpc>
              <a:spcBef>
                <a:spcPct val="75000"/>
              </a:spcBef>
              <a:spcAft>
                <a:spcPct val="10000"/>
              </a:spcAft>
              <a:buClr>
                <a:schemeClr val="accent1"/>
              </a:buClr>
            </a:pPr>
            <a:r>
              <a:rPr lang="en-ZA" sz="1800" b="1" dirty="0">
                <a:solidFill>
                  <a:schemeClr val="tx2"/>
                </a:solidFill>
              </a:rPr>
              <a:t>7. </a:t>
            </a:r>
            <a:r>
              <a:rPr lang="en-ZA" b="1" dirty="0">
                <a:solidFill>
                  <a:schemeClr val="tx2"/>
                </a:solidFill>
              </a:rPr>
              <a:t>Financial Analysis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363981230"/>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A6FB1A-60FB-48D3-9433-0EC83991451A}">
  <ds:schemaRefs>
    <ds:schemaRef ds:uri="http://schemas.microsoft.com/office/2006/metadata/properties"/>
    <ds:schemaRef ds:uri="77346db6-4ad3-4091-ac3f-0d28eb710522"/>
    <ds:schemaRef ds:uri="http://schemas.microsoft.com/sharepoint/v3"/>
    <ds:schemaRef ds:uri="http://purl.org/dc/elements/1.1/"/>
    <ds:schemaRef ds:uri="http://purl.org/dc/term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2743</TotalTime>
  <Words>1996</Words>
  <Application>Microsoft Office PowerPoint</Application>
  <PresentationFormat>On-screen Show (4:3)</PresentationFormat>
  <Paragraphs>347</Paragraphs>
  <Slides>32</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0" baseType="lpstr">
      <vt:lpstr>Arial</vt:lpstr>
      <vt:lpstr>Arial Narrow</vt:lpstr>
      <vt:lpstr>Calibri</vt:lpstr>
      <vt:lpstr>Wingdings</vt:lpstr>
      <vt:lpstr>Corporate Identity presentation_MANCO_2017 v1.3 SR</vt:lpstr>
      <vt:lpstr>Acrobat Document</vt:lpstr>
      <vt:lpstr>Worksheet</vt:lpstr>
      <vt:lpstr>Document</vt:lpstr>
      <vt:lpstr>PowerPoint Presentation</vt:lpstr>
      <vt:lpstr>Table of Content </vt:lpstr>
      <vt:lpstr>Bid Evaluation Committee  </vt:lpstr>
      <vt:lpstr>Table of Content </vt:lpstr>
      <vt:lpstr>RFP TIMELINES  </vt:lpstr>
      <vt:lpstr>Table of Content </vt:lpstr>
      <vt:lpstr>Purpose</vt:lpstr>
      <vt:lpstr>Procedures during conference</vt:lpstr>
      <vt:lpstr>Table of Content </vt:lpstr>
      <vt:lpstr>BACKGROUND &amp; SCOPE OF WORK   </vt:lpstr>
      <vt:lpstr>Table of Content </vt:lpstr>
      <vt:lpstr>BID EVALUATION PROCESS</vt:lpstr>
      <vt:lpstr>BID EVALUATION PROCESS  </vt:lpstr>
      <vt:lpstr>Table of Content </vt:lpstr>
      <vt:lpstr>Bid Evaluation Process Gate 2 - Price </vt:lpstr>
      <vt:lpstr>Bid Evaluation Process Gate 2 – B-BBEE </vt:lpstr>
      <vt:lpstr>Bid Evaluation Process Gate 2 – B-BBEE </vt:lpstr>
      <vt:lpstr>Bid Evaluation Process Gate 2 – B-BBEE </vt:lpstr>
      <vt:lpstr>JOINT VENTURES AND SUB -CONTRACTING </vt:lpstr>
      <vt:lpstr>JOINT VENTURES AND SUB -CONTRACTING </vt:lpstr>
      <vt:lpstr>Bid Document - SBD 6.1 </vt:lpstr>
      <vt:lpstr>Table of Content </vt:lpstr>
      <vt:lpstr>FINANCIAL ANALYSIS </vt:lpstr>
      <vt:lpstr>FINANCIAL ANALYSIS </vt:lpstr>
      <vt:lpstr>Table of Content </vt:lpstr>
      <vt:lpstr>AGREEMENTS  </vt:lpstr>
      <vt:lpstr>Table of Content </vt:lpstr>
      <vt:lpstr>PowerPoint Presentation</vt:lpstr>
      <vt:lpstr>PowerPoint Presentation</vt:lpstr>
      <vt:lpstr>PowerPoint Presentation</vt:lpstr>
      <vt:lpstr>Table of Content </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Siyethemba Mshibe</cp:lastModifiedBy>
  <cp:revision>94</cp:revision>
  <cp:lastPrinted>2019-07-22T09:05:08Z</cp:lastPrinted>
  <dcterms:created xsi:type="dcterms:W3CDTF">2017-08-25T14:16:48Z</dcterms:created>
  <dcterms:modified xsi:type="dcterms:W3CDTF">2022-07-22T12:32:38Z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