
<file path=[Content_Types].xml><?xml version="1.0" encoding="utf-8"?>
<Types xmlns="http://schemas.openxmlformats.org/package/2006/content-types">
  <Default Extension="bin" ContentType="application/vnd.openxmlformats-officedocument.oleObject"/>
  <Default Extension="docx" ContentType="application/vnd.openxmlformats-officedocument.wordprocessingml.document"/>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60" r:id="rId4"/>
  </p:sldMasterIdLst>
  <p:notesMasterIdLst>
    <p:notesMasterId r:id="rId37"/>
  </p:notesMasterIdLst>
  <p:sldIdLst>
    <p:sldId id="256" r:id="rId5"/>
    <p:sldId id="291" r:id="rId6"/>
    <p:sldId id="292" r:id="rId7"/>
    <p:sldId id="293" r:id="rId8"/>
    <p:sldId id="294" r:id="rId9"/>
    <p:sldId id="295" r:id="rId10"/>
    <p:sldId id="361" r:id="rId11"/>
    <p:sldId id="362" r:id="rId12"/>
    <p:sldId id="363" r:id="rId13"/>
    <p:sldId id="296" r:id="rId14"/>
    <p:sldId id="297" r:id="rId15"/>
    <p:sldId id="298" r:id="rId16"/>
    <p:sldId id="299" r:id="rId17"/>
    <p:sldId id="366" r:id="rId18"/>
    <p:sldId id="357" r:id="rId19"/>
    <p:sldId id="368" r:id="rId20"/>
    <p:sldId id="369" r:id="rId21"/>
    <p:sldId id="370" r:id="rId22"/>
    <p:sldId id="371" r:id="rId23"/>
    <p:sldId id="372" r:id="rId24"/>
    <p:sldId id="373" r:id="rId25"/>
    <p:sldId id="374" r:id="rId26"/>
    <p:sldId id="367" r:id="rId27"/>
    <p:sldId id="365" r:id="rId28"/>
    <p:sldId id="364" r:id="rId29"/>
    <p:sldId id="355" r:id="rId30"/>
    <p:sldId id="358" r:id="rId31"/>
    <p:sldId id="349" r:id="rId32"/>
    <p:sldId id="350" r:id="rId33"/>
    <p:sldId id="360" r:id="rId34"/>
    <p:sldId id="359" r:id="rId35"/>
    <p:sldId id="284" r:id="rId36"/>
  </p:sldIdLst>
  <p:sldSz cx="9144000" cy="6858000" type="screen4x3"/>
  <p:notesSz cx="6724650" cy="9874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imangele Radebe" initials="SR"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82C6"/>
    <a:srgbClr val="004C8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3" autoAdjust="0"/>
    <p:restoredTop sz="94694"/>
  </p:normalViewPr>
  <p:slideViewPr>
    <p:cSldViewPr snapToGrid="0" snapToObjects="1">
      <p:cViewPr varScale="1">
        <p:scale>
          <a:sx n="86" d="100"/>
          <a:sy n="86" d="100"/>
        </p:scale>
        <p:origin x="1291" y="58"/>
      </p:cViewPr>
      <p:guideLst>
        <p:guide orient="horz" pos="2160"/>
        <p:guide pos="2880"/>
      </p:guideLst>
    </p:cSldViewPr>
  </p:slideViewPr>
  <p:notesTextViewPr>
    <p:cViewPr>
      <p:scale>
        <a:sx n="1" d="1"/>
        <a:sy n="1" d="1"/>
      </p:scale>
      <p:origin x="0" y="0"/>
    </p:cViewPr>
  </p:notesTextViewPr>
  <p:sorterViewPr>
    <p:cViewPr>
      <p:scale>
        <a:sx n="100" d="100"/>
        <a:sy n="100" d="100"/>
      </p:scale>
      <p:origin x="0" y="28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2914015" cy="495427"/>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09080" y="2"/>
            <a:ext cx="2914015" cy="495427"/>
          </a:xfrm>
          <a:prstGeom prst="rect">
            <a:avLst/>
          </a:prstGeom>
        </p:spPr>
        <p:txBody>
          <a:bodyPr vert="horz" lIns="91440" tIns="45720" rIns="91440" bIns="45720" rtlCol="0"/>
          <a:lstStyle>
            <a:lvl1pPr algn="r">
              <a:defRPr sz="1200"/>
            </a:lvl1pPr>
          </a:lstStyle>
          <a:p>
            <a:fld id="{A357C929-F5A2-B944-A14F-16451897D16C}" type="datetimeFigureOut">
              <a:rPr lang="en-US" smtClean="0"/>
              <a:t>7/22/2022</a:t>
            </a:fld>
            <a:endParaRPr lang="en-US" dirty="0"/>
          </a:p>
        </p:txBody>
      </p:sp>
      <p:sp>
        <p:nvSpPr>
          <p:cNvPr id="4" name="Slide Image Placeholder 3"/>
          <p:cNvSpPr>
            <a:spLocks noGrp="1" noRot="1" noChangeAspect="1"/>
          </p:cNvSpPr>
          <p:nvPr>
            <p:ph type="sldImg" idx="2"/>
          </p:nvPr>
        </p:nvSpPr>
        <p:spPr>
          <a:xfrm>
            <a:off x="1139825" y="1233488"/>
            <a:ext cx="4445000" cy="33337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2465" y="4751983"/>
            <a:ext cx="5379720" cy="3887986"/>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378824"/>
            <a:ext cx="2914015" cy="495426"/>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09080" y="9378824"/>
            <a:ext cx="2914015" cy="495426"/>
          </a:xfrm>
          <a:prstGeom prst="rect">
            <a:avLst/>
          </a:prstGeom>
        </p:spPr>
        <p:txBody>
          <a:bodyPr vert="horz" lIns="91440" tIns="45720" rIns="91440" bIns="45720" rtlCol="0" anchor="b"/>
          <a:lstStyle>
            <a:lvl1pPr algn="r">
              <a:defRPr sz="1200"/>
            </a:lvl1pPr>
          </a:lstStyle>
          <a:p>
            <a:fld id="{50B2B449-F1C8-6F47-A588-55ED763A9793}" type="slidenum">
              <a:rPr lang="en-US" smtClean="0"/>
              <a:t>‹#›</a:t>
            </a:fld>
            <a:endParaRPr lang="en-US" dirty="0"/>
          </a:p>
        </p:txBody>
      </p:sp>
    </p:spTree>
    <p:extLst>
      <p:ext uri="{BB962C8B-B14F-4D97-AF65-F5344CB8AC3E}">
        <p14:creationId xmlns:p14="http://schemas.microsoft.com/office/powerpoint/2010/main" val="459981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B2B449-F1C8-6F47-A588-55ED763A9793}" type="slidenum">
              <a:rPr lang="en-US" smtClean="0"/>
              <a:t>0</a:t>
            </a:fld>
            <a:endParaRPr lang="en-US" dirty="0"/>
          </a:p>
        </p:txBody>
      </p:sp>
    </p:spTree>
    <p:extLst>
      <p:ext uri="{BB962C8B-B14F-4D97-AF65-F5344CB8AC3E}">
        <p14:creationId xmlns:p14="http://schemas.microsoft.com/office/powerpoint/2010/main" val="11408512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ZA" dirty="0"/>
          </a:p>
        </p:txBody>
      </p:sp>
      <p:sp>
        <p:nvSpPr>
          <p:cNvPr id="4" name="Header Placeholder 3"/>
          <p:cNvSpPr>
            <a:spLocks noGrp="1"/>
          </p:cNvSpPr>
          <p:nvPr>
            <p:ph type="hdr" sz="quarter"/>
          </p:nvPr>
        </p:nvSpPr>
        <p:spPr/>
        <p:txBody>
          <a:bodyPr/>
          <a:lstStyle/>
          <a:p>
            <a:pPr>
              <a:defRPr/>
            </a:pPr>
            <a:endParaRPr lang="en-ZA" dirty="0"/>
          </a:p>
        </p:txBody>
      </p:sp>
      <p:sp>
        <p:nvSpPr>
          <p:cNvPr id="5" name="Date Placeholder 4"/>
          <p:cNvSpPr>
            <a:spLocks noGrp="1"/>
          </p:cNvSpPr>
          <p:nvPr>
            <p:ph type="dt" sz="quarter" idx="1"/>
          </p:nvPr>
        </p:nvSpPr>
        <p:spPr/>
        <p:txBody>
          <a:bodyPr/>
          <a:lstStyle/>
          <a:p>
            <a:pPr>
              <a:defRPr/>
            </a:pPr>
            <a:r>
              <a:rPr lang="en-US" dirty="0"/>
              <a:t>08/07/2010</a:t>
            </a:r>
            <a:endParaRPr lang="en-ZA" dirty="0"/>
          </a:p>
        </p:txBody>
      </p:sp>
      <p:sp>
        <p:nvSpPr>
          <p:cNvPr id="6" name="Slide Number Placeholder 5"/>
          <p:cNvSpPr>
            <a:spLocks noGrp="1"/>
          </p:cNvSpPr>
          <p:nvPr>
            <p:ph type="sldNum" sz="quarter" idx="5"/>
          </p:nvPr>
        </p:nvSpPr>
        <p:spPr/>
        <p:txBody>
          <a:bodyPr/>
          <a:lstStyle/>
          <a:p>
            <a:pPr>
              <a:defRPr/>
            </a:pPr>
            <a:fld id="{94F6F4F1-02EE-404F-BA4A-629ABCB12ACE}" type="slidenum">
              <a:rPr lang="en-ZA" smtClean="0"/>
              <a:pPr>
                <a:defRPr/>
              </a:pPr>
              <a:t>27</a:t>
            </a:fld>
            <a:endParaRPr lang="en-ZA"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ZA" dirty="0"/>
          </a:p>
        </p:txBody>
      </p:sp>
      <p:sp>
        <p:nvSpPr>
          <p:cNvPr id="4" name="Header Placeholder 3"/>
          <p:cNvSpPr>
            <a:spLocks noGrp="1"/>
          </p:cNvSpPr>
          <p:nvPr>
            <p:ph type="hdr" sz="quarter"/>
          </p:nvPr>
        </p:nvSpPr>
        <p:spPr/>
        <p:txBody>
          <a:bodyPr/>
          <a:lstStyle/>
          <a:p>
            <a:pPr>
              <a:defRPr/>
            </a:pPr>
            <a:endParaRPr lang="en-ZA" dirty="0"/>
          </a:p>
        </p:txBody>
      </p:sp>
      <p:sp>
        <p:nvSpPr>
          <p:cNvPr id="5" name="Date Placeholder 4"/>
          <p:cNvSpPr>
            <a:spLocks noGrp="1"/>
          </p:cNvSpPr>
          <p:nvPr>
            <p:ph type="dt" sz="quarter" idx="1"/>
          </p:nvPr>
        </p:nvSpPr>
        <p:spPr/>
        <p:txBody>
          <a:bodyPr/>
          <a:lstStyle/>
          <a:p>
            <a:pPr>
              <a:defRPr/>
            </a:pPr>
            <a:r>
              <a:rPr lang="en-US" dirty="0"/>
              <a:t>08/07/2010</a:t>
            </a:r>
            <a:endParaRPr lang="en-ZA" dirty="0"/>
          </a:p>
        </p:txBody>
      </p:sp>
      <p:sp>
        <p:nvSpPr>
          <p:cNvPr id="6" name="Slide Number Placeholder 5"/>
          <p:cNvSpPr>
            <a:spLocks noGrp="1"/>
          </p:cNvSpPr>
          <p:nvPr>
            <p:ph type="sldNum" sz="quarter" idx="5"/>
          </p:nvPr>
        </p:nvSpPr>
        <p:spPr/>
        <p:txBody>
          <a:bodyPr/>
          <a:lstStyle/>
          <a:p>
            <a:pPr>
              <a:defRPr/>
            </a:pPr>
            <a:fld id="{94F6F4F1-02EE-404F-BA4A-629ABCB12ACE}" type="slidenum">
              <a:rPr lang="en-ZA" smtClean="0"/>
              <a:pPr>
                <a:defRPr/>
              </a:pPr>
              <a:t>28</a:t>
            </a:fld>
            <a:endParaRPr lang="en-ZA" dirty="0"/>
          </a:p>
        </p:txBody>
      </p:sp>
    </p:spTree>
    <p:extLst>
      <p:ext uri="{BB962C8B-B14F-4D97-AF65-F5344CB8AC3E}">
        <p14:creationId xmlns:p14="http://schemas.microsoft.com/office/powerpoint/2010/main" val="2585307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ZA" dirty="0"/>
          </a:p>
        </p:txBody>
      </p:sp>
      <p:sp>
        <p:nvSpPr>
          <p:cNvPr id="4" name="Header Placeholder 3"/>
          <p:cNvSpPr>
            <a:spLocks noGrp="1"/>
          </p:cNvSpPr>
          <p:nvPr>
            <p:ph type="hdr" sz="quarter"/>
          </p:nvPr>
        </p:nvSpPr>
        <p:spPr/>
        <p:txBody>
          <a:bodyPr/>
          <a:lstStyle/>
          <a:p>
            <a:pPr>
              <a:defRPr/>
            </a:pPr>
            <a:endParaRPr lang="en-ZA" dirty="0"/>
          </a:p>
        </p:txBody>
      </p:sp>
      <p:sp>
        <p:nvSpPr>
          <p:cNvPr id="5" name="Date Placeholder 4"/>
          <p:cNvSpPr>
            <a:spLocks noGrp="1"/>
          </p:cNvSpPr>
          <p:nvPr>
            <p:ph type="dt" sz="quarter" idx="1"/>
          </p:nvPr>
        </p:nvSpPr>
        <p:spPr/>
        <p:txBody>
          <a:bodyPr/>
          <a:lstStyle/>
          <a:p>
            <a:pPr>
              <a:defRPr/>
            </a:pPr>
            <a:r>
              <a:rPr lang="en-US" dirty="0"/>
              <a:t>08/07/2010</a:t>
            </a:r>
            <a:endParaRPr lang="en-ZA" dirty="0"/>
          </a:p>
        </p:txBody>
      </p:sp>
      <p:sp>
        <p:nvSpPr>
          <p:cNvPr id="6" name="Slide Number Placeholder 5"/>
          <p:cNvSpPr>
            <a:spLocks noGrp="1"/>
          </p:cNvSpPr>
          <p:nvPr>
            <p:ph type="sldNum" sz="quarter" idx="5"/>
          </p:nvPr>
        </p:nvSpPr>
        <p:spPr/>
        <p:txBody>
          <a:bodyPr/>
          <a:lstStyle/>
          <a:p>
            <a:pPr>
              <a:defRPr/>
            </a:pPr>
            <a:fld id="{94F6F4F1-02EE-404F-BA4A-629ABCB12ACE}" type="slidenum">
              <a:rPr lang="en-ZA" smtClean="0"/>
              <a:pPr>
                <a:defRPr/>
              </a:pPr>
              <a:t>29</a:t>
            </a:fld>
            <a:endParaRPr lang="en-ZA" dirty="0"/>
          </a:p>
        </p:txBody>
      </p:sp>
    </p:spTree>
    <p:extLst>
      <p:ext uri="{BB962C8B-B14F-4D97-AF65-F5344CB8AC3E}">
        <p14:creationId xmlns:p14="http://schemas.microsoft.com/office/powerpoint/2010/main" val="33260999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B2B449-F1C8-6F47-A588-55ED763A9793}" type="slidenum">
              <a:rPr lang="en-US" smtClean="0"/>
              <a:t>31</a:t>
            </a:fld>
            <a:endParaRPr lang="en-US" dirty="0"/>
          </a:p>
        </p:txBody>
      </p:sp>
    </p:spTree>
    <p:extLst>
      <p:ext uri="{BB962C8B-B14F-4D97-AF65-F5344CB8AC3E}">
        <p14:creationId xmlns:p14="http://schemas.microsoft.com/office/powerpoint/2010/main" val="20977494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Date Placeholder 13"/>
          <p:cNvSpPr>
            <a:spLocks noGrp="1"/>
          </p:cNvSpPr>
          <p:nvPr>
            <p:ph type="dt" sz="half" idx="10"/>
          </p:nvPr>
        </p:nvSpPr>
        <p:spPr>
          <a:xfrm>
            <a:off x="2122260" y="5913438"/>
            <a:ext cx="4899479" cy="301756"/>
          </a:xfrm>
          <a:prstGeom prst="rect">
            <a:avLst/>
          </a:prstGeom>
        </p:spPr>
        <p:txBody>
          <a:bodyPr/>
          <a:lstStyle>
            <a:lvl1pPr algn="ctr">
              <a:defRPr sz="1600" b="0" i="0" baseline="0">
                <a:solidFill>
                  <a:schemeClr val="bg1"/>
                </a:solidFill>
                <a:latin typeface="Arial" charset="0"/>
              </a:defRPr>
            </a:lvl1pPr>
          </a:lstStyle>
          <a:p>
            <a:endParaRPr lang="en-US" dirty="0"/>
          </a:p>
        </p:txBody>
      </p:sp>
      <p:sp>
        <p:nvSpPr>
          <p:cNvPr id="17" name="Title 16"/>
          <p:cNvSpPr>
            <a:spLocks noGrp="1"/>
          </p:cNvSpPr>
          <p:nvPr>
            <p:ph type="title" hasCustomPrompt="1"/>
          </p:nvPr>
        </p:nvSpPr>
        <p:spPr>
          <a:xfrm>
            <a:off x="1199696" y="4005620"/>
            <a:ext cx="6744607" cy="514117"/>
          </a:xfrm>
        </p:spPr>
        <p:txBody>
          <a:bodyPr>
            <a:noAutofit/>
          </a:bodyPr>
          <a:lstStyle>
            <a:lvl1pPr algn="ctr">
              <a:defRPr sz="3200" b="1" i="0" baseline="0">
                <a:solidFill>
                  <a:schemeClr val="bg1"/>
                </a:solidFill>
                <a:latin typeface="Arial" charset="0"/>
              </a:defRPr>
            </a:lvl1pPr>
          </a:lstStyle>
          <a:p>
            <a:r>
              <a:rPr lang="en-US" dirty="0"/>
              <a:t>Click to edit Title</a:t>
            </a:r>
          </a:p>
        </p:txBody>
      </p:sp>
      <p:sp>
        <p:nvSpPr>
          <p:cNvPr id="4" name="Text Placeholder 3"/>
          <p:cNvSpPr>
            <a:spLocks noGrp="1"/>
          </p:cNvSpPr>
          <p:nvPr>
            <p:ph type="body" sz="quarter" idx="11" hasCustomPrompt="1"/>
          </p:nvPr>
        </p:nvSpPr>
        <p:spPr>
          <a:xfrm>
            <a:off x="2138589" y="4992693"/>
            <a:ext cx="4866821" cy="488950"/>
          </a:xfrm>
        </p:spPr>
        <p:txBody>
          <a:bodyPr>
            <a:normAutofit/>
          </a:bodyPr>
          <a:lstStyle>
            <a:lvl1pPr marL="0" indent="0" algn="ctr">
              <a:buFontTx/>
              <a:buNone/>
              <a:defRPr sz="2400" baseline="0">
                <a:solidFill>
                  <a:schemeClr val="bg1"/>
                </a:solidFill>
              </a:defRPr>
            </a:lvl1pPr>
          </a:lstStyle>
          <a:p>
            <a:pPr lvl="0"/>
            <a:r>
              <a:rPr lang="en-US" dirty="0"/>
              <a:t>Click to edit Master Division</a:t>
            </a:r>
          </a:p>
        </p:txBody>
      </p:sp>
    </p:spTree>
    <p:extLst>
      <p:ext uri="{BB962C8B-B14F-4D97-AF65-F5344CB8AC3E}">
        <p14:creationId xmlns:p14="http://schemas.microsoft.com/office/powerpoint/2010/main" val="2216063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B540B12B-D968-2643-8E7F-238A3C456CC9}" type="slidenum">
              <a:rPr lang="en-US" smtClean="0"/>
              <a:pPr/>
              <a:t>‹#›</a:t>
            </a:fld>
            <a:endParaRPr lang="en-US" dirty="0"/>
          </a:p>
        </p:txBody>
      </p:sp>
      <p:sp>
        <p:nvSpPr>
          <p:cNvPr id="12" name="Text Placeholder 11"/>
          <p:cNvSpPr>
            <a:spLocks noGrp="1"/>
          </p:cNvSpPr>
          <p:nvPr>
            <p:ph type="body" sz="quarter" idx="11"/>
          </p:nvPr>
        </p:nvSpPr>
        <p:spPr>
          <a:xfrm>
            <a:off x="341312" y="1844673"/>
            <a:ext cx="8370887" cy="4248151"/>
          </a:xfrm>
        </p:spPr>
        <p:txBody>
          <a:bodyPr>
            <a:normAutofit/>
          </a:bodyPr>
          <a:lstStyle>
            <a:lvl1pPr marL="0" indent="0">
              <a:lnSpc>
                <a:spcPct val="100000"/>
              </a:lnSpc>
              <a:spcBef>
                <a:spcPts val="0"/>
              </a:spcBef>
              <a:buFontTx/>
              <a:buNone/>
              <a:defRPr sz="1800"/>
            </a:lvl1pPr>
            <a:lvl2pPr marL="457200" indent="0">
              <a:buFontTx/>
              <a:buNone/>
              <a:defRPr sz="1800">
                <a:solidFill>
                  <a:schemeClr val="tx1">
                    <a:lumMod val="75000"/>
                    <a:lumOff val="25000"/>
                  </a:schemeClr>
                </a:solidFill>
              </a:defRPr>
            </a:lvl2pPr>
            <a:lvl3pPr marL="914400" indent="0">
              <a:buFontTx/>
              <a:buNone/>
              <a:defRPr sz="1800">
                <a:solidFill>
                  <a:schemeClr val="tx1">
                    <a:lumMod val="75000"/>
                    <a:lumOff val="25000"/>
                  </a:schemeClr>
                </a:solidFill>
              </a:defRPr>
            </a:lvl3pPr>
            <a:lvl4pPr marL="1371600" indent="0">
              <a:buFontTx/>
              <a:buNone/>
              <a:defRPr sz="1800">
                <a:solidFill>
                  <a:schemeClr val="tx1">
                    <a:lumMod val="75000"/>
                    <a:lumOff val="25000"/>
                  </a:schemeClr>
                </a:solidFill>
              </a:defRPr>
            </a:lvl4pPr>
            <a:lvl5pPr marL="1828800" indent="0">
              <a:buFontTx/>
              <a:buNone/>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a:t>Click to edit Master text styles</a:t>
            </a:r>
          </a:p>
        </p:txBody>
      </p:sp>
    </p:spTree>
    <p:extLst>
      <p:ext uri="{BB962C8B-B14F-4D97-AF65-F5344CB8AC3E}">
        <p14:creationId xmlns:p14="http://schemas.microsoft.com/office/powerpoint/2010/main" val="7607280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Bullet Poin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B540B12B-D968-2643-8E7F-238A3C456CC9}" type="slidenum">
              <a:rPr lang="en-US" smtClean="0"/>
              <a:pPr/>
              <a:t>‹#›</a:t>
            </a:fld>
            <a:endParaRPr lang="en-US" dirty="0"/>
          </a:p>
        </p:txBody>
      </p:sp>
      <p:sp>
        <p:nvSpPr>
          <p:cNvPr id="12" name="Text Placeholder 11"/>
          <p:cNvSpPr>
            <a:spLocks noGrp="1"/>
          </p:cNvSpPr>
          <p:nvPr>
            <p:ph type="body" sz="quarter" idx="11"/>
          </p:nvPr>
        </p:nvSpPr>
        <p:spPr>
          <a:xfrm>
            <a:off x="341312" y="1844673"/>
            <a:ext cx="8370887" cy="4248151"/>
          </a:xfrm>
        </p:spPr>
        <p:txBody>
          <a:bodyPr>
            <a:normAutofit/>
          </a:bodyPr>
          <a:lstStyle>
            <a:lvl1pPr marL="285750" indent="-285750">
              <a:lnSpc>
                <a:spcPct val="90000"/>
              </a:lnSpc>
              <a:spcBef>
                <a:spcPts val="0"/>
              </a:spcBef>
              <a:buFontTx/>
              <a:buBlip>
                <a:blip r:embed="rId2"/>
              </a:buBlip>
              <a:defRPr sz="1800"/>
            </a:lvl1pPr>
            <a:lvl2pPr marL="685800" indent="-228600">
              <a:lnSpc>
                <a:spcPct val="90000"/>
              </a:lnSpc>
              <a:spcBef>
                <a:spcPts val="0"/>
              </a:spcBef>
              <a:buFontTx/>
              <a:buBlip>
                <a:blip r:embed="rId2"/>
              </a:buBlip>
              <a:defRPr sz="1800">
                <a:solidFill>
                  <a:schemeClr val="tx1">
                    <a:lumMod val="75000"/>
                    <a:lumOff val="25000"/>
                  </a:schemeClr>
                </a:solidFill>
              </a:defRPr>
            </a:lvl2pPr>
            <a:lvl3pPr marL="1143000" indent="-228600">
              <a:lnSpc>
                <a:spcPct val="90000"/>
              </a:lnSpc>
              <a:spcBef>
                <a:spcPts val="0"/>
              </a:spcBef>
              <a:buFontTx/>
              <a:buBlip>
                <a:blip r:embed="rId2"/>
              </a:buBlip>
              <a:defRPr sz="1800">
                <a:solidFill>
                  <a:schemeClr val="tx1">
                    <a:lumMod val="75000"/>
                    <a:lumOff val="25000"/>
                  </a:schemeClr>
                </a:solidFill>
              </a:defRPr>
            </a:lvl3pPr>
            <a:lvl4pPr marL="1600200" indent="-228600">
              <a:lnSpc>
                <a:spcPct val="90000"/>
              </a:lnSpc>
              <a:spcBef>
                <a:spcPts val="0"/>
              </a:spcBef>
              <a:buFontTx/>
              <a:buBlip>
                <a:blip r:embed="rId2"/>
              </a:buBlip>
              <a:defRPr sz="1800">
                <a:solidFill>
                  <a:schemeClr val="tx1">
                    <a:lumMod val="75000"/>
                    <a:lumOff val="25000"/>
                  </a:schemeClr>
                </a:solidFill>
              </a:defRPr>
            </a:lvl4pPr>
            <a:lvl5pPr marL="2057400" indent="-228600">
              <a:lnSpc>
                <a:spcPct val="90000"/>
              </a:lnSpc>
              <a:spcBef>
                <a:spcPts val="0"/>
              </a:spcBef>
              <a:buFontTx/>
              <a:buBlip>
                <a:blip r:embed="rId2"/>
              </a:buBlip>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a:t>Click to edit Master text styles</a:t>
            </a:r>
          </a:p>
        </p:txBody>
      </p:sp>
    </p:spTree>
    <p:extLst>
      <p:ext uri="{BB962C8B-B14F-4D97-AF65-F5344CB8AC3E}">
        <p14:creationId xmlns:p14="http://schemas.microsoft.com/office/powerpoint/2010/main" val="8015662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Image">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a:t>Click to edit Master title style</a:t>
            </a:r>
            <a:endParaRPr lang="en-US" dirty="0"/>
          </a:p>
        </p:txBody>
      </p:sp>
      <p:sp>
        <p:nvSpPr>
          <p:cNvPr id="10"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dirty="0"/>
          </a:p>
        </p:txBody>
      </p:sp>
      <p:sp>
        <p:nvSpPr>
          <p:cNvPr id="3" name="Text Placeholder 2"/>
          <p:cNvSpPr>
            <a:spLocks noGrp="1"/>
          </p:cNvSpPr>
          <p:nvPr>
            <p:ph type="body" sz="quarter" idx="10"/>
          </p:nvPr>
        </p:nvSpPr>
        <p:spPr>
          <a:xfrm>
            <a:off x="341993" y="1052513"/>
            <a:ext cx="7886700" cy="437807"/>
          </a:xfrm>
        </p:spPr>
        <p:txBody>
          <a:bodyPr/>
          <a:lstStyle>
            <a:lvl1pPr>
              <a:defRPr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5" name="Content Placeholder 4"/>
          <p:cNvSpPr>
            <a:spLocks noGrp="1"/>
          </p:cNvSpPr>
          <p:nvPr>
            <p:ph sz="quarter" idx="11"/>
          </p:nvPr>
        </p:nvSpPr>
        <p:spPr>
          <a:xfrm>
            <a:off x="341312" y="1844674"/>
            <a:ext cx="8370887" cy="4248151"/>
          </a:xfrm>
        </p:spPr>
        <p:txBody>
          <a:bodyPr>
            <a:normAutofit/>
          </a:bodyPr>
          <a:lstStyle>
            <a:lvl1pPr>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759399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78482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oc id"/>
          <p:cNvSpPr>
            <a:spLocks noGrp="1" noChangeArrowheads="1"/>
          </p:cNvSpPr>
          <p:nvPr>
            <p:ph type="ftr" sz="quarter" idx="10"/>
          </p:nvPr>
        </p:nvSpPr>
        <p:spPr>
          <a:ln/>
        </p:spPr>
        <p:txBody>
          <a:bodyPr/>
          <a:lstStyle>
            <a:lvl1pPr>
              <a:defRPr/>
            </a:lvl1pPr>
          </a:lstStyle>
          <a:p>
            <a:pPr>
              <a:defRPr/>
            </a:pPr>
            <a:endParaRPr lang="en-ZA" dirty="0"/>
          </a:p>
        </p:txBody>
      </p:sp>
      <p:sp>
        <p:nvSpPr>
          <p:cNvPr id="3" name="pg num"/>
          <p:cNvSpPr>
            <a:spLocks noGrp="1" noChangeArrowheads="1"/>
          </p:cNvSpPr>
          <p:nvPr>
            <p:ph type="sldNum" sz="quarter" idx="11"/>
          </p:nvPr>
        </p:nvSpPr>
        <p:spPr>
          <a:ln/>
        </p:spPr>
        <p:txBody>
          <a:bodyPr/>
          <a:lstStyle>
            <a:lvl1pPr>
              <a:defRPr/>
            </a:lvl1pPr>
          </a:lstStyle>
          <a:p>
            <a:pPr>
              <a:defRPr/>
            </a:pPr>
            <a:fld id="{1D46AC71-C261-4AF3-BFB1-CCAEF8821007}" type="slidenum">
              <a:rPr lang="en-ZA"/>
              <a:pPr>
                <a:defRPr/>
              </a:pPr>
              <a:t>‹#›</a:t>
            </a:fld>
            <a:endParaRPr lang="en-ZA" dirty="0"/>
          </a:p>
        </p:txBody>
      </p:sp>
    </p:spTree>
    <p:extLst>
      <p:ext uri="{BB962C8B-B14F-4D97-AF65-F5344CB8AC3E}">
        <p14:creationId xmlns:p14="http://schemas.microsoft.com/office/powerpoint/2010/main" val="32724317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3.wmf"/><Relationship Id="rId4" Type="http://schemas.openxmlformats.org/officeDocument/2006/relationships/slideLayout" Target="../slideLayouts/slideLayout4.xml"/><Relationship Id="rId9"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dirty="0"/>
              <a:t>Click to edit Master Headline</a:t>
            </a:r>
          </a:p>
        </p:txBody>
      </p:sp>
      <p:sp>
        <p:nvSpPr>
          <p:cNvPr id="3" name="Text Placeholder 2"/>
          <p:cNvSpPr>
            <a:spLocks noGrp="1"/>
          </p:cNvSpPr>
          <p:nvPr>
            <p:ph type="body" idx="1"/>
          </p:nvPr>
        </p:nvSpPr>
        <p:spPr>
          <a:xfrm>
            <a:off x="341993" y="1052513"/>
            <a:ext cx="7886700" cy="433268"/>
          </a:xfrm>
          <a:prstGeom prst="rect">
            <a:avLst/>
          </a:prstGeom>
        </p:spPr>
        <p:txBody>
          <a:bodyPr vert="horz" lIns="91440" tIns="45720" rIns="91440" bIns="45720" rtlCol="0">
            <a:normAutofit/>
          </a:bodyPr>
          <a:lstStyle/>
          <a:p>
            <a:pPr lvl="0"/>
            <a:r>
              <a:rPr lang="en-US" b="1" i="0" baseline="0" dirty="0">
                <a:solidFill>
                  <a:schemeClr val="tx1">
                    <a:lumMod val="75000"/>
                    <a:lumOff val="25000"/>
                  </a:schemeClr>
                </a:solidFill>
                <a:latin typeface="Arial" charset="0"/>
              </a:rPr>
              <a:t>Click to edit Master Sub-header</a:t>
            </a:r>
          </a:p>
        </p:txBody>
      </p:sp>
      <p:sp>
        <p:nvSpPr>
          <p:cNvPr id="6"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dirty="0"/>
          </a:p>
        </p:txBody>
      </p:sp>
      <p:pic>
        <p:nvPicPr>
          <p:cNvPr id="13" name="Picture 1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49935" y="6365971"/>
            <a:ext cx="1062263" cy="304133"/>
          </a:xfrm>
          <a:prstGeom prst="rect">
            <a:avLst/>
          </a:prstGeom>
        </p:spPr>
      </p:pic>
      <p:cxnSp>
        <p:nvCxnSpPr>
          <p:cNvPr id="7" name="Straight Connector 6"/>
          <p:cNvCxnSpPr/>
          <p:nvPr/>
        </p:nvCxnSpPr>
        <p:spPr>
          <a:xfrm>
            <a:off x="431801" y="6237514"/>
            <a:ext cx="8280399" cy="0"/>
          </a:xfrm>
          <a:prstGeom prst="line">
            <a:avLst/>
          </a:prstGeom>
          <a:ln w="25400">
            <a:solidFill>
              <a:srgbClr val="004C85"/>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25CC4A0F-DD9F-2A4B-A7C2-D3C533F08224}"/>
              </a:ext>
            </a:extLst>
          </p:cNvPr>
          <p:cNvPicPr>
            <a:picLocks noChangeAspect="1"/>
          </p:cNvPicPr>
          <p:nvPr userDrawn="1"/>
        </p:nvPicPr>
        <p:blipFill>
          <a:blip r:embed="rId9"/>
          <a:stretch>
            <a:fillRect/>
          </a:stretch>
        </p:blipFill>
        <p:spPr>
          <a:xfrm>
            <a:off x="791644" y="6362004"/>
            <a:ext cx="897083" cy="296007"/>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5" r:id="rId2"/>
    <p:sldLayoutId id="2147483662" r:id="rId3"/>
    <p:sldLayoutId id="2147483663" r:id="rId4"/>
    <p:sldLayoutId id="2147483664" r:id="rId5"/>
    <p:sldLayoutId id="2147483666" r:id="rId6"/>
  </p:sldLayoutIdLst>
  <p:hf hdr="0" ftr="0" dt="0"/>
  <p:txStyles>
    <p:title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p:titleStyle>
    <p:bodyStyle>
      <a:lvl1pPr marL="0" indent="0" algn="l" defTabSz="914400" rtl="0" eaLnBrk="1" latinLnBrk="0" hangingPunct="1">
        <a:lnSpc>
          <a:spcPct val="90000"/>
        </a:lnSpc>
        <a:spcBef>
          <a:spcPts val="1000"/>
        </a:spcBef>
        <a:buFontTx/>
        <a:buNone/>
        <a:defRPr sz="2000" b="0" i="0" kern="1200">
          <a:solidFill>
            <a:schemeClr val="tx1">
              <a:lumMod val="75000"/>
              <a:lumOff val="25000"/>
            </a:schemeClr>
          </a:solidFill>
          <a:latin typeface="Arial" charset="0"/>
          <a:ea typeface="+mn-ea"/>
          <a:cs typeface="+mn-cs"/>
        </a:defRPr>
      </a:lvl1pPr>
      <a:lvl2pPr marL="685800" indent="-228600" algn="l" defTabSz="914400" rtl="0" eaLnBrk="1" latinLnBrk="0" hangingPunct="1">
        <a:lnSpc>
          <a:spcPct val="90000"/>
        </a:lnSpc>
        <a:spcBef>
          <a:spcPts val="500"/>
        </a:spcBef>
        <a:buFontTx/>
        <a:buBlip>
          <a:blip r:embed="rId10"/>
        </a:buBlip>
        <a:defRPr sz="2000" b="0" i="0" kern="1200">
          <a:solidFill>
            <a:schemeClr val="tx1">
              <a:lumMod val="75000"/>
              <a:lumOff val="25000"/>
            </a:schemeClr>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78" userDrawn="1">
          <p15:clr>
            <a:srgbClr val="F26B43"/>
          </p15:clr>
        </p15:guide>
        <p15:guide id="2" pos="272" userDrawn="1">
          <p15:clr>
            <a:srgbClr val="F26B43"/>
          </p15:clr>
        </p15:guide>
        <p15:guide id="3" pos="5488" userDrawn="1">
          <p15:clr>
            <a:srgbClr val="F26B43"/>
          </p15:clr>
        </p15:guide>
        <p15:guide id="4" orient="horz" pos="4201" userDrawn="1">
          <p15:clr>
            <a:srgbClr val="F26B43"/>
          </p15:clr>
        </p15:guide>
        <p15:guide id="5" orient="horz" pos="663" userDrawn="1">
          <p15:clr>
            <a:srgbClr val="F26B43"/>
          </p15:clr>
        </p15:guide>
        <p15:guide id="6" orient="horz" pos="1162" userDrawn="1">
          <p15:clr>
            <a:srgbClr val="F26B43"/>
          </p15:clr>
        </p15:guide>
        <p15:guide id="7" orient="horz" pos="383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wmf"/></Relationships>
</file>

<file path=ppt/slides/_rels/slide10.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package" Target="../embeddings/Microsoft_Excel_Worksheet.xlsx"/><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package" Target="../embeddings/Microsoft_Word_Document.docx"/><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mailto:tenderoffice@sars.gov.za" TargetMode="External"/><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12.png"/><Relationship Id="rId4" Type="http://schemas.openxmlformats.org/officeDocument/2006/relationships/image" Target="../media/image11.jpe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6721548-6038-7E41-94EC-34607F2F72EA}"/>
              </a:ext>
            </a:extLst>
          </p:cNvPr>
          <p:cNvPicPr>
            <a:picLocks noChangeAspect="1"/>
          </p:cNvPicPr>
          <p:nvPr/>
        </p:nvPicPr>
        <p:blipFill>
          <a:blip r:embed="rId3"/>
          <a:stretch>
            <a:fillRect/>
          </a:stretch>
        </p:blipFill>
        <p:spPr>
          <a:xfrm>
            <a:off x="372115" y="354061"/>
            <a:ext cx="1750145" cy="577489"/>
          </a:xfrm>
          <a:prstGeom prst="rect">
            <a:avLst/>
          </a:prstGeom>
        </p:spPr>
      </p:pic>
      <p:sp>
        <p:nvSpPr>
          <p:cNvPr id="4" name="Subtitle 3">
            <a:extLst>
              <a:ext uri="{FF2B5EF4-FFF2-40B4-BE49-F238E27FC236}">
                <a16:creationId xmlns:a16="http://schemas.microsoft.com/office/drawing/2014/main" id="{A59469B6-B21C-4AE7-B0D6-6F6C7C5F7C39}"/>
              </a:ext>
            </a:extLst>
          </p:cNvPr>
          <p:cNvSpPr txBox="1">
            <a:spLocks/>
          </p:cNvSpPr>
          <p:nvPr/>
        </p:nvSpPr>
        <p:spPr bwMode="auto">
          <a:xfrm>
            <a:off x="939516" y="4760513"/>
            <a:ext cx="7758544" cy="14203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lvl="0" defTabSz="912813" eaLnBrk="0" hangingPunct="0">
              <a:lnSpc>
                <a:spcPct val="150000"/>
              </a:lnSpc>
              <a:buSzPct val="120000"/>
              <a:defRPr/>
            </a:pPr>
            <a:r>
              <a:rPr kumimoji="0" lang="en-ZA" sz="2000" b="1" i="0" u="none" strike="noStrike" kern="0" cap="none" spc="0" normalizeH="0" baseline="0" noProof="0" dirty="0">
                <a:ln>
                  <a:noFill/>
                </a:ln>
                <a:solidFill>
                  <a:schemeClr val="bg1"/>
                </a:solidFill>
                <a:effectLst/>
                <a:uLnTx/>
                <a:uFillTx/>
                <a:cs typeface="Arial" charset="0"/>
              </a:rPr>
              <a:t>Virtual Briefing Session:	</a:t>
            </a:r>
            <a:r>
              <a:rPr lang="en-ZA" sz="2000" b="1" kern="0" dirty="0">
                <a:solidFill>
                  <a:schemeClr val="bg1"/>
                </a:solidFill>
                <a:cs typeface="Arial" charset="0"/>
              </a:rPr>
              <a:t>15 July 2022 at 11H30</a:t>
            </a:r>
          </a:p>
          <a:p>
            <a:pPr lvl="0" defTabSz="912813" eaLnBrk="0" hangingPunct="0">
              <a:lnSpc>
                <a:spcPct val="150000"/>
              </a:lnSpc>
              <a:buSzPct val="120000"/>
              <a:tabLst>
                <a:tab pos="2774950" algn="l"/>
              </a:tabLst>
              <a:defRPr/>
            </a:pPr>
            <a:r>
              <a:rPr kumimoji="0" lang="en-ZA" sz="2000" b="1" i="0" u="none" strike="noStrike" kern="0" cap="none" spc="0" normalizeH="0" baseline="0" noProof="0" dirty="0">
                <a:ln>
                  <a:noFill/>
                </a:ln>
                <a:solidFill>
                  <a:schemeClr val="bg1"/>
                </a:solidFill>
                <a:effectLst/>
                <a:uLnTx/>
                <a:uFillTx/>
                <a:cs typeface="Arial" charset="0"/>
              </a:rPr>
              <a:t>RFP No.:</a:t>
            </a:r>
            <a:r>
              <a:rPr lang="en-ZA" sz="2000" b="1" kern="0" noProof="0" dirty="0">
                <a:solidFill>
                  <a:schemeClr val="bg1"/>
                </a:solidFill>
                <a:cs typeface="Arial" charset="0"/>
              </a:rPr>
              <a:t>                         	</a:t>
            </a:r>
            <a:r>
              <a:rPr kumimoji="0" lang="en-ZA" sz="2000" b="1" i="0" u="none" strike="noStrike" kern="0" cap="none" spc="0" normalizeH="0" baseline="0" noProof="0" dirty="0">
                <a:ln>
                  <a:noFill/>
                </a:ln>
                <a:solidFill>
                  <a:schemeClr val="bg1"/>
                </a:solidFill>
                <a:effectLst/>
                <a:uLnTx/>
                <a:uFillTx/>
                <a:cs typeface="Arial" charset="0"/>
              </a:rPr>
              <a:t>RFP </a:t>
            </a:r>
            <a:r>
              <a:rPr kumimoji="0" lang="en-ZA" sz="2000" b="1" i="0" u="none" strike="noStrike" kern="0" cap="none" spc="0" normalizeH="0" baseline="0" dirty="0">
                <a:ln>
                  <a:noFill/>
                </a:ln>
                <a:solidFill>
                  <a:schemeClr val="bg1"/>
                </a:solidFill>
                <a:effectLst/>
                <a:uLnTx/>
                <a:uFillTx/>
                <a:cs typeface="Arial" charset="0"/>
              </a:rPr>
              <a:t>11</a:t>
            </a:r>
            <a:r>
              <a:rPr kumimoji="0" lang="en-ZA" sz="2000" b="1" i="0" u="none" strike="noStrike" kern="0" cap="none" spc="0" normalizeH="0" baseline="0" noProof="0" dirty="0">
                <a:ln>
                  <a:noFill/>
                </a:ln>
                <a:solidFill>
                  <a:schemeClr val="bg1"/>
                </a:solidFill>
                <a:effectLst/>
                <a:uLnTx/>
                <a:uFillTx/>
                <a:cs typeface="Arial" charset="0"/>
              </a:rPr>
              <a:t>/2022</a:t>
            </a:r>
          </a:p>
          <a:p>
            <a:pPr lvl="0" defTabSz="912813" eaLnBrk="0" hangingPunct="0">
              <a:lnSpc>
                <a:spcPct val="150000"/>
              </a:lnSpc>
              <a:buSzPct val="120000"/>
              <a:defRPr/>
            </a:pPr>
            <a:r>
              <a:rPr kumimoji="0" lang="en-ZA" sz="2000" b="1" i="0" u="none" strike="noStrike" kern="0" cap="none" spc="0" normalizeH="0" baseline="0" noProof="0" dirty="0">
                <a:ln>
                  <a:noFill/>
                </a:ln>
                <a:solidFill>
                  <a:schemeClr val="bg1"/>
                </a:solidFill>
                <a:effectLst/>
                <a:uLnTx/>
                <a:uFillTx/>
                <a:cs typeface="Arial" charset="0"/>
              </a:rPr>
              <a:t>Closing Date:      	             05</a:t>
            </a:r>
            <a:r>
              <a:rPr lang="en-ZA" sz="2000" b="1" kern="0" noProof="0" dirty="0">
                <a:solidFill>
                  <a:schemeClr val="bg1"/>
                </a:solidFill>
                <a:cs typeface="Arial" charset="0"/>
              </a:rPr>
              <a:t>  August </a:t>
            </a:r>
            <a:r>
              <a:rPr lang="en-ZA" sz="2000" b="1" kern="0" dirty="0">
                <a:solidFill>
                  <a:schemeClr val="bg1"/>
                </a:solidFill>
                <a:cs typeface="Arial" charset="0"/>
              </a:rPr>
              <a:t>2022</a:t>
            </a:r>
            <a:r>
              <a:rPr kumimoji="0" lang="en-ZA" sz="2000" b="1" i="0" u="none" strike="noStrike" kern="0" cap="none" spc="0" normalizeH="0" baseline="0" noProof="0" dirty="0">
                <a:ln>
                  <a:noFill/>
                </a:ln>
                <a:solidFill>
                  <a:schemeClr val="bg1"/>
                </a:solidFill>
                <a:effectLst/>
                <a:uLnTx/>
                <a:uFillTx/>
                <a:cs typeface="Arial" charset="0"/>
              </a:rPr>
              <a:t>,</a:t>
            </a:r>
            <a:r>
              <a:rPr kumimoji="0" lang="en-ZA" sz="2000" b="1" i="0" u="none" strike="noStrike" kern="0" cap="none" spc="0" normalizeH="0" noProof="0" dirty="0">
                <a:ln>
                  <a:noFill/>
                </a:ln>
                <a:solidFill>
                  <a:schemeClr val="bg1"/>
                </a:solidFill>
                <a:effectLst/>
                <a:uLnTx/>
                <a:uFillTx/>
                <a:cs typeface="Arial" charset="0"/>
              </a:rPr>
              <a:t>  </a:t>
            </a:r>
            <a:r>
              <a:rPr kumimoji="0" lang="en-ZA" sz="2000" b="1" i="0" u="none" strike="noStrike" kern="0" cap="none" spc="0" normalizeH="0" baseline="0" noProof="0" dirty="0">
                <a:ln>
                  <a:noFill/>
                </a:ln>
                <a:solidFill>
                  <a:schemeClr val="bg1"/>
                </a:solidFill>
                <a:effectLst/>
                <a:uLnTx/>
                <a:uFillTx/>
                <a:cs typeface="Arial" charset="0"/>
              </a:rPr>
              <a:t>11h00</a:t>
            </a:r>
          </a:p>
        </p:txBody>
      </p:sp>
      <p:sp>
        <p:nvSpPr>
          <p:cNvPr id="5" name="Subtitle 2">
            <a:extLst>
              <a:ext uri="{FF2B5EF4-FFF2-40B4-BE49-F238E27FC236}">
                <a16:creationId xmlns:a16="http://schemas.microsoft.com/office/drawing/2014/main" id="{BBE37CBF-F13E-4178-9277-D3F2A176387F}"/>
              </a:ext>
            </a:extLst>
          </p:cNvPr>
          <p:cNvSpPr txBox="1">
            <a:spLocks/>
          </p:cNvSpPr>
          <p:nvPr/>
        </p:nvSpPr>
        <p:spPr>
          <a:xfrm>
            <a:off x="457575" y="3440948"/>
            <a:ext cx="8240485" cy="1116984"/>
          </a:xfrm>
          <a:prstGeom prst="rect">
            <a:avLst/>
          </a:prstGeom>
        </p:spPr>
        <p:txBody>
          <a:bodyPr/>
          <a:lstStyle>
            <a:lvl1pPr marL="0" indent="0" algn="l" defTabSz="914400" rtl="0" eaLnBrk="1" latinLnBrk="0" hangingPunct="1">
              <a:lnSpc>
                <a:spcPct val="90000"/>
              </a:lnSpc>
              <a:spcBef>
                <a:spcPts val="1000"/>
              </a:spcBef>
              <a:buFontTx/>
              <a:buNone/>
              <a:defRPr sz="2000" b="0" i="0" kern="1200">
                <a:solidFill>
                  <a:schemeClr val="tx1">
                    <a:lumMod val="75000"/>
                    <a:lumOff val="25000"/>
                  </a:schemeClr>
                </a:solidFill>
                <a:latin typeface="Arial" charset="0"/>
                <a:ea typeface="+mn-ea"/>
                <a:cs typeface="+mn-cs"/>
              </a:defRPr>
            </a:lvl1pPr>
            <a:lvl2pPr marL="685800" indent="-228600" algn="l" defTabSz="914400" rtl="0" eaLnBrk="1" latinLnBrk="0" hangingPunct="1">
              <a:lnSpc>
                <a:spcPct val="90000"/>
              </a:lnSpc>
              <a:spcBef>
                <a:spcPts val="500"/>
              </a:spcBef>
              <a:buFontTx/>
              <a:buBlip>
                <a:blip r:embed="rId4"/>
              </a:buBlip>
              <a:defRPr sz="2000" b="0" i="0" kern="1200">
                <a:solidFill>
                  <a:schemeClr val="tx1">
                    <a:lumMod val="75000"/>
                    <a:lumOff val="25000"/>
                  </a:schemeClr>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ct val="150000"/>
              </a:lnSpc>
            </a:pPr>
            <a:r>
              <a:rPr lang="en-US" sz="1800" b="1" dirty="0">
                <a:solidFill>
                  <a:schemeClr val="bg1"/>
                </a:solidFill>
                <a:latin typeface="Arial Narrow" panose="020B0606020202030204" pitchFamily="34" charset="0"/>
                <a:ea typeface="Times New Roman" panose="02020603050405020304" pitchFamily="18" charset="0"/>
                <a:cs typeface="Arial" panose="020B0604020202020204" pitchFamily="34" charset="0"/>
              </a:rPr>
              <a:t>THE APPOINTMENT OF A SERVICE PROVIDER FOR THE PROVISION OF DRUG TEST KITS FOR THE PERIOD OF FIVE (5) YEARS</a:t>
            </a:r>
            <a:endParaRPr lang="en-ZA" sz="18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p>
            <a:pPr algn="ctr">
              <a:lnSpc>
                <a:spcPct val="150000"/>
              </a:lnSpc>
            </a:pPr>
            <a:endParaRPr lang="en-US" sz="1800" b="1" dirty="0">
              <a:solidFill>
                <a:schemeClr val="bg1"/>
              </a:solidFill>
              <a:latin typeface="Arial Narrow" panose="020B0606020202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8752991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0" y="110479"/>
            <a:ext cx="7886700" cy="532606"/>
          </a:xfrm>
        </p:spPr>
        <p:txBody>
          <a:bodyPr>
            <a:normAutofit fontScale="90000"/>
          </a:bodyPr>
          <a:lstStyle/>
          <a:p>
            <a:r>
              <a:rPr kumimoji="0" lang="en-ZA" sz="3200" b="1" i="0" u="none" strike="noStrike" kern="120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latin typeface="+mn-lt"/>
                <a:ea typeface="+mn-ea"/>
                <a:cs typeface="+mn-cs"/>
              </a:rPr>
              <a:t>BACKGROUND &amp; SCOPE OF WORK </a:t>
            </a:r>
            <a:br>
              <a:rPr kumimoji="0" lang="en-ZA"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mn-ea"/>
                <a:cs typeface="+mn-cs"/>
              </a:rPr>
            </a:b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9</a:t>
            </a:fld>
            <a:endParaRPr lang="en-US" dirty="0"/>
          </a:p>
        </p:txBody>
      </p:sp>
      <p:sp>
        <p:nvSpPr>
          <p:cNvPr id="6" name="TextBox 5">
            <a:extLst>
              <a:ext uri="{FF2B5EF4-FFF2-40B4-BE49-F238E27FC236}">
                <a16:creationId xmlns:a16="http://schemas.microsoft.com/office/drawing/2014/main" id="{8AEA6649-9520-496D-AD42-986D9C9D0CAE}"/>
              </a:ext>
            </a:extLst>
          </p:cNvPr>
          <p:cNvSpPr txBox="1"/>
          <p:nvPr/>
        </p:nvSpPr>
        <p:spPr>
          <a:xfrm>
            <a:off x="126609" y="937148"/>
            <a:ext cx="8468751" cy="2118529"/>
          </a:xfrm>
          <a:prstGeom prst="rect">
            <a:avLst/>
          </a:prstGeom>
          <a:noFill/>
        </p:spPr>
        <p:txBody>
          <a:bodyPr wrap="square">
            <a:spAutoFit/>
          </a:bodyPr>
          <a:lstStyle/>
          <a:p>
            <a:pPr marL="0" lvl="1">
              <a:lnSpc>
                <a:spcPct val="150000"/>
              </a:lnSpc>
              <a:defRPr/>
            </a:pPr>
            <a:r>
              <a:rPr lang="en-ZA" b="1" dirty="0">
                <a:solidFill>
                  <a:schemeClr val="tx2"/>
                </a:solidFill>
              </a:rPr>
              <a:t>Refer to Annexure A – Specifications Document</a:t>
            </a:r>
          </a:p>
          <a:p>
            <a:pPr marL="0" lvl="1">
              <a:lnSpc>
                <a:spcPct val="150000"/>
              </a:lnSpc>
              <a:defRPr/>
            </a:pPr>
            <a:endParaRPr lang="en-ZA" b="1" dirty="0">
              <a:solidFill>
                <a:schemeClr val="tx2"/>
              </a:solidFill>
            </a:endParaRPr>
          </a:p>
          <a:p>
            <a:pPr marL="0" lvl="1">
              <a:lnSpc>
                <a:spcPct val="150000"/>
              </a:lnSpc>
              <a:defRPr/>
            </a:pPr>
            <a:endParaRPr lang="en-ZA" b="1" dirty="0">
              <a:solidFill>
                <a:schemeClr val="tx2"/>
              </a:solidFill>
            </a:endParaRPr>
          </a:p>
          <a:p>
            <a:pPr marL="0" lvl="1">
              <a:lnSpc>
                <a:spcPct val="150000"/>
              </a:lnSpc>
              <a:defRPr/>
            </a:pPr>
            <a:endParaRPr lang="en-ZA" b="1" dirty="0">
              <a:solidFill>
                <a:schemeClr val="tx2"/>
              </a:solidFill>
            </a:endParaRPr>
          </a:p>
          <a:p>
            <a:pPr marL="0" lvl="1">
              <a:lnSpc>
                <a:spcPct val="150000"/>
              </a:lnSpc>
              <a:defRPr/>
            </a:pPr>
            <a:endParaRPr lang="en-ZA" b="1" dirty="0">
              <a:solidFill>
                <a:schemeClr val="tx2"/>
              </a:solidFill>
            </a:endParaRPr>
          </a:p>
        </p:txBody>
      </p:sp>
      <p:graphicFrame>
        <p:nvGraphicFramePr>
          <p:cNvPr id="10" name="Object 9">
            <a:extLst>
              <a:ext uri="{FF2B5EF4-FFF2-40B4-BE49-F238E27FC236}">
                <a16:creationId xmlns:a16="http://schemas.microsoft.com/office/drawing/2014/main" id="{D26C47B5-58E1-4E6E-B8FF-7961A6B9564B}"/>
              </a:ext>
            </a:extLst>
          </p:cNvPr>
          <p:cNvGraphicFramePr>
            <a:graphicFrameLocks noChangeAspect="1"/>
          </p:cNvGraphicFramePr>
          <p:nvPr>
            <p:extLst>
              <p:ext uri="{D42A27DB-BD31-4B8C-83A1-F6EECF244321}">
                <p14:modId xmlns:p14="http://schemas.microsoft.com/office/powerpoint/2010/main" val="3003858937"/>
              </p:ext>
            </p:extLst>
          </p:nvPr>
        </p:nvGraphicFramePr>
        <p:xfrm>
          <a:off x="2399393" y="2659595"/>
          <a:ext cx="914400" cy="792163"/>
        </p:xfrm>
        <a:graphic>
          <a:graphicData uri="http://schemas.openxmlformats.org/presentationml/2006/ole">
            <mc:AlternateContent xmlns:mc="http://schemas.openxmlformats.org/markup-compatibility/2006">
              <mc:Choice xmlns:v="urn:schemas-microsoft-com:vml" Requires="v">
                <p:oleObj name="Acrobat Document" showAsIcon="1" r:id="rId2" imgW="914400" imgH="792360" progId="AcroExch.Document.DC">
                  <p:embed/>
                </p:oleObj>
              </mc:Choice>
              <mc:Fallback>
                <p:oleObj name="Acrobat Document" showAsIcon="1" r:id="rId2" imgW="914400" imgH="792360" progId="AcroExch.Document.DC">
                  <p:embed/>
                  <p:pic>
                    <p:nvPicPr>
                      <p:cNvPr id="0" name=""/>
                      <p:cNvPicPr/>
                      <p:nvPr/>
                    </p:nvPicPr>
                    <p:blipFill>
                      <a:blip r:embed="rId3"/>
                      <a:stretch>
                        <a:fillRect/>
                      </a:stretch>
                    </p:blipFill>
                    <p:spPr>
                      <a:xfrm>
                        <a:off x="2399393" y="2659595"/>
                        <a:ext cx="914400" cy="792163"/>
                      </a:xfrm>
                      <a:prstGeom prst="rect">
                        <a:avLst/>
                      </a:prstGeom>
                    </p:spPr>
                  </p:pic>
                </p:oleObj>
              </mc:Fallback>
            </mc:AlternateContent>
          </a:graphicData>
        </a:graphic>
      </p:graphicFrame>
    </p:spTree>
    <p:extLst>
      <p:ext uri="{BB962C8B-B14F-4D97-AF65-F5344CB8AC3E}">
        <p14:creationId xmlns:p14="http://schemas.microsoft.com/office/powerpoint/2010/main" val="8464913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10</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77500" lnSpcReduction="20000"/>
          </a:bodyPr>
          <a:lstStyle/>
          <a:p>
            <a:pPr marL="228600" indent="-228600">
              <a:lnSpc>
                <a:spcPct val="135000"/>
              </a:lnSpc>
              <a:spcBef>
                <a:spcPct val="75000"/>
              </a:spcBef>
              <a:spcAft>
                <a:spcPct val="10000"/>
              </a:spcAft>
              <a:buClr>
                <a:schemeClr val="accent1"/>
              </a:buClr>
            </a:pPr>
            <a:r>
              <a:rPr lang="en-US" b="1" dirty="0">
                <a:solidFill>
                  <a:schemeClr val="tx2"/>
                </a:solidFill>
              </a:rPr>
              <a:t>1. Welcome and Introduction</a:t>
            </a:r>
          </a:p>
          <a:p>
            <a:pPr marL="228600" indent="-228600">
              <a:lnSpc>
                <a:spcPct val="135000"/>
              </a:lnSpc>
              <a:spcBef>
                <a:spcPct val="75000"/>
              </a:spcBef>
              <a:spcAft>
                <a:spcPct val="10000"/>
              </a:spcAft>
              <a:buClr>
                <a:schemeClr val="accent1"/>
              </a:buClr>
            </a:pPr>
            <a:r>
              <a:rPr lang="en-ZA" b="1" dirty="0">
                <a:solidFill>
                  <a:schemeClr val="tx2"/>
                </a:solidFill>
              </a:rPr>
              <a:t>2. RFP Timelines</a:t>
            </a:r>
          </a:p>
          <a:p>
            <a:pPr marL="228600" indent="-228600">
              <a:lnSpc>
                <a:spcPct val="135000"/>
              </a:lnSpc>
              <a:spcBef>
                <a:spcPct val="75000"/>
              </a:spcBef>
              <a:spcAft>
                <a:spcPct val="10000"/>
              </a:spcAft>
              <a:buClr>
                <a:schemeClr val="accent1"/>
              </a:buClr>
            </a:pPr>
            <a:r>
              <a:rPr lang="en-ZA" b="1" dirty="0">
                <a:solidFill>
                  <a:schemeClr val="tx2"/>
                </a:solidFill>
              </a:rPr>
              <a:t>3. Governance, Rules and Procedures</a:t>
            </a:r>
          </a:p>
          <a:p>
            <a:pPr marL="228600" indent="-228600">
              <a:lnSpc>
                <a:spcPct val="135000"/>
              </a:lnSpc>
              <a:spcBef>
                <a:spcPct val="75000"/>
              </a:spcBef>
              <a:spcAft>
                <a:spcPct val="10000"/>
              </a:spcAft>
              <a:buClr>
                <a:schemeClr val="accent1"/>
              </a:buClr>
            </a:pPr>
            <a:r>
              <a:rPr lang="en-ZA" b="1" dirty="0">
                <a:solidFill>
                  <a:schemeClr val="tx2"/>
                </a:solidFill>
              </a:rPr>
              <a:t>4. Background and Scope of Work </a:t>
            </a:r>
          </a:p>
          <a:p>
            <a:pPr marL="228600" indent="-228600">
              <a:lnSpc>
                <a:spcPct val="135000"/>
              </a:lnSpc>
              <a:spcBef>
                <a:spcPct val="75000"/>
              </a:spcBef>
              <a:spcAft>
                <a:spcPct val="10000"/>
              </a:spcAft>
              <a:buClr>
                <a:schemeClr val="accent1"/>
              </a:buClr>
            </a:pPr>
            <a:r>
              <a:rPr lang="en-ZA" b="1" dirty="0">
                <a:solidFill>
                  <a:srgbClr val="FF0000"/>
                </a:solidFill>
              </a:rPr>
              <a:t>5</a:t>
            </a:r>
            <a:r>
              <a:rPr lang="en-ZA" sz="1800" b="1" dirty="0">
                <a:solidFill>
                  <a:srgbClr val="FF0000"/>
                </a:solidFill>
              </a:rPr>
              <a:t>. Bid Evaluation Process </a:t>
            </a:r>
          </a:p>
          <a:p>
            <a:pPr marL="228600" indent="-228600">
              <a:lnSpc>
                <a:spcPct val="135000"/>
              </a:lnSpc>
              <a:spcBef>
                <a:spcPct val="75000"/>
              </a:spcBef>
              <a:spcAft>
                <a:spcPct val="10000"/>
              </a:spcAft>
              <a:buClr>
                <a:schemeClr val="accent1"/>
              </a:buClr>
            </a:pPr>
            <a:r>
              <a:rPr lang="en-ZA" b="1" dirty="0">
                <a:solidFill>
                  <a:schemeClr val="tx2"/>
                </a:solidFill>
              </a:rPr>
              <a:t>6. Price and B-BBEE</a:t>
            </a:r>
          </a:p>
          <a:p>
            <a:pPr marL="228600" indent="-228600">
              <a:lnSpc>
                <a:spcPct val="135000"/>
              </a:lnSpc>
              <a:spcBef>
                <a:spcPct val="75000"/>
              </a:spcBef>
              <a:spcAft>
                <a:spcPct val="10000"/>
              </a:spcAft>
              <a:buClr>
                <a:schemeClr val="accent1"/>
              </a:buClr>
            </a:pPr>
            <a:r>
              <a:rPr lang="en-ZA" b="1" dirty="0">
                <a:solidFill>
                  <a:schemeClr val="tx2"/>
                </a:solidFill>
              </a:rPr>
              <a:t>7. Financial Analysis</a:t>
            </a:r>
            <a:endParaRPr lang="en-ZA" sz="1800" b="1" dirty="0">
              <a:solidFill>
                <a:schemeClr val="tx2"/>
              </a:solidFill>
            </a:endParaRPr>
          </a:p>
          <a:p>
            <a:pPr marL="228600" indent="-228600">
              <a:lnSpc>
                <a:spcPct val="135000"/>
              </a:lnSpc>
              <a:spcBef>
                <a:spcPct val="75000"/>
              </a:spcBef>
              <a:spcAft>
                <a:spcPct val="10000"/>
              </a:spcAft>
              <a:buClr>
                <a:schemeClr val="accent1"/>
              </a:buClr>
            </a:pPr>
            <a:r>
              <a:rPr lang="en-ZA" b="1" dirty="0">
                <a:solidFill>
                  <a:schemeClr val="tx2"/>
                </a:solidFill>
              </a:rPr>
              <a:t>8</a:t>
            </a:r>
            <a:r>
              <a:rPr lang="en-ZA" sz="1800" b="1" dirty="0">
                <a:solidFill>
                  <a:schemeClr val="tx2"/>
                </a:solidFill>
              </a:rPr>
              <a:t>. Services Agreements</a:t>
            </a:r>
          </a:p>
          <a:p>
            <a:pPr marL="228600" indent="-228600">
              <a:lnSpc>
                <a:spcPct val="135000"/>
              </a:lnSpc>
              <a:spcBef>
                <a:spcPct val="75000"/>
              </a:spcBef>
              <a:spcAft>
                <a:spcPct val="10000"/>
              </a:spcAft>
              <a:buClr>
                <a:schemeClr val="accent1"/>
              </a:buClr>
            </a:pPr>
            <a:r>
              <a:rPr lang="en-ZA" sz="1800" b="1" dirty="0">
                <a:solidFill>
                  <a:schemeClr val="tx2"/>
                </a:solidFill>
              </a:rPr>
              <a:t>9. RFP submission and contact details</a:t>
            </a:r>
          </a:p>
          <a:p>
            <a:pPr marL="228600" indent="-228600" algn="l">
              <a:lnSpc>
                <a:spcPct val="135000"/>
              </a:lnSpc>
              <a:spcBef>
                <a:spcPct val="75000"/>
              </a:spcBef>
              <a:spcAft>
                <a:spcPct val="10000"/>
              </a:spcAft>
              <a:buClr>
                <a:schemeClr val="accent1"/>
              </a:buClr>
            </a:pPr>
            <a:r>
              <a:rPr lang="en-ZA" b="1" dirty="0">
                <a:solidFill>
                  <a:schemeClr val="tx2"/>
                </a:solidFill>
              </a:rPr>
              <a:t>10</a:t>
            </a:r>
            <a:r>
              <a:rPr lang="en-ZA" sz="1800" b="1" dirty="0">
                <a:solidFill>
                  <a:schemeClr val="tx2"/>
                </a:solidFill>
              </a:rPr>
              <a:t>. Q&amp;A</a:t>
            </a:r>
            <a:endParaRPr lang="en-ZA" sz="1100" dirty="0">
              <a:solidFill>
                <a:schemeClr val="tx1"/>
              </a:solidFill>
            </a:endParaRPr>
          </a:p>
          <a:p>
            <a:endParaRPr lang="en-ZA" dirty="0"/>
          </a:p>
        </p:txBody>
      </p:sp>
    </p:spTree>
    <p:extLst>
      <p:ext uri="{BB962C8B-B14F-4D97-AF65-F5344CB8AC3E}">
        <p14:creationId xmlns:p14="http://schemas.microsoft.com/office/powerpoint/2010/main" val="19792430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0" y="110479"/>
            <a:ext cx="9144000" cy="532606"/>
          </a:xfrm>
        </p:spPr>
        <p:txBody>
          <a:bodyPr>
            <a:normAutofit/>
          </a:bodyPr>
          <a:lstStyle/>
          <a:p>
            <a:r>
              <a:rPr kumimoji="0" lang="en-ZA" sz="2900" b="1" i="0" u="none" strike="noStrike" kern="120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latin typeface="+mn-lt"/>
                <a:ea typeface="+mn-ea"/>
                <a:cs typeface="+mn-cs"/>
              </a:rPr>
              <a:t>BID EVALUATION PROCESS</a:t>
            </a:r>
            <a:endParaRPr lang="en-ZA" sz="2900"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11</a:t>
            </a:fld>
            <a:endParaRPr lang="en-US" dirty="0"/>
          </a:p>
        </p:txBody>
      </p:sp>
      <p:sp>
        <p:nvSpPr>
          <p:cNvPr id="4" name="AutoShape 74">
            <a:extLst>
              <a:ext uri="{FF2B5EF4-FFF2-40B4-BE49-F238E27FC236}">
                <a16:creationId xmlns:a16="http://schemas.microsoft.com/office/drawing/2014/main" id="{FF4088F1-A95E-411C-9D84-36E755FE6272}"/>
              </a:ext>
            </a:extLst>
          </p:cNvPr>
          <p:cNvSpPr>
            <a:spLocks noChangeArrowheads="1"/>
          </p:cNvSpPr>
          <p:nvPr/>
        </p:nvSpPr>
        <p:spPr bwMode="auto">
          <a:xfrm>
            <a:off x="273269" y="939909"/>
            <a:ext cx="3325090" cy="1950563"/>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a:p>
        </p:txBody>
      </p:sp>
      <p:sp>
        <p:nvSpPr>
          <p:cNvPr id="5" name="Text Box 75">
            <a:extLst>
              <a:ext uri="{FF2B5EF4-FFF2-40B4-BE49-F238E27FC236}">
                <a16:creationId xmlns:a16="http://schemas.microsoft.com/office/drawing/2014/main" id="{96DD892A-234F-424B-88F5-3A32BD7686F9}"/>
              </a:ext>
            </a:extLst>
          </p:cNvPr>
          <p:cNvSpPr txBox="1">
            <a:spLocks noChangeArrowheads="1"/>
          </p:cNvSpPr>
          <p:nvPr/>
        </p:nvSpPr>
        <p:spPr bwMode="auto">
          <a:xfrm>
            <a:off x="623456" y="1113627"/>
            <a:ext cx="1064586"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solidFill>
                  <a:schemeClr val="tx2"/>
                </a:solidFill>
              </a:rPr>
              <a:t>Gate 0</a:t>
            </a:r>
            <a:endParaRPr lang="en-GB" b="1" dirty="0">
              <a:solidFill>
                <a:schemeClr val="tx2"/>
              </a:solidFill>
            </a:endParaRPr>
          </a:p>
        </p:txBody>
      </p:sp>
      <p:sp>
        <p:nvSpPr>
          <p:cNvPr id="6" name="Rectangle 11">
            <a:extLst>
              <a:ext uri="{FF2B5EF4-FFF2-40B4-BE49-F238E27FC236}">
                <a16:creationId xmlns:a16="http://schemas.microsoft.com/office/drawing/2014/main" id="{D76C1CEA-7DF1-4756-B22D-05D99288F2E9}"/>
              </a:ext>
            </a:extLst>
          </p:cNvPr>
          <p:cNvSpPr>
            <a:spLocks noChangeArrowheads="1"/>
          </p:cNvSpPr>
          <p:nvPr/>
        </p:nvSpPr>
        <p:spPr bwMode="auto">
          <a:xfrm>
            <a:off x="573305" y="1883463"/>
            <a:ext cx="2082296" cy="546411"/>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sz="1200" b="1" dirty="0">
                <a:solidFill>
                  <a:schemeClr val="bg1"/>
                </a:solidFill>
              </a:rPr>
              <a:t>Pre-Qualification</a:t>
            </a:r>
          </a:p>
        </p:txBody>
      </p:sp>
      <p:sp>
        <p:nvSpPr>
          <p:cNvPr id="7" name="Text Box 98">
            <a:extLst>
              <a:ext uri="{FF2B5EF4-FFF2-40B4-BE49-F238E27FC236}">
                <a16:creationId xmlns:a16="http://schemas.microsoft.com/office/drawing/2014/main" id="{E935DA4E-A466-4652-AC17-45EE64ECEEC8}"/>
              </a:ext>
            </a:extLst>
          </p:cNvPr>
          <p:cNvSpPr txBox="1">
            <a:spLocks noChangeArrowheads="1"/>
          </p:cNvSpPr>
          <p:nvPr/>
        </p:nvSpPr>
        <p:spPr bwMode="auto">
          <a:xfrm>
            <a:off x="3810633" y="913967"/>
            <a:ext cx="4682441" cy="2585323"/>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marL="171450" indent="-171450" algn="l">
              <a:lnSpc>
                <a:spcPct val="150000"/>
              </a:lnSpc>
              <a:buFont typeface="Arial" panose="020B0604020202020204" pitchFamily="34" charset="0"/>
              <a:buChar char="•"/>
            </a:pPr>
            <a:r>
              <a:rPr lang="en-ZA" sz="1200" b="1" dirty="0">
                <a:solidFill>
                  <a:schemeClr val="tx2"/>
                </a:solidFill>
              </a:rPr>
              <a:t>Invitation to Bid SBD 1</a:t>
            </a:r>
          </a:p>
          <a:p>
            <a:pPr marL="171450" indent="-171450" algn="l">
              <a:lnSpc>
                <a:spcPct val="150000"/>
              </a:lnSpc>
              <a:buFont typeface="Arial" panose="020B0604020202020204" pitchFamily="34" charset="0"/>
              <a:buChar char="•"/>
            </a:pPr>
            <a:r>
              <a:rPr lang="en-ZA" sz="1200" b="1" dirty="0">
                <a:solidFill>
                  <a:schemeClr val="tx2"/>
                </a:solidFill>
              </a:rPr>
              <a:t>Tax Compliance status pin</a:t>
            </a:r>
          </a:p>
          <a:p>
            <a:pPr marL="173038" indent="-173038">
              <a:lnSpc>
                <a:spcPct val="150000"/>
              </a:lnSpc>
              <a:buFontTx/>
              <a:buChar char="•"/>
            </a:pPr>
            <a:r>
              <a:rPr lang="en-ZA" sz="1200" b="1" dirty="0">
                <a:solidFill>
                  <a:schemeClr val="tx2"/>
                </a:solidFill>
              </a:rPr>
              <a:t>Central Registration Report (Central Database System) from NT                       </a:t>
            </a:r>
          </a:p>
          <a:p>
            <a:pPr algn="l">
              <a:lnSpc>
                <a:spcPct val="150000"/>
              </a:lnSpc>
              <a:buFontTx/>
              <a:buChar char="•"/>
            </a:pPr>
            <a:r>
              <a:rPr lang="en-ZA" sz="1200" b="1" dirty="0">
                <a:solidFill>
                  <a:schemeClr val="tx2"/>
                </a:solidFill>
              </a:rPr>
              <a:t>   SARS Oath / Affirmation of Secrecy</a:t>
            </a:r>
          </a:p>
          <a:p>
            <a:pPr algn="l">
              <a:lnSpc>
                <a:spcPct val="150000"/>
              </a:lnSpc>
              <a:buFontTx/>
              <a:buChar char="•"/>
            </a:pPr>
            <a:r>
              <a:rPr lang="en-ZA" sz="1200" b="1" dirty="0">
                <a:solidFill>
                  <a:schemeClr val="tx2"/>
                </a:solidFill>
              </a:rPr>
              <a:t>   Declaration of interest SBD 4</a:t>
            </a:r>
          </a:p>
          <a:p>
            <a:pPr algn="l">
              <a:lnSpc>
                <a:spcPct val="150000"/>
              </a:lnSpc>
              <a:buFontTx/>
              <a:buChar char="•"/>
            </a:pPr>
            <a:r>
              <a:rPr lang="en-ZA" sz="1200" b="1" dirty="0">
                <a:solidFill>
                  <a:schemeClr val="tx2"/>
                </a:solidFill>
                <a:cs typeface="Times New Roman" pitchFamily="18" charset="0"/>
              </a:rPr>
              <a:t>   Supplier cost and risk assessment questionnaire</a:t>
            </a:r>
          </a:p>
          <a:p>
            <a:pPr>
              <a:lnSpc>
                <a:spcPct val="150000"/>
              </a:lnSpc>
              <a:buFontTx/>
              <a:buChar char="•"/>
            </a:pPr>
            <a:r>
              <a:rPr lang="en-ZA" sz="1200" b="1" dirty="0">
                <a:solidFill>
                  <a:schemeClr val="tx2"/>
                </a:solidFill>
                <a:cs typeface="Times New Roman" pitchFamily="18" charset="0"/>
              </a:rPr>
              <a:t>    Bid Document - SBD 6.1</a:t>
            </a:r>
          </a:p>
          <a:p>
            <a:pPr>
              <a:lnSpc>
                <a:spcPct val="150000"/>
              </a:lnSpc>
              <a:buFontTx/>
              <a:buChar char="•"/>
            </a:pPr>
            <a:r>
              <a:rPr lang="en-ZA" sz="1200" b="1" dirty="0">
                <a:solidFill>
                  <a:schemeClr val="tx2"/>
                </a:solidFill>
                <a:cs typeface="Times New Roman" pitchFamily="18" charset="0"/>
              </a:rPr>
              <a:t>    </a:t>
            </a:r>
            <a:r>
              <a:rPr lang="en-US" sz="1200" b="1" dirty="0">
                <a:solidFill>
                  <a:schemeClr val="tx2"/>
                </a:solidFill>
                <a:cs typeface="Times New Roman" pitchFamily="18" charset="0"/>
              </a:rPr>
              <a:t>General Conditions of Contract (GCC) </a:t>
            </a:r>
            <a:endParaRPr lang="en-ZA" sz="1200" b="1" dirty="0">
              <a:solidFill>
                <a:schemeClr val="tx2"/>
              </a:solidFill>
              <a:cs typeface="Times New Roman" pitchFamily="18" charset="0"/>
            </a:endParaRPr>
          </a:p>
        </p:txBody>
      </p:sp>
      <p:sp>
        <p:nvSpPr>
          <p:cNvPr id="9" name="Text Box 91">
            <a:extLst>
              <a:ext uri="{FF2B5EF4-FFF2-40B4-BE49-F238E27FC236}">
                <a16:creationId xmlns:a16="http://schemas.microsoft.com/office/drawing/2014/main" id="{1F957D55-1CB9-452D-A4C1-759BF97F252F}"/>
              </a:ext>
            </a:extLst>
          </p:cNvPr>
          <p:cNvSpPr txBox="1">
            <a:spLocks noChangeArrowheads="1"/>
          </p:cNvSpPr>
          <p:nvPr/>
        </p:nvSpPr>
        <p:spPr bwMode="auto">
          <a:xfrm>
            <a:off x="449485" y="3972892"/>
            <a:ext cx="1238557"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solidFill>
                  <a:schemeClr val="tx2"/>
                </a:solidFill>
              </a:rPr>
              <a:t>Gate 1</a:t>
            </a:r>
            <a:endParaRPr lang="en-GB" b="1" dirty="0">
              <a:solidFill>
                <a:schemeClr val="tx2"/>
              </a:solidFill>
            </a:endParaRPr>
          </a:p>
        </p:txBody>
      </p:sp>
      <p:sp>
        <p:nvSpPr>
          <p:cNvPr id="10" name="Rectangle 12">
            <a:extLst>
              <a:ext uri="{FF2B5EF4-FFF2-40B4-BE49-F238E27FC236}">
                <a16:creationId xmlns:a16="http://schemas.microsoft.com/office/drawing/2014/main" id="{5E1548E1-4FFD-4122-83F2-610F0F67406B}"/>
              </a:ext>
            </a:extLst>
          </p:cNvPr>
          <p:cNvSpPr>
            <a:spLocks noChangeArrowheads="1"/>
          </p:cNvSpPr>
          <p:nvPr/>
        </p:nvSpPr>
        <p:spPr bwMode="auto">
          <a:xfrm>
            <a:off x="420968" y="4644371"/>
            <a:ext cx="2066415" cy="473289"/>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lgn="ctr">
              <a:defRPr/>
            </a:pPr>
            <a:r>
              <a:rPr lang="en-US" sz="1200" b="1" dirty="0">
                <a:solidFill>
                  <a:schemeClr val="bg1"/>
                </a:solidFill>
                <a:cs typeface="Times New Roman" pitchFamily="18" charset="0"/>
              </a:rPr>
              <a:t> Mandatory  Requirements</a:t>
            </a:r>
          </a:p>
        </p:txBody>
      </p:sp>
      <p:sp>
        <p:nvSpPr>
          <p:cNvPr id="11" name="Text Box 99">
            <a:extLst>
              <a:ext uri="{FF2B5EF4-FFF2-40B4-BE49-F238E27FC236}">
                <a16:creationId xmlns:a16="http://schemas.microsoft.com/office/drawing/2014/main" id="{A3FDACC4-7C67-4F3C-AC4D-8BD2B2881EEB}"/>
              </a:ext>
            </a:extLst>
          </p:cNvPr>
          <p:cNvSpPr txBox="1">
            <a:spLocks noChangeArrowheads="1"/>
          </p:cNvSpPr>
          <p:nvPr/>
        </p:nvSpPr>
        <p:spPr bwMode="auto">
          <a:xfrm>
            <a:off x="3795139" y="4342224"/>
            <a:ext cx="4697935" cy="792525"/>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endParaRPr lang="en-ZA" sz="1200" b="1" dirty="0">
              <a:solidFill>
                <a:schemeClr val="tx2"/>
              </a:solidFill>
              <a:cs typeface="Times New Roman" pitchFamily="18" charset="0"/>
            </a:endParaRPr>
          </a:p>
          <a:p>
            <a:pPr marL="171450" indent="-171450">
              <a:buFontTx/>
              <a:buChar char="•"/>
            </a:pPr>
            <a:r>
              <a:rPr lang="en-GB" sz="1200" b="1" dirty="0">
                <a:solidFill>
                  <a:schemeClr val="tx2"/>
                </a:solidFill>
                <a:cs typeface="Times New Roman" pitchFamily="18" charset="0"/>
              </a:rPr>
              <a:t> BBBEE – BBBEE Level 1 to 3</a:t>
            </a:r>
            <a:endParaRPr lang="en-ZA" sz="1200" b="1" dirty="0">
              <a:solidFill>
                <a:schemeClr val="tx2"/>
              </a:solidFill>
              <a:cs typeface="Times New Roman" pitchFamily="18" charset="0"/>
            </a:endParaRPr>
          </a:p>
          <a:p>
            <a:endParaRPr lang="en-ZA" sz="1100" b="1" dirty="0">
              <a:solidFill>
                <a:schemeClr val="accent2">
                  <a:lumMod val="50000"/>
                </a:schemeClr>
              </a:solidFill>
            </a:endParaRPr>
          </a:p>
          <a:p>
            <a:endParaRPr lang="en-ZA" sz="1050" b="1" dirty="0">
              <a:solidFill>
                <a:schemeClr val="accent2">
                  <a:lumMod val="50000"/>
                </a:schemeClr>
              </a:solidFill>
            </a:endParaRPr>
          </a:p>
        </p:txBody>
      </p:sp>
    </p:spTree>
    <p:extLst>
      <p:ext uri="{BB962C8B-B14F-4D97-AF65-F5344CB8AC3E}">
        <p14:creationId xmlns:p14="http://schemas.microsoft.com/office/powerpoint/2010/main" val="37241184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0" y="110479"/>
            <a:ext cx="9144000" cy="532606"/>
          </a:xfrm>
        </p:spPr>
        <p:txBody>
          <a:bodyPr>
            <a:normAutofit/>
          </a:bodyPr>
          <a:lstStyle/>
          <a:p>
            <a:r>
              <a:rPr kumimoji="0" lang="en-ZA" sz="2900" b="1" i="0" u="none" strike="noStrike" kern="120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latin typeface="+mn-lt"/>
                <a:ea typeface="+mn-ea"/>
                <a:cs typeface="+mn-cs"/>
              </a:rPr>
              <a:t>BID EVALUATION PROCESS  </a:t>
            </a:r>
            <a:endParaRPr lang="en-ZA" sz="2900" dirty="0">
              <a:solidFill>
                <a:schemeClr val="tx2"/>
              </a:solidFill>
              <a:effectLst>
                <a:outerShdw blurRad="38100" dist="38100" dir="2700000" algn="tl">
                  <a:srgbClr val="000000">
                    <a:alpha val="43137"/>
                  </a:srgbClr>
                </a:outerShdw>
              </a:effectLst>
            </a:endParaRPr>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12</a:t>
            </a:fld>
            <a:endParaRPr lang="en-US" dirty="0"/>
          </a:p>
        </p:txBody>
      </p:sp>
      <p:sp>
        <p:nvSpPr>
          <p:cNvPr id="4" name="AutoShape 74">
            <a:extLst>
              <a:ext uri="{FF2B5EF4-FFF2-40B4-BE49-F238E27FC236}">
                <a16:creationId xmlns:a16="http://schemas.microsoft.com/office/drawing/2014/main" id="{FF4088F1-A95E-411C-9D84-36E755FE6272}"/>
              </a:ext>
            </a:extLst>
          </p:cNvPr>
          <p:cNvSpPr>
            <a:spLocks noChangeArrowheads="1"/>
          </p:cNvSpPr>
          <p:nvPr/>
        </p:nvSpPr>
        <p:spPr bwMode="auto">
          <a:xfrm>
            <a:off x="273269" y="727752"/>
            <a:ext cx="3587214" cy="2419026"/>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a:p>
        </p:txBody>
      </p:sp>
      <p:sp>
        <p:nvSpPr>
          <p:cNvPr id="12" name="Text Box 91">
            <a:extLst>
              <a:ext uri="{FF2B5EF4-FFF2-40B4-BE49-F238E27FC236}">
                <a16:creationId xmlns:a16="http://schemas.microsoft.com/office/drawing/2014/main" id="{92D50F77-03FF-473D-B707-C515B27C806C}"/>
              </a:ext>
            </a:extLst>
          </p:cNvPr>
          <p:cNvSpPr txBox="1">
            <a:spLocks noChangeArrowheads="1"/>
          </p:cNvSpPr>
          <p:nvPr/>
        </p:nvSpPr>
        <p:spPr bwMode="auto">
          <a:xfrm>
            <a:off x="543847" y="876371"/>
            <a:ext cx="1238557"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solidFill>
                  <a:schemeClr val="tx2"/>
                </a:solidFill>
              </a:rPr>
              <a:t>Gate 2</a:t>
            </a:r>
            <a:endParaRPr lang="en-GB" b="1" dirty="0">
              <a:solidFill>
                <a:schemeClr val="tx2"/>
              </a:solidFill>
            </a:endParaRPr>
          </a:p>
        </p:txBody>
      </p:sp>
      <p:sp>
        <p:nvSpPr>
          <p:cNvPr id="14" name="Rectangle 12">
            <a:extLst>
              <a:ext uri="{FF2B5EF4-FFF2-40B4-BE49-F238E27FC236}">
                <a16:creationId xmlns:a16="http://schemas.microsoft.com/office/drawing/2014/main" id="{6D9EECB9-3C4D-4767-B062-66DB2E9F32A1}"/>
              </a:ext>
            </a:extLst>
          </p:cNvPr>
          <p:cNvSpPr>
            <a:spLocks noChangeArrowheads="1"/>
          </p:cNvSpPr>
          <p:nvPr/>
        </p:nvSpPr>
        <p:spPr bwMode="auto">
          <a:xfrm>
            <a:off x="469015" y="1309854"/>
            <a:ext cx="2066415" cy="473289"/>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sz="1200" b="1" dirty="0">
                <a:solidFill>
                  <a:schemeClr val="bg1"/>
                </a:solidFill>
                <a:cs typeface="Times New Roman" pitchFamily="18" charset="0"/>
              </a:rPr>
              <a:t> Technical Evaluation</a:t>
            </a:r>
          </a:p>
        </p:txBody>
      </p:sp>
      <p:sp>
        <p:nvSpPr>
          <p:cNvPr id="16" name="Rectangle 11">
            <a:extLst>
              <a:ext uri="{FF2B5EF4-FFF2-40B4-BE49-F238E27FC236}">
                <a16:creationId xmlns:a16="http://schemas.microsoft.com/office/drawing/2014/main" id="{EF4D9F8C-8FBF-4CF5-827F-900907519BF8}"/>
              </a:ext>
            </a:extLst>
          </p:cNvPr>
          <p:cNvSpPr>
            <a:spLocks noChangeArrowheads="1"/>
          </p:cNvSpPr>
          <p:nvPr/>
        </p:nvSpPr>
        <p:spPr bwMode="auto">
          <a:xfrm>
            <a:off x="2810622" y="1352255"/>
            <a:ext cx="928695" cy="464277"/>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lgn="ctr">
              <a:defRPr/>
            </a:pPr>
            <a:r>
              <a:rPr lang="en-US" sz="1200" b="1" dirty="0">
                <a:solidFill>
                  <a:schemeClr val="bg1"/>
                </a:solidFill>
              </a:rPr>
              <a:t>100 points</a:t>
            </a:r>
          </a:p>
        </p:txBody>
      </p:sp>
      <p:sp>
        <p:nvSpPr>
          <p:cNvPr id="17" name="Text Box 99">
            <a:extLst>
              <a:ext uri="{FF2B5EF4-FFF2-40B4-BE49-F238E27FC236}">
                <a16:creationId xmlns:a16="http://schemas.microsoft.com/office/drawing/2014/main" id="{AF38654B-FEC6-4C02-870F-668F5C8E37BD}"/>
              </a:ext>
            </a:extLst>
          </p:cNvPr>
          <p:cNvSpPr txBox="1">
            <a:spLocks noChangeArrowheads="1"/>
          </p:cNvSpPr>
          <p:nvPr/>
        </p:nvSpPr>
        <p:spPr bwMode="auto">
          <a:xfrm>
            <a:off x="5072783" y="1352255"/>
            <a:ext cx="3471386" cy="646331"/>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r>
              <a:rPr lang="en-ZA" sz="1200" b="1" dirty="0">
                <a:solidFill>
                  <a:schemeClr val="tx2"/>
                </a:solidFill>
                <a:cs typeface="Times New Roman" pitchFamily="18" charset="0"/>
              </a:rPr>
              <a:t>Refer to:</a:t>
            </a:r>
          </a:p>
          <a:p>
            <a:pPr marL="179388" indent="-179388">
              <a:buFont typeface="Arial" pitchFamily="34" charset="0"/>
              <a:buChar char="•"/>
            </a:pPr>
            <a:r>
              <a:rPr lang="en-ZA" sz="1200" b="1" dirty="0">
                <a:solidFill>
                  <a:schemeClr val="tx2"/>
                </a:solidFill>
                <a:cs typeface="Times New Roman" pitchFamily="18" charset="0"/>
              </a:rPr>
              <a:t>Technical Evaluation Criteria as per Paragraph 8.4 of the Main RFP Document</a:t>
            </a:r>
            <a:endParaRPr lang="en-ZA" sz="1050" b="1" dirty="0">
              <a:solidFill>
                <a:schemeClr val="accent2">
                  <a:lumMod val="50000"/>
                </a:schemeClr>
              </a:solidFill>
            </a:endParaRPr>
          </a:p>
        </p:txBody>
      </p:sp>
      <p:sp>
        <p:nvSpPr>
          <p:cNvPr id="18" name="Rectangle 11">
            <a:extLst>
              <a:ext uri="{FF2B5EF4-FFF2-40B4-BE49-F238E27FC236}">
                <a16:creationId xmlns:a16="http://schemas.microsoft.com/office/drawing/2014/main" id="{8650FE23-10B6-4DC8-BEE4-FA286989A2E1}"/>
              </a:ext>
            </a:extLst>
          </p:cNvPr>
          <p:cNvSpPr>
            <a:spLocks noChangeArrowheads="1"/>
          </p:cNvSpPr>
          <p:nvPr/>
        </p:nvSpPr>
        <p:spPr bwMode="auto">
          <a:xfrm>
            <a:off x="469015" y="1984328"/>
            <a:ext cx="2925043" cy="761833"/>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t" anchorCtr="1"/>
          <a:lstStyle/>
          <a:p>
            <a:pPr marL="176213" indent="-176213" algn="ctr">
              <a:defRPr/>
            </a:pPr>
            <a:r>
              <a:rPr lang="en-US" sz="1200" b="1" dirty="0">
                <a:solidFill>
                  <a:schemeClr val="bg1"/>
                </a:solidFill>
              </a:rPr>
              <a:t>Achieve overall score of 70 out of 100 points to  be considered for Price and BBBEE Evaluations</a:t>
            </a:r>
          </a:p>
        </p:txBody>
      </p:sp>
      <p:sp>
        <p:nvSpPr>
          <p:cNvPr id="20" name="AutoShape 74">
            <a:extLst>
              <a:ext uri="{FF2B5EF4-FFF2-40B4-BE49-F238E27FC236}">
                <a16:creationId xmlns:a16="http://schemas.microsoft.com/office/drawing/2014/main" id="{FBD35483-9F55-440A-B28B-86D894FD6383}"/>
              </a:ext>
            </a:extLst>
          </p:cNvPr>
          <p:cNvSpPr>
            <a:spLocks noChangeArrowheads="1"/>
          </p:cNvSpPr>
          <p:nvPr/>
        </p:nvSpPr>
        <p:spPr bwMode="auto">
          <a:xfrm>
            <a:off x="273269" y="3295397"/>
            <a:ext cx="3587213" cy="2419026"/>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a:p>
        </p:txBody>
      </p:sp>
      <p:sp>
        <p:nvSpPr>
          <p:cNvPr id="21" name="Text Box 91">
            <a:extLst>
              <a:ext uri="{FF2B5EF4-FFF2-40B4-BE49-F238E27FC236}">
                <a16:creationId xmlns:a16="http://schemas.microsoft.com/office/drawing/2014/main" id="{D0280ABB-42A8-4FC4-86AD-CC0088042893}"/>
              </a:ext>
            </a:extLst>
          </p:cNvPr>
          <p:cNvSpPr txBox="1">
            <a:spLocks noChangeArrowheads="1"/>
          </p:cNvSpPr>
          <p:nvPr/>
        </p:nvSpPr>
        <p:spPr bwMode="auto">
          <a:xfrm>
            <a:off x="751414" y="3544214"/>
            <a:ext cx="1238557"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solidFill>
                  <a:schemeClr val="tx2"/>
                </a:solidFill>
              </a:rPr>
              <a:t>Gate 3</a:t>
            </a:r>
            <a:endParaRPr lang="en-GB" b="1" dirty="0">
              <a:solidFill>
                <a:schemeClr val="tx2"/>
              </a:solidFill>
            </a:endParaRPr>
          </a:p>
        </p:txBody>
      </p:sp>
      <p:sp>
        <p:nvSpPr>
          <p:cNvPr id="22" name="Rectangle 12">
            <a:extLst>
              <a:ext uri="{FF2B5EF4-FFF2-40B4-BE49-F238E27FC236}">
                <a16:creationId xmlns:a16="http://schemas.microsoft.com/office/drawing/2014/main" id="{77A4B0A5-5982-4822-BB60-97CEBE7E7BF7}"/>
              </a:ext>
            </a:extLst>
          </p:cNvPr>
          <p:cNvSpPr>
            <a:spLocks noChangeArrowheads="1"/>
          </p:cNvSpPr>
          <p:nvPr/>
        </p:nvSpPr>
        <p:spPr bwMode="auto">
          <a:xfrm>
            <a:off x="595925" y="4093410"/>
            <a:ext cx="2066415" cy="473289"/>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sz="1200" b="1" dirty="0">
                <a:solidFill>
                  <a:schemeClr val="bg1"/>
                </a:solidFill>
                <a:cs typeface="Times New Roman" pitchFamily="18" charset="0"/>
              </a:rPr>
              <a:t> Price and BBBEE</a:t>
            </a:r>
          </a:p>
        </p:txBody>
      </p:sp>
      <p:sp>
        <p:nvSpPr>
          <p:cNvPr id="23" name="Text Box 99">
            <a:extLst>
              <a:ext uri="{FF2B5EF4-FFF2-40B4-BE49-F238E27FC236}">
                <a16:creationId xmlns:a16="http://schemas.microsoft.com/office/drawing/2014/main" id="{987E33C0-1001-4A36-8887-A0E8003F422C}"/>
              </a:ext>
            </a:extLst>
          </p:cNvPr>
          <p:cNvSpPr txBox="1">
            <a:spLocks noChangeArrowheads="1"/>
          </p:cNvSpPr>
          <p:nvPr/>
        </p:nvSpPr>
        <p:spPr bwMode="auto">
          <a:xfrm>
            <a:off x="4338628" y="3544214"/>
            <a:ext cx="4329324" cy="2062103"/>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marL="621665" indent="-171450">
              <a:lnSpc>
                <a:spcPct val="150000"/>
              </a:lnSpc>
              <a:spcBef>
                <a:spcPts val="1200"/>
              </a:spcBef>
              <a:spcAft>
                <a:spcPts val="0"/>
              </a:spcAft>
              <a:buFont typeface="Arial" panose="020B0604020202020204" pitchFamily="34" charset="0"/>
              <a:buChar char="•"/>
            </a:pPr>
            <a:r>
              <a:rPr lang="en-GB" sz="1400" b="1" dirty="0">
                <a:solidFill>
                  <a:schemeClr val="tx2"/>
                </a:solidFill>
                <a:cs typeface="Times New Roman" pitchFamily="18" charset="0"/>
              </a:rPr>
              <a:t> Annexure B – Pricing Schedule</a:t>
            </a:r>
          </a:p>
          <a:p>
            <a:pPr marL="621665" indent="-171450">
              <a:lnSpc>
                <a:spcPct val="150000"/>
              </a:lnSpc>
              <a:spcBef>
                <a:spcPts val="1200"/>
              </a:spcBef>
              <a:spcAft>
                <a:spcPts val="0"/>
              </a:spcAft>
              <a:buFont typeface="Arial" panose="020B0604020202020204" pitchFamily="34" charset="0"/>
              <a:buChar char="•"/>
            </a:pPr>
            <a:endParaRPr lang="en-GB" sz="1400" b="1" dirty="0">
              <a:solidFill>
                <a:schemeClr val="tx2"/>
              </a:solidFill>
              <a:cs typeface="Times New Roman" pitchFamily="18" charset="0"/>
            </a:endParaRPr>
          </a:p>
          <a:p>
            <a:pPr marL="621665" indent="-171450">
              <a:lnSpc>
                <a:spcPct val="150000"/>
              </a:lnSpc>
              <a:spcBef>
                <a:spcPts val="1200"/>
              </a:spcBef>
              <a:spcAft>
                <a:spcPts val="0"/>
              </a:spcAft>
              <a:buFont typeface="Arial" panose="020B0604020202020204" pitchFamily="34" charset="0"/>
              <a:buChar char="•"/>
            </a:pPr>
            <a:r>
              <a:rPr lang="en-US" sz="1400" b="1" dirty="0">
                <a:solidFill>
                  <a:schemeClr val="tx2"/>
                </a:solidFill>
                <a:cs typeface="Times New Roman" pitchFamily="18" charset="0"/>
              </a:rPr>
              <a:t> B-BBEE Certificate/ Sworn Affidavit</a:t>
            </a:r>
          </a:p>
          <a:p>
            <a:pPr marL="621665" indent="-171450">
              <a:lnSpc>
                <a:spcPct val="150000"/>
              </a:lnSpc>
              <a:spcBef>
                <a:spcPts val="1200"/>
              </a:spcBef>
              <a:spcAft>
                <a:spcPts val="0"/>
              </a:spcAft>
              <a:buFont typeface="Arial" panose="020B0604020202020204" pitchFamily="34" charset="0"/>
              <a:buChar char="•"/>
            </a:pPr>
            <a:r>
              <a:rPr lang="en-US" sz="1400" b="1" dirty="0">
                <a:solidFill>
                  <a:schemeClr val="tx2"/>
                </a:solidFill>
                <a:cs typeface="Times New Roman" pitchFamily="18" charset="0"/>
              </a:rPr>
              <a:t> Bid Document - SBD 6.1</a:t>
            </a:r>
            <a:endParaRPr lang="en-ZA" sz="1400" b="1" dirty="0">
              <a:solidFill>
                <a:schemeClr val="accent2">
                  <a:lumMod val="50000"/>
                </a:schemeClr>
              </a:solidFill>
            </a:endParaRPr>
          </a:p>
          <a:p>
            <a:endParaRPr lang="en-ZA" sz="1400" b="1" dirty="0">
              <a:solidFill>
                <a:schemeClr val="accent2">
                  <a:lumMod val="50000"/>
                </a:schemeClr>
              </a:solidFill>
            </a:endParaRPr>
          </a:p>
        </p:txBody>
      </p:sp>
    </p:spTree>
    <p:extLst>
      <p:ext uri="{BB962C8B-B14F-4D97-AF65-F5344CB8AC3E}">
        <p14:creationId xmlns:p14="http://schemas.microsoft.com/office/powerpoint/2010/main" val="33410553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13</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77500" lnSpcReduction="20000"/>
          </a:bodyPr>
          <a:lstStyle/>
          <a:p>
            <a:pPr marL="228600" indent="-228600">
              <a:lnSpc>
                <a:spcPct val="135000"/>
              </a:lnSpc>
              <a:spcBef>
                <a:spcPct val="75000"/>
              </a:spcBef>
              <a:spcAft>
                <a:spcPct val="10000"/>
              </a:spcAft>
              <a:buClr>
                <a:schemeClr val="accent1"/>
              </a:buClr>
            </a:pPr>
            <a:r>
              <a:rPr lang="en-US" b="1" dirty="0">
                <a:solidFill>
                  <a:schemeClr val="tx2"/>
                </a:solidFill>
              </a:rPr>
              <a:t>1. Welcome and Introduction</a:t>
            </a:r>
          </a:p>
          <a:p>
            <a:pPr marL="228600" indent="-228600">
              <a:lnSpc>
                <a:spcPct val="135000"/>
              </a:lnSpc>
              <a:spcBef>
                <a:spcPct val="75000"/>
              </a:spcBef>
              <a:spcAft>
                <a:spcPct val="10000"/>
              </a:spcAft>
              <a:buClr>
                <a:schemeClr val="accent1"/>
              </a:buClr>
            </a:pPr>
            <a:r>
              <a:rPr lang="en-ZA" b="1" dirty="0">
                <a:solidFill>
                  <a:schemeClr val="tx2"/>
                </a:solidFill>
              </a:rPr>
              <a:t>2. RFP Timelines</a:t>
            </a:r>
          </a:p>
          <a:p>
            <a:pPr marL="228600" indent="-228600">
              <a:lnSpc>
                <a:spcPct val="135000"/>
              </a:lnSpc>
              <a:spcBef>
                <a:spcPct val="75000"/>
              </a:spcBef>
              <a:spcAft>
                <a:spcPct val="10000"/>
              </a:spcAft>
              <a:buClr>
                <a:schemeClr val="accent1"/>
              </a:buClr>
            </a:pPr>
            <a:r>
              <a:rPr lang="en-ZA" b="1" dirty="0">
                <a:solidFill>
                  <a:schemeClr val="tx2"/>
                </a:solidFill>
              </a:rPr>
              <a:t>3. Governance, Rules and Procedures</a:t>
            </a:r>
          </a:p>
          <a:p>
            <a:pPr marL="228600" indent="-228600">
              <a:lnSpc>
                <a:spcPct val="135000"/>
              </a:lnSpc>
              <a:spcBef>
                <a:spcPct val="75000"/>
              </a:spcBef>
              <a:spcAft>
                <a:spcPct val="10000"/>
              </a:spcAft>
              <a:buClr>
                <a:schemeClr val="accent1"/>
              </a:buClr>
            </a:pPr>
            <a:r>
              <a:rPr lang="en-ZA" b="1" dirty="0">
                <a:solidFill>
                  <a:schemeClr val="tx2"/>
                </a:solidFill>
              </a:rPr>
              <a:t>4. Background and Scope of Work </a:t>
            </a:r>
          </a:p>
          <a:p>
            <a:pPr marL="228600" indent="-228600">
              <a:lnSpc>
                <a:spcPct val="135000"/>
              </a:lnSpc>
              <a:spcBef>
                <a:spcPct val="75000"/>
              </a:spcBef>
              <a:spcAft>
                <a:spcPct val="10000"/>
              </a:spcAft>
              <a:buClr>
                <a:schemeClr val="accent1"/>
              </a:buClr>
            </a:pPr>
            <a:r>
              <a:rPr lang="en-ZA" b="1" dirty="0">
                <a:solidFill>
                  <a:schemeClr val="tx2"/>
                </a:solidFill>
              </a:rPr>
              <a:t>5. Bid Evaluation Process </a:t>
            </a:r>
          </a:p>
          <a:p>
            <a:pPr marL="228600" indent="-228600">
              <a:lnSpc>
                <a:spcPct val="135000"/>
              </a:lnSpc>
              <a:spcBef>
                <a:spcPct val="75000"/>
              </a:spcBef>
              <a:spcAft>
                <a:spcPct val="10000"/>
              </a:spcAft>
              <a:buClr>
                <a:schemeClr val="accent1"/>
              </a:buClr>
            </a:pPr>
            <a:r>
              <a:rPr lang="en-ZA" b="1" dirty="0">
                <a:solidFill>
                  <a:srgbClr val="FF0000"/>
                </a:solidFill>
              </a:rPr>
              <a:t>6. Price and B-BBEE</a:t>
            </a:r>
          </a:p>
          <a:p>
            <a:pPr marL="228600" indent="-228600">
              <a:lnSpc>
                <a:spcPct val="135000"/>
              </a:lnSpc>
              <a:spcBef>
                <a:spcPct val="75000"/>
              </a:spcBef>
              <a:spcAft>
                <a:spcPct val="10000"/>
              </a:spcAft>
              <a:buClr>
                <a:schemeClr val="accent1"/>
              </a:buClr>
            </a:pPr>
            <a:r>
              <a:rPr lang="en-ZA" b="1" dirty="0">
                <a:solidFill>
                  <a:schemeClr val="tx2"/>
                </a:solidFill>
              </a:rPr>
              <a:t>7. Financial Analysis</a:t>
            </a:r>
          </a:p>
          <a:p>
            <a:pPr marL="228600" indent="-228600">
              <a:lnSpc>
                <a:spcPct val="135000"/>
              </a:lnSpc>
              <a:spcBef>
                <a:spcPct val="75000"/>
              </a:spcBef>
              <a:spcAft>
                <a:spcPct val="10000"/>
              </a:spcAft>
              <a:buClr>
                <a:schemeClr val="accent1"/>
              </a:buClr>
            </a:pPr>
            <a:r>
              <a:rPr lang="en-ZA" b="1" dirty="0">
                <a:solidFill>
                  <a:schemeClr val="tx2"/>
                </a:solidFill>
              </a:rPr>
              <a:t>8</a:t>
            </a:r>
            <a:r>
              <a:rPr lang="en-ZA" sz="1800" b="1" dirty="0">
                <a:solidFill>
                  <a:schemeClr val="tx2"/>
                </a:solidFill>
              </a:rPr>
              <a:t>. Services Agreements</a:t>
            </a:r>
          </a:p>
          <a:p>
            <a:pPr marL="228600" indent="-228600">
              <a:lnSpc>
                <a:spcPct val="135000"/>
              </a:lnSpc>
              <a:spcBef>
                <a:spcPct val="75000"/>
              </a:spcBef>
              <a:spcAft>
                <a:spcPct val="10000"/>
              </a:spcAft>
              <a:buClr>
                <a:schemeClr val="accent1"/>
              </a:buClr>
            </a:pPr>
            <a:r>
              <a:rPr lang="en-ZA" sz="1800" b="1" dirty="0">
                <a:solidFill>
                  <a:schemeClr val="tx2"/>
                </a:solidFill>
              </a:rPr>
              <a:t>9. RFP submission and contact details</a:t>
            </a:r>
          </a:p>
          <a:p>
            <a:pPr marL="228600" indent="-228600" algn="l">
              <a:lnSpc>
                <a:spcPct val="135000"/>
              </a:lnSpc>
              <a:spcBef>
                <a:spcPct val="75000"/>
              </a:spcBef>
              <a:spcAft>
                <a:spcPct val="10000"/>
              </a:spcAft>
              <a:buClr>
                <a:schemeClr val="accent1"/>
              </a:buClr>
            </a:pPr>
            <a:r>
              <a:rPr lang="en-ZA" b="1" dirty="0">
                <a:solidFill>
                  <a:schemeClr val="tx2"/>
                </a:solidFill>
              </a:rPr>
              <a:t>10</a:t>
            </a:r>
            <a:r>
              <a:rPr lang="en-ZA" sz="1800" b="1" dirty="0">
                <a:solidFill>
                  <a:schemeClr val="tx2"/>
                </a:solidFill>
              </a:rPr>
              <a:t>. Q&amp;A</a:t>
            </a:r>
            <a:endParaRPr lang="en-ZA" sz="1100" dirty="0">
              <a:solidFill>
                <a:schemeClr val="tx1"/>
              </a:solidFill>
            </a:endParaRPr>
          </a:p>
          <a:p>
            <a:endParaRPr lang="en-ZA" dirty="0"/>
          </a:p>
        </p:txBody>
      </p:sp>
    </p:spTree>
    <p:extLst>
      <p:ext uri="{BB962C8B-B14F-4D97-AF65-F5344CB8AC3E}">
        <p14:creationId xmlns:p14="http://schemas.microsoft.com/office/powerpoint/2010/main" val="33174402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Bid Evaluation Process Gate 2 - Price</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14</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a:bodyPr>
          <a:lstStyle/>
          <a:p>
            <a:pPr marL="228600" indent="-228600">
              <a:lnSpc>
                <a:spcPct val="135000"/>
              </a:lnSpc>
              <a:spcBef>
                <a:spcPct val="75000"/>
              </a:spcBef>
              <a:spcAft>
                <a:spcPct val="10000"/>
              </a:spcAft>
              <a:buClr>
                <a:schemeClr val="accent1"/>
              </a:buClr>
            </a:pPr>
            <a:r>
              <a:rPr lang="en-US" sz="1600" kern="0" dirty="0">
                <a:solidFill>
                  <a:srgbClr val="004F87"/>
                </a:solidFill>
                <a:latin typeface="+mn-lt"/>
                <a:cs typeface="Arial" panose="020B0604020202020204" pitchFamily="34" charset="0"/>
              </a:rPr>
              <a:t>Stage 1: Price Evaluation (80 points)</a:t>
            </a:r>
          </a:p>
          <a:p>
            <a:pPr marL="228600" indent="-228600">
              <a:lnSpc>
                <a:spcPct val="135000"/>
              </a:lnSpc>
              <a:spcBef>
                <a:spcPct val="75000"/>
              </a:spcBef>
              <a:spcAft>
                <a:spcPct val="10000"/>
              </a:spcAft>
              <a:buClr>
                <a:schemeClr val="accent1"/>
              </a:buClr>
            </a:pPr>
            <a:r>
              <a:rPr lang="en-US" sz="1600" kern="0" dirty="0">
                <a:solidFill>
                  <a:srgbClr val="004F87"/>
                </a:solidFill>
                <a:latin typeface="+mn-lt"/>
                <a:cs typeface="Arial" panose="020B0604020202020204" pitchFamily="34" charset="0"/>
              </a:rPr>
              <a:t>Bidders are required to submit a fully completed and signed pricing schedule (Annexure B).</a:t>
            </a:r>
          </a:p>
          <a:p>
            <a:pPr marL="228600" indent="-228600">
              <a:lnSpc>
                <a:spcPct val="135000"/>
              </a:lnSpc>
              <a:spcBef>
                <a:spcPct val="75000"/>
              </a:spcBef>
              <a:spcAft>
                <a:spcPct val="10000"/>
              </a:spcAft>
              <a:buClr>
                <a:schemeClr val="accent1"/>
              </a:buClr>
            </a:pPr>
            <a:endParaRPr lang="en-US" sz="1600" kern="0" dirty="0">
              <a:solidFill>
                <a:srgbClr val="004F87"/>
              </a:solidFill>
              <a:latin typeface="+mn-lt"/>
              <a:cs typeface="Arial" panose="020B0604020202020204" pitchFamily="34" charset="0"/>
            </a:endParaRPr>
          </a:p>
          <a:p>
            <a:pPr marL="228600" indent="-228600">
              <a:lnSpc>
                <a:spcPct val="135000"/>
              </a:lnSpc>
              <a:spcBef>
                <a:spcPct val="75000"/>
              </a:spcBef>
              <a:spcAft>
                <a:spcPct val="10000"/>
              </a:spcAft>
              <a:buClr>
                <a:schemeClr val="accent1"/>
              </a:buClr>
            </a:pPr>
            <a:endParaRPr lang="en-US" sz="1600" kern="0" dirty="0">
              <a:solidFill>
                <a:srgbClr val="004F87"/>
              </a:solidFill>
              <a:latin typeface="+mn-lt"/>
              <a:cs typeface="Arial" panose="020B0604020202020204" pitchFamily="34" charset="0"/>
            </a:endParaRPr>
          </a:p>
          <a:p>
            <a:pPr marL="228600" indent="-228600">
              <a:lnSpc>
                <a:spcPct val="135000"/>
              </a:lnSpc>
              <a:spcBef>
                <a:spcPct val="75000"/>
              </a:spcBef>
              <a:spcAft>
                <a:spcPct val="10000"/>
              </a:spcAft>
              <a:buClr>
                <a:schemeClr val="accent1"/>
              </a:buClr>
            </a:pPr>
            <a:endParaRPr lang="en-ZA" sz="1600" kern="0" dirty="0">
              <a:solidFill>
                <a:srgbClr val="004F87"/>
              </a:solidFill>
              <a:latin typeface="+mn-lt"/>
              <a:cs typeface="Arial" panose="020B0604020202020204" pitchFamily="34" charset="0"/>
            </a:endParaRPr>
          </a:p>
        </p:txBody>
      </p:sp>
      <p:graphicFrame>
        <p:nvGraphicFramePr>
          <p:cNvPr id="5" name="Object 4">
            <a:extLst>
              <a:ext uri="{FF2B5EF4-FFF2-40B4-BE49-F238E27FC236}">
                <a16:creationId xmlns:a16="http://schemas.microsoft.com/office/drawing/2014/main" id="{216A6748-82C8-481D-B386-D7DE0D3DA850}"/>
              </a:ext>
            </a:extLst>
          </p:cNvPr>
          <p:cNvGraphicFramePr>
            <a:graphicFrameLocks noChangeAspect="1"/>
          </p:cNvGraphicFramePr>
          <p:nvPr>
            <p:extLst>
              <p:ext uri="{D42A27DB-BD31-4B8C-83A1-F6EECF244321}">
                <p14:modId xmlns:p14="http://schemas.microsoft.com/office/powerpoint/2010/main" val="447804516"/>
              </p:ext>
            </p:extLst>
          </p:nvPr>
        </p:nvGraphicFramePr>
        <p:xfrm>
          <a:off x="4114800" y="3032125"/>
          <a:ext cx="914400" cy="792163"/>
        </p:xfrm>
        <a:graphic>
          <a:graphicData uri="http://schemas.openxmlformats.org/presentationml/2006/ole">
            <mc:AlternateContent xmlns:mc="http://schemas.openxmlformats.org/markup-compatibility/2006">
              <mc:Choice xmlns:v="urn:schemas-microsoft-com:vml" Requires="v">
                <p:oleObj name="Worksheet" showAsIcon="1" r:id="rId2" imgW="914400" imgH="792360" progId="Excel.Sheet.12">
                  <p:embed/>
                </p:oleObj>
              </mc:Choice>
              <mc:Fallback>
                <p:oleObj name="Worksheet" showAsIcon="1" r:id="rId2" imgW="914400" imgH="792360" progId="Excel.Sheet.12">
                  <p:embed/>
                  <p:pic>
                    <p:nvPicPr>
                      <p:cNvPr id="0" name=""/>
                      <p:cNvPicPr/>
                      <p:nvPr/>
                    </p:nvPicPr>
                    <p:blipFill>
                      <a:blip r:embed="rId3"/>
                      <a:stretch>
                        <a:fillRect/>
                      </a:stretch>
                    </p:blipFill>
                    <p:spPr>
                      <a:xfrm>
                        <a:off x="4114800" y="3032125"/>
                        <a:ext cx="914400" cy="792163"/>
                      </a:xfrm>
                      <a:prstGeom prst="rect">
                        <a:avLst/>
                      </a:prstGeom>
                    </p:spPr>
                  </p:pic>
                </p:oleObj>
              </mc:Fallback>
            </mc:AlternateContent>
          </a:graphicData>
        </a:graphic>
      </p:graphicFrame>
    </p:spTree>
    <p:extLst>
      <p:ext uri="{BB962C8B-B14F-4D97-AF65-F5344CB8AC3E}">
        <p14:creationId xmlns:p14="http://schemas.microsoft.com/office/powerpoint/2010/main" val="17529635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Bid Evaluation Process Gate 2 – B-BBEE</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15</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lnSpcReduction="10000"/>
          </a:bodyPr>
          <a:lstStyle/>
          <a:p>
            <a:pPr marL="228600" indent="-228600">
              <a:lnSpc>
                <a:spcPct val="135000"/>
              </a:lnSpc>
              <a:spcBef>
                <a:spcPct val="75000"/>
              </a:spcBef>
              <a:spcAft>
                <a:spcPct val="10000"/>
              </a:spcAft>
              <a:buClr>
                <a:schemeClr val="accent1"/>
              </a:buClr>
            </a:pPr>
            <a:r>
              <a:rPr lang="en-US" sz="1600" kern="0" dirty="0">
                <a:solidFill>
                  <a:srgbClr val="004F87"/>
                </a:solidFill>
                <a:latin typeface="+mn-lt"/>
                <a:cs typeface="Arial" panose="020B0604020202020204" pitchFamily="34" charset="0"/>
              </a:rPr>
              <a:t>   B-BBEE points may be allocated to Bidders on submission of documentation or evidence as follows:</a:t>
            </a:r>
          </a:p>
          <a:p>
            <a:pPr marL="228600" indent="-228600">
              <a:lnSpc>
                <a:spcPct val="135000"/>
              </a:lnSpc>
              <a:spcBef>
                <a:spcPct val="75000"/>
              </a:spcBef>
              <a:spcAft>
                <a:spcPct val="10000"/>
              </a:spcAft>
              <a:buClr>
                <a:schemeClr val="accent1"/>
              </a:buClr>
            </a:pPr>
            <a:endParaRPr lang="en-US" sz="1600" kern="0" dirty="0">
              <a:solidFill>
                <a:srgbClr val="004F87"/>
              </a:solidFill>
              <a:latin typeface="+mn-lt"/>
              <a:cs typeface="Arial" panose="020B0604020202020204" pitchFamily="34" charset="0"/>
            </a:endParaRPr>
          </a:p>
          <a:p>
            <a:pPr marL="228600" indent="-228600">
              <a:lnSpc>
                <a:spcPct val="135000"/>
              </a:lnSpc>
              <a:spcBef>
                <a:spcPct val="75000"/>
              </a:spcBef>
              <a:spcAft>
                <a:spcPct val="10000"/>
              </a:spcAft>
              <a:buClr>
                <a:schemeClr val="accent1"/>
              </a:buClr>
            </a:pPr>
            <a:endParaRPr lang="en-ZA" sz="1600" kern="0" dirty="0">
              <a:solidFill>
                <a:srgbClr val="004F87"/>
              </a:solidFill>
              <a:latin typeface="+mn-lt"/>
              <a:cs typeface="Arial" panose="020B0604020202020204" pitchFamily="34" charset="0"/>
            </a:endParaRPr>
          </a:p>
          <a:p>
            <a:pPr marL="228600" indent="-228600">
              <a:lnSpc>
                <a:spcPct val="135000"/>
              </a:lnSpc>
              <a:spcBef>
                <a:spcPct val="75000"/>
              </a:spcBef>
              <a:spcAft>
                <a:spcPct val="10000"/>
              </a:spcAft>
              <a:buClr>
                <a:schemeClr val="accent1"/>
              </a:buClr>
            </a:pPr>
            <a:endParaRPr lang="en-ZA" sz="1600" kern="0" dirty="0">
              <a:solidFill>
                <a:srgbClr val="004F87"/>
              </a:solidFill>
              <a:latin typeface="+mn-lt"/>
              <a:cs typeface="Arial" panose="020B0604020202020204" pitchFamily="34" charset="0"/>
            </a:endParaRPr>
          </a:p>
          <a:p>
            <a:pPr marL="228600" indent="-228600">
              <a:lnSpc>
                <a:spcPct val="135000"/>
              </a:lnSpc>
              <a:spcBef>
                <a:spcPct val="75000"/>
              </a:spcBef>
              <a:spcAft>
                <a:spcPct val="10000"/>
              </a:spcAft>
              <a:buClr>
                <a:schemeClr val="accent1"/>
              </a:buClr>
            </a:pPr>
            <a:endParaRPr lang="en-ZA" sz="1600" kern="0" dirty="0">
              <a:solidFill>
                <a:srgbClr val="004F87"/>
              </a:solidFill>
              <a:latin typeface="+mn-lt"/>
              <a:cs typeface="Arial" panose="020B0604020202020204" pitchFamily="34" charset="0"/>
            </a:endParaRPr>
          </a:p>
          <a:p>
            <a:pPr marL="228600" indent="-228600">
              <a:lnSpc>
                <a:spcPct val="135000"/>
              </a:lnSpc>
              <a:spcBef>
                <a:spcPct val="75000"/>
              </a:spcBef>
              <a:spcAft>
                <a:spcPct val="10000"/>
              </a:spcAft>
              <a:buClr>
                <a:schemeClr val="accent1"/>
              </a:buClr>
            </a:pPr>
            <a:endParaRPr lang="en-ZA" sz="1600" kern="0" dirty="0">
              <a:solidFill>
                <a:srgbClr val="004F87"/>
              </a:solidFill>
              <a:latin typeface="+mn-lt"/>
              <a:cs typeface="Arial" panose="020B0604020202020204" pitchFamily="34" charset="0"/>
            </a:endParaRPr>
          </a:p>
          <a:p>
            <a:pPr marL="228600" indent="-228600">
              <a:lnSpc>
                <a:spcPct val="135000"/>
              </a:lnSpc>
              <a:spcBef>
                <a:spcPct val="75000"/>
              </a:spcBef>
              <a:spcAft>
                <a:spcPct val="10000"/>
              </a:spcAft>
              <a:buClr>
                <a:schemeClr val="accent1"/>
              </a:buClr>
            </a:pPr>
            <a:r>
              <a:rPr lang="en-US" sz="1600" kern="0" dirty="0">
                <a:solidFill>
                  <a:srgbClr val="004F87"/>
                </a:solidFill>
                <a:latin typeface="+mn-lt"/>
                <a:cs typeface="Arial" panose="020B0604020202020204" pitchFamily="34" charset="0"/>
              </a:rPr>
              <a:t>   Bidders MUST complete and sign the Bid Document - SBD 6.1 to claim the Bidder’s  B-BBEE preference points.</a:t>
            </a:r>
            <a:endParaRPr lang="en-ZA" sz="1600" kern="0" dirty="0">
              <a:solidFill>
                <a:srgbClr val="004F87"/>
              </a:solidFill>
              <a:latin typeface="+mn-lt"/>
              <a:cs typeface="Arial" panose="020B0604020202020204" pitchFamily="34" charset="0"/>
            </a:endParaRPr>
          </a:p>
        </p:txBody>
      </p:sp>
      <p:pic>
        <p:nvPicPr>
          <p:cNvPr id="7" name="Picture 6">
            <a:extLst>
              <a:ext uri="{FF2B5EF4-FFF2-40B4-BE49-F238E27FC236}">
                <a16:creationId xmlns:a16="http://schemas.microsoft.com/office/drawing/2014/main" id="{192768CF-F532-448C-8FB1-7C32D9F05CD9}"/>
              </a:ext>
            </a:extLst>
          </p:cNvPr>
          <p:cNvPicPr>
            <a:picLocks noChangeAspect="1"/>
          </p:cNvPicPr>
          <p:nvPr/>
        </p:nvPicPr>
        <p:blipFill>
          <a:blip r:embed="rId2"/>
          <a:stretch>
            <a:fillRect/>
          </a:stretch>
        </p:blipFill>
        <p:spPr>
          <a:xfrm>
            <a:off x="431120" y="2315651"/>
            <a:ext cx="8086193" cy="1564709"/>
          </a:xfrm>
          <a:prstGeom prst="rect">
            <a:avLst/>
          </a:prstGeom>
        </p:spPr>
      </p:pic>
    </p:spTree>
    <p:extLst>
      <p:ext uri="{BB962C8B-B14F-4D97-AF65-F5344CB8AC3E}">
        <p14:creationId xmlns:p14="http://schemas.microsoft.com/office/powerpoint/2010/main" val="10478085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Bid Evaluation Process Gate 2 – B-BBEE</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16</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231576" y="705014"/>
            <a:ext cx="8370887" cy="5544865"/>
          </a:xfrm>
        </p:spPr>
        <p:txBody>
          <a:bodyPr>
            <a:normAutofit fontScale="85000" lnSpcReduction="10000"/>
          </a:bodyPr>
          <a:lstStyle/>
          <a:p>
            <a:pPr marL="228600" indent="-228600">
              <a:lnSpc>
                <a:spcPct val="135000"/>
              </a:lnSpc>
              <a:spcBef>
                <a:spcPct val="75000"/>
              </a:spcBef>
              <a:spcAft>
                <a:spcPct val="10000"/>
              </a:spcAft>
              <a:buClr>
                <a:schemeClr val="accent1"/>
              </a:buClr>
            </a:pPr>
            <a:r>
              <a:rPr lang="en-US" sz="1600" kern="0" dirty="0">
                <a:solidFill>
                  <a:srgbClr val="004F87"/>
                </a:solidFill>
                <a:latin typeface="+mn-lt"/>
                <a:cs typeface="Arial" panose="020B0604020202020204" pitchFamily="34" charset="0"/>
              </a:rPr>
              <a:t>    The table below indicates the specific B-BBEE certification documents that must be  submitted for this tender:</a:t>
            </a:r>
          </a:p>
          <a:p>
            <a:pPr marL="228600" indent="-228600">
              <a:lnSpc>
                <a:spcPct val="135000"/>
              </a:lnSpc>
              <a:spcBef>
                <a:spcPct val="75000"/>
              </a:spcBef>
              <a:spcAft>
                <a:spcPct val="10000"/>
              </a:spcAft>
              <a:buClr>
                <a:schemeClr val="accent1"/>
              </a:buClr>
            </a:pPr>
            <a:endParaRPr lang="en-US" sz="1600" kern="0" dirty="0">
              <a:solidFill>
                <a:srgbClr val="004F87"/>
              </a:solidFill>
              <a:latin typeface="+mn-lt"/>
              <a:cs typeface="Arial" panose="020B0604020202020204" pitchFamily="34" charset="0"/>
            </a:endParaRPr>
          </a:p>
          <a:p>
            <a:pPr marL="228600" indent="-228600">
              <a:lnSpc>
                <a:spcPct val="135000"/>
              </a:lnSpc>
              <a:spcBef>
                <a:spcPct val="75000"/>
              </a:spcBef>
              <a:spcAft>
                <a:spcPct val="10000"/>
              </a:spcAft>
              <a:buClr>
                <a:schemeClr val="accent1"/>
              </a:buClr>
            </a:pPr>
            <a:endParaRPr lang="en-US" sz="1600" kern="0" dirty="0">
              <a:solidFill>
                <a:srgbClr val="004F87"/>
              </a:solidFill>
              <a:latin typeface="+mn-lt"/>
              <a:cs typeface="Arial" panose="020B0604020202020204" pitchFamily="34" charset="0"/>
            </a:endParaRPr>
          </a:p>
          <a:p>
            <a:pPr marL="228600" indent="-228600">
              <a:lnSpc>
                <a:spcPct val="135000"/>
              </a:lnSpc>
              <a:spcBef>
                <a:spcPct val="75000"/>
              </a:spcBef>
              <a:spcAft>
                <a:spcPct val="10000"/>
              </a:spcAft>
              <a:buClr>
                <a:schemeClr val="accent1"/>
              </a:buClr>
            </a:pPr>
            <a:endParaRPr lang="en-US" sz="1600" kern="0" dirty="0">
              <a:solidFill>
                <a:srgbClr val="004F87"/>
              </a:solidFill>
              <a:latin typeface="+mn-lt"/>
              <a:cs typeface="Arial" panose="020B0604020202020204" pitchFamily="34" charset="0"/>
            </a:endParaRPr>
          </a:p>
          <a:p>
            <a:pPr marL="228600" indent="-228600">
              <a:lnSpc>
                <a:spcPct val="135000"/>
              </a:lnSpc>
              <a:spcBef>
                <a:spcPct val="75000"/>
              </a:spcBef>
              <a:spcAft>
                <a:spcPct val="10000"/>
              </a:spcAft>
              <a:buClr>
                <a:schemeClr val="accent1"/>
              </a:buClr>
            </a:pPr>
            <a:endParaRPr lang="en-US" sz="1600" kern="0" dirty="0">
              <a:solidFill>
                <a:srgbClr val="004F87"/>
              </a:solidFill>
              <a:latin typeface="+mn-lt"/>
              <a:cs typeface="Arial" panose="020B0604020202020204" pitchFamily="34" charset="0"/>
            </a:endParaRPr>
          </a:p>
          <a:p>
            <a:pPr marL="228600" indent="-228600">
              <a:lnSpc>
                <a:spcPct val="135000"/>
              </a:lnSpc>
              <a:spcBef>
                <a:spcPct val="75000"/>
              </a:spcBef>
              <a:spcAft>
                <a:spcPct val="10000"/>
              </a:spcAft>
              <a:buClr>
                <a:schemeClr val="accent1"/>
              </a:buClr>
            </a:pPr>
            <a:endParaRPr lang="en-US" sz="1600" kern="0" dirty="0">
              <a:solidFill>
                <a:srgbClr val="004F87"/>
              </a:solidFill>
              <a:latin typeface="+mn-lt"/>
              <a:cs typeface="Arial" panose="020B0604020202020204" pitchFamily="34" charset="0"/>
            </a:endParaRPr>
          </a:p>
          <a:p>
            <a:pPr marL="228600" indent="-228600">
              <a:lnSpc>
                <a:spcPct val="135000"/>
              </a:lnSpc>
              <a:spcBef>
                <a:spcPct val="75000"/>
              </a:spcBef>
              <a:spcAft>
                <a:spcPct val="10000"/>
              </a:spcAft>
              <a:buClr>
                <a:schemeClr val="accent1"/>
              </a:buClr>
            </a:pPr>
            <a:endParaRPr lang="en-US" sz="1600" kern="0" dirty="0">
              <a:solidFill>
                <a:srgbClr val="004F87"/>
              </a:solidFill>
              <a:latin typeface="+mn-lt"/>
              <a:cs typeface="Arial" panose="020B0604020202020204" pitchFamily="34" charset="0"/>
            </a:endParaRPr>
          </a:p>
          <a:p>
            <a:pPr marL="228600" indent="-228600">
              <a:lnSpc>
                <a:spcPct val="135000"/>
              </a:lnSpc>
              <a:spcBef>
                <a:spcPct val="75000"/>
              </a:spcBef>
              <a:spcAft>
                <a:spcPct val="10000"/>
              </a:spcAft>
              <a:buClr>
                <a:schemeClr val="accent1"/>
              </a:buClr>
            </a:pPr>
            <a:endParaRPr lang="en-US" sz="1600" kern="0" dirty="0">
              <a:solidFill>
                <a:srgbClr val="004F87"/>
              </a:solidFill>
              <a:latin typeface="+mn-lt"/>
              <a:cs typeface="Arial" panose="020B0604020202020204" pitchFamily="34" charset="0"/>
            </a:endParaRPr>
          </a:p>
          <a:p>
            <a:pPr marL="228600" indent="-228600">
              <a:lnSpc>
                <a:spcPct val="135000"/>
              </a:lnSpc>
              <a:spcBef>
                <a:spcPct val="75000"/>
              </a:spcBef>
              <a:spcAft>
                <a:spcPct val="10000"/>
              </a:spcAft>
              <a:buClr>
                <a:schemeClr val="accent1"/>
              </a:buClr>
            </a:pPr>
            <a:endParaRPr lang="en-US" sz="1600" kern="0" dirty="0">
              <a:solidFill>
                <a:srgbClr val="004F87"/>
              </a:solidFill>
              <a:latin typeface="+mn-lt"/>
              <a:cs typeface="Arial" panose="020B0604020202020204" pitchFamily="34" charset="0"/>
            </a:endParaRPr>
          </a:p>
          <a:p>
            <a:pPr marL="228600" indent="-228600">
              <a:lnSpc>
                <a:spcPct val="135000"/>
              </a:lnSpc>
              <a:spcBef>
                <a:spcPct val="75000"/>
              </a:spcBef>
              <a:spcAft>
                <a:spcPct val="10000"/>
              </a:spcAft>
              <a:buClr>
                <a:schemeClr val="accent1"/>
              </a:buClr>
            </a:pPr>
            <a:r>
              <a:rPr lang="en-US" sz="1600" b="1" kern="0" dirty="0">
                <a:solidFill>
                  <a:srgbClr val="004F87"/>
                </a:solidFill>
                <a:latin typeface="+mn-lt"/>
                <a:cs typeface="Arial" panose="020B0604020202020204" pitchFamily="34" charset="0"/>
              </a:rPr>
              <a:t>   JOINT VENTURES </a:t>
            </a:r>
          </a:p>
          <a:p>
            <a:pPr marL="228600" indent="-228600">
              <a:lnSpc>
                <a:spcPct val="135000"/>
              </a:lnSpc>
              <a:spcBef>
                <a:spcPct val="75000"/>
              </a:spcBef>
              <a:spcAft>
                <a:spcPct val="10000"/>
              </a:spcAft>
              <a:buClr>
                <a:schemeClr val="accent1"/>
              </a:buClr>
            </a:pPr>
            <a:r>
              <a:rPr lang="en-US" sz="1600" kern="0" dirty="0">
                <a:solidFill>
                  <a:srgbClr val="004F87"/>
                </a:solidFill>
                <a:latin typeface="+mn-lt"/>
                <a:cs typeface="Arial" panose="020B0604020202020204" pitchFamily="34" charset="0"/>
              </a:rPr>
              <a:t>     Incorporated JVs must submit the B-BBEE status of the entity. Unincorporated JVs must submit a consolidated B-BBEE certificate as if they were a group structure for every separate Bid.</a:t>
            </a:r>
          </a:p>
          <a:p>
            <a:pPr marL="228600" indent="-228600">
              <a:lnSpc>
                <a:spcPct val="135000"/>
              </a:lnSpc>
              <a:spcBef>
                <a:spcPct val="75000"/>
              </a:spcBef>
              <a:spcAft>
                <a:spcPct val="10000"/>
              </a:spcAft>
              <a:buClr>
                <a:schemeClr val="accent1"/>
              </a:buClr>
            </a:pPr>
            <a:endParaRPr lang="en-US" sz="1600" kern="0" dirty="0">
              <a:solidFill>
                <a:srgbClr val="004F87"/>
              </a:solidFill>
              <a:latin typeface="+mn-lt"/>
              <a:cs typeface="Arial" panose="020B0604020202020204" pitchFamily="34" charset="0"/>
            </a:endParaRPr>
          </a:p>
          <a:p>
            <a:pPr marL="228600" indent="-228600">
              <a:lnSpc>
                <a:spcPct val="135000"/>
              </a:lnSpc>
              <a:spcBef>
                <a:spcPct val="75000"/>
              </a:spcBef>
              <a:spcAft>
                <a:spcPct val="10000"/>
              </a:spcAft>
              <a:buClr>
                <a:schemeClr val="accent1"/>
              </a:buClr>
            </a:pPr>
            <a:endParaRPr lang="en-US" sz="1600" kern="0" dirty="0">
              <a:solidFill>
                <a:srgbClr val="004F87"/>
              </a:solidFill>
              <a:latin typeface="+mn-lt"/>
              <a:cs typeface="Arial" panose="020B0604020202020204" pitchFamily="34" charset="0"/>
            </a:endParaRPr>
          </a:p>
          <a:p>
            <a:pPr marL="228600" indent="-228600">
              <a:lnSpc>
                <a:spcPct val="135000"/>
              </a:lnSpc>
              <a:spcBef>
                <a:spcPct val="75000"/>
              </a:spcBef>
              <a:spcAft>
                <a:spcPct val="10000"/>
              </a:spcAft>
              <a:buClr>
                <a:schemeClr val="accent1"/>
              </a:buClr>
            </a:pPr>
            <a:endParaRPr lang="en-ZA" sz="1600" kern="0" dirty="0">
              <a:solidFill>
                <a:srgbClr val="004F87"/>
              </a:solidFill>
              <a:latin typeface="+mn-lt"/>
              <a:cs typeface="Arial" panose="020B0604020202020204" pitchFamily="34" charset="0"/>
            </a:endParaRPr>
          </a:p>
        </p:txBody>
      </p:sp>
      <p:pic>
        <p:nvPicPr>
          <p:cNvPr id="6" name="Picture 5">
            <a:extLst>
              <a:ext uri="{FF2B5EF4-FFF2-40B4-BE49-F238E27FC236}">
                <a16:creationId xmlns:a16="http://schemas.microsoft.com/office/drawing/2014/main" id="{24AD8038-69FE-4B94-9896-742F05F880C0}"/>
              </a:ext>
            </a:extLst>
          </p:cNvPr>
          <p:cNvPicPr>
            <a:picLocks noChangeAspect="1"/>
          </p:cNvPicPr>
          <p:nvPr/>
        </p:nvPicPr>
        <p:blipFill>
          <a:blip r:embed="rId2"/>
          <a:stretch>
            <a:fillRect/>
          </a:stretch>
        </p:blipFill>
        <p:spPr>
          <a:xfrm>
            <a:off x="541537" y="1496544"/>
            <a:ext cx="8060926" cy="3253010"/>
          </a:xfrm>
          <a:prstGeom prst="rect">
            <a:avLst/>
          </a:prstGeom>
        </p:spPr>
      </p:pic>
    </p:spTree>
    <p:extLst>
      <p:ext uri="{BB962C8B-B14F-4D97-AF65-F5344CB8AC3E}">
        <p14:creationId xmlns:p14="http://schemas.microsoft.com/office/powerpoint/2010/main" val="42651746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Bid Evaluation Process Gate 2 – B-BBEE</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17</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Autofit/>
          </a:bodyPr>
          <a:lstStyle/>
          <a:p>
            <a:pPr marL="228600" indent="-228600">
              <a:spcBef>
                <a:spcPct val="75000"/>
              </a:spcBef>
              <a:spcAft>
                <a:spcPct val="10000"/>
              </a:spcAft>
              <a:buClr>
                <a:schemeClr val="accent1"/>
              </a:buClr>
            </a:pPr>
            <a:r>
              <a:rPr lang="en-US" sz="1600" kern="0" dirty="0">
                <a:solidFill>
                  <a:srgbClr val="FF0000"/>
                </a:solidFill>
                <a:latin typeface="+mn-lt"/>
                <a:cs typeface="Arial" panose="020B0604020202020204" pitchFamily="34" charset="0"/>
              </a:rPr>
              <a:t>   SARS reserves the right to request that bidders submit their Black ownership and turnover information in support of their Affidavits.</a:t>
            </a:r>
          </a:p>
          <a:p>
            <a:pPr marL="228600" indent="-228600">
              <a:spcBef>
                <a:spcPct val="75000"/>
              </a:spcBef>
              <a:spcAft>
                <a:spcPct val="10000"/>
              </a:spcAft>
              <a:buClr>
                <a:schemeClr val="accent1"/>
              </a:buClr>
            </a:pPr>
            <a:endParaRPr lang="en-US" sz="1600" kern="0" dirty="0">
              <a:solidFill>
                <a:srgbClr val="FF0000"/>
              </a:solidFill>
              <a:latin typeface="+mn-lt"/>
              <a:cs typeface="Arial" panose="020B0604020202020204" pitchFamily="34" charset="0"/>
            </a:endParaRPr>
          </a:p>
          <a:p>
            <a:pPr marL="285750" indent="-285750">
              <a:spcBef>
                <a:spcPct val="75000"/>
              </a:spcBef>
              <a:spcAft>
                <a:spcPct val="10000"/>
              </a:spcAft>
              <a:buClr>
                <a:schemeClr val="accent1"/>
              </a:buClr>
              <a:buFont typeface="Arial" panose="020B0604020202020204" pitchFamily="34" charset="0"/>
              <a:buChar char="•"/>
            </a:pPr>
            <a:r>
              <a:rPr lang="en-US" sz="1600" kern="0" dirty="0">
                <a:solidFill>
                  <a:srgbClr val="004F87"/>
                </a:solidFill>
                <a:latin typeface="+mn-lt"/>
                <a:cs typeface="Arial" panose="020B0604020202020204" pitchFamily="34" charset="0"/>
              </a:rPr>
              <a:t>Affidavits must be sworn or affirmed before a person authorized to administer the oath or take the affirmation.</a:t>
            </a:r>
          </a:p>
          <a:p>
            <a:pPr marL="285750" indent="-285750">
              <a:spcBef>
                <a:spcPct val="75000"/>
              </a:spcBef>
              <a:spcAft>
                <a:spcPct val="10000"/>
              </a:spcAft>
              <a:buClr>
                <a:schemeClr val="accent1"/>
              </a:buClr>
              <a:buFont typeface="Arial" panose="020B0604020202020204" pitchFamily="34" charset="0"/>
              <a:buChar char="•"/>
            </a:pPr>
            <a:r>
              <a:rPr lang="en-US" sz="1600" b="1" kern="0" dirty="0">
                <a:solidFill>
                  <a:srgbClr val="004F87"/>
                </a:solidFill>
                <a:latin typeface="+mn-lt"/>
                <a:cs typeface="Arial" panose="020B0604020202020204" pitchFamily="34" charset="0"/>
              </a:rPr>
              <a:t>The deponent must then sign the affidavit in the presence of Commissioner of Oaths</a:t>
            </a:r>
          </a:p>
          <a:p>
            <a:pPr marL="285750" indent="-285750">
              <a:spcBef>
                <a:spcPct val="75000"/>
              </a:spcBef>
              <a:spcAft>
                <a:spcPct val="10000"/>
              </a:spcAft>
              <a:buClr>
                <a:schemeClr val="accent1"/>
              </a:buClr>
              <a:buFont typeface="Arial" panose="020B0604020202020204" pitchFamily="34" charset="0"/>
              <a:buChar char="•"/>
            </a:pPr>
            <a:r>
              <a:rPr lang="en-US" sz="1600" kern="0" dirty="0">
                <a:solidFill>
                  <a:srgbClr val="004F87"/>
                </a:solidFill>
                <a:latin typeface="+mn-lt"/>
                <a:cs typeface="Arial" panose="020B0604020202020204" pitchFamily="34" charset="0"/>
              </a:rPr>
              <a:t>It is not permissible to backdate or postdate an affidavit. The backdating or postdating makes the affidavit misleading and irregular.</a:t>
            </a:r>
          </a:p>
          <a:p>
            <a:pPr marL="285750" indent="-285750">
              <a:spcBef>
                <a:spcPct val="75000"/>
              </a:spcBef>
              <a:spcAft>
                <a:spcPct val="10000"/>
              </a:spcAft>
              <a:buClr>
                <a:schemeClr val="accent1"/>
              </a:buClr>
              <a:buFont typeface="Arial" panose="020B0604020202020204" pitchFamily="34" charset="0"/>
              <a:buChar char="•"/>
            </a:pPr>
            <a:r>
              <a:rPr lang="en-US" sz="1600" kern="0" dirty="0">
                <a:solidFill>
                  <a:srgbClr val="004F87"/>
                </a:solidFill>
                <a:latin typeface="+mn-lt"/>
                <a:cs typeface="Arial" panose="020B0604020202020204" pitchFamily="34" charset="0"/>
              </a:rPr>
              <a:t>The date on the affidavit is the date on which the deponent is saying that the information stated in the affidavit is true.</a:t>
            </a:r>
          </a:p>
          <a:p>
            <a:pPr marL="285750" indent="-285750">
              <a:spcBef>
                <a:spcPct val="75000"/>
              </a:spcBef>
              <a:spcAft>
                <a:spcPct val="10000"/>
              </a:spcAft>
              <a:buClr>
                <a:schemeClr val="accent1"/>
              </a:buClr>
              <a:buFont typeface="Arial" panose="020B0604020202020204" pitchFamily="34" charset="0"/>
              <a:buChar char="•"/>
            </a:pPr>
            <a:r>
              <a:rPr lang="en-US" sz="1600" kern="0" dirty="0">
                <a:solidFill>
                  <a:srgbClr val="004F87"/>
                </a:solidFill>
                <a:latin typeface="+mn-lt"/>
                <a:cs typeface="Arial" panose="020B0604020202020204" pitchFamily="34" charset="0"/>
              </a:rPr>
              <a:t>The signature of the deponent and the Commissioner of Oaths must be on the same day.</a:t>
            </a:r>
          </a:p>
          <a:p>
            <a:pPr marL="285750" indent="-285750">
              <a:spcBef>
                <a:spcPct val="75000"/>
              </a:spcBef>
              <a:spcAft>
                <a:spcPct val="10000"/>
              </a:spcAft>
              <a:buClr>
                <a:schemeClr val="accent1"/>
              </a:buClr>
              <a:buFont typeface="Arial" panose="020B0604020202020204" pitchFamily="34" charset="0"/>
              <a:buChar char="•"/>
            </a:pPr>
            <a:r>
              <a:rPr lang="en-US" sz="1600" kern="0" dirty="0">
                <a:solidFill>
                  <a:srgbClr val="004F87"/>
                </a:solidFill>
                <a:latin typeface="+mn-lt"/>
                <a:cs typeface="Arial" panose="020B0604020202020204" pitchFamily="34" charset="0"/>
              </a:rPr>
              <a:t>The Commissioner must give their details on the affidavit.(Usually the commissioner stamp and signature)</a:t>
            </a:r>
            <a:endParaRPr lang="en-ZA" sz="1600" kern="0" dirty="0">
              <a:solidFill>
                <a:srgbClr val="004F87"/>
              </a:solidFill>
              <a:latin typeface="+mn-lt"/>
              <a:cs typeface="Arial" panose="020B0604020202020204" pitchFamily="34" charset="0"/>
            </a:endParaRPr>
          </a:p>
        </p:txBody>
      </p:sp>
    </p:spTree>
    <p:extLst>
      <p:ext uri="{BB962C8B-B14F-4D97-AF65-F5344CB8AC3E}">
        <p14:creationId xmlns:p14="http://schemas.microsoft.com/office/powerpoint/2010/main" val="17039656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2" y="175022"/>
            <a:ext cx="8370887" cy="532606"/>
          </a:xfrm>
        </p:spPr>
        <p:txBody>
          <a:bodyPr>
            <a:noAutofit/>
          </a:bodyPr>
          <a:lstStyle/>
          <a:p>
            <a:r>
              <a:rPr lang="en-ZA" sz="2900" dirty="0">
                <a:solidFill>
                  <a:schemeClr val="accent1">
                    <a:lumMod val="75000"/>
                  </a:schemeClr>
                </a:solidFill>
                <a:effectLst>
                  <a:outerShdw blurRad="38100" dist="38100" dir="2700000" algn="tl">
                    <a:srgbClr val="000000">
                      <a:alpha val="43137"/>
                    </a:srgbClr>
                  </a:outerShdw>
                </a:effectLst>
              </a:rPr>
              <a:t>JOINT VENTURES AND SUB -CONTRACTING</a:t>
            </a:r>
            <a:br>
              <a:rPr lang="en-ZA" sz="2900" dirty="0"/>
            </a:br>
            <a:endParaRPr lang="en-ZA" sz="2900"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18</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Autofit/>
          </a:bodyPr>
          <a:lstStyle/>
          <a:p>
            <a:pPr marL="228600" indent="-228600" algn="just">
              <a:spcBef>
                <a:spcPct val="75000"/>
              </a:spcBef>
              <a:spcAft>
                <a:spcPct val="10000"/>
              </a:spcAft>
              <a:buClr>
                <a:schemeClr val="accent1"/>
              </a:buClr>
            </a:pPr>
            <a:r>
              <a:rPr lang="en-US" sz="1600" b="1" kern="0" dirty="0">
                <a:solidFill>
                  <a:srgbClr val="004F87"/>
                </a:solidFill>
                <a:latin typeface="+mn-lt"/>
                <a:cs typeface="Arial" panose="020B0604020202020204" pitchFamily="34" charset="0"/>
              </a:rPr>
              <a:t>Joint Ventures and Consortiums</a:t>
            </a:r>
          </a:p>
          <a:p>
            <a:pPr marL="228600" indent="-228600" algn="just">
              <a:spcBef>
                <a:spcPct val="75000"/>
              </a:spcBef>
              <a:spcAft>
                <a:spcPct val="10000"/>
              </a:spcAft>
              <a:buClr>
                <a:schemeClr val="accent1"/>
              </a:buClr>
            </a:pPr>
            <a:r>
              <a:rPr lang="en-US" sz="1600" kern="0" dirty="0">
                <a:solidFill>
                  <a:srgbClr val="004F87"/>
                </a:solidFill>
                <a:latin typeface="+mn-lt"/>
                <a:cs typeface="Arial" panose="020B0604020202020204" pitchFamily="34" charset="0"/>
              </a:rPr>
              <a:t>    A trust, consortium or joint venture (including unincorporated consortia and joint ventures), will qualify for points for their B-BBEE status level as a legal entity, provided that the entity submits their consolidated B-BBEE status level</a:t>
            </a:r>
          </a:p>
          <a:p>
            <a:pPr marL="228600" indent="-228600" algn="just">
              <a:spcBef>
                <a:spcPct val="75000"/>
              </a:spcBef>
              <a:spcAft>
                <a:spcPct val="10000"/>
              </a:spcAft>
              <a:buClr>
                <a:schemeClr val="accent1"/>
              </a:buClr>
            </a:pPr>
            <a:r>
              <a:rPr lang="en-US" sz="1600" kern="0" dirty="0">
                <a:solidFill>
                  <a:srgbClr val="004F87"/>
                </a:solidFill>
                <a:latin typeface="+mn-lt"/>
                <a:cs typeface="Arial" panose="020B0604020202020204" pitchFamily="34" charset="0"/>
              </a:rPr>
              <a:t>   Verification Certificate scorecard and that such a consolidated BBBEE scorecard is prepared for every separate bid.</a:t>
            </a:r>
          </a:p>
          <a:p>
            <a:pPr marL="228600" indent="-228600" algn="just">
              <a:spcBef>
                <a:spcPct val="75000"/>
              </a:spcBef>
              <a:spcAft>
                <a:spcPct val="10000"/>
              </a:spcAft>
              <a:buClr>
                <a:schemeClr val="accent1"/>
              </a:buClr>
            </a:pPr>
            <a:r>
              <a:rPr lang="en-US" sz="1600" b="1" kern="0" dirty="0">
                <a:solidFill>
                  <a:srgbClr val="004F87"/>
                </a:solidFill>
                <a:latin typeface="+mn-lt"/>
                <a:cs typeface="Arial" panose="020B0604020202020204" pitchFamily="34" charset="0"/>
              </a:rPr>
              <a:t>Proof of Existence: Joint Ventures</a:t>
            </a:r>
          </a:p>
          <a:p>
            <a:pPr marL="228600" indent="-228600" algn="just">
              <a:spcBef>
                <a:spcPct val="75000"/>
              </a:spcBef>
              <a:spcAft>
                <a:spcPct val="10000"/>
              </a:spcAft>
              <a:buClr>
                <a:schemeClr val="accent1"/>
              </a:buClr>
            </a:pPr>
            <a:r>
              <a:rPr lang="en-US" sz="1600" kern="0" dirty="0">
                <a:solidFill>
                  <a:srgbClr val="004F87"/>
                </a:solidFill>
                <a:latin typeface="+mn-lt"/>
                <a:cs typeface="Arial" panose="020B0604020202020204" pitchFamily="34" charset="0"/>
              </a:rPr>
              <a:t>    Bidders must submit proof of the existence of joint ventures arrangements. SARS will accept signed agreements as acceptable proof of the existence of a joint venture arrangement.</a:t>
            </a:r>
          </a:p>
          <a:p>
            <a:pPr marL="228600" indent="-228600" algn="just">
              <a:spcBef>
                <a:spcPct val="75000"/>
              </a:spcBef>
              <a:spcAft>
                <a:spcPct val="10000"/>
              </a:spcAft>
              <a:buClr>
                <a:schemeClr val="accent1"/>
              </a:buClr>
            </a:pPr>
            <a:r>
              <a:rPr lang="en-US" sz="1600" kern="0" dirty="0">
                <a:solidFill>
                  <a:srgbClr val="004F87"/>
                </a:solidFill>
                <a:latin typeface="+mn-lt"/>
                <a:cs typeface="Arial" panose="020B0604020202020204" pitchFamily="34" charset="0"/>
              </a:rPr>
              <a:t>   The above-mentioned joint venture agreement must clearly set out the roles and responsibilities of the Lead Partner and the joint venture party. The agreement must also clearly identify the Lead Partner, who shall be given the power of attorney to bind the other party/parties in respect of matters pertaining to the joint venture arrangement.</a:t>
            </a:r>
            <a:endParaRPr lang="en-ZA" sz="1600" kern="0" dirty="0">
              <a:solidFill>
                <a:srgbClr val="004F87"/>
              </a:solidFill>
              <a:latin typeface="+mn-lt"/>
              <a:cs typeface="Arial" panose="020B0604020202020204" pitchFamily="34" charset="0"/>
            </a:endParaRPr>
          </a:p>
        </p:txBody>
      </p:sp>
    </p:spTree>
    <p:extLst>
      <p:ext uri="{BB962C8B-B14F-4D97-AF65-F5344CB8AC3E}">
        <p14:creationId xmlns:p14="http://schemas.microsoft.com/office/powerpoint/2010/main" val="34920425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77500" lnSpcReduction="20000"/>
          </a:bodyPr>
          <a:lstStyle/>
          <a:p>
            <a:pPr algn="l">
              <a:lnSpc>
                <a:spcPct val="135000"/>
              </a:lnSpc>
              <a:spcBef>
                <a:spcPct val="75000"/>
              </a:spcBef>
              <a:spcAft>
                <a:spcPct val="10000"/>
              </a:spcAft>
              <a:buClr>
                <a:schemeClr val="accent1"/>
              </a:buClr>
            </a:pPr>
            <a:r>
              <a:rPr lang="en-US" sz="1800" b="1" dirty="0">
                <a:solidFill>
                  <a:srgbClr val="FF0000"/>
                </a:solidFill>
                <a:ea typeface="SimSun" pitchFamily="2" charset="-122"/>
              </a:rPr>
              <a:t>1. Welcome and Introduction</a:t>
            </a:r>
          </a:p>
          <a:p>
            <a:pPr marL="228600" indent="-228600">
              <a:lnSpc>
                <a:spcPct val="135000"/>
              </a:lnSpc>
              <a:spcBef>
                <a:spcPct val="75000"/>
              </a:spcBef>
              <a:spcAft>
                <a:spcPct val="10000"/>
              </a:spcAft>
              <a:buClr>
                <a:schemeClr val="accent1"/>
              </a:buClr>
            </a:pPr>
            <a:r>
              <a:rPr lang="en-ZA" sz="1800" b="1" dirty="0">
                <a:solidFill>
                  <a:schemeClr val="tx2"/>
                </a:solidFill>
              </a:rPr>
              <a:t>2. RFP Timelines</a:t>
            </a:r>
          </a:p>
          <a:p>
            <a:pPr marL="228600" indent="-228600">
              <a:lnSpc>
                <a:spcPct val="135000"/>
              </a:lnSpc>
              <a:spcBef>
                <a:spcPct val="75000"/>
              </a:spcBef>
              <a:spcAft>
                <a:spcPct val="10000"/>
              </a:spcAft>
              <a:buClr>
                <a:schemeClr val="accent1"/>
              </a:buClr>
            </a:pPr>
            <a:r>
              <a:rPr lang="en-ZA" sz="1800" b="1" dirty="0">
                <a:solidFill>
                  <a:schemeClr val="tx2"/>
                </a:solidFill>
              </a:rPr>
              <a:t>3. Governance, Rules and Procedures</a:t>
            </a:r>
          </a:p>
          <a:p>
            <a:pPr marL="228600" indent="-228600">
              <a:lnSpc>
                <a:spcPct val="135000"/>
              </a:lnSpc>
              <a:spcBef>
                <a:spcPct val="75000"/>
              </a:spcBef>
              <a:spcAft>
                <a:spcPct val="10000"/>
              </a:spcAft>
              <a:buClr>
                <a:schemeClr val="accent1"/>
              </a:buClr>
            </a:pPr>
            <a:r>
              <a:rPr lang="en-ZA" b="1" dirty="0">
                <a:solidFill>
                  <a:schemeClr val="tx2"/>
                </a:solidFill>
              </a:rPr>
              <a:t>4</a:t>
            </a:r>
            <a:r>
              <a:rPr lang="en-ZA" sz="1800" b="1" dirty="0">
                <a:solidFill>
                  <a:schemeClr val="tx2"/>
                </a:solidFill>
              </a:rPr>
              <a:t>. Background and Scope of Work </a:t>
            </a:r>
          </a:p>
          <a:p>
            <a:pPr marL="228600" indent="-228600">
              <a:lnSpc>
                <a:spcPct val="135000"/>
              </a:lnSpc>
              <a:spcBef>
                <a:spcPct val="75000"/>
              </a:spcBef>
              <a:spcAft>
                <a:spcPct val="10000"/>
              </a:spcAft>
              <a:buClr>
                <a:schemeClr val="accent1"/>
              </a:buClr>
            </a:pPr>
            <a:r>
              <a:rPr lang="en-ZA" b="1" dirty="0">
                <a:solidFill>
                  <a:schemeClr val="tx2"/>
                </a:solidFill>
              </a:rPr>
              <a:t>5</a:t>
            </a:r>
            <a:r>
              <a:rPr lang="en-ZA" sz="1800" b="1" dirty="0">
                <a:solidFill>
                  <a:schemeClr val="tx2"/>
                </a:solidFill>
              </a:rPr>
              <a:t>. Bid Evaluation Process </a:t>
            </a:r>
          </a:p>
          <a:p>
            <a:pPr marL="228600" indent="-228600">
              <a:lnSpc>
                <a:spcPct val="135000"/>
              </a:lnSpc>
              <a:spcBef>
                <a:spcPct val="75000"/>
              </a:spcBef>
              <a:spcAft>
                <a:spcPct val="10000"/>
              </a:spcAft>
              <a:buClr>
                <a:schemeClr val="accent1"/>
              </a:buClr>
            </a:pPr>
            <a:r>
              <a:rPr lang="en-ZA" sz="1800" b="1" dirty="0">
                <a:solidFill>
                  <a:schemeClr val="tx2"/>
                </a:solidFill>
              </a:rPr>
              <a:t>6. Price and B-BBEE</a:t>
            </a:r>
          </a:p>
          <a:p>
            <a:pPr marL="228600" indent="-228600">
              <a:lnSpc>
                <a:spcPct val="135000"/>
              </a:lnSpc>
              <a:spcBef>
                <a:spcPct val="75000"/>
              </a:spcBef>
              <a:spcAft>
                <a:spcPct val="10000"/>
              </a:spcAft>
              <a:buClr>
                <a:schemeClr val="accent1"/>
              </a:buClr>
            </a:pPr>
            <a:r>
              <a:rPr lang="en-ZA" sz="1800" b="1" dirty="0">
                <a:solidFill>
                  <a:schemeClr val="tx2"/>
                </a:solidFill>
              </a:rPr>
              <a:t>7. </a:t>
            </a:r>
            <a:r>
              <a:rPr lang="en-ZA" b="1" dirty="0">
                <a:solidFill>
                  <a:schemeClr val="tx2"/>
                </a:solidFill>
              </a:rPr>
              <a:t>Financial Analysis</a:t>
            </a:r>
            <a:endParaRPr lang="en-ZA" sz="1800" b="1" dirty="0">
              <a:solidFill>
                <a:schemeClr val="tx2"/>
              </a:solidFill>
            </a:endParaRPr>
          </a:p>
          <a:p>
            <a:pPr marL="228600" indent="-228600">
              <a:lnSpc>
                <a:spcPct val="135000"/>
              </a:lnSpc>
              <a:spcBef>
                <a:spcPct val="75000"/>
              </a:spcBef>
              <a:spcAft>
                <a:spcPct val="10000"/>
              </a:spcAft>
              <a:buClr>
                <a:schemeClr val="accent1"/>
              </a:buClr>
            </a:pPr>
            <a:r>
              <a:rPr lang="en-ZA" b="1" dirty="0">
                <a:solidFill>
                  <a:schemeClr val="tx2"/>
                </a:solidFill>
              </a:rPr>
              <a:t>8</a:t>
            </a:r>
            <a:r>
              <a:rPr lang="en-ZA" sz="1800" b="1" dirty="0">
                <a:solidFill>
                  <a:schemeClr val="tx2"/>
                </a:solidFill>
              </a:rPr>
              <a:t>. </a:t>
            </a:r>
            <a:r>
              <a:rPr lang="en-ZA" b="1" dirty="0">
                <a:solidFill>
                  <a:schemeClr val="tx2"/>
                </a:solidFill>
              </a:rPr>
              <a:t>Services Agreements</a:t>
            </a:r>
          </a:p>
          <a:p>
            <a:pPr marL="228600" indent="-228600">
              <a:lnSpc>
                <a:spcPct val="135000"/>
              </a:lnSpc>
              <a:spcBef>
                <a:spcPct val="75000"/>
              </a:spcBef>
              <a:spcAft>
                <a:spcPct val="10000"/>
              </a:spcAft>
              <a:buClr>
                <a:schemeClr val="accent1"/>
              </a:buClr>
            </a:pPr>
            <a:r>
              <a:rPr lang="en-ZA" b="1" dirty="0">
                <a:solidFill>
                  <a:schemeClr val="tx2"/>
                </a:solidFill>
              </a:rPr>
              <a:t>9</a:t>
            </a:r>
            <a:r>
              <a:rPr lang="en-ZA" sz="1800" b="1" dirty="0">
                <a:solidFill>
                  <a:schemeClr val="tx2"/>
                </a:solidFill>
              </a:rPr>
              <a:t>. RFP submission and contact details</a:t>
            </a:r>
          </a:p>
          <a:p>
            <a:pPr marL="228600" indent="-228600" algn="l">
              <a:lnSpc>
                <a:spcPct val="135000"/>
              </a:lnSpc>
              <a:spcBef>
                <a:spcPct val="75000"/>
              </a:spcBef>
              <a:spcAft>
                <a:spcPct val="10000"/>
              </a:spcAft>
              <a:buClr>
                <a:schemeClr val="accent1"/>
              </a:buClr>
            </a:pPr>
            <a:r>
              <a:rPr lang="en-ZA" b="1" dirty="0">
                <a:solidFill>
                  <a:schemeClr val="tx2"/>
                </a:solidFill>
              </a:rPr>
              <a:t>10</a:t>
            </a:r>
            <a:r>
              <a:rPr lang="en-ZA" sz="1800" b="1" dirty="0">
                <a:solidFill>
                  <a:schemeClr val="tx2"/>
                </a:solidFill>
              </a:rPr>
              <a:t>. Q&amp;A</a:t>
            </a:r>
            <a:endParaRPr lang="en-ZA" sz="1100" dirty="0">
              <a:solidFill>
                <a:schemeClr val="tx1"/>
              </a:solidFill>
            </a:endParaRPr>
          </a:p>
          <a:p>
            <a:endParaRPr lang="en-ZA" dirty="0"/>
          </a:p>
        </p:txBody>
      </p:sp>
    </p:spTree>
    <p:extLst>
      <p:ext uri="{BB962C8B-B14F-4D97-AF65-F5344CB8AC3E}">
        <p14:creationId xmlns:p14="http://schemas.microsoft.com/office/powerpoint/2010/main" val="23347132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2" y="175022"/>
            <a:ext cx="8370887" cy="532606"/>
          </a:xfrm>
        </p:spPr>
        <p:txBody>
          <a:bodyPr>
            <a:noAutofit/>
          </a:bodyPr>
          <a:lstStyle/>
          <a:p>
            <a:r>
              <a:rPr lang="en-ZA" sz="2900" dirty="0">
                <a:solidFill>
                  <a:schemeClr val="accent1">
                    <a:lumMod val="75000"/>
                  </a:schemeClr>
                </a:solidFill>
                <a:effectLst>
                  <a:outerShdw blurRad="38100" dist="38100" dir="2700000" algn="tl">
                    <a:srgbClr val="000000">
                      <a:alpha val="43137"/>
                    </a:srgbClr>
                  </a:outerShdw>
                </a:effectLst>
              </a:rPr>
              <a:t>JOINT VENTURES AND SUB -CONTRACTING</a:t>
            </a:r>
            <a:br>
              <a:rPr lang="en-ZA" sz="2900" dirty="0"/>
            </a:br>
            <a:endParaRPr lang="en-ZA" sz="2900"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19</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Autofit/>
          </a:bodyPr>
          <a:lstStyle/>
          <a:p>
            <a:pPr marL="228600" indent="-228600" algn="just">
              <a:spcBef>
                <a:spcPct val="75000"/>
              </a:spcBef>
              <a:spcAft>
                <a:spcPct val="10000"/>
              </a:spcAft>
              <a:buClr>
                <a:schemeClr val="accent1"/>
              </a:buClr>
            </a:pPr>
            <a:r>
              <a:rPr lang="en-US" sz="1600" b="1" kern="0" dirty="0">
                <a:solidFill>
                  <a:srgbClr val="004F87"/>
                </a:solidFill>
                <a:latin typeface="+mn-lt"/>
                <a:cs typeface="Arial" panose="020B0604020202020204" pitchFamily="34" charset="0"/>
              </a:rPr>
              <a:t>SUB-CONTRACTING</a:t>
            </a:r>
          </a:p>
          <a:p>
            <a:pPr marL="228600" indent="-228600" algn="just">
              <a:spcBef>
                <a:spcPct val="75000"/>
              </a:spcBef>
              <a:spcAft>
                <a:spcPct val="10000"/>
              </a:spcAft>
              <a:buClr>
                <a:schemeClr val="accent1"/>
              </a:buClr>
            </a:pPr>
            <a:r>
              <a:rPr lang="en-US" sz="1600" kern="0" dirty="0">
                <a:solidFill>
                  <a:srgbClr val="004F87"/>
                </a:solidFill>
                <a:latin typeface="+mn-lt"/>
                <a:cs typeface="Arial" panose="020B0604020202020204" pitchFamily="34" charset="0"/>
              </a:rPr>
              <a:t>    Bidders who want to claim preference points will have to comply fully with regulations 11(8) and 11(9) of the Preferential Procurement Regulations, 2011 with regard to sub–contracting:</a:t>
            </a:r>
          </a:p>
          <a:p>
            <a:pPr marL="228600" indent="-228600" algn="just">
              <a:spcBef>
                <a:spcPct val="75000"/>
              </a:spcBef>
              <a:spcAft>
                <a:spcPct val="10000"/>
              </a:spcAft>
              <a:buClr>
                <a:schemeClr val="accent1"/>
              </a:buClr>
            </a:pPr>
            <a:endParaRPr lang="en-US" sz="1600" kern="0" dirty="0">
              <a:solidFill>
                <a:srgbClr val="004F87"/>
              </a:solidFill>
              <a:latin typeface="+mn-lt"/>
              <a:cs typeface="Arial" panose="020B0604020202020204" pitchFamily="34" charset="0"/>
            </a:endParaRPr>
          </a:p>
          <a:p>
            <a:pPr marL="228600" indent="-228600" algn="just">
              <a:spcBef>
                <a:spcPct val="75000"/>
              </a:spcBef>
              <a:spcAft>
                <a:spcPct val="10000"/>
              </a:spcAft>
              <a:buClr>
                <a:schemeClr val="accent1"/>
              </a:buClr>
            </a:pPr>
            <a:r>
              <a:rPr lang="en-US" sz="1600" kern="0" dirty="0">
                <a:solidFill>
                  <a:srgbClr val="004F87"/>
                </a:solidFill>
                <a:latin typeface="+mn-lt"/>
                <a:cs typeface="Arial" panose="020B0604020202020204" pitchFamily="34" charset="0"/>
              </a:rPr>
              <a:t>    A person must not be awarded points for B-BBEE status level if it is indicated in the tender documents that such a tenderer intends sub-contracting more than 25% of the value of the contract to any other enterprise that does not qualify for at least the points that such a tenderer qualifies for, unless the intended sub-contractor is an Exempted Micro Enterprise that has the capability and ability to execute the sub-contract.</a:t>
            </a:r>
          </a:p>
        </p:txBody>
      </p:sp>
    </p:spTree>
    <p:extLst>
      <p:ext uri="{BB962C8B-B14F-4D97-AF65-F5344CB8AC3E}">
        <p14:creationId xmlns:p14="http://schemas.microsoft.com/office/powerpoint/2010/main" val="7758908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2" y="175022"/>
            <a:ext cx="8370887" cy="532606"/>
          </a:xfrm>
        </p:spPr>
        <p:txBody>
          <a:bodyPr>
            <a:noAutofit/>
          </a:bodyPr>
          <a:lstStyle/>
          <a:p>
            <a:r>
              <a:rPr lang="en-ZA" sz="2900" dirty="0">
                <a:solidFill>
                  <a:schemeClr val="accent1">
                    <a:lumMod val="75000"/>
                  </a:schemeClr>
                </a:solidFill>
                <a:effectLst>
                  <a:outerShdw blurRad="38100" dist="38100" dir="2700000" algn="tl">
                    <a:srgbClr val="000000">
                      <a:alpha val="43137"/>
                    </a:srgbClr>
                  </a:outerShdw>
                </a:effectLst>
              </a:rPr>
              <a:t>Bid Document - SBD 6.1</a:t>
            </a:r>
            <a:br>
              <a:rPr lang="en-ZA" sz="2900" dirty="0"/>
            </a:br>
            <a:endParaRPr lang="en-ZA" sz="2900"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20</a:t>
            </a:fld>
            <a:endParaRPr lang="en-US" dirty="0"/>
          </a:p>
        </p:txBody>
      </p:sp>
      <p:graphicFrame>
        <p:nvGraphicFramePr>
          <p:cNvPr id="6" name="Object 2">
            <a:extLst>
              <a:ext uri="{FF2B5EF4-FFF2-40B4-BE49-F238E27FC236}">
                <a16:creationId xmlns:a16="http://schemas.microsoft.com/office/drawing/2014/main" id="{29330CCA-80AB-4CB2-ABBB-9461F8F5DE9A}"/>
              </a:ext>
            </a:extLst>
          </p:cNvPr>
          <p:cNvGraphicFramePr>
            <a:graphicFrameLocks noChangeAspect="1"/>
          </p:cNvGraphicFramePr>
          <p:nvPr>
            <p:extLst>
              <p:ext uri="{D42A27DB-BD31-4B8C-83A1-F6EECF244321}">
                <p14:modId xmlns:p14="http://schemas.microsoft.com/office/powerpoint/2010/main" val="880706670"/>
              </p:ext>
            </p:extLst>
          </p:nvPr>
        </p:nvGraphicFramePr>
        <p:xfrm>
          <a:off x="104776" y="707628"/>
          <a:ext cx="8697232" cy="5632450"/>
        </p:xfrm>
        <a:graphic>
          <a:graphicData uri="http://schemas.openxmlformats.org/presentationml/2006/ole">
            <mc:AlternateContent xmlns:mc="http://schemas.openxmlformats.org/markup-compatibility/2006">
              <mc:Choice xmlns:v="urn:schemas-microsoft-com:vml" Requires="v">
                <p:oleObj name="Document" r:id="rId2" imgW="6534433" imgH="4023426" progId="Word.Document.12">
                  <p:embed/>
                </p:oleObj>
              </mc:Choice>
              <mc:Fallback>
                <p:oleObj name="Document" r:id="rId2" imgW="6534433" imgH="4023426" progId="Word.Document.12">
                  <p:embed/>
                  <p:pic>
                    <p:nvPicPr>
                      <p:cNvPr id="58370" name="Object 2"/>
                      <p:cNvPicPr>
                        <a:picLocks noChangeAspect="1" noChangeArrowheads="1"/>
                      </p:cNvPicPr>
                      <p:nvPr/>
                    </p:nvPicPr>
                    <p:blipFill>
                      <a:blip r:embed="rId3"/>
                      <a:srcRect/>
                      <a:stretch>
                        <a:fillRect/>
                      </a:stretch>
                    </p:blipFill>
                    <p:spPr bwMode="auto">
                      <a:xfrm>
                        <a:off x="104776" y="707628"/>
                        <a:ext cx="8697232" cy="5632450"/>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11471813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21</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77500" lnSpcReduction="20000"/>
          </a:bodyPr>
          <a:lstStyle/>
          <a:p>
            <a:pPr marL="228600" indent="-228600">
              <a:lnSpc>
                <a:spcPct val="135000"/>
              </a:lnSpc>
              <a:spcBef>
                <a:spcPct val="75000"/>
              </a:spcBef>
              <a:spcAft>
                <a:spcPct val="10000"/>
              </a:spcAft>
              <a:buClr>
                <a:schemeClr val="accent1"/>
              </a:buClr>
            </a:pPr>
            <a:r>
              <a:rPr lang="en-US" b="1" dirty="0">
                <a:solidFill>
                  <a:schemeClr val="tx2"/>
                </a:solidFill>
              </a:rPr>
              <a:t>1. Welcome and Introduction</a:t>
            </a:r>
          </a:p>
          <a:p>
            <a:pPr marL="228600" indent="-228600">
              <a:lnSpc>
                <a:spcPct val="135000"/>
              </a:lnSpc>
              <a:spcBef>
                <a:spcPct val="75000"/>
              </a:spcBef>
              <a:spcAft>
                <a:spcPct val="10000"/>
              </a:spcAft>
              <a:buClr>
                <a:schemeClr val="accent1"/>
              </a:buClr>
            </a:pPr>
            <a:r>
              <a:rPr lang="en-ZA" b="1" dirty="0">
                <a:solidFill>
                  <a:schemeClr val="tx2"/>
                </a:solidFill>
              </a:rPr>
              <a:t>2. RFP Timelines</a:t>
            </a:r>
          </a:p>
          <a:p>
            <a:pPr marL="228600" indent="-228600">
              <a:lnSpc>
                <a:spcPct val="135000"/>
              </a:lnSpc>
              <a:spcBef>
                <a:spcPct val="75000"/>
              </a:spcBef>
              <a:spcAft>
                <a:spcPct val="10000"/>
              </a:spcAft>
              <a:buClr>
                <a:schemeClr val="accent1"/>
              </a:buClr>
            </a:pPr>
            <a:r>
              <a:rPr lang="en-ZA" b="1" dirty="0">
                <a:solidFill>
                  <a:schemeClr val="tx2"/>
                </a:solidFill>
              </a:rPr>
              <a:t>3. Governance, Rules and Procedures</a:t>
            </a:r>
          </a:p>
          <a:p>
            <a:pPr marL="228600" indent="-228600">
              <a:lnSpc>
                <a:spcPct val="135000"/>
              </a:lnSpc>
              <a:spcBef>
                <a:spcPct val="75000"/>
              </a:spcBef>
              <a:spcAft>
                <a:spcPct val="10000"/>
              </a:spcAft>
              <a:buClr>
                <a:schemeClr val="accent1"/>
              </a:buClr>
            </a:pPr>
            <a:r>
              <a:rPr lang="en-ZA" b="1" dirty="0">
                <a:solidFill>
                  <a:schemeClr val="tx2"/>
                </a:solidFill>
              </a:rPr>
              <a:t>4. Background and Scope of Work </a:t>
            </a:r>
          </a:p>
          <a:p>
            <a:pPr marL="228600" indent="-228600">
              <a:lnSpc>
                <a:spcPct val="135000"/>
              </a:lnSpc>
              <a:spcBef>
                <a:spcPct val="75000"/>
              </a:spcBef>
              <a:spcAft>
                <a:spcPct val="10000"/>
              </a:spcAft>
              <a:buClr>
                <a:schemeClr val="accent1"/>
              </a:buClr>
            </a:pPr>
            <a:r>
              <a:rPr lang="en-ZA" b="1" dirty="0">
                <a:solidFill>
                  <a:schemeClr val="tx2"/>
                </a:solidFill>
              </a:rPr>
              <a:t>5. Bid Evaluation Process </a:t>
            </a:r>
          </a:p>
          <a:p>
            <a:pPr marL="228600" indent="-228600">
              <a:lnSpc>
                <a:spcPct val="135000"/>
              </a:lnSpc>
              <a:spcBef>
                <a:spcPct val="75000"/>
              </a:spcBef>
              <a:spcAft>
                <a:spcPct val="10000"/>
              </a:spcAft>
              <a:buClr>
                <a:schemeClr val="accent1"/>
              </a:buClr>
            </a:pPr>
            <a:r>
              <a:rPr lang="en-ZA" b="1" dirty="0">
                <a:solidFill>
                  <a:schemeClr val="tx2"/>
                </a:solidFill>
              </a:rPr>
              <a:t>6. Price and B-BBEE</a:t>
            </a:r>
          </a:p>
          <a:p>
            <a:pPr marL="228600" indent="-228600">
              <a:lnSpc>
                <a:spcPct val="135000"/>
              </a:lnSpc>
              <a:spcBef>
                <a:spcPct val="75000"/>
              </a:spcBef>
              <a:spcAft>
                <a:spcPct val="10000"/>
              </a:spcAft>
              <a:buClr>
                <a:schemeClr val="accent1"/>
              </a:buClr>
            </a:pPr>
            <a:r>
              <a:rPr lang="en-ZA" b="1" dirty="0">
                <a:solidFill>
                  <a:srgbClr val="FF0000"/>
                </a:solidFill>
              </a:rPr>
              <a:t>7. Financial Analysis</a:t>
            </a:r>
          </a:p>
          <a:p>
            <a:pPr marL="228600" indent="-228600">
              <a:lnSpc>
                <a:spcPct val="135000"/>
              </a:lnSpc>
              <a:spcBef>
                <a:spcPct val="75000"/>
              </a:spcBef>
              <a:spcAft>
                <a:spcPct val="10000"/>
              </a:spcAft>
              <a:buClr>
                <a:schemeClr val="accent1"/>
              </a:buClr>
            </a:pPr>
            <a:r>
              <a:rPr lang="en-ZA" b="1" dirty="0">
                <a:solidFill>
                  <a:schemeClr val="tx2"/>
                </a:solidFill>
              </a:rPr>
              <a:t>8</a:t>
            </a:r>
            <a:r>
              <a:rPr lang="en-ZA" sz="1800" b="1" dirty="0">
                <a:solidFill>
                  <a:schemeClr val="tx2"/>
                </a:solidFill>
              </a:rPr>
              <a:t>. Services Agreements</a:t>
            </a:r>
          </a:p>
          <a:p>
            <a:pPr marL="228600" indent="-228600">
              <a:lnSpc>
                <a:spcPct val="135000"/>
              </a:lnSpc>
              <a:spcBef>
                <a:spcPct val="75000"/>
              </a:spcBef>
              <a:spcAft>
                <a:spcPct val="10000"/>
              </a:spcAft>
              <a:buClr>
                <a:schemeClr val="accent1"/>
              </a:buClr>
            </a:pPr>
            <a:r>
              <a:rPr lang="en-ZA" sz="1800" b="1" dirty="0">
                <a:solidFill>
                  <a:schemeClr val="tx2"/>
                </a:solidFill>
              </a:rPr>
              <a:t>9. RFP submission and contact details</a:t>
            </a:r>
          </a:p>
          <a:p>
            <a:pPr marL="228600" indent="-228600" algn="l">
              <a:lnSpc>
                <a:spcPct val="135000"/>
              </a:lnSpc>
              <a:spcBef>
                <a:spcPct val="75000"/>
              </a:spcBef>
              <a:spcAft>
                <a:spcPct val="10000"/>
              </a:spcAft>
              <a:buClr>
                <a:schemeClr val="accent1"/>
              </a:buClr>
            </a:pPr>
            <a:r>
              <a:rPr lang="en-ZA" b="1" dirty="0">
                <a:solidFill>
                  <a:schemeClr val="tx2"/>
                </a:solidFill>
              </a:rPr>
              <a:t>10</a:t>
            </a:r>
            <a:r>
              <a:rPr lang="en-ZA" sz="1800" b="1" dirty="0">
                <a:solidFill>
                  <a:schemeClr val="tx2"/>
                </a:solidFill>
              </a:rPr>
              <a:t>. Q&amp;A</a:t>
            </a:r>
            <a:endParaRPr lang="en-ZA" sz="1100" dirty="0">
              <a:solidFill>
                <a:schemeClr val="tx1"/>
              </a:solidFill>
            </a:endParaRPr>
          </a:p>
          <a:p>
            <a:endParaRPr lang="en-ZA" dirty="0"/>
          </a:p>
        </p:txBody>
      </p:sp>
    </p:spTree>
    <p:extLst>
      <p:ext uri="{BB962C8B-B14F-4D97-AF65-F5344CB8AC3E}">
        <p14:creationId xmlns:p14="http://schemas.microsoft.com/office/powerpoint/2010/main" val="19254407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FINANCIAL ANALYSIS</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22</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92500"/>
          </a:bodyPr>
          <a:lstStyle/>
          <a:p>
            <a:pPr marL="228600" indent="-228600">
              <a:lnSpc>
                <a:spcPct val="135000"/>
              </a:lnSpc>
              <a:spcBef>
                <a:spcPct val="75000"/>
              </a:spcBef>
              <a:spcAft>
                <a:spcPct val="10000"/>
              </a:spcAft>
              <a:buClr>
                <a:schemeClr val="accent1"/>
              </a:buClr>
            </a:pPr>
            <a:r>
              <a:rPr lang="en-ZA" b="1" dirty="0">
                <a:solidFill>
                  <a:schemeClr val="tx2"/>
                </a:solidFill>
              </a:rPr>
              <a:t>SARS is responsible for an appropriate procurement system as per Public Finance Management Act (PFMA)  </a:t>
            </a:r>
          </a:p>
          <a:p>
            <a:pPr marL="228600" indent="-228600">
              <a:lnSpc>
                <a:spcPct val="135000"/>
              </a:lnSpc>
              <a:spcBef>
                <a:spcPct val="75000"/>
              </a:spcBef>
              <a:spcAft>
                <a:spcPct val="10000"/>
              </a:spcAft>
              <a:buClr>
                <a:schemeClr val="accent1"/>
              </a:buClr>
            </a:pPr>
            <a:r>
              <a:rPr lang="en-ZA" b="1" dirty="0">
                <a:solidFill>
                  <a:schemeClr val="tx2"/>
                </a:solidFill>
              </a:rPr>
              <a:t>      which is:</a:t>
            </a:r>
          </a:p>
          <a:p>
            <a:pPr marL="1169988" indent="-450850">
              <a:lnSpc>
                <a:spcPct val="135000"/>
              </a:lnSpc>
              <a:spcBef>
                <a:spcPct val="75000"/>
              </a:spcBef>
              <a:spcAft>
                <a:spcPct val="10000"/>
              </a:spcAft>
              <a:buClr>
                <a:schemeClr val="accent1"/>
              </a:buClr>
            </a:pPr>
            <a:r>
              <a:rPr lang="en-ZA" b="1" dirty="0">
                <a:solidFill>
                  <a:schemeClr val="tx2"/>
                </a:solidFill>
              </a:rPr>
              <a:t>Fair</a:t>
            </a:r>
          </a:p>
          <a:p>
            <a:pPr marL="1169988" indent="-450850">
              <a:lnSpc>
                <a:spcPct val="135000"/>
              </a:lnSpc>
              <a:spcBef>
                <a:spcPct val="75000"/>
              </a:spcBef>
              <a:spcAft>
                <a:spcPct val="10000"/>
              </a:spcAft>
              <a:buClr>
                <a:schemeClr val="accent1"/>
              </a:buClr>
            </a:pPr>
            <a:r>
              <a:rPr lang="en-ZA" b="1" dirty="0">
                <a:solidFill>
                  <a:schemeClr val="tx2"/>
                </a:solidFill>
              </a:rPr>
              <a:t>Equitable</a:t>
            </a:r>
          </a:p>
          <a:p>
            <a:pPr marL="1169988" indent="-450850">
              <a:lnSpc>
                <a:spcPct val="135000"/>
              </a:lnSpc>
              <a:spcBef>
                <a:spcPct val="75000"/>
              </a:spcBef>
              <a:spcAft>
                <a:spcPct val="10000"/>
              </a:spcAft>
              <a:buClr>
                <a:schemeClr val="accent1"/>
              </a:buClr>
            </a:pPr>
            <a:r>
              <a:rPr lang="en-ZA" b="1" dirty="0">
                <a:solidFill>
                  <a:schemeClr val="tx2"/>
                </a:solidFill>
              </a:rPr>
              <a:t>Transparent</a:t>
            </a:r>
          </a:p>
          <a:p>
            <a:pPr marL="1169988" indent="-450850">
              <a:lnSpc>
                <a:spcPct val="135000"/>
              </a:lnSpc>
              <a:spcBef>
                <a:spcPct val="75000"/>
              </a:spcBef>
              <a:spcAft>
                <a:spcPct val="10000"/>
              </a:spcAft>
              <a:buClr>
                <a:schemeClr val="accent1"/>
              </a:buClr>
            </a:pPr>
            <a:r>
              <a:rPr lang="en-ZA" b="1" dirty="0">
                <a:solidFill>
                  <a:schemeClr val="tx2"/>
                </a:solidFill>
              </a:rPr>
              <a:t>Competitive</a:t>
            </a:r>
          </a:p>
          <a:p>
            <a:pPr marL="1169988" indent="-450850">
              <a:lnSpc>
                <a:spcPct val="135000"/>
              </a:lnSpc>
              <a:spcBef>
                <a:spcPct val="75000"/>
              </a:spcBef>
              <a:spcAft>
                <a:spcPct val="10000"/>
              </a:spcAft>
              <a:buClr>
                <a:schemeClr val="accent1"/>
              </a:buClr>
            </a:pPr>
            <a:r>
              <a:rPr lang="en-ZA" b="1" dirty="0">
                <a:solidFill>
                  <a:schemeClr val="tx2"/>
                </a:solidFill>
              </a:rPr>
              <a:t>Cost Effective</a:t>
            </a:r>
          </a:p>
          <a:p>
            <a:endParaRPr lang="en-ZA" dirty="0"/>
          </a:p>
        </p:txBody>
      </p:sp>
    </p:spTree>
    <p:extLst>
      <p:ext uri="{BB962C8B-B14F-4D97-AF65-F5344CB8AC3E}">
        <p14:creationId xmlns:p14="http://schemas.microsoft.com/office/powerpoint/2010/main" val="27301662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FINANCIAL ANALYSIS</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23</a:t>
            </a:fld>
            <a:endParaRPr lang="en-US" dirty="0"/>
          </a:p>
        </p:txBody>
      </p:sp>
      <p:sp>
        <p:nvSpPr>
          <p:cNvPr id="7" name="Rectangle 6"/>
          <p:cNvSpPr/>
          <p:nvPr/>
        </p:nvSpPr>
        <p:spPr>
          <a:xfrm>
            <a:off x="175259" y="800100"/>
            <a:ext cx="8844915" cy="5632311"/>
          </a:xfrm>
          <a:prstGeom prst="rect">
            <a:avLst/>
          </a:prstGeom>
        </p:spPr>
        <p:txBody>
          <a:bodyPr wrap="square">
            <a:spAutoFit/>
          </a:bodyPr>
          <a:lstStyle/>
          <a:p>
            <a:pPr marL="357188" marR="0" lvl="0" indent="-357188" defTabSz="929959" eaLnBrk="1" fontAlgn="t" latinLnBrk="0" hangingPunct="1">
              <a:lnSpc>
                <a:spcPct val="100000"/>
              </a:lnSpc>
              <a:spcBef>
                <a:spcPct val="0"/>
              </a:spcBef>
              <a:spcAft>
                <a:spcPct val="0"/>
              </a:spcAft>
              <a:buClrTx/>
              <a:buSzPct val="120000"/>
              <a:buFont typeface="Arial" panose="020B0604020202020204" pitchFamily="34" charset="0"/>
              <a:buChar char="•"/>
              <a:tabLst/>
              <a:defRPr/>
            </a:pPr>
            <a:r>
              <a:rPr kumimoji="0" lang="en-ZA" sz="1600" b="1" i="0" u="none" strike="noStrike" kern="0" cap="none" spc="0" normalizeH="0" baseline="0" noProof="0" dirty="0">
                <a:ln>
                  <a:noFill/>
                </a:ln>
                <a:solidFill>
                  <a:srgbClr val="004F87"/>
                </a:solidFill>
                <a:effectLst/>
                <a:uLnTx/>
                <a:uFillTx/>
                <a:cs typeface="Arial" panose="020B0604020202020204" pitchFamily="34" charset="0"/>
              </a:rPr>
              <a:t>Complete Sets of Audited/</a:t>
            </a:r>
            <a:r>
              <a:rPr kumimoji="0" lang="en-ZA" sz="1600" b="0" i="0" u="none" strike="noStrike" kern="0" cap="none" spc="0" normalizeH="0" baseline="0" noProof="0" dirty="0">
                <a:ln>
                  <a:noFill/>
                </a:ln>
                <a:solidFill>
                  <a:srgbClr val="000000"/>
                </a:solidFill>
                <a:effectLst/>
                <a:uLnTx/>
                <a:uFillTx/>
                <a:cs typeface="Arial" panose="020B0604020202020204" pitchFamily="34" charset="0"/>
              </a:rPr>
              <a:t> </a:t>
            </a:r>
            <a:r>
              <a:rPr kumimoji="0" lang="en-ZA" sz="1600" b="1" i="0" u="none" strike="noStrike" kern="0" cap="none" spc="0" normalizeH="0" baseline="0" noProof="0" dirty="0">
                <a:ln>
                  <a:noFill/>
                </a:ln>
                <a:solidFill>
                  <a:srgbClr val="004F87"/>
                </a:solidFill>
                <a:effectLst/>
                <a:uLnTx/>
                <a:uFillTx/>
                <a:cs typeface="Arial" panose="020B0604020202020204" pitchFamily="34" charset="0"/>
              </a:rPr>
              <a:t>Independently Reviewed Annual Financial Statements</a:t>
            </a:r>
          </a:p>
          <a:p>
            <a:pPr marL="604880" marR="0" lvl="4" indent="-153647" defTabSz="929959" eaLnBrk="1" fontAlgn="t" latinLnBrk="0" hangingPunct="1">
              <a:lnSpc>
                <a:spcPct val="150000"/>
              </a:lnSpc>
              <a:spcBef>
                <a:spcPct val="0"/>
              </a:spcBef>
              <a:spcAft>
                <a:spcPct val="0"/>
              </a:spcAft>
              <a:buClrTx/>
              <a:buSzPct val="75000"/>
              <a:buFont typeface="Wingdings" panose="05000000000000000000" pitchFamily="2" charset="2"/>
              <a:buChar char="ü"/>
              <a:tabLst/>
              <a:defRPr/>
            </a:pPr>
            <a:r>
              <a:rPr kumimoji="0" lang="en-ZA" sz="1600" b="0" i="0" u="none" strike="noStrike" kern="0" cap="none" spc="0" normalizeH="0" baseline="0" noProof="0" dirty="0">
                <a:ln>
                  <a:noFill/>
                </a:ln>
                <a:solidFill>
                  <a:srgbClr val="004F87"/>
                </a:solidFill>
                <a:effectLst/>
                <a:uLnTx/>
                <a:uFillTx/>
                <a:cs typeface="Arial" panose="020B0604020202020204" pitchFamily="34" charset="0"/>
              </a:rPr>
              <a:t>Signed Auditors / Accounting Officers Opinions</a:t>
            </a:r>
          </a:p>
          <a:p>
            <a:pPr marL="604880" marR="0" lvl="4" indent="-153647" defTabSz="929959" eaLnBrk="1" fontAlgn="t" latinLnBrk="0" hangingPunct="1">
              <a:lnSpc>
                <a:spcPct val="150000"/>
              </a:lnSpc>
              <a:spcBef>
                <a:spcPct val="0"/>
              </a:spcBef>
              <a:spcAft>
                <a:spcPct val="0"/>
              </a:spcAft>
              <a:buClrTx/>
              <a:buSzPct val="75000"/>
              <a:buFont typeface="Wingdings" panose="05000000000000000000" pitchFamily="2" charset="2"/>
              <a:buChar char="ü"/>
              <a:tabLst/>
              <a:defRPr/>
            </a:pPr>
            <a:r>
              <a:rPr kumimoji="0" lang="en-ZA" sz="1600" b="0" i="0" u="none" strike="noStrike" kern="0" cap="none" spc="0" normalizeH="0" baseline="0" noProof="0" dirty="0">
                <a:ln>
                  <a:noFill/>
                </a:ln>
                <a:solidFill>
                  <a:srgbClr val="004F87"/>
                </a:solidFill>
                <a:effectLst/>
                <a:uLnTx/>
                <a:uFillTx/>
                <a:cs typeface="Arial" panose="020B0604020202020204" pitchFamily="34" charset="0"/>
              </a:rPr>
              <a:t>Statement of Comprehensive Income (</a:t>
            </a:r>
            <a:r>
              <a:rPr kumimoji="0" lang="en-ZA" sz="1600" b="0" i="1" u="none" strike="noStrike" kern="0" cap="none" spc="0" normalizeH="0" baseline="0" noProof="0" dirty="0">
                <a:ln>
                  <a:noFill/>
                </a:ln>
                <a:solidFill>
                  <a:srgbClr val="004F87"/>
                </a:solidFill>
                <a:effectLst/>
                <a:uLnTx/>
                <a:uFillTx/>
                <a:cs typeface="Arial" panose="020B0604020202020204" pitchFamily="34" charset="0"/>
              </a:rPr>
              <a:t>Income Statement</a:t>
            </a:r>
            <a:r>
              <a:rPr kumimoji="0" lang="en-ZA" sz="1600" b="0" i="0" u="none" strike="noStrike" kern="0" cap="none" spc="0" normalizeH="0" baseline="0" noProof="0" dirty="0">
                <a:ln>
                  <a:noFill/>
                </a:ln>
                <a:solidFill>
                  <a:srgbClr val="004F87"/>
                </a:solidFill>
                <a:effectLst/>
                <a:uLnTx/>
                <a:uFillTx/>
                <a:cs typeface="Arial" panose="020B0604020202020204" pitchFamily="34" charset="0"/>
              </a:rPr>
              <a:t>)</a:t>
            </a:r>
          </a:p>
          <a:p>
            <a:pPr marL="604880" marR="0" lvl="4" indent="-153647" defTabSz="929959" eaLnBrk="1" fontAlgn="t" latinLnBrk="0" hangingPunct="1">
              <a:lnSpc>
                <a:spcPct val="150000"/>
              </a:lnSpc>
              <a:spcBef>
                <a:spcPct val="0"/>
              </a:spcBef>
              <a:spcAft>
                <a:spcPct val="0"/>
              </a:spcAft>
              <a:buClrTx/>
              <a:buSzPct val="75000"/>
              <a:buFont typeface="Wingdings" panose="05000000000000000000" pitchFamily="2" charset="2"/>
              <a:buChar char="ü"/>
              <a:tabLst/>
              <a:defRPr/>
            </a:pPr>
            <a:r>
              <a:rPr kumimoji="0" lang="en-ZA" sz="1600" b="0" i="0" u="none" strike="noStrike" kern="0" cap="none" spc="0" normalizeH="0" baseline="0" noProof="0" dirty="0">
                <a:ln>
                  <a:noFill/>
                </a:ln>
                <a:solidFill>
                  <a:srgbClr val="004F87"/>
                </a:solidFill>
                <a:effectLst/>
                <a:uLnTx/>
                <a:uFillTx/>
                <a:cs typeface="Arial" panose="020B0604020202020204" pitchFamily="34" charset="0"/>
              </a:rPr>
              <a:t>Statement of Financial Position (</a:t>
            </a:r>
            <a:r>
              <a:rPr kumimoji="0" lang="en-ZA" sz="1600" b="0" i="1" u="none" strike="noStrike" kern="0" cap="none" spc="0" normalizeH="0" baseline="0" noProof="0" dirty="0">
                <a:ln>
                  <a:noFill/>
                </a:ln>
                <a:solidFill>
                  <a:srgbClr val="004F87"/>
                </a:solidFill>
                <a:effectLst/>
                <a:uLnTx/>
                <a:uFillTx/>
                <a:cs typeface="Arial" panose="020B0604020202020204" pitchFamily="34" charset="0"/>
              </a:rPr>
              <a:t>Balance Sheet</a:t>
            </a:r>
            <a:r>
              <a:rPr kumimoji="0" lang="en-ZA" sz="1600" b="0" i="0" u="none" strike="noStrike" kern="0" cap="none" spc="0" normalizeH="0" baseline="0" noProof="0" dirty="0">
                <a:ln>
                  <a:noFill/>
                </a:ln>
                <a:solidFill>
                  <a:srgbClr val="004F87"/>
                </a:solidFill>
                <a:effectLst/>
                <a:uLnTx/>
                <a:uFillTx/>
                <a:cs typeface="Arial" panose="020B0604020202020204" pitchFamily="34" charset="0"/>
              </a:rPr>
              <a:t>)</a:t>
            </a:r>
          </a:p>
          <a:p>
            <a:pPr marL="604880" marR="0" lvl="4" indent="-153647" defTabSz="929959" eaLnBrk="1" fontAlgn="t" latinLnBrk="0" hangingPunct="1">
              <a:lnSpc>
                <a:spcPct val="150000"/>
              </a:lnSpc>
              <a:spcBef>
                <a:spcPct val="0"/>
              </a:spcBef>
              <a:spcAft>
                <a:spcPct val="0"/>
              </a:spcAft>
              <a:buClrTx/>
              <a:buSzPct val="75000"/>
              <a:buFont typeface="Wingdings" panose="05000000000000000000" pitchFamily="2" charset="2"/>
              <a:buChar char="ü"/>
              <a:tabLst/>
              <a:defRPr/>
            </a:pPr>
            <a:r>
              <a:rPr kumimoji="0" lang="en-ZA" sz="1600" b="0" i="0" u="none" strike="noStrike" kern="0" cap="none" spc="0" normalizeH="0" baseline="0" noProof="0" dirty="0">
                <a:ln>
                  <a:noFill/>
                </a:ln>
                <a:solidFill>
                  <a:srgbClr val="004F87"/>
                </a:solidFill>
                <a:effectLst/>
                <a:uLnTx/>
                <a:uFillTx/>
                <a:cs typeface="Arial" panose="020B0604020202020204" pitchFamily="34" charset="0"/>
              </a:rPr>
              <a:t>Statement of Cash Flows (</a:t>
            </a:r>
            <a:r>
              <a:rPr kumimoji="0" lang="en-ZA" sz="1600" b="0" i="1" u="none" strike="noStrike" kern="0" cap="none" spc="0" normalizeH="0" baseline="0" noProof="0" dirty="0">
                <a:ln>
                  <a:noFill/>
                </a:ln>
                <a:solidFill>
                  <a:srgbClr val="004F87"/>
                </a:solidFill>
                <a:effectLst/>
                <a:uLnTx/>
                <a:uFillTx/>
                <a:cs typeface="Arial" panose="020B0604020202020204" pitchFamily="34" charset="0"/>
              </a:rPr>
              <a:t>Cash Flow Statement)</a:t>
            </a:r>
          </a:p>
          <a:p>
            <a:pPr marL="604880" marR="0" lvl="4" indent="-153647" defTabSz="929959" eaLnBrk="1" fontAlgn="t" latinLnBrk="0" hangingPunct="1">
              <a:lnSpc>
                <a:spcPct val="150000"/>
              </a:lnSpc>
              <a:spcBef>
                <a:spcPct val="0"/>
              </a:spcBef>
              <a:spcAft>
                <a:spcPct val="0"/>
              </a:spcAft>
              <a:buClrTx/>
              <a:buSzPct val="75000"/>
              <a:buFont typeface="Wingdings" panose="05000000000000000000" pitchFamily="2" charset="2"/>
              <a:buChar char="ü"/>
              <a:tabLst/>
              <a:defRPr/>
            </a:pPr>
            <a:r>
              <a:rPr kumimoji="0" lang="en-ZA" sz="1600" b="0" i="0" u="none" strike="noStrike" kern="0" cap="none" spc="0" normalizeH="0" baseline="0" noProof="0" dirty="0">
                <a:ln>
                  <a:noFill/>
                </a:ln>
                <a:solidFill>
                  <a:srgbClr val="004F87"/>
                </a:solidFill>
                <a:effectLst/>
                <a:uLnTx/>
                <a:uFillTx/>
                <a:cs typeface="Arial" panose="020B0604020202020204" pitchFamily="34" charset="0"/>
              </a:rPr>
              <a:t>Accompanying Unabridged Notes for ALL of the above documents</a:t>
            </a:r>
          </a:p>
          <a:p>
            <a:pPr marL="604880" marR="0" lvl="4" indent="-153647" defTabSz="929959" eaLnBrk="1" fontAlgn="t" latinLnBrk="0" hangingPunct="1">
              <a:lnSpc>
                <a:spcPct val="100000"/>
              </a:lnSpc>
              <a:spcBef>
                <a:spcPct val="0"/>
              </a:spcBef>
              <a:spcAft>
                <a:spcPct val="0"/>
              </a:spcAft>
              <a:buClr>
                <a:srgbClr val="004F87"/>
              </a:buClr>
              <a:buSzPct val="75000"/>
              <a:buFontTx/>
              <a:buNone/>
              <a:tabLst/>
              <a:defRPr/>
            </a:pPr>
            <a:endParaRPr kumimoji="0" lang="en-ZA" sz="1600" b="0" i="0" u="none" strike="noStrike" kern="0" cap="none" spc="0" normalizeH="0" baseline="0" noProof="0" dirty="0">
              <a:ln>
                <a:noFill/>
              </a:ln>
              <a:solidFill>
                <a:srgbClr val="004F87"/>
              </a:solidFill>
              <a:effectLst/>
              <a:uLnTx/>
              <a:uFillTx/>
              <a:cs typeface="Arial" panose="020B0604020202020204" pitchFamily="34" charset="0"/>
            </a:endParaRPr>
          </a:p>
          <a:p>
            <a:pPr marL="349341" marR="0" lvl="0" indent="-349341" defTabSz="929959" eaLnBrk="1" fontAlgn="t" latinLnBrk="0" hangingPunct="1">
              <a:lnSpc>
                <a:spcPct val="100000"/>
              </a:lnSpc>
              <a:spcBef>
                <a:spcPct val="0"/>
              </a:spcBef>
              <a:spcAft>
                <a:spcPct val="0"/>
              </a:spcAft>
              <a:buClrTx/>
              <a:buSzPct val="120000"/>
              <a:buFont typeface="Arial" panose="020B0604020202020204" pitchFamily="34" charset="0"/>
              <a:buChar char="•"/>
              <a:tabLst/>
              <a:defRPr/>
            </a:pPr>
            <a:r>
              <a:rPr kumimoji="0" lang="en-ZA" sz="1600" b="1" i="0" u="none" strike="noStrike" kern="0" cap="none" spc="0" normalizeH="0" baseline="0" noProof="0" dirty="0">
                <a:ln>
                  <a:noFill/>
                </a:ln>
                <a:solidFill>
                  <a:srgbClr val="004F87"/>
                </a:solidFill>
                <a:effectLst/>
                <a:uLnTx/>
                <a:uFillTx/>
                <a:cs typeface="Arial" panose="020B0604020202020204" pitchFamily="34" charset="0"/>
              </a:rPr>
              <a:t>Less than 3 Financial Periods</a:t>
            </a:r>
          </a:p>
          <a:p>
            <a:pPr marL="451233" marR="0" lvl="4" indent="0" defTabSz="929959" eaLnBrk="1" fontAlgn="t" latinLnBrk="0" hangingPunct="1">
              <a:lnSpc>
                <a:spcPct val="100000"/>
              </a:lnSpc>
              <a:spcBef>
                <a:spcPct val="0"/>
              </a:spcBef>
              <a:spcAft>
                <a:spcPct val="0"/>
              </a:spcAft>
              <a:buClrTx/>
              <a:buSzPct val="75000"/>
              <a:buFontTx/>
              <a:buNone/>
              <a:tabLst/>
              <a:defRPr/>
            </a:pPr>
            <a:endParaRPr kumimoji="0" lang="en-ZA" sz="1600" b="0" i="0" u="none" strike="noStrike" kern="0" cap="none" spc="0" normalizeH="0" baseline="0" noProof="0" dirty="0">
              <a:ln>
                <a:noFill/>
              </a:ln>
              <a:solidFill>
                <a:srgbClr val="004F87"/>
              </a:solidFill>
              <a:effectLst/>
              <a:uLnTx/>
              <a:uFillTx/>
              <a:cs typeface="Arial" panose="020B0604020202020204" pitchFamily="34" charset="0"/>
            </a:endParaRPr>
          </a:p>
          <a:p>
            <a:pPr marL="357188" marR="0" lvl="4" indent="0" defTabSz="929959" eaLnBrk="1" fontAlgn="t" latinLnBrk="0" hangingPunct="1">
              <a:lnSpc>
                <a:spcPct val="100000"/>
              </a:lnSpc>
              <a:spcBef>
                <a:spcPct val="0"/>
              </a:spcBef>
              <a:spcAft>
                <a:spcPct val="0"/>
              </a:spcAft>
              <a:buClrTx/>
              <a:buSzPct val="75000"/>
              <a:buFontTx/>
              <a:buNone/>
              <a:tabLst/>
              <a:defRPr/>
            </a:pPr>
            <a:r>
              <a:rPr kumimoji="0" lang="en-ZA" sz="1600" b="0" i="0" u="none" strike="noStrike" kern="0" cap="none" spc="0" normalizeH="0" baseline="0" noProof="0" dirty="0">
                <a:ln>
                  <a:noFill/>
                </a:ln>
                <a:solidFill>
                  <a:srgbClr val="004F87"/>
                </a:solidFill>
                <a:effectLst/>
                <a:uLnTx/>
                <a:uFillTx/>
                <a:cs typeface="Arial" panose="020B0604020202020204" pitchFamily="34" charset="0"/>
              </a:rPr>
              <a:t>Explanatory Letter</a:t>
            </a:r>
          </a:p>
          <a:p>
            <a:pPr marL="349341" marR="0" lvl="0" indent="-349341" defTabSz="929959" eaLnBrk="1" fontAlgn="t" latinLnBrk="0" hangingPunct="1">
              <a:lnSpc>
                <a:spcPct val="100000"/>
              </a:lnSpc>
              <a:spcBef>
                <a:spcPct val="0"/>
              </a:spcBef>
              <a:spcAft>
                <a:spcPct val="0"/>
              </a:spcAft>
              <a:buClrTx/>
              <a:buSzPct val="120000"/>
              <a:buFont typeface="Wingdings" pitchFamily="2" charset="2"/>
              <a:buChar char="1"/>
              <a:tabLst/>
              <a:defRPr/>
            </a:pPr>
            <a:endParaRPr kumimoji="0" lang="en-ZA" sz="1600" b="0" i="1" u="none" strike="noStrike" kern="0" cap="none" spc="0" normalizeH="0" baseline="0" noProof="0" dirty="0">
              <a:ln>
                <a:noFill/>
              </a:ln>
              <a:solidFill>
                <a:srgbClr val="004F87"/>
              </a:solidFill>
              <a:effectLst/>
              <a:uLnTx/>
              <a:uFillTx/>
              <a:cs typeface="Arial" panose="020B0604020202020204" pitchFamily="34" charset="0"/>
            </a:endParaRPr>
          </a:p>
          <a:p>
            <a:pPr marL="349341" marR="0" lvl="0" indent="-349341" defTabSz="929959" eaLnBrk="1" fontAlgn="t" latinLnBrk="0" hangingPunct="1">
              <a:lnSpc>
                <a:spcPct val="100000"/>
              </a:lnSpc>
              <a:spcBef>
                <a:spcPct val="0"/>
              </a:spcBef>
              <a:spcAft>
                <a:spcPct val="0"/>
              </a:spcAft>
              <a:buClrTx/>
              <a:buSzPct val="120000"/>
              <a:buFont typeface="Arial" panose="020B0604020202020204" pitchFamily="34" charset="0"/>
              <a:buChar char="•"/>
              <a:tabLst/>
              <a:defRPr/>
            </a:pPr>
            <a:r>
              <a:rPr kumimoji="0" lang="en-ZA" sz="1600" b="1" i="0" u="none" strike="noStrike" kern="0" cap="none" spc="0" normalizeH="0" baseline="0" noProof="0" dirty="0">
                <a:ln>
                  <a:noFill/>
                </a:ln>
                <a:solidFill>
                  <a:srgbClr val="004F87"/>
                </a:solidFill>
                <a:effectLst/>
                <a:uLnTx/>
                <a:uFillTx/>
                <a:cs typeface="Arial" panose="020B0604020202020204" pitchFamily="34" charset="0"/>
              </a:rPr>
              <a:t>Financial statements in Bidding Companies Name</a:t>
            </a:r>
          </a:p>
          <a:p>
            <a:pPr marL="0" marR="0" lvl="0" indent="0" defTabSz="929959" eaLnBrk="1" fontAlgn="t" latinLnBrk="0" hangingPunct="1">
              <a:lnSpc>
                <a:spcPct val="100000"/>
              </a:lnSpc>
              <a:spcBef>
                <a:spcPct val="0"/>
              </a:spcBef>
              <a:spcAft>
                <a:spcPct val="0"/>
              </a:spcAft>
              <a:buClrTx/>
              <a:buSzPct val="120000"/>
              <a:buFontTx/>
              <a:buNone/>
              <a:tabLst/>
              <a:defRPr/>
            </a:pPr>
            <a:r>
              <a:rPr kumimoji="0" lang="en-ZA" sz="1600" b="0" i="0" u="none" strike="noStrike" kern="0" cap="none" spc="0" normalizeH="0" baseline="0" noProof="0" dirty="0">
                <a:ln>
                  <a:noFill/>
                </a:ln>
                <a:solidFill>
                  <a:srgbClr val="004F87"/>
                </a:solidFill>
                <a:effectLst/>
                <a:uLnTx/>
                <a:uFillTx/>
                <a:cs typeface="Arial" panose="020B0604020202020204" pitchFamily="34" charset="0"/>
              </a:rPr>
              <a:t>        </a:t>
            </a:r>
          </a:p>
          <a:p>
            <a:pPr marL="0" marR="0" lvl="0" indent="357188" defTabSz="929959" eaLnBrk="1" fontAlgn="t" latinLnBrk="0" hangingPunct="1">
              <a:lnSpc>
                <a:spcPct val="100000"/>
              </a:lnSpc>
              <a:spcBef>
                <a:spcPct val="0"/>
              </a:spcBef>
              <a:spcAft>
                <a:spcPct val="0"/>
              </a:spcAft>
              <a:buClrTx/>
              <a:buSzPct val="120000"/>
              <a:buFontTx/>
              <a:buNone/>
              <a:tabLst/>
              <a:defRPr/>
            </a:pPr>
            <a:r>
              <a:rPr kumimoji="0" lang="en-ZA" sz="1600" b="0" i="0" u="none" strike="noStrike" kern="0" cap="none" spc="0" normalizeH="0" baseline="0" noProof="0" dirty="0">
                <a:ln>
                  <a:noFill/>
                </a:ln>
                <a:solidFill>
                  <a:srgbClr val="004F87"/>
                </a:solidFill>
                <a:effectLst/>
                <a:uLnTx/>
                <a:uFillTx/>
                <a:cs typeface="Arial" panose="020B0604020202020204" pitchFamily="34" charset="0"/>
              </a:rPr>
              <a:t>Subsidiary submitting holding company’s F/S must also furnish a Performance Guarantee</a:t>
            </a:r>
            <a:endParaRPr kumimoji="0" lang="en-ZA" sz="1600" b="0" i="0" u="none" strike="noStrike" kern="0" cap="none" spc="0" normalizeH="0" baseline="0" noProof="0" dirty="0">
              <a:ln>
                <a:noFill/>
              </a:ln>
              <a:solidFill>
                <a:srgbClr val="000000"/>
              </a:solidFill>
              <a:effectLst/>
              <a:uLnTx/>
              <a:uFillTx/>
              <a:cs typeface="Arial" panose="020B0604020202020204" pitchFamily="34" charset="0"/>
            </a:endParaRPr>
          </a:p>
          <a:p>
            <a:pPr marL="179388" marR="0" lvl="4" indent="273050" defTabSz="929959" eaLnBrk="1" fontAlgn="t" latinLnBrk="0" hangingPunct="1">
              <a:lnSpc>
                <a:spcPct val="200000"/>
              </a:lnSpc>
              <a:spcBef>
                <a:spcPct val="0"/>
              </a:spcBef>
              <a:spcAft>
                <a:spcPct val="0"/>
              </a:spcAft>
              <a:buClrTx/>
              <a:buSzPct val="75000"/>
              <a:buFont typeface="Arial" panose="020B0604020202020204" pitchFamily="34" charset="0"/>
              <a:buChar char="•"/>
              <a:tabLst/>
              <a:defRPr/>
            </a:pPr>
            <a:endParaRPr kumimoji="0" lang="en-US" sz="1600" b="0" i="0" u="none" strike="noStrike" kern="0" cap="none" spc="0" normalizeH="0" baseline="0" noProof="0" dirty="0">
              <a:ln>
                <a:noFill/>
              </a:ln>
              <a:solidFill>
                <a:srgbClr val="004F87"/>
              </a:solidFill>
              <a:effectLst/>
              <a:uLnTx/>
              <a:uFillTx/>
            </a:endParaRPr>
          </a:p>
          <a:p>
            <a:pPr marL="179388" marR="0" lvl="4" indent="273050" defTabSz="929959" eaLnBrk="1" fontAlgn="t" latinLnBrk="0" hangingPunct="1">
              <a:lnSpc>
                <a:spcPct val="200000"/>
              </a:lnSpc>
              <a:spcBef>
                <a:spcPct val="0"/>
              </a:spcBef>
              <a:spcAft>
                <a:spcPct val="0"/>
              </a:spcAft>
              <a:buClrTx/>
              <a:buSzPct val="75000"/>
              <a:buFont typeface="Arial" panose="020B0604020202020204" pitchFamily="34" charset="0"/>
              <a:buChar char="•"/>
              <a:tabLst/>
              <a:defRPr/>
            </a:pPr>
            <a:endParaRPr kumimoji="0" lang="en-ZA" sz="1600" b="0" i="0" u="none" strike="noStrike" kern="0" cap="none" spc="0" normalizeH="0" baseline="0" noProof="0" dirty="0">
              <a:ln>
                <a:noFill/>
              </a:ln>
              <a:solidFill>
                <a:srgbClr val="004F87"/>
              </a:solidFill>
              <a:effectLst/>
              <a:uLnTx/>
              <a:uFillTx/>
            </a:endParaRPr>
          </a:p>
          <a:p>
            <a:pPr marL="179388" marR="0" lvl="4" indent="273050" defTabSz="929959" eaLnBrk="1" fontAlgn="t" latinLnBrk="0" hangingPunct="1">
              <a:lnSpc>
                <a:spcPct val="200000"/>
              </a:lnSpc>
              <a:spcBef>
                <a:spcPct val="0"/>
              </a:spcBef>
              <a:spcAft>
                <a:spcPct val="0"/>
              </a:spcAft>
              <a:buClrTx/>
              <a:buSzPct val="75000"/>
              <a:buFont typeface="Arial" panose="020B0604020202020204" pitchFamily="34" charset="0"/>
              <a:buChar char="•"/>
              <a:tabLst/>
              <a:defRPr/>
            </a:pPr>
            <a:endParaRPr kumimoji="0" lang="en-ZA" sz="1600" b="0" i="0" u="none" strike="noStrike" kern="0" cap="none" spc="0" normalizeH="0" baseline="0" noProof="0" dirty="0">
              <a:ln>
                <a:noFill/>
              </a:ln>
              <a:solidFill>
                <a:srgbClr val="004F87"/>
              </a:solidFill>
              <a:effectLst/>
              <a:uLnTx/>
              <a:uFillTx/>
            </a:endParaRPr>
          </a:p>
        </p:txBody>
      </p:sp>
    </p:spTree>
    <p:extLst>
      <p:ext uri="{BB962C8B-B14F-4D97-AF65-F5344CB8AC3E}">
        <p14:creationId xmlns:p14="http://schemas.microsoft.com/office/powerpoint/2010/main" val="20384859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24</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92500" lnSpcReduction="20000"/>
          </a:bodyPr>
          <a:lstStyle/>
          <a:p>
            <a:pPr marL="228600" indent="-228600">
              <a:lnSpc>
                <a:spcPct val="135000"/>
              </a:lnSpc>
              <a:spcBef>
                <a:spcPct val="75000"/>
              </a:spcBef>
              <a:spcAft>
                <a:spcPct val="10000"/>
              </a:spcAft>
              <a:buClr>
                <a:schemeClr val="accent1"/>
              </a:buClr>
            </a:pPr>
            <a:r>
              <a:rPr lang="en-US" b="1" dirty="0">
                <a:solidFill>
                  <a:schemeClr val="tx2"/>
                </a:solidFill>
              </a:rPr>
              <a:t>1. Welcome and Introduction</a:t>
            </a:r>
          </a:p>
          <a:p>
            <a:pPr marL="228600" indent="-228600">
              <a:lnSpc>
                <a:spcPct val="135000"/>
              </a:lnSpc>
              <a:spcBef>
                <a:spcPct val="75000"/>
              </a:spcBef>
              <a:spcAft>
                <a:spcPct val="10000"/>
              </a:spcAft>
              <a:buClr>
                <a:schemeClr val="accent1"/>
              </a:buClr>
            </a:pPr>
            <a:r>
              <a:rPr lang="en-ZA" b="1" dirty="0">
                <a:solidFill>
                  <a:schemeClr val="tx2"/>
                </a:solidFill>
              </a:rPr>
              <a:t>2. RFP Timelines</a:t>
            </a:r>
          </a:p>
          <a:p>
            <a:pPr marL="228600" indent="-228600">
              <a:lnSpc>
                <a:spcPct val="135000"/>
              </a:lnSpc>
              <a:spcBef>
                <a:spcPct val="75000"/>
              </a:spcBef>
              <a:spcAft>
                <a:spcPct val="10000"/>
              </a:spcAft>
              <a:buClr>
                <a:schemeClr val="accent1"/>
              </a:buClr>
            </a:pPr>
            <a:r>
              <a:rPr lang="en-ZA" b="1" dirty="0">
                <a:solidFill>
                  <a:schemeClr val="tx2"/>
                </a:solidFill>
              </a:rPr>
              <a:t>3. Governance, Rules and Procedures</a:t>
            </a:r>
          </a:p>
          <a:p>
            <a:pPr marL="228600" indent="-228600">
              <a:lnSpc>
                <a:spcPct val="135000"/>
              </a:lnSpc>
              <a:spcBef>
                <a:spcPct val="75000"/>
              </a:spcBef>
              <a:spcAft>
                <a:spcPct val="10000"/>
              </a:spcAft>
              <a:buClr>
                <a:schemeClr val="accent1"/>
              </a:buClr>
            </a:pPr>
            <a:r>
              <a:rPr lang="en-ZA" b="1" dirty="0">
                <a:solidFill>
                  <a:schemeClr val="tx2"/>
                </a:solidFill>
              </a:rPr>
              <a:t>4. Background and Scope of Work </a:t>
            </a:r>
          </a:p>
          <a:p>
            <a:pPr marL="228600" indent="-228600">
              <a:lnSpc>
                <a:spcPct val="135000"/>
              </a:lnSpc>
              <a:spcBef>
                <a:spcPct val="75000"/>
              </a:spcBef>
              <a:spcAft>
                <a:spcPct val="10000"/>
              </a:spcAft>
              <a:buClr>
                <a:schemeClr val="accent1"/>
              </a:buClr>
            </a:pPr>
            <a:r>
              <a:rPr lang="en-ZA" b="1" dirty="0">
                <a:solidFill>
                  <a:schemeClr val="tx2"/>
                </a:solidFill>
              </a:rPr>
              <a:t>5. Bid Evaluation Process </a:t>
            </a:r>
          </a:p>
          <a:p>
            <a:pPr marL="228600" indent="-228600">
              <a:lnSpc>
                <a:spcPct val="135000"/>
              </a:lnSpc>
              <a:spcBef>
                <a:spcPct val="75000"/>
              </a:spcBef>
              <a:spcAft>
                <a:spcPct val="10000"/>
              </a:spcAft>
              <a:buClr>
                <a:schemeClr val="accent1"/>
              </a:buClr>
            </a:pPr>
            <a:r>
              <a:rPr lang="en-ZA" b="1" dirty="0">
                <a:solidFill>
                  <a:srgbClr val="FF0000"/>
                </a:solidFill>
              </a:rPr>
              <a:t>6. Services </a:t>
            </a:r>
            <a:r>
              <a:rPr lang="en-ZA" sz="1800" b="1" dirty="0">
                <a:solidFill>
                  <a:srgbClr val="FF0000"/>
                </a:solidFill>
              </a:rPr>
              <a:t>Agreements</a:t>
            </a:r>
          </a:p>
          <a:p>
            <a:pPr marL="228600" indent="-228600">
              <a:lnSpc>
                <a:spcPct val="135000"/>
              </a:lnSpc>
              <a:spcBef>
                <a:spcPct val="75000"/>
              </a:spcBef>
              <a:spcAft>
                <a:spcPct val="10000"/>
              </a:spcAft>
              <a:buClr>
                <a:schemeClr val="accent1"/>
              </a:buClr>
            </a:pPr>
            <a:r>
              <a:rPr lang="en-ZA" sz="1800" b="1" dirty="0">
                <a:solidFill>
                  <a:schemeClr val="tx2"/>
                </a:solidFill>
              </a:rPr>
              <a:t>7. RFP submission and contact details</a:t>
            </a:r>
          </a:p>
          <a:p>
            <a:pPr marL="228600" indent="-228600" algn="l">
              <a:lnSpc>
                <a:spcPct val="135000"/>
              </a:lnSpc>
              <a:spcBef>
                <a:spcPct val="75000"/>
              </a:spcBef>
              <a:spcAft>
                <a:spcPct val="10000"/>
              </a:spcAft>
              <a:buClr>
                <a:schemeClr val="accent1"/>
              </a:buClr>
            </a:pPr>
            <a:r>
              <a:rPr lang="en-ZA" sz="1800" b="1" dirty="0">
                <a:solidFill>
                  <a:schemeClr val="tx2"/>
                </a:solidFill>
              </a:rPr>
              <a:t>8. Q&amp;A</a:t>
            </a:r>
            <a:endParaRPr lang="en-ZA" sz="1100" dirty="0">
              <a:solidFill>
                <a:schemeClr val="tx1"/>
              </a:solidFill>
            </a:endParaRPr>
          </a:p>
          <a:p>
            <a:endParaRPr lang="en-ZA" dirty="0"/>
          </a:p>
        </p:txBody>
      </p:sp>
    </p:spTree>
    <p:extLst>
      <p:ext uri="{BB962C8B-B14F-4D97-AF65-F5344CB8AC3E}">
        <p14:creationId xmlns:p14="http://schemas.microsoft.com/office/powerpoint/2010/main" val="21121104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0" y="110479"/>
            <a:ext cx="91440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latin typeface="+mn-lt"/>
                <a:ea typeface="+mn-ea"/>
                <a:cs typeface="+mn-cs"/>
              </a:rPr>
              <a:t>AGREEMENTS</a:t>
            </a:r>
            <a:br>
              <a:rPr kumimoji="0" lang="en-ZA"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mn-ea"/>
                <a:cs typeface="+mn-cs"/>
              </a:rPr>
            </a:b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25</a:t>
            </a:fld>
            <a:endParaRPr lang="en-US" dirty="0"/>
          </a:p>
        </p:txBody>
      </p:sp>
      <p:sp>
        <p:nvSpPr>
          <p:cNvPr id="13" name="TextBox 12">
            <a:extLst>
              <a:ext uri="{FF2B5EF4-FFF2-40B4-BE49-F238E27FC236}">
                <a16:creationId xmlns:a16="http://schemas.microsoft.com/office/drawing/2014/main" id="{4398BC83-F36E-4352-AB21-5F393CE68E45}"/>
              </a:ext>
            </a:extLst>
          </p:cNvPr>
          <p:cNvSpPr txBox="1"/>
          <p:nvPr/>
        </p:nvSpPr>
        <p:spPr>
          <a:xfrm>
            <a:off x="-567767" y="902392"/>
            <a:ext cx="8534721" cy="4765407"/>
          </a:xfrm>
          <a:prstGeom prst="rect">
            <a:avLst/>
          </a:prstGeom>
          <a:noFill/>
        </p:spPr>
        <p:txBody>
          <a:bodyPr wrap="square">
            <a:spAutoFit/>
          </a:bodyPr>
          <a:lstStyle/>
          <a:p>
            <a:pPr lvl="2" algn="just">
              <a:lnSpc>
                <a:spcPct val="150000"/>
              </a:lnSpc>
              <a:spcBef>
                <a:spcPts val="1200"/>
              </a:spcBef>
              <a:spcAft>
                <a:spcPts val="0"/>
              </a:spcAft>
              <a:tabLst>
                <a:tab pos="540385" algn="l"/>
                <a:tab pos="1066800" algn="l"/>
                <a:tab pos="1447800" algn="l"/>
                <a:tab pos="3505200" algn="l"/>
                <a:tab pos="3733800" algn="l"/>
                <a:tab pos="4953000" algn="l"/>
                <a:tab pos="5029200" algn="l"/>
              </a:tabLst>
            </a:pPr>
            <a:r>
              <a:rPr lang="en-US" sz="1600" kern="0" dirty="0">
                <a:solidFill>
                  <a:srgbClr val="004F87"/>
                </a:solidFill>
                <a:cs typeface="Arial" panose="020B0604020202020204" pitchFamily="34" charset="0"/>
              </a:rPr>
              <a:t>SERVICE LEVEL AGREEMENT (SLA)</a:t>
            </a:r>
          </a:p>
          <a:p>
            <a:pPr marL="1200150" lvl="2" indent="-285750" algn="just">
              <a:lnSpc>
                <a:spcPct val="150000"/>
              </a:lnSpc>
              <a:spcBef>
                <a:spcPts val="1200"/>
              </a:spcBef>
              <a:spcAft>
                <a:spcPts val="0"/>
              </a:spcAft>
              <a:buFont typeface="Arial" panose="020B0604020202020204" pitchFamily="34" charset="0"/>
              <a:buChar char="•"/>
              <a:tabLst>
                <a:tab pos="540385" algn="l"/>
                <a:tab pos="1066800" algn="l"/>
                <a:tab pos="1447800" algn="l"/>
                <a:tab pos="3505200" algn="l"/>
                <a:tab pos="3733800" algn="l"/>
                <a:tab pos="4953000" algn="l"/>
                <a:tab pos="5029200" algn="l"/>
              </a:tabLst>
            </a:pPr>
            <a:r>
              <a:rPr lang="en-US" sz="1600" kern="0" dirty="0">
                <a:solidFill>
                  <a:srgbClr val="004F87"/>
                </a:solidFill>
                <a:cs typeface="Arial" panose="020B0604020202020204" pitchFamily="34" charset="0"/>
              </a:rPr>
              <a:t>The draft Service Level Agreement (SLA) constitutes the </a:t>
            </a:r>
            <a:r>
              <a:rPr lang="en-US" sz="1600" kern="0" dirty="0" err="1">
                <a:solidFill>
                  <a:srgbClr val="004F87"/>
                </a:solidFill>
                <a:cs typeface="Arial" panose="020B0604020202020204" pitchFamily="34" charset="0"/>
              </a:rPr>
              <a:t>specialised</a:t>
            </a:r>
            <a:r>
              <a:rPr lang="en-US" sz="1600" kern="0" dirty="0">
                <a:solidFill>
                  <a:srgbClr val="004F87"/>
                </a:solidFill>
                <a:cs typeface="Arial" panose="020B0604020202020204" pitchFamily="34" charset="0"/>
              </a:rPr>
              <a:t> terms and conditions upon which SARS is prepared to contractually engage the prospective Bidder(s) to render the services under this bid.</a:t>
            </a:r>
          </a:p>
          <a:p>
            <a:pPr marL="1200150" lvl="2" indent="-285750" algn="just">
              <a:lnSpc>
                <a:spcPct val="150000"/>
              </a:lnSpc>
              <a:spcBef>
                <a:spcPts val="1200"/>
              </a:spcBef>
              <a:spcAft>
                <a:spcPts val="0"/>
              </a:spcAft>
              <a:buFont typeface="Arial" panose="020B0604020202020204" pitchFamily="34" charset="0"/>
              <a:buChar char="•"/>
              <a:tabLst>
                <a:tab pos="540385" algn="l"/>
                <a:tab pos="1066800" algn="l"/>
                <a:tab pos="1447800" algn="l"/>
                <a:tab pos="3505200" algn="l"/>
                <a:tab pos="3733800" algn="l"/>
                <a:tab pos="4953000" algn="l"/>
                <a:tab pos="5029200" algn="l"/>
              </a:tabLst>
            </a:pPr>
            <a:r>
              <a:rPr lang="en-US" sz="1600" kern="0" dirty="0">
                <a:solidFill>
                  <a:srgbClr val="004F87"/>
                </a:solidFill>
                <a:cs typeface="Arial" panose="020B0604020202020204" pitchFamily="34" charset="0"/>
              </a:rPr>
              <a:t>Bidders are requested to indicate their acceptance of the terms and conditions set out in the draft SLA.</a:t>
            </a:r>
          </a:p>
          <a:p>
            <a:pPr marL="1200150" lvl="2" indent="-285750" algn="just">
              <a:lnSpc>
                <a:spcPct val="150000"/>
              </a:lnSpc>
              <a:spcBef>
                <a:spcPts val="1200"/>
              </a:spcBef>
              <a:spcAft>
                <a:spcPts val="0"/>
              </a:spcAft>
              <a:buFont typeface="Arial" panose="020B0604020202020204" pitchFamily="34" charset="0"/>
              <a:buChar char="•"/>
              <a:tabLst>
                <a:tab pos="540385" algn="l"/>
                <a:tab pos="1066800" algn="l"/>
                <a:tab pos="1447800" algn="l"/>
                <a:tab pos="3505200" algn="l"/>
                <a:tab pos="3733800" algn="l"/>
                <a:tab pos="4953000" algn="l"/>
                <a:tab pos="5029200" algn="l"/>
              </a:tabLst>
            </a:pPr>
            <a:r>
              <a:rPr lang="en-US" sz="1600" kern="0" dirty="0">
                <a:solidFill>
                  <a:srgbClr val="004F87"/>
                </a:solidFill>
                <a:cs typeface="Arial" panose="020B0604020202020204" pitchFamily="34" charset="0"/>
              </a:rPr>
              <a:t>SARS will sign the SLA with the Successful Bidder and must be accepted by the Successful Bidder by signing and dating the document before any work can be commence </a:t>
            </a:r>
          </a:p>
          <a:p>
            <a:pPr marL="1200150" lvl="2" indent="-285750" algn="just">
              <a:lnSpc>
                <a:spcPct val="150000"/>
              </a:lnSpc>
              <a:spcBef>
                <a:spcPts val="1200"/>
              </a:spcBef>
              <a:spcAft>
                <a:spcPts val="0"/>
              </a:spcAft>
              <a:buFont typeface="Arial" panose="020B0604020202020204" pitchFamily="34" charset="0"/>
              <a:buChar char="•"/>
              <a:tabLst>
                <a:tab pos="540385" algn="l"/>
                <a:tab pos="1066800" algn="l"/>
                <a:tab pos="1447800" algn="l"/>
                <a:tab pos="3505200" algn="l"/>
                <a:tab pos="3733800" algn="l"/>
                <a:tab pos="4953000" algn="l"/>
                <a:tab pos="5029200" algn="l"/>
              </a:tabLst>
            </a:pPr>
            <a:endParaRPr lang="en-ZA" sz="1600" kern="0" dirty="0">
              <a:solidFill>
                <a:srgbClr val="004F87"/>
              </a:solidFill>
              <a:cs typeface="Arial" panose="020B0604020202020204" pitchFamily="34" charset="0"/>
            </a:endParaRPr>
          </a:p>
          <a:p>
            <a:pPr algn="just">
              <a:lnSpc>
                <a:spcPct val="150000"/>
              </a:lnSpc>
            </a:pPr>
            <a:endParaRPr lang="en-ZA" sz="1800" b="1" dirty="0">
              <a:solidFill>
                <a:srgbClr val="003366"/>
              </a:solidFill>
              <a:ea typeface="Times New Roman" pitchFamily="18" charset="0"/>
              <a:cs typeface="Tahoma" pitchFamily="34" charset="0"/>
            </a:endParaRPr>
          </a:p>
        </p:txBody>
      </p:sp>
    </p:spTree>
    <p:extLst>
      <p:ext uri="{BB962C8B-B14F-4D97-AF65-F5344CB8AC3E}">
        <p14:creationId xmlns:p14="http://schemas.microsoft.com/office/powerpoint/2010/main" val="29009393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26</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92500" lnSpcReduction="20000"/>
          </a:bodyPr>
          <a:lstStyle/>
          <a:p>
            <a:pPr marL="228600" indent="-228600">
              <a:lnSpc>
                <a:spcPct val="135000"/>
              </a:lnSpc>
              <a:spcBef>
                <a:spcPct val="75000"/>
              </a:spcBef>
              <a:spcAft>
                <a:spcPct val="10000"/>
              </a:spcAft>
              <a:buClr>
                <a:schemeClr val="accent1"/>
              </a:buClr>
            </a:pPr>
            <a:r>
              <a:rPr lang="en-US" b="1" dirty="0">
                <a:solidFill>
                  <a:schemeClr val="tx2"/>
                </a:solidFill>
              </a:rPr>
              <a:t>1. Welcome and Introduction</a:t>
            </a:r>
          </a:p>
          <a:p>
            <a:pPr marL="228600" indent="-228600">
              <a:lnSpc>
                <a:spcPct val="135000"/>
              </a:lnSpc>
              <a:spcBef>
                <a:spcPct val="75000"/>
              </a:spcBef>
              <a:spcAft>
                <a:spcPct val="10000"/>
              </a:spcAft>
              <a:buClr>
                <a:schemeClr val="accent1"/>
              </a:buClr>
            </a:pPr>
            <a:r>
              <a:rPr lang="en-ZA" b="1" dirty="0">
                <a:solidFill>
                  <a:schemeClr val="tx2"/>
                </a:solidFill>
              </a:rPr>
              <a:t>2. RFP Timelines</a:t>
            </a:r>
          </a:p>
          <a:p>
            <a:pPr marL="228600" indent="-228600">
              <a:lnSpc>
                <a:spcPct val="135000"/>
              </a:lnSpc>
              <a:spcBef>
                <a:spcPct val="75000"/>
              </a:spcBef>
              <a:spcAft>
                <a:spcPct val="10000"/>
              </a:spcAft>
              <a:buClr>
                <a:schemeClr val="accent1"/>
              </a:buClr>
            </a:pPr>
            <a:r>
              <a:rPr lang="en-ZA" b="1" dirty="0">
                <a:solidFill>
                  <a:schemeClr val="tx2"/>
                </a:solidFill>
              </a:rPr>
              <a:t>3. Governance, Rules and Procedures</a:t>
            </a:r>
          </a:p>
          <a:p>
            <a:pPr marL="228600" indent="-228600">
              <a:lnSpc>
                <a:spcPct val="135000"/>
              </a:lnSpc>
              <a:spcBef>
                <a:spcPct val="75000"/>
              </a:spcBef>
              <a:spcAft>
                <a:spcPct val="10000"/>
              </a:spcAft>
              <a:buClr>
                <a:schemeClr val="accent1"/>
              </a:buClr>
            </a:pPr>
            <a:r>
              <a:rPr lang="en-ZA" b="1" dirty="0">
                <a:solidFill>
                  <a:schemeClr val="tx2"/>
                </a:solidFill>
              </a:rPr>
              <a:t>4. Background and Scope of Work </a:t>
            </a:r>
          </a:p>
          <a:p>
            <a:pPr marL="228600" indent="-228600">
              <a:lnSpc>
                <a:spcPct val="135000"/>
              </a:lnSpc>
              <a:spcBef>
                <a:spcPct val="75000"/>
              </a:spcBef>
              <a:spcAft>
                <a:spcPct val="10000"/>
              </a:spcAft>
              <a:buClr>
                <a:schemeClr val="accent1"/>
              </a:buClr>
            </a:pPr>
            <a:r>
              <a:rPr lang="en-ZA" b="1" dirty="0">
                <a:solidFill>
                  <a:schemeClr val="tx2"/>
                </a:solidFill>
              </a:rPr>
              <a:t>5. Bid Evaluation Process </a:t>
            </a:r>
          </a:p>
          <a:p>
            <a:pPr marL="228600" indent="-228600">
              <a:lnSpc>
                <a:spcPct val="135000"/>
              </a:lnSpc>
              <a:spcBef>
                <a:spcPct val="75000"/>
              </a:spcBef>
              <a:spcAft>
                <a:spcPct val="10000"/>
              </a:spcAft>
              <a:buClr>
                <a:schemeClr val="accent1"/>
              </a:buClr>
            </a:pPr>
            <a:r>
              <a:rPr lang="en-ZA" b="1" dirty="0">
                <a:solidFill>
                  <a:schemeClr val="tx2"/>
                </a:solidFill>
              </a:rPr>
              <a:t>6</a:t>
            </a:r>
            <a:r>
              <a:rPr lang="en-ZA" sz="1800" b="1" dirty="0">
                <a:solidFill>
                  <a:schemeClr val="tx2"/>
                </a:solidFill>
              </a:rPr>
              <a:t>. </a:t>
            </a:r>
            <a:r>
              <a:rPr lang="en-ZA" b="1" dirty="0">
                <a:solidFill>
                  <a:schemeClr val="tx2"/>
                </a:solidFill>
              </a:rPr>
              <a:t>Services Agreements</a:t>
            </a:r>
          </a:p>
          <a:p>
            <a:pPr marL="228600" indent="-228600">
              <a:lnSpc>
                <a:spcPct val="135000"/>
              </a:lnSpc>
              <a:spcBef>
                <a:spcPct val="75000"/>
              </a:spcBef>
              <a:spcAft>
                <a:spcPct val="10000"/>
              </a:spcAft>
              <a:buClr>
                <a:schemeClr val="accent1"/>
              </a:buClr>
            </a:pPr>
            <a:r>
              <a:rPr lang="en-ZA" b="1" dirty="0">
                <a:solidFill>
                  <a:srgbClr val="FF0000"/>
                </a:solidFill>
              </a:rPr>
              <a:t>7</a:t>
            </a:r>
            <a:r>
              <a:rPr lang="en-ZA" sz="1800" b="1" dirty="0">
                <a:solidFill>
                  <a:srgbClr val="FF0000"/>
                </a:solidFill>
              </a:rPr>
              <a:t>. RFP submission and contact details</a:t>
            </a:r>
          </a:p>
          <a:p>
            <a:pPr marL="228600" indent="-228600" algn="l">
              <a:lnSpc>
                <a:spcPct val="135000"/>
              </a:lnSpc>
              <a:spcBef>
                <a:spcPct val="75000"/>
              </a:spcBef>
              <a:spcAft>
                <a:spcPct val="10000"/>
              </a:spcAft>
              <a:buClr>
                <a:schemeClr val="accent1"/>
              </a:buClr>
            </a:pPr>
            <a:r>
              <a:rPr lang="en-ZA" sz="1800" b="1" dirty="0">
                <a:solidFill>
                  <a:schemeClr val="tx2"/>
                </a:solidFill>
              </a:rPr>
              <a:t>8. Q&amp;A</a:t>
            </a:r>
            <a:endParaRPr lang="en-ZA" sz="1100" dirty="0">
              <a:solidFill>
                <a:schemeClr val="tx1"/>
              </a:solidFill>
            </a:endParaRPr>
          </a:p>
          <a:p>
            <a:endParaRPr lang="en-ZA" dirty="0"/>
          </a:p>
        </p:txBody>
      </p:sp>
    </p:spTree>
    <p:extLst>
      <p:ext uri="{BB962C8B-B14F-4D97-AF65-F5344CB8AC3E}">
        <p14:creationId xmlns:p14="http://schemas.microsoft.com/office/powerpoint/2010/main" val="16505496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a:xfrm>
            <a:off x="7264400" y="6564622"/>
            <a:ext cx="862012" cy="184666"/>
          </a:xfrm>
        </p:spPr>
        <p:txBody>
          <a:bodyPr/>
          <a:lstStyle/>
          <a:p>
            <a:pPr algn="ctr">
              <a:defRPr/>
            </a:pPr>
            <a:fld id="{1D46AC71-C261-4AF3-BFB1-CCAEF8821007}" type="slidenum">
              <a:rPr lang="en-ZA" smtClean="0">
                <a:solidFill>
                  <a:schemeClr val="tx1"/>
                </a:solidFill>
              </a:rPr>
              <a:pPr algn="ctr">
                <a:defRPr/>
              </a:pPr>
              <a:t>27</a:t>
            </a:fld>
            <a:endParaRPr lang="en-ZA" dirty="0">
              <a:solidFill>
                <a:schemeClr val="tx1"/>
              </a:solidFill>
            </a:endParaRPr>
          </a:p>
        </p:txBody>
      </p:sp>
      <p:sp>
        <p:nvSpPr>
          <p:cNvPr id="11" name="Text Box 8"/>
          <p:cNvSpPr txBox="1">
            <a:spLocks noChangeArrowheads="1"/>
          </p:cNvSpPr>
          <p:nvPr/>
        </p:nvSpPr>
        <p:spPr bwMode="auto">
          <a:xfrm>
            <a:off x="4910919" y="2705715"/>
            <a:ext cx="357188" cy="369888"/>
          </a:xfrm>
          <a:prstGeom prst="rect">
            <a:avLst/>
          </a:prstGeom>
          <a:noFill/>
          <a:ln w="9525">
            <a:noFill/>
            <a:miter lim="800000"/>
            <a:headEnd/>
            <a:tailEnd/>
          </a:ln>
        </p:spPr>
        <p:txBody>
          <a:bodyPr>
            <a:spAutoFit/>
          </a:bodyPr>
          <a:lstStyle/>
          <a:p>
            <a:pPr algn="l"/>
            <a:r>
              <a:rPr lang="en-ZA" sz="1800" dirty="0">
                <a:solidFill>
                  <a:schemeClr val="tx1"/>
                </a:solidFill>
              </a:rPr>
              <a:t>+</a:t>
            </a:r>
            <a:endParaRPr lang="en-GB" sz="1800" dirty="0">
              <a:solidFill>
                <a:schemeClr val="tx1"/>
              </a:solidFill>
            </a:endParaRPr>
          </a:p>
        </p:txBody>
      </p:sp>
      <p:sp>
        <p:nvSpPr>
          <p:cNvPr id="12" name="TextBox 10"/>
          <p:cNvSpPr txBox="1">
            <a:spLocks noChangeArrowheads="1"/>
          </p:cNvSpPr>
          <p:nvPr/>
        </p:nvSpPr>
        <p:spPr bwMode="auto">
          <a:xfrm>
            <a:off x="2700279" y="3776799"/>
            <a:ext cx="2876550" cy="584200"/>
          </a:xfrm>
          <a:prstGeom prst="rect">
            <a:avLst/>
          </a:prstGeom>
          <a:noFill/>
          <a:ln w="9525">
            <a:noFill/>
            <a:miter lim="800000"/>
            <a:headEnd/>
            <a:tailEnd/>
          </a:ln>
        </p:spPr>
        <p:txBody>
          <a:bodyPr wrap="none">
            <a:spAutoFit/>
          </a:bodyPr>
          <a:lstStyle/>
          <a:p>
            <a:pPr algn="l"/>
            <a:r>
              <a:rPr lang="en-ZA" sz="3200" b="1" dirty="0">
                <a:solidFill>
                  <a:schemeClr val="tx2"/>
                </a:solidFill>
              </a:rPr>
              <a:t>TENDER BOX</a:t>
            </a:r>
          </a:p>
        </p:txBody>
      </p:sp>
      <p:sp>
        <p:nvSpPr>
          <p:cNvPr id="13" name="TextBox 11"/>
          <p:cNvSpPr txBox="1">
            <a:spLocks noChangeArrowheads="1"/>
          </p:cNvSpPr>
          <p:nvPr/>
        </p:nvSpPr>
        <p:spPr bwMode="auto">
          <a:xfrm>
            <a:off x="1577794" y="4223625"/>
            <a:ext cx="5429250" cy="923330"/>
          </a:xfrm>
          <a:prstGeom prst="rect">
            <a:avLst/>
          </a:prstGeom>
          <a:noFill/>
          <a:ln w="9525">
            <a:noFill/>
            <a:miter lim="800000"/>
            <a:headEnd/>
            <a:tailEnd/>
          </a:ln>
        </p:spPr>
        <p:txBody>
          <a:bodyPr>
            <a:spAutoFit/>
          </a:bodyPr>
          <a:lstStyle/>
          <a:p>
            <a:pPr algn="ctr"/>
            <a:r>
              <a:rPr lang="en-ZA" dirty="0">
                <a:solidFill>
                  <a:schemeClr val="tx2"/>
                </a:solidFill>
              </a:rPr>
              <a:t>Tender Office SARS Procurement, </a:t>
            </a:r>
            <a:r>
              <a:rPr lang="en-ZA" dirty="0" err="1">
                <a:solidFill>
                  <a:schemeClr val="tx2"/>
                </a:solidFill>
              </a:rPr>
              <a:t>Lehae</a:t>
            </a:r>
            <a:r>
              <a:rPr lang="en-ZA" dirty="0">
                <a:solidFill>
                  <a:schemeClr val="tx2"/>
                </a:solidFill>
              </a:rPr>
              <a:t> La SARS Head Office,299 Bronkhorst Street </a:t>
            </a:r>
            <a:r>
              <a:rPr lang="en-ZA" dirty="0" err="1">
                <a:solidFill>
                  <a:schemeClr val="tx2"/>
                </a:solidFill>
              </a:rPr>
              <a:t>Niew</a:t>
            </a:r>
            <a:r>
              <a:rPr lang="en-ZA" dirty="0">
                <a:solidFill>
                  <a:schemeClr val="tx2"/>
                </a:solidFill>
              </a:rPr>
              <a:t> </a:t>
            </a:r>
            <a:r>
              <a:rPr lang="en-ZA" dirty="0" err="1">
                <a:solidFill>
                  <a:schemeClr val="tx2"/>
                </a:solidFill>
              </a:rPr>
              <a:t>Mucleneuk</a:t>
            </a:r>
            <a:r>
              <a:rPr lang="en-ZA" sz="1800" dirty="0">
                <a:solidFill>
                  <a:schemeClr val="tx2"/>
                </a:solidFill>
              </a:rPr>
              <a:t>, Pretoria</a:t>
            </a:r>
          </a:p>
        </p:txBody>
      </p:sp>
      <p:sp>
        <p:nvSpPr>
          <p:cNvPr id="14" name="TextBox 12"/>
          <p:cNvSpPr txBox="1">
            <a:spLocks noChangeArrowheads="1"/>
          </p:cNvSpPr>
          <p:nvPr/>
        </p:nvSpPr>
        <p:spPr bwMode="auto">
          <a:xfrm>
            <a:off x="730146" y="5070880"/>
            <a:ext cx="7431087" cy="646331"/>
          </a:xfrm>
          <a:prstGeom prst="rect">
            <a:avLst/>
          </a:prstGeom>
          <a:noFill/>
          <a:ln w="9525">
            <a:noFill/>
            <a:miter lim="800000"/>
            <a:headEnd/>
            <a:tailEnd/>
          </a:ln>
        </p:spPr>
        <p:txBody>
          <a:bodyPr>
            <a:spAutoFit/>
          </a:bodyPr>
          <a:lstStyle/>
          <a:p>
            <a:pPr indent="84138"/>
            <a:r>
              <a:rPr lang="en-ZA" sz="1800" dirty="0">
                <a:solidFill>
                  <a:schemeClr val="tx2"/>
                </a:solidFill>
              </a:rPr>
              <a:t>Any enquiries must be referred, in writing via email:</a:t>
            </a:r>
          </a:p>
          <a:p>
            <a:r>
              <a:rPr lang="en-ZA" dirty="0">
                <a:solidFill>
                  <a:schemeClr val="tx2"/>
                </a:solidFill>
                <a:hlinkClick r:id="rId3"/>
              </a:rPr>
              <a:t>tenderoffice@sars.gov.za</a:t>
            </a:r>
            <a:endParaRPr lang="en-ZA" dirty="0">
              <a:solidFill>
                <a:schemeClr val="tx2"/>
              </a:solidFill>
            </a:endParaRPr>
          </a:p>
        </p:txBody>
      </p:sp>
      <p:cxnSp>
        <p:nvCxnSpPr>
          <p:cNvPr id="15" name="Straight Connector 14"/>
          <p:cNvCxnSpPr/>
          <p:nvPr/>
        </p:nvCxnSpPr>
        <p:spPr>
          <a:xfrm rot="10800000">
            <a:off x="437969" y="5962698"/>
            <a:ext cx="8001000" cy="1588"/>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pic>
        <p:nvPicPr>
          <p:cNvPr id="16" name="Picture 7" descr="Folder"/>
          <p:cNvPicPr>
            <a:picLocks noChangeAspect="1" noChangeArrowheads="1"/>
          </p:cNvPicPr>
          <p:nvPr/>
        </p:nvPicPr>
        <p:blipFill>
          <a:blip r:embed="rId4"/>
          <a:srcRect/>
          <a:stretch>
            <a:fillRect/>
          </a:stretch>
        </p:blipFill>
        <p:spPr bwMode="auto">
          <a:xfrm>
            <a:off x="3554574" y="2773134"/>
            <a:ext cx="1079500" cy="1008062"/>
          </a:xfrm>
          <a:prstGeom prst="rect">
            <a:avLst/>
          </a:prstGeom>
          <a:noFill/>
          <a:ln w="9525">
            <a:noFill/>
            <a:miter lim="800000"/>
            <a:headEnd/>
            <a:tailEnd/>
          </a:ln>
        </p:spPr>
      </p:pic>
      <p:pic>
        <p:nvPicPr>
          <p:cNvPr id="20" name="Picture 7" descr="Folder"/>
          <p:cNvPicPr>
            <a:picLocks noChangeAspect="1" noChangeArrowheads="1"/>
          </p:cNvPicPr>
          <p:nvPr/>
        </p:nvPicPr>
        <p:blipFill>
          <a:blip r:embed="rId4"/>
          <a:srcRect/>
          <a:stretch>
            <a:fillRect/>
          </a:stretch>
        </p:blipFill>
        <p:spPr bwMode="auto">
          <a:xfrm>
            <a:off x="1103520" y="2817877"/>
            <a:ext cx="1079500" cy="1008063"/>
          </a:xfrm>
          <a:prstGeom prst="rect">
            <a:avLst/>
          </a:prstGeom>
          <a:noFill/>
          <a:ln w="9525">
            <a:noFill/>
            <a:miter lim="800000"/>
            <a:headEnd/>
            <a:tailEnd/>
          </a:ln>
        </p:spPr>
      </p:pic>
      <p:sp>
        <p:nvSpPr>
          <p:cNvPr id="21" name="Text Box 16"/>
          <p:cNvSpPr txBox="1">
            <a:spLocks noChangeArrowheads="1"/>
          </p:cNvSpPr>
          <p:nvPr/>
        </p:nvSpPr>
        <p:spPr bwMode="auto">
          <a:xfrm>
            <a:off x="1583732" y="2212560"/>
            <a:ext cx="292100"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t>1</a:t>
            </a:r>
            <a:endParaRPr lang="en-GB" b="1" dirty="0"/>
          </a:p>
        </p:txBody>
      </p:sp>
      <p:sp>
        <p:nvSpPr>
          <p:cNvPr id="23" name="Text Box 17"/>
          <p:cNvSpPr txBox="1">
            <a:spLocks noChangeArrowheads="1"/>
          </p:cNvSpPr>
          <p:nvPr/>
        </p:nvSpPr>
        <p:spPr bwMode="auto">
          <a:xfrm>
            <a:off x="4000319" y="2122110"/>
            <a:ext cx="292100" cy="307975"/>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a:spAutoFit/>
          </a:bodyPr>
          <a:lstStyle/>
          <a:p>
            <a:pPr>
              <a:defRPr/>
            </a:pPr>
            <a:r>
              <a:rPr lang="en-ZA" b="1" dirty="0"/>
              <a:t>2</a:t>
            </a:r>
            <a:endParaRPr lang="en-GB" b="1" dirty="0"/>
          </a:p>
        </p:txBody>
      </p:sp>
      <p:sp>
        <p:nvSpPr>
          <p:cNvPr id="30" name="Right Brace 29"/>
          <p:cNvSpPr/>
          <p:nvPr/>
        </p:nvSpPr>
        <p:spPr bwMode="auto">
          <a:xfrm flipV="1">
            <a:off x="6532884" y="2366371"/>
            <a:ext cx="377952" cy="983359"/>
          </a:xfrm>
          <a:prstGeom prst="rightBrace">
            <a:avLst/>
          </a:prstGeom>
          <a:solidFill>
            <a:schemeClr val="bg1"/>
          </a:solidFill>
          <a:ln w="9525" cap="flat" cmpd="sng" algn="ctr">
            <a:solidFill>
              <a:schemeClr val="tx1"/>
            </a:solidFill>
            <a:prstDash val="solid"/>
            <a:round/>
            <a:headEnd type="none" w="med" len="med"/>
            <a:tailEnd type="none" w="med" len="med"/>
          </a:ln>
          <a:effectLst/>
        </p:spPr>
        <p:txBody>
          <a:bodyPr vert="horz" wrap="square" lIns="3810" tIns="0" rIns="3810" bIns="0" numCol="1" rtlCol="0" anchor="ctr" anchorCtr="0" compatLnSpc="1">
            <a:prstTxWarp prst="textNoShape">
              <a:avLst/>
            </a:prstTxWarp>
          </a:bodyPr>
          <a:lstStyle/>
          <a:p>
            <a:pPr marL="0" marR="0" indent="0" algn="l" defTabSz="895350" rtl="0" eaLnBrk="1" fontAlgn="base" latinLnBrk="0" hangingPunct="1">
              <a:lnSpc>
                <a:spcPct val="100000"/>
              </a:lnSpc>
              <a:spcBef>
                <a:spcPct val="0"/>
              </a:spcBef>
              <a:spcAft>
                <a:spcPct val="0"/>
              </a:spcAft>
              <a:buClrTx/>
              <a:buSzPct val="120000"/>
              <a:buFontTx/>
              <a:buNone/>
              <a:tabLst/>
            </a:pPr>
            <a:endParaRPr kumimoji="0" lang="en-ZA" sz="1600" b="1" i="0" u="none" strike="noStrike" cap="none" normalizeH="0" baseline="0" dirty="0">
              <a:ln>
                <a:noFill/>
              </a:ln>
              <a:solidFill>
                <a:schemeClr val="tx1"/>
              </a:solidFill>
              <a:effectLst/>
              <a:latin typeface="Arial" charset="0"/>
            </a:endParaRPr>
          </a:p>
        </p:txBody>
      </p:sp>
      <p:sp>
        <p:nvSpPr>
          <p:cNvPr id="33" name="Text Box 8"/>
          <p:cNvSpPr txBox="1">
            <a:spLocks noChangeArrowheads="1"/>
          </p:cNvSpPr>
          <p:nvPr/>
        </p:nvSpPr>
        <p:spPr bwMode="auto">
          <a:xfrm flipV="1">
            <a:off x="2683239" y="2683239"/>
            <a:ext cx="397238" cy="379890"/>
          </a:xfrm>
          <a:prstGeom prst="rect">
            <a:avLst/>
          </a:prstGeom>
          <a:noFill/>
          <a:ln w="9525">
            <a:noFill/>
            <a:miter lim="800000"/>
            <a:headEnd/>
            <a:tailEnd/>
          </a:ln>
        </p:spPr>
        <p:txBody>
          <a:bodyPr wrap="square">
            <a:spAutoFit/>
          </a:bodyPr>
          <a:lstStyle/>
          <a:p>
            <a:pPr algn="l"/>
            <a:r>
              <a:rPr lang="en-ZA" sz="1800" dirty="0">
                <a:solidFill>
                  <a:schemeClr val="tx1"/>
                </a:solidFill>
              </a:rPr>
              <a:t>+</a:t>
            </a:r>
            <a:endParaRPr lang="en-GB" sz="1800" dirty="0">
              <a:solidFill>
                <a:schemeClr val="tx1"/>
              </a:solidFill>
            </a:endParaRPr>
          </a:p>
        </p:txBody>
      </p:sp>
      <p:sp>
        <p:nvSpPr>
          <p:cNvPr id="2" name="TextBox 1"/>
          <p:cNvSpPr txBox="1"/>
          <p:nvPr/>
        </p:nvSpPr>
        <p:spPr>
          <a:xfrm>
            <a:off x="6928461" y="2392914"/>
            <a:ext cx="1859280" cy="677108"/>
          </a:xfrm>
          <a:prstGeom prst="rect">
            <a:avLst/>
          </a:prstGeom>
          <a:noFill/>
        </p:spPr>
        <p:txBody>
          <a:bodyPr wrap="square" rtlCol="0">
            <a:spAutoFit/>
          </a:bodyPr>
          <a:lstStyle/>
          <a:p>
            <a:endParaRPr lang="en-ZA" sz="1000" b="1" dirty="0"/>
          </a:p>
          <a:p>
            <a:pPr algn="ctr"/>
            <a:r>
              <a:rPr lang="en-ZA" sz="1400" b="1" dirty="0">
                <a:solidFill>
                  <a:srgbClr val="FF0000"/>
                </a:solidFill>
              </a:rPr>
              <a:t>Content of File 1 and 2</a:t>
            </a:r>
            <a:endParaRPr lang="en-ZA" sz="1400" b="1" dirty="0"/>
          </a:p>
        </p:txBody>
      </p:sp>
      <p:pic>
        <p:nvPicPr>
          <p:cNvPr id="3" name="Picture 2"/>
          <p:cNvPicPr>
            <a:picLocks noChangeAspect="1"/>
          </p:cNvPicPr>
          <p:nvPr/>
        </p:nvPicPr>
        <p:blipFill>
          <a:blip r:embed="rId5"/>
          <a:stretch>
            <a:fillRect/>
          </a:stretch>
        </p:blipFill>
        <p:spPr>
          <a:xfrm>
            <a:off x="5425747" y="2515767"/>
            <a:ext cx="1009650" cy="737391"/>
          </a:xfrm>
          <a:prstGeom prst="rect">
            <a:avLst/>
          </a:prstGeom>
        </p:spPr>
      </p:pic>
      <p:sp>
        <p:nvSpPr>
          <p:cNvPr id="22" name="Title 1">
            <a:extLst>
              <a:ext uri="{FF2B5EF4-FFF2-40B4-BE49-F238E27FC236}">
                <a16:creationId xmlns:a16="http://schemas.microsoft.com/office/drawing/2014/main" id="{763043F0-AAC7-462F-9E3D-E4809DE55843}"/>
              </a:ext>
            </a:extLst>
          </p:cNvPr>
          <p:cNvSpPr txBox="1">
            <a:spLocks/>
          </p:cNvSpPr>
          <p:nvPr/>
        </p:nvSpPr>
        <p:spPr>
          <a:xfrm>
            <a:off x="114119" y="79124"/>
            <a:ext cx="9144000" cy="532606"/>
          </a:xfrm>
          <a:prstGeom prst="rect">
            <a:avLst/>
          </a:prstGeom>
        </p:spPr>
        <p:txBody>
          <a:bodyPr>
            <a:normAutofit fontScale="52500" lnSpcReduction="200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r>
              <a:rPr lang="en-ZA" sz="7700" dirty="0">
                <a:solidFill>
                  <a:schemeClr val="accent1">
                    <a:lumMod val="75000"/>
                  </a:schemeClr>
                </a:solidFill>
                <a:effectLst>
                  <a:outerShdw blurRad="38100" dist="38100" dir="2700000" algn="tl">
                    <a:srgbClr val="000000">
                      <a:alpha val="43137"/>
                    </a:srgbClr>
                  </a:outerShdw>
                </a:effectLst>
                <a:latin typeface="+mn-lt"/>
                <a:ea typeface="+mn-ea"/>
                <a:cs typeface="+mn-cs"/>
              </a:rPr>
              <a:t>BID SUBMISSION</a:t>
            </a:r>
            <a:endParaRPr lang="en-ZA" dirty="0"/>
          </a:p>
        </p:txBody>
      </p:sp>
      <p:sp>
        <p:nvSpPr>
          <p:cNvPr id="24" name="Rectangle 21">
            <a:extLst>
              <a:ext uri="{FF2B5EF4-FFF2-40B4-BE49-F238E27FC236}">
                <a16:creationId xmlns:a16="http://schemas.microsoft.com/office/drawing/2014/main" id="{3C706C4C-E5CD-4B5D-B5D6-DAD3D3F4BFF8}"/>
              </a:ext>
            </a:extLst>
          </p:cNvPr>
          <p:cNvSpPr>
            <a:spLocks noChangeArrowheads="1"/>
          </p:cNvSpPr>
          <p:nvPr/>
        </p:nvSpPr>
        <p:spPr bwMode="auto">
          <a:xfrm>
            <a:off x="-1" y="614736"/>
            <a:ext cx="9143999" cy="1169551"/>
          </a:xfrm>
          <a:prstGeom prst="rect">
            <a:avLst/>
          </a:prstGeom>
          <a:noFill/>
          <a:ln w="9525">
            <a:noFill/>
            <a:miter lim="800000"/>
            <a:headEnd/>
            <a:tailEnd/>
          </a:ln>
        </p:spPr>
        <p:txBody>
          <a:bodyPr wrap="square">
            <a:spAutoFit/>
          </a:bodyPr>
          <a:lstStyle/>
          <a:p>
            <a:pPr algn="ctr"/>
            <a:r>
              <a:rPr lang="en-ZA" sz="1400" dirty="0">
                <a:solidFill>
                  <a:schemeClr val="tx2"/>
                </a:solidFill>
              </a:rPr>
              <a:t>  Bidders must submit copies of each file and a CD-ROM or USB with content of each file by 05th August 2022 </a:t>
            </a:r>
            <a:r>
              <a:rPr lang="en-ZA" sz="1400" b="1" dirty="0">
                <a:solidFill>
                  <a:schemeClr val="tx2"/>
                </a:solidFill>
              </a:rPr>
              <a:t>at 11:00</a:t>
            </a:r>
          </a:p>
          <a:p>
            <a:pPr algn="ctr"/>
            <a:endParaRPr lang="en-ZA" b="1" dirty="0">
              <a:solidFill>
                <a:schemeClr val="tx2"/>
              </a:solidFill>
            </a:endParaRPr>
          </a:p>
          <a:p>
            <a:pPr marR="0" lvl="0" indent="0" algn="ctr" fontAlgn="base">
              <a:lnSpc>
                <a:spcPct val="100000"/>
              </a:lnSpc>
              <a:spcBef>
                <a:spcPct val="0"/>
              </a:spcBef>
              <a:spcAft>
                <a:spcPct val="0"/>
              </a:spcAft>
              <a:buClrTx/>
              <a:buSzTx/>
              <a:buFontTx/>
              <a:buNone/>
              <a:tabLst/>
              <a:defRPr/>
            </a:pPr>
            <a:r>
              <a:rPr lang="en-ZA" sz="1200" dirty="0">
                <a:solidFill>
                  <a:schemeClr val="tx2"/>
                </a:solidFill>
              </a:rPr>
              <a:t>Bid documents will only be considered if received by SARS before the Closing Date and time, regardless of the method used to send or deliver such documents to SARS</a:t>
            </a:r>
            <a:endParaRPr lang="en-ZA" b="1" dirty="0">
              <a:solidFill>
                <a:schemeClr val="tx2"/>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a:xfrm>
            <a:off x="7264400" y="6564622"/>
            <a:ext cx="862012" cy="184666"/>
          </a:xfrm>
        </p:spPr>
        <p:txBody>
          <a:bodyPr/>
          <a:lstStyle/>
          <a:p>
            <a:pPr algn="ctr">
              <a:defRPr/>
            </a:pPr>
            <a:fld id="{1D46AC71-C261-4AF3-BFB1-CCAEF8821007}" type="slidenum">
              <a:rPr lang="en-ZA" smtClean="0">
                <a:solidFill>
                  <a:schemeClr val="tx1"/>
                </a:solidFill>
              </a:rPr>
              <a:pPr algn="ctr">
                <a:defRPr/>
              </a:pPr>
              <a:t>28</a:t>
            </a:fld>
            <a:endParaRPr lang="en-ZA" dirty="0">
              <a:solidFill>
                <a:schemeClr val="tx1"/>
              </a:solidFill>
            </a:endParaRPr>
          </a:p>
        </p:txBody>
      </p:sp>
      <p:sp>
        <p:nvSpPr>
          <p:cNvPr id="22" name="Title 1">
            <a:extLst>
              <a:ext uri="{FF2B5EF4-FFF2-40B4-BE49-F238E27FC236}">
                <a16:creationId xmlns:a16="http://schemas.microsoft.com/office/drawing/2014/main" id="{763043F0-AAC7-462F-9E3D-E4809DE55843}"/>
              </a:ext>
            </a:extLst>
          </p:cNvPr>
          <p:cNvSpPr txBox="1">
            <a:spLocks/>
          </p:cNvSpPr>
          <p:nvPr/>
        </p:nvSpPr>
        <p:spPr>
          <a:xfrm>
            <a:off x="114119" y="79124"/>
            <a:ext cx="9144000" cy="532606"/>
          </a:xfrm>
          <a:prstGeom prst="rect">
            <a:avLst/>
          </a:prstGeom>
        </p:spPr>
        <p:txBody>
          <a:bodyPr>
            <a:normAutofit fontScale="975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r>
              <a:rPr lang="en-ZA" dirty="0"/>
              <a:t>FILE 1:</a:t>
            </a:r>
          </a:p>
        </p:txBody>
      </p:sp>
      <p:sp>
        <p:nvSpPr>
          <p:cNvPr id="28" name="Rectangle 43">
            <a:extLst>
              <a:ext uri="{FF2B5EF4-FFF2-40B4-BE49-F238E27FC236}">
                <a16:creationId xmlns:a16="http://schemas.microsoft.com/office/drawing/2014/main" id="{714B64CD-5972-40F8-A590-60ACA66D798A}"/>
              </a:ext>
            </a:extLst>
          </p:cNvPr>
          <p:cNvSpPr>
            <a:spLocks noChangeArrowheads="1"/>
          </p:cNvSpPr>
          <p:nvPr/>
        </p:nvSpPr>
        <p:spPr bwMode="auto">
          <a:xfrm>
            <a:off x="487938" y="1205850"/>
            <a:ext cx="1015274" cy="576620"/>
          </a:xfrm>
          <a:prstGeom prst="rect">
            <a:avLst/>
          </a:prstGeom>
          <a:solidFill>
            <a:srgbClr val="FFFFFF"/>
          </a:solidFill>
          <a:ln w="9525" algn="ctr">
            <a:solidFill>
              <a:schemeClr val="tx2"/>
            </a:solidFill>
            <a:miter lim="800000"/>
            <a:headEnd/>
            <a:tailEnd/>
          </a:ln>
          <a:effectLst>
            <a:outerShdw dist="38100" dir="2700000" algn="tl" rotWithShape="0">
              <a:srgbClr val="000000">
                <a:alpha val="39999"/>
              </a:srgbClr>
            </a:outerShdw>
          </a:effectLst>
        </p:spPr>
        <p:txBody>
          <a:bodyPr wrap="none" anchor="ctr"/>
          <a:lstStyle/>
          <a:p>
            <a:pPr>
              <a:defRPr/>
            </a:pPr>
            <a:r>
              <a:rPr lang="en-US" sz="1400" dirty="0">
                <a:solidFill>
                  <a:schemeClr val="tx2"/>
                </a:solidFill>
              </a:rPr>
              <a:t>Exhibit 1</a:t>
            </a:r>
          </a:p>
        </p:txBody>
      </p:sp>
      <p:sp>
        <p:nvSpPr>
          <p:cNvPr id="29" name="Rectangle 43">
            <a:extLst>
              <a:ext uri="{FF2B5EF4-FFF2-40B4-BE49-F238E27FC236}">
                <a16:creationId xmlns:a16="http://schemas.microsoft.com/office/drawing/2014/main" id="{435D2BF5-F767-43A8-8751-90EE20818EF8}"/>
              </a:ext>
            </a:extLst>
          </p:cNvPr>
          <p:cNvSpPr>
            <a:spLocks noChangeArrowheads="1"/>
          </p:cNvSpPr>
          <p:nvPr/>
        </p:nvSpPr>
        <p:spPr bwMode="auto">
          <a:xfrm>
            <a:off x="415834" y="2723246"/>
            <a:ext cx="1015274" cy="576620"/>
          </a:xfrm>
          <a:prstGeom prst="rect">
            <a:avLst/>
          </a:prstGeom>
          <a:solidFill>
            <a:srgbClr val="FFFFFF"/>
          </a:solidFill>
          <a:ln w="9525" algn="ctr">
            <a:solidFill>
              <a:schemeClr val="tx2"/>
            </a:solidFill>
            <a:miter lim="800000"/>
            <a:headEnd/>
            <a:tailEnd/>
          </a:ln>
          <a:effectLst>
            <a:outerShdw dist="38100" dir="2700000" algn="tl" rotWithShape="0">
              <a:srgbClr val="000000">
                <a:alpha val="39999"/>
              </a:srgbClr>
            </a:outerShdw>
          </a:effectLst>
        </p:spPr>
        <p:txBody>
          <a:bodyPr wrap="none" anchor="ctr"/>
          <a:lstStyle/>
          <a:p>
            <a:pPr>
              <a:defRPr/>
            </a:pPr>
            <a:r>
              <a:rPr lang="en-US" sz="1400" dirty="0">
                <a:solidFill>
                  <a:schemeClr val="tx2"/>
                </a:solidFill>
              </a:rPr>
              <a:t>Exhibit  2</a:t>
            </a:r>
          </a:p>
        </p:txBody>
      </p:sp>
      <p:sp>
        <p:nvSpPr>
          <p:cNvPr id="32" name="44 CuadroTexto">
            <a:extLst>
              <a:ext uri="{FF2B5EF4-FFF2-40B4-BE49-F238E27FC236}">
                <a16:creationId xmlns:a16="http://schemas.microsoft.com/office/drawing/2014/main" id="{BE195651-A829-4763-8C09-461513DC2916}"/>
              </a:ext>
            </a:extLst>
          </p:cNvPr>
          <p:cNvSpPr txBox="1"/>
          <p:nvPr/>
        </p:nvSpPr>
        <p:spPr>
          <a:xfrm>
            <a:off x="1986360" y="1226078"/>
            <a:ext cx="4850538" cy="576620"/>
          </a:xfrm>
          <a:prstGeom prst="rect">
            <a:avLst/>
          </a:prstGeom>
          <a:noFill/>
          <a:ln w="15875">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ln>
          <a:effectLst/>
        </p:spPr>
        <p:txBody>
          <a:bodyPr lIns="0" tIns="0" rIns="0" bIns="0" anchor="ctr"/>
          <a:lstStyle/>
          <a:p>
            <a:pPr marL="95250">
              <a:lnSpc>
                <a:spcPct val="150000"/>
              </a:lnSpc>
              <a:tabLst>
                <a:tab pos="273050" algn="l"/>
              </a:tabLst>
              <a:defRPr/>
            </a:pPr>
            <a:r>
              <a:rPr lang="en-ZA" sz="1200" dirty="0">
                <a:solidFill>
                  <a:schemeClr val="tx2"/>
                </a:solidFill>
              </a:rPr>
              <a:t>Pre-qualification documents (SBD documents)</a:t>
            </a:r>
            <a:r>
              <a:rPr lang="en-US" sz="1200" dirty="0">
                <a:solidFill>
                  <a:schemeClr val="tx2"/>
                </a:solidFill>
              </a:rPr>
              <a:t>)</a:t>
            </a:r>
          </a:p>
        </p:txBody>
      </p:sp>
      <p:sp>
        <p:nvSpPr>
          <p:cNvPr id="34" name="44 CuadroTexto">
            <a:extLst>
              <a:ext uri="{FF2B5EF4-FFF2-40B4-BE49-F238E27FC236}">
                <a16:creationId xmlns:a16="http://schemas.microsoft.com/office/drawing/2014/main" id="{FF51C635-8628-47A9-BA7B-273E0B0D34C3}"/>
              </a:ext>
            </a:extLst>
          </p:cNvPr>
          <p:cNvSpPr txBox="1"/>
          <p:nvPr/>
        </p:nvSpPr>
        <p:spPr>
          <a:xfrm>
            <a:off x="1986361" y="2417045"/>
            <a:ext cx="4850537" cy="1240555"/>
          </a:xfrm>
          <a:prstGeom prst="rect">
            <a:avLst/>
          </a:prstGeom>
          <a:noFill/>
          <a:ln w="15875">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ln>
          <a:effectLst/>
        </p:spPr>
        <p:txBody>
          <a:bodyPr lIns="0" tIns="0" rIns="0" bIns="0" anchor="ctr"/>
          <a:lstStyle/>
          <a:p>
            <a:pPr marL="95250">
              <a:lnSpc>
                <a:spcPct val="150000"/>
              </a:lnSpc>
              <a:defRPr/>
            </a:pPr>
            <a:r>
              <a:rPr lang="en-ZA" sz="1200" dirty="0">
                <a:solidFill>
                  <a:schemeClr val="tx2"/>
                </a:solidFill>
              </a:rPr>
              <a:t>Technical Responses</a:t>
            </a:r>
          </a:p>
          <a:p>
            <a:pPr marL="95250">
              <a:lnSpc>
                <a:spcPct val="150000"/>
              </a:lnSpc>
              <a:defRPr/>
            </a:pPr>
            <a:r>
              <a:rPr lang="en-ZA" sz="1200" dirty="0">
                <a:solidFill>
                  <a:schemeClr val="tx2"/>
                </a:solidFill>
              </a:rPr>
              <a:t>Supporting documents for technical responses</a:t>
            </a:r>
          </a:p>
        </p:txBody>
      </p:sp>
      <p:sp>
        <p:nvSpPr>
          <p:cNvPr id="36" name="Rectangle 43">
            <a:extLst>
              <a:ext uri="{FF2B5EF4-FFF2-40B4-BE49-F238E27FC236}">
                <a16:creationId xmlns:a16="http://schemas.microsoft.com/office/drawing/2014/main" id="{ACDA7F4E-D40E-44DC-976B-BE83827DA7F6}"/>
              </a:ext>
            </a:extLst>
          </p:cNvPr>
          <p:cNvSpPr>
            <a:spLocks noChangeArrowheads="1"/>
          </p:cNvSpPr>
          <p:nvPr/>
        </p:nvSpPr>
        <p:spPr bwMode="auto">
          <a:xfrm>
            <a:off x="7373725" y="1205850"/>
            <a:ext cx="774700" cy="474411"/>
          </a:xfrm>
          <a:prstGeom prst="rect">
            <a:avLst/>
          </a:prstGeom>
          <a:solidFill>
            <a:schemeClr val="tx2">
              <a:lumMod val="75000"/>
            </a:scheme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a:defRPr/>
            </a:pPr>
            <a:endParaRPr lang="en-US" sz="1800" dirty="0">
              <a:solidFill>
                <a:srgbClr val="FFFFFF"/>
              </a:solidFill>
              <a:effectLst>
                <a:outerShdw blurRad="38100" dist="38100" dir="2700000" algn="tl">
                  <a:srgbClr val="000000">
                    <a:alpha val="43137"/>
                  </a:srgbClr>
                </a:outerShdw>
              </a:effectLst>
              <a:latin typeface="Calibri"/>
              <a:cs typeface="+mn-cs"/>
            </a:endParaRPr>
          </a:p>
        </p:txBody>
      </p:sp>
      <p:sp>
        <p:nvSpPr>
          <p:cNvPr id="37" name="Rectangle 43">
            <a:extLst>
              <a:ext uri="{FF2B5EF4-FFF2-40B4-BE49-F238E27FC236}">
                <a16:creationId xmlns:a16="http://schemas.microsoft.com/office/drawing/2014/main" id="{35A67E93-89FE-4CA4-9A07-2D9CE71EC367}"/>
              </a:ext>
            </a:extLst>
          </p:cNvPr>
          <p:cNvSpPr>
            <a:spLocks noChangeArrowheads="1"/>
          </p:cNvSpPr>
          <p:nvPr/>
        </p:nvSpPr>
        <p:spPr bwMode="auto">
          <a:xfrm>
            <a:off x="7388171" y="2707154"/>
            <a:ext cx="774700" cy="447037"/>
          </a:xfrm>
          <a:prstGeom prst="rect">
            <a:avLst/>
          </a:prstGeom>
          <a:solidFill>
            <a:schemeClr val="tx2">
              <a:lumMod val="75000"/>
            </a:scheme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a:defRPr/>
            </a:pPr>
            <a:endParaRPr lang="en-US" sz="1800" dirty="0">
              <a:solidFill>
                <a:srgbClr val="FFFFFF"/>
              </a:solidFill>
              <a:effectLst>
                <a:outerShdw blurRad="38100" dist="38100" dir="2700000" algn="tl">
                  <a:srgbClr val="000000">
                    <a:alpha val="43137"/>
                  </a:srgbClr>
                </a:outerShdw>
              </a:effectLst>
              <a:latin typeface="Calibri"/>
              <a:cs typeface="+mn-cs"/>
            </a:endParaRPr>
          </a:p>
        </p:txBody>
      </p:sp>
      <p:sp>
        <p:nvSpPr>
          <p:cNvPr id="39" name="Freeform 23">
            <a:extLst>
              <a:ext uri="{FF2B5EF4-FFF2-40B4-BE49-F238E27FC236}">
                <a16:creationId xmlns:a16="http://schemas.microsoft.com/office/drawing/2014/main" id="{3ADE4F14-9795-4FB8-8541-33FD9F47F697}"/>
              </a:ext>
            </a:extLst>
          </p:cNvPr>
          <p:cNvSpPr>
            <a:spLocks/>
          </p:cNvSpPr>
          <p:nvPr/>
        </p:nvSpPr>
        <p:spPr bwMode="auto">
          <a:xfrm>
            <a:off x="7550814" y="1211045"/>
            <a:ext cx="395061" cy="364445"/>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chemeClr val="bg1"/>
          </a:solidFill>
          <a:ln w="9525">
            <a:noFill/>
            <a:round/>
            <a:headEnd/>
            <a:tailEnd/>
          </a:ln>
          <a:effectLst>
            <a:outerShdw blurRad="50800" dist="38100" dir="2700000" algn="tl" rotWithShape="0">
              <a:prstClr val="black">
                <a:alpha val="40000"/>
              </a:prstClr>
            </a:outerShdw>
          </a:effectLst>
        </p:spPr>
        <p:txBody>
          <a:bodyPr/>
          <a:lstStyle/>
          <a:p>
            <a:pPr algn="l">
              <a:defRPr/>
            </a:pPr>
            <a:endParaRPr lang="en-US" sz="1800" dirty="0">
              <a:solidFill>
                <a:srgbClr val="000000"/>
              </a:solidFill>
              <a:cs typeface="+mn-cs"/>
            </a:endParaRPr>
          </a:p>
        </p:txBody>
      </p:sp>
      <p:sp>
        <p:nvSpPr>
          <p:cNvPr id="40" name="Freeform 23">
            <a:extLst>
              <a:ext uri="{FF2B5EF4-FFF2-40B4-BE49-F238E27FC236}">
                <a16:creationId xmlns:a16="http://schemas.microsoft.com/office/drawing/2014/main" id="{096873FC-2805-41FD-A154-7C988F728069}"/>
              </a:ext>
            </a:extLst>
          </p:cNvPr>
          <p:cNvSpPr>
            <a:spLocks/>
          </p:cNvSpPr>
          <p:nvPr/>
        </p:nvSpPr>
        <p:spPr bwMode="auto">
          <a:xfrm>
            <a:off x="7577990" y="2746484"/>
            <a:ext cx="395061" cy="364445"/>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chemeClr val="bg1"/>
          </a:solidFill>
          <a:ln w="9525">
            <a:noFill/>
            <a:round/>
            <a:headEnd/>
            <a:tailEnd/>
          </a:ln>
          <a:effectLst>
            <a:outerShdw blurRad="50800" dist="38100" dir="2700000" algn="tl" rotWithShape="0">
              <a:prstClr val="black">
                <a:alpha val="40000"/>
              </a:prstClr>
            </a:outerShdw>
          </a:effectLst>
        </p:spPr>
        <p:txBody>
          <a:bodyPr/>
          <a:lstStyle/>
          <a:p>
            <a:pPr algn="l">
              <a:defRPr/>
            </a:pPr>
            <a:endParaRPr lang="en-US" sz="1800" dirty="0">
              <a:solidFill>
                <a:srgbClr val="000000"/>
              </a:solidFill>
              <a:cs typeface="+mn-cs"/>
            </a:endParaRPr>
          </a:p>
        </p:txBody>
      </p:sp>
      <p:sp>
        <p:nvSpPr>
          <p:cNvPr id="13" name="Rectangle 43">
            <a:extLst>
              <a:ext uri="{FF2B5EF4-FFF2-40B4-BE49-F238E27FC236}">
                <a16:creationId xmlns:a16="http://schemas.microsoft.com/office/drawing/2014/main" id="{435D2BF5-F767-43A8-8751-90EE20818EF8}"/>
              </a:ext>
            </a:extLst>
          </p:cNvPr>
          <p:cNvSpPr>
            <a:spLocks noChangeArrowheads="1"/>
          </p:cNvSpPr>
          <p:nvPr/>
        </p:nvSpPr>
        <p:spPr bwMode="auto">
          <a:xfrm>
            <a:off x="415834" y="4326425"/>
            <a:ext cx="1015274" cy="576620"/>
          </a:xfrm>
          <a:prstGeom prst="rect">
            <a:avLst/>
          </a:prstGeom>
          <a:solidFill>
            <a:srgbClr val="FFFFFF"/>
          </a:solidFill>
          <a:ln w="9525" algn="ctr">
            <a:solidFill>
              <a:schemeClr val="tx2"/>
            </a:solidFill>
            <a:miter lim="800000"/>
            <a:headEnd/>
            <a:tailEnd/>
          </a:ln>
          <a:effectLst>
            <a:outerShdw dist="38100" dir="2700000" algn="tl" rotWithShape="0">
              <a:srgbClr val="000000">
                <a:alpha val="39999"/>
              </a:srgbClr>
            </a:outerShdw>
          </a:effectLst>
        </p:spPr>
        <p:txBody>
          <a:bodyPr wrap="none" anchor="ctr"/>
          <a:lstStyle/>
          <a:p>
            <a:pPr>
              <a:defRPr/>
            </a:pPr>
            <a:r>
              <a:rPr lang="en-US" sz="1400" dirty="0">
                <a:solidFill>
                  <a:schemeClr val="tx2"/>
                </a:solidFill>
              </a:rPr>
              <a:t>Exhibit  3</a:t>
            </a:r>
          </a:p>
        </p:txBody>
      </p:sp>
      <p:sp>
        <p:nvSpPr>
          <p:cNvPr id="14" name="44 CuadroTexto">
            <a:extLst>
              <a:ext uri="{FF2B5EF4-FFF2-40B4-BE49-F238E27FC236}">
                <a16:creationId xmlns:a16="http://schemas.microsoft.com/office/drawing/2014/main" id="{FF51C635-8628-47A9-BA7B-273E0B0D34C3}"/>
              </a:ext>
            </a:extLst>
          </p:cNvPr>
          <p:cNvSpPr txBox="1"/>
          <p:nvPr/>
        </p:nvSpPr>
        <p:spPr>
          <a:xfrm>
            <a:off x="1986361" y="4173325"/>
            <a:ext cx="4850537" cy="882821"/>
          </a:xfrm>
          <a:prstGeom prst="rect">
            <a:avLst/>
          </a:prstGeom>
          <a:noFill/>
          <a:ln w="15875">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ln>
          <a:effectLst/>
        </p:spPr>
        <p:txBody>
          <a:bodyPr lIns="0" tIns="0" rIns="0" bIns="0" anchor="ctr"/>
          <a:lstStyle/>
          <a:p>
            <a:pPr marL="95250">
              <a:lnSpc>
                <a:spcPct val="150000"/>
              </a:lnSpc>
              <a:defRPr/>
            </a:pPr>
            <a:r>
              <a:rPr lang="en-US" sz="1200" dirty="0">
                <a:solidFill>
                  <a:schemeClr val="tx2"/>
                </a:solidFill>
              </a:rPr>
              <a:t>General Conditions of Contract (GCC)</a:t>
            </a:r>
          </a:p>
          <a:p>
            <a:pPr marL="95250">
              <a:lnSpc>
                <a:spcPct val="150000"/>
              </a:lnSpc>
              <a:defRPr/>
            </a:pPr>
            <a:r>
              <a:rPr lang="en-US" sz="1200" dirty="0">
                <a:solidFill>
                  <a:schemeClr val="tx2"/>
                </a:solidFill>
              </a:rPr>
              <a:t>Draft Services Level Agreement (Bidders to indicate their acceptance)</a:t>
            </a:r>
          </a:p>
        </p:txBody>
      </p:sp>
      <p:sp>
        <p:nvSpPr>
          <p:cNvPr id="15" name="Rectangle 43">
            <a:extLst>
              <a:ext uri="{FF2B5EF4-FFF2-40B4-BE49-F238E27FC236}">
                <a16:creationId xmlns:a16="http://schemas.microsoft.com/office/drawing/2014/main" id="{35A67E93-89FE-4CA4-9A07-2D9CE71EC367}"/>
              </a:ext>
            </a:extLst>
          </p:cNvPr>
          <p:cNvSpPr>
            <a:spLocks noChangeArrowheads="1"/>
          </p:cNvSpPr>
          <p:nvPr/>
        </p:nvSpPr>
        <p:spPr bwMode="auto">
          <a:xfrm>
            <a:off x="7388171" y="4463434"/>
            <a:ext cx="774700" cy="447037"/>
          </a:xfrm>
          <a:prstGeom prst="rect">
            <a:avLst/>
          </a:prstGeom>
          <a:solidFill>
            <a:schemeClr val="tx2">
              <a:lumMod val="75000"/>
            </a:scheme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a:defRPr/>
            </a:pPr>
            <a:endParaRPr lang="en-US" sz="1800" dirty="0">
              <a:solidFill>
                <a:srgbClr val="FFFFFF"/>
              </a:solidFill>
              <a:effectLst>
                <a:outerShdw blurRad="38100" dist="38100" dir="2700000" algn="tl">
                  <a:srgbClr val="000000">
                    <a:alpha val="43137"/>
                  </a:srgbClr>
                </a:outerShdw>
              </a:effectLst>
              <a:latin typeface="Calibri"/>
              <a:cs typeface="+mn-cs"/>
            </a:endParaRPr>
          </a:p>
        </p:txBody>
      </p:sp>
      <p:sp>
        <p:nvSpPr>
          <p:cNvPr id="16" name="Freeform 23">
            <a:extLst>
              <a:ext uri="{FF2B5EF4-FFF2-40B4-BE49-F238E27FC236}">
                <a16:creationId xmlns:a16="http://schemas.microsoft.com/office/drawing/2014/main" id="{096873FC-2805-41FD-A154-7C988F728069}"/>
              </a:ext>
            </a:extLst>
          </p:cNvPr>
          <p:cNvSpPr>
            <a:spLocks/>
          </p:cNvSpPr>
          <p:nvPr/>
        </p:nvSpPr>
        <p:spPr bwMode="auto">
          <a:xfrm>
            <a:off x="7577990" y="4502764"/>
            <a:ext cx="395061" cy="364445"/>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chemeClr val="bg1"/>
          </a:solidFill>
          <a:ln w="9525">
            <a:noFill/>
            <a:round/>
            <a:headEnd/>
            <a:tailEnd/>
          </a:ln>
          <a:effectLst>
            <a:outerShdw blurRad="50800" dist="38100" dir="2700000" algn="tl" rotWithShape="0">
              <a:prstClr val="black">
                <a:alpha val="40000"/>
              </a:prstClr>
            </a:outerShdw>
          </a:effectLst>
        </p:spPr>
        <p:txBody>
          <a:bodyPr/>
          <a:lstStyle/>
          <a:p>
            <a:pPr algn="l">
              <a:defRPr/>
            </a:pPr>
            <a:endParaRPr lang="en-US" sz="1800" dirty="0">
              <a:solidFill>
                <a:srgbClr val="000000"/>
              </a:solidFill>
              <a:cs typeface="+mn-cs"/>
            </a:endParaRPr>
          </a:p>
        </p:txBody>
      </p:sp>
    </p:spTree>
    <p:extLst>
      <p:ext uri="{BB962C8B-B14F-4D97-AF65-F5344CB8AC3E}">
        <p14:creationId xmlns:p14="http://schemas.microsoft.com/office/powerpoint/2010/main" val="15196438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0" y="110479"/>
            <a:ext cx="7886700" cy="532606"/>
          </a:xfrm>
        </p:spPr>
        <p:txBody>
          <a:bodyPr>
            <a:normAutofit fontScale="90000"/>
          </a:bodyPr>
          <a:lstStyle/>
          <a:p>
            <a:r>
              <a:rPr kumimoji="0" lang="en-ZA" sz="3200" b="1" i="0" u="none" strike="noStrike" kern="120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latin typeface="+mj-lt"/>
                <a:ea typeface="+mj-ea"/>
                <a:cs typeface="+mj-cs"/>
              </a:rPr>
              <a:t>Bid Evaluation Committee</a:t>
            </a:r>
            <a:br>
              <a:rPr kumimoji="0" lang="en-ZA"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mn-ea"/>
                <a:cs typeface="+mn-cs"/>
              </a:rPr>
            </a:b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2</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a:bodyPr>
          <a:lstStyle/>
          <a:p>
            <a:endParaRPr lang="en-ZA" dirty="0"/>
          </a:p>
        </p:txBody>
      </p:sp>
      <p:graphicFrame>
        <p:nvGraphicFramePr>
          <p:cNvPr id="7" name="Table 7">
            <a:extLst>
              <a:ext uri="{FF2B5EF4-FFF2-40B4-BE49-F238E27FC236}">
                <a16:creationId xmlns:a16="http://schemas.microsoft.com/office/drawing/2014/main" id="{9B514B89-6AAC-42EE-BEB3-A575E5F15288}"/>
              </a:ext>
            </a:extLst>
          </p:cNvPr>
          <p:cNvGraphicFramePr>
            <a:graphicFrameLocks noGrp="1"/>
          </p:cNvGraphicFramePr>
          <p:nvPr>
            <p:extLst>
              <p:ext uri="{D42A27DB-BD31-4B8C-83A1-F6EECF244321}">
                <p14:modId xmlns:p14="http://schemas.microsoft.com/office/powerpoint/2010/main" val="2976971017"/>
              </p:ext>
            </p:extLst>
          </p:nvPr>
        </p:nvGraphicFramePr>
        <p:xfrm>
          <a:off x="102842" y="632278"/>
          <a:ext cx="8699165" cy="5641911"/>
        </p:xfrm>
        <a:graphic>
          <a:graphicData uri="http://schemas.openxmlformats.org/drawingml/2006/table">
            <a:tbl>
              <a:tblPr firstRow="1" bandRow="1">
                <a:tableStyleId>{5C22544A-7EE6-4342-B048-85BDC9FD1C3A}</a:tableStyleId>
              </a:tblPr>
              <a:tblGrid>
                <a:gridCol w="8699165">
                  <a:extLst>
                    <a:ext uri="{9D8B030D-6E8A-4147-A177-3AD203B41FA5}">
                      <a16:colId xmlns:a16="http://schemas.microsoft.com/office/drawing/2014/main" val="847617628"/>
                    </a:ext>
                  </a:extLst>
                </a:gridCol>
              </a:tblGrid>
              <a:tr h="512901">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en-ZA" sz="2000" b="1" kern="1200" dirty="0">
                          <a:solidFill>
                            <a:schemeClr val="bg1"/>
                          </a:solidFill>
                          <a:latin typeface="+mn-lt"/>
                          <a:ea typeface="+mn-ea"/>
                          <a:cs typeface="+mn-cs"/>
                        </a:rPr>
                        <a:t>Procurement</a:t>
                      </a:r>
                    </a:p>
                  </a:txBody>
                  <a:tcPr/>
                </a:tc>
                <a:extLst>
                  <a:ext uri="{0D108BD9-81ED-4DB2-BD59-A6C34878D82A}">
                    <a16:rowId xmlns:a16="http://schemas.microsoft.com/office/drawing/2014/main" val="1161861201"/>
                  </a:ext>
                </a:extLst>
              </a:tr>
              <a:tr h="512901">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baseline="0" dirty="0">
                          <a:solidFill>
                            <a:schemeClr val="tx2"/>
                          </a:solidFill>
                          <a:latin typeface="+mn-lt"/>
                          <a:ea typeface="+mn-ea"/>
                          <a:cs typeface="+mn-cs"/>
                        </a:rPr>
                        <a:t>Sourcing Lead: Corporate Real Estate – Project Oversight</a:t>
                      </a:r>
                      <a:endParaRPr lang="en-ZA" sz="1600" kern="1200" dirty="0">
                        <a:solidFill>
                          <a:schemeClr val="tx2"/>
                        </a:solidFill>
                        <a:latin typeface="+mn-lt"/>
                        <a:ea typeface="+mn-ea"/>
                        <a:cs typeface="+mn-cs"/>
                      </a:endParaRPr>
                    </a:p>
                  </a:txBody>
                  <a:tcPr marL="84406" marR="84406"/>
                </a:tc>
                <a:extLst>
                  <a:ext uri="{0D108BD9-81ED-4DB2-BD59-A6C34878D82A}">
                    <a16:rowId xmlns:a16="http://schemas.microsoft.com/office/drawing/2014/main" val="3282221393"/>
                  </a:ext>
                </a:extLst>
              </a:tr>
              <a:tr h="512901">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Governance, Compliance &amp; Risk Specialist – Audit</a:t>
                      </a:r>
                    </a:p>
                  </a:txBody>
                  <a:tcPr marL="84406" marR="84406"/>
                </a:tc>
                <a:extLst>
                  <a:ext uri="{0D108BD9-81ED-4DB2-BD59-A6C34878D82A}">
                    <a16:rowId xmlns:a16="http://schemas.microsoft.com/office/drawing/2014/main" val="563679810"/>
                  </a:ext>
                </a:extLst>
              </a:tr>
              <a:tr h="512901">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Tender</a:t>
                      </a:r>
                      <a:r>
                        <a:rPr lang="en-ZA" sz="1600" kern="1200" baseline="0" dirty="0">
                          <a:solidFill>
                            <a:schemeClr val="tx2"/>
                          </a:solidFill>
                          <a:latin typeface="+mn-lt"/>
                          <a:ea typeface="+mn-ea"/>
                          <a:cs typeface="+mn-cs"/>
                        </a:rPr>
                        <a:t> Office – Bid Opening</a:t>
                      </a:r>
                      <a:endParaRPr lang="en-ZA" sz="1600" kern="1200" dirty="0">
                        <a:solidFill>
                          <a:schemeClr val="tx2"/>
                        </a:solidFill>
                        <a:latin typeface="+mn-lt"/>
                        <a:ea typeface="+mn-ea"/>
                        <a:cs typeface="+mn-cs"/>
                      </a:endParaRPr>
                    </a:p>
                  </a:txBody>
                  <a:tcPr marL="84406" marR="84406"/>
                </a:tc>
                <a:extLst>
                  <a:ext uri="{0D108BD9-81ED-4DB2-BD59-A6C34878D82A}">
                    <a16:rowId xmlns:a16="http://schemas.microsoft.com/office/drawing/2014/main" val="3782051094"/>
                  </a:ext>
                </a:extLst>
              </a:tr>
              <a:tr h="512901">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Value</a:t>
                      </a:r>
                      <a:r>
                        <a:rPr lang="en-ZA" sz="1600" kern="1200" baseline="0" dirty="0">
                          <a:solidFill>
                            <a:schemeClr val="tx2"/>
                          </a:solidFill>
                          <a:latin typeface="+mn-lt"/>
                          <a:ea typeface="+mn-ea"/>
                          <a:cs typeface="+mn-cs"/>
                        </a:rPr>
                        <a:t> Delivery Planning – Price Evaluations</a:t>
                      </a:r>
                      <a:endParaRPr lang="en-ZA" sz="1600" kern="1200" dirty="0">
                        <a:solidFill>
                          <a:schemeClr val="tx2"/>
                        </a:solidFill>
                        <a:latin typeface="+mn-lt"/>
                        <a:ea typeface="+mn-ea"/>
                        <a:cs typeface="+mn-cs"/>
                      </a:endParaRPr>
                    </a:p>
                  </a:txBody>
                  <a:tcPr marL="84406" marR="84406"/>
                </a:tc>
                <a:extLst>
                  <a:ext uri="{0D108BD9-81ED-4DB2-BD59-A6C34878D82A}">
                    <a16:rowId xmlns:a16="http://schemas.microsoft.com/office/drawing/2014/main" val="455642399"/>
                  </a:ext>
                </a:extLst>
              </a:tr>
              <a:tr h="512901">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B-BBEE</a:t>
                      </a:r>
                      <a:r>
                        <a:rPr lang="en-ZA" sz="1600" kern="1200" baseline="0" dirty="0">
                          <a:solidFill>
                            <a:schemeClr val="tx2"/>
                          </a:solidFill>
                          <a:latin typeface="+mn-lt"/>
                          <a:ea typeface="+mn-ea"/>
                          <a:cs typeface="+mn-cs"/>
                        </a:rPr>
                        <a:t> Section – BEE Evaluations</a:t>
                      </a:r>
                      <a:endParaRPr lang="en-ZA" sz="1600" kern="1200" dirty="0">
                        <a:solidFill>
                          <a:schemeClr val="tx2"/>
                        </a:solidFill>
                        <a:latin typeface="+mn-lt"/>
                        <a:ea typeface="+mn-ea"/>
                        <a:cs typeface="+mn-cs"/>
                      </a:endParaRPr>
                    </a:p>
                  </a:txBody>
                  <a:tcPr marL="84406" marR="84406"/>
                </a:tc>
                <a:extLst>
                  <a:ext uri="{0D108BD9-81ED-4DB2-BD59-A6C34878D82A}">
                    <a16:rowId xmlns:a16="http://schemas.microsoft.com/office/drawing/2014/main" val="3843596870"/>
                  </a:ext>
                </a:extLst>
              </a:tr>
              <a:tr h="512901">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en-ZA" sz="2000" b="1" kern="1200" dirty="0">
                          <a:solidFill>
                            <a:schemeClr val="bg1"/>
                          </a:solidFill>
                          <a:latin typeface="+mn-lt"/>
                          <a:ea typeface="+mn-ea"/>
                          <a:cs typeface="+mn-cs"/>
                        </a:rPr>
                        <a:t>SARS Business Unit</a:t>
                      </a:r>
                    </a:p>
                  </a:txBody>
                  <a:tcPr marL="84406" marR="84406">
                    <a:solidFill>
                      <a:srgbClr val="3882C6"/>
                    </a:solidFill>
                  </a:tcPr>
                </a:tc>
                <a:extLst>
                  <a:ext uri="{0D108BD9-81ED-4DB2-BD59-A6C34878D82A}">
                    <a16:rowId xmlns:a16="http://schemas.microsoft.com/office/drawing/2014/main" val="1503723046"/>
                  </a:ext>
                </a:extLst>
              </a:tr>
              <a:tr h="512901">
                <a:tc>
                  <a:txBody>
                    <a:bodyPr/>
                    <a:lstStyle/>
                    <a:p>
                      <a:pPr marL="0" algn="l" defTabSz="932962" rtl="0" eaLnBrk="1" latinLnBrk="0" hangingPunct="1"/>
                      <a:r>
                        <a:rPr lang="en-ZA" sz="1600" kern="1200" baseline="0" dirty="0">
                          <a:solidFill>
                            <a:schemeClr val="tx2"/>
                          </a:solidFill>
                          <a:latin typeface="+mn-lt"/>
                          <a:ea typeface="+mn-ea"/>
                          <a:cs typeface="+mn-cs"/>
                        </a:rPr>
                        <a:t>Bid Specification Committee</a:t>
                      </a:r>
                      <a:endParaRPr lang="en-ZA" sz="1600" kern="1200" dirty="0">
                        <a:solidFill>
                          <a:schemeClr val="tx2"/>
                        </a:solidFill>
                        <a:latin typeface="+mn-lt"/>
                        <a:ea typeface="+mn-ea"/>
                        <a:cs typeface="+mn-cs"/>
                      </a:endParaRPr>
                    </a:p>
                  </a:txBody>
                  <a:tcPr marL="84406" marR="84406"/>
                </a:tc>
                <a:extLst>
                  <a:ext uri="{0D108BD9-81ED-4DB2-BD59-A6C34878D82A}">
                    <a16:rowId xmlns:a16="http://schemas.microsoft.com/office/drawing/2014/main" val="3132316146"/>
                  </a:ext>
                </a:extLst>
              </a:tr>
              <a:tr h="512901">
                <a:tc>
                  <a:txBody>
                    <a:bodyPr/>
                    <a:lstStyle/>
                    <a:p>
                      <a:pPr marL="0" algn="l" defTabSz="932962" rtl="0" eaLnBrk="1" latinLnBrk="0" hangingPunct="1"/>
                      <a:r>
                        <a:rPr lang="en-ZA" sz="1600" kern="1200" dirty="0">
                          <a:solidFill>
                            <a:schemeClr val="tx2"/>
                          </a:solidFill>
                          <a:latin typeface="+mn-lt"/>
                          <a:ea typeface="+mn-ea"/>
                          <a:cs typeface="+mn-cs"/>
                        </a:rPr>
                        <a:t>Technical</a:t>
                      </a:r>
                      <a:r>
                        <a:rPr lang="en-ZA" sz="1600" kern="1200" baseline="0" dirty="0">
                          <a:solidFill>
                            <a:schemeClr val="tx2"/>
                          </a:solidFill>
                          <a:latin typeface="+mn-lt"/>
                          <a:ea typeface="+mn-ea"/>
                          <a:cs typeface="+mn-cs"/>
                        </a:rPr>
                        <a:t> Evaluators </a:t>
                      </a:r>
                      <a:endParaRPr lang="en-ZA" sz="1600" kern="1200" dirty="0">
                        <a:solidFill>
                          <a:schemeClr val="tx2"/>
                        </a:solidFill>
                        <a:latin typeface="+mn-lt"/>
                        <a:ea typeface="+mn-ea"/>
                        <a:cs typeface="+mn-cs"/>
                      </a:endParaRPr>
                    </a:p>
                  </a:txBody>
                  <a:tcPr marL="84406" marR="84406"/>
                </a:tc>
                <a:extLst>
                  <a:ext uri="{0D108BD9-81ED-4DB2-BD59-A6C34878D82A}">
                    <a16:rowId xmlns:a16="http://schemas.microsoft.com/office/drawing/2014/main" val="3118149474"/>
                  </a:ext>
                </a:extLst>
              </a:tr>
              <a:tr h="512901">
                <a:tc>
                  <a:txBody>
                    <a:bodyPr/>
                    <a:lstStyle/>
                    <a:p>
                      <a:pPr algn="ctr"/>
                      <a:r>
                        <a:rPr lang="en-ZA" sz="2000" b="1" dirty="0">
                          <a:solidFill>
                            <a:schemeClr val="bg1"/>
                          </a:solidFill>
                        </a:rPr>
                        <a:t>Corporate Legal Services</a:t>
                      </a:r>
                    </a:p>
                  </a:txBody>
                  <a:tcPr marL="84406" marR="84406">
                    <a:solidFill>
                      <a:srgbClr val="3882C6"/>
                    </a:solidFill>
                  </a:tcPr>
                </a:tc>
                <a:extLst>
                  <a:ext uri="{0D108BD9-81ED-4DB2-BD59-A6C34878D82A}">
                    <a16:rowId xmlns:a16="http://schemas.microsoft.com/office/drawing/2014/main" val="3223802594"/>
                  </a:ext>
                </a:extLst>
              </a:tr>
              <a:tr h="512901">
                <a:tc>
                  <a:txBody>
                    <a:bodyPr/>
                    <a:lstStyle/>
                    <a:p>
                      <a:r>
                        <a:rPr lang="en-ZA" sz="1600" baseline="0" dirty="0">
                          <a:solidFill>
                            <a:schemeClr val="tx2"/>
                          </a:solidFill>
                        </a:rPr>
                        <a:t>Legal Specialist</a:t>
                      </a:r>
                      <a:endParaRPr lang="en-ZA" sz="1600" dirty="0">
                        <a:solidFill>
                          <a:schemeClr val="tx2"/>
                        </a:solidFill>
                      </a:endParaRPr>
                    </a:p>
                  </a:txBody>
                  <a:tcPr marL="84406" marR="84406"/>
                </a:tc>
                <a:extLst>
                  <a:ext uri="{0D108BD9-81ED-4DB2-BD59-A6C34878D82A}">
                    <a16:rowId xmlns:a16="http://schemas.microsoft.com/office/drawing/2014/main" val="4166394977"/>
                  </a:ext>
                </a:extLst>
              </a:tr>
            </a:tbl>
          </a:graphicData>
        </a:graphic>
      </p:graphicFrame>
    </p:spTree>
    <p:extLst>
      <p:ext uri="{BB962C8B-B14F-4D97-AF65-F5344CB8AC3E}">
        <p14:creationId xmlns:p14="http://schemas.microsoft.com/office/powerpoint/2010/main" val="20414149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a:xfrm>
            <a:off x="7264400" y="6564622"/>
            <a:ext cx="862012" cy="184666"/>
          </a:xfrm>
        </p:spPr>
        <p:txBody>
          <a:bodyPr/>
          <a:lstStyle/>
          <a:p>
            <a:pPr algn="ctr">
              <a:defRPr/>
            </a:pPr>
            <a:fld id="{1D46AC71-C261-4AF3-BFB1-CCAEF8821007}" type="slidenum">
              <a:rPr lang="en-ZA" smtClean="0">
                <a:solidFill>
                  <a:schemeClr val="tx1"/>
                </a:solidFill>
              </a:rPr>
              <a:pPr algn="ctr">
                <a:defRPr/>
              </a:pPr>
              <a:t>29</a:t>
            </a:fld>
            <a:endParaRPr lang="en-ZA" dirty="0">
              <a:solidFill>
                <a:schemeClr val="tx1"/>
              </a:solidFill>
            </a:endParaRPr>
          </a:p>
        </p:txBody>
      </p:sp>
      <p:sp>
        <p:nvSpPr>
          <p:cNvPr id="22" name="Title 1">
            <a:extLst>
              <a:ext uri="{FF2B5EF4-FFF2-40B4-BE49-F238E27FC236}">
                <a16:creationId xmlns:a16="http://schemas.microsoft.com/office/drawing/2014/main" id="{763043F0-AAC7-462F-9E3D-E4809DE55843}"/>
              </a:ext>
            </a:extLst>
          </p:cNvPr>
          <p:cNvSpPr txBox="1">
            <a:spLocks/>
          </p:cNvSpPr>
          <p:nvPr/>
        </p:nvSpPr>
        <p:spPr>
          <a:xfrm>
            <a:off x="114119" y="79124"/>
            <a:ext cx="9144000" cy="532606"/>
          </a:xfrm>
          <a:prstGeom prst="rect">
            <a:avLst/>
          </a:prstGeom>
        </p:spPr>
        <p:txBody>
          <a:bodyPr>
            <a:normAutofit fontScale="975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r>
              <a:rPr lang="en-ZA" dirty="0"/>
              <a:t>FILE 2</a:t>
            </a:r>
          </a:p>
        </p:txBody>
      </p:sp>
      <p:sp>
        <p:nvSpPr>
          <p:cNvPr id="28" name="Rectangle 43">
            <a:extLst>
              <a:ext uri="{FF2B5EF4-FFF2-40B4-BE49-F238E27FC236}">
                <a16:creationId xmlns:a16="http://schemas.microsoft.com/office/drawing/2014/main" id="{714B64CD-5972-40F8-A590-60ACA66D798A}"/>
              </a:ext>
            </a:extLst>
          </p:cNvPr>
          <p:cNvSpPr>
            <a:spLocks noChangeArrowheads="1"/>
          </p:cNvSpPr>
          <p:nvPr/>
        </p:nvSpPr>
        <p:spPr bwMode="auto">
          <a:xfrm>
            <a:off x="487938" y="1205850"/>
            <a:ext cx="1015274" cy="576620"/>
          </a:xfrm>
          <a:prstGeom prst="rect">
            <a:avLst/>
          </a:prstGeom>
          <a:solidFill>
            <a:srgbClr val="FFFFFF"/>
          </a:solidFill>
          <a:ln w="9525" algn="ctr">
            <a:solidFill>
              <a:schemeClr val="tx2"/>
            </a:solidFill>
            <a:miter lim="800000"/>
            <a:headEnd/>
            <a:tailEnd/>
          </a:ln>
          <a:effectLst>
            <a:outerShdw dist="38100" dir="2700000" algn="tl" rotWithShape="0">
              <a:srgbClr val="000000">
                <a:alpha val="39999"/>
              </a:srgbClr>
            </a:outerShdw>
          </a:effectLst>
        </p:spPr>
        <p:txBody>
          <a:bodyPr wrap="none" anchor="ctr"/>
          <a:lstStyle/>
          <a:p>
            <a:pPr>
              <a:defRPr/>
            </a:pPr>
            <a:r>
              <a:rPr lang="en-US" sz="1400" dirty="0">
                <a:solidFill>
                  <a:schemeClr val="tx2"/>
                </a:solidFill>
              </a:rPr>
              <a:t>Exhibit 1</a:t>
            </a:r>
          </a:p>
        </p:txBody>
      </p:sp>
      <p:sp>
        <p:nvSpPr>
          <p:cNvPr id="29" name="Rectangle 43">
            <a:extLst>
              <a:ext uri="{FF2B5EF4-FFF2-40B4-BE49-F238E27FC236}">
                <a16:creationId xmlns:a16="http://schemas.microsoft.com/office/drawing/2014/main" id="{435D2BF5-F767-43A8-8751-90EE20818EF8}"/>
              </a:ext>
            </a:extLst>
          </p:cNvPr>
          <p:cNvSpPr>
            <a:spLocks noChangeArrowheads="1"/>
          </p:cNvSpPr>
          <p:nvPr/>
        </p:nvSpPr>
        <p:spPr bwMode="auto">
          <a:xfrm>
            <a:off x="415834" y="2723246"/>
            <a:ext cx="1015274" cy="576620"/>
          </a:xfrm>
          <a:prstGeom prst="rect">
            <a:avLst/>
          </a:prstGeom>
          <a:solidFill>
            <a:srgbClr val="FFFFFF"/>
          </a:solidFill>
          <a:ln w="9525" algn="ctr">
            <a:solidFill>
              <a:schemeClr val="tx2"/>
            </a:solidFill>
            <a:miter lim="800000"/>
            <a:headEnd/>
            <a:tailEnd/>
          </a:ln>
          <a:effectLst>
            <a:outerShdw dist="38100" dir="2700000" algn="tl" rotWithShape="0">
              <a:srgbClr val="000000">
                <a:alpha val="39999"/>
              </a:srgbClr>
            </a:outerShdw>
          </a:effectLst>
        </p:spPr>
        <p:txBody>
          <a:bodyPr wrap="none" anchor="ctr"/>
          <a:lstStyle/>
          <a:p>
            <a:pPr>
              <a:defRPr/>
            </a:pPr>
            <a:r>
              <a:rPr lang="en-US" sz="1400" dirty="0">
                <a:solidFill>
                  <a:schemeClr val="tx2"/>
                </a:solidFill>
              </a:rPr>
              <a:t>Exhibit  2</a:t>
            </a:r>
          </a:p>
        </p:txBody>
      </p:sp>
      <p:sp>
        <p:nvSpPr>
          <p:cNvPr id="32" name="44 CuadroTexto">
            <a:extLst>
              <a:ext uri="{FF2B5EF4-FFF2-40B4-BE49-F238E27FC236}">
                <a16:creationId xmlns:a16="http://schemas.microsoft.com/office/drawing/2014/main" id="{BE195651-A829-4763-8C09-461513DC2916}"/>
              </a:ext>
            </a:extLst>
          </p:cNvPr>
          <p:cNvSpPr txBox="1"/>
          <p:nvPr/>
        </p:nvSpPr>
        <p:spPr>
          <a:xfrm>
            <a:off x="1986360" y="1226078"/>
            <a:ext cx="4850538" cy="576620"/>
          </a:xfrm>
          <a:prstGeom prst="rect">
            <a:avLst/>
          </a:prstGeom>
          <a:noFill/>
          <a:ln w="15875">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ln>
          <a:effectLst/>
        </p:spPr>
        <p:txBody>
          <a:bodyPr lIns="0" tIns="0" rIns="0" bIns="0" anchor="ctr"/>
          <a:lstStyle/>
          <a:p>
            <a:pPr marL="95250">
              <a:lnSpc>
                <a:spcPct val="150000"/>
              </a:lnSpc>
              <a:tabLst>
                <a:tab pos="273050" algn="l"/>
              </a:tabLst>
              <a:defRPr/>
            </a:pPr>
            <a:r>
              <a:rPr lang="en-ZA" sz="1200" dirty="0">
                <a:solidFill>
                  <a:schemeClr val="tx2"/>
                </a:solidFill>
              </a:rPr>
              <a:t>B-BBEE Certificate or Sworn Affidavit together with completed SBD 6.1</a:t>
            </a:r>
            <a:endParaRPr lang="en-US" sz="1200" dirty="0">
              <a:solidFill>
                <a:schemeClr val="tx2"/>
              </a:solidFill>
            </a:endParaRPr>
          </a:p>
        </p:txBody>
      </p:sp>
      <p:sp>
        <p:nvSpPr>
          <p:cNvPr id="34" name="44 CuadroTexto">
            <a:extLst>
              <a:ext uri="{FF2B5EF4-FFF2-40B4-BE49-F238E27FC236}">
                <a16:creationId xmlns:a16="http://schemas.microsoft.com/office/drawing/2014/main" id="{FF51C635-8628-47A9-BA7B-273E0B0D34C3}"/>
              </a:ext>
            </a:extLst>
          </p:cNvPr>
          <p:cNvSpPr txBox="1"/>
          <p:nvPr/>
        </p:nvSpPr>
        <p:spPr>
          <a:xfrm>
            <a:off x="1986361" y="2547891"/>
            <a:ext cx="4850537" cy="881109"/>
          </a:xfrm>
          <a:prstGeom prst="rect">
            <a:avLst/>
          </a:prstGeom>
          <a:noFill/>
          <a:ln w="15875">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ln>
          <a:effectLst/>
        </p:spPr>
        <p:txBody>
          <a:bodyPr lIns="0" tIns="0" rIns="0" bIns="0" anchor="ctr"/>
          <a:lstStyle/>
          <a:p>
            <a:pPr marL="95250">
              <a:lnSpc>
                <a:spcPct val="150000"/>
              </a:lnSpc>
              <a:defRPr/>
            </a:pPr>
            <a:r>
              <a:rPr lang="en-ZA" sz="1200" dirty="0">
                <a:solidFill>
                  <a:schemeClr val="tx2"/>
                </a:solidFill>
              </a:rPr>
              <a:t>Pricing Schedule.</a:t>
            </a:r>
            <a:endParaRPr lang="en-US" sz="1200" kern="0" dirty="0">
              <a:solidFill>
                <a:schemeClr val="tx2"/>
              </a:solidFill>
            </a:endParaRPr>
          </a:p>
        </p:txBody>
      </p:sp>
      <p:sp>
        <p:nvSpPr>
          <p:cNvPr id="36" name="Rectangle 43">
            <a:extLst>
              <a:ext uri="{FF2B5EF4-FFF2-40B4-BE49-F238E27FC236}">
                <a16:creationId xmlns:a16="http://schemas.microsoft.com/office/drawing/2014/main" id="{ACDA7F4E-D40E-44DC-976B-BE83827DA7F6}"/>
              </a:ext>
            </a:extLst>
          </p:cNvPr>
          <p:cNvSpPr>
            <a:spLocks noChangeArrowheads="1"/>
          </p:cNvSpPr>
          <p:nvPr/>
        </p:nvSpPr>
        <p:spPr bwMode="auto">
          <a:xfrm>
            <a:off x="7373725" y="1205850"/>
            <a:ext cx="774700" cy="474411"/>
          </a:xfrm>
          <a:prstGeom prst="rect">
            <a:avLst/>
          </a:prstGeom>
          <a:solidFill>
            <a:schemeClr val="tx2">
              <a:lumMod val="75000"/>
            </a:scheme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a:defRPr/>
            </a:pPr>
            <a:endParaRPr lang="en-US" sz="1800" dirty="0">
              <a:solidFill>
                <a:srgbClr val="FFFFFF"/>
              </a:solidFill>
              <a:effectLst>
                <a:outerShdw blurRad="38100" dist="38100" dir="2700000" algn="tl">
                  <a:srgbClr val="000000">
                    <a:alpha val="43137"/>
                  </a:srgbClr>
                </a:outerShdw>
              </a:effectLst>
              <a:latin typeface="Calibri"/>
              <a:cs typeface="+mn-cs"/>
            </a:endParaRPr>
          </a:p>
        </p:txBody>
      </p:sp>
      <p:sp>
        <p:nvSpPr>
          <p:cNvPr id="37" name="Rectangle 43">
            <a:extLst>
              <a:ext uri="{FF2B5EF4-FFF2-40B4-BE49-F238E27FC236}">
                <a16:creationId xmlns:a16="http://schemas.microsoft.com/office/drawing/2014/main" id="{35A67E93-89FE-4CA4-9A07-2D9CE71EC367}"/>
              </a:ext>
            </a:extLst>
          </p:cNvPr>
          <p:cNvSpPr>
            <a:spLocks noChangeArrowheads="1"/>
          </p:cNvSpPr>
          <p:nvPr/>
        </p:nvSpPr>
        <p:spPr bwMode="auto">
          <a:xfrm>
            <a:off x="7388171" y="2707154"/>
            <a:ext cx="774700" cy="447037"/>
          </a:xfrm>
          <a:prstGeom prst="rect">
            <a:avLst/>
          </a:prstGeom>
          <a:solidFill>
            <a:schemeClr val="tx2">
              <a:lumMod val="75000"/>
            </a:scheme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a:defRPr/>
            </a:pPr>
            <a:endParaRPr lang="en-US" sz="1800" dirty="0">
              <a:solidFill>
                <a:srgbClr val="FFFFFF"/>
              </a:solidFill>
              <a:effectLst>
                <a:outerShdw blurRad="38100" dist="38100" dir="2700000" algn="tl">
                  <a:srgbClr val="000000">
                    <a:alpha val="43137"/>
                  </a:srgbClr>
                </a:outerShdw>
              </a:effectLst>
              <a:latin typeface="Calibri"/>
              <a:cs typeface="+mn-cs"/>
            </a:endParaRPr>
          </a:p>
        </p:txBody>
      </p:sp>
      <p:sp>
        <p:nvSpPr>
          <p:cNvPr id="39" name="Freeform 23">
            <a:extLst>
              <a:ext uri="{FF2B5EF4-FFF2-40B4-BE49-F238E27FC236}">
                <a16:creationId xmlns:a16="http://schemas.microsoft.com/office/drawing/2014/main" id="{3ADE4F14-9795-4FB8-8541-33FD9F47F697}"/>
              </a:ext>
            </a:extLst>
          </p:cNvPr>
          <p:cNvSpPr>
            <a:spLocks/>
          </p:cNvSpPr>
          <p:nvPr/>
        </p:nvSpPr>
        <p:spPr bwMode="auto">
          <a:xfrm>
            <a:off x="7550814" y="1211045"/>
            <a:ext cx="395061" cy="364445"/>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chemeClr val="bg1"/>
          </a:solidFill>
          <a:ln w="9525">
            <a:noFill/>
            <a:round/>
            <a:headEnd/>
            <a:tailEnd/>
          </a:ln>
          <a:effectLst>
            <a:outerShdw blurRad="50800" dist="38100" dir="2700000" algn="tl" rotWithShape="0">
              <a:prstClr val="black">
                <a:alpha val="40000"/>
              </a:prstClr>
            </a:outerShdw>
          </a:effectLst>
        </p:spPr>
        <p:txBody>
          <a:bodyPr/>
          <a:lstStyle/>
          <a:p>
            <a:pPr algn="l">
              <a:defRPr/>
            </a:pPr>
            <a:endParaRPr lang="en-US" sz="1800" dirty="0">
              <a:solidFill>
                <a:srgbClr val="000000"/>
              </a:solidFill>
              <a:cs typeface="+mn-cs"/>
            </a:endParaRPr>
          </a:p>
        </p:txBody>
      </p:sp>
      <p:sp>
        <p:nvSpPr>
          <p:cNvPr id="40" name="Freeform 23">
            <a:extLst>
              <a:ext uri="{FF2B5EF4-FFF2-40B4-BE49-F238E27FC236}">
                <a16:creationId xmlns:a16="http://schemas.microsoft.com/office/drawing/2014/main" id="{096873FC-2805-41FD-A154-7C988F728069}"/>
              </a:ext>
            </a:extLst>
          </p:cNvPr>
          <p:cNvSpPr>
            <a:spLocks/>
          </p:cNvSpPr>
          <p:nvPr/>
        </p:nvSpPr>
        <p:spPr bwMode="auto">
          <a:xfrm>
            <a:off x="7577990" y="2746484"/>
            <a:ext cx="395061" cy="364445"/>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chemeClr val="bg1"/>
          </a:solidFill>
          <a:ln w="9525">
            <a:noFill/>
            <a:round/>
            <a:headEnd/>
            <a:tailEnd/>
          </a:ln>
          <a:effectLst>
            <a:outerShdw blurRad="50800" dist="38100" dir="2700000" algn="tl" rotWithShape="0">
              <a:prstClr val="black">
                <a:alpha val="40000"/>
              </a:prstClr>
            </a:outerShdw>
          </a:effectLst>
        </p:spPr>
        <p:txBody>
          <a:bodyPr/>
          <a:lstStyle/>
          <a:p>
            <a:pPr algn="l">
              <a:defRPr/>
            </a:pPr>
            <a:endParaRPr lang="en-US" sz="1800" dirty="0">
              <a:solidFill>
                <a:srgbClr val="000000"/>
              </a:solidFill>
              <a:cs typeface="+mn-cs"/>
            </a:endParaRPr>
          </a:p>
        </p:txBody>
      </p:sp>
      <p:sp>
        <p:nvSpPr>
          <p:cNvPr id="12" name="Rectangle 43">
            <a:extLst>
              <a:ext uri="{FF2B5EF4-FFF2-40B4-BE49-F238E27FC236}">
                <a16:creationId xmlns:a16="http://schemas.microsoft.com/office/drawing/2014/main" id="{74FB1810-D9B4-4E60-A880-83D7479354F3}"/>
              </a:ext>
            </a:extLst>
          </p:cNvPr>
          <p:cNvSpPr>
            <a:spLocks noChangeArrowheads="1"/>
          </p:cNvSpPr>
          <p:nvPr/>
        </p:nvSpPr>
        <p:spPr bwMode="auto">
          <a:xfrm>
            <a:off x="415834" y="4088478"/>
            <a:ext cx="1015274" cy="576620"/>
          </a:xfrm>
          <a:prstGeom prst="rect">
            <a:avLst/>
          </a:prstGeom>
          <a:solidFill>
            <a:srgbClr val="FFFFFF"/>
          </a:solidFill>
          <a:ln w="9525" algn="ctr">
            <a:solidFill>
              <a:schemeClr val="tx2"/>
            </a:solidFill>
            <a:miter lim="800000"/>
            <a:headEnd/>
            <a:tailEnd/>
          </a:ln>
          <a:effectLst>
            <a:outerShdw dist="38100" dir="2700000" algn="tl" rotWithShape="0">
              <a:srgbClr val="000000">
                <a:alpha val="39999"/>
              </a:srgbClr>
            </a:outerShdw>
          </a:effectLst>
        </p:spPr>
        <p:txBody>
          <a:bodyPr wrap="none" anchor="ctr"/>
          <a:lstStyle/>
          <a:p>
            <a:pPr>
              <a:defRPr/>
            </a:pPr>
            <a:r>
              <a:rPr lang="en-US" sz="1400" dirty="0">
                <a:solidFill>
                  <a:schemeClr val="tx2"/>
                </a:solidFill>
              </a:rPr>
              <a:t>Exhibit  2</a:t>
            </a:r>
          </a:p>
        </p:txBody>
      </p:sp>
      <p:sp>
        <p:nvSpPr>
          <p:cNvPr id="13" name="44 CuadroTexto">
            <a:extLst>
              <a:ext uri="{FF2B5EF4-FFF2-40B4-BE49-F238E27FC236}">
                <a16:creationId xmlns:a16="http://schemas.microsoft.com/office/drawing/2014/main" id="{4B383129-C37D-49EE-9937-EB22B1CFB558}"/>
              </a:ext>
            </a:extLst>
          </p:cNvPr>
          <p:cNvSpPr txBox="1"/>
          <p:nvPr/>
        </p:nvSpPr>
        <p:spPr>
          <a:xfrm>
            <a:off x="1986361" y="3913123"/>
            <a:ext cx="4850537" cy="881109"/>
          </a:xfrm>
          <a:prstGeom prst="rect">
            <a:avLst/>
          </a:prstGeom>
          <a:noFill/>
          <a:ln w="15875">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ln>
          <a:effectLst/>
        </p:spPr>
        <p:txBody>
          <a:bodyPr lIns="0" tIns="0" rIns="0" bIns="0" anchor="ctr"/>
          <a:lstStyle/>
          <a:p>
            <a:pPr marL="95250">
              <a:lnSpc>
                <a:spcPct val="150000"/>
              </a:lnSpc>
              <a:defRPr/>
            </a:pPr>
            <a:r>
              <a:rPr lang="en-US" sz="1200" dirty="0">
                <a:solidFill>
                  <a:schemeClr val="tx2"/>
                </a:solidFill>
              </a:rPr>
              <a:t>Latest 3 year audited/reviewed financial statements</a:t>
            </a:r>
            <a:endParaRPr lang="en-US" sz="1200" kern="0" dirty="0">
              <a:solidFill>
                <a:schemeClr val="tx2"/>
              </a:solidFill>
            </a:endParaRPr>
          </a:p>
        </p:txBody>
      </p:sp>
      <p:sp>
        <p:nvSpPr>
          <p:cNvPr id="14" name="Rectangle 43">
            <a:extLst>
              <a:ext uri="{FF2B5EF4-FFF2-40B4-BE49-F238E27FC236}">
                <a16:creationId xmlns:a16="http://schemas.microsoft.com/office/drawing/2014/main" id="{F8D78E62-2F33-498E-BCF3-2999F09B8F62}"/>
              </a:ext>
            </a:extLst>
          </p:cNvPr>
          <p:cNvSpPr>
            <a:spLocks noChangeArrowheads="1"/>
          </p:cNvSpPr>
          <p:nvPr/>
        </p:nvSpPr>
        <p:spPr bwMode="auto">
          <a:xfrm>
            <a:off x="7388171" y="4072386"/>
            <a:ext cx="774700" cy="447037"/>
          </a:xfrm>
          <a:prstGeom prst="rect">
            <a:avLst/>
          </a:prstGeom>
          <a:solidFill>
            <a:schemeClr val="tx2">
              <a:lumMod val="75000"/>
            </a:scheme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a:defRPr/>
            </a:pPr>
            <a:endParaRPr lang="en-US" sz="1800" dirty="0">
              <a:solidFill>
                <a:srgbClr val="FFFFFF"/>
              </a:solidFill>
              <a:effectLst>
                <a:outerShdw blurRad="38100" dist="38100" dir="2700000" algn="tl">
                  <a:srgbClr val="000000">
                    <a:alpha val="43137"/>
                  </a:srgbClr>
                </a:outerShdw>
              </a:effectLst>
              <a:latin typeface="Calibri"/>
              <a:cs typeface="+mn-cs"/>
            </a:endParaRPr>
          </a:p>
        </p:txBody>
      </p:sp>
      <p:sp>
        <p:nvSpPr>
          <p:cNvPr id="15" name="Freeform 23">
            <a:extLst>
              <a:ext uri="{FF2B5EF4-FFF2-40B4-BE49-F238E27FC236}">
                <a16:creationId xmlns:a16="http://schemas.microsoft.com/office/drawing/2014/main" id="{4D73C58A-60A7-4C13-8680-7C0B933CD2E5}"/>
              </a:ext>
            </a:extLst>
          </p:cNvPr>
          <p:cNvSpPr>
            <a:spLocks/>
          </p:cNvSpPr>
          <p:nvPr/>
        </p:nvSpPr>
        <p:spPr bwMode="auto">
          <a:xfrm>
            <a:off x="7517147" y="4088478"/>
            <a:ext cx="395061" cy="364445"/>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chemeClr val="bg1"/>
          </a:solidFill>
          <a:ln w="9525">
            <a:noFill/>
            <a:round/>
            <a:headEnd/>
            <a:tailEnd/>
          </a:ln>
          <a:effectLst>
            <a:outerShdw blurRad="50800" dist="38100" dir="2700000" algn="tl" rotWithShape="0">
              <a:prstClr val="black">
                <a:alpha val="40000"/>
              </a:prstClr>
            </a:outerShdw>
          </a:effectLst>
        </p:spPr>
        <p:txBody>
          <a:bodyPr/>
          <a:lstStyle/>
          <a:p>
            <a:pPr algn="l">
              <a:defRPr/>
            </a:pPr>
            <a:endParaRPr lang="en-US" sz="1800" dirty="0">
              <a:solidFill>
                <a:srgbClr val="000000"/>
              </a:solidFill>
              <a:cs typeface="+mn-cs"/>
            </a:endParaRPr>
          </a:p>
        </p:txBody>
      </p:sp>
    </p:spTree>
    <p:extLst>
      <p:ext uri="{BB962C8B-B14F-4D97-AF65-F5344CB8AC3E}">
        <p14:creationId xmlns:p14="http://schemas.microsoft.com/office/powerpoint/2010/main" val="35094082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30</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92500" lnSpcReduction="20000"/>
          </a:bodyPr>
          <a:lstStyle/>
          <a:p>
            <a:pPr marL="228600" indent="-228600">
              <a:lnSpc>
                <a:spcPct val="135000"/>
              </a:lnSpc>
              <a:spcBef>
                <a:spcPct val="75000"/>
              </a:spcBef>
              <a:spcAft>
                <a:spcPct val="10000"/>
              </a:spcAft>
              <a:buClr>
                <a:schemeClr val="accent1"/>
              </a:buClr>
            </a:pPr>
            <a:r>
              <a:rPr lang="en-US" b="1" dirty="0">
                <a:solidFill>
                  <a:schemeClr val="tx2"/>
                </a:solidFill>
              </a:rPr>
              <a:t>1. Welcome and Introduction</a:t>
            </a:r>
          </a:p>
          <a:p>
            <a:pPr marL="228600" indent="-228600">
              <a:lnSpc>
                <a:spcPct val="135000"/>
              </a:lnSpc>
              <a:spcBef>
                <a:spcPct val="75000"/>
              </a:spcBef>
              <a:spcAft>
                <a:spcPct val="10000"/>
              </a:spcAft>
              <a:buClr>
                <a:schemeClr val="accent1"/>
              </a:buClr>
            </a:pPr>
            <a:r>
              <a:rPr lang="en-ZA" b="1" dirty="0">
                <a:solidFill>
                  <a:schemeClr val="tx2"/>
                </a:solidFill>
              </a:rPr>
              <a:t>2. RFP Timelines</a:t>
            </a:r>
          </a:p>
          <a:p>
            <a:pPr marL="228600" indent="-228600">
              <a:lnSpc>
                <a:spcPct val="135000"/>
              </a:lnSpc>
              <a:spcBef>
                <a:spcPct val="75000"/>
              </a:spcBef>
              <a:spcAft>
                <a:spcPct val="10000"/>
              </a:spcAft>
              <a:buClr>
                <a:schemeClr val="accent1"/>
              </a:buClr>
            </a:pPr>
            <a:r>
              <a:rPr lang="en-ZA" b="1" dirty="0">
                <a:solidFill>
                  <a:schemeClr val="tx2"/>
                </a:solidFill>
              </a:rPr>
              <a:t>3. Governance, Rules and Procedures</a:t>
            </a:r>
          </a:p>
          <a:p>
            <a:pPr marL="228600" indent="-228600">
              <a:lnSpc>
                <a:spcPct val="135000"/>
              </a:lnSpc>
              <a:spcBef>
                <a:spcPct val="75000"/>
              </a:spcBef>
              <a:spcAft>
                <a:spcPct val="10000"/>
              </a:spcAft>
              <a:buClr>
                <a:schemeClr val="accent1"/>
              </a:buClr>
            </a:pPr>
            <a:r>
              <a:rPr lang="en-ZA" b="1" dirty="0">
                <a:solidFill>
                  <a:schemeClr val="tx2"/>
                </a:solidFill>
              </a:rPr>
              <a:t>4. Background and Scope of Work </a:t>
            </a:r>
          </a:p>
          <a:p>
            <a:pPr marL="228600" indent="-228600">
              <a:lnSpc>
                <a:spcPct val="135000"/>
              </a:lnSpc>
              <a:spcBef>
                <a:spcPct val="75000"/>
              </a:spcBef>
              <a:spcAft>
                <a:spcPct val="10000"/>
              </a:spcAft>
              <a:buClr>
                <a:schemeClr val="accent1"/>
              </a:buClr>
            </a:pPr>
            <a:r>
              <a:rPr lang="en-ZA" b="1" dirty="0">
                <a:solidFill>
                  <a:schemeClr val="tx2"/>
                </a:solidFill>
              </a:rPr>
              <a:t>5. Bid Evaluation Process </a:t>
            </a:r>
          </a:p>
          <a:p>
            <a:pPr marL="228600" indent="-228600">
              <a:lnSpc>
                <a:spcPct val="135000"/>
              </a:lnSpc>
              <a:spcBef>
                <a:spcPct val="75000"/>
              </a:spcBef>
              <a:spcAft>
                <a:spcPct val="10000"/>
              </a:spcAft>
              <a:buClr>
                <a:schemeClr val="accent1"/>
              </a:buClr>
            </a:pPr>
            <a:r>
              <a:rPr lang="en-ZA" b="1" dirty="0">
                <a:solidFill>
                  <a:schemeClr val="tx2"/>
                </a:solidFill>
              </a:rPr>
              <a:t>6</a:t>
            </a:r>
            <a:r>
              <a:rPr lang="en-ZA" sz="1800" b="1" dirty="0">
                <a:solidFill>
                  <a:schemeClr val="tx2"/>
                </a:solidFill>
              </a:rPr>
              <a:t>. </a:t>
            </a:r>
            <a:r>
              <a:rPr lang="en-ZA" b="1" dirty="0">
                <a:solidFill>
                  <a:schemeClr val="tx2"/>
                </a:solidFill>
              </a:rPr>
              <a:t>Services Agreements</a:t>
            </a:r>
          </a:p>
          <a:p>
            <a:pPr marL="228600" indent="-228600">
              <a:lnSpc>
                <a:spcPct val="135000"/>
              </a:lnSpc>
              <a:spcBef>
                <a:spcPct val="75000"/>
              </a:spcBef>
              <a:spcAft>
                <a:spcPct val="10000"/>
              </a:spcAft>
              <a:buClr>
                <a:schemeClr val="accent1"/>
              </a:buClr>
            </a:pPr>
            <a:r>
              <a:rPr lang="en-ZA" b="1" dirty="0">
                <a:solidFill>
                  <a:schemeClr val="tx2"/>
                </a:solidFill>
              </a:rPr>
              <a:t>7. RFP submission and contact details</a:t>
            </a:r>
          </a:p>
          <a:p>
            <a:pPr marL="228600" indent="-228600">
              <a:lnSpc>
                <a:spcPct val="135000"/>
              </a:lnSpc>
              <a:spcBef>
                <a:spcPct val="75000"/>
              </a:spcBef>
              <a:spcAft>
                <a:spcPct val="10000"/>
              </a:spcAft>
              <a:buClr>
                <a:schemeClr val="accent1"/>
              </a:buClr>
            </a:pPr>
            <a:r>
              <a:rPr lang="en-ZA" b="1" dirty="0">
                <a:solidFill>
                  <a:srgbClr val="FF0000"/>
                </a:solidFill>
              </a:rPr>
              <a:t>8. Q&amp;A</a:t>
            </a:r>
          </a:p>
          <a:p>
            <a:endParaRPr lang="en-ZA" dirty="0"/>
          </a:p>
        </p:txBody>
      </p:sp>
    </p:spTree>
    <p:extLst>
      <p:ext uri="{BB962C8B-B14F-4D97-AF65-F5344CB8AC3E}">
        <p14:creationId xmlns:p14="http://schemas.microsoft.com/office/powerpoint/2010/main" val="21387179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CEFDA22-6EA5-4844-BFEF-5AFC8C20B9F4}"/>
              </a:ext>
            </a:extLst>
          </p:cNvPr>
          <p:cNvPicPr>
            <a:picLocks noChangeAspect="1"/>
          </p:cNvPicPr>
          <p:nvPr/>
        </p:nvPicPr>
        <p:blipFill>
          <a:blip r:embed="rId3"/>
          <a:stretch>
            <a:fillRect/>
          </a:stretch>
        </p:blipFill>
        <p:spPr>
          <a:xfrm>
            <a:off x="372115" y="354061"/>
            <a:ext cx="1750145" cy="577489"/>
          </a:xfrm>
          <a:prstGeom prst="rect">
            <a:avLst/>
          </a:prstGeom>
        </p:spPr>
      </p:pic>
    </p:spTree>
    <p:extLst>
      <p:ext uri="{BB962C8B-B14F-4D97-AF65-F5344CB8AC3E}">
        <p14:creationId xmlns:p14="http://schemas.microsoft.com/office/powerpoint/2010/main" val="34312117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3</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77500" lnSpcReduction="20000"/>
          </a:bodyPr>
          <a:lstStyle/>
          <a:p>
            <a:pPr marL="228600" indent="-228600">
              <a:lnSpc>
                <a:spcPct val="135000"/>
              </a:lnSpc>
              <a:spcBef>
                <a:spcPct val="75000"/>
              </a:spcBef>
              <a:spcAft>
                <a:spcPct val="10000"/>
              </a:spcAft>
              <a:buClr>
                <a:schemeClr val="accent1"/>
              </a:buClr>
            </a:pPr>
            <a:r>
              <a:rPr lang="en-US" b="1" dirty="0">
                <a:solidFill>
                  <a:schemeClr val="tx2"/>
                </a:solidFill>
              </a:rPr>
              <a:t>1. Welcome and Introduction</a:t>
            </a:r>
          </a:p>
          <a:p>
            <a:pPr marL="228600" indent="-228600">
              <a:lnSpc>
                <a:spcPct val="135000"/>
              </a:lnSpc>
              <a:spcBef>
                <a:spcPct val="75000"/>
              </a:spcBef>
              <a:spcAft>
                <a:spcPct val="10000"/>
              </a:spcAft>
              <a:buClr>
                <a:schemeClr val="accent1"/>
              </a:buClr>
            </a:pPr>
            <a:r>
              <a:rPr lang="en-ZA" sz="1800" b="1" dirty="0">
                <a:solidFill>
                  <a:srgbClr val="FF0000"/>
                </a:solidFill>
              </a:rPr>
              <a:t>2. RFP Timelines</a:t>
            </a:r>
          </a:p>
          <a:p>
            <a:pPr marL="228600" indent="-228600">
              <a:lnSpc>
                <a:spcPct val="135000"/>
              </a:lnSpc>
              <a:spcBef>
                <a:spcPct val="75000"/>
              </a:spcBef>
              <a:spcAft>
                <a:spcPct val="10000"/>
              </a:spcAft>
              <a:buClr>
                <a:schemeClr val="accent1"/>
              </a:buClr>
            </a:pPr>
            <a:r>
              <a:rPr lang="en-ZA" sz="1800" b="1" dirty="0">
                <a:solidFill>
                  <a:schemeClr val="tx2"/>
                </a:solidFill>
              </a:rPr>
              <a:t>3. Governance, Rules and Procedures</a:t>
            </a:r>
          </a:p>
          <a:p>
            <a:pPr marL="228600" indent="-228600">
              <a:lnSpc>
                <a:spcPct val="135000"/>
              </a:lnSpc>
              <a:spcBef>
                <a:spcPct val="75000"/>
              </a:spcBef>
              <a:spcAft>
                <a:spcPct val="10000"/>
              </a:spcAft>
              <a:buClr>
                <a:schemeClr val="accent1"/>
              </a:buClr>
            </a:pPr>
            <a:r>
              <a:rPr lang="en-ZA" sz="1800" b="1" dirty="0">
                <a:solidFill>
                  <a:schemeClr val="tx2"/>
                </a:solidFill>
              </a:rPr>
              <a:t>4. Background and Scope of Work </a:t>
            </a:r>
          </a:p>
          <a:p>
            <a:pPr marL="228600" indent="-228600">
              <a:lnSpc>
                <a:spcPct val="135000"/>
              </a:lnSpc>
              <a:spcBef>
                <a:spcPct val="75000"/>
              </a:spcBef>
              <a:spcAft>
                <a:spcPct val="10000"/>
              </a:spcAft>
              <a:buClr>
                <a:schemeClr val="accent1"/>
              </a:buClr>
            </a:pPr>
            <a:r>
              <a:rPr lang="en-ZA" b="1" dirty="0">
                <a:solidFill>
                  <a:schemeClr val="tx2"/>
                </a:solidFill>
              </a:rPr>
              <a:t>5</a:t>
            </a:r>
            <a:r>
              <a:rPr lang="en-ZA" sz="1800" b="1" dirty="0">
                <a:solidFill>
                  <a:schemeClr val="tx2"/>
                </a:solidFill>
              </a:rPr>
              <a:t>. Bid Evaluation Process </a:t>
            </a:r>
          </a:p>
          <a:p>
            <a:pPr marL="228600" indent="-228600">
              <a:lnSpc>
                <a:spcPct val="135000"/>
              </a:lnSpc>
              <a:spcBef>
                <a:spcPct val="75000"/>
              </a:spcBef>
              <a:spcAft>
                <a:spcPct val="10000"/>
              </a:spcAft>
              <a:buClr>
                <a:schemeClr val="accent1"/>
              </a:buClr>
            </a:pPr>
            <a:r>
              <a:rPr lang="en-ZA" sz="1800" b="1" dirty="0">
                <a:solidFill>
                  <a:schemeClr val="tx2"/>
                </a:solidFill>
              </a:rPr>
              <a:t>6. Price and B-BBEE</a:t>
            </a:r>
          </a:p>
          <a:p>
            <a:pPr marL="228600" indent="-228600">
              <a:lnSpc>
                <a:spcPct val="135000"/>
              </a:lnSpc>
              <a:spcBef>
                <a:spcPct val="75000"/>
              </a:spcBef>
              <a:spcAft>
                <a:spcPct val="10000"/>
              </a:spcAft>
              <a:buClr>
                <a:schemeClr val="accent1"/>
              </a:buClr>
            </a:pPr>
            <a:r>
              <a:rPr lang="en-ZA" sz="1800" b="1" dirty="0">
                <a:solidFill>
                  <a:schemeClr val="tx2"/>
                </a:solidFill>
              </a:rPr>
              <a:t>7. Financial Analysis</a:t>
            </a:r>
          </a:p>
          <a:p>
            <a:pPr marL="228600" indent="-228600">
              <a:lnSpc>
                <a:spcPct val="135000"/>
              </a:lnSpc>
              <a:spcBef>
                <a:spcPct val="75000"/>
              </a:spcBef>
              <a:spcAft>
                <a:spcPct val="10000"/>
              </a:spcAft>
              <a:buClr>
                <a:schemeClr val="accent1"/>
              </a:buClr>
            </a:pPr>
            <a:r>
              <a:rPr lang="en-ZA" b="1" dirty="0">
                <a:solidFill>
                  <a:schemeClr val="tx2"/>
                </a:solidFill>
              </a:rPr>
              <a:t>8</a:t>
            </a:r>
            <a:r>
              <a:rPr lang="en-ZA" sz="1800" b="1" dirty="0">
                <a:solidFill>
                  <a:schemeClr val="tx2"/>
                </a:solidFill>
              </a:rPr>
              <a:t>. </a:t>
            </a:r>
            <a:r>
              <a:rPr lang="en-ZA" b="1" dirty="0">
                <a:solidFill>
                  <a:schemeClr val="tx2"/>
                </a:solidFill>
              </a:rPr>
              <a:t>Services Agreements</a:t>
            </a:r>
          </a:p>
          <a:p>
            <a:pPr marL="228600" indent="-228600">
              <a:lnSpc>
                <a:spcPct val="135000"/>
              </a:lnSpc>
              <a:spcBef>
                <a:spcPct val="75000"/>
              </a:spcBef>
              <a:spcAft>
                <a:spcPct val="10000"/>
              </a:spcAft>
              <a:buClr>
                <a:schemeClr val="accent1"/>
              </a:buClr>
            </a:pPr>
            <a:r>
              <a:rPr lang="en-ZA" b="1" dirty="0">
                <a:solidFill>
                  <a:schemeClr val="tx2"/>
                </a:solidFill>
              </a:rPr>
              <a:t>9</a:t>
            </a:r>
            <a:r>
              <a:rPr lang="en-ZA" sz="1800" b="1" dirty="0">
                <a:solidFill>
                  <a:schemeClr val="tx2"/>
                </a:solidFill>
              </a:rPr>
              <a:t>. RFP submission and contact details</a:t>
            </a:r>
          </a:p>
          <a:p>
            <a:pPr marL="228600" indent="-228600" algn="l">
              <a:lnSpc>
                <a:spcPct val="135000"/>
              </a:lnSpc>
              <a:spcBef>
                <a:spcPct val="75000"/>
              </a:spcBef>
              <a:spcAft>
                <a:spcPct val="10000"/>
              </a:spcAft>
              <a:buClr>
                <a:schemeClr val="accent1"/>
              </a:buClr>
            </a:pPr>
            <a:r>
              <a:rPr lang="en-ZA" sz="1800" b="1" dirty="0">
                <a:solidFill>
                  <a:schemeClr val="tx2"/>
                </a:solidFill>
              </a:rPr>
              <a:t>10. Q&amp;A</a:t>
            </a:r>
            <a:endParaRPr lang="en-ZA" sz="1100" dirty="0">
              <a:solidFill>
                <a:schemeClr val="tx1"/>
              </a:solidFill>
            </a:endParaRPr>
          </a:p>
          <a:p>
            <a:endParaRPr lang="en-ZA" dirty="0"/>
          </a:p>
        </p:txBody>
      </p:sp>
    </p:spTree>
    <p:extLst>
      <p:ext uri="{BB962C8B-B14F-4D97-AF65-F5344CB8AC3E}">
        <p14:creationId xmlns:p14="http://schemas.microsoft.com/office/powerpoint/2010/main" val="3511150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0" y="110479"/>
            <a:ext cx="7886700" cy="532606"/>
          </a:xfrm>
        </p:spPr>
        <p:txBody>
          <a:bodyPr>
            <a:normAutofit fontScale="90000"/>
          </a:bodyPr>
          <a:lstStyle/>
          <a:p>
            <a:r>
              <a:rPr kumimoji="0" lang="en-ZA" sz="3200" b="1" i="0" u="none" strike="noStrike" kern="120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latin typeface="+mj-lt"/>
                <a:ea typeface="+mj-ea"/>
                <a:cs typeface="+mj-cs"/>
              </a:rPr>
              <a:t>RFP TIMELINES</a:t>
            </a:r>
            <a:br>
              <a:rPr kumimoji="0" lang="en-ZA"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mn-ea"/>
                <a:cs typeface="+mn-cs"/>
              </a:rPr>
            </a:b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4</a:t>
            </a:fld>
            <a:endParaRPr lang="en-US" dirty="0"/>
          </a:p>
        </p:txBody>
      </p:sp>
      <p:graphicFrame>
        <p:nvGraphicFramePr>
          <p:cNvPr id="5" name="Table 5">
            <a:extLst>
              <a:ext uri="{FF2B5EF4-FFF2-40B4-BE49-F238E27FC236}">
                <a16:creationId xmlns:a16="http://schemas.microsoft.com/office/drawing/2014/main" id="{AA133F07-979D-4386-873F-62B1BA3EFEE4}"/>
              </a:ext>
            </a:extLst>
          </p:cNvPr>
          <p:cNvGraphicFramePr>
            <a:graphicFrameLocks noGrp="1"/>
          </p:cNvGraphicFramePr>
          <p:nvPr>
            <p:extLst>
              <p:ext uri="{D42A27DB-BD31-4B8C-83A1-F6EECF244321}">
                <p14:modId xmlns:p14="http://schemas.microsoft.com/office/powerpoint/2010/main" val="1970646013"/>
              </p:ext>
            </p:extLst>
          </p:nvPr>
        </p:nvGraphicFramePr>
        <p:xfrm>
          <a:off x="140677" y="858128"/>
          <a:ext cx="8792308" cy="5374512"/>
        </p:xfrm>
        <a:graphic>
          <a:graphicData uri="http://schemas.openxmlformats.org/drawingml/2006/table">
            <a:tbl>
              <a:tblPr firstRow="1" bandRow="1">
                <a:tableStyleId>{5C22544A-7EE6-4342-B048-85BDC9FD1C3A}</a:tableStyleId>
              </a:tblPr>
              <a:tblGrid>
                <a:gridCol w="4740812">
                  <a:extLst>
                    <a:ext uri="{9D8B030D-6E8A-4147-A177-3AD203B41FA5}">
                      <a16:colId xmlns:a16="http://schemas.microsoft.com/office/drawing/2014/main" val="1945109945"/>
                    </a:ext>
                  </a:extLst>
                </a:gridCol>
                <a:gridCol w="4051496">
                  <a:extLst>
                    <a:ext uri="{9D8B030D-6E8A-4147-A177-3AD203B41FA5}">
                      <a16:colId xmlns:a16="http://schemas.microsoft.com/office/drawing/2014/main" val="3449785096"/>
                    </a:ext>
                  </a:extLst>
                </a:gridCol>
              </a:tblGrid>
              <a:tr h="723454">
                <a:tc>
                  <a:txBody>
                    <a:bodyPr/>
                    <a:lstStyle/>
                    <a:p>
                      <a:r>
                        <a:rPr lang="en-ZA" dirty="0"/>
                        <a:t>ACTIVITY</a:t>
                      </a:r>
                    </a:p>
                  </a:txBody>
                  <a:tcPr/>
                </a:tc>
                <a:tc>
                  <a:txBody>
                    <a:bodyPr/>
                    <a:lstStyle/>
                    <a:p>
                      <a:r>
                        <a:rPr lang="en-ZA" dirty="0"/>
                        <a:t>DATE DUE</a:t>
                      </a:r>
                    </a:p>
                  </a:txBody>
                  <a:tcPr/>
                </a:tc>
                <a:extLst>
                  <a:ext uri="{0D108BD9-81ED-4DB2-BD59-A6C34878D82A}">
                    <a16:rowId xmlns:a16="http://schemas.microsoft.com/office/drawing/2014/main" val="54260067"/>
                  </a:ext>
                </a:extLst>
              </a:tr>
              <a:tr h="956431">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Advertisement of Bid in the:</a:t>
                      </a:r>
                    </a:p>
                    <a:p>
                      <a:pPr marL="2857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1600" kern="1200" dirty="0">
                          <a:solidFill>
                            <a:schemeClr val="tx2"/>
                          </a:solidFill>
                          <a:latin typeface="+mn-lt"/>
                          <a:ea typeface="+mn-ea"/>
                          <a:cs typeface="+mn-cs"/>
                        </a:rPr>
                        <a:t>National Treasury Tender Portal.</a:t>
                      </a:r>
                    </a:p>
                  </a:txBody>
                  <a:tcPr/>
                </a:tc>
                <a:tc>
                  <a:txBody>
                    <a:bodyPr/>
                    <a:lstStyle/>
                    <a:p>
                      <a:r>
                        <a:rPr lang="en-ZA" sz="1600" kern="1200" dirty="0">
                          <a:solidFill>
                            <a:schemeClr val="tx2"/>
                          </a:solidFill>
                          <a:latin typeface="+mn-lt"/>
                          <a:ea typeface="+mn-ea"/>
                          <a:cs typeface="+mn-cs"/>
                        </a:rPr>
                        <a:t>06 July 2022</a:t>
                      </a:r>
                    </a:p>
                  </a:txBody>
                  <a:tcPr anchor="ctr"/>
                </a:tc>
                <a:extLst>
                  <a:ext uri="{0D108BD9-81ED-4DB2-BD59-A6C34878D82A}">
                    <a16:rowId xmlns:a16="http://schemas.microsoft.com/office/drawing/2014/main" val="719324787"/>
                  </a:ext>
                </a:extLst>
              </a:tr>
              <a:tr h="780374">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Tender documents on SARS website </a:t>
                      </a:r>
                    </a:p>
                    <a:p>
                      <a:endParaRPr lang="en-ZA"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06 July 2022</a:t>
                      </a:r>
                    </a:p>
                  </a:txBody>
                  <a:tcPr anchor="ctr"/>
                </a:tc>
                <a:extLst>
                  <a:ext uri="{0D108BD9-81ED-4DB2-BD59-A6C34878D82A}">
                    <a16:rowId xmlns:a16="http://schemas.microsoft.com/office/drawing/2014/main" val="3424055144"/>
                  </a:ext>
                </a:extLst>
              </a:tr>
              <a:tr h="743891">
                <a:tc>
                  <a:txBody>
                    <a:bodyPr/>
                    <a:lstStyle/>
                    <a:p>
                      <a:pPr marL="0" algn="l" defTabSz="932962" rtl="0" eaLnBrk="1" latinLnBrk="0" hangingPunct="1"/>
                      <a:r>
                        <a:rPr lang="en-ZA" sz="1800" b="1" kern="1200" baseline="0" dirty="0">
                          <a:solidFill>
                            <a:srgbClr val="FF0000"/>
                          </a:solidFill>
                          <a:latin typeface="+mn-lt"/>
                          <a:ea typeface="+mn-ea"/>
                          <a:cs typeface="+mn-cs"/>
                        </a:rPr>
                        <a:t>Non-compulsory virtual briefing session</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600" kern="1200" noProof="0" dirty="0">
                          <a:solidFill>
                            <a:schemeClr val="tx2"/>
                          </a:solidFill>
                          <a:latin typeface="+mn-lt"/>
                          <a:ea typeface="+mn-ea"/>
                          <a:cs typeface="+mn-cs"/>
                        </a:rPr>
                        <a:t>15 July 2022</a:t>
                      </a:r>
                    </a:p>
                  </a:txBody>
                  <a:tcPr anchor="ctr"/>
                </a:tc>
                <a:extLst>
                  <a:ext uri="{0D108BD9-81ED-4DB2-BD59-A6C34878D82A}">
                    <a16:rowId xmlns:a16="http://schemas.microsoft.com/office/drawing/2014/main" val="3384964731"/>
                  </a:ext>
                </a:extLst>
              </a:tr>
              <a:tr h="723454">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Last date for questions relating to RFP</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600" kern="1200" noProof="0" dirty="0">
                          <a:solidFill>
                            <a:schemeClr val="tx2"/>
                          </a:solidFill>
                          <a:latin typeface="+mn-lt"/>
                          <a:ea typeface="+mn-ea"/>
                          <a:cs typeface="+mn-cs"/>
                        </a:rPr>
                        <a:t>27 July 2022</a:t>
                      </a:r>
                    </a:p>
                  </a:txBody>
                  <a:tcPr anchor="ctr"/>
                </a:tc>
                <a:extLst>
                  <a:ext uri="{0D108BD9-81ED-4DB2-BD59-A6C34878D82A}">
                    <a16:rowId xmlns:a16="http://schemas.microsoft.com/office/drawing/2014/main" val="1407839868"/>
                  </a:ext>
                </a:extLst>
              </a:tr>
              <a:tr h="723454">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Bid Closing Date</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600" kern="1200" noProof="0" dirty="0">
                          <a:solidFill>
                            <a:schemeClr val="tx2"/>
                          </a:solidFill>
                          <a:latin typeface="+mn-lt"/>
                          <a:ea typeface="+mn-ea"/>
                          <a:cs typeface="+mn-cs"/>
                        </a:rPr>
                        <a:t>05 August 2022</a:t>
                      </a:r>
                    </a:p>
                  </a:txBody>
                  <a:tcPr anchor="ctr"/>
                </a:tc>
                <a:extLst>
                  <a:ext uri="{0D108BD9-81ED-4DB2-BD59-A6C34878D82A}">
                    <a16:rowId xmlns:a16="http://schemas.microsoft.com/office/drawing/2014/main" val="4268033793"/>
                  </a:ext>
                </a:extLst>
              </a:tr>
              <a:tr h="723454">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Notice to bidders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600" kern="1200" noProof="0" dirty="0">
                          <a:solidFill>
                            <a:schemeClr val="tx2"/>
                          </a:solidFill>
                          <a:latin typeface="+mn-lt"/>
                          <a:ea typeface="+mn-ea"/>
                          <a:cs typeface="+mn-cs"/>
                        </a:rPr>
                        <a:t>October 2022</a:t>
                      </a:r>
                    </a:p>
                  </a:txBody>
                  <a:tcPr anchor="ctr"/>
                </a:tc>
                <a:extLst>
                  <a:ext uri="{0D108BD9-81ED-4DB2-BD59-A6C34878D82A}">
                    <a16:rowId xmlns:a16="http://schemas.microsoft.com/office/drawing/2014/main" val="1773444724"/>
                  </a:ext>
                </a:extLst>
              </a:tr>
            </a:tbl>
          </a:graphicData>
        </a:graphic>
      </p:graphicFrame>
    </p:spTree>
    <p:extLst>
      <p:ext uri="{BB962C8B-B14F-4D97-AF65-F5344CB8AC3E}">
        <p14:creationId xmlns:p14="http://schemas.microsoft.com/office/powerpoint/2010/main" val="39453921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5</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77500" lnSpcReduction="20000"/>
          </a:bodyPr>
          <a:lstStyle/>
          <a:p>
            <a:pPr marL="228600" indent="-228600">
              <a:lnSpc>
                <a:spcPct val="135000"/>
              </a:lnSpc>
              <a:spcBef>
                <a:spcPct val="75000"/>
              </a:spcBef>
              <a:spcAft>
                <a:spcPct val="10000"/>
              </a:spcAft>
              <a:buClr>
                <a:schemeClr val="accent1"/>
              </a:buClr>
            </a:pPr>
            <a:r>
              <a:rPr lang="en-US" b="1" dirty="0">
                <a:solidFill>
                  <a:schemeClr val="tx2"/>
                </a:solidFill>
              </a:rPr>
              <a:t>1. Welcome and Introduction</a:t>
            </a:r>
          </a:p>
          <a:p>
            <a:pPr marL="228600" indent="-228600">
              <a:lnSpc>
                <a:spcPct val="135000"/>
              </a:lnSpc>
              <a:spcBef>
                <a:spcPct val="75000"/>
              </a:spcBef>
              <a:spcAft>
                <a:spcPct val="10000"/>
              </a:spcAft>
              <a:buClr>
                <a:schemeClr val="accent1"/>
              </a:buClr>
            </a:pPr>
            <a:r>
              <a:rPr lang="en-ZA" b="1" dirty="0">
                <a:solidFill>
                  <a:schemeClr val="tx2"/>
                </a:solidFill>
              </a:rPr>
              <a:t>2. RFP Timelines</a:t>
            </a:r>
          </a:p>
          <a:p>
            <a:pPr marL="228600" indent="-228600">
              <a:lnSpc>
                <a:spcPct val="135000"/>
              </a:lnSpc>
              <a:spcBef>
                <a:spcPct val="75000"/>
              </a:spcBef>
              <a:spcAft>
                <a:spcPct val="10000"/>
              </a:spcAft>
              <a:buClr>
                <a:schemeClr val="accent1"/>
              </a:buClr>
            </a:pPr>
            <a:r>
              <a:rPr lang="en-ZA" sz="1800" b="1" dirty="0">
                <a:solidFill>
                  <a:srgbClr val="FF0000"/>
                </a:solidFill>
              </a:rPr>
              <a:t>3. </a:t>
            </a:r>
            <a:r>
              <a:rPr lang="en-ZA" b="1" dirty="0">
                <a:solidFill>
                  <a:srgbClr val="FF0000"/>
                </a:solidFill>
              </a:rPr>
              <a:t>Governance, Rules and Procedures</a:t>
            </a:r>
            <a:endParaRPr lang="en-ZA" sz="1800" b="1" dirty="0">
              <a:solidFill>
                <a:srgbClr val="FF0000"/>
              </a:solidFill>
            </a:endParaRPr>
          </a:p>
          <a:p>
            <a:pPr marL="228600" indent="-228600">
              <a:lnSpc>
                <a:spcPct val="135000"/>
              </a:lnSpc>
              <a:spcBef>
                <a:spcPct val="75000"/>
              </a:spcBef>
              <a:spcAft>
                <a:spcPct val="10000"/>
              </a:spcAft>
              <a:buClr>
                <a:schemeClr val="accent1"/>
              </a:buClr>
            </a:pPr>
            <a:r>
              <a:rPr lang="en-ZA" b="1" dirty="0">
                <a:solidFill>
                  <a:schemeClr val="tx2"/>
                </a:solidFill>
              </a:rPr>
              <a:t>4. Background and Scope of Service</a:t>
            </a:r>
          </a:p>
          <a:p>
            <a:pPr marL="228600" indent="-228600">
              <a:lnSpc>
                <a:spcPct val="135000"/>
              </a:lnSpc>
              <a:spcBef>
                <a:spcPct val="75000"/>
              </a:spcBef>
              <a:spcAft>
                <a:spcPct val="10000"/>
              </a:spcAft>
              <a:buClr>
                <a:schemeClr val="accent1"/>
              </a:buClr>
            </a:pPr>
            <a:r>
              <a:rPr lang="en-ZA" b="1" dirty="0">
                <a:solidFill>
                  <a:schemeClr val="tx2"/>
                </a:solidFill>
              </a:rPr>
              <a:t>5</a:t>
            </a:r>
            <a:r>
              <a:rPr lang="en-ZA" sz="1800" b="1" dirty="0">
                <a:solidFill>
                  <a:schemeClr val="tx2"/>
                </a:solidFill>
              </a:rPr>
              <a:t>. Bid Evaluation Process </a:t>
            </a:r>
          </a:p>
          <a:p>
            <a:pPr marL="228600" indent="-228600">
              <a:lnSpc>
                <a:spcPct val="135000"/>
              </a:lnSpc>
              <a:spcBef>
                <a:spcPct val="75000"/>
              </a:spcBef>
              <a:spcAft>
                <a:spcPct val="10000"/>
              </a:spcAft>
              <a:buClr>
                <a:schemeClr val="accent1"/>
              </a:buClr>
            </a:pPr>
            <a:r>
              <a:rPr lang="en-ZA" sz="1800" b="1" dirty="0">
                <a:solidFill>
                  <a:schemeClr val="tx2"/>
                </a:solidFill>
              </a:rPr>
              <a:t>6. Price and B-BBEE</a:t>
            </a:r>
          </a:p>
          <a:p>
            <a:pPr marL="228600" indent="-228600">
              <a:lnSpc>
                <a:spcPct val="135000"/>
              </a:lnSpc>
              <a:spcBef>
                <a:spcPct val="75000"/>
              </a:spcBef>
              <a:spcAft>
                <a:spcPct val="10000"/>
              </a:spcAft>
              <a:buClr>
                <a:schemeClr val="accent1"/>
              </a:buClr>
            </a:pPr>
            <a:r>
              <a:rPr lang="en-ZA" sz="1800" b="1" dirty="0">
                <a:solidFill>
                  <a:schemeClr val="tx2"/>
                </a:solidFill>
              </a:rPr>
              <a:t>7. </a:t>
            </a:r>
            <a:r>
              <a:rPr lang="en-ZA" b="1" dirty="0">
                <a:solidFill>
                  <a:schemeClr val="tx2"/>
                </a:solidFill>
              </a:rPr>
              <a:t>Financial Analysis</a:t>
            </a:r>
            <a:endParaRPr lang="en-ZA" sz="1800" b="1" dirty="0">
              <a:solidFill>
                <a:schemeClr val="tx2"/>
              </a:solidFill>
            </a:endParaRPr>
          </a:p>
          <a:p>
            <a:pPr marL="228600" indent="-228600">
              <a:lnSpc>
                <a:spcPct val="135000"/>
              </a:lnSpc>
              <a:spcBef>
                <a:spcPct val="75000"/>
              </a:spcBef>
              <a:spcAft>
                <a:spcPct val="10000"/>
              </a:spcAft>
              <a:buClr>
                <a:schemeClr val="accent1"/>
              </a:buClr>
            </a:pPr>
            <a:r>
              <a:rPr lang="en-ZA" b="1" dirty="0">
                <a:solidFill>
                  <a:schemeClr val="tx2"/>
                </a:solidFill>
              </a:rPr>
              <a:t>8</a:t>
            </a:r>
            <a:r>
              <a:rPr lang="en-ZA" sz="1800" b="1" dirty="0">
                <a:solidFill>
                  <a:schemeClr val="tx2"/>
                </a:solidFill>
              </a:rPr>
              <a:t>. </a:t>
            </a:r>
            <a:r>
              <a:rPr lang="en-ZA" b="1" dirty="0">
                <a:solidFill>
                  <a:schemeClr val="tx2"/>
                </a:solidFill>
              </a:rPr>
              <a:t>Services Agreements</a:t>
            </a:r>
          </a:p>
          <a:p>
            <a:pPr marL="228600" indent="-228600">
              <a:lnSpc>
                <a:spcPct val="135000"/>
              </a:lnSpc>
              <a:spcBef>
                <a:spcPct val="75000"/>
              </a:spcBef>
              <a:spcAft>
                <a:spcPct val="10000"/>
              </a:spcAft>
              <a:buClr>
                <a:schemeClr val="accent1"/>
              </a:buClr>
            </a:pPr>
            <a:r>
              <a:rPr lang="en-ZA" sz="1800" b="1" dirty="0">
                <a:solidFill>
                  <a:schemeClr val="tx2"/>
                </a:solidFill>
              </a:rPr>
              <a:t>9. RFP submission and contact details</a:t>
            </a:r>
          </a:p>
          <a:p>
            <a:pPr marL="228600" indent="-228600" algn="l">
              <a:lnSpc>
                <a:spcPct val="135000"/>
              </a:lnSpc>
              <a:spcBef>
                <a:spcPct val="75000"/>
              </a:spcBef>
              <a:spcAft>
                <a:spcPct val="10000"/>
              </a:spcAft>
              <a:buClr>
                <a:schemeClr val="accent1"/>
              </a:buClr>
            </a:pPr>
            <a:r>
              <a:rPr lang="en-ZA" sz="1800" b="1" dirty="0">
                <a:solidFill>
                  <a:schemeClr val="tx2"/>
                </a:solidFill>
              </a:rPr>
              <a:t>10. Q&amp;A</a:t>
            </a:r>
            <a:endParaRPr lang="en-ZA" sz="1100" dirty="0">
              <a:solidFill>
                <a:schemeClr val="tx1"/>
              </a:solidFill>
            </a:endParaRPr>
          </a:p>
          <a:p>
            <a:endParaRPr lang="en-ZA" dirty="0"/>
          </a:p>
        </p:txBody>
      </p:sp>
    </p:spTree>
    <p:extLst>
      <p:ext uri="{BB962C8B-B14F-4D97-AF65-F5344CB8AC3E}">
        <p14:creationId xmlns:p14="http://schemas.microsoft.com/office/powerpoint/2010/main" val="12206022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CCBB3-A966-420B-9F3F-700C72FF8A33}"/>
              </a:ext>
            </a:extLst>
          </p:cNvPr>
          <p:cNvSpPr>
            <a:spLocks noGrp="1"/>
          </p:cNvSpPr>
          <p:nvPr>
            <p:ph type="title"/>
          </p:nvPr>
        </p:nvSpPr>
        <p:spPr/>
        <p:txBody>
          <a:bodyPr>
            <a:normAutofit/>
          </a:bodyPr>
          <a:lstStyle/>
          <a:p>
            <a:r>
              <a:rPr lang="en-ZA" i="0" u="none" strike="noStrike" baseline="0" dirty="0">
                <a:solidFill>
                  <a:schemeClr val="accent1">
                    <a:lumMod val="50000"/>
                  </a:schemeClr>
                </a:solidFill>
                <a:latin typeface="Arial" panose="020B0604020202020204" pitchFamily="34" charset="0"/>
              </a:rPr>
              <a:t>Purpose</a:t>
            </a:r>
            <a:endParaRPr lang="en-ZA" dirty="0">
              <a:solidFill>
                <a:schemeClr val="accent1">
                  <a:lumMod val="50000"/>
                </a:schemeClr>
              </a:solidFill>
            </a:endParaRPr>
          </a:p>
        </p:txBody>
      </p:sp>
      <p:sp>
        <p:nvSpPr>
          <p:cNvPr id="3" name="Slide Number Placeholder 2">
            <a:extLst>
              <a:ext uri="{FF2B5EF4-FFF2-40B4-BE49-F238E27FC236}">
                <a16:creationId xmlns:a16="http://schemas.microsoft.com/office/drawing/2014/main" id="{02C83CA0-45E5-49D3-B02C-2AD1EB86A0F7}"/>
              </a:ext>
            </a:extLst>
          </p:cNvPr>
          <p:cNvSpPr>
            <a:spLocks noGrp="1"/>
          </p:cNvSpPr>
          <p:nvPr>
            <p:ph type="sldNum" sz="quarter" idx="10"/>
          </p:nvPr>
        </p:nvSpPr>
        <p:spPr/>
        <p:txBody>
          <a:bodyPr/>
          <a:lstStyle/>
          <a:p>
            <a:fld id="{B540B12B-D968-2643-8E7F-238A3C456CC9}" type="slidenum">
              <a:rPr lang="en-US" smtClean="0"/>
              <a:pPr/>
              <a:t>6</a:t>
            </a:fld>
            <a:endParaRPr lang="en-US" dirty="0"/>
          </a:p>
        </p:txBody>
      </p:sp>
      <p:sp>
        <p:nvSpPr>
          <p:cNvPr id="4" name="Text Placeholder 3">
            <a:extLst>
              <a:ext uri="{FF2B5EF4-FFF2-40B4-BE49-F238E27FC236}">
                <a16:creationId xmlns:a16="http://schemas.microsoft.com/office/drawing/2014/main" id="{D53FF854-106B-4F8E-85BC-CD87D7FEEA13}"/>
              </a:ext>
            </a:extLst>
          </p:cNvPr>
          <p:cNvSpPr>
            <a:spLocks noGrp="1"/>
          </p:cNvSpPr>
          <p:nvPr>
            <p:ph type="body" sz="quarter" idx="11"/>
          </p:nvPr>
        </p:nvSpPr>
        <p:spPr>
          <a:xfrm>
            <a:off x="341993" y="1525127"/>
            <a:ext cx="8370887" cy="4388311"/>
          </a:xfrm>
        </p:spPr>
        <p:txBody>
          <a:bodyPr>
            <a:normAutofit fontScale="92500" lnSpcReduction="20000"/>
          </a:bodyPr>
          <a:lstStyle/>
          <a:p>
            <a:pPr algn="just"/>
            <a:endParaRPr lang="en-ZA" sz="1800" b="0" i="0" u="none" strike="noStrike" baseline="0" dirty="0">
              <a:solidFill>
                <a:srgbClr val="000000"/>
              </a:solidFill>
              <a:latin typeface="Arial" panose="020B0604020202020204" pitchFamily="34" charset="0"/>
            </a:endParaRPr>
          </a:p>
          <a:p>
            <a:pPr marL="285750" indent="-285750" algn="just">
              <a:buFont typeface="Arial" panose="020B0604020202020204" pitchFamily="34" charset="0"/>
              <a:buChar char="•"/>
            </a:pPr>
            <a:r>
              <a:rPr lang="en-ZA" sz="1800" b="1" i="0" u="none" strike="noStrike" baseline="0" dirty="0">
                <a:solidFill>
                  <a:srgbClr val="000000"/>
                </a:solidFill>
                <a:latin typeface="Arial" panose="020B0604020202020204" pitchFamily="34" charset="0"/>
              </a:rPr>
              <a:t>Purpose</a:t>
            </a:r>
          </a:p>
          <a:p>
            <a:pPr algn="just"/>
            <a:endParaRPr lang="en-ZA" sz="1800" b="0" i="0" u="none" strike="noStrike" baseline="0" dirty="0">
              <a:solidFill>
                <a:srgbClr val="000000"/>
              </a:solidFill>
              <a:latin typeface="Arial" panose="020B0604020202020204" pitchFamily="34" charset="0"/>
            </a:endParaRPr>
          </a:p>
          <a:p>
            <a:pPr algn="just"/>
            <a:r>
              <a:rPr lang="en-US" sz="1800" b="0" i="0" u="none" strike="noStrike" baseline="0" dirty="0">
                <a:solidFill>
                  <a:srgbClr val="000000"/>
                </a:solidFill>
                <a:latin typeface="Arial" panose="020B0604020202020204" pitchFamily="34" charset="0"/>
              </a:rPr>
              <a:t>– explain selected concepts, procedures and other aspects of the RFP</a:t>
            </a:r>
          </a:p>
          <a:p>
            <a:pPr algn="just"/>
            <a:endParaRPr lang="en-US" sz="1800" b="0" i="0" u="none" strike="noStrike" baseline="0" dirty="0">
              <a:solidFill>
                <a:srgbClr val="000000"/>
              </a:solidFill>
              <a:latin typeface="Arial" panose="020B0604020202020204" pitchFamily="34" charset="0"/>
            </a:endParaRPr>
          </a:p>
          <a:p>
            <a:pPr marL="285750" indent="-285750" algn="just">
              <a:buFont typeface="Arial" panose="020B0604020202020204" pitchFamily="34" charset="0"/>
              <a:buChar char="•"/>
            </a:pPr>
            <a:r>
              <a:rPr lang="en-ZA" sz="1800" b="1" i="0" u="none" strike="noStrike" baseline="0" dirty="0">
                <a:solidFill>
                  <a:srgbClr val="000000"/>
                </a:solidFill>
                <a:latin typeface="Arial" panose="020B0604020202020204" pitchFamily="34" charset="0"/>
              </a:rPr>
              <a:t>It may contain</a:t>
            </a:r>
          </a:p>
          <a:p>
            <a:pPr algn="just"/>
            <a:endParaRPr lang="en-ZA" sz="1800" b="0" i="0" u="none" strike="noStrike" baseline="0" dirty="0">
              <a:solidFill>
                <a:srgbClr val="000000"/>
              </a:solidFill>
              <a:latin typeface="Arial" panose="020B0604020202020204" pitchFamily="34" charset="0"/>
            </a:endParaRPr>
          </a:p>
          <a:p>
            <a:pPr algn="just"/>
            <a:r>
              <a:rPr lang="en-ZA" sz="1800" b="0" i="0" u="none" strike="noStrike" baseline="0" dirty="0">
                <a:solidFill>
                  <a:srgbClr val="000000"/>
                </a:solidFill>
                <a:latin typeface="Arial" panose="020B0604020202020204" pitchFamily="34" charset="0"/>
              </a:rPr>
              <a:t>– additional information</a:t>
            </a:r>
          </a:p>
          <a:p>
            <a:pPr algn="just"/>
            <a:r>
              <a:rPr lang="en-US" sz="1800" b="0" i="0" u="none" strike="noStrike" baseline="0" dirty="0">
                <a:solidFill>
                  <a:srgbClr val="000000"/>
                </a:solidFill>
                <a:latin typeface="Arial" panose="020B0604020202020204" pitchFamily="34" charset="0"/>
              </a:rPr>
              <a:t>– additional rules that must be adhered to</a:t>
            </a:r>
          </a:p>
          <a:p>
            <a:pPr algn="just"/>
            <a:endParaRPr lang="en-US" dirty="0">
              <a:solidFill>
                <a:srgbClr val="000000"/>
              </a:solidFill>
              <a:latin typeface="Arial" panose="020B0604020202020204" pitchFamily="34" charset="0"/>
            </a:endParaRPr>
          </a:p>
          <a:p>
            <a:pPr marL="285750" indent="-285750" algn="just">
              <a:buFont typeface="Arial" panose="020B0604020202020204" pitchFamily="34" charset="0"/>
              <a:buChar char="•"/>
            </a:pPr>
            <a:r>
              <a:rPr lang="en-ZA" sz="1800" b="1" i="0" u="none" strike="noStrike" baseline="0" dirty="0">
                <a:solidFill>
                  <a:srgbClr val="000000"/>
                </a:solidFill>
                <a:latin typeface="Arial" panose="020B0604020202020204" pitchFamily="34" charset="0"/>
              </a:rPr>
              <a:t>It does not</a:t>
            </a:r>
          </a:p>
          <a:p>
            <a:pPr algn="just"/>
            <a:endParaRPr lang="en-ZA" sz="1800" b="0" i="0" u="none" strike="noStrike" baseline="0" dirty="0">
              <a:solidFill>
                <a:srgbClr val="000000"/>
              </a:solidFill>
              <a:latin typeface="Arial" panose="020B0604020202020204" pitchFamily="34" charset="0"/>
            </a:endParaRPr>
          </a:p>
          <a:p>
            <a:pPr algn="just"/>
            <a:r>
              <a:rPr lang="en-US" sz="1800" b="0" i="0" u="none" strike="noStrike" baseline="0" dirty="0">
                <a:solidFill>
                  <a:srgbClr val="000000"/>
                </a:solidFill>
                <a:latin typeface="Arial" panose="020B0604020202020204" pitchFamily="34" charset="0"/>
              </a:rPr>
              <a:t>– cover every item in the RFP</a:t>
            </a:r>
          </a:p>
          <a:p>
            <a:pPr algn="just"/>
            <a:r>
              <a:rPr lang="en-US" sz="1800" b="0" i="0" u="none" strike="noStrike" baseline="0" dirty="0">
                <a:solidFill>
                  <a:srgbClr val="000000"/>
                </a:solidFill>
                <a:latin typeface="Arial" panose="020B0604020202020204" pitchFamily="34" charset="0"/>
              </a:rPr>
              <a:t>– replace any of the issued RFP material</a:t>
            </a:r>
          </a:p>
          <a:p>
            <a:pPr algn="just"/>
            <a:r>
              <a:rPr lang="en-US" sz="1800" b="0" i="0" u="none" strike="noStrike" baseline="0" dirty="0">
                <a:solidFill>
                  <a:srgbClr val="000000"/>
                </a:solidFill>
                <a:latin typeface="Arial" panose="020B0604020202020204" pitchFamily="34" charset="0"/>
              </a:rPr>
              <a:t>– change any of the RFP rules unless explicitly communicated in writing</a:t>
            </a:r>
          </a:p>
          <a:p>
            <a:pPr algn="just"/>
            <a:endParaRPr lang="en-ZA" sz="1800" b="0" i="0" u="none" strike="noStrike" baseline="0" dirty="0">
              <a:solidFill>
                <a:srgbClr val="000000"/>
              </a:solidFill>
              <a:latin typeface="Arial" panose="020B0604020202020204" pitchFamily="34" charset="0"/>
            </a:endParaRPr>
          </a:p>
          <a:p>
            <a:pPr marL="285750" indent="-285750" algn="just">
              <a:buFont typeface="Arial" panose="020B0604020202020204" pitchFamily="34" charset="0"/>
              <a:buChar char="•"/>
            </a:pPr>
            <a:r>
              <a:rPr lang="en-US" sz="2100" b="1" i="0" u="none" strike="noStrike" baseline="0" dirty="0">
                <a:solidFill>
                  <a:srgbClr val="000000"/>
                </a:solidFill>
                <a:latin typeface="Arial" panose="020B0604020202020204" pitchFamily="34" charset="0"/>
              </a:rPr>
              <a:t>The briefing session slides will be posted on the SARS website </a:t>
            </a:r>
            <a:endParaRPr lang="en-US" sz="2100" b="0" i="0" u="none" strike="noStrike" baseline="0" dirty="0">
              <a:solidFill>
                <a:srgbClr val="000000"/>
              </a:solidFill>
              <a:latin typeface="Arial" panose="020B0604020202020204" pitchFamily="34" charset="0"/>
            </a:endParaRPr>
          </a:p>
          <a:p>
            <a:pPr algn="just"/>
            <a:endParaRPr lang="en-ZA" sz="2100" b="0" i="0" u="none" strike="noStrike" baseline="0" dirty="0">
              <a:solidFill>
                <a:srgbClr val="000000"/>
              </a:solidFill>
              <a:latin typeface="Arial" panose="020B0604020202020204" pitchFamily="34" charset="0"/>
            </a:endParaRPr>
          </a:p>
          <a:p>
            <a:pPr marL="285750" indent="-285750" algn="just">
              <a:buFont typeface="Arial" panose="020B0604020202020204" pitchFamily="34" charset="0"/>
              <a:buChar char="•"/>
            </a:pPr>
            <a:r>
              <a:rPr lang="en-US" sz="2100" b="1" i="0" u="none" strike="noStrike" baseline="0" dirty="0">
                <a:solidFill>
                  <a:srgbClr val="000000"/>
                </a:solidFill>
                <a:latin typeface="Arial" panose="020B0604020202020204" pitchFamily="34" charset="0"/>
              </a:rPr>
              <a:t>The RFP pack remains the primary source of information for the Bidder to respond.</a:t>
            </a:r>
            <a:endParaRPr lang="en-US" sz="2100" b="0" i="0" u="none" strike="noStrike" baseline="0" dirty="0">
              <a:solidFill>
                <a:srgbClr val="000000"/>
              </a:solidFill>
              <a:latin typeface="Arial" panose="020B0604020202020204" pitchFamily="34" charset="0"/>
            </a:endParaRPr>
          </a:p>
          <a:p>
            <a:endParaRPr lang="en-ZA" dirty="0"/>
          </a:p>
        </p:txBody>
      </p:sp>
      <p:sp>
        <p:nvSpPr>
          <p:cNvPr id="5" name="Text Placeholder 4">
            <a:extLst>
              <a:ext uri="{FF2B5EF4-FFF2-40B4-BE49-F238E27FC236}">
                <a16:creationId xmlns:a16="http://schemas.microsoft.com/office/drawing/2014/main" id="{376522AC-6744-468D-834F-77FAFB2B5F81}"/>
              </a:ext>
            </a:extLst>
          </p:cNvPr>
          <p:cNvSpPr>
            <a:spLocks noGrp="1"/>
          </p:cNvSpPr>
          <p:nvPr>
            <p:ph type="body" sz="quarter" idx="12"/>
          </p:nvPr>
        </p:nvSpPr>
        <p:spPr/>
        <p:txBody>
          <a:bodyPr>
            <a:noAutofit/>
          </a:bodyPr>
          <a:lstStyle/>
          <a:p>
            <a:pPr algn="ctr"/>
            <a:r>
              <a:rPr lang="en-ZA" sz="2800" b="1" i="0" u="sng" strike="noStrike" baseline="0" dirty="0">
                <a:solidFill>
                  <a:srgbClr val="000000"/>
                </a:solidFill>
                <a:latin typeface="Arial" panose="020B0604020202020204" pitchFamily="34" charset="0"/>
              </a:rPr>
              <a:t>Non-Compulsory Briefing Session</a:t>
            </a:r>
            <a:endParaRPr lang="en-ZA" sz="2800" u="sng" dirty="0"/>
          </a:p>
        </p:txBody>
      </p:sp>
    </p:spTree>
    <p:extLst>
      <p:ext uri="{BB962C8B-B14F-4D97-AF65-F5344CB8AC3E}">
        <p14:creationId xmlns:p14="http://schemas.microsoft.com/office/powerpoint/2010/main" val="31768404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83BA5-AB15-41DF-B35A-1279BCCA71D5}"/>
              </a:ext>
            </a:extLst>
          </p:cNvPr>
          <p:cNvSpPr>
            <a:spLocks noGrp="1"/>
          </p:cNvSpPr>
          <p:nvPr>
            <p:ph type="title"/>
          </p:nvPr>
        </p:nvSpPr>
        <p:spPr/>
        <p:txBody>
          <a:bodyPr/>
          <a:lstStyle/>
          <a:p>
            <a:r>
              <a:rPr lang="en-US" dirty="0"/>
              <a:t>Procedures during conference</a:t>
            </a:r>
            <a:endParaRPr lang="en-ZA" dirty="0"/>
          </a:p>
        </p:txBody>
      </p:sp>
      <p:sp>
        <p:nvSpPr>
          <p:cNvPr id="3" name="Slide Number Placeholder 2">
            <a:extLst>
              <a:ext uri="{FF2B5EF4-FFF2-40B4-BE49-F238E27FC236}">
                <a16:creationId xmlns:a16="http://schemas.microsoft.com/office/drawing/2014/main" id="{59C11EA4-91C6-4AA5-8D20-03D08062B87E}"/>
              </a:ext>
            </a:extLst>
          </p:cNvPr>
          <p:cNvSpPr>
            <a:spLocks noGrp="1"/>
          </p:cNvSpPr>
          <p:nvPr>
            <p:ph type="sldNum" sz="quarter" idx="10"/>
          </p:nvPr>
        </p:nvSpPr>
        <p:spPr/>
        <p:txBody>
          <a:bodyPr/>
          <a:lstStyle/>
          <a:p>
            <a:fld id="{B540B12B-D968-2643-8E7F-238A3C456CC9}" type="slidenum">
              <a:rPr lang="en-US" smtClean="0"/>
              <a:pPr/>
              <a:t>7</a:t>
            </a:fld>
            <a:endParaRPr lang="en-US" dirty="0"/>
          </a:p>
        </p:txBody>
      </p:sp>
      <p:sp>
        <p:nvSpPr>
          <p:cNvPr id="4" name="Text Placeholder 3">
            <a:extLst>
              <a:ext uri="{FF2B5EF4-FFF2-40B4-BE49-F238E27FC236}">
                <a16:creationId xmlns:a16="http://schemas.microsoft.com/office/drawing/2014/main" id="{2C3117C0-5E30-4933-8F71-C64795A7BF27}"/>
              </a:ext>
            </a:extLst>
          </p:cNvPr>
          <p:cNvSpPr>
            <a:spLocks noGrp="1"/>
          </p:cNvSpPr>
          <p:nvPr>
            <p:ph type="body" sz="quarter" idx="11"/>
          </p:nvPr>
        </p:nvSpPr>
        <p:spPr>
          <a:xfrm>
            <a:off x="341312" y="1296141"/>
            <a:ext cx="8370887" cy="4796684"/>
          </a:xfrm>
        </p:spPr>
        <p:txBody>
          <a:bodyPr/>
          <a:lstStyle/>
          <a:p>
            <a:pPr algn="just"/>
            <a:endParaRPr lang="en-ZA" sz="1800" b="0" i="0" u="none" strike="noStrike" baseline="0" dirty="0">
              <a:solidFill>
                <a:srgbClr val="000000"/>
              </a:solidFill>
              <a:latin typeface="Arial" panose="020B0604020202020204" pitchFamily="34" charset="0"/>
            </a:endParaRPr>
          </a:p>
          <a:p>
            <a:pPr marL="285750" indent="-285750" algn="just">
              <a:buFont typeface="Arial" panose="020B0604020202020204" pitchFamily="34" charset="0"/>
              <a:buChar char="•"/>
            </a:pPr>
            <a:r>
              <a:rPr lang="en-ZA" sz="1800" b="1" i="0" u="none" strike="noStrike" baseline="0" dirty="0">
                <a:solidFill>
                  <a:srgbClr val="000000"/>
                </a:solidFill>
                <a:latin typeface="Arial" panose="020B0604020202020204" pitchFamily="34" charset="0"/>
              </a:rPr>
              <a:t>Questions during the session.</a:t>
            </a:r>
          </a:p>
          <a:p>
            <a:pPr algn="just"/>
            <a:endParaRPr lang="en-ZA" dirty="0">
              <a:solidFill>
                <a:srgbClr val="000000"/>
              </a:solidFill>
              <a:latin typeface="Arial" panose="020B0604020202020204" pitchFamily="34" charset="0"/>
            </a:endParaRPr>
          </a:p>
          <a:p>
            <a:pPr marL="285750" indent="-285750" algn="just">
              <a:buFontTx/>
              <a:buChar char="-"/>
            </a:pPr>
            <a:r>
              <a:rPr lang="en-US" sz="1800" b="0" i="0" u="none" strike="noStrike" baseline="0" dirty="0">
                <a:solidFill>
                  <a:srgbClr val="000000"/>
                </a:solidFill>
                <a:latin typeface="Arial" panose="020B0604020202020204" pitchFamily="34" charset="0"/>
              </a:rPr>
              <a:t>SARS will take written questions submitted during the session</a:t>
            </a:r>
          </a:p>
          <a:p>
            <a:pPr algn="just"/>
            <a:endParaRPr lang="en-US" sz="1800" b="0" i="0" u="none" strike="noStrike" baseline="0" dirty="0">
              <a:solidFill>
                <a:srgbClr val="000000"/>
              </a:solidFill>
              <a:latin typeface="Arial" panose="020B0604020202020204" pitchFamily="34" charset="0"/>
            </a:endParaRPr>
          </a:p>
          <a:p>
            <a:pPr marL="285750" indent="-285750" algn="just">
              <a:buFontTx/>
              <a:buChar char="-"/>
            </a:pPr>
            <a:r>
              <a:rPr lang="en-US" sz="1800" b="0" i="0" u="none" strike="noStrike" baseline="0" dirty="0">
                <a:solidFill>
                  <a:srgbClr val="000000"/>
                </a:solidFill>
                <a:latin typeface="Arial" panose="020B0604020202020204" pitchFamily="34" charset="0"/>
              </a:rPr>
              <a:t>SARS will review and focus on most pertinent themes arising from the questions and provide answers where possible</a:t>
            </a:r>
          </a:p>
          <a:p>
            <a:pPr algn="just"/>
            <a:endParaRPr lang="en-US" sz="1800" b="0" i="0" u="none" strike="noStrike" baseline="0" dirty="0">
              <a:solidFill>
                <a:srgbClr val="000000"/>
              </a:solidFill>
              <a:latin typeface="Arial" panose="020B0604020202020204" pitchFamily="34" charset="0"/>
            </a:endParaRPr>
          </a:p>
          <a:p>
            <a:pPr marL="285750" indent="-285750" algn="just">
              <a:buFontTx/>
              <a:buChar char="-"/>
            </a:pPr>
            <a:r>
              <a:rPr lang="en-US" sz="1800" b="0" i="0" u="none" strike="noStrike" baseline="0" dirty="0">
                <a:solidFill>
                  <a:srgbClr val="000000"/>
                </a:solidFill>
                <a:latin typeface="Arial" panose="020B0604020202020204" pitchFamily="34" charset="0"/>
              </a:rPr>
              <a:t>All questions and answers will be published as part of the wider Q &amp; A process</a:t>
            </a:r>
          </a:p>
          <a:p>
            <a:pPr algn="just"/>
            <a:endParaRPr lang="en-US" sz="1800" b="0" i="0" u="none" strike="noStrike" baseline="0" dirty="0">
              <a:solidFill>
                <a:srgbClr val="000000"/>
              </a:solidFill>
              <a:latin typeface="Arial" panose="020B0604020202020204" pitchFamily="34" charset="0"/>
            </a:endParaRPr>
          </a:p>
          <a:p>
            <a:pPr marL="285750" indent="-285750" algn="just">
              <a:buFontTx/>
              <a:buChar char="-"/>
            </a:pPr>
            <a:r>
              <a:rPr lang="en-US" sz="1800" b="0" i="0" u="none" strike="noStrike" baseline="0" dirty="0">
                <a:solidFill>
                  <a:srgbClr val="000000"/>
                </a:solidFill>
                <a:latin typeface="Arial" panose="020B0604020202020204" pitchFamily="34" charset="0"/>
              </a:rPr>
              <a:t>The published answers will take precedence over any verbal response given in the briefing session</a:t>
            </a:r>
          </a:p>
          <a:p>
            <a:pPr algn="just"/>
            <a:endParaRPr lang="en-US" sz="1800" b="0" i="0" u="none" strike="noStrike" baseline="0" dirty="0">
              <a:solidFill>
                <a:srgbClr val="000000"/>
              </a:solidFill>
              <a:latin typeface="Arial" panose="020B0604020202020204" pitchFamily="34" charset="0"/>
            </a:endParaRPr>
          </a:p>
          <a:p>
            <a:pPr algn="just"/>
            <a:endParaRPr lang="en-US" sz="1800" b="0" i="0" u="none" strike="noStrike" baseline="0" dirty="0">
              <a:solidFill>
                <a:srgbClr val="000000"/>
              </a:solidFill>
              <a:latin typeface="Arial" panose="020B0604020202020204" pitchFamily="34" charset="0"/>
            </a:endParaRPr>
          </a:p>
          <a:p>
            <a:pPr marL="285750" indent="-285750" algn="just">
              <a:buFont typeface="Arial" panose="020B0604020202020204" pitchFamily="34" charset="0"/>
              <a:buChar char="•"/>
            </a:pPr>
            <a:r>
              <a:rPr lang="en-US" sz="1800" b="1" i="0" u="none" strike="noStrike" baseline="0" dirty="0">
                <a:solidFill>
                  <a:srgbClr val="000000"/>
                </a:solidFill>
                <a:latin typeface="Arial" panose="020B0604020202020204" pitchFamily="34" charset="0"/>
              </a:rPr>
              <a:t>The session is being recorded</a:t>
            </a:r>
            <a:endParaRPr lang="en-US" sz="1800" b="0" i="0" u="none" strike="noStrike" baseline="0" dirty="0">
              <a:solidFill>
                <a:srgbClr val="000000"/>
              </a:solidFill>
              <a:latin typeface="Arial" panose="020B0604020202020204" pitchFamily="34" charset="0"/>
            </a:endParaRPr>
          </a:p>
          <a:p>
            <a:endParaRPr lang="en-ZA" sz="1800" b="0" i="0" u="none" strike="noStrike" baseline="0" dirty="0">
              <a:solidFill>
                <a:srgbClr val="000000"/>
              </a:solidFill>
              <a:latin typeface="Arial" panose="020B0604020202020204" pitchFamily="34" charset="0"/>
            </a:endParaRPr>
          </a:p>
        </p:txBody>
      </p:sp>
    </p:spTree>
    <p:extLst>
      <p:ext uri="{BB962C8B-B14F-4D97-AF65-F5344CB8AC3E}">
        <p14:creationId xmlns:p14="http://schemas.microsoft.com/office/powerpoint/2010/main" val="22440493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8</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77500" lnSpcReduction="20000"/>
          </a:bodyPr>
          <a:lstStyle/>
          <a:p>
            <a:pPr marL="228600" indent="-228600">
              <a:lnSpc>
                <a:spcPct val="135000"/>
              </a:lnSpc>
              <a:spcBef>
                <a:spcPct val="75000"/>
              </a:spcBef>
              <a:spcAft>
                <a:spcPct val="10000"/>
              </a:spcAft>
              <a:buClr>
                <a:schemeClr val="accent1"/>
              </a:buClr>
            </a:pPr>
            <a:r>
              <a:rPr lang="en-US" b="1" dirty="0">
                <a:solidFill>
                  <a:schemeClr val="tx2"/>
                </a:solidFill>
              </a:rPr>
              <a:t>1. Welcome and Introduction</a:t>
            </a:r>
          </a:p>
          <a:p>
            <a:pPr marL="228600" indent="-228600">
              <a:lnSpc>
                <a:spcPct val="135000"/>
              </a:lnSpc>
              <a:spcBef>
                <a:spcPct val="75000"/>
              </a:spcBef>
              <a:spcAft>
                <a:spcPct val="10000"/>
              </a:spcAft>
              <a:buClr>
                <a:schemeClr val="accent1"/>
              </a:buClr>
            </a:pPr>
            <a:r>
              <a:rPr lang="en-ZA" b="1" dirty="0">
                <a:solidFill>
                  <a:schemeClr val="tx2"/>
                </a:solidFill>
              </a:rPr>
              <a:t>2. RFP Timelines</a:t>
            </a:r>
          </a:p>
          <a:p>
            <a:pPr marL="228600" indent="-228600">
              <a:lnSpc>
                <a:spcPct val="135000"/>
              </a:lnSpc>
              <a:spcBef>
                <a:spcPct val="75000"/>
              </a:spcBef>
              <a:spcAft>
                <a:spcPct val="10000"/>
              </a:spcAft>
              <a:buClr>
                <a:schemeClr val="accent1"/>
              </a:buClr>
            </a:pPr>
            <a:r>
              <a:rPr lang="en-ZA" b="1" dirty="0">
                <a:solidFill>
                  <a:schemeClr val="tx2"/>
                </a:solidFill>
              </a:rPr>
              <a:t>3. Governance, Rules and Procedures</a:t>
            </a:r>
          </a:p>
          <a:p>
            <a:pPr marL="228600" indent="-228600">
              <a:lnSpc>
                <a:spcPct val="135000"/>
              </a:lnSpc>
              <a:spcBef>
                <a:spcPct val="75000"/>
              </a:spcBef>
              <a:spcAft>
                <a:spcPct val="10000"/>
              </a:spcAft>
              <a:buClr>
                <a:schemeClr val="accent1"/>
              </a:buClr>
            </a:pPr>
            <a:r>
              <a:rPr lang="en-ZA" b="1" dirty="0">
                <a:solidFill>
                  <a:srgbClr val="FF0000"/>
                </a:solidFill>
              </a:rPr>
              <a:t>4. Background and Scope of Service</a:t>
            </a:r>
          </a:p>
          <a:p>
            <a:pPr marL="228600" indent="-228600">
              <a:lnSpc>
                <a:spcPct val="135000"/>
              </a:lnSpc>
              <a:spcBef>
                <a:spcPct val="75000"/>
              </a:spcBef>
              <a:spcAft>
                <a:spcPct val="10000"/>
              </a:spcAft>
              <a:buClr>
                <a:schemeClr val="accent1"/>
              </a:buClr>
            </a:pPr>
            <a:r>
              <a:rPr lang="en-ZA" b="1" dirty="0">
                <a:solidFill>
                  <a:schemeClr val="tx2"/>
                </a:solidFill>
              </a:rPr>
              <a:t>5</a:t>
            </a:r>
            <a:r>
              <a:rPr lang="en-ZA" sz="1800" b="1" dirty="0">
                <a:solidFill>
                  <a:schemeClr val="tx2"/>
                </a:solidFill>
              </a:rPr>
              <a:t>. Bid Evaluation Process</a:t>
            </a:r>
          </a:p>
          <a:p>
            <a:pPr marL="228600" indent="-228600">
              <a:lnSpc>
                <a:spcPct val="135000"/>
              </a:lnSpc>
              <a:spcBef>
                <a:spcPct val="75000"/>
              </a:spcBef>
              <a:spcAft>
                <a:spcPct val="10000"/>
              </a:spcAft>
              <a:buClr>
                <a:schemeClr val="accent1"/>
              </a:buClr>
            </a:pPr>
            <a:r>
              <a:rPr lang="en-ZA" sz="1800" b="1" dirty="0">
                <a:solidFill>
                  <a:schemeClr val="tx2"/>
                </a:solidFill>
              </a:rPr>
              <a:t>6. Price and B-BBEE </a:t>
            </a:r>
          </a:p>
          <a:p>
            <a:pPr marL="228600" indent="-228600">
              <a:lnSpc>
                <a:spcPct val="135000"/>
              </a:lnSpc>
              <a:spcBef>
                <a:spcPct val="75000"/>
              </a:spcBef>
              <a:spcAft>
                <a:spcPct val="10000"/>
              </a:spcAft>
              <a:buClr>
                <a:schemeClr val="accent1"/>
              </a:buClr>
            </a:pPr>
            <a:r>
              <a:rPr lang="en-ZA" sz="1800" b="1" dirty="0">
                <a:solidFill>
                  <a:schemeClr val="tx2"/>
                </a:solidFill>
              </a:rPr>
              <a:t>7. </a:t>
            </a:r>
            <a:r>
              <a:rPr lang="en-ZA" b="1" dirty="0">
                <a:solidFill>
                  <a:schemeClr val="tx2"/>
                </a:solidFill>
              </a:rPr>
              <a:t>Financial Analysis</a:t>
            </a:r>
            <a:endParaRPr lang="en-ZA" sz="1800" b="1" dirty="0">
              <a:solidFill>
                <a:schemeClr val="tx2"/>
              </a:solidFill>
            </a:endParaRPr>
          </a:p>
          <a:p>
            <a:pPr marL="228600" indent="-228600">
              <a:lnSpc>
                <a:spcPct val="135000"/>
              </a:lnSpc>
              <a:spcBef>
                <a:spcPct val="75000"/>
              </a:spcBef>
              <a:spcAft>
                <a:spcPct val="10000"/>
              </a:spcAft>
              <a:buClr>
                <a:schemeClr val="accent1"/>
              </a:buClr>
            </a:pPr>
            <a:r>
              <a:rPr lang="en-ZA" b="1" dirty="0">
                <a:solidFill>
                  <a:schemeClr val="tx2"/>
                </a:solidFill>
              </a:rPr>
              <a:t>8</a:t>
            </a:r>
            <a:r>
              <a:rPr lang="en-ZA" sz="1800" b="1" dirty="0">
                <a:solidFill>
                  <a:schemeClr val="tx2"/>
                </a:solidFill>
              </a:rPr>
              <a:t>. </a:t>
            </a:r>
            <a:r>
              <a:rPr lang="en-ZA" b="1" dirty="0">
                <a:solidFill>
                  <a:schemeClr val="tx2"/>
                </a:solidFill>
              </a:rPr>
              <a:t>Services Agreements</a:t>
            </a:r>
          </a:p>
          <a:p>
            <a:pPr marL="228600" indent="-228600">
              <a:lnSpc>
                <a:spcPct val="135000"/>
              </a:lnSpc>
              <a:spcBef>
                <a:spcPct val="75000"/>
              </a:spcBef>
              <a:spcAft>
                <a:spcPct val="10000"/>
              </a:spcAft>
              <a:buClr>
                <a:schemeClr val="accent1"/>
              </a:buClr>
            </a:pPr>
            <a:r>
              <a:rPr lang="en-ZA" sz="1800" b="1" dirty="0">
                <a:solidFill>
                  <a:schemeClr val="tx2"/>
                </a:solidFill>
              </a:rPr>
              <a:t>9. RFP submission and contact details</a:t>
            </a:r>
          </a:p>
          <a:p>
            <a:pPr marL="228600" indent="-228600" algn="l">
              <a:lnSpc>
                <a:spcPct val="135000"/>
              </a:lnSpc>
              <a:spcBef>
                <a:spcPct val="75000"/>
              </a:spcBef>
              <a:spcAft>
                <a:spcPct val="10000"/>
              </a:spcAft>
              <a:buClr>
                <a:schemeClr val="accent1"/>
              </a:buClr>
            </a:pPr>
            <a:r>
              <a:rPr lang="en-ZA" sz="1800" b="1" dirty="0">
                <a:solidFill>
                  <a:schemeClr val="tx2"/>
                </a:solidFill>
              </a:rPr>
              <a:t>10. Q&amp;A</a:t>
            </a:r>
            <a:endParaRPr lang="en-ZA" sz="1100" dirty="0">
              <a:solidFill>
                <a:schemeClr val="tx1"/>
              </a:solidFill>
            </a:endParaRPr>
          </a:p>
          <a:p>
            <a:endParaRPr lang="en-ZA" dirty="0"/>
          </a:p>
        </p:txBody>
      </p:sp>
    </p:spTree>
    <p:extLst>
      <p:ext uri="{BB962C8B-B14F-4D97-AF65-F5344CB8AC3E}">
        <p14:creationId xmlns:p14="http://schemas.microsoft.com/office/powerpoint/2010/main" val="3363981230"/>
      </p:ext>
    </p:extLst>
  </p:cSld>
  <p:clrMapOvr>
    <a:masterClrMapping/>
  </p:clrMapOvr>
</p:sld>
</file>

<file path=ppt/theme/theme1.xml><?xml version="1.0" encoding="utf-8"?>
<a:theme xmlns:a="http://schemas.openxmlformats.org/drawingml/2006/main" name="Corporate Identity presentation_MANCO_2017 v1.3 S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5606_SARS_PLAIN_PPT.pptx" id="{6DB6358A-5B68-E44E-AD01-63344069B75A}" vid="{702AC70A-0333-DF4E-AA47-865E57494EE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A0F01450D51C248A13762FEF3653C9C" ma:contentTypeVersion="3" ma:contentTypeDescription="Create a new document." ma:contentTypeScope="" ma:versionID="8970a0fe6d3ad7727213c3d9a000550a">
  <xsd:schema xmlns:xsd="http://www.w3.org/2001/XMLSchema" xmlns:xs="http://www.w3.org/2001/XMLSchema" xmlns:p="http://schemas.microsoft.com/office/2006/metadata/properties" xmlns:ns1="http://schemas.microsoft.com/sharepoint/v3" xmlns:ns2="77346db6-4ad3-4091-ac3f-0d28eb710522" targetNamespace="http://schemas.microsoft.com/office/2006/metadata/properties" ma:root="true" ma:fieldsID="a4704b9bc4a014bdf33931594177159a" ns1:_="" ns2:_="">
    <xsd:import namespace="http://schemas.microsoft.com/sharepoint/v3"/>
    <xsd:import namespace="77346db6-4ad3-4091-ac3f-0d28eb710522"/>
    <xsd:element name="properties">
      <xsd:complexType>
        <xsd:sequence>
          <xsd:element name="documentManagement">
            <xsd:complexType>
              <xsd:all>
                <xsd:element ref="ns1:PublishingStartDate" minOccurs="0"/>
                <xsd:element ref="ns1:PublishingExpirationDate" minOccurs="0"/>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7346db6-4ad3-4091-ac3f-0d28eb71052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FE6FEF6F-3EDD-4CDA-96D1-84A754F6BCC6}">
  <ds:schemaRefs>
    <ds:schemaRef ds:uri="http://schemas.microsoft.com/sharepoint/v3/contenttype/forms"/>
  </ds:schemaRefs>
</ds:datastoreItem>
</file>

<file path=customXml/itemProps2.xml><?xml version="1.0" encoding="utf-8"?>
<ds:datastoreItem xmlns:ds="http://schemas.openxmlformats.org/officeDocument/2006/customXml" ds:itemID="{5B784F3A-BF70-4540-B7DA-EDED340FD41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7346db6-4ad3-4091-ac3f-0d28eb71052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6A6FB1A-60FB-48D3-9433-0EC83991451A}">
  <ds:schemaRefs>
    <ds:schemaRef ds:uri="http://schemas.microsoft.com/office/2006/metadata/properties"/>
    <ds:schemaRef ds:uri="77346db6-4ad3-4091-ac3f-0d28eb710522"/>
    <ds:schemaRef ds:uri="http://schemas.microsoft.com/sharepoint/v3"/>
    <ds:schemaRef ds:uri="http://purl.org/dc/elements/1.1/"/>
    <ds:schemaRef ds:uri="http://purl.org/dc/terms/"/>
    <ds:schemaRef ds:uri="http://schemas.microsoft.com/office/infopath/2007/PartnerControls"/>
    <ds:schemaRef ds:uri="http://www.w3.org/XML/1998/namespace"/>
    <ds:schemaRef ds:uri="http://purl.org/dc/dcmitype/"/>
    <ds:schemaRef ds:uri="http://schemas.microsoft.com/office/2006/documentManagement/types"/>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emplate>Corporate Identity presentation_MANCO_2017 v1.3 SR</Template>
  <TotalTime>2743</TotalTime>
  <Words>1996</Words>
  <Application>Microsoft Office PowerPoint</Application>
  <PresentationFormat>On-screen Show (4:3)</PresentationFormat>
  <Paragraphs>347</Paragraphs>
  <Slides>32</Slides>
  <Notes>5</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3</vt:i4>
      </vt:variant>
      <vt:variant>
        <vt:lpstr>Slide Titles</vt:lpstr>
      </vt:variant>
      <vt:variant>
        <vt:i4>32</vt:i4>
      </vt:variant>
    </vt:vector>
  </HeadingPairs>
  <TitlesOfParts>
    <vt:vector size="40" baseType="lpstr">
      <vt:lpstr>Arial</vt:lpstr>
      <vt:lpstr>Arial Narrow</vt:lpstr>
      <vt:lpstr>Calibri</vt:lpstr>
      <vt:lpstr>Wingdings</vt:lpstr>
      <vt:lpstr>Corporate Identity presentation_MANCO_2017 v1.3 SR</vt:lpstr>
      <vt:lpstr>Acrobat Document</vt:lpstr>
      <vt:lpstr>Worksheet</vt:lpstr>
      <vt:lpstr>Document</vt:lpstr>
      <vt:lpstr>PowerPoint Presentation</vt:lpstr>
      <vt:lpstr>Table of Content </vt:lpstr>
      <vt:lpstr>Bid Evaluation Committee  </vt:lpstr>
      <vt:lpstr>Table of Content </vt:lpstr>
      <vt:lpstr>RFP TIMELINES  </vt:lpstr>
      <vt:lpstr>Table of Content </vt:lpstr>
      <vt:lpstr>Purpose</vt:lpstr>
      <vt:lpstr>Procedures during conference</vt:lpstr>
      <vt:lpstr>Table of Content </vt:lpstr>
      <vt:lpstr>BACKGROUND &amp; SCOPE OF WORK   </vt:lpstr>
      <vt:lpstr>Table of Content </vt:lpstr>
      <vt:lpstr>BID EVALUATION PROCESS</vt:lpstr>
      <vt:lpstr>BID EVALUATION PROCESS  </vt:lpstr>
      <vt:lpstr>Table of Content </vt:lpstr>
      <vt:lpstr>Bid Evaluation Process Gate 2 - Price </vt:lpstr>
      <vt:lpstr>Bid Evaluation Process Gate 2 – B-BBEE </vt:lpstr>
      <vt:lpstr>Bid Evaluation Process Gate 2 – B-BBEE </vt:lpstr>
      <vt:lpstr>Bid Evaluation Process Gate 2 – B-BBEE </vt:lpstr>
      <vt:lpstr>JOINT VENTURES AND SUB -CONTRACTING </vt:lpstr>
      <vt:lpstr>JOINT VENTURES AND SUB -CONTRACTING </vt:lpstr>
      <vt:lpstr>Bid Document - SBD 6.1 </vt:lpstr>
      <vt:lpstr>Table of Content </vt:lpstr>
      <vt:lpstr>FINANCIAL ANALYSIS </vt:lpstr>
      <vt:lpstr>FINANCIAL ANALYSIS </vt:lpstr>
      <vt:lpstr>Table of Content </vt:lpstr>
      <vt:lpstr>AGREEMENTS  </vt:lpstr>
      <vt:lpstr>Table of Content </vt:lpstr>
      <vt:lpstr>PowerPoint Presentation</vt:lpstr>
      <vt:lpstr>PowerPoint Presentation</vt:lpstr>
      <vt:lpstr>PowerPoint Presentation</vt:lpstr>
      <vt:lpstr>Table of Content </vt:lpstr>
      <vt:lpstr>PowerPoint Presentation</vt:lpstr>
    </vt:vector>
  </TitlesOfParts>
  <Company>SARS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25 Year Anniversary Powerpoint Template A</dc:title>
  <dc:creator>Simangele Radebe</dc:creator>
  <cp:lastModifiedBy>Siyethemba Mshibe</cp:lastModifiedBy>
  <cp:revision>94</cp:revision>
  <cp:lastPrinted>2019-07-22T09:05:08Z</cp:lastPrinted>
  <dcterms:created xsi:type="dcterms:W3CDTF">2017-08-25T14:16:48Z</dcterms:created>
  <dcterms:modified xsi:type="dcterms:W3CDTF">2022-07-22T12:32:38Z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0x010100CA0F01450D51C248A13762FEF3653C9C</vt:lpwstr>
  </property>
  <property fmtid="{D5CDD505-2E9C-101B-9397-08002B2CF9AE}" pid="3" name="_dlc_DocIdItemGuid">
    <vt:lpwstr>2143bd4b-7c40-4309-8067-dc47fc5ba370</vt:lpwstr>
  </property>
  <property fmtid="{D5CDD505-2E9C-101B-9397-08002B2CF9AE}" pid="4" name="SARS SuppServ Keywords">
    <vt:lpwstr>1889;#communications|99f118ec-bc8c-499e-90c2-01975f38d542</vt:lpwstr>
  </property>
  <property fmtid="{D5CDD505-2E9C-101B-9397-08002B2CF9AE}" pid="5" name="Place in SuppServ Navigation">
    <vt:lpwstr>1888;#Templates|b43f2ca6-37ed-425a-b6bf-873d5f19db93;#2024;#Communications|8fe426ae-a6ff-4e04-a79e-3995fc7c51fa</vt:lpwstr>
  </property>
  <property fmtid="{D5CDD505-2E9C-101B-9397-08002B2CF9AE}" pid="6" name="SARS SuppServ Function">
    <vt:lpwstr>1884;#Communications|2b378cf1-a46b-45a4-b05e-8c7d84352a5f</vt:lpwstr>
  </property>
  <property fmtid="{D5CDD505-2E9C-101B-9397-08002B2CF9AE}" pid="7" name="SARS SuppServ Function0">
    <vt:lpwstr>1884;#Communications|2b378cf1-a46b-45a4-b05e-8c7d84352a5f</vt:lpwstr>
  </property>
  <property fmtid="{D5CDD505-2E9C-101B-9397-08002B2CF9AE}" pid="8" name="Order">
    <vt:r8>7400</vt:r8>
  </property>
  <property fmtid="{D5CDD505-2E9C-101B-9397-08002B2CF9AE}" pid="9" name="xd_ProgID">
    <vt:lpwstr/>
  </property>
  <property fmtid="{D5CDD505-2E9C-101B-9397-08002B2CF9AE}" pid="10" name="_CopySource">
    <vt:lpwstr>http://sarsportal/ProdQMS/Supp/SARS SuppServ Doc Router/COMMS-CI-01-T47 - PowerPoint Presentation Template Plain - Internal Template.potx</vt:lpwstr>
  </property>
  <property fmtid="{D5CDD505-2E9C-101B-9397-08002B2CF9AE}" pid="11" name="TemplateUrl">
    <vt:lpwstr/>
  </property>
  <property fmtid="{D5CDD505-2E9C-101B-9397-08002B2CF9AE}" pid="12" name="Synopsis">
    <vt:lpwstr/>
  </property>
  <property fmtid="{D5CDD505-2E9C-101B-9397-08002B2CF9AE}" pid="13" name="Applicable Year">
    <vt:lpwstr/>
  </property>
  <property fmtid="{D5CDD505-2E9C-101B-9397-08002B2CF9AE}" pid="14" name="Tender Type">
    <vt:lpwstr/>
  </property>
  <property fmtid="{D5CDD505-2E9C-101B-9397-08002B2CF9AE}" pid="15" name="Tender Number">
    <vt:lpwstr/>
  </property>
  <property fmtid="{D5CDD505-2E9C-101B-9397-08002B2CF9AE}" pid="16" name="Scam Institution">
    <vt:lpwstr/>
  </property>
  <property fmtid="{D5CDD505-2E9C-101B-9397-08002B2CF9AE}" pid="17" name="Tender Doc Type">
    <vt:lpwstr/>
  </property>
  <property fmtid="{D5CDD505-2E9C-101B-9397-08002B2CF9AE}" pid="18" name="Scam Subject">
    <vt:lpwstr/>
  </property>
  <property fmtid="{D5CDD505-2E9C-101B-9397-08002B2CF9AE}" pid="19" name="Scam Source">
    <vt:lpwstr/>
  </property>
</Properties>
</file>