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56" r:id="rId5"/>
    <p:sldId id="355" r:id="rId6"/>
    <p:sldId id="353" r:id="rId7"/>
    <p:sldId id="399" r:id="rId8"/>
    <p:sldId id="373" r:id="rId9"/>
    <p:sldId id="444" r:id="rId10"/>
    <p:sldId id="418" r:id="rId11"/>
    <p:sldId id="443" r:id="rId12"/>
    <p:sldId id="354" r:id="rId13"/>
    <p:sldId id="346" r:id="rId14"/>
    <p:sldId id="460" r:id="rId15"/>
    <p:sldId id="422" r:id="rId16"/>
    <p:sldId id="421" r:id="rId17"/>
    <p:sldId id="424" r:id="rId18"/>
    <p:sldId id="427" r:id="rId19"/>
    <p:sldId id="428" r:id="rId20"/>
    <p:sldId id="374" r:id="rId21"/>
    <p:sldId id="371" r:id="rId22"/>
    <p:sldId id="372" r:id="rId23"/>
    <p:sldId id="358" r:id="rId24"/>
    <p:sldId id="349" r:id="rId25"/>
    <p:sldId id="350" r:id="rId26"/>
    <p:sldId id="361" r:id="rId27"/>
    <p:sldId id="335" r:id="rId28"/>
    <p:sldId id="457" r:id="rId29"/>
    <p:sldId id="455" r:id="rId30"/>
    <p:sldId id="456" r:id="rId31"/>
    <p:sldId id="458" r:id="rId32"/>
    <p:sldId id="459" r:id="rId33"/>
    <p:sldId id="454" r:id="rId34"/>
    <p:sldId id="345" r:id="rId35"/>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lashé Lundall" initials="LL" lastIdx="5" clrIdx="0"/>
  <p:cmAuthor id="1" name="Nicola Symington" initials="N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83E"/>
    <a:srgbClr val="ED2BD6"/>
    <a:srgbClr val="996633"/>
    <a:srgbClr val="009242"/>
    <a:srgbClr val="D7736B"/>
    <a:srgbClr val="F89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505" autoAdjust="0"/>
  </p:normalViewPr>
  <p:slideViewPr>
    <p:cSldViewPr snapToGrid="0">
      <p:cViewPr>
        <p:scale>
          <a:sx n="100" d="100"/>
          <a:sy n="100" d="100"/>
        </p:scale>
        <p:origin x="-106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190"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3979" y="9440308"/>
            <a:ext cx="2950016" cy="497445"/>
          </a:xfrm>
          <a:prstGeom prst="rect">
            <a:avLst/>
          </a:prstGeom>
        </p:spPr>
        <p:txBody>
          <a:bodyPr vert="horz" lIns="91424" tIns="45712" rIns="91424" bIns="45712" rtlCol="0" anchor="b"/>
          <a:lstStyle>
            <a:lvl1pPr algn="r" fontAlgn="auto">
              <a:spcBef>
                <a:spcPts val="0"/>
              </a:spcBef>
              <a:spcAft>
                <a:spcPts val="0"/>
              </a:spcAft>
              <a:defRPr sz="1200">
                <a:latin typeface="+mn-lt"/>
              </a:defRPr>
            </a:lvl1pPr>
          </a:lstStyle>
          <a:p>
            <a:pPr>
              <a:defRPr/>
            </a:pPr>
            <a:fld id="{924F0001-9A20-4D4D-8806-FE43A3CE0D53}" type="slidenum">
              <a:rPr lang="en-ZA"/>
              <a:pPr>
                <a:defRPr/>
              </a:pPr>
              <a:t>‹#›</a:t>
            </a:fld>
            <a:endParaRPr lang="en-ZA" dirty="0"/>
          </a:p>
        </p:txBody>
      </p:sp>
      <p:sp>
        <p:nvSpPr>
          <p:cNvPr id="6" name="Footer Placeholder 5"/>
          <p:cNvSpPr>
            <a:spLocks noGrp="1"/>
          </p:cNvSpPr>
          <p:nvPr>
            <p:ph type="ftr" sz="quarter" idx="2"/>
          </p:nvPr>
        </p:nvSpPr>
        <p:spPr>
          <a:xfrm>
            <a:off x="1" y="9440776"/>
            <a:ext cx="2949841" cy="496967"/>
          </a:xfrm>
          <a:prstGeom prst="rect">
            <a:avLst/>
          </a:prstGeom>
        </p:spPr>
        <p:txBody>
          <a:bodyPr vert="horz" lIns="92236" tIns="46118" rIns="92236" bIns="46118" rtlCol="0" anchor="b"/>
          <a:lstStyle>
            <a:lvl1pPr algn="l">
              <a:defRPr sz="1200"/>
            </a:lvl1pPr>
          </a:lstStyle>
          <a:p>
            <a:endParaRPr lang="en-ZA" dirty="0"/>
          </a:p>
        </p:txBody>
      </p:sp>
    </p:spTree>
    <p:extLst>
      <p:ext uri="{BB962C8B-B14F-4D97-AF65-F5344CB8AC3E}">
        <p14:creationId xmlns:p14="http://schemas.microsoft.com/office/powerpoint/2010/main" val="388289946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0017" cy="497445"/>
          </a:xfrm>
          <a:prstGeom prst="rect">
            <a:avLst/>
          </a:prstGeom>
        </p:spPr>
        <p:txBody>
          <a:bodyPr vert="horz" lIns="91424" tIns="45712" rIns="91424" bIns="45712" rtlCol="0"/>
          <a:lstStyle>
            <a:lvl1pPr algn="l" fontAlgn="auto">
              <a:spcBef>
                <a:spcPts val="0"/>
              </a:spcBef>
              <a:spcAft>
                <a:spcPts val="0"/>
              </a:spcAft>
              <a:defRPr sz="1200">
                <a:latin typeface="+mn-lt"/>
              </a:defRPr>
            </a:lvl1pPr>
          </a:lstStyle>
          <a:p>
            <a:pPr>
              <a:defRPr/>
            </a:pPr>
            <a:endParaRPr lang="en-ZA" dirty="0"/>
          </a:p>
        </p:txBody>
      </p:sp>
      <p:sp>
        <p:nvSpPr>
          <p:cNvPr id="3" name="Date Placeholder 2"/>
          <p:cNvSpPr>
            <a:spLocks noGrp="1"/>
          </p:cNvSpPr>
          <p:nvPr>
            <p:ph type="dt" idx="1"/>
          </p:nvPr>
        </p:nvSpPr>
        <p:spPr>
          <a:xfrm>
            <a:off x="3853979" y="2"/>
            <a:ext cx="2950016" cy="497445"/>
          </a:xfrm>
          <a:prstGeom prst="rect">
            <a:avLst/>
          </a:prstGeom>
        </p:spPr>
        <p:txBody>
          <a:bodyPr vert="horz" lIns="91424" tIns="45712" rIns="91424" bIns="45712" rtlCol="0"/>
          <a:lstStyle>
            <a:lvl1pPr algn="r" fontAlgn="auto">
              <a:spcBef>
                <a:spcPts val="0"/>
              </a:spcBef>
              <a:spcAft>
                <a:spcPts val="0"/>
              </a:spcAft>
              <a:defRPr sz="1200">
                <a:latin typeface="+mn-lt"/>
              </a:defRPr>
            </a:lvl1pPr>
          </a:lstStyle>
          <a:p>
            <a:pPr>
              <a:defRPr/>
            </a:pPr>
            <a:r>
              <a:rPr lang="en-US" dirty="0"/>
              <a:t>08/07/2010</a:t>
            </a:r>
            <a:endParaRPr lang="en-ZA"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24" tIns="45712" rIns="91424" bIns="45712" rtlCol="0" anchor="ctr"/>
          <a:lstStyle/>
          <a:p>
            <a:pPr lvl="0"/>
            <a:endParaRPr lang="en-ZA" noProof="0" dirty="0"/>
          </a:p>
        </p:txBody>
      </p:sp>
      <p:sp>
        <p:nvSpPr>
          <p:cNvPr id="5" name="Notes Placeholder 4"/>
          <p:cNvSpPr>
            <a:spLocks noGrp="1"/>
          </p:cNvSpPr>
          <p:nvPr>
            <p:ph type="body" sz="quarter" idx="3"/>
          </p:nvPr>
        </p:nvSpPr>
        <p:spPr>
          <a:xfrm>
            <a:off x="680401" y="4721746"/>
            <a:ext cx="5444814" cy="4472225"/>
          </a:xfrm>
          <a:prstGeom prst="rect">
            <a:avLst/>
          </a:prstGeom>
        </p:spPr>
        <p:txBody>
          <a:bodyPr vert="horz" lIns="91424" tIns="45712" rIns="91424" bIns="457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40308"/>
            <a:ext cx="2950017" cy="497445"/>
          </a:xfrm>
          <a:prstGeom prst="rect">
            <a:avLst/>
          </a:prstGeom>
        </p:spPr>
        <p:txBody>
          <a:bodyPr vert="horz" lIns="91424" tIns="45712" rIns="91424" bIns="45712" rtlCol="0" anchor="b"/>
          <a:lstStyle>
            <a:lvl1pPr algn="l" fontAlgn="auto">
              <a:spcBef>
                <a:spcPts val="0"/>
              </a:spcBef>
              <a:spcAft>
                <a:spcPts val="0"/>
              </a:spcAft>
              <a:defRPr sz="1200">
                <a:latin typeface="+mn-lt"/>
              </a:defRPr>
            </a:lvl1pPr>
          </a:lstStyle>
          <a:p>
            <a:pPr>
              <a:defRPr/>
            </a:pPr>
            <a:endParaRPr lang="en-ZA" dirty="0"/>
          </a:p>
        </p:txBody>
      </p:sp>
      <p:sp>
        <p:nvSpPr>
          <p:cNvPr id="7" name="Slide Number Placeholder 6"/>
          <p:cNvSpPr>
            <a:spLocks noGrp="1"/>
          </p:cNvSpPr>
          <p:nvPr>
            <p:ph type="sldNum" sz="quarter" idx="5"/>
          </p:nvPr>
        </p:nvSpPr>
        <p:spPr>
          <a:xfrm>
            <a:off x="3853979" y="9440308"/>
            <a:ext cx="2950016" cy="497445"/>
          </a:xfrm>
          <a:prstGeom prst="rect">
            <a:avLst/>
          </a:prstGeom>
        </p:spPr>
        <p:txBody>
          <a:bodyPr vert="horz" lIns="91424" tIns="45712" rIns="91424" bIns="45712" rtlCol="0" anchor="b"/>
          <a:lstStyle>
            <a:lvl1pPr algn="r" fontAlgn="auto">
              <a:spcBef>
                <a:spcPts val="0"/>
              </a:spcBef>
              <a:spcAft>
                <a:spcPts val="0"/>
              </a:spcAft>
              <a:defRPr sz="1200">
                <a:latin typeface="+mn-lt"/>
              </a:defRPr>
            </a:lvl1pPr>
          </a:lstStyle>
          <a:p>
            <a:pPr>
              <a:defRPr/>
            </a:pPr>
            <a:fld id="{F9E74D0E-94CF-46E7-9A66-C54E7F85D869}" type="slidenum">
              <a:rPr lang="en-ZA"/>
              <a:pPr>
                <a:defRPr/>
              </a:pPr>
              <a:t>‹#›</a:t>
            </a:fld>
            <a:endParaRPr lang="en-ZA" dirty="0"/>
          </a:p>
        </p:txBody>
      </p:sp>
    </p:spTree>
    <p:extLst>
      <p:ext uri="{BB962C8B-B14F-4D97-AF65-F5344CB8AC3E}">
        <p14:creationId xmlns:p14="http://schemas.microsoft.com/office/powerpoint/2010/main" val="238836602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E92060-C4AC-49BE-BF8A-C2435EA113BF}" type="slidenum">
              <a:rPr lang="en-ZA" smtClean="0"/>
              <a:pPr fontAlgn="base">
                <a:spcBef>
                  <a:spcPct val="0"/>
                </a:spcBef>
                <a:spcAft>
                  <a:spcPct val="0"/>
                </a:spcAft>
                <a:defRPr/>
              </a:pPr>
              <a:t>1</a:t>
            </a:fld>
            <a:endParaRPr lang="en-ZA" dirty="0" smtClean="0"/>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08/07/2010</a:t>
            </a:r>
            <a:endParaRPr lang="en-ZA" dirty="0" smtClean="0"/>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Z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21</a:t>
            </a:fld>
            <a:endParaRPr lang="en-Z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22</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2</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4</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6</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10</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12</a:t>
            </a:fld>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13</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17</a:t>
            </a:fld>
            <a:endParaRPr lang="en-ZA" dirty="0"/>
          </a:p>
        </p:txBody>
      </p:sp>
    </p:spTree>
    <p:extLst>
      <p:ext uri="{BB962C8B-B14F-4D97-AF65-F5344CB8AC3E}">
        <p14:creationId xmlns:p14="http://schemas.microsoft.com/office/powerpoint/2010/main" val="404559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smtClean="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20</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64" descr="capa-1 copy"/>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aphicFrame>
        <p:nvGraphicFramePr>
          <p:cNvPr id="5" name="Rectangle 1059"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41313" r:id="rId5" imgW="0" imgH="0" progId="">
                  <p:embed/>
                </p:oleObj>
              </mc:Choice>
              <mc:Fallback>
                <p:oleObj r:id="rId5" imgW="0" imgH="0" progId="">
                  <p:embed/>
                  <p:pic>
                    <p:nvPicPr>
                      <p:cNvPr id="0" name="Rectangle 105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McK Title Elements"/>
          <p:cNvGrpSpPr>
            <a:grpSpLocks/>
          </p:cNvGrpSpPr>
          <p:nvPr/>
        </p:nvGrpSpPr>
        <p:grpSpPr bwMode="auto">
          <a:xfrm>
            <a:off x="2693988" y="2182813"/>
            <a:ext cx="5129212" cy="4602162"/>
            <a:chOff x="1663" y="1348"/>
            <a:chExt cx="3167" cy="2841"/>
          </a:xfrm>
        </p:grpSpPr>
        <p:sp>
          <p:nvSpPr>
            <p:cNvPr id="7"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latin typeface="+mn-lt"/>
                </a:rPr>
                <a:t>CONFIDENTIAL</a:t>
              </a:r>
            </a:p>
          </p:txBody>
        </p:sp>
        <p:sp>
          <p:nvSpPr>
            <p:cNvPr id="8" name="McK Document" hidden="1"/>
            <p:cNvSpPr txBox="1">
              <a:spLocks noChangeArrowheads="1"/>
            </p:cNvSpPr>
            <p:nvPr/>
          </p:nvSpPr>
          <p:spPr bwMode="gray">
            <a:xfrm>
              <a:off x="1663" y="3049"/>
              <a:ext cx="3167" cy="126"/>
            </a:xfrm>
            <a:prstGeom prst="rect">
              <a:avLst/>
            </a:prstGeom>
            <a:noFill/>
            <a:ln w="9525">
              <a:noFill/>
              <a:miter lim="800000"/>
              <a:headEnd/>
              <a:tailEnd/>
            </a:ln>
            <a:effectLst/>
          </p:spPr>
          <p:txBody>
            <a:bodyPr lIns="0" tIns="0" rIns="0" bIns="0" anchor="b">
              <a:spAutoFit/>
            </a:bodyPr>
            <a:lstStyle/>
            <a:p>
              <a:pPr fontAlgn="auto">
                <a:spcBef>
                  <a:spcPts val="0"/>
                </a:spcBef>
                <a:spcAft>
                  <a:spcPts val="0"/>
                </a:spcAft>
                <a:defRPr/>
              </a:pPr>
              <a:r>
                <a:rPr lang="en-GB" sz="1400" dirty="0">
                  <a:latin typeface="+mn-lt"/>
                </a:rPr>
                <a:t>Document</a:t>
              </a:r>
            </a:p>
          </p:txBody>
        </p:sp>
        <p:sp>
          <p:nvSpPr>
            <p:cNvPr id="9"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latin typeface="+mn-lt"/>
                </a:rPr>
                <a:t>Date</a:t>
              </a:r>
            </a:p>
          </p:txBody>
        </p:sp>
        <p:sp>
          <p:nvSpPr>
            <p:cNvPr id="10" name="McK Disclaimer" hidden="1"/>
            <p:cNvSpPr>
              <a:spLocks noChangeArrowheads="1"/>
            </p:cNvSpPr>
            <p:nvPr>
              <p:custDataLst>
                <p:tags r:id="rId2"/>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1202" eaLnBrk="0" fontAlgn="auto" hangingPunct="0">
                <a:spcBef>
                  <a:spcPts val="0"/>
                </a:spcBef>
                <a:spcAft>
                  <a:spcPts val="0"/>
                </a:spcAft>
                <a:defRPr/>
              </a:pPr>
              <a:r>
                <a:rPr lang="en-GB" sz="900" dirty="0">
                  <a:latin typeface="+mn-lt"/>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14338" y="504825"/>
            <a:ext cx="3109912" cy="217488"/>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US" sz="1400" dirty="0">
                <a:solidFill>
                  <a:schemeClr val="bg1"/>
                </a:solidFill>
                <a:latin typeface="+mn-lt"/>
              </a:rPr>
              <a:t>Working Draft    </a:t>
            </a:r>
          </a:p>
        </p:txBody>
      </p:sp>
      <p:sp>
        <p:nvSpPr>
          <p:cNvPr id="12" name="Working Draft" hidden="1"/>
          <p:cNvSpPr txBox="1">
            <a:spLocks noChangeArrowheads="1"/>
          </p:cNvSpPr>
          <p:nvPr/>
        </p:nvSpPr>
        <p:spPr bwMode="gray">
          <a:xfrm>
            <a:off x="414338" y="749300"/>
            <a:ext cx="43370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chemeClr val="bg1"/>
                </a:solidFill>
                <a:latin typeface="+mn-lt"/>
              </a:rPr>
              <a:t>Last Modified 2008/08/03 23:52:45 South Africa Standard Time</a:t>
            </a:r>
            <a:endParaRPr lang="en-US" sz="1200" dirty="0">
              <a:solidFill>
                <a:schemeClr val="bg1"/>
              </a:solidFill>
              <a:latin typeface="+mn-lt"/>
            </a:endParaRPr>
          </a:p>
        </p:txBody>
      </p:sp>
      <p:sp>
        <p:nvSpPr>
          <p:cNvPr id="13" name="Printed" hidden="1"/>
          <p:cNvSpPr txBox="1">
            <a:spLocks noChangeArrowheads="1"/>
          </p:cNvSpPr>
          <p:nvPr/>
        </p:nvSpPr>
        <p:spPr bwMode="gray">
          <a:xfrm>
            <a:off x="414338" y="971550"/>
            <a:ext cx="39052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chemeClr val="bg1"/>
                </a:solidFill>
                <a:latin typeface="+mn-lt"/>
              </a:rPr>
              <a:t>Printed 2008/07/21 10:16:55 South Africa Standard Time</a:t>
            </a:r>
            <a:endParaRPr lang="en-US" sz="1200" dirty="0">
              <a:solidFill>
                <a:schemeClr val="bg1"/>
              </a:solidFill>
              <a:latin typeface="+mn-lt"/>
            </a:endParaRPr>
          </a:p>
        </p:txBody>
      </p:sp>
      <p:sp>
        <p:nvSpPr>
          <p:cNvPr id="13314" name="Rectangle 1026"/>
          <p:cNvSpPr>
            <a:spLocks noGrp="1" noChangeArrowheads="1"/>
          </p:cNvSpPr>
          <p:nvPr>
            <p:ph type="ctrTitle"/>
          </p:nvPr>
        </p:nvSpPr>
        <p:spPr>
          <a:xfrm>
            <a:off x="2693795" y="2756806"/>
            <a:ext cx="5130034" cy="304512"/>
          </a:xfrm>
        </p:spPr>
        <p:txBody>
          <a:bodyPr anchor="t"/>
          <a:lstStyle>
            <a:lvl1pPr>
              <a:defRPr sz="2300" b="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2693795" y="3961896"/>
            <a:ext cx="5130034" cy="217046"/>
          </a:xfrm>
        </p:spPr>
        <p:txBody>
          <a:bodyPr/>
          <a:lstStyle>
            <a:lvl1pPr>
              <a:defRPr sz="1400">
                <a:solidFill>
                  <a:schemeClr val="bg1"/>
                </a:solidFill>
              </a:defRPr>
            </a:lvl1pPr>
          </a:lstStyle>
          <a:p>
            <a:r>
              <a:rPr lang="en-US" smtClean="0"/>
              <a:t>Click to edit Master subtitle style</a:t>
            </a:r>
            <a:endParaRPr lang="en-GB"/>
          </a:p>
        </p:txBody>
      </p:sp>
      <p:sp>
        <p:nvSpPr>
          <p:cNvPr id="14" name="doc id"/>
          <p:cNvSpPr>
            <a:spLocks noGrp="1" noChangeArrowheads="1"/>
          </p:cNvSpPr>
          <p:nvPr>
            <p:ph type="ftr" sz="quarter" idx="10"/>
          </p:nvPr>
        </p:nvSpPr>
        <p:spPr>
          <a:xfrm>
            <a:off x="7775575" y="36513"/>
            <a:ext cx="1139825" cy="93662"/>
          </a:xfrm>
        </p:spPr>
        <p:txBody>
          <a:bodyPr/>
          <a:lstStyle>
            <a:lvl1pPr>
              <a:buSzPct val="120000"/>
              <a:defRPr sz="600"/>
            </a:lvl1pPr>
          </a:lstStyle>
          <a:p>
            <a:pPr>
              <a:defRPr/>
            </a:pPr>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6456630" y="1299036"/>
            <a:ext cx="2462213" cy="1247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D9E27632-AE1F-4BCB-B572-C7174DC2D099}" type="slidenum">
              <a:rPr lang="en-ZA"/>
              <a:pPr>
                <a:defRPr/>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719" y="230004"/>
            <a:ext cx="2198123" cy="231623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087887" y="230004"/>
            <a:ext cx="1477328" cy="23162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EF07BA11-81D8-4B49-AC80-8952A11A1DAF}" type="slidenum">
              <a:rPr lang="en-ZA"/>
              <a:pPr>
                <a:defRPr/>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7ABC2798-EB18-44DC-8EE5-F31FF9AF6718}" type="slidenum">
              <a:rPr lang="en-ZA"/>
              <a:pPr>
                <a:defRPr/>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072601"/>
          </a:xfrm>
        </p:spPr>
        <p:txBody>
          <a:bodyPr anchor="t"/>
          <a:lstStyle>
            <a:lvl1pPr algn="l">
              <a:defRPr sz="4100" b="1" cap="all"/>
            </a:lvl1pPr>
          </a:lstStyle>
          <a:p>
            <a:r>
              <a:rPr lang="en-US" smtClean="0"/>
              <a:t>Click to edit Master title style</a:t>
            </a:r>
            <a:endParaRPr lang="en-ZA"/>
          </a:p>
        </p:txBody>
      </p:sp>
      <p:sp>
        <p:nvSpPr>
          <p:cNvPr id="3" name="Text Placeholder 2"/>
          <p:cNvSpPr>
            <a:spLocks noGrp="1"/>
          </p:cNvSpPr>
          <p:nvPr>
            <p:ph type="body" idx="1"/>
          </p:nvPr>
        </p:nvSpPr>
        <p:spPr>
          <a:xfrm>
            <a:off x="722449" y="2907443"/>
            <a:ext cx="7771995" cy="307777"/>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2E3AE70B-3CD8-4F92-AC7F-2C2AD4F12AF6}" type="slidenum">
              <a:rPr lang="en-ZA"/>
              <a:pPr>
                <a:defRPr/>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24729" y="1299036"/>
            <a:ext cx="4318495"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98728" y="1299036"/>
            <a:ext cx="4320114"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B3F25361-EA2F-45DE-B34F-A9042E9020FE}" type="slidenum">
              <a:rPr lang="en-ZA"/>
              <a:pPr>
                <a:defRPr/>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23544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796" y="1535519"/>
            <a:ext cx="403988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3" y="1535519"/>
            <a:ext cx="404150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oc id"/>
          <p:cNvSpPr>
            <a:spLocks noGrp="1" noChangeArrowheads="1"/>
          </p:cNvSpPr>
          <p:nvPr>
            <p:ph type="ftr" sz="quarter" idx="10"/>
          </p:nvPr>
        </p:nvSpPr>
        <p:spPr>
          <a:ln/>
        </p:spPr>
        <p:txBody>
          <a:bodyPr/>
          <a:lstStyle>
            <a:lvl1pPr>
              <a:defRPr/>
            </a:lvl1pPr>
          </a:lstStyle>
          <a:p>
            <a:pPr>
              <a:defRPr/>
            </a:pPr>
            <a:endParaRPr lang="en-ZA" dirty="0"/>
          </a:p>
        </p:txBody>
      </p:sp>
      <p:sp>
        <p:nvSpPr>
          <p:cNvPr id="8" name="pg num"/>
          <p:cNvSpPr>
            <a:spLocks noGrp="1" noChangeArrowheads="1"/>
          </p:cNvSpPr>
          <p:nvPr>
            <p:ph type="sldNum" sz="quarter" idx="11"/>
          </p:nvPr>
        </p:nvSpPr>
        <p:spPr>
          <a:ln/>
        </p:spPr>
        <p:txBody>
          <a:bodyPr/>
          <a:lstStyle>
            <a:lvl1pPr>
              <a:defRPr/>
            </a:lvl1pPr>
          </a:lstStyle>
          <a:p>
            <a:pPr>
              <a:defRPr/>
            </a:pPr>
            <a:fld id="{849780DE-CBD6-4665-8300-A9372B66A8DA}" type="slidenum">
              <a:rPr lang="en-ZA"/>
              <a:pPr>
                <a:defRPr/>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oc id"/>
          <p:cNvSpPr>
            <a:spLocks noGrp="1" noChangeArrowheads="1"/>
          </p:cNvSpPr>
          <p:nvPr>
            <p:ph type="ftr" sz="quarter" idx="10"/>
          </p:nvPr>
        </p:nvSpPr>
        <p:spPr>
          <a:ln/>
        </p:spPr>
        <p:txBody>
          <a:bodyPr/>
          <a:lstStyle>
            <a:lvl1pPr>
              <a:defRPr/>
            </a:lvl1pPr>
          </a:lstStyle>
          <a:p>
            <a:pPr>
              <a:defRPr/>
            </a:pPr>
            <a:endParaRPr lang="en-ZA" dirty="0"/>
          </a:p>
        </p:txBody>
      </p:sp>
      <p:sp>
        <p:nvSpPr>
          <p:cNvPr id="4" name="pg num"/>
          <p:cNvSpPr>
            <a:spLocks noGrp="1" noChangeArrowheads="1"/>
          </p:cNvSpPr>
          <p:nvPr>
            <p:ph type="sldNum" sz="quarter" idx="11"/>
          </p:nvPr>
        </p:nvSpPr>
        <p:spPr>
          <a:ln/>
        </p:spPr>
        <p:txBody>
          <a:bodyPr/>
          <a:lstStyle>
            <a:lvl1pPr>
              <a:defRPr/>
            </a:lvl1pPr>
          </a:lstStyle>
          <a:p>
            <a:pPr>
              <a:defRPr/>
            </a:pPr>
            <a:fld id="{25B0C65C-ACB3-41B3-B9D6-603EB25AD180}" type="slidenum">
              <a:rPr lang="en-ZA"/>
              <a:pPr>
                <a:defRPr/>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38"/>
            <a:ext cx="3008044" cy="52322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4988" y="273738"/>
            <a:ext cx="5112217" cy="244682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795" y="1435094"/>
            <a:ext cx="3008044"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CB4D1A03-3B74-41C6-A61B-3D935DEAC631}" type="slidenum">
              <a:rPr lang="en-ZA"/>
              <a:pPr>
                <a:defRPr/>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4"/>
            <a:ext cx="5486400" cy="261610"/>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507831"/>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r>
              <a:rPr lang="en-US" noProof="0" dirty="0" smtClean="0"/>
              <a:t>Click icon to add picture</a:t>
            </a:r>
            <a:endParaRPr lang="en-ZA" noProof="0" dirty="0"/>
          </a:p>
        </p:txBody>
      </p:sp>
      <p:sp>
        <p:nvSpPr>
          <p:cNvPr id="4" name="Text Placeholder 3"/>
          <p:cNvSpPr>
            <a:spLocks noGrp="1"/>
          </p:cNvSpPr>
          <p:nvPr>
            <p:ph type="body" sz="half" idx="2"/>
          </p:nvPr>
        </p:nvSpPr>
        <p:spPr>
          <a:xfrm>
            <a:off x="1791544" y="5367835"/>
            <a:ext cx="5486400"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5CDCB21E-F91D-489D-964A-AB22525D6B40}" type="slidenum">
              <a:rPr lang="en-ZA"/>
              <a:pPr>
                <a:defRPr/>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8" name="Picture 778" descr="miolo1 fundo branco"/>
          <p:cNvPicPr>
            <a:picLocks noChangeArrowheads="1"/>
          </p:cNvPicPr>
          <p:nvPr>
            <p:custDataLst>
              <p:tags r:id="rId14"/>
            </p:custDataLst>
          </p:nvPr>
        </p:nvPicPr>
        <p:blipFill>
          <a:blip r:embed="rId16"/>
          <a:srcRect/>
          <a:stretch>
            <a:fillRect/>
          </a:stretch>
        </p:blipFill>
        <p:spPr bwMode="auto">
          <a:xfrm>
            <a:off x="1588" y="-3175"/>
            <a:ext cx="9144000" cy="6858000"/>
          </a:xfrm>
          <a:prstGeom prst="rect">
            <a:avLst/>
          </a:prstGeom>
          <a:noFill/>
          <a:ln w="9525">
            <a:noFill/>
            <a:miter lim="800000"/>
            <a:headEnd/>
            <a:tailEnd/>
          </a:ln>
        </p:spPr>
      </p:pic>
      <p:sp>
        <p:nvSpPr>
          <p:cNvPr id="1029" name="doc id"/>
          <p:cNvSpPr>
            <a:spLocks noGrp="1" noChangeArrowheads="1"/>
          </p:cNvSpPr>
          <p:nvPr>
            <p:ph type="ftr" sz="quarter" idx="3"/>
          </p:nvPr>
        </p:nvSpPr>
        <p:spPr bwMode="gray">
          <a:xfrm>
            <a:off x="7975600" y="-3175"/>
            <a:ext cx="939800" cy="762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500">
                <a:solidFill>
                  <a:schemeClr val="accent2"/>
                </a:solidFill>
              </a:defRPr>
            </a:lvl1pPr>
          </a:lstStyle>
          <a:p>
            <a:pPr>
              <a:defRPr/>
            </a:pPr>
            <a:endParaRPr lang="en-ZA" dirty="0"/>
          </a:p>
        </p:txBody>
      </p:sp>
      <p:sp>
        <p:nvSpPr>
          <p:cNvPr id="1030" name="Rectangle 2"/>
          <p:cNvSpPr>
            <a:spLocks noGrp="1" noChangeArrowheads="1"/>
          </p:cNvSpPr>
          <p:nvPr>
            <p:ph type="title"/>
          </p:nvPr>
        </p:nvSpPr>
        <p:spPr bwMode="gray">
          <a:xfrm>
            <a:off x="122238" y="230188"/>
            <a:ext cx="8793162" cy="238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endParaRPr lang="en-GB" smtClean="0"/>
          </a:p>
        </p:txBody>
      </p:sp>
      <p:sp>
        <p:nvSpPr>
          <p:cNvPr id="1031" name="Rectangle 3"/>
          <p:cNvSpPr>
            <a:spLocks noGrp="1" noChangeArrowheads="1"/>
          </p:cNvSpPr>
          <p:nvPr>
            <p:ph type="body" idx="1"/>
            <p:custDataLst>
              <p:tags r:id="rId15"/>
            </p:custDataLst>
          </p:nvPr>
        </p:nvSpPr>
        <p:spPr bwMode="gray">
          <a:xfrm>
            <a:off x="125413" y="1298575"/>
            <a:ext cx="8793162" cy="1247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32" name="McK Slide Elements"/>
          <p:cNvGrpSpPr>
            <a:grpSpLocks/>
          </p:cNvGrpSpPr>
          <p:nvPr/>
        </p:nvGrpSpPr>
        <p:grpSpPr bwMode="auto">
          <a:xfrm>
            <a:off x="125413" y="542925"/>
            <a:ext cx="8793162" cy="6288088"/>
            <a:chOff x="77" y="335"/>
            <a:chExt cx="5429" cy="3882"/>
          </a:xfrm>
        </p:grpSpPr>
        <p:sp>
          <p:nvSpPr>
            <p:cNvPr id="2" name="McK Measure" hidden="1"/>
            <p:cNvSpPr txBox="1">
              <a:spLocks noChangeArrowheads="1"/>
            </p:cNvSpPr>
            <p:nvPr userDrawn="1"/>
          </p:nvSpPr>
          <p:spPr bwMode="gray">
            <a:xfrm>
              <a:off x="77" y="335"/>
              <a:ext cx="5429" cy="154"/>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GB" dirty="0">
                  <a:latin typeface="+mn-lt"/>
                </a:rPr>
                <a:t>Unit of measure</a:t>
              </a:r>
            </a:p>
          </p:txBody>
        </p:sp>
        <p:sp>
          <p:nvSpPr>
            <p:cNvPr id="1033" name="McK Footnote" hidden="1"/>
            <p:cNvSpPr txBox="1">
              <a:spLocks noChangeArrowheads="1"/>
            </p:cNvSpPr>
            <p:nvPr userDrawn="1"/>
          </p:nvSpPr>
          <p:spPr bwMode="gray">
            <a:xfrm>
              <a:off x="79" y="3964"/>
              <a:ext cx="5145" cy="253"/>
            </a:xfrm>
            <a:prstGeom prst="rect">
              <a:avLst/>
            </a:prstGeom>
            <a:noFill/>
            <a:ln w="9525">
              <a:noFill/>
              <a:miter lim="800000"/>
              <a:headEnd/>
              <a:tailEnd/>
            </a:ln>
            <a:effectLst/>
          </p:spPr>
          <p:txBody>
            <a:bodyPr lIns="0" tIns="0" rIns="0" bIns="0" anchor="b">
              <a:spAutoFit/>
            </a:bodyPr>
            <a:lstStyle/>
            <a:p>
              <a:pPr marL="586341" indent="-586341" defTabSz="913526" fontAlgn="auto">
                <a:spcBef>
                  <a:spcPts val="0"/>
                </a:spcBef>
                <a:spcAft>
                  <a:spcPts val="0"/>
                </a:spcAft>
                <a:tabLst>
                  <a:tab pos="544228" algn="r"/>
                </a:tabLst>
                <a:defRPr/>
              </a:pPr>
              <a:r>
                <a:rPr lang="en-GB" sz="1200" dirty="0">
                  <a:solidFill>
                    <a:srgbClr val="000000"/>
                  </a:solidFill>
                  <a:latin typeface="+mn-lt"/>
                </a:rPr>
                <a:t>	*	Footnote</a:t>
              </a:r>
            </a:p>
            <a:p>
              <a:pPr marL="586341" indent="-586341" defTabSz="913526" fontAlgn="auto">
                <a:spcBef>
                  <a:spcPct val="20000"/>
                </a:spcBef>
                <a:spcAft>
                  <a:spcPts val="0"/>
                </a:spcAft>
                <a:tabLst>
                  <a:tab pos="544228" algn="r"/>
                </a:tabLst>
                <a:defRPr/>
              </a:pPr>
              <a:r>
                <a:rPr lang="en-GB" sz="1200" dirty="0">
                  <a:solidFill>
                    <a:srgbClr val="000000"/>
                  </a:solidFill>
                  <a:latin typeface="+mn-lt"/>
                </a:rPr>
                <a:t>Source:		Source</a:t>
              </a:r>
            </a:p>
          </p:txBody>
        </p:sp>
      </p:grpSp>
      <p:sp>
        <p:nvSpPr>
          <p:cNvPr id="1057" name="pg num"/>
          <p:cNvSpPr>
            <a:spLocks noGrp="1" noChangeArrowheads="1"/>
          </p:cNvSpPr>
          <p:nvPr>
            <p:ph type="sldNum" sz="quarter" idx="4"/>
          </p:nvPr>
        </p:nvSpPr>
        <p:spPr bwMode="gray">
          <a:xfrm>
            <a:off x="8053388" y="6611938"/>
            <a:ext cx="862012"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defRPr>
            </a:lvl1pPr>
          </a:lstStyle>
          <a:p>
            <a:pPr>
              <a:defRPr/>
            </a:pPr>
            <a:fld id="{B3DE87F4-0109-4B0E-B87E-7451EC998711}" type="slidenum">
              <a:rPr lang="en-ZA"/>
              <a:pPr>
                <a:defRPr/>
              </a:pPr>
              <a:t>‹#›</a:t>
            </a:fld>
            <a:endParaRPr lang="en-ZA" dirty="0"/>
          </a:p>
        </p:txBody>
      </p:sp>
      <p:graphicFrame>
        <p:nvGraphicFramePr>
          <p:cNvPr id="1026" name="Rectangle 34"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377" r:id="rId17" imgW="0" imgH="0" progId="">
                  <p:embed/>
                </p:oleObj>
              </mc:Choice>
              <mc:Fallback>
                <p:oleObj r:id="rId17" imgW="0" imgH="0" progId="">
                  <p:embed/>
                  <p:pic>
                    <p:nvPicPr>
                      <p:cNvPr id="0" name="Rectangle 3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algn="l" defTabSz="912813" rtl="0" eaLnBrk="0" fontAlgn="base" hangingPunct="0">
        <a:lnSpc>
          <a:spcPct val="85000"/>
        </a:lnSpc>
        <a:spcBef>
          <a:spcPct val="0"/>
        </a:spcBef>
        <a:spcAft>
          <a:spcPct val="0"/>
        </a:spcAft>
        <a:defRPr sz="4400" b="1">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4400" b="1">
          <a:solidFill>
            <a:schemeClr val="bg1"/>
          </a:solidFill>
          <a:latin typeface="Arial" charset="0"/>
        </a:defRPr>
      </a:lvl2pPr>
      <a:lvl3pPr algn="l" defTabSz="912813" rtl="0" eaLnBrk="0" fontAlgn="base" hangingPunct="0">
        <a:lnSpc>
          <a:spcPct val="85000"/>
        </a:lnSpc>
        <a:spcBef>
          <a:spcPct val="0"/>
        </a:spcBef>
        <a:spcAft>
          <a:spcPct val="0"/>
        </a:spcAft>
        <a:defRPr sz="4400" b="1">
          <a:solidFill>
            <a:schemeClr val="bg1"/>
          </a:solidFill>
          <a:latin typeface="Arial" charset="0"/>
        </a:defRPr>
      </a:lvl3pPr>
      <a:lvl4pPr algn="l" defTabSz="912813" rtl="0" eaLnBrk="0" fontAlgn="base" hangingPunct="0">
        <a:lnSpc>
          <a:spcPct val="85000"/>
        </a:lnSpc>
        <a:spcBef>
          <a:spcPct val="0"/>
        </a:spcBef>
        <a:spcAft>
          <a:spcPct val="0"/>
        </a:spcAft>
        <a:defRPr sz="4400" b="1">
          <a:solidFill>
            <a:schemeClr val="bg1"/>
          </a:solidFill>
          <a:latin typeface="Arial" charset="0"/>
        </a:defRPr>
      </a:lvl4pPr>
      <a:lvl5pPr algn="l" defTabSz="912813" rtl="0" eaLnBrk="0" fontAlgn="base" hangingPunct="0">
        <a:lnSpc>
          <a:spcPct val="85000"/>
        </a:lnSpc>
        <a:spcBef>
          <a:spcPct val="0"/>
        </a:spcBef>
        <a:spcAft>
          <a:spcPct val="0"/>
        </a:spcAft>
        <a:defRPr sz="4400" b="1">
          <a:solidFill>
            <a:schemeClr val="bg1"/>
          </a:solidFill>
          <a:latin typeface="Arial" charset="0"/>
        </a:defRPr>
      </a:lvl5pPr>
      <a:lvl6pPr marL="466481" algn="l" defTabSz="913526" rtl="0" eaLnBrk="1" fontAlgn="base" hangingPunct="1">
        <a:lnSpc>
          <a:spcPct val="85000"/>
        </a:lnSpc>
        <a:spcBef>
          <a:spcPct val="0"/>
        </a:spcBef>
        <a:spcAft>
          <a:spcPct val="0"/>
        </a:spcAft>
        <a:defRPr b="1">
          <a:solidFill>
            <a:schemeClr val="bg1"/>
          </a:solidFill>
          <a:latin typeface="Arial" charset="0"/>
        </a:defRPr>
      </a:lvl6pPr>
      <a:lvl7pPr marL="932962" algn="l" defTabSz="913526" rtl="0" eaLnBrk="1" fontAlgn="base" hangingPunct="1">
        <a:lnSpc>
          <a:spcPct val="85000"/>
        </a:lnSpc>
        <a:spcBef>
          <a:spcPct val="0"/>
        </a:spcBef>
        <a:spcAft>
          <a:spcPct val="0"/>
        </a:spcAft>
        <a:defRPr b="1">
          <a:solidFill>
            <a:schemeClr val="bg1"/>
          </a:solidFill>
          <a:latin typeface="Arial" charset="0"/>
        </a:defRPr>
      </a:lvl7pPr>
      <a:lvl8pPr marL="1399443" algn="l" defTabSz="913526" rtl="0" eaLnBrk="1" fontAlgn="base" hangingPunct="1">
        <a:lnSpc>
          <a:spcPct val="85000"/>
        </a:lnSpc>
        <a:spcBef>
          <a:spcPct val="0"/>
        </a:spcBef>
        <a:spcAft>
          <a:spcPct val="0"/>
        </a:spcAft>
        <a:defRPr b="1">
          <a:solidFill>
            <a:schemeClr val="bg1"/>
          </a:solidFill>
          <a:latin typeface="Arial" charset="0"/>
        </a:defRPr>
      </a:lvl8pPr>
      <a:lvl9pPr marL="1865925" algn="l" defTabSz="913526" rtl="0" eaLnBrk="1" fontAlgn="base" hangingPunct="1">
        <a:lnSpc>
          <a:spcPct val="85000"/>
        </a:lnSpc>
        <a:spcBef>
          <a:spcPct val="0"/>
        </a:spcBef>
        <a:spcAft>
          <a:spcPct val="0"/>
        </a:spcAft>
        <a:defRPr b="1">
          <a:solidFill>
            <a:schemeClr val="bg1"/>
          </a:solidFill>
          <a:latin typeface="Arial" charset="0"/>
        </a:defRPr>
      </a:lvl9pPr>
    </p:titleStyle>
    <p:bodyStyle>
      <a:lvl1pPr marL="342900" indent="-342900" algn="l" defTabSz="912813" rtl="0" eaLnBrk="0" fontAlgn="base" hangingPunct="0">
        <a:spcBef>
          <a:spcPct val="0"/>
        </a:spcBef>
        <a:spcAft>
          <a:spcPct val="0"/>
        </a:spcAft>
        <a:buSzPct val="120000"/>
        <a:buChar char="•"/>
        <a:defRPr sz="16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mailto:tenderoffice@sars.gov.z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086" y="877661"/>
            <a:ext cx="8240485" cy="738664"/>
          </a:xfrm>
        </p:spPr>
        <p:txBody>
          <a:bodyPr/>
          <a:lstStyle/>
          <a:p>
            <a:pPr marL="0" indent="0" algn="ctr">
              <a:buFontTx/>
              <a:buNone/>
            </a:pPr>
            <a:r>
              <a:rPr lang="en-ZA" sz="2400" u="sng" dirty="0" smtClean="0"/>
              <a:t>Appointment of a Service Provider for Managed Maintenance of Fleet Management to SARS</a:t>
            </a:r>
            <a:endParaRPr lang="en-ZA" sz="2400" b="1" dirty="0"/>
          </a:p>
        </p:txBody>
      </p:sp>
      <p:sp>
        <p:nvSpPr>
          <p:cNvPr id="8" name="Subtitle 3"/>
          <p:cNvSpPr txBox="1">
            <a:spLocks/>
          </p:cNvSpPr>
          <p:nvPr/>
        </p:nvSpPr>
        <p:spPr bwMode="auto">
          <a:xfrm>
            <a:off x="257175" y="3098427"/>
            <a:ext cx="7528560" cy="13234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buSzPct val="120000"/>
              <a:defRPr/>
            </a:pPr>
            <a:r>
              <a:rPr lang="en-ZA" sz="2000" kern="0" dirty="0">
                <a:solidFill>
                  <a:schemeClr val="bg1"/>
                </a:solidFill>
                <a:cs typeface="Arial" charset="0"/>
              </a:rPr>
              <a:t>Briefing Session	</a:t>
            </a:r>
            <a:r>
              <a:rPr lang="en-ZA" sz="2000" kern="0" dirty="0" smtClean="0">
                <a:solidFill>
                  <a:schemeClr val="bg1"/>
                </a:solidFill>
                <a:cs typeface="Arial" charset="0"/>
              </a:rPr>
              <a:t>07 </a:t>
            </a:r>
            <a:r>
              <a:rPr lang="en-ZA" sz="2000" kern="0" smtClean="0">
                <a:solidFill>
                  <a:schemeClr val="bg1"/>
                </a:solidFill>
                <a:cs typeface="Arial" charset="0"/>
              </a:rPr>
              <a:t>April </a:t>
            </a:r>
            <a:r>
              <a:rPr lang="en-ZA" sz="2000" kern="0" smtClean="0">
                <a:solidFill>
                  <a:schemeClr val="bg1"/>
                </a:solidFill>
                <a:cs typeface="Arial" charset="0"/>
              </a:rPr>
              <a:t>2016 @ </a:t>
            </a:r>
            <a:r>
              <a:rPr lang="en-ZA" sz="2000" kern="0" dirty="0" smtClean="0">
                <a:solidFill>
                  <a:schemeClr val="bg1"/>
                </a:solidFill>
                <a:cs typeface="Arial" charset="0"/>
              </a:rPr>
              <a:t>11h30 am</a:t>
            </a:r>
            <a:endParaRPr lang="en-ZA" sz="2000" kern="0" dirty="0">
              <a:solidFill>
                <a:schemeClr val="bg1"/>
              </a:solidFill>
              <a:cs typeface="Arial" charset="0"/>
            </a:endParaRPr>
          </a:p>
          <a:p>
            <a:pPr lvl="0" defTabSz="912813" eaLnBrk="0" hangingPunct="0">
              <a:buSzPct val="120000"/>
              <a:tabLst>
                <a:tab pos="2244725" algn="l"/>
                <a:tab pos="2336800" algn="l"/>
              </a:tabLst>
              <a:defRPr/>
            </a:pPr>
            <a:r>
              <a:rPr lang="en-ZA" sz="2000" kern="0" dirty="0">
                <a:solidFill>
                  <a:schemeClr val="bg1"/>
                </a:solidFill>
                <a:cs typeface="Arial" charset="0"/>
              </a:rPr>
              <a:t>RFP No 		      </a:t>
            </a:r>
            <a:r>
              <a:rPr lang="en-ZA" sz="2000" kern="0" dirty="0" smtClean="0">
                <a:solidFill>
                  <a:schemeClr val="bg1"/>
                </a:solidFill>
                <a:cs typeface="Arial" charset="0"/>
              </a:rPr>
              <a:t>RFP 12/2015  </a:t>
            </a:r>
          </a:p>
          <a:p>
            <a:pPr lvl="0" defTabSz="912813" eaLnBrk="0" hangingPunct="0">
              <a:buSzPct val="120000"/>
              <a:tabLst>
                <a:tab pos="2244725" algn="l"/>
                <a:tab pos="2336800" algn="l"/>
              </a:tabLst>
              <a:defRPr/>
            </a:pPr>
            <a:r>
              <a:rPr lang="en-ZA" sz="2000" kern="0" dirty="0" smtClean="0">
                <a:solidFill>
                  <a:schemeClr val="bg1"/>
                </a:solidFill>
                <a:cs typeface="Arial" charset="0"/>
              </a:rPr>
              <a:t>Closing Date      			      </a:t>
            </a:r>
            <a:r>
              <a:rPr lang="en-ZA" sz="2000" kern="0" dirty="0" smtClean="0">
                <a:solidFill>
                  <a:schemeClr val="bg1"/>
                </a:solidFill>
                <a:cs typeface="Arial" charset="0"/>
              </a:rPr>
              <a:t>26 </a:t>
            </a:r>
            <a:r>
              <a:rPr lang="en-ZA" sz="2000" kern="0" dirty="0" smtClean="0">
                <a:solidFill>
                  <a:schemeClr val="bg1"/>
                </a:solidFill>
                <a:cs typeface="Arial" charset="0"/>
              </a:rPr>
              <a:t>April </a:t>
            </a:r>
            <a:r>
              <a:rPr lang="en-ZA" sz="2000" kern="0" dirty="0" smtClean="0">
                <a:solidFill>
                  <a:schemeClr val="bg1"/>
                </a:solidFill>
                <a:cs typeface="Arial" charset="0"/>
              </a:rPr>
              <a:t>2016</a:t>
            </a:r>
          </a:p>
          <a:p>
            <a:pPr lvl="0" defTabSz="912813" eaLnBrk="0" hangingPunct="0">
              <a:buSzPct val="120000"/>
              <a:tabLst>
                <a:tab pos="2244725" algn="l"/>
                <a:tab pos="2336800" algn="l"/>
              </a:tabLst>
              <a:defRPr/>
            </a:pPr>
            <a:r>
              <a:rPr lang="en-ZA" sz="2000" kern="0" dirty="0" smtClean="0">
                <a:solidFill>
                  <a:schemeClr val="bg1"/>
                </a:solidFill>
                <a:cs typeface="Arial" charset="0"/>
              </a:rPr>
              <a:t>By 			      Katlego Malatji</a:t>
            </a:r>
            <a:endParaRPr lang="en-ZA" sz="2000" kern="0"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7254239" y="6536246"/>
            <a:ext cx="862012" cy="184666"/>
          </a:xfrm>
        </p:spPr>
        <p:txBody>
          <a:bodyPr/>
          <a:lstStyle/>
          <a:p>
            <a:pPr algn="ctr">
              <a:defRPr/>
            </a:pPr>
            <a:fld id="{1D46AC71-C261-4AF3-BFB1-CCAEF8821007}" type="slidenum">
              <a:rPr lang="en-ZA" smtClean="0">
                <a:solidFill>
                  <a:schemeClr val="tx1"/>
                </a:solidFill>
              </a:rPr>
              <a:pPr algn="ctr">
                <a:defRPr/>
              </a:pPr>
              <a:t>10</a:t>
            </a:fld>
            <a:endParaRPr lang="en-ZA" dirty="0">
              <a:solidFill>
                <a:schemeClr val="tx1"/>
              </a:solidFill>
            </a:endParaRPr>
          </a:p>
        </p:txBody>
      </p:sp>
      <p:sp>
        <p:nvSpPr>
          <p:cNvPr id="6" name="Rectangle 11"/>
          <p:cNvSpPr>
            <a:spLocks noChangeArrowheads="1"/>
          </p:cNvSpPr>
          <p:nvPr/>
        </p:nvSpPr>
        <p:spPr bwMode="auto">
          <a:xfrm>
            <a:off x="394827" y="1518381"/>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dirty="0" smtClean="0"/>
              <a:t>Pre-Qualification </a:t>
            </a:r>
            <a:endParaRPr lang="en-US" sz="1200" dirty="0"/>
          </a:p>
        </p:txBody>
      </p:sp>
      <p:sp>
        <p:nvSpPr>
          <p:cNvPr id="7" name="AutoShape 74"/>
          <p:cNvSpPr>
            <a:spLocks noChangeArrowheads="1"/>
          </p:cNvSpPr>
          <p:nvPr/>
        </p:nvSpPr>
        <p:spPr bwMode="auto">
          <a:xfrm>
            <a:off x="185891" y="806881"/>
            <a:ext cx="2871950" cy="1477328"/>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dirty="0"/>
          </a:p>
        </p:txBody>
      </p:sp>
      <p:sp>
        <p:nvSpPr>
          <p:cNvPr id="9" name="Text Box 75"/>
          <p:cNvSpPr txBox="1">
            <a:spLocks noChangeArrowheads="1"/>
          </p:cNvSpPr>
          <p:nvPr/>
        </p:nvSpPr>
        <p:spPr bwMode="auto">
          <a:xfrm>
            <a:off x="394827" y="1005064"/>
            <a:ext cx="891042"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dirty="0">
                <a:solidFill>
                  <a:schemeClr val="tx2">
                    <a:lumMod val="40000"/>
                    <a:lumOff val="60000"/>
                  </a:schemeClr>
                </a:solidFill>
              </a:rPr>
              <a:t>Gate </a:t>
            </a:r>
            <a:r>
              <a:rPr lang="en-ZA" dirty="0" smtClean="0">
                <a:solidFill>
                  <a:schemeClr val="tx2">
                    <a:lumMod val="40000"/>
                    <a:lumOff val="60000"/>
                  </a:schemeClr>
                </a:solidFill>
              </a:rPr>
              <a:t>0</a:t>
            </a:r>
            <a:endParaRPr lang="en-GB" dirty="0">
              <a:solidFill>
                <a:schemeClr val="tx2">
                  <a:lumMod val="40000"/>
                  <a:lumOff val="60000"/>
                </a:schemeClr>
              </a:solidFill>
            </a:endParaRPr>
          </a:p>
        </p:txBody>
      </p:sp>
      <p:sp>
        <p:nvSpPr>
          <p:cNvPr id="26"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 Gate 0: Pre-Qualification</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Criteria</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892699624"/>
              </p:ext>
            </p:extLst>
          </p:nvPr>
        </p:nvGraphicFramePr>
        <p:xfrm>
          <a:off x="185891" y="2451104"/>
          <a:ext cx="8472334" cy="3101971"/>
        </p:xfrm>
        <a:graphic>
          <a:graphicData uri="http://schemas.openxmlformats.org/drawingml/2006/table">
            <a:tbl>
              <a:tblPr firstRow="1" bandRow="1">
                <a:tableStyleId>{21E4AEA4-8DFA-4A89-87EB-49C32662AFE0}</a:tableStyleId>
              </a:tblPr>
              <a:tblGrid>
                <a:gridCol w="8472334"/>
              </a:tblGrid>
              <a:tr h="428017">
                <a:tc>
                  <a:txBody>
                    <a:bodyPr/>
                    <a:lstStyle/>
                    <a:p>
                      <a:pPr marL="0" indent="0" algn="ctr"/>
                      <a:r>
                        <a:rPr lang="en-ZA" sz="1400" dirty="0" smtClean="0">
                          <a:solidFill>
                            <a:schemeClr val="bg1"/>
                          </a:solidFill>
                          <a:latin typeface="Arial" pitchFamily="34" charset="0"/>
                          <a:cs typeface="Arial" pitchFamily="34" charset="0"/>
                        </a:rPr>
                        <a:t>Name of Document</a:t>
                      </a:r>
                      <a:r>
                        <a:rPr lang="en-ZA" sz="1400" baseline="0" dirty="0" smtClean="0">
                          <a:solidFill>
                            <a:schemeClr val="bg1"/>
                          </a:solidFill>
                          <a:latin typeface="Arial" pitchFamily="34" charset="0"/>
                          <a:cs typeface="Arial" pitchFamily="34" charset="0"/>
                        </a:rPr>
                        <a:t> that must be submitted </a:t>
                      </a:r>
                      <a:endParaRPr lang="en-ZA" sz="1400" dirty="0">
                        <a:solidFill>
                          <a:schemeClr val="bg1"/>
                        </a:solidFill>
                        <a:latin typeface="Arial" pitchFamily="34" charset="0"/>
                        <a:cs typeface="Arial" pitchFamily="34" charset="0"/>
                      </a:endParaRPr>
                    </a:p>
                  </a:txBody>
                  <a:tcPr>
                    <a:solidFill>
                      <a:schemeClr val="tx2">
                        <a:lumMod val="75000"/>
                      </a:schemeClr>
                    </a:solidFill>
                  </a:tcPr>
                </a:tc>
              </a:tr>
              <a:tr h="540354">
                <a:tc>
                  <a:txBody>
                    <a:bodyPr/>
                    <a:lstStyle/>
                    <a:p>
                      <a:r>
                        <a:rPr lang="en-ZA" sz="1400" b="1" kern="1200" dirty="0" smtClean="0">
                          <a:solidFill>
                            <a:schemeClr val="dk1"/>
                          </a:solidFill>
                          <a:effectLst/>
                          <a:latin typeface="+mn-lt"/>
                          <a:ea typeface="+mn-ea"/>
                          <a:cs typeface="+mn-cs"/>
                        </a:rPr>
                        <a:t>All</a:t>
                      </a:r>
                      <a:r>
                        <a:rPr lang="en-ZA" sz="1400" b="1" kern="1200" baseline="0" dirty="0" smtClean="0">
                          <a:solidFill>
                            <a:schemeClr val="dk1"/>
                          </a:solidFill>
                          <a:effectLst/>
                          <a:latin typeface="+mn-lt"/>
                          <a:ea typeface="+mn-ea"/>
                          <a:cs typeface="+mn-cs"/>
                        </a:rPr>
                        <a:t> requested SBD submissions;</a:t>
                      </a:r>
                      <a:endParaRPr lang="en-ZA" sz="1400" b="1" dirty="0">
                        <a:solidFill>
                          <a:schemeClr val="tx1"/>
                        </a:solidFill>
                      </a:endParaRPr>
                    </a:p>
                  </a:txBody>
                  <a:tcPr/>
                </a:tc>
              </a:tr>
              <a:tr h="476250">
                <a:tc>
                  <a:txBody>
                    <a:bodyPr/>
                    <a:lstStyle/>
                    <a:p>
                      <a:pPr marL="0" algn="l" defTabSz="932962" rtl="0" eaLnBrk="1" latinLnBrk="0" hangingPunct="1"/>
                      <a:r>
                        <a:rPr lang="en-ZA" sz="1400" b="1" kern="1200" dirty="0" smtClean="0">
                          <a:solidFill>
                            <a:schemeClr val="dk1"/>
                          </a:solidFill>
                          <a:effectLst/>
                          <a:latin typeface="+mn-lt"/>
                          <a:ea typeface="+mn-ea"/>
                          <a:cs typeface="+mn-cs"/>
                        </a:rPr>
                        <a:t>An original valid Tax Clearance Certificate;</a:t>
                      </a:r>
                    </a:p>
                  </a:txBody>
                  <a:tcPr/>
                </a:tc>
              </a:tr>
              <a:tr h="552450">
                <a:tc>
                  <a:txBody>
                    <a:bodyPr/>
                    <a:lstStyle/>
                    <a:p>
                      <a:pPr marL="0" algn="l" defTabSz="932962" rtl="0" eaLnBrk="1" latinLnBrk="0" hangingPunct="1"/>
                      <a:r>
                        <a:rPr lang="en-ZA" sz="1400" b="1" kern="1200" dirty="0" smtClean="0">
                          <a:solidFill>
                            <a:schemeClr val="dk1"/>
                          </a:solidFill>
                          <a:effectLst/>
                          <a:latin typeface="+mn-lt"/>
                          <a:ea typeface="+mn-ea"/>
                          <a:cs typeface="+mn-cs"/>
                        </a:rPr>
                        <a:t>SARS Oaths of Secrecy signed by each member of the Bidder’s Bid team in the presence of a Commissioner of Oath;</a:t>
                      </a:r>
                      <a:endParaRPr lang="en-ZA" sz="1400" b="1" kern="1200" dirty="0">
                        <a:solidFill>
                          <a:schemeClr val="dk1"/>
                        </a:solidFill>
                        <a:effectLst/>
                        <a:latin typeface="+mn-lt"/>
                        <a:ea typeface="+mn-ea"/>
                        <a:cs typeface="+mn-cs"/>
                      </a:endParaRPr>
                    </a:p>
                  </a:txBody>
                  <a:tcPr/>
                </a:tc>
              </a:tr>
              <a:tr h="529072">
                <a:tc>
                  <a:txBody>
                    <a:bodyPr/>
                    <a:lstStyle/>
                    <a:p>
                      <a:pPr marL="0" algn="l" defTabSz="932962" rtl="0" eaLnBrk="1" latinLnBrk="0" hangingPunct="1"/>
                      <a:r>
                        <a:rPr lang="en-ZA" sz="1400" b="1" kern="1200" dirty="0" smtClean="0">
                          <a:solidFill>
                            <a:schemeClr val="dk1"/>
                          </a:solidFill>
                          <a:effectLst/>
                          <a:latin typeface="+mn-lt"/>
                          <a:ea typeface="+mn-ea"/>
                          <a:cs typeface="+mn-cs"/>
                        </a:rPr>
                        <a:t>Ensure all relevant Annexures are completed and signed;</a:t>
                      </a:r>
                    </a:p>
                  </a:txBody>
                  <a:tcPr/>
                </a:tc>
              </a:tr>
              <a:tr h="575828">
                <a:tc>
                  <a:txBody>
                    <a:bodyPr/>
                    <a:lstStyle/>
                    <a:p>
                      <a:pPr marL="0" algn="l" defTabSz="932962" rtl="0" eaLnBrk="1" latinLnBrk="0" hangingPunct="1"/>
                      <a:r>
                        <a:rPr lang="en-ZA" sz="1400" b="1" kern="1200" dirty="0" smtClean="0">
                          <a:solidFill>
                            <a:schemeClr val="dk1"/>
                          </a:solidFill>
                          <a:effectLst/>
                          <a:latin typeface="+mn-lt"/>
                          <a:ea typeface="+mn-ea"/>
                          <a:cs typeface="+mn-cs"/>
                        </a:rPr>
                        <a:t>Submit a valid  SANAS accredited BEE certificate or a letter signed by a registered auditor with IRBA;</a:t>
                      </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84988" y="6543358"/>
            <a:ext cx="862012" cy="184666"/>
          </a:xfrm>
        </p:spPr>
        <p:txBody>
          <a:bodyPr/>
          <a:lstStyle/>
          <a:p>
            <a:pPr>
              <a:defRPr/>
            </a:pPr>
            <a:fld id="{25B0C65C-ACB3-41B3-B9D6-603EB25AD180}" type="slidenum">
              <a:rPr lang="en-ZA" smtClean="0">
                <a:solidFill>
                  <a:schemeClr val="tx1"/>
                </a:solidFill>
              </a:rPr>
              <a:pPr>
                <a:defRPr/>
              </a:pPr>
              <a:t>11</a:t>
            </a:fld>
            <a:endParaRPr lang="en-ZA" dirty="0">
              <a:solidFill>
                <a:schemeClr val="tx1"/>
              </a:solidFill>
            </a:endParaRPr>
          </a:p>
        </p:txBody>
      </p:sp>
      <p:sp>
        <p:nvSpPr>
          <p:cNvPr id="6" name="Title 1"/>
          <p:cNvSpPr txBox="1">
            <a:spLocks/>
          </p:cNvSpPr>
          <p:nvPr/>
        </p:nvSpPr>
        <p:spPr>
          <a:xfrm>
            <a:off x="0" y="285750"/>
            <a:ext cx="9144000" cy="261938"/>
          </a:xfrm>
          <a:prstGeom prst="rect">
            <a:avLst/>
          </a:prstGeom>
        </p:spPr>
        <p:txBody>
          <a:bodyPr lIns="360000"/>
          <a:lstStyle/>
          <a:p>
            <a:pPr lvl="0">
              <a:lnSpc>
                <a:spcPct val="85000"/>
              </a:lnSpc>
              <a:defRPr/>
            </a:pPr>
            <a:r>
              <a:rPr lang="en-ZA" sz="2000" b="1" dirty="0">
                <a:solidFill>
                  <a:schemeClr val="bg1"/>
                </a:solidFill>
                <a:effectLst>
                  <a:outerShdw blurRad="38100" dist="38100" dir="2700000" algn="tl">
                    <a:srgbClr val="000000">
                      <a:alpha val="43137"/>
                    </a:srgbClr>
                  </a:outerShdw>
                </a:effectLst>
              </a:rPr>
              <a:t>Bid Evaluation Process </a:t>
            </a:r>
            <a:r>
              <a:rPr lang="en-ZA" sz="2000" b="1" dirty="0" smtClean="0">
                <a:solidFill>
                  <a:schemeClr val="bg1"/>
                </a:solidFill>
                <a:effectLst>
                  <a:outerShdw blurRad="38100" dist="38100" dir="2700000" algn="tl">
                    <a:srgbClr val="000000">
                      <a:alpha val="43137"/>
                    </a:srgbClr>
                  </a:outerShdw>
                </a:effectLst>
              </a:rPr>
              <a:t> </a:t>
            </a:r>
            <a:r>
              <a:rPr lang="en-ZA" sz="2000" b="1" dirty="0" smtClean="0">
                <a:solidFill>
                  <a:schemeClr val="bg1"/>
                </a:solidFill>
                <a:effectLst>
                  <a:outerShdw blurRad="38100" dist="38100" dir="2700000" algn="tl">
                    <a:srgbClr val="000000">
                      <a:alpha val="43137"/>
                    </a:srgbClr>
                  </a:outerShdw>
                </a:effectLst>
              </a:rPr>
              <a:t>Gate </a:t>
            </a:r>
            <a:r>
              <a:rPr lang="en-ZA" sz="2000" b="1" dirty="0">
                <a:solidFill>
                  <a:schemeClr val="bg1"/>
                </a:solidFill>
                <a:effectLst>
                  <a:outerShdw blurRad="38100" dist="38100" dir="2700000" algn="tl">
                    <a:srgbClr val="000000">
                      <a:alpha val="43137"/>
                    </a:srgbClr>
                  </a:outerShdw>
                </a:effectLst>
              </a:rPr>
              <a:t>1</a:t>
            </a:r>
          </a:p>
          <a:p>
            <a:pPr>
              <a:lnSpc>
                <a:spcPct val="85000"/>
              </a:lnSpc>
              <a:defRPr/>
            </a:pPr>
            <a:r>
              <a:rPr lang="en-ZA" sz="2000" b="1" dirty="0">
                <a:solidFill>
                  <a:schemeClr val="bg1"/>
                </a:solidFill>
                <a:effectLst>
                  <a:outerShdw blurRad="38100" dist="38100" dir="2700000" algn="tl">
                    <a:srgbClr val="000000">
                      <a:alpha val="43137"/>
                    </a:srgbClr>
                  </a:outerShdw>
                </a:effectLst>
              </a:rPr>
              <a:t>	</a:t>
            </a:r>
          </a:p>
        </p:txBody>
      </p:sp>
      <p:sp>
        <p:nvSpPr>
          <p:cNvPr id="4" name="TextBox 3"/>
          <p:cNvSpPr txBox="1"/>
          <p:nvPr/>
        </p:nvSpPr>
        <p:spPr>
          <a:xfrm>
            <a:off x="161925" y="5905500"/>
            <a:ext cx="2895600" cy="369332"/>
          </a:xfrm>
          <a:prstGeom prst="rect">
            <a:avLst/>
          </a:prstGeom>
          <a:noFill/>
        </p:spPr>
        <p:txBody>
          <a:bodyPr wrap="square" rtlCol="0">
            <a:spAutoFit/>
          </a:bodyPr>
          <a:lstStyle/>
          <a:p>
            <a:r>
              <a:rPr lang="en-ZA" b="1" dirty="0" smtClean="0"/>
              <a:t>RFP Document</a:t>
            </a:r>
            <a:endParaRPr lang="en-ZA" b="1" dirty="0"/>
          </a:p>
        </p:txBody>
      </p:sp>
      <p:sp>
        <p:nvSpPr>
          <p:cNvPr id="5" name="TextBox 4"/>
          <p:cNvSpPr txBox="1"/>
          <p:nvPr/>
        </p:nvSpPr>
        <p:spPr>
          <a:xfrm>
            <a:off x="581025" y="1400175"/>
            <a:ext cx="184731" cy="369332"/>
          </a:xfrm>
          <a:prstGeom prst="rect">
            <a:avLst/>
          </a:prstGeom>
          <a:noFill/>
        </p:spPr>
        <p:txBody>
          <a:bodyPr wrap="none" rtlCol="0">
            <a:spAutoFit/>
          </a:bodyPr>
          <a:lstStyle/>
          <a:p>
            <a:endParaRPr lang="en-ZA" dirty="0"/>
          </a:p>
        </p:txBody>
      </p:sp>
      <p:sp>
        <p:nvSpPr>
          <p:cNvPr id="7" name="Rectangle 6"/>
          <p:cNvSpPr/>
          <p:nvPr/>
        </p:nvSpPr>
        <p:spPr>
          <a:xfrm>
            <a:off x="161925" y="800100"/>
            <a:ext cx="8743949" cy="5632311"/>
          </a:xfrm>
          <a:prstGeom prst="rect">
            <a:avLst/>
          </a:prstGeom>
        </p:spPr>
        <p:txBody>
          <a:bodyPr wrap="square">
            <a:spAutoFit/>
          </a:bodyPr>
          <a:lstStyle/>
          <a:p>
            <a:pPr lvl="0"/>
            <a:r>
              <a:rPr lang="en-ZA" b="1" dirty="0" smtClean="0">
                <a:solidFill>
                  <a:schemeClr val="tx2"/>
                </a:solidFill>
              </a:rPr>
              <a:t>IMMEDIATE DISQUALIFIERS</a:t>
            </a:r>
            <a:endParaRPr lang="en-ZA" dirty="0">
              <a:solidFill>
                <a:srgbClr val="0070C0"/>
              </a:solidFill>
            </a:endParaRPr>
          </a:p>
          <a:p>
            <a:pPr marL="342900" indent="-342900">
              <a:lnSpc>
                <a:spcPct val="150000"/>
              </a:lnSpc>
              <a:buFont typeface="+mj-lt"/>
              <a:buAutoNum type="arabicPeriod"/>
              <a:defRPr/>
            </a:pPr>
            <a:r>
              <a:rPr lang="en-ZA" sz="1500" dirty="0"/>
              <a:t>To qualify the bidder must be able to proof that it has branch offices in all regional areas or major towns.  Provide a list of all branch offices with addresses and contact details of office managers to support footprint.  Regional areas or major </a:t>
            </a:r>
            <a:r>
              <a:rPr lang="en-ZA" sz="1500" dirty="0" smtClean="0"/>
              <a:t>towns, including </a:t>
            </a:r>
            <a:r>
              <a:rPr lang="en-ZA" sz="1500" dirty="0"/>
              <a:t>ports of entry. </a:t>
            </a:r>
            <a:r>
              <a:rPr lang="en-ZA" sz="1500" b="1" i="1" dirty="0"/>
              <a:t>(SEE ANNEXURE A, paragraph 5 (a</a:t>
            </a:r>
            <a:r>
              <a:rPr lang="en-ZA" sz="1500" b="1" i="1" dirty="0" smtClean="0"/>
              <a:t>));</a:t>
            </a:r>
          </a:p>
          <a:p>
            <a:pPr marL="342900" indent="-342900">
              <a:lnSpc>
                <a:spcPct val="150000"/>
              </a:lnSpc>
              <a:buFont typeface="+mj-lt"/>
              <a:buAutoNum type="arabicPeriod"/>
              <a:defRPr/>
            </a:pPr>
            <a:r>
              <a:rPr lang="en-ZA" sz="1500" dirty="0" smtClean="0"/>
              <a:t>Must </a:t>
            </a:r>
            <a:r>
              <a:rPr lang="en-ZA" sz="1500" dirty="0"/>
              <a:t>manage a total of fleets of at least 3 000 vehicles during the past six months. </a:t>
            </a:r>
            <a:r>
              <a:rPr lang="en-ZA" sz="1500" b="1" dirty="0" smtClean="0"/>
              <a:t>(</a:t>
            </a:r>
            <a:r>
              <a:rPr lang="en-ZA" sz="1500" b="1" dirty="0"/>
              <a:t>SEE ANNEXURE A, paragraph 5 (b</a:t>
            </a:r>
            <a:r>
              <a:rPr lang="en-ZA" sz="1500" b="1" dirty="0" smtClean="0"/>
              <a:t>);</a:t>
            </a:r>
          </a:p>
          <a:p>
            <a:pPr marL="342900" indent="-342900">
              <a:lnSpc>
                <a:spcPct val="150000"/>
              </a:lnSpc>
              <a:buFont typeface="+mj-lt"/>
              <a:buAutoNum type="arabicPeriod"/>
              <a:defRPr/>
            </a:pPr>
            <a:r>
              <a:rPr lang="en-ZA" sz="1500" dirty="0" smtClean="0"/>
              <a:t>Must </a:t>
            </a:r>
            <a:r>
              <a:rPr lang="en-ZA" sz="1500" dirty="0"/>
              <a:t>have a minimum of a 3 year track record in fleet management services</a:t>
            </a:r>
            <a:r>
              <a:rPr lang="en-ZA" sz="1500" dirty="0" smtClean="0"/>
              <a:t>.</a:t>
            </a:r>
            <a:r>
              <a:rPr lang="en-ZA" sz="1500" b="1" dirty="0" smtClean="0"/>
              <a:t>(</a:t>
            </a:r>
            <a:r>
              <a:rPr lang="en-ZA" sz="1500" b="1" dirty="0"/>
              <a:t>SEE ANNEXURE A, paragraph 5 (c</a:t>
            </a:r>
            <a:r>
              <a:rPr lang="en-ZA" sz="1500" b="1" dirty="0" smtClean="0"/>
              <a:t>); and</a:t>
            </a:r>
            <a:endParaRPr lang="en-ZA" sz="1500" b="1" dirty="0"/>
          </a:p>
          <a:p>
            <a:pPr marL="342900" indent="-342900">
              <a:lnSpc>
                <a:spcPct val="150000"/>
              </a:lnSpc>
              <a:buFont typeface="+mj-lt"/>
              <a:buAutoNum type="arabicPeriod"/>
              <a:defRPr/>
            </a:pPr>
            <a:r>
              <a:rPr lang="en-ZA" sz="1500" dirty="0" smtClean="0"/>
              <a:t>Provide </a:t>
            </a:r>
            <a:r>
              <a:rPr lang="en-ZA" sz="1500" dirty="0"/>
              <a:t>a letter of reference from at least 3 contactable clients on the client’s letter head, signed by the client’s fleet manager and with the contact details of the client’s fleet manager in order to proof that your entity complies with </a:t>
            </a:r>
            <a:r>
              <a:rPr lang="en-ZA" sz="1500" dirty="0" smtClean="0"/>
              <a:t>(2) and (3) above</a:t>
            </a:r>
            <a:r>
              <a:rPr lang="en-ZA" sz="1500" dirty="0"/>
              <a:t>.  Clients that are not contactable will not be regarded as qualifying reference. Complete the table in </a:t>
            </a:r>
            <a:r>
              <a:rPr lang="en-ZA" sz="1500" dirty="0" smtClean="0"/>
              <a:t>Annexure </a:t>
            </a:r>
            <a:r>
              <a:rPr lang="en-ZA" sz="1500" dirty="0"/>
              <a:t>A, paragraph 5 (d</a:t>
            </a:r>
            <a:r>
              <a:rPr lang="en-ZA" sz="1500" dirty="0" smtClean="0"/>
              <a:t>).</a:t>
            </a:r>
            <a:endParaRPr lang="en-ZA" sz="1500" dirty="0" smtClean="0">
              <a:solidFill>
                <a:srgbClr val="FF0000"/>
              </a:solidFill>
              <a:latin typeface="Arial Rounded MT Bold" pitchFamily="34" charset="0"/>
            </a:endParaRPr>
          </a:p>
          <a:p>
            <a:pPr>
              <a:defRPr/>
            </a:pPr>
            <a:r>
              <a:rPr lang="en-ZA" dirty="0" smtClean="0">
                <a:solidFill>
                  <a:srgbClr val="FF0000"/>
                </a:solidFill>
                <a:latin typeface="Arial Rounded MT Bold" pitchFamily="34" charset="0"/>
              </a:rPr>
              <a:t>FAILURE TO SUBMIT ANY OF ABOVE MENTIONED REQUIREMENTS, THE BIDDER WILL BE DISQUALIFIED FROM THE EVALUATION PROCESS.</a:t>
            </a:r>
            <a:endParaRPr lang="en-ZA" dirty="0">
              <a:solidFill>
                <a:srgbClr val="FF0000"/>
              </a:solidFill>
              <a:latin typeface="Arial Rounded MT Bold" pitchFamily="34" charset="0"/>
            </a:endParaRPr>
          </a:p>
          <a:p>
            <a:pPr marL="285750" lvl="0" indent="-285750">
              <a:buFont typeface="Wingdings" pitchFamily="2" charset="2"/>
              <a:buChar char="Ø"/>
            </a:pPr>
            <a:endParaRPr lang="en-ZA" dirty="0">
              <a:solidFill>
                <a:schemeClr val="tx2"/>
              </a:solidFill>
            </a:endParaRPr>
          </a:p>
          <a:p>
            <a:pPr lvl="1">
              <a:defRPr/>
            </a:pPr>
            <a:endParaRPr lang="en-ZA" dirty="0">
              <a:solidFill>
                <a:schemeClr val="tx2"/>
              </a:solidFill>
            </a:endParaRPr>
          </a:p>
        </p:txBody>
      </p:sp>
    </p:spTree>
    <p:extLst>
      <p:ext uri="{BB962C8B-B14F-4D97-AF65-F5344CB8AC3E}">
        <p14:creationId xmlns:p14="http://schemas.microsoft.com/office/powerpoint/2010/main" val="159483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7230428" y="6546406"/>
            <a:ext cx="862012" cy="184666"/>
          </a:xfrm>
        </p:spPr>
        <p:txBody>
          <a:bodyPr/>
          <a:lstStyle/>
          <a:p>
            <a:pPr algn="ctr">
              <a:defRPr/>
            </a:pPr>
            <a:fld id="{1D46AC71-C261-4AF3-BFB1-CCAEF8821007}" type="slidenum">
              <a:rPr lang="en-ZA" smtClean="0">
                <a:solidFill>
                  <a:schemeClr val="tx1"/>
                </a:solidFill>
              </a:rPr>
              <a:pPr algn="ctr">
                <a:defRPr/>
              </a:pPr>
              <a:t>12</a:t>
            </a:fld>
            <a:endParaRPr lang="en-ZA" dirty="0">
              <a:solidFill>
                <a:schemeClr val="tx1"/>
              </a:solidFill>
            </a:endParaRPr>
          </a:p>
        </p:txBody>
      </p:sp>
      <p:sp>
        <p:nvSpPr>
          <p:cNvPr id="17" name="Text Box 99"/>
          <p:cNvSpPr txBox="1">
            <a:spLocks noChangeArrowheads="1"/>
          </p:cNvSpPr>
          <p:nvPr/>
        </p:nvSpPr>
        <p:spPr bwMode="auto">
          <a:xfrm>
            <a:off x="3922395" y="1347823"/>
            <a:ext cx="2925446" cy="76944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buFont typeface="Arial" pitchFamily="34" charset="0"/>
              <a:buChar char="•"/>
            </a:pPr>
            <a:r>
              <a:rPr lang="en-ZA" sz="1100" dirty="0" smtClean="0">
                <a:solidFill>
                  <a:schemeClr val="accent2">
                    <a:lumMod val="50000"/>
                  </a:schemeClr>
                </a:solidFill>
              </a:rPr>
              <a:t>Experience to deliver on the scope</a:t>
            </a:r>
          </a:p>
          <a:p>
            <a:pPr marL="171450" indent="-171450">
              <a:buFont typeface="Arial" pitchFamily="34" charset="0"/>
              <a:buChar char="•"/>
            </a:pPr>
            <a:r>
              <a:rPr lang="en-ZA" sz="1100" dirty="0" smtClean="0">
                <a:solidFill>
                  <a:schemeClr val="accent2">
                    <a:lumMod val="50000"/>
                  </a:schemeClr>
                </a:solidFill>
              </a:rPr>
              <a:t>Capacity</a:t>
            </a:r>
          </a:p>
          <a:p>
            <a:pPr marL="171450" indent="-171450">
              <a:buFont typeface="Arial" pitchFamily="34" charset="0"/>
              <a:buChar char="•"/>
            </a:pPr>
            <a:r>
              <a:rPr lang="en-ZA" sz="1100" dirty="0" smtClean="0">
                <a:solidFill>
                  <a:schemeClr val="accent2">
                    <a:lumMod val="50000"/>
                  </a:schemeClr>
                </a:solidFill>
              </a:rPr>
              <a:t>Systems &amp; tools</a:t>
            </a:r>
          </a:p>
          <a:p>
            <a:pPr marL="171450" indent="-171450">
              <a:buFont typeface="Arial" pitchFamily="34" charset="0"/>
              <a:buChar char="•"/>
            </a:pPr>
            <a:r>
              <a:rPr lang="en-ZA" sz="1100" dirty="0" smtClean="0">
                <a:solidFill>
                  <a:schemeClr val="accent2">
                    <a:lumMod val="50000"/>
                  </a:schemeClr>
                </a:solidFill>
              </a:rPr>
              <a:t>Knowledge &amp; skills</a:t>
            </a:r>
          </a:p>
        </p:txBody>
      </p:sp>
      <p:sp>
        <p:nvSpPr>
          <p:cNvPr id="18" name="AutoShape 90"/>
          <p:cNvSpPr>
            <a:spLocks noChangeArrowheads="1"/>
          </p:cNvSpPr>
          <p:nvPr/>
        </p:nvSpPr>
        <p:spPr bwMode="auto">
          <a:xfrm>
            <a:off x="101599" y="842676"/>
            <a:ext cx="3125803" cy="1700499"/>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dirty="0"/>
          </a:p>
        </p:txBody>
      </p:sp>
      <p:sp>
        <p:nvSpPr>
          <p:cNvPr id="19" name="Rectangle 12"/>
          <p:cNvSpPr>
            <a:spLocks noChangeArrowheads="1"/>
          </p:cNvSpPr>
          <p:nvPr/>
        </p:nvSpPr>
        <p:spPr bwMode="auto">
          <a:xfrm>
            <a:off x="377642" y="1564898"/>
            <a:ext cx="1576745" cy="72164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dirty="0" smtClean="0">
                <a:cs typeface="+mn-cs"/>
              </a:rPr>
              <a:t>Desktop Technical </a:t>
            </a:r>
            <a:r>
              <a:rPr lang="en-US" sz="1200" dirty="0" smtClean="0"/>
              <a:t>Evaluatio</a:t>
            </a:r>
            <a:r>
              <a:rPr lang="en-US" sz="1200" dirty="0"/>
              <a:t>n</a:t>
            </a:r>
            <a:r>
              <a:rPr lang="en-US" sz="1200" dirty="0" smtClean="0">
                <a:cs typeface="+mn-cs"/>
              </a:rPr>
              <a:t>  </a:t>
            </a:r>
            <a:endParaRPr lang="en-US" sz="1200" dirty="0">
              <a:cs typeface="+mn-cs"/>
            </a:endParaRPr>
          </a:p>
        </p:txBody>
      </p:sp>
      <p:sp>
        <p:nvSpPr>
          <p:cNvPr id="20" name="Rectangle 11"/>
          <p:cNvSpPr>
            <a:spLocks noChangeArrowheads="1"/>
          </p:cNvSpPr>
          <p:nvPr/>
        </p:nvSpPr>
        <p:spPr bwMode="auto">
          <a:xfrm>
            <a:off x="2081537" y="1564898"/>
            <a:ext cx="928695" cy="72164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dirty="0" smtClean="0">
                <a:solidFill>
                  <a:schemeClr val="bg1"/>
                </a:solidFill>
                <a:cs typeface="+mn-cs"/>
              </a:rPr>
              <a:t>100 points</a:t>
            </a:r>
            <a:endParaRPr lang="en-US" sz="1200" dirty="0">
              <a:solidFill>
                <a:schemeClr val="bg1"/>
              </a:solidFill>
              <a:cs typeface="+mn-cs"/>
            </a:endParaRPr>
          </a:p>
        </p:txBody>
      </p:sp>
      <p:sp>
        <p:nvSpPr>
          <p:cNvPr id="21" name="Text Box 91"/>
          <p:cNvSpPr txBox="1">
            <a:spLocks noChangeArrowheads="1"/>
          </p:cNvSpPr>
          <p:nvPr/>
        </p:nvSpPr>
        <p:spPr bwMode="auto">
          <a:xfrm>
            <a:off x="377642" y="1070247"/>
            <a:ext cx="874939"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dirty="0">
                <a:solidFill>
                  <a:schemeClr val="tx2">
                    <a:lumMod val="40000"/>
                    <a:lumOff val="60000"/>
                  </a:schemeClr>
                </a:solidFill>
              </a:rPr>
              <a:t>Gate </a:t>
            </a:r>
            <a:r>
              <a:rPr lang="en-ZA" dirty="0" smtClean="0">
                <a:solidFill>
                  <a:schemeClr val="tx2">
                    <a:lumMod val="40000"/>
                    <a:lumOff val="60000"/>
                  </a:schemeClr>
                </a:solidFill>
              </a:rPr>
              <a:t>1</a:t>
            </a:r>
            <a:endParaRPr lang="en-GB" dirty="0">
              <a:solidFill>
                <a:schemeClr val="tx2">
                  <a:lumMod val="40000"/>
                  <a:lumOff val="60000"/>
                </a:schemeClr>
              </a:solidFill>
            </a:endParaRPr>
          </a:p>
        </p:txBody>
      </p:sp>
      <p:sp>
        <p:nvSpPr>
          <p:cNvPr id="26"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 Gate 1</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23" name="TextBox 22"/>
          <p:cNvSpPr txBox="1"/>
          <p:nvPr/>
        </p:nvSpPr>
        <p:spPr>
          <a:xfrm flipH="1">
            <a:off x="7040881" y="1540182"/>
            <a:ext cx="2103119" cy="276999"/>
          </a:xfrm>
          <a:prstGeom prst="rect">
            <a:avLst/>
          </a:prstGeom>
          <a:noFill/>
        </p:spPr>
        <p:txBody>
          <a:bodyPr wrap="square" rtlCol="0">
            <a:spAutoFit/>
          </a:bodyPr>
          <a:lstStyle/>
          <a:p>
            <a:r>
              <a:rPr lang="en-ZA" sz="1200" b="1" dirty="0" smtClean="0"/>
              <a:t> </a:t>
            </a:r>
            <a:endParaRPr lang="en-ZA" sz="1200" b="1" dirty="0">
              <a:solidFill>
                <a:srgbClr val="FF0000"/>
              </a:solidFill>
            </a:endParaRPr>
          </a:p>
        </p:txBody>
      </p:sp>
      <p:sp>
        <p:nvSpPr>
          <p:cNvPr id="2" name="TextBox 1"/>
          <p:cNvSpPr txBox="1"/>
          <p:nvPr/>
        </p:nvSpPr>
        <p:spPr>
          <a:xfrm>
            <a:off x="101600" y="2657475"/>
            <a:ext cx="8605520" cy="3108543"/>
          </a:xfrm>
          <a:prstGeom prst="rect">
            <a:avLst/>
          </a:prstGeom>
          <a:noFill/>
        </p:spPr>
        <p:txBody>
          <a:bodyPr wrap="square" rtlCol="0">
            <a:spAutoFit/>
          </a:bodyPr>
          <a:lstStyle/>
          <a:p>
            <a:r>
              <a:rPr lang="en-GB" sz="1400" dirty="0"/>
              <a:t>Only Bidder(s) that have met the Pre-Qualification Criteria in (Gate 0) will be evaluated in Gate 1 for functionality. </a:t>
            </a:r>
            <a:endParaRPr lang="en-GB" sz="1400" dirty="0" smtClean="0"/>
          </a:p>
          <a:p>
            <a:r>
              <a:rPr lang="en-GB" sz="1200" dirty="0" smtClean="0"/>
              <a:t> </a:t>
            </a:r>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smtClean="0"/>
          </a:p>
          <a:p>
            <a:r>
              <a:rPr lang="en-GB" sz="1200" b="1" dirty="0" smtClean="0">
                <a:solidFill>
                  <a:srgbClr val="FF0000"/>
                </a:solidFill>
              </a:rPr>
              <a:t>KATLEGO TO COMPLETE</a:t>
            </a:r>
          </a:p>
          <a:p>
            <a:endParaRPr lang="en-GB" sz="1200" dirty="0" smtClean="0"/>
          </a:p>
        </p:txBody>
      </p:sp>
      <p:sp>
        <p:nvSpPr>
          <p:cNvPr id="3" name="TextBox 2"/>
          <p:cNvSpPr txBox="1"/>
          <p:nvPr/>
        </p:nvSpPr>
        <p:spPr>
          <a:xfrm>
            <a:off x="198611" y="5944860"/>
            <a:ext cx="8605520" cy="523220"/>
          </a:xfrm>
          <a:prstGeom prst="rect">
            <a:avLst/>
          </a:prstGeom>
          <a:noFill/>
          <a:ln>
            <a:solidFill>
              <a:srgbClr val="FFC000"/>
            </a:solidFill>
          </a:ln>
        </p:spPr>
        <p:txBody>
          <a:bodyPr wrap="square" rtlCol="0">
            <a:spAutoFit/>
          </a:bodyPr>
          <a:lstStyle/>
          <a:p>
            <a:r>
              <a:rPr lang="en-GB" sz="1400" b="1" i="1" dirty="0" smtClean="0">
                <a:solidFill>
                  <a:srgbClr val="FF0000"/>
                </a:solidFill>
              </a:rPr>
              <a:t>The bidder must obtain a minimum of 70 points  </a:t>
            </a:r>
            <a:r>
              <a:rPr lang="en-GB" sz="1400" b="1" i="1" dirty="0">
                <a:solidFill>
                  <a:srgbClr val="FF0000"/>
                </a:solidFill>
              </a:rPr>
              <a:t>in order to proceed to the Gate 2 and further </a:t>
            </a:r>
            <a:r>
              <a:rPr lang="en-GB" sz="1400" b="1" i="1" dirty="0" smtClean="0">
                <a:solidFill>
                  <a:srgbClr val="FF0000"/>
                </a:solidFill>
              </a:rPr>
              <a:t>evaluated.</a:t>
            </a:r>
            <a:endParaRPr lang="en-ZA" sz="1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03656265"/>
              </p:ext>
            </p:extLst>
          </p:nvPr>
        </p:nvGraphicFramePr>
        <p:xfrm>
          <a:off x="101600" y="3248177"/>
          <a:ext cx="7990840" cy="2499326"/>
        </p:xfrm>
        <a:graphic>
          <a:graphicData uri="http://schemas.openxmlformats.org/drawingml/2006/table">
            <a:tbl>
              <a:tblPr/>
              <a:tblGrid>
                <a:gridCol w="5103639"/>
                <a:gridCol w="2887201"/>
              </a:tblGrid>
              <a:tr h="166076">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191000" algn="l"/>
                        </a:tabLst>
                      </a:pPr>
                      <a:r>
                        <a:rPr kumimoji="0" lang="en-ZA" sz="1400" b="1" i="0" u="none" strike="noStrike" cap="none" normalizeH="0" baseline="0" dirty="0" smtClean="0">
                          <a:ln>
                            <a:noFill/>
                          </a:ln>
                          <a:solidFill>
                            <a:schemeClr val="tx1"/>
                          </a:solidFill>
                          <a:effectLst/>
                          <a:latin typeface="Arial" charset="0"/>
                          <a:ea typeface="Times New Roman" pitchFamily="18" charset="0"/>
                          <a:cs typeface="Arial" charset="0"/>
                        </a:rPr>
                        <a:t>Quality criteria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Arial" charset="0"/>
                          <a:ea typeface="Times New Roman" pitchFamily="18" charset="0"/>
                          <a:cs typeface="Arial" charset="0"/>
                        </a:rPr>
                        <a:t>Number of points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9332">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4191000" algn="l"/>
                        </a:tabLst>
                      </a:pPr>
                      <a:r>
                        <a:rPr lang="en-GB" sz="1800" kern="1200" dirty="0" smtClean="0">
                          <a:solidFill>
                            <a:schemeClr val="tx1"/>
                          </a:solidFill>
                          <a:effectLst/>
                          <a:latin typeface="+mn-lt"/>
                          <a:ea typeface="+mn-ea"/>
                          <a:cs typeface="+mn-cs"/>
                        </a:rPr>
                        <a:t>Vehicle Booking and Management System</a:t>
                      </a:r>
                      <a:endParaRPr kumimoji="0" lang="en-ZA" sz="14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191000" algn="l"/>
                        </a:tabLst>
                      </a:pPr>
                      <a:r>
                        <a:rPr kumimoji="0" lang="en-ZA" sz="1400" b="0" i="0" u="none" strike="noStrike" cap="none" normalizeH="0" baseline="0" dirty="0" smtClean="0">
                          <a:ln>
                            <a:noFill/>
                          </a:ln>
                          <a:solidFill>
                            <a:schemeClr val="tx1"/>
                          </a:solidFill>
                          <a:effectLst/>
                          <a:latin typeface="Arial" charset="0"/>
                          <a:ea typeface="Times New Roman" pitchFamily="18" charset="0"/>
                          <a:cs typeface="Arial" charset="0"/>
                        </a:rPr>
                        <a:t>25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8"/>
                    </a:solidFill>
                  </a:tcPr>
                </a:tc>
              </a:tr>
              <a:tr h="259332">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4191000" algn="l"/>
                        </a:tabLst>
                      </a:pPr>
                      <a:r>
                        <a:rPr lang="en-GB" sz="1800" kern="1200" dirty="0" smtClean="0">
                          <a:solidFill>
                            <a:schemeClr val="tx1"/>
                          </a:solidFill>
                          <a:effectLst/>
                          <a:latin typeface="+mn-lt"/>
                          <a:ea typeface="+mn-ea"/>
                          <a:cs typeface="+mn-cs"/>
                        </a:rPr>
                        <a:t>Day to Day Managed Maintenance</a:t>
                      </a:r>
                      <a:endParaRPr kumimoji="0" lang="en-ZA" sz="14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9F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191000" algn="l"/>
                        </a:tabLst>
                      </a:pPr>
                      <a:r>
                        <a:rPr kumimoji="0" lang="en-ZA" sz="1400" b="0" i="0" u="none" strike="noStrike" cap="none" normalizeH="0" baseline="0" dirty="0" smtClean="0">
                          <a:ln>
                            <a:noFill/>
                          </a:ln>
                          <a:solidFill>
                            <a:schemeClr val="tx1"/>
                          </a:solidFill>
                          <a:effectLst/>
                          <a:latin typeface="Arial" charset="0"/>
                          <a:ea typeface="Times New Roman" pitchFamily="18" charset="0"/>
                          <a:cs typeface="Arial" charset="0"/>
                        </a:rPr>
                        <a:t>50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9FC"/>
                    </a:solidFill>
                  </a:tcPr>
                </a:tc>
              </a:tr>
              <a:tr h="259332">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4191000" algn="l"/>
                        </a:tabLst>
                      </a:pPr>
                      <a:r>
                        <a:rPr lang="en-GB" sz="1800" kern="1200" dirty="0" smtClean="0">
                          <a:solidFill>
                            <a:schemeClr val="tx1"/>
                          </a:solidFill>
                          <a:effectLst/>
                          <a:latin typeface="+mn-lt"/>
                          <a:ea typeface="+mn-ea"/>
                          <a:cs typeface="+mn-cs"/>
                        </a:rPr>
                        <a:t>Vehicle Disposals</a:t>
                      </a:r>
                      <a:endParaRPr kumimoji="0" lang="en-ZA" sz="14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191000" algn="l"/>
                        </a:tabLst>
                      </a:pPr>
                      <a:r>
                        <a:rPr kumimoji="0" lang="en-ZA" sz="1400" b="0" i="0" u="none" strike="noStrike" cap="none" normalizeH="0" baseline="0" dirty="0" smtClean="0">
                          <a:ln>
                            <a:noFill/>
                          </a:ln>
                          <a:solidFill>
                            <a:schemeClr val="tx1"/>
                          </a:solidFill>
                          <a:effectLst/>
                          <a:latin typeface="Arial" charset="0"/>
                          <a:ea typeface="Times New Roman" pitchFamily="18" charset="0"/>
                          <a:cs typeface="Arial" charset="0"/>
                        </a:rPr>
                        <a:t>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8"/>
                    </a:solidFill>
                  </a:tcPr>
                </a:tc>
              </a:tr>
              <a:tr h="271312">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4191000" algn="l"/>
                        </a:tabLst>
                      </a:pPr>
                      <a:r>
                        <a:rPr lang="en-GB" sz="1800" kern="1200" dirty="0" smtClean="0">
                          <a:solidFill>
                            <a:schemeClr val="tx1"/>
                          </a:solidFill>
                          <a:effectLst/>
                          <a:latin typeface="+mn-lt"/>
                          <a:ea typeface="+mn-ea"/>
                          <a:cs typeface="+mn-cs"/>
                        </a:rPr>
                        <a:t>Fleet Managed On-Site Consultant</a:t>
                      </a:r>
                      <a:endParaRPr kumimoji="0" lang="en-ZA" sz="14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9F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191000" algn="l"/>
                        </a:tabLst>
                      </a:pPr>
                      <a:r>
                        <a:rPr kumimoji="0" lang="en-ZA" sz="1400" b="0" i="0" u="none" strike="noStrike" cap="none" normalizeH="0" baseline="0" dirty="0" smtClean="0">
                          <a:ln>
                            <a:noFill/>
                          </a:ln>
                          <a:solidFill>
                            <a:schemeClr val="tx1"/>
                          </a:solidFill>
                          <a:effectLst/>
                          <a:latin typeface="Arial" charset="0"/>
                          <a:ea typeface="Times New Roman" pitchFamily="18" charset="0"/>
                          <a:cs typeface="Arial" charset="0"/>
                        </a:rPr>
                        <a:t>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9FC"/>
                    </a:solidFill>
                  </a:tcPr>
                </a:tc>
              </a:tr>
              <a:tr h="271312">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4191000" algn="l"/>
                        </a:tabLst>
                      </a:pPr>
                      <a:r>
                        <a:rPr lang="en-GB" sz="1800" kern="1200" dirty="0" smtClean="0">
                          <a:solidFill>
                            <a:schemeClr val="tx1"/>
                          </a:solidFill>
                          <a:effectLst/>
                          <a:latin typeface="+mn-lt"/>
                          <a:ea typeface="+mn-ea"/>
                          <a:cs typeface="+mn-cs"/>
                        </a:rPr>
                        <a:t>Monthly Billing and Reports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191000" algn="l"/>
                        </a:tabLst>
                      </a:pPr>
                      <a:r>
                        <a:rPr kumimoji="0" lang="en-ZA" sz="1400" b="0" i="0" u="none" strike="noStrike" cap="none" normalizeH="0" baseline="0" dirty="0" smtClean="0">
                          <a:ln>
                            <a:noFill/>
                          </a:ln>
                          <a:solidFill>
                            <a:schemeClr val="tx1"/>
                          </a:solidFill>
                          <a:effectLst/>
                          <a:latin typeface="Arial" charset="0"/>
                          <a:ea typeface="Times New Roman" pitchFamily="18" charset="0"/>
                          <a:cs typeface="Arial" charset="0"/>
                        </a:rPr>
                        <a:t>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8"/>
                    </a:solidFill>
                  </a:tcPr>
                </a:tc>
              </a:tr>
              <a:tr h="271312">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4191000" algn="l"/>
                        </a:tabLst>
                        <a:defRPr/>
                      </a:pPr>
                      <a:r>
                        <a:rPr lang="en-GB" sz="1800" kern="1200" dirty="0" smtClean="0">
                          <a:solidFill>
                            <a:schemeClr val="tx1"/>
                          </a:solidFill>
                          <a:effectLst/>
                          <a:latin typeface="+mn-lt"/>
                          <a:ea typeface="+mn-ea"/>
                          <a:cs typeface="+mn-cs"/>
                        </a:rPr>
                        <a:t>Vehicle Tracking Devices</a:t>
                      </a:r>
                      <a:endParaRPr kumimoji="0" lang="en-ZA" sz="14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191000" algn="l"/>
                        </a:tabLst>
                      </a:pPr>
                      <a:r>
                        <a:rPr kumimoji="0" lang="en-ZA" sz="1400" b="0" i="0" u="none" strike="noStrike" cap="none" normalizeH="0" baseline="0" dirty="0" smtClean="0">
                          <a:ln>
                            <a:noFill/>
                          </a:ln>
                          <a:solidFill>
                            <a:schemeClr val="tx1"/>
                          </a:solidFill>
                          <a:effectLst/>
                          <a:latin typeface="Arial" charset="0"/>
                          <a:ea typeface="Times New Roman" pitchFamily="18" charset="0"/>
                          <a:cs typeface="Arial" charset="0"/>
                        </a:rPr>
                        <a:t>10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8"/>
                    </a:solidFill>
                  </a:tcPr>
                </a:tc>
              </a:tr>
              <a:tr h="361154">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tx1"/>
                          </a:solidFill>
                          <a:effectLst/>
                          <a:latin typeface="Arial" charset="0"/>
                          <a:ea typeface="Times New Roman" pitchFamily="18" charset="0"/>
                          <a:cs typeface="Arial" charset="0"/>
                        </a:rPr>
                        <a:t>Maximum possible score for technical criteria</a:t>
                      </a:r>
                      <a:endParaRPr kumimoji="0" lang="en-ZA"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9F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4191000" algn="l"/>
                        </a:tabLst>
                      </a:pPr>
                      <a:r>
                        <a:rPr kumimoji="0" lang="en-ZA" sz="1400" b="1" i="0" u="none" strike="noStrike" cap="none" normalizeH="0" baseline="0" dirty="0" smtClean="0">
                          <a:ln>
                            <a:noFill/>
                          </a:ln>
                          <a:solidFill>
                            <a:schemeClr val="tx1"/>
                          </a:solidFill>
                          <a:effectLst/>
                          <a:latin typeface="Arial" charset="0"/>
                          <a:ea typeface="Times New Roman" pitchFamily="18" charset="0"/>
                          <a:cs typeface="Arial" charset="0"/>
                        </a:rPr>
                        <a:t>100</a:t>
                      </a:r>
                      <a:endParaRPr kumimoji="0" lang="en-ZA"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9FC"/>
                    </a:solidFill>
                  </a:tcPr>
                </a:tc>
              </a:tr>
            </a:tbl>
          </a:graphicData>
        </a:graphic>
      </p:graphicFrame>
    </p:spTree>
    <p:extLst>
      <p:ext uri="{BB962C8B-B14F-4D97-AF65-F5344CB8AC3E}">
        <p14:creationId xmlns:p14="http://schemas.microsoft.com/office/powerpoint/2010/main" val="196635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7264399" y="6566726"/>
            <a:ext cx="862012" cy="184666"/>
          </a:xfrm>
        </p:spPr>
        <p:txBody>
          <a:bodyPr/>
          <a:lstStyle/>
          <a:p>
            <a:pPr algn="ctr">
              <a:defRPr/>
            </a:pPr>
            <a:fld id="{1D46AC71-C261-4AF3-BFB1-CCAEF8821007}" type="slidenum">
              <a:rPr lang="en-ZA" smtClean="0">
                <a:solidFill>
                  <a:schemeClr val="tx1"/>
                </a:solidFill>
              </a:rPr>
              <a:pPr algn="ctr">
                <a:defRPr/>
              </a:pPr>
              <a:t>13</a:t>
            </a:fld>
            <a:endParaRPr lang="en-ZA" dirty="0">
              <a:solidFill>
                <a:schemeClr val="tx1"/>
              </a:solidFill>
            </a:endParaRPr>
          </a:p>
        </p:txBody>
      </p:sp>
      <p:sp>
        <p:nvSpPr>
          <p:cNvPr id="10" name="Rectangle 12"/>
          <p:cNvSpPr>
            <a:spLocks noChangeArrowheads="1"/>
          </p:cNvSpPr>
          <p:nvPr/>
        </p:nvSpPr>
        <p:spPr bwMode="auto">
          <a:xfrm>
            <a:off x="377173" y="1462328"/>
            <a:ext cx="1482209" cy="455348"/>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dirty="0" smtClean="0"/>
              <a:t>Price Evaluation</a:t>
            </a:r>
            <a:endParaRPr lang="en-US" sz="1200" dirty="0">
              <a:cs typeface="+mn-cs"/>
            </a:endParaRPr>
          </a:p>
        </p:txBody>
      </p:sp>
      <p:sp>
        <p:nvSpPr>
          <p:cNvPr id="11" name="Rectangle 11"/>
          <p:cNvSpPr>
            <a:spLocks noChangeArrowheads="1"/>
          </p:cNvSpPr>
          <p:nvPr/>
        </p:nvSpPr>
        <p:spPr bwMode="auto">
          <a:xfrm>
            <a:off x="1977920" y="1993560"/>
            <a:ext cx="928695" cy="45534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dirty="0" smtClean="0">
                <a:solidFill>
                  <a:schemeClr val="bg1"/>
                </a:solidFill>
              </a:rPr>
              <a:t>10 points </a:t>
            </a:r>
            <a:endParaRPr lang="en-US" sz="1200" dirty="0">
              <a:solidFill>
                <a:schemeClr val="bg1"/>
              </a:solidFill>
            </a:endParaRPr>
          </a:p>
        </p:txBody>
      </p:sp>
      <p:sp>
        <p:nvSpPr>
          <p:cNvPr id="12" name="AutoShape 90"/>
          <p:cNvSpPr>
            <a:spLocks noChangeArrowheads="1"/>
          </p:cNvSpPr>
          <p:nvPr/>
        </p:nvSpPr>
        <p:spPr bwMode="auto">
          <a:xfrm>
            <a:off x="118328" y="820383"/>
            <a:ext cx="2879725" cy="1811071"/>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dirty="0"/>
          </a:p>
        </p:txBody>
      </p:sp>
      <p:sp>
        <p:nvSpPr>
          <p:cNvPr id="13" name="Text Box 91"/>
          <p:cNvSpPr txBox="1">
            <a:spLocks noChangeArrowheads="1"/>
          </p:cNvSpPr>
          <p:nvPr/>
        </p:nvSpPr>
        <p:spPr bwMode="auto">
          <a:xfrm>
            <a:off x="404749" y="965832"/>
            <a:ext cx="1072393"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dirty="0">
                <a:solidFill>
                  <a:schemeClr val="tx2">
                    <a:lumMod val="40000"/>
                    <a:lumOff val="60000"/>
                  </a:schemeClr>
                </a:solidFill>
              </a:rPr>
              <a:t>Gate </a:t>
            </a:r>
            <a:r>
              <a:rPr lang="en-ZA" dirty="0" smtClean="0">
                <a:solidFill>
                  <a:schemeClr val="tx2">
                    <a:lumMod val="40000"/>
                    <a:lumOff val="60000"/>
                  </a:schemeClr>
                </a:solidFill>
              </a:rPr>
              <a:t>2</a:t>
            </a:r>
            <a:endParaRPr lang="en-GB" dirty="0">
              <a:solidFill>
                <a:schemeClr val="tx2">
                  <a:lumMod val="40000"/>
                  <a:lumOff val="60000"/>
                </a:schemeClr>
              </a:solidFill>
            </a:endParaRPr>
          </a:p>
        </p:txBody>
      </p:sp>
      <p:sp>
        <p:nvSpPr>
          <p:cNvPr id="26"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 Gate 2: Price &amp; BBBEE Evaluation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22" name="Rectangle 12"/>
          <p:cNvSpPr>
            <a:spLocks noChangeArrowheads="1"/>
          </p:cNvSpPr>
          <p:nvPr/>
        </p:nvSpPr>
        <p:spPr bwMode="auto">
          <a:xfrm>
            <a:off x="377173" y="1993559"/>
            <a:ext cx="1492644" cy="455348"/>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dirty="0" smtClean="0">
                <a:cs typeface="+mn-cs"/>
              </a:rPr>
              <a:t>BBBEE Evaluation </a:t>
            </a:r>
            <a:endParaRPr lang="en-US" sz="1200" dirty="0">
              <a:cs typeface="+mn-cs"/>
            </a:endParaRPr>
          </a:p>
        </p:txBody>
      </p:sp>
      <p:sp>
        <p:nvSpPr>
          <p:cNvPr id="27" name="Rectangle 12"/>
          <p:cNvSpPr>
            <a:spLocks noChangeArrowheads="1"/>
          </p:cNvSpPr>
          <p:nvPr/>
        </p:nvSpPr>
        <p:spPr bwMode="auto">
          <a:xfrm>
            <a:off x="1984233" y="1462328"/>
            <a:ext cx="922382" cy="455348"/>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dirty="0" smtClean="0">
                <a:solidFill>
                  <a:schemeClr val="bg1"/>
                </a:solidFill>
              </a:rPr>
              <a:t>90 points</a:t>
            </a:r>
            <a:endParaRPr lang="en-US" sz="1200" dirty="0">
              <a:solidFill>
                <a:schemeClr val="bg1"/>
              </a:solidFill>
              <a:cs typeface="+mn-cs"/>
            </a:endParaRPr>
          </a:p>
        </p:txBody>
      </p:sp>
      <p:sp>
        <p:nvSpPr>
          <p:cNvPr id="3" name="TextBox 2"/>
          <p:cNvSpPr txBox="1"/>
          <p:nvPr/>
        </p:nvSpPr>
        <p:spPr>
          <a:xfrm>
            <a:off x="143729" y="2856235"/>
            <a:ext cx="2879725" cy="261610"/>
          </a:xfrm>
          <a:prstGeom prst="rect">
            <a:avLst/>
          </a:prstGeom>
          <a:noFill/>
        </p:spPr>
        <p:txBody>
          <a:bodyPr wrap="square" rtlCol="0">
            <a:spAutoFit/>
          </a:bodyPr>
          <a:lstStyle/>
          <a:p>
            <a:r>
              <a:rPr lang="en-ZA" sz="1100" b="1" dirty="0" smtClean="0"/>
              <a:t>Price Evaluation (90 points) </a:t>
            </a:r>
            <a:endParaRPr lang="en-ZA" sz="1100" b="1" dirty="0"/>
          </a:p>
        </p:txBody>
      </p:sp>
      <p:graphicFrame>
        <p:nvGraphicFramePr>
          <p:cNvPr id="5" name="Table 4"/>
          <p:cNvGraphicFramePr>
            <a:graphicFrameLocks noGrp="1"/>
          </p:cNvGraphicFramePr>
          <p:nvPr>
            <p:extLst>
              <p:ext uri="{D42A27DB-BD31-4B8C-83A1-F6EECF244321}">
                <p14:modId xmlns:p14="http://schemas.microsoft.com/office/powerpoint/2010/main" val="4158248358"/>
              </p:ext>
            </p:extLst>
          </p:nvPr>
        </p:nvGraphicFramePr>
        <p:xfrm>
          <a:off x="215160" y="3200400"/>
          <a:ext cx="3576320" cy="1143000"/>
        </p:xfrm>
        <a:graphic>
          <a:graphicData uri="http://schemas.openxmlformats.org/drawingml/2006/table">
            <a:tbl>
              <a:tblPr firstRow="1" bandRow="1">
                <a:tableStyleId>{5C22544A-7EE6-4342-B048-85BDC9FD1C3A}</a:tableStyleId>
              </a:tblPr>
              <a:tblGrid>
                <a:gridCol w="2367280"/>
                <a:gridCol w="1209040"/>
              </a:tblGrid>
              <a:tr h="370840">
                <a:tc>
                  <a:txBody>
                    <a:bodyPr/>
                    <a:lstStyle/>
                    <a:p>
                      <a:r>
                        <a:rPr lang="en-ZA" sz="1100" dirty="0" smtClean="0">
                          <a:solidFill>
                            <a:schemeClr val="bg1"/>
                          </a:solidFill>
                        </a:rPr>
                        <a:t>Adjudication Criteria</a:t>
                      </a:r>
                      <a:r>
                        <a:rPr lang="en-ZA" sz="1100" baseline="0" dirty="0" smtClean="0">
                          <a:solidFill>
                            <a:schemeClr val="bg1"/>
                          </a:solidFill>
                        </a:rPr>
                        <a:t> </a:t>
                      </a:r>
                      <a:endParaRPr lang="en-ZA" sz="1100" dirty="0">
                        <a:solidFill>
                          <a:schemeClr val="bg1"/>
                        </a:solidFill>
                      </a:endParaRPr>
                    </a:p>
                  </a:txBody>
                  <a:tcPr>
                    <a:solidFill>
                      <a:schemeClr val="tx2">
                        <a:lumMod val="75000"/>
                      </a:schemeClr>
                    </a:solidFill>
                  </a:tcPr>
                </a:tc>
                <a:tc>
                  <a:txBody>
                    <a:bodyPr/>
                    <a:lstStyle/>
                    <a:p>
                      <a:pPr algn="ctr"/>
                      <a:r>
                        <a:rPr lang="en-ZA" sz="1100" dirty="0" smtClean="0">
                          <a:solidFill>
                            <a:schemeClr val="bg1"/>
                          </a:solidFill>
                        </a:rPr>
                        <a:t>Points </a:t>
                      </a:r>
                      <a:endParaRPr lang="en-ZA" sz="1100" dirty="0">
                        <a:solidFill>
                          <a:schemeClr val="bg1"/>
                        </a:solidFill>
                      </a:endParaRPr>
                    </a:p>
                  </a:txBody>
                  <a:tcPr>
                    <a:solidFill>
                      <a:schemeClr val="tx2">
                        <a:lumMod val="75000"/>
                      </a:schemeClr>
                    </a:solidFill>
                  </a:tcPr>
                </a:tc>
              </a:tr>
              <a:tr h="772160">
                <a:tc>
                  <a:txBody>
                    <a:bodyPr/>
                    <a:lstStyle/>
                    <a:p>
                      <a:pPr marL="0" indent="0" algn="just">
                        <a:lnSpc>
                          <a:spcPct val="150000"/>
                        </a:lnSpc>
                        <a:spcAft>
                          <a:spcPts val="0"/>
                        </a:spcAft>
                      </a:pPr>
                      <a:r>
                        <a:rPr lang="en-ZA" sz="1000" b="1" dirty="0" smtClean="0">
                          <a:effectLst/>
                          <a:latin typeface="+mn-lt"/>
                          <a:ea typeface="Times New Roman"/>
                          <a:cs typeface="Arial"/>
                        </a:rPr>
                        <a:t>Price Evaluation</a:t>
                      </a:r>
                      <a:endParaRPr lang="en-ZA" sz="1000" b="1" dirty="0" smtClean="0">
                        <a:effectLst/>
                        <a:latin typeface="+mn-lt"/>
                        <a:ea typeface="Times New Roman"/>
                        <a:cs typeface="Times New Roman"/>
                      </a:endParaRPr>
                    </a:p>
                    <a:p>
                      <a:endParaRPr lang="en-ZA" dirty="0"/>
                    </a:p>
                  </a:txBody>
                  <a:tcPr/>
                </a:tc>
                <a:tc>
                  <a:txBody>
                    <a:bodyPr/>
                    <a:lstStyle/>
                    <a:p>
                      <a:pPr algn="ctr"/>
                      <a:endParaRPr lang="en-ZA" sz="1600" dirty="0" smtClean="0"/>
                    </a:p>
                    <a:p>
                      <a:pPr algn="ctr"/>
                      <a:r>
                        <a:rPr lang="en-ZA" sz="1600" dirty="0" smtClean="0"/>
                        <a:t>90</a:t>
                      </a:r>
                      <a:endParaRPr lang="en-ZA" sz="1600" dirty="0"/>
                    </a:p>
                  </a:txBody>
                  <a:tcPr/>
                </a:tc>
              </a:tr>
            </a:tbl>
          </a:graphicData>
        </a:graphic>
      </p:graphicFrame>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42" y="3905250"/>
            <a:ext cx="15525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69129" y="4704080"/>
            <a:ext cx="5091211" cy="261610"/>
          </a:xfrm>
          <a:prstGeom prst="rect">
            <a:avLst/>
          </a:prstGeom>
          <a:noFill/>
        </p:spPr>
        <p:txBody>
          <a:bodyPr wrap="square" rtlCol="0">
            <a:spAutoFit/>
          </a:bodyPr>
          <a:lstStyle/>
          <a:p>
            <a:r>
              <a:rPr lang="en-ZA" sz="1100" b="1" dirty="0" smtClean="0"/>
              <a:t>BBBEE Evaluation (10 Points)</a:t>
            </a:r>
            <a:endParaRPr lang="en-ZA" sz="1100" b="1" dirty="0"/>
          </a:p>
        </p:txBody>
      </p:sp>
      <p:graphicFrame>
        <p:nvGraphicFramePr>
          <p:cNvPr id="15" name="Table 14"/>
          <p:cNvGraphicFramePr>
            <a:graphicFrameLocks noGrp="1"/>
          </p:cNvGraphicFramePr>
          <p:nvPr>
            <p:extLst>
              <p:ext uri="{D42A27DB-BD31-4B8C-83A1-F6EECF244321}">
                <p14:modId xmlns:p14="http://schemas.microsoft.com/office/powerpoint/2010/main" val="3742816052"/>
              </p:ext>
            </p:extLst>
          </p:nvPr>
        </p:nvGraphicFramePr>
        <p:xfrm>
          <a:off x="265960" y="5064760"/>
          <a:ext cx="3525520" cy="919480"/>
        </p:xfrm>
        <a:graphic>
          <a:graphicData uri="http://schemas.openxmlformats.org/drawingml/2006/table">
            <a:tbl>
              <a:tblPr firstRow="1" bandRow="1">
                <a:tableStyleId>{5C22544A-7EE6-4342-B048-85BDC9FD1C3A}</a:tableStyleId>
              </a:tblPr>
              <a:tblGrid>
                <a:gridCol w="2326640"/>
                <a:gridCol w="1198880"/>
              </a:tblGrid>
              <a:tr h="370840">
                <a:tc>
                  <a:txBody>
                    <a:bodyPr/>
                    <a:lstStyle/>
                    <a:p>
                      <a:r>
                        <a:rPr lang="en-ZA" sz="1100" dirty="0" smtClean="0"/>
                        <a:t>Adjudication Criteria</a:t>
                      </a:r>
                      <a:r>
                        <a:rPr lang="en-ZA" sz="1100" baseline="0" dirty="0" smtClean="0"/>
                        <a:t> </a:t>
                      </a:r>
                      <a:endParaRPr lang="en-ZA" sz="1100" dirty="0"/>
                    </a:p>
                  </a:txBody>
                  <a:tcPr>
                    <a:solidFill>
                      <a:schemeClr val="tx2">
                        <a:lumMod val="75000"/>
                      </a:schemeClr>
                    </a:solidFill>
                  </a:tcPr>
                </a:tc>
                <a:tc>
                  <a:txBody>
                    <a:bodyPr/>
                    <a:lstStyle/>
                    <a:p>
                      <a:pPr algn="ctr"/>
                      <a:r>
                        <a:rPr lang="en-ZA" sz="1100" dirty="0" smtClean="0"/>
                        <a:t>Points</a:t>
                      </a:r>
                      <a:r>
                        <a:rPr lang="en-ZA" sz="1100" baseline="0" dirty="0" smtClean="0"/>
                        <a:t> </a:t>
                      </a:r>
                      <a:endParaRPr lang="en-ZA" sz="1100" dirty="0"/>
                    </a:p>
                  </a:txBody>
                  <a:tcPr>
                    <a:solidFill>
                      <a:schemeClr val="tx2">
                        <a:lumMod val="75000"/>
                      </a:schemeClr>
                    </a:solidFill>
                  </a:tcPr>
                </a:tc>
              </a:tr>
              <a:tr h="370840">
                <a:tc>
                  <a:txBody>
                    <a:bodyPr/>
                    <a:lstStyle/>
                    <a:p>
                      <a:r>
                        <a:rPr lang="en-ZA" sz="1000" b="1" kern="1200" dirty="0" smtClean="0">
                          <a:solidFill>
                            <a:schemeClr val="dk1"/>
                          </a:solidFill>
                          <a:effectLst/>
                          <a:latin typeface="+mn-lt"/>
                          <a:ea typeface="+mn-ea"/>
                          <a:cs typeface="+mn-cs"/>
                        </a:rPr>
                        <a:t>BBBEE Evaluation</a:t>
                      </a:r>
                    </a:p>
                    <a:p>
                      <a:r>
                        <a:rPr lang="en-ZA" sz="1000" kern="1200" dirty="0" smtClean="0">
                          <a:solidFill>
                            <a:schemeClr val="dk1"/>
                          </a:solidFill>
                          <a:effectLst/>
                          <a:latin typeface="+mn-lt"/>
                          <a:ea typeface="+mn-ea"/>
                          <a:cs typeface="+mn-cs"/>
                        </a:rPr>
                        <a:t>(BBBEE Certificate and/or submission of SBD 6.1)</a:t>
                      </a:r>
                      <a:endParaRPr lang="en-ZA" sz="1000" dirty="0"/>
                    </a:p>
                  </a:txBody>
                  <a:tcPr/>
                </a:tc>
                <a:tc>
                  <a:txBody>
                    <a:bodyPr/>
                    <a:lstStyle/>
                    <a:p>
                      <a:pPr algn="ctr"/>
                      <a:r>
                        <a:rPr lang="en-ZA" sz="1600" dirty="0" smtClean="0"/>
                        <a:t>10</a:t>
                      </a:r>
                      <a:endParaRPr lang="en-ZA" sz="1600" dirty="0"/>
                    </a:p>
                  </a:txBody>
                  <a:tcPr/>
                </a:tc>
              </a:tr>
            </a:tbl>
          </a:graphicData>
        </a:graphic>
      </p:graphicFrame>
      <p:sp>
        <p:nvSpPr>
          <p:cNvPr id="29" name="TextBox 28"/>
          <p:cNvSpPr txBox="1"/>
          <p:nvPr/>
        </p:nvSpPr>
        <p:spPr>
          <a:xfrm>
            <a:off x="4206240" y="3203649"/>
            <a:ext cx="4744720" cy="1107996"/>
          </a:xfrm>
          <a:prstGeom prst="rect">
            <a:avLst/>
          </a:prstGeom>
          <a:noFill/>
        </p:spPr>
        <p:txBody>
          <a:bodyPr wrap="square" rtlCol="0">
            <a:spAutoFit/>
          </a:bodyPr>
          <a:lstStyle/>
          <a:p>
            <a:r>
              <a:rPr lang="en-ZA" sz="1100" b="1" dirty="0" smtClean="0"/>
              <a:t>Where:</a:t>
            </a:r>
            <a:endParaRPr lang="en-ZA" sz="1100" b="1" dirty="0"/>
          </a:p>
          <a:p>
            <a:r>
              <a:rPr lang="en-ZA" sz="1100" b="1" dirty="0"/>
              <a:t> </a:t>
            </a:r>
          </a:p>
          <a:p>
            <a:pPr marL="1798638" indent="-1798638"/>
            <a:r>
              <a:rPr lang="en-ZA" sz="1100" b="1" dirty="0" smtClean="0"/>
              <a:t>Ps                   =</a:t>
            </a:r>
            <a:r>
              <a:rPr lang="en-ZA" sz="1100" b="1" dirty="0"/>
              <a:t>	Points scored for price of Bid </a:t>
            </a:r>
            <a:r>
              <a:rPr lang="en-ZA" sz="1100" b="1" dirty="0" smtClean="0"/>
              <a:t>under        consideration</a:t>
            </a:r>
            <a:endParaRPr lang="en-ZA" sz="1100" b="1" dirty="0"/>
          </a:p>
          <a:p>
            <a:r>
              <a:rPr lang="en-ZA" sz="1100" b="1" dirty="0"/>
              <a:t>Pt	</a:t>
            </a:r>
            <a:r>
              <a:rPr lang="en-ZA" sz="1100" b="1" dirty="0" smtClean="0"/>
              <a:t>=                     Rand </a:t>
            </a:r>
            <a:r>
              <a:rPr lang="en-ZA" sz="1100" b="1" dirty="0"/>
              <a:t>value of Bid under consideration</a:t>
            </a:r>
          </a:p>
          <a:p>
            <a:r>
              <a:rPr lang="en-ZA" sz="1100" b="1" dirty="0"/>
              <a:t>Pmin	</a:t>
            </a:r>
            <a:r>
              <a:rPr lang="en-ZA" sz="1100" b="1" dirty="0" smtClean="0"/>
              <a:t>=                     Rand </a:t>
            </a:r>
            <a:r>
              <a:rPr lang="en-ZA" sz="1100" b="1" dirty="0"/>
              <a:t>value of lowest acceptable Bid</a:t>
            </a:r>
          </a:p>
        </p:txBody>
      </p:sp>
    </p:spTree>
    <p:extLst>
      <p:ext uri="{BB962C8B-B14F-4D97-AF65-F5344CB8AC3E}">
        <p14:creationId xmlns:p14="http://schemas.microsoft.com/office/powerpoint/2010/main" val="1971688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81813" y="6545263"/>
            <a:ext cx="862012" cy="184666"/>
          </a:xfrm>
        </p:spPr>
        <p:txBody>
          <a:bodyPr/>
          <a:lstStyle/>
          <a:p>
            <a:pPr>
              <a:defRPr/>
            </a:pPr>
            <a:fld id="{1D46AC71-C261-4AF3-BFB1-CCAEF8821007}" type="slidenum">
              <a:rPr lang="en-ZA" smtClean="0">
                <a:solidFill>
                  <a:schemeClr val="tx1"/>
                </a:solidFill>
              </a:rPr>
              <a:pPr>
                <a:defRPr/>
              </a:pPr>
              <a:t>14</a:t>
            </a:fld>
            <a:endParaRPr lang="en-ZA" dirty="0">
              <a:solidFill>
                <a:schemeClr val="tx1"/>
              </a:solidFill>
            </a:endParaRPr>
          </a:p>
        </p:txBody>
      </p:sp>
      <p:sp>
        <p:nvSpPr>
          <p:cNvPr id="4"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 Gate 2: </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PRICE </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6" name="Rectangle 1"/>
          <p:cNvSpPr>
            <a:spLocks noChangeArrowheads="1"/>
          </p:cNvSpPr>
          <p:nvPr/>
        </p:nvSpPr>
        <p:spPr bwMode="auto">
          <a:xfrm>
            <a:off x="2614613" y="129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866775" y="952503"/>
            <a:ext cx="7419975" cy="615553"/>
          </a:xfrm>
          <a:prstGeom prst="rect">
            <a:avLst/>
          </a:prstGeom>
        </p:spPr>
        <p:txBody>
          <a:bodyPr wrap="square">
            <a:spAutoFit/>
          </a:bodyPr>
          <a:lstStyle/>
          <a:p>
            <a:pPr lvl="0"/>
            <a:r>
              <a:rPr lang="en-ZA" sz="1600" b="1" dirty="0" smtClean="0">
                <a:solidFill>
                  <a:srgbClr val="0070C0"/>
                </a:solidFill>
              </a:rPr>
              <a:t>Price schedule </a:t>
            </a:r>
            <a:r>
              <a:rPr lang="en-ZA" sz="1600" b="1" dirty="0" smtClean="0">
                <a:solidFill>
                  <a:srgbClr val="0070C0"/>
                </a:solidFill>
              </a:rPr>
              <a:t>(</a:t>
            </a:r>
            <a:r>
              <a:rPr lang="en-ZA" sz="1600" b="1" dirty="0" smtClean="0">
                <a:solidFill>
                  <a:srgbClr val="FF0000"/>
                </a:solidFill>
              </a:rPr>
              <a:t>Thabang</a:t>
            </a:r>
            <a:r>
              <a:rPr lang="en-ZA" sz="1600" b="1" dirty="0" smtClean="0">
                <a:solidFill>
                  <a:srgbClr val="0070C0"/>
                </a:solidFill>
              </a:rPr>
              <a:t>)</a:t>
            </a:r>
            <a:endParaRPr lang="en-ZA" dirty="0"/>
          </a:p>
          <a:p>
            <a:endParaRPr lang="en-ZA" dirty="0"/>
          </a:p>
        </p:txBody>
      </p:sp>
    </p:spTree>
    <p:extLst>
      <p:ext uri="{BB962C8B-B14F-4D97-AF65-F5344CB8AC3E}">
        <p14:creationId xmlns:p14="http://schemas.microsoft.com/office/powerpoint/2010/main" val="4262013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81813" y="6545263"/>
            <a:ext cx="862012" cy="184666"/>
          </a:xfrm>
        </p:spPr>
        <p:txBody>
          <a:bodyPr/>
          <a:lstStyle/>
          <a:p>
            <a:pPr>
              <a:defRPr/>
            </a:pPr>
            <a:fld id="{1D46AC71-C261-4AF3-BFB1-CCAEF8821007}" type="slidenum">
              <a:rPr lang="en-ZA" smtClean="0">
                <a:solidFill>
                  <a:schemeClr val="tx1"/>
                </a:solidFill>
              </a:rPr>
              <a:pPr>
                <a:defRPr/>
              </a:pPr>
              <a:t>15</a:t>
            </a:fld>
            <a:endParaRPr lang="en-ZA" dirty="0">
              <a:solidFill>
                <a:schemeClr val="tx1"/>
              </a:solidFill>
            </a:endParaRPr>
          </a:p>
        </p:txBody>
      </p:sp>
      <p:sp>
        <p:nvSpPr>
          <p:cNvPr id="4"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Financial Analysis Evaluation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6" name="Rectangle 1"/>
          <p:cNvSpPr>
            <a:spLocks noChangeArrowheads="1"/>
          </p:cNvSpPr>
          <p:nvPr/>
        </p:nvSpPr>
        <p:spPr bwMode="auto">
          <a:xfrm>
            <a:off x="2614613" y="129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866775" y="952503"/>
            <a:ext cx="7419975" cy="4801314"/>
          </a:xfrm>
          <a:prstGeom prst="rect">
            <a:avLst/>
          </a:prstGeom>
        </p:spPr>
        <p:txBody>
          <a:bodyPr wrap="square">
            <a:spAutoFit/>
          </a:bodyPr>
          <a:lstStyle/>
          <a:p>
            <a:pPr eaLnBrk="1" fontAlgn="t" hangingPunct="1">
              <a:defRPr/>
            </a:pPr>
            <a:r>
              <a:rPr lang="en-ZA" b="1" dirty="0" smtClean="0">
                <a:solidFill>
                  <a:srgbClr val="0070C0"/>
                </a:solidFill>
              </a:rPr>
              <a:t>The purpose of evaluation:</a:t>
            </a:r>
          </a:p>
          <a:p>
            <a:pPr eaLnBrk="1" fontAlgn="t" hangingPunct="1">
              <a:defRPr/>
            </a:pPr>
            <a:r>
              <a:rPr lang="en-ZA" b="1" dirty="0" smtClean="0">
                <a:solidFill>
                  <a:srgbClr val="0070C0"/>
                </a:solidFill>
              </a:rPr>
              <a:t> </a:t>
            </a:r>
            <a:endParaRPr lang="en-ZA" dirty="0" smtClean="0">
              <a:solidFill>
                <a:srgbClr val="0070C0"/>
              </a:solidFill>
            </a:endParaRPr>
          </a:p>
          <a:p>
            <a:pPr eaLnBrk="1" fontAlgn="t" hangingPunct="1">
              <a:buFont typeface="Wingdings" pitchFamily="2" charset="2"/>
              <a:buChar char="1"/>
              <a:defRPr/>
            </a:pPr>
            <a:r>
              <a:rPr lang="en-ZA" dirty="0" smtClean="0">
                <a:solidFill>
                  <a:srgbClr val="0070C0"/>
                </a:solidFill>
              </a:rPr>
              <a:t>Finance </a:t>
            </a:r>
            <a:r>
              <a:rPr lang="en-ZA" dirty="0">
                <a:solidFill>
                  <a:srgbClr val="0070C0"/>
                </a:solidFill>
              </a:rPr>
              <a:t>Management Act (PFMA</a:t>
            </a:r>
            <a:r>
              <a:rPr lang="en-ZA" dirty="0" smtClean="0">
                <a:solidFill>
                  <a:srgbClr val="0070C0"/>
                </a:solidFill>
              </a:rPr>
              <a:t>)</a:t>
            </a:r>
          </a:p>
          <a:p>
            <a:pPr marL="809625" lvl="4" indent="-342900" eaLnBrk="1" fontAlgn="t" hangingPunct="1">
              <a:buFont typeface="Wingdings" pitchFamily="2" charset="2"/>
              <a:buChar char="Ø"/>
              <a:defRPr/>
            </a:pPr>
            <a:r>
              <a:rPr lang="en-ZA" dirty="0" smtClean="0">
                <a:solidFill>
                  <a:srgbClr val="0070C0"/>
                </a:solidFill>
              </a:rPr>
              <a:t>Fair</a:t>
            </a:r>
            <a:endParaRPr lang="en-ZA" dirty="0">
              <a:solidFill>
                <a:srgbClr val="0070C0"/>
              </a:solidFill>
            </a:endParaRPr>
          </a:p>
          <a:p>
            <a:pPr marL="809625" lvl="4" indent="-342900" eaLnBrk="1" fontAlgn="t" hangingPunct="1">
              <a:buFont typeface="Wingdings" pitchFamily="2" charset="2"/>
              <a:buChar char="Ø"/>
              <a:defRPr/>
            </a:pPr>
            <a:r>
              <a:rPr lang="en-ZA" dirty="0">
                <a:solidFill>
                  <a:srgbClr val="0070C0"/>
                </a:solidFill>
              </a:rPr>
              <a:t>Equitable</a:t>
            </a:r>
          </a:p>
          <a:p>
            <a:pPr marL="809625" lvl="4" indent="-342900" eaLnBrk="1" fontAlgn="t" hangingPunct="1">
              <a:buFont typeface="Wingdings" pitchFamily="2" charset="2"/>
              <a:buChar char="Ø"/>
              <a:defRPr/>
            </a:pPr>
            <a:r>
              <a:rPr lang="en-ZA" dirty="0">
                <a:solidFill>
                  <a:srgbClr val="0070C0"/>
                </a:solidFill>
              </a:rPr>
              <a:t>Transparent</a:t>
            </a:r>
          </a:p>
          <a:p>
            <a:pPr marL="809625" lvl="4" indent="-342900" eaLnBrk="1" fontAlgn="t" hangingPunct="1">
              <a:buFont typeface="Wingdings" pitchFamily="2" charset="2"/>
              <a:buChar char="Ø"/>
              <a:defRPr/>
            </a:pPr>
            <a:r>
              <a:rPr lang="en-ZA" dirty="0">
                <a:solidFill>
                  <a:srgbClr val="0070C0"/>
                </a:solidFill>
              </a:rPr>
              <a:t>Competitive</a:t>
            </a:r>
          </a:p>
          <a:p>
            <a:pPr marL="809625" lvl="4" indent="-342900" eaLnBrk="1" fontAlgn="t" hangingPunct="1">
              <a:buFont typeface="Wingdings" pitchFamily="2" charset="2"/>
              <a:buChar char="Ø"/>
              <a:defRPr/>
            </a:pPr>
            <a:r>
              <a:rPr lang="en-ZA" dirty="0">
                <a:solidFill>
                  <a:srgbClr val="0070C0"/>
                </a:solidFill>
              </a:rPr>
              <a:t>Cost </a:t>
            </a:r>
            <a:r>
              <a:rPr lang="en-ZA" dirty="0" smtClean="0">
                <a:solidFill>
                  <a:srgbClr val="0070C0"/>
                </a:solidFill>
              </a:rPr>
              <a:t>Effective</a:t>
            </a:r>
          </a:p>
          <a:p>
            <a:pPr marL="466725" lvl="4" eaLnBrk="1" fontAlgn="t" hangingPunct="1">
              <a:defRPr/>
            </a:pPr>
            <a:r>
              <a:rPr lang="en-ZA" dirty="0" smtClean="0">
                <a:solidFill>
                  <a:srgbClr val="0070C0"/>
                </a:solidFill>
              </a:rPr>
              <a:t> </a:t>
            </a:r>
            <a:endParaRPr lang="en-ZA" dirty="0">
              <a:solidFill>
                <a:srgbClr val="0070C0"/>
              </a:solidFill>
            </a:endParaRPr>
          </a:p>
          <a:p>
            <a:pPr eaLnBrk="1" fontAlgn="t" hangingPunct="1">
              <a:buFont typeface="Wingdings" pitchFamily="2" charset="2"/>
              <a:buChar char="1"/>
              <a:defRPr/>
            </a:pPr>
            <a:r>
              <a:rPr lang="en-ZA" dirty="0">
                <a:solidFill>
                  <a:srgbClr val="0070C0"/>
                </a:solidFill>
              </a:rPr>
              <a:t>Financially Stable</a:t>
            </a:r>
          </a:p>
          <a:p>
            <a:pPr marL="0" indent="0" eaLnBrk="1" fontAlgn="t" hangingPunct="1">
              <a:buFontTx/>
              <a:buNone/>
              <a:defRPr/>
            </a:pPr>
            <a:endParaRPr lang="en-ZA" dirty="0">
              <a:solidFill>
                <a:srgbClr val="0070C0"/>
              </a:solidFill>
            </a:endParaRPr>
          </a:p>
          <a:p>
            <a:pPr eaLnBrk="1" fontAlgn="t" hangingPunct="1">
              <a:buFont typeface="Wingdings" pitchFamily="2" charset="2"/>
              <a:buChar char="1"/>
              <a:defRPr/>
            </a:pPr>
            <a:r>
              <a:rPr lang="en-ZA" dirty="0">
                <a:solidFill>
                  <a:srgbClr val="0070C0"/>
                </a:solidFill>
              </a:rPr>
              <a:t>Financially Viable</a:t>
            </a:r>
          </a:p>
          <a:p>
            <a:pPr eaLnBrk="1" fontAlgn="t" hangingPunct="1">
              <a:buFontTx/>
              <a:buNone/>
              <a:defRPr/>
            </a:pPr>
            <a:endParaRPr lang="en-ZA" dirty="0">
              <a:solidFill>
                <a:srgbClr val="0070C0"/>
              </a:solidFill>
            </a:endParaRPr>
          </a:p>
          <a:p>
            <a:pPr eaLnBrk="1" fontAlgn="t" hangingPunct="1">
              <a:buFont typeface="Wingdings" pitchFamily="2" charset="2"/>
              <a:buChar char="1"/>
              <a:defRPr/>
            </a:pPr>
            <a:r>
              <a:rPr lang="en-ZA" dirty="0">
                <a:solidFill>
                  <a:srgbClr val="0070C0"/>
                </a:solidFill>
              </a:rPr>
              <a:t>Identify Risks</a:t>
            </a:r>
          </a:p>
          <a:p>
            <a:pPr eaLnBrk="1" fontAlgn="t" hangingPunct="1">
              <a:buFont typeface="Wingdings" pitchFamily="2" charset="2"/>
              <a:buChar char="1"/>
              <a:defRPr/>
            </a:pPr>
            <a:endParaRPr lang="en-ZA" dirty="0">
              <a:solidFill>
                <a:srgbClr val="0070C0"/>
              </a:solidFill>
            </a:endParaRPr>
          </a:p>
          <a:p>
            <a:pPr eaLnBrk="1" fontAlgn="t" hangingPunct="1">
              <a:buFont typeface="Wingdings" pitchFamily="2" charset="2"/>
              <a:buChar char="1"/>
              <a:defRPr/>
            </a:pPr>
            <a:r>
              <a:rPr lang="en-ZA" dirty="0">
                <a:solidFill>
                  <a:srgbClr val="0070C0"/>
                </a:solidFill>
              </a:rPr>
              <a:t>Apply Appropriate Mitigating </a:t>
            </a:r>
            <a:r>
              <a:rPr lang="en-ZA" dirty="0" smtClean="0">
                <a:solidFill>
                  <a:srgbClr val="0070C0"/>
                </a:solidFill>
              </a:rPr>
              <a:t>Strategies</a:t>
            </a:r>
            <a:r>
              <a:rPr lang="en-GB" dirty="0" smtClean="0">
                <a:solidFill>
                  <a:srgbClr val="0070C0"/>
                </a:solidFill>
              </a:rPr>
              <a:t>   </a:t>
            </a:r>
            <a:endParaRPr lang="en-ZA" dirty="0">
              <a:solidFill>
                <a:srgbClr val="0070C0"/>
              </a:solidFill>
            </a:endParaRPr>
          </a:p>
          <a:p>
            <a:endParaRPr lang="en-ZA" dirty="0">
              <a:solidFill>
                <a:srgbClr val="0070C0"/>
              </a:solidFill>
            </a:endParaRPr>
          </a:p>
        </p:txBody>
      </p:sp>
    </p:spTree>
    <p:extLst>
      <p:ext uri="{BB962C8B-B14F-4D97-AF65-F5344CB8AC3E}">
        <p14:creationId xmlns:p14="http://schemas.microsoft.com/office/powerpoint/2010/main" val="2264063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81813" y="6545263"/>
            <a:ext cx="862012" cy="184666"/>
          </a:xfrm>
        </p:spPr>
        <p:txBody>
          <a:bodyPr/>
          <a:lstStyle/>
          <a:p>
            <a:pPr>
              <a:defRPr/>
            </a:pPr>
            <a:fld id="{1D46AC71-C261-4AF3-BFB1-CCAEF8821007}" type="slidenum">
              <a:rPr lang="en-ZA" smtClean="0">
                <a:solidFill>
                  <a:schemeClr val="tx1"/>
                </a:solidFill>
              </a:rPr>
              <a:pPr>
                <a:defRPr/>
              </a:pPr>
              <a:t>16</a:t>
            </a:fld>
            <a:endParaRPr lang="en-ZA" dirty="0">
              <a:solidFill>
                <a:schemeClr val="tx1"/>
              </a:solidFill>
            </a:endParaRPr>
          </a:p>
        </p:txBody>
      </p:sp>
      <p:sp>
        <p:nvSpPr>
          <p:cNvPr id="4"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Financial Analysis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6" name="Rectangle 1"/>
          <p:cNvSpPr>
            <a:spLocks noChangeArrowheads="1"/>
          </p:cNvSpPr>
          <p:nvPr/>
        </p:nvSpPr>
        <p:spPr bwMode="auto">
          <a:xfrm>
            <a:off x="2614613" y="129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866775" y="938814"/>
            <a:ext cx="8096250" cy="4524315"/>
          </a:xfrm>
          <a:prstGeom prst="rect">
            <a:avLst/>
          </a:prstGeom>
        </p:spPr>
        <p:txBody>
          <a:bodyPr wrap="square">
            <a:spAutoFit/>
          </a:bodyPr>
          <a:lstStyle/>
          <a:p>
            <a:pPr eaLnBrk="1" fontAlgn="t" hangingPunct="1">
              <a:defRPr/>
            </a:pPr>
            <a:r>
              <a:rPr lang="en-ZA" b="1" dirty="0" smtClean="0">
                <a:solidFill>
                  <a:srgbClr val="0070C0"/>
                </a:solidFill>
              </a:rPr>
              <a:t>The requirements for the evaluation:</a:t>
            </a:r>
          </a:p>
          <a:p>
            <a:pPr eaLnBrk="1" fontAlgn="t" hangingPunct="1">
              <a:defRPr/>
            </a:pPr>
            <a:r>
              <a:rPr lang="en-ZA" b="1" dirty="0" smtClean="0">
                <a:solidFill>
                  <a:srgbClr val="0070C0"/>
                </a:solidFill>
              </a:rPr>
              <a:t> </a:t>
            </a:r>
            <a:endParaRPr lang="en-ZA" dirty="0" smtClean="0">
              <a:solidFill>
                <a:srgbClr val="0070C0"/>
              </a:solidFill>
            </a:endParaRPr>
          </a:p>
          <a:p>
            <a:pPr eaLnBrk="1" fontAlgn="t" hangingPunct="1">
              <a:buFont typeface="Wingdings" pitchFamily="2" charset="2"/>
              <a:buChar char="1"/>
              <a:defRPr/>
            </a:pPr>
            <a:r>
              <a:rPr lang="en-ZA" dirty="0">
                <a:solidFill>
                  <a:srgbClr val="0070C0"/>
                </a:solidFill>
              </a:rPr>
              <a:t>Complete Sets of Audited/Reviewed Annual Financial </a:t>
            </a:r>
            <a:r>
              <a:rPr lang="en-ZA" dirty="0" smtClean="0">
                <a:solidFill>
                  <a:srgbClr val="0070C0"/>
                </a:solidFill>
              </a:rPr>
              <a:t>Statements;</a:t>
            </a:r>
          </a:p>
          <a:p>
            <a:pPr eaLnBrk="1" fontAlgn="t" hangingPunct="1">
              <a:defRPr/>
            </a:pPr>
            <a:endParaRPr lang="en-ZA" dirty="0">
              <a:solidFill>
                <a:srgbClr val="0070C0"/>
              </a:solidFill>
            </a:endParaRPr>
          </a:p>
          <a:p>
            <a:pPr marL="628650" lvl="4" indent="-285750" eaLnBrk="1" fontAlgn="t" hangingPunct="1">
              <a:buFont typeface="Wingdings" pitchFamily="2" charset="2"/>
              <a:buChar char="Ø"/>
              <a:defRPr/>
            </a:pPr>
            <a:r>
              <a:rPr lang="en-ZA" dirty="0">
                <a:solidFill>
                  <a:srgbClr val="0070C0"/>
                </a:solidFill>
              </a:rPr>
              <a:t>Signed Auditors / Accounting Officers Opinions</a:t>
            </a:r>
          </a:p>
          <a:p>
            <a:pPr marL="628650" lvl="4" indent="-285750" eaLnBrk="1" fontAlgn="t" hangingPunct="1">
              <a:buFont typeface="Wingdings" pitchFamily="2" charset="2"/>
              <a:buChar char="Ø"/>
              <a:defRPr/>
            </a:pPr>
            <a:r>
              <a:rPr lang="en-ZA" dirty="0">
                <a:solidFill>
                  <a:srgbClr val="0070C0"/>
                </a:solidFill>
              </a:rPr>
              <a:t>Statement Of Comprehensive Income (Income Statement)</a:t>
            </a:r>
          </a:p>
          <a:p>
            <a:pPr marL="628650" lvl="4" indent="-285750" eaLnBrk="1" fontAlgn="t" hangingPunct="1">
              <a:buFont typeface="Wingdings" pitchFamily="2" charset="2"/>
              <a:buChar char="Ø"/>
              <a:defRPr/>
            </a:pPr>
            <a:r>
              <a:rPr lang="en-ZA" dirty="0">
                <a:solidFill>
                  <a:srgbClr val="0070C0"/>
                </a:solidFill>
              </a:rPr>
              <a:t>Statement of Financial Position (Balance Sheet)</a:t>
            </a:r>
          </a:p>
          <a:p>
            <a:pPr marL="628650" lvl="4" indent="-285750" eaLnBrk="1" fontAlgn="t" hangingPunct="1">
              <a:buFont typeface="Wingdings" pitchFamily="2" charset="2"/>
              <a:buChar char="Ø"/>
              <a:defRPr/>
            </a:pPr>
            <a:r>
              <a:rPr lang="en-ZA" dirty="0">
                <a:solidFill>
                  <a:srgbClr val="0070C0"/>
                </a:solidFill>
              </a:rPr>
              <a:t>Statement of Cash Flows (Cash Flow Statement)</a:t>
            </a:r>
          </a:p>
          <a:p>
            <a:pPr marL="628650" lvl="4" indent="-285750" eaLnBrk="1" fontAlgn="t" hangingPunct="1">
              <a:buFont typeface="Wingdings" pitchFamily="2" charset="2"/>
              <a:buChar char="Ø"/>
              <a:defRPr/>
            </a:pPr>
            <a:r>
              <a:rPr lang="en-ZA" dirty="0">
                <a:solidFill>
                  <a:srgbClr val="0070C0"/>
                </a:solidFill>
              </a:rPr>
              <a:t>Accompanying Unabridged Notes for ALL of the above documents</a:t>
            </a:r>
          </a:p>
          <a:p>
            <a:pPr lvl="4" eaLnBrk="1" fontAlgn="t" hangingPunct="1">
              <a:buFont typeface="Times New Roman" pitchFamily="18" charset="0"/>
              <a:buNone/>
              <a:defRPr/>
            </a:pPr>
            <a:endParaRPr lang="en-ZA" dirty="0">
              <a:solidFill>
                <a:srgbClr val="0070C0"/>
              </a:solidFill>
            </a:endParaRPr>
          </a:p>
          <a:p>
            <a:pPr eaLnBrk="1" fontAlgn="t" hangingPunct="1">
              <a:buFont typeface="Wingdings" pitchFamily="2" charset="2"/>
              <a:buChar char="1"/>
              <a:defRPr/>
            </a:pPr>
            <a:r>
              <a:rPr lang="en-ZA" dirty="0" smtClean="0">
                <a:solidFill>
                  <a:srgbClr val="0070C0"/>
                </a:solidFill>
              </a:rPr>
              <a:t>3 Year </a:t>
            </a:r>
            <a:r>
              <a:rPr lang="en-ZA" dirty="0">
                <a:solidFill>
                  <a:srgbClr val="0070C0"/>
                </a:solidFill>
              </a:rPr>
              <a:t>Financial Periods</a:t>
            </a:r>
          </a:p>
          <a:p>
            <a:pPr eaLnBrk="1" fontAlgn="t" hangingPunct="1">
              <a:buFontTx/>
              <a:buNone/>
              <a:defRPr/>
            </a:pPr>
            <a:endParaRPr lang="en-ZA" dirty="0">
              <a:solidFill>
                <a:srgbClr val="0070C0"/>
              </a:solidFill>
            </a:endParaRPr>
          </a:p>
          <a:p>
            <a:pPr eaLnBrk="1" fontAlgn="t" hangingPunct="1">
              <a:buFont typeface="Wingdings" pitchFamily="2" charset="2"/>
              <a:buChar char="1"/>
              <a:defRPr/>
            </a:pPr>
            <a:r>
              <a:rPr lang="en-ZA" i="1" dirty="0">
                <a:solidFill>
                  <a:srgbClr val="0070C0"/>
                </a:solidFill>
              </a:rPr>
              <a:t>Group Financial </a:t>
            </a:r>
            <a:r>
              <a:rPr lang="en-ZA" i="1" dirty="0" smtClean="0">
                <a:solidFill>
                  <a:srgbClr val="0070C0"/>
                </a:solidFill>
              </a:rPr>
              <a:t>Statements</a:t>
            </a:r>
            <a:endParaRPr lang="en-ZA" i="1" dirty="0">
              <a:solidFill>
                <a:srgbClr val="0070C0"/>
              </a:solidFill>
            </a:endParaRPr>
          </a:p>
          <a:p>
            <a:pPr eaLnBrk="1" fontAlgn="t" hangingPunct="1">
              <a:buFont typeface="Wingdings" pitchFamily="2" charset="2"/>
              <a:buChar char="1"/>
              <a:defRPr/>
            </a:pPr>
            <a:endParaRPr lang="en-ZA" i="1" dirty="0">
              <a:solidFill>
                <a:srgbClr val="0070C0"/>
              </a:solidFill>
            </a:endParaRPr>
          </a:p>
          <a:p>
            <a:pPr eaLnBrk="1" fontAlgn="t" hangingPunct="1">
              <a:buFont typeface="Wingdings" pitchFamily="2" charset="2"/>
              <a:buChar char="1"/>
              <a:defRPr/>
            </a:pPr>
            <a:r>
              <a:rPr lang="en-ZA" dirty="0">
                <a:solidFill>
                  <a:srgbClr val="0070C0"/>
                </a:solidFill>
              </a:rPr>
              <a:t>Financial statements in Bidding </a:t>
            </a:r>
            <a:r>
              <a:rPr lang="en-ZA" dirty="0" smtClean="0">
                <a:solidFill>
                  <a:srgbClr val="0070C0"/>
                </a:solidFill>
              </a:rPr>
              <a:t>Company’s </a:t>
            </a:r>
            <a:r>
              <a:rPr lang="en-ZA" dirty="0">
                <a:solidFill>
                  <a:srgbClr val="0070C0"/>
                </a:solidFill>
              </a:rPr>
              <a:t>Name</a:t>
            </a:r>
          </a:p>
          <a:p>
            <a:pPr marL="628650" lvl="4" indent="-285750" eaLnBrk="1" fontAlgn="t" hangingPunct="1">
              <a:buFont typeface="Wingdings" pitchFamily="2" charset="2"/>
              <a:buChar char="Ø"/>
              <a:defRPr/>
            </a:pPr>
            <a:r>
              <a:rPr lang="en-ZA" i="1" dirty="0">
                <a:solidFill>
                  <a:srgbClr val="0070C0"/>
                </a:solidFill>
              </a:rPr>
              <a:t>Explanatory </a:t>
            </a:r>
            <a:r>
              <a:rPr lang="en-ZA" i="1" dirty="0" smtClean="0">
                <a:solidFill>
                  <a:srgbClr val="0070C0"/>
                </a:solidFill>
              </a:rPr>
              <a:t>Letter</a:t>
            </a:r>
            <a:endParaRPr lang="en-ZA" i="1" dirty="0">
              <a:solidFill>
                <a:srgbClr val="0070C0"/>
              </a:solidFill>
            </a:endParaRPr>
          </a:p>
        </p:txBody>
      </p:sp>
    </p:spTree>
    <p:extLst>
      <p:ext uri="{BB962C8B-B14F-4D97-AF65-F5344CB8AC3E}">
        <p14:creationId xmlns:p14="http://schemas.microsoft.com/office/powerpoint/2010/main" val="2584676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98078372"/>
              </p:ext>
            </p:extLst>
          </p:nvPr>
        </p:nvGraphicFramePr>
        <p:xfrm>
          <a:off x="595423" y="918316"/>
          <a:ext cx="7311820" cy="5672489"/>
        </p:xfrm>
        <a:graphic>
          <a:graphicData uri="http://schemas.openxmlformats.org/presentationml/2006/ole">
            <mc:AlternateContent xmlns:mc="http://schemas.openxmlformats.org/markup-compatibility/2006">
              <mc:Choice xmlns:v="urn:schemas-microsoft-com:vml" Requires="v">
                <p:oleObj spid="_x0000_s69897" name="Document" r:id="rId4" imgW="7063891" imgH="6304795" progId="Word.Document.12">
                  <p:embed/>
                </p:oleObj>
              </mc:Choice>
              <mc:Fallback>
                <p:oleObj name="Document" r:id="rId4" imgW="7063891" imgH="6304795" progId="Word.Document.12">
                  <p:embed/>
                  <p:pic>
                    <p:nvPicPr>
                      <p:cNvPr id="0" name="Object 2"/>
                      <p:cNvPicPr>
                        <a:picLocks noChangeAspect="1" noChangeArrowheads="1"/>
                      </p:cNvPicPr>
                      <p:nvPr/>
                    </p:nvPicPr>
                    <p:blipFill>
                      <a:blip r:embed="rId5"/>
                      <a:srcRect/>
                      <a:stretch>
                        <a:fillRect/>
                      </a:stretch>
                    </p:blipFill>
                    <p:spPr bwMode="auto">
                      <a:xfrm>
                        <a:off x="595423" y="918316"/>
                        <a:ext cx="7311820" cy="5672489"/>
                      </a:xfrm>
                      <a:prstGeom prst="rect">
                        <a:avLst/>
                      </a:prstGeom>
                      <a:noFill/>
                      <a:ln>
                        <a:noFill/>
                      </a:ln>
                      <a:effectLst/>
                      <a:extLst/>
                    </p:spPr>
                  </p:pic>
                </p:oleObj>
              </mc:Fallback>
            </mc:AlternateContent>
          </a:graphicData>
        </a:graphic>
      </p:graphicFrame>
      <p:sp>
        <p:nvSpPr>
          <p:cNvPr id="5" name="Slide Number Placeholder 5"/>
          <p:cNvSpPr>
            <a:spLocks noGrp="1"/>
          </p:cNvSpPr>
          <p:nvPr>
            <p:ph type="sldNum" sz="quarter" idx="11"/>
          </p:nvPr>
        </p:nvSpPr>
        <p:spPr>
          <a:xfrm>
            <a:off x="7244080" y="6574782"/>
            <a:ext cx="862012" cy="184666"/>
          </a:xfrm>
        </p:spPr>
        <p:txBody>
          <a:bodyPr/>
          <a:lstStyle/>
          <a:p>
            <a:pPr algn="ctr">
              <a:defRPr/>
            </a:pPr>
            <a:fld id="{1D46AC71-C261-4AF3-BFB1-CCAEF8821007}" type="slidenum">
              <a:rPr lang="en-ZA" smtClean="0">
                <a:solidFill>
                  <a:schemeClr val="tx1"/>
                </a:solidFill>
              </a:rPr>
              <a:pPr algn="ctr">
                <a:defRPr/>
              </a:pPr>
              <a:t>17</a:t>
            </a:fld>
            <a:endParaRPr lang="en-ZA" dirty="0">
              <a:solidFill>
                <a:schemeClr val="tx1"/>
              </a:solidFill>
            </a:endParaRPr>
          </a:p>
        </p:txBody>
      </p:sp>
      <p:sp>
        <p:nvSpPr>
          <p:cNvPr id="6" name="Title 1"/>
          <p:cNvSpPr txBox="1">
            <a:spLocks/>
          </p:cNvSpPr>
          <p:nvPr/>
        </p:nvSpPr>
        <p:spPr>
          <a:xfrm>
            <a:off x="0" y="285750"/>
            <a:ext cx="9144000" cy="261938"/>
          </a:xfrm>
          <a:prstGeom prst="rect">
            <a:avLst/>
          </a:prstGeom>
        </p:spPr>
        <p:txBody>
          <a:bodyPr lIns="360000"/>
          <a:lstStyle/>
          <a:p>
            <a:pPr marR="0" lvl="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 Gate 2: </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BBBEE</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825891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extLst>
              <p:ext uri="{D42A27DB-BD31-4B8C-83A1-F6EECF244321}">
                <p14:modId xmlns:p14="http://schemas.microsoft.com/office/powerpoint/2010/main" val="2179397531"/>
              </p:ext>
            </p:extLst>
          </p:nvPr>
        </p:nvGraphicFramePr>
        <p:xfrm>
          <a:off x="228600" y="819150"/>
          <a:ext cx="8705850" cy="5410200"/>
        </p:xfrm>
        <a:graphic>
          <a:graphicData uri="http://schemas.openxmlformats.org/presentationml/2006/ole">
            <mc:AlternateContent xmlns:mc="http://schemas.openxmlformats.org/markup-compatibility/2006">
              <mc:Choice xmlns:v="urn:schemas-microsoft-com:vml" Requires="v">
                <p:oleObj spid="_x0000_s67939" name="Document" r:id="rId3" imgW="6531858" imgH="4068620" progId="Word.Document.12">
                  <p:embed/>
                </p:oleObj>
              </mc:Choice>
              <mc:Fallback>
                <p:oleObj name="Document" r:id="rId3" imgW="6531858" imgH="4068620" progId="Word.Document.12">
                  <p:embed/>
                  <p:pic>
                    <p:nvPicPr>
                      <p:cNvPr id="0" name="Picture 2"/>
                      <p:cNvPicPr>
                        <a:picLocks noChangeAspect="1" noChangeArrowheads="1"/>
                      </p:cNvPicPr>
                      <p:nvPr/>
                    </p:nvPicPr>
                    <p:blipFill>
                      <a:blip r:embed="rId4"/>
                      <a:srcRect/>
                      <a:stretch>
                        <a:fillRect/>
                      </a:stretch>
                    </p:blipFill>
                    <p:spPr bwMode="auto">
                      <a:xfrm>
                        <a:off x="228600" y="819150"/>
                        <a:ext cx="87058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smtClean="0">
                <a:solidFill>
                  <a:schemeClr val="bg1"/>
                </a:solidFill>
                <a:effectLst>
                  <a:outerShdw blurRad="38100" dist="38100" dir="2700000" algn="tl">
                    <a:srgbClr val="000000">
                      <a:alpha val="43137"/>
                    </a:srgbClr>
                  </a:outerShdw>
                </a:effectLst>
              </a:rPr>
              <a:t>Bid </a:t>
            </a:r>
            <a:r>
              <a:rPr lang="en-ZA" sz="2000" b="1" dirty="0">
                <a:solidFill>
                  <a:schemeClr val="bg1"/>
                </a:solidFill>
                <a:effectLst>
                  <a:outerShdw blurRad="38100" dist="38100" dir="2700000" algn="tl">
                    <a:srgbClr val="000000">
                      <a:alpha val="43137"/>
                    </a:srgbClr>
                  </a:outerShdw>
                </a:effectLst>
              </a:rPr>
              <a:t>Evaluation Process Gate 2: </a:t>
            </a:r>
            <a:r>
              <a:rPr lang="en-ZA" sz="2000" b="1" dirty="0" smtClean="0">
                <a:solidFill>
                  <a:schemeClr val="bg1"/>
                </a:solidFill>
                <a:effectLst>
                  <a:outerShdw blurRad="38100" dist="38100" dir="2700000" algn="tl">
                    <a:srgbClr val="000000">
                      <a:alpha val="43137"/>
                    </a:srgbClr>
                  </a:outerShdw>
                </a:effectLst>
              </a:rPr>
              <a:t>BBBEE                                      SBD 6.1                    </a:t>
            </a:r>
            <a:endParaRPr lang="en-ZA" sz="2000" b="1" dirty="0">
              <a:solidFill>
                <a:schemeClr val="bg1"/>
              </a:solidFill>
              <a:effectLst>
                <a:outerShdw blurRad="38100" dist="38100" dir="2700000" algn="tl">
                  <a:srgbClr val="000000">
                    <a:alpha val="43137"/>
                  </a:srgbClr>
                </a:outerShdw>
              </a:effectLst>
            </a:endParaRP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Slide Number Placeholder 5"/>
          <p:cNvSpPr>
            <a:spLocks noGrp="1"/>
          </p:cNvSpPr>
          <p:nvPr>
            <p:ph type="sldNum" sz="quarter" idx="11"/>
          </p:nvPr>
        </p:nvSpPr>
        <p:spPr>
          <a:xfrm>
            <a:off x="7244080" y="6574782"/>
            <a:ext cx="862012" cy="184666"/>
          </a:xfrm>
        </p:spPr>
        <p:txBody>
          <a:bodyPr/>
          <a:lstStyle/>
          <a:p>
            <a:pPr algn="ctr">
              <a:defRPr/>
            </a:pPr>
            <a:fld id="{1D46AC71-C261-4AF3-BFB1-CCAEF8821007}" type="slidenum">
              <a:rPr lang="en-ZA" smtClean="0">
                <a:solidFill>
                  <a:schemeClr val="tx1"/>
                </a:solidFill>
              </a:rPr>
              <a:pPr algn="ctr">
                <a:defRPr/>
              </a:pPr>
              <a:t>18</a:t>
            </a:fld>
            <a:endParaRPr lang="en-ZA"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extLst>
              <p:ext uri="{D42A27DB-BD31-4B8C-83A1-F6EECF244321}">
                <p14:modId xmlns:p14="http://schemas.microsoft.com/office/powerpoint/2010/main" val="2477139915"/>
              </p:ext>
            </p:extLst>
          </p:nvPr>
        </p:nvGraphicFramePr>
        <p:xfrm>
          <a:off x="355600" y="985838"/>
          <a:ext cx="8005763" cy="5567362"/>
        </p:xfrm>
        <a:graphic>
          <a:graphicData uri="http://schemas.openxmlformats.org/presentationml/2006/ole">
            <mc:AlternateContent xmlns:mc="http://schemas.openxmlformats.org/markup-compatibility/2006">
              <mc:Choice xmlns:v="urn:schemas-microsoft-com:vml" Requires="v">
                <p:oleObj spid="_x0000_s68963" name="Document" r:id="rId3" imgW="6154211" imgH="4279556" progId="Word.Document.12">
                  <p:embed/>
                </p:oleObj>
              </mc:Choice>
              <mc:Fallback>
                <p:oleObj name="Document" r:id="rId3" imgW="6154211" imgH="4279556" progId="Word.Document.12">
                  <p:embed/>
                  <p:pic>
                    <p:nvPicPr>
                      <p:cNvPr id="0" name="Picture 2"/>
                      <p:cNvPicPr>
                        <a:picLocks noChangeAspect="1" noChangeArrowheads="1"/>
                      </p:cNvPicPr>
                      <p:nvPr/>
                    </p:nvPicPr>
                    <p:blipFill>
                      <a:blip r:embed="rId4"/>
                      <a:srcRect/>
                      <a:stretch>
                        <a:fillRect/>
                      </a:stretch>
                    </p:blipFill>
                    <p:spPr bwMode="auto">
                      <a:xfrm>
                        <a:off x="355600" y="985838"/>
                        <a:ext cx="8005763" cy="556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lang="en-ZA" sz="2000" b="1" dirty="0" smtClean="0">
                <a:solidFill>
                  <a:schemeClr val="bg1"/>
                </a:solidFill>
                <a:effectLst>
                  <a:outerShdw blurRad="38100" dist="38100" dir="2700000" algn="tl">
                    <a:srgbClr val="000000">
                      <a:alpha val="43137"/>
                    </a:srgbClr>
                  </a:outerShdw>
                </a:effectLst>
                <a:latin typeface="+mj-lt"/>
                <a:ea typeface="+mj-ea"/>
                <a:cs typeface="+mj-cs"/>
              </a:rPr>
              <a:t>Bid Evaluation Process Gate 2: BBBEE                         Point allocation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Slide Number Placeholder 5"/>
          <p:cNvSpPr>
            <a:spLocks noGrp="1"/>
          </p:cNvSpPr>
          <p:nvPr>
            <p:ph type="sldNum" sz="quarter" idx="11"/>
          </p:nvPr>
        </p:nvSpPr>
        <p:spPr>
          <a:xfrm>
            <a:off x="7244080" y="6574782"/>
            <a:ext cx="862012" cy="184666"/>
          </a:xfrm>
        </p:spPr>
        <p:txBody>
          <a:bodyPr/>
          <a:lstStyle/>
          <a:p>
            <a:pPr algn="ctr">
              <a:defRPr/>
            </a:pPr>
            <a:fld id="{1D46AC71-C261-4AF3-BFB1-CCAEF8821007}" type="slidenum">
              <a:rPr lang="en-ZA" smtClean="0">
                <a:solidFill>
                  <a:schemeClr val="tx1"/>
                </a:solidFill>
              </a:rPr>
              <a:pPr algn="ctr">
                <a:defRPr/>
              </a:pPr>
              <a:t>19</a:t>
            </a:fld>
            <a:endParaRPr lang="en-ZA"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03027" y="5021786"/>
            <a:ext cx="280837" cy="2360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ZA" sz="1000" b="1" i="1" dirty="0">
              <a:solidFill>
                <a:srgbClr val="0070C0"/>
              </a:solidFill>
            </a:endParaRPr>
          </a:p>
        </p:txBody>
      </p:sp>
      <p:sp>
        <p:nvSpPr>
          <p:cNvPr id="13" name="Rectangle 3"/>
          <p:cNvSpPr>
            <a:spLocks noChangeArrowheads="1"/>
          </p:cNvSpPr>
          <p:nvPr/>
        </p:nvSpPr>
        <p:spPr bwMode="auto">
          <a:xfrm>
            <a:off x="285720" y="870858"/>
            <a:ext cx="8429655" cy="5418818"/>
          </a:xfrm>
          <a:prstGeom prst="rect">
            <a:avLst/>
          </a:prstGeom>
          <a:noFill/>
          <a:ln w="9525" algn="ctr">
            <a:noFill/>
            <a:miter lim="800000"/>
            <a:headEnd/>
            <a:tailEnd/>
          </a:ln>
        </p:spPr>
        <p:txBody>
          <a:bodyPr/>
          <a:lstStyle/>
          <a:p>
            <a:pPr algn="l">
              <a:lnSpc>
                <a:spcPct val="135000"/>
              </a:lnSpc>
              <a:spcBef>
                <a:spcPct val="75000"/>
              </a:spcBef>
              <a:spcAft>
                <a:spcPct val="10000"/>
              </a:spcAft>
              <a:buClr>
                <a:schemeClr val="accent1"/>
              </a:buClr>
            </a:pPr>
            <a:r>
              <a:rPr lang="en-US" sz="2000" b="1" dirty="0" smtClean="0">
                <a:solidFill>
                  <a:srgbClr val="BFBFBF"/>
                </a:solidFill>
                <a:ea typeface="SimSun" pitchFamily="2" charset="-122"/>
              </a:rPr>
              <a:t>1. Welcome </a:t>
            </a:r>
            <a:r>
              <a:rPr lang="en-US" sz="2000" b="1" dirty="0">
                <a:solidFill>
                  <a:srgbClr val="BFBFBF"/>
                </a:solidFill>
                <a:ea typeface="SimSun" pitchFamily="2" charset="-122"/>
              </a:rPr>
              <a:t>and </a:t>
            </a:r>
            <a:r>
              <a:rPr lang="en-US" sz="2000" b="1" dirty="0" smtClean="0">
                <a:solidFill>
                  <a:srgbClr val="BFBFBF"/>
                </a:solidFill>
                <a:ea typeface="SimSun" pitchFamily="2" charset="-122"/>
              </a:rPr>
              <a:t>Introduction</a:t>
            </a:r>
          </a:p>
          <a:p>
            <a:pPr marL="228600" indent="-228600">
              <a:lnSpc>
                <a:spcPct val="135000"/>
              </a:lnSpc>
              <a:spcBef>
                <a:spcPct val="75000"/>
              </a:spcBef>
              <a:spcAft>
                <a:spcPct val="10000"/>
              </a:spcAft>
              <a:buClr>
                <a:schemeClr val="accent1"/>
              </a:buClr>
            </a:pPr>
            <a:r>
              <a:rPr lang="en-ZA" sz="2000" b="1" dirty="0">
                <a:solidFill>
                  <a:srgbClr val="FF0000"/>
                </a:solidFill>
              </a:rPr>
              <a:t>2. RFP Timelines</a:t>
            </a:r>
          </a:p>
          <a:p>
            <a:pPr marL="228600" indent="-228600">
              <a:lnSpc>
                <a:spcPct val="135000"/>
              </a:lnSpc>
              <a:spcBef>
                <a:spcPct val="75000"/>
              </a:spcBef>
              <a:spcAft>
                <a:spcPct val="10000"/>
              </a:spcAft>
              <a:buClr>
                <a:schemeClr val="accent1"/>
              </a:buClr>
            </a:pPr>
            <a:r>
              <a:rPr lang="en-ZA" sz="2000" b="1" dirty="0">
                <a:solidFill>
                  <a:schemeClr val="tx2"/>
                </a:solidFill>
              </a:rPr>
              <a:t>3. Background </a:t>
            </a:r>
          </a:p>
          <a:p>
            <a:pPr marL="228600" indent="-228600">
              <a:lnSpc>
                <a:spcPct val="135000"/>
              </a:lnSpc>
              <a:spcBef>
                <a:spcPct val="75000"/>
              </a:spcBef>
              <a:spcAft>
                <a:spcPct val="10000"/>
              </a:spcAft>
              <a:buClr>
                <a:schemeClr val="accent1"/>
              </a:buClr>
            </a:pPr>
            <a:r>
              <a:rPr lang="en-ZA" sz="2000" b="1" dirty="0" smtClean="0">
                <a:solidFill>
                  <a:schemeClr val="tx2"/>
                </a:solidFill>
              </a:rPr>
              <a:t>4</a:t>
            </a:r>
            <a:r>
              <a:rPr lang="en-ZA" sz="2000" b="1" dirty="0">
                <a:solidFill>
                  <a:schemeClr val="tx2"/>
                </a:solidFill>
              </a:rPr>
              <a:t>. </a:t>
            </a:r>
            <a:r>
              <a:rPr lang="en-ZA" sz="2000" b="1" dirty="0" smtClean="0">
                <a:solidFill>
                  <a:schemeClr val="tx2"/>
                </a:solidFill>
              </a:rPr>
              <a:t>Scope of Work </a:t>
            </a:r>
          </a:p>
          <a:p>
            <a:pPr marL="228600" indent="-228600">
              <a:lnSpc>
                <a:spcPct val="135000"/>
              </a:lnSpc>
              <a:spcBef>
                <a:spcPct val="75000"/>
              </a:spcBef>
              <a:spcAft>
                <a:spcPct val="10000"/>
              </a:spcAft>
              <a:buClr>
                <a:schemeClr val="accent1"/>
              </a:buClr>
            </a:pPr>
            <a:r>
              <a:rPr lang="en-ZA" sz="2000" b="1" dirty="0" smtClean="0">
                <a:solidFill>
                  <a:schemeClr val="tx2"/>
                </a:solidFill>
              </a:rPr>
              <a:t>5</a:t>
            </a:r>
            <a:r>
              <a:rPr lang="en-ZA" sz="2000" b="1" dirty="0">
                <a:solidFill>
                  <a:schemeClr val="tx2"/>
                </a:solidFill>
              </a:rPr>
              <a:t>. Bid </a:t>
            </a:r>
            <a:r>
              <a:rPr lang="en-ZA" sz="2000" b="1" dirty="0" smtClean="0">
                <a:solidFill>
                  <a:schemeClr val="tx2"/>
                </a:solidFill>
              </a:rPr>
              <a:t>Evaluation Process </a:t>
            </a:r>
            <a:endParaRPr lang="en-ZA" sz="2000" b="1" dirty="0">
              <a:solidFill>
                <a:schemeClr val="tx2"/>
              </a:solidFill>
            </a:endParaRPr>
          </a:p>
          <a:p>
            <a:pPr marL="228600" indent="-228600" algn="l">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a:t>
            </a:r>
            <a:r>
              <a:rPr lang="en-ZA" sz="2000" b="1" dirty="0">
                <a:solidFill>
                  <a:schemeClr val="tx2"/>
                </a:solidFill>
              </a:rPr>
              <a:t>RFP submission and </a:t>
            </a:r>
            <a:r>
              <a:rPr lang="en-ZA" sz="2000" b="1" dirty="0" smtClean="0">
                <a:solidFill>
                  <a:schemeClr val="tx2"/>
                </a:solidFill>
              </a:rPr>
              <a:t>contact details</a:t>
            </a: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Lehae La SARS pictures and viewing</a:t>
            </a:r>
            <a:endParaRPr lang="en-ZA" sz="1200" dirty="0"/>
          </a:p>
          <a:p>
            <a:pPr marL="228600" indent="-228600">
              <a:lnSpc>
                <a:spcPct val="135000"/>
              </a:lnSpc>
              <a:spcBef>
                <a:spcPct val="75000"/>
              </a:spcBef>
              <a:spcAft>
                <a:spcPct val="10000"/>
              </a:spcAft>
              <a:buClr>
                <a:schemeClr val="accent1"/>
              </a:buClr>
            </a:pPr>
            <a:r>
              <a:rPr lang="en-ZA" sz="2000" b="1" dirty="0" smtClean="0">
                <a:solidFill>
                  <a:schemeClr val="tx2"/>
                </a:solidFill>
              </a:rPr>
              <a:t>8. Q&amp;A</a:t>
            </a:r>
            <a:endParaRPr lang="en-ZA" sz="1200" dirty="0"/>
          </a:p>
          <a:p>
            <a:pPr marL="228600" indent="-228600" algn="l">
              <a:lnSpc>
                <a:spcPct val="135000"/>
              </a:lnSpc>
              <a:spcBef>
                <a:spcPct val="75000"/>
              </a:spcBef>
              <a:spcAft>
                <a:spcPct val="10000"/>
              </a:spcAft>
              <a:buClr>
                <a:schemeClr val="accent1"/>
              </a:buClr>
            </a:pPr>
            <a:endParaRPr lang="en-ZA" sz="2000" b="1" dirty="0">
              <a:solidFill>
                <a:schemeClr val="tx2"/>
              </a:solidFill>
            </a:endParaRPr>
          </a:p>
          <a:p>
            <a:pPr marL="228600" indent="-228600" algn="l">
              <a:lnSpc>
                <a:spcPct val="135000"/>
              </a:lnSpc>
              <a:spcBef>
                <a:spcPct val="75000"/>
              </a:spcBef>
              <a:spcAft>
                <a:spcPct val="10000"/>
              </a:spcAft>
              <a:buClr>
                <a:schemeClr val="accent1"/>
              </a:buCl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8"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Table of Content</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Slide Number Placeholder 2"/>
          <p:cNvSpPr>
            <a:spLocks noGrp="1"/>
          </p:cNvSpPr>
          <p:nvPr>
            <p:ph type="sldNum" sz="quarter" idx="11"/>
          </p:nvPr>
        </p:nvSpPr>
        <p:spPr>
          <a:xfrm>
            <a:off x="6864668" y="6520498"/>
            <a:ext cx="862012" cy="184666"/>
          </a:xfrm>
        </p:spPr>
        <p:txBody>
          <a:bodyPr/>
          <a:lstStyle/>
          <a:p>
            <a:pPr>
              <a:defRPr/>
            </a:pPr>
            <a:fld id="{1D46AC71-C261-4AF3-BFB1-CCAEF8821007}" type="slidenum">
              <a:rPr lang="en-ZA" smtClean="0">
                <a:solidFill>
                  <a:schemeClr val="tx1"/>
                </a:solidFill>
              </a:rPr>
              <a:pPr>
                <a:defRPr/>
              </a:pPr>
              <a:t>2</a:t>
            </a:fld>
            <a:endParaRPr lang="en-ZA"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34142"/>
            <a:ext cx="862012" cy="184666"/>
          </a:xfrm>
        </p:spPr>
        <p:txBody>
          <a:bodyPr/>
          <a:lstStyle/>
          <a:p>
            <a:pPr algn="ctr">
              <a:defRPr/>
            </a:pPr>
            <a:fld id="{1D46AC71-C261-4AF3-BFB1-CCAEF8821007}" type="slidenum">
              <a:rPr lang="en-ZA" smtClean="0">
                <a:solidFill>
                  <a:schemeClr val="tx1"/>
                </a:solidFill>
              </a:rPr>
              <a:pPr algn="ctr">
                <a:defRPr/>
              </a:pPr>
              <a:t>20</a:t>
            </a:fld>
            <a:endParaRPr lang="en-ZA" dirty="0">
              <a:solidFill>
                <a:schemeClr val="tx1"/>
              </a:solidFill>
            </a:endParaRPr>
          </a:p>
        </p:txBody>
      </p:sp>
      <p:sp>
        <p:nvSpPr>
          <p:cNvPr id="7" name="Rectangle 3"/>
          <p:cNvSpPr>
            <a:spLocks noChangeArrowheads="1"/>
          </p:cNvSpPr>
          <p:nvPr/>
        </p:nvSpPr>
        <p:spPr bwMode="auto">
          <a:xfrm>
            <a:off x="500034" y="1071563"/>
            <a:ext cx="8215341"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a:t>
            </a:r>
            <a:r>
              <a:rPr lang="en-ZA" sz="2000" b="1" dirty="0" smtClean="0">
                <a:solidFill>
                  <a:srgbClr val="BFBFBF"/>
                </a:solidFill>
              </a:rPr>
              <a:t>RFP Timelines </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3. </a:t>
            </a:r>
            <a:r>
              <a:rPr lang="en-ZA" sz="2000" b="1" dirty="0" smtClean="0">
                <a:solidFill>
                  <a:srgbClr val="BFBFBF"/>
                </a:solidFill>
              </a:rPr>
              <a:t>Background</a:t>
            </a:r>
          </a:p>
          <a:p>
            <a:pPr marL="228600" indent="-228600">
              <a:lnSpc>
                <a:spcPct val="135000"/>
              </a:lnSpc>
              <a:spcBef>
                <a:spcPct val="75000"/>
              </a:spcBef>
              <a:spcAft>
                <a:spcPct val="10000"/>
              </a:spcAft>
              <a:buClr>
                <a:schemeClr val="accent1"/>
              </a:buClr>
            </a:pPr>
            <a:r>
              <a:rPr lang="en-ZA" sz="2000" b="1" dirty="0" smtClean="0">
                <a:solidFill>
                  <a:srgbClr val="BFBFBF"/>
                </a:solidFill>
              </a:rPr>
              <a:t>4</a:t>
            </a:r>
            <a:r>
              <a:rPr lang="en-ZA" sz="2000" b="1" dirty="0">
                <a:solidFill>
                  <a:srgbClr val="BFBFBF"/>
                </a:solidFill>
              </a:rPr>
              <a:t>. </a:t>
            </a:r>
            <a:r>
              <a:rPr lang="en-ZA" sz="2000" b="1" dirty="0">
                <a:solidFill>
                  <a:schemeClr val="bg1">
                    <a:lumMod val="75000"/>
                  </a:schemeClr>
                </a:solidFill>
              </a:rPr>
              <a:t>Scope of </a:t>
            </a:r>
            <a:r>
              <a:rPr lang="en-ZA" sz="2000" b="1" dirty="0" smtClean="0">
                <a:solidFill>
                  <a:schemeClr val="bg1">
                    <a:lumMod val="75000"/>
                  </a:schemeClr>
                </a:solidFill>
              </a:rPr>
              <a:t>Work</a:t>
            </a:r>
            <a:endParaRPr lang="en-ZA" sz="2000" b="1" dirty="0" smtClean="0">
              <a:solidFill>
                <a:srgbClr val="BFBFBF"/>
              </a:solidFill>
            </a:endParaRPr>
          </a:p>
          <a:p>
            <a:pPr marL="228600" indent="-228600">
              <a:lnSpc>
                <a:spcPct val="135000"/>
              </a:lnSpc>
              <a:spcBef>
                <a:spcPct val="75000"/>
              </a:spcBef>
              <a:spcAft>
                <a:spcPct val="10000"/>
              </a:spcAft>
              <a:buClr>
                <a:schemeClr val="accent1"/>
              </a:buClr>
            </a:pPr>
            <a:r>
              <a:rPr lang="en-ZA" sz="2000" b="1" dirty="0" smtClean="0">
                <a:solidFill>
                  <a:srgbClr val="BFBFBF"/>
                </a:solidFill>
              </a:rPr>
              <a:t>5</a:t>
            </a:r>
            <a:r>
              <a:rPr lang="en-ZA" sz="2000" b="1" dirty="0">
                <a:solidFill>
                  <a:srgbClr val="BFBFBF"/>
                </a:solidFill>
              </a:rPr>
              <a:t>. Bid </a:t>
            </a:r>
            <a:r>
              <a:rPr lang="en-ZA" sz="2000" b="1" dirty="0" smtClean="0">
                <a:solidFill>
                  <a:srgbClr val="BFBFBF"/>
                </a:solidFill>
              </a:rPr>
              <a:t>Evaluation Process </a:t>
            </a:r>
            <a:endParaRPr lang="en-ZA" sz="2000" b="1" dirty="0">
              <a:solidFill>
                <a:srgbClr val="BFBFBF"/>
              </a:solidFill>
            </a:endParaRPr>
          </a:p>
          <a:p>
            <a:pPr marL="228600" indent="-228600" algn="l">
              <a:lnSpc>
                <a:spcPct val="135000"/>
              </a:lnSpc>
              <a:spcBef>
                <a:spcPct val="75000"/>
              </a:spcBef>
              <a:spcAft>
                <a:spcPct val="10000"/>
              </a:spcAft>
              <a:buClr>
                <a:schemeClr val="accent1"/>
              </a:buClr>
            </a:pPr>
            <a:r>
              <a:rPr lang="en-ZA" sz="2000" b="1" dirty="0">
                <a:solidFill>
                  <a:srgbClr val="FF0000"/>
                </a:solidFill>
              </a:rPr>
              <a:t>6</a:t>
            </a:r>
            <a:r>
              <a:rPr lang="en-ZA" sz="2000" b="1" dirty="0" smtClean="0">
                <a:solidFill>
                  <a:srgbClr val="FF0000"/>
                </a:solidFill>
              </a:rPr>
              <a:t>. RFP </a:t>
            </a:r>
            <a:r>
              <a:rPr lang="en-ZA" sz="2000" b="1" dirty="0">
                <a:solidFill>
                  <a:srgbClr val="FF0000"/>
                </a:solidFill>
              </a:rPr>
              <a:t>submission and </a:t>
            </a:r>
            <a:r>
              <a:rPr lang="en-ZA" sz="2000" b="1" dirty="0" smtClean="0">
                <a:solidFill>
                  <a:srgbClr val="FF0000"/>
                </a:solidFill>
              </a:rPr>
              <a:t>contact </a:t>
            </a:r>
            <a:r>
              <a:rPr lang="en-ZA" sz="2000" b="1" dirty="0">
                <a:solidFill>
                  <a:srgbClr val="FF0000"/>
                </a:solidFill>
              </a:rPr>
              <a:t>details</a:t>
            </a: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Lehae La SARS pictures and viewing</a:t>
            </a:r>
            <a:endParaRPr lang="en-ZA" sz="1200" dirty="0"/>
          </a:p>
          <a:p>
            <a:pPr marL="228600" indent="-228600">
              <a:lnSpc>
                <a:spcPct val="135000"/>
              </a:lnSpc>
              <a:spcBef>
                <a:spcPct val="75000"/>
              </a:spcBef>
              <a:spcAft>
                <a:spcPct val="10000"/>
              </a:spcAft>
              <a:buClr>
                <a:schemeClr val="accent1"/>
              </a:buClr>
            </a:pPr>
            <a:r>
              <a:rPr lang="en-ZA" sz="2000" b="1" dirty="0" smtClean="0">
                <a:solidFill>
                  <a:schemeClr val="tx2"/>
                </a:solidFill>
              </a:rPr>
              <a:t>8</a:t>
            </a:r>
            <a:r>
              <a:rPr lang="en-ZA" sz="2000" b="1" dirty="0">
                <a:solidFill>
                  <a:schemeClr val="tx2"/>
                </a:solidFill>
              </a:rPr>
              <a:t>. </a:t>
            </a:r>
            <a:r>
              <a:rPr lang="en-ZA" sz="2000" b="1" dirty="0" smtClean="0">
                <a:solidFill>
                  <a:schemeClr val="tx2"/>
                </a:solidFill>
              </a:rPr>
              <a:t>Q&amp;A</a:t>
            </a:r>
            <a:endParaRPr lang="en-ZA" sz="1200" dirty="0"/>
          </a:p>
          <a:p>
            <a:pPr marL="228600" indent="-228600" algn="l">
              <a:lnSpc>
                <a:spcPct val="135000"/>
              </a:lnSpc>
              <a:spcBef>
                <a:spcPct val="75000"/>
              </a:spcBef>
              <a:spcAft>
                <a:spcPct val="10000"/>
              </a:spcAft>
              <a:buClr>
                <a:schemeClr val="accent1"/>
              </a:buClr>
            </a:pPr>
            <a:endParaRPr lang="en-ZA" sz="2000" b="1" dirty="0">
              <a:solidFill>
                <a:schemeClr val="tx2"/>
              </a:solidFill>
            </a:endParaRPr>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8"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Table of Content</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21</a:t>
            </a:fld>
            <a:endParaRPr lang="en-ZA" dirty="0">
              <a:solidFill>
                <a:schemeClr val="tx1"/>
              </a:solidFill>
            </a:endParaRPr>
          </a:p>
        </p:txBody>
      </p:sp>
      <p:pic>
        <p:nvPicPr>
          <p:cNvPr id="9" name="Picture 5" descr="CD2"/>
          <p:cNvPicPr>
            <a:picLocks noChangeAspect="1" noChangeArrowheads="1"/>
          </p:cNvPicPr>
          <p:nvPr/>
        </p:nvPicPr>
        <p:blipFill>
          <a:blip r:embed="rId3"/>
          <a:srcRect/>
          <a:stretch>
            <a:fillRect/>
          </a:stretch>
        </p:blipFill>
        <p:spPr bwMode="auto">
          <a:xfrm>
            <a:off x="5033962" y="2573006"/>
            <a:ext cx="1114425" cy="1104900"/>
          </a:xfrm>
          <a:prstGeom prst="rect">
            <a:avLst/>
          </a:prstGeom>
          <a:noFill/>
          <a:ln w="9525">
            <a:noFill/>
            <a:miter lim="800000"/>
            <a:headEnd/>
            <a:tailEnd/>
          </a:ln>
        </p:spPr>
      </p:pic>
      <p:sp>
        <p:nvSpPr>
          <p:cNvPr id="12" name="TextBox 10"/>
          <p:cNvSpPr txBox="1">
            <a:spLocks noChangeArrowheads="1"/>
          </p:cNvSpPr>
          <p:nvPr/>
        </p:nvSpPr>
        <p:spPr bwMode="auto">
          <a:xfrm>
            <a:off x="2714625" y="4286250"/>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643063" y="4857750"/>
            <a:ext cx="5429250" cy="641350"/>
          </a:xfrm>
          <a:prstGeom prst="rect">
            <a:avLst/>
          </a:prstGeom>
          <a:noFill/>
          <a:ln w="9525">
            <a:noFill/>
            <a:miter lim="800000"/>
            <a:headEnd/>
            <a:tailEnd/>
          </a:ln>
        </p:spPr>
        <p:txBody>
          <a:bodyPr>
            <a:spAutoFit/>
          </a:bodyPr>
          <a:lstStyle/>
          <a:p>
            <a:pPr algn="ctr"/>
            <a:r>
              <a:rPr lang="en-ZA" sz="1800" dirty="0">
                <a:solidFill>
                  <a:schemeClr val="tx2"/>
                </a:solidFill>
              </a:rPr>
              <a:t>SARS Brooklyn Bridge,570 Fehrsen Street, Linton House, Brooklyn</a:t>
            </a:r>
          </a:p>
        </p:txBody>
      </p:sp>
      <p:sp>
        <p:nvSpPr>
          <p:cNvPr id="14" name="TextBox 12"/>
          <p:cNvSpPr txBox="1">
            <a:spLocks noChangeArrowheads="1"/>
          </p:cNvSpPr>
          <p:nvPr/>
        </p:nvSpPr>
        <p:spPr bwMode="auto">
          <a:xfrm>
            <a:off x="785813" y="5643563"/>
            <a:ext cx="7431087" cy="646112"/>
          </a:xfrm>
          <a:prstGeom prst="rect">
            <a:avLst/>
          </a:prstGeom>
          <a:noFill/>
          <a:ln w="9525">
            <a:noFill/>
            <a:miter lim="800000"/>
            <a:headEnd/>
            <a:tailEnd/>
          </a:ln>
        </p:spPr>
        <p:txBody>
          <a:bodyPr>
            <a:spAutoFit/>
          </a:bodyPr>
          <a:lstStyle/>
          <a:p>
            <a:r>
              <a:rPr lang="en-ZA" sz="1800" dirty="0">
                <a:solidFill>
                  <a:schemeClr val="tx2"/>
                </a:solidFill>
              </a:rPr>
              <a:t>Any enquiries must be referred, in writing via email </a:t>
            </a:r>
            <a:r>
              <a:rPr lang="en-ZA" sz="1800" dirty="0" smtClean="0">
                <a:solidFill>
                  <a:schemeClr val="tx2"/>
                </a:solidFill>
              </a:rPr>
              <a:t>to: </a:t>
            </a:r>
            <a:r>
              <a:rPr lang="en-ZA" sz="1800" dirty="0" smtClean="0">
                <a:solidFill>
                  <a:schemeClr val="tx2"/>
                </a:solidFill>
                <a:hlinkClick r:id="rId4"/>
              </a:rPr>
              <a:t>tenderoffice@sars.gov.za</a:t>
            </a:r>
            <a:r>
              <a:rPr lang="en-ZA" sz="1800" dirty="0" smtClean="0">
                <a:solidFill>
                  <a:schemeClr val="tx2"/>
                </a:solidFill>
              </a:rPr>
              <a:t>  </a:t>
            </a:r>
            <a:endParaRPr lang="en-ZA" sz="1800" dirty="0">
              <a:solidFill>
                <a:schemeClr val="tx2"/>
              </a:solidFill>
            </a:endParaRPr>
          </a:p>
        </p:txBody>
      </p:sp>
      <p:cxnSp>
        <p:nvCxnSpPr>
          <p:cNvPr id="15" name="Straight Connector 14"/>
          <p:cNvCxnSpPr/>
          <p:nvPr/>
        </p:nvCxnSpPr>
        <p:spPr>
          <a:xfrm rot="10800000">
            <a:off x="357188" y="5572125"/>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Picture 7" descr="Folder"/>
          <p:cNvPicPr>
            <a:picLocks noChangeAspect="1" noChangeArrowheads="1"/>
          </p:cNvPicPr>
          <p:nvPr/>
        </p:nvPicPr>
        <p:blipFill>
          <a:blip r:embed="rId5"/>
          <a:srcRect/>
          <a:stretch>
            <a:fillRect/>
          </a:stretch>
        </p:blipFill>
        <p:spPr bwMode="auto">
          <a:xfrm>
            <a:off x="3083777" y="2698646"/>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3390437" y="2319070"/>
            <a:ext cx="214312"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1</a:t>
            </a:r>
            <a:endParaRPr lang="en-GB" b="1" dirty="0"/>
          </a:p>
        </p:txBody>
      </p:sp>
      <p:sp>
        <p:nvSpPr>
          <p:cNvPr id="25" name="Rectangle 21"/>
          <p:cNvSpPr>
            <a:spLocks noChangeArrowheads="1"/>
          </p:cNvSpPr>
          <p:nvPr/>
        </p:nvSpPr>
        <p:spPr bwMode="auto">
          <a:xfrm>
            <a:off x="0" y="857250"/>
            <a:ext cx="8915400" cy="646331"/>
          </a:xfrm>
          <a:prstGeom prst="rect">
            <a:avLst/>
          </a:prstGeom>
          <a:noFill/>
          <a:ln w="9525">
            <a:noFill/>
            <a:miter lim="800000"/>
            <a:headEnd/>
            <a:tailEnd/>
          </a:ln>
        </p:spPr>
        <p:txBody>
          <a:bodyPr wrap="square">
            <a:spAutoFit/>
          </a:bodyPr>
          <a:lstStyle/>
          <a:p>
            <a:pPr algn="ctr"/>
            <a:r>
              <a:rPr lang="en-ZA" dirty="0" smtClean="0">
                <a:solidFill>
                  <a:schemeClr val="tx2"/>
                </a:solidFill>
              </a:rPr>
              <a:t>  Bidders must submit copies </a:t>
            </a:r>
            <a:r>
              <a:rPr lang="en-ZA" dirty="0">
                <a:solidFill>
                  <a:schemeClr val="tx2"/>
                </a:solidFill>
              </a:rPr>
              <a:t>of each </a:t>
            </a:r>
            <a:r>
              <a:rPr lang="en-ZA" dirty="0" smtClean="0">
                <a:solidFill>
                  <a:schemeClr val="tx2"/>
                </a:solidFill>
              </a:rPr>
              <a:t>file on hard copy with content of each file by the </a:t>
            </a:r>
            <a:r>
              <a:rPr lang="en-ZA" b="1" dirty="0" smtClean="0">
                <a:solidFill>
                  <a:schemeClr val="tx2"/>
                </a:solidFill>
              </a:rPr>
              <a:t>26 April 2016 at 11:00 am</a:t>
            </a:r>
          </a:p>
        </p:txBody>
      </p:sp>
      <p:sp>
        <p:nvSpPr>
          <p:cNvPr id="26" name="TextBox 25"/>
          <p:cNvSpPr txBox="1"/>
          <p:nvPr/>
        </p:nvSpPr>
        <p:spPr>
          <a:xfrm>
            <a:off x="3083777" y="2910012"/>
            <a:ext cx="538930" cy="215444"/>
          </a:xfrm>
          <a:prstGeom prst="rect">
            <a:avLst/>
          </a:prstGeom>
          <a:noFill/>
        </p:spPr>
        <p:txBody>
          <a:bodyPr wrap="none" rtlCol="0">
            <a:spAutoFit/>
          </a:bodyPr>
          <a:lstStyle/>
          <a:p>
            <a:r>
              <a:rPr lang="en-ZA" sz="800" dirty="0" smtClean="0"/>
              <a:t>Original</a:t>
            </a:r>
            <a:endParaRPr lang="en-ZA" sz="800" dirty="0"/>
          </a:p>
        </p:txBody>
      </p:sp>
      <p:sp>
        <p:nvSpPr>
          <p:cNvPr id="30" name="Right Brace 29"/>
          <p:cNvSpPr/>
          <p:nvPr/>
        </p:nvSpPr>
        <p:spPr bwMode="auto">
          <a:xfrm>
            <a:off x="6510528" y="2779776"/>
            <a:ext cx="128016" cy="987552"/>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smtClean="0">
              <a:ln>
                <a:noFill/>
              </a:ln>
              <a:solidFill>
                <a:schemeClr val="tx1"/>
              </a:solidFill>
              <a:effectLst/>
              <a:latin typeface="Arial" charset="0"/>
            </a:endParaRPr>
          </a:p>
        </p:txBody>
      </p:sp>
      <p:sp>
        <p:nvSpPr>
          <p:cNvPr id="32"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Bid Submission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3" name="Text Box 8"/>
          <p:cNvSpPr txBox="1">
            <a:spLocks noChangeArrowheads="1"/>
          </p:cNvSpPr>
          <p:nvPr/>
        </p:nvSpPr>
        <p:spPr bwMode="auto">
          <a:xfrm>
            <a:off x="4457700" y="3017734"/>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764655" y="2864123"/>
            <a:ext cx="1859280" cy="677108"/>
          </a:xfrm>
          <a:prstGeom prst="rect">
            <a:avLst/>
          </a:prstGeom>
          <a:noFill/>
        </p:spPr>
        <p:txBody>
          <a:bodyPr wrap="square" rtlCol="0">
            <a:spAutoFit/>
          </a:bodyPr>
          <a:lstStyle/>
          <a:p>
            <a:endParaRPr lang="en-ZA" sz="1000" b="1" dirty="0"/>
          </a:p>
          <a:p>
            <a:pPr algn="ctr"/>
            <a:r>
              <a:rPr lang="en-ZA" sz="1400" b="1" dirty="0" smtClean="0">
                <a:solidFill>
                  <a:srgbClr val="FF0000"/>
                </a:solidFill>
              </a:rPr>
              <a:t>Content of File 1 and CD-ROM</a:t>
            </a:r>
            <a:endParaRPr lang="en-ZA"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19040" y="6534142"/>
            <a:ext cx="862012" cy="184666"/>
          </a:xfrm>
        </p:spPr>
        <p:txBody>
          <a:bodyPr/>
          <a:lstStyle/>
          <a:p>
            <a:pPr algn="ctr">
              <a:defRPr/>
            </a:pPr>
            <a:fld id="{1D46AC71-C261-4AF3-BFB1-CCAEF8821007}" type="slidenum">
              <a:rPr lang="en-ZA" smtClean="0">
                <a:solidFill>
                  <a:schemeClr val="tx1"/>
                </a:solidFill>
              </a:rPr>
              <a:pPr algn="ctr">
                <a:defRPr/>
              </a:pPr>
              <a:t>22</a:t>
            </a:fld>
            <a:endParaRPr lang="en-ZA" dirty="0">
              <a:solidFill>
                <a:schemeClr val="tx1"/>
              </a:solidFill>
            </a:endParaRPr>
          </a:p>
        </p:txBody>
      </p:sp>
      <p:sp>
        <p:nvSpPr>
          <p:cNvPr id="8" name="Rectangle 43"/>
          <p:cNvSpPr>
            <a:spLocks noChangeArrowheads="1"/>
          </p:cNvSpPr>
          <p:nvPr/>
        </p:nvSpPr>
        <p:spPr bwMode="auto">
          <a:xfrm>
            <a:off x="416152" y="1498073"/>
            <a:ext cx="1015274" cy="576620"/>
          </a:xfrm>
          <a:prstGeom prst="rect">
            <a:avLst/>
          </a:prstGeom>
          <a:solidFill>
            <a:srgbClr val="FFFFFF"/>
          </a:solidFill>
          <a:ln w="9525" algn="ctr">
            <a:solidFill>
              <a:srgbClr val="99CC00"/>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smtClean="0">
                <a:solidFill>
                  <a:schemeClr val="tx2"/>
                </a:solidFill>
              </a:rPr>
              <a:t>Section 1</a:t>
            </a:r>
            <a:endParaRPr lang="en-US" sz="1400" dirty="0">
              <a:solidFill>
                <a:schemeClr val="tx2"/>
              </a:solidFill>
            </a:endParaRPr>
          </a:p>
        </p:txBody>
      </p:sp>
      <p:sp>
        <p:nvSpPr>
          <p:cNvPr id="10" name="44 CuadroTexto"/>
          <p:cNvSpPr txBox="1"/>
          <p:nvPr/>
        </p:nvSpPr>
        <p:spPr>
          <a:xfrm>
            <a:off x="1785302" y="881556"/>
            <a:ext cx="4082097" cy="1452069"/>
          </a:xfrm>
          <a:prstGeom prst="rect">
            <a:avLst/>
          </a:prstGeom>
          <a:noFill/>
          <a:ln>
            <a:solidFill>
              <a:srgbClr val="FFC000"/>
            </a:solidFill>
          </a:ln>
          <a:effectLst/>
        </p:spPr>
        <p:txBody>
          <a:bodyPr lIns="0" tIns="0" rIns="0" bIns="0" anchor="ctr"/>
          <a:lstStyle/>
          <a:p>
            <a:pPr algn="l" fontAlgn="auto">
              <a:spcBef>
                <a:spcPts val="0"/>
              </a:spcBef>
              <a:spcAft>
                <a:spcPts val="0"/>
              </a:spcAft>
              <a:defRPr/>
            </a:pPr>
            <a:r>
              <a:rPr lang="en-US" sz="1200" dirty="0" smtClean="0">
                <a:solidFill>
                  <a:schemeClr val="tx2"/>
                </a:solidFill>
              </a:rPr>
              <a:t>    </a:t>
            </a:r>
            <a:r>
              <a:rPr lang="en-US" sz="1200" b="1" dirty="0" smtClean="0">
                <a:solidFill>
                  <a:schemeClr val="tx2"/>
                </a:solidFill>
              </a:rPr>
              <a:t>Pre-qualification documents (SBD documents)</a:t>
            </a:r>
          </a:p>
          <a:p>
            <a:pPr marL="266700" indent="-180975" algn="l" fontAlgn="auto">
              <a:spcBef>
                <a:spcPts val="0"/>
              </a:spcBef>
              <a:spcAft>
                <a:spcPts val="0"/>
              </a:spcAft>
              <a:buFont typeface="Arial" pitchFamily="34" charset="0"/>
              <a:buChar char="•"/>
              <a:defRPr/>
            </a:pPr>
            <a:r>
              <a:rPr lang="en-US" sz="1200" dirty="0" smtClean="0">
                <a:solidFill>
                  <a:schemeClr val="tx2"/>
                </a:solidFill>
              </a:rPr>
              <a:t>All SBD documents</a:t>
            </a:r>
          </a:p>
          <a:p>
            <a:pPr marL="266700" indent="-180975" algn="l" fontAlgn="auto">
              <a:spcBef>
                <a:spcPts val="0"/>
              </a:spcBef>
              <a:spcAft>
                <a:spcPts val="0"/>
              </a:spcAft>
              <a:buFont typeface="Arial" pitchFamily="34" charset="0"/>
              <a:buChar char="•"/>
              <a:defRPr/>
            </a:pPr>
            <a:r>
              <a:rPr lang="en-US" sz="1200" dirty="0" smtClean="0">
                <a:solidFill>
                  <a:schemeClr val="tx2"/>
                </a:solidFill>
              </a:rPr>
              <a:t>SARS Oath of Secrecy</a:t>
            </a:r>
          </a:p>
          <a:p>
            <a:pPr marL="266700" indent="-180975" algn="l" fontAlgn="auto">
              <a:spcBef>
                <a:spcPts val="0"/>
              </a:spcBef>
              <a:spcAft>
                <a:spcPts val="0"/>
              </a:spcAft>
              <a:buFont typeface="Arial" pitchFamily="34" charset="0"/>
              <a:buChar char="•"/>
              <a:defRPr/>
            </a:pPr>
            <a:endParaRPr lang="en-US" sz="1200" dirty="0" smtClean="0">
              <a:solidFill>
                <a:schemeClr val="tx2"/>
              </a:solidFill>
            </a:endParaRPr>
          </a:p>
        </p:txBody>
      </p:sp>
      <p:sp>
        <p:nvSpPr>
          <p:cNvPr id="14" name="Rectangle 43"/>
          <p:cNvSpPr>
            <a:spLocks noChangeArrowheads="1"/>
          </p:cNvSpPr>
          <p:nvPr/>
        </p:nvSpPr>
        <p:spPr bwMode="auto">
          <a:xfrm>
            <a:off x="415834" y="2974678"/>
            <a:ext cx="1005840" cy="592434"/>
          </a:xfrm>
          <a:prstGeom prst="rect">
            <a:avLst/>
          </a:prstGeom>
          <a:solidFill>
            <a:srgbClr val="FFFFFF"/>
          </a:solidFill>
          <a:ln w="9525" algn="ctr">
            <a:solidFill>
              <a:srgbClr val="99CC00"/>
            </a:solidFill>
            <a:miter lim="800000"/>
            <a:headEnd/>
            <a:tailEnd/>
          </a:ln>
          <a:effectLst>
            <a:outerShdw dist="38100" dir="2700000" algn="tl" rotWithShape="0">
              <a:srgbClr val="000000">
                <a:alpha val="39999"/>
              </a:srgbClr>
            </a:outerShdw>
          </a:effectLst>
        </p:spPr>
        <p:txBody>
          <a:bodyPr wrap="none" lIns="90000" tIns="46800" rIns="90000" bIns="46800" anchor="ctr"/>
          <a:lstStyle/>
          <a:p>
            <a:pPr>
              <a:defRPr/>
            </a:pPr>
            <a:r>
              <a:rPr lang="en-US" sz="1400" dirty="0" smtClean="0">
                <a:solidFill>
                  <a:schemeClr val="tx2"/>
                </a:solidFill>
                <a:latin typeface="Arial" pitchFamily="34" charset="0"/>
                <a:cs typeface="Arial" pitchFamily="34" charset="0"/>
              </a:rPr>
              <a:t>Section 2</a:t>
            </a:r>
            <a:endParaRPr lang="en-US" sz="1400" dirty="0">
              <a:solidFill>
                <a:schemeClr val="tx2"/>
              </a:solidFill>
              <a:latin typeface="Arial" pitchFamily="34" charset="0"/>
              <a:cs typeface="Arial" pitchFamily="34" charset="0"/>
            </a:endParaRPr>
          </a:p>
        </p:txBody>
      </p:sp>
      <p:sp>
        <p:nvSpPr>
          <p:cNvPr id="17" name="44 CuadroTexto"/>
          <p:cNvSpPr txBox="1"/>
          <p:nvPr/>
        </p:nvSpPr>
        <p:spPr>
          <a:xfrm>
            <a:off x="1785304" y="2951428"/>
            <a:ext cx="4082097" cy="935437"/>
          </a:xfrm>
          <a:prstGeom prst="rect">
            <a:avLst/>
          </a:prstGeom>
          <a:noFill/>
          <a:ln>
            <a:solidFill>
              <a:srgbClr val="FFC000"/>
            </a:solidFill>
          </a:ln>
          <a:effectLst/>
        </p:spPr>
        <p:txBody>
          <a:bodyPr lIns="0" tIns="0" rIns="0" bIns="0" anchor="ctr"/>
          <a:lstStyle/>
          <a:p>
            <a:pPr marL="171450" indent="-171450" algn="l" fontAlgn="auto">
              <a:spcBef>
                <a:spcPts val="0"/>
              </a:spcBef>
              <a:spcAft>
                <a:spcPts val="0"/>
              </a:spcAft>
              <a:buFont typeface="Arial" pitchFamily="34" charset="0"/>
              <a:buChar char="•"/>
              <a:defRPr/>
            </a:pPr>
            <a:endParaRPr lang="en-US" sz="1200" dirty="0" smtClean="0">
              <a:solidFill>
                <a:schemeClr val="tx2"/>
              </a:solidFill>
            </a:endParaRPr>
          </a:p>
          <a:p>
            <a:pPr marL="171450" indent="-171450" algn="l" fontAlgn="auto">
              <a:spcBef>
                <a:spcPts val="0"/>
              </a:spcBef>
              <a:spcAft>
                <a:spcPts val="0"/>
              </a:spcAft>
              <a:buFont typeface="Arial" pitchFamily="34" charset="0"/>
              <a:buChar char="•"/>
              <a:defRPr/>
            </a:pPr>
            <a:endParaRPr lang="en-US" sz="1200" dirty="0">
              <a:solidFill>
                <a:schemeClr val="tx2"/>
              </a:solidFill>
            </a:endParaRPr>
          </a:p>
          <a:p>
            <a:pPr marL="266700" indent="-171450" fontAlgn="auto">
              <a:spcBef>
                <a:spcPts val="0"/>
              </a:spcBef>
              <a:spcAft>
                <a:spcPts val="0"/>
              </a:spcAft>
              <a:buFont typeface="Arial" pitchFamily="34" charset="0"/>
              <a:buChar char="•"/>
              <a:defRPr/>
            </a:pPr>
            <a:r>
              <a:rPr lang="en-GB" sz="1200" dirty="0">
                <a:solidFill>
                  <a:schemeClr val="tx2"/>
                </a:solidFill>
              </a:rPr>
              <a:t>Technical Responses (with table of reference)(See Annexure A</a:t>
            </a:r>
            <a:r>
              <a:rPr lang="en-GB" sz="1200" dirty="0" smtClean="0">
                <a:solidFill>
                  <a:schemeClr val="tx2"/>
                </a:solidFill>
              </a:rPr>
              <a:t>);</a:t>
            </a:r>
            <a:endParaRPr lang="en-ZA" sz="1200" dirty="0">
              <a:solidFill>
                <a:schemeClr val="tx2"/>
              </a:solidFill>
            </a:endParaRPr>
          </a:p>
          <a:p>
            <a:pPr marL="266700" indent="-171450" fontAlgn="auto">
              <a:spcBef>
                <a:spcPts val="0"/>
              </a:spcBef>
              <a:spcAft>
                <a:spcPts val="0"/>
              </a:spcAft>
              <a:buFont typeface="Arial" pitchFamily="34" charset="0"/>
              <a:buChar char="•"/>
              <a:defRPr/>
            </a:pPr>
            <a:r>
              <a:rPr lang="en-GB" sz="1200" dirty="0" smtClean="0">
                <a:solidFill>
                  <a:schemeClr val="tx2"/>
                </a:solidFill>
              </a:rPr>
              <a:t>Supporting </a:t>
            </a:r>
            <a:r>
              <a:rPr lang="en-GB" sz="1200" dirty="0">
                <a:solidFill>
                  <a:schemeClr val="tx2"/>
                </a:solidFill>
              </a:rPr>
              <a:t>documents for technical </a:t>
            </a:r>
            <a:r>
              <a:rPr lang="en-GB" sz="1200" dirty="0" smtClean="0">
                <a:solidFill>
                  <a:schemeClr val="tx2"/>
                </a:solidFill>
              </a:rPr>
              <a:t>responses</a:t>
            </a:r>
            <a:endParaRPr lang="en-ZA" sz="1200" dirty="0">
              <a:solidFill>
                <a:schemeClr val="tx2"/>
              </a:solidFill>
            </a:endParaRPr>
          </a:p>
          <a:p>
            <a:pPr marL="266700" indent="-171450" fontAlgn="auto">
              <a:spcBef>
                <a:spcPts val="0"/>
              </a:spcBef>
              <a:spcAft>
                <a:spcPts val="0"/>
              </a:spcAft>
              <a:buFont typeface="Arial" pitchFamily="34" charset="0"/>
              <a:buChar char="•"/>
              <a:defRPr/>
            </a:pPr>
            <a:r>
              <a:rPr lang="en-GB" sz="1200" dirty="0">
                <a:solidFill>
                  <a:schemeClr val="tx2"/>
                </a:solidFill>
              </a:rPr>
              <a:t>Company profile</a:t>
            </a:r>
            <a:endParaRPr lang="en-US" sz="1200" dirty="0">
              <a:solidFill>
                <a:schemeClr val="tx2"/>
              </a:solidFill>
            </a:endParaRPr>
          </a:p>
          <a:p>
            <a:pPr algn="l" fontAlgn="auto">
              <a:spcBef>
                <a:spcPts val="0"/>
              </a:spcBef>
              <a:spcAft>
                <a:spcPts val="0"/>
              </a:spcAft>
              <a:defRPr/>
            </a:pPr>
            <a:endParaRPr lang="en-US" sz="1200" kern="0" dirty="0">
              <a:solidFill>
                <a:schemeClr val="tx2"/>
              </a:solidFill>
            </a:endParaRPr>
          </a:p>
        </p:txBody>
      </p:sp>
      <p:sp>
        <p:nvSpPr>
          <p:cNvPr id="28"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File</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1: Original</a:t>
            </a:r>
            <a:r>
              <a:rPr lang="en-ZA" sz="2000" b="1" dirty="0">
                <a:solidFill>
                  <a:schemeClr val="bg1"/>
                </a:solidFill>
                <a:effectLst>
                  <a:outerShdw blurRad="38100" dist="38100" dir="2700000" algn="tl">
                    <a:srgbClr val="000000">
                      <a:alpha val="43137"/>
                    </a:srgbClr>
                  </a:outerShdw>
                </a:effectLst>
                <a:latin typeface="+mj-lt"/>
                <a:ea typeface="+mj-ea"/>
                <a:cs typeface="+mj-cs"/>
              </a:rPr>
              <a:t> </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&amp; CD-ROM</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24" name="Rectangle 43"/>
          <p:cNvSpPr>
            <a:spLocks noChangeArrowheads="1"/>
          </p:cNvSpPr>
          <p:nvPr/>
        </p:nvSpPr>
        <p:spPr bwMode="auto">
          <a:xfrm>
            <a:off x="7911635" y="3111493"/>
            <a:ext cx="754296" cy="62230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5" name="Freeform 23"/>
          <p:cNvSpPr>
            <a:spLocks/>
          </p:cNvSpPr>
          <p:nvPr/>
        </p:nvSpPr>
        <p:spPr bwMode="auto">
          <a:xfrm>
            <a:off x="8081051" y="327089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6" name="Rectangle 43"/>
          <p:cNvSpPr>
            <a:spLocks noChangeArrowheads="1"/>
          </p:cNvSpPr>
          <p:nvPr/>
        </p:nvSpPr>
        <p:spPr bwMode="auto">
          <a:xfrm>
            <a:off x="7891230" y="1390650"/>
            <a:ext cx="774700" cy="655512"/>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9" name="Freeform 23"/>
          <p:cNvSpPr>
            <a:spLocks/>
          </p:cNvSpPr>
          <p:nvPr/>
        </p:nvSpPr>
        <p:spPr bwMode="auto">
          <a:xfrm>
            <a:off x="8101452" y="1582392"/>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857541" y="6562408"/>
            <a:ext cx="862012" cy="184666"/>
          </a:xfrm>
        </p:spPr>
        <p:txBody>
          <a:bodyPr/>
          <a:lstStyle/>
          <a:p>
            <a:pPr>
              <a:defRPr/>
            </a:pPr>
            <a:fld id="{1D46AC71-C261-4AF3-BFB1-CCAEF8821007}" type="slidenum">
              <a:rPr lang="en-ZA" smtClean="0">
                <a:solidFill>
                  <a:schemeClr val="tx1"/>
                </a:solidFill>
              </a:rPr>
              <a:pPr>
                <a:defRPr/>
              </a:pPr>
              <a:t>23</a:t>
            </a:fld>
            <a:r>
              <a:rPr lang="en-ZA" dirty="0" smtClean="0">
                <a:solidFill>
                  <a:schemeClr val="tx1"/>
                </a:solidFill>
              </a:rPr>
              <a:t>   </a:t>
            </a:r>
            <a:endParaRPr lang="en-ZA" dirty="0">
              <a:solidFill>
                <a:schemeClr val="tx1"/>
              </a:solidFill>
            </a:endParaRPr>
          </a:p>
        </p:txBody>
      </p:sp>
      <p:sp>
        <p:nvSpPr>
          <p:cNvPr id="16"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File 2 :Original</a:t>
            </a:r>
            <a:r>
              <a:rPr lang="en-ZA" sz="2000" b="1" noProof="0" dirty="0">
                <a:solidFill>
                  <a:schemeClr val="bg1"/>
                </a:solidFill>
                <a:effectLst>
                  <a:outerShdw blurRad="38100" dist="38100" dir="2700000" algn="tl">
                    <a:srgbClr val="000000">
                      <a:alpha val="43137"/>
                    </a:srgbClr>
                  </a:outerShdw>
                </a:effectLst>
                <a:latin typeface="+mj-lt"/>
                <a:ea typeface="+mj-ea"/>
                <a:cs typeface="+mj-cs"/>
              </a:rPr>
              <a:t> </a:t>
            </a:r>
            <a:r>
              <a:rPr lang="en-ZA" sz="2000" b="1" noProof="0" dirty="0" smtClean="0">
                <a:solidFill>
                  <a:schemeClr val="bg1"/>
                </a:solidFill>
                <a:effectLst>
                  <a:outerShdw blurRad="38100" dist="38100" dir="2700000" algn="tl">
                    <a:srgbClr val="000000">
                      <a:alpha val="43137"/>
                    </a:srgbClr>
                  </a:outerShdw>
                </a:effectLst>
                <a:latin typeface="+mj-lt"/>
                <a:ea typeface="+mj-ea"/>
                <a:cs typeface="+mj-cs"/>
              </a:rPr>
              <a:t>&amp; CD-ROM</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 </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8" name="Rectangle 43"/>
          <p:cNvSpPr>
            <a:spLocks noChangeArrowheads="1"/>
          </p:cNvSpPr>
          <p:nvPr/>
        </p:nvSpPr>
        <p:spPr bwMode="auto">
          <a:xfrm>
            <a:off x="416560" y="1218810"/>
            <a:ext cx="965200" cy="545987"/>
          </a:xfrm>
          <a:prstGeom prst="rect">
            <a:avLst/>
          </a:prstGeom>
          <a:solidFill>
            <a:srgbClr val="FFFFFF"/>
          </a:solidFill>
          <a:ln w="9525" algn="ctr">
            <a:solidFill>
              <a:srgbClr val="99CC00"/>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smtClean="0">
                <a:solidFill>
                  <a:schemeClr val="tx2"/>
                </a:solidFill>
              </a:rPr>
              <a:t>Section  1</a:t>
            </a:r>
            <a:endParaRPr lang="en-US" sz="1400" dirty="0">
              <a:solidFill>
                <a:schemeClr val="tx2"/>
              </a:solidFill>
            </a:endParaRPr>
          </a:p>
        </p:txBody>
      </p:sp>
      <p:sp>
        <p:nvSpPr>
          <p:cNvPr id="19" name="Rectangle 43"/>
          <p:cNvSpPr>
            <a:spLocks noChangeArrowheads="1"/>
          </p:cNvSpPr>
          <p:nvPr/>
        </p:nvSpPr>
        <p:spPr bwMode="auto">
          <a:xfrm>
            <a:off x="7974360" y="1260970"/>
            <a:ext cx="774700" cy="461666"/>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1" name="Freeform 23"/>
          <p:cNvSpPr>
            <a:spLocks/>
          </p:cNvSpPr>
          <p:nvPr/>
        </p:nvSpPr>
        <p:spPr bwMode="auto">
          <a:xfrm>
            <a:off x="8113620" y="1298050"/>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30" name="Rectangle 29"/>
          <p:cNvSpPr/>
          <p:nvPr/>
        </p:nvSpPr>
        <p:spPr>
          <a:xfrm>
            <a:off x="1495426" y="1303131"/>
            <a:ext cx="4438649" cy="276999"/>
          </a:xfrm>
          <a:prstGeom prst="rect">
            <a:avLst/>
          </a:prstGeom>
          <a:ln>
            <a:solidFill>
              <a:srgbClr val="FFC000"/>
            </a:solidFill>
          </a:ln>
        </p:spPr>
        <p:txBody>
          <a:bodyPr wrap="square">
            <a:spAutoFit/>
          </a:bodyPr>
          <a:lstStyle/>
          <a:p>
            <a:pPr marL="171450" indent="-171450">
              <a:buFont typeface="Arial" pitchFamily="34" charset="0"/>
              <a:buChar char="•"/>
            </a:pPr>
            <a:r>
              <a:rPr lang="en-US" sz="1200" dirty="0" smtClean="0">
                <a:solidFill>
                  <a:schemeClr val="tx2"/>
                </a:solidFill>
              </a:rPr>
              <a:t>BBBEE Certificate</a:t>
            </a:r>
          </a:p>
        </p:txBody>
      </p:sp>
      <p:sp>
        <p:nvSpPr>
          <p:cNvPr id="3" name="TextBox 2"/>
          <p:cNvSpPr txBox="1"/>
          <p:nvPr/>
        </p:nvSpPr>
        <p:spPr>
          <a:xfrm>
            <a:off x="1381760" y="4358640"/>
            <a:ext cx="6987348" cy="523220"/>
          </a:xfrm>
          <a:prstGeom prst="rect">
            <a:avLst/>
          </a:prstGeom>
          <a:noFill/>
        </p:spPr>
        <p:txBody>
          <a:bodyPr wrap="square" rtlCol="0">
            <a:spAutoFit/>
          </a:bodyPr>
          <a:lstStyle/>
          <a:p>
            <a:r>
              <a:rPr lang="en-ZA" sz="1400" b="1" dirty="0" smtClean="0">
                <a:solidFill>
                  <a:srgbClr val="FF0000"/>
                </a:solidFill>
              </a:rPr>
              <a:t>Each file and CD-ROM must be marked correctly and sealed separately for easy reference during the evaluation process. </a:t>
            </a:r>
            <a:endParaRPr lang="en-ZA" sz="1400" b="1" dirty="0">
              <a:solidFill>
                <a:srgbClr val="FF0000"/>
              </a:solidFill>
            </a:endParaRPr>
          </a:p>
        </p:txBody>
      </p:sp>
      <p:sp>
        <p:nvSpPr>
          <p:cNvPr id="4" name="TextBox 3"/>
          <p:cNvSpPr txBox="1"/>
          <p:nvPr/>
        </p:nvSpPr>
        <p:spPr>
          <a:xfrm>
            <a:off x="690879" y="4497139"/>
            <a:ext cx="589281" cy="400110"/>
          </a:xfrm>
          <a:prstGeom prst="rect">
            <a:avLst/>
          </a:prstGeom>
          <a:noFill/>
        </p:spPr>
        <p:txBody>
          <a:bodyPr wrap="square" rtlCol="0">
            <a:spAutoFit/>
          </a:bodyPr>
          <a:lstStyle/>
          <a:p>
            <a:r>
              <a:rPr lang="en-ZA" sz="2000" b="1" dirty="0" smtClean="0">
                <a:solidFill>
                  <a:srgbClr val="FF0000"/>
                </a:solidFill>
              </a:rPr>
              <a:t>NB</a:t>
            </a:r>
            <a:endParaRPr lang="en-ZA" sz="2000" b="1" dirty="0">
              <a:solidFill>
                <a:srgbClr val="FF0000"/>
              </a:solidFill>
            </a:endParaRPr>
          </a:p>
        </p:txBody>
      </p:sp>
      <p:sp>
        <p:nvSpPr>
          <p:cNvPr id="14" name="Rectangle 43"/>
          <p:cNvSpPr>
            <a:spLocks noChangeArrowheads="1"/>
          </p:cNvSpPr>
          <p:nvPr/>
        </p:nvSpPr>
        <p:spPr bwMode="auto">
          <a:xfrm>
            <a:off x="402588" y="2317017"/>
            <a:ext cx="979172" cy="548639"/>
          </a:xfrm>
          <a:prstGeom prst="rect">
            <a:avLst/>
          </a:prstGeom>
          <a:solidFill>
            <a:srgbClr val="FFFFFF"/>
          </a:solidFill>
          <a:ln w="9525" algn="ctr">
            <a:solidFill>
              <a:srgbClr val="99CC00"/>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Section  </a:t>
            </a:r>
            <a:r>
              <a:rPr lang="en-US" sz="1400" dirty="0" smtClean="0">
                <a:solidFill>
                  <a:schemeClr val="tx2"/>
                </a:solidFill>
              </a:rPr>
              <a:t>2</a:t>
            </a:r>
            <a:endParaRPr lang="en-US" sz="1400" dirty="0">
              <a:solidFill>
                <a:schemeClr val="tx2"/>
              </a:solidFill>
            </a:endParaRPr>
          </a:p>
        </p:txBody>
      </p:sp>
      <p:sp>
        <p:nvSpPr>
          <p:cNvPr id="15" name="Rectangle 43"/>
          <p:cNvSpPr>
            <a:spLocks noChangeArrowheads="1"/>
          </p:cNvSpPr>
          <p:nvPr/>
        </p:nvSpPr>
        <p:spPr bwMode="auto">
          <a:xfrm>
            <a:off x="7974360" y="2272100"/>
            <a:ext cx="774700" cy="542756"/>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7" name="Freeform 23"/>
          <p:cNvSpPr>
            <a:spLocks/>
          </p:cNvSpPr>
          <p:nvPr/>
        </p:nvSpPr>
        <p:spPr bwMode="auto">
          <a:xfrm>
            <a:off x="8174625" y="2367815"/>
            <a:ext cx="388965" cy="447041"/>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0" name="Rectangle 19"/>
          <p:cNvSpPr/>
          <p:nvPr/>
        </p:nvSpPr>
        <p:spPr>
          <a:xfrm>
            <a:off x="1495425" y="2483138"/>
            <a:ext cx="4438650" cy="646331"/>
          </a:xfrm>
          <a:prstGeom prst="rect">
            <a:avLst/>
          </a:prstGeom>
          <a:ln>
            <a:solidFill>
              <a:srgbClr val="FFC000"/>
            </a:solidFill>
          </a:ln>
        </p:spPr>
        <p:txBody>
          <a:bodyPr wrap="square">
            <a:spAutoFit/>
          </a:bodyPr>
          <a:lstStyle/>
          <a:p>
            <a:pPr marL="171450" indent="-171450">
              <a:buFont typeface="Arial" pitchFamily="34" charset="0"/>
              <a:buChar char="•"/>
            </a:pPr>
            <a:r>
              <a:rPr lang="en-US" sz="1200" dirty="0" smtClean="0">
                <a:solidFill>
                  <a:schemeClr val="tx2"/>
                </a:solidFill>
              </a:rPr>
              <a:t>Price Schedule </a:t>
            </a:r>
            <a:r>
              <a:rPr lang="en-GB" sz="1200" dirty="0">
                <a:solidFill>
                  <a:schemeClr val="tx2"/>
                </a:solidFill>
              </a:rPr>
              <a:t>(See </a:t>
            </a:r>
            <a:r>
              <a:rPr lang="en-GB" sz="1200" dirty="0" smtClean="0">
                <a:solidFill>
                  <a:schemeClr val="tx2"/>
                </a:solidFill>
              </a:rPr>
              <a:t>Annexure B</a:t>
            </a:r>
            <a:r>
              <a:rPr lang="en-GB" sz="1200" dirty="0">
                <a:solidFill>
                  <a:schemeClr val="tx2"/>
                </a:solidFill>
              </a:rPr>
              <a:t>)</a:t>
            </a:r>
            <a:endParaRPr lang="en-US" sz="1200" dirty="0">
              <a:solidFill>
                <a:schemeClr val="tx2"/>
              </a:solidFill>
            </a:endParaRPr>
          </a:p>
          <a:p>
            <a:pPr marL="171450" indent="-171450">
              <a:buFont typeface="Arial" pitchFamily="34" charset="0"/>
              <a:buChar char="•"/>
            </a:pPr>
            <a:r>
              <a:rPr lang="en-US" sz="1200" dirty="0">
                <a:solidFill>
                  <a:schemeClr val="tx2"/>
                </a:solidFill>
              </a:rPr>
              <a:t>3 years Audited/Reviewed Financial Statements</a:t>
            </a:r>
          </a:p>
          <a:p>
            <a:pPr marL="171450" indent="-171450">
              <a:buFont typeface="Arial" pitchFamily="34" charset="0"/>
              <a:buChar char="•"/>
            </a:pPr>
            <a:endParaRPr lang="en-US" sz="1200"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7213600" y="6583998"/>
            <a:ext cx="862012" cy="184666"/>
          </a:xfrm>
        </p:spPr>
        <p:txBody>
          <a:bodyPr/>
          <a:lstStyle/>
          <a:p>
            <a:pPr algn="ctr">
              <a:defRPr/>
            </a:pPr>
            <a:fld id="{1D46AC71-C261-4AF3-BFB1-CCAEF8821007}" type="slidenum">
              <a:rPr lang="en-ZA" smtClean="0">
                <a:solidFill>
                  <a:schemeClr val="tx1"/>
                </a:solidFill>
              </a:rPr>
              <a:pPr algn="ctr">
                <a:defRPr/>
              </a:pPr>
              <a:t>24</a:t>
            </a:fld>
            <a:endParaRPr lang="en-ZA" dirty="0">
              <a:solidFill>
                <a:schemeClr val="tx1"/>
              </a:solidFill>
            </a:endParaRPr>
          </a:p>
        </p:txBody>
      </p:sp>
      <p:sp>
        <p:nvSpPr>
          <p:cNvPr id="5" name="Rectangle 3"/>
          <p:cNvSpPr>
            <a:spLocks noChangeArrowheads="1"/>
          </p:cNvSpPr>
          <p:nvPr/>
        </p:nvSpPr>
        <p:spPr bwMode="auto">
          <a:xfrm>
            <a:off x="539750" y="1071563"/>
            <a:ext cx="8175625"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a:t>
            </a:r>
            <a:r>
              <a:rPr lang="en-ZA" sz="2000" b="1" dirty="0" smtClean="0">
                <a:solidFill>
                  <a:srgbClr val="BFBFBF"/>
                </a:solidFill>
              </a:rPr>
              <a:t>RFP Timelines </a:t>
            </a:r>
          </a:p>
          <a:p>
            <a:pPr marL="228600" indent="-228600">
              <a:lnSpc>
                <a:spcPct val="135000"/>
              </a:lnSpc>
              <a:spcBef>
                <a:spcPct val="75000"/>
              </a:spcBef>
              <a:spcAft>
                <a:spcPct val="10000"/>
              </a:spcAft>
              <a:buClr>
                <a:schemeClr val="accent1"/>
              </a:buClr>
            </a:pPr>
            <a:r>
              <a:rPr lang="en-ZA" sz="2000" b="1" dirty="0" smtClean="0">
                <a:solidFill>
                  <a:srgbClr val="BFBFBF"/>
                </a:solidFill>
              </a:rPr>
              <a:t>3</a:t>
            </a:r>
            <a:r>
              <a:rPr lang="en-ZA" sz="2000" b="1" dirty="0">
                <a:solidFill>
                  <a:srgbClr val="BFBFBF"/>
                </a:solidFill>
              </a:rPr>
              <a:t>. </a:t>
            </a:r>
            <a:r>
              <a:rPr lang="en-ZA" sz="2000" b="1" dirty="0" smtClean="0">
                <a:solidFill>
                  <a:srgbClr val="BFBFBF"/>
                </a:solidFill>
              </a:rPr>
              <a:t>Background</a:t>
            </a:r>
          </a:p>
          <a:p>
            <a:pPr marL="228600" indent="-228600">
              <a:lnSpc>
                <a:spcPct val="135000"/>
              </a:lnSpc>
              <a:spcBef>
                <a:spcPct val="75000"/>
              </a:spcBef>
              <a:spcAft>
                <a:spcPct val="10000"/>
              </a:spcAft>
              <a:buClr>
                <a:schemeClr val="accent1"/>
              </a:buClr>
            </a:pPr>
            <a:r>
              <a:rPr lang="en-ZA" sz="2000" b="1" dirty="0" smtClean="0">
                <a:solidFill>
                  <a:srgbClr val="BFBFBF"/>
                </a:solidFill>
              </a:rPr>
              <a:t>4</a:t>
            </a:r>
            <a:r>
              <a:rPr lang="en-ZA" sz="2000" b="1" dirty="0">
                <a:solidFill>
                  <a:srgbClr val="BFBFBF"/>
                </a:solidFill>
              </a:rPr>
              <a:t>. </a:t>
            </a:r>
            <a:r>
              <a:rPr lang="en-ZA" sz="2000" b="1" dirty="0">
                <a:solidFill>
                  <a:schemeClr val="bg1">
                    <a:lumMod val="75000"/>
                  </a:schemeClr>
                </a:solidFill>
              </a:rPr>
              <a:t>Scope of </a:t>
            </a:r>
            <a:r>
              <a:rPr lang="en-ZA" sz="2000" b="1" dirty="0" smtClean="0">
                <a:solidFill>
                  <a:schemeClr val="bg1">
                    <a:lumMod val="75000"/>
                  </a:schemeClr>
                </a:solidFill>
              </a:rPr>
              <a:t>Work</a:t>
            </a:r>
            <a:endParaRPr lang="en-ZA" sz="2000" b="1" dirty="0" smtClean="0">
              <a:solidFill>
                <a:srgbClr val="BFBFBF"/>
              </a:solidFill>
            </a:endParaRPr>
          </a:p>
          <a:p>
            <a:pPr marL="228600" indent="-228600" algn="l">
              <a:lnSpc>
                <a:spcPct val="135000"/>
              </a:lnSpc>
              <a:spcBef>
                <a:spcPct val="75000"/>
              </a:spcBef>
              <a:spcAft>
                <a:spcPct val="10000"/>
              </a:spcAft>
              <a:buClr>
                <a:schemeClr val="accent1"/>
              </a:buClr>
            </a:pPr>
            <a:r>
              <a:rPr lang="en-ZA" sz="2000" b="1" dirty="0" smtClean="0">
                <a:solidFill>
                  <a:srgbClr val="BFBFBF"/>
                </a:solidFill>
              </a:rPr>
              <a:t>5</a:t>
            </a:r>
            <a:r>
              <a:rPr lang="en-ZA" sz="2000" b="1" dirty="0">
                <a:solidFill>
                  <a:srgbClr val="BFBFBF"/>
                </a:solidFill>
              </a:rPr>
              <a:t>. Bid </a:t>
            </a:r>
            <a:r>
              <a:rPr lang="en-ZA" sz="2000" b="1" dirty="0" smtClean="0">
                <a:solidFill>
                  <a:srgbClr val="BFBFBF"/>
                </a:solidFill>
              </a:rPr>
              <a:t>Evaluation Process</a:t>
            </a:r>
            <a:endParaRPr lang="en-ZA" sz="2000" b="1" dirty="0">
              <a:solidFill>
                <a:srgbClr val="BFBFBF"/>
              </a:solidFill>
            </a:endParaRPr>
          </a:p>
          <a:p>
            <a:pPr marL="228600" indent="-228600" algn="l">
              <a:lnSpc>
                <a:spcPct val="135000"/>
              </a:lnSpc>
              <a:spcBef>
                <a:spcPct val="75000"/>
              </a:spcBef>
              <a:spcAft>
                <a:spcPct val="10000"/>
              </a:spcAft>
              <a:buClr>
                <a:schemeClr val="accent1"/>
              </a:buClr>
            </a:pPr>
            <a:r>
              <a:rPr lang="en-ZA" sz="2000" b="1" dirty="0">
                <a:solidFill>
                  <a:srgbClr val="BFBFBF"/>
                </a:solidFill>
              </a:rPr>
              <a:t>6</a:t>
            </a:r>
            <a:r>
              <a:rPr lang="en-ZA" sz="2000" b="1" dirty="0" smtClean="0">
                <a:solidFill>
                  <a:srgbClr val="BFBFBF"/>
                </a:solidFill>
              </a:rPr>
              <a:t>. RFP </a:t>
            </a:r>
            <a:r>
              <a:rPr lang="en-ZA" sz="2000" b="1" dirty="0">
                <a:solidFill>
                  <a:srgbClr val="BFBFBF"/>
                </a:solidFill>
              </a:rPr>
              <a:t>submission and </a:t>
            </a:r>
            <a:r>
              <a:rPr lang="en-ZA" sz="2000" b="1" dirty="0" smtClean="0">
                <a:solidFill>
                  <a:srgbClr val="BFBFBF"/>
                </a:solidFill>
              </a:rPr>
              <a:t>contact details</a:t>
            </a:r>
          </a:p>
          <a:p>
            <a:pPr marL="228600" indent="-228600">
              <a:lnSpc>
                <a:spcPct val="135000"/>
              </a:lnSpc>
              <a:spcBef>
                <a:spcPct val="75000"/>
              </a:spcBef>
              <a:spcAft>
                <a:spcPct val="10000"/>
              </a:spcAft>
              <a:buClr>
                <a:schemeClr val="accent1"/>
              </a:buClr>
            </a:pPr>
            <a:r>
              <a:rPr lang="en-ZA" sz="2000" b="1" dirty="0" smtClean="0">
                <a:solidFill>
                  <a:srgbClr val="FF0000"/>
                </a:solidFill>
              </a:rPr>
              <a:t>7.</a:t>
            </a:r>
            <a:r>
              <a:rPr lang="en-ZA" sz="2000" b="1" dirty="0">
                <a:solidFill>
                  <a:srgbClr val="FF0000"/>
                </a:solidFill>
              </a:rPr>
              <a:t> </a:t>
            </a:r>
            <a:r>
              <a:rPr lang="en-ZA" sz="2000" b="1" dirty="0" smtClean="0">
                <a:solidFill>
                  <a:srgbClr val="FF0000"/>
                </a:solidFill>
              </a:rPr>
              <a:t>Tender Specification</a:t>
            </a:r>
          </a:p>
          <a:p>
            <a:pPr marL="228600" indent="-228600">
              <a:lnSpc>
                <a:spcPct val="135000"/>
              </a:lnSpc>
              <a:spcBef>
                <a:spcPct val="75000"/>
              </a:spcBef>
              <a:spcAft>
                <a:spcPct val="10000"/>
              </a:spcAft>
              <a:buClr>
                <a:schemeClr val="accent1"/>
              </a:buClr>
            </a:pPr>
            <a:r>
              <a:rPr lang="en-ZA" sz="2000" b="1" dirty="0" smtClean="0">
                <a:solidFill>
                  <a:schemeClr val="accent1">
                    <a:lumMod val="50000"/>
                  </a:schemeClr>
                </a:solidFill>
              </a:rPr>
              <a:t>8. Q&amp;A</a:t>
            </a:r>
          </a:p>
          <a:p>
            <a:pPr marL="228600" indent="-228600" algn="l">
              <a:lnSpc>
                <a:spcPct val="135000"/>
              </a:lnSpc>
              <a:spcBef>
                <a:spcPct val="75000"/>
              </a:spcBef>
              <a:spcAft>
                <a:spcPct val="10000"/>
              </a:spcAft>
              <a:buClr>
                <a:schemeClr val="accent1"/>
              </a:buClr>
            </a:pPr>
            <a:endParaRPr lang="en-ZA" sz="2000" b="1" dirty="0" smtClean="0">
              <a:solidFill>
                <a:srgbClr val="FF0000"/>
              </a:solidFill>
            </a:endParaRPr>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4"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Table of Content</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ZA" dirty="0"/>
          </a:p>
        </p:txBody>
      </p:sp>
      <p:sp>
        <p:nvSpPr>
          <p:cNvPr id="3" name="Slide Number Placeholder 2"/>
          <p:cNvSpPr>
            <a:spLocks noGrp="1"/>
          </p:cNvSpPr>
          <p:nvPr>
            <p:ph type="sldNum" sz="quarter" idx="11"/>
          </p:nvPr>
        </p:nvSpPr>
        <p:spPr/>
        <p:txBody>
          <a:bodyPr/>
          <a:lstStyle/>
          <a:p>
            <a:pPr>
              <a:defRPr/>
            </a:pPr>
            <a:fld id="{1D46AC71-C261-4AF3-BFB1-CCAEF8821007}" type="slidenum">
              <a:rPr lang="en-ZA" smtClean="0"/>
              <a:pPr>
                <a:defRPr/>
              </a:pPr>
              <a:t>25</a:t>
            </a:fld>
            <a:endParaRPr lang="en-ZA" dirty="0"/>
          </a:p>
        </p:txBody>
      </p:sp>
      <p:pic>
        <p:nvPicPr>
          <p:cNvPr id="4" name="Picture 3"/>
          <p:cNvPicPr/>
          <p:nvPr/>
        </p:nvPicPr>
        <p:blipFill>
          <a:blip r:embed="rId2"/>
          <a:stretch>
            <a:fillRect/>
          </a:stretch>
        </p:blipFill>
        <p:spPr>
          <a:xfrm>
            <a:off x="0" y="700645"/>
            <a:ext cx="9144000" cy="5723906"/>
          </a:xfrm>
          <a:prstGeom prst="rect">
            <a:avLst/>
          </a:prstGeom>
        </p:spPr>
      </p:pic>
      <p:sp>
        <p:nvSpPr>
          <p:cNvPr id="5" name="TextBox 4"/>
          <p:cNvSpPr txBox="1"/>
          <p:nvPr/>
        </p:nvSpPr>
        <p:spPr>
          <a:xfrm>
            <a:off x="379561" y="212149"/>
            <a:ext cx="8531525" cy="369332"/>
          </a:xfrm>
          <a:prstGeom prst="rect">
            <a:avLst/>
          </a:prstGeom>
          <a:noFill/>
        </p:spPr>
        <p:txBody>
          <a:bodyPr wrap="square" rtlCol="0">
            <a:spAutoFit/>
          </a:bodyPr>
          <a:lstStyle/>
          <a:p>
            <a:r>
              <a:rPr lang="en-ZA" b="1" dirty="0" smtClean="0">
                <a:solidFill>
                  <a:schemeClr val="accent3"/>
                </a:solidFill>
                <a:effectLst>
                  <a:outerShdw blurRad="38100" dist="38100" dir="2700000" algn="tl">
                    <a:srgbClr val="000000">
                      <a:alpha val="43137"/>
                    </a:srgbClr>
                  </a:outerShdw>
                </a:effectLst>
              </a:rPr>
              <a:t>NATIONAL FOOT PRINT </a:t>
            </a:r>
            <a:endParaRPr lang="en-ZA"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9931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ZA" dirty="0"/>
          </a:p>
        </p:txBody>
      </p:sp>
      <p:sp>
        <p:nvSpPr>
          <p:cNvPr id="3" name="Slide Number Placeholder 2"/>
          <p:cNvSpPr>
            <a:spLocks noGrp="1"/>
          </p:cNvSpPr>
          <p:nvPr>
            <p:ph type="sldNum" sz="quarter" idx="11"/>
          </p:nvPr>
        </p:nvSpPr>
        <p:spPr/>
        <p:txBody>
          <a:bodyPr/>
          <a:lstStyle/>
          <a:p>
            <a:pPr>
              <a:defRPr/>
            </a:pPr>
            <a:fld id="{1D46AC71-C261-4AF3-BFB1-CCAEF8821007}" type="slidenum">
              <a:rPr lang="en-ZA" smtClean="0"/>
              <a:pPr>
                <a:defRPr/>
              </a:pPr>
              <a:t>26</a:t>
            </a:fld>
            <a:endParaRPr lang="en-ZA" dirty="0"/>
          </a:p>
        </p:txBody>
      </p:sp>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7522"/>
            <a:ext cx="9144000" cy="556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9561" y="212149"/>
            <a:ext cx="8531525" cy="369332"/>
          </a:xfrm>
          <a:prstGeom prst="rect">
            <a:avLst/>
          </a:prstGeom>
          <a:noFill/>
        </p:spPr>
        <p:txBody>
          <a:bodyPr wrap="square" rtlCol="0">
            <a:spAutoFit/>
          </a:bodyPr>
          <a:lstStyle/>
          <a:p>
            <a:r>
              <a:rPr lang="en-ZA" b="1" dirty="0" smtClean="0">
                <a:solidFill>
                  <a:schemeClr val="accent3"/>
                </a:solidFill>
                <a:effectLst>
                  <a:outerShdw blurRad="38100" dist="38100" dir="2700000" algn="tl">
                    <a:srgbClr val="000000">
                      <a:alpha val="43137"/>
                    </a:srgbClr>
                  </a:outerShdw>
                </a:effectLst>
              </a:rPr>
              <a:t>CUSTOMS PORTS OF ENTRY FOOT PRINT </a:t>
            </a:r>
            <a:endParaRPr lang="en-ZA"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2910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ZA" dirty="0"/>
          </a:p>
        </p:txBody>
      </p:sp>
      <p:sp>
        <p:nvSpPr>
          <p:cNvPr id="3" name="Slide Number Placeholder 2"/>
          <p:cNvSpPr>
            <a:spLocks noGrp="1"/>
          </p:cNvSpPr>
          <p:nvPr>
            <p:ph type="sldNum" sz="quarter" idx="11"/>
          </p:nvPr>
        </p:nvSpPr>
        <p:spPr/>
        <p:txBody>
          <a:bodyPr/>
          <a:lstStyle/>
          <a:p>
            <a:pPr>
              <a:defRPr/>
            </a:pPr>
            <a:fld id="{1D46AC71-C261-4AF3-BFB1-CCAEF8821007}" type="slidenum">
              <a:rPr lang="en-ZA" smtClean="0"/>
              <a:pPr>
                <a:defRPr/>
              </a:pPr>
              <a:t>27</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282363607"/>
              </p:ext>
            </p:extLst>
          </p:nvPr>
        </p:nvGraphicFramePr>
        <p:xfrm>
          <a:off x="345057" y="984939"/>
          <a:ext cx="8465568" cy="2061673"/>
        </p:xfrm>
        <a:graphic>
          <a:graphicData uri="http://schemas.openxmlformats.org/drawingml/2006/table">
            <a:tbl>
              <a:tblPr>
                <a:tableStyleId>{21E4AEA4-8DFA-4A89-87EB-49C32662AFE0}</a:tableStyleId>
              </a:tblPr>
              <a:tblGrid>
                <a:gridCol w="2840494"/>
                <a:gridCol w="2812537"/>
                <a:gridCol w="2812537"/>
              </a:tblGrid>
              <a:tr h="191001">
                <a:tc>
                  <a:txBody>
                    <a:bodyPr/>
                    <a:lstStyle/>
                    <a:p>
                      <a:pPr algn="ctr" fontAlgn="ctr"/>
                      <a:r>
                        <a:rPr lang="en-ZA" sz="1100" b="1" u="none" strike="noStrike" kern="1200" dirty="0" smtClean="0">
                          <a:effectLst/>
                          <a:latin typeface="+mn-lt"/>
                        </a:rPr>
                        <a:t>REGION</a:t>
                      </a:r>
                      <a:endParaRPr lang="en-ZA" sz="1100" b="1" u="none" strike="noStrike" kern="1200" dirty="0">
                        <a:solidFill>
                          <a:schemeClr val="dk1"/>
                        </a:solidFill>
                        <a:effectLst/>
                        <a:latin typeface="+mn-lt"/>
                        <a:ea typeface="+mn-ea"/>
                        <a:cs typeface="+mn-cs"/>
                      </a:endParaRPr>
                    </a:p>
                  </a:txBody>
                  <a:tcPr marL="3692" marR="3692" marT="3692" marB="0" anchor="ctr">
                    <a:solidFill>
                      <a:schemeClr val="tx2">
                        <a:lumMod val="40000"/>
                        <a:lumOff val="60000"/>
                      </a:schemeClr>
                    </a:solidFill>
                  </a:tcPr>
                </a:tc>
                <a:tc>
                  <a:txBody>
                    <a:bodyPr/>
                    <a:lstStyle/>
                    <a:p>
                      <a:pPr marL="0" algn="ctr" defTabSz="932962" rtl="0" eaLnBrk="1" fontAlgn="ctr" latinLnBrk="0" hangingPunct="1"/>
                      <a:r>
                        <a:rPr lang="en-ZA" sz="1100" b="1" u="none" strike="noStrike" kern="1200" dirty="0" smtClean="0">
                          <a:solidFill>
                            <a:schemeClr val="dk1"/>
                          </a:solidFill>
                          <a:effectLst/>
                          <a:latin typeface="+mn-lt"/>
                          <a:ea typeface="+mn-ea"/>
                          <a:cs typeface="+mn-cs"/>
                        </a:rPr>
                        <a:t>SARS BUILDINGS</a:t>
                      </a:r>
                      <a:endParaRPr lang="en-ZA" sz="1100" b="1" u="none" strike="noStrike" kern="1200" dirty="0">
                        <a:solidFill>
                          <a:schemeClr val="dk1"/>
                        </a:solidFill>
                        <a:effectLst/>
                        <a:latin typeface="+mn-lt"/>
                        <a:ea typeface="+mn-ea"/>
                        <a:cs typeface="+mn-cs"/>
                      </a:endParaRPr>
                    </a:p>
                  </a:txBody>
                  <a:tcPr marL="3692" marR="3692" marT="3692" marB="0" anchor="ctr">
                    <a:solidFill>
                      <a:schemeClr val="tx2">
                        <a:lumMod val="40000"/>
                        <a:lumOff val="60000"/>
                      </a:schemeClr>
                    </a:solidFill>
                  </a:tcPr>
                </a:tc>
                <a:tc>
                  <a:txBody>
                    <a:bodyPr/>
                    <a:lstStyle/>
                    <a:p>
                      <a:pPr marL="0" algn="ctr" defTabSz="932962" rtl="0" eaLnBrk="1" fontAlgn="ctr" latinLnBrk="0" hangingPunct="1"/>
                      <a:r>
                        <a:rPr lang="en-ZA" sz="1100" b="1" u="none" strike="noStrike" kern="1200" dirty="0" smtClean="0">
                          <a:solidFill>
                            <a:schemeClr val="dk1"/>
                          </a:solidFill>
                          <a:effectLst/>
                          <a:latin typeface="+mn-lt"/>
                          <a:ea typeface="+mn-ea"/>
                          <a:cs typeface="+mn-cs"/>
                        </a:rPr>
                        <a:t>FLEET COUNT</a:t>
                      </a:r>
                      <a:endParaRPr lang="en-ZA" sz="1100" b="1" u="none" strike="noStrike" kern="1200" dirty="0">
                        <a:solidFill>
                          <a:schemeClr val="dk1"/>
                        </a:solidFill>
                        <a:effectLst/>
                        <a:latin typeface="+mn-lt"/>
                        <a:ea typeface="+mn-ea"/>
                        <a:cs typeface="+mn-cs"/>
                      </a:endParaRPr>
                    </a:p>
                  </a:txBody>
                  <a:tcPr marL="3692" marR="3692" marT="3692" marB="0" anchor="ctr">
                    <a:solidFill>
                      <a:schemeClr val="tx2">
                        <a:lumMod val="40000"/>
                        <a:lumOff val="60000"/>
                      </a:schemeClr>
                    </a:solidFill>
                  </a:tcPr>
                </a:tc>
              </a:tr>
              <a:tr h="191001">
                <a:tc>
                  <a:txBody>
                    <a:bodyPr/>
                    <a:lstStyle/>
                    <a:p>
                      <a:pPr algn="l" fontAlgn="ctr"/>
                      <a:r>
                        <a:rPr lang="en-ZA" sz="1100" u="none" strike="noStrike" dirty="0">
                          <a:effectLst/>
                          <a:latin typeface="+mn-lt"/>
                        </a:rPr>
                        <a:t>EC</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6</a:t>
                      </a:r>
                    </a:p>
                  </a:txBody>
                  <a:tcPr marL="3692" marR="3692" marT="3692" marB="0" anchor="ctr"/>
                </a:tc>
                <a:tc>
                  <a:txBody>
                    <a:bodyPr/>
                    <a:lstStyle/>
                    <a:p>
                      <a:pPr algn="ctr" fontAlgn="ctr"/>
                      <a:r>
                        <a:rPr lang="en-ZA" sz="1100" u="none" strike="noStrike" dirty="0">
                          <a:effectLst/>
                          <a:latin typeface="+mn-lt"/>
                        </a:rPr>
                        <a:t>66</a:t>
                      </a:r>
                      <a:endParaRPr lang="en-ZA" sz="1100" b="1" i="0" u="none" strike="noStrike" dirty="0">
                        <a:solidFill>
                          <a:srgbClr val="000000"/>
                        </a:solidFill>
                        <a:effectLst/>
                        <a:latin typeface="+mn-lt"/>
                      </a:endParaRPr>
                    </a:p>
                  </a:txBody>
                  <a:tcPr marL="3692" marR="3692" marT="3692" marB="0" anchor="ctr"/>
                </a:tc>
              </a:tr>
              <a:tr h="191001">
                <a:tc>
                  <a:txBody>
                    <a:bodyPr/>
                    <a:lstStyle/>
                    <a:p>
                      <a:pPr algn="l" fontAlgn="ctr"/>
                      <a:r>
                        <a:rPr lang="en-ZA" sz="1100" u="none" strike="noStrike" dirty="0">
                          <a:effectLst/>
                          <a:latin typeface="+mn-lt"/>
                        </a:rPr>
                        <a:t>Free State</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9</a:t>
                      </a:r>
                      <a:endParaRPr lang="en-ZA" sz="1100" b="0" i="0" u="none" strike="noStrike" dirty="0">
                        <a:solidFill>
                          <a:srgbClr val="000000"/>
                        </a:solidFill>
                        <a:effectLst/>
                        <a:latin typeface="+mn-lt"/>
                      </a:endParaRPr>
                    </a:p>
                  </a:txBody>
                  <a:tcPr marL="3692" marR="3692" marT="3692" marB="0" anchor="ctr"/>
                </a:tc>
                <a:tc>
                  <a:txBody>
                    <a:bodyPr/>
                    <a:lstStyle/>
                    <a:p>
                      <a:pPr algn="ctr" fontAlgn="ctr"/>
                      <a:r>
                        <a:rPr lang="en-ZA" sz="1100" u="none" strike="noStrike" dirty="0">
                          <a:effectLst/>
                          <a:latin typeface="+mn-lt"/>
                        </a:rPr>
                        <a:t>68</a:t>
                      </a:r>
                      <a:endParaRPr lang="en-ZA" sz="1100" b="1" i="0" u="none" strike="noStrike" dirty="0">
                        <a:solidFill>
                          <a:srgbClr val="000000"/>
                        </a:solidFill>
                        <a:effectLst/>
                        <a:latin typeface="+mn-lt"/>
                      </a:endParaRPr>
                    </a:p>
                  </a:txBody>
                  <a:tcPr marL="3692" marR="3692" marT="3692" marB="0" anchor="ctr"/>
                </a:tc>
              </a:tr>
              <a:tr h="158259">
                <a:tc>
                  <a:txBody>
                    <a:bodyPr/>
                    <a:lstStyle/>
                    <a:p>
                      <a:pPr algn="l" fontAlgn="ctr"/>
                      <a:r>
                        <a:rPr lang="en-ZA" sz="1100" u="none" strike="noStrike" dirty="0">
                          <a:effectLst/>
                          <a:latin typeface="+mn-lt"/>
                        </a:rPr>
                        <a:t>GP</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32</a:t>
                      </a:r>
                      <a:endParaRPr lang="en-ZA" sz="1100" b="0" i="0" u="none" strike="noStrike" dirty="0">
                        <a:solidFill>
                          <a:srgbClr val="000000"/>
                        </a:solidFill>
                        <a:effectLst/>
                        <a:latin typeface="+mn-lt"/>
                      </a:endParaRPr>
                    </a:p>
                  </a:txBody>
                  <a:tcPr marL="3692" marR="3692" marT="3692" marB="0" anchor="ctr"/>
                </a:tc>
                <a:tc>
                  <a:txBody>
                    <a:bodyPr/>
                    <a:lstStyle/>
                    <a:p>
                      <a:pPr algn="ctr" fontAlgn="ctr"/>
                      <a:r>
                        <a:rPr lang="en-ZA" sz="1100" u="none" strike="noStrike" dirty="0">
                          <a:effectLst/>
                          <a:latin typeface="+mn-lt"/>
                        </a:rPr>
                        <a:t>355</a:t>
                      </a:r>
                      <a:endParaRPr lang="en-ZA" sz="1100" b="1" i="0" u="none" strike="noStrike" dirty="0">
                        <a:solidFill>
                          <a:srgbClr val="000000"/>
                        </a:solidFill>
                        <a:effectLst/>
                        <a:latin typeface="+mn-lt"/>
                      </a:endParaRPr>
                    </a:p>
                  </a:txBody>
                  <a:tcPr marL="3692" marR="3692" marT="3692" marB="0" anchor="ctr"/>
                </a:tc>
              </a:tr>
              <a:tr h="191001">
                <a:tc>
                  <a:txBody>
                    <a:bodyPr/>
                    <a:lstStyle/>
                    <a:p>
                      <a:pPr algn="l" fontAlgn="ctr"/>
                      <a:r>
                        <a:rPr lang="en-ZA" sz="1100" u="none" strike="noStrike" dirty="0">
                          <a:effectLst/>
                          <a:latin typeface="+mn-lt"/>
                        </a:rPr>
                        <a:t>KZN</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12</a:t>
                      </a:r>
                      <a:endParaRPr lang="en-ZA" sz="1100" b="0" i="0" u="none" strike="noStrike" dirty="0">
                        <a:solidFill>
                          <a:srgbClr val="000000"/>
                        </a:solidFill>
                        <a:effectLst/>
                        <a:latin typeface="+mn-lt"/>
                      </a:endParaRPr>
                    </a:p>
                  </a:txBody>
                  <a:tcPr marL="3692" marR="3692" marT="3692" marB="0" anchor="ctr"/>
                </a:tc>
                <a:tc>
                  <a:txBody>
                    <a:bodyPr/>
                    <a:lstStyle/>
                    <a:p>
                      <a:pPr algn="ctr" fontAlgn="ctr"/>
                      <a:r>
                        <a:rPr lang="en-ZA" sz="1100" u="none" strike="noStrike" dirty="0">
                          <a:effectLst/>
                          <a:latin typeface="+mn-lt"/>
                        </a:rPr>
                        <a:t>94</a:t>
                      </a:r>
                      <a:endParaRPr lang="en-ZA" sz="1100" b="1" i="0" u="none" strike="noStrike" dirty="0">
                        <a:solidFill>
                          <a:srgbClr val="000000"/>
                        </a:solidFill>
                        <a:effectLst/>
                        <a:latin typeface="+mn-lt"/>
                      </a:endParaRPr>
                    </a:p>
                  </a:txBody>
                  <a:tcPr marL="3692" marR="3692" marT="3692" marB="0" anchor="ctr"/>
                </a:tc>
              </a:tr>
              <a:tr h="158259">
                <a:tc>
                  <a:txBody>
                    <a:bodyPr/>
                    <a:lstStyle/>
                    <a:p>
                      <a:pPr algn="l" fontAlgn="ctr"/>
                      <a:r>
                        <a:rPr lang="en-ZA" sz="1100" u="none" strike="noStrike" dirty="0">
                          <a:effectLst/>
                          <a:latin typeface="+mn-lt"/>
                        </a:rPr>
                        <a:t>Limpopo</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8</a:t>
                      </a:r>
                      <a:endParaRPr lang="en-ZA" sz="1100" b="0" i="0" u="none" strike="noStrike" dirty="0">
                        <a:solidFill>
                          <a:srgbClr val="000000"/>
                        </a:solidFill>
                        <a:effectLst/>
                        <a:latin typeface="+mn-lt"/>
                      </a:endParaRPr>
                    </a:p>
                  </a:txBody>
                  <a:tcPr marL="3692" marR="3692" marT="3692" marB="0" anchor="ctr"/>
                </a:tc>
                <a:tc>
                  <a:txBody>
                    <a:bodyPr/>
                    <a:lstStyle/>
                    <a:p>
                      <a:pPr algn="ctr" fontAlgn="ctr"/>
                      <a:r>
                        <a:rPr lang="en-ZA" sz="1100" u="none" strike="noStrike" dirty="0">
                          <a:effectLst/>
                          <a:latin typeface="+mn-lt"/>
                        </a:rPr>
                        <a:t>50</a:t>
                      </a:r>
                      <a:endParaRPr lang="en-ZA" sz="1100" b="1" i="0" u="none" strike="noStrike" dirty="0">
                        <a:solidFill>
                          <a:srgbClr val="000000"/>
                        </a:solidFill>
                        <a:effectLst/>
                        <a:latin typeface="+mn-lt"/>
                      </a:endParaRPr>
                    </a:p>
                  </a:txBody>
                  <a:tcPr marL="3692" marR="3692" marT="3692" marB="0" anchor="ctr"/>
                </a:tc>
              </a:tr>
              <a:tr h="191001">
                <a:tc>
                  <a:txBody>
                    <a:bodyPr/>
                    <a:lstStyle/>
                    <a:p>
                      <a:pPr algn="l" fontAlgn="ctr"/>
                      <a:r>
                        <a:rPr lang="en-ZA" sz="1100" u="none" strike="noStrike" dirty="0">
                          <a:effectLst/>
                          <a:latin typeface="+mn-lt"/>
                        </a:rPr>
                        <a:t>MP</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10</a:t>
                      </a:r>
                    </a:p>
                  </a:txBody>
                  <a:tcPr marL="3692" marR="3692" marT="3692" marB="0" anchor="ctr"/>
                </a:tc>
                <a:tc>
                  <a:txBody>
                    <a:bodyPr/>
                    <a:lstStyle/>
                    <a:p>
                      <a:pPr algn="ctr" fontAlgn="ctr"/>
                      <a:r>
                        <a:rPr lang="en-ZA" sz="1100" u="none" strike="noStrike" dirty="0">
                          <a:effectLst/>
                          <a:latin typeface="+mn-lt"/>
                        </a:rPr>
                        <a:t>128</a:t>
                      </a:r>
                      <a:endParaRPr lang="en-ZA" sz="1100" b="1" i="0" u="none" strike="noStrike" dirty="0">
                        <a:solidFill>
                          <a:srgbClr val="000000"/>
                        </a:solidFill>
                        <a:effectLst/>
                        <a:latin typeface="+mn-lt"/>
                      </a:endParaRPr>
                    </a:p>
                  </a:txBody>
                  <a:tcPr marL="3692" marR="3692" marT="3692" marB="0" anchor="ctr"/>
                </a:tc>
              </a:tr>
              <a:tr h="191001">
                <a:tc>
                  <a:txBody>
                    <a:bodyPr/>
                    <a:lstStyle/>
                    <a:p>
                      <a:pPr algn="l" fontAlgn="ctr"/>
                      <a:r>
                        <a:rPr lang="en-ZA" sz="1100" u="none" strike="noStrike" dirty="0">
                          <a:effectLst/>
                          <a:latin typeface="+mn-lt"/>
                        </a:rPr>
                        <a:t>NC</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4</a:t>
                      </a:r>
                      <a:endParaRPr lang="en-ZA" sz="1100" b="0" i="0" u="none" strike="noStrike" dirty="0">
                        <a:solidFill>
                          <a:srgbClr val="000000"/>
                        </a:solidFill>
                        <a:effectLst/>
                        <a:latin typeface="+mn-lt"/>
                      </a:endParaRPr>
                    </a:p>
                  </a:txBody>
                  <a:tcPr marL="3692" marR="3692" marT="3692" marB="0" anchor="ctr"/>
                </a:tc>
                <a:tc>
                  <a:txBody>
                    <a:bodyPr/>
                    <a:lstStyle/>
                    <a:p>
                      <a:pPr algn="ctr" fontAlgn="ctr"/>
                      <a:r>
                        <a:rPr lang="en-ZA" sz="1100" u="none" strike="noStrike" dirty="0">
                          <a:effectLst/>
                          <a:latin typeface="+mn-lt"/>
                        </a:rPr>
                        <a:t>36</a:t>
                      </a:r>
                      <a:endParaRPr lang="en-ZA" sz="1100" b="1" i="0" u="none" strike="noStrike" dirty="0">
                        <a:solidFill>
                          <a:srgbClr val="000000"/>
                        </a:solidFill>
                        <a:effectLst/>
                        <a:latin typeface="+mn-lt"/>
                      </a:endParaRPr>
                    </a:p>
                  </a:txBody>
                  <a:tcPr marL="3692" marR="3692" marT="3692" marB="0" anchor="ctr"/>
                </a:tc>
              </a:tr>
              <a:tr h="191001">
                <a:tc>
                  <a:txBody>
                    <a:bodyPr/>
                    <a:lstStyle/>
                    <a:p>
                      <a:pPr algn="l" fontAlgn="ctr"/>
                      <a:r>
                        <a:rPr lang="en-ZA" sz="1100" u="none" strike="noStrike" dirty="0">
                          <a:effectLst/>
                          <a:latin typeface="+mn-lt"/>
                        </a:rPr>
                        <a:t>North West</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8</a:t>
                      </a:r>
                      <a:endParaRPr lang="en-ZA" sz="1100" b="0" i="0" u="none" strike="noStrike" dirty="0">
                        <a:solidFill>
                          <a:srgbClr val="000000"/>
                        </a:solidFill>
                        <a:effectLst/>
                        <a:latin typeface="+mn-lt"/>
                      </a:endParaRPr>
                    </a:p>
                  </a:txBody>
                  <a:tcPr marL="3692" marR="3692" marT="3692" marB="0" anchor="ctr"/>
                </a:tc>
                <a:tc>
                  <a:txBody>
                    <a:bodyPr/>
                    <a:lstStyle/>
                    <a:p>
                      <a:pPr algn="ctr" fontAlgn="ctr"/>
                      <a:r>
                        <a:rPr lang="en-ZA" sz="1100" u="none" strike="noStrike" dirty="0">
                          <a:effectLst/>
                          <a:latin typeface="+mn-lt"/>
                        </a:rPr>
                        <a:t>39</a:t>
                      </a:r>
                      <a:endParaRPr lang="en-ZA" sz="1100" b="1" i="0" u="none" strike="noStrike" dirty="0">
                        <a:solidFill>
                          <a:srgbClr val="000000"/>
                        </a:solidFill>
                        <a:effectLst/>
                        <a:latin typeface="+mn-lt"/>
                      </a:endParaRPr>
                    </a:p>
                  </a:txBody>
                  <a:tcPr marL="3692" marR="3692" marT="3692" marB="0" anchor="ctr"/>
                </a:tc>
              </a:tr>
              <a:tr h="191001">
                <a:tc>
                  <a:txBody>
                    <a:bodyPr/>
                    <a:lstStyle/>
                    <a:p>
                      <a:pPr algn="l" fontAlgn="ctr"/>
                      <a:r>
                        <a:rPr lang="en-ZA" sz="1100" u="none" strike="noStrike" dirty="0">
                          <a:effectLst/>
                          <a:latin typeface="+mn-lt"/>
                        </a:rPr>
                        <a:t>Western Cape</a:t>
                      </a:r>
                      <a:endParaRPr lang="en-ZA" sz="1100" b="1" i="0" u="none" strike="noStrike" dirty="0">
                        <a:solidFill>
                          <a:srgbClr val="000000"/>
                        </a:solidFill>
                        <a:effectLst/>
                        <a:latin typeface="+mn-lt"/>
                      </a:endParaRPr>
                    </a:p>
                  </a:txBody>
                  <a:tcPr marL="3692" marR="3692" marT="3692" marB="0" anchor="ctr"/>
                </a:tc>
                <a:tc>
                  <a:txBody>
                    <a:bodyPr/>
                    <a:lstStyle/>
                    <a:p>
                      <a:pPr algn="ctr" fontAlgn="ctr"/>
                      <a:r>
                        <a:rPr lang="en-ZA" sz="1100" b="0" i="0" u="none" strike="noStrike" dirty="0" smtClean="0">
                          <a:solidFill>
                            <a:srgbClr val="000000"/>
                          </a:solidFill>
                          <a:effectLst/>
                          <a:latin typeface="+mn-lt"/>
                        </a:rPr>
                        <a:t>18</a:t>
                      </a:r>
                      <a:endParaRPr lang="en-ZA" sz="1100" b="0" i="0" u="none" strike="noStrike" dirty="0">
                        <a:solidFill>
                          <a:srgbClr val="000000"/>
                        </a:solidFill>
                        <a:effectLst/>
                        <a:latin typeface="+mn-lt"/>
                      </a:endParaRPr>
                    </a:p>
                  </a:txBody>
                  <a:tcPr marL="3692" marR="3692" marT="3692" marB="0" anchor="ctr"/>
                </a:tc>
                <a:tc>
                  <a:txBody>
                    <a:bodyPr/>
                    <a:lstStyle/>
                    <a:p>
                      <a:pPr algn="ctr" fontAlgn="ctr"/>
                      <a:r>
                        <a:rPr lang="en-ZA" sz="1100" u="none" strike="noStrike" dirty="0">
                          <a:effectLst/>
                          <a:latin typeface="+mn-lt"/>
                        </a:rPr>
                        <a:t>116</a:t>
                      </a:r>
                      <a:endParaRPr lang="en-ZA" sz="1100" b="1" i="0" u="none" strike="noStrike" dirty="0">
                        <a:solidFill>
                          <a:srgbClr val="000000"/>
                        </a:solidFill>
                        <a:effectLst/>
                        <a:latin typeface="+mn-lt"/>
                      </a:endParaRPr>
                    </a:p>
                  </a:txBody>
                  <a:tcPr marL="3692" marR="3692" marT="3692" marB="0" anchor="ctr"/>
                </a:tc>
              </a:tr>
              <a:tr h="191001">
                <a:tc>
                  <a:txBody>
                    <a:bodyPr/>
                    <a:lstStyle/>
                    <a:p>
                      <a:pPr algn="l" fontAlgn="b"/>
                      <a:endParaRPr lang="en-ZA" sz="1100" b="1" i="0" u="none" strike="noStrike" dirty="0">
                        <a:solidFill>
                          <a:srgbClr val="000000"/>
                        </a:solidFill>
                        <a:effectLst/>
                        <a:latin typeface="+mn-lt"/>
                      </a:endParaRPr>
                    </a:p>
                  </a:txBody>
                  <a:tcPr marL="3692" marR="3692" marT="3692" marB="0" anchor="ctr">
                    <a:solidFill>
                      <a:schemeClr val="tx2">
                        <a:lumMod val="40000"/>
                        <a:lumOff val="60000"/>
                      </a:schemeClr>
                    </a:solidFill>
                  </a:tcPr>
                </a:tc>
                <a:tc>
                  <a:txBody>
                    <a:bodyPr/>
                    <a:lstStyle/>
                    <a:p>
                      <a:pPr algn="ctr" fontAlgn="b"/>
                      <a:r>
                        <a:rPr lang="en-ZA" sz="1100" b="1" i="0" u="none" strike="noStrike" dirty="0" smtClean="0">
                          <a:solidFill>
                            <a:srgbClr val="000000"/>
                          </a:solidFill>
                          <a:effectLst/>
                          <a:latin typeface="+mn-lt"/>
                        </a:rPr>
                        <a:t>107</a:t>
                      </a:r>
                      <a:endParaRPr lang="en-ZA" sz="1100" b="1" i="0" u="none" strike="noStrike" dirty="0">
                        <a:solidFill>
                          <a:srgbClr val="000000"/>
                        </a:solidFill>
                        <a:effectLst/>
                        <a:latin typeface="+mn-lt"/>
                      </a:endParaRPr>
                    </a:p>
                  </a:txBody>
                  <a:tcPr marL="3692" marR="3692" marT="3692" marB="0" anchor="ctr">
                    <a:solidFill>
                      <a:schemeClr val="tx2">
                        <a:lumMod val="40000"/>
                        <a:lumOff val="60000"/>
                      </a:schemeClr>
                    </a:solidFill>
                  </a:tcPr>
                </a:tc>
                <a:tc>
                  <a:txBody>
                    <a:bodyPr/>
                    <a:lstStyle/>
                    <a:p>
                      <a:pPr algn="ctr" fontAlgn="b"/>
                      <a:r>
                        <a:rPr lang="en-ZA" sz="1100" b="1" u="none" strike="noStrike" dirty="0">
                          <a:effectLst/>
                          <a:latin typeface="+mn-lt"/>
                        </a:rPr>
                        <a:t>952</a:t>
                      </a:r>
                      <a:endParaRPr lang="en-ZA" sz="1100" b="1" i="0" u="none" strike="noStrike" dirty="0">
                        <a:solidFill>
                          <a:srgbClr val="000000"/>
                        </a:solidFill>
                        <a:effectLst/>
                        <a:latin typeface="+mn-lt"/>
                      </a:endParaRPr>
                    </a:p>
                  </a:txBody>
                  <a:tcPr marL="3692" marR="3692" marT="3692" marB="0" anchor="ctr">
                    <a:solidFill>
                      <a:schemeClr val="tx2">
                        <a:lumMod val="40000"/>
                        <a:lumOff val="6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42136433"/>
              </p:ext>
            </p:extLst>
          </p:nvPr>
        </p:nvGraphicFramePr>
        <p:xfrm>
          <a:off x="324296" y="3253687"/>
          <a:ext cx="8486325" cy="3042336"/>
        </p:xfrm>
        <a:graphic>
          <a:graphicData uri="http://schemas.openxmlformats.org/drawingml/2006/table">
            <a:tbl>
              <a:tblPr>
                <a:tableStyleId>{21E4AEA4-8DFA-4A89-87EB-49C32662AFE0}</a:tableStyleId>
              </a:tblPr>
              <a:tblGrid>
                <a:gridCol w="1701714"/>
                <a:gridCol w="912030"/>
                <a:gridCol w="533871"/>
                <a:gridCol w="533871"/>
                <a:gridCol w="533871"/>
                <a:gridCol w="533871"/>
                <a:gridCol w="533871"/>
                <a:gridCol w="533871"/>
                <a:gridCol w="533871"/>
                <a:gridCol w="533871"/>
                <a:gridCol w="533871"/>
                <a:gridCol w="533871"/>
                <a:gridCol w="533871"/>
              </a:tblGrid>
              <a:tr h="253528">
                <a:tc>
                  <a:txBody>
                    <a:bodyPr/>
                    <a:lstStyle/>
                    <a:p>
                      <a:pPr algn="ctr" fontAlgn="b"/>
                      <a:r>
                        <a:rPr lang="en-ZA" sz="1100" b="1" u="none" strike="noStrike" dirty="0">
                          <a:effectLst/>
                        </a:rPr>
                        <a:t>YEAR MODEL</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2015</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2014</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2013</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2012</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2011</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2010</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2009</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2008</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2007</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2006</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2005</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2003</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r>
              <a:tr h="253528">
                <a:tc>
                  <a:txBody>
                    <a:bodyPr/>
                    <a:lstStyle/>
                    <a:p>
                      <a:pPr algn="ctr" fontAlgn="b"/>
                      <a:r>
                        <a:rPr lang="en-ZA" sz="1100" b="1" u="none" strike="noStrike" dirty="0">
                          <a:effectLst/>
                        </a:rPr>
                        <a:t>AGE of MODELS</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3</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4</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5</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6</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7</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8</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9</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10</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11</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13</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r>
              <a:tr h="253528">
                <a:tc>
                  <a:txBody>
                    <a:bodyPr/>
                    <a:lstStyle/>
                    <a:p>
                      <a:pPr algn="l" fontAlgn="b"/>
                      <a:r>
                        <a:rPr lang="en-ZA" sz="1100" u="none" strike="noStrike" dirty="0">
                          <a:effectLst/>
                        </a:rPr>
                        <a:t>EC</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7</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7</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16</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11</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17</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u="none" strike="noStrike" dirty="0">
                          <a:effectLst/>
                        </a:rPr>
                        <a:t>Free State</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9</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4</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14</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4</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u="none" strike="noStrike" dirty="0">
                          <a:effectLst/>
                        </a:rPr>
                        <a:t>GP</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85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43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51</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39</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26</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75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6</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11</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u="none" strike="noStrike" dirty="0">
                          <a:effectLst/>
                        </a:rPr>
                        <a:t>KZN</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7</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9</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9</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14</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7</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u="none" strike="noStrike" dirty="0">
                          <a:effectLst/>
                        </a:rPr>
                        <a:t>Limpopo</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7</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7</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10</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6</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u="none" strike="noStrike" dirty="0">
                          <a:effectLst/>
                        </a:rPr>
                        <a:t>MP</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44</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14</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11</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9</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6</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u="none" strike="noStrike" dirty="0">
                          <a:effectLst/>
                        </a:rPr>
                        <a:t>NC</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4</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6</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u="none" strike="noStrike" dirty="0">
                          <a:effectLst/>
                        </a:rPr>
                        <a:t>North West</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7</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9</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12</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u="none" strike="noStrike" dirty="0">
                          <a:effectLst/>
                        </a:rPr>
                        <a:t>Western Cape</a:t>
                      </a:r>
                      <a:endParaRPr lang="en-ZA" sz="1100" b="1"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12</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4</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33</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17</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12</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25</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2</a:t>
                      </a:r>
                      <a:endParaRPr lang="en-ZA" sz="1000" b="0" i="0" u="none" strike="noStrike" dirty="0">
                        <a:solidFill>
                          <a:srgbClr val="000000"/>
                        </a:solidFill>
                        <a:effectLst/>
                        <a:latin typeface="Calibri"/>
                      </a:endParaRPr>
                    </a:p>
                  </a:txBody>
                  <a:tcPr marL="5199" marR="5199" marT="5199" marB="0" anchor="ctr"/>
                </a:tc>
                <a:tc>
                  <a:txBody>
                    <a:bodyPr/>
                    <a:lstStyle/>
                    <a:p>
                      <a:pPr algn="ctr" fontAlgn="b"/>
                      <a:r>
                        <a:rPr lang="en-ZA" sz="1000" u="none" strike="noStrike" dirty="0">
                          <a:effectLst/>
                        </a:rPr>
                        <a:t>8</a:t>
                      </a:r>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c>
                  <a:txBody>
                    <a:bodyPr/>
                    <a:lstStyle/>
                    <a:p>
                      <a:pPr algn="ctr" fontAlgn="b"/>
                      <a:endParaRPr lang="en-ZA" sz="1000" b="0" i="0" u="none" strike="noStrike" dirty="0">
                        <a:solidFill>
                          <a:srgbClr val="000000"/>
                        </a:solidFill>
                        <a:effectLst/>
                        <a:latin typeface="Calibri"/>
                      </a:endParaRPr>
                    </a:p>
                  </a:txBody>
                  <a:tcPr marL="5199" marR="5199" marT="5199" marB="0" anchor="ctr"/>
                </a:tc>
              </a:tr>
              <a:tr h="253528">
                <a:tc>
                  <a:txBody>
                    <a:bodyPr/>
                    <a:lstStyle/>
                    <a:p>
                      <a:pPr algn="l" fontAlgn="b"/>
                      <a:r>
                        <a:rPr lang="en-ZA" sz="1100" b="1" u="none" strike="noStrike" dirty="0">
                          <a:effectLst/>
                        </a:rPr>
                        <a:t>TOTAL</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171</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94</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146</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108</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104</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223</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37</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14</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14</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39</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c>
                  <a:txBody>
                    <a:bodyPr/>
                    <a:lstStyle/>
                    <a:p>
                      <a:pPr algn="ctr" fontAlgn="b"/>
                      <a:r>
                        <a:rPr lang="en-ZA" sz="1100" b="1" u="none" strike="noStrike" dirty="0">
                          <a:effectLst/>
                        </a:rPr>
                        <a:t>1</a:t>
                      </a:r>
                      <a:endParaRPr lang="en-ZA" sz="1100" b="1" i="0" u="none" strike="noStrike" dirty="0">
                        <a:solidFill>
                          <a:srgbClr val="000000"/>
                        </a:solidFill>
                        <a:effectLst/>
                        <a:latin typeface="Calibri"/>
                      </a:endParaRPr>
                    </a:p>
                  </a:txBody>
                  <a:tcPr marL="5199" marR="5199" marT="5199" marB="0" anchor="ctr">
                    <a:solidFill>
                      <a:schemeClr val="tx2">
                        <a:lumMod val="40000"/>
                        <a:lumOff val="60000"/>
                      </a:schemeClr>
                    </a:solidFill>
                  </a:tcPr>
                </a:tc>
              </a:tr>
            </a:tbl>
          </a:graphicData>
        </a:graphic>
      </p:graphicFrame>
      <p:sp>
        <p:nvSpPr>
          <p:cNvPr id="8" name="TextBox 7"/>
          <p:cNvSpPr txBox="1"/>
          <p:nvPr/>
        </p:nvSpPr>
        <p:spPr>
          <a:xfrm>
            <a:off x="379561" y="212149"/>
            <a:ext cx="8531525" cy="369332"/>
          </a:xfrm>
          <a:prstGeom prst="rect">
            <a:avLst/>
          </a:prstGeom>
          <a:noFill/>
        </p:spPr>
        <p:txBody>
          <a:bodyPr wrap="square" rtlCol="0">
            <a:spAutoFit/>
          </a:bodyPr>
          <a:lstStyle/>
          <a:p>
            <a:r>
              <a:rPr lang="en-ZA" b="1" dirty="0" smtClean="0">
                <a:solidFill>
                  <a:schemeClr val="accent3"/>
                </a:solidFill>
                <a:effectLst>
                  <a:outerShdw blurRad="38100" dist="38100" dir="2700000" algn="tl">
                    <a:srgbClr val="000000">
                      <a:alpha val="43137"/>
                    </a:srgbClr>
                  </a:outerShdw>
                </a:effectLst>
              </a:rPr>
              <a:t>NATIONAL FLEET STATUS</a:t>
            </a:r>
            <a:endParaRPr lang="en-ZA"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5319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ZA" dirty="0"/>
          </a:p>
        </p:txBody>
      </p:sp>
      <p:sp>
        <p:nvSpPr>
          <p:cNvPr id="3" name="Slide Number Placeholder 2"/>
          <p:cNvSpPr>
            <a:spLocks noGrp="1"/>
          </p:cNvSpPr>
          <p:nvPr>
            <p:ph type="sldNum" sz="quarter" idx="11"/>
          </p:nvPr>
        </p:nvSpPr>
        <p:spPr/>
        <p:txBody>
          <a:bodyPr/>
          <a:lstStyle/>
          <a:p>
            <a:pPr>
              <a:defRPr/>
            </a:pPr>
            <a:fld id="{1D46AC71-C261-4AF3-BFB1-CCAEF8821007}" type="slidenum">
              <a:rPr lang="en-ZA" smtClean="0"/>
              <a:pPr>
                <a:defRPr/>
              </a:pPr>
              <a:t>28</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551261788"/>
              </p:ext>
            </p:extLst>
          </p:nvPr>
        </p:nvGraphicFramePr>
        <p:xfrm>
          <a:off x="287157" y="915928"/>
          <a:ext cx="8787832" cy="5040448"/>
        </p:xfrm>
        <a:graphic>
          <a:graphicData uri="http://schemas.openxmlformats.org/drawingml/2006/table">
            <a:tbl>
              <a:tblPr firstRow="1" firstCol="1" bandRow="1">
                <a:tableStyleId>{0660B408-B3CF-4A94-85FC-2B1E0A45F4A2}</a:tableStyleId>
              </a:tblPr>
              <a:tblGrid>
                <a:gridCol w="5721438"/>
                <a:gridCol w="3066394"/>
              </a:tblGrid>
              <a:tr h="315028">
                <a:tc>
                  <a:txBody>
                    <a:bodyPr/>
                    <a:lstStyle/>
                    <a:p>
                      <a:pPr algn="ctr" rtl="0" fontAlgn="ctr"/>
                      <a:r>
                        <a:rPr lang="en-ZA" sz="1200" u="none" strike="noStrike" dirty="0" smtClean="0">
                          <a:solidFill>
                            <a:schemeClr val="tx1"/>
                          </a:solidFill>
                          <a:effectLst/>
                        </a:rPr>
                        <a:t>FLEET DESCRIPTION</a:t>
                      </a:r>
                      <a:endParaRPr lang="en-ZA" sz="1200" b="1" i="0" u="none" strike="noStrike" dirty="0">
                        <a:solidFill>
                          <a:schemeClr val="tx1"/>
                        </a:solidFill>
                        <a:effectLst/>
                        <a:latin typeface="Arial"/>
                      </a:endParaRPr>
                    </a:p>
                  </a:txBody>
                  <a:tcPr marL="128196" marR="2849" marT="2849" marB="0" anchor="ctr">
                    <a:solidFill>
                      <a:schemeClr val="tx2">
                        <a:lumMod val="40000"/>
                        <a:lumOff val="60000"/>
                      </a:schemeClr>
                    </a:solidFill>
                  </a:tcPr>
                </a:tc>
                <a:tc>
                  <a:txBody>
                    <a:bodyPr/>
                    <a:lstStyle/>
                    <a:p>
                      <a:pPr algn="ctr" rtl="0" fontAlgn="ctr"/>
                      <a:r>
                        <a:rPr lang="en-ZA" sz="1200" u="none" strike="noStrike" dirty="0" smtClean="0">
                          <a:solidFill>
                            <a:schemeClr val="tx1"/>
                          </a:solidFill>
                          <a:effectLst/>
                        </a:rPr>
                        <a:t>COUNT</a:t>
                      </a:r>
                      <a:endParaRPr lang="en-ZA" sz="1200" b="1" i="0" u="none" strike="noStrike" dirty="0">
                        <a:solidFill>
                          <a:schemeClr val="tx1"/>
                        </a:solidFill>
                        <a:effectLst/>
                        <a:latin typeface="Arial"/>
                      </a:endParaRPr>
                    </a:p>
                  </a:txBody>
                  <a:tcPr marL="128196" marR="2849" marT="2849" marB="0" anchor="ctr">
                    <a:solidFill>
                      <a:schemeClr val="tx2">
                        <a:lumMod val="40000"/>
                        <a:lumOff val="60000"/>
                      </a:schemeClr>
                    </a:solidFill>
                  </a:tcP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BAKKIES</a:t>
                      </a:r>
                    </a:p>
                  </a:txBody>
                  <a:tcPr marL="2849" marR="2849" marT="2849" marB="0" anchor="ctr"/>
                </a:tc>
                <a:tc>
                  <a:txBody>
                    <a:bodyPr/>
                    <a:lstStyle/>
                    <a:p>
                      <a:pPr algn="ctr" rtl="0" fontAlgn="ctr"/>
                      <a:r>
                        <a:rPr lang="en-ZA" sz="1100" u="none" strike="noStrike" dirty="0">
                          <a:effectLst/>
                        </a:rPr>
                        <a:t>331</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BATTERY GOLF CARTS</a:t>
                      </a:r>
                    </a:p>
                  </a:txBody>
                  <a:tcPr marL="2849" marR="2849" marT="2849" marB="0" anchor="ctr"/>
                </a:tc>
                <a:tc>
                  <a:txBody>
                    <a:bodyPr/>
                    <a:lstStyle/>
                    <a:p>
                      <a:pPr algn="ctr" rtl="0" fontAlgn="ctr"/>
                      <a:r>
                        <a:rPr lang="en-ZA" sz="1100" u="none" strike="noStrike" dirty="0">
                          <a:effectLst/>
                        </a:rPr>
                        <a:t>3</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BATTERY </a:t>
                      </a:r>
                      <a:r>
                        <a:rPr lang="en-ZA" sz="1100" b="0" i="0" u="none" strike="noStrike" kern="1200" dirty="0" smtClean="0">
                          <a:solidFill>
                            <a:srgbClr val="000000"/>
                          </a:solidFill>
                          <a:effectLst/>
                          <a:latin typeface="+mn-lt"/>
                          <a:ea typeface="+mn-ea"/>
                          <a:cs typeface="+mn-cs"/>
                        </a:rPr>
                        <a:t>SCOOTERS</a:t>
                      </a:r>
                      <a:endParaRPr lang="en-ZA" sz="1100" b="0" i="0" u="none" strike="noStrike" kern="1200" dirty="0">
                        <a:solidFill>
                          <a:srgbClr val="000000"/>
                        </a:solidFill>
                        <a:effectLst/>
                        <a:latin typeface="+mn-lt"/>
                        <a:ea typeface="+mn-ea"/>
                        <a:cs typeface="+mn-cs"/>
                      </a:endParaRPr>
                    </a:p>
                  </a:txBody>
                  <a:tcPr marL="2849" marR="2849" marT="2849" marB="0" anchor="ctr"/>
                </a:tc>
                <a:tc>
                  <a:txBody>
                    <a:bodyPr/>
                    <a:lstStyle/>
                    <a:p>
                      <a:pPr algn="ctr" rtl="0" fontAlgn="ctr"/>
                      <a:r>
                        <a:rPr lang="en-ZA" sz="1100" u="none" strike="noStrike" dirty="0">
                          <a:effectLst/>
                        </a:rPr>
                        <a:t>7</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MOTOR CYCLES</a:t>
                      </a:r>
                    </a:p>
                  </a:txBody>
                  <a:tcPr marL="2849" marR="2849" marT="2849" marB="0" anchor="ctr"/>
                </a:tc>
                <a:tc>
                  <a:txBody>
                    <a:bodyPr/>
                    <a:lstStyle/>
                    <a:p>
                      <a:pPr algn="ctr" rtl="0" fontAlgn="ctr"/>
                      <a:r>
                        <a:rPr lang="en-ZA" sz="1100" u="none" strike="noStrike" dirty="0">
                          <a:effectLst/>
                        </a:rPr>
                        <a:t>2</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KOMBI </a:t>
                      </a:r>
                      <a:r>
                        <a:rPr lang="en-ZA" sz="1100" b="0" i="0" u="none" strike="noStrike" kern="1200" dirty="0" smtClean="0">
                          <a:solidFill>
                            <a:srgbClr val="000000"/>
                          </a:solidFill>
                          <a:effectLst/>
                          <a:latin typeface="+mn-lt"/>
                          <a:ea typeface="+mn-ea"/>
                          <a:cs typeface="+mn-cs"/>
                        </a:rPr>
                        <a:t>BUSSES (14/ 16 SEATER)</a:t>
                      </a:r>
                      <a:endParaRPr lang="en-ZA" sz="1100" b="0" i="0" u="none" strike="noStrike" kern="1200" dirty="0">
                        <a:solidFill>
                          <a:srgbClr val="000000"/>
                        </a:solidFill>
                        <a:effectLst/>
                        <a:latin typeface="+mn-lt"/>
                        <a:ea typeface="+mn-ea"/>
                        <a:cs typeface="+mn-cs"/>
                      </a:endParaRPr>
                    </a:p>
                  </a:txBody>
                  <a:tcPr marL="2849" marR="2849" marT="2849" marB="0" anchor="ctr"/>
                </a:tc>
                <a:tc>
                  <a:txBody>
                    <a:bodyPr/>
                    <a:lstStyle/>
                    <a:p>
                      <a:pPr algn="ctr" rtl="0" fontAlgn="ctr"/>
                      <a:r>
                        <a:rPr lang="en-ZA" sz="1100" u="none" strike="noStrike" dirty="0">
                          <a:effectLst/>
                        </a:rPr>
                        <a:t>55</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KOMBI MINI </a:t>
                      </a:r>
                      <a:r>
                        <a:rPr lang="en-ZA" sz="1100" b="0" i="0" u="none" strike="noStrike" kern="1200" dirty="0" smtClean="0">
                          <a:solidFill>
                            <a:srgbClr val="000000"/>
                          </a:solidFill>
                          <a:effectLst/>
                          <a:latin typeface="+mn-lt"/>
                          <a:ea typeface="+mn-ea"/>
                          <a:cs typeface="+mn-cs"/>
                        </a:rPr>
                        <a:t>BUSSES (09 SEATER)</a:t>
                      </a:r>
                      <a:endParaRPr lang="en-ZA" sz="1100" b="0" i="0" u="none" strike="noStrike" kern="1200" dirty="0">
                        <a:solidFill>
                          <a:srgbClr val="000000"/>
                        </a:solidFill>
                        <a:effectLst/>
                        <a:latin typeface="+mn-lt"/>
                        <a:ea typeface="+mn-ea"/>
                        <a:cs typeface="+mn-cs"/>
                      </a:endParaRPr>
                    </a:p>
                  </a:txBody>
                  <a:tcPr marL="2849" marR="2849" marT="2849" marB="0" anchor="ctr"/>
                </a:tc>
                <a:tc>
                  <a:txBody>
                    <a:bodyPr/>
                    <a:lstStyle/>
                    <a:p>
                      <a:pPr algn="ctr" rtl="0" fontAlgn="ctr"/>
                      <a:r>
                        <a:rPr lang="en-ZA" sz="1100" u="none" strike="noStrike" dirty="0">
                          <a:effectLst/>
                        </a:rPr>
                        <a:t>9</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MOBILE TAX </a:t>
                      </a:r>
                      <a:r>
                        <a:rPr lang="en-ZA" sz="1100" b="0" i="0" u="none" strike="noStrike" kern="1200" dirty="0" smtClean="0">
                          <a:solidFill>
                            <a:srgbClr val="000000"/>
                          </a:solidFill>
                          <a:effectLst/>
                          <a:latin typeface="+mn-lt"/>
                          <a:ea typeface="+mn-ea"/>
                          <a:cs typeface="+mn-cs"/>
                        </a:rPr>
                        <a:t>UNIT (VW</a:t>
                      </a:r>
                      <a:r>
                        <a:rPr lang="en-ZA" sz="1100" b="0" i="0" u="none" strike="noStrike" kern="1200" baseline="0" dirty="0" smtClean="0">
                          <a:solidFill>
                            <a:srgbClr val="000000"/>
                          </a:solidFill>
                          <a:effectLst/>
                          <a:latin typeface="+mn-lt"/>
                          <a:ea typeface="+mn-ea"/>
                          <a:cs typeface="+mn-cs"/>
                        </a:rPr>
                        <a:t> CRAFTERS &amp; MERC)</a:t>
                      </a:r>
                      <a:endParaRPr lang="en-ZA" sz="1100" b="0" i="0" u="none" strike="noStrike" kern="1200" dirty="0">
                        <a:solidFill>
                          <a:srgbClr val="000000"/>
                        </a:solidFill>
                        <a:effectLst/>
                        <a:latin typeface="+mn-lt"/>
                        <a:ea typeface="+mn-ea"/>
                        <a:cs typeface="+mn-cs"/>
                      </a:endParaRPr>
                    </a:p>
                  </a:txBody>
                  <a:tcPr marL="2849" marR="2849" marT="2849" marB="0" anchor="ctr"/>
                </a:tc>
                <a:tc>
                  <a:txBody>
                    <a:bodyPr/>
                    <a:lstStyle/>
                    <a:p>
                      <a:pPr algn="ctr" rtl="0" fontAlgn="ctr"/>
                      <a:r>
                        <a:rPr lang="en-ZA" sz="1100" u="none" strike="noStrike" dirty="0">
                          <a:effectLst/>
                        </a:rPr>
                        <a:t>17</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PANEL VAN</a:t>
                      </a:r>
                    </a:p>
                  </a:txBody>
                  <a:tcPr marL="2849" marR="2849" marT="2849" marB="0" anchor="ctr"/>
                </a:tc>
                <a:tc>
                  <a:txBody>
                    <a:bodyPr/>
                    <a:lstStyle/>
                    <a:p>
                      <a:pPr algn="ctr" rtl="0" fontAlgn="ctr"/>
                      <a:r>
                        <a:rPr lang="en-ZA" sz="1100" u="none" strike="noStrike" dirty="0">
                          <a:effectLst/>
                        </a:rPr>
                        <a:t>10</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SEDAN</a:t>
                      </a:r>
                    </a:p>
                  </a:txBody>
                  <a:tcPr marL="2849" marR="2849" marT="2849" marB="0" anchor="ctr"/>
                </a:tc>
                <a:tc>
                  <a:txBody>
                    <a:bodyPr/>
                    <a:lstStyle/>
                    <a:p>
                      <a:pPr algn="ctr" rtl="0" fontAlgn="ctr"/>
                      <a:r>
                        <a:rPr lang="en-ZA" sz="1100" u="none" strike="noStrike" dirty="0">
                          <a:effectLst/>
                        </a:rPr>
                        <a:t>467</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SEDAN HATCH</a:t>
                      </a:r>
                    </a:p>
                  </a:txBody>
                  <a:tcPr marL="2849" marR="2849" marT="2849" marB="0" anchor="ctr"/>
                </a:tc>
                <a:tc>
                  <a:txBody>
                    <a:bodyPr/>
                    <a:lstStyle/>
                    <a:p>
                      <a:pPr algn="ctr" rtl="0" fontAlgn="ctr"/>
                      <a:r>
                        <a:rPr lang="en-ZA" sz="1100" u="none" strike="noStrike" dirty="0">
                          <a:effectLst/>
                        </a:rPr>
                        <a:t>1</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TRAILER</a:t>
                      </a:r>
                    </a:p>
                  </a:txBody>
                  <a:tcPr marL="2849" marR="2849" marT="2849" marB="0" anchor="ctr"/>
                </a:tc>
                <a:tc>
                  <a:txBody>
                    <a:bodyPr/>
                    <a:lstStyle/>
                    <a:p>
                      <a:pPr algn="ctr" rtl="0" fontAlgn="ctr"/>
                      <a:r>
                        <a:rPr lang="en-ZA" sz="1100" u="none" strike="noStrike" dirty="0">
                          <a:effectLst/>
                        </a:rPr>
                        <a:t>33</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JET-SKI</a:t>
                      </a:r>
                    </a:p>
                  </a:txBody>
                  <a:tcPr marL="2849" marR="2849" marT="2849" marB="0" anchor="ctr"/>
                </a:tc>
                <a:tc>
                  <a:txBody>
                    <a:bodyPr/>
                    <a:lstStyle/>
                    <a:p>
                      <a:pPr algn="ctr" rtl="0" fontAlgn="ctr"/>
                      <a:r>
                        <a:rPr lang="en-ZA" sz="1100" u="none" strike="noStrike" dirty="0">
                          <a:effectLst/>
                        </a:rPr>
                        <a:t>2</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STRIKER BOATS</a:t>
                      </a:r>
                    </a:p>
                  </a:txBody>
                  <a:tcPr marL="2849" marR="2849" marT="2849" marB="0" anchor="ctr"/>
                </a:tc>
                <a:tc>
                  <a:txBody>
                    <a:bodyPr/>
                    <a:lstStyle/>
                    <a:p>
                      <a:pPr algn="ctr" rtl="0" fontAlgn="ctr"/>
                      <a:r>
                        <a:rPr lang="en-ZA" sz="1100" u="none" strike="noStrike" dirty="0">
                          <a:effectLst/>
                        </a:rPr>
                        <a:t>2</a:t>
                      </a:r>
                      <a:endParaRPr lang="en-ZA" sz="1100" b="0" i="0" u="none" strike="noStrike" dirty="0">
                        <a:solidFill>
                          <a:srgbClr val="000000"/>
                        </a:solidFill>
                        <a:effectLst/>
                        <a:latin typeface="Arial"/>
                      </a:endParaRPr>
                    </a:p>
                  </a:txBody>
                  <a:tcPr marL="2849" marR="2849" marT="2849" marB="0" anchor="ctr"/>
                </a:tc>
              </a:tr>
              <a:tr h="315028">
                <a:tc>
                  <a:txBody>
                    <a:bodyPr/>
                    <a:lstStyle/>
                    <a:p>
                      <a:pPr marL="0" algn="l" defTabSz="932962" rtl="0" eaLnBrk="1" fontAlgn="b" latinLnBrk="0" hangingPunct="1"/>
                      <a:r>
                        <a:rPr lang="en-ZA" sz="1100" b="0" i="0" u="none" strike="noStrike" kern="1200" dirty="0">
                          <a:solidFill>
                            <a:srgbClr val="000000"/>
                          </a:solidFill>
                          <a:effectLst/>
                          <a:latin typeface="+mn-lt"/>
                          <a:ea typeface="+mn-ea"/>
                          <a:cs typeface="+mn-cs"/>
                        </a:rPr>
                        <a:t>TRAILER DIESEL TANKERS</a:t>
                      </a:r>
                    </a:p>
                  </a:txBody>
                  <a:tcPr marL="2849" marR="2849" marT="2849" marB="0" anchor="ctr"/>
                </a:tc>
                <a:tc>
                  <a:txBody>
                    <a:bodyPr/>
                    <a:lstStyle/>
                    <a:p>
                      <a:pPr algn="ctr" rtl="0" fontAlgn="ctr"/>
                      <a:r>
                        <a:rPr lang="en-ZA" sz="1100" u="none" strike="noStrike" dirty="0">
                          <a:effectLst/>
                        </a:rPr>
                        <a:t>13</a:t>
                      </a:r>
                      <a:endParaRPr lang="en-ZA" sz="1100" b="0" i="0" u="none" strike="noStrike" dirty="0">
                        <a:solidFill>
                          <a:srgbClr val="000000"/>
                        </a:solidFill>
                        <a:effectLst/>
                        <a:latin typeface="Arial"/>
                      </a:endParaRPr>
                    </a:p>
                  </a:txBody>
                  <a:tcPr marL="2849" marR="2849" marT="2849" marB="0" anchor="ctr"/>
                </a:tc>
              </a:tr>
              <a:tr h="315028">
                <a:tc>
                  <a:txBody>
                    <a:bodyPr/>
                    <a:lstStyle/>
                    <a:p>
                      <a:pPr algn="ctr" rtl="0" fontAlgn="ctr"/>
                      <a:r>
                        <a:rPr lang="en-ZA" sz="1200" u="none" strike="noStrike" dirty="0">
                          <a:effectLst/>
                        </a:rPr>
                        <a:t>TOTAL</a:t>
                      </a:r>
                      <a:endParaRPr lang="en-ZA" sz="1200" b="1" i="0" u="none" strike="noStrike" dirty="0">
                        <a:solidFill>
                          <a:srgbClr val="000000"/>
                        </a:solidFill>
                        <a:effectLst/>
                        <a:latin typeface="Arial"/>
                      </a:endParaRPr>
                    </a:p>
                  </a:txBody>
                  <a:tcPr marL="2849" marR="2849" marT="2849" marB="0" anchor="ctr">
                    <a:solidFill>
                      <a:schemeClr val="tx2">
                        <a:lumMod val="40000"/>
                        <a:lumOff val="60000"/>
                      </a:schemeClr>
                    </a:solidFill>
                  </a:tcPr>
                </a:tc>
                <a:tc>
                  <a:txBody>
                    <a:bodyPr/>
                    <a:lstStyle/>
                    <a:p>
                      <a:pPr algn="ctr" rtl="0" fontAlgn="ctr"/>
                      <a:r>
                        <a:rPr lang="en-ZA" sz="1200" b="1" u="none" strike="noStrike" dirty="0">
                          <a:effectLst/>
                        </a:rPr>
                        <a:t>952</a:t>
                      </a:r>
                      <a:endParaRPr lang="en-ZA" sz="1200" b="1" i="0" u="none" strike="noStrike" dirty="0">
                        <a:solidFill>
                          <a:srgbClr val="000000"/>
                        </a:solidFill>
                        <a:effectLst/>
                        <a:latin typeface="Arial"/>
                      </a:endParaRPr>
                    </a:p>
                  </a:txBody>
                  <a:tcPr marL="2849" marR="2849" marT="2849" marB="0" anchor="ctr">
                    <a:solidFill>
                      <a:schemeClr val="tx2">
                        <a:lumMod val="40000"/>
                        <a:lumOff val="60000"/>
                      </a:schemeClr>
                    </a:solidFill>
                  </a:tcPr>
                </a:tc>
              </a:tr>
            </a:tbl>
          </a:graphicData>
        </a:graphic>
      </p:graphicFrame>
      <p:sp>
        <p:nvSpPr>
          <p:cNvPr id="6" name="TextBox 5"/>
          <p:cNvSpPr txBox="1"/>
          <p:nvPr/>
        </p:nvSpPr>
        <p:spPr>
          <a:xfrm>
            <a:off x="379561" y="212149"/>
            <a:ext cx="8531525" cy="369332"/>
          </a:xfrm>
          <a:prstGeom prst="rect">
            <a:avLst/>
          </a:prstGeom>
          <a:noFill/>
        </p:spPr>
        <p:txBody>
          <a:bodyPr wrap="square" rtlCol="0">
            <a:spAutoFit/>
          </a:bodyPr>
          <a:lstStyle/>
          <a:p>
            <a:r>
              <a:rPr lang="en-ZA" b="1" dirty="0" smtClean="0">
                <a:solidFill>
                  <a:schemeClr val="accent3"/>
                </a:solidFill>
                <a:effectLst>
                  <a:outerShdw blurRad="38100" dist="38100" dir="2700000" algn="tl">
                    <a:srgbClr val="000000">
                      <a:alpha val="43137"/>
                    </a:srgbClr>
                  </a:outerShdw>
                </a:effectLst>
              </a:rPr>
              <a:t>NATIONAL FLEET STATUS</a:t>
            </a:r>
            <a:endParaRPr lang="en-ZA"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7606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ZA" dirty="0"/>
          </a:p>
        </p:txBody>
      </p:sp>
      <p:sp>
        <p:nvSpPr>
          <p:cNvPr id="3" name="Slide Number Placeholder 2"/>
          <p:cNvSpPr>
            <a:spLocks noGrp="1"/>
          </p:cNvSpPr>
          <p:nvPr>
            <p:ph type="sldNum" sz="quarter" idx="11"/>
          </p:nvPr>
        </p:nvSpPr>
        <p:spPr/>
        <p:txBody>
          <a:bodyPr/>
          <a:lstStyle/>
          <a:p>
            <a:pPr>
              <a:defRPr/>
            </a:pPr>
            <a:fld id="{1D46AC71-C261-4AF3-BFB1-CCAEF8821007}" type="slidenum">
              <a:rPr lang="en-ZA" smtClean="0"/>
              <a:pPr>
                <a:defRPr/>
              </a:pPr>
              <a:t>29</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93577453"/>
              </p:ext>
            </p:extLst>
          </p:nvPr>
        </p:nvGraphicFramePr>
        <p:xfrm>
          <a:off x="333375" y="876299"/>
          <a:ext cx="8229600" cy="5172079"/>
        </p:xfrm>
        <a:graphic>
          <a:graphicData uri="http://schemas.openxmlformats.org/drawingml/2006/table">
            <a:tbl>
              <a:tblPr firstRow="1" bandRow="1">
                <a:tableStyleId>{5C22544A-7EE6-4342-B048-85BDC9FD1C3A}</a:tableStyleId>
              </a:tblPr>
              <a:tblGrid>
                <a:gridCol w="4463870"/>
                <a:gridCol w="3765730"/>
              </a:tblGrid>
              <a:tr h="468857">
                <a:tc>
                  <a:txBody>
                    <a:bodyPr/>
                    <a:lstStyle/>
                    <a:p>
                      <a:pPr algn="ctr" rtl="0" fontAlgn="ctr"/>
                      <a:r>
                        <a:rPr lang="en-ZA" sz="1200" u="none" strike="noStrike" dirty="0" smtClean="0">
                          <a:solidFill>
                            <a:schemeClr val="tx1"/>
                          </a:solidFill>
                          <a:effectLst/>
                        </a:rPr>
                        <a:t>MAKE of VEHICLE</a:t>
                      </a:r>
                      <a:endParaRPr lang="en-ZA" sz="1200" b="1" i="0" u="none" strike="noStrike" dirty="0">
                        <a:solidFill>
                          <a:schemeClr val="tx1"/>
                        </a:solidFill>
                        <a:effectLst/>
                        <a:latin typeface="Calibri"/>
                      </a:endParaRPr>
                    </a:p>
                  </a:txBody>
                  <a:tcPr marL="3535" marR="3535" marT="3535" marB="0" anchor="ctr">
                    <a:solidFill>
                      <a:schemeClr val="tx2">
                        <a:lumMod val="40000"/>
                        <a:lumOff val="60000"/>
                      </a:schemeClr>
                    </a:solidFill>
                  </a:tcPr>
                </a:tc>
                <a:tc>
                  <a:txBody>
                    <a:bodyPr/>
                    <a:lstStyle/>
                    <a:p>
                      <a:pPr algn="ctr" rtl="0" fontAlgn="ctr"/>
                      <a:r>
                        <a:rPr lang="en-ZA" sz="1200" u="none" strike="noStrike" dirty="0">
                          <a:solidFill>
                            <a:schemeClr val="tx1"/>
                          </a:solidFill>
                          <a:effectLst/>
                        </a:rPr>
                        <a:t>No. of Vehicles</a:t>
                      </a:r>
                      <a:endParaRPr lang="en-ZA" sz="1200" b="1" i="0" u="none" strike="noStrike" dirty="0">
                        <a:solidFill>
                          <a:schemeClr val="tx1"/>
                        </a:solidFill>
                        <a:effectLst/>
                        <a:latin typeface="Calibri"/>
                      </a:endParaRPr>
                    </a:p>
                  </a:txBody>
                  <a:tcPr marL="3535" marR="3535" marT="3535" marB="0" anchor="ctr">
                    <a:solidFill>
                      <a:schemeClr val="tx2">
                        <a:lumMod val="40000"/>
                        <a:lumOff val="60000"/>
                      </a:schemeClr>
                    </a:solidFill>
                  </a:tcPr>
                </a:tc>
              </a:tr>
              <a:tr h="483509">
                <a:tc>
                  <a:txBody>
                    <a:bodyPr/>
                    <a:lstStyle/>
                    <a:p>
                      <a:pPr algn="ctr" rtl="0" fontAlgn="ctr"/>
                      <a:r>
                        <a:rPr lang="en-ZA" sz="1100" u="none" strike="noStrike" dirty="0">
                          <a:effectLst/>
                        </a:rPr>
                        <a:t>Toyota</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457</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VW</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105</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Isuzu</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7</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Audi</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4</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Chevrolet</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12</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Ford</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88</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Mazda</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30</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Nissan</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136</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Mercedes Benz</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20</a:t>
                      </a:r>
                      <a:endParaRPr lang="en-ZA" sz="1100" b="0" i="0" u="none" strike="noStrike" dirty="0">
                        <a:solidFill>
                          <a:srgbClr val="000000"/>
                        </a:solidFill>
                        <a:effectLst/>
                        <a:latin typeface="Calibri"/>
                      </a:endParaRPr>
                    </a:p>
                  </a:txBody>
                  <a:tcPr marL="3535" marR="3535" marT="3535" marB="0" anchor="ctr"/>
                </a:tc>
              </a:tr>
              <a:tr h="468857">
                <a:tc>
                  <a:txBody>
                    <a:bodyPr/>
                    <a:lstStyle/>
                    <a:p>
                      <a:pPr algn="ctr" rtl="0" fontAlgn="ctr"/>
                      <a:r>
                        <a:rPr lang="en-ZA" sz="1100" u="none" strike="noStrike" dirty="0">
                          <a:effectLst/>
                        </a:rPr>
                        <a:t>Hyundai</a:t>
                      </a:r>
                      <a:endParaRPr lang="en-ZA" sz="1100" b="0" i="0" u="none" strike="noStrike" dirty="0">
                        <a:solidFill>
                          <a:srgbClr val="000000"/>
                        </a:solidFill>
                        <a:effectLst/>
                        <a:latin typeface="Calibri"/>
                      </a:endParaRPr>
                    </a:p>
                  </a:txBody>
                  <a:tcPr marL="3535" marR="3535" marT="3535" marB="0" anchor="ctr"/>
                </a:tc>
                <a:tc>
                  <a:txBody>
                    <a:bodyPr/>
                    <a:lstStyle/>
                    <a:p>
                      <a:pPr algn="ctr" rtl="0" fontAlgn="ctr"/>
                      <a:r>
                        <a:rPr lang="en-ZA" sz="1100" u="none" strike="noStrike" dirty="0">
                          <a:effectLst/>
                        </a:rPr>
                        <a:t>7</a:t>
                      </a:r>
                      <a:endParaRPr lang="en-ZA" sz="1100" b="0" i="0" u="none" strike="noStrike" dirty="0">
                        <a:solidFill>
                          <a:srgbClr val="000000"/>
                        </a:solidFill>
                        <a:effectLst/>
                        <a:latin typeface="Calibri"/>
                      </a:endParaRPr>
                    </a:p>
                  </a:txBody>
                  <a:tcPr marL="3535" marR="3535" marT="3535" marB="0" anchor="ctr"/>
                </a:tc>
              </a:tr>
            </a:tbl>
          </a:graphicData>
        </a:graphic>
      </p:graphicFrame>
      <p:sp>
        <p:nvSpPr>
          <p:cNvPr id="5" name="TextBox 4"/>
          <p:cNvSpPr txBox="1"/>
          <p:nvPr/>
        </p:nvSpPr>
        <p:spPr>
          <a:xfrm>
            <a:off x="379561" y="212149"/>
            <a:ext cx="8531525" cy="369332"/>
          </a:xfrm>
          <a:prstGeom prst="rect">
            <a:avLst/>
          </a:prstGeom>
          <a:noFill/>
        </p:spPr>
        <p:txBody>
          <a:bodyPr wrap="square" rtlCol="0">
            <a:spAutoFit/>
          </a:bodyPr>
          <a:lstStyle/>
          <a:p>
            <a:r>
              <a:rPr lang="en-ZA" b="1" dirty="0" smtClean="0">
                <a:solidFill>
                  <a:schemeClr val="accent3"/>
                </a:solidFill>
                <a:effectLst>
                  <a:outerShdw blurRad="38100" dist="38100" dir="2700000" algn="tl">
                    <a:srgbClr val="000000">
                      <a:alpha val="43137"/>
                    </a:srgbClr>
                  </a:outerShdw>
                </a:effectLst>
              </a:rPr>
              <a:t>MANUFACTURERS</a:t>
            </a:r>
            <a:endParaRPr lang="en-ZA"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1481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RFP </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12</a:t>
            </a: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/2015 Timelines</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994963570"/>
              </p:ext>
            </p:extLst>
          </p:nvPr>
        </p:nvGraphicFramePr>
        <p:xfrm>
          <a:off x="0" y="790575"/>
          <a:ext cx="9144000" cy="3148726"/>
        </p:xfrm>
        <a:graphic>
          <a:graphicData uri="http://schemas.openxmlformats.org/drawingml/2006/table">
            <a:tbl>
              <a:tblPr firstRow="1" bandRow="1">
                <a:tableStyleId>{5C22544A-7EE6-4342-B048-85BDC9FD1C3A}</a:tableStyleId>
              </a:tblPr>
              <a:tblGrid>
                <a:gridCol w="6004560"/>
                <a:gridCol w="3139440"/>
              </a:tblGrid>
              <a:tr h="526732">
                <a:tc>
                  <a:txBody>
                    <a:bodyPr/>
                    <a:lstStyle/>
                    <a:p>
                      <a:r>
                        <a:rPr lang="en-ZA" dirty="0" smtClean="0">
                          <a:solidFill>
                            <a:schemeClr val="tx2">
                              <a:lumMod val="75000"/>
                            </a:schemeClr>
                          </a:solidFill>
                        </a:rPr>
                        <a:t>ACTIVITY</a:t>
                      </a:r>
                      <a:endParaRPr lang="en-ZA" dirty="0">
                        <a:solidFill>
                          <a:schemeClr val="tx2">
                            <a:lumMod val="75000"/>
                          </a:schemeClr>
                        </a:solidFill>
                      </a:endParaRPr>
                    </a:p>
                  </a:txBody>
                  <a:tcPr/>
                </a:tc>
                <a:tc>
                  <a:txBody>
                    <a:bodyPr/>
                    <a:lstStyle/>
                    <a:p>
                      <a:pPr algn="ctr"/>
                      <a:r>
                        <a:rPr lang="en-ZA" dirty="0" smtClean="0">
                          <a:solidFill>
                            <a:schemeClr val="tx2">
                              <a:lumMod val="75000"/>
                            </a:schemeClr>
                          </a:solidFill>
                        </a:rPr>
                        <a:t>DUE DATE</a:t>
                      </a:r>
                      <a:endParaRPr lang="en-ZA" dirty="0">
                        <a:solidFill>
                          <a:schemeClr val="tx2">
                            <a:lumMod val="75000"/>
                          </a:schemeClr>
                        </a:solidFill>
                      </a:endParaRPr>
                    </a:p>
                  </a:txBody>
                  <a:tcPr/>
                </a:tc>
              </a:tr>
              <a:tr h="463868">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ZA" sz="1800" b="1" kern="1200" dirty="0" smtClean="0">
                          <a:solidFill>
                            <a:schemeClr val="accent2">
                              <a:lumMod val="50000"/>
                            </a:schemeClr>
                          </a:solidFill>
                          <a:latin typeface="+mn-lt"/>
                          <a:ea typeface="+mn-ea"/>
                          <a:cs typeface="+mn-cs"/>
                        </a:rPr>
                        <a:t>RFP Issue Date</a:t>
                      </a:r>
                      <a:endParaRPr lang="en-ZA" sz="1800" b="1" kern="1200" dirty="0">
                        <a:solidFill>
                          <a:schemeClr val="accent2">
                            <a:lumMod val="50000"/>
                          </a:schemeClr>
                        </a:solidFill>
                        <a:latin typeface="+mn-lt"/>
                        <a:ea typeface="+mn-ea"/>
                        <a:cs typeface="+mn-cs"/>
                      </a:endParaRPr>
                    </a:p>
                  </a:txBody>
                  <a:tcPr/>
                </a:tc>
                <a:tc>
                  <a:txBody>
                    <a:bodyPr/>
                    <a:lstStyle/>
                    <a:p>
                      <a:r>
                        <a:rPr lang="en-ZA" dirty="0" smtClean="0">
                          <a:solidFill>
                            <a:schemeClr val="tx1"/>
                          </a:solidFill>
                        </a:rPr>
                        <a:t>24 March 2016</a:t>
                      </a:r>
                      <a:endParaRPr lang="en-ZA" dirty="0">
                        <a:solidFill>
                          <a:schemeClr val="tx1"/>
                        </a:solidFill>
                      </a:endParaRPr>
                    </a:p>
                  </a:txBody>
                  <a:tcPr/>
                </a:tc>
              </a:tr>
              <a:tr h="624443">
                <a:tc>
                  <a:txBody>
                    <a:bodyPr/>
                    <a:lstStyle/>
                    <a:p>
                      <a:pPr marL="0" algn="l" defTabSz="932962" rtl="0" eaLnBrk="1" latinLnBrk="0" hangingPunct="1"/>
                      <a:r>
                        <a:rPr lang="en-ZA" sz="1800" b="1" kern="1200" dirty="0" smtClean="0">
                          <a:solidFill>
                            <a:schemeClr val="accent2">
                              <a:lumMod val="50000"/>
                            </a:schemeClr>
                          </a:solidFill>
                          <a:latin typeface="+mn-lt"/>
                          <a:ea typeface="+mn-ea"/>
                          <a:cs typeface="+mn-cs"/>
                        </a:rPr>
                        <a:t>Briefing session</a:t>
                      </a:r>
                      <a:endParaRPr lang="en-ZA" sz="1800" b="1" kern="1200" dirty="0">
                        <a:solidFill>
                          <a:schemeClr val="accent2">
                            <a:lumMod val="50000"/>
                          </a:schemeClr>
                        </a:solidFill>
                        <a:latin typeface="+mn-lt"/>
                        <a:ea typeface="+mn-ea"/>
                        <a:cs typeface="+mn-cs"/>
                      </a:endParaRPr>
                    </a:p>
                  </a:txBody>
                  <a:tcPr/>
                </a:tc>
                <a:tc>
                  <a:txBody>
                    <a:bodyPr/>
                    <a:lstStyle/>
                    <a:p>
                      <a:r>
                        <a:rPr lang="en-ZA" dirty="0" smtClean="0"/>
                        <a:t>07</a:t>
                      </a:r>
                      <a:r>
                        <a:rPr lang="en-ZA" baseline="0" dirty="0" smtClean="0"/>
                        <a:t> April 2016</a:t>
                      </a:r>
                      <a:endParaRPr lang="en-ZA" dirty="0"/>
                    </a:p>
                  </a:txBody>
                  <a:tcPr/>
                </a:tc>
              </a:tr>
              <a:tr h="527843">
                <a:tc>
                  <a:txBody>
                    <a:bodyPr/>
                    <a:lstStyle/>
                    <a:p>
                      <a:r>
                        <a:rPr lang="en-ZA" sz="1800" b="1" dirty="0" smtClean="0">
                          <a:solidFill>
                            <a:schemeClr val="accent2">
                              <a:lumMod val="50000"/>
                            </a:schemeClr>
                          </a:solidFill>
                        </a:rPr>
                        <a:t>Questions relating to RFP</a:t>
                      </a:r>
                      <a:endParaRPr lang="en-ZA" sz="1800" b="1" dirty="0">
                        <a:solidFill>
                          <a:schemeClr val="accent2">
                            <a:lumMod val="50000"/>
                          </a:schemeClr>
                        </a:solidFill>
                      </a:endParaRPr>
                    </a:p>
                  </a:txBody>
                  <a:tcPr/>
                </a:tc>
                <a:tc>
                  <a:txBody>
                    <a:bodyPr/>
                    <a:lstStyle/>
                    <a:p>
                      <a:r>
                        <a:rPr lang="en-ZA" dirty="0" smtClean="0">
                          <a:solidFill>
                            <a:schemeClr val="tx1"/>
                          </a:solidFill>
                        </a:rPr>
                        <a:t>22 April 2016 (Cut</a:t>
                      </a:r>
                      <a:r>
                        <a:rPr lang="en-ZA" baseline="0" dirty="0" smtClean="0">
                          <a:solidFill>
                            <a:schemeClr val="tx1"/>
                          </a:solidFill>
                        </a:rPr>
                        <a:t> off Date)</a:t>
                      </a:r>
                      <a:endParaRPr lang="en-ZA" dirty="0">
                        <a:solidFill>
                          <a:schemeClr val="tx1"/>
                        </a:solidFill>
                      </a:endParaRPr>
                    </a:p>
                  </a:txBody>
                  <a:tcPr/>
                </a:tc>
              </a:tr>
              <a:tr h="0">
                <a:tc>
                  <a:txBody>
                    <a:bodyPr/>
                    <a:lstStyle/>
                    <a:p>
                      <a:r>
                        <a:rPr lang="en-ZA" sz="1800" b="1" dirty="0" smtClean="0">
                          <a:solidFill>
                            <a:schemeClr val="accent2">
                              <a:lumMod val="50000"/>
                            </a:schemeClr>
                          </a:solidFill>
                        </a:rPr>
                        <a:t>RFP Closing Date</a:t>
                      </a:r>
                      <a:endParaRPr lang="en-ZA" sz="1800" b="1" dirty="0">
                        <a:solidFill>
                          <a:schemeClr val="accent2">
                            <a:lumMod val="50000"/>
                          </a:schemeClr>
                        </a:solidFill>
                      </a:endParaRPr>
                    </a:p>
                  </a:txBody>
                  <a:tcPr/>
                </a:tc>
                <a:tc>
                  <a:txBody>
                    <a:bodyPr/>
                    <a:lstStyle/>
                    <a:p>
                      <a:r>
                        <a:rPr lang="en-ZA" dirty="0" smtClean="0"/>
                        <a:t>26 April 2016 at </a:t>
                      </a:r>
                      <a:r>
                        <a:rPr lang="en-ZA" dirty="0" smtClean="0"/>
                        <a:t>11:00 am</a:t>
                      </a:r>
                      <a:endParaRPr lang="en-ZA" dirty="0"/>
                    </a:p>
                  </a:txBody>
                  <a:tcPr/>
                </a:tc>
              </a:tr>
              <a:tr h="0">
                <a:tc gridSpan="2">
                  <a:txBody>
                    <a:bodyPr/>
                    <a:lstStyle/>
                    <a:p>
                      <a:pPr marL="0" indent="0" algn="l" defTabSz="932962" rtl="0" eaLnBrk="1" latinLnBrk="0" hangingPunct="1">
                        <a:buFont typeface="Arial" pitchFamily="34" charset="0"/>
                        <a:buNone/>
                      </a:pPr>
                      <a:endParaRPr lang="en-ZA" sz="1800" b="1" kern="1200" dirty="0" smtClean="0">
                        <a:solidFill>
                          <a:schemeClr val="accent2">
                            <a:lumMod val="50000"/>
                          </a:schemeClr>
                        </a:solidFill>
                        <a:latin typeface="+mn-lt"/>
                        <a:ea typeface="+mn-ea"/>
                        <a:cs typeface="+mn-cs"/>
                      </a:endParaRPr>
                    </a:p>
                    <a:p>
                      <a:pPr marL="285750" indent="-285750" algn="l" defTabSz="932962" rtl="0" eaLnBrk="1" latinLnBrk="0" hangingPunct="1">
                        <a:buFont typeface="Arial" pitchFamily="34" charset="0"/>
                        <a:buChar char="•"/>
                      </a:pPr>
                      <a:endParaRPr lang="en-ZA" sz="1800" b="1" kern="1200" dirty="0" smtClean="0">
                        <a:solidFill>
                          <a:schemeClr val="accent2">
                            <a:lumMod val="50000"/>
                          </a:schemeClr>
                        </a:solidFill>
                        <a:latin typeface="+mn-lt"/>
                        <a:ea typeface="+mn-ea"/>
                        <a:cs typeface="+mn-cs"/>
                      </a:endParaRPr>
                    </a:p>
                  </a:txBody>
                  <a:tcPr/>
                </a:tc>
                <a:tc hMerge="1">
                  <a:txBody>
                    <a:bodyPr/>
                    <a:lstStyle/>
                    <a:p>
                      <a:pPr algn="l"/>
                      <a:endParaRPr lang="en-ZA" sz="1800" b="1" dirty="0">
                        <a:solidFill>
                          <a:schemeClr val="accent2">
                            <a:lumMod val="50000"/>
                          </a:schemeClr>
                        </a:solidFill>
                      </a:endParaRPr>
                    </a:p>
                  </a:txBody>
                  <a:tcPr/>
                </a:tc>
              </a:tr>
            </a:tbl>
          </a:graphicData>
        </a:graphic>
      </p:graphicFrame>
      <p:sp>
        <p:nvSpPr>
          <p:cNvPr id="4" name="Slide Number Placeholder 3"/>
          <p:cNvSpPr>
            <a:spLocks noGrp="1"/>
          </p:cNvSpPr>
          <p:nvPr>
            <p:ph type="sldNum" sz="quarter" idx="11"/>
          </p:nvPr>
        </p:nvSpPr>
        <p:spPr>
          <a:xfrm>
            <a:off x="6884988" y="6550978"/>
            <a:ext cx="862012" cy="184666"/>
          </a:xfrm>
        </p:spPr>
        <p:txBody>
          <a:bodyPr/>
          <a:lstStyle/>
          <a:p>
            <a:pPr>
              <a:defRPr/>
            </a:pPr>
            <a:fld id="{1D46AC71-C261-4AF3-BFB1-CCAEF8821007}" type="slidenum">
              <a:rPr lang="en-ZA" smtClean="0">
                <a:solidFill>
                  <a:schemeClr val="tx1"/>
                </a:solidFill>
              </a:rPr>
              <a:pPr>
                <a:defRPr/>
              </a:pPr>
              <a:t>3</a:t>
            </a:fld>
            <a:endParaRPr lang="en-ZA"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3" y="183127"/>
            <a:ext cx="8793162" cy="313932"/>
          </a:xfr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ZA" sz="2400" dirty="0" smtClean="0"/>
              <a:t>SARS National Fleet Management</a:t>
            </a:r>
            <a:endParaRPr lang="en-ZA" sz="2400" dirty="0"/>
          </a:p>
        </p:txBody>
      </p:sp>
      <p:sp>
        <p:nvSpPr>
          <p:cNvPr id="3" name="Footer Placeholder 2"/>
          <p:cNvSpPr>
            <a:spLocks noGrp="1"/>
          </p:cNvSpPr>
          <p:nvPr>
            <p:ph type="ftr" sz="quarter" idx="10"/>
          </p:nvPr>
        </p:nvSpPr>
        <p:spPr/>
        <p:txBody>
          <a:bodyPr/>
          <a:lstStyle/>
          <a:p>
            <a:pPr>
              <a:defRPr/>
            </a:pPr>
            <a:endParaRPr lang="en-ZA" dirty="0"/>
          </a:p>
        </p:txBody>
      </p:sp>
      <p:sp>
        <p:nvSpPr>
          <p:cNvPr id="4" name="Slide Number Placeholder 3"/>
          <p:cNvSpPr>
            <a:spLocks noGrp="1"/>
          </p:cNvSpPr>
          <p:nvPr>
            <p:ph type="sldNum" sz="quarter" idx="11"/>
          </p:nvPr>
        </p:nvSpPr>
        <p:spPr/>
        <p:txBody>
          <a:bodyPr/>
          <a:lstStyle/>
          <a:p>
            <a:pPr>
              <a:defRPr/>
            </a:pPr>
            <a:fld id="{25B0C65C-ACB3-41B3-B9D6-603EB25AD180}" type="slidenum">
              <a:rPr lang="en-ZA" smtClean="0"/>
              <a:pPr>
                <a:defRPr/>
              </a:pPr>
              <a:t>30</a:t>
            </a:fld>
            <a:endParaRPr lang="en-ZA" dirty="0"/>
          </a:p>
        </p:txBody>
      </p:sp>
      <p:sp>
        <p:nvSpPr>
          <p:cNvPr id="6" name="Rectangle 5"/>
          <p:cNvSpPr/>
          <p:nvPr/>
        </p:nvSpPr>
        <p:spPr>
          <a:xfrm>
            <a:off x="304800" y="1489651"/>
            <a:ext cx="8305800" cy="3662541"/>
          </a:xfrm>
          <a:prstGeom prst="rect">
            <a:avLst/>
          </a:prstGeom>
        </p:spPr>
        <p:txBody>
          <a:bodyPr wrap="square">
            <a:spAutoFit/>
          </a:bodyPr>
          <a:lstStyle/>
          <a:p>
            <a:r>
              <a:rPr lang="en-ZA" sz="1400" dirty="0"/>
              <a:t>SARS requires a fleet management service provider to perform the following functions</a:t>
            </a:r>
            <a:r>
              <a:rPr lang="en-ZA" sz="1400" dirty="0" smtClean="0"/>
              <a:t>:</a:t>
            </a:r>
          </a:p>
          <a:p>
            <a:endParaRPr lang="en-ZA" sz="1400" dirty="0"/>
          </a:p>
          <a:p>
            <a:pPr marL="285750" lvl="0" indent="-285750">
              <a:buFont typeface="Arial" panose="020B0604020202020204" pitchFamily="34" charset="0"/>
              <a:buChar char="•"/>
            </a:pPr>
            <a:r>
              <a:rPr lang="en-ZA" sz="1200" dirty="0"/>
              <a:t>On-site consultant;</a:t>
            </a:r>
          </a:p>
          <a:p>
            <a:pPr marL="285750" lvl="0" indent="-285750">
              <a:buFont typeface="Arial" panose="020B0604020202020204" pitchFamily="34" charset="0"/>
              <a:buChar char="•"/>
            </a:pPr>
            <a:r>
              <a:rPr lang="en-ZA" sz="1200" dirty="0"/>
              <a:t>P</a:t>
            </a:r>
            <a:r>
              <a:rPr lang="en-ZA" sz="1200" dirty="0" smtClean="0"/>
              <a:t>eriodic </a:t>
            </a:r>
            <a:r>
              <a:rPr lang="en-ZA" sz="1200" dirty="0"/>
              <a:t>physical inspections of vehicles;</a:t>
            </a:r>
          </a:p>
          <a:p>
            <a:pPr marL="285750" lvl="0" indent="-285750">
              <a:buFont typeface="Arial" panose="020B0604020202020204" pitchFamily="34" charset="0"/>
              <a:buChar char="•"/>
            </a:pPr>
            <a:r>
              <a:rPr lang="en-ZA" sz="1200" dirty="0"/>
              <a:t>R</a:t>
            </a:r>
            <a:r>
              <a:rPr lang="en-ZA" sz="1200" dirty="0" smtClean="0"/>
              <a:t>oadshows</a:t>
            </a:r>
            <a:r>
              <a:rPr lang="en-ZA" sz="1200" dirty="0"/>
              <a:t>, training and awareness campaigns;</a:t>
            </a:r>
          </a:p>
          <a:p>
            <a:pPr marL="285750" lvl="0" indent="-285750">
              <a:buFont typeface="Arial" panose="020B0604020202020204" pitchFamily="34" charset="0"/>
              <a:buChar char="•"/>
            </a:pPr>
            <a:r>
              <a:rPr lang="en-ZA" sz="1200" dirty="0" smtClean="0"/>
              <a:t>Advice </a:t>
            </a:r>
            <a:r>
              <a:rPr lang="en-ZA" sz="1200" dirty="0"/>
              <a:t>on vehicle selection and ensure readiness of newly purchased vehicles, including fuel cards, tracking units, biometric systems, ETag, etc.; </a:t>
            </a:r>
          </a:p>
          <a:p>
            <a:pPr marL="285750" lvl="0" indent="-285750">
              <a:buFont typeface="Arial" panose="020B0604020202020204" pitchFamily="34" charset="0"/>
              <a:buChar char="•"/>
            </a:pPr>
            <a:r>
              <a:rPr lang="en-ZA" sz="1200" dirty="0" smtClean="0"/>
              <a:t>24/7 356 days Call centre; </a:t>
            </a:r>
            <a:endParaRPr lang="en-ZA" sz="1200" dirty="0"/>
          </a:p>
          <a:p>
            <a:pPr marL="285750" lvl="0" indent="-285750">
              <a:buFont typeface="Arial" panose="020B0604020202020204" pitchFamily="34" charset="0"/>
              <a:buChar char="•"/>
            </a:pPr>
            <a:r>
              <a:rPr lang="en-ZA" sz="1200" dirty="0"/>
              <a:t>A</a:t>
            </a:r>
            <a:r>
              <a:rPr lang="en-ZA" sz="1200" dirty="0" smtClean="0"/>
              <a:t>fter-hours </a:t>
            </a:r>
            <a:r>
              <a:rPr lang="en-ZA" sz="1200" dirty="0"/>
              <a:t>support service with roadside assist;</a:t>
            </a:r>
          </a:p>
          <a:p>
            <a:pPr marL="285750" lvl="0" indent="-285750">
              <a:buFont typeface="Arial" panose="020B0604020202020204" pitchFamily="34" charset="0"/>
              <a:buChar char="•"/>
            </a:pPr>
            <a:r>
              <a:rPr lang="en-ZA" sz="1200" dirty="0"/>
              <a:t>M</a:t>
            </a:r>
            <a:r>
              <a:rPr lang="en-ZA" sz="1200" dirty="0" smtClean="0"/>
              <a:t>anagement </a:t>
            </a:r>
            <a:r>
              <a:rPr lang="en-ZA" sz="1200" dirty="0"/>
              <a:t>and monitoring of maintenance; </a:t>
            </a:r>
          </a:p>
          <a:p>
            <a:pPr marL="285750" lvl="0" indent="-285750">
              <a:buFont typeface="Arial" panose="020B0604020202020204" pitchFamily="34" charset="0"/>
              <a:buChar char="•"/>
            </a:pPr>
            <a:r>
              <a:rPr lang="en-ZA" sz="1200" dirty="0"/>
              <a:t>M</a:t>
            </a:r>
            <a:r>
              <a:rPr lang="en-ZA" sz="1200" dirty="0" smtClean="0"/>
              <a:t>anage </a:t>
            </a:r>
            <a:r>
              <a:rPr lang="en-ZA" sz="1200" dirty="0"/>
              <a:t>fleet and drivers’ information;</a:t>
            </a:r>
          </a:p>
          <a:p>
            <a:pPr marL="285750" lvl="0" indent="-285750">
              <a:buFont typeface="Arial" panose="020B0604020202020204" pitchFamily="34" charset="0"/>
              <a:buChar char="•"/>
            </a:pPr>
            <a:r>
              <a:rPr lang="en-ZA" sz="1200" dirty="0"/>
              <a:t>D</a:t>
            </a:r>
            <a:r>
              <a:rPr lang="en-ZA" sz="1200" dirty="0" smtClean="0"/>
              <a:t>isposal </a:t>
            </a:r>
            <a:r>
              <a:rPr lang="en-ZA" sz="1200" dirty="0"/>
              <a:t>and replacement of the individual vehicles;</a:t>
            </a:r>
          </a:p>
          <a:p>
            <a:pPr marL="285750" lvl="0" indent="-285750">
              <a:buFont typeface="Arial" panose="020B0604020202020204" pitchFamily="34" charset="0"/>
              <a:buChar char="•"/>
            </a:pPr>
            <a:r>
              <a:rPr lang="en-ZA" sz="1200" dirty="0"/>
              <a:t>M</a:t>
            </a:r>
            <a:r>
              <a:rPr lang="en-ZA" sz="1200" dirty="0" smtClean="0"/>
              <a:t>anagement </a:t>
            </a:r>
            <a:r>
              <a:rPr lang="en-ZA" sz="1200" dirty="0"/>
              <a:t>and control of fuel, tyres; </a:t>
            </a:r>
          </a:p>
          <a:p>
            <a:pPr marL="285750" lvl="0" indent="-285750">
              <a:buFont typeface="Arial" panose="020B0604020202020204" pitchFamily="34" charset="0"/>
              <a:buChar char="•"/>
            </a:pPr>
            <a:r>
              <a:rPr lang="en-ZA" sz="1200" dirty="0" smtClean="0"/>
              <a:t>Fleet </a:t>
            </a:r>
            <a:r>
              <a:rPr lang="en-ZA" sz="1200" dirty="0"/>
              <a:t>accident management; </a:t>
            </a:r>
          </a:p>
          <a:p>
            <a:pPr marL="285750" lvl="0" indent="-285750">
              <a:buFont typeface="Arial" panose="020B0604020202020204" pitchFamily="34" charset="0"/>
              <a:buChar char="•"/>
            </a:pPr>
            <a:r>
              <a:rPr lang="en-ZA" sz="1200" dirty="0"/>
              <a:t>T</a:t>
            </a:r>
            <a:r>
              <a:rPr lang="en-ZA" sz="1200" dirty="0" smtClean="0"/>
              <a:t>racking </a:t>
            </a:r>
            <a:r>
              <a:rPr lang="en-ZA" sz="1200" dirty="0"/>
              <a:t>and tracing of vehicles and the related supply and maintenance of the tracking units; </a:t>
            </a:r>
          </a:p>
          <a:p>
            <a:pPr marL="285750" lvl="0" indent="-285750">
              <a:buFont typeface="Arial" panose="020B0604020202020204" pitchFamily="34" charset="0"/>
              <a:buChar char="•"/>
            </a:pPr>
            <a:r>
              <a:rPr lang="en-ZA" sz="1200" dirty="0"/>
              <a:t>A</a:t>
            </a:r>
            <a:r>
              <a:rPr lang="en-ZA" sz="1200" dirty="0" smtClean="0"/>
              <a:t>dministration </a:t>
            </a:r>
            <a:r>
              <a:rPr lang="en-ZA" sz="1200" dirty="0"/>
              <a:t>and re-direction of traffic fines; </a:t>
            </a:r>
          </a:p>
          <a:p>
            <a:pPr marL="285750" lvl="0" indent="-285750">
              <a:buFont typeface="Arial" panose="020B0604020202020204" pitchFamily="34" charset="0"/>
              <a:buChar char="•"/>
            </a:pPr>
            <a:r>
              <a:rPr lang="en-ZA" sz="1200" dirty="0"/>
              <a:t>L</a:t>
            </a:r>
            <a:r>
              <a:rPr lang="en-ZA" sz="1200" dirty="0" smtClean="0"/>
              <a:t>icencing </a:t>
            </a:r>
            <a:r>
              <a:rPr lang="en-ZA" sz="1200" dirty="0"/>
              <a:t>and registration of vehicles;</a:t>
            </a:r>
          </a:p>
          <a:p>
            <a:pPr marL="285750" lvl="0" indent="-285750">
              <a:buFont typeface="Arial" panose="020B0604020202020204" pitchFamily="34" charset="0"/>
              <a:buChar char="•"/>
            </a:pPr>
            <a:r>
              <a:rPr lang="en-ZA" sz="1200" dirty="0"/>
              <a:t>S</a:t>
            </a:r>
            <a:r>
              <a:rPr lang="en-ZA" sz="1200" dirty="0" smtClean="0"/>
              <a:t>ervice </a:t>
            </a:r>
            <a:r>
              <a:rPr lang="en-ZA" sz="1200" dirty="0"/>
              <a:t>including cross boarders (Swaziland and Lesotho)</a:t>
            </a:r>
          </a:p>
          <a:p>
            <a:pPr marL="285750" lvl="0" indent="-285750">
              <a:buFont typeface="Arial" panose="020B0604020202020204" pitchFamily="34" charset="0"/>
              <a:buChar char="•"/>
            </a:pPr>
            <a:r>
              <a:rPr lang="en-ZA" sz="1200" dirty="0"/>
              <a:t>Periodic BRN clean-up; etc.</a:t>
            </a:r>
          </a:p>
        </p:txBody>
      </p:sp>
    </p:spTree>
    <p:extLst>
      <p:ext uri="{BB962C8B-B14F-4D97-AF65-F5344CB8AC3E}">
        <p14:creationId xmlns:p14="http://schemas.microsoft.com/office/powerpoint/2010/main" val="3174461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84942"/>
            <a:ext cx="862012" cy="184666"/>
          </a:xfrm>
        </p:spPr>
        <p:txBody>
          <a:bodyPr/>
          <a:lstStyle/>
          <a:p>
            <a:pPr algn="ctr">
              <a:defRPr/>
            </a:pPr>
            <a:fld id="{1D46AC71-C261-4AF3-BFB1-CCAEF8821007}" type="slidenum">
              <a:rPr lang="en-ZA" smtClean="0">
                <a:solidFill>
                  <a:schemeClr val="tx1"/>
                </a:solidFill>
              </a:rPr>
              <a:pPr algn="ctr">
                <a:defRPr/>
              </a:pPr>
              <a:t>31</a:t>
            </a:fld>
            <a:endParaRPr lang="en-ZA" dirty="0">
              <a:solidFill>
                <a:schemeClr val="tx1"/>
              </a:solidFill>
            </a:endParaRPr>
          </a:p>
        </p:txBody>
      </p:sp>
      <p:pic>
        <p:nvPicPr>
          <p:cNvPr id="7" name="Picture 7" descr="Questions"/>
          <p:cNvPicPr>
            <a:picLocks noChangeAspect="1" noChangeArrowheads="1"/>
          </p:cNvPicPr>
          <p:nvPr/>
        </p:nvPicPr>
        <p:blipFill>
          <a:blip r:embed="rId2"/>
          <a:srcRect/>
          <a:stretch>
            <a:fillRect/>
          </a:stretch>
        </p:blipFill>
        <p:spPr bwMode="auto">
          <a:xfrm>
            <a:off x="1714501" y="1628775"/>
            <a:ext cx="5295900" cy="3956050"/>
          </a:xfrm>
          <a:prstGeom prst="rect">
            <a:avLst/>
          </a:prstGeom>
          <a:noFill/>
          <a:ln w="9525">
            <a:noFill/>
            <a:miter lim="800000"/>
            <a:headEnd/>
            <a:tailEnd/>
          </a:ln>
        </p:spPr>
      </p:pic>
      <p:pic>
        <p:nvPicPr>
          <p:cNvPr id="4" name="Picture 7" descr="Questions"/>
          <p:cNvPicPr>
            <a:picLocks noChangeAspect="1" noChangeArrowheads="1"/>
          </p:cNvPicPr>
          <p:nvPr/>
        </p:nvPicPr>
        <p:blipFill>
          <a:blip r:embed="rId2"/>
          <a:srcRect/>
          <a:stretch>
            <a:fillRect/>
          </a:stretch>
        </p:blipFill>
        <p:spPr bwMode="auto">
          <a:xfrm>
            <a:off x="1800226" y="1628775"/>
            <a:ext cx="5295900"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03027" y="5021786"/>
            <a:ext cx="280837" cy="2360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ZA" sz="1000" b="1" i="1" dirty="0">
              <a:solidFill>
                <a:srgbClr val="0070C0"/>
              </a:solidFill>
            </a:endParaRPr>
          </a:p>
        </p:txBody>
      </p:sp>
      <p:sp>
        <p:nvSpPr>
          <p:cNvPr id="7" name="Slide Number Placeholder 6"/>
          <p:cNvSpPr>
            <a:spLocks noGrp="1"/>
          </p:cNvSpPr>
          <p:nvPr>
            <p:ph type="sldNum" sz="quarter" idx="11"/>
          </p:nvPr>
        </p:nvSpPr>
        <p:spPr>
          <a:xfrm>
            <a:off x="7284720" y="6564622"/>
            <a:ext cx="862012" cy="184666"/>
          </a:xfrm>
        </p:spPr>
        <p:txBody>
          <a:bodyPr/>
          <a:lstStyle/>
          <a:p>
            <a:pPr algn="ctr">
              <a:defRPr/>
            </a:pPr>
            <a:r>
              <a:rPr lang="en-ZA" dirty="0">
                <a:solidFill>
                  <a:schemeClr val="tx1"/>
                </a:solidFill>
              </a:rPr>
              <a:t>5</a:t>
            </a:r>
          </a:p>
        </p:txBody>
      </p:sp>
      <p:sp>
        <p:nvSpPr>
          <p:cNvPr id="13" name="Rectangle 3"/>
          <p:cNvSpPr>
            <a:spLocks noChangeArrowheads="1"/>
          </p:cNvSpPr>
          <p:nvPr/>
        </p:nvSpPr>
        <p:spPr bwMode="auto">
          <a:xfrm>
            <a:off x="285720" y="870858"/>
            <a:ext cx="8429655" cy="5418818"/>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smtClean="0">
                <a:solidFill>
                  <a:srgbClr val="BFBFBF"/>
                </a:solidFill>
                <a:ea typeface="SimSun" pitchFamily="2" charset="-122"/>
              </a:rPr>
              <a:t>1. Welcome </a:t>
            </a:r>
            <a:r>
              <a:rPr lang="en-US" sz="2000" b="1" dirty="0">
                <a:solidFill>
                  <a:srgbClr val="BFBFBF"/>
                </a:solidFill>
                <a:ea typeface="SimSun" pitchFamily="2" charset="-122"/>
              </a:rPr>
              <a:t>and </a:t>
            </a:r>
            <a:r>
              <a:rPr lang="en-US" sz="2000" b="1" dirty="0" smtClean="0">
                <a:solidFill>
                  <a:srgbClr val="BFBFBF"/>
                </a:solidFill>
                <a:ea typeface="SimSun" pitchFamily="2" charset="-122"/>
              </a:rPr>
              <a:t>Introduction</a:t>
            </a:r>
            <a:endParaRPr lang="en-US" sz="2000" b="1" dirty="0">
              <a:solidFill>
                <a:srgbClr val="BFBFBF"/>
              </a:solidFill>
              <a:ea typeface="SimSun" pitchFamily="2" charset="-122"/>
            </a:endParaRPr>
          </a:p>
          <a:p>
            <a:pPr marL="228600" indent="-228600">
              <a:lnSpc>
                <a:spcPct val="135000"/>
              </a:lnSpc>
              <a:spcBef>
                <a:spcPct val="75000"/>
              </a:spcBef>
              <a:spcAft>
                <a:spcPct val="10000"/>
              </a:spcAft>
              <a:buClr>
                <a:schemeClr val="accent1"/>
              </a:buClr>
            </a:pPr>
            <a:r>
              <a:rPr lang="en-ZA" sz="2000" b="1" dirty="0">
                <a:solidFill>
                  <a:srgbClr val="BFBFBF"/>
                </a:solidFill>
                <a:ea typeface="SimSun" pitchFamily="2" charset="-122"/>
              </a:rPr>
              <a:t>2. </a:t>
            </a:r>
            <a:r>
              <a:rPr lang="en-ZA" sz="2000" b="1" dirty="0" smtClean="0">
                <a:solidFill>
                  <a:srgbClr val="BFBFBF"/>
                </a:solidFill>
                <a:ea typeface="SimSun" pitchFamily="2" charset="-122"/>
              </a:rPr>
              <a:t>RFP Timelines </a:t>
            </a:r>
            <a:endParaRPr lang="en-ZA" sz="2000" b="1" dirty="0">
              <a:solidFill>
                <a:srgbClr val="BFBFBF"/>
              </a:solidFill>
              <a:ea typeface="SimSun" pitchFamily="2" charset="-122"/>
            </a:endParaRPr>
          </a:p>
          <a:p>
            <a:pPr marL="228600" indent="-228600">
              <a:lnSpc>
                <a:spcPct val="135000"/>
              </a:lnSpc>
              <a:spcBef>
                <a:spcPct val="75000"/>
              </a:spcBef>
              <a:spcAft>
                <a:spcPct val="10000"/>
              </a:spcAft>
              <a:buClr>
                <a:schemeClr val="accent1"/>
              </a:buClr>
            </a:pPr>
            <a:r>
              <a:rPr lang="en-ZA" sz="2000" b="1" dirty="0" smtClean="0">
                <a:solidFill>
                  <a:srgbClr val="FF0000"/>
                </a:solidFill>
              </a:rPr>
              <a:t>3. Background</a:t>
            </a:r>
          </a:p>
          <a:p>
            <a:pPr marL="228600" indent="-228600">
              <a:lnSpc>
                <a:spcPct val="135000"/>
              </a:lnSpc>
              <a:spcBef>
                <a:spcPct val="75000"/>
              </a:spcBef>
              <a:spcAft>
                <a:spcPct val="10000"/>
              </a:spcAft>
              <a:buClr>
                <a:schemeClr val="accent1"/>
              </a:buClr>
            </a:pPr>
            <a:r>
              <a:rPr lang="en-ZA" sz="2000" b="1" dirty="0" smtClean="0">
                <a:solidFill>
                  <a:schemeClr val="tx2"/>
                </a:solidFill>
              </a:rPr>
              <a:t>4</a:t>
            </a:r>
            <a:r>
              <a:rPr lang="en-ZA" sz="2000" b="1" dirty="0">
                <a:solidFill>
                  <a:schemeClr val="tx2"/>
                </a:solidFill>
              </a:rPr>
              <a:t>. </a:t>
            </a:r>
            <a:r>
              <a:rPr lang="en-ZA" sz="2000" b="1" dirty="0" smtClean="0">
                <a:solidFill>
                  <a:schemeClr val="tx2"/>
                </a:solidFill>
              </a:rPr>
              <a:t>Scope of Work</a:t>
            </a:r>
          </a:p>
          <a:p>
            <a:pPr marL="228600" indent="-228600" algn="l">
              <a:lnSpc>
                <a:spcPct val="135000"/>
              </a:lnSpc>
              <a:spcBef>
                <a:spcPct val="75000"/>
              </a:spcBef>
              <a:spcAft>
                <a:spcPct val="10000"/>
              </a:spcAft>
              <a:buClr>
                <a:schemeClr val="accent1"/>
              </a:buClr>
            </a:pPr>
            <a:r>
              <a:rPr lang="en-ZA" sz="2000" b="1" dirty="0" smtClean="0">
                <a:solidFill>
                  <a:schemeClr val="tx2"/>
                </a:solidFill>
              </a:rPr>
              <a:t>5</a:t>
            </a:r>
            <a:r>
              <a:rPr lang="en-ZA" sz="2000" b="1" dirty="0">
                <a:solidFill>
                  <a:schemeClr val="tx2"/>
                </a:solidFill>
              </a:rPr>
              <a:t>. Bid </a:t>
            </a:r>
            <a:r>
              <a:rPr lang="en-ZA" sz="2000" b="1" dirty="0" smtClean="0">
                <a:solidFill>
                  <a:schemeClr val="tx2"/>
                </a:solidFill>
              </a:rPr>
              <a:t>Evaluation Process</a:t>
            </a:r>
            <a:endParaRPr lang="en-ZA" sz="2000" b="1" dirty="0">
              <a:solidFill>
                <a:schemeClr val="tx2"/>
              </a:solidFill>
            </a:endParaRPr>
          </a:p>
          <a:p>
            <a:pPr marL="228600" indent="-228600" algn="l">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a:t>
            </a:r>
            <a:r>
              <a:rPr lang="en-ZA" sz="2000" b="1" dirty="0">
                <a:solidFill>
                  <a:schemeClr val="tx2"/>
                </a:solidFill>
              </a:rPr>
              <a:t>RFP submission and </a:t>
            </a:r>
            <a:r>
              <a:rPr lang="en-ZA" sz="2000" b="1" dirty="0" smtClean="0">
                <a:solidFill>
                  <a:schemeClr val="tx2"/>
                </a:solidFill>
              </a:rPr>
              <a:t>contact </a:t>
            </a:r>
            <a:r>
              <a:rPr lang="en-ZA" sz="2000" b="1" dirty="0">
                <a:solidFill>
                  <a:schemeClr val="tx2"/>
                </a:solidFill>
              </a:rPr>
              <a:t>details</a:t>
            </a:r>
          </a:p>
          <a:p>
            <a:pPr marL="228600" indent="-228600">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Lehae La SARS pictures and viewing </a:t>
            </a:r>
            <a:endParaRPr lang="en-ZA" sz="2000" b="1" dirty="0" smtClean="0">
              <a:solidFill>
                <a:schemeClr val="tx2"/>
              </a:solidFill>
            </a:endParaRPr>
          </a:p>
          <a:p>
            <a:pPr marL="228600" indent="-228600">
              <a:lnSpc>
                <a:spcPct val="135000"/>
              </a:lnSpc>
              <a:spcBef>
                <a:spcPct val="75000"/>
              </a:spcBef>
              <a:spcAft>
                <a:spcPct val="10000"/>
              </a:spcAft>
              <a:buClr>
                <a:schemeClr val="accent1"/>
              </a:buClr>
            </a:pPr>
            <a:r>
              <a:rPr lang="en-ZA" sz="2000" b="1" dirty="0" smtClean="0">
                <a:solidFill>
                  <a:schemeClr val="tx2"/>
                </a:solidFill>
              </a:rPr>
              <a:t>8</a:t>
            </a:r>
            <a:r>
              <a:rPr lang="en-ZA" sz="2000" b="1" dirty="0">
                <a:solidFill>
                  <a:schemeClr val="tx2"/>
                </a:solidFill>
              </a:rPr>
              <a:t>. </a:t>
            </a:r>
            <a:r>
              <a:rPr lang="en-ZA" sz="2000" b="1" dirty="0" smtClean="0">
                <a:solidFill>
                  <a:schemeClr val="tx2"/>
                </a:solidFill>
              </a:rPr>
              <a:t>Q&amp;A</a:t>
            </a:r>
            <a:endParaRPr lang="en-ZA" sz="2000" b="1" dirty="0">
              <a:solidFill>
                <a:schemeClr val="tx2"/>
              </a:solidFill>
            </a:endParaRPr>
          </a:p>
          <a:p>
            <a:pPr lvl="1" algn="l">
              <a:lnSpc>
                <a:spcPct val="135000"/>
              </a:lnSpc>
              <a:spcBef>
                <a:spcPct val="75000"/>
              </a:spcBef>
              <a:spcAft>
                <a:spcPct val="10000"/>
              </a:spcAft>
              <a:buClr>
                <a:schemeClr val="accent1"/>
              </a:buCl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8"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Table of Content</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540662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905308" y="6530658"/>
            <a:ext cx="862012" cy="184666"/>
          </a:xfrm>
        </p:spPr>
        <p:txBody>
          <a:bodyPr/>
          <a:lstStyle/>
          <a:p>
            <a:pPr>
              <a:defRPr/>
            </a:pPr>
            <a:fld id="{25B0C65C-ACB3-41B3-B9D6-603EB25AD180}" type="slidenum">
              <a:rPr lang="en-ZA" smtClean="0">
                <a:solidFill>
                  <a:schemeClr val="tx1"/>
                </a:solidFill>
              </a:rPr>
              <a:pPr>
                <a:defRPr/>
              </a:pPr>
              <a:t>5</a:t>
            </a:fld>
            <a:endParaRPr lang="en-ZA" dirty="0">
              <a:solidFill>
                <a:schemeClr val="tx1"/>
              </a:solidFill>
            </a:endParaRPr>
          </a:p>
        </p:txBody>
      </p:sp>
      <p:sp>
        <p:nvSpPr>
          <p:cNvPr id="6"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Background</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2" name="Rectangle 1"/>
          <p:cNvSpPr/>
          <p:nvPr/>
        </p:nvSpPr>
        <p:spPr>
          <a:xfrm>
            <a:off x="257175" y="1047750"/>
            <a:ext cx="8267700" cy="5293757"/>
          </a:xfrm>
          <a:prstGeom prst="rect">
            <a:avLst/>
          </a:prstGeom>
        </p:spPr>
        <p:txBody>
          <a:bodyPr wrap="square">
            <a:spAutoFit/>
          </a:bodyPr>
          <a:lstStyle/>
          <a:p>
            <a:endParaRPr lang="en-GB" dirty="0" smtClean="0">
              <a:solidFill>
                <a:srgbClr val="FF0000"/>
              </a:solidFill>
            </a:endParaRPr>
          </a:p>
          <a:p>
            <a:pPr marL="285750" indent="-285750">
              <a:buFont typeface="Arial" pitchFamily="34" charset="0"/>
              <a:buChar char="•"/>
            </a:pPr>
            <a:r>
              <a:rPr lang="en-ZA" dirty="0"/>
              <a:t>The purpose of this </a:t>
            </a:r>
            <a:r>
              <a:rPr lang="en-ZA" dirty="0" smtClean="0"/>
              <a:t>session </a:t>
            </a:r>
            <a:r>
              <a:rPr lang="en-ZA" dirty="0"/>
              <a:t>is to present the requirements of the South African Revenue Service (SARS) for Management of the national fleet, with related additional services. </a:t>
            </a:r>
            <a:endParaRPr lang="en-ZA" dirty="0" smtClean="0"/>
          </a:p>
          <a:p>
            <a:endParaRPr lang="en-ZA" dirty="0"/>
          </a:p>
          <a:p>
            <a:pPr marL="285750" indent="-285750">
              <a:buFont typeface="Arial" pitchFamily="34" charset="0"/>
              <a:buChar char="•"/>
            </a:pPr>
            <a:r>
              <a:rPr lang="en-ZA" dirty="0"/>
              <a:t>Fleet management encompasses everything from advice on vehicle selection, monitoring of usage, maintenance, manage information, the disposal and replacement of the individual vehicles, registration, management and administration of governance requirements, training, etc. </a:t>
            </a:r>
            <a:endParaRPr lang="en-ZA" dirty="0" smtClean="0"/>
          </a:p>
          <a:p>
            <a:r>
              <a:rPr lang="en-ZA" dirty="0" smtClean="0"/>
              <a:t> </a:t>
            </a:r>
            <a:endParaRPr lang="en-ZA" dirty="0"/>
          </a:p>
          <a:p>
            <a:pPr marL="285750" indent="-285750">
              <a:buFont typeface="Arial" pitchFamily="34" charset="0"/>
              <a:buChar char="•"/>
            </a:pPr>
            <a:r>
              <a:rPr lang="en-ZA" dirty="0"/>
              <a:t>The appointed Service Provider will be expected to deliver professional and cost effective managed maintenance services to the South African Revenue Service (SARS) national fleet with related additional services within an agreed Service Level Agreement.</a:t>
            </a:r>
          </a:p>
          <a:p>
            <a:pPr marL="285750" indent="-285750">
              <a:buFont typeface="Arial" pitchFamily="34" charset="0"/>
              <a:buChar char="•"/>
            </a:pPr>
            <a:endParaRPr lang="en-GB" dirty="0" smtClean="0">
              <a:solidFill>
                <a:srgbClr val="FF0000"/>
              </a:solidFill>
            </a:endParaRPr>
          </a:p>
          <a:p>
            <a:endParaRPr lang="en-GB" dirty="0" smtClean="0">
              <a:solidFill>
                <a:srgbClr val="FF0000"/>
              </a:solidFill>
            </a:endParaRPr>
          </a:p>
          <a:p>
            <a:pPr marL="285750" indent="-285750">
              <a:buFont typeface="Arial" pitchFamily="34" charset="0"/>
              <a:buChar char="•"/>
            </a:pPr>
            <a:endParaRPr lang="en-GB" dirty="0">
              <a:solidFill>
                <a:schemeClr val="tx2"/>
              </a:solidFill>
            </a:endParaRPr>
          </a:p>
          <a:p>
            <a:endParaRPr lang="en-ZA" sz="1600" dirty="0">
              <a:solidFill>
                <a:schemeClr val="tx2"/>
              </a:solidFill>
            </a:endParaRPr>
          </a:p>
          <a:p>
            <a:pPr lvl="1"/>
            <a:endParaRPr lang="en-US" sz="1600" dirty="0">
              <a:solidFill>
                <a:schemeClr val="accent1">
                  <a:lumMod val="25000"/>
                </a:schemeClr>
              </a:solidFill>
            </a:endParaRPr>
          </a:p>
        </p:txBody>
      </p:sp>
    </p:spTree>
    <p:extLst>
      <p:ext uri="{BB962C8B-B14F-4D97-AF65-F5344CB8AC3E}">
        <p14:creationId xmlns:p14="http://schemas.microsoft.com/office/powerpoint/2010/main" val="3580656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539750" y="1071563"/>
            <a:ext cx="8175625"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a:t>
            </a:r>
            <a:r>
              <a:rPr lang="en-ZA" sz="2000" b="1" dirty="0" smtClean="0">
                <a:solidFill>
                  <a:srgbClr val="BFBFBF"/>
                </a:solidFill>
              </a:rPr>
              <a:t>RFP Timelines</a:t>
            </a:r>
          </a:p>
          <a:p>
            <a:pPr marL="228600" indent="-228600">
              <a:lnSpc>
                <a:spcPct val="135000"/>
              </a:lnSpc>
              <a:spcBef>
                <a:spcPct val="75000"/>
              </a:spcBef>
              <a:spcAft>
                <a:spcPct val="10000"/>
              </a:spcAft>
              <a:buClr>
                <a:schemeClr val="accent1"/>
              </a:buClr>
            </a:pPr>
            <a:r>
              <a:rPr lang="en-ZA" sz="2000" b="1" dirty="0" smtClean="0">
                <a:solidFill>
                  <a:srgbClr val="BFBFBF"/>
                </a:solidFill>
              </a:rPr>
              <a:t>3</a:t>
            </a:r>
            <a:r>
              <a:rPr lang="en-ZA" sz="2000" b="1" dirty="0">
                <a:solidFill>
                  <a:srgbClr val="BFBFBF"/>
                </a:solidFill>
              </a:rPr>
              <a:t>. </a:t>
            </a:r>
            <a:r>
              <a:rPr lang="en-ZA" sz="2000" b="1" dirty="0" smtClean="0">
                <a:solidFill>
                  <a:schemeClr val="bg1">
                    <a:lumMod val="75000"/>
                  </a:schemeClr>
                </a:solidFill>
              </a:rPr>
              <a:t>Background </a:t>
            </a:r>
            <a:endParaRPr lang="en-ZA" sz="2000" b="1" dirty="0" smtClean="0">
              <a:solidFill>
                <a:srgbClr val="BFBFBF"/>
              </a:solidFill>
            </a:endParaRPr>
          </a:p>
          <a:p>
            <a:pPr marL="228600" indent="-228600">
              <a:lnSpc>
                <a:spcPct val="135000"/>
              </a:lnSpc>
              <a:spcBef>
                <a:spcPct val="75000"/>
              </a:spcBef>
              <a:spcAft>
                <a:spcPct val="10000"/>
              </a:spcAft>
              <a:buClr>
                <a:schemeClr val="accent1"/>
              </a:buClr>
            </a:pPr>
            <a:r>
              <a:rPr lang="en-ZA" sz="2000" b="1" dirty="0" smtClean="0">
                <a:solidFill>
                  <a:srgbClr val="FF0000"/>
                </a:solidFill>
              </a:rPr>
              <a:t>4</a:t>
            </a:r>
            <a:r>
              <a:rPr lang="en-ZA" sz="2000" b="1" dirty="0">
                <a:solidFill>
                  <a:srgbClr val="FF0000"/>
                </a:solidFill>
              </a:rPr>
              <a:t>. </a:t>
            </a:r>
            <a:r>
              <a:rPr lang="en-ZA" sz="2000" b="1" dirty="0" smtClean="0">
                <a:solidFill>
                  <a:srgbClr val="FF0000"/>
                </a:solidFill>
              </a:rPr>
              <a:t>Scope of Work</a:t>
            </a:r>
          </a:p>
          <a:p>
            <a:pPr marL="228600" indent="-228600">
              <a:lnSpc>
                <a:spcPct val="135000"/>
              </a:lnSpc>
              <a:spcBef>
                <a:spcPct val="75000"/>
              </a:spcBef>
              <a:spcAft>
                <a:spcPct val="10000"/>
              </a:spcAft>
              <a:buClr>
                <a:schemeClr val="accent1"/>
              </a:buClr>
            </a:pPr>
            <a:r>
              <a:rPr lang="en-ZA" sz="2000" b="1" dirty="0" smtClean="0">
                <a:solidFill>
                  <a:schemeClr val="accent2">
                    <a:lumMod val="50000"/>
                  </a:schemeClr>
                </a:solidFill>
              </a:rPr>
              <a:t>5</a:t>
            </a:r>
            <a:r>
              <a:rPr lang="en-ZA" sz="2000" b="1" dirty="0">
                <a:solidFill>
                  <a:schemeClr val="accent2">
                    <a:lumMod val="50000"/>
                  </a:schemeClr>
                </a:solidFill>
              </a:rPr>
              <a:t>. Bid </a:t>
            </a:r>
            <a:r>
              <a:rPr lang="en-ZA" sz="2000" b="1" dirty="0" smtClean="0">
                <a:solidFill>
                  <a:schemeClr val="accent2">
                    <a:lumMod val="50000"/>
                  </a:schemeClr>
                </a:solidFill>
              </a:rPr>
              <a:t>Evaluation Process</a:t>
            </a:r>
            <a:endParaRPr lang="en-ZA" sz="2000" b="1" dirty="0">
              <a:solidFill>
                <a:schemeClr val="accent2">
                  <a:lumMod val="50000"/>
                </a:schemeClr>
              </a:solidFill>
            </a:endParaRPr>
          </a:p>
          <a:p>
            <a:pPr marL="228600" indent="-228600" algn="l">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RFP </a:t>
            </a:r>
            <a:r>
              <a:rPr lang="en-ZA" sz="2000" b="1" dirty="0">
                <a:solidFill>
                  <a:schemeClr val="tx2"/>
                </a:solidFill>
              </a:rPr>
              <a:t>submission and </a:t>
            </a:r>
            <a:r>
              <a:rPr lang="en-ZA" sz="2000" b="1" dirty="0" smtClean="0">
                <a:solidFill>
                  <a:schemeClr val="tx2"/>
                </a:solidFill>
              </a:rPr>
              <a:t>contact details</a:t>
            </a:r>
            <a:endParaRPr lang="en-ZA" sz="2000" b="1" dirty="0">
              <a:solidFill>
                <a:schemeClr val="tx2"/>
              </a:solidFill>
            </a:endParaRPr>
          </a:p>
          <a:p>
            <a:pPr marL="228600" indent="-228600" algn="l">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Q&amp;A</a:t>
            </a:r>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3" name="Slide Number Placeholder 2"/>
          <p:cNvSpPr>
            <a:spLocks noGrp="1"/>
          </p:cNvSpPr>
          <p:nvPr>
            <p:ph type="sldNum" sz="quarter" idx="11"/>
          </p:nvPr>
        </p:nvSpPr>
        <p:spPr>
          <a:xfrm>
            <a:off x="6884988" y="6530658"/>
            <a:ext cx="862012" cy="184666"/>
          </a:xfrm>
        </p:spPr>
        <p:txBody>
          <a:bodyPr/>
          <a:lstStyle/>
          <a:p>
            <a:pPr>
              <a:defRPr/>
            </a:pPr>
            <a:fld id="{1D46AC71-C261-4AF3-BFB1-CCAEF8821007}" type="slidenum">
              <a:rPr lang="en-ZA" smtClean="0">
                <a:solidFill>
                  <a:schemeClr val="tx1"/>
                </a:solidFill>
              </a:rPr>
              <a:pPr>
                <a:defRPr/>
              </a:pPr>
              <a:t>6</a:t>
            </a:fld>
            <a:endParaRPr lang="en-ZA" dirty="0">
              <a:solidFill>
                <a:schemeClr val="tx1"/>
              </a:solidFill>
            </a:endParaRPr>
          </a:p>
        </p:txBody>
      </p:sp>
      <p:sp>
        <p:nvSpPr>
          <p:cNvPr id="5"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Table of Content</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6622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84988" y="6543358"/>
            <a:ext cx="862012" cy="184666"/>
          </a:xfrm>
        </p:spPr>
        <p:txBody>
          <a:bodyPr/>
          <a:lstStyle/>
          <a:p>
            <a:pPr>
              <a:defRPr/>
            </a:pPr>
            <a:fld id="{25B0C65C-ACB3-41B3-B9D6-603EB25AD180}" type="slidenum">
              <a:rPr lang="en-ZA" smtClean="0">
                <a:solidFill>
                  <a:schemeClr val="tx1"/>
                </a:solidFill>
              </a:rPr>
              <a:pPr>
                <a:defRPr/>
              </a:pPr>
              <a:t>7</a:t>
            </a:fld>
            <a:endParaRPr lang="en-ZA" dirty="0">
              <a:solidFill>
                <a:schemeClr val="tx1"/>
              </a:solidFill>
            </a:endParaRPr>
          </a:p>
        </p:txBody>
      </p:sp>
      <p:sp>
        <p:nvSpPr>
          <p:cNvPr id="6"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Scope of Work</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Refer to tender doc RFP </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12</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/2015</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ndParaRPr>
          </a:p>
        </p:txBody>
      </p:sp>
      <p:sp>
        <p:nvSpPr>
          <p:cNvPr id="4" name="TextBox 3"/>
          <p:cNvSpPr txBox="1"/>
          <p:nvPr/>
        </p:nvSpPr>
        <p:spPr>
          <a:xfrm>
            <a:off x="161925" y="5905500"/>
            <a:ext cx="2895600" cy="369332"/>
          </a:xfrm>
          <a:prstGeom prst="rect">
            <a:avLst/>
          </a:prstGeom>
          <a:noFill/>
        </p:spPr>
        <p:txBody>
          <a:bodyPr wrap="square" rtlCol="0">
            <a:spAutoFit/>
          </a:bodyPr>
          <a:lstStyle/>
          <a:p>
            <a:r>
              <a:rPr lang="en-ZA" b="1" dirty="0" smtClean="0"/>
              <a:t>RFP Document</a:t>
            </a:r>
            <a:endParaRPr lang="en-ZA" b="1" dirty="0"/>
          </a:p>
        </p:txBody>
      </p:sp>
      <p:sp>
        <p:nvSpPr>
          <p:cNvPr id="5" name="TextBox 4"/>
          <p:cNvSpPr txBox="1"/>
          <p:nvPr/>
        </p:nvSpPr>
        <p:spPr>
          <a:xfrm>
            <a:off x="581025" y="1400175"/>
            <a:ext cx="184731" cy="369332"/>
          </a:xfrm>
          <a:prstGeom prst="rect">
            <a:avLst/>
          </a:prstGeom>
          <a:noFill/>
        </p:spPr>
        <p:txBody>
          <a:bodyPr wrap="none" rtlCol="0">
            <a:spAutoFit/>
          </a:bodyPr>
          <a:lstStyle/>
          <a:p>
            <a:endParaRPr lang="en-ZA" dirty="0"/>
          </a:p>
        </p:txBody>
      </p:sp>
      <p:sp>
        <p:nvSpPr>
          <p:cNvPr id="7" name="Rectangle 6"/>
          <p:cNvSpPr/>
          <p:nvPr/>
        </p:nvSpPr>
        <p:spPr>
          <a:xfrm>
            <a:off x="161925" y="809626"/>
            <a:ext cx="8743949" cy="5355312"/>
          </a:xfrm>
          <a:prstGeom prst="rect">
            <a:avLst/>
          </a:prstGeom>
        </p:spPr>
        <p:txBody>
          <a:bodyPr wrap="square">
            <a:spAutoFit/>
          </a:bodyPr>
          <a:lstStyle/>
          <a:p>
            <a:endParaRPr lang="en-ZA" dirty="0">
              <a:solidFill>
                <a:srgbClr val="FF0000"/>
              </a:solidFill>
            </a:endParaRPr>
          </a:p>
          <a:p>
            <a:r>
              <a:rPr lang="en-ZA" dirty="0"/>
              <a:t>SARS’s primary objective in issuing this request is to enter into an agreement with a successful bidder who will achieve the following: </a:t>
            </a:r>
            <a:endParaRPr lang="en-ZA" dirty="0" smtClean="0"/>
          </a:p>
          <a:p>
            <a:endParaRPr lang="en-ZA" dirty="0"/>
          </a:p>
          <a:p>
            <a:pPr marL="285750" lvl="0" indent="-285750">
              <a:buFont typeface="Arial" pitchFamily="34" charset="0"/>
              <a:buChar char="•"/>
            </a:pPr>
            <a:r>
              <a:rPr lang="en-ZA" dirty="0"/>
              <a:t>Provide SARS with the fleet management services that are consistent and reliable and will maintain a high level of customer satisfaction in line with the service </a:t>
            </a:r>
            <a:r>
              <a:rPr lang="en-ZA" dirty="0" smtClean="0"/>
              <a:t>levels.</a:t>
            </a:r>
          </a:p>
          <a:p>
            <a:pPr marL="285750" lvl="0" indent="-285750">
              <a:buFont typeface="Arial" pitchFamily="34" charset="0"/>
              <a:buChar char="•"/>
            </a:pPr>
            <a:endParaRPr lang="en-ZA" dirty="0" smtClean="0"/>
          </a:p>
          <a:p>
            <a:pPr marL="285750" lvl="0" indent="-285750">
              <a:buFont typeface="Arial" pitchFamily="34" charset="0"/>
              <a:buChar char="•"/>
            </a:pPr>
            <a:r>
              <a:rPr lang="en-ZA" dirty="0" smtClean="0"/>
              <a:t>Achieve </a:t>
            </a:r>
            <a:r>
              <a:rPr lang="en-ZA" dirty="0"/>
              <a:t>significant cost savings for SARS without any degradation in the services, by monitoring unwarranted repairs, vehicle abuse, fines, maintenance abuse, tire life, etc. to prevent overcharging from maintenance service providers and the ability to manage and correct employee </a:t>
            </a:r>
            <a:r>
              <a:rPr lang="en-ZA" dirty="0" smtClean="0"/>
              <a:t>behaviour.</a:t>
            </a:r>
          </a:p>
          <a:p>
            <a:pPr lvl="0"/>
            <a:endParaRPr lang="en-ZA" dirty="0" smtClean="0"/>
          </a:p>
          <a:p>
            <a:pPr marL="285750" lvl="0" indent="-285750">
              <a:buFont typeface="Arial" pitchFamily="34" charset="0"/>
              <a:buChar char="•"/>
            </a:pPr>
            <a:r>
              <a:rPr lang="en-ZA" dirty="0" smtClean="0"/>
              <a:t>Appropriately </a:t>
            </a:r>
            <a:r>
              <a:rPr lang="en-ZA" dirty="0"/>
              <a:t>contain SARS’s risk and the drivers’ risk, leaving SARS free to focus on deploying our fleet to maximum effect within </a:t>
            </a:r>
            <a:r>
              <a:rPr lang="en-ZA" dirty="0" smtClean="0"/>
              <a:t>SARS.</a:t>
            </a:r>
          </a:p>
          <a:p>
            <a:pPr lvl="0"/>
            <a:endParaRPr lang="en-ZA" dirty="0" smtClean="0"/>
          </a:p>
          <a:p>
            <a:pPr lvl="0"/>
            <a:endParaRPr lang="en-ZA" dirty="0"/>
          </a:p>
          <a:p>
            <a:endParaRPr lang="en-ZA" dirty="0" smtClean="0">
              <a:solidFill>
                <a:srgbClr val="FF0000"/>
              </a:solidFill>
            </a:endParaRPr>
          </a:p>
          <a:p>
            <a:endParaRPr lang="en-ZA" dirty="0">
              <a:solidFill>
                <a:srgbClr val="FF0000"/>
              </a:solidFill>
            </a:endParaRPr>
          </a:p>
        </p:txBody>
      </p:sp>
    </p:spTree>
    <p:extLst>
      <p:ext uri="{BB962C8B-B14F-4D97-AF65-F5344CB8AC3E}">
        <p14:creationId xmlns:p14="http://schemas.microsoft.com/office/powerpoint/2010/main" val="82940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84988" y="6543358"/>
            <a:ext cx="862012" cy="184666"/>
          </a:xfrm>
        </p:spPr>
        <p:txBody>
          <a:bodyPr/>
          <a:lstStyle/>
          <a:p>
            <a:pPr>
              <a:defRPr/>
            </a:pPr>
            <a:fld id="{25B0C65C-ACB3-41B3-B9D6-603EB25AD180}" type="slidenum">
              <a:rPr lang="en-ZA" smtClean="0">
                <a:solidFill>
                  <a:schemeClr val="tx1"/>
                </a:solidFill>
              </a:rPr>
              <a:pPr>
                <a:defRPr/>
              </a:pPr>
              <a:t>8</a:t>
            </a:fld>
            <a:endParaRPr lang="en-ZA" dirty="0">
              <a:solidFill>
                <a:schemeClr val="tx1"/>
              </a:solidFill>
            </a:endParaRPr>
          </a:p>
        </p:txBody>
      </p:sp>
      <p:sp>
        <p:nvSpPr>
          <p:cNvPr id="6"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Scope of Work</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Refer to tender doc RFP </a:t>
            </a:r>
            <a:r>
              <a:rPr lang="en-ZA" sz="2000" b="1" dirty="0" smtClean="0">
                <a:solidFill>
                  <a:schemeClr val="bg1"/>
                </a:solidFill>
                <a:effectLst>
                  <a:outerShdw blurRad="38100" dist="38100" dir="2700000" algn="tl">
                    <a:srgbClr val="000000">
                      <a:alpha val="43137"/>
                    </a:srgbClr>
                  </a:outerShdw>
                </a:effectLst>
                <a:latin typeface="+mj-lt"/>
                <a:ea typeface="+mj-ea"/>
                <a:cs typeface="+mj-cs"/>
              </a:rPr>
              <a:t>12</a:t>
            </a:r>
            <a:r>
              <a:rPr kumimoji="0" lang="en-ZA"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/2015</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ndParaRPr>
          </a:p>
        </p:txBody>
      </p:sp>
      <p:sp>
        <p:nvSpPr>
          <p:cNvPr id="4" name="TextBox 3"/>
          <p:cNvSpPr txBox="1"/>
          <p:nvPr/>
        </p:nvSpPr>
        <p:spPr>
          <a:xfrm>
            <a:off x="161925" y="5905500"/>
            <a:ext cx="2895600" cy="369332"/>
          </a:xfrm>
          <a:prstGeom prst="rect">
            <a:avLst/>
          </a:prstGeom>
          <a:noFill/>
        </p:spPr>
        <p:txBody>
          <a:bodyPr wrap="square" rtlCol="0">
            <a:spAutoFit/>
          </a:bodyPr>
          <a:lstStyle/>
          <a:p>
            <a:r>
              <a:rPr lang="en-ZA" b="1" dirty="0" smtClean="0"/>
              <a:t>RFP Document</a:t>
            </a:r>
            <a:endParaRPr lang="en-ZA" b="1" dirty="0"/>
          </a:p>
        </p:txBody>
      </p:sp>
      <p:sp>
        <p:nvSpPr>
          <p:cNvPr id="5" name="TextBox 4"/>
          <p:cNvSpPr txBox="1"/>
          <p:nvPr/>
        </p:nvSpPr>
        <p:spPr>
          <a:xfrm>
            <a:off x="581025" y="1400175"/>
            <a:ext cx="184731" cy="369332"/>
          </a:xfrm>
          <a:prstGeom prst="rect">
            <a:avLst/>
          </a:prstGeom>
          <a:noFill/>
        </p:spPr>
        <p:txBody>
          <a:bodyPr wrap="none" rtlCol="0">
            <a:spAutoFit/>
          </a:bodyPr>
          <a:lstStyle/>
          <a:p>
            <a:endParaRPr lang="en-ZA" dirty="0"/>
          </a:p>
        </p:txBody>
      </p:sp>
      <p:sp>
        <p:nvSpPr>
          <p:cNvPr id="7" name="Rectangle 6"/>
          <p:cNvSpPr/>
          <p:nvPr/>
        </p:nvSpPr>
        <p:spPr>
          <a:xfrm>
            <a:off x="161925" y="809626"/>
            <a:ext cx="8743949" cy="3970318"/>
          </a:xfrm>
          <a:prstGeom prst="rect">
            <a:avLst/>
          </a:prstGeom>
        </p:spPr>
        <p:txBody>
          <a:bodyPr wrap="square">
            <a:spAutoFit/>
          </a:bodyPr>
          <a:lstStyle/>
          <a:p>
            <a:endParaRPr lang="en-ZA" dirty="0">
              <a:solidFill>
                <a:srgbClr val="FF0000"/>
              </a:solidFill>
            </a:endParaRPr>
          </a:p>
          <a:p>
            <a:pPr lvl="0"/>
            <a:endParaRPr lang="en-ZA" dirty="0" smtClean="0"/>
          </a:p>
          <a:p>
            <a:pPr marL="285750" lvl="0" indent="-285750">
              <a:buFont typeface="Arial" pitchFamily="34" charset="0"/>
              <a:buChar char="•"/>
            </a:pPr>
            <a:r>
              <a:rPr lang="en-ZA" dirty="0" smtClean="0"/>
              <a:t>This </a:t>
            </a:r>
            <a:r>
              <a:rPr lang="en-ZA" dirty="0"/>
              <a:t>tender is designed to provide a framework that will enable Service Provider to provide managed maintenance services to SARS countrywide (end-to-end solution).  The service should also be available across borders to neighbouring countries. </a:t>
            </a:r>
            <a:endParaRPr lang="en-ZA" dirty="0" smtClean="0"/>
          </a:p>
          <a:p>
            <a:pPr lvl="0"/>
            <a:endParaRPr lang="en-ZA" dirty="0" smtClean="0"/>
          </a:p>
          <a:p>
            <a:pPr marL="285750" lvl="0" indent="-285750">
              <a:buFont typeface="Arial" pitchFamily="34" charset="0"/>
              <a:buChar char="•"/>
            </a:pPr>
            <a:r>
              <a:rPr lang="en-ZA" dirty="0" smtClean="0"/>
              <a:t>The </a:t>
            </a:r>
            <a:r>
              <a:rPr lang="en-ZA" dirty="0"/>
              <a:t>service should also allow for all types of transport and related assets, e.g. vehicles, special purpose vehicles, boats, jet skis, motorbikes, quads, trailers, forklifts, generators supporting special purpose vehicles, etc</a:t>
            </a:r>
            <a:r>
              <a:rPr lang="en-ZA" dirty="0" smtClean="0"/>
              <a:t>.</a:t>
            </a:r>
          </a:p>
          <a:p>
            <a:pPr lvl="0"/>
            <a:endParaRPr lang="en-ZA" dirty="0"/>
          </a:p>
          <a:p>
            <a:pPr marL="285750" lvl="0" indent="-285750">
              <a:buFont typeface="Arial" pitchFamily="34" charset="0"/>
              <a:buChar char="•"/>
            </a:pPr>
            <a:endParaRPr lang="en-ZA" dirty="0"/>
          </a:p>
          <a:p>
            <a:endParaRPr lang="en-ZA" dirty="0" smtClean="0">
              <a:solidFill>
                <a:srgbClr val="FF0000"/>
              </a:solidFill>
            </a:endParaRPr>
          </a:p>
          <a:p>
            <a:endParaRPr lang="en-ZA" dirty="0">
              <a:solidFill>
                <a:srgbClr val="FF0000"/>
              </a:solidFill>
            </a:endParaRPr>
          </a:p>
        </p:txBody>
      </p:sp>
    </p:spTree>
    <p:extLst>
      <p:ext uri="{BB962C8B-B14F-4D97-AF65-F5344CB8AC3E}">
        <p14:creationId xmlns:p14="http://schemas.microsoft.com/office/powerpoint/2010/main" val="157540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7244080" y="6531094"/>
            <a:ext cx="862012" cy="184666"/>
          </a:xfrm>
        </p:spPr>
        <p:txBody>
          <a:bodyPr/>
          <a:lstStyle/>
          <a:p>
            <a:pPr algn="ctr">
              <a:defRPr/>
            </a:pPr>
            <a:fld id="{1D46AC71-C261-4AF3-BFB1-CCAEF8821007}" type="slidenum">
              <a:rPr lang="en-ZA" smtClean="0">
                <a:solidFill>
                  <a:schemeClr val="tx1"/>
                </a:solidFill>
              </a:rPr>
              <a:pPr algn="ctr">
                <a:defRPr/>
              </a:pPr>
              <a:t>9</a:t>
            </a:fld>
            <a:endParaRPr lang="en-ZA" dirty="0">
              <a:solidFill>
                <a:schemeClr val="tx1"/>
              </a:solidFill>
            </a:endParaRPr>
          </a:p>
        </p:txBody>
      </p:sp>
      <p:sp>
        <p:nvSpPr>
          <p:cNvPr id="6" name="Rectangle 3"/>
          <p:cNvSpPr>
            <a:spLocks noChangeArrowheads="1"/>
          </p:cNvSpPr>
          <p:nvPr/>
        </p:nvSpPr>
        <p:spPr bwMode="auto">
          <a:xfrm>
            <a:off x="285720" y="1071563"/>
            <a:ext cx="8429655"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a:t>
            </a:r>
            <a:r>
              <a:rPr lang="en-ZA" sz="2000" b="1" dirty="0" smtClean="0">
                <a:solidFill>
                  <a:srgbClr val="BFBFBF"/>
                </a:solidFill>
              </a:rPr>
              <a:t>RFP Timelines </a:t>
            </a:r>
          </a:p>
          <a:p>
            <a:pPr marL="228600" indent="-228600">
              <a:lnSpc>
                <a:spcPct val="135000"/>
              </a:lnSpc>
              <a:spcBef>
                <a:spcPct val="75000"/>
              </a:spcBef>
              <a:spcAft>
                <a:spcPct val="10000"/>
              </a:spcAft>
              <a:buClr>
                <a:schemeClr val="accent1"/>
              </a:buClr>
            </a:pPr>
            <a:r>
              <a:rPr lang="en-ZA" sz="2000" b="1" dirty="0" smtClean="0">
                <a:solidFill>
                  <a:srgbClr val="BFBFBF"/>
                </a:solidFill>
              </a:rPr>
              <a:t>3</a:t>
            </a:r>
            <a:r>
              <a:rPr lang="en-ZA" sz="2000" b="1" dirty="0">
                <a:solidFill>
                  <a:srgbClr val="BFBFBF"/>
                </a:solidFill>
              </a:rPr>
              <a:t>. </a:t>
            </a:r>
            <a:r>
              <a:rPr lang="en-ZA" sz="2000" b="1" dirty="0" smtClean="0">
                <a:solidFill>
                  <a:srgbClr val="BFBFBF"/>
                </a:solidFill>
              </a:rPr>
              <a:t>Background </a:t>
            </a:r>
          </a:p>
          <a:p>
            <a:pPr marL="228600" indent="-228600">
              <a:lnSpc>
                <a:spcPct val="135000"/>
              </a:lnSpc>
              <a:spcBef>
                <a:spcPct val="75000"/>
              </a:spcBef>
              <a:spcAft>
                <a:spcPct val="10000"/>
              </a:spcAft>
              <a:buClr>
                <a:schemeClr val="accent1"/>
              </a:buClr>
            </a:pPr>
            <a:r>
              <a:rPr lang="en-ZA" sz="2000" b="1" dirty="0" smtClean="0">
                <a:solidFill>
                  <a:srgbClr val="BFBFBF"/>
                </a:solidFill>
              </a:rPr>
              <a:t>4</a:t>
            </a:r>
            <a:r>
              <a:rPr lang="en-ZA" sz="2000" b="1" dirty="0">
                <a:solidFill>
                  <a:srgbClr val="BFBFBF"/>
                </a:solidFill>
              </a:rPr>
              <a:t>. </a:t>
            </a:r>
            <a:r>
              <a:rPr lang="en-ZA" sz="2000" b="1" dirty="0">
                <a:solidFill>
                  <a:schemeClr val="bg1">
                    <a:lumMod val="75000"/>
                  </a:schemeClr>
                </a:solidFill>
              </a:rPr>
              <a:t>Scope of </a:t>
            </a:r>
            <a:r>
              <a:rPr lang="en-ZA" sz="2000" b="1" dirty="0" smtClean="0">
                <a:solidFill>
                  <a:schemeClr val="bg1">
                    <a:lumMod val="75000"/>
                  </a:schemeClr>
                </a:solidFill>
              </a:rPr>
              <a:t>Work</a:t>
            </a:r>
            <a:endParaRPr lang="en-ZA" sz="2000" b="1" dirty="0" smtClean="0">
              <a:solidFill>
                <a:srgbClr val="BFBFBF"/>
              </a:solidFill>
            </a:endParaRPr>
          </a:p>
          <a:p>
            <a:pPr marL="228600" indent="-228600">
              <a:lnSpc>
                <a:spcPct val="135000"/>
              </a:lnSpc>
              <a:spcBef>
                <a:spcPct val="75000"/>
              </a:spcBef>
              <a:spcAft>
                <a:spcPct val="10000"/>
              </a:spcAft>
              <a:buClr>
                <a:schemeClr val="accent1"/>
              </a:buClr>
            </a:pPr>
            <a:r>
              <a:rPr lang="en-ZA" sz="2000" b="1" dirty="0" smtClean="0">
                <a:solidFill>
                  <a:srgbClr val="FF0000"/>
                </a:solidFill>
              </a:rPr>
              <a:t>5</a:t>
            </a:r>
            <a:r>
              <a:rPr lang="en-ZA" sz="2000" b="1" dirty="0">
                <a:solidFill>
                  <a:srgbClr val="FF0000"/>
                </a:solidFill>
              </a:rPr>
              <a:t>. Bid </a:t>
            </a:r>
            <a:r>
              <a:rPr lang="en-ZA" sz="2000" b="1" dirty="0" smtClean="0">
                <a:solidFill>
                  <a:srgbClr val="FF0000"/>
                </a:solidFill>
              </a:rPr>
              <a:t>Evaluation Process </a:t>
            </a:r>
            <a:endParaRPr lang="en-ZA" sz="2000" b="1" dirty="0">
              <a:solidFill>
                <a:srgbClr val="FF0000"/>
              </a:solidFill>
            </a:endParaRPr>
          </a:p>
          <a:p>
            <a:pPr marL="228600" indent="-228600">
              <a:lnSpc>
                <a:spcPct val="135000"/>
              </a:lnSpc>
              <a:spcBef>
                <a:spcPct val="75000"/>
              </a:spcBef>
              <a:spcAft>
                <a:spcPct val="10000"/>
              </a:spcAft>
              <a:buClr>
                <a:schemeClr val="accent1"/>
              </a:buClr>
            </a:pPr>
            <a:r>
              <a:rPr lang="en-ZA" sz="2000" b="1" dirty="0">
                <a:solidFill>
                  <a:schemeClr val="tx2"/>
                </a:solidFill>
              </a:rPr>
              <a:t>6</a:t>
            </a:r>
            <a:r>
              <a:rPr lang="en-ZA" sz="2000" b="1" dirty="0" smtClean="0">
                <a:solidFill>
                  <a:schemeClr val="tx2"/>
                </a:solidFill>
              </a:rPr>
              <a:t>. RFP </a:t>
            </a:r>
            <a:r>
              <a:rPr lang="en-ZA" sz="2000" b="1" dirty="0">
                <a:solidFill>
                  <a:schemeClr val="tx2"/>
                </a:solidFill>
              </a:rPr>
              <a:t>submission and </a:t>
            </a:r>
            <a:r>
              <a:rPr lang="en-ZA" sz="2000" b="1" dirty="0" smtClean="0">
                <a:solidFill>
                  <a:schemeClr val="tx2"/>
                </a:solidFill>
              </a:rPr>
              <a:t>contact </a:t>
            </a:r>
            <a:r>
              <a:rPr lang="en-ZA" sz="2000" b="1" dirty="0">
                <a:solidFill>
                  <a:schemeClr val="tx2"/>
                </a:solidFill>
              </a:rPr>
              <a:t>details</a:t>
            </a:r>
          </a:p>
          <a:p>
            <a:pPr marL="228600" indent="-228600" algn="l">
              <a:lnSpc>
                <a:spcPct val="135000"/>
              </a:lnSpc>
              <a:spcBef>
                <a:spcPct val="75000"/>
              </a:spcBef>
              <a:spcAft>
                <a:spcPct val="10000"/>
              </a:spcAft>
              <a:buClr>
                <a:schemeClr val="accent1"/>
              </a:buClr>
            </a:pPr>
            <a:r>
              <a:rPr lang="en-ZA" sz="2000" b="1" dirty="0">
                <a:solidFill>
                  <a:schemeClr val="tx2"/>
                </a:solidFill>
              </a:rPr>
              <a:t>7</a:t>
            </a:r>
            <a:r>
              <a:rPr lang="en-ZA" sz="2000" b="1" dirty="0" smtClean="0">
                <a:solidFill>
                  <a:schemeClr val="tx2"/>
                </a:solidFill>
              </a:rPr>
              <a:t>. </a:t>
            </a:r>
            <a:r>
              <a:rPr lang="en-ZA" sz="2000" b="1" dirty="0">
                <a:solidFill>
                  <a:schemeClr val="tx2"/>
                </a:solidFill>
              </a:rPr>
              <a:t>Q&amp;A</a:t>
            </a:r>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lvl="1" algn="l" eaLnBrk="0" hangingPunct="0">
              <a:lnSpc>
                <a:spcPct val="110000"/>
              </a:lnSpc>
              <a:spcBef>
                <a:spcPct val="50000"/>
              </a:spcBef>
              <a:spcAft>
                <a:spcPct val="10000"/>
              </a:spcAft>
              <a:buClr>
                <a:schemeClr val="tx2"/>
              </a:buClr>
              <a:buSzPct val="120000"/>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1" name="Title 1"/>
          <p:cNvSpPr txBox="1">
            <a:spLocks/>
          </p:cNvSpPr>
          <p:nvPr/>
        </p:nvSpPr>
        <p:spPr>
          <a:xfrm>
            <a:off x="0" y="285750"/>
            <a:ext cx="9144000" cy="261938"/>
          </a:xfrm>
          <a:prstGeom prst="rect">
            <a:avLst/>
          </a:prstGeom>
        </p:spPr>
        <p:txBody>
          <a:bodyPr lIns="36000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Table of Content</a:t>
            </a:r>
            <a:endParaRPr kumimoji="0" lang="en-ZA"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i.6WzRpDUCn0RgiBeBSRA"/>
</p:tagLst>
</file>

<file path=ppt/tags/tag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lumMod val="75000"/>
            </a:schemeClr>
          </a:solidFill>
          <a:miter lim="800000"/>
          <a:headEnd/>
          <a:tailEnd/>
        </a:ln>
      </a:spPr>
      <a:bodyPr/>
      <a:lstStyle>
        <a:defPPr marL="228600" indent="-228600" algn="l">
          <a:lnSpc>
            <a:spcPct val="135000"/>
          </a:lnSpc>
          <a:spcBef>
            <a:spcPct val="75000"/>
          </a:spcBef>
          <a:spcAft>
            <a:spcPct val="10000"/>
          </a:spcAft>
          <a:buClr>
            <a:schemeClr val="accent1"/>
          </a:buClr>
          <a:defRPr sz="2000" b="1" dirty="0">
            <a:solidFill>
              <a:srgbClr val="FF0000"/>
            </a:solidFill>
            <a:ea typeface="SimSun"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810" tIns="0" rIns="3810" bIns="0" numCol="1" anchor="ctr" anchorCtr="0" compatLnSpc="1">
        <a:prstTxWarp prst="textNoShape">
          <a:avLst/>
        </a:prstTxWarp>
      </a:bodyPr>
      <a:lstStyle>
        <a:defPPr marL="0" marR="0" indent="0" algn="l" defTabSz="895350" rtl="0" eaLnBrk="1" fontAlgn="base" latinLnBrk="0" hangingPunct="1">
          <a:lnSpc>
            <a:spcPct val="100000"/>
          </a:lnSpc>
          <a:spcBef>
            <a:spcPct val="0"/>
          </a:spcBef>
          <a:spcAft>
            <a:spcPct val="0"/>
          </a:spcAft>
          <a:buClrTx/>
          <a:buSzPct val="120000"/>
          <a:buFontTx/>
          <a:buNone/>
          <a:tabLst/>
          <a:defRPr kumimoji="0" lang="en-GB" sz="16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28FFA64B0FD748AC838E1C2318FB85" ma:contentTypeVersion="0" ma:contentTypeDescription="Create a new document." ma:contentTypeScope="" ma:versionID="3a52d3dfade9d45e0d481787bc1e37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5AF35A-DDDE-4BBE-BDC4-6E9BF60451A6}">
  <ds:schemaRefs>
    <ds:schemaRef ds:uri="http://schemas.microsoft.com/sharepoint/v3/contenttype/forms"/>
  </ds:schemaRefs>
</ds:datastoreItem>
</file>

<file path=customXml/itemProps2.xml><?xml version="1.0" encoding="utf-8"?>
<ds:datastoreItem xmlns:ds="http://schemas.openxmlformats.org/officeDocument/2006/customXml" ds:itemID="{4F084604-662F-4271-A331-F95A5440E66C}">
  <ds:schemaRefs>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B17D5004-BB8D-4587-9E84-8A02B32B8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52250</TotalTime>
  <Words>1877</Words>
  <Application>Microsoft Office PowerPoint</Application>
  <PresentationFormat>On-screen Show (4:3)</PresentationFormat>
  <Paragraphs>554</Paragraphs>
  <Slides>31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Template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SARS National Fleet Management</vt:lpstr>
      <vt:lpstr>PowerPoint Presentation</vt:lpstr>
    </vt:vector>
  </TitlesOfParts>
  <Company>SARS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Exemption 2009-2010 Report</dc:title>
  <dc:creator>S2015751</dc:creator>
  <cp:lastModifiedBy>Katlego Malatji(MA)</cp:lastModifiedBy>
  <cp:revision>1001</cp:revision>
  <cp:lastPrinted>2016-04-05T09:12:24Z</cp:lastPrinted>
  <dcterms:created xsi:type="dcterms:W3CDTF">2010-07-28T18:35:53Z</dcterms:created>
  <dcterms:modified xsi:type="dcterms:W3CDTF">2016-04-07T13:17:17Z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0x010100A928FFA64B0FD748AC838E1C2318FB85</vt:lpwstr>
  </property>
</Properties>
</file>