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2" r:id="rId5"/>
  </p:sldMasterIdLst>
  <p:notesMasterIdLst>
    <p:notesMasterId r:id="rId23"/>
  </p:notesMasterIdLst>
  <p:sldIdLst>
    <p:sldId id="256" r:id="rId6"/>
    <p:sldId id="266" r:id="rId7"/>
    <p:sldId id="281" r:id="rId8"/>
    <p:sldId id="289" r:id="rId9"/>
    <p:sldId id="290" r:id="rId10"/>
    <p:sldId id="291" r:id="rId11"/>
    <p:sldId id="288" r:id="rId12"/>
    <p:sldId id="283" r:id="rId13"/>
    <p:sldId id="284" r:id="rId14"/>
    <p:sldId id="292" r:id="rId15"/>
    <p:sldId id="293" r:id="rId16"/>
    <p:sldId id="294" r:id="rId17"/>
    <p:sldId id="295" r:id="rId18"/>
    <p:sldId id="296" r:id="rId19"/>
    <p:sldId id="285" r:id="rId20"/>
    <p:sldId id="286" r:id="rId21"/>
    <p:sldId id="25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A36EDB-7507-4C1D-BC5A-FCD9829D7BD6}" v="26" dt="2025-08-13T13:08:25.101"/>
    <p1510:client id="{9C4FC707-45DD-4AC8-9F26-B9BC5CDFC97E}" v="12" dt="2025-08-13T13:14:13.5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94"/>
  </p:normalViewPr>
  <p:slideViewPr>
    <p:cSldViewPr snapToGrid="0">
      <p:cViewPr varScale="1">
        <p:scale>
          <a:sx n="56" d="100"/>
          <a:sy n="56" d="100"/>
        </p:scale>
        <p:origin x="1296"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C2E764-7586-45AB-8E66-691843525553}"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194AA96D-0346-467F-B03E-5BDDC5E8C7E6}">
      <dgm:prSet/>
      <dgm:spPr/>
      <dgm:t>
        <a:bodyPr/>
        <a:lstStyle/>
        <a:p>
          <a:pPr>
            <a:lnSpc>
              <a:spcPct val="100000"/>
            </a:lnSpc>
          </a:pPr>
          <a:r>
            <a:rPr lang="en-ZA" b="1" i="0" u="sng" baseline="0" dirty="0">
              <a:latin typeface="Arial Narrow" panose="020B0606020202030204" pitchFamily="34" charset="0"/>
              <a:cs typeface="Arial" panose="020B0604020202020204" pitchFamily="34" charset="0"/>
            </a:rPr>
            <a:t>REFER TO SECTION 7 OF THE MAIN RFP DOCUMENT:</a:t>
          </a:r>
          <a:endParaRPr lang="en-US" dirty="0">
            <a:latin typeface="Arial Narrow" panose="020B0606020202030204" pitchFamily="34" charset="0"/>
            <a:cs typeface="Arial" panose="020B0604020202020204" pitchFamily="34" charset="0"/>
          </a:endParaRPr>
        </a:p>
      </dgm:t>
    </dgm:pt>
    <dgm:pt modelId="{95112465-04A2-4C54-809D-BC9597ED5017}" type="parTrans" cxnId="{E32CE9FD-03E0-4DE9-99D3-9617BB82F6BE}">
      <dgm:prSet/>
      <dgm:spPr/>
      <dgm:t>
        <a:bodyPr/>
        <a:lstStyle/>
        <a:p>
          <a:endParaRPr lang="en-US">
            <a:latin typeface="Arial Narrow" panose="020B0606020202030204" pitchFamily="34" charset="0"/>
            <a:cs typeface="Arial" panose="020B0604020202020204" pitchFamily="34" charset="0"/>
          </a:endParaRPr>
        </a:p>
      </dgm:t>
    </dgm:pt>
    <dgm:pt modelId="{19DFA8A3-1A86-49CF-AA4F-B295B0A5EB56}" type="sibTrans" cxnId="{E32CE9FD-03E0-4DE9-99D3-9617BB82F6BE}">
      <dgm:prSet/>
      <dgm:spPr/>
      <dgm:t>
        <a:bodyPr/>
        <a:lstStyle/>
        <a:p>
          <a:endParaRPr lang="en-US">
            <a:latin typeface="Arial Narrow" panose="020B0606020202030204" pitchFamily="34" charset="0"/>
            <a:cs typeface="Arial" panose="020B0604020202020204" pitchFamily="34" charset="0"/>
          </a:endParaRPr>
        </a:p>
      </dgm:t>
    </dgm:pt>
    <dgm:pt modelId="{B0B38D7D-CAFB-4D67-A5A6-1966C8736555}">
      <dgm:prSet custT="1"/>
      <dgm:spPr/>
      <dgm:t>
        <a:bodyPr/>
        <a:lstStyle/>
        <a:p>
          <a:pPr>
            <a:lnSpc>
              <a:spcPct val="100000"/>
            </a:lnSpc>
          </a:pPr>
          <a:r>
            <a:rPr lang="en-US" sz="2400" dirty="0">
              <a:solidFill>
                <a:schemeClr val="tx2"/>
              </a:solidFill>
              <a:latin typeface="Arial Narrow" panose="020B0606020202030204" pitchFamily="34" charset="0"/>
              <a:cs typeface="Arial" panose="020B0604020202020204" pitchFamily="34" charset="0"/>
            </a:rPr>
            <a:t>Gate 0 – Prequalification Evaluation</a:t>
          </a:r>
          <a:endParaRPr lang="en-US" sz="2400" dirty="0">
            <a:latin typeface="Arial Narrow" panose="020B0606020202030204" pitchFamily="34" charset="0"/>
            <a:cs typeface="Arial" panose="020B0604020202020204" pitchFamily="34" charset="0"/>
          </a:endParaRPr>
        </a:p>
      </dgm:t>
    </dgm:pt>
    <dgm:pt modelId="{B6AA8C29-AC63-438F-B8E4-E820122C5881}" type="parTrans" cxnId="{9F77F839-626E-478B-858D-B41404C703A8}">
      <dgm:prSet/>
      <dgm:spPr/>
      <dgm:t>
        <a:bodyPr/>
        <a:lstStyle/>
        <a:p>
          <a:endParaRPr lang="en-US">
            <a:latin typeface="Arial Narrow" panose="020B0606020202030204" pitchFamily="34" charset="0"/>
            <a:cs typeface="Arial" panose="020B0604020202020204" pitchFamily="34" charset="0"/>
          </a:endParaRPr>
        </a:p>
      </dgm:t>
    </dgm:pt>
    <dgm:pt modelId="{3BB8935E-2554-465A-A25A-E91F005D8464}" type="sibTrans" cxnId="{9F77F839-626E-478B-858D-B41404C703A8}">
      <dgm:prSet/>
      <dgm:spPr/>
      <dgm:t>
        <a:bodyPr/>
        <a:lstStyle/>
        <a:p>
          <a:endParaRPr lang="en-US">
            <a:latin typeface="Arial Narrow" panose="020B0606020202030204" pitchFamily="34" charset="0"/>
            <a:cs typeface="Arial" panose="020B0604020202020204" pitchFamily="34" charset="0"/>
          </a:endParaRPr>
        </a:p>
      </dgm:t>
    </dgm:pt>
    <dgm:pt modelId="{61B0ECBC-B95B-4073-82B0-521F43740819}">
      <dgm:prSet custT="1"/>
      <dgm:spPr/>
      <dgm:t>
        <a:bodyPr/>
        <a:lstStyle/>
        <a:p>
          <a:pPr>
            <a:lnSpc>
              <a:spcPct val="100000"/>
            </a:lnSpc>
          </a:pPr>
          <a:r>
            <a:rPr lang="en-US" sz="2400" dirty="0">
              <a:solidFill>
                <a:schemeClr val="tx2"/>
              </a:solidFill>
              <a:latin typeface="Arial Narrow" panose="020B0606020202030204" pitchFamily="34" charset="0"/>
              <a:cs typeface="Arial" panose="020B0604020202020204" pitchFamily="34" charset="0"/>
            </a:rPr>
            <a:t>Gate 2 – Technical evaluation (Functionality)</a:t>
          </a:r>
          <a:endParaRPr lang="en-US" sz="2400" dirty="0">
            <a:latin typeface="Arial Narrow" panose="020B0606020202030204" pitchFamily="34" charset="0"/>
            <a:cs typeface="Arial" panose="020B0604020202020204" pitchFamily="34" charset="0"/>
          </a:endParaRPr>
        </a:p>
      </dgm:t>
    </dgm:pt>
    <dgm:pt modelId="{08D96ED3-10F9-462C-8B8F-2F137DF3712B}" type="parTrans" cxnId="{77032D91-F212-40A9-9D90-E9830E6B8B99}">
      <dgm:prSet/>
      <dgm:spPr/>
      <dgm:t>
        <a:bodyPr/>
        <a:lstStyle/>
        <a:p>
          <a:endParaRPr lang="en-US">
            <a:latin typeface="Arial Narrow" panose="020B0606020202030204" pitchFamily="34" charset="0"/>
            <a:cs typeface="Arial" panose="020B0604020202020204" pitchFamily="34" charset="0"/>
          </a:endParaRPr>
        </a:p>
      </dgm:t>
    </dgm:pt>
    <dgm:pt modelId="{F200FB78-F32C-432D-A57C-10D3DDE40AC4}" type="sibTrans" cxnId="{77032D91-F212-40A9-9D90-E9830E6B8B99}">
      <dgm:prSet/>
      <dgm:spPr/>
      <dgm:t>
        <a:bodyPr/>
        <a:lstStyle/>
        <a:p>
          <a:endParaRPr lang="en-US">
            <a:latin typeface="Arial Narrow" panose="020B0606020202030204" pitchFamily="34" charset="0"/>
            <a:cs typeface="Arial" panose="020B0604020202020204" pitchFamily="34" charset="0"/>
          </a:endParaRPr>
        </a:p>
      </dgm:t>
    </dgm:pt>
    <dgm:pt modelId="{C5FAA6D5-AF71-4F6D-B014-9E2E549CC49D}">
      <dgm:prSet custT="1"/>
      <dgm:spPr/>
      <dgm:t>
        <a:bodyPr/>
        <a:lstStyle/>
        <a:p>
          <a:pPr>
            <a:lnSpc>
              <a:spcPct val="100000"/>
            </a:lnSpc>
          </a:pPr>
          <a:r>
            <a:rPr lang="en-US" sz="2400" dirty="0">
              <a:solidFill>
                <a:schemeClr val="tx2"/>
              </a:solidFill>
              <a:latin typeface="Arial Narrow" panose="020B0606020202030204" pitchFamily="34" charset="0"/>
              <a:cs typeface="Arial" panose="020B0604020202020204" pitchFamily="34" charset="0"/>
            </a:rPr>
            <a:t>Gate 3 – Price and specific goal evaluation</a:t>
          </a:r>
          <a:endParaRPr lang="en-US" sz="2400" dirty="0">
            <a:latin typeface="Arial Narrow" panose="020B0606020202030204" pitchFamily="34" charset="0"/>
            <a:cs typeface="Arial" panose="020B0604020202020204" pitchFamily="34" charset="0"/>
          </a:endParaRPr>
        </a:p>
      </dgm:t>
    </dgm:pt>
    <dgm:pt modelId="{64B902F2-D7C0-4E3F-A3A2-29C2397936F0}" type="parTrans" cxnId="{747A75A4-3266-41C6-95B3-1384519EEC34}">
      <dgm:prSet/>
      <dgm:spPr/>
      <dgm:t>
        <a:bodyPr/>
        <a:lstStyle/>
        <a:p>
          <a:endParaRPr lang="en-US">
            <a:latin typeface="Arial Narrow" panose="020B0606020202030204" pitchFamily="34" charset="0"/>
            <a:cs typeface="Arial" panose="020B0604020202020204" pitchFamily="34" charset="0"/>
          </a:endParaRPr>
        </a:p>
      </dgm:t>
    </dgm:pt>
    <dgm:pt modelId="{A955A616-C2F5-4B3E-B0A2-E99A5618A99D}" type="sibTrans" cxnId="{747A75A4-3266-41C6-95B3-1384519EEC34}">
      <dgm:prSet/>
      <dgm:spPr/>
      <dgm:t>
        <a:bodyPr/>
        <a:lstStyle/>
        <a:p>
          <a:endParaRPr lang="en-US">
            <a:latin typeface="Arial Narrow" panose="020B0606020202030204" pitchFamily="34" charset="0"/>
            <a:cs typeface="Arial" panose="020B0604020202020204" pitchFamily="34" charset="0"/>
          </a:endParaRPr>
        </a:p>
      </dgm:t>
    </dgm:pt>
    <dgm:pt modelId="{906B7695-6408-4191-A16B-2DF1CDFF5FD7}" type="pres">
      <dgm:prSet presAssocID="{EFC2E764-7586-45AB-8E66-691843525553}" presName="root" presStyleCnt="0">
        <dgm:presLayoutVars>
          <dgm:dir/>
          <dgm:resizeHandles val="exact"/>
        </dgm:presLayoutVars>
      </dgm:prSet>
      <dgm:spPr/>
    </dgm:pt>
    <dgm:pt modelId="{7B641CB8-E55C-4FC2-9836-ECB02F685EB8}" type="pres">
      <dgm:prSet presAssocID="{194AA96D-0346-467F-B03E-5BDDC5E8C7E6}" presName="compNode" presStyleCnt="0"/>
      <dgm:spPr/>
    </dgm:pt>
    <dgm:pt modelId="{4F5F7565-B0BE-4781-AA84-6AC5CC8445C2}" type="pres">
      <dgm:prSet presAssocID="{194AA96D-0346-467F-B03E-5BDDC5E8C7E6}" presName="bgRect" presStyleLbl="bgShp" presStyleIdx="0" presStyleCnt="4"/>
      <dgm:spPr/>
    </dgm:pt>
    <dgm:pt modelId="{C7CCCD05-A7A8-42D5-948F-9070D44BAE7F}" type="pres">
      <dgm:prSet presAssocID="{194AA96D-0346-467F-B03E-5BDDC5E8C7E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ument"/>
        </a:ext>
      </dgm:extLst>
    </dgm:pt>
    <dgm:pt modelId="{E83C2C63-E1EC-426D-A107-C23C5739C881}" type="pres">
      <dgm:prSet presAssocID="{194AA96D-0346-467F-B03E-5BDDC5E8C7E6}" presName="spaceRect" presStyleCnt="0"/>
      <dgm:spPr/>
    </dgm:pt>
    <dgm:pt modelId="{E2EB6B0E-5D34-4564-ABB5-74324D12835B}" type="pres">
      <dgm:prSet presAssocID="{194AA96D-0346-467F-B03E-5BDDC5E8C7E6}" presName="parTx" presStyleLbl="revTx" presStyleIdx="0" presStyleCnt="4" custScaleY="104982">
        <dgm:presLayoutVars>
          <dgm:chMax val="0"/>
          <dgm:chPref val="0"/>
        </dgm:presLayoutVars>
      </dgm:prSet>
      <dgm:spPr/>
    </dgm:pt>
    <dgm:pt modelId="{B45C998B-48BE-4CD3-9FA2-5355094FB537}" type="pres">
      <dgm:prSet presAssocID="{19DFA8A3-1A86-49CF-AA4F-B295B0A5EB56}" presName="sibTrans" presStyleCnt="0"/>
      <dgm:spPr/>
    </dgm:pt>
    <dgm:pt modelId="{BCB53C0F-16F5-4158-BE2E-69FEB8E0F311}" type="pres">
      <dgm:prSet presAssocID="{B0B38D7D-CAFB-4D67-A5A6-1966C8736555}" presName="compNode" presStyleCnt="0"/>
      <dgm:spPr/>
    </dgm:pt>
    <dgm:pt modelId="{9AF9ECF0-A91C-473D-BEA3-F06C71B0CB0E}" type="pres">
      <dgm:prSet presAssocID="{B0B38D7D-CAFB-4D67-A5A6-1966C8736555}" presName="bgRect" presStyleLbl="bgShp" presStyleIdx="1" presStyleCnt="4" custScaleY="61530" custLinFactNeighborX="0" custLinFactNeighborY="-2430"/>
      <dgm:spPr/>
    </dgm:pt>
    <dgm:pt modelId="{11FFEF83-95EA-4950-84B7-7A79256FD801}" type="pres">
      <dgm:prSet presAssocID="{B0B38D7D-CAFB-4D67-A5A6-1966C873655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ence"/>
        </a:ext>
      </dgm:extLst>
    </dgm:pt>
    <dgm:pt modelId="{A5EC07D2-9A7A-4403-8677-2BDBCC451FC5}" type="pres">
      <dgm:prSet presAssocID="{B0B38D7D-CAFB-4D67-A5A6-1966C8736555}" presName="spaceRect" presStyleCnt="0"/>
      <dgm:spPr/>
    </dgm:pt>
    <dgm:pt modelId="{0764D369-FF02-40C2-8E35-516AFB15A68A}" type="pres">
      <dgm:prSet presAssocID="{B0B38D7D-CAFB-4D67-A5A6-1966C8736555}" presName="parTx" presStyleLbl="revTx" presStyleIdx="1" presStyleCnt="4">
        <dgm:presLayoutVars>
          <dgm:chMax val="0"/>
          <dgm:chPref val="0"/>
        </dgm:presLayoutVars>
      </dgm:prSet>
      <dgm:spPr/>
    </dgm:pt>
    <dgm:pt modelId="{0D7AF2A3-DE01-4BEB-B096-ED008DF9C37C}" type="pres">
      <dgm:prSet presAssocID="{3BB8935E-2554-465A-A25A-E91F005D8464}" presName="sibTrans" presStyleCnt="0"/>
      <dgm:spPr/>
    </dgm:pt>
    <dgm:pt modelId="{E8325F7C-6108-471D-9528-EC08D5A5C446}" type="pres">
      <dgm:prSet presAssocID="{61B0ECBC-B95B-4073-82B0-521F43740819}" presName="compNode" presStyleCnt="0"/>
      <dgm:spPr/>
    </dgm:pt>
    <dgm:pt modelId="{91B4068D-7657-4435-8A79-D7E547579B77}" type="pres">
      <dgm:prSet presAssocID="{61B0ECBC-B95B-4073-82B0-521F43740819}" presName="bgRect" presStyleLbl="bgShp" presStyleIdx="2" presStyleCnt="4" custScaleY="70053" custLinFactNeighborX="0" custLinFactNeighborY="22928"/>
      <dgm:spPr/>
    </dgm:pt>
    <dgm:pt modelId="{AA3ECDFE-8547-4BFC-BD69-182D71AC35B3}" type="pres">
      <dgm:prSet presAssocID="{61B0ECBC-B95B-4073-82B0-521F4374081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Key"/>
        </a:ext>
      </dgm:extLst>
    </dgm:pt>
    <dgm:pt modelId="{CE3D9F44-E10F-4B28-96B7-BCD0B528C699}" type="pres">
      <dgm:prSet presAssocID="{61B0ECBC-B95B-4073-82B0-521F43740819}" presName="spaceRect" presStyleCnt="0"/>
      <dgm:spPr/>
    </dgm:pt>
    <dgm:pt modelId="{793CD50D-037C-4036-9A3B-5CBED446AE4F}" type="pres">
      <dgm:prSet presAssocID="{61B0ECBC-B95B-4073-82B0-521F43740819}" presName="parTx" presStyleLbl="revTx" presStyleIdx="2" presStyleCnt="4" custLinFactNeighborX="0" custLinFactNeighborY="16433">
        <dgm:presLayoutVars>
          <dgm:chMax val="0"/>
          <dgm:chPref val="0"/>
        </dgm:presLayoutVars>
      </dgm:prSet>
      <dgm:spPr/>
    </dgm:pt>
    <dgm:pt modelId="{3AA09A72-D38E-4A2B-A681-1B44F623A7EA}" type="pres">
      <dgm:prSet presAssocID="{F200FB78-F32C-432D-A57C-10D3DDE40AC4}" presName="sibTrans" presStyleCnt="0"/>
      <dgm:spPr/>
    </dgm:pt>
    <dgm:pt modelId="{751EEF28-3700-4DDC-BD9B-6C52B5945B08}" type="pres">
      <dgm:prSet presAssocID="{C5FAA6D5-AF71-4F6D-B014-9E2E549CC49D}" presName="compNode" presStyleCnt="0"/>
      <dgm:spPr/>
    </dgm:pt>
    <dgm:pt modelId="{DD04BD9E-3900-4AFE-B6F8-D59B3612A165}" type="pres">
      <dgm:prSet presAssocID="{C5FAA6D5-AF71-4F6D-B014-9E2E549CC49D}" presName="bgRect" presStyleLbl="bgShp" presStyleIdx="3" presStyleCnt="4" custScaleY="72651" custLinFactNeighborX="0" custLinFactNeighborY="-16378"/>
      <dgm:spPr/>
    </dgm:pt>
    <dgm:pt modelId="{BCCB0F59-D0A8-495F-B5BB-01507D724E06}" type="pres">
      <dgm:prSet presAssocID="{C5FAA6D5-AF71-4F6D-B014-9E2E549CC49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ecurity Camera"/>
        </a:ext>
      </dgm:extLst>
    </dgm:pt>
    <dgm:pt modelId="{3FE2D24A-65EE-4BF2-BBEE-A31C5142785A}" type="pres">
      <dgm:prSet presAssocID="{C5FAA6D5-AF71-4F6D-B014-9E2E549CC49D}" presName="spaceRect" presStyleCnt="0"/>
      <dgm:spPr/>
    </dgm:pt>
    <dgm:pt modelId="{F97E934F-BC80-46E3-9099-A38AB52CAACC}" type="pres">
      <dgm:prSet presAssocID="{C5FAA6D5-AF71-4F6D-B014-9E2E549CC49D}" presName="parTx" presStyleLbl="revTx" presStyleIdx="3" presStyleCnt="4">
        <dgm:presLayoutVars>
          <dgm:chMax val="0"/>
          <dgm:chPref val="0"/>
        </dgm:presLayoutVars>
      </dgm:prSet>
      <dgm:spPr/>
    </dgm:pt>
  </dgm:ptLst>
  <dgm:cxnLst>
    <dgm:cxn modelId="{D2A2C20B-B563-497F-AFA9-94F6A370C61C}" type="presOf" srcId="{194AA96D-0346-467F-B03E-5BDDC5E8C7E6}" destId="{E2EB6B0E-5D34-4564-ABB5-74324D12835B}" srcOrd="0" destOrd="0" presId="urn:microsoft.com/office/officeart/2018/2/layout/IconVerticalSolidList"/>
    <dgm:cxn modelId="{9F77F839-626E-478B-858D-B41404C703A8}" srcId="{EFC2E764-7586-45AB-8E66-691843525553}" destId="{B0B38D7D-CAFB-4D67-A5A6-1966C8736555}" srcOrd="1" destOrd="0" parTransId="{B6AA8C29-AC63-438F-B8E4-E820122C5881}" sibTransId="{3BB8935E-2554-465A-A25A-E91F005D8464}"/>
    <dgm:cxn modelId="{B95AA55B-D821-4597-A4D4-28316BB002D6}" type="presOf" srcId="{C5FAA6D5-AF71-4F6D-B014-9E2E549CC49D}" destId="{F97E934F-BC80-46E3-9099-A38AB52CAACC}" srcOrd="0" destOrd="0" presId="urn:microsoft.com/office/officeart/2018/2/layout/IconVerticalSolidList"/>
    <dgm:cxn modelId="{BDDB2366-C5FF-41D5-84AA-9B7BE040AC2E}" type="presOf" srcId="{EFC2E764-7586-45AB-8E66-691843525553}" destId="{906B7695-6408-4191-A16B-2DF1CDFF5FD7}" srcOrd="0" destOrd="0" presId="urn:microsoft.com/office/officeart/2018/2/layout/IconVerticalSolidList"/>
    <dgm:cxn modelId="{8B25348C-80AB-4FC5-BA88-F6073FC87755}" type="presOf" srcId="{61B0ECBC-B95B-4073-82B0-521F43740819}" destId="{793CD50D-037C-4036-9A3B-5CBED446AE4F}" srcOrd="0" destOrd="0" presId="urn:microsoft.com/office/officeart/2018/2/layout/IconVerticalSolidList"/>
    <dgm:cxn modelId="{77032D91-F212-40A9-9D90-E9830E6B8B99}" srcId="{EFC2E764-7586-45AB-8E66-691843525553}" destId="{61B0ECBC-B95B-4073-82B0-521F43740819}" srcOrd="2" destOrd="0" parTransId="{08D96ED3-10F9-462C-8B8F-2F137DF3712B}" sibTransId="{F200FB78-F32C-432D-A57C-10D3DDE40AC4}"/>
    <dgm:cxn modelId="{747A75A4-3266-41C6-95B3-1384519EEC34}" srcId="{EFC2E764-7586-45AB-8E66-691843525553}" destId="{C5FAA6D5-AF71-4F6D-B014-9E2E549CC49D}" srcOrd="3" destOrd="0" parTransId="{64B902F2-D7C0-4E3F-A3A2-29C2397936F0}" sibTransId="{A955A616-C2F5-4B3E-B0A2-E99A5618A99D}"/>
    <dgm:cxn modelId="{B2A43DED-120B-41AD-89BD-565BE75251D2}" type="presOf" srcId="{B0B38D7D-CAFB-4D67-A5A6-1966C8736555}" destId="{0764D369-FF02-40C2-8E35-516AFB15A68A}" srcOrd="0" destOrd="0" presId="urn:microsoft.com/office/officeart/2018/2/layout/IconVerticalSolidList"/>
    <dgm:cxn modelId="{E32CE9FD-03E0-4DE9-99D3-9617BB82F6BE}" srcId="{EFC2E764-7586-45AB-8E66-691843525553}" destId="{194AA96D-0346-467F-B03E-5BDDC5E8C7E6}" srcOrd="0" destOrd="0" parTransId="{95112465-04A2-4C54-809D-BC9597ED5017}" sibTransId="{19DFA8A3-1A86-49CF-AA4F-B295B0A5EB56}"/>
    <dgm:cxn modelId="{EE90EBA3-9D7B-4792-A366-1132F86466F1}" type="presParOf" srcId="{906B7695-6408-4191-A16B-2DF1CDFF5FD7}" destId="{7B641CB8-E55C-4FC2-9836-ECB02F685EB8}" srcOrd="0" destOrd="0" presId="urn:microsoft.com/office/officeart/2018/2/layout/IconVerticalSolidList"/>
    <dgm:cxn modelId="{9080D0AE-8945-4E79-AD45-EBFF046EF1E5}" type="presParOf" srcId="{7B641CB8-E55C-4FC2-9836-ECB02F685EB8}" destId="{4F5F7565-B0BE-4781-AA84-6AC5CC8445C2}" srcOrd="0" destOrd="0" presId="urn:microsoft.com/office/officeart/2018/2/layout/IconVerticalSolidList"/>
    <dgm:cxn modelId="{9B539848-B930-4449-8404-35EA8F1981B4}" type="presParOf" srcId="{7B641CB8-E55C-4FC2-9836-ECB02F685EB8}" destId="{C7CCCD05-A7A8-42D5-948F-9070D44BAE7F}" srcOrd="1" destOrd="0" presId="urn:microsoft.com/office/officeart/2018/2/layout/IconVerticalSolidList"/>
    <dgm:cxn modelId="{4D2857AD-0CF8-4BB7-A577-49CD67D1E49F}" type="presParOf" srcId="{7B641CB8-E55C-4FC2-9836-ECB02F685EB8}" destId="{E83C2C63-E1EC-426D-A107-C23C5739C881}" srcOrd="2" destOrd="0" presId="urn:microsoft.com/office/officeart/2018/2/layout/IconVerticalSolidList"/>
    <dgm:cxn modelId="{5D5C3AA6-E1D7-4D0A-8EB3-FD67BFB26F47}" type="presParOf" srcId="{7B641CB8-E55C-4FC2-9836-ECB02F685EB8}" destId="{E2EB6B0E-5D34-4564-ABB5-74324D12835B}" srcOrd="3" destOrd="0" presId="urn:microsoft.com/office/officeart/2018/2/layout/IconVerticalSolidList"/>
    <dgm:cxn modelId="{B4194CC6-CBB7-433C-9395-12B5C51510E9}" type="presParOf" srcId="{906B7695-6408-4191-A16B-2DF1CDFF5FD7}" destId="{B45C998B-48BE-4CD3-9FA2-5355094FB537}" srcOrd="1" destOrd="0" presId="urn:microsoft.com/office/officeart/2018/2/layout/IconVerticalSolidList"/>
    <dgm:cxn modelId="{82302152-D31E-4950-90FE-6B00CECC3E43}" type="presParOf" srcId="{906B7695-6408-4191-A16B-2DF1CDFF5FD7}" destId="{BCB53C0F-16F5-4158-BE2E-69FEB8E0F311}" srcOrd="2" destOrd="0" presId="urn:microsoft.com/office/officeart/2018/2/layout/IconVerticalSolidList"/>
    <dgm:cxn modelId="{896BBB9B-2102-4E86-B2B1-95188F8A0628}" type="presParOf" srcId="{BCB53C0F-16F5-4158-BE2E-69FEB8E0F311}" destId="{9AF9ECF0-A91C-473D-BEA3-F06C71B0CB0E}" srcOrd="0" destOrd="0" presId="urn:microsoft.com/office/officeart/2018/2/layout/IconVerticalSolidList"/>
    <dgm:cxn modelId="{CFD51DFD-DEB2-4CE7-A4EC-4F18DC43D966}" type="presParOf" srcId="{BCB53C0F-16F5-4158-BE2E-69FEB8E0F311}" destId="{11FFEF83-95EA-4950-84B7-7A79256FD801}" srcOrd="1" destOrd="0" presId="urn:microsoft.com/office/officeart/2018/2/layout/IconVerticalSolidList"/>
    <dgm:cxn modelId="{D51016E6-9731-4E3C-A407-6337BB4FF0A1}" type="presParOf" srcId="{BCB53C0F-16F5-4158-BE2E-69FEB8E0F311}" destId="{A5EC07D2-9A7A-4403-8677-2BDBCC451FC5}" srcOrd="2" destOrd="0" presId="urn:microsoft.com/office/officeart/2018/2/layout/IconVerticalSolidList"/>
    <dgm:cxn modelId="{8D5DC489-D7C8-4F5E-B35C-305B9F684AF4}" type="presParOf" srcId="{BCB53C0F-16F5-4158-BE2E-69FEB8E0F311}" destId="{0764D369-FF02-40C2-8E35-516AFB15A68A}" srcOrd="3" destOrd="0" presId="urn:microsoft.com/office/officeart/2018/2/layout/IconVerticalSolidList"/>
    <dgm:cxn modelId="{8B3B2795-64FB-4965-88BF-DC5197256B6E}" type="presParOf" srcId="{906B7695-6408-4191-A16B-2DF1CDFF5FD7}" destId="{0D7AF2A3-DE01-4BEB-B096-ED008DF9C37C}" srcOrd="3" destOrd="0" presId="urn:microsoft.com/office/officeart/2018/2/layout/IconVerticalSolidList"/>
    <dgm:cxn modelId="{D3CF32D0-00E2-48A3-961E-6A92774D59D7}" type="presParOf" srcId="{906B7695-6408-4191-A16B-2DF1CDFF5FD7}" destId="{E8325F7C-6108-471D-9528-EC08D5A5C446}" srcOrd="4" destOrd="0" presId="urn:microsoft.com/office/officeart/2018/2/layout/IconVerticalSolidList"/>
    <dgm:cxn modelId="{91BDD770-A309-484E-9509-F990AA0E5EDF}" type="presParOf" srcId="{E8325F7C-6108-471D-9528-EC08D5A5C446}" destId="{91B4068D-7657-4435-8A79-D7E547579B77}" srcOrd="0" destOrd="0" presId="urn:microsoft.com/office/officeart/2018/2/layout/IconVerticalSolidList"/>
    <dgm:cxn modelId="{5A3D0548-0878-456C-A61C-52D212341965}" type="presParOf" srcId="{E8325F7C-6108-471D-9528-EC08D5A5C446}" destId="{AA3ECDFE-8547-4BFC-BD69-182D71AC35B3}" srcOrd="1" destOrd="0" presId="urn:microsoft.com/office/officeart/2018/2/layout/IconVerticalSolidList"/>
    <dgm:cxn modelId="{62733EF3-927A-4BD3-8B06-EC38E6AD1C66}" type="presParOf" srcId="{E8325F7C-6108-471D-9528-EC08D5A5C446}" destId="{CE3D9F44-E10F-4B28-96B7-BCD0B528C699}" srcOrd="2" destOrd="0" presId="urn:microsoft.com/office/officeart/2018/2/layout/IconVerticalSolidList"/>
    <dgm:cxn modelId="{5F90115D-1457-4215-A1B7-9EA8C1D1FC62}" type="presParOf" srcId="{E8325F7C-6108-471D-9528-EC08D5A5C446}" destId="{793CD50D-037C-4036-9A3B-5CBED446AE4F}" srcOrd="3" destOrd="0" presId="urn:microsoft.com/office/officeart/2018/2/layout/IconVerticalSolidList"/>
    <dgm:cxn modelId="{86E216DB-93BC-4D2C-B20B-6A38E7E73FC1}" type="presParOf" srcId="{906B7695-6408-4191-A16B-2DF1CDFF5FD7}" destId="{3AA09A72-D38E-4A2B-A681-1B44F623A7EA}" srcOrd="5" destOrd="0" presId="urn:microsoft.com/office/officeart/2018/2/layout/IconVerticalSolidList"/>
    <dgm:cxn modelId="{9370CF1C-C31B-4072-83F2-FC8352FEA98A}" type="presParOf" srcId="{906B7695-6408-4191-A16B-2DF1CDFF5FD7}" destId="{751EEF28-3700-4DDC-BD9B-6C52B5945B08}" srcOrd="6" destOrd="0" presId="urn:microsoft.com/office/officeart/2018/2/layout/IconVerticalSolidList"/>
    <dgm:cxn modelId="{28DE6D99-A1E5-440E-B464-09078952480D}" type="presParOf" srcId="{751EEF28-3700-4DDC-BD9B-6C52B5945B08}" destId="{DD04BD9E-3900-4AFE-B6F8-D59B3612A165}" srcOrd="0" destOrd="0" presId="urn:microsoft.com/office/officeart/2018/2/layout/IconVerticalSolidList"/>
    <dgm:cxn modelId="{A1183A73-8271-4DB7-97EF-2F21B7AFFE19}" type="presParOf" srcId="{751EEF28-3700-4DDC-BD9B-6C52B5945B08}" destId="{BCCB0F59-D0A8-495F-B5BB-01507D724E06}" srcOrd="1" destOrd="0" presId="urn:microsoft.com/office/officeart/2018/2/layout/IconVerticalSolidList"/>
    <dgm:cxn modelId="{AF9E9326-E134-4C5E-BA9F-CD0DFB06E4FB}" type="presParOf" srcId="{751EEF28-3700-4DDC-BD9B-6C52B5945B08}" destId="{3FE2D24A-65EE-4BF2-BBEE-A31C5142785A}" srcOrd="2" destOrd="0" presId="urn:microsoft.com/office/officeart/2018/2/layout/IconVerticalSolidList"/>
    <dgm:cxn modelId="{70173C09-3930-4300-9E85-661505F68D9D}" type="presParOf" srcId="{751EEF28-3700-4DDC-BD9B-6C52B5945B08}" destId="{F97E934F-BC80-46E3-9099-A38AB52CAAC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5F7565-B0BE-4781-AA84-6AC5CC8445C2}">
      <dsp:nvSpPr>
        <dsp:cNvPr id="0" name=""/>
        <dsp:cNvSpPr/>
      </dsp:nvSpPr>
      <dsp:spPr>
        <a:xfrm>
          <a:off x="0" y="22999"/>
          <a:ext cx="6202679" cy="90638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CCD05-A7A8-42D5-948F-9070D44BAE7F}">
      <dsp:nvSpPr>
        <dsp:cNvPr id="0" name=""/>
        <dsp:cNvSpPr/>
      </dsp:nvSpPr>
      <dsp:spPr>
        <a:xfrm>
          <a:off x="274182" y="226936"/>
          <a:ext cx="498512" cy="4985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EB6B0E-5D34-4564-ABB5-74324D12835B}">
      <dsp:nvSpPr>
        <dsp:cNvPr id="0" name=""/>
        <dsp:cNvSpPr/>
      </dsp:nvSpPr>
      <dsp:spPr>
        <a:xfrm>
          <a:off x="1046877" y="421"/>
          <a:ext cx="5155802" cy="951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926" tIns="95926" rIns="95926" bIns="95926" numCol="1" spcCol="1270" anchor="ctr" anchorCtr="0">
          <a:noAutofit/>
        </a:bodyPr>
        <a:lstStyle/>
        <a:p>
          <a:pPr marL="0" lvl="0" indent="0" algn="l" defTabSz="977900">
            <a:lnSpc>
              <a:spcPct val="100000"/>
            </a:lnSpc>
            <a:spcBef>
              <a:spcPct val="0"/>
            </a:spcBef>
            <a:spcAft>
              <a:spcPct val="35000"/>
            </a:spcAft>
            <a:buNone/>
          </a:pPr>
          <a:r>
            <a:rPr lang="en-ZA" sz="2200" b="1" i="0" u="sng" kern="1200" baseline="0" dirty="0">
              <a:latin typeface="Arial Narrow" panose="020B0606020202030204" pitchFamily="34" charset="0"/>
              <a:cs typeface="Arial" panose="020B0604020202020204" pitchFamily="34" charset="0"/>
            </a:rPr>
            <a:t>REFER TO SECTION 7 OF THE MAIN RFP DOCUMENT:</a:t>
          </a:r>
          <a:endParaRPr lang="en-US" sz="2200" kern="1200" dirty="0">
            <a:latin typeface="Arial Narrow" panose="020B0606020202030204" pitchFamily="34" charset="0"/>
            <a:cs typeface="Arial" panose="020B0604020202020204" pitchFamily="34" charset="0"/>
          </a:endParaRPr>
        </a:p>
      </dsp:txBody>
      <dsp:txXfrm>
        <a:off x="1046877" y="421"/>
        <a:ext cx="5155802" cy="951543"/>
      </dsp:txXfrm>
    </dsp:sp>
    <dsp:sp modelId="{9AF9ECF0-A91C-473D-BEA3-F06C71B0CB0E}">
      <dsp:nvSpPr>
        <dsp:cNvPr id="0" name=""/>
        <dsp:cNvSpPr/>
      </dsp:nvSpPr>
      <dsp:spPr>
        <a:xfrm>
          <a:off x="0" y="1330879"/>
          <a:ext cx="6202679" cy="5576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FFEF83-95EA-4950-84B7-7A79256FD801}">
      <dsp:nvSpPr>
        <dsp:cNvPr id="0" name=""/>
        <dsp:cNvSpPr/>
      </dsp:nvSpPr>
      <dsp:spPr>
        <a:xfrm>
          <a:off x="274182" y="1382498"/>
          <a:ext cx="498512" cy="4985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64D369-FF02-40C2-8E35-516AFB15A68A}">
      <dsp:nvSpPr>
        <dsp:cNvPr id="0" name=""/>
        <dsp:cNvSpPr/>
      </dsp:nvSpPr>
      <dsp:spPr>
        <a:xfrm>
          <a:off x="1046877" y="1178561"/>
          <a:ext cx="5155802" cy="906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926" tIns="95926" rIns="95926" bIns="95926" numCol="1" spcCol="1270" anchor="ctr" anchorCtr="0">
          <a:noAutofit/>
        </a:bodyPr>
        <a:lstStyle/>
        <a:p>
          <a:pPr marL="0" lvl="0" indent="0" algn="l" defTabSz="1066800">
            <a:lnSpc>
              <a:spcPct val="100000"/>
            </a:lnSpc>
            <a:spcBef>
              <a:spcPct val="0"/>
            </a:spcBef>
            <a:spcAft>
              <a:spcPct val="35000"/>
            </a:spcAft>
            <a:buNone/>
          </a:pPr>
          <a:r>
            <a:rPr lang="en-US" sz="2400" kern="1200" dirty="0">
              <a:solidFill>
                <a:schemeClr val="tx2"/>
              </a:solidFill>
              <a:latin typeface="Arial Narrow" panose="020B0606020202030204" pitchFamily="34" charset="0"/>
              <a:cs typeface="Arial" panose="020B0604020202020204" pitchFamily="34" charset="0"/>
            </a:rPr>
            <a:t>Gate 0 – Prequalification Evaluation</a:t>
          </a:r>
          <a:endParaRPr lang="en-US" sz="2400" kern="1200" dirty="0">
            <a:latin typeface="Arial Narrow" panose="020B0606020202030204" pitchFamily="34" charset="0"/>
            <a:cs typeface="Arial" panose="020B0604020202020204" pitchFamily="34" charset="0"/>
          </a:endParaRPr>
        </a:p>
      </dsp:txBody>
      <dsp:txXfrm>
        <a:off x="1046877" y="1178561"/>
        <a:ext cx="5155802" cy="906387"/>
      </dsp:txXfrm>
    </dsp:sp>
    <dsp:sp modelId="{91B4068D-7657-4435-8A79-D7E547579B77}">
      <dsp:nvSpPr>
        <dsp:cNvPr id="0" name=""/>
        <dsp:cNvSpPr/>
      </dsp:nvSpPr>
      <dsp:spPr>
        <a:xfrm>
          <a:off x="0" y="2655079"/>
          <a:ext cx="6202679" cy="63495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3ECDFE-8547-4BFC-BD69-182D71AC35B3}">
      <dsp:nvSpPr>
        <dsp:cNvPr id="0" name=""/>
        <dsp:cNvSpPr/>
      </dsp:nvSpPr>
      <dsp:spPr>
        <a:xfrm>
          <a:off x="274182" y="2515482"/>
          <a:ext cx="498512" cy="4985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3CD50D-037C-4036-9A3B-5CBED446AE4F}">
      <dsp:nvSpPr>
        <dsp:cNvPr id="0" name=""/>
        <dsp:cNvSpPr/>
      </dsp:nvSpPr>
      <dsp:spPr>
        <a:xfrm>
          <a:off x="1046877" y="2460492"/>
          <a:ext cx="5155802" cy="906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926" tIns="95926" rIns="95926" bIns="95926" numCol="1" spcCol="1270" anchor="ctr" anchorCtr="0">
          <a:noAutofit/>
        </a:bodyPr>
        <a:lstStyle/>
        <a:p>
          <a:pPr marL="0" lvl="0" indent="0" algn="l" defTabSz="1066800">
            <a:lnSpc>
              <a:spcPct val="100000"/>
            </a:lnSpc>
            <a:spcBef>
              <a:spcPct val="0"/>
            </a:spcBef>
            <a:spcAft>
              <a:spcPct val="35000"/>
            </a:spcAft>
            <a:buNone/>
          </a:pPr>
          <a:r>
            <a:rPr lang="en-US" sz="2400" kern="1200" dirty="0">
              <a:solidFill>
                <a:schemeClr val="tx2"/>
              </a:solidFill>
              <a:latin typeface="Arial Narrow" panose="020B0606020202030204" pitchFamily="34" charset="0"/>
              <a:cs typeface="Arial" panose="020B0604020202020204" pitchFamily="34" charset="0"/>
            </a:rPr>
            <a:t>Gate 2 – Technical evaluation (Functionality)</a:t>
          </a:r>
          <a:endParaRPr lang="en-US" sz="2400" kern="1200" dirty="0">
            <a:latin typeface="Arial Narrow" panose="020B0606020202030204" pitchFamily="34" charset="0"/>
            <a:cs typeface="Arial" panose="020B0604020202020204" pitchFamily="34" charset="0"/>
          </a:endParaRPr>
        </a:p>
      </dsp:txBody>
      <dsp:txXfrm>
        <a:off x="1046877" y="2460492"/>
        <a:ext cx="5155802" cy="906387"/>
      </dsp:txXfrm>
    </dsp:sp>
    <dsp:sp modelId="{DD04BD9E-3900-4AFE-B6F8-D59B3612A165}">
      <dsp:nvSpPr>
        <dsp:cNvPr id="0" name=""/>
        <dsp:cNvSpPr/>
      </dsp:nvSpPr>
      <dsp:spPr>
        <a:xfrm>
          <a:off x="0" y="3420025"/>
          <a:ext cx="6202679" cy="6584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CB0F59-D0A8-495F-B5BB-01507D724E06}">
      <dsp:nvSpPr>
        <dsp:cNvPr id="0" name=""/>
        <dsp:cNvSpPr/>
      </dsp:nvSpPr>
      <dsp:spPr>
        <a:xfrm>
          <a:off x="274182" y="3648466"/>
          <a:ext cx="498512" cy="4985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7E934F-BC80-46E3-9099-A38AB52CAACC}">
      <dsp:nvSpPr>
        <dsp:cNvPr id="0" name=""/>
        <dsp:cNvSpPr/>
      </dsp:nvSpPr>
      <dsp:spPr>
        <a:xfrm>
          <a:off x="1046877" y="3444529"/>
          <a:ext cx="5155802" cy="906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926" tIns="95926" rIns="95926" bIns="95926" numCol="1" spcCol="1270" anchor="ctr" anchorCtr="0">
          <a:noAutofit/>
        </a:bodyPr>
        <a:lstStyle/>
        <a:p>
          <a:pPr marL="0" lvl="0" indent="0" algn="l" defTabSz="1066800">
            <a:lnSpc>
              <a:spcPct val="100000"/>
            </a:lnSpc>
            <a:spcBef>
              <a:spcPct val="0"/>
            </a:spcBef>
            <a:spcAft>
              <a:spcPct val="35000"/>
            </a:spcAft>
            <a:buNone/>
          </a:pPr>
          <a:r>
            <a:rPr lang="en-US" sz="2400" kern="1200" dirty="0">
              <a:solidFill>
                <a:schemeClr val="tx2"/>
              </a:solidFill>
              <a:latin typeface="Arial Narrow" panose="020B0606020202030204" pitchFamily="34" charset="0"/>
              <a:cs typeface="Arial" panose="020B0604020202020204" pitchFamily="34" charset="0"/>
            </a:rPr>
            <a:t>Gate 3 – Price and specific goal evaluation</a:t>
          </a:r>
          <a:endParaRPr lang="en-US" sz="2400" kern="1200" dirty="0">
            <a:latin typeface="Arial Narrow" panose="020B0606020202030204" pitchFamily="34" charset="0"/>
            <a:cs typeface="Arial" panose="020B0604020202020204" pitchFamily="34" charset="0"/>
          </a:endParaRPr>
        </a:p>
      </dsp:txBody>
      <dsp:txXfrm>
        <a:off x="1046877" y="3444529"/>
        <a:ext cx="5155802" cy="90638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704654-8418-412E-A839-7688FD63D73B}" type="datetimeFigureOut">
              <a:rPr lang="en-ZA" smtClean="0"/>
              <a:t>2025/08/13</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0E159E-F5D7-4F4F-9CBB-735896105FE1}" type="slidenum">
              <a:rPr lang="en-ZA" smtClean="0"/>
              <a:t>‹#›</a:t>
            </a:fld>
            <a:endParaRPr lang="en-ZA"/>
          </a:p>
        </p:txBody>
      </p:sp>
    </p:spTree>
    <p:extLst>
      <p:ext uri="{BB962C8B-B14F-4D97-AF65-F5344CB8AC3E}">
        <p14:creationId xmlns:p14="http://schemas.microsoft.com/office/powerpoint/2010/main" val="2475185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90E159E-F5D7-4F4F-9CBB-735896105FE1}" type="slidenum">
              <a:rPr lang="en-ZA" smtClean="0"/>
              <a:t>9</a:t>
            </a:fld>
            <a:endParaRPr lang="en-ZA"/>
          </a:p>
        </p:txBody>
      </p:sp>
    </p:spTree>
    <p:extLst>
      <p:ext uri="{BB962C8B-B14F-4D97-AF65-F5344CB8AC3E}">
        <p14:creationId xmlns:p14="http://schemas.microsoft.com/office/powerpoint/2010/main" val="2348192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F0A582-193C-4E82-B139-2C8AF6CC9084}" type="slidenum">
              <a:rPr kumimoji="0" lang="en-Z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Z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97771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07F6C-5CA9-ABD8-AC53-66C5218072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7E3D28-B072-0A16-D24E-3FAF121EDF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8511BB-8098-90DD-AF17-5BABEB5FB6C4}"/>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78C58179-D641-E903-FEBF-3A3C409E183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F0A582-193C-4E82-B139-2C8AF6CC9084}" type="slidenum">
              <a:rPr kumimoji="0" lang="en-Z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Z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403773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descr="A blurry image of a wave of dots&#10;&#10;Description automatically generated">
            <a:extLst>
              <a:ext uri="{FF2B5EF4-FFF2-40B4-BE49-F238E27FC236}">
                <a16:creationId xmlns:a16="http://schemas.microsoft.com/office/drawing/2014/main" id="{403E671C-D96E-F5F6-4254-022F8BC944FC}"/>
              </a:ext>
            </a:extLst>
          </p:cNvPr>
          <p:cNvPicPr>
            <a:picLocks noChangeAspect="1"/>
          </p:cNvPicPr>
          <p:nvPr userDrawn="1"/>
        </p:nvPicPr>
        <p:blipFill>
          <a:blip r:embed="rId2"/>
          <a:stretch>
            <a:fillRect/>
          </a:stretch>
        </p:blipFill>
        <p:spPr>
          <a:xfrm>
            <a:off x="0" y="0"/>
            <a:ext cx="12192000" cy="6864626"/>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18125D2-E36E-D102-4555-03992022791C}"/>
              </a:ext>
            </a:extLst>
          </p:cNvPr>
          <p:cNvPicPr>
            <a:picLocks noChangeAspect="1"/>
          </p:cNvPicPr>
          <p:nvPr userDrawn="1"/>
        </p:nvPicPr>
        <p:blipFill>
          <a:blip r:embed="rId3"/>
          <a:stretch>
            <a:fillRect/>
          </a:stretch>
        </p:blipFill>
        <p:spPr>
          <a:xfrm>
            <a:off x="21707" y="6626"/>
            <a:ext cx="12180232" cy="6858000"/>
          </a:xfrm>
          <a:prstGeom prst="rect">
            <a:avLst/>
          </a:prstGeom>
        </p:spPr>
      </p:pic>
      <p:pic>
        <p:nvPicPr>
          <p:cNvPr id="13" name="Picture 12" descr="A blue and black logo&#10;&#10;Description automatically generated">
            <a:extLst>
              <a:ext uri="{FF2B5EF4-FFF2-40B4-BE49-F238E27FC236}">
                <a16:creationId xmlns:a16="http://schemas.microsoft.com/office/drawing/2014/main" id="{3C7AB721-AA2D-1720-9C13-FF8A8754DF0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227655" y="6004272"/>
            <a:ext cx="1979543" cy="847102"/>
          </a:xfrm>
          <a:prstGeom prst="rect">
            <a:avLst/>
          </a:prstGeom>
        </p:spPr>
      </p:pic>
      <p:sp>
        <p:nvSpPr>
          <p:cNvPr id="14" name="Oval 13">
            <a:extLst>
              <a:ext uri="{FF2B5EF4-FFF2-40B4-BE49-F238E27FC236}">
                <a16:creationId xmlns:a16="http://schemas.microsoft.com/office/drawing/2014/main" id="{3F5314DB-CB41-1691-7469-F5CA24B5E0AE}"/>
              </a:ext>
            </a:extLst>
          </p:cNvPr>
          <p:cNvSpPr/>
          <p:nvPr userDrawn="1"/>
        </p:nvSpPr>
        <p:spPr>
          <a:xfrm>
            <a:off x="407504" y="6004272"/>
            <a:ext cx="705679" cy="70567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4BD0CFE-3037-8606-7EF7-072113C72CF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54455" y="6181630"/>
            <a:ext cx="600238" cy="384203"/>
          </a:xfrm>
          <a:prstGeom prst="rect">
            <a:avLst/>
          </a:prstGeom>
        </p:spPr>
      </p:pic>
    </p:spTree>
    <p:extLst>
      <p:ext uri="{BB962C8B-B14F-4D97-AF65-F5344CB8AC3E}">
        <p14:creationId xmlns:p14="http://schemas.microsoft.com/office/powerpoint/2010/main" val="1127019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A9071-1A09-0DDF-8703-7FA398D56EB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1E757FD-DE4F-BF25-BC7A-BE784AE476C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525BE7E-4FFA-E247-71D8-F9508AC845B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D1BB801-1BD4-F59E-419B-D5816D6E5AF0}"/>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8/13/2025</a:t>
            </a:fld>
            <a:endParaRPr lang="en-US"/>
          </a:p>
        </p:txBody>
      </p:sp>
      <p:sp>
        <p:nvSpPr>
          <p:cNvPr id="6" name="Footer Placeholder 5">
            <a:extLst>
              <a:ext uri="{FF2B5EF4-FFF2-40B4-BE49-F238E27FC236}">
                <a16:creationId xmlns:a16="http://schemas.microsoft.com/office/drawing/2014/main" id="{1EC63716-7603-2550-729A-1A871DA952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C29FA10-C12F-78BC-906C-5436CB242602}"/>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1005605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BC6F1-6A75-2D15-F581-CE450442503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623C061-B2C3-BF55-9A86-030D6E456E7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38D294-249C-D41D-57C1-A817760F20F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0A687C1-246C-1ACD-8D5F-FA913A9C1FB4}"/>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8/13/2025</a:t>
            </a:fld>
            <a:endParaRPr lang="en-US"/>
          </a:p>
        </p:txBody>
      </p:sp>
      <p:sp>
        <p:nvSpPr>
          <p:cNvPr id="6" name="Footer Placeholder 5">
            <a:extLst>
              <a:ext uri="{FF2B5EF4-FFF2-40B4-BE49-F238E27FC236}">
                <a16:creationId xmlns:a16="http://schemas.microsoft.com/office/drawing/2014/main" id="{6E244A01-E666-A086-524E-F92E4898C17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B7A42D6-F2D1-0DB8-5F7E-B22E0E1F125D}"/>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431994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7091A-D795-1544-AD1B-C1E53514414F}"/>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2569582-313F-B3BD-744D-BE57250E24CA}"/>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5C02B8E-4992-4039-F080-72B41A35D702}"/>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8/13/2025</a:t>
            </a:fld>
            <a:endParaRPr lang="en-US"/>
          </a:p>
        </p:txBody>
      </p:sp>
      <p:sp>
        <p:nvSpPr>
          <p:cNvPr id="5" name="Footer Placeholder 4">
            <a:extLst>
              <a:ext uri="{FF2B5EF4-FFF2-40B4-BE49-F238E27FC236}">
                <a16:creationId xmlns:a16="http://schemas.microsoft.com/office/drawing/2014/main" id="{796AA617-1C0C-5257-9EA9-83CEDF1152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978325B-B581-D4C2-8B88-6F3D126FDD3E}"/>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25781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8C0114-EF1C-F031-A2A4-B10739A2EF2F}"/>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82F1479-537A-E42A-4A77-C7D162292BF8}"/>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64899E5-CA13-7BF0-5460-4AE6144FF757}"/>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8/13/2025</a:t>
            </a:fld>
            <a:endParaRPr lang="en-US"/>
          </a:p>
        </p:txBody>
      </p:sp>
      <p:sp>
        <p:nvSpPr>
          <p:cNvPr id="5" name="Footer Placeholder 4">
            <a:extLst>
              <a:ext uri="{FF2B5EF4-FFF2-40B4-BE49-F238E27FC236}">
                <a16:creationId xmlns:a16="http://schemas.microsoft.com/office/drawing/2014/main" id="{DC3E7DD1-69CC-C8A6-1869-51AF1DD7E9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95CC34-797D-9F9A-9346-E57D3654FFE7}"/>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3061807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173F0-2441-9A61-911E-E1DA4BBD311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E3044A5-75FB-FD8D-16EE-778618A152D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4A65D0A-F718-DB6A-7AFD-54B8F9C760AB}"/>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8/13/2025</a:t>
            </a:fld>
            <a:endParaRPr lang="en-US"/>
          </a:p>
        </p:txBody>
      </p:sp>
      <p:sp>
        <p:nvSpPr>
          <p:cNvPr id="5" name="Footer Placeholder 4">
            <a:extLst>
              <a:ext uri="{FF2B5EF4-FFF2-40B4-BE49-F238E27FC236}">
                <a16:creationId xmlns:a16="http://schemas.microsoft.com/office/drawing/2014/main" id="{9CA36323-5924-8A45-C776-405724EF63E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6BC3041-A755-9680-9A1C-89B265B766F0}"/>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2499267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0DC54-B2F1-57F8-8D01-2707640D7ADB}"/>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492ED63-86A0-C6A6-DC0C-26AA2B60085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11CA714-D1E5-AF53-8D33-277444E8B0A4}"/>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8/13/2025</a:t>
            </a:fld>
            <a:endParaRPr lang="en-US"/>
          </a:p>
        </p:txBody>
      </p:sp>
      <p:sp>
        <p:nvSpPr>
          <p:cNvPr id="5" name="Footer Placeholder 4">
            <a:extLst>
              <a:ext uri="{FF2B5EF4-FFF2-40B4-BE49-F238E27FC236}">
                <a16:creationId xmlns:a16="http://schemas.microsoft.com/office/drawing/2014/main" id="{38CEBF96-6049-5783-DAB9-3761E28666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7EF11B3-0866-74EC-90C8-37A1FF3F36BB}"/>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3044005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937CB-8EE5-C476-EA2E-067EDA2754E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01425E2-4462-98EB-F4DF-3380CC39467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1794499-50D5-181A-2778-A39A21EFBD51}"/>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8/13/2025</a:t>
            </a:fld>
            <a:endParaRPr lang="en-US"/>
          </a:p>
        </p:txBody>
      </p:sp>
      <p:sp>
        <p:nvSpPr>
          <p:cNvPr id="5" name="Footer Placeholder 4">
            <a:extLst>
              <a:ext uri="{FF2B5EF4-FFF2-40B4-BE49-F238E27FC236}">
                <a16:creationId xmlns:a16="http://schemas.microsoft.com/office/drawing/2014/main" id="{916943A6-938D-09BA-CC03-21AFC5FA21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7D38B3-E3B5-6AC8-4A9A-355A83DF754E}"/>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528060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36888-CD9E-290C-8752-723304A88B3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26B9D98-9E6A-7749-DD30-DDA5BBB1314C}"/>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DAEB1F6-CC71-42B5-7410-54F463541428}"/>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58DC0EC-67DE-23B8-9F21-4834D2B3B152}"/>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8/13/2025</a:t>
            </a:fld>
            <a:endParaRPr lang="en-US"/>
          </a:p>
        </p:txBody>
      </p:sp>
      <p:sp>
        <p:nvSpPr>
          <p:cNvPr id="6" name="Footer Placeholder 5">
            <a:extLst>
              <a:ext uri="{FF2B5EF4-FFF2-40B4-BE49-F238E27FC236}">
                <a16:creationId xmlns:a16="http://schemas.microsoft.com/office/drawing/2014/main" id="{2BE0CA87-D70C-0C8D-DD32-08C0506B7E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92DC2DA-4FF7-F27B-3533-ED0CA689527B}"/>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3225179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5442E-40C5-408D-1447-B53DC6C3F014}"/>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D10AEE5-A538-EFEB-E7AE-C8C2C54B32C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A6FA208-CE38-42E9-1872-CD3B28F6C2CC}"/>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507AE6B-FEA5-0A76-06CC-5814A8E5F09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8C51EDA-33B6-030D-1FB8-28B8F09A33E1}"/>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88E051A-B976-CF02-4AC7-CE713910B61E}"/>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8/13/2025</a:t>
            </a:fld>
            <a:endParaRPr lang="en-US"/>
          </a:p>
        </p:txBody>
      </p:sp>
      <p:sp>
        <p:nvSpPr>
          <p:cNvPr id="8" name="Footer Placeholder 7">
            <a:extLst>
              <a:ext uri="{FF2B5EF4-FFF2-40B4-BE49-F238E27FC236}">
                <a16:creationId xmlns:a16="http://schemas.microsoft.com/office/drawing/2014/main" id="{359CACCB-C152-F1FE-58B5-01509844E0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B516D9F-218E-FA79-BAA9-0CABAE1671E5}"/>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1169647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3886-8921-518A-B954-524840A513ED}"/>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B7BBB23-CFBA-EF28-D1F5-1A646518A403}"/>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8/13/2025</a:t>
            </a:fld>
            <a:endParaRPr lang="en-US"/>
          </a:p>
        </p:txBody>
      </p:sp>
      <p:sp>
        <p:nvSpPr>
          <p:cNvPr id="4" name="Footer Placeholder 3">
            <a:extLst>
              <a:ext uri="{FF2B5EF4-FFF2-40B4-BE49-F238E27FC236}">
                <a16:creationId xmlns:a16="http://schemas.microsoft.com/office/drawing/2014/main" id="{522E4746-F25F-A03D-9333-361B629EA5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03BE53F-68B1-FE95-1523-B44F1D33F9E3}"/>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816274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descr="A blurry image of a wave of dots&#10;&#10;Description automatically generated">
            <a:extLst>
              <a:ext uri="{FF2B5EF4-FFF2-40B4-BE49-F238E27FC236}">
                <a16:creationId xmlns:a16="http://schemas.microsoft.com/office/drawing/2014/main" id="{403E671C-D96E-F5F6-4254-022F8BC944FC}"/>
              </a:ext>
            </a:extLst>
          </p:cNvPr>
          <p:cNvPicPr>
            <a:picLocks noChangeAspect="1"/>
          </p:cNvPicPr>
          <p:nvPr userDrawn="1"/>
        </p:nvPicPr>
        <p:blipFill>
          <a:blip r:embed="rId2"/>
          <a:stretch>
            <a:fillRect/>
          </a:stretch>
        </p:blipFill>
        <p:spPr>
          <a:xfrm>
            <a:off x="0" y="0"/>
            <a:ext cx="12192000" cy="6864626"/>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018125D2-E36E-D102-4555-03992022791C}"/>
              </a:ext>
            </a:extLst>
          </p:cNvPr>
          <p:cNvPicPr>
            <a:picLocks noChangeAspect="1"/>
          </p:cNvPicPr>
          <p:nvPr userDrawn="1"/>
        </p:nvPicPr>
        <p:blipFill>
          <a:blip r:embed="rId3"/>
          <a:stretch>
            <a:fillRect/>
          </a:stretch>
        </p:blipFill>
        <p:spPr>
          <a:xfrm>
            <a:off x="21707" y="6626"/>
            <a:ext cx="12180232" cy="6858000"/>
          </a:xfrm>
          <a:prstGeom prst="rect">
            <a:avLst/>
          </a:prstGeom>
        </p:spPr>
      </p:pic>
      <p:pic>
        <p:nvPicPr>
          <p:cNvPr id="13" name="Picture 12" descr="A blue and black logo&#10;&#10;Description automatically generated">
            <a:extLst>
              <a:ext uri="{FF2B5EF4-FFF2-40B4-BE49-F238E27FC236}">
                <a16:creationId xmlns:a16="http://schemas.microsoft.com/office/drawing/2014/main" id="{3C7AB721-AA2D-1720-9C13-FF8A8754DF0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955156" y="6024150"/>
            <a:ext cx="1979543" cy="847102"/>
          </a:xfrm>
          <a:prstGeom prst="rect">
            <a:avLst/>
          </a:prstGeom>
        </p:spPr>
      </p:pic>
      <p:sp>
        <p:nvSpPr>
          <p:cNvPr id="14" name="Oval 13">
            <a:extLst>
              <a:ext uri="{FF2B5EF4-FFF2-40B4-BE49-F238E27FC236}">
                <a16:creationId xmlns:a16="http://schemas.microsoft.com/office/drawing/2014/main" id="{3F5314DB-CB41-1691-7469-F5CA24B5E0AE}"/>
              </a:ext>
            </a:extLst>
          </p:cNvPr>
          <p:cNvSpPr/>
          <p:nvPr userDrawn="1"/>
        </p:nvSpPr>
        <p:spPr>
          <a:xfrm>
            <a:off x="8955156" y="258417"/>
            <a:ext cx="1133062" cy="1133062"/>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4BD0CFE-3037-8606-7EF7-072113C72CF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039806" y="516503"/>
            <a:ext cx="963762" cy="616889"/>
          </a:xfrm>
          <a:prstGeom prst="rect">
            <a:avLst/>
          </a:prstGeom>
        </p:spPr>
      </p:pic>
      <p:sp>
        <p:nvSpPr>
          <p:cNvPr id="2" name="TextBox 1">
            <a:extLst>
              <a:ext uri="{FF2B5EF4-FFF2-40B4-BE49-F238E27FC236}">
                <a16:creationId xmlns:a16="http://schemas.microsoft.com/office/drawing/2014/main" id="{52355AEA-8E3D-9490-340A-8887EB9C4920}"/>
              </a:ext>
            </a:extLst>
          </p:cNvPr>
          <p:cNvSpPr txBox="1"/>
          <p:nvPr userDrawn="1"/>
        </p:nvSpPr>
        <p:spPr>
          <a:xfrm>
            <a:off x="2007476" y="609599"/>
            <a:ext cx="4330262" cy="4647426"/>
          </a:xfrm>
          <a:prstGeom prst="rect">
            <a:avLst/>
          </a:prstGeom>
          <a:noFill/>
        </p:spPr>
        <p:txBody>
          <a:bodyPr wrap="square" rtlCol="0">
            <a:spAutoFit/>
          </a:bodyPr>
          <a:lstStyle/>
          <a:p>
            <a:pPr>
              <a:spcBef>
                <a:spcPts val="1200"/>
              </a:spcBef>
            </a:pPr>
            <a:r>
              <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rPr>
              <a:t>Thank you</a:t>
            </a:r>
          </a:p>
          <a:p>
            <a:pPr>
              <a:spcBef>
                <a:spcPts val="1200"/>
              </a:spcBef>
            </a:pPr>
            <a:r>
              <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rPr>
              <a:t>Rea </a:t>
            </a: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leboha</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rPr>
              <a:t>Re a </a:t>
            </a: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leboga</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Ndza</a:t>
            </a:r>
            <a:r>
              <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rPr>
              <a:t> </a:t>
            </a: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Khenza</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Dankie</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rPr>
              <a:t>Ndi a </a:t>
            </a: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livhuwa</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Ngiyabonga</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Enkosi</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a:p>
            <a:pPr>
              <a:spcBef>
                <a:spcPts val="1200"/>
              </a:spcBef>
            </a:pPr>
            <a:r>
              <a:rPr lang="en-US" sz="2400" b="1" dirty="0" err="1">
                <a:solidFill>
                  <a:schemeClr val="accent1"/>
                </a:solidFill>
                <a:latin typeface="Lato" panose="020F0502020204030203" pitchFamily="34" charset="0"/>
                <a:ea typeface="Lato" panose="020F0502020204030203" pitchFamily="34" charset="0"/>
                <a:cs typeface="Lato" panose="020F0502020204030203" pitchFamily="34" charset="0"/>
              </a:rPr>
              <a:t>Ngiyabonga</a:t>
            </a:r>
            <a:endParaRPr lang="en-US" sz="2400" b="1" dirty="0">
              <a:solidFill>
                <a:schemeClr val="accent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691440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F898C4-AF38-8E46-53B8-26242360CB88}"/>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8/13/2025</a:t>
            </a:fld>
            <a:endParaRPr lang="en-US"/>
          </a:p>
        </p:txBody>
      </p:sp>
      <p:sp>
        <p:nvSpPr>
          <p:cNvPr id="3" name="Footer Placeholder 2">
            <a:extLst>
              <a:ext uri="{FF2B5EF4-FFF2-40B4-BE49-F238E27FC236}">
                <a16:creationId xmlns:a16="http://schemas.microsoft.com/office/drawing/2014/main" id="{10778387-1258-2774-294C-C4353F65E8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8394293-203C-A27E-24B0-74BA4AD04434}"/>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427102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C77E9-FA0F-630E-96BC-C961A895B8C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DF69B5F-BD9B-4A59-06D4-2BEA842957C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A913C77-6F54-530D-2F48-8BA4E67047E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36AF272-8468-786A-1853-9A6D9A689DA1}"/>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8/13/2025</a:t>
            </a:fld>
            <a:endParaRPr lang="en-US"/>
          </a:p>
        </p:txBody>
      </p:sp>
      <p:sp>
        <p:nvSpPr>
          <p:cNvPr id="6" name="Footer Placeholder 5">
            <a:extLst>
              <a:ext uri="{FF2B5EF4-FFF2-40B4-BE49-F238E27FC236}">
                <a16:creationId xmlns:a16="http://schemas.microsoft.com/office/drawing/2014/main" id="{3509C875-8BF6-3972-D4CF-4162274091B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56D0D1E-643F-6590-8A92-EE5E1F70F581}"/>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2966308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3858A-C526-9B5A-7A9D-F9668683DCD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A53982E-0076-9F21-9F37-7F5CECBFD82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5B81E3-B12C-4D24-293F-65FC92C90B3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0DB4D33-93B1-71C3-9D61-7B4CFF028556}"/>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8/13/2025</a:t>
            </a:fld>
            <a:endParaRPr lang="en-US"/>
          </a:p>
        </p:txBody>
      </p:sp>
      <p:sp>
        <p:nvSpPr>
          <p:cNvPr id="6" name="Footer Placeholder 5">
            <a:extLst>
              <a:ext uri="{FF2B5EF4-FFF2-40B4-BE49-F238E27FC236}">
                <a16:creationId xmlns:a16="http://schemas.microsoft.com/office/drawing/2014/main" id="{B26160D0-E26B-BFD9-9D38-C8FA2049F5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F391980-06F9-0AAE-5915-F356E8226BEA}"/>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3939433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306A1-E3AC-797A-4984-3A1552F35103}"/>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1E7D719-E333-FC3F-3C62-C5CD1C230DF6}"/>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283F850-10BC-554F-C53D-1195626AE1E7}"/>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8/13/2025</a:t>
            </a:fld>
            <a:endParaRPr lang="en-US"/>
          </a:p>
        </p:txBody>
      </p:sp>
      <p:sp>
        <p:nvSpPr>
          <p:cNvPr id="5" name="Footer Placeholder 4">
            <a:extLst>
              <a:ext uri="{FF2B5EF4-FFF2-40B4-BE49-F238E27FC236}">
                <a16:creationId xmlns:a16="http://schemas.microsoft.com/office/drawing/2014/main" id="{8765AD79-E52C-D303-4A28-0563656EAE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0BD6EF4-7F6F-B404-4067-A5076D2336B9}"/>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16971456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2AD8C0-C30C-AA49-FECD-867A19AA21F0}"/>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E1071A9-37E4-6D78-83BF-D5C52188C171}"/>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95C84D6-C73E-2258-7B06-69D270FE976F}"/>
              </a:ext>
            </a:extLst>
          </p:cNvPr>
          <p:cNvSpPr>
            <a:spLocks noGrp="1"/>
          </p:cNvSpPr>
          <p:nvPr>
            <p:ph type="dt" sz="half" idx="10"/>
          </p:nvPr>
        </p:nvSpPr>
        <p:spPr>
          <a:xfrm>
            <a:off x="838200" y="6356350"/>
            <a:ext cx="2743200" cy="365125"/>
          </a:xfrm>
          <a:prstGeom prst="rect">
            <a:avLst/>
          </a:prstGeom>
        </p:spPr>
        <p:txBody>
          <a:bodyPr/>
          <a:lstStyle/>
          <a:p>
            <a:fld id="{9D4C6E3C-DABE-2C4D-B8C6-BEB15BBDEEB8}" type="datetimeFigureOut">
              <a:rPr lang="en-US" smtClean="0"/>
              <a:t>8/13/2025</a:t>
            </a:fld>
            <a:endParaRPr lang="en-US"/>
          </a:p>
        </p:txBody>
      </p:sp>
      <p:sp>
        <p:nvSpPr>
          <p:cNvPr id="5" name="Footer Placeholder 4">
            <a:extLst>
              <a:ext uri="{FF2B5EF4-FFF2-40B4-BE49-F238E27FC236}">
                <a16:creationId xmlns:a16="http://schemas.microsoft.com/office/drawing/2014/main" id="{0C58EC05-5E22-DEC0-C4A6-89A8AA8B42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228F256-C5C5-5178-4D11-5D2B6DCBBDBC}"/>
              </a:ext>
            </a:extLst>
          </p:cNvPr>
          <p:cNvSpPr>
            <a:spLocks noGrp="1"/>
          </p:cNvSpPr>
          <p:nvPr>
            <p:ph type="sldNum" sz="quarter" idx="12"/>
          </p:nvPr>
        </p:nvSpPr>
        <p:spPr>
          <a:xfrm>
            <a:off x="8610600" y="6356350"/>
            <a:ext cx="2743200" cy="365125"/>
          </a:xfrm>
          <a:prstGeom prst="rect">
            <a:avLst/>
          </a:prstGeom>
        </p:spPr>
        <p:txBody>
          <a:bodyPr/>
          <a:lstStyle/>
          <a:p>
            <a:fld id="{73436A11-109B-7B4D-BFCC-BA6740D2C5D2}" type="slidenum">
              <a:rPr lang="en-US" smtClean="0"/>
              <a:t>‹#›</a:t>
            </a:fld>
            <a:endParaRPr lang="en-US"/>
          </a:p>
        </p:txBody>
      </p:sp>
    </p:spTree>
    <p:extLst>
      <p:ext uri="{BB962C8B-B14F-4D97-AF65-F5344CB8AC3E}">
        <p14:creationId xmlns:p14="http://schemas.microsoft.com/office/powerpoint/2010/main" val="1994672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4" name="Picture 13" descr="A blurry image of a wave of dots&#10;&#10;Description automatically generated">
            <a:extLst>
              <a:ext uri="{FF2B5EF4-FFF2-40B4-BE49-F238E27FC236}">
                <a16:creationId xmlns:a16="http://schemas.microsoft.com/office/drawing/2014/main" id="{198C1BD3-E1D8-B608-14FB-61B9B9ED92EA}"/>
              </a:ext>
            </a:extLst>
          </p:cNvPr>
          <p:cNvPicPr>
            <a:picLocks noChangeAspect="1"/>
          </p:cNvPicPr>
          <p:nvPr userDrawn="1"/>
        </p:nvPicPr>
        <p:blipFill>
          <a:blip r:embed="rId2">
            <a:alphaModFix amt="20000"/>
          </a:blip>
          <a:stretch>
            <a:fillRect/>
          </a:stretch>
        </p:blipFill>
        <p:spPr>
          <a:xfrm>
            <a:off x="0" y="0"/>
            <a:ext cx="12192000" cy="6864626"/>
          </a:xfrm>
          <a:prstGeom prst="rect">
            <a:avLst/>
          </a:prstGeom>
        </p:spPr>
      </p:pic>
      <p:pic>
        <p:nvPicPr>
          <p:cNvPr id="13" name="Picture 12" descr="A blue and black logo&#10;&#10;Description automatically generated">
            <a:extLst>
              <a:ext uri="{FF2B5EF4-FFF2-40B4-BE49-F238E27FC236}">
                <a16:creationId xmlns:a16="http://schemas.microsoft.com/office/drawing/2014/main" id="{FF65B3DF-2205-EE1D-A5EF-3AE7E572811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35208" y="5911506"/>
            <a:ext cx="1979543" cy="847102"/>
          </a:xfrm>
          <a:prstGeom prst="rect">
            <a:avLst/>
          </a:prstGeom>
        </p:spPr>
      </p:pic>
      <p:cxnSp>
        <p:nvCxnSpPr>
          <p:cNvPr id="16" name="Straight Connector 15">
            <a:extLst>
              <a:ext uri="{FF2B5EF4-FFF2-40B4-BE49-F238E27FC236}">
                <a16:creationId xmlns:a16="http://schemas.microsoft.com/office/drawing/2014/main" id="{B9A4E6D5-59E0-485E-51D4-C1FDCBE5A980}"/>
              </a:ext>
            </a:extLst>
          </p:cNvPr>
          <p:cNvCxnSpPr>
            <a:cxnSpLocks/>
          </p:cNvCxnSpPr>
          <p:nvPr userDrawn="1"/>
        </p:nvCxnSpPr>
        <p:spPr>
          <a:xfrm flipH="1">
            <a:off x="0" y="5911506"/>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C73A2590-4A9B-B5F2-48B1-1DF5EB4A4476}"/>
              </a:ext>
            </a:extLst>
          </p:cNvPr>
          <p:cNvSpPr/>
          <p:nvPr userDrawn="1"/>
        </p:nvSpPr>
        <p:spPr>
          <a:xfrm>
            <a:off x="407504" y="6004272"/>
            <a:ext cx="705679" cy="70567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81DCEABF-F48F-1160-D34D-DEEE1616187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54455" y="6181630"/>
            <a:ext cx="600238" cy="384203"/>
          </a:xfrm>
          <a:prstGeom prst="rect">
            <a:avLst/>
          </a:prstGeom>
        </p:spPr>
      </p:pic>
    </p:spTree>
    <p:extLst>
      <p:ext uri="{BB962C8B-B14F-4D97-AF65-F5344CB8AC3E}">
        <p14:creationId xmlns:p14="http://schemas.microsoft.com/office/powerpoint/2010/main" val="4029755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F1FF8-6D56-4E05-2B8E-15AE13D6C611}"/>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5F9BE93-06E8-FE5D-32E8-3317DBBC201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66E3CD0-8355-ECFF-B974-83BEC18928D7}"/>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E659C73-8B51-A0AB-AB74-FE4E0520954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731AE93-0173-0ABD-C365-975FD695FD30}"/>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27AE1C9-B632-890B-7B77-17F5EFC2C92A}"/>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8/13/2025</a:t>
            </a:fld>
            <a:endParaRPr lang="en-US"/>
          </a:p>
        </p:txBody>
      </p:sp>
      <p:sp>
        <p:nvSpPr>
          <p:cNvPr id="8" name="Footer Placeholder 7">
            <a:extLst>
              <a:ext uri="{FF2B5EF4-FFF2-40B4-BE49-F238E27FC236}">
                <a16:creationId xmlns:a16="http://schemas.microsoft.com/office/drawing/2014/main" id="{C507F890-D0EE-A649-0340-80B7FC3E13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F73B257-17C9-29A2-8839-2132CB4DB764}"/>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3035617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4" name="Picture 13" descr="A blurry image of a wave of dots&#10;&#10;Description automatically generated">
            <a:extLst>
              <a:ext uri="{FF2B5EF4-FFF2-40B4-BE49-F238E27FC236}">
                <a16:creationId xmlns:a16="http://schemas.microsoft.com/office/drawing/2014/main" id="{198C1BD3-E1D8-B608-14FB-61B9B9ED92EA}"/>
              </a:ext>
            </a:extLst>
          </p:cNvPr>
          <p:cNvPicPr>
            <a:picLocks noChangeAspect="1"/>
          </p:cNvPicPr>
          <p:nvPr userDrawn="1"/>
        </p:nvPicPr>
        <p:blipFill>
          <a:blip r:embed="rId2">
            <a:alphaModFix amt="20000"/>
          </a:blip>
          <a:stretch>
            <a:fillRect/>
          </a:stretch>
        </p:blipFill>
        <p:spPr>
          <a:xfrm>
            <a:off x="0" y="0"/>
            <a:ext cx="12192000" cy="6864626"/>
          </a:xfrm>
          <a:prstGeom prst="rect">
            <a:avLst/>
          </a:prstGeom>
        </p:spPr>
      </p:pic>
      <p:cxnSp>
        <p:nvCxnSpPr>
          <p:cNvPr id="16" name="Straight Connector 15">
            <a:extLst>
              <a:ext uri="{FF2B5EF4-FFF2-40B4-BE49-F238E27FC236}">
                <a16:creationId xmlns:a16="http://schemas.microsoft.com/office/drawing/2014/main" id="{B9A4E6D5-59E0-485E-51D4-C1FDCBE5A980}"/>
              </a:ext>
            </a:extLst>
          </p:cNvPr>
          <p:cNvCxnSpPr>
            <a:cxnSpLocks/>
          </p:cNvCxnSpPr>
          <p:nvPr userDrawn="1"/>
        </p:nvCxnSpPr>
        <p:spPr>
          <a:xfrm flipH="1">
            <a:off x="0" y="5911506"/>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C73A2590-4A9B-B5F2-48B1-1DF5EB4A4476}"/>
              </a:ext>
            </a:extLst>
          </p:cNvPr>
          <p:cNvSpPr/>
          <p:nvPr userDrawn="1"/>
        </p:nvSpPr>
        <p:spPr>
          <a:xfrm>
            <a:off x="407504" y="6004272"/>
            <a:ext cx="705679" cy="70567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81DCEABF-F48F-1160-D34D-DEEE161618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4455" y="6181630"/>
            <a:ext cx="600238" cy="384203"/>
          </a:xfrm>
          <a:prstGeom prst="rect">
            <a:avLst/>
          </a:prstGeom>
        </p:spPr>
      </p:pic>
    </p:spTree>
    <p:extLst>
      <p:ext uri="{BB962C8B-B14F-4D97-AF65-F5344CB8AC3E}">
        <p14:creationId xmlns:p14="http://schemas.microsoft.com/office/powerpoint/2010/main" val="173982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2311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242EF-E912-6EFC-B8DB-C3C42D61D128}"/>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804F570-2240-5612-8198-77EE87E061C4}"/>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00B435F-BE3E-7554-3470-A8B4A111F978}"/>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B9EE838-C8DF-9042-2D1F-8679A0E7DE6D}"/>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8/13/2025</a:t>
            </a:fld>
            <a:endParaRPr lang="en-US"/>
          </a:p>
        </p:txBody>
      </p:sp>
      <p:sp>
        <p:nvSpPr>
          <p:cNvPr id="6" name="Footer Placeholder 5">
            <a:extLst>
              <a:ext uri="{FF2B5EF4-FFF2-40B4-BE49-F238E27FC236}">
                <a16:creationId xmlns:a16="http://schemas.microsoft.com/office/drawing/2014/main" id="{FBCBDD5B-DE51-159A-548D-2987F2ACAA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76AB8AC-6910-DC50-DB7B-C725A74B3893}"/>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3482177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8FF-7BDF-9448-12A9-B8E3A1FDB17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D664F54-68E1-43F7-D9BD-811BB1E373DB}"/>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8/13/2025</a:t>
            </a:fld>
            <a:endParaRPr lang="en-US"/>
          </a:p>
        </p:txBody>
      </p:sp>
      <p:sp>
        <p:nvSpPr>
          <p:cNvPr id="4" name="Footer Placeholder 3">
            <a:extLst>
              <a:ext uri="{FF2B5EF4-FFF2-40B4-BE49-F238E27FC236}">
                <a16:creationId xmlns:a16="http://schemas.microsoft.com/office/drawing/2014/main" id="{8CFC7881-1143-D6E4-DCB9-8BFCF04B13D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C4315DB-324B-02B7-0761-943ED88C4476}"/>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3600855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70584F-5331-94E6-4E44-2F285F82EC78}"/>
              </a:ext>
            </a:extLst>
          </p:cNvPr>
          <p:cNvSpPr>
            <a:spLocks noGrp="1"/>
          </p:cNvSpPr>
          <p:nvPr>
            <p:ph type="dt" sz="half" idx="10"/>
          </p:nvPr>
        </p:nvSpPr>
        <p:spPr>
          <a:xfrm>
            <a:off x="838200" y="6356350"/>
            <a:ext cx="2743200" cy="365125"/>
          </a:xfrm>
          <a:prstGeom prst="rect">
            <a:avLst/>
          </a:prstGeom>
        </p:spPr>
        <p:txBody>
          <a:bodyPr/>
          <a:lstStyle/>
          <a:p>
            <a:fld id="{A0957691-8ADA-7A47-AA21-478CF5931FF9}" type="datetimeFigureOut">
              <a:rPr lang="en-US" smtClean="0"/>
              <a:t>8/13/2025</a:t>
            </a:fld>
            <a:endParaRPr lang="en-US"/>
          </a:p>
        </p:txBody>
      </p:sp>
      <p:sp>
        <p:nvSpPr>
          <p:cNvPr id="3" name="Footer Placeholder 2">
            <a:extLst>
              <a:ext uri="{FF2B5EF4-FFF2-40B4-BE49-F238E27FC236}">
                <a16:creationId xmlns:a16="http://schemas.microsoft.com/office/drawing/2014/main" id="{BD6279AC-728D-5711-961B-9D324126C3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0CAF83F-3736-90D9-7F3B-10D8A061454F}"/>
              </a:ext>
            </a:extLst>
          </p:cNvPr>
          <p:cNvSpPr>
            <a:spLocks noGrp="1"/>
          </p:cNvSpPr>
          <p:nvPr>
            <p:ph type="sldNum" sz="quarter" idx="12"/>
          </p:nvPr>
        </p:nvSpPr>
        <p:spPr>
          <a:xfrm>
            <a:off x="8610600" y="6356350"/>
            <a:ext cx="2743200" cy="365125"/>
          </a:xfrm>
          <a:prstGeom prst="rect">
            <a:avLst/>
          </a:prstGeom>
        </p:spPr>
        <p:txBody>
          <a:bodyPr/>
          <a:lstStyle/>
          <a:p>
            <a:fld id="{C1410E39-F87F-5847-AF6C-E4D9063BA767}" type="slidenum">
              <a:rPr lang="en-US" smtClean="0"/>
              <a:t>‹#›</a:t>
            </a:fld>
            <a:endParaRPr lang="en-US"/>
          </a:p>
        </p:txBody>
      </p:sp>
    </p:spTree>
    <p:extLst>
      <p:ext uri="{BB962C8B-B14F-4D97-AF65-F5344CB8AC3E}">
        <p14:creationId xmlns:p14="http://schemas.microsoft.com/office/powerpoint/2010/main" val="79959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emf"/><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em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Blur blurry image of a room&#10;&#10;Description automatically generated">
            <a:extLst>
              <a:ext uri="{FF2B5EF4-FFF2-40B4-BE49-F238E27FC236}">
                <a16:creationId xmlns:a16="http://schemas.microsoft.com/office/drawing/2014/main" id="{F5259BB0-5968-0DCF-4D7E-BEFDE7B06754}"/>
              </a:ext>
            </a:extLst>
          </p:cNvPr>
          <p:cNvPicPr>
            <a:picLocks noChangeAspect="1"/>
          </p:cNvPicPr>
          <p:nvPr userDrawn="1"/>
        </p:nvPicPr>
        <p:blipFill>
          <a:blip r:embed="rId15"/>
          <a:stretch>
            <a:fillRect/>
          </a:stretch>
        </p:blipFill>
        <p:spPr>
          <a:xfrm>
            <a:off x="0" y="0"/>
            <a:ext cx="12192000" cy="6858000"/>
          </a:xfrm>
          <a:prstGeom prst="rect">
            <a:avLst/>
          </a:prstGeom>
        </p:spPr>
      </p:pic>
      <p:pic>
        <p:nvPicPr>
          <p:cNvPr id="9" name="Picture 8" descr="A blue and black logo&#10;&#10;Description automatically generated">
            <a:extLst>
              <a:ext uri="{FF2B5EF4-FFF2-40B4-BE49-F238E27FC236}">
                <a16:creationId xmlns:a16="http://schemas.microsoft.com/office/drawing/2014/main" id="{EF4E032A-E140-3E6B-DE0C-8A81B88A4BCA}"/>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035208" y="5911506"/>
            <a:ext cx="1979543" cy="847102"/>
          </a:xfrm>
          <a:prstGeom prst="rect">
            <a:avLst/>
          </a:prstGeom>
        </p:spPr>
      </p:pic>
      <p:cxnSp>
        <p:nvCxnSpPr>
          <p:cNvPr id="10" name="Straight Connector 9">
            <a:extLst>
              <a:ext uri="{FF2B5EF4-FFF2-40B4-BE49-F238E27FC236}">
                <a16:creationId xmlns:a16="http://schemas.microsoft.com/office/drawing/2014/main" id="{519D78C4-89ED-F42F-52FF-D0B9BD8366AC}"/>
              </a:ext>
            </a:extLst>
          </p:cNvPr>
          <p:cNvCxnSpPr>
            <a:cxnSpLocks/>
          </p:cNvCxnSpPr>
          <p:nvPr userDrawn="1"/>
        </p:nvCxnSpPr>
        <p:spPr>
          <a:xfrm flipH="1">
            <a:off x="0" y="5911506"/>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Oval 10">
            <a:extLst>
              <a:ext uri="{FF2B5EF4-FFF2-40B4-BE49-F238E27FC236}">
                <a16:creationId xmlns:a16="http://schemas.microsoft.com/office/drawing/2014/main" id="{EC34938D-2FFC-1D65-E950-B9804F357F43}"/>
              </a:ext>
            </a:extLst>
          </p:cNvPr>
          <p:cNvSpPr/>
          <p:nvPr userDrawn="1"/>
        </p:nvSpPr>
        <p:spPr>
          <a:xfrm>
            <a:off x="407504" y="6004272"/>
            <a:ext cx="705679" cy="70567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430D23A-7A21-70AD-BD73-4A0C9DBCEF90}"/>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454455" y="6181630"/>
            <a:ext cx="600238" cy="384203"/>
          </a:xfrm>
          <a:prstGeom prst="rect">
            <a:avLst/>
          </a:prstGeom>
        </p:spPr>
      </p:pic>
    </p:spTree>
    <p:extLst>
      <p:ext uri="{BB962C8B-B14F-4D97-AF65-F5344CB8AC3E}">
        <p14:creationId xmlns:p14="http://schemas.microsoft.com/office/powerpoint/2010/main" val="303766699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3" r:id="rId4"/>
    <p:sldLayoutId id="2147483661" r:id="rId5"/>
    <p:sldLayoutId id="2147483651" r:id="rId6"/>
    <p:sldLayoutId id="2147483652"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35A9252-BD15-6AAC-1F04-36789CA67EF4}"/>
              </a:ext>
            </a:extLst>
          </p:cNvPr>
          <p:cNvCxnSpPr>
            <a:cxnSpLocks/>
          </p:cNvCxnSpPr>
          <p:nvPr userDrawn="1"/>
        </p:nvCxnSpPr>
        <p:spPr>
          <a:xfrm flipH="1">
            <a:off x="0" y="5911506"/>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Oval 9">
            <a:extLst>
              <a:ext uri="{FF2B5EF4-FFF2-40B4-BE49-F238E27FC236}">
                <a16:creationId xmlns:a16="http://schemas.microsoft.com/office/drawing/2014/main" id="{845D10C0-8217-52AA-1F4D-585D05BD3047}"/>
              </a:ext>
            </a:extLst>
          </p:cNvPr>
          <p:cNvSpPr/>
          <p:nvPr userDrawn="1"/>
        </p:nvSpPr>
        <p:spPr>
          <a:xfrm>
            <a:off x="357809" y="6041854"/>
            <a:ext cx="705679" cy="70567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B61148C-12AC-3469-1EFF-81B24C462490}"/>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04760" y="6219212"/>
            <a:ext cx="600238" cy="384203"/>
          </a:xfrm>
          <a:prstGeom prst="rect">
            <a:avLst/>
          </a:prstGeom>
        </p:spPr>
      </p:pic>
      <p:pic>
        <p:nvPicPr>
          <p:cNvPr id="12" name="Picture 11" descr="A blue and black logo&#10;&#10;Description automatically generated">
            <a:extLst>
              <a:ext uri="{FF2B5EF4-FFF2-40B4-BE49-F238E27FC236}">
                <a16:creationId xmlns:a16="http://schemas.microsoft.com/office/drawing/2014/main" id="{DBCF7535-4814-E349-C17B-629994776513}"/>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9854648" y="5987762"/>
            <a:ext cx="1979543" cy="847102"/>
          </a:xfrm>
          <a:prstGeom prst="rect">
            <a:avLst/>
          </a:prstGeom>
        </p:spPr>
      </p:pic>
    </p:spTree>
    <p:extLst>
      <p:ext uri="{BB962C8B-B14F-4D97-AF65-F5344CB8AC3E}">
        <p14:creationId xmlns:p14="http://schemas.microsoft.com/office/powerpoint/2010/main" val="323511648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15.jpeg"/><Relationship Id="rId1" Type="http://schemas.openxmlformats.org/officeDocument/2006/relationships/slideLayout" Target="../slideLayouts/slideLayout17.x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15.jpeg"/><Relationship Id="rId1" Type="http://schemas.openxmlformats.org/officeDocument/2006/relationships/slideLayout" Target="../slideLayouts/slideLayout17.x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7.xml"/><Relationship Id="rId4" Type="http://schemas.openxmlformats.org/officeDocument/2006/relationships/hyperlink" Target="mailto:tenderoffice@sars.gov.za"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1.bin"/><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1.xml"/><Relationship Id="rId7" Type="http://schemas.openxmlformats.org/officeDocument/2006/relationships/image" Target="../media/image15.jpeg"/><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147A7FE-3056-381C-BDFB-2D3586E0476A}"/>
              </a:ext>
            </a:extLst>
          </p:cNvPr>
          <p:cNvSpPr txBox="1"/>
          <p:nvPr/>
        </p:nvSpPr>
        <p:spPr>
          <a:xfrm>
            <a:off x="357351" y="420414"/>
            <a:ext cx="10085097" cy="493212"/>
          </a:xfrm>
          <a:prstGeom prst="rect">
            <a:avLst/>
          </a:prstGeom>
          <a:noFill/>
        </p:spPr>
        <p:txBody>
          <a:bodyPr wrap="square" rtlCol="0">
            <a:spAutoFit/>
          </a:bodyPr>
          <a:lstStyle/>
          <a:p>
            <a:pPr algn="ctr">
              <a:lnSpc>
                <a:spcPct val="150000"/>
              </a:lnSpc>
            </a:pPr>
            <a:r>
              <a:rPr lang="en-GB" sz="2000" b="1" dirty="0">
                <a:solidFill>
                  <a:schemeClr val="accent1">
                    <a:lumMod val="50000"/>
                  </a:schemeClr>
                </a:solidFill>
                <a:latin typeface="Lato" panose="020F0502020204030203" pitchFamily="34" charset="0"/>
                <a:ea typeface="Lato" panose="020F0502020204030203" pitchFamily="34" charset="0"/>
                <a:cs typeface="Lato" panose="020F0502020204030203" pitchFamily="34" charset="0"/>
              </a:rPr>
              <a:t>PROVISION OF FLEET MANAGEMENT SERVICES</a:t>
            </a:r>
          </a:p>
        </p:txBody>
      </p:sp>
      <p:sp>
        <p:nvSpPr>
          <p:cNvPr id="2" name="Subtitle 3">
            <a:extLst>
              <a:ext uri="{FF2B5EF4-FFF2-40B4-BE49-F238E27FC236}">
                <a16:creationId xmlns:a16="http://schemas.microsoft.com/office/drawing/2014/main" id="{E70DD3D3-3F16-1681-47A1-5F06F8477D61}"/>
              </a:ext>
            </a:extLst>
          </p:cNvPr>
          <p:cNvSpPr txBox="1">
            <a:spLocks/>
          </p:cNvSpPr>
          <p:nvPr/>
        </p:nvSpPr>
        <p:spPr bwMode="auto">
          <a:xfrm>
            <a:off x="357351" y="2017110"/>
            <a:ext cx="8816146" cy="18819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defTabSz="912813" eaLnBrk="0" hangingPunct="0">
              <a:lnSpc>
                <a:spcPct val="150000"/>
              </a:lnSpc>
              <a:buSzPct val="120000"/>
              <a:defRPr/>
            </a:pPr>
            <a:r>
              <a:rPr kumimoji="0" lang="en-ZA" sz="2000" b="1" i="0" u="none" strike="noStrike" kern="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rPr>
              <a:t>RFP No:                         	RFP 12/2025</a:t>
            </a:r>
          </a:p>
          <a:p>
            <a:pPr lvl="0" defTabSz="912813" eaLnBrk="0" hangingPunct="0">
              <a:lnSpc>
                <a:spcPct val="150000"/>
              </a:lnSpc>
              <a:buSzPct val="120000"/>
              <a:defRPr/>
            </a:pPr>
            <a:r>
              <a:rPr lang="en-ZA" sz="2000" b="1" kern="0" dirty="0">
                <a:solidFill>
                  <a:schemeClr val="accent1">
                    <a:lumMod val="50000"/>
                  </a:schemeClr>
                </a:solidFill>
                <a:latin typeface="Arial" panose="020B0604020202020204" pitchFamily="34" charset="0"/>
                <a:cs typeface="Arial" panose="020B0604020202020204" pitchFamily="34" charset="0"/>
              </a:rPr>
              <a:t>Q &amp; A				</a:t>
            </a:r>
            <a:r>
              <a:rPr lang="en-GB" sz="2000" b="1" kern="0" dirty="0">
                <a:solidFill>
                  <a:schemeClr val="accent1">
                    <a:lumMod val="50000"/>
                  </a:schemeClr>
                </a:solidFill>
                <a:latin typeface="Arial" panose="020B0604020202020204" pitchFamily="34" charset="0"/>
                <a:cs typeface="Arial" panose="020B0604020202020204" pitchFamily="34" charset="0"/>
              </a:rPr>
              <a:t>21 July 2025 to 12 August 2025</a:t>
            </a:r>
            <a:endParaRPr lang="en-US" sz="2000" b="1" kern="0" dirty="0">
              <a:solidFill>
                <a:schemeClr val="accent1">
                  <a:lumMod val="50000"/>
                </a:schemeClr>
              </a:solidFill>
              <a:latin typeface="Arial" panose="020B0604020202020204" pitchFamily="34" charset="0"/>
              <a:cs typeface="Arial" panose="020B0604020202020204" pitchFamily="34" charset="0"/>
            </a:endParaRPr>
          </a:p>
          <a:p>
            <a:pPr lvl="0" defTabSz="912813" eaLnBrk="0" hangingPunct="0">
              <a:lnSpc>
                <a:spcPct val="150000"/>
              </a:lnSpc>
              <a:buSzPct val="120000"/>
              <a:defRPr/>
            </a:pPr>
            <a:r>
              <a:rPr kumimoji="0" lang="en-ZA" sz="2000" b="1" i="0" u="none" strike="noStrike" kern="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rPr>
              <a:t>Virtual Briefing Session:	30 July</a:t>
            </a:r>
            <a:r>
              <a:rPr lang="en-ZA" sz="2000" b="1" kern="0" dirty="0">
                <a:solidFill>
                  <a:schemeClr val="accent1">
                    <a:lumMod val="50000"/>
                  </a:schemeClr>
                </a:solidFill>
                <a:latin typeface="Arial" panose="020B0604020202020204" pitchFamily="34" charset="0"/>
                <a:cs typeface="Arial" panose="020B0604020202020204" pitchFamily="34" charset="0"/>
              </a:rPr>
              <a:t> 2025 at 11H00</a:t>
            </a:r>
          </a:p>
          <a:p>
            <a:pPr lvl="0" defTabSz="912813" eaLnBrk="0" hangingPunct="0">
              <a:lnSpc>
                <a:spcPct val="150000"/>
              </a:lnSpc>
              <a:buSzPct val="120000"/>
              <a:defRPr/>
            </a:pPr>
            <a:r>
              <a:rPr kumimoji="0" lang="en-ZA" sz="2000" b="1" i="0" u="none" strike="noStrike" kern="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rPr>
              <a:t>Closing Date:      	             </a:t>
            </a:r>
            <a:r>
              <a:rPr lang="en-ZA" sz="2000" b="1" kern="0" noProof="0" dirty="0">
                <a:solidFill>
                  <a:schemeClr val="accent1">
                    <a:lumMod val="50000"/>
                  </a:schemeClr>
                </a:solidFill>
                <a:latin typeface="Arial" panose="020B0604020202020204" pitchFamily="34" charset="0"/>
                <a:cs typeface="Arial" panose="020B0604020202020204" pitchFamily="34" charset="0"/>
              </a:rPr>
              <a:t>20 August 2025 </a:t>
            </a:r>
            <a:r>
              <a:rPr kumimoji="0" lang="en-ZA" sz="2000" b="1" i="0" u="none" strike="noStrike" kern="0" cap="none" spc="0" normalizeH="0" noProof="0" dirty="0">
                <a:ln>
                  <a:noFill/>
                </a:ln>
                <a:solidFill>
                  <a:schemeClr val="accent1">
                    <a:lumMod val="50000"/>
                  </a:schemeClr>
                </a:solidFill>
                <a:effectLst/>
                <a:uLnTx/>
                <a:uFillTx/>
                <a:latin typeface="Arial" panose="020B0604020202020204" pitchFamily="34" charset="0"/>
                <a:cs typeface="Arial" panose="020B0604020202020204" pitchFamily="34" charset="0"/>
              </a:rPr>
              <a:t>at </a:t>
            </a:r>
            <a:r>
              <a:rPr kumimoji="0" lang="en-ZA" sz="2000" b="1" i="0" u="none" strike="noStrike" kern="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rPr>
              <a:t>11H00</a:t>
            </a:r>
          </a:p>
        </p:txBody>
      </p:sp>
    </p:spTree>
    <p:extLst>
      <p:ext uri="{BB962C8B-B14F-4D97-AF65-F5344CB8AC3E}">
        <p14:creationId xmlns:p14="http://schemas.microsoft.com/office/powerpoint/2010/main" val="3794929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84DAE-071C-CB40-CC7B-E614FB65A1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44539B-7793-D8EA-3E41-78AB5E8CF6C6}"/>
              </a:ext>
            </a:extLst>
          </p:cNvPr>
          <p:cNvSpPr>
            <a:spLocks noGrp="1"/>
          </p:cNvSpPr>
          <p:nvPr>
            <p:ph type="title"/>
          </p:nvPr>
        </p:nvSpPr>
        <p:spPr>
          <a:xfrm>
            <a:off x="221227" y="365125"/>
            <a:ext cx="11861916" cy="1325563"/>
          </a:xfrm>
        </p:spPr>
        <p:txBody>
          <a:bodyPr>
            <a:normAutofit/>
          </a:bodyPr>
          <a:lstStyle/>
          <a:p>
            <a:r>
              <a:rPr lang="en-US" sz="3200" dirty="0">
                <a:solidFill>
                  <a:schemeClr val="accent1">
                    <a:lumMod val="75000"/>
                  </a:schemeClr>
                </a:solidFill>
                <a:latin typeface="Arial" panose="020B0604020202020204" pitchFamily="34" charset="0"/>
                <a:ea typeface="+mn-ea"/>
                <a:cs typeface="Arial" panose="020B0604020202020204" pitchFamily="34" charset="0"/>
              </a:rPr>
              <a:t>4.2 PRICING SCHEDULE</a:t>
            </a:r>
          </a:p>
        </p:txBody>
      </p:sp>
      <p:pic>
        <p:nvPicPr>
          <p:cNvPr id="7" name="Picture 19">
            <a:extLst>
              <a:ext uri="{FF2B5EF4-FFF2-40B4-BE49-F238E27FC236}">
                <a16:creationId xmlns:a16="http://schemas.microsoft.com/office/drawing/2014/main" id="{973C0521-4CE9-090E-9B5A-97AEF7CAF234}"/>
              </a:ext>
            </a:extLst>
          </p:cNvPr>
          <p:cNvPicPr>
            <a:picLocks noChangeAspect="1"/>
          </p:cNvPicPr>
          <p:nvPr/>
        </p:nvPicPr>
        <p:blipFill rotWithShape="1">
          <a:blip r:embed="rId2"/>
          <a:srcRect l="9531" r="25874" b="-2"/>
          <a:stretch/>
        </p:blipFill>
        <p:spPr>
          <a:xfrm>
            <a:off x="8013970" y="1690688"/>
            <a:ext cx="4178030" cy="4171938"/>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3" name="Title 1">
            <a:extLst>
              <a:ext uri="{FF2B5EF4-FFF2-40B4-BE49-F238E27FC236}">
                <a16:creationId xmlns:a16="http://schemas.microsoft.com/office/drawing/2014/main" id="{DEF2F99F-6F18-8CDB-AD43-7AA78C817447}"/>
              </a:ext>
            </a:extLst>
          </p:cNvPr>
          <p:cNvSpPr txBox="1">
            <a:spLocks/>
          </p:cNvSpPr>
          <p:nvPr/>
        </p:nvSpPr>
        <p:spPr>
          <a:xfrm>
            <a:off x="2757599" y="3113875"/>
            <a:ext cx="4960372"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dirty="0">
              <a:solidFill>
                <a:schemeClr val="accent1">
                  <a:lumMod val="75000"/>
                </a:schemeClr>
              </a:solidFill>
              <a:latin typeface="Arial" panose="020B0604020202020204" pitchFamily="34" charset="0"/>
              <a:ea typeface="+mn-ea"/>
              <a:cs typeface="Arial" panose="020B0604020202020204" pitchFamily="34" charset="0"/>
            </a:endParaRPr>
          </a:p>
        </p:txBody>
      </p:sp>
      <p:graphicFrame>
        <p:nvGraphicFramePr>
          <p:cNvPr id="4" name="Object 3">
            <a:extLst>
              <a:ext uri="{FF2B5EF4-FFF2-40B4-BE49-F238E27FC236}">
                <a16:creationId xmlns:a16="http://schemas.microsoft.com/office/drawing/2014/main" id="{D64799C5-7E43-ED79-B805-C440FF1341A6}"/>
              </a:ext>
            </a:extLst>
          </p:cNvPr>
          <p:cNvGraphicFramePr>
            <a:graphicFrameLocks noChangeAspect="1"/>
          </p:cNvGraphicFramePr>
          <p:nvPr>
            <p:extLst>
              <p:ext uri="{D42A27DB-BD31-4B8C-83A1-F6EECF244321}">
                <p14:modId xmlns:p14="http://schemas.microsoft.com/office/powerpoint/2010/main" val="3962095130"/>
              </p:ext>
            </p:extLst>
          </p:nvPr>
        </p:nvGraphicFramePr>
        <p:xfrm>
          <a:off x="4482861" y="2619369"/>
          <a:ext cx="914400" cy="771525"/>
        </p:xfrm>
        <a:graphic>
          <a:graphicData uri="http://schemas.openxmlformats.org/presentationml/2006/ole">
            <mc:AlternateContent xmlns:mc="http://schemas.openxmlformats.org/markup-compatibility/2006">
              <mc:Choice xmlns:v="urn:schemas-microsoft-com:vml" Requires="v">
                <p:oleObj name="Worksheet" showAsIcon="1" r:id="rId3" imgW="914563" imgH="771697" progId="Excel.Sheet.12">
                  <p:embed/>
                </p:oleObj>
              </mc:Choice>
              <mc:Fallback>
                <p:oleObj name="Worksheet" showAsIcon="1" r:id="rId3" imgW="914563" imgH="771697" progId="Excel.Sheet.12">
                  <p:embed/>
                  <p:pic>
                    <p:nvPicPr>
                      <p:cNvPr id="4" name="Object 3">
                        <a:extLst>
                          <a:ext uri="{FF2B5EF4-FFF2-40B4-BE49-F238E27FC236}">
                            <a16:creationId xmlns:a16="http://schemas.microsoft.com/office/drawing/2014/main" id="{D64799C5-7E43-ED79-B805-C440FF1341A6}"/>
                          </a:ext>
                        </a:extLst>
                      </p:cNvPr>
                      <p:cNvPicPr/>
                      <p:nvPr/>
                    </p:nvPicPr>
                    <p:blipFill>
                      <a:blip r:embed="rId4"/>
                      <a:stretch>
                        <a:fillRect/>
                      </a:stretch>
                    </p:blipFill>
                    <p:spPr>
                      <a:xfrm>
                        <a:off x="4482861" y="2619369"/>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772318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0A93E-A20D-7D14-4D2A-8EE1E62200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52A869-4CC2-111F-40C4-6FEFE92B2CBB}"/>
              </a:ext>
            </a:extLst>
          </p:cNvPr>
          <p:cNvSpPr>
            <a:spLocks noGrp="1"/>
          </p:cNvSpPr>
          <p:nvPr>
            <p:ph type="title"/>
          </p:nvPr>
        </p:nvSpPr>
        <p:spPr>
          <a:xfrm>
            <a:off x="221227" y="365125"/>
            <a:ext cx="11861916" cy="1325563"/>
          </a:xfrm>
        </p:spPr>
        <p:txBody>
          <a:bodyPr>
            <a:normAutofit/>
          </a:bodyPr>
          <a:lstStyle/>
          <a:p>
            <a:r>
              <a:rPr lang="en-US" sz="3200" dirty="0">
                <a:solidFill>
                  <a:schemeClr val="accent1">
                    <a:lumMod val="75000"/>
                  </a:schemeClr>
                </a:solidFill>
                <a:latin typeface="Arial" panose="020B0604020202020204" pitchFamily="34" charset="0"/>
                <a:ea typeface="+mn-ea"/>
                <a:cs typeface="Arial" panose="020B0604020202020204" pitchFamily="34" charset="0"/>
              </a:rPr>
              <a:t>4.3 SPECIFIC GOALS </a:t>
            </a:r>
          </a:p>
        </p:txBody>
      </p:sp>
      <p:pic>
        <p:nvPicPr>
          <p:cNvPr id="7" name="Picture 19">
            <a:extLst>
              <a:ext uri="{FF2B5EF4-FFF2-40B4-BE49-F238E27FC236}">
                <a16:creationId xmlns:a16="http://schemas.microsoft.com/office/drawing/2014/main" id="{ADAB4052-6FAC-2E92-3C2F-1B764246B8FF}"/>
              </a:ext>
            </a:extLst>
          </p:cNvPr>
          <p:cNvPicPr>
            <a:picLocks noChangeAspect="1"/>
          </p:cNvPicPr>
          <p:nvPr/>
        </p:nvPicPr>
        <p:blipFill rotWithShape="1">
          <a:blip r:embed="rId2"/>
          <a:srcRect l="9531" r="25874" b="-2"/>
          <a:stretch/>
        </p:blipFill>
        <p:spPr>
          <a:xfrm>
            <a:off x="8013970" y="1690688"/>
            <a:ext cx="4178030" cy="4171938"/>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3" name="Title 1">
            <a:extLst>
              <a:ext uri="{FF2B5EF4-FFF2-40B4-BE49-F238E27FC236}">
                <a16:creationId xmlns:a16="http://schemas.microsoft.com/office/drawing/2014/main" id="{B583369D-F43E-CC5B-EFA2-C39ECE65FE5D}"/>
              </a:ext>
            </a:extLst>
          </p:cNvPr>
          <p:cNvSpPr txBox="1">
            <a:spLocks/>
          </p:cNvSpPr>
          <p:nvPr/>
        </p:nvSpPr>
        <p:spPr>
          <a:xfrm>
            <a:off x="939685" y="1494745"/>
            <a:ext cx="6965428" cy="356033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ZA" sz="3200" b="0" i="0" u="none" strike="noStrike" baseline="0" dirty="0">
              <a:latin typeface="Arial" panose="020B0604020202020204" pitchFamily="34" charset="0"/>
            </a:endParaRPr>
          </a:p>
          <a:p>
            <a:r>
              <a:rPr lang="en-ZA" sz="3200" b="0" i="0" u="none" strike="noStrike" baseline="0" dirty="0">
                <a:solidFill>
                  <a:schemeClr val="accent1">
                    <a:lumMod val="50000"/>
                  </a:schemeClr>
                </a:solidFill>
                <a:latin typeface="Arial" panose="020B0604020202020204" pitchFamily="34" charset="0"/>
              </a:rPr>
              <a:t>B-BBEE certificate or sworn affidavit</a:t>
            </a:r>
          </a:p>
          <a:p>
            <a:r>
              <a:rPr lang="en-ZA" sz="3200" b="0" i="0" u="none" strike="noStrike" baseline="0" dirty="0">
                <a:solidFill>
                  <a:schemeClr val="accent1">
                    <a:lumMod val="50000"/>
                  </a:schemeClr>
                </a:solidFill>
                <a:latin typeface="Arial" panose="020B0604020202020204" pitchFamily="34" charset="0"/>
              </a:rPr>
              <a:t> </a:t>
            </a:r>
          </a:p>
          <a:p>
            <a:r>
              <a:rPr lang="en-US" sz="3200" b="0" i="0" u="none" strike="noStrike" baseline="0" dirty="0">
                <a:solidFill>
                  <a:schemeClr val="accent1">
                    <a:lumMod val="50000"/>
                  </a:schemeClr>
                </a:solidFill>
                <a:latin typeface="Arial" panose="020B0604020202020204" pitchFamily="34" charset="0"/>
              </a:rPr>
              <a:t>SBD 6.1 Preference point claim form </a:t>
            </a:r>
          </a:p>
          <a:p>
            <a:r>
              <a:rPr lang="en-ZA" sz="3200" b="0" i="0" u="none" strike="noStrike" baseline="0" dirty="0">
                <a:solidFill>
                  <a:srgbClr val="000000"/>
                </a:solidFill>
                <a:latin typeface="Arial" panose="020B0604020202020204" pitchFamily="34" charset="0"/>
              </a:rPr>
              <a:t>	</a:t>
            </a:r>
          </a:p>
          <a:p>
            <a:endParaRPr lang="en-US" sz="3200" dirty="0">
              <a:solidFill>
                <a:schemeClr val="accent1">
                  <a:lumMod val="75000"/>
                </a:schemeClr>
              </a:solidFill>
              <a:latin typeface="Arial" panose="020B0604020202020204" pitchFamily="34" charset="0"/>
              <a:ea typeface="+mn-ea"/>
              <a:cs typeface="Arial" panose="020B0604020202020204" pitchFamily="34" charset="0"/>
            </a:endParaRPr>
          </a:p>
        </p:txBody>
      </p:sp>
      <p:graphicFrame>
        <p:nvGraphicFramePr>
          <p:cNvPr id="4" name="Object 3">
            <a:extLst>
              <a:ext uri="{FF2B5EF4-FFF2-40B4-BE49-F238E27FC236}">
                <a16:creationId xmlns:a16="http://schemas.microsoft.com/office/drawing/2014/main" id="{84DE2DE5-D06B-9C74-9B61-626A9CA09FB0}"/>
              </a:ext>
            </a:extLst>
          </p:cNvPr>
          <p:cNvGraphicFramePr>
            <a:graphicFrameLocks noChangeAspect="1"/>
          </p:cNvGraphicFramePr>
          <p:nvPr>
            <p:extLst>
              <p:ext uri="{D42A27DB-BD31-4B8C-83A1-F6EECF244321}">
                <p14:modId xmlns:p14="http://schemas.microsoft.com/office/powerpoint/2010/main" val="792916390"/>
              </p:ext>
            </p:extLst>
          </p:nvPr>
        </p:nvGraphicFramePr>
        <p:xfrm>
          <a:off x="4206815" y="3776657"/>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3" imgW="914563" imgH="771697" progId="AcroExch.Document.DC">
                  <p:embed/>
                </p:oleObj>
              </mc:Choice>
              <mc:Fallback>
                <p:oleObj name="Acrobat Document" showAsIcon="1" r:id="rId3" imgW="914563" imgH="771697" progId="AcroExch.Document.DC">
                  <p:embed/>
                  <p:pic>
                    <p:nvPicPr>
                      <p:cNvPr id="4" name="Object 3">
                        <a:extLst>
                          <a:ext uri="{FF2B5EF4-FFF2-40B4-BE49-F238E27FC236}">
                            <a16:creationId xmlns:a16="http://schemas.microsoft.com/office/drawing/2014/main" id="{84DE2DE5-D06B-9C74-9B61-626A9CA09FB0}"/>
                          </a:ext>
                        </a:extLst>
                      </p:cNvPr>
                      <p:cNvPicPr/>
                      <p:nvPr/>
                    </p:nvPicPr>
                    <p:blipFill>
                      <a:blip r:embed="rId4"/>
                      <a:stretch>
                        <a:fillRect/>
                      </a:stretch>
                    </p:blipFill>
                    <p:spPr>
                      <a:xfrm>
                        <a:off x="4206815" y="3776657"/>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09510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06DF6-57C0-B48D-DBEC-B667CAA75B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00373E-C8BC-F5C2-6F6C-2C7C0715A79F}"/>
              </a:ext>
            </a:extLst>
          </p:cNvPr>
          <p:cNvSpPr>
            <a:spLocks noGrp="1"/>
          </p:cNvSpPr>
          <p:nvPr>
            <p:ph type="title"/>
          </p:nvPr>
        </p:nvSpPr>
        <p:spPr>
          <a:xfrm>
            <a:off x="221227" y="365125"/>
            <a:ext cx="11861916" cy="1325563"/>
          </a:xfrm>
        </p:spPr>
        <p:txBody>
          <a:bodyPr>
            <a:normAutofit/>
          </a:bodyPr>
          <a:lstStyle/>
          <a:p>
            <a:r>
              <a:rPr lang="en-US" sz="3200" dirty="0">
                <a:solidFill>
                  <a:schemeClr val="accent1">
                    <a:lumMod val="75000"/>
                  </a:schemeClr>
                </a:solidFill>
                <a:latin typeface="Arial" panose="020B0604020202020204" pitchFamily="34" charset="0"/>
                <a:ea typeface="+mn-ea"/>
                <a:cs typeface="Arial" panose="020B0604020202020204" pitchFamily="34" charset="0"/>
              </a:rPr>
              <a:t>4.4 FINANCIAL ANALYSIS</a:t>
            </a:r>
          </a:p>
        </p:txBody>
      </p:sp>
      <p:pic>
        <p:nvPicPr>
          <p:cNvPr id="7" name="Picture 19">
            <a:extLst>
              <a:ext uri="{FF2B5EF4-FFF2-40B4-BE49-F238E27FC236}">
                <a16:creationId xmlns:a16="http://schemas.microsoft.com/office/drawing/2014/main" id="{B2F7F936-8C2C-8513-FD03-3E3200D0B43A}"/>
              </a:ext>
            </a:extLst>
          </p:cNvPr>
          <p:cNvPicPr>
            <a:picLocks noChangeAspect="1"/>
          </p:cNvPicPr>
          <p:nvPr/>
        </p:nvPicPr>
        <p:blipFill rotWithShape="1">
          <a:blip r:embed="rId2"/>
          <a:srcRect l="9531" r="25874" b="-2"/>
          <a:stretch/>
        </p:blipFill>
        <p:spPr>
          <a:xfrm>
            <a:off x="8013970" y="1690688"/>
            <a:ext cx="4178030" cy="4171938"/>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3" name="Title 1">
            <a:extLst>
              <a:ext uri="{FF2B5EF4-FFF2-40B4-BE49-F238E27FC236}">
                <a16:creationId xmlns:a16="http://schemas.microsoft.com/office/drawing/2014/main" id="{652946B8-BA1E-E08C-C85E-8E1A9CF7DAA6}"/>
              </a:ext>
            </a:extLst>
          </p:cNvPr>
          <p:cNvSpPr txBox="1">
            <a:spLocks/>
          </p:cNvSpPr>
          <p:nvPr/>
        </p:nvSpPr>
        <p:spPr>
          <a:xfrm>
            <a:off x="1135627" y="1000665"/>
            <a:ext cx="6769485" cy="471002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156082">
                    <a:lumMod val="75000"/>
                  </a:srgbClr>
                </a:solidFill>
                <a:effectLst/>
                <a:uLnTx/>
                <a:uFillTx/>
                <a:latin typeface="Arial" panose="020B0604020202020204" pitchFamily="34" charset="0"/>
                <a:ea typeface="+mj-ea"/>
                <a:cs typeface="Arial" panose="020B0604020202020204" pitchFamily="34" charset="0"/>
              </a:rPr>
              <a:t>4.4.1 PURPOSE:</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rgbClr val="156082">
                  <a:lumMod val="75000"/>
                </a:srgbClr>
              </a:solidFill>
              <a:effectLst/>
              <a:uLnTx/>
              <a:uFillTx/>
              <a:latin typeface="Arial" panose="020B0604020202020204" pitchFamily="34" charset="0"/>
              <a:ea typeface="+mj-ea"/>
              <a:cs typeface="Arial" panose="020B0604020202020204" pitchFamily="34" charset="0"/>
            </a:endParaRPr>
          </a:p>
          <a:p>
            <a:pPr marL="342900" marR="0" lvl="0" indent="-342900" algn="l" defTabSz="912813" rtl="0" eaLnBrk="1" fontAlgn="t" latinLnBrk="0" hangingPunct="1">
              <a:lnSpc>
                <a:spcPct val="150000"/>
              </a:lnSpc>
              <a:spcBef>
                <a:spcPct val="0"/>
              </a:spcBef>
              <a:spcAft>
                <a:spcPct val="0"/>
              </a:spcAft>
              <a:buClrTx/>
              <a:buSzPct val="120000"/>
              <a:buFont typeface="Arial" panose="020B0604020202020204" pitchFamily="34" charset="0"/>
              <a:buChar char="•"/>
              <a:tabLst/>
              <a:defRPr/>
            </a:pPr>
            <a:r>
              <a:rPr kumimoji="0" lang="en-ZA" sz="1800" b="0" i="0" u="none" strike="noStrike" kern="0" cap="none" spc="0" normalizeH="0" baseline="0" noProof="0" dirty="0">
                <a:ln>
                  <a:noFill/>
                </a:ln>
                <a:solidFill>
                  <a:srgbClr val="004F87"/>
                </a:solidFill>
                <a:effectLst/>
                <a:uLnTx/>
                <a:uFillTx/>
                <a:latin typeface="Arial Narrow" panose="020B0606020202030204" pitchFamily="34" charset="0"/>
                <a:ea typeface="+mj-ea"/>
                <a:cs typeface="Arial" panose="020B0604020202020204" pitchFamily="34" charset="0"/>
              </a:rPr>
              <a:t>Part of overall risk management strategy of SARS</a:t>
            </a:r>
          </a:p>
          <a:p>
            <a:pPr marL="0" marR="0" lvl="0" indent="0" algn="l" defTabSz="912813" rtl="0" eaLnBrk="1" fontAlgn="t" latinLnBrk="0" hangingPunct="1">
              <a:lnSpc>
                <a:spcPct val="150000"/>
              </a:lnSpc>
              <a:spcBef>
                <a:spcPct val="0"/>
              </a:spcBef>
              <a:spcAft>
                <a:spcPct val="0"/>
              </a:spcAft>
              <a:buClrTx/>
              <a:buSzPct val="120000"/>
              <a:buFontTx/>
              <a:buNone/>
              <a:tabLst/>
              <a:defRPr/>
            </a:pPr>
            <a:endParaRPr kumimoji="0" lang="en-ZA" sz="1800" b="0" i="0" u="none" strike="noStrike" kern="0" cap="none" spc="0" normalizeH="0" baseline="0" noProof="0" dirty="0">
              <a:ln>
                <a:noFill/>
              </a:ln>
              <a:solidFill>
                <a:srgbClr val="004F87"/>
              </a:solidFill>
              <a:effectLst/>
              <a:uLnTx/>
              <a:uFillTx/>
              <a:latin typeface="Arial Narrow" panose="020B0606020202030204" pitchFamily="34" charset="0"/>
              <a:ea typeface="+mj-ea"/>
              <a:cs typeface="Arial" panose="020B0604020202020204" pitchFamily="34" charset="0"/>
            </a:endParaRPr>
          </a:p>
          <a:p>
            <a:pPr marL="342900" marR="0" lvl="0" indent="-342900" algn="l" defTabSz="912813" rtl="0" eaLnBrk="1" fontAlgn="t" latinLnBrk="0" hangingPunct="1">
              <a:lnSpc>
                <a:spcPct val="150000"/>
              </a:lnSpc>
              <a:spcBef>
                <a:spcPct val="0"/>
              </a:spcBef>
              <a:spcAft>
                <a:spcPct val="0"/>
              </a:spcAft>
              <a:buClrTx/>
              <a:buSzPct val="120000"/>
              <a:buFont typeface="Arial" panose="020B0604020202020204" pitchFamily="34" charset="0"/>
              <a:buChar char="•"/>
              <a:tabLst/>
              <a:defRPr/>
            </a:pPr>
            <a:r>
              <a:rPr kumimoji="0" lang="en-ZA" sz="1800" b="0" i="0" u="none" strike="noStrike" kern="0" cap="none" spc="0" normalizeH="0" baseline="0" noProof="0" dirty="0">
                <a:ln>
                  <a:noFill/>
                </a:ln>
                <a:solidFill>
                  <a:srgbClr val="004F87"/>
                </a:solidFill>
                <a:effectLst/>
                <a:uLnTx/>
                <a:uFillTx/>
                <a:latin typeface="Arial Narrow" panose="020B0606020202030204" pitchFamily="34" charset="0"/>
                <a:ea typeface="+mj-ea"/>
                <a:cs typeface="Arial" panose="020B0604020202020204" pitchFamily="34" charset="0"/>
              </a:rPr>
              <a:t>One of multiple governance steps to assess financial fitness of bidders</a:t>
            </a:r>
          </a:p>
          <a:p>
            <a:pPr marL="0" marR="0" lvl="0" indent="0" algn="l" defTabSz="912813" rtl="0" eaLnBrk="1" fontAlgn="t" latinLnBrk="0" hangingPunct="1">
              <a:lnSpc>
                <a:spcPct val="150000"/>
              </a:lnSpc>
              <a:spcBef>
                <a:spcPct val="0"/>
              </a:spcBef>
              <a:spcAft>
                <a:spcPct val="0"/>
              </a:spcAft>
              <a:buClrTx/>
              <a:buSzPct val="120000"/>
              <a:buFontTx/>
              <a:buNone/>
              <a:tabLst/>
              <a:defRPr/>
            </a:pPr>
            <a:endParaRPr kumimoji="0" lang="en-ZA" sz="1800" b="0" i="0" u="none" strike="noStrike" kern="0" cap="none" spc="0" normalizeH="0" baseline="0" noProof="0" dirty="0">
              <a:ln>
                <a:noFill/>
              </a:ln>
              <a:solidFill>
                <a:srgbClr val="004F87"/>
              </a:solidFill>
              <a:effectLst/>
              <a:uLnTx/>
              <a:uFillTx/>
              <a:latin typeface="Arial Narrow" panose="020B0606020202030204" pitchFamily="34" charset="0"/>
              <a:ea typeface="+mj-ea"/>
              <a:cs typeface="Arial" panose="020B0604020202020204" pitchFamily="34" charset="0"/>
            </a:endParaRPr>
          </a:p>
          <a:p>
            <a:pPr marL="342900" marR="0" lvl="0" indent="-342900" algn="l" defTabSz="912813" rtl="0" eaLnBrk="1" fontAlgn="t" latinLnBrk="0" hangingPunct="1">
              <a:lnSpc>
                <a:spcPct val="150000"/>
              </a:lnSpc>
              <a:spcBef>
                <a:spcPct val="0"/>
              </a:spcBef>
              <a:spcAft>
                <a:spcPct val="0"/>
              </a:spcAft>
              <a:buClrTx/>
              <a:buSzPct val="120000"/>
              <a:buFont typeface="Arial" panose="020B0604020202020204" pitchFamily="34" charset="0"/>
              <a:buChar char="•"/>
              <a:tabLst/>
              <a:defRPr/>
            </a:pPr>
            <a:r>
              <a:rPr kumimoji="0" lang="en-ZA" sz="1800" b="0" i="0" u="none" strike="noStrike" kern="0" cap="none" spc="0" normalizeH="0" baseline="0" noProof="0" dirty="0">
                <a:ln>
                  <a:noFill/>
                </a:ln>
                <a:solidFill>
                  <a:srgbClr val="004F87"/>
                </a:solidFill>
                <a:effectLst/>
                <a:uLnTx/>
                <a:uFillTx/>
                <a:latin typeface="Arial Narrow" panose="020B0606020202030204" pitchFamily="34" charset="0"/>
                <a:ea typeface="+mj-ea"/>
                <a:cs typeface="Arial" panose="020B0604020202020204" pitchFamily="34" charset="0"/>
              </a:rPr>
              <a:t>Assess financially stability</a:t>
            </a:r>
          </a:p>
          <a:p>
            <a:pPr marL="0" marR="0" lvl="0" indent="0" algn="l" defTabSz="912813" rtl="0" eaLnBrk="1" fontAlgn="t" latinLnBrk="0" hangingPunct="1">
              <a:lnSpc>
                <a:spcPct val="150000"/>
              </a:lnSpc>
              <a:spcBef>
                <a:spcPct val="0"/>
              </a:spcBef>
              <a:spcAft>
                <a:spcPct val="0"/>
              </a:spcAft>
              <a:buClrTx/>
              <a:buSzPct val="120000"/>
              <a:buFontTx/>
              <a:buNone/>
              <a:tabLst/>
              <a:defRPr/>
            </a:pPr>
            <a:endParaRPr kumimoji="0" lang="en-ZA" sz="1800" b="0" i="0" u="none" strike="noStrike" kern="0" cap="none" spc="0" normalizeH="0" baseline="0" noProof="0" dirty="0">
              <a:ln>
                <a:noFill/>
              </a:ln>
              <a:solidFill>
                <a:srgbClr val="004F87"/>
              </a:solidFill>
              <a:effectLst/>
              <a:uLnTx/>
              <a:uFillTx/>
              <a:latin typeface="Arial Narrow" panose="020B0606020202030204" pitchFamily="34" charset="0"/>
              <a:ea typeface="+mj-ea"/>
              <a:cs typeface="Arial" panose="020B0604020202020204" pitchFamily="34" charset="0"/>
            </a:endParaRPr>
          </a:p>
          <a:p>
            <a:pPr marL="342900" marR="0" lvl="0" indent="-342900" algn="l" defTabSz="912813" rtl="0" eaLnBrk="1" fontAlgn="t" latinLnBrk="0" hangingPunct="1">
              <a:lnSpc>
                <a:spcPct val="150000"/>
              </a:lnSpc>
              <a:spcBef>
                <a:spcPct val="0"/>
              </a:spcBef>
              <a:spcAft>
                <a:spcPct val="0"/>
              </a:spcAft>
              <a:buClrTx/>
              <a:buSzPct val="120000"/>
              <a:buFont typeface="Arial" panose="020B0604020202020204" pitchFamily="34" charset="0"/>
              <a:buChar char="•"/>
              <a:tabLst/>
              <a:defRPr/>
            </a:pPr>
            <a:r>
              <a:rPr kumimoji="0" lang="en-ZA" sz="1800" b="0" i="0" u="none" strike="noStrike" kern="0" cap="none" spc="0" normalizeH="0" baseline="0" noProof="0" dirty="0">
                <a:ln>
                  <a:noFill/>
                </a:ln>
                <a:solidFill>
                  <a:srgbClr val="004F87"/>
                </a:solidFill>
                <a:effectLst/>
                <a:uLnTx/>
                <a:uFillTx/>
                <a:latin typeface="Arial Narrow" panose="020B0606020202030204" pitchFamily="34" charset="0"/>
                <a:ea typeface="+mj-ea"/>
                <a:cs typeface="Arial" panose="020B0604020202020204" pitchFamily="34" charset="0"/>
              </a:rPr>
              <a:t>Identify financial risks that SARS as an organisation is exposed too</a:t>
            </a:r>
          </a:p>
          <a:p>
            <a:pPr marL="0" marR="0" lvl="0" indent="0" algn="l" defTabSz="912813" rtl="0" eaLnBrk="1" fontAlgn="t" latinLnBrk="0" hangingPunct="1">
              <a:lnSpc>
                <a:spcPct val="150000"/>
              </a:lnSpc>
              <a:spcBef>
                <a:spcPct val="0"/>
              </a:spcBef>
              <a:spcAft>
                <a:spcPct val="0"/>
              </a:spcAft>
              <a:buClrTx/>
              <a:buSzPct val="120000"/>
              <a:buFontTx/>
              <a:buNone/>
              <a:tabLst/>
              <a:defRPr/>
            </a:pPr>
            <a:endParaRPr kumimoji="0" lang="en-ZA" sz="1800" b="0" i="0" u="none" strike="noStrike" kern="0" cap="none" spc="0" normalizeH="0" baseline="0" noProof="0" dirty="0">
              <a:ln>
                <a:noFill/>
              </a:ln>
              <a:solidFill>
                <a:srgbClr val="004F87"/>
              </a:solidFill>
              <a:effectLst/>
              <a:uLnTx/>
              <a:uFillTx/>
              <a:latin typeface="Arial Narrow" panose="020B0606020202030204" pitchFamily="34" charset="0"/>
              <a:ea typeface="+mj-ea"/>
              <a:cs typeface="Arial" panose="020B0604020202020204" pitchFamily="34" charset="0"/>
            </a:endParaRPr>
          </a:p>
          <a:p>
            <a:pPr marL="342900" marR="0" lvl="0" indent="-342900" algn="l" defTabSz="912813" rtl="0" eaLnBrk="1" fontAlgn="t" latinLnBrk="0" hangingPunct="1">
              <a:lnSpc>
                <a:spcPct val="150000"/>
              </a:lnSpc>
              <a:spcBef>
                <a:spcPct val="0"/>
              </a:spcBef>
              <a:spcAft>
                <a:spcPct val="0"/>
              </a:spcAft>
              <a:buClrTx/>
              <a:buSzPct val="120000"/>
              <a:buFont typeface="Arial" panose="020B0604020202020204" pitchFamily="34" charset="0"/>
              <a:buChar char="•"/>
              <a:tabLst/>
              <a:defRPr/>
            </a:pPr>
            <a:r>
              <a:rPr kumimoji="0" lang="en-ZA" sz="1800" b="0" i="0" u="none" strike="noStrike" kern="0" cap="none" spc="0" normalizeH="0" baseline="0" noProof="0" dirty="0">
                <a:ln>
                  <a:noFill/>
                </a:ln>
                <a:solidFill>
                  <a:srgbClr val="004F87"/>
                </a:solidFill>
                <a:effectLst/>
                <a:uLnTx/>
                <a:uFillTx/>
                <a:latin typeface="Arial Narrow" panose="020B0606020202030204" pitchFamily="34" charset="0"/>
                <a:ea typeface="+mj-ea"/>
                <a:cs typeface="Arial" panose="020B0604020202020204" pitchFamily="34" charset="0"/>
              </a:rPr>
              <a:t>Recommend appropriate mitigating strategies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156082">
                  <a:lumMod val="75000"/>
                </a:srgbClr>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156082">
                  <a:lumMod val="75000"/>
                </a:srgbClr>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173183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8B517-AF5D-05BC-99D9-18F426E7D1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89BC9E-96B7-D13D-4E39-5920DF79B81A}"/>
              </a:ext>
            </a:extLst>
          </p:cNvPr>
          <p:cNvSpPr>
            <a:spLocks noGrp="1"/>
          </p:cNvSpPr>
          <p:nvPr>
            <p:ph type="title"/>
          </p:nvPr>
        </p:nvSpPr>
        <p:spPr>
          <a:xfrm>
            <a:off x="221227" y="365125"/>
            <a:ext cx="11861916" cy="1325563"/>
          </a:xfrm>
        </p:spPr>
        <p:txBody>
          <a:bodyPr>
            <a:normAutofit/>
          </a:bodyPr>
          <a:lstStyle/>
          <a:p>
            <a:r>
              <a:rPr lang="en-US" sz="3200" dirty="0">
                <a:solidFill>
                  <a:schemeClr val="accent1">
                    <a:lumMod val="75000"/>
                  </a:schemeClr>
                </a:solidFill>
                <a:latin typeface="Arial" panose="020B0604020202020204" pitchFamily="34" charset="0"/>
                <a:ea typeface="+mn-ea"/>
                <a:cs typeface="Arial" panose="020B0604020202020204" pitchFamily="34" charset="0"/>
              </a:rPr>
              <a:t>4.3 FINANCIAL ANALYSIS</a:t>
            </a:r>
          </a:p>
        </p:txBody>
      </p:sp>
      <p:pic>
        <p:nvPicPr>
          <p:cNvPr id="7" name="Picture 19">
            <a:extLst>
              <a:ext uri="{FF2B5EF4-FFF2-40B4-BE49-F238E27FC236}">
                <a16:creationId xmlns:a16="http://schemas.microsoft.com/office/drawing/2014/main" id="{FD5CCE10-4AB1-EFE7-E1F2-E290EEF0C9DB}"/>
              </a:ext>
            </a:extLst>
          </p:cNvPr>
          <p:cNvPicPr>
            <a:picLocks noChangeAspect="1"/>
          </p:cNvPicPr>
          <p:nvPr/>
        </p:nvPicPr>
        <p:blipFill rotWithShape="1">
          <a:blip r:embed="rId3"/>
          <a:srcRect l="9531" r="25874" b="-2"/>
          <a:stretch/>
        </p:blipFill>
        <p:spPr>
          <a:xfrm>
            <a:off x="8013970" y="1690688"/>
            <a:ext cx="4178030" cy="4171938"/>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3" name="Title 1">
            <a:extLst>
              <a:ext uri="{FF2B5EF4-FFF2-40B4-BE49-F238E27FC236}">
                <a16:creationId xmlns:a16="http://schemas.microsoft.com/office/drawing/2014/main" id="{9EF46272-2C07-4E95-068B-7EFEDC61DC2C}"/>
              </a:ext>
            </a:extLst>
          </p:cNvPr>
          <p:cNvSpPr txBox="1">
            <a:spLocks/>
          </p:cNvSpPr>
          <p:nvPr/>
        </p:nvSpPr>
        <p:spPr>
          <a:xfrm>
            <a:off x="221227" y="1000664"/>
            <a:ext cx="9923437" cy="4861961"/>
          </a:xfrm>
          <a:prstGeom prst="rect">
            <a:avLst/>
          </a:prstGeom>
        </p:spPr>
        <p:txBody>
          <a:bodyP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156082">
                    <a:lumMod val="75000"/>
                  </a:srgbClr>
                </a:solidFill>
                <a:effectLst/>
                <a:uLnTx/>
                <a:uFillTx/>
                <a:latin typeface="Arial" panose="020B0604020202020204" pitchFamily="34" charset="0"/>
                <a:ea typeface="+mj-ea"/>
                <a:cs typeface="Arial" panose="020B0604020202020204" pitchFamily="34" charset="0"/>
              </a:rPr>
              <a:t>4.4.2 FINANCIAL REQUIREMENTS: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rgbClr val="156082">
                  <a:lumMod val="75000"/>
                </a:srgbClr>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15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003366"/>
                </a:solidFill>
                <a:effectLst/>
                <a:uLnTx/>
                <a:uFillTx/>
                <a:latin typeface="Arial Narrow" panose="020B0606020202030204" pitchFamily="34" charset="0"/>
                <a:ea typeface="Times New Roman" pitchFamily="18" charset="0"/>
                <a:cs typeface="Tahoma" pitchFamily="34" charset="0"/>
              </a:rPr>
              <a:t>Bidders </a:t>
            </a:r>
            <a:r>
              <a:rPr kumimoji="0" lang="en-GB" sz="2000" b="0" i="0" u="none" strike="noStrike" kern="1200" cap="none" spc="0" normalizeH="0" baseline="0" noProof="0" dirty="0">
                <a:ln>
                  <a:noFill/>
                </a:ln>
                <a:solidFill>
                  <a:srgbClr val="003366"/>
                </a:solidFill>
                <a:effectLst/>
                <a:uLnTx/>
                <a:uFillTx/>
                <a:latin typeface="Arial Narrow" panose="020B0606020202030204" pitchFamily="34" charset="0"/>
                <a:ea typeface="Times New Roman" pitchFamily="18" charset="0"/>
                <a:cs typeface="Tahoma" pitchFamily="34" charset="0"/>
              </a:rPr>
              <a:t>are required to submit the public interest score and complete sets of audited / independently reviewed annual financial statements in compliance with the Companies Act for the three (3) most recent financial periods in the name of the bidding entity. The financial statement analysis will be conducted on the shortlisted bidder.</a:t>
            </a:r>
            <a:endParaRPr kumimoji="0" lang="en-US" sz="2000" b="0" i="0" u="none" strike="noStrike" kern="1200" cap="none" spc="0" normalizeH="0" baseline="0" noProof="0" dirty="0">
              <a:ln>
                <a:noFill/>
              </a:ln>
              <a:solidFill>
                <a:srgbClr val="003366"/>
              </a:solidFill>
              <a:effectLst/>
              <a:uLnTx/>
              <a:uFillTx/>
              <a:latin typeface="Arial Narrow" panose="020B0606020202030204" pitchFamily="34" charset="0"/>
              <a:ea typeface="Times New Roman" pitchFamily="18" charset="0"/>
              <a:cs typeface="Tahoma" pitchFamily="34" charset="0"/>
            </a:endParaRPr>
          </a:p>
          <a:p>
            <a:pPr marL="0" marR="0" lvl="0" indent="0" algn="just" defTabSz="914400" rtl="0" eaLnBrk="1" fontAlgn="auto" latinLnBrk="0" hangingPunct="1">
              <a:lnSpc>
                <a:spcPct val="15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rgbClr val="156082">
                  <a:lumMod val="75000"/>
                </a:srgbClr>
              </a:solidFill>
              <a:effectLst/>
              <a:uLnTx/>
              <a:uFillTx/>
              <a:latin typeface="Arial" panose="020B0604020202020204" pitchFamily="34" charset="0"/>
              <a:ea typeface="+mj-ea"/>
              <a:cs typeface="Arial" panose="020B0604020202020204" pitchFamily="34" charset="0"/>
            </a:endParaRPr>
          </a:p>
          <a:p>
            <a:pPr marL="342900" marR="0" lvl="0" indent="-342900" algn="l" defTabSz="912813" rtl="0" eaLnBrk="1" fontAlgn="t" latinLnBrk="0" hangingPunct="1">
              <a:lnSpc>
                <a:spcPct val="150000"/>
              </a:lnSpc>
              <a:spcBef>
                <a:spcPct val="0"/>
              </a:spcBef>
              <a:spcAft>
                <a:spcPct val="0"/>
              </a:spcAft>
              <a:buClrTx/>
              <a:buSzPct val="120000"/>
              <a:buFont typeface="Arial" panose="020B0604020202020204" pitchFamily="34" charset="0"/>
              <a:buChar char="•"/>
              <a:tabLst/>
              <a:defRPr/>
            </a:pPr>
            <a:r>
              <a:rPr kumimoji="0" lang="en-ZA" sz="2200" b="1" i="0" u="none" strike="noStrike" kern="0" cap="none" spc="0" normalizeH="0" baseline="0" noProof="0" dirty="0">
                <a:ln>
                  <a:noFill/>
                </a:ln>
                <a:solidFill>
                  <a:srgbClr val="004F87"/>
                </a:solidFill>
                <a:effectLst/>
                <a:uLnTx/>
                <a:uFillTx/>
                <a:latin typeface="Arial Narrow" panose="020B0606020202030204" pitchFamily="34" charset="0"/>
                <a:ea typeface="+mj-ea"/>
                <a:cs typeface="+mj-cs"/>
              </a:rPr>
              <a:t>Three recent complete sets of Audited/Reviewed Annual Financial Statements comprising of:</a:t>
            </a:r>
          </a:p>
          <a:p>
            <a:pPr marL="593725" marR="0" lvl="4" indent="-150813" algn="l" defTabSz="912813" rtl="0" eaLnBrk="1" fontAlgn="t" latinLnBrk="0" hangingPunct="1">
              <a:lnSpc>
                <a:spcPct val="150000"/>
              </a:lnSpc>
              <a:spcBef>
                <a:spcPct val="0"/>
              </a:spcBef>
              <a:spcAft>
                <a:spcPct val="0"/>
              </a:spcAft>
              <a:buClrTx/>
              <a:buSzPct val="75000"/>
              <a:buFont typeface="Wingdings" panose="05000000000000000000" pitchFamily="2" charset="2"/>
              <a:buChar char="ü"/>
              <a:tabLst/>
              <a:defRPr/>
            </a:pPr>
            <a:r>
              <a:rPr kumimoji="0" lang="en-ZA" sz="2200" b="0" i="0" u="none" strike="noStrike" kern="0" cap="none" spc="0" normalizeH="0" baseline="0" noProof="0" dirty="0">
                <a:ln>
                  <a:noFill/>
                </a:ln>
                <a:solidFill>
                  <a:srgbClr val="004F87"/>
                </a:solidFill>
                <a:effectLst/>
                <a:uLnTx/>
                <a:uFillTx/>
                <a:latin typeface="Arial Narrow" panose="020B0606020202030204" pitchFamily="34" charset="0"/>
                <a:ea typeface="+mn-ea"/>
                <a:cs typeface="+mn-cs"/>
              </a:rPr>
              <a:t>Statement Of Profit and Loss Comprehensive Income (</a:t>
            </a:r>
            <a:r>
              <a:rPr kumimoji="0" lang="en-ZA" sz="2200" b="0" i="1" u="none" strike="noStrike" kern="0" cap="none" spc="0" normalizeH="0" baseline="0" noProof="0" dirty="0">
                <a:ln>
                  <a:noFill/>
                </a:ln>
                <a:solidFill>
                  <a:srgbClr val="004F87"/>
                </a:solidFill>
                <a:effectLst/>
                <a:uLnTx/>
                <a:uFillTx/>
                <a:latin typeface="Arial Narrow" panose="020B0606020202030204" pitchFamily="34" charset="0"/>
                <a:ea typeface="+mn-ea"/>
                <a:cs typeface="+mn-cs"/>
              </a:rPr>
              <a:t>Income Statement</a:t>
            </a:r>
            <a:r>
              <a:rPr kumimoji="0" lang="en-ZA" sz="2200" b="0" i="0" u="none" strike="noStrike" kern="0" cap="none" spc="0" normalizeH="0" baseline="0" noProof="0" dirty="0">
                <a:ln>
                  <a:noFill/>
                </a:ln>
                <a:solidFill>
                  <a:srgbClr val="004F87"/>
                </a:solidFill>
                <a:effectLst/>
                <a:uLnTx/>
                <a:uFillTx/>
                <a:latin typeface="Arial Narrow" panose="020B0606020202030204" pitchFamily="34" charset="0"/>
                <a:ea typeface="+mn-ea"/>
                <a:cs typeface="+mn-cs"/>
              </a:rPr>
              <a:t>)</a:t>
            </a:r>
          </a:p>
          <a:p>
            <a:pPr marL="593725" marR="0" lvl="4" indent="-150813" algn="l" defTabSz="912813" rtl="0" eaLnBrk="1" fontAlgn="t" latinLnBrk="0" hangingPunct="1">
              <a:lnSpc>
                <a:spcPct val="150000"/>
              </a:lnSpc>
              <a:spcBef>
                <a:spcPct val="0"/>
              </a:spcBef>
              <a:spcAft>
                <a:spcPct val="0"/>
              </a:spcAft>
              <a:buClrTx/>
              <a:buSzPct val="75000"/>
              <a:buFont typeface="Wingdings" panose="05000000000000000000" pitchFamily="2" charset="2"/>
              <a:buChar char="ü"/>
              <a:tabLst/>
              <a:defRPr/>
            </a:pPr>
            <a:r>
              <a:rPr kumimoji="0" lang="en-ZA" sz="2200" b="0" i="0" u="none" strike="noStrike" kern="0" cap="none" spc="0" normalizeH="0" baseline="0" noProof="0" dirty="0">
                <a:ln>
                  <a:noFill/>
                </a:ln>
                <a:solidFill>
                  <a:srgbClr val="004F87"/>
                </a:solidFill>
                <a:effectLst/>
                <a:uLnTx/>
                <a:uFillTx/>
                <a:latin typeface="Arial Narrow" panose="020B0606020202030204" pitchFamily="34" charset="0"/>
                <a:ea typeface="+mn-ea"/>
                <a:cs typeface="+mn-cs"/>
              </a:rPr>
              <a:t>Statement of Financial Position (</a:t>
            </a:r>
            <a:r>
              <a:rPr kumimoji="0" lang="en-ZA" sz="2200" b="0" i="1" u="none" strike="noStrike" kern="0" cap="none" spc="0" normalizeH="0" baseline="0" noProof="0" dirty="0">
                <a:ln>
                  <a:noFill/>
                </a:ln>
                <a:solidFill>
                  <a:srgbClr val="004F87"/>
                </a:solidFill>
                <a:effectLst/>
                <a:uLnTx/>
                <a:uFillTx/>
                <a:latin typeface="Arial Narrow" panose="020B0606020202030204" pitchFamily="34" charset="0"/>
                <a:ea typeface="+mn-ea"/>
                <a:cs typeface="+mn-cs"/>
              </a:rPr>
              <a:t>Balance Sheet</a:t>
            </a:r>
            <a:r>
              <a:rPr kumimoji="0" lang="en-ZA" sz="2200" b="0" i="0" u="none" strike="noStrike" kern="0" cap="none" spc="0" normalizeH="0" baseline="0" noProof="0" dirty="0">
                <a:ln>
                  <a:noFill/>
                </a:ln>
                <a:solidFill>
                  <a:srgbClr val="004F87"/>
                </a:solidFill>
                <a:effectLst/>
                <a:uLnTx/>
                <a:uFillTx/>
                <a:latin typeface="Arial Narrow" panose="020B0606020202030204" pitchFamily="34" charset="0"/>
                <a:ea typeface="+mn-ea"/>
                <a:cs typeface="+mn-cs"/>
              </a:rPr>
              <a:t>)</a:t>
            </a:r>
          </a:p>
          <a:p>
            <a:pPr marL="593725" marR="0" lvl="4" indent="-150813" algn="l" defTabSz="912813" rtl="0" eaLnBrk="1" fontAlgn="t" latinLnBrk="0" hangingPunct="1">
              <a:lnSpc>
                <a:spcPct val="150000"/>
              </a:lnSpc>
              <a:spcBef>
                <a:spcPct val="0"/>
              </a:spcBef>
              <a:spcAft>
                <a:spcPct val="0"/>
              </a:spcAft>
              <a:buClrTx/>
              <a:buSzPct val="75000"/>
              <a:buFont typeface="Wingdings" panose="05000000000000000000" pitchFamily="2" charset="2"/>
              <a:buChar char="ü"/>
              <a:tabLst/>
              <a:defRPr/>
            </a:pPr>
            <a:r>
              <a:rPr kumimoji="0" lang="en-ZA" sz="2200" b="0" i="0" u="none" strike="noStrike" kern="0" cap="none" spc="0" normalizeH="0" baseline="0" noProof="0" dirty="0">
                <a:ln>
                  <a:noFill/>
                </a:ln>
                <a:solidFill>
                  <a:srgbClr val="004F87"/>
                </a:solidFill>
                <a:effectLst/>
                <a:uLnTx/>
                <a:uFillTx/>
                <a:latin typeface="Arial Narrow" panose="020B0606020202030204" pitchFamily="34" charset="0"/>
                <a:ea typeface="+mn-ea"/>
                <a:cs typeface="+mn-cs"/>
              </a:rPr>
              <a:t>Statement of Cash Flows (</a:t>
            </a:r>
            <a:r>
              <a:rPr kumimoji="0" lang="en-ZA" sz="2200" b="0" i="1" u="none" strike="noStrike" kern="0" cap="none" spc="0" normalizeH="0" baseline="0" noProof="0" dirty="0">
                <a:ln>
                  <a:noFill/>
                </a:ln>
                <a:solidFill>
                  <a:srgbClr val="004F87"/>
                </a:solidFill>
                <a:effectLst/>
                <a:uLnTx/>
                <a:uFillTx/>
                <a:latin typeface="Arial Narrow" panose="020B0606020202030204" pitchFamily="34" charset="0"/>
                <a:ea typeface="+mn-ea"/>
                <a:cs typeface="+mn-cs"/>
              </a:rPr>
              <a:t>Cash Flow Statement)</a:t>
            </a:r>
          </a:p>
          <a:p>
            <a:pPr marL="593725" marR="0" lvl="4" indent="-150813" algn="l" defTabSz="912813" rtl="0" eaLnBrk="1" fontAlgn="t" latinLnBrk="0" hangingPunct="1">
              <a:lnSpc>
                <a:spcPct val="150000"/>
              </a:lnSpc>
              <a:spcBef>
                <a:spcPct val="0"/>
              </a:spcBef>
              <a:spcAft>
                <a:spcPct val="0"/>
              </a:spcAft>
              <a:buClrTx/>
              <a:buSzPct val="75000"/>
              <a:buFont typeface="Wingdings" panose="05000000000000000000" pitchFamily="2" charset="2"/>
              <a:buChar char="ü"/>
              <a:tabLst/>
              <a:defRPr/>
            </a:pPr>
            <a:r>
              <a:rPr kumimoji="0" lang="en-ZA" sz="2200" b="0" i="0" u="none" strike="noStrike" kern="0" cap="none" spc="0" normalizeH="0" baseline="0" noProof="0" dirty="0">
                <a:ln>
                  <a:noFill/>
                </a:ln>
                <a:solidFill>
                  <a:srgbClr val="004F87"/>
                </a:solidFill>
                <a:effectLst/>
                <a:uLnTx/>
                <a:uFillTx/>
                <a:latin typeface="Arial Narrow" panose="020B0606020202030204" pitchFamily="34" charset="0"/>
                <a:ea typeface="+mn-ea"/>
                <a:cs typeface="+mn-cs"/>
              </a:rPr>
              <a:t>Accompanying Unabridged Notes for ALL of the above documents</a:t>
            </a:r>
          </a:p>
          <a:p>
            <a:pPr marL="593725" marR="0" lvl="4" indent="-150813" algn="l" defTabSz="912813" rtl="0" eaLnBrk="1" fontAlgn="t" latinLnBrk="0" hangingPunct="1">
              <a:lnSpc>
                <a:spcPct val="150000"/>
              </a:lnSpc>
              <a:spcBef>
                <a:spcPct val="0"/>
              </a:spcBef>
              <a:spcAft>
                <a:spcPct val="0"/>
              </a:spcAft>
              <a:buClrTx/>
              <a:buSzPct val="75000"/>
              <a:buFont typeface="Wingdings" panose="05000000000000000000" pitchFamily="2" charset="2"/>
              <a:buChar char="ü"/>
              <a:tabLst/>
              <a:defRPr/>
            </a:pPr>
            <a:r>
              <a:rPr kumimoji="0" lang="en-ZA" sz="2200" b="0" i="0" u="none" strike="noStrike" kern="0" cap="none" spc="0" normalizeH="0" baseline="0" noProof="0" dirty="0">
                <a:ln>
                  <a:noFill/>
                </a:ln>
                <a:solidFill>
                  <a:srgbClr val="004F87"/>
                </a:solidFill>
                <a:effectLst/>
                <a:uLnTx/>
                <a:uFillTx/>
                <a:latin typeface="Arial Narrow" panose="020B0606020202030204" pitchFamily="34" charset="0"/>
                <a:ea typeface="+mn-ea"/>
                <a:cs typeface="+mn-cs"/>
              </a:rPr>
              <a:t>Any supplementary information</a:t>
            </a:r>
          </a:p>
          <a:p>
            <a:pPr marL="442912" marR="0" lvl="4" indent="0" algn="l" defTabSz="912813" rtl="0" eaLnBrk="1" fontAlgn="t" latinLnBrk="0" hangingPunct="1">
              <a:lnSpc>
                <a:spcPct val="150000"/>
              </a:lnSpc>
              <a:spcBef>
                <a:spcPct val="0"/>
              </a:spcBef>
              <a:spcAft>
                <a:spcPct val="0"/>
              </a:spcAft>
              <a:buClrTx/>
              <a:buSzPct val="75000"/>
              <a:buFont typeface="Times New Roman" pitchFamily="18" charset="0"/>
              <a:buNone/>
              <a:tabLst/>
              <a:defRPr/>
            </a:pPr>
            <a:endParaRPr kumimoji="0" lang="en-ZA" sz="2200" b="0" i="0" u="none" strike="noStrike" kern="0" cap="none" spc="0" normalizeH="0" baseline="0" noProof="0" dirty="0">
              <a:ln>
                <a:noFill/>
              </a:ln>
              <a:solidFill>
                <a:srgbClr val="004F87"/>
              </a:solidFill>
              <a:effectLst/>
              <a:uLnTx/>
              <a:uFillTx/>
              <a:latin typeface="Arial Narrow" panose="020B0606020202030204" pitchFamily="34" charset="0"/>
              <a:ea typeface="+mn-ea"/>
              <a:cs typeface="+mn-cs"/>
            </a:endParaRPr>
          </a:p>
          <a:p>
            <a:pPr marL="342900" marR="0" lvl="0" indent="-342900" algn="l" defTabSz="912813" rtl="0" eaLnBrk="1" fontAlgn="t" latinLnBrk="0" hangingPunct="1">
              <a:lnSpc>
                <a:spcPct val="150000"/>
              </a:lnSpc>
              <a:spcBef>
                <a:spcPct val="0"/>
              </a:spcBef>
              <a:spcAft>
                <a:spcPct val="0"/>
              </a:spcAft>
              <a:buClrTx/>
              <a:buSzPct val="120000"/>
              <a:buFont typeface="Arial" panose="020B0604020202020204" pitchFamily="34" charset="0"/>
              <a:buChar char="•"/>
              <a:tabLst/>
              <a:defRPr/>
            </a:pPr>
            <a:r>
              <a:rPr kumimoji="0" lang="en-ZA" sz="2200" b="0" i="0" u="none" strike="noStrike" kern="0" cap="none" spc="0" normalizeH="0" baseline="0" noProof="0" dirty="0">
                <a:ln>
                  <a:noFill/>
                </a:ln>
                <a:solidFill>
                  <a:srgbClr val="004F87"/>
                </a:solidFill>
                <a:effectLst/>
                <a:uLnTx/>
                <a:uFillTx/>
                <a:latin typeface="Arial Narrow" panose="020B0606020202030204" pitchFamily="34" charset="0"/>
                <a:ea typeface="+mj-ea"/>
                <a:cs typeface="+mj-cs"/>
              </a:rPr>
              <a:t> </a:t>
            </a:r>
            <a:r>
              <a:rPr kumimoji="0" lang="en-ZA" sz="2200" b="1" i="0" u="none" strike="noStrike" kern="0" cap="none" spc="0" normalizeH="0" baseline="0" noProof="0" dirty="0">
                <a:ln>
                  <a:noFill/>
                </a:ln>
                <a:solidFill>
                  <a:srgbClr val="004F87"/>
                </a:solidFill>
                <a:effectLst/>
                <a:uLnTx/>
                <a:uFillTx/>
                <a:latin typeface="Arial Narrow" panose="020B0606020202030204" pitchFamily="34" charset="0"/>
                <a:ea typeface="+mj-ea"/>
                <a:cs typeface="+mj-cs"/>
              </a:rPr>
              <a:t>Less than three years Financial Periods</a:t>
            </a:r>
          </a:p>
          <a:p>
            <a:pPr marL="593725" marR="0" lvl="4" indent="-150813" algn="l" defTabSz="912813" rtl="0" eaLnBrk="1" fontAlgn="t" latinLnBrk="0" hangingPunct="1">
              <a:lnSpc>
                <a:spcPct val="150000"/>
              </a:lnSpc>
              <a:spcBef>
                <a:spcPct val="0"/>
              </a:spcBef>
              <a:spcAft>
                <a:spcPct val="0"/>
              </a:spcAft>
              <a:buClrTx/>
              <a:buSzPct val="75000"/>
              <a:buFont typeface="Wingdings" panose="05000000000000000000" pitchFamily="2" charset="2"/>
              <a:buChar char="ü"/>
              <a:tabLst/>
              <a:defRPr/>
            </a:pPr>
            <a:r>
              <a:rPr kumimoji="0" lang="en-GB" sz="2200" b="0" i="0" u="none" strike="noStrike" kern="0" cap="none" spc="0" normalizeH="0" baseline="0" noProof="0" dirty="0">
                <a:ln>
                  <a:noFill/>
                </a:ln>
                <a:solidFill>
                  <a:srgbClr val="004F87"/>
                </a:solidFill>
                <a:effectLst/>
                <a:uLnTx/>
                <a:uFillTx/>
                <a:latin typeface="Arial Narrow" panose="020B0606020202030204" pitchFamily="34" charset="0"/>
                <a:ea typeface="+mn-ea"/>
                <a:cs typeface="+mn-cs"/>
              </a:rPr>
              <a:t>A letter detailing that fact, signed by a duly authorised representative of the entity;</a:t>
            </a:r>
          </a:p>
          <a:p>
            <a:pPr marL="593725" marR="0" lvl="4" indent="-150813" algn="l" defTabSz="912813" rtl="0" eaLnBrk="1" fontAlgn="t" latinLnBrk="0" hangingPunct="1">
              <a:lnSpc>
                <a:spcPct val="150000"/>
              </a:lnSpc>
              <a:spcBef>
                <a:spcPct val="0"/>
              </a:spcBef>
              <a:spcAft>
                <a:spcPct val="0"/>
              </a:spcAft>
              <a:buClrTx/>
              <a:buSzPct val="75000"/>
              <a:buFont typeface="Wingdings" panose="05000000000000000000" pitchFamily="2" charset="2"/>
              <a:buChar char="ü"/>
              <a:tabLst/>
              <a:defRPr/>
            </a:pPr>
            <a:r>
              <a:rPr kumimoji="0" lang="en-GB" sz="2200" b="0" i="0" u="none" strike="noStrike" kern="0" cap="none" spc="0" normalizeH="0" baseline="0" noProof="0" dirty="0">
                <a:ln>
                  <a:noFill/>
                </a:ln>
                <a:solidFill>
                  <a:srgbClr val="004F87"/>
                </a:solidFill>
                <a:effectLst/>
                <a:uLnTx/>
                <a:uFillTx/>
                <a:latin typeface="Arial Narrow" panose="020B0606020202030204" pitchFamily="34" charset="0"/>
                <a:ea typeface="+mn-ea"/>
                <a:cs typeface="+mn-cs"/>
              </a:rPr>
              <a:t>The annual financial statements that the entity is able to provide, taking into account the period that it has been trading; and</a:t>
            </a:r>
          </a:p>
          <a:p>
            <a:pPr marL="593725" marR="0" lvl="4" indent="-150813" algn="l" defTabSz="912813" rtl="0" eaLnBrk="1" fontAlgn="t" latinLnBrk="0" hangingPunct="1">
              <a:lnSpc>
                <a:spcPct val="150000"/>
              </a:lnSpc>
              <a:spcBef>
                <a:spcPct val="0"/>
              </a:spcBef>
              <a:spcAft>
                <a:spcPct val="0"/>
              </a:spcAft>
              <a:buClrTx/>
              <a:buSzPct val="75000"/>
              <a:buFont typeface="Wingdings" panose="05000000000000000000" pitchFamily="2" charset="2"/>
              <a:buChar char="ü"/>
              <a:tabLst/>
              <a:defRPr/>
            </a:pPr>
            <a:r>
              <a:rPr kumimoji="0" lang="en-GB" sz="2200" b="0" i="0" u="none" strike="noStrike" kern="0" cap="none" spc="0" normalizeH="0" baseline="0" noProof="0" dirty="0">
                <a:ln>
                  <a:noFill/>
                </a:ln>
                <a:solidFill>
                  <a:srgbClr val="004F87"/>
                </a:solidFill>
                <a:effectLst/>
                <a:uLnTx/>
                <a:uFillTx/>
                <a:latin typeface="Arial Narrow" panose="020B0606020202030204" pitchFamily="34" charset="0"/>
                <a:ea typeface="+mn-ea"/>
                <a:cs typeface="+mn-cs"/>
              </a:rPr>
              <a:t>Any other information or documentation which would provide more clarity on the financial history of the bidder.</a:t>
            </a:r>
            <a:endParaRPr kumimoji="0" lang="en-ZA" sz="2200" b="0" i="0" u="none" strike="noStrike" kern="0" cap="none" spc="0" normalizeH="0" baseline="0" noProof="0" dirty="0">
              <a:ln>
                <a:noFill/>
              </a:ln>
              <a:solidFill>
                <a:srgbClr val="004F87"/>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156082">
                  <a:lumMod val="75000"/>
                </a:srgbClr>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156082">
                  <a:lumMod val="75000"/>
                </a:srgbClr>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598305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F12C9-E55C-D3DB-0272-0373202F5C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0C81A3-6907-2D0D-1FCA-71D027298BC6}"/>
              </a:ext>
            </a:extLst>
          </p:cNvPr>
          <p:cNvSpPr>
            <a:spLocks noGrp="1"/>
          </p:cNvSpPr>
          <p:nvPr>
            <p:ph type="title"/>
          </p:nvPr>
        </p:nvSpPr>
        <p:spPr>
          <a:xfrm>
            <a:off x="221227" y="365125"/>
            <a:ext cx="11861916" cy="1325563"/>
          </a:xfrm>
        </p:spPr>
        <p:txBody>
          <a:bodyPr>
            <a:normAutofit/>
          </a:bodyPr>
          <a:lstStyle/>
          <a:p>
            <a:r>
              <a:rPr lang="en-US" sz="3200" dirty="0">
                <a:solidFill>
                  <a:schemeClr val="accent1">
                    <a:lumMod val="75000"/>
                  </a:schemeClr>
                </a:solidFill>
                <a:latin typeface="Arial" panose="020B0604020202020204" pitchFamily="34" charset="0"/>
                <a:ea typeface="+mn-ea"/>
                <a:cs typeface="Arial" panose="020B0604020202020204" pitchFamily="34" charset="0"/>
              </a:rPr>
              <a:t>4.3 FINANCIAL ANALYSIS</a:t>
            </a:r>
          </a:p>
        </p:txBody>
      </p:sp>
      <p:pic>
        <p:nvPicPr>
          <p:cNvPr id="7" name="Picture 19">
            <a:extLst>
              <a:ext uri="{FF2B5EF4-FFF2-40B4-BE49-F238E27FC236}">
                <a16:creationId xmlns:a16="http://schemas.microsoft.com/office/drawing/2014/main" id="{55C1470B-5F9C-FB0E-47AA-2985C33365BB}"/>
              </a:ext>
            </a:extLst>
          </p:cNvPr>
          <p:cNvPicPr>
            <a:picLocks noChangeAspect="1"/>
          </p:cNvPicPr>
          <p:nvPr/>
        </p:nvPicPr>
        <p:blipFill rotWithShape="1">
          <a:blip r:embed="rId3"/>
          <a:srcRect l="9531" r="25874" b="-2"/>
          <a:stretch/>
        </p:blipFill>
        <p:spPr>
          <a:xfrm>
            <a:off x="8013970" y="1690688"/>
            <a:ext cx="4178030" cy="4171938"/>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3" name="Title 1">
            <a:extLst>
              <a:ext uri="{FF2B5EF4-FFF2-40B4-BE49-F238E27FC236}">
                <a16:creationId xmlns:a16="http://schemas.microsoft.com/office/drawing/2014/main" id="{74218D58-D528-549A-C10A-77476F69E25A}"/>
              </a:ext>
            </a:extLst>
          </p:cNvPr>
          <p:cNvSpPr txBox="1">
            <a:spLocks/>
          </p:cNvSpPr>
          <p:nvPr/>
        </p:nvSpPr>
        <p:spPr>
          <a:xfrm>
            <a:off x="221227" y="1000664"/>
            <a:ext cx="9923437" cy="486196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156082">
                    <a:lumMod val="75000"/>
                  </a:srgbClr>
                </a:solidFill>
                <a:effectLst/>
                <a:uLnTx/>
                <a:uFillTx/>
                <a:latin typeface="Arial" panose="020B0604020202020204" pitchFamily="34" charset="0"/>
                <a:ea typeface="+mj-ea"/>
                <a:cs typeface="Arial" panose="020B0604020202020204" pitchFamily="34" charset="0"/>
              </a:rPr>
              <a:t>4.4.3 FINANCIAL REQUIREMENTS CONT:</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rgbClr val="156082">
                  <a:lumMod val="75000"/>
                </a:srgbClr>
              </a:solidFill>
              <a:effectLst/>
              <a:uLnTx/>
              <a:uFillTx/>
              <a:latin typeface="Arial" panose="020B0604020202020204" pitchFamily="34" charset="0"/>
              <a:ea typeface="+mj-ea"/>
              <a:cs typeface="Arial" panose="020B0604020202020204" pitchFamily="34" charset="0"/>
            </a:endParaRPr>
          </a:p>
          <a:p>
            <a:pPr marL="342900" marR="0" lvl="0" indent="-342900" algn="l" defTabSz="912813" rtl="0" eaLnBrk="1" fontAlgn="t" latinLnBrk="0" hangingPunct="1">
              <a:lnSpc>
                <a:spcPct val="150000"/>
              </a:lnSpc>
              <a:spcBef>
                <a:spcPct val="0"/>
              </a:spcBef>
              <a:spcAft>
                <a:spcPct val="0"/>
              </a:spcAft>
              <a:buClrTx/>
              <a:buSzPct val="120000"/>
              <a:buFont typeface="Arial" panose="020B0604020202020204" pitchFamily="34" charset="0"/>
              <a:buChar char="•"/>
              <a:tabLst/>
              <a:defRPr/>
            </a:pPr>
            <a:r>
              <a:rPr kumimoji="0" lang="en-ZA" sz="1800" b="1" i="0" u="none" strike="noStrike" kern="0" cap="none" spc="0" normalizeH="0" baseline="0" noProof="0" dirty="0">
                <a:ln>
                  <a:noFill/>
                </a:ln>
                <a:solidFill>
                  <a:srgbClr val="004F87"/>
                </a:solidFill>
                <a:effectLst/>
                <a:uLnTx/>
                <a:uFillTx/>
                <a:latin typeface="Arial Narrow" panose="020B0606020202030204" pitchFamily="34" charset="0"/>
                <a:ea typeface="+mj-ea"/>
                <a:cs typeface="+mj-cs"/>
              </a:rPr>
              <a:t>Joint Arrangements (JA)</a:t>
            </a:r>
          </a:p>
          <a:p>
            <a:pPr marL="593725" marR="0" lvl="4" indent="-150813" algn="l" defTabSz="912813" rtl="0" eaLnBrk="1" fontAlgn="t" latinLnBrk="0" hangingPunct="1">
              <a:lnSpc>
                <a:spcPct val="150000"/>
              </a:lnSpc>
              <a:spcBef>
                <a:spcPct val="0"/>
              </a:spcBef>
              <a:spcAft>
                <a:spcPct val="0"/>
              </a:spcAft>
              <a:buClrTx/>
              <a:buSzPct val="75000"/>
              <a:buFont typeface="Wingdings" panose="05000000000000000000" pitchFamily="2" charset="2"/>
              <a:buChar char="ü"/>
              <a:tabLst/>
              <a:defRPr/>
            </a:pPr>
            <a:r>
              <a:rPr kumimoji="0" lang="en-ZA" sz="1800" b="0" i="0" u="none" strike="noStrike" kern="0" cap="none" spc="0" normalizeH="0" baseline="0" noProof="0" dirty="0">
                <a:ln>
                  <a:noFill/>
                </a:ln>
                <a:solidFill>
                  <a:srgbClr val="004F87"/>
                </a:solidFill>
                <a:effectLst/>
                <a:uLnTx/>
                <a:uFillTx/>
                <a:latin typeface="Arial Narrow" panose="020B0606020202030204" pitchFamily="34" charset="0"/>
                <a:ea typeface="+mn-ea"/>
                <a:cs typeface="+mn-cs"/>
              </a:rPr>
              <a:t>Annual financial statements of the JA and legal agreement detailing the percentage of ownership of each entity.</a:t>
            </a:r>
          </a:p>
          <a:p>
            <a:pPr marL="593725" marR="0" lvl="4" indent="-150813" algn="l" defTabSz="912813" rtl="0" eaLnBrk="1" fontAlgn="t" latinLnBrk="0" hangingPunct="1">
              <a:lnSpc>
                <a:spcPct val="150000"/>
              </a:lnSpc>
              <a:spcBef>
                <a:spcPct val="0"/>
              </a:spcBef>
              <a:spcAft>
                <a:spcPct val="0"/>
              </a:spcAft>
              <a:buClrTx/>
              <a:buSzPct val="75000"/>
              <a:buFont typeface="Wingdings" panose="05000000000000000000" pitchFamily="2" charset="2"/>
              <a:buChar char="ü"/>
              <a:tabLst/>
              <a:defRPr/>
            </a:pPr>
            <a:r>
              <a:rPr kumimoji="0" lang="en-ZA" sz="1800" b="0" i="0" u="none" strike="noStrike" kern="0" cap="none" spc="0" normalizeH="0" baseline="0" noProof="0" dirty="0">
                <a:ln>
                  <a:noFill/>
                </a:ln>
                <a:solidFill>
                  <a:srgbClr val="004F87"/>
                </a:solidFill>
                <a:effectLst/>
                <a:uLnTx/>
                <a:uFillTx/>
                <a:latin typeface="Arial Narrow" panose="020B0606020202030204" pitchFamily="34" charset="0"/>
                <a:ea typeface="+mn-ea"/>
                <a:cs typeface="+mn-cs"/>
              </a:rPr>
              <a:t>Unincorporated JAs must submit separate F/S for each party to the JA.</a:t>
            </a:r>
          </a:p>
          <a:p>
            <a:pPr marL="593725" marR="0" lvl="4" indent="-150813" algn="l" defTabSz="912813" rtl="0" eaLnBrk="1" fontAlgn="t" latinLnBrk="0" hangingPunct="1">
              <a:lnSpc>
                <a:spcPct val="150000"/>
              </a:lnSpc>
              <a:spcBef>
                <a:spcPct val="0"/>
              </a:spcBef>
              <a:spcAft>
                <a:spcPct val="0"/>
              </a:spcAft>
              <a:buClrTx/>
              <a:buSzPct val="75000"/>
              <a:buFont typeface="Wingdings" panose="05000000000000000000" pitchFamily="2" charset="2"/>
              <a:buChar char="ü"/>
              <a:tabLst/>
              <a:defRPr/>
            </a:pPr>
            <a:r>
              <a:rPr kumimoji="0" lang="en-ZA" sz="1800" b="0" i="0" u="none" strike="noStrike" kern="0" cap="none" spc="0" normalizeH="0" baseline="0" noProof="0" dirty="0">
                <a:ln>
                  <a:noFill/>
                </a:ln>
                <a:solidFill>
                  <a:srgbClr val="004F87"/>
                </a:solidFill>
                <a:effectLst/>
                <a:uLnTx/>
                <a:uFillTx/>
                <a:latin typeface="Arial Narrow" panose="020B0606020202030204" pitchFamily="34" charset="0"/>
                <a:ea typeface="+mn-ea"/>
                <a:cs typeface="+mn-cs"/>
              </a:rPr>
              <a:t>Signed JA legal agreement</a:t>
            </a:r>
            <a:r>
              <a:rPr kumimoji="0" lang="en-ZA" sz="1800" b="0" i="1" u="none" strike="noStrike" kern="0" cap="none" spc="0" normalizeH="0" baseline="0" noProof="0" dirty="0">
                <a:ln>
                  <a:noFill/>
                </a:ln>
                <a:solidFill>
                  <a:srgbClr val="004F87"/>
                </a:solidFill>
                <a:effectLst/>
                <a:uLnTx/>
                <a:uFillTx/>
                <a:latin typeface="Arial Narrow" panose="020B0606020202030204" pitchFamily="34" charset="0"/>
                <a:ea typeface="+mn-ea"/>
                <a:cs typeface="+mn-cs"/>
              </a:rPr>
              <a:t>.</a:t>
            </a:r>
          </a:p>
          <a:p>
            <a:pPr marL="442912" marR="0" lvl="4" indent="0" algn="l" defTabSz="912813" rtl="0" eaLnBrk="1" fontAlgn="t" latinLnBrk="0" hangingPunct="1">
              <a:lnSpc>
                <a:spcPct val="150000"/>
              </a:lnSpc>
              <a:spcBef>
                <a:spcPct val="0"/>
              </a:spcBef>
              <a:spcAft>
                <a:spcPct val="0"/>
              </a:spcAft>
              <a:buClrTx/>
              <a:buSzPct val="75000"/>
              <a:buFont typeface="Times New Roman" pitchFamily="18" charset="0"/>
              <a:buNone/>
              <a:tabLst/>
              <a:defRPr/>
            </a:pPr>
            <a:endParaRPr kumimoji="0" lang="en-ZA" sz="1800" b="0" i="1" u="none" strike="noStrike" kern="0" cap="none" spc="0" normalizeH="0" baseline="0" noProof="0" dirty="0">
              <a:ln>
                <a:noFill/>
              </a:ln>
              <a:solidFill>
                <a:srgbClr val="004F87"/>
              </a:solidFill>
              <a:effectLst/>
              <a:uLnTx/>
              <a:uFillTx/>
              <a:latin typeface="Arial Narrow" panose="020B0606020202030204" pitchFamily="34" charset="0"/>
              <a:ea typeface="+mn-ea"/>
              <a:cs typeface="+mn-cs"/>
            </a:endParaRPr>
          </a:p>
          <a:p>
            <a:pPr marL="342900" marR="0" lvl="0" indent="-342900" algn="l" defTabSz="912813" rtl="0" eaLnBrk="1" fontAlgn="t" latinLnBrk="0" hangingPunct="1">
              <a:lnSpc>
                <a:spcPct val="150000"/>
              </a:lnSpc>
              <a:spcBef>
                <a:spcPct val="0"/>
              </a:spcBef>
              <a:spcAft>
                <a:spcPct val="0"/>
              </a:spcAft>
              <a:buClrTx/>
              <a:buSzPct val="120000"/>
              <a:buFont typeface="Arial" panose="020B0604020202020204" pitchFamily="34" charset="0"/>
              <a:buChar char="•"/>
              <a:tabLst/>
              <a:defRPr/>
            </a:pPr>
            <a:r>
              <a:rPr kumimoji="0" lang="en-ZA" sz="1800" b="1" i="0" u="none" strike="noStrike" kern="0" cap="none" spc="0" normalizeH="0" baseline="0" noProof="0" dirty="0">
                <a:ln>
                  <a:noFill/>
                </a:ln>
                <a:solidFill>
                  <a:srgbClr val="004F87"/>
                </a:solidFill>
                <a:effectLst/>
                <a:uLnTx/>
                <a:uFillTx/>
                <a:latin typeface="Arial Narrow" panose="020B0606020202030204" pitchFamily="34" charset="0"/>
                <a:ea typeface="+mj-ea"/>
                <a:cs typeface="+mj-cs"/>
              </a:rPr>
              <a:t>Financial statements in Bidding Companies Name</a:t>
            </a:r>
          </a:p>
          <a:p>
            <a:pPr marL="593725" marR="0" lvl="4" indent="-150813" algn="l" defTabSz="912813" rtl="0" eaLnBrk="1" fontAlgn="t" latinLnBrk="0" hangingPunct="1">
              <a:lnSpc>
                <a:spcPct val="150000"/>
              </a:lnSpc>
              <a:spcBef>
                <a:spcPct val="0"/>
              </a:spcBef>
              <a:spcAft>
                <a:spcPct val="0"/>
              </a:spcAft>
              <a:buClrTx/>
              <a:buSzPct val="75000"/>
              <a:buFont typeface="Wingdings" panose="05000000000000000000" pitchFamily="2" charset="2"/>
              <a:buChar char="ü"/>
              <a:tabLst/>
              <a:defRPr/>
            </a:pPr>
            <a:r>
              <a:rPr kumimoji="0" lang="en-ZA" sz="1800" b="0" i="0" u="none" strike="noStrike" kern="0" cap="none" spc="0" normalizeH="0" baseline="0" noProof="0" dirty="0">
                <a:ln>
                  <a:noFill/>
                </a:ln>
                <a:solidFill>
                  <a:srgbClr val="004F87"/>
                </a:solidFill>
                <a:effectLst/>
                <a:uLnTx/>
                <a:uFillTx/>
                <a:latin typeface="Arial Narrow" panose="020B0606020202030204" pitchFamily="34" charset="0"/>
                <a:ea typeface="+mn-ea"/>
                <a:cs typeface="+mn-cs"/>
              </a:rPr>
              <a:t>Financial statements must be in name of the bidding entity.</a:t>
            </a:r>
          </a:p>
          <a:p>
            <a:pPr marL="593725" marR="0" lvl="4" indent="-150813" algn="l" defTabSz="912813" rtl="0" eaLnBrk="1" fontAlgn="t" latinLnBrk="0" hangingPunct="1">
              <a:lnSpc>
                <a:spcPct val="150000"/>
              </a:lnSpc>
              <a:spcBef>
                <a:spcPct val="0"/>
              </a:spcBef>
              <a:spcAft>
                <a:spcPct val="0"/>
              </a:spcAft>
              <a:buClrTx/>
              <a:buSzPct val="75000"/>
              <a:buFont typeface="Wingdings" panose="05000000000000000000" pitchFamily="2" charset="2"/>
              <a:buChar char="ü"/>
              <a:tabLst/>
              <a:defRPr/>
            </a:pPr>
            <a:r>
              <a:rPr kumimoji="0" lang="en-ZA" sz="1800" b="0" i="0" u="none" strike="noStrike" kern="0" cap="none" spc="0" normalizeH="0" baseline="0" noProof="0" dirty="0">
                <a:ln>
                  <a:noFill/>
                </a:ln>
                <a:solidFill>
                  <a:srgbClr val="004F87"/>
                </a:solidFill>
                <a:effectLst/>
                <a:uLnTx/>
                <a:uFillTx/>
                <a:latin typeface="Arial Narrow" panose="020B0606020202030204" pitchFamily="34" charset="0"/>
                <a:ea typeface="+mn-ea"/>
                <a:cs typeface="+mn-cs"/>
              </a:rPr>
              <a:t>Subsidiary submitting holding company’s AFS must also furnish a Performance Guarantee from holding company.</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156082">
                  <a:lumMod val="75000"/>
                </a:srgbClr>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rgbClr val="156082">
                  <a:lumMod val="75000"/>
                </a:srgbClr>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860629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6B998-505A-A004-B139-4A829B250850}"/>
              </a:ext>
            </a:extLst>
          </p:cNvPr>
          <p:cNvSpPr>
            <a:spLocks noGrp="1"/>
          </p:cNvSpPr>
          <p:nvPr>
            <p:ph type="title"/>
          </p:nvPr>
        </p:nvSpPr>
        <p:spPr>
          <a:xfrm>
            <a:off x="838199" y="365125"/>
            <a:ext cx="11244943" cy="1325563"/>
          </a:xfrm>
        </p:spPr>
        <p:txBody>
          <a:bodyPr>
            <a:normAutofit/>
          </a:bodyPr>
          <a:lstStyle/>
          <a:p>
            <a:r>
              <a:rPr lang="en-US" dirty="0">
                <a:solidFill>
                  <a:schemeClr val="accent1">
                    <a:lumMod val="75000"/>
                  </a:schemeClr>
                </a:solidFill>
                <a:latin typeface="Arial" panose="020B0604020202020204" pitchFamily="34" charset="0"/>
                <a:ea typeface="+mn-ea"/>
                <a:cs typeface="Arial" panose="020B0604020202020204" pitchFamily="34" charset="0"/>
              </a:rPr>
              <a:t>5</a:t>
            </a:r>
            <a:r>
              <a:rPr lang="en-US" sz="4400" dirty="0">
                <a:solidFill>
                  <a:schemeClr val="accent1">
                    <a:lumMod val="75000"/>
                  </a:schemeClr>
                </a:solidFill>
                <a:latin typeface="Arial" panose="020B0604020202020204" pitchFamily="34" charset="0"/>
                <a:ea typeface="+mn-ea"/>
                <a:cs typeface="Arial" panose="020B0604020202020204" pitchFamily="34" charset="0"/>
              </a:rPr>
              <a:t>.  RFP submission and contact details</a:t>
            </a:r>
          </a:p>
        </p:txBody>
      </p:sp>
      <p:sp>
        <p:nvSpPr>
          <p:cNvPr id="6" name="Rectangle 21">
            <a:extLst>
              <a:ext uri="{FF2B5EF4-FFF2-40B4-BE49-F238E27FC236}">
                <a16:creationId xmlns:a16="http://schemas.microsoft.com/office/drawing/2014/main" id="{0C17C280-2664-0393-0F42-EB0170F6AC65}"/>
              </a:ext>
            </a:extLst>
          </p:cNvPr>
          <p:cNvSpPr>
            <a:spLocks noGrp="1" noChangeArrowheads="1"/>
          </p:cNvSpPr>
          <p:nvPr>
            <p:ph sz="half" idx="1"/>
          </p:nvPr>
        </p:nvSpPr>
        <p:spPr bwMode="auto">
          <a:xfrm>
            <a:off x="1010920" y="1175385"/>
            <a:ext cx="8895080" cy="646331"/>
          </a:xfrm>
          <a:prstGeom prst="rect">
            <a:avLst/>
          </a:prstGeom>
          <a:noFill/>
          <a:ln w="9525">
            <a:noFill/>
            <a:miter lim="800000"/>
            <a:headEnd/>
            <a:tailEnd/>
          </a:ln>
        </p:spPr>
        <p:txBody>
          <a:bodyPr wrap="square">
            <a:spAutoFit/>
          </a:bodyPr>
          <a:lstStyle/>
          <a:p>
            <a:pPr algn="just"/>
            <a:r>
              <a:rPr lang="en-ZA" sz="2000" dirty="0">
                <a:solidFill>
                  <a:schemeClr val="tx2"/>
                </a:solidFill>
                <a:latin typeface="Arial" panose="020B0604020202020204" pitchFamily="34" charset="0"/>
                <a:cs typeface="Arial" panose="020B0604020202020204" pitchFamily="34" charset="0"/>
              </a:rPr>
              <a:t>Bidders must submit one (1) hard copy file and a USB with content of each file. </a:t>
            </a:r>
            <a:r>
              <a:rPr lang="en-ZA" sz="2000" b="1" dirty="0">
                <a:solidFill>
                  <a:schemeClr val="tx2"/>
                </a:solidFill>
                <a:latin typeface="Arial" panose="020B0604020202020204" pitchFamily="34" charset="0"/>
                <a:cs typeface="Arial" panose="020B0604020202020204" pitchFamily="34" charset="0"/>
              </a:rPr>
              <a:t>Refer to paragraph 6.5 of the Main RFP document</a:t>
            </a:r>
          </a:p>
        </p:txBody>
      </p:sp>
      <p:sp>
        <p:nvSpPr>
          <p:cNvPr id="7" name="Text Box 16">
            <a:extLst>
              <a:ext uri="{FF2B5EF4-FFF2-40B4-BE49-F238E27FC236}">
                <a16:creationId xmlns:a16="http://schemas.microsoft.com/office/drawing/2014/main" id="{BBE3DC92-5E90-20AA-9307-8EFC2216C451}"/>
              </a:ext>
            </a:extLst>
          </p:cNvPr>
          <p:cNvSpPr txBox="1">
            <a:spLocks noChangeArrowheads="1"/>
          </p:cNvSpPr>
          <p:nvPr/>
        </p:nvSpPr>
        <p:spPr bwMode="auto">
          <a:xfrm>
            <a:off x="1583732" y="2212560"/>
            <a:ext cx="292100"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t>1</a:t>
            </a:r>
            <a:endParaRPr lang="en-GB" b="1" dirty="0"/>
          </a:p>
        </p:txBody>
      </p:sp>
      <p:sp>
        <p:nvSpPr>
          <p:cNvPr id="8" name="TextBox 7">
            <a:extLst>
              <a:ext uri="{FF2B5EF4-FFF2-40B4-BE49-F238E27FC236}">
                <a16:creationId xmlns:a16="http://schemas.microsoft.com/office/drawing/2014/main" id="{0E85AE8D-D7CC-73EA-4D30-8BE6C748B298}"/>
              </a:ext>
            </a:extLst>
          </p:cNvPr>
          <p:cNvSpPr txBox="1"/>
          <p:nvPr/>
        </p:nvSpPr>
        <p:spPr>
          <a:xfrm>
            <a:off x="1479008" y="2572390"/>
            <a:ext cx="870751" cy="215444"/>
          </a:xfrm>
          <a:prstGeom prst="rect">
            <a:avLst/>
          </a:prstGeom>
          <a:noFill/>
        </p:spPr>
        <p:txBody>
          <a:bodyPr wrap="square" rtlCol="0">
            <a:spAutoFit/>
          </a:bodyPr>
          <a:lstStyle/>
          <a:p>
            <a:r>
              <a:rPr lang="en-US" sz="800" dirty="0"/>
              <a:t>H</a:t>
            </a:r>
            <a:r>
              <a:rPr lang="en-ZA" sz="800" dirty="0" err="1"/>
              <a:t>ard</a:t>
            </a:r>
            <a:r>
              <a:rPr lang="en-ZA" sz="800" dirty="0"/>
              <a:t> Copy File</a:t>
            </a:r>
          </a:p>
        </p:txBody>
      </p:sp>
      <p:pic>
        <p:nvPicPr>
          <p:cNvPr id="9" name="Picture 7" descr="Folder">
            <a:extLst>
              <a:ext uri="{FF2B5EF4-FFF2-40B4-BE49-F238E27FC236}">
                <a16:creationId xmlns:a16="http://schemas.microsoft.com/office/drawing/2014/main" id="{E7EBD6A7-7082-518B-65A8-6CE64F656E24}"/>
              </a:ext>
            </a:extLst>
          </p:cNvPr>
          <p:cNvPicPr>
            <a:picLocks noChangeAspect="1" noChangeArrowheads="1"/>
          </p:cNvPicPr>
          <p:nvPr/>
        </p:nvPicPr>
        <p:blipFill>
          <a:blip r:embed="rId2"/>
          <a:srcRect/>
          <a:stretch>
            <a:fillRect/>
          </a:stretch>
        </p:blipFill>
        <p:spPr bwMode="auto">
          <a:xfrm>
            <a:off x="1103520" y="2817877"/>
            <a:ext cx="1079500" cy="1008063"/>
          </a:xfrm>
          <a:prstGeom prst="rect">
            <a:avLst/>
          </a:prstGeom>
          <a:noFill/>
          <a:ln w="9525">
            <a:noFill/>
            <a:miter lim="800000"/>
            <a:headEnd/>
            <a:tailEnd/>
          </a:ln>
        </p:spPr>
      </p:pic>
      <p:sp>
        <p:nvSpPr>
          <p:cNvPr id="10" name="Text Box 8">
            <a:extLst>
              <a:ext uri="{FF2B5EF4-FFF2-40B4-BE49-F238E27FC236}">
                <a16:creationId xmlns:a16="http://schemas.microsoft.com/office/drawing/2014/main" id="{38445450-E4F5-9E22-3D62-82929FA6C151}"/>
              </a:ext>
            </a:extLst>
          </p:cNvPr>
          <p:cNvSpPr txBox="1">
            <a:spLocks noChangeArrowheads="1"/>
          </p:cNvSpPr>
          <p:nvPr/>
        </p:nvSpPr>
        <p:spPr bwMode="auto">
          <a:xfrm flipV="1">
            <a:off x="3139075" y="2974585"/>
            <a:ext cx="397238" cy="379890"/>
          </a:xfrm>
          <a:prstGeom prst="rect">
            <a:avLst/>
          </a:prstGeom>
          <a:noFill/>
          <a:ln w="9525">
            <a:noFill/>
            <a:miter lim="800000"/>
            <a:headEnd/>
            <a:tailEnd/>
          </a:ln>
        </p:spPr>
        <p:txBody>
          <a:bodyPr wrap="square">
            <a:spAutoFit/>
          </a:bodyPr>
          <a:lstStyle/>
          <a:p>
            <a:pPr algn="l"/>
            <a:r>
              <a:rPr lang="en-ZA" sz="1800" dirty="0">
                <a:solidFill>
                  <a:schemeClr val="tx1"/>
                </a:solidFill>
              </a:rPr>
              <a:t>+</a:t>
            </a:r>
            <a:endParaRPr lang="en-GB" sz="1800" dirty="0">
              <a:solidFill>
                <a:schemeClr val="tx1"/>
              </a:solidFill>
            </a:endParaRPr>
          </a:p>
        </p:txBody>
      </p:sp>
      <p:sp>
        <p:nvSpPr>
          <p:cNvPr id="11" name="Text Box 16">
            <a:extLst>
              <a:ext uri="{FF2B5EF4-FFF2-40B4-BE49-F238E27FC236}">
                <a16:creationId xmlns:a16="http://schemas.microsoft.com/office/drawing/2014/main" id="{2F4BBD8A-4600-2619-AC5D-2F5B25BA3040}"/>
              </a:ext>
            </a:extLst>
          </p:cNvPr>
          <p:cNvSpPr txBox="1">
            <a:spLocks noChangeArrowheads="1"/>
          </p:cNvSpPr>
          <p:nvPr/>
        </p:nvSpPr>
        <p:spPr bwMode="auto">
          <a:xfrm>
            <a:off x="5033541" y="2129854"/>
            <a:ext cx="292100"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t>1</a:t>
            </a:r>
            <a:endParaRPr lang="en-GB" b="1" dirty="0"/>
          </a:p>
        </p:txBody>
      </p:sp>
      <p:sp>
        <p:nvSpPr>
          <p:cNvPr id="12" name="TextBox 11">
            <a:extLst>
              <a:ext uri="{FF2B5EF4-FFF2-40B4-BE49-F238E27FC236}">
                <a16:creationId xmlns:a16="http://schemas.microsoft.com/office/drawing/2014/main" id="{F25525B9-BCC4-68AA-F79B-8139A5FCD4E8}"/>
              </a:ext>
            </a:extLst>
          </p:cNvPr>
          <p:cNvSpPr txBox="1"/>
          <p:nvPr/>
        </p:nvSpPr>
        <p:spPr>
          <a:xfrm>
            <a:off x="4674766" y="2488771"/>
            <a:ext cx="1121039" cy="215444"/>
          </a:xfrm>
          <a:prstGeom prst="rect">
            <a:avLst/>
          </a:prstGeom>
          <a:noFill/>
        </p:spPr>
        <p:txBody>
          <a:bodyPr wrap="square" rtlCol="0">
            <a:spAutoFit/>
          </a:bodyPr>
          <a:lstStyle/>
          <a:p>
            <a:r>
              <a:rPr lang="en-US" sz="800" dirty="0"/>
              <a:t>Electric Submission</a:t>
            </a:r>
            <a:endParaRPr lang="en-ZA" sz="800" dirty="0"/>
          </a:p>
        </p:txBody>
      </p:sp>
      <p:pic>
        <p:nvPicPr>
          <p:cNvPr id="13" name="Picture 12">
            <a:extLst>
              <a:ext uri="{FF2B5EF4-FFF2-40B4-BE49-F238E27FC236}">
                <a16:creationId xmlns:a16="http://schemas.microsoft.com/office/drawing/2014/main" id="{1F629DE6-8B06-D8EA-A6E3-E53D9E267221}"/>
              </a:ext>
            </a:extLst>
          </p:cNvPr>
          <p:cNvPicPr>
            <a:picLocks noChangeAspect="1"/>
          </p:cNvPicPr>
          <p:nvPr/>
        </p:nvPicPr>
        <p:blipFill>
          <a:blip r:embed="rId3"/>
          <a:stretch>
            <a:fillRect/>
          </a:stretch>
        </p:blipFill>
        <p:spPr>
          <a:xfrm>
            <a:off x="4674766" y="2762654"/>
            <a:ext cx="1009650" cy="737391"/>
          </a:xfrm>
          <a:prstGeom prst="rect">
            <a:avLst/>
          </a:prstGeom>
        </p:spPr>
      </p:pic>
      <p:sp>
        <p:nvSpPr>
          <p:cNvPr id="14" name="Right Brace 13">
            <a:extLst>
              <a:ext uri="{FF2B5EF4-FFF2-40B4-BE49-F238E27FC236}">
                <a16:creationId xmlns:a16="http://schemas.microsoft.com/office/drawing/2014/main" id="{C492FEAD-A497-CCA3-5FA9-0B631ED0F347}"/>
              </a:ext>
            </a:extLst>
          </p:cNvPr>
          <p:cNvSpPr/>
          <p:nvPr/>
        </p:nvSpPr>
        <p:spPr bwMode="auto">
          <a:xfrm flipV="1">
            <a:off x="6578169" y="2544613"/>
            <a:ext cx="377952" cy="983359"/>
          </a:xfrm>
          <a:prstGeom prst="righ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810" tIns="0" rIns="3810" bIns="0" numCol="1" rtlCol="0" anchor="ctr" anchorCtr="0" compatLnSpc="1">
            <a:prstTxWarp prst="textNoShape">
              <a:avLst/>
            </a:prstTxWarp>
          </a:bodyPr>
          <a:lstStyle/>
          <a:p>
            <a:pPr marL="0" marR="0" indent="0" algn="l" defTabSz="895350" rtl="0" eaLnBrk="1" fontAlgn="base" latinLnBrk="0" hangingPunct="1">
              <a:lnSpc>
                <a:spcPct val="100000"/>
              </a:lnSpc>
              <a:spcBef>
                <a:spcPct val="0"/>
              </a:spcBef>
              <a:spcAft>
                <a:spcPct val="0"/>
              </a:spcAft>
              <a:buClrTx/>
              <a:buSzPct val="120000"/>
              <a:buFontTx/>
              <a:buNone/>
              <a:tabLst/>
            </a:pPr>
            <a:endParaRPr kumimoji="0" lang="en-ZA" sz="1600" b="1" i="0" u="none" strike="noStrike" cap="none" normalizeH="0" baseline="0" dirty="0">
              <a:ln>
                <a:noFill/>
              </a:ln>
              <a:solidFill>
                <a:schemeClr val="tx1"/>
              </a:solidFill>
              <a:effectLst/>
              <a:latin typeface="Arial" charset="0"/>
            </a:endParaRPr>
          </a:p>
        </p:txBody>
      </p:sp>
      <p:sp>
        <p:nvSpPr>
          <p:cNvPr id="15" name="TextBox 10">
            <a:extLst>
              <a:ext uri="{FF2B5EF4-FFF2-40B4-BE49-F238E27FC236}">
                <a16:creationId xmlns:a16="http://schemas.microsoft.com/office/drawing/2014/main" id="{251D7AAE-AC84-92E5-B92F-9FFA3D9BD205}"/>
              </a:ext>
            </a:extLst>
          </p:cNvPr>
          <p:cNvSpPr txBox="1">
            <a:spLocks noChangeArrowheads="1"/>
          </p:cNvSpPr>
          <p:nvPr/>
        </p:nvSpPr>
        <p:spPr bwMode="auto">
          <a:xfrm>
            <a:off x="2700279" y="3776799"/>
            <a:ext cx="2876550" cy="584200"/>
          </a:xfrm>
          <a:prstGeom prst="rect">
            <a:avLst/>
          </a:prstGeom>
          <a:noFill/>
          <a:ln w="9525">
            <a:noFill/>
            <a:miter lim="800000"/>
            <a:headEnd/>
            <a:tailEnd/>
          </a:ln>
        </p:spPr>
        <p:txBody>
          <a:bodyPr wrap="none">
            <a:spAutoFit/>
          </a:bodyPr>
          <a:lstStyle/>
          <a:p>
            <a:pPr algn="l"/>
            <a:r>
              <a:rPr lang="en-ZA" sz="3200" b="1" dirty="0">
                <a:solidFill>
                  <a:schemeClr val="tx2"/>
                </a:solidFill>
              </a:rPr>
              <a:t>TENDER BOX</a:t>
            </a:r>
          </a:p>
        </p:txBody>
      </p:sp>
      <p:sp>
        <p:nvSpPr>
          <p:cNvPr id="16" name="TextBox 11">
            <a:extLst>
              <a:ext uri="{FF2B5EF4-FFF2-40B4-BE49-F238E27FC236}">
                <a16:creationId xmlns:a16="http://schemas.microsoft.com/office/drawing/2014/main" id="{9B37AEA6-AC20-76A3-173A-CD1242EA99AA}"/>
              </a:ext>
            </a:extLst>
          </p:cNvPr>
          <p:cNvSpPr txBox="1">
            <a:spLocks noChangeArrowheads="1"/>
          </p:cNvSpPr>
          <p:nvPr/>
        </p:nvSpPr>
        <p:spPr bwMode="auto">
          <a:xfrm>
            <a:off x="1577794" y="4223625"/>
            <a:ext cx="5429250" cy="923330"/>
          </a:xfrm>
          <a:prstGeom prst="rect">
            <a:avLst/>
          </a:prstGeom>
          <a:noFill/>
          <a:ln w="9525">
            <a:noFill/>
            <a:miter lim="800000"/>
            <a:headEnd/>
            <a:tailEnd/>
          </a:ln>
        </p:spPr>
        <p:txBody>
          <a:bodyPr wrap="square">
            <a:spAutoFit/>
          </a:bodyPr>
          <a:lstStyle/>
          <a:p>
            <a:pPr algn="ctr"/>
            <a:r>
              <a:rPr lang="en-ZA" dirty="0">
                <a:solidFill>
                  <a:schemeClr val="tx2"/>
                </a:solidFill>
                <a:latin typeface="Arial" panose="020B0604020202020204" pitchFamily="34" charset="0"/>
                <a:cs typeface="Arial" panose="020B0604020202020204" pitchFamily="34" charset="0"/>
              </a:rPr>
              <a:t>Tender Office SARS Procurement, </a:t>
            </a:r>
            <a:r>
              <a:rPr lang="en-ZA" dirty="0" err="1">
                <a:solidFill>
                  <a:schemeClr val="tx2"/>
                </a:solidFill>
                <a:latin typeface="Arial" panose="020B0604020202020204" pitchFamily="34" charset="0"/>
                <a:cs typeface="Arial" panose="020B0604020202020204" pitchFamily="34" charset="0"/>
              </a:rPr>
              <a:t>Lehae</a:t>
            </a:r>
            <a:r>
              <a:rPr lang="en-ZA" dirty="0">
                <a:solidFill>
                  <a:schemeClr val="tx2"/>
                </a:solidFill>
                <a:latin typeface="Arial" panose="020B0604020202020204" pitchFamily="34" charset="0"/>
                <a:cs typeface="Arial" panose="020B0604020202020204" pitchFamily="34" charset="0"/>
              </a:rPr>
              <a:t> La SARS Head Office,299 Bronkhorst Street </a:t>
            </a:r>
            <a:r>
              <a:rPr lang="en-ZA" dirty="0" err="1">
                <a:solidFill>
                  <a:schemeClr val="tx2"/>
                </a:solidFill>
                <a:latin typeface="Arial" panose="020B0604020202020204" pitchFamily="34" charset="0"/>
                <a:cs typeface="Arial" panose="020B0604020202020204" pitchFamily="34" charset="0"/>
              </a:rPr>
              <a:t>Niew</a:t>
            </a:r>
            <a:r>
              <a:rPr lang="en-ZA" dirty="0">
                <a:solidFill>
                  <a:schemeClr val="tx2"/>
                </a:solidFill>
                <a:latin typeface="Arial" panose="020B0604020202020204" pitchFamily="34" charset="0"/>
                <a:cs typeface="Arial" panose="020B0604020202020204" pitchFamily="34" charset="0"/>
              </a:rPr>
              <a:t> </a:t>
            </a:r>
            <a:r>
              <a:rPr lang="en-ZA" dirty="0" err="1">
                <a:solidFill>
                  <a:schemeClr val="tx2"/>
                </a:solidFill>
                <a:latin typeface="Arial" panose="020B0604020202020204" pitchFamily="34" charset="0"/>
                <a:cs typeface="Arial" panose="020B0604020202020204" pitchFamily="34" charset="0"/>
              </a:rPr>
              <a:t>Mucleneuk</a:t>
            </a:r>
            <a:r>
              <a:rPr lang="en-ZA" sz="1800" dirty="0">
                <a:solidFill>
                  <a:schemeClr val="tx2"/>
                </a:solidFill>
                <a:latin typeface="Arial" panose="020B0604020202020204" pitchFamily="34" charset="0"/>
                <a:cs typeface="Arial" panose="020B0604020202020204" pitchFamily="34" charset="0"/>
              </a:rPr>
              <a:t>, Pretoria</a:t>
            </a:r>
          </a:p>
        </p:txBody>
      </p:sp>
      <p:sp>
        <p:nvSpPr>
          <p:cNvPr id="17" name="TextBox 12">
            <a:extLst>
              <a:ext uri="{FF2B5EF4-FFF2-40B4-BE49-F238E27FC236}">
                <a16:creationId xmlns:a16="http://schemas.microsoft.com/office/drawing/2014/main" id="{EC96F60C-B3B9-F404-4542-1DB77CB55725}"/>
              </a:ext>
            </a:extLst>
          </p:cNvPr>
          <p:cNvSpPr txBox="1">
            <a:spLocks noChangeArrowheads="1"/>
          </p:cNvSpPr>
          <p:nvPr/>
        </p:nvSpPr>
        <p:spPr bwMode="auto">
          <a:xfrm>
            <a:off x="730146" y="5070880"/>
            <a:ext cx="8200494" cy="646331"/>
          </a:xfrm>
          <a:prstGeom prst="rect">
            <a:avLst/>
          </a:prstGeom>
          <a:noFill/>
          <a:ln w="9525">
            <a:noFill/>
            <a:miter lim="800000"/>
            <a:headEnd/>
            <a:tailEnd/>
          </a:ln>
        </p:spPr>
        <p:txBody>
          <a:bodyPr wrap="square">
            <a:spAutoFit/>
          </a:bodyPr>
          <a:lstStyle/>
          <a:p>
            <a:pPr indent="84138"/>
            <a:endParaRPr lang="en-ZA" sz="1800" dirty="0">
              <a:solidFill>
                <a:schemeClr val="tx2"/>
              </a:solidFill>
              <a:latin typeface="Arial" panose="020B0604020202020204" pitchFamily="34" charset="0"/>
              <a:cs typeface="Arial" panose="020B0604020202020204" pitchFamily="34" charset="0"/>
            </a:endParaRPr>
          </a:p>
          <a:p>
            <a:pPr indent="84138"/>
            <a:r>
              <a:rPr lang="en-ZA" sz="1800" dirty="0">
                <a:solidFill>
                  <a:schemeClr val="tx2"/>
                </a:solidFill>
                <a:latin typeface="Arial" panose="020B0604020202020204" pitchFamily="34" charset="0"/>
                <a:cs typeface="Arial" panose="020B0604020202020204" pitchFamily="34" charset="0"/>
              </a:rPr>
              <a:t>Any enquiries must be referred, in writing via email: </a:t>
            </a:r>
            <a:r>
              <a:rPr lang="en-ZA" dirty="0">
                <a:solidFill>
                  <a:schemeClr val="tx2"/>
                </a:solidFill>
                <a:latin typeface="Arial" panose="020B0604020202020204" pitchFamily="34" charset="0"/>
                <a:cs typeface="Arial" panose="020B0604020202020204" pitchFamily="34" charset="0"/>
                <a:hlinkClick r:id="rId4"/>
              </a:rPr>
              <a:t>tenderoffice@sars.gov.za</a:t>
            </a:r>
            <a:r>
              <a:rPr lang="en-ZA" dirty="0">
                <a:solidFill>
                  <a:schemeClr val="tx2"/>
                </a:solidFill>
                <a:latin typeface="Arial" panose="020B0604020202020204" pitchFamily="34" charset="0"/>
                <a:cs typeface="Arial" panose="020B0604020202020204" pitchFamily="34" charset="0"/>
              </a:rPr>
              <a:t>         </a:t>
            </a:r>
          </a:p>
        </p:txBody>
      </p:sp>
      <p:cxnSp>
        <p:nvCxnSpPr>
          <p:cNvPr id="18" name="Straight Connector 17">
            <a:extLst>
              <a:ext uri="{FF2B5EF4-FFF2-40B4-BE49-F238E27FC236}">
                <a16:creationId xmlns:a16="http://schemas.microsoft.com/office/drawing/2014/main" id="{3AED7F9E-414E-5AC5-D827-7F050FDE1788}"/>
              </a:ext>
            </a:extLst>
          </p:cNvPr>
          <p:cNvCxnSpPr/>
          <p:nvPr/>
        </p:nvCxnSpPr>
        <p:spPr>
          <a:xfrm rot="10800000">
            <a:off x="457200" y="5247396"/>
            <a:ext cx="8001000" cy="158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020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6B998-505A-A004-B139-4A829B250850}"/>
              </a:ext>
            </a:extLst>
          </p:cNvPr>
          <p:cNvSpPr>
            <a:spLocks noGrp="1"/>
          </p:cNvSpPr>
          <p:nvPr>
            <p:ph type="title"/>
          </p:nvPr>
        </p:nvSpPr>
        <p:spPr>
          <a:xfrm>
            <a:off x="838199" y="365125"/>
            <a:ext cx="11244943" cy="760729"/>
          </a:xfrm>
        </p:spPr>
        <p:txBody>
          <a:bodyPr>
            <a:normAutofit/>
          </a:bodyPr>
          <a:lstStyle/>
          <a:p>
            <a:r>
              <a:rPr lang="en-US" sz="3200" dirty="0">
                <a:solidFill>
                  <a:schemeClr val="accent1">
                    <a:lumMod val="75000"/>
                  </a:schemeClr>
                </a:solidFill>
                <a:latin typeface="Arial" panose="020B0604020202020204" pitchFamily="34" charset="0"/>
                <a:ea typeface="+mn-ea"/>
                <a:cs typeface="Arial" panose="020B0604020202020204" pitchFamily="34" charset="0"/>
              </a:rPr>
              <a:t>5.1 RFP TIMELINES</a:t>
            </a:r>
            <a:endParaRPr lang="en-US" sz="3200" dirty="0">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2D319193-2DA3-C46B-0F7B-D56AD4D34D36}"/>
              </a:ext>
            </a:extLst>
          </p:cNvPr>
          <p:cNvGraphicFramePr>
            <a:graphicFrameLocks noGrp="1"/>
          </p:cNvGraphicFramePr>
          <p:nvPr>
            <p:extLst>
              <p:ext uri="{D42A27DB-BD31-4B8C-83A1-F6EECF244321}">
                <p14:modId xmlns:p14="http://schemas.microsoft.com/office/powerpoint/2010/main" val="1912464017"/>
              </p:ext>
            </p:extLst>
          </p:nvPr>
        </p:nvGraphicFramePr>
        <p:xfrm>
          <a:off x="957943" y="860383"/>
          <a:ext cx="9778882" cy="4865504"/>
        </p:xfrm>
        <a:graphic>
          <a:graphicData uri="http://schemas.openxmlformats.org/drawingml/2006/table">
            <a:tbl>
              <a:tblPr firstRow="1" bandRow="1">
                <a:tableStyleId>{5C22544A-7EE6-4342-B048-85BDC9FD1C3A}</a:tableStyleId>
              </a:tblPr>
              <a:tblGrid>
                <a:gridCol w="5932410">
                  <a:extLst>
                    <a:ext uri="{9D8B030D-6E8A-4147-A177-3AD203B41FA5}">
                      <a16:colId xmlns:a16="http://schemas.microsoft.com/office/drawing/2014/main" val="1945109945"/>
                    </a:ext>
                  </a:extLst>
                </a:gridCol>
                <a:gridCol w="3846472">
                  <a:extLst>
                    <a:ext uri="{9D8B030D-6E8A-4147-A177-3AD203B41FA5}">
                      <a16:colId xmlns:a16="http://schemas.microsoft.com/office/drawing/2014/main" val="3449785096"/>
                    </a:ext>
                  </a:extLst>
                </a:gridCol>
              </a:tblGrid>
              <a:tr h="648289">
                <a:tc>
                  <a:txBody>
                    <a:bodyPr/>
                    <a:lstStyle/>
                    <a:p>
                      <a:r>
                        <a:rPr lang="en-ZA" sz="1800" dirty="0">
                          <a:latin typeface="Arial" panose="020B0604020202020204" pitchFamily="34" charset="0"/>
                          <a:cs typeface="Arial" panose="020B0604020202020204" pitchFamily="34" charset="0"/>
                        </a:rPr>
                        <a:t>ACTIVITY</a:t>
                      </a:r>
                    </a:p>
                  </a:txBody>
                  <a:tcPr/>
                </a:tc>
                <a:tc>
                  <a:txBody>
                    <a:bodyPr/>
                    <a:lstStyle/>
                    <a:p>
                      <a:r>
                        <a:rPr lang="en-ZA" sz="1800" dirty="0">
                          <a:latin typeface="Arial" panose="020B0604020202020204" pitchFamily="34" charset="0"/>
                          <a:cs typeface="Arial" panose="020B0604020202020204" pitchFamily="34" charset="0"/>
                        </a:rPr>
                        <a:t>DATE</a:t>
                      </a:r>
                    </a:p>
                  </a:txBody>
                  <a:tcPr/>
                </a:tc>
                <a:extLst>
                  <a:ext uri="{0D108BD9-81ED-4DB2-BD59-A6C34878D82A}">
                    <a16:rowId xmlns:a16="http://schemas.microsoft.com/office/drawing/2014/main" val="54260067"/>
                  </a:ext>
                </a:extLst>
              </a:tr>
              <a:tr h="1605746">
                <a:tc>
                  <a:txBody>
                    <a:bodyPr/>
                    <a:lstStyle/>
                    <a:p>
                      <a:pPr marL="0" marR="0" lvl="1" indent="0" algn="l" defTabSz="914400" rtl="0" eaLnBrk="1" fontAlgn="auto" latinLnBrk="0" hangingPunct="1">
                        <a:lnSpc>
                          <a:spcPct val="150000"/>
                        </a:lnSpc>
                        <a:spcBef>
                          <a:spcPts val="0"/>
                        </a:spcBef>
                        <a:spcAft>
                          <a:spcPts val="0"/>
                        </a:spcAft>
                        <a:buClrTx/>
                        <a:buSzTx/>
                        <a:buFontTx/>
                        <a:buNone/>
                        <a:tabLst/>
                        <a:defRPr/>
                      </a:pPr>
                      <a:r>
                        <a:rPr lang="en-ZA" sz="1800" kern="1200" dirty="0">
                          <a:solidFill>
                            <a:schemeClr val="tx2"/>
                          </a:solidFill>
                          <a:latin typeface="Arial" panose="020B0604020202020204" pitchFamily="34" charset="0"/>
                          <a:ea typeface="+mn-ea"/>
                          <a:cs typeface="Arial" panose="020B0604020202020204" pitchFamily="34" charset="0"/>
                        </a:rPr>
                        <a:t>Advertisement of Bid in the:</a:t>
                      </a:r>
                    </a:p>
                    <a:p>
                      <a:pPr marL="2857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ZA" sz="1800" kern="1200" dirty="0">
                          <a:solidFill>
                            <a:schemeClr val="tx2"/>
                          </a:solidFill>
                          <a:latin typeface="Arial" panose="020B0604020202020204" pitchFamily="34" charset="0"/>
                          <a:ea typeface="+mn-ea"/>
                          <a:cs typeface="Arial" panose="020B0604020202020204" pitchFamily="34" charset="0"/>
                        </a:rPr>
                        <a:t>National Treasury e-Tender Portal.</a:t>
                      </a:r>
                    </a:p>
                    <a:p>
                      <a:pPr marL="2857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ZA" sz="1800" kern="1200" dirty="0">
                          <a:solidFill>
                            <a:schemeClr val="tx2"/>
                          </a:solidFill>
                          <a:latin typeface="Arial" panose="020B0604020202020204" pitchFamily="34" charset="0"/>
                          <a:ea typeface="+mn-ea"/>
                          <a:cs typeface="Arial" panose="020B0604020202020204" pitchFamily="34" charset="0"/>
                        </a:rPr>
                        <a:t>Tender documents on SARS website </a:t>
                      </a:r>
                    </a:p>
                  </a:txBody>
                  <a:tcPr anchor="ctr"/>
                </a:tc>
                <a:tc>
                  <a:txBody>
                    <a:bodyPr/>
                    <a:lstStyle/>
                    <a:p>
                      <a:r>
                        <a:rPr lang="en-ZA" sz="1800" kern="1200" dirty="0">
                          <a:solidFill>
                            <a:schemeClr val="tx2"/>
                          </a:solidFill>
                          <a:latin typeface="Arial" panose="020B0604020202020204" pitchFamily="34" charset="0"/>
                          <a:ea typeface="+mn-ea"/>
                          <a:cs typeface="Arial" panose="020B0604020202020204" pitchFamily="34" charset="0"/>
                        </a:rPr>
                        <a:t>21 July 2025</a:t>
                      </a:r>
                    </a:p>
                  </a:txBody>
                  <a:tcPr anchor="ctr"/>
                </a:tc>
                <a:extLst>
                  <a:ext uri="{0D108BD9-81ED-4DB2-BD59-A6C34878D82A}">
                    <a16:rowId xmlns:a16="http://schemas.microsoft.com/office/drawing/2014/main" val="719324787"/>
                  </a:ext>
                </a:extLst>
              </a:tr>
              <a:tr h="666602">
                <a:tc>
                  <a:txBody>
                    <a:bodyPr/>
                    <a:lstStyle/>
                    <a:p>
                      <a:pPr marL="0" algn="l" defTabSz="932962" rtl="0" eaLnBrk="1" latinLnBrk="0" hangingPunct="1"/>
                      <a:r>
                        <a:rPr lang="en-ZA" sz="1800" kern="1200" dirty="0">
                          <a:solidFill>
                            <a:schemeClr val="tx2"/>
                          </a:solidFill>
                          <a:latin typeface="Arial" panose="020B0604020202020204" pitchFamily="34" charset="0"/>
                          <a:ea typeface="+mn-ea"/>
                          <a:cs typeface="Arial" panose="020B0604020202020204" pitchFamily="34" charset="0"/>
                        </a:rPr>
                        <a:t>Non-compulsory virtual briefing session</a:t>
                      </a:r>
                    </a:p>
                  </a:txBody>
                  <a:tcPr anchor="ctr"/>
                </a:tc>
                <a:tc>
                  <a:txBody>
                    <a:bodyPr/>
                    <a:lstStyle/>
                    <a:p>
                      <a:r>
                        <a:rPr lang="en-ZA" sz="1800" kern="1200" dirty="0">
                          <a:solidFill>
                            <a:schemeClr val="tx2"/>
                          </a:solidFill>
                          <a:latin typeface="Arial" panose="020B0604020202020204" pitchFamily="34" charset="0"/>
                          <a:ea typeface="+mn-ea"/>
                          <a:cs typeface="Arial" panose="020B0604020202020204" pitchFamily="34" charset="0"/>
                        </a:rPr>
                        <a:t>30 July 2025</a:t>
                      </a:r>
                    </a:p>
                  </a:txBody>
                  <a:tcPr anchor="ctr"/>
                </a:tc>
                <a:extLst>
                  <a:ext uri="{0D108BD9-81ED-4DB2-BD59-A6C34878D82A}">
                    <a16:rowId xmlns:a16="http://schemas.microsoft.com/office/drawing/2014/main" val="3384964731"/>
                  </a:ext>
                </a:extLst>
              </a:tr>
              <a:tr h="64828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tx2"/>
                          </a:solidFill>
                          <a:latin typeface="Arial" panose="020B0604020202020204" pitchFamily="34" charset="0"/>
                          <a:ea typeface="+mn-ea"/>
                          <a:cs typeface="Arial" panose="020B0604020202020204" pitchFamily="34" charset="0"/>
                        </a:rPr>
                        <a:t>Last date for questions relating to RFP</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noProof="0" dirty="0">
                          <a:solidFill>
                            <a:schemeClr val="tx2"/>
                          </a:solidFill>
                          <a:latin typeface="Arial" panose="020B0604020202020204" pitchFamily="34" charset="0"/>
                          <a:ea typeface="+mn-ea"/>
                          <a:cs typeface="Arial" panose="020B0604020202020204" pitchFamily="34" charset="0"/>
                        </a:rPr>
                        <a:t>12 August 2025</a:t>
                      </a:r>
                    </a:p>
                  </a:txBody>
                  <a:tcPr anchor="ctr"/>
                </a:tc>
                <a:extLst>
                  <a:ext uri="{0D108BD9-81ED-4DB2-BD59-A6C34878D82A}">
                    <a16:rowId xmlns:a16="http://schemas.microsoft.com/office/drawing/2014/main" val="1407839868"/>
                  </a:ext>
                </a:extLst>
              </a:tr>
              <a:tr h="64828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tx2"/>
                          </a:solidFill>
                          <a:latin typeface="Arial" panose="020B0604020202020204" pitchFamily="34" charset="0"/>
                          <a:ea typeface="+mn-ea"/>
                          <a:cs typeface="Arial" panose="020B0604020202020204" pitchFamily="34" charset="0"/>
                        </a:rPr>
                        <a:t>SARS response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kern="1200" noProof="0" dirty="0">
                          <a:solidFill>
                            <a:schemeClr val="tx2"/>
                          </a:solidFill>
                          <a:latin typeface="Arial" panose="020B0604020202020204" pitchFamily="34" charset="0"/>
                          <a:ea typeface="+mn-ea"/>
                          <a:cs typeface="Arial" panose="020B0604020202020204" pitchFamily="34" charset="0"/>
                        </a:rPr>
                        <a:t>13 August 2025</a:t>
                      </a:r>
                    </a:p>
                  </a:txBody>
                  <a:tcPr anchor="ctr"/>
                </a:tc>
                <a:extLst>
                  <a:ext uri="{0D108BD9-81ED-4DB2-BD59-A6C34878D82A}">
                    <a16:rowId xmlns:a16="http://schemas.microsoft.com/office/drawing/2014/main" val="1549903471"/>
                  </a:ext>
                </a:extLst>
              </a:tr>
              <a:tr h="648289">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800" kern="1200" dirty="0">
                          <a:solidFill>
                            <a:schemeClr val="tx2"/>
                          </a:solidFill>
                          <a:latin typeface="Arial" panose="020B0604020202020204" pitchFamily="34" charset="0"/>
                          <a:ea typeface="+mn-ea"/>
                          <a:cs typeface="Arial" panose="020B0604020202020204" pitchFamily="34" charset="0"/>
                        </a:rPr>
                        <a:t>Bid Closing Date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noProof="0" dirty="0">
                          <a:solidFill>
                            <a:srgbClr val="FF0000"/>
                          </a:solidFill>
                          <a:latin typeface="Arial" panose="020B0604020202020204" pitchFamily="34" charset="0"/>
                          <a:ea typeface="+mn-ea"/>
                          <a:cs typeface="Arial" panose="020B0604020202020204" pitchFamily="34" charset="0"/>
                        </a:rPr>
                        <a:t>20 August 2025 at 11:00am</a:t>
                      </a:r>
                      <a:endParaRPr lang="en-ZA" sz="1800" b="1" kern="1200" noProof="0" dirty="0">
                        <a:solidFill>
                          <a:srgbClr val="FF0000"/>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4268033793"/>
                  </a:ext>
                </a:extLst>
              </a:tr>
            </a:tbl>
          </a:graphicData>
        </a:graphic>
      </p:graphicFrame>
    </p:spTree>
    <p:extLst>
      <p:ext uri="{BB962C8B-B14F-4D97-AF65-F5344CB8AC3E}">
        <p14:creationId xmlns:p14="http://schemas.microsoft.com/office/powerpoint/2010/main" val="2369364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01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6B998-505A-A004-B139-4A829B250850}"/>
              </a:ext>
            </a:extLst>
          </p:cNvPr>
          <p:cNvSpPr>
            <a:spLocks noGrp="1"/>
          </p:cNvSpPr>
          <p:nvPr>
            <p:ph type="title"/>
          </p:nvPr>
        </p:nvSpPr>
        <p:spPr>
          <a:xfrm>
            <a:off x="838199" y="365125"/>
            <a:ext cx="11244943" cy="1325563"/>
          </a:xfrm>
        </p:spPr>
        <p:txBody>
          <a:bodyPr>
            <a:normAutofit/>
          </a:bodyPr>
          <a:lstStyle/>
          <a:p>
            <a:r>
              <a:rPr lang="en-ZA" sz="4400" dirty="0">
                <a:solidFill>
                  <a:schemeClr val="accent1">
                    <a:lumMod val="75000"/>
                  </a:schemeClr>
                </a:solidFill>
                <a:latin typeface="Arial" panose="020B0604020202020204" pitchFamily="34" charset="0"/>
                <a:cs typeface="Arial" panose="020B0604020202020204" pitchFamily="34" charset="0"/>
              </a:rPr>
              <a:t>Table of Content</a:t>
            </a:r>
            <a:endParaRPr lang="en-US" dirty="0">
              <a:latin typeface="Arial" panose="020B0604020202020204" pitchFamily="34" charset="0"/>
              <a:cs typeface="Arial" panose="020B0604020202020204" pitchFamily="34" charset="0"/>
            </a:endParaRPr>
          </a:p>
        </p:txBody>
      </p:sp>
      <p:sp>
        <p:nvSpPr>
          <p:cNvPr id="5" name="Text Placeholder 3">
            <a:extLst>
              <a:ext uri="{FF2B5EF4-FFF2-40B4-BE49-F238E27FC236}">
                <a16:creationId xmlns:a16="http://schemas.microsoft.com/office/drawing/2014/main" id="{61DBA010-D995-B834-D2D7-7A318AF7760E}"/>
              </a:ext>
            </a:extLst>
          </p:cNvPr>
          <p:cNvSpPr txBox="1">
            <a:spLocks/>
          </p:cNvSpPr>
          <p:nvPr/>
        </p:nvSpPr>
        <p:spPr>
          <a:xfrm>
            <a:off x="935502" y="1166971"/>
            <a:ext cx="8234578" cy="4705509"/>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5000"/>
              </a:lnSpc>
              <a:spcBef>
                <a:spcPct val="75000"/>
              </a:spcBef>
              <a:spcAft>
                <a:spcPct val="10000"/>
              </a:spcAft>
              <a:buClr>
                <a:schemeClr val="accent1"/>
              </a:buClr>
            </a:pPr>
            <a:r>
              <a:rPr lang="en-US" sz="2400" b="1" dirty="0">
                <a:solidFill>
                  <a:schemeClr val="tx2"/>
                </a:solidFill>
                <a:latin typeface="Arial" panose="020B0604020202020204" pitchFamily="34" charset="0"/>
                <a:cs typeface="Arial" panose="020B0604020202020204" pitchFamily="34" charset="0"/>
              </a:rPr>
              <a:t>1. Welcome and Introduction of SARS Team</a:t>
            </a:r>
          </a:p>
          <a:p>
            <a:pPr>
              <a:lnSpc>
                <a:spcPct val="135000"/>
              </a:lnSpc>
              <a:spcBef>
                <a:spcPct val="75000"/>
              </a:spcBef>
              <a:spcAft>
                <a:spcPct val="10000"/>
              </a:spcAft>
              <a:buClr>
                <a:schemeClr val="accent1"/>
              </a:buClr>
            </a:pPr>
            <a:r>
              <a:rPr lang="en-US" sz="2400" b="1" dirty="0">
                <a:solidFill>
                  <a:schemeClr val="tx2"/>
                </a:solidFill>
                <a:latin typeface="Arial" panose="020B0604020202020204" pitchFamily="34" charset="0"/>
                <a:cs typeface="Arial" panose="020B0604020202020204" pitchFamily="34" charset="0"/>
              </a:rPr>
              <a:t>2. Purpose, Procedures and Governance Requirements</a:t>
            </a:r>
          </a:p>
          <a:p>
            <a:pPr marL="228600" indent="-228600">
              <a:lnSpc>
                <a:spcPct val="135000"/>
              </a:lnSpc>
              <a:spcBef>
                <a:spcPct val="75000"/>
              </a:spcBef>
              <a:spcAft>
                <a:spcPct val="10000"/>
              </a:spcAft>
              <a:buClr>
                <a:schemeClr val="accent1"/>
              </a:buClr>
            </a:pPr>
            <a:r>
              <a:rPr lang="en-ZA" sz="2400" b="1" dirty="0">
                <a:solidFill>
                  <a:schemeClr val="tx2"/>
                </a:solidFill>
                <a:latin typeface="Arial" panose="020B0604020202020204" pitchFamily="34" charset="0"/>
                <a:cs typeface="Arial" panose="020B0604020202020204" pitchFamily="34" charset="0"/>
              </a:rPr>
              <a:t>3. Background and Scope of Work </a:t>
            </a:r>
          </a:p>
          <a:p>
            <a:pPr marL="228600" indent="-228600">
              <a:lnSpc>
                <a:spcPct val="135000"/>
              </a:lnSpc>
              <a:spcBef>
                <a:spcPct val="75000"/>
              </a:spcBef>
              <a:spcAft>
                <a:spcPct val="10000"/>
              </a:spcAft>
              <a:buClr>
                <a:schemeClr val="accent1"/>
              </a:buClr>
            </a:pPr>
            <a:r>
              <a:rPr lang="en-ZA" sz="2400" b="1" dirty="0">
                <a:solidFill>
                  <a:schemeClr val="tx2"/>
                </a:solidFill>
                <a:latin typeface="Arial" panose="020B0604020202020204" pitchFamily="34" charset="0"/>
                <a:cs typeface="Arial" panose="020B0604020202020204" pitchFamily="34" charset="0"/>
              </a:rPr>
              <a:t>4. Bid Evaluation Process </a:t>
            </a:r>
          </a:p>
          <a:p>
            <a:pPr marL="228600" indent="-228600">
              <a:lnSpc>
                <a:spcPct val="135000"/>
              </a:lnSpc>
              <a:spcBef>
                <a:spcPct val="75000"/>
              </a:spcBef>
              <a:spcAft>
                <a:spcPct val="10000"/>
              </a:spcAft>
              <a:buClr>
                <a:schemeClr val="accent1"/>
              </a:buClr>
            </a:pPr>
            <a:r>
              <a:rPr lang="en-ZA" sz="2400" b="1" dirty="0">
                <a:solidFill>
                  <a:schemeClr val="tx2"/>
                </a:solidFill>
                <a:latin typeface="Arial" panose="020B0604020202020204" pitchFamily="34" charset="0"/>
                <a:cs typeface="Arial" panose="020B0604020202020204" pitchFamily="34" charset="0"/>
              </a:rPr>
              <a:t>5.  RFP submission and contact details</a:t>
            </a:r>
          </a:p>
          <a:p>
            <a:pPr marL="228600" indent="-228600">
              <a:lnSpc>
                <a:spcPct val="135000"/>
              </a:lnSpc>
              <a:spcBef>
                <a:spcPct val="75000"/>
              </a:spcBef>
              <a:spcAft>
                <a:spcPct val="10000"/>
              </a:spcAft>
              <a:buClr>
                <a:schemeClr val="accent1"/>
              </a:buClr>
            </a:pPr>
            <a:r>
              <a:rPr lang="en-ZA" sz="2400" b="1" dirty="0">
                <a:solidFill>
                  <a:schemeClr val="tx2"/>
                </a:solidFill>
                <a:latin typeface="Arial" panose="020B0604020202020204" pitchFamily="34" charset="0"/>
                <a:cs typeface="Arial" panose="020B0604020202020204" pitchFamily="34" charset="0"/>
              </a:rPr>
              <a:t>6. Q&amp;A</a:t>
            </a:r>
            <a:endParaRPr lang="en-ZA" sz="2400" dirty="0">
              <a:latin typeface="Arial" panose="020B0604020202020204" pitchFamily="34" charset="0"/>
              <a:cs typeface="Arial" panose="020B0604020202020204" pitchFamily="34" charset="0"/>
            </a:endParaRPr>
          </a:p>
          <a:p>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4351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6B998-505A-A004-B139-4A829B250850}"/>
              </a:ext>
            </a:extLst>
          </p:cNvPr>
          <p:cNvSpPr>
            <a:spLocks noGrp="1"/>
          </p:cNvSpPr>
          <p:nvPr>
            <p:ph type="title"/>
          </p:nvPr>
        </p:nvSpPr>
        <p:spPr>
          <a:xfrm>
            <a:off x="838199" y="365126"/>
            <a:ext cx="11244943" cy="652514"/>
          </a:xfrm>
        </p:spPr>
        <p:txBody>
          <a:bodyPr>
            <a:normAutofit/>
          </a:bodyPr>
          <a:lstStyle/>
          <a:p>
            <a:r>
              <a:rPr lang="en-ZA" sz="3200" dirty="0">
                <a:solidFill>
                  <a:schemeClr val="accent1">
                    <a:lumMod val="75000"/>
                  </a:schemeClr>
                </a:solidFill>
                <a:latin typeface="Arial" panose="020B0604020202020204" pitchFamily="34" charset="0"/>
                <a:ea typeface="+mn-ea"/>
                <a:cs typeface="Arial" panose="020B0604020202020204" pitchFamily="34" charset="0"/>
              </a:rPr>
              <a:t>1. INTRODUCTION: SARS TEAM</a:t>
            </a:r>
            <a:endParaRPr lang="en-US" sz="3200" dirty="0">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8E7FED1F-3A5A-3024-0563-E18C9DC28CF5}"/>
              </a:ext>
            </a:extLst>
          </p:cNvPr>
          <p:cNvGraphicFramePr>
            <a:graphicFrameLocks noGrp="1"/>
          </p:cNvGraphicFramePr>
          <p:nvPr>
            <p:extLst>
              <p:ext uri="{D42A27DB-BD31-4B8C-83A1-F6EECF244321}">
                <p14:modId xmlns:p14="http://schemas.microsoft.com/office/powerpoint/2010/main" val="3913343451"/>
              </p:ext>
            </p:extLst>
          </p:nvPr>
        </p:nvGraphicFramePr>
        <p:xfrm>
          <a:off x="838199" y="1017639"/>
          <a:ext cx="8619127" cy="3241899"/>
        </p:xfrm>
        <a:graphic>
          <a:graphicData uri="http://schemas.openxmlformats.org/drawingml/2006/table">
            <a:tbl>
              <a:tblPr firstRow="1" bandRow="1">
                <a:tableStyleId>{5C22544A-7EE6-4342-B048-85BDC9FD1C3A}</a:tableStyleId>
              </a:tblPr>
              <a:tblGrid>
                <a:gridCol w="8619127">
                  <a:extLst>
                    <a:ext uri="{9D8B030D-6E8A-4147-A177-3AD203B41FA5}">
                      <a16:colId xmlns:a16="http://schemas.microsoft.com/office/drawing/2014/main" val="847617628"/>
                    </a:ext>
                  </a:extLst>
                </a:gridCol>
              </a:tblGrid>
              <a:tr h="384214">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ZA" sz="1600" b="1" kern="1200" dirty="0">
                          <a:solidFill>
                            <a:schemeClr val="bg1"/>
                          </a:solidFill>
                          <a:latin typeface="Arial" panose="020B0604020202020204" pitchFamily="34" charset="0"/>
                          <a:ea typeface="+mn-ea"/>
                          <a:cs typeface="Arial" panose="020B0604020202020204" pitchFamily="34" charset="0"/>
                        </a:rPr>
                        <a:t>SARS Team</a:t>
                      </a:r>
                    </a:p>
                  </a:txBody>
                  <a:tcPr/>
                </a:tc>
                <a:extLst>
                  <a:ext uri="{0D108BD9-81ED-4DB2-BD59-A6C34878D82A}">
                    <a16:rowId xmlns:a16="http://schemas.microsoft.com/office/drawing/2014/main" val="1161861201"/>
                  </a:ext>
                </a:extLst>
              </a:tr>
              <a:tr h="51732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baseline="0" dirty="0">
                          <a:solidFill>
                            <a:schemeClr val="tx2"/>
                          </a:solidFill>
                          <a:latin typeface="Arial" panose="020B0604020202020204" pitchFamily="34" charset="0"/>
                          <a:ea typeface="+mn-ea"/>
                          <a:cs typeface="Arial" panose="020B0604020202020204" pitchFamily="34" charset="0"/>
                        </a:rPr>
                        <a:t>Sourcing Lead: Procurement</a:t>
                      </a:r>
                      <a:endParaRPr lang="en-ZA" sz="1600" kern="1200" dirty="0">
                        <a:solidFill>
                          <a:schemeClr val="tx2"/>
                        </a:solidFill>
                        <a:latin typeface="Arial" panose="020B0604020202020204" pitchFamily="34" charset="0"/>
                        <a:ea typeface="+mn-ea"/>
                        <a:cs typeface="Arial" panose="020B0604020202020204" pitchFamily="34" charset="0"/>
                      </a:endParaRPr>
                    </a:p>
                  </a:txBody>
                  <a:tcPr marL="84406" marR="84406"/>
                </a:tc>
                <a:extLst>
                  <a:ext uri="{0D108BD9-81ED-4DB2-BD59-A6C34878D82A}">
                    <a16:rowId xmlns:a16="http://schemas.microsoft.com/office/drawing/2014/main" val="3282221393"/>
                  </a:ext>
                </a:extLst>
              </a:tr>
              <a:tr h="51732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Arial" panose="020B0604020202020204" pitchFamily="34" charset="0"/>
                          <a:ea typeface="+mn-ea"/>
                          <a:cs typeface="Arial" panose="020B0604020202020204" pitchFamily="34" charset="0"/>
                        </a:rPr>
                        <a:t>Price specialist</a:t>
                      </a:r>
                    </a:p>
                  </a:txBody>
                  <a:tcPr marL="84406" marR="84406"/>
                </a:tc>
                <a:extLst>
                  <a:ext uri="{0D108BD9-81ED-4DB2-BD59-A6C34878D82A}">
                    <a16:rowId xmlns:a16="http://schemas.microsoft.com/office/drawing/2014/main" val="563679810"/>
                  </a:ext>
                </a:extLst>
              </a:tr>
              <a:tr h="17590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Arial" panose="020B0604020202020204" pitchFamily="34" charset="0"/>
                          <a:ea typeface="+mn-ea"/>
                          <a:cs typeface="Arial" panose="020B0604020202020204" pitchFamily="34" charset="0"/>
                        </a:rPr>
                        <a:t>B-BBEE</a:t>
                      </a:r>
                      <a:r>
                        <a:rPr lang="en-ZA" sz="1600" kern="1200" baseline="0" dirty="0">
                          <a:solidFill>
                            <a:schemeClr val="tx2"/>
                          </a:solidFill>
                          <a:latin typeface="Arial" panose="020B0604020202020204" pitchFamily="34" charset="0"/>
                          <a:ea typeface="+mn-ea"/>
                          <a:cs typeface="Arial" panose="020B0604020202020204" pitchFamily="34" charset="0"/>
                        </a:rPr>
                        <a:t> Specialist</a:t>
                      </a:r>
                      <a:endParaRPr lang="en-ZA" sz="1600" kern="1200" dirty="0">
                        <a:solidFill>
                          <a:schemeClr val="tx2"/>
                        </a:solidFill>
                        <a:latin typeface="Arial" panose="020B0604020202020204" pitchFamily="34" charset="0"/>
                        <a:ea typeface="+mn-ea"/>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ZA" sz="1600" kern="1200" dirty="0">
                        <a:solidFill>
                          <a:schemeClr val="tx2"/>
                        </a:solidFill>
                        <a:latin typeface="Arial" panose="020B0604020202020204" pitchFamily="34" charset="0"/>
                        <a:ea typeface="+mn-ea"/>
                        <a:cs typeface="Arial" panose="020B0604020202020204" pitchFamily="34" charset="0"/>
                      </a:endParaRPr>
                    </a:p>
                  </a:txBody>
                  <a:tcPr marL="84406" marR="84406"/>
                </a:tc>
                <a:extLst>
                  <a:ext uri="{0D108BD9-81ED-4DB2-BD59-A6C34878D82A}">
                    <a16:rowId xmlns:a16="http://schemas.microsoft.com/office/drawing/2014/main" val="3632352715"/>
                  </a:ext>
                </a:extLst>
              </a:tr>
              <a:tr h="517327">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2"/>
                          </a:solidFill>
                          <a:latin typeface="Arial" panose="020B0604020202020204" pitchFamily="34" charset="0"/>
                          <a:ea typeface="+mn-ea"/>
                          <a:cs typeface="Arial" panose="020B0604020202020204" pitchFamily="34" charset="0"/>
                        </a:rPr>
                        <a:t>Governance, Risk and Compliance</a:t>
                      </a:r>
                      <a:endParaRPr lang="en-ZA" sz="1600" kern="1200" dirty="0">
                        <a:solidFill>
                          <a:schemeClr val="tx2"/>
                        </a:solidFill>
                        <a:latin typeface="Arial" panose="020B0604020202020204" pitchFamily="34" charset="0"/>
                        <a:ea typeface="+mn-ea"/>
                        <a:cs typeface="Arial" panose="020B0604020202020204" pitchFamily="34" charset="0"/>
                      </a:endParaRPr>
                    </a:p>
                  </a:txBody>
                  <a:tcPr marL="84406" marR="84406"/>
                </a:tc>
                <a:extLst>
                  <a:ext uri="{0D108BD9-81ED-4DB2-BD59-A6C34878D82A}">
                    <a16:rowId xmlns:a16="http://schemas.microsoft.com/office/drawing/2014/main" val="135973565"/>
                  </a:ext>
                </a:extLst>
              </a:tr>
              <a:tr h="36329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Arial" panose="020B0604020202020204" pitchFamily="34" charset="0"/>
                          <a:ea typeface="+mn-ea"/>
                          <a:cs typeface="Arial" panose="020B0604020202020204" pitchFamily="34" charset="0"/>
                        </a:rPr>
                        <a:t>Financial Analyst</a:t>
                      </a:r>
                    </a:p>
                  </a:txBody>
                  <a:tcPr marL="84406" marR="84406"/>
                </a:tc>
                <a:extLst>
                  <a:ext uri="{0D108BD9-81ED-4DB2-BD59-A6C34878D82A}">
                    <a16:rowId xmlns:a16="http://schemas.microsoft.com/office/drawing/2014/main" val="3843596870"/>
                  </a:ext>
                </a:extLst>
              </a:tr>
              <a:tr h="363292">
                <a:tc>
                  <a:txBody>
                    <a:bodyPr/>
                    <a:lstStyle/>
                    <a:p>
                      <a:pPr marL="0" algn="l" defTabSz="932962" rtl="0" eaLnBrk="1" latinLnBrk="0" hangingPunct="1"/>
                      <a:r>
                        <a:rPr lang="en-ZA" sz="1600" kern="1200" baseline="0" dirty="0">
                          <a:solidFill>
                            <a:schemeClr val="tx2"/>
                          </a:solidFill>
                          <a:latin typeface="Arial" panose="020B0604020202020204" pitchFamily="34" charset="0"/>
                          <a:ea typeface="+mn-ea"/>
                          <a:cs typeface="Arial" panose="020B0604020202020204" pitchFamily="34" charset="0"/>
                        </a:rPr>
                        <a:t>Technical Members</a:t>
                      </a:r>
                      <a:endParaRPr lang="en-ZA" sz="1600" kern="1200" dirty="0">
                        <a:solidFill>
                          <a:schemeClr val="tx2"/>
                        </a:solidFill>
                        <a:latin typeface="Arial" panose="020B0604020202020204" pitchFamily="34" charset="0"/>
                        <a:ea typeface="+mn-ea"/>
                        <a:cs typeface="Arial" panose="020B0604020202020204" pitchFamily="34" charset="0"/>
                      </a:endParaRPr>
                    </a:p>
                  </a:txBody>
                  <a:tcPr marL="84406" marR="84406"/>
                </a:tc>
                <a:extLst>
                  <a:ext uri="{0D108BD9-81ED-4DB2-BD59-A6C34878D82A}">
                    <a16:rowId xmlns:a16="http://schemas.microsoft.com/office/drawing/2014/main" val="3132316146"/>
                  </a:ext>
                </a:extLst>
              </a:tr>
            </a:tbl>
          </a:graphicData>
        </a:graphic>
      </p:graphicFrame>
    </p:spTree>
    <p:extLst>
      <p:ext uri="{BB962C8B-B14F-4D97-AF65-F5344CB8AC3E}">
        <p14:creationId xmlns:p14="http://schemas.microsoft.com/office/powerpoint/2010/main" val="2504355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6B998-505A-A004-B139-4A829B250850}"/>
              </a:ext>
            </a:extLst>
          </p:cNvPr>
          <p:cNvSpPr>
            <a:spLocks noGrp="1"/>
          </p:cNvSpPr>
          <p:nvPr>
            <p:ph type="title"/>
          </p:nvPr>
        </p:nvSpPr>
        <p:spPr>
          <a:xfrm>
            <a:off x="274321" y="365126"/>
            <a:ext cx="11808822" cy="779622"/>
          </a:xfrm>
        </p:spPr>
        <p:txBody>
          <a:bodyPr>
            <a:normAutofit/>
          </a:bodyPr>
          <a:lstStyle/>
          <a:p>
            <a:r>
              <a:rPr lang="en-US" sz="3200" dirty="0">
                <a:solidFill>
                  <a:schemeClr val="accent1">
                    <a:lumMod val="75000"/>
                  </a:schemeClr>
                </a:solidFill>
                <a:latin typeface="Arial" panose="020B0604020202020204" pitchFamily="34" charset="0"/>
                <a:ea typeface="+mn-ea"/>
                <a:cs typeface="Arial" panose="020B0604020202020204" pitchFamily="34" charset="0"/>
              </a:rPr>
              <a:t>2. PURPOSE</a:t>
            </a:r>
          </a:p>
        </p:txBody>
      </p:sp>
      <p:sp>
        <p:nvSpPr>
          <p:cNvPr id="6" name="TextBox 5">
            <a:extLst>
              <a:ext uri="{FF2B5EF4-FFF2-40B4-BE49-F238E27FC236}">
                <a16:creationId xmlns:a16="http://schemas.microsoft.com/office/drawing/2014/main" id="{5B7FB00A-8D13-56A6-1383-72BEF54AD608}"/>
              </a:ext>
            </a:extLst>
          </p:cNvPr>
          <p:cNvSpPr txBox="1"/>
          <p:nvPr/>
        </p:nvSpPr>
        <p:spPr>
          <a:xfrm>
            <a:off x="274320" y="1144747"/>
            <a:ext cx="11808822" cy="4425827"/>
          </a:xfrm>
          <a:prstGeom prst="rect">
            <a:avLst/>
          </a:prstGeom>
          <a:noFill/>
        </p:spPr>
        <p:txBody>
          <a:bodyPr wrap="square" numCol="1">
            <a:spAutoFit/>
          </a:bodyPr>
          <a:lstStyle/>
          <a:p>
            <a:pPr eaLnBrk="1" hangingPunct="1">
              <a:lnSpc>
                <a:spcPct val="80000"/>
              </a:lnSpc>
              <a:buFontTx/>
              <a:buNone/>
            </a:pPr>
            <a:r>
              <a:rPr lang="en-ZA" altLang="en-US" sz="2200" u="sng" dirty="0">
                <a:solidFill>
                  <a:schemeClr val="accent1">
                    <a:lumMod val="50000"/>
                  </a:schemeClr>
                </a:solidFill>
                <a:latin typeface="Arial" panose="020B0604020202020204" pitchFamily="34" charset="0"/>
                <a:cs typeface="Arial" panose="020B0604020202020204" pitchFamily="34" charset="0"/>
              </a:rPr>
              <a:t>Non- Compulsory Briefing Session</a:t>
            </a:r>
          </a:p>
          <a:p>
            <a:pPr eaLnBrk="1" hangingPunct="1">
              <a:lnSpc>
                <a:spcPct val="80000"/>
              </a:lnSpc>
              <a:buFontTx/>
              <a:buNone/>
            </a:pPr>
            <a:endParaRPr lang="en-ZA" altLang="en-US" sz="2200" u="sng" dirty="0">
              <a:solidFill>
                <a:schemeClr val="accent1">
                  <a:lumMod val="50000"/>
                </a:schemeClr>
              </a:solidFill>
              <a:latin typeface="Arial" panose="020B0604020202020204" pitchFamily="34" charset="0"/>
              <a:cs typeface="Arial" panose="020B0604020202020204" pitchFamily="34" charset="0"/>
            </a:endParaRPr>
          </a:p>
          <a:p>
            <a:pPr marL="285750" indent="-285750" eaLnBrk="1" hangingPunct="1">
              <a:lnSpc>
                <a:spcPct val="80000"/>
              </a:lnSpc>
              <a:buFont typeface="Arial" panose="020B0604020202020204" pitchFamily="34" charset="0"/>
              <a:buChar char="•"/>
            </a:pPr>
            <a:r>
              <a:rPr lang="en-ZA" altLang="en-US" sz="2200" dirty="0">
                <a:solidFill>
                  <a:schemeClr val="accent1">
                    <a:lumMod val="50000"/>
                  </a:schemeClr>
                </a:solidFill>
                <a:latin typeface="Arial" panose="020B0604020202020204" pitchFamily="34" charset="0"/>
                <a:cs typeface="Arial" panose="020B0604020202020204" pitchFamily="34" charset="0"/>
              </a:rPr>
              <a:t>Purpose</a:t>
            </a:r>
          </a:p>
          <a:p>
            <a:pPr marL="742950" lvl="1" indent="-285750" eaLnBrk="1" hangingPunct="1">
              <a:lnSpc>
                <a:spcPct val="80000"/>
              </a:lnSpc>
              <a:buFont typeface="Arial" panose="020B0604020202020204" pitchFamily="34" charset="0"/>
              <a:buChar char="•"/>
            </a:pPr>
            <a:r>
              <a:rPr lang="en-ZA" altLang="en-US" sz="2200" dirty="0">
                <a:solidFill>
                  <a:schemeClr val="accent1">
                    <a:lumMod val="50000"/>
                  </a:schemeClr>
                </a:solidFill>
                <a:latin typeface="Arial" panose="020B0604020202020204" pitchFamily="34" charset="0"/>
                <a:cs typeface="Arial" panose="020B0604020202020204" pitchFamily="34" charset="0"/>
              </a:rPr>
              <a:t>explain selected concepts, procedures and other aspects of the Specification requirements and main RFP</a:t>
            </a:r>
          </a:p>
          <a:p>
            <a:pPr marL="285750" indent="-285750" eaLnBrk="1" hangingPunct="1">
              <a:lnSpc>
                <a:spcPct val="80000"/>
              </a:lnSpc>
              <a:buFont typeface="Arial" panose="020B0604020202020204" pitchFamily="34" charset="0"/>
              <a:buChar char="•"/>
            </a:pPr>
            <a:r>
              <a:rPr lang="en-ZA" altLang="en-US" sz="2200" dirty="0">
                <a:solidFill>
                  <a:schemeClr val="accent1">
                    <a:lumMod val="50000"/>
                  </a:schemeClr>
                </a:solidFill>
                <a:latin typeface="Arial" panose="020B0604020202020204" pitchFamily="34" charset="0"/>
                <a:cs typeface="Arial" panose="020B0604020202020204" pitchFamily="34" charset="0"/>
              </a:rPr>
              <a:t>It may contain</a:t>
            </a:r>
          </a:p>
          <a:p>
            <a:pPr marL="742950" lvl="1" indent="-285750" eaLnBrk="1" hangingPunct="1">
              <a:lnSpc>
                <a:spcPct val="80000"/>
              </a:lnSpc>
              <a:buFont typeface="Arial" panose="020B0604020202020204" pitchFamily="34" charset="0"/>
              <a:buChar char="•"/>
            </a:pPr>
            <a:r>
              <a:rPr lang="en-ZA" altLang="en-US" sz="2200" dirty="0">
                <a:solidFill>
                  <a:schemeClr val="accent1">
                    <a:lumMod val="50000"/>
                  </a:schemeClr>
                </a:solidFill>
                <a:latin typeface="Arial" panose="020B0604020202020204" pitchFamily="34" charset="0"/>
                <a:cs typeface="Arial" panose="020B0604020202020204" pitchFamily="34" charset="0"/>
              </a:rPr>
              <a:t>additional information</a:t>
            </a:r>
          </a:p>
          <a:p>
            <a:pPr marL="742950" lvl="1" indent="-285750" eaLnBrk="1" hangingPunct="1">
              <a:lnSpc>
                <a:spcPct val="80000"/>
              </a:lnSpc>
              <a:buFont typeface="Arial" panose="020B0604020202020204" pitchFamily="34" charset="0"/>
              <a:buChar char="•"/>
            </a:pPr>
            <a:r>
              <a:rPr lang="en-ZA" altLang="en-US" sz="2200" dirty="0">
                <a:solidFill>
                  <a:schemeClr val="accent1">
                    <a:lumMod val="50000"/>
                  </a:schemeClr>
                </a:solidFill>
                <a:latin typeface="Arial" panose="020B0604020202020204" pitchFamily="34" charset="0"/>
                <a:cs typeface="Arial" panose="020B0604020202020204" pitchFamily="34" charset="0"/>
              </a:rPr>
              <a:t>additional rules that must be adhered to</a:t>
            </a:r>
          </a:p>
          <a:p>
            <a:pPr marL="285750" indent="-285750" eaLnBrk="1" hangingPunct="1">
              <a:lnSpc>
                <a:spcPct val="80000"/>
              </a:lnSpc>
              <a:buFont typeface="Arial" panose="020B0604020202020204" pitchFamily="34" charset="0"/>
              <a:buChar char="•"/>
            </a:pPr>
            <a:r>
              <a:rPr lang="en-ZA" altLang="en-US" sz="2200" dirty="0">
                <a:solidFill>
                  <a:schemeClr val="accent1">
                    <a:lumMod val="50000"/>
                  </a:schemeClr>
                </a:solidFill>
                <a:latin typeface="Arial" panose="020B0604020202020204" pitchFamily="34" charset="0"/>
                <a:cs typeface="Arial" panose="020B0604020202020204" pitchFamily="34" charset="0"/>
              </a:rPr>
              <a:t>It does not</a:t>
            </a:r>
          </a:p>
          <a:p>
            <a:pPr marL="742950" lvl="1" indent="-285750" eaLnBrk="1" hangingPunct="1">
              <a:lnSpc>
                <a:spcPct val="80000"/>
              </a:lnSpc>
              <a:buFont typeface="Arial" panose="020B0604020202020204" pitchFamily="34" charset="0"/>
              <a:buChar char="•"/>
            </a:pPr>
            <a:r>
              <a:rPr lang="en-ZA" altLang="en-US" sz="2200" dirty="0">
                <a:solidFill>
                  <a:schemeClr val="accent1">
                    <a:lumMod val="50000"/>
                  </a:schemeClr>
                </a:solidFill>
                <a:latin typeface="Arial" panose="020B0604020202020204" pitchFamily="34" charset="0"/>
                <a:cs typeface="Arial" panose="020B0604020202020204" pitchFamily="34" charset="0"/>
              </a:rPr>
              <a:t>cover every item in the RFP</a:t>
            </a:r>
          </a:p>
          <a:p>
            <a:pPr marL="742950" lvl="1" indent="-285750" eaLnBrk="1" hangingPunct="1">
              <a:lnSpc>
                <a:spcPct val="80000"/>
              </a:lnSpc>
              <a:buFont typeface="Arial" panose="020B0604020202020204" pitchFamily="34" charset="0"/>
              <a:buChar char="•"/>
            </a:pPr>
            <a:r>
              <a:rPr lang="en-ZA" altLang="en-US" sz="2200" dirty="0">
                <a:solidFill>
                  <a:schemeClr val="accent1">
                    <a:lumMod val="50000"/>
                  </a:schemeClr>
                </a:solidFill>
                <a:latin typeface="Arial" panose="020B0604020202020204" pitchFamily="34" charset="0"/>
                <a:cs typeface="Arial" panose="020B0604020202020204" pitchFamily="34" charset="0"/>
              </a:rPr>
              <a:t>replace any of the issued RFP material</a:t>
            </a:r>
          </a:p>
          <a:p>
            <a:pPr marL="742950" lvl="1" indent="-285750" eaLnBrk="1" hangingPunct="1">
              <a:lnSpc>
                <a:spcPct val="80000"/>
              </a:lnSpc>
              <a:buFont typeface="Arial" panose="020B0604020202020204" pitchFamily="34" charset="0"/>
              <a:buChar char="•"/>
            </a:pPr>
            <a:r>
              <a:rPr lang="en-ZA" altLang="en-US" sz="2200" dirty="0">
                <a:solidFill>
                  <a:schemeClr val="accent1">
                    <a:lumMod val="50000"/>
                  </a:schemeClr>
                </a:solidFill>
                <a:latin typeface="Arial" panose="020B0604020202020204" pitchFamily="34" charset="0"/>
                <a:cs typeface="Arial" panose="020B0604020202020204" pitchFamily="34" charset="0"/>
              </a:rPr>
              <a:t>change any of the RFP rules unless explicitly communicated in writing</a:t>
            </a:r>
          </a:p>
          <a:p>
            <a:pPr marL="742950" lvl="1" indent="-285750" eaLnBrk="1" hangingPunct="1">
              <a:lnSpc>
                <a:spcPct val="80000"/>
              </a:lnSpc>
              <a:buFont typeface="Arial" panose="020B0604020202020204" pitchFamily="34" charset="0"/>
              <a:buChar char="•"/>
            </a:pPr>
            <a:endParaRPr lang="en-ZA" altLang="en-US" sz="2200" dirty="0">
              <a:solidFill>
                <a:schemeClr val="accent1">
                  <a:lumMod val="50000"/>
                </a:schemeClr>
              </a:solidFill>
              <a:latin typeface="Arial" panose="020B0604020202020204" pitchFamily="34" charset="0"/>
              <a:cs typeface="Arial" panose="020B0604020202020204" pitchFamily="34" charset="0"/>
            </a:endParaRPr>
          </a:p>
          <a:p>
            <a:pPr marL="285750" indent="-285750" eaLnBrk="1" hangingPunct="1">
              <a:lnSpc>
                <a:spcPct val="80000"/>
              </a:lnSpc>
              <a:buFont typeface="Arial" panose="020B0604020202020204" pitchFamily="34" charset="0"/>
              <a:buChar char="•"/>
            </a:pPr>
            <a:r>
              <a:rPr lang="en-ZA" altLang="en-US" sz="2200" dirty="0">
                <a:solidFill>
                  <a:schemeClr val="accent1">
                    <a:lumMod val="50000"/>
                  </a:schemeClr>
                </a:solidFill>
                <a:latin typeface="Arial" panose="020B0604020202020204" pitchFamily="34" charset="0"/>
                <a:cs typeface="Arial" panose="020B0604020202020204" pitchFamily="34" charset="0"/>
              </a:rPr>
              <a:t>The briefing session slides will be posted on the e-tender and SARS website </a:t>
            </a:r>
          </a:p>
          <a:p>
            <a:pPr marL="285750" indent="-285750">
              <a:lnSpc>
                <a:spcPct val="80000"/>
              </a:lnSpc>
              <a:buFont typeface="Arial" panose="020B0604020202020204" pitchFamily="34" charset="0"/>
              <a:buChar char="•"/>
            </a:pPr>
            <a:endParaRPr lang="en-ZA" altLang="en-US" sz="2200" dirty="0">
              <a:solidFill>
                <a:schemeClr val="accent1">
                  <a:lumMod val="50000"/>
                </a:schemeClr>
              </a:solidFill>
              <a:latin typeface="Arial" panose="020B0604020202020204" pitchFamily="34" charset="0"/>
              <a:cs typeface="Arial" panose="020B0604020202020204" pitchFamily="34" charset="0"/>
            </a:endParaRPr>
          </a:p>
          <a:p>
            <a:pPr marL="285750" indent="-285750" eaLnBrk="1" hangingPunct="1">
              <a:lnSpc>
                <a:spcPct val="80000"/>
              </a:lnSpc>
              <a:buFont typeface="Arial" panose="020B0604020202020204" pitchFamily="34" charset="0"/>
              <a:buChar char="•"/>
            </a:pPr>
            <a:r>
              <a:rPr lang="en-ZA" altLang="en-US" sz="2200" dirty="0">
                <a:solidFill>
                  <a:schemeClr val="accent1">
                    <a:lumMod val="50000"/>
                  </a:schemeClr>
                </a:solidFill>
                <a:latin typeface="Arial" panose="020B0604020202020204" pitchFamily="34" charset="0"/>
                <a:cs typeface="Arial" panose="020B0604020202020204" pitchFamily="34" charset="0"/>
              </a:rPr>
              <a:t>The RFP pack remains the primary source of information for the Bidder to respond</a:t>
            </a:r>
          </a:p>
        </p:txBody>
      </p:sp>
    </p:spTree>
    <p:extLst>
      <p:ext uri="{BB962C8B-B14F-4D97-AF65-F5344CB8AC3E}">
        <p14:creationId xmlns:p14="http://schemas.microsoft.com/office/powerpoint/2010/main" val="1447344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6B998-505A-A004-B139-4A829B250850}"/>
              </a:ext>
            </a:extLst>
          </p:cNvPr>
          <p:cNvSpPr>
            <a:spLocks noGrp="1"/>
          </p:cNvSpPr>
          <p:nvPr>
            <p:ph type="title"/>
          </p:nvPr>
        </p:nvSpPr>
        <p:spPr>
          <a:xfrm>
            <a:off x="274321" y="365126"/>
            <a:ext cx="11808822" cy="519778"/>
          </a:xfrm>
        </p:spPr>
        <p:txBody>
          <a:bodyPr>
            <a:normAutofit fontScale="90000"/>
          </a:bodyPr>
          <a:lstStyle/>
          <a:p>
            <a:r>
              <a:rPr lang="en-US" sz="3200" dirty="0">
                <a:solidFill>
                  <a:schemeClr val="accent1">
                    <a:lumMod val="75000"/>
                  </a:schemeClr>
                </a:solidFill>
                <a:latin typeface="Arial" panose="020B0604020202020204" pitchFamily="34" charset="0"/>
                <a:ea typeface="+mn-ea"/>
                <a:cs typeface="Arial" panose="020B0604020202020204" pitchFamily="34" charset="0"/>
              </a:rPr>
              <a:t>2.1 PROCEDURES DURING BRIEFING SESSION</a:t>
            </a:r>
          </a:p>
        </p:txBody>
      </p:sp>
      <p:sp>
        <p:nvSpPr>
          <p:cNvPr id="6" name="TextBox 5">
            <a:extLst>
              <a:ext uri="{FF2B5EF4-FFF2-40B4-BE49-F238E27FC236}">
                <a16:creationId xmlns:a16="http://schemas.microsoft.com/office/drawing/2014/main" id="{5B7FB00A-8D13-56A6-1383-72BEF54AD608}"/>
              </a:ext>
            </a:extLst>
          </p:cNvPr>
          <p:cNvSpPr txBox="1"/>
          <p:nvPr/>
        </p:nvSpPr>
        <p:spPr>
          <a:xfrm>
            <a:off x="162232" y="884905"/>
            <a:ext cx="11920910" cy="5107873"/>
          </a:xfrm>
          <a:prstGeom prst="rect">
            <a:avLst/>
          </a:prstGeom>
          <a:noFill/>
        </p:spPr>
        <p:txBody>
          <a:bodyPr wrap="square" numCol="1">
            <a:spAutoFit/>
          </a:bodyPr>
          <a:lstStyle/>
          <a:p>
            <a:pPr marL="285750" indent="-285750" eaLnBrk="1" hangingPunct="1">
              <a:lnSpc>
                <a:spcPct val="150000"/>
              </a:lnSpc>
              <a:buFont typeface="Arial" panose="020B0604020202020204" pitchFamily="34" charset="0"/>
              <a:buChar char="•"/>
            </a:pPr>
            <a:r>
              <a:rPr lang="en-ZA" altLang="en-US" sz="2200" dirty="0">
                <a:solidFill>
                  <a:schemeClr val="accent1">
                    <a:lumMod val="50000"/>
                  </a:schemeClr>
                </a:solidFill>
                <a:latin typeface="Arial" panose="020B0604020202020204" pitchFamily="34" charset="0"/>
                <a:cs typeface="Arial" panose="020B0604020202020204" pitchFamily="34" charset="0"/>
              </a:rPr>
              <a:t>Questions during the session.</a:t>
            </a:r>
          </a:p>
          <a:p>
            <a:pPr marL="742950" lvl="1" indent="-285750" eaLnBrk="1" hangingPunct="1">
              <a:lnSpc>
                <a:spcPct val="150000"/>
              </a:lnSpc>
              <a:buFont typeface="Arial" panose="020B0604020202020204" pitchFamily="34" charset="0"/>
              <a:buChar char="•"/>
            </a:pPr>
            <a:r>
              <a:rPr lang="en-ZA" altLang="en-US" sz="2200" dirty="0">
                <a:solidFill>
                  <a:schemeClr val="accent1">
                    <a:lumMod val="50000"/>
                  </a:schemeClr>
                </a:solidFill>
                <a:latin typeface="Arial" panose="020B0604020202020204" pitchFamily="34" charset="0"/>
                <a:cs typeface="Arial" panose="020B0604020202020204" pitchFamily="34" charset="0"/>
              </a:rPr>
              <a:t>SARS will take questions submitted at the end of the session</a:t>
            </a:r>
          </a:p>
          <a:p>
            <a:pPr marL="742950" lvl="1" indent="-285750" eaLnBrk="1" hangingPunct="1">
              <a:lnSpc>
                <a:spcPct val="150000"/>
              </a:lnSpc>
              <a:buFont typeface="Arial" panose="020B0604020202020204" pitchFamily="34" charset="0"/>
              <a:buChar char="•"/>
            </a:pPr>
            <a:r>
              <a:rPr lang="en-ZA" altLang="en-US" sz="2200" dirty="0">
                <a:solidFill>
                  <a:schemeClr val="accent1">
                    <a:lumMod val="50000"/>
                  </a:schemeClr>
                </a:solidFill>
                <a:latin typeface="Arial" panose="020B0604020202020204" pitchFamily="34" charset="0"/>
                <a:cs typeface="Arial" panose="020B0604020202020204" pitchFamily="34" charset="0"/>
              </a:rPr>
              <a:t>SARS will review and focus on most pertinent themes arising from the questions and provide answers where possible</a:t>
            </a:r>
          </a:p>
          <a:p>
            <a:pPr marL="742950" lvl="1" indent="-285750" eaLnBrk="1" hangingPunct="1">
              <a:lnSpc>
                <a:spcPct val="150000"/>
              </a:lnSpc>
              <a:buFont typeface="Arial" panose="020B0604020202020204" pitchFamily="34" charset="0"/>
              <a:buChar char="•"/>
            </a:pPr>
            <a:r>
              <a:rPr lang="en-ZA" altLang="en-US" sz="2200" dirty="0">
                <a:solidFill>
                  <a:schemeClr val="accent1">
                    <a:lumMod val="50000"/>
                  </a:schemeClr>
                </a:solidFill>
                <a:latin typeface="Arial" panose="020B0604020202020204" pitchFamily="34" charset="0"/>
                <a:cs typeface="Arial" panose="020B0604020202020204" pitchFamily="34" charset="0"/>
              </a:rPr>
              <a:t>Bidders are requested to submit written questions during the open Q&amp;A period to Tender Office email published</a:t>
            </a:r>
          </a:p>
          <a:p>
            <a:pPr marL="742950" lvl="1" indent="-285750" eaLnBrk="1" hangingPunct="1">
              <a:lnSpc>
                <a:spcPct val="150000"/>
              </a:lnSpc>
              <a:buFont typeface="Arial" panose="020B0604020202020204" pitchFamily="34" charset="0"/>
              <a:buChar char="•"/>
            </a:pPr>
            <a:r>
              <a:rPr lang="en-ZA" altLang="en-US" sz="2200" dirty="0">
                <a:solidFill>
                  <a:schemeClr val="accent1">
                    <a:lumMod val="50000"/>
                  </a:schemeClr>
                </a:solidFill>
                <a:latin typeface="Arial" panose="020B0604020202020204" pitchFamily="34" charset="0"/>
                <a:cs typeface="Arial" panose="020B0604020202020204" pitchFamily="34" charset="0"/>
              </a:rPr>
              <a:t>All questions and answers will be published as part of the wider Q &amp; A process</a:t>
            </a:r>
          </a:p>
          <a:p>
            <a:pPr marL="742950" lvl="1" indent="-285750" eaLnBrk="1" hangingPunct="1">
              <a:lnSpc>
                <a:spcPct val="150000"/>
              </a:lnSpc>
              <a:buFont typeface="Arial" panose="020B0604020202020204" pitchFamily="34" charset="0"/>
              <a:buChar char="•"/>
            </a:pPr>
            <a:r>
              <a:rPr lang="en-ZA" altLang="en-US" sz="2200" dirty="0">
                <a:solidFill>
                  <a:schemeClr val="accent1">
                    <a:lumMod val="50000"/>
                  </a:schemeClr>
                </a:solidFill>
                <a:latin typeface="Arial" panose="020B0604020202020204" pitchFamily="34" charset="0"/>
                <a:cs typeface="Arial" panose="020B0604020202020204" pitchFamily="34" charset="0"/>
              </a:rPr>
              <a:t>The published answers will take precedence over any verbal response given in the briefing session</a:t>
            </a:r>
          </a:p>
          <a:p>
            <a:pPr marL="285750" indent="-285750" eaLnBrk="1" hangingPunct="1">
              <a:lnSpc>
                <a:spcPct val="150000"/>
              </a:lnSpc>
              <a:buFont typeface="Arial" panose="020B0604020202020204" pitchFamily="34" charset="0"/>
              <a:buChar char="•"/>
            </a:pPr>
            <a:r>
              <a:rPr lang="en-ZA" altLang="en-US" sz="2200" dirty="0">
                <a:solidFill>
                  <a:srgbClr val="FF0000"/>
                </a:solidFill>
                <a:latin typeface="Arial" panose="020B0604020202020204" pitchFamily="34" charset="0"/>
                <a:cs typeface="Arial" panose="020B0604020202020204" pitchFamily="34" charset="0"/>
              </a:rPr>
              <a:t>The session is being recorded.</a:t>
            </a:r>
          </a:p>
        </p:txBody>
      </p:sp>
    </p:spTree>
    <p:extLst>
      <p:ext uri="{BB962C8B-B14F-4D97-AF65-F5344CB8AC3E}">
        <p14:creationId xmlns:p14="http://schemas.microsoft.com/office/powerpoint/2010/main" val="1888071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6B998-505A-A004-B139-4A829B250850}"/>
              </a:ext>
            </a:extLst>
          </p:cNvPr>
          <p:cNvSpPr>
            <a:spLocks noGrp="1"/>
          </p:cNvSpPr>
          <p:nvPr>
            <p:ph type="title"/>
          </p:nvPr>
        </p:nvSpPr>
        <p:spPr>
          <a:xfrm>
            <a:off x="108859" y="365125"/>
            <a:ext cx="11974284" cy="945515"/>
          </a:xfrm>
        </p:spPr>
        <p:txBody>
          <a:bodyPr>
            <a:normAutofit/>
          </a:bodyPr>
          <a:lstStyle/>
          <a:p>
            <a:r>
              <a:rPr lang="en-US" sz="3200" dirty="0">
                <a:solidFill>
                  <a:schemeClr val="accent1">
                    <a:lumMod val="75000"/>
                  </a:schemeClr>
                </a:solidFill>
                <a:latin typeface="Arial" panose="020B0604020202020204" pitchFamily="34" charset="0"/>
                <a:ea typeface="+mn-ea"/>
                <a:cs typeface="Arial" panose="020B0604020202020204" pitchFamily="34" charset="0"/>
              </a:rPr>
              <a:t>2.2 GOVERNANCE REQUIREMENTS</a:t>
            </a:r>
          </a:p>
        </p:txBody>
      </p:sp>
      <p:sp>
        <p:nvSpPr>
          <p:cNvPr id="6" name="TextBox 5">
            <a:extLst>
              <a:ext uri="{FF2B5EF4-FFF2-40B4-BE49-F238E27FC236}">
                <a16:creationId xmlns:a16="http://schemas.microsoft.com/office/drawing/2014/main" id="{5B7FB00A-8D13-56A6-1383-72BEF54AD608}"/>
              </a:ext>
            </a:extLst>
          </p:cNvPr>
          <p:cNvSpPr txBox="1"/>
          <p:nvPr/>
        </p:nvSpPr>
        <p:spPr>
          <a:xfrm>
            <a:off x="274320" y="1144747"/>
            <a:ext cx="11808822" cy="2839560"/>
          </a:xfrm>
          <a:prstGeom prst="rect">
            <a:avLst/>
          </a:prstGeom>
          <a:noFill/>
        </p:spPr>
        <p:txBody>
          <a:bodyPr wrap="square" numCol="1">
            <a:spAutoFit/>
          </a:bodyPr>
          <a:lstStyle/>
          <a:p>
            <a:pPr marL="257175" indent="-257175" defTabSz="685800" eaLnBrk="1" fontAlgn="base" hangingPunct="1">
              <a:lnSpc>
                <a:spcPct val="150000"/>
              </a:lnSpc>
              <a:spcBef>
                <a:spcPct val="20000"/>
              </a:spcBef>
              <a:spcAft>
                <a:spcPct val="0"/>
              </a:spcAft>
              <a:buFontTx/>
              <a:buChar char="•"/>
            </a:pPr>
            <a:r>
              <a:rPr lang="en-GB" altLang="en-US" sz="2200" b="0" dirty="0">
                <a:solidFill>
                  <a:schemeClr val="accent1">
                    <a:lumMod val="50000"/>
                  </a:schemeClr>
                </a:solidFill>
                <a:latin typeface="Arial" panose="020B0604020202020204" pitchFamily="34" charset="0"/>
                <a:cs typeface="Arial" panose="020B0604020202020204" pitchFamily="34" charset="0"/>
              </a:rPr>
              <a:t>Strict communication channels</a:t>
            </a:r>
          </a:p>
          <a:p>
            <a:pPr marL="600075" lvl="1" indent="-257175" defTabSz="685800" eaLnBrk="1" fontAlgn="base" hangingPunct="1">
              <a:lnSpc>
                <a:spcPct val="150000"/>
              </a:lnSpc>
              <a:spcBef>
                <a:spcPct val="20000"/>
              </a:spcBef>
              <a:spcAft>
                <a:spcPct val="0"/>
              </a:spcAft>
            </a:pPr>
            <a:r>
              <a:rPr lang="en-GB" altLang="en-US" sz="2200" dirty="0">
                <a:solidFill>
                  <a:schemeClr val="accent1">
                    <a:lumMod val="50000"/>
                  </a:schemeClr>
                </a:solidFill>
                <a:latin typeface="Arial" panose="020B0604020202020204" pitchFamily="34" charset="0"/>
                <a:cs typeface="Arial" panose="020B0604020202020204" pitchFamily="34" charset="0"/>
              </a:rPr>
              <a:t>- Bidders will be disqualified for non-compliance</a:t>
            </a:r>
          </a:p>
          <a:p>
            <a:pPr marL="257175" indent="-257175" defTabSz="685800" eaLnBrk="1" fontAlgn="base" hangingPunct="1">
              <a:lnSpc>
                <a:spcPct val="150000"/>
              </a:lnSpc>
              <a:spcBef>
                <a:spcPct val="20000"/>
              </a:spcBef>
              <a:spcAft>
                <a:spcPct val="0"/>
              </a:spcAft>
              <a:buFontTx/>
              <a:buChar char="•"/>
            </a:pPr>
            <a:r>
              <a:rPr lang="en-GB" altLang="en-US" sz="2200" b="0" dirty="0">
                <a:solidFill>
                  <a:schemeClr val="accent1">
                    <a:lumMod val="50000"/>
                  </a:schemeClr>
                </a:solidFill>
                <a:latin typeface="Arial" panose="020B0604020202020204" pitchFamily="34" charset="0"/>
                <a:cs typeface="Arial" panose="020B0604020202020204" pitchFamily="34" charset="0"/>
              </a:rPr>
              <a:t>No solicitation of information will be allowed other than by prescribed channels</a:t>
            </a:r>
          </a:p>
          <a:p>
            <a:pPr marL="257175" indent="-257175" defTabSz="685800" eaLnBrk="1" fontAlgn="base" hangingPunct="1">
              <a:lnSpc>
                <a:spcPct val="150000"/>
              </a:lnSpc>
              <a:spcBef>
                <a:spcPct val="20000"/>
              </a:spcBef>
              <a:spcAft>
                <a:spcPct val="0"/>
              </a:spcAft>
              <a:buFontTx/>
              <a:buChar char="•"/>
            </a:pPr>
            <a:r>
              <a:rPr lang="en-GB" altLang="en-US" sz="2200" b="0" dirty="0">
                <a:solidFill>
                  <a:schemeClr val="accent1">
                    <a:lumMod val="50000"/>
                  </a:schemeClr>
                </a:solidFill>
                <a:latin typeface="Arial" panose="020B0604020202020204" pitchFamily="34" charset="0"/>
                <a:cs typeface="Arial" panose="020B0604020202020204" pitchFamily="34" charset="0"/>
              </a:rPr>
              <a:t>Deadlines to be strictly met</a:t>
            </a:r>
          </a:p>
          <a:p>
            <a:pPr marL="257175" indent="-257175" defTabSz="685800" eaLnBrk="1" fontAlgn="base" hangingPunct="1">
              <a:lnSpc>
                <a:spcPct val="150000"/>
              </a:lnSpc>
              <a:spcBef>
                <a:spcPct val="20000"/>
              </a:spcBef>
              <a:spcAft>
                <a:spcPct val="0"/>
              </a:spcAft>
              <a:buFontTx/>
              <a:buChar char="•"/>
            </a:pPr>
            <a:r>
              <a:rPr lang="en-GB" altLang="en-US" sz="2200" b="0" dirty="0">
                <a:solidFill>
                  <a:schemeClr val="accent1">
                    <a:lumMod val="50000"/>
                  </a:schemeClr>
                </a:solidFill>
                <a:latin typeface="Arial" panose="020B0604020202020204" pitchFamily="34" charset="0"/>
                <a:cs typeface="Arial" panose="020B0604020202020204" pitchFamily="34" charset="0"/>
              </a:rPr>
              <a:t>Adhere to prescribed submission format to ensure queries are properly dealt with</a:t>
            </a:r>
          </a:p>
        </p:txBody>
      </p:sp>
    </p:spTree>
    <p:extLst>
      <p:ext uri="{BB962C8B-B14F-4D97-AF65-F5344CB8AC3E}">
        <p14:creationId xmlns:p14="http://schemas.microsoft.com/office/powerpoint/2010/main" val="1330997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6B998-505A-A004-B139-4A829B250850}"/>
              </a:ext>
            </a:extLst>
          </p:cNvPr>
          <p:cNvSpPr>
            <a:spLocks noGrp="1"/>
          </p:cNvSpPr>
          <p:nvPr>
            <p:ph type="title"/>
          </p:nvPr>
        </p:nvSpPr>
        <p:spPr>
          <a:xfrm>
            <a:off x="317495" y="365125"/>
            <a:ext cx="11765648" cy="945515"/>
          </a:xfrm>
        </p:spPr>
        <p:txBody>
          <a:bodyPr>
            <a:normAutofit/>
          </a:bodyPr>
          <a:lstStyle/>
          <a:p>
            <a:r>
              <a:rPr lang="en-US" sz="3200" dirty="0">
                <a:solidFill>
                  <a:schemeClr val="accent1">
                    <a:lumMod val="75000"/>
                  </a:schemeClr>
                </a:solidFill>
                <a:latin typeface="Arial" panose="020B0604020202020204" pitchFamily="34" charset="0"/>
                <a:ea typeface="+mn-ea"/>
                <a:cs typeface="Arial" panose="020B0604020202020204" pitchFamily="34" charset="0"/>
              </a:rPr>
              <a:t>3. BACKGROUND AND SCOPE OF WORK </a:t>
            </a:r>
          </a:p>
        </p:txBody>
      </p:sp>
      <p:sp>
        <p:nvSpPr>
          <p:cNvPr id="3" name="AutoShape 74">
            <a:extLst>
              <a:ext uri="{FF2B5EF4-FFF2-40B4-BE49-F238E27FC236}">
                <a16:creationId xmlns:a16="http://schemas.microsoft.com/office/drawing/2014/main" id="{CCE92D9C-2095-4DF9-61C6-2C2B42B264F4}"/>
              </a:ext>
            </a:extLst>
          </p:cNvPr>
          <p:cNvSpPr>
            <a:spLocks noChangeArrowheads="1"/>
          </p:cNvSpPr>
          <p:nvPr/>
        </p:nvSpPr>
        <p:spPr bwMode="auto">
          <a:xfrm>
            <a:off x="317494" y="1107524"/>
            <a:ext cx="11245241" cy="4454289"/>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p>
        </p:txBody>
      </p:sp>
      <p:sp>
        <p:nvSpPr>
          <p:cNvPr id="6" name="TextBox 12">
            <a:extLst>
              <a:ext uri="{FF2B5EF4-FFF2-40B4-BE49-F238E27FC236}">
                <a16:creationId xmlns:a16="http://schemas.microsoft.com/office/drawing/2014/main" id="{26042D2E-F458-6D25-64F9-165D87BFCF0C}"/>
              </a:ext>
            </a:extLst>
          </p:cNvPr>
          <p:cNvSpPr txBox="1">
            <a:spLocks noChangeArrowheads="1"/>
          </p:cNvSpPr>
          <p:nvPr/>
        </p:nvSpPr>
        <p:spPr bwMode="auto">
          <a:xfrm>
            <a:off x="3542566" y="4471651"/>
            <a:ext cx="6021268" cy="461665"/>
          </a:xfrm>
          <a:prstGeom prst="rect">
            <a:avLst/>
          </a:prstGeom>
          <a:noFill/>
          <a:ln w="9525">
            <a:noFill/>
            <a:miter lim="800000"/>
            <a:headEnd/>
            <a:tailEnd/>
          </a:ln>
        </p:spPr>
        <p:txBody>
          <a:bodyPr wrap="square">
            <a:spAutoFit/>
          </a:bodyPr>
          <a:lstStyle/>
          <a:p>
            <a:pPr indent="84138"/>
            <a:r>
              <a:rPr lang="en-ZA" sz="2400" b="1" dirty="0">
                <a:solidFill>
                  <a:schemeClr val="tx2"/>
                </a:solidFill>
                <a:latin typeface="Arial Narrow" panose="020B0606020202030204" pitchFamily="34" charset="0"/>
              </a:rPr>
              <a:t>Annexure A2: Scope of Service</a:t>
            </a:r>
          </a:p>
        </p:txBody>
      </p:sp>
      <p:graphicFrame>
        <p:nvGraphicFramePr>
          <p:cNvPr id="7" name="Object 6">
            <a:extLst>
              <a:ext uri="{FF2B5EF4-FFF2-40B4-BE49-F238E27FC236}">
                <a16:creationId xmlns:a16="http://schemas.microsoft.com/office/drawing/2014/main" id="{1A66F252-AE79-0A98-B746-5BEA353404EC}"/>
              </a:ext>
            </a:extLst>
          </p:cNvPr>
          <p:cNvGraphicFramePr>
            <a:graphicFrameLocks noChangeAspect="1"/>
          </p:cNvGraphicFramePr>
          <p:nvPr>
            <p:extLst>
              <p:ext uri="{D42A27DB-BD31-4B8C-83A1-F6EECF244321}">
                <p14:modId xmlns:p14="http://schemas.microsoft.com/office/powerpoint/2010/main" val="3307845982"/>
              </p:ext>
            </p:extLst>
          </p:nvPr>
        </p:nvGraphicFramePr>
        <p:xfrm>
          <a:off x="5025714" y="26574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563" imgH="771697" progId="AcroExch.Document.DC">
                  <p:embed/>
                </p:oleObj>
              </mc:Choice>
              <mc:Fallback>
                <p:oleObj name="Acrobat Document" showAsIcon="1" r:id="rId2" imgW="914563" imgH="771697" progId="AcroExch.Document.DC">
                  <p:embed/>
                  <p:pic>
                    <p:nvPicPr>
                      <p:cNvPr id="7" name="Object 6">
                        <a:extLst>
                          <a:ext uri="{FF2B5EF4-FFF2-40B4-BE49-F238E27FC236}">
                            <a16:creationId xmlns:a16="http://schemas.microsoft.com/office/drawing/2014/main" id="{1A66F252-AE79-0A98-B746-5BEA353404EC}"/>
                          </a:ext>
                        </a:extLst>
                      </p:cNvPr>
                      <p:cNvPicPr/>
                      <p:nvPr/>
                    </p:nvPicPr>
                    <p:blipFill>
                      <a:blip r:embed="rId3"/>
                      <a:stretch>
                        <a:fillRect/>
                      </a:stretch>
                    </p:blipFill>
                    <p:spPr>
                      <a:xfrm>
                        <a:off x="5025714" y="26574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785048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6B998-505A-A004-B139-4A829B250850}"/>
              </a:ext>
            </a:extLst>
          </p:cNvPr>
          <p:cNvSpPr>
            <a:spLocks noGrp="1"/>
          </p:cNvSpPr>
          <p:nvPr>
            <p:ph type="title"/>
          </p:nvPr>
        </p:nvSpPr>
        <p:spPr>
          <a:xfrm>
            <a:off x="604685" y="365126"/>
            <a:ext cx="11478458" cy="681672"/>
          </a:xfrm>
        </p:spPr>
        <p:txBody>
          <a:bodyPr>
            <a:normAutofit/>
          </a:bodyPr>
          <a:lstStyle/>
          <a:p>
            <a:r>
              <a:rPr lang="en-US" sz="3200" dirty="0">
                <a:solidFill>
                  <a:schemeClr val="accent1">
                    <a:lumMod val="75000"/>
                  </a:schemeClr>
                </a:solidFill>
                <a:latin typeface="Arial" panose="020B0604020202020204" pitchFamily="34" charset="0"/>
                <a:ea typeface="+mn-ea"/>
                <a:cs typeface="Arial" panose="020B0604020202020204" pitchFamily="34" charset="0"/>
              </a:rPr>
              <a:t>4. BID EVALUATION PROCESS </a:t>
            </a:r>
          </a:p>
        </p:txBody>
      </p:sp>
      <p:graphicFrame>
        <p:nvGraphicFramePr>
          <p:cNvPr id="6" name="Content Placeholder 2">
            <a:extLst>
              <a:ext uri="{FF2B5EF4-FFF2-40B4-BE49-F238E27FC236}">
                <a16:creationId xmlns:a16="http://schemas.microsoft.com/office/drawing/2014/main" id="{4E4771D0-CF35-C721-AD75-A5C480DB4B3C}"/>
              </a:ext>
            </a:extLst>
          </p:cNvPr>
          <p:cNvGraphicFramePr>
            <a:graphicFrameLocks noGrp="1"/>
          </p:cNvGraphicFramePr>
          <p:nvPr>
            <p:ph sz="half" idx="1"/>
            <p:extLst>
              <p:ext uri="{D42A27DB-BD31-4B8C-83A1-F6EECF244321}">
                <p14:modId xmlns:p14="http://schemas.microsoft.com/office/powerpoint/2010/main" val="3191104725"/>
              </p:ext>
            </p:extLst>
          </p:nvPr>
        </p:nvGraphicFramePr>
        <p:xfrm>
          <a:off x="1076691" y="1253331"/>
          <a:ext cx="620268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19">
            <a:extLst>
              <a:ext uri="{FF2B5EF4-FFF2-40B4-BE49-F238E27FC236}">
                <a16:creationId xmlns:a16="http://schemas.microsoft.com/office/drawing/2014/main" id="{92B993A8-0D9C-0292-04A7-6707321A6C81}"/>
              </a:ext>
            </a:extLst>
          </p:cNvPr>
          <p:cNvPicPr>
            <a:picLocks noChangeAspect="1"/>
          </p:cNvPicPr>
          <p:nvPr/>
        </p:nvPicPr>
        <p:blipFill rotWithShape="1">
          <a:blip r:embed="rId7"/>
          <a:srcRect l="9531" r="25874" b="-2"/>
          <a:stretch/>
        </p:blipFill>
        <p:spPr>
          <a:xfrm>
            <a:off x="8013970" y="1690688"/>
            <a:ext cx="4178030" cy="4171938"/>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3" name="Rectangle: Rounded Corners 2">
            <a:extLst>
              <a:ext uri="{FF2B5EF4-FFF2-40B4-BE49-F238E27FC236}">
                <a16:creationId xmlns:a16="http://schemas.microsoft.com/office/drawing/2014/main" id="{4C808FD5-AC61-13A8-F648-732A0D648BE8}"/>
              </a:ext>
            </a:extLst>
          </p:cNvPr>
          <p:cNvSpPr/>
          <p:nvPr/>
        </p:nvSpPr>
        <p:spPr>
          <a:xfrm>
            <a:off x="1076692" y="3251945"/>
            <a:ext cx="6202679" cy="577540"/>
          </a:xfrm>
          <a:prstGeom prst="roundRect">
            <a:avLst>
              <a:gd name="adj" fmla="val 1000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r>
              <a:rPr lang="en-ZA" sz="2400" dirty="0">
                <a:solidFill>
                  <a:schemeClr val="accent1">
                    <a:lumMod val="50000"/>
                  </a:schemeClr>
                </a:solidFill>
                <a:latin typeface="Arial Narrow" panose="020B0606020202030204" pitchFamily="34" charset="0"/>
              </a:rPr>
              <a:t>               Gate 1 – Mandatory Evaluation</a:t>
            </a:r>
          </a:p>
        </p:txBody>
      </p:sp>
      <p:sp>
        <p:nvSpPr>
          <p:cNvPr id="5" name="Rectangle 4" descr="Fence">
            <a:extLst>
              <a:ext uri="{FF2B5EF4-FFF2-40B4-BE49-F238E27FC236}">
                <a16:creationId xmlns:a16="http://schemas.microsoft.com/office/drawing/2014/main" id="{36E6FE3A-8FFE-2A60-F30F-9BEB624DA2FF}"/>
              </a:ext>
            </a:extLst>
          </p:cNvPr>
          <p:cNvSpPr/>
          <p:nvPr/>
        </p:nvSpPr>
        <p:spPr>
          <a:xfrm>
            <a:off x="1379675" y="3269434"/>
            <a:ext cx="498512" cy="498512"/>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lstStyle/>
          <a:p>
            <a:endParaRPr lang="en-ZA"/>
          </a:p>
        </p:txBody>
      </p:sp>
    </p:spTree>
    <p:extLst>
      <p:ext uri="{BB962C8B-B14F-4D97-AF65-F5344CB8AC3E}">
        <p14:creationId xmlns:p14="http://schemas.microsoft.com/office/powerpoint/2010/main" val="3144813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6B998-505A-A004-B139-4A829B250850}"/>
              </a:ext>
            </a:extLst>
          </p:cNvPr>
          <p:cNvSpPr>
            <a:spLocks noGrp="1"/>
          </p:cNvSpPr>
          <p:nvPr>
            <p:ph type="title"/>
          </p:nvPr>
        </p:nvSpPr>
        <p:spPr>
          <a:xfrm>
            <a:off x="221227" y="365125"/>
            <a:ext cx="11861916" cy="1325563"/>
          </a:xfrm>
        </p:spPr>
        <p:txBody>
          <a:bodyPr>
            <a:normAutofit/>
          </a:bodyPr>
          <a:lstStyle/>
          <a:p>
            <a:r>
              <a:rPr lang="en-US" sz="3200" dirty="0">
                <a:solidFill>
                  <a:schemeClr val="accent1">
                    <a:lumMod val="75000"/>
                  </a:schemeClr>
                </a:solidFill>
                <a:latin typeface="Arial" panose="020B0604020202020204" pitchFamily="34" charset="0"/>
                <a:ea typeface="+mn-ea"/>
                <a:cs typeface="Arial" panose="020B0604020202020204" pitchFamily="34" charset="0"/>
              </a:rPr>
              <a:t>4.1 BID EVALUATION PROCESS – Technical Evaluation </a:t>
            </a:r>
          </a:p>
        </p:txBody>
      </p:sp>
      <p:pic>
        <p:nvPicPr>
          <p:cNvPr id="7" name="Picture 19">
            <a:extLst>
              <a:ext uri="{FF2B5EF4-FFF2-40B4-BE49-F238E27FC236}">
                <a16:creationId xmlns:a16="http://schemas.microsoft.com/office/drawing/2014/main" id="{92B993A8-0D9C-0292-04A7-6707321A6C81}"/>
              </a:ext>
            </a:extLst>
          </p:cNvPr>
          <p:cNvPicPr>
            <a:picLocks noChangeAspect="1"/>
          </p:cNvPicPr>
          <p:nvPr/>
        </p:nvPicPr>
        <p:blipFill rotWithShape="1">
          <a:blip r:embed="rId3"/>
          <a:srcRect l="9531" r="25874" b="-2"/>
          <a:stretch/>
        </p:blipFill>
        <p:spPr>
          <a:xfrm>
            <a:off x="8013970" y="1690688"/>
            <a:ext cx="4178030" cy="4171938"/>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8" name="TextBox 12">
            <a:extLst>
              <a:ext uri="{FF2B5EF4-FFF2-40B4-BE49-F238E27FC236}">
                <a16:creationId xmlns:a16="http://schemas.microsoft.com/office/drawing/2014/main" id="{C70770F1-E451-AF86-5C9E-34D16267F7B6}"/>
              </a:ext>
            </a:extLst>
          </p:cNvPr>
          <p:cNvSpPr txBox="1">
            <a:spLocks noChangeArrowheads="1"/>
          </p:cNvSpPr>
          <p:nvPr/>
        </p:nvSpPr>
        <p:spPr bwMode="auto">
          <a:xfrm>
            <a:off x="1535503" y="4319575"/>
            <a:ext cx="6021268" cy="461665"/>
          </a:xfrm>
          <a:prstGeom prst="rect">
            <a:avLst/>
          </a:prstGeom>
          <a:noFill/>
          <a:ln w="9525">
            <a:noFill/>
            <a:miter lim="800000"/>
            <a:headEnd/>
            <a:tailEnd/>
          </a:ln>
        </p:spPr>
        <p:txBody>
          <a:bodyPr wrap="square">
            <a:spAutoFit/>
          </a:bodyPr>
          <a:lstStyle/>
          <a:p>
            <a:pPr indent="84138"/>
            <a:r>
              <a:rPr lang="en-ZA" sz="2400" b="1" dirty="0">
                <a:solidFill>
                  <a:schemeClr val="tx2"/>
                </a:solidFill>
                <a:latin typeface="Arial Narrow" panose="020B0606020202030204" pitchFamily="34" charset="0"/>
              </a:rPr>
              <a:t>Annexure A1 Main RFP Document (Section 7)</a:t>
            </a:r>
          </a:p>
        </p:txBody>
      </p:sp>
      <p:graphicFrame>
        <p:nvGraphicFramePr>
          <p:cNvPr id="3" name="Object 2">
            <a:extLst>
              <a:ext uri="{FF2B5EF4-FFF2-40B4-BE49-F238E27FC236}">
                <a16:creationId xmlns:a16="http://schemas.microsoft.com/office/drawing/2014/main" id="{CB63C5D2-4EC3-F511-3ED6-B4D1189AD7B2}"/>
              </a:ext>
            </a:extLst>
          </p:cNvPr>
          <p:cNvGraphicFramePr>
            <a:graphicFrameLocks noChangeAspect="1"/>
          </p:cNvGraphicFramePr>
          <p:nvPr>
            <p:extLst>
              <p:ext uri="{D42A27DB-BD31-4B8C-83A1-F6EECF244321}">
                <p14:modId xmlns:p14="http://schemas.microsoft.com/office/powerpoint/2010/main" val="4017791309"/>
              </p:ext>
            </p:extLst>
          </p:nvPr>
        </p:nvGraphicFramePr>
        <p:xfrm>
          <a:off x="4553355" y="2619369"/>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4" imgW="914563" imgH="771697" progId="AcroExch.Document.DC">
                  <p:embed/>
                </p:oleObj>
              </mc:Choice>
              <mc:Fallback>
                <p:oleObj name="Acrobat Document" showAsIcon="1" r:id="rId4" imgW="914563" imgH="771697" progId="AcroExch.Document.DC">
                  <p:embed/>
                  <p:pic>
                    <p:nvPicPr>
                      <p:cNvPr id="3" name="Object 2">
                        <a:extLst>
                          <a:ext uri="{FF2B5EF4-FFF2-40B4-BE49-F238E27FC236}">
                            <a16:creationId xmlns:a16="http://schemas.microsoft.com/office/drawing/2014/main" id="{CB63C5D2-4EC3-F511-3ED6-B4D1189AD7B2}"/>
                          </a:ext>
                        </a:extLst>
                      </p:cNvPr>
                      <p:cNvPicPr/>
                      <p:nvPr/>
                    </p:nvPicPr>
                    <p:blipFill>
                      <a:blip r:embed="rId5"/>
                      <a:stretch>
                        <a:fillRect/>
                      </a:stretch>
                    </p:blipFill>
                    <p:spPr>
                      <a:xfrm>
                        <a:off x="4553355" y="2619369"/>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9266467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
    <wetp:webextensionref xmlns:r="http://schemas.openxmlformats.org/officeDocument/2006/relationships" r:id="rId1"/>
  </wetp:taskpane>
  <wetp:taskpane dockstate="right" visibility="0" width="438" row="2">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490F6A97-15F5-4326-9149-7C38FAFABA68}">
  <we:reference id="wa200005566" version="3.0.0.2" store="en-US" storeType="OMEX"/>
  <we:alternateReferences>
    <we:reference id="wa200005566" version="3.0.0.2" store="wa200005566"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8E440B59-DA84-4F8B-8D77-213EE2DC9BF8}">
  <we:reference id="wa200005669" version="2.0.0.0" store="en-US" storeType="OMEX"/>
  <we:alternateReferences>
    <we:reference id="wa200005669" version="2.0.0.0" store="wa200005669"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328496E59F22D48B6B189086B28A035" ma:contentTypeVersion="4" ma:contentTypeDescription="Create a new document." ma:contentTypeScope="" ma:versionID="d3a7c9db9b4023869cefeefb87d377d3">
  <xsd:schema xmlns:xsd="http://www.w3.org/2001/XMLSchema" xmlns:xs="http://www.w3.org/2001/XMLSchema" xmlns:p="http://schemas.microsoft.com/office/2006/metadata/properties" xmlns:ns2="bca26e88-ed85-4ffc-8899-a627d8653918" targetNamespace="http://schemas.microsoft.com/office/2006/metadata/properties" ma:root="true" ma:fieldsID="fa50d85d324b4fd10b552914955f97f8" ns2:_="">
    <xsd:import namespace="bca26e88-ed85-4ffc-8899-a627d865391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a26e88-ed85-4ffc-8899-a627d86539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D8F876-E29D-4CA2-88E2-E8C22966519E}">
  <ds:schemaRefs>
    <ds:schemaRef ds:uri="http://schemas.microsoft.com/sharepoint/v3/contenttype/forms"/>
  </ds:schemaRefs>
</ds:datastoreItem>
</file>

<file path=customXml/itemProps2.xml><?xml version="1.0" encoding="utf-8"?>
<ds:datastoreItem xmlns:ds="http://schemas.openxmlformats.org/officeDocument/2006/customXml" ds:itemID="{DDE82BA9-CFEE-4B89-ABC0-10558B5D991E}">
  <ds:schemaRefs>
    <ds:schemaRef ds:uri="http://purl.org/dc/dcmitype/"/>
    <ds:schemaRef ds:uri="http://purl.org/dc/elements/1.1/"/>
    <ds:schemaRef ds:uri="bca26e88-ed85-4ffc-8899-a627d8653918"/>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4B14197-CFB9-4F14-9BF8-8529DCC718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a26e88-ed85-4ffc-8899-a627d86539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12421</TotalTime>
  <Words>876</Words>
  <Application>Microsoft Office PowerPoint</Application>
  <PresentationFormat>Widescreen</PresentationFormat>
  <Paragraphs>135</Paragraphs>
  <Slides>17</Slides>
  <Notes>3</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3</vt:i4>
      </vt:variant>
      <vt:variant>
        <vt:lpstr>Slide Titles</vt:lpstr>
      </vt:variant>
      <vt:variant>
        <vt:i4>17</vt:i4>
      </vt:variant>
    </vt:vector>
  </HeadingPairs>
  <TitlesOfParts>
    <vt:vector size="28" baseType="lpstr">
      <vt:lpstr>Aptos</vt:lpstr>
      <vt:lpstr>Arial</vt:lpstr>
      <vt:lpstr>Arial Narrow</vt:lpstr>
      <vt:lpstr>Lato</vt:lpstr>
      <vt:lpstr>Times New Roman</vt:lpstr>
      <vt:lpstr>Wingdings</vt:lpstr>
      <vt:lpstr>Office Theme</vt:lpstr>
      <vt:lpstr>Custom Design</vt:lpstr>
      <vt:lpstr>Adobe Acrobat Document</vt:lpstr>
      <vt:lpstr>Worksheet</vt:lpstr>
      <vt:lpstr>Acrobat Document</vt:lpstr>
      <vt:lpstr>PowerPoint Presentation</vt:lpstr>
      <vt:lpstr>Table of Content</vt:lpstr>
      <vt:lpstr>1. INTRODUCTION: SARS TEAM</vt:lpstr>
      <vt:lpstr>2. PURPOSE</vt:lpstr>
      <vt:lpstr>2.1 PROCEDURES DURING BRIEFING SESSION</vt:lpstr>
      <vt:lpstr>2.2 GOVERNANCE REQUIREMENTS</vt:lpstr>
      <vt:lpstr>3. BACKGROUND AND SCOPE OF WORK </vt:lpstr>
      <vt:lpstr>4. BID EVALUATION PROCESS </vt:lpstr>
      <vt:lpstr>4.1 BID EVALUATION PROCESS – Technical Evaluation </vt:lpstr>
      <vt:lpstr>4.2 PRICING SCHEDULE</vt:lpstr>
      <vt:lpstr>4.3 SPECIFIC GOALS </vt:lpstr>
      <vt:lpstr>4.4 FINANCIAL ANALYSIS</vt:lpstr>
      <vt:lpstr>4.3 FINANCIAL ANALYSIS</vt:lpstr>
      <vt:lpstr>4.3 FINANCIAL ANALYSIS</vt:lpstr>
      <vt:lpstr>5.  RFP submission and contact details</vt:lpstr>
      <vt:lpstr>5.1 RFP TIMELINES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Funeka Simelane</dc:creator>
  <cp:lastModifiedBy>Nqobile Sbusisiwe Makhubu</cp:lastModifiedBy>
  <cp:revision>55</cp:revision>
  <dcterms:created xsi:type="dcterms:W3CDTF">2024-06-13T12:41:53Z</dcterms:created>
  <dcterms:modified xsi:type="dcterms:W3CDTF">2025-08-13T13:14:20Z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0x010100A328496E59F22D48B6B189086B28A035</vt:lpwstr>
  </property>
</Properties>
</file>