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39"/>
  </p:notesMasterIdLst>
  <p:sldIdLst>
    <p:sldId id="256" r:id="rId5"/>
    <p:sldId id="385" r:id="rId6"/>
    <p:sldId id="292" r:id="rId7"/>
    <p:sldId id="293" r:id="rId8"/>
    <p:sldId id="382" r:id="rId9"/>
    <p:sldId id="383" r:id="rId10"/>
    <p:sldId id="356" r:id="rId11"/>
    <p:sldId id="384" r:id="rId12"/>
    <p:sldId id="294" r:id="rId13"/>
    <p:sldId id="387" r:id="rId14"/>
    <p:sldId id="353" r:id="rId15"/>
    <p:sldId id="388" r:id="rId16"/>
    <p:sldId id="298" r:id="rId17"/>
    <p:sldId id="299" r:id="rId18"/>
    <p:sldId id="389" r:id="rId19"/>
    <p:sldId id="357" r:id="rId20"/>
    <p:sldId id="395" r:id="rId21"/>
    <p:sldId id="399" r:id="rId22"/>
    <p:sldId id="398" r:id="rId23"/>
    <p:sldId id="396" r:id="rId24"/>
    <p:sldId id="397" r:id="rId25"/>
    <p:sldId id="374" r:id="rId26"/>
    <p:sldId id="386" r:id="rId27"/>
    <p:sldId id="394" r:id="rId28"/>
    <p:sldId id="380" r:id="rId29"/>
    <p:sldId id="362" r:id="rId30"/>
    <p:sldId id="360" r:id="rId31"/>
    <p:sldId id="358" r:id="rId32"/>
    <p:sldId id="350" r:id="rId33"/>
    <p:sldId id="361" r:id="rId34"/>
    <p:sldId id="349" r:id="rId35"/>
    <p:sldId id="390" r:id="rId36"/>
    <p:sldId id="351" r:id="rId37"/>
    <p:sldId id="284" r:id="rId38"/>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2C6"/>
    <a:srgbClr val="004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94"/>
  </p:normalViewPr>
  <p:slideViewPr>
    <p:cSldViewPr snapToGrid="0" snapToObjects="1">
      <p:cViewPr varScale="1">
        <p:scale>
          <a:sx n="81" d="100"/>
          <a:sy n="81" d="100"/>
        </p:scale>
        <p:origin x="1277" y="62"/>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9/19/2023</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13</a:t>
            </a:fld>
            <a:endParaRPr lang="en-US" dirty="0"/>
          </a:p>
        </p:txBody>
      </p:sp>
    </p:spTree>
    <p:extLst>
      <p:ext uri="{BB962C8B-B14F-4D97-AF65-F5344CB8AC3E}">
        <p14:creationId xmlns:p14="http://schemas.microsoft.com/office/powerpoint/2010/main" val="322573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28</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29</a:t>
            </a:fld>
            <a:endParaRPr lang="en-ZA" dirty="0"/>
          </a:p>
        </p:txBody>
      </p:sp>
    </p:spTree>
    <p:extLst>
      <p:ext uri="{BB962C8B-B14F-4D97-AF65-F5344CB8AC3E}">
        <p14:creationId xmlns:p14="http://schemas.microsoft.com/office/powerpoint/2010/main" val="20971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30</a:t>
            </a:fld>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33</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extLst>
      <p:ext uri="{BB962C8B-B14F-4D97-AF65-F5344CB8AC3E}">
        <p14:creationId xmlns:p14="http://schemas.microsoft.com/office/powerpoint/2010/main" val="327243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588"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5413" y="542925"/>
            <a:ext cx="8793162" cy="6288088"/>
            <a:chOff x="79" y="342"/>
            <a:chExt cx="5539" cy="3961"/>
          </a:xfrm>
        </p:grpSpPr>
        <p:sp>
          <p:nvSpPr>
            <p:cNvPr id="6" name="McK Measure" hidden="1"/>
            <p:cNvSpPr txBox="1">
              <a:spLocks noChangeArrowheads="1"/>
            </p:cNvSpPr>
            <p:nvPr userDrawn="1"/>
          </p:nvSpPr>
          <p:spPr bwMode="gray">
            <a:xfrm>
              <a:off x="79" y="342"/>
              <a:ext cx="55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algn="ctr" defTabSz="912813" eaLnBrk="0" fontAlgn="base" hangingPunct="0">
                <a:spcBef>
                  <a:spcPct val="20000"/>
                </a:spcBef>
                <a:spcAft>
                  <a:spcPct val="0"/>
                </a:spcAft>
                <a:buChar char="•"/>
                <a:defRPr>
                  <a:solidFill>
                    <a:schemeClr val="tx1"/>
                  </a:solidFill>
                  <a:latin typeface="Arial" pitchFamily="34" charset="0"/>
                </a:defRPr>
              </a:lvl6pPr>
              <a:lvl7pPr marL="2971800" indent="-228600" algn="ctr" defTabSz="912813" eaLnBrk="0" fontAlgn="base" hangingPunct="0">
                <a:spcBef>
                  <a:spcPct val="20000"/>
                </a:spcBef>
                <a:spcAft>
                  <a:spcPct val="0"/>
                </a:spcAft>
                <a:buChar char="•"/>
                <a:defRPr>
                  <a:solidFill>
                    <a:schemeClr val="tx1"/>
                  </a:solidFill>
                  <a:latin typeface="Arial" pitchFamily="34" charset="0"/>
                </a:defRPr>
              </a:lvl7pPr>
              <a:lvl8pPr marL="3429000" indent="-228600" algn="ctr" defTabSz="912813" eaLnBrk="0" fontAlgn="base" hangingPunct="0">
                <a:spcBef>
                  <a:spcPct val="20000"/>
                </a:spcBef>
                <a:spcAft>
                  <a:spcPct val="0"/>
                </a:spcAft>
                <a:buChar char="•"/>
                <a:defRPr>
                  <a:solidFill>
                    <a:schemeClr val="tx1"/>
                  </a:solidFill>
                  <a:latin typeface="Arial" pitchFamily="34" charset="0"/>
                </a:defRPr>
              </a:lvl8pPr>
              <a:lvl9pPr marL="3886200" indent="-228600" algn="ctr" defTabSz="912813" eaLnBrk="0" fontAlgn="base" hangingPunct="0">
                <a:spcBef>
                  <a:spcPct val="20000"/>
                </a:spcBef>
                <a:spcAft>
                  <a:spcPct val="0"/>
                </a:spcAft>
                <a:buChar char="•"/>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1200">
                  <a:solidFill>
                    <a:srgbClr val="000000"/>
                  </a:solidFill>
                </a:rPr>
                <a:t>Unit of measure</a:t>
              </a:r>
            </a:p>
          </p:txBody>
        </p:sp>
        <p:sp>
          <p:nvSpPr>
            <p:cNvPr id="8" name="McK Footnote" hidden="1"/>
            <p:cNvSpPr txBox="1">
              <a:spLocks noChangeArrowheads="1"/>
            </p:cNvSpPr>
            <p:nvPr userDrawn="1"/>
          </p:nvSpPr>
          <p:spPr bwMode="gray">
            <a:xfrm>
              <a:off x="81" y="4111"/>
              <a:ext cx="52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eaLnBrk="0" hangingPunct="0">
                <a:tabLst>
                  <a:tab pos="544513" algn="r"/>
                </a:tabLst>
                <a:defRPr>
                  <a:solidFill>
                    <a:schemeClr val="tx1"/>
                  </a:solidFill>
                  <a:latin typeface="Arial" pitchFamily="34" charset="0"/>
                </a:defRPr>
              </a:lvl1pPr>
              <a:lvl2pPr marL="742950" indent="-285750" defTabSz="912813" eaLnBrk="0" hangingPunct="0">
                <a:tabLst>
                  <a:tab pos="544513" algn="r"/>
                </a:tabLst>
                <a:defRPr>
                  <a:solidFill>
                    <a:schemeClr val="tx1"/>
                  </a:solidFill>
                  <a:latin typeface="Arial" pitchFamily="34" charset="0"/>
                </a:defRPr>
              </a:lvl2pPr>
              <a:lvl3pPr marL="1143000" indent="-228600" defTabSz="912813" eaLnBrk="0" hangingPunct="0">
                <a:tabLst>
                  <a:tab pos="544513" algn="r"/>
                </a:tabLst>
                <a:defRPr>
                  <a:solidFill>
                    <a:schemeClr val="tx1"/>
                  </a:solidFill>
                  <a:latin typeface="Arial" pitchFamily="34" charset="0"/>
                </a:defRPr>
              </a:lvl3pPr>
              <a:lvl4pPr marL="1600200" indent="-228600" defTabSz="912813" eaLnBrk="0" hangingPunct="0">
                <a:tabLst>
                  <a:tab pos="544513" algn="r"/>
                </a:tabLst>
                <a:defRPr>
                  <a:solidFill>
                    <a:schemeClr val="tx1"/>
                  </a:solidFill>
                  <a:latin typeface="Arial" pitchFamily="34" charset="0"/>
                </a:defRPr>
              </a:lvl4pPr>
              <a:lvl5pPr marL="2057400" indent="-228600" defTabSz="912813" eaLnBrk="0" hangingPunct="0">
                <a:tabLst>
                  <a:tab pos="544513" algn="r"/>
                </a:tabLst>
                <a:defRPr>
                  <a:solidFill>
                    <a:schemeClr val="tx1"/>
                  </a:solidFill>
                  <a:latin typeface="Arial" pitchFamily="34" charset="0"/>
                </a:defRPr>
              </a:lvl5pPr>
              <a:lvl6pPr marL="25146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6pPr>
              <a:lvl7pPr marL="29718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7pPr>
              <a:lvl8pPr marL="34290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8pPr>
              <a:lvl9pPr marL="38862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900">
                  <a:solidFill>
                    <a:srgbClr val="000000"/>
                  </a:solidFill>
                </a:rPr>
                <a:t>	*	Footnote</a:t>
              </a:r>
            </a:p>
            <a:p>
              <a:pPr algn="ctr" eaLnBrk="1" fontAlgn="base" hangingPunct="1">
                <a:spcBef>
                  <a:spcPct val="20000"/>
                </a:spcBef>
                <a:spcAft>
                  <a:spcPct val="0"/>
                </a:spcAft>
                <a:buFontTx/>
                <a:buChar char="•"/>
                <a:defRPr/>
              </a:pPr>
              <a:r>
                <a:rPr lang="en-GB" altLang="en-US" sz="900">
                  <a:solidFill>
                    <a:srgbClr val="000000"/>
                  </a:solidFill>
                </a:rPr>
                <a:t>Source:		Source</a:t>
              </a:r>
            </a:p>
          </p:txBody>
        </p:sp>
      </p:grpSp>
      <p:graphicFrame>
        <p:nvGraphicFramePr>
          <p:cNvPr id="9" name="Rectangle 9" hidden="1"/>
          <p:cNvGraphicFramePr>
            <a:graphicFrameLocks/>
          </p:cNvGraphicFramePr>
          <p:nvPr/>
        </p:nvGraphicFramePr>
        <p:xfrm>
          <a:off x="6351" y="2"/>
          <a:ext cx="149225" cy="161925"/>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9" name="Rectangle 9"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1" y="2"/>
                        <a:ext cx="1492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18" y="1255715"/>
            <a:ext cx="8799635" cy="1538883"/>
          </a:xfrm>
          <a:prstGeom prst="rect">
            <a:avLst/>
          </a:prstGeom>
        </p:spPr>
        <p:txBody>
          <a:bodyPr/>
          <a:lstStyle>
            <a:lvl1pPr>
              <a:defRPr sz="1350"/>
            </a:lvl1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72915" y="467797"/>
            <a:ext cx="8853854" cy="369332"/>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6839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w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10"/>
          <a:stretch>
            <a:fillRect/>
          </a:stretch>
        </p:blipFill>
        <p:spPr>
          <a:xfrm>
            <a:off x="791644" y="6362004"/>
            <a:ext cx="897083" cy="2960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1"/>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tenderoffice@sars.gov.za"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mailto:rft-professionalservices@sars.gov.za"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21548-6038-7E41-94EC-34607F2F72EA}"/>
              </a:ext>
            </a:extLst>
          </p:cNvPr>
          <p:cNvPicPr>
            <a:picLocks noChangeAspect="1"/>
          </p:cNvPicPr>
          <p:nvPr/>
        </p:nvPicPr>
        <p:blipFill>
          <a:blip r:embed="rId3"/>
          <a:stretch>
            <a:fillRect/>
          </a:stretch>
        </p:blipFill>
        <p:spPr>
          <a:xfrm>
            <a:off x="372115" y="354061"/>
            <a:ext cx="1750145" cy="577489"/>
          </a:xfrm>
          <a:prstGeom prst="rect">
            <a:avLst/>
          </a:prstGeom>
        </p:spPr>
      </p:pic>
      <p:sp>
        <p:nvSpPr>
          <p:cNvPr id="4" name="Subtitle 3">
            <a:extLst>
              <a:ext uri="{FF2B5EF4-FFF2-40B4-BE49-F238E27FC236}">
                <a16:creationId xmlns:a16="http://schemas.microsoft.com/office/drawing/2014/main" id="{A59469B6-B21C-4AE7-B0D6-6F6C7C5F7C39}"/>
              </a:ext>
            </a:extLst>
          </p:cNvPr>
          <p:cNvSpPr txBox="1">
            <a:spLocks/>
          </p:cNvSpPr>
          <p:nvPr/>
        </p:nvSpPr>
        <p:spPr bwMode="auto">
          <a:xfrm>
            <a:off x="685800" y="4760513"/>
            <a:ext cx="8012260" cy="142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Virtual Briefing Session:</a:t>
            </a:r>
            <a:r>
              <a:rPr lang="en-ZA" sz="2000" b="1" kern="0" dirty="0">
                <a:solidFill>
                  <a:schemeClr val="bg1"/>
                </a:solidFill>
                <a:cs typeface="Arial" charset="0"/>
              </a:rPr>
              <a:t>	12 September 2023 at 11:00</a:t>
            </a:r>
          </a:p>
          <a:p>
            <a:pPr lvl="0" defTabSz="912813" eaLnBrk="0" hangingPunct="0">
              <a:lnSpc>
                <a:spcPct val="150000"/>
              </a:lnSpc>
              <a:buSzPct val="120000"/>
              <a:tabLst>
                <a:tab pos="2774950" algn="l"/>
              </a:tabLst>
              <a:defRPr/>
            </a:pPr>
            <a:r>
              <a:rPr kumimoji="0" lang="en-ZA" sz="2000" b="1" i="0" u="none" strike="noStrike" kern="0" cap="none" spc="0" normalizeH="0" baseline="0" noProof="0" dirty="0">
                <a:ln>
                  <a:noFill/>
                </a:ln>
                <a:solidFill>
                  <a:schemeClr val="bg1"/>
                </a:solidFill>
                <a:effectLst/>
                <a:uLnTx/>
                <a:uFillTx/>
                <a:cs typeface="Arial" charset="0"/>
              </a:rPr>
              <a:t>RFP No.:</a:t>
            </a:r>
            <a:r>
              <a:rPr lang="en-ZA" sz="2000" b="1" kern="0" noProof="0" dirty="0">
                <a:solidFill>
                  <a:schemeClr val="bg1"/>
                </a:solidFill>
                <a:cs typeface="Arial" charset="0"/>
              </a:rPr>
              <a:t>                         	</a:t>
            </a:r>
            <a:r>
              <a:rPr kumimoji="0" lang="en-ZA" sz="2000" b="1" i="0" u="none" strike="noStrike" kern="0" cap="none" spc="0" normalizeH="0" baseline="0" noProof="0" dirty="0">
                <a:ln>
                  <a:noFill/>
                </a:ln>
                <a:solidFill>
                  <a:schemeClr val="bg1"/>
                </a:solidFill>
                <a:effectLst/>
                <a:uLnTx/>
                <a:uFillTx/>
                <a:cs typeface="Arial" charset="0"/>
              </a:rPr>
              <a:t>RFP 15/2023</a:t>
            </a:r>
          </a:p>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Closing Date:      	             </a:t>
            </a:r>
            <a:r>
              <a:rPr lang="en-ZA" sz="2000" b="1" kern="0" noProof="0" dirty="0">
                <a:solidFill>
                  <a:schemeClr val="bg1"/>
                </a:solidFill>
                <a:cs typeface="Arial" charset="0"/>
              </a:rPr>
              <a:t>22 September  </a:t>
            </a:r>
            <a:r>
              <a:rPr lang="en-ZA" sz="2000" b="1" kern="0" dirty="0">
                <a:solidFill>
                  <a:schemeClr val="bg1"/>
                </a:solidFill>
                <a:cs typeface="Arial" charset="0"/>
              </a:rPr>
              <a:t>2023</a:t>
            </a:r>
            <a:r>
              <a:rPr kumimoji="0" lang="en-ZA" sz="2000" b="1" i="0" u="none" strike="noStrike" kern="0" cap="none" spc="0" normalizeH="0" baseline="0" noProof="0" dirty="0">
                <a:ln>
                  <a:noFill/>
                </a:ln>
                <a:solidFill>
                  <a:schemeClr val="bg1"/>
                </a:solidFill>
                <a:effectLst/>
                <a:uLnTx/>
                <a:uFillTx/>
                <a:cs typeface="Arial" charset="0"/>
              </a:rPr>
              <a:t>,</a:t>
            </a:r>
            <a:r>
              <a:rPr kumimoji="0" lang="en-ZA" sz="2000" b="1" i="0" u="none" strike="noStrike" kern="0" cap="none" spc="0" normalizeH="0" noProof="0" dirty="0">
                <a:ln>
                  <a:noFill/>
                </a:ln>
                <a:solidFill>
                  <a:schemeClr val="bg1"/>
                </a:solidFill>
                <a:effectLst/>
                <a:uLnTx/>
                <a:uFillTx/>
                <a:cs typeface="Arial" charset="0"/>
              </a:rPr>
              <a:t>  </a:t>
            </a:r>
            <a:r>
              <a:rPr kumimoji="0" lang="en-ZA" sz="2000" b="1" i="0" u="none" strike="noStrike" kern="0" cap="none" spc="0" normalizeH="0" baseline="0" noProof="0" dirty="0">
                <a:ln>
                  <a:noFill/>
                </a:ln>
                <a:solidFill>
                  <a:schemeClr val="bg1"/>
                </a:solidFill>
                <a:effectLst/>
                <a:uLnTx/>
                <a:uFillTx/>
                <a:cs typeface="Arial" charset="0"/>
              </a:rPr>
              <a:t>11:00 AM</a:t>
            </a:r>
          </a:p>
        </p:txBody>
      </p:sp>
      <p:sp>
        <p:nvSpPr>
          <p:cNvPr id="5" name="Subtitle 2">
            <a:extLst>
              <a:ext uri="{FF2B5EF4-FFF2-40B4-BE49-F238E27FC236}">
                <a16:creationId xmlns:a16="http://schemas.microsoft.com/office/drawing/2014/main" id="{BBE37CBF-F13E-4178-9277-D3F2A176387F}"/>
              </a:ext>
            </a:extLst>
          </p:cNvPr>
          <p:cNvSpPr txBox="1">
            <a:spLocks/>
          </p:cNvSpPr>
          <p:nvPr/>
        </p:nvSpPr>
        <p:spPr>
          <a:xfrm>
            <a:off x="536331" y="2699238"/>
            <a:ext cx="8161729" cy="1858694"/>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ZA" dirty="0"/>
          </a:p>
          <a:p>
            <a:endParaRPr lang="en-ZA" dirty="0"/>
          </a:p>
          <a:p>
            <a:pPr algn="ctr">
              <a:lnSpc>
                <a:spcPct val="100000"/>
              </a:lnSpc>
            </a:pPr>
            <a:r>
              <a:rPr lang="en-US" b="1" kern="0" dirty="0">
                <a:solidFill>
                  <a:schemeClr val="bg1"/>
                </a:solidFill>
                <a:latin typeface="+mn-lt"/>
                <a:cs typeface="Arial" charset="0"/>
              </a:rPr>
              <a:t>APPOINTMENT OF A SERVICE PROVIDER FOR THE PROVISION OF EVENTS MANAGEMENT SERVICES FOR AFRICAN TAX ADMINSTRATION FORUM 2023 AND BRICS 2023</a:t>
            </a:r>
            <a:endParaRPr lang="en-ZA" b="1" kern="0" dirty="0">
              <a:solidFill>
                <a:schemeClr val="bg1"/>
              </a:solidFill>
              <a:latin typeface="+mn-lt"/>
              <a:cs typeface="Arial" charset="0"/>
            </a:endParaRP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9</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rgbClr val="FF0000"/>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352596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SCOPE OF WORK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10</a:t>
            </a:fld>
            <a:endParaRPr lang="en-US" dirty="0"/>
          </a:p>
        </p:txBody>
      </p:sp>
      <p:sp>
        <p:nvSpPr>
          <p:cNvPr id="6" name="TextBox 5">
            <a:extLst>
              <a:ext uri="{FF2B5EF4-FFF2-40B4-BE49-F238E27FC236}">
                <a16:creationId xmlns:a16="http://schemas.microsoft.com/office/drawing/2014/main" id="{8AEA6649-9520-496D-AD42-986D9C9D0CAE}"/>
              </a:ext>
            </a:extLst>
          </p:cNvPr>
          <p:cNvSpPr txBox="1"/>
          <p:nvPr/>
        </p:nvSpPr>
        <p:spPr>
          <a:xfrm>
            <a:off x="126609" y="867724"/>
            <a:ext cx="8593185" cy="1801006"/>
          </a:xfrm>
          <a:prstGeom prst="rect">
            <a:avLst/>
          </a:prstGeom>
          <a:noFill/>
        </p:spPr>
        <p:txBody>
          <a:bodyPr wrap="square">
            <a:spAutoFit/>
          </a:bodyPr>
          <a:lstStyle/>
          <a:p>
            <a:pPr algn="l">
              <a:lnSpc>
                <a:spcPct val="150000"/>
              </a:lnSpc>
            </a:pPr>
            <a:r>
              <a:rPr lang="en-ZA" sz="1600" dirty="0"/>
              <a:t>Refer to section 2.2 of the Main RFP document for scope of work and requirements for the </a:t>
            </a:r>
            <a:endParaRPr lang="en-ZA" sz="1800" b="0" i="0" u="none" strike="noStrike" baseline="0" dirty="0">
              <a:solidFill>
                <a:srgbClr val="000000"/>
              </a:solidFill>
              <a:latin typeface="Arial" panose="020B0604020202020204" pitchFamily="34" charset="0"/>
            </a:endParaRPr>
          </a:p>
          <a:p>
            <a:pPr algn="just">
              <a:lnSpc>
                <a:spcPct val="150000"/>
              </a:lnSpc>
            </a:pPr>
            <a:r>
              <a:rPr lang="en-US" sz="1600" dirty="0"/>
              <a:t>Appointment of a service provider for the provision of events management services for African Tax Administration Forum 2023 and BRICS 2023.</a:t>
            </a:r>
          </a:p>
          <a:p>
            <a:endParaRPr lang="en-ZA" sz="1800" b="0" i="0" u="none" strike="noStrike" baseline="0" dirty="0">
              <a:solidFill>
                <a:srgbClr val="000000"/>
              </a:solidFill>
              <a:latin typeface="Arial" panose="020B0604020202020204" pitchFamily="34" charset="0"/>
            </a:endParaRPr>
          </a:p>
          <a:p>
            <a:pPr algn="just">
              <a:lnSpc>
                <a:spcPct val="150000"/>
              </a:lnSpc>
            </a:pPr>
            <a:r>
              <a:rPr lang="en-US" sz="1600" dirty="0"/>
              <a:t>.</a:t>
            </a:r>
            <a:r>
              <a:rPr lang="en-ZA" sz="1600" dirty="0"/>
              <a:t> </a:t>
            </a:r>
            <a:endParaRPr lang="en-ZA" dirty="0"/>
          </a:p>
        </p:txBody>
      </p:sp>
    </p:spTree>
    <p:extLst>
      <p:ext uri="{BB962C8B-B14F-4D97-AF65-F5344CB8AC3E}">
        <p14:creationId xmlns:p14="http://schemas.microsoft.com/office/powerpoint/2010/main" val="111618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rgbClr val="FF0000"/>
                </a:solidFill>
              </a:rPr>
              <a:t>5</a:t>
            </a:r>
            <a:r>
              <a:rPr lang="en-ZA" sz="1800" b="1" dirty="0">
                <a:solidFill>
                  <a:srgbClr val="FF0000"/>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267544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b="1" dirty="0">
                <a:solidFill>
                  <a:schemeClr val="tx2"/>
                </a:solidFill>
                <a:effectLst>
                  <a:outerShdw blurRad="38100" dist="38100" dir="2700000" algn="tl">
                    <a:srgbClr val="000000">
                      <a:alpha val="43137"/>
                    </a:srgbClr>
                  </a:outerShdw>
                </a:effectLst>
                <a:latin typeface="+mj-lt"/>
                <a:ea typeface="+mj-ea"/>
                <a:cs typeface="+mj-cs"/>
              </a:rPr>
              <a:t>Refer to section 8 of the RFP doc</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5"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0</a:t>
            </a:r>
            <a:endParaRPr lang="en-GB" b="1" dirty="0">
              <a:solidFill>
                <a:schemeClr val="tx2"/>
              </a:solidFill>
            </a:endParaRPr>
          </a:p>
        </p:txBody>
      </p:sp>
      <p:sp>
        <p:nvSpPr>
          <p:cNvPr id="6" name="Rectangle 11">
            <a:extLst>
              <a:ext uri="{FF2B5EF4-FFF2-40B4-BE49-F238E27FC236}">
                <a16:creationId xmlns:a16="http://schemas.microsoft.com/office/drawing/2014/main" id="{D76C1CEA-7DF1-4756-B22D-05D99288F2E9}"/>
              </a:ext>
            </a:extLst>
          </p:cNvPr>
          <p:cNvSpPr>
            <a:spLocks noChangeArrowheads="1"/>
          </p:cNvSpPr>
          <p:nvPr/>
        </p:nvSpPr>
        <p:spPr bwMode="auto">
          <a:xfrm>
            <a:off x="573305" y="1883463"/>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Pre-Qualification</a:t>
            </a:r>
          </a:p>
        </p:txBody>
      </p:sp>
      <p:sp>
        <p:nvSpPr>
          <p:cNvPr id="7" name="Text Box 98">
            <a:extLst>
              <a:ext uri="{FF2B5EF4-FFF2-40B4-BE49-F238E27FC236}">
                <a16:creationId xmlns:a16="http://schemas.microsoft.com/office/drawing/2014/main" id="{E935DA4E-A466-4652-AC17-45EE64ECEEC8}"/>
              </a:ext>
            </a:extLst>
          </p:cNvPr>
          <p:cNvSpPr txBox="1">
            <a:spLocks noChangeArrowheads="1"/>
          </p:cNvSpPr>
          <p:nvPr/>
        </p:nvSpPr>
        <p:spPr bwMode="auto">
          <a:xfrm>
            <a:off x="3810633" y="643085"/>
            <a:ext cx="5060098" cy="199715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l">
              <a:lnSpc>
                <a:spcPct val="150000"/>
              </a:lnSpc>
              <a:buFont typeface="Arial" panose="020B0604020202020204" pitchFamily="34" charset="0"/>
              <a:buChar char="•"/>
            </a:pPr>
            <a:r>
              <a:rPr lang="en-ZA" sz="1200" b="1" dirty="0">
                <a:solidFill>
                  <a:schemeClr val="tx2"/>
                </a:solidFill>
              </a:rPr>
              <a:t>Invitation to Bid (SBD 1)</a:t>
            </a:r>
          </a:p>
          <a:p>
            <a:pPr marL="173038" indent="-173038">
              <a:lnSpc>
                <a:spcPct val="150000"/>
              </a:lnSpc>
              <a:buFontTx/>
              <a:buChar char="•"/>
            </a:pPr>
            <a:r>
              <a:rPr lang="en-ZA" sz="1200" b="1" dirty="0">
                <a:solidFill>
                  <a:schemeClr val="tx2"/>
                </a:solidFill>
              </a:rPr>
              <a:t>Central Registration Report (Central Database System) from NT</a:t>
            </a:r>
          </a:p>
          <a:p>
            <a:pPr marL="173038" indent="-173038">
              <a:lnSpc>
                <a:spcPct val="150000"/>
              </a:lnSpc>
              <a:buFontTx/>
              <a:buChar char="•"/>
            </a:pPr>
            <a:r>
              <a:rPr lang="en-ZA" sz="1200" b="1" dirty="0">
                <a:solidFill>
                  <a:schemeClr val="tx2"/>
                </a:solidFill>
              </a:rPr>
              <a:t>Standard Bidding Document (SBD 4)                     </a:t>
            </a:r>
          </a:p>
          <a:p>
            <a:pPr algn="l">
              <a:lnSpc>
                <a:spcPct val="150000"/>
              </a:lnSpc>
              <a:buFontTx/>
              <a:buChar char="•"/>
            </a:pPr>
            <a:r>
              <a:rPr lang="en-ZA" sz="1200" b="1" dirty="0">
                <a:solidFill>
                  <a:schemeClr val="tx2"/>
                </a:solidFill>
              </a:rPr>
              <a:t>   Preference Point Claim Form (SBD 6.1)</a:t>
            </a:r>
          </a:p>
          <a:p>
            <a:pPr algn="l">
              <a:lnSpc>
                <a:spcPct val="150000"/>
              </a:lnSpc>
              <a:buFontTx/>
              <a:buChar char="•"/>
            </a:pPr>
            <a:r>
              <a:rPr lang="en-ZA" sz="1200" b="1" dirty="0">
                <a:solidFill>
                  <a:schemeClr val="tx2"/>
                </a:solidFill>
                <a:cs typeface="Times New Roman" pitchFamily="18" charset="0"/>
              </a:rPr>
              <a:t>   General Conditions of Contract (GCC)</a:t>
            </a:r>
          </a:p>
          <a:p>
            <a:pPr algn="l">
              <a:lnSpc>
                <a:spcPct val="150000"/>
              </a:lnSpc>
              <a:buFontTx/>
              <a:buChar char="•"/>
            </a:pPr>
            <a:r>
              <a:rPr lang="en-ZA" sz="1200" b="1" dirty="0">
                <a:solidFill>
                  <a:schemeClr val="tx2"/>
                </a:solidFill>
                <a:cs typeface="Times New Roman" pitchFamily="18" charset="0"/>
              </a:rPr>
              <a:t>   </a:t>
            </a:r>
            <a:r>
              <a:rPr lang="en-GB" sz="1200" b="1" dirty="0">
                <a:solidFill>
                  <a:schemeClr val="tx2"/>
                </a:solidFill>
                <a:cs typeface="Times New Roman" pitchFamily="18" charset="0"/>
              </a:rPr>
              <a:t>A complete set of three (3) most recent audited / independently    </a:t>
            </a:r>
          </a:p>
          <a:p>
            <a:pPr algn="l">
              <a:lnSpc>
                <a:spcPct val="150000"/>
              </a:lnSpc>
            </a:pPr>
            <a:r>
              <a:rPr lang="en-GB" sz="1200" b="1" dirty="0">
                <a:solidFill>
                  <a:schemeClr val="tx2"/>
                </a:solidFill>
                <a:cs typeface="Times New Roman" pitchFamily="18" charset="0"/>
              </a:rPr>
              <a:t>     reviewed financial statements</a:t>
            </a:r>
            <a:endParaRPr lang="en-ZA" sz="1200" b="1" dirty="0">
              <a:solidFill>
                <a:schemeClr val="tx2"/>
              </a:solidFill>
              <a:cs typeface="Times New Roman" pitchFamily="18" charset="0"/>
            </a:endParaRPr>
          </a:p>
        </p:txBody>
      </p:sp>
    </p:spTree>
    <p:extLst>
      <p:ext uri="{BB962C8B-B14F-4D97-AF65-F5344CB8AC3E}">
        <p14:creationId xmlns:p14="http://schemas.microsoft.com/office/powerpoint/2010/main" val="372411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dirty="0">
                <a:solidFill>
                  <a:schemeClr val="tx2"/>
                </a:solidFill>
                <a:effectLst>
                  <a:outerShdw blurRad="38100" dist="38100" dir="2700000" algn="tl">
                    <a:srgbClr val="000000">
                      <a:alpha val="43137"/>
                    </a:srgbClr>
                  </a:outerShdw>
                </a:effectLst>
              </a:rPr>
              <a:t>Refer to section 9 of the RFP doc</a:t>
            </a:r>
            <a:br>
              <a:rPr lang="en-ZA" sz="1800" dirty="0">
                <a:solidFill>
                  <a:schemeClr val="tx2"/>
                </a:solidFill>
                <a:effectLst>
                  <a:outerShdw blurRad="38100" dist="38100" dir="2700000" algn="tl">
                    <a:srgbClr val="000000">
                      <a:alpha val="43137"/>
                    </a:srgbClr>
                  </a:outerShdw>
                </a:effectLst>
              </a:rPr>
            </a:br>
            <a:br>
              <a:rPr lang="en-ZA" sz="1800" dirty="0">
                <a:solidFill>
                  <a:schemeClr val="tx2"/>
                </a:solidFill>
                <a:effectLst>
                  <a:outerShdw blurRad="38100" dist="38100" dir="2700000" algn="tl">
                    <a:srgbClr val="000000">
                      <a:alpha val="43137"/>
                    </a:srgbClr>
                  </a:outerShdw>
                </a:effectLst>
              </a:rPr>
            </a:br>
            <a:endParaRPr lang="en-ZA" sz="18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727752"/>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2" name="Text Box 91">
            <a:extLst>
              <a:ext uri="{FF2B5EF4-FFF2-40B4-BE49-F238E27FC236}">
                <a16:creationId xmlns:a16="http://schemas.microsoft.com/office/drawing/2014/main" id="{92D50F77-03FF-473D-B707-C515B27C806C}"/>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2</a:t>
            </a:r>
            <a:endParaRPr lang="en-GB" b="1" dirty="0">
              <a:solidFill>
                <a:schemeClr val="tx2"/>
              </a:solidFill>
            </a:endParaRPr>
          </a:p>
        </p:txBody>
      </p:sp>
      <p:sp>
        <p:nvSpPr>
          <p:cNvPr id="14" name="Rectangle 12">
            <a:extLst>
              <a:ext uri="{FF2B5EF4-FFF2-40B4-BE49-F238E27FC236}">
                <a16:creationId xmlns:a16="http://schemas.microsoft.com/office/drawing/2014/main" id="{6D9EECB9-3C4D-4767-B062-66DB2E9F32A1}"/>
              </a:ext>
            </a:extLst>
          </p:cNvPr>
          <p:cNvSpPr>
            <a:spLocks noChangeArrowheads="1"/>
          </p:cNvSpPr>
          <p:nvPr/>
        </p:nvSpPr>
        <p:spPr bwMode="auto">
          <a:xfrm>
            <a:off x="469015" y="1309854"/>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050" b="1" dirty="0">
                <a:solidFill>
                  <a:schemeClr val="bg1"/>
                </a:solidFill>
                <a:cs typeface="Times New Roman" pitchFamily="18" charset="0"/>
              </a:rPr>
              <a:t> </a:t>
            </a:r>
            <a:r>
              <a:rPr lang="en-US" sz="1100" b="1" dirty="0">
                <a:solidFill>
                  <a:schemeClr val="bg1"/>
                </a:solidFill>
                <a:cs typeface="Times New Roman" pitchFamily="18" charset="0"/>
              </a:rPr>
              <a:t>Technical Evaluation</a:t>
            </a:r>
            <a:endParaRPr lang="en-US" sz="1050" b="1" dirty="0">
              <a:solidFill>
                <a:schemeClr val="bg1"/>
              </a:solidFill>
              <a:cs typeface="Times New Roman" pitchFamily="18" charset="0"/>
            </a:endParaRPr>
          </a:p>
        </p:txBody>
      </p:sp>
      <p:sp>
        <p:nvSpPr>
          <p:cNvPr id="16" name="Rectangle 11">
            <a:extLst>
              <a:ext uri="{FF2B5EF4-FFF2-40B4-BE49-F238E27FC236}">
                <a16:creationId xmlns:a16="http://schemas.microsoft.com/office/drawing/2014/main" id="{EF4D9F8C-8FBF-4CF5-827F-900907519BF8}"/>
              </a:ext>
            </a:extLst>
          </p:cNvPr>
          <p:cNvSpPr>
            <a:spLocks noChangeArrowheads="1"/>
          </p:cNvSpPr>
          <p:nvPr/>
        </p:nvSpPr>
        <p:spPr bwMode="auto">
          <a:xfrm>
            <a:off x="2810622" y="1309854"/>
            <a:ext cx="928695" cy="525855"/>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bg1"/>
                </a:solidFill>
              </a:rPr>
              <a:t>100 points</a:t>
            </a:r>
          </a:p>
        </p:txBody>
      </p:sp>
      <p:sp>
        <p:nvSpPr>
          <p:cNvPr id="18" name="Rectangle 11">
            <a:extLst>
              <a:ext uri="{FF2B5EF4-FFF2-40B4-BE49-F238E27FC236}">
                <a16:creationId xmlns:a16="http://schemas.microsoft.com/office/drawing/2014/main" id="{8650FE23-10B6-4DC8-BEE4-FA286989A2E1}"/>
              </a:ext>
            </a:extLst>
          </p:cNvPr>
          <p:cNvSpPr>
            <a:spLocks noChangeArrowheads="1"/>
          </p:cNvSpPr>
          <p:nvPr/>
        </p:nvSpPr>
        <p:spPr bwMode="auto">
          <a:xfrm>
            <a:off x="469015" y="1984328"/>
            <a:ext cx="2925043" cy="76183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r>
              <a:rPr lang="en-US" sz="1200" b="1" dirty="0">
                <a:solidFill>
                  <a:schemeClr val="bg1"/>
                </a:solidFill>
              </a:rPr>
              <a:t>Achieve overall score of 70 out of 100 points to proceed to the next gate</a:t>
            </a:r>
          </a:p>
        </p:txBody>
      </p:sp>
      <p:sp>
        <p:nvSpPr>
          <p:cNvPr id="20" name="AutoShape 74">
            <a:extLst>
              <a:ext uri="{FF2B5EF4-FFF2-40B4-BE49-F238E27FC236}">
                <a16:creationId xmlns:a16="http://schemas.microsoft.com/office/drawing/2014/main" id="{FBD35483-9F55-440A-B28B-86D894FD6383}"/>
              </a:ext>
            </a:extLst>
          </p:cNvPr>
          <p:cNvSpPr>
            <a:spLocks noChangeArrowheads="1"/>
          </p:cNvSpPr>
          <p:nvPr/>
        </p:nvSpPr>
        <p:spPr bwMode="auto">
          <a:xfrm>
            <a:off x="273269" y="3295397"/>
            <a:ext cx="358721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21" name="Text Box 91">
            <a:extLst>
              <a:ext uri="{FF2B5EF4-FFF2-40B4-BE49-F238E27FC236}">
                <a16:creationId xmlns:a16="http://schemas.microsoft.com/office/drawing/2014/main" id="{D0280ABB-42A8-4FC4-86AD-CC0088042893}"/>
              </a:ext>
            </a:extLst>
          </p:cNvPr>
          <p:cNvSpPr txBox="1">
            <a:spLocks noChangeArrowheads="1"/>
          </p:cNvSpPr>
          <p:nvPr/>
        </p:nvSpPr>
        <p:spPr bwMode="auto">
          <a:xfrm>
            <a:off x="751414" y="3544214"/>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3</a:t>
            </a:r>
            <a:endParaRPr lang="en-GB" b="1" dirty="0">
              <a:solidFill>
                <a:schemeClr val="tx2"/>
              </a:solidFill>
            </a:endParaRPr>
          </a:p>
        </p:txBody>
      </p:sp>
      <p:sp>
        <p:nvSpPr>
          <p:cNvPr id="23" name="Text Box 99">
            <a:extLst>
              <a:ext uri="{FF2B5EF4-FFF2-40B4-BE49-F238E27FC236}">
                <a16:creationId xmlns:a16="http://schemas.microsoft.com/office/drawing/2014/main" id="{987E33C0-1001-4A36-8887-A0E8003F422C}"/>
              </a:ext>
            </a:extLst>
          </p:cNvPr>
          <p:cNvSpPr txBox="1">
            <a:spLocks noChangeArrowheads="1"/>
          </p:cNvSpPr>
          <p:nvPr/>
        </p:nvSpPr>
        <p:spPr bwMode="auto">
          <a:xfrm>
            <a:off x="4198660" y="3913546"/>
            <a:ext cx="3718951" cy="977191"/>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ZA" sz="1200" b="1" dirty="0">
                <a:solidFill>
                  <a:schemeClr val="tx2"/>
                </a:solidFill>
              </a:rPr>
              <a:t>B-BBEE Certificate/ Sworn Affidavit</a:t>
            </a:r>
          </a:p>
          <a:p>
            <a:pPr marL="179388" indent="-179388">
              <a:buFont typeface="Arial" pitchFamily="34" charset="0"/>
              <a:buChar char="•"/>
            </a:pPr>
            <a:r>
              <a:rPr lang="en-US" sz="1200" b="1" dirty="0">
                <a:solidFill>
                  <a:schemeClr val="tx2"/>
                </a:solidFill>
              </a:rPr>
              <a:t>Preference Point Claim Form (SBD 6.1)</a:t>
            </a:r>
            <a:endParaRPr lang="en-ZA" sz="1200" b="1" dirty="0">
              <a:solidFill>
                <a:schemeClr val="tx2"/>
              </a:solidFill>
            </a:endParaRPr>
          </a:p>
          <a:p>
            <a:pPr marL="171450" indent="-171450">
              <a:buFont typeface="Arial" pitchFamily="34" charset="0"/>
              <a:buChar char="•"/>
            </a:pPr>
            <a:r>
              <a:rPr lang="en-ZA" sz="1200" b="1" dirty="0">
                <a:solidFill>
                  <a:schemeClr val="tx2"/>
                </a:solidFill>
              </a:rPr>
              <a:t>Annexure C1 and C2  – Pricing Schedule</a:t>
            </a:r>
          </a:p>
          <a:p>
            <a:endParaRPr lang="en-ZA" sz="1100" b="1" dirty="0">
              <a:solidFill>
                <a:schemeClr val="accent2">
                  <a:lumMod val="50000"/>
                </a:schemeClr>
              </a:solidFill>
            </a:endParaRPr>
          </a:p>
          <a:p>
            <a:endParaRPr lang="en-ZA" sz="1050" b="1" dirty="0">
              <a:solidFill>
                <a:schemeClr val="accent2">
                  <a:lumMod val="50000"/>
                </a:schemeClr>
              </a:solidFill>
            </a:endParaRPr>
          </a:p>
        </p:txBody>
      </p:sp>
      <p:sp>
        <p:nvSpPr>
          <p:cNvPr id="15" name="Rectangle 12"/>
          <p:cNvSpPr>
            <a:spLocks noChangeArrowheads="1"/>
          </p:cNvSpPr>
          <p:nvPr/>
        </p:nvSpPr>
        <p:spPr bwMode="auto">
          <a:xfrm>
            <a:off x="611447" y="4008050"/>
            <a:ext cx="1518489" cy="39530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a:solidFill>
                  <a:schemeClr val="bg1"/>
                </a:solidFill>
                <a:cs typeface="Times New Roman" pitchFamily="18" charset="0"/>
              </a:rPr>
              <a:t>Price = 80</a:t>
            </a:r>
          </a:p>
        </p:txBody>
      </p:sp>
      <p:sp>
        <p:nvSpPr>
          <p:cNvPr id="19" name="Rectangle 12"/>
          <p:cNvSpPr>
            <a:spLocks noChangeArrowheads="1"/>
          </p:cNvSpPr>
          <p:nvPr/>
        </p:nvSpPr>
        <p:spPr bwMode="auto">
          <a:xfrm>
            <a:off x="615515" y="4709812"/>
            <a:ext cx="1518490" cy="40619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a:solidFill>
                  <a:schemeClr val="bg1"/>
                </a:solidFill>
                <a:cs typeface="Times New Roman" pitchFamily="18" charset="0"/>
              </a:rPr>
              <a:t>BBBEE = 20</a:t>
            </a:r>
          </a:p>
        </p:txBody>
      </p:sp>
      <p:sp>
        <p:nvSpPr>
          <p:cNvPr id="25" name="Rectangle 11"/>
          <p:cNvSpPr>
            <a:spLocks noChangeArrowheads="1"/>
          </p:cNvSpPr>
          <p:nvPr/>
        </p:nvSpPr>
        <p:spPr bwMode="auto">
          <a:xfrm>
            <a:off x="2625124" y="4260571"/>
            <a:ext cx="928695" cy="44781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a:solidFill>
                  <a:schemeClr val="bg1"/>
                </a:solidFill>
                <a:cs typeface="Times New Roman" pitchFamily="18" charset="0"/>
              </a:rPr>
              <a:t>100 points</a:t>
            </a:r>
          </a:p>
        </p:txBody>
      </p:sp>
      <p:sp>
        <p:nvSpPr>
          <p:cNvPr id="5" name="Text Box 99">
            <a:extLst>
              <a:ext uri="{FF2B5EF4-FFF2-40B4-BE49-F238E27FC236}">
                <a16:creationId xmlns:a16="http://schemas.microsoft.com/office/drawing/2014/main" id="{2E29180A-E52F-4E20-E5D6-A412B090DA45}"/>
              </a:ext>
            </a:extLst>
          </p:cNvPr>
          <p:cNvSpPr txBox="1">
            <a:spLocks noChangeArrowheads="1"/>
          </p:cNvSpPr>
          <p:nvPr/>
        </p:nvSpPr>
        <p:spPr bwMode="auto">
          <a:xfrm>
            <a:off x="4131061" y="1245703"/>
            <a:ext cx="3718951" cy="79252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US" sz="1200" b="1" dirty="0">
                <a:solidFill>
                  <a:schemeClr val="tx2"/>
                </a:solidFill>
              </a:rPr>
              <a:t>Annexure B1 to B2 : Technical evaluation criteria (Desktop )</a:t>
            </a:r>
            <a:endParaRPr lang="en-ZA" sz="1200" b="1" dirty="0">
              <a:solidFill>
                <a:schemeClr val="tx2"/>
              </a:solidFill>
            </a:endParaRPr>
          </a:p>
          <a:p>
            <a:endParaRPr lang="en-ZA" sz="1100" b="1" dirty="0">
              <a:solidFill>
                <a:schemeClr val="accent2">
                  <a:lumMod val="50000"/>
                </a:schemeClr>
              </a:solidFill>
            </a:endParaRPr>
          </a:p>
          <a:p>
            <a:endParaRPr lang="en-ZA" sz="1050" b="1" dirty="0">
              <a:solidFill>
                <a:schemeClr val="accent2">
                  <a:lumMod val="50000"/>
                </a:schemeClr>
              </a:solidFill>
            </a:endParaRPr>
          </a:p>
        </p:txBody>
      </p:sp>
    </p:spTree>
    <p:extLst>
      <p:ext uri="{BB962C8B-B14F-4D97-AF65-F5344CB8AC3E}">
        <p14:creationId xmlns:p14="http://schemas.microsoft.com/office/powerpoint/2010/main" val="334105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rgbClr val="FF0000"/>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202794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6" name="Title 1"/>
          <p:cNvSpPr txBox="1">
            <a:spLocks noGrp="1"/>
          </p:cNvSpPr>
          <p:nvPr>
            <p:ph type="title"/>
          </p:nvPr>
        </p:nvSpPr>
        <p:spPr>
          <a:xfrm>
            <a:off x="341313" y="174625"/>
            <a:ext cx="7886700" cy="533400"/>
          </a:xfrm>
          <a:prstGeom prst="rect">
            <a:avLst/>
          </a:prstGeom>
        </p:spPr>
        <p:txBody>
          <a:bodyPr lIns="360000"/>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Bid Evaluation Process  Gate 3 – Price</a:t>
            </a:r>
          </a:p>
        </p:txBody>
      </p:sp>
      <p:sp>
        <p:nvSpPr>
          <p:cNvPr id="7" name="Rectangle 6"/>
          <p:cNvSpPr/>
          <p:nvPr/>
        </p:nvSpPr>
        <p:spPr>
          <a:xfrm>
            <a:off x="140592" y="441325"/>
            <a:ext cx="8817193" cy="1991379"/>
          </a:xfrm>
          <a:prstGeom prst="rect">
            <a:avLst/>
          </a:prstGeom>
        </p:spPr>
        <p:txBody>
          <a:bodyPr wrap="square">
            <a:spAutoFit/>
          </a:bodyPr>
          <a:lstStyle/>
          <a:p>
            <a:pPr algn="just">
              <a:lnSpc>
                <a:spcPct val="150000"/>
              </a:lnSpc>
            </a:pPr>
            <a:r>
              <a:rPr lang="en-GB" sz="1400" dirty="0">
                <a:solidFill>
                  <a:srgbClr val="003366"/>
                </a:solidFill>
                <a:ea typeface="Times New Roman" pitchFamily="18" charset="0"/>
                <a:cs typeface="Tahoma" pitchFamily="34" charset="0"/>
              </a:rPr>
              <a:t>Points for the price evaluation will be calculated in accordance with the formula stated below.</a:t>
            </a:r>
          </a:p>
          <a:p>
            <a:pPr algn="just">
              <a:lnSpc>
                <a:spcPct val="150000"/>
              </a:lnSpc>
            </a:pPr>
            <a:r>
              <a:rPr lang="en-GB" sz="1400" dirty="0">
                <a:solidFill>
                  <a:srgbClr val="003366"/>
                </a:solidFill>
                <a:ea typeface="Times New Roman" pitchFamily="18" charset="0"/>
                <a:cs typeface="Tahoma" pitchFamily="34" charset="0"/>
              </a:rPr>
              <a:t>Bidders are required to complete all line items in the pricing response template provided by SARS, which will be used for the price evaluation. The price should be all-inclusive for all the goods and services required in the scope of work, and bidders must ensure the completeness and accuracy of the pricing figures provided in the pricing response template. Failure to complete the pricing response template may lead to a bidder scoring zero for the pricing evaluation or disqualification of the bidder. </a:t>
            </a:r>
            <a:endParaRPr lang="en-ZA" sz="1400" dirty="0">
              <a:solidFill>
                <a:srgbClr val="003366"/>
              </a:solidFill>
              <a:ea typeface="Times New Roman" pitchFamily="18" charset="0"/>
              <a:cs typeface="Tahoma" pitchFamily="34" charset="0"/>
            </a:endParaRPr>
          </a:p>
        </p:txBody>
      </p:sp>
      <p:sp>
        <p:nvSpPr>
          <p:cNvPr id="8" name="Rectangle 7"/>
          <p:cNvSpPr/>
          <p:nvPr/>
        </p:nvSpPr>
        <p:spPr>
          <a:xfrm>
            <a:off x="112871" y="2877818"/>
            <a:ext cx="8844915" cy="461665"/>
          </a:xfrm>
          <a:prstGeom prst="rect">
            <a:avLst/>
          </a:prstGeom>
        </p:spPr>
        <p:txBody>
          <a:bodyPr wrap="square">
            <a:spAutoFit/>
          </a:bodyPr>
          <a:lstStyle/>
          <a:p>
            <a:pPr algn="just">
              <a:lnSpc>
                <a:spcPct val="150000"/>
              </a:lnSpc>
            </a:pPr>
            <a:r>
              <a:rPr lang="en-ZA" sz="1400" b="1" u="sng" dirty="0">
                <a:solidFill>
                  <a:srgbClr val="003366"/>
                </a:solidFill>
                <a:ea typeface="Times New Roman" pitchFamily="18" charset="0"/>
                <a:cs typeface="Tahoma" pitchFamily="34" charset="0"/>
              </a:rPr>
              <a:t>Stage 1: Price Evaluation (80 points)</a:t>
            </a:r>
            <a:r>
              <a:rPr lang="en-ZA" sz="1600" b="1" u="sng" dirty="0">
                <a:solidFill>
                  <a:srgbClr val="003366"/>
                </a:solidFill>
                <a:ea typeface="Times New Roman" pitchFamily="18" charset="0"/>
                <a:cs typeface="Tahoma" pitchFamily="34" charset="0"/>
              </a:rPr>
              <a:t> </a:t>
            </a:r>
          </a:p>
        </p:txBody>
      </p:sp>
      <p:sp>
        <p:nvSpPr>
          <p:cNvPr id="9" name="Rectangle 8"/>
          <p:cNvSpPr/>
          <p:nvPr/>
        </p:nvSpPr>
        <p:spPr>
          <a:xfrm>
            <a:off x="112871" y="3288846"/>
            <a:ext cx="8667750" cy="307777"/>
          </a:xfrm>
          <a:prstGeom prst="rect">
            <a:avLst/>
          </a:prstGeom>
        </p:spPr>
        <p:txBody>
          <a:bodyPr wrap="square">
            <a:spAutoFit/>
          </a:bodyPr>
          <a:lstStyle/>
          <a:p>
            <a:r>
              <a:rPr lang="en-ZA" sz="1400" dirty="0">
                <a:solidFill>
                  <a:srgbClr val="003366"/>
                </a:solidFill>
                <a:ea typeface="Times New Roman" pitchFamily="18" charset="0"/>
                <a:cs typeface="Tahoma" pitchFamily="34" charset="0"/>
              </a:rPr>
              <a:t>Bidders must refer to Annexure B  – Pricing Template</a:t>
            </a:r>
          </a:p>
        </p:txBody>
      </p:sp>
      <p:graphicFrame>
        <p:nvGraphicFramePr>
          <p:cNvPr id="10" name="Table 9"/>
          <p:cNvGraphicFramePr>
            <a:graphicFrameLocks noGrp="1"/>
          </p:cNvGraphicFramePr>
          <p:nvPr>
            <p:extLst>
              <p:ext uri="{D42A27DB-BD31-4B8C-83A1-F6EECF244321}">
                <p14:modId xmlns:p14="http://schemas.microsoft.com/office/powerpoint/2010/main" val="1857060976"/>
              </p:ext>
            </p:extLst>
          </p:nvPr>
        </p:nvGraphicFramePr>
        <p:xfrm>
          <a:off x="219075" y="3629106"/>
          <a:ext cx="6345637" cy="1125830"/>
        </p:xfrm>
        <a:graphic>
          <a:graphicData uri="http://schemas.openxmlformats.org/drawingml/2006/table">
            <a:tbl>
              <a:tblPr firstRow="1" firstCol="1" bandRow="1"/>
              <a:tblGrid>
                <a:gridCol w="3799444">
                  <a:extLst>
                    <a:ext uri="{9D8B030D-6E8A-4147-A177-3AD203B41FA5}">
                      <a16:colId xmlns:a16="http://schemas.microsoft.com/office/drawing/2014/main" val="20000"/>
                    </a:ext>
                  </a:extLst>
                </a:gridCol>
                <a:gridCol w="2546193">
                  <a:extLst>
                    <a:ext uri="{9D8B030D-6E8A-4147-A177-3AD203B41FA5}">
                      <a16:colId xmlns:a16="http://schemas.microsoft.com/office/drawing/2014/main" val="20001"/>
                    </a:ext>
                  </a:extLst>
                </a:gridCol>
              </a:tblGrid>
              <a:tr h="46244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Adjudication Criteria</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defTabSz="932962" rtl="0" eaLnBrk="1" latinLnBrk="0" hangingPunct="1">
                        <a:lnSpc>
                          <a:spcPct val="100000"/>
                        </a:lnSpc>
                        <a:spcBef>
                          <a:spcPts val="1200"/>
                        </a:spcBef>
                        <a:spcAft>
                          <a:spcPts val="600"/>
                        </a:spcAft>
                      </a:pPr>
                      <a:r>
                        <a:rPr lang="en-US" sz="1400" b="1" kern="1200" dirty="0">
                          <a:solidFill>
                            <a:schemeClr val="bg1"/>
                          </a:solidFill>
                          <a:latin typeface="Arial" charset="0"/>
                          <a:ea typeface="+mn-ea"/>
                          <a:cs typeface="+mn-cs"/>
                        </a:rPr>
                        <a:t>Points</a:t>
                      </a:r>
                      <a:endParaRPr lang="en-ZA" sz="1400" b="1" kern="1200" dirty="0">
                        <a:solidFill>
                          <a:schemeClr val="bg1"/>
                        </a:solidFill>
                        <a:latin typeface="Arial" charset="0"/>
                        <a:ea typeface="+mn-ea"/>
                        <a:cs typeface="+mn-cs"/>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4F87">
                        <a:lumMod val="75000"/>
                      </a:srgbClr>
                    </a:solidFill>
                  </a:tcPr>
                </a:tc>
                <a:extLst>
                  <a:ext uri="{0D108BD9-81ED-4DB2-BD59-A6C34878D82A}">
                    <a16:rowId xmlns:a16="http://schemas.microsoft.com/office/drawing/2014/main" val="10000"/>
                  </a:ext>
                </a:extLst>
              </a:tr>
              <a:tr h="6633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32962" rtl="0" eaLnBrk="1" fontAlgn="auto" latinLnBrk="0" hangingPunct="1">
                        <a:lnSpc>
                          <a:spcPct val="150000"/>
                        </a:lnSpc>
                        <a:spcBef>
                          <a:spcPts val="0"/>
                        </a:spcBef>
                        <a:spcAft>
                          <a:spcPts val="0"/>
                        </a:spcAft>
                        <a:buClrTx/>
                        <a:buSzTx/>
                        <a:buFont typeface="Arial" pitchFamily="34" charset="0"/>
                        <a:buNone/>
                        <a:tabLst/>
                        <a:defRPr/>
                      </a:pPr>
                      <a:r>
                        <a:rPr lang="en-ZA" sz="1200" b="1" kern="1200" dirty="0">
                          <a:solidFill>
                            <a:schemeClr val="tx2">
                              <a:lumMod val="75000"/>
                            </a:schemeClr>
                          </a:solidFill>
                          <a:latin typeface="+mn-lt"/>
                          <a:ea typeface="+mn-ea"/>
                          <a:cs typeface="+mn-cs"/>
                        </a:rPr>
                        <a:t>Price Evaluation</a:t>
                      </a:r>
                      <a:endParaRPr lang="en-ZA" sz="1100" dirty="0">
                        <a:effectLst/>
                        <a:latin typeface="Arial"/>
                        <a:ea typeface="Times New Roman"/>
                        <a:cs typeface="Times New Roman"/>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50000"/>
                        </a:lnSpc>
                        <a:spcBef>
                          <a:spcPts val="1200"/>
                        </a:spcBef>
                        <a:spcAft>
                          <a:spcPts val="600"/>
                        </a:spcAft>
                      </a:pPr>
                      <a:r>
                        <a:rPr lang="en-ZA" sz="1200" b="1" kern="1200" dirty="0">
                          <a:solidFill>
                            <a:schemeClr val="tx2">
                              <a:lumMod val="75000"/>
                            </a:schemeClr>
                          </a:solidFill>
                          <a:latin typeface="+mn-lt"/>
                          <a:ea typeface="+mn-ea"/>
                          <a:cs typeface="+mn-cs"/>
                        </a:rPr>
                        <a:t>80</a:t>
                      </a: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CCDEEE">
                        <a:tint val="40000"/>
                      </a:srgbClr>
                    </a:solidFill>
                  </a:tcPr>
                </a:tc>
                <a:extLst>
                  <a:ext uri="{0D108BD9-81ED-4DB2-BD59-A6C34878D82A}">
                    <a16:rowId xmlns:a16="http://schemas.microsoft.com/office/drawing/2014/main" val="10001"/>
                  </a:ext>
                </a:extLst>
              </a:tr>
            </a:tbl>
          </a:graphicData>
        </a:graphic>
      </p:graphicFrame>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4820909"/>
            <a:ext cx="1539240" cy="426720"/>
          </a:xfrm>
          <a:prstGeom prst="rect">
            <a:avLst/>
          </a:prstGeom>
          <a:noFill/>
          <a:ln>
            <a:noFill/>
          </a:ln>
        </p:spPr>
      </p:pic>
      <p:sp>
        <p:nvSpPr>
          <p:cNvPr id="12" name="Rectangle 11"/>
          <p:cNvSpPr/>
          <p:nvPr/>
        </p:nvSpPr>
        <p:spPr>
          <a:xfrm>
            <a:off x="219075" y="5442288"/>
            <a:ext cx="7505700" cy="738664"/>
          </a:xfrm>
          <a:prstGeom prst="rect">
            <a:avLst/>
          </a:prstGeom>
        </p:spPr>
        <p:txBody>
          <a:bodyPr wrap="square">
            <a:spAutoFit/>
          </a:bodyPr>
          <a:lstStyle/>
          <a:p>
            <a:r>
              <a:rPr lang="en-ZA" sz="1400" dirty="0">
                <a:solidFill>
                  <a:srgbClr val="004F87">
                    <a:lumMod val="75000"/>
                  </a:srgbClr>
                </a:solidFill>
              </a:rPr>
              <a:t>Ps	=	Points scored for price of Bid under consideration</a:t>
            </a:r>
          </a:p>
          <a:p>
            <a:r>
              <a:rPr lang="en-ZA" sz="1400" dirty="0">
                <a:solidFill>
                  <a:srgbClr val="004F87">
                    <a:lumMod val="75000"/>
                  </a:srgbClr>
                </a:solidFill>
              </a:rPr>
              <a:t>Pt.	=	Rand value of Bid under consideration</a:t>
            </a:r>
          </a:p>
          <a:p>
            <a:r>
              <a:rPr lang="en-ZA" sz="1400" dirty="0">
                <a:solidFill>
                  <a:srgbClr val="004F87">
                    <a:lumMod val="75000"/>
                  </a:srgbClr>
                </a:solidFill>
              </a:rPr>
              <a:t>Pmin	=	Rand value of lowest acceptable Bid</a:t>
            </a:r>
          </a:p>
        </p:txBody>
      </p:sp>
    </p:spTree>
    <p:extLst>
      <p:ext uri="{BB962C8B-B14F-4D97-AF65-F5344CB8AC3E}">
        <p14:creationId xmlns:p14="http://schemas.microsoft.com/office/powerpoint/2010/main" val="175296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16</a:t>
            </a:fld>
            <a:endParaRPr lang="en-US" dirty="0"/>
          </a:p>
        </p:txBody>
      </p:sp>
      <p:sp>
        <p:nvSpPr>
          <p:cNvPr id="6" name="Title 1"/>
          <p:cNvSpPr txBox="1">
            <a:spLocks noGrp="1"/>
          </p:cNvSpPr>
          <p:nvPr>
            <p:ph type="title"/>
          </p:nvPr>
        </p:nvSpPr>
        <p:spPr>
          <a:xfrm>
            <a:off x="341313" y="174625"/>
            <a:ext cx="7886700" cy="533400"/>
          </a:xfrm>
          <a:prstGeom prst="rect">
            <a:avLst/>
          </a:prstGeom>
        </p:spPr>
        <p:txBody>
          <a:bodyPr lIns="360000">
            <a:normAutofit/>
          </a:bodyPr>
          <a:lstStyle/>
          <a:p>
            <a:pPr>
              <a:lnSpc>
                <a:spcPct val="85000"/>
              </a:lnSpc>
              <a:defRPr/>
            </a:pPr>
            <a:r>
              <a:rPr lang="en-GB" sz="2000" dirty="0">
                <a:solidFill>
                  <a:schemeClr val="tx2"/>
                </a:solidFill>
                <a:effectLst>
                  <a:outerShdw blurRad="38100" dist="38100" dir="2700000" algn="tl">
                    <a:srgbClr val="000000">
                      <a:alpha val="43137"/>
                    </a:srgbClr>
                  </a:outerShdw>
                </a:effectLst>
              </a:rPr>
              <a:t>POINTS AWARDED FOR SPECIFIC GOALS </a:t>
            </a:r>
            <a:r>
              <a:rPr lang="en-ZA" sz="2000" b="1" dirty="0">
                <a:solidFill>
                  <a:schemeClr val="tx2"/>
                </a:solidFill>
                <a:effectLst>
                  <a:outerShdw blurRad="38100" dist="38100" dir="2700000" algn="tl">
                    <a:srgbClr val="000000">
                      <a:alpha val="43137"/>
                    </a:srgbClr>
                  </a:outerShdw>
                </a:effectLst>
                <a:latin typeface="+mj-lt"/>
                <a:ea typeface="+mj-ea"/>
                <a:cs typeface="+mj-cs"/>
              </a:rPr>
              <a:t>Gate 3 – BBBEE</a:t>
            </a:r>
          </a:p>
        </p:txBody>
      </p:sp>
      <p:graphicFrame>
        <p:nvGraphicFramePr>
          <p:cNvPr id="2" name="Table 1">
            <a:extLst>
              <a:ext uri="{FF2B5EF4-FFF2-40B4-BE49-F238E27FC236}">
                <a16:creationId xmlns:a16="http://schemas.microsoft.com/office/drawing/2014/main" id="{E4B2D95B-D417-249C-2444-FBD63F08AA19}"/>
              </a:ext>
            </a:extLst>
          </p:cNvPr>
          <p:cNvGraphicFramePr>
            <a:graphicFrameLocks noGrp="1"/>
          </p:cNvGraphicFramePr>
          <p:nvPr>
            <p:extLst>
              <p:ext uri="{D42A27DB-BD31-4B8C-83A1-F6EECF244321}">
                <p14:modId xmlns:p14="http://schemas.microsoft.com/office/powerpoint/2010/main" val="1309108272"/>
              </p:ext>
            </p:extLst>
          </p:nvPr>
        </p:nvGraphicFramePr>
        <p:xfrm>
          <a:off x="891540" y="813525"/>
          <a:ext cx="7536181" cy="4953117"/>
        </p:xfrm>
        <a:graphic>
          <a:graphicData uri="http://schemas.openxmlformats.org/drawingml/2006/table">
            <a:tbl>
              <a:tblPr firstRow="1" firstCol="1" bandRow="1"/>
              <a:tblGrid>
                <a:gridCol w="2669150">
                  <a:extLst>
                    <a:ext uri="{9D8B030D-6E8A-4147-A177-3AD203B41FA5}">
                      <a16:colId xmlns:a16="http://schemas.microsoft.com/office/drawing/2014/main" val="3822317386"/>
                    </a:ext>
                  </a:extLst>
                </a:gridCol>
                <a:gridCol w="1099220">
                  <a:extLst>
                    <a:ext uri="{9D8B030D-6E8A-4147-A177-3AD203B41FA5}">
                      <a16:colId xmlns:a16="http://schemas.microsoft.com/office/drawing/2014/main" val="3484562146"/>
                    </a:ext>
                  </a:extLst>
                </a:gridCol>
                <a:gridCol w="1098661">
                  <a:extLst>
                    <a:ext uri="{9D8B030D-6E8A-4147-A177-3AD203B41FA5}">
                      <a16:colId xmlns:a16="http://schemas.microsoft.com/office/drawing/2014/main" val="3504230760"/>
                    </a:ext>
                  </a:extLst>
                </a:gridCol>
                <a:gridCol w="2669150">
                  <a:extLst>
                    <a:ext uri="{9D8B030D-6E8A-4147-A177-3AD203B41FA5}">
                      <a16:colId xmlns:a16="http://schemas.microsoft.com/office/drawing/2014/main" val="4218421500"/>
                    </a:ext>
                  </a:extLst>
                </a:gridCol>
              </a:tblGrid>
              <a:tr h="0">
                <a:tc rowSpan="2">
                  <a:txBody>
                    <a:bodyPr/>
                    <a:lstStyle/>
                    <a:p>
                      <a:pPr algn="ctr">
                        <a:lnSpc>
                          <a:spcPct val="107000"/>
                        </a:lnSpc>
                      </a:pPr>
                      <a:r>
                        <a:rPr lang="en-US" sz="1000" b="1" kern="1200" dirty="0">
                          <a:solidFill>
                            <a:srgbClr val="000000"/>
                          </a:solidFill>
                          <a:effectLst/>
                          <a:latin typeface="+mn-lt"/>
                          <a:ea typeface="Times New Roman" panose="02020603050405020304" pitchFamily="18" charset="0"/>
                          <a:cs typeface="Times New Roman" panose="02020603050405020304" pitchFamily="18" charset="0"/>
                        </a:rPr>
                        <a:t>The specific goals allocated points in terms of this tender</a:t>
                      </a:r>
                      <a:endParaRPr lang="en-ZA" sz="1000" kern="100" dirty="0">
                        <a:solidFill>
                          <a:srgbClr val="000000"/>
                        </a:solidFill>
                        <a:effectLst/>
                        <a:latin typeface="+mn-lt"/>
                        <a:ea typeface="Calibri" panose="020F0502020204030204" pitchFamily="34" charset="0"/>
                        <a:cs typeface="Times New Roman" panose="02020603050405020304" pitchFamily="18" charset="0"/>
                      </a:endParaRPr>
                    </a:p>
                  </a:txBody>
                  <a:tcPr marL="4524" marR="4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eaLnBrk="0" fontAlgn="base" hangingPunct="0">
                        <a:lnSpc>
                          <a:spcPct val="107000"/>
                        </a:lnSpc>
                        <a:spcBef>
                          <a:spcPts val="480"/>
                        </a:spcBef>
                        <a:spcAft>
                          <a:spcPts val="800"/>
                        </a:spcAft>
                      </a:pPr>
                      <a:r>
                        <a:rPr lang="en-US" sz="1000" b="1" kern="1200" dirty="0">
                          <a:effectLst/>
                          <a:latin typeface="+mn-lt"/>
                          <a:ea typeface="Times New Roman" panose="02020603050405020304" pitchFamily="18" charset="0"/>
                          <a:cs typeface="Times New Roman" panose="02020603050405020304" pitchFamily="18" charset="0"/>
                        </a:rPr>
                        <a:t>Number of points</a:t>
                      </a:r>
                      <a:endParaRPr lang="en-ZA" sz="1000" kern="100" dirty="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1000" b="1" kern="1200" dirty="0">
                          <a:effectLst/>
                          <a:latin typeface="+mn-lt"/>
                          <a:ea typeface="Times New Roman" panose="02020603050405020304" pitchFamily="18" charset="0"/>
                          <a:cs typeface="Times New Roman" panose="02020603050405020304" pitchFamily="18" charset="0"/>
                        </a:rPr>
                        <a:t>allocated</a:t>
                      </a:r>
                      <a:endParaRPr lang="en-ZA" sz="1000" kern="100" dirty="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1000" b="1" kern="1200" dirty="0">
                          <a:effectLst/>
                          <a:latin typeface="+mn-lt"/>
                          <a:ea typeface="Times New Roman" panose="02020603050405020304" pitchFamily="18" charset="0"/>
                          <a:cs typeface="Times New Roman" panose="02020603050405020304" pitchFamily="18" charset="0"/>
                        </a:rPr>
                        <a:t>(80/20 system)</a:t>
                      </a:r>
                      <a:endParaRPr lang="en-ZA" sz="1000" kern="100" dirty="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575"/>
                        </a:spcBef>
                        <a:spcAft>
                          <a:spcPts val="800"/>
                        </a:spcAft>
                      </a:pPr>
                      <a:r>
                        <a:rPr lang="en-US" sz="1000" b="1" kern="100" dirty="0">
                          <a:effectLst/>
                          <a:latin typeface="+mn-lt"/>
                          <a:ea typeface="Times New Roman" panose="02020603050405020304" pitchFamily="18" charset="0"/>
                          <a:cs typeface="Times New Roman" panose="02020603050405020304" pitchFamily="18" charset="0"/>
                        </a:rPr>
                        <a:t>(To be completed by the organ of state)</a:t>
                      </a:r>
                      <a:endParaRPr lang="en-ZA" sz="1000" kern="100" dirty="0">
                        <a:effectLst/>
                        <a:latin typeface="+mn-lt"/>
                        <a:ea typeface="Calibri" panose="020F0502020204030204" pitchFamily="34" charset="0"/>
                        <a:cs typeface="Times New Roman" panose="02020603050405020304" pitchFamily="18" charset="0"/>
                      </a:endParaRPr>
                    </a:p>
                  </a:txBody>
                  <a:tcPr marL="4524" marR="45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eaLnBrk="0" fontAlgn="base" hangingPunct="0">
                        <a:lnSpc>
                          <a:spcPct val="107000"/>
                        </a:lnSpc>
                        <a:spcBef>
                          <a:spcPts val="480"/>
                        </a:spcBef>
                        <a:spcAft>
                          <a:spcPts val="800"/>
                        </a:spcAft>
                      </a:pPr>
                      <a:r>
                        <a:rPr lang="en-US" sz="1000" b="1" kern="1200">
                          <a:effectLst/>
                          <a:latin typeface="+mn-lt"/>
                          <a:ea typeface="Times New Roman" panose="02020603050405020304" pitchFamily="18" charset="0"/>
                          <a:cs typeface="Times New Roman" panose="02020603050405020304" pitchFamily="18" charset="0"/>
                        </a:rPr>
                        <a:t> </a:t>
                      </a:r>
                      <a:endParaRPr lang="en-ZA" sz="1000" kern="10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1000" b="1" kern="1200">
                          <a:effectLst/>
                          <a:latin typeface="+mn-lt"/>
                          <a:ea typeface="Times New Roman" panose="02020603050405020304" pitchFamily="18" charset="0"/>
                          <a:cs typeface="Times New Roman" panose="02020603050405020304" pitchFamily="18" charset="0"/>
                        </a:rPr>
                        <a:t> </a:t>
                      </a:r>
                      <a:endParaRPr lang="en-ZA" sz="1000" kern="10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575"/>
                        </a:spcBef>
                        <a:spcAft>
                          <a:spcPts val="800"/>
                        </a:spcAft>
                      </a:pPr>
                      <a:r>
                        <a:rPr lang="en-US" sz="1000" b="1" kern="1200">
                          <a:effectLst/>
                          <a:latin typeface="+mn-lt"/>
                          <a:ea typeface="Times New Roman" panose="02020603050405020304" pitchFamily="18" charset="0"/>
                          <a:cs typeface="Times New Roman" panose="02020603050405020304" pitchFamily="18" charset="0"/>
                        </a:rPr>
                        <a:t>Evidence Required</a:t>
                      </a:r>
                      <a:endParaRPr lang="en-ZA" sz="1000" kern="10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7000"/>
                        </a:lnSpc>
                        <a:spcBef>
                          <a:spcPts val="480"/>
                        </a:spcBef>
                        <a:spcAft>
                          <a:spcPts val="800"/>
                        </a:spcAft>
                      </a:pPr>
                      <a:r>
                        <a:rPr lang="en-US" sz="1000" b="1" kern="1200">
                          <a:effectLst/>
                          <a:latin typeface="+mn-lt"/>
                          <a:ea typeface="Times New Roman" panose="02020603050405020304" pitchFamily="18" charset="0"/>
                          <a:cs typeface="Times New Roman" panose="02020603050405020304" pitchFamily="18" charset="0"/>
                        </a:rPr>
                        <a:t> </a:t>
                      </a:r>
                      <a:endParaRPr lang="en-ZA" sz="1000" kern="10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480"/>
                        </a:spcBef>
                        <a:spcAft>
                          <a:spcPts val="800"/>
                        </a:spcAft>
                      </a:pPr>
                      <a:r>
                        <a:rPr lang="en-US" sz="1000" b="1" kern="1200">
                          <a:effectLst/>
                          <a:latin typeface="+mn-lt"/>
                          <a:ea typeface="Times New Roman" panose="02020603050405020304" pitchFamily="18" charset="0"/>
                          <a:cs typeface="Times New Roman" panose="02020603050405020304" pitchFamily="18" charset="0"/>
                        </a:rPr>
                        <a:t> </a:t>
                      </a:r>
                      <a:endParaRPr lang="en-ZA" sz="1000" kern="10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575"/>
                        </a:spcBef>
                        <a:spcAft>
                          <a:spcPts val="800"/>
                        </a:spcAft>
                      </a:pPr>
                      <a:r>
                        <a:rPr lang="en-US" sz="1000" b="1" kern="1200">
                          <a:effectLst/>
                          <a:latin typeface="+mn-lt"/>
                          <a:ea typeface="Times New Roman" panose="02020603050405020304" pitchFamily="18" charset="0"/>
                          <a:cs typeface="Times New Roman" panose="02020603050405020304" pitchFamily="18" charset="0"/>
                        </a:rPr>
                        <a:t>Remarks</a:t>
                      </a:r>
                      <a:endParaRPr lang="en-ZA" sz="1000" kern="10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404425"/>
                  </a:ext>
                </a:extLst>
              </a:tr>
              <a:tr h="16278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 </a:t>
                      </a:r>
                      <a:endParaRPr lang="en-ZA" sz="1000" kern="10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SARS Internal Preferential Policy provides for:</a:t>
                      </a:r>
                      <a:endParaRPr lang="en-ZA" sz="1000" kern="10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563"/>
                  </a:ext>
                </a:extLst>
              </a:tr>
              <a:tr h="122156">
                <a:tc>
                  <a:txBody>
                    <a:bodyPr/>
                    <a:lstStyle/>
                    <a:p>
                      <a:pPr algn="ctr">
                        <a:lnSpc>
                          <a:spcPct val="107000"/>
                        </a:lnSpc>
                      </a:pPr>
                      <a:r>
                        <a:rPr lang="en-ZA" sz="1000" kern="100" dirty="0">
                          <a:solidFill>
                            <a:srgbClr val="000000"/>
                          </a:solidFill>
                          <a:effectLst/>
                          <a:latin typeface="+mn-lt"/>
                          <a:ea typeface="Calibri" panose="020F0502020204030204" pitchFamily="34" charset="0"/>
                          <a:cs typeface="Times New Roman" panose="02020603050405020304" pitchFamily="18" charset="0"/>
                        </a:rPr>
                        <a:t> </a:t>
                      </a:r>
                    </a:p>
                    <a:p>
                      <a:pPr algn="ctr">
                        <a:lnSpc>
                          <a:spcPct val="107000"/>
                        </a:lnSpc>
                      </a:pPr>
                      <a:r>
                        <a:rPr lang="en-ZA" sz="1000" kern="100" dirty="0">
                          <a:solidFill>
                            <a:srgbClr val="000000"/>
                          </a:solidFill>
                          <a:effectLst/>
                          <a:latin typeface="+mn-lt"/>
                          <a:ea typeface="Calibri" panose="020F0502020204030204" pitchFamily="34" charset="0"/>
                          <a:cs typeface="Times New Roman" panose="02020603050405020304" pitchFamily="18" charset="0"/>
                        </a:rPr>
                        <a:t>The entity is an EME/QSE </a:t>
                      </a:r>
                    </a:p>
                    <a:p>
                      <a:pPr algn="ctr" eaLnBrk="0" fontAlgn="base" hangingPunct="0">
                        <a:lnSpc>
                          <a:spcPct val="107000"/>
                        </a:lnSpc>
                        <a:spcBef>
                          <a:spcPts val="575"/>
                        </a:spcBef>
                        <a:spcAft>
                          <a:spcPts val="800"/>
                        </a:spcAft>
                      </a:pPr>
                      <a:r>
                        <a:rPr lang="en-US" sz="1000" kern="100" dirty="0">
                          <a:effectLst/>
                          <a:latin typeface="+mn-lt"/>
                          <a:ea typeface="Times New Roman" panose="02020603050405020304" pitchFamily="18" charset="0"/>
                          <a:cs typeface="Times New Roman" panose="02020603050405020304" pitchFamily="18" charset="0"/>
                        </a:rPr>
                        <a:t> </a:t>
                      </a:r>
                      <a:endParaRPr lang="en-ZA" sz="1000" kern="100" dirty="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 </a:t>
                      </a:r>
                      <a:endParaRPr lang="en-ZA" sz="1000" kern="10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14</a:t>
                      </a:r>
                      <a:endParaRPr lang="en-ZA" sz="1000" kern="10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B-BBEE certificate or Sworn Affidavit</a:t>
                      </a:r>
                      <a:endParaRPr lang="en-ZA" sz="1000" kern="10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The promotion of Small Medium and Micro Enterprises (SMME), Exempt Micro Enterprises (EME) and Qualifying Small Enterprise (QSE)</a:t>
                      </a:r>
                      <a:endParaRPr lang="en-ZA" sz="1000" kern="10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5358964"/>
                  </a:ext>
                </a:extLst>
              </a:tr>
              <a:tr h="122156">
                <a:tc>
                  <a:txBody>
                    <a:bodyPr/>
                    <a:lstStyle/>
                    <a:p>
                      <a:pPr algn="ctr">
                        <a:lnSpc>
                          <a:spcPct val="107000"/>
                        </a:lnSpc>
                      </a:pPr>
                      <a:r>
                        <a:rPr lang="en-ZA" sz="1000" kern="100">
                          <a:solidFill>
                            <a:srgbClr val="000000"/>
                          </a:solidFill>
                          <a:effectLst/>
                          <a:latin typeface="+mn-lt"/>
                          <a:ea typeface="Calibri" panose="020F0502020204030204" pitchFamily="34" charset="0"/>
                          <a:cs typeface="Times New Roman" panose="02020603050405020304" pitchFamily="18" charset="0"/>
                        </a:rPr>
                        <a:t> </a:t>
                      </a:r>
                    </a:p>
                    <a:p>
                      <a:pPr algn="ctr">
                        <a:lnSpc>
                          <a:spcPct val="107000"/>
                        </a:lnSpc>
                      </a:pPr>
                      <a:r>
                        <a:rPr lang="en-ZA" sz="1000" kern="100">
                          <a:solidFill>
                            <a:srgbClr val="000000"/>
                          </a:solidFill>
                          <a:effectLst/>
                          <a:latin typeface="+mn-lt"/>
                          <a:ea typeface="Calibri" panose="020F0502020204030204" pitchFamily="34" charset="0"/>
                          <a:cs typeface="Times New Roman" panose="02020603050405020304" pitchFamily="18" charset="0"/>
                        </a:rPr>
                        <a:t>Large Enterprise </a:t>
                      </a:r>
                    </a:p>
                    <a:p>
                      <a:pPr algn="ctr">
                        <a:lnSpc>
                          <a:spcPct val="107000"/>
                        </a:lnSpc>
                      </a:pPr>
                      <a:r>
                        <a:rPr lang="en-US" sz="1000" kern="100">
                          <a:solidFill>
                            <a:srgbClr val="000000"/>
                          </a:solidFill>
                          <a:effectLst/>
                          <a:latin typeface="+mn-lt"/>
                          <a:ea typeface="Times New Roman" panose="02020603050405020304" pitchFamily="18" charset="0"/>
                          <a:cs typeface="Times New Roman" panose="02020603050405020304" pitchFamily="18" charset="0"/>
                        </a:rPr>
                        <a:t> </a:t>
                      </a:r>
                      <a:endParaRPr lang="en-ZA" sz="1000" kern="100">
                        <a:solidFill>
                          <a:srgbClr val="000000"/>
                        </a:solidFill>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 </a:t>
                      </a:r>
                      <a:endParaRPr lang="en-ZA" sz="1000" kern="10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4</a:t>
                      </a:r>
                      <a:endParaRPr lang="en-ZA" sz="1000" kern="10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7000"/>
                        </a:lnSpc>
                        <a:spcBef>
                          <a:spcPts val="575"/>
                        </a:spcBef>
                        <a:spcAft>
                          <a:spcPts val="800"/>
                        </a:spcAft>
                      </a:pPr>
                      <a:r>
                        <a:rPr lang="en-US" sz="1000" kern="100" dirty="0">
                          <a:effectLst/>
                          <a:latin typeface="+mn-lt"/>
                          <a:ea typeface="Times New Roman" panose="02020603050405020304" pitchFamily="18" charset="0"/>
                          <a:cs typeface="Times New Roman" panose="02020603050405020304" pitchFamily="18" charset="0"/>
                        </a:rPr>
                        <a:t>B-BBEE certificate</a:t>
                      </a:r>
                      <a:endParaRPr lang="en-ZA" sz="1000" kern="100" dirty="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 </a:t>
                      </a:r>
                      <a:endParaRPr lang="en-ZA" sz="1000" kern="10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9878680"/>
                  </a:ext>
                </a:extLst>
              </a:tr>
              <a:tr h="1501172">
                <a:tc rowSpan="2">
                  <a:txBody>
                    <a:bodyPr/>
                    <a:lstStyle/>
                    <a:p>
                      <a:pPr algn="ctr">
                        <a:lnSpc>
                          <a:spcPct val="107000"/>
                        </a:lnSpc>
                      </a:pPr>
                      <a:r>
                        <a:rPr lang="en-ZA" sz="1000" kern="100">
                          <a:solidFill>
                            <a:srgbClr val="000000"/>
                          </a:solidFill>
                          <a:effectLst/>
                          <a:latin typeface="+mn-lt"/>
                          <a:ea typeface="Calibri" panose="020F0502020204030204" pitchFamily="34" charset="0"/>
                          <a:cs typeface="Times New Roman" panose="02020603050405020304" pitchFamily="18" charset="0"/>
                        </a:rPr>
                        <a:t> </a:t>
                      </a:r>
                    </a:p>
                    <a:p>
                      <a:pPr algn="ctr">
                        <a:lnSpc>
                          <a:spcPct val="107000"/>
                        </a:lnSpc>
                      </a:pPr>
                      <a:r>
                        <a:rPr lang="en-ZA" sz="1000" kern="100">
                          <a:solidFill>
                            <a:srgbClr val="000000"/>
                          </a:solidFill>
                          <a:effectLst/>
                          <a:latin typeface="+mn-lt"/>
                          <a:ea typeface="Calibri" panose="020F0502020204030204" pitchFamily="34" charset="0"/>
                          <a:cs typeface="Times New Roman" panose="02020603050405020304" pitchFamily="18" charset="0"/>
                        </a:rPr>
                        <a:t>Enterprise with Women Ownership of 30% and more </a:t>
                      </a:r>
                    </a:p>
                    <a:p>
                      <a:pPr>
                        <a:lnSpc>
                          <a:spcPct val="107000"/>
                        </a:lnSpc>
                      </a:pPr>
                      <a:r>
                        <a:rPr lang="en-US" sz="1000" kern="100">
                          <a:solidFill>
                            <a:srgbClr val="000000"/>
                          </a:solidFill>
                          <a:effectLst/>
                          <a:latin typeface="+mn-lt"/>
                          <a:ea typeface="Times New Roman" panose="02020603050405020304" pitchFamily="18" charset="0"/>
                          <a:cs typeface="Times New Roman" panose="02020603050405020304" pitchFamily="18" charset="0"/>
                        </a:rPr>
                        <a:t> </a:t>
                      </a:r>
                      <a:endParaRPr lang="en-ZA" sz="1000" kern="100">
                        <a:solidFill>
                          <a:srgbClr val="000000"/>
                        </a:solidFill>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 </a:t>
                      </a:r>
                      <a:endParaRPr lang="en-ZA" sz="1000" kern="10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6</a:t>
                      </a:r>
                      <a:endParaRPr lang="en-ZA" sz="1000" kern="10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eaLnBrk="0" fontAlgn="base" hangingPunct="0">
                        <a:lnSpc>
                          <a:spcPct val="107000"/>
                        </a:lnSpc>
                        <a:spcBef>
                          <a:spcPts val="575"/>
                        </a:spcBef>
                        <a:spcAft>
                          <a:spcPts val="800"/>
                        </a:spcAft>
                      </a:pPr>
                      <a:r>
                        <a:rPr lang="en-US" sz="1000" kern="100">
                          <a:effectLst/>
                          <a:latin typeface="+mn-lt"/>
                          <a:ea typeface="Times New Roman" panose="02020603050405020304" pitchFamily="18" charset="0"/>
                          <a:cs typeface="Times New Roman" panose="02020603050405020304" pitchFamily="18" charset="0"/>
                        </a:rPr>
                        <a:t>Bidders are required to submit CIPC registration documents or letter from an attorney or registered accountant in their letterhead for the verification of ownership points claim.</a:t>
                      </a:r>
                      <a:endParaRPr lang="en-ZA" sz="1000" kern="10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0" lvl="1" indent="-285750">
                        <a:lnSpc>
                          <a:spcPct val="107000"/>
                        </a:lnSpc>
                        <a:spcAft>
                          <a:spcPts val="800"/>
                        </a:spcAft>
                        <a:buFont typeface="+mj-lt"/>
                        <a:buAutoNum type="arabicPeriod"/>
                      </a:pPr>
                      <a:r>
                        <a:rPr lang="en-US" sz="1000" kern="100" dirty="0">
                          <a:effectLst/>
                          <a:latin typeface="+mn-lt"/>
                          <a:ea typeface="Times New Roman" panose="02020603050405020304" pitchFamily="18" charset="0"/>
                          <a:cs typeface="Times New Roman" panose="02020603050405020304" pitchFamily="18" charset="0"/>
                        </a:rPr>
                        <a:t>An increase in participation of women owned entities (particularly black women entities) providing goods and services to SARS through a competitive procurement process</a:t>
                      </a:r>
                      <a:r>
                        <a:rPr lang="en-ZA" sz="1000" kern="100" dirty="0">
                          <a:solidFill>
                            <a:srgbClr val="000000"/>
                          </a:solidFill>
                          <a:effectLst/>
                          <a:latin typeface="+mn-lt"/>
                          <a:ea typeface="Calibri" panose="020F0502020204030204" pitchFamily="34" charset="0"/>
                          <a:cs typeface="Times New Roman" panose="02020603050405020304" pitchFamily="18" charset="0"/>
                        </a:rPr>
                        <a:t>. </a:t>
                      </a:r>
                      <a:endParaRPr lang="en-ZA" sz="1000" kern="100" dirty="0">
                        <a:effectLst/>
                        <a:latin typeface="+mn-lt"/>
                        <a:ea typeface="Calibri" panose="020F0502020204030204" pitchFamily="34" charset="0"/>
                        <a:cs typeface="Times New Roman" panose="02020603050405020304" pitchFamily="18" charset="0"/>
                      </a:endParaRPr>
                    </a:p>
                    <a:p>
                      <a:pPr eaLnBrk="0" fontAlgn="base" hangingPunct="0">
                        <a:lnSpc>
                          <a:spcPct val="107000"/>
                        </a:lnSpc>
                        <a:spcBef>
                          <a:spcPts val="575"/>
                        </a:spcBef>
                        <a:spcAft>
                          <a:spcPts val="800"/>
                        </a:spcAft>
                      </a:pPr>
                      <a:r>
                        <a:rPr lang="en-US" sz="1000" kern="100" dirty="0">
                          <a:effectLst/>
                          <a:latin typeface="+mn-lt"/>
                          <a:ea typeface="Times New Roman" panose="02020603050405020304" pitchFamily="18" charset="0"/>
                          <a:cs typeface="Times New Roman" panose="02020603050405020304" pitchFamily="18" charset="0"/>
                        </a:rPr>
                        <a:t> </a:t>
                      </a:r>
                      <a:endParaRPr lang="en-ZA" sz="1000" kern="100" dirty="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739649"/>
                  </a:ext>
                </a:extLst>
              </a:tr>
              <a:tr h="84495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742950" lvl="1" indent="-285750">
                        <a:lnSpc>
                          <a:spcPct val="107000"/>
                        </a:lnSpc>
                        <a:spcAft>
                          <a:spcPts val="800"/>
                        </a:spcAft>
                        <a:buFont typeface="+mj-lt"/>
                        <a:buAutoNum type="arabicPeriod"/>
                      </a:pPr>
                      <a:r>
                        <a:rPr lang="en-US" sz="1000" kern="100" dirty="0">
                          <a:effectLst/>
                          <a:latin typeface="+mn-lt"/>
                          <a:ea typeface="Times New Roman" panose="02020603050405020304" pitchFamily="18" charset="0"/>
                          <a:cs typeface="Times New Roman" panose="02020603050405020304" pitchFamily="18" charset="0"/>
                        </a:rPr>
                        <a:t>Additional 6 points added to the above entities if they have women ownership of 30% and more.</a:t>
                      </a:r>
                      <a:endParaRPr lang="en-ZA" sz="1000" kern="100" dirty="0">
                        <a:effectLst/>
                        <a:latin typeface="+mn-lt"/>
                        <a:ea typeface="Calibri" panose="020F0502020204030204" pitchFamily="34" charset="0"/>
                        <a:cs typeface="Times New Roman" panose="02020603050405020304" pitchFamily="18" charset="0"/>
                      </a:endParaRPr>
                    </a:p>
                    <a:p>
                      <a:pPr algn="ctr" eaLnBrk="0" fontAlgn="base" hangingPunct="0">
                        <a:lnSpc>
                          <a:spcPct val="107000"/>
                        </a:lnSpc>
                        <a:spcBef>
                          <a:spcPts val="575"/>
                        </a:spcBef>
                        <a:spcAft>
                          <a:spcPts val="800"/>
                        </a:spcAft>
                      </a:pPr>
                      <a:r>
                        <a:rPr lang="en-US" sz="1000" kern="100" dirty="0">
                          <a:effectLst/>
                          <a:latin typeface="+mn-lt"/>
                          <a:ea typeface="Times New Roman" panose="02020603050405020304" pitchFamily="18" charset="0"/>
                          <a:cs typeface="Times New Roman" panose="02020603050405020304" pitchFamily="18" charset="0"/>
                        </a:rPr>
                        <a:t> </a:t>
                      </a:r>
                      <a:endParaRPr lang="en-ZA" sz="1000" kern="100" dirty="0">
                        <a:effectLst/>
                        <a:latin typeface="+mn-lt"/>
                        <a:ea typeface="Calibri" panose="020F0502020204030204" pitchFamily="34" charset="0"/>
                        <a:cs typeface="Times New Roman" panose="02020603050405020304" pitchFamily="18" charset="0"/>
                      </a:endParaRPr>
                    </a:p>
                  </a:txBody>
                  <a:tcPr marL="4524" marR="4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1561047"/>
                  </a:ext>
                </a:extLst>
              </a:tr>
            </a:tbl>
          </a:graphicData>
        </a:graphic>
      </p:graphicFrame>
    </p:spTree>
    <p:extLst>
      <p:ext uri="{BB962C8B-B14F-4D97-AF65-F5344CB8AC3E}">
        <p14:creationId xmlns:p14="http://schemas.microsoft.com/office/powerpoint/2010/main" val="580108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17</a:t>
            </a:fld>
            <a:endParaRPr lang="en-US" dirty="0"/>
          </a:p>
        </p:txBody>
      </p:sp>
      <p:sp>
        <p:nvSpPr>
          <p:cNvPr id="6" name="Title 1"/>
          <p:cNvSpPr txBox="1">
            <a:spLocks noGrp="1"/>
          </p:cNvSpPr>
          <p:nvPr>
            <p:ph type="title"/>
          </p:nvPr>
        </p:nvSpPr>
        <p:spPr>
          <a:xfrm>
            <a:off x="341313" y="174625"/>
            <a:ext cx="7886700" cy="533400"/>
          </a:xfrm>
          <a:prstGeom prst="rect">
            <a:avLst/>
          </a:prstGeom>
        </p:spPr>
        <p:txBody>
          <a:bodyPr lIns="360000">
            <a:normAutofit/>
          </a:bodyPr>
          <a:lstStyle/>
          <a:p>
            <a:pPr>
              <a:lnSpc>
                <a:spcPct val="85000"/>
              </a:lnSpc>
              <a:defRPr/>
            </a:pPr>
            <a:r>
              <a:rPr lang="en-GB" sz="2000" dirty="0">
                <a:solidFill>
                  <a:schemeClr val="tx2"/>
                </a:solidFill>
                <a:effectLst>
                  <a:outerShdw blurRad="38100" dist="38100" dir="2700000" algn="tl">
                    <a:srgbClr val="000000">
                      <a:alpha val="43137"/>
                    </a:srgbClr>
                  </a:outerShdw>
                </a:effectLst>
              </a:rPr>
              <a:t>POINTS AWARDED FOR SPECIFIC GOALS </a:t>
            </a:r>
            <a:r>
              <a:rPr lang="en-ZA" sz="2000" b="1" dirty="0">
                <a:solidFill>
                  <a:schemeClr val="tx2"/>
                </a:solidFill>
                <a:effectLst>
                  <a:outerShdw blurRad="38100" dist="38100" dir="2700000" algn="tl">
                    <a:srgbClr val="000000">
                      <a:alpha val="43137"/>
                    </a:srgbClr>
                  </a:outerShdw>
                </a:effectLst>
                <a:latin typeface="+mj-lt"/>
                <a:ea typeface="+mj-ea"/>
                <a:cs typeface="+mj-cs"/>
              </a:rPr>
              <a:t>Gate 3 – BBBEE</a:t>
            </a:r>
          </a:p>
        </p:txBody>
      </p:sp>
      <p:sp>
        <p:nvSpPr>
          <p:cNvPr id="5" name="TextBox 4">
            <a:extLst>
              <a:ext uri="{FF2B5EF4-FFF2-40B4-BE49-F238E27FC236}">
                <a16:creationId xmlns:a16="http://schemas.microsoft.com/office/drawing/2014/main" id="{DAEC1308-CCD8-256C-9DEB-4C25F71FE949}"/>
              </a:ext>
            </a:extLst>
          </p:cNvPr>
          <p:cNvSpPr txBox="1"/>
          <p:nvPr/>
        </p:nvSpPr>
        <p:spPr>
          <a:xfrm>
            <a:off x="769620" y="708025"/>
            <a:ext cx="8183880" cy="6063006"/>
          </a:xfrm>
          <a:prstGeom prst="rect">
            <a:avLst/>
          </a:prstGeom>
          <a:noFill/>
        </p:spPr>
        <p:txBody>
          <a:bodyPr wrap="square">
            <a:spAutoFit/>
          </a:bodyPr>
          <a:lstStyle/>
          <a:p>
            <a:pPr>
              <a:lnSpc>
                <a:spcPct val="107000"/>
              </a:lnSpc>
              <a:spcAft>
                <a:spcPts val="800"/>
              </a:spcAft>
            </a:pPr>
            <a:r>
              <a:rPr lang="en-GB" sz="1100" b="1" dirty="0">
                <a:effectLst/>
                <a:latin typeface="Arial" panose="020B0604020202020204" pitchFamily="34" charset="0"/>
                <a:ea typeface="Times New Roman" panose="02020603050405020304" pitchFamily="18" charset="0"/>
                <a:cs typeface="Times New Roman" panose="02020603050405020304" pitchFamily="18" charset="0"/>
              </a:rPr>
              <a:t>The maximum points that may be allocated for Specific Goals is 20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540385" algn="just">
              <a:lnSpc>
                <a:spcPct val="115000"/>
              </a:lnSpc>
              <a:spcBef>
                <a:spcPts val="1200"/>
              </a:spcBef>
              <a:tabLst>
                <a:tab pos="540385" algn="l"/>
                <a:tab pos="457200" algn="l"/>
              </a:tabLst>
            </a:pPr>
            <a:r>
              <a:rPr lang="en-ZA" sz="1100" b="1" kern="100" dirty="0">
                <a:effectLst/>
                <a:latin typeface="Arial" panose="020B0604020202020204" pitchFamily="34" charset="0"/>
                <a:ea typeface="Calibri" panose="020F0502020204030204" pitchFamily="34" charset="0"/>
              </a:rPr>
              <a:t>Specific Goals Evaluation (Gate 3, Stage 2)</a:t>
            </a:r>
            <a:endParaRPr lang="en-ZA" sz="1100" kern="100" dirty="0">
              <a:effectLst/>
              <a:latin typeface="Arial" panose="020B0604020202020204" pitchFamily="34" charset="0"/>
              <a:ea typeface="Calibri" panose="020F0502020204030204" pitchFamily="34" charset="0"/>
            </a:endParaRPr>
          </a:p>
          <a:p>
            <a:pPr marL="742950" lvl="1" indent="-285750" algn="just">
              <a:lnSpc>
                <a:spcPct val="115000"/>
              </a:lnSpc>
              <a:spcBef>
                <a:spcPts val="1200"/>
              </a:spcBef>
              <a:buFont typeface="+mj-lt"/>
              <a:buAutoNum type="arabicPeriod"/>
              <a:tabLst>
                <a:tab pos="540385" algn="l"/>
                <a:tab pos="457200" algn="l"/>
              </a:tabLst>
            </a:pPr>
            <a:r>
              <a:rPr lang="en-ZA" sz="1100" kern="100" dirty="0">
                <a:effectLst/>
                <a:latin typeface="Arial" panose="020B0604020202020204" pitchFamily="34" charset="0"/>
                <a:ea typeface="Calibri" panose="020F0502020204030204" pitchFamily="34" charset="0"/>
              </a:rPr>
              <a:t>Points for the specific goals evaluation will be allocated in accordance with a bidder’s size as per table 1 of the SBD 6.1. Points for specific goals can only be awarded to a bidder who submits a valid B-BBEE certificate or affidavit together with the SBD 6.1 Preference points claim form.</a:t>
            </a:r>
          </a:p>
          <a:p>
            <a:pPr marL="742950" lvl="1" indent="-285750" algn="just">
              <a:lnSpc>
                <a:spcPct val="115000"/>
              </a:lnSpc>
              <a:spcBef>
                <a:spcPts val="1200"/>
              </a:spcBef>
              <a:buFont typeface="+mj-lt"/>
              <a:buAutoNum type="arabicPeriod"/>
              <a:tabLst>
                <a:tab pos="540385" algn="l"/>
                <a:tab pos="457200" algn="l"/>
              </a:tabLst>
            </a:pPr>
            <a:r>
              <a:rPr lang="en-ZA" sz="1100" kern="100" dirty="0">
                <a:effectLst/>
                <a:latin typeface="Arial" panose="020B0604020202020204" pitchFamily="34" charset="0"/>
                <a:ea typeface="Calibri" panose="020F0502020204030204" pitchFamily="34" charset="0"/>
              </a:rPr>
              <a:t>Bidders are required to submit Share Certificate of the company or CIPC registration documents or letter from an attorney or registered accountant in their letterhead for the verification of women ownership and localisation points claimed.</a:t>
            </a:r>
          </a:p>
          <a:p>
            <a:pPr marL="742950" lvl="1" indent="-285750" algn="just">
              <a:lnSpc>
                <a:spcPct val="115000"/>
              </a:lnSpc>
              <a:spcBef>
                <a:spcPts val="1200"/>
              </a:spcBef>
              <a:buFont typeface="+mj-lt"/>
              <a:buAutoNum type="arabicPeriod"/>
              <a:tabLst>
                <a:tab pos="540385" algn="l"/>
                <a:tab pos="457200" algn="l"/>
              </a:tabLst>
            </a:pPr>
            <a:r>
              <a:rPr lang="en-ZA" sz="1100" kern="100" dirty="0">
                <a:effectLst/>
                <a:latin typeface="Arial" panose="020B0604020202020204" pitchFamily="34" charset="0"/>
                <a:ea typeface="Calibri" panose="020F0502020204030204" pitchFamily="34" charset="0"/>
              </a:rPr>
              <a:t>Bidders who do not claim preference points may be scored zero for specific goals.</a:t>
            </a:r>
          </a:p>
          <a:p>
            <a:pPr marL="742950" lvl="1" indent="-285750" algn="just">
              <a:lnSpc>
                <a:spcPct val="115000"/>
              </a:lnSpc>
              <a:spcBef>
                <a:spcPts val="1200"/>
              </a:spcBef>
              <a:buFont typeface="+mj-lt"/>
              <a:buAutoNum type="arabicPeriod"/>
              <a:tabLst>
                <a:tab pos="540385" algn="l"/>
                <a:tab pos="457200" algn="l"/>
              </a:tabLst>
            </a:pPr>
            <a:r>
              <a:rPr lang="en-ZA" sz="1100" kern="100" dirty="0">
                <a:effectLst/>
                <a:latin typeface="Arial" panose="020B0604020202020204" pitchFamily="34" charset="0"/>
                <a:ea typeface="Calibri" panose="020F0502020204030204" pitchFamily="34" charset="0"/>
              </a:rPr>
              <a:t>Failure of a bidder to submit a B-BBEE certificate from a verification agency accredited by the South African Accreditation System (SANAS), a CIPC B-BBEE Certificate for Exempted Micro Enterprise (EME), or a sworn affidavit confirming annual turnover and level of black ownership in the case of an Exempted Micro Enterprise (EME) and Qualifying Small Enterprise (QSE) and Share Certificate of the company or CIPC registration documents or letter from an attorney or accountant in their letterhead for the verification of ownership points claim together with the proposal, will be interpreted to mean that preference points for Specific goals are not claimed.</a:t>
            </a:r>
          </a:p>
          <a:p>
            <a:pPr marL="742950" lvl="1" indent="-285750" algn="just">
              <a:lnSpc>
                <a:spcPct val="115000"/>
              </a:lnSpc>
              <a:spcBef>
                <a:spcPts val="1200"/>
              </a:spcBef>
              <a:buFont typeface="+mj-lt"/>
              <a:buAutoNum type="arabicPeriod"/>
              <a:tabLst>
                <a:tab pos="540385" algn="l"/>
                <a:tab pos="457200" algn="l"/>
              </a:tabLst>
            </a:pPr>
            <a:r>
              <a:rPr lang="en-ZA" sz="1100" kern="100" dirty="0">
                <a:effectLst/>
                <a:latin typeface="Arial" panose="020B0604020202020204" pitchFamily="34" charset="0"/>
                <a:ea typeface="Calibri" panose="020F0502020204030204" pitchFamily="34" charset="0"/>
              </a:rPr>
              <a:t>The B-BBEE certificate or affidavit should be submitted in the name of the bidding entity. If the proposal is submitted by an incorporated joint venture, the incorporated joint venture must submit their B-BBEE status level verification certificate or affidavit.</a:t>
            </a:r>
          </a:p>
          <a:p>
            <a:pPr marL="742950" lvl="1" indent="-285750" algn="just">
              <a:lnSpc>
                <a:spcPct val="115000"/>
              </a:lnSpc>
              <a:spcBef>
                <a:spcPts val="1200"/>
              </a:spcBef>
              <a:buFont typeface="+mj-lt"/>
              <a:buAutoNum type="arabicPeriod"/>
              <a:tabLst>
                <a:tab pos="540385" algn="l"/>
                <a:tab pos="457200" algn="l"/>
              </a:tabLst>
            </a:pPr>
            <a:r>
              <a:rPr lang="en-ZA" sz="1100" kern="100" dirty="0">
                <a:effectLst/>
                <a:latin typeface="Arial" panose="020B0604020202020204" pitchFamily="34" charset="0"/>
                <a:ea typeface="Calibri" panose="020F0502020204030204" pitchFamily="34" charset="0"/>
              </a:rPr>
              <a:t>If the proposal is submitted by an unincorporated joint venture arrangement, the unincorporated joint venture must submit a consolidated B-BBEE certificate or affidavit as if they were a group structure, and that such consolidated B-BBEE certificate or affidavit is prepared for every separate proposal.</a:t>
            </a:r>
          </a:p>
          <a:p>
            <a:pPr marL="742950" lvl="1" indent="-285750" algn="just">
              <a:lnSpc>
                <a:spcPct val="115000"/>
              </a:lnSpc>
              <a:spcBef>
                <a:spcPts val="1200"/>
              </a:spcBef>
              <a:buFont typeface="+mj-lt"/>
              <a:buAutoNum type="arabicPeriod"/>
              <a:tabLst>
                <a:tab pos="540385" algn="l"/>
                <a:tab pos="457200" algn="l"/>
              </a:tabLst>
            </a:pPr>
            <a:r>
              <a:rPr lang="en-ZA" sz="1100" kern="100" dirty="0">
                <a:effectLst/>
                <a:latin typeface="Arial" panose="020B0604020202020204" pitchFamily="34" charset="0"/>
                <a:ea typeface="Calibri" panose="020F0502020204030204" pitchFamily="34" charset="0"/>
              </a:rPr>
              <a:t>SARS reserves the right to request bidders to submit proof of any information, to substantiate claims made about their Specific goals.</a:t>
            </a:r>
          </a:p>
          <a:p>
            <a:pPr>
              <a:lnSpc>
                <a:spcPct val="107000"/>
              </a:lnSpc>
              <a:spcAft>
                <a:spcPts val="80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19479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18</a:t>
            </a:fld>
            <a:endParaRPr lang="en-US" dirty="0"/>
          </a:p>
        </p:txBody>
      </p:sp>
      <p:sp>
        <p:nvSpPr>
          <p:cNvPr id="6" name="Title 1"/>
          <p:cNvSpPr txBox="1">
            <a:spLocks noGrp="1"/>
          </p:cNvSpPr>
          <p:nvPr>
            <p:ph type="title"/>
          </p:nvPr>
        </p:nvSpPr>
        <p:spPr>
          <a:xfrm>
            <a:off x="341313" y="174625"/>
            <a:ext cx="7886700" cy="533400"/>
          </a:xfrm>
          <a:prstGeom prst="rect">
            <a:avLst/>
          </a:prstGeom>
        </p:spPr>
        <p:txBody>
          <a:bodyPr lIns="360000">
            <a:normAutofit/>
          </a:bodyPr>
          <a:lstStyle/>
          <a:p>
            <a:pPr>
              <a:lnSpc>
                <a:spcPct val="85000"/>
              </a:lnSpc>
              <a:defRPr/>
            </a:pPr>
            <a:r>
              <a:rPr lang="en-GB" sz="2000" dirty="0">
                <a:solidFill>
                  <a:schemeClr val="tx2"/>
                </a:solidFill>
                <a:effectLst>
                  <a:outerShdw blurRad="38100" dist="38100" dir="2700000" algn="tl">
                    <a:srgbClr val="000000">
                      <a:alpha val="43137"/>
                    </a:srgbClr>
                  </a:outerShdw>
                </a:effectLst>
              </a:rPr>
              <a:t>POINTS AWARDED FOR SPECIFIC GOALS </a:t>
            </a:r>
            <a:r>
              <a:rPr lang="en-ZA" sz="2000" b="1" dirty="0">
                <a:solidFill>
                  <a:schemeClr val="tx2"/>
                </a:solidFill>
                <a:effectLst>
                  <a:outerShdw blurRad="38100" dist="38100" dir="2700000" algn="tl">
                    <a:srgbClr val="000000">
                      <a:alpha val="43137"/>
                    </a:srgbClr>
                  </a:outerShdw>
                </a:effectLst>
                <a:latin typeface="+mj-lt"/>
                <a:ea typeface="+mj-ea"/>
                <a:cs typeface="+mj-cs"/>
              </a:rPr>
              <a:t>Gate 3 – BBBEE</a:t>
            </a:r>
          </a:p>
        </p:txBody>
      </p:sp>
      <p:sp>
        <p:nvSpPr>
          <p:cNvPr id="4" name="TextBox 3">
            <a:extLst>
              <a:ext uri="{FF2B5EF4-FFF2-40B4-BE49-F238E27FC236}">
                <a16:creationId xmlns:a16="http://schemas.microsoft.com/office/drawing/2014/main" id="{02311964-346D-4913-54C1-650BE9B502CF}"/>
              </a:ext>
            </a:extLst>
          </p:cNvPr>
          <p:cNvSpPr txBox="1"/>
          <p:nvPr/>
        </p:nvSpPr>
        <p:spPr>
          <a:xfrm>
            <a:off x="169681" y="765626"/>
            <a:ext cx="8814063" cy="2150845"/>
          </a:xfrm>
          <a:prstGeom prst="rect">
            <a:avLst/>
          </a:prstGeom>
          <a:noFill/>
        </p:spPr>
        <p:txBody>
          <a:bodyPr wrap="square">
            <a:spAutoFit/>
          </a:bodyPr>
          <a:lstStyle/>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3.6 The B-BBEE certificate or sworn affidavit should be submitted in the name of the bidding entity. If the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proposal is submitted by an incorporated joint venture, the incorporated joint venture must submit their B-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BBEE status level verification certificate or sworn affidavit. If the proposal is submitted by an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unincorporated joint venture/consortium arrangement, the unincorporated joint venture/consortium must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submit a consolidated B-BBEE certificate or sworn affidavit as if they were a group structure, and that </a:t>
            </a:r>
          </a:p>
          <a:p>
            <a:pPr lvl="0" algn="just">
              <a:lnSpc>
                <a:spcPct val="107000"/>
              </a:lnSpc>
              <a:spcAft>
                <a:spcPts val="600"/>
              </a:spcAft>
              <a:tabLst>
                <a:tab pos="457200" algn="l"/>
                <a:tab pos="1828800" algn="l"/>
                <a:tab pos="3657600" algn="l"/>
                <a:tab pos="5029200" algn="l"/>
              </a:tabLst>
            </a:pPr>
            <a:r>
              <a:rPr lang="en-US" sz="1400" dirty="0">
                <a:solidFill>
                  <a:srgbClr val="003366"/>
                </a:solidFill>
                <a:cs typeface="Tahoma" pitchFamily="34" charset="0"/>
              </a:rPr>
              <a:t>      such consolidated B-BBEE certificate or sworn affidavit is prepared for every separate proposal.</a:t>
            </a:r>
          </a:p>
          <a:p>
            <a:pPr marL="457200" algn="just">
              <a:lnSpc>
                <a:spcPct val="107000"/>
              </a:lnSpc>
              <a:spcAft>
                <a:spcPts val="600"/>
              </a:spcAft>
              <a:tabLst>
                <a:tab pos="1828800" algn="l"/>
                <a:tab pos="3657600" algn="l"/>
                <a:tab pos="5029200" algn="l"/>
              </a:tabLst>
            </a:pPr>
            <a:endParaRPr lang="en-ZA" sz="1400" dirty="0">
              <a:solidFill>
                <a:srgbClr val="003366"/>
              </a:solidFill>
              <a:cs typeface="Tahoma" pitchFamily="34" charset="0"/>
            </a:endParaRPr>
          </a:p>
        </p:txBody>
      </p:sp>
    </p:spTree>
    <p:extLst>
      <p:ext uri="{BB962C8B-B14F-4D97-AF65-F5344CB8AC3E}">
        <p14:creationId xmlns:p14="http://schemas.microsoft.com/office/powerpoint/2010/main" val="53844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algn="l">
              <a:lnSpc>
                <a:spcPct val="135000"/>
              </a:lnSpc>
              <a:spcBef>
                <a:spcPct val="75000"/>
              </a:spcBef>
              <a:spcAft>
                <a:spcPct val="10000"/>
              </a:spcAft>
              <a:buClr>
                <a:schemeClr val="accent1"/>
              </a:buClr>
            </a:pPr>
            <a:r>
              <a:rPr lang="en-US" sz="1800" b="1" dirty="0">
                <a:solidFill>
                  <a:srgbClr val="FF0000"/>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1800" b="1" dirty="0">
                <a:solidFill>
                  <a:schemeClr val="tx2"/>
                </a:solidFill>
              </a:rPr>
              <a:t>2</a:t>
            </a:r>
            <a:r>
              <a:rPr lang="en-ZA" b="1" dirty="0">
                <a:solidFill>
                  <a:schemeClr val="tx2"/>
                </a:solidFill>
              </a:rPr>
              <a:t>. Governance, Rules and Procedures</a:t>
            </a:r>
          </a:p>
          <a:p>
            <a:pPr marL="228600" indent="-228600">
              <a:lnSpc>
                <a:spcPct val="135000"/>
              </a:lnSpc>
              <a:spcBef>
                <a:spcPct val="75000"/>
              </a:spcBef>
              <a:spcAft>
                <a:spcPct val="10000"/>
              </a:spcAft>
              <a:buClr>
                <a:schemeClr val="accent1"/>
              </a:buClr>
            </a:pPr>
            <a:r>
              <a:rPr lang="en-ZA" sz="1800" b="1" dirty="0">
                <a:solidFill>
                  <a:schemeClr val="tx2"/>
                </a:solidFill>
              </a:rPr>
              <a:t>3.RFP Timelines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sz="1800" b="1" dirty="0">
                <a:solidFill>
                  <a:schemeClr val="tx2"/>
                </a:solidFill>
              </a:rPr>
              <a:t>7. Financial Analysis </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89600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7D4F54-9DB7-DEBE-092A-E4954562863F}"/>
              </a:ext>
            </a:extLst>
          </p:cNvPr>
          <p:cNvSpPr>
            <a:spLocks noGrp="1"/>
          </p:cNvSpPr>
          <p:nvPr>
            <p:ph type="sldNum" sz="quarter" idx="10"/>
          </p:nvPr>
        </p:nvSpPr>
        <p:spPr/>
        <p:txBody>
          <a:bodyPr/>
          <a:lstStyle/>
          <a:p>
            <a:fld id="{B540B12B-D968-2643-8E7F-238A3C456CC9}" type="slidenum">
              <a:rPr lang="en-US" smtClean="0"/>
              <a:pPr/>
              <a:t>19</a:t>
            </a:fld>
            <a:endParaRPr lang="en-US" dirty="0"/>
          </a:p>
        </p:txBody>
      </p:sp>
      <p:graphicFrame>
        <p:nvGraphicFramePr>
          <p:cNvPr id="6" name="Table 5">
            <a:extLst>
              <a:ext uri="{FF2B5EF4-FFF2-40B4-BE49-F238E27FC236}">
                <a16:creationId xmlns:a16="http://schemas.microsoft.com/office/drawing/2014/main" id="{B3D9310C-4BC1-B02C-2B83-780CB82EEBEE}"/>
              </a:ext>
            </a:extLst>
          </p:cNvPr>
          <p:cNvGraphicFramePr>
            <a:graphicFrameLocks noGrp="1"/>
          </p:cNvGraphicFramePr>
          <p:nvPr>
            <p:extLst>
              <p:ext uri="{D42A27DB-BD31-4B8C-83A1-F6EECF244321}">
                <p14:modId xmlns:p14="http://schemas.microsoft.com/office/powerpoint/2010/main" val="2847113445"/>
              </p:ext>
            </p:extLst>
          </p:nvPr>
        </p:nvGraphicFramePr>
        <p:xfrm>
          <a:off x="245096" y="537328"/>
          <a:ext cx="7956223" cy="1102936"/>
        </p:xfrm>
        <a:graphic>
          <a:graphicData uri="http://schemas.openxmlformats.org/drawingml/2006/table">
            <a:tbl>
              <a:tblPr firstRow="1" firstCol="1" bandRow="1">
                <a:tableStyleId>{5C22544A-7EE6-4342-B048-85BDC9FD1C3A}</a:tableStyleId>
              </a:tblPr>
              <a:tblGrid>
                <a:gridCol w="5845371">
                  <a:extLst>
                    <a:ext uri="{9D8B030D-6E8A-4147-A177-3AD203B41FA5}">
                      <a16:colId xmlns:a16="http://schemas.microsoft.com/office/drawing/2014/main" val="1016424563"/>
                    </a:ext>
                  </a:extLst>
                </a:gridCol>
                <a:gridCol w="2110852">
                  <a:extLst>
                    <a:ext uri="{9D8B030D-6E8A-4147-A177-3AD203B41FA5}">
                      <a16:colId xmlns:a16="http://schemas.microsoft.com/office/drawing/2014/main" val="4205760158"/>
                    </a:ext>
                  </a:extLst>
                </a:gridCol>
              </a:tblGrid>
              <a:tr h="372205">
                <a:tc>
                  <a:txBody>
                    <a:bodyPr/>
                    <a:lstStyle/>
                    <a:p>
                      <a:pPr algn="ctr">
                        <a:lnSpc>
                          <a:spcPct val="115000"/>
                        </a:lnSpc>
                      </a:pPr>
                      <a:r>
                        <a:rPr lang="en-GB" sz="1200" dirty="0">
                          <a:effectLst/>
                        </a:rPr>
                        <a:t>Specific goals evaluation</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04" marR="34904" marT="27470" marB="18421" anchor="ctr"/>
                </a:tc>
                <a:tc>
                  <a:txBody>
                    <a:bodyPr/>
                    <a:lstStyle/>
                    <a:p>
                      <a:pPr algn="ctr">
                        <a:lnSpc>
                          <a:spcPct val="115000"/>
                        </a:lnSpc>
                      </a:pPr>
                      <a:r>
                        <a:rPr lang="en-GB" sz="1200">
                          <a:effectLst/>
                        </a:rPr>
                        <a:t>Points</a:t>
                      </a:r>
                      <a:endParaRPr lang="en-ZA" sz="1200">
                        <a:effectLst/>
                        <a:latin typeface="Arial" panose="020B0604020202020204" pitchFamily="34" charset="0"/>
                        <a:ea typeface="Times New Roman" panose="02020603050405020304" pitchFamily="18" charset="0"/>
                        <a:cs typeface="Times New Roman" panose="02020603050405020304" pitchFamily="18" charset="0"/>
                      </a:endParaRPr>
                    </a:p>
                  </a:txBody>
                  <a:tcPr marL="34904" marR="34904" marT="27470" marB="18421" anchor="ctr"/>
                </a:tc>
                <a:extLst>
                  <a:ext uri="{0D108BD9-81ED-4DB2-BD59-A6C34878D82A}">
                    <a16:rowId xmlns:a16="http://schemas.microsoft.com/office/drawing/2014/main" val="1760841351"/>
                  </a:ext>
                </a:extLst>
              </a:tr>
              <a:tr h="730731">
                <a:tc>
                  <a:txBody>
                    <a:bodyPr/>
                    <a:lstStyle/>
                    <a:p>
                      <a:pPr algn="just">
                        <a:lnSpc>
                          <a:spcPct val="115000"/>
                        </a:lnSpc>
                      </a:pPr>
                      <a:r>
                        <a:rPr lang="en-GB" sz="1200" dirty="0">
                          <a:effectLst/>
                        </a:rPr>
                        <a:t>Bidders to submit:</a:t>
                      </a:r>
                      <a:endParaRPr lang="en-ZA" sz="1200" dirty="0">
                        <a:effectLst/>
                      </a:endParaRPr>
                    </a:p>
                    <a:p>
                      <a:pPr marL="342900" lvl="0" indent="-342900" algn="just">
                        <a:lnSpc>
                          <a:spcPct val="115000"/>
                        </a:lnSpc>
                        <a:buFont typeface="+mj-lt"/>
                        <a:buAutoNum type="alphaLcParenR"/>
                      </a:pPr>
                      <a:r>
                        <a:rPr lang="en-ZA" sz="1200" dirty="0">
                          <a:effectLst/>
                        </a:rPr>
                        <a:t>A duly completed SBD 6.1 Preference point claim form, and</a:t>
                      </a:r>
                    </a:p>
                    <a:p>
                      <a:pPr marL="342900" lvl="0" indent="-342900" algn="just">
                        <a:lnSpc>
                          <a:spcPct val="115000"/>
                        </a:lnSpc>
                        <a:buFont typeface="+mj-lt"/>
                        <a:buAutoNum type="alphaLcParenR"/>
                      </a:pPr>
                      <a:r>
                        <a:rPr lang="en-ZA" sz="1200" dirty="0">
                          <a:effectLst/>
                        </a:rPr>
                        <a:t>A valid B-BBEE certificate or sworn affidavit.</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4904" marR="34904" marT="27470" marB="18421"/>
                </a:tc>
                <a:tc>
                  <a:txBody>
                    <a:bodyPr/>
                    <a:lstStyle/>
                    <a:p>
                      <a:pPr marL="111760" algn="ctr">
                        <a:lnSpc>
                          <a:spcPct val="115000"/>
                        </a:lnSpc>
                      </a:pPr>
                      <a:r>
                        <a:rPr lang="en-GB" sz="1200" dirty="0">
                          <a:effectLst/>
                        </a:rPr>
                        <a:t>20</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4904" marR="34904" marT="27470" marB="18421" anchor="ctr"/>
                </a:tc>
                <a:extLst>
                  <a:ext uri="{0D108BD9-81ED-4DB2-BD59-A6C34878D82A}">
                    <a16:rowId xmlns:a16="http://schemas.microsoft.com/office/drawing/2014/main" val="472796186"/>
                  </a:ext>
                </a:extLst>
              </a:tr>
            </a:tbl>
          </a:graphicData>
        </a:graphic>
      </p:graphicFrame>
      <p:sp>
        <p:nvSpPr>
          <p:cNvPr id="8" name="TextBox 7">
            <a:extLst>
              <a:ext uri="{FF2B5EF4-FFF2-40B4-BE49-F238E27FC236}">
                <a16:creationId xmlns:a16="http://schemas.microsoft.com/office/drawing/2014/main" id="{66334478-94DF-CB01-DE78-A752A60DBE9C}"/>
              </a:ext>
            </a:extLst>
          </p:cNvPr>
          <p:cNvSpPr txBox="1"/>
          <p:nvPr/>
        </p:nvSpPr>
        <p:spPr>
          <a:xfrm>
            <a:off x="245096" y="167996"/>
            <a:ext cx="4572000" cy="400110"/>
          </a:xfrm>
          <a:prstGeom prst="rect">
            <a:avLst/>
          </a:prstGeom>
          <a:noFill/>
        </p:spPr>
        <p:txBody>
          <a:bodyPr wrap="square">
            <a:spAutoFit/>
          </a:bodyPr>
          <a:lstStyle/>
          <a:p>
            <a:r>
              <a:rPr lang="en-ZA" sz="2000" b="1" dirty="0">
                <a:solidFill>
                  <a:schemeClr val="tx2"/>
                </a:solidFill>
                <a:effectLst>
                  <a:outerShdw blurRad="38100" dist="38100" dir="2700000" algn="tl">
                    <a:srgbClr val="000000">
                      <a:alpha val="43137"/>
                    </a:srgbClr>
                  </a:outerShdw>
                </a:effectLst>
                <a:latin typeface="+mj-lt"/>
                <a:ea typeface="+mj-ea"/>
                <a:cs typeface="+mj-cs"/>
              </a:rPr>
              <a:t>Specific goals points allocation</a:t>
            </a:r>
          </a:p>
        </p:txBody>
      </p:sp>
      <p:pic>
        <p:nvPicPr>
          <p:cNvPr id="9" name="Picture 8">
            <a:extLst>
              <a:ext uri="{FF2B5EF4-FFF2-40B4-BE49-F238E27FC236}">
                <a16:creationId xmlns:a16="http://schemas.microsoft.com/office/drawing/2014/main" id="{471056C5-1BFF-E42F-7F47-3F06A92774BB}"/>
              </a:ext>
            </a:extLst>
          </p:cNvPr>
          <p:cNvPicPr>
            <a:picLocks noChangeAspect="1"/>
          </p:cNvPicPr>
          <p:nvPr/>
        </p:nvPicPr>
        <p:blipFill>
          <a:blip r:embed="rId2"/>
          <a:stretch>
            <a:fillRect/>
          </a:stretch>
        </p:blipFill>
        <p:spPr>
          <a:xfrm>
            <a:off x="249810" y="2367779"/>
            <a:ext cx="8833870" cy="3853006"/>
          </a:xfrm>
          <a:prstGeom prst="rect">
            <a:avLst/>
          </a:prstGeom>
        </p:spPr>
      </p:pic>
      <p:sp>
        <p:nvSpPr>
          <p:cNvPr id="11" name="TextBox 10">
            <a:extLst>
              <a:ext uri="{FF2B5EF4-FFF2-40B4-BE49-F238E27FC236}">
                <a16:creationId xmlns:a16="http://schemas.microsoft.com/office/drawing/2014/main" id="{4AA44045-97B3-1905-4C83-D5B8871C6EA8}"/>
              </a:ext>
            </a:extLst>
          </p:cNvPr>
          <p:cNvSpPr txBox="1"/>
          <p:nvPr/>
        </p:nvSpPr>
        <p:spPr>
          <a:xfrm>
            <a:off x="249810" y="1852595"/>
            <a:ext cx="8644380" cy="566758"/>
          </a:xfrm>
          <a:prstGeom prst="rect">
            <a:avLst/>
          </a:prstGeom>
          <a:noFill/>
        </p:spPr>
        <p:txBody>
          <a:bodyPr wrap="square">
            <a:spAutoFit/>
          </a:bodyPr>
          <a:lstStyle/>
          <a:p>
            <a:pPr>
              <a:lnSpc>
                <a:spcPct val="115000"/>
              </a:lnSpc>
              <a:spcBef>
                <a:spcPts val="600"/>
              </a:spcBef>
              <a:buSzPts val="1000"/>
              <a:tabLst>
                <a:tab pos="1260475" algn="l"/>
                <a:tab pos="457200" algn="l"/>
              </a:tabLst>
            </a:pPr>
            <a:r>
              <a:rPr lang="en-ZA" sz="1400" dirty="0">
                <a:solidFill>
                  <a:srgbClr val="003366"/>
                </a:solidFill>
                <a:cs typeface="Tahoma" pitchFamily="34" charset="0"/>
              </a:rPr>
              <a:t>The following table indicates the specific B-BBEE documents that must be submitted for this RFP to claim Specific goals points.</a:t>
            </a:r>
          </a:p>
        </p:txBody>
      </p:sp>
    </p:spTree>
    <p:extLst>
      <p:ext uri="{BB962C8B-B14F-4D97-AF65-F5344CB8AC3E}">
        <p14:creationId xmlns:p14="http://schemas.microsoft.com/office/powerpoint/2010/main" val="403448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7D4F54-9DB7-DEBE-092A-E4954562863F}"/>
              </a:ext>
            </a:extLst>
          </p:cNvPr>
          <p:cNvSpPr>
            <a:spLocks noGrp="1"/>
          </p:cNvSpPr>
          <p:nvPr>
            <p:ph type="sldNum" sz="quarter" idx="10"/>
          </p:nvPr>
        </p:nvSpPr>
        <p:spPr/>
        <p:txBody>
          <a:bodyPr/>
          <a:lstStyle/>
          <a:p>
            <a:fld id="{B540B12B-D968-2643-8E7F-238A3C456CC9}" type="slidenum">
              <a:rPr lang="en-US" smtClean="0"/>
              <a:pPr/>
              <a:t>20</a:t>
            </a:fld>
            <a:endParaRPr lang="en-US" dirty="0"/>
          </a:p>
        </p:txBody>
      </p:sp>
      <p:sp>
        <p:nvSpPr>
          <p:cNvPr id="2" name="Text Placeholder 3">
            <a:extLst>
              <a:ext uri="{FF2B5EF4-FFF2-40B4-BE49-F238E27FC236}">
                <a16:creationId xmlns:a16="http://schemas.microsoft.com/office/drawing/2014/main" id="{5C7BE127-ACFD-54B9-BA83-9B1BD2FFB8CA}"/>
              </a:ext>
            </a:extLst>
          </p:cNvPr>
          <p:cNvSpPr>
            <a:spLocks noGrp="1"/>
          </p:cNvSpPr>
          <p:nvPr>
            <p:ph type="body" sz="quarter" idx="11"/>
          </p:nvPr>
        </p:nvSpPr>
        <p:spPr>
          <a:xfrm>
            <a:off x="341993" y="973931"/>
            <a:ext cx="8370887" cy="4248151"/>
          </a:xfrm>
        </p:spPr>
        <p:txBody>
          <a:bodyPr>
            <a:noAutofit/>
          </a:bodyPr>
          <a:lstStyle/>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Joint Ventures and Consortiums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A trust, consortium or joint venture (including unincorporated consortia and joint ventures), will qualify for points for their B-BBEE status level as a legal entity, provided that the entity submits their consolidated B-BBEE status level</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Verification Certificate scorecard and that such a consolidated BBBEE scorecard is prepared for every separate bid.</a:t>
            </a:r>
          </a:p>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Proof of Existence: Joint Ventures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Bidders must submit proof of the existence of joint ventures arrangements. SARS will accept signed agreements as acceptable proof of the existence of a joint venture arrangement.</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The above-mentioned joint venture agreement must clearly set out the roles and responsibilities of the Lead Partner and the joint venture party. The agreement must also clearly identify the Lead Partner, who shall be given the power of attorney to bind the other party/parties in respect of matters pertaining to the joint venture arrangement.</a:t>
            </a:r>
            <a:endParaRPr lang="en-ZA" sz="1600" kern="0" dirty="0">
              <a:solidFill>
                <a:srgbClr val="004F87"/>
              </a:solidFill>
              <a:latin typeface="+mn-lt"/>
              <a:cs typeface="Arial" panose="020B0604020202020204" pitchFamily="34" charset="0"/>
            </a:endParaRPr>
          </a:p>
        </p:txBody>
      </p:sp>
      <p:sp>
        <p:nvSpPr>
          <p:cNvPr id="4" name="Title 1">
            <a:extLst>
              <a:ext uri="{FF2B5EF4-FFF2-40B4-BE49-F238E27FC236}">
                <a16:creationId xmlns:a16="http://schemas.microsoft.com/office/drawing/2014/main" id="{DA555B64-962C-366F-0D2D-2AFACDD2E49B}"/>
              </a:ext>
            </a:extLst>
          </p:cNvPr>
          <p:cNvSpPr>
            <a:spLocks noGrp="1"/>
          </p:cNvSpPr>
          <p:nvPr>
            <p:ph type="title"/>
          </p:nvPr>
        </p:nvSpPr>
        <p:spPr>
          <a:xfrm>
            <a:off x="341992" y="175022"/>
            <a:ext cx="8370887" cy="532606"/>
          </a:xfrm>
        </p:spPr>
        <p:txBody>
          <a:bodyPr>
            <a:noAutofit/>
          </a:bodyPr>
          <a:lstStyle/>
          <a:p>
            <a:r>
              <a:rPr lang="en-ZA" sz="2900" dirty="0">
                <a:solidFill>
                  <a:schemeClr val="accent1">
                    <a:lumMod val="75000"/>
                  </a:schemeClr>
                </a:solidFill>
                <a:effectLst>
                  <a:outerShdw blurRad="38100" dist="38100" dir="2700000" algn="tl">
                    <a:srgbClr val="000000">
                      <a:alpha val="43137"/>
                    </a:srgbClr>
                  </a:outerShdw>
                </a:effectLst>
              </a:rPr>
              <a:t>JOINT VENTURES AND SUB -CONTRACTING</a:t>
            </a:r>
            <a:br>
              <a:rPr lang="en-ZA" sz="2900" dirty="0"/>
            </a:br>
            <a:endParaRPr lang="en-ZA" sz="2900" dirty="0"/>
          </a:p>
        </p:txBody>
      </p:sp>
    </p:spTree>
    <p:extLst>
      <p:ext uri="{BB962C8B-B14F-4D97-AF65-F5344CB8AC3E}">
        <p14:creationId xmlns:p14="http://schemas.microsoft.com/office/powerpoint/2010/main" val="76990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21</a:t>
            </a:fld>
            <a:endParaRPr lang="en-US" dirty="0"/>
          </a:p>
        </p:txBody>
      </p:sp>
      <p:sp>
        <p:nvSpPr>
          <p:cNvPr id="5" name="Rectangle 2"/>
          <p:cNvSpPr txBox="1">
            <a:spLocks noChangeArrowheads="1"/>
          </p:cNvSpPr>
          <p:nvPr/>
        </p:nvSpPr>
        <p:spPr>
          <a:xfrm>
            <a:off x="107504" y="185690"/>
            <a:ext cx="8942753" cy="430887"/>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800" dirty="0">
                <a:latin typeface="Arial Narrow" panose="020B0606020202030204" pitchFamily="34" charset="0"/>
                <a:cs typeface="Arial" panose="020B0604020202020204" pitchFamily="34" charset="0"/>
              </a:rPr>
              <a:t>Bid Evaluation Process: Gate 3 B-BBEE</a:t>
            </a:r>
            <a:endParaRPr lang="en-GB" sz="2800" dirty="0"/>
          </a:p>
        </p:txBody>
      </p:sp>
      <p:sp>
        <p:nvSpPr>
          <p:cNvPr id="9" name="Rectangle 8"/>
          <p:cNvSpPr/>
          <p:nvPr/>
        </p:nvSpPr>
        <p:spPr>
          <a:xfrm>
            <a:off x="107504" y="794328"/>
            <a:ext cx="8936346" cy="4585871"/>
          </a:xfrm>
          <a:prstGeom prst="rect">
            <a:avLst/>
          </a:prstGeom>
        </p:spPr>
        <p:txBody>
          <a:bodyPr wrap="square">
            <a:spAutoFit/>
          </a:bodyPr>
          <a:lstStyle/>
          <a:p>
            <a:pPr algn="just" defTabSz="912753" fontAlgn="auto">
              <a:lnSpc>
                <a:spcPct val="150000"/>
              </a:lnSpc>
              <a:spcBef>
                <a:spcPts val="0"/>
              </a:spcBef>
              <a:spcAft>
                <a:spcPts val="0"/>
              </a:spcAft>
            </a:pPr>
            <a:r>
              <a:rPr lang="en-US" sz="1600" kern="0" dirty="0">
                <a:solidFill>
                  <a:srgbClr val="004F87"/>
                </a:solidFill>
                <a:cs typeface="Arial" panose="020B0604020202020204" pitchFamily="34" charset="0"/>
              </a:rPr>
              <a:t>1.5 Failure on the part of a tenderer to submit proof or documentation required in terms of this tender to claim points for specific goals with the tender, will be interpreted to mean that preference points for specific goals are not claimed.</a:t>
            </a:r>
          </a:p>
          <a:p>
            <a:pPr algn="just" defTabSz="912753" fontAlgn="auto">
              <a:lnSpc>
                <a:spcPct val="150000"/>
              </a:lnSpc>
              <a:spcBef>
                <a:spcPts val="0"/>
              </a:spcBef>
              <a:spcAft>
                <a:spcPts val="0"/>
              </a:spcAft>
            </a:pPr>
            <a:r>
              <a:rPr lang="en-US" sz="1600" kern="0" dirty="0">
                <a:solidFill>
                  <a:srgbClr val="004F87"/>
                </a:solidFill>
                <a:cs typeface="Arial" panose="020B0604020202020204" pitchFamily="34" charset="0"/>
              </a:rPr>
              <a:t>1.6 The organ of state reserves the right to require of a tenderer, either before a tender is adjudicated or at any time subsequently, to substantiate any claim in regard to preferences, in any manner required by the organ of state.</a:t>
            </a:r>
            <a:endParaRPr lang="en-ZA" sz="1600" kern="0" dirty="0">
              <a:solidFill>
                <a:srgbClr val="004F87"/>
              </a:solidFill>
              <a:cs typeface="Arial" panose="020B0604020202020204" pitchFamily="34" charset="0"/>
            </a:endParaRPr>
          </a:p>
          <a:p>
            <a:pPr algn="just" defTabSz="912753" fontAlgn="auto">
              <a:lnSpc>
                <a:spcPct val="150000"/>
              </a:lnSpc>
              <a:spcBef>
                <a:spcPts val="0"/>
              </a:spcBef>
              <a:spcAft>
                <a:spcPts val="0"/>
              </a:spcAft>
            </a:pPr>
            <a:endParaRPr lang="en-ZA" sz="1600" kern="0" dirty="0">
              <a:solidFill>
                <a:srgbClr val="004F87"/>
              </a:solidFill>
              <a:cs typeface="Arial" panose="020B0604020202020204" pitchFamily="34" charset="0"/>
            </a:endParaRPr>
          </a:p>
          <a:p>
            <a:pPr algn="just" defTabSz="912753" fontAlgn="auto">
              <a:lnSpc>
                <a:spcPct val="150000"/>
              </a:lnSpc>
              <a:spcBef>
                <a:spcPts val="0"/>
              </a:spcBef>
              <a:spcAft>
                <a:spcPts val="0"/>
              </a:spcAft>
            </a:pPr>
            <a:endParaRPr lang="en-ZA" sz="1600" kern="0" dirty="0">
              <a:solidFill>
                <a:srgbClr val="004F87"/>
              </a:solidFill>
              <a:cs typeface="Arial" panose="020B0604020202020204" pitchFamily="34" charset="0"/>
            </a:endParaRPr>
          </a:p>
          <a:p>
            <a:pPr algn="just" defTabSz="912753" fontAlgn="auto">
              <a:lnSpc>
                <a:spcPct val="150000"/>
              </a:lnSpc>
              <a:spcBef>
                <a:spcPts val="0"/>
              </a:spcBef>
              <a:spcAft>
                <a:spcPts val="0"/>
              </a:spcAft>
            </a:pPr>
            <a:r>
              <a:rPr lang="en-ZA" sz="1600" kern="0" dirty="0">
                <a:solidFill>
                  <a:srgbClr val="004F87"/>
                </a:solidFill>
                <a:cs typeface="Arial" panose="020B0604020202020204" pitchFamily="34" charset="0"/>
              </a:rPr>
              <a:t>SARS reserves the right to request that bidders submit their Black ownership and turnover information in support of their Affidavits.</a:t>
            </a:r>
          </a:p>
          <a:p>
            <a:pPr algn="just" defTabSz="912753" fontAlgn="auto">
              <a:lnSpc>
                <a:spcPct val="150000"/>
              </a:lnSpc>
              <a:spcBef>
                <a:spcPts val="0"/>
              </a:spcBef>
              <a:spcAft>
                <a:spcPts val="0"/>
              </a:spcAft>
            </a:pPr>
            <a:endParaRPr lang="en-ZA" sz="1600" b="1" dirty="0">
              <a:solidFill>
                <a:srgbClr val="FF0000"/>
              </a:solidFill>
              <a:latin typeface="Arial Narrow" panose="020B0606020202030204" pitchFamily="34" charset="0"/>
            </a:endParaRPr>
          </a:p>
          <a:p>
            <a:pPr defTabSz="912753" fontAlgn="auto">
              <a:spcBef>
                <a:spcPts val="0"/>
              </a:spcBef>
              <a:spcAft>
                <a:spcPts val="0"/>
              </a:spcAft>
            </a:pPr>
            <a:endParaRPr lang="en-ZA" sz="2800" dirty="0">
              <a:solidFill>
                <a:srgbClr val="004F87"/>
              </a:solidFill>
              <a:latin typeface="Arial Narrow" panose="020B0606020202030204" pitchFamily="34" charset="0"/>
            </a:endParaRPr>
          </a:p>
        </p:txBody>
      </p:sp>
    </p:spTree>
    <p:extLst>
      <p:ext uri="{BB962C8B-B14F-4D97-AF65-F5344CB8AC3E}">
        <p14:creationId xmlns:p14="http://schemas.microsoft.com/office/powerpoint/2010/main" val="177545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US" b="1" dirty="0">
                <a:solidFill>
                  <a:srgbClr val="FF0000"/>
                </a:solidFill>
              </a:rPr>
              <a:t>7. Financial Analysis Evaluation</a:t>
            </a:r>
          </a:p>
          <a:p>
            <a:pPr marL="228600" indent="-228600">
              <a:lnSpc>
                <a:spcPct val="135000"/>
              </a:lnSpc>
              <a:spcBef>
                <a:spcPct val="75000"/>
              </a:spcBef>
              <a:spcAft>
                <a:spcPct val="10000"/>
              </a:spcAft>
              <a:buClr>
                <a:schemeClr val="accent1"/>
              </a:buClr>
            </a:pPr>
            <a:r>
              <a:rPr lang="en-ZA" sz="1800"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317129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23</a:t>
            </a:fld>
            <a:endParaRPr lang="en-US" dirty="0"/>
          </a:p>
        </p:txBody>
      </p:sp>
      <p:sp>
        <p:nvSpPr>
          <p:cNvPr id="6" name="Rectangle 5"/>
          <p:cNvSpPr/>
          <p:nvPr/>
        </p:nvSpPr>
        <p:spPr>
          <a:xfrm>
            <a:off x="175259" y="790127"/>
            <a:ext cx="8844915" cy="5340244"/>
          </a:xfrm>
          <a:prstGeom prst="rect">
            <a:avLst/>
          </a:prstGeom>
        </p:spPr>
        <p:txBody>
          <a:bodyPr wrap="square">
            <a:spAutoFit/>
          </a:bodyPr>
          <a:lstStyle/>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Bidders </a:t>
            </a:r>
            <a:r>
              <a:rPr lang="en-GB" sz="1600" dirty="0">
                <a:solidFill>
                  <a:srgbClr val="003366"/>
                </a:solidFill>
                <a:latin typeface="Arial Narrow" panose="020B0606020202030204" pitchFamily="34" charset="0"/>
                <a:ea typeface="Times New Roman" pitchFamily="18" charset="0"/>
                <a:cs typeface="Tahoma"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a:t>
            </a:r>
            <a:endParaRPr lang="en-US" sz="16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 </a:t>
            </a:r>
            <a:endParaRPr lang="en-ZA" sz="1600" dirty="0">
              <a:solidFill>
                <a:srgbClr val="003366"/>
              </a:solidFill>
              <a:latin typeface="Arial Narrow" panose="020B0606020202030204" pitchFamily="34" charset="0"/>
              <a:ea typeface="Times New Roman" pitchFamily="18" charset="0"/>
              <a:cs typeface="Tahoma" pitchFamily="34" charset="0"/>
            </a:endParaRPr>
          </a:p>
          <a:p>
            <a:pPr lvl="0"/>
            <a:r>
              <a:rPr lang="en-ZA" sz="1600" dirty="0">
                <a:solidFill>
                  <a:srgbClr val="003366"/>
                </a:solidFill>
                <a:latin typeface="Arial Narrow" panose="020B0606020202030204" pitchFamily="34" charset="0"/>
                <a:ea typeface="Times New Roman" pitchFamily="18" charset="0"/>
                <a:cs typeface="Tahoma" pitchFamily="34" charset="0"/>
              </a:rPr>
              <a:t>The annual financial statements must contain: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Profit and Loss and Other Comprehensive Income;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Financial Position;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Cash Flows;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changes in equity/ net assets ; and</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Accompanying Notes.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GB" sz="1600" dirty="0">
                <a:solidFill>
                  <a:srgbClr val="003366"/>
                </a:solidFill>
                <a:latin typeface="Arial Narrow" panose="020B0606020202030204" pitchFamily="34" charset="0"/>
                <a:cs typeface="Tahoma" pitchFamily="34" charset="0"/>
              </a:rPr>
              <a:t>Entities which are trading for less than three (3) financial periods must provide:</a:t>
            </a:r>
          </a:p>
          <a:p>
            <a:pPr marL="285750" indent="-285750" algn="just">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 letter detailing that fact, signed by a duly authorised representative of the entity;</a:t>
            </a:r>
          </a:p>
          <a:p>
            <a:pPr marL="285750" indent="-285750" algn="just">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The annual financial statements that the entity is able to provide, taking into account the period that it has been trading; and</a:t>
            </a:r>
          </a:p>
          <a:p>
            <a:pPr marL="285750" indent="-285750" algn="just">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Any other information or documentation which would provide more clarity on the financial history of the bidder.</a:t>
            </a:r>
            <a:endParaRPr lang="en-ZA" sz="1600" dirty="0">
              <a:solidFill>
                <a:srgbClr val="003366"/>
              </a:solidFill>
              <a:ea typeface="Times New Roman" pitchFamily="18" charset="0"/>
              <a:cs typeface="Tahoma" pitchFamily="34" charset="0"/>
            </a:endParaRPr>
          </a:p>
        </p:txBody>
      </p:sp>
      <p:sp>
        <p:nvSpPr>
          <p:cNvPr id="7" name="Rectangle 6"/>
          <p:cNvSpPr/>
          <p:nvPr/>
        </p:nvSpPr>
        <p:spPr>
          <a:xfrm>
            <a:off x="175259" y="436184"/>
            <a:ext cx="4501844"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Financial Analysis Evaluation</a:t>
            </a:r>
          </a:p>
        </p:txBody>
      </p:sp>
    </p:spTree>
    <p:extLst>
      <p:ext uri="{BB962C8B-B14F-4D97-AF65-F5344CB8AC3E}">
        <p14:creationId xmlns:p14="http://schemas.microsoft.com/office/powerpoint/2010/main" val="2147264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24</a:t>
            </a:fld>
            <a:endParaRPr lang="en-US" dirty="0"/>
          </a:p>
        </p:txBody>
      </p:sp>
      <p:sp>
        <p:nvSpPr>
          <p:cNvPr id="6" name="Rectangle 5"/>
          <p:cNvSpPr/>
          <p:nvPr/>
        </p:nvSpPr>
        <p:spPr>
          <a:xfrm>
            <a:off x="175259" y="790127"/>
            <a:ext cx="8844915" cy="1154675"/>
          </a:xfrm>
          <a:prstGeom prst="rect">
            <a:avLst/>
          </a:prstGeom>
        </p:spPr>
        <p:txBody>
          <a:bodyPr wrap="square">
            <a:spAutoFit/>
          </a:bodyPr>
          <a:lstStyle/>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    </a:t>
            </a:r>
            <a:endParaRPr lang="en-US" sz="14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sp>
        <p:nvSpPr>
          <p:cNvPr id="7" name="Rectangle 6"/>
          <p:cNvSpPr/>
          <p:nvPr/>
        </p:nvSpPr>
        <p:spPr>
          <a:xfrm>
            <a:off x="257175" y="436184"/>
            <a:ext cx="4419928"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Financial Analysis Evaluation</a:t>
            </a:r>
          </a:p>
        </p:txBody>
      </p:sp>
      <p:sp>
        <p:nvSpPr>
          <p:cNvPr id="8" name="TextBox 7">
            <a:extLst>
              <a:ext uri="{FF2B5EF4-FFF2-40B4-BE49-F238E27FC236}">
                <a16:creationId xmlns:a16="http://schemas.microsoft.com/office/drawing/2014/main" id="{EEED99E7-8B0D-EB58-620C-1EA38506F3BD}"/>
              </a:ext>
            </a:extLst>
          </p:cNvPr>
          <p:cNvSpPr txBox="1"/>
          <p:nvPr/>
        </p:nvSpPr>
        <p:spPr>
          <a:xfrm>
            <a:off x="257175" y="970535"/>
            <a:ext cx="8077528" cy="3816429"/>
          </a:xfrm>
          <a:prstGeom prst="rect">
            <a:avLst/>
          </a:prstGeom>
          <a:noFill/>
        </p:spPr>
        <p:txBody>
          <a:bodyPr wrap="square">
            <a:spAutoFit/>
          </a:bodyPr>
          <a:lstStyle/>
          <a:p>
            <a:pPr>
              <a:lnSpc>
                <a:spcPct val="150000"/>
              </a:lnSpc>
            </a:pPr>
            <a:r>
              <a:rPr lang="en-GB" sz="1600" dirty="0">
                <a:solidFill>
                  <a:srgbClr val="003366"/>
                </a:solidFill>
                <a:latin typeface="Arial Narrow" panose="020B0606020202030204" pitchFamily="34" charset="0"/>
                <a:cs typeface="Tahoma" pitchFamily="34" charset="0"/>
              </a:rPr>
              <a:t>In the event of the bid being in the form of a Joint Venture (JV), the following is required:</a:t>
            </a:r>
          </a:p>
          <a:p>
            <a:pPr>
              <a:lnSpc>
                <a:spcPct val="150000"/>
              </a:lnSpc>
            </a:pPr>
            <a:endParaRPr lang="en-GB" sz="1600" dirty="0">
              <a:solidFill>
                <a:srgbClr val="003366"/>
              </a:solidFill>
              <a:latin typeface="Arial Narrow" panose="020B0606020202030204" pitchFamily="34" charset="0"/>
              <a:cs typeface="Tahoma" pitchFamily="34" charset="0"/>
            </a:endParaRPr>
          </a:p>
          <a:p>
            <a:pPr marL="285750" indent="-285750">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Annual financial statements of the JV for a registered JV and for unincorporated JV annual financial statements of each company;</a:t>
            </a:r>
          </a:p>
          <a:p>
            <a:pPr marL="285750" indent="-285750">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 JV legal agreement detailing the percentage ownership of each entity; and</a:t>
            </a:r>
          </a:p>
          <a:p>
            <a:pPr marL="285750" indent="-285750">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 consolidated B-BBEE Certificate.</a:t>
            </a:r>
          </a:p>
          <a:p>
            <a:pPr>
              <a:lnSpc>
                <a:spcPct val="150000"/>
              </a:lnSpc>
            </a:pPr>
            <a:endParaRPr lang="en-GB" sz="1600" dirty="0">
              <a:solidFill>
                <a:srgbClr val="003366"/>
              </a:solidFill>
              <a:latin typeface="Arial Narrow" panose="020B0606020202030204" pitchFamily="34" charset="0"/>
              <a:cs typeface="Tahoma" pitchFamily="34" charset="0"/>
            </a:endParaRPr>
          </a:p>
          <a:p>
            <a:pPr>
              <a:lnSpc>
                <a:spcPct val="150000"/>
              </a:lnSpc>
            </a:pPr>
            <a:endParaRPr lang="en-GB" sz="1600" dirty="0">
              <a:solidFill>
                <a:srgbClr val="003366"/>
              </a:solidFill>
              <a:latin typeface="Arial Narrow" panose="020B0606020202030204" pitchFamily="34" charset="0"/>
              <a:cs typeface="Tahoma" pitchFamily="34" charset="0"/>
            </a:endParaRPr>
          </a:p>
          <a:p>
            <a:pPr algn="l"/>
            <a:endParaRPr lang="en-ZA" sz="1800" b="0" i="0" u="none" strike="noStrike" baseline="0" dirty="0">
              <a:solidFill>
                <a:srgbClr val="000000"/>
              </a:solidFill>
              <a:latin typeface="Arial" panose="020B0604020202020204" pitchFamily="34" charset="0"/>
            </a:endParaRPr>
          </a:p>
          <a:p>
            <a:r>
              <a:rPr lang="en-GB" sz="1600" dirty="0">
                <a:solidFill>
                  <a:srgbClr val="003366"/>
                </a:solidFill>
                <a:latin typeface="Arial Narrow" panose="020B0606020202030204" pitchFamily="34" charset="0"/>
                <a:cs typeface="Tahoma" pitchFamily="34" charset="0"/>
              </a:rPr>
              <a:t>SARS reserves the right to request further information with regards to the annual financial statements of a bidder at a later stage. </a:t>
            </a:r>
            <a:endParaRPr lang="en-ZA" sz="1600" dirty="0">
              <a:solidFill>
                <a:srgbClr val="003366"/>
              </a:solidFill>
              <a:latin typeface="Arial Narrow" panose="020B0606020202030204" pitchFamily="34" charset="0"/>
              <a:cs typeface="Tahoma" pitchFamily="34" charset="0"/>
            </a:endParaRPr>
          </a:p>
        </p:txBody>
      </p:sp>
    </p:spTree>
    <p:extLst>
      <p:ext uri="{BB962C8B-B14F-4D97-AF65-F5344CB8AC3E}">
        <p14:creationId xmlns:p14="http://schemas.microsoft.com/office/powerpoint/2010/main" val="399852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25</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sz="1800" b="1" dirty="0">
                <a:solidFill>
                  <a:srgbClr val="FF0000"/>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111446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Master Service Level Agreement</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26</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158262" y="817685"/>
            <a:ext cx="8816926" cy="4570482"/>
          </a:xfrm>
          <a:prstGeom prst="rect">
            <a:avLst/>
          </a:prstGeom>
          <a:noFill/>
        </p:spPr>
        <p:txBody>
          <a:bodyPr wrap="square">
            <a:spAutoFit/>
          </a:bodyPr>
          <a:lstStyle/>
          <a:p>
            <a:pPr algn="just"/>
            <a:r>
              <a:rPr lang="en-ZA" dirty="0">
                <a:solidFill>
                  <a:srgbClr val="003366"/>
                </a:solidFill>
                <a:latin typeface="Arial Narrow" panose="020B0606020202030204" pitchFamily="34" charset="0"/>
                <a:ea typeface="Times New Roman" pitchFamily="18" charset="0"/>
                <a:cs typeface="Tahoma" pitchFamily="34" charset="0"/>
              </a:rPr>
              <a:t>Bidders are requested to: </a:t>
            </a:r>
          </a:p>
          <a:p>
            <a:pPr algn="just"/>
            <a:endParaRPr lang="en-ZA" dirty="0">
              <a:solidFill>
                <a:srgbClr val="003366"/>
              </a:solidFill>
              <a:latin typeface="Arial Narrow" panose="020B0606020202030204" pitchFamily="34" charset="0"/>
              <a:ea typeface="Times New Roman" pitchFamily="18" charset="0"/>
              <a:cs typeface="Tahoma" pitchFamily="34" charset="0"/>
            </a:endParaRPr>
          </a:p>
          <a:p>
            <a:pPr marL="446088" indent="-446088"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Comment on the terms and conditions set out in the Service Level Agreement and where necessary, make proposals to the terms and conditions;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Each comment and/or amendment must be explained; and </a:t>
            </a:r>
          </a:p>
          <a:p>
            <a:pPr marL="533400" indent="-533400"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All changes and/or amendments to the Service Level Agreement must be in an easily identifiable colour font and tracked for ease of reference.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SARS reserves the right to accept or reject any or all amendments or additions proposed by the </a:t>
            </a:r>
          </a:p>
          <a:p>
            <a:pPr marL="358775" indent="-358775"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successful bidder if such amendments or additions are unacceptable to SARS or pose a risk to the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organisation. </a:t>
            </a:r>
          </a:p>
          <a:p>
            <a:pPr algn="just">
              <a:lnSpc>
                <a:spcPct val="150000"/>
              </a:lnSpc>
            </a:pPr>
            <a:endParaRPr lang="en-ZA" kern="0" dirty="0">
              <a:solidFill>
                <a:schemeClr val="tx2">
                  <a:lumMod val="75000"/>
                </a:schemeClr>
              </a:solidFill>
              <a:latin typeface="Arial" panose="020B0604020202020204" pitchFamily="34" charset="0"/>
              <a:cs typeface="Arial" panose="020B0604020202020204" pitchFamily="34" charset="0"/>
            </a:endParaRPr>
          </a:p>
          <a:p>
            <a:pPr algn="just"/>
            <a:endParaRPr lang="en-GB" sz="1200" kern="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450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27</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rgbClr val="FF0000"/>
                </a:solidFill>
              </a:rPr>
              <a:t>9. RFP submission and Contact </a:t>
            </a:r>
            <a:r>
              <a:rPr lang="en-ZA" b="1" dirty="0">
                <a:solidFill>
                  <a:srgbClr val="FF0000"/>
                </a:solidFill>
              </a:rPr>
              <a:t>D</a:t>
            </a:r>
            <a:r>
              <a:rPr lang="en-ZA" sz="1800" b="1" dirty="0">
                <a:solidFill>
                  <a:srgbClr val="FF0000"/>
                </a:solidFill>
              </a:rPr>
              <a:t>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1650549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28</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0715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7"/>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400" b="1" u="sng" dirty="0">
                <a:solidFill>
                  <a:schemeClr val="tx2"/>
                </a:solidFill>
                <a:latin typeface="Arial" panose="020B0604020202020204" pitchFamily="34" charset="0"/>
                <a:cs typeface="Arial" panose="020B0604020202020204" pitchFamily="34" charset="0"/>
              </a:rPr>
              <a:t>Pre-qualification documents </a:t>
            </a:r>
          </a:p>
          <a:p>
            <a:pPr marL="266700" indent="-171450" fontAlgn="auto">
              <a:lnSpc>
                <a:spcPct val="150000"/>
              </a:lnSpc>
              <a:spcBef>
                <a:spcPts val="0"/>
              </a:spcBef>
              <a:spcAft>
                <a:spcPts val="0"/>
              </a:spcAft>
              <a:buFont typeface="Arial" pitchFamily="34" charset="0"/>
              <a:buChar char="•"/>
              <a:tabLst>
                <a:tab pos="273050" algn="l"/>
              </a:tabLst>
              <a:defRPr/>
            </a:pPr>
            <a:r>
              <a:rPr lang="en-US" sz="1400" dirty="0">
                <a:solidFill>
                  <a:schemeClr val="tx2"/>
                </a:solidFill>
                <a:latin typeface="Arial" panose="020B0604020202020204" pitchFamily="34" charset="0"/>
                <a:cs typeface="Arial" panose="020B0604020202020204" pitchFamily="34" charset="0"/>
              </a:rPr>
              <a:t>SBD documents and others</a:t>
            </a: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4371" y="2583822"/>
            <a:ext cx="4850537" cy="1313264"/>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defRPr/>
            </a:pPr>
            <a:r>
              <a:rPr lang="en-ZA" sz="1400" b="1" u="sng" dirty="0">
                <a:solidFill>
                  <a:schemeClr val="tx2"/>
                </a:solidFill>
              </a:rPr>
              <a:t>Technical Response </a:t>
            </a:r>
          </a:p>
          <a:p>
            <a:pPr marL="271463" indent="-176213">
              <a:lnSpc>
                <a:spcPct val="150000"/>
              </a:lnSpc>
              <a:buFont typeface="Arial" panose="020B0604020202020204" pitchFamily="34" charset="0"/>
              <a:buChar char="•"/>
              <a:defRPr/>
            </a:pPr>
            <a:r>
              <a:rPr lang="en-ZA" sz="1400" dirty="0">
                <a:solidFill>
                  <a:schemeClr val="tx2"/>
                </a:solidFill>
              </a:rPr>
              <a:t>Response to mandatory requirements</a:t>
            </a:r>
          </a:p>
          <a:p>
            <a:pPr marL="266700" indent="-171450" algn="l" fontAlgn="auto">
              <a:lnSpc>
                <a:spcPct val="150000"/>
              </a:lnSpc>
              <a:spcBef>
                <a:spcPts val="0"/>
              </a:spcBef>
              <a:spcAft>
                <a:spcPts val="0"/>
              </a:spcAft>
              <a:buFont typeface="Arial" pitchFamily="34" charset="0"/>
              <a:buChar char="•"/>
              <a:defRPr/>
            </a:pPr>
            <a:r>
              <a:rPr lang="en-US" sz="1400" dirty="0">
                <a:solidFill>
                  <a:schemeClr val="tx2"/>
                </a:solidFill>
              </a:rPr>
              <a:t>Response to technical requirements</a:t>
            </a:r>
          </a:p>
          <a:p>
            <a:pPr marL="266700" indent="-171450" algn="l" fontAlgn="auto">
              <a:lnSpc>
                <a:spcPct val="150000"/>
              </a:lnSpc>
              <a:spcBef>
                <a:spcPts val="0"/>
              </a:spcBef>
              <a:spcAft>
                <a:spcPts val="0"/>
              </a:spcAft>
              <a:buFont typeface="Arial" pitchFamily="34" charset="0"/>
              <a:buChar char="•"/>
              <a:defRPr/>
            </a:pPr>
            <a:r>
              <a:rPr lang="en-US" sz="1400" kern="0" dirty="0">
                <a:solidFill>
                  <a:schemeClr val="tx2"/>
                </a:solidFill>
              </a:rPr>
              <a:t>Any supporting documentation</a:t>
            </a: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2"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4807511"/>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3</a:t>
            </a:r>
          </a:p>
        </p:txBody>
      </p:sp>
      <p:sp>
        <p:nvSpPr>
          <p:cNvPr id="13" name="44 CuadroTexto">
            <a:extLst>
              <a:ext uri="{FF2B5EF4-FFF2-40B4-BE49-F238E27FC236}">
                <a16:creationId xmlns:a16="http://schemas.microsoft.com/office/drawing/2014/main" id="{FF51C635-8628-47A9-BA7B-273E0B0D34C3}"/>
              </a:ext>
            </a:extLst>
          </p:cNvPr>
          <p:cNvSpPr txBox="1"/>
          <p:nvPr/>
        </p:nvSpPr>
        <p:spPr>
          <a:xfrm>
            <a:off x="1986361" y="4236620"/>
            <a:ext cx="4850537" cy="1164472"/>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400" b="1" u="sng" dirty="0">
                <a:solidFill>
                  <a:schemeClr val="tx2"/>
                </a:solidFill>
              </a:rPr>
              <a:t>Agreements</a:t>
            </a:r>
          </a:p>
          <a:p>
            <a:pPr marL="266700" indent="-171450" fontAlgn="auto">
              <a:lnSpc>
                <a:spcPct val="150000"/>
              </a:lnSpc>
              <a:spcBef>
                <a:spcPts val="0"/>
              </a:spcBef>
              <a:spcAft>
                <a:spcPts val="0"/>
              </a:spcAft>
              <a:buFont typeface="Arial" pitchFamily="34" charset="0"/>
              <a:buChar char="•"/>
              <a:tabLst>
                <a:tab pos="273050" algn="l"/>
              </a:tabLst>
              <a:defRPr/>
            </a:pPr>
            <a:r>
              <a:rPr lang="en-ZA" sz="1400" dirty="0">
                <a:solidFill>
                  <a:schemeClr val="tx2"/>
                </a:solidFill>
              </a:rPr>
              <a:t>General Conditions of Contract (GCC)</a:t>
            </a:r>
          </a:p>
          <a:p>
            <a:pPr marL="266700" indent="-171450" fontAlgn="auto">
              <a:lnSpc>
                <a:spcPct val="150000"/>
              </a:lnSpc>
              <a:spcBef>
                <a:spcPts val="0"/>
              </a:spcBef>
              <a:spcAft>
                <a:spcPts val="0"/>
              </a:spcAft>
              <a:buFont typeface="Arial" pitchFamily="34" charset="0"/>
              <a:buChar char="•"/>
              <a:tabLst>
                <a:tab pos="273050" algn="l"/>
              </a:tabLst>
              <a:defRPr/>
            </a:pPr>
            <a:r>
              <a:rPr lang="en-ZA" sz="1400" dirty="0">
                <a:solidFill>
                  <a:schemeClr val="tx2"/>
                </a:solidFill>
              </a:rPr>
              <a:t>Draft Service Level  Agreement  </a:t>
            </a:r>
            <a:endParaRPr lang="en-US" sz="1400" dirty="0">
              <a:solidFill>
                <a:schemeClr val="tx2"/>
              </a:solidFill>
            </a:endParaRPr>
          </a:p>
          <a:p>
            <a:pPr algn="l" fontAlgn="auto">
              <a:lnSpc>
                <a:spcPct val="150000"/>
              </a:lnSpc>
              <a:spcBef>
                <a:spcPts val="0"/>
              </a:spcBef>
              <a:spcAft>
                <a:spcPts val="0"/>
              </a:spcAft>
              <a:defRPr/>
            </a:pPr>
            <a:endParaRPr lang="en-US" sz="1200" kern="0" dirty="0">
              <a:solidFill>
                <a:schemeClr val="tx2"/>
              </a:solidFill>
            </a:endParaRPr>
          </a:p>
        </p:txBody>
      </p:sp>
      <p:sp>
        <p:nvSpPr>
          <p:cNvPr id="14"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60994" y="4730262"/>
            <a:ext cx="774700" cy="575590"/>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15" name="Freeform 23">
            <a:extLst>
              <a:ext uri="{FF2B5EF4-FFF2-40B4-BE49-F238E27FC236}">
                <a16:creationId xmlns:a16="http://schemas.microsoft.com/office/drawing/2014/main" id="{096873FC-2805-41FD-A154-7C988F728069}"/>
              </a:ext>
            </a:extLst>
          </p:cNvPr>
          <p:cNvSpPr>
            <a:spLocks/>
          </p:cNvSpPr>
          <p:nvPr/>
        </p:nvSpPr>
        <p:spPr bwMode="auto">
          <a:xfrm>
            <a:off x="7532859" y="4742082"/>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151964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Bid Evaluation Committee</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a:bodyPr>
          <a:lstStyle/>
          <a:p>
            <a:endParaRPr lang="en-ZA" dirty="0"/>
          </a:p>
        </p:txBody>
      </p:sp>
      <p:graphicFrame>
        <p:nvGraphicFramePr>
          <p:cNvPr id="7" name="Table 7">
            <a:extLst>
              <a:ext uri="{FF2B5EF4-FFF2-40B4-BE49-F238E27FC236}">
                <a16:creationId xmlns:a16="http://schemas.microsoft.com/office/drawing/2014/main" id="{9B514B89-6AAC-42EE-BEB3-A575E5F15288}"/>
              </a:ext>
            </a:extLst>
          </p:cNvPr>
          <p:cNvGraphicFramePr>
            <a:graphicFrameLocks noGrp="1"/>
          </p:cNvGraphicFramePr>
          <p:nvPr>
            <p:extLst>
              <p:ext uri="{D42A27DB-BD31-4B8C-83A1-F6EECF244321}">
                <p14:modId xmlns:p14="http://schemas.microsoft.com/office/powerpoint/2010/main" val="4126545934"/>
              </p:ext>
            </p:extLst>
          </p:nvPr>
        </p:nvGraphicFramePr>
        <p:xfrm>
          <a:off x="102842" y="632278"/>
          <a:ext cx="8699165" cy="5641911"/>
        </p:xfrm>
        <a:graphic>
          <a:graphicData uri="http://schemas.openxmlformats.org/drawingml/2006/table">
            <a:tbl>
              <a:tblPr firstRow="1" bandRow="1">
                <a:tableStyleId>{5C22544A-7EE6-4342-B048-85BDC9FD1C3A}</a:tableStyleId>
              </a:tblPr>
              <a:tblGrid>
                <a:gridCol w="8699165">
                  <a:extLst>
                    <a:ext uri="{9D8B030D-6E8A-4147-A177-3AD203B41FA5}">
                      <a16:colId xmlns:a16="http://schemas.microsoft.com/office/drawing/2014/main" val="847617628"/>
                    </a:ext>
                  </a:extLst>
                </a:gridCol>
              </a:tblGrid>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Procurement</a:t>
                      </a:r>
                    </a:p>
                  </a:txBody>
                  <a:tcPr/>
                </a:tc>
                <a:extLst>
                  <a:ext uri="{0D108BD9-81ED-4DB2-BD59-A6C34878D82A}">
                    <a16:rowId xmlns:a16="http://schemas.microsoft.com/office/drawing/2014/main" val="1161861201"/>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mn-lt"/>
                          <a:ea typeface="+mn-ea"/>
                          <a:cs typeface="+mn-cs"/>
                        </a:rPr>
                        <a:t>Sourcing Lead: Professional Services – Project Oversight</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282221393"/>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Governance, Compliance &amp; Risk Specialist – Audit</a:t>
                      </a:r>
                    </a:p>
                  </a:txBody>
                  <a:tcPr marL="84406" marR="84406"/>
                </a:tc>
                <a:extLst>
                  <a:ext uri="{0D108BD9-81ED-4DB2-BD59-A6C34878D82A}">
                    <a16:rowId xmlns:a16="http://schemas.microsoft.com/office/drawing/2014/main" val="563679810"/>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a:t>
                      </a:r>
                      <a:r>
                        <a:rPr lang="en-ZA" sz="1600" kern="1200" baseline="0" dirty="0">
                          <a:solidFill>
                            <a:schemeClr val="tx2"/>
                          </a:solidFill>
                          <a:latin typeface="+mn-lt"/>
                          <a:ea typeface="+mn-ea"/>
                          <a:cs typeface="+mn-cs"/>
                        </a:rPr>
                        <a:t> Office – Bid Opening</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82051094"/>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Value</a:t>
                      </a:r>
                      <a:r>
                        <a:rPr lang="en-ZA" sz="1600" kern="1200" baseline="0" dirty="0">
                          <a:solidFill>
                            <a:schemeClr val="tx2"/>
                          </a:solidFill>
                          <a:latin typeface="+mn-lt"/>
                          <a:ea typeface="+mn-ea"/>
                          <a:cs typeface="+mn-cs"/>
                        </a:rPr>
                        <a:t> Delivery Planning – Price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455642399"/>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B-BBEE</a:t>
                      </a:r>
                      <a:r>
                        <a:rPr lang="en-ZA" sz="1600" kern="1200" baseline="0" dirty="0">
                          <a:solidFill>
                            <a:schemeClr val="tx2"/>
                          </a:solidFill>
                          <a:latin typeface="+mn-lt"/>
                          <a:ea typeface="+mn-ea"/>
                          <a:cs typeface="+mn-cs"/>
                        </a:rPr>
                        <a:t>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843596870"/>
                  </a:ext>
                </a:extLst>
              </a:tr>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SARS Business Unit</a:t>
                      </a:r>
                    </a:p>
                  </a:txBody>
                  <a:tcPr marL="84406" marR="84406">
                    <a:solidFill>
                      <a:srgbClr val="3882C6"/>
                    </a:solidFill>
                  </a:tcPr>
                </a:tc>
                <a:extLst>
                  <a:ext uri="{0D108BD9-81ED-4DB2-BD59-A6C34878D82A}">
                    <a16:rowId xmlns:a16="http://schemas.microsoft.com/office/drawing/2014/main" val="1503723046"/>
                  </a:ext>
                </a:extLst>
              </a:tr>
              <a:tr h="512901">
                <a:tc>
                  <a:txBody>
                    <a:bodyPr/>
                    <a:lstStyle/>
                    <a:p>
                      <a:pPr marL="0" algn="l" defTabSz="932962" rtl="0" eaLnBrk="1" latinLnBrk="0" hangingPunct="1"/>
                      <a:r>
                        <a:rPr lang="en-ZA" sz="1600" kern="1200" baseline="0" dirty="0">
                          <a:solidFill>
                            <a:schemeClr val="tx2"/>
                          </a:solidFill>
                          <a:latin typeface="+mn-lt"/>
                          <a:ea typeface="+mn-ea"/>
                          <a:cs typeface="+mn-cs"/>
                        </a:rPr>
                        <a:t>Bid Specification Committee</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32316146"/>
                  </a:ext>
                </a:extLst>
              </a:tr>
              <a:tr h="512901">
                <a:tc>
                  <a:txBody>
                    <a:bodyPr/>
                    <a:lstStyle/>
                    <a:p>
                      <a:pPr marL="0" algn="l" defTabSz="932962" rtl="0" eaLnBrk="1" latinLnBrk="0" hangingPunct="1"/>
                      <a:r>
                        <a:rPr lang="en-ZA" sz="1600" kern="1200" dirty="0">
                          <a:solidFill>
                            <a:schemeClr val="tx2"/>
                          </a:solidFill>
                          <a:latin typeface="+mn-lt"/>
                          <a:ea typeface="+mn-ea"/>
                          <a:cs typeface="+mn-cs"/>
                        </a:rPr>
                        <a:t>Technical</a:t>
                      </a:r>
                      <a:r>
                        <a:rPr lang="en-ZA" sz="1600" kern="1200" baseline="0" dirty="0">
                          <a:solidFill>
                            <a:schemeClr val="tx2"/>
                          </a:solidFill>
                          <a:latin typeface="+mn-lt"/>
                          <a:ea typeface="+mn-ea"/>
                          <a:cs typeface="+mn-cs"/>
                        </a:rPr>
                        <a:t> Evaluators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18149474"/>
                  </a:ext>
                </a:extLst>
              </a:tr>
              <a:tr h="512901">
                <a:tc>
                  <a:txBody>
                    <a:bodyPr/>
                    <a:lstStyle/>
                    <a:p>
                      <a:pPr algn="ctr"/>
                      <a:r>
                        <a:rPr lang="en-ZA" sz="2000" b="1" dirty="0">
                          <a:solidFill>
                            <a:schemeClr val="bg1"/>
                          </a:solidFill>
                        </a:rPr>
                        <a:t>Corporate Legal Services</a:t>
                      </a:r>
                    </a:p>
                  </a:txBody>
                  <a:tcPr marL="84406" marR="84406">
                    <a:solidFill>
                      <a:srgbClr val="3882C6"/>
                    </a:solidFill>
                  </a:tcPr>
                </a:tc>
                <a:extLst>
                  <a:ext uri="{0D108BD9-81ED-4DB2-BD59-A6C34878D82A}">
                    <a16:rowId xmlns:a16="http://schemas.microsoft.com/office/drawing/2014/main" val="3223802594"/>
                  </a:ext>
                </a:extLst>
              </a:tr>
              <a:tr h="512901">
                <a:tc>
                  <a:txBody>
                    <a:bodyPr/>
                    <a:lstStyle/>
                    <a:p>
                      <a:r>
                        <a:rPr lang="en-ZA" sz="1600" baseline="0" dirty="0">
                          <a:solidFill>
                            <a:schemeClr val="tx2"/>
                          </a:solidFill>
                        </a:rPr>
                        <a:t>Legal Specialist</a:t>
                      </a:r>
                      <a:endParaRPr lang="en-ZA" sz="1600" dirty="0">
                        <a:solidFill>
                          <a:schemeClr val="tx2"/>
                        </a:solidFill>
                      </a:endParaRPr>
                    </a:p>
                  </a:txBody>
                  <a:tcPr marL="84406" marR="84406"/>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041414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29</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2: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0715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7"/>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400" b="1" u="sng" dirty="0">
                <a:solidFill>
                  <a:schemeClr val="tx2"/>
                </a:solidFill>
                <a:latin typeface="Arial" panose="020B0604020202020204" pitchFamily="34" charset="0"/>
                <a:cs typeface="Arial" panose="020B0604020202020204" pitchFamily="34" charset="0"/>
              </a:rPr>
              <a:t>B-BBBEE Certificate</a:t>
            </a:r>
          </a:p>
          <a:p>
            <a:pPr marL="266700" indent="-171450" fontAlgn="auto">
              <a:lnSpc>
                <a:spcPct val="150000"/>
              </a:lnSpc>
              <a:spcBef>
                <a:spcPts val="0"/>
              </a:spcBef>
              <a:spcAft>
                <a:spcPts val="0"/>
              </a:spcAft>
              <a:buFont typeface="Arial" pitchFamily="34" charset="0"/>
              <a:buChar char="•"/>
              <a:tabLst>
                <a:tab pos="273050" algn="l"/>
              </a:tabLst>
              <a:defRPr/>
            </a:pPr>
            <a:r>
              <a:rPr lang="en-US" sz="1400" dirty="0">
                <a:solidFill>
                  <a:schemeClr val="tx2"/>
                </a:solidFill>
                <a:latin typeface="Arial" panose="020B0604020202020204" pitchFamily="34" charset="0"/>
                <a:cs typeface="Arial" panose="020B0604020202020204" pitchFamily="34" charset="0"/>
              </a:rPr>
              <a:t>SBD documents and others</a:t>
            </a: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4371" y="2746484"/>
            <a:ext cx="4850537" cy="647348"/>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algn="l" fontAlgn="auto">
              <a:lnSpc>
                <a:spcPct val="150000"/>
              </a:lnSpc>
              <a:spcBef>
                <a:spcPts val="0"/>
              </a:spcBef>
              <a:spcAft>
                <a:spcPts val="0"/>
              </a:spcAft>
              <a:defRPr/>
            </a:pPr>
            <a:endParaRPr lang="en-US" sz="1200" dirty="0">
              <a:solidFill>
                <a:schemeClr val="tx2"/>
              </a:solidFill>
            </a:endParaRPr>
          </a:p>
          <a:p>
            <a:pPr marL="266700" indent="-171450">
              <a:lnSpc>
                <a:spcPct val="150000"/>
              </a:lnSpc>
              <a:buFont typeface="Arial" panose="020B0604020202020204" pitchFamily="34" charset="0"/>
              <a:buChar char="•"/>
              <a:defRPr/>
            </a:pPr>
            <a:r>
              <a:rPr lang="en-US" sz="1400" dirty="0">
                <a:solidFill>
                  <a:schemeClr val="tx2"/>
                </a:solidFill>
              </a:rPr>
              <a:t>Pricing Schedule </a:t>
            </a:r>
          </a:p>
          <a:p>
            <a:pPr algn="l" fontAlgn="auto">
              <a:lnSpc>
                <a:spcPct val="150000"/>
              </a:lnSpc>
              <a:spcBef>
                <a:spcPts val="0"/>
              </a:spcBef>
              <a:spcAft>
                <a:spcPts val="0"/>
              </a:spcAft>
              <a:defRPr/>
            </a:pPr>
            <a:endParaRPr lang="en-US" sz="1200" kern="0" dirty="0">
              <a:solidFill>
                <a:schemeClr val="tx2"/>
              </a:solidFill>
            </a:endParaRP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 name="Rectangle 1"/>
          <p:cNvSpPr/>
          <p:nvPr/>
        </p:nvSpPr>
        <p:spPr>
          <a:xfrm rot="10800000" flipV="1">
            <a:off x="316523" y="3980344"/>
            <a:ext cx="8537330" cy="923330"/>
          </a:xfrm>
          <a:prstGeom prst="rect">
            <a:avLst/>
          </a:prstGeom>
        </p:spPr>
        <p:txBody>
          <a:bodyPr wrap="square">
            <a:spAutoFit/>
          </a:bodyPr>
          <a:lstStyle/>
          <a:p>
            <a:pPr marL="95250">
              <a:lnSpc>
                <a:spcPct val="150000"/>
              </a:lnSpc>
              <a:defRPr/>
            </a:pPr>
            <a:r>
              <a:rPr lang="en-US" dirty="0">
                <a:solidFill>
                  <a:srgbClr val="FF0000"/>
                </a:solidFill>
              </a:rPr>
              <a:t>NB ! Each file must be marked correctly and sealed separately for easy reference during the evaluation process.CD-ROM/USB marked with Bidder Name  </a:t>
            </a:r>
          </a:p>
        </p:txBody>
      </p:sp>
    </p:spTree>
    <p:extLst>
      <p:ext uri="{BB962C8B-B14F-4D97-AF65-F5344CB8AC3E}">
        <p14:creationId xmlns:p14="http://schemas.microsoft.com/office/powerpoint/2010/main" val="2869330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30</a:t>
            </a:fld>
            <a:endParaRPr lang="en-ZA" dirty="0">
              <a:solidFill>
                <a:schemeClr val="tx1"/>
              </a:solidFill>
            </a:endParaRPr>
          </a:p>
        </p:txBody>
      </p:sp>
      <p:sp>
        <p:nvSpPr>
          <p:cNvPr id="11" name="Text Box 8"/>
          <p:cNvSpPr txBox="1">
            <a:spLocks noChangeArrowheads="1"/>
          </p:cNvSpPr>
          <p:nvPr/>
        </p:nvSpPr>
        <p:spPr bwMode="auto">
          <a:xfrm>
            <a:off x="4910919" y="270571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577794" y="4223625"/>
            <a:ext cx="5429250" cy="923330"/>
          </a:xfrm>
          <a:prstGeom prst="rect">
            <a:avLst/>
          </a:prstGeom>
          <a:noFill/>
          <a:ln w="9525">
            <a:noFill/>
            <a:miter lim="800000"/>
            <a:headEnd/>
            <a:tailEnd/>
          </a:ln>
        </p:spPr>
        <p:txBody>
          <a:bodyPr>
            <a:spAutoFit/>
          </a:bodyPr>
          <a:lstStyle/>
          <a:p>
            <a:pPr algn="ctr"/>
            <a:r>
              <a:rPr lang="en-ZA" dirty="0">
                <a:solidFill>
                  <a:schemeClr val="tx2"/>
                </a:solidFill>
              </a:rPr>
              <a:t>Tender Office SARS Procurement, </a:t>
            </a:r>
            <a:r>
              <a:rPr lang="en-ZA" dirty="0" err="1">
                <a:solidFill>
                  <a:schemeClr val="tx2"/>
                </a:solidFill>
              </a:rPr>
              <a:t>Lehae</a:t>
            </a:r>
            <a:r>
              <a:rPr lang="en-ZA" dirty="0">
                <a:solidFill>
                  <a:schemeClr val="tx2"/>
                </a:solidFill>
              </a:rPr>
              <a:t> La SARS Head Office,299 Bronkhorst Street </a:t>
            </a:r>
            <a:r>
              <a:rPr lang="en-ZA" dirty="0" err="1">
                <a:solidFill>
                  <a:schemeClr val="tx2"/>
                </a:solidFill>
              </a:rPr>
              <a:t>Niew</a:t>
            </a:r>
            <a:r>
              <a:rPr lang="en-ZA" dirty="0">
                <a:solidFill>
                  <a:schemeClr val="tx2"/>
                </a:solidFill>
              </a:rPr>
              <a:t> </a:t>
            </a:r>
            <a:r>
              <a:rPr lang="en-ZA" dirty="0" err="1">
                <a:solidFill>
                  <a:schemeClr val="tx2"/>
                </a:solidFill>
              </a:rPr>
              <a:t>Mucleneuk</a:t>
            </a:r>
            <a:r>
              <a:rPr lang="en-ZA" sz="1800" dirty="0">
                <a:solidFill>
                  <a:schemeClr val="tx2"/>
                </a:solidFill>
              </a:rPr>
              <a:t>, Pretoria</a:t>
            </a:r>
          </a:p>
        </p:txBody>
      </p:sp>
      <p:sp>
        <p:nvSpPr>
          <p:cNvPr id="14" name="TextBox 12"/>
          <p:cNvSpPr txBox="1">
            <a:spLocks noChangeArrowheads="1"/>
          </p:cNvSpPr>
          <p:nvPr/>
        </p:nvSpPr>
        <p:spPr bwMode="auto">
          <a:xfrm>
            <a:off x="730146" y="5070880"/>
            <a:ext cx="7431087" cy="646331"/>
          </a:xfrm>
          <a:prstGeom prst="rect">
            <a:avLst/>
          </a:prstGeom>
          <a:noFill/>
          <a:ln w="9525">
            <a:noFill/>
            <a:miter lim="800000"/>
            <a:headEnd/>
            <a:tailEnd/>
          </a:ln>
        </p:spPr>
        <p:txBody>
          <a:bodyPr>
            <a:spAutoFit/>
          </a:bodyPr>
          <a:lstStyle/>
          <a:p>
            <a:pPr indent="84138"/>
            <a:r>
              <a:rPr lang="en-ZA" sz="1800" dirty="0">
                <a:solidFill>
                  <a:schemeClr val="tx2"/>
                </a:solidFill>
              </a:rPr>
              <a:t>Any enquiries must be referred, in writing via email:</a:t>
            </a:r>
          </a:p>
          <a:p>
            <a:r>
              <a:rPr lang="en-ZA" dirty="0">
                <a:solidFill>
                  <a:schemeClr val="tx2"/>
                </a:solidFill>
                <a:hlinkClick r:id="rId3"/>
              </a:rPr>
              <a:t>tenderoffice@sars.gov.za</a:t>
            </a:r>
            <a:r>
              <a:rPr lang="en-ZA" dirty="0">
                <a:solidFill>
                  <a:schemeClr val="tx2"/>
                </a:solidFill>
              </a:rPr>
              <a:t> cc  </a:t>
            </a:r>
            <a:r>
              <a:rPr lang="en-ZA" dirty="0">
                <a:solidFill>
                  <a:schemeClr val="tx2"/>
                </a:solidFill>
                <a:hlinkClick r:id="rId4"/>
              </a:rPr>
              <a:t>rft-professionalservices@sars.gov.za</a:t>
            </a:r>
            <a:r>
              <a:rPr lang="en-ZA" dirty="0">
                <a:solidFill>
                  <a:schemeClr val="tx2"/>
                </a:solidFill>
              </a:rPr>
              <a:t>        </a:t>
            </a:r>
          </a:p>
        </p:txBody>
      </p:sp>
      <p:cxnSp>
        <p:nvCxnSpPr>
          <p:cNvPr id="15" name="Straight Connector 14"/>
          <p:cNvCxnSpPr/>
          <p:nvPr/>
        </p:nvCxnSpPr>
        <p:spPr>
          <a:xfrm rot="10800000">
            <a:off x="437969" y="5962698"/>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5"/>
          <a:srcRect/>
          <a:stretch>
            <a:fillRect/>
          </a:stretch>
        </p:blipFill>
        <p:spPr bwMode="auto">
          <a:xfrm>
            <a:off x="3554574" y="2773134"/>
            <a:ext cx="1079500" cy="1008062"/>
          </a:xfrm>
          <a:prstGeom prst="rect">
            <a:avLst/>
          </a:prstGeom>
          <a:noFill/>
          <a:ln w="9525">
            <a:noFill/>
            <a:miter lim="800000"/>
            <a:headEnd/>
            <a:tailEnd/>
          </a:ln>
        </p:spPr>
      </p:pic>
      <p:pic>
        <p:nvPicPr>
          <p:cNvPr id="20" name="Picture 7" descr="Folder"/>
          <p:cNvPicPr>
            <a:picLocks noChangeAspect="1" noChangeArrowheads="1"/>
          </p:cNvPicPr>
          <p:nvPr/>
        </p:nvPicPr>
        <p:blipFill>
          <a:blip r:embed="rId5"/>
          <a:srcRect/>
          <a:stretch>
            <a:fillRect/>
          </a:stretch>
        </p:blipFill>
        <p:spPr bwMode="auto">
          <a:xfrm>
            <a:off x="1103520" y="2817877"/>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23" name="Text Box 17"/>
          <p:cNvSpPr txBox="1">
            <a:spLocks noChangeArrowheads="1"/>
          </p:cNvSpPr>
          <p:nvPr/>
        </p:nvSpPr>
        <p:spPr bwMode="auto">
          <a:xfrm>
            <a:off x="4000319" y="2122110"/>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26" name="TextBox 25"/>
          <p:cNvSpPr txBox="1"/>
          <p:nvPr/>
        </p:nvSpPr>
        <p:spPr>
          <a:xfrm>
            <a:off x="1479008" y="2572390"/>
            <a:ext cx="538930" cy="215444"/>
          </a:xfrm>
          <a:prstGeom prst="rect">
            <a:avLst/>
          </a:prstGeom>
          <a:noFill/>
        </p:spPr>
        <p:txBody>
          <a:bodyPr wrap="none" rtlCol="0">
            <a:spAutoFit/>
          </a:bodyPr>
          <a:lstStyle/>
          <a:p>
            <a:r>
              <a:rPr lang="en-ZA" sz="800" dirty="0"/>
              <a:t>Original</a:t>
            </a:r>
          </a:p>
        </p:txBody>
      </p:sp>
      <p:sp>
        <p:nvSpPr>
          <p:cNvPr id="27" name="TextBox 26"/>
          <p:cNvSpPr txBox="1"/>
          <p:nvPr/>
        </p:nvSpPr>
        <p:spPr>
          <a:xfrm>
            <a:off x="3831419" y="2496082"/>
            <a:ext cx="614271" cy="215444"/>
          </a:xfrm>
          <a:prstGeom prst="rect">
            <a:avLst/>
          </a:prstGeom>
          <a:noFill/>
        </p:spPr>
        <p:txBody>
          <a:bodyPr wrap="none" rtlCol="0">
            <a:spAutoFit/>
          </a:bodyPr>
          <a:lstStyle/>
          <a:p>
            <a:r>
              <a:rPr lang="en-ZA" sz="800" dirty="0"/>
              <a:t>Duplicate</a:t>
            </a:r>
          </a:p>
        </p:txBody>
      </p:sp>
      <p:sp>
        <p:nvSpPr>
          <p:cNvPr id="30" name="Right Brace 29"/>
          <p:cNvSpPr/>
          <p:nvPr/>
        </p:nvSpPr>
        <p:spPr bwMode="auto">
          <a:xfrm flipV="1">
            <a:off x="6532884" y="2366371"/>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33" name="Text Box 8"/>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928461" y="2392914"/>
            <a:ext cx="1859280" cy="677108"/>
          </a:xfrm>
          <a:prstGeom prst="rect">
            <a:avLst/>
          </a:prstGeom>
          <a:noFill/>
        </p:spPr>
        <p:txBody>
          <a:bodyPr wrap="square" rtlCol="0">
            <a:spAutoFit/>
          </a:bodyPr>
          <a:lstStyle/>
          <a:p>
            <a:endParaRPr lang="en-ZA" sz="1000" b="1" dirty="0"/>
          </a:p>
          <a:p>
            <a:pPr algn="ctr"/>
            <a:r>
              <a:rPr lang="en-ZA" sz="1400" b="1" dirty="0">
                <a:solidFill>
                  <a:srgbClr val="FF0000"/>
                </a:solidFill>
              </a:rPr>
              <a:t>Content of File 1 and 2</a:t>
            </a:r>
            <a:endParaRPr lang="en-ZA" sz="1400" b="1" dirty="0"/>
          </a:p>
        </p:txBody>
      </p:sp>
      <p:pic>
        <p:nvPicPr>
          <p:cNvPr id="3" name="Picture 2"/>
          <p:cNvPicPr>
            <a:picLocks noChangeAspect="1"/>
          </p:cNvPicPr>
          <p:nvPr/>
        </p:nvPicPr>
        <p:blipFill>
          <a:blip r:embed="rId6"/>
          <a:stretch>
            <a:fillRect/>
          </a:stretch>
        </p:blipFill>
        <p:spPr>
          <a:xfrm>
            <a:off x="5425747" y="2515767"/>
            <a:ext cx="1009650" cy="737391"/>
          </a:xfrm>
          <a:prstGeom prst="rect">
            <a:avLst/>
          </a:prstGeom>
        </p:spPr>
      </p:pic>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7700" dirty="0">
                <a:solidFill>
                  <a:schemeClr val="accent1">
                    <a:lumMod val="75000"/>
                  </a:schemeClr>
                </a:solidFill>
                <a:effectLst>
                  <a:outerShdw blurRad="38100" dist="38100" dir="2700000" algn="tl">
                    <a:srgbClr val="000000">
                      <a:alpha val="43137"/>
                    </a:srgbClr>
                  </a:outerShdw>
                </a:effectLst>
                <a:latin typeface="+mn-lt"/>
                <a:ea typeface="+mn-ea"/>
                <a:cs typeface="+mn-cs"/>
              </a:rPr>
              <a:t>BID SUBMISSION</a:t>
            </a:r>
            <a:endParaRPr lang="en-ZA" dirty="0"/>
          </a:p>
        </p:txBody>
      </p:sp>
      <p:sp>
        <p:nvSpPr>
          <p:cNvPr id="24" name="Rectangle 21">
            <a:extLst>
              <a:ext uri="{FF2B5EF4-FFF2-40B4-BE49-F238E27FC236}">
                <a16:creationId xmlns:a16="http://schemas.microsoft.com/office/drawing/2014/main" id="{3C706C4C-E5CD-4B5D-B5D6-DAD3D3F4BFF8}"/>
              </a:ext>
            </a:extLst>
          </p:cNvPr>
          <p:cNvSpPr>
            <a:spLocks noChangeArrowheads="1"/>
          </p:cNvSpPr>
          <p:nvPr/>
        </p:nvSpPr>
        <p:spPr bwMode="auto">
          <a:xfrm>
            <a:off x="-1" y="614736"/>
            <a:ext cx="9143999" cy="1631216"/>
          </a:xfrm>
          <a:prstGeom prst="rect">
            <a:avLst/>
          </a:prstGeom>
          <a:noFill/>
          <a:ln w="9525">
            <a:noFill/>
            <a:miter lim="800000"/>
            <a:headEnd/>
            <a:tailEnd/>
          </a:ln>
        </p:spPr>
        <p:txBody>
          <a:bodyPr wrap="square">
            <a:spAutoFit/>
          </a:bodyPr>
          <a:lstStyle/>
          <a:p>
            <a:pPr algn="ctr"/>
            <a:r>
              <a:rPr lang="en-ZA" sz="1400" dirty="0">
                <a:solidFill>
                  <a:schemeClr val="tx2"/>
                </a:solidFill>
              </a:rPr>
              <a:t>  Bidders must submit copies of each file (Original and Duplicate) and a CD-ROM or USB with content of each file by the </a:t>
            </a:r>
            <a:r>
              <a:rPr lang="en-ZA" sz="1400" b="1" dirty="0">
                <a:solidFill>
                  <a:schemeClr val="tx2"/>
                </a:solidFill>
              </a:rPr>
              <a:t> 22 September 2023 at 11:00</a:t>
            </a:r>
          </a:p>
          <a:p>
            <a:pPr algn="ctr"/>
            <a:endParaRPr lang="en-ZA" b="1" dirty="0">
              <a:solidFill>
                <a:schemeClr val="tx2"/>
              </a:solidFill>
            </a:endParaRPr>
          </a:p>
          <a:p>
            <a:pPr marR="0" lvl="0" indent="0" algn="ctr" fontAlgn="base">
              <a:lnSpc>
                <a:spcPct val="100000"/>
              </a:lnSpc>
              <a:spcBef>
                <a:spcPct val="0"/>
              </a:spcBef>
              <a:spcAft>
                <a:spcPct val="0"/>
              </a:spcAft>
              <a:buClrTx/>
              <a:buSzTx/>
              <a:buFontTx/>
              <a:buNone/>
              <a:tabLst/>
              <a:defRPr/>
            </a:pPr>
            <a:r>
              <a:rPr lang="en-ZA" sz="1200" dirty="0">
                <a:solidFill>
                  <a:schemeClr val="tx2"/>
                </a:solidFill>
              </a:rPr>
              <a:t>Bid documents will only be considered if received by SARS before the Closing Date and time, regardless of the method used to send or deliver such documents to SARS and Bid documents must also be uploaded on the SARS e-Sourcing portal, go to the SARS website to access the link and register on https://www.sars.gov.za/procurement/esourcing/</a:t>
            </a:r>
          </a:p>
          <a:p>
            <a:pPr algn="ctr"/>
            <a:endParaRPr lang="en-ZA" b="1" dirty="0">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8.Services Agreements</a:t>
            </a:r>
          </a:p>
          <a:p>
            <a:pPr marL="228600" indent="-228600">
              <a:lnSpc>
                <a:spcPct val="135000"/>
              </a:lnSpc>
              <a:spcBef>
                <a:spcPct val="75000"/>
              </a:spcBef>
              <a:spcAft>
                <a:spcPct val="10000"/>
              </a:spcAft>
              <a:buClr>
                <a:schemeClr val="accent1"/>
              </a:buClr>
            </a:pPr>
            <a:r>
              <a:rPr lang="en-ZA" b="1" dirty="0">
                <a:solidFill>
                  <a:schemeClr val="tx2"/>
                </a:solidFill>
              </a:rPr>
              <a:t>9. RFP submission and contact details</a:t>
            </a:r>
          </a:p>
          <a:p>
            <a:pPr marL="228600" indent="-228600">
              <a:lnSpc>
                <a:spcPct val="135000"/>
              </a:lnSpc>
              <a:spcBef>
                <a:spcPct val="75000"/>
              </a:spcBef>
              <a:spcAft>
                <a:spcPct val="10000"/>
              </a:spcAft>
              <a:buClr>
                <a:schemeClr val="accent1"/>
              </a:buClr>
            </a:pPr>
            <a:r>
              <a:rPr lang="en-ZA" b="1" dirty="0">
                <a:solidFill>
                  <a:srgbClr val="FF0000"/>
                </a:solidFill>
              </a:rPr>
              <a:t>10. Q&amp;A</a:t>
            </a:r>
          </a:p>
          <a:p>
            <a:endParaRPr lang="en-ZA" dirty="0"/>
          </a:p>
        </p:txBody>
      </p:sp>
    </p:spTree>
    <p:extLst>
      <p:ext uri="{BB962C8B-B14F-4D97-AF65-F5344CB8AC3E}">
        <p14:creationId xmlns:p14="http://schemas.microsoft.com/office/powerpoint/2010/main" val="235884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B16AAD-28D9-4239-80A4-1C112E13D977}"/>
              </a:ext>
            </a:extLst>
          </p:cNvPr>
          <p:cNvSpPr>
            <a:spLocks noGrp="1"/>
          </p:cNvSpPr>
          <p:nvPr>
            <p:ph type="sldNum" sz="quarter" idx="11"/>
          </p:nvPr>
        </p:nvSpPr>
        <p:spPr/>
        <p:txBody>
          <a:bodyPr/>
          <a:lstStyle/>
          <a:p>
            <a:pPr>
              <a:defRPr/>
            </a:pPr>
            <a:fld id="{1D46AC71-C261-4AF3-BFB1-CCAEF8821007}" type="slidenum">
              <a:rPr lang="en-ZA" smtClean="0"/>
              <a:pPr>
                <a:defRPr/>
              </a:pPr>
              <a:t>32</a:t>
            </a:fld>
            <a:endParaRPr lang="en-ZA" dirty="0"/>
          </a:p>
        </p:txBody>
      </p:sp>
      <p:pic>
        <p:nvPicPr>
          <p:cNvPr id="3" name="Picture 7" descr="Questions">
            <a:extLst>
              <a:ext uri="{FF2B5EF4-FFF2-40B4-BE49-F238E27FC236}">
                <a16:creationId xmlns:a16="http://schemas.microsoft.com/office/drawing/2014/main" id="{64C33304-783C-4CF5-BC6C-8861FE2C6566}"/>
              </a:ext>
            </a:extLst>
          </p:cNvPr>
          <p:cNvPicPr>
            <a:picLocks noChangeAspect="1" noChangeArrowheads="1"/>
          </p:cNvPicPr>
          <p:nvPr/>
        </p:nvPicPr>
        <p:blipFill>
          <a:blip r:embed="rId2"/>
          <a:srcRect/>
          <a:stretch>
            <a:fillRect/>
          </a:stretch>
        </p:blipFill>
        <p:spPr bwMode="auto">
          <a:xfrm>
            <a:off x="3132138" y="995729"/>
            <a:ext cx="2447925" cy="3956050"/>
          </a:xfrm>
          <a:prstGeom prst="rect">
            <a:avLst/>
          </a:prstGeom>
          <a:noFill/>
          <a:ln w="9525">
            <a:noFill/>
            <a:miter lim="800000"/>
            <a:headEnd/>
            <a:tailEnd/>
          </a:ln>
        </p:spPr>
      </p:pic>
      <p:sp>
        <p:nvSpPr>
          <p:cNvPr id="4" name="Title 1">
            <a:extLst>
              <a:ext uri="{FF2B5EF4-FFF2-40B4-BE49-F238E27FC236}">
                <a16:creationId xmlns:a16="http://schemas.microsoft.com/office/drawing/2014/main" id="{ABAEAC38-5362-462C-B5BA-BFC0F485D6B2}"/>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QUESTION AND ANSWERS</a:t>
            </a:r>
          </a:p>
        </p:txBody>
      </p:sp>
    </p:spTree>
    <p:extLst>
      <p:ext uri="{BB962C8B-B14F-4D97-AF65-F5344CB8AC3E}">
        <p14:creationId xmlns:p14="http://schemas.microsoft.com/office/powerpoint/2010/main" val="1509928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DA22-6EA5-4844-BFEF-5AFC8C20B9F4}"/>
              </a:ext>
            </a:extLst>
          </p:cNvPr>
          <p:cNvPicPr>
            <a:picLocks noChangeAspect="1"/>
          </p:cNvPicPr>
          <p:nvPr/>
        </p:nvPicPr>
        <p:blipFill>
          <a:blip r:embed="rId3"/>
          <a:stretch>
            <a:fillRect/>
          </a:stretch>
        </p:blipFill>
        <p:spPr>
          <a:xfrm>
            <a:off x="372115" y="354061"/>
            <a:ext cx="1750145" cy="57748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1800" b="1" dirty="0">
                <a:solidFill>
                  <a:srgbClr val="FF0000"/>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a:t>
            </a:r>
            <a:r>
              <a:rPr lang="en-ZA" b="1" dirty="0">
                <a:solidFill>
                  <a:schemeClr val="tx2"/>
                </a:solidFill>
              </a:rPr>
              <a:t>Financial Analysis </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5111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486" y="174561"/>
            <a:ext cx="6640391" cy="540060"/>
          </a:xfrm>
        </p:spPr>
        <p:txBody>
          <a:bodyPr>
            <a:normAutofit/>
          </a:bodyPr>
          <a:lstStyle/>
          <a:p>
            <a:r>
              <a:rPr lang="en-ZA" altLang="en-US" b="1" dirty="0">
                <a:solidFill>
                  <a:schemeClr val="bg1"/>
                </a:solidFill>
                <a:latin typeface="Arial" panose="020B0604020202020204" pitchFamily="34" charset="0"/>
                <a:cs typeface="Arial" panose="020B0604020202020204" pitchFamily="34" charset="0"/>
              </a:rPr>
              <a:t>Purpose</a:t>
            </a:r>
            <a:endParaRPr lang="en-ZA" b="1"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noChangeArrowheads="1"/>
          </p:cNvSpPr>
          <p:nvPr>
            <p:ph type="body" idx="4294967295"/>
          </p:nvPr>
        </p:nvSpPr>
        <p:spPr>
          <a:xfrm>
            <a:off x="173486" y="1099071"/>
            <a:ext cx="8129686" cy="4104085"/>
          </a:xfrm>
          <a:prstGeom prst="rect">
            <a:avLst/>
          </a:prstGeom>
        </p:spPr>
        <p:txBody>
          <a:bodyPr>
            <a:noAutofit/>
          </a:bodyPr>
          <a:lstStyle/>
          <a:p>
            <a:pPr eaLnBrk="1" hangingPunct="1">
              <a:lnSpc>
                <a:spcPct val="80000"/>
              </a:lnSpc>
              <a:buFontTx/>
              <a:buNone/>
            </a:pPr>
            <a:r>
              <a:rPr lang="en-ZA" altLang="en-US" sz="1400" u="sng" dirty="0">
                <a:solidFill>
                  <a:schemeClr val="accent1">
                    <a:lumMod val="50000"/>
                  </a:schemeClr>
                </a:solidFill>
                <a:latin typeface="Arial" panose="020B0604020202020204" pitchFamily="34" charset="0"/>
                <a:cs typeface="Arial" panose="020B0604020202020204" pitchFamily="34" charset="0"/>
              </a:rPr>
              <a:t>Non- Compulsory Briefing Session</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Purpose</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explain selected concepts, procedures and other aspects of the RFP</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confirm formal registration of Bidders for notices and other communications</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It may contain</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additional information</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additional rules that must be adhered to</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It does not</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cover every item in the RFP</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replace any of the issued RFP material</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change any of the RFP rules unless explicitly communicated in writing</a:t>
            </a:r>
          </a:p>
          <a:p>
            <a:pPr lvl="1" eaLnBrk="1" hangingPunct="1">
              <a:lnSpc>
                <a:spcPct val="80000"/>
              </a:lnSpc>
              <a:buFontTx/>
              <a:buNone/>
            </a:pPr>
            <a:endParaRPr lang="en-ZA" altLang="en-US" sz="1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The briefing session slides will be posted on the SARS website </a:t>
            </a:r>
          </a:p>
          <a:p>
            <a:pPr marL="0" indent="0">
              <a:lnSpc>
                <a:spcPct val="80000"/>
              </a:lnSpc>
              <a:buNone/>
            </a:pPr>
            <a:endParaRPr lang="en-ZA" altLang="en-US" sz="1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The RFP pack remains the primary source of information for the Bidder to respond</a:t>
            </a:r>
            <a:r>
              <a:rPr lang="en-ZA" alt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1432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body" idx="4294967295"/>
          </p:nvPr>
        </p:nvSpPr>
        <p:spPr>
          <a:xfrm>
            <a:off x="329761" y="1050790"/>
            <a:ext cx="8162597" cy="3726656"/>
          </a:xfrm>
          <a:prstGeom prst="rect">
            <a:avLst/>
          </a:prstGeom>
        </p:spPr>
        <p:txBody>
          <a:bodyPr>
            <a:normAutofit/>
          </a:bodyPr>
          <a:lstStyle/>
          <a:p>
            <a:pPr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Questions during the session.</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SARS will take written questions submitted during the session</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SARS will review and focus on most pertinent themes arising from the questions and provide answers where possible</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All questions and answers will be published as part of the wider Q &amp; A process</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The published answers will take precedence over any verbal response given in the briefing session</a:t>
            </a:r>
          </a:p>
          <a:p>
            <a:pPr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The session is being recorded</a:t>
            </a:r>
          </a:p>
        </p:txBody>
      </p:sp>
      <p:sp>
        <p:nvSpPr>
          <p:cNvPr id="6" name="Rectangle 6"/>
          <p:cNvSpPr>
            <a:spLocks noGrp="1" noChangeArrowheads="1"/>
          </p:cNvSpPr>
          <p:nvPr>
            <p:ph type="title"/>
          </p:nvPr>
        </p:nvSpPr>
        <p:spPr>
          <a:xfrm>
            <a:off x="186559" y="174078"/>
            <a:ext cx="7612117" cy="573528"/>
          </a:xfrm>
        </p:spPr>
        <p:txBody>
          <a:bodyPr>
            <a:normAutofit/>
          </a:bodyPr>
          <a:lstStyle/>
          <a:p>
            <a:pPr eaLnBrk="1" hangingPunct="1"/>
            <a:r>
              <a:rPr lang="en-ZA" altLang="en-US" b="1" dirty="0">
                <a:solidFill>
                  <a:schemeClr val="bg1"/>
                </a:solidFill>
                <a:latin typeface="Arial" panose="020B0604020202020204" pitchFamily="34" charset="0"/>
                <a:cs typeface="Arial" panose="020B0604020202020204" pitchFamily="34" charset="0"/>
              </a:rPr>
              <a:t>Procedures during Briefing Session</a:t>
            </a:r>
            <a:endParaRPr lang="en-US"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75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132519"/>
            <a:ext cx="6640391" cy="540060"/>
          </a:xfrm>
        </p:spPr>
        <p:txBody>
          <a:bodyPr>
            <a:normAutofit/>
          </a:bodyPr>
          <a:lstStyle/>
          <a:p>
            <a:r>
              <a:rPr lang="en-ZA" altLang="en-US" b="1" dirty="0">
                <a:solidFill>
                  <a:schemeClr val="bg1"/>
                </a:solidFill>
                <a:latin typeface="Arial" panose="020B0604020202020204" pitchFamily="34" charset="0"/>
                <a:cs typeface="Arial" panose="020B0604020202020204" pitchFamily="34" charset="0"/>
              </a:rPr>
              <a:t>Governance Requirements</a:t>
            </a:r>
            <a:endParaRPr lang="en-ZA" b="1" dirty="0">
              <a:solidFill>
                <a:schemeClr val="bg1"/>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336314" y="1113852"/>
            <a:ext cx="8282169"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Strict communication channels</a:t>
            </a:r>
          </a:p>
          <a:p>
            <a:pPr marL="600075" lvl="1" indent="-257175" defTabSz="685800" eaLnBrk="1" fontAlgn="base" hangingPunct="1">
              <a:lnSpc>
                <a:spcPct val="150000"/>
              </a:lnSpc>
              <a:spcBef>
                <a:spcPct val="20000"/>
              </a:spcBef>
              <a:spcAft>
                <a:spcPct val="0"/>
              </a:spcAft>
            </a:pPr>
            <a:r>
              <a:rPr lang="en-GB" altLang="en-US" sz="1600" dirty="0">
                <a:solidFill>
                  <a:schemeClr val="accent1">
                    <a:lumMod val="50000"/>
                  </a:schemeClr>
                </a:solidFill>
              </a:rPr>
              <a:t>Bidders will be disqualified for non-compliance</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No solicitation of information will be allowed other than by prescribed channels</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Deadlines to be strictly met</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Adhere to prescribed submission format to ensure queries are properly dealt with</a:t>
            </a:r>
          </a:p>
        </p:txBody>
      </p:sp>
    </p:spTree>
    <p:extLst>
      <p:ext uri="{BB962C8B-B14F-4D97-AF65-F5344CB8AC3E}">
        <p14:creationId xmlns:p14="http://schemas.microsoft.com/office/powerpoint/2010/main" val="131751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rgbClr val="FF0000"/>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343240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RFP TIMELINES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8</a:t>
            </a:fld>
            <a:endParaRPr lang="en-US" dirty="0"/>
          </a:p>
        </p:txBody>
      </p:sp>
      <p:graphicFrame>
        <p:nvGraphicFramePr>
          <p:cNvPr id="5" name="Table 5">
            <a:extLst>
              <a:ext uri="{FF2B5EF4-FFF2-40B4-BE49-F238E27FC236}">
                <a16:creationId xmlns:a16="http://schemas.microsoft.com/office/drawing/2014/main" id="{AA133F07-979D-4386-873F-62B1BA3EFEE4}"/>
              </a:ext>
            </a:extLst>
          </p:cNvPr>
          <p:cNvGraphicFramePr>
            <a:graphicFrameLocks noGrp="1"/>
          </p:cNvGraphicFramePr>
          <p:nvPr>
            <p:extLst>
              <p:ext uri="{D42A27DB-BD31-4B8C-83A1-F6EECF244321}">
                <p14:modId xmlns:p14="http://schemas.microsoft.com/office/powerpoint/2010/main" val="3126311606"/>
              </p:ext>
            </p:extLst>
          </p:nvPr>
        </p:nvGraphicFramePr>
        <p:xfrm>
          <a:off x="140677" y="858128"/>
          <a:ext cx="8792308" cy="5282807"/>
        </p:xfrm>
        <a:graphic>
          <a:graphicData uri="http://schemas.openxmlformats.org/drawingml/2006/table">
            <a:tbl>
              <a:tblPr firstRow="1" bandRow="1">
                <a:tableStyleId>{5C22544A-7EE6-4342-B048-85BDC9FD1C3A}</a:tableStyleId>
              </a:tblPr>
              <a:tblGrid>
                <a:gridCol w="4740812">
                  <a:extLst>
                    <a:ext uri="{9D8B030D-6E8A-4147-A177-3AD203B41FA5}">
                      <a16:colId xmlns:a16="http://schemas.microsoft.com/office/drawing/2014/main" val="1945109945"/>
                    </a:ext>
                  </a:extLst>
                </a:gridCol>
                <a:gridCol w="4051496">
                  <a:extLst>
                    <a:ext uri="{9D8B030D-6E8A-4147-A177-3AD203B41FA5}">
                      <a16:colId xmlns:a16="http://schemas.microsoft.com/office/drawing/2014/main" val="3449785096"/>
                    </a:ext>
                  </a:extLst>
                </a:gridCol>
              </a:tblGrid>
              <a:tr h="723454">
                <a:tc>
                  <a:txBody>
                    <a:bodyPr/>
                    <a:lstStyle/>
                    <a:p>
                      <a:r>
                        <a:rPr lang="en-ZA" dirty="0"/>
                        <a:t>ACTIVITY</a:t>
                      </a:r>
                    </a:p>
                  </a:txBody>
                  <a:tcPr/>
                </a:tc>
                <a:tc>
                  <a:txBody>
                    <a:bodyPr/>
                    <a:lstStyle/>
                    <a:p>
                      <a:r>
                        <a:rPr lang="en-ZA" dirty="0"/>
                        <a:t>DATE DUE</a:t>
                      </a:r>
                    </a:p>
                  </a:txBody>
                  <a:tcPr/>
                </a:tc>
                <a:extLst>
                  <a:ext uri="{0D108BD9-81ED-4DB2-BD59-A6C34878D82A}">
                    <a16:rowId xmlns:a16="http://schemas.microsoft.com/office/drawing/2014/main" val="54260067"/>
                  </a:ext>
                </a:extLst>
              </a:tr>
              <a:tr h="95643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SARS Website.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National Treasury Tender Portal.</a:t>
                      </a:r>
                    </a:p>
                  </a:txBody>
                  <a:tcPr/>
                </a:tc>
                <a:tc>
                  <a:txBody>
                    <a:bodyPr/>
                    <a:lstStyle/>
                    <a:p>
                      <a:r>
                        <a:rPr lang="en-ZA" sz="1600" kern="1200" dirty="0">
                          <a:solidFill>
                            <a:schemeClr val="tx2"/>
                          </a:solidFill>
                          <a:latin typeface="+mn-lt"/>
                          <a:ea typeface="+mn-ea"/>
                          <a:cs typeface="+mn-cs"/>
                        </a:rPr>
                        <a:t>05 September 2023</a:t>
                      </a:r>
                    </a:p>
                  </a:txBody>
                  <a:tcPr/>
                </a:tc>
                <a:extLst>
                  <a:ext uri="{0D108BD9-81ED-4DB2-BD59-A6C34878D82A}">
                    <a16:rowId xmlns:a16="http://schemas.microsoft.com/office/drawing/2014/main" val="719324787"/>
                  </a:ext>
                </a:extLst>
              </a:tr>
              <a:tr h="50412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 documents on SARS website </a:t>
                      </a:r>
                    </a:p>
                    <a:p>
                      <a:endParaRPr lang="en-ZA" dirty="0"/>
                    </a:p>
                  </a:txBody>
                  <a:tcPr/>
                </a:tc>
                <a:tc>
                  <a:txBody>
                    <a:bodyPr/>
                    <a:lstStyle/>
                    <a:p>
                      <a:r>
                        <a:rPr lang="en-ZA" sz="1600" kern="1200" dirty="0">
                          <a:solidFill>
                            <a:schemeClr val="tx2"/>
                          </a:solidFill>
                          <a:latin typeface="+mn-lt"/>
                          <a:ea typeface="+mn-ea"/>
                          <a:cs typeface="+mn-cs"/>
                        </a:rPr>
                        <a:t>05 September 2023</a:t>
                      </a:r>
                    </a:p>
                  </a:txBody>
                  <a:tcPr/>
                </a:tc>
                <a:extLst>
                  <a:ext uri="{0D108BD9-81ED-4DB2-BD59-A6C34878D82A}">
                    <a16:rowId xmlns:a16="http://schemas.microsoft.com/office/drawing/2014/main" val="3424055144"/>
                  </a:ext>
                </a:extLst>
              </a:tr>
              <a:tr h="743891">
                <a:tc>
                  <a:txBody>
                    <a:bodyPr/>
                    <a:lstStyle/>
                    <a:p>
                      <a:pPr marL="0" algn="l" defTabSz="932962" rtl="0" eaLnBrk="1" latinLnBrk="0" hangingPunct="1"/>
                      <a:r>
                        <a:rPr lang="en-ZA" sz="1800" b="1" kern="1200" baseline="0" dirty="0">
                          <a:solidFill>
                            <a:srgbClr val="FF0000"/>
                          </a:solidFill>
                          <a:latin typeface="+mn-lt"/>
                          <a:ea typeface="+mn-ea"/>
                          <a:cs typeface="+mn-cs"/>
                        </a:rPr>
                        <a:t>Non-compulsory virtual briefing session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r>
                        <a:rPr lang="en-GB" sz="1600" kern="1200" dirty="0">
                          <a:solidFill>
                            <a:schemeClr val="tx2"/>
                          </a:solidFill>
                          <a:latin typeface="+mn-lt"/>
                          <a:ea typeface="+mn-ea"/>
                          <a:cs typeface="+mn-cs"/>
                        </a:rPr>
                        <a:t>12 September 2023 AT 11:00</a:t>
                      </a:r>
                      <a:endParaRPr lang="en-ZA" sz="16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3384964731"/>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Last date for questions relating to RFP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19 September 2023 </a:t>
                      </a: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140783986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22 September 2023 AT 11:00 AM</a:t>
                      </a: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4268033793"/>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baseline="0" noProof="0" dirty="0">
                          <a:solidFill>
                            <a:schemeClr val="tx2"/>
                          </a:solidFill>
                          <a:latin typeface="+mn-lt"/>
                          <a:ea typeface="+mn-ea"/>
                          <a:cs typeface="+mn-cs"/>
                        </a:rPr>
                        <a:t>October </a:t>
                      </a:r>
                      <a:r>
                        <a:rPr lang="en-ZA" sz="1600" kern="1200" noProof="0" dirty="0">
                          <a:solidFill>
                            <a:schemeClr val="tx2"/>
                          </a:solidFill>
                          <a:latin typeface="+mn-lt"/>
                          <a:ea typeface="+mn-ea"/>
                          <a:cs typeface="+mn-cs"/>
                        </a:rPr>
                        <a:t>2023</a:t>
                      </a:r>
                    </a:p>
                  </a:txBody>
                  <a:tcP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3945392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0F01450D51C248A13762FEF3653C9C" ma:contentTypeVersion="3" ma:contentTypeDescription="Create a new document." ma:contentTypeScope="" ma:versionID="8970a0fe6d3ad7727213c3d9a000550a">
  <xsd:schema xmlns:xsd="http://www.w3.org/2001/XMLSchema" xmlns:xs="http://www.w3.org/2001/XMLSchema" xmlns:p="http://schemas.microsoft.com/office/2006/metadata/properties" xmlns:ns1="http://schemas.microsoft.com/sharepoint/v3" xmlns:ns2="77346db6-4ad3-4091-ac3f-0d28eb710522" targetNamespace="http://schemas.microsoft.com/office/2006/metadata/properties" ma:root="true" ma:fieldsID="a4704b9bc4a014bdf33931594177159a" ns1:_="" ns2:_="">
    <xsd:import namespace="http://schemas.microsoft.com/sharepoint/v3"/>
    <xsd:import namespace="77346db6-4ad3-4091-ac3f-0d28eb71052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346db6-4ad3-4091-ac3f-0d28eb7105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2.xml><?xml version="1.0" encoding="utf-8"?>
<ds:datastoreItem xmlns:ds="http://schemas.openxmlformats.org/officeDocument/2006/customXml" ds:itemID="{5B784F3A-BF70-4540-B7DA-EDED340FD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346db6-4ad3-4091-ac3f-0d28eb710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A6FB1A-60FB-48D3-9433-0EC83991451A}">
  <ds:schemaRefs>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77346db6-4ad3-4091-ac3f-0d28eb710522"/>
    <ds:schemaRef ds:uri="http://schemas.microsoft.com/sharepoint/v3"/>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TM03090430[[fn=Banded]]</Template>
  <TotalTime>2973</TotalTime>
  <Words>2959</Words>
  <Application>Microsoft Office PowerPoint</Application>
  <PresentationFormat>On-screen Show (4:3)</PresentationFormat>
  <Paragraphs>407</Paragraphs>
  <Slides>34</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34</vt:i4>
      </vt:variant>
    </vt:vector>
  </HeadingPairs>
  <TitlesOfParts>
    <vt:vector size="39" baseType="lpstr">
      <vt:lpstr>Arial</vt:lpstr>
      <vt:lpstr>Arial Narrow</vt:lpstr>
      <vt:lpstr>Calibri</vt:lpstr>
      <vt:lpstr>Wingdings</vt:lpstr>
      <vt:lpstr>Corporate Identity presentation_MANCO_2017 v1.3 SR</vt:lpstr>
      <vt:lpstr>PowerPoint Presentation</vt:lpstr>
      <vt:lpstr>Table of Content </vt:lpstr>
      <vt:lpstr>Bid Evaluation Committee  </vt:lpstr>
      <vt:lpstr>Table of Content </vt:lpstr>
      <vt:lpstr>Purpose</vt:lpstr>
      <vt:lpstr>Procedures during Briefing Session</vt:lpstr>
      <vt:lpstr>Governance Requirements</vt:lpstr>
      <vt:lpstr>Table of Content </vt:lpstr>
      <vt:lpstr>RFP TIMELINES  </vt:lpstr>
      <vt:lpstr>Table of Content </vt:lpstr>
      <vt:lpstr>BACKGROUND &amp; SCOPE OF WORK   </vt:lpstr>
      <vt:lpstr>Table of Content </vt:lpstr>
      <vt:lpstr>BID EVALUATION PROCESS Refer to section 8 of the RFP doc  </vt:lpstr>
      <vt:lpstr>BID EVALUATION PROCESS   Refer to section 9 of the RFP doc  </vt:lpstr>
      <vt:lpstr>Table of Content </vt:lpstr>
      <vt:lpstr>Bid Evaluation Process  Gate 3 – Price</vt:lpstr>
      <vt:lpstr>POINTS AWARDED FOR SPECIFIC GOALS Gate 3 – BBBEE</vt:lpstr>
      <vt:lpstr>POINTS AWARDED FOR SPECIFIC GOALS Gate 3 – BBBEE</vt:lpstr>
      <vt:lpstr>POINTS AWARDED FOR SPECIFIC GOALS Gate 3 – BBBEE</vt:lpstr>
      <vt:lpstr>PowerPoint Presentation</vt:lpstr>
      <vt:lpstr>JOINT VENTURES AND SUB -CONTRACTING </vt:lpstr>
      <vt:lpstr> </vt:lpstr>
      <vt:lpstr>Table of Content </vt:lpstr>
      <vt:lpstr>PowerPoint Presentation</vt:lpstr>
      <vt:lpstr>PowerPoint Presentation</vt:lpstr>
      <vt:lpstr>Table of Content </vt:lpstr>
      <vt:lpstr>Master Service Level Agreement  </vt:lpstr>
      <vt:lpstr>Table of Content </vt:lpstr>
      <vt:lpstr>PowerPoint Presentation</vt:lpstr>
      <vt:lpstr>PowerPoint Presentation</vt:lpstr>
      <vt:lpstr>PowerPoint Presentation</vt:lpstr>
      <vt:lpstr>Table of Content </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Bethuel Sivhada</cp:lastModifiedBy>
  <cp:revision>105</cp:revision>
  <cp:lastPrinted>2019-07-22T09:05:08Z</cp:lastPrinted>
  <dcterms:created xsi:type="dcterms:W3CDTF">2017-08-25T14:16:48Z</dcterms:created>
  <dcterms:modified xsi:type="dcterms:W3CDTF">2023-09-19T10:37:23Z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0x010100CA0F01450D51C248A13762FEF3653C9C</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