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34"/>
  </p:notesMasterIdLst>
  <p:sldIdLst>
    <p:sldId id="256" r:id="rId5"/>
    <p:sldId id="385" r:id="rId6"/>
    <p:sldId id="292" r:id="rId7"/>
    <p:sldId id="392" r:id="rId8"/>
    <p:sldId id="294" r:id="rId9"/>
    <p:sldId id="393" r:id="rId10"/>
    <p:sldId id="382" r:id="rId11"/>
    <p:sldId id="383" r:id="rId12"/>
    <p:sldId id="356" r:id="rId13"/>
    <p:sldId id="394" r:id="rId14"/>
    <p:sldId id="353" r:id="rId15"/>
    <p:sldId id="352" r:id="rId16"/>
    <p:sldId id="401" r:id="rId17"/>
    <p:sldId id="395" r:id="rId18"/>
    <p:sldId id="298" r:id="rId19"/>
    <p:sldId id="299" r:id="rId20"/>
    <p:sldId id="396" r:id="rId21"/>
    <p:sldId id="391" r:id="rId22"/>
    <p:sldId id="397" r:id="rId23"/>
    <p:sldId id="368" r:id="rId24"/>
    <p:sldId id="398" r:id="rId25"/>
    <p:sldId id="360" r:id="rId26"/>
    <p:sldId id="399" r:id="rId27"/>
    <p:sldId id="350" r:id="rId28"/>
    <p:sldId id="361" r:id="rId29"/>
    <p:sldId id="349" r:id="rId30"/>
    <p:sldId id="400" r:id="rId31"/>
    <p:sldId id="351" r:id="rId32"/>
    <p:sldId id="284" r:id="rId33"/>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2C6"/>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49"/>
    <p:restoredTop sz="94694"/>
  </p:normalViewPr>
  <p:slideViewPr>
    <p:cSldViewPr snapToGrid="0" snapToObjects="1">
      <p:cViewPr varScale="1">
        <p:scale>
          <a:sx n="80" d="100"/>
          <a:sy n="80" d="100"/>
        </p:scale>
        <p:origin x="708" y="96"/>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10/6/2023</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dirty="0"/>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23</a:t>
            </a:fld>
            <a:endParaRPr lang="en-ZA" dirty="0"/>
          </a:p>
        </p:txBody>
      </p:sp>
    </p:spTree>
    <p:extLst>
      <p:ext uri="{BB962C8B-B14F-4D97-AF65-F5344CB8AC3E}">
        <p14:creationId xmlns:p14="http://schemas.microsoft.com/office/powerpoint/2010/main" val="25853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24</a:t>
            </a:fld>
            <a:endParaRPr lang="en-ZA" dirty="0"/>
          </a:p>
        </p:txBody>
      </p:sp>
    </p:spTree>
    <p:extLst>
      <p:ext uri="{BB962C8B-B14F-4D97-AF65-F5344CB8AC3E}">
        <p14:creationId xmlns:p14="http://schemas.microsoft.com/office/powerpoint/2010/main" val="209714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25</a:t>
            </a:fld>
            <a:endParaRPr lang="en-Z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28</a:t>
            </a:fld>
            <a:endParaRPr lang="en-US" dirty="0"/>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spTree>
    <p:extLst>
      <p:ext uri="{BB962C8B-B14F-4D97-AF65-F5344CB8AC3E}">
        <p14:creationId xmlns:p14="http://schemas.microsoft.com/office/powerpoint/2010/main" val="22160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pPr>
                <a:defRPr/>
              </a:pPr>
              <a:t>‹#›</a:t>
            </a:fld>
            <a:endParaRPr lang="en-ZA" dirty="0"/>
          </a:p>
        </p:txBody>
      </p:sp>
    </p:spTree>
    <p:extLst>
      <p:ext uri="{BB962C8B-B14F-4D97-AF65-F5344CB8AC3E}">
        <p14:creationId xmlns:p14="http://schemas.microsoft.com/office/powerpoint/2010/main" val="327243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588"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5413" y="542925"/>
            <a:ext cx="8793162" cy="6288088"/>
            <a:chOff x="79" y="342"/>
            <a:chExt cx="5539" cy="3961"/>
          </a:xfrm>
        </p:grpSpPr>
        <p:sp>
          <p:nvSpPr>
            <p:cNvPr id="6" name="McK Measure" hidden="1"/>
            <p:cNvSpPr txBox="1">
              <a:spLocks noChangeArrowheads="1"/>
            </p:cNvSpPr>
            <p:nvPr userDrawn="1"/>
          </p:nvSpPr>
          <p:spPr bwMode="gray">
            <a:xfrm>
              <a:off x="79" y="342"/>
              <a:ext cx="55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algn="ctr" defTabSz="912813" eaLnBrk="0" fontAlgn="base" hangingPunct="0">
                <a:spcBef>
                  <a:spcPct val="20000"/>
                </a:spcBef>
                <a:spcAft>
                  <a:spcPct val="0"/>
                </a:spcAft>
                <a:buChar char="•"/>
                <a:defRPr>
                  <a:solidFill>
                    <a:schemeClr val="tx1"/>
                  </a:solidFill>
                  <a:latin typeface="Arial" pitchFamily="34" charset="0"/>
                </a:defRPr>
              </a:lvl6pPr>
              <a:lvl7pPr marL="2971800" indent="-228600" algn="ctr" defTabSz="912813" eaLnBrk="0" fontAlgn="base" hangingPunct="0">
                <a:spcBef>
                  <a:spcPct val="20000"/>
                </a:spcBef>
                <a:spcAft>
                  <a:spcPct val="0"/>
                </a:spcAft>
                <a:buChar char="•"/>
                <a:defRPr>
                  <a:solidFill>
                    <a:schemeClr val="tx1"/>
                  </a:solidFill>
                  <a:latin typeface="Arial" pitchFamily="34" charset="0"/>
                </a:defRPr>
              </a:lvl7pPr>
              <a:lvl8pPr marL="3429000" indent="-228600" algn="ctr" defTabSz="912813" eaLnBrk="0" fontAlgn="base" hangingPunct="0">
                <a:spcBef>
                  <a:spcPct val="20000"/>
                </a:spcBef>
                <a:spcAft>
                  <a:spcPct val="0"/>
                </a:spcAft>
                <a:buChar char="•"/>
                <a:defRPr>
                  <a:solidFill>
                    <a:schemeClr val="tx1"/>
                  </a:solidFill>
                  <a:latin typeface="Arial" pitchFamily="34" charset="0"/>
                </a:defRPr>
              </a:lvl8pPr>
              <a:lvl9pPr marL="3886200" indent="-228600" algn="ctr" defTabSz="912813" eaLnBrk="0" fontAlgn="base" hangingPunct="0">
                <a:spcBef>
                  <a:spcPct val="20000"/>
                </a:spcBef>
                <a:spcAft>
                  <a:spcPct val="0"/>
                </a:spcAft>
                <a:buChar char="•"/>
                <a:defRPr>
                  <a:solidFill>
                    <a:schemeClr val="tx1"/>
                  </a:solidFill>
                  <a:latin typeface="Arial" pitchFamily="34" charset="0"/>
                </a:defRPr>
              </a:lvl9pPr>
            </a:lstStyle>
            <a:p>
              <a:pPr algn="ctr" eaLnBrk="1" fontAlgn="base" hangingPunct="1">
                <a:spcBef>
                  <a:spcPct val="0"/>
                </a:spcBef>
                <a:spcAft>
                  <a:spcPct val="0"/>
                </a:spcAft>
                <a:buFontTx/>
                <a:buChar char="•"/>
                <a:defRPr/>
              </a:pPr>
              <a:r>
                <a:rPr lang="en-GB" altLang="en-US" sz="1200">
                  <a:solidFill>
                    <a:srgbClr val="000000"/>
                  </a:solidFill>
                </a:rPr>
                <a:t>Unit of measure</a:t>
              </a:r>
            </a:p>
          </p:txBody>
        </p:sp>
        <p:sp>
          <p:nvSpPr>
            <p:cNvPr id="8" name="McK Footnote" hidden="1"/>
            <p:cNvSpPr txBox="1">
              <a:spLocks noChangeArrowheads="1"/>
            </p:cNvSpPr>
            <p:nvPr userDrawn="1"/>
          </p:nvSpPr>
          <p:spPr bwMode="gray">
            <a:xfrm>
              <a:off x="81" y="4111"/>
              <a:ext cx="52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5788" indent="-585788" defTabSz="912813" eaLnBrk="0" hangingPunct="0">
                <a:tabLst>
                  <a:tab pos="544513" algn="r"/>
                </a:tabLst>
                <a:defRPr>
                  <a:solidFill>
                    <a:schemeClr val="tx1"/>
                  </a:solidFill>
                  <a:latin typeface="Arial" pitchFamily="34" charset="0"/>
                </a:defRPr>
              </a:lvl1pPr>
              <a:lvl2pPr marL="742950" indent="-285750" defTabSz="912813" eaLnBrk="0" hangingPunct="0">
                <a:tabLst>
                  <a:tab pos="544513" algn="r"/>
                </a:tabLst>
                <a:defRPr>
                  <a:solidFill>
                    <a:schemeClr val="tx1"/>
                  </a:solidFill>
                  <a:latin typeface="Arial" pitchFamily="34" charset="0"/>
                </a:defRPr>
              </a:lvl2pPr>
              <a:lvl3pPr marL="1143000" indent="-228600" defTabSz="912813" eaLnBrk="0" hangingPunct="0">
                <a:tabLst>
                  <a:tab pos="544513" algn="r"/>
                </a:tabLst>
                <a:defRPr>
                  <a:solidFill>
                    <a:schemeClr val="tx1"/>
                  </a:solidFill>
                  <a:latin typeface="Arial" pitchFamily="34" charset="0"/>
                </a:defRPr>
              </a:lvl3pPr>
              <a:lvl4pPr marL="1600200" indent="-228600" defTabSz="912813" eaLnBrk="0" hangingPunct="0">
                <a:tabLst>
                  <a:tab pos="544513" algn="r"/>
                </a:tabLst>
                <a:defRPr>
                  <a:solidFill>
                    <a:schemeClr val="tx1"/>
                  </a:solidFill>
                  <a:latin typeface="Arial" pitchFamily="34" charset="0"/>
                </a:defRPr>
              </a:lvl4pPr>
              <a:lvl5pPr marL="2057400" indent="-228600" defTabSz="912813" eaLnBrk="0" hangingPunct="0">
                <a:tabLst>
                  <a:tab pos="544513" algn="r"/>
                </a:tabLst>
                <a:defRPr>
                  <a:solidFill>
                    <a:schemeClr val="tx1"/>
                  </a:solidFill>
                  <a:latin typeface="Arial" pitchFamily="34" charset="0"/>
                </a:defRPr>
              </a:lvl5pPr>
              <a:lvl6pPr marL="25146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6pPr>
              <a:lvl7pPr marL="29718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7pPr>
              <a:lvl8pPr marL="34290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8pPr>
              <a:lvl9pPr marL="38862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9pPr>
            </a:lstStyle>
            <a:p>
              <a:pPr algn="ctr" eaLnBrk="1" fontAlgn="base" hangingPunct="1">
                <a:spcBef>
                  <a:spcPct val="0"/>
                </a:spcBef>
                <a:spcAft>
                  <a:spcPct val="0"/>
                </a:spcAft>
                <a:buFontTx/>
                <a:buChar char="•"/>
                <a:defRPr/>
              </a:pPr>
              <a:r>
                <a:rPr lang="en-GB" altLang="en-US" sz="900">
                  <a:solidFill>
                    <a:srgbClr val="000000"/>
                  </a:solidFill>
                </a:rPr>
                <a:t>	*	Footnote</a:t>
              </a:r>
            </a:p>
            <a:p>
              <a:pPr algn="ctr" eaLnBrk="1" fontAlgn="base" hangingPunct="1">
                <a:spcBef>
                  <a:spcPct val="20000"/>
                </a:spcBef>
                <a:spcAft>
                  <a:spcPct val="0"/>
                </a:spcAft>
                <a:buFontTx/>
                <a:buChar char="•"/>
                <a:defRPr/>
              </a:pPr>
              <a:r>
                <a:rPr lang="en-GB" altLang="en-US" sz="900">
                  <a:solidFill>
                    <a:srgbClr val="000000"/>
                  </a:solidFill>
                </a:rPr>
                <a:t>Source:		Source</a:t>
              </a:r>
            </a:p>
          </p:txBody>
        </p:sp>
      </p:grpSp>
      <p:graphicFrame>
        <p:nvGraphicFramePr>
          <p:cNvPr id="9" name="Rectangle 9" hidden="1"/>
          <p:cNvGraphicFramePr>
            <a:graphicFrameLocks/>
          </p:cNvGraphicFramePr>
          <p:nvPr/>
        </p:nvGraphicFramePr>
        <p:xfrm>
          <a:off x="6351" y="2"/>
          <a:ext cx="149225" cy="161925"/>
        </p:xfrm>
        <a:graphic>
          <a:graphicData uri="http://schemas.openxmlformats.org/presentationml/2006/ole">
            <mc:AlternateContent xmlns:mc="http://schemas.openxmlformats.org/markup-compatibility/2006">
              <mc:Choice xmlns:v="urn:schemas-microsoft-com:vml" Requires="v">
                <p:oleObj r:id="rId4" imgW="0" imgH="0" progId="">
                  <p:embed/>
                </p:oleObj>
              </mc:Choice>
              <mc:Fallback>
                <p:oleObj r:id="rId4" imgW="0" imgH="0" progId="">
                  <p:embed/>
                  <p:pic>
                    <p:nvPicPr>
                      <p:cNvPr id="9" name="Rectangle 9"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1" y="2"/>
                        <a:ext cx="1492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18" y="1255715"/>
            <a:ext cx="8799635" cy="1538883"/>
          </a:xfrm>
          <a:prstGeom prst="rect">
            <a:avLst/>
          </a:prstGeom>
        </p:spPr>
        <p:txBody>
          <a:bodyPr/>
          <a:lstStyle>
            <a:lvl1pPr>
              <a:defRPr sz="1350"/>
            </a:lvl1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72915" y="467797"/>
            <a:ext cx="8853854" cy="369332"/>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6839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w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CC4A0F-DD9F-2A4B-A7C2-D3C533F08224}"/>
              </a:ext>
            </a:extLst>
          </p:cNvPr>
          <p:cNvPicPr>
            <a:picLocks noChangeAspect="1"/>
          </p:cNvPicPr>
          <p:nvPr userDrawn="1"/>
        </p:nvPicPr>
        <p:blipFill>
          <a:blip r:embed="rId10"/>
          <a:stretch>
            <a:fillRect/>
          </a:stretch>
        </p:blipFill>
        <p:spPr>
          <a:xfrm>
            <a:off x="791644" y="6362004"/>
            <a:ext cx="897083" cy="2960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11"/>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tenderoffice@sars.gov.za"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721548-6038-7E41-94EC-34607F2F72EA}"/>
              </a:ext>
            </a:extLst>
          </p:cNvPr>
          <p:cNvPicPr>
            <a:picLocks noChangeAspect="1"/>
          </p:cNvPicPr>
          <p:nvPr/>
        </p:nvPicPr>
        <p:blipFill>
          <a:blip r:embed="rId3"/>
          <a:stretch>
            <a:fillRect/>
          </a:stretch>
        </p:blipFill>
        <p:spPr>
          <a:xfrm>
            <a:off x="372115" y="354061"/>
            <a:ext cx="1750145" cy="577489"/>
          </a:xfrm>
          <a:prstGeom prst="rect">
            <a:avLst/>
          </a:prstGeom>
        </p:spPr>
      </p:pic>
      <p:sp>
        <p:nvSpPr>
          <p:cNvPr id="4" name="Subtitle 3">
            <a:extLst>
              <a:ext uri="{FF2B5EF4-FFF2-40B4-BE49-F238E27FC236}">
                <a16:creationId xmlns:a16="http://schemas.microsoft.com/office/drawing/2014/main" id="{A59469B6-B21C-4AE7-B0D6-6F6C7C5F7C39}"/>
              </a:ext>
            </a:extLst>
          </p:cNvPr>
          <p:cNvSpPr txBox="1">
            <a:spLocks/>
          </p:cNvSpPr>
          <p:nvPr/>
        </p:nvSpPr>
        <p:spPr bwMode="auto">
          <a:xfrm>
            <a:off x="685800" y="4760513"/>
            <a:ext cx="8012260" cy="142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Virtual Briefing Session:</a:t>
            </a:r>
            <a:r>
              <a:rPr lang="en-ZA" sz="2000" b="1" kern="0" dirty="0">
                <a:solidFill>
                  <a:schemeClr val="bg1"/>
                </a:solidFill>
                <a:cs typeface="Arial" charset="0"/>
              </a:rPr>
              <a:t>	06 October 2023 at 11H00</a:t>
            </a:r>
          </a:p>
          <a:p>
            <a:pPr lvl="0" defTabSz="912813" eaLnBrk="0" hangingPunct="0">
              <a:lnSpc>
                <a:spcPct val="150000"/>
              </a:lnSpc>
              <a:buSzPct val="120000"/>
              <a:tabLst>
                <a:tab pos="2774950" algn="l"/>
              </a:tabLst>
              <a:defRPr/>
            </a:pPr>
            <a:r>
              <a:rPr kumimoji="0" lang="en-ZA" sz="2000" b="1" i="0" u="none" strike="noStrike" kern="0" cap="none" spc="0" normalizeH="0" baseline="0" noProof="0" dirty="0">
                <a:ln>
                  <a:noFill/>
                </a:ln>
                <a:solidFill>
                  <a:schemeClr val="bg1"/>
                </a:solidFill>
                <a:effectLst/>
                <a:uLnTx/>
                <a:uFillTx/>
                <a:cs typeface="Arial" charset="0"/>
              </a:rPr>
              <a:t>RFP No.:</a:t>
            </a:r>
            <a:r>
              <a:rPr lang="en-ZA" sz="2000" b="1" kern="0" noProof="0" dirty="0">
                <a:solidFill>
                  <a:schemeClr val="bg1"/>
                </a:solidFill>
                <a:cs typeface="Arial" charset="0"/>
              </a:rPr>
              <a:t>                         	</a:t>
            </a:r>
            <a:r>
              <a:rPr kumimoji="0" lang="en-ZA" sz="2000" b="1" i="0" u="none" strike="noStrike" kern="0" cap="none" spc="0" normalizeH="0" baseline="0" noProof="0" dirty="0">
                <a:ln>
                  <a:noFill/>
                </a:ln>
                <a:solidFill>
                  <a:schemeClr val="bg1"/>
                </a:solidFill>
                <a:effectLst/>
                <a:uLnTx/>
                <a:uFillTx/>
                <a:cs typeface="Arial" charset="0"/>
              </a:rPr>
              <a:t>RFP 16/2023</a:t>
            </a:r>
          </a:p>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Closing Date:      	             </a:t>
            </a:r>
            <a:r>
              <a:rPr kumimoji="0" lang="en-ZA" sz="2000" b="1" i="0" u="none" strike="noStrike" kern="0" cap="none" spc="0" normalizeH="0" baseline="0" dirty="0">
                <a:ln>
                  <a:noFill/>
                </a:ln>
                <a:solidFill>
                  <a:schemeClr val="bg1"/>
                </a:solidFill>
                <a:effectLst/>
                <a:uLnTx/>
                <a:uFillTx/>
                <a:cs typeface="Arial" charset="0"/>
              </a:rPr>
              <a:t>31 October</a:t>
            </a:r>
            <a:r>
              <a:rPr lang="en-ZA" sz="2000" b="1" kern="0" noProof="0" dirty="0">
                <a:solidFill>
                  <a:schemeClr val="bg1"/>
                </a:solidFill>
                <a:cs typeface="Arial" charset="0"/>
              </a:rPr>
              <a:t> </a:t>
            </a:r>
            <a:r>
              <a:rPr lang="en-ZA" sz="2000" b="1" kern="0" dirty="0">
                <a:solidFill>
                  <a:schemeClr val="bg1"/>
                </a:solidFill>
                <a:cs typeface="Arial" charset="0"/>
              </a:rPr>
              <a:t>2023</a:t>
            </a:r>
            <a:r>
              <a:rPr kumimoji="0" lang="en-ZA" sz="2000" b="1" i="0" u="none" strike="noStrike" kern="0" cap="none" spc="0" normalizeH="0" baseline="0" noProof="0" dirty="0">
                <a:ln>
                  <a:noFill/>
                </a:ln>
                <a:solidFill>
                  <a:schemeClr val="bg1"/>
                </a:solidFill>
                <a:effectLst/>
                <a:uLnTx/>
                <a:uFillTx/>
                <a:cs typeface="Arial" charset="0"/>
              </a:rPr>
              <a:t>,</a:t>
            </a:r>
            <a:r>
              <a:rPr kumimoji="0" lang="en-ZA" sz="2000" b="1" i="0" u="none" strike="noStrike" kern="0" cap="none" spc="0" normalizeH="0" noProof="0" dirty="0">
                <a:ln>
                  <a:noFill/>
                </a:ln>
                <a:solidFill>
                  <a:schemeClr val="bg1"/>
                </a:solidFill>
                <a:effectLst/>
                <a:uLnTx/>
                <a:uFillTx/>
                <a:cs typeface="Arial" charset="0"/>
              </a:rPr>
              <a:t>  </a:t>
            </a:r>
            <a:r>
              <a:rPr kumimoji="0" lang="en-ZA" sz="2000" b="1" i="0" u="none" strike="noStrike" kern="0" cap="none" spc="0" normalizeH="0" baseline="0" noProof="0" dirty="0">
                <a:ln>
                  <a:noFill/>
                </a:ln>
                <a:solidFill>
                  <a:schemeClr val="bg1"/>
                </a:solidFill>
                <a:effectLst/>
                <a:uLnTx/>
                <a:uFillTx/>
                <a:cs typeface="Arial" charset="0"/>
              </a:rPr>
              <a:t>11h00</a:t>
            </a:r>
          </a:p>
        </p:txBody>
      </p:sp>
      <p:sp>
        <p:nvSpPr>
          <p:cNvPr id="5" name="Subtitle 2">
            <a:extLst>
              <a:ext uri="{FF2B5EF4-FFF2-40B4-BE49-F238E27FC236}">
                <a16:creationId xmlns:a16="http://schemas.microsoft.com/office/drawing/2014/main" id="{BBE37CBF-F13E-4178-9277-D3F2A176387F}"/>
              </a:ext>
            </a:extLst>
          </p:cNvPr>
          <p:cNvSpPr txBox="1">
            <a:spLocks/>
          </p:cNvSpPr>
          <p:nvPr/>
        </p:nvSpPr>
        <p:spPr>
          <a:xfrm>
            <a:off x="536331" y="2699238"/>
            <a:ext cx="8161729" cy="1858694"/>
          </a:xfrm>
          <a:prstGeom prst="rect">
            <a:avLst/>
          </a:prstGeom>
        </p:spPr>
        <p:txBody>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4"/>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ZA" dirty="0"/>
          </a:p>
          <a:p>
            <a:endParaRPr lang="en-ZA" dirty="0"/>
          </a:p>
          <a:p>
            <a:pPr algn="just">
              <a:lnSpc>
                <a:spcPct val="100000"/>
              </a:lnSpc>
            </a:pPr>
            <a:r>
              <a:rPr lang="en-US" b="1" kern="0" dirty="0">
                <a:solidFill>
                  <a:schemeClr val="bg1"/>
                </a:solidFill>
                <a:latin typeface="+mn-lt"/>
                <a:cs typeface="Arial" charset="0"/>
              </a:rPr>
              <a:t>APPOINTMENT OF A PANEL OF SERVICE PROVIDERS FOR THE PROVISION OF EVENTS MANAGEMENT SERVICES</a:t>
            </a:r>
            <a:endParaRPr lang="en-ZA" b="1" kern="0" dirty="0">
              <a:solidFill>
                <a:schemeClr val="bg1"/>
              </a:solidFill>
              <a:latin typeface="+mn-lt"/>
              <a:cs typeface="Arial" charset="0"/>
            </a:endParaRPr>
          </a:p>
        </p:txBody>
      </p:sp>
    </p:spTree>
    <p:extLst>
      <p:ext uri="{BB962C8B-B14F-4D97-AF65-F5344CB8AC3E}">
        <p14:creationId xmlns:p14="http://schemas.microsoft.com/office/powerpoint/2010/main" val="87529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1"/>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rgbClr val="FF0000"/>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255277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BACKGROUND &amp; SCOPE OF WORK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10</a:t>
            </a:fld>
            <a:endParaRPr lang="en-US" dirty="0"/>
          </a:p>
        </p:txBody>
      </p:sp>
      <p:sp>
        <p:nvSpPr>
          <p:cNvPr id="6" name="TextBox 5">
            <a:extLst>
              <a:ext uri="{FF2B5EF4-FFF2-40B4-BE49-F238E27FC236}">
                <a16:creationId xmlns:a16="http://schemas.microsoft.com/office/drawing/2014/main" id="{8AEA6649-9520-496D-AD42-986D9C9D0CAE}"/>
              </a:ext>
            </a:extLst>
          </p:cNvPr>
          <p:cNvSpPr txBox="1"/>
          <p:nvPr/>
        </p:nvSpPr>
        <p:spPr>
          <a:xfrm>
            <a:off x="126609" y="665833"/>
            <a:ext cx="8468751" cy="1154675"/>
          </a:xfrm>
          <a:prstGeom prst="rect">
            <a:avLst/>
          </a:prstGeom>
          <a:noFill/>
        </p:spPr>
        <p:txBody>
          <a:bodyPr wrap="square">
            <a:spAutoFit/>
          </a:bodyPr>
          <a:lstStyle/>
          <a:p>
            <a:pPr>
              <a:lnSpc>
                <a:spcPct val="150000"/>
              </a:lnSpc>
            </a:pPr>
            <a:r>
              <a:rPr lang="en-ZA" sz="1600" dirty="0"/>
              <a:t>Refer to section 2 to 3 of RFP document for scope of work and requirements for the </a:t>
            </a:r>
            <a:endParaRPr lang="en-ZA" dirty="0"/>
          </a:p>
          <a:p>
            <a:pPr>
              <a:lnSpc>
                <a:spcPct val="150000"/>
              </a:lnSpc>
            </a:pPr>
            <a:r>
              <a:rPr lang="en-US" sz="1600" dirty="0"/>
              <a:t>Appointment of a panel of service provider for the provision of events management services.</a:t>
            </a:r>
            <a:r>
              <a:rPr lang="en-ZA" sz="1600" dirty="0"/>
              <a:t> </a:t>
            </a:r>
          </a:p>
        </p:txBody>
      </p:sp>
    </p:spTree>
    <p:extLst>
      <p:ext uri="{BB962C8B-B14F-4D97-AF65-F5344CB8AC3E}">
        <p14:creationId xmlns:p14="http://schemas.microsoft.com/office/powerpoint/2010/main" val="111618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126124" y="277959"/>
            <a:ext cx="7760576" cy="365125"/>
          </a:xfrm>
        </p:spPr>
        <p:txBody>
          <a:bodyPr>
            <a:normAutofit fontScale="90000"/>
          </a:bodyPr>
          <a:lstStyle/>
          <a:p>
            <a:pPr marL="273050" indent="-188913" defTabSz="885825">
              <a:tabLst>
                <a:tab pos="6548438" algn="l"/>
              </a:tabLst>
            </a:pPr>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BACKGROUND &amp; SCOPE OF WORK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SARS may from time to time utilise the services of a Panel of service providers appointed to provide SARS with events management services. These may include participating in the management, joint development, and support on the events, as well as add-on skills to such events on an “as and when required” basis. Details of the required service will be specified at the RFX stage. </a:t>
            </a:r>
            <a:br>
              <a:rPr lang="en-GB" sz="2000" b="0" i="0" u="none" strike="noStrike" baseline="0" dirty="0">
                <a:solidFill>
                  <a:srgbClr val="000000"/>
                </a:solidFill>
                <a:latin typeface="Arial" panose="020B0604020202020204" pitchFamily="34" charset="0"/>
              </a:rPr>
            </a:b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The scope of work includes the following:</a:t>
            </a: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 Creative conceptualisation for major SARS events</a:t>
            </a:r>
            <a:br>
              <a:rPr lang="en-GB" sz="2000" b="0" i="0" u="none" strike="noStrike" baseline="0" dirty="0">
                <a:solidFill>
                  <a:srgbClr val="000000"/>
                </a:solidFill>
                <a:latin typeface="Arial" panose="020B0604020202020204" pitchFamily="34" charset="0"/>
              </a:rPr>
            </a:b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 Co-ordination and management of major events within SARS</a:t>
            </a:r>
            <a:br>
              <a:rPr lang="en-GB" sz="2000" b="0" i="0" u="none" strike="noStrike" baseline="0" dirty="0">
                <a:solidFill>
                  <a:srgbClr val="000000"/>
                </a:solidFill>
                <a:latin typeface="Arial" panose="020B0604020202020204" pitchFamily="34" charset="0"/>
              </a:rPr>
            </a:b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 Logistical work of events</a:t>
            </a:r>
            <a:r>
              <a:rPr lang="en-GB" sz="2000" b="0" dirty="0">
                <a:solidFill>
                  <a:srgbClr val="000000"/>
                </a:solidFill>
                <a:latin typeface="Arial" panose="020B0604020202020204" pitchFamily="34" charset="0"/>
              </a:rPr>
              <a:t> and </a:t>
            </a:r>
            <a:r>
              <a:rPr lang="en-GB" sz="2000" b="0" i="0" u="none" strike="noStrike" baseline="0" dirty="0">
                <a:solidFill>
                  <a:srgbClr val="000000"/>
                </a:solidFill>
                <a:latin typeface="Arial" panose="020B0604020202020204" pitchFamily="34" charset="0"/>
              </a:rPr>
              <a:t>Branding of events</a:t>
            </a:r>
            <a:br>
              <a:rPr lang="en-GB" sz="2000" b="0" i="0" u="none" strike="noStrike" baseline="0" dirty="0">
                <a:solidFill>
                  <a:srgbClr val="000000"/>
                </a:solidFill>
                <a:latin typeface="Arial" panose="020B0604020202020204" pitchFamily="34" charset="0"/>
              </a:rPr>
            </a:b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 Development and/or production of event related promotional material (collateral)</a:t>
            </a:r>
            <a:br>
              <a:rPr lang="en-GB" sz="2000" b="0" i="0" u="none" strike="noStrike" baseline="0" dirty="0">
                <a:solidFill>
                  <a:srgbClr val="000000"/>
                </a:solidFill>
                <a:latin typeface="Arial" panose="020B0604020202020204" pitchFamily="34" charset="0"/>
              </a:rPr>
            </a:br>
            <a:br>
              <a:rPr lang="en-GB" sz="2000" b="0" i="0" u="none" strike="noStrike" baseline="0" dirty="0">
                <a:solidFill>
                  <a:srgbClr val="000000"/>
                </a:solidFill>
                <a:latin typeface="Arial" panose="020B0604020202020204" pitchFamily="34" charset="0"/>
              </a:rPr>
            </a:b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t>• Venue sourcing for events</a:t>
            </a:r>
            <a:b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br>
            <a:b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b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t>• Catering service for major events</a:t>
            </a:r>
            <a:br>
              <a:rPr lang="en-GB" sz="2000" b="0" i="0" u="none" strike="noStrike" baseline="0" dirty="0">
                <a:solidFill>
                  <a:srgbClr val="000000"/>
                </a:solidFill>
                <a:latin typeface="Arial" panose="020B0604020202020204" pitchFamily="34" charset="0"/>
              </a:rPr>
            </a:br>
            <a:endParaRPr lang="en-ZA" sz="1800"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11</a:t>
            </a:fld>
            <a:endParaRPr lang="en-US" dirty="0"/>
          </a:p>
        </p:txBody>
      </p:sp>
    </p:spTree>
    <p:extLst>
      <p:ext uri="{BB962C8B-B14F-4D97-AF65-F5344CB8AC3E}">
        <p14:creationId xmlns:p14="http://schemas.microsoft.com/office/powerpoint/2010/main" val="395298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126124" y="277959"/>
            <a:ext cx="7760576" cy="365125"/>
          </a:xfrm>
        </p:spPr>
        <p:txBody>
          <a:bodyPr>
            <a:normAutofit fontScale="90000"/>
          </a:bodyPr>
          <a:lstStyle/>
          <a:p>
            <a:pPr marL="273050" indent="-188913" defTabSz="885825">
              <a:tabLst>
                <a:tab pos="6548438" algn="l"/>
              </a:tabLst>
            </a:pPr>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BACKGROUND &amp; SCOPE OF WORK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GB" sz="2000" b="0" i="0" u="none" strike="noStrike" baseline="0" dirty="0">
                <a:solidFill>
                  <a:srgbClr val="000000"/>
                </a:solidFill>
                <a:latin typeface="Arial" panose="020B0604020202020204" pitchFamily="34" charset="0"/>
              </a:rPr>
            </a:b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 Sourcing of entertainment services (including tech riders for Artists) for events</a:t>
            </a:r>
            <a:br>
              <a:rPr lang="en-GB" sz="2000" b="0" i="0" u="none" strike="noStrike" baseline="0" dirty="0">
                <a:solidFill>
                  <a:srgbClr val="000000"/>
                </a:solidFill>
                <a:latin typeface="Arial" panose="020B0604020202020204" pitchFamily="34" charset="0"/>
              </a:rPr>
            </a:b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 Detailed project plans and close-out reports for each event</a:t>
            </a: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 </a:t>
            </a: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 Sourcing of Programme Directors for events</a:t>
            </a:r>
            <a:br>
              <a:rPr lang="en-GB" sz="2000" b="0" i="0" u="none" strike="noStrike" baseline="0" dirty="0">
                <a:solidFill>
                  <a:srgbClr val="000000"/>
                </a:solidFill>
                <a:latin typeface="Arial" panose="020B0604020202020204" pitchFamily="34" charset="0"/>
              </a:rPr>
            </a:b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 Provision of furniture and décor for events</a:t>
            </a:r>
            <a:br>
              <a:rPr lang="en-GB" sz="2000" b="0" i="0" u="none" strike="noStrike" baseline="0" dirty="0">
                <a:solidFill>
                  <a:srgbClr val="000000"/>
                </a:solidFill>
                <a:latin typeface="Arial" panose="020B0604020202020204" pitchFamily="34" charset="0"/>
              </a:rPr>
            </a:b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 Provision of Interpretation / Translation Services (including equipment / infrastructure) for international conferences</a:t>
            </a:r>
            <a:br>
              <a:rPr lang="en-GB" sz="2000" b="0" i="0" u="none" strike="noStrike" baseline="0" dirty="0">
                <a:solidFill>
                  <a:srgbClr val="000000"/>
                </a:solidFill>
                <a:latin typeface="Arial" panose="020B0604020202020204" pitchFamily="34" charset="0"/>
              </a:rPr>
            </a:b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 Provision of Videography and Photography services</a:t>
            </a:r>
            <a:br>
              <a:rPr lang="en-GB" sz="2000" b="0" i="0" u="none" strike="noStrike" baseline="0" dirty="0">
                <a:solidFill>
                  <a:srgbClr val="000000"/>
                </a:solidFill>
                <a:latin typeface="Arial" panose="020B0604020202020204" pitchFamily="34" charset="0"/>
              </a:rPr>
            </a:b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 Provision of Airport Transfers – from Airport to Hotels – from Hotels to main venue – back to the Hotels - back to the Airport (on departure day).</a:t>
            </a:r>
            <a:endParaRPr lang="en-ZA" sz="1800"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12</a:t>
            </a:fld>
            <a:endParaRPr lang="en-US" dirty="0"/>
          </a:p>
        </p:txBody>
      </p:sp>
    </p:spTree>
    <p:extLst>
      <p:ext uri="{BB962C8B-B14F-4D97-AF65-F5344CB8AC3E}">
        <p14:creationId xmlns:p14="http://schemas.microsoft.com/office/powerpoint/2010/main" val="3342469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1"/>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rgbClr val="FF0000"/>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337863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b="1" dirty="0">
                <a:solidFill>
                  <a:schemeClr val="tx2"/>
                </a:solidFill>
                <a:effectLst>
                  <a:outerShdw blurRad="38100" dist="38100" dir="2700000" algn="tl">
                    <a:srgbClr val="000000">
                      <a:alpha val="43137"/>
                    </a:srgbClr>
                  </a:outerShdw>
                </a:effectLst>
                <a:latin typeface="+mj-lt"/>
                <a:ea typeface="+mj-ea"/>
                <a:cs typeface="+mj-cs"/>
              </a:rPr>
              <a:t>Refer to section </a:t>
            </a:r>
            <a:r>
              <a:rPr lang="en-ZA" sz="1800" dirty="0">
                <a:solidFill>
                  <a:schemeClr val="tx2"/>
                </a:solidFill>
                <a:effectLst>
                  <a:outerShdw blurRad="38100" dist="38100" dir="2700000" algn="tl">
                    <a:srgbClr val="000000">
                      <a:alpha val="43137"/>
                    </a:srgbClr>
                  </a:outerShdw>
                </a:effectLst>
              </a:rPr>
              <a:t>8</a:t>
            </a:r>
            <a:r>
              <a:rPr lang="en-ZA" sz="1800" b="1" dirty="0">
                <a:solidFill>
                  <a:schemeClr val="tx2"/>
                </a:solidFill>
                <a:effectLst>
                  <a:outerShdw blurRad="38100" dist="38100" dir="2700000" algn="tl">
                    <a:srgbClr val="000000">
                      <a:alpha val="43137"/>
                    </a:srgbClr>
                  </a:outerShdw>
                </a:effectLst>
                <a:latin typeface="+mj-lt"/>
                <a:ea typeface="+mj-ea"/>
                <a:cs typeface="+mj-cs"/>
              </a:rPr>
              <a:t> of the RFP doc</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14</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939909"/>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5"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0</a:t>
            </a:r>
            <a:endParaRPr lang="en-GB" b="1" dirty="0">
              <a:solidFill>
                <a:schemeClr val="tx2"/>
              </a:solidFill>
            </a:endParaRPr>
          </a:p>
        </p:txBody>
      </p:sp>
      <p:sp>
        <p:nvSpPr>
          <p:cNvPr id="6" name="Rectangle 11">
            <a:extLst>
              <a:ext uri="{FF2B5EF4-FFF2-40B4-BE49-F238E27FC236}">
                <a16:creationId xmlns:a16="http://schemas.microsoft.com/office/drawing/2014/main" id="{D76C1CEA-7DF1-4756-B22D-05D99288F2E9}"/>
              </a:ext>
            </a:extLst>
          </p:cNvPr>
          <p:cNvSpPr>
            <a:spLocks noChangeArrowheads="1"/>
          </p:cNvSpPr>
          <p:nvPr/>
        </p:nvSpPr>
        <p:spPr bwMode="auto">
          <a:xfrm>
            <a:off x="573305" y="1883463"/>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tx2"/>
                </a:solidFill>
              </a:rPr>
              <a:t>Pre-Qualification</a:t>
            </a:r>
          </a:p>
        </p:txBody>
      </p:sp>
      <p:sp>
        <p:nvSpPr>
          <p:cNvPr id="7" name="Text Box 98">
            <a:extLst>
              <a:ext uri="{FF2B5EF4-FFF2-40B4-BE49-F238E27FC236}">
                <a16:creationId xmlns:a16="http://schemas.microsoft.com/office/drawing/2014/main" id="{E935DA4E-A466-4652-AC17-45EE64ECEEC8}"/>
              </a:ext>
            </a:extLst>
          </p:cNvPr>
          <p:cNvSpPr txBox="1">
            <a:spLocks noChangeArrowheads="1"/>
          </p:cNvSpPr>
          <p:nvPr/>
        </p:nvSpPr>
        <p:spPr bwMode="auto">
          <a:xfrm>
            <a:off x="3810634" y="913967"/>
            <a:ext cx="5060098" cy="1997150"/>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gn="l">
              <a:lnSpc>
                <a:spcPct val="150000"/>
              </a:lnSpc>
              <a:buFont typeface="Arial" panose="020B0604020202020204" pitchFamily="34" charset="0"/>
              <a:buChar char="•"/>
            </a:pPr>
            <a:r>
              <a:rPr lang="en-ZA" sz="1200" b="1" dirty="0">
                <a:solidFill>
                  <a:schemeClr val="tx2"/>
                </a:solidFill>
              </a:rPr>
              <a:t>Invitation to Bid (SBD 1)</a:t>
            </a:r>
          </a:p>
          <a:p>
            <a:pPr marL="173038" indent="-173038">
              <a:lnSpc>
                <a:spcPct val="150000"/>
              </a:lnSpc>
              <a:buFontTx/>
              <a:buChar char="•"/>
            </a:pPr>
            <a:r>
              <a:rPr lang="en-ZA" sz="1200" b="1" dirty="0">
                <a:solidFill>
                  <a:schemeClr val="tx2"/>
                </a:solidFill>
              </a:rPr>
              <a:t>Central Registration Report (Central Database System) from NT</a:t>
            </a:r>
          </a:p>
          <a:p>
            <a:pPr marL="173038" indent="-173038">
              <a:lnSpc>
                <a:spcPct val="150000"/>
              </a:lnSpc>
              <a:buFontTx/>
              <a:buChar char="•"/>
            </a:pPr>
            <a:r>
              <a:rPr lang="en-ZA" sz="1200" b="1" dirty="0">
                <a:solidFill>
                  <a:schemeClr val="tx2"/>
                </a:solidFill>
              </a:rPr>
              <a:t>Standard Bidding Document (SBD 4)</a:t>
            </a:r>
          </a:p>
          <a:p>
            <a:pPr algn="l">
              <a:lnSpc>
                <a:spcPct val="150000"/>
              </a:lnSpc>
              <a:buFontTx/>
              <a:buChar char="•"/>
            </a:pPr>
            <a:r>
              <a:rPr lang="en-US" sz="1200" b="1" dirty="0">
                <a:solidFill>
                  <a:schemeClr val="tx2"/>
                </a:solidFill>
              </a:rPr>
              <a:t>   Preference Point Claim Form (SBD 6.1)</a:t>
            </a:r>
            <a:endParaRPr lang="en-ZA" sz="1200" b="1" dirty="0">
              <a:solidFill>
                <a:schemeClr val="tx2"/>
              </a:solidFill>
            </a:endParaRPr>
          </a:p>
          <a:p>
            <a:pPr>
              <a:lnSpc>
                <a:spcPct val="150000"/>
              </a:lnSpc>
              <a:buFontTx/>
              <a:buChar char="•"/>
            </a:pPr>
            <a:r>
              <a:rPr lang="en-ZA" sz="1200" b="1" dirty="0">
                <a:solidFill>
                  <a:schemeClr val="tx2"/>
                </a:solidFill>
                <a:cs typeface="Times New Roman" pitchFamily="18" charset="0"/>
              </a:rPr>
              <a:t>   Supplier Risk Questionnaire</a:t>
            </a:r>
          </a:p>
          <a:p>
            <a:pPr>
              <a:lnSpc>
                <a:spcPct val="150000"/>
              </a:lnSpc>
              <a:buFontTx/>
              <a:buChar char="•"/>
            </a:pPr>
            <a:r>
              <a:rPr lang="en-US" sz="1200" b="1" dirty="0">
                <a:solidFill>
                  <a:schemeClr val="tx2"/>
                </a:solidFill>
                <a:cs typeface="Times New Roman" pitchFamily="18" charset="0"/>
              </a:rPr>
              <a:t>   General Conditions of Contract (GCC)</a:t>
            </a:r>
            <a:endParaRPr lang="en-ZA" sz="1200" b="1" dirty="0">
              <a:solidFill>
                <a:schemeClr val="tx2"/>
              </a:solidFill>
              <a:cs typeface="Times New Roman" pitchFamily="18" charset="0"/>
            </a:endParaRPr>
          </a:p>
          <a:p>
            <a:pPr algn="l">
              <a:lnSpc>
                <a:spcPct val="150000"/>
              </a:lnSpc>
              <a:buFontTx/>
              <a:buChar char="•"/>
            </a:pPr>
            <a:r>
              <a:rPr lang="en-ZA" sz="1200" b="1" dirty="0">
                <a:solidFill>
                  <a:schemeClr val="tx2"/>
                </a:solidFill>
                <a:cs typeface="Times New Roman" pitchFamily="18" charset="0"/>
              </a:rPr>
              <a:t>    BBBEE Certificate/ Sworn Affidavit</a:t>
            </a:r>
          </a:p>
        </p:txBody>
      </p:sp>
    </p:spTree>
    <p:extLst>
      <p:ext uri="{BB962C8B-B14F-4D97-AF65-F5344CB8AC3E}">
        <p14:creationId xmlns:p14="http://schemas.microsoft.com/office/powerpoint/2010/main" val="3724118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dirty="0">
                <a:solidFill>
                  <a:schemeClr val="tx2"/>
                </a:solidFill>
                <a:effectLst>
                  <a:outerShdw blurRad="38100" dist="38100" dir="2700000" algn="tl">
                    <a:srgbClr val="000000">
                      <a:alpha val="43137"/>
                    </a:srgbClr>
                  </a:outerShdw>
                </a:effectLst>
              </a:rPr>
              <a:t>Refer to section 8 of the RFP doc</a:t>
            </a:r>
            <a:br>
              <a:rPr lang="en-ZA" sz="1800" dirty="0">
                <a:solidFill>
                  <a:schemeClr val="tx2"/>
                </a:solidFill>
                <a:effectLst>
                  <a:outerShdw blurRad="38100" dist="38100" dir="2700000" algn="tl">
                    <a:srgbClr val="000000">
                      <a:alpha val="43137"/>
                    </a:srgbClr>
                  </a:outerShdw>
                </a:effectLst>
              </a:rPr>
            </a:br>
            <a:br>
              <a:rPr lang="en-ZA" sz="1800" dirty="0">
                <a:solidFill>
                  <a:schemeClr val="tx2"/>
                </a:solidFill>
                <a:effectLst>
                  <a:outerShdw blurRad="38100" dist="38100" dir="2700000" algn="tl">
                    <a:srgbClr val="000000">
                      <a:alpha val="43137"/>
                    </a:srgbClr>
                  </a:outerShdw>
                </a:effectLst>
              </a:rPr>
            </a:br>
            <a:endParaRPr lang="en-ZA" sz="1800" dirty="0">
              <a:solidFill>
                <a:schemeClr val="tx2"/>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15</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727752"/>
            <a:ext cx="3587214"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2" name="Text Box 91">
            <a:extLst>
              <a:ext uri="{FF2B5EF4-FFF2-40B4-BE49-F238E27FC236}">
                <a16:creationId xmlns:a16="http://schemas.microsoft.com/office/drawing/2014/main" id="{92D50F77-03FF-473D-B707-C515B27C806C}"/>
              </a:ext>
            </a:extLst>
          </p:cNvPr>
          <p:cNvSpPr txBox="1">
            <a:spLocks noChangeArrowheads="1"/>
          </p:cNvSpPr>
          <p:nvPr/>
        </p:nvSpPr>
        <p:spPr bwMode="auto">
          <a:xfrm>
            <a:off x="543847" y="87637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2</a:t>
            </a:r>
            <a:endParaRPr lang="en-GB" b="1" dirty="0">
              <a:solidFill>
                <a:schemeClr val="tx2"/>
              </a:solidFill>
            </a:endParaRPr>
          </a:p>
        </p:txBody>
      </p:sp>
      <p:sp>
        <p:nvSpPr>
          <p:cNvPr id="14" name="Rectangle 12">
            <a:extLst>
              <a:ext uri="{FF2B5EF4-FFF2-40B4-BE49-F238E27FC236}">
                <a16:creationId xmlns:a16="http://schemas.microsoft.com/office/drawing/2014/main" id="{6D9EECB9-3C4D-4767-B062-66DB2E9F32A1}"/>
              </a:ext>
            </a:extLst>
          </p:cNvPr>
          <p:cNvSpPr>
            <a:spLocks noChangeArrowheads="1"/>
          </p:cNvSpPr>
          <p:nvPr/>
        </p:nvSpPr>
        <p:spPr bwMode="auto">
          <a:xfrm>
            <a:off x="469015" y="1309854"/>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050" b="1" dirty="0">
                <a:solidFill>
                  <a:schemeClr val="tx2"/>
                </a:solidFill>
                <a:cs typeface="Times New Roman" pitchFamily="18" charset="0"/>
              </a:rPr>
              <a:t> </a:t>
            </a:r>
            <a:r>
              <a:rPr lang="en-US" sz="1100" b="1" dirty="0">
                <a:solidFill>
                  <a:schemeClr val="tx2"/>
                </a:solidFill>
                <a:cs typeface="Times New Roman" pitchFamily="18" charset="0"/>
              </a:rPr>
              <a:t>Technical Evaluation</a:t>
            </a:r>
            <a:endParaRPr lang="en-US" sz="1050" b="1" dirty="0">
              <a:solidFill>
                <a:schemeClr val="tx2"/>
              </a:solidFill>
              <a:cs typeface="Times New Roman" pitchFamily="18" charset="0"/>
            </a:endParaRPr>
          </a:p>
        </p:txBody>
      </p:sp>
      <p:sp>
        <p:nvSpPr>
          <p:cNvPr id="16" name="Rectangle 11">
            <a:extLst>
              <a:ext uri="{FF2B5EF4-FFF2-40B4-BE49-F238E27FC236}">
                <a16:creationId xmlns:a16="http://schemas.microsoft.com/office/drawing/2014/main" id="{EF4D9F8C-8FBF-4CF5-827F-900907519BF8}"/>
              </a:ext>
            </a:extLst>
          </p:cNvPr>
          <p:cNvSpPr>
            <a:spLocks noChangeArrowheads="1"/>
          </p:cNvSpPr>
          <p:nvPr/>
        </p:nvSpPr>
        <p:spPr bwMode="auto">
          <a:xfrm>
            <a:off x="2810622" y="1309854"/>
            <a:ext cx="928695" cy="525855"/>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lgn="ctr">
              <a:defRPr/>
            </a:pPr>
            <a:r>
              <a:rPr lang="en-US" sz="1200" b="1" dirty="0">
                <a:solidFill>
                  <a:schemeClr val="tx2"/>
                </a:solidFill>
              </a:rPr>
              <a:t>100 points</a:t>
            </a:r>
          </a:p>
        </p:txBody>
      </p:sp>
      <p:sp>
        <p:nvSpPr>
          <p:cNvPr id="18" name="Rectangle 11">
            <a:extLst>
              <a:ext uri="{FF2B5EF4-FFF2-40B4-BE49-F238E27FC236}">
                <a16:creationId xmlns:a16="http://schemas.microsoft.com/office/drawing/2014/main" id="{8650FE23-10B6-4DC8-BEE4-FA286989A2E1}"/>
              </a:ext>
            </a:extLst>
          </p:cNvPr>
          <p:cNvSpPr>
            <a:spLocks noChangeArrowheads="1"/>
          </p:cNvSpPr>
          <p:nvPr/>
        </p:nvSpPr>
        <p:spPr bwMode="auto">
          <a:xfrm>
            <a:off x="469015" y="1984328"/>
            <a:ext cx="2925043" cy="761833"/>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indent="-176213" algn="ctr">
              <a:defRPr/>
            </a:pPr>
            <a:r>
              <a:rPr lang="en-US" sz="1200" b="1" dirty="0">
                <a:solidFill>
                  <a:schemeClr val="tx2"/>
                </a:solidFill>
              </a:rPr>
              <a:t>Achieve overall score of 70 out of 100 points to  be considered on the panel </a:t>
            </a:r>
          </a:p>
        </p:txBody>
      </p:sp>
    </p:spTree>
    <p:extLst>
      <p:ext uri="{BB962C8B-B14F-4D97-AF65-F5344CB8AC3E}">
        <p14:creationId xmlns:p14="http://schemas.microsoft.com/office/powerpoint/2010/main" val="334105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1"/>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rgbClr val="FF0000"/>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3108562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5"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85000"/>
              </a:lnSpc>
              <a:spcBef>
                <a:spcPts val="0"/>
              </a:spcBef>
              <a:spcAft>
                <a:spcPts val="0"/>
              </a:spcAft>
              <a:buClrTx/>
              <a:buSzTx/>
              <a:buFontTx/>
              <a:buNone/>
              <a:tabLst/>
              <a:defRPr/>
            </a:pPr>
            <a:r>
              <a:rPr lang="en-ZA" dirty="0">
                <a:solidFill>
                  <a:srgbClr val="44546A"/>
                </a:solidFill>
                <a:latin typeface="Arial" panose="020B0604020202020204"/>
              </a:rPr>
              <a:t>Pricing and B-BBEE/Specific Goals</a:t>
            </a:r>
            <a:endParaRPr kumimoji="0" lang="en-ZA" sz="20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endParaRPr>
          </a:p>
        </p:txBody>
      </p:sp>
      <p:sp>
        <p:nvSpPr>
          <p:cNvPr id="6" name="Content Placeholder 2"/>
          <p:cNvSpPr txBox="1">
            <a:spLocks/>
          </p:cNvSpPr>
          <p:nvPr/>
        </p:nvSpPr>
        <p:spPr>
          <a:xfrm>
            <a:off x="55179" y="647150"/>
            <a:ext cx="9033641" cy="27818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2"/>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80975" marR="0" lvl="0" indent="-3175" algn="just" defTabSz="914400" rtl="0" eaLnBrk="1" fontAlgn="auto" latinLnBrk="0" hangingPunct="1">
              <a:lnSpc>
                <a:spcPct val="150000"/>
              </a:lnSpc>
              <a:spcBef>
                <a:spcPts val="1000"/>
              </a:spcBef>
              <a:spcAft>
                <a:spcPts val="0"/>
              </a:spcAft>
              <a:buClrTx/>
              <a:buSzTx/>
              <a:buFontTx/>
              <a:buNone/>
              <a:tabLst/>
              <a:defRPr/>
            </a:pPr>
            <a:r>
              <a:rPr kumimoji="0" lang="en-GB" sz="18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rPr>
              <a:t>Pricing and B-BBEE will not be evaluated for the establishment of the panel however, SARS will, negotiate the rates proposed by bidders to align them with the rates contained in the guidelines referred to in paragraph 4.3 of the National Treasury Instruction No. 03 of 2017/18 Cost Containment Measures. Bidders will at the RFX stage be required to provide their pricing in a manner that is competitive and that their proposals are compliant with statutory requirements or those associated with industry and other related professional bodies and/or authorities.</a:t>
            </a:r>
            <a:endParaRPr kumimoji="0" lang="en-ZA"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rPr>
              <a:t> </a:t>
            </a:r>
            <a:endParaRPr kumimoji="0" lang="en-ZA" sz="18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p:txBody>
      </p:sp>
    </p:spTree>
    <p:extLst>
      <p:ext uri="{BB962C8B-B14F-4D97-AF65-F5344CB8AC3E}">
        <p14:creationId xmlns:p14="http://schemas.microsoft.com/office/powerpoint/2010/main" val="4153432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1"/>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rgbClr val="FF0000"/>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42965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rgbClr val="FF0000"/>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3896004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19</a:t>
            </a:fld>
            <a:endParaRPr lang="en-US" dirty="0"/>
          </a:p>
        </p:txBody>
      </p:sp>
      <p:sp>
        <p:nvSpPr>
          <p:cNvPr id="6" name="Rectangle 5"/>
          <p:cNvSpPr/>
          <p:nvPr/>
        </p:nvSpPr>
        <p:spPr>
          <a:xfrm>
            <a:off x="175259" y="1019175"/>
            <a:ext cx="8844915" cy="1847172"/>
          </a:xfrm>
          <a:prstGeom prst="rect">
            <a:avLst/>
          </a:prstGeom>
        </p:spPr>
        <p:txBody>
          <a:bodyPr wrap="square">
            <a:spAutoFit/>
          </a:bodyPr>
          <a:lstStyle/>
          <a:p>
            <a:pPr algn="just">
              <a:lnSpc>
                <a:spcPct val="150000"/>
              </a:lnSpc>
            </a:pPr>
            <a:r>
              <a:rPr lang="en-GB" sz="1600" dirty="0">
                <a:solidFill>
                  <a:srgbClr val="003366"/>
                </a:solidFill>
                <a:latin typeface="Arial Narrow" panose="020B0606020202030204" pitchFamily="34" charset="0"/>
                <a:ea typeface="Times New Roman" pitchFamily="18" charset="0"/>
                <a:cs typeface="Tahoma" pitchFamily="34" charset="0"/>
              </a:rPr>
              <a:t>Financial analysis will not be conducted for the establishment of the panel. SARS may request service providers to submit their Annual Financial Statements at the RFX Stage.</a:t>
            </a:r>
            <a:endParaRPr lang="en-US" sz="1400" dirty="0">
              <a:solidFill>
                <a:srgbClr val="003366"/>
              </a:solidFill>
              <a:ea typeface="Times New Roman" pitchFamily="18" charset="0"/>
              <a:cs typeface="Tahoma" pitchFamily="34" charset="0"/>
            </a:endParaRPr>
          </a:p>
          <a:p>
            <a:pPr algn="just">
              <a:lnSpc>
                <a:spcPct val="150000"/>
              </a:lnSpc>
            </a:pPr>
            <a:endParaRPr lang="en-US" sz="14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p:txBody>
      </p:sp>
      <p:sp>
        <p:nvSpPr>
          <p:cNvPr id="7" name="Rectangle 6"/>
          <p:cNvSpPr/>
          <p:nvPr/>
        </p:nvSpPr>
        <p:spPr>
          <a:xfrm>
            <a:off x="257175" y="436184"/>
            <a:ext cx="2836010" cy="353943"/>
          </a:xfrm>
          <a:prstGeom prst="rect">
            <a:avLst/>
          </a:prstGeom>
        </p:spPr>
        <p:txBody>
          <a:bodyPr wrap="square">
            <a:spAutoFit/>
          </a:bodyPr>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Financial Evaluation</a:t>
            </a:r>
          </a:p>
        </p:txBody>
      </p:sp>
    </p:spTree>
    <p:extLst>
      <p:ext uri="{BB962C8B-B14F-4D97-AF65-F5344CB8AC3E}">
        <p14:creationId xmlns:p14="http://schemas.microsoft.com/office/powerpoint/2010/main" val="1856586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1"/>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rgbClr val="FF0000"/>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1411707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latin typeface="+mn-lt"/>
                <a:ea typeface="+mn-ea"/>
                <a:cs typeface="+mn-cs"/>
              </a:rPr>
              <a:t>MASTER SERVICE AGREEMENTS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21</a:t>
            </a:fld>
            <a:endParaRPr lang="en-US" dirty="0"/>
          </a:p>
        </p:txBody>
      </p:sp>
      <p:sp>
        <p:nvSpPr>
          <p:cNvPr id="13" name="TextBox 12">
            <a:extLst>
              <a:ext uri="{FF2B5EF4-FFF2-40B4-BE49-F238E27FC236}">
                <a16:creationId xmlns:a16="http://schemas.microsoft.com/office/drawing/2014/main" id="{4398BC83-F36E-4352-AB21-5F393CE68E45}"/>
              </a:ext>
            </a:extLst>
          </p:cNvPr>
          <p:cNvSpPr txBox="1"/>
          <p:nvPr/>
        </p:nvSpPr>
        <p:spPr>
          <a:xfrm>
            <a:off x="158262" y="817685"/>
            <a:ext cx="8816926" cy="5262979"/>
          </a:xfrm>
          <a:prstGeom prst="rect">
            <a:avLst/>
          </a:prstGeom>
          <a:noFill/>
        </p:spPr>
        <p:txBody>
          <a:bodyPr wrap="square">
            <a:spAutoFit/>
          </a:bodyPr>
          <a:lstStyle/>
          <a:p>
            <a:pPr algn="just"/>
            <a:r>
              <a:rPr lang="en-GB" dirty="0">
                <a:solidFill>
                  <a:srgbClr val="003366"/>
                </a:solidFill>
                <a:latin typeface="Arial Narrow" panose="020B0606020202030204" pitchFamily="34" charset="0"/>
                <a:ea typeface="Times New Roman" pitchFamily="18" charset="0"/>
                <a:cs typeface="Tahoma" pitchFamily="34" charset="0"/>
              </a:rPr>
              <a:t>Upon award, SARS and the successful bidders will conclude the Master Services Agreement (MSA). In this regard:</a:t>
            </a:r>
          </a:p>
          <a:p>
            <a:pPr algn="just"/>
            <a:r>
              <a:rPr lang="en-GB" dirty="0">
                <a:solidFill>
                  <a:srgbClr val="003366"/>
                </a:solidFill>
                <a:latin typeface="Arial Narrow" panose="020B0606020202030204" pitchFamily="34" charset="0"/>
                <a:ea typeface="Times New Roman" pitchFamily="18" charset="0"/>
                <a:cs typeface="Tahoma" pitchFamily="34" charset="0"/>
              </a:rPr>
              <a:t>8.8.3.1 The draft MSA constitutes the specialised terms and conditions upon which SARS is prepared to contractually engage the prospective Bidder(s) to render the services under this bid.</a:t>
            </a:r>
            <a:endParaRPr lang="en-ZA" dirty="0">
              <a:solidFill>
                <a:srgbClr val="003366"/>
              </a:solidFill>
              <a:latin typeface="Arial Narrow" panose="020B0606020202030204" pitchFamily="34" charset="0"/>
              <a:ea typeface="Times New Roman" pitchFamily="18" charset="0"/>
              <a:cs typeface="Tahoma" pitchFamily="34" charset="0"/>
            </a:endParaRPr>
          </a:p>
          <a:p>
            <a:pPr algn="just"/>
            <a:endParaRPr lang="en-ZA" dirty="0">
              <a:solidFill>
                <a:srgbClr val="003366"/>
              </a:solidFill>
              <a:latin typeface="Arial Narrow" panose="020B0606020202030204" pitchFamily="34" charset="0"/>
              <a:ea typeface="Times New Roman" pitchFamily="18" charset="0"/>
              <a:cs typeface="Tahoma" pitchFamily="34" charset="0"/>
            </a:endParaRPr>
          </a:p>
          <a:p>
            <a:pPr algn="just"/>
            <a:r>
              <a:rPr lang="en-GB" dirty="0">
                <a:solidFill>
                  <a:srgbClr val="003366"/>
                </a:solidFill>
                <a:latin typeface="Arial Narrow" panose="020B0606020202030204" pitchFamily="34" charset="0"/>
                <a:ea typeface="Times New Roman" pitchFamily="18" charset="0"/>
                <a:cs typeface="Tahoma" pitchFamily="34" charset="0"/>
              </a:rPr>
              <a:t>8.8.3.2 All successful bidders will be required to sign the same MSA, and no individual negotiations will occur between a Successful Bidder and SARS.</a:t>
            </a:r>
          </a:p>
          <a:p>
            <a:pPr algn="just"/>
            <a:endParaRPr lang="en-GB" dirty="0">
              <a:solidFill>
                <a:srgbClr val="003366"/>
              </a:solidFill>
              <a:latin typeface="Arial Narrow" panose="020B0606020202030204" pitchFamily="34" charset="0"/>
              <a:ea typeface="Times New Roman" pitchFamily="18" charset="0"/>
              <a:cs typeface="Tahoma" pitchFamily="34" charset="0"/>
            </a:endParaRPr>
          </a:p>
          <a:p>
            <a:pPr algn="just"/>
            <a:r>
              <a:rPr lang="en-GB" dirty="0">
                <a:solidFill>
                  <a:srgbClr val="003366"/>
                </a:solidFill>
                <a:latin typeface="Arial Narrow" panose="020B0606020202030204" pitchFamily="34" charset="0"/>
                <a:ea typeface="Times New Roman" pitchFamily="18" charset="0"/>
                <a:cs typeface="Tahoma" pitchFamily="34" charset="0"/>
              </a:rPr>
              <a:t>8.8.3.3 Bidders are requested to indicate their acceptance of the terms and conditions set out in the draft MSA in their bid proposal covering letter.</a:t>
            </a:r>
          </a:p>
          <a:p>
            <a:pPr algn="just"/>
            <a:endParaRPr lang="en-GB" dirty="0">
              <a:solidFill>
                <a:srgbClr val="003366"/>
              </a:solidFill>
              <a:latin typeface="Arial Narrow" panose="020B0606020202030204" pitchFamily="34" charset="0"/>
              <a:ea typeface="Times New Roman" pitchFamily="18" charset="0"/>
              <a:cs typeface="Tahoma" pitchFamily="34" charset="0"/>
            </a:endParaRPr>
          </a:p>
          <a:p>
            <a:pPr algn="just"/>
            <a:r>
              <a:rPr lang="en-GB" dirty="0">
                <a:solidFill>
                  <a:srgbClr val="003366"/>
                </a:solidFill>
                <a:latin typeface="Arial Narrow" panose="020B0606020202030204" pitchFamily="34" charset="0"/>
                <a:ea typeface="Times New Roman" pitchFamily="18" charset="0"/>
                <a:cs typeface="Tahoma" pitchFamily="34" charset="0"/>
              </a:rPr>
              <a:t>8.8.3.4 SARS will be entitled to cease contracting with a bidder if SARS, in its sole discretion, is of the opinion that: (</a:t>
            </a:r>
            <a:r>
              <a:rPr lang="en-GB" dirty="0" err="1">
                <a:solidFill>
                  <a:srgbClr val="003366"/>
                </a:solidFill>
                <a:latin typeface="Arial Narrow" panose="020B0606020202030204" pitchFamily="34" charset="0"/>
                <a:ea typeface="Times New Roman" pitchFamily="18" charset="0"/>
                <a:cs typeface="Tahoma" pitchFamily="34" charset="0"/>
              </a:rPr>
              <a:t>i</a:t>
            </a:r>
            <a:r>
              <a:rPr lang="en-GB" dirty="0">
                <a:solidFill>
                  <a:srgbClr val="003366"/>
                </a:solidFill>
                <a:latin typeface="Arial Narrow" panose="020B0606020202030204" pitchFamily="34" charset="0"/>
                <a:ea typeface="Times New Roman" pitchFamily="18" charset="0"/>
                <a:cs typeface="Tahoma" pitchFamily="34" charset="0"/>
              </a:rPr>
              <a:t>) the bidder has made misrepresentations in its proposal; (ii) the bidder is attempting to withdraw from positions or commitments made in its proposal; or (iii) an agreement may not be expeditiously concluded with the bidder for any other </a:t>
            </a:r>
            <a:r>
              <a:rPr lang="en-GB">
                <a:solidFill>
                  <a:srgbClr val="003366"/>
                </a:solidFill>
                <a:latin typeface="Arial Narrow" panose="020B0606020202030204" pitchFamily="34" charset="0"/>
                <a:ea typeface="Times New Roman" pitchFamily="18" charset="0"/>
                <a:cs typeface="Tahoma" pitchFamily="34" charset="0"/>
              </a:rPr>
              <a:t>reason.</a:t>
            </a:r>
          </a:p>
          <a:p>
            <a:pPr algn="just"/>
            <a:endParaRPr lang="en-GB" dirty="0">
              <a:solidFill>
                <a:srgbClr val="003366"/>
              </a:solidFill>
              <a:latin typeface="Arial Narrow" panose="020B0606020202030204" pitchFamily="34" charset="0"/>
              <a:ea typeface="Times New Roman" pitchFamily="18" charset="0"/>
              <a:cs typeface="Tahoma" pitchFamily="34" charset="0"/>
            </a:endParaRPr>
          </a:p>
          <a:p>
            <a:pPr algn="just"/>
            <a:r>
              <a:rPr lang="en-GB" dirty="0">
                <a:solidFill>
                  <a:srgbClr val="003366"/>
                </a:solidFill>
                <a:latin typeface="Arial Narrow" panose="020B0606020202030204" pitchFamily="34" charset="0"/>
                <a:ea typeface="Times New Roman" pitchFamily="18" charset="0"/>
                <a:cs typeface="Tahoma" pitchFamily="34" charset="0"/>
              </a:rPr>
              <a:t>8.8.3.5 SARS reserves the right to vary the terms and conditions of the proposed MSA prior to presenting the final draft of the MSA for signature to bidders at SARS’ sole discretion.</a:t>
            </a:r>
            <a:endParaRPr lang="en-ZA" dirty="0">
              <a:solidFill>
                <a:srgbClr val="003366"/>
              </a:solidFill>
              <a:latin typeface="Arial Narrow" panose="020B0606020202030204" pitchFamily="34" charset="0"/>
              <a:ea typeface="Times New Roman" pitchFamily="18" charset="0"/>
              <a:cs typeface="Tahoma" pitchFamily="34" charset="0"/>
            </a:endParaRPr>
          </a:p>
          <a:p>
            <a:pPr algn="just"/>
            <a:endParaRPr lang="en-GB" sz="1200" kern="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450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1"/>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rgbClr val="FF0000"/>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3702467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23</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1: 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2707154"/>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48276" y="1064914"/>
            <a:ext cx="4850537" cy="1293275"/>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200" b="1" u="sng" dirty="0">
                <a:solidFill>
                  <a:schemeClr val="tx2"/>
                </a:solidFill>
                <a:latin typeface="Arial Narrow" panose="020B0606020202030204" pitchFamily="34" charset="0"/>
              </a:rPr>
              <a:t>Pre-qualification documents </a:t>
            </a:r>
          </a:p>
          <a:p>
            <a:pPr marL="266700" indent="-171450" fontAlgn="auto">
              <a:lnSpc>
                <a:spcPct val="150000"/>
              </a:lnSpc>
              <a:spcBef>
                <a:spcPts val="0"/>
              </a:spcBef>
              <a:spcAft>
                <a:spcPts val="0"/>
              </a:spcAft>
              <a:buFont typeface="Arial" pitchFamily="34" charset="0"/>
              <a:buChar char="•"/>
              <a:tabLst>
                <a:tab pos="273050" algn="l"/>
              </a:tabLst>
              <a:defRPr/>
            </a:pPr>
            <a:r>
              <a:rPr lang="en-US" sz="1200" dirty="0">
                <a:solidFill>
                  <a:schemeClr val="tx2"/>
                </a:solidFill>
                <a:latin typeface="Arial Narrow" panose="020B0606020202030204" pitchFamily="34" charset="0"/>
              </a:rPr>
              <a:t>SBD documents and others</a:t>
            </a:r>
          </a:p>
          <a:p>
            <a:pPr marL="266700" indent="-171450" fontAlgn="auto">
              <a:lnSpc>
                <a:spcPct val="150000"/>
              </a:lnSpc>
              <a:spcBef>
                <a:spcPts val="0"/>
              </a:spcBef>
              <a:spcAft>
                <a:spcPts val="0"/>
              </a:spcAft>
              <a:buFont typeface="Arial" pitchFamily="34" charset="0"/>
              <a:buChar char="•"/>
              <a:tabLst>
                <a:tab pos="273050" algn="l"/>
              </a:tabLst>
              <a:defRPr/>
            </a:pPr>
            <a:r>
              <a:rPr lang="en-US" sz="1200" dirty="0">
                <a:solidFill>
                  <a:schemeClr val="tx2"/>
                </a:solidFill>
                <a:latin typeface="Arial Narrow" panose="020B0606020202030204" pitchFamily="34" charset="0"/>
              </a:rPr>
              <a:t>General Conditions of Contract (GCC)</a:t>
            </a:r>
          </a:p>
          <a:p>
            <a:pPr marL="266700" indent="-171450" fontAlgn="auto">
              <a:lnSpc>
                <a:spcPct val="150000"/>
              </a:lnSpc>
              <a:spcBef>
                <a:spcPts val="0"/>
              </a:spcBef>
              <a:spcAft>
                <a:spcPts val="0"/>
              </a:spcAft>
              <a:buFont typeface="Arial" pitchFamily="34" charset="0"/>
              <a:buChar char="•"/>
              <a:tabLst>
                <a:tab pos="273050" algn="l"/>
              </a:tabLst>
              <a:defRPr/>
            </a:pPr>
            <a:r>
              <a:rPr lang="en-US" sz="1200" dirty="0">
                <a:solidFill>
                  <a:schemeClr val="tx2"/>
                </a:solidFill>
                <a:latin typeface="Arial Narrow" panose="020B0606020202030204" pitchFamily="34" charset="0"/>
              </a:rPr>
              <a:t>Draft Master Service Agreement</a:t>
            </a:r>
          </a:p>
          <a:p>
            <a:pPr marL="266700" indent="-171450" fontAlgn="auto">
              <a:lnSpc>
                <a:spcPct val="150000"/>
              </a:lnSpc>
              <a:spcBef>
                <a:spcPts val="0"/>
              </a:spcBef>
              <a:spcAft>
                <a:spcPts val="0"/>
              </a:spcAft>
              <a:buFont typeface="Arial" pitchFamily="34" charset="0"/>
              <a:buChar char="•"/>
              <a:tabLst>
                <a:tab pos="273050" algn="l"/>
              </a:tabLst>
              <a:defRPr/>
            </a:pPr>
            <a:endParaRPr lang="en-US" sz="1200" dirty="0">
              <a:solidFill>
                <a:schemeClr val="tx2"/>
              </a:solidFill>
              <a:latin typeface="Arial Narrow" panose="020B0606020202030204" pitchFamily="34" charset="0"/>
            </a:endParaRPr>
          </a:p>
        </p:txBody>
      </p:sp>
      <p:sp>
        <p:nvSpPr>
          <p:cNvPr id="34" name="44 CuadroTexto">
            <a:extLst>
              <a:ext uri="{FF2B5EF4-FFF2-40B4-BE49-F238E27FC236}">
                <a16:creationId xmlns:a16="http://schemas.microsoft.com/office/drawing/2014/main" id="{FF51C635-8628-47A9-BA7B-273E0B0D34C3}"/>
              </a:ext>
            </a:extLst>
          </p:cNvPr>
          <p:cNvSpPr txBox="1"/>
          <p:nvPr/>
        </p:nvSpPr>
        <p:spPr>
          <a:xfrm>
            <a:off x="1984371" y="2583822"/>
            <a:ext cx="4850537" cy="845177"/>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algn="l" fontAlgn="auto">
              <a:lnSpc>
                <a:spcPct val="150000"/>
              </a:lnSpc>
              <a:spcBef>
                <a:spcPts val="0"/>
              </a:spcBef>
              <a:spcAft>
                <a:spcPts val="0"/>
              </a:spcAft>
              <a:defRPr/>
            </a:pPr>
            <a:endParaRPr lang="en-US" sz="1200" dirty="0">
              <a:solidFill>
                <a:schemeClr val="tx2"/>
              </a:solidFill>
            </a:endParaRPr>
          </a:p>
          <a:p>
            <a:pPr marL="95250">
              <a:lnSpc>
                <a:spcPct val="150000"/>
              </a:lnSpc>
              <a:defRPr/>
            </a:pPr>
            <a:r>
              <a:rPr lang="en-ZA" sz="1200" b="1" u="sng" dirty="0">
                <a:solidFill>
                  <a:schemeClr val="tx2"/>
                </a:solidFill>
              </a:rPr>
              <a:t>Technical Response </a:t>
            </a:r>
          </a:p>
          <a:p>
            <a:pPr marL="266700" indent="-171450" algn="l" fontAlgn="auto">
              <a:lnSpc>
                <a:spcPct val="150000"/>
              </a:lnSpc>
              <a:spcBef>
                <a:spcPts val="0"/>
              </a:spcBef>
              <a:spcAft>
                <a:spcPts val="0"/>
              </a:spcAft>
              <a:buFont typeface="Arial" pitchFamily="34" charset="0"/>
              <a:buChar char="•"/>
              <a:defRPr/>
            </a:pPr>
            <a:r>
              <a:rPr lang="en-US" sz="1200" dirty="0">
                <a:solidFill>
                  <a:schemeClr val="tx2"/>
                </a:solidFill>
              </a:rPr>
              <a:t>Bidders technical response </a:t>
            </a:r>
            <a:endParaRPr lang="en-US" sz="1200" kern="0" dirty="0">
              <a:solidFill>
                <a:schemeClr val="tx2"/>
              </a:solidFill>
            </a:endParaRP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270715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7577990" y="274648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extLst>
      <p:ext uri="{BB962C8B-B14F-4D97-AF65-F5344CB8AC3E}">
        <p14:creationId xmlns:p14="http://schemas.microsoft.com/office/powerpoint/2010/main" val="1519643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24</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2: 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86360" y="1226077"/>
            <a:ext cx="4850537" cy="74339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200" b="1" u="sng" dirty="0">
                <a:solidFill>
                  <a:schemeClr val="tx2"/>
                </a:solidFill>
                <a:latin typeface="Arial Narrow" panose="020B0606020202030204" pitchFamily="34" charset="0"/>
              </a:rPr>
              <a:t>B-BBBEE Certificate</a:t>
            </a:r>
          </a:p>
          <a:p>
            <a:pPr marL="266700" indent="-171450" fontAlgn="auto">
              <a:lnSpc>
                <a:spcPct val="150000"/>
              </a:lnSpc>
              <a:spcBef>
                <a:spcPts val="0"/>
              </a:spcBef>
              <a:spcAft>
                <a:spcPts val="0"/>
              </a:spcAft>
              <a:buFont typeface="Arial" pitchFamily="34" charset="0"/>
              <a:buChar char="•"/>
              <a:tabLst>
                <a:tab pos="273050" algn="l"/>
              </a:tabLst>
              <a:defRPr/>
            </a:pPr>
            <a:r>
              <a:rPr lang="en-US" sz="1200" dirty="0">
                <a:solidFill>
                  <a:schemeClr val="tx2"/>
                </a:solidFill>
                <a:latin typeface="Arial Narrow" panose="020B0606020202030204" pitchFamily="34" charset="0"/>
              </a:rPr>
              <a:t>SBD documents and others</a:t>
            </a: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 name="Rectangle 1"/>
          <p:cNvSpPr/>
          <p:nvPr/>
        </p:nvSpPr>
        <p:spPr>
          <a:xfrm rot="10800000" flipV="1">
            <a:off x="316523" y="3980344"/>
            <a:ext cx="8537330" cy="923330"/>
          </a:xfrm>
          <a:prstGeom prst="rect">
            <a:avLst/>
          </a:prstGeom>
        </p:spPr>
        <p:txBody>
          <a:bodyPr wrap="square">
            <a:spAutoFit/>
          </a:bodyPr>
          <a:lstStyle/>
          <a:p>
            <a:pPr marL="95250">
              <a:lnSpc>
                <a:spcPct val="150000"/>
              </a:lnSpc>
              <a:defRPr/>
            </a:pPr>
            <a:r>
              <a:rPr lang="en-US" dirty="0">
                <a:solidFill>
                  <a:srgbClr val="FF0000"/>
                </a:solidFill>
              </a:rPr>
              <a:t>NB ! Each file must be marked correctly and sealed separately for easy reference during the evaluation process.CD-ROM/USB marked with Bidder Name  </a:t>
            </a:r>
          </a:p>
        </p:txBody>
      </p:sp>
    </p:spTree>
    <p:extLst>
      <p:ext uri="{BB962C8B-B14F-4D97-AF65-F5344CB8AC3E}">
        <p14:creationId xmlns:p14="http://schemas.microsoft.com/office/powerpoint/2010/main" val="2869330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25</a:t>
            </a:fld>
            <a:endParaRPr lang="en-ZA" dirty="0">
              <a:solidFill>
                <a:schemeClr val="tx1"/>
              </a:solidFill>
            </a:endParaRPr>
          </a:p>
        </p:txBody>
      </p:sp>
      <p:sp>
        <p:nvSpPr>
          <p:cNvPr id="11" name="Text Box 8"/>
          <p:cNvSpPr txBox="1">
            <a:spLocks noChangeArrowheads="1"/>
          </p:cNvSpPr>
          <p:nvPr/>
        </p:nvSpPr>
        <p:spPr bwMode="auto">
          <a:xfrm>
            <a:off x="4910919" y="2705715"/>
            <a:ext cx="357188" cy="369888"/>
          </a:xfrm>
          <a:prstGeom prst="rect">
            <a:avLst/>
          </a:prstGeom>
          <a:noFill/>
          <a:ln w="9525">
            <a:noFill/>
            <a:miter lim="800000"/>
            <a:headEnd/>
            <a:tailEnd/>
          </a:ln>
        </p:spPr>
        <p:txBody>
          <a:bodyPr>
            <a:spAutoFit/>
          </a:bodyPr>
          <a:lstStyle/>
          <a:p>
            <a:pPr algn="l"/>
            <a:r>
              <a:rPr lang="en-ZA" sz="1800" dirty="0">
                <a:solidFill>
                  <a:schemeClr val="tx1"/>
                </a:solidFill>
              </a:rPr>
              <a:t>+</a:t>
            </a:r>
            <a:endParaRPr lang="en-GB" sz="1800" dirty="0">
              <a:solidFill>
                <a:schemeClr val="tx1"/>
              </a:solidFill>
            </a:endParaRPr>
          </a:p>
        </p:txBody>
      </p:sp>
      <p:sp>
        <p:nvSpPr>
          <p:cNvPr id="12" name="TextBox 10"/>
          <p:cNvSpPr txBox="1">
            <a:spLocks noChangeArrowheads="1"/>
          </p:cNvSpPr>
          <p:nvPr/>
        </p:nvSpPr>
        <p:spPr bwMode="auto">
          <a:xfrm>
            <a:off x="2700279" y="3776799"/>
            <a:ext cx="2876550" cy="584200"/>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3" name="TextBox 11"/>
          <p:cNvSpPr txBox="1">
            <a:spLocks noChangeArrowheads="1"/>
          </p:cNvSpPr>
          <p:nvPr/>
        </p:nvSpPr>
        <p:spPr bwMode="auto">
          <a:xfrm>
            <a:off x="1577794" y="4223625"/>
            <a:ext cx="5429250" cy="923330"/>
          </a:xfrm>
          <a:prstGeom prst="rect">
            <a:avLst/>
          </a:prstGeom>
          <a:noFill/>
          <a:ln w="9525">
            <a:noFill/>
            <a:miter lim="800000"/>
            <a:headEnd/>
            <a:tailEnd/>
          </a:ln>
        </p:spPr>
        <p:txBody>
          <a:bodyPr>
            <a:spAutoFit/>
          </a:bodyPr>
          <a:lstStyle/>
          <a:p>
            <a:pPr algn="ctr"/>
            <a:r>
              <a:rPr lang="en-ZA" dirty="0">
                <a:solidFill>
                  <a:schemeClr val="tx2"/>
                </a:solidFill>
              </a:rPr>
              <a:t>Tender Office SARS Procurement, </a:t>
            </a:r>
            <a:r>
              <a:rPr lang="en-ZA" dirty="0" err="1">
                <a:solidFill>
                  <a:schemeClr val="tx2"/>
                </a:solidFill>
              </a:rPr>
              <a:t>Lehae</a:t>
            </a:r>
            <a:r>
              <a:rPr lang="en-ZA" dirty="0">
                <a:solidFill>
                  <a:schemeClr val="tx2"/>
                </a:solidFill>
              </a:rPr>
              <a:t> La SARS Head Office,299 Bronkhorst Street </a:t>
            </a:r>
            <a:r>
              <a:rPr lang="en-ZA" dirty="0" err="1">
                <a:solidFill>
                  <a:schemeClr val="tx2"/>
                </a:solidFill>
              </a:rPr>
              <a:t>Nieuw</a:t>
            </a:r>
            <a:r>
              <a:rPr lang="en-ZA" dirty="0">
                <a:solidFill>
                  <a:schemeClr val="tx2"/>
                </a:solidFill>
              </a:rPr>
              <a:t> </a:t>
            </a:r>
            <a:r>
              <a:rPr lang="en-ZA" dirty="0" err="1">
                <a:solidFill>
                  <a:schemeClr val="tx2"/>
                </a:solidFill>
              </a:rPr>
              <a:t>Muckleneuk</a:t>
            </a:r>
            <a:r>
              <a:rPr lang="en-ZA" sz="1800" dirty="0">
                <a:solidFill>
                  <a:schemeClr val="tx2"/>
                </a:solidFill>
              </a:rPr>
              <a:t>, Pretoria</a:t>
            </a:r>
          </a:p>
        </p:txBody>
      </p:sp>
      <p:sp>
        <p:nvSpPr>
          <p:cNvPr id="14" name="TextBox 12"/>
          <p:cNvSpPr txBox="1">
            <a:spLocks noChangeArrowheads="1"/>
          </p:cNvSpPr>
          <p:nvPr/>
        </p:nvSpPr>
        <p:spPr bwMode="auto">
          <a:xfrm>
            <a:off x="730146" y="5070880"/>
            <a:ext cx="7431087" cy="646331"/>
          </a:xfrm>
          <a:prstGeom prst="rect">
            <a:avLst/>
          </a:prstGeom>
          <a:noFill/>
          <a:ln w="9525">
            <a:noFill/>
            <a:miter lim="800000"/>
            <a:headEnd/>
            <a:tailEnd/>
          </a:ln>
        </p:spPr>
        <p:txBody>
          <a:bodyPr>
            <a:spAutoFit/>
          </a:bodyPr>
          <a:lstStyle/>
          <a:p>
            <a:pPr indent="84138"/>
            <a:r>
              <a:rPr lang="en-ZA" sz="1800" dirty="0">
                <a:solidFill>
                  <a:schemeClr val="tx2"/>
                </a:solidFill>
              </a:rPr>
              <a:t>Any enquiries must be referred, in writing via email:</a:t>
            </a:r>
          </a:p>
          <a:p>
            <a:r>
              <a:rPr lang="en-ZA" dirty="0">
                <a:solidFill>
                  <a:schemeClr val="tx2"/>
                </a:solidFill>
                <a:hlinkClick r:id="rId3"/>
              </a:rPr>
              <a:t>tenderoffice@sars.gov.za</a:t>
            </a:r>
            <a:r>
              <a:rPr lang="en-ZA" dirty="0">
                <a:solidFill>
                  <a:schemeClr val="tx2"/>
                </a:solidFill>
              </a:rPr>
              <a:t>        </a:t>
            </a:r>
          </a:p>
        </p:txBody>
      </p:sp>
      <p:cxnSp>
        <p:nvCxnSpPr>
          <p:cNvPr id="15" name="Straight Connector 14"/>
          <p:cNvCxnSpPr/>
          <p:nvPr/>
        </p:nvCxnSpPr>
        <p:spPr>
          <a:xfrm rot="10800000">
            <a:off x="437969" y="5962698"/>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Picture 7" descr="Folder"/>
          <p:cNvPicPr>
            <a:picLocks noChangeAspect="1" noChangeArrowheads="1"/>
          </p:cNvPicPr>
          <p:nvPr/>
        </p:nvPicPr>
        <p:blipFill>
          <a:blip r:embed="rId4"/>
          <a:srcRect/>
          <a:stretch>
            <a:fillRect/>
          </a:stretch>
        </p:blipFill>
        <p:spPr bwMode="auto">
          <a:xfrm>
            <a:off x="3554574" y="2773134"/>
            <a:ext cx="1079500" cy="1008062"/>
          </a:xfrm>
          <a:prstGeom prst="rect">
            <a:avLst/>
          </a:prstGeom>
          <a:noFill/>
          <a:ln w="9525">
            <a:noFill/>
            <a:miter lim="800000"/>
            <a:headEnd/>
            <a:tailEnd/>
          </a:ln>
        </p:spPr>
      </p:pic>
      <p:pic>
        <p:nvPicPr>
          <p:cNvPr id="20" name="Picture 7" descr="Folder"/>
          <p:cNvPicPr>
            <a:picLocks noChangeAspect="1" noChangeArrowheads="1"/>
          </p:cNvPicPr>
          <p:nvPr/>
        </p:nvPicPr>
        <p:blipFill>
          <a:blip r:embed="rId4"/>
          <a:srcRect/>
          <a:stretch>
            <a:fillRect/>
          </a:stretch>
        </p:blipFill>
        <p:spPr bwMode="auto">
          <a:xfrm>
            <a:off x="1103520" y="2817877"/>
            <a:ext cx="1079500" cy="1008063"/>
          </a:xfrm>
          <a:prstGeom prst="rect">
            <a:avLst/>
          </a:prstGeom>
          <a:noFill/>
          <a:ln w="9525">
            <a:noFill/>
            <a:miter lim="800000"/>
            <a:headEnd/>
            <a:tailEnd/>
          </a:ln>
        </p:spPr>
      </p:pic>
      <p:sp>
        <p:nvSpPr>
          <p:cNvPr id="21" name="Text Box 16"/>
          <p:cNvSpPr txBox="1">
            <a:spLocks noChangeArrowheads="1"/>
          </p:cNvSpPr>
          <p:nvPr/>
        </p:nvSpPr>
        <p:spPr bwMode="auto">
          <a:xfrm>
            <a:off x="1583732" y="22125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23" name="Text Box 17"/>
          <p:cNvSpPr txBox="1">
            <a:spLocks noChangeArrowheads="1"/>
          </p:cNvSpPr>
          <p:nvPr/>
        </p:nvSpPr>
        <p:spPr bwMode="auto">
          <a:xfrm>
            <a:off x="4000319" y="2122110"/>
            <a:ext cx="292100" cy="30797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t>2</a:t>
            </a:r>
            <a:endParaRPr lang="en-GB" b="1" dirty="0"/>
          </a:p>
        </p:txBody>
      </p:sp>
      <p:sp>
        <p:nvSpPr>
          <p:cNvPr id="26" name="TextBox 25"/>
          <p:cNvSpPr txBox="1"/>
          <p:nvPr/>
        </p:nvSpPr>
        <p:spPr>
          <a:xfrm>
            <a:off x="1479008" y="2572390"/>
            <a:ext cx="538930" cy="215444"/>
          </a:xfrm>
          <a:prstGeom prst="rect">
            <a:avLst/>
          </a:prstGeom>
          <a:noFill/>
        </p:spPr>
        <p:txBody>
          <a:bodyPr wrap="none" rtlCol="0">
            <a:spAutoFit/>
          </a:bodyPr>
          <a:lstStyle/>
          <a:p>
            <a:r>
              <a:rPr lang="en-ZA" sz="800" dirty="0"/>
              <a:t>Original</a:t>
            </a:r>
          </a:p>
        </p:txBody>
      </p:sp>
      <p:sp>
        <p:nvSpPr>
          <p:cNvPr id="27" name="TextBox 26"/>
          <p:cNvSpPr txBox="1"/>
          <p:nvPr/>
        </p:nvSpPr>
        <p:spPr>
          <a:xfrm>
            <a:off x="3831419" y="2496082"/>
            <a:ext cx="614271" cy="215444"/>
          </a:xfrm>
          <a:prstGeom prst="rect">
            <a:avLst/>
          </a:prstGeom>
          <a:noFill/>
        </p:spPr>
        <p:txBody>
          <a:bodyPr wrap="none" rtlCol="0">
            <a:spAutoFit/>
          </a:bodyPr>
          <a:lstStyle/>
          <a:p>
            <a:r>
              <a:rPr lang="en-ZA" sz="800" dirty="0"/>
              <a:t>Duplicate</a:t>
            </a:r>
          </a:p>
        </p:txBody>
      </p:sp>
      <p:sp>
        <p:nvSpPr>
          <p:cNvPr id="30" name="Right Brace 29"/>
          <p:cNvSpPr/>
          <p:nvPr/>
        </p:nvSpPr>
        <p:spPr bwMode="auto">
          <a:xfrm flipV="1">
            <a:off x="6532884" y="2366371"/>
            <a:ext cx="377952" cy="983359"/>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a:ln>
                <a:noFill/>
              </a:ln>
              <a:solidFill>
                <a:schemeClr val="tx1"/>
              </a:solidFill>
              <a:effectLst/>
              <a:latin typeface="Arial" charset="0"/>
            </a:endParaRPr>
          </a:p>
        </p:txBody>
      </p:sp>
      <p:sp>
        <p:nvSpPr>
          <p:cNvPr id="33" name="Text Box 8"/>
          <p:cNvSpPr txBox="1">
            <a:spLocks noChangeArrowheads="1"/>
          </p:cNvSpPr>
          <p:nvPr/>
        </p:nvSpPr>
        <p:spPr bwMode="auto">
          <a:xfrm flipV="1">
            <a:off x="2683239" y="2683239"/>
            <a:ext cx="397238" cy="379890"/>
          </a:xfrm>
          <a:prstGeom prst="rect">
            <a:avLst/>
          </a:prstGeom>
          <a:noFill/>
          <a:ln w="9525">
            <a:noFill/>
            <a:miter lim="800000"/>
            <a:headEnd/>
            <a:tailEnd/>
          </a:ln>
        </p:spPr>
        <p:txBody>
          <a:bodyPr wrap="square">
            <a:spAutoFit/>
          </a:bodyPr>
          <a:lstStyle/>
          <a:p>
            <a:pPr algn="l"/>
            <a:r>
              <a:rPr lang="en-ZA" sz="1800" dirty="0">
                <a:solidFill>
                  <a:schemeClr val="tx1"/>
                </a:solidFill>
              </a:rPr>
              <a:t>+</a:t>
            </a:r>
            <a:endParaRPr lang="en-GB" sz="1800" dirty="0">
              <a:solidFill>
                <a:schemeClr val="tx1"/>
              </a:solidFill>
            </a:endParaRPr>
          </a:p>
        </p:txBody>
      </p:sp>
      <p:sp>
        <p:nvSpPr>
          <p:cNvPr id="2" name="TextBox 1"/>
          <p:cNvSpPr txBox="1"/>
          <p:nvPr/>
        </p:nvSpPr>
        <p:spPr>
          <a:xfrm>
            <a:off x="6928461" y="2392914"/>
            <a:ext cx="1859280" cy="677108"/>
          </a:xfrm>
          <a:prstGeom prst="rect">
            <a:avLst/>
          </a:prstGeom>
          <a:noFill/>
        </p:spPr>
        <p:txBody>
          <a:bodyPr wrap="square" rtlCol="0">
            <a:spAutoFit/>
          </a:bodyPr>
          <a:lstStyle/>
          <a:p>
            <a:endParaRPr lang="en-ZA" sz="1000" b="1" dirty="0"/>
          </a:p>
          <a:p>
            <a:pPr algn="ctr"/>
            <a:r>
              <a:rPr lang="en-ZA" sz="1400" b="1" dirty="0">
                <a:solidFill>
                  <a:srgbClr val="FF0000"/>
                </a:solidFill>
              </a:rPr>
              <a:t>Content of File 1 and 2</a:t>
            </a:r>
            <a:endParaRPr lang="en-ZA" sz="1400" b="1" dirty="0"/>
          </a:p>
        </p:txBody>
      </p:sp>
      <p:pic>
        <p:nvPicPr>
          <p:cNvPr id="3" name="Picture 2"/>
          <p:cNvPicPr>
            <a:picLocks noChangeAspect="1"/>
          </p:cNvPicPr>
          <p:nvPr/>
        </p:nvPicPr>
        <p:blipFill>
          <a:blip r:embed="rId5"/>
          <a:stretch>
            <a:fillRect/>
          </a:stretch>
        </p:blipFill>
        <p:spPr>
          <a:xfrm>
            <a:off x="5425747" y="2515767"/>
            <a:ext cx="1009650" cy="737391"/>
          </a:xfrm>
          <a:prstGeom prst="rect">
            <a:avLst/>
          </a:prstGeom>
        </p:spPr>
      </p:pic>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7700" dirty="0">
                <a:solidFill>
                  <a:schemeClr val="accent1">
                    <a:lumMod val="75000"/>
                  </a:schemeClr>
                </a:solidFill>
                <a:effectLst>
                  <a:outerShdw blurRad="38100" dist="38100" dir="2700000" algn="tl">
                    <a:srgbClr val="000000">
                      <a:alpha val="43137"/>
                    </a:srgbClr>
                  </a:outerShdw>
                </a:effectLst>
                <a:latin typeface="+mn-lt"/>
                <a:ea typeface="+mn-ea"/>
                <a:cs typeface="+mn-cs"/>
              </a:rPr>
              <a:t>BID SUBMISSION</a:t>
            </a:r>
            <a:endParaRPr lang="en-ZA" dirty="0"/>
          </a:p>
        </p:txBody>
      </p:sp>
      <p:sp>
        <p:nvSpPr>
          <p:cNvPr id="24" name="Rectangle 21">
            <a:extLst>
              <a:ext uri="{FF2B5EF4-FFF2-40B4-BE49-F238E27FC236}">
                <a16:creationId xmlns:a16="http://schemas.microsoft.com/office/drawing/2014/main" id="{3C706C4C-E5CD-4B5D-B5D6-DAD3D3F4BFF8}"/>
              </a:ext>
            </a:extLst>
          </p:cNvPr>
          <p:cNvSpPr>
            <a:spLocks noChangeArrowheads="1"/>
          </p:cNvSpPr>
          <p:nvPr/>
        </p:nvSpPr>
        <p:spPr bwMode="auto">
          <a:xfrm>
            <a:off x="-1" y="614736"/>
            <a:ext cx="9143999" cy="1631216"/>
          </a:xfrm>
          <a:prstGeom prst="rect">
            <a:avLst/>
          </a:prstGeom>
          <a:noFill/>
          <a:ln w="9525">
            <a:noFill/>
            <a:miter lim="800000"/>
            <a:headEnd/>
            <a:tailEnd/>
          </a:ln>
        </p:spPr>
        <p:txBody>
          <a:bodyPr wrap="square">
            <a:spAutoFit/>
          </a:bodyPr>
          <a:lstStyle/>
          <a:p>
            <a:pPr algn="ctr"/>
            <a:r>
              <a:rPr lang="en-ZA" sz="1400" dirty="0">
                <a:solidFill>
                  <a:schemeClr val="tx2"/>
                </a:solidFill>
              </a:rPr>
              <a:t>  Bidders must submit copies of each file (Original and Duplicate) and a CD-ROM or USB with content of each file by the </a:t>
            </a:r>
            <a:r>
              <a:rPr lang="en-ZA" sz="1400" b="1" dirty="0">
                <a:solidFill>
                  <a:schemeClr val="tx2"/>
                </a:solidFill>
              </a:rPr>
              <a:t>31 October 2023 at 11:00</a:t>
            </a:r>
          </a:p>
          <a:p>
            <a:pPr algn="ctr"/>
            <a:endParaRPr lang="en-ZA" b="1" dirty="0">
              <a:solidFill>
                <a:schemeClr val="tx2"/>
              </a:solidFill>
            </a:endParaRPr>
          </a:p>
          <a:p>
            <a:pPr marR="0" lvl="0" indent="0" algn="ctr" fontAlgn="base">
              <a:lnSpc>
                <a:spcPct val="100000"/>
              </a:lnSpc>
              <a:spcBef>
                <a:spcPct val="0"/>
              </a:spcBef>
              <a:spcAft>
                <a:spcPct val="0"/>
              </a:spcAft>
              <a:buClrTx/>
              <a:buSzTx/>
              <a:buFontTx/>
              <a:buNone/>
              <a:tabLst/>
              <a:defRPr/>
            </a:pPr>
            <a:r>
              <a:rPr lang="en-ZA" sz="1200" dirty="0">
                <a:solidFill>
                  <a:schemeClr val="tx2"/>
                </a:solidFill>
              </a:rPr>
              <a:t>Bid documents will only be considered if received by SARS before the Closing Date and time, regardless of the method used to send or deliver such documents to SARS and Bid documents must also be uploaded on the SARS e-Sourcing portal, go to the SARS website to access the link and register on https://www.sars.gov.za/procurement/esourcing/</a:t>
            </a:r>
          </a:p>
          <a:p>
            <a:pPr algn="ctr"/>
            <a:endParaRPr lang="en-ZA" b="1" dirty="0">
              <a:solidFill>
                <a:schemeClr val="tx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1"/>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rgbClr val="FF0000"/>
                </a:solidFill>
              </a:rPr>
              <a:t>Q&amp;A</a:t>
            </a:r>
            <a:endParaRPr lang="en-ZA" sz="1100" dirty="0">
              <a:solidFill>
                <a:srgbClr val="FF0000"/>
              </a:solidFill>
            </a:endParaRPr>
          </a:p>
          <a:p>
            <a:endParaRPr lang="en-ZA" dirty="0"/>
          </a:p>
        </p:txBody>
      </p:sp>
    </p:spTree>
    <p:extLst>
      <p:ext uri="{BB962C8B-B14F-4D97-AF65-F5344CB8AC3E}">
        <p14:creationId xmlns:p14="http://schemas.microsoft.com/office/powerpoint/2010/main" val="3340948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B16AAD-28D9-4239-80A4-1C112E13D977}"/>
              </a:ext>
            </a:extLst>
          </p:cNvPr>
          <p:cNvSpPr>
            <a:spLocks noGrp="1"/>
          </p:cNvSpPr>
          <p:nvPr>
            <p:ph type="sldNum" sz="quarter" idx="11"/>
          </p:nvPr>
        </p:nvSpPr>
        <p:spPr/>
        <p:txBody>
          <a:bodyPr/>
          <a:lstStyle/>
          <a:p>
            <a:pPr>
              <a:defRPr/>
            </a:pPr>
            <a:fld id="{1D46AC71-C261-4AF3-BFB1-CCAEF8821007}" type="slidenum">
              <a:rPr lang="en-ZA" smtClean="0"/>
              <a:pPr>
                <a:defRPr/>
              </a:pPr>
              <a:t>27</a:t>
            </a:fld>
            <a:endParaRPr lang="en-ZA" dirty="0"/>
          </a:p>
        </p:txBody>
      </p:sp>
      <p:pic>
        <p:nvPicPr>
          <p:cNvPr id="3" name="Picture 7" descr="Questions">
            <a:extLst>
              <a:ext uri="{FF2B5EF4-FFF2-40B4-BE49-F238E27FC236}">
                <a16:creationId xmlns:a16="http://schemas.microsoft.com/office/drawing/2014/main" id="{64C33304-783C-4CF5-BC6C-8861FE2C6566}"/>
              </a:ext>
            </a:extLst>
          </p:cNvPr>
          <p:cNvPicPr>
            <a:picLocks noChangeAspect="1" noChangeArrowheads="1"/>
          </p:cNvPicPr>
          <p:nvPr/>
        </p:nvPicPr>
        <p:blipFill>
          <a:blip r:embed="rId2"/>
          <a:srcRect/>
          <a:stretch>
            <a:fillRect/>
          </a:stretch>
        </p:blipFill>
        <p:spPr bwMode="auto">
          <a:xfrm>
            <a:off x="3132138" y="995729"/>
            <a:ext cx="2447925" cy="3956050"/>
          </a:xfrm>
          <a:prstGeom prst="rect">
            <a:avLst/>
          </a:prstGeom>
          <a:noFill/>
          <a:ln w="9525">
            <a:noFill/>
            <a:miter lim="800000"/>
            <a:headEnd/>
            <a:tailEnd/>
          </a:ln>
        </p:spPr>
      </p:pic>
      <p:sp>
        <p:nvSpPr>
          <p:cNvPr id="4" name="Title 1">
            <a:extLst>
              <a:ext uri="{FF2B5EF4-FFF2-40B4-BE49-F238E27FC236}">
                <a16:creationId xmlns:a16="http://schemas.microsoft.com/office/drawing/2014/main" id="{ABAEAC38-5362-462C-B5BA-BFC0F485D6B2}"/>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QUESTION AND ANSWERS</a:t>
            </a:r>
          </a:p>
        </p:txBody>
      </p:sp>
    </p:spTree>
    <p:extLst>
      <p:ext uri="{BB962C8B-B14F-4D97-AF65-F5344CB8AC3E}">
        <p14:creationId xmlns:p14="http://schemas.microsoft.com/office/powerpoint/2010/main" val="1509928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FDA22-6EA5-4844-BFEF-5AFC8C20B9F4}"/>
              </a:ext>
            </a:extLst>
          </p:cNvPr>
          <p:cNvPicPr>
            <a:picLocks noChangeAspect="1"/>
          </p:cNvPicPr>
          <p:nvPr/>
        </p:nvPicPr>
        <p:blipFill>
          <a:blip r:embed="rId3"/>
          <a:stretch>
            <a:fillRect/>
          </a:stretch>
        </p:blipFill>
        <p:spPr>
          <a:xfrm>
            <a:off x="372115" y="354061"/>
            <a:ext cx="1750145" cy="577489"/>
          </a:xfrm>
          <a:prstGeom prst="rect">
            <a:avLst/>
          </a:prstGeom>
        </p:spPr>
      </p:pic>
    </p:spTree>
    <p:extLst>
      <p:ext uri="{BB962C8B-B14F-4D97-AF65-F5344CB8AC3E}">
        <p14:creationId xmlns:p14="http://schemas.microsoft.com/office/powerpoint/2010/main" val="343121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Bid Evaluation Committee</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a:bodyPr>
          <a:lstStyle/>
          <a:p>
            <a:endParaRPr lang="en-ZA" dirty="0"/>
          </a:p>
        </p:txBody>
      </p:sp>
      <p:graphicFrame>
        <p:nvGraphicFramePr>
          <p:cNvPr id="7" name="Table 7">
            <a:extLst>
              <a:ext uri="{FF2B5EF4-FFF2-40B4-BE49-F238E27FC236}">
                <a16:creationId xmlns:a16="http://schemas.microsoft.com/office/drawing/2014/main" id="{9B514B89-6AAC-42EE-BEB3-A575E5F15288}"/>
              </a:ext>
            </a:extLst>
          </p:cNvPr>
          <p:cNvGraphicFramePr>
            <a:graphicFrameLocks noGrp="1"/>
          </p:cNvGraphicFramePr>
          <p:nvPr>
            <p:extLst>
              <p:ext uri="{D42A27DB-BD31-4B8C-83A1-F6EECF244321}">
                <p14:modId xmlns:p14="http://schemas.microsoft.com/office/powerpoint/2010/main" val="4126545934"/>
              </p:ext>
            </p:extLst>
          </p:nvPr>
        </p:nvGraphicFramePr>
        <p:xfrm>
          <a:off x="102842" y="632278"/>
          <a:ext cx="8699165" cy="5641911"/>
        </p:xfrm>
        <a:graphic>
          <a:graphicData uri="http://schemas.openxmlformats.org/drawingml/2006/table">
            <a:tbl>
              <a:tblPr firstRow="1" bandRow="1">
                <a:tableStyleId>{5C22544A-7EE6-4342-B048-85BDC9FD1C3A}</a:tableStyleId>
              </a:tblPr>
              <a:tblGrid>
                <a:gridCol w="8699165">
                  <a:extLst>
                    <a:ext uri="{9D8B030D-6E8A-4147-A177-3AD203B41FA5}">
                      <a16:colId xmlns:a16="http://schemas.microsoft.com/office/drawing/2014/main" val="847617628"/>
                    </a:ext>
                  </a:extLst>
                </a:gridCol>
              </a:tblGrid>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Procurement</a:t>
                      </a:r>
                    </a:p>
                  </a:txBody>
                  <a:tcPr/>
                </a:tc>
                <a:extLst>
                  <a:ext uri="{0D108BD9-81ED-4DB2-BD59-A6C34878D82A}">
                    <a16:rowId xmlns:a16="http://schemas.microsoft.com/office/drawing/2014/main" val="1161861201"/>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baseline="0" dirty="0">
                          <a:solidFill>
                            <a:schemeClr val="tx2"/>
                          </a:solidFill>
                          <a:latin typeface="+mn-lt"/>
                          <a:ea typeface="+mn-ea"/>
                          <a:cs typeface="+mn-cs"/>
                        </a:rPr>
                        <a:t>Sourcing Lead: Professional Services – Project Oversight</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282221393"/>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Governance, Compliance &amp; Risk Specialist – Audit</a:t>
                      </a:r>
                    </a:p>
                  </a:txBody>
                  <a:tcPr marL="84406" marR="84406"/>
                </a:tc>
                <a:extLst>
                  <a:ext uri="{0D108BD9-81ED-4DB2-BD59-A6C34878D82A}">
                    <a16:rowId xmlns:a16="http://schemas.microsoft.com/office/drawing/2014/main" val="563679810"/>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a:t>
                      </a:r>
                      <a:r>
                        <a:rPr lang="en-ZA" sz="1600" kern="1200" baseline="0" dirty="0">
                          <a:solidFill>
                            <a:schemeClr val="tx2"/>
                          </a:solidFill>
                          <a:latin typeface="+mn-lt"/>
                          <a:ea typeface="+mn-ea"/>
                          <a:cs typeface="+mn-cs"/>
                        </a:rPr>
                        <a:t> Office – Bid Opening</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782051094"/>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Value</a:t>
                      </a:r>
                      <a:r>
                        <a:rPr lang="en-ZA" sz="1600" kern="1200" baseline="0" dirty="0">
                          <a:solidFill>
                            <a:schemeClr val="tx2"/>
                          </a:solidFill>
                          <a:latin typeface="+mn-lt"/>
                          <a:ea typeface="+mn-ea"/>
                          <a:cs typeface="+mn-cs"/>
                        </a:rPr>
                        <a:t> Delivery Planning – Price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455642399"/>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B-BBEE</a:t>
                      </a:r>
                      <a:r>
                        <a:rPr lang="en-ZA" sz="1600" kern="1200" baseline="0" dirty="0">
                          <a:solidFill>
                            <a:schemeClr val="tx2"/>
                          </a:solidFill>
                          <a:latin typeface="+mn-lt"/>
                          <a:ea typeface="+mn-ea"/>
                          <a:cs typeface="+mn-cs"/>
                        </a:rPr>
                        <a:t>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843596870"/>
                  </a:ext>
                </a:extLst>
              </a:tr>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SARS Business Unit</a:t>
                      </a:r>
                    </a:p>
                  </a:txBody>
                  <a:tcPr marL="84406" marR="84406">
                    <a:solidFill>
                      <a:srgbClr val="3882C6"/>
                    </a:solidFill>
                  </a:tcPr>
                </a:tc>
                <a:extLst>
                  <a:ext uri="{0D108BD9-81ED-4DB2-BD59-A6C34878D82A}">
                    <a16:rowId xmlns:a16="http://schemas.microsoft.com/office/drawing/2014/main" val="1503723046"/>
                  </a:ext>
                </a:extLst>
              </a:tr>
              <a:tr h="512901">
                <a:tc>
                  <a:txBody>
                    <a:bodyPr/>
                    <a:lstStyle/>
                    <a:p>
                      <a:pPr marL="0" algn="l" defTabSz="932962" rtl="0" eaLnBrk="1" latinLnBrk="0" hangingPunct="1"/>
                      <a:r>
                        <a:rPr lang="en-ZA" sz="1600" kern="1200" baseline="0" dirty="0">
                          <a:solidFill>
                            <a:schemeClr val="tx2"/>
                          </a:solidFill>
                          <a:latin typeface="+mn-lt"/>
                          <a:ea typeface="+mn-ea"/>
                          <a:cs typeface="+mn-cs"/>
                        </a:rPr>
                        <a:t>Bid Specification Committee</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32316146"/>
                  </a:ext>
                </a:extLst>
              </a:tr>
              <a:tr h="512901">
                <a:tc>
                  <a:txBody>
                    <a:bodyPr/>
                    <a:lstStyle/>
                    <a:p>
                      <a:pPr marL="0" algn="l" defTabSz="932962" rtl="0" eaLnBrk="1" latinLnBrk="0" hangingPunct="1"/>
                      <a:r>
                        <a:rPr lang="en-ZA" sz="1600" kern="1200" dirty="0">
                          <a:solidFill>
                            <a:schemeClr val="tx2"/>
                          </a:solidFill>
                          <a:latin typeface="+mn-lt"/>
                          <a:ea typeface="+mn-ea"/>
                          <a:cs typeface="+mn-cs"/>
                        </a:rPr>
                        <a:t>Technical</a:t>
                      </a:r>
                      <a:r>
                        <a:rPr lang="en-ZA" sz="1600" kern="1200" baseline="0" dirty="0">
                          <a:solidFill>
                            <a:schemeClr val="tx2"/>
                          </a:solidFill>
                          <a:latin typeface="+mn-lt"/>
                          <a:ea typeface="+mn-ea"/>
                          <a:cs typeface="+mn-cs"/>
                        </a:rPr>
                        <a:t> Evaluators </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18149474"/>
                  </a:ext>
                </a:extLst>
              </a:tr>
              <a:tr h="512901">
                <a:tc>
                  <a:txBody>
                    <a:bodyPr/>
                    <a:lstStyle/>
                    <a:p>
                      <a:pPr algn="ctr"/>
                      <a:r>
                        <a:rPr lang="en-ZA" sz="2000" b="1" dirty="0">
                          <a:solidFill>
                            <a:schemeClr val="bg1"/>
                          </a:solidFill>
                        </a:rPr>
                        <a:t>Corporate Legal Services</a:t>
                      </a:r>
                    </a:p>
                  </a:txBody>
                  <a:tcPr marL="84406" marR="84406">
                    <a:solidFill>
                      <a:srgbClr val="3882C6"/>
                    </a:solidFill>
                  </a:tcPr>
                </a:tc>
                <a:extLst>
                  <a:ext uri="{0D108BD9-81ED-4DB2-BD59-A6C34878D82A}">
                    <a16:rowId xmlns:a16="http://schemas.microsoft.com/office/drawing/2014/main" val="3223802594"/>
                  </a:ext>
                </a:extLst>
              </a:tr>
              <a:tr h="512901">
                <a:tc>
                  <a:txBody>
                    <a:bodyPr/>
                    <a:lstStyle/>
                    <a:p>
                      <a:r>
                        <a:rPr lang="en-ZA" sz="1600" baseline="0" dirty="0">
                          <a:solidFill>
                            <a:schemeClr val="tx2"/>
                          </a:solidFill>
                        </a:rPr>
                        <a:t>Legal Specialist</a:t>
                      </a:r>
                      <a:endParaRPr lang="en-ZA" sz="1600" dirty="0">
                        <a:solidFill>
                          <a:schemeClr val="tx2"/>
                        </a:solidFill>
                      </a:endParaRPr>
                    </a:p>
                  </a:txBody>
                  <a:tcPr marL="84406" marR="84406"/>
                </a:tc>
                <a:extLst>
                  <a:ext uri="{0D108BD9-81ED-4DB2-BD59-A6C34878D82A}">
                    <a16:rowId xmlns:a16="http://schemas.microsoft.com/office/drawing/2014/main" val="4166394977"/>
                  </a:ext>
                </a:extLst>
              </a:tr>
            </a:tbl>
          </a:graphicData>
        </a:graphic>
      </p:graphicFrame>
    </p:spTree>
    <p:extLst>
      <p:ext uri="{BB962C8B-B14F-4D97-AF65-F5344CB8AC3E}">
        <p14:creationId xmlns:p14="http://schemas.microsoft.com/office/powerpoint/2010/main" val="204141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rgbClr val="FF0000"/>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115218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RFP TIMELINES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graphicFrame>
        <p:nvGraphicFramePr>
          <p:cNvPr id="5" name="Table 5">
            <a:extLst>
              <a:ext uri="{FF2B5EF4-FFF2-40B4-BE49-F238E27FC236}">
                <a16:creationId xmlns:a16="http://schemas.microsoft.com/office/drawing/2014/main" id="{AA133F07-979D-4386-873F-62B1BA3EFEE4}"/>
              </a:ext>
            </a:extLst>
          </p:cNvPr>
          <p:cNvGraphicFramePr>
            <a:graphicFrameLocks noGrp="1"/>
          </p:cNvGraphicFramePr>
          <p:nvPr>
            <p:extLst>
              <p:ext uri="{D42A27DB-BD31-4B8C-83A1-F6EECF244321}">
                <p14:modId xmlns:p14="http://schemas.microsoft.com/office/powerpoint/2010/main" val="2914665966"/>
              </p:ext>
            </p:extLst>
          </p:nvPr>
        </p:nvGraphicFramePr>
        <p:xfrm>
          <a:off x="140677" y="858128"/>
          <a:ext cx="8792308" cy="5382313"/>
        </p:xfrm>
        <a:graphic>
          <a:graphicData uri="http://schemas.openxmlformats.org/drawingml/2006/table">
            <a:tbl>
              <a:tblPr firstRow="1" bandRow="1">
                <a:tableStyleId>{5C22544A-7EE6-4342-B048-85BDC9FD1C3A}</a:tableStyleId>
              </a:tblPr>
              <a:tblGrid>
                <a:gridCol w="4740812">
                  <a:extLst>
                    <a:ext uri="{9D8B030D-6E8A-4147-A177-3AD203B41FA5}">
                      <a16:colId xmlns:a16="http://schemas.microsoft.com/office/drawing/2014/main" val="1945109945"/>
                    </a:ext>
                  </a:extLst>
                </a:gridCol>
                <a:gridCol w="4051496">
                  <a:extLst>
                    <a:ext uri="{9D8B030D-6E8A-4147-A177-3AD203B41FA5}">
                      <a16:colId xmlns:a16="http://schemas.microsoft.com/office/drawing/2014/main" val="3449785096"/>
                    </a:ext>
                  </a:extLst>
                </a:gridCol>
              </a:tblGrid>
              <a:tr h="723454">
                <a:tc>
                  <a:txBody>
                    <a:bodyPr/>
                    <a:lstStyle/>
                    <a:p>
                      <a:r>
                        <a:rPr lang="en-ZA" dirty="0"/>
                        <a:t>ACTIVITY</a:t>
                      </a:r>
                    </a:p>
                  </a:txBody>
                  <a:tcPr/>
                </a:tc>
                <a:tc>
                  <a:txBody>
                    <a:bodyPr/>
                    <a:lstStyle/>
                    <a:p>
                      <a:r>
                        <a:rPr lang="en-ZA" dirty="0"/>
                        <a:t>DATE DUE</a:t>
                      </a:r>
                    </a:p>
                  </a:txBody>
                  <a:tcPr/>
                </a:tc>
                <a:extLst>
                  <a:ext uri="{0D108BD9-81ED-4DB2-BD59-A6C34878D82A}">
                    <a16:rowId xmlns:a16="http://schemas.microsoft.com/office/drawing/2014/main" val="54260067"/>
                  </a:ext>
                </a:extLst>
              </a:tr>
              <a:tr h="95643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latin typeface="+mn-lt"/>
                          <a:ea typeface="+mn-ea"/>
                          <a:cs typeface="+mn-cs"/>
                        </a:rPr>
                        <a:t>National Treasury Tender Portal.</a:t>
                      </a:r>
                    </a:p>
                  </a:txBody>
                  <a:tcPr/>
                </a:tc>
                <a:tc>
                  <a:txBody>
                    <a:bodyPr/>
                    <a:lstStyle/>
                    <a:p>
                      <a:r>
                        <a:rPr lang="en-ZA" sz="1600" kern="1200" dirty="0">
                          <a:solidFill>
                            <a:schemeClr val="tx2"/>
                          </a:solidFill>
                          <a:latin typeface="+mn-lt"/>
                          <a:ea typeface="+mn-ea"/>
                          <a:cs typeface="+mn-cs"/>
                        </a:rPr>
                        <a:t>29 September 2023</a:t>
                      </a:r>
                    </a:p>
                  </a:txBody>
                  <a:tcPr/>
                </a:tc>
                <a:extLst>
                  <a:ext uri="{0D108BD9-81ED-4DB2-BD59-A6C34878D82A}">
                    <a16:rowId xmlns:a16="http://schemas.microsoft.com/office/drawing/2014/main" val="719324787"/>
                  </a:ext>
                </a:extLst>
              </a:tr>
              <a:tr h="50412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 documents on SARS website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29 September 2023</a:t>
                      </a:r>
                    </a:p>
                  </a:txBody>
                  <a:tcPr/>
                </a:tc>
                <a:extLst>
                  <a:ext uri="{0D108BD9-81ED-4DB2-BD59-A6C34878D82A}">
                    <a16:rowId xmlns:a16="http://schemas.microsoft.com/office/drawing/2014/main" val="3424055144"/>
                  </a:ext>
                </a:extLst>
              </a:tr>
              <a:tr h="743891">
                <a:tc>
                  <a:txBody>
                    <a:bodyPr/>
                    <a:lstStyle/>
                    <a:p>
                      <a:pPr marL="0" algn="l" defTabSz="932962" rtl="0" eaLnBrk="1" latinLnBrk="0" hangingPunct="1"/>
                      <a:r>
                        <a:rPr lang="en-ZA" sz="1800" b="1" kern="1200" baseline="0" dirty="0">
                          <a:solidFill>
                            <a:srgbClr val="FF0000"/>
                          </a:solidFill>
                          <a:latin typeface="+mn-lt"/>
                          <a:ea typeface="+mn-ea"/>
                          <a:cs typeface="+mn-cs"/>
                        </a:rPr>
                        <a:t>Non-compulsory virtual briefing session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r>
                        <a:rPr lang="en-ZA" sz="1600" kern="1200" noProof="0" dirty="0">
                          <a:solidFill>
                            <a:schemeClr val="tx2"/>
                          </a:solidFill>
                          <a:latin typeface="+mn-lt"/>
                          <a:ea typeface="+mn-ea"/>
                          <a:cs typeface="+mn-cs"/>
                        </a:rPr>
                        <a:t>06 October 2023 at 11h00</a:t>
                      </a:r>
                      <a:endParaRPr lang="en-ZA" sz="1600"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3384964731"/>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Last date for questions relating to RFP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13 October 2023</a:t>
                      </a:r>
                    </a:p>
                  </a:txBody>
                  <a:tcPr/>
                </a:tc>
                <a:extLst>
                  <a:ext uri="{0D108BD9-81ED-4DB2-BD59-A6C34878D82A}">
                    <a16:rowId xmlns:a16="http://schemas.microsoft.com/office/drawing/2014/main" val="1407839868"/>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Bid Closing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31 October 2023 at 11h00</a:t>
                      </a:r>
                      <a:endParaRPr lang="en-ZA" sz="1600"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4268033793"/>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Notice to bidders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baseline="0" noProof="0" dirty="0">
                          <a:solidFill>
                            <a:schemeClr val="tx2"/>
                          </a:solidFill>
                          <a:latin typeface="+mn-lt"/>
                          <a:ea typeface="+mn-ea"/>
                          <a:cs typeface="+mn-cs"/>
                        </a:rPr>
                        <a:t>January/</a:t>
                      </a:r>
                      <a:r>
                        <a:rPr lang="en-ZA" sz="1600" kern="1200" baseline="0" noProof="0">
                          <a:solidFill>
                            <a:schemeClr val="tx2"/>
                          </a:solidFill>
                          <a:latin typeface="+mn-lt"/>
                          <a:ea typeface="+mn-ea"/>
                          <a:cs typeface="+mn-cs"/>
                        </a:rPr>
                        <a:t>February </a:t>
                      </a:r>
                      <a:r>
                        <a:rPr lang="en-ZA" sz="1600" kern="1200" noProof="0">
                          <a:solidFill>
                            <a:schemeClr val="tx2"/>
                          </a:solidFill>
                          <a:latin typeface="+mn-lt"/>
                          <a:ea typeface="+mn-ea"/>
                          <a:cs typeface="+mn-cs"/>
                        </a:rPr>
                        <a:t>2024</a:t>
                      </a: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333720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rgbClr val="FF0000"/>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397643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486" y="174561"/>
            <a:ext cx="6640391" cy="540060"/>
          </a:xfrm>
        </p:spPr>
        <p:txBody>
          <a:bodyPr>
            <a:normAutofit/>
          </a:bodyPr>
          <a:lstStyle/>
          <a:p>
            <a:r>
              <a:rPr lang="en-ZA" altLang="en-US" b="1" dirty="0">
                <a:solidFill>
                  <a:schemeClr val="bg1"/>
                </a:solidFill>
                <a:latin typeface="Arial" panose="020B0604020202020204" pitchFamily="34" charset="0"/>
                <a:cs typeface="Arial" panose="020B0604020202020204" pitchFamily="34" charset="0"/>
              </a:rPr>
              <a:t>Purpose</a:t>
            </a:r>
            <a:endParaRPr lang="en-ZA" b="1" dirty="0">
              <a:solidFill>
                <a:schemeClr val="bg1"/>
              </a:solidFill>
              <a:latin typeface="Arial" panose="020B0604020202020204" pitchFamily="34" charset="0"/>
              <a:cs typeface="Arial" panose="020B0604020202020204" pitchFamily="34" charset="0"/>
            </a:endParaRPr>
          </a:p>
        </p:txBody>
      </p:sp>
      <p:sp>
        <p:nvSpPr>
          <p:cNvPr id="4" name="Text Placeholder 3"/>
          <p:cNvSpPr>
            <a:spLocks noGrp="1" noChangeArrowheads="1"/>
          </p:cNvSpPr>
          <p:nvPr>
            <p:ph type="body" idx="4294967295"/>
          </p:nvPr>
        </p:nvSpPr>
        <p:spPr>
          <a:xfrm>
            <a:off x="173486" y="1099071"/>
            <a:ext cx="8129686" cy="4104085"/>
          </a:xfrm>
          <a:prstGeom prst="rect">
            <a:avLst/>
          </a:prstGeom>
        </p:spPr>
        <p:txBody>
          <a:bodyPr>
            <a:noAutofit/>
          </a:bodyPr>
          <a:lstStyle/>
          <a:p>
            <a:pPr eaLnBrk="1" hangingPunct="1">
              <a:lnSpc>
                <a:spcPct val="80000"/>
              </a:lnSpc>
              <a:buFontTx/>
              <a:buNone/>
            </a:pPr>
            <a:r>
              <a:rPr lang="en-ZA" altLang="en-US" sz="1400" u="sng" dirty="0">
                <a:solidFill>
                  <a:schemeClr val="accent1">
                    <a:lumMod val="50000"/>
                  </a:schemeClr>
                </a:solidFill>
                <a:latin typeface="Arial" panose="020B0604020202020204" pitchFamily="34" charset="0"/>
                <a:cs typeface="Arial" panose="020B0604020202020204" pitchFamily="34" charset="0"/>
              </a:rPr>
              <a:t>Non- Compulsory Briefing Session</a:t>
            </a: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Purpose</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explain selected concepts, procedures and other aspects of the RFP</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confirm formal registration of Bidders for notices and other communications</a:t>
            </a: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It may contain</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additional information</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additional rules that must be adhered to</a:t>
            </a: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It does not</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cover every item in the RFP</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replace any of the issued RFP material</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change any of the RFP rules unless explicitly communicated in writing</a:t>
            </a:r>
          </a:p>
          <a:p>
            <a:pPr lvl="1" eaLnBrk="1" hangingPunct="1">
              <a:lnSpc>
                <a:spcPct val="80000"/>
              </a:lnSpc>
              <a:buFontTx/>
              <a:buNone/>
            </a:pPr>
            <a:endParaRPr lang="en-ZA" altLang="en-US" sz="1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The briefing session slides will be posted on the SARS website </a:t>
            </a:r>
          </a:p>
          <a:p>
            <a:pPr marL="0" indent="0">
              <a:lnSpc>
                <a:spcPct val="80000"/>
              </a:lnSpc>
              <a:buNone/>
            </a:pPr>
            <a:endParaRPr lang="en-ZA" altLang="en-US" sz="1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The RFP pack remains the primary source of information for the Bidder to respond</a:t>
            </a:r>
            <a:r>
              <a:rPr lang="en-ZA" altLang="en-US"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1432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body" idx="4294967295"/>
          </p:nvPr>
        </p:nvSpPr>
        <p:spPr>
          <a:xfrm>
            <a:off x="329761" y="1050790"/>
            <a:ext cx="8162597" cy="3726656"/>
          </a:xfrm>
          <a:prstGeom prst="rect">
            <a:avLst/>
          </a:prstGeom>
        </p:spPr>
        <p:txBody>
          <a:bodyPr>
            <a:normAutofit/>
          </a:bodyPr>
          <a:lstStyle/>
          <a:p>
            <a:pPr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Questions during the session.</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SARS will take written questions submitted during the session</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SARS will review and focus on most pertinent themes arising from the questions and provide answers where possible</a:t>
            </a:r>
          </a:p>
          <a:p>
            <a:pPr lvl="1" eaLnBrk="1" hangingPunct="1">
              <a:lnSpc>
                <a:spcPct val="150000"/>
              </a:lnSpc>
            </a:pPr>
            <a:r>
              <a:rPr lang="en-GB" altLang="en-US" sz="1600" dirty="0">
                <a:solidFill>
                  <a:schemeClr val="accent1">
                    <a:lumMod val="50000"/>
                  </a:schemeClr>
                </a:solidFill>
                <a:latin typeface="Arial" panose="020B0604020202020204" pitchFamily="34" charset="0"/>
                <a:cs typeface="Arial" panose="020B0604020202020204" pitchFamily="34" charset="0"/>
              </a:rPr>
              <a:t>All questions and answers will be published on SARS website to all the bidders as part of the wider Q &amp; A process</a:t>
            </a:r>
            <a:endParaRPr lang="en-ZA" altLang="en-US" sz="1600" dirty="0">
              <a:solidFill>
                <a:schemeClr val="accent1">
                  <a:lumMod val="50000"/>
                </a:schemeClr>
              </a:solidFill>
              <a:latin typeface="Arial" panose="020B0604020202020204" pitchFamily="34" charset="0"/>
              <a:cs typeface="Arial" panose="020B0604020202020204" pitchFamily="34" charset="0"/>
            </a:endParaRP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The published answers will take precedence over any verbal response given in the briefing session</a:t>
            </a:r>
          </a:p>
          <a:p>
            <a:pPr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The session is being recorded</a:t>
            </a:r>
          </a:p>
        </p:txBody>
      </p:sp>
      <p:sp>
        <p:nvSpPr>
          <p:cNvPr id="6" name="Rectangle 6"/>
          <p:cNvSpPr>
            <a:spLocks noGrp="1" noChangeArrowheads="1"/>
          </p:cNvSpPr>
          <p:nvPr>
            <p:ph type="title"/>
          </p:nvPr>
        </p:nvSpPr>
        <p:spPr>
          <a:xfrm>
            <a:off x="186559" y="174078"/>
            <a:ext cx="7612117" cy="573528"/>
          </a:xfrm>
        </p:spPr>
        <p:txBody>
          <a:bodyPr>
            <a:normAutofit/>
          </a:bodyPr>
          <a:lstStyle/>
          <a:p>
            <a:pPr eaLnBrk="1" hangingPunct="1"/>
            <a:r>
              <a:rPr lang="en-ZA" altLang="en-US" b="1" dirty="0">
                <a:solidFill>
                  <a:schemeClr val="bg1"/>
                </a:solidFill>
                <a:latin typeface="Arial" panose="020B0604020202020204" pitchFamily="34" charset="0"/>
                <a:cs typeface="Arial" panose="020B0604020202020204" pitchFamily="34" charset="0"/>
              </a:rPr>
              <a:t>Procedures during Briefing Session</a:t>
            </a:r>
            <a:endParaRPr lang="en-US"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75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610" y="132519"/>
            <a:ext cx="6640391" cy="540060"/>
          </a:xfrm>
        </p:spPr>
        <p:txBody>
          <a:bodyPr>
            <a:normAutofit/>
          </a:bodyPr>
          <a:lstStyle/>
          <a:p>
            <a:r>
              <a:rPr lang="en-ZA" altLang="en-US" b="1" dirty="0">
                <a:solidFill>
                  <a:schemeClr val="bg1"/>
                </a:solidFill>
                <a:latin typeface="Arial" panose="020B0604020202020204" pitchFamily="34" charset="0"/>
                <a:cs typeface="Arial" panose="020B0604020202020204" pitchFamily="34" charset="0"/>
              </a:rPr>
              <a:t>Governance Requirements</a:t>
            </a:r>
            <a:endParaRPr lang="en-ZA" b="1" dirty="0">
              <a:solidFill>
                <a:schemeClr val="bg1"/>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336314" y="1113852"/>
            <a:ext cx="8282169" cy="372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defRPr sz="3200" b="1">
                <a:solidFill>
                  <a:schemeClr val="tx1"/>
                </a:solidFill>
                <a:latin typeface="Arial" charset="0"/>
              </a:defRPr>
            </a:lvl1pPr>
            <a:lvl2pPr marL="800100" indent="-342900" algn="l" eaLnBrk="0" hangingPunct="0">
              <a:buChar char="–"/>
              <a:defRPr sz="26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Strict communication channels</a:t>
            </a:r>
          </a:p>
          <a:p>
            <a:pPr marL="600075" lvl="1" indent="-257175" defTabSz="685800" eaLnBrk="1" fontAlgn="base" hangingPunct="1">
              <a:lnSpc>
                <a:spcPct val="150000"/>
              </a:lnSpc>
              <a:spcBef>
                <a:spcPct val="20000"/>
              </a:spcBef>
              <a:spcAft>
                <a:spcPct val="0"/>
              </a:spcAft>
            </a:pPr>
            <a:r>
              <a:rPr lang="en-GB" altLang="en-US" sz="1600" dirty="0">
                <a:solidFill>
                  <a:schemeClr val="accent1">
                    <a:lumMod val="50000"/>
                  </a:schemeClr>
                </a:solidFill>
              </a:rPr>
              <a:t>Bidders will be disqualified for non-compliance</a:t>
            </a:r>
          </a:p>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No solicitation of information will be allowed other than by prescribed channels</a:t>
            </a:r>
          </a:p>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Deadlines to be strictly met</a:t>
            </a:r>
          </a:p>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Adhere to prescribed submission format to ensure queries are properly dealt with</a:t>
            </a:r>
          </a:p>
        </p:txBody>
      </p:sp>
    </p:spTree>
    <p:extLst>
      <p:ext uri="{BB962C8B-B14F-4D97-AF65-F5344CB8AC3E}">
        <p14:creationId xmlns:p14="http://schemas.microsoft.com/office/powerpoint/2010/main" val="1317516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0F01450D51C248A13762FEF3653C9C" ma:contentTypeVersion="3" ma:contentTypeDescription="Create a new document." ma:contentTypeScope="" ma:versionID="8970a0fe6d3ad7727213c3d9a000550a">
  <xsd:schema xmlns:xsd="http://www.w3.org/2001/XMLSchema" xmlns:xs="http://www.w3.org/2001/XMLSchema" xmlns:p="http://schemas.microsoft.com/office/2006/metadata/properties" xmlns:ns1="http://schemas.microsoft.com/sharepoint/v3" xmlns:ns2="77346db6-4ad3-4091-ac3f-0d28eb710522" targetNamespace="http://schemas.microsoft.com/office/2006/metadata/properties" ma:root="true" ma:fieldsID="a4704b9bc4a014bdf33931594177159a" ns1:_="" ns2:_="">
    <xsd:import namespace="http://schemas.microsoft.com/sharepoint/v3"/>
    <xsd:import namespace="77346db6-4ad3-4091-ac3f-0d28eb71052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346db6-4ad3-4091-ac3f-0d28eb7105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B784F3A-BF70-4540-B7DA-EDED340FD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7346db6-4ad3-4091-ac3f-0d28eb7105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3.xml><?xml version="1.0" encoding="utf-8"?>
<ds:datastoreItem xmlns:ds="http://schemas.openxmlformats.org/officeDocument/2006/customXml" ds:itemID="{76A6FB1A-60FB-48D3-9433-0EC83991451A}">
  <ds:schemaRefs>
    <ds:schemaRef ds:uri="http://purl.org/dc/terms/"/>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77346db6-4ad3-4091-ac3f-0d28eb710522"/>
    <ds:schemaRef ds:uri="http://schemas.microsoft.com/sharepoint/v3"/>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TM03090430[[fn=Banded]]</Template>
  <TotalTime>2329</TotalTime>
  <Words>1758</Words>
  <Application>Microsoft Office PowerPoint</Application>
  <PresentationFormat>On-screen Show (4:3)</PresentationFormat>
  <Paragraphs>279</Paragraphs>
  <Slides>29</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29</vt:i4>
      </vt:variant>
    </vt:vector>
  </HeadingPairs>
  <TitlesOfParts>
    <vt:vector size="33" baseType="lpstr">
      <vt:lpstr>Arial</vt:lpstr>
      <vt:lpstr>Arial Narrow</vt:lpstr>
      <vt:lpstr>Calibri</vt:lpstr>
      <vt:lpstr>Corporate Identity presentation_MANCO_2017 v1.3 SR</vt:lpstr>
      <vt:lpstr>PowerPoint Presentation</vt:lpstr>
      <vt:lpstr>Table of Content </vt:lpstr>
      <vt:lpstr>Bid Evaluation Committee  </vt:lpstr>
      <vt:lpstr>Table of Content </vt:lpstr>
      <vt:lpstr>RFP TIMELINES  </vt:lpstr>
      <vt:lpstr>Table of Content </vt:lpstr>
      <vt:lpstr>Purpose</vt:lpstr>
      <vt:lpstr>Procedures during Briefing Session</vt:lpstr>
      <vt:lpstr>Governance Requirements</vt:lpstr>
      <vt:lpstr>Table of Content </vt:lpstr>
      <vt:lpstr>BACKGROUND &amp; SCOPE OF WORK   </vt:lpstr>
      <vt:lpstr>BACKGROUND &amp; SCOPE OF WORK   SARS may from time to time utilise the services of a Panel of service providers appointed to provide SARS with events management services. These may include participating in the management, joint development, and support on the events, as well as add-on skills to such events on an “as and when required” basis. Details of the required service will be specified at the RFX stage.   The scope of work includes the following: • Creative conceptualisation for major SARS events  • Co-ordination and management of major events within SARS  • Logistical work of events and Branding of events  • Development and/or production of event related promotional material (collateral)  • Venue sourcing for events  • Catering service for major events </vt:lpstr>
      <vt:lpstr>BACKGROUND &amp; SCOPE OF WORK    • Sourcing of entertainment services (including tech riders for Artists) for events  • Detailed project plans and close-out reports for each event   • Sourcing of Programme Directors for events  • Provision of furniture and décor for events  • Provision of Interpretation / Translation Services (including equipment / infrastructure) for international conferences  • Provision of Videography and Photography services  • Provision of Airport Transfers – from Airport to Hotels – from Hotels to main venue – back to the Hotels - back to the Airport (on departure day).</vt:lpstr>
      <vt:lpstr>Table of Content </vt:lpstr>
      <vt:lpstr>BID EVALUATION PROCESS Refer to section 8 of the RFP doc  </vt:lpstr>
      <vt:lpstr>BID EVALUATION PROCESS   Refer to section 8 of the RFP doc  </vt:lpstr>
      <vt:lpstr>Table of Content </vt:lpstr>
      <vt:lpstr> </vt:lpstr>
      <vt:lpstr>Table of Content </vt:lpstr>
      <vt:lpstr>PowerPoint Presentation</vt:lpstr>
      <vt:lpstr>Table of Content </vt:lpstr>
      <vt:lpstr>MASTER SERVICE AGREEMENTS  </vt:lpstr>
      <vt:lpstr>Table of Content </vt:lpstr>
      <vt:lpstr>PowerPoint Presentation</vt:lpstr>
      <vt:lpstr>PowerPoint Presentation</vt:lpstr>
      <vt:lpstr>PowerPoint Presentation</vt:lpstr>
      <vt:lpstr>Table of Content </vt:lpstr>
      <vt:lpstr>PowerPoint Presentation</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 Anniversary Powerpoint Template A</dc:title>
  <dc:creator>Simangele Radebe</dc:creator>
  <cp:lastModifiedBy>Sello Ngobeni</cp:lastModifiedBy>
  <cp:revision>98</cp:revision>
  <cp:lastPrinted>2019-07-22T09:05:08Z</cp:lastPrinted>
  <dcterms:created xsi:type="dcterms:W3CDTF">2017-08-25T14:16:48Z</dcterms:created>
  <dcterms:modified xsi:type="dcterms:W3CDTF">2023-10-06T09:37:57Z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0x010100CA0F01450D51C248A13762FEF3653C9C</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