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68" r:id="rId5"/>
  </p:sldMasterIdLst>
  <p:notesMasterIdLst>
    <p:notesMasterId r:id="rId35"/>
  </p:notesMasterIdLst>
  <p:sldIdLst>
    <p:sldId id="256" r:id="rId6"/>
    <p:sldId id="385" r:id="rId7"/>
    <p:sldId id="292" r:id="rId8"/>
    <p:sldId id="392" r:id="rId9"/>
    <p:sldId id="294" r:id="rId10"/>
    <p:sldId id="393" r:id="rId11"/>
    <p:sldId id="382" r:id="rId12"/>
    <p:sldId id="383" r:id="rId13"/>
    <p:sldId id="356" r:id="rId14"/>
    <p:sldId id="394" r:id="rId15"/>
    <p:sldId id="353" r:id="rId16"/>
    <p:sldId id="395" r:id="rId17"/>
    <p:sldId id="298" r:id="rId18"/>
    <p:sldId id="299" r:id="rId19"/>
    <p:sldId id="396" r:id="rId20"/>
    <p:sldId id="391" r:id="rId21"/>
    <p:sldId id="401" r:id="rId22"/>
    <p:sldId id="397" r:id="rId23"/>
    <p:sldId id="368" r:id="rId24"/>
    <p:sldId id="398" r:id="rId25"/>
    <p:sldId id="360" r:id="rId26"/>
    <p:sldId id="402" r:id="rId27"/>
    <p:sldId id="399" r:id="rId28"/>
    <p:sldId id="350" r:id="rId29"/>
    <p:sldId id="361" r:id="rId30"/>
    <p:sldId id="285" r:id="rId31"/>
    <p:sldId id="400" r:id="rId32"/>
    <p:sldId id="351" r:id="rId33"/>
    <p:sldId id="284" r:id="rId34"/>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2C6"/>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9"/>
    <p:restoredTop sz="94694"/>
  </p:normalViewPr>
  <p:slideViewPr>
    <p:cSldViewPr snapToGrid="0" snapToObjects="1">
      <p:cViewPr varScale="1">
        <p:scale>
          <a:sx n="80" d="100"/>
          <a:sy n="80" d="100"/>
        </p:scale>
        <p:origin x="708" y="96"/>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10/11/2024</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dirty="0"/>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23</a:t>
            </a:fld>
            <a:endParaRPr lang="en-ZA" dirty="0"/>
          </a:p>
        </p:txBody>
      </p:sp>
    </p:spTree>
    <p:extLst>
      <p:ext uri="{BB962C8B-B14F-4D97-AF65-F5344CB8AC3E}">
        <p14:creationId xmlns:p14="http://schemas.microsoft.com/office/powerpoint/2010/main" val="25853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24</a:t>
            </a:fld>
            <a:endParaRPr lang="en-ZA" dirty="0"/>
          </a:p>
        </p:txBody>
      </p:sp>
    </p:spTree>
    <p:extLst>
      <p:ext uri="{BB962C8B-B14F-4D97-AF65-F5344CB8AC3E}">
        <p14:creationId xmlns:p14="http://schemas.microsoft.com/office/powerpoint/2010/main" val="209714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28</a:t>
            </a:fld>
            <a:endParaRPr lang="en-US" dirty="0"/>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oleObject" Target="../embeddings/oleObject1.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37CB-8EE5-C476-EA2E-067EDA2754EE}"/>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01425E2-4462-98EB-F4DF-3380CC394676}"/>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794499-50D5-181A-2778-A39A21EFBD51}"/>
              </a:ext>
            </a:extLst>
          </p:cNvPr>
          <p:cNvSpPr>
            <a:spLocks noGrp="1"/>
          </p:cNvSpPr>
          <p:nvPr>
            <p:ph type="dt" sz="half" idx="10"/>
          </p:nvPr>
        </p:nvSpPr>
        <p:spPr>
          <a:xfrm>
            <a:off x="628650" y="6356351"/>
            <a:ext cx="2057400" cy="365125"/>
          </a:xfrm>
          <a:prstGeom prst="rect">
            <a:avLst/>
          </a:prstGeom>
        </p:spPr>
        <p:txBody>
          <a:bodyPr/>
          <a:lstStyle/>
          <a:p>
            <a:fld id="{9D4C6E3C-DABE-2C4D-B8C6-BEB15BBDEEB8}" type="datetimeFigureOut">
              <a:rPr lang="en-US" smtClean="0"/>
              <a:t>10/11/2024</a:t>
            </a:fld>
            <a:endParaRPr lang="en-US"/>
          </a:p>
        </p:txBody>
      </p:sp>
      <p:sp>
        <p:nvSpPr>
          <p:cNvPr id="5" name="Footer Placeholder 4">
            <a:extLst>
              <a:ext uri="{FF2B5EF4-FFF2-40B4-BE49-F238E27FC236}">
                <a16:creationId xmlns:a16="http://schemas.microsoft.com/office/drawing/2014/main" id="{916943A6-938D-09BA-CC03-21AFC5FA21AB}"/>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7D38B3-E3B5-6AC8-4A9A-355A83DF754E}"/>
              </a:ext>
            </a:extLst>
          </p:cNvPr>
          <p:cNvSpPr>
            <a:spLocks noGrp="1"/>
          </p:cNvSpPr>
          <p:nvPr>
            <p:ph type="sldNum" sz="quarter" idx="12"/>
          </p:nvPr>
        </p:nvSpPr>
        <p:spPr>
          <a:xfrm>
            <a:off x="6457950" y="6356351"/>
            <a:ext cx="20574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13220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6888-CD9E-290C-8752-723304A88B30}"/>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6B9D98-9E6A-7749-DD30-DDA5BBB1314C}"/>
              </a:ext>
            </a:extLst>
          </p:cNvPr>
          <p:cNvSpPr>
            <a:spLocks noGrp="1"/>
          </p:cNvSpPr>
          <p:nvPr>
            <p:ph sz="half" idx="1"/>
          </p:nvPr>
        </p:nvSpPr>
        <p:spPr>
          <a:xfrm>
            <a:off x="6286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AEB1F6-CC71-42B5-7410-54F463541428}"/>
              </a:ext>
            </a:extLst>
          </p:cNvPr>
          <p:cNvSpPr>
            <a:spLocks noGrp="1"/>
          </p:cNvSpPr>
          <p:nvPr>
            <p:ph sz="half" idx="2"/>
          </p:nvPr>
        </p:nvSpPr>
        <p:spPr>
          <a:xfrm>
            <a:off x="46291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58DC0EC-67DE-23B8-9F21-4834D2B3B152}"/>
              </a:ext>
            </a:extLst>
          </p:cNvPr>
          <p:cNvSpPr>
            <a:spLocks noGrp="1"/>
          </p:cNvSpPr>
          <p:nvPr>
            <p:ph type="dt" sz="half" idx="10"/>
          </p:nvPr>
        </p:nvSpPr>
        <p:spPr>
          <a:xfrm>
            <a:off x="628650" y="6356351"/>
            <a:ext cx="2057400" cy="365125"/>
          </a:xfrm>
          <a:prstGeom prst="rect">
            <a:avLst/>
          </a:prstGeom>
        </p:spPr>
        <p:txBody>
          <a:bodyPr/>
          <a:lstStyle/>
          <a:p>
            <a:fld id="{9D4C6E3C-DABE-2C4D-B8C6-BEB15BBDEEB8}" type="datetimeFigureOut">
              <a:rPr lang="en-US" smtClean="0"/>
              <a:t>10/11/2024</a:t>
            </a:fld>
            <a:endParaRPr lang="en-US"/>
          </a:p>
        </p:txBody>
      </p:sp>
      <p:sp>
        <p:nvSpPr>
          <p:cNvPr id="6" name="Footer Placeholder 5">
            <a:extLst>
              <a:ext uri="{FF2B5EF4-FFF2-40B4-BE49-F238E27FC236}">
                <a16:creationId xmlns:a16="http://schemas.microsoft.com/office/drawing/2014/main" id="{2BE0CA87-D70C-0C8D-DD32-08C0506B7EA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2DC2DA-4FF7-F27B-3533-ED0CA689527B}"/>
              </a:ext>
            </a:extLst>
          </p:cNvPr>
          <p:cNvSpPr>
            <a:spLocks noGrp="1"/>
          </p:cNvSpPr>
          <p:nvPr>
            <p:ph type="sldNum" sz="quarter" idx="12"/>
          </p:nvPr>
        </p:nvSpPr>
        <p:spPr>
          <a:xfrm>
            <a:off x="6457950" y="6356351"/>
            <a:ext cx="20574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666925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442E-40C5-408D-1447-B53DC6C3F014}"/>
              </a:ext>
            </a:extLst>
          </p:cNvPr>
          <p:cNvSpPr>
            <a:spLocks noGrp="1"/>
          </p:cNvSpPr>
          <p:nvPr>
            <p:ph type="title"/>
          </p:nvPr>
        </p:nvSpPr>
        <p:spPr>
          <a:xfrm>
            <a:off x="629841" y="365126"/>
            <a:ext cx="78867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10AEE5-A538-EFEB-E7AE-C8C2C54B32C8}"/>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2A6FA208-CE38-42E9-1872-CD3B28F6C2CC}"/>
              </a:ext>
            </a:extLst>
          </p:cNvPr>
          <p:cNvSpPr>
            <a:spLocks noGrp="1"/>
          </p:cNvSpPr>
          <p:nvPr>
            <p:ph sz="half" idx="2"/>
          </p:nvPr>
        </p:nvSpPr>
        <p:spPr>
          <a:xfrm>
            <a:off x="629842" y="2505075"/>
            <a:ext cx="386834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07AE6B-FEA5-0A76-06CC-5814A8E5F09E}"/>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18C51EDA-33B6-030D-1FB8-28B8F09A33E1}"/>
              </a:ext>
            </a:extLst>
          </p:cNvPr>
          <p:cNvSpPr>
            <a:spLocks noGrp="1"/>
          </p:cNvSpPr>
          <p:nvPr>
            <p:ph sz="quarter" idx="4"/>
          </p:nvPr>
        </p:nvSpPr>
        <p:spPr>
          <a:xfrm>
            <a:off x="4629150" y="2505075"/>
            <a:ext cx="3887391"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8E051A-B976-CF02-4AC7-CE713910B61E}"/>
              </a:ext>
            </a:extLst>
          </p:cNvPr>
          <p:cNvSpPr>
            <a:spLocks noGrp="1"/>
          </p:cNvSpPr>
          <p:nvPr>
            <p:ph type="dt" sz="half" idx="10"/>
          </p:nvPr>
        </p:nvSpPr>
        <p:spPr>
          <a:xfrm>
            <a:off x="628650" y="6356351"/>
            <a:ext cx="2057400" cy="365125"/>
          </a:xfrm>
          <a:prstGeom prst="rect">
            <a:avLst/>
          </a:prstGeom>
        </p:spPr>
        <p:txBody>
          <a:bodyPr/>
          <a:lstStyle/>
          <a:p>
            <a:fld id="{9D4C6E3C-DABE-2C4D-B8C6-BEB15BBDEEB8}" type="datetimeFigureOut">
              <a:rPr lang="en-US" smtClean="0"/>
              <a:t>10/11/2024</a:t>
            </a:fld>
            <a:endParaRPr lang="en-US"/>
          </a:p>
        </p:txBody>
      </p:sp>
      <p:sp>
        <p:nvSpPr>
          <p:cNvPr id="8" name="Footer Placeholder 7">
            <a:extLst>
              <a:ext uri="{FF2B5EF4-FFF2-40B4-BE49-F238E27FC236}">
                <a16:creationId xmlns:a16="http://schemas.microsoft.com/office/drawing/2014/main" id="{359CACCB-C152-F1FE-58B5-01509844E01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516D9F-218E-FA79-BAA9-0CABAE1671E5}"/>
              </a:ext>
            </a:extLst>
          </p:cNvPr>
          <p:cNvSpPr>
            <a:spLocks noGrp="1"/>
          </p:cNvSpPr>
          <p:nvPr>
            <p:ph type="sldNum" sz="quarter" idx="12"/>
          </p:nvPr>
        </p:nvSpPr>
        <p:spPr>
          <a:xfrm>
            <a:off x="6457950" y="6356351"/>
            <a:ext cx="20574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319038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3886-8921-518A-B954-524840A513ED}"/>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7BBB23-CFBA-EF28-D1F5-1A646518A403}"/>
              </a:ext>
            </a:extLst>
          </p:cNvPr>
          <p:cNvSpPr>
            <a:spLocks noGrp="1"/>
          </p:cNvSpPr>
          <p:nvPr>
            <p:ph type="dt" sz="half" idx="10"/>
          </p:nvPr>
        </p:nvSpPr>
        <p:spPr>
          <a:xfrm>
            <a:off x="628650" y="6356351"/>
            <a:ext cx="2057400" cy="365125"/>
          </a:xfrm>
          <a:prstGeom prst="rect">
            <a:avLst/>
          </a:prstGeom>
        </p:spPr>
        <p:txBody>
          <a:bodyPr/>
          <a:lstStyle/>
          <a:p>
            <a:fld id="{9D4C6E3C-DABE-2C4D-B8C6-BEB15BBDEEB8}" type="datetimeFigureOut">
              <a:rPr lang="en-US" smtClean="0"/>
              <a:t>10/11/2024</a:t>
            </a:fld>
            <a:endParaRPr lang="en-US"/>
          </a:p>
        </p:txBody>
      </p:sp>
      <p:sp>
        <p:nvSpPr>
          <p:cNvPr id="4" name="Footer Placeholder 3">
            <a:extLst>
              <a:ext uri="{FF2B5EF4-FFF2-40B4-BE49-F238E27FC236}">
                <a16:creationId xmlns:a16="http://schemas.microsoft.com/office/drawing/2014/main" id="{522E4746-F25F-A03D-9333-361B629EA58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03BE53F-68B1-FE95-1523-B44F1D33F9E3}"/>
              </a:ext>
            </a:extLst>
          </p:cNvPr>
          <p:cNvSpPr>
            <a:spLocks noGrp="1"/>
          </p:cNvSpPr>
          <p:nvPr>
            <p:ph type="sldNum" sz="quarter" idx="12"/>
          </p:nvPr>
        </p:nvSpPr>
        <p:spPr>
          <a:xfrm>
            <a:off x="6457950" y="6356351"/>
            <a:ext cx="20574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794734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898C4-AF38-8E46-53B8-26242360CB88}"/>
              </a:ext>
            </a:extLst>
          </p:cNvPr>
          <p:cNvSpPr>
            <a:spLocks noGrp="1"/>
          </p:cNvSpPr>
          <p:nvPr>
            <p:ph type="dt" sz="half" idx="10"/>
          </p:nvPr>
        </p:nvSpPr>
        <p:spPr>
          <a:xfrm>
            <a:off x="628650" y="6356351"/>
            <a:ext cx="2057400" cy="365125"/>
          </a:xfrm>
          <a:prstGeom prst="rect">
            <a:avLst/>
          </a:prstGeom>
        </p:spPr>
        <p:txBody>
          <a:bodyPr/>
          <a:lstStyle/>
          <a:p>
            <a:fld id="{9D4C6E3C-DABE-2C4D-B8C6-BEB15BBDEEB8}" type="datetimeFigureOut">
              <a:rPr lang="en-US" smtClean="0"/>
              <a:t>10/11/2024</a:t>
            </a:fld>
            <a:endParaRPr lang="en-US"/>
          </a:p>
        </p:txBody>
      </p:sp>
      <p:sp>
        <p:nvSpPr>
          <p:cNvPr id="3" name="Footer Placeholder 2">
            <a:extLst>
              <a:ext uri="{FF2B5EF4-FFF2-40B4-BE49-F238E27FC236}">
                <a16:creationId xmlns:a16="http://schemas.microsoft.com/office/drawing/2014/main" id="{10778387-1258-2774-294C-C4353F65E84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8394293-203C-A27E-24B0-74BA4AD04434}"/>
              </a:ext>
            </a:extLst>
          </p:cNvPr>
          <p:cNvSpPr>
            <a:spLocks noGrp="1"/>
          </p:cNvSpPr>
          <p:nvPr>
            <p:ph type="sldNum" sz="quarter" idx="12"/>
          </p:nvPr>
        </p:nvSpPr>
        <p:spPr>
          <a:xfrm>
            <a:off x="6457950" y="6356351"/>
            <a:ext cx="20574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541228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77E9-FA0F-630E-96BC-C961A895B8C9}"/>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F69B5F-BD9B-4A59-06D4-2BEA842957C4}"/>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A913C77-6F54-530D-2F48-8BA4E67047E0}"/>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36AF272-8468-786A-1853-9A6D9A689DA1}"/>
              </a:ext>
            </a:extLst>
          </p:cNvPr>
          <p:cNvSpPr>
            <a:spLocks noGrp="1"/>
          </p:cNvSpPr>
          <p:nvPr>
            <p:ph type="dt" sz="half" idx="10"/>
          </p:nvPr>
        </p:nvSpPr>
        <p:spPr>
          <a:xfrm>
            <a:off x="628650" y="6356351"/>
            <a:ext cx="2057400" cy="365125"/>
          </a:xfrm>
          <a:prstGeom prst="rect">
            <a:avLst/>
          </a:prstGeom>
        </p:spPr>
        <p:txBody>
          <a:bodyPr/>
          <a:lstStyle/>
          <a:p>
            <a:fld id="{9D4C6E3C-DABE-2C4D-B8C6-BEB15BBDEEB8}" type="datetimeFigureOut">
              <a:rPr lang="en-US" smtClean="0"/>
              <a:t>10/11/2024</a:t>
            </a:fld>
            <a:endParaRPr lang="en-US"/>
          </a:p>
        </p:txBody>
      </p:sp>
      <p:sp>
        <p:nvSpPr>
          <p:cNvPr id="6" name="Footer Placeholder 5">
            <a:extLst>
              <a:ext uri="{FF2B5EF4-FFF2-40B4-BE49-F238E27FC236}">
                <a16:creationId xmlns:a16="http://schemas.microsoft.com/office/drawing/2014/main" id="{3509C875-8BF6-3972-D4CF-4162274091B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6D0D1E-643F-6590-8A92-EE5E1F70F581}"/>
              </a:ext>
            </a:extLst>
          </p:cNvPr>
          <p:cNvSpPr>
            <a:spLocks noGrp="1"/>
          </p:cNvSpPr>
          <p:nvPr>
            <p:ph type="sldNum" sz="quarter" idx="12"/>
          </p:nvPr>
        </p:nvSpPr>
        <p:spPr>
          <a:xfrm>
            <a:off x="6457950" y="6356351"/>
            <a:ext cx="20574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4023272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858A-C526-9B5A-7A9D-F9668683DCD9}"/>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53982E-0076-9F21-9F37-7F5CECBFD82C}"/>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F5B81E3-B12C-4D24-293F-65FC92C90B35}"/>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60DB4D33-93B1-71C3-9D61-7B4CFF028556}"/>
              </a:ext>
            </a:extLst>
          </p:cNvPr>
          <p:cNvSpPr>
            <a:spLocks noGrp="1"/>
          </p:cNvSpPr>
          <p:nvPr>
            <p:ph type="dt" sz="half" idx="10"/>
          </p:nvPr>
        </p:nvSpPr>
        <p:spPr>
          <a:xfrm>
            <a:off x="628650" y="6356351"/>
            <a:ext cx="2057400" cy="365125"/>
          </a:xfrm>
          <a:prstGeom prst="rect">
            <a:avLst/>
          </a:prstGeom>
        </p:spPr>
        <p:txBody>
          <a:bodyPr/>
          <a:lstStyle/>
          <a:p>
            <a:fld id="{9D4C6E3C-DABE-2C4D-B8C6-BEB15BBDEEB8}" type="datetimeFigureOut">
              <a:rPr lang="en-US" smtClean="0"/>
              <a:t>10/11/2024</a:t>
            </a:fld>
            <a:endParaRPr lang="en-US"/>
          </a:p>
        </p:txBody>
      </p:sp>
      <p:sp>
        <p:nvSpPr>
          <p:cNvPr id="6" name="Footer Placeholder 5">
            <a:extLst>
              <a:ext uri="{FF2B5EF4-FFF2-40B4-BE49-F238E27FC236}">
                <a16:creationId xmlns:a16="http://schemas.microsoft.com/office/drawing/2014/main" id="{B26160D0-E26B-BFD9-9D38-C8FA2049F557}"/>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391980-06F9-0AAE-5915-F356E8226BEA}"/>
              </a:ext>
            </a:extLst>
          </p:cNvPr>
          <p:cNvSpPr>
            <a:spLocks noGrp="1"/>
          </p:cNvSpPr>
          <p:nvPr>
            <p:ph type="sldNum" sz="quarter" idx="12"/>
          </p:nvPr>
        </p:nvSpPr>
        <p:spPr>
          <a:xfrm>
            <a:off x="6457950" y="6356351"/>
            <a:ext cx="20574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56640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06A1-E3AC-797A-4984-3A1552F35103}"/>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E7D719-E333-FC3F-3C62-C5CD1C230DF6}"/>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83F850-10BC-554F-C53D-1195626AE1E7}"/>
              </a:ext>
            </a:extLst>
          </p:cNvPr>
          <p:cNvSpPr>
            <a:spLocks noGrp="1"/>
          </p:cNvSpPr>
          <p:nvPr>
            <p:ph type="dt" sz="half" idx="10"/>
          </p:nvPr>
        </p:nvSpPr>
        <p:spPr>
          <a:xfrm>
            <a:off x="628650" y="6356351"/>
            <a:ext cx="2057400" cy="365125"/>
          </a:xfrm>
          <a:prstGeom prst="rect">
            <a:avLst/>
          </a:prstGeom>
        </p:spPr>
        <p:txBody>
          <a:bodyPr/>
          <a:lstStyle/>
          <a:p>
            <a:fld id="{9D4C6E3C-DABE-2C4D-B8C6-BEB15BBDEEB8}" type="datetimeFigureOut">
              <a:rPr lang="en-US" smtClean="0"/>
              <a:t>10/11/2024</a:t>
            </a:fld>
            <a:endParaRPr lang="en-US"/>
          </a:p>
        </p:txBody>
      </p:sp>
      <p:sp>
        <p:nvSpPr>
          <p:cNvPr id="5" name="Footer Placeholder 4">
            <a:extLst>
              <a:ext uri="{FF2B5EF4-FFF2-40B4-BE49-F238E27FC236}">
                <a16:creationId xmlns:a16="http://schemas.microsoft.com/office/drawing/2014/main" id="{8765AD79-E52C-D303-4A28-0563656EAE9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BD6EF4-7F6F-B404-4067-A5076D2336B9}"/>
              </a:ext>
            </a:extLst>
          </p:cNvPr>
          <p:cNvSpPr>
            <a:spLocks noGrp="1"/>
          </p:cNvSpPr>
          <p:nvPr>
            <p:ph type="sldNum" sz="quarter" idx="12"/>
          </p:nvPr>
        </p:nvSpPr>
        <p:spPr>
          <a:xfrm>
            <a:off x="6457950" y="6356351"/>
            <a:ext cx="20574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525503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2AD8C0-C30C-AA49-FECD-867A19AA21F0}"/>
              </a:ext>
            </a:extLst>
          </p:cNvPr>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1071A9-37E4-6D78-83BF-D5C52188C171}"/>
              </a:ext>
            </a:extLst>
          </p:cNvPr>
          <p:cNvSpPr>
            <a:spLocks noGrp="1"/>
          </p:cNvSpPr>
          <p:nvPr>
            <p:ph type="body" orient="vert" idx="1"/>
          </p:nvPr>
        </p:nvSpPr>
        <p:spPr>
          <a:xfrm>
            <a:off x="628650" y="365125"/>
            <a:ext cx="58007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5C84D6-C73E-2258-7B06-69D270FE976F}"/>
              </a:ext>
            </a:extLst>
          </p:cNvPr>
          <p:cNvSpPr>
            <a:spLocks noGrp="1"/>
          </p:cNvSpPr>
          <p:nvPr>
            <p:ph type="dt" sz="half" idx="10"/>
          </p:nvPr>
        </p:nvSpPr>
        <p:spPr>
          <a:xfrm>
            <a:off x="628650" y="6356351"/>
            <a:ext cx="2057400" cy="365125"/>
          </a:xfrm>
          <a:prstGeom prst="rect">
            <a:avLst/>
          </a:prstGeom>
        </p:spPr>
        <p:txBody>
          <a:bodyPr/>
          <a:lstStyle/>
          <a:p>
            <a:fld id="{9D4C6E3C-DABE-2C4D-B8C6-BEB15BBDEEB8}" type="datetimeFigureOut">
              <a:rPr lang="en-US" smtClean="0"/>
              <a:t>10/11/2024</a:t>
            </a:fld>
            <a:endParaRPr lang="en-US"/>
          </a:p>
        </p:txBody>
      </p:sp>
      <p:sp>
        <p:nvSpPr>
          <p:cNvPr id="5" name="Footer Placeholder 4">
            <a:extLst>
              <a:ext uri="{FF2B5EF4-FFF2-40B4-BE49-F238E27FC236}">
                <a16:creationId xmlns:a16="http://schemas.microsoft.com/office/drawing/2014/main" id="{0C58EC05-5E22-DEC0-C4A6-89A8AA8B423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28F256-C5C5-5178-4D11-5D2B6DCBBDBC}"/>
              </a:ext>
            </a:extLst>
          </p:cNvPr>
          <p:cNvSpPr>
            <a:spLocks noGrp="1"/>
          </p:cNvSpPr>
          <p:nvPr>
            <p:ph type="sldNum" sz="quarter" idx="12"/>
          </p:nvPr>
        </p:nvSpPr>
        <p:spPr>
          <a:xfrm>
            <a:off x="6457950" y="6356351"/>
            <a:ext cx="20574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24328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pPr>
                <a:defRPr/>
              </a:pPr>
              <a:t>‹#›</a:t>
            </a:fld>
            <a:endParaRPr lang="en-ZA" dirty="0"/>
          </a:p>
        </p:txBody>
      </p:sp>
    </p:spTree>
    <p:extLst>
      <p:ext uri="{BB962C8B-B14F-4D97-AF65-F5344CB8AC3E}">
        <p14:creationId xmlns:p14="http://schemas.microsoft.com/office/powerpoint/2010/main" val="327243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588"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5413" y="542925"/>
            <a:ext cx="8793162" cy="6288088"/>
            <a:chOff x="79" y="342"/>
            <a:chExt cx="5539" cy="3961"/>
          </a:xfrm>
        </p:grpSpPr>
        <p:sp>
          <p:nvSpPr>
            <p:cNvPr id="6" name="McK Measure" hidden="1"/>
            <p:cNvSpPr txBox="1">
              <a:spLocks noChangeArrowheads="1"/>
            </p:cNvSpPr>
            <p:nvPr userDrawn="1"/>
          </p:nvSpPr>
          <p:spPr bwMode="gray">
            <a:xfrm>
              <a:off x="79" y="342"/>
              <a:ext cx="55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algn="ctr" defTabSz="912813" eaLnBrk="0" fontAlgn="base" hangingPunct="0">
                <a:spcBef>
                  <a:spcPct val="20000"/>
                </a:spcBef>
                <a:spcAft>
                  <a:spcPct val="0"/>
                </a:spcAft>
                <a:buChar char="•"/>
                <a:defRPr>
                  <a:solidFill>
                    <a:schemeClr val="tx1"/>
                  </a:solidFill>
                  <a:latin typeface="Arial" pitchFamily="34" charset="0"/>
                </a:defRPr>
              </a:lvl6pPr>
              <a:lvl7pPr marL="2971800" indent="-228600" algn="ctr" defTabSz="912813" eaLnBrk="0" fontAlgn="base" hangingPunct="0">
                <a:spcBef>
                  <a:spcPct val="20000"/>
                </a:spcBef>
                <a:spcAft>
                  <a:spcPct val="0"/>
                </a:spcAft>
                <a:buChar char="•"/>
                <a:defRPr>
                  <a:solidFill>
                    <a:schemeClr val="tx1"/>
                  </a:solidFill>
                  <a:latin typeface="Arial" pitchFamily="34" charset="0"/>
                </a:defRPr>
              </a:lvl7pPr>
              <a:lvl8pPr marL="3429000" indent="-228600" algn="ctr" defTabSz="912813" eaLnBrk="0" fontAlgn="base" hangingPunct="0">
                <a:spcBef>
                  <a:spcPct val="20000"/>
                </a:spcBef>
                <a:spcAft>
                  <a:spcPct val="0"/>
                </a:spcAft>
                <a:buChar char="•"/>
                <a:defRPr>
                  <a:solidFill>
                    <a:schemeClr val="tx1"/>
                  </a:solidFill>
                  <a:latin typeface="Arial" pitchFamily="34" charset="0"/>
                </a:defRPr>
              </a:lvl8pPr>
              <a:lvl9pPr marL="3886200" indent="-228600" algn="ctr" defTabSz="912813" eaLnBrk="0" fontAlgn="base" hangingPunct="0">
                <a:spcBef>
                  <a:spcPct val="20000"/>
                </a:spcBef>
                <a:spcAft>
                  <a:spcPct val="0"/>
                </a:spcAft>
                <a:buChar char="•"/>
                <a:defRPr>
                  <a:solidFill>
                    <a:schemeClr val="tx1"/>
                  </a:solidFill>
                  <a:latin typeface="Arial" pitchFamily="34" charset="0"/>
                </a:defRPr>
              </a:lvl9pPr>
            </a:lstStyle>
            <a:p>
              <a:pPr algn="ctr" eaLnBrk="1" fontAlgn="base" hangingPunct="1">
                <a:spcBef>
                  <a:spcPct val="0"/>
                </a:spcBef>
                <a:spcAft>
                  <a:spcPct val="0"/>
                </a:spcAft>
                <a:buFontTx/>
                <a:buChar char="•"/>
                <a:defRPr/>
              </a:pPr>
              <a:r>
                <a:rPr lang="en-GB" altLang="en-US" sz="1200">
                  <a:solidFill>
                    <a:srgbClr val="000000"/>
                  </a:solidFill>
                </a:rPr>
                <a:t>Unit of measure</a:t>
              </a:r>
            </a:p>
          </p:txBody>
        </p:sp>
        <p:sp>
          <p:nvSpPr>
            <p:cNvPr id="8" name="McK Footnote" hidden="1"/>
            <p:cNvSpPr txBox="1">
              <a:spLocks noChangeArrowheads="1"/>
            </p:cNvSpPr>
            <p:nvPr userDrawn="1"/>
          </p:nvSpPr>
          <p:spPr bwMode="gray">
            <a:xfrm>
              <a:off x="81" y="4111"/>
              <a:ext cx="52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5788" indent="-585788" defTabSz="912813" eaLnBrk="0" hangingPunct="0">
                <a:tabLst>
                  <a:tab pos="544513" algn="r"/>
                </a:tabLst>
                <a:defRPr>
                  <a:solidFill>
                    <a:schemeClr val="tx1"/>
                  </a:solidFill>
                  <a:latin typeface="Arial" pitchFamily="34" charset="0"/>
                </a:defRPr>
              </a:lvl1pPr>
              <a:lvl2pPr marL="742950" indent="-285750" defTabSz="912813" eaLnBrk="0" hangingPunct="0">
                <a:tabLst>
                  <a:tab pos="544513" algn="r"/>
                </a:tabLst>
                <a:defRPr>
                  <a:solidFill>
                    <a:schemeClr val="tx1"/>
                  </a:solidFill>
                  <a:latin typeface="Arial" pitchFamily="34" charset="0"/>
                </a:defRPr>
              </a:lvl2pPr>
              <a:lvl3pPr marL="1143000" indent="-228600" defTabSz="912813" eaLnBrk="0" hangingPunct="0">
                <a:tabLst>
                  <a:tab pos="544513" algn="r"/>
                </a:tabLst>
                <a:defRPr>
                  <a:solidFill>
                    <a:schemeClr val="tx1"/>
                  </a:solidFill>
                  <a:latin typeface="Arial" pitchFamily="34" charset="0"/>
                </a:defRPr>
              </a:lvl3pPr>
              <a:lvl4pPr marL="1600200" indent="-228600" defTabSz="912813" eaLnBrk="0" hangingPunct="0">
                <a:tabLst>
                  <a:tab pos="544513" algn="r"/>
                </a:tabLst>
                <a:defRPr>
                  <a:solidFill>
                    <a:schemeClr val="tx1"/>
                  </a:solidFill>
                  <a:latin typeface="Arial" pitchFamily="34" charset="0"/>
                </a:defRPr>
              </a:lvl4pPr>
              <a:lvl5pPr marL="2057400" indent="-228600" defTabSz="912813" eaLnBrk="0" hangingPunct="0">
                <a:tabLst>
                  <a:tab pos="544513" algn="r"/>
                </a:tabLst>
                <a:defRPr>
                  <a:solidFill>
                    <a:schemeClr val="tx1"/>
                  </a:solidFill>
                  <a:latin typeface="Arial" pitchFamily="34" charset="0"/>
                </a:defRPr>
              </a:lvl5pPr>
              <a:lvl6pPr marL="25146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6pPr>
              <a:lvl7pPr marL="29718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7pPr>
              <a:lvl8pPr marL="34290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8pPr>
              <a:lvl9pPr marL="38862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9pPr>
            </a:lstStyle>
            <a:p>
              <a:pPr algn="ctr" eaLnBrk="1" fontAlgn="base" hangingPunct="1">
                <a:spcBef>
                  <a:spcPct val="0"/>
                </a:spcBef>
                <a:spcAft>
                  <a:spcPct val="0"/>
                </a:spcAft>
                <a:buFontTx/>
                <a:buChar char="•"/>
                <a:defRPr/>
              </a:pPr>
              <a:r>
                <a:rPr lang="en-GB" altLang="en-US" sz="900">
                  <a:solidFill>
                    <a:srgbClr val="000000"/>
                  </a:solidFill>
                </a:rPr>
                <a:t>	*	Footnote</a:t>
              </a:r>
            </a:p>
            <a:p>
              <a:pPr algn="ctr" eaLnBrk="1" fontAlgn="base" hangingPunct="1">
                <a:spcBef>
                  <a:spcPct val="20000"/>
                </a:spcBef>
                <a:spcAft>
                  <a:spcPct val="0"/>
                </a:spcAft>
                <a:buFontTx/>
                <a:buChar char="•"/>
                <a:defRPr/>
              </a:pPr>
              <a:r>
                <a:rPr lang="en-GB" altLang="en-US" sz="900">
                  <a:solidFill>
                    <a:srgbClr val="000000"/>
                  </a:solidFill>
                </a:rPr>
                <a:t>Source:		Source</a:t>
              </a:r>
            </a:p>
          </p:txBody>
        </p:sp>
      </p:grpSp>
      <p:graphicFrame>
        <p:nvGraphicFramePr>
          <p:cNvPr id="9" name="Rectangle 9" hidden="1"/>
          <p:cNvGraphicFramePr>
            <a:graphicFrameLocks/>
          </p:cNvGraphicFramePr>
          <p:nvPr/>
        </p:nvGraphicFramePr>
        <p:xfrm>
          <a:off x="6351" y="2"/>
          <a:ext cx="149225" cy="161925"/>
        </p:xfrm>
        <a:graphic>
          <a:graphicData uri="http://schemas.openxmlformats.org/presentationml/2006/ole">
            <mc:AlternateContent xmlns:mc="http://schemas.openxmlformats.org/markup-compatibility/2006">
              <mc:Choice xmlns:v="urn:schemas-microsoft-com:vml" Requires="v">
                <p:oleObj r:id="rId4" imgW="0" imgH="0" progId="">
                  <p:embed/>
                </p:oleObj>
              </mc:Choice>
              <mc:Fallback>
                <p:oleObj r:id="rId4" imgW="0" imgH="0" progId="">
                  <p:embed/>
                  <p:pic>
                    <p:nvPicPr>
                      <p:cNvPr id="9" name="Rectangle 9"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1" y="2"/>
                        <a:ext cx="1492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18" y="1255715"/>
            <a:ext cx="8799635" cy="1538883"/>
          </a:xfrm>
          <a:prstGeom prst="rect">
            <a:avLst/>
          </a:prstGeom>
        </p:spPr>
        <p:txBody>
          <a:bodyPr/>
          <a:lstStyle>
            <a:lvl1pPr>
              <a:defRPr sz="1350"/>
            </a:lvl1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72915" y="467797"/>
            <a:ext cx="8853854" cy="369332"/>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68394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73F0-2441-9A61-911E-E1DA4BBD3118}"/>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6E3044A5-75FB-FD8D-16EE-778618A152D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A65D0A-F718-DB6A-7AFD-54B8F9C760AB}"/>
              </a:ext>
            </a:extLst>
          </p:cNvPr>
          <p:cNvSpPr>
            <a:spLocks noGrp="1"/>
          </p:cNvSpPr>
          <p:nvPr>
            <p:ph type="dt" sz="half" idx="10"/>
          </p:nvPr>
        </p:nvSpPr>
        <p:spPr>
          <a:xfrm>
            <a:off x="628650" y="6356351"/>
            <a:ext cx="2057400" cy="365125"/>
          </a:xfrm>
          <a:prstGeom prst="rect">
            <a:avLst/>
          </a:prstGeom>
        </p:spPr>
        <p:txBody>
          <a:bodyPr/>
          <a:lstStyle/>
          <a:p>
            <a:fld id="{9D4C6E3C-DABE-2C4D-B8C6-BEB15BBDEEB8}" type="datetimeFigureOut">
              <a:rPr lang="en-US" smtClean="0"/>
              <a:t>10/11/2024</a:t>
            </a:fld>
            <a:endParaRPr lang="en-US"/>
          </a:p>
        </p:txBody>
      </p:sp>
      <p:sp>
        <p:nvSpPr>
          <p:cNvPr id="5" name="Footer Placeholder 4">
            <a:extLst>
              <a:ext uri="{FF2B5EF4-FFF2-40B4-BE49-F238E27FC236}">
                <a16:creationId xmlns:a16="http://schemas.microsoft.com/office/drawing/2014/main" id="{9CA36323-5924-8A45-C776-405724EF63ED}"/>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BC3041-A755-9680-9A1C-89B265B766F0}"/>
              </a:ext>
            </a:extLst>
          </p:cNvPr>
          <p:cNvSpPr>
            <a:spLocks noGrp="1"/>
          </p:cNvSpPr>
          <p:nvPr>
            <p:ph type="sldNum" sz="quarter" idx="12"/>
          </p:nvPr>
        </p:nvSpPr>
        <p:spPr>
          <a:xfrm>
            <a:off x="6457950" y="6356351"/>
            <a:ext cx="20574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55772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DC54-B2F1-57F8-8D01-2707640D7ADB}"/>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92ED63-86A0-C6A6-DC0C-26AA2B60085D}"/>
              </a:ext>
            </a:extLst>
          </p:cNvPr>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1CA714-D1E5-AF53-8D33-277444E8B0A4}"/>
              </a:ext>
            </a:extLst>
          </p:cNvPr>
          <p:cNvSpPr>
            <a:spLocks noGrp="1"/>
          </p:cNvSpPr>
          <p:nvPr>
            <p:ph type="dt" sz="half" idx="10"/>
          </p:nvPr>
        </p:nvSpPr>
        <p:spPr>
          <a:xfrm>
            <a:off x="628650" y="6356351"/>
            <a:ext cx="2057400" cy="365125"/>
          </a:xfrm>
          <a:prstGeom prst="rect">
            <a:avLst/>
          </a:prstGeom>
        </p:spPr>
        <p:txBody>
          <a:bodyPr/>
          <a:lstStyle/>
          <a:p>
            <a:fld id="{9D4C6E3C-DABE-2C4D-B8C6-BEB15BBDEEB8}" type="datetimeFigureOut">
              <a:rPr lang="en-US" smtClean="0"/>
              <a:t>10/11/2024</a:t>
            </a:fld>
            <a:endParaRPr lang="en-US"/>
          </a:p>
        </p:txBody>
      </p:sp>
      <p:sp>
        <p:nvSpPr>
          <p:cNvPr id="5" name="Footer Placeholder 4">
            <a:extLst>
              <a:ext uri="{FF2B5EF4-FFF2-40B4-BE49-F238E27FC236}">
                <a16:creationId xmlns:a16="http://schemas.microsoft.com/office/drawing/2014/main" id="{38CEBF96-6049-5783-DAB9-3761E286667B}"/>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EF11B3-0866-74EC-90C8-37A1FF3F36BB}"/>
              </a:ext>
            </a:extLst>
          </p:cNvPr>
          <p:cNvSpPr>
            <a:spLocks noGrp="1"/>
          </p:cNvSpPr>
          <p:nvPr>
            <p:ph type="sldNum" sz="quarter" idx="12"/>
          </p:nvPr>
        </p:nvSpPr>
        <p:spPr>
          <a:xfrm>
            <a:off x="6457950" y="6356351"/>
            <a:ext cx="20574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34694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w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7.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CC4A0F-DD9F-2A4B-A7C2-D3C533F08224}"/>
              </a:ext>
            </a:extLst>
          </p:cNvPr>
          <p:cNvPicPr>
            <a:picLocks noChangeAspect="1"/>
          </p:cNvPicPr>
          <p:nvPr userDrawn="1"/>
        </p:nvPicPr>
        <p:blipFill>
          <a:blip r:embed="rId10"/>
          <a:stretch>
            <a:fillRect/>
          </a:stretch>
        </p:blipFill>
        <p:spPr>
          <a:xfrm>
            <a:off x="791644" y="6362004"/>
            <a:ext cx="897083" cy="2960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11"/>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35A9252-BD15-6AAC-1F04-36789CA67EF4}"/>
              </a:ext>
            </a:extLst>
          </p:cNvPr>
          <p:cNvCxnSpPr>
            <a:cxnSpLocks/>
          </p:cNvCxnSpPr>
          <p:nvPr userDrawn="1"/>
        </p:nvCxnSpPr>
        <p:spPr>
          <a:xfrm flipH="1">
            <a:off x="0" y="5911506"/>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845D10C0-8217-52AA-1F4D-585D05BD3047}"/>
              </a:ext>
            </a:extLst>
          </p:cNvPr>
          <p:cNvSpPr/>
          <p:nvPr userDrawn="1"/>
        </p:nvSpPr>
        <p:spPr>
          <a:xfrm>
            <a:off x="268357" y="6041855"/>
            <a:ext cx="52925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AB61148C-12AC-3469-1EFF-81B24C46249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03570" y="6219213"/>
            <a:ext cx="450179" cy="384203"/>
          </a:xfrm>
          <a:prstGeom prst="rect">
            <a:avLst/>
          </a:prstGeom>
        </p:spPr>
      </p:pic>
      <p:pic>
        <p:nvPicPr>
          <p:cNvPr id="12" name="Picture 11" descr="A blue and black logo&#10;&#10;Description automatically generated">
            <a:extLst>
              <a:ext uri="{FF2B5EF4-FFF2-40B4-BE49-F238E27FC236}">
                <a16:creationId xmlns:a16="http://schemas.microsoft.com/office/drawing/2014/main" id="{DBCF7535-4814-E349-C17B-62999477651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390987" y="5987762"/>
            <a:ext cx="1484657" cy="847102"/>
          </a:xfrm>
          <a:prstGeom prst="rect">
            <a:avLst/>
          </a:prstGeom>
        </p:spPr>
      </p:pic>
    </p:spTree>
    <p:extLst>
      <p:ext uri="{BB962C8B-B14F-4D97-AF65-F5344CB8AC3E}">
        <p14:creationId xmlns:p14="http://schemas.microsoft.com/office/powerpoint/2010/main" val="10940854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hyperlink" Target="mailto:tenderoffice@sars.gov.z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721548-6038-7E41-94EC-34607F2F72EA}"/>
              </a:ext>
            </a:extLst>
          </p:cNvPr>
          <p:cNvPicPr>
            <a:picLocks noChangeAspect="1"/>
          </p:cNvPicPr>
          <p:nvPr/>
        </p:nvPicPr>
        <p:blipFill>
          <a:blip r:embed="rId3"/>
          <a:stretch>
            <a:fillRect/>
          </a:stretch>
        </p:blipFill>
        <p:spPr>
          <a:xfrm>
            <a:off x="372115" y="354061"/>
            <a:ext cx="1750145" cy="577489"/>
          </a:xfrm>
          <a:prstGeom prst="rect">
            <a:avLst/>
          </a:prstGeom>
        </p:spPr>
      </p:pic>
      <p:sp>
        <p:nvSpPr>
          <p:cNvPr id="4" name="Subtitle 3">
            <a:extLst>
              <a:ext uri="{FF2B5EF4-FFF2-40B4-BE49-F238E27FC236}">
                <a16:creationId xmlns:a16="http://schemas.microsoft.com/office/drawing/2014/main" id="{A59469B6-B21C-4AE7-B0D6-6F6C7C5F7C39}"/>
              </a:ext>
            </a:extLst>
          </p:cNvPr>
          <p:cNvSpPr txBox="1">
            <a:spLocks/>
          </p:cNvSpPr>
          <p:nvPr/>
        </p:nvSpPr>
        <p:spPr bwMode="auto">
          <a:xfrm>
            <a:off x="685800" y="4760513"/>
            <a:ext cx="8012260" cy="142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Virtual Briefing Session:</a:t>
            </a:r>
            <a:r>
              <a:rPr lang="en-ZA" sz="2000" b="1" kern="0" dirty="0">
                <a:solidFill>
                  <a:schemeClr val="bg1"/>
                </a:solidFill>
                <a:cs typeface="Arial" charset="0"/>
              </a:rPr>
              <a:t>	09 October 2024 at 11H00</a:t>
            </a:r>
          </a:p>
          <a:p>
            <a:pPr lvl="0" defTabSz="912813" eaLnBrk="0" hangingPunct="0">
              <a:lnSpc>
                <a:spcPct val="150000"/>
              </a:lnSpc>
              <a:buSzPct val="120000"/>
              <a:tabLst>
                <a:tab pos="2774950" algn="l"/>
              </a:tabLst>
              <a:defRPr/>
            </a:pPr>
            <a:r>
              <a:rPr kumimoji="0" lang="en-ZA" sz="2000" b="1" i="0" u="none" strike="noStrike" kern="0" cap="none" spc="0" normalizeH="0" baseline="0" noProof="0" dirty="0">
                <a:ln>
                  <a:noFill/>
                </a:ln>
                <a:solidFill>
                  <a:schemeClr val="bg1"/>
                </a:solidFill>
                <a:effectLst/>
                <a:uLnTx/>
                <a:uFillTx/>
                <a:cs typeface="Arial" charset="0"/>
              </a:rPr>
              <a:t>RFP No.:</a:t>
            </a:r>
            <a:r>
              <a:rPr lang="en-ZA" sz="2000" b="1" kern="0" noProof="0" dirty="0">
                <a:solidFill>
                  <a:schemeClr val="bg1"/>
                </a:solidFill>
                <a:cs typeface="Arial" charset="0"/>
              </a:rPr>
              <a:t>                         	</a:t>
            </a:r>
            <a:r>
              <a:rPr kumimoji="0" lang="en-ZA" sz="2000" b="1" i="0" u="none" strike="noStrike" kern="0" cap="none" spc="0" normalizeH="0" baseline="0" noProof="0" dirty="0">
                <a:ln>
                  <a:noFill/>
                </a:ln>
                <a:solidFill>
                  <a:schemeClr val="bg1"/>
                </a:solidFill>
                <a:effectLst/>
                <a:uLnTx/>
                <a:uFillTx/>
                <a:cs typeface="Arial" charset="0"/>
              </a:rPr>
              <a:t>RFP 16/2024</a:t>
            </a:r>
          </a:p>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Closing Date:      	             01 </a:t>
            </a:r>
            <a:r>
              <a:rPr lang="en-ZA" sz="2000" b="1" kern="0" noProof="0" dirty="0">
                <a:solidFill>
                  <a:schemeClr val="bg1"/>
                </a:solidFill>
                <a:cs typeface="Arial" charset="0"/>
              </a:rPr>
              <a:t>November </a:t>
            </a:r>
            <a:r>
              <a:rPr lang="en-ZA" sz="2000" b="1" kern="0" dirty="0">
                <a:solidFill>
                  <a:schemeClr val="bg1"/>
                </a:solidFill>
                <a:cs typeface="Arial" charset="0"/>
              </a:rPr>
              <a:t>2024</a:t>
            </a:r>
            <a:r>
              <a:rPr kumimoji="0" lang="en-ZA" sz="2000" b="1" i="0" u="none" strike="noStrike" kern="0" cap="none" spc="0" normalizeH="0" baseline="0" noProof="0" dirty="0">
                <a:ln>
                  <a:noFill/>
                </a:ln>
                <a:solidFill>
                  <a:schemeClr val="bg1"/>
                </a:solidFill>
                <a:effectLst/>
                <a:uLnTx/>
                <a:uFillTx/>
                <a:cs typeface="Arial" charset="0"/>
              </a:rPr>
              <a:t>,</a:t>
            </a:r>
            <a:r>
              <a:rPr kumimoji="0" lang="en-ZA" sz="2000" b="1" i="0" u="none" strike="noStrike" kern="0" cap="none" spc="0" normalizeH="0" noProof="0" dirty="0">
                <a:ln>
                  <a:noFill/>
                </a:ln>
                <a:solidFill>
                  <a:schemeClr val="bg1"/>
                </a:solidFill>
                <a:effectLst/>
                <a:uLnTx/>
                <a:uFillTx/>
                <a:cs typeface="Arial" charset="0"/>
              </a:rPr>
              <a:t>  </a:t>
            </a:r>
            <a:r>
              <a:rPr kumimoji="0" lang="en-ZA" sz="2000" b="1" i="0" u="none" strike="noStrike" kern="0" cap="none" spc="0" normalizeH="0" baseline="0" noProof="0" dirty="0">
                <a:ln>
                  <a:noFill/>
                </a:ln>
                <a:solidFill>
                  <a:schemeClr val="bg1"/>
                </a:solidFill>
                <a:effectLst/>
                <a:uLnTx/>
                <a:uFillTx/>
                <a:cs typeface="Arial" charset="0"/>
              </a:rPr>
              <a:t>11h00</a:t>
            </a:r>
          </a:p>
        </p:txBody>
      </p:sp>
      <p:sp>
        <p:nvSpPr>
          <p:cNvPr id="5" name="Subtitle 2">
            <a:extLst>
              <a:ext uri="{FF2B5EF4-FFF2-40B4-BE49-F238E27FC236}">
                <a16:creationId xmlns:a16="http://schemas.microsoft.com/office/drawing/2014/main" id="{BBE37CBF-F13E-4178-9277-D3F2A176387F}"/>
              </a:ext>
            </a:extLst>
          </p:cNvPr>
          <p:cNvSpPr txBox="1">
            <a:spLocks/>
          </p:cNvSpPr>
          <p:nvPr/>
        </p:nvSpPr>
        <p:spPr>
          <a:xfrm>
            <a:off x="536331" y="2699238"/>
            <a:ext cx="8161729" cy="1858694"/>
          </a:xfrm>
          <a:prstGeom prst="rect">
            <a:avLst/>
          </a:prstGeom>
        </p:spPr>
        <p:txBody>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4"/>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ZA" dirty="0"/>
          </a:p>
          <a:p>
            <a:endParaRPr lang="en-ZA" dirty="0"/>
          </a:p>
          <a:p>
            <a:pPr algn="just">
              <a:lnSpc>
                <a:spcPct val="100000"/>
              </a:lnSpc>
            </a:pPr>
            <a:r>
              <a:rPr lang="en-US" b="1" kern="0" dirty="0">
                <a:solidFill>
                  <a:schemeClr val="bg1"/>
                </a:solidFill>
                <a:latin typeface="+mn-lt"/>
                <a:cs typeface="Arial" charset="0"/>
              </a:rPr>
              <a:t>APPOINTMENT OF A PANEL OF SERVICE PROVIDERS FOR THE PROVISION OF EXPERT ADVISORY SERVICES</a:t>
            </a:r>
            <a:endParaRPr lang="en-ZA" b="1" kern="0" dirty="0">
              <a:solidFill>
                <a:schemeClr val="bg1"/>
              </a:solidFill>
              <a:latin typeface="+mn-lt"/>
              <a:cs typeface="Arial" charset="0"/>
            </a:endParaRPr>
          </a:p>
        </p:txBody>
      </p:sp>
    </p:spTree>
    <p:extLst>
      <p:ext uri="{BB962C8B-B14F-4D97-AF65-F5344CB8AC3E}">
        <p14:creationId xmlns:p14="http://schemas.microsoft.com/office/powerpoint/2010/main" val="87529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1"/>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rgbClr val="FF0000"/>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255277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BACKGROUND &amp; SCOPE OF WORK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10</a:t>
            </a:fld>
            <a:endParaRPr lang="en-US" dirty="0"/>
          </a:p>
        </p:txBody>
      </p:sp>
      <p:sp>
        <p:nvSpPr>
          <p:cNvPr id="6" name="TextBox 5">
            <a:extLst>
              <a:ext uri="{FF2B5EF4-FFF2-40B4-BE49-F238E27FC236}">
                <a16:creationId xmlns:a16="http://schemas.microsoft.com/office/drawing/2014/main" id="{8AEA6649-9520-496D-AD42-986D9C9D0CAE}"/>
              </a:ext>
            </a:extLst>
          </p:cNvPr>
          <p:cNvSpPr txBox="1"/>
          <p:nvPr/>
        </p:nvSpPr>
        <p:spPr>
          <a:xfrm>
            <a:off x="126609" y="665833"/>
            <a:ext cx="8468751" cy="416011"/>
          </a:xfrm>
          <a:prstGeom prst="rect">
            <a:avLst/>
          </a:prstGeom>
          <a:noFill/>
        </p:spPr>
        <p:txBody>
          <a:bodyPr wrap="square">
            <a:spAutoFit/>
          </a:bodyPr>
          <a:lstStyle/>
          <a:p>
            <a:pPr>
              <a:lnSpc>
                <a:spcPct val="150000"/>
              </a:lnSpc>
            </a:pPr>
            <a:r>
              <a:rPr lang="en-ZA" sz="1600" dirty="0"/>
              <a:t>Refer to section 2 of the RFP document for scope of work</a:t>
            </a:r>
            <a:r>
              <a:rPr lang="en-US" sz="1600" dirty="0"/>
              <a:t>.</a:t>
            </a:r>
            <a:r>
              <a:rPr lang="en-ZA" sz="1600" dirty="0"/>
              <a:t> </a:t>
            </a:r>
          </a:p>
        </p:txBody>
      </p:sp>
    </p:spTree>
    <p:extLst>
      <p:ext uri="{BB962C8B-B14F-4D97-AF65-F5344CB8AC3E}">
        <p14:creationId xmlns:p14="http://schemas.microsoft.com/office/powerpoint/2010/main" val="111618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1"/>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rgbClr val="FF0000"/>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337863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b="1" dirty="0">
                <a:solidFill>
                  <a:schemeClr val="tx2"/>
                </a:solidFill>
                <a:effectLst>
                  <a:outerShdw blurRad="38100" dist="38100" dir="2700000" algn="tl">
                    <a:srgbClr val="000000">
                      <a:alpha val="43137"/>
                    </a:srgbClr>
                  </a:outerShdw>
                </a:effectLst>
                <a:latin typeface="+mj-lt"/>
                <a:ea typeface="+mj-ea"/>
                <a:cs typeface="+mj-cs"/>
              </a:rPr>
              <a:t>Refer to section 7 of the RFP doc</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12</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939909"/>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5"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0</a:t>
            </a:r>
            <a:endParaRPr lang="en-GB" b="1" dirty="0">
              <a:solidFill>
                <a:schemeClr val="tx2"/>
              </a:solidFill>
            </a:endParaRPr>
          </a:p>
        </p:txBody>
      </p:sp>
      <p:sp>
        <p:nvSpPr>
          <p:cNvPr id="6" name="Rectangle 11">
            <a:extLst>
              <a:ext uri="{FF2B5EF4-FFF2-40B4-BE49-F238E27FC236}">
                <a16:creationId xmlns:a16="http://schemas.microsoft.com/office/drawing/2014/main" id="{D76C1CEA-7DF1-4756-B22D-05D99288F2E9}"/>
              </a:ext>
            </a:extLst>
          </p:cNvPr>
          <p:cNvSpPr>
            <a:spLocks noChangeArrowheads="1"/>
          </p:cNvSpPr>
          <p:nvPr/>
        </p:nvSpPr>
        <p:spPr bwMode="auto">
          <a:xfrm>
            <a:off x="573305" y="1883463"/>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tx2"/>
                </a:solidFill>
              </a:rPr>
              <a:t>Pre-Qualification</a:t>
            </a:r>
          </a:p>
        </p:txBody>
      </p:sp>
      <p:sp>
        <p:nvSpPr>
          <p:cNvPr id="7" name="Text Box 98">
            <a:extLst>
              <a:ext uri="{FF2B5EF4-FFF2-40B4-BE49-F238E27FC236}">
                <a16:creationId xmlns:a16="http://schemas.microsoft.com/office/drawing/2014/main" id="{E935DA4E-A466-4652-AC17-45EE64ECEEC8}"/>
              </a:ext>
            </a:extLst>
          </p:cNvPr>
          <p:cNvSpPr txBox="1">
            <a:spLocks noChangeArrowheads="1"/>
          </p:cNvSpPr>
          <p:nvPr/>
        </p:nvSpPr>
        <p:spPr bwMode="auto">
          <a:xfrm>
            <a:off x="3810634" y="913967"/>
            <a:ext cx="5060098" cy="1720151"/>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gn="l">
              <a:lnSpc>
                <a:spcPct val="150000"/>
              </a:lnSpc>
              <a:buFont typeface="Arial" panose="020B0604020202020204" pitchFamily="34" charset="0"/>
              <a:buChar char="•"/>
            </a:pPr>
            <a:r>
              <a:rPr lang="en-ZA" sz="1200" b="1" dirty="0">
                <a:solidFill>
                  <a:schemeClr val="tx2"/>
                </a:solidFill>
              </a:rPr>
              <a:t>Invitation to Bid (SBD 1)</a:t>
            </a:r>
          </a:p>
          <a:p>
            <a:pPr marL="173038" indent="-173038">
              <a:lnSpc>
                <a:spcPct val="150000"/>
              </a:lnSpc>
              <a:buFontTx/>
              <a:buChar char="•"/>
            </a:pPr>
            <a:r>
              <a:rPr lang="en-ZA" sz="1200" b="1" dirty="0">
                <a:solidFill>
                  <a:schemeClr val="tx2"/>
                </a:solidFill>
              </a:rPr>
              <a:t>Central Registration Report (Central Database System) from NT</a:t>
            </a:r>
          </a:p>
          <a:p>
            <a:pPr marL="173038" indent="-173038">
              <a:lnSpc>
                <a:spcPct val="150000"/>
              </a:lnSpc>
              <a:buFontTx/>
              <a:buChar char="•"/>
            </a:pPr>
            <a:r>
              <a:rPr lang="en-ZA" sz="1200" b="1" dirty="0">
                <a:solidFill>
                  <a:schemeClr val="tx2"/>
                </a:solidFill>
              </a:rPr>
              <a:t>Standard Bidding Document (SBD 4)</a:t>
            </a:r>
          </a:p>
          <a:p>
            <a:pPr marL="173038" indent="-173038">
              <a:lnSpc>
                <a:spcPct val="150000"/>
              </a:lnSpc>
              <a:buFontTx/>
              <a:buChar char="•"/>
            </a:pPr>
            <a:r>
              <a:rPr lang="en-ZA" sz="1200" b="1" dirty="0">
                <a:solidFill>
                  <a:schemeClr val="tx2"/>
                </a:solidFill>
                <a:cs typeface="Times New Roman" pitchFamily="18" charset="0"/>
              </a:rPr>
              <a:t>Supplier Risk Questionnaire</a:t>
            </a:r>
          </a:p>
          <a:p>
            <a:pPr>
              <a:lnSpc>
                <a:spcPct val="150000"/>
              </a:lnSpc>
              <a:buFontTx/>
              <a:buChar char="•"/>
            </a:pPr>
            <a:r>
              <a:rPr lang="en-US" sz="1200" b="1" dirty="0">
                <a:solidFill>
                  <a:schemeClr val="tx2"/>
                </a:solidFill>
                <a:cs typeface="Times New Roman" pitchFamily="18" charset="0"/>
              </a:rPr>
              <a:t>   General Conditions of Contract (GCC)</a:t>
            </a:r>
            <a:endParaRPr lang="en-ZA" sz="1200" b="1" dirty="0">
              <a:solidFill>
                <a:schemeClr val="tx2"/>
              </a:solidFill>
              <a:cs typeface="Times New Roman" pitchFamily="18" charset="0"/>
            </a:endParaRPr>
          </a:p>
          <a:p>
            <a:pPr algn="l">
              <a:lnSpc>
                <a:spcPct val="150000"/>
              </a:lnSpc>
              <a:buFontTx/>
              <a:buChar char="•"/>
            </a:pPr>
            <a:r>
              <a:rPr lang="en-ZA" sz="1200" b="1" dirty="0">
                <a:solidFill>
                  <a:schemeClr val="tx2"/>
                </a:solidFill>
                <a:cs typeface="Times New Roman" pitchFamily="18" charset="0"/>
              </a:rPr>
              <a:t>    BBBEE Certificate/ Sworn Affidavit</a:t>
            </a:r>
          </a:p>
        </p:txBody>
      </p:sp>
    </p:spTree>
    <p:extLst>
      <p:ext uri="{BB962C8B-B14F-4D97-AF65-F5344CB8AC3E}">
        <p14:creationId xmlns:p14="http://schemas.microsoft.com/office/powerpoint/2010/main" val="372411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dirty="0">
                <a:solidFill>
                  <a:schemeClr val="tx2"/>
                </a:solidFill>
                <a:effectLst>
                  <a:outerShdw blurRad="38100" dist="38100" dir="2700000" algn="tl">
                    <a:srgbClr val="000000">
                      <a:alpha val="43137"/>
                    </a:srgbClr>
                  </a:outerShdw>
                </a:effectLst>
              </a:rPr>
              <a:t>Refer to section 7 of the RFP doc</a:t>
            </a:r>
            <a:br>
              <a:rPr lang="en-ZA" sz="1800" dirty="0">
                <a:solidFill>
                  <a:schemeClr val="tx2"/>
                </a:solidFill>
                <a:effectLst>
                  <a:outerShdw blurRad="38100" dist="38100" dir="2700000" algn="tl">
                    <a:srgbClr val="000000">
                      <a:alpha val="43137"/>
                    </a:srgbClr>
                  </a:outerShdw>
                </a:effectLst>
              </a:rPr>
            </a:br>
            <a:br>
              <a:rPr lang="en-ZA" sz="1800" dirty="0">
                <a:solidFill>
                  <a:schemeClr val="tx2"/>
                </a:solidFill>
                <a:effectLst>
                  <a:outerShdw blurRad="38100" dist="38100" dir="2700000" algn="tl">
                    <a:srgbClr val="000000">
                      <a:alpha val="43137"/>
                    </a:srgbClr>
                  </a:outerShdw>
                </a:effectLst>
              </a:rPr>
            </a:br>
            <a:endParaRPr lang="en-ZA" sz="1800" dirty="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13</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727752"/>
            <a:ext cx="3587214"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2" name="Text Box 91">
            <a:extLst>
              <a:ext uri="{FF2B5EF4-FFF2-40B4-BE49-F238E27FC236}">
                <a16:creationId xmlns:a16="http://schemas.microsoft.com/office/drawing/2014/main" id="{92D50F77-03FF-473D-B707-C515B27C806C}"/>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2</a:t>
            </a:r>
            <a:endParaRPr lang="en-GB" b="1" dirty="0">
              <a:solidFill>
                <a:schemeClr val="tx2"/>
              </a:solidFill>
            </a:endParaRPr>
          </a:p>
        </p:txBody>
      </p:sp>
      <p:sp>
        <p:nvSpPr>
          <p:cNvPr id="14" name="Rectangle 12">
            <a:extLst>
              <a:ext uri="{FF2B5EF4-FFF2-40B4-BE49-F238E27FC236}">
                <a16:creationId xmlns:a16="http://schemas.microsoft.com/office/drawing/2014/main" id="{6D9EECB9-3C4D-4767-B062-66DB2E9F32A1}"/>
              </a:ext>
            </a:extLst>
          </p:cNvPr>
          <p:cNvSpPr>
            <a:spLocks noChangeArrowheads="1"/>
          </p:cNvSpPr>
          <p:nvPr/>
        </p:nvSpPr>
        <p:spPr bwMode="auto">
          <a:xfrm>
            <a:off x="469015" y="1309854"/>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050" b="1" dirty="0">
                <a:solidFill>
                  <a:schemeClr val="tx2"/>
                </a:solidFill>
                <a:cs typeface="Times New Roman" pitchFamily="18" charset="0"/>
              </a:rPr>
              <a:t> </a:t>
            </a:r>
            <a:r>
              <a:rPr lang="en-US" sz="1100" b="1" dirty="0">
                <a:solidFill>
                  <a:schemeClr val="tx2"/>
                </a:solidFill>
                <a:cs typeface="Times New Roman" pitchFamily="18" charset="0"/>
              </a:rPr>
              <a:t>Technical Evaluation</a:t>
            </a:r>
            <a:endParaRPr lang="en-US" sz="1050" b="1" dirty="0">
              <a:solidFill>
                <a:schemeClr val="tx2"/>
              </a:solidFill>
              <a:cs typeface="Times New Roman" pitchFamily="18" charset="0"/>
            </a:endParaRPr>
          </a:p>
        </p:txBody>
      </p:sp>
      <p:sp>
        <p:nvSpPr>
          <p:cNvPr id="16" name="Rectangle 11">
            <a:extLst>
              <a:ext uri="{FF2B5EF4-FFF2-40B4-BE49-F238E27FC236}">
                <a16:creationId xmlns:a16="http://schemas.microsoft.com/office/drawing/2014/main" id="{EF4D9F8C-8FBF-4CF5-827F-900907519BF8}"/>
              </a:ext>
            </a:extLst>
          </p:cNvPr>
          <p:cNvSpPr>
            <a:spLocks noChangeArrowheads="1"/>
          </p:cNvSpPr>
          <p:nvPr/>
        </p:nvSpPr>
        <p:spPr bwMode="auto">
          <a:xfrm>
            <a:off x="2810622" y="1309854"/>
            <a:ext cx="928695" cy="525855"/>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dirty="0">
                <a:solidFill>
                  <a:schemeClr val="tx2"/>
                </a:solidFill>
              </a:rPr>
              <a:t>100 points</a:t>
            </a:r>
          </a:p>
        </p:txBody>
      </p:sp>
      <p:sp>
        <p:nvSpPr>
          <p:cNvPr id="18" name="Rectangle 11">
            <a:extLst>
              <a:ext uri="{FF2B5EF4-FFF2-40B4-BE49-F238E27FC236}">
                <a16:creationId xmlns:a16="http://schemas.microsoft.com/office/drawing/2014/main" id="{8650FE23-10B6-4DC8-BEE4-FA286989A2E1}"/>
              </a:ext>
            </a:extLst>
          </p:cNvPr>
          <p:cNvSpPr>
            <a:spLocks noChangeArrowheads="1"/>
          </p:cNvSpPr>
          <p:nvPr/>
        </p:nvSpPr>
        <p:spPr bwMode="auto">
          <a:xfrm>
            <a:off x="469015" y="1984328"/>
            <a:ext cx="2925043" cy="76183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indent="-176213" algn="ctr">
              <a:defRPr/>
            </a:pPr>
            <a:r>
              <a:rPr lang="en-US" sz="1200" b="1" dirty="0">
                <a:solidFill>
                  <a:schemeClr val="tx2"/>
                </a:solidFill>
              </a:rPr>
              <a:t>Achieve overall score of 80 out of 100 points per category to  be considered on the panel </a:t>
            </a:r>
          </a:p>
        </p:txBody>
      </p:sp>
    </p:spTree>
    <p:extLst>
      <p:ext uri="{BB962C8B-B14F-4D97-AF65-F5344CB8AC3E}">
        <p14:creationId xmlns:p14="http://schemas.microsoft.com/office/powerpoint/2010/main" val="334105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1"/>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rgbClr val="FF0000"/>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3108562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5"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lang="en-ZA" dirty="0">
                <a:solidFill>
                  <a:srgbClr val="44546A"/>
                </a:solidFill>
                <a:latin typeface="Arial" panose="020B0604020202020204"/>
              </a:rPr>
              <a:t>Pricing and B-BBEE/Specific Goals</a:t>
            </a:r>
            <a:endParaRPr kumimoji="0" lang="en-ZA" sz="20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endParaRPr>
          </a:p>
        </p:txBody>
      </p:sp>
      <p:sp>
        <p:nvSpPr>
          <p:cNvPr id="6" name="Content Placeholder 2"/>
          <p:cNvSpPr txBox="1">
            <a:spLocks/>
          </p:cNvSpPr>
          <p:nvPr/>
        </p:nvSpPr>
        <p:spPr>
          <a:xfrm>
            <a:off x="55179" y="647150"/>
            <a:ext cx="9033641" cy="27818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2"/>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80975" marR="0" lvl="0" indent="-3175" algn="just" defTabSz="914400" rtl="0" eaLnBrk="1" fontAlgn="auto" latinLnBrk="0" hangingPunct="1">
              <a:lnSpc>
                <a:spcPct val="150000"/>
              </a:lnSpc>
              <a:spcBef>
                <a:spcPts val="1000"/>
              </a:spcBef>
              <a:spcAft>
                <a:spcPts val="0"/>
              </a:spcAft>
              <a:buClrTx/>
              <a:buSzTx/>
              <a:buFontTx/>
              <a:buNone/>
              <a:tabLst/>
              <a:defRPr/>
            </a:pPr>
            <a:r>
              <a:rPr lang="en-GB" sz="1800" dirty="0">
                <a:solidFill>
                  <a:srgbClr val="003366"/>
                </a:solidFill>
                <a:latin typeface="Arial Narrow" panose="020B0606020202030204" pitchFamily="34" charset="0"/>
                <a:ea typeface="Times New Roman" pitchFamily="18" charset="0"/>
                <a:cs typeface="Tahoma" pitchFamily="34" charset="0"/>
              </a:rPr>
              <a:t>Bidders must submit Annexure B - Rate card. Price is not a disqualifier in this RFP. The bidders Rates will be evaluated for internal analysis and will form the basis for future engagement with the bidders during the MSA negotiations and as and when projects become available.</a:t>
            </a:r>
          </a:p>
          <a:p>
            <a:pPr marL="180975" marR="0" lvl="0" indent="-3175" algn="just" defTabSz="914400" rtl="0" eaLnBrk="1" fontAlgn="auto" latinLnBrk="0" hangingPunct="1">
              <a:lnSpc>
                <a:spcPct val="150000"/>
              </a:lnSpc>
              <a:spcBef>
                <a:spcPts val="1000"/>
              </a:spcBef>
              <a:spcAft>
                <a:spcPts val="0"/>
              </a:spcAft>
              <a:buClrTx/>
              <a:buSzTx/>
              <a:buFontTx/>
              <a:buNone/>
              <a:tabLst/>
              <a:defRPr/>
            </a:pPr>
            <a:r>
              <a:rPr lang="en-GB" sz="1800" b="1" dirty="0">
                <a:solidFill>
                  <a:srgbClr val="003366"/>
                </a:solidFill>
                <a:latin typeface="Arial Narrow" panose="020B0606020202030204" pitchFamily="34" charset="0"/>
                <a:ea typeface="Times New Roman" pitchFamily="18" charset="0"/>
                <a:cs typeface="Tahoma" pitchFamily="34" charset="0"/>
              </a:rPr>
              <a:t>Methodology applicable to bidders’ rates</a:t>
            </a:r>
          </a:p>
          <a:p>
            <a:pPr marL="180975" marR="0" lvl="0" indent="-3175" algn="just" defTabSz="914400" rtl="0" eaLnBrk="1" fontAlgn="auto" latinLnBrk="0" hangingPunct="1">
              <a:lnSpc>
                <a:spcPct val="150000"/>
              </a:lnSpc>
              <a:spcBef>
                <a:spcPts val="1000"/>
              </a:spcBef>
              <a:spcAft>
                <a:spcPts val="0"/>
              </a:spcAft>
              <a:buClrTx/>
              <a:buSzTx/>
              <a:buFontTx/>
              <a:buNone/>
              <a:tabLst/>
              <a:defRPr/>
            </a:pPr>
            <a:r>
              <a:rPr lang="en-GB" sz="1800" dirty="0">
                <a:solidFill>
                  <a:srgbClr val="003366"/>
                </a:solidFill>
                <a:latin typeface="Arial Narrow" panose="020B0606020202030204" pitchFamily="34" charset="0"/>
                <a:ea typeface="Times New Roman" pitchFamily="18" charset="0"/>
                <a:cs typeface="Tahoma" pitchFamily="34" charset="0"/>
              </a:rPr>
              <a:t>• Bidders’ proposed rates are subject to negotiations; SARS will analyse and compare bidder’s proposed rates to establish Rate schedule range per category.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rPr>
              <a:t> </a:t>
            </a:r>
            <a:endParaRPr kumimoji="0" lang="en-ZA" sz="18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p:txBody>
      </p:sp>
    </p:spTree>
    <p:extLst>
      <p:ext uri="{BB962C8B-B14F-4D97-AF65-F5344CB8AC3E}">
        <p14:creationId xmlns:p14="http://schemas.microsoft.com/office/powerpoint/2010/main" val="4153432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5"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lang="en-ZA" dirty="0">
                <a:solidFill>
                  <a:srgbClr val="44546A"/>
                </a:solidFill>
                <a:latin typeface="Arial" panose="020B0604020202020204"/>
              </a:rPr>
              <a:t>Pricing and B-BBEE/Specific Goals</a:t>
            </a:r>
            <a:endParaRPr kumimoji="0" lang="en-ZA" sz="20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endParaRPr>
          </a:p>
        </p:txBody>
      </p:sp>
      <p:sp>
        <p:nvSpPr>
          <p:cNvPr id="6" name="Content Placeholder 2"/>
          <p:cNvSpPr txBox="1">
            <a:spLocks/>
          </p:cNvSpPr>
          <p:nvPr/>
        </p:nvSpPr>
        <p:spPr>
          <a:xfrm>
            <a:off x="55179" y="647150"/>
            <a:ext cx="9033641" cy="55130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2"/>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80975" marR="0" lvl="0" indent="-3175" algn="just" defTabSz="914400" rtl="0" eaLnBrk="1" fontAlgn="auto" latinLnBrk="0" hangingPunct="1">
              <a:lnSpc>
                <a:spcPct val="150000"/>
              </a:lnSpc>
              <a:spcBef>
                <a:spcPts val="1000"/>
              </a:spcBef>
              <a:spcAft>
                <a:spcPts val="0"/>
              </a:spcAft>
              <a:buClrTx/>
              <a:buSzTx/>
              <a:buFontTx/>
              <a:buNone/>
              <a:tabLst/>
              <a:defRPr/>
            </a:pPr>
            <a:r>
              <a:rPr lang="en-GB" sz="1800" b="1" dirty="0">
                <a:solidFill>
                  <a:srgbClr val="003366"/>
                </a:solidFill>
                <a:latin typeface="Arial Narrow" panose="020B0606020202030204" pitchFamily="34" charset="0"/>
                <a:ea typeface="Times New Roman" pitchFamily="18" charset="0"/>
                <a:cs typeface="Tahoma" pitchFamily="34" charset="0"/>
              </a:rPr>
              <a:t>Methodology applicable to bidders’ rates</a:t>
            </a:r>
          </a:p>
          <a:p>
            <a:pPr marL="180975" marR="0" lvl="0" indent="-3175" algn="just" defTabSz="914400" rtl="0" eaLnBrk="1" fontAlgn="auto" latinLnBrk="0" hangingPunct="1">
              <a:lnSpc>
                <a:spcPct val="150000"/>
              </a:lnSpc>
              <a:spcBef>
                <a:spcPts val="1000"/>
              </a:spcBef>
              <a:spcAft>
                <a:spcPts val="0"/>
              </a:spcAft>
              <a:buClrTx/>
              <a:buSzTx/>
              <a:buFontTx/>
              <a:buNone/>
              <a:tabLst/>
              <a:defRPr/>
            </a:pPr>
            <a:r>
              <a:rPr lang="en-GB" sz="1800" dirty="0">
                <a:solidFill>
                  <a:srgbClr val="003366"/>
                </a:solidFill>
                <a:latin typeface="Arial Narrow" panose="020B0606020202030204" pitchFamily="34" charset="0"/>
                <a:ea typeface="Times New Roman" pitchFamily="18" charset="0"/>
                <a:cs typeface="Tahoma" pitchFamily="34" charset="0"/>
              </a:rPr>
              <a:t>• This rate schedule will form part of the Master Service Agreement. The Rate schedule range will be derived as follows:</a:t>
            </a:r>
          </a:p>
          <a:p>
            <a:pPr marL="180975" marR="0" lvl="0" indent="-3175" algn="just" defTabSz="914400" rtl="0" eaLnBrk="1" fontAlgn="auto" latinLnBrk="0" hangingPunct="1">
              <a:lnSpc>
                <a:spcPct val="150000"/>
              </a:lnSpc>
              <a:spcBef>
                <a:spcPts val="1000"/>
              </a:spcBef>
              <a:spcAft>
                <a:spcPts val="0"/>
              </a:spcAft>
              <a:buClrTx/>
              <a:buSzTx/>
              <a:buFontTx/>
              <a:buNone/>
              <a:tabLst/>
              <a:defRPr/>
            </a:pPr>
            <a:r>
              <a:rPr lang="en-GB" sz="1800" dirty="0">
                <a:solidFill>
                  <a:srgbClr val="003366"/>
                </a:solidFill>
                <a:latin typeface="Arial Narrow" panose="020B0606020202030204" pitchFamily="34" charset="0"/>
                <a:ea typeface="Times New Roman" pitchFamily="18" charset="0"/>
                <a:cs typeface="Tahoma" pitchFamily="34" charset="0"/>
              </a:rPr>
              <a:t>➢ PMIN – The Rand value of the lowest acceptable bid;</a:t>
            </a:r>
          </a:p>
          <a:p>
            <a:pPr marL="180975" marR="0" lvl="0" indent="-3175" algn="just" defTabSz="914400" rtl="0" eaLnBrk="1" fontAlgn="auto" latinLnBrk="0" hangingPunct="1">
              <a:lnSpc>
                <a:spcPct val="150000"/>
              </a:lnSpc>
              <a:spcBef>
                <a:spcPts val="1000"/>
              </a:spcBef>
              <a:spcAft>
                <a:spcPts val="0"/>
              </a:spcAft>
              <a:buClrTx/>
              <a:buSzTx/>
              <a:buFontTx/>
              <a:buNone/>
              <a:tabLst/>
              <a:defRPr/>
            </a:pPr>
            <a:r>
              <a:rPr lang="en-GB" sz="1800" dirty="0">
                <a:solidFill>
                  <a:srgbClr val="003366"/>
                </a:solidFill>
                <a:latin typeface="Arial Narrow" panose="020B0606020202030204" pitchFamily="34" charset="0"/>
                <a:ea typeface="Times New Roman" pitchFamily="18" charset="0"/>
                <a:cs typeface="Tahoma" pitchFamily="34" charset="0"/>
              </a:rPr>
              <a:t>➢ PAVE – The Rand value of the average number of bids received; and</a:t>
            </a:r>
          </a:p>
          <a:p>
            <a:pPr marL="180975" marR="0" lvl="0" indent="-3175" algn="just" defTabSz="914400" rtl="0" eaLnBrk="1" fontAlgn="auto" latinLnBrk="0" hangingPunct="1">
              <a:lnSpc>
                <a:spcPct val="150000"/>
              </a:lnSpc>
              <a:spcBef>
                <a:spcPts val="1000"/>
              </a:spcBef>
              <a:spcAft>
                <a:spcPts val="0"/>
              </a:spcAft>
              <a:buClrTx/>
              <a:buSzTx/>
              <a:buFontTx/>
              <a:buNone/>
              <a:tabLst/>
              <a:defRPr/>
            </a:pPr>
            <a:r>
              <a:rPr lang="en-GB" sz="1800" dirty="0">
                <a:solidFill>
                  <a:srgbClr val="003366"/>
                </a:solidFill>
                <a:latin typeface="Arial Narrow" panose="020B0606020202030204" pitchFamily="34" charset="0"/>
                <a:ea typeface="Times New Roman" pitchFamily="18" charset="0"/>
                <a:cs typeface="Tahoma" pitchFamily="34" charset="0"/>
              </a:rPr>
              <a:t>➢ PMAX – where applicable, the Rand value that are outliers may be excluded in accordance with the above </a:t>
            </a:r>
            <a:r>
              <a:rPr kumimoji="0" lang="en-GB" sz="18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rPr>
              <a:t>and B-BBEE will not be evaluated for the establishment of the panel however, SARS will, negotiate the rates proposed by bidders to align them with the rates contained in the guidelines referred to in paragraph 4.3 of the National Treasury Instruction No. 03 of 2017/18 Cost Containment Measures. Bidders will at the RFX stage be required to provide their pricing in a manner that is competitive and that their proposals are compliant with statutory requirements or those associated with industry and other related professional bodies and/or authorities.</a:t>
            </a:r>
            <a:endParaRPr kumimoji="0" lang="en-ZA"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rPr>
              <a:t> </a:t>
            </a:r>
            <a:endParaRPr kumimoji="0" lang="en-ZA" sz="18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p:txBody>
      </p:sp>
    </p:spTree>
    <p:extLst>
      <p:ext uri="{BB962C8B-B14F-4D97-AF65-F5344CB8AC3E}">
        <p14:creationId xmlns:p14="http://schemas.microsoft.com/office/powerpoint/2010/main" val="15674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1"/>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rgbClr val="FF0000"/>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429655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18</a:t>
            </a:fld>
            <a:endParaRPr lang="en-US" dirty="0"/>
          </a:p>
        </p:txBody>
      </p:sp>
      <p:sp>
        <p:nvSpPr>
          <p:cNvPr id="6" name="Rectangle 5"/>
          <p:cNvSpPr/>
          <p:nvPr/>
        </p:nvSpPr>
        <p:spPr>
          <a:xfrm>
            <a:off x="175259" y="1019175"/>
            <a:ext cx="8844915" cy="1477840"/>
          </a:xfrm>
          <a:prstGeom prst="rect">
            <a:avLst/>
          </a:prstGeom>
        </p:spPr>
        <p:txBody>
          <a:bodyPr wrap="square">
            <a:spAutoFit/>
          </a:bodyPr>
          <a:lstStyle/>
          <a:p>
            <a:pPr algn="just">
              <a:lnSpc>
                <a:spcPct val="150000"/>
              </a:lnSpc>
            </a:pPr>
            <a:r>
              <a:rPr lang="en-GB" sz="1600" dirty="0">
                <a:solidFill>
                  <a:srgbClr val="003366"/>
                </a:solidFill>
                <a:latin typeface="Arial Narrow" panose="020B0606020202030204" pitchFamily="34" charset="0"/>
                <a:ea typeface="Times New Roman" pitchFamily="18" charset="0"/>
                <a:cs typeface="Tahoma" pitchFamily="34" charset="0"/>
              </a:rPr>
              <a:t>Financial analysis will not be conducted for the establishment of the panel</a:t>
            </a:r>
            <a:endParaRPr lang="en-US" sz="1400" dirty="0">
              <a:solidFill>
                <a:srgbClr val="003366"/>
              </a:solidFill>
              <a:ea typeface="Times New Roman" pitchFamily="18" charset="0"/>
              <a:cs typeface="Tahoma" pitchFamily="34" charset="0"/>
            </a:endParaRPr>
          </a:p>
          <a:p>
            <a:pPr algn="just">
              <a:lnSpc>
                <a:spcPct val="150000"/>
              </a:lnSpc>
            </a:pPr>
            <a:endParaRPr lang="en-US" sz="14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p:txBody>
      </p:sp>
      <p:sp>
        <p:nvSpPr>
          <p:cNvPr id="7" name="Rectangle 6"/>
          <p:cNvSpPr/>
          <p:nvPr/>
        </p:nvSpPr>
        <p:spPr>
          <a:xfrm>
            <a:off x="257175" y="436184"/>
            <a:ext cx="2836010" cy="353943"/>
          </a:xfrm>
          <a:prstGeom prst="rect">
            <a:avLst/>
          </a:prstGeom>
        </p:spPr>
        <p:txBody>
          <a:bodyPr wrap="square">
            <a:spAutoFit/>
          </a:bodyPr>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Financial Evaluation</a:t>
            </a:r>
          </a:p>
        </p:txBody>
      </p:sp>
    </p:spTree>
    <p:extLst>
      <p:ext uri="{BB962C8B-B14F-4D97-AF65-F5344CB8AC3E}">
        <p14:creationId xmlns:p14="http://schemas.microsoft.com/office/powerpoint/2010/main" val="185658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rgbClr val="FF0000"/>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3896004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1"/>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rgbClr val="FF0000"/>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1411707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latin typeface="+mn-lt"/>
                <a:ea typeface="+mn-ea"/>
                <a:cs typeface="+mn-cs"/>
              </a:rPr>
              <a:t>MASTER SERVICE AGREEMENTS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20</a:t>
            </a:fld>
            <a:endParaRPr lang="en-US" dirty="0"/>
          </a:p>
        </p:txBody>
      </p:sp>
      <p:sp>
        <p:nvSpPr>
          <p:cNvPr id="13" name="TextBox 12">
            <a:extLst>
              <a:ext uri="{FF2B5EF4-FFF2-40B4-BE49-F238E27FC236}">
                <a16:creationId xmlns:a16="http://schemas.microsoft.com/office/drawing/2014/main" id="{4398BC83-F36E-4352-AB21-5F393CE68E45}"/>
              </a:ext>
            </a:extLst>
          </p:cNvPr>
          <p:cNvSpPr txBox="1"/>
          <p:nvPr/>
        </p:nvSpPr>
        <p:spPr>
          <a:xfrm>
            <a:off x="158262" y="817685"/>
            <a:ext cx="8816926" cy="5262979"/>
          </a:xfrm>
          <a:prstGeom prst="rect">
            <a:avLst/>
          </a:prstGeom>
          <a:noFill/>
        </p:spPr>
        <p:txBody>
          <a:bodyPr wrap="square">
            <a:spAutoFit/>
          </a:bodyPr>
          <a:lstStyle/>
          <a:p>
            <a:pPr algn="just">
              <a:lnSpc>
                <a:spcPct val="150000"/>
              </a:lnSpc>
            </a:pPr>
            <a:r>
              <a:rPr lang="en-GB" dirty="0">
                <a:solidFill>
                  <a:srgbClr val="003366"/>
                </a:solidFill>
                <a:latin typeface="Arial Narrow" panose="020B0606020202030204" pitchFamily="34" charset="0"/>
                <a:ea typeface="Times New Roman" pitchFamily="18" charset="0"/>
                <a:cs typeface="Tahoma" pitchFamily="34" charset="0"/>
              </a:rPr>
              <a:t>Proposed legal agreement</a:t>
            </a:r>
          </a:p>
          <a:p>
            <a:pPr algn="just">
              <a:lnSpc>
                <a:spcPct val="150000"/>
              </a:lnSpc>
            </a:pPr>
            <a:r>
              <a:rPr lang="en-GB" dirty="0">
                <a:solidFill>
                  <a:srgbClr val="003366"/>
                </a:solidFill>
                <a:latin typeface="Arial Narrow" panose="020B0606020202030204" pitchFamily="34" charset="0"/>
                <a:ea typeface="Times New Roman" pitchFamily="18" charset="0"/>
                <a:cs typeface="Tahoma" pitchFamily="34" charset="0"/>
              </a:rPr>
              <a:t>7.8.1 Any award made to a bidder under this RFP is conditional, amongst other provisions, upon SARS and such bidder concluding a written agreement within twenty-one (21) working days of the bidder receiving the written agreement. The timeous finalisation of such an agreement will be an absolute pre-condition to the recommended bidder(s) being awarded the tender and providing the goods or services to SARS.</a:t>
            </a:r>
          </a:p>
          <a:p>
            <a:pPr algn="just">
              <a:lnSpc>
                <a:spcPct val="150000"/>
              </a:lnSpc>
            </a:pPr>
            <a:r>
              <a:rPr lang="en-GB" dirty="0">
                <a:solidFill>
                  <a:srgbClr val="003366"/>
                </a:solidFill>
                <a:latin typeface="Arial Narrow" panose="020B0606020202030204" pitchFamily="34" charset="0"/>
                <a:ea typeface="Times New Roman" pitchFamily="18" charset="0"/>
                <a:cs typeface="Tahoma" pitchFamily="34" charset="0"/>
              </a:rPr>
              <a:t>7.8.2 If the recommended bidder(s) fails to sign the proposed agreement within the time frame stipulated, SARS reserves the right to:</a:t>
            </a:r>
          </a:p>
          <a:p>
            <a:pPr algn="just"/>
            <a:endParaRPr lang="en-GB" dirty="0">
              <a:solidFill>
                <a:srgbClr val="003366"/>
              </a:solidFill>
              <a:latin typeface="Arial Narrow" panose="020B0606020202030204" pitchFamily="34" charset="0"/>
              <a:ea typeface="Times New Roman" pitchFamily="18" charset="0"/>
              <a:cs typeface="Tahoma" pitchFamily="34" charset="0"/>
            </a:endParaRPr>
          </a:p>
          <a:p>
            <a:pPr algn="just"/>
            <a:r>
              <a:rPr lang="en-GB" dirty="0">
                <a:solidFill>
                  <a:srgbClr val="003366"/>
                </a:solidFill>
                <a:latin typeface="Arial Narrow" panose="020B0606020202030204" pitchFamily="34" charset="0"/>
                <a:ea typeface="Times New Roman" pitchFamily="18" charset="0"/>
                <a:cs typeface="Tahoma" pitchFamily="34" charset="0"/>
              </a:rPr>
              <a:t>7.8.2.1 cancel the award to the recommended bidder; or</a:t>
            </a:r>
          </a:p>
          <a:p>
            <a:pPr algn="just"/>
            <a:endParaRPr lang="en-GB" dirty="0">
              <a:solidFill>
                <a:srgbClr val="003366"/>
              </a:solidFill>
              <a:latin typeface="Arial Narrow" panose="020B0606020202030204" pitchFamily="34" charset="0"/>
              <a:ea typeface="Times New Roman" pitchFamily="18" charset="0"/>
              <a:cs typeface="Tahoma" pitchFamily="34" charset="0"/>
            </a:endParaRPr>
          </a:p>
          <a:p>
            <a:pPr algn="just"/>
            <a:r>
              <a:rPr lang="en-GB" dirty="0">
                <a:solidFill>
                  <a:srgbClr val="003366"/>
                </a:solidFill>
                <a:latin typeface="Arial Narrow" panose="020B0606020202030204" pitchFamily="34" charset="0"/>
                <a:ea typeface="Times New Roman" pitchFamily="18" charset="0"/>
                <a:cs typeface="Tahoma" pitchFamily="34" charset="0"/>
              </a:rPr>
              <a:t>7.8.2.2 take any other action SARS deems reasonable and appropriate.</a:t>
            </a:r>
          </a:p>
          <a:p>
            <a:pPr algn="just"/>
            <a:endParaRPr lang="en-GB" dirty="0">
              <a:solidFill>
                <a:srgbClr val="003366"/>
              </a:solidFill>
              <a:latin typeface="Arial Narrow" panose="020B0606020202030204" pitchFamily="34" charset="0"/>
              <a:ea typeface="Times New Roman" pitchFamily="18" charset="0"/>
              <a:cs typeface="Tahoma" pitchFamily="34" charset="0"/>
            </a:endParaRPr>
          </a:p>
          <a:p>
            <a:pPr algn="just"/>
            <a:endParaRPr lang="en-GB" dirty="0">
              <a:solidFill>
                <a:srgbClr val="003366"/>
              </a:solidFill>
              <a:latin typeface="Arial Narrow" panose="020B0606020202030204" pitchFamily="34" charset="0"/>
              <a:ea typeface="Times New Roman" pitchFamily="18" charset="0"/>
              <a:cs typeface="Tahoma" pitchFamily="34" charset="0"/>
            </a:endParaRPr>
          </a:p>
          <a:p>
            <a:pPr algn="just"/>
            <a:endParaRPr lang="en-GB" sz="1200" kern="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450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latin typeface="+mn-lt"/>
                <a:ea typeface="+mn-ea"/>
                <a:cs typeface="+mn-cs"/>
              </a:rPr>
              <a:t>MASTER SERVICE AGREEMENTS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21</a:t>
            </a:fld>
            <a:endParaRPr lang="en-US" dirty="0"/>
          </a:p>
        </p:txBody>
      </p:sp>
      <p:sp>
        <p:nvSpPr>
          <p:cNvPr id="13" name="TextBox 12">
            <a:extLst>
              <a:ext uri="{FF2B5EF4-FFF2-40B4-BE49-F238E27FC236}">
                <a16:creationId xmlns:a16="http://schemas.microsoft.com/office/drawing/2014/main" id="{4398BC83-F36E-4352-AB21-5F393CE68E45}"/>
              </a:ext>
            </a:extLst>
          </p:cNvPr>
          <p:cNvSpPr txBox="1"/>
          <p:nvPr/>
        </p:nvSpPr>
        <p:spPr>
          <a:xfrm>
            <a:off x="158262" y="817685"/>
            <a:ext cx="8816926" cy="6647974"/>
          </a:xfrm>
          <a:prstGeom prst="rect">
            <a:avLst/>
          </a:prstGeom>
          <a:noFill/>
        </p:spPr>
        <p:txBody>
          <a:bodyPr wrap="square">
            <a:spAutoFit/>
          </a:bodyPr>
          <a:lstStyle/>
          <a:p>
            <a:pPr algn="just">
              <a:lnSpc>
                <a:spcPct val="150000"/>
              </a:lnSpc>
            </a:pPr>
            <a:r>
              <a:rPr lang="en-GB" dirty="0">
                <a:solidFill>
                  <a:srgbClr val="003366"/>
                </a:solidFill>
                <a:latin typeface="Arial Narrow" panose="020B0606020202030204" pitchFamily="34" charset="0"/>
                <a:ea typeface="Times New Roman" pitchFamily="18" charset="0"/>
                <a:cs typeface="Tahoma" pitchFamily="34" charset="0"/>
              </a:rPr>
              <a:t>7.8.3 Upon award, SARS and the successful bidders will conclude the Master Services Agreement (MSA). In this regard:</a:t>
            </a:r>
          </a:p>
          <a:p>
            <a:pPr algn="just">
              <a:lnSpc>
                <a:spcPct val="150000"/>
              </a:lnSpc>
            </a:pPr>
            <a:r>
              <a:rPr lang="en-GB" dirty="0">
                <a:solidFill>
                  <a:srgbClr val="003366"/>
                </a:solidFill>
                <a:latin typeface="Arial Narrow" panose="020B0606020202030204" pitchFamily="34" charset="0"/>
                <a:ea typeface="Times New Roman" pitchFamily="18" charset="0"/>
                <a:cs typeface="Tahoma" pitchFamily="34" charset="0"/>
              </a:rPr>
              <a:t>7.8.3.1 The draft MSA constitutes the specialised terms and conditions upon which SARS is prepared to contractually engage the prospective Bidder(s) to render the services under this bid.</a:t>
            </a:r>
          </a:p>
          <a:p>
            <a:pPr algn="just">
              <a:lnSpc>
                <a:spcPct val="150000"/>
              </a:lnSpc>
            </a:pPr>
            <a:r>
              <a:rPr lang="en-GB" dirty="0">
                <a:solidFill>
                  <a:srgbClr val="003366"/>
                </a:solidFill>
                <a:latin typeface="Arial Narrow" panose="020B0606020202030204" pitchFamily="34" charset="0"/>
                <a:ea typeface="Times New Roman" pitchFamily="18" charset="0"/>
                <a:cs typeface="Tahoma" pitchFamily="34" charset="0"/>
              </a:rPr>
              <a:t>7.8.3.2 All successful bidders will be required to sign the same MSA, and no individual negotiations will occur between a Successful Bidder and SARS.</a:t>
            </a:r>
          </a:p>
          <a:p>
            <a:pPr algn="just">
              <a:lnSpc>
                <a:spcPct val="150000"/>
              </a:lnSpc>
            </a:pPr>
            <a:r>
              <a:rPr lang="en-GB" dirty="0">
                <a:solidFill>
                  <a:srgbClr val="003366"/>
                </a:solidFill>
                <a:latin typeface="Arial Narrow" panose="020B0606020202030204" pitchFamily="34" charset="0"/>
                <a:ea typeface="Times New Roman" pitchFamily="18" charset="0"/>
                <a:cs typeface="Tahoma" pitchFamily="34" charset="0"/>
              </a:rPr>
              <a:t>7.8.3.3 Bidders are requested to indicate their acceptance of the terms and conditions set out in the draft MSA in their bid proposal covering letter.</a:t>
            </a:r>
          </a:p>
          <a:p>
            <a:pPr algn="just">
              <a:lnSpc>
                <a:spcPct val="150000"/>
              </a:lnSpc>
            </a:pPr>
            <a:r>
              <a:rPr lang="en-GB" dirty="0">
                <a:solidFill>
                  <a:srgbClr val="003366"/>
                </a:solidFill>
                <a:latin typeface="Arial Narrow" panose="020B0606020202030204" pitchFamily="34" charset="0"/>
                <a:ea typeface="Times New Roman" pitchFamily="18" charset="0"/>
                <a:cs typeface="Tahoma" pitchFamily="34" charset="0"/>
              </a:rPr>
              <a:t>7.8.3.4 SARS will be entitled to cease contracting with a bidder if SARS, in its sole discretion, is of the opinion that: (</a:t>
            </a:r>
            <a:r>
              <a:rPr lang="en-GB" dirty="0" err="1">
                <a:solidFill>
                  <a:srgbClr val="003366"/>
                </a:solidFill>
                <a:latin typeface="Arial Narrow" panose="020B0606020202030204" pitchFamily="34" charset="0"/>
                <a:ea typeface="Times New Roman" pitchFamily="18" charset="0"/>
                <a:cs typeface="Tahoma" pitchFamily="34" charset="0"/>
              </a:rPr>
              <a:t>i</a:t>
            </a:r>
            <a:r>
              <a:rPr lang="en-GB" dirty="0">
                <a:solidFill>
                  <a:srgbClr val="003366"/>
                </a:solidFill>
                <a:latin typeface="Arial Narrow" panose="020B0606020202030204" pitchFamily="34" charset="0"/>
                <a:ea typeface="Times New Roman" pitchFamily="18" charset="0"/>
                <a:cs typeface="Tahoma" pitchFamily="34" charset="0"/>
              </a:rPr>
              <a:t>) the bidder has made misrepresentations in its proposal; (ii) the bidder is attempting to withdraw from positions or commitments made in its proposal; or (iii) an agreement may not be expeditiously concluded with the bidder for any other reason.</a:t>
            </a:r>
          </a:p>
          <a:p>
            <a:pPr algn="just">
              <a:lnSpc>
                <a:spcPct val="150000"/>
              </a:lnSpc>
            </a:pPr>
            <a:r>
              <a:rPr lang="en-GB" dirty="0">
                <a:solidFill>
                  <a:srgbClr val="003366"/>
                </a:solidFill>
                <a:latin typeface="Arial Narrow" panose="020B0606020202030204" pitchFamily="34" charset="0"/>
                <a:ea typeface="Times New Roman" pitchFamily="18" charset="0"/>
                <a:cs typeface="Tahoma" pitchFamily="34" charset="0"/>
              </a:rPr>
              <a:t>7.8.3.5 SARS reserves the right to vary the terms and conditions of the proposed MSA prior to presenting the final draft of the MSA for signature to bidders at SARS’ sole discretion.</a:t>
            </a:r>
          </a:p>
          <a:p>
            <a:pPr algn="just"/>
            <a:endParaRPr lang="en-GB" dirty="0">
              <a:solidFill>
                <a:srgbClr val="003366"/>
              </a:solidFill>
              <a:latin typeface="Arial Narrow" panose="020B0606020202030204" pitchFamily="34" charset="0"/>
              <a:ea typeface="Times New Roman" pitchFamily="18" charset="0"/>
              <a:cs typeface="Tahoma" pitchFamily="34" charset="0"/>
            </a:endParaRPr>
          </a:p>
          <a:p>
            <a:pPr algn="just"/>
            <a:endParaRPr lang="en-GB" dirty="0">
              <a:solidFill>
                <a:srgbClr val="003366"/>
              </a:solidFill>
              <a:latin typeface="Arial Narrow" panose="020B0606020202030204" pitchFamily="34" charset="0"/>
              <a:ea typeface="Times New Roman" pitchFamily="18" charset="0"/>
              <a:cs typeface="Tahoma" pitchFamily="34" charset="0"/>
            </a:endParaRPr>
          </a:p>
          <a:p>
            <a:pPr algn="just"/>
            <a:endParaRPr lang="en-GB" sz="1200" kern="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093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1"/>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rgbClr val="FF0000"/>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370246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23</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1: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2707154"/>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48276" y="1064914"/>
            <a:ext cx="4850537" cy="1293275"/>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200" b="1" u="sng" dirty="0">
                <a:solidFill>
                  <a:schemeClr val="tx2"/>
                </a:solidFill>
                <a:latin typeface="Arial Narrow" panose="020B0606020202030204" pitchFamily="34" charset="0"/>
              </a:rPr>
              <a:t>Pre-qualification documents </a:t>
            </a:r>
          </a:p>
          <a:p>
            <a:pPr marL="266700" indent="-171450" fontAlgn="auto">
              <a:lnSpc>
                <a:spcPct val="150000"/>
              </a:lnSpc>
              <a:spcBef>
                <a:spcPts val="0"/>
              </a:spcBef>
              <a:spcAft>
                <a:spcPts val="0"/>
              </a:spcAft>
              <a:buFont typeface="Arial" pitchFamily="34" charset="0"/>
              <a:buChar char="•"/>
              <a:tabLst>
                <a:tab pos="273050" algn="l"/>
              </a:tabLst>
              <a:defRPr/>
            </a:pPr>
            <a:r>
              <a:rPr lang="en-US" sz="1200" dirty="0">
                <a:solidFill>
                  <a:schemeClr val="tx2"/>
                </a:solidFill>
                <a:latin typeface="Arial Narrow" panose="020B0606020202030204" pitchFamily="34" charset="0"/>
              </a:rPr>
              <a:t>SBD documents and others</a:t>
            </a:r>
          </a:p>
          <a:p>
            <a:pPr marL="266700" indent="-171450" fontAlgn="auto">
              <a:lnSpc>
                <a:spcPct val="150000"/>
              </a:lnSpc>
              <a:spcBef>
                <a:spcPts val="0"/>
              </a:spcBef>
              <a:spcAft>
                <a:spcPts val="0"/>
              </a:spcAft>
              <a:buFont typeface="Arial" pitchFamily="34" charset="0"/>
              <a:buChar char="•"/>
              <a:tabLst>
                <a:tab pos="273050" algn="l"/>
              </a:tabLst>
              <a:defRPr/>
            </a:pPr>
            <a:r>
              <a:rPr lang="en-US" sz="1200" dirty="0">
                <a:solidFill>
                  <a:schemeClr val="tx2"/>
                </a:solidFill>
                <a:latin typeface="Arial Narrow" panose="020B0606020202030204" pitchFamily="34" charset="0"/>
              </a:rPr>
              <a:t>General Conditions of Contract (GCC)</a:t>
            </a:r>
          </a:p>
          <a:p>
            <a:pPr marL="266700" indent="-171450" fontAlgn="auto">
              <a:lnSpc>
                <a:spcPct val="150000"/>
              </a:lnSpc>
              <a:spcBef>
                <a:spcPts val="0"/>
              </a:spcBef>
              <a:spcAft>
                <a:spcPts val="0"/>
              </a:spcAft>
              <a:buFont typeface="Arial" pitchFamily="34" charset="0"/>
              <a:buChar char="•"/>
              <a:tabLst>
                <a:tab pos="273050" algn="l"/>
              </a:tabLst>
              <a:defRPr/>
            </a:pPr>
            <a:r>
              <a:rPr lang="en-US" sz="1200" dirty="0">
                <a:solidFill>
                  <a:schemeClr val="tx2"/>
                </a:solidFill>
                <a:latin typeface="Arial Narrow" panose="020B0606020202030204" pitchFamily="34" charset="0"/>
              </a:rPr>
              <a:t>Draft Master Service Agreement</a:t>
            </a:r>
          </a:p>
          <a:p>
            <a:pPr marL="266700" indent="-171450" fontAlgn="auto">
              <a:lnSpc>
                <a:spcPct val="150000"/>
              </a:lnSpc>
              <a:spcBef>
                <a:spcPts val="0"/>
              </a:spcBef>
              <a:spcAft>
                <a:spcPts val="0"/>
              </a:spcAft>
              <a:buFont typeface="Arial" pitchFamily="34" charset="0"/>
              <a:buChar char="•"/>
              <a:tabLst>
                <a:tab pos="273050" algn="l"/>
              </a:tabLst>
              <a:defRPr/>
            </a:pPr>
            <a:endParaRPr lang="en-US" sz="1200" dirty="0">
              <a:solidFill>
                <a:schemeClr val="tx2"/>
              </a:solidFill>
              <a:latin typeface="Arial Narrow" panose="020B0606020202030204" pitchFamily="34" charset="0"/>
            </a:endParaRP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4371" y="2583822"/>
            <a:ext cx="4850537" cy="845177"/>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algn="l" fontAlgn="auto">
              <a:lnSpc>
                <a:spcPct val="150000"/>
              </a:lnSpc>
              <a:spcBef>
                <a:spcPts val="0"/>
              </a:spcBef>
              <a:spcAft>
                <a:spcPts val="0"/>
              </a:spcAft>
              <a:defRPr/>
            </a:pPr>
            <a:endParaRPr lang="en-US" sz="1200" dirty="0">
              <a:solidFill>
                <a:schemeClr val="tx2"/>
              </a:solidFill>
            </a:endParaRPr>
          </a:p>
          <a:p>
            <a:pPr marL="95250">
              <a:lnSpc>
                <a:spcPct val="150000"/>
              </a:lnSpc>
              <a:defRPr/>
            </a:pPr>
            <a:r>
              <a:rPr lang="en-ZA" sz="1200" b="1" u="sng" dirty="0">
                <a:solidFill>
                  <a:schemeClr val="tx2"/>
                </a:solidFill>
              </a:rPr>
              <a:t>Technical Response </a:t>
            </a:r>
          </a:p>
          <a:p>
            <a:pPr marL="266700" indent="-171450" algn="l" fontAlgn="auto">
              <a:lnSpc>
                <a:spcPct val="150000"/>
              </a:lnSpc>
              <a:spcBef>
                <a:spcPts val="0"/>
              </a:spcBef>
              <a:spcAft>
                <a:spcPts val="0"/>
              </a:spcAft>
              <a:buFont typeface="Arial" pitchFamily="34" charset="0"/>
              <a:buChar char="•"/>
              <a:defRPr/>
            </a:pPr>
            <a:r>
              <a:rPr lang="en-US" sz="1200" dirty="0">
                <a:solidFill>
                  <a:schemeClr val="tx2"/>
                </a:solidFill>
              </a:rPr>
              <a:t>Bidders technical response </a:t>
            </a:r>
            <a:endParaRPr lang="en-US" sz="1200" kern="0" dirty="0">
              <a:solidFill>
                <a:schemeClr val="tx2"/>
              </a:solidFill>
            </a:endParaRP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270715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274648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extLst>
      <p:ext uri="{BB962C8B-B14F-4D97-AF65-F5344CB8AC3E}">
        <p14:creationId xmlns:p14="http://schemas.microsoft.com/office/powerpoint/2010/main" val="1519643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24</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2: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7"/>
            <a:ext cx="4850537" cy="74339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200" b="1" u="sng" dirty="0">
                <a:solidFill>
                  <a:schemeClr val="tx2"/>
                </a:solidFill>
                <a:latin typeface="Arial Narrow" panose="020B0606020202030204" pitchFamily="34" charset="0"/>
              </a:rPr>
              <a:t>B-BBBEE Certificate</a:t>
            </a:r>
          </a:p>
          <a:p>
            <a:pPr marL="266700" indent="-171450" fontAlgn="auto">
              <a:lnSpc>
                <a:spcPct val="150000"/>
              </a:lnSpc>
              <a:spcBef>
                <a:spcPts val="0"/>
              </a:spcBef>
              <a:spcAft>
                <a:spcPts val="0"/>
              </a:spcAft>
              <a:buFont typeface="Arial" pitchFamily="34" charset="0"/>
              <a:buChar char="•"/>
              <a:tabLst>
                <a:tab pos="273050" algn="l"/>
              </a:tabLst>
              <a:defRPr/>
            </a:pPr>
            <a:r>
              <a:rPr lang="en-US" sz="1200" dirty="0">
                <a:solidFill>
                  <a:schemeClr val="tx2"/>
                </a:solidFill>
                <a:latin typeface="Arial Narrow" panose="020B0606020202030204" pitchFamily="34" charset="0"/>
              </a:rPr>
              <a:t>SBD documents and others</a:t>
            </a: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 name="Rectangle 1"/>
          <p:cNvSpPr/>
          <p:nvPr/>
        </p:nvSpPr>
        <p:spPr>
          <a:xfrm rot="10800000" flipV="1">
            <a:off x="316523" y="4005992"/>
            <a:ext cx="8537330" cy="872034"/>
          </a:xfrm>
          <a:prstGeom prst="rect">
            <a:avLst/>
          </a:prstGeom>
        </p:spPr>
        <p:txBody>
          <a:bodyPr wrap="square">
            <a:spAutoFit/>
          </a:bodyPr>
          <a:lstStyle/>
          <a:p>
            <a:pPr marL="95250">
              <a:lnSpc>
                <a:spcPct val="150000"/>
              </a:lnSpc>
              <a:defRPr/>
            </a:pPr>
            <a:r>
              <a:rPr lang="en-US" dirty="0">
                <a:solidFill>
                  <a:srgbClr val="FF0000"/>
                </a:solidFill>
              </a:rPr>
              <a:t>NB ! Each file must be marked correctly and sealed separately for easy reference during the evaluation </a:t>
            </a:r>
            <a:r>
              <a:rPr lang="en-US" dirty="0" err="1">
                <a:solidFill>
                  <a:srgbClr val="FF0000"/>
                </a:solidFill>
              </a:rPr>
              <a:t>process.USB</a:t>
            </a:r>
            <a:r>
              <a:rPr lang="en-US" dirty="0">
                <a:solidFill>
                  <a:srgbClr val="FF0000"/>
                </a:solidFill>
              </a:rPr>
              <a:t> marked with Bidder Name  </a:t>
            </a:r>
          </a:p>
        </p:txBody>
      </p:sp>
    </p:spTree>
    <p:extLst>
      <p:ext uri="{BB962C8B-B14F-4D97-AF65-F5344CB8AC3E}">
        <p14:creationId xmlns:p14="http://schemas.microsoft.com/office/powerpoint/2010/main" val="2869330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91912" y="920881"/>
            <a:ext cx="8423439" cy="572678"/>
          </a:xfrm>
        </p:spPr>
        <p:txBody>
          <a:bodyPr/>
          <a:lstStyle/>
          <a:p>
            <a:br>
              <a:rPr lang="en-ZA" sz="2175" b="1" dirty="0">
                <a:solidFill>
                  <a:srgbClr val="5B9BD5">
                    <a:lumMod val="75000"/>
                  </a:srgbClr>
                </a:solidFill>
                <a:effectLst>
                  <a:outerShdw blurRad="38100" dist="38100" dir="2700000" algn="tl">
                    <a:srgbClr val="000000">
                      <a:alpha val="43137"/>
                    </a:srgbClr>
                  </a:outerShdw>
                </a:effectLst>
                <a:latin typeface="Arial" panose="020B0604020202020204"/>
              </a:rPr>
            </a:br>
            <a:endParaRPr lang="en-ZA"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256495" y="1587699"/>
            <a:ext cx="6278165" cy="3186113"/>
          </a:xfrm>
          <a:prstGeom prst="rect">
            <a:avLst/>
          </a:prstGeom>
        </p:spPr>
        <p:txBody>
          <a:bodyPr vert="horz" lIns="68580" tIns="34290" rIns="68580" bIns="3429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85800">
              <a:defRPr/>
            </a:pPr>
            <a:endParaRPr lang="en-ZA" sz="1350" dirty="0">
              <a:solidFill>
                <a:sysClr val="windowText" lastClr="000000">
                  <a:lumMod val="75000"/>
                  <a:lumOff val="25000"/>
                </a:sysClr>
              </a:solidFill>
            </a:endParaRPr>
          </a:p>
        </p:txBody>
      </p:sp>
      <p:sp>
        <p:nvSpPr>
          <p:cNvPr id="3" name="Title 1">
            <a:extLst>
              <a:ext uri="{FF2B5EF4-FFF2-40B4-BE49-F238E27FC236}">
                <a16:creationId xmlns:a16="http://schemas.microsoft.com/office/drawing/2014/main" id="{44A96A16-9920-CC0C-2438-60946FE5621F}"/>
              </a:ext>
            </a:extLst>
          </p:cNvPr>
          <p:cNvSpPr txBox="1">
            <a:spLocks/>
          </p:cNvSpPr>
          <p:nvPr/>
        </p:nvSpPr>
        <p:spPr>
          <a:xfrm>
            <a:off x="85589" y="916593"/>
            <a:ext cx="6858000" cy="399455"/>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defTabSz="685800"/>
            <a:r>
              <a:rPr lang="en-ZA" sz="2175" dirty="0">
                <a:solidFill>
                  <a:srgbClr val="5B9BD5">
                    <a:lumMod val="75000"/>
                  </a:srgbClr>
                </a:solidFill>
                <a:effectLst>
                  <a:outerShdw blurRad="38100" dist="38100" dir="2700000" algn="tl">
                    <a:srgbClr val="000000">
                      <a:alpha val="43137"/>
                    </a:srgbClr>
                  </a:outerShdw>
                </a:effectLst>
                <a:latin typeface="Arial" panose="020B0604020202020204"/>
              </a:rPr>
              <a:t>BID SUBMISSION</a:t>
            </a:r>
          </a:p>
        </p:txBody>
      </p:sp>
      <p:sp>
        <p:nvSpPr>
          <p:cNvPr id="5" name="Rectangle 21">
            <a:extLst>
              <a:ext uri="{FF2B5EF4-FFF2-40B4-BE49-F238E27FC236}">
                <a16:creationId xmlns:a16="http://schemas.microsoft.com/office/drawing/2014/main" id="{89E1016F-8AD6-A730-E21D-4460E236D424}"/>
              </a:ext>
            </a:extLst>
          </p:cNvPr>
          <p:cNvSpPr>
            <a:spLocks noChangeArrowheads="1"/>
          </p:cNvSpPr>
          <p:nvPr/>
        </p:nvSpPr>
        <p:spPr bwMode="auto">
          <a:xfrm>
            <a:off x="0" y="1316048"/>
            <a:ext cx="8993172" cy="1031886"/>
          </a:xfrm>
          <a:prstGeom prst="rect">
            <a:avLst/>
          </a:prstGeom>
          <a:noFill/>
          <a:ln w="9525">
            <a:noFill/>
            <a:miter lim="800000"/>
            <a:headEnd/>
            <a:tailEnd/>
          </a:ln>
        </p:spPr>
        <p:txBody>
          <a:bodyPr wrap="square">
            <a:spAutoFit/>
          </a:bodyPr>
          <a:lstStyle/>
          <a:p>
            <a:pPr algn="just" defTabSz="685800">
              <a:lnSpc>
                <a:spcPct val="150000"/>
              </a:lnSpc>
            </a:pPr>
            <a:r>
              <a:rPr lang="en-ZA" sz="1050" dirty="0">
                <a:solidFill>
                  <a:srgbClr val="44546A"/>
                </a:solidFill>
                <a:latin typeface="Arial" panose="020B0604020202020204"/>
              </a:rPr>
              <a:t>Bidders must submit copies of each file (Original and Duplicate) and a USB with content of each file by the </a:t>
            </a:r>
            <a:r>
              <a:rPr lang="en-ZA" sz="1050" b="1" dirty="0">
                <a:solidFill>
                  <a:srgbClr val="FF0000"/>
                </a:solidFill>
                <a:latin typeface="Arial" panose="020B0604020202020204"/>
              </a:rPr>
              <a:t>01 November 2024 at 11:00 a.m.</a:t>
            </a:r>
          </a:p>
          <a:p>
            <a:pPr algn="just" defTabSz="685800">
              <a:lnSpc>
                <a:spcPct val="150000"/>
              </a:lnSpc>
            </a:pPr>
            <a:endParaRPr lang="en-ZA" sz="1050" b="1" dirty="0">
              <a:solidFill>
                <a:srgbClr val="44546A"/>
              </a:solidFill>
              <a:latin typeface="Arial" panose="020B0604020202020204"/>
            </a:endParaRPr>
          </a:p>
          <a:p>
            <a:pPr algn="just" defTabSz="685800">
              <a:lnSpc>
                <a:spcPct val="150000"/>
              </a:lnSpc>
            </a:pPr>
            <a:r>
              <a:rPr lang="en-ZA" sz="1050" dirty="0">
                <a:solidFill>
                  <a:srgbClr val="44546A"/>
                </a:solidFill>
                <a:latin typeface="Arial" panose="020B0604020202020204"/>
              </a:rPr>
              <a:t>Bid documents will only be considered if received by SARS before the Closing Date and time, regardless of the method used to send or deliver such documents to SARS.</a:t>
            </a:r>
          </a:p>
        </p:txBody>
      </p:sp>
      <p:sp>
        <p:nvSpPr>
          <p:cNvPr id="8" name="Text Box 16">
            <a:extLst>
              <a:ext uri="{FF2B5EF4-FFF2-40B4-BE49-F238E27FC236}">
                <a16:creationId xmlns:a16="http://schemas.microsoft.com/office/drawing/2014/main" id="{4593EDBB-85F5-9D49-91D0-7944CDBA8F15}"/>
              </a:ext>
            </a:extLst>
          </p:cNvPr>
          <p:cNvSpPr txBox="1">
            <a:spLocks noChangeArrowheads="1"/>
          </p:cNvSpPr>
          <p:nvPr/>
        </p:nvSpPr>
        <p:spPr bwMode="auto">
          <a:xfrm>
            <a:off x="1187799" y="2516670"/>
            <a:ext cx="219075" cy="30008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defTabSz="685800">
              <a:defRPr/>
            </a:pPr>
            <a:r>
              <a:rPr lang="en-ZA" sz="1350" b="1" dirty="0">
                <a:solidFill>
                  <a:prstClr val="black"/>
                </a:solidFill>
                <a:latin typeface="Arial" panose="020B0604020202020204"/>
              </a:rPr>
              <a:t>1</a:t>
            </a:r>
            <a:endParaRPr lang="en-GB" sz="1350" b="1" dirty="0">
              <a:solidFill>
                <a:prstClr val="black"/>
              </a:solidFill>
              <a:latin typeface="Arial" panose="020B0604020202020204"/>
            </a:endParaRPr>
          </a:p>
        </p:txBody>
      </p:sp>
      <p:sp>
        <p:nvSpPr>
          <p:cNvPr id="9" name="TextBox 8">
            <a:extLst>
              <a:ext uri="{FF2B5EF4-FFF2-40B4-BE49-F238E27FC236}">
                <a16:creationId xmlns:a16="http://schemas.microsoft.com/office/drawing/2014/main" id="{8A08EA55-8FCE-A94C-BB21-BE2AB8AAB6F4}"/>
              </a:ext>
            </a:extLst>
          </p:cNvPr>
          <p:cNvSpPr txBox="1"/>
          <p:nvPr/>
        </p:nvSpPr>
        <p:spPr>
          <a:xfrm>
            <a:off x="1109256" y="2786542"/>
            <a:ext cx="452368" cy="184666"/>
          </a:xfrm>
          <a:prstGeom prst="rect">
            <a:avLst/>
          </a:prstGeom>
          <a:noFill/>
        </p:spPr>
        <p:txBody>
          <a:bodyPr wrap="none" rtlCol="0">
            <a:spAutoFit/>
          </a:bodyPr>
          <a:lstStyle/>
          <a:p>
            <a:pPr defTabSz="685800"/>
            <a:r>
              <a:rPr lang="en-ZA" sz="600" dirty="0">
                <a:solidFill>
                  <a:prstClr val="black"/>
                </a:solidFill>
                <a:latin typeface="Arial" panose="020B0604020202020204"/>
              </a:rPr>
              <a:t>Original</a:t>
            </a:r>
          </a:p>
        </p:txBody>
      </p:sp>
      <p:pic>
        <p:nvPicPr>
          <p:cNvPr id="10" name="Picture 7" descr="Folder">
            <a:extLst>
              <a:ext uri="{FF2B5EF4-FFF2-40B4-BE49-F238E27FC236}">
                <a16:creationId xmlns:a16="http://schemas.microsoft.com/office/drawing/2014/main" id="{26BB13C0-AA86-DBB4-62F9-510AE8531AC8}"/>
              </a:ext>
            </a:extLst>
          </p:cNvPr>
          <p:cNvPicPr>
            <a:picLocks noChangeAspect="1" noChangeArrowheads="1"/>
          </p:cNvPicPr>
          <p:nvPr/>
        </p:nvPicPr>
        <p:blipFill>
          <a:blip r:embed="rId2"/>
          <a:srcRect/>
          <a:stretch>
            <a:fillRect/>
          </a:stretch>
        </p:blipFill>
        <p:spPr bwMode="auto">
          <a:xfrm>
            <a:off x="827640" y="2970658"/>
            <a:ext cx="809625" cy="756047"/>
          </a:xfrm>
          <a:prstGeom prst="rect">
            <a:avLst/>
          </a:prstGeom>
          <a:noFill/>
          <a:ln w="9525">
            <a:noFill/>
            <a:miter lim="800000"/>
            <a:headEnd/>
            <a:tailEnd/>
          </a:ln>
        </p:spPr>
      </p:pic>
      <p:sp>
        <p:nvSpPr>
          <p:cNvPr id="11" name="Text Box 8">
            <a:extLst>
              <a:ext uri="{FF2B5EF4-FFF2-40B4-BE49-F238E27FC236}">
                <a16:creationId xmlns:a16="http://schemas.microsoft.com/office/drawing/2014/main" id="{A0914F65-2D29-FE9A-4AD0-87C73A28A1AB}"/>
              </a:ext>
            </a:extLst>
          </p:cNvPr>
          <p:cNvSpPr txBox="1">
            <a:spLocks noChangeArrowheads="1"/>
          </p:cNvSpPr>
          <p:nvPr/>
        </p:nvSpPr>
        <p:spPr bwMode="auto">
          <a:xfrm flipV="1">
            <a:off x="2012429" y="2869679"/>
            <a:ext cx="297929" cy="300082"/>
          </a:xfrm>
          <a:prstGeom prst="rect">
            <a:avLst/>
          </a:prstGeom>
          <a:noFill/>
          <a:ln w="9525">
            <a:noFill/>
            <a:miter lim="800000"/>
            <a:headEnd/>
            <a:tailEnd/>
          </a:ln>
        </p:spPr>
        <p:txBody>
          <a:bodyPr wrap="square">
            <a:spAutoFit/>
          </a:bodyPr>
          <a:lstStyle/>
          <a:p>
            <a:pPr defTabSz="685800"/>
            <a:r>
              <a:rPr lang="en-ZA" sz="1350" dirty="0">
                <a:solidFill>
                  <a:prstClr val="black"/>
                </a:solidFill>
                <a:latin typeface="Arial" panose="020B0604020202020204"/>
              </a:rPr>
              <a:t>+</a:t>
            </a:r>
            <a:endParaRPr lang="en-GB" sz="1350" dirty="0">
              <a:solidFill>
                <a:prstClr val="black"/>
              </a:solidFill>
              <a:latin typeface="Arial" panose="020B0604020202020204"/>
            </a:endParaRPr>
          </a:p>
        </p:txBody>
      </p:sp>
      <p:pic>
        <p:nvPicPr>
          <p:cNvPr id="12" name="Picture 7" descr="Folder">
            <a:extLst>
              <a:ext uri="{FF2B5EF4-FFF2-40B4-BE49-F238E27FC236}">
                <a16:creationId xmlns:a16="http://schemas.microsoft.com/office/drawing/2014/main" id="{79DDC307-ABDB-843F-9AD1-84C815CCA583}"/>
              </a:ext>
            </a:extLst>
          </p:cNvPr>
          <p:cNvPicPr>
            <a:picLocks noChangeAspect="1" noChangeArrowheads="1"/>
          </p:cNvPicPr>
          <p:nvPr/>
        </p:nvPicPr>
        <p:blipFill>
          <a:blip r:embed="rId2"/>
          <a:srcRect/>
          <a:stretch>
            <a:fillRect/>
          </a:stretch>
        </p:blipFill>
        <p:spPr bwMode="auto">
          <a:xfrm>
            <a:off x="2665931" y="2937100"/>
            <a:ext cx="809625" cy="756047"/>
          </a:xfrm>
          <a:prstGeom prst="rect">
            <a:avLst/>
          </a:prstGeom>
          <a:noFill/>
          <a:ln w="9525">
            <a:noFill/>
            <a:miter lim="800000"/>
            <a:headEnd/>
            <a:tailEnd/>
          </a:ln>
        </p:spPr>
      </p:pic>
      <p:pic>
        <p:nvPicPr>
          <p:cNvPr id="13" name="Picture 12">
            <a:extLst>
              <a:ext uri="{FF2B5EF4-FFF2-40B4-BE49-F238E27FC236}">
                <a16:creationId xmlns:a16="http://schemas.microsoft.com/office/drawing/2014/main" id="{A3092DBC-7EBB-941B-37C0-132DAD004A6B}"/>
              </a:ext>
            </a:extLst>
          </p:cNvPr>
          <p:cNvPicPr>
            <a:picLocks noChangeAspect="1"/>
          </p:cNvPicPr>
          <p:nvPr/>
        </p:nvPicPr>
        <p:blipFill>
          <a:blip r:embed="rId3"/>
          <a:stretch>
            <a:fillRect/>
          </a:stretch>
        </p:blipFill>
        <p:spPr>
          <a:xfrm>
            <a:off x="5405560" y="2919056"/>
            <a:ext cx="757238" cy="553043"/>
          </a:xfrm>
          <a:prstGeom prst="rect">
            <a:avLst/>
          </a:prstGeom>
        </p:spPr>
      </p:pic>
      <p:sp>
        <p:nvSpPr>
          <p:cNvPr id="14" name="Text Box 17">
            <a:extLst>
              <a:ext uri="{FF2B5EF4-FFF2-40B4-BE49-F238E27FC236}">
                <a16:creationId xmlns:a16="http://schemas.microsoft.com/office/drawing/2014/main" id="{4FE6F0D5-0FCF-CE56-68C1-E47E32F2B3CC}"/>
              </a:ext>
            </a:extLst>
          </p:cNvPr>
          <p:cNvSpPr txBox="1">
            <a:spLocks noChangeArrowheads="1"/>
          </p:cNvSpPr>
          <p:nvPr/>
        </p:nvSpPr>
        <p:spPr bwMode="auto">
          <a:xfrm>
            <a:off x="3009193" y="2599122"/>
            <a:ext cx="219075" cy="30008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defTabSz="685800">
              <a:defRPr/>
            </a:pPr>
            <a:r>
              <a:rPr lang="en-ZA" sz="1350" b="1" dirty="0">
                <a:solidFill>
                  <a:prstClr val="black"/>
                </a:solidFill>
                <a:latin typeface="Arial" panose="020B0604020202020204"/>
              </a:rPr>
              <a:t>1</a:t>
            </a:r>
            <a:endParaRPr lang="en-GB" sz="1350" b="1" dirty="0">
              <a:solidFill>
                <a:prstClr val="black"/>
              </a:solidFill>
              <a:latin typeface="Arial" panose="020B0604020202020204"/>
            </a:endParaRPr>
          </a:p>
        </p:txBody>
      </p:sp>
      <p:sp>
        <p:nvSpPr>
          <p:cNvPr id="15" name="Text Box 17">
            <a:extLst>
              <a:ext uri="{FF2B5EF4-FFF2-40B4-BE49-F238E27FC236}">
                <a16:creationId xmlns:a16="http://schemas.microsoft.com/office/drawing/2014/main" id="{F2AF09EA-BE06-9FCB-37CE-ADAA1181486D}"/>
              </a:ext>
            </a:extLst>
          </p:cNvPr>
          <p:cNvSpPr txBox="1">
            <a:spLocks noChangeArrowheads="1"/>
          </p:cNvSpPr>
          <p:nvPr/>
        </p:nvSpPr>
        <p:spPr bwMode="auto">
          <a:xfrm>
            <a:off x="5422867" y="2563132"/>
            <a:ext cx="219075" cy="30008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defTabSz="685800">
              <a:defRPr/>
            </a:pPr>
            <a:r>
              <a:rPr lang="en-ZA" sz="1350" b="1" dirty="0">
                <a:solidFill>
                  <a:prstClr val="black"/>
                </a:solidFill>
                <a:latin typeface="Arial" panose="020B0604020202020204"/>
              </a:rPr>
              <a:t>1</a:t>
            </a:r>
            <a:endParaRPr lang="en-GB" sz="1350" b="1" dirty="0">
              <a:solidFill>
                <a:prstClr val="black"/>
              </a:solidFill>
              <a:latin typeface="Arial" panose="020B0604020202020204"/>
            </a:endParaRPr>
          </a:p>
        </p:txBody>
      </p:sp>
      <p:sp>
        <p:nvSpPr>
          <p:cNvPr id="16" name="Right Brace 15">
            <a:extLst>
              <a:ext uri="{FF2B5EF4-FFF2-40B4-BE49-F238E27FC236}">
                <a16:creationId xmlns:a16="http://schemas.microsoft.com/office/drawing/2014/main" id="{C868A199-8000-5486-77CB-3F1CC4B3B553}"/>
              </a:ext>
            </a:extLst>
          </p:cNvPr>
          <p:cNvSpPr/>
          <p:nvPr/>
        </p:nvSpPr>
        <p:spPr bwMode="auto">
          <a:xfrm flipV="1">
            <a:off x="6964073" y="2811995"/>
            <a:ext cx="283464" cy="737519"/>
          </a:xfrm>
          <a:prstGeom prst="rightBrace">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2858" tIns="0" rIns="2858" bIns="0" numCol="1" rtlCol="0" anchor="ctr" anchorCtr="0" compatLnSpc="1">
            <a:prstTxWarp prst="textNoShape">
              <a:avLst/>
            </a:prstTxWarp>
          </a:bodyPr>
          <a:lstStyle/>
          <a:p>
            <a:pPr defTabSz="671513" fontAlgn="base">
              <a:spcBef>
                <a:spcPct val="0"/>
              </a:spcBef>
              <a:spcAft>
                <a:spcPct val="0"/>
              </a:spcAft>
              <a:buSzPct val="120000"/>
              <a:defRPr/>
            </a:pPr>
            <a:endParaRPr lang="en-ZA" sz="1200" b="1" kern="0" dirty="0">
              <a:solidFill>
                <a:prstClr val="black"/>
              </a:solidFill>
              <a:latin typeface="Arial" charset="0"/>
            </a:endParaRPr>
          </a:p>
        </p:txBody>
      </p:sp>
      <p:sp>
        <p:nvSpPr>
          <p:cNvPr id="17" name="TextBox 16">
            <a:extLst>
              <a:ext uri="{FF2B5EF4-FFF2-40B4-BE49-F238E27FC236}">
                <a16:creationId xmlns:a16="http://schemas.microsoft.com/office/drawing/2014/main" id="{7D96A28E-DBC5-567D-1093-7E9BBC004F32}"/>
              </a:ext>
            </a:extLst>
          </p:cNvPr>
          <p:cNvSpPr txBox="1"/>
          <p:nvPr/>
        </p:nvSpPr>
        <p:spPr>
          <a:xfrm>
            <a:off x="7448848" y="2948126"/>
            <a:ext cx="1394460" cy="530915"/>
          </a:xfrm>
          <a:prstGeom prst="rect">
            <a:avLst/>
          </a:prstGeom>
          <a:noFill/>
        </p:spPr>
        <p:txBody>
          <a:bodyPr wrap="square" rtlCol="0">
            <a:spAutoFit/>
          </a:bodyPr>
          <a:lstStyle/>
          <a:p>
            <a:pPr defTabSz="685800"/>
            <a:endParaRPr lang="en-ZA" sz="750" b="1" dirty="0">
              <a:solidFill>
                <a:prstClr val="black"/>
              </a:solidFill>
              <a:latin typeface="Arial" panose="020B0604020202020204"/>
            </a:endParaRPr>
          </a:p>
          <a:p>
            <a:pPr algn="ctr" defTabSz="685800"/>
            <a:r>
              <a:rPr lang="en-ZA" sz="1050" b="1" dirty="0">
                <a:solidFill>
                  <a:srgbClr val="FF0000"/>
                </a:solidFill>
                <a:latin typeface="Arial" panose="020B0604020202020204"/>
              </a:rPr>
              <a:t>Content of File 1 and 2</a:t>
            </a:r>
            <a:endParaRPr lang="en-ZA" sz="1050" b="1" dirty="0">
              <a:solidFill>
                <a:prstClr val="black"/>
              </a:solidFill>
              <a:latin typeface="Arial" panose="020B0604020202020204"/>
            </a:endParaRPr>
          </a:p>
        </p:txBody>
      </p:sp>
      <p:sp>
        <p:nvSpPr>
          <p:cNvPr id="18" name="Text Box 8">
            <a:extLst>
              <a:ext uri="{FF2B5EF4-FFF2-40B4-BE49-F238E27FC236}">
                <a16:creationId xmlns:a16="http://schemas.microsoft.com/office/drawing/2014/main" id="{0D22E636-48BA-269C-1299-25E10EEA4EFB}"/>
              </a:ext>
            </a:extLst>
          </p:cNvPr>
          <p:cNvSpPr txBox="1">
            <a:spLocks noChangeArrowheads="1"/>
          </p:cNvSpPr>
          <p:nvPr/>
        </p:nvSpPr>
        <p:spPr bwMode="auto">
          <a:xfrm>
            <a:off x="4303631" y="3037708"/>
            <a:ext cx="267891" cy="300082"/>
          </a:xfrm>
          <a:prstGeom prst="rect">
            <a:avLst/>
          </a:prstGeom>
          <a:noFill/>
          <a:ln w="9525">
            <a:noFill/>
            <a:miter lim="800000"/>
            <a:headEnd/>
            <a:tailEnd/>
          </a:ln>
        </p:spPr>
        <p:txBody>
          <a:bodyPr>
            <a:spAutoFit/>
          </a:bodyPr>
          <a:lstStyle/>
          <a:p>
            <a:pPr defTabSz="685800"/>
            <a:r>
              <a:rPr lang="en-ZA" sz="1350" dirty="0">
                <a:solidFill>
                  <a:prstClr val="black"/>
                </a:solidFill>
                <a:latin typeface="Arial" panose="020B0604020202020204"/>
              </a:rPr>
              <a:t>+</a:t>
            </a:r>
            <a:endParaRPr lang="en-GB" sz="1350" dirty="0">
              <a:solidFill>
                <a:prstClr val="black"/>
              </a:solidFill>
              <a:latin typeface="Arial" panose="020B0604020202020204"/>
            </a:endParaRPr>
          </a:p>
        </p:txBody>
      </p:sp>
      <p:sp>
        <p:nvSpPr>
          <p:cNvPr id="19" name="TextBox 10">
            <a:extLst>
              <a:ext uri="{FF2B5EF4-FFF2-40B4-BE49-F238E27FC236}">
                <a16:creationId xmlns:a16="http://schemas.microsoft.com/office/drawing/2014/main" id="{F93BB3C9-D949-7EAF-576D-04289A710EE8}"/>
              </a:ext>
            </a:extLst>
          </p:cNvPr>
          <p:cNvSpPr txBox="1">
            <a:spLocks noChangeArrowheads="1"/>
          </p:cNvSpPr>
          <p:nvPr/>
        </p:nvSpPr>
        <p:spPr bwMode="auto">
          <a:xfrm>
            <a:off x="2025210" y="3689850"/>
            <a:ext cx="2202847" cy="461665"/>
          </a:xfrm>
          <a:prstGeom prst="rect">
            <a:avLst/>
          </a:prstGeom>
          <a:noFill/>
          <a:ln w="9525">
            <a:noFill/>
            <a:miter lim="800000"/>
            <a:headEnd/>
            <a:tailEnd/>
          </a:ln>
        </p:spPr>
        <p:txBody>
          <a:bodyPr wrap="none">
            <a:spAutoFit/>
          </a:bodyPr>
          <a:lstStyle/>
          <a:p>
            <a:pPr defTabSz="685800"/>
            <a:r>
              <a:rPr lang="en-ZA" sz="2400" b="1" dirty="0">
                <a:solidFill>
                  <a:srgbClr val="44546A"/>
                </a:solidFill>
                <a:latin typeface="Arial" panose="020B0604020202020204"/>
              </a:rPr>
              <a:t>TENDER BOX</a:t>
            </a:r>
          </a:p>
        </p:txBody>
      </p:sp>
      <p:sp>
        <p:nvSpPr>
          <p:cNvPr id="20" name="TextBox 11">
            <a:extLst>
              <a:ext uri="{FF2B5EF4-FFF2-40B4-BE49-F238E27FC236}">
                <a16:creationId xmlns:a16="http://schemas.microsoft.com/office/drawing/2014/main" id="{54DA29EB-078B-0D4C-F6EC-23FC93847A32}"/>
              </a:ext>
            </a:extLst>
          </p:cNvPr>
          <p:cNvSpPr txBox="1">
            <a:spLocks noChangeArrowheads="1"/>
          </p:cNvSpPr>
          <p:nvPr/>
        </p:nvSpPr>
        <p:spPr bwMode="auto">
          <a:xfrm>
            <a:off x="1183345" y="4024969"/>
            <a:ext cx="4071938" cy="715581"/>
          </a:xfrm>
          <a:prstGeom prst="rect">
            <a:avLst/>
          </a:prstGeom>
          <a:noFill/>
          <a:ln w="9525">
            <a:noFill/>
            <a:miter lim="800000"/>
            <a:headEnd/>
            <a:tailEnd/>
          </a:ln>
        </p:spPr>
        <p:txBody>
          <a:bodyPr>
            <a:spAutoFit/>
          </a:bodyPr>
          <a:lstStyle/>
          <a:p>
            <a:pPr algn="ctr" defTabSz="685800"/>
            <a:r>
              <a:rPr lang="en-ZA" sz="1350" dirty="0">
                <a:solidFill>
                  <a:srgbClr val="44546A"/>
                </a:solidFill>
                <a:latin typeface="Arial" panose="020B0604020202020204"/>
              </a:rPr>
              <a:t>Tender Office SARS Procurement, </a:t>
            </a:r>
            <a:r>
              <a:rPr lang="en-ZA" sz="1350" dirty="0" err="1">
                <a:solidFill>
                  <a:srgbClr val="44546A"/>
                </a:solidFill>
                <a:latin typeface="Arial" panose="020B0604020202020204"/>
              </a:rPr>
              <a:t>Lehae</a:t>
            </a:r>
            <a:r>
              <a:rPr lang="en-ZA" sz="1350" dirty="0">
                <a:solidFill>
                  <a:srgbClr val="44546A"/>
                </a:solidFill>
                <a:latin typeface="Arial" panose="020B0604020202020204"/>
              </a:rPr>
              <a:t> La SARS Head Office,299 Bronkhorst Street </a:t>
            </a:r>
            <a:r>
              <a:rPr lang="en-ZA" sz="1350" dirty="0" err="1">
                <a:solidFill>
                  <a:srgbClr val="44546A"/>
                </a:solidFill>
                <a:latin typeface="Arial" panose="020B0604020202020204"/>
              </a:rPr>
              <a:t>Niew</a:t>
            </a:r>
            <a:r>
              <a:rPr lang="en-ZA" sz="1350" dirty="0">
                <a:solidFill>
                  <a:srgbClr val="44546A"/>
                </a:solidFill>
                <a:latin typeface="Arial" panose="020B0604020202020204"/>
              </a:rPr>
              <a:t> </a:t>
            </a:r>
            <a:r>
              <a:rPr lang="en-ZA" sz="1350" dirty="0" err="1">
                <a:solidFill>
                  <a:srgbClr val="44546A"/>
                </a:solidFill>
                <a:latin typeface="Arial" panose="020B0604020202020204"/>
              </a:rPr>
              <a:t>Mucleneuk</a:t>
            </a:r>
            <a:r>
              <a:rPr lang="en-ZA" sz="1350" dirty="0">
                <a:solidFill>
                  <a:srgbClr val="44546A"/>
                </a:solidFill>
                <a:latin typeface="Arial" panose="020B0604020202020204"/>
              </a:rPr>
              <a:t>, Pretoria</a:t>
            </a:r>
          </a:p>
        </p:txBody>
      </p:sp>
      <p:sp>
        <p:nvSpPr>
          <p:cNvPr id="21" name="TextBox 12">
            <a:extLst>
              <a:ext uri="{FF2B5EF4-FFF2-40B4-BE49-F238E27FC236}">
                <a16:creationId xmlns:a16="http://schemas.microsoft.com/office/drawing/2014/main" id="{A9E6E15E-2899-917A-86D8-52FAF3F6A2A2}"/>
              </a:ext>
            </a:extLst>
          </p:cNvPr>
          <p:cNvSpPr txBox="1">
            <a:spLocks noChangeArrowheads="1"/>
          </p:cNvSpPr>
          <p:nvPr/>
        </p:nvSpPr>
        <p:spPr bwMode="auto">
          <a:xfrm>
            <a:off x="108856" y="4910788"/>
            <a:ext cx="6554945" cy="300082"/>
          </a:xfrm>
          <a:prstGeom prst="rect">
            <a:avLst/>
          </a:prstGeom>
          <a:noFill/>
          <a:ln w="9525">
            <a:noFill/>
            <a:miter lim="800000"/>
            <a:headEnd/>
            <a:tailEnd/>
          </a:ln>
        </p:spPr>
        <p:txBody>
          <a:bodyPr wrap="square">
            <a:spAutoFit/>
          </a:bodyPr>
          <a:lstStyle/>
          <a:p>
            <a:pPr indent="63104" defTabSz="685800"/>
            <a:r>
              <a:rPr lang="en-ZA" sz="1350" dirty="0">
                <a:solidFill>
                  <a:srgbClr val="44546A"/>
                </a:solidFill>
                <a:latin typeface="Arial" panose="020B0604020202020204"/>
              </a:rPr>
              <a:t>Any enquiries must be referred, in writing via email: </a:t>
            </a:r>
            <a:r>
              <a:rPr lang="en-ZA" sz="1350" dirty="0">
                <a:solidFill>
                  <a:srgbClr val="44546A"/>
                </a:solidFill>
                <a:latin typeface="Arial" panose="020B0604020202020204"/>
                <a:hlinkClick r:id="rId4"/>
              </a:rPr>
              <a:t>tenderoffice@sars.gov.za</a:t>
            </a:r>
            <a:endParaRPr lang="en-ZA" sz="1350" dirty="0">
              <a:solidFill>
                <a:srgbClr val="44546A"/>
              </a:solidFill>
              <a:latin typeface="Arial" panose="020B0604020202020204"/>
            </a:endParaRPr>
          </a:p>
        </p:txBody>
      </p:sp>
    </p:spTree>
    <p:extLst>
      <p:ext uri="{BB962C8B-B14F-4D97-AF65-F5344CB8AC3E}">
        <p14:creationId xmlns:p14="http://schemas.microsoft.com/office/powerpoint/2010/main" val="4170216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1"/>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rgbClr val="FF0000"/>
                </a:solidFill>
              </a:rPr>
              <a:t>Q&amp;A</a:t>
            </a:r>
            <a:endParaRPr lang="en-ZA" sz="1100" dirty="0">
              <a:solidFill>
                <a:srgbClr val="FF0000"/>
              </a:solidFill>
            </a:endParaRPr>
          </a:p>
          <a:p>
            <a:endParaRPr lang="en-ZA" dirty="0"/>
          </a:p>
        </p:txBody>
      </p:sp>
    </p:spTree>
    <p:extLst>
      <p:ext uri="{BB962C8B-B14F-4D97-AF65-F5344CB8AC3E}">
        <p14:creationId xmlns:p14="http://schemas.microsoft.com/office/powerpoint/2010/main" val="3340948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B16AAD-28D9-4239-80A4-1C112E13D977}"/>
              </a:ext>
            </a:extLst>
          </p:cNvPr>
          <p:cNvSpPr>
            <a:spLocks noGrp="1"/>
          </p:cNvSpPr>
          <p:nvPr>
            <p:ph type="sldNum" sz="quarter" idx="11"/>
          </p:nvPr>
        </p:nvSpPr>
        <p:spPr/>
        <p:txBody>
          <a:bodyPr/>
          <a:lstStyle/>
          <a:p>
            <a:pPr>
              <a:defRPr/>
            </a:pPr>
            <a:fld id="{1D46AC71-C261-4AF3-BFB1-CCAEF8821007}" type="slidenum">
              <a:rPr lang="en-ZA" smtClean="0"/>
              <a:pPr>
                <a:defRPr/>
              </a:pPr>
              <a:t>27</a:t>
            </a:fld>
            <a:endParaRPr lang="en-ZA" dirty="0"/>
          </a:p>
        </p:txBody>
      </p:sp>
      <p:pic>
        <p:nvPicPr>
          <p:cNvPr id="3" name="Picture 7" descr="Questions">
            <a:extLst>
              <a:ext uri="{FF2B5EF4-FFF2-40B4-BE49-F238E27FC236}">
                <a16:creationId xmlns:a16="http://schemas.microsoft.com/office/drawing/2014/main" id="{64C33304-783C-4CF5-BC6C-8861FE2C6566}"/>
              </a:ext>
            </a:extLst>
          </p:cNvPr>
          <p:cNvPicPr>
            <a:picLocks noChangeAspect="1" noChangeArrowheads="1"/>
          </p:cNvPicPr>
          <p:nvPr/>
        </p:nvPicPr>
        <p:blipFill>
          <a:blip r:embed="rId2"/>
          <a:srcRect/>
          <a:stretch>
            <a:fillRect/>
          </a:stretch>
        </p:blipFill>
        <p:spPr bwMode="auto">
          <a:xfrm>
            <a:off x="3132138" y="995729"/>
            <a:ext cx="2447925" cy="3956050"/>
          </a:xfrm>
          <a:prstGeom prst="rect">
            <a:avLst/>
          </a:prstGeom>
          <a:noFill/>
          <a:ln w="9525">
            <a:noFill/>
            <a:miter lim="800000"/>
            <a:headEnd/>
            <a:tailEnd/>
          </a:ln>
        </p:spPr>
      </p:pic>
      <p:sp>
        <p:nvSpPr>
          <p:cNvPr id="4" name="Title 1">
            <a:extLst>
              <a:ext uri="{FF2B5EF4-FFF2-40B4-BE49-F238E27FC236}">
                <a16:creationId xmlns:a16="http://schemas.microsoft.com/office/drawing/2014/main" id="{ABAEAC38-5362-462C-B5BA-BFC0F485D6B2}"/>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QUESTION AND ANSWERS</a:t>
            </a:r>
          </a:p>
        </p:txBody>
      </p:sp>
    </p:spTree>
    <p:extLst>
      <p:ext uri="{BB962C8B-B14F-4D97-AF65-F5344CB8AC3E}">
        <p14:creationId xmlns:p14="http://schemas.microsoft.com/office/powerpoint/2010/main" val="1509928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FDA22-6EA5-4844-BFEF-5AFC8C20B9F4}"/>
              </a:ext>
            </a:extLst>
          </p:cNvPr>
          <p:cNvPicPr>
            <a:picLocks noChangeAspect="1"/>
          </p:cNvPicPr>
          <p:nvPr/>
        </p:nvPicPr>
        <p:blipFill>
          <a:blip r:embed="rId3"/>
          <a:stretch>
            <a:fillRect/>
          </a:stretch>
        </p:blipFill>
        <p:spPr>
          <a:xfrm>
            <a:off x="372115" y="354061"/>
            <a:ext cx="1750145" cy="577489"/>
          </a:xfrm>
          <a:prstGeom prst="rect">
            <a:avLst/>
          </a:prstGeom>
        </p:spPr>
      </p:pic>
    </p:spTree>
    <p:extLst>
      <p:ext uri="{BB962C8B-B14F-4D97-AF65-F5344CB8AC3E}">
        <p14:creationId xmlns:p14="http://schemas.microsoft.com/office/powerpoint/2010/main" val="343121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Bid Evaluation Committee</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a:bodyPr>
          <a:lstStyle/>
          <a:p>
            <a:endParaRPr lang="en-ZA" dirty="0"/>
          </a:p>
        </p:txBody>
      </p:sp>
      <p:graphicFrame>
        <p:nvGraphicFramePr>
          <p:cNvPr id="7" name="Table 7">
            <a:extLst>
              <a:ext uri="{FF2B5EF4-FFF2-40B4-BE49-F238E27FC236}">
                <a16:creationId xmlns:a16="http://schemas.microsoft.com/office/drawing/2014/main" id="{9B514B89-6AAC-42EE-BEB3-A575E5F15288}"/>
              </a:ext>
            </a:extLst>
          </p:cNvPr>
          <p:cNvGraphicFramePr>
            <a:graphicFrameLocks noGrp="1"/>
          </p:cNvGraphicFramePr>
          <p:nvPr>
            <p:extLst>
              <p:ext uri="{D42A27DB-BD31-4B8C-83A1-F6EECF244321}">
                <p14:modId xmlns:p14="http://schemas.microsoft.com/office/powerpoint/2010/main" val="4126545934"/>
              </p:ext>
            </p:extLst>
          </p:nvPr>
        </p:nvGraphicFramePr>
        <p:xfrm>
          <a:off x="102842" y="632278"/>
          <a:ext cx="8699165" cy="5641911"/>
        </p:xfrm>
        <a:graphic>
          <a:graphicData uri="http://schemas.openxmlformats.org/drawingml/2006/table">
            <a:tbl>
              <a:tblPr firstRow="1" bandRow="1">
                <a:tableStyleId>{5C22544A-7EE6-4342-B048-85BDC9FD1C3A}</a:tableStyleId>
              </a:tblPr>
              <a:tblGrid>
                <a:gridCol w="8699165">
                  <a:extLst>
                    <a:ext uri="{9D8B030D-6E8A-4147-A177-3AD203B41FA5}">
                      <a16:colId xmlns:a16="http://schemas.microsoft.com/office/drawing/2014/main" val="847617628"/>
                    </a:ext>
                  </a:extLst>
                </a:gridCol>
              </a:tblGrid>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Procurement</a:t>
                      </a:r>
                    </a:p>
                  </a:txBody>
                  <a:tcPr/>
                </a:tc>
                <a:extLst>
                  <a:ext uri="{0D108BD9-81ED-4DB2-BD59-A6C34878D82A}">
                    <a16:rowId xmlns:a16="http://schemas.microsoft.com/office/drawing/2014/main" val="1161861201"/>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a:solidFill>
                            <a:schemeClr val="tx2"/>
                          </a:solidFill>
                          <a:latin typeface="+mn-lt"/>
                          <a:ea typeface="+mn-ea"/>
                          <a:cs typeface="+mn-cs"/>
                        </a:rPr>
                        <a:t>Sourcing Lead: Professional Services – Project Oversight</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282221393"/>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Governance, Compliance &amp; Risk Specialist – Audit</a:t>
                      </a:r>
                    </a:p>
                  </a:txBody>
                  <a:tcPr marL="84406" marR="84406"/>
                </a:tc>
                <a:extLst>
                  <a:ext uri="{0D108BD9-81ED-4DB2-BD59-A6C34878D82A}">
                    <a16:rowId xmlns:a16="http://schemas.microsoft.com/office/drawing/2014/main" val="563679810"/>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a:t>
                      </a:r>
                      <a:r>
                        <a:rPr lang="en-ZA" sz="1600" kern="1200" baseline="0" dirty="0">
                          <a:solidFill>
                            <a:schemeClr val="tx2"/>
                          </a:solidFill>
                          <a:latin typeface="+mn-lt"/>
                          <a:ea typeface="+mn-ea"/>
                          <a:cs typeface="+mn-cs"/>
                        </a:rPr>
                        <a:t> Office – Bid Opening</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782051094"/>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Value</a:t>
                      </a:r>
                      <a:r>
                        <a:rPr lang="en-ZA" sz="1600" kern="1200" baseline="0" dirty="0">
                          <a:solidFill>
                            <a:schemeClr val="tx2"/>
                          </a:solidFill>
                          <a:latin typeface="+mn-lt"/>
                          <a:ea typeface="+mn-ea"/>
                          <a:cs typeface="+mn-cs"/>
                        </a:rPr>
                        <a:t> Delivery Planning – Price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455642399"/>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B-BBEE</a:t>
                      </a:r>
                      <a:r>
                        <a:rPr lang="en-ZA" sz="1600" kern="1200" baseline="0" dirty="0">
                          <a:solidFill>
                            <a:schemeClr val="tx2"/>
                          </a:solidFill>
                          <a:latin typeface="+mn-lt"/>
                          <a:ea typeface="+mn-ea"/>
                          <a:cs typeface="+mn-cs"/>
                        </a:rPr>
                        <a:t>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843596870"/>
                  </a:ext>
                </a:extLst>
              </a:tr>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SARS Business Unit</a:t>
                      </a:r>
                    </a:p>
                  </a:txBody>
                  <a:tcPr marL="84406" marR="84406">
                    <a:solidFill>
                      <a:srgbClr val="3882C6"/>
                    </a:solidFill>
                  </a:tcPr>
                </a:tc>
                <a:extLst>
                  <a:ext uri="{0D108BD9-81ED-4DB2-BD59-A6C34878D82A}">
                    <a16:rowId xmlns:a16="http://schemas.microsoft.com/office/drawing/2014/main" val="1503723046"/>
                  </a:ext>
                </a:extLst>
              </a:tr>
              <a:tr h="512901">
                <a:tc>
                  <a:txBody>
                    <a:bodyPr/>
                    <a:lstStyle/>
                    <a:p>
                      <a:pPr marL="0" algn="l" defTabSz="932962" rtl="0" eaLnBrk="1" latinLnBrk="0" hangingPunct="1"/>
                      <a:r>
                        <a:rPr lang="en-ZA" sz="1600" kern="1200" baseline="0" dirty="0">
                          <a:solidFill>
                            <a:schemeClr val="tx2"/>
                          </a:solidFill>
                          <a:latin typeface="+mn-lt"/>
                          <a:ea typeface="+mn-ea"/>
                          <a:cs typeface="+mn-cs"/>
                        </a:rPr>
                        <a:t>Bid Specification Committee</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32316146"/>
                  </a:ext>
                </a:extLst>
              </a:tr>
              <a:tr h="512901">
                <a:tc>
                  <a:txBody>
                    <a:bodyPr/>
                    <a:lstStyle/>
                    <a:p>
                      <a:pPr marL="0" algn="l" defTabSz="932962" rtl="0" eaLnBrk="1" latinLnBrk="0" hangingPunct="1"/>
                      <a:r>
                        <a:rPr lang="en-ZA" sz="1600" kern="1200" dirty="0">
                          <a:solidFill>
                            <a:schemeClr val="tx2"/>
                          </a:solidFill>
                          <a:latin typeface="+mn-lt"/>
                          <a:ea typeface="+mn-ea"/>
                          <a:cs typeface="+mn-cs"/>
                        </a:rPr>
                        <a:t>Technical</a:t>
                      </a:r>
                      <a:r>
                        <a:rPr lang="en-ZA" sz="1600" kern="1200" baseline="0" dirty="0">
                          <a:solidFill>
                            <a:schemeClr val="tx2"/>
                          </a:solidFill>
                          <a:latin typeface="+mn-lt"/>
                          <a:ea typeface="+mn-ea"/>
                          <a:cs typeface="+mn-cs"/>
                        </a:rPr>
                        <a:t> Evaluators </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18149474"/>
                  </a:ext>
                </a:extLst>
              </a:tr>
              <a:tr h="512901">
                <a:tc>
                  <a:txBody>
                    <a:bodyPr/>
                    <a:lstStyle/>
                    <a:p>
                      <a:pPr algn="ctr"/>
                      <a:r>
                        <a:rPr lang="en-ZA" sz="2000" b="1" dirty="0">
                          <a:solidFill>
                            <a:schemeClr val="bg1"/>
                          </a:solidFill>
                        </a:rPr>
                        <a:t>Corporate Legal Services</a:t>
                      </a:r>
                    </a:p>
                  </a:txBody>
                  <a:tcPr marL="84406" marR="84406">
                    <a:solidFill>
                      <a:srgbClr val="3882C6"/>
                    </a:solidFill>
                  </a:tcPr>
                </a:tc>
                <a:extLst>
                  <a:ext uri="{0D108BD9-81ED-4DB2-BD59-A6C34878D82A}">
                    <a16:rowId xmlns:a16="http://schemas.microsoft.com/office/drawing/2014/main" val="3223802594"/>
                  </a:ext>
                </a:extLst>
              </a:tr>
              <a:tr h="512901">
                <a:tc>
                  <a:txBody>
                    <a:bodyPr/>
                    <a:lstStyle/>
                    <a:p>
                      <a:r>
                        <a:rPr lang="en-ZA" sz="1600" baseline="0" dirty="0">
                          <a:solidFill>
                            <a:schemeClr val="tx2"/>
                          </a:solidFill>
                        </a:rPr>
                        <a:t>Legal Specialist</a:t>
                      </a:r>
                      <a:endParaRPr lang="en-ZA" sz="1600" dirty="0">
                        <a:solidFill>
                          <a:schemeClr val="tx2"/>
                        </a:solidFill>
                      </a:endParaRPr>
                    </a:p>
                  </a:txBody>
                  <a:tcPr marL="84406" marR="84406"/>
                </a:tc>
                <a:extLst>
                  <a:ext uri="{0D108BD9-81ED-4DB2-BD59-A6C34878D82A}">
                    <a16:rowId xmlns:a16="http://schemas.microsoft.com/office/drawing/2014/main" val="4166394977"/>
                  </a:ext>
                </a:extLst>
              </a:tr>
            </a:tbl>
          </a:graphicData>
        </a:graphic>
      </p:graphicFrame>
    </p:spTree>
    <p:extLst>
      <p:ext uri="{BB962C8B-B14F-4D97-AF65-F5344CB8AC3E}">
        <p14:creationId xmlns:p14="http://schemas.microsoft.com/office/powerpoint/2010/main" val="204141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rgbClr val="FF0000"/>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115218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RFP TIMELINES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5" name="Table 5">
            <a:extLst>
              <a:ext uri="{FF2B5EF4-FFF2-40B4-BE49-F238E27FC236}">
                <a16:creationId xmlns:a16="http://schemas.microsoft.com/office/drawing/2014/main" id="{AA133F07-979D-4386-873F-62B1BA3EFEE4}"/>
              </a:ext>
            </a:extLst>
          </p:cNvPr>
          <p:cNvGraphicFramePr>
            <a:graphicFrameLocks noGrp="1"/>
          </p:cNvGraphicFramePr>
          <p:nvPr>
            <p:extLst>
              <p:ext uri="{D42A27DB-BD31-4B8C-83A1-F6EECF244321}">
                <p14:modId xmlns:p14="http://schemas.microsoft.com/office/powerpoint/2010/main" val="2871139843"/>
              </p:ext>
            </p:extLst>
          </p:nvPr>
        </p:nvGraphicFramePr>
        <p:xfrm>
          <a:off x="140677" y="858128"/>
          <a:ext cx="8792308" cy="5382313"/>
        </p:xfrm>
        <a:graphic>
          <a:graphicData uri="http://schemas.openxmlformats.org/drawingml/2006/table">
            <a:tbl>
              <a:tblPr firstRow="1" bandRow="1">
                <a:tableStyleId>{5C22544A-7EE6-4342-B048-85BDC9FD1C3A}</a:tableStyleId>
              </a:tblPr>
              <a:tblGrid>
                <a:gridCol w="4740812">
                  <a:extLst>
                    <a:ext uri="{9D8B030D-6E8A-4147-A177-3AD203B41FA5}">
                      <a16:colId xmlns:a16="http://schemas.microsoft.com/office/drawing/2014/main" val="1945109945"/>
                    </a:ext>
                  </a:extLst>
                </a:gridCol>
                <a:gridCol w="4051496">
                  <a:extLst>
                    <a:ext uri="{9D8B030D-6E8A-4147-A177-3AD203B41FA5}">
                      <a16:colId xmlns:a16="http://schemas.microsoft.com/office/drawing/2014/main" val="3449785096"/>
                    </a:ext>
                  </a:extLst>
                </a:gridCol>
              </a:tblGrid>
              <a:tr h="723454">
                <a:tc>
                  <a:txBody>
                    <a:bodyPr/>
                    <a:lstStyle/>
                    <a:p>
                      <a:r>
                        <a:rPr lang="en-ZA" dirty="0"/>
                        <a:t>ACTIVITY</a:t>
                      </a:r>
                    </a:p>
                  </a:txBody>
                  <a:tcPr/>
                </a:tc>
                <a:tc>
                  <a:txBody>
                    <a:bodyPr/>
                    <a:lstStyle/>
                    <a:p>
                      <a:r>
                        <a:rPr lang="en-ZA" dirty="0"/>
                        <a:t>DATE DUE</a:t>
                      </a:r>
                    </a:p>
                  </a:txBody>
                  <a:tcPr/>
                </a:tc>
                <a:extLst>
                  <a:ext uri="{0D108BD9-81ED-4DB2-BD59-A6C34878D82A}">
                    <a16:rowId xmlns:a16="http://schemas.microsoft.com/office/drawing/2014/main" val="54260067"/>
                  </a:ext>
                </a:extLst>
              </a:tr>
              <a:tr h="95643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National Treasury Tender Portal.</a:t>
                      </a:r>
                    </a:p>
                  </a:txBody>
                  <a:tcPr/>
                </a:tc>
                <a:tc>
                  <a:txBody>
                    <a:bodyPr/>
                    <a:lstStyle/>
                    <a:p>
                      <a:r>
                        <a:rPr lang="en-ZA" sz="1600" kern="1200" dirty="0">
                          <a:solidFill>
                            <a:schemeClr val="tx2"/>
                          </a:solidFill>
                          <a:latin typeface="+mn-lt"/>
                          <a:ea typeface="+mn-ea"/>
                          <a:cs typeface="+mn-cs"/>
                        </a:rPr>
                        <a:t>01 October 2024</a:t>
                      </a:r>
                    </a:p>
                  </a:txBody>
                  <a:tcPr/>
                </a:tc>
                <a:extLst>
                  <a:ext uri="{0D108BD9-81ED-4DB2-BD59-A6C34878D82A}">
                    <a16:rowId xmlns:a16="http://schemas.microsoft.com/office/drawing/2014/main" val="719324787"/>
                  </a:ext>
                </a:extLst>
              </a:tr>
              <a:tr h="50412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 documents on SARS website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01 October 2024</a:t>
                      </a:r>
                    </a:p>
                  </a:txBody>
                  <a:tcPr/>
                </a:tc>
                <a:extLst>
                  <a:ext uri="{0D108BD9-81ED-4DB2-BD59-A6C34878D82A}">
                    <a16:rowId xmlns:a16="http://schemas.microsoft.com/office/drawing/2014/main" val="3424055144"/>
                  </a:ext>
                </a:extLst>
              </a:tr>
              <a:tr h="743891">
                <a:tc>
                  <a:txBody>
                    <a:bodyPr/>
                    <a:lstStyle/>
                    <a:p>
                      <a:pPr marL="0" algn="l" defTabSz="932962" rtl="0" eaLnBrk="1" latinLnBrk="0" hangingPunct="1"/>
                      <a:r>
                        <a:rPr lang="en-ZA" sz="1800" b="1" kern="1200" baseline="0" dirty="0">
                          <a:solidFill>
                            <a:srgbClr val="FF0000"/>
                          </a:solidFill>
                          <a:latin typeface="+mn-lt"/>
                          <a:ea typeface="+mn-ea"/>
                          <a:cs typeface="+mn-cs"/>
                        </a:rPr>
                        <a:t>Non-compulsory virtual briefing session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r>
                        <a:rPr lang="en-ZA" sz="1600" kern="1200" noProof="0" dirty="0">
                          <a:solidFill>
                            <a:schemeClr val="tx2"/>
                          </a:solidFill>
                          <a:latin typeface="+mn-lt"/>
                          <a:ea typeface="+mn-ea"/>
                          <a:cs typeface="+mn-cs"/>
                        </a:rPr>
                        <a:t>09 October 2024 at 11h00</a:t>
                      </a:r>
                      <a:endParaRPr lang="en-ZA" sz="1600"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3384964731"/>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Last date for questions relating to RFP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20 October 2024</a:t>
                      </a:r>
                    </a:p>
                  </a:txBody>
                  <a:tcPr/>
                </a:tc>
                <a:extLst>
                  <a:ext uri="{0D108BD9-81ED-4DB2-BD59-A6C34878D82A}">
                    <a16:rowId xmlns:a16="http://schemas.microsoft.com/office/drawing/2014/main" val="1407839868"/>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Bid Closing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01 November 2024 at 11h00</a:t>
                      </a:r>
                      <a:endParaRPr lang="en-ZA" sz="1600"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4268033793"/>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Notice to bidders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baseline="0" noProof="0" dirty="0">
                          <a:solidFill>
                            <a:schemeClr val="tx2"/>
                          </a:solidFill>
                          <a:latin typeface="+mn-lt"/>
                          <a:ea typeface="+mn-ea"/>
                          <a:cs typeface="+mn-cs"/>
                        </a:rPr>
                        <a:t>February/March </a:t>
                      </a:r>
                      <a:r>
                        <a:rPr lang="en-ZA" sz="1600" kern="1200" noProof="0" dirty="0">
                          <a:solidFill>
                            <a:schemeClr val="tx2"/>
                          </a:solidFill>
                          <a:latin typeface="+mn-lt"/>
                          <a:ea typeface="+mn-ea"/>
                          <a:cs typeface="+mn-cs"/>
                        </a:rPr>
                        <a:t>2024</a:t>
                      </a:r>
                    </a:p>
                  </a:txBody>
                  <a:tcP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333720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342900" indent="-342900" algn="l">
              <a:lnSpc>
                <a:spcPct val="135000"/>
              </a:lnSpc>
              <a:spcBef>
                <a:spcPct val="75000"/>
              </a:spcBef>
              <a:spcAft>
                <a:spcPct val="10000"/>
              </a:spcAft>
              <a:buClr>
                <a:schemeClr val="accent1"/>
              </a:buClr>
              <a:buAutoNum type="arabicPeriod"/>
            </a:pPr>
            <a:r>
              <a:rPr lang="en-US" sz="1800" b="1" dirty="0">
                <a:solidFill>
                  <a:schemeClr val="tx1"/>
                </a:solidFill>
                <a:ea typeface="SimSun" pitchFamily="2" charset="-122"/>
              </a:rPr>
              <a:t>Welcome and Introduction</a:t>
            </a:r>
          </a:p>
          <a:p>
            <a:pPr marL="342900" indent="-342900">
              <a:lnSpc>
                <a:spcPct val="135000"/>
              </a:lnSpc>
              <a:spcBef>
                <a:spcPct val="75000"/>
              </a:spcBef>
              <a:spcAft>
                <a:spcPct val="10000"/>
              </a:spcAft>
              <a:buClr>
                <a:schemeClr val="accent1"/>
              </a:buClr>
              <a:buFontTx/>
              <a:buAutoNum type="arabicPeriod"/>
            </a:pPr>
            <a:r>
              <a:rPr lang="en-ZA" sz="1800" b="1" dirty="0">
                <a:solidFill>
                  <a:schemeClr val="tx1"/>
                </a:solidFill>
              </a:rPr>
              <a:t>RFP Timelines</a:t>
            </a:r>
          </a:p>
          <a:p>
            <a:pPr marL="342900" indent="-342900">
              <a:lnSpc>
                <a:spcPct val="135000"/>
              </a:lnSpc>
              <a:spcBef>
                <a:spcPct val="75000"/>
              </a:spcBef>
              <a:spcAft>
                <a:spcPct val="10000"/>
              </a:spcAft>
              <a:buClr>
                <a:schemeClr val="accent1"/>
              </a:buClr>
              <a:buFontTx/>
              <a:buAutoNum type="arabicPeriod"/>
            </a:pPr>
            <a:r>
              <a:rPr lang="en-ZA" b="1" dirty="0">
                <a:solidFill>
                  <a:srgbClr val="FF0000"/>
                </a:solidFill>
              </a:rPr>
              <a:t>Governance, Rules and Procedures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Background and Scope of Work </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Bid Evaluation Process</a:t>
            </a:r>
          </a:p>
          <a:p>
            <a:pPr marL="342900" indent="-342900">
              <a:lnSpc>
                <a:spcPct val="135000"/>
              </a:lnSpc>
              <a:spcBef>
                <a:spcPct val="75000"/>
              </a:spcBef>
              <a:spcAft>
                <a:spcPct val="10000"/>
              </a:spcAft>
              <a:buClr>
                <a:schemeClr val="accent1"/>
              </a:buClr>
              <a:buFontTx/>
              <a:buAutoNum type="arabicPeriod"/>
            </a:pPr>
            <a:r>
              <a:rPr lang="en-US" b="1" dirty="0">
                <a:solidFill>
                  <a:schemeClr val="tx2"/>
                </a:solidFill>
              </a:rPr>
              <a:t>Price &amp; B-BBEE</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Financial Analysis</a:t>
            </a:r>
          </a:p>
          <a:p>
            <a:pPr marL="342900" indent="-342900">
              <a:lnSpc>
                <a:spcPct val="135000"/>
              </a:lnSpc>
              <a:spcBef>
                <a:spcPct val="75000"/>
              </a:spcBef>
              <a:spcAft>
                <a:spcPct val="10000"/>
              </a:spcAft>
              <a:buClr>
                <a:schemeClr val="accent1"/>
              </a:buClr>
              <a:buFontTx/>
              <a:buAutoNum type="arabicPeriod"/>
            </a:pPr>
            <a:r>
              <a:rPr lang="en-ZA" b="1" dirty="0">
                <a:solidFill>
                  <a:schemeClr val="tx2"/>
                </a:solidFill>
              </a:rPr>
              <a:t>Master Service Agreement</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RFP submission and contact details</a:t>
            </a:r>
          </a:p>
          <a:p>
            <a:pPr marL="342900" indent="-342900">
              <a:lnSpc>
                <a:spcPct val="135000"/>
              </a:lnSpc>
              <a:spcBef>
                <a:spcPct val="75000"/>
              </a:spcBef>
              <a:spcAft>
                <a:spcPct val="10000"/>
              </a:spcAft>
              <a:buClr>
                <a:schemeClr val="accent1"/>
              </a:buClr>
              <a:buFontTx/>
              <a:buAutoNum type="arabicPeriod"/>
            </a:pPr>
            <a:r>
              <a:rPr lang="en-ZA" sz="1800" b="1" dirty="0">
                <a:solidFill>
                  <a:schemeClr val="tx2"/>
                </a:solidFill>
              </a:rPr>
              <a:t>Q&amp;A</a:t>
            </a:r>
            <a:endParaRPr lang="en-ZA" sz="1100" dirty="0">
              <a:solidFill>
                <a:schemeClr val="tx1"/>
              </a:solidFill>
            </a:endParaRPr>
          </a:p>
          <a:p>
            <a:endParaRPr lang="en-ZA" dirty="0"/>
          </a:p>
        </p:txBody>
      </p:sp>
    </p:spTree>
    <p:extLst>
      <p:ext uri="{BB962C8B-B14F-4D97-AF65-F5344CB8AC3E}">
        <p14:creationId xmlns:p14="http://schemas.microsoft.com/office/powerpoint/2010/main" val="397643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486" y="174561"/>
            <a:ext cx="6640391" cy="540060"/>
          </a:xfrm>
        </p:spPr>
        <p:txBody>
          <a:bodyPr>
            <a:normAutofit/>
          </a:bodyPr>
          <a:lstStyle/>
          <a:p>
            <a:r>
              <a:rPr lang="en-ZA" altLang="en-US" b="1" dirty="0">
                <a:solidFill>
                  <a:schemeClr val="bg1"/>
                </a:solidFill>
                <a:latin typeface="Arial" panose="020B0604020202020204" pitchFamily="34" charset="0"/>
                <a:cs typeface="Arial" panose="020B0604020202020204" pitchFamily="34" charset="0"/>
              </a:rPr>
              <a:t>Purpose</a:t>
            </a:r>
            <a:endParaRPr lang="en-ZA" b="1" dirty="0">
              <a:solidFill>
                <a:schemeClr val="bg1"/>
              </a:solidFill>
              <a:latin typeface="Arial" panose="020B0604020202020204" pitchFamily="34" charset="0"/>
              <a:cs typeface="Arial" panose="020B0604020202020204" pitchFamily="34" charset="0"/>
            </a:endParaRPr>
          </a:p>
        </p:txBody>
      </p:sp>
      <p:sp>
        <p:nvSpPr>
          <p:cNvPr id="4" name="Text Placeholder 3"/>
          <p:cNvSpPr>
            <a:spLocks noGrp="1" noChangeArrowheads="1"/>
          </p:cNvSpPr>
          <p:nvPr>
            <p:ph type="body" idx="4294967295"/>
          </p:nvPr>
        </p:nvSpPr>
        <p:spPr>
          <a:xfrm>
            <a:off x="173486" y="1099071"/>
            <a:ext cx="8129686" cy="4104085"/>
          </a:xfrm>
          <a:prstGeom prst="rect">
            <a:avLst/>
          </a:prstGeom>
        </p:spPr>
        <p:txBody>
          <a:bodyPr>
            <a:noAutofit/>
          </a:bodyPr>
          <a:lstStyle/>
          <a:p>
            <a:pPr eaLnBrk="1" hangingPunct="1">
              <a:lnSpc>
                <a:spcPct val="80000"/>
              </a:lnSpc>
              <a:buFontTx/>
              <a:buNone/>
            </a:pPr>
            <a:r>
              <a:rPr lang="en-ZA" altLang="en-US" sz="1400" u="sng" dirty="0">
                <a:solidFill>
                  <a:schemeClr val="accent1">
                    <a:lumMod val="50000"/>
                  </a:schemeClr>
                </a:solidFill>
                <a:latin typeface="Arial" panose="020B0604020202020204" pitchFamily="34" charset="0"/>
                <a:cs typeface="Arial" panose="020B0604020202020204" pitchFamily="34" charset="0"/>
              </a:rPr>
              <a:t>Non- Compulsory Briefing Session</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Purpose</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explain selected concepts, procedures and other aspects of the RFP</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confirm formal registration of Bidders for notices and other communications</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It may contain</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additional information</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additional rules that must be adhered to</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It does not</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cover every item in the RFP</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replace any of the issued RFP material</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change any of the RFP rules unless explicitly communicated in writing</a:t>
            </a:r>
          </a:p>
          <a:p>
            <a:pPr lvl="1" eaLnBrk="1" hangingPunct="1">
              <a:lnSpc>
                <a:spcPct val="80000"/>
              </a:lnSpc>
              <a:buFontTx/>
              <a:buNone/>
            </a:pPr>
            <a:endParaRPr lang="en-ZA" altLang="en-US" sz="1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The briefing session slides will be posted on the SARS website </a:t>
            </a:r>
          </a:p>
          <a:p>
            <a:pPr marL="0" indent="0">
              <a:lnSpc>
                <a:spcPct val="80000"/>
              </a:lnSpc>
              <a:buNone/>
            </a:pPr>
            <a:endParaRPr lang="en-ZA" altLang="en-US" sz="1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The RFP pack remains the primary source of information for the Bidder to respond</a:t>
            </a:r>
            <a:r>
              <a:rPr lang="en-ZA" altLang="en-US"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1432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body" idx="4294967295"/>
          </p:nvPr>
        </p:nvSpPr>
        <p:spPr>
          <a:xfrm>
            <a:off x="329761" y="1050790"/>
            <a:ext cx="8162597" cy="3726656"/>
          </a:xfrm>
          <a:prstGeom prst="rect">
            <a:avLst/>
          </a:prstGeom>
        </p:spPr>
        <p:txBody>
          <a:bodyPr>
            <a:normAutofit/>
          </a:bodyPr>
          <a:lstStyle/>
          <a:p>
            <a:pPr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Questions during the session.</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SARS will take written questions submitted during the session</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SARS will review and focus on most pertinent themes arising from the questions and provide answers where possible</a:t>
            </a:r>
          </a:p>
          <a:p>
            <a:pPr lvl="1" eaLnBrk="1" hangingPunct="1">
              <a:lnSpc>
                <a:spcPct val="150000"/>
              </a:lnSpc>
            </a:pPr>
            <a:r>
              <a:rPr lang="en-GB" altLang="en-US" sz="1600" dirty="0">
                <a:solidFill>
                  <a:schemeClr val="accent1">
                    <a:lumMod val="50000"/>
                  </a:schemeClr>
                </a:solidFill>
                <a:latin typeface="Arial" panose="020B0604020202020204" pitchFamily="34" charset="0"/>
                <a:cs typeface="Arial" panose="020B0604020202020204" pitchFamily="34" charset="0"/>
              </a:rPr>
              <a:t>All questions and answers will be published on SARS website to all the bidders as part of the wider Q &amp; A process</a:t>
            </a:r>
            <a:endParaRPr lang="en-ZA" altLang="en-US" sz="1600" dirty="0">
              <a:solidFill>
                <a:schemeClr val="accent1">
                  <a:lumMod val="50000"/>
                </a:schemeClr>
              </a:solidFill>
              <a:latin typeface="Arial" panose="020B0604020202020204" pitchFamily="34" charset="0"/>
              <a:cs typeface="Arial" panose="020B0604020202020204" pitchFamily="34" charset="0"/>
            </a:endParaRP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The published answers will take precedence over any verbal response given in the briefing session</a:t>
            </a:r>
          </a:p>
          <a:p>
            <a:pPr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The session is being recorded</a:t>
            </a:r>
          </a:p>
        </p:txBody>
      </p:sp>
      <p:sp>
        <p:nvSpPr>
          <p:cNvPr id="6" name="Rectangle 6"/>
          <p:cNvSpPr>
            <a:spLocks noGrp="1" noChangeArrowheads="1"/>
          </p:cNvSpPr>
          <p:nvPr>
            <p:ph type="title"/>
          </p:nvPr>
        </p:nvSpPr>
        <p:spPr>
          <a:xfrm>
            <a:off x="186559" y="174078"/>
            <a:ext cx="7612117" cy="573528"/>
          </a:xfrm>
        </p:spPr>
        <p:txBody>
          <a:bodyPr>
            <a:normAutofit/>
          </a:bodyPr>
          <a:lstStyle/>
          <a:p>
            <a:pPr eaLnBrk="1" hangingPunct="1"/>
            <a:r>
              <a:rPr lang="en-ZA" altLang="en-US" b="1" dirty="0">
                <a:solidFill>
                  <a:schemeClr val="bg1"/>
                </a:solidFill>
                <a:latin typeface="Arial" panose="020B0604020202020204" pitchFamily="34" charset="0"/>
                <a:cs typeface="Arial" panose="020B0604020202020204" pitchFamily="34" charset="0"/>
              </a:rPr>
              <a:t>Procedures during Briefing Session</a:t>
            </a:r>
            <a:endParaRPr lang="en-US"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75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10" y="132519"/>
            <a:ext cx="6640391" cy="540060"/>
          </a:xfrm>
        </p:spPr>
        <p:txBody>
          <a:bodyPr>
            <a:normAutofit/>
          </a:bodyPr>
          <a:lstStyle/>
          <a:p>
            <a:r>
              <a:rPr lang="en-ZA" altLang="en-US" b="1" dirty="0">
                <a:solidFill>
                  <a:schemeClr val="bg1"/>
                </a:solidFill>
                <a:latin typeface="Arial" panose="020B0604020202020204" pitchFamily="34" charset="0"/>
                <a:cs typeface="Arial" panose="020B0604020202020204" pitchFamily="34" charset="0"/>
              </a:rPr>
              <a:t>Governance Requirements</a:t>
            </a:r>
            <a:endParaRPr lang="en-ZA" b="1" dirty="0">
              <a:solidFill>
                <a:schemeClr val="bg1"/>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336314" y="1113852"/>
            <a:ext cx="8282169" cy="372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defRPr sz="3200" b="1">
                <a:solidFill>
                  <a:schemeClr val="tx1"/>
                </a:solidFill>
                <a:latin typeface="Arial" charset="0"/>
              </a:defRPr>
            </a:lvl1pPr>
            <a:lvl2pPr marL="800100" indent="-342900" algn="l" eaLnBrk="0" hangingPunct="0">
              <a:buChar char="–"/>
              <a:defRPr sz="26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Strict communication channels</a:t>
            </a:r>
          </a:p>
          <a:p>
            <a:pPr marL="600075" lvl="1" indent="-257175" defTabSz="685800" eaLnBrk="1" fontAlgn="base" hangingPunct="1">
              <a:lnSpc>
                <a:spcPct val="150000"/>
              </a:lnSpc>
              <a:spcBef>
                <a:spcPct val="20000"/>
              </a:spcBef>
              <a:spcAft>
                <a:spcPct val="0"/>
              </a:spcAft>
            </a:pPr>
            <a:r>
              <a:rPr lang="en-GB" altLang="en-US" sz="1600" dirty="0">
                <a:solidFill>
                  <a:schemeClr val="accent1">
                    <a:lumMod val="50000"/>
                  </a:schemeClr>
                </a:solidFill>
              </a:rPr>
              <a:t>Bidders will be disqualified for non-compliance</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No solicitation of information will be allowed other than by prescribed channels</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Deadlines to be strictly met</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Adhere to prescribed submission format to ensure queries are properly dealt with</a:t>
            </a:r>
          </a:p>
        </p:txBody>
      </p:sp>
    </p:spTree>
    <p:extLst>
      <p:ext uri="{BB962C8B-B14F-4D97-AF65-F5344CB8AC3E}">
        <p14:creationId xmlns:p14="http://schemas.microsoft.com/office/powerpoint/2010/main" val="1317516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0F01450D51C248A13762FEF3653C9C" ma:contentTypeVersion="3" ma:contentTypeDescription="Create a new document." ma:contentTypeScope="" ma:versionID="8970a0fe6d3ad7727213c3d9a000550a">
  <xsd:schema xmlns:xsd="http://www.w3.org/2001/XMLSchema" xmlns:xs="http://www.w3.org/2001/XMLSchema" xmlns:p="http://schemas.microsoft.com/office/2006/metadata/properties" xmlns:ns1="http://schemas.microsoft.com/sharepoint/v3" xmlns:ns2="77346db6-4ad3-4091-ac3f-0d28eb710522" targetNamespace="http://schemas.microsoft.com/office/2006/metadata/properties" ma:root="true" ma:fieldsID="a4704b9bc4a014bdf33931594177159a" ns1:_="" ns2:_="">
    <xsd:import namespace="http://schemas.microsoft.com/sharepoint/v3"/>
    <xsd:import namespace="77346db6-4ad3-4091-ac3f-0d28eb71052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346db6-4ad3-4091-ac3f-0d28eb7105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B784F3A-BF70-4540-B7DA-EDED340FD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346db6-4ad3-4091-ac3f-0d28eb710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3.xml><?xml version="1.0" encoding="utf-8"?>
<ds:datastoreItem xmlns:ds="http://schemas.openxmlformats.org/officeDocument/2006/customXml" ds:itemID="{76A6FB1A-60FB-48D3-9433-0EC83991451A}">
  <ds:schemaRefs>
    <ds:schemaRef ds:uri="http://purl.org/dc/term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77346db6-4ad3-4091-ac3f-0d28eb710522"/>
    <ds:schemaRef ds:uri="http://schemas.microsoft.com/sharepoint/v3"/>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TM03090430[[fn=Banded]]</Template>
  <TotalTime>2404</TotalTime>
  <Words>1702</Words>
  <Application>Microsoft Office PowerPoint</Application>
  <PresentationFormat>On-screen Show (4:3)</PresentationFormat>
  <Paragraphs>288</Paragraphs>
  <Slides>29</Slides>
  <Notes>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0</vt:i4>
      </vt:variant>
      <vt:variant>
        <vt:lpstr>Slide Titles</vt:lpstr>
      </vt:variant>
      <vt:variant>
        <vt:i4>29</vt:i4>
      </vt:variant>
    </vt:vector>
  </HeadingPairs>
  <TitlesOfParts>
    <vt:vector size="37" baseType="lpstr">
      <vt:lpstr>SimSun</vt:lpstr>
      <vt:lpstr>Aptos</vt:lpstr>
      <vt:lpstr>Arial</vt:lpstr>
      <vt:lpstr>Arial Narrow</vt:lpstr>
      <vt:lpstr>Calibri</vt:lpstr>
      <vt:lpstr>Times New Roman</vt:lpstr>
      <vt:lpstr>Corporate Identity presentation_MANCO_2017 v1.3 SR</vt:lpstr>
      <vt:lpstr>Custom Design</vt:lpstr>
      <vt:lpstr>PowerPoint Presentation</vt:lpstr>
      <vt:lpstr>Table of Content </vt:lpstr>
      <vt:lpstr>Bid Evaluation Committee  </vt:lpstr>
      <vt:lpstr>Table of Content </vt:lpstr>
      <vt:lpstr>RFP TIMELINES  </vt:lpstr>
      <vt:lpstr>Table of Content </vt:lpstr>
      <vt:lpstr>Purpose</vt:lpstr>
      <vt:lpstr>Procedures during Briefing Session</vt:lpstr>
      <vt:lpstr>Governance Requirements</vt:lpstr>
      <vt:lpstr>Table of Content </vt:lpstr>
      <vt:lpstr>BACKGROUND &amp; SCOPE OF WORK   </vt:lpstr>
      <vt:lpstr>Table of Content </vt:lpstr>
      <vt:lpstr>BID EVALUATION PROCESS Refer to section 7 of the RFP doc  </vt:lpstr>
      <vt:lpstr>BID EVALUATION PROCESS   Refer to section 7 of the RFP doc  </vt:lpstr>
      <vt:lpstr>Table of Content </vt:lpstr>
      <vt:lpstr> </vt:lpstr>
      <vt:lpstr> </vt:lpstr>
      <vt:lpstr>Table of Content </vt:lpstr>
      <vt:lpstr>PowerPoint Presentation</vt:lpstr>
      <vt:lpstr>Table of Content </vt:lpstr>
      <vt:lpstr>MASTER SERVICE AGREEMENTS  </vt:lpstr>
      <vt:lpstr>MASTER SERVICE AGREEMENTS  </vt:lpstr>
      <vt:lpstr>Table of Content </vt:lpstr>
      <vt:lpstr>PowerPoint Presentation</vt:lpstr>
      <vt:lpstr>PowerPoint Presentation</vt:lpstr>
      <vt:lpstr> </vt:lpstr>
      <vt:lpstr>Table of Content </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 Anniversary Powerpoint Template A</dc:title>
  <dc:creator>Simangele Radebe</dc:creator>
  <cp:lastModifiedBy>Sello Ngobeni</cp:lastModifiedBy>
  <cp:revision>100</cp:revision>
  <cp:lastPrinted>2019-07-22T09:05:08Z</cp:lastPrinted>
  <dcterms:created xsi:type="dcterms:W3CDTF">2017-08-25T14:16:48Z</dcterms:created>
  <dcterms:modified xsi:type="dcterms:W3CDTF">2024-10-11T08:29:39Z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0x010100CA0F01450D51C248A13762FEF3653C9C</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