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webextensions/webextension2.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2" r:id="rId5"/>
  </p:sldMasterIdLst>
  <p:notesMasterIdLst>
    <p:notesMasterId r:id="rId21"/>
  </p:notesMasterIdLst>
  <p:sldIdLst>
    <p:sldId id="256" r:id="rId6"/>
    <p:sldId id="266" r:id="rId7"/>
    <p:sldId id="281" r:id="rId8"/>
    <p:sldId id="289" r:id="rId9"/>
    <p:sldId id="290" r:id="rId10"/>
    <p:sldId id="291" r:id="rId11"/>
    <p:sldId id="288" r:id="rId12"/>
    <p:sldId id="283" r:id="rId13"/>
    <p:sldId id="284" r:id="rId14"/>
    <p:sldId id="292" r:id="rId15"/>
    <p:sldId id="293" r:id="rId16"/>
    <p:sldId id="295" r:id="rId17"/>
    <p:sldId id="285" r:id="rId18"/>
    <p:sldId id="286" r:id="rId19"/>
    <p:sldId id="258"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94"/>
  </p:normalViewPr>
  <p:slideViewPr>
    <p:cSldViewPr snapToGrid="0">
      <p:cViewPr varScale="1">
        <p:scale>
          <a:sx n="91" d="100"/>
          <a:sy n="91" d="100"/>
        </p:scale>
        <p:origin x="341"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presProps" Target="presProps.xml"/></Relationships>
</file>

<file path=ppt/diagrams/_rels/data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svg"/><Relationship Id="rId1" Type="http://schemas.openxmlformats.org/officeDocument/2006/relationships/image" Target="../media/image7.svg"/><Relationship Id="rId4" Type="http://schemas.openxmlformats.org/officeDocument/2006/relationships/image" Target="../media/image10.svg"/></Relationships>
</file>

<file path=ppt/diagrams/_rels/drawing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svg"/><Relationship Id="rId1" Type="http://schemas.openxmlformats.org/officeDocument/2006/relationships/image" Target="../media/image7.svg"/><Relationship Id="rId4" Type="http://schemas.openxmlformats.org/officeDocument/2006/relationships/image" Target="../media/image10.sv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FC2E764-7586-45AB-8E66-691843525553}" type="doc">
      <dgm:prSet loTypeId="urn:microsoft.com/office/officeart/2018/2/layout/IconVerticalSolidList" loCatId="icon" qsTypeId="urn:microsoft.com/office/officeart/2005/8/quickstyle/simple1" qsCatId="simple" csTypeId="urn:microsoft.com/office/officeart/2005/8/colors/colorful1" csCatId="colorful" phldr="1"/>
      <dgm:spPr/>
      <dgm:t>
        <a:bodyPr/>
        <a:lstStyle/>
        <a:p>
          <a:endParaRPr lang="en-US"/>
        </a:p>
      </dgm:t>
    </dgm:pt>
    <dgm:pt modelId="{194AA96D-0346-467F-B03E-5BDDC5E8C7E6}">
      <dgm:prSet/>
      <dgm:spPr/>
      <dgm:t>
        <a:bodyPr/>
        <a:lstStyle/>
        <a:p>
          <a:pPr>
            <a:lnSpc>
              <a:spcPct val="100000"/>
            </a:lnSpc>
          </a:pPr>
          <a:r>
            <a:rPr lang="en-ZA" b="1" i="0" u="sng" baseline="0" dirty="0">
              <a:latin typeface="Arial Narrow" panose="020B0606020202030204" pitchFamily="34" charset="0"/>
              <a:cs typeface="Arial" panose="020B0604020202020204" pitchFamily="34" charset="0"/>
            </a:rPr>
            <a:t>REFER TO SECTION 7 OF THE MAIN RFP DOCUMENT:</a:t>
          </a:r>
          <a:endParaRPr lang="en-US" dirty="0">
            <a:latin typeface="Arial Narrow" panose="020B0606020202030204" pitchFamily="34" charset="0"/>
            <a:cs typeface="Arial" panose="020B0604020202020204" pitchFamily="34" charset="0"/>
          </a:endParaRPr>
        </a:p>
      </dgm:t>
    </dgm:pt>
    <dgm:pt modelId="{95112465-04A2-4C54-809D-BC9597ED5017}" type="parTrans" cxnId="{E32CE9FD-03E0-4DE9-99D3-9617BB82F6BE}">
      <dgm:prSet/>
      <dgm:spPr/>
      <dgm:t>
        <a:bodyPr/>
        <a:lstStyle/>
        <a:p>
          <a:endParaRPr lang="en-US">
            <a:latin typeface="Arial Narrow" panose="020B0606020202030204" pitchFamily="34" charset="0"/>
            <a:cs typeface="Arial" panose="020B0604020202020204" pitchFamily="34" charset="0"/>
          </a:endParaRPr>
        </a:p>
      </dgm:t>
    </dgm:pt>
    <dgm:pt modelId="{19DFA8A3-1A86-49CF-AA4F-B295B0A5EB56}" type="sibTrans" cxnId="{E32CE9FD-03E0-4DE9-99D3-9617BB82F6BE}">
      <dgm:prSet/>
      <dgm:spPr/>
      <dgm:t>
        <a:bodyPr/>
        <a:lstStyle/>
        <a:p>
          <a:endParaRPr lang="en-US">
            <a:latin typeface="Arial Narrow" panose="020B0606020202030204" pitchFamily="34" charset="0"/>
            <a:cs typeface="Arial" panose="020B0604020202020204" pitchFamily="34" charset="0"/>
          </a:endParaRPr>
        </a:p>
      </dgm:t>
    </dgm:pt>
    <dgm:pt modelId="{B0B38D7D-CAFB-4D67-A5A6-1966C8736555}">
      <dgm:prSet/>
      <dgm:spPr/>
      <dgm:t>
        <a:bodyPr/>
        <a:lstStyle/>
        <a:p>
          <a:pPr>
            <a:lnSpc>
              <a:spcPct val="100000"/>
            </a:lnSpc>
          </a:pPr>
          <a:r>
            <a:rPr lang="en-US">
              <a:solidFill>
                <a:schemeClr val="tx2"/>
              </a:solidFill>
              <a:latin typeface="Arial Narrow" panose="020B0606020202030204" pitchFamily="34" charset="0"/>
              <a:cs typeface="Arial" panose="020B0604020202020204" pitchFamily="34" charset="0"/>
            </a:rPr>
            <a:t>Gate 0 – Prequalification Evaluation</a:t>
          </a:r>
          <a:endParaRPr lang="en-US">
            <a:latin typeface="Arial Narrow" panose="020B0606020202030204" pitchFamily="34" charset="0"/>
            <a:cs typeface="Arial" panose="020B0604020202020204" pitchFamily="34" charset="0"/>
          </a:endParaRPr>
        </a:p>
      </dgm:t>
    </dgm:pt>
    <dgm:pt modelId="{B6AA8C29-AC63-438F-B8E4-E820122C5881}" type="parTrans" cxnId="{9F77F839-626E-478B-858D-B41404C703A8}">
      <dgm:prSet/>
      <dgm:spPr/>
      <dgm:t>
        <a:bodyPr/>
        <a:lstStyle/>
        <a:p>
          <a:endParaRPr lang="en-US">
            <a:latin typeface="Arial Narrow" panose="020B0606020202030204" pitchFamily="34" charset="0"/>
            <a:cs typeface="Arial" panose="020B0604020202020204" pitchFamily="34" charset="0"/>
          </a:endParaRPr>
        </a:p>
      </dgm:t>
    </dgm:pt>
    <dgm:pt modelId="{3BB8935E-2554-465A-A25A-E91F005D8464}" type="sibTrans" cxnId="{9F77F839-626E-478B-858D-B41404C703A8}">
      <dgm:prSet/>
      <dgm:spPr/>
      <dgm:t>
        <a:bodyPr/>
        <a:lstStyle/>
        <a:p>
          <a:endParaRPr lang="en-US">
            <a:latin typeface="Arial Narrow" panose="020B0606020202030204" pitchFamily="34" charset="0"/>
            <a:cs typeface="Arial" panose="020B0604020202020204" pitchFamily="34" charset="0"/>
          </a:endParaRPr>
        </a:p>
      </dgm:t>
    </dgm:pt>
    <dgm:pt modelId="{61B0ECBC-B95B-4073-82B0-521F43740819}">
      <dgm:prSet/>
      <dgm:spPr/>
      <dgm:t>
        <a:bodyPr/>
        <a:lstStyle/>
        <a:p>
          <a:pPr>
            <a:lnSpc>
              <a:spcPct val="100000"/>
            </a:lnSpc>
          </a:pPr>
          <a:r>
            <a:rPr lang="en-US" dirty="0">
              <a:solidFill>
                <a:schemeClr val="tx2"/>
              </a:solidFill>
              <a:latin typeface="Arial Narrow" panose="020B0606020202030204" pitchFamily="34" charset="0"/>
              <a:cs typeface="Arial" panose="020B0604020202020204" pitchFamily="34" charset="0"/>
            </a:rPr>
            <a:t>Gate 1 – </a:t>
          </a:r>
          <a:r>
            <a:rPr lang="en-ZA" dirty="0">
              <a:solidFill>
                <a:schemeClr val="tx2"/>
              </a:solidFill>
              <a:latin typeface="Arial Narrow" panose="020B0606020202030204" pitchFamily="34" charset="0"/>
              <a:cs typeface="Arial" panose="020B0604020202020204" pitchFamily="34" charset="0"/>
            </a:rPr>
            <a:t>Mandatory evaluation process</a:t>
          </a:r>
          <a:endParaRPr lang="en-US" dirty="0">
            <a:latin typeface="Arial Narrow" panose="020B0606020202030204" pitchFamily="34" charset="0"/>
            <a:cs typeface="Arial" panose="020B0604020202020204" pitchFamily="34" charset="0"/>
          </a:endParaRPr>
        </a:p>
      </dgm:t>
    </dgm:pt>
    <dgm:pt modelId="{08D96ED3-10F9-462C-8B8F-2F137DF3712B}" type="parTrans" cxnId="{77032D91-F212-40A9-9D90-E9830E6B8B99}">
      <dgm:prSet/>
      <dgm:spPr/>
      <dgm:t>
        <a:bodyPr/>
        <a:lstStyle/>
        <a:p>
          <a:endParaRPr lang="en-US">
            <a:latin typeface="Arial Narrow" panose="020B0606020202030204" pitchFamily="34" charset="0"/>
            <a:cs typeface="Arial" panose="020B0604020202020204" pitchFamily="34" charset="0"/>
          </a:endParaRPr>
        </a:p>
      </dgm:t>
    </dgm:pt>
    <dgm:pt modelId="{F200FB78-F32C-432D-A57C-10D3DDE40AC4}" type="sibTrans" cxnId="{77032D91-F212-40A9-9D90-E9830E6B8B99}">
      <dgm:prSet/>
      <dgm:spPr/>
      <dgm:t>
        <a:bodyPr/>
        <a:lstStyle/>
        <a:p>
          <a:endParaRPr lang="en-US">
            <a:latin typeface="Arial Narrow" panose="020B0606020202030204" pitchFamily="34" charset="0"/>
            <a:cs typeface="Arial" panose="020B0604020202020204" pitchFamily="34" charset="0"/>
          </a:endParaRPr>
        </a:p>
      </dgm:t>
    </dgm:pt>
    <dgm:pt modelId="{C5FAA6D5-AF71-4F6D-B014-9E2E549CC49D}">
      <dgm:prSet/>
      <dgm:spPr/>
      <dgm:t>
        <a:bodyPr/>
        <a:lstStyle/>
        <a:p>
          <a:pPr>
            <a:lnSpc>
              <a:spcPct val="100000"/>
            </a:lnSpc>
          </a:pPr>
          <a:r>
            <a:rPr lang="en-US" dirty="0">
              <a:solidFill>
                <a:schemeClr val="tx2"/>
              </a:solidFill>
              <a:latin typeface="Arial Narrow" panose="020B0606020202030204" pitchFamily="34" charset="0"/>
              <a:cs typeface="Arial" panose="020B0604020202020204" pitchFamily="34" charset="0"/>
            </a:rPr>
            <a:t>Gate 2 – Technical evaluation (Functionality)</a:t>
          </a:r>
          <a:endParaRPr lang="en-US" dirty="0">
            <a:latin typeface="Arial Narrow" panose="020B0606020202030204" pitchFamily="34" charset="0"/>
            <a:cs typeface="Arial" panose="020B0604020202020204" pitchFamily="34" charset="0"/>
          </a:endParaRPr>
        </a:p>
      </dgm:t>
    </dgm:pt>
    <dgm:pt modelId="{64B902F2-D7C0-4E3F-A3A2-29C2397936F0}" type="parTrans" cxnId="{747A75A4-3266-41C6-95B3-1384519EEC34}">
      <dgm:prSet/>
      <dgm:spPr/>
      <dgm:t>
        <a:bodyPr/>
        <a:lstStyle/>
        <a:p>
          <a:endParaRPr lang="en-US">
            <a:latin typeface="Arial Narrow" panose="020B0606020202030204" pitchFamily="34" charset="0"/>
            <a:cs typeface="Arial" panose="020B0604020202020204" pitchFamily="34" charset="0"/>
          </a:endParaRPr>
        </a:p>
      </dgm:t>
    </dgm:pt>
    <dgm:pt modelId="{A955A616-C2F5-4B3E-B0A2-E99A5618A99D}" type="sibTrans" cxnId="{747A75A4-3266-41C6-95B3-1384519EEC34}">
      <dgm:prSet/>
      <dgm:spPr/>
      <dgm:t>
        <a:bodyPr/>
        <a:lstStyle/>
        <a:p>
          <a:endParaRPr lang="en-US">
            <a:latin typeface="Arial Narrow" panose="020B0606020202030204" pitchFamily="34" charset="0"/>
            <a:cs typeface="Arial" panose="020B0604020202020204" pitchFamily="34" charset="0"/>
          </a:endParaRPr>
        </a:p>
      </dgm:t>
    </dgm:pt>
    <dgm:pt modelId="{906B7695-6408-4191-A16B-2DF1CDFF5FD7}" type="pres">
      <dgm:prSet presAssocID="{EFC2E764-7586-45AB-8E66-691843525553}" presName="root" presStyleCnt="0">
        <dgm:presLayoutVars>
          <dgm:dir/>
          <dgm:resizeHandles val="exact"/>
        </dgm:presLayoutVars>
      </dgm:prSet>
      <dgm:spPr/>
    </dgm:pt>
    <dgm:pt modelId="{7B641CB8-E55C-4FC2-9836-ECB02F685EB8}" type="pres">
      <dgm:prSet presAssocID="{194AA96D-0346-467F-B03E-5BDDC5E8C7E6}" presName="compNode" presStyleCnt="0"/>
      <dgm:spPr/>
    </dgm:pt>
    <dgm:pt modelId="{4F5F7565-B0BE-4781-AA84-6AC5CC8445C2}" type="pres">
      <dgm:prSet presAssocID="{194AA96D-0346-467F-B03E-5BDDC5E8C7E6}" presName="bgRect" presStyleLbl="bgShp" presStyleIdx="0" presStyleCnt="4"/>
      <dgm:spPr/>
    </dgm:pt>
    <dgm:pt modelId="{C7CCCD05-A7A8-42D5-948F-9070D44BAE7F}" type="pres">
      <dgm:prSet presAssocID="{194AA96D-0346-467F-B03E-5BDDC5E8C7E6}" presName="iconRect" presStyleLbl="node1" presStyleIdx="0"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Document"/>
        </a:ext>
      </dgm:extLst>
    </dgm:pt>
    <dgm:pt modelId="{E83C2C63-E1EC-426D-A107-C23C5739C881}" type="pres">
      <dgm:prSet presAssocID="{194AA96D-0346-467F-B03E-5BDDC5E8C7E6}" presName="spaceRect" presStyleCnt="0"/>
      <dgm:spPr/>
    </dgm:pt>
    <dgm:pt modelId="{E2EB6B0E-5D34-4564-ABB5-74324D12835B}" type="pres">
      <dgm:prSet presAssocID="{194AA96D-0346-467F-B03E-5BDDC5E8C7E6}" presName="parTx" presStyleLbl="revTx" presStyleIdx="0" presStyleCnt="4">
        <dgm:presLayoutVars>
          <dgm:chMax val="0"/>
          <dgm:chPref val="0"/>
        </dgm:presLayoutVars>
      </dgm:prSet>
      <dgm:spPr/>
    </dgm:pt>
    <dgm:pt modelId="{B45C998B-48BE-4CD3-9FA2-5355094FB537}" type="pres">
      <dgm:prSet presAssocID="{19DFA8A3-1A86-49CF-AA4F-B295B0A5EB56}" presName="sibTrans" presStyleCnt="0"/>
      <dgm:spPr/>
    </dgm:pt>
    <dgm:pt modelId="{BCB53C0F-16F5-4158-BE2E-69FEB8E0F311}" type="pres">
      <dgm:prSet presAssocID="{B0B38D7D-CAFB-4D67-A5A6-1966C8736555}" presName="compNode" presStyleCnt="0"/>
      <dgm:spPr/>
    </dgm:pt>
    <dgm:pt modelId="{9AF9ECF0-A91C-473D-BEA3-F06C71B0CB0E}" type="pres">
      <dgm:prSet presAssocID="{B0B38D7D-CAFB-4D67-A5A6-1966C8736555}" presName="bgRect" presStyleLbl="bgShp" presStyleIdx="1" presStyleCnt="4"/>
      <dgm:spPr/>
    </dgm:pt>
    <dgm:pt modelId="{11FFEF83-95EA-4950-84B7-7A79256FD801}" type="pres">
      <dgm:prSet presAssocID="{B0B38D7D-CAFB-4D67-A5A6-1966C8736555}" presName="iconRect" presStyleLbl="node1" presStyleIdx="1"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Fence"/>
        </a:ext>
      </dgm:extLst>
    </dgm:pt>
    <dgm:pt modelId="{A5EC07D2-9A7A-4403-8677-2BDBCC451FC5}" type="pres">
      <dgm:prSet presAssocID="{B0B38D7D-CAFB-4D67-A5A6-1966C8736555}" presName="spaceRect" presStyleCnt="0"/>
      <dgm:spPr/>
    </dgm:pt>
    <dgm:pt modelId="{0764D369-FF02-40C2-8E35-516AFB15A68A}" type="pres">
      <dgm:prSet presAssocID="{B0B38D7D-CAFB-4D67-A5A6-1966C8736555}" presName="parTx" presStyleLbl="revTx" presStyleIdx="1" presStyleCnt="4">
        <dgm:presLayoutVars>
          <dgm:chMax val="0"/>
          <dgm:chPref val="0"/>
        </dgm:presLayoutVars>
      </dgm:prSet>
      <dgm:spPr/>
    </dgm:pt>
    <dgm:pt modelId="{0D7AF2A3-DE01-4BEB-B096-ED008DF9C37C}" type="pres">
      <dgm:prSet presAssocID="{3BB8935E-2554-465A-A25A-E91F005D8464}" presName="sibTrans" presStyleCnt="0"/>
      <dgm:spPr/>
    </dgm:pt>
    <dgm:pt modelId="{E8325F7C-6108-471D-9528-EC08D5A5C446}" type="pres">
      <dgm:prSet presAssocID="{61B0ECBC-B95B-4073-82B0-521F43740819}" presName="compNode" presStyleCnt="0"/>
      <dgm:spPr/>
    </dgm:pt>
    <dgm:pt modelId="{91B4068D-7657-4435-8A79-D7E547579B77}" type="pres">
      <dgm:prSet presAssocID="{61B0ECBC-B95B-4073-82B0-521F43740819}" presName="bgRect" presStyleLbl="bgShp" presStyleIdx="2" presStyleCnt="4"/>
      <dgm:spPr/>
    </dgm:pt>
    <dgm:pt modelId="{AA3ECDFE-8547-4BFC-BD69-182D71AC35B3}" type="pres">
      <dgm:prSet presAssocID="{61B0ECBC-B95B-4073-82B0-521F43740819}"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Key"/>
        </a:ext>
      </dgm:extLst>
    </dgm:pt>
    <dgm:pt modelId="{CE3D9F44-E10F-4B28-96B7-BCD0B528C699}" type="pres">
      <dgm:prSet presAssocID="{61B0ECBC-B95B-4073-82B0-521F43740819}" presName="spaceRect" presStyleCnt="0"/>
      <dgm:spPr/>
    </dgm:pt>
    <dgm:pt modelId="{793CD50D-037C-4036-9A3B-5CBED446AE4F}" type="pres">
      <dgm:prSet presAssocID="{61B0ECBC-B95B-4073-82B0-521F43740819}" presName="parTx" presStyleLbl="revTx" presStyleIdx="2" presStyleCnt="4">
        <dgm:presLayoutVars>
          <dgm:chMax val="0"/>
          <dgm:chPref val="0"/>
        </dgm:presLayoutVars>
      </dgm:prSet>
      <dgm:spPr/>
    </dgm:pt>
    <dgm:pt modelId="{3AA09A72-D38E-4A2B-A681-1B44F623A7EA}" type="pres">
      <dgm:prSet presAssocID="{F200FB78-F32C-432D-A57C-10D3DDE40AC4}" presName="sibTrans" presStyleCnt="0"/>
      <dgm:spPr/>
    </dgm:pt>
    <dgm:pt modelId="{751EEF28-3700-4DDC-BD9B-6C52B5945B08}" type="pres">
      <dgm:prSet presAssocID="{C5FAA6D5-AF71-4F6D-B014-9E2E549CC49D}" presName="compNode" presStyleCnt="0"/>
      <dgm:spPr/>
    </dgm:pt>
    <dgm:pt modelId="{DD04BD9E-3900-4AFE-B6F8-D59B3612A165}" type="pres">
      <dgm:prSet presAssocID="{C5FAA6D5-AF71-4F6D-B014-9E2E549CC49D}" presName="bgRect" presStyleLbl="bgShp" presStyleIdx="3" presStyleCnt="4"/>
      <dgm:spPr/>
    </dgm:pt>
    <dgm:pt modelId="{BCCB0F59-D0A8-495F-B5BB-01507D724E06}" type="pres">
      <dgm:prSet presAssocID="{C5FAA6D5-AF71-4F6D-B014-9E2E549CC49D}" presName="iconRect" presStyleLbl="node1" presStyleIdx="3"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Security Camera"/>
        </a:ext>
      </dgm:extLst>
    </dgm:pt>
    <dgm:pt modelId="{3FE2D24A-65EE-4BF2-BBEE-A31C5142785A}" type="pres">
      <dgm:prSet presAssocID="{C5FAA6D5-AF71-4F6D-B014-9E2E549CC49D}" presName="spaceRect" presStyleCnt="0"/>
      <dgm:spPr/>
    </dgm:pt>
    <dgm:pt modelId="{F97E934F-BC80-46E3-9099-A38AB52CAACC}" type="pres">
      <dgm:prSet presAssocID="{C5FAA6D5-AF71-4F6D-B014-9E2E549CC49D}" presName="parTx" presStyleLbl="revTx" presStyleIdx="3" presStyleCnt="4">
        <dgm:presLayoutVars>
          <dgm:chMax val="0"/>
          <dgm:chPref val="0"/>
        </dgm:presLayoutVars>
      </dgm:prSet>
      <dgm:spPr/>
    </dgm:pt>
  </dgm:ptLst>
  <dgm:cxnLst>
    <dgm:cxn modelId="{D2A2C20B-B563-497F-AFA9-94F6A370C61C}" type="presOf" srcId="{194AA96D-0346-467F-B03E-5BDDC5E8C7E6}" destId="{E2EB6B0E-5D34-4564-ABB5-74324D12835B}" srcOrd="0" destOrd="0" presId="urn:microsoft.com/office/officeart/2018/2/layout/IconVerticalSolidList"/>
    <dgm:cxn modelId="{9F77F839-626E-478B-858D-B41404C703A8}" srcId="{EFC2E764-7586-45AB-8E66-691843525553}" destId="{B0B38D7D-CAFB-4D67-A5A6-1966C8736555}" srcOrd="1" destOrd="0" parTransId="{B6AA8C29-AC63-438F-B8E4-E820122C5881}" sibTransId="{3BB8935E-2554-465A-A25A-E91F005D8464}"/>
    <dgm:cxn modelId="{B95AA55B-D821-4597-A4D4-28316BB002D6}" type="presOf" srcId="{C5FAA6D5-AF71-4F6D-B014-9E2E549CC49D}" destId="{F97E934F-BC80-46E3-9099-A38AB52CAACC}" srcOrd="0" destOrd="0" presId="urn:microsoft.com/office/officeart/2018/2/layout/IconVerticalSolidList"/>
    <dgm:cxn modelId="{BDDB2366-C5FF-41D5-84AA-9B7BE040AC2E}" type="presOf" srcId="{EFC2E764-7586-45AB-8E66-691843525553}" destId="{906B7695-6408-4191-A16B-2DF1CDFF5FD7}" srcOrd="0" destOrd="0" presId="urn:microsoft.com/office/officeart/2018/2/layout/IconVerticalSolidList"/>
    <dgm:cxn modelId="{8B25348C-80AB-4FC5-BA88-F6073FC87755}" type="presOf" srcId="{61B0ECBC-B95B-4073-82B0-521F43740819}" destId="{793CD50D-037C-4036-9A3B-5CBED446AE4F}" srcOrd="0" destOrd="0" presId="urn:microsoft.com/office/officeart/2018/2/layout/IconVerticalSolidList"/>
    <dgm:cxn modelId="{77032D91-F212-40A9-9D90-E9830E6B8B99}" srcId="{EFC2E764-7586-45AB-8E66-691843525553}" destId="{61B0ECBC-B95B-4073-82B0-521F43740819}" srcOrd="2" destOrd="0" parTransId="{08D96ED3-10F9-462C-8B8F-2F137DF3712B}" sibTransId="{F200FB78-F32C-432D-A57C-10D3DDE40AC4}"/>
    <dgm:cxn modelId="{747A75A4-3266-41C6-95B3-1384519EEC34}" srcId="{EFC2E764-7586-45AB-8E66-691843525553}" destId="{C5FAA6D5-AF71-4F6D-B014-9E2E549CC49D}" srcOrd="3" destOrd="0" parTransId="{64B902F2-D7C0-4E3F-A3A2-29C2397936F0}" sibTransId="{A955A616-C2F5-4B3E-B0A2-E99A5618A99D}"/>
    <dgm:cxn modelId="{B2A43DED-120B-41AD-89BD-565BE75251D2}" type="presOf" srcId="{B0B38D7D-CAFB-4D67-A5A6-1966C8736555}" destId="{0764D369-FF02-40C2-8E35-516AFB15A68A}" srcOrd="0" destOrd="0" presId="urn:microsoft.com/office/officeart/2018/2/layout/IconVerticalSolidList"/>
    <dgm:cxn modelId="{E32CE9FD-03E0-4DE9-99D3-9617BB82F6BE}" srcId="{EFC2E764-7586-45AB-8E66-691843525553}" destId="{194AA96D-0346-467F-B03E-5BDDC5E8C7E6}" srcOrd="0" destOrd="0" parTransId="{95112465-04A2-4C54-809D-BC9597ED5017}" sibTransId="{19DFA8A3-1A86-49CF-AA4F-B295B0A5EB56}"/>
    <dgm:cxn modelId="{EE90EBA3-9D7B-4792-A366-1132F86466F1}" type="presParOf" srcId="{906B7695-6408-4191-A16B-2DF1CDFF5FD7}" destId="{7B641CB8-E55C-4FC2-9836-ECB02F685EB8}" srcOrd="0" destOrd="0" presId="urn:microsoft.com/office/officeart/2018/2/layout/IconVerticalSolidList"/>
    <dgm:cxn modelId="{9080D0AE-8945-4E79-AD45-EBFF046EF1E5}" type="presParOf" srcId="{7B641CB8-E55C-4FC2-9836-ECB02F685EB8}" destId="{4F5F7565-B0BE-4781-AA84-6AC5CC8445C2}" srcOrd="0" destOrd="0" presId="urn:microsoft.com/office/officeart/2018/2/layout/IconVerticalSolidList"/>
    <dgm:cxn modelId="{9B539848-B930-4449-8404-35EA8F1981B4}" type="presParOf" srcId="{7B641CB8-E55C-4FC2-9836-ECB02F685EB8}" destId="{C7CCCD05-A7A8-42D5-948F-9070D44BAE7F}" srcOrd="1" destOrd="0" presId="urn:microsoft.com/office/officeart/2018/2/layout/IconVerticalSolidList"/>
    <dgm:cxn modelId="{4D2857AD-0CF8-4BB7-A577-49CD67D1E49F}" type="presParOf" srcId="{7B641CB8-E55C-4FC2-9836-ECB02F685EB8}" destId="{E83C2C63-E1EC-426D-A107-C23C5739C881}" srcOrd="2" destOrd="0" presId="urn:microsoft.com/office/officeart/2018/2/layout/IconVerticalSolidList"/>
    <dgm:cxn modelId="{5D5C3AA6-E1D7-4D0A-8EB3-FD67BFB26F47}" type="presParOf" srcId="{7B641CB8-E55C-4FC2-9836-ECB02F685EB8}" destId="{E2EB6B0E-5D34-4564-ABB5-74324D12835B}" srcOrd="3" destOrd="0" presId="urn:microsoft.com/office/officeart/2018/2/layout/IconVerticalSolidList"/>
    <dgm:cxn modelId="{B4194CC6-CBB7-433C-9395-12B5C51510E9}" type="presParOf" srcId="{906B7695-6408-4191-A16B-2DF1CDFF5FD7}" destId="{B45C998B-48BE-4CD3-9FA2-5355094FB537}" srcOrd="1" destOrd="0" presId="urn:microsoft.com/office/officeart/2018/2/layout/IconVerticalSolidList"/>
    <dgm:cxn modelId="{82302152-D31E-4950-90FE-6B00CECC3E43}" type="presParOf" srcId="{906B7695-6408-4191-A16B-2DF1CDFF5FD7}" destId="{BCB53C0F-16F5-4158-BE2E-69FEB8E0F311}" srcOrd="2" destOrd="0" presId="urn:microsoft.com/office/officeart/2018/2/layout/IconVerticalSolidList"/>
    <dgm:cxn modelId="{896BBB9B-2102-4E86-B2B1-95188F8A0628}" type="presParOf" srcId="{BCB53C0F-16F5-4158-BE2E-69FEB8E0F311}" destId="{9AF9ECF0-A91C-473D-BEA3-F06C71B0CB0E}" srcOrd="0" destOrd="0" presId="urn:microsoft.com/office/officeart/2018/2/layout/IconVerticalSolidList"/>
    <dgm:cxn modelId="{CFD51DFD-DEB2-4CE7-A4EC-4F18DC43D966}" type="presParOf" srcId="{BCB53C0F-16F5-4158-BE2E-69FEB8E0F311}" destId="{11FFEF83-95EA-4950-84B7-7A79256FD801}" srcOrd="1" destOrd="0" presId="urn:microsoft.com/office/officeart/2018/2/layout/IconVerticalSolidList"/>
    <dgm:cxn modelId="{D51016E6-9731-4E3C-A407-6337BB4FF0A1}" type="presParOf" srcId="{BCB53C0F-16F5-4158-BE2E-69FEB8E0F311}" destId="{A5EC07D2-9A7A-4403-8677-2BDBCC451FC5}" srcOrd="2" destOrd="0" presId="urn:microsoft.com/office/officeart/2018/2/layout/IconVerticalSolidList"/>
    <dgm:cxn modelId="{8D5DC489-D7C8-4F5E-B35C-305B9F684AF4}" type="presParOf" srcId="{BCB53C0F-16F5-4158-BE2E-69FEB8E0F311}" destId="{0764D369-FF02-40C2-8E35-516AFB15A68A}" srcOrd="3" destOrd="0" presId="urn:microsoft.com/office/officeart/2018/2/layout/IconVerticalSolidList"/>
    <dgm:cxn modelId="{8B3B2795-64FB-4965-88BF-DC5197256B6E}" type="presParOf" srcId="{906B7695-6408-4191-A16B-2DF1CDFF5FD7}" destId="{0D7AF2A3-DE01-4BEB-B096-ED008DF9C37C}" srcOrd="3" destOrd="0" presId="urn:microsoft.com/office/officeart/2018/2/layout/IconVerticalSolidList"/>
    <dgm:cxn modelId="{D3CF32D0-00E2-48A3-961E-6A92774D59D7}" type="presParOf" srcId="{906B7695-6408-4191-A16B-2DF1CDFF5FD7}" destId="{E8325F7C-6108-471D-9528-EC08D5A5C446}" srcOrd="4" destOrd="0" presId="urn:microsoft.com/office/officeart/2018/2/layout/IconVerticalSolidList"/>
    <dgm:cxn modelId="{91BDD770-A309-484E-9509-F990AA0E5EDF}" type="presParOf" srcId="{E8325F7C-6108-471D-9528-EC08D5A5C446}" destId="{91B4068D-7657-4435-8A79-D7E547579B77}" srcOrd="0" destOrd="0" presId="urn:microsoft.com/office/officeart/2018/2/layout/IconVerticalSolidList"/>
    <dgm:cxn modelId="{5A3D0548-0878-456C-A61C-52D212341965}" type="presParOf" srcId="{E8325F7C-6108-471D-9528-EC08D5A5C446}" destId="{AA3ECDFE-8547-4BFC-BD69-182D71AC35B3}" srcOrd="1" destOrd="0" presId="urn:microsoft.com/office/officeart/2018/2/layout/IconVerticalSolidList"/>
    <dgm:cxn modelId="{62733EF3-927A-4BD3-8B06-EC38E6AD1C66}" type="presParOf" srcId="{E8325F7C-6108-471D-9528-EC08D5A5C446}" destId="{CE3D9F44-E10F-4B28-96B7-BCD0B528C699}" srcOrd="2" destOrd="0" presId="urn:microsoft.com/office/officeart/2018/2/layout/IconVerticalSolidList"/>
    <dgm:cxn modelId="{5F90115D-1457-4215-A1B7-9EA8C1D1FC62}" type="presParOf" srcId="{E8325F7C-6108-471D-9528-EC08D5A5C446}" destId="{793CD50D-037C-4036-9A3B-5CBED446AE4F}" srcOrd="3" destOrd="0" presId="urn:microsoft.com/office/officeart/2018/2/layout/IconVerticalSolidList"/>
    <dgm:cxn modelId="{86E216DB-93BC-4D2C-B20B-6A38E7E73FC1}" type="presParOf" srcId="{906B7695-6408-4191-A16B-2DF1CDFF5FD7}" destId="{3AA09A72-D38E-4A2B-A681-1B44F623A7EA}" srcOrd="5" destOrd="0" presId="urn:microsoft.com/office/officeart/2018/2/layout/IconVerticalSolidList"/>
    <dgm:cxn modelId="{9370CF1C-C31B-4072-83F2-FC8352FEA98A}" type="presParOf" srcId="{906B7695-6408-4191-A16B-2DF1CDFF5FD7}" destId="{751EEF28-3700-4DDC-BD9B-6C52B5945B08}" srcOrd="6" destOrd="0" presId="urn:microsoft.com/office/officeart/2018/2/layout/IconVerticalSolidList"/>
    <dgm:cxn modelId="{28DE6D99-A1E5-440E-B464-09078952480D}" type="presParOf" srcId="{751EEF28-3700-4DDC-BD9B-6C52B5945B08}" destId="{DD04BD9E-3900-4AFE-B6F8-D59B3612A165}" srcOrd="0" destOrd="0" presId="urn:microsoft.com/office/officeart/2018/2/layout/IconVerticalSolidList"/>
    <dgm:cxn modelId="{A1183A73-8271-4DB7-97EF-2F21B7AFFE19}" type="presParOf" srcId="{751EEF28-3700-4DDC-BD9B-6C52B5945B08}" destId="{BCCB0F59-D0A8-495F-B5BB-01507D724E06}" srcOrd="1" destOrd="0" presId="urn:microsoft.com/office/officeart/2018/2/layout/IconVerticalSolidList"/>
    <dgm:cxn modelId="{AF9E9326-E134-4C5E-BA9F-CD0DFB06E4FB}" type="presParOf" srcId="{751EEF28-3700-4DDC-BD9B-6C52B5945B08}" destId="{3FE2D24A-65EE-4BF2-BBEE-A31C5142785A}" srcOrd="2" destOrd="0" presId="urn:microsoft.com/office/officeart/2018/2/layout/IconVerticalSolidList"/>
    <dgm:cxn modelId="{70173C09-3930-4300-9E85-661505F68D9D}" type="presParOf" srcId="{751EEF28-3700-4DDC-BD9B-6C52B5945B08}" destId="{F97E934F-BC80-46E3-9099-A38AB52CAACC}"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5F7565-B0BE-4781-AA84-6AC5CC8445C2}">
      <dsp:nvSpPr>
        <dsp:cNvPr id="0" name=""/>
        <dsp:cNvSpPr/>
      </dsp:nvSpPr>
      <dsp:spPr>
        <a:xfrm>
          <a:off x="0" y="1805"/>
          <a:ext cx="5181600" cy="91531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7CCCD05-A7A8-42D5-948F-9070D44BAE7F}">
      <dsp:nvSpPr>
        <dsp:cNvPr id="0" name=""/>
        <dsp:cNvSpPr/>
      </dsp:nvSpPr>
      <dsp:spPr>
        <a:xfrm>
          <a:off x="276881" y="207750"/>
          <a:ext cx="503420" cy="50342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2EB6B0E-5D34-4564-ABB5-74324D12835B}">
      <dsp:nvSpPr>
        <dsp:cNvPr id="0" name=""/>
        <dsp:cNvSpPr/>
      </dsp:nvSpPr>
      <dsp:spPr>
        <a:xfrm>
          <a:off x="1057183" y="1805"/>
          <a:ext cx="412441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100000"/>
            </a:lnSpc>
            <a:spcBef>
              <a:spcPct val="0"/>
            </a:spcBef>
            <a:spcAft>
              <a:spcPct val="35000"/>
            </a:spcAft>
            <a:buNone/>
          </a:pPr>
          <a:r>
            <a:rPr lang="en-ZA" sz="2200" b="1" i="0" u="sng" kern="1200" baseline="0" dirty="0">
              <a:latin typeface="Arial Narrow" panose="020B0606020202030204" pitchFamily="34" charset="0"/>
              <a:cs typeface="Arial" panose="020B0604020202020204" pitchFamily="34" charset="0"/>
            </a:rPr>
            <a:t>REFER TO SECTION 7 OF THE MAIN RFP DOCUMENT:</a:t>
          </a:r>
          <a:endParaRPr lang="en-US" sz="2200" kern="1200" dirty="0">
            <a:latin typeface="Arial Narrow" panose="020B0606020202030204" pitchFamily="34" charset="0"/>
            <a:cs typeface="Arial" panose="020B0604020202020204" pitchFamily="34" charset="0"/>
          </a:endParaRPr>
        </a:p>
      </dsp:txBody>
      <dsp:txXfrm>
        <a:off x="1057183" y="1805"/>
        <a:ext cx="4124416" cy="915310"/>
      </dsp:txXfrm>
    </dsp:sp>
    <dsp:sp modelId="{9AF9ECF0-A91C-473D-BEA3-F06C71B0CB0E}">
      <dsp:nvSpPr>
        <dsp:cNvPr id="0" name=""/>
        <dsp:cNvSpPr/>
      </dsp:nvSpPr>
      <dsp:spPr>
        <a:xfrm>
          <a:off x="0" y="1145944"/>
          <a:ext cx="5181600" cy="91531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1FFEF83-95EA-4950-84B7-7A79256FD801}">
      <dsp:nvSpPr>
        <dsp:cNvPr id="0" name=""/>
        <dsp:cNvSpPr/>
      </dsp:nvSpPr>
      <dsp:spPr>
        <a:xfrm>
          <a:off x="276881" y="1351889"/>
          <a:ext cx="503420" cy="50342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764D369-FF02-40C2-8E35-516AFB15A68A}">
      <dsp:nvSpPr>
        <dsp:cNvPr id="0" name=""/>
        <dsp:cNvSpPr/>
      </dsp:nvSpPr>
      <dsp:spPr>
        <a:xfrm>
          <a:off x="1057183" y="1145944"/>
          <a:ext cx="412441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100000"/>
            </a:lnSpc>
            <a:spcBef>
              <a:spcPct val="0"/>
            </a:spcBef>
            <a:spcAft>
              <a:spcPct val="35000"/>
            </a:spcAft>
            <a:buNone/>
          </a:pPr>
          <a:r>
            <a:rPr lang="en-US" sz="2200" kern="1200">
              <a:solidFill>
                <a:schemeClr val="tx2"/>
              </a:solidFill>
              <a:latin typeface="Arial Narrow" panose="020B0606020202030204" pitchFamily="34" charset="0"/>
              <a:cs typeface="Arial" panose="020B0604020202020204" pitchFamily="34" charset="0"/>
            </a:rPr>
            <a:t>Gate 0 – Prequalification Evaluation</a:t>
          </a:r>
          <a:endParaRPr lang="en-US" sz="2200" kern="1200">
            <a:latin typeface="Arial Narrow" panose="020B0606020202030204" pitchFamily="34" charset="0"/>
            <a:cs typeface="Arial" panose="020B0604020202020204" pitchFamily="34" charset="0"/>
          </a:endParaRPr>
        </a:p>
      </dsp:txBody>
      <dsp:txXfrm>
        <a:off x="1057183" y="1145944"/>
        <a:ext cx="4124416" cy="915310"/>
      </dsp:txXfrm>
    </dsp:sp>
    <dsp:sp modelId="{91B4068D-7657-4435-8A79-D7E547579B77}">
      <dsp:nvSpPr>
        <dsp:cNvPr id="0" name=""/>
        <dsp:cNvSpPr/>
      </dsp:nvSpPr>
      <dsp:spPr>
        <a:xfrm>
          <a:off x="0" y="2290082"/>
          <a:ext cx="5181600" cy="91531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A3ECDFE-8547-4BFC-BD69-182D71AC35B3}">
      <dsp:nvSpPr>
        <dsp:cNvPr id="0" name=""/>
        <dsp:cNvSpPr/>
      </dsp:nvSpPr>
      <dsp:spPr>
        <a:xfrm>
          <a:off x="276881" y="2496027"/>
          <a:ext cx="503420" cy="50342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93CD50D-037C-4036-9A3B-5CBED446AE4F}">
      <dsp:nvSpPr>
        <dsp:cNvPr id="0" name=""/>
        <dsp:cNvSpPr/>
      </dsp:nvSpPr>
      <dsp:spPr>
        <a:xfrm>
          <a:off x="1057183" y="2290082"/>
          <a:ext cx="412441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100000"/>
            </a:lnSpc>
            <a:spcBef>
              <a:spcPct val="0"/>
            </a:spcBef>
            <a:spcAft>
              <a:spcPct val="35000"/>
            </a:spcAft>
            <a:buNone/>
          </a:pPr>
          <a:r>
            <a:rPr lang="en-US" sz="2200" kern="1200" dirty="0">
              <a:solidFill>
                <a:schemeClr val="tx2"/>
              </a:solidFill>
              <a:latin typeface="Arial Narrow" panose="020B0606020202030204" pitchFamily="34" charset="0"/>
              <a:cs typeface="Arial" panose="020B0604020202020204" pitchFamily="34" charset="0"/>
            </a:rPr>
            <a:t>Gate 1 – </a:t>
          </a:r>
          <a:r>
            <a:rPr lang="en-ZA" sz="2200" kern="1200" dirty="0">
              <a:solidFill>
                <a:schemeClr val="tx2"/>
              </a:solidFill>
              <a:latin typeface="Arial Narrow" panose="020B0606020202030204" pitchFamily="34" charset="0"/>
              <a:cs typeface="Arial" panose="020B0604020202020204" pitchFamily="34" charset="0"/>
            </a:rPr>
            <a:t>Mandatory evaluation process</a:t>
          </a:r>
          <a:endParaRPr lang="en-US" sz="2200" kern="1200" dirty="0">
            <a:latin typeface="Arial Narrow" panose="020B0606020202030204" pitchFamily="34" charset="0"/>
            <a:cs typeface="Arial" panose="020B0604020202020204" pitchFamily="34" charset="0"/>
          </a:endParaRPr>
        </a:p>
      </dsp:txBody>
      <dsp:txXfrm>
        <a:off x="1057183" y="2290082"/>
        <a:ext cx="4124416" cy="915310"/>
      </dsp:txXfrm>
    </dsp:sp>
    <dsp:sp modelId="{DD04BD9E-3900-4AFE-B6F8-D59B3612A165}">
      <dsp:nvSpPr>
        <dsp:cNvPr id="0" name=""/>
        <dsp:cNvSpPr/>
      </dsp:nvSpPr>
      <dsp:spPr>
        <a:xfrm>
          <a:off x="0" y="3434221"/>
          <a:ext cx="5181600" cy="91531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CCB0F59-D0A8-495F-B5BB-01507D724E06}">
      <dsp:nvSpPr>
        <dsp:cNvPr id="0" name=""/>
        <dsp:cNvSpPr/>
      </dsp:nvSpPr>
      <dsp:spPr>
        <a:xfrm>
          <a:off x="276881" y="3640166"/>
          <a:ext cx="503420" cy="50342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97E934F-BC80-46E3-9099-A38AB52CAACC}">
      <dsp:nvSpPr>
        <dsp:cNvPr id="0" name=""/>
        <dsp:cNvSpPr/>
      </dsp:nvSpPr>
      <dsp:spPr>
        <a:xfrm>
          <a:off x="1057183" y="3434221"/>
          <a:ext cx="412441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100000"/>
            </a:lnSpc>
            <a:spcBef>
              <a:spcPct val="0"/>
            </a:spcBef>
            <a:spcAft>
              <a:spcPct val="35000"/>
            </a:spcAft>
            <a:buNone/>
          </a:pPr>
          <a:r>
            <a:rPr lang="en-US" sz="2200" kern="1200" dirty="0">
              <a:solidFill>
                <a:schemeClr val="tx2"/>
              </a:solidFill>
              <a:latin typeface="Arial Narrow" panose="020B0606020202030204" pitchFamily="34" charset="0"/>
              <a:cs typeface="Arial" panose="020B0604020202020204" pitchFamily="34" charset="0"/>
            </a:rPr>
            <a:t>Gate 2 – Technical evaluation (Functionality)</a:t>
          </a:r>
          <a:endParaRPr lang="en-US" sz="2200" kern="1200" dirty="0">
            <a:latin typeface="Arial Narrow" panose="020B0606020202030204" pitchFamily="34" charset="0"/>
            <a:cs typeface="Arial" panose="020B0604020202020204" pitchFamily="34" charset="0"/>
          </a:endParaRPr>
        </a:p>
      </dsp:txBody>
      <dsp:txXfrm>
        <a:off x="1057183" y="3434221"/>
        <a:ext cx="4124416" cy="915310"/>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B3FBCF-61CD-4BEC-9B54-85A6D9B0C3B5}" type="datetimeFigureOut">
              <a:rPr lang="en-ZA" smtClean="0"/>
              <a:t>2026/08/28</a:t>
            </a:fld>
            <a:endParaRPr lang="en-Z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EADD0BD-E8EC-478C-8686-2E61D7BDDF5F}" type="slidenum">
              <a:rPr lang="en-ZA" smtClean="0"/>
              <a:t>‹#›</a:t>
            </a:fld>
            <a:endParaRPr lang="en-ZA"/>
          </a:p>
        </p:txBody>
      </p:sp>
    </p:spTree>
    <p:extLst>
      <p:ext uri="{BB962C8B-B14F-4D97-AF65-F5344CB8AC3E}">
        <p14:creationId xmlns:p14="http://schemas.microsoft.com/office/powerpoint/2010/main" val="22745049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8F0A582-193C-4E82-B139-2C8AF6CC9084}" type="slidenum">
              <a:rPr kumimoji="0" lang="en-ZA"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ZA"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9777185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3.emf"/><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3.emf"/><Relationship Id="rId4"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0" name="Picture 9" descr="A blurry image of a wave of dots&#10;&#10;Description automatically generated">
            <a:extLst>
              <a:ext uri="{FF2B5EF4-FFF2-40B4-BE49-F238E27FC236}">
                <a16:creationId xmlns:a16="http://schemas.microsoft.com/office/drawing/2014/main" id="{403E671C-D96E-F5F6-4254-022F8BC944FC}"/>
              </a:ext>
            </a:extLst>
          </p:cNvPr>
          <p:cNvPicPr>
            <a:picLocks noChangeAspect="1"/>
          </p:cNvPicPr>
          <p:nvPr userDrawn="1"/>
        </p:nvPicPr>
        <p:blipFill>
          <a:blip r:embed="rId2"/>
          <a:stretch>
            <a:fillRect/>
          </a:stretch>
        </p:blipFill>
        <p:spPr>
          <a:xfrm>
            <a:off x="0" y="0"/>
            <a:ext cx="12192000" cy="6864626"/>
          </a:xfrm>
          <a:prstGeom prst="rect">
            <a:avLst/>
          </a:prstGeom>
        </p:spPr>
      </p:pic>
      <p:pic>
        <p:nvPicPr>
          <p:cNvPr id="12" name="Picture 11" descr="A black background with a black square&#10;&#10;Description automatically generated with medium confidence">
            <a:extLst>
              <a:ext uri="{FF2B5EF4-FFF2-40B4-BE49-F238E27FC236}">
                <a16:creationId xmlns:a16="http://schemas.microsoft.com/office/drawing/2014/main" id="{018125D2-E36E-D102-4555-03992022791C}"/>
              </a:ext>
            </a:extLst>
          </p:cNvPr>
          <p:cNvPicPr>
            <a:picLocks noChangeAspect="1"/>
          </p:cNvPicPr>
          <p:nvPr userDrawn="1"/>
        </p:nvPicPr>
        <p:blipFill>
          <a:blip r:embed="rId3"/>
          <a:stretch>
            <a:fillRect/>
          </a:stretch>
        </p:blipFill>
        <p:spPr>
          <a:xfrm>
            <a:off x="21707" y="6626"/>
            <a:ext cx="12180232" cy="6858000"/>
          </a:xfrm>
          <a:prstGeom prst="rect">
            <a:avLst/>
          </a:prstGeom>
        </p:spPr>
      </p:pic>
      <p:pic>
        <p:nvPicPr>
          <p:cNvPr id="13" name="Picture 12" descr="A blue and black logo&#10;&#10;Description automatically generated">
            <a:extLst>
              <a:ext uri="{FF2B5EF4-FFF2-40B4-BE49-F238E27FC236}">
                <a16:creationId xmlns:a16="http://schemas.microsoft.com/office/drawing/2014/main" id="{3C7AB721-AA2D-1720-9C13-FF8A8754DF02}"/>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227655" y="6004272"/>
            <a:ext cx="1979543" cy="847102"/>
          </a:xfrm>
          <a:prstGeom prst="rect">
            <a:avLst/>
          </a:prstGeom>
        </p:spPr>
      </p:pic>
      <p:sp>
        <p:nvSpPr>
          <p:cNvPr id="14" name="Oval 13">
            <a:extLst>
              <a:ext uri="{FF2B5EF4-FFF2-40B4-BE49-F238E27FC236}">
                <a16:creationId xmlns:a16="http://schemas.microsoft.com/office/drawing/2014/main" id="{3F5314DB-CB41-1691-7469-F5CA24B5E0AE}"/>
              </a:ext>
            </a:extLst>
          </p:cNvPr>
          <p:cNvSpPr/>
          <p:nvPr userDrawn="1"/>
        </p:nvSpPr>
        <p:spPr>
          <a:xfrm>
            <a:off x="407504" y="6004272"/>
            <a:ext cx="705679" cy="705679"/>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C4BD0CFE-3037-8606-7EF7-072113C72CFB}"/>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454455" y="6181630"/>
            <a:ext cx="600238" cy="384203"/>
          </a:xfrm>
          <a:prstGeom prst="rect">
            <a:avLst/>
          </a:prstGeom>
        </p:spPr>
      </p:pic>
    </p:spTree>
    <p:extLst>
      <p:ext uri="{BB962C8B-B14F-4D97-AF65-F5344CB8AC3E}">
        <p14:creationId xmlns:p14="http://schemas.microsoft.com/office/powerpoint/2010/main" val="11270196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DA9071-1A09-0DDF-8703-7FA398D56EBA}"/>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31E757FD-DE4F-BF25-BC7A-BE784AE476C6}"/>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9525BE7E-4FFA-E247-71D8-F9508AC845BD}"/>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CD1BB801-1BD4-F59E-419B-D5816D6E5AF0}"/>
              </a:ext>
            </a:extLst>
          </p:cNvPr>
          <p:cNvSpPr>
            <a:spLocks noGrp="1"/>
          </p:cNvSpPr>
          <p:nvPr>
            <p:ph type="dt" sz="half" idx="10"/>
          </p:nvPr>
        </p:nvSpPr>
        <p:spPr>
          <a:xfrm>
            <a:off x="838200" y="6356350"/>
            <a:ext cx="2743200" cy="365125"/>
          </a:xfrm>
          <a:prstGeom prst="rect">
            <a:avLst/>
          </a:prstGeom>
        </p:spPr>
        <p:txBody>
          <a:bodyPr/>
          <a:lstStyle/>
          <a:p>
            <a:fld id="{A0957691-8ADA-7A47-AA21-478CF5931FF9}" type="datetimeFigureOut">
              <a:rPr lang="en-US" smtClean="0"/>
              <a:t>8/28/2026</a:t>
            </a:fld>
            <a:endParaRPr lang="en-US"/>
          </a:p>
        </p:txBody>
      </p:sp>
      <p:sp>
        <p:nvSpPr>
          <p:cNvPr id="6" name="Footer Placeholder 5">
            <a:extLst>
              <a:ext uri="{FF2B5EF4-FFF2-40B4-BE49-F238E27FC236}">
                <a16:creationId xmlns:a16="http://schemas.microsoft.com/office/drawing/2014/main" id="{1EC63716-7603-2550-729A-1A871DA9524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0C29FA10-C12F-78BC-906C-5436CB242602}"/>
              </a:ext>
            </a:extLst>
          </p:cNvPr>
          <p:cNvSpPr>
            <a:spLocks noGrp="1"/>
          </p:cNvSpPr>
          <p:nvPr>
            <p:ph type="sldNum" sz="quarter" idx="12"/>
          </p:nvPr>
        </p:nvSpPr>
        <p:spPr>
          <a:xfrm>
            <a:off x="8610600" y="6356350"/>
            <a:ext cx="2743200" cy="365125"/>
          </a:xfrm>
          <a:prstGeom prst="rect">
            <a:avLst/>
          </a:prstGeom>
        </p:spPr>
        <p:txBody>
          <a:bodyPr/>
          <a:lstStyle/>
          <a:p>
            <a:fld id="{C1410E39-F87F-5847-AF6C-E4D9063BA767}" type="slidenum">
              <a:rPr lang="en-US" smtClean="0"/>
              <a:t>‹#›</a:t>
            </a:fld>
            <a:endParaRPr lang="en-US"/>
          </a:p>
        </p:txBody>
      </p:sp>
    </p:spTree>
    <p:extLst>
      <p:ext uri="{BB962C8B-B14F-4D97-AF65-F5344CB8AC3E}">
        <p14:creationId xmlns:p14="http://schemas.microsoft.com/office/powerpoint/2010/main" val="10056056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FBC6F1-6A75-2D15-F581-CE450442503F}"/>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0623C061-B2C3-BF55-9A86-030D6E456E75}"/>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838D294-249C-D41D-57C1-A817760F20F6}"/>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A0A687C1-246C-1ACD-8D5F-FA913A9C1FB4}"/>
              </a:ext>
            </a:extLst>
          </p:cNvPr>
          <p:cNvSpPr>
            <a:spLocks noGrp="1"/>
          </p:cNvSpPr>
          <p:nvPr>
            <p:ph type="dt" sz="half" idx="10"/>
          </p:nvPr>
        </p:nvSpPr>
        <p:spPr>
          <a:xfrm>
            <a:off x="838200" y="6356350"/>
            <a:ext cx="2743200" cy="365125"/>
          </a:xfrm>
          <a:prstGeom prst="rect">
            <a:avLst/>
          </a:prstGeom>
        </p:spPr>
        <p:txBody>
          <a:bodyPr/>
          <a:lstStyle/>
          <a:p>
            <a:fld id="{A0957691-8ADA-7A47-AA21-478CF5931FF9}" type="datetimeFigureOut">
              <a:rPr lang="en-US" smtClean="0"/>
              <a:t>8/28/2026</a:t>
            </a:fld>
            <a:endParaRPr lang="en-US"/>
          </a:p>
        </p:txBody>
      </p:sp>
      <p:sp>
        <p:nvSpPr>
          <p:cNvPr id="6" name="Footer Placeholder 5">
            <a:extLst>
              <a:ext uri="{FF2B5EF4-FFF2-40B4-BE49-F238E27FC236}">
                <a16:creationId xmlns:a16="http://schemas.microsoft.com/office/drawing/2014/main" id="{6E244A01-E666-A086-524E-F92E4898C17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DB7A42D6-F2D1-0DB8-5F7E-B22E0E1F125D}"/>
              </a:ext>
            </a:extLst>
          </p:cNvPr>
          <p:cNvSpPr>
            <a:spLocks noGrp="1"/>
          </p:cNvSpPr>
          <p:nvPr>
            <p:ph type="sldNum" sz="quarter" idx="12"/>
          </p:nvPr>
        </p:nvSpPr>
        <p:spPr>
          <a:xfrm>
            <a:off x="8610600" y="6356350"/>
            <a:ext cx="2743200" cy="365125"/>
          </a:xfrm>
          <a:prstGeom prst="rect">
            <a:avLst/>
          </a:prstGeom>
        </p:spPr>
        <p:txBody>
          <a:bodyPr/>
          <a:lstStyle/>
          <a:p>
            <a:fld id="{C1410E39-F87F-5847-AF6C-E4D9063BA767}" type="slidenum">
              <a:rPr lang="en-US" smtClean="0"/>
              <a:t>‹#›</a:t>
            </a:fld>
            <a:endParaRPr lang="en-US"/>
          </a:p>
        </p:txBody>
      </p:sp>
    </p:spTree>
    <p:extLst>
      <p:ext uri="{BB962C8B-B14F-4D97-AF65-F5344CB8AC3E}">
        <p14:creationId xmlns:p14="http://schemas.microsoft.com/office/powerpoint/2010/main" val="4319941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B7091A-D795-1544-AD1B-C1E53514414F}"/>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02569582-313F-B3BD-744D-BE57250E24CA}"/>
              </a:ext>
            </a:extLst>
          </p:cNvPr>
          <p:cNvSpPr>
            <a:spLocks noGrp="1"/>
          </p:cNvSpPr>
          <p:nvPr>
            <p:ph type="body" orient="vert" idx="1"/>
          </p:nvPr>
        </p:nvSpPr>
        <p:spPr>
          <a:xfrm>
            <a:off x="838200" y="1825625"/>
            <a:ext cx="10515600" cy="4351338"/>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E5C02B8E-4992-4039-F080-72B41A35D702}"/>
              </a:ext>
            </a:extLst>
          </p:cNvPr>
          <p:cNvSpPr>
            <a:spLocks noGrp="1"/>
          </p:cNvSpPr>
          <p:nvPr>
            <p:ph type="dt" sz="half" idx="10"/>
          </p:nvPr>
        </p:nvSpPr>
        <p:spPr>
          <a:xfrm>
            <a:off x="838200" y="6356350"/>
            <a:ext cx="2743200" cy="365125"/>
          </a:xfrm>
          <a:prstGeom prst="rect">
            <a:avLst/>
          </a:prstGeom>
        </p:spPr>
        <p:txBody>
          <a:bodyPr/>
          <a:lstStyle/>
          <a:p>
            <a:fld id="{A0957691-8ADA-7A47-AA21-478CF5931FF9}" type="datetimeFigureOut">
              <a:rPr lang="en-US" smtClean="0"/>
              <a:t>8/28/2026</a:t>
            </a:fld>
            <a:endParaRPr lang="en-US"/>
          </a:p>
        </p:txBody>
      </p:sp>
      <p:sp>
        <p:nvSpPr>
          <p:cNvPr id="5" name="Footer Placeholder 4">
            <a:extLst>
              <a:ext uri="{FF2B5EF4-FFF2-40B4-BE49-F238E27FC236}">
                <a16:creationId xmlns:a16="http://schemas.microsoft.com/office/drawing/2014/main" id="{796AA617-1C0C-5257-9EA9-83CEDF1152D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8978325B-B581-D4C2-8B88-6F3D126FDD3E}"/>
              </a:ext>
            </a:extLst>
          </p:cNvPr>
          <p:cNvSpPr>
            <a:spLocks noGrp="1"/>
          </p:cNvSpPr>
          <p:nvPr>
            <p:ph type="sldNum" sz="quarter" idx="12"/>
          </p:nvPr>
        </p:nvSpPr>
        <p:spPr>
          <a:xfrm>
            <a:off x="8610600" y="6356350"/>
            <a:ext cx="2743200" cy="365125"/>
          </a:xfrm>
          <a:prstGeom prst="rect">
            <a:avLst/>
          </a:prstGeom>
        </p:spPr>
        <p:txBody>
          <a:bodyPr/>
          <a:lstStyle/>
          <a:p>
            <a:fld id="{C1410E39-F87F-5847-AF6C-E4D9063BA767}" type="slidenum">
              <a:rPr lang="en-US" smtClean="0"/>
              <a:t>‹#›</a:t>
            </a:fld>
            <a:endParaRPr lang="en-US"/>
          </a:p>
        </p:txBody>
      </p:sp>
    </p:spTree>
    <p:extLst>
      <p:ext uri="{BB962C8B-B14F-4D97-AF65-F5344CB8AC3E}">
        <p14:creationId xmlns:p14="http://schemas.microsoft.com/office/powerpoint/2010/main" val="257818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38C0114-EF1C-F031-A2A4-B10739A2EF2F}"/>
              </a:ext>
            </a:extLst>
          </p:cNvPr>
          <p:cNvSpPr>
            <a:spLocks noGrp="1"/>
          </p:cNvSpPr>
          <p:nvPr>
            <p:ph type="title" orient="vert"/>
          </p:nvPr>
        </p:nvSpPr>
        <p:spPr>
          <a:xfrm>
            <a:off x="8724900" y="365125"/>
            <a:ext cx="2628900" cy="5811838"/>
          </a:xfrm>
          <a:prstGeom prst="rect">
            <a:avLst/>
          </a:prstGeo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D82F1479-537A-E42A-4A77-C7D162292BF8}"/>
              </a:ext>
            </a:extLst>
          </p:cNvPr>
          <p:cNvSpPr>
            <a:spLocks noGrp="1"/>
          </p:cNvSpPr>
          <p:nvPr>
            <p:ph type="body" orient="vert" idx="1"/>
          </p:nvPr>
        </p:nvSpPr>
        <p:spPr>
          <a:xfrm>
            <a:off x="838200" y="365125"/>
            <a:ext cx="7734300" cy="5811838"/>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564899E5-CA13-7BF0-5460-4AE6144FF757}"/>
              </a:ext>
            </a:extLst>
          </p:cNvPr>
          <p:cNvSpPr>
            <a:spLocks noGrp="1"/>
          </p:cNvSpPr>
          <p:nvPr>
            <p:ph type="dt" sz="half" idx="10"/>
          </p:nvPr>
        </p:nvSpPr>
        <p:spPr>
          <a:xfrm>
            <a:off x="838200" y="6356350"/>
            <a:ext cx="2743200" cy="365125"/>
          </a:xfrm>
          <a:prstGeom prst="rect">
            <a:avLst/>
          </a:prstGeom>
        </p:spPr>
        <p:txBody>
          <a:bodyPr/>
          <a:lstStyle/>
          <a:p>
            <a:fld id="{A0957691-8ADA-7A47-AA21-478CF5931FF9}" type="datetimeFigureOut">
              <a:rPr lang="en-US" smtClean="0"/>
              <a:t>8/28/2026</a:t>
            </a:fld>
            <a:endParaRPr lang="en-US"/>
          </a:p>
        </p:txBody>
      </p:sp>
      <p:sp>
        <p:nvSpPr>
          <p:cNvPr id="5" name="Footer Placeholder 4">
            <a:extLst>
              <a:ext uri="{FF2B5EF4-FFF2-40B4-BE49-F238E27FC236}">
                <a16:creationId xmlns:a16="http://schemas.microsoft.com/office/drawing/2014/main" id="{DC3E7DD1-69CC-C8A6-1869-51AF1DD7E9F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B095CC34-797D-9F9A-9346-E57D3654FFE7}"/>
              </a:ext>
            </a:extLst>
          </p:cNvPr>
          <p:cNvSpPr>
            <a:spLocks noGrp="1"/>
          </p:cNvSpPr>
          <p:nvPr>
            <p:ph type="sldNum" sz="quarter" idx="12"/>
          </p:nvPr>
        </p:nvSpPr>
        <p:spPr>
          <a:xfrm>
            <a:off x="8610600" y="6356350"/>
            <a:ext cx="2743200" cy="365125"/>
          </a:xfrm>
          <a:prstGeom prst="rect">
            <a:avLst/>
          </a:prstGeom>
        </p:spPr>
        <p:txBody>
          <a:bodyPr/>
          <a:lstStyle/>
          <a:p>
            <a:fld id="{C1410E39-F87F-5847-AF6C-E4D9063BA767}" type="slidenum">
              <a:rPr lang="en-US" smtClean="0"/>
              <a:t>‹#›</a:t>
            </a:fld>
            <a:endParaRPr lang="en-US"/>
          </a:p>
        </p:txBody>
      </p:sp>
    </p:spTree>
    <p:extLst>
      <p:ext uri="{BB962C8B-B14F-4D97-AF65-F5344CB8AC3E}">
        <p14:creationId xmlns:p14="http://schemas.microsoft.com/office/powerpoint/2010/main" val="30618076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7173F0-2441-9A61-911E-E1DA4BBD3118}"/>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6E3044A5-75FB-FD8D-16EE-778618A152D9}"/>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74A65D0A-F718-DB6A-7AFD-54B8F9C760AB}"/>
              </a:ext>
            </a:extLst>
          </p:cNvPr>
          <p:cNvSpPr>
            <a:spLocks noGrp="1"/>
          </p:cNvSpPr>
          <p:nvPr>
            <p:ph type="dt" sz="half" idx="10"/>
          </p:nvPr>
        </p:nvSpPr>
        <p:spPr>
          <a:xfrm>
            <a:off x="838200" y="6356350"/>
            <a:ext cx="2743200" cy="365125"/>
          </a:xfrm>
          <a:prstGeom prst="rect">
            <a:avLst/>
          </a:prstGeom>
        </p:spPr>
        <p:txBody>
          <a:bodyPr/>
          <a:lstStyle/>
          <a:p>
            <a:fld id="{9D4C6E3C-DABE-2C4D-B8C6-BEB15BBDEEB8}" type="datetimeFigureOut">
              <a:rPr lang="en-US" smtClean="0"/>
              <a:t>8/28/2026</a:t>
            </a:fld>
            <a:endParaRPr lang="en-US"/>
          </a:p>
        </p:txBody>
      </p:sp>
      <p:sp>
        <p:nvSpPr>
          <p:cNvPr id="5" name="Footer Placeholder 4">
            <a:extLst>
              <a:ext uri="{FF2B5EF4-FFF2-40B4-BE49-F238E27FC236}">
                <a16:creationId xmlns:a16="http://schemas.microsoft.com/office/drawing/2014/main" id="{9CA36323-5924-8A45-C776-405724EF63E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6BC3041-A755-9680-9A1C-89B265B766F0}"/>
              </a:ext>
            </a:extLst>
          </p:cNvPr>
          <p:cNvSpPr>
            <a:spLocks noGrp="1"/>
          </p:cNvSpPr>
          <p:nvPr>
            <p:ph type="sldNum" sz="quarter" idx="12"/>
          </p:nvPr>
        </p:nvSpPr>
        <p:spPr>
          <a:xfrm>
            <a:off x="8610600" y="6356350"/>
            <a:ext cx="2743200" cy="365125"/>
          </a:xfrm>
          <a:prstGeom prst="rect">
            <a:avLst/>
          </a:prstGeom>
        </p:spPr>
        <p:txBody>
          <a:bodyPr/>
          <a:lstStyle/>
          <a:p>
            <a:fld id="{73436A11-109B-7B4D-BFCC-BA6740D2C5D2}" type="slidenum">
              <a:rPr lang="en-US" smtClean="0"/>
              <a:t>‹#›</a:t>
            </a:fld>
            <a:endParaRPr lang="en-US"/>
          </a:p>
        </p:txBody>
      </p:sp>
    </p:spTree>
    <p:extLst>
      <p:ext uri="{BB962C8B-B14F-4D97-AF65-F5344CB8AC3E}">
        <p14:creationId xmlns:p14="http://schemas.microsoft.com/office/powerpoint/2010/main" val="24992676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D0DC54-B2F1-57F8-8D01-2707640D7ADB}"/>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0492ED63-86A0-C6A6-DC0C-26AA2B60085D}"/>
              </a:ext>
            </a:extLst>
          </p:cNvPr>
          <p:cNvSpPr>
            <a:spLocks noGrp="1"/>
          </p:cNvSpPr>
          <p:nvPr>
            <p:ph idx="1"/>
          </p:nvPr>
        </p:nvSpPr>
        <p:spPr>
          <a:xfrm>
            <a:off x="838200" y="1825625"/>
            <a:ext cx="105156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A11CA714-D1E5-AF53-8D33-277444E8B0A4}"/>
              </a:ext>
            </a:extLst>
          </p:cNvPr>
          <p:cNvSpPr>
            <a:spLocks noGrp="1"/>
          </p:cNvSpPr>
          <p:nvPr>
            <p:ph type="dt" sz="half" idx="10"/>
          </p:nvPr>
        </p:nvSpPr>
        <p:spPr>
          <a:xfrm>
            <a:off x="838200" y="6356350"/>
            <a:ext cx="2743200" cy="365125"/>
          </a:xfrm>
          <a:prstGeom prst="rect">
            <a:avLst/>
          </a:prstGeom>
        </p:spPr>
        <p:txBody>
          <a:bodyPr/>
          <a:lstStyle/>
          <a:p>
            <a:fld id="{9D4C6E3C-DABE-2C4D-B8C6-BEB15BBDEEB8}" type="datetimeFigureOut">
              <a:rPr lang="en-US" smtClean="0"/>
              <a:t>8/28/2026</a:t>
            </a:fld>
            <a:endParaRPr lang="en-US"/>
          </a:p>
        </p:txBody>
      </p:sp>
      <p:sp>
        <p:nvSpPr>
          <p:cNvPr id="5" name="Footer Placeholder 4">
            <a:extLst>
              <a:ext uri="{FF2B5EF4-FFF2-40B4-BE49-F238E27FC236}">
                <a16:creationId xmlns:a16="http://schemas.microsoft.com/office/drawing/2014/main" id="{38CEBF96-6049-5783-DAB9-3761E286667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7EF11B3-0866-74EC-90C8-37A1FF3F36BB}"/>
              </a:ext>
            </a:extLst>
          </p:cNvPr>
          <p:cNvSpPr>
            <a:spLocks noGrp="1"/>
          </p:cNvSpPr>
          <p:nvPr>
            <p:ph type="sldNum" sz="quarter" idx="12"/>
          </p:nvPr>
        </p:nvSpPr>
        <p:spPr>
          <a:xfrm>
            <a:off x="8610600" y="6356350"/>
            <a:ext cx="2743200" cy="365125"/>
          </a:xfrm>
          <a:prstGeom prst="rect">
            <a:avLst/>
          </a:prstGeom>
        </p:spPr>
        <p:txBody>
          <a:bodyPr/>
          <a:lstStyle/>
          <a:p>
            <a:fld id="{73436A11-109B-7B4D-BFCC-BA6740D2C5D2}" type="slidenum">
              <a:rPr lang="en-US" smtClean="0"/>
              <a:t>‹#›</a:t>
            </a:fld>
            <a:endParaRPr lang="en-US"/>
          </a:p>
        </p:txBody>
      </p:sp>
    </p:spTree>
    <p:extLst>
      <p:ext uri="{BB962C8B-B14F-4D97-AF65-F5344CB8AC3E}">
        <p14:creationId xmlns:p14="http://schemas.microsoft.com/office/powerpoint/2010/main" val="30440054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3937CB-8EE5-C476-EA2E-067EDA2754EE}"/>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101425E2-4462-98EB-F4DF-3380CC39467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C1794499-50D5-181A-2778-A39A21EFBD51}"/>
              </a:ext>
            </a:extLst>
          </p:cNvPr>
          <p:cNvSpPr>
            <a:spLocks noGrp="1"/>
          </p:cNvSpPr>
          <p:nvPr>
            <p:ph type="dt" sz="half" idx="10"/>
          </p:nvPr>
        </p:nvSpPr>
        <p:spPr>
          <a:xfrm>
            <a:off x="838200" y="6356350"/>
            <a:ext cx="2743200" cy="365125"/>
          </a:xfrm>
          <a:prstGeom prst="rect">
            <a:avLst/>
          </a:prstGeom>
        </p:spPr>
        <p:txBody>
          <a:bodyPr/>
          <a:lstStyle/>
          <a:p>
            <a:fld id="{9D4C6E3C-DABE-2C4D-B8C6-BEB15BBDEEB8}" type="datetimeFigureOut">
              <a:rPr lang="en-US" smtClean="0"/>
              <a:t>8/28/2026</a:t>
            </a:fld>
            <a:endParaRPr lang="en-US"/>
          </a:p>
        </p:txBody>
      </p:sp>
      <p:sp>
        <p:nvSpPr>
          <p:cNvPr id="5" name="Footer Placeholder 4">
            <a:extLst>
              <a:ext uri="{FF2B5EF4-FFF2-40B4-BE49-F238E27FC236}">
                <a16:creationId xmlns:a16="http://schemas.microsoft.com/office/drawing/2014/main" id="{916943A6-938D-09BA-CC03-21AFC5FA21A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87D38B3-E3B5-6AC8-4A9A-355A83DF754E}"/>
              </a:ext>
            </a:extLst>
          </p:cNvPr>
          <p:cNvSpPr>
            <a:spLocks noGrp="1"/>
          </p:cNvSpPr>
          <p:nvPr>
            <p:ph type="sldNum" sz="quarter" idx="12"/>
          </p:nvPr>
        </p:nvSpPr>
        <p:spPr>
          <a:xfrm>
            <a:off x="8610600" y="6356350"/>
            <a:ext cx="2743200" cy="365125"/>
          </a:xfrm>
          <a:prstGeom prst="rect">
            <a:avLst/>
          </a:prstGeom>
        </p:spPr>
        <p:txBody>
          <a:bodyPr/>
          <a:lstStyle/>
          <a:p>
            <a:fld id="{73436A11-109B-7B4D-BFCC-BA6740D2C5D2}" type="slidenum">
              <a:rPr lang="en-US" smtClean="0"/>
              <a:t>‹#›</a:t>
            </a:fld>
            <a:endParaRPr lang="en-US"/>
          </a:p>
        </p:txBody>
      </p:sp>
    </p:spTree>
    <p:extLst>
      <p:ext uri="{BB962C8B-B14F-4D97-AF65-F5344CB8AC3E}">
        <p14:creationId xmlns:p14="http://schemas.microsoft.com/office/powerpoint/2010/main" val="5280608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36888-CD9E-290C-8752-723304A88B30}"/>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926B9D98-9E6A-7749-DD30-DDA5BBB1314C}"/>
              </a:ext>
            </a:extLst>
          </p:cNvPr>
          <p:cNvSpPr>
            <a:spLocks noGrp="1"/>
          </p:cNvSpPr>
          <p:nvPr>
            <p:ph sz="half" idx="1"/>
          </p:nvPr>
        </p:nvSpPr>
        <p:spPr>
          <a:xfrm>
            <a:off x="838200" y="1825625"/>
            <a:ext cx="51816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4DAEB1F6-CC71-42B5-7410-54F463541428}"/>
              </a:ext>
            </a:extLst>
          </p:cNvPr>
          <p:cNvSpPr>
            <a:spLocks noGrp="1"/>
          </p:cNvSpPr>
          <p:nvPr>
            <p:ph sz="half" idx="2"/>
          </p:nvPr>
        </p:nvSpPr>
        <p:spPr>
          <a:xfrm>
            <a:off x="6172200" y="1825625"/>
            <a:ext cx="51816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058DC0EC-67DE-23B8-9F21-4834D2B3B152}"/>
              </a:ext>
            </a:extLst>
          </p:cNvPr>
          <p:cNvSpPr>
            <a:spLocks noGrp="1"/>
          </p:cNvSpPr>
          <p:nvPr>
            <p:ph type="dt" sz="half" idx="10"/>
          </p:nvPr>
        </p:nvSpPr>
        <p:spPr>
          <a:xfrm>
            <a:off x="838200" y="6356350"/>
            <a:ext cx="2743200" cy="365125"/>
          </a:xfrm>
          <a:prstGeom prst="rect">
            <a:avLst/>
          </a:prstGeom>
        </p:spPr>
        <p:txBody>
          <a:bodyPr/>
          <a:lstStyle/>
          <a:p>
            <a:fld id="{9D4C6E3C-DABE-2C4D-B8C6-BEB15BBDEEB8}" type="datetimeFigureOut">
              <a:rPr lang="en-US" smtClean="0"/>
              <a:t>8/28/2026</a:t>
            </a:fld>
            <a:endParaRPr lang="en-US"/>
          </a:p>
        </p:txBody>
      </p:sp>
      <p:sp>
        <p:nvSpPr>
          <p:cNvPr id="6" name="Footer Placeholder 5">
            <a:extLst>
              <a:ext uri="{FF2B5EF4-FFF2-40B4-BE49-F238E27FC236}">
                <a16:creationId xmlns:a16="http://schemas.microsoft.com/office/drawing/2014/main" id="{2BE0CA87-D70C-0C8D-DD32-08C0506B7EA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692DC2DA-4FF7-F27B-3533-ED0CA689527B}"/>
              </a:ext>
            </a:extLst>
          </p:cNvPr>
          <p:cNvSpPr>
            <a:spLocks noGrp="1"/>
          </p:cNvSpPr>
          <p:nvPr>
            <p:ph type="sldNum" sz="quarter" idx="12"/>
          </p:nvPr>
        </p:nvSpPr>
        <p:spPr>
          <a:xfrm>
            <a:off x="8610600" y="6356350"/>
            <a:ext cx="2743200" cy="365125"/>
          </a:xfrm>
          <a:prstGeom prst="rect">
            <a:avLst/>
          </a:prstGeom>
        </p:spPr>
        <p:txBody>
          <a:bodyPr/>
          <a:lstStyle/>
          <a:p>
            <a:fld id="{73436A11-109B-7B4D-BFCC-BA6740D2C5D2}" type="slidenum">
              <a:rPr lang="en-US" smtClean="0"/>
              <a:t>‹#›</a:t>
            </a:fld>
            <a:endParaRPr lang="en-US"/>
          </a:p>
        </p:txBody>
      </p:sp>
    </p:spTree>
    <p:extLst>
      <p:ext uri="{BB962C8B-B14F-4D97-AF65-F5344CB8AC3E}">
        <p14:creationId xmlns:p14="http://schemas.microsoft.com/office/powerpoint/2010/main" val="322517907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E5442E-40C5-408D-1447-B53DC6C3F014}"/>
              </a:ext>
            </a:extLst>
          </p:cNvPr>
          <p:cNvSpPr>
            <a:spLocks noGrp="1"/>
          </p:cNvSpPr>
          <p:nvPr>
            <p:ph type="title"/>
          </p:nvPr>
        </p:nvSpPr>
        <p:spPr>
          <a:xfrm>
            <a:off x="839788" y="365125"/>
            <a:ext cx="10515600" cy="1325563"/>
          </a:xfrm>
          <a:prstGeom prst="rect">
            <a:avLst/>
          </a:prstGeo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D10AEE5-A538-EFEB-E7AE-C8C2C54B32C8}"/>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2A6FA208-CE38-42E9-1872-CD3B28F6C2CC}"/>
              </a:ext>
            </a:extLst>
          </p:cNvPr>
          <p:cNvSpPr>
            <a:spLocks noGrp="1"/>
          </p:cNvSpPr>
          <p:nvPr>
            <p:ph sz="half" idx="2"/>
          </p:nvPr>
        </p:nvSpPr>
        <p:spPr>
          <a:xfrm>
            <a:off x="839788" y="2505075"/>
            <a:ext cx="5157787" cy="368458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D507AE6B-FEA5-0A76-06CC-5814A8E5F09E}"/>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18C51EDA-33B6-030D-1FB8-28B8F09A33E1}"/>
              </a:ext>
            </a:extLst>
          </p:cNvPr>
          <p:cNvSpPr>
            <a:spLocks noGrp="1"/>
          </p:cNvSpPr>
          <p:nvPr>
            <p:ph sz="quarter" idx="4"/>
          </p:nvPr>
        </p:nvSpPr>
        <p:spPr>
          <a:xfrm>
            <a:off x="6172200" y="2505075"/>
            <a:ext cx="5183188" cy="368458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88E051A-B976-CF02-4AC7-CE713910B61E}"/>
              </a:ext>
            </a:extLst>
          </p:cNvPr>
          <p:cNvSpPr>
            <a:spLocks noGrp="1"/>
          </p:cNvSpPr>
          <p:nvPr>
            <p:ph type="dt" sz="half" idx="10"/>
          </p:nvPr>
        </p:nvSpPr>
        <p:spPr>
          <a:xfrm>
            <a:off x="838200" y="6356350"/>
            <a:ext cx="2743200" cy="365125"/>
          </a:xfrm>
          <a:prstGeom prst="rect">
            <a:avLst/>
          </a:prstGeom>
        </p:spPr>
        <p:txBody>
          <a:bodyPr/>
          <a:lstStyle/>
          <a:p>
            <a:fld id="{9D4C6E3C-DABE-2C4D-B8C6-BEB15BBDEEB8}" type="datetimeFigureOut">
              <a:rPr lang="en-US" smtClean="0"/>
              <a:t>8/28/2026</a:t>
            </a:fld>
            <a:endParaRPr lang="en-US"/>
          </a:p>
        </p:txBody>
      </p:sp>
      <p:sp>
        <p:nvSpPr>
          <p:cNvPr id="8" name="Footer Placeholder 7">
            <a:extLst>
              <a:ext uri="{FF2B5EF4-FFF2-40B4-BE49-F238E27FC236}">
                <a16:creationId xmlns:a16="http://schemas.microsoft.com/office/drawing/2014/main" id="{359CACCB-C152-F1FE-58B5-01509844E01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DB516D9F-218E-FA79-BAA9-0CABAE1671E5}"/>
              </a:ext>
            </a:extLst>
          </p:cNvPr>
          <p:cNvSpPr>
            <a:spLocks noGrp="1"/>
          </p:cNvSpPr>
          <p:nvPr>
            <p:ph type="sldNum" sz="quarter" idx="12"/>
          </p:nvPr>
        </p:nvSpPr>
        <p:spPr>
          <a:xfrm>
            <a:off x="8610600" y="6356350"/>
            <a:ext cx="2743200" cy="365125"/>
          </a:xfrm>
          <a:prstGeom prst="rect">
            <a:avLst/>
          </a:prstGeom>
        </p:spPr>
        <p:txBody>
          <a:bodyPr/>
          <a:lstStyle/>
          <a:p>
            <a:fld id="{73436A11-109B-7B4D-BFCC-BA6740D2C5D2}" type="slidenum">
              <a:rPr lang="en-US" smtClean="0"/>
              <a:t>‹#›</a:t>
            </a:fld>
            <a:endParaRPr lang="en-US"/>
          </a:p>
        </p:txBody>
      </p:sp>
    </p:spTree>
    <p:extLst>
      <p:ext uri="{BB962C8B-B14F-4D97-AF65-F5344CB8AC3E}">
        <p14:creationId xmlns:p14="http://schemas.microsoft.com/office/powerpoint/2010/main" val="11696474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EA3886-8921-518A-B954-524840A513ED}"/>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6B7BBB23-CFBA-EF28-D1F5-1A646518A403}"/>
              </a:ext>
            </a:extLst>
          </p:cNvPr>
          <p:cNvSpPr>
            <a:spLocks noGrp="1"/>
          </p:cNvSpPr>
          <p:nvPr>
            <p:ph type="dt" sz="half" idx="10"/>
          </p:nvPr>
        </p:nvSpPr>
        <p:spPr>
          <a:xfrm>
            <a:off x="838200" y="6356350"/>
            <a:ext cx="2743200" cy="365125"/>
          </a:xfrm>
          <a:prstGeom prst="rect">
            <a:avLst/>
          </a:prstGeom>
        </p:spPr>
        <p:txBody>
          <a:bodyPr/>
          <a:lstStyle/>
          <a:p>
            <a:fld id="{9D4C6E3C-DABE-2C4D-B8C6-BEB15BBDEEB8}" type="datetimeFigureOut">
              <a:rPr lang="en-US" smtClean="0"/>
              <a:t>8/28/2026</a:t>
            </a:fld>
            <a:endParaRPr lang="en-US"/>
          </a:p>
        </p:txBody>
      </p:sp>
      <p:sp>
        <p:nvSpPr>
          <p:cNvPr id="4" name="Footer Placeholder 3">
            <a:extLst>
              <a:ext uri="{FF2B5EF4-FFF2-40B4-BE49-F238E27FC236}">
                <a16:creationId xmlns:a16="http://schemas.microsoft.com/office/drawing/2014/main" id="{522E4746-F25F-A03D-9333-361B629EA58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403BE53F-68B1-FE95-1523-B44F1D33F9E3}"/>
              </a:ext>
            </a:extLst>
          </p:cNvPr>
          <p:cNvSpPr>
            <a:spLocks noGrp="1"/>
          </p:cNvSpPr>
          <p:nvPr>
            <p:ph type="sldNum" sz="quarter" idx="12"/>
          </p:nvPr>
        </p:nvSpPr>
        <p:spPr>
          <a:xfrm>
            <a:off x="8610600" y="6356350"/>
            <a:ext cx="2743200" cy="365125"/>
          </a:xfrm>
          <a:prstGeom prst="rect">
            <a:avLst/>
          </a:prstGeom>
        </p:spPr>
        <p:txBody>
          <a:bodyPr/>
          <a:lstStyle/>
          <a:p>
            <a:fld id="{73436A11-109B-7B4D-BFCC-BA6740D2C5D2}" type="slidenum">
              <a:rPr lang="en-US" smtClean="0"/>
              <a:t>‹#›</a:t>
            </a:fld>
            <a:endParaRPr lang="en-US"/>
          </a:p>
        </p:txBody>
      </p:sp>
    </p:spTree>
    <p:extLst>
      <p:ext uri="{BB962C8B-B14F-4D97-AF65-F5344CB8AC3E}">
        <p14:creationId xmlns:p14="http://schemas.microsoft.com/office/powerpoint/2010/main" val="8162742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10" name="Picture 9" descr="A blurry image of a wave of dots&#10;&#10;Description automatically generated">
            <a:extLst>
              <a:ext uri="{FF2B5EF4-FFF2-40B4-BE49-F238E27FC236}">
                <a16:creationId xmlns:a16="http://schemas.microsoft.com/office/drawing/2014/main" id="{403E671C-D96E-F5F6-4254-022F8BC944FC}"/>
              </a:ext>
            </a:extLst>
          </p:cNvPr>
          <p:cNvPicPr>
            <a:picLocks noChangeAspect="1"/>
          </p:cNvPicPr>
          <p:nvPr userDrawn="1"/>
        </p:nvPicPr>
        <p:blipFill>
          <a:blip r:embed="rId2"/>
          <a:stretch>
            <a:fillRect/>
          </a:stretch>
        </p:blipFill>
        <p:spPr>
          <a:xfrm>
            <a:off x="0" y="0"/>
            <a:ext cx="12192000" cy="6864626"/>
          </a:xfrm>
          <a:prstGeom prst="rect">
            <a:avLst/>
          </a:prstGeom>
        </p:spPr>
      </p:pic>
      <p:pic>
        <p:nvPicPr>
          <p:cNvPr id="12" name="Picture 11" descr="A black background with a black square&#10;&#10;Description automatically generated with medium confidence">
            <a:extLst>
              <a:ext uri="{FF2B5EF4-FFF2-40B4-BE49-F238E27FC236}">
                <a16:creationId xmlns:a16="http://schemas.microsoft.com/office/drawing/2014/main" id="{018125D2-E36E-D102-4555-03992022791C}"/>
              </a:ext>
            </a:extLst>
          </p:cNvPr>
          <p:cNvPicPr>
            <a:picLocks noChangeAspect="1"/>
          </p:cNvPicPr>
          <p:nvPr userDrawn="1"/>
        </p:nvPicPr>
        <p:blipFill>
          <a:blip r:embed="rId3"/>
          <a:stretch>
            <a:fillRect/>
          </a:stretch>
        </p:blipFill>
        <p:spPr>
          <a:xfrm>
            <a:off x="21707" y="6626"/>
            <a:ext cx="12180232" cy="6858000"/>
          </a:xfrm>
          <a:prstGeom prst="rect">
            <a:avLst/>
          </a:prstGeom>
        </p:spPr>
      </p:pic>
      <p:pic>
        <p:nvPicPr>
          <p:cNvPr id="13" name="Picture 12" descr="A blue and black logo&#10;&#10;Description automatically generated">
            <a:extLst>
              <a:ext uri="{FF2B5EF4-FFF2-40B4-BE49-F238E27FC236}">
                <a16:creationId xmlns:a16="http://schemas.microsoft.com/office/drawing/2014/main" id="{3C7AB721-AA2D-1720-9C13-FF8A8754DF02}"/>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955156" y="6024150"/>
            <a:ext cx="1979543" cy="847102"/>
          </a:xfrm>
          <a:prstGeom prst="rect">
            <a:avLst/>
          </a:prstGeom>
        </p:spPr>
      </p:pic>
      <p:sp>
        <p:nvSpPr>
          <p:cNvPr id="14" name="Oval 13">
            <a:extLst>
              <a:ext uri="{FF2B5EF4-FFF2-40B4-BE49-F238E27FC236}">
                <a16:creationId xmlns:a16="http://schemas.microsoft.com/office/drawing/2014/main" id="{3F5314DB-CB41-1691-7469-F5CA24B5E0AE}"/>
              </a:ext>
            </a:extLst>
          </p:cNvPr>
          <p:cNvSpPr/>
          <p:nvPr userDrawn="1"/>
        </p:nvSpPr>
        <p:spPr>
          <a:xfrm>
            <a:off x="8955156" y="258417"/>
            <a:ext cx="1133062" cy="1133062"/>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C4BD0CFE-3037-8606-7EF7-072113C72CFB}"/>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9039806" y="516503"/>
            <a:ext cx="963762" cy="616889"/>
          </a:xfrm>
          <a:prstGeom prst="rect">
            <a:avLst/>
          </a:prstGeom>
        </p:spPr>
      </p:pic>
      <p:sp>
        <p:nvSpPr>
          <p:cNvPr id="2" name="TextBox 1">
            <a:extLst>
              <a:ext uri="{FF2B5EF4-FFF2-40B4-BE49-F238E27FC236}">
                <a16:creationId xmlns:a16="http://schemas.microsoft.com/office/drawing/2014/main" id="{52355AEA-8E3D-9490-340A-8887EB9C4920}"/>
              </a:ext>
            </a:extLst>
          </p:cNvPr>
          <p:cNvSpPr txBox="1"/>
          <p:nvPr userDrawn="1"/>
        </p:nvSpPr>
        <p:spPr>
          <a:xfrm>
            <a:off x="2007476" y="609599"/>
            <a:ext cx="4330262" cy="4647426"/>
          </a:xfrm>
          <a:prstGeom prst="rect">
            <a:avLst/>
          </a:prstGeom>
          <a:noFill/>
        </p:spPr>
        <p:txBody>
          <a:bodyPr wrap="square" rtlCol="0">
            <a:spAutoFit/>
          </a:bodyPr>
          <a:lstStyle/>
          <a:p>
            <a:pPr>
              <a:spcBef>
                <a:spcPts val="1200"/>
              </a:spcBef>
            </a:pPr>
            <a:r>
              <a:rPr lang="en-US" sz="2400" b="1" dirty="0">
                <a:solidFill>
                  <a:schemeClr val="accent1"/>
                </a:solidFill>
                <a:latin typeface="Lato" panose="020F0502020204030203" pitchFamily="34" charset="0"/>
                <a:ea typeface="Lato" panose="020F0502020204030203" pitchFamily="34" charset="0"/>
                <a:cs typeface="Lato" panose="020F0502020204030203" pitchFamily="34" charset="0"/>
              </a:rPr>
              <a:t>Thank you</a:t>
            </a:r>
          </a:p>
          <a:p>
            <a:pPr>
              <a:spcBef>
                <a:spcPts val="1200"/>
              </a:spcBef>
            </a:pPr>
            <a:r>
              <a:rPr lang="en-US" sz="2400" b="1" dirty="0">
                <a:solidFill>
                  <a:schemeClr val="accent1"/>
                </a:solidFill>
                <a:latin typeface="Lato" panose="020F0502020204030203" pitchFamily="34" charset="0"/>
                <a:ea typeface="Lato" panose="020F0502020204030203" pitchFamily="34" charset="0"/>
                <a:cs typeface="Lato" panose="020F0502020204030203" pitchFamily="34" charset="0"/>
              </a:rPr>
              <a:t>Rea </a:t>
            </a:r>
            <a:r>
              <a:rPr lang="en-US" sz="2400" b="1" dirty="0" err="1">
                <a:solidFill>
                  <a:schemeClr val="accent1"/>
                </a:solidFill>
                <a:latin typeface="Lato" panose="020F0502020204030203" pitchFamily="34" charset="0"/>
                <a:ea typeface="Lato" panose="020F0502020204030203" pitchFamily="34" charset="0"/>
                <a:cs typeface="Lato" panose="020F0502020204030203" pitchFamily="34" charset="0"/>
              </a:rPr>
              <a:t>leboha</a:t>
            </a:r>
            <a:endParaRPr lang="en-US" sz="2400" b="1" dirty="0">
              <a:solidFill>
                <a:schemeClr val="accent1"/>
              </a:solidFill>
              <a:latin typeface="Lato" panose="020F0502020204030203" pitchFamily="34" charset="0"/>
              <a:ea typeface="Lato" panose="020F0502020204030203" pitchFamily="34" charset="0"/>
              <a:cs typeface="Lato" panose="020F0502020204030203" pitchFamily="34" charset="0"/>
            </a:endParaRPr>
          </a:p>
          <a:p>
            <a:pPr>
              <a:spcBef>
                <a:spcPts val="1200"/>
              </a:spcBef>
            </a:pPr>
            <a:r>
              <a:rPr lang="en-US" sz="2400" b="1" dirty="0">
                <a:solidFill>
                  <a:schemeClr val="accent1"/>
                </a:solidFill>
                <a:latin typeface="Lato" panose="020F0502020204030203" pitchFamily="34" charset="0"/>
                <a:ea typeface="Lato" panose="020F0502020204030203" pitchFamily="34" charset="0"/>
                <a:cs typeface="Lato" panose="020F0502020204030203" pitchFamily="34" charset="0"/>
              </a:rPr>
              <a:t>Re a </a:t>
            </a:r>
            <a:r>
              <a:rPr lang="en-US" sz="2400" b="1" dirty="0" err="1">
                <a:solidFill>
                  <a:schemeClr val="accent1"/>
                </a:solidFill>
                <a:latin typeface="Lato" panose="020F0502020204030203" pitchFamily="34" charset="0"/>
                <a:ea typeface="Lato" panose="020F0502020204030203" pitchFamily="34" charset="0"/>
                <a:cs typeface="Lato" panose="020F0502020204030203" pitchFamily="34" charset="0"/>
              </a:rPr>
              <a:t>leboga</a:t>
            </a:r>
            <a:endParaRPr lang="en-US" sz="2400" b="1" dirty="0">
              <a:solidFill>
                <a:schemeClr val="accent1"/>
              </a:solidFill>
              <a:latin typeface="Lato" panose="020F0502020204030203" pitchFamily="34" charset="0"/>
              <a:ea typeface="Lato" panose="020F0502020204030203" pitchFamily="34" charset="0"/>
              <a:cs typeface="Lato" panose="020F0502020204030203" pitchFamily="34" charset="0"/>
            </a:endParaRPr>
          </a:p>
          <a:p>
            <a:pPr>
              <a:spcBef>
                <a:spcPts val="1200"/>
              </a:spcBef>
            </a:pPr>
            <a:r>
              <a:rPr lang="en-US" sz="2400" b="1" dirty="0" err="1">
                <a:solidFill>
                  <a:schemeClr val="accent1"/>
                </a:solidFill>
                <a:latin typeface="Lato" panose="020F0502020204030203" pitchFamily="34" charset="0"/>
                <a:ea typeface="Lato" panose="020F0502020204030203" pitchFamily="34" charset="0"/>
                <a:cs typeface="Lato" panose="020F0502020204030203" pitchFamily="34" charset="0"/>
              </a:rPr>
              <a:t>Ndza</a:t>
            </a:r>
            <a:r>
              <a:rPr lang="en-US" sz="2400" b="1" dirty="0">
                <a:solidFill>
                  <a:schemeClr val="accent1"/>
                </a:solidFill>
                <a:latin typeface="Lato" panose="020F0502020204030203" pitchFamily="34" charset="0"/>
                <a:ea typeface="Lato" panose="020F0502020204030203" pitchFamily="34" charset="0"/>
                <a:cs typeface="Lato" panose="020F0502020204030203" pitchFamily="34" charset="0"/>
              </a:rPr>
              <a:t> </a:t>
            </a:r>
            <a:r>
              <a:rPr lang="en-US" sz="2400" b="1" dirty="0" err="1">
                <a:solidFill>
                  <a:schemeClr val="accent1"/>
                </a:solidFill>
                <a:latin typeface="Lato" panose="020F0502020204030203" pitchFamily="34" charset="0"/>
                <a:ea typeface="Lato" panose="020F0502020204030203" pitchFamily="34" charset="0"/>
                <a:cs typeface="Lato" panose="020F0502020204030203" pitchFamily="34" charset="0"/>
              </a:rPr>
              <a:t>Khenza</a:t>
            </a:r>
            <a:endParaRPr lang="en-US" sz="2400" b="1" dirty="0">
              <a:solidFill>
                <a:schemeClr val="accent1"/>
              </a:solidFill>
              <a:latin typeface="Lato" panose="020F0502020204030203" pitchFamily="34" charset="0"/>
              <a:ea typeface="Lato" panose="020F0502020204030203" pitchFamily="34" charset="0"/>
              <a:cs typeface="Lato" panose="020F0502020204030203" pitchFamily="34" charset="0"/>
            </a:endParaRPr>
          </a:p>
          <a:p>
            <a:pPr>
              <a:spcBef>
                <a:spcPts val="1200"/>
              </a:spcBef>
            </a:pPr>
            <a:r>
              <a:rPr lang="en-US" sz="2400" b="1" dirty="0" err="1">
                <a:solidFill>
                  <a:schemeClr val="accent1"/>
                </a:solidFill>
                <a:latin typeface="Lato" panose="020F0502020204030203" pitchFamily="34" charset="0"/>
                <a:ea typeface="Lato" panose="020F0502020204030203" pitchFamily="34" charset="0"/>
                <a:cs typeface="Lato" panose="020F0502020204030203" pitchFamily="34" charset="0"/>
              </a:rPr>
              <a:t>Dankie</a:t>
            </a:r>
            <a:endParaRPr lang="en-US" sz="2400" b="1" dirty="0">
              <a:solidFill>
                <a:schemeClr val="accent1"/>
              </a:solidFill>
              <a:latin typeface="Lato" panose="020F0502020204030203" pitchFamily="34" charset="0"/>
              <a:ea typeface="Lato" panose="020F0502020204030203" pitchFamily="34" charset="0"/>
              <a:cs typeface="Lato" panose="020F0502020204030203" pitchFamily="34" charset="0"/>
            </a:endParaRPr>
          </a:p>
          <a:p>
            <a:pPr>
              <a:spcBef>
                <a:spcPts val="1200"/>
              </a:spcBef>
            </a:pPr>
            <a:r>
              <a:rPr lang="en-US" sz="2400" b="1" dirty="0">
                <a:solidFill>
                  <a:schemeClr val="accent1"/>
                </a:solidFill>
                <a:latin typeface="Lato" panose="020F0502020204030203" pitchFamily="34" charset="0"/>
                <a:ea typeface="Lato" panose="020F0502020204030203" pitchFamily="34" charset="0"/>
                <a:cs typeface="Lato" panose="020F0502020204030203" pitchFamily="34" charset="0"/>
              </a:rPr>
              <a:t>Ndi a </a:t>
            </a:r>
            <a:r>
              <a:rPr lang="en-US" sz="2400" b="1" dirty="0" err="1">
                <a:solidFill>
                  <a:schemeClr val="accent1"/>
                </a:solidFill>
                <a:latin typeface="Lato" panose="020F0502020204030203" pitchFamily="34" charset="0"/>
                <a:ea typeface="Lato" panose="020F0502020204030203" pitchFamily="34" charset="0"/>
                <a:cs typeface="Lato" panose="020F0502020204030203" pitchFamily="34" charset="0"/>
              </a:rPr>
              <a:t>livhuwa</a:t>
            </a:r>
            <a:endParaRPr lang="en-US" sz="2400" b="1" dirty="0">
              <a:solidFill>
                <a:schemeClr val="accent1"/>
              </a:solidFill>
              <a:latin typeface="Lato" panose="020F0502020204030203" pitchFamily="34" charset="0"/>
              <a:ea typeface="Lato" panose="020F0502020204030203" pitchFamily="34" charset="0"/>
              <a:cs typeface="Lato" panose="020F0502020204030203" pitchFamily="34" charset="0"/>
            </a:endParaRPr>
          </a:p>
          <a:p>
            <a:pPr>
              <a:spcBef>
                <a:spcPts val="1200"/>
              </a:spcBef>
            </a:pPr>
            <a:r>
              <a:rPr lang="en-US" sz="2400" b="1" dirty="0" err="1">
                <a:solidFill>
                  <a:schemeClr val="accent1"/>
                </a:solidFill>
                <a:latin typeface="Lato" panose="020F0502020204030203" pitchFamily="34" charset="0"/>
                <a:ea typeface="Lato" panose="020F0502020204030203" pitchFamily="34" charset="0"/>
                <a:cs typeface="Lato" panose="020F0502020204030203" pitchFamily="34" charset="0"/>
              </a:rPr>
              <a:t>Ngiyabonga</a:t>
            </a:r>
            <a:endParaRPr lang="en-US" sz="2400" b="1" dirty="0">
              <a:solidFill>
                <a:schemeClr val="accent1"/>
              </a:solidFill>
              <a:latin typeface="Lato" panose="020F0502020204030203" pitchFamily="34" charset="0"/>
              <a:ea typeface="Lato" panose="020F0502020204030203" pitchFamily="34" charset="0"/>
              <a:cs typeface="Lato" panose="020F0502020204030203" pitchFamily="34" charset="0"/>
            </a:endParaRPr>
          </a:p>
          <a:p>
            <a:pPr>
              <a:spcBef>
                <a:spcPts val="1200"/>
              </a:spcBef>
            </a:pPr>
            <a:r>
              <a:rPr lang="en-US" sz="2400" b="1" dirty="0" err="1">
                <a:solidFill>
                  <a:schemeClr val="accent1"/>
                </a:solidFill>
                <a:latin typeface="Lato" panose="020F0502020204030203" pitchFamily="34" charset="0"/>
                <a:ea typeface="Lato" panose="020F0502020204030203" pitchFamily="34" charset="0"/>
                <a:cs typeface="Lato" panose="020F0502020204030203" pitchFamily="34" charset="0"/>
              </a:rPr>
              <a:t>Enkosi</a:t>
            </a:r>
            <a:endParaRPr lang="en-US" sz="2400" b="1" dirty="0">
              <a:solidFill>
                <a:schemeClr val="accent1"/>
              </a:solidFill>
              <a:latin typeface="Lato" panose="020F0502020204030203" pitchFamily="34" charset="0"/>
              <a:ea typeface="Lato" panose="020F0502020204030203" pitchFamily="34" charset="0"/>
              <a:cs typeface="Lato" panose="020F0502020204030203" pitchFamily="34" charset="0"/>
            </a:endParaRPr>
          </a:p>
          <a:p>
            <a:pPr>
              <a:spcBef>
                <a:spcPts val="1200"/>
              </a:spcBef>
            </a:pPr>
            <a:r>
              <a:rPr lang="en-US" sz="2400" b="1" dirty="0" err="1">
                <a:solidFill>
                  <a:schemeClr val="accent1"/>
                </a:solidFill>
                <a:latin typeface="Lato" panose="020F0502020204030203" pitchFamily="34" charset="0"/>
                <a:ea typeface="Lato" panose="020F0502020204030203" pitchFamily="34" charset="0"/>
                <a:cs typeface="Lato" panose="020F0502020204030203" pitchFamily="34" charset="0"/>
              </a:rPr>
              <a:t>Ngiyabonga</a:t>
            </a:r>
            <a:endParaRPr lang="en-US" sz="2400" b="1" dirty="0">
              <a:solidFill>
                <a:schemeClr val="accent1"/>
              </a:solidFill>
              <a:latin typeface="Lato" panose="020F0502020204030203" pitchFamily="34"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369144081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5F898C4-AF38-8E46-53B8-26242360CB88}"/>
              </a:ext>
            </a:extLst>
          </p:cNvPr>
          <p:cNvSpPr>
            <a:spLocks noGrp="1"/>
          </p:cNvSpPr>
          <p:nvPr>
            <p:ph type="dt" sz="half" idx="10"/>
          </p:nvPr>
        </p:nvSpPr>
        <p:spPr>
          <a:xfrm>
            <a:off x="838200" y="6356350"/>
            <a:ext cx="2743200" cy="365125"/>
          </a:xfrm>
          <a:prstGeom prst="rect">
            <a:avLst/>
          </a:prstGeom>
        </p:spPr>
        <p:txBody>
          <a:bodyPr/>
          <a:lstStyle/>
          <a:p>
            <a:fld id="{9D4C6E3C-DABE-2C4D-B8C6-BEB15BBDEEB8}" type="datetimeFigureOut">
              <a:rPr lang="en-US" smtClean="0"/>
              <a:t>8/28/2026</a:t>
            </a:fld>
            <a:endParaRPr lang="en-US"/>
          </a:p>
        </p:txBody>
      </p:sp>
      <p:sp>
        <p:nvSpPr>
          <p:cNvPr id="3" name="Footer Placeholder 2">
            <a:extLst>
              <a:ext uri="{FF2B5EF4-FFF2-40B4-BE49-F238E27FC236}">
                <a16:creationId xmlns:a16="http://schemas.microsoft.com/office/drawing/2014/main" id="{10778387-1258-2774-294C-C4353F65E84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C8394293-203C-A27E-24B0-74BA4AD04434}"/>
              </a:ext>
            </a:extLst>
          </p:cNvPr>
          <p:cNvSpPr>
            <a:spLocks noGrp="1"/>
          </p:cNvSpPr>
          <p:nvPr>
            <p:ph type="sldNum" sz="quarter" idx="12"/>
          </p:nvPr>
        </p:nvSpPr>
        <p:spPr>
          <a:xfrm>
            <a:off x="8610600" y="6356350"/>
            <a:ext cx="2743200" cy="365125"/>
          </a:xfrm>
          <a:prstGeom prst="rect">
            <a:avLst/>
          </a:prstGeom>
        </p:spPr>
        <p:txBody>
          <a:bodyPr/>
          <a:lstStyle/>
          <a:p>
            <a:fld id="{73436A11-109B-7B4D-BFCC-BA6740D2C5D2}" type="slidenum">
              <a:rPr lang="en-US" smtClean="0"/>
              <a:t>‹#›</a:t>
            </a:fld>
            <a:endParaRPr lang="en-US"/>
          </a:p>
        </p:txBody>
      </p:sp>
    </p:spTree>
    <p:extLst>
      <p:ext uri="{BB962C8B-B14F-4D97-AF65-F5344CB8AC3E}">
        <p14:creationId xmlns:p14="http://schemas.microsoft.com/office/powerpoint/2010/main" val="42710294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9C77E9-FA0F-630E-96BC-C961A895B8C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BDF69B5F-BD9B-4A59-06D4-2BEA842957C4}"/>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AA913C77-6F54-530D-2F48-8BA4E67047E0}"/>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F36AF272-8468-786A-1853-9A6D9A689DA1}"/>
              </a:ext>
            </a:extLst>
          </p:cNvPr>
          <p:cNvSpPr>
            <a:spLocks noGrp="1"/>
          </p:cNvSpPr>
          <p:nvPr>
            <p:ph type="dt" sz="half" idx="10"/>
          </p:nvPr>
        </p:nvSpPr>
        <p:spPr>
          <a:xfrm>
            <a:off x="838200" y="6356350"/>
            <a:ext cx="2743200" cy="365125"/>
          </a:xfrm>
          <a:prstGeom prst="rect">
            <a:avLst/>
          </a:prstGeom>
        </p:spPr>
        <p:txBody>
          <a:bodyPr/>
          <a:lstStyle/>
          <a:p>
            <a:fld id="{9D4C6E3C-DABE-2C4D-B8C6-BEB15BBDEEB8}" type="datetimeFigureOut">
              <a:rPr lang="en-US" smtClean="0"/>
              <a:t>8/28/2026</a:t>
            </a:fld>
            <a:endParaRPr lang="en-US"/>
          </a:p>
        </p:txBody>
      </p:sp>
      <p:sp>
        <p:nvSpPr>
          <p:cNvPr id="6" name="Footer Placeholder 5">
            <a:extLst>
              <a:ext uri="{FF2B5EF4-FFF2-40B4-BE49-F238E27FC236}">
                <a16:creationId xmlns:a16="http://schemas.microsoft.com/office/drawing/2014/main" id="{3509C875-8BF6-3972-D4CF-4162274091B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E56D0D1E-643F-6590-8A92-EE5E1F70F581}"/>
              </a:ext>
            </a:extLst>
          </p:cNvPr>
          <p:cNvSpPr>
            <a:spLocks noGrp="1"/>
          </p:cNvSpPr>
          <p:nvPr>
            <p:ph type="sldNum" sz="quarter" idx="12"/>
          </p:nvPr>
        </p:nvSpPr>
        <p:spPr>
          <a:xfrm>
            <a:off x="8610600" y="6356350"/>
            <a:ext cx="2743200" cy="365125"/>
          </a:xfrm>
          <a:prstGeom prst="rect">
            <a:avLst/>
          </a:prstGeom>
        </p:spPr>
        <p:txBody>
          <a:bodyPr/>
          <a:lstStyle/>
          <a:p>
            <a:fld id="{73436A11-109B-7B4D-BFCC-BA6740D2C5D2}" type="slidenum">
              <a:rPr lang="en-US" smtClean="0"/>
              <a:t>‹#›</a:t>
            </a:fld>
            <a:endParaRPr lang="en-US"/>
          </a:p>
        </p:txBody>
      </p:sp>
    </p:spTree>
    <p:extLst>
      <p:ext uri="{BB962C8B-B14F-4D97-AF65-F5344CB8AC3E}">
        <p14:creationId xmlns:p14="http://schemas.microsoft.com/office/powerpoint/2010/main" val="296630844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B3858A-C526-9B5A-7A9D-F9668683DCD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DA53982E-0076-9F21-9F37-7F5CECBFD82C}"/>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F5B81E3-B12C-4D24-293F-65FC92C90B3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60DB4D33-93B1-71C3-9D61-7B4CFF028556}"/>
              </a:ext>
            </a:extLst>
          </p:cNvPr>
          <p:cNvSpPr>
            <a:spLocks noGrp="1"/>
          </p:cNvSpPr>
          <p:nvPr>
            <p:ph type="dt" sz="half" idx="10"/>
          </p:nvPr>
        </p:nvSpPr>
        <p:spPr>
          <a:xfrm>
            <a:off x="838200" y="6356350"/>
            <a:ext cx="2743200" cy="365125"/>
          </a:xfrm>
          <a:prstGeom prst="rect">
            <a:avLst/>
          </a:prstGeom>
        </p:spPr>
        <p:txBody>
          <a:bodyPr/>
          <a:lstStyle/>
          <a:p>
            <a:fld id="{9D4C6E3C-DABE-2C4D-B8C6-BEB15BBDEEB8}" type="datetimeFigureOut">
              <a:rPr lang="en-US" smtClean="0"/>
              <a:t>8/28/2026</a:t>
            </a:fld>
            <a:endParaRPr lang="en-US"/>
          </a:p>
        </p:txBody>
      </p:sp>
      <p:sp>
        <p:nvSpPr>
          <p:cNvPr id="6" name="Footer Placeholder 5">
            <a:extLst>
              <a:ext uri="{FF2B5EF4-FFF2-40B4-BE49-F238E27FC236}">
                <a16:creationId xmlns:a16="http://schemas.microsoft.com/office/drawing/2014/main" id="{B26160D0-E26B-BFD9-9D38-C8FA2049F55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8F391980-06F9-0AAE-5915-F356E8226BEA}"/>
              </a:ext>
            </a:extLst>
          </p:cNvPr>
          <p:cNvSpPr>
            <a:spLocks noGrp="1"/>
          </p:cNvSpPr>
          <p:nvPr>
            <p:ph type="sldNum" sz="quarter" idx="12"/>
          </p:nvPr>
        </p:nvSpPr>
        <p:spPr>
          <a:xfrm>
            <a:off x="8610600" y="6356350"/>
            <a:ext cx="2743200" cy="365125"/>
          </a:xfrm>
          <a:prstGeom prst="rect">
            <a:avLst/>
          </a:prstGeom>
        </p:spPr>
        <p:txBody>
          <a:bodyPr/>
          <a:lstStyle/>
          <a:p>
            <a:fld id="{73436A11-109B-7B4D-BFCC-BA6740D2C5D2}" type="slidenum">
              <a:rPr lang="en-US" smtClean="0"/>
              <a:t>‹#›</a:t>
            </a:fld>
            <a:endParaRPr lang="en-US"/>
          </a:p>
        </p:txBody>
      </p:sp>
    </p:spTree>
    <p:extLst>
      <p:ext uri="{BB962C8B-B14F-4D97-AF65-F5344CB8AC3E}">
        <p14:creationId xmlns:p14="http://schemas.microsoft.com/office/powerpoint/2010/main" val="393943312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7306A1-E3AC-797A-4984-3A1552F35103}"/>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91E7D719-E333-FC3F-3C62-C5CD1C230DF6}"/>
              </a:ext>
            </a:extLst>
          </p:cNvPr>
          <p:cNvSpPr>
            <a:spLocks noGrp="1"/>
          </p:cNvSpPr>
          <p:nvPr>
            <p:ph type="body" orient="vert" idx="1"/>
          </p:nvPr>
        </p:nvSpPr>
        <p:spPr>
          <a:xfrm>
            <a:off x="838200" y="1825625"/>
            <a:ext cx="10515600" cy="4351338"/>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283F850-10BC-554F-C53D-1195626AE1E7}"/>
              </a:ext>
            </a:extLst>
          </p:cNvPr>
          <p:cNvSpPr>
            <a:spLocks noGrp="1"/>
          </p:cNvSpPr>
          <p:nvPr>
            <p:ph type="dt" sz="half" idx="10"/>
          </p:nvPr>
        </p:nvSpPr>
        <p:spPr>
          <a:xfrm>
            <a:off x="838200" y="6356350"/>
            <a:ext cx="2743200" cy="365125"/>
          </a:xfrm>
          <a:prstGeom prst="rect">
            <a:avLst/>
          </a:prstGeom>
        </p:spPr>
        <p:txBody>
          <a:bodyPr/>
          <a:lstStyle/>
          <a:p>
            <a:fld id="{9D4C6E3C-DABE-2C4D-B8C6-BEB15BBDEEB8}" type="datetimeFigureOut">
              <a:rPr lang="en-US" smtClean="0"/>
              <a:t>8/28/2026</a:t>
            </a:fld>
            <a:endParaRPr lang="en-US"/>
          </a:p>
        </p:txBody>
      </p:sp>
      <p:sp>
        <p:nvSpPr>
          <p:cNvPr id="5" name="Footer Placeholder 4">
            <a:extLst>
              <a:ext uri="{FF2B5EF4-FFF2-40B4-BE49-F238E27FC236}">
                <a16:creationId xmlns:a16="http://schemas.microsoft.com/office/drawing/2014/main" id="{8765AD79-E52C-D303-4A28-0563656EAE9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70BD6EF4-7F6F-B404-4067-A5076D2336B9}"/>
              </a:ext>
            </a:extLst>
          </p:cNvPr>
          <p:cNvSpPr>
            <a:spLocks noGrp="1"/>
          </p:cNvSpPr>
          <p:nvPr>
            <p:ph type="sldNum" sz="quarter" idx="12"/>
          </p:nvPr>
        </p:nvSpPr>
        <p:spPr>
          <a:xfrm>
            <a:off x="8610600" y="6356350"/>
            <a:ext cx="2743200" cy="365125"/>
          </a:xfrm>
          <a:prstGeom prst="rect">
            <a:avLst/>
          </a:prstGeom>
        </p:spPr>
        <p:txBody>
          <a:bodyPr/>
          <a:lstStyle/>
          <a:p>
            <a:fld id="{73436A11-109B-7B4D-BFCC-BA6740D2C5D2}" type="slidenum">
              <a:rPr lang="en-US" smtClean="0"/>
              <a:t>‹#›</a:t>
            </a:fld>
            <a:endParaRPr lang="en-US"/>
          </a:p>
        </p:txBody>
      </p:sp>
    </p:spTree>
    <p:extLst>
      <p:ext uri="{BB962C8B-B14F-4D97-AF65-F5344CB8AC3E}">
        <p14:creationId xmlns:p14="http://schemas.microsoft.com/office/powerpoint/2010/main" val="169714566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B2AD8C0-C30C-AA49-FECD-867A19AA21F0}"/>
              </a:ext>
            </a:extLst>
          </p:cNvPr>
          <p:cNvSpPr>
            <a:spLocks noGrp="1"/>
          </p:cNvSpPr>
          <p:nvPr>
            <p:ph type="title" orient="vert"/>
          </p:nvPr>
        </p:nvSpPr>
        <p:spPr>
          <a:xfrm>
            <a:off x="8724900" y="365125"/>
            <a:ext cx="2628900" cy="5811838"/>
          </a:xfrm>
          <a:prstGeom prst="rect">
            <a:avLst/>
          </a:prstGeo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AE1071A9-37E4-6D78-83BF-D5C52188C171}"/>
              </a:ext>
            </a:extLst>
          </p:cNvPr>
          <p:cNvSpPr>
            <a:spLocks noGrp="1"/>
          </p:cNvSpPr>
          <p:nvPr>
            <p:ph type="body" orient="vert" idx="1"/>
          </p:nvPr>
        </p:nvSpPr>
        <p:spPr>
          <a:xfrm>
            <a:off x="838200" y="365125"/>
            <a:ext cx="7734300" cy="5811838"/>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95C84D6-C73E-2258-7B06-69D270FE976F}"/>
              </a:ext>
            </a:extLst>
          </p:cNvPr>
          <p:cNvSpPr>
            <a:spLocks noGrp="1"/>
          </p:cNvSpPr>
          <p:nvPr>
            <p:ph type="dt" sz="half" idx="10"/>
          </p:nvPr>
        </p:nvSpPr>
        <p:spPr>
          <a:xfrm>
            <a:off x="838200" y="6356350"/>
            <a:ext cx="2743200" cy="365125"/>
          </a:xfrm>
          <a:prstGeom prst="rect">
            <a:avLst/>
          </a:prstGeom>
        </p:spPr>
        <p:txBody>
          <a:bodyPr/>
          <a:lstStyle/>
          <a:p>
            <a:fld id="{9D4C6E3C-DABE-2C4D-B8C6-BEB15BBDEEB8}" type="datetimeFigureOut">
              <a:rPr lang="en-US" smtClean="0"/>
              <a:t>8/28/2026</a:t>
            </a:fld>
            <a:endParaRPr lang="en-US"/>
          </a:p>
        </p:txBody>
      </p:sp>
      <p:sp>
        <p:nvSpPr>
          <p:cNvPr id="5" name="Footer Placeholder 4">
            <a:extLst>
              <a:ext uri="{FF2B5EF4-FFF2-40B4-BE49-F238E27FC236}">
                <a16:creationId xmlns:a16="http://schemas.microsoft.com/office/drawing/2014/main" id="{0C58EC05-5E22-DEC0-C4A6-89A8AA8B423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228F256-C5C5-5178-4D11-5D2B6DCBBDBC}"/>
              </a:ext>
            </a:extLst>
          </p:cNvPr>
          <p:cNvSpPr>
            <a:spLocks noGrp="1"/>
          </p:cNvSpPr>
          <p:nvPr>
            <p:ph type="sldNum" sz="quarter" idx="12"/>
          </p:nvPr>
        </p:nvSpPr>
        <p:spPr>
          <a:xfrm>
            <a:off x="8610600" y="6356350"/>
            <a:ext cx="2743200" cy="365125"/>
          </a:xfrm>
          <a:prstGeom prst="rect">
            <a:avLst/>
          </a:prstGeom>
        </p:spPr>
        <p:txBody>
          <a:bodyPr/>
          <a:lstStyle/>
          <a:p>
            <a:fld id="{73436A11-109B-7B4D-BFCC-BA6740D2C5D2}" type="slidenum">
              <a:rPr lang="en-US" smtClean="0"/>
              <a:t>‹#›</a:t>
            </a:fld>
            <a:endParaRPr lang="en-US"/>
          </a:p>
        </p:txBody>
      </p:sp>
    </p:spTree>
    <p:extLst>
      <p:ext uri="{BB962C8B-B14F-4D97-AF65-F5344CB8AC3E}">
        <p14:creationId xmlns:p14="http://schemas.microsoft.com/office/powerpoint/2010/main" val="19946726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14" name="Picture 13" descr="A blurry image of a wave of dots&#10;&#10;Description automatically generated">
            <a:extLst>
              <a:ext uri="{FF2B5EF4-FFF2-40B4-BE49-F238E27FC236}">
                <a16:creationId xmlns:a16="http://schemas.microsoft.com/office/drawing/2014/main" id="{198C1BD3-E1D8-B608-14FB-61B9B9ED92EA}"/>
              </a:ext>
            </a:extLst>
          </p:cNvPr>
          <p:cNvPicPr>
            <a:picLocks noChangeAspect="1"/>
          </p:cNvPicPr>
          <p:nvPr userDrawn="1"/>
        </p:nvPicPr>
        <p:blipFill>
          <a:blip r:embed="rId2">
            <a:alphaModFix amt="20000"/>
          </a:blip>
          <a:stretch>
            <a:fillRect/>
          </a:stretch>
        </p:blipFill>
        <p:spPr>
          <a:xfrm>
            <a:off x="0" y="0"/>
            <a:ext cx="12192000" cy="6864626"/>
          </a:xfrm>
          <a:prstGeom prst="rect">
            <a:avLst/>
          </a:prstGeom>
        </p:spPr>
      </p:pic>
      <p:pic>
        <p:nvPicPr>
          <p:cNvPr id="13" name="Picture 12" descr="A blue and black logo&#10;&#10;Description automatically generated">
            <a:extLst>
              <a:ext uri="{FF2B5EF4-FFF2-40B4-BE49-F238E27FC236}">
                <a16:creationId xmlns:a16="http://schemas.microsoft.com/office/drawing/2014/main" id="{FF65B3DF-2205-EE1D-A5EF-3AE7E572811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035208" y="5911506"/>
            <a:ext cx="1979543" cy="847102"/>
          </a:xfrm>
          <a:prstGeom prst="rect">
            <a:avLst/>
          </a:prstGeom>
        </p:spPr>
      </p:pic>
      <p:cxnSp>
        <p:nvCxnSpPr>
          <p:cNvPr id="16" name="Straight Connector 15">
            <a:extLst>
              <a:ext uri="{FF2B5EF4-FFF2-40B4-BE49-F238E27FC236}">
                <a16:creationId xmlns:a16="http://schemas.microsoft.com/office/drawing/2014/main" id="{B9A4E6D5-59E0-485E-51D4-C1FDCBE5A980}"/>
              </a:ext>
            </a:extLst>
          </p:cNvPr>
          <p:cNvCxnSpPr>
            <a:cxnSpLocks/>
          </p:cNvCxnSpPr>
          <p:nvPr userDrawn="1"/>
        </p:nvCxnSpPr>
        <p:spPr>
          <a:xfrm flipH="1">
            <a:off x="0" y="5911506"/>
            <a:ext cx="12192000" cy="0"/>
          </a:xfrm>
          <a:prstGeom prst="line">
            <a:avLst/>
          </a:prstGeom>
        </p:spPr>
        <p:style>
          <a:lnRef idx="2">
            <a:schemeClr val="accent1"/>
          </a:lnRef>
          <a:fillRef idx="0">
            <a:schemeClr val="accent1"/>
          </a:fillRef>
          <a:effectRef idx="1">
            <a:schemeClr val="accent1"/>
          </a:effectRef>
          <a:fontRef idx="minor">
            <a:schemeClr val="tx1"/>
          </a:fontRef>
        </p:style>
      </p:cxnSp>
      <p:sp>
        <p:nvSpPr>
          <p:cNvPr id="18" name="Oval 17">
            <a:extLst>
              <a:ext uri="{FF2B5EF4-FFF2-40B4-BE49-F238E27FC236}">
                <a16:creationId xmlns:a16="http://schemas.microsoft.com/office/drawing/2014/main" id="{C73A2590-4A9B-B5F2-48B1-1DF5EB4A4476}"/>
              </a:ext>
            </a:extLst>
          </p:cNvPr>
          <p:cNvSpPr/>
          <p:nvPr userDrawn="1"/>
        </p:nvSpPr>
        <p:spPr>
          <a:xfrm>
            <a:off x="407504" y="6004272"/>
            <a:ext cx="705679" cy="705679"/>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81DCEABF-F48F-1160-D34D-DEEE1616187A}"/>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54455" y="6181630"/>
            <a:ext cx="600238" cy="384203"/>
          </a:xfrm>
          <a:prstGeom prst="rect">
            <a:avLst/>
          </a:prstGeom>
        </p:spPr>
      </p:pic>
    </p:spTree>
    <p:extLst>
      <p:ext uri="{BB962C8B-B14F-4D97-AF65-F5344CB8AC3E}">
        <p14:creationId xmlns:p14="http://schemas.microsoft.com/office/powerpoint/2010/main" val="40297557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6F1FF8-6D56-4E05-2B8E-15AE13D6C611}"/>
              </a:ext>
            </a:extLst>
          </p:cNvPr>
          <p:cNvSpPr>
            <a:spLocks noGrp="1"/>
          </p:cNvSpPr>
          <p:nvPr>
            <p:ph type="title"/>
          </p:nvPr>
        </p:nvSpPr>
        <p:spPr>
          <a:xfrm>
            <a:off x="839788" y="365125"/>
            <a:ext cx="10515600" cy="1325563"/>
          </a:xfrm>
          <a:prstGeom prst="rect">
            <a:avLst/>
          </a:prstGeo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F5F9BE93-06E8-FE5D-32E8-3317DBBC201A}"/>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766E3CD0-8355-ECFF-B974-83BEC18928D7}"/>
              </a:ext>
            </a:extLst>
          </p:cNvPr>
          <p:cNvSpPr>
            <a:spLocks noGrp="1"/>
          </p:cNvSpPr>
          <p:nvPr>
            <p:ph sz="half" idx="2"/>
          </p:nvPr>
        </p:nvSpPr>
        <p:spPr>
          <a:xfrm>
            <a:off x="839788" y="2505075"/>
            <a:ext cx="5157787" cy="368458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2E659C73-8B51-A0AB-AB74-FE4E05209540}"/>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C731AE93-0173-0ABD-C365-975FD695FD30}"/>
              </a:ext>
            </a:extLst>
          </p:cNvPr>
          <p:cNvSpPr>
            <a:spLocks noGrp="1"/>
          </p:cNvSpPr>
          <p:nvPr>
            <p:ph sz="quarter" idx="4"/>
          </p:nvPr>
        </p:nvSpPr>
        <p:spPr>
          <a:xfrm>
            <a:off x="6172200" y="2505075"/>
            <a:ext cx="5183188" cy="368458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827AE1C9-B632-890B-7B77-17F5EFC2C92A}"/>
              </a:ext>
            </a:extLst>
          </p:cNvPr>
          <p:cNvSpPr>
            <a:spLocks noGrp="1"/>
          </p:cNvSpPr>
          <p:nvPr>
            <p:ph type="dt" sz="half" idx="10"/>
          </p:nvPr>
        </p:nvSpPr>
        <p:spPr>
          <a:xfrm>
            <a:off x="838200" y="6356350"/>
            <a:ext cx="2743200" cy="365125"/>
          </a:xfrm>
          <a:prstGeom prst="rect">
            <a:avLst/>
          </a:prstGeom>
        </p:spPr>
        <p:txBody>
          <a:bodyPr/>
          <a:lstStyle/>
          <a:p>
            <a:fld id="{A0957691-8ADA-7A47-AA21-478CF5931FF9}" type="datetimeFigureOut">
              <a:rPr lang="en-US" smtClean="0"/>
              <a:t>8/28/2026</a:t>
            </a:fld>
            <a:endParaRPr lang="en-US"/>
          </a:p>
        </p:txBody>
      </p:sp>
      <p:sp>
        <p:nvSpPr>
          <p:cNvPr id="8" name="Footer Placeholder 7">
            <a:extLst>
              <a:ext uri="{FF2B5EF4-FFF2-40B4-BE49-F238E27FC236}">
                <a16:creationId xmlns:a16="http://schemas.microsoft.com/office/drawing/2014/main" id="{C507F890-D0EE-A649-0340-80B7FC3E137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2F73B257-17C9-29A2-8839-2132CB4DB764}"/>
              </a:ext>
            </a:extLst>
          </p:cNvPr>
          <p:cNvSpPr>
            <a:spLocks noGrp="1"/>
          </p:cNvSpPr>
          <p:nvPr>
            <p:ph type="sldNum" sz="quarter" idx="12"/>
          </p:nvPr>
        </p:nvSpPr>
        <p:spPr>
          <a:xfrm>
            <a:off x="8610600" y="6356350"/>
            <a:ext cx="2743200" cy="365125"/>
          </a:xfrm>
          <a:prstGeom prst="rect">
            <a:avLst/>
          </a:prstGeom>
        </p:spPr>
        <p:txBody>
          <a:bodyPr/>
          <a:lstStyle/>
          <a:p>
            <a:fld id="{C1410E39-F87F-5847-AF6C-E4D9063BA767}" type="slidenum">
              <a:rPr lang="en-US" smtClean="0"/>
              <a:t>‹#›</a:t>
            </a:fld>
            <a:endParaRPr lang="en-US"/>
          </a:p>
        </p:txBody>
      </p:sp>
    </p:spTree>
    <p:extLst>
      <p:ext uri="{BB962C8B-B14F-4D97-AF65-F5344CB8AC3E}">
        <p14:creationId xmlns:p14="http://schemas.microsoft.com/office/powerpoint/2010/main" val="30356179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14" name="Picture 13" descr="A blurry image of a wave of dots&#10;&#10;Description automatically generated">
            <a:extLst>
              <a:ext uri="{FF2B5EF4-FFF2-40B4-BE49-F238E27FC236}">
                <a16:creationId xmlns:a16="http://schemas.microsoft.com/office/drawing/2014/main" id="{198C1BD3-E1D8-B608-14FB-61B9B9ED92EA}"/>
              </a:ext>
            </a:extLst>
          </p:cNvPr>
          <p:cNvPicPr>
            <a:picLocks noChangeAspect="1"/>
          </p:cNvPicPr>
          <p:nvPr userDrawn="1"/>
        </p:nvPicPr>
        <p:blipFill>
          <a:blip r:embed="rId2">
            <a:alphaModFix amt="20000"/>
          </a:blip>
          <a:stretch>
            <a:fillRect/>
          </a:stretch>
        </p:blipFill>
        <p:spPr>
          <a:xfrm>
            <a:off x="0" y="0"/>
            <a:ext cx="12192000" cy="6864626"/>
          </a:xfrm>
          <a:prstGeom prst="rect">
            <a:avLst/>
          </a:prstGeom>
        </p:spPr>
      </p:pic>
      <p:cxnSp>
        <p:nvCxnSpPr>
          <p:cNvPr id="16" name="Straight Connector 15">
            <a:extLst>
              <a:ext uri="{FF2B5EF4-FFF2-40B4-BE49-F238E27FC236}">
                <a16:creationId xmlns:a16="http://schemas.microsoft.com/office/drawing/2014/main" id="{B9A4E6D5-59E0-485E-51D4-C1FDCBE5A980}"/>
              </a:ext>
            </a:extLst>
          </p:cNvPr>
          <p:cNvCxnSpPr>
            <a:cxnSpLocks/>
          </p:cNvCxnSpPr>
          <p:nvPr userDrawn="1"/>
        </p:nvCxnSpPr>
        <p:spPr>
          <a:xfrm flipH="1">
            <a:off x="0" y="5911506"/>
            <a:ext cx="12192000" cy="0"/>
          </a:xfrm>
          <a:prstGeom prst="line">
            <a:avLst/>
          </a:prstGeom>
        </p:spPr>
        <p:style>
          <a:lnRef idx="2">
            <a:schemeClr val="accent1"/>
          </a:lnRef>
          <a:fillRef idx="0">
            <a:schemeClr val="accent1"/>
          </a:fillRef>
          <a:effectRef idx="1">
            <a:schemeClr val="accent1"/>
          </a:effectRef>
          <a:fontRef idx="minor">
            <a:schemeClr val="tx1"/>
          </a:fontRef>
        </p:style>
      </p:cxnSp>
      <p:sp>
        <p:nvSpPr>
          <p:cNvPr id="18" name="Oval 17">
            <a:extLst>
              <a:ext uri="{FF2B5EF4-FFF2-40B4-BE49-F238E27FC236}">
                <a16:creationId xmlns:a16="http://schemas.microsoft.com/office/drawing/2014/main" id="{C73A2590-4A9B-B5F2-48B1-1DF5EB4A4476}"/>
              </a:ext>
            </a:extLst>
          </p:cNvPr>
          <p:cNvSpPr/>
          <p:nvPr userDrawn="1"/>
        </p:nvSpPr>
        <p:spPr>
          <a:xfrm>
            <a:off x="407504" y="6004272"/>
            <a:ext cx="705679" cy="705679"/>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81DCEABF-F48F-1160-D34D-DEEE1616187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54455" y="6181630"/>
            <a:ext cx="600238" cy="384203"/>
          </a:xfrm>
          <a:prstGeom prst="rect">
            <a:avLst/>
          </a:prstGeom>
        </p:spPr>
      </p:pic>
    </p:spTree>
    <p:extLst>
      <p:ext uri="{BB962C8B-B14F-4D97-AF65-F5344CB8AC3E}">
        <p14:creationId xmlns:p14="http://schemas.microsoft.com/office/powerpoint/2010/main" val="17398216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3023118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9242EF-E912-6EFC-B8DB-C3C42D61D128}"/>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5804F570-2240-5612-8198-77EE87E061C4}"/>
              </a:ext>
            </a:extLst>
          </p:cNvPr>
          <p:cNvSpPr>
            <a:spLocks noGrp="1"/>
          </p:cNvSpPr>
          <p:nvPr>
            <p:ph sz="half" idx="1"/>
          </p:nvPr>
        </p:nvSpPr>
        <p:spPr>
          <a:xfrm>
            <a:off x="838200" y="1825625"/>
            <a:ext cx="51816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A00B435F-BE3E-7554-3470-A8B4A111F978}"/>
              </a:ext>
            </a:extLst>
          </p:cNvPr>
          <p:cNvSpPr>
            <a:spLocks noGrp="1"/>
          </p:cNvSpPr>
          <p:nvPr>
            <p:ph sz="half" idx="2"/>
          </p:nvPr>
        </p:nvSpPr>
        <p:spPr>
          <a:xfrm>
            <a:off x="6172200" y="1825625"/>
            <a:ext cx="51816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4B9EE838-C8DF-9042-2D1F-8679A0E7DE6D}"/>
              </a:ext>
            </a:extLst>
          </p:cNvPr>
          <p:cNvSpPr>
            <a:spLocks noGrp="1"/>
          </p:cNvSpPr>
          <p:nvPr>
            <p:ph type="dt" sz="half" idx="10"/>
          </p:nvPr>
        </p:nvSpPr>
        <p:spPr>
          <a:xfrm>
            <a:off x="838200" y="6356350"/>
            <a:ext cx="2743200" cy="365125"/>
          </a:xfrm>
          <a:prstGeom prst="rect">
            <a:avLst/>
          </a:prstGeom>
        </p:spPr>
        <p:txBody>
          <a:bodyPr/>
          <a:lstStyle/>
          <a:p>
            <a:fld id="{A0957691-8ADA-7A47-AA21-478CF5931FF9}" type="datetimeFigureOut">
              <a:rPr lang="en-US" smtClean="0"/>
              <a:t>8/28/2026</a:t>
            </a:fld>
            <a:endParaRPr lang="en-US"/>
          </a:p>
        </p:txBody>
      </p:sp>
      <p:sp>
        <p:nvSpPr>
          <p:cNvPr id="6" name="Footer Placeholder 5">
            <a:extLst>
              <a:ext uri="{FF2B5EF4-FFF2-40B4-BE49-F238E27FC236}">
                <a16:creationId xmlns:a16="http://schemas.microsoft.com/office/drawing/2014/main" id="{FBCBDD5B-DE51-159A-548D-2987F2ACAAA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D76AB8AC-6910-DC50-DB7B-C725A74B3893}"/>
              </a:ext>
            </a:extLst>
          </p:cNvPr>
          <p:cNvSpPr>
            <a:spLocks noGrp="1"/>
          </p:cNvSpPr>
          <p:nvPr>
            <p:ph type="sldNum" sz="quarter" idx="12"/>
          </p:nvPr>
        </p:nvSpPr>
        <p:spPr>
          <a:xfrm>
            <a:off x="8610600" y="6356350"/>
            <a:ext cx="2743200" cy="365125"/>
          </a:xfrm>
          <a:prstGeom prst="rect">
            <a:avLst/>
          </a:prstGeom>
        </p:spPr>
        <p:txBody>
          <a:bodyPr/>
          <a:lstStyle/>
          <a:p>
            <a:fld id="{C1410E39-F87F-5847-AF6C-E4D9063BA767}" type="slidenum">
              <a:rPr lang="en-US" smtClean="0"/>
              <a:t>‹#›</a:t>
            </a:fld>
            <a:endParaRPr lang="en-US"/>
          </a:p>
        </p:txBody>
      </p:sp>
    </p:spTree>
    <p:extLst>
      <p:ext uri="{BB962C8B-B14F-4D97-AF65-F5344CB8AC3E}">
        <p14:creationId xmlns:p14="http://schemas.microsoft.com/office/powerpoint/2010/main" val="34821770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4088FF-7BDF-9448-12A9-B8E3A1FDB17C}"/>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3D664F54-68E1-43F7-D9BD-811BB1E373DB}"/>
              </a:ext>
            </a:extLst>
          </p:cNvPr>
          <p:cNvSpPr>
            <a:spLocks noGrp="1"/>
          </p:cNvSpPr>
          <p:nvPr>
            <p:ph type="dt" sz="half" idx="10"/>
          </p:nvPr>
        </p:nvSpPr>
        <p:spPr>
          <a:xfrm>
            <a:off x="838200" y="6356350"/>
            <a:ext cx="2743200" cy="365125"/>
          </a:xfrm>
          <a:prstGeom prst="rect">
            <a:avLst/>
          </a:prstGeom>
        </p:spPr>
        <p:txBody>
          <a:bodyPr/>
          <a:lstStyle/>
          <a:p>
            <a:fld id="{A0957691-8ADA-7A47-AA21-478CF5931FF9}" type="datetimeFigureOut">
              <a:rPr lang="en-US" smtClean="0"/>
              <a:t>8/28/2026</a:t>
            </a:fld>
            <a:endParaRPr lang="en-US"/>
          </a:p>
        </p:txBody>
      </p:sp>
      <p:sp>
        <p:nvSpPr>
          <p:cNvPr id="4" name="Footer Placeholder 3">
            <a:extLst>
              <a:ext uri="{FF2B5EF4-FFF2-40B4-BE49-F238E27FC236}">
                <a16:creationId xmlns:a16="http://schemas.microsoft.com/office/drawing/2014/main" id="{8CFC7881-1143-D6E4-DCB9-8BFCF04B13D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FC4315DB-324B-02B7-0761-943ED88C4476}"/>
              </a:ext>
            </a:extLst>
          </p:cNvPr>
          <p:cNvSpPr>
            <a:spLocks noGrp="1"/>
          </p:cNvSpPr>
          <p:nvPr>
            <p:ph type="sldNum" sz="quarter" idx="12"/>
          </p:nvPr>
        </p:nvSpPr>
        <p:spPr>
          <a:xfrm>
            <a:off x="8610600" y="6356350"/>
            <a:ext cx="2743200" cy="365125"/>
          </a:xfrm>
          <a:prstGeom prst="rect">
            <a:avLst/>
          </a:prstGeom>
        </p:spPr>
        <p:txBody>
          <a:bodyPr/>
          <a:lstStyle/>
          <a:p>
            <a:fld id="{C1410E39-F87F-5847-AF6C-E4D9063BA767}" type="slidenum">
              <a:rPr lang="en-US" smtClean="0"/>
              <a:t>‹#›</a:t>
            </a:fld>
            <a:endParaRPr lang="en-US"/>
          </a:p>
        </p:txBody>
      </p:sp>
    </p:spTree>
    <p:extLst>
      <p:ext uri="{BB962C8B-B14F-4D97-AF65-F5344CB8AC3E}">
        <p14:creationId xmlns:p14="http://schemas.microsoft.com/office/powerpoint/2010/main" val="36008555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E70584F-5331-94E6-4E44-2F285F82EC78}"/>
              </a:ext>
            </a:extLst>
          </p:cNvPr>
          <p:cNvSpPr>
            <a:spLocks noGrp="1"/>
          </p:cNvSpPr>
          <p:nvPr>
            <p:ph type="dt" sz="half" idx="10"/>
          </p:nvPr>
        </p:nvSpPr>
        <p:spPr>
          <a:xfrm>
            <a:off x="838200" y="6356350"/>
            <a:ext cx="2743200" cy="365125"/>
          </a:xfrm>
          <a:prstGeom prst="rect">
            <a:avLst/>
          </a:prstGeom>
        </p:spPr>
        <p:txBody>
          <a:bodyPr/>
          <a:lstStyle/>
          <a:p>
            <a:fld id="{A0957691-8ADA-7A47-AA21-478CF5931FF9}" type="datetimeFigureOut">
              <a:rPr lang="en-US" smtClean="0"/>
              <a:t>8/28/2026</a:t>
            </a:fld>
            <a:endParaRPr lang="en-US"/>
          </a:p>
        </p:txBody>
      </p:sp>
      <p:sp>
        <p:nvSpPr>
          <p:cNvPr id="3" name="Footer Placeholder 2">
            <a:extLst>
              <a:ext uri="{FF2B5EF4-FFF2-40B4-BE49-F238E27FC236}">
                <a16:creationId xmlns:a16="http://schemas.microsoft.com/office/drawing/2014/main" id="{BD6279AC-728D-5711-961B-9D324126C31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10CAF83F-3736-90D9-7F3B-10D8A061454F}"/>
              </a:ext>
            </a:extLst>
          </p:cNvPr>
          <p:cNvSpPr>
            <a:spLocks noGrp="1"/>
          </p:cNvSpPr>
          <p:nvPr>
            <p:ph type="sldNum" sz="quarter" idx="12"/>
          </p:nvPr>
        </p:nvSpPr>
        <p:spPr>
          <a:xfrm>
            <a:off x="8610600" y="6356350"/>
            <a:ext cx="2743200" cy="365125"/>
          </a:xfrm>
          <a:prstGeom prst="rect">
            <a:avLst/>
          </a:prstGeom>
        </p:spPr>
        <p:txBody>
          <a:bodyPr/>
          <a:lstStyle/>
          <a:p>
            <a:fld id="{C1410E39-F87F-5847-AF6C-E4D9063BA767}" type="slidenum">
              <a:rPr lang="en-US" smtClean="0"/>
              <a:t>‹#›</a:t>
            </a:fld>
            <a:endParaRPr lang="en-US"/>
          </a:p>
        </p:txBody>
      </p:sp>
    </p:spTree>
    <p:extLst>
      <p:ext uri="{BB962C8B-B14F-4D97-AF65-F5344CB8AC3E}">
        <p14:creationId xmlns:p14="http://schemas.microsoft.com/office/powerpoint/2010/main" val="7995996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emf"/><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image" Target="../media/image3.emf"/><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Blur blurry image of a room&#10;&#10;Description automatically generated">
            <a:extLst>
              <a:ext uri="{FF2B5EF4-FFF2-40B4-BE49-F238E27FC236}">
                <a16:creationId xmlns:a16="http://schemas.microsoft.com/office/drawing/2014/main" id="{F5259BB0-5968-0DCF-4D7E-BEFDE7B06754}"/>
              </a:ext>
            </a:extLst>
          </p:cNvPr>
          <p:cNvPicPr>
            <a:picLocks noChangeAspect="1"/>
          </p:cNvPicPr>
          <p:nvPr userDrawn="1"/>
        </p:nvPicPr>
        <p:blipFill>
          <a:blip r:embed="rId15"/>
          <a:stretch>
            <a:fillRect/>
          </a:stretch>
        </p:blipFill>
        <p:spPr>
          <a:xfrm>
            <a:off x="0" y="0"/>
            <a:ext cx="12192000" cy="6858000"/>
          </a:xfrm>
          <a:prstGeom prst="rect">
            <a:avLst/>
          </a:prstGeom>
        </p:spPr>
      </p:pic>
      <p:pic>
        <p:nvPicPr>
          <p:cNvPr id="9" name="Picture 8" descr="A blue and black logo&#10;&#10;Description automatically generated">
            <a:extLst>
              <a:ext uri="{FF2B5EF4-FFF2-40B4-BE49-F238E27FC236}">
                <a16:creationId xmlns:a16="http://schemas.microsoft.com/office/drawing/2014/main" id="{EF4E032A-E140-3E6B-DE0C-8A81B88A4BCA}"/>
              </a:ext>
            </a:extLst>
          </p:cNvPr>
          <p:cNvPicPr>
            <a:picLocks noChangeAspect="1"/>
          </p:cNvPicPr>
          <p:nvPr userDrawn="1"/>
        </p:nvPicPr>
        <p:blipFill>
          <a:blip r:embed="rId16" cstate="screen">
            <a:extLst>
              <a:ext uri="{28A0092B-C50C-407E-A947-70E740481C1C}">
                <a14:useLocalDpi xmlns:a14="http://schemas.microsoft.com/office/drawing/2010/main"/>
              </a:ext>
            </a:extLst>
          </a:blip>
          <a:stretch>
            <a:fillRect/>
          </a:stretch>
        </p:blipFill>
        <p:spPr>
          <a:xfrm>
            <a:off x="10035208" y="5911506"/>
            <a:ext cx="1979543" cy="847102"/>
          </a:xfrm>
          <a:prstGeom prst="rect">
            <a:avLst/>
          </a:prstGeom>
        </p:spPr>
      </p:pic>
      <p:cxnSp>
        <p:nvCxnSpPr>
          <p:cNvPr id="10" name="Straight Connector 9">
            <a:extLst>
              <a:ext uri="{FF2B5EF4-FFF2-40B4-BE49-F238E27FC236}">
                <a16:creationId xmlns:a16="http://schemas.microsoft.com/office/drawing/2014/main" id="{519D78C4-89ED-F42F-52FF-D0B9BD8366AC}"/>
              </a:ext>
            </a:extLst>
          </p:cNvPr>
          <p:cNvCxnSpPr>
            <a:cxnSpLocks/>
          </p:cNvCxnSpPr>
          <p:nvPr userDrawn="1"/>
        </p:nvCxnSpPr>
        <p:spPr>
          <a:xfrm flipH="1">
            <a:off x="0" y="5911506"/>
            <a:ext cx="12192000" cy="0"/>
          </a:xfrm>
          <a:prstGeom prst="line">
            <a:avLst/>
          </a:prstGeom>
        </p:spPr>
        <p:style>
          <a:lnRef idx="2">
            <a:schemeClr val="accent1"/>
          </a:lnRef>
          <a:fillRef idx="0">
            <a:schemeClr val="accent1"/>
          </a:fillRef>
          <a:effectRef idx="1">
            <a:schemeClr val="accent1"/>
          </a:effectRef>
          <a:fontRef idx="minor">
            <a:schemeClr val="tx1"/>
          </a:fontRef>
        </p:style>
      </p:cxnSp>
      <p:sp>
        <p:nvSpPr>
          <p:cNvPr id="11" name="Oval 10">
            <a:extLst>
              <a:ext uri="{FF2B5EF4-FFF2-40B4-BE49-F238E27FC236}">
                <a16:creationId xmlns:a16="http://schemas.microsoft.com/office/drawing/2014/main" id="{EC34938D-2FFC-1D65-E950-B9804F357F43}"/>
              </a:ext>
            </a:extLst>
          </p:cNvPr>
          <p:cNvSpPr/>
          <p:nvPr userDrawn="1"/>
        </p:nvSpPr>
        <p:spPr>
          <a:xfrm>
            <a:off x="407504" y="6004272"/>
            <a:ext cx="705679" cy="705679"/>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6430D23A-7A21-70AD-BD73-4A0C9DBCEF90}"/>
              </a:ext>
            </a:extLst>
          </p:cNvPr>
          <p:cNvPicPr>
            <a:picLocks noChangeAspect="1"/>
          </p:cNvPicPr>
          <p:nvPr userDrawn="1"/>
        </p:nvPicPr>
        <p:blipFill>
          <a:blip r:embed="rId17" cstate="screen">
            <a:extLst>
              <a:ext uri="{28A0092B-C50C-407E-A947-70E740481C1C}">
                <a14:useLocalDpi xmlns:a14="http://schemas.microsoft.com/office/drawing/2010/main"/>
              </a:ext>
            </a:extLst>
          </a:blip>
          <a:stretch>
            <a:fillRect/>
          </a:stretch>
        </p:blipFill>
        <p:spPr>
          <a:xfrm>
            <a:off x="454455" y="6181630"/>
            <a:ext cx="600238" cy="384203"/>
          </a:xfrm>
          <a:prstGeom prst="rect">
            <a:avLst/>
          </a:prstGeom>
        </p:spPr>
      </p:pic>
    </p:spTree>
    <p:extLst>
      <p:ext uri="{BB962C8B-B14F-4D97-AF65-F5344CB8AC3E}">
        <p14:creationId xmlns:p14="http://schemas.microsoft.com/office/powerpoint/2010/main" val="3037666997"/>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0" r:id="rId3"/>
    <p:sldLayoutId id="2147483653" r:id="rId4"/>
    <p:sldLayoutId id="2147483661" r:id="rId5"/>
    <p:sldLayoutId id="2147483651" r:id="rId6"/>
    <p:sldLayoutId id="2147483652" r:id="rId7"/>
    <p:sldLayoutId id="2147483654" r:id="rId8"/>
    <p:sldLayoutId id="2147483655" r:id="rId9"/>
    <p:sldLayoutId id="2147483656" r:id="rId10"/>
    <p:sldLayoutId id="2147483657" r:id="rId11"/>
    <p:sldLayoutId id="2147483658" r:id="rId12"/>
    <p:sldLayoutId id="2147483659"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235A9252-BD15-6AAC-1F04-36789CA67EF4}"/>
              </a:ext>
            </a:extLst>
          </p:cNvPr>
          <p:cNvCxnSpPr>
            <a:cxnSpLocks/>
          </p:cNvCxnSpPr>
          <p:nvPr userDrawn="1"/>
        </p:nvCxnSpPr>
        <p:spPr>
          <a:xfrm flipH="1">
            <a:off x="0" y="5911506"/>
            <a:ext cx="12192000" cy="0"/>
          </a:xfrm>
          <a:prstGeom prst="line">
            <a:avLst/>
          </a:prstGeom>
        </p:spPr>
        <p:style>
          <a:lnRef idx="2">
            <a:schemeClr val="accent1"/>
          </a:lnRef>
          <a:fillRef idx="0">
            <a:schemeClr val="accent1"/>
          </a:fillRef>
          <a:effectRef idx="1">
            <a:schemeClr val="accent1"/>
          </a:effectRef>
          <a:fontRef idx="minor">
            <a:schemeClr val="tx1"/>
          </a:fontRef>
        </p:style>
      </p:cxnSp>
      <p:sp>
        <p:nvSpPr>
          <p:cNvPr id="10" name="Oval 9">
            <a:extLst>
              <a:ext uri="{FF2B5EF4-FFF2-40B4-BE49-F238E27FC236}">
                <a16:creationId xmlns:a16="http://schemas.microsoft.com/office/drawing/2014/main" id="{845D10C0-8217-52AA-1F4D-585D05BD3047}"/>
              </a:ext>
            </a:extLst>
          </p:cNvPr>
          <p:cNvSpPr/>
          <p:nvPr userDrawn="1"/>
        </p:nvSpPr>
        <p:spPr>
          <a:xfrm>
            <a:off x="357809" y="6041854"/>
            <a:ext cx="705679" cy="705679"/>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AB61148C-12AC-3469-1EFF-81B24C462490}"/>
              </a:ext>
            </a:extLst>
          </p:cNvPr>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404760" y="6219212"/>
            <a:ext cx="600238" cy="384203"/>
          </a:xfrm>
          <a:prstGeom prst="rect">
            <a:avLst/>
          </a:prstGeom>
        </p:spPr>
      </p:pic>
      <p:pic>
        <p:nvPicPr>
          <p:cNvPr id="12" name="Picture 11" descr="A blue and black logo&#10;&#10;Description automatically generated">
            <a:extLst>
              <a:ext uri="{FF2B5EF4-FFF2-40B4-BE49-F238E27FC236}">
                <a16:creationId xmlns:a16="http://schemas.microsoft.com/office/drawing/2014/main" id="{DBCF7535-4814-E349-C17B-629994776513}"/>
              </a:ext>
            </a:extLst>
          </p:cNvPr>
          <p:cNvPicPr>
            <a:picLocks noChangeAspect="1"/>
          </p:cNvPicPr>
          <p:nvPr userDrawn="1"/>
        </p:nvPicPr>
        <p:blipFill>
          <a:blip r:embed="rId14" cstate="screen">
            <a:extLst>
              <a:ext uri="{28A0092B-C50C-407E-A947-70E740481C1C}">
                <a14:useLocalDpi xmlns:a14="http://schemas.microsoft.com/office/drawing/2010/main"/>
              </a:ext>
            </a:extLst>
          </a:blip>
          <a:stretch>
            <a:fillRect/>
          </a:stretch>
        </p:blipFill>
        <p:spPr>
          <a:xfrm>
            <a:off x="9854648" y="5987762"/>
            <a:ext cx="1979543" cy="847102"/>
          </a:xfrm>
          <a:prstGeom prst="rect">
            <a:avLst/>
          </a:prstGeom>
        </p:spPr>
      </p:pic>
    </p:spTree>
    <p:extLst>
      <p:ext uri="{BB962C8B-B14F-4D97-AF65-F5344CB8AC3E}">
        <p14:creationId xmlns:p14="http://schemas.microsoft.com/office/powerpoint/2010/main" val="3235116480"/>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17.xml"/><Relationship Id="rId4" Type="http://schemas.openxmlformats.org/officeDocument/2006/relationships/hyperlink" Target="mailto:tenderoffice@sars.gov.za"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oleObject" Target="../embeddings/oleObject1.bin"/><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1.jpeg"/><Relationship Id="rId2" Type="http://schemas.openxmlformats.org/officeDocument/2006/relationships/diagramData" Target="../diagrams/data1.xml"/><Relationship Id="rId1" Type="http://schemas.openxmlformats.org/officeDocument/2006/relationships/slideLayout" Target="../slideLayouts/slideLayout1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image" Target="../media/image11.jpeg"/><Relationship Id="rId1" Type="http://schemas.openxmlformats.org/officeDocument/2006/relationships/slideLayout" Target="../slideLayouts/slideLayout17.xml"/><Relationship Id="rId4" Type="http://schemas.openxmlformats.org/officeDocument/2006/relationships/image" Target="../media/image6.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B147A7FE-3056-381C-BDFB-2D3586E0476A}"/>
              </a:ext>
            </a:extLst>
          </p:cNvPr>
          <p:cNvSpPr txBox="1"/>
          <p:nvPr/>
        </p:nvSpPr>
        <p:spPr>
          <a:xfrm>
            <a:off x="357351" y="420414"/>
            <a:ext cx="9848533" cy="1569660"/>
          </a:xfrm>
          <a:prstGeom prst="rect">
            <a:avLst/>
          </a:prstGeom>
          <a:noFill/>
        </p:spPr>
        <p:txBody>
          <a:bodyPr wrap="square" rtlCol="0">
            <a:spAutoFit/>
          </a:bodyPr>
          <a:lstStyle/>
          <a:p>
            <a:pPr algn="ctr"/>
            <a:endParaRPr lang="en-GB" sz="2400" b="1" dirty="0">
              <a:solidFill>
                <a:schemeClr val="accent1">
                  <a:lumMod val="50000"/>
                </a:schemeClr>
              </a:solidFill>
              <a:latin typeface="Lato" panose="020F0502020204030203" pitchFamily="34" charset="0"/>
              <a:ea typeface="Lato" panose="020F0502020204030203" pitchFamily="34" charset="0"/>
              <a:cs typeface="Lato" panose="020F0502020204030203" pitchFamily="34" charset="0"/>
            </a:endParaRPr>
          </a:p>
          <a:p>
            <a:pPr algn="ctr"/>
            <a:r>
              <a:rPr lang="en-US" sz="2400" b="1" dirty="0">
                <a:solidFill>
                  <a:schemeClr val="accent1">
                    <a:lumMod val="50000"/>
                  </a:schemeClr>
                </a:solidFill>
                <a:latin typeface="Lato" panose="020F0502020204030203" pitchFamily="34" charset="0"/>
                <a:ea typeface="Lato" panose="020F0502020204030203" pitchFamily="34" charset="0"/>
                <a:cs typeface="Lato" panose="020F0502020204030203" pitchFamily="34" charset="0"/>
              </a:rPr>
              <a:t>THE SUPPLY, INSTALLATION, DAY-TO-DAY MAINTENANCE AND SUPPORT OF ELECTRICAL SYSTEMS (LOW, MEDIUM AND HIGH VOLTAGE) AT THE SOUTH AFRICAN REVENUE SERVICE</a:t>
            </a:r>
          </a:p>
        </p:txBody>
      </p:sp>
      <p:sp>
        <p:nvSpPr>
          <p:cNvPr id="2" name="Subtitle 3">
            <a:extLst>
              <a:ext uri="{FF2B5EF4-FFF2-40B4-BE49-F238E27FC236}">
                <a16:creationId xmlns:a16="http://schemas.microsoft.com/office/drawing/2014/main" id="{E70DD3D3-3F16-1681-47A1-5F06F8477D61}"/>
              </a:ext>
            </a:extLst>
          </p:cNvPr>
          <p:cNvSpPr txBox="1">
            <a:spLocks/>
          </p:cNvSpPr>
          <p:nvPr/>
        </p:nvSpPr>
        <p:spPr bwMode="auto">
          <a:xfrm>
            <a:off x="357351" y="2017110"/>
            <a:ext cx="8816146" cy="1881990"/>
          </a:xfrm>
          <a:prstGeom prst="rect">
            <a:avLst/>
          </a:prstGeom>
          <a:noFill/>
          <a:ln w="9525">
            <a:noFill/>
            <a:miter lim="800000"/>
            <a:headEnd/>
            <a:tailEnd/>
          </a:ln>
        </p:spPr>
        <p:txBody>
          <a:bodyPr vert="horz" wrap="square" lIns="91440" tIns="45720" rIns="91440" bIns="45720" numCol="1" anchor="t" anchorCtr="0" compatLnSpc="1">
            <a:prstTxWarp prst="textNoShape">
              <a:avLst/>
            </a:prstTxWarp>
            <a:spAutoFit/>
          </a:bodyPr>
          <a:lstStyle/>
          <a:p>
            <a:pPr lvl="0" defTabSz="912813" eaLnBrk="0" hangingPunct="0">
              <a:lnSpc>
                <a:spcPct val="150000"/>
              </a:lnSpc>
              <a:buSzPct val="120000"/>
              <a:defRPr/>
            </a:pPr>
            <a:r>
              <a:rPr kumimoji="0" lang="en-ZA" sz="2000" b="1" i="0" u="none" strike="noStrike" kern="0" cap="none" spc="0" normalizeH="0" baseline="0" noProof="0" dirty="0">
                <a:ln>
                  <a:noFill/>
                </a:ln>
                <a:solidFill>
                  <a:schemeClr val="accent1">
                    <a:lumMod val="50000"/>
                  </a:schemeClr>
                </a:solidFill>
                <a:effectLst/>
                <a:uLnTx/>
                <a:uFillTx/>
                <a:latin typeface="Arial" panose="020B0604020202020204" pitchFamily="34" charset="0"/>
                <a:cs typeface="Arial" panose="020B0604020202020204" pitchFamily="34" charset="0"/>
              </a:rPr>
              <a:t>RFP No:                         	RFP 17/2026</a:t>
            </a:r>
          </a:p>
          <a:p>
            <a:pPr lvl="0" defTabSz="912813" eaLnBrk="0" hangingPunct="0">
              <a:lnSpc>
                <a:spcPct val="150000"/>
              </a:lnSpc>
              <a:buSzPct val="120000"/>
              <a:defRPr/>
            </a:pPr>
            <a:r>
              <a:rPr lang="en-ZA" sz="2000" b="1" kern="0" dirty="0">
                <a:solidFill>
                  <a:schemeClr val="accent1">
                    <a:lumMod val="50000"/>
                  </a:schemeClr>
                </a:solidFill>
                <a:latin typeface="Arial" panose="020B0604020202020204" pitchFamily="34" charset="0"/>
                <a:cs typeface="Arial" panose="020B0604020202020204" pitchFamily="34" charset="0"/>
              </a:rPr>
              <a:t>Q &amp; A				</a:t>
            </a:r>
            <a:r>
              <a:rPr lang="en-US" sz="2000" b="1" kern="0" dirty="0">
                <a:solidFill>
                  <a:schemeClr val="accent1">
                    <a:lumMod val="50000"/>
                  </a:schemeClr>
                </a:solidFill>
                <a:latin typeface="Arial" panose="020B0604020202020204" pitchFamily="34" charset="0"/>
                <a:cs typeface="Arial" panose="020B0604020202020204" pitchFamily="34" charset="0"/>
              </a:rPr>
              <a:t>14 August 2026 - 4 September 2026</a:t>
            </a:r>
          </a:p>
          <a:p>
            <a:pPr lvl="0" defTabSz="912813" eaLnBrk="0" hangingPunct="0">
              <a:lnSpc>
                <a:spcPct val="150000"/>
              </a:lnSpc>
              <a:buSzPct val="120000"/>
              <a:defRPr/>
            </a:pPr>
            <a:r>
              <a:rPr kumimoji="0" lang="en-ZA" sz="2000" b="1" i="0" u="none" strike="noStrike" kern="0" cap="none" spc="0" normalizeH="0" baseline="0" noProof="0" dirty="0">
                <a:ln>
                  <a:noFill/>
                </a:ln>
                <a:solidFill>
                  <a:schemeClr val="accent1">
                    <a:lumMod val="50000"/>
                  </a:schemeClr>
                </a:solidFill>
                <a:effectLst/>
                <a:uLnTx/>
                <a:uFillTx/>
                <a:latin typeface="Arial" panose="020B0604020202020204" pitchFamily="34" charset="0"/>
                <a:cs typeface="Arial" panose="020B0604020202020204" pitchFamily="34" charset="0"/>
              </a:rPr>
              <a:t>Virtual Briefing Session:	</a:t>
            </a:r>
            <a:r>
              <a:rPr lang="en-ZA" sz="2000" b="1" kern="0" dirty="0">
                <a:solidFill>
                  <a:schemeClr val="accent1">
                    <a:lumMod val="50000"/>
                  </a:schemeClr>
                </a:solidFill>
                <a:latin typeface="Arial" panose="020B0604020202020204" pitchFamily="34" charset="0"/>
                <a:cs typeface="Arial" panose="020B0604020202020204" pitchFamily="34" charset="0"/>
              </a:rPr>
              <a:t>21 August 2026 at 11H00</a:t>
            </a:r>
          </a:p>
          <a:p>
            <a:pPr lvl="0" defTabSz="912813" eaLnBrk="0" hangingPunct="0">
              <a:lnSpc>
                <a:spcPct val="150000"/>
              </a:lnSpc>
              <a:buSzPct val="120000"/>
              <a:defRPr/>
            </a:pPr>
            <a:r>
              <a:rPr kumimoji="0" lang="en-ZA" sz="2000" b="1" i="0" u="none" strike="noStrike" kern="0" cap="none" spc="0" normalizeH="0" baseline="0" noProof="0" dirty="0">
                <a:ln>
                  <a:noFill/>
                </a:ln>
                <a:solidFill>
                  <a:schemeClr val="accent1">
                    <a:lumMod val="50000"/>
                  </a:schemeClr>
                </a:solidFill>
                <a:effectLst/>
                <a:uLnTx/>
                <a:uFillTx/>
                <a:latin typeface="Arial" panose="020B0604020202020204" pitchFamily="34" charset="0"/>
                <a:cs typeface="Arial" panose="020B0604020202020204" pitchFamily="34" charset="0"/>
              </a:rPr>
              <a:t>Closing Date:      	             </a:t>
            </a:r>
            <a:r>
              <a:rPr lang="en-ZA" sz="2000" b="1" kern="0" noProof="0" dirty="0">
                <a:solidFill>
                  <a:schemeClr val="accent1">
                    <a:lumMod val="50000"/>
                  </a:schemeClr>
                </a:solidFill>
                <a:latin typeface="Arial" panose="020B0604020202020204" pitchFamily="34" charset="0"/>
                <a:cs typeface="Arial" panose="020B0604020202020204" pitchFamily="34" charset="0"/>
              </a:rPr>
              <a:t>15 September </a:t>
            </a:r>
            <a:r>
              <a:rPr kumimoji="0" lang="en-ZA" sz="2000" b="1" i="0" u="none" strike="noStrike" kern="0" cap="none" spc="0" normalizeH="0" noProof="0" dirty="0">
                <a:ln>
                  <a:noFill/>
                </a:ln>
                <a:solidFill>
                  <a:schemeClr val="accent1">
                    <a:lumMod val="50000"/>
                  </a:schemeClr>
                </a:solidFill>
                <a:effectLst/>
                <a:uLnTx/>
                <a:uFillTx/>
                <a:latin typeface="Arial" panose="020B0604020202020204" pitchFamily="34" charset="0"/>
                <a:cs typeface="Arial" panose="020B0604020202020204" pitchFamily="34" charset="0"/>
              </a:rPr>
              <a:t>at </a:t>
            </a:r>
            <a:r>
              <a:rPr kumimoji="0" lang="en-ZA" sz="2000" b="1" i="0" u="none" strike="noStrike" kern="0" cap="none" spc="0" normalizeH="0" baseline="0" noProof="0" dirty="0">
                <a:ln>
                  <a:noFill/>
                </a:ln>
                <a:solidFill>
                  <a:schemeClr val="accent1">
                    <a:lumMod val="50000"/>
                  </a:schemeClr>
                </a:solidFill>
                <a:effectLst/>
                <a:uLnTx/>
                <a:uFillTx/>
                <a:latin typeface="Arial" panose="020B0604020202020204" pitchFamily="34" charset="0"/>
                <a:cs typeface="Arial" panose="020B0604020202020204" pitchFamily="34" charset="0"/>
              </a:rPr>
              <a:t>11H00</a:t>
            </a:r>
          </a:p>
        </p:txBody>
      </p:sp>
    </p:spTree>
    <p:extLst>
      <p:ext uri="{BB962C8B-B14F-4D97-AF65-F5344CB8AC3E}">
        <p14:creationId xmlns:p14="http://schemas.microsoft.com/office/powerpoint/2010/main" val="37949298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284DAE-071C-CB40-CC7B-E614FB65A1A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A44539B-7793-D8EA-3E41-78AB5E8CF6C6}"/>
              </a:ext>
            </a:extLst>
          </p:cNvPr>
          <p:cNvSpPr>
            <a:spLocks noGrp="1"/>
          </p:cNvSpPr>
          <p:nvPr>
            <p:ph type="title"/>
          </p:nvPr>
        </p:nvSpPr>
        <p:spPr>
          <a:xfrm>
            <a:off x="221227" y="365125"/>
            <a:ext cx="11861916" cy="1325563"/>
          </a:xfrm>
        </p:spPr>
        <p:txBody>
          <a:bodyPr>
            <a:normAutofit/>
          </a:bodyPr>
          <a:lstStyle/>
          <a:p>
            <a:r>
              <a:rPr lang="en-US" sz="3200" dirty="0">
                <a:solidFill>
                  <a:schemeClr val="accent1">
                    <a:lumMod val="75000"/>
                  </a:schemeClr>
                </a:solidFill>
                <a:latin typeface="Arial" panose="020B0604020202020204" pitchFamily="34" charset="0"/>
                <a:ea typeface="+mn-ea"/>
                <a:cs typeface="Arial" panose="020B0604020202020204" pitchFamily="34" charset="0"/>
              </a:rPr>
              <a:t>4.2 PRICING SCHEDULE</a:t>
            </a:r>
          </a:p>
        </p:txBody>
      </p:sp>
      <p:pic>
        <p:nvPicPr>
          <p:cNvPr id="7" name="Picture 19">
            <a:extLst>
              <a:ext uri="{FF2B5EF4-FFF2-40B4-BE49-F238E27FC236}">
                <a16:creationId xmlns:a16="http://schemas.microsoft.com/office/drawing/2014/main" id="{973C0521-4CE9-090E-9B5A-97AEF7CAF234}"/>
              </a:ext>
            </a:extLst>
          </p:cNvPr>
          <p:cNvPicPr>
            <a:picLocks noChangeAspect="1"/>
          </p:cNvPicPr>
          <p:nvPr/>
        </p:nvPicPr>
        <p:blipFill rotWithShape="1">
          <a:blip r:embed="rId2"/>
          <a:srcRect l="9531" r="25874" b="-2"/>
          <a:stretch/>
        </p:blipFill>
        <p:spPr>
          <a:xfrm>
            <a:off x="8013970" y="1690688"/>
            <a:ext cx="4178030" cy="4171938"/>
          </a:xfrm>
          <a:custGeom>
            <a:avLst/>
            <a:gdLst/>
            <a:ahLst/>
            <a:cxnLst/>
            <a:rect l="l" t="t" r="r" b="b"/>
            <a:pathLst>
              <a:path w="5570706" h="5562584">
                <a:moveTo>
                  <a:pt x="3374687" y="0"/>
                </a:moveTo>
                <a:cubicBezTo>
                  <a:pt x="4190094" y="0"/>
                  <a:pt x="4937956" y="289196"/>
                  <a:pt x="5521301" y="770615"/>
                </a:cubicBezTo>
                <a:lnTo>
                  <a:pt x="5570706" y="815517"/>
                </a:lnTo>
                <a:lnTo>
                  <a:pt x="5570706" y="5562584"/>
                </a:lnTo>
                <a:lnTo>
                  <a:pt x="808135" y="5562584"/>
                </a:lnTo>
                <a:lnTo>
                  <a:pt x="770615" y="5521302"/>
                </a:lnTo>
                <a:cubicBezTo>
                  <a:pt x="289196" y="4937957"/>
                  <a:pt x="0" y="4190095"/>
                  <a:pt x="0" y="3374687"/>
                </a:cubicBezTo>
                <a:cubicBezTo>
                  <a:pt x="0" y="1510899"/>
                  <a:pt x="1510899" y="0"/>
                  <a:pt x="3374687" y="0"/>
                </a:cubicBezTo>
                <a:close/>
              </a:path>
            </a:pathLst>
          </a:custGeom>
        </p:spPr>
      </p:pic>
      <p:sp>
        <p:nvSpPr>
          <p:cNvPr id="4" name="Title 1">
            <a:extLst>
              <a:ext uri="{FF2B5EF4-FFF2-40B4-BE49-F238E27FC236}">
                <a16:creationId xmlns:a16="http://schemas.microsoft.com/office/drawing/2014/main" id="{70C58EC7-544D-4790-1C89-155429AEEC4C}"/>
              </a:ext>
            </a:extLst>
          </p:cNvPr>
          <p:cNvSpPr txBox="1">
            <a:spLocks/>
          </p:cNvSpPr>
          <p:nvPr/>
        </p:nvSpPr>
        <p:spPr>
          <a:xfrm>
            <a:off x="1423209" y="2766218"/>
            <a:ext cx="6440630" cy="1325563"/>
          </a:xfrm>
          <a:prstGeom prst="rect">
            <a:avLst/>
          </a:prstGeom>
        </p:spPr>
        <p:txBody>
          <a:bodyP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200" dirty="0">
                <a:solidFill>
                  <a:schemeClr val="accent1">
                    <a:lumMod val="75000"/>
                  </a:schemeClr>
                </a:solidFill>
                <a:latin typeface="Arial" panose="020B0604020202020204" pitchFamily="34" charset="0"/>
                <a:ea typeface="+mn-ea"/>
                <a:cs typeface="Arial" panose="020B0604020202020204" pitchFamily="34" charset="0"/>
              </a:rPr>
              <a:t>Refer to the Pricing Template for the Region(s) for which the bid is submitted</a:t>
            </a:r>
          </a:p>
        </p:txBody>
      </p:sp>
    </p:spTree>
    <p:extLst>
      <p:ext uri="{BB962C8B-B14F-4D97-AF65-F5344CB8AC3E}">
        <p14:creationId xmlns:p14="http://schemas.microsoft.com/office/powerpoint/2010/main" val="37723187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80A93E-A20D-7D14-4D2A-8EE1E62200A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352A869-4CC2-111F-40C4-6FEFE92B2CBB}"/>
              </a:ext>
            </a:extLst>
          </p:cNvPr>
          <p:cNvSpPr>
            <a:spLocks noGrp="1"/>
          </p:cNvSpPr>
          <p:nvPr>
            <p:ph type="title"/>
          </p:nvPr>
        </p:nvSpPr>
        <p:spPr>
          <a:xfrm>
            <a:off x="221227" y="365125"/>
            <a:ext cx="11861916" cy="1325563"/>
          </a:xfrm>
        </p:spPr>
        <p:txBody>
          <a:bodyPr>
            <a:normAutofit/>
          </a:bodyPr>
          <a:lstStyle/>
          <a:p>
            <a:r>
              <a:rPr lang="en-US" sz="3200" dirty="0">
                <a:solidFill>
                  <a:schemeClr val="accent1">
                    <a:lumMod val="75000"/>
                  </a:schemeClr>
                </a:solidFill>
                <a:latin typeface="Arial" panose="020B0604020202020204" pitchFamily="34" charset="0"/>
                <a:ea typeface="+mn-ea"/>
                <a:cs typeface="Arial" panose="020B0604020202020204" pitchFamily="34" charset="0"/>
              </a:rPr>
              <a:t>4.3 SPECIFIC GOALS </a:t>
            </a:r>
          </a:p>
        </p:txBody>
      </p:sp>
      <p:pic>
        <p:nvPicPr>
          <p:cNvPr id="7" name="Picture 19">
            <a:extLst>
              <a:ext uri="{FF2B5EF4-FFF2-40B4-BE49-F238E27FC236}">
                <a16:creationId xmlns:a16="http://schemas.microsoft.com/office/drawing/2014/main" id="{ADAB4052-6FAC-2E92-3C2F-1B764246B8FF}"/>
              </a:ext>
            </a:extLst>
          </p:cNvPr>
          <p:cNvPicPr>
            <a:picLocks noChangeAspect="1"/>
          </p:cNvPicPr>
          <p:nvPr/>
        </p:nvPicPr>
        <p:blipFill rotWithShape="1">
          <a:blip r:embed="rId2"/>
          <a:srcRect l="9531" r="25874" b="-2"/>
          <a:stretch/>
        </p:blipFill>
        <p:spPr>
          <a:xfrm>
            <a:off x="8013970" y="1690688"/>
            <a:ext cx="4178030" cy="4171938"/>
          </a:xfrm>
          <a:custGeom>
            <a:avLst/>
            <a:gdLst/>
            <a:ahLst/>
            <a:cxnLst/>
            <a:rect l="l" t="t" r="r" b="b"/>
            <a:pathLst>
              <a:path w="5570706" h="5562584">
                <a:moveTo>
                  <a:pt x="3374687" y="0"/>
                </a:moveTo>
                <a:cubicBezTo>
                  <a:pt x="4190094" y="0"/>
                  <a:pt x="4937956" y="289196"/>
                  <a:pt x="5521301" y="770615"/>
                </a:cubicBezTo>
                <a:lnTo>
                  <a:pt x="5570706" y="815517"/>
                </a:lnTo>
                <a:lnTo>
                  <a:pt x="5570706" y="5562584"/>
                </a:lnTo>
                <a:lnTo>
                  <a:pt x="808135" y="5562584"/>
                </a:lnTo>
                <a:lnTo>
                  <a:pt x="770615" y="5521302"/>
                </a:lnTo>
                <a:cubicBezTo>
                  <a:pt x="289196" y="4937957"/>
                  <a:pt x="0" y="4190095"/>
                  <a:pt x="0" y="3374687"/>
                </a:cubicBezTo>
                <a:cubicBezTo>
                  <a:pt x="0" y="1510899"/>
                  <a:pt x="1510899" y="0"/>
                  <a:pt x="3374687" y="0"/>
                </a:cubicBezTo>
                <a:close/>
              </a:path>
            </a:pathLst>
          </a:custGeom>
        </p:spPr>
      </p:pic>
      <p:sp>
        <p:nvSpPr>
          <p:cNvPr id="3" name="Title 1">
            <a:extLst>
              <a:ext uri="{FF2B5EF4-FFF2-40B4-BE49-F238E27FC236}">
                <a16:creationId xmlns:a16="http://schemas.microsoft.com/office/drawing/2014/main" id="{B583369D-F43E-CC5B-EFA2-C39ECE65FE5D}"/>
              </a:ext>
            </a:extLst>
          </p:cNvPr>
          <p:cNvSpPr txBox="1">
            <a:spLocks/>
          </p:cNvSpPr>
          <p:nvPr/>
        </p:nvSpPr>
        <p:spPr>
          <a:xfrm>
            <a:off x="939685" y="1494746"/>
            <a:ext cx="6965428" cy="278334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ZA" sz="3200" b="0" i="0" u="none" strike="noStrike" baseline="0" dirty="0">
              <a:latin typeface="Arial" panose="020B0604020202020204" pitchFamily="34" charset="0"/>
            </a:endParaRPr>
          </a:p>
          <a:p>
            <a:r>
              <a:rPr lang="en-ZA" sz="3200" b="0" i="0" u="none" strike="noStrike" baseline="0" dirty="0">
                <a:solidFill>
                  <a:srgbClr val="000000"/>
                </a:solidFill>
                <a:latin typeface="Arial" panose="020B0604020202020204" pitchFamily="34" charset="0"/>
              </a:rPr>
              <a:t>B-BBEE certificate or sworn affidavit</a:t>
            </a:r>
          </a:p>
          <a:p>
            <a:r>
              <a:rPr lang="en-ZA" sz="3200" b="0" i="0" u="none" strike="noStrike" baseline="0" dirty="0">
                <a:solidFill>
                  <a:srgbClr val="000000"/>
                </a:solidFill>
                <a:latin typeface="Arial" panose="020B0604020202020204" pitchFamily="34" charset="0"/>
              </a:rPr>
              <a:t> </a:t>
            </a:r>
          </a:p>
          <a:p>
            <a:r>
              <a:rPr lang="en-US" sz="3200" b="0" i="0" u="none" strike="noStrike" baseline="0" dirty="0">
                <a:solidFill>
                  <a:srgbClr val="000000"/>
                </a:solidFill>
                <a:latin typeface="Arial" panose="020B0604020202020204" pitchFamily="34" charset="0"/>
              </a:rPr>
              <a:t>SBD 6.1 Preference point claim form </a:t>
            </a:r>
          </a:p>
          <a:p>
            <a:r>
              <a:rPr lang="en-ZA" sz="3200" b="0" i="0" u="none" strike="noStrike" baseline="0" dirty="0">
                <a:solidFill>
                  <a:srgbClr val="000000"/>
                </a:solidFill>
                <a:latin typeface="Arial" panose="020B0604020202020204" pitchFamily="34" charset="0"/>
              </a:rPr>
              <a:t>	</a:t>
            </a:r>
          </a:p>
          <a:p>
            <a:endParaRPr lang="en-US" sz="3200" dirty="0">
              <a:solidFill>
                <a:schemeClr val="accent1">
                  <a:lumMod val="75000"/>
                </a:schemeClr>
              </a:solidFill>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7095107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08B517-AF5D-05BC-99D9-18F426E7D10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389BC9E-96B7-D13D-4E39-5920DF79B81A}"/>
              </a:ext>
            </a:extLst>
          </p:cNvPr>
          <p:cNvSpPr>
            <a:spLocks noGrp="1"/>
          </p:cNvSpPr>
          <p:nvPr>
            <p:ph type="title"/>
          </p:nvPr>
        </p:nvSpPr>
        <p:spPr>
          <a:xfrm>
            <a:off x="221227" y="365125"/>
            <a:ext cx="11861916" cy="1325563"/>
          </a:xfrm>
        </p:spPr>
        <p:txBody>
          <a:bodyPr>
            <a:normAutofit/>
          </a:bodyPr>
          <a:lstStyle/>
          <a:p>
            <a:r>
              <a:rPr lang="en-US" sz="3200" dirty="0">
                <a:solidFill>
                  <a:schemeClr val="accent1">
                    <a:lumMod val="75000"/>
                  </a:schemeClr>
                </a:solidFill>
                <a:latin typeface="Arial" panose="020B0604020202020204" pitchFamily="34" charset="0"/>
                <a:ea typeface="+mn-ea"/>
                <a:cs typeface="Arial" panose="020B0604020202020204" pitchFamily="34" charset="0"/>
              </a:rPr>
              <a:t>4.3 FINANCIAL ANALYSIS</a:t>
            </a:r>
          </a:p>
        </p:txBody>
      </p:sp>
      <p:pic>
        <p:nvPicPr>
          <p:cNvPr id="7" name="Picture 19">
            <a:extLst>
              <a:ext uri="{FF2B5EF4-FFF2-40B4-BE49-F238E27FC236}">
                <a16:creationId xmlns:a16="http://schemas.microsoft.com/office/drawing/2014/main" id="{FD5CCE10-4AB1-EFE7-E1F2-E290EEF0C9DB}"/>
              </a:ext>
            </a:extLst>
          </p:cNvPr>
          <p:cNvPicPr>
            <a:picLocks noChangeAspect="1"/>
          </p:cNvPicPr>
          <p:nvPr/>
        </p:nvPicPr>
        <p:blipFill rotWithShape="1">
          <a:blip r:embed="rId3"/>
          <a:srcRect l="9531" r="25874" b="-2"/>
          <a:stretch/>
        </p:blipFill>
        <p:spPr>
          <a:xfrm>
            <a:off x="9769032" y="1690688"/>
            <a:ext cx="2422967" cy="4171938"/>
          </a:xfrm>
          <a:custGeom>
            <a:avLst/>
            <a:gdLst/>
            <a:ahLst/>
            <a:cxnLst/>
            <a:rect l="l" t="t" r="r" b="b"/>
            <a:pathLst>
              <a:path w="5570706" h="5562584">
                <a:moveTo>
                  <a:pt x="3374687" y="0"/>
                </a:moveTo>
                <a:cubicBezTo>
                  <a:pt x="4190094" y="0"/>
                  <a:pt x="4937956" y="289196"/>
                  <a:pt x="5521301" y="770615"/>
                </a:cubicBezTo>
                <a:lnTo>
                  <a:pt x="5570706" y="815517"/>
                </a:lnTo>
                <a:lnTo>
                  <a:pt x="5570706" y="5562584"/>
                </a:lnTo>
                <a:lnTo>
                  <a:pt x="808135" y="5562584"/>
                </a:lnTo>
                <a:lnTo>
                  <a:pt x="770615" y="5521302"/>
                </a:lnTo>
                <a:cubicBezTo>
                  <a:pt x="289196" y="4937957"/>
                  <a:pt x="0" y="4190095"/>
                  <a:pt x="0" y="3374687"/>
                </a:cubicBezTo>
                <a:cubicBezTo>
                  <a:pt x="0" y="1510899"/>
                  <a:pt x="1510899" y="0"/>
                  <a:pt x="3374687" y="0"/>
                </a:cubicBezTo>
                <a:close/>
              </a:path>
            </a:pathLst>
          </a:custGeom>
        </p:spPr>
      </p:pic>
      <p:sp>
        <p:nvSpPr>
          <p:cNvPr id="3" name="Title 1">
            <a:extLst>
              <a:ext uri="{FF2B5EF4-FFF2-40B4-BE49-F238E27FC236}">
                <a16:creationId xmlns:a16="http://schemas.microsoft.com/office/drawing/2014/main" id="{9EF46272-2C07-4E95-068B-7EFEDC61DC2C}"/>
              </a:ext>
            </a:extLst>
          </p:cNvPr>
          <p:cNvSpPr txBox="1">
            <a:spLocks/>
          </p:cNvSpPr>
          <p:nvPr/>
        </p:nvSpPr>
        <p:spPr>
          <a:xfrm>
            <a:off x="221227" y="1000664"/>
            <a:ext cx="9923437" cy="4861961"/>
          </a:xfrm>
          <a:prstGeom prst="rect">
            <a:avLst/>
          </a:prstGeom>
        </p:spPr>
        <p:txBody>
          <a:bodyPr>
            <a:normAutofit fontScale="6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000" b="0" i="0" u="none" strike="noStrike" kern="1200" cap="none" spc="0" normalizeH="0" baseline="0" noProof="0" dirty="0">
                <a:ln>
                  <a:noFill/>
                </a:ln>
                <a:solidFill>
                  <a:srgbClr val="156082">
                    <a:lumMod val="75000"/>
                  </a:srgbClr>
                </a:solidFill>
                <a:effectLst/>
                <a:uLnTx/>
                <a:uFillTx/>
                <a:latin typeface="Arial" panose="020B0604020202020204" pitchFamily="34" charset="0"/>
                <a:cs typeface="Arial" panose="020B0604020202020204" pitchFamily="34" charset="0"/>
              </a:rPr>
              <a:t>4.4.2 FINANCIAL REQUIREMENTS:</a:t>
            </a: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US" sz="2000" b="0" i="0" u="none" strike="noStrike" kern="1200" cap="none" spc="0" normalizeH="0" baseline="0" noProof="0" dirty="0">
              <a:ln>
                <a:noFill/>
              </a:ln>
              <a:solidFill>
                <a:srgbClr val="156082">
                  <a:lumMod val="75000"/>
                </a:srgbClr>
              </a:solidFill>
              <a:effectLst/>
              <a:uLnTx/>
              <a:uFillTx/>
              <a:latin typeface="Arial" panose="020B0604020202020204" pitchFamily="34" charset="0"/>
              <a:cs typeface="Arial" panose="020B0604020202020204" pitchFamily="34" charset="0"/>
            </a:endParaRPr>
          </a:p>
          <a:p>
            <a:pPr marL="0" marR="0" lvl="0" indent="0" algn="just" defTabSz="914400" rtl="0" eaLnBrk="1" fontAlgn="auto" latinLnBrk="0" hangingPunct="1">
              <a:lnSpc>
                <a:spcPct val="150000"/>
              </a:lnSpc>
              <a:spcBef>
                <a:spcPct val="0"/>
              </a:spcBef>
              <a:spcAft>
                <a:spcPts val="0"/>
              </a:spcAft>
              <a:buClrTx/>
              <a:buSzTx/>
              <a:buFontTx/>
              <a:buNone/>
              <a:tabLst/>
              <a:defRPr/>
            </a:pPr>
            <a:r>
              <a:rPr kumimoji="0" lang="en-US" sz="2000" b="0" i="0" u="none" strike="noStrike" kern="1200" cap="none" spc="0" normalizeH="0" baseline="0" noProof="0" dirty="0">
                <a:ln>
                  <a:noFill/>
                </a:ln>
                <a:solidFill>
                  <a:srgbClr val="003366"/>
                </a:solidFill>
                <a:effectLst/>
                <a:uLnTx/>
                <a:uFillTx/>
                <a:latin typeface="Arial" panose="020B0604020202020204" pitchFamily="34" charset="0"/>
                <a:ea typeface="Times New Roman" pitchFamily="18" charset="0"/>
                <a:cs typeface="Arial" panose="020B0604020202020204" pitchFamily="34" charset="0"/>
              </a:rPr>
              <a:t>Bidders </a:t>
            </a:r>
            <a:r>
              <a:rPr kumimoji="0" lang="en-GB" sz="2000" b="0" i="0" u="none" strike="noStrike" kern="1200" cap="none" spc="0" normalizeH="0" baseline="0" noProof="0" dirty="0">
                <a:ln>
                  <a:noFill/>
                </a:ln>
                <a:solidFill>
                  <a:srgbClr val="003366"/>
                </a:solidFill>
                <a:effectLst/>
                <a:uLnTx/>
                <a:uFillTx/>
                <a:latin typeface="Arial" panose="020B0604020202020204" pitchFamily="34" charset="0"/>
                <a:ea typeface="Times New Roman" pitchFamily="18" charset="0"/>
                <a:cs typeface="Arial" panose="020B0604020202020204" pitchFamily="34" charset="0"/>
              </a:rPr>
              <a:t>are required to submit the public interest score and complete sets of audited / independently reviewed annual financial statements in compliance with the Companies Act for the three (3) most recent financial periods in the name of the bidding entity. The financial statement analysis will be conducted on the shortlisted bidder.</a:t>
            </a:r>
            <a:endParaRPr kumimoji="0" lang="en-US" sz="2000" b="0" i="0" u="none" strike="noStrike" kern="1200" cap="none" spc="0" normalizeH="0" baseline="0" noProof="0" dirty="0">
              <a:ln>
                <a:noFill/>
              </a:ln>
              <a:solidFill>
                <a:srgbClr val="003366"/>
              </a:solidFill>
              <a:effectLst/>
              <a:uLnTx/>
              <a:uFillTx/>
              <a:latin typeface="Arial" panose="020B0604020202020204" pitchFamily="34" charset="0"/>
              <a:ea typeface="Times New Roman" pitchFamily="18" charset="0"/>
              <a:cs typeface="Arial" panose="020B0604020202020204" pitchFamily="34" charset="0"/>
            </a:endParaRPr>
          </a:p>
          <a:p>
            <a:pPr marL="0" marR="0" lvl="0" indent="0" algn="just" defTabSz="914400" rtl="0" eaLnBrk="1" fontAlgn="auto" latinLnBrk="0" hangingPunct="1">
              <a:lnSpc>
                <a:spcPct val="150000"/>
              </a:lnSpc>
              <a:spcBef>
                <a:spcPct val="0"/>
              </a:spcBef>
              <a:spcAft>
                <a:spcPts val="0"/>
              </a:spcAft>
              <a:buClrTx/>
              <a:buSzTx/>
              <a:buFontTx/>
              <a:buNone/>
              <a:tabLst/>
              <a:defRPr/>
            </a:pPr>
            <a:endParaRPr kumimoji="0" lang="en-US" sz="2000" b="0" i="0" u="none" strike="noStrike" kern="1200" cap="none" spc="0" normalizeH="0" baseline="0" noProof="0" dirty="0">
              <a:ln>
                <a:noFill/>
              </a:ln>
              <a:solidFill>
                <a:srgbClr val="156082">
                  <a:lumMod val="75000"/>
                </a:srgbClr>
              </a:solidFill>
              <a:effectLst/>
              <a:uLnTx/>
              <a:uFillTx/>
              <a:latin typeface="Arial" panose="020B0604020202020204" pitchFamily="34" charset="0"/>
              <a:cs typeface="Arial" panose="020B0604020202020204" pitchFamily="34" charset="0"/>
            </a:endParaRPr>
          </a:p>
          <a:p>
            <a:pPr marL="342900" marR="0" lvl="0" indent="-342900" algn="l" defTabSz="912813" rtl="0" eaLnBrk="1" fontAlgn="t" latinLnBrk="0" hangingPunct="1">
              <a:lnSpc>
                <a:spcPct val="150000"/>
              </a:lnSpc>
              <a:spcBef>
                <a:spcPct val="0"/>
              </a:spcBef>
              <a:spcAft>
                <a:spcPct val="0"/>
              </a:spcAft>
              <a:buClrTx/>
              <a:buSzPct val="120000"/>
              <a:buFont typeface="Arial" panose="020B0604020202020204" pitchFamily="34" charset="0"/>
              <a:buChar char="•"/>
              <a:tabLst/>
              <a:defRPr/>
            </a:pPr>
            <a:r>
              <a:rPr kumimoji="0" lang="en-ZA" sz="2200" b="1" i="0" u="none" strike="noStrike" kern="0" cap="none" spc="0" normalizeH="0" baseline="0" noProof="0" dirty="0">
                <a:ln>
                  <a:noFill/>
                </a:ln>
                <a:solidFill>
                  <a:srgbClr val="004F87"/>
                </a:solidFill>
                <a:effectLst/>
                <a:uLnTx/>
                <a:uFillTx/>
                <a:latin typeface="Arial" panose="020B0604020202020204" pitchFamily="34" charset="0"/>
                <a:cs typeface="Arial" panose="020B0604020202020204" pitchFamily="34" charset="0"/>
              </a:rPr>
              <a:t>Three recent complete sets of Audited/Reviewed Annual Financial Statements comprising of:</a:t>
            </a:r>
          </a:p>
          <a:p>
            <a:pPr marL="593725" marR="0" lvl="4" indent="-150813" algn="l" defTabSz="912813" rtl="0" eaLnBrk="1" fontAlgn="t" latinLnBrk="0" hangingPunct="1">
              <a:lnSpc>
                <a:spcPct val="150000"/>
              </a:lnSpc>
              <a:spcBef>
                <a:spcPct val="0"/>
              </a:spcBef>
              <a:spcAft>
                <a:spcPct val="0"/>
              </a:spcAft>
              <a:buClrTx/>
              <a:buSzPct val="75000"/>
              <a:buFont typeface="Wingdings" panose="05000000000000000000" pitchFamily="2" charset="2"/>
              <a:buChar char="ü"/>
              <a:tabLst/>
              <a:defRPr/>
            </a:pPr>
            <a:r>
              <a:rPr kumimoji="0" lang="en-ZA" sz="2200" b="0" i="0" u="none" strike="noStrike" kern="0" cap="none" spc="0" normalizeH="0" baseline="0" noProof="0" dirty="0">
                <a:ln>
                  <a:noFill/>
                </a:ln>
                <a:solidFill>
                  <a:srgbClr val="004F87"/>
                </a:solidFill>
                <a:effectLst/>
                <a:uLnTx/>
                <a:uFillTx/>
                <a:latin typeface="Arial" panose="020B0604020202020204" pitchFamily="34" charset="0"/>
                <a:cs typeface="Arial" panose="020B0604020202020204" pitchFamily="34" charset="0"/>
              </a:rPr>
              <a:t>Statement Of Profit and Loss Comprehensive Income (</a:t>
            </a:r>
            <a:r>
              <a:rPr kumimoji="0" lang="en-ZA" sz="2200" b="0" i="1" u="none" strike="noStrike" kern="0" cap="none" spc="0" normalizeH="0" baseline="0" noProof="0" dirty="0">
                <a:ln>
                  <a:noFill/>
                </a:ln>
                <a:solidFill>
                  <a:srgbClr val="004F87"/>
                </a:solidFill>
                <a:effectLst/>
                <a:uLnTx/>
                <a:uFillTx/>
                <a:latin typeface="Arial" panose="020B0604020202020204" pitchFamily="34" charset="0"/>
                <a:cs typeface="Arial" panose="020B0604020202020204" pitchFamily="34" charset="0"/>
              </a:rPr>
              <a:t>Income Statement</a:t>
            </a:r>
            <a:r>
              <a:rPr kumimoji="0" lang="en-ZA" sz="2200" b="0" i="0" u="none" strike="noStrike" kern="0" cap="none" spc="0" normalizeH="0" baseline="0" noProof="0" dirty="0">
                <a:ln>
                  <a:noFill/>
                </a:ln>
                <a:solidFill>
                  <a:srgbClr val="004F87"/>
                </a:solidFill>
                <a:effectLst/>
                <a:uLnTx/>
                <a:uFillTx/>
                <a:latin typeface="Arial" panose="020B0604020202020204" pitchFamily="34" charset="0"/>
                <a:cs typeface="Arial" panose="020B0604020202020204" pitchFamily="34" charset="0"/>
              </a:rPr>
              <a:t>)</a:t>
            </a:r>
          </a:p>
          <a:p>
            <a:pPr marL="593725" marR="0" lvl="4" indent="-150813" algn="l" defTabSz="912813" rtl="0" eaLnBrk="1" fontAlgn="t" latinLnBrk="0" hangingPunct="1">
              <a:lnSpc>
                <a:spcPct val="150000"/>
              </a:lnSpc>
              <a:spcBef>
                <a:spcPct val="0"/>
              </a:spcBef>
              <a:spcAft>
                <a:spcPct val="0"/>
              </a:spcAft>
              <a:buClrTx/>
              <a:buSzPct val="75000"/>
              <a:buFont typeface="Wingdings" panose="05000000000000000000" pitchFamily="2" charset="2"/>
              <a:buChar char="ü"/>
              <a:tabLst/>
              <a:defRPr/>
            </a:pPr>
            <a:r>
              <a:rPr kumimoji="0" lang="en-ZA" sz="2200" b="0" i="0" u="none" strike="noStrike" kern="0" cap="none" spc="0" normalizeH="0" baseline="0" noProof="0" dirty="0">
                <a:ln>
                  <a:noFill/>
                </a:ln>
                <a:solidFill>
                  <a:srgbClr val="004F87"/>
                </a:solidFill>
                <a:effectLst/>
                <a:uLnTx/>
                <a:uFillTx/>
                <a:latin typeface="Arial" panose="020B0604020202020204" pitchFamily="34" charset="0"/>
                <a:cs typeface="Arial" panose="020B0604020202020204" pitchFamily="34" charset="0"/>
              </a:rPr>
              <a:t>Statement of Financial Position (</a:t>
            </a:r>
            <a:r>
              <a:rPr kumimoji="0" lang="en-ZA" sz="2200" b="0" i="1" u="none" strike="noStrike" kern="0" cap="none" spc="0" normalizeH="0" baseline="0" noProof="0" dirty="0">
                <a:ln>
                  <a:noFill/>
                </a:ln>
                <a:solidFill>
                  <a:srgbClr val="004F87"/>
                </a:solidFill>
                <a:effectLst/>
                <a:uLnTx/>
                <a:uFillTx/>
                <a:latin typeface="Arial" panose="020B0604020202020204" pitchFamily="34" charset="0"/>
                <a:cs typeface="Arial" panose="020B0604020202020204" pitchFamily="34" charset="0"/>
              </a:rPr>
              <a:t>Balance Sheet</a:t>
            </a:r>
            <a:r>
              <a:rPr kumimoji="0" lang="en-ZA" sz="2200" b="0" i="0" u="none" strike="noStrike" kern="0" cap="none" spc="0" normalizeH="0" baseline="0" noProof="0" dirty="0">
                <a:ln>
                  <a:noFill/>
                </a:ln>
                <a:solidFill>
                  <a:srgbClr val="004F87"/>
                </a:solidFill>
                <a:effectLst/>
                <a:uLnTx/>
                <a:uFillTx/>
                <a:latin typeface="Arial" panose="020B0604020202020204" pitchFamily="34" charset="0"/>
                <a:cs typeface="Arial" panose="020B0604020202020204" pitchFamily="34" charset="0"/>
              </a:rPr>
              <a:t>)</a:t>
            </a:r>
          </a:p>
          <a:p>
            <a:pPr marL="593725" marR="0" lvl="4" indent="-150813" algn="l" defTabSz="912813" rtl="0" eaLnBrk="1" fontAlgn="t" latinLnBrk="0" hangingPunct="1">
              <a:lnSpc>
                <a:spcPct val="150000"/>
              </a:lnSpc>
              <a:spcBef>
                <a:spcPct val="0"/>
              </a:spcBef>
              <a:spcAft>
                <a:spcPct val="0"/>
              </a:spcAft>
              <a:buClrTx/>
              <a:buSzPct val="75000"/>
              <a:buFont typeface="Wingdings" panose="05000000000000000000" pitchFamily="2" charset="2"/>
              <a:buChar char="ü"/>
              <a:tabLst/>
              <a:defRPr/>
            </a:pPr>
            <a:r>
              <a:rPr kumimoji="0" lang="en-ZA" sz="2200" b="0" i="0" u="none" strike="noStrike" kern="0" cap="none" spc="0" normalizeH="0" baseline="0" noProof="0" dirty="0">
                <a:ln>
                  <a:noFill/>
                </a:ln>
                <a:solidFill>
                  <a:srgbClr val="004F87"/>
                </a:solidFill>
                <a:effectLst/>
                <a:uLnTx/>
                <a:uFillTx/>
                <a:latin typeface="Arial" panose="020B0604020202020204" pitchFamily="34" charset="0"/>
                <a:cs typeface="Arial" panose="020B0604020202020204" pitchFamily="34" charset="0"/>
              </a:rPr>
              <a:t>Statement of Cash Flows (</a:t>
            </a:r>
            <a:r>
              <a:rPr kumimoji="0" lang="en-ZA" sz="2200" b="0" i="1" u="none" strike="noStrike" kern="0" cap="none" spc="0" normalizeH="0" baseline="0" noProof="0" dirty="0">
                <a:ln>
                  <a:noFill/>
                </a:ln>
                <a:solidFill>
                  <a:srgbClr val="004F87"/>
                </a:solidFill>
                <a:effectLst/>
                <a:uLnTx/>
                <a:uFillTx/>
                <a:latin typeface="Arial" panose="020B0604020202020204" pitchFamily="34" charset="0"/>
                <a:cs typeface="Arial" panose="020B0604020202020204" pitchFamily="34" charset="0"/>
              </a:rPr>
              <a:t>Cash Flow Statement)</a:t>
            </a:r>
          </a:p>
          <a:p>
            <a:pPr marL="593725" marR="0" lvl="4" indent="-150813" algn="l" defTabSz="912813" rtl="0" eaLnBrk="1" fontAlgn="t" latinLnBrk="0" hangingPunct="1">
              <a:lnSpc>
                <a:spcPct val="150000"/>
              </a:lnSpc>
              <a:spcBef>
                <a:spcPct val="0"/>
              </a:spcBef>
              <a:spcAft>
                <a:spcPct val="0"/>
              </a:spcAft>
              <a:buClrTx/>
              <a:buSzPct val="75000"/>
              <a:buFont typeface="Wingdings" panose="05000000000000000000" pitchFamily="2" charset="2"/>
              <a:buChar char="ü"/>
              <a:tabLst/>
              <a:defRPr/>
            </a:pPr>
            <a:r>
              <a:rPr kumimoji="0" lang="en-ZA" sz="2200" b="0" i="0" u="none" strike="noStrike" kern="0" cap="none" spc="0" normalizeH="0" baseline="0" noProof="0" dirty="0">
                <a:ln>
                  <a:noFill/>
                </a:ln>
                <a:solidFill>
                  <a:srgbClr val="004F87"/>
                </a:solidFill>
                <a:effectLst/>
                <a:uLnTx/>
                <a:uFillTx/>
                <a:latin typeface="Arial" panose="020B0604020202020204" pitchFamily="34" charset="0"/>
                <a:cs typeface="Arial" panose="020B0604020202020204" pitchFamily="34" charset="0"/>
              </a:rPr>
              <a:t>Accompanying Unabridged Notes for ALL of the above documents</a:t>
            </a:r>
          </a:p>
          <a:p>
            <a:pPr marL="593725" marR="0" lvl="4" indent="-150813" algn="l" defTabSz="912813" rtl="0" eaLnBrk="1" fontAlgn="t" latinLnBrk="0" hangingPunct="1">
              <a:lnSpc>
                <a:spcPct val="150000"/>
              </a:lnSpc>
              <a:spcBef>
                <a:spcPct val="0"/>
              </a:spcBef>
              <a:spcAft>
                <a:spcPct val="0"/>
              </a:spcAft>
              <a:buClrTx/>
              <a:buSzPct val="75000"/>
              <a:buFont typeface="Wingdings" panose="05000000000000000000" pitchFamily="2" charset="2"/>
              <a:buChar char="ü"/>
              <a:tabLst/>
              <a:defRPr/>
            </a:pPr>
            <a:r>
              <a:rPr kumimoji="0" lang="en-ZA" sz="2200" b="0" i="0" u="none" strike="noStrike" kern="0" cap="none" spc="0" normalizeH="0" baseline="0" noProof="0" dirty="0">
                <a:ln>
                  <a:noFill/>
                </a:ln>
                <a:solidFill>
                  <a:srgbClr val="004F87"/>
                </a:solidFill>
                <a:effectLst/>
                <a:uLnTx/>
                <a:uFillTx/>
                <a:latin typeface="Arial" panose="020B0604020202020204" pitchFamily="34" charset="0"/>
                <a:cs typeface="Arial" panose="020B0604020202020204" pitchFamily="34" charset="0"/>
              </a:rPr>
              <a:t>Any supplementary information</a:t>
            </a:r>
          </a:p>
          <a:p>
            <a:pPr marL="442912" marR="0" lvl="4" indent="0" algn="l" defTabSz="912813" rtl="0" eaLnBrk="1" fontAlgn="t" latinLnBrk="0" hangingPunct="1">
              <a:lnSpc>
                <a:spcPct val="150000"/>
              </a:lnSpc>
              <a:spcBef>
                <a:spcPct val="0"/>
              </a:spcBef>
              <a:spcAft>
                <a:spcPct val="0"/>
              </a:spcAft>
              <a:buClrTx/>
              <a:buSzPct val="75000"/>
              <a:buFont typeface="Times New Roman" pitchFamily="18" charset="0"/>
              <a:buNone/>
              <a:tabLst/>
              <a:defRPr/>
            </a:pPr>
            <a:endParaRPr kumimoji="0" lang="en-ZA" sz="2200" b="0" i="0" u="none" strike="noStrike" kern="0" cap="none" spc="0" normalizeH="0" baseline="0" noProof="0" dirty="0">
              <a:ln>
                <a:noFill/>
              </a:ln>
              <a:solidFill>
                <a:srgbClr val="004F87"/>
              </a:solidFill>
              <a:effectLst/>
              <a:uLnTx/>
              <a:uFillTx/>
              <a:latin typeface="Arial" panose="020B0604020202020204" pitchFamily="34" charset="0"/>
              <a:cs typeface="Arial" panose="020B0604020202020204" pitchFamily="34" charset="0"/>
            </a:endParaRPr>
          </a:p>
          <a:p>
            <a:pPr marL="342900" marR="0" lvl="0" indent="-342900" algn="l" defTabSz="912813" rtl="0" eaLnBrk="1" fontAlgn="t" latinLnBrk="0" hangingPunct="1">
              <a:lnSpc>
                <a:spcPct val="150000"/>
              </a:lnSpc>
              <a:spcBef>
                <a:spcPct val="0"/>
              </a:spcBef>
              <a:spcAft>
                <a:spcPct val="0"/>
              </a:spcAft>
              <a:buClrTx/>
              <a:buSzPct val="120000"/>
              <a:buFont typeface="Arial" panose="020B0604020202020204" pitchFamily="34" charset="0"/>
              <a:buChar char="•"/>
              <a:tabLst/>
              <a:defRPr/>
            </a:pPr>
            <a:r>
              <a:rPr kumimoji="0" lang="en-ZA" sz="2200" b="0" i="0" u="none" strike="noStrike" kern="0" cap="none" spc="0" normalizeH="0" baseline="0" noProof="0" dirty="0">
                <a:ln>
                  <a:noFill/>
                </a:ln>
                <a:solidFill>
                  <a:srgbClr val="004F87"/>
                </a:solidFill>
                <a:effectLst/>
                <a:uLnTx/>
                <a:uFillTx/>
                <a:latin typeface="Arial" panose="020B0604020202020204" pitchFamily="34" charset="0"/>
                <a:cs typeface="Arial" panose="020B0604020202020204" pitchFamily="34" charset="0"/>
              </a:rPr>
              <a:t> </a:t>
            </a:r>
            <a:r>
              <a:rPr kumimoji="0" lang="en-ZA" sz="2200" b="1" i="0" u="none" strike="noStrike" kern="0" cap="none" spc="0" normalizeH="0" baseline="0" noProof="0" dirty="0">
                <a:ln>
                  <a:noFill/>
                </a:ln>
                <a:solidFill>
                  <a:srgbClr val="004F87"/>
                </a:solidFill>
                <a:effectLst/>
                <a:uLnTx/>
                <a:uFillTx/>
                <a:latin typeface="Arial" panose="020B0604020202020204" pitchFamily="34" charset="0"/>
                <a:cs typeface="Arial" panose="020B0604020202020204" pitchFamily="34" charset="0"/>
              </a:rPr>
              <a:t>Less than three years Financial Periods</a:t>
            </a:r>
          </a:p>
          <a:p>
            <a:pPr marL="593725" marR="0" lvl="4" indent="-150813" algn="l" defTabSz="912813" rtl="0" eaLnBrk="1" fontAlgn="t" latinLnBrk="0" hangingPunct="1">
              <a:lnSpc>
                <a:spcPct val="150000"/>
              </a:lnSpc>
              <a:spcBef>
                <a:spcPct val="0"/>
              </a:spcBef>
              <a:spcAft>
                <a:spcPct val="0"/>
              </a:spcAft>
              <a:buClrTx/>
              <a:buSzPct val="75000"/>
              <a:buFont typeface="Wingdings" panose="05000000000000000000" pitchFamily="2" charset="2"/>
              <a:buChar char="ü"/>
              <a:tabLst/>
              <a:defRPr/>
            </a:pPr>
            <a:r>
              <a:rPr kumimoji="0" lang="en-GB" sz="2200" b="0" i="0" u="none" strike="noStrike" kern="0" cap="none" spc="0" normalizeH="0" baseline="0" noProof="0" dirty="0">
                <a:ln>
                  <a:noFill/>
                </a:ln>
                <a:solidFill>
                  <a:srgbClr val="004F87"/>
                </a:solidFill>
                <a:effectLst/>
                <a:uLnTx/>
                <a:uFillTx/>
                <a:latin typeface="Arial" panose="020B0604020202020204" pitchFamily="34" charset="0"/>
                <a:cs typeface="Arial" panose="020B0604020202020204" pitchFamily="34" charset="0"/>
              </a:rPr>
              <a:t>A letter detailing that fact, signed by a duly authorised representative of the entity;</a:t>
            </a:r>
          </a:p>
          <a:p>
            <a:pPr marL="593725" marR="0" lvl="4" indent="-150813" algn="l" defTabSz="912813" rtl="0" eaLnBrk="1" fontAlgn="t" latinLnBrk="0" hangingPunct="1">
              <a:lnSpc>
                <a:spcPct val="150000"/>
              </a:lnSpc>
              <a:spcBef>
                <a:spcPct val="0"/>
              </a:spcBef>
              <a:spcAft>
                <a:spcPct val="0"/>
              </a:spcAft>
              <a:buClrTx/>
              <a:buSzPct val="75000"/>
              <a:buFont typeface="Wingdings" panose="05000000000000000000" pitchFamily="2" charset="2"/>
              <a:buChar char="ü"/>
              <a:tabLst/>
              <a:defRPr/>
            </a:pPr>
            <a:r>
              <a:rPr kumimoji="0" lang="en-GB" sz="2200" b="0" i="0" u="none" strike="noStrike" kern="0" cap="none" spc="0" normalizeH="0" baseline="0" noProof="0" dirty="0">
                <a:ln>
                  <a:noFill/>
                </a:ln>
                <a:solidFill>
                  <a:srgbClr val="004F87"/>
                </a:solidFill>
                <a:effectLst/>
                <a:uLnTx/>
                <a:uFillTx/>
                <a:latin typeface="Arial" panose="020B0604020202020204" pitchFamily="34" charset="0"/>
                <a:cs typeface="Arial" panose="020B0604020202020204" pitchFamily="34" charset="0"/>
              </a:rPr>
              <a:t>The annual financial statements that the entity is able to provide, taking into account the period that it has been trading; and</a:t>
            </a:r>
          </a:p>
          <a:p>
            <a:pPr marL="593725" marR="0" lvl="4" indent="-150813" algn="l" defTabSz="912813" rtl="0" eaLnBrk="1" fontAlgn="t" latinLnBrk="0" hangingPunct="1">
              <a:lnSpc>
                <a:spcPct val="150000"/>
              </a:lnSpc>
              <a:spcBef>
                <a:spcPct val="0"/>
              </a:spcBef>
              <a:spcAft>
                <a:spcPct val="0"/>
              </a:spcAft>
              <a:buClrTx/>
              <a:buSzPct val="75000"/>
              <a:buFont typeface="Wingdings" panose="05000000000000000000" pitchFamily="2" charset="2"/>
              <a:buChar char="ü"/>
              <a:tabLst/>
              <a:defRPr/>
            </a:pPr>
            <a:r>
              <a:rPr kumimoji="0" lang="en-GB" sz="2200" b="0" i="0" u="none" strike="noStrike" kern="0" cap="none" spc="0" normalizeH="0" baseline="0" noProof="0" dirty="0">
                <a:ln>
                  <a:noFill/>
                </a:ln>
                <a:solidFill>
                  <a:srgbClr val="004F87"/>
                </a:solidFill>
                <a:effectLst/>
                <a:uLnTx/>
                <a:uFillTx/>
                <a:latin typeface="Arial" panose="020B0604020202020204" pitchFamily="34" charset="0"/>
                <a:cs typeface="Arial" panose="020B0604020202020204" pitchFamily="34" charset="0"/>
              </a:rPr>
              <a:t>Any other information or documentation which would provide more clarity on the financial history of the bidder.</a:t>
            </a:r>
            <a:endParaRPr kumimoji="0" lang="en-ZA" sz="2200" b="0" i="0" u="none" strike="noStrike" kern="0" cap="none" spc="0" normalizeH="0" baseline="0" noProof="0" dirty="0">
              <a:ln>
                <a:noFill/>
              </a:ln>
              <a:solidFill>
                <a:srgbClr val="004F87"/>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US" sz="3200" b="0" i="0" u="none" strike="noStrike" kern="1200" cap="none" spc="0" normalizeH="0" baseline="0" noProof="0" dirty="0">
              <a:ln>
                <a:noFill/>
              </a:ln>
              <a:solidFill>
                <a:srgbClr val="156082">
                  <a:lumMod val="75000"/>
                </a:srgbClr>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US" sz="3200" b="0" i="0" u="none" strike="noStrike" kern="1200" cap="none" spc="0" normalizeH="0" baseline="0" noProof="0" dirty="0">
              <a:ln>
                <a:noFill/>
              </a:ln>
              <a:solidFill>
                <a:srgbClr val="156082">
                  <a:lumMod val="75000"/>
                </a:srgbClr>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983054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56B998-505A-A004-B139-4A829B250850}"/>
              </a:ext>
            </a:extLst>
          </p:cNvPr>
          <p:cNvSpPr>
            <a:spLocks noGrp="1"/>
          </p:cNvSpPr>
          <p:nvPr>
            <p:ph type="title"/>
          </p:nvPr>
        </p:nvSpPr>
        <p:spPr>
          <a:xfrm>
            <a:off x="838199" y="365125"/>
            <a:ext cx="11244943" cy="1325563"/>
          </a:xfrm>
        </p:spPr>
        <p:txBody>
          <a:bodyPr>
            <a:normAutofit/>
          </a:bodyPr>
          <a:lstStyle/>
          <a:p>
            <a:r>
              <a:rPr lang="en-US" dirty="0">
                <a:solidFill>
                  <a:schemeClr val="accent1">
                    <a:lumMod val="75000"/>
                  </a:schemeClr>
                </a:solidFill>
                <a:latin typeface="Arial" panose="020B0604020202020204" pitchFamily="34" charset="0"/>
                <a:ea typeface="+mn-ea"/>
                <a:cs typeface="Arial" panose="020B0604020202020204" pitchFamily="34" charset="0"/>
              </a:rPr>
              <a:t>5</a:t>
            </a:r>
            <a:r>
              <a:rPr lang="en-US" sz="4400" dirty="0">
                <a:solidFill>
                  <a:schemeClr val="accent1">
                    <a:lumMod val="75000"/>
                  </a:schemeClr>
                </a:solidFill>
                <a:latin typeface="Arial" panose="020B0604020202020204" pitchFamily="34" charset="0"/>
                <a:ea typeface="+mn-ea"/>
                <a:cs typeface="Arial" panose="020B0604020202020204" pitchFamily="34" charset="0"/>
              </a:rPr>
              <a:t>.  RFP submission and contact details</a:t>
            </a:r>
          </a:p>
        </p:txBody>
      </p:sp>
      <p:sp>
        <p:nvSpPr>
          <p:cNvPr id="6" name="Rectangle 21">
            <a:extLst>
              <a:ext uri="{FF2B5EF4-FFF2-40B4-BE49-F238E27FC236}">
                <a16:creationId xmlns:a16="http://schemas.microsoft.com/office/drawing/2014/main" id="{0C17C280-2664-0393-0F42-EB0170F6AC65}"/>
              </a:ext>
            </a:extLst>
          </p:cNvPr>
          <p:cNvSpPr>
            <a:spLocks noGrp="1" noChangeArrowheads="1"/>
          </p:cNvSpPr>
          <p:nvPr>
            <p:ph sz="half" idx="1"/>
          </p:nvPr>
        </p:nvSpPr>
        <p:spPr bwMode="auto">
          <a:xfrm>
            <a:off x="1010920" y="1175385"/>
            <a:ext cx="8895080" cy="646331"/>
          </a:xfrm>
          <a:prstGeom prst="rect">
            <a:avLst/>
          </a:prstGeom>
          <a:noFill/>
          <a:ln w="9525">
            <a:noFill/>
            <a:miter lim="800000"/>
            <a:headEnd/>
            <a:tailEnd/>
          </a:ln>
        </p:spPr>
        <p:txBody>
          <a:bodyPr wrap="square">
            <a:spAutoFit/>
          </a:bodyPr>
          <a:lstStyle/>
          <a:p>
            <a:pPr algn="just"/>
            <a:r>
              <a:rPr lang="en-ZA" sz="2000" dirty="0">
                <a:solidFill>
                  <a:schemeClr val="tx2"/>
                </a:solidFill>
                <a:latin typeface="Arial" panose="020B0604020202020204" pitchFamily="34" charset="0"/>
                <a:cs typeface="Arial" panose="020B0604020202020204" pitchFamily="34" charset="0"/>
              </a:rPr>
              <a:t>Bidders must submit one (1) hard copy file and a USB with content of each file. </a:t>
            </a:r>
            <a:r>
              <a:rPr lang="en-ZA" sz="2000" b="1" dirty="0">
                <a:solidFill>
                  <a:schemeClr val="tx2"/>
                </a:solidFill>
                <a:latin typeface="Arial" panose="020B0604020202020204" pitchFamily="34" charset="0"/>
                <a:cs typeface="Arial" panose="020B0604020202020204" pitchFamily="34" charset="0"/>
              </a:rPr>
              <a:t>Refer to paragraph 6.5 of the Main RFP document</a:t>
            </a:r>
          </a:p>
        </p:txBody>
      </p:sp>
      <p:sp>
        <p:nvSpPr>
          <p:cNvPr id="7" name="Text Box 16">
            <a:extLst>
              <a:ext uri="{FF2B5EF4-FFF2-40B4-BE49-F238E27FC236}">
                <a16:creationId xmlns:a16="http://schemas.microsoft.com/office/drawing/2014/main" id="{BBE3DC92-5E90-20AA-9307-8EFC2216C451}"/>
              </a:ext>
            </a:extLst>
          </p:cNvPr>
          <p:cNvSpPr txBox="1">
            <a:spLocks noChangeArrowheads="1"/>
          </p:cNvSpPr>
          <p:nvPr/>
        </p:nvSpPr>
        <p:spPr bwMode="auto">
          <a:xfrm>
            <a:off x="1583732" y="2212560"/>
            <a:ext cx="292100" cy="369332"/>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a:defRPr/>
            </a:pPr>
            <a:r>
              <a:rPr lang="en-ZA" b="1" dirty="0"/>
              <a:t>1</a:t>
            </a:r>
            <a:endParaRPr lang="en-GB" b="1" dirty="0"/>
          </a:p>
        </p:txBody>
      </p:sp>
      <p:sp>
        <p:nvSpPr>
          <p:cNvPr id="8" name="TextBox 7">
            <a:extLst>
              <a:ext uri="{FF2B5EF4-FFF2-40B4-BE49-F238E27FC236}">
                <a16:creationId xmlns:a16="http://schemas.microsoft.com/office/drawing/2014/main" id="{0E85AE8D-D7CC-73EA-4D30-8BE6C748B298}"/>
              </a:ext>
            </a:extLst>
          </p:cNvPr>
          <p:cNvSpPr txBox="1"/>
          <p:nvPr/>
        </p:nvSpPr>
        <p:spPr>
          <a:xfrm>
            <a:off x="1479008" y="2572390"/>
            <a:ext cx="870751" cy="215444"/>
          </a:xfrm>
          <a:prstGeom prst="rect">
            <a:avLst/>
          </a:prstGeom>
          <a:noFill/>
        </p:spPr>
        <p:txBody>
          <a:bodyPr wrap="square" rtlCol="0">
            <a:spAutoFit/>
          </a:bodyPr>
          <a:lstStyle/>
          <a:p>
            <a:r>
              <a:rPr lang="en-US" sz="800" dirty="0"/>
              <a:t>H</a:t>
            </a:r>
            <a:r>
              <a:rPr lang="en-ZA" sz="800" dirty="0" err="1"/>
              <a:t>ard</a:t>
            </a:r>
            <a:r>
              <a:rPr lang="en-ZA" sz="800" dirty="0"/>
              <a:t> Copy File</a:t>
            </a:r>
          </a:p>
        </p:txBody>
      </p:sp>
      <p:pic>
        <p:nvPicPr>
          <p:cNvPr id="9" name="Picture 7" descr="Folder">
            <a:extLst>
              <a:ext uri="{FF2B5EF4-FFF2-40B4-BE49-F238E27FC236}">
                <a16:creationId xmlns:a16="http://schemas.microsoft.com/office/drawing/2014/main" id="{E7EBD6A7-7082-518B-65A8-6CE64F656E24}"/>
              </a:ext>
            </a:extLst>
          </p:cNvPr>
          <p:cNvPicPr>
            <a:picLocks noChangeAspect="1" noChangeArrowheads="1"/>
          </p:cNvPicPr>
          <p:nvPr/>
        </p:nvPicPr>
        <p:blipFill>
          <a:blip r:embed="rId2"/>
          <a:srcRect/>
          <a:stretch>
            <a:fillRect/>
          </a:stretch>
        </p:blipFill>
        <p:spPr bwMode="auto">
          <a:xfrm>
            <a:off x="1103520" y="2817877"/>
            <a:ext cx="1079500" cy="1008063"/>
          </a:xfrm>
          <a:prstGeom prst="rect">
            <a:avLst/>
          </a:prstGeom>
          <a:noFill/>
          <a:ln w="9525">
            <a:noFill/>
            <a:miter lim="800000"/>
            <a:headEnd/>
            <a:tailEnd/>
          </a:ln>
        </p:spPr>
      </p:pic>
      <p:sp>
        <p:nvSpPr>
          <p:cNvPr id="10" name="Text Box 8">
            <a:extLst>
              <a:ext uri="{FF2B5EF4-FFF2-40B4-BE49-F238E27FC236}">
                <a16:creationId xmlns:a16="http://schemas.microsoft.com/office/drawing/2014/main" id="{38445450-E4F5-9E22-3D62-82929FA6C151}"/>
              </a:ext>
            </a:extLst>
          </p:cNvPr>
          <p:cNvSpPr txBox="1">
            <a:spLocks noChangeArrowheads="1"/>
          </p:cNvSpPr>
          <p:nvPr/>
        </p:nvSpPr>
        <p:spPr bwMode="auto">
          <a:xfrm flipV="1">
            <a:off x="3139075" y="2974585"/>
            <a:ext cx="397238" cy="379890"/>
          </a:xfrm>
          <a:prstGeom prst="rect">
            <a:avLst/>
          </a:prstGeom>
          <a:noFill/>
          <a:ln w="9525">
            <a:noFill/>
            <a:miter lim="800000"/>
            <a:headEnd/>
            <a:tailEnd/>
          </a:ln>
        </p:spPr>
        <p:txBody>
          <a:bodyPr wrap="square">
            <a:spAutoFit/>
          </a:bodyPr>
          <a:lstStyle/>
          <a:p>
            <a:pPr algn="l"/>
            <a:r>
              <a:rPr lang="en-ZA" sz="1800" dirty="0">
                <a:solidFill>
                  <a:schemeClr val="tx1"/>
                </a:solidFill>
              </a:rPr>
              <a:t>+</a:t>
            </a:r>
            <a:endParaRPr lang="en-GB" sz="1800" dirty="0">
              <a:solidFill>
                <a:schemeClr val="tx1"/>
              </a:solidFill>
            </a:endParaRPr>
          </a:p>
        </p:txBody>
      </p:sp>
      <p:sp>
        <p:nvSpPr>
          <p:cNvPr id="11" name="Text Box 16">
            <a:extLst>
              <a:ext uri="{FF2B5EF4-FFF2-40B4-BE49-F238E27FC236}">
                <a16:creationId xmlns:a16="http://schemas.microsoft.com/office/drawing/2014/main" id="{2F4BBD8A-4600-2619-AC5D-2F5B25BA3040}"/>
              </a:ext>
            </a:extLst>
          </p:cNvPr>
          <p:cNvSpPr txBox="1">
            <a:spLocks noChangeArrowheads="1"/>
          </p:cNvSpPr>
          <p:nvPr/>
        </p:nvSpPr>
        <p:spPr bwMode="auto">
          <a:xfrm>
            <a:off x="5033541" y="2129854"/>
            <a:ext cx="292100" cy="369332"/>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a:defRPr/>
            </a:pPr>
            <a:r>
              <a:rPr lang="en-ZA" b="1" dirty="0"/>
              <a:t>1</a:t>
            </a:r>
            <a:endParaRPr lang="en-GB" b="1" dirty="0"/>
          </a:p>
        </p:txBody>
      </p:sp>
      <p:sp>
        <p:nvSpPr>
          <p:cNvPr id="12" name="TextBox 11">
            <a:extLst>
              <a:ext uri="{FF2B5EF4-FFF2-40B4-BE49-F238E27FC236}">
                <a16:creationId xmlns:a16="http://schemas.microsoft.com/office/drawing/2014/main" id="{F25525B9-BCC4-68AA-F79B-8139A5FCD4E8}"/>
              </a:ext>
            </a:extLst>
          </p:cNvPr>
          <p:cNvSpPr txBox="1"/>
          <p:nvPr/>
        </p:nvSpPr>
        <p:spPr>
          <a:xfrm>
            <a:off x="4674766" y="2488771"/>
            <a:ext cx="1121039" cy="215444"/>
          </a:xfrm>
          <a:prstGeom prst="rect">
            <a:avLst/>
          </a:prstGeom>
          <a:noFill/>
        </p:spPr>
        <p:txBody>
          <a:bodyPr wrap="square" rtlCol="0">
            <a:spAutoFit/>
          </a:bodyPr>
          <a:lstStyle/>
          <a:p>
            <a:r>
              <a:rPr lang="en-US" sz="800" dirty="0"/>
              <a:t>Electric Submission</a:t>
            </a:r>
            <a:endParaRPr lang="en-ZA" sz="800" dirty="0"/>
          </a:p>
        </p:txBody>
      </p:sp>
      <p:pic>
        <p:nvPicPr>
          <p:cNvPr id="13" name="Picture 12">
            <a:extLst>
              <a:ext uri="{FF2B5EF4-FFF2-40B4-BE49-F238E27FC236}">
                <a16:creationId xmlns:a16="http://schemas.microsoft.com/office/drawing/2014/main" id="{1F629DE6-8B06-D8EA-A6E3-E53D9E267221}"/>
              </a:ext>
            </a:extLst>
          </p:cNvPr>
          <p:cNvPicPr>
            <a:picLocks noChangeAspect="1"/>
          </p:cNvPicPr>
          <p:nvPr/>
        </p:nvPicPr>
        <p:blipFill>
          <a:blip r:embed="rId3"/>
          <a:stretch>
            <a:fillRect/>
          </a:stretch>
        </p:blipFill>
        <p:spPr>
          <a:xfrm>
            <a:off x="4674766" y="2762654"/>
            <a:ext cx="1009650" cy="737391"/>
          </a:xfrm>
          <a:prstGeom prst="rect">
            <a:avLst/>
          </a:prstGeom>
        </p:spPr>
      </p:pic>
      <p:sp>
        <p:nvSpPr>
          <p:cNvPr id="14" name="Right Brace 13">
            <a:extLst>
              <a:ext uri="{FF2B5EF4-FFF2-40B4-BE49-F238E27FC236}">
                <a16:creationId xmlns:a16="http://schemas.microsoft.com/office/drawing/2014/main" id="{C492FEAD-A497-CCA3-5FA9-0B631ED0F347}"/>
              </a:ext>
            </a:extLst>
          </p:cNvPr>
          <p:cNvSpPr/>
          <p:nvPr/>
        </p:nvSpPr>
        <p:spPr bwMode="auto">
          <a:xfrm flipV="1">
            <a:off x="6578169" y="2544613"/>
            <a:ext cx="377952" cy="983359"/>
          </a:xfrm>
          <a:prstGeom prst="rightBrace">
            <a:avLst/>
          </a:prstGeom>
          <a:solidFill>
            <a:schemeClr val="bg1"/>
          </a:solidFill>
          <a:ln w="9525" cap="flat" cmpd="sng" algn="ctr">
            <a:solidFill>
              <a:schemeClr val="tx1"/>
            </a:solidFill>
            <a:prstDash val="solid"/>
            <a:round/>
            <a:headEnd type="none" w="med" len="med"/>
            <a:tailEnd type="none" w="med" len="med"/>
          </a:ln>
          <a:effectLst/>
        </p:spPr>
        <p:txBody>
          <a:bodyPr vert="horz" wrap="square" lIns="3810" tIns="0" rIns="3810" bIns="0" numCol="1" rtlCol="0" anchor="ctr" anchorCtr="0" compatLnSpc="1">
            <a:prstTxWarp prst="textNoShape">
              <a:avLst/>
            </a:prstTxWarp>
          </a:bodyPr>
          <a:lstStyle/>
          <a:p>
            <a:pPr marL="0" marR="0" indent="0" algn="l" defTabSz="895350" rtl="0" eaLnBrk="1" fontAlgn="base" latinLnBrk="0" hangingPunct="1">
              <a:lnSpc>
                <a:spcPct val="100000"/>
              </a:lnSpc>
              <a:spcBef>
                <a:spcPct val="0"/>
              </a:spcBef>
              <a:spcAft>
                <a:spcPct val="0"/>
              </a:spcAft>
              <a:buClrTx/>
              <a:buSzPct val="120000"/>
              <a:buFontTx/>
              <a:buNone/>
              <a:tabLst/>
            </a:pPr>
            <a:endParaRPr kumimoji="0" lang="en-ZA" sz="1600" b="1" i="0" u="none" strike="noStrike" cap="none" normalizeH="0" baseline="0" dirty="0">
              <a:ln>
                <a:noFill/>
              </a:ln>
              <a:solidFill>
                <a:schemeClr val="tx1"/>
              </a:solidFill>
              <a:effectLst/>
              <a:latin typeface="Arial" charset="0"/>
            </a:endParaRPr>
          </a:p>
        </p:txBody>
      </p:sp>
      <p:sp>
        <p:nvSpPr>
          <p:cNvPr id="15" name="TextBox 10">
            <a:extLst>
              <a:ext uri="{FF2B5EF4-FFF2-40B4-BE49-F238E27FC236}">
                <a16:creationId xmlns:a16="http://schemas.microsoft.com/office/drawing/2014/main" id="{251D7AAE-AC84-92E5-B92F-9FFA3D9BD205}"/>
              </a:ext>
            </a:extLst>
          </p:cNvPr>
          <p:cNvSpPr txBox="1">
            <a:spLocks noChangeArrowheads="1"/>
          </p:cNvSpPr>
          <p:nvPr/>
        </p:nvSpPr>
        <p:spPr bwMode="auto">
          <a:xfrm>
            <a:off x="2700279" y="3776799"/>
            <a:ext cx="2876550" cy="584200"/>
          </a:xfrm>
          <a:prstGeom prst="rect">
            <a:avLst/>
          </a:prstGeom>
          <a:noFill/>
          <a:ln w="9525">
            <a:noFill/>
            <a:miter lim="800000"/>
            <a:headEnd/>
            <a:tailEnd/>
          </a:ln>
        </p:spPr>
        <p:txBody>
          <a:bodyPr wrap="none">
            <a:spAutoFit/>
          </a:bodyPr>
          <a:lstStyle/>
          <a:p>
            <a:pPr algn="l"/>
            <a:r>
              <a:rPr lang="en-ZA" sz="3200" b="1" dirty="0">
                <a:solidFill>
                  <a:schemeClr val="tx2"/>
                </a:solidFill>
              </a:rPr>
              <a:t>TENDER BOX</a:t>
            </a:r>
          </a:p>
        </p:txBody>
      </p:sp>
      <p:sp>
        <p:nvSpPr>
          <p:cNvPr id="16" name="TextBox 11">
            <a:extLst>
              <a:ext uri="{FF2B5EF4-FFF2-40B4-BE49-F238E27FC236}">
                <a16:creationId xmlns:a16="http://schemas.microsoft.com/office/drawing/2014/main" id="{9B37AEA6-AC20-76A3-173A-CD1242EA99AA}"/>
              </a:ext>
            </a:extLst>
          </p:cNvPr>
          <p:cNvSpPr txBox="1">
            <a:spLocks noChangeArrowheads="1"/>
          </p:cNvSpPr>
          <p:nvPr/>
        </p:nvSpPr>
        <p:spPr bwMode="auto">
          <a:xfrm>
            <a:off x="1577794" y="4223625"/>
            <a:ext cx="5429250" cy="923330"/>
          </a:xfrm>
          <a:prstGeom prst="rect">
            <a:avLst/>
          </a:prstGeom>
          <a:noFill/>
          <a:ln w="9525">
            <a:noFill/>
            <a:miter lim="800000"/>
            <a:headEnd/>
            <a:tailEnd/>
          </a:ln>
        </p:spPr>
        <p:txBody>
          <a:bodyPr wrap="square">
            <a:spAutoFit/>
          </a:bodyPr>
          <a:lstStyle/>
          <a:p>
            <a:pPr algn="ctr"/>
            <a:r>
              <a:rPr lang="en-ZA" dirty="0">
                <a:solidFill>
                  <a:schemeClr val="tx2"/>
                </a:solidFill>
                <a:latin typeface="Arial" panose="020B0604020202020204" pitchFamily="34" charset="0"/>
                <a:cs typeface="Arial" panose="020B0604020202020204" pitchFamily="34" charset="0"/>
              </a:rPr>
              <a:t>Tender Office SARS Procurement, </a:t>
            </a:r>
            <a:r>
              <a:rPr lang="en-ZA" dirty="0" err="1">
                <a:solidFill>
                  <a:schemeClr val="tx2"/>
                </a:solidFill>
                <a:latin typeface="Arial" panose="020B0604020202020204" pitchFamily="34" charset="0"/>
                <a:cs typeface="Arial" panose="020B0604020202020204" pitchFamily="34" charset="0"/>
              </a:rPr>
              <a:t>Lehae</a:t>
            </a:r>
            <a:r>
              <a:rPr lang="en-ZA" dirty="0">
                <a:solidFill>
                  <a:schemeClr val="tx2"/>
                </a:solidFill>
                <a:latin typeface="Arial" panose="020B0604020202020204" pitchFamily="34" charset="0"/>
                <a:cs typeface="Arial" panose="020B0604020202020204" pitchFamily="34" charset="0"/>
              </a:rPr>
              <a:t> La SARS Head Office,299 Bronkhorst Street </a:t>
            </a:r>
            <a:r>
              <a:rPr lang="en-ZA" dirty="0" err="1">
                <a:solidFill>
                  <a:schemeClr val="tx2"/>
                </a:solidFill>
                <a:latin typeface="Arial" panose="020B0604020202020204" pitchFamily="34" charset="0"/>
                <a:cs typeface="Arial" panose="020B0604020202020204" pitchFamily="34" charset="0"/>
              </a:rPr>
              <a:t>Niew</a:t>
            </a:r>
            <a:r>
              <a:rPr lang="en-ZA" dirty="0">
                <a:solidFill>
                  <a:schemeClr val="tx2"/>
                </a:solidFill>
                <a:latin typeface="Arial" panose="020B0604020202020204" pitchFamily="34" charset="0"/>
                <a:cs typeface="Arial" panose="020B0604020202020204" pitchFamily="34" charset="0"/>
              </a:rPr>
              <a:t> </a:t>
            </a:r>
            <a:r>
              <a:rPr lang="en-ZA" dirty="0" err="1">
                <a:solidFill>
                  <a:schemeClr val="tx2"/>
                </a:solidFill>
                <a:latin typeface="Arial" panose="020B0604020202020204" pitchFamily="34" charset="0"/>
                <a:cs typeface="Arial" panose="020B0604020202020204" pitchFamily="34" charset="0"/>
              </a:rPr>
              <a:t>Mucleneuk</a:t>
            </a:r>
            <a:r>
              <a:rPr lang="en-ZA" sz="1800" dirty="0">
                <a:solidFill>
                  <a:schemeClr val="tx2"/>
                </a:solidFill>
                <a:latin typeface="Arial" panose="020B0604020202020204" pitchFamily="34" charset="0"/>
                <a:cs typeface="Arial" panose="020B0604020202020204" pitchFamily="34" charset="0"/>
              </a:rPr>
              <a:t>, Pretoria</a:t>
            </a:r>
          </a:p>
        </p:txBody>
      </p:sp>
      <p:sp>
        <p:nvSpPr>
          <p:cNvPr id="17" name="TextBox 12">
            <a:extLst>
              <a:ext uri="{FF2B5EF4-FFF2-40B4-BE49-F238E27FC236}">
                <a16:creationId xmlns:a16="http://schemas.microsoft.com/office/drawing/2014/main" id="{EC96F60C-B3B9-F404-4542-1DB77CB55725}"/>
              </a:ext>
            </a:extLst>
          </p:cNvPr>
          <p:cNvSpPr txBox="1">
            <a:spLocks noChangeArrowheads="1"/>
          </p:cNvSpPr>
          <p:nvPr/>
        </p:nvSpPr>
        <p:spPr bwMode="auto">
          <a:xfrm>
            <a:off x="730146" y="5070880"/>
            <a:ext cx="8200494" cy="646331"/>
          </a:xfrm>
          <a:prstGeom prst="rect">
            <a:avLst/>
          </a:prstGeom>
          <a:noFill/>
          <a:ln w="9525">
            <a:noFill/>
            <a:miter lim="800000"/>
            <a:headEnd/>
            <a:tailEnd/>
          </a:ln>
        </p:spPr>
        <p:txBody>
          <a:bodyPr wrap="square">
            <a:spAutoFit/>
          </a:bodyPr>
          <a:lstStyle/>
          <a:p>
            <a:pPr indent="84138"/>
            <a:endParaRPr lang="en-ZA" sz="1800" dirty="0">
              <a:solidFill>
                <a:schemeClr val="tx2"/>
              </a:solidFill>
              <a:latin typeface="Arial" panose="020B0604020202020204" pitchFamily="34" charset="0"/>
              <a:cs typeface="Arial" panose="020B0604020202020204" pitchFamily="34" charset="0"/>
            </a:endParaRPr>
          </a:p>
          <a:p>
            <a:pPr indent="84138"/>
            <a:r>
              <a:rPr lang="en-ZA" sz="1800" dirty="0">
                <a:solidFill>
                  <a:schemeClr val="tx2"/>
                </a:solidFill>
                <a:latin typeface="Arial" panose="020B0604020202020204" pitchFamily="34" charset="0"/>
                <a:cs typeface="Arial" panose="020B0604020202020204" pitchFamily="34" charset="0"/>
              </a:rPr>
              <a:t>Any enquiries must be referred, in writing via email: </a:t>
            </a:r>
            <a:r>
              <a:rPr lang="en-ZA" dirty="0">
                <a:solidFill>
                  <a:schemeClr val="tx2"/>
                </a:solidFill>
                <a:latin typeface="Arial" panose="020B0604020202020204" pitchFamily="34" charset="0"/>
                <a:cs typeface="Arial" panose="020B0604020202020204" pitchFamily="34" charset="0"/>
                <a:hlinkClick r:id="rId4"/>
              </a:rPr>
              <a:t>tenderoffice@sars.gov.za</a:t>
            </a:r>
            <a:r>
              <a:rPr lang="en-ZA" dirty="0">
                <a:solidFill>
                  <a:schemeClr val="tx2"/>
                </a:solidFill>
                <a:latin typeface="Arial" panose="020B0604020202020204" pitchFamily="34" charset="0"/>
                <a:cs typeface="Arial" panose="020B0604020202020204" pitchFamily="34" charset="0"/>
              </a:rPr>
              <a:t>         </a:t>
            </a:r>
          </a:p>
        </p:txBody>
      </p:sp>
      <p:cxnSp>
        <p:nvCxnSpPr>
          <p:cNvPr id="18" name="Straight Connector 17">
            <a:extLst>
              <a:ext uri="{FF2B5EF4-FFF2-40B4-BE49-F238E27FC236}">
                <a16:creationId xmlns:a16="http://schemas.microsoft.com/office/drawing/2014/main" id="{3AED7F9E-414E-5AC5-D827-7F050FDE1788}"/>
              </a:ext>
            </a:extLst>
          </p:cNvPr>
          <p:cNvCxnSpPr/>
          <p:nvPr/>
        </p:nvCxnSpPr>
        <p:spPr>
          <a:xfrm rot="10800000">
            <a:off x="457200" y="5247396"/>
            <a:ext cx="8001000" cy="1588"/>
          </a:xfrm>
          <a:prstGeom prst="line">
            <a:avLst/>
          </a:prstGeom>
          <a:ln>
            <a:solidFill>
              <a:srgbClr val="0070C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410207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56B998-505A-A004-B139-4A829B250850}"/>
              </a:ext>
            </a:extLst>
          </p:cNvPr>
          <p:cNvSpPr>
            <a:spLocks noGrp="1"/>
          </p:cNvSpPr>
          <p:nvPr>
            <p:ph type="title"/>
          </p:nvPr>
        </p:nvSpPr>
        <p:spPr>
          <a:xfrm>
            <a:off x="838199" y="365125"/>
            <a:ext cx="11244943" cy="760729"/>
          </a:xfrm>
        </p:spPr>
        <p:txBody>
          <a:bodyPr>
            <a:normAutofit/>
          </a:bodyPr>
          <a:lstStyle/>
          <a:p>
            <a:r>
              <a:rPr lang="en-US" sz="3200" dirty="0">
                <a:solidFill>
                  <a:schemeClr val="accent1">
                    <a:lumMod val="75000"/>
                  </a:schemeClr>
                </a:solidFill>
                <a:latin typeface="Arial" panose="020B0604020202020204" pitchFamily="34" charset="0"/>
                <a:ea typeface="+mn-ea"/>
                <a:cs typeface="Arial" panose="020B0604020202020204" pitchFamily="34" charset="0"/>
              </a:rPr>
              <a:t>5.1 RFP TIMELINES</a:t>
            </a:r>
            <a:endParaRPr lang="en-US" sz="3200" dirty="0">
              <a:latin typeface="Arial" panose="020B0604020202020204" pitchFamily="34" charset="0"/>
              <a:cs typeface="Arial" panose="020B0604020202020204" pitchFamily="34" charset="0"/>
            </a:endParaRPr>
          </a:p>
        </p:txBody>
      </p:sp>
      <p:graphicFrame>
        <p:nvGraphicFramePr>
          <p:cNvPr id="6" name="Table 5">
            <a:extLst>
              <a:ext uri="{FF2B5EF4-FFF2-40B4-BE49-F238E27FC236}">
                <a16:creationId xmlns:a16="http://schemas.microsoft.com/office/drawing/2014/main" id="{2D319193-2DA3-C46B-0F7B-D56AD4D34D36}"/>
              </a:ext>
            </a:extLst>
          </p:cNvPr>
          <p:cNvGraphicFramePr>
            <a:graphicFrameLocks noGrp="1"/>
          </p:cNvGraphicFramePr>
          <p:nvPr>
            <p:extLst>
              <p:ext uri="{D42A27DB-BD31-4B8C-83A1-F6EECF244321}">
                <p14:modId xmlns:p14="http://schemas.microsoft.com/office/powerpoint/2010/main" val="697943818"/>
              </p:ext>
            </p:extLst>
          </p:nvPr>
        </p:nvGraphicFramePr>
        <p:xfrm>
          <a:off x="838198" y="860384"/>
          <a:ext cx="9898627" cy="4981783"/>
        </p:xfrm>
        <a:graphic>
          <a:graphicData uri="http://schemas.openxmlformats.org/drawingml/2006/table">
            <a:tbl>
              <a:tblPr firstRow="1" bandRow="1">
                <a:tableStyleId>{5C22544A-7EE6-4342-B048-85BDC9FD1C3A}</a:tableStyleId>
              </a:tblPr>
              <a:tblGrid>
                <a:gridCol w="6005054">
                  <a:extLst>
                    <a:ext uri="{9D8B030D-6E8A-4147-A177-3AD203B41FA5}">
                      <a16:colId xmlns:a16="http://schemas.microsoft.com/office/drawing/2014/main" val="1945109945"/>
                    </a:ext>
                  </a:extLst>
                </a:gridCol>
                <a:gridCol w="3893573">
                  <a:extLst>
                    <a:ext uri="{9D8B030D-6E8A-4147-A177-3AD203B41FA5}">
                      <a16:colId xmlns:a16="http://schemas.microsoft.com/office/drawing/2014/main" val="3449785096"/>
                    </a:ext>
                  </a:extLst>
                </a:gridCol>
              </a:tblGrid>
              <a:tr h="655342">
                <a:tc>
                  <a:txBody>
                    <a:bodyPr/>
                    <a:lstStyle/>
                    <a:p>
                      <a:r>
                        <a:rPr lang="en-ZA" sz="1800" dirty="0">
                          <a:latin typeface="Arial" panose="020B0604020202020204" pitchFamily="34" charset="0"/>
                          <a:cs typeface="Arial" panose="020B0604020202020204" pitchFamily="34" charset="0"/>
                        </a:rPr>
                        <a:t>ACTIVITY</a:t>
                      </a:r>
                    </a:p>
                  </a:txBody>
                  <a:tcPr/>
                </a:tc>
                <a:tc>
                  <a:txBody>
                    <a:bodyPr/>
                    <a:lstStyle/>
                    <a:p>
                      <a:r>
                        <a:rPr lang="en-ZA" sz="1800" dirty="0">
                          <a:latin typeface="Arial" panose="020B0604020202020204" pitchFamily="34" charset="0"/>
                          <a:cs typeface="Arial" panose="020B0604020202020204" pitchFamily="34" charset="0"/>
                        </a:rPr>
                        <a:t>DATE</a:t>
                      </a:r>
                    </a:p>
                  </a:txBody>
                  <a:tcPr/>
                </a:tc>
                <a:extLst>
                  <a:ext uri="{0D108BD9-81ED-4DB2-BD59-A6C34878D82A}">
                    <a16:rowId xmlns:a16="http://schemas.microsoft.com/office/drawing/2014/main" val="54260067"/>
                  </a:ext>
                </a:extLst>
              </a:tr>
              <a:tr h="1523742">
                <a:tc>
                  <a:txBody>
                    <a:bodyPr/>
                    <a:lstStyle/>
                    <a:p>
                      <a:pPr marL="0" marR="0" lvl="1" indent="0" algn="l" defTabSz="914400" rtl="0" eaLnBrk="1" fontAlgn="auto" latinLnBrk="0" hangingPunct="1">
                        <a:lnSpc>
                          <a:spcPct val="150000"/>
                        </a:lnSpc>
                        <a:spcBef>
                          <a:spcPts val="0"/>
                        </a:spcBef>
                        <a:spcAft>
                          <a:spcPts val="0"/>
                        </a:spcAft>
                        <a:buClrTx/>
                        <a:buSzTx/>
                        <a:buFontTx/>
                        <a:buNone/>
                        <a:tabLst/>
                        <a:defRPr/>
                      </a:pPr>
                      <a:r>
                        <a:rPr lang="en-ZA" sz="1800" kern="1200" dirty="0">
                          <a:solidFill>
                            <a:schemeClr val="tx2"/>
                          </a:solidFill>
                          <a:latin typeface="Arial" panose="020B0604020202020204" pitchFamily="34" charset="0"/>
                          <a:ea typeface="+mn-ea"/>
                          <a:cs typeface="Arial" panose="020B0604020202020204" pitchFamily="34" charset="0"/>
                        </a:rPr>
                        <a:t>Advertisement of Bid in the:</a:t>
                      </a:r>
                    </a:p>
                    <a:p>
                      <a:pPr marL="285750" marR="0" lvl="1"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en-ZA" sz="1800" kern="1200" dirty="0">
                          <a:solidFill>
                            <a:schemeClr val="tx2"/>
                          </a:solidFill>
                          <a:latin typeface="Arial" panose="020B0604020202020204" pitchFamily="34" charset="0"/>
                          <a:ea typeface="+mn-ea"/>
                          <a:cs typeface="Arial" panose="020B0604020202020204" pitchFamily="34" charset="0"/>
                        </a:rPr>
                        <a:t>National Treasury e-Tender Portal.</a:t>
                      </a:r>
                    </a:p>
                    <a:p>
                      <a:pPr marL="285750" marR="0" lvl="1"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en-ZA" sz="1800" kern="1200" dirty="0">
                          <a:solidFill>
                            <a:schemeClr val="tx2"/>
                          </a:solidFill>
                          <a:latin typeface="Arial" panose="020B0604020202020204" pitchFamily="34" charset="0"/>
                          <a:ea typeface="+mn-ea"/>
                          <a:cs typeface="Arial" panose="020B0604020202020204" pitchFamily="34" charset="0"/>
                        </a:rPr>
                        <a:t>Tender documents on SARS website</a:t>
                      </a:r>
                    </a:p>
                    <a:p>
                      <a:pPr marL="285750" marR="0" lvl="1"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en-ZA" sz="1800" kern="1200" dirty="0">
                          <a:solidFill>
                            <a:schemeClr val="tx2"/>
                          </a:solidFill>
                          <a:latin typeface="Arial" panose="020B0604020202020204" pitchFamily="34" charset="0"/>
                          <a:ea typeface="+mn-ea"/>
                          <a:cs typeface="Arial" panose="020B0604020202020204" pitchFamily="34" charset="0"/>
                        </a:rPr>
                        <a:t>CIDB Portal </a:t>
                      </a:r>
                    </a:p>
                  </a:txBody>
                  <a:tcPr anchor="ctr"/>
                </a:tc>
                <a:tc>
                  <a:txBody>
                    <a:bodyPr/>
                    <a:lstStyle/>
                    <a:p>
                      <a:r>
                        <a:rPr lang="en-ZA" sz="1800" kern="1200" dirty="0">
                          <a:solidFill>
                            <a:schemeClr val="tx2"/>
                          </a:solidFill>
                          <a:latin typeface="Arial" panose="020B0604020202020204" pitchFamily="34" charset="0"/>
                          <a:ea typeface="+mn-ea"/>
                          <a:cs typeface="Arial" panose="020B0604020202020204" pitchFamily="34" charset="0"/>
                        </a:rPr>
                        <a:t>14 August 2026</a:t>
                      </a:r>
                    </a:p>
                  </a:txBody>
                  <a:tcPr anchor="ctr"/>
                </a:tc>
                <a:extLst>
                  <a:ext uri="{0D108BD9-81ED-4DB2-BD59-A6C34878D82A}">
                    <a16:rowId xmlns:a16="http://schemas.microsoft.com/office/drawing/2014/main" val="719324787"/>
                  </a:ext>
                </a:extLst>
              </a:tr>
              <a:tr h="673855">
                <a:tc>
                  <a:txBody>
                    <a:bodyPr/>
                    <a:lstStyle/>
                    <a:p>
                      <a:pPr marL="0" algn="l" defTabSz="932962" rtl="0" eaLnBrk="1" latinLnBrk="0" hangingPunct="1"/>
                      <a:r>
                        <a:rPr lang="en-ZA" sz="1800" b="1" kern="1200" baseline="0" dirty="0">
                          <a:solidFill>
                            <a:srgbClr val="FF0000"/>
                          </a:solidFill>
                          <a:latin typeface="Arial" panose="020B0604020202020204" pitchFamily="34" charset="0"/>
                          <a:ea typeface="+mn-ea"/>
                          <a:cs typeface="Arial" panose="020B0604020202020204" pitchFamily="34" charset="0"/>
                        </a:rPr>
                        <a:t>Non-compulsory virtual briefing session</a:t>
                      </a:r>
                    </a:p>
                  </a:txBody>
                  <a:tcPr anchor="ctr"/>
                </a:tc>
                <a:tc>
                  <a:txBody>
                    <a:bodyPr/>
                    <a:lstStyle/>
                    <a:p>
                      <a:r>
                        <a:rPr lang="en-ZA" sz="1800" kern="1200" dirty="0">
                          <a:solidFill>
                            <a:schemeClr val="tx2"/>
                          </a:solidFill>
                          <a:latin typeface="Arial" panose="020B0604020202020204" pitchFamily="34" charset="0"/>
                          <a:ea typeface="+mn-ea"/>
                          <a:cs typeface="Arial" panose="020B0604020202020204" pitchFamily="34" charset="0"/>
                        </a:rPr>
                        <a:t>21 August 2026</a:t>
                      </a:r>
                    </a:p>
                  </a:txBody>
                  <a:tcPr anchor="ctr"/>
                </a:tc>
                <a:extLst>
                  <a:ext uri="{0D108BD9-81ED-4DB2-BD59-A6C34878D82A}">
                    <a16:rowId xmlns:a16="http://schemas.microsoft.com/office/drawing/2014/main" val="3384964731"/>
                  </a:ext>
                </a:extLst>
              </a:tr>
              <a:tr h="655342">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800" kern="1200" dirty="0">
                          <a:solidFill>
                            <a:schemeClr val="tx2"/>
                          </a:solidFill>
                          <a:latin typeface="Arial" panose="020B0604020202020204" pitchFamily="34" charset="0"/>
                          <a:ea typeface="+mn-ea"/>
                          <a:cs typeface="Arial" panose="020B0604020202020204" pitchFamily="34" charset="0"/>
                        </a:rPr>
                        <a:t>Last date for questions relating to RFP</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800" kern="1200" noProof="0" dirty="0">
                          <a:solidFill>
                            <a:schemeClr val="tx2"/>
                          </a:solidFill>
                          <a:latin typeface="Arial" panose="020B0604020202020204" pitchFamily="34" charset="0"/>
                          <a:ea typeface="+mn-ea"/>
                          <a:cs typeface="Arial" panose="020B0604020202020204" pitchFamily="34" charset="0"/>
                        </a:rPr>
                        <a:t>4 September 2026</a:t>
                      </a:r>
                    </a:p>
                  </a:txBody>
                  <a:tcPr anchor="ctr"/>
                </a:tc>
                <a:extLst>
                  <a:ext uri="{0D108BD9-81ED-4DB2-BD59-A6C34878D82A}">
                    <a16:rowId xmlns:a16="http://schemas.microsoft.com/office/drawing/2014/main" val="1407839868"/>
                  </a:ext>
                </a:extLst>
              </a:tr>
              <a:tr h="655342">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800" kern="1200" dirty="0">
                          <a:solidFill>
                            <a:schemeClr val="tx2"/>
                          </a:solidFill>
                          <a:latin typeface="Arial" panose="020B0604020202020204" pitchFamily="34" charset="0"/>
                          <a:ea typeface="+mn-ea"/>
                          <a:cs typeface="Arial" panose="020B0604020202020204" pitchFamily="34" charset="0"/>
                        </a:rPr>
                        <a:t>SARS response</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800" kern="1200" noProof="0" dirty="0">
                          <a:solidFill>
                            <a:schemeClr val="tx2"/>
                          </a:solidFill>
                          <a:latin typeface="Arial" panose="020B0604020202020204" pitchFamily="34" charset="0"/>
                          <a:ea typeface="+mn-ea"/>
                          <a:cs typeface="Arial" panose="020B0604020202020204" pitchFamily="34" charset="0"/>
                        </a:rPr>
                        <a:t>7 September 2026</a:t>
                      </a:r>
                    </a:p>
                  </a:txBody>
                  <a:tcPr anchor="ctr"/>
                </a:tc>
                <a:extLst>
                  <a:ext uri="{0D108BD9-81ED-4DB2-BD59-A6C34878D82A}">
                    <a16:rowId xmlns:a16="http://schemas.microsoft.com/office/drawing/2014/main" val="1549903471"/>
                  </a:ext>
                </a:extLst>
              </a:tr>
              <a:tr h="655342">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800" kern="1200" dirty="0">
                          <a:solidFill>
                            <a:schemeClr val="tx2"/>
                          </a:solidFill>
                          <a:latin typeface="Arial" panose="020B0604020202020204" pitchFamily="34" charset="0"/>
                          <a:ea typeface="+mn-ea"/>
                          <a:cs typeface="Arial" panose="020B0604020202020204" pitchFamily="34" charset="0"/>
                        </a:rPr>
                        <a:t>Bid Closing Date</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800" kern="1200" noProof="0" dirty="0">
                          <a:solidFill>
                            <a:schemeClr val="tx2"/>
                          </a:solidFill>
                          <a:latin typeface="Arial" panose="020B0604020202020204" pitchFamily="34" charset="0"/>
                          <a:ea typeface="+mn-ea"/>
                          <a:cs typeface="Arial" panose="020B0604020202020204" pitchFamily="34" charset="0"/>
                        </a:rPr>
                        <a:t>15 September at 11:00am</a:t>
                      </a:r>
                    </a:p>
                  </a:txBody>
                  <a:tcPr anchor="ctr"/>
                </a:tc>
                <a:extLst>
                  <a:ext uri="{0D108BD9-81ED-4DB2-BD59-A6C34878D82A}">
                    <a16:rowId xmlns:a16="http://schemas.microsoft.com/office/drawing/2014/main" val="4268033793"/>
                  </a:ext>
                </a:extLst>
              </a:tr>
            </a:tbl>
          </a:graphicData>
        </a:graphic>
      </p:graphicFrame>
    </p:spTree>
    <p:extLst>
      <p:ext uri="{BB962C8B-B14F-4D97-AF65-F5344CB8AC3E}">
        <p14:creationId xmlns:p14="http://schemas.microsoft.com/office/powerpoint/2010/main" val="23693642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515010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56B998-505A-A004-B139-4A829B250850}"/>
              </a:ext>
            </a:extLst>
          </p:cNvPr>
          <p:cNvSpPr>
            <a:spLocks noGrp="1"/>
          </p:cNvSpPr>
          <p:nvPr>
            <p:ph type="title"/>
          </p:nvPr>
        </p:nvSpPr>
        <p:spPr>
          <a:xfrm>
            <a:off x="838199" y="365125"/>
            <a:ext cx="11244943" cy="1325563"/>
          </a:xfrm>
        </p:spPr>
        <p:txBody>
          <a:bodyPr>
            <a:normAutofit/>
          </a:bodyPr>
          <a:lstStyle/>
          <a:p>
            <a:r>
              <a:rPr lang="en-ZA" sz="4400" dirty="0">
                <a:solidFill>
                  <a:schemeClr val="accent1">
                    <a:lumMod val="75000"/>
                  </a:schemeClr>
                </a:solidFill>
                <a:latin typeface="Arial" panose="020B0604020202020204" pitchFamily="34" charset="0"/>
                <a:cs typeface="Arial" panose="020B0604020202020204" pitchFamily="34" charset="0"/>
              </a:rPr>
              <a:t>Table of Content</a:t>
            </a:r>
            <a:endParaRPr lang="en-US" dirty="0">
              <a:latin typeface="Arial" panose="020B0604020202020204" pitchFamily="34" charset="0"/>
              <a:cs typeface="Arial" panose="020B0604020202020204" pitchFamily="34" charset="0"/>
            </a:endParaRPr>
          </a:p>
        </p:txBody>
      </p:sp>
      <p:sp>
        <p:nvSpPr>
          <p:cNvPr id="5" name="Text Placeholder 3">
            <a:extLst>
              <a:ext uri="{FF2B5EF4-FFF2-40B4-BE49-F238E27FC236}">
                <a16:creationId xmlns:a16="http://schemas.microsoft.com/office/drawing/2014/main" id="{61DBA010-D995-B834-D2D7-7A318AF7760E}"/>
              </a:ext>
            </a:extLst>
          </p:cNvPr>
          <p:cNvSpPr txBox="1">
            <a:spLocks/>
          </p:cNvSpPr>
          <p:nvPr/>
        </p:nvSpPr>
        <p:spPr>
          <a:xfrm>
            <a:off x="935502" y="1166971"/>
            <a:ext cx="8234578" cy="4705509"/>
          </a:xfrm>
          <a:prstGeom prst="rect">
            <a:avLst/>
          </a:prstGeom>
        </p:spPr>
        <p:txBody>
          <a:bodyP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35000"/>
              </a:lnSpc>
              <a:spcBef>
                <a:spcPct val="75000"/>
              </a:spcBef>
              <a:spcAft>
                <a:spcPct val="10000"/>
              </a:spcAft>
              <a:buClr>
                <a:schemeClr val="accent1"/>
              </a:buClr>
            </a:pPr>
            <a:r>
              <a:rPr lang="en-US" sz="2400" b="1" dirty="0">
                <a:solidFill>
                  <a:schemeClr val="tx2"/>
                </a:solidFill>
                <a:latin typeface="Arial" panose="020B0604020202020204" pitchFamily="34" charset="0"/>
                <a:cs typeface="Arial" panose="020B0604020202020204" pitchFamily="34" charset="0"/>
              </a:rPr>
              <a:t>1. Welcome and Introduction</a:t>
            </a:r>
          </a:p>
          <a:p>
            <a:pPr>
              <a:lnSpc>
                <a:spcPct val="135000"/>
              </a:lnSpc>
              <a:spcBef>
                <a:spcPct val="75000"/>
              </a:spcBef>
              <a:spcAft>
                <a:spcPct val="10000"/>
              </a:spcAft>
              <a:buClr>
                <a:schemeClr val="accent1"/>
              </a:buClr>
            </a:pPr>
            <a:r>
              <a:rPr lang="en-US" sz="2400" b="1" dirty="0">
                <a:solidFill>
                  <a:schemeClr val="tx2"/>
                </a:solidFill>
                <a:latin typeface="Arial" panose="020B0604020202020204" pitchFamily="34" charset="0"/>
                <a:cs typeface="Arial" panose="020B0604020202020204" pitchFamily="34" charset="0"/>
              </a:rPr>
              <a:t>2. Governance Rules and Procedures</a:t>
            </a:r>
          </a:p>
          <a:p>
            <a:pPr marL="228600" indent="-228600">
              <a:lnSpc>
                <a:spcPct val="135000"/>
              </a:lnSpc>
              <a:spcBef>
                <a:spcPct val="75000"/>
              </a:spcBef>
              <a:spcAft>
                <a:spcPct val="10000"/>
              </a:spcAft>
              <a:buClr>
                <a:schemeClr val="accent1"/>
              </a:buClr>
            </a:pPr>
            <a:r>
              <a:rPr lang="en-ZA" sz="2400" b="1" dirty="0">
                <a:solidFill>
                  <a:schemeClr val="tx2"/>
                </a:solidFill>
                <a:latin typeface="Arial" panose="020B0604020202020204" pitchFamily="34" charset="0"/>
                <a:cs typeface="Arial" panose="020B0604020202020204" pitchFamily="34" charset="0"/>
              </a:rPr>
              <a:t>3. Background and Scope of Work </a:t>
            </a:r>
          </a:p>
          <a:p>
            <a:pPr marL="228600" indent="-228600">
              <a:lnSpc>
                <a:spcPct val="135000"/>
              </a:lnSpc>
              <a:spcBef>
                <a:spcPct val="75000"/>
              </a:spcBef>
              <a:spcAft>
                <a:spcPct val="10000"/>
              </a:spcAft>
              <a:buClr>
                <a:schemeClr val="accent1"/>
              </a:buClr>
            </a:pPr>
            <a:r>
              <a:rPr lang="en-ZA" sz="2400" b="1" dirty="0">
                <a:solidFill>
                  <a:schemeClr val="tx2"/>
                </a:solidFill>
                <a:latin typeface="Arial" panose="020B0604020202020204" pitchFamily="34" charset="0"/>
                <a:cs typeface="Arial" panose="020B0604020202020204" pitchFamily="34" charset="0"/>
              </a:rPr>
              <a:t>4. Bid Evaluation Process </a:t>
            </a:r>
          </a:p>
          <a:p>
            <a:pPr marL="228600" indent="-228600">
              <a:lnSpc>
                <a:spcPct val="135000"/>
              </a:lnSpc>
              <a:spcBef>
                <a:spcPct val="75000"/>
              </a:spcBef>
              <a:spcAft>
                <a:spcPct val="10000"/>
              </a:spcAft>
              <a:buClr>
                <a:schemeClr val="accent1"/>
              </a:buClr>
            </a:pPr>
            <a:r>
              <a:rPr lang="en-ZA" sz="2400" b="1" dirty="0">
                <a:solidFill>
                  <a:schemeClr val="tx2"/>
                </a:solidFill>
                <a:latin typeface="Arial" panose="020B0604020202020204" pitchFamily="34" charset="0"/>
                <a:cs typeface="Arial" panose="020B0604020202020204" pitchFamily="34" charset="0"/>
              </a:rPr>
              <a:t>5.  RFP submission and contact details</a:t>
            </a:r>
          </a:p>
          <a:p>
            <a:pPr marL="228600" indent="-228600">
              <a:lnSpc>
                <a:spcPct val="135000"/>
              </a:lnSpc>
              <a:spcBef>
                <a:spcPct val="75000"/>
              </a:spcBef>
              <a:spcAft>
                <a:spcPct val="10000"/>
              </a:spcAft>
              <a:buClr>
                <a:schemeClr val="accent1"/>
              </a:buClr>
            </a:pPr>
            <a:r>
              <a:rPr lang="en-ZA" sz="2400" b="1" dirty="0">
                <a:solidFill>
                  <a:schemeClr val="tx2"/>
                </a:solidFill>
                <a:latin typeface="Arial" panose="020B0604020202020204" pitchFamily="34" charset="0"/>
                <a:cs typeface="Arial" panose="020B0604020202020204" pitchFamily="34" charset="0"/>
              </a:rPr>
              <a:t>6. Q&amp;A</a:t>
            </a:r>
            <a:endParaRPr lang="en-ZA" sz="2400" dirty="0">
              <a:latin typeface="Arial" panose="020B0604020202020204" pitchFamily="34" charset="0"/>
              <a:cs typeface="Arial" panose="020B0604020202020204" pitchFamily="34" charset="0"/>
            </a:endParaRPr>
          </a:p>
          <a:p>
            <a:endParaRPr lang="en-ZA"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143514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56B998-505A-A004-B139-4A829B250850}"/>
              </a:ext>
            </a:extLst>
          </p:cNvPr>
          <p:cNvSpPr>
            <a:spLocks noGrp="1"/>
          </p:cNvSpPr>
          <p:nvPr>
            <p:ph type="title"/>
          </p:nvPr>
        </p:nvSpPr>
        <p:spPr>
          <a:xfrm>
            <a:off x="838199" y="365126"/>
            <a:ext cx="11244943" cy="652514"/>
          </a:xfrm>
        </p:spPr>
        <p:txBody>
          <a:bodyPr>
            <a:normAutofit/>
          </a:bodyPr>
          <a:lstStyle/>
          <a:p>
            <a:r>
              <a:rPr lang="en-ZA" sz="3200" dirty="0">
                <a:solidFill>
                  <a:schemeClr val="accent1">
                    <a:lumMod val="75000"/>
                  </a:schemeClr>
                </a:solidFill>
                <a:latin typeface="Arial" panose="020B0604020202020204" pitchFamily="34" charset="0"/>
                <a:ea typeface="+mn-ea"/>
                <a:cs typeface="Arial" panose="020B0604020202020204" pitchFamily="34" charset="0"/>
              </a:rPr>
              <a:t>1. INTRODUCTION: SARS TEAM</a:t>
            </a:r>
            <a:endParaRPr lang="en-US" sz="3200" dirty="0">
              <a:latin typeface="Arial" panose="020B0604020202020204" pitchFamily="34" charset="0"/>
              <a:cs typeface="Arial" panose="020B0604020202020204" pitchFamily="34" charset="0"/>
            </a:endParaRPr>
          </a:p>
        </p:txBody>
      </p:sp>
      <p:graphicFrame>
        <p:nvGraphicFramePr>
          <p:cNvPr id="8" name="Table 7">
            <a:extLst>
              <a:ext uri="{FF2B5EF4-FFF2-40B4-BE49-F238E27FC236}">
                <a16:creationId xmlns:a16="http://schemas.microsoft.com/office/drawing/2014/main" id="{8E7FED1F-3A5A-3024-0563-E18C9DC28CF5}"/>
              </a:ext>
            </a:extLst>
          </p:cNvPr>
          <p:cNvGraphicFramePr>
            <a:graphicFrameLocks noGrp="1"/>
          </p:cNvGraphicFramePr>
          <p:nvPr>
            <p:extLst>
              <p:ext uri="{D42A27DB-BD31-4B8C-83A1-F6EECF244321}">
                <p14:modId xmlns:p14="http://schemas.microsoft.com/office/powerpoint/2010/main" val="2832687963"/>
              </p:ext>
            </p:extLst>
          </p:nvPr>
        </p:nvGraphicFramePr>
        <p:xfrm>
          <a:off x="838199" y="1017640"/>
          <a:ext cx="8619127" cy="4905859"/>
        </p:xfrm>
        <a:graphic>
          <a:graphicData uri="http://schemas.openxmlformats.org/drawingml/2006/table">
            <a:tbl>
              <a:tblPr firstRow="1" bandRow="1">
                <a:tableStyleId>{5C22544A-7EE6-4342-B048-85BDC9FD1C3A}</a:tableStyleId>
              </a:tblPr>
              <a:tblGrid>
                <a:gridCol w="8619127">
                  <a:extLst>
                    <a:ext uri="{9D8B030D-6E8A-4147-A177-3AD203B41FA5}">
                      <a16:colId xmlns:a16="http://schemas.microsoft.com/office/drawing/2014/main" val="847617628"/>
                    </a:ext>
                  </a:extLst>
                </a:gridCol>
              </a:tblGrid>
              <a:tr h="354589">
                <a:tc>
                  <a:txBody>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lang="en-ZA" sz="1600" b="1" kern="1200" dirty="0">
                          <a:solidFill>
                            <a:schemeClr val="bg1"/>
                          </a:solidFill>
                          <a:latin typeface="Arial" panose="020B0604020202020204" pitchFamily="34" charset="0"/>
                          <a:ea typeface="+mn-ea"/>
                          <a:cs typeface="Arial" panose="020B0604020202020204" pitchFamily="34" charset="0"/>
                        </a:rPr>
                        <a:t>Procurement</a:t>
                      </a:r>
                    </a:p>
                  </a:txBody>
                  <a:tcPr/>
                </a:tc>
                <a:extLst>
                  <a:ext uri="{0D108BD9-81ED-4DB2-BD59-A6C34878D82A}">
                    <a16:rowId xmlns:a16="http://schemas.microsoft.com/office/drawing/2014/main" val="1161861201"/>
                  </a:ext>
                </a:extLst>
              </a:tr>
              <a:tr h="477438">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600" kern="1200" baseline="0" dirty="0">
                          <a:solidFill>
                            <a:schemeClr val="tx2"/>
                          </a:solidFill>
                          <a:latin typeface="Arial" panose="020B0604020202020204" pitchFamily="34" charset="0"/>
                          <a:ea typeface="+mn-ea"/>
                          <a:cs typeface="Arial" panose="020B0604020202020204" pitchFamily="34" charset="0"/>
                        </a:rPr>
                        <a:t>Sourcing Lead: Procurement</a:t>
                      </a:r>
                      <a:endParaRPr lang="en-ZA" sz="1600" kern="1200" dirty="0">
                        <a:solidFill>
                          <a:schemeClr val="tx2"/>
                        </a:solidFill>
                        <a:latin typeface="Arial" panose="020B0604020202020204" pitchFamily="34" charset="0"/>
                        <a:ea typeface="+mn-ea"/>
                        <a:cs typeface="Arial" panose="020B0604020202020204" pitchFamily="34" charset="0"/>
                      </a:endParaRPr>
                    </a:p>
                  </a:txBody>
                  <a:tcPr marL="84406" marR="84406"/>
                </a:tc>
                <a:extLst>
                  <a:ext uri="{0D108BD9-81ED-4DB2-BD59-A6C34878D82A}">
                    <a16:rowId xmlns:a16="http://schemas.microsoft.com/office/drawing/2014/main" val="3282221393"/>
                  </a:ext>
                </a:extLst>
              </a:tr>
              <a:tr h="477438">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600" kern="1200" dirty="0">
                          <a:solidFill>
                            <a:schemeClr val="tx2"/>
                          </a:solidFill>
                          <a:latin typeface="Arial" panose="020B0604020202020204" pitchFamily="34" charset="0"/>
                          <a:ea typeface="+mn-ea"/>
                          <a:cs typeface="Arial" panose="020B0604020202020204" pitchFamily="34" charset="0"/>
                        </a:rPr>
                        <a:t>Price specialist</a:t>
                      </a:r>
                    </a:p>
                  </a:txBody>
                  <a:tcPr marL="84406" marR="84406"/>
                </a:tc>
                <a:extLst>
                  <a:ext uri="{0D108BD9-81ED-4DB2-BD59-A6C34878D82A}">
                    <a16:rowId xmlns:a16="http://schemas.microsoft.com/office/drawing/2014/main" val="563679810"/>
                  </a:ext>
                </a:extLst>
              </a:tr>
              <a:tr h="334078">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600" kern="1200" dirty="0">
                          <a:solidFill>
                            <a:schemeClr val="tx2"/>
                          </a:solidFill>
                          <a:latin typeface="Arial" panose="020B0604020202020204" pitchFamily="34" charset="0"/>
                          <a:ea typeface="+mn-ea"/>
                          <a:cs typeface="Arial" panose="020B0604020202020204" pitchFamily="34" charset="0"/>
                        </a:rPr>
                        <a:t>B-BBEE</a:t>
                      </a:r>
                      <a:r>
                        <a:rPr lang="en-ZA" sz="1600" kern="1200" baseline="0" dirty="0">
                          <a:solidFill>
                            <a:schemeClr val="tx2"/>
                          </a:solidFill>
                          <a:latin typeface="Arial" panose="020B0604020202020204" pitchFamily="34" charset="0"/>
                          <a:ea typeface="+mn-ea"/>
                          <a:cs typeface="Arial" panose="020B0604020202020204" pitchFamily="34" charset="0"/>
                        </a:rPr>
                        <a:t> Specialist</a:t>
                      </a:r>
                      <a:endParaRPr lang="en-ZA" sz="1600" kern="1200" dirty="0">
                        <a:solidFill>
                          <a:schemeClr val="tx2"/>
                        </a:solidFill>
                        <a:latin typeface="Arial" panose="020B0604020202020204" pitchFamily="34" charset="0"/>
                        <a:ea typeface="+mn-ea"/>
                        <a:cs typeface="Arial" panose="020B0604020202020204" pitchFamily="34" charset="0"/>
                      </a:endParaRPr>
                    </a:p>
                    <a:p>
                      <a:pPr marL="0" marR="0" lvl="1" indent="0" algn="l" defTabSz="914400" rtl="0" eaLnBrk="1" fontAlgn="auto" latinLnBrk="0" hangingPunct="1">
                        <a:lnSpc>
                          <a:spcPct val="100000"/>
                        </a:lnSpc>
                        <a:spcBef>
                          <a:spcPts val="0"/>
                        </a:spcBef>
                        <a:spcAft>
                          <a:spcPts val="0"/>
                        </a:spcAft>
                        <a:buClrTx/>
                        <a:buSzTx/>
                        <a:buFontTx/>
                        <a:buNone/>
                        <a:tabLst/>
                        <a:defRPr/>
                      </a:pPr>
                      <a:endParaRPr lang="en-ZA" sz="1600" kern="1200" dirty="0">
                        <a:solidFill>
                          <a:schemeClr val="tx2"/>
                        </a:solidFill>
                        <a:latin typeface="Arial" panose="020B0604020202020204" pitchFamily="34" charset="0"/>
                        <a:ea typeface="+mn-ea"/>
                        <a:cs typeface="Arial" panose="020B0604020202020204" pitchFamily="34" charset="0"/>
                      </a:endParaRPr>
                    </a:p>
                  </a:txBody>
                  <a:tcPr marL="84406" marR="84406"/>
                </a:tc>
                <a:extLst>
                  <a:ext uri="{0D108BD9-81ED-4DB2-BD59-A6C34878D82A}">
                    <a16:rowId xmlns:a16="http://schemas.microsoft.com/office/drawing/2014/main" val="3632352715"/>
                  </a:ext>
                </a:extLst>
              </a:tr>
              <a:tr h="477438">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sz="1600" kern="1200" dirty="0">
                          <a:solidFill>
                            <a:schemeClr val="tx2"/>
                          </a:solidFill>
                          <a:latin typeface="Arial" panose="020B0604020202020204" pitchFamily="34" charset="0"/>
                          <a:ea typeface="+mn-ea"/>
                          <a:cs typeface="Arial" panose="020B0604020202020204" pitchFamily="34" charset="0"/>
                        </a:rPr>
                        <a:t>Governance, Risk and Compliance</a:t>
                      </a:r>
                      <a:endParaRPr lang="en-ZA" sz="1600" kern="1200" dirty="0">
                        <a:solidFill>
                          <a:schemeClr val="tx2"/>
                        </a:solidFill>
                        <a:latin typeface="Arial" panose="020B0604020202020204" pitchFamily="34" charset="0"/>
                        <a:ea typeface="+mn-ea"/>
                        <a:cs typeface="Arial" panose="020B0604020202020204" pitchFamily="34" charset="0"/>
                      </a:endParaRPr>
                    </a:p>
                  </a:txBody>
                  <a:tcPr marL="84406" marR="84406"/>
                </a:tc>
                <a:extLst>
                  <a:ext uri="{0D108BD9-81ED-4DB2-BD59-A6C34878D82A}">
                    <a16:rowId xmlns:a16="http://schemas.microsoft.com/office/drawing/2014/main" val="135973565"/>
                  </a:ext>
                </a:extLst>
              </a:tr>
              <a:tr h="172255">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600" kern="1200" dirty="0">
                          <a:solidFill>
                            <a:schemeClr val="tx2"/>
                          </a:solidFill>
                          <a:latin typeface="Arial" panose="020B0604020202020204" pitchFamily="34" charset="0"/>
                          <a:ea typeface="+mn-ea"/>
                          <a:cs typeface="Arial" panose="020B0604020202020204" pitchFamily="34" charset="0"/>
                        </a:rPr>
                        <a:t>Financial Analyst</a:t>
                      </a:r>
                    </a:p>
                    <a:p>
                      <a:pPr marL="0" marR="0" lvl="1" indent="0" algn="l" defTabSz="914400" rtl="0" eaLnBrk="1" fontAlgn="auto" latinLnBrk="0" hangingPunct="1">
                        <a:lnSpc>
                          <a:spcPct val="100000"/>
                        </a:lnSpc>
                        <a:spcBef>
                          <a:spcPts val="0"/>
                        </a:spcBef>
                        <a:spcAft>
                          <a:spcPts val="0"/>
                        </a:spcAft>
                        <a:buClrTx/>
                        <a:buSzTx/>
                        <a:buFontTx/>
                        <a:buNone/>
                        <a:tabLst/>
                        <a:defRPr/>
                      </a:pPr>
                      <a:endParaRPr lang="en-ZA" sz="1600" kern="1200" dirty="0">
                        <a:solidFill>
                          <a:schemeClr val="tx2"/>
                        </a:solidFill>
                        <a:latin typeface="Arial" panose="020B0604020202020204" pitchFamily="34" charset="0"/>
                        <a:ea typeface="+mn-ea"/>
                        <a:cs typeface="Arial" panose="020B0604020202020204" pitchFamily="34" charset="0"/>
                      </a:endParaRPr>
                    </a:p>
                  </a:txBody>
                  <a:tcPr marL="84406" marR="84406"/>
                </a:tc>
                <a:extLst>
                  <a:ext uri="{0D108BD9-81ED-4DB2-BD59-A6C34878D82A}">
                    <a16:rowId xmlns:a16="http://schemas.microsoft.com/office/drawing/2014/main" val="3843596870"/>
                  </a:ext>
                </a:extLst>
              </a:tr>
              <a:tr h="294585">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sz="1600" kern="1200" dirty="0">
                          <a:solidFill>
                            <a:schemeClr val="tx2"/>
                          </a:solidFill>
                          <a:latin typeface="Arial" panose="020B0604020202020204" pitchFamily="34" charset="0"/>
                          <a:ea typeface="+mn-ea"/>
                          <a:cs typeface="Arial" panose="020B0604020202020204" pitchFamily="34" charset="0"/>
                        </a:rPr>
                        <a:t>Contract Management</a:t>
                      </a:r>
                      <a:endParaRPr lang="en-ZA" sz="1600" kern="1200" dirty="0">
                        <a:solidFill>
                          <a:schemeClr val="tx2"/>
                        </a:solidFill>
                        <a:latin typeface="Arial" panose="020B0604020202020204" pitchFamily="34" charset="0"/>
                        <a:ea typeface="+mn-ea"/>
                        <a:cs typeface="Arial" panose="020B0604020202020204" pitchFamily="34" charset="0"/>
                      </a:endParaRPr>
                    </a:p>
                  </a:txBody>
                  <a:tcPr marL="84406" marR="84406"/>
                </a:tc>
                <a:extLst>
                  <a:ext uri="{0D108BD9-81ED-4DB2-BD59-A6C34878D82A}">
                    <a16:rowId xmlns:a16="http://schemas.microsoft.com/office/drawing/2014/main" val="576250843"/>
                  </a:ext>
                </a:extLst>
              </a:tr>
              <a:tr h="477438">
                <a:tc>
                  <a:txBody>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lang="en-ZA" sz="1600" b="1" kern="1200" dirty="0">
                          <a:solidFill>
                            <a:schemeClr val="bg1"/>
                          </a:solidFill>
                          <a:latin typeface="Arial" panose="020B0604020202020204" pitchFamily="34" charset="0"/>
                          <a:ea typeface="+mn-ea"/>
                          <a:cs typeface="Arial" panose="020B0604020202020204" pitchFamily="34" charset="0"/>
                        </a:rPr>
                        <a:t>SARS Business Unit</a:t>
                      </a:r>
                    </a:p>
                  </a:txBody>
                  <a:tcPr marL="84406" marR="84406">
                    <a:solidFill>
                      <a:srgbClr val="3882C6"/>
                    </a:solidFill>
                  </a:tcPr>
                </a:tc>
                <a:extLst>
                  <a:ext uri="{0D108BD9-81ED-4DB2-BD59-A6C34878D82A}">
                    <a16:rowId xmlns:a16="http://schemas.microsoft.com/office/drawing/2014/main" val="1503723046"/>
                  </a:ext>
                </a:extLst>
              </a:tr>
              <a:tr h="179957">
                <a:tc>
                  <a:txBody>
                    <a:bodyPr/>
                    <a:lstStyle/>
                    <a:p>
                      <a:pPr marL="0" algn="l" defTabSz="932962" rtl="0" eaLnBrk="1" latinLnBrk="0" hangingPunct="1"/>
                      <a:r>
                        <a:rPr lang="en-ZA" sz="1600" kern="1200" baseline="0" dirty="0">
                          <a:solidFill>
                            <a:schemeClr val="tx2"/>
                          </a:solidFill>
                          <a:latin typeface="Arial" panose="020B0604020202020204" pitchFamily="34" charset="0"/>
                          <a:ea typeface="+mn-ea"/>
                          <a:cs typeface="Arial" panose="020B0604020202020204" pitchFamily="34" charset="0"/>
                        </a:rPr>
                        <a:t>Bid Specification Committee and Bid Evaluators</a:t>
                      </a:r>
                      <a:endParaRPr lang="en-ZA" sz="1600" kern="1200" dirty="0">
                        <a:solidFill>
                          <a:schemeClr val="tx2"/>
                        </a:solidFill>
                        <a:latin typeface="Arial" panose="020B0604020202020204" pitchFamily="34" charset="0"/>
                        <a:ea typeface="+mn-ea"/>
                        <a:cs typeface="Arial" panose="020B0604020202020204" pitchFamily="34" charset="0"/>
                      </a:endParaRPr>
                    </a:p>
                  </a:txBody>
                  <a:tcPr marL="84406" marR="84406"/>
                </a:tc>
                <a:extLst>
                  <a:ext uri="{0D108BD9-81ED-4DB2-BD59-A6C34878D82A}">
                    <a16:rowId xmlns:a16="http://schemas.microsoft.com/office/drawing/2014/main" val="3132316146"/>
                  </a:ext>
                </a:extLst>
              </a:tr>
              <a:tr h="477438">
                <a:tc>
                  <a:txBody>
                    <a:bodyPr/>
                    <a:lstStyle/>
                    <a:p>
                      <a:pPr algn="ctr"/>
                      <a:r>
                        <a:rPr lang="en-ZA" sz="1600" b="1" dirty="0">
                          <a:solidFill>
                            <a:schemeClr val="bg1"/>
                          </a:solidFill>
                          <a:latin typeface="Arial" panose="020B0604020202020204" pitchFamily="34" charset="0"/>
                          <a:cs typeface="Arial" panose="020B0604020202020204" pitchFamily="34" charset="0"/>
                        </a:rPr>
                        <a:t>Corporate Legal Services</a:t>
                      </a:r>
                    </a:p>
                  </a:txBody>
                  <a:tcPr marL="84406" marR="84406">
                    <a:solidFill>
                      <a:srgbClr val="3882C6"/>
                    </a:solidFill>
                  </a:tcPr>
                </a:tc>
                <a:extLst>
                  <a:ext uri="{0D108BD9-81ED-4DB2-BD59-A6C34878D82A}">
                    <a16:rowId xmlns:a16="http://schemas.microsoft.com/office/drawing/2014/main" val="3223802594"/>
                  </a:ext>
                </a:extLst>
              </a:tr>
              <a:tr h="232478">
                <a:tc>
                  <a:txBody>
                    <a:bodyPr/>
                    <a:lstStyle/>
                    <a:p>
                      <a:r>
                        <a:rPr lang="en-ZA" sz="1600" baseline="0" dirty="0">
                          <a:solidFill>
                            <a:schemeClr val="tx2"/>
                          </a:solidFill>
                          <a:latin typeface="Arial" panose="020B0604020202020204" pitchFamily="34" charset="0"/>
                          <a:cs typeface="Arial" panose="020B0604020202020204" pitchFamily="34" charset="0"/>
                        </a:rPr>
                        <a:t>Legal Specialist</a:t>
                      </a:r>
                      <a:endParaRPr lang="en-ZA" sz="1600" dirty="0">
                        <a:solidFill>
                          <a:schemeClr val="tx2"/>
                        </a:solidFill>
                        <a:latin typeface="Arial" panose="020B0604020202020204" pitchFamily="34" charset="0"/>
                        <a:cs typeface="Arial" panose="020B0604020202020204" pitchFamily="34" charset="0"/>
                      </a:endParaRPr>
                    </a:p>
                  </a:txBody>
                  <a:tcPr marL="84406" marR="84406"/>
                </a:tc>
                <a:extLst>
                  <a:ext uri="{0D108BD9-81ED-4DB2-BD59-A6C34878D82A}">
                    <a16:rowId xmlns:a16="http://schemas.microsoft.com/office/drawing/2014/main" val="4166394977"/>
                  </a:ext>
                </a:extLst>
              </a:tr>
            </a:tbl>
          </a:graphicData>
        </a:graphic>
      </p:graphicFrame>
    </p:spTree>
    <p:extLst>
      <p:ext uri="{BB962C8B-B14F-4D97-AF65-F5344CB8AC3E}">
        <p14:creationId xmlns:p14="http://schemas.microsoft.com/office/powerpoint/2010/main" val="25043553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56B998-505A-A004-B139-4A829B250850}"/>
              </a:ext>
            </a:extLst>
          </p:cNvPr>
          <p:cNvSpPr>
            <a:spLocks noGrp="1"/>
          </p:cNvSpPr>
          <p:nvPr>
            <p:ph type="title"/>
          </p:nvPr>
        </p:nvSpPr>
        <p:spPr>
          <a:xfrm>
            <a:off x="274321" y="365126"/>
            <a:ext cx="11808822" cy="779622"/>
          </a:xfrm>
        </p:spPr>
        <p:txBody>
          <a:bodyPr>
            <a:normAutofit/>
          </a:bodyPr>
          <a:lstStyle/>
          <a:p>
            <a:r>
              <a:rPr lang="en-US" sz="3200" dirty="0">
                <a:solidFill>
                  <a:schemeClr val="accent1">
                    <a:lumMod val="75000"/>
                  </a:schemeClr>
                </a:solidFill>
                <a:latin typeface="Arial" panose="020B0604020202020204" pitchFamily="34" charset="0"/>
                <a:ea typeface="+mn-ea"/>
                <a:cs typeface="Arial" panose="020B0604020202020204" pitchFamily="34" charset="0"/>
              </a:rPr>
              <a:t>2. PURPOSE</a:t>
            </a:r>
          </a:p>
        </p:txBody>
      </p:sp>
      <p:sp>
        <p:nvSpPr>
          <p:cNvPr id="6" name="TextBox 5">
            <a:extLst>
              <a:ext uri="{FF2B5EF4-FFF2-40B4-BE49-F238E27FC236}">
                <a16:creationId xmlns:a16="http://schemas.microsoft.com/office/drawing/2014/main" id="{5B7FB00A-8D13-56A6-1383-72BEF54AD608}"/>
              </a:ext>
            </a:extLst>
          </p:cNvPr>
          <p:cNvSpPr txBox="1"/>
          <p:nvPr/>
        </p:nvSpPr>
        <p:spPr>
          <a:xfrm>
            <a:off x="274320" y="1144747"/>
            <a:ext cx="11808822" cy="4425827"/>
          </a:xfrm>
          <a:prstGeom prst="rect">
            <a:avLst/>
          </a:prstGeom>
          <a:noFill/>
        </p:spPr>
        <p:txBody>
          <a:bodyPr wrap="square" numCol="1">
            <a:spAutoFit/>
          </a:bodyPr>
          <a:lstStyle/>
          <a:p>
            <a:pPr eaLnBrk="1" hangingPunct="1">
              <a:lnSpc>
                <a:spcPct val="80000"/>
              </a:lnSpc>
              <a:buFontTx/>
              <a:buNone/>
            </a:pPr>
            <a:r>
              <a:rPr lang="en-ZA" altLang="en-US" sz="2200" u="sng" dirty="0">
                <a:solidFill>
                  <a:schemeClr val="accent1">
                    <a:lumMod val="50000"/>
                  </a:schemeClr>
                </a:solidFill>
                <a:latin typeface="Arial" panose="020B0604020202020204" pitchFamily="34" charset="0"/>
                <a:cs typeface="Arial" panose="020B0604020202020204" pitchFamily="34" charset="0"/>
              </a:rPr>
              <a:t>Non- Compulsory Briefing Session</a:t>
            </a:r>
          </a:p>
          <a:p>
            <a:pPr eaLnBrk="1" hangingPunct="1">
              <a:lnSpc>
                <a:spcPct val="80000"/>
              </a:lnSpc>
              <a:buFontTx/>
              <a:buNone/>
            </a:pPr>
            <a:endParaRPr lang="en-ZA" altLang="en-US" sz="2200" u="sng" dirty="0">
              <a:solidFill>
                <a:schemeClr val="accent1">
                  <a:lumMod val="50000"/>
                </a:schemeClr>
              </a:solidFill>
              <a:latin typeface="Arial" panose="020B0604020202020204" pitchFamily="34" charset="0"/>
              <a:cs typeface="Arial" panose="020B0604020202020204" pitchFamily="34" charset="0"/>
            </a:endParaRPr>
          </a:p>
          <a:p>
            <a:pPr marL="285750" indent="-285750" eaLnBrk="1" hangingPunct="1">
              <a:lnSpc>
                <a:spcPct val="80000"/>
              </a:lnSpc>
              <a:buFont typeface="Arial" panose="020B0604020202020204" pitchFamily="34" charset="0"/>
              <a:buChar char="•"/>
            </a:pPr>
            <a:r>
              <a:rPr lang="en-ZA" altLang="en-US" sz="2200" dirty="0">
                <a:solidFill>
                  <a:schemeClr val="accent1">
                    <a:lumMod val="50000"/>
                  </a:schemeClr>
                </a:solidFill>
                <a:latin typeface="Arial" panose="020B0604020202020204" pitchFamily="34" charset="0"/>
                <a:cs typeface="Arial" panose="020B0604020202020204" pitchFamily="34" charset="0"/>
              </a:rPr>
              <a:t>Purpose</a:t>
            </a:r>
          </a:p>
          <a:p>
            <a:pPr marL="742950" lvl="1" indent="-285750" eaLnBrk="1" hangingPunct="1">
              <a:lnSpc>
                <a:spcPct val="80000"/>
              </a:lnSpc>
              <a:buFont typeface="Arial" panose="020B0604020202020204" pitchFamily="34" charset="0"/>
              <a:buChar char="•"/>
            </a:pPr>
            <a:r>
              <a:rPr lang="en-ZA" altLang="en-US" sz="2200" dirty="0">
                <a:solidFill>
                  <a:schemeClr val="accent1">
                    <a:lumMod val="50000"/>
                  </a:schemeClr>
                </a:solidFill>
                <a:latin typeface="Arial" panose="020B0604020202020204" pitchFamily="34" charset="0"/>
                <a:cs typeface="Arial" panose="020B0604020202020204" pitchFamily="34" charset="0"/>
              </a:rPr>
              <a:t>explain selected concepts, procedures and other aspects of the RFP</a:t>
            </a:r>
          </a:p>
          <a:p>
            <a:pPr marL="742950" lvl="1" indent="-285750" eaLnBrk="1" hangingPunct="1">
              <a:lnSpc>
                <a:spcPct val="80000"/>
              </a:lnSpc>
              <a:buFont typeface="Arial" panose="020B0604020202020204" pitchFamily="34" charset="0"/>
              <a:buChar char="•"/>
            </a:pPr>
            <a:r>
              <a:rPr lang="en-ZA" altLang="en-US" sz="2200" dirty="0">
                <a:solidFill>
                  <a:schemeClr val="accent1">
                    <a:lumMod val="50000"/>
                  </a:schemeClr>
                </a:solidFill>
                <a:latin typeface="Arial" panose="020B0604020202020204" pitchFamily="34" charset="0"/>
                <a:cs typeface="Arial" panose="020B0604020202020204" pitchFamily="34" charset="0"/>
              </a:rPr>
              <a:t>confirm formal registration of Bidders for notices and other communications</a:t>
            </a:r>
          </a:p>
          <a:p>
            <a:pPr marL="285750" indent="-285750" eaLnBrk="1" hangingPunct="1">
              <a:lnSpc>
                <a:spcPct val="80000"/>
              </a:lnSpc>
              <a:buFont typeface="Arial" panose="020B0604020202020204" pitchFamily="34" charset="0"/>
              <a:buChar char="•"/>
            </a:pPr>
            <a:r>
              <a:rPr lang="en-ZA" altLang="en-US" sz="2200" dirty="0">
                <a:solidFill>
                  <a:schemeClr val="accent1">
                    <a:lumMod val="50000"/>
                  </a:schemeClr>
                </a:solidFill>
                <a:latin typeface="Arial" panose="020B0604020202020204" pitchFamily="34" charset="0"/>
                <a:cs typeface="Arial" panose="020B0604020202020204" pitchFamily="34" charset="0"/>
              </a:rPr>
              <a:t>It may contain</a:t>
            </a:r>
          </a:p>
          <a:p>
            <a:pPr marL="742950" lvl="1" indent="-285750" eaLnBrk="1" hangingPunct="1">
              <a:lnSpc>
                <a:spcPct val="80000"/>
              </a:lnSpc>
              <a:buFont typeface="Arial" panose="020B0604020202020204" pitchFamily="34" charset="0"/>
              <a:buChar char="•"/>
            </a:pPr>
            <a:r>
              <a:rPr lang="en-ZA" altLang="en-US" sz="2200" dirty="0">
                <a:solidFill>
                  <a:schemeClr val="accent1">
                    <a:lumMod val="50000"/>
                  </a:schemeClr>
                </a:solidFill>
                <a:latin typeface="Arial" panose="020B0604020202020204" pitchFamily="34" charset="0"/>
                <a:cs typeface="Arial" panose="020B0604020202020204" pitchFamily="34" charset="0"/>
              </a:rPr>
              <a:t>additional information</a:t>
            </a:r>
          </a:p>
          <a:p>
            <a:pPr marL="742950" lvl="1" indent="-285750" eaLnBrk="1" hangingPunct="1">
              <a:lnSpc>
                <a:spcPct val="80000"/>
              </a:lnSpc>
              <a:buFont typeface="Arial" panose="020B0604020202020204" pitchFamily="34" charset="0"/>
              <a:buChar char="•"/>
            </a:pPr>
            <a:r>
              <a:rPr lang="en-ZA" altLang="en-US" sz="2200" dirty="0">
                <a:solidFill>
                  <a:schemeClr val="accent1">
                    <a:lumMod val="50000"/>
                  </a:schemeClr>
                </a:solidFill>
                <a:latin typeface="Arial" panose="020B0604020202020204" pitchFamily="34" charset="0"/>
                <a:cs typeface="Arial" panose="020B0604020202020204" pitchFamily="34" charset="0"/>
              </a:rPr>
              <a:t>additional rules that must be adhered to</a:t>
            </a:r>
          </a:p>
          <a:p>
            <a:pPr marL="285750" indent="-285750" eaLnBrk="1" hangingPunct="1">
              <a:lnSpc>
                <a:spcPct val="80000"/>
              </a:lnSpc>
              <a:buFont typeface="Arial" panose="020B0604020202020204" pitchFamily="34" charset="0"/>
              <a:buChar char="•"/>
            </a:pPr>
            <a:r>
              <a:rPr lang="en-ZA" altLang="en-US" sz="2200" dirty="0">
                <a:solidFill>
                  <a:schemeClr val="accent1">
                    <a:lumMod val="50000"/>
                  </a:schemeClr>
                </a:solidFill>
                <a:latin typeface="Arial" panose="020B0604020202020204" pitchFamily="34" charset="0"/>
                <a:cs typeface="Arial" panose="020B0604020202020204" pitchFamily="34" charset="0"/>
              </a:rPr>
              <a:t>It does not</a:t>
            </a:r>
          </a:p>
          <a:p>
            <a:pPr marL="742950" lvl="1" indent="-285750" eaLnBrk="1" hangingPunct="1">
              <a:lnSpc>
                <a:spcPct val="80000"/>
              </a:lnSpc>
              <a:buFont typeface="Arial" panose="020B0604020202020204" pitchFamily="34" charset="0"/>
              <a:buChar char="•"/>
            </a:pPr>
            <a:r>
              <a:rPr lang="en-ZA" altLang="en-US" sz="2200" dirty="0">
                <a:solidFill>
                  <a:schemeClr val="accent1">
                    <a:lumMod val="50000"/>
                  </a:schemeClr>
                </a:solidFill>
                <a:latin typeface="Arial" panose="020B0604020202020204" pitchFamily="34" charset="0"/>
                <a:cs typeface="Arial" panose="020B0604020202020204" pitchFamily="34" charset="0"/>
              </a:rPr>
              <a:t>cover every item in the RFP</a:t>
            </a:r>
          </a:p>
          <a:p>
            <a:pPr marL="742950" lvl="1" indent="-285750" eaLnBrk="1" hangingPunct="1">
              <a:lnSpc>
                <a:spcPct val="80000"/>
              </a:lnSpc>
              <a:buFont typeface="Arial" panose="020B0604020202020204" pitchFamily="34" charset="0"/>
              <a:buChar char="•"/>
            </a:pPr>
            <a:r>
              <a:rPr lang="en-ZA" altLang="en-US" sz="2200" dirty="0">
                <a:solidFill>
                  <a:schemeClr val="accent1">
                    <a:lumMod val="50000"/>
                  </a:schemeClr>
                </a:solidFill>
                <a:latin typeface="Arial" panose="020B0604020202020204" pitchFamily="34" charset="0"/>
                <a:cs typeface="Arial" panose="020B0604020202020204" pitchFamily="34" charset="0"/>
              </a:rPr>
              <a:t>replace any of the issued RFP material</a:t>
            </a:r>
          </a:p>
          <a:p>
            <a:pPr marL="742950" lvl="1" indent="-285750" eaLnBrk="1" hangingPunct="1">
              <a:lnSpc>
                <a:spcPct val="80000"/>
              </a:lnSpc>
              <a:buFont typeface="Arial" panose="020B0604020202020204" pitchFamily="34" charset="0"/>
              <a:buChar char="•"/>
            </a:pPr>
            <a:r>
              <a:rPr lang="en-ZA" altLang="en-US" sz="2200" dirty="0">
                <a:solidFill>
                  <a:schemeClr val="accent1">
                    <a:lumMod val="50000"/>
                  </a:schemeClr>
                </a:solidFill>
                <a:latin typeface="Arial" panose="020B0604020202020204" pitchFamily="34" charset="0"/>
                <a:cs typeface="Arial" panose="020B0604020202020204" pitchFamily="34" charset="0"/>
              </a:rPr>
              <a:t>change any of the RFP rules unless explicitly communicated in writing</a:t>
            </a:r>
          </a:p>
          <a:p>
            <a:pPr marL="742950" lvl="1" indent="-285750" eaLnBrk="1" hangingPunct="1">
              <a:lnSpc>
                <a:spcPct val="80000"/>
              </a:lnSpc>
              <a:buFont typeface="Arial" panose="020B0604020202020204" pitchFamily="34" charset="0"/>
              <a:buChar char="•"/>
            </a:pPr>
            <a:endParaRPr lang="en-ZA" altLang="en-US" sz="2200" dirty="0">
              <a:solidFill>
                <a:schemeClr val="accent1">
                  <a:lumMod val="50000"/>
                </a:schemeClr>
              </a:solidFill>
              <a:latin typeface="Arial" panose="020B0604020202020204" pitchFamily="34" charset="0"/>
              <a:cs typeface="Arial" panose="020B0604020202020204" pitchFamily="34" charset="0"/>
            </a:endParaRPr>
          </a:p>
          <a:p>
            <a:pPr marL="285750" indent="-285750" eaLnBrk="1" hangingPunct="1">
              <a:lnSpc>
                <a:spcPct val="80000"/>
              </a:lnSpc>
              <a:buFont typeface="Arial" panose="020B0604020202020204" pitchFamily="34" charset="0"/>
              <a:buChar char="•"/>
            </a:pPr>
            <a:r>
              <a:rPr lang="en-ZA" altLang="en-US" sz="2200" dirty="0">
                <a:solidFill>
                  <a:schemeClr val="accent1">
                    <a:lumMod val="50000"/>
                  </a:schemeClr>
                </a:solidFill>
                <a:latin typeface="Arial" panose="020B0604020202020204" pitchFamily="34" charset="0"/>
                <a:cs typeface="Arial" panose="020B0604020202020204" pitchFamily="34" charset="0"/>
              </a:rPr>
              <a:t>The briefing session slides will be posted on the e-tender and SARS website </a:t>
            </a:r>
          </a:p>
          <a:p>
            <a:pPr marL="285750" indent="-285750">
              <a:lnSpc>
                <a:spcPct val="80000"/>
              </a:lnSpc>
              <a:buFont typeface="Arial" panose="020B0604020202020204" pitchFamily="34" charset="0"/>
              <a:buChar char="•"/>
            </a:pPr>
            <a:endParaRPr lang="en-ZA" altLang="en-US" sz="2200" dirty="0">
              <a:solidFill>
                <a:schemeClr val="accent1">
                  <a:lumMod val="50000"/>
                </a:schemeClr>
              </a:solidFill>
              <a:latin typeface="Arial" panose="020B0604020202020204" pitchFamily="34" charset="0"/>
              <a:cs typeface="Arial" panose="020B0604020202020204" pitchFamily="34" charset="0"/>
            </a:endParaRPr>
          </a:p>
          <a:p>
            <a:pPr marL="285750" indent="-285750" eaLnBrk="1" hangingPunct="1">
              <a:lnSpc>
                <a:spcPct val="80000"/>
              </a:lnSpc>
              <a:buFont typeface="Arial" panose="020B0604020202020204" pitchFamily="34" charset="0"/>
              <a:buChar char="•"/>
            </a:pPr>
            <a:r>
              <a:rPr lang="en-ZA" altLang="en-US" sz="2200" dirty="0">
                <a:solidFill>
                  <a:schemeClr val="accent1">
                    <a:lumMod val="50000"/>
                  </a:schemeClr>
                </a:solidFill>
                <a:latin typeface="Arial" panose="020B0604020202020204" pitchFamily="34" charset="0"/>
                <a:cs typeface="Arial" panose="020B0604020202020204" pitchFamily="34" charset="0"/>
              </a:rPr>
              <a:t>The RFP pack remains the primary source of information for the Bidder to respond</a:t>
            </a:r>
          </a:p>
        </p:txBody>
      </p:sp>
    </p:spTree>
    <p:extLst>
      <p:ext uri="{BB962C8B-B14F-4D97-AF65-F5344CB8AC3E}">
        <p14:creationId xmlns:p14="http://schemas.microsoft.com/office/powerpoint/2010/main" val="14473440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56B998-505A-A004-B139-4A829B250850}"/>
              </a:ext>
            </a:extLst>
          </p:cNvPr>
          <p:cNvSpPr>
            <a:spLocks noGrp="1"/>
          </p:cNvSpPr>
          <p:nvPr>
            <p:ph type="title"/>
          </p:nvPr>
        </p:nvSpPr>
        <p:spPr>
          <a:xfrm>
            <a:off x="274321" y="365126"/>
            <a:ext cx="11808822" cy="519778"/>
          </a:xfrm>
        </p:spPr>
        <p:txBody>
          <a:bodyPr>
            <a:normAutofit fontScale="90000"/>
          </a:bodyPr>
          <a:lstStyle/>
          <a:p>
            <a:r>
              <a:rPr lang="en-US" sz="3200" dirty="0">
                <a:solidFill>
                  <a:schemeClr val="accent1">
                    <a:lumMod val="75000"/>
                  </a:schemeClr>
                </a:solidFill>
                <a:latin typeface="Arial" panose="020B0604020202020204" pitchFamily="34" charset="0"/>
                <a:ea typeface="+mn-ea"/>
                <a:cs typeface="Arial" panose="020B0604020202020204" pitchFamily="34" charset="0"/>
              </a:rPr>
              <a:t>2.1 PROCEDURES DURING BRIEFING SESSION</a:t>
            </a:r>
          </a:p>
        </p:txBody>
      </p:sp>
      <p:sp>
        <p:nvSpPr>
          <p:cNvPr id="6" name="TextBox 5">
            <a:extLst>
              <a:ext uri="{FF2B5EF4-FFF2-40B4-BE49-F238E27FC236}">
                <a16:creationId xmlns:a16="http://schemas.microsoft.com/office/drawing/2014/main" id="{5B7FB00A-8D13-56A6-1383-72BEF54AD608}"/>
              </a:ext>
            </a:extLst>
          </p:cNvPr>
          <p:cNvSpPr txBox="1"/>
          <p:nvPr/>
        </p:nvSpPr>
        <p:spPr>
          <a:xfrm>
            <a:off x="162232" y="884905"/>
            <a:ext cx="11920910" cy="5107873"/>
          </a:xfrm>
          <a:prstGeom prst="rect">
            <a:avLst/>
          </a:prstGeom>
          <a:noFill/>
        </p:spPr>
        <p:txBody>
          <a:bodyPr wrap="square" numCol="1">
            <a:spAutoFit/>
          </a:bodyPr>
          <a:lstStyle/>
          <a:p>
            <a:pPr marL="285750" indent="-285750" eaLnBrk="1" hangingPunct="1">
              <a:lnSpc>
                <a:spcPct val="150000"/>
              </a:lnSpc>
              <a:buFont typeface="Arial" panose="020B0604020202020204" pitchFamily="34" charset="0"/>
              <a:buChar char="•"/>
            </a:pPr>
            <a:r>
              <a:rPr lang="en-ZA" altLang="en-US" sz="2200" dirty="0">
                <a:solidFill>
                  <a:schemeClr val="accent1">
                    <a:lumMod val="50000"/>
                  </a:schemeClr>
                </a:solidFill>
                <a:latin typeface="Arial" panose="020B0604020202020204" pitchFamily="34" charset="0"/>
                <a:cs typeface="Arial" panose="020B0604020202020204" pitchFamily="34" charset="0"/>
              </a:rPr>
              <a:t>Questions during the session.</a:t>
            </a:r>
          </a:p>
          <a:p>
            <a:pPr marL="742950" lvl="1" indent="-285750" eaLnBrk="1" hangingPunct="1">
              <a:lnSpc>
                <a:spcPct val="150000"/>
              </a:lnSpc>
              <a:buFont typeface="Arial" panose="020B0604020202020204" pitchFamily="34" charset="0"/>
              <a:buChar char="•"/>
            </a:pPr>
            <a:r>
              <a:rPr lang="en-ZA" altLang="en-US" sz="2200" dirty="0">
                <a:solidFill>
                  <a:schemeClr val="accent1">
                    <a:lumMod val="50000"/>
                  </a:schemeClr>
                </a:solidFill>
                <a:latin typeface="Arial" panose="020B0604020202020204" pitchFamily="34" charset="0"/>
                <a:cs typeface="Arial" panose="020B0604020202020204" pitchFamily="34" charset="0"/>
              </a:rPr>
              <a:t>SARS will take questions submitted at the end of the session</a:t>
            </a:r>
          </a:p>
          <a:p>
            <a:pPr marL="742950" lvl="1" indent="-285750" eaLnBrk="1" hangingPunct="1">
              <a:lnSpc>
                <a:spcPct val="150000"/>
              </a:lnSpc>
              <a:buFont typeface="Arial" panose="020B0604020202020204" pitchFamily="34" charset="0"/>
              <a:buChar char="•"/>
            </a:pPr>
            <a:r>
              <a:rPr lang="en-ZA" altLang="en-US" sz="2200" dirty="0">
                <a:solidFill>
                  <a:schemeClr val="accent1">
                    <a:lumMod val="50000"/>
                  </a:schemeClr>
                </a:solidFill>
                <a:latin typeface="Arial" panose="020B0604020202020204" pitchFamily="34" charset="0"/>
                <a:cs typeface="Arial" panose="020B0604020202020204" pitchFamily="34" charset="0"/>
              </a:rPr>
              <a:t>SARS will review and focus on most pertinent themes arising from the questions and provide answers where possible</a:t>
            </a:r>
          </a:p>
          <a:p>
            <a:pPr marL="742950" lvl="1" indent="-285750" eaLnBrk="1" hangingPunct="1">
              <a:lnSpc>
                <a:spcPct val="150000"/>
              </a:lnSpc>
              <a:buFont typeface="Arial" panose="020B0604020202020204" pitchFamily="34" charset="0"/>
              <a:buChar char="•"/>
            </a:pPr>
            <a:r>
              <a:rPr lang="en-ZA" altLang="en-US" sz="2200" dirty="0">
                <a:solidFill>
                  <a:schemeClr val="accent1">
                    <a:lumMod val="50000"/>
                  </a:schemeClr>
                </a:solidFill>
                <a:latin typeface="Arial" panose="020B0604020202020204" pitchFamily="34" charset="0"/>
                <a:cs typeface="Arial" panose="020B0604020202020204" pitchFamily="34" charset="0"/>
              </a:rPr>
              <a:t>Bidders are requested to submit written questions during the open Q&amp;A period to Tender Office email published</a:t>
            </a:r>
          </a:p>
          <a:p>
            <a:pPr marL="742950" lvl="1" indent="-285750" eaLnBrk="1" hangingPunct="1">
              <a:lnSpc>
                <a:spcPct val="150000"/>
              </a:lnSpc>
              <a:buFont typeface="Arial" panose="020B0604020202020204" pitchFamily="34" charset="0"/>
              <a:buChar char="•"/>
            </a:pPr>
            <a:r>
              <a:rPr lang="en-ZA" altLang="en-US" sz="2200" dirty="0">
                <a:solidFill>
                  <a:schemeClr val="accent1">
                    <a:lumMod val="50000"/>
                  </a:schemeClr>
                </a:solidFill>
                <a:latin typeface="Arial" panose="020B0604020202020204" pitchFamily="34" charset="0"/>
                <a:cs typeface="Arial" panose="020B0604020202020204" pitchFamily="34" charset="0"/>
              </a:rPr>
              <a:t>All questions and answers will be published as part of the wider Q &amp; A process</a:t>
            </a:r>
          </a:p>
          <a:p>
            <a:pPr marL="742950" lvl="1" indent="-285750" eaLnBrk="1" hangingPunct="1">
              <a:lnSpc>
                <a:spcPct val="150000"/>
              </a:lnSpc>
              <a:buFont typeface="Arial" panose="020B0604020202020204" pitchFamily="34" charset="0"/>
              <a:buChar char="•"/>
            </a:pPr>
            <a:r>
              <a:rPr lang="en-ZA" altLang="en-US" sz="2200" dirty="0">
                <a:solidFill>
                  <a:schemeClr val="accent1">
                    <a:lumMod val="50000"/>
                  </a:schemeClr>
                </a:solidFill>
                <a:latin typeface="Arial" panose="020B0604020202020204" pitchFamily="34" charset="0"/>
                <a:cs typeface="Arial" panose="020B0604020202020204" pitchFamily="34" charset="0"/>
              </a:rPr>
              <a:t>The published answers will take precedence over any verbal response given in the briefing session</a:t>
            </a:r>
          </a:p>
          <a:p>
            <a:pPr marL="285750" indent="-285750" eaLnBrk="1" hangingPunct="1">
              <a:lnSpc>
                <a:spcPct val="150000"/>
              </a:lnSpc>
              <a:buFont typeface="Arial" panose="020B0604020202020204" pitchFamily="34" charset="0"/>
              <a:buChar char="•"/>
            </a:pPr>
            <a:r>
              <a:rPr lang="en-ZA" altLang="en-US" sz="2200" dirty="0">
                <a:solidFill>
                  <a:srgbClr val="FF0000"/>
                </a:solidFill>
                <a:latin typeface="Arial" panose="020B0604020202020204" pitchFamily="34" charset="0"/>
                <a:cs typeface="Arial" panose="020B0604020202020204" pitchFamily="34" charset="0"/>
              </a:rPr>
              <a:t>The session is being recorded.</a:t>
            </a:r>
          </a:p>
        </p:txBody>
      </p:sp>
    </p:spTree>
    <p:extLst>
      <p:ext uri="{BB962C8B-B14F-4D97-AF65-F5344CB8AC3E}">
        <p14:creationId xmlns:p14="http://schemas.microsoft.com/office/powerpoint/2010/main" val="18880718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56B998-505A-A004-B139-4A829B250850}"/>
              </a:ext>
            </a:extLst>
          </p:cNvPr>
          <p:cNvSpPr>
            <a:spLocks noGrp="1"/>
          </p:cNvSpPr>
          <p:nvPr>
            <p:ph type="title"/>
          </p:nvPr>
        </p:nvSpPr>
        <p:spPr>
          <a:xfrm>
            <a:off x="108859" y="365125"/>
            <a:ext cx="11974284" cy="945515"/>
          </a:xfrm>
        </p:spPr>
        <p:txBody>
          <a:bodyPr>
            <a:normAutofit/>
          </a:bodyPr>
          <a:lstStyle/>
          <a:p>
            <a:r>
              <a:rPr lang="en-US" sz="3200" dirty="0">
                <a:solidFill>
                  <a:schemeClr val="accent1">
                    <a:lumMod val="75000"/>
                  </a:schemeClr>
                </a:solidFill>
                <a:latin typeface="Arial" panose="020B0604020202020204" pitchFamily="34" charset="0"/>
                <a:ea typeface="+mn-ea"/>
                <a:cs typeface="Arial" panose="020B0604020202020204" pitchFamily="34" charset="0"/>
              </a:rPr>
              <a:t>2.2 GOVERNANCE REQUIREMENTS</a:t>
            </a:r>
          </a:p>
        </p:txBody>
      </p:sp>
      <p:sp>
        <p:nvSpPr>
          <p:cNvPr id="6" name="TextBox 5">
            <a:extLst>
              <a:ext uri="{FF2B5EF4-FFF2-40B4-BE49-F238E27FC236}">
                <a16:creationId xmlns:a16="http://schemas.microsoft.com/office/drawing/2014/main" id="{5B7FB00A-8D13-56A6-1383-72BEF54AD608}"/>
              </a:ext>
            </a:extLst>
          </p:cNvPr>
          <p:cNvSpPr txBox="1"/>
          <p:nvPr/>
        </p:nvSpPr>
        <p:spPr>
          <a:xfrm>
            <a:off x="274320" y="1144747"/>
            <a:ext cx="11808822" cy="2839560"/>
          </a:xfrm>
          <a:prstGeom prst="rect">
            <a:avLst/>
          </a:prstGeom>
          <a:noFill/>
        </p:spPr>
        <p:txBody>
          <a:bodyPr wrap="square" numCol="1">
            <a:spAutoFit/>
          </a:bodyPr>
          <a:lstStyle/>
          <a:p>
            <a:pPr marL="257175" indent="-257175" defTabSz="685800" eaLnBrk="1" fontAlgn="base" hangingPunct="1">
              <a:lnSpc>
                <a:spcPct val="150000"/>
              </a:lnSpc>
              <a:spcBef>
                <a:spcPct val="20000"/>
              </a:spcBef>
              <a:spcAft>
                <a:spcPct val="0"/>
              </a:spcAft>
              <a:buFontTx/>
              <a:buChar char="•"/>
            </a:pPr>
            <a:r>
              <a:rPr lang="en-GB" altLang="en-US" sz="2200" b="0" dirty="0">
                <a:solidFill>
                  <a:schemeClr val="accent1">
                    <a:lumMod val="50000"/>
                  </a:schemeClr>
                </a:solidFill>
                <a:latin typeface="Arial" panose="020B0604020202020204" pitchFamily="34" charset="0"/>
                <a:cs typeface="Arial" panose="020B0604020202020204" pitchFamily="34" charset="0"/>
              </a:rPr>
              <a:t>Strict communication channels</a:t>
            </a:r>
          </a:p>
          <a:p>
            <a:pPr marL="600075" lvl="1" indent="-257175" defTabSz="685800" eaLnBrk="1" fontAlgn="base" hangingPunct="1">
              <a:lnSpc>
                <a:spcPct val="150000"/>
              </a:lnSpc>
              <a:spcBef>
                <a:spcPct val="20000"/>
              </a:spcBef>
              <a:spcAft>
                <a:spcPct val="0"/>
              </a:spcAft>
            </a:pPr>
            <a:r>
              <a:rPr lang="en-GB" altLang="en-US" sz="2200" dirty="0">
                <a:solidFill>
                  <a:schemeClr val="accent1">
                    <a:lumMod val="50000"/>
                  </a:schemeClr>
                </a:solidFill>
                <a:latin typeface="Arial" panose="020B0604020202020204" pitchFamily="34" charset="0"/>
                <a:cs typeface="Arial" panose="020B0604020202020204" pitchFamily="34" charset="0"/>
              </a:rPr>
              <a:t>- Bidders will be disqualified for non-compliance</a:t>
            </a:r>
          </a:p>
          <a:p>
            <a:pPr marL="257175" indent="-257175" defTabSz="685800" eaLnBrk="1" fontAlgn="base" hangingPunct="1">
              <a:lnSpc>
                <a:spcPct val="150000"/>
              </a:lnSpc>
              <a:spcBef>
                <a:spcPct val="20000"/>
              </a:spcBef>
              <a:spcAft>
                <a:spcPct val="0"/>
              </a:spcAft>
              <a:buFontTx/>
              <a:buChar char="•"/>
            </a:pPr>
            <a:r>
              <a:rPr lang="en-GB" altLang="en-US" sz="2200" b="0" dirty="0">
                <a:solidFill>
                  <a:schemeClr val="accent1">
                    <a:lumMod val="50000"/>
                  </a:schemeClr>
                </a:solidFill>
                <a:latin typeface="Arial" panose="020B0604020202020204" pitchFamily="34" charset="0"/>
                <a:cs typeface="Arial" panose="020B0604020202020204" pitchFamily="34" charset="0"/>
              </a:rPr>
              <a:t>No solicitation of information will be allowed other than by prescribed channels</a:t>
            </a:r>
          </a:p>
          <a:p>
            <a:pPr marL="257175" indent="-257175" defTabSz="685800" eaLnBrk="1" fontAlgn="base" hangingPunct="1">
              <a:lnSpc>
                <a:spcPct val="150000"/>
              </a:lnSpc>
              <a:spcBef>
                <a:spcPct val="20000"/>
              </a:spcBef>
              <a:spcAft>
                <a:spcPct val="0"/>
              </a:spcAft>
              <a:buFontTx/>
              <a:buChar char="•"/>
            </a:pPr>
            <a:r>
              <a:rPr lang="en-GB" altLang="en-US" sz="2200" b="0" dirty="0">
                <a:solidFill>
                  <a:schemeClr val="accent1">
                    <a:lumMod val="50000"/>
                  </a:schemeClr>
                </a:solidFill>
                <a:latin typeface="Arial" panose="020B0604020202020204" pitchFamily="34" charset="0"/>
                <a:cs typeface="Arial" panose="020B0604020202020204" pitchFamily="34" charset="0"/>
              </a:rPr>
              <a:t>Deadlines to be strictly met</a:t>
            </a:r>
          </a:p>
          <a:p>
            <a:pPr marL="257175" indent="-257175" defTabSz="685800" eaLnBrk="1" fontAlgn="base" hangingPunct="1">
              <a:lnSpc>
                <a:spcPct val="150000"/>
              </a:lnSpc>
              <a:spcBef>
                <a:spcPct val="20000"/>
              </a:spcBef>
              <a:spcAft>
                <a:spcPct val="0"/>
              </a:spcAft>
              <a:buFontTx/>
              <a:buChar char="•"/>
            </a:pPr>
            <a:r>
              <a:rPr lang="en-GB" altLang="en-US" sz="2200" b="0" dirty="0">
                <a:solidFill>
                  <a:schemeClr val="accent1">
                    <a:lumMod val="50000"/>
                  </a:schemeClr>
                </a:solidFill>
                <a:latin typeface="Arial" panose="020B0604020202020204" pitchFamily="34" charset="0"/>
                <a:cs typeface="Arial" panose="020B0604020202020204" pitchFamily="34" charset="0"/>
              </a:rPr>
              <a:t>Adhere to prescribed submission format to ensure queries are properly dealt with</a:t>
            </a:r>
          </a:p>
        </p:txBody>
      </p:sp>
    </p:spTree>
    <p:extLst>
      <p:ext uri="{BB962C8B-B14F-4D97-AF65-F5344CB8AC3E}">
        <p14:creationId xmlns:p14="http://schemas.microsoft.com/office/powerpoint/2010/main" val="13309975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56B998-505A-A004-B139-4A829B250850}"/>
              </a:ext>
            </a:extLst>
          </p:cNvPr>
          <p:cNvSpPr>
            <a:spLocks noGrp="1"/>
          </p:cNvSpPr>
          <p:nvPr>
            <p:ph type="title"/>
          </p:nvPr>
        </p:nvSpPr>
        <p:spPr>
          <a:xfrm>
            <a:off x="317495" y="365125"/>
            <a:ext cx="11765648" cy="945515"/>
          </a:xfrm>
        </p:spPr>
        <p:txBody>
          <a:bodyPr>
            <a:normAutofit/>
          </a:bodyPr>
          <a:lstStyle/>
          <a:p>
            <a:r>
              <a:rPr lang="en-US" sz="3200" dirty="0">
                <a:solidFill>
                  <a:schemeClr val="accent1">
                    <a:lumMod val="75000"/>
                  </a:schemeClr>
                </a:solidFill>
                <a:latin typeface="Arial" panose="020B0604020202020204" pitchFamily="34" charset="0"/>
                <a:ea typeface="+mn-ea"/>
                <a:cs typeface="Arial" panose="020B0604020202020204" pitchFamily="34" charset="0"/>
              </a:rPr>
              <a:t>3. BACKGROUND AND SCOPE OF WORK </a:t>
            </a:r>
          </a:p>
        </p:txBody>
      </p:sp>
      <p:sp>
        <p:nvSpPr>
          <p:cNvPr id="3" name="AutoShape 74">
            <a:extLst>
              <a:ext uri="{FF2B5EF4-FFF2-40B4-BE49-F238E27FC236}">
                <a16:creationId xmlns:a16="http://schemas.microsoft.com/office/drawing/2014/main" id="{CCE92D9C-2095-4DF9-61C6-2C2B42B264F4}"/>
              </a:ext>
            </a:extLst>
          </p:cNvPr>
          <p:cNvSpPr>
            <a:spLocks noChangeArrowheads="1"/>
          </p:cNvSpPr>
          <p:nvPr/>
        </p:nvSpPr>
        <p:spPr bwMode="auto">
          <a:xfrm>
            <a:off x="317494" y="1107524"/>
            <a:ext cx="11245241" cy="4454289"/>
          </a:xfrm>
          <a:prstGeom prst="roundRect">
            <a:avLst>
              <a:gd name="adj" fmla="val 16667"/>
            </a:avLst>
          </a:prstGeom>
          <a:noFill/>
          <a:ln w="9525" algn="ctr">
            <a:solidFill>
              <a:srgbClr val="99CCFF"/>
            </a:solidFill>
            <a:round/>
            <a:headEnd/>
            <a:tailEnd/>
          </a:ln>
          <a:effectLst>
            <a:outerShdw dist="38100" dir="2700000" algn="tl" rotWithShape="0">
              <a:srgbClr val="000000">
                <a:alpha val="39999"/>
              </a:srgbClr>
            </a:outerShdw>
          </a:effectLst>
        </p:spPr>
        <p:txBody>
          <a:bodyPr wrap="none" anchor="ctr"/>
          <a:lstStyle/>
          <a:p>
            <a:pPr>
              <a:defRPr/>
            </a:pPr>
            <a:endParaRPr lang="en-ZA"/>
          </a:p>
        </p:txBody>
      </p:sp>
      <p:graphicFrame>
        <p:nvGraphicFramePr>
          <p:cNvPr id="4" name="Object 3">
            <a:extLst>
              <a:ext uri="{FF2B5EF4-FFF2-40B4-BE49-F238E27FC236}">
                <a16:creationId xmlns:a16="http://schemas.microsoft.com/office/drawing/2014/main" id="{8106B1BD-2560-F06D-8AFD-2EC61DFDCCE0}"/>
              </a:ext>
            </a:extLst>
          </p:cNvPr>
          <p:cNvGraphicFramePr>
            <a:graphicFrameLocks noChangeAspect="1"/>
          </p:cNvGraphicFramePr>
          <p:nvPr>
            <p:extLst>
              <p:ext uri="{D42A27DB-BD31-4B8C-83A1-F6EECF244321}">
                <p14:modId xmlns:p14="http://schemas.microsoft.com/office/powerpoint/2010/main" val="965181645"/>
              </p:ext>
            </p:extLst>
          </p:nvPr>
        </p:nvGraphicFramePr>
        <p:xfrm>
          <a:off x="4488110" y="3040514"/>
          <a:ext cx="2065090" cy="1789029"/>
        </p:xfrm>
        <a:graphic>
          <a:graphicData uri="http://schemas.openxmlformats.org/presentationml/2006/ole">
            <mc:AlternateContent xmlns:mc="http://schemas.openxmlformats.org/markup-compatibility/2006">
              <mc:Choice xmlns:v="urn:schemas-microsoft-com:vml" Requires="v">
                <p:oleObj name="Acrobat Document" showAsIcon="1" r:id="rId2" imgW="914400" imgH="792417" progId="AcroExch.Document.DC">
                  <p:embed/>
                </p:oleObj>
              </mc:Choice>
              <mc:Fallback>
                <p:oleObj name="Acrobat Document" showAsIcon="1" r:id="rId2" imgW="914400" imgH="792417" progId="AcroExch.Document.DC">
                  <p:embed/>
                  <p:pic>
                    <p:nvPicPr>
                      <p:cNvPr id="0" name=""/>
                      <p:cNvPicPr/>
                      <p:nvPr/>
                    </p:nvPicPr>
                    <p:blipFill>
                      <a:blip r:embed="rId3"/>
                      <a:stretch>
                        <a:fillRect/>
                      </a:stretch>
                    </p:blipFill>
                    <p:spPr>
                      <a:xfrm>
                        <a:off x="4488110" y="3040514"/>
                        <a:ext cx="2065090" cy="1789029"/>
                      </a:xfrm>
                      <a:prstGeom prst="rect">
                        <a:avLst/>
                      </a:prstGeom>
                    </p:spPr>
                  </p:pic>
                </p:oleObj>
              </mc:Fallback>
            </mc:AlternateContent>
          </a:graphicData>
        </a:graphic>
      </p:graphicFrame>
    </p:spTree>
    <p:extLst>
      <p:ext uri="{BB962C8B-B14F-4D97-AF65-F5344CB8AC3E}">
        <p14:creationId xmlns:p14="http://schemas.microsoft.com/office/powerpoint/2010/main" val="7850487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56B998-505A-A004-B139-4A829B250850}"/>
              </a:ext>
            </a:extLst>
          </p:cNvPr>
          <p:cNvSpPr>
            <a:spLocks noGrp="1"/>
          </p:cNvSpPr>
          <p:nvPr>
            <p:ph type="title"/>
          </p:nvPr>
        </p:nvSpPr>
        <p:spPr>
          <a:xfrm>
            <a:off x="604685" y="365126"/>
            <a:ext cx="11478458" cy="681672"/>
          </a:xfrm>
        </p:spPr>
        <p:txBody>
          <a:bodyPr>
            <a:normAutofit/>
          </a:bodyPr>
          <a:lstStyle/>
          <a:p>
            <a:r>
              <a:rPr lang="en-US" sz="3200" dirty="0">
                <a:solidFill>
                  <a:schemeClr val="accent1">
                    <a:lumMod val="75000"/>
                  </a:schemeClr>
                </a:solidFill>
                <a:latin typeface="Arial" panose="020B0604020202020204" pitchFamily="34" charset="0"/>
                <a:ea typeface="+mn-ea"/>
                <a:cs typeface="Arial" panose="020B0604020202020204" pitchFamily="34" charset="0"/>
              </a:rPr>
              <a:t>4. BID EVALUATION PROCESS </a:t>
            </a:r>
          </a:p>
        </p:txBody>
      </p:sp>
      <p:graphicFrame>
        <p:nvGraphicFramePr>
          <p:cNvPr id="6" name="Content Placeholder 2">
            <a:extLst>
              <a:ext uri="{FF2B5EF4-FFF2-40B4-BE49-F238E27FC236}">
                <a16:creationId xmlns:a16="http://schemas.microsoft.com/office/drawing/2014/main" id="{4E4771D0-CF35-C721-AD75-A5C480DB4B3C}"/>
              </a:ext>
            </a:extLst>
          </p:cNvPr>
          <p:cNvGraphicFramePr>
            <a:graphicFrameLocks noGrp="1"/>
          </p:cNvGraphicFramePr>
          <p:nvPr>
            <p:ph sz="half" idx="1"/>
            <p:extLst>
              <p:ext uri="{D42A27DB-BD31-4B8C-83A1-F6EECF244321}">
                <p14:modId xmlns:p14="http://schemas.microsoft.com/office/powerpoint/2010/main" val="2248599396"/>
              </p:ext>
            </p:extLst>
          </p:nvPr>
        </p:nvGraphicFramePr>
        <p:xfrm>
          <a:off x="1021080" y="1459865"/>
          <a:ext cx="5181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Picture 19">
            <a:extLst>
              <a:ext uri="{FF2B5EF4-FFF2-40B4-BE49-F238E27FC236}">
                <a16:creationId xmlns:a16="http://schemas.microsoft.com/office/drawing/2014/main" id="{92B993A8-0D9C-0292-04A7-6707321A6C81}"/>
              </a:ext>
            </a:extLst>
          </p:cNvPr>
          <p:cNvPicPr>
            <a:picLocks noChangeAspect="1"/>
          </p:cNvPicPr>
          <p:nvPr/>
        </p:nvPicPr>
        <p:blipFill rotWithShape="1">
          <a:blip r:embed="rId7"/>
          <a:srcRect l="9531" r="25874" b="-2"/>
          <a:stretch/>
        </p:blipFill>
        <p:spPr>
          <a:xfrm>
            <a:off x="8013970" y="1690688"/>
            <a:ext cx="4178030" cy="4171938"/>
          </a:xfrm>
          <a:custGeom>
            <a:avLst/>
            <a:gdLst/>
            <a:ahLst/>
            <a:cxnLst/>
            <a:rect l="l" t="t" r="r" b="b"/>
            <a:pathLst>
              <a:path w="5570706" h="5562584">
                <a:moveTo>
                  <a:pt x="3374687" y="0"/>
                </a:moveTo>
                <a:cubicBezTo>
                  <a:pt x="4190094" y="0"/>
                  <a:pt x="4937956" y="289196"/>
                  <a:pt x="5521301" y="770615"/>
                </a:cubicBezTo>
                <a:lnTo>
                  <a:pt x="5570706" y="815517"/>
                </a:lnTo>
                <a:lnTo>
                  <a:pt x="5570706" y="5562584"/>
                </a:lnTo>
                <a:lnTo>
                  <a:pt x="808135" y="5562584"/>
                </a:lnTo>
                <a:lnTo>
                  <a:pt x="770615" y="5521302"/>
                </a:lnTo>
                <a:cubicBezTo>
                  <a:pt x="289196" y="4937957"/>
                  <a:pt x="0" y="4190095"/>
                  <a:pt x="0" y="3374687"/>
                </a:cubicBezTo>
                <a:cubicBezTo>
                  <a:pt x="0" y="1510899"/>
                  <a:pt x="1510899" y="0"/>
                  <a:pt x="3374687" y="0"/>
                </a:cubicBezTo>
                <a:close/>
              </a:path>
            </a:pathLst>
          </a:custGeom>
        </p:spPr>
      </p:pic>
    </p:spTree>
    <p:extLst>
      <p:ext uri="{BB962C8B-B14F-4D97-AF65-F5344CB8AC3E}">
        <p14:creationId xmlns:p14="http://schemas.microsoft.com/office/powerpoint/2010/main" val="31448134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56B998-505A-A004-B139-4A829B250850}"/>
              </a:ext>
            </a:extLst>
          </p:cNvPr>
          <p:cNvSpPr>
            <a:spLocks noGrp="1"/>
          </p:cNvSpPr>
          <p:nvPr>
            <p:ph type="title"/>
          </p:nvPr>
        </p:nvSpPr>
        <p:spPr>
          <a:xfrm>
            <a:off x="221227" y="365125"/>
            <a:ext cx="11861916" cy="1325563"/>
          </a:xfrm>
        </p:spPr>
        <p:txBody>
          <a:bodyPr>
            <a:normAutofit/>
          </a:bodyPr>
          <a:lstStyle/>
          <a:p>
            <a:r>
              <a:rPr lang="en-US" sz="3200" dirty="0">
                <a:solidFill>
                  <a:schemeClr val="accent1">
                    <a:lumMod val="75000"/>
                  </a:schemeClr>
                </a:solidFill>
                <a:latin typeface="Arial" panose="020B0604020202020204" pitchFamily="34" charset="0"/>
                <a:ea typeface="+mn-ea"/>
                <a:cs typeface="Arial" panose="020B0604020202020204" pitchFamily="34" charset="0"/>
              </a:rPr>
              <a:t>4.1 BID EVALUATION PROCESS </a:t>
            </a:r>
          </a:p>
        </p:txBody>
      </p:sp>
      <p:pic>
        <p:nvPicPr>
          <p:cNvPr id="7" name="Picture 19">
            <a:extLst>
              <a:ext uri="{FF2B5EF4-FFF2-40B4-BE49-F238E27FC236}">
                <a16:creationId xmlns:a16="http://schemas.microsoft.com/office/drawing/2014/main" id="{92B993A8-0D9C-0292-04A7-6707321A6C81}"/>
              </a:ext>
            </a:extLst>
          </p:cNvPr>
          <p:cNvPicPr>
            <a:picLocks noChangeAspect="1"/>
          </p:cNvPicPr>
          <p:nvPr/>
        </p:nvPicPr>
        <p:blipFill rotWithShape="1">
          <a:blip r:embed="rId2"/>
          <a:srcRect l="9531" r="25874" b="-2"/>
          <a:stretch/>
        </p:blipFill>
        <p:spPr>
          <a:xfrm>
            <a:off x="8013970" y="1690688"/>
            <a:ext cx="4178030" cy="4171938"/>
          </a:xfrm>
          <a:custGeom>
            <a:avLst/>
            <a:gdLst/>
            <a:ahLst/>
            <a:cxnLst/>
            <a:rect l="l" t="t" r="r" b="b"/>
            <a:pathLst>
              <a:path w="5570706" h="5562584">
                <a:moveTo>
                  <a:pt x="3374687" y="0"/>
                </a:moveTo>
                <a:cubicBezTo>
                  <a:pt x="4190094" y="0"/>
                  <a:pt x="4937956" y="289196"/>
                  <a:pt x="5521301" y="770615"/>
                </a:cubicBezTo>
                <a:lnTo>
                  <a:pt x="5570706" y="815517"/>
                </a:lnTo>
                <a:lnTo>
                  <a:pt x="5570706" y="5562584"/>
                </a:lnTo>
                <a:lnTo>
                  <a:pt x="808135" y="5562584"/>
                </a:lnTo>
                <a:lnTo>
                  <a:pt x="770615" y="5521302"/>
                </a:lnTo>
                <a:cubicBezTo>
                  <a:pt x="289196" y="4937957"/>
                  <a:pt x="0" y="4190095"/>
                  <a:pt x="0" y="3374687"/>
                </a:cubicBezTo>
                <a:cubicBezTo>
                  <a:pt x="0" y="1510899"/>
                  <a:pt x="1510899" y="0"/>
                  <a:pt x="3374687" y="0"/>
                </a:cubicBezTo>
                <a:close/>
              </a:path>
            </a:pathLst>
          </a:custGeom>
        </p:spPr>
      </p:pic>
      <p:sp>
        <p:nvSpPr>
          <p:cNvPr id="8" name="TextBox 12">
            <a:extLst>
              <a:ext uri="{FF2B5EF4-FFF2-40B4-BE49-F238E27FC236}">
                <a16:creationId xmlns:a16="http://schemas.microsoft.com/office/drawing/2014/main" id="{C70770F1-E451-AF86-5C9E-34D16267F7B6}"/>
              </a:ext>
            </a:extLst>
          </p:cNvPr>
          <p:cNvSpPr txBox="1">
            <a:spLocks noChangeArrowheads="1"/>
          </p:cNvSpPr>
          <p:nvPr/>
        </p:nvSpPr>
        <p:spPr bwMode="auto">
          <a:xfrm>
            <a:off x="2380456" y="5142597"/>
            <a:ext cx="4178031" cy="646331"/>
          </a:xfrm>
          <a:prstGeom prst="rect">
            <a:avLst/>
          </a:prstGeom>
          <a:noFill/>
          <a:ln w="9525">
            <a:noFill/>
            <a:miter lim="800000"/>
            <a:headEnd/>
            <a:tailEnd/>
          </a:ln>
        </p:spPr>
        <p:txBody>
          <a:bodyPr wrap="square">
            <a:spAutoFit/>
          </a:bodyPr>
          <a:lstStyle/>
          <a:p>
            <a:pPr indent="84138"/>
            <a:endParaRPr lang="en-ZA" sz="1800" dirty="0">
              <a:solidFill>
                <a:schemeClr val="tx2"/>
              </a:solidFill>
            </a:endParaRPr>
          </a:p>
          <a:p>
            <a:pPr indent="84138"/>
            <a:r>
              <a:rPr lang="en-ZA" sz="1800" dirty="0">
                <a:solidFill>
                  <a:schemeClr val="tx2"/>
                </a:solidFill>
                <a:latin typeface="Arial Narrow" panose="020B0606020202030204" pitchFamily="34" charset="0"/>
              </a:rPr>
              <a:t>Main RFP Document (Section 7)</a:t>
            </a:r>
            <a:endParaRPr lang="en-ZA" dirty="0">
              <a:solidFill>
                <a:schemeClr val="tx2"/>
              </a:solidFill>
              <a:latin typeface="Arial Narrow" panose="020B0606020202030204" pitchFamily="34" charset="0"/>
            </a:endParaRPr>
          </a:p>
        </p:txBody>
      </p:sp>
      <p:graphicFrame>
        <p:nvGraphicFramePr>
          <p:cNvPr id="4" name="Object 3">
            <a:extLst>
              <a:ext uri="{FF2B5EF4-FFF2-40B4-BE49-F238E27FC236}">
                <a16:creationId xmlns:a16="http://schemas.microsoft.com/office/drawing/2014/main" id="{C8124FF9-2926-710F-2015-A7B2DF53E3CC}"/>
              </a:ext>
            </a:extLst>
          </p:cNvPr>
          <p:cNvGraphicFramePr>
            <a:graphicFrameLocks noChangeAspect="1"/>
          </p:cNvGraphicFramePr>
          <p:nvPr>
            <p:extLst>
              <p:ext uri="{D42A27DB-BD31-4B8C-83A1-F6EECF244321}">
                <p14:modId xmlns:p14="http://schemas.microsoft.com/office/powerpoint/2010/main" val="1440667719"/>
              </p:ext>
            </p:extLst>
          </p:nvPr>
        </p:nvGraphicFramePr>
        <p:xfrm>
          <a:off x="2912378" y="3020561"/>
          <a:ext cx="1760290" cy="1524974"/>
        </p:xfrm>
        <a:graphic>
          <a:graphicData uri="http://schemas.openxmlformats.org/presentationml/2006/ole">
            <mc:AlternateContent xmlns:mc="http://schemas.openxmlformats.org/markup-compatibility/2006">
              <mc:Choice xmlns:v="urn:schemas-microsoft-com:vml" Requires="v">
                <p:oleObj name="Acrobat Document" showAsIcon="1" r:id="rId3" imgW="914400" imgH="792417" progId="AcroExch.Document.DC">
                  <p:embed/>
                </p:oleObj>
              </mc:Choice>
              <mc:Fallback>
                <p:oleObj name="Acrobat Document" showAsIcon="1" r:id="rId3" imgW="914400" imgH="792417" progId="AcroExch.Document.DC">
                  <p:embed/>
                  <p:pic>
                    <p:nvPicPr>
                      <p:cNvPr id="0" name=""/>
                      <p:cNvPicPr/>
                      <p:nvPr/>
                    </p:nvPicPr>
                    <p:blipFill>
                      <a:blip r:embed="rId4"/>
                      <a:stretch>
                        <a:fillRect/>
                      </a:stretch>
                    </p:blipFill>
                    <p:spPr>
                      <a:xfrm>
                        <a:off x="2912378" y="3020561"/>
                        <a:ext cx="1760290" cy="1524974"/>
                      </a:xfrm>
                      <a:prstGeom prst="rect">
                        <a:avLst/>
                      </a:prstGeom>
                    </p:spPr>
                  </p:pic>
                </p:oleObj>
              </mc:Fallback>
            </mc:AlternateContent>
          </a:graphicData>
        </a:graphic>
      </p:graphicFrame>
    </p:spTree>
    <p:extLst>
      <p:ext uri="{BB962C8B-B14F-4D97-AF65-F5344CB8AC3E}">
        <p14:creationId xmlns:p14="http://schemas.microsoft.com/office/powerpoint/2010/main" val="292664675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2" Type="http://schemas.microsoft.com/office/2011/relationships/webextension" Target="webextension2.xml"/><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438" row="1">
    <wetp:webextensionref xmlns:r="http://schemas.openxmlformats.org/officeDocument/2006/relationships" r:id="rId1"/>
  </wetp:taskpane>
  <wetp:taskpane dockstate="right" visibility="0" width="438" row="2">
    <wetp:webextensionref xmlns:r="http://schemas.openxmlformats.org/officeDocument/2006/relationships" r:id="rId2"/>
  </wetp:taskpane>
</wetp:taskpanes>
</file>

<file path=ppt/webextensions/webextension1.xml><?xml version="1.0" encoding="utf-8"?>
<we:webextension xmlns:we="http://schemas.microsoft.com/office/webextensions/webextension/2010/11" id="{490F6A97-15F5-4326-9149-7C38FAFABA68}">
  <we:reference id="wa200005566" version="3.0.0.2" store="en-US" storeType="OMEX"/>
  <we:alternateReferences>
    <we:reference id="wa200005566" version="3.0.0.2" store="wa200005566" storeType="OMEX"/>
  </we:alternateReferences>
  <we:properties/>
  <we:bindings/>
  <we:snapshot xmlns:r="http://schemas.openxmlformats.org/officeDocument/2006/relationships"/>
</we:webextension>
</file>

<file path=ppt/webextensions/webextension2.xml><?xml version="1.0" encoding="utf-8"?>
<we:webextension xmlns:we="http://schemas.microsoft.com/office/webextensions/webextension/2010/11" id="{8E440B59-DA84-4F8B-8D77-213EE2DC9BF8}">
  <we:reference id="wa200005669" version="2.0.0.0" store="en-US" storeType="OMEX"/>
  <we:alternateReferences>
    <we:reference id="wa200005669" version="2.0.0.0" store="wa200005669"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A328496E59F22D48B6B189086B28A035" ma:contentTypeVersion="4" ma:contentTypeDescription="Create a new document." ma:contentTypeScope="" ma:versionID="d3a7c9db9b4023869cefeefb87d377d3">
  <xsd:schema xmlns:xsd="http://www.w3.org/2001/XMLSchema" xmlns:xs="http://www.w3.org/2001/XMLSchema" xmlns:p="http://schemas.microsoft.com/office/2006/metadata/properties" xmlns:ns2="bca26e88-ed85-4ffc-8899-a627d8653918" targetNamespace="http://schemas.microsoft.com/office/2006/metadata/properties" ma:root="true" ma:fieldsID="fa50d85d324b4fd10b552914955f97f8" ns2:_="">
    <xsd:import namespace="bca26e88-ed85-4ffc-8899-a627d8653918"/>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ca26e88-ed85-4ffc-8899-a627d865391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DE82BA9-CFEE-4B89-ABC0-10558B5D991E}">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5ED8F876-E29D-4CA2-88E2-E8C22966519E}">
  <ds:schemaRefs>
    <ds:schemaRef ds:uri="http://schemas.microsoft.com/sharepoint/v3/contenttype/forms"/>
  </ds:schemaRefs>
</ds:datastoreItem>
</file>

<file path=customXml/itemProps3.xml><?xml version="1.0" encoding="utf-8"?>
<ds:datastoreItem xmlns:ds="http://schemas.openxmlformats.org/officeDocument/2006/customXml" ds:itemID="{74B14197-CFB9-4F14-9BF8-8529DCC718F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ca26e88-ed85-4ffc-8899-a627d865391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19722</TotalTime>
  <Words>781</Words>
  <Application>Microsoft Office PowerPoint</Application>
  <PresentationFormat>Widescreen</PresentationFormat>
  <Paragraphs>117</Paragraphs>
  <Slides>15</Slides>
  <Notes>1</Notes>
  <HiddenSlides>0</HiddenSlides>
  <MMClips>0</MMClips>
  <ScaleCrop>false</ScaleCrop>
  <HeadingPairs>
    <vt:vector size="8" baseType="variant">
      <vt:variant>
        <vt:lpstr>Fonts Used</vt:lpstr>
      </vt:variant>
      <vt:variant>
        <vt:i4>6</vt:i4>
      </vt:variant>
      <vt:variant>
        <vt:lpstr>Theme</vt:lpstr>
      </vt:variant>
      <vt:variant>
        <vt:i4>2</vt:i4>
      </vt:variant>
      <vt:variant>
        <vt:lpstr>Embedded OLE Servers</vt:lpstr>
      </vt:variant>
      <vt:variant>
        <vt:i4>1</vt:i4>
      </vt:variant>
      <vt:variant>
        <vt:lpstr>Slide Titles</vt:lpstr>
      </vt:variant>
      <vt:variant>
        <vt:i4>15</vt:i4>
      </vt:variant>
    </vt:vector>
  </HeadingPairs>
  <TitlesOfParts>
    <vt:vector size="24" baseType="lpstr">
      <vt:lpstr>Aptos</vt:lpstr>
      <vt:lpstr>Arial</vt:lpstr>
      <vt:lpstr>Arial Narrow</vt:lpstr>
      <vt:lpstr>Lato</vt:lpstr>
      <vt:lpstr>Times New Roman</vt:lpstr>
      <vt:lpstr>Wingdings</vt:lpstr>
      <vt:lpstr>Office Theme</vt:lpstr>
      <vt:lpstr>Custom Design</vt:lpstr>
      <vt:lpstr>Acrobat Document</vt:lpstr>
      <vt:lpstr>PowerPoint Presentation</vt:lpstr>
      <vt:lpstr>Table of Content</vt:lpstr>
      <vt:lpstr>1. INTRODUCTION: SARS TEAM</vt:lpstr>
      <vt:lpstr>2. PURPOSE</vt:lpstr>
      <vt:lpstr>2.1 PROCEDURES DURING BRIEFING SESSION</vt:lpstr>
      <vt:lpstr>2.2 GOVERNANCE REQUIREMENTS</vt:lpstr>
      <vt:lpstr>3. BACKGROUND AND SCOPE OF WORK </vt:lpstr>
      <vt:lpstr>4. BID EVALUATION PROCESS </vt:lpstr>
      <vt:lpstr>4.1 BID EVALUATION PROCESS </vt:lpstr>
      <vt:lpstr>4.2 PRICING SCHEDULE</vt:lpstr>
      <vt:lpstr>4.3 SPECIFIC GOALS </vt:lpstr>
      <vt:lpstr>4.3 FINANCIAL ANALYSIS</vt:lpstr>
      <vt:lpstr>5.  RFP submission and contact details</vt:lpstr>
      <vt:lpstr>5.1 RFP TIMELINES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Funeka Simelane</dc:creator>
  <cp:lastModifiedBy>Siyethemba Mshibe</cp:lastModifiedBy>
  <cp:revision>37</cp:revision>
  <dcterms:created xsi:type="dcterms:W3CDTF">2024-06-13T12:41:53Z</dcterms:created>
  <dcterms:modified xsi:type="dcterms:W3CDTF">2026-08-28T09:09:44Z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0x010100A328496E59F22D48B6B189086B28A035</vt:lpwstr>
  </property>
</Properties>
</file>