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60" r:id="rId5"/>
  </p:sldMasterIdLst>
  <p:notesMasterIdLst>
    <p:notesMasterId r:id="rId10"/>
  </p:notesMasterIdLst>
  <p:sldIdLst>
    <p:sldId id="256" r:id="rId6"/>
    <p:sldId id="257" r:id="rId7"/>
    <p:sldId id="287" r:id="rId8"/>
    <p:sldId id="286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C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B14377E-A405-43F8-B9E7-34DC2414C142}" v="11" dt="2024-07-16T12:35:00.56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89" autoAdjust="0"/>
    <p:restoredTop sz="92588" autoAdjust="0"/>
  </p:normalViewPr>
  <p:slideViewPr>
    <p:cSldViewPr snapToGrid="0" snapToObjects="1">
      <p:cViewPr varScale="1">
        <p:scale>
          <a:sx n="79" d="100"/>
          <a:sy n="79" d="100"/>
        </p:scale>
        <p:origin x="1661" y="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1.xml"/><Relationship Id="rId15" Type="http://schemas.microsoft.com/office/2015/10/relationships/revisionInfo" Target="revisionInfo.xml"/><Relationship Id="rId10" Type="http://schemas.openxmlformats.org/officeDocument/2006/relationships/notesMaster" Target="notesMasters/notes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57C929-F5A2-B944-A14F-16451897D16C}" type="datetimeFigureOut">
              <a:rPr lang="en-US" smtClean="0"/>
              <a:t>8/7/2024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B2B449-F1C8-6F47-A588-55ED763A979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99813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B2B449-F1C8-6F47-A588-55ED763A9793}" type="slidenum">
              <a:rPr lang="en-US" smtClean="0"/>
              <a:t>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08512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B2B449-F1C8-6F47-A588-55ED763A9793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8190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>
          <a:xfrm>
            <a:off x="2122260" y="5913438"/>
            <a:ext cx="4899479" cy="301756"/>
          </a:xfrm>
          <a:prstGeom prst="rect">
            <a:avLst/>
          </a:prstGeom>
        </p:spPr>
        <p:txBody>
          <a:bodyPr/>
          <a:lstStyle>
            <a:lvl1pPr algn="ctr">
              <a:defRPr sz="1600" b="0" i="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endParaRPr lang="en-US" dirty="0"/>
          </a:p>
        </p:txBody>
      </p:sp>
      <p:sp>
        <p:nvSpPr>
          <p:cNvPr id="17" name="Title 16"/>
          <p:cNvSpPr>
            <a:spLocks noGrp="1"/>
          </p:cNvSpPr>
          <p:nvPr>
            <p:ph type="title" hasCustomPrompt="1"/>
          </p:nvPr>
        </p:nvSpPr>
        <p:spPr>
          <a:xfrm>
            <a:off x="1199696" y="4005620"/>
            <a:ext cx="6744607" cy="514117"/>
          </a:xfrm>
        </p:spPr>
        <p:txBody>
          <a:bodyPr>
            <a:noAutofit/>
          </a:bodyPr>
          <a:lstStyle>
            <a:lvl1pPr algn="ctr">
              <a:defRPr sz="3200" b="1" i="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2138589" y="4992693"/>
            <a:ext cx="4866821" cy="488950"/>
          </a:xfrm>
        </p:spPr>
        <p:txBody>
          <a:bodyPr>
            <a:normAutofit/>
          </a:bodyPr>
          <a:lstStyle>
            <a:lvl1pPr marL="0" indent="0" algn="ctr">
              <a:buFontTx/>
              <a:buNone/>
              <a:defRPr sz="24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Master Division</a:t>
            </a:r>
          </a:p>
        </p:txBody>
      </p:sp>
    </p:spTree>
    <p:extLst>
      <p:ext uri="{BB962C8B-B14F-4D97-AF65-F5344CB8AC3E}">
        <p14:creationId xmlns:p14="http://schemas.microsoft.com/office/powerpoint/2010/main" val="2216063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40B12B-D968-2643-8E7F-238A3C456CC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341312" y="1844673"/>
            <a:ext cx="8370887" cy="424815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800"/>
            </a:lvl1pPr>
            <a:lvl2pPr marL="457200" indent="0">
              <a:buFontTx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914400" indent="0">
              <a:buFontTx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1371600" indent="0">
              <a:buFontTx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1828800" indent="0">
              <a:buFontTx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  <a:p>
            <a:pPr lvl="0"/>
            <a:r>
              <a:rPr lang="en-US" dirty="0"/>
              <a:t>Fourth level</a:t>
            </a:r>
          </a:p>
          <a:p>
            <a:pPr lvl="0"/>
            <a:r>
              <a:rPr lang="en-US" dirty="0"/>
              <a:t>Fifth level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2"/>
          </p:nvPr>
        </p:nvSpPr>
        <p:spPr>
          <a:xfrm>
            <a:off x="341313" y="1052513"/>
            <a:ext cx="7886700" cy="437806"/>
          </a:xfrm>
        </p:spPr>
        <p:txBody>
          <a:bodyPr>
            <a:normAutofit/>
          </a:bodyPr>
          <a:lstStyle>
            <a:lvl1pPr>
              <a:defRPr sz="2000" b="1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607280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Bulle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40B12B-D968-2643-8E7F-238A3C456CC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341312" y="1844673"/>
            <a:ext cx="8370887" cy="4248151"/>
          </a:xfrm>
        </p:spPr>
        <p:txBody>
          <a:bodyPr>
            <a:normAutofit/>
          </a:bodyPr>
          <a:lstStyle>
            <a:lvl1pPr marL="285750" indent="-285750">
              <a:lnSpc>
                <a:spcPct val="90000"/>
              </a:lnSpc>
              <a:spcBef>
                <a:spcPts val="0"/>
              </a:spcBef>
              <a:buFontTx/>
              <a:buBlip>
                <a:blip r:embed="rId2"/>
              </a:buBlip>
              <a:defRPr sz="1800"/>
            </a:lvl1pPr>
            <a:lvl2pPr marL="685800" indent="-228600">
              <a:lnSpc>
                <a:spcPct val="90000"/>
              </a:lnSpc>
              <a:spcBef>
                <a:spcPts val="0"/>
              </a:spcBef>
              <a:buFontTx/>
              <a:buBlip>
                <a:blip r:embed="rId2"/>
              </a:buBlip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1143000" indent="-228600">
              <a:lnSpc>
                <a:spcPct val="90000"/>
              </a:lnSpc>
              <a:spcBef>
                <a:spcPts val="0"/>
              </a:spcBef>
              <a:buFontTx/>
              <a:buBlip>
                <a:blip r:embed="rId2"/>
              </a:buBlip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1600200" indent="-228600">
              <a:lnSpc>
                <a:spcPct val="90000"/>
              </a:lnSpc>
              <a:spcBef>
                <a:spcPts val="0"/>
              </a:spcBef>
              <a:buFontTx/>
              <a:buBlip>
                <a:blip r:embed="rId2"/>
              </a:buBlip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0"/>
              </a:spcBef>
              <a:buFontTx/>
              <a:buBlip>
                <a:blip r:embed="rId2"/>
              </a:buBlip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2"/>
          </p:nvPr>
        </p:nvSpPr>
        <p:spPr>
          <a:xfrm>
            <a:off x="341313" y="1052513"/>
            <a:ext cx="7886700" cy="437806"/>
          </a:xfrm>
        </p:spPr>
        <p:txBody>
          <a:bodyPr>
            <a:normAutofit/>
          </a:bodyPr>
          <a:lstStyle>
            <a:lvl1pPr>
              <a:defRPr sz="2000" b="1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01566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341993" y="441325"/>
            <a:ext cx="7886700" cy="53260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41993" y="642982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004C85"/>
                </a:solidFill>
                <a:latin typeface="Arial" charset="0"/>
              </a:defRPr>
            </a:lvl1pPr>
          </a:lstStyle>
          <a:p>
            <a:fld id="{B540B12B-D968-2643-8E7F-238A3C456CC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41993" y="1052513"/>
            <a:ext cx="7886700" cy="437807"/>
          </a:xfrm>
        </p:spPr>
        <p:txBody>
          <a:bodyPr/>
          <a:lstStyle>
            <a:lvl1pPr>
              <a:defRPr b="1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 Master </a:t>
            </a:r>
            <a:r>
              <a:rPr lang="en-US"/>
              <a:t>text styles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/>
          </p:nvPr>
        </p:nvSpPr>
        <p:spPr>
          <a:xfrm>
            <a:off x="341312" y="1844674"/>
            <a:ext cx="8370887" cy="4248151"/>
          </a:xfrm>
        </p:spPr>
        <p:txBody>
          <a:bodyPr>
            <a:normAutofit/>
          </a:bodyPr>
          <a:lstStyle>
            <a:lvl1pPr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59399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4821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wmf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w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1993" y="441325"/>
            <a:ext cx="7886700" cy="53260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en-US" dirty="0"/>
              <a:t>Click to edit Master 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1993" y="1052513"/>
            <a:ext cx="7886700" cy="4332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b="1" i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charset="0"/>
              </a:rPr>
              <a:t>Click to edit Master Sub-header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41993" y="642982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004C85"/>
                </a:solidFill>
                <a:latin typeface="Arial" charset="0"/>
              </a:defRPr>
            </a:lvl1pPr>
          </a:lstStyle>
          <a:p>
            <a:fld id="{B540B12B-D968-2643-8E7F-238A3C456CC9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9935" y="6365971"/>
            <a:ext cx="1062263" cy="304133"/>
          </a:xfrm>
          <a:prstGeom prst="rect">
            <a:avLst/>
          </a:prstGeom>
        </p:spPr>
      </p:pic>
      <p:cxnSp>
        <p:nvCxnSpPr>
          <p:cNvPr id="7" name="Straight Connector 6"/>
          <p:cNvCxnSpPr/>
          <p:nvPr userDrawn="1"/>
        </p:nvCxnSpPr>
        <p:spPr>
          <a:xfrm>
            <a:off x="431801" y="6237514"/>
            <a:ext cx="8280399" cy="0"/>
          </a:xfrm>
          <a:prstGeom prst="line">
            <a:avLst/>
          </a:prstGeom>
          <a:ln w="25400">
            <a:solidFill>
              <a:srgbClr val="004C8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5" r:id="rId2"/>
    <p:sldLayoutId id="2147483662" r:id="rId3"/>
    <p:sldLayoutId id="2147483663" r:id="rId4"/>
    <p:sldLayoutId id="2147483664" r:id="rId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b="1" kern="1200">
          <a:solidFill>
            <a:srgbClr val="004C85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2000" b="0" i="0" kern="1200">
          <a:solidFill>
            <a:schemeClr val="tx1">
              <a:lumMod val="75000"/>
              <a:lumOff val="25000"/>
            </a:schemeClr>
          </a:solidFill>
          <a:latin typeface="Arial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8"/>
        </a:buBlip>
        <a:defRPr sz="2000" b="0" i="0" kern="1200">
          <a:solidFill>
            <a:schemeClr val="tx1">
              <a:lumMod val="75000"/>
              <a:lumOff val="25000"/>
            </a:schemeClr>
          </a:solidFill>
          <a:latin typeface="Arial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200" b="0" i="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200" b="0" i="0"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200" b="0" i="0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78" userDrawn="1">
          <p15:clr>
            <a:srgbClr val="F26B43"/>
          </p15:clr>
        </p15:guide>
        <p15:guide id="2" pos="272" userDrawn="1">
          <p15:clr>
            <a:srgbClr val="F26B43"/>
          </p15:clr>
        </p15:guide>
        <p15:guide id="3" pos="5488" userDrawn="1">
          <p15:clr>
            <a:srgbClr val="F26B43"/>
          </p15:clr>
        </p15:guide>
        <p15:guide id="4" orient="horz" pos="4201" userDrawn="1">
          <p15:clr>
            <a:srgbClr val="F26B43"/>
          </p15:clr>
        </p15:guide>
        <p15:guide id="5" orient="horz" pos="663" userDrawn="1">
          <p15:clr>
            <a:srgbClr val="F26B43"/>
          </p15:clr>
        </p15:guide>
        <p15:guide id="6" orient="horz" pos="1162" userDrawn="1">
          <p15:clr>
            <a:srgbClr val="F26B43"/>
          </p15:clr>
        </p15:guide>
        <p15:guide id="7" orient="horz" pos="383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199695" y="3831959"/>
            <a:ext cx="6744607" cy="514117"/>
          </a:xfrm>
        </p:spPr>
        <p:txBody>
          <a:bodyPr/>
          <a:lstStyle/>
          <a:p>
            <a:r>
              <a:rPr lang="en-US" dirty="0"/>
              <a:t>Enterprise Architecture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0DE3C3E-9BC7-452B-B9AB-83317E1D9A6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Overview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8752991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40B12B-D968-2643-8E7F-238A3C456CC9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gray">
          <a:xfrm>
            <a:off x="1066799" y="1560292"/>
            <a:ext cx="7345363" cy="43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0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3"/>
              </a:buBlip>
              <a:defRPr sz="20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 b="0" i="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 b="0" i="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 b="0" i="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130000"/>
              </a:spcBef>
            </a:pPr>
            <a:r>
              <a:rPr lang="en-GB" altLang="en-US" dirty="0"/>
              <a:t>Tech Infrastructure Landscape</a:t>
            </a:r>
          </a:p>
          <a:p>
            <a:pPr>
              <a:spcBef>
                <a:spcPct val="130000"/>
              </a:spcBef>
            </a:pPr>
            <a:endParaRPr lang="en-GB" altLang="en-US" dirty="0"/>
          </a:p>
        </p:txBody>
      </p:sp>
      <p:sp>
        <p:nvSpPr>
          <p:cNvPr id="10" name="AutoShape 5"/>
          <p:cNvSpPr>
            <a:spLocks noChangeArrowheads="1"/>
          </p:cNvSpPr>
          <p:nvPr/>
        </p:nvSpPr>
        <p:spPr bwMode="gray">
          <a:xfrm>
            <a:off x="615950" y="1614267"/>
            <a:ext cx="365125" cy="323850"/>
          </a:xfrm>
          <a:prstGeom prst="roundRect">
            <a:avLst>
              <a:gd name="adj" fmla="val 16667"/>
            </a:avLst>
          </a:prstGeom>
          <a:solidFill>
            <a:schemeClr val="accent1">
              <a:lumMod val="50000"/>
            </a:schemeClr>
          </a:solidFill>
          <a:ln w="12700" algn="ctr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>
            <a:lvl1pPr marL="1365250" indent="-1365250" algn="l" defTabSz="3429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Barclays Sans" pitchFamily="2" charset="0"/>
              </a:defRPr>
            </a:lvl1pPr>
            <a:lvl2pPr marL="742950" indent="-285750" algn="l" defTabSz="342900" eaLnBrk="0" hangingPunct="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Expert Sans Regular" pitchFamily="34" charset="0"/>
              </a:defRPr>
            </a:lvl2pPr>
            <a:lvl3pPr marL="1143000" indent="-228600" algn="l" defTabSz="342900" eaLnBrk="0" hangingPunct="0">
              <a:spcBef>
                <a:spcPct val="20000"/>
              </a:spcBef>
              <a:buChar char="•"/>
              <a:defRPr sz="1200">
                <a:solidFill>
                  <a:schemeClr val="tx1"/>
                </a:solidFill>
                <a:latin typeface="Expert Sans Regular" pitchFamily="34" charset="0"/>
              </a:defRPr>
            </a:lvl3pPr>
            <a:lvl4pPr marL="1600200" indent="-228600" algn="l" defTabSz="342900" eaLnBrk="0" hangingPunct="0">
              <a:spcBef>
                <a:spcPct val="20000"/>
              </a:spcBef>
              <a:buChar char="–"/>
              <a:defRPr sz="1000">
                <a:solidFill>
                  <a:schemeClr val="tx1"/>
                </a:solidFill>
                <a:latin typeface="Expert Sans Regular" pitchFamily="34" charset="0"/>
              </a:defRPr>
            </a:lvl4pPr>
            <a:lvl5pPr marL="2057400" indent="-228600" algn="l" defTabSz="342900" eaLnBrk="0" hangingPunct="0">
              <a:spcBef>
                <a:spcPct val="20000"/>
              </a:spcBef>
              <a:buChar char="»"/>
              <a:defRPr sz="800">
                <a:solidFill>
                  <a:schemeClr val="tx1"/>
                </a:solidFill>
                <a:latin typeface="Expert Sans Regular" pitchFamily="34" charset="0"/>
              </a:defRPr>
            </a:lvl5pPr>
            <a:lvl6pPr marL="2514600" indent="-228600" defTabSz="3429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00">
                <a:solidFill>
                  <a:schemeClr val="tx1"/>
                </a:solidFill>
                <a:latin typeface="Expert Sans Regular" pitchFamily="34" charset="0"/>
              </a:defRPr>
            </a:lvl6pPr>
            <a:lvl7pPr marL="2971800" indent="-228600" defTabSz="3429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00">
                <a:solidFill>
                  <a:schemeClr val="tx1"/>
                </a:solidFill>
                <a:latin typeface="Expert Sans Regular" pitchFamily="34" charset="0"/>
              </a:defRPr>
            </a:lvl7pPr>
            <a:lvl8pPr marL="3429000" indent="-228600" defTabSz="3429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00">
                <a:solidFill>
                  <a:schemeClr val="tx1"/>
                </a:solidFill>
                <a:latin typeface="Expert Sans Regular" pitchFamily="34" charset="0"/>
              </a:defRPr>
            </a:lvl8pPr>
            <a:lvl9pPr marL="3886200" indent="-228600" defTabSz="3429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00">
                <a:solidFill>
                  <a:schemeClr val="tx1"/>
                </a:solidFill>
                <a:latin typeface="Expert Sans Regular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GB" altLang="en-US" dirty="0">
                <a:solidFill>
                  <a:schemeClr val="bg1"/>
                </a:solidFill>
                <a:latin typeface="Expert Sans Regular" pitchFamily="34" charset="0"/>
                <a:ea typeface="SimSun" pitchFamily="2" charset="-122"/>
              </a:rPr>
              <a:t>1</a:t>
            </a:r>
          </a:p>
        </p:txBody>
      </p:sp>
      <p:sp>
        <p:nvSpPr>
          <p:cNvPr id="11" name="AutoShape 6"/>
          <p:cNvSpPr>
            <a:spLocks noChangeArrowheads="1"/>
          </p:cNvSpPr>
          <p:nvPr/>
        </p:nvSpPr>
        <p:spPr bwMode="gray">
          <a:xfrm>
            <a:off x="615950" y="2432028"/>
            <a:ext cx="365125" cy="323850"/>
          </a:xfrm>
          <a:prstGeom prst="roundRect">
            <a:avLst>
              <a:gd name="adj" fmla="val 16667"/>
            </a:avLst>
          </a:prstGeom>
          <a:solidFill>
            <a:schemeClr val="accent1">
              <a:lumMod val="50000"/>
            </a:schemeClr>
          </a:solidFill>
          <a:ln w="12700" algn="ctr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>
            <a:lvl1pPr marL="1365250" indent="-1365250" algn="l" defTabSz="3429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Barclays Sans" pitchFamily="2" charset="0"/>
              </a:defRPr>
            </a:lvl1pPr>
            <a:lvl2pPr marL="742950" indent="-285750" algn="l" defTabSz="342900" eaLnBrk="0" hangingPunct="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Expert Sans Regular" pitchFamily="34" charset="0"/>
              </a:defRPr>
            </a:lvl2pPr>
            <a:lvl3pPr marL="1143000" indent="-228600" algn="l" defTabSz="342900" eaLnBrk="0" hangingPunct="0">
              <a:spcBef>
                <a:spcPct val="20000"/>
              </a:spcBef>
              <a:buChar char="•"/>
              <a:defRPr sz="1200">
                <a:solidFill>
                  <a:schemeClr val="tx1"/>
                </a:solidFill>
                <a:latin typeface="Expert Sans Regular" pitchFamily="34" charset="0"/>
              </a:defRPr>
            </a:lvl3pPr>
            <a:lvl4pPr marL="1600200" indent="-228600" algn="l" defTabSz="342900" eaLnBrk="0" hangingPunct="0">
              <a:spcBef>
                <a:spcPct val="20000"/>
              </a:spcBef>
              <a:buChar char="–"/>
              <a:defRPr sz="1000">
                <a:solidFill>
                  <a:schemeClr val="tx1"/>
                </a:solidFill>
                <a:latin typeface="Expert Sans Regular" pitchFamily="34" charset="0"/>
              </a:defRPr>
            </a:lvl4pPr>
            <a:lvl5pPr marL="2057400" indent="-228600" algn="l" defTabSz="342900" eaLnBrk="0" hangingPunct="0">
              <a:spcBef>
                <a:spcPct val="20000"/>
              </a:spcBef>
              <a:buChar char="»"/>
              <a:defRPr sz="800">
                <a:solidFill>
                  <a:schemeClr val="tx1"/>
                </a:solidFill>
                <a:latin typeface="Expert Sans Regular" pitchFamily="34" charset="0"/>
              </a:defRPr>
            </a:lvl5pPr>
            <a:lvl6pPr marL="2514600" indent="-228600" defTabSz="3429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00">
                <a:solidFill>
                  <a:schemeClr val="tx1"/>
                </a:solidFill>
                <a:latin typeface="Expert Sans Regular" pitchFamily="34" charset="0"/>
              </a:defRPr>
            </a:lvl6pPr>
            <a:lvl7pPr marL="2971800" indent="-228600" defTabSz="3429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00">
                <a:solidFill>
                  <a:schemeClr val="tx1"/>
                </a:solidFill>
                <a:latin typeface="Expert Sans Regular" pitchFamily="34" charset="0"/>
              </a:defRPr>
            </a:lvl7pPr>
            <a:lvl8pPr marL="3429000" indent="-228600" defTabSz="3429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00">
                <a:solidFill>
                  <a:schemeClr val="tx1"/>
                </a:solidFill>
                <a:latin typeface="Expert Sans Regular" pitchFamily="34" charset="0"/>
              </a:defRPr>
            </a:lvl8pPr>
            <a:lvl9pPr marL="3886200" indent="-228600" defTabSz="3429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00">
                <a:solidFill>
                  <a:schemeClr val="tx1"/>
                </a:solidFill>
                <a:latin typeface="Expert Sans Regular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GB" altLang="en-US" dirty="0">
                <a:solidFill>
                  <a:schemeClr val="bg1"/>
                </a:solidFill>
                <a:latin typeface="Expert Sans Regular" pitchFamily="34" charset="0"/>
                <a:ea typeface="SimSun" pitchFamily="2" charset="-122"/>
              </a:rPr>
              <a:t>2</a:t>
            </a:r>
          </a:p>
        </p:txBody>
      </p:sp>
      <p:sp>
        <p:nvSpPr>
          <p:cNvPr id="19" name="Rectangle 3"/>
          <p:cNvSpPr txBox="1">
            <a:spLocks noChangeArrowheads="1"/>
          </p:cNvSpPr>
          <p:nvPr/>
        </p:nvSpPr>
        <p:spPr bwMode="gray">
          <a:xfrm>
            <a:off x="1066799" y="2378053"/>
            <a:ext cx="7345363" cy="43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0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3"/>
              </a:buBlip>
              <a:defRPr sz="20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 b="0" i="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 b="0" i="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 b="0" i="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130000"/>
              </a:spcBef>
            </a:pPr>
            <a:r>
              <a:rPr lang="en-GB" altLang="en-US" dirty="0"/>
              <a:t>Application/Technology Matrix</a:t>
            </a:r>
          </a:p>
          <a:p>
            <a:pPr>
              <a:spcBef>
                <a:spcPct val="130000"/>
              </a:spcBef>
            </a:pPr>
            <a:endParaRPr lang="en-GB" altLang="en-US" dirty="0"/>
          </a:p>
        </p:txBody>
      </p:sp>
      <p:sp>
        <p:nvSpPr>
          <p:cNvPr id="21" name="Rectangle 3"/>
          <p:cNvSpPr txBox="1">
            <a:spLocks noChangeArrowheads="1"/>
          </p:cNvSpPr>
          <p:nvPr/>
        </p:nvSpPr>
        <p:spPr bwMode="gray">
          <a:xfrm>
            <a:off x="1066799" y="3223198"/>
            <a:ext cx="7345363" cy="43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0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3"/>
              </a:buBlip>
              <a:defRPr sz="20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 b="0" i="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 b="0" i="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 b="0" i="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130000"/>
              </a:spcBef>
            </a:pPr>
            <a:endParaRPr lang="en-GB" altLang="en-US" dirty="0"/>
          </a:p>
        </p:txBody>
      </p:sp>
      <p:sp>
        <p:nvSpPr>
          <p:cNvPr id="22" name="Rectangle 3"/>
          <p:cNvSpPr txBox="1">
            <a:spLocks noChangeArrowheads="1"/>
          </p:cNvSpPr>
          <p:nvPr/>
        </p:nvSpPr>
        <p:spPr bwMode="gray">
          <a:xfrm>
            <a:off x="1066799" y="4054651"/>
            <a:ext cx="7345363" cy="43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0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3"/>
              </a:buBlip>
              <a:defRPr sz="20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 b="0" i="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 b="0" i="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 b="0" i="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130000"/>
              </a:spcBef>
            </a:pPr>
            <a:endParaRPr lang="en-GB" altLang="en-US" dirty="0"/>
          </a:p>
        </p:txBody>
      </p:sp>
      <p:sp>
        <p:nvSpPr>
          <p:cNvPr id="15" name="Rectangle 3">
            <a:extLst>
              <a:ext uri="{FF2B5EF4-FFF2-40B4-BE49-F238E27FC236}">
                <a16:creationId xmlns:a16="http://schemas.microsoft.com/office/drawing/2014/main" id="{152AFBDD-5B2C-42ED-BE5F-A5843FC27ECC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1077794" y="4657643"/>
            <a:ext cx="7345363" cy="43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0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3"/>
              </a:buBlip>
              <a:defRPr sz="20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 b="0" i="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 b="0" i="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 b="0" i="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130000"/>
              </a:spcBef>
            </a:pP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7406554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E7B246-1B2A-3DAE-4CCE-E4D4916BAD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1993" y="124691"/>
            <a:ext cx="7886700" cy="532606"/>
          </a:xfrm>
        </p:spPr>
        <p:txBody>
          <a:bodyPr/>
          <a:lstStyle/>
          <a:p>
            <a:r>
              <a:rPr lang="en-US" dirty="0"/>
              <a:t>Technology Stack</a:t>
            </a:r>
            <a:endParaRPr lang="en-ZA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B5BF015-248A-0E5A-1535-AA68573313B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40B12B-D968-2643-8E7F-238A3C456CC9}" type="slidenum">
              <a:rPr lang="en-US" smtClean="0"/>
              <a:pPr/>
              <a:t>2</a:t>
            </a:fld>
            <a:endParaRPr lang="en-US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465B351B-7BFB-45BD-529C-79295E3D10E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5467238"/>
              </p:ext>
            </p:extLst>
          </p:nvPr>
        </p:nvGraphicFramePr>
        <p:xfrm>
          <a:off x="467248" y="1111523"/>
          <a:ext cx="8209504" cy="50663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0068">
                  <a:extLst>
                    <a:ext uri="{9D8B030D-6E8A-4147-A177-3AD203B41FA5}">
                      <a16:colId xmlns:a16="http://schemas.microsoft.com/office/drawing/2014/main" val="1994349726"/>
                    </a:ext>
                  </a:extLst>
                </a:gridCol>
                <a:gridCol w="1190378">
                  <a:extLst>
                    <a:ext uri="{9D8B030D-6E8A-4147-A177-3AD203B41FA5}">
                      <a16:colId xmlns:a16="http://schemas.microsoft.com/office/drawing/2014/main" val="498395581"/>
                    </a:ext>
                  </a:extLst>
                </a:gridCol>
                <a:gridCol w="1344305">
                  <a:extLst>
                    <a:ext uri="{9D8B030D-6E8A-4147-A177-3AD203B41FA5}">
                      <a16:colId xmlns:a16="http://schemas.microsoft.com/office/drawing/2014/main" val="2458413751"/>
                    </a:ext>
                  </a:extLst>
                </a:gridCol>
                <a:gridCol w="1386674">
                  <a:extLst>
                    <a:ext uri="{9D8B030D-6E8A-4147-A177-3AD203B41FA5}">
                      <a16:colId xmlns:a16="http://schemas.microsoft.com/office/drawing/2014/main" val="4237491971"/>
                    </a:ext>
                  </a:extLst>
                </a:gridCol>
                <a:gridCol w="1349828">
                  <a:extLst>
                    <a:ext uri="{9D8B030D-6E8A-4147-A177-3AD203B41FA5}">
                      <a16:colId xmlns:a16="http://schemas.microsoft.com/office/drawing/2014/main" val="2670660164"/>
                    </a:ext>
                  </a:extLst>
                </a:gridCol>
                <a:gridCol w="1368251">
                  <a:extLst>
                    <a:ext uri="{9D8B030D-6E8A-4147-A177-3AD203B41FA5}">
                      <a16:colId xmlns:a16="http://schemas.microsoft.com/office/drawing/2014/main" val="620402107"/>
                    </a:ext>
                  </a:extLst>
                </a:gridCol>
              </a:tblGrid>
              <a:tr h="923443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ZA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ZA" sz="1400" kern="120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Unix Stack</a:t>
                      </a:r>
                      <a:endParaRPr lang="en-ZA" sz="14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ZA" sz="1400" kern="120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Mainframe Stack </a:t>
                      </a:r>
                      <a:endParaRPr lang="en-ZA" sz="14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ZA" sz="140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X86 Linux Stack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ZA" sz="140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X86 Microsoft Stack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ZA" sz="140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Cloud Hosting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6731208"/>
                  </a:ext>
                </a:extLst>
              </a:tr>
              <a:tr h="813889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ZA" sz="14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Application Delivery Infrastructure</a:t>
                      </a:r>
                      <a:endParaRPr lang="en-ZA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ZA" sz="14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Java / C++ / WAS</a:t>
                      </a:r>
                      <a:endParaRPr lang="en-ZA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ZA" sz="14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Java / WAS</a:t>
                      </a:r>
                      <a:endParaRPr lang="en-ZA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ZA" sz="14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SAP WebAS</a:t>
                      </a:r>
                      <a:endParaRPr lang="en-ZA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ZA" sz="14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IIS / .Net</a:t>
                      </a:r>
                      <a:endParaRPr lang="en-ZA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ZA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0478255"/>
                  </a:ext>
                </a:extLst>
              </a:tr>
              <a:tr h="412596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ZA" sz="14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MiddleWare</a:t>
                      </a:r>
                      <a:endParaRPr lang="en-ZA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ZA" sz="14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MQ / IIB</a:t>
                      </a:r>
                      <a:endParaRPr lang="en-ZA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14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MQ / IIB</a:t>
                      </a:r>
                      <a:endParaRPr lang="en-ZA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14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MQ / IIB</a:t>
                      </a:r>
                      <a:endParaRPr lang="en-ZA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14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MQ / IIB</a:t>
                      </a:r>
                      <a:endParaRPr lang="en-ZA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Z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257590"/>
                  </a:ext>
                </a:extLst>
              </a:tr>
              <a:tr h="8138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14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Database Management Infrastructure</a:t>
                      </a:r>
                      <a:endParaRPr lang="en-ZA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ZA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DB2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ZA" sz="14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Adabas</a:t>
                      </a:r>
                      <a:endParaRPr lang="en-ZA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14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DB2/Hana</a:t>
                      </a:r>
                      <a:endParaRPr lang="en-ZA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ZA" sz="14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MS SQL</a:t>
                      </a:r>
                      <a:endParaRPr lang="en-ZA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Z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7662357"/>
                  </a:ext>
                </a:extLst>
              </a:tr>
              <a:tr h="1288657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ZA" sz="14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Computing Platform, Peripheral &amp; Sensors</a:t>
                      </a:r>
                      <a:br>
                        <a:rPr lang="en-ZA" sz="14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endParaRPr lang="en-ZA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ZA" sz="14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AIX</a:t>
                      </a:r>
                      <a:endParaRPr lang="en-ZA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ZA" sz="14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System Z</a:t>
                      </a:r>
                      <a:endParaRPr lang="en-ZA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ZA" sz="14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X86 / Linux</a:t>
                      </a:r>
                      <a:endParaRPr lang="en-ZA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ZA" sz="14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X86 Microsoft</a:t>
                      </a:r>
                      <a:endParaRPr lang="en-ZA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Z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6775256"/>
                  </a:ext>
                </a:extLst>
              </a:tr>
              <a:tr h="813889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ZA" sz="14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Communication Infrastructure</a:t>
                      </a:r>
                      <a:endParaRPr lang="en-ZA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ZA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LAN / WAN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ZA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LAN / WAN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ZA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LAN / WAN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ZA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LAN / WAN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ZA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VWAN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0455006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BF519077-D198-7B9B-D8BF-3029FA0C1316}"/>
              </a:ext>
            </a:extLst>
          </p:cNvPr>
          <p:cNvSpPr txBox="1"/>
          <p:nvPr/>
        </p:nvSpPr>
        <p:spPr>
          <a:xfrm rot="16200000">
            <a:off x="7137943" y="3444650"/>
            <a:ext cx="15055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n-ZA" sz="2000" dirty="0"/>
              <a:t>SaaS</a:t>
            </a:r>
            <a:r>
              <a:rPr lang="en-ZA" dirty="0"/>
              <a:t>, PaaS</a:t>
            </a:r>
          </a:p>
        </p:txBody>
      </p:sp>
    </p:spTree>
    <p:extLst>
      <p:ext uri="{BB962C8B-B14F-4D97-AF65-F5344CB8AC3E}">
        <p14:creationId xmlns:p14="http://schemas.microsoft.com/office/powerpoint/2010/main" val="12396413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384B23-274B-3932-5765-BC8B94DB39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1993" y="157693"/>
            <a:ext cx="7886700" cy="532606"/>
          </a:xfrm>
        </p:spPr>
        <p:txBody>
          <a:bodyPr>
            <a:normAutofit/>
          </a:bodyPr>
          <a:lstStyle/>
          <a:p>
            <a:r>
              <a:rPr lang="en-US" dirty="0"/>
              <a:t>Tech Infrastructure Landscape</a:t>
            </a:r>
            <a:endParaRPr lang="en-ZA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783FCE1-5467-803D-7DF6-4ED76C5CA15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40B12B-D968-2643-8E7F-238A3C456CC9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3A25FE4-06AF-BC0E-357F-956FDC6649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037" y="1107077"/>
            <a:ext cx="8109549" cy="511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1477254"/>
      </p:ext>
    </p:extLst>
  </p:cSld>
  <p:clrMapOvr>
    <a:masterClrMapping/>
  </p:clrMapOvr>
</p:sld>
</file>

<file path=ppt/theme/theme1.xml><?xml version="1.0" encoding="utf-8"?>
<a:theme xmlns:a="http://schemas.openxmlformats.org/drawingml/2006/main" name="SARS Plain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15606_SARS_PLAIN_PPT.pptx" id="{6DB6358A-5B68-E44E-AD01-63344069B75A}" vid="{702AC70A-0333-DF4E-AA47-865E57494EE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SARS SuppServ Documents" ma:contentTypeID="0x0101008BD992B76FE80145A10E31A839FC6615020059FFAB126CD31B4FA047CC6D39DF1276" ma:contentTypeVersion="13" ma:contentTypeDescription="" ma:contentTypeScope="" ma:versionID="187fdb8158711822ffcc5f53669e2909">
  <xsd:schema xmlns:xsd="http://www.w3.org/2001/XMLSchema" xmlns:xs="http://www.w3.org/2001/XMLSchema" xmlns:p="http://schemas.microsoft.com/office/2006/metadata/properties" xmlns:ns2="dc9eddcd-f279-41d2-9f45-832515fcc031" targetNamespace="http://schemas.microsoft.com/office/2006/metadata/properties" ma:root="true" ma:fieldsID="ecb3344406a64ea6bef1165ebf73f106" ns2:_="">
    <xsd:import namespace="dc9eddcd-f279-41d2-9f45-832515fcc031"/>
    <xsd:element name="properties">
      <xsd:complexType>
        <xsd:sequence>
          <xsd:element name="documentManagement">
            <xsd:complexType>
              <xsd:all>
                <xsd:element ref="ns2:Document_x0020_Type"/>
                <xsd:element ref="ns2:Q-Code"/>
                <xsd:element ref="ns2:Used_x0020_by"/>
                <xsd:element ref="ns2:Revision_x0020_Number" minOccurs="0"/>
                <xsd:element ref="ns2:_dlc_DocIdUrl" minOccurs="0"/>
                <xsd:element ref="ns2:_dlc_DocIdPersistId" minOccurs="0"/>
                <xsd:element ref="ns2:SARS_x0020_SuppServ_x0020_KeywordsTaxHTField0" minOccurs="0"/>
                <xsd:element ref="ns2:TaxCatchAll" minOccurs="0"/>
                <xsd:element ref="ns2:TaxCatchAllLabel" minOccurs="0"/>
                <xsd:element ref="ns2:_dlc_DocId" minOccurs="0"/>
                <xsd:element ref="ns2:Place_x0020_in_x0020_SuppServ_x0020_NavigationTaxHTField0" minOccurs="0"/>
                <xsd:element ref="ns2:SARS_x0020_SuppServ_x0020_FunctionTaxHTField0" minOccurs="0"/>
                <xsd:element ref="ns2:Review_x0020_Date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c9eddcd-f279-41d2-9f45-832515fcc031" elementFormDefault="qualified">
    <xsd:import namespace="http://schemas.microsoft.com/office/2006/documentManagement/types"/>
    <xsd:import namespace="http://schemas.microsoft.com/office/infopath/2007/PartnerControls"/>
    <xsd:element name="Document_x0020_Type" ma:index="2" ma:displayName="DocumentType" ma:description="Hosts the types of documents we have in SARS (Policies, Procedures, forms, etc.)" ma:format="Dropdown" ma:indexed="true" ma:internalName="Document_x0020_Type">
      <xsd:simpleType>
        <xsd:restriction base="dms:Choice">
          <xsd:enumeration value="Annexure"/>
          <xsd:enumeration value="Brochure"/>
          <xsd:enumeration value="Correspondence"/>
          <xsd:enumeration value="FAQ"/>
          <xsd:enumeration value="Form"/>
          <xsd:enumeration value="Guide"/>
          <xsd:enumeration value="Internal Agreement"/>
          <xsd:enumeration value="International Instrument"/>
          <xsd:enumeration value="Manual"/>
          <xsd:enumeration value="Policy"/>
          <xsd:enumeration value="Process Flow"/>
          <xsd:enumeration value="Report"/>
          <xsd:enumeration value="Research"/>
          <xsd:enumeration value="Script"/>
          <xsd:enumeration value="SoP"/>
          <xsd:enumeration value="Standard"/>
          <xsd:enumeration value="Table"/>
          <xsd:enumeration value="Template"/>
          <xsd:enumeration value="Terms of Reference"/>
        </xsd:restriction>
      </xsd:simpleType>
    </xsd:element>
    <xsd:element name="Q-Code" ma:index="3" ma:displayName="Q-Code" ma:description="Hosts the Q-Code for all controlled documents" ma:internalName="Q_x002d_Code" ma:readOnly="false">
      <xsd:simpleType>
        <xsd:restriction base="dms:Text">
          <xsd:maxLength value="255"/>
        </xsd:restriction>
      </xsd:simpleType>
    </xsd:element>
    <xsd:element name="Used_x0020_by" ma:index="4" ma:displayName="Used by" ma:description="Sets if adocument is used internally only, or is safe for external consumption" ma:format="Dropdown" ma:internalName="Used_x0020_by">
      <xsd:simpleType>
        <xsd:restriction base="dms:Choice">
          <xsd:enumeration value="Internal"/>
          <xsd:enumeration value="External"/>
        </xsd:restriction>
      </xsd:simpleType>
    </xsd:element>
    <xsd:element name="Revision_x0020_Number" ma:index="5" nillable="true" ma:displayName="Revision Number" ma:decimals="0" ma:description="Stores the revision number of a document (Not the same ad Version Number)" ma:internalName="Revision_x0020_Number">
      <xsd:simpleType>
        <xsd:restriction base="dms:Number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ARS_x0020_SuppServ_x0020_KeywordsTaxHTField0" ma:index="15" ma:taxonomy="true" ma:internalName="SARS_x0020_SuppServ_x0020_KeywordsTaxHTField0" ma:taxonomyFieldName="SARS_x0020_SuppServ_x0020_Keywords" ma:displayName="SARS SuppServ Keywords" ma:readOnly="false" ma:default="" ma:fieldId="{d2bfec79-04b8-4ab2-a7e5-796c85dd8ef1}" ma:taxonomyMulti="true" ma:sspId="660966cd-14ca-479e-8cbf-c274f462cad1" ma:termSetId="458e8432-d94a-4ef3-a0d0-24a652488195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TaxCatchAll" ma:index="16" nillable="true" ma:displayName="Taxonomy Catch All Column" ma:hidden="true" ma:list="{db09edb2-bea9-44b7-9235-33915e6d56cb}" ma:internalName="TaxCatchAll" ma:showField="CatchAllData" ma:web="dc9eddcd-f279-41d2-9f45-832515fcc03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7" nillable="true" ma:displayName="Taxonomy Catch All Column1" ma:hidden="true" ma:list="{db09edb2-bea9-44b7-9235-33915e6d56cb}" ma:internalName="TaxCatchAllLabel" ma:readOnly="true" ma:showField="CatchAllDataLabel" ma:web="dc9eddcd-f279-41d2-9f45-832515fcc03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_dlc_DocId" ma:index="1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Place_x0020_in_x0020_SuppServ_x0020_NavigationTaxHTField0" ma:index="19" ma:taxonomy="true" ma:internalName="Place_x0020_in_x0020_SuppServ_x0020_NavigationTaxHTField0" ma:taxonomyFieldName="Place_x0020_in_x0020_SuppServ_x0020_Navigation" ma:displayName="Place in SuppServ Navigation" ma:readOnly="false" ma:default="" ma:fieldId="{61754ca2-bc88-421f-9df0-d75a9d639ff2}" ma:taxonomyMulti="true" ma:sspId="660966cd-14ca-479e-8cbf-c274f462cad1" ma:termSetId="d769de68-9d82-4b2f-b0b0-d4cf5ec32e2b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ARS_x0020_SuppServ_x0020_FunctionTaxHTField0" ma:index="21" ma:taxonomy="true" ma:internalName="SARS_x0020_SuppServ_x0020_FunctionTaxHTField0" ma:taxonomyFieldName="SARS_x0020_SuppServ_x0020_Function0" ma:displayName="SARS SuppServ Function" ma:default="" ma:fieldId="{e860790b-3d24-4ae2-8579-6665ce9ceb97}" ma:sspId="660966cd-14ca-479e-8cbf-c274f462cad1" ma:termSetId="75606068-f5ad-4592-9fc9-54b151bf9050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Review_x0020_Date" ma:index="23" ma:displayName="Review Date" ma:format="DateOnly" ma:internalName="Review_x0020_Date" ma:readOnly="false">
      <xsd:simpleType>
        <xsd:restriction base="dms:DateTim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1" ma:displayName="Content Type"/>
        <xsd:element ref="dc:title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ARS_x0020_SuppServ_x0020_KeywordsTaxHTField0 xmlns="dc9eddcd-f279-41d2-9f45-832515fcc031">
      <Terms xmlns="http://schemas.microsoft.com/office/infopath/2007/PartnerControls">
        <TermInfo xmlns="http://schemas.microsoft.com/office/infopath/2007/PartnerControls">
          <TermName xmlns="http://schemas.microsoft.com/office/infopath/2007/PartnerControls">communications</TermName>
          <TermId xmlns="http://schemas.microsoft.com/office/infopath/2007/PartnerControls">99f118ec-bc8c-499e-90c2-01975f38d542</TermId>
        </TermInfo>
      </Terms>
    </SARS_x0020_SuppServ_x0020_KeywordsTaxHTField0>
    <Q-Code xmlns="dc9eddcd-f279-41d2-9f45-832515fcc031">COMMS-CI-01-T47</Q-Code>
    <Revision_x0020_Number xmlns="dc9eddcd-f279-41d2-9f45-832515fcc031" xsi:nil="true"/>
    <Document_x0020_Type xmlns="dc9eddcd-f279-41d2-9f45-832515fcc031">Template</Document_x0020_Type>
    <Used_x0020_by xmlns="dc9eddcd-f279-41d2-9f45-832515fcc031">Internal</Used_x0020_by>
    <TaxCatchAll xmlns="dc9eddcd-f279-41d2-9f45-832515fcc031">
      <Value>1889</Value>
      <Value>1888</Value>
      <Value>1884</Value>
      <Value>2024</Value>
    </TaxCatchAll>
    <Review_x0020_Date xmlns="dc9eddcd-f279-41d2-9f45-832515fcc031">2018-07-11T22:00:00+00:00</Review_x0020_Date>
    <Place_x0020_in_x0020_SuppServ_x0020_NavigationTaxHTField0 xmlns="dc9eddcd-f279-41d2-9f45-832515fcc031">
      <Terms xmlns="http://schemas.microsoft.com/office/infopath/2007/PartnerControls">
        <TermInfo xmlns="http://schemas.microsoft.com/office/infopath/2007/PartnerControls">
          <TermName xmlns="http://schemas.microsoft.com/office/infopath/2007/PartnerControls">Templates</TermName>
          <TermId xmlns="http://schemas.microsoft.com/office/infopath/2007/PartnerControls">b43f2ca6-37ed-425a-b6bf-873d5f19db93</TermId>
        </TermInfo>
        <TermInfo xmlns="http://schemas.microsoft.com/office/infopath/2007/PartnerControls">
          <TermName xmlns="http://schemas.microsoft.com/office/infopath/2007/PartnerControls">Communications</TermName>
          <TermId xmlns="http://schemas.microsoft.com/office/infopath/2007/PartnerControls">8fe426ae-a6ff-4e04-a79e-3995fc7c51fa</TermId>
        </TermInfo>
      </Terms>
    </Place_x0020_in_x0020_SuppServ_x0020_NavigationTaxHTField0>
    <SARS_x0020_SuppServ_x0020_FunctionTaxHTField0 xmlns="dc9eddcd-f279-41d2-9f45-832515fcc031">
      <Terms xmlns="http://schemas.microsoft.com/office/infopath/2007/PartnerControls">
        <TermInfo xmlns="http://schemas.microsoft.com/office/infopath/2007/PartnerControls">
          <TermName xmlns="http://schemas.microsoft.com/office/infopath/2007/PartnerControls">Communications</TermName>
          <TermId xmlns="http://schemas.microsoft.com/office/infopath/2007/PartnerControls">2b378cf1-a46b-45a4-b05e-8c7d84352a5f</TermId>
        </TermInfo>
      </Terms>
    </SARS_x0020_SuppServ_x0020_FunctionTaxHTField0>
    <_dlc_DocId xmlns="dc9eddcd-f279-41d2-9f45-832515fcc031">QC2P5U4QP6W4-103-58</_dlc_DocId>
    <_dlc_DocIdUrl xmlns="dc9eddcd-f279-41d2-9f45-832515fcc031">
      <Url>http://sarsportal/ProdQMS/Supp/_layouts/DocIdRedir.aspx?ID=QC2P5U4QP6W4-103-58</Url>
      <Description>QC2P5U4QP6W4-103-58</Description>
    </_dlc_DocIdUrl>
    <_dlc_DocIdPersistId xmlns="dc9eddcd-f279-41d2-9f45-832515fcc031">true</_dlc_DocIdPersistId>
  </documentManagement>
</p:properti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FE6FEF6F-3EDD-4CDA-96D1-84A754F6BCC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DFD446F-9FB5-4356-8558-6B3659AF756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c9eddcd-f279-41d2-9f45-832515fcc03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6A6FB1A-60FB-48D3-9433-0EC83991451A}">
  <ds:schemaRefs>
    <ds:schemaRef ds:uri="http://purl.org/dc/elements/1.1/"/>
    <ds:schemaRef ds:uri="http://www.w3.org/XML/1998/namespace"/>
    <ds:schemaRef ds:uri="dc9eddcd-f279-41d2-9f45-832515fcc031"/>
    <ds:schemaRef ds:uri="http://schemas.microsoft.com/office/2006/metadata/properties"/>
    <ds:schemaRef ds:uri="http://schemas.openxmlformats.org/package/2006/metadata/core-properties"/>
    <ds:schemaRef ds:uri="http://purl.org/dc/dcmitype/"/>
    <ds:schemaRef ds:uri="http://purl.org/dc/terms/"/>
    <ds:schemaRef ds:uri="http://schemas.microsoft.com/office/2006/documentManagement/types"/>
    <ds:schemaRef ds:uri="http://schemas.microsoft.com/office/infopath/2007/PartnerControls"/>
  </ds:schemaRefs>
</ds:datastoreItem>
</file>

<file path=customXml/itemProps4.xml><?xml version="1.0" encoding="utf-8"?>
<ds:datastoreItem xmlns:ds="http://schemas.openxmlformats.org/officeDocument/2006/customXml" ds:itemID="{0FFAE75F-82A4-43E4-913C-C28EB6550920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8475</TotalTime>
  <Words>109</Words>
  <Application>Microsoft Office PowerPoint</Application>
  <PresentationFormat>On-screen Show (4:3)</PresentationFormat>
  <Paragraphs>46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Expert Sans Regular</vt:lpstr>
      <vt:lpstr>SARS Plain Theme</vt:lpstr>
      <vt:lpstr>Enterprise Architecture</vt:lpstr>
      <vt:lpstr>Agenda</vt:lpstr>
      <vt:lpstr>Technology Stack</vt:lpstr>
      <vt:lpstr>Tech Infrastructure Landscape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COMMS-CI-01-T47 - PowerPoint Presentation Template Plain - Internal Template</dc:title>
  <dc:creator>Microsoft Office User</dc:creator>
  <cp:lastModifiedBy>Bethuel Sivhada</cp:lastModifiedBy>
  <cp:revision>239</cp:revision>
  <dcterms:created xsi:type="dcterms:W3CDTF">2017-06-07T12:15:23Z</dcterms:created>
  <dcterms:modified xsi:type="dcterms:W3CDTF">2024-08-07T10:36:23Z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0x0101008BD992B76FE80145A10E31A839FC6615020059FFAB126CD31B4FA047CC6D39DF1276</vt:lpwstr>
  </property>
  <property fmtid="{D5CDD505-2E9C-101B-9397-08002B2CF9AE}" pid="3" name="_dlc_DocIdItemGuid">
    <vt:lpwstr>2143bd4b-7c40-4309-8067-dc47fc5ba370</vt:lpwstr>
  </property>
  <property fmtid="{D5CDD505-2E9C-101B-9397-08002B2CF9AE}" pid="4" name="SARS SuppServ Keywords">
    <vt:lpwstr>1889;#communications|99f118ec-bc8c-499e-90c2-01975f38d542</vt:lpwstr>
  </property>
  <property fmtid="{D5CDD505-2E9C-101B-9397-08002B2CF9AE}" pid="5" name="Place in SuppServ Navigation">
    <vt:lpwstr>1888;#Templates|b43f2ca6-37ed-425a-b6bf-873d5f19db93;#2024;#Communications|8fe426ae-a6ff-4e04-a79e-3995fc7c51fa</vt:lpwstr>
  </property>
  <property fmtid="{D5CDD505-2E9C-101B-9397-08002B2CF9AE}" pid="6" name="SARS SuppServ Function">
    <vt:lpwstr>1884;#Communications|2b378cf1-a46b-45a4-b05e-8c7d84352a5f</vt:lpwstr>
  </property>
  <property fmtid="{D5CDD505-2E9C-101B-9397-08002B2CF9AE}" pid="7" name="SARS SuppServ Function0">
    <vt:lpwstr>1884;#Communications|2b378cf1-a46b-45a4-b05e-8c7d84352a5f</vt:lpwstr>
  </property>
  <property fmtid="{D5CDD505-2E9C-101B-9397-08002B2CF9AE}" pid="8" name="Order">
    <vt:r8>7400</vt:r8>
  </property>
  <property fmtid="{D5CDD505-2E9C-101B-9397-08002B2CF9AE}" pid="9" name="xd_ProgID">
    <vt:lpwstr/>
  </property>
  <property fmtid="{D5CDD505-2E9C-101B-9397-08002B2CF9AE}" pid="10" name="_CopySource">
    <vt:lpwstr>http://sarsportal/ProdQMS/Supp/SARS SuppServ Doc Router/COMMS-CI-01-T47 - PowerPoint Presentation Template Plain - Internal Template.potx</vt:lpwstr>
  </property>
  <property fmtid="{D5CDD505-2E9C-101B-9397-08002B2CF9AE}" pid="11" name="TemplateUrl">
    <vt:lpwstr/>
  </property>
  <property fmtid="{D5CDD505-2E9C-101B-9397-08002B2CF9AE}" pid="12" name="Synopsis">
    <vt:lpwstr/>
  </property>
  <property fmtid="{D5CDD505-2E9C-101B-9397-08002B2CF9AE}" pid="13" name="Applicable Year">
    <vt:lpwstr/>
  </property>
  <property fmtid="{D5CDD505-2E9C-101B-9397-08002B2CF9AE}" pid="14" name="Tender Type">
    <vt:lpwstr/>
  </property>
  <property fmtid="{D5CDD505-2E9C-101B-9397-08002B2CF9AE}" pid="15" name="Tender Number">
    <vt:lpwstr/>
  </property>
  <property fmtid="{D5CDD505-2E9C-101B-9397-08002B2CF9AE}" pid="16" name="Scam Institution">
    <vt:lpwstr/>
  </property>
  <property fmtid="{D5CDD505-2E9C-101B-9397-08002B2CF9AE}" pid="17" name="Tender Doc Type">
    <vt:lpwstr/>
  </property>
  <property fmtid="{D5CDD505-2E9C-101B-9397-08002B2CF9AE}" pid="18" name="Scam Subject">
    <vt:lpwstr/>
  </property>
  <property fmtid="{D5CDD505-2E9C-101B-9397-08002B2CF9AE}" pid="19" name="Scam Source">
    <vt:lpwstr/>
  </property>
</Properties>
</file>