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sldIdLst>
    <p:sldId id="256" r:id="rId6"/>
    <p:sldId id="266" r:id="rId7"/>
    <p:sldId id="281" r:id="rId8"/>
    <p:sldId id="289" r:id="rId9"/>
    <p:sldId id="290" r:id="rId10"/>
    <p:sldId id="291" r:id="rId11"/>
    <p:sldId id="288" r:id="rId12"/>
    <p:sldId id="283" r:id="rId13"/>
    <p:sldId id="284" r:id="rId14"/>
    <p:sldId id="292" r:id="rId15"/>
    <p:sldId id="285" r:id="rId16"/>
    <p:sldId id="286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2E764-7586-45AB-8E66-69184352555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4AA96D-0346-467F-B03E-5BDDC5E8C7E6}">
      <dgm:prSet/>
      <dgm:spPr/>
      <dgm:t>
        <a:bodyPr/>
        <a:lstStyle/>
        <a:p>
          <a:pPr>
            <a:lnSpc>
              <a:spcPct val="100000"/>
            </a:lnSpc>
          </a:pPr>
          <a:r>
            <a:rPr lang="en-ZA" b="1" i="0" u="sng" baseline="0" dirty="0">
              <a:latin typeface="Arial Narrow" panose="020B0606020202030204" pitchFamily="34" charset="0"/>
              <a:cs typeface="Arial" panose="020B0604020202020204" pitchFamily="34" charset="0"/>
            </a:rPr>
            <a:t>REFER TO SECTION 7 OF THE MAIN RFP DOCUMENT:</a:t>
          </a:r>
          <a:endParaRPr lang="en-US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5112465-04A2-4C54-809D-BC9597ED5017}" type="parTrans" cxnId="{E32CE9FD-03E0-4DE9-99D3-9617BB82F6BE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19DFA8A3-1A86-49CF-AA4F-B295B0A5EB56}" type="sibTrans" cxnId="{E32CE9FD-03E0-4DE9-99D3-9617BB82F6BE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0B38D7D-CAFB-4D67-A5A6-1966C87365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0 – Prequalification Evaluation</a:t>
          </a:r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6AA8C29-AC63-438F-B8E4-E820122C5881}" type="parTrans" cxnId="{9F77F839-626E-478B-858D-B41404C703A8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3BB8935E-2554-465A-A25A-E91F005D8464}" type="sibTrans" cxnId="{9F77F839-626E-478B-858D-B41404C703A8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1B0ECBC-B95B-4073-82B0-521F437408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1 – </a:t>
          </a:r>
          <a:r>
            <a:rPr lang="en-ZA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Mandatory evaluation process</a:t>
          </a:r>
          <a:endParaRPr lang="en-US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8D96ED3-10F9-462C-8B8F-2F137DF3712B}" type="parTrans" cxnId="{77032D91-F212-40A9-9D90-E9830E6B8B99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200FB78-F32C-432D-A57C-10D3DDE40AC4}" type="sibTrans" cxnId="{77032D91-F212-40A9-9D90-E9830E6B8B99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5FAA6D5-AF71-4F6D-B014-9E2E549CC4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2 – Technical evaluation (Functionality)</a:t>
          </a:r>
          <a:endParaRPr lang="en-US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4B902F2-D7C0-4E3F-A3A2-29C2397936F0}" type="parTrans" cxnId="{747A75A4-3266-41C6-95B3-1384519EEC34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955A616-C2F5-4B3E-B0A2-E99A5618A99D}" type="sibTrans" cxnId="{747A75A4-3266-41C6-95B3-1384519EEC34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06B7695-6408-4191-A16B-2DF1CDFF5FD7}" type="pres">
      <dgm:prSet presAssocID="{EFC2E764-7586-45AB-8E66-691843525553}" presName="root" presStyleCnt="0">
        <dgm:presLayoutVars>
          <dgm:dir/>
          <dgm:resizeHandles val="exact"/>
        </dgm:presLayoutVars>
      </dgm:prSet>
      <dgm:spPr/>
    </dgm:pt>
    <dgm:pt modelId="{7B641CB8-E55C-4FC2-9836-ECB02F685EB8}" type="pres">
      <dgm:prSet presAssocID="{194AA96D-0346-467F-B03E-5BDDC5E8C7E6}" presName="compNode" presStyleCnt="0"/>
      <dgm:spPr/>
    </dgm:pt>
    <dgm:pt modelId="{4F5F7565-B0BE-4781-AA84-6AC5CC8445C2}" type="pres">
      <dgm:prSet presAssocID="{194AA96D-0346-467F-B03E-5BDDC5E8C7E6}" presName="bgRect" presStyleLbl="bgShp" presStyleIdx="0" presStyleCnt="4"/>
      <dgm:spPr/>
    </dgm:pt>
    <dgm:pt modelId="{C7CCCD05-A7A8-42D5-948F-9070D44BAE7F}" type="pres">
      <dgm:prSet presAssocID="{194AA96D-0346-467F-B03E-5BDDC5E8C7E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83C2C63-E1EC-426D-A107-C23C5739C881}" type="pres">
      <dgm:prSet presAssocID="{194AA96D-0346-467F-B03E-5BDDC5E8C7E6}" presName="spaceRect" presStyleCnt="0"/>
      <dgm:spPr/>
    </dgm:pt>
    <dgm:pt modelId="{E2EB6B0E-5D34-4564-ABB5-74324D12835B}" type="pres">
      <dgm:prSet presAssocID="{194AA96D-0346-467F-B03E-5BDDC5E8C7E6}" presName="parTx" presStyleLbl="revTx" presStyleIdx="0" presStyleCnt="4">
        <dgm:presLayoutVars>
          <dgm:chMax val="0"/>
          <dgm:chPref val="0"/>
        </dgm:presLayoutVars>
      </dgm:prSet>
      <dgm:spPr/>
    </dgm:pt>
    <dgm:pt modelId="{B45C998B-48BE-4CD3-9FA2-5355094FB537}" type="pres">
      <dgm:prSet presAssocID="{19DFA8A3-1A86-49CF-AA4F-B295B0A5EB56}" presName="sibTrans" presStyleCnt="0"/>
      <dgm:spPr/>
    </dgm:pt>
    <dgm:pt modelId="{BCB53C0F-16F5-4158-BE2E-69FEB8E0F311}" type="pres">
      <dgm:prSet presAssocID="{B0B38D7D-CAFB-4D67-A5A6-1966C8736555}" presName="compNode" presStyleCnt="0"/>
      <dgm:spPr/>
    </dgm:pt>
    <dgm:pt modelId="{9AF9ECF0-A91C-473D-BEA3-F06C71B0CB0E}" type="pres">
      <dgm:prSet presAssocID="{B0B38D7D-CAFB-4D67-A5A6-1966C8736555}" presName="bgRect" presStyleLbl="bgShp" presStyleIdx="1" presStyleCnt="4"/>
      <dgm:spPr/>
    </dgm:pt>
    <dgm:pt modelId="{11FFEF83-95EA-4950-84B7-7A79256FD801}" type="pres">
      <dgm:prSet presAssocID="{B0B38D7D-CAFB-4D67-A5A6-1966C873655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ence"/>
        </a:ext>
      </dgm:extLst>
    </dgm:pt>
    <dgm:pt modelId="{A5EC07D2-9A7A-4403-8677-2BDBCC451FC5}" type="pres">
      <dgm:prSet presAssocID="{B0B38D7D-CAFB-4D67-A5A6-1966C8736555}" presName="spaceRect" presStyleCnt="0"/>
      <dgm:spPr/>
    </dgm:pt>
    <dgm:pt modelId="{0764D369-FF02-40C2-8E35-516AFB15A68A}" type="pres">
      <dgm:prSet presAssocID="{B0B38D7D-CAFB-4D67-A5A6-1966C8736555}" presName="parTx" presStyleLbl="revTx" presStyleIdx="1" presStyleCnt="4">
        <dgm:presLayoutVars>
          <dgm:chMax val="0"/>
          <dgm:chPref val="0"/>
        </dgm:presLayoutVars>
      </dgm:prSet>
      <dgm:spPr/>
    </dgm:pt>
    <dgm:pt modelId="{0D7AF2A3-DE01-4BEB-B096-ED008DF9C37C}" type="pres">
      <dgm:prSet presAssocID="{3BB8935E-2554-465A-A25A-E91F005D8464}" presName="sibTrans" presStyleCnt="0"/>
      <dgm:spPr/>
    </dgm:pt>
    <dgm:pt modelId="{E8325F7C-6108-471D-9528-EC08D5A5C446}" type="pres">
      <dgm:prSet presAssocID="{61B0ECBC-B95B-4073-82B0-521F43740819}" presName="compNode" presStyleCnt="0"/>
      <dgm:spPr/>
    </dgm:pt>
    <dgm:pt modelId="{91B4068D-7657-4435-8A79-D7E547579B77}" type="pres">
      <dgm:prSet presAssocID="{61B0ECBC-B95B-4073-82B0-521F43740819}" presName="bgRect" presStyleLbl="bgShp" presStyleIdx="2" presStyleCnt="4"/>
      <dgm:spPr/>
    </dgm:pt>
    <dgm:pt modelId="{AA3ECDFE-8547-4BFC-BD69-182D71AC35B3}" type="pres">
      <dgm:prSet presAssocID="{61B0ECBC-B95B-4073-82B0-521F4374081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CE3D9F44-E10F-4B28-96B7-BCD0B528C699}" type="pres">
      <dgm:prSet presAssocID="{61B0ECBC-B95B-4073-82B0-521F43740819}" presName="spaceRect" presStyleCnt="0"/>
      <dgm:spPr/>
    </dgm:pt>
    <dgm:pt modelId="{793CD50D-037C-4036-9A3B-5CBED446AE4F}" type="pres">
      <dgm:prSet presAssocID="{61B0ECBC-B95B-4073-82B0-521F43740819}" presName="parTx" presStyleLbl="revTx" presStyleIdx="2" presStyleCnt="4">
        <dgm:presLayoutVars>
          <dgm:chMax val="0"/>
          <dgm:chPref val="0"/>
        </dgm:presLayoutVars>
      </dgm:prSet>
      <dgm:spPr/>
    </dgm:pt>
    <dgm:pt modelId="{3AA09A72-D38E-4A2B-A681-1B44F623A7EA}" type="pres">
      <dgm:prSet presAssocID="{F200FB78-F32C-432D-A57C-10D3DDE40AC4}" presName="sibTrans" presStyleCnt="0"/>
      <dgm:spPr/>
    </dgm:pt>
    <dgm:pt modelId="{751EEF28-3700-4DDC-BD9B-6C52B5945B08}" type="pres">
      <dgm:prSet presAssocID="{C5FAA6D5-AF71-4F6D-B014-9E2E549CC49D}" presName="compNode" presStyleCnt="0"/>
      <dgm:spPr/>
    </dgm:pt>
    <dgm:pt modelId="{DD04BD9E-3900-4AFE-B6F8-D59B3612A165}" type="pres">
      <dgm:prSet presAssocID="{C5FAA6D5-AF71-4F6D-B014-9E2E549CC49D}" presName="bgRect" presStyleLbl="bgShp" presStyleIdx="3" presStyleCnt="4"/>
      <dgm:spPr/>
    </dgm:pt>
    <dgm:pt modelId="{BCCB0F59-D0A8-495F-B5BB-01507D724E06}" type="pres">
      <dgm:prSet presAssocID="{C5FAA6D5-AF71-4F6D-B014-9E2E549CC49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3FE2D24A-65EE-4BF2-BBEE-A31C5142785A}" type="pres">
      <dgm:prSet presAssocID="{C5FAA6D5-AF71-4F6D-B014-9E2E549CC49D}" presName="spaceRect" presStyleCnt="0"/>
      <dgm:spPr/>
    </dgm:pt>
    <dgm:pt modelId="{F97E934F-BC80-46E3-9099-A38AB52CAACC}" type="pres">
      <dgm:prSet presAssocID="{C5FAA6D5-AF71-4F6D-B014-9E2E549CC49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2A2C20B-B563-497F-AFA9-94F6A370C61C}" type="presOf" srcId="{194AA96D-0346-467F-B03E-5BDDC5E8C7E6}" destId="{E2EB6B0E-5D34-4564-ABB5-74324D12835B}" srcOrd="0" destOrd="0" presId="urn:microsoft.com/office/officeart/2018/2/layout/IconVerticalSolidList"/>
    <dgm:cxn modelId="{9F77F839-626E-478B-858D-B41404C703A8}" srcId="{EFC2E764-7586-45AB-8E66-691843525553}" destId="{B0B38D7D-CAFB-4D67-A5A6-1966C8736555}" srcOrd="1" destOrd="0" parTransId="{B6AA8C29-AC63-438F-B8E4-E820122C5881}" sibTransId="{3BB8935E-2554-465A-A25A-E91F005D8464}"/>
    <dgm:cxn modelId="{B95AA55B-D821-4597-A4D4-28316BB002D6}" type="presOf" srcId="{C5FAA6D5-AF71-4F6D-B014-9E2E549CC49D}" destId="{F97E934F-BC80-46E3-9099-A38AB52CAACC}" srcOrd="0" destOrd="0" presId="urn:microsoft.com/office/officeart/2018/2/layout/IconVerticalSolidList"/>
    <dgm:cxn modelId="{BDDB2366-C5FF-41D5-84AA-9B7BE040AC2E}" type="presOf" srcId="{EFC2E764-7586-45AB-8E66-691843525553}" destId="{906B7695-6408-4191-A16B-2DF1CDFF5FD7}" srcOrd="0" destOrd="0" presId="urn:microsoft.com/office/officeart/2018/2/layout/IconVerticalSolidList"/>
    <dgm:cxn modelId="{8B25348C-80AB-4FC5-BA88-F6073FC87755}" type="presOf" srcId="{61B0ECBC-B95B-4073-82B0-521F43740819}" destId="{793CD50D-037C-4036-9A3B-5CBED446AE4F}" srcOrd="0" destOrd="0" presId="urn:microsoft.com/office/officeart/2018/2/layout/IconVerticalSolidList"/>
    <dgm:cxn modelId="{77032D91-F212-40A9-9D90-E9830E6B8B99}" srcId="{EFC2E764-7586-45AB-8E66-691843525553}" destId="{61B0ECBC-B95B-4073-82B0-521F43740819}" srcOrd="2" destOrd="0" parTransId="{08D96ED3-10F9-462C-8B8F-2F137DF3712B}" sibTransId="{F200FB78-F32C-432D-A57C-10D3DDE40AC4}"/>
    <dgm:cxn modelId="{747A75A4-3266-41C6-95B3-1384519EEC34}" srcId="{EFC2E764-7586-45AB-8E66-691843525553}" destId="{C5FAA6D5-AF71-4F6D-B014-9E2E549CC49D}" srcOrd="3" destOrd="0" parTransId="{64B902F2-D7C0-4E3F-A3A2-29C2397936F0}" sibTransId="{A955A616-C2F5-4B3E-B0A2-E99A5618A99D}"/>
    <dgm:cxn modelId="{B2A43DED-120B-41AD-89BD-565BE75251D2}" type="presOf" srcId="{B0B38D7D-CAFB-4D67-A5A6-1966C8736555}" destId="{0764D369-FF02-40C2-8E35-516AFB15A68A}" srcOrd="0" destOrd="0" presId="urn:microsoft.com/office/officeart/2018/2/layout/IconVerticalSolidList"/>
    <dgm:cxn modelId="{E32CE9FD-03E0-4DE9-99D3-9617BB82F6BE}" srcId="{EFC2E764-7586-45AB-8E66-691843525553}" destId="{194AA96D-0346-467F-B03E-5BDDC5E8C7E6}" srcOrd="0" destOrd="0" parTransId="{95112465-04A2-4C54-809D-BC9597ED5017}" sibTransId="{19DFA8A3-1A86-49CF-AA4F-B295B0A5EB56}"/>
    <dgm:cxn modelId="{EE90EBA3-9D7B-4792-A366-1132F86466F1}" type="presParOf" srcId="{906B7695-6408-4191-A16B-2DF1CDFF5FD7}" destId="{7B641CB8-E55C-4FC2-9836-ECB02F685EB8}" srcOrd="0" destOrd="0" presId="urn:microsoft.com/office/officeart/2018/2/layout/IconVerticalSolidList"/>
    <dgm:cxn modelId="{9080D0AE-8945-4E79-AD45-EBFF046EF1E5}" type="presParOf" srcId="{7B641CB8-E55C-4FC2-9836-ECB02F685EB8}" destId="{4F5F7565-B0BE-4781-AA84-6AC5CC8445C2}" srcOrd="0" destOrd="0" presId="urn:microsoft.com/office/officeart/2018/2/layout/IconVerticalSolidList"/>
    <dgm:cxn modelId="{9B539848-B930-4449-8404-35EA8F1981B4}" type="presParOf" srcId="{7B641CB8-E55C-4FC2-9836-ECB02F685EB8}" destId="{C7CCCD05-A7A8-42D5-948F-9070D44BAE7F}" srcOrd="1" destOrd="0" presId="urn:microsoft.com/office/officeart/2018/2/layout/IconVerticalSolidList"/>
    <dgm:cxn modelId="{4D2857AD-0CF8-4BB7-A577-49CD67D1E49F}" type="presParOf" srcId="{7B641CB8-E55C-4FC2-9836-ECB02F685EB8}" destId="{E83C2C63-E1EC-426D-A107-C23C5739C881}" srcOrd="2" destOrd="0" presId="urn:microsoft.com/office/officeart/2018/2/layout/IconVerticalSolidList"/>
    <dgm:cxn modelId="{5D5C3AA6-E1D7-4D0A-8EB3-FD67BFB26F47}" type="presParOf" srcId="{7B641CB8-E55C-4FC2-9836-ECB02F685EB8}" destId="{E2EB6B0E-5D34-4564-ABB5-74324D12835B}" srcOrd="3" destOrd="0" presId="urn:microsoft.com/office/officeart/2018/2/layout/IconVerticalSolidList"/>
    <dgm:cxn modelId="{B4194CC6-CBB7-433C-9395-12B5C51510E9}" type="presParOf" srcId="{906B7695-6408-4191-A16B-2DF1CDFF5FD7}" destId="{B45C998B-48BE-4CD3-9FA2-5355094FB537}" srcOrd="1" destOrd="0" presId="urn:microsoft.com/office/officeart/2018/2/layout/IconVerticalSolidList"/>
    <dgm:cxn modelId="{82302152-D31E-4950-90FE-6B00CECC3E43}" type="presParOf" srcId="{906B7695-6408-4191-A16B-2DF1CDFF5FD7}" destId="{BCB53C0F-16F5-4158-BE2E-69FEB8E0F311}" srcOrd="2" destOrd="0" presId="urn:microsoft.com/office/officeart/2018/2/layout/IconVerticalSolidList"/>
    <dgm:cxn modelId="{896BBB9B-2102-4E86-B2B1-95188F8A0628}" type="presParOf" srcId="{BCB53C0F-16F5-4158-BE2E-69FEB8E0F311}" destId="{9AF9ECF0-A91C-473D-BEA3-F06C71B0CB0E}" srcOrd="0" destOrd="0" presId="urn:microsoft.com/office/officeart/2018/2/layout/IconVerticalSolidList"/>
    <dgm:cxn modelId="{CFD51DFD-DEB2-4CE7-A4EC-4F18DC43D966}" type="presParOf" srcId="{BCB53C0F-16F5-4158-BE2E-69FEB8E0F311}" destId="{11FFEF83-95EA-4950-84B7-7A79256FD801}" srcOrd="1" destOrd="0" presId="urn:microsoft.com/office/officeart/2018/2/layout/IconVerticalSolidList"/>
    <dgm:cxn modelId="{D51016E6-9731-4E3C-A407-6337BB4FF0A1}" type="presParOf" srcId="{BCB53C0F-16F5-4158-BE2E-69FEB8E0F311}" destId="{A5EC07D2-9A7A-4403-8677-2BDBCC451FC5}" srcOrd="2" destOrd="0" presId="urn:microsoft.com/office/officeart/2018/2/layout/IconVerticalSolidList"/>
    <dgm:cxn modelId="{8D5DC489-D7C8-4F5E-B35C-305B9F684AF4}" type="presParOf" srcId="{BCB53C0F-16F5-4158-BE2E-69FEB8E0F311}" destId="{0764D369-FF02-40C2-8E35-516AFB15A68A}" srcOrd="3" destOrd="0" presId="urn:microsoft.com/office/officeart/2018/2/layout/IconVerticalSolidList"/>
    <dgm:cxn modelId="{8B3B2795-64FB-4965-88BF-DC5197256B6E}" type="presParOf" srcId="{906B7695-6408-4191-A16B-2DF1CDFF5FD7}" destId="{0D7AF2A3-DE01-4BEB-B096-ED008DF9C37C}" srcOrd="3" destOrd="0" presId="urn:microsoft.com/office/officeart/2018/2/layout/IconVerticalSolidList"/>
    <dgm:cxn modelId="{D3CF32D0-00E2-48A3-961E-6A92774D59D7}" type="presParOf" srcId="{906B7695-6408-4191-A16B-2DF1CDFF5FD7}" destId="{E8325F7C-6108-471D-9528-EC08D5A5C446}" srcOrd="4" destOrd="0" presId="urn:microsoft.com/office/officeart/2018/2/layout/IconVerticalSolidList"/>
    <dgm:cxn modelId="{91BDD770-A309-484E-9509-F990AA0E5EDF}" type="presParOf" srcId="{E8325F7C-6108-471D-9528-EC08D5A5C446}" destId="{91B4068D-7657-4435-8A79-D7E547579B77}" srcOrd="0" destOrd="0" presId="urn:microsoft.com/office/officeart/2018/2/layout/IconVerticalSolidList"/>
    <dgm:cxn modelId="{5A3D0548-0878-456C-A61C-52D212341965}" type="presParOf" srcId="{E8325F7C-6108-471D-9528-EC08D5A5C446}" destId="{AA3ECDFE-8547-4BFC-BD69-182D71AC35B3}" srcOrd="1" destOrd="0" presId="urn:microsoft.com/office/officeart/2018/2/layout/IconVerticalSolidList"/>
    <dgm:cxn modelId="{62733EF3-927A-4BD3-8B06-EC38E6AD1C66}" type="presParOf" srcId="{E8325F7C-6108-471D-9528-EC08D5A5C446}" destId="{CE3D9F44-E10F-4B28-96B7-BCD0B528C699}" srcOrd="2" destOrd="0" presId="urn:microsoft.com/office/officeart/2018/2/layout/IconVerticalSolidList"/>
    <dgm:cxn modelId="{5F90115D-1457-4215-A1B7-9EA8C1D1FC62}" type="presParOf" srcId="{E8325F7C-6108-471D-9528-EC08D5A5C446}" destId="{793CD50D-037C-4036-9A3B-5CBED446AE4F}" srcOrd="3" destOrd="0" presId="urn:microsoft.com/office/officeart/2018/2/layout/IconVerticalSolidList"/>
    <dgm:cxn modelId="{86E216DB-93BC-4D2C-B20B-6A38E7E73FC1}" type="presParOf" srcId="{906B7695-6408-4191-A16B-2DF1CDFF5FD7}" destId="{3AA09A72-D38E-4A2B-A681-1B44F623A7EA}" srcOrd="5" destOrd="0" presId="urn:microsoft.com/office/officeart/2018/2/layout/IconVerticalSolidList"/>
    <dgm:cxn modelId="{9370CF1C-C31B-4072-83F2-FC8352FEA98A}" type="presParOf" srcId="{906B7695-6408-4191-A16B-2DF1CDFF5FD7}" destId="{751EEF28-3700-4DDC-BD9B-6C52B5945B08}" srcOrd="6" destOrd="0" presId="urn:microsoft.com/office/officeart/2018/2/layout/IconVerticalSolidList"/>
    <dgm:cxn modelId="{28DE6D99-A1E5-440E-B464-09078952480D}" type="presParOf" srcId="{751EEF28-3700-4DDC-BD9B-6C52B5945B08}" destId="{DD04BD9E-3900-4AFE-B6F8-D59B3612A165}" srcOrd="0" destOrd="0" presId="urn:microsoft.com/office/officeart/2018/2/layout/IconVerticalSolidList"/>
    <dgm:cxn modelId="{A1183A73-8271-4DB7-97EF-2F21B7AFFE19}" type="presParOf" srcId="{751EEF28-3700-4DDC-BD9B-6C52B5945B08}" destId="{BCCB0F59-D0A8-495F-B5BB-01507D724E06}" srcOrd="1" destOrd="0" presId="urn:microsoft.com/office/officeart/2018/2/layout/IconVerticalSolidList"/>
    <dgm:cxn modelId="{AF9E9326-E134-4C5E-BA9F-CD0DFB06E4FB}" type="presParOf" srcId="{751EEF28-3700-4DDC-BD9B-6C52B5945B08}" destId="{3FE2D24A-65EE-4BF2-BBEE-A31C5142785A}" srcOrd="2" destOrd="0" presId="urn:microsoft.com/office/officeart/2018/2/layout/IconVerticalSolidList"/>
    <dgm:cxn modelId="{70173C09-3930-4300-9E85-661505F68D9D}" type="presParOf" srcId="{751EEF28-3700-4DDC-BD9B-6C52B5945B08}" destId="{F97E934F-BC80-46E3-9099-A38AB52CAA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F7565-B0BE-4781-AA84-6AC5CC8445C2}">
      <dsp:nvSpPr>
        <dsp:cNvPr id="0" name=""/>
        <dsp:cNvSpPr/>
      </dsp:nvSpPr>
      <dsp:spPr>
        <a:xfrm>
          <a:off x="0" y="1805"/>
          <a:ext cx="5181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CCD05-A7A8-42D5-948F-9070D44BAE7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B6B0E-5D34-4564-ABB5-74324D12835B}">
      <dsp:nvSpPr>
        <dsp:cNvPr id="0" name=""/>
        <dsp:cNvSpPr/>
      </dsp:nvSpPr>
      <dsp:spPr>
        <a:xfrm>
          <a:off x="1057183" y="1805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b="1" i="0" u="sng" kern="1200" baseline="0" dirty="0">
              <a:latin typeface="Arial Narrow" panose="020B0606020202030204" pitchFamily="34" charset="0"/>
              <a:cs typeface="Arial" panose="020B0604020202020204" pitchFamily="34" charset="0"/>
            </a:rPr>
            <a:t>REFER TO SECTION 7 OF THE MAIN RFP DOCUMENT:</a:t>
          </a:r>
          <a:endParaRPr lang="en-US" sz="22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057183" y="1805"/>
        <a:ext cx="4124416" cy="915310"/>
      </dsp:txXfrm>
    </dsp:sp>
    <dsp:sp modelId="{9AF9ECF0-A91C-473D-BEA3-F06C71B0CB0E}">
      <dsp:nvSpPr>
        <dsp:cNvPr id="0" name=""/>
        <dsp:cNvSpPr/>
      </dsp:nvSpPr>
      <dsp:spPr>
        <a:xfrm>
          <a:off x="0" y="1145944"/>
          <a:ext cx="5181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FEF83-95EA-4950-84B7-7A79256FD801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4D369-FF02-40C2-8E35-516AFB15A68A}">
      <dsp:nvSpPr>
        <dsp:cNvPr id="0" name=""/>
        <dsp:cNvSpPr/>
      </dsp:nvSpPr>
      <dsp:spPr>
        <a:xfrm>
          <a:off x="1057183" y="1145944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0 – Prequalification Evaluation</a:t>
          </a:r>
          <a:endParaRPr lang="en-US" sz="2200" kern="120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057183" y="1145944"/>
        <a:ext cx="4124416" cy="915310"/>
      </dsp:txXfrm>
    </dsp:sp>
    <dsp:sp modelId="{91B4068D-7657-4435-8A79-D7E547579B77}">
      <dsp:nvSpPr>
        <dsp:cNvPr id="0" name=""/>
        <dsp:cNvSpPr/>
      </dsp:nvSpPr>
      <dsp:spPr>
        <a:xfrm>
          <a:off x="0" y="2290082"/>
          <a:ext cx="5181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ECDFE-8547-4BFC-BD69-182D71AC35B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CD50D-037C-4036-9A3B-5CBED446AE4F}">
      <dsp:nvSpPr>
        <dsp:cNvPr id="0" name=""/>
        <dsp:cNvSpPr/>
      </dsp:nvSpPr>
      <dsp:spPr>
        <a:xfrm>
          <a:off x="1057183" y="2290082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1 – </a:t>
          </a:r>
          <a:r>
            <a:rPr lang="en-ZA" sz="2200" kern="12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Mandatory evaluation process</a:t>
          </a:r>
          <a:endParaRPr lang="en-US" sz="22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057183" y="2290082"/>
        <a:ext cx="4124416" cy="915310"/>
      </dsp:txXfrm>
    </dsp:sp>
    <dsp:sp modelId="{DD04BD9E-3900-4AFE-B6F8-D59B3612A165}">
      <dsp:nvSpPr>
        <dsp:cNvPr id="0" name=""/>
        <dsp:cNvSpPr/>
      </dsp:nvSpPr>
      <dsp:spPr>
        <a:xfrm>
          <a:off x="0" y="3434221"/>
          <a:ext cx="5181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B0F59-D0A8-495F-B5BB-01507D724E06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E934F-BC80-46E3-9099-A38AB52CAACC}">
      <dsp:nvSpPr>
        <dsp:cNvPr id="0" name=""/>
        <dsp:cNvSpPr/>
      </dsp:nvSpPr>
      <dsp:spPr>
        <a:xfrm>
          <a:off x="1057183" y="3434221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2 – Technical evaluation (Functionality)</a:t>
          </a:r>
          <a:endParaRPr lang="en-US" sz="22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057183" y="3434221"/>
        <a:ext cx="4124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rry image of a wave of dots&#10;&#10;Description automatically generated">
            <a:extLst>
              <a:ext uri="{FF2B5EF4-FFF2-40B4-BE49-F238E27FC236}">
                <a16:creationId xmlns:a16="http://schemas.microsoft.com/office/drawing/2014/main" id="{403E671C-D96E-F5F6-4254-022F8BC944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8125D2-E36E-D102-4555-039920227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07" y="6626"/>
            <a:ext cx="12180232" cy="6858000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3C7AB721-AA2D-1720-9C13-FF8A8754DF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655" y="6004272"/>
            <a:ext cx="1979543" cy="84710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F5314DB-CB41-1691-7469-F5CA24B5E0AE}"/>
              </a:ext>
            </a:extLst>
          </p:cNvPr>
          <p:cNvSpPr/>
          <p:nvPr userDrawn="1"/>
        </p:nvSpPr>
        <p:spPr>
          <a:xfrm>
            <a:off x="407504" y="6004272"/>
            <a:ext cx="705679" cy="705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BD0CFE-3037-8606-7EF7-072113C72C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55" y="6181630"/>
            <a:ext cx="600238" cy="3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9071-1A09-0DDF-8703-7FA398D5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757FD-DE4F-BF25-BC7A-BE784AE47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5BE7E-4FFA-E247-71D8-F9508AC84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BB801-1BD4-F59E-419B-D5816D6E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63716-7603-2550-729A-1A871DA9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9FA10-C12F-78BC-906C-5436CB24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0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C6F1-6A75-2D15-F581-CE4504425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3C061-B2C3-BF55-9A86-030D6E456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D294-249C-D41D-57C1-A817760F2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687C1-246C-1ACD-8D5F-FA913A9C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44A01-E666-A086-524E-F92E4898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A42D6-F2D1-0DB8-5F7E-B22E0E1F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9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091A-D795-1544-AD1B-C1E53514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69582-313F-B3BD-744D-BE57250E2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02B8E-4992-4039-F080-72B41A35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AA617-1C0C-5257-9EA9-83CEDF1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8325B-B581-D4C2-8B88-6F3D126F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C0114-EF1C-F031-A2A4-B10739A2E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F1479-537A-E42A-4A77-C7D162292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899E5-CA13-7BF0-5460-4AE6144F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E7DD1-69CC-C8A6-1869-51AF1DD7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5CC34-797D-9F9A-9346-E57D3654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07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73F0-2441-9A61-911E-E1DA4BBD3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044A5-75FB-FD8D-16EE-778618A15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D0A-F718-DB6A-7AFD-54B8F9C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36323-5924-8A45-C776-405724EF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C3041-A755-9680-9A1C-89B265B7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67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DC54-B2F1-57F8-8D01-2707640D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ED63-86A0-C6A6-DC0C-26AA2B600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CA714-D1E5-AF53-8D33-277444E8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EBF96-6049-5783-DAB9-3761E286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11B3-0866-74EC-90C8-37A1FF3F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0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37CB-8EE5-C476-EA2E-067EDA27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425E2-4462-98EB-F4DF-3380CC394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94499-50D5-181A-2778-A39A21EF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943A6-938D-09BA-CC03-21AFC5FA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D38B3-E3B5-6AC8-4A9A-355A83DF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60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6888-CD9E-290C-8752-723304A8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B9D98-9E6A-7749-DD30-DDA5BBB13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EB1F6-CC71-42B5-7410-54F463541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DC0EC-67DE-23B8-9F21-4834D2B3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0CA87-D70C-0C8D-DD32-08C0506B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DC2DA-4FF7-F27B-3533-ED0CA689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79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442E-40C5-408D-1447-B53DC6C3F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0AEE5-A538-EFEB-E7AE-C8C2C54B3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FA208-CE38-42E9-1872-CD3B28F6C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7AE6B-FEA5-0A76-06CC-5814A8E5F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51EDA-33B6-030D-1FB8-28B8F09A3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8E051A-B976-CF02-4AC7-CE713910B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9CACCB-C152-F1FE-58B5-01509844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16D9F-218E-FA79-BAA9-0CABAE16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47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3886-8921-518A-B954-524840A5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BBB23-CFBA-EF28-D1F5-1A646518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E4746-F25F-A03D-9333-361B629EA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BE53F-68B1-FE95-1523-B44F1D33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rry image of a wave of dots&#10;&#10;Description automatically generated">
            <a:extLst>
              <a:ext uri="{FF2B5EF4-FFF2-40B4-BE49-F238E27FC236}">
                <a16:creationId xmlns:a16="http://schemas.microsoft.com/office/drawing/2014/main" id="{403E671C-D96E-F5F6-4254-022F8BC944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8125D2-E36E-D102-4555-039920227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07" y="6626"/>
            <a:ext cx="12180232" cy="6858000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3C7AB721-AA2D-1720-9C13-FF8A8754DF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156" y="6024150"/>
            <a:ext cx="1979543" cy="84710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F5314DB-CB41-1691-7469-F5CA24B5E0AE}"/>
              </a:ext>
            </a:extLst>
          </p:cNvPr>
          <p:cNvSpPr/>
          <p:nvPr userDrawn="1"/>
        </p:nvSpPr>
        <p:spPr>
          <a:xfrm>
            <a:off x="8955156" y="258417"/>
            <a:ext cx="1133062" cy="11330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BD0CFE-3037-8606-7EF7-072113C72C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806" y="516503"/>
            <a:ext cx="963762" cy="6168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355AEA-8E3D-9490-340A-8887EB9C4920}"/>
              </a:ext>
            </a:extLst>
          </p:cNvPr>
          <p:cNvSpPr txBox="1"/>
          <p:nvPr userDrawn="1"/>
        </p:nvSpPr>
        <p:spPr>
          <a:xfrm>
            <a:off x="2007476" y="609599"/>
            <a:ext cx="433026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 </a:t>
            </a: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leboha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 a </a:t>
            </a: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leboga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Ndza</a:t>
            </a:r>
            <a:r>
              <a:rPr lang="en-US" sz="2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Khenza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Dankie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Ndi a </a:t>
            </a: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livhuwa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Ngiyabonga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Enkosi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Ngiyabonga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40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F898C4-AF38-8E46-53B8-26242360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78387-1258-2774-294C-C4353F6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94293-203C-A27E-24B0-74BA4AD0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77E9-FA0F-630E-96BC-C961A895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69B5F-BD9B-4A59-06D4-2BEA84295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13C77-6F54-530D-2F48-8BA4E670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AF272-8468-786A-1853-9A6D9A68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9C875-8BF6-3972-D4CF-41622740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D0D1E-643F-6590-8A92-EE5E1F70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08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858A-C526-9B5A-7A9D-F9668683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3982E-0076-9F21-9F37-7F5CECBFD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B81E3-B12C-4D24-293F-65FC92C90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B4D33-93B1-71C3-9D61-7B4CFF02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160D0-E26B-BFD9-9D38-C8FA2049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91980-06F9-0AAE-5915-F356E822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33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306A1-E3AC-797A-4984-3A1552F3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7D719-E333-FC3F-3C62-C5CD1C230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3F850-10BC-554F-C53D-1195626A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5AD79-E52C-D303-4A28-0563656E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D6EF4-7F6F-B404-4067-A5076D23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4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2AD8C0-C30C-AA49-FECD-867A19AA2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071A9-37E4-6D78-83BF-D5C52188C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C84D6-C73E-2258-7B06-69D270FE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8EC05-5E22-DEC0-C4A6-89A8AA8B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8F256-C5C5-5178-4D11-5D2B6DCB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7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wave of dots&#10;&#10;Description automatically generated">
            <a:extLst>
              <a:ext uri="{FF2B5EF4-FFF2-40B4-BE49-F238E27FC236}">
                <a16:creationId xmlns:a16="http://schemas.microsoft.com/office/drawing/2014/main" id="{198C1BD3-E1D8-B608-14FB-61B9B9ED9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FF65B3DF-2205-EE1D-A5EF-3AE7E57281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208" y="5911506"/>
            <a:ext cx="1979543" cy="84710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A4E6D5-59E0-485E-51D4-C1FDCBE5A98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11506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73A2590-4A9B-B5F2-48B1-1DF5EB4A4476}"/>
              </a:ext>
            </a:extLst>
          </p:cNvPr>
          <p:cNvSpPr/>
          <p:nvPr userDrawn="1"/>
        </p:nvSpPr>
        <p:spPr>
          <a:xfrm>
            <a:off x="407504" y="6004272"/>
            <a:ext cx="705679" cy="705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DCEABF-F48F-1160-D34D-DEEE161618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55" y="6181630"/>
            <a:ext cx="600238" cy="3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5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1FF8-6D56-4E05-2B8E-15AE13D6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9BE93-06E8-FE5D-32E8-3317DBBC2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E3CD0-8355-ECFF-B974-83BEC1892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59C73-8B51-A0AB-AB74-FE4E05209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1AE93-0173-0ABD-C365-975FD695F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AE1C9-B632-890B-7B77-17F5EFC2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7F890-D0EE-A649-0340-80B7FC3E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3B257-17C9-29A2-8839-2132CB4D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1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wave of dots&#10;&#10;Description automatically generated">
            <a:extLst>
              <a:ext uri="{FF2B5EF4-FFF2-40B4-BE49-F238E27FC236}">
                <a16:creationId xmlns:a16="http://schemas.microsoft.com/office/drawing/2014/main" id="{198C1BD3-E1D8-B608-14FB-61B9B9ED9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A4E6D5-59E0-485E-51D4-C1FDCBE5A98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11506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73A2590-4A9B-B5F2-48B1-1DF5EB4A4476}"/>
              </a:ext>
            </a:extLst>
          </p:cNvPr>
          <p:cNvSpPr/>
          <p:nvPr userDrawn="1"/>
        </p:nvSpPr>
        <p:spPr>
          <a:xfrm>
            <a:off x="407504" y="6004272"/>
            <a:ext cx="705679" cy="705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DCEABF-F48F-1160-D34D-DEEE161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55" y="6181630"/>
            <a:ext cx="600238" cy="3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2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31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42EF-E912-6EFC-B8DB-C3C42D61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4F570-2240-5612-8198-77EE87E06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435F-BE3E-7554-3470-A8B4A111F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EE838-C8DF-9042-2D1F-8679A0E7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BDD5B-DE51-159A-548D-2987F2AC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AB8AC-6910-DC50-DB7B-C725A74B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7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8FF-7BDF-9448-12A9-B8E3A1FD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64F54-68E1-43F7-D9BD-811BB1E3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C7881-1143-D6E4-DCB9-8BFCF04B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315DB-324B-02B7-0761-943ED88C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5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0584F-5331-94E6-4E44-2F285F82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279AC-728D-5711-961B-9D324126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AF83F-3736-90D9-7F3B-10D8A061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9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r blurry image of a room&#10;&#10;Description automatically generated">
            <a:extLst>
              <a:ext uri="{FF2B5EF4-FFF2-40B4-BE49-F238E27FC236}">
                <a16:creationId xmlns:a16="http://schemas.microsoft.com/office/drawing/2014/main" id="{F5259BB0-5968-0DCF-4D7E-BEFDE7B0675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EF4E032A-E140-3E6B-DE0C-8A81B88A4BC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208" y="5911506"/>
            <a:ext cx="1979543" cy="84710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9D78C4-89ED-F42F-52FF-D0B9BD8366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11506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C34938D-2FFC-1D65-E950-B9804F357F43}"/>
              </a:ext>
            </a:extLst>
          </p:cNvPr>
          <p:cNvSpPr/>
          <p:nvPr userDrawn="1"/>
        </p:nvSpPr>
        <p:spPr>
          <a:xfrm>
            <a:off x="407504" y="6004272"/>
            <a:ext cx="705679" cy="705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0D23A-7A21-70AD-BD73-4A0C9DBCEF9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55" y="6181630"/>
            <a:ext cx="600238" cy="3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3" r:id="rId4"/>
    <p:sldLayoutId id="2147483661" r:id="rId5"/>
    <p:sldLayoutId id="2147483651" r:id="rId6"/>
    <p:sldLayoutId id="2147483652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5A9252-BD15-6AAC-1F04-36789CA67EF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11506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45D10C0-8217-52AA-1F4D-585D05BD3047}"/>
              </a:ext>
            </a:extLst>
          </p:cNvPr>
          <p:cNvSpPr/>
          <p:nvPr userDrawn="1"/>
        </p:nvSpPr>
        <p:spPr>
          <a:xfrm>
            <a:off x="357809" y="6041854"/>
            <a:ext cx="705679" cy="705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61148C-12AC-3469-1EFF-81B24C4624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60" y="6219212"/>
            <a:ext cx="600238" cy="384203"/>
          </a:xfrm>
          <a:prstGeom prst="rect">
            <a:avLst/>
          </a:prstGeom>
        </p:spPr>
      </p:pic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DBCF7535-4814-E349-C17B-62999477651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648" y="5987762"/>
            <a:ext cx="1979543" cy="8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1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tenderoffice@sars.gov.z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47A7FE-3056-381C-BDFB-2D3586E0476A}"/>
              </a:ext>
            </a:extLst>
          </p:cNvPr>
          <p:cNvSpPr txBox="1"/>
          <p:nvPr/>
        </p:nvSpPr>
        <p:spPr>
          <a:xfrm>
            <a:off x="357351" y="420414"/>
            <a:ext cx="9848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APPOINTMENT OF A PANEL OF SERVICE PROVIDERS FOR THE PROVISION OF HIGH-RISK PROTECTION SERVICES</a:t>
            </a: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E70DD3D3-3F16-1681-47A1-5F06F8477D61}"/>
              </a:ext>
            </a:extLst>
          </p:cNvPr>
          <p:cNvSpPr txBox="1">
            <a:spLocks/>
          </p:cNvSpPr>
          <p:nvPr/>
        </p:nvSpPr>
        <p:spPr bwMode="auto">
          <a:xfrm>
            <a:off x="357351" y="2017110"/>
            <a:ext cx="8816146" cy="18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2813" eaLnBrk="0" hangingPunct="0">
              <a:lnSpc>
                <a:spcPct val="150000"/>
              </a:lnSpc>
              <a:buSzPct val="120000"/>
              <a:defRPr/>
            </a:pP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RFP No:                         	RFP </a:t>
            </a:r>
            <a:r>
              <a:rPr lang="en-ZA" sz="20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/2024</a:t>
            </a:r>
          </a:p>
          <a:p>
            <a:pPr lvl="0" defTabSz="912813" eaLnBrk="0" hangingPunct="0">
              <a:lnSpc>
                <a:spcPct val="150000"/>
              </a:lnSpc>
              <a:buSzPct val="120000"/>
              <a:defRPr/>
            </a:pPr>
            <a:r>
              <a:rPr lang="en-ZA" sz="20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				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January 2025 - 12 February 2025</a:t>
            </a:r>
          </a:p>
          <a:p>
            <a:pPr lvl="0" defTabSz="912813" eaLnBrk="0" hangingPunct="0">
              <a:lnSpc>
                <a:spcPct val="150000"/>
              </a:lnSpc>
              <a:buSzPct val="120000"/>
              <a:defRPr/>
            </a:pP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Virtual Briefing Session:	</a:t>
            </a:r>
            <a:r>
              <a:rPr lang="en-ZA" sz="20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February 2025 at 11H00</a:t>
            </a:r>
          </a:p>
          <a:p>
            <a:pPr lvl="0" defTabSz="912813" eaLnBrk="0" hangingPunct="0">
              <a:lnSpc>
                <a:spcPct val="150000"/>
              </a:lnSpc>
              <a:buSzPct val="120000"/>
              <a:defRPr/>
            </a:pP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Closing Date:      	             </a:t>
            </a:r>
            <a:r>
              <a:rPr lang="en-ZA" sz="2000" b="1" kern="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February 2025 </a:t>
            </a:r>
            <a:r>
              <a:rPr kumimoji="0" lang="en-ZA" sz="20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11H00</a:t>
            </a:r>
          </a:p>
        </p:txBody>
      </p:sp>
    </p:spTree>
    <p:extLst>
      <p:ext uri="{BB962C8B-B14F-4D97-AF65-F5344CB8AC3E}">
        <p14:creationId xmlns:p14="http://schemas.microsoft.com/office/powerpoint/2010/main" val="379492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84DAE-071C-CB40-CC7B-E614FB65A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539B-7793-D8EA-3E41-78AB5E8C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7" y="365125"/>
            <a:ext cx="11861916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4.2 PRICING SCHEDULE</a:t>
            </a: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973C0521-4CE9-090E-9B5A-97AEF7CAF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1" r="25874" b="-2"/>
          <a:stretch/>
        </p:blipFill>
        <p:spPr>
          <a:xfrm>
            <a:off x="8013970" y="1690688"/>
            <a:ext cx="4178030" cy="4171938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097F4DD-4513-4DE2-C592-A5DC7117F0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565288"/>
              </p:ext>
            </p:extLst>
          </p:nvPr>
        </p:nvGraphicFramePr>
        <p:xfrm>
          <a:off x="3234812" y="2698898"/>
          <a:ext cx="1558413" cy="107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92417" progId="Excel.Sheet.12">
                  <p:embed/>
                </p:oleObj>
              </mc:Choice>
              <mc:Fallback>
                <p:oleObj name="Worksheet" showAsIcon="1" r:id="rId3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4812" y="2698898"/>
                        <a:ext cx="1558413" cy="1077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231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494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RFP submission and contact details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0C17C280-2664-0393-0F42-EB0170F6AC6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010920" y="1175385"/>
            <a:ext cx="8895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ZA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Bidders must submit one (1) hard copy file and a USB with content of each file. </a:t>
            </a:r>
            <a:r>
              <a:rPr lang="en-ZA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paragraph 6.5 of the Main RFP document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BBE3DC92-5E90-20AA-9307-8EFC2216C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732" y="2212560"/>
            <a:ext cx="292100" cy="3693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b="1" dirty="0"/>
              <a:t>1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5AE8D-D7CC-73EA-4D30-8BE6C748B298}"/>
              </a:ext>
            </a:extLst>
          </p:cNvPr>
          <p:cNvSpPr txBox="1"/>
          <p:nvPr/>
        </p:nvSpPr>
        <p:spPr>
          <a:xfrm>
            <a:off x="1479008" y="2572390"/>
            <a:ext cx="8707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  <a:r>
              <a:rPr lang="en-ZA" sz="800" dirty="0" err="1"/>
              <a:t>ard</a:t>
            </a:r>
            <a:r>
              <a:rPr lang="en-ZA" sz="800" dirty="0"/>
              <a:t> Copy File</a:t>
            </a:r>
          </a:p>
        </p:txBody>
      </p:sp>
      <p:pic>
        <p:nvPicPr>
          <p:cNvPr id="9" name="Picture 7" descr="Folder">
            <a:extLst>
              <a:ext uri="{FF2B5EF4-FFF2-40B4-BE49-F238E27FC236}">
                <a16:creationId xmlns:a16="http://schemas.microsoft.com/office/drawing/2014/main" id="{E7EBD6A7-7082-518B-65A8-6CE64F65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520" y="2817877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38445450-E4F5-9E22-3D62-82929FA6C151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3139075" y="2974585"/>
            <a:ext cx="397238" cy="37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ZA" sz="1800" dirty="0">
                <a:solidFill>
                  <a:schemeClr val="tx1"/>
                </a:solidFill>
              </a:rPr>
              <a:t>+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2F4BBD8A-4600-2619-AC5D-2F5B25BA3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541" y="2129854"/>
            <a:ext cx="292100" cy="3693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b="1" dirty="0"/>
              <a:t>1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5525B9-BCC4-68AA-F79B-8139A5FCD4E8}"/>
              </a:ext>
            </a:extLst>
          </p:cNvPr>
          <p:cNvSpPr txBox="1"/>
          <p:nvPr/>
        </p:nvSpPr>
        <p:spPr>
          <a:xfrm>
            <a:off x="4674766" y="2488771"/>
            <a:ext cx="11210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Electric Submission</a:t>
            </a:r>
            <a:endParaRPr lang="en-ZA" sz="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629DE6-8B06-D8EA-A6E3-E53D9E267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766" y="2762654"/>
            <a:ext cx="1009650" cy="737391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C492FEAD-A497-CCA3-5FA9-0B631ED0F347}"/>
              </a:ext>
            </a:extLst>
          </p:cNvPr>
          <p:cNvSpPr/>
          <p:nvPr/>
        </p:nvSpPr>
        <p:spPr bwMode="auto">
          <a:xfrm flipV="1">
            <a:off x="6578169" y="2544613"/>
            <a:ext cx="377952" cy="983359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10" tIns="0" rIns="381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</a:pPr>
            <a:endParaRPr kumimoji="0" lang="en-ZA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251D7AAE-AC84-92E5-B92F-9FFA3D9B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279" y="3776799"/>
            <a:ext cx="2876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ZA" sz="3200" b="1" dirty="0">
                <a:solidFill>
                  <a:schemeClr val="tx2"/>
                </a:solidFill>
              </a:rPr>
              <a:t>TENDER BOX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9B37AEA6-AC20-76A3-173A-CD1242EA9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794" y="4223625"/>
            <a:ext cx="5429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Office SARS Procurement, </a:t>
            </a:r>
            <a:r>
              <a:rPr lang="en-ZA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Lehae</a:t>
            </a:r>
            <a:r>
              <a:rPr lang="en-Z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SARS Head Office,299 Bronkhorst Street </a:t>
            </a:r>
            <a:r>
              <a:rPr lang="en-ZA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Niew</a:t>
            </a:r>
            <a:r>
              <a:rPr lang="en-Z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Mucleneuk</a:t>
            </a:r>
            <a:r>
              <a:rPr lang="en-ZA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Pretoria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EC96F60C-B3B9-F404-4542-1DB77CB55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46" y="5070880"/>
            <a:ext cx="8200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84138"/>
            <a:endParaRPr lang="en-ZA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4138"/>
            <a:r>
              <a:rPr lang="en-ZA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enquiries must be referred, in writing via email: </a:t>
            </a:r>
            <a:r>
              <a:rPr lang="en-Z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tenderoffice@sars.gov.za</a:t>
            </a:r>
            <a:r>
              <a:rPr lang="en-Z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ED7F9E-414E-5AC5-D827-7F050FDE1788}"/>
              </a:ext>
            </a:extLst>
          </p:cNvPr>
          <p:cNvCxnSpPr/>
          <p:nvPr/>
        </p:nvCxnSpPr>
        <p:spPr>
          <a:xfrm rot="10800000">
            <a:off x="457200" y="5247396"/>
            <a:ext cx="8001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2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4943" cy="76072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5.1 RFP TIMELINES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319193-2DA3-C46B-0F7B-D56AD4D34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342858"/>
              </p:ext>
            </p:extLst>
          </p:nvPr>
        </p:nvGraphicFramePr>
        <p:xfrm>
          <a:off x="838198" y="860383"/>
          <a:ext cx="9898627" cy="4922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5054">
                  <a:extLst>
                    <a:ext uri="{9D8B030D-6E8A-4147-A177-3AD203B41FA5}">
                      <a16:colId xmlns:a16="http://schemas.microsoft.com/office/drawing/2014/main" val="1945109945"/>
                    </a:ext>
                  </a:extLst>
                </a:gridCol>
                <a:gridCol w="3893573">
                  <a:extLst>
                    <a:ext uri="{9D8B030D-6E8A-4147-A177-3AD203B41FA5}">
                      <a16:colId xmlns:a16="http://schemas.microsoft.com/office/drawing/2014/main" val="3449785096"/>
                    </a:ext>
                  </a:extLst>
                </a:gridCol>
              </a:tblGrid>
              <a:tr h="725368"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0067"/>
                  </a:ext>
                </a:extLst>
              </a:tr>
              <a:tr h="95896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Advertisement of Bid in the: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Treasury e-Tender Portal.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Tender documents on SARS website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January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9324787"/>
                  </a:ext>
                </a:extLst>
              </a:tr>
              <a:tr h="745859">
                <a:tc>
                  <a:txBody>
                    <a:bodyPr/>
                    <a:lstStyle/>
                    <a:p>
                      <a:pPr marL="0" algn="l" defTabSz="932962" rtl="0" eaLnBrk="1" latinLnBrk="0" hangingPunct="1"/>
                      <a:r>
                        <a:rPr lang="en-ZA" sz="18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Non-compulsory virtual briefing session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February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4964731"/>
                  </a:ext>
                </a:extLst>
              </a:tr>
              <a:tr h="72536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Last date for questions relating to RFP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February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839868"/>
                  </a:ext>
                </a:extLst>
              </a:tr>
              <a:tr h="72536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SARS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February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9903471"/>
                  </a:ext>
                </a:extLst>
              </a:tr>
              <a:tr h="72536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Bid Closing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 February 2025 at 11:00am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033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36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0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4943" cy="1325563"/>
          </a:xfrm>
        </p:spPr>
        <p:txBody>
          <a:bodyPr>
            <a:normAutofit/>
          </a:bodyPr>
          <a:lstStyle/>
          <a:p>
            <a:r>
              <a:rPr lang="en-ZA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DBA010-D995-B834-D2D7-7A318AF7760E}"/>
              </a:ext>
            </a:extLst>
          </p:cNvPr>
          <p:cNvSpPr txBox="1">
            <a:spLocks/>
          </p:cNvSpPr>
          <p:nvPr/>
        </p:nvSpPr>
        <p:spPr>
          <a:xfrm>
            <a:off x="935502" y="1166971"/>
            <a:ext cx="8234578" cy="470550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Welcome and Introduction</a:t>
            </a:r>
          </a:p>
          <a:p>
            <a:pPr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Governance Rules and Procedures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Background and Scope of Work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Bid Evaluation Process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RFP submission and contact details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Q&amp;A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244943" cy="652514"/>
          </a:xfrm>
        </p:spPr>
        <p:txBody>
          <a:bodyPr>
            <a:normAutofit/>
          </a:bodyPr>
          <a:lstStyle/>
          <a:p>
            <a:r>
              <a:rPr lang="en-ZA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INTRODUCTION: SARS TEAM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7FED1F-3A5A-3024-0563-E18C9DC28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071049"/>
              </p:ext>
            </p:extLst>
          </p:nvPr>
        </p:nvGraphicFramePr>
        <p:xfrm>
          <a:off x="838199" y="1017640"/>
          <a:ext cx="8619127" cy="4905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127">
                  <a:extLst>
                    <a:ext uri="{9D8B030D-6E8A-4147-A177-3AD203B41FA5}">
                      <a16:colId xmlns:a16="http://schemas.microsoft.com/office/drawing/2014/main" val="847617628"/>
                    </a:ext>
                  </a:extLst>
                </a:gridCol>
              </a:tblGrid>
              <a:tr h="354589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861201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Sourcing Lead: Procurement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282221393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Price specialist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563679810"/>
                  </a:ext>
                </a:extLst>
              </a:tr>
              <a:tr h="33407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B-BBEE</a:t>
                      </a:r>
                      <a:r>
                        <a:rPr lang="en-ZA" sz="16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Specialist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632352715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Governance, Risk and Compliance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35973565"/>
                  </a:ext>
                </a:extLst>
              </a:tr>
              <a:tr h="17225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Analyst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843596870"/>
                  </a:ext>
                </a:extLst>
              </a:tr>
              <a:tr h="29458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Contract Management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576250843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SARS Business Unit</a:t>
                      </a:r>
                    </a:p>
                  </a:txBody>
                  <a:tcPr marL="84406" marR="84406">
                    <a:solidFill>
                      <a:srgbClr val="388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723046"/>
                  </a:ext>
                </a:extLst>
              </a:tr>
              <a:tr h="179957">
                <a:tc>
                  <a:txBody>
                    <a:bodyPr/>
                    <a:lstStyle/>
                    <a:p>
                      <a:pPr marL="0" algn="l" defTabSz="932962" rtl="0" eaLnBrk="1" latinLnBrk="0" hangingPunct="1"/>
                      <a:r>
                        <a:rPr lang="en-ZA" sz="16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Bid Specification Committee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132316146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Legal Services</a:t>
                      </a:r>
                    </a:p>
                  </a:txBody>
                  <a:tcPr marL="84406" marR="84406">
                    <a:solidFill>
                      <a:srgbClr val="388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802594"/>
                  </a:ext>
                </a:extLst>
              </a:tr>
              <a:tr h="232478">
                <a:tc>
                  <a:txBody>
                    <a:bodyPr/>
                    <a:lstStyle/>
                    <a:p>
                      <a:r>
                        <a:rPr lang="en-ZA" sz="16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Specialist</a:t>
                      </a:r>
                      <a:endParaRPr lang="en-ZA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4166394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35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365126"/>
            <a:ext cx="11808822" cy="77962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PURPOSE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FB00A-8D13-56A6-1383-72BEF54AD608}"/>
              </a:ext>
            </a:extLst>
          </p:cNvPr>
          <p:cNvSpPr txBox="1"/>
          <p:nvPr/>
        </p:nvSpPr>
        <p:spPr>
          <a:xfrm>
            <a:off x="274320" y="1144747"/>
            <a:ext cx="11808822" cy="442582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sz="22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 Compulsory Briefing Session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ZA" altLang="en-US" sz="22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selected concepts, procedures and other aspects of the RFP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formal registration of Bidders for notices and other communications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may contain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information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rules that must be adhered to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every item in the RFP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any of the issued RFP material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any of the RFP rules unless explicitly communicated in writing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ZA" altLang="en-U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briefing session slides will be posted on the e-tender and SARS website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ZA" altLang="en-U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RFP pack remains the primary source of information for the Bidder to respond</a:t>
            </a:r>
          </a:p>
        </p:txBody>
      </p:sp>
    </p:spTree>
    <p:extLst>
      <p:ext uri="{BB962C8B-B14F-4D97-AF65-F5344CB8AC3E}">
        <p14:creationId xmlns:p14="http://schemas.microsoft.com/office/powerpoint/2010/main" val="144734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365126"/>
            <a:ext cx="11808822" cy="51977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2.1 PROCEDURES DURING BRIEFING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FB00A-8D13-56A6-1383-72BEF54AD608}"/>
              </a:ext>
            </a:extLst>
          </p:cNvPr>
          <p:cNvSpPr txBox="1"/>
          <p:nvPr/>
        </p:nvSpPr>
        <p:spPr>
          <a:xfrm>
            <a:off x="162232" y="884905"/>
            <a:ext cx="11920910" cy="510787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during the session.</a:t>
            </a:r>
          </a:p>
          <a:p>
            <a:pPr marL="7429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 will take questions submitted at the end of the session</a:t>
            </a:r>
          </a:p>
          <a:p>
            <a:pPr marL="7429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 will review and focus on most pertinent themes arising from the questions and provide answers where possible</a:t>
            </a:r>
          </a:p>
          <a:p>
            <a:pPr marL="7429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Bidders are requested to submit written questions during the open Q&amp;A period to Tender Office email published</a:t>
            </a:r>
          </a:p>
          <a:p>
            <a:pPr marL="7429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questions and answers will be published as part of the wider Q &amp; A process</a:t>
            </a:r>
          </a:p>
          <a:p>
            <a:pPr marL="7429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published answers will take precedence over any verbal response given in the briefing session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session is being recorded.</a:t>
            </a:r>
          </a:p>
        </p:txBody>
      </p:sp>
    </p:spTree>
    <p:extLst>
      <p:ext uri="{BB962C8B-B14F-4D97-AF65-F5344CB8AC3E}">
        <p14:creationId xmlns:p14="http://schemas.microsoft.com/office/powerpoint/2010/main" val="188807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9" y="365125"/>
            <a:ext cx="11974284" cy="9455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2.2 GOVERNANCE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FB00A-8D13-56A6-1383-72BEF54AD608}"/>
              </a:ext>
            </a:extLst>
          </p:cNvPr>
          <p:cNvSpPr txBox="1"/>
          <p:nvPr/>
        </p:nvSpPr>
        <p:spPr>
          <a:xfrm>
            <a:off x="274320" y="1144747"/>
            <a:ext cx="11808822" cy="283956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57175" indent="-257175" defTabSz="68580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 communication channels</a:t>
            </a:r>
          </a:p>
          <a:p>
            <a:pPr marL="600075" lvl="1" indent="-257175" defTabSz="68580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Bidders will be disqualified for non-compliance</a:t>
            </a:r>
          </a:p>
          <a:p>
            <a:pPr marL="257175" indent="-257175" defTabSz="68580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solicitation of information will be allowed other than by prescribed channels</a:t>
            </a:r>
          </a:p>
          <a:p>
            <a:pPr marL="257175" indent="-257175" defTabSz="68580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Deadlines to be strictly met</a:t>
            </a:r>
          </a:p>
          <a:p>
            <a:pPr marL="257175" indent="-257175" defTabSz="68580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 to prescribed submission format to ensure queries are properly dealt with</a:t>
            </a:r>
          </a:p>
        </p:txBody>
      </p:sp>
    </p:spTree>
    <p:extLst>
      <p:ext uri="{BB962C8B-B14F-4D97-AF65-F5344CB8AC3E}">
        <p14:creationId xmlns:p14="http://schemas.microsoft.com/office/powerpoint/2010/main" val="133099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95" y="365125"/>
            <a:ext cx="11765648" cy="9455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BACKGROUND AND SCOPE OF WORK </a:t>
            </a:r>
          </a:p>
        </p:txBody>
      </p:sp>
      <p:sp>
        <p:nvSpPr>
          <p:cNvPr id="3" name="AutoShape 74">
            <a:extLst>
              <a:ext uri="{FF2B5EF4-FFF2-40B4-BE49-F238E27FC236}">
                <a16:creationId xmlns:a16="http://schemas.microsoft.com/office/drawing/2014/main" id="{CCE92D9C-2095-4DF9-61C6-2C2B42B2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94" y="1107524"/>
            <a:ext cx="11245241" cy="4454289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9CCFF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ZA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5703EE8-C14D-387C-68F9-FE0D81083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652949"/>
              </p:ext>
            </p:extLst>
          </p:nvPr>
        </p:nvGraphicFramePr>
        <p:xfrm>
          <a:off x="3613353" y="2112929"/>
          <a:ext cx="2044567" cy="1771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792417" progId="AcroExch.Document.DC">
                  <p:embed/>
                </p:oleObj>
              </mc:Choice>
              <mc:Fallback>
                <p:oleObj name="Acrobat Document" showAsIcon="1" r:id="rId2" imgW="914400" imgH="79241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3353" y="2112929"/>
                        <a:ext cx="2044567" cy="1771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504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85" y="365126"/>
            <a:ext cx="11478458" cy="6816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BID EVALUATION PROCESS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E4771D0-CF35-C721-AD75-A5C480DB4B3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8599396"/>
              </p:ext>
            </p:extLst>
          </p:nvPr>
        </p:nvGraphicFramePr>
        <p:xfrm>
          <a:off x="1021080" y="145986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9">
            <a:extLst>
              <a:ext uri="{FF2B5EF4-FFF2-40B4-BE49-F238E27FC236}">
                <a16:creationId xmlns:a16="http://schemas.microsoft.com/office/drawing/2014/main" id="{92B993A8-0D9C-0292-04A7-6707321A6C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531" r="25874" b="-2"/>
          <a:stretch/>
        </p:blipFill>
        <p:spPr>
          <a:xfrm>
            <a:off x="8013970" y="1690688"/>
            <a:ext cx="4178030" cy="4171938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481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7" y="365125"/>
            <a:ext cx="11861916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4.1 BID EVALUATION PROCESS </a:t>
            </a: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92B993A8-0D9C-0292-04A7-6707321A6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1" r="25874" b="-2"/>
          <a:stretch/>
        </p:blipFill>
        <p:spPr>
          <a:xfrm>
            <a:off x="8013970" y="1690688"/>
            <a:ext cx="4178030" cy="4171938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C70770F1-E451-AF86-5C9E-34D16267F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456" y="5142597"/>
            <a:ext cx="41780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84138"/>
            <a:endParaRPr lang="en-ZA" sz="1800" dirty="0">
              <a:solidFill>
                <a:schemeClr val="tx2"/>
              </a:solidFill>
            </a:endParaRPr>
          </a:p>
          <a:p>
            <a:pPr indent="84138"/>
            <a:r>
              <a:rPr lang="en-ZA" sz="1800" dirty="0">
                <a:solidFill>
                  <a:schemeClr val="tx2"/>
                </a:solidFill>
                <a:latin typeface="Arial Narrow" panose="020B0606020202030204" pitchFamily="34" charset="0"/>
              </a:rPr>
              <a:t>Main RFP Document (Section 7)</a:t>
            </a:r>
            <a:endParaRPr lang="en-ZA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80DC379-80BC-BD61-F2A6-26BE4DD01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061514"/>
              </p:ext>
            </p:extLst>
          </p:nvPr>
        </p:nvGraphicFramePr>
        <p:xfrm>
          <a:off x="2281085" y="2698517"/>
          <a:ext cx="2379406" cy="1407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92417" progId="AcroExch.Document.DC">
                  <p:embed/>
                </p:oleObj>
              </mc:Choice>
              <mc:Fallback>
                <p:oleObj name="Acrobat Document" showAsIcon="1" r:id="rId3" imgW="914400" imgH="79241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1085" y="2698517"/>
                        <a:ext cx="2379406" cy="1407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646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  <wetp:taskpane dockstate="right" visibility="0" width="438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490F6A97-15F5-4326-9149-7C38FAFABA68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8E440B59-DA84-4F8B-8D77-213EE2DC9BF8}">
  <we:reference id="wa200005669" version="2.0.0.0" store="en-US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28496E59F22D48B6B189086B28A035" ma:contentTypeVersion="4" ma:contentTypeDescription="Create a new document." ma:contentTypeScope="" ma:versionID="d3a7c9db9b4023869cefeefb87d377d3">
  <xsd:schema xmlns:xsd="http://www.w3.org/2001/XMLSchema" xmlns:xs="http://www.w3.org/2001/XMLSchema" xmlns:p="http://schemas.microsoft.com/office/2006/metadata/properties" xmlns:ns2="bca26e88-ed85-4ffc-8899-a627d8653918" targetNamespace="http://schemas.microsoft.com/office/2006/metadata/properties" ma:root="true" ma:fieldsID="fa50d85d324b4fd10b552914955f97f8" ns2:_="">
    <xsd:import namespace="bca26e88-ed85-4ffc-8899-a627d86539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26e88-ed85-4ffc-8899-a627d8653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B14197-CFB9-4F14-9BF8-8529DCC71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26e88-ed85-4ffc-8899-a627d8653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D8F876-E29D-4CA2-88E2-E8C2296651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82BA9-CFEE-4B89-ABC0-10558B5D991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9395</TotalTime>
  <Words>550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Arial Narrow</vt:lpstr>
      <vt:lpstr>Lato</vt:lpstr>
      <vt:lpstr>Office Theme</vt:lpstr>
      <vt:lpstr>Custom Design</vt:lpstr>
      <vt:lpstr>Acrobat Document</vt:lpstr>
      <vt:lpstr>Worksheet</vt:lpstr>
      <vt:lpstr>PowerPoint Presentation</vt:lpstr>
      <vt:lpstr>Table of Content</vt:lpstr>
      <vt:lpstr>1. INTRODUCTION: SARS TEAM</vt:lpstr>
      <vt:lpstr>2. PURPOSE</vt:lpstr>
      <vt:lpstr>2.1 PROCEDURES DURING BRIEFING SESSION</vt:lpstr>
      <vt:lpstr>2.2 GOVERNANCE REQUIREMENTS</vt:lpstr>
      <vt:lpstr>3. BACKGROUND AND SCOPE OF WORK </vt:lpstr>
      <vt:lpstr>4. BID EVALUATION PROCESS </vt:lpstr>
      <vt:lpstr>4.1 BID EVALUATION PROCESS </vt:lpstr>
      <vt:lpstr>4.2 PRICING SCHEDULE</vt:lpstr>
      <vt:lpstr>5.  RFP submission and contact details</vt:lpstr>
      <vt:lpstr>5.1 RFP TIMELINES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Funeka Simelane</dc:creator>
  <cp:lastModifiedBy>Siyethemba Mshibe</cp:lastModifiedBy>
  <cp:revision>32</cp:revision>
  <dcterms:created xsi:type="dcterms:W3CDTF">2024-06-13T12:41:53Z</dcterms:created>
  <dcterms:modified xsi:type="dcterms:W3CDTF">2025-02-06T08:11:20Z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0x010100A328496E59F22D48B6B189086B28A035</vt:lpwstr>
  </property>
</Properties>
</file>