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24"/>
  </p:notesMasterIdLst>
  <p:sldIdLst>
    <p:sldId id="292" r:id="rId6"/>
    <p:sldId id="266" r:id="rId7"/>
    <p:sldId id="281" r:id="rId8"/>
    <p:sldId id="289" r:id="rId9"/>
    <p:sldId id="290" r:id="rId10"/>
    <p:sldId id="291" r:id="rId11"/>
    <p:sldId id="288" r:id="rId12"/>
    <p:sldId id="283" r:id="rId13"/>
    <p:sldId id="284" r:id="rId14"/>
    <p:sldId id="293" r:id="rId15"/>
    <p:sldId id="294" r:id="rId16"/>
    <p:sldId id="295" r:id="rId17"/>
    <p:sldId id="297" r:id="rId18"/>
    <p:sldId id="296" r:id="rId19"/>
    <p:sldId id="300" r:id="rId20"/>
    <p:sldId id="301" r:id="rId21"/>
    <p:sldId id="285"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2E764-7586-45AB-8E66-69184352555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194AA96D-0346-467F-B03E-5BDDC5E8C7E6}">
      <dgm:prSet/>
      <dgm:spPr/>
      <dgm:t>
        <a:bodyPr/>
        <a:lstStyle/>
        <a:p>
          <a:pPr>
            <a:lnSpc>
              <a:spcPct val="100000"/>
            </a:lnSpc>
          </a:pPr>
          <a:r>
            <a:rPr lang="en-ZA" b="1" i="0" u="sng" baseline="0" dirty="0">
              <a:latin typeface="Arial Narrow" panose="020B0606020202030204" pitchFamily="34" charset="0"/>
              <a:cs typeface="Arial" panose="020B0604020202020204" pitchFamily="34" charset="0"/>
            </a:rPr>
            <a:t>REFER TO SECTION 7 OF THE MAIN RFP DOCUMENT:</a:t>
          </a:r>
          <a:endParaRPr lang="en-US" dirty="0">
            <a:latin typeface="Arial Narrow" panose="020B0606020202030204" pitchFamily="34" charset="0"/>
            <a:cs typeface="Arial" panose="020B0604020202020204" pitchFamily="34" charset="0"/>
          </a:endParaRPr>
        </a:p>
      </dgm:t>
    </dgm:pt>
    <dgm:pt modelId="{95112465-04A2-4C54-809D-BC9597ED5017}" type="parTrans" cxnId="{E32CE9FD-03E0-4DE9-99D3-9617BB82F6BE}">
      <dgm:prSet/>
      <dgm:spPr/>
      <dgm:t>
        <a:bodyPr/>
        <a:lstStyle/>
        <a:p>
          <a:endParaRPr lang="en-US">
            <a:latin typeface="Arial Narrow" panose="020B0606020202030204" pitchFamily="34" charset="0"/>
            <a:cs typeface="Arial" panose="020B0604020202020204" pitchFamily="34" charset="0"/>
          </a:endParaRPr>
        </a:p>
      </dgm:t>
    </dgm:pt>
    <dgm:pt modelId="{19DFA8A3-1A86-49CF-AA4F-B295B0A5EB56}" type="sibTrans" cxnId="{E32CE9FD-03E0-4DE9-99D3-9617BB82F6BE}">
      <dgm:prSet/>
      <dgm:spPr/>
      <dgm:t>
        <a:bodyPr/>
        <a:lstStyle/>
        <a:p>
          <a:endParaRPr lang="en-US">
            <a:latin typeface="Arial Narrow" panose="020B0606020202030204" pitchFamily="34" charset="0"/>
            <a:cs typeface="Arial" panose="020B0604020202020204" pitchFamily="34" charset="0"/>
          </a:endParaRPr>
        </a:p>
      </dgm:t>
    </dgm:pt>
    <dgm:pt modelId="{B0B38D7D-CAFB-4D67-A5A6-1966C8736555}">
      <dgm:prSet/>
      <dgm:spPr/>
      <dgm:t>
        <a:bodyPr/>
        <a:lstStyle/>
        <a:p>
          <a:pPr>
            <a:lnSpc>
              <a:spcPct val="100000"/>
            </a:lnSpc>
          </a:pPr>
          <a:r>
            <a:rPr lang="en-US">
              <a:solidFill>
                <a:schemeClr val="tx2"/>
              </a:solidFill>
              <a:latin typeface="Arial Narrow" panose="020B0606020202030204" pitchFamily="34" charset="0"/>
              <a:cs typeface="Arial" panose="020B0604020202020204" pitchFamily="34" charset="0"/>
            </a:rPr>
            <a:t>Gate 0 – Prequalification Evaluation</a:t>
          </a:r>
          <a:endParaRPr lang="en-US" dirty="0">
            <a:latin typeface="Arial Narrow" panose="020B0606020202030204" pitchFamily="34" charset="0"/>
            <a:cs typeface="Arial" panose="020B0604020202020204" pitchFamily="34" charset="0"/>
          </a:endParaRPr>
        </a:p>
      </dgm:t>
    </dgm:pt>
    <dgm:pt modelId="{B6AA8C29-AC63-438F-B8E4-E820122C5881}" type="parTrans" cxnId="{9F77F839-626E-478B-858D-B41404C703A8}">
      <dgm:prSet/>
      <dgm:spPr/>
      <dgm:t>
        <a:bodyPr/>
        <a:lstStyle/>
        <a:p>
          <a:endParaRPr lang="en-US">
            <a:latin typeface="Arial Narrow" panose="020B0606020202030204" pitchFamily="34" charset="0"/>
            <a:cs typeface="Arial" panose="020B0604020202020204" pitchFamily="34" charset="0"/>
          </a:endParaRPr>
        </a:p>
      </dgm:t>
    </dgm:pt>
    <dgm:pt modelId="{3BB8935E-2554-465A-A25A-E91F005D8464}" type="sibTrans" cxnId="{9F77F839-626E-478B-858D-B41404C703A8}">
      <dgm:prSet/>
      <dgm:spPr/>
      <dgm:t>
        <a:bodyPr/>
        <a:lstStyle/>
        <a:p>
          <a:endParaRPr lang="en-US">
            <a:latin typeface="Arial Narrow" panose="020B0606020202030204" pitchFamily="34" charset="0"/>
            <a:cs typeface="Arial" panose="020B0604020202020204" pitchFamily="34" charset="0"/>
          </a:endParaRPr>
        </a:p>
      </dgm:t>
    </dgm:pt>
    <dgm:pt modelId="{61B0ECBC-B95B-4073-82B0-521F43740819}">
      <dgm:prSet/>
      <dgm:spPr/>
      <dgm:t>
        <a:bodyPr/>
        <a:lstStyle/>
        <a:p>
          <a:pPr>
            <a:lnSpc>
              <a:spcPct val="100000"/>
            </a:lnSpc>
          </a:pPr>
          <a:r>
            <a:rPr lang="en-US" dirty="0">
              <a:solidFill>
                <a:schemeClr val="tx2"/>
              </a:solidFill>
              <a:latin typeface="Arial Narrow" panose="020B0606020202030204" pitchFamily="34" charset="0"/>
              <a:cs typeface="Arial" panose="020B0604020202020204" pitchFamily="34" charset="0"/>
            </a:rPr>
            <a:t>Gate 1 – Mandatory Evaluation </a:t>
          </a:r>
          <a:endParaRPr lang="en-US" dirty="0">
            <a:latin typeface="Arial Narrow" panose="020B0606020202030204" pitchFamily="34" charset="0"/>
            <a:cs typeface="Arial" panose="020B0604020202020204" pitchFamily="34" charset="0"/>
          </a:endParaRPr>
        </a:p>
      </dgm:t>
    </dgm:pt>
    <dgm:pt modelId="{08D96ED3-10F9-462C-8B8F-2F137DF3712B}" type="parTrans" cxnId="{77032D91-F212-40A9-9D90-E9830E6B8B99}">
      <dgm:prSet/>
      <dgm:spPr/>
      <dgm:t>
        <a:bodyPr/>
        <a:lstStyle/>
        <a:p>
          <a:endParaRPr lang="en-US">
            <a:latin typeface="Arial Narrow" panose="020B0606020202030204" pitchFamily="34" charset="0"/>
            <a:cs typeface="Arial" panose="020B0604020202020204" pitchFamily="34" charset="0"/>
          </a:endParaRPr>
        </a:p>
      </dgm:t>
    </dgm:pt>
    <dgm:pt modelId="{F200FB78-F32C-432D-A57C-10D3DDE40AC4}" type="sibTrans" cxnId="{77032D91-F212-40A9-9D90-E9830E6B8B99}">
      <dgm:prSet/>
      <dgm:spPr/>
      <dgm:t>
        <a:bodyPr/>
        <a:lstStyle/>
        <a:p>
          <a:endParaRPr lang="en-US">
            <a:latin typeface="Arial Narrow" panose="020B0606020202030204" pitchFamily="34" charset="0"/>
            <a:cs typeface="Arial" panose="020B0604020202020204" pitchFamily="34" charset="0"/>
          </a:endParaRPr>
        </a:p>
      </dgm:t>
    </dgm:pt>
    <dgm:pt modelId="{C5FAA6D5-AF71-4F6D-B014-9E2E549CC49D}">
      <dgm:prSet/>
      <dgm:spPr/>
      <dgm:t>
        <a:bodyPr/>
        <a:lstStyle/>
        <a:p>
          <a:pPr>
            <a:lnSpc>
              <a:spcPct val="100000"/>
            </a:lnSpc>
          </a:pPr>
          <a:r>
            <a:rPr lang="en-US" dirty="0">
              <a:solidFill>
                <a:schemeClr val="tx2"/>
              </a:solidFill>
              <a:latin typeface="Arial Narrow" panose="020B0606020202030204" pitchFamily="34" charset="0"/>
              <a:cs typeface="Arial" panose="020B0604020202020204" pitchFamily="34" charset="0"/>
            </a:rPr>
            <a:t>Gate 2 – Price &amp; Specific Goals (80/20)</a:t>
          </a:r>
          <a:endParaRPr lang="en-ZA" dirty="0">
            <a:solidFill>
              <a:schemeClr val="tx2"/>
            </a:solidFill>
            <a:latin typeface="Arial Narrow" panose="020B0606020202030204" pitchFamily="34" charset="0"/>
            <a:cs typeface="Arial" panose="020B0604020202020204" pitchFamily="34" charset="0"/>
          </a:endParaRPr>
        </a:p>
        <a:p>
          <a:pPr>
            <a:lnSpc>
              <a:spcPct val="100000"/>
            </a:lnSpc>
          </a:pPr>
          <a:endParaRPr lang="en-US" dirty="0">
            <a:latin typeface="Arial Narrow" panose="020B0606020202030204" pitchFamily="34" charset="0"/>
            <a:cs typeface="Arial" panose="020B0604020202020204" pitchFamily="34" charset="0"/>
          </a:endParaRPr>
        </a:p>
      </dgm:t>
    </dgm:pt>
    <dgm:pt modelId="{64B902F2-D7C0-4E3F-A3A2-29C2397936F0}" type="parTrans" cxnId="{747A75A4-3266-41C6-95B3-1384519EEC34}">
      <dgm:prSet/>
      <dgm:spPr/>
      <dgm:t>
        <a:bodyPr/>
        <a:lstStyle/>
        <a:p>
          <a:endParaRPr lang="en-US">
            <a:latin typeface="Arial Narrow" panose="020B0606020202030204" pitchFamily="34" charset="0"/>
            <a:cs typeface="Arial" panose="020B0604020202020204" pitchFamily="34" charset="0"/>
          </a:endParaRPr>
        </a:p>
      </dgm:t>
    </dgm:pt>
    <dgm:pt modelId="{A955A616-C2F5-4B3E-B0A2-E99A5618A99D}" type="sibTrans" cxnId="{747A75A4-3266-41C6-95B3-1384519EEC34}">
      <dgm:prSet/>
      <dgm:spPr/>
      <dgm:t>
        <a:bodyPr/>
        <a:lstStyle/>
        <a:p>
          <a:endParaRPr lang="en-US">
            <a:latin typeface="Arial Narrow" panose="020B0606020202030204" pitchFamily="34" charset="0"/>
            <a:cs typeface="Arial" panose="020B0604020202020204" pitchFamily="34" charset="0"/>
          </a:endParaRPr>
        </a:p>
      </dgm:t>
    </dgm:pt>
    <dgm:pt modelId="{906B7695-6408-4191-A16B-2DF1CDFF5FD7}" type="pres">
      <dgm:prSet presAssocID="{EFC2E764-7586-45AB-8E66-691843525553}" presName="root" presStyleCnt="0">
        <dgm:presLayoutVars>
          <dgm:dir/>
          <dgm:resizeHandles val="exact"/>
        </dgm:presLayoutVars>
      </dgm:prSet>
      <dgm:spPr/>
    </dgm:pt>
    <dgm:pt modelId="{7B641CB8-E55C-4FC2-9836-ECB02F685EB8}" type="pres">
      <dgm:prSet presAssocID="{194AA96D-0346-467F-B03E-5BDDC5E8C7E6}" presName="compNode" presStyleCnt="0"/>
      <dgm:spPr/>
    </dgm:pt>
    <dgm:pt modelId="{4F5F7565-B0BE-4781-AA84-6AC5CC8445C2}" type="pres">
      <dgm:prSet presAssocID="{194AA96D-0346-467F-B03E-5BDDC5E8C7E6}" presName="bgRect" presStyleLbl="bgShp" presStyleIdx="0" presStyleCnt="4"/>
      <dgm:spPr/>
    </dgm:pt>
    <dgm:pt modelId="{C7CCCD05-A7A8-42D5-948F-9070D44BAE7F}" type="pres">
      <dgm:prSet presAssocID="{194AA96D-0346-467F-B03E-5BDDC5E8C7E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E83C2C63-E1EC-426D-A107-C23C5739C881}" type="pres">
      <dgm:prSet presAssocID="{194AA96D-0346-467F-B03E-5BDDC5E8C7E6}" presName="spaceRect" presStyleCnt="0"/>
      <dgm:spPr/>
    </dgm:pt>
    <dgm:pt modelId="{E2EB6B0E-5D34-4564-ABB5-74324D12835B}" type="pres">
      <dgm:prSet presAssocID="{194AA96D-0346-467F-B03E-5BDDC5E8C7E6}" presName="parTx" presStyleLbl="revTx" presStyleIdx="0" presStyleCnt="4">
        <dgm:presLayoutVars>
          <dgm:chMax val="0"/>
          <dgm:chPref val="0"/>
        </dgm:presLayoutVars>
      </dgm:prSet>
      <dgm:spPr/>
    </dgm:pt>
    <dgm:pt modelId="{B45C998B-48BE-4CD3-9FA2-5355094FB537}" type="pres">
      <dgm:prSet presAssocID="{19DFA8A3-1A86-49CF-AA4F-B295B0A5EB56}" presName="sibTrans" presStyleCnt="0"/>
      <dgm:spPr/>
    </dgm:pt>
    <dgm:pt modelId="{BCB53C0F-16F5-4158-BE2E-69FEB8E0F311}" type="pres">
      <dgm:prSet presAssocID="{B0B38D7D-CAFB-4D67-A5A6-1966C8736555}" presName="compNode" presStyleCnt="0"/>
      <dgm:spPr/>
    </dgm:pt>
    <dgm:pt modelId="{9AF9ECF0-A91C-473D-BEA3-F06C71B0CB0E}" type="pres">
      <dgm:prSet presAssocID="{B0B38D7D-CAFB-4D67-A5A6-1966C8736555}" presName="bgRect" presStyleLbl="bgShp" presStyleIdx="1" presStyleCnt="4"/>
      <dgm:spPr/>
    </dgm:pt>
    <dgm:pt modelId="{11FFEF83-95EA-4950-84B7-7A79256FD801}" type="pres">
      <dgm:prSet presAssocID="{B0B38D7D-CAFB-4D67-A5A6-1966C87365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ence"/>
        </a:ext>
      </dgm:extLst>
    </dgm:pt>
    <dgm:pt modelId="{A5EC07D2-9A7A-4403-8677-2BDBCC451FC5}" type="pres">
      <dgm:prSet presAssocID="{B0B38D7D-CAFB-4D67-A5A6-1966C8736555}" presName="spaceRect" presStyleCnt="0"/>
      <dgm:spPr/>
    </dgm:pt>
    <dgm:pt modelId="{0764D369-FF02-40C2-8E35-516AFB15A68A}" type="pres">
      <dgm:prSet presAssocID="{B0B38D7D-CAFB-4D67-A5A6-1966C8736555}" presName="parTx" presStyleLbl="revTx" presStyleIdx="1" presStyleCnt="4">
        <dgm:presLayoutVars>
          <dgm:chMax val="0"/>
          <dgm:chPref val="0"/>
        </dgm:presLayoutVars>
      </dgm:prSet>
      <dgm:spPr/>
    </dgm:pt>
    <dgm:pt modelId="{0D7AF2A3-DE01-4BEB-B096-ED008DF9C37C}" type="pres">
      <dgm:prSet presAssocID="{3BB8935E-2554-465A-A25A-E91F005D8464}" presName="sibTrans" presStyleCnt="0"/>
      <dgm:spPr/>
    </dgm:pt>
    <dgm:pt modelId="{E8325F7C-6108-471D-9528-EC08D5A5C446}" type="pres">
      <dgm:prSet presAssocID="{61B0ECBC-B95B-4073-82B0-521F43740819}" presName="compNode" presStyleCnt="0"/>
      <dgm:spPr/>
    </dgm:pt>
    <dgm:pt modelId="{91B4068D-7657-4435-8A79-D7E547579B77}" type="pres">
      <dgm:prSet presAssocID="{61B0ECBC-B95B-4073-82B0-521F43740819}" presName="bgRect" presStyleLbl="bgShp" presStyleIdx="2" presStyleCnt="4"/>
      <dgm:spPr/>
    </dgm:pt>
    <dgm:pt modelId="{AA3ECDFE-8547-4BFC-BD69-182D71AC35B3}" type="pres">
      <dgm:prSet presAssocID="{61B0ECBC-B95B-4073-82B0-521F4374081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ey"/>
        </a:ext>
      </dgm:extLst>
    </dgm:pt>
    <dgm:pt modelId="{CE3D9F44-E10F-4B28-96B7-BCD0B528C699}" type="pres">
      <dgm:prSet presAssocID="{61B0ECBC-B95B-4073-82B0-521F43740819}" presName="spaceRect" presStyleCnt="0"/>
      <dgm:spPr/>
    </dgm:pt>
    <dgm:pt modelId="{793CD50D-037C-4036-9A3B-5CBED446AE4F}" type="pres">
      <dgm:prSet presAssocID="{61B0ECBC-B95B-4073-82B0-521F43740819}" presName="parTx" presStyleLbl="revTx" presStyleIdx="2" presStyleCnt="4">
        <dgm:presLayoutVars>
          <dgm:chMax val="0"/>
          <dgm:chPref val="0"/>
        </dgm:presLayoutVars>
      </dgm:prSet>
      <dgm:spPr/>
    </dgm:pt>
    <dgm:pt modelId="{3AA09A72-D38E-4A2B-A681-1B44F623A7EA}" type="pres">
      <dgm:prSet presAssocID="{F200FB78-F32C-432D-A57C-10D3DDE40AC4}" presName="sibTrans" presStyleCnt="0"/>
      <dgm:spPr/>
    </dgm:pt>
    <dgm:pt modelId="{751EEF28-3700-4DDC-BD9B-6C52B5945B08}" type="pres">
      <dgm:prSet presAssocID="{C5FAA6D5-AF71-4F6D-B014-9E2E549CC49D}" presName="compNode" presStyleCnt="0"/>
      <dgm:spPr/>
    </dgm:pt>
    <dgm:pt modelId="{DD04BD9E-3900-4AFE-B6F8-D59B3612A165}" type="pres">
      <dgm:prSet presAssocID="{C5FAA6D5-AF71-4F6D-B014-9E2E549CC49D}" presName="bgRect" presStyleLbl="bgShp" presStyleIdx="3" presStyleCnt="4"/>
      <dgm:spPr/>
    </dgm:pt>
    <dgm:pt modelId="{BCCB0F59-D0A8-495F-B5BB-01507D724E06}" type="pres">
      <dgm:prSet presAssocID="{C5FAA6D5-AF71-4F6D-B014-9E2E549CC49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ecurity Camera"/>
        </a:ext>
      </dgm:extLst>
    </dgm:pt>
    <dgm:pt modelId="{3FE2D24A-65EE-4BF2-BBEE-A31C5142785A}" type="pres">
      <dgm:prSet presAssocID="{C5FAA6D5-AF71-4F6D-B014-9E2E549CC49D}" presName="spaceRect" presStyleCnt="0"/>
      <dgm:spPr/>
    </dgm:pt>
    <dgm:pt modelId="{F97E934F-BC80-46E3-9099-A38AB52CAACC}" type="pres">
      <dgm:prSet presAssocID="{C5FAA6D5-AF71-4F6D-B014-9E2E549CC49D}" presName="parTx" presStyleLbl="revTx" presStyleIdx="3" presStyleCnt="4">
        <dgm:presLayoutVars>
          <dgm:chMax val="0"/>
          <dgm:chPref val="0"/>
        </dgm:presLayoutVars>
      </dgm:prSet>
      <dgm:spPr/>
    </dgm:pt>
  </dgm:ptLst>
  <dgm:cxnLst>
    <dgm:cxn modelId="{D2A2C20B-B563-497F-AFA9-94F6A370C61C}" type="presOf" srcId="{194AA96D-0346-467F-B03E-5BDDC5E8C7E6}" destId="{E2EB6B0E-5D34-4564-ABB5-74324D12835B}" srcOrd="0" destOrd="0" presId="urn:microsoft.com/office/officeart/2018/2/layout/IconVerticalSolidList"/>
    <dgm:cxn modelId="{9F77F839-626E-478B-858D-B41404C703A8}" srcId="{EFC2E764-7586-45AB-8E66-691843525553}" destId="{B0B38D7D-CAFB-4D67-A5A6-1966C8736555}" srcOrd="1" destOrd="0" parTransId="{B6AA8C29-AC63-438F-B8E4-E820122C5881}" sibTransId="{3BB8935E-2554-465A-A25A-E91F005D8464}"/>
    <dgm:cxn modelId="{B95AA55B-D821-4597-A4D4-28316BB002D6}" type="presOf" srcId="{C5FAA6D5-AF71-4F6D-B014-9E2E549CC49D}" destId="{F97E934F-BC80-46E3-9099-A38AB52CAACC}" srcOrd="0" destOrd="0" presId="urn:microsoft.com/office/officeart/2018/2/layout/IconVerticalSolidList"/>
    <dgm:cxn modelId="{BDDB2366-C5FF-41D5-84AA-9B7BE040AC2E}" type="presOf" srcId="{EFC2E764-7586-45AB-8E66-691843525553}" destId="{906B7695-6408-4191-A16B-2DF1CDFF5FD7}" srcOrd="0" destOrd="0" presId="urn:microsoft.com/office/officeart/2018/2/layout/IconVerticalSolidList"/>
    <dgm:cxn modelId="{8B25348C-80AB-4FC5-BA88-F6073FC87755}" type="presOf" srcId="{61B0ECBC-B95B-4073-82B0-521F43740819}" destId="{793CD50D-037C-4036-9A3B-5CBED446AE4F}" srcOrd="0" destOrd="0" presId="urn:microsoft.com/office/officeart/2018/2/layout/IconVerticalSolidList"/>
    <dgm:cxn modelId="{77032D91-F212-40A9-9D90-E9830E6B8B99}" srcId="{EFC2E764-7586-45AB-8E66-691843525553}" destId="{61B0ECBC-B95B-4073-82B0-521F43740819}" srcOrd="2" destOrd="0" parTransId="{08D96ED3-10F9-462C-8B8F-2F137DF3712B}" sibTransId="{F200FB78-F32C-432D-A57C-10D3DDE40AC4}"/>
    <dgm:cxn modelId="{747A75A4-3266-41C6-95B3-1384519EEC34}" srcId="{EFC2E764-7586-45AB-8E66-691843525553}" destId="{C5FAA6D5-AF71-4F6D-B014-9E2E549CC49D}" srcOrd="3" destOrd="0" parTransId="{64B902F2-D7C0-4E3F-A3A2-29C2397936F0}" sibTransId="{A955A616-C2F5-4B3E-B0A2-E99A5618A99D}"/>
    <dgm:cxn modelId="{B2A43DED-120B-41AD-89BD-565BE75251D2}" type="presOf" srcId="{B0B38D7D-CAFB-4D67-A5A6-1966C8736555}" destId="{0764D369-FF02-40C2-8E35-516AFB15A68A}" srcOrd="0" destOrd="0" presId="urn:microsoft.com/office/officeart/2018/2/layout/IconVerticalSolidList"/>
    <dgm:cxn modelId="{E32CE9FD-03E0-4DE9-99D3-9617BB82F6BE}" srcId="{EFC2E764-7586-45AB-8E66-691843525553}" destId="{194AA96D-0346-467F-B03E-5BDDC5E8C7E6}" srcOrd="0" destOrd="0" parTransId="{95112465-04A2-4C54-809D-BC9597ED5017}" sibTransId="{19DFA8A3-1A86-49CF-AA4F-B295B0A5EB56}"/>
    <dgm:cxn modelId="{EE90EBA3-9D7B-4792-A366-1132F86466F1}" type="presParOf" srcId="{906B7695-6408-4191-A16B-2DF1CDFF5FD7}" destId="{7B641CB8-E55C-4FC2-9836-ECB02F685EB8}" srcOrd="0" destOrd="0" presId="urn:microsoft.com/office/officeart/2018/2/layout/IconVerticalSolidList"/>
    <dgm:cxn modelId="{9080D0AE-8945-4E79-AD45-EBFF046EF1E5}" type="presParOf" srcId="{7B641CB8-E55C-4FC2-9836-ECB02F685EB8}" destId="{4F5F7565-B0BE-4781-AA84-6AC5CC8445C2}" srcOrd="0" destOrd="0" presId="urn:microsoft.com/office/officeart/2018/2/layout/IconVerticalSolidList"/>
    <dgm:cxn modelId="{9B539848-B930-4449-8404-35EA8F1981B4}" type="presParOf" srcId="{7B641CB8-E55C-4FC2-9836-ECB02F685EB8}" destId="{C7CCCD05-A7A8-42D5-948F-9070D44BAE7F}" srcOrd="1" destOrd="0" presId="urn:microsoft.com/office/officeart/2018/2/layout/IconVerticalSolidList"/>
    <dgm:cxn modelId="{4D2857AD-0CF8-4BB7-A577-49CD67D1E49F}" type="presParOf" srcId="{7B641CB8-E55C-4FC2-9836-ECB02F685EB8}" destId="{E83C2C63-E1EC-426D-A107-C23C5739C881}" srcOrd="2" destOrd="0" presId="urn:microsoft.com/office/officeart/2018/2/layout/IconVerticalSolidList"/>
    <dgm:cxn modelId="{5D5C3AA6-E1D7-4D0A-8EB3-FD67BFB26F47}" type="presParOf" srcId="{7B641CB8-E55C-4FC2-9836-ECB02F685EB8}" destId="{E2EB6B0E-5D34-4564-ABB5-74324D12835B}" srcOrd="3" destOrd="0" presId="urn:microsoft.com/office/officeart/2018/2/layout/IconVerticalSolidList"/>
    <dgm:cxn modelId="{B4194CC6-CBB7-433C-9395-12B5C51510E9}" type="presParOf" srcId="{906B7695-6408-4191-A16B-2DF1CDFF5FD7}" destId="{B45C998B-48BE-4CD3-9FA2-5355094FB537}" srcOrd="1" destOrd="0" presId="urn:microsoft.com/office/officeart/2018/2/layout/IconVerticalSolidList"/>
    <dgm:cxn modelId="{82302152-D31E-4950-90FE-6B00CECC3E43}" type="presParOf" srcId="{906B7695-6408-4191-A16B-2DF1CDFF5FD7}" destId="{BCB53C0F-16F5-4158-BE2E-69FEB8E0F311}" srcOrd="2" destOrd="0" presId="urn:microsoft.com/office/officeart/2018/2/layout/IconVerticalSolidList"/>
    <dgm:cxn modelId="{896BBB9B-2102-4E86-B2B1-95188F8A0628}" type="presParOf" srcId="{BCB53C0F-16F5-4158-BE2E-69FEB8E0F311}" destId="{9AF9ECF0-A91C-473D-BEA3-F06C71B0CB0E}" srcOrd="0" destOrd="0" presId="urn:microsoft.com/office/officeart/2018/2/layout/IconVerticalSolidList"/>
    <dgm:cxn modelId="{CFD51DFD-DEB2-4CE7-A4EC-4F18DC43D966}" type="presParOf" srcId="{BCB53C0F-16F5-4158-BE2E-69FEB8E0F311}" destId="{11FFEF83-95EA-4950-84B7-7A79256FD801}" srcOrd="1" destOrd="0" presId="urn:microsoft.com/office/officeart/2018/2/layout/IconVerticalSolidList"/>
    <dgm:cxn modelId="{D51016E6-9731-4E3C-A407-6337BB4FF0A1}" type="presParOf" srcId="{BCB53C0F-16F5-4158-BE2E-69FEB8E0F311}" destId="{A5EC07D2-9A7A-4403-8677-2BDBCC451FC5}" srcOrd="2" destOrd="0" presId="urn:microsoft.com/office/officeart/2018/2/layout/IconVerticalSolidList"/>
    <dgm:cxn modelId="{8D5DC489-D7C8-4F5E-B35C-305B9F684AF4}" type="presParOf" srcId="{BCB53C0F-16F5-4158-BE2E-69FEB8E0F311}" destId="{0764D369-FF02-40C2-8E35-516AFB15A68A}" srcOrd="3" destOrd="0" presId="urn:microsoft.com/office/officeart/2018/2/layout/IconVerticalSolidList"/>
    <dgm:cxn modelId="{8B3B2795-64FB-4965-88BF-DC5197256B6E}" type="presParOf" srcId="{906B7695-6408-4191-A16B-2DF1CDFF5FD7}" destId="{0D7AF2A3-DE01-4BEB-B096-ED008DF9C37C}" srcOrd="3" destOrd="0" presId="urn:microsoft.com/office/officeart/2018/2/layout/IconVerticalSolidList"/>
    <dgm:cxn modelId="{D3CF32D0-00E2-48A3-961E-6A92774D59D7}" type="presParOf" srcId="{906B7695-6408-4191-A16B-2DF1CDFF5FD7}" destId="{E8325F7C-6108-471D-9528-EC08D5A5C446}" srcOrd="4" destOrd="0" presId="urn:microsoft.com/office/officeart/2018/2/layout/IconVerticalSolidList"/>
    <dgm:cxn modelId="{91BDD770-A309-484E-9509-F990AA0E5EDF}" type="presParOf" srcId="{E8325F7C-6108-471D-9528-EC08D5A5C446}" destId="{91B4068D-7657-4435-8A79-D7E547579B77}" srcOrd="0" destOrd="0" presId="urn:microsoft.com/office/officeart/2018/2/layout/IconVerticalSolidList"/>
    <dgm:cxn modelId="{5A3D0548-0878-456C-A61C-52D212341965}" type="presParOf" srcId="{E8325F7C-6108-471D-9528-EC08D5A5C446}" destId="{AA3ECDFE-8547-4BFC-BD69-182D71AC35B3}" srcOrd="1" destOrd="0" presId="urn:microsoft.com/office/officeart/2018/2/layout/IconVerticalSolidList"/>
    <dgm:cxn modelId="{62733EF3-927A-4BD3-8B06-EC38E6AD1C66}" type="presParOf" srcId="{E8325F7C-6108-471D-9528-EC08D5A5C446}" destId="{CE3D9F44-E10F-4B28-96B7-BCD0B528C699}" srcOrd="2" destOrd="0" presId="urn:microsoft.com/office/officeart/2018/2/layout/IconVerticalSolidList"/>
    <dgm:cxn modelId="{5F90115D-1457-4215-A1B7-9EA8C1D1FC62}" type="presParOf" srcId="{E8325F7C-6108-471D-9528-EC08D5A5C446}" destId="{793CD50D-037C-4036-9A3B-5CBED446AE4F}" srcOrd="3" destOrd="0" presId="urn:microsoft.com/office/officeart/2018/2/layout/IconVerticalSolidList"/>
    <dgm:cxn modelId="{86E216DB-93BC-4D2C-B20B-6A38E7E73FC1}" type="presParOf" srcId="{906B7695-6408-4191-A16B-2DF1CDFF5FD7}" destId="{3AA09A72-D38E-4A2B-A681-1B44F623A7EA}" srcOrd="5" destOrd="0" presId="urn:microsoft.com/office/officeart/2018/2/layout/IconVerticalSolidList"/>
    <dgm:cxn modelId="{9370CF1C-C31B-4072-83F2-FC8352FEA98A}" type="presParOf" srcId="{906B7695-6408-4191-A16B-2DF1CDFF5FD7}" destId="{751EEF28-3700-4DDC-BD9B-6C52B5945B08}" srcOrd="6" destOrd="0" presId="urn:microsoft.com/office/officeart/2018/2/layout/IconVerticalSolidList"/>
    <dgm:cxn modelId="{28DE6D99-A1E5-440E-B464-09078952480D}" type="presParOf" srcId="{751EEF28-3700-4DDC-BD9B-6C52B5945B08}" destId="{DD04BD9E-3900-4AFE-B6F8-D59B3612A165}" srcOrd="0" destOrd="0" presId="urn:microsoft.com/office/officeart/2018/2/layout/IconVerticalSolidList"/>
    <dgm:cxn modelId="{A1183A73-8271-4DB7-97EF-2F21B7AFFE19}" type="presParOf" srcId="{751EEF28-3700-4DDC-BD9B-6C52B5945B08}" destId="{BCCB0F59-D0A8-495F-B5BB-01507D724E06}" srcOrd="1" destOrd="0" presId="urn:microsoft.com/office/officeart/2018/2/layout/IconVerticalSolidList"/>
    <dgm:cxn modelId="{AF9E9326-E134-4C5E-BA9F-CD0DFB06E4FB}" type="presParOf" srcId="{751EEF28-3700-4DDC-BD9B-6C52B5945B08}" destId="{3FE2D24A-65EE-4BF2-BBEE-A31C5142785A}" srcOrd="2" destOrd="0" presId="urn:microsoft.com/office/officeart/2018/2/layout/IconVerticalSolidList"/>
    <dgm:cxn modelId="{70173C09-3930-4300-9E85-661505F68D9D}" type="presParOf" srcId="{751EEF28-3700-4DDC-BD9B-6C52B5945B08}" destId="{F97E934F-BC80-46E3-9099-A38AB52CAA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F7565-B0BE-4781-AA84-6AC5CC8445C2}">
      <dsp:nvSpPr>
        <dsp:cNvPr id="0" name=""/>
        <dsp:cNvSpPr/>
      </dsp:nvSpPr>
      <dsp:spPr>
        <a:xfrm>
          <a:off x="0" y="1805"/>
          <a:ext cx="5181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CCD05-A7A8-42D5-948F-9070D44BAE7F}">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B6B0E-5D34-4564-ABB5-74324D12835B}">
      <dsp:nvSpPr>
        <dsp:cNvPr id="0" name=""/>
        <dsp:cNvSpPr/>
      </dsp:nvSpPr>
      <dsp:spPr>
        <a:xfrm>
          <a:off x="1057183" y="1805"/>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en-ZA" sz="2100" b="1" i="0" u="sng" kern="1200" baseline="0" dirty="0">
              <a:latin typeface="Arial Narrow" panose="020B0606020202030204" pitchFamily="34" charset="0"/>
              <a:cs typeface="Arial" panose="020B0604020202020204" pitchFamily="34" charset="0"/>
            </a:rPr>
            <a:t>REFER TO SECTION 7 OF THE MAIN RFP DOCUMENT:</a:t>
          </a:r>
          <a:endParaRPr lang="en-US" sz="2100" kern="1200" dirty="0">
            <a:latin typeface="Arial Narrow" panose="020B0606020202030204" pitchFamily="34" charset="0"/>
            <a:cs typeface="Arial" panose="020B0604020202020204" pitchFamily="34" charset="0"/>
          </a:endParaRPr>
        </a:p>
      </dsp:txBody>
      <dsp:txXfrm>
        <a:off x="1057183" y="1805"/>
        <a:ext cx="4124416" cy="915310"/>
      </dsp:txXfrm>
    </dsp:sp>
    <dsp:sp modelId="{9AF9ECF0-A91C-473D-BEA3-F06C71B0CB0E}">
      <dsp:nvSpPr>
        <dsp:cNvPr id="0" name=""/>
        <dsp:cNvSpPr/>
      </dsp:nvSpPr>
      <dsp:spPr>
        <a:xfrm>
          <a:off x="0" y="1145944"/>
          <a:ext cx="5181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FEF83-95EA-4950-84B7-7A79256FD801}">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64D369-FF02-40C2-8E35-516AFB15A68A}">
      <dsp:nvSpPr>
        <dsp:cNvPr id="0" name=""/>
        <dsp:cNvSpPr/>
      </dsp:nvSpPr>
      <dsp:spPr>
        <a:xfrm>
          <a:off x="1057183" y="1145944"/>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en-US" sz="2100" kern="1200">
              <a:solidFill>
                <a:schemeClr val="tx2"/>
              </a:solidFill>
              <a:latin typeface="Arial Narrow" panose="020B0606020202030204" pitchFamily="34" charset="0"/>
              <a:cs typeface="Arial" panose="020B0604020202020204" pitchFamily="34" charset="0"/>
            </a:rPr>
            <a:t>Gate 0 – Prequalification Evaluation</a:t>
          </a:r>
          <a:endParaRPr lang="en-US" sz="2100" kern="1200" dirty="0">
            <a:latin typeface="Arial Narrow" panose="020B0606020202030204" pitchFamily="34" charset="0"/>
            <a:cs typeface="Arial" panose="020B0604020202020204" pitchFamily="34" charset="0"/>
          </a:endParaRPr>
        </a:p>
      </dsp:txBody>
      <dsp:txXfrm>
        <a:off x="1057183" y="1145944"/>
        <a:ext cx="4124416" cy="915310"/>
      </dsp:txXfrm>
    </dsp:sp>
    <dsp:sp modelId="{91B4068D-7657-4435-8A79-D7E547579B77}">
      <dsp:nvSpPr>
        <dsp:cNvPr id="0" name=""/>
        <dsp:cNvSpPr/>
      </dsp:nvSpPr>
      <dsp:spPr>
        <a:xfrm>
          <a:off x="0" y="2290082"/>
          <a:ext cx="5181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3ECDFE-8547-4BFC-BD69-182D71AC35B3}">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3CD50D-037C-4036-9A3B-5CBED446AE4F}">
      <dsp:nvSpPr>
        <dsp:cNvPr id="0" name=""/>
        <dsp:cNvSpPr/>
      </dsp:nvSpPr>
      <dsp:spPr>
        <a:xfrm>
          <a:off x="1057183" y="2290082"/>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tx2"/>
              </a:solidFill>
              <a:latin typeface="Arial Narrow" panose="020B0606020202030204" pitchFamily="34" charset="0"/>
              <a:cs typeface="Arial" panose="020B0604020202020204" pitchFamily="34" charset="0"/>
            </a:rPr>
            <a:t>Gate 1 – Mandatory Evaluation </a:t>
          </a:r>
          <a:endParaRPr lang="en-US" sz="2100" kern="1200" dirty="0">
            <a:latin typeface="Arial Narrow" panose="020B0606020202030204" pitchFamily="34" charset="0"/>
            <a:cs typeface="Arial" panose="020B0604020202020204" pitchFamily="34" charset="0"/>
          </a:endParaRPr>
        </a:p>
      </dsp:txBody>
      <dsp:txXfrm>
        <a:off x="1057183" y="2290082"/>
        <a:ext cx="4124416" cy="915310"/>
      </dsp:txXfrm>
    </dsp:sp>
    <dsp:sp modelId="{DD04BD9E-3900-4AFE-B6F8-D59B3612A165}">
      <dsp:nvSpPr>
        <dsp:cNvPr id="0" name=""/>
        <dsp:cNvSpPr/>
      </dsp:nvSpPr>
      <dsp:spPr>
        <a:xfrm>
          <a:off x="0" y="3434221"/>
          <a:ext cx="5181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CB0F59-D0A8-495F-B5BB-01507D724E06}">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E934F-BC80-46E3-9099-A38AB52CAACC}">
      <dsp:nvSpPr>
        <dsp:cNvPr id="0" name=""/>
        <dsp:cNvSpPr/>
      </dsp:nvSpPr>
      <dsp:spPr>
        <a:xfrm>
          <a:off x="1057183" y="3434221"/>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tx2"/>
              </a:solidFill>
              <a:latin typeface="Arial Narrow" panose="020B0606020202030204" pitchFamily="34" charset="0"/>
              <a:cs typeface="Arial" panose="020B0604020202020204" pitchFamily="34" charset="0"/>
            </a:rPr>
            <a:t>Gate 2 – Price &amp; Specific Goals (80/20)</a:t>
          </a:r>
          <a:endParaRPr lang="en-ZA" sz="2100" kern="1200" dirty="0">
            <a:solidFill>
              <a:schemeClr val="tx2"/>
            </a:solidFill>
            <a:latin typeface="Arial Narrow" panose="020B0606020202030204" pitchFamily="34" charset="0"/>
            <a:cs typeface="Arial" panose="020B0604020202020204" pitchFamily="34" charset="0"/>
          </a:endParaRPr>
        </a:p>
        <a:p>
          <a:pPr marL="0" lvl="0" indent="0" algn="l" defTabSz="933450">
            <a:lnSpc>
              <a:spcPct val="100000"/>
            </a:lnSpc>
            <a:spcBef>
              <a:spcPct val="0"/>
            </a:spcBef>
            <a:spcAft>
              <a:spcPct val="35000"/>
            </a:spcAft>
            <a:buNone/>
          </a:pPr>
          <a:endParaRPr lang="en-US" sz="2100" kern="1200" dirty="0">
            <a:latin typeface="Arial Narrow" panose="020B0606020202030204" pitchFamily="34" charset="0"/>
            <a:cs typeface="Arial" panose="020B0604020202020204" pitchFamily="34" charset="0"/>
          </a:endParaRPr>
        </a:p>
      </dsp:txBody>
      <dsp:txXfrm>
        <a:off x="1057183" y="3434221"/>
        <a:ext cx="4124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F99-9FC8-4426-8D63-97A7527E2FCC}" type="datetimeFigureOut">
              <a:rPr lang="en-ZA" smtClean="0"/>
              <a:t>2025/03/10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52FE1-0A76-4B08-B0F0-E1D14581D458}" type="slidenum">
              <a:rPr lang="en-ZA" smtClean="0"/>
              <a:t>‹#›</a:t>
            </a:fld>
            <a:endParaRPr lang="en-ZA"/>
          </a:p>
        </p:txBody>
      </p:sp>
    </p:spTree>
    <p:extLst>
      <p:ext uri="{BB962C8B-B14F-4D97-AF65-F5344CB8AC3E}">
        <p14:creationId xmlns:p14="http://schemas.microsoft.com/office/powerpoint/2010/main" val="43590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5852FE1-0A76-4B08-B0F0-E1D14581D458}" type="slidenum">
              <a:rPr lang="en-ZA" smtClean="0"/>
              <a:t>1</a:t>
            </a:fld>
            <a:endParaRPr lang="en-ZA"/>
          </a:p>
        </p:txBody>
      </p:sp>
    </p:spTree>
    <p:extLst>
      <p:ext uri="{BB962C8B-B14F-4D97-AF65-F5344CB8AC3E}">
        <p14:creationId xmlns:p14="http://schemas.microsoft.com/office/powerpoint/2010/main" val="1430225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blurry image of a wave of dots&#10;&#10;Description automatically generated">
            <a:extLst>
              <a:ext uri="{FF2B5EF4-FFF2-40B4-BE49-F238E27FC236}">
                <a16:creationId xmlns:a16="http://schemas.microsoft.com/office/drawing/2014/main" id="{403E671C-D96E-F5F6-4254-022F8BC944FC}"/>
              </a:ext>
            </a:extLst>
          </p:cNvPr>
          <p:cNvPicPr>
            <a:picLocks noChangeAspect="1"/>
          </p:cNvPicPr>
          <p:nvPr userDrawn="1"/>
        </p:nvPicPr>
        <p:blipFill>
          <a:blip r:embed="rId2"/>
          <a:stretch>
            <a:fillRect/>
          </a:stretch>
        </p:blipFill>
        <p:spPr>
          <a:xfrm>
            <a:off x="0" y="0"/>
            <a:ext cx="12192000" cy="6864626"/>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18125D2-E36E-D102-4555-03992022791C}"/>
              </a:ext>
            </a:extLst>
          </p:cNvPr>
          <p:cNvPicPr>
            <a:picLocks noChangeAspect="1"/>
          </p:cNvPicPr>
          <p:nvPr userDrawn="1"/>
        </p:nvPicPr>
        <p:blipFill>
          <a:blip r:embed="rId3"/>
          <a:stretch>
            <a:fillRect/>
          </a:stretch>
        </p:blipFill>
        <p:spPr>
          <a:xfrm>
            <a:off x="21707" y="6626"/>
            <a:ext cx="12180232"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3C7AB721-AA2D-1720-9C13-FF8A8754DF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27655" y="6004272"/>
            <a:ext cx="1979543" cy="847102"/>
          </a:xfrm>
          <a:prstGeom prst="rect">
            <a:avLst/>
          </a:prstGeom>
        </p:spPr>
      </p:pic>
      <p:sp>
        <p:nvSpPr>
          <p:cNvPr id="14" name="Oval 13">
            <a:extLst>
              <a:ext uri="{FF2B5EF4-FFF2-40B4-BE49-F238E27FC236}">
                <a16:creationId xmlns:a16="http://schemas.microsoft.com/office/drawing/2014/main" id="{3F5314DB-CB41-1691-7469-F5CA24B5E0AE}"/>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BD0CFE-3037-8606-7EF7-072113C72C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112701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9071-1A09-0DDF-8703-7FA398D56EB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E757FD-DE4F-BF25-BC7A-BE784AE476C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525BE7E-4FFA-E247-71D8-F9508AC845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1BB801-1BD4-F59E-419B-D5816D6E5AF0}"/>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3/10/2025</a:t>
            </a:fld>
            <a:endParaRPr lang="en-US"/>
          </a:p>
        </p:txBody>
      </p:sp>
      <p:sp>
        <p:nvSpPr>
          <p:cNvPr id="6" name="Footer Placeholder 5">
            <a:extLst>
              <a:ext uri="{FF2B5EF4-FFF2-40B4-BE49-F238E27FC236}">
                <a16:creationId xmlns:a16="http://schemas.microsoft.com/office/drawing/2014/main" id="{1EC63716-7603-2550-729A-1A871DA95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29FA10-C12F-78BC-906C-5436CB242602}"/>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100560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C6F1-6A75-2D15-F581-CE450442503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623C061-B2C3-BF55-9A86-030D6E456E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38D294-249C-D41D-57C1-A817760F20F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A687C1-246C-1ACD-8D5F-FA913A9C1FB4}"/>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3/10/2025</a:t>
            </a:fld>
            <a:endParaRPr lang="en-US"/>
          </a:p>
        </p:txBody>
      </p:sp>
      <p:sp>
        <p:nvSpPr>
          <p:cNvPr id="6" name="Footer Placeholder 5">
            <a:extLst>
              <a:ext uri="{FF2B5EF4-FFF2-40B4-BE49-F238E27FC236}">
                <a16:creationId xmlns:a16="http://schemas.microsoft.com/office/drawing/2014/main" id="{6E244A01-E666-A086-524E-F92E4898C1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7A42D6-F2D1-0DB8-5F7E-B22E0E1F125D}"/>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431994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091A-D795-1544-AD1B-C1E53514414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569582-313F-B3BD-744D-BE57250E24CA}"/>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C02B8E-4992-4039-F080-72B41A35D702}"/>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3/10/2025</a:t>
            </a:fld>
            <a:endParaRPr lang="en-US"/>
          </a:p>
        </p:txBody>
      </p:sp>
      <p:sp>
        <p:nvSpPr>
          <p:cNvPr id="5" name="Footer Placeholder 4">
            <a:extLst>
              <a:ext uri="{FF2B5EF4-FFF2-40B4-BE49-F238E27FC236}">
                <a16:creationId xmlns:a16="http://schemas.microsoft.com/office/drawing/2014/main" id="{796AA617-1C0C-5257-9EA9-83CEDF1152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78325B-B581-D4C2-8B88-6F3D126FDD3E}"/>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25781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8C0114-EF1C-F031-A2A4-B10739A2EF2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2F1479-537A-E42A-4A77-C7D162292BF8}"/>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4899E5-CA13-7BF0-5460-4AE6144FF757}"/>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3/10/2025</a:t>
            </a:fld>
            <a:endParaRPr lang="en-US"/>
          </a:p>
        </p:txBody>
      </p:sp>
      <p:sp>
        <p:nvSpPr>
          <p:cNvPr id="5" name="Footer Placeholder 4">
            <a:extLst>
              <a:ext uri="{FF2B5EF4-FFF2-40B4-BE49-F238E27FC236}">
                <a16:creationId xmlns:a16="http://schemas.microsoft.com/office/drawing/2014/main" id="{DC3E7DD1-69CC-C8A6-1869-51AF1DD7E9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95CC34-797D-9F9A-9346-E57D3654FFE7}"/>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06180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73F0-2441-9A61-911E-E1DA4BBD31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E3044A5-75FB-FD8D-16EE-778618A152D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A65D0A-F718-DB6A-7AFD-54B8F9C760AB}"/>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3/10/2025</a:t>
            </a:fld>
            <a:endParaRPr lang="en-US"/>
          </a:p>
        </p:txBody>
      </p:sp>
      <p:sp>
        <p:nvSpPr>
          <p:cNvPr id="5" name="Footer Placeholder 4">
            <a:extLst>
              <a:ext uri="{FF2B5EF4-FFF2-40B4-BE49-F238E27FC236}">
                <a16:creationId xmlns:a16="http://schemas.microsoft.com/office/drawing/2014/main" id="{9CA36323-5924-8A45-C776-405724EF63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BC3041-A755-9680-9A1C-89B265B766F0}"/>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499267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DC54-B2F1-57F8-8D01-2707640D7AD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92ED63-86A0-C6A6-DC0C-26AA2B60085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1CA714-D1E5-AF53-8D33-277444E8B0A4}"/>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3/10/2025</a:t>
            </a:fld>
            <a:endParaRPr lang="en-US"/>
          </a:p>
        </p:txBody>
      </p:sp>
      <p:sp>
        <p:nvSpPr>
          <p:cNvPr id="5" name="Footer Placeholder 4">
            <a:extLst>
              <a:ext uri="{FF2B5EF4-FFF2-40B4-BE49-F238E27FC236}">
                <a16:creationId xmlns:a16="http://schemas.microsoft.com/office/drawing/2014/main" id="{38CEBF96-6049-5783-DAB9-3761E28666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EF11B3-0866-74EC-90C8-37A1FF3F36BB}"/>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044005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37CB-8EE5-C476-EA2E-067EDA2754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01425E2-4462-98EB-F4DF-3380CC39467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794499-50D5-181A-2778-A39A21EFBD51}"/>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3/10/2025</a:t>
            </a:fld>
            <a:endParaRPr lang="en-US"/>
          </a:p>
        </p:txBody>
      </p:sp>
      <p:sp>
        <p:nvSpPr>
          <p:cNvPr id="5" name="Footer Placeholder 4">
            <a:extLst>
              <a:ext uri="{FF2B5EF4-FFF2-40B4-BE49-F238E27FC236}">
                <a16:creationId xmlns:a16="http://schemas.microsoft.com/office/drawing/2014/main" id="{916943A6-938D-09BA-CC03-21AFC5FA21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7D38B3-E3B5-6AC8-4A9A-355A83DF754E}"/>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528060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6888-CD9E-290C-8752-723304A88B3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6B9D98-9E6A-7749-DD30-DDA5BBB1314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AEB1F6-CC71-42B5-7410-54F46354142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58DC0EC-67DE-23B8-9F21-4834D2B3B152}"/>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3/10/2025</a:t>
            </a:fld>
            <a:endParaRPr lang="en-US"/>
          </a:p>
        </p:txBody>
      </p:sp>
      <p:sp>
        <p:nvSpPr>
          <p:cNvPr id="6" name="Footer Placeholder 5">
            <a:extLst>
              <a:ext uri="{FF2B5EF4-FFF2-40B4-BE49-F238E27FC236}">
                <a16:creationId xmlns:a16="http://schemas.microsoft.com/office/drawing/2014/main" id="{2BE0CA87-D70C-0C8D-DD32-08C0506B7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2DC2DA-4FF7-F27B-3533-ED0CA689527B}"/>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225179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442E-40C5-408D-1447-B53DC6C3F014}"/>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10AEE5-A538-EFEB-E7AE-C8C2C54B32C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6FA208-CE38-42E9-1872-CD3B28F6C2CC}"/>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07AE6B-FEA5-0A76-06CC-5814A8E5F0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C51EDA-33B6-030D-1FB8-28B8F09A33E1}"/>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88E051A-B976-CF02-4AC7-CE713910B61E}"/>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3/10/2025</a:t>
            </a:fld>
            <a:endParaRPr lang="en-US"/>
          </a:p>
        </p:txBody>
      </p:sp>
      <p:sp>
        <p:nvSpPr>
          <p:cNvPr id="8" name="Footer Placeholder 7">
            <a:extLst>
              <a:ext uri="{FF2B5EF4-FFF2-40B4-BE49-F238E27FC236}">
                <a16:creationId xmlns:a16="http://schemas.microsoft.com/office/drawing/2014/main" id="{359CACCB-C152-F1FE-58B5-01509844E0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516D9F-218E-FA79-BAA9-0CABAE1671E5}"/>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169647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3886-8921-518A-B954-524840A513E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7BBB23-CFBA-EF28-D1F5-1A646518A403}"/>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3/10/2025</a:t>
            </a:fld>
            <a:endParaRPr lang="en-US"/>
          </a:p>
        </p:txBody>
      </p:sp>
      <p:sp>
        <p:nvSpPr>
          <p:cNvPr id="4" name="Footer Placeholder 3">
            <a:extLst>
              <a:ext uri="{FF2B5EF4-FFF2-40B4-BE49-F238E27FC236}">
                <a16:creationId xmlns:a16="http://schemas.microsoft.com/office/drawing/2014/main" id="{522E4746-F25F-A03D-9333-361B629EA5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03BE53F-68B1-FE95-1523-B44F1D33F9E3}"/>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81627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A blurry image of a wave of dots&#10;&#10;Description automatically generated">
            <a:extLst>
              <a:ext uri="{FF2B5EF4-FFF2-40B4-BE49-F238E27FC236}">
                <a16:creationId xmlns:a16="http://schemas.microsoft.com/office/drawing/2014/main" id="{403E671C-D96E-F5F6-4254-022F8BC944FC}"/>
              </a:ext>
            </a:extLst>
          </p:cNvPr>
          <p:cNvPicPr>
            <a:picLocks noChangeAspect="1"/>
          </p:cNvPicPr>
          <p:nvPr userDrawn="1"/>
        </p:nvPicPr>
        <p:blipFill>
          <a:blip r:embed="rId2"/>
          <a:stretch>
            <a:fillRect/>
          </a:stretch>
        </p:blipFill>
        <p:spPr>
          <a:xfrm>
            <a:off x="0" y="0"/>
            <a:ext cx="12192000" cy="6864626"/>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18125D2-E36E-D102-4555-03992022791C}"/>
              </a:ext>
            </a:extLst>
          </p:cNvPr>
          <p:cNvPicPr>
            <a:picLocks noChangeAspect="1"/>
          </p:cNvPicPr>
          <p:nvPr userDrawn="1"/>
        </p:nvPicPr>
        <p:blipFill>
          <a:blip r:embed="rId3"/>
          <a:stretch>
            <a:fillRect/>
          </a:stretch>
        </p:blipFill>
        <p:spPr>
          <a:xfrm>
            <a:off x="21707" y="6626"/>
            <a:ext cx="12180232"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3C7AB721-AA2D-1720-9C13-FF8A8754DF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55156" y="6024150"/>
            <a:ext cx="1979543" cy="847102"/>
          </a:xfrm>
          <a:prstGeom prst="rect">
            <a:avLst/>
          </a:prstGeom>
        </p:spPr>
      </p:pic>
      <p:sp>
        <p:nvSpPr>
          <p:cNvPr id="14" name="Oval 13">
            <a:extLst>
              <a:ext uri="{FF2B5EF4-FFF2-40B4-BE49-F238E27FC236}">
                <a16:creationId xmlns:a16="http://schemas.microsoft.com/office/drawing/2014/main" id="{3F5314DB-CB41-1691-7469-F5CA24B5E0AE}"/>
              </a:ext>
            </a:extLst>
          </p:cNvPr>
          <p:cNvSpPr/>
          <p:nvPr userDrawn="1"/>
        </p:nvSpPr>
        <p:spPr>
          <a:xfrm>
            <a:off x="8955156" y="258417"/>
            <a:ext cx="1133062" cy="113306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BD0CFE-3037-8606-7EF7-072113C72C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39806" y="516503"/>
            <a:ext cx="963762" cy="616889"/>
          </a:xfrm>
          <a:prstGeom prst="rect">
            <a:avLst/>
          </a:prstGeom>
        </p:spPr>
      </p:pic>
      <p:sp>
        <p:nvSpPr>
          <p:cNvPr id="2" name="TextBox 1">
            <a:extLst>
              <a:ext uri="{FF2B5EF4-FFF2-40B4-BE49-F238E27FC236}">
                <a16:creationId xmlns:a16="http://schemas.microsoft.com/office/drawing/2014/main" id="{52355AEA-8E3D-9490-340A-8887EB9C4920}"/>
              </a:ext>
            </a:extLst>
          </p:cNvPr>
          <p:cNvSpPr txBox="1"/>
          <p:nvPr userDrawn="1"/>
        </p:nvSpPr>
        <p:spPr>
          <a:xfrm>
            <a:off x="2007476" y="609599"/>
            <a:ext cx="4330262" cy="4647426"/>
          </a:xfrm>
          <a:prstGeom prst="rect">
            <a:avLst/>
          </a:prstGeom>
          <a:noFill/>
        </p:spPr>
        <p:txBody>
          <a:bodyPr wrap="square" rtlCol="0">
            <a:spAutoFit/>
          </a:bodyPr>
          <a:lstStyle/>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Thank you</a:t>
            </a: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leboha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 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leboga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Ndza</a:t>
            </a: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Khenza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Dankie</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Ndi 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livhuwa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Ngiyabonga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Enkosi</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Ngiyabonga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9144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898C4-AF38-8E46-53B8-26242360CB88}"/>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3/10/2025</a:t>
            </a:fld>
            <a:endParaRPr lang="en-US"/>
          </a:p>
        </p:txBody>
      </p:sp>
      <p:sp>
        <p:nvSpPr>
          <p:cNvPr id="3" name="Footer Placeholder 2">
            <a:extLst>
              <a:ext uri="{FF2B5EF4-FFF2-40B4-BE49-F238E27FC236}">
                <a16:creationId xmlns:a16="http://schemas.microsoft.com/office/drawing/2014/main" id="{10778387-1258-2774-294C-C4353F65E8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8394293-203C-A27E-24B0-74BA4AD04434}"/>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42710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77E9-FA0F-630E-96BC-C961A895B8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F69B5F-BD9B-4A59-06D4-2BEA842957C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A913C77-6F54-530D-2F48-8BA4E67047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6AF272-8468-786A-1853-9A6D9A689DA1}"/>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3/10/2025</a:t>
            </a:fld>
            <a:endParaRPr lang="en-US"/>
          </a:p>
        </p:txBody>
      </p:sp>
      <p:sp>
        <p:nvSpPr>
          <p:cNvPr id="6" name="Footer Placeholder 5">
            <a:extLst>
              <a:ext uri="{FF2B5EF4-FFF2-40B4-BE49-F238E27FC236}">
                <a16:creationId xmlns:a16="http://schemas.microsoft.com/office/drawing/2014/main" id="{3509C875-8BF6-3972-D4CF-4162274091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6D0D1E-643F-6590-8A92-EE5E1F70F581}"/>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96630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858A-C526-9B5A-7A9D-F9668683D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A53982E-0076-9F21-9F37-7F5CECBFD8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5B81E3-B12C-4D24-293F-65FC92C90B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DB4D33-93B1-71C3-9D61-7B4CFF028556}"/>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3/10/2025</a:t>
            </a:fld>
            <a:endParaRPr lang="en-US"/>
          </a:p>
        </p:txBody>
      </p:sp>
      <p:sp>
        <p:nvSpPr>
          <p:cNvPr id="6" name="Footer Placeholder 5">
            <a:extLst>
              <a:ext uri="{FF2B5EF4-FFF2-40B4-BE49-F238E27FC236}">
                <a16:creationId xmlns:a16="http://schemas.microsoft.com/office/drawing/2014/main" id="{B26160D0-E26B-BFD9-9D38-C8FA2049F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391980-06F9-0AAE-5915-F356E8226BEA}"/>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93943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06A1-E3AC-797A-4984-3A1552F3510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E7D719-E333-FC3F-3C62-C5CD1C230DF6}"/>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83F850-10BC-554F-C53D-1195626AE1E7}"/>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3/10/2025</a:t>
            </a:fld>
            <a:endParaRPr lang="en-US"/>
          </a:p>
        </p:txBody>
      </p:sp>
      <p:sp>
        <p:nvSpPr>
          <p:cNvPr id="5" name="Footer Placeholder 4">
            <a:extLst>
              <a:ext uri="{FF2B5EF4-FFF2-40B4-BE49-F238E27FC236}">
                <a16:creationId xmlns:a16="http://schemas.microsoft.com/office/drawing/2014/main" id="{8765AD79-E52C-D303-4A28-0563656EAE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BD6EF4-7F6F-B404-4067-A5076D2336B9}"/>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697145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2AD8C0-C30C-AA49-FECD-867A19AA21F0}"/>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1071A9-37E4-6D78-83BF-D5C52188C171}"/>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5C84D6-C73E-2258-7B06-69D270FE976F}"/>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3/10/2025</a:t>
            </a:fld>
            <a:endParaRPr lang="en-US"/>
          </a:p>
        </p:txBody>
      </p:sp>
      <p:sp>
        <p:nvSpPr>
          <p:cNvPr id="5" name="Footer Placeholder 4">
            <a:extLst>
              <a:ext uri="{FF2B5EF4-FFF2-40B4-BE49-F238E27FC236}">
                <a16:creationId xmlns:a16="http://schemas.microsoft.com/office/drawing/2014/main" id="{0C58EC05-5E22-DEC0-C4A6-89A8AA8B42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28F256-C5C5-5178-4D11-5D2B6DCBBDBC}"/>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99467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A blurry image of a wave of dots&#10;&#10;Description automatically generated">
            <a:extLst>
              <a:ext uri="{FF2B5EF4-FFF2-40B4-BE49-F238E27FC236}">
                <a16:creationId xmlns:a16="http://schemas.microsoft.com/office/drawing/2014/main" id="{198C1BD3-E1D8-B608-14FB-61B9B9ED92EA}"/>
              </a:ext>
            </a:extLst>
          </p:cNvPr>
          <p:cNvPicPr>
            <a:picLocks noChangeAspect="1"/>
          </p:cNvPicPr>
          <p:nvPr userDrawn="1"/>
        </p:nvPicPr>
        <p:blipFill>
          <a:blip r:embed="rId2">
            <a:alphaModFix amt="20000"/>
          </a:blip>
          <a:stretch>
            <a:fillRect/>
          </a:stretch>
        </p:blipFill>
        <p:spPr>
          <a:xfrm>
            <a:off x="0" y="0"/>
            <a:ext cx="12192000" cy="6864626"/>
          </a:xfrm>
          <a:prstGeom prst="rect">
            <a:avLst/>
          </a:prstGeom>
        </p:spPr>
      </p:pic>
      <p:pic>
        <p:nvPicPr>
          <p:cNvPr id="13" name="Picture 12" descr="A blue and black logo&#10;&#10;Description automatically generated">
            <a:extLst>
              <a:ext uri="{FF2B5EF4-FFF2-40B4-BE49-F238E27FC236}">
                <a16:creationId xmlns:a16="http://schemas.microsoft.com/office/drawing/2014/main" id="{FF65B3DF-2205-EE1D-A5EF-3AE7E57281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5208" y="5911506"/>
            <a:ext cx="1979543" cy="847102"/>
          </a:xfrm>
          <a:prstGeom prst="rect">
            <a:avLst/>
          </a:prstGeom>
        </p:spPr>
      </p:pic>
      <p:cxnSp>
        <p:nvCxnSpPr>
          <p:cNvPr id="16" name="Straight Connector 15">
            <a:extLst>
              <a:ext uri="{FF2B5EF4-FFF2-40B4-BE49-F238E27FC236}">
                <a16:creationId xmlns:a16="http://schemas.microsoft.com/office/drawing/2014/main" id="{B9A4E6D5-59E0-485E-51D4-C1FDCBE5A980}"/>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73A2590-4A9B-B5F2-48B1-1DF5EB4A4476}"/>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DCEABF-F48F-1160-D34D-DEEE161618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402975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1FF8-6D56-4E05-2B8E-15AE13D6C611}"/>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F9BE93-06E8-FE5D-32E8-3317DBBC20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66E3CD0-8355-ECFF-B974-83BEC18928D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E659C73-8B51-A0AB-AB74-FE4E052095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731AE93-0173-0ABD-C365-975FD695FD30}"/>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27AE1C9-B632-890B-7B77-17F5EFC2C92A}"/>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3/10/2025</a:t>
            </a:fld>
            <a:endParaRPr lang="en-US"/>
          </a:p>
        </p:txBody>
      </p:sp>
      <p:sp>
        <p:nvSpPr>
          <p:cNvPr id="8" name="Footer Placeholder 7">
            <a:extLst>
              <a:ext uri="{FF2B5EF4-FFF2-40B4-BE49-F238E27FC236}">
                <a16:creationId xmlns:a16="http://schemas.microsoft.com/office/drawing/2014/main" id="{C507F890-D0EE-A649-0340-80B7FC3E13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73B257-17C9-29A2-8839-2132CB4DB764}"/>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03561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4" name="Picture 13" descr="A blurry image of a wave of dots&#10;&#10;Description automatically generated">
            <a:extLst>
              <a:ext uri="{FF2B5EF4-FFF2-40B4-BE49-F238E27FC236}">
                <a16:creationId xmlns:a16="http://schemas.microsoft.com/office/drawing/2014/main" id="{198C1BD3-E1D8-B608-14FB-61B9B9ED92EA}"/>
              </a:ext>
            </a:extLst>
          </p:cNvPr>
          <p:cNvPicPr>
            <a:picLocks noChangeAspect="1"/>
          </p:cNvPicPr>
          <p:nvPr userDrawn="1"/>
        </p:nvPicPr>
        <p:blipFill>
          <a:blip r:embed="rId2">
            <a:alphaModFix amt="20000"/>
          </a:blip>
          <a:stretch>
            <a:fillRect/>
          </a:stretch>
        </p:blipFill>
        <p:spPr>
          <a:xfrm>
            <a:off x="0" y="0"/>
            <a:ext cx="12192000" cy="6864626"/>
          </a:xfrm>
          <a:prstGeom prst="rect">
            <a:avLst/>
          </a:prstGeom>
        </p:spPr>
      </p:pic>
      <p:cxnSp>
        <p:nvCxnSpPr>
          <p:cNvPr id="16" name="Straight Connector 15">
            <a:extLst>
              <a:ext uri="{FF2B5EF4-FFF2-40B4-BE49-F238E27FC236}">
                <a16:creationId xmlns:a16="http://schemas.microsoft.com/office/drawing/2014/main" id="{B9A4E6D5-59E0-485E-51D4-C1FDCBE5A980}"/>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73A2590-4A9B-B5F2-48B1-1DF5EB4A4476}"/>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DCEABF-F48F-1160-D34D-DEEE161618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173982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31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42EF-E912-6EFC-B8DB-C3C42D61D12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804F570-2240-5612-8198-77EE87E061C4}"/>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00B435F-BE3E-7554-3470-A8B4A111F97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B9EE838-C8DF-9042-2D1F-8679A0E7DE6D}"/>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3/10/2025</a:t>
            </a:fld>
            <a:endParaRPr lang="en-US"/>
          </a:p>
        </p:txBody>
      </p:sp>
      <p:sp>
        <p:nvSpPr>
          <p:cNvPr id="6" name="Footer Placeholder 5">
            <a:extLst>
              <a:ext uri="{FF2B5EF4-FFF2-40B4-BE49-F238E27FC236}">
                <a16:creationId xmlns:a16="http://schemas.microsoft.com/office/drawing/2014/main" id="{FBCBDD5B-DE51-159A-548D-2987F2ACAA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6AB8AC-6910-DC50-DB7B-C725A74B3893}"/>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48217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8FF-7BDF-9448-12A9-B8E3A1FDB17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D664F54-68E1-43F7-D9BD-811BB1E373DB}"/>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3/10/2025</a:t>
            </a:fld>
            <a:endParaRPr lang="en-US"/>
          </a:p>
        </p:txBody>
      </p:sp>
      <p:sp>
        <p:nvSpPr>
          <p:cNvPr id="4" name="Footer Placeholder 3">
            <a:extLst>
              <a:ext uri="{FF2B5EF4-FFF2-40B4-BE49-F238E27FC236}">
                <a16:creationId xmlns:a16="http://schemas.microsoft.com/office/drawing/2014/main" id="{8CFC7881-1143-D6E4-DCB9-8BFCF04B1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4315DB-324B-02B7-0761-943ED88C4476}"/>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60085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0584F-5331-94E6-4E44-2F285F82EC78}"/>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3/10/2025</a:t>
            </a:fld>
            <a:endParaRPr lang="en-US"/>
          </a:p>
        </p:txBody>
      </p:sp>
      <p:sp>
        <p:nvSpPr>
          <p:cNvPr id="3" name="Footer Placeholder 2">
            <a:extLst>
              <a:ext uri="{FF2B5EF4-FFF2-40B4-BE49-F238E27FC236}">
                <a16:creationId xmlns:a16="http://schemas.microsoft.com/office/drawing/2014/main" id="{BD6279AC-728D-5711-961B-9D324126C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0CAF83F-3736-90D9-7F3B-10D8A061454F}"/>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7995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lur blurry image of a room&#10;&#10;Description automatically generated">
            <a:extLst>
              <a:ext uri="{FF2B5EF4-FFF2-40B4-BE49-F238E27FC236}">
                <a16:creationId xmlns:a16="http://schemas.microsoft.com/office/drawing/2014/main" id="{F5259BB0-5968-0DCF-4D7E-BEFDE7B06754}"/>
              </a:ext>
            </a:extLst>
          </p:cNvPr>
          <p:cNvPicPr>
            <a:picLocks noChangeAspect="1"/>
          </p:cNvPicPr>
          <p:nvPr userDrawn="1"/>
        </p:nvPicPr>
        <p:blipFill>
          <a:blip r:embed="rId15"/>
          <a:stretch>
            <a:fillRect/>
          </a:stretch>
        </p:blipFill>
        <p:spPr>
          <a:xfrm>
            <a:off x="0" y="0"/>
            <a:ext cx="12192000" cy="6858000"/>
          </a:xfrm>
          <a:prstGeom prst="rect">
            <a:avLst/>
          </a:prstGeom>
        </p:spPr>
      </p:pic>
      <p:pic>
        <p:nvPicPr>
          <p:cNvPr id="9" name="Picture 8" descr="A blue and black logo&#10;&#10;Description automatically generated">
            <a:extLst>
              <a:ext uri="{FF2B5EF4-FFF2-40B4-BE49-F238E27FC236}">
                <a16:creationId xmlns:a16="http://schemas.microsoft.com/office/drawing/2014/main" id="{EF4E032A-E140-3E6B-DE0C-8A81B88A4BC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35208" y="5911506"/>
            <a:ext cx="1979543" cy="847102"/>
          </a:xfrm>
          <a:prstGeom prst="rect">
            <a:avLst/>
          </a:prstGeom>
        </p:spPr>
      </p:pic>
      <p:cxnSp>
        <p:nvCxnSpPr>
          <p:cNvPr id="10" name="Straight Connector 9">
            <a:extLst>
              <a:ext uri="{FF2B5EF4-FFF2-40B4-BE49-F238E27FC236}">
                <a16:creationId xmlns:a16="http://schemas.microsoft.com/office/drawing/2014/main" id="{519D78C4-89ED-F42F-52FF-D0B9BD8366AC}"/>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EC34938D-2FFC-1D65-E950-B9804F357F43}"/>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430D23A-7A21-70AD-BD73-4A0C9DBCEF90}"/>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30376669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3" r:id="rId4"/>
    <p:sldLayoutId id="2147483661" r:id="rId5"/>
    <p:sldLayoutId id="2147483651" r:id="rId6"/>
    <p:sldLayoutId id="2147483652"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35A9252-BD15-6AAC-1F04-36789CA67EF4}"/>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845D10C0-8217-52AA-1F4D-585D05BD3047}"/>
              </a:ext>
            </a:extLst>
          </p:cNvPr>
          <p:cNvSpPr/>
          <p:nvPr userDrawn="1"/>
        </p:nvSpPr>
        <p:spPr>
          <a:xfrm>
            <a:off x="357809" y="6041854"/>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B61148C-12AC-3469-1EFF-81B24C46249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760" y="6219212"/>
            <a:ext cx="600238" cy="384203"/>
          </a:xfrm>
          <a:prstGeom prst="rect">
            <a:avLst/>
          </a:prstGeom>
        </p:spPr>
      </p:pic>
      <p:pic>
        <p:nvPicPr>
          <p:cNvPr id="12" name="Picture 11" descr="A blue and black logo&#10;&#10;Description automatically generated">
            <a:extLst>
              <a:ext uri="{FF2B5EF4-FFF2-40B4-BE49-F238E27FC236}">
                <a16:creationId xmlns:a16="http://schemas.microsoft.com/office/drawing/2014/main" id="{DBCF7535-4814-E349-C17B-62999477651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854648" y="5987762"/>
            <a:ext cx="1979543" cy="847102"/>
          </a:xfrm>
          <a:prstGeom prst="rect">
            <a:avLst/>
          </a:prstGeom>
        </p:spPr>
      </p:pic>
    </p:spTree>
    <p:extLst>
      <p:ext uri="{BB962C8B-B14F-4D97-AF65-F5344CB8AC3E}">
        <p14:creationId xmlns:p14="http://schemas.microsoft.com/office/powerpoint/2010/main" val="32351164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8.jpg"/><Relationship Id="rId1" Type="http://schemas.openxmlformats.org/officeDocument/2006/relationships/slideLayout" Target="../slideLayouts/slideLayout17.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7.xml"/><Relationship Id="rId4" Type="http://schemas.openxmlformats.org/officeDocument/2006/relationships/hyperlink" Target="mailto:tenderoffice@sars.gov.z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6.jpeg"/><Relationship Id="rId1" Type="http://schemas.openxmlformats.org/officeDocument/2006/relationships/slideLayout" Target="../slideLayouts/slideLayout17.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47A7FE-3056-381C-BDFB-2D3586E0476A}"/>
              </a:ext>
            </a:extLst>
          </p:cNvPr>
          <p:cNvSpPr txBox="1"/>
          <p:nvPr/>
        </p:nvSpPr>
        <p:spPr>
          <a:xfrm>
            <a:off x="263237" y="654093"/>
            <a:ext cx="10806546" cy="5078313"/>
          </a:xfrm>
          <a:prstGeom prst="rect">
            <a:avLst/>
          </a:prstGeom>
          <a:noFill/>
          <a:effectLst>
            <a:outerShdw blurRad="50800" dist="38100" dir="18900000" algn="b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sng"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NON-COMPULSARY </a:t>
            </a:r>
            <a:r>
              <a:rPr kumimoji="0" lang="en-ZA" sz="2800" b="1" i="0" u="sng"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BRIEFING SESSION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RFP </a:t>
            </a:r>
            <a:r>
              <a:rPr lang="en-US" sz="2400" b="1" dirty="0">
                <a:solidFill>
                  <a:srgbClr val="002060"/>
                </a:solidFill>
                <a:latin typeface="Arial" panose="020B0604020202020204" pitchFamily="34" charset="0"/>
                <a:ea typeface="Calibri" panose="020F0502020204030204" pitchFamily="34" charset="0"/>
                <a:cs typeface="Arial" panose="020B0604020202020204" pitchFamily="34" charset="0"/>
              </a:rPr>
              <a:t>37</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/2024: </a:t>
            </a:r>
            <a:r>
              <a:rPr kumimoji="0" lang="en-ZA" sz="24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THE APPOINTMENT OF A SERVICE PROVIDER FOR THE RENEWAL OF CISCO MERAKI ENTERPRISE AND COLLABORATION FLEX PLAN LICENSES</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NON-COMPULSORY BRIEFING SESSION:	10 March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RFP NO: 		                                         RFP </a:t>
            </a: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37</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-2024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CLOSING DATE:	                                         13 March 2025 AT 11:00 </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AM</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56082"/>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2607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9CE37-A3C0-C2F4-96DC-DFC3C2CEC8E9}"/>
              </a:ext>
            </a:extLst>
          </p:cNvPr>
          <p:cNvSpPr>
            <a:spLocks noGrp="1"/>
          </p:cNvSpPr>
          <p:nvPr>
            <p:ph type="title"/>
          </p:nvPr>
        </p:nvSpPr>
        <p:spPr>
          <a:xfrm>
            <a:off x="0" y="200992"/>
            <a:ext cx="10518648" cy="602679"/>
          </a:xfrm>
        </p:spPr>
        <p:txBody>
          <a:bodyPr/>
          <a:lstStyle/>
          <a:p>
            <a:pPr marL="0" marR="0" lvl="0" indent="0" defTabSz="914400" rtl="0" eaLnBrk="1" fontAlgn="auto" latinLnBrk="0" hangingPunct="1">
              <a:lnSpc>
                <a:spcPct val="100000"/>
              </a:lnSpc>
              <a:spcBef>
                <a:spcPts val="0"/>
              </a:spcBef>
              <a:spcAft>
                <a:spcPts val="0"/>
              </a:spcAft>
              <a:tabLst/>
              <a:defRPr/>
            </a:pPr>
            <a:r>
              <a:rPr kumimoji="0" lang="en-US" sz="32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rPr>
              <a:t>4.2. PRICE &amp; SPECIFIC GOALS EVALUATION</a:t>
            </a:r>
            <a:br>
              <a:rPr kumimoji="0" lang="en-ZA" sz="2400" b="1" i="0" u="none" strike="noStrike" kern="1200" cap="none" spc="0" normalizeH="0" baseline="0" noProof="0" dirty="0">
                <a:ln>
                  <a:noFill/>
                </a:ln>
                <a:solidFill>
                  <a:srgbClr val="156082">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br>
            <a:endParaRPr lang="en-ZA" dirty="0"/>
          </a:p>
        </p:txBody>
      </p:sp>
      <p:sp>
        <p:nvSpPr>
          <p:cNvPr id="5" name="Rectangle: Rounded Corners 4">
            <a:extLst>
              <a:ext uri="{FF2B5EF4-FFF2-40B4-BE49-F238E27FC236}">
                <a16:creationId xmlns:a16="http://schemas.microsoft.com/office/drawing/2014/main" id="{345A35F1-4469-9B6A-0E0F-53EDE6037BA7}"/>
              </a:ext>
            </a:extLst>
          </p:cNvPr>
          <p:cNvSpPr/>
          <p:nvPr/>
        </p:nvSpPr>
        <p:spPr>
          <a:xfrm>
            <a:off x="292925" y="1757230"/>
            <a:ext cx="3705099" cy="381285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Price and B-BBEE/Specific goals evaluation</a:t>
            </a:r>
          </a:p>
          <a:p>
            <a:pPr algn="ct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 (Gate 2)</a:t>
            </a:r>
          </a:p>
          <a:p>
            <a:pPr algn="ctr"/>
            <a:endPar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ZA"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707590C5-4A25-ACE3-261E-D2661F29C207}"/>
              </a:ext>
            </a:extLst>
          </p:cNvPr>
          <p:cNvSpPr/>
          <p:nvPr/>
        </p:nvSpPr>
        <p:spPr>
          <a:xfrm>
            <a:off x="292925" y="3740636"/>
            <a:ext cx="1840675" cy="486888"/>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Price = 80</a:t>
            </a:r>
          </a:p>
          <a:p>
            <a:pPr algn="ctr"/>
            <a:endParaRPr lang="en-ZA" dirty="0"/>
          </a:p>
        </p:txBody>
      </p:sp>
      <p:sp>
        <p:nvSpPr>
          <p:cNvPr id="7" name="Oval 6">
            <a:extLst>
              <a:ext uri="{FF2B5EF4-FFF2-40B4-BE49-F238E27FC236}">
                <a16:creationId xmlns:a16="http://schemas.microsoft.com/office/drawing/2014/main" id="{0BA7BA36-45A9-2BBB-BB11-2648AA090482}"/>
              </a:ext>
            </a:extLst>
          </p:cNvPr>
          <p:cNvSpPr/>
          <p:nvPr/>
        </p:nvSpPr>
        <p:spPr>
          <a:xfrm>
            <a:off x="213755" y="4556734"/>
            <a:ext cx="1840675" cy="486888"/>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Specific Goals = 20</a:t>
            </a:r>
          </a:p>
          <a:p>
            <a:pPr algn="ctr"/>
            <a:endParaRPr lang="en-ZA" dirty="0"/>
          </a:p>
        </p:txBody>
      </p:sp>
      <p:sp>
        <p:nvSpPr>
          <p:cNvPr id="8" name="Flowchart: Display 7">
            <a:extLst>
              <a:ext uri="{FF2B5EF4-FFF2-40B4-BE49-F238E27FC236}">
                <a16:creationId xmlns:a16="http://schemas.microsoft.com/office/drawing/2014/main" id="{7FA03A50-B980-933A-2C74-AE8C3D78AFD1}"/>
              </a:ext>
            </a:extLst>
          </p:cNvPr>
          <p:cNvSpPr/>
          <p:nvPr/>
        </p:nvSpPr>
        <p:spPr>
          <a:xfrm>
            <a:off x="1967343" y="4168009"/>
            <a:ext cx="1840675" cy="612648"/>
          </a:xfrm>
          <a:prstGeom prst="flowChartDisplay">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Total 100</a:t>
            </a:r>
          </a:p>
          <a:p>
            <a:pPr algn="ct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Points</a:t>
            </a:r>
            <a:endParaRPr lang="en-ZA" sz="1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Folded Corner 8">
            <a:extLst>
              <a:ext uri="{FF2B5EF4-FFF2-40B4-BE49-F238E27FC236}">
                <a16:creationId xmlns:a16="http://schemas.microsoft.com/office/drawing/2014/main" id="{CFA41A7F-0370-D78A-B995-4CF119FDB852}"/>
              </a:ext>
            </a:extLst>
          </p:cNvPr>
          <p:cNvSpPr/>
          <p:nvPr/>
        </p:nvSpPr>
        <p:spPr>
          <a:xfrm>
            <a:off x="7091552" y="1056381"/>
            <a:ext cx="4432236" cy="4745238"/>
          </a:xfrm>
          <a:prstGeom prst="foldedCorner">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anose="020B0604020202020204" pitchFamily="34" charset="0"/>
                <a:ea typeface="Calibri" panose="020F0502020204030204" pitchFamily="34" charset="0"/>
                <a:cs typeface="Arial" panose="020B0604020202020204" pitchFamily="34" charset="0"/>
              </a:rPr>
              <a:t>PRICE</a:t>
            </a:r>
          </a:p>
          <a:p>
            <a:pPr marL="285750" indent="-285750">
              <a:buFont typeface="Wingdings" panose="05000000000000000000" pitchFamily="2" charset="2"/>
              <a:buChar char="q"/>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Price Response Template</a:t>
            </a:r>
          </a:p>
          <a:p>
            <a:endParaRPr lang="en-US"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US" sz="2000" b="1" dirty="0">
                <a:solidFill>
                  <a:schemeClr val="tx1"/>
                </a:solidFill>
                <a:latin typeface="Arial" panose="020B0604020202020204" pitchFamily="34" charset="0"/>
                <a:ea typeface="Calibri" panose="020F0502020204030204" pitchFamily="34" charset="0"/>
                <a:cs typeface="Arial" panose="020B0604020202020204" pitchFamily="34" charset="0"/>
              </a:rPr>
              <a:t>B-BBEE/Specific Goals</a:t>
            </a:r>
          </a:p>
          <a:p>
            <a:pPr marL="285750" indent="-285750">
              <a:buFont typeface="Wingdings" panose="05000000000000000000" pitchFamily="2" charset="2"/>
              <a:buChar char="q"/>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Preference Claim Form – SBD6.1</a:t>
            </a:r>
          </a:p>
          <a:p>
            <a:pPr marL="285750" indent="-285750">
              <a:buFont typeface="Wingdings" panose="05000000000000000000" pitchFamily="2" charset="2"/>
              <a:buChar char="q"/>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Valid B-BBEE Certificate/</a:t>
            </a:r>
          </a:p>
          <a:p>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Sworn Affidavit</a:t>
            </a:r>
          </a:p>
          <a:p>
            <a:endParaRPr lang="en-US"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Arrow: Right 9">
            <a:extLst>
              <a:ext uri="{FF2B5EF4-FFF2-40B4-BE49-F238E27FC236}">
                <a16:creationId xmlns:a16="http://schemas.microsoft.com/office/drawing/2014/main" id="{3BF0BEA6-E2F3-0604-6B10-6FB8C9980229}"/>
              </a:ext>
            </a:extLst>
          </p:cNvPr>
          <p:cNvSpPr/>
          <p:nvPr/>
        </p:nvSpPr>
        <p:spPr>
          <a:xfrm>
            <a:off x="4016892" y="3099790"/>
            <a:ext cx="2976621" cy="1127734"/>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71270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3392B79-865C-AF24-8EB6-6241500A0DD9}"/>
              </a:ext>
            </a:extLst>
          </p:cNvPr>
          <p:cNvGraphicFramePr>
            <a:graphicFrameLocks noGrp="1"/>
          </p:cNvGraphicFramePr>
          <p:nvPr>
            <p:extLst>
              <p:ext uri="{D42A27DB-BD31-4B8C-83A1-F6EECF244321}">
                <p14:modId xmlns:p14="http://schemas.microsoft.com/office/powerpoint/2010/main" val="802246618"/>
              </p:ext>
            </p:extLst>
          </p:nvPr>
        </p:nvGraphicFramePr>
        <p:xfrm>
          <a:off x="665572" y="1475835"/>
          <a:ext cx="11273336" cy="3802717"/>
        </p:xfrm>
        <a:graphic>
          <a:graphicData uri="http://schemas.openxmlformats.org/drawingml/2006/table">
            <a:tbl>
              <a:tblPr firstRow="1" firstCol="1" bandRow="1"/>
              <a:tblGrid>
                <a:gridCol w="3547078">
                  <a:extLst>
                    <a:ext uri="{9D8B030D-6E8A-4147-A177-3AD203B41FA5}">
                      <a16:colId xmlns:a16="http://schemas.microsoft.com/office/drawing/2014/main" val="140490462"/>
                    </a:ext>
                  </a:extLst>
                </a:gridCol>
                <a:gridCol w="1402475">
                  <a:extLst>
                    <a:ext uri="{9D8B030D-6E8A-4147-A177-3AD203B41FA5}">
                      <a16:colId xmlns:a16="http://schemas.microsoft.com/office/drawing/2014/main" val="1083339183"/>
                    </a:ext>
                  </a:extLst>
                </a:gridCol>
                <a:gridCol w="4794151">
                  <a:extLst>
                    <a:ext uri="{9D8B030D-6E8A-4147-A177-3AD203B41FA5}">
                      <a16:colId xmlns:a16="http://schemas.microsoft.com/office/drawing/2014/main" val="1733185321"/>
                    </a:ext>
                  </a:extLst>
                </a:gridCol>
                <a:gridCol w="1529632">
                  <a:extLst>
                    <a:ext uri="{9D8B030D-6E8A-4147-A177-3AD203B41FA5}">
                      <a16:colId xmlns:a16="http://schemas.microsoft.com/office/drawing/2014/main" val="3894026675"/>
                    </a:ext>
                  </a:extLst>
                </a:gridCol>
              </a:tblGrid>
              <a:tr h="1223392">
                <a:tc>
                  <a:txBody>
                    <a:bodyPr/>
                    <a:lstStyle/>
                    <a:p>
                      <a:pPr algn="ctr" eaLnBrk="0" fontAlgn="base" hangingPunct="0">
                        <a:lnSpc>
                          <a:spcPct val="107000"/>
                        </a:lnSpc>
                        <a:spcBef>
                          <a:spcPts val="480"/>
                        </a:spcBef>
                        <a:spcAft>
                          <a:spcPts val="800"/>
                        </a:spcAft>
                      </a:pPr>
                      <a:r>
                        <a:rPr lang="en-US" sz="8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specific goals allocated points in terms of this tender</a:t>
                      </a:r>
                      <a:endParaRPr lang="en-ZA"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17" marR="49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EAAAA"/>
                    </a:solidFill>
                  </a:tcPr>
                </a:tc>
                <a:tc>
                  <a:txBody>
                    <a:bodyPr/>
                    <a:lstStyle/>
                    <a:p>
                      <a:pPr algn="ctr" eaLnBrk="0" fontAlgn="base" hangingPunct="0">
                        <a:lnSpc>
                          <a:spcPct val="107000"/>
                        </a:lnSpc>
                        <a:spcBef>
                          <a:spcPts val="480"/>
                        </a:spcBef>
                        <a:spcAft>
                          <a:spcPts val="800"/>
                        </a:spcAft>
                      </a:pPr>
                      <a:r>
                        <a:rPr lang="en-US" sz="8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Number of points</a:t>
                      </a:r>
                      <a:endParaRPr lang="en-Z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lnSpc>
                          <a:spcPct val="107000"/>
                        </a:lnSpc>
                        <a:spcBef>
                          <a:spcPts val="480"/>
                        </a:spcBef>
                        <a:spcAft>
                          <a:spcPts val="800"/>
                        </a:spcAft>
                      </a:pPr>
                      <a:r>
                        <a:rPr lang="en-US" sz="8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allocated</a:t>
                      </a:r>
                      <a:endParaRPr lang="en-Z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lnSpc>
                          <a:spcPct val="107000"/>
                        </a:lnSpc>
                        <a:spcBef>
                          <a:spcPts val="480"/>
                        </a:spcBef>
                        <a:spcAft>
                          <a:spcPts val="800"/>
                        </a:spcAft>
                      </a:pPr>
                      <a:r>
                        <a:rPr lang="en-US" sz="8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(80/20 system)</a:t>
                      </a:r>
                      <a:endParaRPr lang="en-Z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lnSpc>
                          <a:spcPct val="107000"/>
                        </a:lnSpc>
                        <a:spcBef>
                          <a:spcPts val="480"/>
                        </a:spcBef>
                        <a:spcAft>
                          <a:spcPts val="800"/>
                        </a:spcAft>
                      </a:pPr>
                      <a:r>
                        <a:rPr lang="en-US"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(To be completed by the organ of state)</a:t>
                      </a:r>
                      <a:endParaRPr lang="en-ZA"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17" marR="49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eaLnBrk="0" fontAlgn="base" hangingPunct="0">
                        <a:lnSpc>
                          <a:spcPct val="107000"/>
                        </a:lnSpc>
                        <a:spcBef>
                          <a:spcPts val="480"/>
                        </a:spcBef>
                        <a:spcAft>
                          <a:spcPts val="800"/>
                        </a:spcAft>
                      </a:pPr>
                      <a:r>
                        <a:rPr lang="en-US" sz="8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Evidence Required</a:t>
                      </a:r>
                      <a:endParaRPr lang="en-ZA"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17" marR="49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eaLnBrk="0" fontAlgn="base" hangingPunct="0">
                        <a:lnSpc>
                          <a:spcPct val="107000"/>
                        </a:lnSpc>
                        <a:spcBef>
                          <a:spcPts val="480"/>
                        </a:spcBef>
                        <a:spcAft>
                          <a:spcPts val="800"/>
                        </a:spcAft>
                      </a:pPr>
                      <a:r>
                        <a:rPr lang="en-US" sz="8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Number of points claimed (80/20 system)</a:t>
                      </a:r>
                      <a:endParaRPr lang="en-ZA"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lnSpc>
                          <a:spcPct val="107000"/>
                        </a:lnSpc>
                        <a:spcBef>
                          <a:spcPts val="480"/>
                        </a:spcBef>
                        <a:spcAft>
                          <a:spcPts val="800"/>
                        </a:spcAft>
                      </a:pPr>
                      <a:r>
                        <a:rPr lang="en-US" sz="8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 be completed by the tenderer)</a:t>
                      </a:r>
                      <a:endParaRPr lang="en-ZA"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17" marR="49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929487631"/>
                  </a:ext>
                </a:extLst>
              </a:tr>
              <a:tr h="513545">
                <a:tc>
                  <a:txBody>
                    <a:bodyPr/>
                    <a:lstStyle/>
                    <a:p>
                      <a:pPr>
                        <a:lnSpc>
                          <a:spcPct val="107000"/>
                        </a:lnSpc>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 Entity that is an Empowering Supplier / Exempted Micro Enterprise (EME) / Qualifying Small Enterprise (QSE)</a:t>
                      </a:r>
                      <a:endPar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ase" hangingPunct="0">
                        <a:lnSpc>
                          <a:spcPct val="107000"/>
                        </a:lnSpc>
                        <a:spcBef>
                          <a:spcPts val="575"/>
                        </a:spcBef>
                        <a:spcAft>
                          <a:spcPts val="8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0" fontAlgn="base" hangingPunct="0">
                        <a:lnSpc>
                          <a:spcPct val="107000"/>
                        </a:lnSpc>
                        <a:spcBef>
                          <a:spcPts val="575"/>
                        </a:spcBef>
                        <a:spcAft>
                          <a:spcPts val="8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B-BBEE Certificate / Sworn-Affidavit B-BBEE Certificate In case of JV, a consolidated scorecard will be accepted).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ase" hangingPunct="0">
                        <a:lnSpc>
                          <a:spcPct val="107000"/>
                        </a:lnSpc>
                        <a:spcBef>
                          <a:spcPts val="575"/>
                        </a:spcBef>
                        <a:spcAft>
                          <a:spcPts val="800"/>
                        </a:spcAft>
                      </a:pPr>
                      <a:r>
                        <a:rPr lang="en-US"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17" marR="49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1454578"/>
                  </a:ext>
                </a:extLst>
              </a:tr>
              <a:tr h="513545">
                <a:tc>
                  <a:txBody>
                    <a:bodyPr/>
                    <a:lstStyle/>
                    <a:p>
                      <a:pPr>
                        <a:lnSpc>
                          <a:spcPct val="107000"/>
                        </a:lnSpc>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 entity with at least 51% Black Ownership</a:t>
                      </a:r>
                      <a:endParaRPr lang="en-ZA"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ase" hangingPunct="0">
                        <a:lnSpc>
                          <a:spcPct val="107000"/>
                        </a:lnSpc>
                        <a:spcBef>
                          <a:spcPts val="575"/>
                        </a:spcBef>
                        <a:spcAft>
                          <a:spcPts val="8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0" fontAlgn="base" hangingPunct="0">
                        <a:lnSpc>
                          <a:spcPct val="107000"/>
                        </a:lnSpc>
                        <a:spcBef>
                          <a:spcPts val="575"/>
                        </a:spcBef>
                        <a:spcAft>
                          <a:spcPts val="8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B-BBEE Certificate / Sworn-Affidavit B-BBEE Certificate In case of JV, a consolidated scorecard will be accepted).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ase" hangingPunct="0">
                        <a:lnSpc>
                          <a:spcPct val="107000"/>
                        </a:lnSpc>
                        <a:spcBef>
                          <a:spcPts val="575"/>
                        </a:spcBef>
                        <a:spcAft>
                          <a:spcPts val="800"/>
                        </a:spcAft>
                      </a:pPr>
                      <a:endParaRPr lang="en-ZA"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17" marR="49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3925544"/>
                  </a:ext>
                </a:extLst>
              </a:tr>
              <a:tr h="513545">
                <a:tc>
                  <a:txBody>
                    <a:bodyPr/>
                    <a:lstStyle/>
                    <a:p>
                      <a:pPr>
                        <a:lnSpc>
                          <a:spcPct val="107000"/>
                        </a:lnSpc>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entity has at least 30% Black Women Ownership</a:t>
                      </a:r>
                      <a:endParaRPr lang="en-ZA"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ase" hangingPunct="0">
                        <a:lnSpc>
                          <a:spcPct val="107000"/>
                        </a:lnSpc>
                        <a:spcBef>
                          <a:spcPts val="575"/>
                        </a:spcBef>
                        <a:spcAft>
                          <a:spcPts val="8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0" fontAlgn="base" hangingPunct="0">
                        <a:lnSpc>
                          <a:spcPct val="107000"/>
                        </a:lnSpc>
                        <a:spcBef>
                          <a:spcPts val="575"/>
                        </a:spcBef>
                        <a:spcAft>
                          <a:spcPts val="8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B-BBEE Certificate / Sworn-Affidavit B-BBEE Certificate In case of JV, a consolidated scorecard will be accepted)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ase" hangingPunct="0">
                        <a:lnSpc>
                          <a:spcPct val="107000"/>
                        </a:lnSpc>
                        <a:spcBef>
                          <a:spcPts val="575"/>
                        </a:spcBef>
                        <a:spcAft>
                          <a:spcPts val="800"/>
                        </a:spcAft>
                      </a:pPr>
                      <a:endParaRPr lang="en-ZA"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17" marR="49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864377"/>
                  </a:ext>
                </a:extLst>
              </a:tr>
              <a:tr h="513545">
                <a:tc>
                  <a:txBody>
                    <a:bodyPr/>
                    <a:lstStyle/>
                    <a:p>
                      <a:pPr>
                        <a:lnSpc>
                          <a:spcPct val="107000"/>
                        </a:lnSpc>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entity has at least 51% Black Youth representation</a:t>
                      </a:r>
                      <a:endPar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ase" hangingPunct="0">
                        <a:lnSpc>
                          <a:spcPct val="107000"/>
                        </a:lnSpc>
                        <a:spcBef>
                          <a:spcPts val="575"/>
                        </a:spcBef>
                        <a:spcAft>
                          <a:spcPts val="8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0" fontAlgn="base" hangingPunct="0">
                        <a:lnSpc>
                          <a:spcPct val="107000"/>
                        </a:lnSpc>
                        <a:spcBef>
                          <a:spcPts val="575"/>
                        </a:spcBef>
                        <a:spcAft>
                          <a:spcPts val="8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B-BBEE Certificate / Sworn-Affidavit B-BBEE Certificate In case of JV, a consolidated scorecard will be accepted).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ase" hangingPunct="0">
                        <a:lnSpc>
                          <a:spcPct val="107000"/>
                        </a:lnSpc>
                        <a:spcBef>
                          <a:spcPts val="575"/>
                        </a:spcBef>
                        <a:spcAft>
                          <a:spcPts val="800"/>
                        </a:spcAft>
                      </a:pPr>
                      <a:endParaRPr lang="en-ZA"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17" marR="49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9469902"/>
                  </a:ext>
                </a:extLst>
              </a:tr>
              <a:tr h="513545">
                <a:tc>
                  <a:txBody>
                    <a:bodyPr/>
                    <a:lstStyle/>
                    <a:p>
                      <a:pPr>
                        <a:lnSpc>
                          <a:spcPct val="107000"/>
                        </a:lnSpc>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entity that is owned by Persons with Disabilities.</a:t>
                      </a:r>
                      <a:endParaRPr lang="en-ZA"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ase" hangingPunct="0">
                        <a:lnSpc>
                          <a:spcPct val="107000"/>
                        </a:lnSpc>
                        <a:spcBef>
                          <a:spcPts val="575"/>
                        </a:spcBef>
                        <a:spcAft>
                          <a:spcPts val="8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0" fontAlgn="base" hangingPunct="0">
                        <a:lnSpc>
                          <a:spcPct val="107000"/>
                        </a:lnSpc>
                        <a:spcBef>
                          <a:spcPts val="575"/>
                        </a:spcBef>
                        <a:spcAft>
                          <a:spcPts val="8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Certified copy of ID Documents of the Owners and Doctor’s note confirming the disability and/or Employment Equity Act 1(EEA1) form.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fontAlgn="base" hangingPunct="0">
                        <a:lnSpc>
                          <a:spcPct val="107000"/>
                        </a:lnSpc>
                        <a:spcBef>
                          <a:spcPts val="575"/>
                        </a:spcBef>
                        <a:spcAft>
                          <a:spcPts val="800"/>
                        </a:spcAft>
                      </a:pPr>
                      <a:r>
                        <a:rPr lang="en-US" sz="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17" marR="49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1923747"/>
                  </a:ext>
                </a:extLst>
              </a:tr>
            </a:tbl>
          </a:graphicData>
        </a:graphic>
      </p:graphicFrame>
      <p:sp>
        <p:nvSpPr>
          <p:cNvPr id="10" name="TextBox 9">
            <a:extLst>
              <a:ext uri="{FF2B5EF4-FFF2-40B4-BE49-F238E27FC236}">
                <a16:creationId xmlns:a16="http://schemas.microsoft.com/office/drawing/2014/main" id="{EBA4890D-22CE-E74E-8166-D0566FC1C945}"/>
              </a:ext>
            </a:extLst>
          </p:cNvPr>
          <p:cNvSpPr txBox="1"/>
          <p:nvPr/>
        </p:nvSpPr>
        <p:spPr>
          <a:xfrm>
            <a:off x="573786" y="49253"/>
            <a:ext cx="7573518"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rPr>
              <a:t>4.2.1. SPECIFIC GOALS EVALUATION</a:t>
            </a:r>
            <a:endParaRPr lang="en-ZA" dirty="0"/>
          </a:p>
        </p:txBody>
      </p:sp>
      <p:sp>
        <p:nvSpPr>
          <p:cNvPr id="11" name="TextBox 10">
            <a:extLst>
              <a:ext uri="{FF2B5EF4-FFF2-40B4-BE49-F238E27FC236}">
                <a16:creationId xmlns:a16="http://schemas.microsoft.com/office/drawing/2014/main" id="{FEDABE8E-0354-A505-EE38-594AD1021645}"/>
              </a:ext>
            </a:extLst>
          </p:cNvPr>
          <p:cNvSpPr txBox="1"/>
          <p:nvPr/>
        </p:nvSpPr>
        <p:spPr>
          <a:xfrm>
            <a:off x="665571" y="731766"/>
            <a:ext cx="11273336" cy="646331"/>
          </a:xfrm>
          <a:prstGeom prst="rect">
            <a:avLst/>
          </a:prstGeom>
          <a:noFill/>
        </p:spPr>
        <p:txBody>
          <a:bodyPr wrap="square">
            <a:spAutoFit/>
          </a:bodyPr>
          <a:lstStyle/>
          <a:p>
            <a:r>
              <a:rPr kumimoji="0" lang="en-ZA" sz="1800" b="1" i="0" u="none" strike="noStrike" kern="1200" cap="none" spc="0" normalizeH="0" baseline="0" noProof="0" dirty="0">
                <a:ln>
                  <a:noFill/>
                </a:ln>
                <a:effectLst/>
                <a:uLnTx/>
                <a:uFillTx/>
                <a:latin typeface="Arial"/>
                <a:ea typeface="+mn-ea"/>
                <a:cs typeface="+mn-cs"/>
              </a:rPr>
              <a:t>Specific goals points may be allocated to Bidders on submission of documentation or evidence as follows:</a:t>
            </a:r>
          </a:p>
        </p:txBody>
      </p:sp>
      <p:sp>
        <p:nvSpPr>
          <p:cNvPr id="12" name="TextBox 11">
            <a:extLst>
              <a:ext uri="{FF2B5EF4-FFF2-40B4-BE49-F238E27FC236}">
                <a16:creationId xmlns:a16="http://schemas.microsoft.com/office/drawing/2014/main" id="{1F2CD2D5-54BE-3135-69A9-1BB661347A30}"/>
              </a:ext>
            </a:extLst>
          </p:cNvPr>
          <p:cNvSpPr txBox="1"/>
          <p:nvPr/>
        </p:nvSpPr>
        <p:spPr>
          <a:xfrm>
            <a:off x="538253" y="5309502"/>
            <a:ext cx="11781064" cy="646331"/>
          </a:xfrm>
          <a:prstGeom prst="rect">
            <a:avLst/>
          </a:prstGeom>
          <a:noFill/>
        </p:spPr>
        <p:txBody>
          <a:bodyPr wrap="square">
            <a:spAutoFit/>
          </a:bodyPr>
          <a:lstStyle/>
          <a:p>
            <a:r>
              <a:rPr kumimoji="0" lang="en-GB" sz="1800" b="1" i="0" u="none" strike="noStrike" kern="1200" cap="none" spc="0" normalizeH="0" baseline="0" noProof="0" dirty="0">
                <a:ln>
                  <a:noFill/>
                </a:ln>
                <a:effectLst/>
                <a:uLnTx/>
                <a:uFillTx/>
                <a:latin typeface="Arial"/>
                <a:ea typeface="+mn-ea"/>
                <a:cs typeface="+mn-cs"/>
              </a:rPr>
              <a:t>Bidders MUST complete and sign the SBD 6.1 form to claim the points for Specific goals, failing which, the Bidder will be scored zero.</a:t>
            </a:r>
            <a:endParaRPr kumimoji="0" lang="en-ZA" sz="1800" b="1"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246648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F3603CB-6B48-FF74-B5AF-B23AFEB3EB33}"/>
              </a:ext>
            </a:extLst>
          </p:cNvPr>
          <p:cNvGraphicFramePr>
            <a:graphicFrameLocks noGrp="1"/>
          </p:cNvGraphicFramePr>
          <p:nvPr>
            <p:extLst>
              <p:ext uri="{D42A27DB-BD31-4B8C-83A1-F6EECF244321}">
                <p14:modId xmlns:p14="http://schemas.microsoft.com/office/powerpoint/2010/main" val="2120424827"/>
              </p:ext>
            </p:extLst>
          </p:nvPr>
        </p:nvGraphicFramePr>
        <p:xfrm>
          <a:off x="633985" y="1382155"/>
          <a:ext cx="10174223" cy="1891356"/>
        </p:xfrm>
        <a:graphic>
          <a:graphicData uri="http://schemas.openxmlformats.org/drawingml/2006/table">
            <a:tbl>
              <a:tblPr firstRow="1" firstCol="1" bandRow="1">
                <a:tableStyleId>{5C22544A-7EE6-4342-B048-85BDC9FD1C3A}</a:tableStyleId>
              </a:tblPr>
              <a:tblGrid>
                <a:gridCol w="2502668">
                  <a:extLst>
                    <a:ext uri="{9D8B030D-6E8A-4147-A177-3AD203B41FA5}">
                      <a16:colId xmlns:a16="http://schemas.microsoft.com/office/drawing/2014/main" val="3063787090"/>
                    </a:ext>
                  </a:extLst>
                </a:gridCol>
                <a:gridCol w="2834474">
                  <a:extLst>
                    <a:ext uri="{9D8B030D-6E8A-4147-A177-3AD203B41FA5}">
                      <a16:colId xmlns:a16="http://schemas.microsoft.com/office/drawing/2014/main" val="2494729817"/>
                    </a:ext>
                  </a:extLst>
                </a:gridCol>
                <a:gridCol w="4837081">
                  <a:extLst>
                    <a:ext uri="{9D8B030D-6E8A-4147-A177-3AD203B41FA5}">
                      <a16:colId xmlns:a16="http://schemas.microsoft.com/office/drawing/2014/main" val="153835897"/>
                    </a:ext>
                  </a:extLst>
                </a:gridCol>
              </a:tblGrid>
              <a:tr h="340041">
                <a:tc>
                  <a:txBody>
                    <a:bodyPr/>
                    <a:lstStyle/>
                    <a:p>
                      <a:pPr algn="just"/>
                      <a:r>
                        <a:rPr lang="en-GB" sz="1100" dirty="0">
                          <a:solidFill>
                            <a:schemeClr val="bg1"/>
                          </a:solidFill>
                          <a:effectLst/>
                          <a:latin typeface="Arial" panose="020B0604020202020204" pitchFamily="34" charset="0"/>
                          <a:cs typeface="Arial" panose="020B0604020202020204" pitchFamily="34" charset="0"/>
                        </a:rPr>
                        <a:t>Classification</a:t>
                      </a:r>
                      <a:endParaRPr lang="en-ZA"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53975" marB="36195"/>
                </a:tc>
                <a:tc>
                  <a:txBody>
                    <a:bodyPr/>
                    <a:lstStyle/>
                    <a:p>
                      <a:pPr algn="just"/>
                      <a:r>
                        <a:rPr lang="en-GB" sz="1100" dirty="0">
                          <a:solidFill>
                            <a:schemeClr val="bg1"/>
                          </a:solidFill>
                          <a:effectLst/>
                          <a:latin typeface="Arial" panose="020B0604020202020204" pitchFamily="34" charset="0"/>
                          <a:cs typeface="Arial" panose="020B0604020202020204" pitchFamily="34" charset="0"/>
                        </a:rPr>
                        <a:t>Turnover</a:t>
                      </a:r>
                      <a:endParaRPr lang="en-ZA"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53975" marB="36195" anchor="ctr"/>
                </a:tc>
                <a:tc>
                  <a:txBody>
                    <a:bodyPr/>
                    <a:lstStyle/>
                    <a:p>
                      <a:pPr algn="just"/>
                      <a:r>
                        <a:rPr lang="en-GB" sz="1100" dirty="0">
                          <a:solidFill>
                            <a:schemeClr val="bg1"/>
                          </a:solidFill>
                          <a:effectLst/>
                          <a:latin typeface="Arial" panose="020B0604020202020204" pitchFamily="34" charset="0"/>
                          <a:cs typeface="Arial" panose="020B0604020202020204" pitchFamily="34" charset="0"/>
                        </a:rPr>
                        <a:t>Submission requirement</a:t>
                      </a:r>
                      <a:endParaRPr lang="en-ZA"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53975" marB="36195" anchor="ctr"/>
                </a:tc>
                <a:extLst>
                  <a:ext uri="{0D108BD9-81ED-4DB2-BD59-A6C34878D82A}">
                    <a16:rowId xmlns:a16="http://schemas.microsoft.com/office/drawing/2014/main" val="2550135462"/>
                  </a:ext>
                </a:extLst>
              </a:tr>
              <a:tr h="395804">
                <a:tc>
                  <a:txBody>
                    <a:bodyPr/>
                    <a:lstStyle/>
                    <a:p>
                      <a:pPr algn="just"/>
                      <a:r>
                        <a:rPr lang="en-GB" sz="1100" dirty="0">
                          <a:solidFill>
                            <a:schemeClr val="bg1"/>
                          </a:solidFill>
                          <a:effectLst/>
                          <a:latin typeface="Arial" panose="020B0604020202020204" pitchFamily="34" charset="0"/>
                          <a:cs typeface="Arial" panose="020B0604020202020204" pitchFamily="34" charset="0"/>
                        </a:rPr>
                        <a:t>Exempted Micro Enterprise (EME)</a:t>
                      </a:r>
                      <a:endParaRPr lang="en-ZA"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53975" marB="36195"/>
                </a:tc>
                <a:tc>
                  <a:txBody>
                    <a:bodyPr/>
                    <a:lstStyle/>
                    <a:p>
                      <a:pPr algn="just"/>
                      <a:r>
                        <a:rPr lang="en-GB" sz="1100" dirty="0">
                          <a:solidFill>
                            <a:schemeClr val="tx1"/>
                          </a:solidFill>
                          <a:effectLst/>
                          <a:latin typeface="Arial" panose="020B0604020202020204" pitchFamily="34" charset="0"/>
                          <a:cs typeface="Arial" panose="020B0604020202020204" pitchFamily="34" charset="0"/>
                        </a:rPr>
                        <a:t>Below R10 million p.a.</a:t>
                      </a:r>
                      <a:endPar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53975" marB="36195"/>
                </a:tc>
                <a:tc>
                  <a:txBody>
                    <a:bodyPr/>
                    <a:lstStyle/>
                    <a:p>
                      <a:pPr marL="342900" lvl="0" indent="-342900" algn="just">
                        <a:buFont typeface="Symbol" panose="05050102010706020507" pitchFamily="18" charset="2"/>
                        <a:buChar char=""/>
                      </a:pPr>
                      <a:r>
                        <a:rPr lang="en-GB" sz="1100" dirty="0">
                          <a:solidFill>
                            <a:schemeClr val="tx1"/>
                          </a:solidFill>
                          <a:effectLst/>
                          <a:latin typeface="Arial" panose="020B0604020202020204" pitchFamily="34" charset="0"/>
                          <a:cs typeface="Arial" panose="020B0604020202020204" pitchFamily="34" charset="0"/>
                        </a:rPr>
                        <a:t>A sworn affidavit or certificate from CIPC.</a:t>
                      </a:r>
                      <a:endPar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53975" marB="36195"/>
                </a:tc>
                <a:extLst>
                  <a:ext uri="{0D108BD9-81ED-4DB2-BD59-A6C34878D82A}">
                    <a16:rowId xmlns:a16="http://schemas.microsoft.com/office/drawing/2014/main" val="379290627"/>
                  </a:ext>
                </a:extLst>
              </a:tr>
              <a:tr h="594360">
                <a:tc>
                  <a:txBody>
                    <a:bodyPr/>
                    <a:lstStyle/>
                    <a:p>
                      <a:pPr algn="just"/>
                      <a:r>
                        <a:rPr lang="en-GB" sz="1100" dirty="0">
                          <a:solidFill>
                            <a:schemeClr val="bg1"/>
                          </a:solidFill>
                          <a:effectLst/>
                          <a:latin typeface="Arial" panose="020B0604020202020204" pitchFamily="34" charset="0"/>
                          <a:cs typeface="Arial" panose="020B0604020202020204" pitchFamily="34" charset="0"/>
                        </a:rPr>
                        <a:t>Qualifying Small Enterprise (QSE)</a:t>
                      </a:r>
                      <a:endParaRPr lang="en-ZA"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53975" marB="36195"/>
                </a:tc>
                <a:tc>
                  <a:txBody>
                    <a:bodyPr/>
                    <a:lstStyle/>
                    <a:p>
                      <a:pPr algn="just"/>
                      <a:r>
                        <a:rPr lang="en-GB" sz="1100" dirty="0">
                          <a:solidFill>
                            <a:schemeClr val="tx1"/>
                          </a:solidFill>
                          <a:effectLst/>
                          <a:latin typeface="Arial" panose="020B0604020202020204" pitchFamily="34" charset="0"/>
                          <a:cs typeface="Arial" panose="020B0604020202020204" pitchFamily="34" charset="0"/>
                        </a:rPr>
                        <a:t>Between R10 million and R50 million p.a.</a:t>
                      </a:r>
                      <a:endPar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53975" marB="36195"/>
                </a:tc>
                <a:tc>
                  <a:txBody>
                    <a:bodyPr/>
                    <a:lstStyle/>
                    <a:p>
                      <a:pPr marL="342900" lvl="0" indent="-342900" algn="just">
                        <a:buFont typeface="Symbol" panose="05050102010706020507" pitchFamily="18" charset="2"/>
                        <a:buChar char=""/>
                      </a:pPr>
                      <a:r>
                        <a:rPr lang="en-GB" sz="1100" dirty="0">
                          <a:solidFill>
                            <a:schemeClr val="tx1"/>
                          </a:solidFill>
                          <a:effectLst/>
                          <a:latin typeface="Arial" panose="020B0604020202020204" pitchFamily="34" charset="0"/>
                          <a:cs typeface="Arial" panose="020B0604020202020204" pitchFamily="34" charset="0"/>
                        </a:rPr>
                        <a:t>A sworn affidavit only 51% Black Ownership and above; or </a:t>
                      </a:r>
                      <a:endParaRPr lang="en-ZA" sz="1100" dirty="0">
                        <a:solidFill>
                          <a:schemeClr val="tx1"/>
                        </a:solidFill>
                        <a:effectLst/>
                        <a:latin typeface="Arial" panose="020B0604020202020204" pitchFamily="34" charset="0"/>
                        <a:cs typeface="Arial" panose="020B0604020202020204" pitchFamily="34" charset="0"/>
                      </a:endParaRPr>
                    </a:p>
                    <a:p>
                      <a:pPr marL="342900" lvl="0" indent="-342900" algn="just">
                        <a:buFont typeface="Symbol" panose="05050102010706020507" pitchFamily="18" charset="2"/>
                        <a:buChar char=""/>
                      </a:pPr>
                      <a:r>
                        <a:rPr lang="en-GB" sz="1100" dirty="0">
                          <a:solidFill>
                            <a:schemeClr val="tx1"/>
                          </a:solidFill>
                          <a:effectLst/>
                          <a:latin typeface="Arial" panose="020B0604020202020204" pitchFamily="34" charset="0"/>
                          <a:cs typeface="Arial" panose="020B0604020202020204" pitchFamily="34" charset="0"/>
                        </a:rPr>
                        <a:t>A copy of B-BBEE Rating Certificate from a SANAS accredited rating agency.</a:t>
                      </a:r>
                      <a:endPar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53975" marB="36195"/>
                </a:tc>
                <a:extLst>
                  <a:ext uri="{0D108BD9-81ED-4DB2-BD59-A6C34878D82A}">
                    <a16:rowId xmlns:a16="http://schemas.microsoft.com/office/drawing/2014/main" val="1383359110"/>
                  </a:ext>
                </a:extLst>
              </a:tr>
              <a:tr h="561151">
                <a:tc>
                  <a:txBody>
                    <a:bodyPr/>
                    <a:lstStyle/>
                    <a:p>
                      <a:pPr algn="just"/>
                      <a:r>
                        <a:rPr lang="en-GB" sz="1100" dirty="0">
                          <a:solidFill>
                            <a:schemeClr val="bg1"/>
                          </a:solidFill>
                          <a:effectLst/>
                          <a:latin typeface="Arial" panose="020B0604020202020204" pitchFamily="34" charset="0"/>
                          <a:cs typeface="Arial" panose="020B0604020202020204" pitchFamily="34" charset="0"/>
                        </a:rPr>
                        <a:t>Large Enterprise (LE)</a:t>
                      </a:r>
                      <a:endParaRPr lang="en-ZA"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53975" marB="36195"/>
                </a:tc>
                <a:tc>
                  <a:txBody>
                    <a:bodyPr/>
                    <a:lstStyle/>
                    <a:p>
                      <a:pPr algn="just"/>
                      <a:r>
                        <a:rPr lang="en-GB" sz="1100" dirty="0">
                          <a:solidFill>
                            <a:schemeClr val="tx1"/>
                          </a:solidFill>
                          <a:effectLst/>
                          <a:latin typeface="Arial" panose="020B0604020202020204" pitchFamily="34" charset="0"/>
                          <a:cs typeface="Arial" panose="020B0604020202020204" pitchFamily="34" charset="0"/>
                        </a:rPr>
                        <a:t>Above R50 million p.a.</a:t>
                      </a:r>
                      <a:endPar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53975" marB="36195"/>
                </a:tc>
                <a:tc>
                  <a:txBody>
                    <a:bodyPr/>
                    <a:lstStyle/>
                    <a:p>
                      <a:pPr marL="342900" lvl="0" indent="-342900" algn="just">
                        <a:buFont typeface="Symbol" panose="05050102010706020507" pitchFamily="18" charset="2"/>
                        <a:buChar char=""/>
                      </a:pPr>
                      <a:r>
                        <a:rPr lang="en-GB" sz="1100" dirty="0">
                          <a:solidFill>
                            <a:schemeClr val="tx1"/>
                          </a:solidFill>
                          <a:effectLst/>
                          <a:latin typeface="Arial" panose="020B0604020202020204" pitchFamily="34" charset="0"/>
                          <a:cs typeface="Arial" panose="020B0604020202020204" pitchFamily="34" charset="0"/>
                        </a:rPr>
                        <a:t>A copy of B-BBEE Rating Certificate from a SANAS accredited rating agency.</a:t>
                      </a:r>
                      <a:endPar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53975" marB="36195"/>
                </a:tc>
                <a:extLst>
                  <a:ext uri="{0D108BD9-81ED-4DB2-BD59-A6C34878D82A}">
                    <a16:rowId xmlns:a16="http://schemas.microsoft.com/office/drawing/2014/main" val="2035565054"/>
                  </a:ext>
                </a:extLst>
              </a:tr>
            </a:tbl>
          </a:graphicData>
        </a:graphic>
      </p:graphicFrame>
      <p:sp>
        <p:nvSpPr>
          <p:cNvPr id="7" name="TextBox 6">
            <a:extLst>
              <a:ext uri="{FF2B5EF4-FFF2-40B4-BE49-F238E27FC236}">
                <a16:creationId xmlns:a16="http://schemas.microsoft.com/office/drawing/2014/main" id="{FA5E5FCD-96B6-0EAB-49A2-21145157F6F8}"/>
              </a:ext>
            </a:extLst>
          </p:cNvPr>
          <p:cNvSpPr txBox="1"/>
          <p:nvPr/>
        </p:nvSpPr>
        <p:spPr>
          <a:xfrm>
            <a:off x="515112" y="753144"/>
            <a:ext cx="11589802" cy="707886"/>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x-none" sz="2000" b="0" i="0" u="none" strike="noStrike" kern="1200" cap="none" spc="0" normalizeH="0" baseline="0" noProof="0" dirty="0">
                <a:ln>
                  <a:noFill/>
                </a:ln>
                <a:effectLst/>
                <a:uLnTx/>
                <a:uFillTx/>
                <a:latin typeface="Arial"/>
                <a:ea typeface="Times New Roman" pitchFamily="18" charset="0"/>
                <a:cs typeface="Tahoma" pitchFamily="34" charset="0"/>
              </a:rPr>
              <a:t>The t</a:t>
            </a:r>
            <a:r>
              <a:rPr kumimoji="0" lang="en-ZA" sz="2000" b="0" i="0" u="none" strike="noStrike" kern="1200" cap="none" spc="0" normalizeH="0" baseline="0" noProof="0" dirty="0">
                <a:ln>
                  <a:noFill/>
                </a:ln>
                <a:effectLst/>
                <a:uLnTx/>
                <a:uFillTx/>
                <a:latin typeface="Arial"/>
                <a:ea typeface="Times New Roman" pitchFamily="18" charset="0"/>
                <a:cs typeface="Tahoma" pitchFamily="34" charset="0"/>
              </a:rPr>
              <a:t>able</a:t>
            </a:r>
            <a:r>
              <a:rPr kumimoji="0" lang="x-none" sz="2000" b="0" i="0" u="none" strike="noStrike" kern="1200" cap="none" spc="0" normalizeH="0" baseline="0" noProof="0" dirty="0">
                <a:ln>
                  <a:noFill/>
                </a:ln>
                <a:effectLst/>
                <a:uLnTx/>
                <a:uFillTx/>
                <a:latin typeface="Arial"/>
                <a:ea typeface="Times New Roman" pitchFamily="18" charset="0"/>
                <a:cs typeface="Tahoma" pitchFamily="34" charset="0"/>
              </a:rPr>
              <a:t> below indicates the specific B-BBEE certification documents that must be submitted for this tender</a:t>
            </a:r>
            <a:r>
              <a:rPr kumimoji="0" lang="x-none" sz="20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rPr>
              <a:t>. </a:t>
            </a:r>
            <a:endParaRPr kumimoji="0" lang="en-ZA" sz="20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p:txBody>
      </p:sp>
      <p:sp>
        <p:nvSpPr>
          <p:cNvPr id="8" name="TextBox 7">
            <a:extLst>
              <a:ext uri="{FF2B5EF4-FFF2-40B4-BE49-F238E27FC236}">
                <a16:creationId xmlns:a16="http://schemas.microsoft.com/office/drawing/2014/main" id="{D102C96A-FCF5-E179-1198-1C3AF41076F9}"/>
              </a:ext>
            </a:extLst>
          </p:cNvPr>
          <p:cNvSpPr txBox="1"/>
          <p:nvPr/>
        </p:nvSpPr>
        <p:spPr>
          <a:xfrm>
            <a:off x="515112" y="3152270"/>
            <a:ext cx="11589802" cy="3416320"/>
          </a:xfrm>
          <a:prstGeom prst="rect">
            <a:avLst/>
          </a:prstGeom>
          <a:noFill/>
        </p:spPr>
        <p:txBody>
          <a:bodyPr wrap="square" rtlCol="0">
            <a:spAutoFit/>
          </a:bodyPr>
          <a:lstStyle/>
          <a:p>
            <a:pP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USE AND ACCEPTANCE OF AFFIDAVITS</a:t>
            </a:r>
          </a:p>
          <a:p>
            <a:pPr>
              <a:lnSpc>
                <a:spcPct val="150000"/>
              </a:lnSpc>
            </a:pPr>
            <a:r>
              <a:rPr lang="en-GB" sz="2000" dirty="0">
                <a:effectLst/>
                <a:latin typeface="Arial" panose="020B0604020202020204" pitchFamily="34" charset="0"/>
                <a:ea typeface="Times New Roman" panose="02020603050405020304" pitchFamily="18" charset="0"/>
                <a:cs typeface="Arial" panose="020B0604020202020204" pitchFamily="34" charset="0"/>
              </a:rPr>
              <a:t>Section 1.6 of SBD6.1 states that “The organ of state reserves the right to require of a tenderer, either before a tender is adjudicated or at any time subsequently, to substantiate any claim in regard to preferences, in any manner required by the organ of state.”</a:t>
            </a:r>
          </a:p>
          <a:p>
            <a:pPr>
              <a:lnSpc>
                <a:spcPct val="150000"/>
              </a:lnSpc>
            </a:pPr>
            <a:r>
              <a:rPr lang="en-US" sz="2000" dirty="0">
                <a:effectLst/>
                <a:latin typeface="Arial" panose="020B0604020202020204" pitchFamily="34" charset="0"/>
                <a:ea typeface="Calibri" panose="020F0502020204030204" pitchFamily="34" charset="0"/>
                <a:cs typeface="Arial" panose="020B0604020202020204" pitchFamily="34" charset="0"/>
              </a:rPr>
              <a:t>SARS reserves the right to request that bidders submit proof of their Black ownership and turnover information in support of their Affidavits.</a:t>
            </a:r>
          </a:p>
          <a:p>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8DFBFF8-A28B-6206-3C63-519EDC4084BA}"/>
              </a:ext>
            </a:extLst>
          </p:cNvPr>
          <p:cNvSpPr txBox="1"/>
          <p:nvPr/>
        </p:nvSpPr>
        <p:spPr>
          <a:xfrm>
            <a:off x="515112" y="168369"/>
            <a:ext cx="7573518"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rPr>
              <a:t>4.2.1. SPECIFIC GOALS EVALUATION</a:t>
            </a:r>
            <a:endParaRPr lang="en-ZA" dirty="0"/>
          </a:p>
        </p:txBody>
      </p:sp>
    </p:spTree>
    <p:extLst>
      <p:ext uri="{BB962C8B-B14F-4D97-AF65-F5344CB8AC3E}">
        <p14:creationId xmlns:p14="http://schemas.microsoft.com/office/powerpoint/2010/main" val="3529829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4">
            <a:extLst>
              <a:ext uri="{FF2B5EF4-FFF2-40B4-BE49-F238E27FC236}">
                <a16:creationId xmlns:a16="http://schemas.microsoft.com/office/drawing/2014/main" id="{CCE92D9C-2095-4DF9-61C6-2C2B42B264F4}"/>
              </a:ext>
            </a:extLst>
          </p:cNvPr>
          <p:cNvSpPr>
            <a:spLocks noChangeArrowheads="1"/>
          </p:cNvSpPr>
          <p:nvPr/>
        </p:nvSpPr>
        <p:spPr bwMode="auto">
          <a:xfrm>
            <a:off x="317494" y="1107524"/>
            <a:ext cx="11245241" cy="4454289"/>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AB4CD1B9-5693-AA3D-C632-09817A835C50}"/>
              </a:ext>
            </a:extLst>
          </p:cNvPr>
          <p:cNvSpPr txBox="1"/>
          <p:nvPr/>
        </p:nvSpPr>
        <p:spPr>
          <a:xfrm>
            <a:off x="8833105" y="1335812"/>
            <a:ext cx="2729630" cy="33650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Bidders are requested to refer to the issued, </a:t>
            </a:r>
            <a:r>
              <a:rPr kumimoji="0" lang="en-ZA"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SARS RFP </a:t>
            </a:r>
            <a:r>
              <a:rPr lang="en-ZA" b="1" u="sng" dirty="0">
                <a:solidFill>
                  <a:prstClr val="black"/>
                </a:solidFill>
                <a:latin typeface="Arial" panose="020B0604020202020204" pitchFamily="34" charset="0"/>
                <a:cs typeface="Arial" panose="020B0604020202020204" pitchFamily="34" charset="0"/>
              </a:rPr>
              <a:t>37</a:t>
            </a:r>
            <a:r>
              <a:rPr kumimoji="0" lang="en-ZA"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-2024 6-1 Price Template</a:t>
            </a: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 purposes of understanding, filling in and signing off the Price Template for this tender:</a:t>
            </a:r>
          </a:p>
        </p:txBody>
      </p:sp>
      <p:pic>
        <p:nvPicPr>
          <p:cNvPr id="10" name="Picture 9" descr="A calculator and stacks of coins&#10;&#10;Description automatically generated">
            <a:extLst>
              <a:ext uri="{FF2B5EF4-FFF2-40B4-BE49-F238E27FC236}">
                <a16:creationId xmlns:a16="http://schemas.microsoft.com/office/drawing/2014/main" id="{2E0A4D15-06CF-6B49-22EB-7AB6B45EF806}"/>
              </a:ext>
            </a:extLst>
          </p:cNvPr>
          <p:cNvPicPr>
            <a:picLocks noChangeAspect="1"/>
          </p:cNvPicPr>
          <p:nvPr/>
        </p:nvPicPr>
        <p:blipFill>
          <a:blip r:embed="rId2"/>
          <a:stretch>
            <a:fillRect/>
          </a:stretch>
        </p:blipFill>
        <p:spPr>
          <a:xfrm>
            <a:off x="820093" y="1192436"/>
            <a:ext cx="7991204" cy="4175092"/>
          </a:xfrm>
          <a:prstGeom prst="rect">
            <a:avLst/>
          </a:prstGeom>
        </p:spPr>
      </p:pic>
      <p:sp>
        <p:nvSpPr>
          <p:cNvPr id="14" name="TextBox 13">
            <a:extLst>
              <a:ext uri="{FF2B5EF4-FFF2-40B4-BE49-F238E27FC236}">
                <a16:creationId xmlns:a16="http://schemas.microsoft.com/office/drawing/2014/main" id="{1CC305EB-91C5-2FC3-3203-1C5F26910552}"/>
              </a:ext>
            </a:extLst>
          </p:cNvPr>
          <p:cNvSpPr txBox="1"/>
          <p:nvPr/>
        </p:nvSpPr>
        <p:spPr>
          <a:xfrm>
            <a:off x="317494" y="187906"/>
            <a:ext cx="7573518"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rPr>
              <a:t>4.2.1. PRICE EVALUATION</a:t>
            </a:r>
            <a:endParaRPr lang="en-ZA" dirty="0"/>
          </a:p>
        </p:txBody>
      </p:sp>
      <p:graphicFrame>
        <p:nvGraphicFramePr>
          <p:cNvPr id="2" name="Object 1">
            <a:extLst>
              <a:ext uri="{FF2B5EF4-FFF2-40B4-BE49-F238E27FC236}">
                <a16:creationId xmlns:a16="http://schemas.microsoft.com/office/drawing/2014/main" id="{8FF9B51A-7EDC-EBF0-728B-2DB6D2180400}"/>
              </a:ext>
            </a:extLst>
          </p:cNvPr>
          <p:cNvGraphicFramePr>
            <a:graphicFrameLocks noChangeAspect="1"/>
          </p:cNvGraphicFramePr>
          <p:nvPr>
            <p:extLst>
              <p:ext uri="{D42A27DB-BD31-4B8C-83A1-F6EECF244321}">
                <p14:modId xmlns:p14="http://schemas.microsoft.com/office/powerpoint/2010/main" val="3479111420"/>
              </p:ext>
            </p:extLst>
          </p:nvPr>
        </p:nvGraphicFramePr>
        <p:xfrm>
          <a:off x="9851036" y="4835014"/>
          <a:ext cx="914400" cy="771525"/>
        </p:xfrm>
        <a:graphic>
          <a:graphicData uri="http://schemas.openxmlformats.org/presentationml/2006/ole">
            <mc:AlternateContent xmlns:mc="http://schemas.openxmlformats.org/markup-compatibility/2006">
              <mc:Choice xmlns:v="urn:schemas-microsoft-com:vml" Requires="v">
                <p:oleObj name="Worksheet" showAsIcon="1" r:id="rId3" imgW="914563" imgH="771490" progId="Excel.Sheet.12">
                  <p:embed/>
                </p:oleObj>
              </mc:Choice>
              <mc:Fallback>
                <p:oleObj name="Worksheet" showAsIcon="1" r:id="rId3" imgW="914563" imgH="771490" progId="Excel.Sheet.12">
                  <p:embed/>
                  <p:pic>
                    <p:nvPicPr>
                      <p:cNvPr id="0" name=""/>
                      <p:cNvPicPr/>
                      <p:nvPr/>
                    </p:nvPicPr>
                    <p:blipFill>
                      <a:blip r:embed="rId4"/>
                      <a:stretch>
                        <a:fillRect/>
                      </a:stretch>
                    </p:blipFill>
                    <p:spPr>
                      <a:xfrm>
                        <a:off x="9851036" y="483501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1451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F1AF71-E2CA-9ADB-A2D1-2B2D65EE32B2}"/>
              </a:ext>
            </a:extLst>
          </p:cNvPr>
          <p:cNvSpPr>
            <a:spLocks noGrp="1"/>
          </p:cNvSpPr>
          <p:nvPr>
            <p:ph sz="half" idx="1"/>
          </p:nvPr>
        </p:nvSpPr>
        <p:spPr>
          <a:xfrm>
            <a:off x="600456" y="739712"/>
            <a:ext cx="11433048" cy="4664392"/>
          </a:xfrm>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Bidders </a:t>
            </a:r>
            <a:r>
              <a:rPr kumimoji="0" lang="en-GB"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bidders.</a:t>
            </a:r>
            <a:r>
              <a:rPr kumimoji="0" lang="en-US"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The annual financial statements must contain: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Statement of Profit and Loss and Other Comprehensive Income;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Statement of Financial Position;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Statement of Cash Flows;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Statement of changes in equity/ net assets ;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Accompanying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Entities which are trading for less than three (3) financial periods must provide:</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 letter detailing that fact, signed by a duly authorised representative of the entity;</a:t>
            </a:r>
          </a:p>
          <a:p>
            <a:pPr marL="0" indent="0">
              <a:buNone/>
            </a:pPr>
            <a:endParaRPr lang="en-ZA" dirty="0"/>
          </a:p>
        </p:txBody>
      </p:sp>
      <p:sp>
        <p:nvSpPr>
          <p:cNvPr id="5" name="Title 1">
            <a:extLst>
              <a:ext uri="{FF2B5EF4-FFF2-40B4-BE49-F238E27FC236}">
                <a16:creationId xmlns:a16="http://schemas.microsoft.com/office/drawing/2014/main" id="{798D287D-D0AA-D9BF-C498-6A78A90645C0}"/>
              </a:ext>
            </a:extLst>
          </p:cNvPr>
          <p:cNvSpPr>
            <a:spLocks noGrp="1"/>
          </p:cNvSpPr>
          <p:nvPr>
            <p:ph type="title"/>
          </p:nvPr>
        </p:nvSpPr>
        <p:spPr>
          <a:xfrm>
            <a:off x="426352" y="173101"/>
            <a:ext cx="11765648" cy="945515"/>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4.3. FINANCIAL ANALYSIS</a:t>
            </a:r>
          </a:p>
        </p:txBody>
      </p:sp>
    </p:spTree>
    <p:extLst>
      <p:ext uri="{BB962C8B-B14F-4D97-AF65-F5344CB8AC3E}">
        <p14:creationId xmlns:p14="http://schemas.microsoft.com/office/powerpoint/2010/main" val="4116928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53658E-EE28-7F8C-6B4D-E435151F878E}"/>
              </a:ext>
            </a:extLst>
          </p:cNvPr>
          <p:cNvSpPr txBox="1">
            <a:spLocks noGrp="1"/>
          </p:cNvSpPr>
          <p:nvPr>
            <p:ph sz="half" idx="1"/>
          </p:nvPr>
        </p:nvSpPr>
        <p:spPr>
          <a:xfrm>
            <a:off x="731838" y="896112"/>
            <a:ext cx="11460162" cy="484337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The annual financial statements that the entity is able to provide, taking into account the period that it has been trading; and</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Any other information or documentation which would provide more clarity on the financial history of the bidder.</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1800" dirty="0">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In the event of the bid being in the form of a Joint Venture (JV), the following is required:</a:t>
            </a:r>
          </a:p>
          <a:p>
            <a:pPr>
              <a:lnSpc>
                <a:spcPct val="150000"/>
              </a:lnSpc>
            </a:pPr>
            <a:r>
              <a:rPr lang="en-GB" sz="1800" dirty="0">
                <a:latin typeface="Arial" panose="020B0604020202020204" pitchFamily="34" charset="0"/>
                <a:cs typeface="Arial" panose="020B0604020202020204" pitchFamily="34" charset="0"/>
              </a:rPr>
              <a:t>Annual financial statements of the JV for a registered JV and for unincorporated JV annual financial statements of each company;</a:t>
            </a:r>
          </a:p>
          <a:p>
            <a:pPr>
              <a:lnSpc>
                <a:spcPct val="150000"/>
              </a:lnSpc>
            </a:pPr>
            <a:r>
              <a:rPr lang="en-GB" sz="1800" dirty="0">
                <a:latin typeface="Arial" panose="020B0604020202020204" pitchFamily="34" charset="0"/>
                <a:cs typeface="Arial" panose="020B0604020202020204" pitchFamily="34" charset="0"/>
              </a:rPr>
              <a:t>A JV legal agreement detailing the percentage ownership of each entity; and</a:t>
            </a:r>
          </a:p>
          <a:p>
            <a:pPr>
              <a:lnSpc>
                <a:spcPct val="150000"/>
              </a:lnSpc>
            </a:pPr>
            <a:r>
              <a:rPr lang="en-GB" sz="1800" dirty="0">
                <a:latin typeface="Arial" panose="020B0604020202020204" pitchFamily="34" charset="0"/>
                <a:cs typeface="Arial" panose="020B0604020202020204" pitchFamily="34" charset="0"/>
              </a:rPr>
              <a:t>A consolidated B-BBEE Certificate.</a:t>
            </a:r>
            <a:endParaRPr lang="en-ZA" sz="1800" b="0" i="0" u="none" strike="noStrike" baseline="0"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SARS reserves the right to request further information with regards to the annual financial statements of a bidder at a later stage. </a:t>
            </a:r>
            <a:endParaRPr lang="en-ZA" sz="1800" b="1"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D0E37DF-0CE7-AC4A-24D1-861C25186B0B}"/>
              </a:ext>
            </a:extLst>
          </p:cNvPr>
          <p:cNvSpPr>
            <a:spLocks noGrp="1"/>
          </p:cNvSpPr>
          <p:nvPr>
            <p:ph type="title"/>
          </p:nvPr>
        </p:nvSpPr>
        <p:spPr>
          <a:xfrm>
            <a:off x="317495" y="365125"/>
            <a:ext cx="11765648" cy="945515"/>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4.3. FINANCIAL ANALYSIS</a:t>
            </a:r>
          </a:p>
        </p:txBody>
      </p:sp>
    </p:spTree>
    <p:extLst>
      <p:ext uri="{BB962C8B-B14F-4D97-AF65-F5344CB8AC3E}">
        <p14:creationId xmlns:p14="http://schemas.microsoft.com/office/powerpoint/2010/main" val="3799320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8D287D-D0AA-D9BF-C498-6A78A90645C0}"/>
              </a:ext>
            </a:extLst>
          </p:cNvPr>
          <p:cNvSpPr>
            <a:spLocks noGrp="1"/>
          </p:cNvSpPr>
          <p:nvPr>
            <p:ph type="title"/>
          </p:nvPr>
        </p:nvSpPr>
        <p:spPr>
          <a:xfrm>
            <a:off x="317495" y="365125"/>
            <a:ext cx="11765648" cy="945515"/>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4.4. SERVICE AGREEMENT</a:t>
            </a:r>
          </a:p>
        </p:txBody>
      </p:sp>
      <p:sp>
        <p:nvSpPr>
          <p:cNvPr id="6" name="TextBox 5">
            <a:extLst>
              <a:ext uri="{FF2B5EF4-FFF2-40B4-BE49-F238E27FC236}">
                <a16:creationId xmlns:a16="http://schemas.microsoft.com/office/drawing/2014/main" id="{69756929-E6E1-8544-7FCC-19BF8607088A}"/>
              </a:ext>
            </a:extLst>
          </p:cNvPr>
          <p:cNvSpPr txBox="1"/>
          <p:nvPr/>
        </p:nvSpPr>
        <p:spPr>
          <a:xfrm>
            <a:off x="502842" y="1227195"/>
            <a:ext cx="11371663" cy="4750018"/>
          </a:xfrm>
          <a:prstGeom prst="rect">
            <a:avLst/>
          </a:prstGeom>
          <a:noFill/>
        </p:spPr>
        <p:txBody>
          <a:bodyPr wrap="square">
            <a:spAutoFit/>
          </a:bodyPr>
          <a:lstStyle/>
          <a:p>
            <a:pPr algn="just"/>
            <a:r>
              <a:rPr lang="en-ZA" dirty="0">
                <a:latin typeface="Arial" panose="020B0604020202020204" pitchFamily="34" charset="0"/>
                <a:ea typeface="Times New Roman" pitchFamily="18" charset="0"/>
                <a:cs typeface="Arial" panose="020B0604020202020204" pitchFamily="34" charset="0"/>
              </a:rPr>
              <a:t>Bidders should note that, SARS issued a General Condition of Contract (GCC) and that Bidders would be expected to sign off and submitted the GCC.</a:t>
            </a:r>
          </a:p>
          <a:p>
            <a:pPr algn="just"/>
            <a:endParaRPr lang="en-ZA" dirty="0">
              <a:latin typeface="Arial" panose="020B0604020202020204" pitchFamily="34" charset="0"/>
              <a:ea typeface="Times New Roman" pitchFamily="18" charset="0"/>
              <a:cs typeface="Arial" panose="020B0604020202020204" pitchFamily="34" charset="0"/>
            </a:endParaRPr>
          </a:p>
          <a:p>
            <a:pPr algn="just"/>
            <a:r>
              <a:rPr lang="en-ZA" dirty="0">
                <a:latin typeface="Arial" panose="020B0604020202020204" pitchFamily="34" charset="0"/>
                <a:ea typeface="Times New Roman" pitchFamily="18" charset="0"/>
                <a:cs typeface="Arial" panose="020B0604020202020204" pitchFamily="34" charset="0"/>
              </a:rPr>
              <a:t>Bidders should however note that, the appointed Bidder would then be given a draft Contract where they would then be expected to:</a:t>
            </a:r>
          </a:p>
          <a:p>
            <a:pPr algn="just">
              <a:lnSpc>
                <a:spcPct val="150000"/>
              </a:lnSpc>
              <a:buFont typeface="Wingdings" panose="05000000000000000000" pitchFamily="2" charset="2"/>
              <a:buChar char="q"/>
            </a:pPr>
            <a:r>
              <a:rPr lang="en-ZA" dirty="0">
                <a:latin typeface="Arial" panose="020B0604020202020204" pitchFamily="34" charset="0"/>
                <a:ea typeface="Times New Roman" pitchFamily="18" charset="0"/>
                <a:cs typeface="Arial" panose="020B0604020202020204" pitchFamily="34" charset="0"/>
              </a:rPr>
              <a:t>     Comment on the terms and conditions set out in the Services Agreement and where necessary, </a:t>
            </a:r>
          </a:p>
          <a:p>
            <a:pPr algn="just">
              <a:lnSpc>
                <a:spcPct val="150000"/>
              </a:lnSpc>
            </a:pPr>
            <a:r>
              <a:rPr lang="en-ZA" dirty="0">
                <a:latin typeface="Arial" panose="020B0604020202020204" pitchFamily="34" charset="0"/>
                <a:ea typeface="Times New Roman" pitchFamily="18" charset="0"/>
                <a:cs typeface="Arial" panose="020B0604020202020204" pitchFamily="34" charset="0"/>
              </a:rPr>
              <a:t>         make proposals to the terms and conditions; </a:t>
            </a:r>
          </a:p>
          <a:p>
            <a:pPr algn="just">
              <a:lnSpc>
                <a:spcPct val="150000"/>
              </a:lnSpc>
              <a:buFont typeface="Wingdings" panose="05000000000000000000" pitchFamily="2" charset="2"/>
              <a:buChar char="q"/>
            </a:pPr>
            <a:r>
              <a:rPr lang="en-ZA" dirty="0">
                <a:latin typeface="Arial" panose="020B0604020202020204" pitchFamily="34" charset="0"/>
                <a:ea typeface="Times New Roman" pitchFamily="18" charset="0"/>
                <a:cs typeface="Arial" panose="020B0604020202020204" pitchFamily="34" charset="0"/>
              </a:rPr>
              <a:t>     Each comment and/or amendment must be explained; and </a:t>
            </a:r>
          </a:p>
          <a:p>
            <a:pPr algn="just">
              <a:lnSpc>
                <a:spcPct val="150000"/>
              </a:lnSpc>
              <a:buFont typeface="Wingdings" panose="05000000000000000000" pitchFamily="2" charset="2"/>
              <a:buChar char="q"/>
            </a:pPr>
            <a:r>
              <a:rPr lang="en-ZA" dirty="0">
                <a:latin typeface="Arial" panose="020B0604020202020204" pitchFamily="34" charset="0"/>
                <a:ea typeface="Times New Roman" pitchFamily="18" charset="0"/>
                <a:cs typeface="Arial" panose="020B0604020202020204" pitchFamily="34" charset="0"/>
              </a:rPr>
              <a:t>     All changes and/or amendments to the Services Agreement must be in an easily identifiable  </a:t>
            </a:r>
          </a:p>
          <a:p>
            <a:pPr algn="just">
              <a:lnSpc>
                <a:spcPct val="150000"/>
              </a:lnSpc>
            </a:pPr>
            <a:r>
              <a:rPr lang="en-ZA" dirty="0">
                <a:latin typeface="Arial" panose="020B0604020202020204" pitchFamily="34" charset="0"/>
                <a:ea typeface="Times New Roman" pitchFamily="18" charset="0"/>
                <a:cs typeface="Arial" panose="020B0604020202020204" pitchFamily="34" charset="0"/>
              </a:rPr>
              <a:t>        colour font and tracked for ease of reference. </a:t>
            </a:r>
          </a:p>
          <a:p>
            <a:pPr algn="just">
              <a:lnSpc>
                <a:spcPct val="150000"/>
              </a:lnSpc>
              <a:buFont typeface="Wingdings" panose="05000000000000000000" pitchFamily="2" charset="2"/>
              <a:buChar char="q"/>
            </a:pPr>
            <a:r>
              <a:rPr lang="en-ZA" dirty="0">
                <a:latin typeface="Arial" panose="020B0604020202020204" pitchFamily="34" charset="0"/>
                <a:ea typeface="Times New Roman" pitchFamily="18" charset="0"/>
                <a:cs typeface="Arial" panose="020B0604020202020204" pitchFamily="34" charset="0"/>
              </a:rPr>
              <a:t>    SARS reserves the right to accept or reject any or all amendments or additions proposed by the </a:t>
            </a:r>
          </a:p>
          <a:p>
            <a:pPr algn="just">
              <a:lnSpc>
                <a:spcPct val="150000"/>
              </a:lnSpc>
            </a:pPr>
            <a:r>
              <a:rPr lang="en-ZA" dirty="0">
                <a:latin typeface="Arial" panose="020B0604020202020204" pitchFamily="34" charset="0"/>
                <a:ea typeface="Times New Roman" pitchFamily="18" charset="0"/>
                <a:cs typeface="Arial" panose="020B0604020202020204" pitchFamily="34" charset="0"/>
              </a:rPr>
              <a:t>        successful bidder if such amendments or additions are unacceptable to SARS or pose a risk to the  </a:t>
            </a:r>
          </a:p>
          <a:p>
            <a:pPr algn="just">
              <a:lnSpc>
                <a:spcPct val="150000"/>
              </a:lnSpc>
            </a:pPr>
            <a:r>
              <a:rPr lang="en-ZA" dirty="0">
                <a:latin typeface="Arial" panose="020B0604020202020204" pitchFamily="34" charset="0"/>
                <a:ea typeface="Times New Roman" pitchFamily="18" charset="0"/>
                <a:cs typeface="Arial" panose="020B0604020202020204" pitchFamily="34" charset="0"/>
              </a:rPr>
              <a:t>       organisation. </a:t>
            </a:r>
          </a:p>
        </p:txBody>
      </p:sp>
    </p:spTree>
    <p:extLst>
      <p:ext uri="{BB962C8B-B14F-4D97-AF65-F5344CB8AC3E}">
        <p14:creationId xmlns:p14="http://schemas.microsoft.com/office/powerpoint/2010/main" val="204132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838199" y="365125"/>
            <a:ext cx="11244943" cy="1325563"/>
          </a:xfrm>
        </p:spPr>
        <p:txBody>
          <a:bodyPr>
            <a:normAutofit/>
          </a:bodyPr>
          <a:lstStyle/>
          <a:p>
            <a:r>
              <a:rPr lang="en-US" dirty="0">
                <a:solidFill>
                  <a:schemeClr val="accent1">
                    <a:lumMod val="75000"/>
                  </a:schemeClr>
                </a:solidFill>
                <a:latin typeface="Arial" panose="020B0604020202020204" pitchFamily="34" charset="0"/>
                <a:ea typeface="+mn-ea"/>
                <a:cs typeface="Arial" panose="020B0604020202020204" pitchFamily="34" charset="0"/>
              </a:rPr>
              <a:t>5</a:t>
            </a:r>
            <a:r>
              <a:rPr lang="en-US" sz="4400" dirty="0">
                <a:solidFill>
                  <a:schemeClr val="accent1">
                    <a:lumMod val="75000"/>
                  </a:schemeClr>
                </a:solidFill>
                <a:latin typeface="Arial" panose="020B0604020202020204" pitchFamily="34" charset="0"/>
                <a:ea typeface="+mn-ea"/>
                <a:cs typeface="Arial" panose="020B0604020202020204" pitchFamily="34" charset="0"/>
              </a:rPr>
              <a:t>.  RFP submission and contact details</a:t>
            </a:r>
          </a:p>
        </p:txBody>
      </p:sp>
      <p:sp>
        <p:nvSpPr>
          <p:cNvPr id="6" name="Rectangle 21">
            <a:extLst>
              <a:ext uri="{FF2B5EF4-FFF2-40B4-BE49-F238E27FC236}">
                <a16:creationId xmlns:a16="http://schemas.microsoft.com/office/drawing/2014/main" id="{0C17C280-2664-0393-0F42-EB0170F6AC65}"/>
              </a:ext>
            </a:extLst>
          </p:cNvPr>
          <p:cNvSpPr>
            <a:spLocks noGrp="1" noChangeArrowheads="1"/>
          </p:cNvSpPr>
          <p:nvPr>
            <p:ph sz="half" idx="1"/>
          </p:nvPr>
        </p:nvSpPr>
        <p:spPr bwMode="auto">
          <a:xfrm>
            <a:off x="1010920" y="1175385"/>
            <a:ext cx="8895080" cy="646331"/>
          </a:xfrm>
          <a:prstGeom prst="rect">
            <a:avLst/>
          </a:prstGeom>
          <a:noFill/>
          <a:ln w="9525">
            <a:noFill/>
            <a:miter lim="800000"/>
            <a:headEnd/>
            <a:tailEnd/>
          </a:ln>
        </p:spPr>
        <p:txBody>
          <a:bodyPr wrap="square">
            <a:spAutoFit/>
          </a:bodyPr>
          <a:lstStyle/>
          <a:p>
            <a:pPr algn="just"/>
            <a:r>
              <a:rPr lang="en-ZA" sz="2000" dirty="0">
                <a:solidFill>
                  <a:schemeClr val="tx2"/>
                </a:solidFill>
                <a:latin typeface="Arial" panose="020B0604020202020204" pitchFamily="34" charset="0"/>
                <a:cs typeface="Arial" panose="020B0604020202020204" pitchFamily="34" charset="0"/>
              </a:rPr>
              <a:t>Bidders must submit one (1) hard copy file and a USB with content of each file. </a:t>
            </a:r>
            <a:r>
              <a:rPr lang="en-ZA" sz="2000" b="1" dirty="0">
                <a:solidFill>
                  <a:schemeClr val="tx2"/>
                </a:solidFill>
                <a:latin typeface="Arial" panose="020B0604020202020204" pitchFamily="34" charset="0"/>
                <a:cs typeface="Arial" panose="020B0604020202020204" pitchFamily="34" charset="0"/>
              </a:rPr>
              <a:t>Refer to paragraph 6.5 of the Main RFP document</a:t>
            </a:r>
          </a:p>
        </p:txBody>
      </p:sp>
      <p:sp>
        <p:nvSpPr>
          <p:cNvPr id="7" name="Text Box 16">
            <a:extLst>
              <a:ext uri="{FF2B5EF4-FFF2-40B4-BE49-F238E27FC236}">
                <a16:creationId xmlns:a16="http://schemas.microsoft.com/office/drawing/2014/main" id="{BBE3DC92-5E90-20AA-9307-8EFC2216C451}"/>
              </a:ext>
            </a:extLst>
          </p:cNvPr>
          <p:cNvSpPr txBox="1">
            <a:spLocks noChangeArrowheads="1"/>
          </p:cNvSpPr>
          <p:nvPr/>
        </p:nvSpPr>
        <p:spPr bwMode="auto">
          <a:xfrm>
            <a:off x="1583732" y="221256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t>1</a:t>
            </a:r>
            <a:endParaRPr lang="en-GB" b="1" dirty="0"/>
          </a:p>
        </p:txBody>
      </p:sp>
      <p:sp>
        <p:nvSpPr>
          <p:cNvPr id="8" name="TextBox 7">
            <a:extLst>
              <a:ext uri="{FF2B5EF4-FFF2-40B4-BE49-F238E27FC236}">
                <a16:creationId xmlns:a16="http://schemas.microsoft.com/office/drawing/2014/main" id="{0E85AE8D-D7CC-73EA-4D30-8BE6C748B298}"/>
              </a:ext>
            </a:extLst>
          </p:cNvPr>
          <p:cNvSpPr txBox="1"/>
          <p:nvPr/>
        </p:nvSpPr>
        <p:spPr>
          <a:xfrm>
            <a:off x="1479008" y="2572390"/>
            <a:ext cx="870751" cy="215444"/>
          </a:xfrm>
          <a:prstGeom prst="rect">
            <a:avLst/>
          </a:prstGeom>
          <a:noFill/>
        </p:spPr>
        <p:txBody>
          <a:bodyPr wrap="square" rtlCol="0">
            <a:spAutoFit/>
          </a:bodyPr>
          <a:lstStyle/>
          <a:p>
            <a:r>
              <a:rPr lang="en-US" sz="800" dirty="0"/>
              <a:t>H</a:t>
            </a:r>
            <a:r>
              <a:rPr lang="en-ZA" sz="800" dirty="0" err="1"/>
              <a:t>ard</a:t>
            </a:r>
            <a:r>
              <a:rPr lang="en-ZA" sz="800" dirty="0"/>
              <a:t> Copy File</a:t>
            </a:r>
          </a:p>
        </p:txBody>
      </p:sp>
      <p:pic>
        <p:nvPicPr>
          <p:cNvPr id="9" name="Picture 7" descr="Folder">
            <a:extLst>
              <a:ext uri="{FF2B5EF4-FFF2-40B4-BE49-F238E27FC236}">
                <a16:creationId xmlns:a16="http://schemas.microsoft.com/office/drawing/2014/main" id="{E7EBD6A7-7082-518B-65A8-6CE64F656E24}"/>
              </a:ext>
            </a:extLst>
          </p:cNvPr>
          <p:cNvPicPr>
            <a:picLocks noChangeAspect="1" noChangeArrowheads="1"/>
          </p:cNvPicPr>
          <p:nvPr/>
        </p:nvPicPr>
        <p:blipFill>
          <a:blip r:embed="rId2"/>
          <a:srcRect/>
          <a:stretch>
            <a:fillRect/>
          </a:stretch>
        </p:blipFill>
        <p:spPr bwMode="auto">
          <a:xfrm>
            <a:off x="1103520" y="2817877"/>
            <a:ext cx="1079500" cy="1008063"/>
          </a:xfrm>
          <a:prstGeom prst="rect">
            <a:avLst/>
          </a:prstGeom>
          <a:noFill/>
          <a:ln w="9525">
            <a:noFill/>
            <a:miter lim="800000"/>
            <a:headEnd/>
            <a:tailEnd/>
          </a:ln>
        </p:spPr>
      </p:pic>
      <p:sp>
        <p:nvSpPr>
          <p:cNvPr id="10" name="Text Box 8">
            <a:extLst>
              <a:ext uri="{FF2B5EF4-FFF2-40B4-BE49-F238E27FC236}">
                <a16:creationId xmlns:a16="http://schemas.microsoft.com/office/drawing/2014/main" id="{38445450-E4F5-9E22-3D62-82929FA6C151}"/>
              </a:ext>
            </a:extLst>
          </p:cNvPr>
          <p:cNvSpPr txBox="1">
            <a:spLocks noChangeArrowheads="1"/>
          </p:cNvSpPr>
          <p:nvPr/>
        </p:nvSpPr>
        <p:spPr bwMode="auto">
          <a:xfrm flipV="1">
            <a:off x="3139075" y="2974585"/>
            <a:ext cx="397238" cy="379890"/>
          </a:xfrm>
          <a:prstGeom prst="rect">
            <a:avLst/>
          </a:prstGeom>
          <a:noFill/>
          <a:ln w="9525">
            <a:noFill/>
            <a:miter lim="800000"/>
            <a:headEnd/>
            <a:tailEnd/>
          </a:ln>
        </p:spPr>
        <p:txBody>
          <a:bodyPr wrap="square">
            <a:spAutoFit/>
          </a:bodyPr>
          <a:lstStyle/>
          <a:p>
            <a:pPr algn="l"/>
            <a:r>
              <a:rPr lang="en-ZA" sz="1800" dirty="0">
                <a:solidFill>
                  <a:schemeClr val="tx1"/>
                </a:solidFill>
              </a:rPr>
              <a:t>+</a:t>
            </a:r>
            <a:endParaRPr lang="en-GB" sz="1800" dirty="0">
              <a:solidFill>
                <a:schemeClr val="tx1"/>
              </a:solidFill>
            </a:endParaRPr>
          </a:p>
        </p:txBody>
      </p:sp>
      <p:sp>
        <p:nvSpPr>
          <p:cNvPr id="11" name="Text Box 16">
            <a:extLst>
              <a:ext uri="{FF2B5EF4-FFF2-40B4-BE49-F238E27FC236}">
                <a16:creationId xmlns:a16="http://schemas.microsoft.com/office/drawing/2014/main" id="{2F4BBD8A-4600-2619-AC5D-2F5B25BA3040}"/>
              </a:ext>
            </a:extLst>
          </p:cNvPr>
          <p:cNvSpPr txBox="1">
            <a:spLocks noChangeArrowheads="1"/>
          </p:cNvSpPr>
          <p:nvPr/>
        </p:nvSpPr>
        <p:spPr bwMode="auto">
          <a:xfrm>
            <a:off x="5033541" y="2129854"/>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t>1</a:t>
            </a:r>
            <a:endParaRPr lang="en-GB" b="1" dirty="0"/>
          </a:p>
        </p:txBody>
      </p:sp>
      <p:sp>
        <p:nvSpPr>
          <p:cNvPr id="12" name="TextBox 11">
            <a:extLst>
              <a:ext uri="{FF2B5EF4-FFF2-40B4-BE49-F238E27FC236}">
                <a16:creationId xmlns:a16="http://schemas.microsoft.com/office/drawing/2014/main" id="{F25525B9-BCC4-68AA-F79B-8139A5FCD4E8}"/>
              </a:ext>
            </a:extLst>
          </p:cNvPr>
          <p:cNvSpPr txBox="1"/>
          <p:nvPr/>
        </p:nvSpPr>
        <p:spPr>
          <a:xfrm>
            <a:off x="4674766" y="2488771"/>
            <a:ext cx="1121039" cy="215444"/>
          </a:xfrm>
          <a:prstGeom prst="rect">
            <a:avLst/>
          </a:prstGeom>
          <a:noFill/>
        </p:spPr>
        <p:txBody>
          <a:bodyPr wrap="square" rtlCol="0">
            <a:spAutoFit/>
          </a:bodyPr>
          <a:lstStyle/>
          <a:p>
            <a:r>
              <a:rPr lang="en-US" sz="800" dirty="0"/>
              <a:t>Electric Submission</a:t>
            </a:r>
            <a:endParaRPr lang="en-ZA" sz="800" dirty="0"/>
          </a:p>
        </p:txBody>
      </p:sp>
      <p:pic>
        <p:nvPicPr>
          <p:cNvPr id="13" name="Picture 12">
            <a:extLst>
              <a:ext uri="{FF2B5EF4-FFF2-40B4-BE49-F238E27FC236}">
                <a16:creationId xmlns:a16="http://schemas.microsoft.com/office/drawing/2014/main" id="{1F629DE6-8B06-D8EA-A6E3-E53D9E267221}"/>
              </a:ext>
            </a:extLst>
          </p:cNvPr>
          <p:cNvPicPr>
            <a:picLocks noChangeAspect="1"/>
          </p:cNvPicPr>
          <p:nvPr/>
        </p:nvPicPr>
        <p:blipFill>
          <a:blip r:embed="rId3"/>
          <a:stretch>
            <a:fillRect/>
          </a:stretch>
        </p:blipFill>
        <p:spPr>
          <a:xfrm>
            <a:off x="4674766" y="2762654"/>
            <a:ext cx="1009650" cy="737391"/>
          </a:xfrm>
          <a:prstGeom prst="rect">
            <a:avLst/>
          </a:prstGeom>
        </p:spPr>
      </p:pic>
      <p:sp>
        <p:nvSpPr>
          <p:cNvPr id="14" name="Right Brace 13">
            <a:extLst>
              <a:ext uri="{FF2B5EF4-FFF2-40B4-BE49-F238E27FC236}">
                <a16:creationId xmlns:a16="http://schemas.microsoft.com/office/drawing/2014/main" id="{C492FEAD-A497-CCA3-5FA9-0B631ED0F347}"/>
              </a:ext>
            </a:extLst>
          </p:cNvPr>
          <p:cNvSpPr/>
          <p:nvPr/>
        </p:nvSpPr>
        <p:spPr bwMode="auto">
          <a:xfrm flipV="1">
            <a:off x="6578169" y="2544613"/>
            <a:ext cx="377952" cy="983359"/>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indent="0" algn="l" defTabSz="895350" rtl="0" eaLnBrk="1" fontAlgn="base" latinLnBrk="0" hangingPunct="1">
              <a:lnSpc>
                <a:spcPct val="100000"/>
              </a:lnSpc>
              <a:spcBef>
                <a:spcPct val="0"/>
              </a:spcBef>
              <a:spcAft>
                <a:spcPct val="0"/>
              </a:spcAft>
              <a:buClrTx/>
              <a:buSzPct val="120000"/>
              <a:buFontTx/>
              <a:buNone/>
              <a:tabLst/>
            </a:pPr>
            <a:endParaRPr kumimoji="0" lang="en-ZA" sz="1600" b="1" i="0" u="none" strike="noStrike" cap="none" normalizeH="0" baseline="0" dirty="0">
              <a:ln>
                <a:noFill/>
              </a:ln>
              <a:solidFill>
                <a:schemeClr val="tx1"/>
              </a:solidFill>
              <a:effectLst/>
              <a:latin typeface="Arial" charset="0"/>
            </a:endParaRPr>
          </a:p>
        </p:txBody>
      </p:sp>
      <p:sp>
        <p:nvSpPr>
          <p:cNvPr id="15" name="TextBox 10">
            <a:extLst>
              <a:ext uri="{FF2B5EF4-FFF2-40B4-BE49-F238E27FC236}">
                <a16:creationId xmlns:a16="http://schemas.microsoft.com/office/drawing/2014/main" id="{251D7AAE-AC84-92E5-B92F-9FFA3D9BD205}"/>
              </a:ext>
            </a:extLst>
          </p:cNvPr>
          <p:cNvSpPr txBox="1">
            <a:spLocks noChangeArrowheads="1"/>
          </p:cNvSpPr>
          <p:nvPr/>
        </p:nvSpPr>
        <p:spPr bwMode="auto">
          <a:xfrm>
            <a:off x="2700279" y="3776799"/>
            <a:ext cx="2876550" cy="584200"/>
          </a:xfrm>
          <a:prstGeom prst="rect">
            <a:avLst/>
          </a:prstGeom>
          <a:noFill/>
          <a:ln w="9525">
            <a:noFill/>
            <a:miter lim="800000"/>
            <a:headEnd/>
            <a:tailEnd/>
          </a:ln>
        </p:spPr>
        <p:txBody>
          <a:bodyPr wrap="none">
            <a:spAutoFit/>
          </a:bodyPr>
          <a:lstStyle/>
          <a:p>
            <a:pPr algn="l"/>
            <a:r>
              <a:rPr lang="en-ZA" sz="3200" b="1" dirty="0">
                <a:solidFill>
                  <a:schemeClr val="tx2"/>
                </a:solidFill>
              </a:rPr>
              <a:t>TENDER BOX</a:t>
            </a:r>
          </a:p>
        </p:txBody>
      </p:sp>
      <p:sp>
        <p:nvSpPr>
          <p:cNvPr id="16" name="TextBox 11">
            <a:extLst>
              <a:ext uri="{FF2B5EF4-FFF2-40B4-BE49-F238E27FC236}">
                <a16:creationId xmlns:a16="http://schemas.microsoft.com/office/drawing/2014/main" id="{9B37AEA6-AC20-76A3-173A-CD1242EA99AA}"/>
              </a:ext>
            </a:extLst>
          </p:cNvPr>
          <p:cNvSpPr txBox="1">
            <a:spLocks noChangeArrowheads="1"/>
          </p:cNvSpPr>
          <p:nvPr/>
        </p:nvSpPr>
        <p:spPr bwMode="auto">
          <a:xfrm>
            <a:off x="1577794" y="4223625"/>
            <a:ext cx="5429250" cy="923330"/>
          </a:xfrm>
          <a:prstGeom prst="rect">
            <a:avLst/>
          </a:prstGeom>
          <a:noFill/>
          <a:ln w="9525">
            <a:noFill/>
            <a:miter lim="800000"/>
            <a:headEnd/>
            <a:tailEnd/>
          </a:ln>
        </p:spPr>
        <p:txBody>
          <a:bodyPr wrap="square">
            <a:spAutoFit/>
          </a:bodyPr>
          <a:lstStyle/>
          <a:p>
            <a:pPr algn="ctr"/>
            <a:r>
              <a:rPr lang="en-ZA" dirty="0">
                <a:solidFill>
                  <a:schemeClr val="tx2"/>
                </a:solidFill>
                <a:latin typeface="Arial" panose="020B0604020202020204" pitchFamily="34" charset="0"/>
                <a:cs typeface="Arial" panose="020B0604020202020204" pitchFamily="34" charset="0"/>
              </a:rPr>
              <a:t>Tender Office SARS Procurement, </a:t>
            </a:r>
            <a:r>
              <a:rPr lang="en-ZA" dirty="0" err="1">
                <a:solidFill>
                  <a:schemeClr val="tx2"/>
                </a:solidFill>
                <a:latin typeface="Arial" panose="020B0604020202020204" pitchFamily="34" charset="0"/>
                <a:cs typeface="Arial" panose="020B0604020202020204" pitchFamily="34" charset="0"/>
              </a:rPr>
              <a:t>Lehae</a:t>
            </a:r>
            <a:r>
              <a:rPr lang="en-ZA" dirty="0">
                <a:solidFill>
                  <a:schemeClr val="tx2"/>
                </a:solidFill>
                <a:latin typeface="Arial" panose="020B0604020202020204" pitchFamily="34" charset="0"/>
                <a:cs typeface="Arial" panose="020B0604020202020204" pitchFamily="34" charset="0"/>
              </a:rPr>
              <a:t> La SARS Head Office,299 Bronkhorst Street </a:t>
            </a:r>
            <a:r>
              <a:rPr lang="en-ZA" dirty="0" err="1">
                <a:solidFill>
                  <a:schemeClr val="tx2"/>
                </a:solidFill>
                <a:latin typeface="Arial" panose="020B0604020202020204" pitchFamily="34" charset="0"/>
                <a:cs typeface="Arial" panose="020B0604020202020204" pitchFamily="34" charset="0"/>
              </a:rPr>
              <a:t>Niew</a:t>
            </a:r>
            <a:r>
              <a:rPr lang="en-ZA" dirty="0">
                <a:solidFill>
                  <a:schemeClr val="tx2"/>
                </a:solidFill>
                <a:latin typeface="Arial" panose="020B0604020202020204" pitchFamily="34" charset="0"/>
                <a:cs typeface="Arial" panose="020B0604020202020204" pitchFamily="34" charset="0"/>
              </a:rPr>
              <a:t> </a:t>
            </a:r>
            <a:r>
              <a:rPr lang="en-ZA" dirty="0" err="1">
                <a:solidFill>
                  <a:schemeClr val="tx2"/>
                </a:solidFill>
                <a:latin typeface="Arial" panose="020B0604020202020204" pitchFamily="34" charset="0"/>
                <a:cs typeface="Arial" panose="020B0604020202020204" pitchFamily="34" charset="0"/>
              </a:rPr>
              <a:t>Mucleneuk</a:t>
            </a:r>
            <a:r>
              <a:rPr lang="en-ZA" sz="1800" dirty="0">
                <a:solidFill>
                  <a:schemeClr val="tx2"/>
                </a:solidFill>
                <a:latin typeface="Arial" panose="020B0604020202020204" pitchFamily="34" charset="0"/>
                <a:cs typeface="Arial" panose="020B0604020202020204" pitchFamily="34" charset="0"/>
              </a:rPr>
              <a:t>, Pretoria</a:t>
            </a:r>
          </a:p>
        </p:txBody>
      </p:sp>
      <p:sp>
        <p:nvSpPr>
          <p:cNvPr id="17" name="TextBox 12">
            <a:extLst>
              <a:ext uri="{FF2B5EF4-FFF2-40B4-BE49-F238E27FC236}">
                <a16:creationId xmlns:a16="http://schemas.microsoft.com/office/drawing/2014/main" id="{EC96F60C-B3B9-F404-4542-1DB77CB55725}"/>
              </a:ext>
            </a:extLst>
          </p:cNvPr>
          <p:cNvSpPr txBox="1">
            <a:spLocks noChangeArrowheads="1"/>
          </p:cNvSpPr>
          <p:nvPr/>
        </p:nvSpPr>
        <p:spPr bwMode="auto">
          <a:xfrm>
            <a:off x="730146" y="5070880"/>
            <a:ext cx="8200494" cy="646331"/>
          </a:xfrm>
          <a:prstGeom prst="rect">
            <a:avLst/>
          </a:prstGeom>
          <a:noFill/>
          <a:ln w="9525">
            <a:noFill/>
            <a:miter lim="800000"/>
            <a:headEnd/>
            <a:tailEnd/>
          </a:ln>
        </p:spPr>
        <p:txBody>
          <a:bodyPr wrap="square">
            <a:spAutoFit/>
          </a:bodyPr>
          <a:lstStyle/>
          <a:p>
            <a:pPr indent="84138"/>
            <a:endParaRPr lang="en-ZA" sz="1800" dirty="0">
              <a:solidFill>
                <a:schemeClr val="tx2"/>
              </a:solidFill>
              <a:latin typeface="Arial" panose="020B0604020202020204" pitchFamily="34" charset="0"/>
              <a:cs typeface="Arial" panose="020B0604020202020204" pitchFamily="34" charset="0"/>
            </a:endParaRPr>
          </a:p>
          <a:p>
            <a:pPr indent="84138"/>
            <a:r>
              <a:rPr lang="en-ZA" sz="1800" dirty="0">
                <a:solidFill>
                  <a:schemeClr val="tx2"/>
                </a:solidFill>
                <a:latin typeface="Arial" panose="020B0604020202020204" pitchFamily="34" charset="0"/>
                <a:cs typeface="Arial" panose="020B0604020202020204" pitchFamily="34" charset="0"/>
              </a:rPr>
              <a:t>Any enquiries must be referred, in writing via email: </a:t>
            </a:r>
            <a:r>
              <a:rPr lang="en-ZA" dirty="0">
                <a:solidFill>
                  <a:schemeClr val="tx2"/>
                </a:solidFill>
                <a:latin typeface="Arial" panose="020B0604020202020204" pitchFamily="34" charset="0"/>
                <a:cs typeface="Arial" panose="020B0604020202020204" pitchFamily="34" charset="0"/>
                <a:hlinkClick r:id="rId4"/>
              </a:rPr>
              <a:t>tenderoffice@sars.gov.za</a:t>
            </a:r>
            <a:r>
              <a:rPr lang="en-ZA" dirty="0">
                <a:solidFill>
                  <a:schemeClr val="tx2"/>
                </a:solidFill>
                <a:latin typeface="Arial" panose="020B0604020202020204" pitchFamily="34" charset="0"/>
                <a:cs typeface="Arial" panose="020B0604020202020204" pitchFamily="34" charset="0"/>
              </a:rPr>
              <a:t>         </a:t>
            </a:r>
          </a:p>
        </p:txBody>
      </p:sp>
      <p:cxnSp>
        <p:nvCxnSpPr>
          <p:cNvPr id="18" name="Straight Connector 17">
            <a:extLst>
              <a:ext uri="{FF2B5EF4-FFF2-40B4-BE49-F238E27FC236}">
                <a16:creationId xmlns:a16="http://schemas.microsoft.com/office/drawing/2014/main" id="{3AED7F9E-414E-5AC5-D827-7F050FDE1788}"/>
              </a:ext>
            </a:extLst>
          </p:cNvPr>
          <p:cNvCxnSpPr/>
          <p:nvPr/>
        </p:nvCxnSpPr>
        <p:spPr>
          <a:xfrm rot="10800000">
            <a:off x="457200" y="5247396"/>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020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0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838199" y="365125"/>
            <a:ext cx="11244943" cy="1325563"/>
          </a:xfrm>
        </p:spPr>
        <p:txBody>
          <a:bodyPr>
            <a:normAutofit/>
          </a:bodyPr>
          <a:lstStyle/>
          <a:p>
            <a:r>
              <a:rPr lang="en-ZA" sz="4400" dirty="0">
                <a:solidFill>
                  <a:schemeClr val="accent1">
                    <a:lumMod val="75000"/>
                  </a:schemeClr>
                </a:solidFill>
                <a:latin typeface="Arial" panose="020B0604020202020204" pitchFamily="34" charset="0"/>
                <a:cs typeface="Arial" panose="020B0604020202020204" pitchFamily="34" charset="0"/>
              </a:rPr>
              <a:t>Table of Content</a:t>
            </a:r>
            <a:endParaRPr lang="en-US" dirty="0">
              <a:latin typeface="Arial" panose="020B060402020202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61DBA010-D995-B834-D2D7-7A318AF7760E}"/>
              </a:ext>
            </a:extLst>
          </p:cNvPr>
          <p:cNvSpPr txBox="1">
            <a:spLocks/>
          </p:cNvSpPr>
          <p:nvPr/>
        </p:nvSpPr>
        <p:spPr>
          <a:xfrm>
            <a:off x="935502" y="1027906"/>
            <a:ext cx="8234578" cy="4705509"/>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75000"/>
              </a:spcBef>
              <a:spcAft>
                <a:spcPct val="10000"/>
              </a:spcAft>
              <a:buClr>
                <a:schemeClr val="accent1"/>
              </a:buClr>
            </a:pPr>
            <a:r>
              <a:rPr lang="en-US" sz="2400" b="1" dirty="0">
                <a:solidFill>
                  <a:schemeClr val="tx2"/>
                </a:solidFill>
                <a:latin typeface="Arial" panose="020B0604020202020204" pitchFamily="34" charset="0"/>
                <a:cs typeface="Arial" panose="020B0604020202020204" pitchFamily="34" charset="0"/>
              </a:rPr>
              <a:t>1. Welcome and Introduction</a:t>
            </a:r>
          </a:p>
          <a:p>
            <a:pPr>
              <a:lnSpc>
                <a:spcPct val="150000"/>
              </a:lnSpc>
              <a:spcBef>
                <a:spcPct val="75000"/>
              </a:spcBef>
              <a:spcAft>
                <a:spcPct val="10000"/>
              </a:spcAft>
              <a:buClr>
                <a:schemeClr val="accent1"/>
              </a:buClr>
            </a:pPr>
            <a:r>
              <a:rPr lang="en-US" sz="2400" b="1" dirty="0">
                <a:solidFill>
                  <a:schemeClr val="tx2"/>
                </a:solidFill>
                <a:latin typeface="Arial" panose="020B0604020202020204" pitchFamily="34" charset="0"/>
                <a:cs typeface="Arial" panose="020B0604020202020204" pitchFamily="34" charset="0"/>
              </a:rPr>
              <a:t>2. Governance Rules and Procedures</a:t>
            </a:r>
          </a:p>
          <a:p>
            <a:pPr marL="228600" indent="-228600">
              <a:lnSpc>
                <a:spcPct val="150000"/>
              </a:lnSpc>
              <a:spcBef>
                <a:spcPct val="75000"/>
              </a:spcBef>
              <a:spcAft>
                <a:spcPct val="10000"/>
              </a:spcAft>
              <a:buClr>
                <a:schemeClr val="accent1"/>
              </a:buClr>
            </a:pPr>
            <a:r>
              <a:rPr lang="en-ZA" sz="2400" b="1" dirty="0">
                <a:solidFill>
                  <a:schemeClr val="tx2"/>
                </a:solidFill>
                <a:latin typeface="Arial" panose="020B0604020202020204" pitchFamily="34" charset="0"/>
                <a:cs typeface="Arial" panose="020B0604020202020204" pitchFamily="34" charset="0"/>
              </a:rPr>
              <a:t>3. Background and Business Requirement</a:t>
            </a:r>
          </a:p>
          <a:p>
            <a:pPr marL="228600" indent="-228600">
              <a:lnSpc>
                <a:spcPct val="150000"/>
              </a:lnSpc>
              <a:spcBef>
                <a:spcPct val="75000"/>
              </a:spcBef>
              <a:spcAft>
                <a:spcPct val="10000"/>
              </a:spcAft>
              <a:buClr>
                <a:schemeClr val="accent1"/>
              </a:buClr>
            </a:pPr>
            <a:r>
              <a:rPr lang="en-ZA" sz="2400" b="1" dirty="0">
                <a:solidFill>
                  <a:schemeClr val="tx2"/>
                </a:solidFill>
                <a:latin typeface="Arial" panose="020B0604020202020204" pitchFamily="34" charset="0"/>
                <a:cs typeface="Arial" panose="020B0604020202020204" pitchFamily="34" charset="0"/>
              </a:rPr>
              <a:t>4. Bid Evaluation Process </a:t>
            </a:r>
          </a:p>
          <a:p>
            <a:pPr marL="228600" indent="-228600">
              <a:lnSpc>
                <a:spcPct val="150000"/>
              </a:lnSpc>
              <a:spcBef>
                <a:spcPct val="75000"/>
              </a:spcBef>
              <a:spcAft>
                <a:spcPct val="10000"/>
              </a:spcAft>
              <a:buClr>
                <a:schemeClr val="accent1"/>
              </a:buClr>
            </a:pPr>
            <a:r>
              <a:rPr lang="en-ZA" sz="2400" b="1" dirty="0">
                <a:solidFill>
                  <a:schemeClr val="tx2"/>
                </a:solidFill>
                <a:latin typeface="Arial" panose="020B0604020202020204" pitchFamily="34" charset="0"/>
                <a:cs typeface="Arial" panose="020B0604020202020204" pitchFamily="34" charset="0"/>
              </a:rPr>
              <a:t>5.  RFP submission and contact details</a:t>
            </a:r>
          </a:p>
          <a:p>
            <a:pPr marL="228600" indent="-228600">
              <a:lnSpc>
                <a:spcPct val="150000"/>
              </a:lnSpc>
              <a:spcBef>
                <a:spcPct val="75000"/>
              </a:spcBef>
              <a:spcAft>
                <a:spcPct val="10000"/>
              </a:spcAft>
              <a:buClr>
                <a:schemeClr val="accent1"/>
              </a:buClr>
            </a:pPr>
            <a:r>
              <a:rPr lang="en-ZA" sz="2400" b="1" dirty="0">
                <a:solidFill>
                  <a:schemeClr val="tx2"/>
                </a:solidFill>
                <a:latin typeface="Arial" panose="020B0604020202020204" pitchFamily="34" charset="0"/>
                <a:cs typeface="Arial" panose="020B0604020202020204" pitchFamily="34" charset="0"/>
              </a:rPr>
              <a:t>6. Q&amp;A</a:t>
            </a:r>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351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838199" y="365126"/>
            <a:ext cx="11244943" cy="652514"/>
          </a:xfrm>
        </p:spPr>
        <p:txBody>
          <a:bodyPr>
            <a:normAutofit/>
          </a:bodyPr>
          <a:lstStyle/>
          <a:p>
            <a:r>
              <a:rPr lang="en-ZA" sz="3200" dirty="0">
                <a:solidFill>
                  <a:schemeClr val="accent1">
                    <a:lumMod val="75000"/>
                  </a:schemeClr>
                </a:solidFill>
                <a:latin typeface="Arial" panose="020B0604020202020204" pitchFamily="34" charset="0"/>
                <a:ea typeface="+mn-ea"/>
                <a:cs typeface="Arial" panose="020B0604020202020204" pitchFamily="34" charset="0"/>
              </a:rPr>
              <a:t>1. INTRODUCTION: SARS TEAM</a:t>
            </a:r>
            <a:endParaRPr lang="en-US" sz="3200"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8E7FED1F-3A5A-3024-0563-E18C9DC28CF5}"/>
              </a:ext>
            </a:extLst>
          </p:cNvPr>
          <p:cNvGraphicFramePr>
            <a:graphicFrameLocks noGrp="1"/>
          </p:cNvGraphicFramePr>
          <p:nvPr>
            <p:extLst>
              <p:ext uri="{D42A27DB-BD31-4B8C-83A1-F6EECF244321}">
                <p14:modId xmlns:p14="http://schemas.microsoft.com/office/powerpoint/2010/main" val="3636412108"/>
              </p:ext>
            </p:extLst>
          </p:nvPr>
        </p:nvGraphicFramePr>
        <p:xfrm>
          <a:off x="1046480" y="1281906"/>
          <a:ext cx="8619127" cy="4174093"/>
        </p:xfrm>
        <a:graphic>
          <a:graphicData uri="http://schemas.openxmlformats.org/drawingml/2006/table">
            <a:tbl>
              <a:tblPr firstRow="1" bandRow="1">
                <a:tableStyleId>{5C22544A-7EE6-4342-B048-85BDC9FD1C3A}</a:tableStyleId>
              </a:tblPr>
              <a:tblGrid>
                <a:gridCol w="8619127">
                  <a:extLst>
                    <a:ext uri="{9D8B030D-6E8A-4147-A177-3AD203B41FA5}">
                      <a16:colId xmlns:a16="http://schemas.microsoft.com/office/drawing/2014/main" val="847617628"/>
                    </a:ext>
                  </a:extLst>
                </a:gridCol>
              </a:tblGrid>
              <a:tr h="354589">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bg1"/>
                          </a:solidFill>
                          <a:latin typeface="Arial" panose="020B0604020202020204" pitchFamily="34" charset="0"/>
                          <a:ea typeface="+mn-ea"/>
                          <a:cs typeface="Arial" panose="020B0604020202020204" pitchFamily="34" charset="0"/>
                        </a:rPr>
                        <a:t>Procurement</a:t>
                      </a:r>
                    </a:p>
                  </a:txBody>
                  <a:tcPr/>
                </a:tc>
                <a:extLst>
                  <a:ext uri="{0D108BD9-81ED-4DB2-BD59-A6C34878D82A}">
                    <a16:rowId xmlns:a16="http://schemas.microsoft.com/office/drawing/2014/main" val="1161861201"/>
                  </a:ext>
                </a:extLst>
              </a:tr>
              <a:tr h="47743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baseline="0" dirty="0">
                          <a:solidFill>
                            <a:schemeClr val="tx2"/>
                          </a:solidFill>
                          <a:latin typeface="Arial" panose="020B0604020202020204" pitchFamily="34" charset="0"/>
                          <a:ea typeface="+mn-ea"/>
                          <a:cs typeface="Arial" panose="020B0604020202020204" pitchFamily="34" charset="0"/>
                        </a:rPr>
                        <a:t>Sourcing Lead: Procurement</a:t>
                      </a:r>
                      <a:endParaRPr lang="en-ZA" sz="1600" kern="1200" dirty="0">
                        <a:solidFill>
                          <a:schemeClr val="tx2"/>
                        </a:solidFill>
                        <a:latin typeface="Arial" panose="020B0604020202020204" pitchFamily="34" charset="0"/>
                        <a:ea typeface="+mn-ea"/>
                        <a:cs typeface="Arial" panose="020B0604020202020204" pitchFamily="34" charset="0"/>
                      </a:endParaRPr>
                    </a:p>
                  </a:txBody>
                  <a:tcPr marL="84406" marR="84406"/>
                </a:tc>
                <a:extLst>
                  <a:ext uri="{0D108BD9-81ED-4DB2-BD59-A6C34878D82A}">
                    <a16:rowId xmlns:a16="http://schemas.microsoft.com/office/drawing/2014/main" val="3282221393"/>
                  </a:ext>
                </a:extLst>
              </a:tr>
              <a:tr h="47743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Arial" panose="020B0604020202020204" pitchFamily="34" charset="0"/>
                          <a:ea typeface="+mn-ea"/>
                          <a:cs typeface="Arial" panose="020B0604020202020204" pitchFamily="34" charset="0"/>
                        </a:rPr>
                        <a:t>Price specialist</a:t>
                      </a:r>
                    </a:p>
                  </a:txBody>
                  <a:tcPr marL="84406" marR="84406"/>
                </a:tc>
                <a:extLst>
                  <a:ext uri="{0D108BD9-81ED-4DB2-BD59-A6C34878D82A}">
                    <a16:rowId xmlns:a16="http://schemas.microsoft.com/office/drawing/2014/main" val="563679810"/>
                  </a:ext>
                </a:extLst>
              </a:tr>
              <a:tr h="47743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Arial" panose="020B0604020202020204" pitchFamily="34" charset="0"/>
                          <a:ea typeface="+mn-ea"/>
                          <a:cs typeface="Arial" panose="020B0604020202020204" pitchFamily="34" charset="0"/>
                        </a:rPr>
                        <a:t>B-BBEE</a:t>
                      </a:r>
                      <a:r>
                        <a:rPr lang="en-ZA" sz="1600" kern="1200" baseline="0" dirty="0">
                          <a:solidFill>
                            <a:schemeClr val="tx2"/>
                          </a:solidFill>
                          <a:latin typeface="Arial" panose="020B0604020202020204" pitchFamily="34" charset="0"/>
                          <a:ea typeface="+mn-ea"/>
                          <a:cs typeface="Arial" panose="020B0604020202020204" pitchFamily="34" charset="0"/>
                        </a:rPr>
                        <a:t> Specialist</a:t>
                      </a:r>
                      <a:endParaRPr lang="en-ZA" sz="1600" kern="1200" dirty="0">
                        <a:solidFill>
                          <a:schemeClr val="tx2"/>
                        </a:solidFill>
                        <a:latin typeface="Arial" panose="020B0604020202020204" pitchFamily="34" charset="0"/>
                        <a:ea typeface="+mn-ea"/>
                        <a:cs typeface="Arial" panose="020B0604020202020204" pitchFamily="34" charset="0"/>
                      </a:endParaRPr>
                    </a:p>
                  </a:txBody>
                  <a:tcPr marL="84406" marR="84406"/>
                </a:tc>
                <a:extLst>
                  <a:ext uri="{0D108BD9-81ED-4DB2-BD59-A6C34878D82A}">
                    <a16:rowId xmlns:a16="http://schemas.microsoft.com/office/drawing/2014/main" val="3843596870"/>
                  </a:ext>
                </a:extLst>
              </a:tr>
              <a:tr h="47743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Arial" panose="020B0604020202020204" pitchFamily="34" charset="0"/>
                          <a:ea typeface="+mn-ea"/>
                          <a:cs typeface="Arial" panose="020B0604020202020204" pitchFamily="34" charset="0"/>
                        </a:rPr>
                        <a:t>Financial Analyst</a:t>
                      </a:r>
                    </a:p>
                  </a:txBody>
                  <a:tcPr marL="84406" marR="84406"/>
                </a:tc>
                <a:extLst>
                  <a:ext uri="{0D108BD9-81ED-4DB2-BD59-A6C34878D82A}">
                    <a16:rowId xmlns:a16="http://schemas.microsoft.com/office/drawing/2014/main" val="576250843"/>
                  </a:ext>
                </a:extLst>
              </a:tr>
              <a:tr h="477438">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bg1"/>
                          </a:solidFill>
                          <a:latin typeface="Arial" panose="020B0604020202020204" pitchFamily="34" charset="0"/>
                          <a:ea typeface="+mn-ea"/>
                          <a:cs typeface="Arial" panose="020B0604020202020204" pitchFamily="34" charset="0"/>
                        </a:rPr>
                        <a:t>SARS Business Unit</a:t>
                      </a:r>
                    </a:p>
                  </a:txBody>
                  <a:tcPr marL="84406" marR="84406">
                    <a:solidFill>
                      <a:srgbClr val="3882C6"/>
                    </a:solidFill>
                  </a:tcPr>
                </a:tc>
                <a:extLst>
                  <a:ext uri="{0D108BD9-81ED-4DB2-BD59-A6C34878D82A}">
                    <a16:rowId xmlns:a16="http://schemas.microsoft.com/office/drawing/2014/main" val="1503723046"/>
                  </a:ext>
                </a:extLst>
              </a:tr>
              <a:tr h="477438">
                <a:tc>
                  <a:txBody>
                    <a:bodyPr/>
                    <a:lstStyle/>
                    <a:p>
                      <a:pPr marL="0" algn="l" defTabSz="932962" rtl="0" eaLnBrk="1" latinLnBrk="0" hangingPunct="1"/>
                      <a:r>
                        <a:rPr lang="en-ZA" sz="1600" kern="1200" baseline="0" dirty="0">
                          <a:solidFill>
                            <a:schemeClr val="tx2"/>
                          </a:solidFill>
                          <a:latin typeface="Arial" panose="020B0604020202020204" pitchFamily="34" charset="0"/>
                          <a:ea typeface="+mn-ea"/>
                          <a:cs typeface="Arial" panose="020B0604020202020204" pitchFamily="34" charset="0"/>
                        </a:rPr>
                        <a:t>Bid Specification Committee</a:t>
                      </a:r>
                      <a:endParaRPr lang="en-ZA" sz="1600" kern="1200" dirty="0">
                        <a:solidFill>
                          <a:schemeClr val="tx2"/>
                        </a:solidFill>
                        <a:latin typeface="Arial" panose="020B0604020202020204" pitchFamily="34" charset="0"/>
                        <a:ea typeface="+mn-ea"/>
                        <a:cs typeface="Arial" panose="020B0604020202020204" pitchFamily="34" charset="0"/>
                      </a:endParaRPr>
                    </a:p>
                  </a:txBody>
                  <a:tcPr marL="84406" marR="84406"/>
                </a:tc>
                <a:extLst>
                  <a:ext uri="{0D108BD9-81ED-4DB2-BD59-A6C34878D82A}">
                    <a16:rowId xmlns:a16="http://schemas.microsoft.com/office/drawing/2014/main" val="3132316146"/>
                  </a:ext>
                </a:extLst>
              </a:tr>
              <a:tr h="477438">
                <a:tc>
                  <a:txBody>
                    <a:bodyPr/>
                    <a:lstStyle/>
                    <a:p>
                      <a:pPr algn="ctr"/>
                      <a:r>
                        <a:rPr lang="en-ZA" sz="1600" b="1" dirty="0">
                          <a:solidFill>
                            <a:schemeClr val="bg1"/>
                          </a:solidFill>
                          <a:latin typeface="Arial" panose="020B0604020202020204" pitchFamily="34" charset="0"/>
                          <a:cs typeface="Arial" panose="020B0604020202020204" pitchFamily="34" charset="0"/>
                        </a:rPr>
                        <a:t>Corporate Legal Services</a:t>
                      </a:r>
                    </a:p>
                  </a:txBody>
                  <a:tcPr marL="84406" marR="84406">
                    <a:solidFill>
                      <a:srgbClr val="3882C6"/>
                    </a:solidFill>
                  </a:tcPr>
                </a:tc>
                <a:extLst>
                  <a:ext uri="{0D108BD9-81ED-4DB2-BD59-A6C34878D82A}">
                    <a16:rowId xmlns:a16="http://schemas.microsoft.com/office/drawing/2014/main" val="3223802594"/>
                  </a:ext>
                </a:extLst>
              </a:tr>
              <a:tr h="477438">
                <a:tc>
                  <a:txBody>
                    <a:bodyPr/>
                    <a:lstStyle/>
                    <a:p>
                      <a:r>
                        <a:rPr lang="en-ZA" sz="1600" baseline="0" dirty="0">
                          <a:solidFill>
                            <a:schemeClr val="tx2"/>
                          </a:solidFill>
                          <a:latin typeface="Arial" panose="020B0604020202020204" pitchFamily="34" charset="0"/>
                          <a:cs typeface="Arial" panose="020B0604020202020204" pitchFamily="34" charset="0"/>
                        </a:rPr>
                        <a:t>Legal Specialist</a:t>
                      </a:r>
                      <a:endParaRPr lang="en-ZA" sz="1600" dirty="0">
                        <a:solidFill>
                          <a:schemeClr val="tx2"/>
                        </a:solidFill>
                        <a:latin typeface="Arial" panose="020B0604020202020204" pitchFamily="34" charset="0"/>
                        <a:cs typeface="Arial" panose="020B0604020202020204" pitchFamily="34" charset="0"/>
                      </a:endParaRPr>
                    </a:p>
                  </a:txBody>
                  <a:tcPr marL="84406" marR="84406"/>
                </a:tc>
                <a:extLst>
                  <a:ext uri="{0D108BD9-81ED-4DB2-BD59-A6C34878D82A}">
                    <a16:rowId xmlns:a16="http://schemas.microsoft.com/office/drawing/2014/main" val="4166394977"/>
                  </a:ext>
                </a:extLst>
              </a:tr>
            </a:tbl>
          </a:graphicData>
        </a:graphic>
      </p:graphicFrame>
    </p:spTree>
    <p:extLst>
      <p:ext uri="{BB962C8B-B14F-4D97-AF65-F5344CB8AC3E}">
        <p14:creationId xmlns:p14="http://schemas.microsoft.com/office/powerpoint/2010/main" val="250435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274320" y="365125"/>
            <a:ext cx="11808822" cy="779622"/>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2. PURPOSE</a:t>
            </a:r>
          </a:p>
        </p:txBody>
      </p:sp>
      <p:sp>
        <p:nvSpPr>
          <p:cNvPr id="6" name="TextBox 5">
            <a:extLst>
              <a:ext uri="{FF2B5EF4-FFF2-40B4-BE49-F238E27FC236}">
                <a16:creationId xmlns:a16="http://schemas.microsoft.com/office/drawing/2014/main" id="{5B7FB00A-8D13-56A6-1383-72BEF54AD608}"/>
              </a:ext>
            </a:extLst>
          </p:cNvPr>
          <p:cNvSpPr txBox="1"/>
          <p:nvPr/>
        </p:nvSpPr>
        <p:spPr>
          <a:xfrm>
            <a:off x="274320" y="1144747"/>
            <a:ext cx="11808822" cy="4425827"/>
          </a:xfrm>
          <a:prstGeom prst="rect">
            <a:avLst/>
          </a:prstGeom>
          <a:noFill/>
        </p:spPr>
        <p:txBody>
          <a:bodyPr wrap="square" numCol="1">
            <a:spAutoFit/>
          </a:bodyPr>
          <a:lstStyle/>
          <a:p>
            <a:pPr eaLnBrk="1" hangingPunct="1">
              <a:lnSpc>
                <a:spcPct val="80000"/>
              </a:lnSpc>
              <a:buFontTx/>
              <a:buNone/>
            </a:pPr>
            <a:r>
              <a:rPr lang="en-ZA" altLang="en-US" sz="2200" u="sng" dirty="0">
                <a:solidFill>
                  <a:schemeClr val="accent1">
                    <a:lumMod val="50000"/>
                  </a:schemeClr>
                </a:solidFill>
                <a:latin typeface="Arial" panose="020B0604020202020204" pitchFamily="34" charset="0"/>
                <a:cs typeface="Arial" panose="020B0604020202020204" pitchFamily="34" charset="0"/>
              </a:rPr>
              <a:t>Non- Compulsory Briefing Session</a:t>
            </a:r>
          </a:p>
          <a:p>
            <a:pPr eaLnBrk="1" hangingPunct="1">
              <a:lnSpc>
                <a:spcPct val="80000"/>
              </a:lnSpc>
              <a:buFontTx/>
              <a:buNone/>
            </a:pPr>
            <a:endParaRPr lang="en-ZA" altLang="en-US" sz="2200" u="sng" dirty="0">
              <a:solidFill>
                <a:schemeClr val="accent1">
                  <a:lumMod val="50000"/>
                </a:schemeClr>
              </a:solidFill>
              <a:latin typeface="Arial" panose="020B0604020202020204" pitchFamily="34" charset="0"/>
              <a:cs typeface="Arial" panose="020B0604020202020204" pitchFamily="34" charset="0"/>
            </a:endParaRPr>
          </a:p>
          <a:p>
            <a:pPr marL="285750"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Purpose</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explain selected concepts, procedures and other aspects of the RFP</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confirm formal registration of Bidders for notices and other communications</a:t>
            </a:r>
          </a:p>
          <a:p>
            <a:pPr marL="285750"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It may contain</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additional information</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additional rules that must be adhered to</a:t>
            </a:r>
          </a:p>
          <a:p>
            <a:pPr marL="285750"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It does not</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cover every item in the RFP</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replace any of the issued RFP material</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change any of the RFP rules unless explicitly communicated in writing</a:t>
            </a:r>
          </a:p>
          <a:p>
            <a:pPr marL="742950" lvl="1" indent="-285750" eaLnBrk="1" hangingPunct="1">
              <a:lnSpc>
                <a:spcPct val="80000"/>
              </a:lnSpc>
              <a:buFont typeface="Arial" panose="020B0604020202020204" pitchFamily="34" charset="0"/>
              <a:buChar char="•"/>
            </a:pPr>
            <a:endParaRPr lang="en-ZA" altLang="en-US" sz="2200" dirty="0">
              <a:solidFill>
                <a:schemeClr val="accent1">
                  <a:lumMod val="50000"/>
                </a:schemeClr>
              </a:solidFill>
              <a:latin typeface="Arial" panose="020B0604020202020204" pitchFamily="34" charset="0"/>
              <a:cs typeface="Arial" panose="020B0604020202020204" pitchFamily="34" charset="0"/>
            </a:endParaRPr>
          </a:p>
          <a:p>
            <a:pPr marL="285750"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The briefing session slides will be uploaded to the SARS website and e-Tender platform.</a:t>
            </a:r>
          </a:p>
          <a:p>
            <a:pPr marL="285750" indent="-285750">
              <a:lnSpc>
                <a:spcPct val="80000"/>
              </a:lnSpc>
              <a:buFont typeface="Arial" panose="020B0604020202020204" pitchFamily="34" charset="0"/>
              <a:buChar char="•"/>
            </a:pPr>
            <a:endParaRPr lang="en-ZA" altLang="en-US" sz="2200" dirty="0">
              <a:solidFill>
                <a:schemeClr val="accent1">
                  <a:lumMod val="50000"/>
                </a:schemeClr>
              </a:solidFill>
              <a:latin typeface="Arial" panose="020B0604020202020204" pitchFamily="34" charset="0"/>
              <a:cs typeface="Arial" panose="020B0604020202020204" pitchFamily="34" charset="0"/>
            </a:endParaRPr>
          </a:p>
          <a:p>
            <a:pPr marL="285750"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The RFP pack remains the primary source of information for the Bidder to respond</a:t>
            </a:r>
          </a:p>
        </p:txBody>
      </p:sp>
    </p:spTree>
    <p:extLst>
      <p:ext uri="{BB962C8B-B14F-4D97-AF65-F5344CB8AC3E}">
        <p14:creationId xmlns:p14="http://schemas.microsoft.com/office/powerpoint/2010/main" val="144734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274321" y="365126"/>
            <a:ext cx="11808822" cy="519778"/>
          </a:xfrm>
        </p:spPr>
        <p:txBody>
          <a:bodyPr>
            <a:normAutofit fontScale="90000"/>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2.1 PROCEDURES DURING BRIEFING SESSION</a:t>
            </a:r>
          </a:p>
        </p:txBody>
      </p:sp>
      <p:sp>
        <p:nvSpPr>
          <p:cNvPr id="6" name="TextBox 5">
            <a:extLst>
              <a:ext uri="{FF2B5EF4-FFF2-40B4-BE49-F238E27FC236}">
                <a16:creationId xmlns:a16="http://schemas.microsoft.com/office/drawing/2014/main" id="{5B7FB00A-8D13-56A6-1383-72BEF54AD608}"/>
              </a:ext>
            </a:extLst>
          </p:cNvPr>
          <p:cNvSpPr txBox="1"/>
          <p:nvPr/>
        </p:nvSpPr>
        <p:spPr>
          <a:xfrm>
            <a:off x="162232" y="884905"/>
            <a:ext cx="11920910" cy="5107873"/>
          </a:xfrm>
          <a:prstGeom prst="rect">
            <a:avLst/>
          </a:prstGeom>
          <a:noFill/>
        </p:spPr>
        <p:txBody>
          <a:bodyPr wrap="square" numCol="1">
            <a:spAutoFit/>
          </a:bodyPr>
          <a:lstStyle/>
          <a:p>
            <a:pPr marL="285750"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Questions during the session.</a:t>
            </a:r>
          </a:p>
          <a:p>
            <a:pPr marL="742950" lvl="1"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SARS will take questions submitted at the end of the session</a:t>
            </a:r>
          </a:p>
          <a:p>
            <a:pPr marL="742950" lvl="1"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SARS will review and focus on most pertinent themes arising from the questions and provide answers where possible</a:t>
            </a:r>
          </a:p>
          <a:p>
            <a:pPr marL="742950" lvl="1"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Bidders are requested to submit written questions during the open Q&amp;A period to Tender Office email published</a:t>
            </a:r>
          </a:p>
          <a:p>
            <a:pPr marL="742950" lvl="1"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All questions and answers will be published as part of the wider Q &amp; A process</a:t>
            </a:r>
          </a:p>
          <a:p>
            <a:pPr marL="742950" lvl="1"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The published answers will take precedence over any verbal response given in the briefing session</a:t>
            </a:r>
          </a:p>
          <a:p>
            <a:pPr marL="285750" indent="-285750" eaLnBrk="1" hangingPunct="1">
              <a:lnSpc>
                <a:spcPct val="150000"/>
              </a:lnSpc>
              <a:buFont typeface="Arial" panose="020B0604020202020204" pitchFamily="34" charset="0"/>
              <a:buChar char="•"/>
            </a:pPr>
            <a:r>
              <a:rPr lang="en-ZA" altLang="en-US" sz="2200" dirty="0">
                <a:solidFill>
                  <a:srgbClr val="FF0000"/>
                </a:solidFill>
                <a:latin typeface="Arial" panose="020B0604020202020204" pitchFamily="34" charset="0"/>
                <a:cs typeface="Arial" panose="020B0604020202020204" pitchFamily="34" charset="0"/>
              </a:rPr>
              <a:t>The session is being recorded.</a:t>
            </a:r>
          </a:p>
        </p:txBody>
      </p:sp>
    </p:spTree>
    <p:extLst>
      <p:ext uri="{BB962C8B-B14F-4D97-AF65-F5344CB8AC3E}">
        <p14:creationId xmlns:p14="http://schemas.microsoft.com/office/powerpoint/2010/main" val="188807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108859" y="365125"/>
            <a:ext cx="11974284" cy="945515"/>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2.2 GOVERNANCE REQUIREMENTS</a:t>
            </a:r>
          </a:p>
        </p:txBody>
      </p:sp>
      <p:sp>
        <p:nvSpPr>
          <p:cNvPr id="6" name="TextBox 5">
            <a:extLst>
              <a:ext uri="{FF2B5EF4-FFF2-40B4-BE49-F238E27FC236}">
                <a16:creationId xmlns:a16="http://schemas.microsoft.com/office/drawing/2014/main" id="{5B7FB00A-8D13-56A6-1383-72BEF54AD608}"/>
              </a:ext>
            </a:extLst>
          </p:cNvPr>
          <p:cNvSpPr txBox="1"/>
          <p:nvPr/>
        </p:nvSpPr>
        <p:spPr>
          <a:xfrm>
            <a:off x="274320" y="1144747"/>
            <a:ext cx="11808822" cy="2839560"/>
          </a:xfrm>
          <a:prstGeom prst="rect">
            <a:avLst/>
          </a:prstGeom>
          <a:noFill/>
        </p:spPr>
        <p:txBody>
          <a:bodyPr wrap="square" numCol="1">
            <a:spAutoFit/>
          </a:bodyPr>
          <a:lstStyle/>
          <a:p>
            <a:pPr marL="257175" indent="-257175" defTabSz="685800" eaLnBrk="1" fontAlgn="base" hangingPunct="1">
              <a:lnSpc>
                <a:spcPct val="150000"/>
              </a:lnSpc>
              <a:spcBef>
                <a:spcPct val="20000"/>
              </a:spcBef>
              <a:spcAft>
                <a:spcPct val="0"/>
              </a:spcAft>
              <a:buFontTx/>
              <a:buChar char="•"/>
            </a:pPr>
            <a:r>
              <a:rPr lang="en-GB" altLang="en-US" sz="2200" b="0" dirty="0">
                <a:solidFill>
                  <a:schemeClr val="accent1">
                    <a:lumMod val="50000"/>
                  </a:schemeClr>
                </a:solidFill>
                <a:latin typeface="Arial" panose="020B0604020202020204" pitchFamily="34" charset="0"/>
                <a:cs typeface="Arial" panose="020B0604020202020204" pitchFamily="34" charset="0"/>
              </a:rPr>
              <a:t>Strict communication channels</a:t>
            </a:r>
          </a:p>
          <a:p>
            <a:pPr marL="600075" lvl="1" indent="-257175" defTabSz="685800" eaLnBrk="1" fontAlgn="base" hangingPunct="1">
              <a:lnSpc>
                <a:spcPct val="150000"/>
              </a:lnSpc>
              <a:spcBef>
                <a:spcPct val="20000"/>
              </a:spcBef>
              <a:spcAft>
                <a:spcPct val="0"/>
              </a:spcAft>
            </a:pPr>
            <a:r>
              <a:rPr lang="en-GB" altLang="en-US" sz="2200" dirty="0">
                <a:solidFill>
                  <a:schemeClr val="accent1">
                    <a:lumMod val="50000"/>
                  </a:schemeClr>
                </a:solidFill>
                <a:latin typeface="Arial" panose="020B0604020202020204" pitchFamily="34" charset="0"/>
                <a:cs typeface="Arial" panose="020B0604020202020204" pitchFamily="34" charset="0"/>
              </a:rPr>
              <a:t>- Bidders will be disqualified for non-compliance</a:t>
            </a:r>
          </a:p>
          <a:p>
            <a:pPr marL="257175" indent="-257175" defTabSz="685800" eaLnBrk="1" fontAlgn="base" hangingPunct="1">
              <a:lnSpc>
                <a:spcPct val="150000"/>
              </a:lnSpc>
              <a:spcBef>
                <a:spcPct val="20000"/>
              </a:spcBef>
              <a:spcAft>
                <a:spcPct val="0"/>
              </a:spcAft>
              <a:buFontTx/>
              <a:buChar char="•"/>
            </a:pPr>
            <a:r>
              <a:rPr lang="en-GB" altLang="en-US" sz="2200" b="0" dirty="0">
                <a:solidFill>
                  <a:schemeClr val="accent1">
                    <a:lumMod val="50000"/>
                  </a:schemeClr>
                </a:solidFill>
                <a:latin typeface="Arial" panose="020B0604020202020204" pitchFamily="34" charset="0"/>
                <a:cs typeface="Arial" panose="020B0604020202020204" pitchFamily="34" charset="0"/>
              </a:rPr>
              <a:t>No solicitation of information will be allowed other than by prescribed channels</a:t>
            </a:r>
          </a:p>
          <a:p>
            <a:pPr marL="257175" indent="-257175" defTabSz="685800" eaLnBrk="1" fontAlgn="base" hangingPunct="1">
              <a:lnSpc>
                <a:spcPct val="150000"/>
              </a:lnSpc>
              <a:spcBef>
                <a:spcPct val="20000"/>
              </a:spcBef>
              <a:spcAft>
                <a:spcPct val="0"/>
              </a:spcAft>
              <a:buFontTx/>
              <a:buChar char="•"/>
            </a:pPr>
            <a:r>
              <a:rPr lang="en-GB" altLang="en-US" sz="2200" b="0" dirty="0">
                <a:solidFill>
                  <a:schemeClr val="accent1">
                    <a:lumMod val="50000"/>
                  </a:schemeClr>
                </a:solidFill>
                <a:latin typeface="Arial" panose="020B0604020202020204" pitchFamily="34" charset="0"/>
                <a:cs typeface="Arial" panose="020B0604020202020204" pitchFamily="34" charset="0"/>
              </a:rPr>
              <a:t>Deadlines to be strictly met</a:t>
            </a:r>
          </a:p>
          <a:p>
            <a:pPr marL="257175" indent="-257175" defTabSz="685800" eaLnBrk="1" fontAlgn="base" hangingPunct="1">
              <a:lnSpc>
                <a:spcPct val="150000"/>
              </a:lnSpc>
              <a:spcBef>
                <a:spcPct val="20000"/>
              </a:spcBef>
              <a:spcAft>
                <a:spcPct val="0"/>
              </a:spcAft>
              <a:buFontTx/>
              <a:buChar char="•"/>
            </a:pPr>
            <a:r>
              <a:rPr lang="en-GB" altLang="en-US" sz="2200" b="0" dirty="0">
                <a:solidFill>
                  <a:schemeClr val="accent1">
                    <a:lumMod val="50000"/>
                  </a:schemeClr>
                </a:solidFill>
                <a:latin typeface="Arial" panose="020B0604020202020204" pitchFamily="34" charset="0"/>
                <a:cs typeface="Arial" panose="020B0604020202020204" pitchFamily="34" charset="0"/>
              </a:rPr>
              <a:t>Adhere to prescribed submission format to ensure queries are properly dealt with</a:t>
            </a:r>
          </a:p>
        </p:txBody>
      </p:sp>
    </p:spTree>
    <p:extLst>
      <p:ext uri="{BB962C8B-B14F-4D97-AF65-F5344CB8AC3E}">
        <p14:creationId xmlns:p14="http://schemas.microsoft.com/office/powerpoint/2010/main" val="133099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317495" y="365125"/>
            <a:ext cx="11765648" cy="945515"/>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3. BACKGROUND AND BUSINESS REQUIREMENT</a:t>
            </a:r>
          </a:p>
        </p:txBody>
      </p:sp>
      <p:sp>
        <p:nvSpPr>
          <p:cNvPr id="3" name="AutoShape 74">
            <a:extLst>
              <a:ext uri="{FF2B5EF4-FFF2-40B4-BE49-F238E27FC236}">
                <a16:creationId xmlns:a16="http://schemas.microsoft.com/office/drawing/2014/main" id="{CCE92D9C-2095-4DF9-61C6-2C2B42B264F4}"/>
              </a:ext>
            </a:extLst>
          </p:cNvPr>
          <p:cNvSpPr>
            <a:spLocks noChangeArrowheads="1"/>
          </p:cNvSpPr>
          <p:nvPr/>
        </p:nvSpPr>
        <p:spPr bwMode="auto">
          <a:xfrm>
            <a:off x="317494" y="1107524"/>
            <a:ext cx="11245241" cy="4454289"/>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8" name="TextBox 7">
            <a:extLst>
              <a:ext uri="{FF2B5EF4-FFF2-40B4-BE49-F238E27FC236}">
                <a16:creationId xmlns:a16="http://schemas.microsoft.com/office/drawing/2014/main" id="{AB4CD1B9-5693-AA3D-C632-09817A835C50}"/>
              </a:ext>
            </a:extLst>
          </p:cNvPr>
          <p:cNvSpPr txBox="1"/>
          <p:nvPr/>
        </p:nvSpPr>
        <p:spPr>
          <a:xfrm>
            <a:off x="8833105" y="1335812"/>
            <a:ext cx="2729630" cy="3780522"/>
          </a:xfrm>
          <a:prstGeom prst="rect">
            <a:avLst/>
          </a:prstGeom>
          <a:noFill/>
        </p:spPr>
        <p:txBody>
          <a:bodyPr wrap="square" rtlCol="0">
            <a:spAutoFit/>
          </a:bodyPr>
          <a:lstStyle/>
          <a:p>
            <a:pPr>
              <a:lnSpc>
                <a:spcPct val="150000"/>
              </a:lnSpc>
            </a:pPr>
            <a:r>
              <a:rPr lang="en-ZA" dirty="0">
                <a:latin typeface="Arial" panose="020B0604020202020204" pitchFamily="34" charset="0"/>
                <a:cs typeface="Arial" panose="020B0604020202020204" pitchFamily="34" charset="0"/>
              </a:rPr>
              <a:t>Bidders are requested to refer to the issued, </a:t>
            </a:r>
            <a:r>
              <a:rPr lang="en-ZA" b="1" u="sng" dirty="0">
                <a:latin typeface="Arial" panose="020B0604020202020204" pitchFamily="34" charset="0"/>
                <a:cs typeface="Arial" panose="020B0604020202020204" pitchFamily="34" charset="0"/>
              </a:rPr>
              <a:t>SARS RFP 37-2024 2-1 Business Requirement Specification</a:t>
            </a:r>
            <a:r>
              <a:rPr lang="en-ZA" dirty="0">
                <a:latin typeface="Arial" panose="020B0604020202020204" pitchFamily="34" charset="0"/>
                <a:cs typeface="Arial" panose="020B0604020202020204" pitchFamily="34" charset="0"/>
              </a:rPr>
              <a:t>, for purposes of understanding the SARS business requirement for this tender:</a:t>
            </a:r>
          </a:p>
        </p:txBody>
      </p:sp>
      <p:graphicFrame>
        <p:nvGraphicFramePr>
          <p:cNvPr id="4" name="Object 3">
            <a:extLst>
              <a:ext uri="{FF2B5EF4-FFF2-40B4-BE49-F238E27FC236}">
                <a16:creationId xmlns:a16="http://schemas.microsoft.com/office/drawing/2014/main" id="{89E7154D-E4DA-2B33-8F26-0530AC6FD666}"/>
              </a:ext>
            </a:extLst>
          </p:cNvPr>
          <p:cNvGraphicFramePr>
            <a:graphicFrameLocks noChangeAspect="1"/>
          </p:cNvGraphicFramePr>
          <p:nvPr>
            <p:extLst>
              <p:ext uri="{D42A27DB-BD31-4B8C-83A1-F6EECF244321}">
                <p14:modId xmlns:p14="http://schemas.microsoft.com/office/powerpoint/2010/main" val="902860835"/>
              </p:ext>
            </p:extLst>
          </p:nvPr>
        </p:nvGraphicFramePr>
        <p:xfrm>
          <a:off x="10191136" y="4815460"/>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563" imgH="771490" progId="AcroExch.Document.DC">
                  <p:embed/>
                </p:oleObj>
              </mc:Choice>
              <mc:Fallback>
                <p:oleObj name="Acrobat Document" showAsIcon="1" r:id="rId2" imgW="914563" imgH="771490" progId="AcroExch.Document.DC">
                  <p:embed/>
                  <p:pic>
                    <p:nvPicPr>
                      <p:cNvPr id="0" name=""/>
                      <p:cNvPicPr/>
                      <p:nvPr/>
                    </p:nvPicPr>
                    <p:blipFill>
                      <a:blip r:embed="rId3"/>
                      <a:stretch>
                        <a:fillRect/>
                      </a:stretch>
                    </p:blipFill>
                    <p:spPr>
                      <a:xfrm>
                        <a:off x="10191136" y="4815460"/>
                        <a:ext cx="914400" cy="771525"/>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0C6B9DCB-3E27-6106-7AB6-E8569DFBEE56}"/>
              </a:ext>
            </a:extLst>
          </p:cNvPr>
          <p:cNvPicPr>
            <a:picLocks noChangeAspect="1"/>
          </p:cNvPicPr>
          <p:nvPr/>
        </p:nvPicPr>
        <p:blipFill>
          <a:blip r:embed="rId4"/>
          <a:stretch>
            <a:fillRect/>
          </a:stretch>
        </p:blipFill>
        <p:spPr>
          <a:xfrm>
            <a:off x="629265" y="1382205"/>
            <a:ext cx="8203839" cy="3904926"/>
          </a:xfrm>
          <a:prstGeom prst="rect">
            <a:avLst/>
          </a:prstGeom>
        </p:spPr>
      </p:pic>
    </p:spTree>
    <p:extLst>
      <p:ext uri="{BB962C8B-B14F-4D97-AF65-F5344CB8AC3E}">
        <p14:creationId xmlns:p14="http://schemas.microsoft.com/office/powerpoint/2010/main" val="78504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604685" y="365126"/>
            <a:ext cx="11478458" cy="681672"/>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 BID EVALUATION PROCESS </a:t>
            </a:r>
          </a:p>
        </p:txBody>
      </p:sp>
      <p:graphicFrame>
        <p:nvGraphicFramePr>
          <p:cNvPr id="6" name="Content Placeholder 2">
            <a:extLst>
              <a:ext uri="{FF2B5EF4-FFF2-40B4-BE49-F238E27FC236}">
                <a16:creationId xmlns:a16="http://schemas.microsoft.com/office/drawing/2014/main" id="{4E4771D0-CF35-C721-AD75-A5C480DB4B3C}"/>
              </a:ext>
            </a:extLst>
          </p:cNvPr>
          <p:cNvGraphicFramePr>
            <a:graphicFrameLocks noGrp="1"/>
          </p:cNvGraphicFramePr>
          <p:nvPr>
            <p:ph sz="half" idx="1"/>
            <p:extLst>
              <p:ext uri="{D42A27DB-BD31-4B8C-83A1-F6EECF244321}">
                <p14:modId xmlns:p14="http://schemas.microsoft.com/office/powerpoint/2010/main" val="1596779999"/>
              </p:ext>
            </p:extLst>
          </p:nvPr>
        </p:nvGraphicFramePr>
        <p:xfrm>
          <a:off x="1162314" y="1441158"/>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9">
            <a:extLst>
              <a:ext uri="{FF2B5EF4-FFF2-40B4-BE49-F238E27FC236}">
                <a16:creationId xmlns:a16="http://schemas.microsoft.com/office/drawing/2014/main" id="{92B993A8-0D9C-0292-04A7-6707321A6C81}"/>
              </a:ext>
            </a:extLst>
          </p:cNvPr>
          <p:cNvPicPr>
            <a:picLocks noChangeAspect="1"/>
          </p:cNvPicPr>
          <p:nvPr/>
        </p:nvPicPr>
        <p:blipFill rotWithShape="1">
          <a:blip r:embed="rId7"/>
          <a:srcRect l="9531" r="25874" b="-2"/>
          <a:stretch/>
        </p:blipFill>
        <p:spPr>
          <a:xfrm>
            <a:off x="8013970" y="1690688"/>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3144813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247338" y="70897"/>
            <a:ext cx="11861916" cy="1325563"/>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4.1. PREQUAL &amp; MANDATORY </a:t>
            </a:r>
          </a:p>
        </p:txBody>
      </p:sp>
      <p:pic>
        <p:nvPicPr>
          <p:cNvPr id="7" name="Picture 19">
            <a:extLst>
              <a:ext uri="{FF2B5EF4-FFF2-40B4-BE49-F238E27FC236}">
                <a16:creationId xmlns:a16="http://schemas.microsoft.com/office/drawing/2014/main" id="{92B993A8-0D9C-0292-04A7-6707321A6C81}"/>
              </a:ext>
            </a:extLst>
          </p:cNvPr>
          <p:cNvPicPr>
            <a:picLocks noChangeAspect="1"/>
          </p:cNvPicPr>
          <p:nvPr/>
        </p:nvPicPr>
        <p:blipFill rotWithShape="1">
          <a:blip r:embed="rId2"/>
          <a:srcRect l="9531" r="25874" b="-2"/>
          <a:stretch/>
        </p:blipFill>
        <p:spPr>
          <a:xfrm>
            <a:off x="8013970" y="1690688"/>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8" name="TextBox 12">
            <a:extLst>
              <a:ext uri="{FF2B5EF4-FFF2-40B4-BE49-F238E27FC236}">
                <a16:creationId xmlns:a16="http://schemas.microsoft.com/office/drawing/2014/main" id="{C70770F1-E451-AF86-5C9E-34D16267F7B6}"/>
              </a:ext>
            </a:extLst>
          </p:cNvPr>
          <p:cNvSpPr txBox="1">
            <a:spLocks noChangeArrowheads="1"/>
          </p:cNvSpPr>
          <p:nvPr/>
        </p:nvSpPr>
        <p:spPr bwMode="auto">
          <a:xfrm>
            <a:off x="2380456" y="5142597"/>
            <a:ext cx="4178031" cy="646331"/>
          </a:xfrm>
          <a:prstGeom prst="rect">
            <a:avLst/>
          </a:prstGeom>
          <a:noFill/>
          <a:ln w="9525">
            <a:noFill/>
            <a:miter lim="800000"/>
            <a:headEnd/>
            <a:tailEnd/>
          </a:ln>
        </p:spPr>
        <p:txBody>
          <a:bodyPr wrap="square">
            <a:spAutoFit/>
          </a:bodyPr>
          <a:lstStyle/>
          <a:p>
            <a:pPr indent="84138"/>
            <a:endParaRPr lang="en-ZA" sz="1800" dirty="0">
              <a:solidFill>
                <a:schemeClr val="tx2"/>
              </a:solidFill>
            </a:endParaRPr>
          </a:p>
          <a:p>
            <a:pPr indent="84138"/>
            <a:r>
              <a:rPr lang="en-ZA" sz="1800" dirty="0">
                <a:solidFill>
                  <a:schemeClr val="tx2"/>
                </a:solidFill>
                <a:latin typeface="Arial Narrow" panose="020B0606020202030204" pitchFamily="34" charset="0"/>
              </a:rPr>
              <a:t>Main RFP Document (Section 7)</a:t>
            </a:r>
            <a:endParaRPr lang="en-ZA" dirty="0">
              <a:solidFill>
                <a:schemeClr val="tx2"/>
              </a:solidFill>
              <a:latin typeface="Arial Narrow" panose="020B0606020202030204" pitchFamily="34" charset="0"/>
            </a:endParaRPr>
          </a:p>
        </p:txBody>
      </p:sp>
      <p:graphicFrame>
        <p:nvGraphicFramePr>
          <p:cNvPr id="6" name="Content Placeholder 5">
            <a:extLst>
              <a:ext uri="{FF2B5EF4-FFF2-40B4-BE49-F238E27FC236}">
                <a16:creationId xmlns:a16="http://schemas.microsoft.com/office/drawing/2014/main" id="{972762FC-FE15-A1BE-9F54-38895A72BC7D}"/>
              </a:ext>
            </a:extLst>
          </p:cNvPr>
          <p:cNvGraphicFramePr>
            <a:graphicFrameLocks noGrp="1" noChangeAspect="1"/>
          </p:cNvGraphicFramePr>
          <p:nvPr>
            <p:ph sz="half" idx="1"/>
            <p:extLst>
              <p:ext uri="{D42A27DB-BD31-4B8C-83A1-F6EECF244321}">
                <p14:modId xmlns:p14="http://schemas.microsoft.com/office/powerpoint/2010/main" val="2896549428"/>
              </p:ext>
            </p:extLst>
          </p:nvPr>
        </p:nvGraphicFramePr>
        <p:xfrm>
          <a:off x="2235487" y="791259"/>
          <a:ext cx="3074987" cy="4351338"/>
        </p:xfrm>
        <a:graphic>
          <a:graphicData uri="http://schemas.openxmlformats.org/presentationml/2006/ole">
            <mc:AlternateContent xmlns:mc="http://schemas.openxmlformats.org/markup-compatibility/2006">
              <mc:Choice xmlns:v="urn:schemas-microsoft-com:vml" Requires="v">
                <p:oleObj name="Acrobat Document" r:id="rId3" imgW="5667037" imgH="8019948" progId="AcroExch.Document.DC">
                  <p:embed/>
                </p:oleObj>
              </mc:Choice>
              <mc:Fallback>
                <p:oleObj name="Acrobat Document" r:id="rId3" imgW="5667037" imgH="8019948" progId="AcroExch.Document.DC">
                  <p:embed/>
                  <p:pic>
                    <p:nvPicPr>
                      <p:cNvPr id="0" name=""/>
                      <p:cNvPicPr/>
                      <p:nvPr/>
                    </p:nvPicPr>
                    <p:blipFill>
                      <a:blip r:embed="rId4"/>
                      <a:stretch>
                        <a:fillRect/>
                      </a:stretch>
                    </p:blipFill>
                    <p:spPr>
                      <a:xfrm>
                        <a:off x="2235487" y="791259"/>
                        <a:ext cx="3074987" cy="4351338"/>
                      </a:xfrm>
                      <a:prstGeom prst="rect">
                        <a:avLst/>
                      </a:prstGeom>
                    </p:spPr>
                  </p:pic>
                </p:oleObj>
              </mc:Fallback>
            </mc:AlternateContent>
          </a:graphicData>
        </a:graphic>
      </p:graphicFrame>
    </p:spTree>
    <p:extLst>
      <p:ext uri="{BB962C8B-B14F-4D97-AF65-F5344CB8AC3E}">
        <p14:creationId xmlns:p14="http://schemas.microsoft.com/office/powerpoint/2010/main" val="2926646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 dockstate="right" visibility="0" width="438"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490F6A97-15F5-4326-9149-7C38FAFABA68}">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8E440B59-DA84-4F8B-8D77-213EE2DC9BF8}">
  <we:reference id="wa200005669" version="2.0.0.0" store="en-US" storeType="OMEX"/>
  <we:alternateReferences>
    <we:reference id="wa200005669" version="2.0.0.0" store="wa20000566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28496E59F22D48B6B189086B28A035" ma:contentTypeVersion="4" ma:contentTypeDescription="Create a new document." ma:contentTypeScope="" ma:versionID="d3a7c9db9b4023869cefeefb87d377d3">
  <xsd:schema xmlns:xsd="http://www.w3.org/2001/XMLSchema" xmlns:xs="http://www.w3.org/2001/XMLSchema" xmlns:p="http://schemas.microsoft.com/office/2006/metadata/properties" xmlns:ns2="bca26e88-ed85-4ffc-8899-a627d8653918" targetNamespace="http://schemas.microsoft.com/office/2006/metadata/properties" ma:root="true" ma:fieldsID="fa50d85d324b4fd10b552914955f97f8" ns2:_="">
    <xsd:import namespace="bca26e88-ed85-4ffc-8899-a627d86539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26e88-ed85-4ffc-8899-a627d8653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B14197-CFB9-4F14-9BF8-8529DCC71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a26e88-ed85-4ffc-8899-a627d86539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D8F876-E29D-4CA2-88E2-E8C22966519E}">
  <ds:schemaRefs>
    <ds:schemaRef ds:uri="http://schemas.microsoft.com/sharepoint/v3/contenttype/forms"/>
  </ds:schemaRefs>
</ds:datastoreItem>
</file>

<file path=customXml/itemProps3.xml><?xml version="1.0" encoding="utf-8"?>
<ds:datastoreItem xmlns:ds="http://schemas.openxmlformats.org/officeDocument/2006/customXml" ds:itemID="{DDE82BA9-CFEE-4B89-ABC0-10558B5D991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9676</TotalTime>
  <Words>1487</Words>
  <Application>Microsoft Office PowerPoint</Application>
  <PresentationFormat>Widescreen</PresentationFormat>
  <Paragraphs>180</Paragraphs>
  <Slides>18</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18</vt:i4>
      </vt:variant>
    </vt:vector>
  </HeadingPairs>
  <TitlesOfParts>
    <vt:vector size="29" baseType="lpstr">
      <vt:lpstr>Aptos</vt:lpstr>
      <vt:lpstr>Arial</vt:lpstr>
      <vt:lpstr>Arial Narrow</vt:lpstr>
      <vt:lpstr>Calibri</vt:lpstr>
      <vt:lpstr>Lato</vt:lpstr>
      <vt:lpstr>Symbol</vt:lpstr>
      <vt:lpstr>Wingdings</vt:lpstr>
      <vt:lpstr>Office Theme</vt:lpstr>
      <vt:lpstr>Custom Design</vt:lpstr>
      <vt:lpstr>Adobe Acrobat Document</vt:lpstr>
      <vt:lpstr>Worksheet</vt:lpstr>
      <vt:lpstr>PowerPoint Presentation</vt:lpstr>
      <vt:lpstr>Table of Content</vt:lpstr>
      <vt:lpstr>1. INTRODUCTION: SARS TEAM</vt:lpstr>
      <vt:lpstr>2. PURPOSE</vt:lpstr>
      <vt:lpstr>2.1 PROCEDURES DURING BRIEFING SESSION</vt:lpstr>
      <vt:lpstr>2.2 GOVERNANCE REQUIREMENTS</vt:lpstr>
      <vt:lpstr>3. BACKGROUND AND BUSINESS REQUIREMENT</vt:lpstr>
      <vt:lpstr>4. BID EVALUATION PROCESS </vt:lpstr>
      <vt:lpstr>4.1. PREQUAL &amp; MANDATORY </vt:lpstr>
      <vt:lpstr>4.2. PRICE &amp; SPECIFIC GOALS EVALUATION </vt:lpstr>
      <vt:lpstr>PowerPoint Presentation</vt:lpstr>
      <vt:lpstr>PowerPoint Presentation</vt:lpstr>
      <vt:lpstr>PowerPoint Presentation</vt:lpstr>
      <vt:lpstr>4.3. FINANCIAL ANALYSIS</vt:lpstr>
      <vt:lpstr>4.3. FINANCIAL ANALYSIS</vt:lpstr>
      <vt:lpstr>4.4. SERVICE AGREEMENT</vt:lpstr>
      <vt:lpstr>5.  RFP submission and contact details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Funeka Simelane</dc:creator>
  <cp:lastModifiedBy>Mthokozisi Nkosi</cp:lastModifiedBy>
  <cp:revision>47</cp:revision>
  <dcterms:created xsi:type="dcterms:W3CDTF">2024-06-13T12:41:53Z</dcterms:created>
  <dcterms:modified xsi:type="dcterms:W3CDTF">2025-03-10T09:18:28Z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0x010100A328496E59F22D48B6B189086B28A035</vt:lpwstr>
  </property>
</Properties>
</file>